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  <p:sldMasterId id="2147483721" r:id="rId2"/>
  </p:sldMasterIdLst>
  <p:notesMasterIdLst>
    <p:notesMasterId r:id="rId17"/>
  </p:notesMasterIdLst>
  <p:sldIdLst>
    <p:sldId id="256" r:id="rId3"/>
    <p:sldId id="4703" r:id="rId4"/>
    <p:sldId id="2147476040" r:id="rId5"/>
    <p:sldId id="4706" r:id="rId6"/>
    <p:sldId id="4704" r:id="rId7"/>
    <p:sldId id="281" r:id="rId8"/>
    <p:sldId id="842" r:id="rId9"/>
    <p:sldId id="843" r:id="rId10"/>
    <p:sldId id="844" r:id="rId11"/>
    <p:sldId id="845" r:id="rId12"/>
    <p:sldId id="814" r:id="rId13"/>
    <p:sldId id="2147476036" r:id="rId14"/>
    <p:sldId id="4705" r:id="rId15"/>
    <p:sldId id="268" r:id="rId16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39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0E79B-C5F4-4E4D-8F44-2677608987ED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3FF58-C6C7-4FD6-9ABB-095C9702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316 Precision Data Side\</a:t>
            </a:r>
            <a:r>
              <a:rPr lang="en-US" dirty="0" err="1"/>
              <a:t>JTFA</a:t>
            </a:r>
            <a:r>
              <a:rPr lang="en-US" dirty="0"/>
              <a:t> Onsite 316-0-1_g60_av128_1.sdt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5B812-8BA5-45D0-A6CA-6B33206C84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4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9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hyperlink" Target="https://twitter.com/EPRINews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.svg"/><Relationship Id="rId5" Type="http://schemas.openxmlformats.org/officeDocument/2006/relationships/hyperlink" Target="https://www.facebook.com/EPRI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epri.com/" TargetMode="External"/><Relationship Id="rId9" Type="http://schemas.openxmlformats.org/officeDocument/2006/relationships/hyperlink" Target="https://www.linkedin.com/company/epri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D4BA86E7-5C1B-3114-2CEA-255D5D36A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ue and white rectangle&#10;&#10;Description automatically generated">
            <a:extLst>
              <a:ext uri="{FF2B5EF4-FFF2-40B4-BE49-F238E27FC236}">
                <a16:creationId xmlns:a16="http://schemas.microsoft.com/office/drawing/2014/main" id="{4B46E803-EF00-C47C-4142-FEB8558F5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icons &amp; copyright">
            <a:extLst>
              <a:ext uri="{FF2B5EF4-FFF2-40B4-BE49-F238E27FC236}">
                <a16:creationId xmlns:a16="http://schemas.microsoft.com/office/drawing/2014/main" id="{665B53A2-5D5B-3554-44DE-DE228C2D751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5" name="copyright">
              <a:extLst>
                <a:ext uri="{FF2B5EF4-FFF2-40B4-BE49-F238E27FC236}">
                  <a16:creationId xmlns:a16="http://schemas.microsoft.com/office/drawing/2014/main" id="{06D69970-CB2E-A4D3-9146-4D77DC12C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6" name="epri.com">
              <a:hlinkClick r:id="rId4"/>
              <a:extLst>
                <a:ext uri="{FF2B5EF4-FFF2-40B4-BE49-F238E27FC236}">
                  <a16:creationId xmlns:a16="http://schemas.microsoft.com/office/drawing/2014/main" id="{1EAE9E6E-7841-12E5-B766-CF31590FAB8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2DEA1-8BED-4154-F494-203D3B3D722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Facebook icon">
              <a:hlinkClick r:id="rId5"/>
              <a:extLst>
                <a:ext uri="{FF2B5EF4-FFF2-40B4-BE49-F238E27FC236}">
                  <a16:creationId xmlns:a16="http://schemas.microsoft.com/office/drawing/2014/main" id="{CB7D4E98-F8FB-1966-7A8D-9C42EBC3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0" name="X icon">
              <a:hlinkClick r:id="rId7"/>
              <a:extLst>
                <a:ext uri="{FF2B5EF4-FFF2-40B4-BE49-F238E27FC236}">
                  <a16:creationId xmlns:a16="http://schemas.microsoft.com/office/drawing/2014/main" id="{B1F99100-371F-0020-1E61-B732D84E8B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8" name="LinkedIn icon">
              <a:hlinkClick r:id="rId9"/>
              <a:extLst>
                <a:ext uri="{FF2B5EF4-FFF2-40B4-BE49-F238E27FC236}">
                  <a16:creationId xmlns:a16="http://schemas.microsoft.com/office/drawing/2014/main" id="{EA833105-9EE7-D3DB-F43C-6F8D36929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8" name="speaker text">
            <a:extLst>
              <a:ext uri="{FF2B5EF4-FFF2-40B4-BE49-F238E27FC236}">
                <a16:creationId xmlns:a16="http://schemas.microsoft.com/office/drawing/2014/main" id="{01DFD416-66D5-47F4-B045-0C53E6F91488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6" name="subtitle">
            <a:extLst>
              <a:ext uri="{FF2B5EF4-FFF2-40B4-BE49-F238E27FC236}">
                <a16:creationId xmlns:a16="http://schemas.microsoft.com/office/drawing/2014/main" id="{C9B9DF57-48D2-92F0-1A74-79C183A6DF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7D1329EF-297E-646E-A5E8-5228C5D39C0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C1D904F-2FF3-0EC0-0160-4A52FEF43D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E83DE-79BB-A03A-1F04-DEF87697B59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7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80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9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0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227204CD-466F-DA1D-C26F-8D5114713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4C8E86C8-D4E8-43E4-ED25-8F02EA05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5B0B51EE-1845-EA19-771D-A8E4E29FC7E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59D1EE32-6981-0554-D8C9-455DDCC6E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E85485AF-A652-7E2D-9AA6-C27278109E2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40A0C3-F19C-9D4C-F886-9C9DC4C75E4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94A86A42-A529-A203-D775-5F4E251B2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FF7EB385-D883-1A2B-C949-AEEE19E8522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9"/>
              <a:extLst>
                <a:ext uri="{FF2B5EF4-FFF2-40B4-BE49-F238E27FC236}">
                  <a16:creationId xmlns:a16="http://schemas.microsoft.com/office/drawing/2014/main" id="{1D4EAF1D-637F-98A7-069D-2BEA84B86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80EEB94D-674E-D7A2-4F29-89E036EEFA7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291C2B40-B298-8D1F-5B26-6F6E702A8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47634B91-25FA-988D-86A5-DF6C66BDD7C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245CAB4-9342-928F-EAAA-0B92A52ED5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87447-AC8D-DC18-9FB0-96BEE0A15EC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2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4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91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11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DAEE8-1A37-EBB5-4503-B6013CD4C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38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61316" cy="542465"/>
            <a:chOff x="338624" y="6181725"/>
            <a:chExt cx="4461316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962" y="6505633"/>
              <a:ext cx="2912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9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585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DD6B-B6E6-405D-A5B1-189E39794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&lt;Project Title&gt;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066F747-B003-4E7F-949A-D68974007B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9644" y="4190508"/>
            <a:ext cx="5595295" cy="244926"/>
          </a:xfrm>
          <a:prstGeom prst="homePlate">
            <a:avLst>
              <a:gd name="adj" fmla="val 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&lt;&lt;TIMELINE/SCHEDULE&gt;&gt;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C04D4A2-9EE0-4DA3-973B-D0376FC392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4461" y="974466"/>
            <a:ext cx="4248000" cy="360000"/>
          </a:xfrm>
          <a:prstGeom prst="homePlate">
            <a:avLst/>
          </a:prstGeom>
          <a:solidFill>
            <a:srgbClr val="1F8FB4"/>
          </a:solidFill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&lt;&lt;R&amp;D NEED/VALUE&gt;&gt;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8A0CA7A-CCE9-45F9-A33D-BBFC24F81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9645" y="1396598"/>
            <a:ext cx="5595295" cy="270232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31775" indent="-231775">
              <a:buFont typeface="System Font Regular"/>
              <a:buChar char="»"/>
              <a:defRPr sz="2200">
                <a:latin typeface="+mn-lt"/>
              </a:defRPr>
            </a:lvl1pPr>
            <a:lvl2pPr marL="566738" indent="-279400">
              <a:buFont typeface="Wingdings" pitchFamily="2" charset="2"/>
              <a:buChar char="§"/>
              <a:defRPr sz="2000">
                <a:latin typeface="+mn-lt"/>
              </a:defRPr>
            </a:lvl2pPr>
            <a:lvl3pPr marL="855663" indent="-223838">
              <a:buFont typeface="System Font Regular"/>
              <a:buChar char="−"/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80F0588E-FEAF-4187-87F1-4AAEA8E8DDB7}"/>
              </a:ext>
            </a:extLst>
          </p:cNvPr>
          <p:cNvSpPr>
            <a:spLocks noGrp="1"/>
          </p:cNvSpPr>
          <p:nvPr>
            <p:ph sz="half" idx="48"/>
          </p:nvPr>
        </p:nvSpPr>
        <p:spPr>
          <a:xfrm>
            <a:off x="354460" y="1402314"/>
            <a:ext cx="5617896" cy="270232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31775" indent="-231775">
              <a:buFont typeface="System Font Regular"/>
              <a:buChar char="»"/>
              <a:defRPr sz="2200">
                <a:latin typeface="+mn-lt"/>
              </a:defRPr>
            </a:lvl1pPr>
            <a:lvl2pPr marL="566738" indent="-279400">
              <a:buFont typeface="Wingdings" pitchFamily="2" charset="2"/>
              <a:buChar char="§"/>
              <a:defRPr sz="2000">
                <a:latin typeface="+mn-lt"/>
              </a:defRPr>
            </a:lvl2pPr>
            <a:lvl3pPr marL="855663" indent="-223838">
              <a:buFont typeface="System Font Regular"/>
              <a:buChar char="−"/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1234B8A-ACA9-45D2-8476-D833C39D7C4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19645" y="971837"/>
            <a:ext cx="4248000" cy="360000"/>
          </a:xfrm>
          <a:prstGeom prst="homePlate">
            <a:avLst/>
          </a:prstGeom>
          <a:solidFill>
            <a:srgbClr val="23AFD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&lt;&lt;OBJECTIVES&gt;&gt;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EB1530-0D55-F14D-917E-9DDAA365D8C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19644" y="4512968"/>
            <a:ext cx="5595295" cy="1940009"/>
          </a:xfrm>
          <a:ln>
            <a:noFill/>
          </a:ln>
        </p:spPr>
        <p:txBody>
          <a:bodyPr>
            <a:noAutofit/>
          </a:bodyPr>
          <a:lstStyle>
            <a:lvl1pPr marL="120650" indent="-120650"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9AADFEFA-FB63-6F48-9FB1-F09BD4A48CB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65760" y="4190508"/>
            <a:ext cx="5617896" cy="244926"/>
          </a:xfrm>
          <a:prstGeom prst="homePlate">
            <a:avLst>
              <a:gd name="adj" fmla="val 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&lt;&lt;KEY SCOPE/TASKS&gt;&gt;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E6DDB7E0-A84F-DB4A-BFC3-8C6F6DF8C89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54460" y="4512969"/>
            <a:ext cx="5617896" cy="1940009"/>
          </a:xfrm>
          <a:ln>
            <a:noFill/>
          </a:ln>
        </p:spPr>
        <p:txBody>
          <a:bodyPr>
            <a:noAutofit/>
          </a:bodyPr>
          <a:lstStyle>
            <a:lvl1pPr marL="120650" indent="-120650"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296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225729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413497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 image">
            <a:extLst>
              <a:ext uri="{FF2B5EF4-FFF2-40B4-BE49-F238E27FC236}">
                <a16:creationId xmlns:a16="http://schemas.microsoft.com/office/drawing/2014/main" id="{CE11379D-2A54-955B-83DD-08D4139ED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586743F5-0B6A-590A-9280-3CFF9ABF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icons &amp; copyright">
            <a:extLst>
              <a:ext uri="{FF2B5EF4-FFF2-40B4-BE49-F238E27FC236}">
                <a16:creationId xmlns:a16="http://schemas.microsoft.com/office/drawing/2014/main" id="{A5BE702D-6589-BBE8-1F5D-4786929D789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8" name="copyright">
              <a:extLst>
                <a:ext uri="{FF2B5EF4-FFF2-40B4-BE49-F238E27FC236}">
                  <a16:creationId xmlns:a16="http://schemas.microsoft.com/office/drawing/2014/main" id="{7793006F-A502-4C77-781E-F3083B138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9" name="epri.com">
              <a:hlinkClick r:id="rId4"/>
              <a:extLst>
                <a:ext uri="{FF2B5EF4-FFF2-40B4-BE49-F238E27FC236}">
                  <a16:creationId xmlns:a16="http://schemas.microsoft.com/office/drawing/2014/main" id="{94FE15AE-CD0D-DA02-13B6-6AC2EF37877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2A2711-EE67-6D13-160A-8CB27345BBB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Facebook icon">
              <a:hlinkClick r:id="rId5"/>
              <a:extLst>
                <a:ext uri="{FF2B5EF4-FFF2-40B4-BE49-F238E27FC236}">
                  <a16:creationId xmlns:a16="http://schemas.microsoft.com/office/drawing/2014/main" id="{1BEED67E-196F-0126-3050-7E00784BA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2" name="X icon">
              <a:hlinkClick r:id="rId7"/>
              <a:extLst>
                <a:ext uri="{FF2B5EF4-FFF2-40B4-BE49-F238E27FC236}">
                  <a16:creationId xmlns:a16="http://schemas.microsoft.com/office/drawing/2014/main" id="{78FC5618-848C-9FEF-B681-085424F8041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3" name="LinkedIn icon">
              <a:hlinkClick r:id="rId9"/>
              <a:extLst>
                <a:ext uri="{FF2B5EF4-FFF2-40B4-BE49-F238E27FC236}">
                  <a16:creationId xmlns:a16="http://schemas.microsoft.com/office/drawing/2014/main" id="{CB6DFDBB-F27A-A123-E3E3-23B3599A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4" name="speaker text">
            <a:extLst>
              <a:ext uri="{FF2B5EF4-FFF2-40B4-BE49-F238E27FC236}">
                <a16:creationId xmlns:a16="http://schemas.microsoft.com/office/drawing/2014/main" id="{F0700B10-3571-82F0-CBEF-EA825436FB26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C57E226B-4A43-D50A-6BB5-19EA6ADF3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EBD3BB55-FF81-E999-476B-9CE5CEBFA0E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3FC8515-7565-F182-2227-F7A032268B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47CAFF-78C7-8F1D-5DF5-81DC64FA521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image" descr="A person and person wearing hardhats and reflective jackets&#10;&#10;Description automatically generated">
            <a:extLst>
              <a:ext uri="{FF2B5EF4-FFF2-40B4-BE49-F238E27FC236}">
                <a16:creationId xmlns:a16="http://schemas.microsoft.com/office/drawing/2014/main" id="{2DD0A8DD-FE61-40EF-B134-375D569AD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7AFC0-3046-7A4F-29FD-AC3A39AA5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icons &amp; copyright">
            <a:extLst>
              <a:ext uri="{FF2B5EF4-FFF2-40B4-BE49-F238E27FC236}">
                <a16:creationId xmlns:a16="http://schemas.microsoft.com/office/drawing/2014/main" id="{DF3957BA-113D-E1DB-5C3E-815E195CBDC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5" name="copyright">
              <a:extLst>
                <a:ext uri="{FF2B5EF4-FFF2-40B4-BE49-F238E27FC236}">
                  <a16:creationId xmlns:a16="http://schemas.microsoft.com/office/drawing/2014/main" id="{D9C092E5-FCB0-EAC0-2D7A-89F6EB7A1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9" name="epri.com">
              <a:hlinkClick r:id="rId4"/>
              <a:extLst>
                <a:ext uri="{FF2B5EF4-FFF2-40B4-BE49-F238E27FC236}">
                  <a16:creationId xmlns:a16="http://schemas.microsoft.com/office/drawing/2014/main" id="{C9C34983-A05D-E05A-6767-82E1B3B98C9B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EFAF85-9A2F-C018-BB08-90D258F09C8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1" name="Facebook icon">
              <a:hlinkClick r:id="rId5"/>
              <a:extLst>
                <a:ext uri="{FF2B5EF4-FFF2-40B4-BE49-F238E27FC236}">
                  <a16:creationId xmlns:a16="http://schemas.microsoft.com/office/drawing/2014/main" id="{C117308A-00EC-AADA-547D-4319B9B37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2" name="X icon">
              <a:hlinkClick r:id="rId7"/>
              <a:extLst>
                <a:ext uri="{FF2B5EF4-FFF2-40B4-BE49-F238E27FC236}">
                  <a16:creationId xmlns:a16="http://schemas.microsoft.com/office/drawing/2014/main" id="{8ECFCE84-B7E1-73D3-0468-52D37E5EC6A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3" name="LinkedIn icon">
              <a:hlinkClick r:id="rId9"/>
              <a:extLst>
                <a:ext uri="{FF2B5EF4-FFF2-40B4-BE49-F238E27FC236}">
                  <a16:creationId xmlns:a16="http://schemas.microsoft.com/office/drawing/2014/main" id="{261EE235-E026-EC47-864D-841B8052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4" name="speaker text">
            <a:extLst>
              <a:ext uri="{FF2B5EF4-FFF2-40B4-BE49-F238E27FC236}">
                <a16:creationId xmlns:a16="http://schemas.microsoft.com/office/drawing/2014/main" id="{31979E5D-67E5-8BDB-DE09-02AB1E299781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BBEBE45F-D3E2-A292-BD9F-63F65A3EE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F817C941-A734-82A2-D3D8-6B3352F79B2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EE35F58-FA23-781F-DFB5-376B528FF4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3B9A46-006C-97C5-2C1D-8D3F591E513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3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B1A4651F-4976-818F-7743-A8FBD0EC4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01E7FC-D8C1-7F96-63B7-1279F4071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25B62A2F-D9BE-39C3-BB61-DEABA8A13CE3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4F532AAD-3A26-4F65-7F0A-A55FDA69C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284819F2-7A31-6C1A-6C21-D9CAD014C82F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DB9F7B-177E-8058-E009-0904B58B2BCA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D1A39DDA-0C8F-6FF4-8039-D52F38722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34280B4B-A9ED-3C9C-916E-341C4EB3F3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07C17A0E-9D65-8FD4-BB14-EDD65C3C2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43ED1241-0F57-BE93-CEA9-046F1B13B970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3F167085-AB3B-507C-3D9B-4A6B0721E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76FFFAA0-4797-87B4-D6D5-915FF67A108E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10EE60B-88DF-D1D4-FBE7-EACE18D428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1E36D8-4A48-7D83-FC1C-24E8B1771B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6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5A167B2A-4EA6-373C-8101-85791B416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B76D3-179B-9A4F-362D-270F7048E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E43016B5-78CA-A5A0-0443-4A7730407D2D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9D907FB0-D154-084A-60E6-64D2703D4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441A0545-BA05-9B85-68CA-75C4CFE0FA27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F7C2C4-67DA-CD53-A6CD-872E1780883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9AEAA200-D70E-48FC-DDED-C69A595F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D6B80064-143F-F36C-1ACC-4F19A0450D1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5B26AF3E-CCFF-3C89-E7D4-D7B9F84B6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FBB503EE-EFD0-C1D5-FB21-72F2F0709DB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3906FBEB-CB67-1E3D-A74E-BEBE87CDD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206D7E8C-5743-40E5-1326-64339FD9237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06A9B7A-0860-3E70-346C-B1D1FCE70F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BAEA86-F0BC-F597-10F0-9B8D5E78A8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6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ackground image">
            <a:extLst>
              <a:ext uri="{FF2B5EF4-FFF2-40B4-BE49-F238E27FC236}">
                <a16:creationId xmlns:a16="http://schemas.microsoft.com/office/drawing/2014/main" id="{E05AEB82-F4EE-A28A-4895-89823A073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682BE6-8EBD-C7A2-A277-8D585603E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icons &amp; copyright">
            <a:extLst>
              <a:ext uri="{FF2B5EF4-FFF2-40B4-BE49-F238E27FC236}">
                <a16:creationId xmlns:a16="http://schemas.microsoft.com/office/drawing/2014/main" id="{9D6786AF-F0A9-8A53-5CA2-1A736F188A7B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32" name="copyright">
              <a:extLst>
                <a:ext uri="{FF2B5EF4-FFF2-40B4-BE49-F238E27FC236}">
                  <a16:creationId xmlns:a16="http://schemas.microsoft.com/office/drawing/2014/main" id="{C0308A44-BBE5-D81F-574F-07760DD2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33" name="epri.com">
              <a:hlinkClick r:id="rId4"/>
              <a:extLst>
                <a:ext uri="{FF2B5EF4-FFF2-40B4-BE49-F238E27FC236}">
                  <a16:creationId xmlns:a16="http://schemas.microsoft.com/office/drawing/2014/main" id="{66E6DE23-313B-E3BC-9F1B-97374B0591AE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A8D29D-E276-8A9F-432D-CA03F32877AE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Facebook icon">
              <a:hlinkClick r:id="rId5"/>
              <a:extLst>
                <a:ext uri="{FF2B5EF4-FFF2-40B4-BE49-F238E27FC236}">
                  <a16:creationId xmlns:a16="http://schemas.microsoft.com/office/drawing/2014/main" id="{788E205B-86D1-5D42-086E-CF540F75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6" name="X icon">
              <a:hlinkClick r:id="rId7"/>
              <a:extLst>
                <a:ext uri="{FF2B5EF4-FFF2-40B4-BE49-F238E27FC236}">
                  <a16:creationId xmlns:a16="http://schemas.microsoft.com/office/drawing/2014/main" id="{6ADAEAA1-0A2D-FA7B-2834-B26E58B43FA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37" name="LinkedIn icon">
              <a:hlinkClick r:id="rId9"/>
              <a:extLst>
                <a:ext uri="{FF2B5EF4-FFF2-40B4-BE49-F238E27FC236}">
                  <a16:creationId xmlns:a16="http://schemas.microsoft.com/office/drawing/2014/main" id="{25B5DAB4-F93E-34E1-98FD-5BD0FC49E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38" name="speaker text">
            <a:extLst>
              <a:ext uri="{FF2B5EF4-FFF2-40B4-BE49-F238E27FC236}">
                <a16:creationId xmlns:a16="http://schemas.microsoft.com/office/drawing/2014/main" id="{A87EEFC4-E3B1-F0F2-15FA-8F1A23F22E2C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9" name="subtitle">
            <a:extLst>
              <a:ext uri="{FF2B5EF4-FFF2-40B4-BE49-F238E27FC236}">
                <a16:creationId xmlns:a16="http://schemas.microsoft.com/office/drawing/2014/main" id="{C76A19F8-BAE9-BA8F-B563-151CD8FA8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0" name="title text">
            <a:extLst>
              <a:ext uri="{FF2B5EF4-FFF2-40B4-BE49-F238E27FC236}">
                <a16:creationId xmlns:a16="http://schemas.microsoft.com/office/drawing/2014/main" id="{E6942DE2-765D-442E-D8F4-BC8FF3D105A1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0B6B56EA-BABB-5FC4-6FEC-9D66AC73C8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4E1A8-A76F-65C2-56EA-A8E6B334F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8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ackground image">
            <a:extLst>
              <a:ext uri="{FF2B5EF4-FFF2-40B4-BE49-F238E27FC236}">
                <a16:creationId xmlns:a16="http://schemas.microsoft.com/office/drawing/2014/main" id="{899DCDB5-1E6B-5B83-12DE-B680C90D8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852ED3-81AE-965C-CC42-1B2877ADB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icons &amp; copyright">
            <a:extLst>
              <a:ext uri="{FF2B5EF4-FFF2-40B4-BE49-F238E27FC236}">
                <a16:creationId xmlns:a16="http://schemas.microsoft.com/office/drawing/2014/main" id="{D6323CE5-3A3A-707E-E736-7A89B04168D4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7" name="copyright">
              <a:extLst>
                <a:ext uri="{FF2B5EF4-FFF2-40B4-BE49-F238E27FC236}">
                  <a16:creationId xmlns:a16="http://schemas.microsoft.com/office/drawing/2014/main" id="{E1BE62DB-F81C-98A1-D15E-622BBE798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8" name="epri.com">
              <a:hlinkClick r:id="rId4"/>
              <a:extLst>
                <a:ext uri="{FF2B5EF4-FFF2-40B4-BE49-F238E27FC236}">
                  <a16:creationId xmlns:a16="http://schemas.microsoft.com/office/drawing/2014/main" id="{1D5B6699-1556-A96B-5D74-378B9871A95A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4EB9B5-E6A1-5DE5-02B7-BF55E30143B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Facebook icon">
              <a:hlinkClick r:id="rId5"/>
              <a:extLst>
                <a:ext uri="{FF2B5EF4-FFF2-40B4-BE49-F238E27FC236}">
                  <a16:creationId xmlns:a16="http://schemas.microsoft.com/office/drawing/2014/main" id="{FD1D0A58-86EE-15E3-EB42-761B64D7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1" name="X icon">
              <a:hlinkClick r:id="rId7"/>
              <a:extLst>
                <a:ext uri="{FF2B5EF4-FFF2-40B4-BE49-F238E27FC236}">
                  <a16:creationId xmlns:a16="http://schemas.microsoft.com/office/drawing/2014/main" id="{38E7E498-7FE7-0750-D604-28AB2823A6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2" name="LinkedIn icon">
              <a:hlinkClick r:id="rId9"/>
              <a:extLst>
                <a:ext uri="{FF2B5EF4-FFF2-40B4-BE49-F238E27FC236}">
                  <a16:creationId xmlns:a16="http://schemas.microsoft.com/office/drawing/2014/main" id="{535D4DDE-D561-DB2D-4335-F85AE9B4B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3" name="speaker text">
            <a:extLst>
              <a:ext uri="{FF2B5EF4-FFF2-40B4-BE49-F238E27FC236}">
                <a16:creationId xmlns:a16="http://schemas.microsoft.com/office/drawing/2014/main" id="{D666ABFE-311F-AE13-5CB0-976FC0CA5F6B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017D0E3D-A738-1F5E-9010-F0EA27616F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0DABBD4A-3F87-4B09-9CD1-38E24B15A8B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3187E4A-F2C7-E069-4E8E-2447B4F467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5E1A2E-64A4-6457-1AC5-B8B9418453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3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ackground image">
            <a:extLst>
              <a:ext uri="{FF2B5EF4-FFF2-40B4-BE49-F238E27FC236}">
                <a16:creationId xmlns:a16="http://schemas.microsoft.com/office/drawing/2014/main" id="{5AA49A4A-9AA4-2918-BD59-DC5C93BD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7059C8-4222-0673-4AF8-D2D19FFFC2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1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B0A3716A-B757-8E39-F66B-0356B9257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D6C4A-F71A-A26B-14AE-79CFB19D25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9699FE8E-B75C-D9C3-E4BB-603CDC307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AB439E-6860-E74C-6CBC-27C93976C9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CFECE95-F660-E032-9C37-898350C88DE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15815" y="1910248"/>
            <a:ext cx="3166946" cy="825694"/>
          </a:xfrm>
        </p:spPr>
        <p:txBody>
          <a:bodyPr>
            <a:norm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894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9699FE8E-B75C-D9C3-E4BB-603CDC307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80E81-620C-6BC1-ED8A-D9AFE09AA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icons &amp; copyright">
            <a:extLst>
              <a:ext uri="{FF2B5EF4-FFF2-40B4-BE49-F238E27FC236}">
                <a16:creationId xmlns:a16="http://schemas.microsoft.com/office/drawing/2014/main" id="{78C03AC4-EBDC-9EBF-E07F-242B0B9CEEF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BA874871-7F59-C1C9-8616-F208AE887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7FBE783E-79BC-833F-3DE5-35A3FD34CE28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0F1BBB-E51D-4D18-B318-111CABA7A827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9A6B08C5-86AC-4CC3-4DF1-0AEA5138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5F186DE6-4283-E9CE-6A88-C15938123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EE20731D-E3A0-BB12-8173-F214F00D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B8D3D2B3-AE24-5B3F-80B6-F94ABCA40B9F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5F8A1BB-047F-B517-0DD9-6E076E78A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FE6D33B7-B0A9-DDA5-FA46-1B748384079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4D92122-D886-6D44-2A24-4B49F9C77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4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6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5BFA1840-DB6D-7159-AE26-E3D9252E9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EC0545B-DE59-6EF1-E72D-C715244C9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CDFD1DEF-B29C-AB3C-3E73-DFA749F3C980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CFF25273-5F20-DD77-58AE-9D4FF0996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C3364B0-225F-08F0-B311-40F2E30A9C10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FADAA3-185A-791A-4E59-6E323A93BBBF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F23EC820-610D-6376-1C3E-DE4A8B30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7AFBAC84-F0EB-3CD2-E8F2-D8EA5B2D25D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8D5FC7E2-24D9-3BDE-748A-829631619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A84FE7D4-F5AC-618E-372B-1DFC23D993CE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6DE7777-90B9-EBAE-A6EF-3017FCF11E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7440C898-4ED3-3626-EFD8-4B1DA7285DA8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FD40E50-2685-769D-C610-B300B1ACED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C4ABC3-12AE-008E-0B64-EF4DE57CBD9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2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60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70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012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2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79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1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10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B126F-922E-4C6E-87A5-234451CAD762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37305-8BFE-47C1-96DD-CEDBF8D6719E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D2D6E-8982-430B-958E-9129593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CA2EA-788A-4791-942C-72070DBE82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09C7D-4404-4906-9C22-B1C52782E5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330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D29BE-28DD-432F-8C22-AE8C1D05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4443C-E161-4BFE-8357-B61CEFEC8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9AFDA-38D1-42E9-ADFD-FDEBA76A2A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88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FF2B5EF4-FFF2-40B4-BE49-F238E27FC236}">
                <a16:creationId xmlns:a16="http://schemas.microsoft.com/office/drawing/2014/main" id="{CA709975-495D-D860-C31C-0B709E01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F37B4-A3A1-47F0-B953-F087A6B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47D12-FA39-425B-A70E-42978C42F4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73C21-095B-4B2C-A4ED-0E0B4E16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24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B7D13D-E750-F24C-98D8-229475F70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FEA89-A612-6146-AED8-9EEC1242D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C9D970-D9E8-9B45-8D42-631009789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256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1DCEBE-AECA-4A38-9A16-6E2B7E8D9AF5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660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29801-41A6-3A62-CDAA-5D5AD1191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7DB0A78F-77DF-4662-7185-DCFB72C7DD4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712785"/>
            <a:ext cx="12192000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161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's faces&#10;&#10;Description automatically generated">
            <a:extLst>
              <a:ext uri="{FF2B5EF4-FFF2-40B4-BE49-F238E27FC236}">
                <a16:creationId xmlns:a16="http://schemas.microsoft.com/office/drawing/2014/main" id="{6BDEEAC0-66B1-2C60-7D57-F21336374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678F2-5771-717F-BFB4-E78D42F06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icons &amp; copyright">
            <a:extLst>
              <a:ext uri="{FF2B5EF4-FFF2-40B4-BE49-F238E27FC236}">
                <a16:creationId xmlns:a16="http://schemas.microsoft.com/office/drawing/2014/main" id="{24FB9A3B-E2B7-F2A3-28BA-065ADF6ADD06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4" name="copyright">
              <a:extLst>
                <a:ext uri="{FF2B5EF4-FFF2-40B4-BE49-F238E27FC236}">
                  <a16:creationId xmlns:a16="http://schemas.microsoft.com/office/drawing/2014/main" id="{B67527DF-69D4-B579-D17F-3B8A09F8E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5" name="epri.com">
              <a:hlinkClick r:id="rId4"/>
              <a:extLst>
                <a:ext uri="{FF2B5EF4-FFF2-40B4-BE49-F238E27FC236}">
                  <a16:creationId xmlns:a16="http://schemas.microsoft.com/office/drawing/2014/main" id="{13C65919-436C-492E-C110-4C815A4AC0B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16A25-BAB7-B6BA-8446-F279AE1EAEF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Facebook icon">
              <a:hlinkClick r:id="rId5"/>
              <a:extLst>
                <a:ext uri="{FF2B5EF4-FFF2-40B4-BE49-F238E27FC236}">
                  <a16:creationId xmlns:a16="http://schemas.microsoft.com/office/drawing/2014/main" id="{6AB19718-D8D2-07C5-7FC2-E1327EA6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9" name="X icon">
              <a:hlinkClick r:id="rId7"/>
              <a:extLst>
                <a:ext uri="{FF2B5EF4-FFF2-40B4-BE49-F238E27FC236}">
                  <a16:creationId xmlns:a16="http://schemas.microsoft.com/office/drawing/2014/main" id="{5EEEC7E6-F54A-A41B-5571-A54645DB97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7" name="LinkedIn icon">
              <a:hlinkClick r:id="rId9"/>
              <a:extLst>
                <a:ext uri="{FF2B5EF4-FFF2-40B4-BE49-F238E27FC236}">
                  <a16:creationId xmlns:a16="http://schemas.microsoft.com/office/drawing/2014/main" id="{F406FCCA-87B9-BDB0-DB6A-BD197625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CBC3EA-20E5-85B5-BEAA-C6AABA8CF7CD}"/>
              </a:ext>
            </a:extLst>
          </p:cNvPr>
          <p:cNvSpPr txBox="1"/>
          <p:nvPr userDrawn="1"/>
        </p:nvSpPr>
        <p:spPr>
          <a:xfrm>
            <a:off x="0" y="328491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36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66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25DA2C55-881F-87BD-C3E5-82564AAA7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DB53799-A9A9-CC61-21CD-103E12F83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6483AE6B-E99A-7611-1CD7-CC9D8C1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6" name="icons &amp; copyright">
            <a:extLst>
              <a:ext uri="{FF2B5EF4-FFF2-40B4-BE49-F238E27FC236}">
                <a16:creationId xmlns:a16="http://schemas.microsoft.com/office/drawing/2014/main" id="{EC7268F2-1CDE-4AA9-744F-36289605380A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7" name="copyright">
              <a:extLst>
                <a:ext uri="{FF2B5EF4-FFF2-40B4-BE49-F238E27FC236}">
                  <a16:creationId xmlns:a16="http://schemas.microsoft.com/office/drawing/2014/main" id="{AE5FACF2-FA25-B87F-0F3C-BD8892249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8" name="epri.com">
              <a:hlinkClick r:id="rId4"/>
              <a:extLst>
                <a:ext uri="{FF2B5EF4-FFF2-40B4-BE49-F238E27FC236}">
                  <a16:creationId xmlns:a16="http://schemas.microsoft.com/office/drawing/2014/main" id="{58667503-DD50-DA46-8343-77902DC6E7F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80796F-5B55-1695-87AD-9542B18F72C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" name="Facebook icon">
              <a:hlinkClick r:id="rId5"/>
              <a:extLst>
                <a:ext uri="{FF2B5EF4-FFF2-40B4-BE49-F238E27FC236}">
                  <a16:creationId xmlns:a16="http://schemas.microsoft.com/office/drawing/2014/main" id="{19CD64A5-B572-3B7F-1EB1-19FF6199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11" name="X icon">
              <a:hlinkClick r:id="rId7"/>
              <a:extLst>
                <a:ext uri="{FF2B5EF4-FFF2-40B4-BE49-F238E27FC236}">
                  <a16:creationId xmlns:a16="http://schemas.microsoft.com/office/drawing/2014/main" id="{E0B19A8A-F0CD-460D-2C3B-48169CDA65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12" name="LinkedIn icon">
              <a:hlinkClick r:id="rId9"/>
              <a:extLst>
                <a:ext uri="{FF2B5EF4-FFF2-40B4-BE49-F238E27FC236}">
                  <a16:creationId xmlns:a16="http://schemas.microsoft.com/office/drawing/2014/main" id="{58792B75-3992-B3AE-66A1-FA8A625A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13" name="speaker text">
            <a:extLst>
              <a:ext uri="{FF2B5EF4-FFF2-40B4-BE49-F238E27FC236}">
                <a16:creationId xmlns:a16="http://schemas.microsoft.com/office/drawing/2014/main" id="{CDA2EAC5-E3CA-F68E-E02D-83DD1B6719C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0931DAA-52AA-977D-A884-4F8BB0ABB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73CC7DE-8A92-E2CE-3978-C8CD753DFAE3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BA4DF1-EC86-9711-5D4D-63937AE4CF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0443AC-D811-E9C4-D61B-25344AC251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97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1707B4-7EE7-96F8-4B89-5F47423E1CC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38" y="500645"/>
            <a:ext cx="3644900" cy="36449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A63F8E-4A66-AD47-EE96-6143390074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15815" y="1918832"/>
            <a:ext cx="3166946" cy="825694"/>
          </a:xfrm>
        </p:spPr>
        <p:txBody>
          <a:bodyPr>
            <a:norm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37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944A3BE-B906-332E-1BFF-542109CFE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48DB82E1-D15B-3E05-6425-995E20562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icons &amp; copyright">
            <a:extLst>
              <a:ext uri="{FF2B5EF4-FFF2-40B4-BE49-F238E27FC236}">
                <a16:creationId xmlns:a16="http://schemas.microsoft.com/office/drawing/2014/main" id="{2CBB64E2-EDB6-F17B-D941-5469D69F3F2E}"/>
              </a:ext>
            </a:extLst>
          </p:cNvPr>
          <p:cNvGrpSpPr/>
          <p:nvPr userDrawn="1"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16" name="copyright">
              <a:extLst>
                <a:ext uri="{FF2B5EF4-FFF2-40B4-BE49-F238E27FC236}">
                  <a16:creationId xmlns:a16="http://schemas.microsoft.com/office/drawing/2014/main" id="{8EE19082-A3C8-80F8-1FE6-A54F4576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2026 Electric Power Research Institute, Inc. All rights reserved.</a:t>
              </a:r>
            </a:p>
          </p:txBody>
        </p:sp>
        <p:sp>
          <p:nvSpPr>
            <p:cNvPr id="17" name="epri.com">
              <a:hlinkClick r:id="rId4"/>
              <a:extLst>
                <a:ext uri="{FF2B5EF4-FFF2-40B4-BE49-F238E27FC236}">
                  <a16:creationId xmlns:a16="http://schemas.microsoft.com/office/drawing/2014/main" id="{04EB96F8-FA44-7218-3517-7FF4FB74D2B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5B60E-A936-0D16-A3C7-8F79E3C241E2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Facebook icon">
              <a:hlinkClick r:id="rId5"/>
              <a:extLst>
                <a:ext uri="{FF2B5EF4-FFF2-40B4-BE49-F238E27FC236}">
                  <a16:creationId xmlns:a16="http://schemas.microsoft.com/office/drawing/2014/main" id="{AF5CBD2D-6AE9-36E0-45FC-1BB16576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0" name="X icon">
              <a:hlinkClick r:id="rId7"/>
              <a:extLst>
                <a:ext uri="{FF2B5EF4-FFF2-40B4-BE49-F238E27FC236}">
                  <a16:creationId xmlns:a16="http://schemas.microsoft.com/office/drawing/2014/main" id="{179F5959-4866-6DCC-6D8F-6C35C16FA8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28885" y="6303455"/>
              <a:ext cx="128164" cy="131013"/>
            </a:xfrm>
            <a:prstGeom prst="rect">
              <a:avLst/>
            </a:prstGeom>
          </p:spPr>
        </p:pic>
        <p:pic>
          <p:nvPicPr>
            <p:cNvPr id="21" name="LinkedIn icon">
              <a:hlinkClick r:id="rId9"/>
              <a:extLst>
                <a:ext uri="{FF2B5EF4-FFF2-40B4-BE49-F238E27FC236}">
                  <a16:creationId xmlns:a16="http://schemas.microsoft.com/office/drawing/2014/main" id="{D4B28143-E209-8037-7DC9-76E33A3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0" y="6284322"/>
              <a:ext cx="150229" cy="150229"/>
            </a:xfrm>
            <a:prstGeom prst="rect">
              <a:avLst/>
            </a:prstGeom>
          </p:spPr>
        </p:pic>
      </p:grpSp>
      <p:sp>
        <p:nvSpPr>
          <p:cNvPr id="22" name="speaker text">
            <a:extLst>
              <a:ext uri="{FF2B5EF4-FFF2-40B4-BE49-F238E27FC236}">
                <a16:creationId xmlns:a16="http://schemas.microsoft.com/office/drawing/2014/main" id="{71433A25-9759-1038-A23A-102D46B94D64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5452" y="4400588"/>
            <a:ext cx="6217920" cy="1533186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4E28EA1D-32E4-77B8-73B1-1E98D8E3A1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52" y="3030102"/>
            <a:ext cx="6957847" cy="402377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E9A6C6A1-0444-AA6D-4B88-7A87520A6A1A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45452" y="1084881"/>
            <a:ext cx="6957847" cy="1891159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F7D2C3C-9248-DF9B-02A3-07CD1CE816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686" y="405535"/>
            <a:ext cx="1670022" cy="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7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image" Target="../media/image2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2026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7" r:id="rId5"/>
    <p:sldLayoutId id="2147483757" r:id="rId6"/>
    <p:sldLayoutId id="2147483758" r:id="rId7"/>
    <p:sldLayoutId id="2147483755" r:id="rId8"/>
    <p:sldLayoutId id="2147483759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8" r:id="rId18"/>
    <p:sldLayoutId id="2147483743" r:id="rId19"/>
    <p:sldLayoutId id="2147483744" r:id="rId20"/>
    <p:sldLayoutId id="2147483745" r:id="rId21"/>
    <p:sldLayoutId id="2147483754" r:id="rId22"/>
    <p:sldLayoutId id="2147483742" r:id="rId23"/>
    <p:sldLayoutId id="2147483747" r:id="rId24"/>
    <p:sldLayoutId id="2147483715" r:id="rId25"/>
    <p:sldLayoutId id="2147483753" r:id="rId26"/>
    <p:sldLayoutId id="2147483763" r:id="rId27"/>
    <p:sldLayoutId id="2147483764" r:id="rId28"/>
    <p:sldLayoutId id="2147483765" r:id="rId29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7AB45-5C00-470C-B02A-25EE18700700}"/>
              </a:ext>
            </a:extLst>
          </p:cNvPr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1B13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95C244-7367-46AC-9E31-F49FBCBA73EC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232D3423-C96E-49AF-BCFD-C53160D5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2026 Electric Power Research Institute, Inc. All rights reserved.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A0464F9C-6E20-44DD-B827-4AD9E7B1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19EED32-231F-4958-9106-0885046D28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60" r:id="rId7"/>
    <p:sldLayoutId id="2147483761" r:id="rId8"/>
    <p:sldLayoutId id="2147483762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48" r:id="rId19"/>
    <p:sldLayoutId id="2147483749" r:id="rId20"/>
    <p:sldLayoutId id="2147483750" r:id="rId21"/>
    <p:sldLayoutId id="2147483751" r:id="rId22"/>
    <p:sldLayoutId id="2147483738" r:id="rId23"/>
    <p:sldLayoutId id="2147483740" r:id="rId24"/>
    <p:sldLayoutId id="2147483756" r:id="rId25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Char char="–"/>
        <a:defRPr sz="2800">
          <a:solidFill>
            <a:schemeClr val="bg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Char char="–"/>
        <a:defRPr sz="2800">
          <a:solidFill>
            <a:schemeClr val="bg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42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sv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sv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sv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5605242-8063-5702-80F9-50D4CDB18EF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66750" y="4397125"/>
            <a:ext cx="6217920" cy="189115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James J. Wall, PhD (Joe)</a:t>
            </a:r>
          </a:p>
          <a:p>
            <a:r>
              <a:rPr lang="en-US" dirty="0"/>
              <a:t>Nuclear Nondestructive Evaluation (NDE)</a:t>
            </a:r>
          </a:p>
          <a:p>
            <a:r>
              <a:rPr lang="en-US" dirty="0"/>
              <a:t>Electric Power Research Institute </a:t>
            </a:r>
          </a:p>
          <a:p>
            <a:endParaRPr lang="en-US" b="1" dirty="0"/>
          </a:p>
          <a:p>
            <a:r>
              <a:rPr lang="en-US" b="1" dirty="0"/>
              <a:t>Elliot J. Long</a:t>
            </a:r>
          </a:p>
          <a:p>
            <a:r>
              <a:rPr lang="en-US" dirty="0"/>
              <a:t>Materials Reliability Program (MRP)</a:t>
            </a:r>
          </a:p>
          <a:p>
            <a:r>
              <a:rPr lang="en-US" dirty="0"/>
              <a:t>Electric Power Research Institute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C103B8-0EA6-8D74-DAB8-C6FD3BC36BB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75488" y="1909340"/>
            <a:ext cx="6957847" cy="189115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Nondestructive Evaluation of Fracture Properties in Irradiated Light Water Reactor Pressure Vessel Steels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4FD798-0292-22F6-B329-9DEBE9E59BC0}"/>
              </a:ext>
            </a:extLst>
          </p:cNvPr>
          <p:cNvSpPr txBox="1">
            <a:spLocks/>
          </p:cNvSpPr>
          <p:nvPr/>
        </p:nvSpPr>
        <p:spPr bwMode="auto">
          <a:xfrm>
            <a:off x="5020170" y="4870579"/>
            <a:ext cx="6957847" cy="100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algn="ctr"/>
            <a:endParaRPr lang="en-US" b="1" dirty="0"/>
          </a:p>
          <a:p>
            <a:pPr algn="ctr"/>
            <a:r>
              <a:rPr lang="en-US" b="1" dirty="0"/>
              <a:t>Nuclear Science User Facilities (NSUF) Annual Program Review</a:t>
            </a:r>
          </a:p>
          <a:p>
            <a:pPr algn="ctr"/>
            <a:r>
              <a:rPr lang="en-US" b="1" kern="0" dirty="0"/>
              <a:t>May 11 – May 13, 2026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0483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9921-C010-279A-B8CB-6705DD71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088"/>
            <a:ext cx="12192000" cy="581597"/>
          </a:xfrm>
        </p:spPr>
        <p:txBody>
          <a:bodyPr>
            <a:noAutofit/>
          </a:bodyPr>
          <a:lstStyle/>
          <a:p>
            <a:r>
              <a:rPr lang="en-US" sz="3200" i="0" dirty="0">
                <a:solidFill>
                  <a:schemeClr val="tx2"/>
                </a:solidFill>
              </a:rPr>
              <a:t>Ultrasonic Absorption Results: Ginna Unit 1 Forging 125P666 – </a:t>
            </a:r>
            <a:r>
              <a:rPr lang="en-US" sz="3200" dirty="0">
                <a:solidFill>
                  <a:schemeClr val="tx2"/>
                </a:solidFill>
              </a:rPr>
              <a:t>Partial Sample 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090EE-66D5-E284-3CD2-F9E99A978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3" y="1834831"/>
            <a:ext cx="4071719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16F6F-B3B5-C02A-AF5B-65FA67336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31" y="1834831"/>
            <a:ext cx="4051537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9E2A-1A61-B7A5-6437-D73E54A7F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749" y="1834831"/>
            <a:ext cx="401092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0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B08B-1797-4FBC-8116-C8358092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38200"/>
            <a:ext cx="12192000" cy="204961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Magnetic Multiparameter Measurement Campaign (3MA)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0" dirty="0"/>
              <a:t>- A contract with Fraunhofer IZFP (Germany) is being negotiated currently</a:t>
            </a:r>
            <a:br>
              <a:rPr lang="en-US" b="0" dirty="0"/>
            </a:br>
            <a:r>
              <a:rPr lang="en-US" b="0" dirty="0"/>
              <a:t>A custom made probe with a 20 week lead time will be designed and fabricated</a:t>
            </a:r>
            <a:br>
              <a:rPr lang="en-US" b="0" dirty="0"/>
            </a:br>
            <a:r>
              <a:rPr lang="en-US" b="0" dirty="0"/>
              <a:t>-The 3MA measurements will be performed at Westinghouse in Q4, 2026</a:t>
            </a:r>
            <a:br>
              <a:rPr lang="en-US" b="0" dirty="0"/>
            </a:br>
            <a:r>
              <a:rPr lang="en-US" b="0" dirty="0"/>
              <a:t>- 3MA magnetic property data will be analyzed in Q4,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5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67B72-35C5-6747-1801-998AE36B4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78E5-8083-00FF-C786-FBA2DC33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3"/>
            <a:ext cx="12192000" cy="73152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Experimental: 3MA Magnetic Testing – Hardness and Residual Stresses 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2458A-D8CA-2BD9-73A8-963BE3E4AB8F}"/>
              </a:ext>
            </a:extLst>
          </p:cNvPr>
          <p:cNvSpPr txBox="1"/>
          <p:nvPr/>
        </p:nvSpPr>
        <p:spPr>
          <a:xfrm>
            <a:off x="490743" y="5589974"/>
            <a:ext cx="10979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Image shows a 3MA magnetic NDE system.  Left plot shows Vickers microhardness measured using 3MA (y-axis) and using a diamond indenter (x-axis).  Right plot shows yield strength measured using 3MA (y-axis) and destructively measured (x-axis).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ACF5E-4FC3-530A-32C9-0072829E5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43" y="1275320"/>
            <a:ext cx="4908982" cy="430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20DB27-0ACC-DCC0-673B-813CB766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724" y="1758493"/>
            <a:ext cx="6792275" cy="33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1371D-2A0F-C835-C592-69DBFE5A0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C01A-E831-71FA-C5D5-534F0A4F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7282"/>
            <a:ext cx="12192000" cy="6251510"/>
          </a:xfrm>
        </p:spPr>
        <p:txBody>
          <a:bodyPr>
            <a:normAutofit fontScale="90000"/>
          </a:bodyPr>
          <a:lstStyle/>
          <a:p>
            <a:r>
              <a:rPr lang="en-US" dirty="0"/>
              <a:t>Ultrasonic Measurement Campaign (Absorption, Attenuation, Velocity)</a:t>
            </a:r>
            <a:br>
              <a:rPr lang="en-US" dirty="0"/>
            </a:br>
            <a:r>
              <a:rPr lang="en-US" dirty="0"/>
              <a:t>	-The UT absorption data has been partially analyzed.</a:t>
            </a:r>
            <a:br>
              <a:rPr lang="en-US" dirty="0"/>
            </a:br>
            <a:r>
              <a:rPr lang="en-US" dirty="0"/>
              <a:t>	-UT absorption data for surveillance samples from the Farley Unit 2 plate and one 	of the Ginna forgings was presented here.</a:t>
            </a:r>
            <a:br>
              <a:rPr lang="en-US" dirty="0"/>
            </a:br>
            <a:r>
              <a:rPr lang="en-US" dirty="0"/>
              <a:t>		The data from Farley Unit 2 plate and one of the Ginna forgings did not 			show a clear correlation of absorption as a function of fluence, DBTT or USE.</a:t>
            </a:r>
            <a:br>
              <a:rPr lang="en-US" dirty="0"/>
            </a:br>
            <a:r>
              <a:rPr lang="en-US" dirty="0"/>
              <a:t>	-Absorption data analysis is ongoing.</a:t>
            </a:r>
            <a:br>
              <a:rPr lang="en-US" dirty="0"/>
            </a:br>
            <a:r>
              <a:rPr lang="en-US" dirty="0"/>
              <a:t>	-The analyzed UT attenuation and velocity data will be available in Q2, 2026.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Magnetic Measurement Campaign (3MA)</a:t>
            </a:r>
            <a:br>
              <a:rPr lang="en-US" dirty="0"/>
            </a:br>
            <a:r>
              <a:rPr lang="en-US" dirty="0"/>
              <a:t>	-3MA is a multiparameter magnetic NDE method that has been shown to be 	sensitive to radiation damage in RPV steel.</a:t>
            </a:r>
            <a:br>
              <a:rPr lang="en-US" dirty="0"/>
            </a:br>
            <a:r>
              <a:rPr lang="en-US" dirty="0"/>
              <a:t>	-3MA was developed several years ago at Fraunhofer IZFP in </a:t>
            </a:r>
            <a:r>
              <a:rPr lang="en-US" dirty="0" err="1"/>
              <a:t>Saarbrueken</a:t>
            </a:r>
            <a:r>
              <a:rPr lang="en-US" dirty="0"/>
              <a:t>, 	Germany. </a:t>
            </a:r>
            <a:br>
              <a:rPr lang="en-US" dirty="0"/>
            </a:br>
            <a:r>
              <a:rPr lang="en-US" dirty="0"/>
              <a:t>	-3MA measurements on the samples will be conducted at the Westinghouse 	Churchill site hot cell laboratory in Q4, 2026.</a:t>
            </a:r>
            <a:br>
              <a:rPr lang="en-US" dirty="0"/>
            </a:br>
            <a:r>
              <a:rPr lang="en-US" dirty="0"/>
              <a:t>	-Joe Wall (NDE Lead) conducted a site visit at Fraunhofer IZFP in Q4 2025 to 	assess The 3MA method and discuss how to apply it in the Westinghouse hot cells.</a:t>
            </a:r>
            <a:br>
              <a:rPr lang="en-US" dirty="0"/>
            </a:br>
            <a:r>
              <a:rPr lang="en-US" dirty="0"/>
              <a:t>	-A contract between EPRI and Fraunhofer to perform 3MA testing is in progress. 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3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9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05C83-7339-4CCA-A45D-092E7433DD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766887"/>
            <a:ext cx="6048372" cy="359999"/>
          </a:xfrm>
          <a:solidFill>
            <a:srgbClr val="0032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Completed and &amp; Upcoming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90A7D-8D50-48D8-9356-45889F88B0C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627" y="732104"/>
            <a:ext cx="5919439" cy="359056"/>
          </a:xfrm>
          <a:prstGeom prst="rect">
            <a:avLst/>
          </a:prstGeom>
          <a:solidFill>
            <a:srgbClr val="0032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Objective &amp; Scope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14DCD-74F0-41DC-8324-156EB00B16F0}"/>
              </a:ext>
            </a:extLst>
          </p:cNvPr>
          <p:cNvSpPr>
            <a:spLocks noGrp="1"/>
          </p:cNvSpPr>
          <p:nvPr>
            <p:ph sz="half" idx="48"/>
          </p:nvPr>
        </p:nvSpPr>
        <p:spPr>
          <a:xfrm>
            <a:off x="47627" y="1091159"/>
            <a:ext cx="6048371" cy="2525003"/>
          </a:xfrm>
          <a:noFill/>
          <a:ln w="19050">
            <a:solidFill>
              <a:srgbClr val="4383FF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objective is to determine if nondestructive evaluation (NDE) methods can be used to assess fracture properties in RPV steels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Destructive testing of RPV surveillance samples is costly samples are running 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Surveillance samples at Westinghouse are being characterized using NDE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AF488-EF5B-44B5-BB05-095A75D2BC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95999" y="3130948"/>
            <a:ext cx="6048373" cy="3515544"/>
          </a:xfrm>
          <a:noFill/>
          <a:ln w="19050">
            <a:solidFill>
              <a:srgbClr val="4383FF"/>
            </a:solidFill>
          </a:ln>
        </p:spPr>
        <p:txBody>
          <a:bodyPr/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 NSUF is funding access and technical support for the Westinghouse hot cell NDE experiments.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A DOE NEUP  proposal for the GA Tech work (nonlinear ultrasonic testing) was not funded.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EPRI Obtained permission from Southern Co. and Constellation to assess Farley units 1 and 2 and Ginna forging surveillance samples, respectively.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Ultrasonic measurements (absorption, attenuation and velocity) were made in 2025.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Magnetic measurements (3MA)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scheduled for 2026.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66738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endParaRPr lang="en-US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566738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34963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3F254D-F45B-448F-94CC-AEA2CCFEE6C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7627" y="3976163"/>
            <a:ext cx="6048371" cy="2681812"/>
          </a:xfrm>
          <a:noFill/>
          <a:ln w="19050">
            <a:solidFill>
              <a:srgbClr val="4383FF"/>
            </a:solidFill>
          </a:ln>
        </p:spPr>
        <p:txBody>
          <a:bodyPr/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Report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Conference Presentations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/ Collaboration </a:t>
            </a:r>
          </a:p>
          <a:p>
            <a:pPr marL="566738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Internal EPRI collaboration between NDE and MRP groups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66738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Utility collaboration with Southern Co. and Constellation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66738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External collaboration with The Aerospace Corporation, Fraunhofer IZFP and Westinghouse (NSUF User Facility)</a:t>
            </a:r>
          </a:p>
          <a:p>
            <a:pPr marL="566738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System Font Regular"/>
              <a:buChar char="»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NSUF Funding was allocated for the Westinghouse contribution</a:t>
            </a:r>
          </a:p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9E4522-CE08-DBF7-65F5-AECF8A3AD8E8}"/>
              </a:ext>
            </a:extLst>
          </p:cNvPr>
          <p:cNvSpPr txBox="1">
            <a:spLocks/>
          </p:cNvSpPr>
          <p:nvPr/>
        </p:nvSpPr>
        <p:spPr bwMode="auto">
          <a:xfrm>
            <a:off x="47626" y="3616163"/>
            <a:ext cx="6048373" cy="360000"/>
          </a:xfrm>
          <a:prstGeom prst="rect">
            <a:avLst/>
          </a:prstGeom>
          <a:solidFill>
            <a:srgbClr val="0032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Deliverables and Collaboration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5512087-A56D-471B-7736-EAEAF8B4C90E}"/>
              </a:ext>
            </a:extLst>
          </p:cNvPr>
          <p:cNvSpPr txBox="1">
            <a:spLocks/>
          </p:cNvSpPr>
          <p:nvPr/>
        </p:nvSpPr>
        <p:spPr>
          <a:xfrm>
            <a:off x="0" y="128879"/>
            <a:ext cx="11426092" cy="634446"/>
          </a:xfrm>
          <a:prstGeom prst="rect">
            <a:avLst/>
          </a:prstGeom>
        </p:spPr>
        <p:txBody>
          <a:bodyPr/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None/>
              <a:defRPr sz="3600" b="1">
                <a:solidFill>
                  <a:srgbClr val="77ABF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3200" b="1">
                <a:solidFill>
                  <a:srgbClr val="77ABFB"/>
                </a:solidFill>
                <a:latin typeface="Century Gothic" panose="020B0502020202020204" pitchFamily="34" charset="0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b="1">
                <a:solidFill>
                  <a:srgbClr val="77ABFB"/>
                </a:solidFill>
                <a:latin typeface="Century Gothic" panose="020B0502020202020204" pitchFamily="34" charset="0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3200" b="1">
                <a:solidFill>
                  <a:srgbClr val="77ABFB"/>
                </a:solidFill>
                <a:latin typeface="Century Gothic" panose="020B0502020202020204" pitchFamily="34" charset="0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b="1">
                <a:solidFill>
                  <a:srgbClr val="77ABFB"/>
                </a:solidFill>
                <a:latin typeface="Century Gothic" panose="020B0502020202020204" pitchFamily="34" charset="0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algn="l"/>
            <a:r>
              <a:rPr lang="en-US" sz="3200" kern="0" dirty="0">
                <a:solidFill>
                  <a:schemeClr val="tx2"/>
                </a:solidFill>
              </a:rPr>
              <a:t>NDE Property Assessment in Surveillance Samples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75E550-E646-E8B9-FA27-47104276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05" y="661525"/>
            <a:ext cx="3204726" cy="20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9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EEE00-6A1C-E216-0CAA-D25112436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D185-94AB-F3C1-0A4C-04FC51E9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3"/>
            <a:ext cx="11795760" cy="73152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Experimental – Surveillance Samples of Interest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01382-359A-646D-F8BE-8B3E0F2F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7644"/>
            <a:ext cx="5524500" cy="1684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6724D0-B01F-28E9-CCE1-7A743FAE2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890867"/>
            <a:ext cx="5524500" cy="1552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66F3C-B1CC-5ADB-A6C2-6FF007F6E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4522604"/>
            <a:ext cx="5524500" cy="1684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FC488-B59A-A457-21F4-E9236ADBB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260" y="1127644"/>
            <a:ext cx="5524500" cy="1684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5A005-2480-F0F8-83B0-195158FE2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260" y="2890867"/>
            <a:ext cx="5524500" cy="1684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0D122-A9A0-68CA-9333-7DECA41D8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259" y="4682624"/>
            <a:ext cx="552449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5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3087-ABE4-B5B7-3185-33B3C55A2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7EFC-47E0-528E-0268-B32FF78A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38201"/>
            <a:ext cx="12192000" cy="1639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Ultrasonic Measurement Campaign (Absorption, Attenuation, Velocity)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0" dirty="0"/>
              <a:t>- The ultrasonic measurements were performed at the Westinghouse hot cell laboratory</a:t>
            </a:r>
            <a:br>
              <a:rPr lang="en-US" dirty="0"/>
            </a:br>
            <a:r>
              <a:rPr lang="en-US" b="0" dirty="0"/>
              <a:t>- The ultrasonic data is being analyzed currently, and the report is expected in Q2, 2026</a:t>
            </a: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DE9DD-EFD1-5D77-DCAE-0C5A0F48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2591-C7E1-9844-BDC7-594AA300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249"/>
            <a:ext cx="12192000" cy="581597"/>
          </a:xfrm>
        </p:spPr>
        <p:txBody>
          <a:bodyPr>
            <a:noAutofit/>
          </a:bodyPr>
          <a:lstStyle/>
          <a:p>
            <a:r>
              <a:rPr lang="en-US" sz="3200" i="0" dirty="0">
                <a:solidFill>
                  <a:schemeClr val="tx2"/>
                </a:solidFill>
              </a:rPr>
              <a:t>Hot Cell Work (Westinghouse Hot Cell Lab in Churchill, PA)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D06271-C9E1-A4A7-9242-5CD1C84DDB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Remote manipulator arms used for work inside hot cell</a:t>
            </a:r>
          </a:p>
        </p:txBody>
      </p:sp>
      <p:pic>
        <p:nvPicPr>
          <p:cNvPr id="6" name="Picture 5" descr="A picture containing text, indoor, floor, worktable&#10;&#10;Description automatically generated">
            <a:extLst>
              <a:ext uri="{FF2B5EF4-FFF2-40B4-BE49-F238E27FC236}">
                <a16:creationId xmlns:a16="http://schemas.microsoft.com/office/drawing/2014/main" id="{5800C904-4ECD-7072-1833-B02A74203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35" y="1079215"/>
            <a:ext cx="6749706" cy="506228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51EA966-CF42-F98F-FF38-044682C4469E}"/>
              </a:ext>
            </a:extLst>
          </p:cNvPr>
          <p:cNvSpPr/>
          <p:nvPr/>
        </p:nvSpPr>
        <p:spPr>
          <a:xfrm>
            <a:off x="3140733" y="1724050"/>
            <a:ext cx="518160" cy="102618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32D4E7-6D2C-4A58-727D-25E09764F779}"/>
              </a:ext>
            </a:extLst>
          </p:cNvPr>
          <p:cNvSpPr/>
          <p:nvPr/>
        </p:nvSpPr>
        <p:spPr>
          <a:xfrm>
            <a:off x="6229808" y="2563734"/>
            <a:ext cx="729687" cy="91626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E1E19A4B-F9CB-D742-478E-5C21BC8309D2}"/>
              </a:ext>
            </a:extLst>
          </p:cNvPr>
          <p:cNvSpPr/>
          <p:nvPr/>
        </p:nvSpPr>
        <p:spPr>
          <a:xfrm rot="5998395">
            <a:off x="4859043" y="2058975"/>
            <a:ext cx="241243" cy="117349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859"/>
            <a:ext cx="12134522" cy="581597"/>
          </a:xfrm>
        </p:spPr>
        <p:txBody>
          <a:bodyPr>
            <a:noAutofit/>
          </a:bodyPr>
          <a:lstStyle/>
          <a:p>
            <a:r>
              <a:rPr lang="en-US" sz="3200" i="0" dirty="0">
                <a:solidFill>
                  <a:schemeClr val="tx2"/>
                </a:solidFill>
              </a:rPr>
              <a:t>UT Diffuse Field Internal Friction Measurement and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0ABF0-6E17-405D-B241-D25AEED91120}"/>
              </a:ext>
            </a:extLst>
          </p:cNvPr>
          <p:cNvSpPr txBox="1"/>
          <p:nvPr/>
        </p:nvSpPr>
        <p:spPr>
          <a:xfrm>
            <a:off x="9447149" y="3053405"/>
            <a:ext cx="2687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Sensitivity (intrinsic properties)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Dislocation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Movement of atoms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Point defect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Vacancies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Interstitials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Magnetic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Grain boundary relaxation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3DE530-2D8F-4ADB-9BBF-FAE9F3C3B757}"/>
              </a:ext>
            </a:extLst>
          </p:cNvPr>
          <p:cNvGrpSpPr/>
          <p:nvPr/>
        </p:nvGrpSpPr>
        <p:grpSpPr>
          <a:xfrm>
            <a:off x="919273" y="3902092"/>
            <a:ext cx="2677840" cy="2974264"/>
            <a:chOff x="919273" y="3902092"/>
            <a:chExt cx="2677840" cy="29742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1963" b="5650"/>
            <a:stretch/>
          </p:blipFill>
          <p:spPr>
            <a:xfrm>
              <a:off x="1275582" y="4179372"/>
              <a:ext cx="2166765" cy="24492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43150" y="6568579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t</a:t>
              </a:r>
              <a:r>
                <a:rPr lang="en-US" sz="1400" dirty="0"/>
                <a:t> (</a:t>
              </a:r>
              <a:r>
                <a:rPr lang="en-US" sz="1400" dirty="0" err="1">
                  <a:latin typeface="Symbol" panose="05050102010706020507" pitchFamily="18" charset="2"/>
                </a:rPr>
                <a:t>m</a:t>
              </a:r>
              <a:r>
                <a:rPr lang="en-US" sz="1400" dirty="0" err="1"/>
                <a:t>s</a:t>
              </a:r>
              <a:r>
                <a:rPr lang="en-US" sz="14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295352" y="5111166"/>
                  <a:ext cx="155561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𝐸𝑛𝑒𝑟𝑔𝑦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dirty="0">
                    <a:solidFill>
                      <a:srgbClr val="FF0000"/>
                    </a:solidFill>
                    <a:highlight>
                      <a:srgbClr val="FFFF00"/>
                    </a:highligh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5352" y="5111166"/>
                  <a:ext cx="1555619" cy="307777"/>
                </a:xfrm>
                <a:prstGeom prst="rect">
                  <a:avLst/>
                </a:prstGeom>
                <a:blipFill>
                  <a:blip r:embed="rId4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1120814" y="3902092"/>
              <a:ext cx="24762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Energy vs time (semi-log)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E014BB-AE06-4376-B154-7D5D76D8DD02}"/>
                    </a:ext>
                  </a:extLst>
                </p:cNvPr>
                <p:cNvSpPr txBox="1"/>
                <p:nvPr/>
              </p:nvSpPr>
              <p:spPr>
                <a:xfrm>
                  <a:off x="1420132" y="4365986"/>
                  <a:ext cx="1776960" cy="197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𝐸𝑛𝑒𝑟𝑔𝑦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E014BB-AE06-4376-B154-7D5D76D8DD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132" y="4365986"/>
                  <a:ext cx="1776960" cy="197170"/>
                </a:xfrm>
                <a:prstGeom prst="rect">
                  <a:avLst/>
                </a:prstGeom>
                <a:blipFill>
                  <a:blip r:embed="rId5"/>
                  <a:stretch>
                    <a:fillRect l="-2405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820AA8-F57F-4DE3-B71A-2069EF41D809}"/>
              </a:ext>
            </a:extLst>
          </p:cNvPr>
          <p:cNvGrpSpPr/>
          <p:nvPr/>
        </p:nvGrpSpPr>
        <p:grpSpPr>
          <a:xfrm>
            <a:off x="476084" y="735620"/>
            <a:ext cx="3949441" cy="3130994"/>
            <a:chOff x="2" y="1140322"/>
            <a:chExt cx="3949441" cy="31309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r="642" b="3324"/>
            <a:stretch/>
          </p:blipFill>
          <p:spPr>
            <a:xfrm>
              <a:off x="285750" y="1378152"/>
              <a:ext cx="3663693" cy="25709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0508" y="3963539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t (</a:t>
              </a:r>
              <a:r>
                <a:rPr lang="en-US" sz="1400" i="1" dirty="0" err="1">
                  <a:latin typeface="Symbol" panose="05050102010706020507" pitchFamily="18" charset="2"/>
                </a:rPr>
                <a:t>m</a:t>
              </a:r>
              <a:r>
                <a:rPr lang="en-US" sz="1400" i="1" dirty="0" err="1"/>
                <a:t>s</a:t>
              </a:r>
              <a:r>
                <a:rPr lang="en-US" sz="1400" i="1" dirty="0"/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237274" y="2509720"/>
              <a:ext cx="7823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Voltage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1325" y="3375342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 </a:t>
              </a:r>
              <a:r>
                <a:rPr lang="en-US" sz="1400" dirty="0" err="1"/>
                <a:t>ms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86080" y="3655410"/>
              <a:ext cx="34842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58692" y="1140322"/>
              <a:ext cx="24762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RF Waveform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4F967B-EF39-4770-8750-4660C53D9D5B}"/>
                </a:ext>
              </a:extLst>
            </p:cNvPr>
            <p:cNvSpPr txBox="1"/>
            <p:nvPr/>
          </p:nvSpPr>
          <p:spPr>
            <a:xfrm>
              <a:off x="858067" y="3013894"/>
              <a:ext cx="457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D</a:t>
              </a:r>
              <a:r>
                <a:rPr lang="en-US" dirty="0"/>
                <a:t>t</a:t>
              </a:r>
            </a:p>
          </p:txBody>
        </p:sp>
      </p:grp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838DA9F-52CD-4A23-BA7F-6CB6C6448679}"/>
              </a:ext>
            </a:extLst>
          </p:cNvPr>
          <p:cNvSpPr/>
          <p:nvPr/>
        </p:nvSpPr>
        <p:spPr>
          <a:xfrm>
            <a:off x="4520978" y="2305050"/>
            <a:ext cx="523967" cy="31601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04433CEE-5B7C-4104-A570-284166B9409F}"/>
              </a:ext>
            </a:extLst>
          </p:cNvPr>
          <p:cNvSpPr/>
          <p:nvPr/>
        </p:nvSpPr>
        <p:spPr>
          <a:xfrm rot="9468816">
            <a:off x="3874197" y="4053602"/>
            <a:ext cx="1153451" cy="338291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D65E22-7373-4C5F-AD45-23643E5A8CA6}"/>
              </a:ext>
            </a:extLst>
          </p:cNvPr>
          <p:cNvGrpSpPr/>
          <p:nvPr/>
        </p:nvGrpSpPr>
        <p:grpSpPr>
          <a:xfrm>
            <a:off x="5188801" y="813576"/>
            <a:ext cx="4170476" cy="3308567"/>
            <a:chOff x="5188801" y="813576"/>
            <a:chExt cx="4170476" cy="3308567"/>
          </a:xfrm>
        </p:grpSpPr>
        <p:sp>
          <p:nvSpPr>
            <p:cNvPr id="17" name="TextBox 16"/>
            <p:cNvSpPr txBox="1"/>
            <p:nvPr/>
          </p:nvSpPr>
          <p:spPr>
            <a:xfrm>
              <a:off x="8991869" y="3178518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High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8983865" y="3447022"/>
              <a:ext cx="397031" cy="148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/>
            <a:srcRect l="2374" b="3324"/>
            <a:stretch/>
          </p:blipFill>
          <p:spPr>
            <a:xfrm>
              <a:off x="5470767" y="1043397"/>
              <a:ext cx="3552102" cy="28089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59306" y="3814366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t</a:t>
              </a:r>
              <a:r>
                <a:rPr lang="en-US" sz="1400" dirty="0"/>
                <a:t> (</a:t>
              </a:r>
              <a:r>
                <a:rPr lang="en-US" sz="1400" dirty="0" err="1">
                  <a:latin typeface="Symbol" panose="05050102010706020507" pitchFamily="18" charset="2"/>
                </a:rPr>
                <a:t>m</a:t>
              </a:r>
              <a:r>
                <a:rPr lang="en-US" sz="1400" dirty="0" err="1"/>
                <a:t>s</a:t>
              </a:r>
              <a:r>
                <a:rPr lang="en-US" sz="1400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932160" y="2360547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f </a:t>
              </a:r>
              <a:r>
                <a:rPr lang="en-US" sz="1400" dirty="0"/>
                <a:t> (MHz)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1410" y="3665450"/>
              <a:ext cx="34817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Low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8668" y="813576"/>
              <a:ext cx="24762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Joint time frequency analysis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8690217" y="3052296"/>
              <a:ext cx="0" cy="652554"/>
            </a:xfrm>
            <a:prstGeom prst="straightConnector1">
              <a:avLst/>
            </a:prstGeom>
            <a:ln w="63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166570" y="3278545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1 MHz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5F33244-9C42-4218-A23A-A2B80F52A2D3}"/>
                    </a:ext>
                  </a:extLst>
                </p:cNvPr>
                <p:cNvSpPr txBox="1"/>
                <p:nvPr/>
              </p:nvSpPr>
              <p:spPr>
                <a:xfrm>
                  <a:off x="6459384" y="1276609"/>
                  <a:ext cx="2376805" cy="7712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𝐸𝑛𝑒𝑟𝑔𝑦</m:t>
                        </m:r>
                        <m:d>
                          <m:d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limLoc m:val="undOvr"/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23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23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𝐹𝐴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,∆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5F33244-9C42-4218-A23A-A2B80F52A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9384" y="1276609"/>
                  <a:ext cx="2376805" cy="77123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28A4A3-5194-4DB1-AD39-696EA43C5DC3}"/>
              </a:ext>
            </a:extLst>
          </p:cNvPr>
          <p:cNvGrpSpPr/>
          <p:nvPr/>
        </p:nvGrpSpPr>
        <p:grpSpPr>
          <a:xfrm>
            <a:off x="5110568" y="4160322"/>
            <a:ext cx="4147929" cy="2604203"/>
            <a:chOff x="5110568" y="4253797"/>
            <a:chExt cx="4147929" cy="26042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95689F8-682B-4183-B261-083B0D1DC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912" t="6402" b="8573"/>
            <a:stretch/>
          </p:blipFill>
          <p:spPr>
            <a:xfrm>
              <a:off x="5390707" y="4413896"/>
              <a:ext cx="3867790" cy="21546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831596" y="6581001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f </a:t>
              </a:r>
              <a:r>
                <a:rPr lang="en-US" sz="1200" dirty="0"/>
                <a:t>(MHz)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17040" y="4253797"/>
              <a:ext cx="2476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Internal friction vs. frequency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3DC113-CE32-496A-832C-58181E322159}"/>
                    </a:ext>
                  </a:extLst>
                </p:cNvPr>
                <p:cNvSpPr txBox="1"/>
                <p:nvPr/>
              </p:nvSpPr>
              <p:spPr>
                <a:xfrm>
                  <a:off x="7458058" y="4610381"/>
                  <a:ext cx="1377107" cy="512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3DC113-CE32-496A-832C-58181E322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058" y="4610381"/>
                  <a:ext cx="1377107" cy="51219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671AC44-589A-41A7-BCCF-852A25004188}"/>
                    </a:ext>
                  </a:extLst>
                </p:cNvPr>
                <p:cNvSpPr txBox="1"/>
                <p:nvPr/>
              </p:nvSpPr>
              <p:spPr>
                <a:xfrm rot="16200000">
                  <a:off x="5021313" y="5244132"/>
                  <a:ext cx="4555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671AC44-589A-41A7-BCCF-852A250041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021313" y="5244132"/>
                  <a:ext cx="455509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174" t="-2667" r="-30435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3460507-A0B7-41F5-89F3-4B93D73157A3}"/>
              </a:ext>
            </a:extLst>
          </p:cNvPr>
          <p:cNvSpPr/>
          <p:nvPr/>
        </p:nvSpPr>
        <p:spPr>
          <a:xfrm>
            <a:off x="4230292" y="5107049"/>
            <a:ext cx="523967" cy="31601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 animBg="1"/>
      <p:bldP spid="50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8753-4497-6123-FAD7-C76DAFCF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088"/>
            <a:ext cx="12192000" cy="581597"/>
          </a:xfrm>
        </p:spPr>
        <p:txBody>
          <a:bodyPr>
            <a:noAutofit/>
          </a:bodyPr>
          <a:lstStyle/>
          <a:p>
            <a:r>
              <a:rPr lang="en-US" sz="3200" i="0" dirty="0">
                <a:solidFill>
                  <a:schemeClr val="tx2"/>
                </a:solidFill>
              </a:rPr>
              <a:t>Ultrasonic absorption results: Fairly Unit 2 Plate B7212 Transverse – </a:t>
            </a:r>
            <a:r>
              <a:rPr lang="en-US" sz="3200" dirty="0">
                <a:solidFill>
                  <a:schemeClr val="tx2"/>
                </a:solidFill>
              </a:rPr>
              <a:t>All Samples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09BFD-B0E4-E314-1BF5-5108250268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4458" y="2061818"/>
            <a:ext cx="4059620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508D8-7F76-3F5E-8BD5-A529EB05FE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00161" y="2158174"/>
            <a:ext cx="4066674" cy="2971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29EF6F-ADA3-AA62-68BC-9E1D5B12A6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97385" y="2157871"/>
            <a:ext cx="4067503" cy="2971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A732FB-11DA-9AE5-A287-3D85A1A065A4}"/>
              </a:ext>
            </a:extLst>
          </p:cNvPr>
          <p:cNvSpPr txBox="1"/>
          <p:nvPr/>
        </p:nvSpPr>
        <p:spPr>
          <a:xfrm>
            <a:off x="691977" y="4053016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Unirradiated (2 halves)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864575-71F7-3CC3-D592-895609946893}"/>
              </a:ext>
            </a:extLst>
          </p:cNvPr>
          <p:cNvCxnSpPr/>
          <p:nvPr/>
        </p:nvCxnSpPr>
        <p:spPr>
          <a:xfrm flipH="1" flipV="1">
            <a:off x="722870" y="3547718"/>
            <a:ext cx="210065" cy="46822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5CA093-CE5D-2ADC-DC5B-4364FBD0C6F0}"/>
              </a:ext>
            </a:extLst>
          </p:cNvPr>
          <p:cNvSpPr txBox="1"/>
          <p:nvPr/>
        </p:nvSpPr>
        <p:spPr>
          <a:xfrm>
            <a:off x="5211031" y="4183821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Unirradiated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BE81D0-399F-03F7-C063-99FFE2B21D4A}"/>
              </a:ext>
            </a:extLst>
          </p:cNvPr>
          <p:cNvCxnSpPr/>
          <p:nvPr/>
        </p:nvCxnSpPr>
        <p:spPr>
          <a:xfrm flipH="1" flipV="1">
            <a:off x="5105999" y="3678523"/>
            <a:ext cx="210065" cy="46822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D94F33-4941-E335-CA1C-1A9D2033E099}"/>
              </a:ext>
            </a:extLst>
          </p:cNvPr>
          <p:cNvSpPr txBox="1"/>
          <p:nvPr/>
        </p:nvSpPr>
        <p:spPr>
          <a:xfrm>
            <a:off x="10815895" y="4261022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Unirradiated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99911A-95FC-687C-E81E-4BAEB71C609A}"/>
              </a:ext>
            </a:extLst>
          </p:cNvPr>
          <p:cNvCxnSpPr>
            <a:cxnSpLocks/>
          </p:cNvCxnSpPr>
          <p:nvPr/>
        </p:nvCxnSpPr>
        <p:spPr>
          <a:xfrm flipV="1">
            <a:off x="11268421" y="3704960"/>
            <a:ext cx="337793" cy="57632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88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9981-E6D0-CDD1-4820-9BC796E0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088"/>
            <a:ext cx="12192000" cy="581597"/>
          </a:xfrm>
        </p:spPr>
        <p:txBody>
          <a:bodyPr>
            <a:noAutofit/>
          </a:bodyPr>
          <a:lstStyle/>
          <a:p>
            <a:r>
              <a:rPr lang="en-US" sz="3200" i="0" dirty="0">
                <a:solidFill>
                  <a:schemeClr val="tx2"/>
                </a:solidFill>
              </a:rPr>
              <a:t>Ultrasonic absorption results: Fairly Unit 2 Plate B7212 Transverse – </a:t>
            </a:r>
            <a:r>
              <a:rPr lang="en-US" sz="3200" dirty="0">
                <a:solidFill>
                  <a:schemeClr val="tx2"/>
                </a:solidFill>
              </a:rPr>
              <a:t>All Samples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67EA7-2017-879D-0875-C3EBEE2BAB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1636329"/>
            <a:ext cx="4078643" cy="2966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27C9E-5507-E8B8-62BA-CB8F3D3040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5698" y="1633875"/>
            <a:ext cx="4066674" cy="2971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C9225-C9BF-1080-E34E-6FF2B35DD1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22372" y="1635296"/>
            <a:ext cx="4073590" cy="2968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49C427-4E1E-C53F-F7A6-8150B5B8EE57}"/>
              </a:ext>
            </a:extLst>
          </p:cNvPr>
          <p:cNvSpPr txBox="1"/>
          <p:nvPr/>
        </p:nvSpPr>
        <p:spPr>
          <a:xfrm>
            <a:off x="704334" y="3429000"/>
            <a:ext cx="164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Unirradiated (2 halves)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90C1D9-082D-D24A-62DE-9EB700104895}"/>
              </a:ext>
            </a:extLst>
          </p:cNvPr>
          <p:cNvCxnSpPr/>
          <p:nvPr/>
        </p:nvCxnSpPr>
        <p:spPr>
          <a:xfrm flipH="1" flipV="1">
            <a:off x="735227" y="2923702"/>
            <a:ext cx="210065" cy="46822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8C13E3-C443-362A-66D5-D45527C08580}"/>
              </a:ext>
            </a:extLst>
          </p:cNvPr>
          <p:cNvSpPr txBox="1"/>
          <p:nvPr/>
        </p:nvSpPr>
        <p:spPr>
          <a:xfrm>
            <a:off x="5144352" y="3391930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Unirradiated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C473E4-A396-4F61-C154-3C0B645B316A}"/>
              </a:ext>
            </a:extLst>
          </p:cNvPr>
          <p:cNvCxnSpPr/>
          <p:nvPr/>
        </p:nvCxnSpPr>
        <p:spPr>
          <a:xfrm flipH="1" flipV="1">
            <a:off x="5041556" y="2923702"/>
            <a:ext cx="210065" cy="46822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0ABB22-BC8C-B579-646E-4FCD5973119B}"/>
              </a:ext>
            </a:extLst>
          </p:cNvPr>
          <p:cNvSpPr txBox="1"/>
          <p:nvPr/>
        </p:nvSpPr>
        <p:spPr>
          <a:xfrm>
            <a:off x="10850880" y="3298195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Unirradiated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6C412-7035-53DA-3047-11C89354C8C5}"/>
              </a:ext>
            </a:extLst>
          </p:cNvPr>
          <p:cNvCxnSpPr>
            <a:cxnSpLocks/>
          </p:cNvCxnSpPr>
          <p:nvPr/>
        </p:nvCxnSpPr>
        <p:spPr>
          <a:xfrm flipV="1">
            <a:off x="11456773" y="2960772"/>
            <a:ext cx="223896" cy="38173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C3A4-14F4-8383-45AC-64E0889A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088"/>
            <a:ext cx="12192000" cy="581597"/>
          </a:xfrm>
        </p:spPr>
        <p:txBody>
          <a:bodyPr>
            <a:noAutofit/>
          </a:bodyPr>
          <a:lstStyle/>
          <a:p>
            <a:r>
              <a:rPr lang="en-US" sz="3200" i="0" dirty="0">
                <a:solidFill>
                  <a:schemeClr val="tx2"/>
                </a:solidFill>
              </a:rPr>
              <a:t>Ultrasonic absorption results: Fairly Unit 2 Plate B7212 Transverse </a:t>
            </a:r>
            <a:r>
              <a:rPr lang="en-US" sz="3200" dirty="0">
                <a:solidFill>
                  <a:schemeClr val="tx2"/>
                </a:solidFill>
              </a:rPr>
              <a:t>– Percent Change from Unirradiated Sample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BC2F7-97F9-6ACE-F5CF-48FE49700D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3108" y="1807150"/>
            <a:ext cx="4088751" cy="2967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1101F-1E75-D7B6-F66B-9B1CE165CF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62248" y="1834831"/>
            <a:ext cx="4067503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4DE7F-4ABF-15AA-8D83-E6DCD8E8AD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24497" y="1803246"/>
            <a:ext cx="4067503" cy="2971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3ED5B-F78B-8265-7E6B-04846DC5F295}"/>
              </a:ext>
            </a:extLst>
          </p:cNvPr>
          <p:cNvSpPr txBox="1"/>
          <p:nvPr/>
        </p:nvSpPr>
        <p:spPr>
          <a:xfrm>
            <a:off x="384752" y="4675826"/>
            <a:ext cx="1793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Unirradiated (2 halves)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38632-01D3-25B7-66C5-160720393E44}"/>
              </a:ext>
            </a:extLst>
          </p:cNvPr>
          <p:cNvCxnSpPr>
            <a:cxnSpLocks/>
          </p:cNvCxnSpPr>
          <p:nvPr/>
        </p:nvCxnSpPr>
        <p:spPr>
          <a:xfrm flipH="1" flipV="1">
            <a:off x="1010616" y="3802867"/>
            <a:ext cx="187469" cy="8230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5AD3F1-ECBE-6E7A-8194-8818FDE2F421}"/>
              </a:ext>
            </a:extLst>
          </p:cNvPr>
          <p:cNvSpPr txBox="1"/>
          <p:nvPr/>
        </p:nvSpPr>
        <p:spPr>
          <a:xfrm>
            <a:off x="4631689" y="4644241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Unirradiated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BA8D3-0D17-07A2-6B6D-08F9671716F4}"/>
              </a:ext>
            </a:extLst>
          </p:cNvPr>
          <p:cNvCxnSpPr>
            <a:cxnSpLocks/>
          </p:cNvCxnSpPr>
          <p:nvPr/>
        </p:nvCxnSpPr>
        <p:spPr>
          <a:xfrm flipV="1">
            <a:off x="5071367" y="3858798"/>
            <a:ext cx="188967" cy="7854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28A085-9DCD-FB65-C806-90E9DBBC2BA6}"/>
              </a:ext>
            </a:extLst>
          </p:cNvPr>
          <p:cNvSpPr txBox="1"/>
          <p:nvPr/>
        </p:nvSpPr>
        <p:spPr>
          <a:xfrm>
            <a:off x="11109924" y="4692518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Unirradiated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9B418E-B497-722E-5DCA-374C4E0A1119}"/>
              </a:ext>
            </a:extLst>
          </p:cNvPr>
          <p:cNvCxnSpPr>
            <a:cxnSpLocks/>
          </p:cNvCxnSpPr>
          <p:nvPr/>
        </p:nvCxnSpPr>
        <p:spPr>
          <a:xfrm flipV="1">
            <a:off x="11606213" y="4065995"/>
            <a:ext cx="172908" cy="53397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63878"/>
      </p:ext>
    </p:extLst>
  </p:cSld>
  <p:clrMapOvr>
    <a:masterClrMapping/>
  </p:clrMapOvr>
</p:sld>
</file>

<file path=ppt/theme/theme1.xml><?xml version="1.0" encoding="utf-8"?>
<a:theme xmlns:a="http://schemas.openxmlformats.org/drawingml/2006/main" name="EPRI 2026 Standard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AD7B82B-E264-3749-BEE2-47F4A340F779}" vid="{723F6845-DA28-8D47-84C0-42C7120DECDA}"/>
    </a:ext>
  </a:extLst>
</a:theme>
</file>

<file path=ppt/theme/theme2.xml><?xml version="1.0" encoding="utf-8"?>
<a:theme xmlns:a="http://schemas.openxmlformats.org/drawingml/2006/main" name="EPRI 2026 Standard Template - DARK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AD7B82B-E264-3749-BEE2-47F4A340F779}" vid="{1347B000-714B-2740-830E-ED3A28FE20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PowerPoint Template</Template>
  <TotalTime>94</TotalTime>
  <Words>870</Words>
  <Application>Microsoft Office PowerPoint</Application>
  <PresentationFormat>Widescreen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Cambria Math</vt:lpstr>
      <vt:lpstr>Century Gothic</vt:lpstr>
      <vt:lpstr>Symbol</vt:lpstr>
      <vt:lpstr>System Font Regular</vt:lpstr>
      <vt:lpstr>Wingdings</vt:lpstr>
      <vt:lpstr>EPRI 2026 Standard Template - LIGHT</vt:lpstr>
      <vt:lpstr>EPRI 2026 Standard Template - DARK</vt:lpstr>
      <vt:lpstr>Nondestructive Evaluation of Fracture Properties in Irradiated Light Water Reactor Pressure Vessel Steels</vt:lpstr>
      <vt:lpstr>PowerPoint Presentation</vt:lpstr>
      <vt:lpstr>Experimental – Surveillance Samples of Interest </vt:lpstr>
      <vt:lpstr>Ultrasonic Measurement Campaign (Absorption, Attenuation, Velocity) - The ultrasonic measurements were performed at the Westinghouse hot cell laboratory - The ultrasonic data is being analyzed currently, and the report is expected in Q2, 2026 </vt:lpstr>
      <vt:lpstr>Hot Cell Work (Westinghouse Hot Cell Lab in Churchill, PA)</vt:lpstr>
      <vt:lpstr>UT Diffuse Field Internal Friction Measurement and Analysis</vt:lpstr>
      <vt:lpstr>Ultrasonic absorption results: Fairly Unit 2 Plate B7212 Transverse – All Samples</vt:lpstr>
      <vt:lpstr>Ultrasonic absorption results: Fairly Unit 2 Plate B7212 Transverse – All Samples</vt:lpstr>
      <vt:lpstr>Ultrasonic absorption results: Fairly Unit 2 Plate B7212 Transverse – Percent Change from Unirradiated Sample</vt:lpstr>
      <vt:lpstr>Ultrasonic Absorption Results: Ginna Unit 1 Forging 125P666 – Partial Sample Set</vt:lpstr>
      <vt:lpstr>Magnetic Multiparameter Measurement Campaign (3MA) - A contract with Fraunhofer IZFP (Germany) is being negotiated currently A custom made probe with a 20 week lead time will be designed and fabricated -The 3MA measurements will be performed at Westinghouse in Q4, 2026 - 3MA magnetic property data will be analyzed in Q4, 2026</vt:lpstr>
      <vt:lpstr>Experimental: 3MA Magnetic Testing – Hardness and Residual Stresses Examples</vt:lpstr>
      <vt:lpstr>Ultrasonic Measurement Campaign (Absorption, Attenuation, Velocity)  -The UT absorption data has been partially analyzed.  -UT absorption data for surveillance samples from the Farley Unit 2 plate and one  of the Ginna forgings was presented here.   The data from Farley Unit 2 plate and one of the Ginna forgings did not    show a clear correlation of absorption as a function of fluence, DBTT or USE.  -Absorption data analysis is ongoing.  -The analyzed UT attenuation and velocity data will be available in Q2, 2026.  Magnetic Measurement Campaign (3MA)  -3MA is a multiparameter magnetic NDE method that has been shown to be  sensitive to radiation damage in RPV steel.  -3MA was developed several years ago at Fraunhofer IZFP in Saarbrueken,  Germany.   -3MA measurements on the samples will be conducted at the Westinghouse  Churchill site hot cell laboratory in Q4, 2026.  -Joe Wall (NDE Lead) conducted a site visit at Fraunhofer IZFP in Q4 2025 to  assess The 3MA method and discuss how to apply it in the Westinghouse hot cells.  -A contract between EPRI and Fraunhofer to perform 3MA testing is in progress.   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Version 2.0</dc:subject>
  <dc:creator>Wall, James</dc:creator>
  <cp:keywords/>
  <dc:description>© 2025 Electric Power Research Institute, Inc. All rights reserved.</dc:description>
  <cp:lastModifiedBy>Wall, James</cp:lastModifiedBy>
  <cp:revision>7</cp:revision>
  <dcterms:created xsi:type="dcterms:W3CDTF">2025-12-15T19:11:34Z</dcterms:created>
  <dcterms:modified xsi:type="dcterms:W3CDTF">2026-04-25T05:30:04Z</dcterms:modified>
  <cp:category/>
</cp:coreProperties>
</file>