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2" r:id="rId4"/>
  </p:sldMasterIdLst>
  <p:notesMasterIdLst>
    <p:notesMasterId r:id="rId35"/>
  </p:notesMasterIdLst>
  <p:sldIdLst>
    <p:sldId id="256" r:id="rId5"/>
    <p:sldId id="257" r:id="rId6"/>
    <p:sldId id="260" r:id="rId7"/>
    <p:sldId id="261" r:id="rId8"/>
    <p:sldId id="262" r:id="rId9"/>
    <p:sldId id="276" r:id="rId10"/>
    <p:sldId id="264" r:id="rId11"/>
    <p:sldId id="292" r:id="rId12"/>
    <p:sldId id="282" r:id="rId13"/>
    <p:sldId id="290" r:id="rId14"/>
    <p:sldId id="284" r:id="rId15"/>
    <p:sldId id="289" r:id="rId16"/>
    <p:sldId id="293" r:id="rId17"/>
    <p:sldId id="294" r:id="rId18"/>
    <p:sldId id="288" r:id="rId19"/>
    <p:sldId id="295" r:id="rId20"/>
    <p:sldId id="296" r:id="rId21"/>
    <p:sldId id="286" r:id="rId22"/>
    <p:sldId id="297" r:id="rId23"/>
    <p:sldId id="291" r:id="rId24"/>
    <p:sldId id="287" r:id="rId25"/>
    <p:sldId id="304" r:id="rId26"/>
    <p:sldId id="300" r:id="rId27"/>
    <p:sldId id="301" r:id="rId28"/>
    <p:sldId id="302" r:id="rId29"/>
    <p:sldId id="303" r:id="rId30"/>
    <p:sldId id="269" r:id="rId31"/>
    <p:sldId id="298" r:id="rId32"/>
    <p:sldId id="299" r:id="rId33"/>
    <p:sldId id="25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19E"/>
    <a:srgbClr val="2DA9E1"/>
    <a:srgbClr val="8EC423"/>
    <a:srgbClr val="7D9C48"/>
    <a:srgbClr val="2FD32F"/>
    <a:srgbClr val="D7BF40"/>
    <a:srgbClr val="746F5A"/>
    <a:srgbClr val="FA5B1F"/>
    <a:srgbClr val="881088"/>
    <a:srgbClr val="1C36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54" autoAdjust="0"/>
    <p:restoredTop sz="92717" autoAdjust="0"/>
  </p:normalViewPr>
  <p:slideViewPr>
    <p:cSldViewPr snapToGrid="0" snapToObjects="1">
      <p:cViewPr varScale="1">
        <p:scale>
          <a:sx n="159" d="100"/>
          <a:sy n="159" d="100"/>
        </p:scale>
        <p:origin x="708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9992B-A26C-6A4B-AC27-2602734F2866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CCFD4-A7F8-054B-8822-BC244B9535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012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Historically referred to as “rim” structure</a:t>
            </a:r>
          </a:p>
          <a:p>
            <a:endParaRPr lang="en-US" dirty="0"/>
          </a:p>
          <a:p>
            <a:r>
              <a:rPr lang="en-US" dirty="0"/>
              <a:t>Grain subdivision also referred to as restructuring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018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TEM: fission gas re-solution &amp; precipitate dissolution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368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 contributing mechanisms to HBS? How can we simulate them and perform separate effects studies?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176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292B8-2B0C-1CE8-125A-FF88C1834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4770DF-BEEE-76BA-E2C4-314800968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BF473D-6699-02CC-8447-CE64A02C44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7A799-78FA-378C-C264-43084F2F3C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624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Xe ion deposition in TEM lamellas compared to Kr ion deposition.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537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-0.75 µm to -1.5 µm </a:t>
            </a:r>
            <a:r>
              <a:rPr lang="en-US" dirty="0" err="1"/>
              <a:t>underfocus</a:t>
            </a:r>
            <a:r>
              <a:rPr lang="en-US" dirty="0"/>
              <a:t>/overfocus for bubble/pair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608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Mo grids used for robustness in HT irradiation set up, so Mo signal is obscured by Mo background signal from grid. Diamond TEM grids are a lot more expensive, would be useful for differentiating Mo.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576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61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Rings become fainter and disappear transitioning to more distinct spots also indicating grain growth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017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Critical size suspected to be smaller for TEM lamellas compared to bulk irradiations due to increased free surface area to volume causing increased defect annihilation at the surfaces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389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choose 1 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blue/green box bottom">
            <a:extLst>
              <a:ext uri="{FF2B5EF4-FFF2-40B4-BE49-F238E27FC236}">
                <a16:creationId xmlns:a16="http://schemas.microsoft.com/office/drawing/2014/main" id="{01F9400E-D49A-AA40-B4BD-53F03EC31D76}"/>
              </a:ext>
            </a:extLst>
          </p:cNvPr>
          <p:cNvGrpSpPr/>
          <p:nvPr userDrawn="1"/>
        </p:nvGrpSpPr>
        <p:grpSpPr>
          <a:xfrm>
            <a:off x="0" y="5340350"/>
            <a:ext cx="12192000" cy="1517650"/>
            <a:chOff x="0" y="5340350"/>
            <a:chExt cx="12192000" cy="15176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3207E4-91BC-AB48-939F-AAC2AA29BF23}"/>
                </a:ext>
              </a:extLst>
            </p:cNvPr>
            <p:cNvSpPr/>
            <p:nvPr userDrawn="1"/>
          </p:nvSpPr>
          <p:spPr bwMode="auto">
            <a:xfrm>
              <a:off x="0" y="5340350"/>
              <a:ext cx="12192000" cy="133637"/>
            </a:xfrm>
            <a:prstGeom prst="rect">
              <a:avLst/>
            </a:prstGeom>
            <a:solidFill>
              <a:srgbClr val="8EC42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04B8F3-C379-C04D-8634-1CDEC81586E2}"/>
                </a:ext>
              </a:extLst>
            </p:cNvPr>
            <p:cNvSpPr/>
            <p:nvPr userDrawn="1"/>
          </p:nvSpPr>
          <p:spPr bwMode="auto">
            <a:xfrm>
              <a:off x="0" y="5444519"/>
              <a:ext cx="12192000" cy="1413481"/>
            </a:xfrm>
            <a:prstGeom prst="rect">
              <a:avLst/>
            </a:prstGeom>
            <a:solidFill>
              <a:srgbClr val="07519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DC2E8C-A26E-3542-BC2A-84F220DCE1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529CA-6C0C-5C40-BE85-053259A7F8D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CA78E-3913-FA4A-B830-A953C25319D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164B7E2-0EF6-D644-96E4-5875537DF4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7E9F140-4CCA-2246-AD7D-29595F1376C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" y="0"/>
            <a:ext cx="12191999" cy="53403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" indent="0"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  <a:p>
            <a:endParaRPr lang="en-US" dirty="0"/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ED0F961E-6587-AA4F-8030-8F74AF0A21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63999" y="3048000"/>
            <a:ext cx="8128000" cy="2292350"/>
          </a:xfrm>
          <a:gradFill flip="none" rotWithShape="1">
            <a:gsLst>
              <a:gs pos="0">
                <a:srgbClr val="2DA9E1">
                  <a:alpha val="0"/>
                </a:srgbClr>
              </a:gs>
              <a:gs pos="100000">
                <a:srgbClr val="2DA9E1"/>
              </a:gs>
            </a:gsLst>
            <a:lin ang="10800000" scaled="1"/>
            <a:tileRect/>
          </a:gradFill>
        </p:spPr>
        <p:txBody>
          <a:bodyPr wrap="square" lIns="365760" tIns="822960" rIns="274320" bIns="82296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FontTx/>
              <a:buNone/>
              <a:tabLst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title</a:t>
            </a:r>
          </a:p>
          <a:p>
            <a:pPr lvl="1"/>
            <a:r>
              <a:rPr lang="en-US" dirty="0"/>
              <a:t>Click to edit subtitle</a:t>
            </a:r>
          </a:p>
        </p:txBody>
      </p:sp>
      <p:sp>
        <p:nvSpPr>
          <p:cNvPr id="17" name="Text Placeholder 46">
            <a:extLst>
              <a:ext uri="{FF2B5EF4-FFF2-40B4-BE49-F238E27FC236}">
                <a16:creationId xmlns:a16="http://schemas.microsoft.com/office/drawing/2014/main" id="{93547F53-414E-F841-8311-3B08772BBA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0142" y="273297"/>
            <a:ext cx="2541981" cy="1392237"/>
          </a:xfrm>
          <a:effectLst/>
        </p:spPr>
        <p:txBody>
          <a:bodyPr lIns="0" rIns="0" bIns="0" anchor="b" anchorCtr="0">
            <a:noAutofit/>
          </a:bodyPr>
          <a:lstStyle>
            <a:lvl1pPr marL="7938" indent="0">
              <a:buFontTx/>
              <a:buNone/>
              <a:tabLst/>
              <a:defRPr sz="1600" b="1" i="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6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Myriad Pro Cond" panose="020B0506030403020204" pitchFamily="34" charset="0"/>
              </a:defRPr>
            </a:lvl2pPr>
            <a:lvl3pPr marL="7938" indent="0">
              <a:buFontTx/>
              <a:buNone/>
              <a:tabLst/>
              <a:defRPr sz="1600" b="0" i="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6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Myriad Pro Cond" panose="020B0506030403020204" pitchFamily="34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Myriad Pro Cond" panose="020B0506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9053A4-F005-3FE1-5397-DF01E96C68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04279" y="5913998"/>
            <a:ext cx="58420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27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920">
          <p15:clr>
            <a:srgbClr val="FBAE40"/>
          </p15:clr>
        </p15:guide>
        <p15:guide id="4" pos="53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149" y="1739901"/>
            <a:ext cx="670415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465770" y="-1"/>
            <a:ext cx="3726230" cy="62377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0018A3-14FE-A04B-A3B4-D9AA55483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1" y="558602"/>
            <a:ext cx="6704151" cy="1005229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</p:spTree>
    <p:extLst>
      <p:ext uri="{BB962C8B-B14F-4D97-AF65-F5344CB8AC3E}">
        <p14:creationId xmlns:p14="http://schemas.microsoft.com/office/powerpoint/2010/main" val="546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Blue Box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2CB96BB-242F-BC47-80BF-E45DB97245BA}"/>
              </a:ext>
            </a:extLst>
          </p:cNvPr>
          <p:cNvSpPr/>
          <p:nvPr userDrawn="1"/>
        </p:nvSpPr>
        <p:spPr>
          <a:xfrm>
            <a:off x="6843714" y="0"/>
            <a:ext cx="5346699" cy="62377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2FA9CB-507A-AA48-963A-8D5E37B7CF5B}"/>
              </a:ext>
            </a:extLst>
          </p:cNvPr>
          <p:cNvSpPr/>
          <p:nvPr userDrawn="1"/>
        </p:nvSpPr>
        <p:spPr>
          <a:xfrm>
            <a:off x="0" y="6335712"/>
            <a:ext cx="12192000" cy="522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79016F-99B0-6B40-B3F7-87F0068FC0E5}"/>
              </a:ext>
            </a:extLst>
          </p:cNvPr>
          <p:cNvSpPr/>
          <p:nvPr userDrawn="1"/>
        </p:nvSpPr>
        <p:spPr>
          <a:xfrm>
            <a:off x="0" y="6237795"/>
            <a:ext cx="12192000" cy="9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IDAHO NATIONAL LABORATORY">
            <a:extLst>
              <a:ext uri="{FF2B5EF4-FFF2-40B4-BE49-F238E27FC236}">
                <a16:creationId xmlns:a16="http://schemas.microsoft.com/office/drawing/2014/main" id="{BD942965-6C07-5D4A-809D-5FC754D590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4584" y="6543675"/>
            <a:ext cx="2768600" cy="127000"/>
          </a:xfrm>
          <a:prstGeom prst="rect">
            <a:avLst/>
          </a:prstGeom>
        </p:spPr>
      </p:pic>
      <p:sp>
        <p:nvSpPr>
          <p:cNvPr id="14" name="Title Placeholder BIG box blue right">
            <a:extLst>
              <a:ext uri="{FF2B5EF4-FFF2-40B4-BE49-F238E27FC236}">
                <a16:creationId xmlns:a16="http://schemas.microsoft.com/office/drawing/2014/main" id="{AB7EA1D9-8A57-3143-9688-4BB8599F98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0063" y="0"/>
            <a:ext cx="5340350" cy="907549"/>
          </a:xfrm>
          <a:prstGeom prst="rect">
            <a:avLst/>
          </a:prstGeom>
          <a:noFill/>
        </p:spPr>
        <p:txBody>
          <a:bodyPr lIns="274320" tIns="365760" rIns="274320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box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8B584E-1ECA-5646-9DA7-61B8110256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16947" y="1064712"/>
            <a:ext cx="4598987" cy="4515349"/>
          </a:xfrm>
          <a:prstGeom prst="rect">
            <a:avLst/>
          </a:prstGeom>
        </p:spPr>
        <p:txBody>
          <a:bodyPr lIns="0">
            <a:normAutofit/>
          </a:bodyPr>
          <a:lstStyle>
            <a:lvl1pPr marL="347663" indent="-342900">
              <a:buClr>
                <a:schemeClr val="bg1"/>
              </a:buClr>
              <a:tabLst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bullet list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Picture Placeholder">
            <a:extLst>
              <a:ext uri="{FF2B5EF4-FFF2-40B4-BE49-F238E27FC236}">
                <a16:creationId xmlns:a16="http://schemas.microsoft.com/office/drawing/2014/main" id="{6EF42CC7-103E-EA4C-89A2-543032DA33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843714" cy="62282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890074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25992-890C-EC4B-B676-6CCEF133B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0" y="1709738"/>
            <a:ext cx="10409299" cy="2852737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303FD-B916-FD4E-85C2-3EBF655BC1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38150" y="4589463"/>
            <a:ext cx="104093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FDE18-9616-B043-9C71-522DAD29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2FF7A-5905-EB40-919B-9225D0871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7509E-6005-DB4B-9578-84532E5F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382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8150" y="1739901"/>
            <a:ext cx="5081650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2148" y="1739901"/>
            <a:ext cx="5081651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32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8150" y="2412999"/>
            <a:ext cx="5081650" cy="376396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2148" y="2412999"/>
            <a:ext cx="5081651" cy="376396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72D795B-85F6-1F49-922A-F4131787307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38213" y="1589087"/>
            <a:ext cx="5081587" cy="766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4E34B4F-F908-104C-90F3-5135E2E8C7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70625" y="1589087"/>
            <a:ext cx="5081587" cy="766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2 </a:t>
            </a:r>
          </a:p>
        </p:txBody>
      </p:sp>
    </p:spTree>
    <p:extLst>
      <p:ext uri="{BB962C8B-B14F-4D97-AF65-F5344CB8AC3E}">
        <p14:creationId xmlns:p14="http://schemas.microsoft.com/office/powerpoint/2010/main" val="1790085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07">
            <a:extLst>
              <a:ext uri="{FF2B5EF4-FFF2-40B4-BE49-F238E27FC236}">
                <a16:creationId xmlns:a16="http://schemas.microsoft.com/office/drawing/2014/main" id="{4647A912-5093-6043-8161-0D98167F2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336550"/>
            <a:ext cx="12192000" cy="6858000"/>
          </a:xfrm>
          <a:prstGeom prst="rect">
            <a:avLst/>
          </a:prstGeom>
        </p:spPr>
      </p:pic>
      <p:grpSp>
        <p:nvGrpSpPr>
          <p:cNvPr id="11" name="Bottom Bar">
            <a:extLst>
              <a:ext uri="{FF2B5EF4-FFF2-40B4-BE49-F238E27FC236}">
                <a16:creationId xmlns:a16="http://schemas.microsoft.com/office/drawing/2014/main" id="{DC935C4B-E372-E04B-8493-E90A79CBC7F4}"/>
              </a:ext>
            </a:extLst>
          </p:cNvPr>
          <p:cNvGrpSpPr/>
          <p:nvPr userDrawn="1"/>
        </p:nvGrpSpPr>
        <p:grpSpPr>
          <a:xfrm>
            <a:off x="0" y="6247747"/>
            <a:ext cx="12192000" cy="610252"/>
            <a:chOff x="0" y="6247747"/>
            <a:chExt cx="12192000" cy="6102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574F32-F3B5-224E-B6D3-DC767B30A5BE}"/>
                </a:ext>
              </a:extLst>
            </p:cNvPr>
            <p:cNvSpPr/>
            <p:nvPr/>
          </p:nvSpPr>
          <p:spPr>
            <a:xfrm>
              <a:off x="0" y="6334125"/>
              <a:ext cx="12192000" cy="52387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8EE050A-3114-2641-96C8-48D281A062A0}"/>
                </a:ext>
              </a:extLst>
            </p:cNvPr>
            <p:cNvSpPr/>
            <p:nvPr/>
          </p:nvSpPr>
          <p:spPr>
            <a:xfrm>
              <a:off x="0" y="6247747"/>
              <a:ext cx="12192000" cy="863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F59F24B-A93D-B046-B78A-2C31137D1AC5}"/>
              </a:ext>
            </a:extLst>
          </p:cNvPr>
          <p:cNvSpPr txBox="1"/>
          <p:nvPr userDrawn="1"/>
        </p:nvSpPr>
        <p:spPr>
          <a:xfrm>
            <a:off x="2872408" y="5178483"/>
            <a:ext cx="644718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Battelle Energy Alliance manages INL for the U.S. Department of Energy’s Office of Nuclear Energy. </a:t>
            </a:r>
            <a:br>
              <a:rPr lang="en-US" sz="1050" i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INL is the nation’s center for nuclear energy research and development, and also performs research </a:t>
            </a:r>
            <a:br>
              <a:rPr lang="en-US" sz="1050" i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in each of DOE’s strategic goal areas: energy, national security, science and the environment.</a:t>
            </a:r>
            <a:endParaRPr 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Web Address">
            <a:extLst>
              <a:ext uri="{FF2B5EF4-FFF2-40B4-BE49-F238E27FC236}">
                <a16:creationId xmlns:a16="http://schemas.microsoft.com/office/drawing/2014/main" id="{53FCC0DF-9440-B040-A076-DF507B404D83}"/>
              </a:ext>
            </a:extLst>
          </p:cNvPr>
          <p:cNvSpPr txBox="1"/>
          <p:nvPr userDrawn="1"/>
        </p:nvSpPr>
        <p:spPr>
          <a:xfrm>
            <a:off x="4100945" y="6417425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600" dirty="0">
                <a:solidFill>
                  <a:schemeClr val="bg1">
                    <a:alpha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WWW.INL.GOV</a:t>
            </a:r>
          </a:p>
        </p:txBody>
      </p:sp>
    </p:spTree>
    <p:extLst>
      <p:ext uri="{BB962C8B-B14F-4D97-AF65-F5344CB8AC3E}">
        <p14:creationId xmlns:p14="http://schemas.microsoft.com/office/powerpoint/2010/main" val="608041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19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365512-1A58-B241-838D-EFAB0E25F8AF}"/>
              </a:ext>
            </a:extLst>
          </p:cNvPr>
          <p:cNvSpPr/>
          <p:nvPr userDrawn="1"/>
        </p:nvSpPr>
        <p:spPr>
          <a:xfrm>
            <a:off x="0" y="6335712"/>
            <a:ext cx="12192000" cy="522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E89965-9C98-C446-B0C8-8151A52702B5}"/>
              </a:ext>
            </a:extLst>
          </p:cNvPr>
          <p:cNvSpPr/>
          <p:nvPr userDrawn="1"/>
        </p:nvSpPr>
        <p:spPr>
          <a:xfrm>
            <a:off x="0" y="6237795"/>
            <a:ext cx="12192000" cy="9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DAHO NATIONAL LABORATORY">
            <a:extLst>
              <a:ext uri="{FF2B5EF4-FFF2-40B4-BE49-F238E27FC236}">
                <a16:creationId xmlns:a16="http://schemas.microsoft.com/office/drawing/2014/main" id="{C9B294FD-1F7F-4240-B2BD-1DD570DF2E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4584" y="6543675"/>
            <a:ext cx="2768600" cy="12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340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6D6083-77A6-334A-8C7F-A5F18D4F5F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8213" y="1739901"/>
            <a:ext cx="10415587" cy="432752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134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365512-1A58-B241-838D-EFAB0E25F8AF}"/>
              </a:ext>
            </a:extLst>
          </p:cNvPr>
          <p:cNvSpPr/>
          <p:nvPr userDrawn="1"/>
        </p:nvSpPr>
        <p:spPr>
          <a:xfrm>
            <a:off x="0" y="6335712"/>
            <a:ext cx="12192000" cy="522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E89965-9C98-C446-B0C8-8151A52702B5}"/>
              </a:ext>
            </a:extLst>
          </p:cNvPr>
          <p:cNvSpPr/>
          <p:nvPr userDrawn="1"/>
        </p:nvSpPr>
        <p:spPr>
          <a:xfrm>
            <a:off x="0" y="6237795"/>
            <a:ext cx="12192000" cy="9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DAHO NATIONAL LABORATORY">
            <a:extLst>
              <a:ext uri="{FF2B5EF4-FFF2-40B4-BE49-F238E27FC236}">
                <a16:creationId xmlns:a16="http://schemas.microsoft.com/office/drawing/2014/main" id="{C9B294FD-1F7F-4240-B2BD-1DD570DF2E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4584" y="6543675"/>
            <a:ext cx="2768600" cy="12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65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40345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8150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810270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150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149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923201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1" y="558602"/>
            <a:ext cx="6704151" cy="1005229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149" y="1739901"/>
            <a:ext cx="670415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465770" y="-1"/>
            <a:ext cx="3726230" cy="62377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99123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149" y="1739901"/>
            <a:ext cx="670415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465770" y="-1"/>
            <a:ext cx="3726230" cy="62377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FBD4CC-FEFF-654C-B1A3-229DA69D10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1" y="558602"/>
            <a:ext cx="6704151" cy="1005229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</p:spTree>
    <p:extLst>
      <p:ext uri="{BB962C8B-B14F-4D97-AF65-F5344CB8AC3E}">
        <p14:creationId xmlns:p14="http://schemas.microsoft.com/office/powerpoint/2010/main" val="3924736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EB3FEC5-4760-DC48-B91E-CFC0C33F63A9}"/>
              </a:ext>
            </a:extLst>
          </p:cNvPr>
          <p:cNvSpPr/>
          <p:nvPr userDrawn="1"/>
        </p:nvSpPr>
        <p:spPr>
          <a:xfrm>
            <a:off x="8465769" y="6335712"/>
            <a:ext cx="3726231" cy="522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EAE68D-24FC-6749-A309-042231DB68DA}"/>
              </a:ext>
            </a:extLst>
          </p:cNvPr>
          <p:cNvSpPr/>
          <p:nvPr userDrawn="1"/>
        </p:nvSpPr>
        <p:spPr>
          <a:xfrm>
            <a:off x="8465769" y="6237795"/>
            <a:ext cx="3726231" cy="9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IDAHO NATIONAL LABORATORY">
            <a:extLst>
              <a:ext uri="{FF2B5EF4-FFF2-40B4-BE49-F238E27FC236}">
                <a16:creationId xmlns:a16="http://schemas.microsoft.com/office/drawing/2014/main" id="{C491F914-E346-2146-A51D-D37D67DBC11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944584" y="6543675"/>
            <a:ext cx="2768600" cy="127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2502A-5BF2-8845-923F-AAF24377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1" y="558602"/>
            <a:ext cx="10415648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B4A4D-34FE-994A-AFE8-DCF682312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150" y="1739901"/>
            <a:ext cx="10415649" cy="43513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0CF24-C629-E54C-BA9B-20518F01F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1" y="6492875"/>
            <a:ext cx="1546302" cy="365125"/>
          </a:xfrm>
          <a:prstGeom prst="rect">
            <a:avLst/>
          </a:prstGeom>
        </p:spPr>
        <p:txBody>
          <a:bodyPr vert="horz" lIns="91440" tIns="45720" rIns="91440" bIns="155448" rtlCol="0" anchor="ctr"/>
          <a:lstStyle>
            <a:lvl1pPr algn="l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CD4A3B-E186-AB40-96C6-355AF9A6FE76}" type="datetimeFigureOut">
              <a:rPr lang="en-US" smtClean="0"/>
              <a:pPr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34D85-E219-4F49-88C8-4DC17F06D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8150" y="6492875"/>
            <a:ext cx="5060066" cy="365125"/>
          </a:xfrm>
          <a:prstGeom prst="rect">
            <a:avLst/>
          </a:prstGeom>
        </p:spPr>
        <p:txBody>
          <a:bodyPr vert="horz" lIns="91440" tIns="45720" rIns="91440" bIns="155448" rtlCol="0" anchor="ctr"/>
          <a:lstStyle>
            <a:lvl1pPr algn="ctr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F2A8-2F01-4745-8AFB-4EEC8D27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020" y="6492875"/>
            <a:ext cx="434428" cy="365125"/>
          </a:xfrm>
          <a:prstGeom prst="rect">
            <a:avLst/>
          </a:prstGeom>
        </p:spPr>
        <p:txBody>
          <a:bodyPr vert="horz" lIns="91440" tIns="45720" rIns="91440" bIns="155448" rtlCol="0" anchor="ctr"/>
          <a:lstStyle>
            <a:lvl1pPr algn="ctr">
              <a:defRPr sz="10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2B577FA-F7D9-2C48-919F-F962E3BF952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blue/green box top">
            <a:extLst>
              <a:ext uri="{FF2B5EF4-FFF2-40B4-BE49-F238E27FC236}">
                <a16:creationId xmlns:a16="http://schemas.microsoft.com/office/drawing/2014/main" id="{2FE8E780-1DE8-B245-8215-3ECC2513C073}"/>
              </a:ext>
            </a:extLst>
          </p:cNvPr>
          <p:cNvGrpSpPr/>
          <p:nvPr userDrawn="1"/>
        </p:nvGrpSpPr>
        <p:grpSpPr>
          <a:xfrm>
            <a:off x="0" y="522288"/>
            <a:ext cx="744467" cy="547190"/>
            <a:chOff x="0" y="711956"/>
            <a:chExt cx="3721100" cy="6202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A2A1D5-CB4B-1A40-8711-4F412AA9927B}"/>
                </a:ext>
              </a:extLst>
            </p:cNvPr>
            <p:cNvSpPr/>
            <p:nvPr userDrawn="1"/>
          </p:nvSpPr>
          <p:spPr>
            <a:xfrm rot="10800000">
              <a:off x="0" y="711956"/>
              <a:ext cx="3721100" cy="5222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B5F476-DD08-5B45-A331-21193BD3472A}"/>
                </a:ext>
              </a:extLst>
            </p:cNvPr>
            <p:cNvSpPr/>
            <p:nvPr userDrawn="1"/>
          </p:nvSpPr>
          <p:spPr>
            <a:xfrm rot="10800000">
              <a:off x="0" y="1234244"/>
              <a:ext cx="3721100" cy="979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3516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694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10" r:id="rId8"/>
    <p:sldLayoutId id="2147483711" r:id="rId9"/>
    <p:sldLayoutId id="2147483712" r:id="rId10"/>
    <p:sldLayoutId id="2147483713" r:id="rId11"/>
    <p:sldLayoutId id="2147483695" r:id="rId12"/>
    <p:sldLayoutId id="2147483696" r:id="rId13"/>
    <p:sldLayoutId id="2147483709" r:id="rId14"/>
    <p:sldLayoutId id="214748371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c.gov/docs/ML2131/ML21313A145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2E0AAF3-3DF0-69D8-B4E6-81D5C27CE58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EA586-A458-0846-94DE-8D652D58F4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dirty="0"/>
              <a:t>In Situ Irradiation of Spent Nuclear Fuels</a:t>
            </a:r>
          </a:p>
          <a:p>
            <a:pPr>
              <a:spcBef>
                <a:spcPts val="500"/>
              </a:spcBef>
            </a:pPr>
            <a:r>
              <a:rPr lang="en-US" sz="2800" b="0" dirty="0"/>
              <a:t>Fuel and Cladding Materials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E8B6A-D9A9-0840-8732-D65E62F73F3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b="0" dirty="0">
                <a:solidFill>
                  <a:schemeClr val="bg1"/>
                </a:solidFill>
              </a:rPr>
              <a:t>May 12, 2026</a:t>
            </a:r>
          </a:p>
          <a:p>
            <a:pPr>
              <a:spcBef>
                <a:spcPts val="2000"/>
              </a:spcBef>
            </a:pPr>
            <a:r>
              <a:rPr lang="en-US" dirty="0">
                <a:solidFill>
                  <a:schemeClr val="bg1"/>
                </a:solidFill>
              </a:rPr>
              <a:t>Cameron Howard</a:t>
            </a:r>
          </a:p>
          <a:p>
            <a:pPr>
              <a:spcBef>
                <a:spcPts val="500"/>
              </a:spcBef>
            </a:pPr>
            <a:r>
              <a:rPr lang="en-US" b="0" dirty="0">
                <a:solidFill>
                  <a:schemeClr val="bg1"/>
                </a:solidFill>
              </a:rPr>
              <a:t>PIE Research Scientist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6453DE-7541-14C9-FB86-560F1A15E3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2" t="4719" b="4573"/>
          <a:stretch/>
        </p:blipFill>
        <p:spPr>
          <a:xfrm>
            <a:off x="238990" y="5740977"/>
            <a:ext cx="5431415" cy="73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41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3F7E9-1EB7-8BCF-9AEB-A7822C4CD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62854-AC4A-F6B5-65F0-F7A5CED8A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Fission Product Evolution</a:t>
            </a:r>
          </a:p>
        </p:txBody>
      </p:sp>
    </p:spTree>
    <p:extLst>
      <p:ext uri="{BB962C8B-B14F-4D97-AF65-F5344CB8AC3E}">
        <p14:creationId xmlns:p14="http://schemas.microsoft.com/office/powerpoint/2010/main" val="1140500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6A302-CFBD-DCF8-D5E2-641DEE5E1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1" y="54203"/>
            <a:ext cx="10415648" cy="369333"/>
          </a:xfrm>
        </p:spPr>
        <p:txBody>
          <a:bodyPr/>
          <a:lstStyle/>
          <a:p>
            <a:r>
              <a:rPr lang="en-US" dirty="0"/>
              <a:t>1 MeV Kr</a:t>
            </a:r>
            <a:r>
              <a:rPr lang="en-US" baseline="30000" dirty="0"/>
              <a:t>2+</a:t>
            </a:r>
            <a:r>
              <a:rPr lang="en-US" dirty="0"/>
              <a:t> Irradiation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9BC3A1-7FDA-389C-45F5-4D77C80FFA09}"/>
              </a:ext>
            </a:extLst>
          </p:cNvPr>
          <p:cNvSpPr txBox="1"/>
          <p:nvPr/>
        </p:nvSpPr>
        <p:spPr>
          <a:xfrm>
            <a:off x="39910" y="3703017"/>
            <a:ext cx="1959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7519E"/>
                </a:solidFill>
              </a:rPr>
              <a:t>Temperature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AE97AC-34DB-CD76-7642-4A34E40B6F6A}"/>
              </a:ext>
            </a:extLst>
          </p:cNvPr>
          <p:cNvSpPr txBox="1"/>
          <p:nvPr/>
        </p:nvSpPr>
        <p:spPr>
          <a:xfrm>
            <a:off x="6523713" y="32437"/>
            <a:ext cx="18179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7519E"/>
                </a:solidFill>
              </a:rPr>
              <a:t>Added Dose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29D900-07B3-FF78-25A6-B4896FAA1F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6"/>
          <a:stretch/>
        </p:blipFill>
        <p:spPr>
          <a:xfrm>
            <a:off x="3047851" y="777045"/>
            <a:ext cx="1862730" cy="1828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E9A54B-C8B4-7D39-BBC0-9BBCA4B2E1CC}"/>
              </a:ext>
            </a:extLst>
          </p:cNvPr>
          <p:cNvSpPr txBox="1"/>
          <p:nvPr/>
        </p:nvSpPr>
        <p:spPr>
          <a:xfrm>
            <a:off x="3070259" y="368334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0 dpa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5177F-DE3D-5B47-9354-FBD1AF4707E8}"/>
              </a:ext>
            </a:extLst>
          </p:cNvPr>
          <p:cNvSpPr txBox="1"/>
          <p:nvPr/>
        </p:nvSpPr>
        <p:spPr>
          <a:xfrm>
            <a:off x="5325094" y="405129"/>
            <a:ext cx="1839589" cy="379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0.32 dpa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CCCE41-FF86-08DB-B843-EFC91E9B4BCD}"/>
              </a:ext>
            </a:extLst>
          </p:cNvPr>
          <p:cNvSpPr txBox="1"/>
          <p:nvPr/>
        </p:nvSpPr>
        <p:spPr>
          <a:xfrm>
            <a:off x="9872353" y="352687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3.24 dpa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E4BEF1-7BD5-AEAD-E2C8-BA6559C4EE6C}"/>
              </a:ext>
            </a:extLst>
          </p:cNvPr>
          <p:cNvSpPr txBox="1"/>
          <p:nvPr/>
        </p:nvSpPr>
        <p:spPr>
          <a:xfrm>
            <a:off x="7639926" y="384954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1.62 dpa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F2E16B-7893-E53C-C3DE-6A94491E1629}"/>
              </a:ext>
            </a:extLst>
          </p:cNvPr>
          <p:cNvSpPr txBox="1"/>
          <p:nvPr/>
        </p:nvSpPr>
        <p:spPr>
          <a:xfrm>
            <a:off x="1959428" y="1512731"/>
            <a:ext cx="110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RT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F771F1-7F54-F374-104E-3870A3C98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094" y="777045"/>
            <a:ext cx="1839589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72A58E-C0DE-807D-C579-A4CA1E6A0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376" y="784157"/>
            <a:ext cx="1839464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118463-21DC-DC28-96E6-250791A7E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6104" y="784157"/>
            <a:ext cx="1834163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EBBD59-E191-5DDF-634A-181A58DF2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0775" y="2941854"/>
            <a:ext cx="1756881" cy="1828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0A2AA63-C9BB-76CF-675E-875F9428C716}"/>
              </a:ext>
            </a:extLst>
          </p:cNvPr>
          <p:cNvSpPr txBox="1"/>
          <p:nvPr/>
        </p:nvSpPr>
        <p:spPr>
          <a:xfrm>
            <a:off x="1999339" y="3733795"/>
            <a:ext cx="110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300 °C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0DB862-344F-CE45-51C4-94A5828B6384}"/>
              </a:ext>
            </a:extLst>
          </p:cNvPr>
          <p:cNvSpPr txBox="1"/>
          <p:nvPr/>
        </p:nvSpPr>
        <p:spPr>
          <a:xfrm>
            <a:off x="3070259" y="2610395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0 dpa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EDB343F-DD2B-B8BE-388C-1001F80635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9290" y="2941854"/>
            <a:ext cx="1731196" cy="18288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0BFCBD5-24CD-E616-8D60-7FD4F466029F}"/>
              </a:ext>
            </a:extLst>
          </p:cNvPr>
          <p:cNvSpPr txBox="1"/>
          <p:nvPr/>
        </p:nvSpPr>
        <p:spPr>
          <a:xfrm>
            <a:off x="5346769" y="2605450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0.31 dpa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67B22A-6FC8-B937-905F-088AB1B70551}"/>
              </a:ext>
            </a:extLst>
          </p:cNvPr>
          <p:cNvSpPr txBox="1"/>
          <p:nvPr/>
        </p:nvSpPr>
        <p:spPr>
          <a:xfrm>
            <a:off x="7639926" y="2572522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1.54 dpa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57C2FD-3F4A-0C02-0DC2-750D05176FFD}"/>
              </a:ext>
            </a:extLst>
          </p:cNvPr>
          <p:cNvSpPr txBox="1"/>
          <p:nvPr/>
        </p:nvSpPr>
        <p:spPr>
          <a:xfrm>
            <a:off x="9894664" y="2572522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3.08 dpa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B4C8224-D072-1F59-C44F-8F3E0DD5B3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2454" y="2941854"/>
            <a:ext cx="1751308" cy="1828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AE88DF3-6144-ACDF-B497-F85E26E246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17710" y="2974782"/>
            <a:ext cx="1727200" cy="18288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C65E04D-6825-431E-2FB9-CEAFCBC5D7AB}"/>
              </a:ext>
            </a:extLst>
          </p:cNvPr>
          <p:cNvSpPr txBox="1"/>
          <p:nvPr/>
        </p:nvSpPr>
        <p:spPr>
          <a:xfrm>
            <a:off x="1959428" y="5606510"/>
            <a:ext cx="110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500°C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2BC7445-3E77-81C1-47A2-41371A9C5C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30739" y="5061442"/>
            <a:ext cx="1828800" cy="18288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5E0FADA-4C66-32AE-9018-47B58DE4E6AA}"/>
              </a:ext>
            </a:extLst>
          </p:cNvPr>
          <p:cNvSpPr txBox="1"/>
          <p:nvPr/>
        </p:nvSpPr>
        <p:spPr>
          <a:xfrm>
            <a:off x="3036182" y="4710415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0 dpa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2FE2D35-1AC1-EC94-7AAE-51E4C61CAA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0" y="5061442"/>
            <a:ext cx="1828800" cy="18288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0182681-E161-11DC-119D-56E4522D2922}"/>
              </a:ext>
            </a:extLst>
          </p:cNvPr>
          <p:cNvSpPr txBox="1"/>
          <p:nvPr/>
        </p:nvSpPr>
        <p:spPr>
          <a:xfrm>
            <a:off x="5366925" y="4692505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0.35 dpa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9AAF76-24E3-B683-780E-9E62369F86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39926" y="5061442"/>
            <a:ext cx="1839161" cy="18288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5B9E572-9C2A-004D-E414-7EEBA1365590}"/>
              </a:ext>
            </a:extLst>
          </p:cNvPr>
          <p:cNvSpPr txBox="1"/>
          <p:nvPr/>
        </p:nvSpPr>
        <p:spPr>
          <a:xfrm>
            <a:off x="7705939" y="4692505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1.74 dpa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7CFCD16-E9C3-B148-5660-BA5F870D75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73328" y="5024643"/>
            <a:ext cx="1839250" cy="18288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0E89245-070D-FD95-6209-D1CA352717D1}"/>
              </a:ext>
            </a:extLst>
          </p:cNvPr>
          <p:cNvSpPr txBox="1"/>
          <p:nvPr/>
        </p:nvSpPr>
        <p:spPr>
          <a:xfrm>
            <a:off x="9914490" y="4713397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3.48 dpa</a:t>
            </a:r>
          </a:p>
        </p:txBody>
      </p:sp>
    </p:spTree>
    <p:extLst>
      <p:ext uri="{BB962C8B-B14F-4D97-AF65-F5344CB8AC3E}">
        <p14:creationId xmlns:p14="http://schemas.microsoft.com/office/powerpoint/2010/main" val="2646681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177C7-F14C-8A46-9E95-56FCFBB90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MeV Kr</a:t>
            </a:r>
            <a:r>
              <a:rPr lang="en-US" baseline="30000" dirty="0"/>
              <a:t>2+</a:t>
            </a:r>
            <a:r>
              <a:rPr lang="en-US" dirty="0"/>
              <a:t> EDS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2F882D-18F0-03A5-AAC1-4F8649D51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740" y="347660"/>
            <a:ext cx="6502602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D1BDAD-3398-9C30-B18F-8A7A577263CA}"/>
              </a:ext>
            </a:extLst>
          </p:cNvPr>
          <p:cNvSpPr txBox="1"/>
          <p:nvPr/>
        </p:nvSpPr>
        <p:spPr>
          <a:xfrm>
            <a:off x="5656740" y="21637"/>
            <a:ext cx="6502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Before Re-Irradiation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744320-24FC-1A89-05E8-C0B8453A4A71}"/>
              </a:ext>
            </a:extLst>
          </p:cNvPr>
          <p:cNvSpPr txBox="1"/>
          <p:nvPr/>
        </p:nvSpPr>
        <p:spPr>
          <a:xfrm>
            <a:off x="83815" y="3233158"/>
            <a:ext cx="635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After Re-Irradiation @ 300 °C to 3.08 dpa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A07BBD-114F-E8A5-A455-D1D3052C6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5" y="3602490"/>
            <a:ext cx="6357130" cy="320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6B07D6-585E-80C2-AFDC-5B85DD092422}"/>
              </a:ext>
            </a:extLst>
          </p:cNvPr>
          <p:cNvSpPr txBox="1"/>
          <p:nvPr/>
        </p:nvSpPr>
        <p:spPr>
          <a:xfrm>
            <a:off x="6787190" y="4602525"/>
            <a:ext cx="5095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7519E"/>
                </a:solidFill>
              </a:rPr>
              <a:t>1. Faster diffusion rate of 5MPs compared to Xe</a:t>
            </a:r>
          </a:p>
          <a:p>
            <a:r>
              <a:rPr lang="en-US" dirty="0">
                <a:solidFill>
                  <a:srgbClr val="07519E"/>
                </a:solidFill>
              </a:rPr>
              <a:t>2. Less uniform distributions/spacings</a:t>
            </a:r>
          </a:p>
          <a:p>
            <a:r>
              <a:rPr lang="en-US" dirty="0">
                <a:solidFill>
                  <a:srgbClr val="07519E"/>
                </a:solidFill>
              </a:rPr>
              <a:t>3. Size reductions</a:t>
            </a:r>
          </a:p>
          <a:p>
            <a:r>
              <a:rPr lang="en-US" dirty="0">
                <a:solidFill>
                  <a:srgbClr val="07519E"/>
                </a:solidFill>
              </a:rPr>
              <a:t>4. Number density reductions</a:t>
            </a:r>
          </a:p>
        </p:txBody>
      </p:sp>
    </p:spTree>
    <p:extLst>
      <p:ext uri="{BB962C8B-B14F-4D97-AF65-F5344CB8AC3E}">
        <p14:creationId xmlns:p14="http://schemas.microsoft.com/office/powerpoint/2010/main" val="286227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7D627-E485-6CB1-9348-EB22EAC2D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MeV Kr</a:t>
            </a:r>
            <a:r>
              <a:rPr lang="en-US" baseline="30000" dirty="0"/>
              <a:t>2+</a:t>
            </a:r>
            <a:r>
              <a:rPr lang="en-US" dirty="0"/>
              <a:t> Irradiation: Bubble and Pair Size Reductions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E98BA-58A6-8CF2-0D51-DDB5CB848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8392"/>
            <a:ext cx="12192000" cy="484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12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7E136-84AD-9F2D-4D6B-76189214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MeV Kr</a:t>
            </a:r>
            <a:r>
              <a:rPr lang="en-US" baseline="30000" dirty="0"/>
              <a:t>2+</a:t>
            </a:r>
            <a:r>
              <a:rPr lang="en-US" dirty="0"/>
              <a:t> Irradiation: Pair Density Depletion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59AE92-77CF-C485-9E70-5EC097DCC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950266"/>
            <a:ext cx="6400800" cy="526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16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67720-12D0-EA73-62C5-7D946F667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094" y="4213"/>
            <a:ext cx="10415648" cy="1008797"/>
          </a:xfrm>
        </p:spPr>
        <p:txBody>
          <a:bodyPr/>
          <a:lstStyle/>
          <a:p>
            <a:r>
              <a:rPr lang="en-US" dirty="0"/>
              <a:t>300 keV Xe</a:t>
            </a:r>
            <a:r>
              <a:rPr lang="en-US" baseline="30000" dirty="0"/>
              <a:t>+</a:t>
            </a:r>
            <a:r>
              <a:rPr lang="en-US" dirty="0"/>
              <a:t> Irradiation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AAC740-4255-46D1-9BCA-215FB582F651}"/>
              </a:ext>
            </a:extLst>
          </p:cNvPr>
          <p:cNvSpPr txBox="1"/>
          <p:nvPr/>
        </p:nvSpPr>
        <p:spPr>
          <a:xfrm rot="16200000">
            <a:off x="-751532" y="3206694"/>
            <a:ext cx="1959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7519E"/>
                </a:solidFill>
              </a:rPr>
              <a:t>Temperature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50251-A334-374E-564C-35B55B9C3B53}"/>
              </a:ext>
            </a:extLst>
          </p:cNvPr>
          <p:cNvSpPr txBox="1"/>
          <p:nvPr/>
        </p:nvSpPr>
        <p:spPr>
          <a:xfrm>
            <a:off x="1570437" y="68341"/>
            <a:ext cx="10621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7519E"/>
                </a:solidFill>
              </a:rPr>
              <a:t>Added Dose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D565F-A713-F4B6-A8E3-6FE7D0857AE7}"/>
              </a:ext>
            </a:extLst>
          </p:cNvPr>
          <p:cNvSpPr txBox="1"/>
          <p:nvPr/>
        </p:nvSpPr>
        <p:spPr>
          <a:xfrm>
            <a:off x="333825" y="3493543"/>
            <a:ext cx="110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61500A-8836-A878-1565-8DDC8513294C}"/>
              </a:ext>
            </a:extLst>
          </p:cNvPr>
          <p:cNvSpPr txBox="1"/>
          <p:nvPr/>
        </p:nvSpPr>
        <p:spPr>
          <a:xfrm>
            <a:off x="333825" y="5529941"/>
            <a:ext cx="110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300 °C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8BBFC4-EA56-E837-08CA-10677BADA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551" y="2859309"/>
            <a:ext cx="18288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F16A27-729C-DA4A-DDD2-BCCF8B44E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748" y="2853337"/>
            <a:ext cx="1850379" cy="1828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0C65D7-311A-981D-7FD0-2FD63FF4AD40}"/>
              </a:ext>
            </a:extLst>
          </p:cNvPr>
          <p:cNvSpPr txBox="1"/>
          <p:nvPr/>
        </p:nvSpPr>
        <p:spPr>
          <a:xfrm>
            <a:off x="1570437" y="2487918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0 dpa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13B9B6-C9FA-7AFE-566C-02CDCBCB6DA0}"/>
              </a:ext>
            </a:extLst>
          </p:cNvPr>
          <p:cNvSpPr txBox="1"/>
          <p:nvPr/>
        </p:nvSpPr>
        <p:spPr>
          <a:xfrm>
            <a:off x="3978293" y="2474309"/>
            <a:ext cx="1839589" cy="379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1.47 dpa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0D4BC2-7CC4-AB2F-263C-89CAFBBAD7CB}"/>
              </a:ext>
            </a:extLst>
          </p:cNvPr>
          <p:cNvSpPr txBox="1"/>
          <p:nvPr/>
        </p:nvSpPr>
        <p:spPr>
          <a:xfrm>
            <a:off x="8272280" y="2489977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5.89 dpa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991CC9-999C-3E97-C06B-6844B0C25D03}"/>
              </a:ext>
            </a:extLst>
          </p:cNvPr>
          <p:cNvSpPr txBox="1"/>
          <p:nvPr/>
        </p:nvSpPr>
        <p:spPr>
          <a:xfrm>
            <a:off x="6175375" y="2484005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2.95 dpa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A69F81-1522-72E5-7F3D-E1B496C70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489" y="2859309"/>
            <a:ext cx="1828800" cy="1828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858433-1C51-9F61-CE35-E084D30F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6726" y="2853337"/>
            <a:ext cx="1818136" cy="1828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71DB05-DD8F-AE64-96AD-4E6545DF9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0437" y="5015650"/>
            <a:ext cx="1839526" cy="1828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72BE61-09BC-7150-212F-569B5DFFE9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855" y="5015650"/>
            <a:ext cx="1834163" cy="1828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82A893-16A7-F997-4D16-649E7AD9B634}"/>
              </a:ext>
            </a:extLst>
          </p:cNvPr>
          <p:cNvSpPr txBox="1"/>
          <p:nvPr/>
        </p:nvSpPr>
        <p:spPr>
          <a:xfrm>
            <a:off x="1524573" y="4698995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0 dpa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AA9C14-365C-B91D-E3CD-17F3753A7B13}"/>
              </a:ext>
            </a:extLst>
          </p:cNvPr>
          <p:cNvSpPr txBox="1"/>
          <p:nvPr/>
        </p:nvSpPr>
        <p:spPr>
          <a:xfrm>
            <a:off x="3932429" y="4685386"/>
            <a:ext cx="1839589" cy="379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1.61 dpa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C6F689-0B58-5C98-5BB6-DFB5440C21A6}"/>
              </a:ext>
            </a:extLst>
          </p:cNvPr>
          <p:cNvSpPr txBox="1"/>
          <p:nvPr/>
        </p:nvSpPr>
        <p:spPr>
          <a:xfrm>
            <a:off x="8239687" y="4707026"/>
            <a:ext cx="184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6.44 dpa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60784A-CBA7-E0A6-958E-38D365BEA3FB}"/>
              </a:ext>
            </a:extLst>
          </p:cNvPr>
          <p:cNvSpPr txBox="1"/>
          <p:nvPr/>
        </p:nvSpPr>
        <p:spPr>
          <a:xfrm>
            <a:off x="6175374" y="4701054"/>
            <a:ext cx="1839590" cy="375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3.22 dpa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78D9DC1-F7BA-AB8A-31A1-32A938382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5375" y="5015650"/>
            <a:ext cx="1839589" cy="1828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76B613C-FAC1-FEE7-07CB-DCFD659DF5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9687" y="5015650"/>
            <a:ext cx="1850507" cy="18288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CCD352B-94B1-6F37-DE94-961049BC7171}"/>
              </a:ext>
            </a:extLst>
          </p:cNvPr>
          <p:cNvSpPr txBox="1"/>
          <p:nvPr/>
        </p:nvSpPr>
        <p:spPr>
          <a:xfrm>
            <a:off x="333824" y="1250352"/>
            <a:ext cx="128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-223 °C</a:t>
            </a:r>
          </a:p>
          <a:p>
            <a:pPr algn="ctr"/>
            <a:r>
              <a:rPr lang="en-US" b="1" dirty="0">
                <a:solidFill>
                  <a:srgbClr val="8EC423"/>
                </a:solidFill>
              </a:rPr>
              <a:t>(high flux)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6BE46F-E88C-9D50-7193-D24DE3B63282}"/>
              </a:ext>
            </a:extLst>
          </p:cNvPr>
          <p:cNvSpPr txBox="1"/>
          <p:nvPr/>
        </p:nvSpPr>
        <p:spPr>
          <a:xfrm>
            <a:off x="1556839" y="358893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0 dpa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17F507-3CD5-8977-3442-464D8E8B3C1F}"/>
              </a:ext>
            </a:extLst>
          </p:cNvPr>
          <p:cNvSpPr txBox="1"/>
          <p:nvPr/>
        </p:nvSpPr>
        <p:spPr>
          <a:xfrm>
            <a:off x="3972960" y="356153"/>
            <a:ext cx="1839589" cy="379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0.34 dpa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C90D82-FBBD-3F6F-8197-5330A9BF66EB}"/>
              </a:ext>
            </a:extLst>
          </p:cNvPr>
          <p:cNvSpPr txBox="1"/>
          <p:nvPr/>
        </p:nvSpPr>
        <p:spPr>
          <a:xfrm>
            <a:off x="8266947" y="371821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3.43 dpa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794909-4EA0-D28B-2D2D-4C2B06A376BB}"/>
              </a:ext>
            </a:extLst>
          </p:cNvPr>
          <p:cNvSpPr txBox="1"/>
          <p:nvPr/>
        </p:nvSpPr>
        <p:spPr>
          <a:xfrm>
            <a:off x="6170042" y="365849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1.71 dpa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27C5CD1-C111-7E6A-91A5-71048314DE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9551" y="659118"/>
            <a:ext cx="1834101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907886-BC33-46DF-2034-40E76E993F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4278" y="661177"/>
            <a:ext cx="1834101" cy="18288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22EDEAE-2D99-4022-4D07-E9DB974526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94056" y="680908"/>
            <a:ext cx="1834101" cy="1828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6F3D5B2-43FB-E61F-DC55-A5765DEAEC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26746" y="674990"/>
            <a:ext cx="1828800" cy="1828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C1BBB77-5B70-0B79-53EF-1739FFE2B6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4135" y="673628"/>
            <a:ext cx="1828800" cy="18288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CF2ACBB-E136-279E-5A56-3940354518D0}"/>
              </a:ext>
            </a:extLst>
          </p:cNvPr>
          <p:cNvSpPr txBox="1"/>
          <p:nvPr/>
        </p:nvSpPr>
        <p:spPr>
          <a:xfrm>
            <a:off x="10247560" y="362641"/>
            <a:ext cx="1839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17.16 dpa</a:t>
            </a:r>
          </a:p>
        </p:txBody>
      </p:sp>
    </p:spTree>
    <p:extLst>
      <p:ext uri="{BB962C8B-B14F-4D97-AF65-F5344CB8AC3E}">
        <p14:creationId xmlns:p14="http://schemas.microsoft.com/office/powerpoint/2010/main" val="2406930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700F-6889-4CC2-4439-65AD8135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300 keV Xe</a:t>
            </a:r>
            <a:r>
              <a:rPr lang="en-US" baseline="30000" dirty="0"/>
              <a:t>+</a:t>
            </a:r>
            <a:r>
              <a:rPr lang="en-US" dirty="0"/>
              <a:t> Irradiation: Bubble and Pair Size Reductions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B76A77-3A3D-9D6D-FF8A-18683B9BA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476" y="3682120"/>
            <a:ext cx="6400800" cy="2548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A5A6A-A9AB-E62C-BCCB-BEDB2F8A0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476" y="1000336"/>
            <a:ext cx="6400800" cy="254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52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0BA01-1B62-A439-C3D1-90F35AE24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300 keV Xe</a:t>
            </a:r>
            <a:r>
              <a:rPr lang="en-US" baseline="30000" dirty="0"/>
              <a:t>+</a:t>
            </a:r>
            <a:r>
              <a:rPr lang="en-US" dirty="0"/>
              <a:t> Irradiation: Pair Density Depletion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DE907-23D8-1901-DAD9-E800BD48B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939441"/>
            <a:ext cx="6400800" cy="529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90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17895-2BBC-FD0E-FF11-31B30E62E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288875"/>
            <a:ext cx="10415648" cy="1008797"/>
          </a:xfrm>
        </p:spPr>
        <p:txBody>
          <a:bodyPr/>
          <a:lstStyle/>
          <a:p>
            <a:r>
              <a:rPr lang="en-US" dirty="0"/>
              <a:t>Metallic Precipitates Re-Precipitation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7CD54-E99B-E4C6-9CE0-2B1DA73CB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9" y="933968"/>
            <a:ext cx="5662349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C028B6-60F8-BB99-A368-DBC0E9324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33968"/>
            <a:ext cx="5696174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3AB4FC-5D87-31E2-C82B-BF5A46455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9" y="4106638"/>
            <a:ext cx="5712311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CF0759-ADF1-D5DE-7CEF-CDD6F0E50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06638"/>
            <a:ext cx="5663901" cy="274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8DD05B-6671-19DE-E075-3C513BFF6680}"/>
              </a:ext>
            </a:extLst>
          </p:cNvPr>
          <p:cNvSpPr txBox="1"/>
          <p:nvPr/>
        </p:nvSpPr>
        <p:spPr>
          <a:xfrm>
            <a:off x="292136" y="608214"/>
            <a:ext cx="2690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2.34 dpa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58E7D1-28B0-4F3A-6AE1-CADBA480AF2D}"/>
              </a:ext>
            </a:extLst>
          </p:cNvPr>
          <p:cNvSpPr txBox="1"/>
          <p:nvPr/>
        </p:nvSpPr>
        <p:spPr>
          <a:xfrm>
            <a:off x="3233058" y="606831"/>
            <a:ext cx="26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2.39 dpa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4206B1-29E2-BD42-7588-DBA3FE6DE1FA}"/>
              </a:ext>
            </a:extLst>
          </p:cNvPr>
          <p:cNvSpPr txBox="1"/>
          <p:nvPr/>
        </p:nvSpPr>
        <p:spPr>
          <a:xfrm>
            <a:off x="6173981" y="606831"/>
            <a:ext cx="26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2.44 dpa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857810-814E-DDE3-B933-0B39F70D6ED5}"/>
              </a:ext>
            </a:extLst>
          </p:cNvPr>
          <p:cNvSpPr txBox="1"/>
          <p:nvPr/>
        </p:nvSpPr>
        <p:spPr>
          <a:xfrm>
            <a:off x="9034050" y="585734"/>
            <a:ext cx="275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2.53 dpa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5E0B37-C10A-DD5C-7DFF-084740CC278F}"/>
              </a:ext>
            </a:extLst>
          </p:cNvPr>
          <p:cNvSpPr txBox="1"/>
          <p:nvPr/>
        </p:nvSpPr>
        <p:spPr>
          <a:xfrm>
            <a:off x="292136" y="3737306"/>
            <a:ext cx="2690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3.23 dpa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406BF5-58F3-01AD-D9DF-F8BDAB1A0360}"/>
              </a:ext>
            </a:extLst>
          </p:cNvPr>
          <p:cNvSpPr txBox="1"/>
          <p:nvPr/>
        </p:nvSpPr>
        <p:spPr>
          <a:xfrm>
            <a:off x="3233058" y="3735923"/>
            <a:ext cx="26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4.10 dpa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4B0EDD-A773-4C79-DE5D-AC35E0236E63}"/>
              </a:ext>
            </a:extLst>
          </p:cNvPr>
          <p:cNvSpPr txBox="1"/>
          <p:nvPr/>
        </p:nvSpPr>
        <p:spPr>
          <a:xfrm>
            <a:off x="6173981" y="3735923"/>
            <a:ext cx="26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4.99 dpa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3487C3-5CCD-E086-FA66-6F8176A132DD}"/>
              </a:ext>
            </a:extLst>
          </p:cNvPr>
          <p:cNvSpPr txBox="1"/>
          <p:nvPr/>
        </p:nvSpPr>
        <p:spPr>
          <a:xfrm>
            <a:off x="9034050" y="3714826"/>
            <a:ext cx="275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5.86 dpa</a:t>
            </a:r>
          </a:p>
        </p:txBody>
      </p:sp>
    </p:spTree>
    <p:extLst>
      <p:ext uri="{BB962C8B-B14F-4D97-AF65-F5344CB8AC3E}">
        <p14:creationId xmlns:p14="http://schemas.microsoft.com/office/powerpoint/2010/main" val="1360113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6552-A412-3B75-AB93-6052AB53C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1" y="397667"/>
            <a:ext cx="10415648" cy="1008797"/>
          </a:xfrm>
        </p:spPr>
        <p:txBody>
          <a:bodyPr/>
          <a:lstStyle/>
          <a:p>
            <a:r>
              <a:rPr lang="en-US" dirty="0"/>
              <a:t>Pair Dissolution to 5MP Re-Precipitation Graphic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DC9F7-310F-9830-2D11-D2F2C24BA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82" t="1140" r="3046" b="16930"/>
          <a:stretch>
            <a:fillRect/>
          </a:stretch>
        </p:blipFill>
        <p:spPr>
          <a:xfrm>
            <a:off x="2778986" y="702045"/>
            <a:ext cx="4942973" cy="5618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FD3CDC-AFA1-0AD1-B2F4-370329FBC9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496" t="84386" r="2682"/>
          <a:stretch>
            <a:fillRect/>
          </a:stretch>
        </p:blipFill>
        <p:spPr>
          <a:xfrm>
            <a:off x="799785" y="3252277"/>
            <a:ext cx="1221205" cy="10708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41C855-0C8D-F2A2-E45B-03B4228D3730}"/>
              </a:ext>
            </a:extLst>
          </p:cNvPr>
          <p:cNvSpPr txBox="1"/>
          <p:nvPr/>
        </p:nvSpPr>
        <p:spPr>
          <a:xfrm>
            <a:off x="2778986" y="1069904"/>
            <a:ext cx="206373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8EC423"/>
                </a:solidFill>
              </a:rPr>
              <a:t>Starting microstructure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2F2BA2-AE8F-75D6-5FE6-EFEF6F5584F3}"/>
              </a:ext>
            </a:extLst>
          </p:cNvPr>
          <p:cNvSpPr txBox="1"/>
          <p:nvPr/>
        </p:nvSpPr>
        <p:spPr>
          <a:xfrm>
            <a:off x="7709927" y="1609570"/>
            <a:ext cx="30422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8EC423"/>
                </a:solidFill>
              </a:rPr>
              <a:t>-Initial size reductions</a:t>
            </a:r>
          </a:p>
          <a:p>
            <a:r>
              <a:rPr lang="en-US" sz="1300" b="1" dirty="0">
                <a:solidFill>
                  <a:srgbClr val="8EC423"/>
                </a:solidFill>
              </a:rPr>
              <a:t>-Xe ions:</a:t>
            </a:r>
          </a:p>
          <a:p>
            <a:r>
              <a:rPr lang="en-US" sz="1300" b="1" dirty="0">
                <a:solidFill>
                  <a:srgbClr val="8EC423"/>
                </a:solidFill>
              </a:rPr>
              <a:t>     1) Trapped in matrix V</a:t>
            </a:r>
          </a:p>
          <a:p>
            <a:r>
              <a:rPr lang="en-US" sz="1300" b="1" dirty="0">
                <a:solidFill>
                  <a:srgbClr val="8EC423"/>
                </a:solidFill>
              </a:rPr>
              <a:t>     2) Attach to pairs</a:t>
            </a:r>
          </a:p>
          <a:p>
            <a:r>
              <a:rPr lang="en-US" sz="1300" b="1" dirty="0">
                <a:solidFill>
                  <a:srgbClr val="8EC423"/>
                </a:solidFill>
              </a:rPr>
              <a:t>     3) Bind w/ detached Xe/Kr atom </a:t>
            </a:r>
          </a:p>
          <a:p>
            <a:r>
              <a:rPr lang="en-US" sz="1300" b="1" dirty="0">
                <a:solidFill>
                  <a:srgbClr val="8EC423"/>
                </a:solidFill>
              </a:rPr>
              <a:t>	</a:t>
            </a:r>
          </a:p>
          <a:p>
            <a:r>
              <a:rPr lang="en-US" sz="1300" b="1" dirty="0">
                <a:solidFill>
                  <a:srgbClr val="8EC423"/>
                </a:solidFill>
              </a:rPr>
              <a:t>	</a:t>
            </a:r>
          </a:p>
          <a:p>
            <a:endParaRPr lang="en-US" sz="1300" b="1" dirty="0">
              <a:solidFill>
                <a:srgbClr val="8EC42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7212C-54A0-530C-0AAE-B18F7F56F49F}"/>
              </a:ext>
            </a:extLst>
          </p:cNvPr>
          <p:cNvSpPr txBox="1"/>
          <p:nvPr/>
        </p:nvSpPr>
        <p:spPr>
          <a:xfrm>
            <a:off x="7704069" y="4437571"/>
            <a:ext cx="3042298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8EC423"/>
                </a:solidFill>
              </a:rPr>
              <a:t>-Detached Xe/Kr atoms: </a:t>
            </a:r>
          </a:p>
          <a:p>
            <a:r>
              <a:rPr lang="en-US" sz="1300" b="1" dirty="0">
                <a:solidFill>
                  <a:srgbClr val="8EC423"/>
                </a:solidFill>
              </a:rPr>
              <a:t>    1) Form bubbles</a:t>
            </a:r>
          </a:p>
          <a:p>
            <a:r>
              <a:rPr lang="en-US" sz="1300" b="1" dirty="0">
                <a:solidFill>
                  <a:srgbClr val="8EC423"/>
                </a:solidFill>
              </a:rPr>
              <a:t>    2) Dissolve into matrix</a:t>
            </a:r>
          </a:p>
          <a:p>
            <a:r>
              <a:rPr lang="en-US" sz="1300" b="1" dirty="0">
                <a:solidFill>
                  <a:srgbClr val="8EC423"/>
                </a:solidFill>
              </a:rPr>
              <a:t>    3) Annihilate at IG pores</a:t>
            </a:r>
          </a:p>
          <a:p>
            <a:r>
              <a:rPr lang="en-US" sz="1300" b="1" dirty="0">
                <a:solidFill>
                  <a:srgbClr val="8EC423"/>
                </a:solidFill>
              </a:rPr>
              <a:t>    4) Escape at free surface</a:t>
            </a:r>
          </a:p>
          <a:p>
            <a:endParaRPr lang="en-US" sz="1300" b="1" dirty="0">
              <a:solidFill>
                <a:srgbClr val="8EC423"/>
              </a:solidFill>
            </a:endParaRPr>
          </a:p>
          <a:p>
            <a:r>
              <a:rPr lang="en-US" sz="1300" b="1" dirty="0">
                <a:solidFill>
                  <a:srgbClr val="8EC423"/>
                </a:solidFill>
              </a:rPr>
              <a:t>-5MPs: Uniformly redistribute in matrix to supersaturation</a:t>
            </a:r>
          </a:p>
          <a:p>
            <a:r>
              <a:rPr lang="en-US" sz="1300" b="1" dirty="0">
                <a:solidFill>
                  <a:srgbClr val="8EC423"/>
                </a:solidFill>
              </a:rPr>
              <a:t>point.</a:t>
            </a:r>
          </a:p>
          <a:p>
            <a:endParaRPr lang="en-US" sz="1300" b="1" dirty="0">
              <a:solidFill>
                <a:srgbClr val="8EC423"/>
              </a:solidFill>
            </a:endParaRPr>
          </a:p>
          <a:p>
            <a:r>
              <a:rPr lang="en-US" sz="1300" b="1" dirty="0">
                <a:solidFill>
                  <a:srgbClr val="8EC423"/>
                </a:solidFill>
              </a:rPr>
              <a:t>	</a:t>
            </a:r>
          </a:p>
          <a:p>
            <a:r>
              <a:rPr lang="en-US" sz="1300" b="1" dirty="0">
                <a:solidFill>
                  <a:srgbClr val="8EC423"/>
                </a:solidFill>
              </a:rPr>
              <a:t>	</a:t>
            </a:r>
          </a:p>
          <a:p>
            <a:endParaRPr lang="en-US" sz="1300" b="1" dirty="0">
              <a:solidFill>
                <a:srgbClr val="8EC42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827491-AEE2-FF5B-DAFC-278797886F04}"/>
              </a:ext>
            </a:extLst>
          </p:cNvPr>
          <p:cNvSpPr txBox="1"/>
          <p:nvPr/>
        </p:nvSpPr>
        <p:spPr>
          <a:xfrm>
            <a:off x="0" y="4437570"/>
            <a:ext cx="2827421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8EC423"/>
                </a:solidFill>
              </a:rPr>
              <a:t>-</a:t>
            </a:r>
            <a:r>
              <a:rPr lang="en-US" sz="1300" b="1" u="sng" dirty="0">
                <a:solidFill>
                  <a:srgbClr val="8EC423"/>
                </a:solidFill>
              </a:rPr>
              <a:t>Close spacing: </a:t>
            </a:r>
            <a:r>
              <a:rPr lang="en-US" sz="1300" b="1" dirty="0">
                <a:solidFill>
                  <a:srgbClr val="8EC423"/>
                </a:solidFill>
              </a:rPr>
              <a:t>Re-precipitation of 5MPs via backflow diffusion to existing clusters.</a:t>
            </a:r>
          </a:p>
          <a:p>
            <a:endParaRPr lang="en-US" sz="1300" b="1" dirty="0">
              <a:solidFill>
                <a:srgbClr val="8EC423"/>
              </a:solidFill>
            </a:endParaRPr>
          </a:p>
          <a:p>
            <a:r>
              <a:rPr lang="en-US" sz="1300" b="1" dirty="0">
                <a:solidFill>
                  <a:srgbClr val="8EC423"/>
                </a:solidFill>
              </a:rPr>
              <a:t>-</a:t>
            </a:r>
            <a:r>
              <a:rPr lang="en-US" sz="1300" b="1" u="sng" dirty="0">
                <a:solidFill>
                  <a:srgbClr val="8EC423"/>
                </a:solidFill>
              </a:rPr>
              <a:t>Large spacing: </a:t>
            </a:r>
            <a:r>
              <a:rPr lang="en-US" sz="1300" b="1" dirty="0">
                <a:solidFill>
                  <a:srgbClr val="8EC423"/>
                </a:solidFill>
              </a:rPr>
              <a:t>Continuous dissolution</a:t>
            </a:r>
          </a:p>
          <a:p>
            <a:endParaRPr lang="en-US" sz="1300" b="1" u="sng" dirty="0">
              <a:solidFill>
                <a:srgbClr val="8EC423"/>
              </a:solidFill>
            </a:endParaRPr>
          </a:p>
          <a:p>
            <a:r>
              <a:rPr lang="en-US" sz="1300" b="1" dirty="0">
                <a:solidFill>
                  <a:srgbClr val="8EC423"/>
                </a:solidFill>
              </a:rPr>
              <a:t>-Nucleation of new Xe/Kr gas bubbles from implanted ions.</a:t>
            </a:r>
          </a:p>
          <a:p>
            <a:endParaRPr lang="en-US" sz="1300" b="1" dirty="0">
              <a:solidFill>
                <a:srgbClr val="8EC423"/>
              </a:solidFill>
            </a:endParaRPr>
          </a:p>
          <a:p>
            <a:r>
              <a:rPr lang="en-US" sz="1300" b="1" dirty="0">
                <a:solidFill>
                  <a:srgbClr val="8EC423"/>
                </a:solidFill>
              </a:rPr>
              <a:t>	</a:t>
            </a:r>
          </a:p>
          <a:p>
            <a:r>
              <a:rPr lang="en-US" sz="1300" b="1" dirty="0">
                <a:solidFill>
                  <a:srgbClr val="8EC423"/>
                </a:solidFill>
              </a:rPr>
              <a:t>	</a:t>
            </a:r>
          </a:p>
          <a:p>
            <a:endParaRPr lang="en-US" sz="1300" b="1" dirty="0">
              <a:solidFill>
                <a:srgbClr val="8EC42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12BCE8-CAD2-67CE-7797-F88E19474035}"/>
              </a:ext>
            </a:extLst>
          </p:cNvPr>
          <p:cNvSpPr txBox="1"/>
          <p:nvPr/>
        </p:nvSpPr>
        <p:spPr>
          <a:xfrm>
            <a:off x="7721959" y="3464516"/>
            <a:ext cx="44700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7519E"/>
                </a:solidFill>
              </a:rPr>
              <a:t>Agrees w/ Nelson, Hudson, and Mazey (NHM) model</a:t>
            </a:r>
          </a:p>
        </p:txBody>
      </p:sp>
    </p:spTree>
    <p:extLst>
      <p:ext uri="{BB962C8B-B14F-4D97-AF65-F5344CB8AC3E}">
        <p14:creationId xmlns:p14="http://schemas.microsoft.com/office/powerpoint/2010/main" val="115087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50B0-5F7F-8B41-A97B-23026EAC2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7F64A-66A8-3444-8745-2F6D323DA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150" y="1886236"/>
            <a:ext cx="10415649" cy="435133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600" b="1" dirty="0">
                <a:solidFill>
                  <a:srgbClr val="2DA9E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Background &amp; Motivation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b="1" dirty="0">
                <a:solidFill>
                  <a:srgbClr val="1C3665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In-situ TEM Re-Irradiation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600" b="1" dirty="0">
                <a:solidFill>
                  <a:srgbClr val="1C366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Fission Product Evolution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600" b="1" dirty="0">
                <a:solidFill>
                  <a:srgbClr val="1C3665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Grain Evolution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b="1" dirty="0">
                <a:solidFill>
                  <a:srgbClr val="2DA9E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Conclusions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b="1" dirty="0">
                <a:solidFill>
                  <a:srgbClr val="2DA9E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Publications</a:t>
            </a:r>
            <a:endParaRPr lang="en-US" sz="2600" b="1" dirty="0">
              <a:solidFill>
                <a:srgbClr val="2DA9E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13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F8D9A-75A6-014C-F859-61D977460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44430-6600-A2BC-DBEF-B7B2737E9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Grain Evolution</a:t>
            </a:r>
          </a:p>
        </p:txBody>
      </p:sp>
    </p:spTree>
    <p:extLst>
      <p:ext uri="{BB962C8B-B14F-4D97-AF65-F5344CB8AC3E}">
        <p14:creationId xmlns:p14="http://schemas.microsoft.com/office/powerpoint/2010/main" val="93698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44109-E799-7408-B29A-857743F2F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72" y="230956"/>
            <a:ext cx="11405628" cy="1008797"/>
          </a:xfrm>
        </p:spPr>
        <p:txBody>
          <a:bodyPr/>
          <a:lstStyle/>
          <a:p>
            <a:r>
              <a:rPr lang="en-US" dirty="0"/>
              <a:t>300 keV Xe</a:t>
            </a:r>
            <a:r>
              <a:rPr lang="en-US" baseline="30000" dirty="0"/>
              <a:t>+</a:t>
            </a:r>
            <a:r>
              <a:rPr lang="en-US" dirty="0"/>
              <a:t> Re-Irradiation at -223 °C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654C3C-0D50-28A5-B7E4-090154D62DDA}"/>
              </a:ext>
            </a:extLst>
          </p:cNvPr>
          <p:cNvSpPr txBox="1"/>
          <p:nvPr/>
        </p:nvSpPr>
        <p:spPr>
          <a:xfrm>
            <a:off x="85060" y="2226817"/>
            <a:ext cx="184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High Flux: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2D5E01-7F26-0BB9-8A20-B9EE117552BD}"/>
              </a:ext>
            </a:extLst>
          </p:cNvPr>
          <p:cNvSpPr txBox="1"/>
          <p:nvPr/>
        </p:nvSpPr>
        <p:spPr>
          <a:xfrm>
            <a:off x="85060" y="5022893"/>
            <a:ext cx="184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Low Flux: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18D296-F35B-F27A-5A43-D4752EC7338D}"/>
              </a:ext>
            </a:extLst>
          </p:cNvPr>
          <p:cNvSpPr txBox="1">
            <a:spLocks/>
          </p:cNvSpPr>
          <p:nvPr/>
        </p:nvSpPr>
        <p:spPr>
          <a:xfrm>
            <a:off x="6016" y="6454365"/>
            <a:ext cx="8455068" cy="25452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07519E"/>
                </a:solidFill>
              </a:rPr>
              <a:t>Minimal grain evolution: little to no grain growth, ion sputtering opens pore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801E33-ECB9-96A0-7436-7C0D553F3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967"/>
          <a:stretch>
            <a:fillRect/>
          </a:stretch>
        </p:blipFill>
        <p:spPr>
          <a:xfrm>
            <a:off x="2184141" y="1264740"/>
            <a:ext cx="9221487" cy="229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8B33A7-3301-14C5-D164-4CAA186D38F1}"/>
              </a:ext>
            </a:extLst>
          </p:cNvPr>
          <p:cNvSpPr txBox="1"/>
          <p:nvPr/>
        </p:nvSpPr>
        <p:spPr>
          <a:xfrm>
            <a:off x="2249905" y="941285"/>
            <a:ext cx="2189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0 dpa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DD94F9-815E-07C1-9204-514CE86D4DF3}"/>
              </a:ext>
            </a:extLst>
          </p:cNvPr>
          <p:cNvSpPr txBox="1"/>
          <p:nvPr/>
        </p:nvSpPr>
        <p:spPr>
          <a:xfrm>
            <a:off x="2249905" y="611239"/>
            <a:ext cx="9155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7519E"/>
                </a:solidFill>
              </a:rPr>
              <a:t>Added Dose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06CDAD-296C-1EDB-3E8C-2D1B49787C94}"/>
              </a:ext>
            </a:extLst>
          </p:cNvPr>
          <p:cNvSpPr txBox="1"/>
          <p:nvPr/>
        </p:nvSpPr>
        <p:spPr>
          <a:xfrm>
            <a:off x="4505416" y="934084"/>
            <a:ext cx="2189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1.71 dpa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886BB5-8C4A-A5D4-4874-E15A5066CBC3}"/>
              </a:ext>
            </a:extLst>
          </p:cNvPr>
          <p:cNvSpPr txBox="1"/>
          <p:nvPr/>
        </p:nvSpPr>
        <p:spPr>
          <a:xfrm>
            <a:off x="6847563" y="934084"/>
            <a:ext cx="2189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3.43 dpa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1E516E-3DE1-E841-BD77-6E28E5510514}"/>
              </a:ext>
            </a:extLst>
          </p:cNvPr>
          <p:cNvSpPr txBox="1"/>
          <p:nvPr/>
        </p:nvSpPr>
        <p:spPr>
          <a:xfrm>
            <a:off x="9189710" y="925698"/>
            <a:ext cx="2189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17.16 dpa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DC6EE2-0C5F-A2A6-D35C-EB4CE0891B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967"/>
          <a:stretch>
            <a:fillRect/>
          </a:stretch>
        </p:blipFill>
        <p:spPr>
          <a:xfrm>
            <a:off x="2184141" y="4060816"/>
            <a:ext cx="9221487" cy="22934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F14B86-3E7C-FEB4-9F57-C7B9C6E2023D}"/>
              </a:ext>
            </a:extLst>
          </p:cNvPr>
          <p:cNvSpPr txBox="1"/>
          <p:nvPr/>
        </p:nvSpPr>
        <p:spPr>
          <a:xfrm>
            <a:off x="2249904" y="3691484"/>
            <a:ext cx="2189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0 dpa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3D57FA-F08E-C310-120D-2A694061DBC4}"/>
              </a:ext>
            </a:extLst>
          </p:cNvPr>
          <p:cNvSpPr txBox="1"/>
          <p:nvPr/>
        </p:nvSpPr>
        <p:spPr>
          <a:xfrm>
            <a:off x="4505416" y="3697294"/>
            <a:ext cx="2189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1.17 dpa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9BAA87-F9C2-0113-EF6F-7B463FB44105}"/>
              </a:ext>
            </a:extLst>
          </p:cNvPr>
          <p:cNvSpPr txBox="1"/>
          <p:nvPr/>
        </p:nvSpPr>
        <p:spPr>
          <a:xfrm>
            <a:off x="6847563" y="3697294"/>
            <a:ext cx="218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2.34 dpa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33C088-8A04-108E-4C9C-8CA84E33DC89}"/>
              </a:ext>
            </a:extLst>
          </p:cNvPr>
          <p:cNvSpPr txBox="1"/>
          <p:nvPr/>
        </p:nvSpPr>
        <p:spPr>
          <a:xfrm>
            <a:off x="9189710" y="3697294"/>
            <a:ext cx="218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11.72 dpa</a:t>
            </a:r>
          </a:p>
        </p:txBody>
      </p:sp>
    </p:spTree>
    <p:extLst>
      <p:ext uri="{BB962C8B-B14F-4D97-AF65-F5344CB8AC3E}">
        <p14:creationId xmlns:p14="http://schemas.microsoft.com/office/powerpoint/2010/main" val="289988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7411F-A63F-DED1-DFB6-0DBAFB76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0" y="558602"/>
            <a:ext cx="11253849" cy="1008797"/>
          </a:xfrm>
        </p:spPr>
        <p:txBody>
          <a:bodyPr/>
          <a:lstStyle/>
          <a:p>
            <a:r>
              <a:rPr lang="en-US" dirty="0"/>
              <a:t>High Density of 5MPs near pore restricts GB Migration at -223 °C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D430C-317B-84EF-02E9-E9E665030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677" y="1028365"/>
            <a:ext cx="9640645" cy="480127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098B32-48C3-7527-E001-320FDF8E9E37}"/>
              </a:ext>
            </a:extLst>
          </p:cNvPr>
          <p:cNvSpPr txBox="1">
            <a:spLocks/>
          </p:cNvSpPr>
          <p:nvPr/>
        </p:nvSpPr>
        <p:spPr>
          <a:xfrm>
            <a:off x="1427544" y="6148058"/>
            <a:ext cx="7018624" cy="25452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dirty="0">
                <a:solidFill>
                  <a:srgbClr val="07519E"/>
                </a:solidFill>
              </a:rPr>
              <a:t>After 11.72 dpa of added damage</a:t>
            </a:r>
          </a:p>
        </p:txBody>
      </p:sp>
    </p:spTree>
    <p:extLst>
      <p:ext uri="{BB962C8B-B14F-4D97-AF65-F5344CB8AC3E}">
        <p14:creationId xmlns:p14="http://schemas.microsoft.com/office/powerpoint/2010/main" val="197139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EE5A2-561D-67D7-6476-AD245703E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352" y="-866"/>
            <a:ext cx="10415648" cy="1008797"/>
          </a:xfrm>
        </p:spPr>
        <p:txBody>
          <a:bodyPr/>
          <a:lstStyle/>
          <a:p>
            <a:pPr algn="r"/>
            <a:r>
              <a:rPr lang="en-US" dirty="0"/>
              <a:t>300 keV Xe</a:t>
            </a:r>
            <a:r>
              <a:rPr lang="en-US" baseline="30000" dirty="0"/>
              <a:t>+</a:t>
            </a:r>
            <a:r>
              <a:rPr lang="en-US" dirty="0"/>
              <a:t> Re-Irradiation at RT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00967E-A4FB-E0FA-A85E-00187872E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158" y="0"/>
            <a:ext cx="537685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152721-8ED9-1C7E-4D00-01112FB4AC08}"/>
              </a:ext>
            </a:extLst>
          </p:cNvPr>
          <p:cNvSpPr txBox="1"/>
          <p:nvPr/>
        </p:nvSpPr>
        <p:spPr>
          <a:xfrm>
            <a:off x="140569" y="504903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0 dpa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3FD258-8164-D62B-F2DB-A3D8B9BD2507}"/>
              </a:ext>
            </a:extLst>
          </p:cNvPr>
          <p:cNvSpPr txBox="1"/>
          <p:nvPr/>
        </p:nvSpPr>
        <p:spPr>
          <a:xfrm>
            <a:off x="0" y="1806319"/>
            <a:ext cx="134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0.88 dpa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F30940-1A90-4151-50E9-3C2149959D6D}"/>
              </a:ext>
            </a:extLst>
          </p:cNvPr>
          <p:cNvSpPr txBox="1"/>
          <p:nvPr/>
        </p:nvSpPr>
        <p:spPr>
          <a:xfrm>
            <a:off x="0" y="3244334"/>
            <a:ext cx="134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2.95 dpa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CA3FE3-FECF-CE13-4C35-198E8FBFAB49}"/>
              </a:ext>
            </a:extLst>
          </p:cNvPr>
          <p:cNvSpPr txBox="1"/>
          <p:nvPr/>
        </p:nvSpPr>
        <p:spPr>
          <a:xfrm>
            <a:off x="0" y="4587860"/>
            <a:ext cx="134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11.78 dpa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2CD0C7-7B47-062C-A720-B4F5B507A206}"/>
              </a:ext>
            </a:extLst>
          </p:cNvPr>
          <p:cNvSpPr txBox="1"/>
          <p:nvPr/>
        </p:nvSpPr>
        <p:spPr>
          <a:xfrm>
            <a:off x="0" y="5977567"/>
            <a:ext cx="134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14.73 dpa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BC176A-8E7C-1292-4D2B-61C17711842C}"/>
              </a:ext>
            </a:extLst>
          </p:cNvPr>
          <p:cNvSpPr txBox="1"/>
          <p:nvPr/>
        </p:nvSpPr>
        <p:spPr>
          <a:xfrm>
            <a:off x="-236878" y="9473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7519E"/>
                </a:solidFill>
              </a:rPr>
              <a:t>Added Dose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40A17DB-BA01-F554-77FE-E7BD77B52DA1}"/>
              </a:ext>
            </a:extLst>
          </p:cNvPr>
          <p:cNvSpPr txBox="1">
            <a:spLocks/>
          </p:cNvSpPr>
          <p:nvPr/>
        </p:nvSpPr>
        <p:spPr>
          <a:xfrm>
            <a:off x="7720060" y="2862546"/>
            <a:ext cx="3776113" cy="25452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dirty="0">
                <a:solidFill>
                  <a:srgbClr val="07519E"/>
                </a:solidFill>
              </a:rPr>
              <a:t>Most nanograins grow and merge into bigger adjacent grains</a:t>
            </a:r>
          </a:p>
        </p:txBody>
      </p:sp>
    </p:spTree>
    <p:extLst>
      <p:ext uri="{BB962C8B-B14F-4D97-AF65-F5344CB8AC3E}">
        <p14:creationId xmlns:p14="http://schemas.microsoft.com/office/powerpoint/2010/main" val="420386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857F-0E74-FE6C-87A7-7FD0B23E5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255" y="76350"/>
            <a:ext cx="10415648" cy="1008797"/>
          </a:xfrm>
        </p:spPr>
        <p:txBody>
          <a:bodyPr/>
          <a:lstStyle/>
          <a:p>
            <a:r>
              <a:rPr lang="en-US" dirty="0"/>
              <a:t>300 keV Xe</a:t>
            </a:r>
            <a:r>
              <a:rPr lang="en-US" baseline="30000" dirty="0"/>
              <a:t>+</a:t>
            </a:r>
            <a:r>
              <a:rPr lang="en-US" dirty="0"/>
              <a:t> Re-Irradiation at 300 °C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56B03C-FB5C-3965-5053-AD8FCB664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531" y="457200"/>
            <a:ext cx="8472938" cy="6400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69522F-B939-6E74-349F-4A608BA62602}"/>
              </a:ext>
            </a:extLst>
          </p:cNvPr>
          <p:cNvSpPr txBox="1"/>
          <p:nvPr/>
        </p:nvSpPr>
        <p:spPr>
          <a:xfrm>
            <a:off x="0" y="1281331"/>
            <a:ext cx="189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0 dpa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DDF6A-751A-F405-8290-91417112E968}"/>
              </a:ext>
            </a:extLst>
          </p:cNvPr>
          <p:cNvSpPr txBox="1"/>
          <p:nvPr/>
        </p:nvSpPr>
        <p:spPr>
          <a:xfrm>
            <a:off x="0" y="3504149"/>
            <a:ext cx="189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6.44 dpa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C57285-53FA-F623-70A3-D47600216A5A}"/>
              </a:ext>
            </a:extLst>
          </p:cNvPr>
          <p:cNvSpPr txBox="1"/>
          <p:nvPr/>
        </p:nvSpPr>
        <p:spPr>
          <a:xfrm>
            <a:off x="0" y="5720951"/>
            <a:ext cx="189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16.1 dpa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3E5EF50-C161-8AE2-6A24-597A0EFDA602}"/>
              </a:ext>
            </a:extLst>
          </p:cNvPr>
          <p:cNvSpPr txBox="1">
            <a:spLocks/>
          </p:cNvSpPr>
          <p:nvPr/>
        </p:nvSpPr>
        <p:spPr>
          <a:xfrm>
            <a:off x="10294789" y="3055070"/>
            <a:ext cx="1897212" cy="120505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07519E"/>
                </a:solidFill>
              </a:rPr>
              <a:t>Arrows indicate nanograin growth and merger into larger grain.</a:t>
            </a:r>
          </a:p>
        </p:txBody>
      </p:sp>
    </p:spTree>
    <p:extLst>
      <p:ext uri="{BB962C8B-B14F-4D97-AF65-F5344CB8AC3E}">
        <p14:creationId xmlns:p14="http://schemas.microsoft.com/office/powerpoint/2010/main" val="132476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5D532-DA26-51D8-0411-C0CF4F9AA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0" y="558602"/>
            <a:ext cx="11189681" cy="1008797"/>
          </a:xfrm>
        </p:spPr>
        <p:txBody>
          <a:bodyPr/>
          <a:lstStyle/>
          <a:p>
            <a:r>
              <a:rPr lang="en-US" dirty="0"/>
              <a:t>Grain Size Evolution vs. Dose, Temperature and Initial Grain Size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6F417C-E398-FEA0-AA80-D48C71701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756" y="1236476"/>
            <a:ext cx="9764488" cy="38676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3936FF-7C11-649C-EBBC-06722E47C6F1}"/>
              </a:ext>
            </a:extLst>
          </p:cNvPr>
          <p:cNvSpPr txBox="1"/>
          <p:nvPr/>
        </p:nvSpPr>
        <p:spPr>
          <a:xfrm>
            <a:off x="1708485" y="5491509"/>
            <a:ext cx="40967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8EC423"/>
                </a:solidFill>
              </a:rPr>
              <a:t>Thermal activation required for growth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B9DE1-884D-83A5-9947-7892D3D8E407}"/>
              </a:ext>
            </a:extLst>
          </p:cNvPr>
          <p:cNvSpPr txBox="1"/>
          <p:nvPr/>
        </p:nvSpPr>
        <p:spPr>
          <a:xfrm>
            <a:off x="6881492" y="5391481"/>
            <a:ext cx="40967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8EC423"/>
                </a:solidFill>
              </a:rPr>
              <a:t>Grains &lt; 30 nm: population decrease</a:t>
            </a:r>
          </a:p>
          <a:p>
            <a:pPr algn="ctr"/>
            <a:r>
              <a:rPr lang="en-US" sz="1300" b="1" dirty="0">
                <a:solidFill>
                  <a:srgbClr val="8EC423"/>
                </a:solidFill>
              </a:rPr>
              <a:t>Grains &gt; 30 nm: population increase</a:t>
            </a:r>
          </a:p>
        </p:txBody>
      </p:sp>
    </p:spTree>
    <p:extLst>
      <p:ext uri="{BB962C8B-B14F-4D97-AF65-F5344CB8AC3E}">
        <p14:creationId xmlns:p14="http://schemas.microsoft.com/office/powerpoint/2010/main" val="247017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88064-911E-FEBF-504D-BCD84606F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Transition Grain Size from Growth to Subdivision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790B-EE77-1245-B1DA-B16F47404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822" y="977714"/>
            <a:ext cx="10058400" cy="5255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68E2DE-CFC1-5582-C02E-593608C85D40}"/>
              </a:ext>
            </a:extLst>
          </p:cNvPr>
          <p:cNvSpPr txBox="1"/>
          <p:nvPr/>
        </p:nvSpPr>
        <p:spPr>
          <a:xfrm>
            <a:off x="7703506" y="4251432"/>
            <a:ext cx="44884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8EC423"/>
                </a:solidFill>
              </a:rPr>
              <a:t>200-900 nm</a:t>
            </a:r>
          </a:p>
        </p:txBody>
      </p:sp>
    </p:spTree>
    <p:extLst>
      <p:ext uri="{BB962C8B-B14F-4D97-AF65-F5344CB8AC3E}">
        <p14:creationId xmlns:p14="http://schemas.microsoft.com/office/powerpoint/2010/main" val="84959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9087-129E-D519-D734-6AE09915A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Conclusions: Fission Product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923D5-0210-F854-6041-8CABA93B2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51" y="1063000"/>
            <a:ext cx="11755676" cy="5125369"/>
          </a:xfrm>
        </p:spPr>
        <p:txBody>
          <a:bodyPr/>
          <a:lstStyle/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/>
              <a:t>Over the complete range of temperatures (-223-500 °C) with both Kr</a:t>
            </a:r>
            <a:r>
              <a:rPr lang="en-US" sz="2000" baseline="30000" dirty="0"/>
              <a:t>2+</a:t>
            </a:r>
            <a:r>
              <a:rPr lang="en-US" sz="2000" dirty="0"/>
              <a:t> and Xe</a:t>
            </a:r>
            <a:r>
              <a:rPr lang="en-US" sz="2000" baseline="30000" dirty="0"/>
              <a:t>+ </a:t>
            </a:r>
            <a:r>
              <a:rPr lang="en-US" sz="2000" dirty="0"/>
              <a:t>ions:</a:t>
            </a:r>
          </a:p>
          <a:p>
            <a:pPr marL="457200" lvl="1" indent="0">
              <a:buNone/>
            </a:pPr>
            <a:endParaRPr lang="en-US" sz="2000" dirty="0"/>
          </a:p>
          <a:p>
            <a:pPr marL="1371600" lvl="2" indent="-457200">
              <a:buFont typeface="+mj-lt"/>
              <a:buAutoNum type="alphaLcPeriod"/>
            </a:pPr>
            <a:r>
              <a:rPr lang="en-US" sz="2000" b="1" dirty="0">
                <a:solidFill>
                  <a:srgbClr val="2DA9E1"/>
                </a:solidFill>
              </a:rPr>
              <a:t>Number density</a:t>
            </a:r>
            <a:r>
              <a:rPr lang="en-US" sz="2000" dirty="0"/>
              <a:t> of </a:t>
            </a:r>
            <a:r>
              <a:rPr lang="en-US" sz="2000" dirty="0">
                <a:solidFill>
                  <a:srgbClr val="07519E"/>
                </a:solidFill>
              </a:rPr>
              <a:t>fission gas bubble-5 metal precipitate pair structures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2DA9E1"/>
                </a:solidFill>
              </a:rPr>
              <a:t>decreases.</a:t>
            </a:r>
          </a:p>
          <a:p>
            <a:pPr lvl="3"/>
            <a:r>
              <a:rPr lang="en-US" sz="2000" dirty="0">
                <a:solidFill>
                  <a:srgbClr val="07519E"/>
                </a:solidFill>
              </a:rPr>
              <a:t>Completely vanish at high dose: +9 dpa @ RT, +13 dpa @ 300 °C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sz="2000" b="1" dirty="0">
                <a:solidFill>
                  <a:srgbClr val="2DA9E1"/>
                </a:solidFill>
              </a:rPr>
              <a:t>Sizes </a:t>
            </a:r>
            <a:r>
              <a:rPr lang="en-US" sz="2000" dirty="0"/>
              <a:t>of pre-existing </a:t>
            </a:r>
            <a:r>
              <a:rPr lang="en-US" sz="2000" b="1" dirty="0">
                <a:solidFill>
                  <a:srgbClr val="2DA9E1"/>
                </a:solidFill>
              </a:rPr>
              <a:t>fission gas bubbles</a:t>
            </a:r>
            <a:r>
              <a:rPr lang="en-US" sz="2000" dirty="0"/>
              <a:t> and </a:t>
            </a:r>
            <a:r>
              <a:rPr lang="en-US" sz="2000" b="1" dirty="0">
                <a:solidFill>
                  <a:srgbClr val="2DA9E1"/>
                </a:solidFill>
              </a:rPr>
              <a:t>metallic precipitates reduced</a:t>
            </a:r>
            <a:r>
              <a:rPr lang="en-US" sz="2000" dirty="0"/>
              <a:t>. </a:t>
            </a:r>
          </a:p>
          <a:p>
            <a:pPr lvl="3"/>
            <a:r>
              <a:rPr lang="en-US" sz="2000" dirty="0"/>
              <a:t>Faster diffusion rates of 5MPs vs. fission gases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sz="2000" dirty="0"/>
              <a:t>Increasing ion flux accelerates the reduction. 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sz="2000" dirty="0"/>
              <a:t>Re-precipitation of metallic precipitates was also observed in real time video imaging.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sz="2000" dirty="0"/>
              <a:t>High dose implants new sub-nm Xe bubbles.</a:t>
            </a:r>
          </a:p>
          <a:p>
            <a:pPr marL="1371600" lvl="2" indent="-457200">
              <a:buFont typeface="+mj-lt"/>
              <a:buAutoNum type="alphaLcPeriod"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/>
              <a:t>Supports fission gas re-solution &amp; precipitate re-precipitation/dissolution mechanisms (NHM model).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sz="2000" b="1" dirty="0">
                <a:solidFill>
                  <a:srgbClr val="2DA9E1"/>
                </a:solidFill>
              </a:rPr>
              <a:t>Atomic diffusion coefficient</a:t>
            </a:r>
            <a:r>
              <a:rPr lang="en-US" sz="2000" dirty="0"/>
              <a:t> has </a:t>
            </a:r>
            <a:r>
              <a:rPr lang="en-US" sz="2000" b="1" dirty="0">
                <a:solidFill>
                  <a:srgbClr val="2DA9E1"/>
                </a:solidFill>
              </a:rPr>
              <a:t>strong irradiation dependence</a:t>
            </a:r>
            <a:r>
              <a:rPr lang="en-US" sz="2000" dirty="0"/>
              <a:t> but </a:t>
            </a:r>
            <a:r>
              <a:rPr lang="en-US" sz="2000" b="1" dirty="0">
                <a:solidFill>
                  <a:srgbClr val="2DA9E1"/>
                </a:solidFill>
              </a:rPr>
              <a:t>weak temperature dependence</a:t>
            </a:r>
            <a:r>
              <a:rPr lang="en-US" sz="2000" dirty="0"/>
              <a:t>.</a:t>
            </a:r>
          </a:p>
          <a:p>
            <a:pPr marL="1371600" lvl="2" indent="-457200">
              <a:buFont typeface="+mj-lt"/>
              <a:buAutoNum type="alphaLcPeriod"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7746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1CBEF-8526-6C8B-9950-8117408D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Conclusions: Grain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BCBE4-F0F3-0C5C-6908-4300DEC7F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151" y="1253331"/>
            <a:ext cx="10415649" cy="4351338"/>
          </a:xfrm>
        </p:spPr>
        <p:txBody>
          <a:bodyPr/>
          <a:lstStyle/>
          <a:p>
            <a:r>
              <a:rPr lang="en-US" b="1" dirty="0">
                <a:solidFill>
                  <a:srgbClr val="2DA9E1"/>
                </a:solidFill>
              </a:rPr>
              <a:t>Nanograin growth</a:t>
            </a:r>
            <a:r>
              <a:rPr lang="en-US" dirty="0"/>
              <a:t> during ion irradiation in-situ in the TEM. </a:t>
            </a:r>
          </a:p>
          <a:p>
            <a:pPr lvl="1"/>
            <a:r>
              <a:rPr lang="en-US" dirty="0"/>
              <a:t>Severe: 300 °C</a:t>
            </a:r>
          </a:p>
          <a:p>
            <a:pPr lvl="1"/>
            <a:r>
              <a:rPr lang="en-US" dirty="0"/>
              <a:t>Moderate: RT</a:t>
            </a:r>
          </a:p>
          <a:p>
            <a:pPr lvl="1"/>
            <a:r>
              <a:rPr lang="en-US" dirty="0"/>
              <a:t>Negligible: -223 °C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Thermal activation requirement to overcome GB pinning by fission gas bubbles, precipitates, and pores.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Largest grains (&gt; 300 nm) do not grow or subdivide.</a:t>
            </a:r>
          </a:p>
          <a:p>
            <a:pPr lvl="1"/>
            <a:r>
              <a:rPr lang="en-US" dirty="0"/>
              <a:t>Free surface defect annihilation contributions</a:t>
            </a:r>
          </a:p>
          <a:p>
            <a:pPr lvl="1"/>
            <a:r>
              <a:rPr lang="en-US" dirty="0"/>
              <a:t>Limited 300 keV Xe</a:t>
            </a:r>
            <a:r>
              <a:rPr lang="en-US" baseline="30000" dirty="0"/>
              <a:t>+</a:t>
            </a:r>
            <a:r>
              <a:rPr lang="en-US" dirty="0"/>
              <a:t> ion electronic stopping power</a:t>
            </a:r>
          </a:p>
        </p:txBody>
      </p:sp>
    </p:spTree>
    <p:extLst>
      <p:ext uri="{BB962C8B-B14F-4D97-AF65-F5344CB8AC3E}">
        <p14:creationId xmlns:p14="http://schemas.microsoft.com/office/powerpoint/2010/main" val="973421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2D6DD-2D74-3C97-55AD-1B721BD63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69B60-AD9E-05CA-24FB-5BAF8C0F2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151" y="1569446"/>
            <a:ext cx="10415649" cy="4351338"/>
          </a:xfrm>
        </p:spPr>
        <p:txBody>
          <a:bodyPr/>
          <a:lstStyle/>
          <a:p>
            <a:r>
              <a:rPr lang="en-US" dirty="0">
                <a:solidFill>
                  <a:srgbClr val="8EC423"/>
                </a:solidFill>
              </a:rPr>
              <a:t>Sakib, Sadman</a:t>
            </a:r>
            <a:r>
              <a:rPr lang="en-US" dirty="0"/>
              <a:t>, Yunyuan Lu, Cameron B. Howard, Jatuporn Burns, Wei-Ying Chen, Linu Malakkal, Chao Jiang, Sudipta Biswas, Fabiola Cappia, and Lingfeng He. "In-situ ion irradiation of fission products in a spent UO2 fuel." </a:t>
            </a:r>
            <a:r>
              <a:rPr lang="en-US" i="1" dirty="0"/>
              <a:t>Journal of Nuclear Materials</a:t>
            </a:r>
            <a:r>
              <a:rPr lang="en-US" dirty="0"/>
              <a:t> 614 (2025): 155859.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8EC423"/>
                </a:solidFill>
              </a:rPr>
              <a:t>Sakib, Sadman</a:t>
            </a:r>
            <a:r>
              <a:rPr lang="en-US" dirty="0"/>
              <a:t>, Yunyuan Lu, Cameron B. Howard, Jatuporn Burns, Mario Matos, Wei-Ying Chen, Sudipta Biswas, Fabiola Cappia, and Lingfeng He. "In-situ ion irradiation induced nanograin growth in a spent UO2 fuel." </a:t>
            </a:r>
            <a:r>
              <a:rPr lang="en-US" i="1" dirty="0"/>
              <a:t>Journal of Nuclear Materials</a:t>
            </a:r>
            <a:r>
              <a:rPr lang="en-US" dirty="0"/>
              <a:t> (2025): 156394.</a:t>
            </a:r>
          </a:p>
        </p:txBody>
      </p:sp>
    </p:spTree>
    <p:extLst>
      <p:ext uri="{BB962C8B-B14F-4D97-AF65-F5344CB8AC3E}">
        <p14:creationId xmlns:p14="http://schemas.microsoft.com/office/powerpoint/2010/main" val="1995242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6AFED-97F9-6FDE-3AA0-7AE3C8B3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/>
              <a:t>Background &amp; Motivation</a:t>
            </a:r>
          </a:p>
        </p:txBody>
      </p:sp>
    </p:spTree>
    <p:extLst>
      <p:ext uri="{BB962C8B-B14F-4D97-AF65-F5344CB8AC3E}">
        <p14:creationId xmlns:p14="http://schemas.microsoft.com/office/powerpoint/2010/main" val="28997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866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8B9C6-47B1-A40E-1E72-6F0604524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9E73-DABA-F5DA-B736-96F3DAB3A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151" y="1132063"/>
            <a:ext cx="10415649" cy="68088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Enhance scientific understanding of </a:t>
            </a:r>
            <a:r>
              <a:rPr lang="en-US" b="1" dirty="0"/>
              <a:t>mechanisms </a:t>
            </a:r>
            <a:r>
              <a:rPr lang="en-US" dirty="0"/>
              <a:t>leading to high burnup structure (</a:t>
            </a:r>
            <a:r>
              <a:rPr lang="en-US" b="1" dirty="0"/>
              <a:t>HBS</a:t>
            </a:r>
            <a:r>
              <a:rPr lang="en-US" dirty="0"/>
              <a:t>).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DCE41DE-84FE-1CE6-8056-FA18C7B3D204}"/>
              </a:ext>
            </a:extLst>
          </p:cNvPr>
          <p:cNvSpPr txBox="1">
            <a:spLocks/>
          </p:cNvSpPr>
          <p:nvPr/>
        </p:nvSpPr>
        <p:spPr>
          <a:xfrm>
            <a:off x="938151" y="1965343"/>
            <a:ext cx="10415649" cy="68088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en-US" dirty="0"/>
              <a:t>Develop </a:t>
            </a:r>
            <a:r>
              <a:rPr lang="en-US" b="1" dirty="0"/>
              <a:t>experimentally validated</a:t>
            </a:r>
            <a:r>
              <a:rPr lang="en-US" dirty="0"/>
              <a:t> computational capabilities to predict microstructural evolution. </a:t>
            </a:r>
            <a:endParaRPr lang="en-US" b="1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F9AE0586-6813-3B63-E5F1-30F4E551B819}"/>
              </a:ext>
            </a:extLst>
          </p:cNvPr>
          <p:cNvSpPr/>
          <p:nvPr/>
        </p:nvSpPr>
        <p:spPr>
          <a:xfrm rot="5400000">
            <a:off x="5628230" y="-2239346"/>
            <a:ext cx="623695" cy="1029096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B30101B-569D-4DB6-9B13-C9CDE14243F3}"/>
              </a:ext>
            </a:extLst>
          </p:cNvPr>
          <p:cNvSpPr/>
          <p:nvPr/>
        </p:nvSpPr>
        <p:spPr>
          <a:xfrm rot="5400000">
            <a:off x="5488162" y="3116604"/>
            <a:ext cx="903829" cy="12209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DD00A0-9E14-EC67-6BFB-244A751AE38F}"/>
              </a:ext>
            </a:extLst>
          </p:cNvPr>
          <p:cNvSpPr txBox="1">
            <a:spLocks/>
          </p:cNvSpPr>
          <p:nvPr/>
        </p:nvSpPr>
        <p:spPr>
          <a:xfrm>
            <a:off x="794594" y="4236184"/>
            <a:ext cx="10415649" cy="68088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Increase allowable burnup limit of UO</a:t>
            </a:r>
            <a:r>
              <a:rPr lang="en-US" baseline="-25000" dirty="0"/>
              <a:t>2</a:t>
            </a:r>
            <a:r>
              <a:rPr lang="en-US" dirty="0"/>
              <a:t> in commercial nuclear power plants.</a:t>
            </a:r>
            <a:endParaRPr lang="en-US" b="1" baseline="-2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CD319E-33C4-1059-43D4-D335508811A0}"/>
              </a:ext>
            </a:extLst>
          </p:cNvPr>
          <p:cNvSpPr txBox="1"/>
          <p:nvPr/>
        </p:nvSpPr>
        <p:spPr>
          <a:xfrm>
            <a:off x="4082205" y="4538011"/>
            <a:ext cx="3715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62 GWd/MTU → 75-80 GWd/MTU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DE6C0B-D3C9-10B1-C7DE-31AFB91A36A3}"/>
              </a:ext>
            </a:extLst>
          </p:cNvPr>
          <p:cNvSpPr txBox="1">
            <a:spLocks/>
          </p:cNvSpPr>
          <p:nvPr/>
        </p:nvSpPr>
        <p:spPr>
          <a:xfrm>
            <a:off x="5541729" y="5094448"/>
            <a:ext cx="5094388" cy="68088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Longer reactor cycles/less refueling</a:t>
            </a:r>
          </a:p>
          <a:p>
            <a:pPr algn="ctr"/>
            <a:r>
              <a:rPr lang="en-US" dirty="0"/>
              <a:t>Purchase fewer fuel assemblies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816062-93E3-CB92-7069-4ABCF9E9A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16" y="4538011"/>
            <a:ext cx="2918012" cy="2286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D56A01-9C69-C370-DEB7-D922A9AC0EBF}"/>
              </a:ext>
            </a:extLst>
          </p:cNvPr>
          <p:cNvSpPr txBox="1"/>
          <p:nvPr/>
        </p:nvSpPr>
        <p:spPr>
          <a:xfrm>
            <a:off x="3085228" y="6237806"/>
            <a:ext cx="52243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https://www.nrc.gov/reactors/power/atf/licensing-activities/licensing-actions.html#burnup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7F6E18-6867-E1BA-4F75-628248E23068}"/>
              </a:ext>
            </a:extLst>
          </p:cNvPr>
          <p:cNvSpPr txBox="1"/>
          <p:nvPr/>
        </p:nvSpPr>
        <p:spPr>
          <a:xfrm>
            <a:off x="3085228" y="6453964"/>
            <a:ext cx="5003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333333"/>
                </a:solidFill>
                <a:effectLst/>
                <a:latin typeface="Helvetica Neue"/>
              </a:rPr>
              <a:t>RIL 2021-13, </a:t>
            </a:r>
            <a:r>
              <a:rPr lang="en-US" sz="1000" b="0" i="0" u="sng" dirty="0">
                <a:solidFill>
                  <a:srgbClr val="0000CC"/>
                </a:solidFill>
                <a:effectLst/>
                <a:latin typeface="Helvetica Neue"/>
                <a:hlinkClick r:id="rId3"/>
              </a:rPr>
              <a:t>“Interpretation of Research on Fuel Fragmentation, Relocation, and Dispersal (FFRD) at High Burnup.”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487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animBg="1"/>
      <p:bldP spid="6" grpId="0" animBg="1"/>
      <p:bldP spid="7" grpId="0"/>
      <p:bldP spid="8" grpId="0"/>
      <p:bldP spid="9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D55D4-CEC4-7F38-59E3-07B8CF0EB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UO</a:t>
            </a:r>
            <a:r>
              <a:rPr lang="en-US" baseline="-25000" dirty="0"/>
              <a:t>2</a:t>
            </a:r>
            <a:r>
              <a:rPr lang="en-US" dirty="0"/>
              <a:t> High Burnup 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E299C7-E93A-EA22-269F-2B6DA449F0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8" t="943" b="1006"/>
          <a:stretch/>
        </p:blipFill>
        <p:spPr>
          <a:xfrm>
            <a:off x="8765642" y="335732"/>
            <a:ext cx="1517771" cy="1371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ACC7B5-1534-78E5-592D-8941B40E6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823" y="1063000"/>
            <a:ext cx="10415649" cy="33983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Dislocations accumulate and create large networks.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FC9B23-F08D-43B6-1717-D799CE8A6450}"/>
              </a:ext>
            </a:extLst>
          </p:cNvPr>
          <p:cNvSpPr txBox="1">
            <a:spLocks/>
          </p:cNvSpPr>
          <p:nvPr/>
        </p:nvSpPr>
        <p:spPr>
          <a:xfrm>
            <a:off x="145823" y="2880691"/>
            <a:ext cx="10415649" cy="339837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en-US" dirty="0"/>
              <a:t>New defect free sub-grains form.</a:t>
            </a:r>
          </a:p>
          <a:p>
            <a:pPr marL="457200" indent="-457200">
              <a:buFont typeface="+mj-lt"/>
              <a:buAutoNum type="arabicPeriod" startAt="2"/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938F7C-583C-AEFD-8F00-5BCCAC39A03D}"/>
              </a:ext>
            </a:extLst>
          </p:cNvPr>
          <p:cNvSpPr txBox="1">
            <a:spLocks/>
          </p:cNvSpPr>
          <p:nvPr/>
        </p:nvSpPr>
        <p:spPr>
          <a:xfrm>
            <a:off x="115781" y="5235410"/>
            <a:ext cx="6630846" cy="339837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en-US" dirty="0"/>
              <a:t>Intragranular fission gas concentration depletion.</a:t>
            </a:r>
          </a:p>
          <a:p>
            <a:pPr marL="457200" indent="-457200">
              <a:buFont typeface="+mj-lt"/>
              <a:buAutoNum type="arabicPeriod" startAt="3"/>
            </a:pPr>
            <a:endParaRPr lang="en-US" dirty="0"/>
          </a:p>
          <a:p>
            <a:pPr marL="457200" indent="-457200">
              <a:buFont typeface="+mj-lt"/>
              <a:buAutoNum type="arabicPeriod" startAt="3"/>
            </a:pP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32AD83-0CAC-FC87-196D-C79DA42AA11E}"/>
              </a:ext>
            </a:extLst>
          </p:cNvPr>
          <p:cNvSpPr txBox="1">
            <a:spLocks/>
          </p:cNvSpPr>
          <p:nvPr/>
        </p:nvSpPr>
        <p:spPr>
          <a:xfrm>
            <a:off x="115779" y="6518163"/>
            <a:ext cx="10415649" cy="339837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4"/>
            </a:pPr>
            <a:r>
              <a:rPr lang="en-US" dirty="0"/>
              <a:t>Intergranular spherical fission gas bubbles.</a:t>
            </a:r>
          </a:p>
          <a:p>
            <a:pPr marL="457200" indent="-457200">
              <a:buFont typeface="+mj-lt"/>
              <a:buAutoNum type="arabicPeriod" startAt="4"/>
            </a:pPr>
            <a:endParaRPr lang="en-US" dirty="0"/>
          </a:p>
          <a:p>
            <a:pPr marL="457200" indent="-457200">
              <a:buFont typeface="+mj-lt"/>
              <a:buAutoNum type="arabicPeriod" startAt="4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0C3A38-4557-FF87-DBC6-1EC6B674F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103" y="1357206"/>
            <a:ext cx="1828800" cy="1254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A384E-D842-92AF-F2B6-8C783036B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204" y="1348451"/>
            <a:ext cx="1828800" cy="12719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06FCB5-E03D-C37D-652D-AB72F8013855}"/>
              </a:ext>
            </a:extLst>
          </p:cNvPr>
          <p:cNvSpPr txBox="1"/>
          <p:nvPr/>
        </p:nvSpPr>
        <p:spPr>
          <a:xfrm>
            <a:off x="1862617" y="2555155"/>
            <a:ext cx="18288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92 MWd/kgU @ 1300 °C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7C9D42-4F9C-F829-2666-3FBA06E2D3F1}"/>
              </a:ext>
            </a:extLst>
          </p:cNvPr>
          <p:cNvSpPr txBox="1"/>
          <p:nvPr/>
        </p:nvSpPr>
        <p:spPr>
          <a:xfrm>
            <a:off x="3778718" y="2595369"/>
            <a:ext cx="18288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55 MWd/kgU @ 450 °C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94A3AE-FD7E-F840-0499-1F199FEE8F85}"/>
              </a:ext>
            </a:extLst>
          </p:cNvPr>
          <p:cNvSpPr txBox="1"/>
          <p:nvPr/>
        </p:nvSpPr>
        <p:spPr>
          <a:xfrm>
            <a:off x="86559" y="1322692"/>
            <a:ext cx="17147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Sonoda, T., et al. "Transmission electron microscopy observation on irradiation-induced microstructural evolution in high burn-up UO2 disk fuel." </a:t>
            </a:r>
            <a:r>
              <a:rPr lang="en-US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Nuclear Instruments and Methods in Physics Research Section B: Beam Interactions with Materials and Atoms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191.1-4 (2002): 622-628.</a:t>
            </a:r>
            <a:endParaRPr lang="en-US" sz="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2ADCA4D-86B2-D303-2BA3-54328D56D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494" y="3142053"/>
            <a:ext cx="1303606" cy="914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29B520-6ECE-479C-615A-7D2407F60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4100" y="3142053"/>
            <a:ext cx="1282924" cy="914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31FAE0-C35D-34DA-37EB-636A6A90E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494" y="4214820"/>
            <a:ext cx="1160820" cy="914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A7F8E2-DB55-55A7-1F4E-B28606BEE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949" y="3142174"/>
            <a:ext cx="1175410" cy="914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23B216C-3C1C-F586-2861-254D1AACEE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2252" y="1944057"/>
            <a:ext cx="3200400" cy="10597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D767405-B9B3-BC66-A100-3B5F2829A0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2252" y="3021214"/>
            <a:ext cx="3200400" cy="10627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95355D-E795-E136-66D3-C95564BB209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613" t="8239" r="4191" b="4417"/>
          <a:stretch/>
        </p:blipFill>
        <p:spPr>
          <a:xfrm>
            <a:off x="4669666" y="3214806"/>
            <a:ext cx="938123" cy="6858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D363506-4D77-6CD2-7DBD-9F07C1EB006B}"/>
              </a:ext>
            </a:extLst>
          </p:cNvPr>
          <p:cNvSpPr txBox="1"/>
          <p:nvPr/>
        </p:nvSpPr>
        <p:spPr>
          <a:xfrm>
            <a:off x="5662250" y="4082895"/>
            <a:ext cx="32004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Gerczak, Tyler J., et al. "Restructuring in high burnup UO2 studied using modern electron microscopy." </a:t>
            </a:r>
            <a:r>
              <a:rPr lang="en-US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Nuclear Materials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509 (2018): 245-259.</a:t>
            </a:r>
            <a:endParaRPr lang="en-US" sz="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2086C9-9D2F-CB88-4EEF-E3D6F25CE531}"/>
              </a:ext>
            </a:extLst>
          </p:cNvPr>
          <p:cNvSpPr txBox="1"/>
          <p:nvPr/>
        </p:nvSpPr>
        <p:spPr>
          <a:xfrm>
            <a:off x="4669666" y="3983219"/>
            <a:ext cx="992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72 MWd/kgU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0FEC6F-4CBE-BB90-B7EF-354B77055777}"/>
              </a:ext>
            </a:extLst>
          </p:cNvPr>
          <p:cNvSpPr txBox="1"/>
          <p:nvPr/>
        </p:nvSpPr>
        <p:spPr>
          <a:xfrm>
            <a:off x="4196861" y="3578542"/>
            <a:ext cx="5715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LAGB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A54BD9-A9BA-E2F3-7B1F-4B8E77C33203}"/>
              </a:ext>
            </a:extLst>
          </p:cNvPr>
          <p:cNvSpPr txBox="1"/>
          <p:nvPr/>
        </p:nvSpPr>
        <p:spPr>
          <a:xfrm>
            <a:off x="4138248" y="3291936"/>
            <a:ext cx="6507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HAGB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7B7F2C-2978-C6E6-9FE3-A728977D91F2}"/>
              </a:ext>
            </a:extLst>
          </p:cNvPr>
          <p:cNvSpPr txBox="1"/>
          <p:nvPr/>
        </p:nvSpPr>
        <p:spPr>
          <a:xfrm>
            <a:off x="300494" y="5059973"/>
            <a:ext cx="1160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82 GWd/tHM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DAF685-5DBD-855A-4ABE-58EDD90CC949}"/>
              </a:ext>
            </a:extLst>
          </p:cNvPr>
          <p:cNvSpPr txBox="1"/>
          <p:nvPr/>
        </p:nvSpPr>
        <p:spPr>
          <a:xfrm>
            <a:off x="2954483" y="4057495"/>
            <a:ext cx="1160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74 GWd/tHM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C57663-6C6E-0DCC-0067-79D1AE29624B}"/>
              </a:ext>
            </a:extLst>
          </p:cNvPr>
          <p:cNvSpPr txBox="1"/>
          <p:nvPr/>
        </p:nvSpPr>
        <p:spPr>
          <a:xfrm>
            <a:off x="300494" y="4037362"/>
            <a:ext cx="2586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75 MWd/kgU @ 1000 °C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E1FA4B-788F-9793-72AF-DF9793F209FD}"/>
              </a:ext>
            </a:extLst>
          </p:cNvPr>
          <p:cNvSpPr txBox="1"/>
          <p:nvPr/>
        </p:nvSpPr>
        <p:spPr>
          <a:xfrm>
            <a:off x="1604100" y="4244829"/>
            <a:ext cx="25432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Spino, J. "Formation of the rim structure in high burnup fuel." </a:t>
            </a:r>
            <a:r>
              <a:rPr lang="en-US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Nuclear Materials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248 (1997): 170-179.</a:t>
            </a:r>
            <a:endParaRPr lang="en-US" sz="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B6A911-E518-BC3A-E4F0-7FEAAE9A5687}"/>
              </a:ext>
            </a:extLst>
          </p:cNvPr>
          <p:cNvSpPr txBox="1"/>
          <p:nvPr/>
        </p:nvSpPr>
        <p:spPr>
          <a:xfrm>
            <a:off x="1604100" y="4777252"/>
            <a:ext cx="31665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Rondinella, Vincenzo V., and Thierry Wiss. "The high burn-up structure in nuclear fuel." </a:t>
            </a:r>
            <a:r>
              <a:rPr lang="en-US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Materials today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13.12 (2010): 24-32.</a:t>
            </a:r>
            <a:endParaRPr lang="en-US" sz="8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5803191-BE63-AF71-34BE-8995589971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496791"/>
            <a:ext cx="2717515" cy="9144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0AA13B4-A994-9F83-39C5-DAF1445B7C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1375" y="5496791"/>
            <a:ext cx="1454092" cy="9144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4AD7376-7812-357E-69CB-197918EEAD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19327" y="5496791"/>
            <a:ext cx="1274618" cy="9144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C636AE1-1EB1-D3B9-3CE4-C456F716B526}"/>
              </a:ext>
            </a:extLst>
          </p:cNvPr>
          <p:cNvSpPr txBox="1"/>
          <p:nvPr/>
        </p:nvSpPr>
        <p:spPr>
          <a:xfrm>
            <a:off x="0" y="6359845"/>
            <a:ext cx="4196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72 MWd/kgU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4E4EDFC-F2E5-B6CD-29BE-F0707A78430F}"/>
              </a:ext>
            </a:extLst>
          </p:cNvPr>
          <p:cNvSpPr txBox="1"/>
          <p:nvPr/>
        </p:nvSpPr>
        <p:spPr>
          <a:xfrm>
            <a:off x="4219328" y="6359845"/>
            <a:ext cx="12746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66.6 GWd/thM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7989911-2BA5-5F4C-D7FD-CA1B49028D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97952" y="4686224"/>
            <a:ext cx="1890132" cy="13716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B0BA62B-4390-EF1E-CE3A-DD4EFA8D2077}"/>
              </a:ext>
            </a:extLst>
          </p:cNvPr>
          <p:cNvSpPr txBox="1"/>
          <p:nvPr/>
        </p:nvSpPr>
        <p:spPr>
          <a:xfrm>
            <a:off x="7097951" y="6046233"/>
            <a:ext cx="1890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160 GWd/thM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BD45A57-5D14-710D-5900-4911262B47D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33599" y="5496791"/>
            <a:ext cx="1335718" cy="9144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9128775-FE18-3EF9-6EA4-BEAAAC206892}"/>
              </a:ext>
            </a:extLst>
          </p:cNvPr>
          <p:cNvSpPr txBox="1"/>
          <p:nvPr/>
        </p:nvSpPr>
        <p:spPr>
          <a:xfrm>
            <a:off x="5733599" y="6359845"/>
            <a:ext cx="13357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75 GWd/thM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1A7B84D9-0E1E-782A-5245-535C40777B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06725" y="4217433"/>
            <a:ext cx="1614822" cy="18288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FEFB1F8E-E024-3919-E440-F6E4B1DA4E73}"/>
              </a:ext>
            </a:extLst>
          </p:cNvPr>
          <p:cNvSpPr txBox="1"/>
          <p:nvPr/>
        </p:nvSpPr>
        <p:spPr>
          <a:xfrm>
            <a:off x="9006725" y="6046233"/>
            <a:ext cx="16148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75 GWd/thM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49CBB85-5B48-FF48-F9C4-50C49FB1EF42}"/>
              </a:ext>
            </a:extLst>
          </p:cNvPr>
          <p:cNvSpPr txBox="1"/>
          <p:nvPr/>
        </p:nvSpPr>
        <p:spPr>
          <a:xfrm>
            <a:off x="8311662" y="24708"/>
            <a:ext cx="386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Critical burnup ~60-70 GWd/thM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346DE718-FF0C-419C-6D10-506C1F7E3A7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60329" y="351682"/>
            <a:ext cx="1878637" cy="13716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C148A77-CE9C-AA53-8CB0-62AD5D6FAD2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41921" y="3700194"/>
            <a:ext cx="1471198" cy="13716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924EB51-5627-0D6A-7CE2-435058539767}"/>
              </a:ext>
            </a:extLst>
          </p:cNvPr>
          <p:cNvSpPr txBox="1"/>
          <p:nvPr/>
        </p:nvSpPr>
        <p:spPr>
          <a:xfrm>
            <a:off x="10765621" y="4705627"/>
            <a:ext cx="14146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Fragmentation threshold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54892215-376E-ECDF-21B9-7E34C2461609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3114" t="6930"/>
          <a:stretch/>
        </p:blipFill>
        <p:spPr>
          <a:xfrm>
            <a:off x="8951826" y="1781438"/>
            <a:ext cx="3084853" cy="18288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1CD5418-1387-E123-C110-60AC7D4BFE6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87654" y="308181"/>
            <a:ext cx="1736678" cy="137160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F5054930-D00D-CA6D-20D8-C7AE7505C0CB}"/>
              </a:ext>
            </a:extLst>
          </p:cNvPr>
          <p:cNvSpPr txBox="1"/>
          <p:nvPr/>
        </p:nvSpPr>
        <p:spPr>
          <a:xfrm>
            <a:off x="10648531" y="5099820"/>
            <a:ext cx="15500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Capps, Nathan, et al. "A critical review of high burnup fuel fragmentation, relocation, and dispersal under loss-of-coolant accident conditions." </a:t>
            </a:r>
            <a:r>
              <a:rPr lang="en-US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Nuclear Materials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546 (2021): 152750.</a:t>
            </a:r>
            <a:endParaRPr lang="en-US" sz="800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F77D51F-DE8D-DFEB-8269-6EF44FC0D21A}"/>
              </a:ext>
            </a:extLst>
          </p:cNvPr>
          <p:cNvCxnSpPr>
            <a:cxnSpLocks/>
          </p:cNvCxnSpPr>
          <p:nvPr/>
        </p:nvCxnSpPr>
        <p:spPr>
          <a:xfrm>
            <a:off x="6981095" y="0"/>
            <a:ext cx="521751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2B456BE-35F0-E1EF-3B75-5F1E844A8DED}"/>
              </a:ext>
            </a:extLst>
          </p:cNvPr>
          <p:cNvCxnSpPr>
            <a:cxnSpLocks/>
          </p:cNvCxnSpPr>
          <p:nvPr/>
        </p:nvCxnSpPr>
        <p:spPr>
          <a:xfrm flipV="1">
            <a:off x="12186138" y="-5862"/>
            <a:ext cx="0" cy="622495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449956E-F9CA-3CE3-9559-41F6F45529B5}"/>
              </a:ext>
            </a:extLst>
          </p:cNvPr>
          <p:cNvCxnSpPr>
            <a:cxnSpLocks/>
          </p:cNvCxnSpPr>
          <p:nvPr/>
        </p:nvCxnSpPr>
        <p:spPr>
          <a:xfrm flipV="1">
            <a:off x="6981095" y="-9146"/>
            <a:ext cx="0" cy="18907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889474C-054B-E02C-E968-6608DAFC7EE1}"/>
              </a:ext>
            </a:extLst>
          </p:cNvPr>
          <p:cNvCxnSpPr>
            <a:cxnSpLocks/>
          </p:cNvCxnSpPr>
          <p:nvPr/>
        </p:nvCxnSpPr>
        <p:spPr>
          <a:xfrm flipH="1">
            <a:off x="6981095" y="1866080"/>
            <a:ext cx="188155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6E64387-6590-D13A-1F17-0B62B62237B8}"/>
              </a:ext>
            </a:extLst>
          </p:cNvPr>
          <p:cNvCxnSpPr>
            <a:cxnSpLocks/>
          </p:cNvCxnSpPr>
          <p:nvPr/>
        </p:nvCxnSpPr>
        <p:spPr>
          <a:xfrm flipV="1">
            <a:off x="8874377" y="1853829"/>
            <a:ext cx="0" cy="18907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0C91CC7-F286-B5A8-21A8-C4FC41A06894}"/>
              </a:ext>
            </a:extLst>
          </p:cNvPr>
          <p:cNvCxnSpPr>
            <a:cxnSpLocks/>
          </p:cNvCxnSpPr>
          <p:nvPr/>
        </p:nvCxnSpPr>
        <p:spPr>
          <a:xfrm flipH="1">
            <a:off x="8872340" y="3729043"/>
            <a:ext cx="174920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1EC8AE5-8594-AED8-2593-FF2B5291DBE8}"/>
              </a:ext>
            </a:extLst>
          </p:cNvPr>
          <p:cNvCxnSpPr>
            <a:cxnSpLocks/>
          </p:cNvCxnSpPr>
          <p:nvPr/>
        </p:nvCxnSpPr>
        <p:spPr>
          <a:xfrm flipH="1">
            <a:off x="10648531" y="6219092"/>
            <a:ext cx="154346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B738794-008C-8670-2077-C3D5F329A9A7}"/>
              </a:ext>
            </a:extLst>
          </p:cNvPr>
          <p:cNvCxnSpPr>
            <a:cxnSpLocks/>
          </p:cNvCxnSpPr>
          <p:nvPr/>
        </p:nvCxnSpPr>
        <p:spPr>
          <a:xfrm flipH="1" flipV="1">
            <a:off x="10630197" y="3722034"/>
            <a:ext cx="18334" cy="24970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73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/>
      <p:bldP spid="9" grpId="0"/>
      <p:bldP spid="14" grpId="0"/>
      <p:bldP spid="15" grpId="0"/>
      <p:bldP spid="17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3" grpId="0"/>
      <p:bldP spid="50" grpId="0"/>
      <p:bldP spid="51" grpId="0"/>
      <p:bldP spid="54" grpId="0"/>
      <p:bldP spid="57" grpId="0"/>
      <p:bldP spid="60" grpId="0"/>
      <p:bldP spid="61" grpId="0"/>
      <p:bldP spid="66" grpId="0"/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C1197-C97C-5A39-2E3C-2C41434A6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Legacy BR3 UO</a:t>
            </a:r>
            <a:r>
              <a:rPr lang="en-US" baseline="-25000" dirty="0"/>
              <a:t>2</a:t>
            </a:r>
            <a:r>
              <a:rPr lang="en-US" dirty="0"/>
              <a:t> Fuel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95178-6687-9D32-B544-53A7262A2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043" y="1063000"/>
            <a:ext cx="10415649" cy="4351338"/>
          </a:xfrm>
        </p:spPr>
        <p:txBody>
          <a:bodyPr/>
          <a:lstStyle/>
          <a:p>
            <a:r>
              <a:rPr lang="en-US" dirty="0"/>
              <a:t>Well defined irradiation history &amp; well studied</a:t>
            </a:r>
          </a:p>
          <a:p>
            <a:r>
              <a:rPr lang="en-US" dirty="0"/>
              <a:t>Intermediate rod averaged burnup: ~40 MWd/kgU</a:t>
            </a:r>
          </a:p>
          <a:p>
            <a:r>
              <a:rPr lang="en-US" dirty="0"/>
              <a:t>Some rim regions suggest early stage HBS formation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373C21-B69C-CA09-2DA3-5123AD339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004" y="100012"/>
            <a:ext cx="3657600" cy="2233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857EF9-46A5-40D4-C5FA-F745D5B9D1D7}"/>
              </a:ext>
            </a:extLst>
          </p:cNvPr>
          <p:cNvSpPr txBox="1"/>
          <p:nvPr/>
        </p:nvSpPr>
        <p:spPr>
          <a:xfrm>
            <a:off x="8025610" y="2333122"/>
            <a:ext cx="4166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Electrolytic reduction for FP chemical analyses [i]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9AD0D5-DAED-AC6D-6232-8935F68B4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5" y="2240206"/>
            <a:ext cx="1828800" cy="1824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3CFFB7-F3A5-0A04-9793-FEE352E5E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8328" y="2235468"/>
            <a:ext cx="4436125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40DD98-5FE5-AE8D-E412-5C1B0FBF16E2}"/>
              </a:ext>
            </a:extLst>
          </p:cNvPr>
          <p:cNvSpPr txBox="1"/>
          <p:nvPr/>
        </p:nvSpPr>
        <p:spPr>
          <a:xfrm>
            <a:off x="105545" y="4064268"/>
            <a:ext cx="6278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Grain subdivision and HR sub-grain structure maps [ii]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FDDDBB-077A-4643-D164-D8DD81C4187F}"/>
              </a:ext>
            </a:extLst>
          </p:cNvPr>
          <p:cNvSpPr/>
          <p:nvPr/>
        </p:nvSpPr>
        <p:spPr>
          <a:xfrm>
            <a:off x="1948328" y="2240206"/>
            <a:ext cx="1828800" cy="1824062"/>
          </a:xfrm>
          <a:prstGeom prst="rect">
            <a:avLst/>
          </a:prstGeom>
          <a:noFill/>
          <a:ln>
            <a:solidFill>
              <a:srgbClr val="FA5B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A5B1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43B1F3-9B4D-ECF1-DE90-BE4C39C2C760}"/>
              </a:ext>
            </a:extLst>
          </p:cNvPr>
          <p:cNvSpPr/>
          <p:nvPr/>
        </p:nvSpPr>
        <p:spPr>
          <a:xfrm>
            <a:off x="3824035" y="2257951"/>
            <a:ext cx="1785458" cy="1792040"/>
          </a:xfrm>
          <a:prstGeom prst="rect">
            <a:avLst/>
          </a:prstGeom>
          <a:noFill/>
          <a:ln>
            <a:solidFill>
              <a:srgbClr val="FA5B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A5B1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56302A-8D45-590A-C1B5-EAC152141D5E}"/>
              </a:ext>
            </a:extLst>
          </p:cNvPr>
          <p:cNvSpPr txBox="1"/>
          <p:nvPr/>
        </p:nvSpPr>
        <p:spPr>
          <a:xfrm>
            <a:off x="422336" y="2210011"/>
            <a:ext cx="10316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D7BF40"/>
                </a:solidFill>
              </a:rPr>
              <a:t>Original GBs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231557-D0B7-4460-A5E2-E0E0B71B02ED}"/>
              </a:ext>
            </a:extLst>
          </p:cNvPr>
          <p:cNvSpPr txBox="1"/>
          <p:nvPr/>
        </p:nvSpPr>
        <p:spPr>
          <a:xfrm>
            <a:off x="0" y="6393238"/>
            <a:ext cx="8458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" dirty="0">
                <a:latin typeface="+mj-lt"/>
              </a:rPr>
              <a:t>[i] </a:t>
            </a:r>
            <a:r>
              <a:rPr lang="en-US" sz="800" dirty="0">
                <a:effectLst/>
                <a:latin typeface="+mj-lt"/>
                <a:ea typeface="Times New Roman" panose="02020603050405020304" pitchFamily="18" charset="0"/>
              </a:rPr>
              <a:t>S. Herrmann, S. Li, M. Simpson, “Electrolytic reduction of spent light water reactor fuel - Bench-scale experiment results”, </a:t>
            </a:r>
            <a:r>
              <a:rPr lang="en-US" sz="800" i="1" dirty="0">
                <a:effectLst/>
                <a:latin typeface="+mj-lt"/>
                <a:ea typeface="Times New Roman" panose="02020603050405020304" pitchFamily="18" charset="0"/>
              </a:rPr>
              <a:t>J. Nucl. Sci. Technol.</a:t>
            </a:r>
            <a:r>
              <a:rPr lang="en-US" sz="800" dirty="0">
                <a:effectLst/>
                <a:latin typeface="+mj-lt"/>
                <a:ea typeface="Times New Roman" panose="02020603050405020304" pitchFamily="18" charset="0"/>
              </a:rPr>
              <a:t>, 44 (2007) 361–367. </a:t>
            </a:r>
            <a:endParaRPr lang="en-US" sz="800" dirty="0">
              <a:latin typeface="+mj-lt"/>
            </a:endParaRPr>
          </a:p>
          <a:p>
            <a:pPr algn="just"/>
            <a:r>
              <a:rPr lang="en-US" sz="800" dirty="0">
                <a:latin typeface="+mj-lt"/>
              </a:rPr>
              <a:t>[ii] </a:t>
            </a:r>
            <a:r>
              <a:rPr lang="en-US" sz="800" dirty="0">
                <a:effectLst/>
                <a:latin typeface="+mj-lt"/>
                <a:ea typeface="Times New Roman" panose="02020603050405020304" pitchFamily="18" charset="0"/>
              </a:rPr>
              <a:t>R. Yuan, J. Zhang, </a:t>
            </a:r>
            <a:r>
              <a:rPr lang="en-US" sz="800" b="1" dirty="0">
                <a:effectLst/>
                <a:latin typeface="+mj-lt"/>
                <a:ea typeface="Times New Roman" panose="02020603050405020304" pitchFamily="18" charset="0"/>
              </a:rPr>
              <a:t>L. He</a:t>
            </a:r>
            <a:r>
              <a:rPr lang="en-US" sz="800" dirty="0">
                <a:effectLst/>
                <a:latin typeface="+mj-lt"/>
                <a:ea typeface="Times New Roman" panose="02020603050405020304" pitchFamily="18" charset="0"/>
              </a:rPr>
              <a:t>, J. Zuo, “Training artificial neural networks for precision orientation and strain mapping using 4D electron diffraction datasets”, </a:t>
            </a:r>
            <a:r>
              <a:rPr lang="en-US" sz="800" i="1" dirty="0">
                <a:effectLst/>
                <a:latin typeface="+mj-lt"/>
                <a:ea typeface="Times New Roman" panose="02020603050405020304" pitchFamily="18" charset="0"/>
              </a:rPr>
              <a:t>Ultramicroscopy</a:t>
            </a:r>
            <a:r>
              <a:rPr lang="en-US" sz="800" dirty="0">
                <a:effectLst/>
                <a:latin typeface="+mj-lt"/>
                <a:ea typeface="Times New Roman" panose="02020603050405020304" pitchFamily="18" charset="0"/>
              </a:rPr>
              <a:t>, 231, 2021, 113256. </a:t>
            </a:r>
            <a:endParaRPr lang="en-US" sz="8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BFD4EF-163C-1CB6-05D9-65B7A5E37E34}"/>
              </a:ext>
            </a:extLst>
          </p:cNvPr>
          <p:cNvSpPr txBox="1"/>
          <p:nvPr/>
        </p:nvSpPr>
        <p:spPr>
          <a:xfrm>
            <a:off x="6746632" y="3100754"/>
            <a:ext cx="5339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Drive BR3 UO</a:t>
            </a:r>
            <a:r>
              <a:rPr lang="en-US" b="1" baseline="-25000" dirty="0">
                <a:solidFill>
                  <a:srgbClr val="8EC423"/>
                </a:solidFill>
              </a:rPr>
              <a:t>2 </a:t>
            </a:r>
            <a:r>
              <a:rPr lang="en-US" b="1" dirty="0">
                <a:solidFill>
                  <a:srgbClr val="8EC423"/>
                </a:solidFill>
              </a:rPr>
              <a:t>fuel to fully evolved HBS in-situ at temperature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017AA3-A934-FD8C-D773-B794FDFA4B64}"/>
              </a:ext>
            </a:extLst>
          </p:cNvPr>
          <p:cNvCxnSpPr>
            <a:cxnSpLocks/>
            <a:stCxn id="16" idx="2"/>
            <a:endCxn id="26" idx="0"/>
          </p:cNvCxnSpPr>
          <p:nvPr/>
        </p:nvCxnSpPr>
        <p:spPr>
          <a:xfrm flipH="1">
            <a:off x="7145706" y="3747085"/>
            <a:ext cx="2270838" cy="8123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8025D5-5AF8-23BB-8AE9-9B21D8756E11}"/>
              </a:ext>
            </a:extLst>
          </p:cNvPr>
          <p:cNvCxnSpPr>
            <a:cxnSpLocks/>
            <a:stCxn id="16" idx="2"/>
            <a:endCxn id="29" idx="0"/>
          </p:cNvCxnSpPr>
          <p:nvPr/>
        </p:nvCxnSpPr>
        <p:spPr>
          <a:xfrm>
            <a:off x="9416544" y="3747085"/>
            <a:ext cx="1316977" cy="8183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D2D662F-F957-44F3-6052-2768A6799F6A}"/>
              </a:ext>
            </a:extLst>
          </p:cNvPr>
          <p:cNvSpPr txBox="1"/>
          <p:nvPr/>
        </p:nvSpPr>
        <p:spPr>
          <a:xfrm>
            <a:off x="5070721" y="4559480"/>
            <a:ext cx="414996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EC423"/>
                </a:solidFill>
              </a:rPr>
              <a:t>+ irradiation</a:t>
            </a:r>
          </a:p>
          <a:p>
            <a:pPr algn="ctr"/>
            <a:r>
              <a:rPr lang="en-US" dirty="0">
                <a:solidFill>
                  <a:srgbClr val="8EC423"/>
                </a:solidFill>
              </a:rPr>
              <a:t>IVEM in-situ TEM re-irradiation at ANL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757FAC-FE6F-1341-A79F-DEEEC5319DDD}"/>
              </a:ext>
            </a:extLst>
          </p:cNvPr>
          <p:cNvSpPr txBox="1"/>
          <p:nvPr/>
        </p:nvSpPr>
        <p:spPr>
          <a:xfrm>
            <a:off x="9416544" y="4565461"/>
            <a:ext cx="2633954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+ stress</a:t>
            </a:r>
          </a:p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in-situ compression &amp; creep testing at INL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FDC1ED-59E6-15E1-F25C-5CE7F20CD1D4}"/>
              </a:ext>
            </a:extLst>
          </p:cNvPr>
          <p:cNvSpPr txBox="1"/>
          <p:nvPr/>
        </p:nvSpPr>
        <p:spPr>
          <a:xfrm>
            <a:off x="141502" y="4537672"/>
            <a:ext cx="4628682" cy="1754326"/>
          </a:xfrm>
          <a:prstGeom prst="rect">
            <a:avLst/>
          </a:prstGeom>
          <a:noFill/>
          <a:ln>
            <a:solidFill>
              <a:srgbClr val="2DA9E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What are the contributing mechanisms to HBS? </a:t>
            </a:r>
          </a:p>
          <a:p>
            <a:endParaRPr lang="en-US" b="1" dirty="0">
              <a:solidFill>
                <a:srgbClr val="00B0F0"/>
              </a:solidFill>
            </a:endParaRPr>
          </a:p>
          <a:p>
            <a:r>
              <a:rPr lang="en-US" b="1" dirty="0">
                <a:solidFill>
                  <a:srgbClr val="00B0F0"/>
                </a:solidFill>
              </a:rPr>
              <a:t>How can we simulate them and perform separate effects studies?</a:t>
            </a:r>
          </a:p>
          <a:p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9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D5F47-A342-B5E9-0A5C-423BA3B92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C0189-5A05-B311-C012-D4D07B82E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/>
              <a:t>In-Situ TEM Re-Irradiation</a:t>
            </a:r>
          </a:p>
        </p:txBody>
      </p:sp>
    </p:spTree>
    <p:extLst>
      <p:ext uri="{BB962C8B-B14F-4D97-AF65-F5344CB8AC3E}">
        <p14:creationId xmlns:p14="http://schemas.microsoft.com/office/powerpoint/2010/main" val="2301314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3063D-96E8-869C-9178-5EF7D2B7F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3ACD1-4BB5-B70A-8E38-0AE9E21D0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Preparation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C62FD1-B733-132F-1BB5-209EB8D97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927" y="1063000"/>
            <a:ext cx="11429073" cy="640851"/>
          </a:xfrm>
        </p:spPr>
        <p:txBody>
          <a:bodyPr/>
          <a:lstStyle/>
          <a:p>
            <a:r>
              <a:rPr lang="en-US" sz="2000" dirty="0"/>
              <a:t>5 FIB lift outs taken from remaining volume of Block C after slice and view performed at regions where sub-grain structure observed in BSE image.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EBBFC5-5538-B96F-8A99-222A7E9933DA}"/>
              </a:ext>
            </a:extLst>
          </p:cNvPr>
          <p:cNvSpPr txBox="1"/>
          <p:nvPr/>
        </p:nvSpPr>
        <p:spPr>
          <a:xfrm>
            <a:off x="9121562" y="2020651"/>
            <a:ext cx="13228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8EC423"/>
                </a:solidFill>
              </a:rPr>
              <a:t>L1</a:t>
            </a:r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BC18F4AC-30B0-DCC7-477F-F31DF8DDE2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6" r="77743" b="8923"/>
          <a:stretch/>
        </p:blipFill>
        <p:spPr>
          <a:xfrm>
            <a:off x="9121562" y="2258863"/>
            <a:ext cx="1322851" cy="1152940"/>
          </a:xfrm>
          <a:prstGeom prst="rect">
            <a:avLst/>
          </a:prstGeom>
        </p:spPr>
      </p:pic>
      <p:pic>
        <p:nvPicPr>
          <p:cNvPr id="14" name="Picture 13" descr="A picture containing text, screen, electronics, computer&#10;&#10;Description automatically generated">
            <a:extLst>
              <a:ext uri="{FF2B5EF4-FFF2-40B4-BE49-F238E27FC236}">
                <a16:creationId xmlns:a16="http://schemas.microsoft.com/office/drawing/2014/main" id="{6611501B-645D-3E65-2F96-1FDAA7F6C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60" r="77839" b="11618"/>
          <a:stretch/>
        </p:blipFill>
        <p:spPr>
          <a:xfrm>
            <a:off x="10660275" y="2263718"/>
            <a:ext cx="1317171" cy="11432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C9C125-E08C-E97B-E7EE-889271E7F8AB}"/>
              </a:ext>
            </a:extLst>
          </p:cNvPr>
          <p:cNvSpPr txBox="1"/>
          <p:nvPr/>
        </p:nvSpPr>
        <p:spPr>
          <a:xfrm>
            <a:off x="10660275" y="2020650"/>
            <a:ext cx="13171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8EC423"/>
                </a:solidFill>
              </a:rPr>
              <a:t>L2</a:t>
            </a:r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69BA40F-3977-6EC5-B0B1-417A69ED62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5" r="77552" b="11368"/>
          <a:stretch/>
        </p:blipFill>
        <p:spPr>
          <a:xfrm>
            <a:off x="7932416" y="4381029"/>
            <a:ext cx="1334210" cy="13070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AD77CD-05AE-AE47-C589-A91DA37BBE10}"/>
              </a:ext>
            </a:extLst>
          </p:cNvPr>
          <p:cNvSpPr txBox="1"/>
          <p:nvPr/>
        </p:nvSpPr>
        <p:spPr>
          <a:xfrm>
            <a:off x="7991427" y="4147619"/>
            <a:ext cx="1275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8EC423"/>
                </a:solidFill>
              </a:rPr>
              <a:t>L4</a:t>
            </a:r>
          </a:p>
        </p:txBody>
      </p:sp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2D02BF-6A53-9D1D-C0AE-DE0281CB4F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73" r="78412" b="11703"/>
          <a:stretch/>
        </p:blipFill>
        <p:spPr>
          <a:xfrm>
            <a:off x="9516565" y="4381029"/>
            <a:ext cx="1283094" cy="13070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71C3EFE-B511-806D-33E0-F724ED888579}"/>
              </a:ext>
            </a:extLst>
          </p:cNvPr>
          <p:cNvSpPr txBox="1"/>
          <p:nvPr/>
        </p:nvSpPr>
        <p:spPr>
          <a:xfrm>
            <a:off x="9536443" y="4134808"/>
            <a:ext cx="12830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8EC423"/>
                </a:solidFill>
              </a:rPr>
              <a:t>L5</a:t>
            </a:r>
          </a:p>
        </p:txBody>
      </p:sp>
      <p:pic>
        <p:nvPicPr>
          <p:cNvPr id="20" name="Picture 1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1136DC7-5340-3D61-4BFD-C3F6D793BB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14" r="77648" b="11546"/>
          <a:stretch/>
        </p:blipFill>
        <p:spPr>
          <a:xfrm>
            <a:off x="6478917" y="4389149"/>
            <a:ext cx="1328530" cy="12900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36C48EE-D799-0C38-11AF-4354424BCAB0}"/>
              </a:ext>
            </a:extLst>
          </p:cNvPr>
          <p:cNvSpPr txBox="1"/>
          <p:nvPr/>
        </p:nvSpPr>
        <p:spPr>
          <a:xfrm>
            <a:off x="6515884" y="4137980"/>
            <a:ext cx="12915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8EC423"/>
                </a:solidFill>
              </a:rPr>
              <a:t>L3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D1A6477-5F2E-4539-52BC-D59CD029EA91}"/>
              </a:ext>
            </a:extLst>
          </p:cNvPr>
          <p:cNvSpPr txBox="1">
            <a:spLocks/>
          </p:cNvSpPr>
          <p:nvPr/>
        </p:nvSpPr>
        <p:spPr>
          <a:xfrm>
            <a:off x="245184" y="6064497"/>
            <a:ext cx="11429073" cy="64085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Additional FIB lift outs taken from bulk at R ~ 0.9 adjacent </a:t>
            </a:r>
          </a:p>
          <a:p>
            <a:pPr marL="0" indent="0">
              <a:buNone/>
            </a:pPr>
            <a:r>
              <a:rPr lang="en-US" sz="2000" dirty="0"/>
              <a:t>   to cube lift out locations. </a:t>
            </a:r>
          </a:p>
        </p:txBody>
      </p:sp>
      <p:pic>
        <p:nvPicPr>
          <p:cNvPr id="28" name="Picture 27" descr="A picture containing wall, indoor, nature, dirty&#10;&#10;Description automatically generated">
            <a:extLst>
              <a:ext uri="{FF2B5EF4-FFF2-40B4-BE49-F238E27FC236}">
                <a16:creationId xmlns:a16="http://schemas.microsoft.com/office/drawing/2014/main" id="{EECF284A-AB23-45CA-61F6-5CF412CDBA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6031" y="1870679"/>
            <a:ext cx="3657600" cy="2192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94E3F4-C152-E89D-6F07-F3C002B300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56069"/>
          <a:stretch>
            <a:fillRect/>
          </a:stretch>
        </p:blipFill>
        <p:spPr>
          <a:xfrm>
            <a:off x="938151" y="1703851"/>
            <a:ext cx="3200400" cy="3796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59E58D-BC4B-FCEF-4091-08318620FE4C}"/>
              </a:ext>
            </a:extLst>
          </p:cNvPr>
          <p:cNvSpPr txBox="1"/>
          <p:nvPr/>
        </p:nvSpPr>
        <p:spPr>
          <a:xfrm>
            <a:off x="994518" y="3581476"/>
            <a:ext cx="11223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kern="0" dirty="0">
                <a:solidFill>
                  <a:srgbClr val="7D9C48"/>
                </a:solidFill>
                <a:effectLst/>
                <a:latin typeface="+mj-lt"/>
                <a:ea typeface="Calibri" panose="020F0502020204030204" pitchFamily="34" charset="0"/>
              </a:rPr>
              <a:t>r/r</a:t>
            </a:r>
            <a:r>
              <a:rPr lang="en-US" sz="1200" b="1" kern="0" baseline="-25000" dirty="0">
                <a:solidFill>
                  <a:srgbClr val="7D9C48"/>
                </a:solidFill>
                <a:effectLst/>
                <a:latin typeface="+mj-lt"/>
                <a:ea typeface="Calibri" panose="020F0502020204030204" pitchFamily="34" charset="0"/>
              </a:rPr>
              <a:t>0</a:t>
            </a:r>
            <a:r>
              <a:rPr lang="en-US" sz="1200" b="1" kern="0" dirty="0">
                <a:solidFill>
                  <a:srgbClr val="7D9C48"/>
                </a:solidFill>
                <a:effectLst/>
                <a:latin typeface="+mj-lt"/>
                <a:ea typeface="Calibri" panose="020F0502020204030204" pitchFamily="34" charset="0"/>
              </a:rPr>
              <a:t> ≈ 0.99</a:t>
            </a:r>
            <a:endParaRPr lang="en-US" sz="1200" b="1" dirty="0">
              <a:solidFill>
                <a:srgbClr val="7D9C48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000125-0BBC-69BA-3EB6-AC6BFD676E07}"/>
              </a:ext>
            </a:extLst>
          </p:cNvPr>
          <p:cNvSpPr txBox="1"/>
          <p:nvPr/>
        </p:nvSpPr>
        <p:spPr>
          <a:xfrm>
            <a:off x="1817839" y="3578081"/>
            <a:ext cx="11223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kern="0" dirty="0">
                <a:solidFill>
                  <a:srgbClr val="7D9C48"/>
                </a:solidFill>
                <a:effectLst/>
                <a:latin typeface="+mj-lt"/>
                <a:ea typeface="Calibri" panose="020F0502020204030204" pitchFamily="34" charset="0"/>
              </a:rPr>
              <a:t>r/r</a:t>
            </a:r>
            <a:r>
              <a:rPr lang="en-US" sz="1200" b="1" kern="0" baseline="-25000" dirty="0">
                <a:solidFill>
                  <a:srgbClr val="7D9C48"/>
                </a:solidFill>
                <a:effectLst/>
                <a:latin typeface="+mj-lt"/>
                <a:ea typeface="Calibri" panose="020F0502020204030204" pitchFamily="34" charset="0"/>
              </a:rPr>
              <a:t>0</a:t>
            </a:r>
            <a:r>
              <a:rPr lang="en-US" sz="1200" b="1" kern="0" dirty="0">
                <a:solidFill>
                  <a:srgbClr val="7D9C48"/>
                </a:solidFill>
                <a:effectLst/>
                <a:latin typeface="+mj-lt"/>
                <a:ea typeface="Calibri" panose="020F0502020204030204" pitchFamily="34" charset="0"/>
              </a:rPr>
              <a:t> ≈ 0.87</a:t>
            </a:r>
            <a:endParaRPr lang="en-US" sz="1200" b="1" dirty="0">
              <a:solidFill>
                <a:srgbClr val="7D9C4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4174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97C9-89BD-B3F6-0EC5-F301D1016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Irradiation Conditions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244F245-6EDF-ED02-3B2C-D5CA24AC84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5" t="5042"/>
          <a:stretch/>
        </p:blipFill>
        <p:spPr>
          <a:xfrm>
            <a:off x="5927973" y="2396317"/>
            <a:ext cx="5486400" cy="2065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3A3167-A636-AD9E-D2F4-9FA8196F0B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32" t="2536" r="1088"/>
          <a:stretch>
            <a:fillRect/>
          </a:stretch>
        </p:blipFill>
        <p:spPr>
          <a:xfrm>
            <a:off x="207751" y="2396317"/>
            <a:ext cx="5486400" cy="19707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A02611D-CC17-AA08-F931-C3689040E6B1}"/>
              </a:ext>
            </a:extLst>
          </p:cNvPr>
          <p:cNvSpPr txBox="1"/>
          <p:nvPr/>
        </p:nvSpPr>
        <p:spPr>
          <a:xfrm>
            <a:off x="796417" y="2849671"/>
            <a:ext cx="4060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 dirty="0"/>
              <a:t>2+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AE9E9C-D7B9-B865-F785-FC42B67001A8}"/>
              </a:ext>
            </a:extLst>
          </p:cNvPr>
          <p:cNvSpPr txBox="1"/>
          <p:nvPr/>
        </p:nvSpPr>
        <p:spPr>
          <a:xfrm>
            <a:off x="904978" y="3410747"/>
            <a:ext cx="347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 dirty="0"/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5CF95B-C045-E849-8B28-6960A44D3D9E}"/>
              </a:ext>
            </a:extLst>
          </p:cNvPr>
          <p:cNvSpPr txBox="1"/>
          <p:nvPr/>
        </p:nvSpPr>
        <p:spPr>
          <a:xfrm>
            <a:off x="5927973" y="4533454"/>
            <a:ext cx="27838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kern="0" dirty="0">
                <a:solidFill>
                  <a:srgbClr val="7D9C48"/>
                </a:solidFill>
                <a:effectLst/>
                <a:latin typeface="+mj-lt"/>
                <a:ea typeface="Calibri" panose="020F0502020204030204" pitchFamily="34" charset="0"/>
              </a:rPr>
              <a:t>+0.16% FIMA</a:t>
            </a:r>
            <a:endParaRPr lang="en-US" sz="1200" b="1" dirty="0">
              <a:solidFill>
                <a:srgbClr val="7D9C48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4788EC-D8A7-3FBB-2AAB-806C10F8A4CA}"/>
              </a:ext>
            </a:extLst>
          </p:cNvPr>
          <p:cNvSpPr txBox="1"/>
          <p:nvPr/>
        </p:nvSpPr>
        <p:spPr>
          <a:xfrm>
            <a:off x="8711852" y="4533453"/>
            <a:ext cx="27025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kern="0" dirty="0">
                <a:solidFill>
                  <a:srgbClr val="7D9C48"/>
                </a:solidFill>
                <a:effectLst/>
                <a:latin typeface="+mj-lt"/>
                <a:ea typeface="Calibri" panose="020F0502020204030204" pitchFamily="34" charset="0"/>
              </a:rPr>
              <a:t>+0.65% FIMA</a:t>
            </a:r>
            <a:endParaRPr lang="en-US" sz="1200" b="1" dirty="0">
              <a:solidFill>
                <a:srgbClr val="7D9C4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869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theme/theme1.xml><?xml version="1.0" encoding="utf-8"?>
<a:theme xmlns:a="http://schemas.openxmlformats.org/drawingml/2006/main" name="INL 2020">
  <a:themeElements>
    <a:clrScheme name="INL 2020">
      <a:dk1>
        <a:srgbClr val="000000"/>
      </a:dk1>
      <a:lt1>
        <a:srgbClr val="FFFFFF"/>
      </a:lt1>
      <a:dk2>
        <a:srgbClr val="06509D"/>
      </a:dk2>
      <a:lt2>
        <a:srgbClr val="2CA8E1"/>
      </a:lt2>
      <a:accent1>
        <a:srgbClr val="8EC423"/>
      </a:accent1>
      <a:accent2>
        <a:srgbClr val="2CA8E1"/>
      </a:accent2>
      <a:accent3>
        <a:srgbClr val="832369"/>
      </a:accent3>
      <a:accent4>
        <a:srgbClr val="CF1D4C"/>
      </a:accent4>
      <a:accent5>
        <a:srgbClr val="F78E20"/>
      </a:accent5>
      <a:accent6>
        <a:srgbClr val="59595C"/>
      </a:accent6>
      <a:hlink>
        <a:srgbClr val="7F7F7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L_2022_1picFull_wide-WEB" id="{9F47A3F2-C775-5C43-AD9B-00D2B8DF396B}" vid="{B2AB05C3-2EB7-0A47-B766-5350DD36A9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3797F432E2A042A124C0139981475A" ma:contentTypeVersion="14" ma:contentTypeDescription="Create a new document." ma:contentTypeScope="" ma:versionID="f98a91b6c1e71bbba55439f0a80a0573">
  <xsd:schema xmlns:xsd="http://www.w3.org/2001/XMLSchema" xmlns:xs="http://www.w3.org/2001/XMLSchema" xmlns:p="http://schemas.microsoft.com/office/2006/metadata/properties" xmlns:ns2="2391d807-f94f-4c4f-bb14-493106c624c2" xmlns:ns3="42ea9b75-b306-4826-8769-4c6ad6718b67" targetNamespace="http://schemas.microsoft.com/office/2006/metadata/properties" ma:root="true" ma:fieldsID="e10204a60157ce1d68d66ae7a68b8f6a" ns2:_="" ns3:_="">
    <xsd:import namespace="2391d807-f94f-4c4f-bb14-493106c624c2"/>
    <xsd:import namespace="42ea9b75-b306-4826-8769-4c6ad6718b6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91d807-f94f-4c4f-bb14-493106c624c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list="UserInfo" ma:SearchPeopleOnly="false" ma:internalName="SharedWithUsers" ma:readOnly="fals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cf76f155ced4ddcb4097134ff3c332f" ma:index="10" nillable="true" ma:taxonomy="true" ma:internalName="lcf76f155ced4ddcb4097134ff3c332f" ma:taxonomyFieldName="MediaServiceImageTags" ma:displayName="Image Tags" ma:readOnly="false" ma:fieldId="{5cf76f15-5ced-4ddc-b409-7134ff3c332f}" ma:taxonomyMulti="true" ma:sspId="0b78db39-37aa-4e28-bb7e-9642684d42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ea9b75-b306-4826-8769-4c6ad6718b67" elementFormDefault="qualified">
    <xsd:import namespace="http://schemas.microsoft.com/office/2006/documentManagement/types"/>
    <xsd:import namespace="http://schemas.microsoft.com/office/infopath/2007/PartnerControls"/>
    <xsd:element name="TaxCatchAll" ma:index="11" nillable="true" ma:displayName="Taxonomy Catch All Column" ma:hidden="true" ma:list="{2721504a-65bf-41e8-8385-5761431a3c1d}" ma:internalName="TaxCatchAll" ma:showField="CatchAllData" ma:web="42ea9b75-b306-4826-8769-4c6ad6718b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391d807-f94f-4c4f-bb14-493106c624c2">
      <UserInfo>
        <DisplayName/>
        <AccountId xsi:nil="true"/>
        <AccountType/>
      </UserInfo>
    </SharedWithUsers>
    <TaxCatchAll xmlns="42ea9b75-b306-4826-8769-4c6ad6718b67" xsi:nil="true"/>
    <lcf76f155ced4ddcb4097134ff3c332f xmlns="2391d807-f94f-4c4f-bb14-493106c624c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5D74AF-58BC-4043-9BA0-47A5E2F861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91d807-f94f-4c4f-bb14-493106c624c2"/>
    <ds:schemaRef ds:uri="42ea9b75-b306-4826-8769-4c6ad6718b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857ED9-12C8-4384-BF08-D058FFF99ACC}">
  <ds:schemaRefs>
    <ds:schemaRef ds:uri="http://schemas.microsoft.com/office/2006/metadata/properties"/>
    <ds:schemaRef ds:uri="http://schemas.microsoft.com/office/infopath/2007/PartnerControls"/>
    <ds:schemaRef ds:uri="2391d807-f94f-4c4f-bb14-493106c624c2"/>
    <ds:schemaRef ds:uri="42ea9b75-b306-4826-8769-4c6ad6718b67"/>
  </ds:schemaRefs>
</ds:datastoreItem>
</file>

<file path=customXml/itemProps3.xml><?xml version="1.0" encoding="utf-8"?>
<ds:datastoreItem xmlns:ds="http://schemas.openxmlformats.org/officeDocument/2006/customXml" ds:itemID="{11BED95D-3526-478E-9706-3840584884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INL_2022_1picFull_wide (1)</Template>
  <TotalTime>1712</TotalTime>
  <Words>1618</Words>
  <Application>Microsoft Office PowerPoint</Application>
  <PresentationFormat>Widescreen</PresentationFormat>
  <Paragraphs>253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Arial Narrow</vt:lpstr>
      <vt:lpstr>Calibri</vt:lpstr>
      <vt:lpstr>Helvetica Neue</vt:lpstr>
      <vt:lpstr>Myriad Pro Cond</vt:lpstr>
      <vt:lpstr>Times New Roman</vt:lpstr>
      <vt:lpstr>INL 2020</vt:lpstr>
      <vt:lpstr>PowerPoint Presentation</vt:lpstr>
      <vt:lpstr>Outline</vt:lpstr>
      <vt:lpstr>Background &amp; Motivation</vt:lpstr>
      <vt:lpstr>Motivation</vt:lpstr>
      <vt:lpstr>UO2 High Burnup Structure</vt:lpstr>
      <vt:lpstr>Legacy BR3 UO2 Fuel</vt:lpstr>
      <vt:lpstr>In-Situ TEM Re-Irradiation</vt:lpstr>
      <vt:lpstr>Sample Preparation</vt:lpstr>
      <vt:lpstr>Irradiation Conditions</vt:lpstr>
      <vt:lpstr>Fission Product Evolution</vt:lpstr>
      <vt:lpstr>1 MeV Kr2+ Irradiation</vt:lpstr>
      <vt:lpstr>1 MeV Kr2+ EDS </vt:lpstr>
      <vt:lpstr>1 MeV Kr2+ Irradiation: Bubble and Pair Size Reductions</vt:lpstr>
      <vt:lpstr>1 MeV Kr2+ Irradiation: Pair Density Depletion</vt:lpstr>
      <vt:lpstr>300 keV Xe+ Irradiation </vt:lpstr>
      <vt:lpstr>300 keV Xe+ Irradiation: Bubble and Pair Size Reductions</vt:lpstr>
      <vt:lpstr>300 keV Xe+ Irradiation: Pair Density Depletion</vt:lpstr>
      <vt:lpstr>Metallic Precipitates Re-Precipitation</vt:lpstr>
      <vt:lpstr>Pair Dissolution to 5MP Re-Precipitation Graphic</vt:lpstr>
      <vt:lpstr>Grain Evolution</vt:lpstr>
      <vt:lpstr>300 keV Xe+ Re-Irradiation at -223 °C </vt:lpstr>
      <vt:lpstr>High Density of 5MPs near pore restricts GB Migration at -223 °C </vt:lpstr>
      <vt:lpstr>300 keV Xe+ Re-Irradiation at RT </vt:lpstr>
      <vt:lpstr>300 keV Xe+ Re-Irradiation at 300 °C </vt:lpstr>
      <vt:lpstr>Grain Size Evolution vs. Dose, Temperature and Initial Grain Size</vt:lpstr>
      <vt:lpstr>Critical Transition Grain Size from Growth to Subdivision </vt:lpstr>
      <vt:lpstr>Conclusions: Fission Product Evolution</vt:lpstr>
      <vt:lpstr>Conclusions: Grain Evolution</vt:lpstr>
      <vt:lpstr>Publications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Cameron Boyd Howard</dc:creator>
  <cp:keywords/>
  <dc:description/>
  <cp:lastModifiedBy>Cameron Boyd Howard</cp:lastModifiedBy>
  <cp:revision>78</cp:revision>
  <dcterms:created xsi:type="dcterms:W3CDTF">2024-10-08T13:39:23Z</dcterms:created>
  <dcterms:modified xsi:type="dcterms:W3CDTF">2026-05-11T21:15:16Z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0x010100803797F432E2A042A124C0139981475A</vt:lpwstr>
  </property>
  <property fmtid="{D5CDD505-2E9C-101B-9397-08002B2CF9AE}" pid="3" name="Order">
    <vt:r8>72500</vt:r8>
  </property>
</Properties>
</file>