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20"/>
  </p:notesMasterIdLst>
  <p:sldIdLst>
    <p:sldId id="256" r:id="rId5"/>
    <p:sldId id="258" r:id="rId6"/>
    <p:sldId id="257" r:id="rId7"/>
    <p:sldId id="274" r:id="rId8"/>
    <p:sldId id="260" r:id="rId9"/>
    <p:sldId id="261" r:id="rId10"/>
    <p:sldId id="266" r:id="rId11"/>
    <p:sldId id="272" r:id="rId12"/>
    <p:sldId id="268" r:id="rId13"/>
    <p:sldId id="269" r:id="rId14"/>
    <p:sldId id="273" r:id="rId15"/>
    <p:sldId id="275" r:id="rId16"/>
    <p:sldId id="270" r:id="rId17"/>
    <p:sldId id="271"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646465"/>
    <a:srgbClr val="6A6A6A"/>
    <a:srgbClr val="DB792C"/>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4"/>
  </p:normalViewPr>
  <p:slideViewPr>
    <p:cSldViewPr snapToGrid="0" snapToObjects="1">
      <p:cViewPr varScale="1">
        <p:scale>
          <a:sx n="116" d="100"/>
          <a:sy n="116" d="100"/>
        </p:scale>
        <p:origin x="138"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ller, Stephen" userId="13ccfb00-8ab0-43ca-a7d1-eef7ff94f68c" providerId="ADAL" clId="{FD591542-D668-4308-A944-9E89E583978B}"/>
    <pc:docChg chg="modSld">
      <pc:chgData name="Taller, Stephen" userId="13ccfb00-8ab0-43ca-a7d1-eef7ff94f68c" providerId="ADAL" clId="{FD591542-D668-4308-A944-9E89E583978B}" dt="2026-05-12T12:08:40.166" v="4" actId="20577"/>
      <pc:docMkLst>
        <pc:docMk/>
      </pc:docMkLst>
      <pc:sldChg chg="modSp mod">
        <pc:chgData name="Taller, Stephen" userId="13ccfb00-8ab0-43ca-a7d1-eef7ff94f68c" providerId="ADAL" clId="{FD591542-D668-4308-A944-9E89E583978B}" dt="2026-05-12T12:08:40.166" v="4" actId="20577"/>
        <pc:sldMkLst>
          <pc:docMk/>
          <pc:sldMk cId="800742437" sldId="271"/>
        </pc:sldMkLst>
        <pc:spChg chg="mod">
          <ac:chgData name="Taller, Stephen" userId="13ccfb00-8ab0-43ca-a7d1-eef7ff94f68c" providerId="ADAL" clId="{FD591542-D668-4308-A944-9E89E583978B}" dt="2026-05-12T12:08:40.166" v="4" actId="20577"/>
          <ac:spMkLst>
            <pc:docMk/>
            <pc:sldMk cId="800742437" sldId="271"/>
            <ac:spMk id="3" creationId="{5504D71B-1B36-B8F9-9038-DACC336D410A}"/>
          </ac:spMkLst>
        </pc:spChg>
      </pc:sldChg>
    </pc:docChg>
  </pc:docChgLst>
  <pc:docChgLst>
    <pc:chgData name="Taller, Stephen" userId="13ccfb00-8ab0-43ca-a7d1-eef7ff94f68c" providerId="ADAL" clId="{567859B9-B2D5-48E6-8B3C-6E1EC8775920}"/>
    <pc:docChg chg="undo custSel addSld delSld modSld sldOrd">
      <pc:chgData name="Taller, Stephen" userId="13ccfb00-8ab0-43ca-a7d1-eef7ff94f68c" providerId="ADAL" clId="{567859B9-B2D5-48E6-8B3C-6E1EC8775920}" dt="2026-05-04T20:55:28.202" v="2307" actId="20577"/>
      <pc:docMkLst>
        <pc:docMk/>
      </pc:docMkLst>
      <pc:sldChg chg="addSp delSp modSp mod">
        <pc:chgData name="Taller, Stephen" userId="13ccfb00-8ab0-43ca-a7d1-eef7ff94f68c" providerId="ADAL" clId="{567859B9-B2D5-48E6-8B3C-6E1EC8775920}" dt="2026-05-04T17:13:34.168" v="152" actId="1076"/>
        <pc:sldMkLst>
          <pc:docMk/>
          <pc:sldMk cId="4025150931" sldId="256"/>
        </pc:sldMkLst>
        <pc:spChg chg="mod">
          <ac:chgData name="Taller, Stephen" userId="13ccfb00-8ab0-43ca-a7d1-eef7ff94f68c" providerId="ADAL" clId="{567859B9-B2D5-48E6-8B3C-6E1EC8775920}" dt="2026-05-04T17:12:35.872" v="68" actId="21"/>
          <ac:spMkLst>
            <pc:docMk/>
            <pc:sldMk cId="4025150931" sldId="256"/>
            <ac:spMk id="2" creationId="{65B3176E-FAD1-2B4C-96D5-F706C44483D8}"/>
          </ac:spMkLst>
        </pc:spChg>
        <pc:spChg chg="add mod">
          <ac:chgData name="Taller, Stephen" userId="13ccfb00-8ab0-43ca-a7d1-eef7ff94f68c" providerId="ADAL" clId="{567859B9-B2D5-48E6-8B3C-6E1EC8775920}" dt="2026-05-04T17:13:34.168" v="152" actId="1076"/>
          <ac:spMkLst>
            <pc:docMk/>
            <pc:sldMk cId="4025150931" sldId="256"/>
            <ac:spMk id="5" creationId="{D69583A0-8FA6-AC1C-FE98-DC8C1D9385CB}"/>
          </ac:spMkLst>
        </pc:spChg>
      </pc:sldChg>
      <pc:sldChg chg="modSp mod">
        <pc:chgData name="Taller, Stephen" userId="13ccfb00-8ab0-43ca-a7d1-eef7ff94f68c" providerId="ADAL" clId="{567859B9-B2D5-48E6-8B3C-6E1EC8775920}" dt="2026-05-04T17:14:17.114" v="172" actId="20577"/>
        <pc:sldMkLst>
          <pc:docMk/>
          <pc:sldMk cId="36252004" sldId="257"/>
        </pc:sldMkLst>
        <pc:spChg chg="mod">
          <ac:chgData name="Taller, Stephen" userId="13ccfb00-8ab0-43ca-a7d1-eef7ff94f68c" providerId="ADAL" clId="{567859B9-B2D5-48E6-8B3C-6E1EC8775920}" dt="2026-05-04T17:14:17.114" v="172" actId="20577"/>
          <ac:spMkLst>
            <pc:docMk/>
            <pc:sldMk cId="36252004" sldId="257"/>
            <ac:spMk id="21" creationId="{C56ED968-8139-F24A-83F3-87E48215876A}"/>
          </ac:spMkLst>
        </pc:spChg>
      </pc:sldChg>
      <pc:sldChg chg="modSp ord">
        <pc:chgData name="Taller, Stephen" userId="13ccfb00-8ab0-43ca-a7d1-eef7ff94f68c" providerId="ADAL" clId="{567859B9-B2D5-48E6-8B3C-6E1EC8775920}" dt="2026-05-04T20:51:35.444" v="1509" actId="33524"/>
        <pc:sldMkLst>
          <pc:docMk/>
          <pc:sldMk cId="2496344017" sldId="258"/>
        </pc:sldMkLst>
        <pc:spChg chg="mod">
          <ac:chgData name="Taller, Stephen" userId="13ccfb00-8ab0-43ca-a7d1-eef7ff94f68c" providerId="ADAL" clId="{567859B9-B2D5-48E6-8B3C-6E1EC8775920}" dt="2026-05-04T20:51:35.444" v="1509" actId="33524"/>
          <ac:spMkLst>
            <pc:docMk/>
            <pc:sldMk cId="2496344017" sldId="258"/>
            <ac:spMk id="4" creationId="{E9B0B020-2C36-78E9-BA0A-751DD5A53D68}"/>
          </ac:spMkLst>
        </pc:spChg>
      </pc:sldChg>
      <pc:sldChg chg="modSp mod">
        <pc:chgData name="Taller, Stephen" userId="13ccfb00-8ab0-43ca-a7d1-eef7ff94f68c" providerId="ADAL" clId="{567859B9-B2D5-48E6-8B3C-6E1EC8775920}" dt="2026-05-04T17:25:57.671" v="881" actId="20577"/>
        <pc:sldMkLst>
          <pc:docMk/>
          <pc:sldMk cId="1986099126" sldId="260"/>
        </pc:sldMkLst>
        <pc:spChg chg="mod">
          <ac:chgData name="Taller, Stephen" userId="13ccfb00-8ab0-43ca-a7d1-eef7ff94f68c" providerId="ADAL" clId="{567859B9-B2D5-48E6-8B3C-6E1EC8775920}" dt="2026-05-04T17:25:57.671" v="881" actId="20577"/>
          <ac:spMkLst>
            <pc:docMk/>
            <pc:sldMk cId="1986099126" sldId="260"/>
            <ac:spMk id="3" creationId="{3F5877DB-0A70-4F2A-B678-51054FC77471}"/>
          </ac:spMkLst>
        </pc:spChg>
      </pc:sldChg>
      <pc:sldChg chg="modSp">
        <pc:chgData name="Taller, Stephen" userId="13ccfb00-8ab0-43ca-a7d1-eef7ff94f68c" providerId="ADAL" clId="{567859B9-B2D5-48E6-8B3C-6E1EC8775920}" dt="2026-05-04T17:18:53.270" v="453" actId="20577"/>
        <pc:sldMkLst>
          <pc:docMk/>
          <pc:sldMk cId="2299041030" sldId="261"/>
        </pc:sldMkLst>
        <pc:spChg chg="mod">
          <ac:chgData name="Taller, Stephen" userId="13ccfb00-8ab0-43ca-a7d1-eef7ff94f68c" providerId="ADAL" clId="{567859B9-B2D5-48E6-8B3C-6E1EC8775920}" dt="2026-05-04T17:18:53.270" v="453" actId="20577"/>
          <ac:spMkLst>
            <pc:docMk/>
            <pc:sldMk cId="2299041030" sldId="261"/>
            <ac:spMk id="3" creationId="{1F49F1F1-CEDF-030E-373D-51A808921A95}"/>
          </ac:spMkLst>
        </pc:spChg>
      </pc:sldChg>
      <pc:sldChg chg="modSp mod">
        <pc:chgData name="Taller, Stephen" userId="13ccfb00-8ab0-43ca-a7d1-eef7ff94f68c" providerId="ADAL" clId="{567859B9-B2D5-48E6-8B3C-6E1EC8775920}" dt="2026-05-04T17:27:56.460" v="1039" actId="20577"/>
        <pc:sldMkLst>
          <pc:docMk/>
          <pc:sldMk cId="3081713451" sldId="266"/>
        </pc:sldMkLst>
        <pc:spChg chg="mod">
          <ac:chgData name="Taller, Stephen" userId="13ccfb00-8ab0-43ca-a7d1-eef7ff94f68c" providerId="ADAL" clId="{567859B9-B2D5-48E6-8B3C-6E1EC8775920}" dt="2026-05-04T17:27:56.460" v="1039" actId="20577"/>
          <ac:spMkLst>
            <pc:docMk/>
            <pc:sldMk cId="3081713451" sldId="266"/>
            <ac:spMk id="2" creationId="{5610637E-5554-B073-CF8E-1C4DB88D178A}"/>
          </ac:spMkLst>
        </pc:spChg>
      </pc:sldChg>
      <pc:sldChg chg="ord">
        <pc:chgData name="Taller, Stephen" userId="13ccfb00-8ab0-43ca-a7d1-eef7ff94f68c" providerId="ADAL" clId="{567859B9-B2D5-48E6-8B3C-6E1EC8775920}" dt="2026-05-04T17:27:01.648" v="973"/>
        <pc:sldMkLst>
          <pc:docMk/>
          <pc:sldMk cId="2071593256" sldId="267"/>
        </pc:sldMkLst>
      </pc:sldChg>
      <pc:sldChg chg="addSp delSp modSp mod">
        <pc:chgData name="Taller, Stephen" userId="13ccfb00-8ab0-43ca-a7d1-eef7ff94f68c" providerId="ADAL" clId="{567859B9-B2D5-48E6-8B3C-6E1EC8775920}" dt="2026-05-04T17:29:49.172" v="1375" actId="20577"/>
        <pc:sldMkLst>
          <pc:docMk/>
          <pc:sldMk cId="3472003127" sldId="268"/>
        </pc:sldMkLst>
        <pc:spChg chg="mod">
          <ac:chgData name="Taller, Stephen" userId="13ccfb00-8ab0-43ca-a7d1-eef7ff94f68c" providerId="ADAL" clId="{567859B9-B2D5-48E6-8B3C-6E1EC8775920}" dt="2026-05-04T17:29:49.172" v="1375" actId="20577"/>
          <ac:spMkLst>
            <pc:docMk/>
            <pc:sldMk cId="3472003127" sldId="268"/>
            <ac:spMk id="2" creationId="{778C345B-F168-128B-C79B-F5386BE17152}"/>
          </ac:spMkLst>
        </pc:spChg>
        <pc:spChg chg="add mod">
          <ac:chgData name="Taller, Stephen" userId="13ccfb00-8ab0-43ca-a7d1-eef7ff94f68c" providerId="ADAL" clId="{567859B9-B2D5-48E6-8B3C-6E1EC8775920}" dt="2026-05-04T17:29:34.649" v="1370" actId="20577"/>
          <ac:spMkLst>
            <pc:docMk/>
            <pc:sldMk cId="3472003127" sldId="268"/>
            <ac:spMk id="3" creationId="{CA31F3F7-A7DB-6F64-1B56-57A3C534F7E6}"/>
          </ac:spMkLst>
        </pc:spChg>
      </pc:sldChg>
      <pc:sldChg chg="modSp mod">
        <pc:chgData name="Taller, Stephen" userId="13ccfb00-8ab0-43ca-a7d1-eef7ff94f68c" providerId="ADAL" clId="{567859B9-B2D5-48E6-8B3C-6E1EC8775920}" dt="2026-05-04T17:23:19.648" v="701" actId="14100"/>
        <pc:sldMkLst>
          <pc:docMk/>
          <pc:sldMk cId="1735815422" sldId="269"/>
        </pc:sldMkLst>
        <pc:spChg chg="mod">
          <ac:chgData name="Taller, Stephen" userId="13ccfb00-8ab0-43ca-a7d1-eef7ff94f68c" providerId="ADAL" clId="{567859B9-B2D5-48E6-8B3C-6E1EC8775920}" dt="2026-05-04T17:22:58.589" v="619" actId="20577"/>
          <ac:spMkLst>
            <pc:docMk/>
            <pc:sldMk cId="1735815422" sldId="269"/>
            <ac:spMk id="2" creationId="{4D923F4F-349A-7659-3778-F74C2CCF7B08}"/>
          </ac:spMkLst>
        </pc:spChg>
        <pc:spChg chg="mod">
          <ac:chgData name="Taller, Stephen" userId="13ccfb00-8ab0-43ca-a7d1-eef7ff94f68c" providerId="ADAL" clId="{567859B9-B2D5-48E6-8B3C-6E1EC8775920}" dt="2026-05-04T17:23:19.648" v="701" actId="14100"/>
          <ac:spMkLst>
            <pc:docMk/>
            <pc:sldMk cId="1735815422" sldId="269"/>
            <ac:spMk id="3" creationId="{36F9202F-DC19-26B9-7384-150F6E8C5B2B}"/>
          </ac:spMkLst>
        </pc:spChg>
      </pc:sldChg>
      <pc:sldChg chg="modSp mod">
        <pc:chgData name="Taller, Stephen" userId="13ccfb00-8ab0-43ca-a7d1-eef7ff94f68c" providerId="ADAL" clId="{567859B9-B2D5-48E6-8B3C-6E1EC8775920}" dt="2026-05-04T17:27:21.267" v="1024" actId="20577"/>
        <pc:sldMkLst>
          <pc:docMk/>
          <pc:sldMk cId="996216551" sldId="270"/>
        </pc:sldMkLst>
        <pc:spChg chg="mod">
          <ac:chgData name="Taller, Stephen" userId="13ccfb00-8ab0-43ca-a7d1-eef7ff94f68c" providerId="ADAL" clId="{567859B9-B2D5-48E6-8B3C-6E1EC8775920}" dt="2026-05-04T17:27:21.267" v="1024" actId="20577"/>
          <ac:spMkLst>
            <pc:docMk/>
            <pc:sldMk cId="996216551" sldId="270"/>
            <ac:spMk id="2" creationId="{E0DEBA43-8A70-02D4-7876-14FA6580DEDE}"/>
          </ac:spMkLst>
        </pc:spChg>
      </pc:sldChg>
      <pc:sldChg chg="addSp delSp modSp mod ord">
        <pc:chgData name="Taller, Stephen" userId="13ccfb00-8ab0-43ca-a7d1-eef7ff94f68c" providerId="ADAL" clId="{567859B9-B2D5-48E6-8B3C-6E1EC8775920}" dt="2026-05-04T20:50:32.979" v="1424"/>
        <pc:sldMkLst>
          <pc:docMk/>
          <pc:sldMk cId="800742437" sldId="271"/>
        </pc:sldMkLst>
        <pc:spChg chg="mod">
          <ac:chgData name="Taller, Stephen" userId="13ccfb00-8ab0-43ca-a7d1-eef7ff94f68c" providerId="ADAL" clId="{567859B9-B2D5-48E6-8B3C-6E1EC8775920}" dt="2026-05-04T17:24:28.853" v="770" actId="20577"/>
          <ac:spMkLst>
            <pc:docMk/>
            <pc:sldMk cId="800742437" sldId="271"/>
            <ac:spMk id="3" creationId="{5504D71B-1B36-B8F9-9038-DACC336D410A}"/>
          </ac:spMkLst>
        </pc:spChg>
      </pc:sldChg>
      <pc:sldChg chg="delSp mod ord">
        <pc:chgData name="Taller, Stephen" userId="13ccfb00-8ab0-43ca-a7d1-eef7ff94f68c" providerId="ADAL" clId="{567859B9-B2D5-48E6-8B3C-6E1EC8775920}" dt="2026-05-04T17:27:52.287" v="1029"/>
        <pc:sldMkLst>
          <pc:docMk/>
          <pc:sldMk cId="1695052767" sldId="272"/>
        </pc:sldMkLst>
      </pc:sldChg>
      <pc:sldChg chg="addSp delSp modSp mod">
        <pc:chgData name="Taller, Stephen" userId="13ccfb00-8ab0-43ca-a7d1-eef7ff94f68c" providerId="ADAL" clId="{567859B9-B2D5-48E6-8B3C-6E1EC8775920}" dt="2026-05-04T17:27:40.855" v="1026" actId="1076"/>
        <pc:sldMkLst>
          <pc:docMk/>
          <pc:sldMk cId="1879995417" sldId="273"/>
        </pc:sldMkLst>
        <pc:spChg chg="mod">
          <ac:chgData name="Taller, Stephen" userId="13ccfb00-8ab0-43ca-a7d1-eef7ff94f68c" providerId="ADAL" clId="{567859B9-B2D5-48E6-8B3C-6E1EC8775920}" dt="2026-05-04T17:20:08.667" v="487" actId="20577"/>
          <ac:spMkLst>
            <pc:docMk/>
            <pc:sldMk cId="1879995417" sldId="273"/>
            <ac:spMk id="2" creationId="{88BA5BB8-E1C1-8217-FA89-88726B1A8EEC}"/>
          </ac:spMkLst>
        </pc:spChg>
        <pc:spChg chg="mod">
          <ac:chgData name="Taller, Stephen" userId="13ccfb00-8ab0-43ca-a7d1-eef7ff94f68c" providerId="ADAL" clId="{567859B9-B2D5-48E6-8B3C-6E1EC8775920}" dt="2026-05-04T17:27:40.855" v="1026" actId="1076"/>
          <ac:spMkLst>
            <pc:docMk/>
            <pc:sldMk cId="1879995417" sldId="273"/>
            <ac:spMk id="3" creationId="{103679DA-6D31-9713-570A-8B5D4A95D9DD}"/>
          </ac:spMkLst>
        </pc:spChg>
        <pc:picChg chg="add mod">
          <ac:chgData name="Taller, Stephen" userId="13ccfb00-8ab0-43ca-a7d1-eef7ff94f68c" providerId="ADAL" clId="{567859B9-B2D5-48E6-8B3C-6E1EC8775920}" dt="2026-05-04T17:23:35.922" v="707" actId="1076"/>
          <ac:picMkLst>
            <pc:docMk/>
            <pc:sldMk cId="1879995417" sldId="273"/>
            <ac:picMk id="6" creationId="{C527A431-C63C-DB94-C0ED-C74B7A99EDB1}"/>
          </ac:picMkLst>
        </pc:picChg>
        <pc:picChg chg="add mod">
          <ac:chgData name="Taller, Stephen" userId="13ccfb00-8ab0-43ca-a7d1-eef7ff94f68c" providerId="ADAL" clId="{567859B9-B2D5-48E6-8B3C-6E1EC8775920}" dt="2026-05-04T17:23:49.193" v="711" actId="14100"/>
          <ac:picMkLst>
            <pc:docMk/>
            <pc:sldMk cId="1879995417" sldId="273"/>
            <ac:picMk id="7" creationId="{26A7BB4D-4BA1-4A58-F4C2-513EF8DB51F7}"/>
          </ac:picMkLst>
        </pc:picChg>
        <pc:picChg chg="add mod">
          <ac:chgData name="Taller, Stephen" userId="13ccfb00-8ab0-43ca-a7d1-eef7ff94f68c" providerId="ADAL" clId="{567859B9-B2D5-48E6-8B3C-6E1EC8775920}" dt="2026-05-04T17:23:38.271" v="708" actId="14100"/>
          <ac:picMkLst>
            <pc:docMk/>
            <pc:sldMk cId="1879995417" sldId="273"/>
            <ac:picMk id="8" creationId="{5BE16263-3F01-4D84-332E-80DE3B2BECE2}"/>
          </ac:picMkLst>
        </pc:picChg>
      </pc:sldChg>
      <pc:sldChg chg="addSp delSp modSp new mod">
        <pc:chgData name="Taller, Stephen" userId="13ccfb00-8ab0-43ca-a7d1-eef7ff94f68c" providerId="ADAL" clId="{567859B9-B2D5-48E6-8B3C-6E1EC8775920}" dt="2026-05-04T17:26:46.683" v="970" actId="122"/>
        <pc:sldMkLst>
          <pc:docMk/>
          <pc:sldMk cId="2004109620" sldId="274"/>
        </pc:sldMkLst>
        <pc:spChg chg="mod">
          <ac:chgData name="Taller, Stephen" userId="13ccfb00-8ab0-43ca-a7d1-eef7ff94f68c" providerId="ADAL" clId="{567859B9-B2D5-48E6-8B3C-6E1EC8775920}" dt="2026-05-04T17:18:36.007" v="446" actId="1076"/>
          <ac:spMkLst>
            <pc:docMk/>
            <pc:sldMk cId="2004109620" sldId="274"/>
            <ac:spMk id="2" creationId="{DBD4A67E-AD0B-6237-1290-4939F2037EB6}"/>
          </ac:spMkLst>
        </pc:spChg>
        <pc:spChg chg="add mod">
          <ac:chgData name="Taller, Stephen" userId="13ccfb00-8ab0-43ca-a7d1-eef7ff94f68c" providerId="ADAL" clId="{567859B9-B2D5-48E6-8B3C-6E1EC8775920}" dt="2026-05-04T17:26:46.683" v="970" actId="122"/>
          <ac:spMkLst>
            <pc:docMk/>
            <pc:sldMk cId="2004109620" sldId="274"/>
            <ac:spMk id="10" creationId="{C2547B39-978F-9CF2-63CB-1BB6D6A7145A}"/>
          </ac:spMkLst>
        </pc:spChg>
        <pc:picChg chg="add mod">
          <ac:chgData name="Taller, Stephen" userId="13ccfb00-8ab0-43ca-a7d1-eef7ff94f68c" providerId="ADAL" clId="{567859B9-B2D5-48E6-8B3C-6E1EC8775920}" dt="2026-05-04T17:26:15.658" v="882" actId="1076"/>
          <ac:picMkLst>
            <pc:docMk/>
            <pc:sldMk cId="2004109620" sldId="274"/>
            <ac:picMk id="5" creationId="{00A06B52-31A9-5B91-C5B2-5CCF02BFC7D3}"/>
          </ac:picMkLst>
        </pc:picChg>
        <pc:picChg chg="add mod ord modCrop">
          <ac:chgData name="Taller, Stephen" userId="13ccfb00-8ab0-43ca-a7d1-eef7ff94f68c" providerId="ADAL" clId="{567859B9-B2D5-48E6-8B3C-6E1EC8775920}" dt="2026-05-04T17:18:33.254" v="445" actId="1076"/>
          <ac:picMkLst>
            <pc:docMk/>
            <pc:sldMk cId="2004109620" sldId="274"/>
            <ac:picMk id="7" creationId="{448DF210-DA3E-1BDE-373E-76C1B80973C4}"/>
          </ac:picMkLst>
        </pc:picChg>
        <pc:picChg chg="add mod modCrop">
          <ac:chgData name="Taller, Stephen" userId="13ccfb00-8ab0-43ca-a7d1-eef7ff94f68c" providerId="ADAL" clId="{567859B9-B2D5-48E6-8B3C-6E1EC8775920}" dt="2026-05-04T17:18:22.626" v="442" actId="14100"/>
          <ac:picMkLst>
            <pc:docMk/>
            <pc:sldMk cId="2004109620" sldId="274"/>
            <ac:picMk id="9" creationId="{7715968E-2596-9318-1327-9FE9004F2F7A}"/>
          </ac:picMkLst>
        </pc:picChg>
      </pc:sldChg>
      <pc:sldChg chg="addSp delSp modSp add mod">
        <pc:chgData name="Taller, Stephen" userId="13ccfb00-8ab0-43ca-a7d1-eef7ff94f68c" providerId="ADAL" clId="{567859B9-B2D5-48E6-8B3C-6E1EC8775920}" dt="2026-05-04T20:55:28.202" v="2307" actId="20577"/>
        <pc:sldMkLst>
          <pc:docMk/>
          <pc:sldMk cId="1520049059" sldId="275"/>
        </pc:sldMkLst>
        <pc:spChg chg="mod">
          <ac:chgData name="Taller, Stephen" userId="13ccfb00-8ab0-43ca-a7d1-eef7ff94f68c" providerId="ADAL" clId="{567859B9-B2D5-48E6-8B3C-6E1EC8775920}" dt="2026-05-04T20:50:45.354" v="1432" actId="20577"/>
          <ac:spMkLst>
            <pc:docMk/>
            <pc:sldMk cId="1520049059" sldId="275"/>
            <ac:spMk id="2" creationId="{E8382382-7BED-A14D-0292-82AEFA3EE040}"/>
          </ac:spMkLst>
        </pc:spChg>
        <pc:spChg chg="add mod">
          <ac:chgData name="Taller, Stephen" userId="13ccfb00-8ab0-43ca-a7d1-eef7ff94f68c" providerId="ADAL" clId="{567859B9-B2D5-48E6-8B3C-6E1EC8775920}" dt="2026-05-04T20:55:28.202" v="2307" actId="20577"/>
          <ac:spMkLst>
            <pc:docMk/>
            <pc:sldMk cId="1520049059" sldId="275"/>
            <ac:spMk id="5" creationId="{6E98FD14-4E1E-60F9-D802-FD0D35729F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userDrawn="1"/>
        </p:nvPicPr>
        <p:blipFill>
          <a:blip r:embed="rId2"/>
          <a:srcRect/>
          <a:stretch/>
        </p:blipFill>
        <p:spPr>
          <a:xfrm>
            <a:off x="-12192" y="-19722"/>
            <a:ext cx="12216383" cy="6878881"/>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a:t>
            </a:r>
            <a:r>
              <a:rPr lang="en-US"/>
              <a:t>edit title</a:t>
            </a:r>
            <a:endParaRPr lang="en-US" dirty="0"/>
          </a:p>
          <a:p>
            <a:pPr lvl="1"/>
            <a:r>
              <a:rPr lang="en-US" dirty="0"/>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dirty="0"/>
              <a:t>June 1, 2023</a:t>
            </a:r>
          </a:p>
          <a:p>
            <a:pPr lvl="1"/>
            <a:r>
              <a:rPr lang="en-US" dirty="0"/>
              <a:t>Presenter Name</a:t>
            </a:r>
          </a:p>
          <a:p>
            <a:pPr lvl="2"/>
            <a:r>
              <a:rPr lang="en-US" dirty="0"/>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tyle 4: Gr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E11D27F-9E58-A043-AA7C-9B0E99E2FCBB}"/>
              </a:ext>
            </a:extLst>
          </p:cNvPr>
          <p:cNvPicPr>
            <a:picLocks noChangeAspect="1"/>
          </p:cNvPicPr>
          <p:nvPr userDrawn="1"/>
        </p:nvPicPr>
        <p:blipFill>
          <a:blip r:embed="rId3"/>
          <a:stretch>
            <a:fillRect/>
          </a:stretch>
        </p:blipFill>
        <p:spPr>
          <a:xfrm>
            <a:off x="240147" y="348426"/>
            <a:ext cx="5033818" cy="970669"/>
          </a:xfrm>
          <a:prstGeom prst="rect">
            <a:avLst/>
          </a:prstGeom>
        </p:spPr>
      </p:pic>
      <p:sp>
        <p:nvSpPr>
          <p:cNvPr id="6" name="Title 1">
            <a:extLst>
              <a:ext uri="{FF2B5EF4-FFF2-40B4-BE49-F238E27FC236}">
                <a16:creationId xmlns:a16="http://schemas.microsoft.com/office/drawing/2014/main" id="{4C7541BA-2769-E846-965F-C34A72CC0357}"/>
              </a:ext>
            </a:extLst>
          </p:cNvPr>
          <p:cNvSpPr>
            <a:spLocks noGrp="1"/>
          </p:cNvSpPr>
          <p:nvPr>
            <p:ph type="ctrTitle" hasCustomPrompt="1"/>
          </p:nvPr>
        </p:nvSpPr>
        <p:spPr>
          <a:xfrm>
            <a:off x="1524000" y="1815090"/>
            <a:ext cx="9144000" cy="2387600"/>
          </a:xfrm>
        </p:spPr>
        <p:txBody>
          <a:bodyPr anchor="ctr"/>
          <a:lstStyle>
            <a:lvl1pPr algn="ctr">
              <a:defRPr sz="6000"/>
            </a:lvl1pPr>
          </a:lstStyle>
          <a:p>
            <a:r>
              <a:rPr lang="en-US" dirty="0"/>
              <a:t>Click to edit </a:t>
            </a:r>
            <a:br>
              <a:rPr lang="en-US" dirty="0"/>
            </a:br>
            <a:r>
              <a:rPr lang="en-US" dirty="0"/>
              <a:t>master title style</a:t>
            </a:r>
          </a:p>
        </p:txBody>
      </p:sp>
      <p:sp>
        <p:nvSpPr>
          <p:cNvPr id="7" name="Subtitle 2">
            <a:extLst>
              <a:ext uri="{FF2B5EF4-FFF2-40B4-BE49-F238E27FC236}">
                <a16:creationId xmlns:a16="http://schemas.microsoft.com/office/drawing/2014/main" id="{AB47155F-CC5C-5042-BCE3-AF08A1BD8160}"/>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3267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Date Placeholder 2">
            <a:extLst>
              <a:ext uri="{FF2B5EF4-FFF2-40B4-BE49-F238E27FC236}">
                <a16:creationId xmlns:a16="http://schemas.microsoft.com/office/drawing/2014/main" id="{05CBC813-BC90-383B-25F4-91BFBEF14614}"/>
              </a:ext>
            </a:extLst>
          </p:cNvPr>
          <p:cNvSpPr>
            <a:spLocks noGrp="1"/>
          </p:cNvSpPr>
          <p:nvPr>
            <p:ph type="dt" sz="half" idx="10"/>
          </p:nvPr>
        </p:nvSpPr>
        <p:spPr/>
        <p:txBody>
          <a:bodyPr/>
          <a:lstStyle/>
          <a:p>
            <a:fld id="{27CD4A3B-E186-AB40-96C6-355AF9A6FE76}" type="datetimeFigureOut">
              <a:rPr lang="en-US" smtClean="0"/>
              <a:pPr/>
              <a:t>5/12/2026</a:t>
            </a:fld>
            <a:endParaRPr lang="en-US"/>
          </a:p>
        </p:txBody>
      </p:sp>
      <p:sp>
        <p:nvSpPr>
          <p:cNvPr id="10" name="Footer Placeholder 9">
            <a:extLst>
              <a:ext uri="{FF2B5EF4-FFF2-40B4-BE49-F238E27FC236}">
                <a16:creationId xmlns:a16="http://schemas.microsoft.com/office/drawing/2014/main" id="{47C4AC6A-88C2-0026-DF78-EF9920CFE8A1}"/>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25ABB9BD-3F69-5EA5-3926-FA3D62842840}"/>
              </a:ext>
            </a:extLst>
          </p:cNvPr>
          <p:cNvSpPr>
            <a:spLocks noGrp="1"/>
          </p:cNvSpPr>
          <p:nvPr>
            <p:ph type="sldNum" sz="quarter" idx="12"/>
          </p:nvPr>
        </p:nvSpPr>
        <p:spPr/>
        <p:txBody>
          <a:bodyPr/>
          <a:lstStyle/>
          <a:p>
            <a:fld id="{82B577FA-F7D9-2C48-919F-F962E3BF952F}" type="slidenum">
              <a:rPr lang="en-US" smtClean="0"/>
              <a:pPr/>
              <a:t>‹#›</a:t>
            </a:fld>
            <a:endParaRPr lang="en-US" dirty="0"/>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7733" y="-6486"/>
            <a:ext cx="3730752" cy="620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551366-4677-6055-1BE6-667B6C2D2128}"/>
              </a:ext>
            </a:extLst>
          </p:cNvPr>
          <p:cNvPicPr>
            <a:picLocks noChangeAspect="1"/>
          </p:cNvPicPr>
          <p:nvPr userDrawn="1"/>
        </p:nvPicPr>
        <p:blipFill>
          <a:blip r:embed="rId2"/>
          <a:srcRect/>
          <a:stretch/>
        </p:blipFill>
        <p:spPr>
          <a:xfrm>
            <a:off x="-12192" y="-10721"/>
            <a:ext cx="12216384" cy="6878881"/>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26616"/>
            <a:ext cx="1546302" cy="292238"/>
          </a:xfrm>
          <a:prstGeom prst="rect">
            <a:avLst/>
          </a:prstGeom>
        </p:spPr>
        <p:txBody>
          <a:bodyPr vert="horz" lIns="91440" tIns="91440" rIns="91440" bIns="91440" rtlCol="0" anchor="ctr" anchorCtr="0"/>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5/12/2026</a:t>
            </a:fld>
            <a:endParaRPr lang="en-US" dirty="0"/>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26616"/>
            <a:ext cx="5060066" cy="292238"/>
          </a:xfrm>
          <a:prstGeom prst="rect">
            <a:avLst/>
          </a:prstGeom>
        </p:spPr>
        <p:txBody>
          <a:bodyPr vert="horz" lIns="91440" tIns="91440" rIns="91440" bIns="91440"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26616"/>
            <a:ext cx="434428" cy="292238"/>
          </a:xfrm>
          <a:prstGeom prst="rect">
            <a:avLst/>
          </a:prstGeom>
        </p:spPr>
        <p:txBody>
          <a:bodyPr vert="horz" lIns="91440" tIns="91440" rIns="91440" bIns="91440"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pic>
        <p:nvPicPr>
          <p:cNvPr id="8" name="Picture 7">
            <a:extLst>
              <a:ext uri="{FF2B5EF4-FFF2-40B4-BE49-F238E27FC236}">
                <a16:creationId xmlns:a16="http://schemas.microsoft.com/office/drawing/2014/main" id="{3C456475-B3F8-8AB2-F578-0CA2E9C5B479}"/>
              </a:ext>
            </a:extLst>
          </p:cNvPr>
          <p:cNvPicPr>
            <a:picLocks noChangeAspect="1"/>
          </p:cNvPicPr>
          <p:nvPr userDrawn="1"/>
        </p:nvPicPr>
        <p:blipFill>
          <a:blip r:embed="rId13"/>
          <a:srcRect/>
          <a:stretch/>
        </p:blipFill>
        <p:spPr>
          <a:xfrm>
            <a:off x="-12182" y="6180273"/>
            <a:ext cx="12216363" cy="687887"/>
          </a:xfrm>
          <a:prstGeom prst="rect">
            <a:avLst/>
          </a:prstGeom>
        </p:spPr>
      </p:pic>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 id="2147483715" r:id="rId11"/>
  </p:sldLayoutIdLst>
  <p:txStyles>
    <p:titleStyle>
      <a:lvl1pPr algn="l" defTabSz="914400" rtl="0" eaLnBrk="1" latinLnBrk="0" hangingPunct="1">
        <a:lnSpc>
          <a:spcPct val="90000"/>
        </a:lnSpc>
        <a:spcBef>
          <a:spcPct val="0"/>
        </a:spcBef>
        <a:buNone/>
        <a:defRPr sz="2800" b="1" i="0" kern="120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2394858" y="1800225"/>
            <a:ext cx="9797142" cy="2292350"/>
          </a:xfrm>
        </p:spPr>
        <p:txBody>
          <a:bodyPr/>
          <a:lstStyle/>
          <a:p>
            <a:pPr lvl="0"/>
            <a:r>
              <a:rPr lang="en-US" sz="4000" dirty="0"/>
              <a:t>NSUF Users Organization Overview</a:t>
            </a:r>
          </a:p>
        </p:txBody>
      </p:sp>
      <p:sp>
        <p:nvSpPr>
          <p:cNvPr id="5" name="Text Placeholder 1">
            <a:extLst>
              <a:ext uri="{FF2B5EF4-FFF2-40B4-BE49-F238E27FC236}">
                <a16:creationId xmlns:a16="http://schemas.microsoft.com/office/drawing/2014/main" id="{D69583A0-8FA6-AC1C-FE98-DC8C1D9385CB}"/>
              </a:ext>
            </a:extLst>
          </p:cNvPr>
          <p:cNvSpPr txBox="1">
            <a:spLocks/>
          </p:cNvSpPr>
          <p:nvPr/>
        </p:nvSpPr>
        <p:spPr>
          <a:xfrm>
            <a:off x="2394858" y="3334109"/>
            <a:ext cx="9797142" cy="2292350"/>
          </a:xfrm>
          <a:prstGeom prst="rect">
            <a:avLst/>
          </a:prstGeom>
          <a:noFill/>
        </p:spPr>
        <p:txBody>
          <a:bodyPr vert="horz" wrap="square" lIns="365760" tIns="822960" rIns="1097280" bIns="822960" rtlCol="0" anchor="ctr" anchorCtr="0">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tabLst/>
              <a:defRPr sz="3600" b="1" i="0" kern="1200" baseline="0">
                <a:solidFill>
                  <a:schemeClr val="bg1"/>
                </a:solidFill>
                <a:effectLst>
                  <a:outerShdw blurRad="152400" dist="38100" dir="2700000" algn="tl" rotWithShape="0">
                    <a:prstClr val="black">
                      <a:alpha val="40000"/>
                    </a:prstClr>
                  </a:outerShdw>
                </a:effectLst>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Clr>
                <a:schemeClr val="bg2"/>
              </a:buClr>
              <a:buFontTx/>
              <a:buNone/>
              <a:tabLst/>
              <a:defRPr sz="2400" b="0" i="0" kern="1200" baseline="0">
                <a:solidFill>
                  <a:schemeClr val="bg1"/>
                </a:solidFill>
                <a:effectLst>
                  <a:outerShdw blurRad="152400" dist="38100" dir="2700000" algn="tl" rotWithShape="0">
                    <a:prstClr val="black">
                      <a:alpha val="40000"/>
                    </a:prstClr>
                  </a:outerShdw>
                </a:effectLst>
                <a:latin typeface="+mj-lt"/>
                <a:ea typeface="+mn-ea"/>
                <a:cs typeface="Arial" panose="020B0604020202020204" pitchFamily="34" charset="0"/>
              </a:defRPr>
            </a:lvl2pPr>
            <a:lvl3pPr marL="914400" indent="0" algn="l" defTabSz="914400" rtl="0" eaLnBrk="1" latinLnBrk="0" hangingPunct="1">
              <a:lnSpc>
                <a:spcPct val="90000"/>
              </a:lnSpc>
              <a:spcBef>
                <a:spcPts val="500"/>
              </a:spcBef>
              <a:buClr>
                <a:schemeClr val="bg2"/>
              </a:buClr>
              <a:buFontTx/>
              <a:buNone/>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bg2"/>
              </a:buClr>
              <a:buFontTx/>
              <a:buNone/>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bg2"/>
              </a:buClr>
              <a:buFontTx/>
              <a:buNone/>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Stephen Taller, NSUF Users Org. Chair, FY26-FY27</a:t>
            </a:r>
          </a:p>
          <a:p>
            <a:r>
              <a:rPr lang="en-US" sz="2200" dirty="0"/>
              <a:t>Nuclear Science User Facilities (NSUF) Annual Program Review, May 12, 2026 </a:t>
            </a: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3F4F-349A-7659-3778-F74C2CCF7B08}"/>
              </a:ext>
            </a:extLst>
          </p:cNvPr>
          <p:cNvSpPr>
            <a:spLocks noGrp="1"/>
          </p:cNvSpPr>
          <p:nvPr>
            <p:ph type="title"/>
          </p:nvPr>
        </p:nvSpPr>
        <p:spPr>
          <a:xfrm>
            <a:off x="888175" y="327636"/>
            <a:ext cx="10415648" cy="461934"/>
          </a:xfrm>
        </p:spPr>
        <p:txBody>
          <a:bodyPr/>
          <a:lstStyle/>
          <a:p>
            <a:r>
              <a:rPr lang="en-US" dirty="0"/>
              <a:t>A Tips and Tricks Video and associated RTE proposal template will soon* be available via the Users Organization</a:t>
            </a:r>
          </a:p>
        </p:txBody>
      </p:sp>
      <p:sp>
        <p:nvSpPr>
          <p:cNvPr id="3" name="Content Placeholder 2">
            <a:extLst>
              <a:ext uri="{FF2B5EF4-FFF2-40B4-BE49-F238E27FC236}">
                <a16:creationId xmlns:a16="http://schemas.microsoft.com/office/drawing/2014/main" id="{36F9202F-DC19-26B9-7384-150F6E8C5B2B}"/>
              </a:ext>
            </a:extLst>
          </p:cNvPr>
          <p:cNvSpPr>
            <a:spLocks noGrp="1"/>
          </p:cNvSpPr>
          <p:nvPr>
            <p:ph idx="1"/>
          </p:nvPr>
        </p:nvSpPr>
        <p:spPr>
          <a:xfrm>
            <a:off x="8596992" y="2893993"/>
            <a:ext cx="3272955" cy="461934"/>
          </a:xfrm>
        </p:spPr>
        <p:txBody>
          <a:bodyPr/>
          <a:lstStyle/>
          <a:p>
            <a:pPr marL="0" indent="0">
              <a:buNone/>
            </a:pPr>
            <a:r>
              <a:rPr lang="en-US" dirty="0"/>
              <a:t>With the Super RTE call open, the release may get expedited. </a:t>
            </a:r>
          </a:p>
        </p:txBody>
      </p:sp>
      <p:pic>
        <p:nvPicPr>
          <p:cNvPr id="9" name="Picture 8" descr="Graphical user interface, text, application&#10;&#10;AI-generated content may be incorrect.">
            <a:extLst>
              <a:ext uri="{FF2B5EF4-FFF2-40B4-BE49-F238E27FC236}">
                <a16:creationId xmlns:a16="http://schemas.microsoft.com/office/drawing/2014/main" id="{C306C36E-5BE7-FE2C-47AF-14FE22899DE1}"/>
              </a:ext>
            </a:extLst>
          </p:cNvPr>
          <p:cNvPicPr>
            <a:picLocks noChangeAspect="1"/>
          </p:cNvPicPr>
          <p:nvPr/>
        </p:nvPicPr>
        <p:blipFill>
          <a:blip r:embed="rId2"/>
          <a:stretch>
            <a:fillRect/>
          </a:stretch>
        </p:blipFill>
        <p:spPr>
          <a:xfrm>
            <a:off x="638065" y="1329314"/>
            <a:ext cx="4714445" cy="2667735"/>
          </a:xfrm>
          <a:prstGeom prst="rect">
            <a:avLst/>
          </a:prstGeom>
        </p:spPr>
      </p:pic>
      <p:pic>
        <p:nvPicPr>
          <p:cNvPr id="7" name="Picture 6" descr="Text&#10;&#10;AI-generated content may be incorrect.">
            <a:extLst>
              <a:ext uri="{FF2B5EF4-FFF2-40B4-BE49-F238E27FC236}">
                <a16:creationId xmlns:a16="http://schemas.microsoft.com/office/drawing/2014/main" id="{AA759779-965A-9348-77C3-46EC137ACF20}"/>
              </a:ext>
            </a:extLst>
          </p:cNvPr>
          <p:cNvPicPr>
            <a:picLocks noChangeAspect="1"/>
          </p:cNvPicPr>
          <p:nvPr/>
        </p:nvPicPr>
        <p:blipFill>
          <a:blip r:embed="rId3"/>
          <a:stretch>
            <a:fillRect/>
          </a:stretch>
        </p:blipFill>
        <p:spPr>
          <a:xfrm>
            <a:off x="2013317" y="2122267"/>
            <a:ext cx="4579996" cy="2574016"/>
          </a:xfrm>
          <a:prstGeom prst="rect">
            <a:avLst/>
          </a:prstGeom>
        </p:spPr>
      </p:pic>
      <p:pic>
        <p:nvPicPr>
          <p:cNvPr id="5" name="Picture 4" descr="Graphical user interface&#10;&#10;AI-generated content may be incorrect.">
            <a:extLst>
              <a:ext uri="{FF2B5EF4-FFF2-40B4-BE49-F238E27FC236}">
                <a16:creationId xmlns:a16="http://schemas.microsoft.com/office/drawing/2014/main" id="{2217A749-BD12-A199-D288-18B6DDACC452}"/>
              </a:ext>
            </a:extLst>
          </p:cNvPr>
          <p:cNvPicPr>
            <a:picLocks noChangeAspect="1"/>
          </p:cNvPicPr>
          <p:nvPr/>
        </p:nvPicPr>
        <p:blipFill>
          <a:blip r:embed="rId4"/>
          <a:stretch>
            <a:fillRect/>
          </a:stretch>
        </p:blipFill>
        <p:spPr>
          <a:xfrm>
            <a:off x="3489692" y="2883911"/>
            <a:ext cx="4703821" cy="2634140"/>
          </a:xfrm>
          <a:prstGeom prst="rect">
            <a:avLst/>
          </a:prstGeom>
        </p:spPr>
      </p:pic>
      <p:sp>
        <p:nvSpPr>
          <p:cNvPr id="10" name="TextBox 9">
            <a:extLst>
              <a:ext uri="{FF2B5EF4-FFF2-40B4-BE49-F238E27FC236}">
                <a16:creationId xmlns:a16="http://schemas.microsoft.com/office/drawing/2014/main" id="{7BDD485F-9167-75AA-5623-C5BFD0D5A856}"/>
              </a:ext>
            </a:extLst>
          </p:cNvPr>
          <p:cNvSpPr txBox="1"/>
          <p:nvPr/>
        </p:nvSpPr>
        <p:spPr>
          <a:xfrm>
            <a:off x="221879" y="5880225"/>
            <a:ext cx="5628464" cy="276999"/>
          </a:xfrm>
          <a:prstGeom prst="rect">
            <a:avLst/>
          </a:prstGeom>
          <a:noFill/>
        </p:spPr>
        <p:txBody>
          <a:bodyPr wrap="none" rtlCol="0">
            <a:spAutoFit/>
          </a:bodyPr>
          <a:lstStyle/>
          <a:p>
            <a:r>
              <a:rPr lang="en-US" sz="1200" dirty="0"/>
              <a:t>*Video and presentation made in 2024. An updated version will not be provided. </a:t>
            </a:r>
          </a:p>
        </p:txBody>
      </p:sp>
    </p:spTree>
    <p:extLst>
      <p:ext uri="{BB962C8B-B14F-4D97-AF65-F5344CB8AC3E}">
        <p14:creationId xmlns:p14="http://schemas.microsoft.com/office/powerpoint/2010/main" val="1735815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5BB8-E1C1-8217-FA89-88726B1A8EEC}"/>
              </a:ext>
            </a:extLst>
          </p:cNvPr>
          <p:cNvSpPr>
            <a:spLocks noGrp="1"/>
          </p:cNvSpPr>
          <p:nvPr>
            <p:ph type="title"/>
          </p:nvPr>
        </p:nvSpPr>
        <p:spPr>
          <a:xfrm>
            <a:off x="888176" y="308436"/>
            <a:ext cx="10415648" cy="1008797"/>
          </a:xfrm>
        </p:spPr>
        <p:txBody>
          <a:bodyPr/>
          <a:lstStyle/>
          <a:p>
            <a:r>
              <a:rPr lang="en-US" dirty="0"/>
              <a:t>Special Issue in the Journal of Nuclear Materials to celebrate 20 years of NSUF supported research</a:t>
            </a:r>
          </a:p>
        </p:txBody>
      </p:sp>
      <p:sp>
        <p:nvSpPr>
          <p:cNvPr id="3" name="Content Placeholder 2">
            <a:extLst>
              <a:ext uri="{FF2B5EF4-FFF2-40B4-BE49-F238E27FC236}">
                <a16:creationId xmlns:a16="http://schemas.microsoft.com/office/drawing/2014/main" id="{103679DA-6D31-9713-570A-8B5D4A95D9DD}"/>
              </a:ext>
            </a:extLst>
          </p:cNvPr>
          <p:cNvSpPr>
            <a:spLocks noGrp="1"/>
          </p:cNvSpPr>
          <p:nvPr>
            <p:ph idx="1"/>
          </p:nvPr>
        </p:nvSpPr>
        <p:spPr>
          <a:xfrm>
            <a:off x="594961" y="1336178"/>
            <a:ext cx="6588168" cy="4351338"/>
          </a:xfrm>
        </p:spPr>
        <p:txBody>
          <a:bodyPr/>
          <a:lstStyle/>
          <a:p>
            <a:r>
              <a:rPr lang="en-US" dirty="0"/>
              <a:t>Special issue: </a:t>
            </a:r>
            <a:r>
              <a:rPr lang="en-US" b="1" dirty="0"/>
              <a:t>Nuclear Science User Facilities: 20 Years of Enabling Innovation in Nuclear Materials</a:t>
            </a:r>
          </a:p>
          <a:p>
            <a:r>
              <a:rPr lang="en-US" dirty="0"/>
              <a:t>Submission deadline: </a:t>
            </a:r>
            <a:r>
              <a:rPr lang="en-US" b="1" dirty="0"/>
              <a:t>01 October 2026</a:t>
            </a:r>
          </a:p>
          <a:p>
            <a:r>
              <a:rPr lang="en-US" dirty="0"/>
              <a:t>Guest editors: Mukesh Bachhav (INL, managing editor), Maria Okuniewski (Purdue University), Stephen Taller (ORNL)</a:t>
            </a:r>
          </a:p>
          <a:p>
            <a:endParaRPr lang="en-US" dirty="0"/>
          </a:p>
          <a:p>
            <a:r>
              <a:rPr lang="en-US" dirty="0"/>
              <a:t>Full papers are sought for NSUF supported research</a:t>
            </a:r>
          </a:p>
          <a:p>
            <a:r>
              <a:rPr lang="en-US" dirty="0"/>
              <a:t>Plan to invite specific individuals for retrospective articles</a:t>
            </a:r>
          </a:p>
          <a:p>
            <a:r>
              <a:rPr lang="en-US" dirty="0"/>
              <a:t>See the JNM call for papers for more information. </a:t>
            </a:r>
          </a:p>
        </p:txBody>
      </p:sp>
      <p:pic>
        <p:nvPicPr>
          <p:cNvPr id="6" name="Picture 5" descr="Graphical user interface, application&#10;&#10;AI-generated content may be incorrect.">
            <a:extLst>
              <a:ext uri="{FF2B5EF4-FFF2-40B4-BE49-F238E27FC236}">
                <a16:creationId xmlns:a16="http://schemas.microsoft.com/office/drawing/2014/main" id="{C527A431-C63C-DB94-C0ED-C74B7A99EDB1}"/>
              </a:ext>
            </a:extLst>
          </p:cNvPr>
          <p:cNvPicPr>
            <a:picLocks noChangeAspect="1"/>
          </p:cNvPicPr>
          <p:nvPr/>
        </p:nvPicPr>
        <p:blipFill>
          <a:blip r:embed="rId2"/>
          <a:srcRect r="75455" b="24224"/>
          <a:stretch>
            <a:fillRect/>
          </a:stretch>
        </p:blipFill>
        <p:spPr>
          <a:xfrm>
            <a:off x="8302956" y="1045588"/>
            <a:ext cx="1751829" cy="2466259"/>
          </a:xfrm>
          <a:prstGeom prst="rect">
            <a:avLst/>
          </a:prstGeom>
        </p:spPr>
      </p:pic>
      <p:pic>
        <p:nvPicPr>
          <p:cNvPr id="7" name="Picture 6" descr="Graphical user interface&#10;&#10;AI-generated content may be incorrect.">
            <a:extLst>
              <a:ext uri="{FF2B5EF4-FFF2-40B4-BE49-F238E27FC236}">
                <a16:creationId xmlns:a16="http://schemas.microsoft.com/office/drawing/2014/main" id="{26A7BB4D-4BA1-4A58-F4C2-513EF8DB51F7}"/>
              </a:ext>
            </a:extLst>
          </p:cNvPr>
          <p:cNvPicPr>
            <a:picLocks noChangeAspect="1"/>
          </p:cNvPicPr>
          <p:nvPr/>
        </p:nvPicPr>
        <p:blipFill>
          <a:blip r:embed="rId3"/>
          <a:srcRect l="1548" t="19704" r="74337" b="20051"/>
          <a:stretch>
            <a:fillRect/>
          </a:stretch>
        </p:blipFill>
        <p:spPr>
          <a:xfrm>
            <a:off x="7451172" y="3511846"/>
            <a:ext cx="1767207" cy="2487911"/>
          </a:xfrm>
          <a:prstGeom prst="rect">
            <a:avLst/>
          </a:prstGeom>
        </p:spPr>
      </p:pic>
      <p:pic>
        <p:nvPicPr>
          <p:cNvPr id="8" name="Picture 7" descr="Graphical user interface&#10;&#10;AI-generated content may be incorrect.">
            <a:extLst>
              <a:ext uri="{FF2B5EF4-FFF2-40B4-BE49-F238E27FC236}">
                <a16:creationId xmlns:a16="http://schemas.microsoft.com/office/drawing/2014/main" id="{5BE16263-3F01-4D84-332E-80DE3B2BECE2}"/>
              </a:ext>
            </a:extLst>
          </p:cNvPr>
          <p:cNvPicPr>
            <a:picLocks noChangeAspect="1"/>
          </p:cNvPicPr>
          <p:nvPr/>
        </p:nvPicPr>
        <p:blipFill>
          <a:blip r:embed="rId3"/>
          <a:srcRect l="75757" t="19704" r="1152" b="20051"/>
          <a:stretch>
            <a:fillRect/>
          </a:stretch>
        </p:blipFill>
        <p:spPr>
          <a:xfrm>
            <a:off x="9331230" y="3533499"/>
            <a:ext cx="1677431" cy="2466259"/>
          </a:xfrm>
          <a:prstGeom prst="rect">
            <a:avLst/>
          </a:prstGeom>
        </p:spPr>
      </p:pic>
    </p:spTree>
    <p:extLst>
      <p:ext uri="{BB962C8B-B14F-4D97-AF65-F5344CB8AC3E}">
        <p14:creationId xmlns:p14="http://schemas.microsoft.com/office/powerpoint/2010/main" val="187999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35995-E5D9-7CE8-4EBD-72AA004EC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82382-7BED-A14D-0292-82AEFA3EE040}"/>
              </a:ext>
            </a:extLst>
          </p:cNvPr>
          <p:cNvSpPr>
            <a:spLocks noGrp="1"/>
          </p:cNvSpPr>
          <p:nvPr>
            <p:ph type="title"/>
          </p:nvPr>
        </p:nvSpPr>
        <p:spPr>
          <a:xfrm>
            <a:off x="888176" y="308436"/>
            <a:ext cx="10415648" cy="1008797"/>
          </a:xfrm>
        </p:spPr>
        <p:txBody>
          <a:bodyPr/>
          <a:lstStyle/>
          <a:p>
            <a:r>
              <a:rPr lang="en-US" dirty="0"/>
              <a:t>Summary</a:t>
            </a:r>
          </a:p>
        </p:txBody>
      </p:sp>
      <p:sp>
        <p:nvSpPr>
          <p:cNvPr id="5" name="Content Placeholder 4">
            <a:extLst>
              <a:ext uri="{FF2B5EF4-FFF2-40B4-BE49-F238E27FC236}">
                <a16:creationId xmlns:a16="http://schemas.microsoft.com/office/drawing/2014/main" id="{6E98FD14-4E1E-60F9-D802-FD0D35729F8A}"/>
              </a:ext>
            </a:extLst>
          </p:cNvPr>
          <p:cNvSpPr>
            <a:spLocks noGrp="1"/>
          </p:cNvSpPr>
          <p:nvPr>
            <p:ph idx="1"/>
          </p:nvPr>
        </p:nvSpPr>
        <p:spPr>
          <a:xfrm>
            <a:off x="888175" y="1170557"/>
            <a:ext cx="10415649" cy="4351338"/>
          </a:xfrm>
        </p:spPr>
        <p:txBody>
          <a:bodyPr/>
          <a:lstStyle/>
          <a:p>
            <a:r>
              <a:rPr lang="en-US" dirty="0"/>
              <a:t>The NSUF Users Organization exists to provide a formal and clear channel for the exchange of information and advice between the investigators who perform reactor-based nuclear technology experiments and the NSUF management.</a:t>
            </a:r>
          </a:p>
          <a:p>
            <a:r>
              <a:rPr lang="en-US" dirty="0"/>
              <a:t>NSUF Annual Users Meeting 2026 was co-located with the TMS 2026 meeting. </a:t>
            </a:r>
          </a:p>
          <a:p>
            <a:pPr lvl="1"/>
            <a:r>
              <a:rPr lang="en-US" dirty="0"/>
              <a:t>Full day of presentations and panels to help users learn more about NSUF and some of the behind-the-scenes details. </a:t>
            </a:r>
          </a:p>
          <a:p>
            <a:r>
              <a:rPr lang="en-US" dirty="0"/>
              <a:t>Future NSUF Users Organization activities include:</a:t>
            </a:r>
          </a:p>
          <a:p>
            <a:pPr lvl="1"/>
            <a:r>
              <a:rPr lang="en-US" dirty="0"/>
              <a:t>Promotion of a Tips and Tricks guide video built from experience</a:t>
            </a:r>
          </a:p>
          <a:p>
            <a:pPr lvl="1"/>
            <a:r>
              <a:rPr lang="en-US" dirty="0"/>
              <a:t>Formal integration of the Users Meeting into the TMS 2027 meeting to enhance visibility to the broader materials science community. </a:t>
            </a:r>
          </a:p>
          <a:p>
            <a:pPr lvl="1"/>
            <a:r>
              <a:rPr lang="en-US" dirty="0"/>
              <a:t>Special Issue in the Journal of Nuclear Materials highlighting 20 years of innovation enabled by the NSUF. </a:t>
            </a:r>
          </a:p>
          <a:p>
            <a:endParaRPr lang="en-US" dirty="0"/>
          </a:p>
        </p:txBody>
      </p:sp>
    </p:spTree>
    <p:extLst>
      <p:ext uri="{BB962C8B-B14F-4D97-AF65-F5344CB8AC3E}">
        <p14:creationId xmlns:p14="http://schemas.microsoft.com/office/powerpoint/2010/main" val="152004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BA43-8A70-02D4-7876-14FA6580DEDE}"/>
              </a:ext>
            </a:extLst>
          </p:cNvPr>
          <p:cNvSpPr>
            <a:spLocks noGrp="1"/>
          </p:cNvSpPr>
          <p:nvPr>
            <p:ph type="title"/>
          </p:nvPr>
        </p:nvSpPr>
        <p:spPr>
          <a:xfrm>
            <a:off x="1946677" y="2557972"/>
            <a:ext cx="8108866" cy="1008797"/>
          </a:xfrm>
        </p:spPr>
        <p:txBody>
          <a:bodyPr/>
          <a:lstStyle/>
          <a:p>
            <a:r>
              <a:rPr lang="en-US" dirty="0"/>
              <a:t>Hope to see you all at the next NSUF Annual Users Meeting in Orlando Florida in 2027! </a:t>
            </a:r>
          </a:p>
        </p:txBody>
      </p:sp>
    </p:spTree>
    <p:extLst>
      <p:ext uri="{BB962C8B-B14F-4D97-AF65-F5344CB8AC3E}">
        <p14:creationId xmlns:p14="http://schemas.microsoft.com/office/powerpoint/2010/main" val="99621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6D6D-AA0E-E5B9-8315-290D11B32E3E}"/>
              </a:ext>
            </a:extLst>
          </p:cNvPr>
          <p:cNvSpPr>
            <a:spLocks noGrp="1"/>
          </p:cNvSpPr>
          <p:nvPr>
            <p:ph type="title"/>
          </p:nvPr>
        </p:nvSpPr>
        <p:spPr/>
        <p:txBody>
          <a:bodyPr/>
          <a:lstStyle/>
          <a:p>
            <a:r>
              <a:rPr lang="en-US" dirty="0"/>
              <a:t>Year long ideas</a:t>
            </a:r>
          </a:p>
        </p:txBody>
      </p:sp>
      <p:sp>
        <p:nvSpPr>
          <p:cNvPr id="3" name="Content Placeholder 2">
            <a:extLst>
              <a:ext uri="{FF2B5EF4-FFF2-40B4-BE49-F238E27FC236}">
                <a16:creationId xmlns:a16="http://schemas.microsoft.com/office/drawing/2014/main" id="{5504D71B-1B36-B8F9-9038-DACC336D410A}"/>
              </a:ext>
            </a:extLst>
          </p:cNvPr>
          <p:cNvSpPr>
            <a:spLocks noGrp="1"/>
          </p:cNvSpPr>
          <p:nvPr>
            <p:ph idx="1"/>
          </p:nvPr>
        </p:nvSpPr>
        <p:spPr>
          <a:xfrm>
            <a:off x="819164" y="1351712"/>
            <a:ext cx="10415649" cy="4351338"/>
          </a:xfrm>
        </p:spPr>
        <p:txBody>
          <a:bodyPr/>
          <a:lstStyle/>
          <a:p>
            <a:r>
              <a:rPr lang="en-US" dirty="0"/>
              <a:t>While the annual meeting is the biggest event of the Users Organization, we want to keep the engagement with Users all year long. </a:t>
            </a:r>
          </a:p>
          <a:p>
            <a:endParaRPr lang="en-US" dirty="0"/>
          </a:p>
          <a:p>
            <a:r>
              <a:rPr lang="en-US" dirty="0"/>
              <a:t>Brainstormed ideas:</a:t>
            </a:r>
          </a:p>
          <a:p>
            <a:pPr lvl="1"/>
            <a:r>
              <a:rPr lang="en-US" dirty="0"/>
              <a:t>Quarterly office hours</a:t>
            </a:r>
          </a:p>
          <a:p>
            <a:pPr lvl="1"/>
            <a:r>
              <a:rPr lang="en-US" dirty="0"/>
              <a:t>Technique Chats</a:t>
            </a:r>
          </a:p>
          <a:p>
            <a:pPr lvl="1"/>
            <a:r>
              <a:rPr lang="en-US" dirty="0"/>
              <a:t>Materials groups</a:t>
            </a:r>
          </a:p>
        </p:txBody>
      </p:sp>
    </p:spTree>
    <p:extLst>
      <p:ext uri="{BB962C8B-B14F-4D97-AF65-F5344CB8AC3E}">
        <p14:creationId xmlns:p14="http://schemas.microsoft.com/office/powerpoint/2010/main" val="80074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217C-C0FC-0681-1CF2-EEDFA47D5DF4}"/>
              </a:ext>
            </a:extLst>
          </p:cNvPr>
          <p:cNvSpPr>
            <a:spLocks noGrp="1"/>
          </p:cNvSpPr>
          <p:nvPr>
            <p:ph type="title"/>
          </p:nvPr>
        </p:nvSpPr>
        <p:spPr/>
        <p:txBody>
          <a:bodyPr/>
          <a:lstStyle/>
          <a:p>
            <a:r>
              <a:rPr lang="en-US" dirty="0"/>
              <a:t>Sign up for the mailing list!</a:t>
            </a:r>
          </a:p>
        </p:txBody>
      </p:sp>
      <p:pic>
        <p:nvPicPr>
          <p:cNvPr id="1026" name="Picture 2">
            <a:extLst>
              <a:ext uri="{FF2B5EF4-FFF2-40B4-BE49-F238E27FC236}">
                <a16:creationId xmlns:a16="http://schemas.microsoft.com/office/drawing/2014/main" id="{59132203-5A13-C1FD-C869-0173FD07AF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0764" y="1123543"/>
            <a:ext cx="3379023" cy="424791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B2AD682-0551-2BAD-1CAB-BFD0B6817B2A}"/>
              </a:ext>
            </a:extLst>
          </p:cNvPr>
          <p:cNvSpPr txBox="1">
            <a:spLocks/>
          </p:cNvSpPr>
          <p:nvPr/>
        </p:nvSpPr>
        <p:spPr>
          <a:xfrm>
            <a:off x="417120" y="1063000"/>
            <a:ext cx="6879607" cy="4351338"/>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major initiative! Our own mailing list!</a:t>
            </a:r>
          </a:p>
          <a:p>
            <a:r>
              <a:rPr lang="en-US" dirty="0"/>
              <a:t>This is a separate list from the mailing from the NSUF program list and requires people to opt-in to receive messages.</a:t>
            </a:r>
          </a:p>
          <a:p>
            <a:r>
              <a:rPr lang="en-US" dirty="0"/>
              <a:t>Only NSUF User Org officers have access. </a:t>
            </a:r>
          </a:p>
          <a:p>
            <a:r>
              <a:rPr lang="en-US" dirty="0"/>
              <a:t> Purpose:</a:t>
            </a:r>
          </a:p>
          <a:p>
            <a:pPr lvl="1"/>
            <a:r>
              <a:rPr lang="en-US" dirty="0"/>
              <a:t>distribute information about user organized meetings, </a:t>
            </a:r>
          </a:p>
          <a:p>
            <a:pPr lvl="1"/>
            <a:r>
              <a:rPr lang="en-US" dirty="0"/>
              <a:t>updates from the NSUF UO Executive Committee, </a:t>
            </a:r>
          </a:p>
          <a:p>
            <a:pPr lvl="1"/>
            <a:r>
              <a:rPr lang="en-US" dirty="0"/>
              <a:t>facilitate feedback from users</a:t>
            </a:r>
          </a:p>
          <a:p>
            <a:pPr lvl="1"/>
            <a:r>
              <a:rPr lang="en-US" dirty="0"/>
              <a:t>other topics relevant to the NSUF Users Organization. </a:t>
            </a:r>
          </a:p>
          <a:p>
            <a:pPr marL="0" indent="0">
              <a:buNone/>
            </a:pPr>
            <a:endParaRPr lang="en-US" dirty="0"/>
          </a:p>
          <a:p>
            <a:endParaRPr lang="en-US" b="1" dirty="0"/>
          </a:p>
          <a:p>
            <a:endParaRPr lang="en-US" b="1" dirty="0"/>
          </a:p>
        </p:txBody>
      </p:sp>
    </p:spTree>
    <p:extLst>
      <p:ext uri="{BB962C8B-B14F-4D97-AF65-F5344CB8AC3E}">
        <p14:creationId xmlns:p14="http://schemas.microsoft.com/office/powerpoint/2010/main" val="207159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8441-EA28-6E9B-FC9A-81ADEDD64F02}"/>
              </a:ext>
            </a:extLst>
          </p:cNvPr>
          <p:cNvSpPr>
            <a:spLocks noGrp="1"/>
          </p:cNvSpPr>
          <p:nvPr>
            <p:ph type="title"/>
          </p:nvPr>
        </p:nvSpPr>
        <p:spPr/>
        <p:txBody>
          <a:bodyPr/>
          <a:lstStyle/>
          <a:p>
            <a:r>
              <a:rPr lang="en-US" dirty="0"/>
              <a:t>What do we do? </a:t>
            </a:r>
          </a:p>
        </p:txBody>
      </p:sp>
      <p:sp>
        <p:nvSpPr>
          <p:cNvPr id="3" name="Content Placeholder 2">
            <a:extLst>
              <a:ext uri="{FF2B5EF4-FFF2-40B4-BE49-F238E27FC236}">
                <a16:creationId xmlns:a16="http://schemas.microsoft.com/office/drawing/2014/main" id="{E3624311-3708-78AC-ADDB-328E3334DBF1}"/>
              </a:ext>
            </a:extLst>
          </p:cNvPr>
          <p:cNvSpPr>
            <a:spLocks noGrp="1"/>
          </p:cNvSpPr>
          <p:nvPr>
            <p:ph idx="1"/>
          </p:nvPr>
        </p:nvSpPr>
        <p:spPr>
          <a:xfrm>
            <a:off x="675905" y="1079555"/>
            <a:ext cx="10415649" cy="4351338"/>
          </a:xfrm>
        </p:spPr>
        <p:txBody>
          <a:bodyPr/>
          <a:lstStyle/>
          <a:p>
            <a:r>
              <a:rPr lang="en-US" dirty="0"/>
              <a:t>The NSUF Users Organization aims to:</a:t>
            </a:r>
          </a:p>
          <a:p>
            <a:pPr lvl="1"/>
            <a:r>
              <a:rPr lang="en-US" dirty="0"/>
              <a:t>Provide a formal and clear channel for the exchange of information and advice between the investigators who perform reactor-based nuclear technology experiments and the NSUF management.</a:t>
            </a:r>
          </a:p>
          <a:p>
            <a:pPr lvl="1"/>
            <a:r>
              <a:rPr lang="en-US" dirty="0"/>
              <a:t>Serve as an advocacy group for the experimental activities at the NSUF.</a:t>
            </a:r>
          </a:p>
          <a:p>
            <a:pPr lvl="1"/>
            <a:r>
              <a:rPr lang="en-US" dirty="0"/>
              <a:t>Provide a communication channel among users of the NSUF.</a:t>
            </a:r>
          </a:p>
          <a:p>
            <a:pPr lvl="1"/>
            <a:r>
              <a:rPr lang="en-US" dirty="0"/>
              <a:t>Educate the public and decision-makers on the benefits of the use of nuclear energy for energy generation.</a:t>
            </a:r>
          </a:p>
          <a:p>
            <a:pPr lvl="1"/>
            <a:r>
              <a:rPr lang="en-US" b="1" dirty="0"/>
              <a:t>Membership in the organization is open to all users and potential users of the various NSUF facilities and scientists and engineers engaged in the operation and development of these facilities. Potential members can join by self-nomination. For more information, please send an email to the executive committee (NsufUsersOrganization@gmail.com)</a:t>
            </a:r>
            <a:endParaRPr lang="en-US" dirty="0"/>
          </a:p>
        </p:txBody>
      </p:sp>
      <p:sp>
        <p:nvSpPr>
          <p:cNvPr id="4" name="TextBox 3">
            <a:extLst>
              <a:ext uri="{FF2B5EF4-FFF2-40B4-BE49-F238E27FC236}">
                <a16:creationId xmlns:a16="http://schemas.microsoft.com/office/drawing/2014/main" id="{E9B0B020-2C36-78E9-BA0A-751DD5A53D68}"/>
              </a:ext>
            </a:extLst>
          </p:cNvPr>
          <p:cNvSpPr txBox="1"/>
          <p:nvPr/>
        </p:nvSpPr>
        <p:spPr>
          <a:xfrm>
            <a:off x="3313090" y="5466663"/>
            <a:ext cx="4280274" cy="523220"/>
          </a:xfrm>
          <a:prstGeom prst="rect">
            <a:avLst/>
          </a:prstGeom>
          <a:noFill/>
        </p:spPr>
        <p:txBody>
          <a:bodyPr wrap="none" rtlCol="0">
            <a:spAutoFit/>
          </a:bodyPr>
          <a:lstStyle/>
          <a:p>
            <a:r>
              <a:rPr lang="en-US" sz="2800" b="1" dirty="0">
                <a:solidFill>
                  <a:srgbClr val="DB792C"/>
                </a:solidFill>
              </a:rPr>
              <a:t>We are the user's voice!</a:t>
            </a:r>
          </a:p>
        </p:txBody>
      </p:sp>
    </p:spTree>
    <p:extLst>
      <p:ext uri="{BB962C8B-B14F-4D97-AF65-F5344CB8AC3E}">
        <p14:creationId xmlns:p14="http://schemas.microsoft.com/office/powerpoint/2010/main" val="249634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CCC402-CE11-CA80-EEA0-27D4D990DE47}"/>
              </a:ext>
            </a:extLst>
          </p:cNvPr>
          <p:cNvPicPr>
            <a:picLocks noChangeAspect="1"/>
          </p:cNvPicPr>
          <p:nvPr/>
        </p:nvPicPr>
        <p:blipFill>
          <a:blip r:embed="rId2"/>
          <a:stretch>
            <a:fillRect/>
          </a:stretch>
        </p:blipFill>
        <p:spPr>
          <a:xfrm>
            <a:off x="153373" y="3640607"/>
            <a:ext cx="10412278" cy="666843"/>
          </a:xfrm>
          <a:prstGeom prst="rect">
            <a:avLst/>
          </a:prstGeom>
        </p:spPr>
      </p:pic>
      <p:pic>
        <p:nvPicPr>
          <p:cNvPr id="13" name="Picture 12" descr="Graphical user interface, application&#10;&#10;AI-generated content may be incorrect.">
            <a:extLst>
              <a:ext uri="{FF2B5EF4-FFF2-40B4-BE49-F238E27FC236}">
                <a16:creationId xmlns:a16="http://schemas.microsoft.com/office/drawing/2014/main" id="{7D6753DE-0BCD-9643-7C25-CEB9E978A0F4}"/>
              </a:ext>
            </a:extLst>
          </p:cNvPr>
          <p:cNvPicPr>
            <a:picLocks noChangeAspect="1"/>
          </p:cNvPicPr>
          <p:nvPr/>
        </p:nvPicPr>
        <p:blipFill>
          <a:blip r:embed="rId3"/>
          <a:srcRect r="75455" b="24224"/>
          <a:stretch>
            <a:fillRect/>
          </a:stretch>
        </p:blipFill>
        <p:spPr>
          <a:xfrm>
            <a:off x="168246" y="4065792"/>
            <a:ext cx="1948545" cy="2743200"/>
          </a:xfrm>
          <a:prstGeom prst="rect">
            <a:avLst/>
          </a:prstGeom>
        </p:spPr>
      </p:pic>
      <p:pic>
        <p:nvPicPr>
          <p:cNvPr id="15" name="Picture 14" descr="Graphical user interface, application&#10;&#10;AI-generated content may be incorrect.">
            <a:extLst>
              <a:ext uri="{FF2B5EF4-FFF2-40B4-BE49-F238E27FC236}">
                <a16:creationId xmlns:a16="http://schemas.microsoft.com/office/drawing/2014/main" id="{E798CA1E-6751-BA84-0358-5862B9078014}"/>
              </a:ext>
            </a:extLst>
          </p:cNvPr>
          <p:cNvPicPr>
            <a:picLocks noChangeAspect="1"/>
          </p:cNvPicPr>
          <p:nvPr/>
        </p:nvPicPr>
        <p:blipFill>
          <a:blip r:embed="rId4"/>
          <a:srcRect l="1109" r="51411" b="22856"/>
          <a:stretch>
            <a:fillRect/>
          </a:stretch>
        </p:blipFill>
        <p:spPr>
          <a:xfrm>
            <a:off x="7967477" y="4065792"/>
            <a:ext cx="1971559" cy="2743200"/>
          </a:xfrm>
          <a:prstGeom prst="rect">
            <a:avLst/>
          </a:prstGeom>
        </p:spPr>
      </p:pic>
      <p:pic>
        <p:nvPicPr>
          <p:cNvPr id="16" name="Picture 15" descr="Graphical user interface, application&#10;&#10;AI-generated content may be incorrect.">
            <a:extLst>
              <a:ext uri="{FF2B5EF4-FFF2-40B4-BE49-F238E27FC236}">
                <a16:creationId xmlns:a16="http://schemas.microsoft.com/office/drawing/2014/main" id="{9D9C4CD4-697E-E9C6-6D7E-5366E85BAB73}"/>
              </a:ext>
            </a:extLst>
          </p:cNvPr>
          <p:cNvPicPr>
            <a:picLocks noChangeAspect="1"/>
          </p:cNvPicPr>
          <p:nvPr/>
        </p:nvPicPr>
        <p:blipFill>
          <a:blip r:embed="rId3"/>
          <a:srcRect l="25772" r="50725" b="24224"/>
          <a:stretch>
            <a:fillRect/>
          </a:stretch>
        </p:blipFill>
        <p:spPr>
          <a:xfrm>
            <a:off x="2144402" y="4065792"/>
            <a:ext cx="1865793" cy="2743200"/>
          </a:xfrm>
          <a:prstGeom prst="rect">
            <a:avLst/>
          </a:prstGeom>
        </p:spPr>
      </p:pic>
      <p:pic>
        <p:nvPicPr>
          <p:cNvPr id="17" name="Picture 16" descr="Graphical user interface, application&#10;&#10;AI-generated content may be incorrect.">
            <a:extLst>
              <a:ext uri="{FF2B5EF4-FFF2-40B4-BE49-F238E27FC236}">
                <a16:creationId xmlns:a16="http://schemas.microsoft.com/office/drawing/2014/main" id="{A045F9DD-85DC-3A9F-0635-15CCA4D21EB7}"/>
              </a:ext>
            </a:extLst>
          </p:cNvPr>
          <p:cNvPicPr>
            <a:picLocks noChangeAspect="1"/>
          </p:cNvPicPr>
          <p:nvPr/>
        </p:nvPicPr>
        <p:blipFill>
          <a:blip r:embed="rId3"/>
          <a:srcRect l="50336" r="25404" b="24224"/>
          <a:stretch>
            <a:fillRect/>
          </a:stretch>
        </p:blipFill>
        <p:spPr>
          <a:xfrm>
            <a:off x="4037806" y="4065792"/>
            <a:ext cx="1925904" cy="2743200"/>
          </a:xfrm>
          <a:prstGeom prst="rect">
            <a:avLst/>
          </a:prstGeom>
        </p:spPr>
      </p:pic>
      <p:pic>
        <p:nvPicPr>
          <p:cNvPr id="18" name="Picture 17" descr="Graphical user interface, application&#10;&#10;AI-generated content may be incorrect.">
            <a:extLst>
              <a:ext uri="{FF2B5EF4-FFF2-40B4-BE49-F238E27FC236}">
                <a16:creationId xmlns:a16="http://schemas.microsoft.com/office/drawing/2014/main" id="{E6D7CA27-68CC-0DC9-3837-04CC01866AF5}"/>
              </a:ext>
            </a:extLst>
          </p:cNvPr>
          <p:cNvPicPr>
            <a:picLocks noChangeAspect="1"/>
          </p:cNvPicPr>
          <p:nvPr/>
        </p:nvPicPr>
        <p:blipFill>
          <a:blip r:embed="rId3"/>
          <a:srcRect l="75221" r="234" b="24224"/>
          <a:stretch>
            <a:fillRect/>
          </a:stretch>
        </p:blipFill>
        <p:spPr>
          <a:xfrm>
            <a:off x="5991321" y="4065792"/>
            <a:ext cx="1948545" cy="2743200"/>
          </a:xfrm>
          <a:prstGeom prst="rect">
            <a:avLst/>
          </a:prstGeom>
        </p:spPr>
      </p:pic>
      <p:pic>
        <p:nvPicPr>
          <p:cNvPr id="19" name="Picture 18" descr="Graphical user interface, application&#10;&#10;AI-generated content may be incorrect.">
            <a:extLst>
              <a:ext uri="{FF2B5EF4-FFF2-40B4-BE49-F238E27FC236}">
                <a16:creationId xmlns:a16="http://schemas.microsoft.com/office/drawing/2014/main" id="{D44914BB-55A9-924E-FE13-D858DF141BD0}"/>
              </a:ext>
            </a:extLst>
          </p:cNvPr>
          <p:cNvPicPr>
            <a:picLocks noChangeAspect="1"/>
          </p:cNvPicPr>
          <p:nvPr/>
        </p:nvPicPr>
        <p:blipFill>
          <a:blip r:embed="rId4"/>
          <a:srcRect l="50101" b="22856"/>
          <a:stretch>
            <a:fillRect/>
          </a:stretch>
        </p:blipFill>
        <p:spPr>
          <a:xfrm>
            <a:off x="9966647" y="4065792"/>
            <a:ext cx="2071980" cy="2743200"/>
          </a:xfrm>
          <a:prstGeom prst="rect">
            <a:avLst/>
          </a:prstGeom>
        </p:spPr>
      </p:pic>
      <p:pic>
        <p:nvPicPr>
          <p:cNvPr id="6" name="Picture 5" descr="Graphical user interface&#10;&#10;AI-generated content may be incorrect.">
            <a:extLst>
              <a:ext uri="{FF2B5EF4-FFF2-40B4-BE49-F238E27FC236}">
                <a16:creationId xmlns:a16="http://schemas.microsoft.com/office/drawing/2014/main" id="{2EF4C933-C173-377B-AE87-661B637010F6}"/>
              </a:ext>
            </a:extLst>
          </p:cNvPr>
          <p:cNvPicPr>
            <a:picLocks noChangeAspect="1"/>
          </p:cNvPicPr>
          <p:nvPr/>
        </p:nvPicPr>
        <p:blipFill>
          <a:blip r:embed="rId5"/>
          <a:srcRect l="1548" t="19704" r="74337" b="20051"/>
          <a:stretch>
            <a:fillRect/>
          </a:stretch>
        </p:blipFill>
        <p:spPr>
          <a:xfrm>
            <a:off x="168246" y="953399"/>
            <a:ext cx="1948544" cy="2743200"/>
          </a:xfrm>
          <a:prstGeom prst="rect">
            <a:avLst/>
          </a:prstGeom>
        </p:spPr>
      </p:pic>
      <p:pic>
        <p:nvPicPr>
          <p:cNvPr id="7" name="Picture 6" descr="Graphical user interface&#10;&#10;AI-generated content may be incorrect.">
            <a:extLst>
              <a:ext uri="{FF2B5EF4-FFF2-40B4-BE49-F238E27FC236}">
                <a16:creationId xmlns:a16="http://schemas.microsoft.com/office/drawing/2014/main" id="{F6E679F6-18F3-C53D-BB56-5D80CE7ADBE5}"/>
              </a:ext>
            </a:extLst>
          </p:cNvPr>
          <p:cNvPicPr>
            <a:picLocks noChangeAspect="1"/>
          </p:cNvPicPr>
          <p:nvPr/>
        </p:nvPicPr>
        <p:blipFill>
          <a:blip r:embed="rId5"/>
          <a:srcRect l="26723" t="19704" r="50186" b="20051"/>
          <a:stretch>
            <a:fillRect/>
          </a:stretch>
        </p:blipFill>
        <p:spPr>
          <a:xfrm>
            <a:off x="2441548" y="953399"/>
            <a:ext cx="1865793" cy="2743200"/>
          </a:xfrm>
          <a:prstGeom prst="rect">
            <a:avLst/>
          </a:prstGeom>
        </p:spPr>
      </p:pic>
      <p:pic>
        <p:nvPicPr>
          <p:cNvPr id="8" name="Picture 7" descr="Graphical user interface&#10;&#10;AI-generated content may be incorrect.">
            <a:extLst>
              <a:ext uri="{FF2B5EF4-FFF2-40B4-BE49-F238E27FC236}">
                <a16:creationId xmlns:a16="http://schemas.microsoft.com/office/drawing/2014/main" id="{9891B5AD-01A1-1DAB-5012-206363F120DB}"/>
              </a:ext>
            </a:extLst>
          </p:cNvPr>
          <p:cNvPicPr>
            <a:picLocks noChangeAspect="1"/>
          </p:cNvPicPr>
          <p:nvPr/>
        </p:nvPicPr>
        <p:blipFill>
          <a:blip r:embed="rId5"/>
          <a:srcRect l="50926" t="19704" r="25983" b="20051"/>
          <a:stretch>
            <a:fillRect/>
          </a:stretch>
        </p:blipFill>
        <p:spPr>
          <a:xfrm>
            <a:off x="4618306" y="953399"/>
            <a:ext cx="1865793" cy="2743200"/>
          </a:xfrm>
          <a:prstGeom prst="rect">
            <a:avLst/>
          </a:prstGeom>
        </p:spPr>
      </p:pic>
      <p:pic>
        <p:nvPicPr>
          <p:cNvPr id="9" name="Picture 8" descr="Graphical user interface&#10;&#10;AI-generated content may be incorrect.">
            <a:extLst>
              <a:ext uri="{FF2B5EF4-FFF2-40B4-BE49-F238E27FC236}">
                <a16:creationId xmlns:a16="http://schemas.microsoft.com/office/drawing/2014/main" id="{2EB1DC3F-6037-DCD5-E487-1A1046BE293D}"/>
              </a:ext>
            </a:extLst>
          </p:cNvPr>
          <p:cNvPicPr>
            <a:picLocks noChangeAspect="1"/>
          </p:cNvPicPr>
          <p:nvPr/>
        </p:nvPicPr>
        <p:blipFill>
          <a:blip r:embed="rId5"/>
          <a:srcRect l="75757" t="19704" r="1152" b="20051"/>
          <a:stretch>
            <a:fillRect/>
          </a:stretch>
        </p:blipFill>
        <p:spPr>
          <a:xfrm>
            <a:off x="6795064" y="953399"/>
            <a:ext cx="1865793" cy="2743200"/>
          </a:xfrm>
          <a:prstGeom prst="rect">
            <a:avLst/>
          </a:prstGeom>
        </p:spPr>
      </p:pic>
      <p:sp>
        <p:nvSpPr>
          <p:cNvPr id="2" name="Title 1">
            <a:extLst>
              <a:ext uri="{FF2B5EF4-FFF2-40B4-BE49-F238E27FC236}">
                <a16:creationId xmlns:a16="http://schemas.microsoft.com/office/drawing/2014/main" id="{70AD341E-1F70-C186-F652-B31A29783672}"/>
              </a:ext>
            </a:extLst>
          </p:cNvPr>
          <p:cNvSpPr>
            <a:spLocks noGrp="1"/>
          </p:cNvSpPr>
          <p:nvPr>
            <p:ph type="title"/>
          </p:nvPr>
        </p:nvSpPr>
        <p:spPr>
          <a:xfrm>
            <a:off x="948905" y="15138"/>
            <a:ext cx="10415648" cy="1008797"/>
          </a:xfrm>
        </p:spPr>
        <p:txBody>
          <a:bodyPr/>
          <a:lstStyle/>
          <a:p>
            <a:r>
              <a:rPr lang="en-US" dirty="0"/>
              <a:t>Meet your NSUF Users Organization Team</a:t>
            </a:r>
          </a:p>
        </p:txBody>
      </p:sp>
      <p:pic>
        <p:nvPicPr>
          <p:cNvPr id="5" name="Picture 4" descr="Graphical user interface&#10;&#10;AI-generated content may be incorrect.">
            <a:extLst>
              <a:ext uri="{FF2B5EF4-FFF2-40B4-BE49-F238E27FC236}">
                <a16:creationId xmlns:a16="http://schemas.microsoft.com/office/drawing/2014/main" id="{1E33ED14-54DF-F64E-B16E-2E293DBF6B69}"/>
              </a:ext>
            </a:extLst>
          </p:cNvPr>
          <p:cNvPicPr>
            <a:picLocks noChangeAspect="1"/>
          </p:cNvPicPr>
          <p:nvPr/>
        </p:nvPicPr>
        <p:blipFill>
          <a:blip r:embed="rId5"/>
          <a:srcRect b="90505"/>
          <a:stretch>
            <a:fillRect/>
          </a:stretch>
        </p:blipFill>
        <p:spPr>
          <a:xfrm>
            <a:off x="0" y="449000"/>
            <a:ext cx="9427089" cy="504399"/>
          </a:xfrm>
          <a:prstGeom prst="rect">
            <a:avLst/>
          </a:prstGeom>
        </p:spPr>
      </p:pic>
      <p:pic>
        <p:nvPicPr>
          <p:cNvPr id="14" name="Picture 13" descr="A person wearing glasses&#10;&#10;AI-generated content may be incorrect.">
            <a:extLst>
              <a:ext uri="{FF2B5EF4-FFF2-40B4-BE49-F238E27FC236}">
                <a16:creationId xmlns:a16="http://schemas.microsoft.com/office/drawing/2014/main" id="{D493CFC4-48E3-5EF9-4926-C1C909F37432}"/>
              </a:ext>
            </a:extLst>
          </p:cNvPr>
          <p:cNvPicPr>
            <a:picLocks noChangeAspect="1"/>
          </p:cNvPicPr>
          <p:nvPr/>
        </p:nvPicPr>
        <p:blipFill>
          <a:blip r:embed="rId6"/>
          <a:stretch>
            <a:fillRect/>
          </a:stretch>
        </p:blipFill>
        <p:spPr>
          <a:xfrm>
            <a:off x="9790397" y="918131"/>
            <a:ext cx="1875266" cy="2757744"/>
          </a:xfrm>
          <a:prstGeom prst="rect">
            <a:avLst/>
          </a:prstGeom>
        </p:spPr>
      </p:pic>
      <p:sp>
        <p:nvSpPr>
          <p:cNvPr id="20" name="TextBox 19">
            <a:extLst>
              <a:ext uri="{FF2B5EF4-FFF2-40B4-BE49-F238E27FC236}">
                <a16:creationId xmlns:a16="http://schemas.microsoft.com/office/drawing/2014/main" id="{BA7274FA-1ED3-BAA5-3B45-95B03E92909C}"/>
              </a:ext>
            </a:extLst>
          </p:cNvPr>
          <p:cNvSpPr txBox="1"/>
          <p:nvPr/>
        </p:nvSpPr>
        <p:spPr>
          <a:xfrm>
            <a:off x="10058194" y="2950161"/>
            <a:ext cx="1441485" cy="369332"/>
          </a:xfrm>
          <a:prstGeom prst="rect">
            <a:avLst/>
          </a:prstGeom>
          <a:noFill/>
        </p:spPr>
        <p:txBody>
          <a:bodyPr wrap="none" rtlCol="0">
            <a:spAutoFit/>
          </a:bodyPr>
          <a:lstStyle/>
          <a:p>
            <a:r>
              <a:rPr lang="en-US" dirty="0">
                <a:solidFill>
                  <a:srgbClr val="646465"/>
                </a:solidFill>
              </a:rPr>
              <a:t>Renae Tripp</a:t>
            </a:r>
          </a:p>
        </p:txBody>
      </p:sp>
      <p:sp>
        <p:nvSpPr>
          <p:cNvPr id="21" name="TextBox 20">
            <a:extLst>
              <a:ext uri="{FF2B5EF4-FFF2-40B4-BE49-F238E27FC236}">
                <a16:creationId xmlns:a16="http://schemas.microsoft.com/office/drawing/2014/main" id="{C56ED968-8139-F24A-83F3-87E48215876A}"/>
              </a:ext>
            </a:extLst>
          </p:cNvPr>
          <p:cNvSpPr txBox="1"/>
          <p:nvPr/>
        </p:nvSpPr>
        <p:spPr>
          <a:xfrm>
            <a:off x="9939037" y="2265247"/>
            <a:ext cx="1650984" cy="461665"/>
          </a:xfrm>
          <a:prstGeom prst="rect">
            <a:avLst/>
          </a:prstGeom>
          <a:noFill/>
        </p:spPr>
        <p:txBody>
          <a:bodyPr wrap="square" rtlCol="0">
            <a:spAutoFit/>
          </a:bodyPr>
          <a:lstStyle/>
          <a:p>
            <a:pPr algn="ctr"/>
            <a:r>
              <a:rPr lang="en-US" sz="1200" dirty="0">
                <a:solidFill>
                  <a:srgbClr val="939393"/>
                </a:solidFill>
              </a:rPr>
              <a:t>Person who makes everything happen</a:t>
            </a:r>
          </a:p>
        </p:txBody>
      </p:sp>
      <p:sp>
        <p:nvSpPr>
          <p:cNvPr id="22" name="TextBox 21">
            <a:extLst>
              <a:ext uri="{FF2B5EF4-FFF2-40B4-BE49-F238E27FC236}">
                <a16:creationId xmlns:a16="http://schemas.microsoft.com/office/drawing/2014/main" id="{FAE4B929-84DB-19D2-6E26-03239774A44C}"/>
              </a:ext>
            </a:extLst>
          </p:cNvPr>
          <p:cNvSpPr txBox="1"/>
          <p:nvPr/>
        </p:nvSpPr>
        <p:spPr>
          <a:xfrm>
            <a:off x="9966647" y="3356939"/>
            <a:ext cx="2025361" cy="246221"/>
          </a:xfrm>
          <a:prstGeom prst="rect">
            <a:avLst/>
          </a:prstGeom>
          <a:noFill/>
        </p:spPr>
        <p:txBody>
          <a:bodyPr wrap="square" rtlCol="0">
            <a:spAutoFit/>
          </a:bodyPr>
          <a:lstStyle/>
          <a:p>
            <a:r>
              <a:rPr lang="en-US" sz="1000" dirty="0">
                <a:solidFill>
                  <a:srgbClr val="939393"/>
                </a:solidFill>
              </a:rPr>
              <a:t>Idaho National Laboratory</a:t>
            </a:r>
          </a:p>
        </p:txBody>
      </p:sp>
    </p:spTree>
    <p:extLst>
      <p:ext uri="{BB962C8B-B14F-4D97-AF65-F5344CB8AC3E}">
        <p14:creationId xmlns:p14="http://schemas.microsoft.com/office/powerpoint/2010/main" val="36252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48DF210-DA3E-1BDE-373E-76C1B80973C4}"/>
              </a:ext>
            </a:extLst>
          </p:cNvPr>
          <p:cNvPicPr>
            <a:picLocks noGrp="1" noChangeAspect="1"/>
          </p:cNvPicPr>
          <p:nvPr>
            <p:ph idx="1"/>
          </p:nvPr>
        </p:nvPicPr>
        <p:blipFill>
          <a:blip r:embed="rId2"/>
          <a:srcRect t="41865"/>
          <a:stretch>
            <a:fillRect/>
          </a:stretch>
        </p:blipFill>
        <p:spPr>
          <a:xfrm>
            <a:off x="693447" y="3812875"/>
            <a:ext cx="5383123" cy="2347129"/>
          </a:xfrm>
          <a:prstGeom prst="rect">
            <a:avLst/>
          </a:prstGeom>
        </p:spPr>
      </p:pic>
      <p:sp>
        <p:nvSpPr>
          <p:cNvPr id="2" name="Title 1">
            <a:extLst>
              <a:ext uri="{FF2B5EF4-FFF2-40B4-BE49-F238E27FC236}">
                <a16:creationId xmlns:a16="http://schemas.microsoft.com/office/drawing/2014/main" id="{DBD4A67E-AD0B-6237-1290-4939F2037EB6}"/>
              </a:ext>
            </a:extLst>
          </p:cNvPr>
          <p:cNvSpPr>
            <a:spLocks noGrp="1"/>
          </p:cNvSpPr>
          <p:nvPr>
            <p:ph type="title"/>
          </p:nvPr>
        </p:nvSpPr>
        <p:spPr>
          <a:xfrm>
            <a:off x="868746" y="256678"/>
            <a:ext cx="10415648" cy="1008797"/>
          </a:xfrm>
        </p:spPr>
        <p:txBody>
          <a:bodyPr/>
          <a:lstStyle/>
          <a:p>
            <a:r>
              <a:rPr lang="en-US" sz="2700" dirty="0"/>
              <a:t>The NSUF Annual Users Meeting 2026 brought together NSUF leadership, instrument scientists, users and potential users</a:t>
            </a:r>
          </a:p>
        </p:txBody>
      </p:sp>
      <p:pic>
        <p:nvPicPr>
          <p:cNvPr id="5" name="Picture 4">
            <a:extLst>
              <a:ext uri="{FF2B5EF4-FFF2-40B4-BE49-F238E27FC236}">
                <a16:creationId xmlns:a16="http://schemas.microsoft.com/office/drawing/2014/main" id="{00A06B52-31A9-5B91-C5B2-5CCF02BFC7D3}"/>
              </a:ext>
            </a:extLst>
          </p:cNvPr>
          <p:cNvPicPr>
            <a:picLocks noChangeAspect="1"/>
          </p:cNvPicPr>
          <p:nvPr/>
        </p:nvPicPr>
        <p:blipFill>
          <a:blip r:embed="rId3"/>
          <a:stretch>
            <a:fillRect/>
          </a:stretch>
        </p:blipFill>
        <p:spPr>
          <a:xfrm>
            <a:off x="6606484" y="972150"/>
            <a:ext cx="5172797" cy="3715268"/>
          </a:xfrm>
          <a:prstGeom prst="rect">
            <a:avLst/>
          </a:prstGeom>
        </p:spPr>
      </p:pic>
      <p:pic>
        <p:nvPicPr>
          <p:cNvPr id="9" name="Picture 8">
            <a:extLst>
              <a:ext uri="{FF2B5EF4-FFF2-40B4-BE49-F238E27FC236}">
                <a16:creationId xmlns:a16="http://schemas.microsoft.com/office/drawing/2014/main" id="{7715968E-2596-9318-1327-9FE9004F2F7A}"/>
              </a:ext>
            </a:extLst>
          </p:cNvPr>
          <p:cNvPicPr>
            <a:picLocks noChangeAspect="1"/>
          </p:cNvPicPr>
          <p:nvPr/>
        </p:nvPicPr>
        <p:blipFill>
          <a:blip r:embed="rId4"/>
          <a:srcRect t="32077" b="2388"/>
          <a:stretch>
            <a:fillRect/>
          </a:stretch>
        </p:blipFill>
        <p:spPr>
          <a:xfrm>
            <a:off x="693447" y="1167019"/>
            <a:ext cx="5383123" cy="2645856"/>
          </a:xfrm>
          <a:prstGeom prst="rect">
            <a:avLst/>
          </a:prstGeom>
        </p:spPr>
      </p:pic>
      <p:sp>
        <p:nvSpPr>
          <p:cNvPr id="10" name="TextBox 9">
            <a:extLst>
              <a:ext uri="{FF2B5EF4-FFF2-40B4-BE49-F238E27FC236}">
                <a16:creationId xmlns:a16="http://schemas.microsoft.com/office/drawing/2014/main" id="{C2547B39-978F-9CF2-63CB-1BB6D6A7145A}"/>
              </a:ext>
            </a:extLst>
          </p:cNvPr>
          <p:cNvSpPr txBox="1"/>
          <p:nvPr/>
        </p:nvSpPr>
        <p:spPr>
          <a:xfrm>
            <a:off x="7051311" y="4986439"/>
            <a:ext cx="4283141" cy="646331"/>
          </a:xfrm>
          <a:prstGeom prst="rect">
            <a:avLst/>
          </a:prstGeom>
          <a:noFill/>
        </p:spPr>
        <p:txBody>
          <a:bodyPr wrap="square" rtlCol="0">
            <a:spAutoFit/>
          </a:bodyPr>
          <a:lstStyle/>
          <a:p>
            <a:pPr algn="ctr"/>
            <a:r>
              <a:rPr lang="en-US" dirty="0"/>
              <a:t>Estimated attendance: ~60-70 people, in person and remote</a:t>
            </a:r>
          </a:p>
        </p:txBody>
      </p:sp>
    </p:spTree>
    <p:extLst>
      <p:ext uri="{BB962C8B-B14F-4D97-AF65-F5344CB8AC3E}">
        <p14:creationId xmlns:p14="http://schemas.microsoft.com/office/powerpoint/2010/main" val="200410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F713-81DF-82E8-7CDC-1414DBC58D7F}"/>
              </a:ext>
            </a:extLst>
          </p:cNvPr>
          <p:cNvSpPr>
            <a:spLocks noGrp="1"/>
          </p:cNvSpPr>
          <p:nvPr>
            <p:ph type="title"/>
          </p:nvPr>
        </p:nvSpPr>
        <p:spPr/>
        <p:txBody>
          <a:bodyPr/>
          <a:lstStyle/>
          <a:p>
            <a:r>
              <a:rPr lang="en-US" dirty="0"/>
              <a:t>Engaging with NSUF Leadership</a:t>
            </a:r>
          </a:p>
        </p:txBody>
      </p:sp>
      <p:sp>
        <p:nvSpPr>
          <p:cNvPr id="3" name="Content Placeholder 2">
            <a:extLst>
              <a:ext uri="{FF2B5EF4-FFF2-40B4-BE49-F238E27FC236}">
                <a16:creationId xmlns:a16="http://schemas.microsoft.com/office/drawing/2014/main" id="{3F5877DB-0A70-4F2A-B678-51054FC77471}"/>
              </a:ext>
            </a:extLst>
          </p:cNvPr>
          <p:cNvSpPr>
            <a:spLocks noGrp="1"/>
          </p:cNvSpPr>
          <p:nvPr>
            <p:ph idx="1"/>
          </p:nvPr>
        </p:nvSpPr>
        <p:spPr>
          <a:xfrm>
            <a:off x="888176" y="1875560"/>
            <a:ext cx="10415649" cy="2604076"/>
          </a:xfrm>
        </p:spPr>
        <p:txBody>
          <a:bodyPr/>
          <a:lstStyle/>
          <a:p>
            <a:pPr lvl="1"/>
            <a:r>
              <a:rPr lang="en-US" b="1" dirty="0"/>
              <a:t>Chris Barr (Program Manager, NSUF, DOE-NE)</a:t>
            </a:r>
            <a:r>
              <a:rPr lang="en-US" dirty="0"/>
              <a:t> – </a:t>
            </a:r>
            <a:r>
              <a:rPr lang="en-US" i="1" dirty="0"/>
              <a:t>DOE Perspectives of the NSUF</a:t>
            </a:r>
            <a:endParaRPr lang="en-US" dirty="0"/>
          </a:p>
          <a:p>
            <a:pPr lvl="1"/>
            <a:endParaRPr lang="en-US" dirty="0"/>
          </a:p>
          <a:p>
            <a:pPr lvl="1"/>
            <a:r>
              <a:rPr lang="en-US" b="1" dirty="0"/>
              <a:t>Brenden Heidrich - </a:t>
            </a:r>
            <a:r>
              <a:rPr lang="en-US" i="1" dirty="0"/>
              <a:t>Introduction to NSUF, Overview from NSUF Director, Upcoming opportunities and initiatives from NSUF </a:t>
            </a:r>
          </a:p>
          <a:p>
            <a:pPr lvl="1"/>
            <a:endParaRPr lang="en-US" i="1" dirty="0"/>
          </a:p>
          <a:p>
            <a:pPr lvl="1"/>
            <a:r>
              <a:rPr lang="en-US" i="1" dirty="0"/>
              <a:t>A live demonstration of NRDS and discussion of the updates since the last NSUF Users meeting</a:t>
            </a:r>
            <a:endParaRPr lang="en-US" dirty="0"/>
          </a:p>
        </p:txBody>
      </p:sp>
    </p:spTree>
    <p:extLst>
      <p:ext uri="{BB962C8B-B14F-4D97-AF65-F5344CB8AC3E}">
        <p14:creationId xmlns:p14="http://schemas.microsoft.com/office/powerpoint/2010/main" val="198609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C1CF-D5F9-A697-BFE8-ADB94DFB8F4B}"/>
              </a:ext>
            </a:extLst>
          </p:cNvPr>
          <p:cNvSpPr>
            <a:spLocks noGrp="1"/>
          </p:cNvSpPr>
          <p:nvPr>
            <p:ph type="title"/>
          </p:nvPr>
        </p:nvSpPr>
        <p:spPr>
          <a:xfrm>
            <a:off x="888176" y="205730"/>
            <a:ext cx="10415648" cy="1008797"/>
          </a:xfrm>
        </p:spPr>
        <p:txBody>
          <a:bodyPr/>
          <a:lstStyle/>
          <a:p>
            <a:r>
              <a:rPr lang="en-US" dirty="0"/>
              <a:t>Interactions with colleagues and NSUF leadership to enhance user experiences</a:t>
            </a:r>
          </a:p>
        </p:txBody>
      </p:sp>
      <p:sp>
        <p:nvSpPr>
          <p:cNvPr id="3" name="Content Placeholder 2">
            <a:extLst>
              <a:ext uri="{FF2B5EF4-FFF2-40B4-BE49-F238E27FC236}">
                <a16:creationId xmlns:a16="http://schemas.microsoft.com/office/drawing/2014/main" id="{1F49F1F1-CEDF-030E-373D-51A808921A95}"/>
              </a:ext>
            </a:extLst>
          </p:cNvPr>
          <p:cNvSpPr>
            <a:spLocks noGrp="1"/>
          </p:cNvSpPr>
          <p:nvPr>
            <p:ph idx="1"/>
          </p:nvPr>
        </p:nvSpPr>
        <p:spPr>
          <a:xfrm>
            <a:off x="332509" y="1214527"/>
            <a:ext cx="11388435" cy="4351338"/>
          </a:xfrm>
        </p:spPr>
        <p:txBody>
          <a:bodyPr/>
          <a:lstStyle/>
          <a:p>
            <a:r>
              <a:rPr lang="en-US" sz="2400" b="1" dirty="0"/>
              <a:t>Panel discussions for every step of the user experience. </a:t>
            </a:r>
          </a:p>
          <a:p>
            <a:pPr lvl="1"/>
            <a:r>
              <a:rPr lang="en-US" sz="2000" dirty="0"/>
              <a:t>Panel 1. </a:t>
            </a:r>
            <a:r>
              <a:rPr lang="en-US" sz="2000" b="1" i="1" dirty="0"/>
              <a:t>Working with NSUF partners. </a:t>
            </a:r>
            <a:r>
              <a:rPr lang="en-US" sz="2000" dirty="0"/>
              <a:t>Hear from facility PIs and instrument scientists with commonly requested capabilities to know what has been developed, what is coming up, and how to work with instrument scientists for common characterization techniques. </a:t>
            </a:r>
          </a:p>
          <a:p>
            <a:pPr lvl="1"/>
            <a:r>
              <a:rPr lang="en-US" sz="2000" dirty="0"/>
              <a:t>Panel 2. </a:t>
            </a:r>
            <a:r>
              <a:rPr lang="en-US" sz="2000" b="1" i="1" dirty="0"/>
              <a:t>Jumpstarting Careers with NSUF. </a:t>
            </a:r>
            <a:r>
              <a:rPr lang="en-US" sz="2000" dirty="0"/>
              <a:t>Hear from researchers at all stages of their careers who have gone through the NSUF RTE and CINR processes and how it helped kickstart and continue a career in nuclear materials. </a:t>
            </a:r>
          </a:p>
          <a:p>
            <a:pPr lvl="1"/>
            <a:r>
              <a:rPr lang="en-US" sz="2000" dirty="0"/>
              <a:t>Panel 3. </a:t>
            </a:r>
            <a:r>
              <a:rPr lang="en-US" sz="2000" b="1" i="1" dirty="0"/>
              <a:t>The NRDS and Data Management.</a:t>
            </a:r>
            <a:r>
              <a:rPr lang="en-US" sz="2000" b="1" dirty="0"/>
              <a:t>  </a:t>
            </a:r>
            <a:r>
              <a:rPr lang="en-US" sz="2000" dirty="0"/>
              <a:t>Upcoming programmatic requirements will include uploading and sharing data with the Nuclear Research Data System (NRDS). This panel will discuss the requirements, data processing practices, and provide expert insight into data analysis with NSUF partners. </a:t>
            </a:r>
          </a:p>
          <a:p>
            <a:pPr lvl="1"/>
            <a:r>
              <a:rPr lang="en-US" sz="2000" dirty="0"/>
              <a:t>Panel 4. </a:t>
            </a:r>
            <a:r>
              <a:rPr lang="en-US" sz="2000" b="1" i="1" dirty="0"/>
              <a:t>Demystifying the Review Process</a:t>
            </a:r>
            <a:r>
              <a:rPr lang="en-US" sz="2000" b="1" dirty="0"/>
              <a:t>. </a:t>
            </a:r>
            <a:r>
              <a:rPr lang="en-US" sz="2000" dirty="0"/>
              <a:t>NSUF representatives and frequent reviewers provide insight on common pitfalls, tips to make a reviewer happy, identifying red flags and showstoppers from the program and PI perspectives.</a:t>
            </a:r>
          </a:p>
        </p:txBody>
      </p:sp>
    </p:spTree>
    <p:extLst>
      <p:ext uri="{BB962C8B-B14F-4D97-AF65-F5344CB8AC3E}">
        <p14:creationId xmlns:p14="http://schemas.microsoft.com/office/powerpoint/2010/main" val="22990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A4DEB-BFE7-40DB-9495-5EA7E902A8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10637E-5554-B073-CF8E-1C4DB88D178A}"/>
              </a:ext>
            </a:extLst>
          </p:cNvPr>
          <p:cNvSpPr>
            <a:spLocks noGrp="1"/>
          </p:cNvSpPr>
          <p:nvPr>
            <p:ph type="body" sz="quarter" idx="13"/>
          </p:nvPr>
        </p:nvSpPr>
        <p:spPr>
          <a:xfrm>
            <a:off x="2041071" y="1800225"/>
            <a:ext cx="10150929" cy="2292350"/>
          </a:xfrm>
        </p:spPr>
        <p:txBody>
          <a:bodyPr/>
          <a:lstStyle/>
          <a:p>
            <a:pPr lvl="0"/>
            <a:r>
              <a:rPr lang="en-US" sz="4000" dirty="0"/>
              <a:t>Future Activities for the NSUF Users’ Organization</a:t>
            </a:r>
          </a:p>
        </p:txBody>
      </p:sp>
    </p:spTree>
    <p:extLst>
      <p:ext uri="{BB962C8B-B14F-4D97-AF65-F5344CB8AC3E}">
        <p14:creationId xmlns:p14="http://schemas.microsoft.com/office/powerpoint/2010/main" val="308171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suf">
            <a:extLst>
              <a:ext uri="{FF2B5EF4-FFF2-40B4-BE49-F238E27FC236}">
                <a16:creationId xmlns:a16="http://schemas.microsoft.com/office/drawing/2014/main" id="{B53316C3-26D1-D36B-BCDB-14E45CE5B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629" y="1127138"/>
            <a:ext cx="6518741" cy="39069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59C6E4-341E-CA26-6F69-0F6EBC350E5D}"/>
              </a:ext>
            </a:extLst>
          </p:cNvPr>
          <p:cNvSpPr>
            <a:spLocks noGrp="1"/>
          </p:cNvSpPr>
          <p:nvPr>
            <p:ph type="title"/>
          </p:nvPr>
        </p:nvSpPr>
        <p:spPr>
          <a:xfrm>
            <a:off x="888175" y="417818"/>
            <a:ext cx="10415648" cy="1008797"/>
          </a:xfrm>
        </p:spPr>
        <p:txBody>
          <a:bodyPr/>
          <a:lstStyle/>
          <a:p>
            <a:r>
              <a:rPr lang="en-US" sz="3200" dirty="0"/>
              <a:t>Next year is the 20</a:t>
            </a:r>
            <a:r>
              <a:rPr lang="en-US" sz="3200" baseline="30000" dirty="0"/>
              <a:t>th</a:t>
            </a:r>
            <a:r>
              <a:rPr lang="en-US" sz="3200" dirty="0"/>
              <a:t> anniversary of NSUF</a:t>
            </a:r>
          </a:p>
        </p:txBody>
      </p:sp>
      <p:pic>
        <p:nvPicPr>
          <p:cNvPr id="5" name="Content Placeholder 4" descr="Balloons with solid fill">
            <a:extLst>
              <a:ext uri="{FF2B5EF4-FFF2-40B4-BE49-F238E27FC236}">
                <a16:creationId xmlns:a16="http://schemas.microsoft.com/office/drawing/2014/main" id="{2607A5D1-4427-CB24-9A37-9AD287F190E5}"/>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9605682" y="1222725"/>
            <a:ext cx="1698141" cy="1698141"/>
          </a:xfrm>
        </p:spPr>
      </p:pic>
      <p:pic>
        <p:nvPicPr>
          <p:cNvPr id="7" name="Graphic 6" descr="Party hat with solid fill">
            <a:extLst>
              <a:ext uri="{FF2B5EF4-FFF2-40B4-BE49-F238E27FC236}">
                <a16:creationId xmlns:a16="http://schemas.microsoft.com/office/drawing/2014/main" id="{F93B7791-5304-BEB7-2F89-16621B81F0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328394">
            <a:off x="2289672" y="1167335"/>
            <a:ext cx="1668136" cy="1668136"/>
          </a:xfrm>
          <a:prstGeom prst="rect">
            <a:avLst/>
          </a:prstGeom>
        </p:spPr>
      </p:pic>
      <p:pic>
        <p:nvPicPr>
          <p:cNvPr id="9" name="Graphic 8" descr="Cake with solid fill">
            <a:extLst>
              <a:ext uri="{FF2B5EF4-FFF2-40B4-BE49-F238E27FC236}">
                <a16:creationId xmlns:a16="http://schemas.microsoft.com/office/drawing/2014/main" id="{EE5CCEDD-4357-2E13-05A4-3AC96E1D88D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34435" y="3829588"/>
            <a:ext cx="2600082" cy="2600082"/>
          </a:xfrm>
          <a:prstGeom prst="rect">
            <a:avLst/>
          </a:prstGeom>
        </p:spPr>
      </p:pic>
      <p:pic>
        <p:nvPicPr>
          <p:cNvPr id="10" name="Content Placeholder 4" descr="Balloons with solid fill">
            <a:extLst>
              <a:ext uri="{FF2B5EF4-FFF2-40B4-BE49-F238E27FC236}">
                <a16:creationId xmlns:a16="http://schemas.microsoft.com/office/drawing/2014/main" id="{85F212C6-951D-4BC2-4A70-F3A5DA1DCC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3830" y="1189675"/>
            <a:ext cx="1698141" cy="1698141"/>
          </a:xfrm>
          <a:prstGeom prst="rect">
            <a:avLst/>
          </a:prstGeom>
        </p:spPr>
      </p:pic>
    </p:spTree>
    <p:extLst>
      <p:ext uri="{BB962C8B-B14F-4D97-AF65-F5344CB8AC3E}">
        <p14:creationId xmlns:p14="http://schemas.microsoft.com/office/powerpoint/2010/main" val="169505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345B-F168-128B-C79B-F5386BE17152}"/>
              </a:ext>
            </a:extLst>
          </p:cNvPr>
          <p:cNvSpPr>
            <a:spLocks noGrp="1"/>
          </p:cNvSpPr>
          <p:nvPr>
            <p:ph type="title"/>
          </p:nvPr>
        </p:nvSpPr>
        <p:spPr>
          <a:xfrm>
            <a:off x="888176" y="262362"/>
            <a:ext cx="10415648" cy="1008797"/>
          </a:xfrm>
        </p:spPr>
        <p:txBody>
          <a:bodyPr/>
          <a:lstStyle/>
          <a:p>
            <a:r>
              <a:rPr lang="en-US" dirty="0"/>
              <a:t>More formal integration into the TMS 2027 meeting through a dedicated NSUF symposium</a:t>
            </a:r>
          </a:p>
        </p:txBody>
      </p:sp>
      <p:pic>
        <p:nvPicPr>
          <p:cNvPr id="5" name="Picture 4" descr="Graphical user interface, text&#10;&#10;AI-generated content may be incorrect.">
            <a:extLst>
              <a:ext uri="{FF2B5EF4-FFF2-40B4-BE49-F238E27FC236}">
                <a16:creationId xmlns:a16="http://schemas.microsoft.com/office/drawing/2014/main" id="{F00406E7-FE55-76E1-4BBC-09FD59594ED3}"/>
              </a:ext>
            </a:extLst>
          </p:cNvPr>
          <p:cNvPicPr>
            <a:picLocks noChangeAspect="1"/>
          </p:cNvPicPr>
          <p:nvPr/>
        </p:nvPicPr>
        <p:blipFill>
          <a:blip r:embed="rId2"/>
          <a:srcRect t="1058"/>
          <a:stretch>
            <a:fillRect/>
          </a:stretch>
        </p:blipFill>
        <p:spPr>
          <a:xfrm>
            <a:off x="147291" y="1067904"/>
            <a:ext cx="7236227" cy="5065860"/>
          </a:xfrm>
          <a:prstGeom prst="rect">
            <a:avLst/>
          </a:prstGeom>
        </p:spPr>
      </p:pic>
      <p:sp>
        <p:nvSpPr>
          <p:cNvPr id="3" name="TextBox 2">
            <a:extLst>
              <a:ext uri="{FF2B5EF4-FFF2-40B4-BE49-F238E27FC236}">
                <a16:creationId xmlns:a16="http://schemas.microsoft.com/office/drawing/2014/main" id="{CA31F3F7-A7DB-6F64-1B56-57A3C534F7E6}"/>
              </a:ext>
            </a:extLst>
          </p:cNvPr>
          <p:cNvSpPr txBox="1"/>
          <p:nvPr/>
        </p:nvSpPr>
        <p:spPr>
          <a:xfrm>
            <a:off x="7554896" y="2274838"/>
            <a:ext cx="4564657" cy="2308324"/>
          </a:xfrm>
          <a:prstGeom prst="rect">
            <a:avLst/>
          </a:prstGeom>
          <a:noFill/>
        </p:spPr>
        <p:txBody>
          <a:bodyPr wrap="square" rtlCol="0">
            <a:spAutoFit/>
          </a:bodyPr>
          <a:lstStyle/>
          <a:p>
            <a:r>
              <a:rPr lang="en-US" dirty="0"/>
              <a:t>Previous efforts acted as side meetings at the TMS Annual Meeting &amp; Exhibition. </a:t>
            </a:r>
          </a:p>
          <a:p>
            <a:endParaRPr lang="en-US" dirty="0"/>
          </a:p>
          <a:p>
            <a:r>
              <a:rPr lang="en-US" dirty="0"/>
              <a:t>The challenge: How to engage people who aren’t already “in the know”? </a:t>
            </a:r>
          </a:p>
          <a:p>
            <a:endParaRPr lang="en-US" dirty="0"/>
          </a:p>
          <a:p>
            <a:r>
              <a:rPr lang="en-US" dirty="0"/>
              <a:t>Further integration helps with communication to a broader audience. </a:t>
            </a:r>
          </a:p>
        </p:txBody>
      </p:sp>
    </p:spTree>
    <p:extLst>
      <p:ext uri="{BB962C8B-B14F-4D97-AF65-F5344CB8AC3E}">
        <p14:creationId xmlns:p14="http://schemas.microsoft.com/office/powerpoint/2010/main" val="3472003127"/>
      </p:ext>
    </p:extLst>
  </p:cSld>
  <p:clrMapOvr>
    <a:masterClrMapping/>
  </p:clrMapOvr>
</p:sld>
</file>

<file path=ppt/theme/theme1.xml><?xml version="1.0" encoding="utf-8"?>
<a:theme xmlns:a="http://schemas.openxmlformats.org/drawingml/2006/main" name="INL 2020">
  <a:themeElements>
    <a:clrScheme name="NSUF">
      <a:dk1>
        <a:srgbClr val="000000"/>
      </a:dk1>
      <a:lt1>
        <a:srgbClr val="FFFFFF"/>
      </a:lt1>
      <a:dk2>
        <a:srgbClr val="06509D"/>
      </a:dk2>
      <a:lt2>
        <a:srgbClr val="4995D0"/>
      </a:lt2>
      <a:accent1>
        <a:srgbClr val="DB792C"/>
      </a:accent1>
      <a:accent2>
        <a:srgbClr val="4995D0"/>
      </a:accent2>
      <a:accent3>
        <a:srgbClr val="15345B"/>
      </a:accent3>
      <a:accent4>
        <a:srgbClr val="D89328"/>
      </a:accent4>
      <a:accent5>
        <a:srgbClr val="8E8E8E"/>
      </a:accent5>
      <a:accent6>
        <a:srgbClr val="C3C6C7"/>
      </a:accent6>
      <a:hlink>
        <a:srgbClr val="05509C"/>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UF UO Template v0" id="{51A98657-52A9-45FC-A251-E76959DC44B2}" vid="{62256372-6B31-40CC-9D68-21395CCA4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A68D4D-9402-4485-B11D-8DDDCEB2E4C5}">
  <ds:schemaRefs>
    <ds:schemaRef ds:uri="http://www.w3.org/XML/1998/namespace"/>
    <ds:schemaRef ds:uri="e13a543c-6713-4e5a-aa83-cb6a8e4cb4d2"/>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3.xml><?xml version="1.0" encoding="utf-8"?>
<ds:datastoreItem xmlns:ds="http://schemas.openxmlformats.org/officeDocument/2006/customXml" ds:itemID="{C53BD8C8-895E-4169-A358-3E9B46BE6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a543c-6713-4e5a-aa83-cb6a8e4cb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NSUF UO Template v0</Template>
  <TotalTime>489</TotalTime>
  <Words>920</Words>
  <Application>Microsoft Office PowerPoint</Application>
  <PresentationFormat>Widescreen</PresentationFormat>
  <Paragraphs>74</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INL 2020</vt:lpstr>
      <vt:lpstr>PowerPoint Presentation</vt:lpstr>
      <vt:lpstr>What do we do? </vt:lpstr>
      <vt:lpstr>Meet your NSUF Users Organization Team</vt:lpstr>
      <vt:lpstr>The NSUF Annual Users Meeting 2026 brought together NSUF leadership, instrument scientists, users and potential users</vt:lpstr>
      <vt:lpstr>Engaging with NSUF Leadership</vt:lpstr>
      <vt:lpstr>Interactions with colleagues and NSUF leadership to enhance user experiences</vt:lpstr>
      <vt:lpstr>PowerPoint Presentation</vt:lpstr>
      <vt:lpstr>Next year is the 20th anniversary of NSUF</vt:lpstr>
      <vt:lpstr>More formal integration into the TMS 2027 meeting through a dedicated NSUF symposium</vt:lpstr>
      <vt:lpstr>A Tips and Tricks Video and associated RTE proposal template will soon* be available via the Users Organization</vt:lpstr>
      <vt:lpstr>Special Issue in the Journal of Nuclear Materials to celebrate 20 years of NSUF supported research</vt:lpstr>
      <vt:lpstr>Summary</vt:lpstr>
      <vt:lpstr>Hope to see you all at the next NSUF Annual Users Meeting in Orlando Florida in 2027! </vt:lpstr>
      <vt:lpstr>Year long ideas</vt:lpstr>
      <vt:lpstr>Sign up for the mailing list!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Taller, Stephen</dc:creator>
  <cp:keywords/>
  <dc:description/>
  <cp:lastModifiedBy>Taller, Stephen</cp:lastModifiedBy>
  <cp:revision>3</cp:revision>
  <dcterms:created xsi:type="dcterms:W3CDTF">2026-03-05T15:24:10Z</dcterms:created>
  <dcterms:modified xsi:type="dcterms:W3CDTF">2026-05-12T12:08:49Z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