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633" r:id="rId3"/>
    <p:sldId id="650" r:id="rId4"/>
    <p:sldId id="653" r:id="rId5"/>
    <p:sldId id="660" r:id="rId6"/>
    <p:sldId id="260" r:id="rId7"/>
    <p:sldId id="261" r:id="rId8"/>
    <p:sldId id="263" r:id="rId9"/>
    <p:sldId id="657" r:id="rId10"/>
    <p:sldId id="658" r:id="rId11"/>
    <p:sldId id="262" r:id="rId12"/>
    <p:sldId id="659" r:id="rId13"/>
    <p:sldId id="265" r:id="rId14"/>
    <p:sldId id="267" r:id="rId15"/>
    <p:sldId id="268" r:id="rId16"/>
    <p:sldId id="661" r:id="rId17"/>
    <p:sldId id="6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3"/>
    <p:restoredTop sz="94485"/>
  </p:normalViewPr>
  <p:slideViewPr>
    <p:cSldViewPr snapToGrid="0" snapToObjects="1">
      <p:cViewPr varScale="1">
        <p:scale>
          <a:sx n="108" d="100"/>
          <a:sy n="108" d="100"/>
        </p:scale>
        <p:origin x="106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40DC1-5391-664F-A22E-D9DFFD6EE76D}" type="datetimeFigureOut">
              <a:rPr lang="en-US" smtClean="0"/>
              <a:t>5/11/26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79192-EE6A-4947-8FC0-7B93A921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8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FC4AA-8C17-D644-B356-FC08225FD12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268CE-33B7-7549-BEF6-7F438D74AB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79192-EE6A-4947-8FC0-7B93A9210F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96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32432"/>
            <a:ext cx="12192000" cy="48974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2"/>
            <a:ext cx="10363200" cy="1633361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60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0" y="3798488"/>
            <a:ext cx="4724400" cy="728290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164" indent="0">
              <a:buNone/>
              <a:defRPr sz="2400" b="1">
                <a:solidFill>
                  <a:schemeClr val="tx1"/>
                </a:solidFill>
              </a:defRPr>
            </a:lvl2pPr>
            <a:lvl3pPr marL="914327" indent="0">
              <a:buNone/>
              <a:defRPr sz="2400" b="1">
                <a:solidFill>
                  <a:schemeClr val="tx1"/>
                </a:solidFill>
              </a:defRPr>
            </a:lvl3pPr>
            <a:lvl4pPr marL="1371491" indent="0">
              <a:buNone/>
              <a:defRPr sz="2400" b="1">
                <a:solidFill>
                  <a:schemeClr val="tx1"/>
                </a:solidFill>
              </a:defRPr>
            </a:lvl4pPr>
            <a:lvl5pPr marL="1828654" indent="0">
              <a:buNone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presenter/s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4527560"/>
            <a:ext cx="4724400" cy="752592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632434"/>
            <a:ext cx="10363200" cy="1088908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64" indent="0" algn="r">
              <a:buNone/>
              <a:defRPr sz="3600"/>
            </a:lvl2pPr>
            <a:lvl3pPr marL="914327" indent="0" algn="r">
              <a:buNone/>
              <a:defRPr sz="3600"/>
            </a:lvl3pPr>
            <a:lvl4pPr marL="1371491" indent="0" algn="r">
              <a:buNone/>
              <a:defRPr sz="3600"/>
            </a:lvl4pPr>
            <a:lvl5pPr marL="1828654" indent="0" algn="r">
              <a:buNone/>
              <a:defRPr sz="3600"/>
            </a:lvl5pPr>
          </a:lstStyle>
          <a:p>
            <a:pPr lvl="0"/>
            <a:r>
              <a:rPr lang="en-US"/>
              <a:t>Click to add subtitle/venue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F25485-E9FE-FB42-9E79-A081C7842C7D}"/>
              </a:ext>
            </a:extLst>
          </p:cNvPr>
          <p:cNvCxnSpPr>
            <a:cxnSpLocks/>
          </p:cNvCxnSpPr>
          <p:nvPr userDrawn="1"/>
        </p:nvCxnSpPr>
        <p:spPr>
          <a:xfrm>
            <a:off x="0" y="1632432"/>
            <a:ext cx="12192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FCF289-B437-DB48-9790-AA30C16343A7}"/>
              </a:ext>
            </a:extLst>
          </p:cNvPr>
          <p:cNvCxnSpPr>
            <a:cxnSpLocks/>
          </p:cNvCxnSpPr>
          <p:nvPr userDrawn="1"/>
        </p:nvCxnSpPr>
        <p:spPr>
          <a:xfrm>
            <a:off x="0" y="6529924"/>
            <a:ext cx="12192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C7BE71D-D747-3F4C-98D7-97C22D7820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218" y="4272903"/>
            <a:ext cx="6707782" cy="225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6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467" y="810702"/>
            <a:ext cx="12200467" cy="55818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9453546" cy="76259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387" y="849391"/>
            <a:ext cx="10972800" cy="53408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ED391A1-44AC-6543-B7D0-AB12244D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7200" y="6445593"/>
            <a:ext cx="2844800" cy="366182"/>
          </a:xfrm>
        </p:spPr>
        <p:txBody>
          <a:bodyPr/>
          <a:lstStyle>
            <a:lvl1pPr>
              <a:defRPr sz="1200"/>
            </a:lvl1pPr>
          </a:lstStyle>
          <a:p>
            <a:fld id="{C3D52634-6A61-DF47-B545-D11DA21DF2CA}" type="datetime1">
              <a:rPr lang="en-US" smtClean="0"/>
              <a:t>5/11/26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1813EC-6D2B-C248-A747-C802D35C957F}"/>
              </a:ext>
            </a:extLst>
          </p:cNvPr>
          <p:cNvSpPr txBox="1"/>
          <p:nvPr userDrawn="1"/>
        </p:nvSpPr>
        <p:spPr>
          <a:xfrm>
            <a:off x="0" y="6506634"/>
            <a:ext cx="7848600" cy="38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Texas at San Antonio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7E8D01-7778-9542-A81F-7274B08B0ADC}"/>
              </a:ext>
            </a:extLst>
          </p:cNvPr>
          <p:cNvCxnSpPr>
            <a:cxnSpLocks/>
          </p:cNvCxnSpPr>
          <p:nvPr userDrawn="1"/>
        </p:nvCxnSpPr>
        <p:spPr>
          <a:xfrm>
            <a:off x="0" y="6392533"/>
            <a:ext cx="12192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2C3420-37EA-7045-AB5F-505CE01765A6}"/>
              </a:ext>
            </a:extLst>
          </p:cNvPr>
          <p:cNvCxnSpPr>
            <a:cxnSpLocks/>
          </p:cNvCxnSpPr>
          <p:nvPr userDrawn="1"/>
        </p:nvCxnSpPr>
        <p:spPr>
          <a:xfrm>
            <a:off x="-8467" y="801377"/>
            <a:ext cx="12200467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593F67-DF1A-1244-81FB-7310C54359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546" y="7046"/>
            <a:ext cx="3446557" cy="9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224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C9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fld id="{E456AA1D-A5FF-174C-AB29-E1B1A28DCED0}" type="datetime1">
              <a:rPr lang="en-US" spc="-5" smtClean="0"/>
              <a:t>5/11/26</a:t>
            </a:fld>
            <a:endParaRPr lang="en-US" spc="-5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C93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lang="en-US" smtClean="0"/>
              <a:pPr marL="25400">
                <a:lnSpc>
                  <a:spcPts val="1425"/>
                </a:lnSpc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3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224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224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C93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lang="en-US" smtClean="0"/>
              <a:pPr marL="25400">
                <a:lnSpc>
                  <a:spcPts val="1425"/>
                </a:lnSpc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2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224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C9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fld id="{5FF63FC6-B4B7-6E4F-9995-81DC68CBFA59}" type="datetime1">
              <a:rPr lang="en-US" spc="-5" smtClean="0"/>
              <a:t>5/11/26</a:t>
            </a:fld>
            <a:endParaRPr lang="en-US" spc="-5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C93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lang="en-US" smtClean="0"/>
              <a:pPr marL="25400">
                <a:lnSpc>
                  <a:spcPts val="1425"/>
                </a:lnSpc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5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07907" y="681114"/>
            <a:ext cx="10284093" cy="693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000" b="1">
                <a:solidFill>
                  <a:srgbClr val="F15A2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0" y="1554247"/>
            <a:ext cx="12192000" cy="4830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8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  <a:lvl3pPr marL="1219139" indent="0" algn="ctr">
              <a:buFontTx/>
              <a:buNone/>
              <a:defRPr/>
            </a:lvl3pPr>
            <a:lvl4pPr marL="1828709" indent="0" algn="ctr">
              <a:buFontTx/>
              <a:buNone/>
              <a:defRPr/>
            </a:lvl4pPr>
            <a:lvl5pPr marL="2438278" indent="0" algn="ctr">
              <a:buFontTx/>
              <a:buNone/>
              <a:defRPr/>
            </a:lvl5pPr>
          </a:lstStyle>
          <a:p>
            <a:r>
              <a:rPr lang="en-US" sz="1467" dirty="0"/>
              <a:t>One UTSA Circle • San Antonio, Texas 78249</a:t>
            </a:r>
          </a:p>
        </p:txBody>
      </p:sp>
    </p:spTree>
    <p:extLst>
      <p:ext uri="{BB962C8B-B14F-4D97-AF65-F5344CB8AC3E}">
        <p14:creationId xmlns:p14="http://schemas.microsoft.com/office/powerpoint/2010/main" val="206665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68324"/>
            <a:ext cx="12192000" cy="61090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382083"/>
            <a:ext cx="10972800" cy="601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997113"/>
            <a:ext cx="10972800" cy="51941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ED391A1-44AC-6543-B7D0-AB12244D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8733" y="6491818"/>
            <a:ext cx="2844800" cy="366182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‹#›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2C3420-37EA-7045-AB5F-505CE01765A6}"/>
              </a:ext>
            </a:extLst>
          </p:cNvPr>
          <p:cNvCxnSpPr>
            <a:cxnSpLocks/>
          </p:cNvCxnSpPr>
          <p:nvPr userDrawn="1"/>
        </p:nvCxnSpPr>
        <p:spPr>
          <a:xfrm>
            <a:off x="0" y="368324"/>
            <a:ext cx="12192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F1813EC-6D2B-C248-A747-C802D35C957F}"/>
              </a:ext>
            </a:extLst>
          </p:cNvPr>
          <p:cNvSpPr txBox="1"/>
          <p:nvPr userDrawn="1"/>
        </p:nvSpPr>
        <p:spPr>
          <a:xfrm>
            <a:off x="0" y="6506634"/>
            <a:ext cx="7848600" cy="38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Texas at San Antonio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7E8D01-7778-9542-A81F-7274B08B0ADC}"/>
              </a:ext>
            </a:extLst>
          </p:cNvPr>
          <p:cNvCxnSpPr>
            <a:cxnSpLocks/>
          </p:cNvCxnSpPr>
          <p:nvPr userDrawn="1"/>
        </p:nvCxnSpPr>
        <p:spPr>
          <a:xfrm>
            <a:off x="0" y="6477376"/>
            <a:ext cx="12192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13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TSA-Groo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40148"/>
            <a:ext cx="12200467" cy="55818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" y="19397"/>
            <a:ext cx="9453546" cy="76259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66670"/>
            <a:ext cx="10972800" cy="53408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1813EC-6D2B-C248-A747-C802D35C957F}"/>
              </a:ext>
            </a:extLst>
          </p:cNvPr>
          <p:cNvSpPr txBox="1"/>
          <p:nvPr userDrawn="1"/>
        </p:nvSpPr>
        <p:spPr>
          <a:xfrm>
            <a:off x="0" y="6506634"/>
            <a:ext cx="4159250" cy="38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Texas at San Antonio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7E8D01-7778-9542-A81F-7274B08B0ADC}"/>
              </a:ext>
            </a:extLst>
          </p:cNvPr>
          <p:cNvCxnSpPr>
            <a:cxnSpLocks/>
          </p:cNvCxnSpPr>
          <p:nvPr userDrawn="1"/>
        </p:nvCxnSpPr>
        <p:spPr>
          <a:xfrm>
            <a:off x="0" y="6392533"/>
            <a:ext cx="12192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2C3420-37EA-7045-AB5F-505CE01765A6}"/>
              </a:ext>
            </a:extLst>
          </p:cNvPr>
          <p:cNvCxnSpPr>
            <a:cxnSpLocks/>
          </p:cNvCxnSpPr>
          <p:nvPr userDrawn="1"/>
        </p:nvCxnSpPr>
        <p:spPr>
          <a:xfrm>
            <a:off x="-8467" y="801377"/>
            <a:ext cx="12200467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3922F65-7659-6F26-796B-D3DD25D886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DC3F50C-F1D2-1836-25D5-33EEE5784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547" y="-24317"/>
            <a:ext cx="2677207" cy="78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9338733" y="6491818"/>
            <a:ext cx="2844800" cy="366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3773443-BD38-8644-8000-9ABDF891B890}" type="datetime1">
              <a:rPr lang="en-US" smtClean="0"/>
              <a:t>5/11/26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-156094" y="1486494"/>
            <a:ext cx="134891" cy="447895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-156094" y="1934388"/>
            <a:ext cx="134891" cy="447895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-156094" y="2382282"/>
            <a:ext cx="134891" cy="447895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 userDrawn="1"/>
        </p:nvSpPr>
        <p:spPr>
          <a:xfrm>
            <a:off x="-156094" y="2830176"/>
            <a:ext cx="134891" cy="447895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/>
          <p:cNvSpPr/>
          <p:nvPr userDrawn="1"/>
        </p:nvSpPr>
        <p:spPr>
          <a:xfrm>
            <a:off x="-156094" y="0"/>
            <a:ext cx="134891" cy="447895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-156094" y="447895"/>
            <a:ext cx="134891" cy="447895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-156094" y="969745"/>
            <a:ext cx="134891" cy="447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846667" y="-2"/>
            <a:ext cx="69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>
                <a:solidFill>
                  <a:srgbClr val="0D0C2E"/>
                </a:solidFill>
              </a:rPr>
              <a:t>NOTE:</a:t>
            </a:r>
          </a:p>
          <a:p>
            <a:pPr algn="r"/>
            <a:r>
              <a:rPr lang="en-US" sz="800">
                <a:solidFill>
                  <a:srgbClr val="0D0C2E"/>
                </a:solidFill>
              </a:rPr>
              <a:t>This is</a:t>
            </a:r>
            <a:r>
              <a:rPr lang="en-US" sz="800" baseline="0">
                <a:solidFill>
                  <a:srgbClr val="0D0C2E"/>
                </a:solidFill>
              </a:rPr>
              <a:t> the lab color palette.</a:t>
            </a:r>
            <a:endParaRPr lang="en-US" sz="800" baseline="0">
              <a:solidFill>
                <a:srgbClr val="0D0C2E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58192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1714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303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173038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438" indent="-174625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0.pn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5" Type="http://schemas.openxmlformats.org/officeDocument/2006/relationships/image" Target="../media/image3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58FA-EDCF-504F-B794-F63DDB91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35" y="2"/>
            <a:ext cx="11776316" cy="1633361"/>
          </a:xfrm>
        </p:spPr>
        <p:txBody>
          <a:bodyPr/>
          <a:lstStyle/>
          <a:p>
            <a:r>
              <a:rPr lang="en-US" dirty="0"/>
              <a:t>UN Multi-design Irradiation Campaign: a critical assessment of accelerated burnup and main correlations for mechanistic fuel performance modeling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F413C-72B7-894A-832D-35A05D3597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4700" y="3515096"/>
            <a:ext cx="4975151" cy="967140"/>
          </a:xfrm>
        </p:spPr>
        <p:txBody>
          <a:bodyPr/>
          <a:lstStyle/>
          <a:p>
            <a:r>
              <a:rPr lang="en-US" sz="2400" b="0" dirty="0"/>
              <a:t>Elizabeth S. Sooby</a:t>
            </a:r>
            <a:endParaRPr lang="en-US" sz="2400" b="0" baseline="30000" dirty="0"/>
          </a:p>
          <a:p>
            <a:endParaRPr lang="en-US" sz="1100" b="0" dirty="0"/>
          </a:p>
          <a:p>
            <a:r>
              <a:rPr lang="en-US" dirty="0"/>
              <a:t>With contributions from: </a:t>
            </a:r>
          </a:p>
          <a:p>
            <a:r>
              <a:rPr lang="en-US" b="0" dirty="0"/>
              <a:t>D. Adorno-Lopes, A. </a:t>
            </a:r>
            <a:r>
              <a:rPr lang="en-US" b="0" dirty="0" err="1"/>
              <a:t>Schrell</a:t>
            </a:r>
            <a:r>
              <a:rPr lang="en-US" b="0" dirty="0"/>
              <a:t>, G. Helmreich, P.</a:t>
            </a:r>
          </a:p>
          <a:p>
            <a:r>
              <a:rPr lang="en-US" b="0" dirty="0"/>
              <a:t>Doyle, J. White, N. Capps, J. Harp, K. Linton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E728F-DA5C-F14A-8924-96125E245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4278" y="1627408"/>
            <a:ext cx="10735573" cy="1088908"/>
          </a:xfrm>
        </p:spPr>
        <p:txBody>
          <a:bodyPr/>
          <a:lstStyle/>
          <a:p>
            <a:r>
              <a:rPr lang="en-US" sz="1400" b="0" dirty="0"/>
              <a:t>May 12, 2026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9A089E-AD51-938B-BDBF-037A75BC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9" y="1785971"/>
            <a:ext cx="3595607" cy="46842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7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0428-F75F-D26F-53ED-763D65AD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Mini-fuel Design and Evolution of Average Fuel Temperature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CEA9D-79D9-CF03-9587-8F691F5C6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Leveraging the already very successful mini-fuel design at ORNL, we’ll expose these samples to varied burn-ups and temperatures</a:t>
            </a:r>
          </a:p>
          <a:p>
            <a:r>
              <a:rPr lang="en-US" dirty="0"/>
              <a:t>Temperatures vary from 600-1200 C, allowing us to provide data for a wide range of reactor types</a:t>
            </a:r>
          </a:p>
          <a:p>
            <a:r>
              <a:rPr lang="en-US" dirty="0"/>
              <a:t>Insertion is planned for the FY</a:t>
            </a:r>
          </a:p>
          <a:p>
            <a:pPr lvl="1"/>
            <a:r>
              <a:rPr lang="en-US" dirty="0"/>
              <a:t>Potentially as early as this month for some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23F0C-6292-95EF-5CDC-8B7754A82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30D6E-9682-0A50-F913-E746F0BC8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842" y="2801048"/>
            <a:ext cx="5819158" cy="3593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9C562-469D-5482-28E1-BB8FAF462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" y="3048000"/>
            <a:ext cx="6523082" cy="334697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3FC89E1-7305-2D0B-ABB6-4013E953E3E0}"/>
              </a:ext>
            </a:extLst>
          </p:cNvPr>
          <p:cNvSpPr txBox="1">
            <a:spLocks/>
          </p:cNvSpPr>
          <p:nvPr/>
        </p:nvSpPr>
        <p:spPr>
          <a:xfrm>
            <a:off x="9351576" y="646856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B1C5C0-02F2-7846-AD47-3092E413303C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10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75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dirty="0"/>
              <a:t>Experimental</a:t>
            </a:r>
            <a:r>
              <a:rPr spc="-44" dirty="0"/>
              <a:t> </a:t>
            </a:r>
            <a:r>
              <a:rPr dirty="0"/>
              <a:t>Test</a:t>
            </a:r>
            <a:r>
              <a:rPr spc="-35" dirty="0"/>
              <a:t> </a:t>
            </a:r>
            <a:r>
              <a:rPr spc="-9" dirty="0"/>
              <a:t>Matrix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E8E6496-D54C-D426-6E0D-19B6F5329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215" y="5113125"/>
            <a:ext cx="1344706" cy="50426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83771" y="1425040"/>
            <a:ext cx="5596527" cy="3624112"/>
            <a:chOff x="402215" y="2342267"/>
            <a:chExt cx="4949190" cy="338010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598" y="2379451"/>
              <a:ext cx="4754213" cy="33253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6145" y="2346197"/>
              <a:ext cx="4940935" cy="3371850"/>
            </a:xfrm>
            <a:custGeom>
              <a:avLst/>
              <a:gdLst/>
              <a:ahLst/>
              <a:cxnLst/>
              <a:rect l="l" t="t" r="r" b="b"/>
              <a:pathLst>
                <a:path w="4940935" h="3371850">
                  <a:moveTo>
                    <a:pt x="0" y="3371850"/>
                  </a:moveTo>
                  <a:lnTo>
                    <a:pt x="0" y="0"/>
                  </a:lnTo>
                  <a:lnTo>
                    <a:pt x="4940808" y="0"/>
                  </a:lnTo>
                  <a:lnTo>
                    <a:pt x="4940808" y="3371850"/>
                  </a:lnTo>
                  <a:lnTo>
                    <a:pt x="0" y="3371850"/>
                  </a:lnTo>
                  <a:close/>
                </a:path>
              </a:pathLst>
            </a:custGeom>
            <a:ln w="7861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633883" y="2073536"/>
            <a:ext cx="1085290" cy="836895"/>
          </a:xfrm>
          <a:prstGeom prst="rect">
            <a:avLst/>
          </a:prstGeom>
          <a:ln w="7861">
            <a:solidFill>
              <a:srgbClr val="171616"/>
            </a:solidFill>
          </a:ln>
        </p:spPr>
        <p:txBody>
          <a:bodyPr vert="horz" wrap="square" lIns="0" tIns="28574" rIns="0" bIns="0" rtlCol="0">
            <a:spAutoFit/>
          </a:bodyPr>
          <a:lstStyle/>
          <a:p>
            <a:pPr marL="98057" marR="90212" indent="-560" algn="ctr">
              <a:lnSpc>
                <a:spcPct val="102400"/>
              </a:lnSpc>
              <a:spcBef>
                <a:spcPts val="224"/>
              </a:spcBef>
            </a:pPr>
            <a:r>
              <a:rPr sz="1279" spc="-9" dirty="0">
                <a:solidFill>
                  <a:srgbClr val="171616"/>
                </a:solidFill>
                <a:latin typeface="Arial"/>
                <a:cs typeface="Arial"/>
              </a:rPr>
              <a:t>Control, </a:t>
            </a:r>
            <a:r>
              <a:rPr sz="1279" dirty="0">
                <a:solidFill>
                  <a:srgbClr val="171616"/>
                </a:solidFill>
                <a:latin typeface="Arial"/>
                <a:cs typeface="Arial"/>
              </a:rPr>
              <a:t>high-</a:t>
            </a:r>
            <a:r>
              <a:rPr sz="1279" spc="-9" dirty="0">
                <a:solidFill>
                  <a:srgbClr val="171616"/>
                </a:solidFill>
                <a:latin typeface="Arial"/>
                <a:cs typeface="Arial"/>
              </a:rPr>
              <a:t>burnup</a:t>
            </a:r>
            <a:endParaRPr sz="1279">
              <a:latin typeface="Arial"/>
              <a:cs typeface="Arial"/>
            </a:endParaRPr>
          </a:p>
          <a:p>
            <a:pPr>
              <a:spcBef>
                <a:spcPts val="137"/>
              </a:spcBef>
            </a:pPr>
            <a:endParaRPr sz="1279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79" spc="-9" dirty="0">
                <a:solidFill>
                  <a:srgbClr val="2E5396"/>
                </a:solidFill>
                <a:latin typeface="Arial"/>
                <a:cs typeface="Arial"/>
              </a:rPr>
              <a:t>RRN01</a:t>
            </a:r>
            <a:endParaRPr sz="1279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42431" y="2073535"/>
            <a:ext cx="1363196" cy="1453089"/>
          </a:xfrm>
          <a:prstGeom prst="rect">
            <a:avLst/>
          </a:prstGeom>
          <a:ln w="7861">
            <a:solidFill>
              <a:srgbClr val="171616"/>
            </a:solidFill>
          </a:ln>
        </p:spPr>
        <p:txBody>
          <a:bodyPr vert="horz" wrap="square" lIns="0" tIns="28574" rIns="0" bIns="0" rtlCol="0">
            <a:spAutoFit/>
          </a:bodyPr>
          <a:lstStyle/>
          <a:p>
            <a:pPr marL="88531" marR="81807" algn="ctr">
              <a:lnSpc>
                <a:spcPct val="102400"/>
              </a:lnSpc>
              <a:spcBef>
                <a:spcPts val="224"/>
              </a:spcBef>
            </a:pPr>
            <a:r>
              <a:rPr sz="1279" spc="-9" dirty="0">
                <a:solidFill>
                  <a:srgbClr val="171616"/>
                </a:solidFill>
                <a:latin typeface="Arial"/>
                <a:cs typeface="Arial"/>
              </a:rPr>
              <a:t>Density/impurity variation</a:t>
            </a:r>
            <a:endParaRPr sz="1279">
              <a:latin typeface="Arial"/>
              <a:cs typeface="Arial"/>
            </a:endParaRPr>
          </a:p>
          <a:p>
            <a:pPr>
              <a:spcBef>
                <a:spcPts val="137"/>
              </a:spcBef>
            </a:pPr>
            <a:endParaRPr sz="1279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79" spc="-9" dirty="0">
                <a:solidFill>
                  <a:srgbClr val="AFABAB"/>
                </a:solidFill>
                <a:latin typeface="Arial"/>
                <a:cs typeface="Arial"/>
              </a:rPr>
              <a:t>RRN03</a:t>
            </a:r>
            <a:endParaRPr sz="1279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79">
              <a:latin typeface="Arial"/>
              <a:cs typeface="Arial"/>
            </a:endParaRPr>
          </a:p>
          <a:p>
            <a:pPr>
              <a:spcBef>
                <a:spcPts val="238"/>
              </a:spcBef>
            </a:pPr>
            <a:endParaRPr sz="1279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79" spc="-9" dirty="0">
                <a:solidFill>
                  <a:srgbClr val="6FAD46"/>
                </a:solidFill>
                <a:latin typeface="Arial"/>
                <a:cs typeface="Arial"/>
              </a:rPr>
              <a:t>RRN05</a:t>
            </a:r>
            <a:endParaRPr sz="127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87821" y="2073536"/>
            <a:ext cx="1085850" cy="1931810"/>
          </a:xfrm>
          <a:prstGeom prst="rect">
            <a:avLst/>
          </a:prstGeom>
          <a:ln w="7861">
            <a:solidFill>
              <a:srgbClr val="171616"/>
            </a:solidFill>
          </a:ln>
        </p:spPr>
        <p:txBody>
          <a:bodyPr vert="horz" wrap="square" lIns="0" tIns="28574" rIns="0" bIns="0" rtlCol="0">
            <a:spAutoFit/>
          </a:bodyPr>
          <a:lstStyle/>
          <a:p>
            <a:pPr marL="75083" marR="67799" algn="ctr">
              <a:lnSpc>
                <a:spcPct val="102400"/>
              </a:lnSpc>
              <a:spcBef>
                <a:spcPts val="224"/>
              </a:spcBef>
            </a:pPr>
            <a:r>
              <a:rPr sz="1279" spc="-9" dirty="0">
                <a:solidFill>
                  <a:srgbClr val="171616"/>
                </a:solidFill>
                <a:latin typeface="Arial"/>
                <a:cs typeface="Arial"/>
              </a:rPr>
              <a:t>Temperature variation</a:t>
            </a:r>
            <a:endParaRPr sz="1279">
              <a:latin typeface="Arial"/>
              <a:cs typeface="Arial"/>
            </a:endParaRPr>
          </a:p>
          <a:p>
            <a:pPr>
              <a:spcBef>
                <a:spcPts val="137"/>
              </a:spcBef>
            </a:pPr>
            <a:endParaRPr sz="1279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79" spc="-9" dirty="0">
                <a:solidFill>
                  <a:srgbClr val="E28700"/>
                </a:solidFill>
                <a:latin typeface="Arial"/>
                <a:cs typeface="Arial"/>
              </a:rPr>
              <a:t>RRN02</a:t>
            </a:r>
            <a:endParaRPr sz="1279">
              <a:latin typeface="Arial"/>
              <a:cs typeface="Arial"/>
            </a:endParaRPr>
          </a:p>
          <a:p>
            <a:pPr marL="269516" marR="262792" algn="ctr">
              <a:lnSpc>
                <a:spcPct val="307200"/>
              </a:lnSpc>
            </a:pPr>
            <a:r>
              <a:rPr sz="1279" spc="-9" dirty="0">
                <a:solidFill>
                  <a:srgbClr val="FFC000"/>
                </a:solidFill>
                <a:latin typeface="Arial"/>
                <a:cs typeface="Arial"/>
              </a:rPr>
              <a:t>RRN04 </a:t>
            </a:r>
            <a:r>
              <a:rPr sz="1279" spc="-9" dirty="0">
                <a:solidFill>
                  <a:srgbClr val="00B0EF"/>
                </a:solidFill>
                <a:latin typeface="Arial"/>
                <a:cs typeface="Arial"/>
              </a:rPr>
              <a:t>RRN06</a:t>
            </a:r>
            <a:endParaRPr sz="1279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85CB-0BEA-F9AF-B7CD-40B2ABCE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Varied Microstructures, Densities and Purity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C4A49-F075-AFBB-D236-4D7996041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6670"/>
            <a:ext cx="2641599" cy="5340874"/>
          </a:xfrm>
        </p:spPr>
        <p:txBody>
          <a:bodyPr/>
          <a:lstStyle/>
          <a:p>
            <a:r>
              <a:rPr lang="en-US" sz="1600" dirty="0"/>
              <a:t>Samples were fabricated at LANL</a:t>
            </a:r>
          </a:p>
          <a:p>
            <a:r>
              <a:rPr lang="en-US" sz="1600" dirty="0"/>
              <a:t>Shipped to UTSA for thinning and microstructural characterization</a:t>
            </a:r>
          </a:p>
          <a:p>
            <a:r>
              <a:rPr lang="en-US" sz="1600" dirty="0"/>
              <a:t>Then, 53 samples were shipped to ORNL for further characterization and loading into the irradiation capsules</a:t>
            </a:r>
          </a:p>
          <a:p>
            <a:r>
              <a:rPr lang="en-US" sz="1600" dirty="0"/>
              <a:t>The distinct differences in purity, density, and resulting microstructure will inform on the importance of fine tuning fabrication.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65790-ACE8-686A-15B7-EEC9336968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02003-1EAD-2E0E-62D7-28EBEC74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599" y="977901"/>
            <a:ext cx="9347239" cy="522964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B43D38F-210F-4DCC-D51E-8B6E0D539F50}"/>
              </a:ext>
            </a:extLst>
          </p:cNvPr>
          <p:cNvSpPr txBox="1">
            <a:spLocks/>
          </p:cNvSpPr>
          <p:nvPr/>
        </p:nvSpPr>
        <p:spPr>
          <a:xfrm>
            <a:off x="9351576" y="646856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B1C5C0-02F2-7846-AD47-3092E413303C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12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78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dirty="0"/>
              <a:t>XCT</a:t>
            </a:r>
            <a:r>
              <a:rPr spc="-9" dirty="0"/>
              <a:t> Characterization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59FECC2-681E-8ADD-6BF4-2F8000754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Technique to identify specimen defect</a:t>
            </a:r>
          </a:p>
          <a:p>
            <a:r>
              <a:rPr lang="en-US" dirty="0"/>
              <a:t>Volumes evaluated from the XCT within 2% of volumes estimated from dimensional measurements</a:t>
            </a:r>
          </a:p>
          <a:p>
            <a:endParaRPr lang="en-US" dirty="0"/>
          </a:p>
        </p:txBody>
      </p:sp>
      <p:grpSp>
        <p:nvGrpSpPr>
          <p:cNvPr id="3" name="object 3"/>
          <p:cNvGrpSpPr/>
          <p:nvPr/>
        </p:nvGrpSpPr>
        <p:grpSpPr>
          <a:xfrm>
            <a:off x="267433" y="1923315"/>
            <a:ext cx="3862107" cy="3255309"/>
            <a:chOff x="216408" y="2862072"/>
            <a:chExt cx="4377055" cy="36893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408" y="5979413"/>
              <a:ext cx="1524000" cy="571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0160" y="2862072"/>
              <a:ext cx="3313176" cy="312115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37076" y="1256106"/>
            <a:ext cx="2284716" cy="163925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702268" y="2989311"/>
            <a:ext cx="2154331" cy="310982"/>
          </a:xfrm>
          <a:prstGeom prst="rect">
            <a:avLst/>
          </a:prstGeom>
        </p:spPr>
        <p:txBody>
          <a:bodyPr vert="horz" wrap="square" lIns="0" tIns="28574" rIns="0" bIns="0" rtlCol="0">
            <a:spAutoFit/>
          </a:bodyPr>
          <a:lstStyle/>
          <a:p>
            <a:pPr marL="717775" marR="4483" indent="-707129">
              <a:lnSpc>
                <a:spcPts val="1103"/>
              </a:lnSpc>
              <a:spcBef>
                <a:spcPts val="224"/>
              </a:spcBef>
            </a:pPr>
            <a:r>
              <a:rPr sz="1015" dirty="0">
                <a:solidFill>
                  <a:srgbClr val="2E5396"/>
                </a:solidFill>
                <a:latin typeface="Arial"/>
                <a:cs typeface="Arial"/>
              </a:rPr>
              <a:t>3D</a:t>
            </a:r>
            <a:r>
              <a:rPr sz="1015" spc="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015" dirty="0">
                <a:solidFill>
                  <a:srgbClr val="2E5396"/>
                </a:solidFill>
                <a:latin typeface="Arial"/>
                <a:cs typeface="Arial"/>
              </a:rPr>
              <a:t>image </a:t>
            </a:r>
            <a:r>
              <a:rPr sz="1015" spc="-9" dirty="0">
                <a:solidFill>
                  <a:srgbClr val="2E5396"/>
                </a:solidFill>
                <a:latin typeface="Arial"/>
                <a:cs typeface="Arial"/>
              </a:rPr>
              <a:t>reconstruction </a:t>
            </a:r>
            <a:r>
              <a:rPr sz="1015" dirty="0">
                <a:solidFill>
                  <a:srgbClr val="2E5396"/>
                </a:solidFill>
                <a:latin typeface="Arial"/>
                <a:cs typeface="Arial"/>
              </a:rPr>
              <a:t>of</a:t>
            </a:r>
            <a:r>
              <a:rPr sz="1015" spc="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015" spc="-9" dirty="0">
                <a:solidFill>
                  <a:srgbClr val="2E5396"/>
                </a:solidFill>
                <a:latin typeface="Arial"/>
                <a:cs typeface="Arial"/>
              </a:rPr>
              <a:t>specimen 35-P-24-</a:t>
            </a:r>
            <a:r>
              <a:rPr sz="1015" spc="-22" dirty="0">
                <a:solidFill>
                  <a:srgbClr val="2E5396"/>
                </a:solidFill>
                <a:latin typeface="Arial"/>
                <a:cs typeface="Arial"/>
              </a:rPr>
              <a:t>073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34866" y="4810484"/>
            <a:ext cx="1775012" cy="310982"/>
          </a:xfrm>
          <a:prstGeom prst="rect">
            <a:avLst/>
          </a:prstGeom>
        </p:spPr>
        <p:txBody>
          <a:bodyPr vert="horz" wrap="square" lIns="0" tIns="28574" rIns="0" bIns="0" rtlCol="0">
            <a:spAutoFit/>
          </a:bodyPr>
          <a:lstStyle/>
          <a:p>
            <a:pPr marL="161373" marR="4483" indent="-150727">
              <a:lnSpc>
                <a:spcPts val="1103"/>
              </a:lnSpc>
              <a:spcBef>
                <a:spcPts val="224"/>
              </a:spcBef>
            </a:pPr>
            <a:r>
              <a:rPr sz="1015" dirty="0">
                <a:solidFill>
                  <a:srgbClr val="2E5396"/>
                </a:solidFill>
                <a:latin typeface="Arial"/>
                <a:cs typeface="Arial"/>
              </a:rPr>
              <a:t>XZ plane</a:t>
            </a:r>
            <a:r>
              <a:rPr sz="1015" spc="-13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015" dirty="0">
                <a:solidFill>
                  <a:srgbClr val="2E5396"/>
                </a:solidFill>
                <a:latin typeface="Arial"/>
                <a:cs typeface="Arial"/>
              </a:rPr>
              <a:t>image</a:t>
            </a:r>
            <a:r>
              <a:rPr sz="1015" spc="-26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015" spc="-9" dirty="0">
                <a:solidFill>
                  <a:srgbClr val="2E5396"/>
                </a:solidFill>
                <a:latin typeface="Arial"/>
                <a:cs typeface="Arial"/>
              </a:rPr>
              <a:t>reconstruction </a:t>
            </a:r>
            <a:r>
              <a:rPr sz="1015" dirty="0">
                <a:solidFill>
                  <a:srgbClr val="2E5396"/>
                </a:solidFill>
                <a:latin typeface="Arial"/>
                <a:cs typeface="Arial"/>
              </a:rPr>
              <a:t>of</a:t>
            </a:r>
            <a:r>
              <a:rPr sz="1015" spc="-9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015" dirty="0">
                <a:solidFill>
                  <a:srgbClr val="2E5396"/>
                </a:solidFill>
                <a:latin typeface="Arial"/>
                <a:cs typeface="Arial"/>
              </a:rPr>
              <a:t>specimen</a:t>
            </a:r>
            <a:r>
              <a:rPr sz="1015" spc="-22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015" spc="-9" dirty="0">
                <a:solidFill>
                  <a:srgbClr val="2E5396"/>
                </a:solidFill>
                <a:latin typeface="Arial"/>
                <a:cs typeface="Arial"/>
              </a:rPr>
              <a:t>35-P-24-</a:t>
            </a:r>
            <a:r>
              <a:rPr sz="1015" spc="-22" dirty="0">
                <a:solidFill>
                  <a:srgbClr val="2E5396"/>
                </a:solidFill>
                <a:latin typeface="Arial"/>
                <a:cs typeface="Arial"/>
              </a:rPr>
              <a:t>073</a:t>
            </a:r>
            <a:endParaRPr sz="1015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68033" y="3374305"/>
            <a:ext cx="4871614" cy="246622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027494" y="5431867"/>
            <a:ext cx="1180540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Selected</a:t>
            </a:r>
            <a:r>
              <a:rPr sz="1015" spc="-53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spc="-9" dirty="0">
                <a:solidFill>
                  <a:srgbClr val="171616"/>
                </a:solidFill>
                <a:latin typeface="Arial"/>
                <a:cs typeface="Arial"/>
              </a:rPr>
              <a:t>specimens</a:t>
            </a:r>
            <a:endParaRPr sz="1015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69776" y="3594715"/>
            <a:ext cx="153888" cy="143547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>
              <a:lnSpc>
                <a:spcPts val="1218"/>
              </a:lnSpc>
            </a:pP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Specimen</a:t>
            </a:r>
            <a:r>
              <a:rPr sz="1015" spc="-53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volume</a:t>
            </a:r>
            <a:r>
              <a:rPr sz="1015" spc="-31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spc="-18" dirty="0">
                <a:solidFill>
                  <a:srgbClr val="171616"/>
                </a:solidFill>
                <a:latin typeface="Arial"/>
                <a:cs typeface="Arial"/>
              </a:rPr>
              <a:t>(mm</a:t>
            </a:r>
            <a:r>
              <a:rPr sz="993" spc="-26" baseline="25925" dirty="0">
                <a:solidFill>
                  <a:srgbClr val="171616"/>
                </a:solidFill>
                <a:latin typeface="Arial"/>
                <a:cs typeface="Arial"/>
              </a:rPr>
              <a:t>3</a:t>
            </a:r>
            <a:r>
              <a:rPr sz="1015" spc="-18" dirty="0">
                <a:solidFill>
                  <a:srgbClr val="171616"/>
                </a:solidFill>
                <a:latin typeface="Arial"/>
                <a:cs typeface="Arial"/>
              </a:rPr>
              <a:t>)</a:t>
            </a:r>
            <a:endParaRPr sz="1015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4483">
              <a:spcBef>
                <a:spcPts val="106"/>
              </a:spcBef>
            </a:pPr>
            <a:r>
              <a:rPr dirty="0"/>
              <a:t>Experiment</a:t>
            </a:r>
            <a:r>
              <a:rPr spc="-44" dirty="0"/>
              <a:t> </a:t>
            </a:r>
            <a:r>
              <a:rPr spc="-9" dirty="0"/>
              <a:t>Assembly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53C56C4A-DE17-D535-EDDB-7A6BE6F46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7163025" y="1192754"/>
            <a:ext cx="3293408" cy="4083424"/>
            <a:chOff x="6238494" y="1351788"/>
            <a:chExt cx="3732529" cy="46278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8494" y="3424427"/>
              <a:ext cx="1615439" cy="25549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2058" y="1351788"/>
              <a:ext cx="1882901" cy="23736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68105" y="3612641"/>
              <a:ext cx="1502663" cy="23667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49419" y="5275953"/>
            <a:ext cx="1344706" cy="5042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18982" y="1636507"/>
            <a:ext cx="3469341" cy="22281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800561" y="1610243"/>
            <a:ext cx="2022662" cy="458383"/>
          </a:xfrm>
          <a:prstGeom prst="rect">
            <a:avLst/>
          </a:prstGeom>
        </p:spPr>
        <p:txBody>
          <a:bodyPr vert="horz" wrap="square" lIns="0" tIns="38660" rIns="0" bIns="0" rtlCol="0">
            <a:spAutoFit/>
          </a:bodyPr>
          <a:lstStyle/>
          <a:p>
            <a:pPr marL="1483178">
              <a:spcBef>
                <a:spcPts val="304"/>
              </a:spcBef>
            </a:pPr>
            <a:r>
              <a:rPr sz="1279" b="1" spc="-9" dirty="0">
                <a:solidFill>
                  <a:srgbClr val="2E5396"/>
                </a:solidFill>
                <a:latin typeface="Arial"/>
                <a:cs typeface="Arial"/>
              </a:rPr>
              <a:t>Holder</a:t>
            </a:r>
            <a:endParaRPr sz="1279">
              <a:latin typeface="Arial"/>
              <a:cs typeface="Arial"/>
            </a:endParaRPr>
          </a:p>
          <a:p>
            <a:pPr marL="11206">
              <a:spcBef>
                <a:spcPts val="221"/>
              </a:spcBef>
            </a:pPr>
            <a:r>
              <a:rPr sz="1279" b="1" dirty="0">
                <a:solidFill>
                  <a:srgbClr val="2E5396"/>
                </a:solidFill>
                <a:latin typeface="Arial"/>
                <a:cs typeface="Arial"/>
              </a:rPr>
              <a:t>End</a:t>
            </a:r>
            <a:r>
              <a:rPr sz="1279" b="1" spc="4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279" b="1" spc="-22" dirty="0">
                <a:solidFill>
                  <a:srgbClr val="2E5396"/>
                </a:solidFill>
                <a:latin typeface="Arial"/>
                <a:cs typeface="Arial"/>
              </a:rPr>
              <a:t>cap</a:t>
            </a:r>
            <a:endParaRPr sz="127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9947" y="2430788"/>
            <a:ext cx="792256" cy="393584"/>
          </a:xfrm>
          <a:prstGeom prst="rect">
            <a:avLst/>
          </a:prstGeom>
        </p:spPr>
        <p:txBody>
          <a:bodyPr vert="horz" wrap="square" lIns="0" tIns="34178" rIns="0" bIns="0" rtlCol="0">
            <a:spAutoFit/>
          </a:bodyPr>
          <a:lstStyle/>
          <a:p>
            <a:pPr marL="11206" marR="4483" indent="93014">
              <a:lnSpc>
                <a:spcPts val="1412"/>
              </a:lnSpc>
              <a:spcBef>
                <a:spcPts val="269"/>
              </a:spcBef>
            </a:pPr>
            <a:r>
              <a:rPr sz="1279" b="1" dirty="0">
                <a:solidFill>
                  <a:srgbClr val="2E5396"/>
                </a:solidFill>
                <a:latin typeface="Arial"/>
                <a:cs typeface="Arial"/>
              </a:rPr>
              <a:t>UN</a:t>
            </a:r>
            <a:r>
              <a:rPr sz="1279" b="1" spc="35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279" b="1" spc="-18" dirty="0">
                <a:solidFill>
                  <a:srgbClr val="2E5396"/>
                </a:solidFill>
                <a:latin typeface="Arial"/>
                <a:cs typeface="Arial"/>
              </a:rPr>
              <a:t>fuel </a:t>
            </a:r>
            <a:r>
              <a:rPr sz="1279" b="1" spc="-9" dirty="0">
                <a:solidFill>
                  <a:srgbClr val="2E5396"/>
                </a:solidFill>
                <a:latin typeface="Arial"/>
                <a:cs typeface="Arial"/>
              </a:rPr>
              <a:t>specimen</a:t>
            </a:r>
            <a:endParaRPr sz="127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32756" y="3099113"/>
            <a:ext cx="753596" cy="21212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1279" b="1" dirty="0">
                <a:solidFill>
                  <a:srgbClr val="2E5396"/>
                </a:solidFill>
                <a:latin typeface="Arial"/>
                <a:cs typeface="Arial"/>
              </a:rPr>
              <a:t>Fuel</a:t>
            </a:r>
            <a:r>
              <a:rPr sz="1279" b="1" spc="40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279" b="1" spc="-18" dirty="0">
                <a:solidFill>
                  <a:srgbClr val="2E5396"/>
                </a:solidFill>
                <a:latin typeface="Arial"/>
                <a:cs typeface="Arial"/>
              </a:rPr>
              <a:t>dish</a:t>
            </a:r>
            <a:endParaRPr sz="127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50274" y="3067515"/>
            <a:ext cx="407334" cy="21212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1279" b="1" spc="-18" dirty="0">
                <a:solidFill>
                  <a:srgbClr val="2E5396"/>
                </a:solidFill>
                <a:latin typeface="Arial"/>
                <a:cs typeface="Arial"/>
              </a:rPr>
              <a:t>Tube</a:t>
            </a:r>
            <a:endParaRPr sz="127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52139" y="2718571"/>
            <a:ext cx="1088091" cy="21212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1279" b="1" spc="-9" dirty="0">
                <a:solidFill>
                  <a:srgbClr val="2E5396"/>
                </a:solidFill>
                <a:latin typeface="Arial"/>
                <a:cs typeface="Arial"/>
              </a:rPr>
              <a:t>Thermometry</a:t>
            </a:r>
            <a:endParaRPr sz="127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61415" y="3686751"/>
            <a:ext cx="1031501" cy="21212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1279" b="1" dirty="0">
                <a:solidFill>
                  <a:srgbClr val="2E5396"/>
                </a:solidFill>
                <a:latin typeface="Arial"/>
                <a:cs typeface="Arial"/>
              </a:rPr>
              <a:t>Grafoil</a:t>
            </a:r>
            <a:r>
              <a:rPr sz="1279" b="1" spc="71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279" b="1" spc="-9" dirty="0">
                <a:solidFill>
                  <a:srgbClr val="2E5396"/>
                </a:solidFill>
                <a:latin typeface="Arial"/>
                <a:cs typeface="Arial"/>
              </a:rPr>
              <a:t>disks</a:t>
            </a:r>
            <a:endParaRPr sz="1279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77676" y="4147072"/>
            <a:ext cx="3391348" cy="173130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018943" y="2012577"/>
            <a:ext cx="663949" cy="372273"/>
          </a:xfrm>
          <a:prstGeom prst="rect">
            <a:avLst/>
          </a:prstGeom>
        </p:spPr>
        <p:txBody>
          <a:bodyPr vert="horz" wrap="square" lIns="0" tIns="25773" rIns="0" bIns="0" rtlCol="0">
            <a:spAutoFit/>
          </a:bodyPr>
          <a:lstStyle/>
          <a:p>
            <a:pPr marL="11206" marR="4483" algn="just">
              <a:lnSpc>
                <a:spcPts val="944"/>
              </a:lnSpc>
              <a:spcBef>
                <a:spcPts val="202"/>
              </a:spcBef>
            </a:pPr>
            <a:r>
              <a:rPr sz="838" dirty="0">
                <a:solidFill>
                  <a:srgbClr val="FFFFFF"/>
                </a:solidFill>
                <a:latin typeface="Arial"/>
                <a:cs typeface="Arial"/>
              </a:rPr>
              <a:t>Holder</a:t>
            </a:r>
            <a:r>
              <a:rPr sz="838" spc="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38" spc="-9" dirty="0">
                <a:solidFill>
                  <a:srgbClr val="FFFFFF"/>
                </a:solidFill>
                <a:latin typeface="Arial"/>
                <a:cs typeface="Arial"/>
              </a:rPr>
              <a:t>being </a:t>
            </a:r>
            <a:r>
              <a:rPr sz="838" dirty="0">
                <a:solidFill>
                  <a:srgbClr val="FFFFFF"/>
                </a:solidFill>
                <a:latin typeface="Arial"/>
                <a:cs typeface="Arial"/>
              </a:rPr>
              <a:t>inserted</a:t>
            </a:r>
            <a:r>
              <a:rPr sz="838" spc="1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38" spc="-18" dirty="0">
                <a:solidFill>
                  <a:srgbClr val="FFFFFF"/>
                </a:solidFill>
                <a:latin typeface="Arial"/>
                <a:cs typeface="Arial"/>
              </a:rPr>
              <a:t>onto </a:t>
            </a:r>
            <a:r>
              <a:rPr sz="838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38" spc="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38" spc="-18" dirty="0">
                <a:solidFill>
                  <a:srgbClr val="FFFFFF"/>
                </a:solidFill>
                <a:latin typeface="Arial"/>
                <a:cs typeface="Arial"/>
              </a:rPr>
              <a:t>tube</a:t>
            </a:r>
            <a:endParaRPr sz="838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91062" y="3242981"/>
            <a:ext cx="429746" cy="372273"/>
          </a:xfrm>
          <a:prstGeom prst="rect">
            <a:avLst/>
          </a:prstGeom>
        </p:spPr>
        <p:txBody>
          <a:bodyPr vert="horz" wrap="square" lIns="0" tIns="25773" rIns="0" bIns="0" rtlCol="0">
            <a:spAutoFit/>
          </a:bodyPr>
          <a:lstStyle/>
          <a:p>
            <a:pPr marL="11206" marR="4483">
              <a:lnSpc>
                <a:spcPts val="944"/>
              </a:lnSpc>
              <a:spcBef>
                <a:spcPts val="202"/>
              </a:spcBef>
            </a:pPr>
            <a:r>
              <a:rPr sz="838" dirty="0">
                <a:solidFill>
                  <a:srgbClr val="2E5396"/>
                </a:solidFill>
                <a:latin typeface="Arial"/>
                <a:cs typeface="Arial"/>
              </a:rPr>
              <a:t>End</a:t>
            </a:r>
            <a:r>
              <a:rPr sz="838" spc="62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838" spc="-22" dirty="0">
                <a:solidFill>
                  <a:srgbClr val="2E5396"/>
                </a:solidFill>
                <a:latin typeface="Arial"/>
                <a:cs typeface="Arial"/>
              </a:rPr>
              <a:t>cap </a:t>
            </a:r>
            <a:r>
              <a:rPr sz="838" spc="-9" dirty="0">
                <a:solidFill>
                  <a:srgbClr val="2E5396"/>
                </a:solidFill>
                <a:latin typeface="Arial"/>
                <a:cs typeface="Arial"/>
              </a:rPr>
              <a:t>being placed</a:t>
            </a:r>
            <a:endParaRPr sz="838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30289" y="1153757"/>
            <a:ext cx="1545739" cy="219657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228005" y="2805280"/>
            <a:ext cx="848846" cy="487690"/>
          </a:xfrm>
          <a:prstGeom prst="rect">
            <a:avLst/>
          </a:prstGeom>
        </p:spPr>
        <p:txBody>
          <a:bodyPr vert="horz" wrap="square" lIns="0" tIns="25773" rIns="0" bIns="0" rtlCol="0">
            <a:spAutoFit/>
          </a:bodyPr>
          <a:lstStyle/>
          <a:p>
            <a:pPr marL="11206" marR="4483">
              <a:lnSpc>
                <a:spcPts val="944"/>
              </a:lnSpc>
              <a:spcBef>
                <a:spcPts val="202"/>
              </a:spcBef>
            </a:pPr>
            <a:r>
              <a:rPr sz="838" dirty="0">
                <a:solidFill>
                  <a:srgbClr val="FFFFFF"/>
                </a:solidFill>
                <a:latin typeface="Arial"/>
                <a:cs typeface="Arial"/>
              </a:rPr>
              <a:t>Tube</a:t>
            </a:r>
            <a:r>
              <a:rPr sz="838" spc="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38" spc="-9" dirty="0">
                <a:solidFill>
                  <a:srgbClr val="FFFFFF"/>
                </a:solidFill>
                <a:latin typeface="Arial"/>
                <a:cs typeface="Arial"/>
              </a:rPr>
              <a:t>being </a:t>
            </a:r>
            <a:r>
              <a:rPr sz="838" dirty="0">
                <a:solidFill>
                  <a:srgbClr val="FFFFFF"/>
                </a:solidFill>
                <a:latin typeface="Arial"/>
                <a:cs typeface="Arial"/>
              </a:rPr>
              <a:t>inserted</a:t>
            </a:r>
            <a:r>
              <a:rPr sz="838" spc="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38" dirty="0">
                <a:solidFill>
                  <a:srgbClr val="FFFFFF"/>
                </a:solidFill>
                <a:latin typeface="Arial"/>
                <a:cs typeface="Arial"/>
              </a:rPr>
              <a:t>onto</a:t>
            </a:r>
            <a:r>
              <a:rPr sz="838" spc="9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38" spc="-22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838" dirty="0">
                <a:solidFill>
                  <a:srgbClr val="FFFFFF"/>
                </a:solidFill>
                <a:latin typeface="Arial"/>
                <a:cs typeface="Arial"/>
              </a:rPr>
              <a:t>fuel</a:t>
            </a:r>
            <a:r>
              <a:rPr sz="838" spc="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38" spc="-9" dirty="0">
                <a:solidFill>
                  <a:srgbClr val="FFFFFF"/>
                </a:solidFill>
                <a:latin typeface="Arial"/>
                <a:cs typeface="Arial"/>
              </a:rPr>
              <a:t>dish/fuel specimen</a:t>
            </a:r>
            <a:endParaRPr sz="838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24430" y="3148856"/>
            <a:ext cx="681878" cy="256857"/>
          </a:xfrm>
          <a:prstGeom prst="rect">
            <a:avLst/>
          </a:prstGeom>
        </p:spPr>
        <p:txBody>
          <a:bodyPr vert="horz" wrap="square" lIns="0" tIns="25773" rIns="0" bIns="0" rtlCol="0">
            <a:spAutoFit/>
          </a:bodyPr>
          <a:lstStyle/>
          <a:p>
            <a:pPr marL="11206" marR="4483">
              <a:lnSpc>
                <a:spcPts val="944"/>
              </a:lnSpc>
              <a:spcBef>
                <a:spcPts val="202"/>
              </a:spcBef>
            </a:pPr>
            <a:r>
              <a:rPr sz="838" spc="-9" dirty="0">
                <a:solidFill>
                  <a:srgbClr val="FFFFFF"/>
                </a:solidFill>
                <a:latin typeface="Arial"/>
                <a:cs typeface="Arial"/>
              </a:rPr>
              <a:t>Thermometry </a:t>
            </a:r>
            <a:r>
              <a:rPr sz="838" dirty="0">
                <a:solidFill>
                  <a:srgbClr val="FFFFFF"/>
                </a:solidFill>
                <a:latin typeface="Arial"/>
                <a:cs typeface="Arial"/>
              </a:rPr>
              <a:t>being</a:t>
            </a:r>
            <a:r>
              <a:rPr sz="838" spc="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38" spc="-9" dirty="0">
                <a:solidFill>
                  <a:srgbClr val="FFFFFF"/>
                </a:solidFill>
                <a:latin typeface="Arial"/>
                <a:cs typeface="Arial"/>
              </a:rPr>
              <a:t>loaded</a:t>
            </a:r>
            <a:endParaRPr sz="838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4483">
              <a:spcBef>
                <a:spcPts val="106"/>
              </a:spcBef>
            </a:pPr>
            <a:r>
              <a:rPr dirty="0"/>
              <a:t>Experiment</a:t>
            </a:r>
            <a:r>
              <a:rPr spc="-44" dirty="0"/>
              <a:t> </a:t>
            </a:r>
            <a:r>
              <a:rPr spc="-9" dirty="0"/>
              <a:t>Assembly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A158CA9-2144-3D69-9CA8-060DF0213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9419" y="5275953"/>
            <a:ext cx="1344706" cy="5042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43987" y="1714500"/>
            <a:ext cx="2277259" cy="371811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77689" y="1737752"/>
            <a:ext cx="6386793" cy="1406899"/>
            <a:chOff x="21780" y="1969452"/>
            <a:chExt cx="7238365" cy="159448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18" y="1977389"/>
              <a:ext cx="7223759" cy="15781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908" y="1973579"/>
              <a:ext cx="7230109" cy="1586230"/>
            </a:xfrm>
            <a:custGeom>
              <a:avLst/>
              <a:gdLst/>
              <a:ahLst/>
              <a:cxnLst/>
              <a:rect l="l" t="t" r="r" b="b"/>
              <a:pathLst>
                <a:path w="7230109" h="1586229">
                  <a:moveTo>
                    <a:pt x="0" y="1585722"/>
                  </a:moveTo>
                  <a:lnTo>
                    <a:pt x="0" y="0"/>
                  </a:lnTo>
                  <a:lnTo>
                    <a:pt x="7229856" y="0"/>
                  </a:lnTo>
                  <a:lnTo>
                    <a:pt x="7229856" y="1585721"/>
                  </a:lnTo>
                  <a:lnTo>
                    <a:pt x="0" y="1585722"/>
                  </a:lnTo>
                  <a:close/>
                </a:path>
              </a:pathLst>
            </a:custGeom>
            <a:ln w="7861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175088" y="2143012"/>
            <a:ext cx="1038225" cy="21212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>
              <a:spcBef>
                <a:spcPts val="119"/>
              </a:spcBef>
            </a:pPr>
            <a:r>
              <a:rPr sz="1279" b="1" spc="-9" dirty="0">
                <a:solidFill>
                  <a:srgbClr val="2E5396"/>
                </a:solidFill>
                <a:latin typeface="Arial"/>
                <a:cs typeface="Arial"/>
              </a:rPr>
              <a:t>Subcapsules</a:t>
            </a:r>
            <a:endParaRPr sz="127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56518" y="2694349"/>
            <a:ext cx="789454" cy="393584"/>
          </a:xfrm>
          <a:prstGeom prst="rect">
            <a:avLst/>
          </a:prstGeom>
        </p:spPr>
        <p:txBody>
          <a:bodyPr vert="horz" wrap="square" lIns="0" tIns="34178" rIns="0" bIns="0" rtlCol="0">
            <a:spAutoFit/>
          </a:bodyPr>
          <a:lstStyle/>
          <a:p>
            <a:pPr marL="45386" marR="4483" indent="-45946">
              <a:lnSpc>
                <a:spcPts val="1412"/>
              </a:lnSpc>
              <a:spcBef>
                <a:spcPts val="269"/>
              </a:spcBef>
            </a:pPr>
            <a:r>
              <a:rPr sz="1279" b="1" spc="-9" dirty="0">
                <a:solidFill>
                  <a:srgbClr val="2E5396"/>
                </a:solidFill>
                <a:latin typeface="Arial"/>
                <a:cs typeface="Arial"/>
              </a:rPr>
              <a:t>Centering thimbles</a:t>
            </a:r>
            <a:endParaRPr sz="127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01693" y="2445585"/>
            <a:ext cx="539003" cy="21212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>
              <a:spcBef>
                <a:spcPts val="119"/>
              </a:spcBef>
            </a:pPr>
            <a:r>
              <a:rPr sz="1279" b="1" spc="-9" dirty="0">
                <a:solidFill>
                  <a:srgbClr val="2E5396"/>
                </a:solidFill>
                <a:latin typeface="Arial"/>
                <a:cs typeface="Arial"/>
              </a:rPr>
              <a:t>Spring</a:t>
            </a:r>
            <a:endParaRPr sz="127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0763" y="1837105"/>
            <a:ext cx="646019" cy="393584"/>
          </a:xfrm>
          <a:prstGeom prst="rect">
            <a:avLst/>
          </a:prstGeom>
        </p:spPr>
        <p:txBody>
          <a:bodyPr vert="horz" wrap="square" lIns="0" tIns="34178" rIns="0" bIns="0" rtlCol="0">
            <a:spAutoFit/>
          </a:bodyPr>
          <a:lstStyle/>
          <a:p>
            <a:pPr marL="173700" marR="4483" indent="-174261">
              <a:lnSpc>
                <a:spcPts val="1412"/>
              </a:lnSpc>
              <a:spcBef>
                <a:spcPts val="269"/>
              </a:spcBef>
            </a:pPr>
            <a:r>
              <a:rPr sz="1279" b="1" dirty="0">
                <a:solidFill>
                  <a:srgbClr val="2E5396"/>
                </a:solidFill>
                <a:latin typeface="Arial"/>
                <a:cs typeface="Arial"/>
              </a:rPr>
              <a:t>Top</a:t>
            </a:r>
            <a:r>
              <a:rPr sz="1279" b="1" spc="-57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279" b="1" spc="-22" dirty="0">
                <a:solidFill>
                  <a:srgbClr val="2E5396"/>
                </a:solidFill>
                <a:latin typeface="Arial"/>
                <a:cs typeface="Arial"/>
              </a:rPr>
              <a:t>end cap</a:t>
            </a:r>
            <a:endParaRPr sz="127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35468" y="1837105"/>
            <a:ext cx="640976" cy="393584"/>
          </a:xfrm>
          <a:prstGeom prst="rect">
            <a:avLst/>
          </a:prstGeom>
        </p:spPr>
        <p:txBody>
          <a:bodyPr vert="horz" wrap="square" lIns="0" tIns="34178" rIns="0" bIns="0" rtlCol="0">
            <a:spAutoFit/>
          </a:bodyPr>
          <a:lstStyle/>
          <a:p>
            <a:pPr marR="4483" indent="22413">
              <a:lnSpc>
                <a:spcPts val="1412"/>
              </a:lnSpc>
              <a:spcBef>
                <a:spcPts val="269"/>
              </a:spcBef>
            </a:pPr>
            <a:r>
              <a:rPr sz="1279" b="1" spc="-9" dirty="0">
                <a:solidFill>
                  <a:srgbClr val="2E5396"/>
                </a:solidFill>
                <a:latin typeface="Arial"/>
                <a:cs typeface="Arial"/>
              </a:rPr>
              <a:t>Bottom </a:t>
            </a:r>
            <a:r>
              <a:rPr sz="1279" b="1" dirty="0">
                <a:solidFill>
                  <a:srgbClr val="2E5396"/>
                </a:solidFill>
                <a:latin typeface="Arial"/>
                <a:cs typeface="Arial"/>
              </a:rPr>
              <a:t>end</a:t>
            </a:r>
            <a:r>
              <a:rPr sz="1279" b="1" spc="4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279" b="1" spc="-22" dirty="0">
                <a:solidFill>
                  <a:srgbClr val="2E5396"/>
                </a:solidFill>
                <a:latin typeface="Arial"/>
                <a:cs typeface="Arial"/>
              </a:rPr>
              <a:t>cap</a:t>
            </a:r>
            <a:endParaRPr sz="127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76668" y="1717416"/>
            <a:ext cx="905435" cy="21212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>
              <a:spcBef>
                <a:spcPts val="119"/>
              </a:spcBef>
            </a:pPr>
            <a:r>
              <a:rPr sz="1279" b="1" dirty="0">
                <a:solidFill>
                  <a:srgbClr val="2E5396"/>
                </a:solidFill>
                <a:latin typeface="Arial"/>
                <a:cs typeface="Arial"/>
              </a:rPr>
              <a:t>Target</a:t>
            </a:r>
            <a:r>
              <a:rPr sz="1279" b="1" spc="-49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279" b="1" spc="-18" dirty="0">
                <a:solidFill>
                  <a:srgbClr val="2E5396"/>
                </a:solidFill>
                <a:latin typeface="Arial"/>
                <a:cs typeface="Arial"/>
              </a:rPr>
              <a:t>tube</a:t>
            </a:r>
            <a:endParaRPr sz="1279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199608" y="3181468"/>
            <a:ext cx="5634878" cy="1116666"/>
            <a:chOff x="613289" y="3605663"/>
            <a:chExt cx="6386195" cy="126555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030" y="3613403"/>
              <a:ext cx="6370320" cy="124967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17220" y="3609593"/>
              <a:ext cx="6377940" cy="1257300"/>
            </a:xfrm>
            <a:custGeom>
              <a:avLst/>
              <a:gdLst/>
              <a:ahLst/>
              <a:cxnLst/>
              <a:rect l="l" t="t" r="r" b="b"/>
              <a:pathLst>
                <a:path w="6377940" h="1257300">
                  <a:moveTo>
                    <a:pt x="0" y="1257300"/>
                  </a:moveTo>
                  <a:lnTo>
                    <a:pt x="0" y="0"/>
                  </a:lnTo>
                  <a:lnTo>
                    <a:pt x="6377939" y="0"/>
                  </a:lnTo>
                  <a:lnTo>
                    <a:pt x="6377939" y="1257300"/>
                  </a:lnTo>
                  <a:lnTo>
                    <a:pt x="0" y="1257300"/>
                  </a:lnTo>
                  <a:close/>
                </a:path>
              </a:pathLst>
            </a:custGeom>
            <a:ln w="7861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47632" y="4343400"/>
            <a:ext cx="5049371" cy="8693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BE06C-4314-C490-A380-E8897A49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Status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B5A73-13AD-C183-C12A-3E041D60C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6670"/>
            <a:ext cx="8583759" cy="5340874"/>
          </a:xfrm>
        </p:spPr>
        <p:txBody>
          <a:bodyPr/>
          <a:lstStyle/>
          <a:p>
            <a:r>
              <a:rPr lang="en-US" dirty="0"/>
              <a:t>Publications:</a:t>
            </a:r>
          </a:p>
          <a:p>
            <a:pPr lvl="1"/>
            <a:r>
              <a:rPr lang="en-US" dirty="0"/>
              <a:t>Report on Readiness as well as Status Reports</a:t>
            </a:r>
          </a:p>
          <a:p>
            <a:pPr lvl="1"/>
            <a:r>
              <a:rPr lang="en-US" dirty="0"/>
              <a:t>Publications</a:t>
            </a:r>
          </a:p>
          <a:p>
            <a:pPr lvl="2"/>
            <a:r>
              <a:rPr lang="en-US" dirty="0"/>
              <a:t>Recently accepted publication:</a:t>
            </a:r>
          </a:p>
          <a:p>
            <a:pPr lvl="3"/>
            <a:r>
              <a:rPr lang="en-US" dirty="0"/>
              <a:t>Denise Adorno Lopes, Annabelle Le Coq, Adrian M Schrell, Julian Valdez, Peter Doyle, Ryan Heldt, Grant W Helmreich, Nathan Capps, Jason Harp, Kory Linton, Josh T White, Elizabeth Sooby, “ROADRUNNER uranium nitride </a:t>
            </a:r>
            <a:r>
              <a:rPr lang="en-US" dirty="0" err="1"/>
              <a:t>MiniFuel</a:t>
            </a:r>
            <a:r>
              <a:rPr lang="en-US" dirty="0"/>
              <a:t>: Experimental design, fabrication and pre-irradiation baseline characterization for accelerated burnup testing,” </a:t>
            </a:r>
            <a:r>
              <a:rPr lang="en-US" i="1" dirty="0"/>
              <a:t>Nuclear Engineering and Design</a:t>
            </a:r>
            <a:r>
              <a:rPr lang="en-US" dirty="0"/>
              <a:t>, 454, 2026. </a:t>
            </a:r>
          </a:p>
          <a:p>
            <a:r>
              <a:rPr lang="en-US" dirty="0"/>
              <a:t>PIE</a:t>
            </a:r>
          </a:p>
          <a:p>
            <a:pPr lvl="1"/>
            <a:r>
              <a:rPr lang="en-US" dirty="0"/>
              <a:t>Targeted to begin early Q2-Q3 FY27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E816-326D-F5DC-E9E4-9504038C5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A0C99-049E-C025-686B-DF67997FA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452" y="3519549"/>
            <a:ext cx="7772400" cy="2756170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DAD85C37-91A1-5453-D259-F5148FCE662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83759" y="1087698"/>
            <a:ext cx="3213989" cy="2227326"/>
          </a:xfrm>
          <a:prstGeom prst="rect">
            <a:avLst/>
          </a:prstGeom>
        </p:spPr>
      </p:pic>
      <p:grpSp>
        <p:nvGrpSpPr>
          <p:cNvPr id="9" name="object 5">
            <a:extLst>
              <a:ext uri="{FF2B5EF4-FFF2-40B4-BE49-F238E27FC236}">
                <a16:creationId xmlns:a16="http://schemas.microsoft.com/office/drawing/2014/main" id="{198A31B6-9AA5-6B33-EE92-3B2BFE9E61B7}"/>
              </a:ext>
            </a:extLst>
          </p:cNvPr>
          <p:cNvGrpSpPr/>
          <p:nvPr/>
        </p:nvGrpSpPr>
        <p:grpSpPr>
          <a:xfrm>
            <a:off x="318516" y="3916464"/>
            <a:ext cx="1774189" cy="2291080"/>
            <a:chOff x="6624707" y="1532261"/>
            <a:chExt cx="1774189" cy="2291080"/>
          </a:xfrm>
        </p:grpSpPr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5DB6CBFD-1ACD-EDEB-56BD-A80460EAA39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32447" y="1540001"/>
              <a:ext cx="1738245" cy="2275332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FA6C8451-03BA-4F86-AEB4-0519C7A06573}"/>
                </a:ext>
              </a:extLst>
            </p:cNvPr>
            <p:cNvSpPr/>
            <p:nvPr/>
          </p:nvSpPr>
          <p:spPr>
            <a:xfrm>
              <a:off x="6628637" y="1536191"/>
              <a:ext cx="1766570" cy="2283460"/>
            </a:xfrm>
            <a:custGeom>
              <a:avLst/>
              <a:gdLst/>
              <a:ahLst/>
              <a:cxnLst/>
              <a:rect l="l" t="t" r="r" b="b"/>
              <a:pathLst>
                <a:path w="1766570" h="2283460">
                  <a:moveTo>
                    <a:pt x="0" y="2282952"/>
                  </a:moveTo>
                  <a:lnTo>
                    <a:pt x="0" y="0"/>
                  </a:lnTo>
                  <a:lnTo>
                    <a:pt x="1766316" y="0"/>
                  </a:lnTo>
                  <a:lnTo>
                    <a:pt x="1766316" y="2282952"/>
                  </a:lnTo>
                  <a:lnTo>
                    <a:pt x="0" y="2282952"/>
                  </a:lnTo>
                  <a:close/>
                </a:path>
              </a:pathLst>
            </a:custGeom>
            <a:ln w="7861">
              <a:solidFill>
                <a:srgbClr val="17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9988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1276-F5D7-B4F9-4EFC-81C29E72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8E065-903E-0C66-B9A6-F544A0990C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grpSp>
        <p:nvGrpSpPr>
          <p:cNvPr id="8" name="object 2">
            <a:extLst>
              <a:ext uri="{FF2B5EF4-FFF2-40B4-BE49-F238E27FC236}">
                <a16:creationId xmlns:a16="http://schemas.microsoft.com/office/drawing/2014/main" id="{00DD742D-D799-9517-B154-2CB0FB2AC0C6}"/>
              </a:ext>
            </a:extLst>
          </p:cNvPr>
          <p:cNvGrpSpPr/>
          <p:nvPr/>
        </p:nvGrpSpPr>
        <p:grpSpPr>
          <a:xfrm>
            <a:off x="1875847" y="2814481"/>
            <a:ext cx="7844155" cy="1912620"/>
            <a:chOff x="1068324" y="4156392"/>
            <a:chExt cx="7844155" cy="1912620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73DECC4E-32BB-888E-5B5D-6CFD99215225}"/>
                </a:ext>
              </a:extLst>
            </p:cNvPr>
            <p:cNvSpPr/>
            <p:nvPr/>
          </p:nvSpPr>
          <p:spPr>
            <a:xfrm>
              <a:off x="1151382" y="4160519"/>
              <a:ext cx="7756525" cy="1904364"/>
            </a:xfrm>
            <a:custGeom>
              <a:avLst/>
              <a:gdLst/>
              <a:ahLst/>
              <a:cxnLst/>
              <a:rect l="l" t="t" r="r" b="b"/>
              <a:pathLst>
                <a:path w="7756525" h="1904364">
                  <a:moveTo>
                    <a:pt x="0" y="1904238"/>
                  </a:moveTo>
                  <a:lnTo>
                    <a:pt x="0" y="0"/>
                  </a:lnTo>
                  <a:lnTo>
                    <a:pt x="7756398" y="0"/>
                  </a:lnTo>
                  <a:lnTo>
                    <a:pt x="7756398" y="1904238"/>
                  </a:lnTo>
                  <a:lnTo>
                    <a:pt x="0" y="1904238"/>
                  </a:lnTo>
                  <a:close/>
                </a:path>
              </a:pathLst>
            </a:custGeom>
            <a:ln w="7861">
              <a:solidFill>
                <a:srgbClr val="17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2762FF03-5E56-9CA0-F1CD-A7AAA089D2A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8324" y="5451347"/>
              <a:ext cx="1533905" cy="577595"/>
            </a:xfrm>
            <a:prstGeom prst="rect">
              <a:avLst/>
            </a:prstGeom>
          </p:spPr>
        </p:pic>
      </p:grpSp>
      <p:sp>
        <p:nvSpPr>
          <p:cNvPr id="11" name="object 5">
            <a:extLst>
              <a:ext uri="{FF2B5EF4-FFF2-40B4-BE49-F238E27FC236}">
                <a16:creationId xmlns:a16="http://schemas.microsoft.com/office/drawing/2014/main" id="{AFDF8A40-E661-7D2B-A816-726E4ECA3D8C}"/>
              </a:ext>
            </a:extLst>
          </p:cNvPr>
          <p:cNvSpPr txBox="1"/>
          <p:nvPr/>
        </p:nvSpPr>
        <p:spPr>
          <a:xfrm>
            <a:off x="4104569" y="1981026"/>
            <a:ext cx="3465195" cy="7694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450" u="heavy" dirty="0">
                <a:solidFill>
                  <a:srgbClr val="2E5396"/>
                </a:solidFill>
                <a:uFill>
                  <a:solidFill>
                    <a:srgbClr val="2E5395"/>
                  </a:solidFill>
                </a:uFill>
                <a:latin typeface="Arial"/>
                <a:cs typeface="Arial"/>
              </a:rPr>
              <a:t>Principal</a:t>
            </a:r>
            <a:r>
              <a:rPr sz="1450" u="heavy" spc="75" dirty="0">
                <a:solidFill>
                  <a:srgbClr val="2E5396"/>
                </a:solidFill>
                <a:uFill>
                  <a:solidFill>
                    <a:srgbClr val="2E5395"/>
                  </a:solidFill>
                </a:uFill>
                <a:latin typeface="Arial"/>
                <a:cs typeface="Arial"/>
              </a:rPr>
              <a:t> </a:t>
            </a:r>
            <a:r>
              <a:rPr sz="1450" u="heavy" dirty="0">
                <a:solidFill>
                  <a:srgbClr val="2E5396"/>
                </a:solidFill>
                <a:uFill>
                  <a:solidFill>
                    <a:srgbClr val="2E5395"/>
                  </a:solidFill>
                </a:uFill>
                <a:latin typeface="Arial"/>
                <a:cs typeface="Arial"/>
              </a:rPr>
              <a:t>Investigators</a:t>
            </a:r>
            <a:r>
              <a:rPr sz="1450" u="heavy" spc="80" dirty="0">
                <a:solidFill>
                  <a:srgbClr val="2E5396"/>
                </a:solidFill>
                <a:uFill>
                  <a:solidFill>
                    <a:srgbClr val="2E5395"/>
                  </a:solidFill>
                </a:uFill>
                <a:latin typeface="Arial"/>
                <a:cs typeface="Arial"/>
              </a:rPr>
              <a:t> </a:t>
            </a:r>
            <a:r>
              <a:rPr sz="1450" u="heavy" dirty="0">
                <a:solidFill>
                  <a:srgbClr val="2E5396"/>
                </a:solidFill>
                <a:uFill>
                  <a:solidFill>
                    <a:srgbClr val="2E5395"/>
                  </a:solidFill>
                </a:uFill>
                <a:latin typeface="Arial"/>
                <a:cs typeface="Arial"/>
              </a:rPr>
              <a:t>and</a:t>
            </a:r>
            <a:r>
              <a:rPr sz="1450" u="heavy" spc="75" dirty="0">
                <a:solidFill>
                  <a:srgbClr val="2E5396"/>
                </a:solidFill>
                <a:uFill>
                  <a:solidFill>
                    <a:srgbClr val="2E5395"/>
                  </a:solidFill>
                </a:uFill>
                <a:latin typeface="Arial"/>
                <a:cs typeface="Arial"/>
              </a:rPr>
              <a:t> </a:t>
            </a:r>
            <a:r>
              <a:rPr sz="1450" u="heavy" spc="-10" dirty="0">
                <a:solidFill>
                  <a:srgbClr val="2E5396"/>
                </a:solidFill>
                <a:uFill>
                  <a:solidFill>
                    <a:srgbClr val="2E5395"/>
                  </a:solidFill>
                </a:uFill>
                <a:latin typeface="Arial"/>
                <a:cs typeface="Arial"/>
              </a:rPr>
              <a:t>Collaborators</a:t>
            </a:r>
            <a:endParaRPr sz="1450" dirty="0">
              <a:latin typeface="Arial"/>
              <a:cs typeface="Arial"/>
            </a:endParaRPr>
          </a:p>
        </p:txBody>
      </p:sp>
      <p:grpSp>
        <p:nvGrpSpPr>
          <p:cNvPr id="12" name="object 8">
            <a:extLst>
              <a:ext uri="{FF2B5EF4-FFF2-40B4-BE49-F238E27FC236}">
                <a16:creationId xmlns:a16="http://schemas.microsoft.com/office/drawing/2014/main" id="{3A7DE6C7-FE22-6502-78FA-BAB7528A8611}"/>
              </a:ext>
            </a:extLst>
          </p:cNvPr>
          <p:cNvGrpSpPr/>
          <p:nvPr/>
        </p:nvGrpSpPr>
        <p:grpSpPr>
          <a:xfrm>
            <a:off x="4619046" y="4055335"/>
            <a:ext cx="5033645" cy="574040"/>
            <a:chOff x="3811523" y="5397246"/>
            <a:chExt cx="5033645" cy="574040"/>
          </a:xfrm>
        </p:grpSpPr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319B7017-54E6-69FA-96AB-06CE55C0116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1901" y="5417820"/>
              <a:ext cx="1342644" cy="499172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7C44CA4C-B63B-44FA-E030-F392D74BB9B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1523" y="5397246"/>
              <a:ext cx="664950" cy="528066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09B88B74-5FBA-67DE-6F94-AA315587FFD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7670" y="5538561"/>
              <a:ext cx="1517278" cy="432125"/>
            </a:xfrm>
            <a:prstGeom prst="rect">
              <a:avLst/>
            </a:prstGeom>
          </p:spPr>
        </p:pic>
      </p:grpSp>
      <p:sp>
        <p:nvSpPr>
          <p:cNvPr id="16" name="object 12">
            <a:extLst>
              <a:ext uri="{FF2B5EF4-FFF2-40B4-BE49-F238E27FC236}">
                <a16:creationId xmlns:a16="http://schemas.microsoft.com/office/drawing/2014/main" id="{F3F2AB65-3FC2-29C3-5C12-459A7987025B}"/>
              </a:ext>
            </a:extLst>
          </p:cNvPr>
          <p:cNvSpPr txBox="1"/>
          <p:nvPr/>
        </p:nvSpPr>
        <p:spPr>
          <a:xfrm>
            <a:off x="2087491" y="3042344"/>
            <a:ext cx="1816735" cy="11614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2400"/>
              </a:lnSpc>
              <a:spcBef>
                <a:spcPts val="95"/>
              </a:spcBef>
            </a:pPr>
            <a:r>
              <a:rPr sz="1450" dirty="0">
                <a:solidFill>
                  <a:srgbClr val="2E5396"/>
                </a:solidFill>
                <a:latin typeface="Arial"/>
                <a:cs typeface="Arial"/>
              </a:rPr>
              <a:t>Denise</a:t>
            </a:r>
            <a:r>
              <a:rPr sz="1450" spc="-5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2E5396"/>
                </a:solidFill>
                <a:latin typeface="Arial"/>
                <a:cs typeface="Arial"/>
              </a:rPr>
              <a:t>Adorno</a:t>
            </a:r>
            <a:r>
              <a:rPr sz="1450" spc="90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2E5396"/>
                </a:solidFill>
                <a:latin typeface="Arial"/>
                <a:cs typeface="Arial"/>
              </a:rPr>
              <a:t>Lopes</a:t>
            </a:r>
            <a:endParaRPr lang="en-US" sz="1450" spc="-10" dirty="0">
              <a:solidFill>
                <a:srgbClr val="2E5396"/>
              </a:solidFill>
              <a:latin typeface="Arial"/>
              <a:cs typeface="Arial"/>
            </a:endParaRPr>
          </a:p>
          <a:p>
            <a:pPr marR="5080">
              <a:lnSpc>
                <a:spcPct val="102400"/>
              </a:lnSpc>
              <a:spcBef>
                <a:spcPts val="95"/>
              </a:spcBef>
            </a:pPr>
            <a:r>
              <a:rPr lang="en-US" sz="1450" spc="-10" dirty="0">
                <a:solidFill>
                  <a:srgbClr val="2E5396"/>
                </a:solidFill>
                <a:latin typeface="Arial"/>
                <a:cs typeface="Arial"/>
              </a:rPr>
              <a:t>Annabelle Le Coq</a:t>
            </a:r>
          </a:p>
          <a:p>
            <a:pPr marR="5080">
              <a:lnSpc>
                <a:spcPct val="102400"/>
              </a:lnSpc>
              <a:spcBef>
                <a:spcPts val="95"/>
              </a:spcBef>
            </a:pPr>
            <a:r>
              <a:rPr sz="1450" dirty="0">
                <a:solidFill>
                  <a:srgbClr val="2E5396"/>
                </a:solidFill>
                <a:latin typeface="Arial"/>
                <a:cs typeface="Arial"/>
              </a:rPr>
              <a:t>Jason</a:t>
            </a:r>
            <a:r>
              <a:rPr sz="1450" spc="70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450" spc="-20" dirty="0">
                <a:solidFill>
                  <a:srgbClr val="2E5396"/>
                </a:solidFill>
                <a:latin typeface="Arial"/>
                <a:cs typeface="Arial"/>
              </a:rPr>
              <a:t>Harp</a:t>
            </a:r>
            <a:endParaRPr sz="1450" dirty="0">
              <a:latin typeface="Arial"/>
              <a:cs typeface="Arial"/>
            </a:endParaRPr>
          </a:p>
          <a:p>
            <a:pPr marR="601980">
              <a:lnSpc>
                <a:spcPct val="102400"/>
              </a:lnSpc>
            </a:pPr>
            <a:r>
              <a:rPr sz="1450" dirty="0">
                <a:solidFill>
                  <a:srgbClr val="2E5396"/>
                </a:solidFill>
                <a:latin typeface="Arial"/>
                <a:cs typeface="Arial"/>
              </a:rPr>
              <a:t>Nathan</a:t>
            </a:r>
            <a:r>
              <a:rPr sz="1450" spc="80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2E5396"/>
                </a:solidFill>
                <a:latin typeface="Arial"/>
                <a:cs typeface="Arial"/>
              </a:rPr>
              <a:t>Capps </a:t>
            </a:r>
            <a:r>
              <a:rPr sz="1450" dirty="0">
                <a:solidFill>
                  <a:srgbClr val="2E5396"/>
                </a:solidFill>
                <a:latin typeface="Arial"/>
                <a:cs typeface="Arial"/>
              </a:rPr>
              <a:t>Kory</a:t>
            </a:r>
            <a:r>
              <a:rPr sz="1450" spc="50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2E5396"/>
                </a:solidFill>
                <a:latin typeface="Arial"/>
                <a:cs typeface="Arial"/>
              </a:rPr>
              <a:t>Linton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7DC39F1A-C601-C1FA-3E9E-AE75C0AAB777}"/>
              </a:ext>
            </a:extLst>
          </p:cNvPr>
          <p:cNvSpPr txBox="1"/>
          <p:nvPr/>
        </p:nvSpPr>
        <p:spPr>
          <a:xfrm>
            <a:off x="4196139" y="3182355"/>
            <a:ext cx="137604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solidFill>
                  <a:srgbClr val="2E5396"/>
                </a:solidFill>
                <a:latin typeface="Arial"/>
                <a:cs typeface="Arial"/>
              </a:rPr>
              <a:t>Elizabeth</a:t>
            </a:r>
            <a:r>
              <a:rPr sz="1450" spc="65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2E5396"/>
                </a:solidFill>
                <a:latin typeface="Arial"/>
                <a:cs typeface="Arial"/>
              </a:rPr>
              <a:t>Sooby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7A670A9A-6799-BE4F-BA36-26C579AD7617}"/>
              </a:ext>
            </a:extLst>
          </p:cNvPr>
          <p:cNvSpPr txBox="1"/>
          <p:nvPr/>
        </p:nvSpPr>
        <p:spPr>
          <a:xfrm>
            <a:off x="6156009" y="3144258"/>
            <a:ext cx="1334770" cy="478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2400"/>
              </a:lnSpc>
              <a:spcBef>
                <a:spcPts val="95"/>
              </a:spcBef>
            </a:pPr>
            <a:r>
              <a:rPr sz="1450" dirty="0">
                <a:solidFill>
                  <a:srgbClr val="2E5396"/>
                </a:solidFill>
                <a:latin typeface="Arial"/>
                <a:cs typeface="Arial"/>
              </a:rPr>
              <a:t>Joshua</a:t>
            </a:r>
            <a:r>
              <a:rPr sz="1450" spc="55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2E5396"/>
                </a:solidFill>
                <a:latin typeface="Arial"/>
                <a:cs typeface="Arial"/>
              </a:rPr>
              <a:t>White </a:t>
            </a:r>
            <a:r>
              <a:rPr sz="1450" dirty="0">
                <a:solidFill>
                  <a:srgbClr val="2E5396"/>
                </a:solidFill>
                <a:latin typeface="Arial"/>
                <a:cs typeface="Arial"/>
              </a:rPr>
              <a:t>Michael</a:t>
            </a:r>
            <a:r>
              <a:rPr sz="1450" spc="90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2E5396"/>
                </a:solidFill>
                <a:latin typeface="Arial"/>
                <a:cs typeface="Arial"/>
              </a:rPr>
              <a:t>Cooper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230601A1-9C2B-2CBC-57A4-CD88ED279FFE}"/>
              </a:ext>
            </a:extLst>
          </p:cNvPr>
          <p:cNvSpPr txBox="1"/>
          <p:nvPr/>
        </p:nvSpPr>
        <p:spPr>
          <a:xfrm>
            <a:off x="8125025" y="3182355"/>
            <a:ext cx="132334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solidFill>
                  <a:srgbClr val="2E5396"/>
                </a:solidFill>
                <a:latin typeface="Arial"/>
                <a:cs typeface="Arial"/>
              </a:rPr>
              <a:t>Antoine</a:t>
            </a:r>
            <a:r>
              <a:rPr sz="1450" spc="55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2E5396"/>
                </a:solidFill>
                <a:latin typeface="Arial"/>
                <a:cs typeface="Arial"/>
              </a:rPr>
              <a:t>Claisse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20" name="object 6">
            <a:extLst>
              <a:ext uri="{FF2B5EF4-FFF2-40B4-BE49-F238E27FC236}">
                <a16:creationId xmlns:a16="http://schemas.microsoft.com/office/drawing/2014/main" id="{72E04F30-3C10-5DDB-27CC-74A0E21298B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78789" y="1252971"/>
            <a:ext cx="3383279" cy="11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3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579D-C353-5758-B473-B9283210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High Uranium Density Fuel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08D46-76A0-B1C2-0489-83D1F5A84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7" y="849391"/>
            <a:ext cx="7862374" cy="5340874"/>
          </a:xfrm>
        </p:spPr>
        <p:txBody>
          <a:bodyPr/>
          <a:lstStyle/>
          <a:p>
            <a:r>
              <a:rPr lang="en-US" dirty="0"/>
              <a:t>High density fuels, particularly UN, has been identified as a long term accident tolerant fuel cladding</a:t>
            </a:r>
          </a:p>
          <a:p>
            <a:pPr lvl="1"/>
            <a:r>
              <a:rPr lang="en-US" dirty="0"/>
              <a:t>While doped UO</a:t>
            </a:r>
            <a:r>
              <a:rPr lang="en-US" baseline="-25000" dirty="0"/>
              <a:t>2</a:t>
            </a:r>
            <a:r>
              <a:rPr lang="en-US" dirty="0"/>
              <a:t> and coated claddings are the current focus, fuel vendors and utilities looking for longer cycle lengths and improved performance have shown interest in a higher density fuel. </a:t>
            </a:r>
          </a:p>
          <a:p>
            <a:r>
              <a:rPr lang="en-US" dirty="0"/>
              <a:t>Further, there seems to be a new reactor design popping up every other day.</a:t>
            </a:r>
          </a:p>
          <a:p>
            <a:pPr lvl="1"/>
            <a:r>
              <a:rPr lang="en-US" dirty="0"/>
              <a:t>These novel concepts often claim to leverage existing qualified materials.</a:t>
            </a:r>
          </a:p>
          <a:p>
            <a:r>
              <a:rPr lang="en-US" dirty="0"/>
              <a:t>As nuclear material scientists, we try to offer insight to the anticipated performance of these materials.</a:t>
            </a:r>
          </a:p>
          <a:p>
            <a:pPr lvl="1"/>
            <a:r>
              <a:rPr lang="en-US" dirty="0"/>
              <a:t>However, we have data gaps in not only the irradiation performance</a:t>
            </a:r>
          </a:p>
          <a:p>
            <a:pPr lvl="1"/>
            <a:r>
              <a:rPr lang="en-US" dirty="0"/>
              <a:t>But also, we lack the fundamental thermodynamic information to even predict equilibrium states</a:t>
            </a:r>
          </a:p>
          <a:p>
            <a:pPr lvl="1"/>
            <a:r>
              <a:rPr lang="en-US" dirty="0"/>
              <a:t>The phenomena can span irradiation performance, oxidation, mechanical properties evolution, fuel clad chemical and mechanical interaction, etc. </a:t>
            </a:r>
          </a:p>
          <a:p>
            <a:r>
              <a:rPr lang="en-US" dirty="0"/>
              <a:t>So how do we as a community get to a place where we have multiple qualified, demonstrated materials for the reactor designer to choose from for their optimal design?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237C1B4-9F1D-3C39-FBF9-FE60A19BD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094" y="932589"/>
            <a:ext cx="3832453" cy="49928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A1FF16D-9E4B-29CE-8181-959C71D9050C}"/>
              </a:ext>
            </a:extLst>
          </p:cNvPr>
          <p:cNvSpPr txBox="1">
            <a:spLocks/>
          </p:cNvSpPr>
          <p:nvPr/>
        </p:nvSpPr>
        <p:spPr>
          <a:xfrm>
            <a:off x="9351576" y="646856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B1C5C0-02F2-7846-AD47-3092E413303C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6DBAB-CB7D-A925-A43A-9EF2CEE5958E}"/>
              </a:ext>
            </a:extLst>
          </p:cNvPr>
          <p:cNvSpPr txBox="1"/>
          <p:nvPr/>
        </p:nvSpPr>
        <p:spPr>
          <a:xfrm>
            <a:off x="7927839" y="5925411"/>
            <a:ext cx="4166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Elizabeth Sooby, 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Innovation News Network,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Special Reports, August 2022.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6878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8DA8-9267-6D4C-87D7-864DAFE1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Advantageous Properties of Alternative Fuel Candidates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F383F-4346-1845-A1E9-0826417BDE8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8" y="849391"/>
            <a:ext cx="5476779" cy="4305704"/>
          </a:xfrm>
          <a:prstGeom prst="rect">
            <a:avLst/>
          </a:prstGeom>
          <a:noFill/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429667-717B-2F44-8EBE-B630F86B492E}"/>
              </a:ext>
            </a:extLst>
          </p:cNvPr>
          <p:cNvGraphicFramePr>
            <a:graphicFrameLocks noGrp="1"/>
          </p:cNvGraphicFramePr>
          <p:nvPr/>
        </p:nvGraphicFramePr>
        <p:xfrm>
          <a:off x="0" y="4748582"/>
          <a:ext cx="6969660" cy="1650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0688">
                  <a:extLst>
                    <a:ext uri="{9D8B030D-6E8A-4147-A177-3AD203B41FA5}">
                      <a16:colId xmlns:a16="http://schemas.microsoft.com/office/drawing/2014/main" val="2609798799"/>
                    </a:ext>
                  </a:extLst>
                </a:gridCol>
                <a:gridCol w="1162243">
                  <a:extLst>
                    <a:ext uri="{9D8B030D-6E8A-4147-A177-3AD203B41FA5}">
                      <a16:colId xmlns:a16="http://schemas.microsoft.com/office/drawing/2014/main" val="2026889654"/>
                    </a:ext>
                  </a:extLst>
                </a:gridCol>
                <a:gridCol w="1162243">
                  <a:extLst>
                    <a:ext uri="{9D8B030D-6E8A-4147-A177-3AD203B41FA5}">
                      <a16:colId xmlns:a16="http://schemas.microsoft.com/office/drawing/2014/main" val="3001360560"/>
                    </a:ext>
                  </a:extLst>
                </a:gridCol>
                <a:gridCol w="1162243">
                  <a:extLst>
                    <a:ext uri="{9D8B030D-6E8A-4147-A177-3AD203B41FA5}">
                      <a16:colId xmlns:a16="http://schemas.microsoft.com/office/drawing/2014/main" val="2111011198"/>
                    </a:ext>
                  </a:extLst>
                </a:gridCol>
                <a:gridCol w="1162243">
                  <a:extLst>
                    <a:ext uri="{9D8B030D-6E8A-4147-A177-3AD203B41FA5}">
                      <a16:colId xmlns:a16="http://schemas.microsoft.com/office/drawing/2014/main" val="498427068"/>
                    </a:ext>
                  </a:extLst>
                </a:gridCol>
              </a:tblGrid>
              <a:tr h="297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Material Properties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UO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</a:t>
                      </a:r>
                      <a:r>
                        <a:rPr lang="en-US" sz="1400" baseline="-25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Si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UB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4409918"/>
                  </a:ext>
                </a:extLst>
              </a:tr>
              <a:tr h="2972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Uranium density (g-U/cm</a:t>
                      </a:r>
                      <a:r>
                        <a:rPr lang="en-US" sz="1400" baseline="30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9.7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11.3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11.7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13.5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8390287"/>
                  </a:ext>
                </a:extLst>
              </a:tr>
              <a:tr h="6104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Thermal conductivity (W/m∙K at 300°C)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6.5 (95% TD)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14.7 (98% TD)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25.1 (95% TD)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16.6 (95% TD)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0029375"/>
                  </a:ext>
                </a:extLst>
              </a:tr>
              <a:tr h="2972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Melting temperature (°C)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2840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2385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2847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02105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44C84C-B958-5540-B021-41AE7204659B}"/>
              </a:ext>
            </a:extLst>
          </p:cNvPr>
          <p:cNvSpPr txBox="1">
            <a:spLocks/>
          </p:cNvSpPr>
          <p:nvPr/>
        </p:nvSpPr>
        <p:spPr>
          <a:xfrm>
            <a:off x="0" y="917042"/>
            <a:ext cx="6620512" cy="377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1714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30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4075" indent="-173038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7438" indent="-174625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High uranium atom density</a:t>
            </a:r>
          </a:p>
          <a:p>
            <a:r>
              <a:rPr lang="en-US" sz="2000" dirty="0"/>
              <a:t>Low neutron absorption cross section for alloying/compound ion (isotopic separation necessary)</a:t>
            </a:r>
          </a:p>
          <a:p>
            <a:r>
              <a:rPr lang="en-US" sz="2000" dirty="0"/>
              <a:t>High melt point and structure stability to melt</a:t>
            </a:r>
          </a:p>
          <a:p>
            <a:r>
              <a:rPr lang="en-US" sz="2000" dirty="0"/>
              <a:t>High thermal conductivity</a:t>
            </a:r>
          </a:p>
          <a:p>
            <a:r>
              <a:rPr lang="en-US" sz="2000" u="sng" dirty="0"/>
              <a:t>Inertness to the coolant (depends on the reactor) </a:t>
            </a:r>
          </a:p>
          <a:p>
            <a:r>
              <a:rPr lang="en-US" sz="2000" dirty="0"/>
              <a:t>Inertness to the cladding (depends on the fuel form)</a:t>
            </a:r>
          </a:p>
          <a:p>
            <a:r>
              <a:rPr lang="en-US" sz="2000" dirty="0"/>
              <a:t>Good mechanical strength </a:t>
            </a:r>
          </a:p>
          <a:p>
            <a:r>
              <a:rPr lang="en-US" sz="2000" dirty="0"/>
              <a:t>Stability under irradiation </a:t>
            </a:r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506C58-DD12-8C4D-9021-F9A928C688F3}"/>
              </a:ext>
            </a:extLst>
          </p:cNvPr>
          <p:cNvSpPr/>
          <p:nvPr/>
        </p:nvSpPr>
        <p:spPr>
          <a:xfrm>
            <a:off x="7041651" y="6023113"/>
            <a:ext cx="50848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Watkins, et al, Journal of Nuclear Materials, 2021.</a:t>
            </a:r>
            <a:endParaRPr lang="en-US" sz="1500" dirty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F65458B-3D9E-1C05-3CE9-FCA781A3168F}"/>
              </a:ext>
            </a:extLst>
          </p:cNvPr>
          <p:cNvSpPr txBox="1">
            <a:spLocks/>
          </p:cNvSpPr>
          <p:nvPr/>
        </p:nvSpPr>
        <p:spPr>
          <a:xfrm>
            <a:off x="9351576" y="646856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B1C5C0-02F2-7846-AD47-3092E413303C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6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593890-0E57-D39B-ACAA-C2D1C4AE5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628" y="1697929"/>
            <a:ext cx="4658372" cy="4192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79F27-38B8-5A97-12A1-8CFE5A30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variability in performance as a function of sample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0688B-DAFB-4AE7-E6AE-F0E1A92ED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6670"/>
            <a:ext cx="8353168" cy="5340874"/>
          </a:xfrm>
        </p:spPr>
        <p:txBody>
          <a:bodyPr/>
          <a:lstStyle/>
          <a:p>
            <a:r>
              <a:rPr lang="en-US" dirty="0"/>
              <a:t>Oxygen and carbon are common fabrication impurities from the CTR-N process.</a:t>
            </a:r>
          </a:p>
          <a:p>
            <a:r>
              <a:rPr lang="en-US" dirty="0"/>
              <a:t>Further, sintered density variability can cause enhanced oxidation and potentially irradiation performance degradation.</a:t>
            </a:r>
          </a:p>
          <a:p>
            <a:r>
              <a:rPr lang="en-US" dirty="0"/>
              <a:t>Two new projects led by UTSA aim to assess the impact that impurities which arise at fabrication have on performance.</a:t>
            </a:r>
          </a:p>
          <a:p>
            <a:pPr lvl="1"/>
            <a:r>
              <a:rPr lang="en-US" dirty="0"/>
              <a:t>International NEUP with UTSA, BSU, LANL and University of Manchester to assess impurities which arise at fabrication.</a:t>
            </a:r>
          </a:p>
          <a:p>
            <a:pPr lvl="1"/>
            <a:r>
              <a:rPr lang="en-US" dirty="0"/>
              <a:t>These samples along with others fabricated at LANL are leveraged in an NSUF Irradiation.</a:t>
            </a:r>
          </a:p>
          <a:p>
            <a:r>
              <a:rPr lang="en-US" dirty="0"/>
              <a:t>The present NSUF irradiation in HFIR will expose samples with varied impurity concentration and varied density to a range of irradiation temperatures and levels of burn up.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6F91854-C02C-B2BD-ACCD-87098C0FA1AF}"/>
              </a:ext>
            </a:extLst>
          </p:cNvPr>
          <p:cNvSpPr txBox="1">
            <a:spLocks/>
          </p:cNvSpPr>
          <p:nvPr/>
        </p:nvSpPr>
        <p:spPr>
          <a:xfrm>
            <a:off x="9293872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B1C5C0-02F2-7846-AD47-3092E413303C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12EB9-D009-6C07-9D50-91A5878D0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2" y="4609175"/>
            <a:ext cx="7076164" cy="179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8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6DCD-1409-AD41-2951-47B7C5F5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ROADRUNNER</a:t>
            </a:r>
            <a:r>
              <a:rPr lang="en-US" spc="-40" dirty="0"/>
              <a:t> </a:t>
            </a:r>
            <a:r>
              <a:rPr lang="en-US" spc="-10" dirty="0"/>
              <a:t>Irradiation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2DEC2-E78F-3AC8-173D-A83E3F350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66670"/>
            <a:ext cx="9453547" cy="5340874"/>
          </a:xfrm>
        </p:spPr>
        <p:txBody>
          <a:bodyPr/>
          <a:lstStyle/>
          <a:p>
            <a:pPr marL="200660" indent="-187960">
              <a:spcBef>
                <a:spcPts val="240"/>
              </a:spcBef>
              <a:buClr>
                <a:srgbClr val="2E5396"/>
              </a:buClr>
              <a:tabLst>
                <a:tab pos="200660" algn="l"/>
              </a:tabLst>
            </a:pPr>
            <a:r>
              <a:rPr lang="en-US" dirty="0">
                <a:cs typeface="Times New Roman"/>
              </a:rPr>
              <a:t>Research</a:t>
            </a:r>
            <a:r>
              <a:rPr lang="en-US" spc="75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On</a:t>
            </a:r>
            <a:r>
              <a:rPr lang="en-US" spc="90" dirty="0">
                <a:cs typeface="Times New Roman"/>
              </a:rPr>
              <a:t> </a:t>
            </a:r>
            <a:r>
              <a:rPr lang="en-US" dirty="0" err="1">
                <a:cs typeface="Times New Roman"/>
              </a:rPr>
              <a:t>ADvancing</a:t>
            </a:r>
            <a:r>
              <a:rPr lang="en-US" spc="8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the</a:t>
            </a:r>
            <a:r>
              <a:rPr lang="en-US" spc="90" dirty="0">
                <a:cs typeface="Times New Roman"/>
              </a:rPr>
              <a:t> </a:t>
            </a:r>
            <a:r>
              <a:rPr lang="en-US" dirty="0" err="1">
                <a:cs typeface="Times New Roman"/>
              </a:rPr>
              <a:t>peRformance</a:t>
            </a:r>
            <a:r>
              <a:rPr lang="en-US" spc="75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of</a:t>
            </a:r>
            <a:r>
              <a:rPr lang="en-US" spc="85" dirty="0">
                <a:cs typeface="Times New Roman"/>
              </a:rPr>
              <a:t> </a:t>
            </a:r>
            <a:r>
              <a:rPr lang="en-US" dirty="0" err="1">
                <a:cs typeface="Times New Roman"/>
              </a:rPr>
              <a:t>UraNium</a:t>
            </a:r>
            <a:r>
              <a:rPr lang="en-US" spc="8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Nitrides</a:t>
            </a:r>
            <a:r>
              <a:rPr lang="en-US" spc="8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in</a:t>
            </a:r>
            <a:r>
              <a:rPr lang="en-US" spc="9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Extreme</a:t>
            </a:r>
            <a:r>
              <a:rPr lang="en-US" spc="80" dirty="0">
                <a:cs typeface="Times New Roman"/>
              </a:rPr>
              <a:t> </a:t>
            </a:r>
            <a:r>
              <a:rPr lang="en-US" spc="-10" dirty="0" err="1">
                <a:cs typeface="Times New Roman"/>
              </a:rPr>
              <a:t>enviRonments</a:t>
            </a:r>
            <a:endParaRPr lang="en-US" dirty="0">
              <a:cs typeface="Times New Roman"/>
            </a:endParaRPr>
          </a:p>
          <a:p>
            <a:pPr marL="389890">
              <a:lnSpc>
                <a:spcPct val="100000"/>
              </a:lnSpc>
              <a:spcBef>
                <a:spcPts val="120"/>
              </a:spcBef>
              <a:tabLst>
                <a:tab pos="578485" algn="l"/>
              </a:tabLst>
            </a:pPr>
            <a:r>
              <a:rPr lang="en-US" sz="1600" dirty="0">
                <a:cs typeface="Times New Roman"/>
              </a:rPr>
              <a:t>6-year</a:t>
            </a:r>
            <a:r>
              <a:rPr lang="en-US" sz="1600" spc="40" dirty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project</a:t>
            </a:r>
            <a:r>
              <a:rPr lang="en-US" sz="1600" spc="45" dirty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awarded</a:t>
            </a:r>
            <a:r>
              <a:rPr lang="en-US" sz="1600" spc="40" dirty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under</a:t>
            </a:r>
            <a:r>
              <a:rPr lang="en-US" sz="1600" spc="45" dirty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the</a:t>
            </a:r>
            <a:r>
              <a:rPr lang="en-US" sz="1600" spc="45" dirty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Nuclear</a:t>
            </a:r>
            <a:r>
              <a:rPr lang="en-US" sz="1600" spc="35" dirty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Science</a:t>
            </a:r>
            <a:r>
              <a:rPr lang="en-US" sz="1600" spc="45" dirty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User</a:t>
            </a:r>
            <a:r>
              <a:rPr lang="en-US" sz="1600" spc="40" dirty="0">
                <a:cs typeface="Times New Roman"/>
              </a:rPr>
              <a:t> </a:t>
            </a:r>
            <a:r>
              <a:rPr lang="en-US" sz="1600" dirty="0">
                <a:cs typeface="Times New Roman"/>
              </a:rPr>
              <a:t>Facilities</a:t>
            </a:r>
            <a:r>
              <a:rPr lang="en-US" sz="1600" spc="60" dirty="0">
                <a:cs typeface="Times New Roman"/>
              </a:rPr>
              <a:t> </a:t>
            </a:r>
            <a:r>
              <a:rPr lang="en-US" sz="1600" spc="-10" dirty="0">
                <a:cs typeface="Times New Roman"/>
              </a:rPr>
              <a:t>program</a:t>
            </a:r>
            <a:endParaRPr lang="en-US" sz="1600" dirty="0"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en-US" sz="1600" dirty="0">
              <a:cs typeface="Times New Roman"/>
            </a:endParaRPr>
          </a:p>
          <a:p>
            <a:pPr marL="200025" marR="2834005" indent="-187960">
              <a:lnSpc>
                <a:spcPts val="1689"/>
              </a:lnSpc>
              <a:buClr>
                <a:srgbClr val="2E5396"/>
              </a:buClr>
              <a:tabLst>
                <a:tab pos="201295" algn="l"/>
              </a:tabLst>
            </a:pPr>
            <a:r>
              <a:rPr lang="en-US" dirty="0">
                <a:cs typeface="Times New Roman"/>
              </a:rPr>
              <a:t>Irradiation</a:t>
            </a:r>
            <a:r>
              <a:rPr lang="en-US" spc="65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campaign</a:t>
            </a:r>
            <a:r>
              <a:rPr lang="en-US" spc="75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to</a:t>
            </a:r>
            <a:r>
              <a:rPr lang="en-US" spc="85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support</a:t>
            </a:r>
            <a:r>
              <a:rPr lang="en-US" spc="7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UN</a:t>
            </a:r>
            <a:r>
              <a:rPr lang="en-US" spc="9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fuel</a:t>
            </a:r>
            <a:r>
              <a:rPr lang="en-US" spc="85" dirty="0">
                <a:cs typeface="Times New Roman"/>
              </a:rPr>
              <a:t> </a:t>
            </a:r>
            <a:r>
              <a:rPr lang="en-US" spc="-10" dirty="0">
                <a:cs typeface="Times New Roman"/>
              </a:rPr>
              <a:t>qualification </a:t>
            </a:r>
            <a:r>
              <a:rPr lang="en-US" dirty="0">
                <a:cs typeface="Times New Roman"/>
              </a:rPr>
              <a:t>assessing</a:t>
            </a:r>
            <a:r>
              <a:rPr lang="en-US" spc="65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the</a:t>
            </a:r>
            <a:r>
              <a:rPr lang="en-US" spc="9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effects</a:t>
            </a:r>
            <a:r>
              <a:rPr lang="en-US" spc="65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of</a:t>
            </a:r>
            <a:r>
              <a:rPr lang="en-US" spc="8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density</a:t>
            </a:r>
            <a:r>
              <a:rPr lang="en-US" spc="65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and</a:t>
            </a:r>
            <a:r>
              <a:rPr lang="en-US" spc="8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impurity</a:t>
            </a:r>
            <a:r>
              <a:rPr lang="en-US" spc="65" dirty="0">
                <a:cs typeface="Times New Roman"/>
              </a:rPr>
              <a:t> </a:t>
            </a:r>
            <a:r>
              <a:rPr lang="en-US" spc="-10" dirty="0">
                <a:cs typeface="Times New Roman"/>
              </a:rPr>
              <a:t>variations </a:t>
            </a:r>
            <a:r>
              <a:rPr lang="en-US" dirty="0">
                <a:cs typeface="Times New Roman"/>
              </a:rPr>
              <a:t>across</a:t>
            </a:r>
            <a:r>
              <a:rPr lang="en-US" spc="75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different</a:t>
            </a:r>
            <a:r>
              <a:rPr lang="en-US" spc="8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irradiation</a:t>
            </a:r>
            <a:r>
              <a:rPr lang="en-US" spc="8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temperatures</a:t>
            </a:r>
            <a:r>
              <a:rPr lang="en-US" spc="75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and</a:t>
            </a:r>
            <a:r>
              <a:rPr lang="en-US" spc="100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burnup</a:t>
            </a:r>
            <a:r>
              <a:rPr lang="en-US" spc="80" dirty="0">
                <a:cs typeface="Times New Roman"/>
              </a:rPr>
              <a:t> </a:t>
            </a:r>
            <a:r>
              <a:rPr lang="en-US" spc="-10" dirty="0">
                <a:cs typeface="Times New Roman"/>
              </a:rPr>
              <a:t>levels.</a:t>
            </a:r>
            <a:endParaRPr lang="en-US" dirty="0"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B94C2-4835-2217-4B95-DF1A77B9D2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5" name="object 15">
            <a:extLst>
              <a:ext uri="{FF2B5EF4-FFF2-40B4-BE49-F238E27FC236}">
                <a16:creationId xmlns:a16="http://schemas.microsoft.com/office/drawing/2014/main" id="{8964A3C4-98CE-7273-774B-D312AB9883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7293" y="3075178"/>
            <a:ext cx="2667581" cy="2916152"/>
          </a:xfrm>
          <a:prstGeom prst="rect">
            <a:avLst/>
          </a:prstGeom>
        </p:spPr>
      </p:pic>
      <p:grpSp>
        <p:nvGrpSpPr>
          <p:cNvPr id="6" name="object 11">
            <a:extLst>
              <a:ext uri="{FF2B5EF4-FFF2-40B4-BE49-F238E27FC236}">
                <a16:creationId xmlns:a16="http://schemas.microsoft.com/office/drawing/2014/main" id="{508BD97C-A164-9CDD-1971-D1EDA8450A10}"/>
              </a:ext>
            </a:extLst>
          </p:cNvPr>
          <p:cNvGrpSpPr/>
          <p:nvPr/>
        </p:nvGrpSpPr>
        <p:grpSpPr>
          <a:xfrm>
            <a:off x="6403482" y="1940717"/>
            <a:ext cx="4721225" cy="3192780"/>
            <a:chOff x="5183605" y="2483843"/>
            <a:chExt cx="4721225" cy="3192780"/>
          </a:xfrm>
        </p:grpSpPr>
        <p:pic>
          <p:nvPicPr>
            <p:cNvPr id="7" name="object 12">
              <a:extLst>
                <a:ext uri="{FF2B5EF4-FFF2-40B4-BE49-F238E27FC236}">
                  <a16:creationId xmlns:a16="http://schemas.microsoft.com/office/drawing/2014/main" id="{7F3BE749-6710-FE20-27E8-FDC30A3402B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3605" y="2483843"/>
              <a:ext cx="4721151" cy="3192155"/>
            </a:xfrm>
            <a:prstGeom prst="rect">
              <a:avLst/>
            </a:prstGeom>
          </p:spPr>
        </p:pic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9D4DC277-FDF5-05B6-E7AE-841FC30A391F}"/>
                </a:ext>
              </a:extLst>
            </p:cNvPr>
            <p:cNvSpPr/>
            <p:nvPr/>
          </p:nvSpPr>
          <p:spPr>
            <a:xfrm>
              <a:off x="6280404" y="3057144"/>
              <a:ext cx="2056130" cy="749935"/>
            </a:xfrm>
            <a:custGeom>
              <a:avLst/>
              <a:gdLst/>
              <a:ahLst/>
              <a:cxnLst/>
              <a:rect l="l" t="t" r="r" b="b"/>
              <a:pathLst>
                <a:path w="2056129" h="749935">
                  <a:moveTo>
                    <a:pt x="2055876" y="374903"/>
                  </a:moveTo>
                  <a:lnTo>
                    <a:pt x="2047219" y="325986"/>
                  </a:lnTo>
                  <a:lnTo>
                    <a:pt x="2021974" y="278984"/>
                  </a:lnTo>
                  <a:lnTo>
                    <a:pt x="1981222" y="234290"/>
                  </a:lnTo>
                  <a:lnTo>
                    <a:pt x="1926048" y="192297"/>
                  </a:lnTo>
                  <a:lnTo>
                    <a:pt x="1893392" y="172437"/>
                  </a:lnTo>
                  <a:lnTo>
                    <a:pt x="1857536" y="153399"/>
                  </a:lnTo>
                  <a:lnTo>
                    <a:pt x="1818617" y="135234"/>
                  </a:lnTo>
                  <a:lnTo>
                    <a:pt x="1776770" y="117989"/>
                  </a:lnTo>
                  <a:lnTo>
                    <a:pt x="1732130" y="101715"/>
                  </a:lnTo>
                  <a:lnTo>
                    <a:pt x="1684833" y="86460"/>
                  </a:lnTo>
                  <a:lnTo>
                    <a:pt x="1635014" y="72274"/>
                  </a:lnTo>
                  <a:lnTo>
                    <a:pt x="1582809" y="59205"/>
                  </a:lnTo>
                  <a:lnTo>
                    <a:pt x="1528353" y="47304"/>
                  </a:lnTo>
                  <a:lnTo>
                    <a:pt x="1471782" y="36618"/>
                  </a:lnTo>
                  <a:lnTo>
                    <a:pt x="1413231" y="27198"/>
                  </a:lnTo>
                  <a:lnTo>
                    <a:pt x="1352836" y="19092"/>
                  </a:lnTo>
                  <a:lnTo>
                    <a:pt x="1290732" y="12350"/>
                  </a:lnTo>
                  <a:lnTo>
                    <a:pt x="1227055" y="7020"/>
                  </a:lnTo>
                  <a:lnTo>
                    <a:pt x="1161940" y="3153"/>
                  </a:lnTo>
                  <a:lnTo>
                    <a:pt x="1095522" y="796"/>
                  </a:lnTo>
                  <a:lnTo>
                    <a:pt x="1027938" y="0"/>
                  </a:lnTo>
                  <a:lnTo>
                    <a:pt x="960353" y="796"/>
                  </a:lnTo>
                  <a:lnTo>
                    <a:pt x="893935" y="3153"/>
                  </a:lnTo>
                  <a:lnTo>
                    <a:pt x="828820" y="7020"/>
                  </a:lnTo>
                  <a:lnTo>
                    <a:pt x="765143" y="12350"/>
                  </a:lnTo>
                  <a:lnTo>
                    <a:pt x="703039" y="19092"/>
                  </a:lnTo>
                  <a:lnTo>
                    <a:pt x="642644" y="27198"/>
                  </a:lnTo>
                  <a:lnTo>
                    <a:pt x="584093" y="36618"/>
                  </a:lnTo>
                  <a:lnTo>
                    <a:pt x="527522" y="47304"/>
                  </a:lnTo>
                  <a:lnTo>
                    <a:pt x="473066" y="59205"/>
                  </a:lnTo>
                  <a:lnTo>
                    <a:pt x="420861" y="72274"/>
                  </a:lnTo>
                  <a:lnTo>
                    <a:pt x="371042" y="86460"/>
                  </a:lnTo>
                  <a:lnTo>
                    <a:pt x="323745" y="101715"/>
                  </a:lnTo>
                  <a:lnTo>
                    <a:pt x="279105" y="117989"/>
                  </a:lnTo>
                  <a:lnTo>
                    <a:pt x="237258" y="135234"/>
                  </a:lnTo>
                  <a:lnTo>
                    <a:pt x="198339" y="153399"/>
                  </a:lnTo>
                  <a:lnTo>
                    <a:pt x="162483" y="172437"/>
                  </a:lnTo>
                  <a:lnTo>
                    <a:pt x="129827" y="192297"/>
                  </a:lnTo>
                  <a:lnTo>
                    <a:pt x="74653" y="234290"/>
                  </a:lnTo>
                  <a:lnTo>
                    <a:pt x="33901" y="278984"/>
                  </a:lnTo>
                  <a:lnTo>
                    <a:pt x="8656" y="325986"/>
                  </a:lnTo>
                  <a:lnTo>
                    <a:pt x="0" y="374903"/>
                  </a:lnTo>
                  <a:lnTo>
                    <a:pt x="2186" y="399577"/>
                  </a:lnTo>
                  <a:lnTo>
                    <a:pt x="19273" y="447586"/>
                  </a:lnTo>
                  <a:lnTo>
                    <a:pt x="52407" y="493483"/>
                  </a:lnTo>
                  <a:lnTo>
                    <a:pt x="100505" y="536875"/>
                  </a:lnTo>
                  <a:lnTo>
                    <a:pt x="162483" y="577370"/>
                  </a:lnTo>
                  <a:lnTo>
                    <a:pt x="198339" y="596408"/>
                  </a:lnTo>
                  <a:lnTo>
                    <a:pt x="237258" y="614573"/>
                  </a:lnTo>
                  <a:lnTo>
                    <a:pt x="279105" y="631818"/>
                  </a:lnTo>
                  <a:lnTo>
                    <a:pt x="323745" y="648092"/>
                  </a:lnTo>
                  <a:lnTo>
                    <a:pt x="371042" y="663347"/>
                  </a:lnTo>
                  <a:lnTo>
                    <a:pt x="420861" y="677533"/>
                  </a:lnTo>
                  <a:lnTo>
                    <a:pt x="473066" y="690602"/>
                  </a:lnTo>
                  <a:lnTo>
                    <a:pt x="527522" y="702503"/>
                  </a:lnTo>
                  <a:lnTo>
                    <a:pt x="584093" y="713189"/>
                  </a:lnTo>
                  <a:lnTo>
                    <a:pt x="642644" y="722609"/>
                  </a:lnTo>
                  <a:lnTo>
                    <a:pt x="703039" y="730715"/>
                  </a:lnTo>
                  <a:lnTo>
                    <a:pt x="765143" y="737457"/>
                  </a:lnTo>
                  <a:lnTo>
                    <a:pt x="828820" y="742787"/>
                  </a:lnTo>
                  <a:lnTo>
                    <a:pt x="893935" y="746654"/>
                  </a:lnTo>
                  <a:lnTo>
                    <a:pt x="960353" y="749011"/>
                  </a:lnTo>
                  <a:lnTo>
                    <a:pt x="1027938" y="749807"/>
                  </a:lnTo>
                  <a:lnTo>
                    <a:pt x="1095522" y="749011"/>
                  </a:lnTo>
                  <a:lnTo>
                    <a:pt x="1161940" y="746654"/>
                  </a:lnTo>
                  <a:lnTo>
                    <a:pt x="1227055" y="742787"/>
                  </a:lnTo>
                  <a:lnTo>
                    <a:pt x="1290732" y="737457"/>
                  </a:lnTo>
                  <a:lnTo>
                    <a:pt x="1352836" y="730715"/>
                  </a:lnTo>
                  <a:lnTo>
                    <a:pt x="1413231" y="722609"/>
                  </a:lnTo>
                  <a:lnTo>
                    <a:pt x="1471782" y="713189"/>
                  </a:lnTo>
                  <a:lnTo>
                    <a:pt x="1528353" y="702503"/>
                  </a:lnTo>
                  <a:lnTo>
                    <a:pt x="1582809" y="690602"/>
                  </a:lnTo>
                  <a:lnTo>
                    <a:pt x="1635014" y="677533"/>
                  </a:lnTo>
                  <a:lnTo>
                    <a:pt x="1684833" y="663347"/>
                  </a:lnTo>
                  <a:lnTo>
                    <a:pt x="1732130" y="648092"/>
                  </a:lnTo>
                  <a:lnTo>
                    <a:pt x="1776770" y="631818"/>
                  </a:lnTo>
                  <a:lnTo>
                    <a:pt x="1818617" y="614573"/>
                  </a:lnTo>
                  <a:lnTo>
                    <a:pt x="1857536" y="596408"/>
                  </a:lnTo>
                  <a:lnTo>
                    <a:pt x="1893392" y="577370"/>
                  </a:lnTo>
                  <a:lnTo>
                    <a:pt x="1926048" y="557510"/>
                  </a:lnTo>
                  <a:lnTo>
                    <a:pt x="1981222" y="515517"/>
                  </a:lnTo>
                  <a:lnTo>
                    <a:pt x="2021974" y="470823"/>
                  </a:lnTo>
                  <a:lnTo>
                    <a:pt x="2047219" y="423821"/>
                  </a:lnTo>
                  <a:lnTo>
                    <a:pt x="2055876" y="374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991A0630-4869-DB56-2767-D1A4F2F09697}"/>
                </a:ext>
              </a:extLst>
            </p:cNvPr>
            <p:cNvSpPr/>
            <p:nvPr/>
          </p:nvSpPr>
          <p:spPr>
            <a:xfrm>
              <a:off x="6280404" y="3057144"/>
              <a:ext cx="2056130" cy="749935"/>
            </a:xfrm>
            <a:custGeom>
              <a:avLst/>
              <a:gdLst/>
              <a:ahLst/>
              <a:cxnLst/>
              <a:rect l="l" t="t" r="r" b="b"/>
              <a:pathLst>
                <a:path w="2056129" h="749935">
                  <a:moveTo>
                    <a:pt x="0" y="374903"/>
                  </a:moveTo>
                  <a:lnTo>
                    <a:pt x="8656" y="325986"/>
                  </a:lnTo>
                  <a:lnTo>
                    <a:pt x="33901" y="278984"/>
                  </a:lnTo>
                  <a:lnTo>
                    <a:pt x="74653" y="234290"/>
                  </a:lnTo>
                  <a:lnTo>
                    <a:pt x="129827" y="192297"/>
                  </a:lnTo>
                  <a:lnTo>
                    <a:pt x="162483" y="172437"/>
                  </a:lnTo>
                  <a:lnTo>
                    <a:pt x="198339" y="153399"/>
                  </a:lnTo>
                  <a:lnTo>
                    <a:pt x="237258" y="135234"/>
                  </a:lnTo>
                  <a:lnTo>
                    <a:pt x="279105" y="117989"/>
                  </a:lnTo>
                  <a:lnTo>
                    <a:pt x="323745" y="101715"/>
                  </a:lnTo>
                  <a:lnTo>
                    <a:pt x="371042" y="86460"/>
                  </a:lnTo>
                  <a:lnTo>
                    <a:pt x="420861" y="72274"/>
                  </a:lnTo>
                  <a:lnTo>
                    <a:pt x="473066" y="59205"/>
                  </a:lnTo>
                  <a:lnTo>
                    <a:pt x="527522" y="47304"/>
                  </a:lnTo>
                  <a:lnTo>
                    <a:pt x="584093" y="36618"/>
                  </a:lnTo>
                  <a:lnTo>
                    <a:pt x="642644" y="27198"/>
                  </a:lnTo>
                  <a:lnTo>
                    <a:pt x="703039" y="19092"/>
                  </a:lnTo>
                  <a:lnTo>
                    <a:pt x="765143" y="12350"/>
                  </a:lnTo>
                  <a:lnTo>
                    <a:pt x="828820" y="7020"/>
                  </a:lnTo>
                  <a:lnTo>
                    <a:pt x="893935" y="3153"/>
                  </a:lnTo>
                  <a:lnTo>
                    <a:pt x="960353" y="796"/>
                  </a:lnTo>
                  <a:lnTo>
                    <a:pt x="1027938" y="0"/>
                  </a:lnTo>
                  <a:lnTo>
                    <a:pt x="1095522" y="796"/>
                  </a:lnTo>
                  <a:lnTo>
                    <a:pt x="1161940" y="3153"/>
                  </a:lnTo>
                  <a:lnTo>
                    <a:pt x="1227055" y="7020"/>
                  </a:lnTo>
                  <a:lnTo>
                    <a:pt x="1290732" y="12350"/>
                  </a:lnTo>
                  <a:lnTo>
                    <a:pt x="1352836" y="19092"/>
                  </a:lnTo>
                  <a:lnTo>
                    <a:pt x="1413231" y="27198"/>
                  </a:lnTo>
                  <a:lnTo>
                    <a:pt x="1471782" y="36618"/>
                  </a:lnTo>
                  <a:lnTo>
                    <a:pt x="1528353" y="47304"/>
                  </a:lnTo>
                  <a:lnTo>
                    <a:pt x="1582809" y="59205"/>
                  </a:lnTo>
                  <a:lnTo>
                    <a:pt x="1635014" y="72274"/>
                  </a:lnTo>
                  <a:lnTo>
                    <a:pt x="1684833" y="86460"/>
                  </a:lnTo>
                  <a:lnTo>
                    <a:pt x="1732130" y="101715"/>
                  </a:lnTo>
                  <a:lnTo>
                    <a:pt x="1776770" y="117989"/>
                  </a:lnTo>
                  <a:lnTo>
                    <a:pt x="1818617" y="135234"/>
                  </a:lnTo>
                  <a:lnTo>
                    <a:pt x="1857536" y="153399"/>
                  </a:lnTo>
                  <a:lnTo>
                    <a:pt x="1893392" y="172437"/>
                  </a:lnTo>
                  <a:lnTo>
                    <a:pt x="1926048" y="192297"/>
                  </a:lnTo>
                  <a:lnTo>
                    <a:pt x="1981222" y="234290"/>
                  </a:lnTo>
                  <a:lnTo>
                    <a:pt x="2021974" y="278984"/>
                  </a:lnTo>
                  <a:lnTo>
                    <a:pt x="2047219" y="325986"/>
                  </a:lnTo>
                  <a:lnTo>
                    <a:pt x="2055876" y="374903"/>
                  </a:lnTo>
                  <a:lnTo>
                    <a:pt x="2053689" y="399577"/>
                  </a:lnTo>
                  <a:lnTo>
                    <a:pt x="2036602" y="447586"/>
                  </a:lnTo>
                  <a:lnTo>
                    <a:pt x="2003468" y="493483"/>
                  </a:lnTo>
                  <a:lnTo>
                    <a:pt x="1955370" y="536875"/>
                  </a:lnTo>
                  <a:lnTo>
                    <a:pt x="1893392" y="577370"/>
                  </a:lnTo>
                  <a:lnTo>
                    <a:pt x="1857536" y="596408"/>
                  </a:lnTo>
                  <a:lnTo>
                    <a:pt x="1818617" y="614573"/>
                  </a:lnTo>
                  <a:lnTo>
                    <a:pt x="1776770" y="631818"/>
                  </a:lnTo>
                  <a:lnTo>
                    <a:pt x="1732130" y="648092"/>
                  </a:lnTo>
                  <a:lnTo>
                    <a:pt x="1684833" y="663347"/>
                  </a:lnTo>
                  <a:lnTo>
                    <a:pt x="1635014" y="677533"/>
                  </a:lnTo>
                  <a:lnTo>
                    <a:pt x="1582809" y="690602"/>
                  </a:lnTo>
                  <a:lnTo>
                    <a:pt x="1528353" y="702503"/>
                  </a:lnTo>
                  <a:lnTo>
                    <a:pt x="1471782" y="713189"/>
                  </a:lnTo>
                  <a:lnTo>
                    <a:pt x="1413231" y="722609"/>
                  </a:lnTo>
                  <a:lnTo>
                    <a:pt x="1352836" y="730715"/>
                  </a:lnTo>
                  <a:lnTo>
                    <a:pt x="1290732" y="737457"/>
                  </a:lnTo>
                  <a:lnTo>
                    <a:pt x="1227055" y="742787"/>
                  </a:lnTo>
                  <a:lnTo>
                    <a:pt x="1161940" y="746654"/>
                  </a:lnTo>
                  <a:lnTo>
                    <a:pt x="1095522" y="749011"/>
                  </a:lnTo>
                  <a:lnTo>
                    <a:pt x="1027938" y="749807"/>
                  </a:lnTo>
                  <a:lnTo>
                    <a:pt x="960353" y="749011"/>
                  </a:lnTo>
                  <a:lnTo>
                    <a:pt x="893935" y="746654"/>
                  </a:lnTo>
                  <a:lnTo>
                    <a:pt x="828820" y="742787"/>
                  </a:lnTo>
                  <a:lnTo>
                    <a:pt x="765143" y="737457"/>
                  </a:lnTo>
                  <a:lnTo>
                    <a:pt x="703039" y="730715"/>
                  </a:lnTo>
                  <a:lnTo>
                    <a:pt x="642644" y="722609"/>
                  </a:lnTo>
                  <a:lnTo>
                    <a:pt x="584093" y="713189"/>
                  </a:lnTo>
                  <a:lnTo>
                    <a:pt x="527522" y="702503"/>
                  </a:lnTo>
                  <a:lnTo>
                    <a:pt x="473066" y="690602"/>
                  </a:lnTo>
                  <a:lnTo>
                    <a:pt x="420861" y="677533"/>
                  </a:lnTo>
                  <a:lnTo>
                    <a:pt x="371042" y="663347"/>
                  </a:lnTo>
                  <a:lnTo>
                    <a:pt x="323745" y="648092"/>
                  </a:lnTo>
                  <a:lnTo>
                    <a:pt x="279105" y="631818"/>
                  </a:lnTo>
                  <a:lnTo>
                    <a:pt x="237258" y="614573"/>
                  </a:lnTo>
                  <a:lnTo>
                    <a:pt x="198339" y="596408"/>
                  </a:lnTo>
                  <a:lnTo>
                    <a:pt x="162483" y="577370"/>
                  </a:lnTo>
                  <a:lnTo>
                    <a:pt x="129827" y="557510"/>
                  </a:lnTo>
                  <a:lnTo>
                    <a:pt x="74653" y="515517"/>
                  </a:lnTo>
                  <a:lnTo>
                    <a:pt x="33901" y="470823"/>
                  </a:lnTo>
                  <a:lnTo>
                    <a:pt x="8656" y="423821"/>
                  </a:lnTo>
                  <a:lnTo>
                    <a:pt x="0" y="374903"/>
                  </a:lnTo>
                  <a:close/>
                </a:path>
              </a:pathLst>
            </a:custGeom>
            <a:ln w="1047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id="{3CCE8ECB-C632-2526-7545-597D36266EFB}"/>
              </a:ext>
            </a:extLst>
          </p:cNvPr>
          <p:cNvSpPr txBox="1"/>
          <p:nvPr/>
        </p:nvSpPr>
        <p:spPr>
          <a:xfrm>
            <a:off x="6888548" y="5322105"/>
            <a:ext cx="423608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i="1" dirty="0">
                <a:latin typeface="Arial"/>
                <a:cs typeface="Arial"/>
              </a:rPr>
              <a:t>D.</a:t>
            </a:r>
            <a:r>
              <a:rPr sz="650" i="1" spc="-5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Adorno</a:t>
            </a:r>
            <a:r>
              <a:rPr sz="650" i="1" spc="15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Lopes</a:t>
            </a:r>
            <a:r>
              <a:rPr sz="650" i="1" spc="20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et</a:t>
            </a:r>
            <a:r>
              <a:rPr sz="650" i="1" spc="5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al., ROADRUNNER</a:t>
            </a:r>
            <a:r>
              <a:rPr sz="650" i="1" spc="10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Uranium</a:t>
            </a:r>
            <a:r>
              <a:rPr sz="650" i="1" spc="5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Nitride MiniFuel</a:t>
            </a:r>
            <a:r>
              <a:rPr sz="650" i="1" spc="15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Accelerated</a:t>
            </a:r>
            <a:r>
              <a:rPr sz="650" i="1" spc="20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Burnup</a:t>
            </a:r>
            <a:r>
              <a:rPr sz="650" i="1" spc="20" dirty="0">
                <a:latin typeface="Arial"/>
                <a:cs typeface="Arial"/>
              </a:rPr>
              <a:t> </a:t>
            </a:r>
            <a:r>
              <a:rPr sz="650" i="1" dirty="0">
                <a:latin typeface="Arial"/>
                <a:cs typeface="Arial"/>
              </a:rPr>
              <a:t>Testing,</a:t>
            </a:r>
            <a:r>
              <a:rPr sz="650" i="1" spc="10" dirty="0">
                <a:latin typeface="Arial"/>
                <a:cs typeface="Arial"/>
              </a:rPr>
              <a:t> </a:t>
            </a:r>
            <a:r>
              <a:rPr lang="en-US" sz="650" i="1" dirty="0">
                <a:latin typeface="Arial"/>
                <a:cs typeface="Arial"/>
              </a:rPr>
              <a:t>2026</a:t>
            </a:r>
            <a:endParaRPr sz="650" dirty="0">
              <a:latin typeface="Arial"/>
              <a:cs typeface="Arial"/>
            </a:endParaRPr>
          </a:p>
        </p:txBody>
      </p:sp>
      <p:grpSp>
        <p:nvGrpSpPr>
          <p:cNvPr id="11" name="object 3">
            <a:extLst>
              <a:ext uri="{FF2B5EF4-FFF2-40B4-BE49-F238E27FC236}">
                <a16:creationId xmlns:a16="http://schemas.microsoft.com/office/drawing/2014/main" id="{18214B74-6EF7-11A6-DA20-489605C773CF}"/>
              </a:ext>
            </a:extLst>
          </p:cNvPr>
          <p:cNvGrpSpPr/>
          <p:nvPr/>
        </p:nvGrpSpPr>
        <p:grpSpPr>
          <a:xfrm>
            <a:off x="3383425" y="5487682"/>
            <a:ext cx="1649730" cy="697230"/>
            <a:chOff x="216408" y="5979414"/>
            <a:chExt cx="1649730" cy="697230"/>
          </a:xfrm>
        </p:grpSpPr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D7E9AB9B-7CD9-4621-8E6C-795D7EA3BDF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408" y="5979414"/>
              <a:ext cx="1524000" cy="571500"/>
            </a:xfrm>
            <a:prstGeom prst="rect">
              <a:avLst/>
            </a:prstGeom>
          </p:spPr>
        </p:pic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38CB29EE-3CD7-4092-D434-359B0B851D7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138" y="6105144"/>
              <a:ext cx="1524000" cy="571500"/>
            </a:xfrm>
            <a:prstGeom prst="rect">
              <a:avLst/>
            </a:prstGeom>
          </p:spPr>
        </p:pic>
      </p:grpSp>
      <p:pic>
        <p:nvPicPr>
          <p:cNvPr id="14" name="object 7">
            <a:extLst>
              <a:ext uri="{FF2B5EF4-FFF2-40B4-BE49-F238E27FC236}">
                <a16:creationId xmlns:a16="http://schemas.microsoft.com/office/drawing/2014/main" id="{019278BC-8BD3-E866-08C2-53F0008A4B4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98202" y="5545594"/>
            <a:ext cx="1342644" cy="498422"/>
          </a:xfrm>
          <a:prstGeom prst="rect">
            <a:avLst/>
          </a:prstGeom>
        </p:spPr>
      </p:pic>
      <p:pic>
        <p:nvPicPr>
          <p:cNvPr id="15" name="object 8">
            <a:extLst>
              <a:ext uri="{FF2B5EF4-FFF2-40B4-BE49-F238E27FC236}">
                <a16:creationId xmlns:a16="http://schemas.microsoft.com/office/drawing/2014/main" id="{9758C7FC-A83F-C1B4-FAD0-710E75A6A9C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79637" y="5566168"/>
            <a:ext cx="664950" cy="528066"/>
          </a:xfrm>
          <a:prstGeom prst="rect">
            <a:avLst/>
          </a:prstGeom>
        </p:spPr>
      </p:pic>
      <p:pic>
        <p:nvPicPr>
          <p:cNvPr id="16" name="object 9">
            <a:extLst>
              <a:ext uri="{FF2B5EF4-FFF2-40B4-BE49-F238E27FC236}">
                <a16:creationId xmlns:a16="http://schemas.microsoft.com/office/drawing/2014/main" id="{36F58571-19E3-5FE1-059E-E89FFBB20EC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11462" y="5670144"/>
            <a:ext cx="1512369" cy="4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68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dirty="0"/>
              <a:t>MiniFuel</a:t>
            </a:r>
            <a:r>
              <a:rPr spc="-49" dirty="0"/>
              <a:t> </a:t>
            </a:r>
            <a:r>
              <a:rPr dirty="0"/>
              <a:t>Experiment</a:t>
            </a:r>
            <a:r>
              <a:rPr spc="-40" dirty="0"/>
              <a:t> </a:t>
            </a:r>
            <a:r>
              <a:rPr spc="-9" dirty="0"/>
              <a:t>Design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24E76D6C-7089-E938-521B-6CDDC4BE4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9419" y="5275953"/>
            <a:ext cx="1344706" cy="50426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095070" y="1167204"/>
            <a:ext cx="7174566" cy="3342154"/>
            <a:chOff x="494812" y="1322831"/>
            <a:chExt cx="8131175" cy="37877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812" y="2150851"/>
              <a:ext cx="4692468" cy="295953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00905" y="3770375"/>
              <a:ext cx="230504" cy="0"/>
            </a:xfrm>
            <a:custGeom>
              <a:avLst/>
              <a:gdLst/>
              <a:ahLst/>
              <a:cxnLst/>
              <a:rect l="l" t="t" r="r" b="b"/>
              <a:pathLst>
                <a:path w="230504">
                  <a:moveTo>
                    <a:pt x="230124" y="0"/>
                  </a:moveTo>
                  <a:lnTo>
                    <a:pt x="0" y="0"/>
                  </a:lnTo>
                </a:path>
              </a:pathLst>
            </a:custGeom>
            <a:ln w="10477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171187" y="4299203"/>
              <a:ext cx="377190" cy="86995"/>
            </a:xfrm>
            <a:custGeom>
              <a:avLst/>
              <a:gdLst/>
              <a:ahLst/>
              <a:cxnLst/>
              <a:rect l="l" t="t" r="r" b="b"/>
              <a:pathLst>
                <a:path w="377189" h="86995">
                  <a:moveTo>
                    <a:pt x="377189" y="86867"/>
                  </a:moveTo>
                  <a:lnTo>
                    <a:pt x="0" y="0"/>
                  </a:lnTo>
                </a:path>
              </a:pathLst>
            </a:custGeom>
            <a:ln w="10477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0341" y="2919983"/>
              <a:ext cx="341375" cy="2164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75760" y="2942844"/>
              <a:ext cx="372745" cy="121920"/>
            </a:xfrm>
            <a:custGeom>
              <a:avLst/>
              <a:gdLst/>
              <a:ahLst/>
              <a:cxnLst/>
              <a:rect l="l" t="t" r="r" b="b"/>
              <a:pathLst>
                <a:path w="372745" h="121919">
                  <a:moveTo>
                    <a:pt x="372617" y="0"/>
                  </a:moveTo>
                  <a:lnTo>
                    <a:pt x="0" y="121920"/>
                  </a:lnTo>
                </a:path>
              </a:pathLst>
            </a:custGeom>
            <a:ln w="10477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0341" y="3028187"/>
              <a:ext cx="137160" cy="21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145279" y="3150869"/>
              <a:ext cx="238125" cy="63500"/>
            </a:xfrm>
            <a:custGeom>
              <a:avLst/>
              <a:gdLst/>
              <a:ahLst/>
              <a:cxnLst/>
              <a:rect l="l" t="t" r="r" b="b"/>
              <a:pathLst>
                <a:path w="238125" h="63500">
                  <a:moveTo>
                    <a:pt x="237744" y="63246"/>
                  </a:moveTo>
                  <a:lnTo>
                    <a:pt x="0" y="0"/>
                  </a:lnTo>
                </a:path>
              </a:pathLst>
            </a:custGeom>
            <a:ln w="10477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3399" y="3422903"/>
              <a:ext cx="99822" cy="2118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3399" y="4059174"/>
              <a:ext cx="99822" cy="21564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987546" y="3528821"/>
              <a:ext cx="426084" cy="0"/>
            </a:xfrm>
            <a:custGeom>
              <a:avLst/>
              <a:gdLst/>
              <a:ahLst/>
              <a:cxnLst/>
              <a:rect l="l" t="t" r="r" b="b"/>
              <a:pathLst>
                <a:path w="426085">
                  <a:moveTo>
                    <a:pt x="425958" y="0"/>
                  </a:moveTo>
                  <a:lnTo>
                    <a:pt x="0" y="0"/>
                  </a:lnTo>
                </a:path>
              </a:pathLst>
            </a:custGeom>
            <a:ln w="10477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4056887" y="4181093"/>
              <a:ext cx="374650" cy="46990"/>
            </a:xfrm>
            <a:custGeom>
              <a:avLst/>
              <a:gdLst/>
              <a:ahLst/>
              <a:cxnLst/>
              <a:rect l="l" t="t" r="r" b="b"/>
              <a:pathLst>
                <a:path w="374650" h="46989">
                  <a:moveTo>
                    <a:pt x="374141" y="0"/>
                  </a:moveTo>
                  <a:lnTo>
                    <a:pt x="0" y="46482"/>
                  </a:lnTo>
                </a:path>
              </a:pathLst>
            </a:custGeom>
            <a:ln w="10477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22263" y="1322831"/>
              <a:ext cx="2703576" cy="20421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007108" y="2222753"/>
              <a:ext cx="4791075" cy="375920"/>
            </a:xfrm>
            <a:custGeom>
              <a:avLst/>
              <a:gdLst/>
              <a:ahLst/>
              <a:cxnLst/>
              <a:rect l="l" t="t" r="r" b="b"/>
              <a:pathLst>
                <a:path w="4791075" h="375919">
                  <a:moveTo>
                    <a:pt x="2401747" y="188524"/>
                  </a:moveTo>
                  <a:lnTo>
                    <a:pt x="2401747" y="177393"/>
                  </a:lnTo>
                  <a:lnTo>
                    <a:pt x="2401062" y="176021"/>
                  </a:lnTo>
                  <a:lnTo>
                    <a:pt x="2401062" y="173735"/>
                  </a:lnTo>
                  <a:lnTo>
                    <a:pt x="2340287" y="137331"/>
                  </a:lnTo>
                  <a:lnTo>
                    <a:pt x="2278380" y="122681"/>
                  </a:lnTo>
                  <a:lnTo>
                    <a:pt x="2237232" y="115061"/>
                  </a:lnTo>
                  <a:lnTo>
                    <a:pt x="2187695" y="107039"/>
                  </a:lnTo>
                  <a:lnTo>
                    <a:pt x="2137669" y="99879"/>
                  </a:lnTo>
                  <a:lnTo>
                    <a:pt x="2087416" y="93454"/>
                  </a:lnTo>
                  <a:lnTo>
                    <a:pt x="2037203" y="87636"/>
                  </a:lnTo>
                  <a:lnTo>
                    <a:pt x="1987295" y="82295"/>
                  </a:lnTo>
                  <a:lnTo>
                    <a:pt x="1953768" y="78485"/>
                  </a:lnTo>
                  <a:lnTo>
                    <a:pt x="1919477" y="75437"/>
                  </a:lnTo>
                  <a:lnTo>
                    <a:pt x="1883664" y="71627"/>
                  </a:lnTo>
                  <a:lnTo>
                    <a:pt x="1833849" y="67470"/>
                  </a:lnTo>
                  <a:lnTo>
                    <a:pt x="1784023" y="63468"/>
                  </a:lnTo>
                  <a:lnTo>
                    <a:pt x="1734187" y="59617"/>
                  </a:lnTo>
                  <a:lnTo>
                    <a:pt x="1684340" y="55916"/>
                  </a:lnTo>
                  <a:lnTo>
                    <a:pt x="1634484" y="52360"/>
                  </a:lnTo>
                  <a:lnTo>
                    <a:pt x="1584618" y="48949"/>
                  </a:lnTo>
                  <a:lnTo>
                    <a:pt x="1534743" y="45678"/>
                  </a:lnTo>
                  <a:lnTo>
                    <a:pt x="1484860" y="42545"/>
                  </a:lnTo>
                  <a:lnTo>
                    <a:pt x="1434968" y="39548"/>
                  </a:lnTo>
                  <a:lnTo>
                    <a:pt x="1385068" y="36683"/>
                  </a:lnTo>
                  <a:lnTo>
                    <a:pt x="1335161" y="33948"/>
                  </a:lnTo>
                  <a:lnTo>
                    <a:pt x="1285246" y="31340"/>
                  </a:lnTo>
                  <a:lnTo>
                    <a:pt x="1237302" y="28955"/>
                  </a:lnTo>
                  <a:lnTo>
                    <a:pt x="1186434" y="26544"/>
                  </a:lnTo>
                  <a:lnTo>
                    <a:pt x="1135464" y="24252"/>
                  </a:lnTo>
                  <a:lnTo>
                    <a:pt x="1086610" y="22171"/>
                  </a:lnTo>
                  <a:lnTo>
                    <a:pt x="1035581" y="20111"/>
                  </a:lnTo>
                  <a:lnTo>
                    <a:pt x="985632" y="18208"/>
                  </a:lnTo>
                  <a:lnTo>
                    <a:pt x="935679" y="16413"/>
                  </a:lnTo>
                  <a:lnTo>
                    <a:pt x="885722" y="14723"/>
                  </a:lnTo>
                  <a:lnTo>
                    <a:pt x="835761" y="13135"/>
                  </a:lnTo>
                  <a:lnTo>
                    <a:pt x="785797" y="11647"/>
                  </a:lnTo>
                  <a:lnTo>
                    <a:pt x="735830" y="10256"/>
                  </a:lnTo>
                  <a:lnTo>
                    <a:pt x="685861" y="8959"/>
                  </a:lnTo>
                  <a:lnTo>
                    <a:pt x="635890" y="7754"/>
                  </a:lnTo>
                  <a:lnTo>
                    <a:pt x="585917" y="6637"/>
                  </a:lnTo>
                  <a:lnTo>
                    <a:pt x="535943" y="5606"/>
                  </a:lnTo>
                  <a:lnTo>
                    <a:pt x="485968" y="4658"/>
                  </a:lnTo>
                  <a:lnTo>
                    <a:pt x="435992" y="3790"/>
                  </a:lnTo>
                  <a:lnTo>
                    <a:pt x="386017" y="3000"/>
                  </a:lnTo>
                  <a:lnTo>
                    <a:pt x="336042" y="2285"/>
                  </a:lnTo>
                  <a:lnTo>
                    <a:pt x="224790" y="761"/>
                  </a:lnTo>
                  <a:lnTo>
                    <a:pt x="0" y="0"/>
                  </a:lnTo>
                  <a:lnTo>
                    <a:pt x="0" y="10668"/>
                  </a:lnTo>
                  <a:lnTo>
                    <a:pt x="224028" y="11429"/>
                  </a:lnTo>
                  <a:lnTo>
                    <a:pt x="274739" y="11957"/>
                  </a:lnTo>
                  <a:lnTo>
                    <a:pt x="325427" y="12567"/>
                  </a:lnTo>
                  <a:lnTo>
                    <a:pt x="376096" y="13261"/>
                  </a:lnTo>
                  <a:lnTo>
                    <a:pt x="426748" y="14041"/>
                  </a:lnTo>
                  <a:lnTo>
                    <a:pt x="477387" y="14909"/>
                  </a:lnTo>
                  <a:lnTo>
                    <a:pt x="528016" y="15869"/>
                  </a:lnTo>
                  <a:lnTo>
                    <a:pt x="578637" y="16921"/>
                  </a:lnTo>
                  <a:lnTo>
                    <a:pt x="629255" y="18068"/>
                  </a:lnTo>
                  <a:lnTo>
                    <a:pt x="679872" y="19313"/>
                  </a:lnTo>
                  <a:lnTo>
                    <a:pt x="730492" y="20658"/>
                  </a:lnTo>
                  <a:lnTo>
                    <a:pt x="781118" y="22105"/>
                  </a:lnTo>
                  <a:lnTo>
                    <a:pt x="831752" y="23656"/>
                  </a:lnTo>
                  <a:lnTo>
                    <a:pt x="882399" y="25313"/>
                  </a:lnTo>
                  <a:lnTo>
                    <a:pt x="933061" y="27079"/>
                  </a:lnTo>
                  <a:lnTo>
                    <a:pt x="1082498" y="32613"/>
                  </a:lnTo>
                  <a:lnTo>
                    <a:pt x="1135464" y="35021"/>
                  </a:lnTo>
                  <a:lnTo>
                    <a:pt x="1185398" y="37290"/>
                  </a:lnTo>
                  <a:lnTo>
                    <a:pt x="1235325" y="39609"/>
                  </a:lnTo>
                  <a:lnTo>
                    <a:pt x="1288186" y="42157"/>
                  </a:lnTo>
                  <a:lnTo>
                    <a:pt x="1339081" y="44720"/>
                  </a:lnTo>
                  <a:lnTo>
                    <a:pt x="1389984" y="47404"/>
                  </a:lnTo>
                  <a:lnTo>
                    <a:pt x="1440890" y="50223"/>
                  </a:lnTo>
                  <a:lnTo>
                    <a:pt x="1491796" y="53192"/>
                  </a:lnTo>
                  <a:lnTo>
                    <a:pt x="1542697" y="56326"/>
                  </a:lnTo>
                  <a:lnTo>
                    <a:pt x="1593589" y="59637"/>
                  </a:lnTo>
                  <a:lnTo>
                    <a:pt x="1644468" y="63141"/>
                  </a:lnTo>
                  <a:lnTo>
                    <a:pt x="1695330" y="66852"/>
                  </a:lnTo>
                  <a:lnTo>
                    <a:pt x="1746171" y="70784"/>
                  </a:lnTo>
                  <a:lnTo>
                    <a:pt x="1796986" y="74952"/>
                  </a:lnTo>
                  <a:lnTo>
                    <a:pt x="1847772" y="79369"/>
                  </a:lnTo>
                  <a:lnTo>
                    <a:pt x="1898525" y="84051"/>
                  </a:lnTo>
                  <a:lnTo>
                    <a:pt x="1949240" y="89010"/>
                  </a:lnTo>
                  <a:lnTo>
                    <a:pt x="1999914" y="94262"/>
                  </a:lnTo>
                  <a:lnTo>
                    <a:pt x="2050542" y="99821"/>
                  </a:lnTo>
                  <a:lnTo>
                    <a:pt x="2077847" y="102552"/>
                  </a:lnTo>
                  <a:lnTo>
                    <a:pt x="2080054" y="102842"/>
                  </a:lnTo>
                  <a:lnTo>
                    <a:pt x="2081009" y="102869"/>
                  </a:lnTo>
                  <a:lnTo>
                    <a:pt x="2087416" y="103811"/>
                  </a:lnTo>
                  <a:lnTo>
                    <a:pt x="2137410" y="110489"/>
                  </a:lnTo>
                  <a:lnTo>
                    <a:pt x="2189226" y="118109"/>
                  </a:lnTo>
                  <a:lnTo>
                    <a:pt x="2212848" y="121919"/>
                  </a:lnTo>
                  <a:lnTo>
                    <a:pt x="2212848" y="121157"/>
                  </a:lnTo>
                  <a:lnTo>
                    <a:pt x="2234966" y="124844"/>
                  </a:lnTo>
                  <a:lnTo>
                    <a:pt x="2235708" y="124967"/>
                  </a:lnTo>
                  <a:lnTo>
                    <a:pt x="2235708" y="125104"/>
                  </a:lnTo>
                  <a:lnTo>
                    <a:pt x="2256282" y="128777"/>
                  </a:lnTo>
                  <a:lnTo>
                    <a:pt x="2276094" y="132587"/>
                  </a:lnTo>
                  <a:lnTo>
                    <a:pt x="2294382" y="137159"/>
                  </a:lnTo>
                  <a:lnTo>
                    <a:pt x="2294382" y="136397"/>
                  </a:lnTo>
                  <a:lnTo>
                    <a:pt x="2311146" y="140969"/>
                  </a:lnTo>
                  <a:lnTo>
                    <a:pt x="2326577" y="144843"/>
                  </a:lnTo>
                  <a:lnTo>
                    <a:pt x="2342059" y="149151"/>
                  </a:lnTo>
                  <a:lnTo>
                    <a:pt x="2357324" y="154132"/>
                  </a:lnTo>
                  <a:lnTo>
                    <a:pt x="2372106" y="160019"/>
                  </a:lnTo>
                  <a:lnTo>
                    <a:pt x="2379726" y="163829"/>
                  </a:lnTo>
                  <a:lnTo>
                    <a:pt x="2379726" y="164306"/>
                  </a:lnTo>
                  <a:lnTo>
                    <a:pt x="2384298" y="167163"/>
                  </a:lnTo>
                  <a:lnTo>
                    <a:pt x="2384298" y="166877"/>
                  </a:lnTo>
                  <a:lnTo>
                    <a:pt x="2388870" y="170687"/>
                  </a:lnTo>
                  <a:lnTo>
                    <a:pt x="2388870" y="171195"/>
                  </a:lnTo>
                  <a:lnTo>
                    <a:pt x="2389632" y="172465"/>
                  </a:lnTo>
                  <a:lnTo>
                    <a:pt x="2389632" y="172211"/>
                  </a:lnTo>
                  <a:lnTo>
                    <a:pt x="2390394" y="173735"/>
                  </a:lnTo>
                  <a:lnTo>
                    <a:pt x="2390394" y="176021"/>
                  </a:lnTo>
                  <a:lnTo>
                    <a:pt x="2391918" y="181355"/>
                  </a:lnTo>
                  <a:lnTo>
                    <a:pt x="2401062" y="188024"/>
                  </a:lnTo>
                  <a:lnTo>
                    <a:pt x="2401062" y="176021"/>
                  </a:lnTo>
                  <a:lnTo>
                    <a:pt x="2401747" y="177164"/>
                  </a:lnTo>
                  <a:lnTo>
                    <a:pt x="2401747" y="188524"/>
                  </a:lnTo>
                  <a:close/>
                </a:path>
                <a:path w="4791075" h="375919">
                  <a:moveTo>
                    <a:pt x="2235708" y="125104"/>
                  </a:moveTo>
                  <a:lnTo>
                    <a:pt x="2235708" y="124967"/>
                  </a:lnTo>
                  <a:lnTo>
                    <a:pt x="2224277" y="123062"/>
                  </a:lnTo>
                  <a:lnTo>
                    <a:pt x="2235708" y="125104"/>
                  </a:lnTo>
                  <a:close/>
                </a:path>
                <a:path w="4791075" h="375919">
                  <a:moveTo>
                    <a:pt x="2379726" y="164306"/>
                  </a:moveTo>
                  <a:lnTo>
                    <a:pt x="2379726" y="163829"/>
                  </a:lnTo>
                  <a:lnTo>
                    <a:pt x="2378964" y="163829"/>
                  </a:lnTo>
                  <a:lnTo>
                    <a:pt x="2379726" y="164306"/>
                  </a:lnTo>
                  <a:close/>
                </a:path>
                <a:path w="4791075" h="375919">
                  <a:moveTo>
                    <a:pt x="2384773" y="167460"/>
                  </a:moveTo>
                  <a:lnTo>
                    <a:pt x="2384298" y="166877"/>
                  </a:lnTo>
                  <a:lnTo>
                    <a:pt x="2384298" y="167163"/>
                  </a:lnTo>
                  <a:lnTo>
                    <a:pt x="2384773" y="167460"/>
                  </a:lnTo>
                  <a:close/>
                </a:path>
                <a:path w="4791075" h="375919">
                  <a:moveTo>
                    <a:pt x="2388870" y="171195"/>
                  </a:moveTo>
                  <a:lnTo>
                    <a:pt x="2388870" y="170687"/>
                  </a:lnTo>
                  <a:lnTo>
                    <a:pt x="2388260" y="170179"/>
                  </a:lnTo>
                  <a:lnTo>
                    <a:pt x="2388870" y="171195"/>
                  </a:lnTo>
                  <a:close/>
                </a:path>
                <a:path w="4791075" h="375919">
                  <a:moveTo>
                    <a:pt x="2390394" y="173735"/>
                  </a:moveTo>
                  <a:lnTo>
                    <a:pt x="2389632" y="172211"/>
                  </a:lnTo>
                  <a:lnTo>
                    <a:pt x="2389632" y="172465"/>
                  </a:lnTo>
                  <a:lnTo>
                    <a:pt x="2390394" y="173735"/>
                  </a:lnTo>
                  <a:close/>
                </a:path>
                <a:path w="4791075" h="375919">
                  <a:moveTo>
                    <a:pt x="2390394" y="176021"/>
                  </a:moveTo>
                  <a:lnTo>
                    <a:pt x="2390394" y="173735"/>
                  </a:lnTo>
                  <a:lnTo>
                    <a:pt x="2389632" y="172465"/>
                  </a:lnTo>
                  <a:lnTo>
                    <a:pt x="2389632" y="172211"/>
                  </a:lnTo>
                  <a:lnTo>
                    <a:pt x="2390394" y="176021"/>
                  </a:lnTo>
                  <a:close/>
                </a:path>
                <a:path w="4791075" h="375919">
                  <a:moveTo>
                    <a:pt x="2412492" y="196360"/>
                  </a:moveTo>
                  <a:lnTo>
                    <a:pt x="2412492" y="186689"/>
                  </a:lnTo>
                  <a:lnTo>
                    <a:pt x="2406396" y="182879"/>
                  </a:lnTo>
                  <a:lnTo>
                    <a:pt x="2406396" y="182244"/>
                  </a:lnTo>
                  <a:lnTo>
                    <a:pt x="2403348" y="179831"/>
                  </a:lnTo>
                  <a:lnTo>
                    <a:pt x="2403195" y="179577"/>
                  </a:lnTo>
                  <a:lnTo>
                    <a:pt x="2402586" y="179069"/>
                  </a:lnTo>
                  <a:lnTo>
                    <a:pt x="2402586" y="178561"/>
                  </a:lnTo>
                  <a:lnTo>
                    <a:pt x="2401062" y="176021"/>
                  </a:lnTo>
                  <a:lnTo>
                    <a:pt x="2401747" y="177393"/>
                  </a:lnTo>
                  <a:lnTo>
                    <a:pt x="2401747" y="188524"/>
                  </a:lnTo>
                  <a:lnTo>
                    <a:pt x="2402586" y="189135"/>
                  </a:lnTo>
                  <a:lnTo>
                    <a:pt x="2402586" y="179069"/>
                  </a:lnTo>
                  <a:lnTo>
                    <a:pt x="2403195" y="179679"/>
                  </a:lnTo>
                  <a:lnTo>
                    <a:pt x="2403195" y="189580"/>
                  </a:lnTo>
                  <a:lnTo>
                    <a:pt x="2406396" y="191914"/>
                  </a:lnTo>
                  <a:lnTo>
                    <a:pt x="2406396" y="182879"/>
                  </a:lnTo>
                  <a:lnTo>
                    <a:pt x="2407158" y="182879"/>
                  </a:lnTo>
                  <a:lnTo>
                    <a:pt x="2407158" y="192470"/>
                  </a:lnTo>
                  <a:lnTo>
                    <a:pt x="2412492" y="196360"/>
                  </a:lnTo>
                  <a:close/>
                </a:path>
                <a:path w="4791075" h="375919">
                  <a:moveTo>
                    <a:pt x="2428494" y="203579"/>
                  </a:moveTo>
                  <a:lnTo>
                    <a:pt x="2428494" y="194309"/>
                  </a:lnTo>
                  <a:lnTo>
                    <a:pt x="2419350" y="189737"/>
                  </a:lnTo>
                  <a:lnTo>
                    <a:pt x="2419350" y="190499"/>
                  </a:lnTo>
                  <a:lnTo>
                    <a:pt x="2411730" y="185927"/>
                  </a:lnTo>
                  <a:lnTo>
                    <a:pt x="2412492" y="186689"/>
                  </a:lnTo>
                  <a:lnTo>
                    <a:pt x="2412492" y="196360"/>
                  </a:lnTo>
                  <a:lnTo>
                    <a:pt x="2416081" y="198977"/>
                  </a:lnTo>
                  <a:lnTo>
                    <a:pt x="2428494" y="203579"/>
                  </a:lnTo>
                  <a:close/>
                </a:path>
                <a:path w="4791075" h="375919">
                  <a:moveTo>
                    <a:pt x="2439162" y="207534"/>
                  </a:moveTo>
                  <a:lnTo>
                    <a:pt x="2439162" y="198119"/>
                  </a:lnTo>
                  <a:lnTo>
                    <a:pt x="2427732" y="193547"/>
                  </a:lnTo>
                  <a:lnTo>
                    <a:pt x="2428494" y="194309"/>
                  </a:lnTo>
                  <a:lnTo>
                    <a:pt x="2428494" y="203579"/>
                  </a:lnTo>
                  <a:lnTo>
                    <a:pt x="2439162" y="207534"/>
                  </a:lnTo>
                  <a:close/>
                </a:path>
                <a:path w="4791075" h="375919">
                  <a:moveTo>
                    <a:pt x="2451354" y="201929"/>
                  </a:moveTo>
                  <a:lnTo>
                    <a:pt x="2438400" y="197357"/>
                  </a:lnTo>
                  <a:lnTo>
                    <a:pt x="2439162" y="198119"/>
                  </a:lnTo>
                  <a:lnTo>
                    <a:pt x="2439162" y="207534"/>
                  </a:lnTo>
                  <a:lnTo>
                    <a:pt x="2450592" y="211772"/>
                  </a:lnTo>
                  <a:lnTo>
                    <a:pt x="2450592" y="201929"/>
                  </a:lnTo>
                  <a:lnTo>
                    <a:pt x="2451354" y="201929"/>
                  </a:lnTo>
                  <a:close/>
                </a:path>
                <a:path w="4791075" h="375919">
                  <a:moveTo>
                    <a:pt x="2465070" y="205739"/>
                  </a:moveTo>
                  <a:lnTo>
                    <a:pt x="2450592" y="201929"/>
                  </a:lnTo>
                  <a:lnTo>
                    <a:pt x="2450592" y="211772"/>
                  </a:lnTo>
                  <a:lnTo>
                    <a:pt x="2457295" y="214257"/>
                  </a:lnTo>
                  <a:lnTo>
                    <a:pt x="2464308" y="215972"/>
                  </a:lnTo>
                  <a:lnTo>
                    <a:pt x="2464308" y="205739"/>
                  </a:lnTo>
                  <a:lnTo>
                    <a:pt x="2465070" y="205739"/>
                  </a:lnTo>
                  <a:close/>
                </a:path>
                <a:path w="4791075" h="375919">
                  <a:moveTo>
                    <a:pt x="2480310" y="209549"/>
                  </a:moveTo>
                  <a:lnTo>
                    <a:pt x="2464308" y="205739"/>
                  </a:lnTo>
                  <a:lnTo>
                    <a:pt x="2464308" y="215972"/>
                  </a:lnTo>
                  <a:lnTo>
                    <a:pt x="2479548" y="219698"/>
                  </a:lnTo>
                  <a:lnTo>
                    <a:pt x="2479548" y="209549"/>
                  </a:lnTo>
                  <a:lnTo>
                    <a:pt x="2480310" y="209549"/>
                  </a:lnTo>
                  <a:close/>
                </a:path>
                <a:path w="4791075" h="375919">
                  <a:moveTo>
                    <a:pt x="2535174" y="220979"/>
                  </a:moveTo>
                  <a:lnTo>
                    <a:pt x="2515362" y="217169"/>
                  </a:lnTo>
                  <a:lnTo>
                    <a:pt x="2497074" y="213359"/>
                  </a:lnTo>
                  <a:lnTo>
                    <a:pt x="2479548" y="209549"/>
                  </a:lnTo>
                  <a:lnTo>
                    <a:pt x="2479548" y="219698"/>
                  </a:lnTo>
                  <a:lnTo>
                    <a:pt x="2510962" y="227380"/>
                  </a:lnTo>
                  <a:lnTo>
                    <a:pt x="2534412" y="231632"/>
                  </a:lnTo>
                  <a:lnTo>
                    <a:pt x="2534412" y="220979"/>
                  </a:lnTo>
                  <a:lnTo>
                    <a:pt x="2535174" y="220979"/>
                  </a:lnTo>
                  <a:close/>
                </a:path>
                <a:path w="4791075" h="375919">
                  <a:moveTo>
                    <a:pt x="4738878" y="349757"/>
                  </a:moveTo>
                  <a:lnTo>
                    <a:pt x="4738878" y="339089"/>
                  </a:lnTo>
                  <a:lnTo>
                    <a:pt x="4566666" y="338327"/>
                  </a:lnTo>
                  <a:lnTo>
                    <a:pt x="4455414" y="337565"/>
                  </a:lnTo>
                  <a:lnTo>
                    <a:pt x="4405599" y="336852"/>
                  </a:lnTo>
                  <a:lnTo>
                    <a:pt x="4355753" y="336057"/>
                  </a:lnTo>
                  <a:lnTo>
                    <a:pt x="4305879" y="335176"/>
                  </a:lnTo>
                  <a:lnTo>
                    <a:pt x="4255978" y="334210"/>
                  </a:lnTo>
                  <a:lnTo>
                    <a:pt x="4206053" y="333154"/>
                  </a:lnTo>
                  <a:lnTo>
                    <a:pt x="4156107" y="332009"/>
                  </a:lnTo>
                  <a:lnTo>
                    <a:pt x="4106143" y="330771"/>
                  </a:lnTo>
                  <a:lnTo>
                    <a:pt x="4056161" y="329440"/>
                  </a:lnTo>
                  <a:lnTo>
                    <a:pt x="4001542" y="327880"/>
                  </a:lnTo>
                  <a:lnTo>
                    <a:pt x="3951091" y="326332"/>
                  </a:lnTo>
                  <a:lnTo>
                    <a:pt x="3900640" y="324683"/>
                  </a:lnTo>
                  <a:lnTo>
                    <a:pt x="3850192" y="322930"/>
                  </a:lnTo>
                  <a:lnTo>
                    <a:pt x="3799746" y="321073"/>
                  </a:lnTo>
                  <a:lnTo>
                    <a:pt x="3749304" y="319109"/>
                  </a:lnTo>
                  <a:lnTo>
                    <a:pt x="3698868" y="317036"/>
                  </a:lnTo>
                  <a:lnTo>
                    <a:pt x="3648438" y="314852"/>
                  </a:lnTo>
                  <a:lnTo>
                    <a:pt x="3598016" y="312556"/>
                  </a:lnTo>
                  <a:lnTo>
                    <a:pt x="3547603" y="310145"/>
                  </a:lnTo>
                  <a:lnTo>
                    <a:pt x="3497200" y="307618"/>
                  </a:lnTo>
                  <a:lnTo>
                    <a:pt x="3446809" y="304972"/>
                  </a:lnTo>
                  <a:lnTo>
                    <a:pt x="3396431" y="302207"/>
                  </a:lnTo>
                  <a:lnTo>
                    <a:pt x="3346066" y="299319"/>
                  </a:lnTo>
                  <a:lnTo>
                    <a:pt x="3295717" y="296308"/>
                  </a:lnTo>
                  <a:lnTo>
                    <a:pt x="3245384" y="293171"/>
                  </a:lnTo>
                  <a:lnTo>
                    <a:pt x="3195070" y="289906"/>
                  </a:lnTo>
                  <a:lnTo>
                    <a:pt x="3144774" y="286511"/>
                  </a:lnTo>
                  <a:lnTo>
                    <a:pt x="3102864" y="283463"/>
                  </a:lnTo>
                  <a:lnTo>
                    <a:pt x="3062478" y="280415"/>
                  </a:lnTo>
                  <a:lnTo>
                    <a:pt x="3014067" y="276523"/>
                  </a:lnTo>
                  <a:lnTo>
                    <a:pt x="2965589" y="272496"/>
                  </a:lnTo>
                  <a:lnTo>
                    <a:pt x="2917071" y="268277"/>
                  </a:lnTo>
                  <a:lnTo>
                    <a:pt x="2868540" y="263809"/>
                  </a:lnTo>
                  <a:lnTo>
                    <a:pt x="2820023" y="259037"/>
                  </a:lnTo>
                  <a:lnTo>
                    <a:pt x="2771548" y="253902"/>
                  </a:lnTo>
                  <a:lnTo>
                    <a:pt x="2723142" y="248347"/>
                  </a:lnTo>
                  <a:lnTo>
                    <a:pt x="2674832" y="242317"/>
                  </a:lnTo>
                  <a:lnTo>
                    <a:pt x="2626644" y="235753"/>
                  </a:lnTo>
                  <a:lnTo>
                    <a:pt x="2578608" y="228599"/>
                  </a:lnTo>
                  <a:lnTo>
                    <a:pt x="2534412" y="220979"/>
                  </a:lnTo>
                  <a:lnTo>
                    <a:pt x="2534412" y="231632"/>
                  </a:lnTo>
                  <a:lnTo>
                    <a:pt x="2572481" y="238534"/>
                  </a:lnTo>
                  <a:lnTo>
                    <a:pt x="2637255" y="247903"/>
                  </a:lnTo>
                  <a:lnTo>
                    <a:pt x="2700686" y="255676"/>
                  </a:lnTo>
                  <a:lnTo>
                    <a:pt x="2758173" y="262037"/>
                  </a:lnTo>
                  <a:lnTo>
                    <a:pt x="2805119" y="267174"/>
                  </a:lnTo>
                  <a:lnTo>
                    <a:pt x="2836926" y="271271"/>
                  </a:lnTo>
                  <a:lnTo>
                    <a:pt x="2871978" y="274319"/>
                  </a:lnTo>
                  <a:lnTo>
                    <a:pt x="2907792" y="278129"/>
                  </a:lnTo>
                  <a:lnTo>
                    <a:pt x="2957463" y="282388"/>
                  </a:lnTo>
                  <a:lnTo>
                    <a:pt x="3007176" y="286475"/>
                  </a:lnTo>
                  <a:lnTo>
                    <a:pt x="3056926" y="290396"/>
                  </a:lnTo>
                  <a:lnTo>
                    <a:pt x="3106713" y="294153"/>
                  </a:lnTo>
                  <a:lnTo>
                    <a:pt x="3156533" y="297751"/>
                  </a:lnTo>
                  <a:lnTo>
                    <a:pt x="3206384" y="301194"/>
                  </a:lnTo>
                  <a:lnTo>
                    <a:pt x="3256263" y="304484"/>
                  </a:lnTo>
                  <a:lnTo>
                    <a:pt x="3306168" y="307626"/>
                  </a:lnTo>
                  <a:lnTo>
                    <a:pt x="3356097" y="310623"/>
                  </a:lnTo>
                  <a:lnTo>
                    <a:pt x="3406046" y="313479"/>
                  </a:lnTo>
                  <a:lnTo>
                    <a:pt x="3456014" y="316198"/>
                  </a:lnTo>
                  <a:lnTo>
                    <a:pt x="3505998" y="318784"/>
                  </a:lnTo>
                  <a:lnTo>
                    <a:pt x="3555995" y="321240"/>
                  </a:lnTo>
                  <a:lnTo>
                    <a:pt x="3606003" y="323569"/>
                  </a:lnTo>
                  <a:lnTo>
                    <a:pt x="3656020" y="325777"/>
                  </a:lnTo>
                  <a:lnTo>
                    <a:pt x="3706043" y="327865"/>
                  </a:lnTo>
                  <a:lnTo>
                    <a:pt x="3756069" y="329839"/>
                  </a:lnTo>
                  <a:lnTo>
                    <a:pt x="3806096" y="331701"/>
                  </a:lnTo>
                  <a:lnTo>
                    <a:pt x="3856122" y="333456"/>
                  </a:lnTo>
                  <a:lnTo>
                    <a:pt x="3906144" y="335107"/>
                  </a:lnTo>
                  <a:lnTo>
                    <a:pt x="3956160" y="336658"/>
                  </a:lnTo>
                  <a:lnTo>
                    <a:pt x="4006166" y="338112"/>
                  </a:lnTo>
                  <a:lnTo>
                    <a:pt x="4051992" y="339360"/>
                  </a:lnTo>
                  <a:lnTo>
                    <a:pt x="4102440" y="340652"/>
                  </a:lnTo>
                  <a:lnTo>
                    <a:pt x="4152884" y="341856"/>
                  </a:lnTo>
                  <a:lnTo>
                    <a:pt x="4203324" y="342978"/>
                  </a:lnTo>
                  <a:lnTo>
                    <a:pt x="4253759" y="344020"/>
                  </a:lnTo>
                  <a:lnTo>
                    <a:pt x="4304186" y="344987"/>
                  </a:lnTo>
                  <a:lnTo>
                    <a:pt x="4354605" y="345882"/>
                  </a:lnTo>
                  <a:lnTo>
                    <a:pt x="4405015" y="346709"/>
                  </a:lnTo>
                  <a:lnTo>
                    <a:pt x="4455414" y="347471"/>
                  </a:lnTo>
                  <a:lnTo>
                    <a:pt x="4566666" y="348995"/>
                  </a:lnTo>
                  <a:lnTo>
                    <a:pt x="4728210" y="349710"/>
                  </a:lnTo>
                  <a:lnTo>
                    <a:pt x="4738878" y="349757"/>
                  </a:lnTo>
                  <a:close/>
                </a:path>
                <a:path w="4791075" h="375919">
                  <a:moveTo>
                    <a:pt x="4790694" y="344423"/>
                  </a:moveTo>
                  <a:lnTo>
                    <a:pt x="4728210" y="313181"/>
                  </a:lnTo>
                  <a:lnTo>
                    <a:pt x="4728210" y="339042"/>
                  </a:lnTo>
                  <a:lnTo>
                    <a:pt x="4738878" y="339089"/>
                  </a:lnTo>
                  <a:lnTo>
                    <a:pt x="4738878" y="370331"/>
                  </a:lnTo>
                  <a:lnTo>
                    <a:pt x="4790694" y="344423"/>
                  </a:lnTo>
                  <a:close/>
                </a:path>
                <a:path w="4791075" h="375919">
                  <a:moveTo>
                    <a:pt x="4738878" y="370331"/>
                  </a:moveTo>
                  <a:lnTo>
                    <a:pt x="4738878" y="349757"/>
                  </a:lnTo>
                  <a:lnTo>
                    <a:pt x="4728210" y="349710"/>
                  </a:lnTo>
                  <a:lnTo>
                    <a:pt x="4728210" y="375665"/>
                  </a:lnTo>
                  <a:lnTo>
                    <a:pt x="4738878" y="370331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85510" y="1482089"/>
              <a:ext cx="614933" cy="28270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075842" y="1307951"/>
            <a:ext cx="254374" cy="21212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1279" spc="-22" dirty="0">
                <a:solidFill>
                  <a:srgbClr val="2E5396"/>
                </a:solidFill>
                <a:latin typeface="Arial"/>
                <a:cs typeface="Arial"/>
              </a:rPr>
              <a:t>RB</a:t>
            </a:r>
            <a:endParaRPr sz="1279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558331" y="1568599"/>
            <a:ext cx="3919818" cy="4143935"/>
            <a:chOff x="5553175" y="1777745"/>
            <a:chExt cx="4442460" cy="4696460"/>
          </a:xfrm>
        </p:grpSpPr>
        <p:sp>
          <p:nvSpPr>
            <p:cNvPr id="21" name="object 21"/>
            <p:cNvSpPr/>
            <p:nvPr/>
          </p:nvSpPr>
          <p:spPr>
            <a:xfrm>
              <a:off x="6359652" y="1777745"/>
              <a:ext cx="361315" cy="680085"/>
            </a:xfrm>
            <a:custGeom>
              <a:avLst/>
              <a:gdLst/>
              <a:ahLst/>
              <a:cxnLst/>
              <a:rect l="l" t="t" r="r" b="b"/>
              <a:pathLst>
                <a:path w="361315" h="680085">
                  <a:moveTo>
                    <a:pt x="338982" y="612068"/>
                  </a:moveTo>
                  <a:lnTo>
                    <a:pt x="21336" y="0"/>
                  </a:lnTo>
                  <a:lnTo>
                    <a:pt x="0" y="10668"/>
                  </a:lnTo>
                  <a:lnTo>
                    <a:pt x="318292" y="622538"/>
                  </a:lnTo>
                  <a:lnTo>
                    <a:pt x="338982" y="612068"/>
                  </a:lnTo>
                  <a:close/>
                </a:path>
                <a:path w="361315" h="680085">
                  <a:moveTo>
                    <a:pt x="344424" y="667530"/>
                  </a:moveTo>
                  <a:lnTo>
                    <a:pt x="344424" y="622554"/>
                  </a:lnTo>
                  <a:lnTo>
                    <a:pt x="323850" y="633222"/>
                  </a:lnTo>
                  <a:lnTo>
                    <a:pt x="318292" y="622538"/>
                  </a:lnTo>
                  <a:lnTo>
                    <a:pt x="297180" y="633222"/>
                  </a:lnTo>
                  <a:lnTo>
                    <a:pt x="344424" y="667530"/>
                  </a:lnTo>
                  <a:close/>
                </a:path>
                <a:path w="361315" h="680085">
                  <a:moveTo>
                    <a:pt x="344424" y="622554"/>
                  </a:moveTo>
                  <a:lnTo>
                    <a:pt x="338982" y="612068"/>
                  </a:lnTo>
                  <a:lnTo>
                    <a:pt x="318292" y="622538"/>
                  </a:lnTo>
                  <a:lnTo>
                    <a:pt x="323850" y="633222"/>
                  </a:lnTo>
                  <a:lnTo>
                    <a:pt x="344424" y="622554"/>
                  </a:lnTo>
                  <a:close/>
                </a:path>
                <a:path w="361315" h="680085">
                  <a:moveTo>
                    <a:pt x="361188" y="679704"/>
                  </a:moveTo>
                  <a:lnTo>
                    <a:pt x="360426" y="601218"/>
                  </a:lnTo>
                  <a:lnTo>
                    <a:pt x="338982" y="612068"/>
                  </a:lnTo>
                  <a:lnTo>
                    <a:pt x="344424" y="622554"/>
                  </a:lnTo>
                  <a:lnTo>
                    <a:pt x="344424" y="667530"/>
                  </a:lnTo>
                  <a:lnTo>
                    <a:pt x="361188" y="6797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53175" y="3780765"/>
              <a:ext cx="2767864" cy="269318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357366" y="3858005"/>
              <a:ext cx="262255" cy="1918335"/>
            </a:xfrm>
            <a:custGeom>
              <a:avLst/>
              <a:gdLst/>
              <a:ahLst/>
              <a:cxnLst/>
              <a:rect l="l" t="t" r="r" b="b"/>
              <a:pathLst>
                <a:path w="262254" h="1918335">
                  <a:moveTo>
                    <a:pt x="0" y="1917954"/>
                  </a:moveTo>
                  <a:lnTo>
                    <a:pt x="0" y="0"/>
                  </a:lnTo>
                  <a:lnTo>
                    <a:pt x="262128" y="0"/>
                  </a:lnTo>
                  <a:lnTo>
                    <a:pt x="262128" y="1917954"/>
                  </a:lnTo>
                  <a:lnTo>
                    <a:pt x="0" y="1917954"/>
                  </a:lnTo>
                  <a:close/>
                </a:path>
              </a:pathLst>
            </a:custGeom>
            <a:ln w="18338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45374" y="4043172"/>
              <a:ext cx="2049779" cy="129540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460889" y="2957904"/>
            <a:ext cx="259416" cy="13409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94" spc="-18" dirty="0">
                <a:solidFill>
                  <a:srgbClr val="2E5396"/>
                </a:solidFill>
                <a:latin typeface="Arial"/>
                <a:cs typeface="Arial"/>
              </a:rPr>
              <a:t>HFIR</a:t>
            </a:r>
            <a:endParaRPr sz="794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52202" y="2427417"/>
            <a:ext cx="639856" cy="144787"/>
          </a:xfrm>
          <a:prstGeom prst="rect">
            <a:avLst/>
          </a:prstGeom>
        </p:spPr>
        <p:txBody>
          <a:bodyPr vert="horz" wrap="square" lIns="0" tIns="15688" rIns="0" bIns="0" rtlCol="0">
            <a:spAutoFit/>
          </a:bodyPr>
          <a:lstStyle/>
          <a:p>
            <a:pPr marL="11206">
              <a:spcBef>
                <a:spcPts val="124"/>
              </a:spcBef>
            </a:pPr>
            <a:r>
              <a:rPr sz="838" b="1" dirty="0">
                <a:solidFill>
                  <a:srgbClr val="171616"/>
                </a:solidFill>
                <a:latin typeface="Arial"/>
                <a:cs typeface="Arial"/>
              </a:rPr>
              <a:t>[R</a:t>
            </a:r>
            <a:r>
              <a:rPr sz="838" b="1" spc="44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838" b="1" spc="-9" dirty="0">
                <a:solidFill>
                  <a:srgbClr val="171616"/>
                </a:solidFill>
                <a:latin typeface="Arial"/>
                <a:cs typeface="Arial"/>
              </a:rPr>
              <a:t>position]</a:t>
            </a:r>
            <a:endParaRPr sz="838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37591" y="3873653"/>
            <a:ext cx="635934" cy="144787"/>
          </a:xfrm>
          <a:prstGeom prst="rect">
            <a:avLst/>
          </a:prstGeom>
        </p:spPr>
        <p:txBody>
          <a:bodyPr vert="horz" wrap="square" lIns="0" tIns="15688" rIns="0" bIns="0" rtlCol="0">
            <a:spAutoFit/>
          </a:bodyPr>
          <a:lstStyle/>
          <a:p>
            <a:pPr marL="11206">
              <a:spcBef>
                <a:spcPts val="124"/>
              </a:spcBef>
            </a:pPr>
            <a:r>
              <a:rPr sz="838" b="1" dirty="0">
                <a:solidFill>
                  <a:srgbClr val="171616"/>
                </a:solidFill>
                <a:latin typeface="Arial"/>
                <a:cs typeface="Arial"/>
              </a:rPr>
              <a:t>[A</a:t>
            </a:r>
            <a:r>
              <a:rPr sz="838" b="1" spc="13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838" b="1" spc="-9" dirty="0">
                <a:solidFill>
                  <a:srgbClr val="171616"/>
                </a:solidFill>
                <a:latin typeface="Arial"/>
                <a:cs typeface="Arial"/>
              </a:rPr>
              <a:t>position]</a:t>
            </a:r>
            <a:endParaRPr sz="838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851060" y="4811626"/>
            <a:ext cx="1009449" cy="73228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4163882" y="5530999"/>
            <a:ext cx="2089337" cy="255726"/>
          </a:xfrm>
          <a:prstGeom prst="rect">
            <a:avLst/>
          </a:prstGeom>
        </p:spPr>
        <p:txBody>
          <a:bodyPr vert="horz" wrap="square" lIns="0" tIns="24653" rIns="0" bIns="0" rtlCol="0">
            <a:spAutoFit/>
          </a:bodyPr>
          <a:lstStyle/>
          <a:p>
            <a:pPr marL="132797" marR="4483" indent="-122151">
              <a:lnSpc>
                <a:spcPts val="865"/>
              </a:lnSpc>
              <a:spcBef>
                <a:spcPts val="194"/>
              </a:spcBef>
            </a:pP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Cross-sectional view</a:t>
            </a:r>
            <a:r>
              <a:rPr sz="794" spc="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of</a:t>
            </a:r>
            <a:r>
              <a:rPr sz="794" spc="-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the</a:t>
            </a:r>
            <a:r>
              <a:rPr sz="794" spc="-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cup</a:t>
            </a:r>
            <a:r>
              <a:rPr sz="794" spc="-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containing </a:t>
            </a:r>
            <a:r>
              <a:rPr sz="794" spc="-22" dirty="0">
                <a:solidFill>
                  <a:srgbClr val="2E5396"/>
                </a:solidFill>
                <a:latin typeface="Arial"/>
                <a:cs typeface="Arial"/>
              </a:rPr>
              <a:t>the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fuel</a:t>
            </a:r>
            <a:r>
              <a:rPr sz="794" spc="-9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disk</a:t>
            </a:r>
            <a:r>
              <a:rPr sz="794" spc="-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(modification</a:t>
            </a:r>
            <a:r>
              <a:rPr sz="794" spc="-9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of</a:t>
            </a:r>
            <a:r>
              <a:rPr sz="794" spc="-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existing</a:t>
            </a:r>
            <a:r>
              <a:rPr sz="794" spc="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spc="-9" dirty="0">
                <a:solidFill>
                  <a:srgbClr val="2E5396"/>
                </a:solidFill>
                <a:latin typeface="Arial"/>
                <a:cs typeface="Arial"/>
              </a:rPr>
              <a:t>design)</a:t>
            </a:r>
            <a:endParaRPr sz="794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01633" y="4628701"/>
            <a:ext cx="772646" cy="144787"/>
          </a:xfrm>
          <a:prstGeom prst="rect">
            <a:avLst/>
          </a:prstGeom>
        </p:spPr>
        <p:txBody>
          <a:bodyPr vert="horz" wrap="square" lIns="0" tIns="15688" rIns="0" bIns="0" rtlCol="0">
            <a:spAutoFit/>
          </a:bodyPr>
          <a:lstStyle/>
          <a:p>
            <a:pPr marL="11206">
              <a:spcBef>
                <a:spcPts val="124"/>
              </a:spcBef>
            </a:pPr>
            <a:r>
              <a:rPr sz="838" dirty="0">
                <a:solidFill>
                  <a:srgbClr val="2E5396"/>
                </a:solidFill>
                <a:latin typeface="Arial"/>
                <a:cs typeface="Arial"/>
              </a:rPr>
              <a:t>ø</a:t>
            </a:r>
            <a:r>
              <a:rPr sz="838" spc="40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838" dirty="0">
                <a:solidFill>
                  <a:srgbClr val="2E5396"/>
                </a:solidFill>
                <a:latin typeface="Arial"/>
                <a:cs typeface="Arial"/>
              </a:rPr>
              <a:t>3</a:t>
            </a:r>
            <a:r>
              <a:rPr sz="838" spc="35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838" dirty="0">
                <a:solidFill>
                  <a:srgbClr val="2E5396"/>
                </a:solidFill>
                <a:latin typeface="Arial"/>
                <a:cs typeface="Arial"/>
              </a:rPr>
              <a:t>mm</a:t>
            </a:r>
            <a:r>
              <a:rPr sz="838" spc="49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838" dirty="0">
                <a:solidFill>
                  <a:srgbClr val="2E5396"/>
                </a:solidFill>
                <a:latin typeface="Arial"/>
                <a:cs typeface="Arial"/>
              </a:rPr>
              <a:t>×</a:t>
            </a:r>
            <a:r>
              <a:rPr sz="838" spc="35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838" spc="-22" dirty="0">
                <a:solidFill>
                  <a:srgbClr val="2E5396"/>
                </a:solidFill>
                <a:latin typeface="Arial"/>
                <a:cs typeface="Arial"/>
              </a:rPr>
              <a:t>1mm</a:t>
            </a:r>
            <a:endParaRPr sz="838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12561" y="5727327"/>
            <a:ext cx="711013" cy="10080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574" dirty="0">
                <a:solidFill>
                  <a:srgbClr val="2E5396"/>
                </a:solidFill>
                <a:latin typeface="Arial"/>
                <a:cs typeface="Arial"/>
              </a:rPr>
              <a:t>Courtesy</a:t>
            </a:r>
            <a:r>
              <a:rPr sz="574" spc="18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574" dirty="0">
                <a:solidFill>
                  <a:srgbClr val="2E5396"/>
                </a:solidFill>
                <a:latin typeface="Arial"/>
                <a:cs typeface="Arial"/>
              </a:rPr>
              <a:t>of</a:t>
            </a:r>
            <a:r>
              <a:rPr sz="574" spc="9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574" dirty="0">
                <a:solidFill>
                  <a:srgbClr val="2E5396"/>
                </a:solidFill>
                <a:latin typeface="Arial"/>
                <a:cs typeface="Arial"/>
              </a:rPr>
              <a:t>C.</a:t>
            </a:r>
            <a:r>
              <a:rPr sz="574" spc="9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574" spc="-9" dirty="0">
                <a:solidFill>
                  <a:srgbClr val="2E5396"/>
                </a:solidFill>
                <a:latin typeface="Arial"/>
                <a:cs typeface="Arial"/>
              </a:rPr>
              <a:t>Petrie</a:t>
            </a:r>
            <a:endParaRPr sz="574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00761" y="4515746"/>
            <a:ext cx="1326776" cy="22245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MiniFuel</a:t>
            </a:r>
            <a:r>
              <a:rPr sz="794" spc="-9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Experiment </a:t>
            </a:r>
            <a:r>
              <a:rPr sz="794" spc="-9" dirty="0">
                <a:solidFill>
                  <a:srgbClr val="2E5396"/>
                </a:solidFill>
                <a:latin typeface="Arial"/>
                <a:cs typeface="Arial"/>
              </a:rPr>
              <a:t>Design</a:t>
            </a:r>
            <a:endParaRPr sz="794">
              <a:latin typeface="Arial"/>
              <a:cs typeface="Arial"/>
            </a:endParaRPr>
          </a:p>
          <a:p>
            <a:pPr marL="51549">
              <a:spcBef>
                <a:spcPts val="26"/>
              </a:spcBef>
            </a:pPr>
            <a:r>
              <a:rPr sz="574" i="1" dirty="0">
                <a:solidFill>
                  <a:srgbClr val="171616"/>
                </a:solidFill>
                <a:latin typeface="Arial"/>
                <a:cs typeface="Arial"/>
              </a:rPr>
              <a:t>A.</a:t>
            </a:r>
            <a:r>
              <a:rPr sz="574" i="1" spc="9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574" i="1" dirty="0">
                <a:solidFill>
                  <a:srgbClr val="171616"/>
                </a:solidFill>
                <a:latin typeface="Arial"/>
                <a:cs typeface="Arial"/>
              </a:rPr>
              <a:t>Le</a:t>
            </a:r>
            <a:r>
              <a:rPr sz="574" i="1" spc="9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574" i="1" dirty="0">
                <a:solidFill>
                  <a:srgbClr val="171616"/>
                </a:solidFill>
                <a:latin typeface="Arial"/>
                <a:cs typeface="Arial"/>
              </a:rPr>
              <a:t>Coq,</a:t>
            </a:r>
            <a:r>
              <a:rPr sz="574" i="1" spc="18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574" i="1" dirty="0">
                <a:solidFill>
                  <a:srgbClr val="171616"/>
                </a:solidFill>
                <a:latin typeface="Arial"/>
                <a:cs typeface="Arial"/>
              </a:rPr>
              <a:t>et</a:t>
            </a:r>
            <a:r>
              <a:rPr sz="574" i="1" spc="13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574" i="1" dirty="0">
                <a:solidFill>
                  <a:srgbClr val="171616"/>
                </a:solidFill>
                <a:latin typeface="Arial"/>
                <a:cs typeface="Arial"/>
              </a:rPr>
              <a:t>al,</a:t>
            </a:r>
            <a:r>
              <a:rPr sz="574" i="1" spc="9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574" i="1" dirty="0">
                <a:solidFill>
                  <a:srgbClr val="171616"/>
                </a:solidFill>
                <a:latin typeface="Arial"/>
                <a:cs typeface="Arial"/>
              </a:rPr>
              <a:t>ORNL/TM-</a:t>
            </a:r>
            <a:r>
              <a:rPr sz="574" i="1" spc="-9" dirty="0">
                <a:solidFill>
                  <a:srgbClr val="171616"/>
                </a:solidFill>
                <a:latin typeface="Arial"/>
                <a:cs typeface="Arial"/>
              </a:rPr>
              <a:t>2024/3452</a:t>
            </a:r>
            <a:endParaRPr sz="574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74878" y="4027618"/>
            <a:ext cx="202826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b="1" spc="-22" dirty="0">
                <a:latin typeface="Arial"/>
                <a:cs typeface="Arial"/>
              </a:rPr>
              <a:t>1.4</a:t>
            </a:r>
            <a:endParaRPr sz="1015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13694" y="3551593"/>
            <a:ext cx="689722" cy="21452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21292" marR="4483" indent="-10086">
              <a:spcBef>
                <a:spcPts val="84"/>
              </a:spcBef>
            </a:pPr>
            <a:r>
              <a:rPr sz="662" b="1" spc="-9" dirty="0">
                <a:latin typeface="Arial"/>
                <a:cs typeface="Arial"/>
              </a:rPr>
              <a:t>Normalized</a:t>
            </a:r>
            <a:r>
              <a:rPr sz="662" b="1" spc="9" dirty="0">
                <a:latin typeface="Arial"/>
                <a:cs typeface="Arial"/>
              </a:rPr>
              <a:t> </a:t>
            </a:r>
            <a:r>
              <a:rPr sz="662" b="1" spc="-9" dirty="0">
                <a:latin typeface="Arial"/>
                <a:cs typeface="Arial"/>
              </a:rPr>
              <a:t>Axial </a:t>
            </a:r>
            <a:r>
              <a:rPr sz="662" b="1" dirty="0">
                <a:latin typeface="Arial"/>
                <a:cs typeface="Arial"/>
              </a:rPr>
              <a:t>Fast</a:t>
            </a:r>
            <a:r>
              <a:rPr sz="662" b="1" spc="-26" dirty="0">
                <a:latin typeface="Arial"/>
                <a:cs typeface="Arial"/>
              </a:rPr>
              <a:t> </a:t>
            </a:r>
            <a:r>
              <a:rPr sz="662" b="1" dirty="0">
                <a:latin typeface="Arial"/>
                <a:cs typeface="Arial"/>
              </a:rPr>
              <a:t>Flux</a:t>
            </a:r>
            <a:r>
              <a:rPr sz="662" b="1" spc="-31" dirty="0">
                <a:latin typeface="Arial"/>
                <a:cs typeface="Arial"/>
              </a:rPr>
              <a:t> </a:t>
            </a:r>
            <a:r>
              <a:rPr sz="662" b="1" spc="-9" dirty="0">
                <a:latin typeface="Arial"/>
                <a:cs typeface="Arial"/>
              </a:rPr>
              <a:t>Profile</a:t>
            </a:r>
            <a:endParaRPr sz="662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097384" y="3915784"/>
            <a:ext cx="0" cy="381559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0"/>
                </a:moveTo>
                <a:lnTo>
                  <a:pt x="0" y="432054"/>
                </a:lnTo>
              </a:path>
            </a:pathLst>
          </a:custGeom>
          <a:ln w="15709">
            <a:solidFill>
              <a:srgbClr val="2E5395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 txBox="1"/>
          <p:nvPr/>
        </p:nvSpPr>
        <p:spPr>
          <a:xfrm>
            <a:off x="9702052" y="4195318"/>
            <a:ext cx="344581" cy="341398"/>
          </a:xfrm>
          <a:prstGeom prst="rect">
            <a:avLst/>
          </a:prstGeom>
        </p:spPr>
        <p:txBody>
          <a:bodyPr vert="horz" wrap="square" lIns="0" tIns="36979" rIns="0" bIns="0" rtlCol="0">
            <a:spAutoFit/>
          </a:bodyPr>
          <a:lstStyle/>
          <a:p>
            <a:pPr marL="28016">
              <a:spcBef>
                <a:spcPts val="291"/>
              </a:spcBef>
            </a:pPr>
            <a:r>
              <a:rPr sz="1015" b="1" spc="-18" dirty="0">
                <a:latin typeface="Arial"/>
                <a:cs typeface="Arial"/>
              </a:rPr>
              <a:t>HFIR</a:t>
            </a:r>
            <a:endParaRPr sz="1015">
              <a:latin typeface="Arial"/>
              <a:cs typeface="Arial"/>
            </a:endParaRPr>
          </a:p>
          <a:p>
            <a:pPr marL="11206">
              <a:spcBef>
                <a:spcPts val="163"/>
              </a:spcBef>
            </a:pPr>
            <a:r>
              <a:rPr sz="794" b="1" dirty="0">
                <a:latin typeface="Arial"/>
                <a:cs typeface="Arial"/>
              </a:rPr>
              <a:t>85 </a:t>
            </a:r>
            <a:r>
              <a:rPr sz="794" b="1" spc="-22" dirty="0">
                <a:latin typeface="Arial"/>
                <a:cs typeface="Arial"/>
              </a:rPr>
              <a:t>MW</a:t>
            </a:r>
            <a:endParaRPr sz="794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dirty="0"/>
              <a:t>Irradiation </a:t>
            </a:r>
            <a:r>
              <a:rPr spc="-9" dirty="0"/>
              <a:t>Design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9419" y="5275953"/>
            <a:ext cx="1344706" cy="5042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7441" y="4122868"/>
            <a:ext cx="1709794" cy="29112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07441" y="4122868"/>
            <a:ext cx="1710018" cy="252324"/>
          </a:xfrm>
          <a:prstGeom prst="rect">
            <a:avLst/>
          </a:prstGeom>
          <a:ln w="7861">
            <a:solidFill>
              <a:srgbClr val="171616"/>
            </a:solidFill>
          </a:ln>
        </p:spPr>
        <p:txBody>
          <a:bodyPr vert="horz" wrap="square" lIns="0" tIns="28015" rIns="0" bIns="0" rtlCol="0">
            <a:spAutoFit/>
          </a:bodyPr>
          <a:lstStyle/>
          <a:p>
            <a:pPr marL="105341">
              <a:spcBef>
                <a:spcPts val="221"/>
              </a:spcBef>
            </a:pPr>
            <a:r>
              <a:rPr sz="1456" b="1" dirty="0">
                <a:solidFill>
                  <a:srgbClr val="FFFFFF"/>
                </a:solidFill>
                <a:latin typeface="Arial"/>
                <a:cs typeface="Arial"/>
              </a:rPr>
              <a:t>Thermal</a:t>
            </a:r>
            <a:r>
              <a:rPr sz="1456" b="1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6" b="1" spc="-9" dirty="0">
                <a:solidFill>
                  <a:srgbClr val="FFFFFF"/>
                </a:solidFill>
                <a:latin typeface="Arial"/>
                <a:cs typeface="Arial"/>
              </a:rPr>
              <a:t>analysis</a:t>
            </a:r>
            <a:endParaRPr sz="1456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07814" y="1688671"/>
            <a:ext cx="2923054" cy="1633257"/>
            <a:chOff x="395922" y="1913826"/>
            <a:chExt cx="3312795" cy="18510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8964" y="1927860"/>
              <a:ext cx="1324165" cy="13594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374392" y="1924050"/>
              <a:ext cx="1329690" cy="1367790"/>
            </a:xfrm>
            <a:custGeom>
              <a:avLst/>
              <a:gdLst/>
              <a:ahLst/>
              <a:cxnLst/>
              <a:rect l="l" t="t" r="r" b="b"/>
              <a:pathLst>
                <a:path w="1329689" h="1367789">
                  <a:moveTo>
                    <a:pt x="0" y="1367789"/>
                  </a:moveTo>
                  <a:lnTo>
                    <a:pt x="0" y="0"/>
                  </a:lnTo>
                  <a:lnTo>
                    <a:pt x="1329690" y="0"/>
                  </a:lnTo>
                  <a:lnTo>
                    <a:pt x="1329690" y="1367789"/>
                  </a:lnTo>
                  <a:lnTo>
                    <a:pt x="0" y="1367789"/>
                  </a:lnTo>
                  <a:close/>
                </a:path>
              </a:pathLst>
            </a:custGeom>
            <a:ln w="7861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736" y="1956054"/>
              <a:ext cx="348995" cy="3032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24783" y="1958340"/>
              <a:ext cx="342900" cy="294640"/>
            </a:xfrm>
            <a:custGeom>
              <a:avLst/>
              <a:gdLst/>
              <a:ahLst/>
              <a:cxnLst/>
              <a:rect l="l" t="t" r="r" b="b"/>
              <a:pathLst>
                <a:path w="342900" h="294639">
                  <a:moveTo>
                    <a:pt x="83819" y="0"/>
                  </a:moveTo>
                  <a:lnTo>
                    <a:pt x="342899" y="149351"/>
                  </a:lnTo>
                  <a:lnTo>
                    <a:pt x="258317" y="294132"/>
                  </a:lnTo>
                  <a:lnTo>
                    <a:pt x="0" y="145542"/>
                  </a:lnTo>
                  <a:lnTo>
                    <a:pt x="83819" y="0"/>
                  </a:lnTo>
                  <a:close/>
                </a:path>
              </a:pathLst>
            </a:custGeom>
            <a:ln w="7861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3156965" y="1990344"/>
              <a:ext cx="422275" cy="330200"/>
            </a:xfrm>
            <a:custGeom>
              <a:avLst/>
              <a:gdLst/>
              <a:ahLst/>
              <a:cxnLst/>
              <a:rect l="l" t="t" r="r" b="b"/>
              <a:pathLst>
                <a:path w="422275" h="330200">
                  <a:moveTo>
                    <a:pt x="163830" y="51053"/>
                  </a:moveTo>
                  <a:lnTo>
                    <a:pt x="75437" y="0"/>
                  </a:lnTo>
                  <a:lnTo>
                    <a:pt x="0" y="129539"/>
                  </a:lnTo>
                  <a:lnTo>
                    <a:pt x="26670" y="144779"/>
                  </a:lnTo>
                  <a:lnTo>
                    <a:pt x="57912" y="89915"/>
                  </a:lnTo>
                  <a:lnTo>
                    <a:pt x="70866" y="97292"/>
                  </a:lnTo>
                  <a:lnTo>
                    <a:pt x="70866" y="67817"/>
                  </a:lnTo>
                  <a:lnTo>
                    <a:pt x="88391" y="37337"/>
                  </a:lnTo>
                  <a:lnTo>
                    <a:pt x="151638" y="73151"/>
                  </a:lnTo>
                  <a:lnTo>
                    <a:pt x="163830" y="51053"/>
                  </a:lnTo>
                  <a:close/>
                </a:path>
                <a:path w="422275" h="330200">
                  <a:moveTo>
                    <a:pt x="124968" y="99059"/>
                  </a:moveTo>
                  <a:lnTo>
                    <a:pt x="70866" y="67817"/>
                  </a:lnTo>
                  <a:lnTo>
                    <a:pt x="70866" y="97292"/>
                  </a:lnTo>
                  <a:lnTo>
                    <a:pt x="112776" y="121157"/>
                  </a:lnTo>
                  <a:lnTo>
                    <a:pt x="124968" y="99059"/>
                  </a:lnTo>
                  <a:close/>
                </a:path>
                <a:path w="422275" h="330200">
                  <a:moveTo>
                    <a:pt x="188976" y="113537"/>
                  </a:moveTo>
                  <a:lnTo>
                    <a:pt x="164592" y="99059"/>
                  </a:lnTo>
                  <a:lnTo>
                    <a:pt x="124968" y="167639"/>
                  </a:lnTo>
                  <a:lnTo>
                    <a:pt x="121920" y="175259"/>
                  </a:lnTo>
                  <a:lnTo>
                    <a:pt x="120396" y="187451"/>
                  </a:lnTo>
                  <a:lnTo>
                    <a:pt x="121920" y="193547"/>
                  </a:lnTo>
                  <a:lnTo>
                    <a:pt x="125730" y="199643"/>
                  </a:lnTo>
                  <a:lnTo>
                    <a:pt x="128778" y="204977"/>
                  </a:lnTo>
                  <a:lnTo>
                    <a:pt x="134112" y="209549"/>
                  </a:lnTo>
                  <a:lnTo>
                    <a:pt x="146304" y="217169"/>
                  </a:lnTo>
                  <a:lnTo>
                    <a:pt x="150876" y="218185"/>
                  </a:lnTo>
                  <a:lnTo>
                    <a:pt x="150876" y="185165"/>
                  </a:lnTo>
                  <a:lnTo>
                    <a:pt x="151638" y="182117"/>
                  </a:lnTo>
                  <a:lnTo>
                    <a:pt x="152911" y="178403"/>
                  </a:lnTo>
                  <a:lnTo>
                    <a:pt x="155543" y="172973"/>
                  </a:lnTo>
                  <a:lnTo>
                    <a:pt x="159460" y="165830"/>
                  </a:lnTo>
                  <a:lnTo>
                    <a:pt x="164592" y="156971"/>
                  </a:lnTo>
                  <a:lnTo>
                    <a:pt x="188976" y="113537"/>
                  </a:lnTo>
                  <a:close/>
                </a:path>
                <a:path w="422275" h="330200">
                  <a:moveTo>
                    <a:pt x="249936" y="148589"/>
                  </a:moveTo>
                  <a:lnTo>
                    <a:pt x="224790" y="134111"/>
                  </a:lnTo>
                  <a:lnTo>
                    <a:pt x="196643" y="182903"/>
                  </a:lnTo>
                  <a:lnTo>
                    <a:pt x="192214" y="189928"/>
                  </a:lnTo>
                  <a:lnTo>
                    <a:pt x="188642" y="194952"/>
                  </a:lnTo>
                  <a:lnTo>
                    <a:pt x="185928" y="198119"/>
                  </a:lnTo>
                  <a:lnTo>
                    <a:pt x="182118" y="201167"/>
                  </a:lnTo>
                  <a:lnTo>
                    <a:pt x="178308" y="202691"/>
                  </a:lnTo>
                  <a:lnTo>
                    <a:pt x="173736" y="202691"/>
                  </a:lnTo>
                  <a:lnTo>
                    <a:pt x="169164" y="203453"/>
                  </a:lnTo>
                  <a:lnTo>
                    <a:pt x="164592" y="201929"/>
                  </a:lnTo>
                  <a:lnTo>
                    <a:pt x="160020" y="199643"/>
                  </a:lnTo>
                  <a:lnTo>
                    <a:pt x="153924" y="195071"/>
                  </a:lnTo>
                  <a:lnTo>
                    <a:pt x="150876" y="188975"/>
                  </a:lnTo>
                  <a:lnTo>
                    <a:pt x="150876" y="218185"/>
                  </a:lnTo>
                  <a:lnTo>
                    <a:pt x="152911" y="218638"/>
                  </a:lnTo>
                  <a:lnTo>
                    <a:pt x="153162" y="218693"/>
                  </a:lnTo>
                  <a:lnTo>
                    <a:pt x="159460" y="219393"/>
                  </a:lnTo>
                  <a:lnTo>
                    <a:pt x="167640" y="219455"/>
                  </a:lnTo>
                  <a:lnTo>
                    <a:pt x="174498" y="217931"/>
                  </a:lnTo>
                  <a:lnTo>
                    <a:pt x="180594" y="214883"/>
                  </a:lnTo>
                  <a:lnTo>
                    <a:pt x="180594" y="233958"/>
                  </a:lnTo>
                  <a:lnTo>
                    <a:pt x="195834" y="242315"/>
                  </a:lnTo>
                  <a:lnTo>
                    <a:pt x="249936" y="148589"/>
                  </a:lnTo>
                  <a:close/>
                </a:path>
                <a:path w="422275" h="330200">
                  <a:moveTo>
                    <a:pt x="180594" y="233958"/>
                  </a:moveTo>
                  <a:lnTo>
                    <a:pt x="180594" y="214883"/>
                  </a:lnTo>
                  <a:lnTo>
                    <a:pt x="172212" y="229361"/>
                  </a:lnTo>
                  <a:lnTo>
                    <a:pt x="180594" y="233958"/>
                  </a:lnTo>
                  <a:close/>
                </a:path>
                <a:path w="422275" h="330200">
                  <a:moveTo>
                    <a:pt x="338875" y="225730"/>
                  </a:moveTo>
                  <a:lnTo>
                    <a:pt x="322468" y="188523"/>
                  </a:lnTo>
                  <a:lnTo>
                    <a:pt x="293751" y="175259"/>
                  </a:lnTo>
                  <a:lnTo>
                    <a:pt x="284035" y="175259"/>
                  </a:lnTo>
                  <a:lnTo>
                    <a:pt x="248066" y="196405"/>
                  </a:lnTo>
                  <a:lnTo>
                    <a:pt x="231362" y="235446"/>
                  </a:lnTo>
                  <a:lnTo>
                    <a:pt x="231647" y="244601"/>
                  </a:lnTo>
                  <a:lnTo>
                    <a:pt x="234207" y="255472"/>
                  </a:lnTo>
                  <a:lnTo>
                    <a:pt x="239553" y="265271"/>
                  </a:lnTo>
                  <a:lnTo>
                    <a:pt x="247614" y="274069"/>
                  </a:lnTo>
                  <a:lnTo>
                    <a:pt x="257556" y="281379"/>
                  </a:lnTo>
                  <a:lnTo>
                    <a:pt x="257556" y="242315"/>
                  </a:lnTo>
                  <a:lnTo>
                    <a:pt x="258318" y="235457"/>
                  </a:lnTo>
                  <a:lnTo>
                    <a:pt x="262890" y="227837"/>
                  </a:lnTo>
                  <a:lnTo>
                    <a:pt x="272034" y="233190"/>
                  </a:lnTo>
                  <a:lnTo>
                    <a:pt x="272034" y="213359"/>
                  </a:lnTo>
                  <a:lnTo>
                    <a:pt x="275844" y="206501"/>
                  </a:lnTo>
                  <a:lnTo>
                    <a:pt x="280416" y="201929"/>
                  </a:lnTo>
                  <a:lnTo>
                    <a:pt x="286512" y="200405"/>
                  </a:lnTo>
                  <a:lnTo>
                    <a:pt x="292608" y="198119"/>
                  </a:lnTo>
                  <a:lnTo>
                    <a:pt x="314706" y="220979"/>
                  </a:lnTo>
                  <a:lnTo>
                    <a:pt x="314706" y="258169"/>
                  </a:lnTo>
                  <a:lnTo>
                    <a:pt x="325374" y="264413"/>
                  </a:lnTo>
                  <a:lnTo>
                    <a:pt x="332541" y="250567"/>
                  </a:lnTo>
                  <a:lnTo>
                    <a:pt x="336994" y="237648"/>
                  </a:lnTo>
                  <a:lnTo>
                    <a:pt x="338875" y="225730"/>
                  </a:lnTo>
                  <a:close/>
                </a:path>
                <a:path w="422275" h="330200">
                  <a:moveTo>
                    <a:pt x="315468" y="277367"/>
                  </a:moveTo>
                  <a:lnTo>
                    <a:pt x="293370" y="259079"/>
                  </a:lnTo>
                  <a:lnTo>
                    <a:pt x="289560" y="262889"/>
                  </a:lnTo>
                  <a:lnTo>
                    <a:pt x="284988" y="265175"/>
                  </a:lnTo>
                  <a:lnTo>
                    <a:pt x="277368" y="266699"/>
                  </a:lnTo>
                  <a:lnTo>
                    <a:pt x="274320" y="266090"/>
                  </a:lnTo>
                  <a:lnTo>
                    <a:pt x="273843" y="265995"/>
                  </a:lnTo>
                  <a:lnTo>
                    <a:pt x="257556" y="242315"/>
                  </a:lnTo>
                  <a:lnTo>
                    <a:pt x="257556" y="281379"/>
                  </a:lnTo>
                  <a:lnTo>
                    <a:pt x="288798" y="289559"/>
                  </a:lnTo>
                  <a:lnTo>
                    <a:pt x="295644" y="288405"/>
                  </a:lnTo>
                  <a:lnTo>
                    <a:pt x="302418" y="286035"/>
                  </a:lnTo>
                  <a:lnTo>
                    <a:pt x="309050" y="282380"/>
                  </a:lnTo>
                  <a:lnTo>
                    <a:pt x="315468" y="277367"/>
                  </a:lnTo>
                  <a:close/>
                </a:path>
                <a:path w="422275" h="330200">
                  <a:moveTo>
                    <a:pt x="314706" y="258169"/>
                  </a:moveTo>
                  <a:lnTo>
                    <a:pt x="314706" y="220979"/>
                  </a:lnTo>
                  <a:lnTo>
                    <a:pt x="313182" y="227075"/>
                  </a:lnTo>
                  <a:lnTo>
                    <a:pt x="309372" y="234695"/>
                  </a:lnTo>
                  <a:lnTo>
                    <a:pt x="272034" y="213359"/>
                  </a:lnTo>
                  <a:lnTo>
                    <a:pt x="272034" y="233190"/>
                  </a:lnTo>
                  <a:lnTo>
                    <a:pt x="314706" y="258169"/>
                  </a:lnTo>
                  <a:close/>
                </a:path>
                <a:path w="422275" h="330200">
                  <a:moveTo>
                    <a:pt x="422148" y="200405"/>
                  </a:moveTo>
                  <a:lnTo>
                    <a:pt x="397764" y="185927"/>
                  </a:lnTo>
                  <a:lnTo>
                    <a:pt x="322326" y="315467"/>
                  </a:lnTo>
                  <a:lnTo>
                    <a:pt x="347472" y="329945"/>
                  </a:lnTo>
                  <a:lnTo>
                    <a:pt x="422148" y="200405"/>
                  </a:lnTo>
                  <a:close/>
                </a:path>
              </a:pathLst>
            </a:custGeom>
            <a:solidFill>
              <a:srgbClr val="2E5395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826" y="1930492"/>
              <a:ext cx="1899734" cy="18163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03859" y="1921764"/>
              <a:ext cx="1916430" cy="1835150"/>
            </a:xfrm>
            <a:custGeom>
              <a:avLst/>
              <a:gdLst/>
              <a:ahLst/>
              <a:cxnLst/>
              <a:rect l="l" t="t" r="r" b="b"/>
              <a:pathLst>
                <a:path w="1916430" h="1835150">
                  <a:moveTo>
                    <a:pt x="0" y="1834895"/>
                  </a:moveTo>
                  <a:lnTo>
                    <a:pt x="0" y="0"/>
                  </a:lnTo>
                  <a:lnTo>
                    <a:pt x="1916430" y="0"/>
                  </a:lnTo>
                  <a:lnTo>
                    <a:pt x="1916430" y="1834895"/>
                  </a:lnTo>
                  <a:lnTo>
                    <a:pt x="0" y="1834895"/>
                  </a:lnTo>
                  <a:close/>
                </a:path>
              </a:pathLst>
            </a:custGeom>
            <a:ln w="15709">
              <a:solidFill>
                <a:srgbClr val="2E5395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1455" y="3061716"/>
              <a:ext cx="252984" cy="26593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00150" y="2883408"/>
              <a:ext cx="1369060" cy="335280"/>
            </a:xfrm>
            <a:custGeom>
              <a:avLst/>
              <a:gdLst/>
              <a:ahLst/>
              <a:cxnLst/>
              <a:rect l="l" t="t" r="r" b="b"/>
              <a:pathLst>
                <a:path w="1369060" h="335280">
                  <a:moveTo>
                    <a:pt x="1302555" y="45917"/>
                  </a:moveTo>
                  <a:lnTo>
                    <a:pt x="1297339" y="22444"/>
                  </a:lnTo>
                  <a:lnTo>
                    <a:pt x="0" y="312420"/>
                  </a:lnTo>
                  <a:lnTo>
                    <a:pt x="5334" y="335280"/>
                  </a:lnTo>
                  <a:lnTo>
                    <a:pt x="1302555" y="45917"/>
                  </a:lnTo>
                  <a:close/>
                </a:path>
                <a:path w="1369060" h="335280">
                  <a:moveTo>
                    <a:pt x="1368552" y="19050"/>
                  </a:moveTo>
                  <a:lnTo>
                    <a:pt x="1292352" y="0"/>
                  </a:lnTo>
                  <a:lnTo>
                    <a:pt x="1297339" y="22444"/>
                  </a:lnTo>
                  <a:lnTo>
                    <a:pt x="1309116" y="19812"/>
                  </a:lnTo>
                  <a:lnTo>
                    <a:pt x="1313688" y="43434"/>
                  </a:lnTo>
                  <a:lnTo>
                    <a:pt x="1313688" y="63627"/>
                  </a:lnTo>
                  <a:lnTo>
                    <a:pt x="1368552" y="19050"/>
                  </a:lnTo>
                  <a:close/>
                </a:path>
                <a:path w="1369060" h="335280">
                  <a:moveTo>
                    <a:pt x="1313688" y="43434"/>
                  </a:moveTo>
                  <a:lnTo>
                    <a:pt x="1309116" y="19812"/>
                  </a:lnTo>
                  <a:lnTo>
                    <a:pt x="1297339" y="22444"/>
                  </a:lnTo>
                  <a:lnTo>
                    <a:pt x="1302555" y="45917"/>
                  </a:lnTo>
                  <a:lnTo>
                    <a:pt x="1313688" y="43434"/>
                  </a:lnTo>
                  <a:close/>
                </a:path>
                <a:path w="1369060" h="335280">
                  <a:moveTo>
                    <a:pt x="1313688" y="63627"/>
                  </a:moveTo>
                  <a:lnTo>
                    <a:pt x="1313688" y="43434"/>
                  </a:lnTo>
                  <a:lnTo>
                    <a:pt x="1302555" y="45917"/>
                  </a:lnTo>
                  <a:lnTo>
                    <a:pt x="1307592" y="68580"/>
                  </a:lnTo>
                  <a:lnTo>
                    <a:pt x="1313688" y="636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219437" y="3317613"/>
            <a:ext cx="1168774" cy="13409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HFIRCON</a:t>
            </a:r>
            <a:r>
              <a:rPr sz="794" spc="-4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model</a:t>
            </a:r>
            <a:r>
              <a:rPr sz="794" spc="-13" dirty="0">
                <a:solidFill>
                  <a:srgbClr val="2E5396"/>
                </a:solidFill>
                <a:latin typeface="Arial"/>
                <a:cs typeface="Arial"/>
              </a:rPr>
              <a:t> </a:t>
            </a:r>
            <a:r>
              <a:rPr sz="794" dirty="0">
                <a:solidFill>
                  <a:srgbClr val="2E5396"/>
                </a:solidFill>
                <a:latin typeface="Arial"/>
                <a:cs typeface="Arial"/>
              </a:rPr>
              <a:t>of</a:t>
            </a:r>
            <a:r>
              <a:rPr sz="794" spc="-18" dirty="0">
                <a:solidFill>
                  <a:srgbClr val="2E5396"/>
                </a:solidFill>
                <a:latin typeface="Arial"/>
                <a:cs typeface="Arial"/>
              </a:rPr>
              <a:t> HFIR</a:t>
            </a:r>
            <a:endParaRPr sz="794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890432" y="3730887"/>
            <a:ext cx="4129368" cy="2189069"/>
            <a:chOff x="262890" y="4228338"/>
            <a:chExt cx="4679950" cy="248094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15509" y="5366027"/>
              <a:ext cx="1926857" cy="13431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2890" y="4228338"/>
              <a:ext cx="1431036" cy="53340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984786" y="3772124"/>
            <a:ext cx="1073524" cy="35629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372615" marR="4483" indent="-361968">
              <a:lnSpc>
                <a:spcPct val="101499"/>
              </a:lnSpc>
              <a:spcBef>
                <a:spcPts val="84"/>
              </a:spcBef>
            </a:pPr>
            <a:r>
              <a:rPr sz="1147" dirty="0">
                <a:solidFill>
                  <a:srgbClr val="171616"/>
                </a:solidFill>
                <a:latin typeface="Arial"/>
                <a:cs typeface="Arial"/>
              </a:rPr>
              <a:t>Heat</a:t>
            </a:r>
            <a:r>
              <a:rPr sz="1147" spc="13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147" spc="-9" dirty="0">
                <a:solidFill>
                  <a:srgbClr val="171616"/>
                </a:solidFill>
                <a:latin typeface="Arial"/>
                <a:cs typeface="Arial"/>
              </a:rPr>
              <a:t>generation rates</a:t>
            </a:r>
            <a:endParaRPr sz="1147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33391" y="1006511"/>
            <a:ext cx="1933687" cy="272303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6995159" y="1037664"/>
            <a:ext cx="1409700" cy="19010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1147" dirty="0">
                <a:solidFill>
                  <a:srgbClr val="171616"/>
                </a:solidFill>
                <a:latin typeface="Arial"/>
                <a:cs typeface="Arial"/>
              </a:rPr>
              <a:t>Burnup</a:t>
            </a:r>
            <a:r>
              <a:rPr sz="1147" spc="18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147" spc="-9" dirty="0">
                <a:solidFill>
                  <a:srgbClr val="171616"/>
                </a:solidFill>
                <a:latin typeface="Arial"/>
                <a:cs typeface="Arial"/>
              </a:rPr>
              <a:t>accumulation</a:t>
            </a:r>
            <a:endParaRPr sz="1147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41862" y="4828839"/>
            <a:ext cx="1030716" cy="471319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348996" y="4870077"/>
            <a:ext cx="818029" cy="35629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 indent="24094">
              <a:lnSpc>
                <a:spcPct val="101499"/>
              </a:lnSpc>
              <a:spcBef>
                <a:spcPts val="84"/>
              </a:spcBef>
            </a:pPr>
            <a:r>
              <a:rPr sz="1147" spc="-9" dirty="0">
                <a:solidFill>
                  <a:srgbClr val="171616"/>
                </a:solidFill>
                <a:latin typeface="Arial"/>
                <a:cs typeface="Arial"/>
              </a:rPr>
              <a:t>Experiment temperature</a:t>
            </a:r>
            <a:endParaRPr sz="1147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032480" y="2967485"/>
            <a:ext cx="1904440" cy="299197"/>
            <a:chOff x="1557210" y="3363150"/>
            <a:chExt cx="2158365" cy="339090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61337" y="3367278"/>
              <a:ext cx="2149602" cy="33070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561337" y="3367278"/>
              <a:ext cx="2150110" cy="330835"/>
            </a:xfrm>
            <a:custGeom>
              <a:avLst/>
              <a:gdLst/>
              <a:ahLst/>
              <a:cxnLst/>
              <a:rect l="l" t="t" r="r" b="b"/>
              <a:pathLst>
                <a:path w="2150110" h="330835">
                  <a:moveTo>
                    <a:pt x="0" y="330708"/>
                  </a:moveTo>
                  <a:lnTo>
                    <a:pt x="0" y="0"/>
                  </a:lnTo>
                  <a:lnTo>
                    <a:pt x="2149602" y="0"/>
                  </a:lnTo>
                  <a:lnTo>
                    <a:pt x="2149602" y="330708"/>
                  </a:lnTo>
                  <a:lnTo>
                    <a:pt x="0" y="330708"/>
                  </a:lnTo>
                  <a:close/>
                </a:path>
              </a:pathLst>
            </a:custGeom>
            <a:ln w="7861">
              <a:solidFill>
                <a:srgbClr val="17161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039590" y="2988161"/>
            <a:ext cx="780490" cy="23535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71721">
              <a:spcBef>
                <a:spcPts val="88"/>
              </a:spcBef>
            </a:pPr>
            <a:r>
              <a:rPr sz="1456" b="1" spc="-9" dirty="0">
                <a:solidFill>
                  <a:srgbClr val="FFFFFF"/>
                </a:solidFill>
                <a:latin typeface="Arial"/>
                <a:cs typeface="Arial"/>
              </a:rPr>
              <a:t>Neutron</a:t>
            </a:r>
            <a:endParaRPr sz="1456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12715" y="2988161"/>
            <a:ext cx="1216959" cy="23535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07022">
              <a:spcBef>
                <a:spcPts val="88"/>
              </a:spcBef>
            </a:pPr>
            <a:r>
              <a:rPr sz="1456" b="1" dirty="0">
                <a:solidFill>
                  <a:srgbClr val="FFFFFF"/>
                </a:solidFill>
                <a:latin typeface="Arial"/>
                <a:cs typeface="Arial"/>
              </a:rPr>
              <a:t>ics</a:t>
            </a:r>
            <a:r>
              <a:rPr sz="1456" b="1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6" b="1" spc="-9" dirty="0">
                <a:solidFill>
                  <a:srgbClr val="FFFFFF"/>
                </a:solidFill>
                <a:latin typeface="Arial"/>
                <a:cs typeface="Arial"/>
              </a:rPr>
              <a:t>analysis</a:t>
            </a:r>
            <a:endParaRPr sz="1456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297206" y="1114762"/>
            <a:ext cx="8128747" cy="3720913"/>
            <a:chOff x="723900" y="1263396"/>
            <a:chExt cx="9212580" cy="4217035"/>
          </a:xfrm>
        </p:grpSpPr>
        <p:sp>
          <p:nvSpPr>
            <p:cNvPr id="31" name="object 31"/>
            <p:cNvSpPr/>
            <p:nvPr/>
          </p:nvSpPr>
          <p:spPr>
            <a:xfrm>
              <a:off x="947166" y="3697985"/>
              <a:ext cx="1691639" cy="1171575"/>
            </a:xfrm>
            <a:custGeom>
              <a:avLst/>
              <a:gdLst/>
              <a:ahLst/>
              <a:cxnLst/>
              <a:rect l="l" t="t" r="r" b="b"/>
              <a:pathLst>
                <a:path w="1691639" h="1171575">
                  <a:moveTo>
                    <a:pt x="1148334" y="1139190"/>
                  </a:moveTo>
                  <a:lnTo>
                    <a:pt x="1085850" y="1107948"/>
                  </a:lnTo>
                  <a:lnTo>
                    <a:pt x="1085850" y="1136904"/>
                  </a:lnTo>
                  <a:lnTo>
                    <a:pt x="33528" y="1136904"/>
                  </a:lnTo>
                  <a:lnTo>
                    <a:pt x="33528" y="1063752"/>
                  </a:lnTo>
                  <a:lnTo>
                    <a:pt x="28956" y="1063752"/>
                  </a:lnTo>
                  <a:lnTo>
                    <a:pt x="28956" y="1142238"/>
                  </a:lnTo>
                  <a:lnTo>
                    <a:pt x="31242" y="1142238"/>
                  </a:lnTo>
                  <a:lnTo>
                    <a:pt x="33528" y="1142238"/>
                  </a:lnTo>
                  <a:lnTo>
                    <a:pt x="1085850" y="1142238"/>
                  </a:lnTo>
                  <a:lnTo>
                    <a:pt x="1085850" y="1171194"/>
                  </a:lnTo>
                  <a:lnTo>
                    <a:pt x="1096518" y="1165733"/>
                  </a:lnTo>
                  <a:lnTo>
                    <a:pt x="1148334" y="1139190"/>
                  </a:lnTo>
                  <a:close/>
                </a:path>
                <a:path w="1691639" h="1171575">
                  <a:moveTo>
                    <a:pt x="1691640" y="0"/>
                  </a:moveTo>
                  <a:lnTo>
                    <a:pt x="1686306" y="0"/>
                  </a:lnTo>
                  <a:lnTo>
                    <a:pt x="1686306" y="262128"/>
                  </a:lnTo>
                  <a:lnTo>
                    <a:pt x="28956" y="262128"/>
                  </a:lnTo>
                  <a:lnTo>
                    <a:pt x="28956" y="467106"/>
                  </a:lnTo>
                  <a:lnTo>
                    <a:pt x="0" y="467106"/>
                  </a:lnTo>
                  <a:lnTo>
                    <a:pt x="28956" y="525729"/>
                  </a:lnTo>
                  <a:lnTo>
                    <a:pt x="31242" y="530352"/>
                  </a:lnTo>
                  <a:lnTo>
                    <a:pt x="33528" y="525729"/>
                  </a:lnTo>
                  <a:lnTo>
                    <a:pt x="62484" y="467106"/>
                  </a:lnTo>
                  <a:lnTo>
                    <a:pt x="33528" y="467106"/>
                  </a:lnTo>
                  <a:lnTo>
                    <a:pt x="33528" y="267462"/>
                  </a:lnTo>
                  <a:lnTo>
                    <a:pt x="1686306" y="267462"/>
                  </a:lnTo>
                  <a:lnTo>
                    <a:pt x="1689354" y="267462"/>
                  </a:lnTo>
                  <a:lnTo>
                    <a:pt x="1691640" y="267462"/>
                  </a:lnTo>
                  <a:lnTo>
                    <a:pt x="1691640" y="0"/>
                  </a:lnTo>
                  <a:close/>
                </a:path>
              </a:pathLst>
            </a:custGeom>
            <a:solidFill>
              <a:srgbClr val="2E5395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3900" y="5000243"/>
              <a:ext cx="4779264" cy="4800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710939" y="1263396"/>
              <a:ext cx="2040889" cy="2272030"/>
            </a:xfrm>
            <a:custGeom>
              <a:avLst/>
              <a:gdLst/>
              <a:ahLst/>
              <a:cxnLst/>
              <a:rect l="l" t="t" r="r" b="b"/>
              <a:pathLst>
                <a:path w="2040889" h="2272029">
                  <a:moveTo>
                    <a:pt x="1020318" y="2266949"/>
                  </a:moveTo>
                  <a:lnTo>
                    <a:pt x="0" y="2266949"/>
                  </a:lnTo>
                  <a:lnTo>
                    <a:pt x="0" y="2271521"/>
                  </a:lnTo>
                  <a:lnTo>
                    <a:pt x="1018032" y="2271521"/>
                  </a:lnTo>
                  <a:lnTo>
                    <a:pt x="1018032" y="2269235"/>
                  </a:lnTo>
                  <a:lnTo>
                    <a:pt x="1020318" y="2266949"/>
                  </a:lnTo>
                  <a:close/>
                </a:path>
                <a:path w="2040889" h="2272029">
                  <a:moveTo>
                    <a:pt x="1988058" y="34289"/>
                  </a:moveTo>
                  <a:lnTo>
                    <a:pt x="1988058" y="28955"/>
                  </a:lnTo>
                  <a:lnTo>
                    <a:pt x="1018031" y="28955"/>
                  </a:lnTo>
                  <a:lnTo>
                    <a:pt x="1018032" y="2266949"/>
                  </a:lnTo>
                  <a:lnTo>
                    <a:pt x="1020318" y="2266949"/>
                  </a:lnTo>
                  <a:lnTo>
                    <a:pt x="1020317" y="34289"/>
                  </a:lnTo>
                  <a:lnTo>
                    <a:pt x="1023365" y="31241"/>
                  </a:lnTo>
                  <a:lnTo>
                    <a:pt x="1023365" y="34289"/>
                  </a:lnTo>
                  <a:lnTo>
                    <a:pt x="1988058" y="34289"/>
                  </a:lnTo>
                  <a:close/>
                </a:path>
                <a:path w="2040889" h="2272029">
                  <a:moveTo>
                    <a:pt x="1023366" y="2271521"/>
                  </a:moveTo>
                  <a:lnTo>
                    <a:pt x="1023365" y="34289"/>
                  </a:lnTo>
                  <a:lnTo>
                    <a:pt x="1020317" y="34289"/>
                  </a:lnTo>
                  <a:lnTo>
                    <a:pt x="1020318" y="2266949"/>
                  </a:lnTo>
                  <a:lnTo>
                    <a:pt x="1018032" y="2269235"/>
                  </a:lnTo>
                  <a:lnTo>
                    <a:pt x="1018032" y="2271521"/>
                  </a:lnTo>
                  <a:lnTo>
                    <a:pt x="1023366" y="2271521"/>
                  </a:lnTo>
                  <a:close/>
                </a:path>
                <a:path w="2040889" h="2272029">
                  <a:moveTo>
                    <a:pt x="1023365" y="34289"/>
                  </a:moveTo>
                  <a:lnTo>
                    <a:pt x="1023365" y="31241"/>
                  </a:lnTo>
                  <a:lnTo>
                    <a:pt x="1020317" y="34289"/>
                  </a:lnTo>
                  <a:lnTo>
                    <a:pt x="1023365" y="34289"/>
                  </a:lnTo>
                  <a:close/>
                </a:path>
                <a:path w="2040889" h="2272029">
                  <a:moveTo>
                    <a:pt x="2040636" y="31241"/>
                  </a:moveTo>
                  <a:lnTo>
                    <a:pt x="1978152" y="0"/>
                  </a:lnTo>
                  <a:lnTo>
                    <a:pt x="1978152" y="28955"/>
                  </a:lnTo>
                  <a:lnTo>
                    <a:pt x="1988058" y="28955"/>
                  </a:lnTo>
                  <a:lnTo>
                    <a:pt x="1988058" y="58172"/>
                  </a:lnTo>
                  <a:lnTo>
                    <a:pt x="2040636" y="31241"/>
                  </a:lnTo>
                  <a:close/>
                </a:path>
                <a:path w="2040889" h="2272029">
                  <a:moveTo>
                    <a:pt x="1988058" y="58172"/>
                  </a:moveTo>
                  <a:lnTo>
                    <a:pt x="1988058" y="34289"/>
                  </a:lnTo>
                  <a:lnTo>
                    <a:pt x="1978152" y="34289"/>
                  </a:lnTo>
                  <a:lnTo>
                    <a:pt x="1978152" y="63245"/>
                  </a:lnTo>
                  <a:lnTo>
                    <a:pt x="1988058" y="58172"/>
                  </a:lnTo>
                  <a:close/>
                </a:path>
              </a:pathLst>
            </a:custGeom>
            <a:solidFill>
              <a:srgbClr val="2E5395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49190" y="1473708"/>
              <a:ext cx="3316985" cy="276758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92221" y="1581150"/>
              <a:ext cx="1543759" cy="2377083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9473453" y="1941979"/>
            <a:ext cx="88526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b="1" spc="-44" dirty="0">
                <a:solidFill>
                  <a:srgbClr val="8F44C7"/>
                </a:solidFill>
                <a:latin typeface="Arial"/>
                <a:cs typeface="Arial"/>
              </a:rPr>
              <a:t>1</a:t>
            </a:r>
            <a:endParaRPr sz="1015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745750" y="2118808"/>
            <a:ext cx="88526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b="1" spc="-44" dirty="0">
                <a:solidFill>
                  <a:srgbClr val="8F44C7"/>
                </a:solidFill>
                <a:latin typeface="Arial"/>
                <a:cs typeface="Arial"/>
              </a:rPr>
              <a:t>2</a:t>
            </a:r>
            <a:endParaRPr sz="1015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649608" y="2407248"/>
            <a:ext cx="88526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b="1" spc="-44" dirty="0">
                <a:solidFill>
                  <a:srgbClr val="D39F10"/>
                </a:solidFill>
                <a:latin typeface="Arial"/>
                <a:cs typeface="Arial"/>
              </a:rPr>
              <a:t>3</a:t>
            </a:r>
            <a:endParaRPr sz="1015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15261" y="2123519"/>
            <a:ext cx="88526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b="1" spc="-44" dirty="0">
                <a:solidFill>
                  <a:srgbClr val="D39F10"/>
                </a:solidFill>
                <a:latin typeface="Arial"/>
                <a:cs typeface="Arial"/>
              </a:rPr>
              <a:t>5</a:t>
            </a:r>
            <a:endParaRPr sz="1015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23510" y="2415994"/>
            <a:ext cx="88526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b="1" spc="-44" dirty="0">
                <a:solidFill>
                  <a:srgbClr val="00B0EF"/>
                </a:solidFill>
                <a:latin typeface="Arial"/>
                <a:cs typeface="Arial"/>
              </a:rPr>
              <a:t>4</a:t>
            </a:r>
            <a:endParaRPr sz="1015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047629" y="1658022"/>
            <a:ext cx="971550" cy="16402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737" rIns="0" bIns="0" rtlCol="0">
            <a:spAutoFit/>
          </a:bodyPr>
          <a:lstStyle/>
          <a:p>
            <a:pPr marL="67239">
              <a:spcBef>
                <a:spcPts val="273"/>
              </a:spcBef>
            </a:pPr>
            <a:r>
              <a:rPr sz="838" dirty="0">
                <a:solidFill>
                  <a:srgbClr val="171616"/>
                </a:solidFill>
                <a:latin typeface="Arial"/>
                <a:cs typeface="Arial"/>
              </a:rPr>
              <a:t>Radial</a:t>
            </a:r>
            <a:r>
              <a:rPr sz="838" spc="79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838" spc="-9" dirty="0">
                <a:solidFill>
                  <a:srgbClr val="171616"/>
                </a:solidFill>
                <a:latin typeface="Arial"/>
                <a:cs typeface="Arial"/>
              </a:rPr>
              <a:t>positions</a:t>
            </a:r>
            <a:endParaRPr sz="838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900384" y="2818504"/>
            <a:ext cx="898712" cy="336176"/>
          </a:xfrm>
          <a:custGeom>
            <a:avLst/>
            <a:gdLst/>
            <a:ahLst/>
            <a:cxnLst/>
            <a:rect l="l" t="t" r="r" b="b"/>
            <a:pathLst>
              <a:path w="1018540" h="381000">
                <a:moveTo>
                  <a:pt x="1018031" y="380999"/>
                </a:moveTo>
                <a:lnTo>
                  <a:pt x="1018031" y="0"/>
                </a:lnTo>
                <a:lnTo>
                  <a:pt x="0" y="0"/>
                </a:lnTo>
                <a:lnTo>
                  <a:pt x="0" y="380999"/>
                </a:lnTo>
                <a:lnTo>
                  <a:pt x="1018031" y="380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3"/>
          <p:cNvSpPr txBox="1"/>
          <p:nvPr/>
        </p:nvSpPr>
        <p:spPr>
          <a:xfrm>
            <a:off x="8956413" y="2837553"/>
            <a:ext cx="675715" cy="144787"/>
          </a:xfrm>
          <a:prstGeom prst="rect">
            <a:avLst/>
          </a:prstGeom>
        </p:spPr>
        <p:txBody>
          <a:bodyPr vert="horz" wrap="square" lIns="0" tIns="15688" rIns="0" bIns="0" rtlCol="0">
            <a:spAutoFit/>
          </a:bodyPr>
          <a:lstStyle/>
          <a:p>
            <a:pPr marL="11206">
              <a:spcBef>
                <a:spcPts val="124"/>
              </a:spcBef>
            </a:pPr>
            <a:r>
              <a:rPr sz="838" dirty="0">
                <a:solidFill>
                  <a:srgbClr val="171616"/>
                </a:solidFill>
                <a:latin typeface="Arial"/>
                <a:cs typeface="Arial"/>
              </a:rPr>
              <a:t>Axial</a:t>
            </a:r>
            <a:r>
              <a:rPr sz="838" spc="66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838" spc="-9" dirty="0">
                <a:solidFill>
                  <a:srgbClr val="171616"/>
                </a:solidFill>
                <a:latin typeface="Arial"/>
                <a:cs typeface="Arial"/>
              </a:rPr>
              <a:t>position</a:t>
            </a:r>
            <a:endParaRPr sz="838">
              <a:latin typeface="Arial"/>
              <a:cs typeface="Arial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727339" y="3803501"/>
            <a:ext cx="3521112" cy="2050676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6536805" y="3912485"/>
            <a:ext cx="153888" cy="170665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>
              <a:lnSpc>
                <a:spcPts val="1218"/>
              </a:lnSpc>
            </a:pP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Average</a:t>
            </a:r>
            <a:r>
              <a:rPr sz="1015" spc="-40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fuel</a:t>
            </a:r>
            <a:r>
              <a:rPr sz="1015" spc="-49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temperature</a:t>
            </a:r>
            <a:r>
              <a:rPr sz="1015" spc="-53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spc="-35" dirty="0">
                <a:solidFill>
                  <a:srgbClr val="171616"/>
                </a:solidFill>
                <a:latin typeface="Arial"/>
                <a:cs typeface="Arial"/>
              </a:rPr>
              <a:t>(°C)</a:t>
            </a:r>
            <a:endParaRPr sz="1015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955952" y="5765650"/>
            <a:ext cx="1271307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Irradiation</a:t>
            </a:r>
            <a:r>
              <a:rPr sz="1015" spc="-53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time</a:t>
            </a:r>
            <a:r>
              <a:rPr sz="1015" spc="-40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spc="-9" dirty="0">
                <a:solidFill>
                  <a:srgbClr val="171616"/>
                </a:solidFill>
                <a:latin typeface="Arial"/>
                <a:cs typeface="Arial"/>
              </a:rPr>
              <a:t>(days)</a:t>
            </a:r>
            <a:endParaRPr sz="1015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511775" y="3872304"/>
            <a:ext cx="577103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RAS:</a:t>
            </a:r>
            <a:r>
              <a:rPr sz="1015" spc="4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spc="-22" dirty="0">
                <a:solidFill>
                  <a:srgbClr val="171616"/>
                </a:solidFill>
                <a:latin typeface="Arial"/>
                <a:cs typeface="Arial"/>
              </a:rPr>
              <a:t>223</a:t>
            </a:r>
            <a:endParaRPr sz="1015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25219" y="4231336"/>
            <a:ext cx="577103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RAS:</a:t>
            </a:r>
            <a:r>
              <a:rPr sz="1015" spc="4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spc="-22" dirty="0">
                <a:solidFill>
                  <a:srgbClr val="171616"/>
                </a:solidFill>
                <a:latin typeface="Arial"/>
                <a:cs typeface="Arial"/>
              </a:rPr>
              <a:t>221</a:t>
            </a:r>
            <a:endParaRPr sz="1015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503029" y="4640793"/>
            <a:ext cx="577103" cy="168078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15" dirty="0">
                <a:solidFill>
                  <a:srgbClr val="171616"/>
                </a:solidFill>
                <a:latin typeface="Arial"/>
                <a:cs typeface="Arial"/>
              </a:rPr>
              <a:t>RAS:</a:t>
            </a:r>
            <a:r>
              <a:rPr sz="1015" spc="4" dirty="0">
                <a:solidFill>
                  <a:srgbClr val="171616"/>
                </a:solidFill>
                <a:latin typeface="Arial"/>
                <a:cs typeface="Arial"/>
              </a:rPr>
              <a:t> </a:t>
            </a:r>
            <a:r>
              <a:rPr sz="1015" spc="-22" dirty="0">
                <a:solidFill>
                  <a:srgbClr val="171616"/>
                </a:solidFill>
                <a:latin typeface="Arial"/>
                <a:cs typeface="Arial"/>
              </a:rPr>
              <a:t>225</a:t>
            </a:r>
            <a:endParaRPr sz="101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dirty="0"/>
              <a:t>Specimens</a:t>
            </a:r>
            <a:r>
              <a:rPr spc="-4" dirty="0"/>
              <a:t> </a:t>
            </a:r>
            <a:r>
              <a:rPr dirty="0"/>
              <a:t>Fabrication</a:t>
            </a:r>
            <a:r>
              <a:rPr spc="-4" dirty="0"/>
              <a:t> </a:t>
            </a:r>
            <a:r>
              <a:rPr dirty="0"/>
              <a:t>and </a:t>
            </a:r>
            <a:r>
              <a:rPr spc="-9" dirty="0"/>
              <a:t>Characterization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C5B09C-EE44-BA40-787E-A7F9A27E4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9419" y="5275953"/>
            <a:ext cx="1344706" cy="5042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9091" y="3356385"/>
            <a:ext cx="2156907" cy="1567255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844797" y="2060174"/>
          <a:ext cx="5386103" cy="289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0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7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2E5395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395"/>
                      </a:solidFill>
                      <a:prstDash val="solid"/>
                    </a:lnL>
                    <a:lnR w="12700">
                      <a:solidFill>
                        <a:srgbClr val="2E5395"/>
                      </a:solidFill>
                      <a:prstDash val="solid"/>
                    </a:lnR>
                    <a:lnT w="12700">
                      <a:solidFill>
                        <a:srgbClr val="2E5395"/>
                      </a:solidFill>
                      <a:prstDash val="solid"/>
                    </a:lnT>
                    <a:lnB w="12700">
                      <a:solidFill>
                        <a:srgbClr val="2E539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395"/>
                      </a:solidFill>
                      <a:prstDash val="solid"/>
                    </a:lnL>
                    <a:lnR w="12700">
                      <a:solidFill>
                        <a:srgbClr val="2E5395"/>
                      </a:solidFill>
                      <a:prstDash val="solid"/>
                    </a:lnR>
                    <a:lnT w="12700">
                      <a:solidFill>
                        <a:srgbClr val="2E5395"/>
                      </a:solidFill>
                      <a:prstDash val="solid"/>
                    </a:lnT>
                    <a:lnB w="12700">
                      <a:solidFill>
                        <a:srgbClr val="2E539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E5395"/>
                      </a:solidFill>
                      <a:prstDash val="solid"/>
                    </a:lnL>
                    <a:lnR w="12700">
                      <a:solidFill>
                        <a:srgbClr val="2E5395"/>
                      </a:solidFill>
                      <a:prstDash val="solid"/>
                    </a:lnR>
                    <a:lnT w="12700">
                      <a:solidFill>
                        <a:srgbClr val="2E5395"/>
                      </a:solidFill>
                      <a:prstDash val="solid"/>
                    </a:lnT>
                    <a:lnB w="12700">
                      <a:solidFill>
                        <a:srgbClr val="2E539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62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spc="-1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Fabrication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2E5395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2E5395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2E5395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01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Impurity</a:t>
                      </a:r>
                      <a:r>
                        <a:rPr sz="1300" spc="9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content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62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spc="-1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Dimensional/mass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501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spc="-1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Density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62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spc="-25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SEM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501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Grain</a:t>
                      </a:r>
                      <a:r>
                        <a:rPr sz="1300" spc="65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size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62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Thermal</a:t>
                      </a:r>
                      <a:r>
                        <a:rPr sz="1300" spc="65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diffusivity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501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spc="-25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XCT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062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Raman</a:t>
                      </a:r>
                      <a:r>
                        <a:rPr sz="1300" spc="8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2E5396"/>
                          </a:solidFill>
                          <a:latin typeface="Arial"/>
                          <a:cs typeface="Arial"/>
                        </a:rPr>
                        <a:t>analysis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300" b="1" spc="-50" dirty="0">
                          <a:solidFill>
                            <a:srgbClr val="2E5396"/>
                          </a:solidFill>
                          <a:latin typeface="Lucida Grande"/>
                          <a:cs typeface="Lucida Grande"/>
                        </a:rPr>
                        <a:t>✓</a:t>
                      </a:r>
                      <a:endParaRPr sz="1300">
                        <a:latin typeface="Lucida Grande"/>
                        <a:cs typeface="Lucida Grande"/>
                      </a:endParaRPr>
                    </a:p>
                  </a:txBody>
                  <a:tcPr marL="0" marR="0" marT="3305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50158" y="2132871"/>
            <a:ext cx="949552" cy="34444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21088" y="2074208"/>
            <a:ext cx="597722" cy="46594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09447" y="2183803"/>
            <a:ext cx="1080605" cy="27431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537418" y="2409606"/>
            <a:ext cx="2902884" cy="875740"/>
            <a:chOff x="6662807" y="2730887"/>
            <a:chExt cx="3289935" cy="99250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67499" y="2733294"/>
              <a:ext cx="3283458" cy="98450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666737" y="2734818"/>
              <a:ext cx="3282315" cy="984885"/>
            </a:xfrm>
            <a:custGeom>
              <a:avLst/>
              <a:gdLst/>
              <a:ahLst/>
              <a:cxnLst/>
              <a:rect l="l" t="t" r="r" b="b"/>
              <a:pathLst>
                <a:path w="3282315" h="984885">
                  <a:moveTo>
                    <a:pt x="0" y="984503"/>
                  </a:moveTo>
                  <a:lnTo>
                    <a:pt x="0" y="0"/>
                  </a:lnTo>
                  <a:lnTo>
                    <a:pt x="3281934" y="0"/>
                  </a:lnTo>
                  <a:lnTo>
                    <a:pt x="3281934" y="984503"/>
                  </a:lnTo>
                  <a:lnTo>
                    <a:pt x="0" y="984503"/>
                  </a:lnTo>
                  <a:close/>
                </a:path>
              </a:pathLst>
            </a:custGeom>
            <a:ln w="7861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D46E6-05AA-58F8-0F23-5EE2961A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Bridging gaps in irradiation performance: NSUF Irradiation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89B0E-3373-C1FD-AF52-06172A35F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and foremost- we need a name! </a:t>
            </a:r>
          </a:p>
          <a:p>
            <a:pPr lvl="1"/>
            <a:r>
              <a:rPr lang="en-US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ROADRUNNER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 minifuel - Research On ADvancing the peRformance of UraNium Nitrides in Extreme enviRonments</a:t>
            </a:r>
          </a:p>
          <a:p>
            <a:r>
              <a:rPr lang="en-US" b="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Next, we need to identify samples and irradiation conditions.</a:t>
            </a:r>
          </a:p>
          <a:p>
            <a:pPr lvl="1"/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Targeted fabrication at LANL, aligned with NEUP, we have a range of impurities and densities</a:t>
            </a:r>
          </a:p>
          <a:p>
            <a:pPr lvl="1"/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UTSA will thin the samples to the 1 mm thickness</a:t>
            </a:r>
          </a:p>
          <a:p>
            <a:pPr lvl="1"/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Sample holders are designed around the final dimensions of these samples</a:t>
            </a:r>
          </a:p>
          <a:p>
            <a:pPr lvl="2"/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Final diameter ~2.9 mm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7C58B4C-EACD-09C4-CD7D-B2E4C0594272}"/>
              </a:ext>
            </a:extLst>
          </p:cNvPr>
          <p:cNvSpPr txBox="1">
            <a:spLocks/>
          </p:cNvSpPr>
          <p:nvPr/>
        </p:nvSpPr>
        <p:spPr>
          <a:xfrm>
            <a:off x="9293872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B1C5C0-02F2-7846-AD47-3092E413303C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9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009B41-4298-9FCB-E3EE-A838E8E1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062" y="2127782"/>
            <a:ext cx="2407785" cy="90511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7813B-2435-84CD-F2B2-B3C7B37D9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612" y="4240337"/>
            <a:ext cx="1982070" cy="100400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5BD6BB-EC53-20BE-32D1-73712E0D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072" y="3094995"/>
            <a:ext cx="2604472" cy="106777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56A0BF-04E3-0D1C-E682-C7F20B2D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560" y="5287733"/>
            <a:ext cx="2522440" cy="107738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E7DF9F-20E8-9CF7-1AC6-AB418ACFB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49237"/>
            <a:ext cx="8098154" cy="268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558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ANL 1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17953</TotalTime>
  <Words>1168</Words>
  <Application>Microsoft Macintosh PowerPoint</Application>
  <PresentationFormat>Widescreen</PresentationFormat>
  <Paragraphs>207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Lucida Grande</vt:lpstr>
      <vt:lpstr>Times New Roman</vt:lpstr>
      <vt:lpstr>Wingdings</vt:lpstr>
      <vt:lpstr>1_Office Theme</vt:lpstr>
      <vt:lpstr>UN Multi-design Irradiation Campaign: a critical assessment of accelerated burnup and main correlations for mechanistic fuel performance modeling </vt:lpstr>
      <vt:lpstr>Motivation for High Uranium Density Fuel</vt:lpstr>
      <vt:lpstr>Advantageous Properties of Alternative Fuel Candidates</vt:lpstr>
      <vt:lpstr>Addressing variability in performance as a function of sample quality</vt:lpstr>
      <vt:lpstr>ROADRUNNER Irradiation</vt:lpstr>
      <vt:lpstr>MiniFuel Experiment Design</vt:lpstr>
      <vt:lpstr>Irradiation Design</vt:lpstr>
      <vt:lpstr>Specimens Fabrication and Characterization</vt:lpstr>
      <vt:lpstr>Bridging gaps in irradiation performance: NSUF Irradiation Only</vt:lpstr>
      <vt:lpstr>Mini-fuel Design and Evolution of Average Fuel Temperature </vt:lpstr>
      <vt:lpstr>Experimental Test Matrix</vt:lpstr>
      <vt:lpstr>Varied Microstructures, Densities and Purity</vt:lpstr>
      <vt:lpstr>XCT Characterization</vt:lpstr>
      <vt:lpstr>Experiment Assembly</vt:lpstr>
      <vt:lpstr>Experiment Assembly</vt:lpstr>
      <vt:lpstr>Timeline Status and Future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Microstructural Analysis of the SiC Layer of Tristructural-isotropic particles in High Temperature Steam Atmospheres</dc:title>
  <dc:creator>Katherine Montoya</dc:creator>
  <cp:lastModifiedBy>Elizabeth Sooby</cp:lastModifiedBy>
  <cp:revision>152</cp:revision>
  <dcterms:created xsi:type="dcterms:W3CDTF">2021-06-03T14:29:54Z</dcterms:created>
  <dcterms:modified xsi:type="dcterms:W3CDTF">2026-05-11T13:53:18Z</dcterms:modified>
</cp:coreProperties>
</file>