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1"/>
  </p:notesMasterIdLst>
  <p:sldIdLst>
    <p:sldId id="505" r:id="rId5"/>
    <p:sldId id="319" r:id="rId6"/>
    <p:sldId id="497" r:id="rId7"/>
    <p:sldId id="404" r:id="rId8"/>
    <p:sldId id="493" r:id="rId9"/>
    <p:sldId id="501" r:id="rId10"/>
    <p:sldId id="494" r:id="rId11"/>
    <p:sldId id="495" r:id="rId12"/>
    <p:sldId id="496" r:id="rId13"/>
    <p:sldId id="498" r:id="rId14"/>
    <p:sldId id="503" r:id="rId15"/>
    <p:sldId id="504" r:id="rId16"/>
    <p:sldId id="499" r:id="rId17"/>
    <p:sldId id="476" r:id="rId18"/>
    <p:sldId id="395" r:id="rId19"/>
    <p:sldId id="277" r:id="rId20"/>
  </p:sldIdLst>
  <p:sldSz cx="12192000" cy="6858000"/>
  <p:notesSz cx="6858000" cy="9144000"/>
  <p:embeddedFontLst>
    <p:embeddedFont>
      <p:font typeface="Acumin Pro" panose="020B0604020202020204" charset="0"/>
      <p:regular r:id="rId22"/>
      <p:bold r:id="rId23"/>
      <p:italic r:id="rId24"/>
      <p:boldItalic r:id="rId25"/>
    </p:embeddedFont>
    <p:embeddedFont>
      <p:font typeface="Acumin Pro Condensed Semibold" panose="020B0604020202020204" charset="0"/>
      <p:regular r:id="rId26"/>
      <p:bold r:id="rId27"/>
      <p:italic r:id="rId28"/>
      <p:boldItalic r:id="rId29"/>
    </p:embeddedFont>
    <p:embeddedFont>
      <p:font typeface="Acumin Pro ExtraCondensed" panose="020B0604020202020204" charset="0"/>
      <p:regular r:id="rId30"/>
      <p:bold r:id="rId31"/>
      <p:italic r:id="rId32"/>
      <p:boldItalic r:id="rId33"/>
    </p:embeddedFont>
    <p:embeddedFont>
      <p:font typeface="Acumin Pro Medium" panose="020B0604020202020204" charset="0"/>
      <p:regular r:id="rId34"/>
      <p:bold r:id="rId35"/>
      <p:italic r:id="rId36"/>
      <p:boldItalic r:id="rId37"/>
    </p:embeddedFont>
    <p:embeddedFont>
      <p:font typeface="Acumin Pro Semibold" panose="020B0604020202020204" charset="0"/>
      <p:regular r:id="rId38"/>
      <p:bold r:id="rId39"/>
      <p:italic r:id="rId40"/>
      <p:boldItalic r:id="rId41"/>
    </p:embeddedFont>
    <p:embeddedFont>
      <p:font typeface="Acumin Pro SemiCondensed" panose="020B0604020202020204" charset="0"/>
      <p:regular r:id="rId42"/>
      <p:bold r:id="rId43"/>
      <p:italic r:id="rId44"/>
      <p:boldItalic r:id="rId45"/>
    </p:embeddedFont>
    <p:embeddedFont>
      <p:font typeface="Cambria Math" panose="02040503050406030204" pitchFamily="18" charset="0"/>
      <p:regular r:id="rId46"/>
    </p:embeddedFont>
    <p:embeddedFont>
      <p:font typeface="Franklin Gothic Book" panose="020B0503020102020204" pitchFamily="34" charset="0"/>
      <p:regular r:id="rId47"/>
      <p:italic r:id="rId48"/>
    </p:embeddedFont>
    <p:embeddedFont>
      <p:font typeface="Franklin Gothic Medium" panose="020B0603020102020204" pitchFamily="34" charset="0"/>
      <p:regular r:id="rId49"/>
      <p:italic r:id="rId50"/>
    </p:embeddedFont>
    <p:embeddedFont>
      <p:font typeface="Franklin Gothic Medium Cond" panose="020B0606030402020204" pitchFamily="3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CE219-6CB4-4D82-2315-C217F06FFCCD}" name="Hiller, Kelly R" initials="HKR" userId="S::khiller@purdue.edu::b25b1487-7f5e-4b7f-a0b2-f8bcb0b1ea5a" providerId="AD"/>
  <p188:author id="{D6C6749C-A9D5-2075-8597-2CA07824391A}" name="Okuniewski, Maria A" initials="MO" userId="S::mokuniew@purdue.edu::f421145e-4bd7-4b32-93f1-76c6d5a94e4d" providerId="AD"/>
  <p188:author id="{36557BE0-73C0-BDB7-4A1C-9FD758FD4F5F}" name="Majumder, Sukanya" initials="MS" userId="S::majumde1@purdue.edu::6046676e-9b45-4d0c-8eef-b531b33520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FF33"/>
    <a:srgbClr val="FFFF00"/>
    <a:srgbClr val="FFCCFF"/>
    <a:srgbClr val="CC00CC"/>
    <a:srgbClr val="FF9900"/>
    <a:srgbClr val="C5BBAF"/>
    <a:srgbClr val="FF99FF"/>
    <a:srgbClr val="FFCC99"/>
    <a:srgbClr val="DDB9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37" autoAdjust="0"/>
    <p:restoredTop sz="95157" autoAdjust="0"/>
  </p:normalViewPr>
  <p:slideViewPr>
    <p:cSldViewPr snapToGrid="0">
      <p:cViewPr varScale="1">
        <p:scale>
          <a:sx n="81" d="100"/>
          <a:sy n="81" d="100"/>
        </p:scale>
        <p:origin x="1080" y="62"/>
      </p:cViewPr>
      <p:guideLst>
        <p:guide orient="horz" pos="1080"/>
        <p:guide pos="312"/>
      </p:guideLst>
    </p:cSldViewPr>
  </p:slideViewPr>
  <p:outlineViewPr>
    <p:cViewPr>
      <p:scale>
        <a:sx n="33" d="100"/>
        <a:sy n="33" d="100"/>
      </p:scale>
      <p:origin x="0" y="-278"/>
    </p:cViewPr>
  </p:outlineViewPr>
  <p:notesTextViewPr>
    <p:cViewPr>
      <p:scale>
        <a:sx n="100" d="100"/>
        <a:sy n="100" d="100"/>
      </p:scale>
      <p:origin x="0" y="0"/>
    </p:cViewPr>
  </p:notesTextViewPr>
  <p:sorterViewPr>
    <p:cViewPr>
      <p:scale>
        <a:sx n="100" d="100"/>
        <a:sy n="100" d="100"/>
      </p:scale>
      <p:origin x="0" y="-3444"/>
    </p:cViewPr>
  </p:sorter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3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6.xml"/><Relationship Id="rId41" Type="http://schemas.openxmlformats.org/officeDocument/2006/relationships/font" Target="fonts/font20.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26CF7-48D8-2F46-AFC8-8A5D2298DFDD}"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F745-0557-B241-863F-056113C7032A}" type="slidenum">
              <a:rPr lang="en-US" smtClean="0"/>
              <a:t>‹#›</a:t>
            </a:fld>
            <a:endParaRPr lang="en-US"/>
          </a:p>
        </p:txBody>
      </p:sp>
    </p:spTree>
    <p:extLst>
      <p:ext uri="{BB962C8B-B14F-4D97-AF65-F5344CB8AC3E}">
        <p14:creationId xmlns:p14="http://schemas.microsoft.com/office/powerpoint/2010/main" val="31656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a:t>
                </a:r>
                <a:r>
                  <a:rPr lang="en-US" baseline="0" dirty="0"/>
                  <a:t> lets begin! We know that </a:t>
                </a:r>
                <a:r>
                  <a:rPr lang="en-US" dirty="0"/>
                  <a:t>Uranium molybdenum alloys are currently being qualified for use in research and test reactors because of their efficiency and stability under irradiation. There are 3 relevant phases in the phase diagram. First, the </a:t>
                </a:r>
                <a14:m>
                  <m:oMath xmlns:m="http://schemas.openxmlformats.org/officeDocument/2006/math">
                    <m:r>
                      <a:rPr lang="en-US" b="0" i="1" smtClean="0">
                        <a:latin typeface="Cambria Math" panose="02040503050406030204" pitchFamily="18" charset="0"/>
                      </a:rPr>
                      <m:t>𝛾</m:t>
                    </m:r>
                  </m:oMath>
                </a14:m>
                <a:r>
                  <a:rPr lang="en-US" dirty="0"/>
                  <a:t>-phase, which</a:t>
                </a:r>
                <a:r>
                  <a:rPr lang="en-US" baseline="0" dirty="0"/>
                  <a:t> is a BCC phase, that is stable at high temperatures. Then, there is the </a:t>
                </a:r>
                <a14:m>
                  <m:oMath xmlns:m="http://schemas.openxmlformats.org/officeDocument/2006/math">
                    <m:r>
                      <a:rPr lang="en-US" b="0" i="1" baseline="0" smtClean="0">
                        <a:latin typeface="Cambria Math" panose="02040503050406030204" pitchFamily="18" charset="0"/>
                      </a:rPr>
                      <m:t>𝛼</m:t>
                    </m:r>
                  </m:oMath>
                </a14:m>
                <a:r>
                  <a:rPr lang="en-US" baseline="0" dirty="0"/>
                  <a:t>-phase, which is orthorhombic, and the </a:t>
                </a:r>
                <a14:m>
                  <m:oMath xmlns:m="http://schemas.openxmlformats.org/officeDocument/2006/math">
                    <m:r>
                      <a:rPr lang="en-US" b="0" i="1" baseline="0" smtClean="0">
                        <a:latin typeface="Cambria Math" panose="02040503050406030204" pitchFamily="18" charset="0"/>
                      </a:rPr>
                      <m:t>𝛾</m:t>
                    </m:r>
                  </m:oMath>
                </a14:m>
                <a:r>
                  <a:rPr lang="en-US" baseline="0" dirty="0"/>
                  <a:t>’ which is a body centered tetragonal intermetallic, and these are stable at lower temperatures, essentially that of research and test reactors and LWRs. As can be seen by the red arrow, there is a eutectoid reaction between the </a:t>
                </a:r>
                <a14:m>
                  <m:oMath xmlns:m="http://schemas.openxmlformats.org/officeDocument/2006/math">
                    <m:r>
                      <a:rPr lang="en-US" b="0" i="1" baseline="0" smtClean="0">
                        <a:latin typeface="Cambria Math" panose="02040503050406030204" pitchFamily="18" charset="0"/>
                      </a:rPr>
                      <m:t>𝛾</m:t>
                    </m:r>
                  </m:oMath>
                </a14:m>
                <a:r>
                  <a:rPr lang="en-US" dirty="0"/>
                  <a:t> and the </a:t>
                </a:r>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𝛾</m:t>
                    </m:r>
                    <m:r>
                      <a:rPr lang="en-US" b="0" i="1" smtClean="0">
                        <a:latin typeface="Cambria Math" panose="02040503050406030204" pitchFamily="18" charset="0"/>
                      </a:rPr>
                      <m:t>′</m:t>
                    </m:r>
                  </m:oMath>
                </a14:m>
                <a:r>
                  <a:rPr lang="en-US" dirty="0"/>
                  <a:t> phases</a:t>
                </a:r>
                <a:r>
                  <a:rPr lang="en-US" baseline="0" dirty="0"/>
                  <a:t> at about 555</a:t>
                </a:r>
                <a14:m>
                  <m:oMath xmlns:m="http://schemas.openxmlformats.org/officeDocument/2006/math">
                    <m:r>
                      <a:rPr lang="en-US" b="0" i="1" baseline="0" smtClean="0">
                        <a:latin typeface="Cambria Math" panose="02040503050406030204" pitchFamily="18" charset="0"/>
                      </a:rPr>
                      <m:t>°</m:t>
                    </m:r>
                  </m:oMath>
                </a14:m>
                <a:r>
                  <a:rPr lang="en-US" dirty="0"/>
                  <a:t>C. Since the stable </a:t>
                </a:r>
                <a14:m>
                  <m:oMath xmlns:m="http://schemas.openxmlformats.org/officeDocument/2006/math">
                    <m:r>
                      <a:rPr lang="en-US" b="0" i="1" smtClean="0">
                        <a:latin typeface="Cambria Math" panose="02040503050406030204" pitchFamily="18" charset="0"/>
                      </a:rPr>
                      <m:t>𝛼</m:t>
                    </m:r>
                  </m:oMath>
                </a14:m>
                <a:r>
                  <a:rPr lang="en-US" dirty="0"/>
                  <a:t> and</a:t>
                </a:r>
                <a:r>
                  <a:rPr lang="en-US" baseline="0" dirty="0"/>
                  <a:t> </a:t>
                </a:r>
                <a14:m>
                  <m:oMath xmlns:m="http://schemas.openxmlformats.org/officeDocument/2006/math">
                    <m:r>
                      <a:rPr lang="en-US" b="0" i="1" baseline="0" smtClean="0">
                        <a:latin typeface="Cambria Math" panose="02040503050406030204" pitchFamily="18" charset="0"/>
                      </a:rPr>
                      <m:t>𝛾</m:t>
                    </m:r>
                    <m:r>
                      <a:rPr lang="en-US" b="0" i="1" baseline="0" smtClean="0">
                        <a:latin typeface="Cambria Math" panose="02040503050406030204" pitchFamily="18" charset="0"/>
                      </a:rPr>
                      <m:t>′</m:t>
                    </m:r>
                  </m:oMath>
                </a14:m>
                <a:r>
                  <a:rPr lang="en-US" dirty="0"/>
                  <a:t> phases aren’t cubic</a:t>
                </a:r>
                <a:r>
                  <a:rPr lang="en-US" baseline="0" dirty="0"/>
                  <a:t> crystals, they demonstrate anisotropic swelling and thus poor irradiation behavior. On the other hand, the gamma phase is cubic, swells isotropically, and is thus stable under irradiation. But, this is a high temperature phase, so the addition of Mo is needed to stabilize a metastable gamma phase.</a:t>
                </a:r>
                <a:endParaRPr lang="en-US"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Uranium molybdenum alloys are currently being qualified for use in research and test reactors because of their efficiency and stability under irradiation. There are 3 relevant phases in the phase diagram. First, the </a:t>
                </a:r>
                <a:r>
                  <a:rPr lang="en-US" b="0" i="0">
                    <a:latin typeface="Cambria Math" panose="02040503050406030204" pitchFamily="18" charset="0"/>
                  </a:rPr>
                  <a:t>𝛾</a:t>
                </a:r>
                <a:r>
                  <a:rPr lang="en-US" dirty="0"/>
                  <a:t>-phase, which</a:t>
                </a:r>
                <a:r>
                  <a:rPr lang="en-US" baseline="0" dirty="0"/>
                  <a:t> is a BCC phase, that is stable at high temperatures. Then, there is the </a:t>
                </a:r>
                <a:r>
                  <a:rPr lang="en-US" b="0" i="0" baseline="0">
                    <a:latin typeface="Cambria Math" panose="02040503050406030204" pitchFamily="18" charset="0"/>
                  </a:rPr>
                  <a:t>𝛼</a:t>
                </a:r>
                <a:r>
                  <a:rPr lang="en-US" baseline="0" dirty="0"/>
                  <a:t>-phase, which is orthorhombic, and the </a:t>
                </a:r>
                <a:r>
                  <a:rPr lang="en-US" b="0" i="0" baseline="0">
                    <a:latin typeface="Cambria Math" panose="02040503050406030204" pitchFamily="18" charset="0"/>
                  </a:rPr>
                  <a:t>𝛾</a:t>
                </a:r>
                <a:r>
                  <a:rPr lang="en-US" baseline="0" dirty="0"/>
                  <a:t>’ which is a body centered tetragonal intermetallic, and these are stable at lower temperatures, essentially that of research and test reactors and LWRs. As can be seen by the red arrow, there is a eutectoid reaction between the </a:t>
                </a:r>
                <a:r>
                  <a:rPr lang="en-US" b="0" i="0" baseline="0">
                    <a:latin typeface="Cambria Math" panose="02040503050406030204" pitchFamily="18" charset="0"/>
                  </a:rPr>
                  <a:t>𝛾</a:t>
                </a:r>
                <a:r>
                  <a:rPr lang="en-US" dirty="0"/>
                  <a:t> and the </a:t>
                </a:r>
                <a:r>
                  <a:rPr lang="en-US" b="0" i="0">
                    <a:latin typeface="Cambria Math" panose="02040503050406030204" pitchFamily="18" charset="0"/>
                  </a:rPr>
                  <a:t>𝛼+𝛾′</a:t>
                </a:r>
                <a:r>
                  <a:rPr lang="en-US" dirty="0"/>
                  <a:t> phases</a:t>
                </a:r>
                <a:r>
                  <a:rPr lang="en-US" baseline="0" dirty="0"/>
                  <a:t> at about 555</a:t>
                </a:r>
                <a:r>
                  <a:rPr lang="en-US" b="0" i="0" baseline="0">
                    <a:latin typeface="Cambria Math" panose="02040503050406030204" pitchFamily="18" charset="0"/>
                  </a:rPr>
                  <a:t>°</a:t>
                </a:r>
                <a:r>
                  <a:rPr lang="en-US" dirty="0"/>
                  <a:t>C. Since the stable </a:t>
                </a:r>
                <a:r>
                  <a:rPr lang="en-US" b="0" i="0">
                    <a:latin typeface="Cambria Math" panose="02040503050406030204" pitchFamily="18" charset="0"/>
                  </a:rPr>
                  <a:t>𝛼</a:t>
                </a:r>
                <a:r>
                  <a:rPr lang="en-US" dirty="0"/>
                  <a:t> and</a:t>
                </a:r>
                <a:r>
                  <a:rPr lang="en-US" baseline="0" dirty="0"/>
                  <a:t> </a:t>
                </a:r>
                <a:r>
                  <a:rPr lang="en-US" b="0" i="0" baseline="0">
                    <a:latin typeface="Cambria Math" panose="02040503050406030204" pitchFamily="18" charset="0"/>
                  </a:rPr>
                  <a:t>𝛾′</a:t>
                </a:r>
                <a:r>
                  <a:rPr lang="en-US" dirty="0"/>
                  <a:t> phases aren’t cubic</a:t>
                </a:r>
                <a:r>
                  <a:rPr lang="en-US" baseline="0" dirty="0"/>
                  <a:t> crystals, they demonstrate anisotropic swelling and thus poor irradiation behavior. On the other hand, the gamma phase is cubic, swells isotropically, and is thus stable under irradiation. But, this is a high temperature phase, and it can be stabilized as a metastable stable with the addition of Mo.</a:t>
                </a:r>
                <a:endParaRPr lang="en-US" dirty="0"/>
              </a:p>
            </p:txBody>
          </p:sp>
        </mc:Fallback>
      </mc:AlternateContent>
      <p:sp>
        <p:nvSpPr>
          <p:cNvPr id="4" name="Slide Number Placeholder 3"/>
          <p:cNvSpPr>
            <a:spLocks noGrp="1"/>
          </p:cNvSpPr>
          <p:nvPr>
            <p:ph type="sldNum" sz="quarter" idx="5"/>
          </p:nvPr>
        </p:nvSpPr>
        <p:spPr/>
        <p:txBody>
          <a:bodyPr/>
          <a:lstStyle/>
          <a:p>
            <a:fld id="{237BF745-0557-B241-863F-056113C7032A}" type="slidenum">
              <a:rPr lang="en-US" smtClean="0"/>
              <a:t>2</a:t>
            </a:fld>
            <a:endParaRPr lang="en-US"/>
          </a:p>
        </p:txBody>
      </p:sp>
    </p:spTree>
    <p:extLst>
      <p:ext uri="{BB962C8B-B14F-4D97-AF65-F5344CB8AC3E}">
        <p14:creationId xmlns:p14="http://schemas.microsoft.com/office/powerpoint/2010/main" val="380886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look at the sub-eutectoid temperature range and the competing mechanisms that are known to affect the phase evolution in U-Mo. Thermal annealing promotes phase decomposition, which is the gamma phase decomposing into alpha and gamma prime. This occurs via discontinuous or continuous precipitation, depending on the temperature. Exposure to irradiation on the other hand promotes phase reversal, that is transformation of alpha and gamma prime back to gamma. I’s been conjectured to occur via the displacement spike mechanism. The fission rate of the irradiation determines which mechanism will dominate, That is, there is a temperature dependent critical fission rate, above which phase reversal dominates, and below which phase decomposition dominates.</a:t>
            </a:r>
          </a:p>
        </p:txBody>
      </p:sp>
      <p:sp>
        <p:nvSpPr>
          <p:cNvPr id="4" name="Slide Number Placeholder 3"/>
          <p:cNvSpPr>
            <a:spLocks noGrp="1"/>
          </p:cNvSpPr>
          <p:nvPr>
            <p:ph type="sldNum" sz="quarter" idx="5"/>
          </p:nvPr>
        </p:nvSpPr>
        <p:spPr/>
        <p:txBody>
          <a:bodyPr/>
          <a:lstStyle/>
          <a:p>
            <a:fld id="{237BF745-0557-B241-863F-056113C7032A}" type="slidenum">
              <a:rPr lang="en-US" smtClean="0"/>
              <a:t>3</a:t>
            </a:fld>
            <a:endParaRPr lang="en-US"/>
          </a:p>
        </p:txBody>
      </p:sp>
    </p:spTree>
    <p:extLst>
      <p:ext uri="{BB962C8B-B14F-4D97-AF65-F5344CB8AC3E}">
        <p14:creationId xmlns:p14="http://schemas.microsoft.com/office/powerpoint/2010/main" val="20033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Let’s go dive into the methodology of the study. First, we have the U-10wt.%Mp specimens fabricated by casting and cold rolling (the rolled specimens are called foils in this study). Before irradiation, we begin with a purely </a:t>
                </a:r>
                <a:r>
                  <a:rPr lang="en-US" b="0" i="0">
                    <a:latin typeface="Cambria Math" panose="02040503050406030204" pitchFamily="18" charset="0"/>
                  </a:rPr>
                  <a:t>𝛾</a:t>
                </a:r>
                <a:r>
                  <a:rPr lang="en-US" dirty="0"/>
                  <a:t> –Mo phase, as can be seen in the XRD of a control. We neutron-irradiated</a:t>
                </a:r>
                <a:r>
                  <a:rPr lang="en-US" baseline="0" dirty="0"/>
                  <a:t> these at 3 different temperatures (150, 20 and 350</a:t>
                </a:r>
                <a:r>
                  <a:rPr lang="en-US" b="0" i="0" baseline="0">
                    <a:latin typeface="Cambria Math" panose="02040503050406030204" pitchFamily="18" charset="0"/>
                  </a:rPr>
                  <a:t>°</a:t>
                </a:r>
                <a:r>
                  <a:rPr lang="en-US" dirty="0"/>
                  <a:t>C) to 3 different neutron doses (0.01,</a:t>
                </a:r>
                <a:r>
                  <a:rPr lang="en-US" baseline="0" dirty="0"/>
                  <a:t> 0.1 and 1 dpa). Similarly, we have U-7wt.%Mo specimens, fabricating only by casting however, that are subject to the same irradiation doses at the same temperatures. Post-irradiation, synchrotron XRD is performed on these samples, and then the phase fractions are calculated using Rietveld refinement. </a:t>
                </a:r>
                <a:endParaRPr lang="en-US" dirty="0"/>
              </a:p>
            </p:txBody>
          </p:sp>
        </mc:Fallback>
      </mc:AlternateContent>
      <p:sp>
        <p:nvSpPr>
          <p:cNvPr id="4" name="Slide Number Placeholder 3"/>
          <p:cNvSpPr>
            <a:spLocks noGrp="1"/>
          </p:cNvSpPr>
          <p:nvPr>
            <p:ph type="sldNum" sz="quarter" idx="5"/>
          </p:nvPr>
        </p:nvSpPr>
        <p:spPr/>
        <p:txBody>
          <a:bodyPr/>
          <a:lstStyle/>
          <a:p>
            <a:fld id="{237BF745-0557-B241-863F-056113C7032A}" type="slidenum">
              <a:rPr lang="en-US" smtClean="0"/>
              <a:t>4</a:t>
            </a:fld>
            <a:endParaRPr lang="en-US"/>
          </a:p>
        </p:txBody>
      </p:sp>
    </p:spTree>
    <p:extLst>
      <p:ext uri="{BB962C8B-B14F-4D97-AF65-F5344CB8AC3E}">
        <p14:creationId xmlns:p14="http://schemas.microsoft.com/office/powerpoint/2010/main" val="277600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5</a:t>
            </a:fld>
            <a:endParaRPr lang="en-US"/>
          </a:p>
        </p:txBody>
      </p:sp>
    </p:spTree>
    <p:extLst>
      <p:ext uri="{BB962C8B-B14F-4D97-AF65-F5344CB8AC3E}">
        <p14:creationId xmlns:p14="http://schemas.microsoft.com/office/powerpoint/2010/main" val="282061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13</a:t>
            </a:fld>
            <a:endParaRPr lang="en-US"/>
          </a:p>
        </p:txBody>
      </p:sp>
    </p:spTree>
    <p:extLst>
      <p:ext uri="{BB962C8B-B14F-4D97-AF65-F5344CB8AC3E}">
        <p14:creationId xmlns:p14="http://schemas.microsoft.com/office/powerpoint/2010/main" val="84795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part of the USHPRR program, financially supported by Purdue university. We thank the Department of Energy for supporting this work via nuclear science user facilities. We would also like to thank Brookhaven National Lab and their personnel for synchrotron resources.</a:t>
            </a:r>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15</a:t>
            </a:fld>
            <a:endParaRPr lang="en-US"/>
          </a:p>
        </p:txBody>
      </p:sp>
    </p:spTree>
    <p:extLst>
      <p:ext uri="{BB962C8B-B14F-4D97-AF65-F5344CB8AC3E}">
        <p14:creationId xmlns:p14="http://schemas.microsoft.com/office/powerpoint/2010/main" val="2031872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all I have today. Here is a talk by my colleague Nicole that I would suggest for everyone interested in metallic nuclear fuels. Thank you, and I will take questions now.</a:t>
            </a:r>
          </a:p>
        </p:txBody>
      </p:sp>
      <p:sp>
        <p:nvSpPr>
          <p:cNvPr id="4" name="Slide Number Placeholder 3"/>
          <p:cNvSpPr>
            <a:spLocks noGrp="1"/>
          </p:cNvSpPr>
          <p:nvPr>
            <p:ph type="sldNum" sz="quarter" idx="5"/>
          </p:nvPr>
        </p:nvSpPr>
        <p:spPr/>
        <p:txBody>
          <a:bodyPr/>
          <a:lstStyle/>
          <a:p>
            <a:fld id="{237BF745-0557-B241-863F-056113C7032A}" type="slidenum">
              <a:rPr lang="en-US" smtClean="0"/>
              <a:t>16</a:t>
            </a:fld>
            <a:endParaRPr lang="en-US"/>
          </a:p>
        </p:txBody>
      </p:sp>
    </p:spTree>
    <p:extLst>
      <p:ext uri="{BB962C8B-B14F-4D97-AF65-F5344CB8AC3E}">
        <p14:creationId xmlns:p14="http://schemas.microsoft.com/office/powerpoint/2010/main" val="3122133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endParaRPr lang="en-US" dirty="0"/>
          </a:p>
        </p:txBody>
      </p:sp>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endParaRPr lang="en-US" dirty="0"/>
          </a:p>
        </p:txBody>
      </p:sp>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endParaRPr lang="en-US" dirty="0"/>
          </a:p>
        </p:txBody>
      </p:sp>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endParaRPr lang="en-US" dirty="0"/>
          </a:p>
        </p:txBody>
      </p:sp>
    </p:spTree>
    <p:extLst>
      <p:ext uri="{BB962C8B-B14F-4D97-AF65-F5344CB8AC3E}">
        <p14:creationId xmlns:p14="http://schemas.microsoft.com/office/powerpoint/2010/main" val="3433354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endParaRPr lang="en-US" dirty="0"/>
          </a:p>
        </p:txBody>
      </p:sp>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endParaRPr lang="en-US" dirty="0"/>
          </a:p>
        </p:txBody>
      </p:sp>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endParaRPr lang="en-US" dirty="0"/>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endParaRPr lang="en-US" dirty="0"/>
          </a:p>
        </p:txBody>
      </p:sp>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endParaRPr lang="en-US" dirty="0"/>
          </a:p>
        </p:txBody>
      </p:sp>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endParaRPr lang="en-US" dirty="0"/>
          </a:p>
        </p:txBody>
      </p:sp>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endParaRPr lang="en-US" dirty="0"/>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endParaRPr lang="en-US" dirty="0"/>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Tree>
    <p:extLst>
      <p:ext uri="{BB962C8B-B14F-4D97-AF65-F5344CB8AC3E}">
        <p14:creationId xmlns:p14="http://schemas.microsoft.com/office/powerpoint/2010/main" val="221671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endParaRPr lang="en-US" dirty="0"/>
          </a:p>
        </p:txBody>
      </p:sp>
    </p:spTree>
    <p:extLst>
      <p:ext uri="{BB962C8B-B14F-4D97-AF65-F5344CB8AC3E}">
        <p14:creationId xmlns:p14="http://schemas.microsoft.com/office/powerpoint/2010/main" val="183894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endParaRPr lang="en-US" dirty="0"/>
          </a:p>
        </p:txBody>
      </p:sp>
    </p:spTree>
    <p:extLst>
      <p:ext uri="{BB962C8B-B14F-4D97-AF65-F5344CB8AC3E}">
        <p14:creationId xmlns:p14="http://schemas.microsoft.com/office/powerpoint/2010/main" val="3347540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endParaRPr lang="en-US" dirty="0"/>
          </a:p>
        </p:txBody>
      </p:sp>
    </p:spTree>
    <p:extLst>
      <p:ext uri="{BB962C8B-B14F-4D97-AF65-F5344CB8AC3E}">
        <p14:creationId xmlns:p14="http://schemas.microsoft.com/office/powerpoint/2010/main" val="154637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endParaRPr lang="en-US" dirty="0"/>
          </a:p>
        </p:txBody>
      </p:sp>
    </p:spTree>
    <p:extLst>
      <p:ext uri="{BB962C8B-B14F-4D97-AF65-F5344CB8AC3E}">
        <p14:creationId xmlns:p14="http://schemas.microsoft.com/office/powerpoint/2010/main" val="394150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r>
              <a:rPr lang="en-US"/>
              <a:t>2/20/2023</a:t>
            </a:r>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pic>
        <p:nvPicPr>
          <p:cNvPr id="28" name="Purdue CoBrand">
            <a:extLst>
              <a:ext uri="{FF2B5EF4-FFF2-40B4-BE49-F238E27FC236}">
                <a16:creationId xmlns:a16="http://schemas.microsoft.com/office/drawing/2014/main" id="{3FC7D861-2D44-4E41-97C4-FD71559508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6433640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dirty="0"/>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endParaRPr lang="en-US" dirty="0"/>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dirty="0"/>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fld id="{9B106224-CE8F-4FF1-9E98-C2DF02E6D3AF}" type="slidenum">
              <a:rPr lang="en-US" smtClean="0"/>
              <a:pPr algn="r"/>
              <a:t>‹#›</a:t>
            </a:fld>
            <a:endParaRPr lang="en-US" dirty="0"/>
          </a:p>
        </p:txBody>
      </p:sp>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endParaRPr lang="en-US" dirty="0"/>
          </a:p>
        </p:txBody>
      </p:sp>
    </p:spTree>
    <p:extLst>
      <p:ext uri="{BB962C8B-B14F-4D97-AF65-F5344CB8AC3E}">
        <p14:creationId xmlns:p14="http://schemas.microsoft.com/office/powerpoint/2010/main" val="11319984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endParaRPr lang="en-US" dirty="0"/>
          </a:p>
        </p:txBody>
      </p:sp>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endParaRPr lang="en-US" dirty="0"/>
          </a:p>
        </p:txBody>
      </p:sp>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endParaRPr lang="en-US" dirty="0"/>
          </a:p>
        </p:txBody>
      </p:sp>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endParaRPr lang="en-US" dirty="0"/>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657" r:id="rId13"/>
    <p:sldLayoutId id="2147483706" r:id="rId14"/>
    <p:sldLayoutId id="2147483705" r:id="rId15"/>
    <p:sldLayoutId id="2147483707" r:id="rId16"/>
    <p:sldLayoutId id="2147483713" r:id="rId17"/>
    <p:sldLayoutId id="2147483709" r:id="rId18"/>
    <p:sldLayoutId id="2147483710" r:id="rId19"/>
    <p:sldLayoutId id="2147483653" r:id="rId20"/>
    <p:sldLayoutId id="2147483690" r:id="rId21"/>
    <p:sldLayoutId id="2147483704" r:id="rId22"/>
    <p:sldLayoutId id="2147483692" r:id="rId23"/>
    <p:sldLayoutId id="2147483693" r:id="rId24"/>
    <p:sldLayoutId id="2147483691" r:id="rId25"/>
    <p:sldLayoutId id="2147483703" r:id="rId26"/>
    <p:sldLayoutId id="2147483715" r:id="rId27"/>
  </p:sldLayoutIdLst>
  <p:hf hd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11.wdp"/><Relationship Id="rId12" Type="http://schemas.microsoft.com/office/2007/relationships/hdphoto" Target="../media/hdphoto13.wdp"/><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microsoft.com/office/2007/relationships/hdphoto" Target="../media/hdphoto10.wdp"/><Relationship Id="rId9"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61.png"/><Relationship Id="rId5" Type="http://schemas.openxmlformats.org/officeDocument/2006/relationships/image" Target="../media/image551.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560.png"/><Relationship Id="rId4" Type="http://schemas.openxmlformats.org/officeDocument/2006/relationships/image" Target="../media/image550.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4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0.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jpeg"/><Relationship Id="rId11" Type="http://schemas.openxmlformats.org/officeDocument/2006/relationships/image" Target="../media/image22.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1.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0.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0.pn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40.jpeg"/><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1023255" y="1549184"/>
            <a:ext cx="10000343" cy="2048718"/>
          </a:xfrm>
        </p:spPr>
        <p:txBody>
          <a:bodyPr/>
          <a:lstStyle/>
          <a:p>
            <a:r>
              <a:rPr lang="en-US" sz="4400" b="0" i="0" dirty="0"/>
              <a:t>In situ Ion irradiation of U-10Mo alloy at sub-eutectoid temperatures</a:t>
            </a:r>
            <a:endParaRPr lang="en-US" sz="4000" dirty="0"/>
          </a:p>
        </p:txBody>
      </p:sp>
      <p:sp>
        <p:nvSpPr>
          <p:cNvPr id="4" name="Text Placeholder 3">
            <a:extLst>
              <a:ext uri="{FF2B5EF4-FFF2-40B4-BE49-F238E27FC236}">
                <a16:creationId xmlns:a16="http://schemas.microsoft.com/office/drawing/2014/main" id="{0C218A17-096C-AED1-C745-D58ECF2EFEFF}"/>
              </a:ext>
            </a:extLst>
          </p:cNvPr>
          <p:cNvSpPr>
            <a:spLocks noGrp="1"/>
          </p:cNvSpPr>
          <p:nvPr>
            <p:ph type="body" sz="quarter" idx="11"/>
          </p:nvPr>
        </p:nvSpPr>
        <p:spPr>
          <a:xfrm>
            <a:off x="8902262" y="5717300"/>
            <a:ext cx="1270348" cy="449263"/>
          </a:xfrm>
        </p:spPr>
        <p:txBody>
          <a:bodyPr/>
          <a:lstStyle/>
          <a:p>
            <a:pPr algn="r"/>
            <a:r>
              <a:rPr lang="en-US" dirty="0"/>
              <a:t>05/12/2025</a:t>
            </a:r>
          </a:p>
        </p:txBody>
      </p:sp>
      <p:sp>
        <p:nvSpPr>
          <p:cNvPr id="6" name="TextBox 5">
            <a:extLst>
              <a:ext uri="{FF2B5EF4-FFF2-40B4-BE49-F238E27FC236}">
                <a16:creationId xmlns:a16="http://schemas.microsoft.com/office/drawing/2014/main" id="{7637D4F0-AD53-B136-A2D6-4E93714C524B}"/>
              </a:ext>
            </a:extLst>
          </p:cNvPr>
          <p:cNvSpPr txBox="1"/>
          <p:nvPr/>
        </p:nvSpPr>
        <p:spPr>
          <a:xfrm>
            <a:off x="1023255" y="278561"/>
            <a:ext cx="8270406" cy="830997"/>
          </a:xfrm>
          <a:prstGeom prst="rect">
            <a:avLst/>
          </a:prstGeom>
          <a:noFill/>
        </p:spPr>
        <p:txBody>
          <a:bodyPr wrap="none" rtlCol="0">
            <a:spAutoFit/>
          </a:bodyPr>
          <a:lstStyle/>
          <a:p>
            <a:r>
              <a:rPr lang="en-US" sz="2400" dirty="0">
                <a:solidFill>
                  <a:schemeClr val="bg1"/>
                </a:solidFill>
              </a:rPr>
              <a:t>Nuclear Science User Facilities (NSUF) Annual Program Review</a:t>
            </a:r>
          </a:p>
          <a:p>
            <a:r>
              <a:rPr lang="en-US" sz="2400" dirty="0">
                <a:solidFill>
                  <a:schemeClr val="bg1"/>
                </a:solidFill>
              </a:rPr>
              <a:t>May 11-13</a:t>
            </a:r>
            <a:r>
              <a:rPr lang="en-US" sz="2400" baseline="30000" dirty="0">
                <a:solidFill>
                  <a:schemeClr val="bg1"/>
                </a:solidFill>
              </a:rPr>
              <a:t>th</a:t>
            </a:r>
            <a:r>
              <a:rPr lang="en-US" sz="2400" dirty="0">
                <a:solidFill>
                  <a:schemeClr val="bg1"/>
                </a:solidFill>
              </a:rPr>
              <a:t>, 2026</a:t>
            </a:r>
          </a:p>
        </p:txBody>
      </p:sp>
      <p:sp>
        <p:nvSpPr>
          <p:cNvPr id="7" name="Text Placeholder 2">
            <a:extLst>
              <a:ext uri="{FF2B5EF4-FFF2-40B4-BE49-F238E27FC236}">
                <a16:creationId xmlns:a16="http://schemas.microsoft.com/office/drawing/2014/main" id="{37681086-C322-5E66-075C-58ADDA908214}"/>
              </a:ext>
            </a:extLst>
          </p:cNvPr>
          <p:cNvSpPr txBox="1">
            <a:spLocks/>
          </p:cNvSpPr>
          <p:nvPr/>
        </p:nvSpPr>
        <p:spPr>
          <a:xfrm>
            <a:off x="1023255" y="3429000"/>
            <a:ext cx="9925691" cy="7103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b="1" i="0" kern="1200" baseline="0">
                <a:solidFill>
                  <a:schemeClr val="bg2"/>
                </a:solidFill>
                <a:latin typeface="Acumin Pro Semibold"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u="sng"/>
              <a:t>Sukanya Majumder</a:t>
            </a:r>
            <a:r>
              <a:rPr lang="en-US" sz="1900"/>
              <a:t>, M.A. Okuniewski</a:t>
            </a:r>
            <a:endParaRPr lang="en-US" sz="1900" baseline="30000" dirty="0"/>
          </a:p>
        </p:txBody>
      </p:sp>
      <p:sp>
        <p:nvSpPr>
          <p:cNvPr id="10" name="Text Placeholder 2">
            <a:extLst>
              <a:ext uri="{FF2B5EF4-FFF2-40B4-BE49-F238E27FC236}">
                <a16:creationId xmlns:a16="http://schemas.microsoft.com/office/drawing/2014/main" id="{14C288D7-9BAB-A108-57EF-837E1C80A472}"/>
              </a:ext>
            </a:extLst>
          </p:cNvPr>
          <p:cNvSpPr txBox="1">
            <a:spLocks/>
          </p:cNvSpPr>
          <p:nvPr/>
        </p:nvSpPr>
        <p:spPr>
          <a:xfrm>
            <a:off x="1023255" y="3798867"/>
            <a:ext cx="8877826" cy="7103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b="1" i="0" kern="1200" baseline="0">
                <a:solidFill>
                  <a:schemeClr val="bg2"/>
                </a:solidFill>
                <a:latin typeface="Acumin Pro Semibold"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b="0" dirty="0"/>
              <a:t>Materials Engineering, Purdue University, West Lafayette, IN 47907</a:t>
            </a:r>
          </a:p>
        </p:txBody>
      </p:sp>
    </p:spTree>
    <p:extLst>
      <p:ext uri="{BB962C8B-B14F-4D97-AF65-F5344CB8AC3E}">
        <p14:creationId xmlns:p14="http://schemas.microsoft.com/office/powerpoint/2010/main" val="88659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490075D-E081-EAF9-9124-23841E29CE7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627BF2-415B-0F8C-969A-AA41BF88129A}"/>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9E8E94DE-1436-88E5-6C0D-7FB936D33FF1}"/>
                  </a:ext>
                </a:extLst>
              </p:cNvPr>
              <p:cNvSpPr>
                <a:spLocks noGrp="1"/>
              </p:cNvSpPr>
              <p:nvPr>
                <p:ph type="title"/>
              </p:nvPr>
            </p:nvSpPr>
            <p:spPr/>
            <p:txBody>
              <a:bodyPr>
                <a:normAutofit fontScale="90000"/>
              </a:bodyPr>
              <a:lstStyle/>
              <a:p>
                <a:r>
                  <a:rPr lang="en-US" dirty="0"/>
                  <a:t>Temp: 500</a:t>
                </a:r>
                <a14:m>
                  <m:oMath xmlns:m="http://schemas.openxmlformats.org/officeDocument/2006/math">
                    <m:r>
                      <a:rPr lang="en-US">
                        <a:latin typeface="Cambria Math" panose="02040503050406030204" pitchFamily="18" charset="0"/>
                      </a:rPr>
                      <m:t>°</m:t>
                    </m:r>
                  </m:oMath>
                </a14:m>
                <a:r>
                  <a:rPr lang="en-US" dirty="0"/>
                  <a:t>C; Dose rate:  8.26 x 10</a:t>
                </a:r>
                <a:r>
                  <a:rPr lang="en-US" baseline="30000" dirty="0"/>
                  <a:t>−6 </a:t>
                </a:r>
                <a:r>
                  <a:rPr lang="en-US" dirty="0"/>
                  <a:t>dpa/s</a:t>
                </a:r>
              </a:p>
            </p:txBody>
          </p:sp>
        </mc:Choice>
        <mc:Fallback xmlns="">
          <p:sp>
            <p:nvSpPr>
              <p:cNvPr id="4" name="Title 3">
                <a:extLst>
                  <a:ext uri="{FF2B5EF4-FFF2-40B4-BE49-F238E27FC236}">
                    <a16:creationId xmlns:a16="http://schemas.microsoft.com/office/drawing/2014/main" id="{9E8E94DE-1436-88E5-6C0D-7FB936D33FF1}"/>
                  </a:ext>
                </a:extLst>
              </p:cNvPr>
              <p:cNvSpPr>
                <a:spLocks noGrp="1" noRot="1" noChangeAspect="1" noMove="1" noResize="1" noEditPoints="1" noAdjustHandles="1" noChangeArrowheads="1" noChangeShapeType="1" noTextEdit="1"/>
              </p:cNvSpPr>
              <p:nvPr>
                <p:ph type="title"/>
              </p:nvPr>
            </p:nvSpPr>
            <p:spPr>
              <a:blipFill>
                <a:blip r:embed="rId2"/>
                <a:stretch>
                  <a:fillRect l="-2165" t="-39175" b="-5670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8B8D3680-0C32-EEB5-5FB6-08AD403474EA}"/>
              </a:ext>
            </a:extLst>
          </p:cNvPr>
          <p:cNvSpPr>
            <a:spLocks noGrp="1"/>
          </p:cNvSpPr>
          <p:nvPr>
            <p:ph type="ftr" sz="quarter" idx="12"/>
          </p:nvPr>
        </p:nvSpPr>
        <p:spPr/>
        <p:txBody>
          <a:bodyPr/>
          <a:lstStyle/>
          <a:p>
            <a:pPr algn="r"/>
            <a:fld id="{9B106224-CE8F-4FF1-9E98-C2DF02E6D3AF}" type="slidenum">
              <a:rPr lang="en-US" smtClean="0"/>
              <a:pPr algn="r"/>
              <a:t>10</a:t>
            </a:fld>
            <a:endParaRPr lang="en-US" dirty="0"/>
          </a:p>
        </p:txBody>
      </p:sp>
      <p:grpSp>
        <p:nvGrpSpPr>
          <p:cNvPr id="31" name="Group 30">
            <a:extLst>
              <a:ext uri="{FF2B5EF4-FFF2-40B4-BE49-F238E27FC236}">
                <a16:creationId xmlns:a16="http://schemas.microsoft.com/office/drawing/2014/main" id="{B2EBAB46-2D56-70B5-8BA5-C646B391F0AD}"/>
              </a:ext>
            </a:extLst>
          </p:cNvPr>
          <p:cNvGrpSpPr/>
          <p:nvPr/>
        </p:nvGrpSpPr>
        <p:grpSpPr>
          <a:xfrm>
            <a:off x="1654971" y="1003025"/>
            <a:ext cx="8882058" cy="5854975"/>
            <a:chOff x="1562099" y="901425"/>
            <a:chExt cx="9036188" cy="5956576"/>
          </a:xfrm>
        </p:grpSpPr>
        <p:pic>
          <p:nvPicPr>
            <p:cNvPr id="32" name="Picture 31">
              <a:extLst>
                <a:ext uri="{FF2B5EF4-FFF2-40B4-BE49-F238E27FC236}">
                  <a16:creationId xmlns:a16="http://schemas.microsoft.com/office/drawing/2014/main" id="{5AC2028C-C910-1864-9371-219542362D3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1562100" y="901427"/>
              <a:ext cx="2940187" cy="2940187"/>
            </a:xfrm>
            <a:prstGeom prst="rect">
              <a:avLst/>
            </a:prstGeom>
          </p:spPr>
        </p:pic>
        <p:pic>
          <p:nvPicPr>
            <p:cNvPr id="33" name="Picture 32">
              <a:extLst>
                <a:ext uri="{FF2B5EF4-FFF2-40B4-BE49-F238E27FC236}">
                  <a16:creationId xmlns:a16="http://schemas.microsoft.com/office/drawing/2014/main" id="{75FD5CE0-47EF-75E1-224A-076CFD5729C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610100" y="901425"/>
              <a:ext cx="2940187" cy="2940187"/>
            </a:xfrm>
            <a:prstGeom prst="rect">
              <a:avLst/>
            </a:prstGeom>
          </p:spPr>
        </p:pic>
        <p:pic>
          <p:nvPicPr>
            <p:cNvPr id="34" name="Picture 33">
              <a:extLst>
                <a:ext uri="{FF2B5EF4-FFF2-40B4-BE49-F238E27FC236}">
                  <a16:creationId xmlns:a16="http://schemas.microsoft.com/office/drawing/2014/main" id="{32A95BAE-C3B7-BA62-6892-4B1E5CCDDFAA}"/>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7658100" y="901426"/>
              <a:ext cx="2940187" cy="2940187"/>
            </a:xfrm>
            <a:prstGeom prst="rect">
              <a:avLst/>
            </a:prstGeom>
          </p:spPr>
        </p:pic>
        <p:pic>
          <p:nvPicPr>
            <p:cNvPr id="35" name="Picture 34">
              <a:extLst>
                <a:ext uri="{FF2B5EF4-FFF2-40B4-BE49-F238E27FC236}">
                  <a16:creationId xmlns:a16="http://schemas.microsoft.com/office/drawing/2014/main" id="{C934B532-585D-E532-38F0-952769A50784}"/>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1562099" y="3917812"/>
              <a:ext cx="2940187" cy="2940187"/>
            </a:xfrm>
            <a:prstGeom prst="rect">
              <a:avLst/>
            </a:prstGeom>
          </p:spPr>
        </p:pic>
        <p:pic>
          <p:nvPicPr>
            <p:cNvPr id="36" name="Picture 35">
              <a:extLst>
                <a:ext uri="{FF2B5EF4-FFF2-40B4-BE49-F238E27FC236}">
                  <a16:creationId xmlns:a16="http://schemas.microsoft.com/office/drawing/2014/main" id="{3C969336-E4DA-4D0F-65C5-EBEC36DF7F4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610099" y="3917814"/>
              <a:ext cx="2940187" cy="2940187"/>
            </a:xfrm>
            <a:prstGeom prst="rect">
              <a:avLst/>
            </a:prstGeom>
          </p:spPr>
        </p:pic>
        <p:pic>
          <p:nvPicPr>
            <p:cNvPr id="37" name="Picture 36">
              <a:extLst>
                <a:ext uri="{FF2B5EF4-FFF2-40B4-BE49-F238E27FC236}">
                  <a16:creationId xmlns:a16="http://schemas.microsoft.com/office/drawing/2014/main" id="{DD3C27AF-EF0F-B20C-E338-FDC35547246A}"/>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p:blipFill>
          <p:spPr>
            <a:xfrm>
              <a:off x="7658099" y="3917813"/>
              <a:ext cx="2940187" cy="2940187"/>
            </a:xfrm>
            <a:prstGeom prst="rect">
              <a:avLst/>
            </a:prstGeom>
          </p:spPr>
        </p:pic>
      </p:grpSp>
      <p:sp>
        <p:nvSpPr>
          <p:cNvPr id="38" name="TextBox 37">
            <a:extLst>
              <a:ext uri="{FF2B5EF4-FFF2-40B4-BE49-F238E27FC236}">
                <a16:creationId xmlns:a16="http://schemas.microsoft.com/office/drawing/2014/main" id="{E6DF08F1-67CA-73AC-BE07-71884F33391C}"/>
              </a:ext>
            </a:extLst>
          </p:cNvPr>
          <p:cNvSpPr txBox="1"/>
          <p:nvPr/>
        </p:nvSpPr>
        <p:spPr>
          <a:xfrm>
            <a:off x="1548997" y="966261"/>
            <a:ext cx="1384995" cy="369332"/>
          </a:xfrm>
          <a:prstGeom prst="rect">
            <a:avLst/>
          </a:prstGeom>
          <a:noFill/>
        </p:spPr>
        <p:txBody>
          <a:bodyPr wrap="none" rtlCol="0">
            <a:spAutoFit/>
          </a:bodyPr>
          <a:lstStyle/>
          <a:p>
            <a:r>
              <a:rPr lang="en-US" b="1" dirty="0">
                <a:solidFill>
                  <a:schemeClr val="bg1"/>
                </a:solidFill>
              </a:rPr>
              <a:t>Unirradiated</a:t>
            </a:r>
          </a:p>
        </p:txBody>
      </p:sp>
      <p:sp>
        <p:nvSpPr>
          <p:cNvPr id="39" name="TextBox 38">
            <a:extLst>
              <a:ext uri="{FF2B5EF4-FFF2-40B4-BE49-F238E27FC236}">
                <a16:creationId xmlns:a16="http://schemas.microsoft.com/office/drawing/2014/main" id="{83C4CA6D-170B-A25C-CA20-AD3F125E960B}"/>
              </a:ext>
            </a:extLst>
          </p:cNvPr>
          <p:cNvSpPr txBox="1"/>
          <p:nvPr/>
        </p:nvSpPr>
        <p:spPr>
          <a:xfrm>
            <a:off x="4650981" y="988171"/>
            <a:ext cx="1208985" cy="369332"/>
          </a:xfrm>
          <a:prstGeom prst="rect">
            <a:avLst/>
          </a:prstGeom>
          <a:noFill/>
        </p:spPr>
        <p:txBody>
          <a:bodyPr wrap="none" rtlCol="0">
            <a:spAutoFit/>
          </a:bodyPr>
          <a:lstStyle/>
          <a:p>
            <a:r>
              <a:rPr lang="en-US" dirty="0">
                <a:solidFill>
                  <a:schemeClr val="bg1"/>
                </a:solidFill>
              </a:rPr>
              <a:t>0.030 dpa</a:t>
            </a:r>
          </a:p>
        </p:txBody>
      </p:sp>
      <p:sp>
        <p:nvSpPr>
          <p:cNvPr id="40" name="TextBox 39">
            <a:extLst>
              <a:ext uri="{FF2B5EF4-FFF2-40B4-BE49-F238E27FC236}">
                <a16:creationId xmlns:a16="http://schemas.microsoft.com/office/drawing/2014/main" id="{A0B97A75-9811-BC55-350E-6E3742A2A2CC}"/>
              </a:ext>
            </a:extLst>
          </p:cNvPr>
          <p:cNvSpPr txBox="1"/>
          <p:nvPr/>
        </p:nvSpPr>
        <p:spPr>
          <a:xfrm>
            <a:off x="7646992" y="1003025"/>
            <a:ext cx="1208985" cy="369332"/>
          </a:xfrm>
          <a:prstGeom prst="rect">
            <a:avLst/>
          </a:prstGeom>
          <a:noFill/>
        </p:spPr>
        <p:txBody>
          <a:bodyPr wrap="none" rtlCol="0">
            <a:spAutoFit/>
          </a:bodyPr>
          <a:lstStyle/>
          <a:p>
            <a:r>
              <a:rPr lang="en-US" dirty="0">
                <a:solidFill>
                  <a:schemeClr val="bg1"/>
                </a:solidFill>
              </a:rPr>
              <a:t>0.056 dpa</a:t>
            </a:r>
          </a:p>
        </p:txBody>
      </p:sp>
      <p:sp>
        <p:nvSpPr>
          <p:cNvPr id="41" name="TextBox 40">
            <a:extLst>
              <a:ext uri="{FF2B5EF4-FFF2-40B4-BE49-F238E27FC236}">
                <a16:creationId xmlns:a16="http://schemas.microsoft.com/office/drawing/2014/main" id="{1EF5ADF3-B32C-F4DE-EE72-205AEF968CAA}"/>
              </a:ext>
            </a:extLst>
          </p:cNvPr>
          <p:cNvSpPr txBox="1"/>
          <p:nvPr/>
        </p:nvSpPr>
        <p:spPr>
          <a:xfrm>
            <a:off x="1548996" y="3967962"/>
            <a:ext cx="1196033" cy="369332"/>
          </a:xfrm>
          <a:prstGeom prst="rect">
            <a:avLst/>
          </a:prstGeom>
          <a:noFill/>
        </p:spPr>
        <p:txBody>
          <a:bodyPr wrap="none" rtlCol="0">
            <a:spAutoFit/>
          </a:bodyPr>
          <a:lstStyle/>
          <a:p>
            <a:r>
              <a:rPr lang="en-US" dirty="0">
                <a:solidFill>
                  <a:schemeClr val="bg1"/>
                </a:solidFill>
              </a:rPr>
              <a:t>0.073 dpa</a:t>
            </a:r>
          </a:p>
        </p:txBody>
      </p:sp>
      <p:sp>
        <p:nvSpPr>
          <p:cNvPr id="42" name="TextBox 41">
            <a:extLst>
              <a:ext uri="{FF2B5EF4-FFF2-40B4-BE49-F238E27FC236}">
                <a16:creationId xmlns:a16="http://schemas.microsoft.com/office/drawing/2014/main" id="{8544AA5D-8180-0608-D8E5-8C24FFC6C47B}"/>
              </a:ext>
            </a:extLst>
          </p:cNvPr>
          <p:cNvSpPr txBox="1"/>
          <p:nvPr/>
        </p:nvSpPr>
        <p:spPr>
          <a:xfrm>
            <a:off x="4650981" y="3967962"/>
            <a:ext cx="1198918" cy="369332"/>
          </a:xfrm>
          <a:prstGeom prst="rect">
            <a:avLst/>
          </a:prstGeom>
          <a:noFill/>
        </p:spPr>
        <p:txBody>
          <a:bodyPr wrap="none" rtlCol="0">
            <a:spAutoFit/>
          </a:bodyPr>
          <a:lstStyle/>
          <a:p>
            <a:r>
              <a:rPr lang="en-US" b="1" dirty="0">
                <a:solidFill>
                  <a:schemeClr val="bg1"/>
                </a:solidFill>
              </a:rPr>
              <a:t>0.100 dpa</a:t>
            </a:r>
          </a:p>
        </p:txBody>
      </p:sp>
      <p:sp>
        <p:nvSpPr>
          <p:cNvPr id="43" name="TextBox 42">
            <a:extLst>
              <a:ext uri="{FF2B5EF4-FFF2-40B4-BE49-F238E27FC236}">
                <a16:creationId xmlns:a16="http://schemas.microsoft.com/office/drawing/2014/main" id="{C02A5EE1-1B5F-3821-9C4E-DF7875E6C9C4}"/>
              </a:ext>
            </a:extLst>
          </p:cNvPr>
          <p:cNvSpPr txBox="1"/>
          <p:nvPr/>
        </p:nvSpPr>
        <p:spPr>
          <a:xfrm>
            <a:off x="7646991" y="3967962"/>
            <a:ext cx="1190454" cy="369332"/>
          </a:xfrm>
          <a:prstGeom prst="rect">
            <a:avLst/>
          </a:prstGeom>
          <a:noFill/>
        </p:spPr>
        <p:txBody>
          <a:bodyPr wrap="none" rtlCol="0">
            <a:spAutoFit/>
          </a:bodyPr>
          <a:lstStyle/>
          <a:p>
            <a:r>
              <a:rPr lang="en-US" b="1" dirty="0">
                <a:solidFill>
                  <a:schemeClr val="bg1"/>
                </a:solidFill>
              </a:rPr>
              <a:t>0.179 dpa</a:t>
            </a:r>
          </a:p>
        </p:txBody>
      </p:sp>
    </p:spTree>
    <p:extLst>
      <p:ext uri="{BB962C8B-B14F-4D97-AF65-F5344CB8AC3E}">
        <p14:creationId xmlns:p14="http://schemas.microsoft.com/office/powerpoint/2010/main" val="269519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600AA-35DA-356F-4C06-0F4DEFE790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009F9B-32E6-9227-5A39-C1DA2F1700F5}"/>
              </a:ext>
            </a:extLst>
          </p:cNvPr>
          <p:cNvSpPr>
            <a:spLocks noGrp="1"/>
          </p:cNvSpPr>
          <p:nvPr>
            <p:ph type="body" sz="quarter" idx="11"/>
          </p:nvPr>
        </p:nvSpPr>
        <p:spPr/>
        <p:txBody>
          <a:bodyPr/>
          <a:lstStyle/>
          <a:p>
            <a:r>
              <a:rPr lang="en-US" dirty="0"/>
              <a:t>Precipitate length</a:t>
            </a:r>
          </a:p>
        </p:txBody>
      </p:sp>
      <p:sp>
        <p:nvSpPr>
          <p:cNvPr id="3" name="Text Placeholder 2">
            <a:extLst>
              <a:ext uri="{FF2B5EF4-FFF2-40B4-BE49-F238E27FC236}">
                <a16:creationId xmlns:a16="http://schemas.microsoft.com/office/drawing/2014/main" id="{99F78F50-D555-A03A-468E-2CAE9DA28000}"/>
              </a:ext>
            </a:extLst>
          </p:cNvPr>
          <p:cNvSpPr>
            <a:spLocks noGrp="1"/>
          </p:cNvSpPr>
          <p:nvPr>
            <p:ph type="body" sz="quarter" idx="10"/>
          </p:nvPr>
        </p:nvSpPr>
        <p:spPr>
          <a:xfrm>
            <a:off x="1771650" y="5376842"/>
            <a:ext cx="10248900" cy="1242186"/>
          </a:xfrm>
        </p:spPr>
        <p:txBody>
          <a:bodyPr/>
          <a:lstStyle/>
          <a:p>
            <a:pPr marL="285750" indent="-285750">
              <a:buFont typeface="Arial" panose="020B0604020202020204" pitchFamily="34" charset="0"/>
              <a:buChar char="•"/>
            </a:pPr>
            <a:r>
              <a:rPr lang="en-US" sz="1600" dirty="0"/>
              <a:t>Average precipitate length increases with increasing dose (Figure a)</a:t>
            </a:r>
          </a:p>
          <a:p>
            <a:pPr marL="285750" indent="-285750">
              <a:buFont typeface="Arial" panose="020B0604020202020204" pitchFamily="34" charset="0"/>
              <a:buChar char="•"/>
            </a:pPr>
            <a:r>
              <a:rPr lang="en-US" sz="1600" dirty="0"/>
              <a:t>Both length and width of individual precipitates increase with increasing dose (Figure b)</a:t>
            </a:r>
          </a:p>
          <a:p>
            <a:pPr marL="285750" indent="-285750">
              <a:buFont typeface="Arial" panose="020B0604020202020204" pitchFamily="34" charset="0"/>
              <a:buChar char="•"/>
            </a:pPr>
            <a:endParaRPr lang="en-US" sz="1600" dirty="0"/>
          </a:p>
        </p:txBody>
      </p:sp>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DB52F270-1E6D-1C7C-C0AB-A95AF9C1C673}"/>
                  </a:ext>
                </a:extLst>
              </p:cNvPr>
              <p:cNvSpPr>
                <a:spLocks noGrp="1"/>
              </p:cNvSpPr>
              <p:nvPr>
                <p:ph type="title"/>
              </p:nvPr>
            </p:nvSpPr>
            <p:spPr/>
            <p:txBody>
              <a:bodyPr>
                <a:normAutofit fontScale="90000"/>
              </a:bodyPr>
              <a:lstStyle/>
              <a:p>
                <a:r>
                  <a:rPr lang="en-US" dirty="0"/>
                  <a:t>Temp: 500</a:t>
                </a:r>
                <a14:m>
                  <m:oMath xmlns:m="http://schemas.openxmlformats.org/officeDocument/2006/math">
                    <m:r>
                      <a:rPr lang="en-US">
                        <a:latin typeface="Cambria Math" panose="02040503050406030204" pitchFamily="18" charset="0"/>
                      </a:rPr>
                      <m:t>°</m:t>
                    </m:r>
                  </m:oMath>
                </a14:m>
                <a:r>
                  <a:rPr lang="en-US" dirty="0"/>
                  <a:t>C; Dose rate:  8.26 x 10</a:t>
                </a:r>
                <a:r>
                  <a:rPr lang="en-US" baseline="30000" dirty="0"/>
                  <a:t>−5 </a:t>
                </a:r>
                <a:r>
                  <a:rPr lang="en-US" dirty="0"/>
                  <a:t>dpa/s</a:t>
                </a:r>
              </a:p>
            </p:txBody>
          </p:sp>
        </mc:Choice>
        <mc:Fallback xmlns="">
          <p:sp>
            <p:nvSpPr>
              <p:cNvPr id="4" name="Title 3">
                <a:extLst>
                  <a:ext uri="{FF2B5EF4-FFF2-40B4-BE49-F238E27FC236}">
                    <a16:creationId xmlns:a16="http://schemas.microsoft.com/office/drawing/2014/main" id="{DB52F270-1E6D-1C7C-C0AB-A95AF9C1C673}"/>
                  </a:ext>
                </a:extLst>
              </p:cNvPr>
              <p:cNvSpPr>
                <a:spLocks noGrp="1" noRot="1" noChangeAspect="1" noMove="1" noResize="1" noEditPoints="1" noAdjustHandles="1" noChangeArrowheads="1" noChangeShapeType="1" noTextEdit="1"/>
              </p:cNvSpPr>
              <p:nvPr>
                <p:ph type="title"/>
              </p:nvPr>
            </p:nvSpPr>
            <p:spPr>
              <a:blipFill>
                <a:blip r:embed="rId2"/>
                <a:stretch>
                  <a:fillRect l="-2165" t="-39175" b="-5670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AFF32353-4135-B168-DF6F-6CEF7782B03E}"/>
              </a:ext>
            </a:extLst>
          </p:cNvPr>
          <p:cNvSpPr>
            <a:spLocks noGrp="1"/>
          </p:cNvSpPr>
          <p:nvPr>
            <p:ph type="ftr" sz="quarter" idx="12"/>
          </p:nvPr>
        </p:nvSpPr>
        <p:spPr/>
        <p:txBody>
          <a:bodyPr/>
          <a:lstStyle/>
          <a:p>
            <a:pPr algn="r"/>
            <a:fld id="{9B106224-CE8F-4FF1-9E98-C2DF02E6D3AF}" type="slidenum">
              <a:rPr lang="en-US" smtClean="0"/>
              <a:pPr algn="r"/>
              <a:t>11</a:t>
            </a:fld>
            <a:endParaRPr lang="en-US" dirty="0"/>
          </a:p>
        </p:txBody>
      </p:sp>
      <p:grpSp>
        <p:nvGrpSpPr>
          <p:cNvPr id="11" name="Group 10">
            <a:extLst>
              <a:ext uri="{FF2B5EF4-FFF2-40B4-BE49-F238E27FC236}">
                <a16:creationId xmlns:a16="http://schemas.microsoft.com/office/drawing/2014/main" id="{5125F192-15E9-EB26-9402-18528535D141}"/>
              </a:ext>
            </a:extLst>
          </p:cNvPr>
          <p:cNvGrpSpPr/>
          <p:nvPr/>
        </p:nvGrpSpPr>
        <p:grpSpPr>
          <a:xfrm>
            <a:off x="1362075" y="1332236"/>
            <a:ext cx="4399052" cy="3878481"/>
            <a:chOff x="3259864" y="1435417"/>
            <a:chExt cx="4399052" cy="3878481"/>
          </a:xfrm>
        </p:grpSpPr>
        <p:pic>
          <p:nvPicPr>
            <p:cNvPr id="7" name="Picture 6">
              <a:extLst>
                <a:ext uri="{FF2B5EF4-FFF2-40B4-BE49-F238E27FC236}">
                  <a16:creationId xmlns:a16="http://schemas.microsoft.com/office/drawing/2014/main" id="{FE5838A7-50D9-5462-1271-AF9DEE5341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59864" y="1544100"/>
              <a:ext cx="4399052" cy="3769798"/>
            </a:xfrm>
            <a:prstGeom prst="rect">
              <a:avLst/>
            </a:prstGeom>
          </p:spPr>
        </p:pic>
        <p:sp>
          <p:nvSpPr>
            <p:cNvPr id="8" name="TextBox 7">
              <a:extLst>
                <a:ext uri="{FF2B5EF4-FFF2-40B4-BE49-F238E27FC236}">
                  <a16:creationId xmlns:a16="http://schemas.microsoft.com/office/drawing/2014/main" id="{DBAA7EAF-1FEC-1370-FD39-4F1C173AFB3F}"/>
                </a:ext>
              </a:extLst>
            </p:cNvPr>
            <p:cNvSpPr txBox="1"/>
            <p:nvPr/>
          </p:nvSpPr>
          <p:spPr>
            <a:xfrm>
              <a:off x="4029075" y="1435417"/>
              <a:ext cx="415498" cy="338554"/>
            </a:xfrm>
            <a:prstGeom prst="rect">
              <a:avLst/>
            </a:prstGeom>
            <a:noFill/>
          </p:spPr>
          <p:txBody>
            <a:bodyPr wrap="none" rtlCol="0">
              <a:spAutoFit/>
            </a:bodyPr>
            <a:lstStyle/>
            <a:p>
              <a:r>
                <a:rPr lang="en-US" sz="1600" dirty="0"/>
                <a:t>(a)</a:t>
              </a:r>
            </a:p>
          </p:txBody>
        </p:sp>
      </p:grpSp>
      <p:grpSp>
        <p:nvGrpSpPr>
          <p:cNvPr id="12" name="Group 11">
            <a:extLst>
              <a:ext uri="{FF2B5EF4-FFF2-40B4-BE49-F238E27FC236}">
                <a16:creationId xmlns:a16="http://schemas.microsoft.com/office/drawing/2014/main" id="{1B4DDE5E-3F2E-3BB3-3780-9A533F3170DE}"/>
              </a:ext>
            </a:extLst>
          </p:cNvPr>
          <p:cNvGrpSpPr/>
          <p:nvPr/>
        </p:nvGrpSpPr>
        <p:grpSpPr>
          <a:xfrm>
            <a:off x="5875051" y="1320051"/>
            <a:ext cx="4472991" cy="3890666"/>
            <a:chOff x="7656226" y="1435417"/>
            <a:chExt cx="4472991" cy="3890666"/>
          </a:xfrm>
        </p:grpSpPr>
        <p:pic>
          <p:nvPicPr>
            <p:cNvPr id="9" name="Picture 8">
              <a:extLst>
                <a:ext uri="{FF2B5EF4-FFF2-40B4-BE49-F238E27FC236}">
                  <a16:creationId xmlns:a16="http://schemas.microsoft.com/office/drawing/2014/main" id="{2715F4C7-0977-F7F2-3546-9024395D97A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6226" y="1556285"/>
              <a:ext cx="4472991" cy="3769798"/>
            </a:xfrm>
            <a:prstGeom prst="rect">
              <a:avLst/>
            </a:prstGeom>
          </p:spPr>
        </p:pic>
        <p:sp>
          <p:nvSpPr>
            <p:cNvPr id="10" name="TextBox 9">
              <a:extLst>
                <a:ext uri="{FF2B5EF4-FFF2-40B4-BE49-F238E27FC236}">
                  <a16:creationId xmlns:a16="http://schemas.microsoft.com/office/drawing/2014/main" id="{B4FB8369-4BC6-A1C7-5766-7D93E9C82104}"/>
                </a:ext>
              </a:extLst>
            </p:cNvPr>
            <p:cNvSpPr txBox="1"/>
            <p:nvPr/>
          </p:nvSpPr>
          <p:spPr>
            <a:xfrm>
              <a:off x="8153400" y="1435417"/>
              <a:ext cx="415498" cy="338554"/>
            </a:xfrm>
            <a:prstGeom prst="rect">
              <a:avLst/>
            </a:prstGeom>
            <a:noFill/>
          </p:spPr>
          <p:txBody>
            <a:bodyPr wrap="none" rtlCol="0">
              <a:spAutoFit/>
            </a:bodyPr>
            <a:lstStyle/>
            <a:p>
              <a:r>
                <a:rPr lang="en-US" sz="1600" dirty="0"/>
                <a:t>(b)</a:t>
              </a:r>
            </a:p>
          </p:txBody>
        </p:sp>
      </p:grpSp>
    </p:spTree>
    <p:extLst>
      <p:ext uri="{BB962C8B-B14F-4D97-AF65-F5344CB8AC3E}">
        <p14:creationId xmlns:p14="http://schemas.microsoft.com/office/powerpoint/2010/main" val="342522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AC92F-979C-BD72-C4D6-AE90A1BD1CB1}"/>
              </a:ext>
            </a:extLst>
          </p:cNvPr>
          <p:cNvSpPr>
            <a:spLocks noGrp="1"/>
          </p:cNvSpPr>
          <p:nvPr>
            <p:ph type="body" sz="quarter" idx="11"/>
          </p:nvPr>
        </p:nvSpPr>
        <p:spPr>
          <a:xfrm>
            <a:off x="600443" y="929434"/>
            <a:ext cx="11277600" cy="365760"/>
          </a:xfrm>
        </p:spPr>
        <p:txBody>
          <a:bodyPr/>
          <a:lstStyle/>
          <a:p>
            <a:r>
              <a:rPr lang="en-US" dirty="0"/>
              <a:t>Dose rate:  8.26 x 10</a:t>
            </a:r>
            <a:r>
              <a:rPr lang="en-US" baseline="30000" dirty="0"/>
              <a:t>−6 </a:t>
            </a:r>
            <a:r>
              <a:rPr lang="en-US" dirty="0"/>
              <a:t>dpa/s</a:t>
            </a:r>
          </a:p>
        </p:txBody>
      </p:sp>
      <p:sp>
        <p:nvSpPr>
          <p:cNvPr id="4" name="Title 3">
            <a:extLst>
              <a:ext uri="{FF2B5EF4-FFF2-40B4-BE49-F238E27FC236}">
                <a16:creationId xmlns:a16="http://schemas.microsoft.com/office/drawing/2014/main" id="{02372DF7-5956-5432-5C81-B94B61B04085}"/>
              </a:ext>
            </a:extLst>
          </p:cNvPr>
          <p:cNvSpPr>
            <a:spLocks noGrp="1"/>
          </p:cNvSpPr>
          <p:nvPr>
            <p:ph type="title"/>
          </p:nvPr>
        </p:nvSpPr>
        <p:spPr/>
        <p:txBody>
          <a:bodyPr>
            <a:normAutofit fontScale="90000"/>
          </a:bodyPr>
          <a:lstStyle/>
          <a:p>
            <a:r>
              <a:rPr lang="en-US" dirty="0"/>
              <a:t>Temperature comparison </a:t>
            </a:r>
          </a:p>
        </p:txBody>
      </p:sp>
      <p:sp>
        <p:nvSpPr>
          <p:cNvPr id="5" name="Footer Placeholder 4">
            <a:extLst>
              <a:ext uri="{FF2B5EF4-FFF2-40B4-BE49-F238E27FC236}">
                <a16:creationId xmlns:a16="http://schemas.microsoft.com/office/drawing/2014/main" id="{4C64EF3D-9C42-4EFE-20CC-4DC2E2CED43D}"/>
              </a:ext>
            </a:extLst>
          </p:cNvPr>
          <p:cNvSpPr>
            <a:spLocks noGrp="1"/>
          </p:cNvSpPr>
          <p:nvPr>
            <p:ph type="ftr" sz="quarter" idx="12"/>
          </p:nvPr>
        </p:nvSpPr>
        <p:spPr/>
        <p:txBody>
          <a:bodyPr/>
          <a:lstStyle/>
          <a:p>
            <a:pPr algn="r"/>
            <a:fld id="{9B106224-CE8F-4FF1-9E98-C2DF02E6D3AF}" type="slidenum">
              <a:rPr lang="en-US" smtClean="0"/>
              <a:pPr algn="r"/>
              <a:t>12</a:t>
            </a:fld>
            <a:endParaRPr lang="en-US" dirty="0"/>
          </a:p>
        </p:txBody>
      </p:sp>
      <p:pic>
        <p:nvPicPr>
          <p:cNvPr id="7" name="Picture 6">
            <a:extLst>
              <a:ext uri="{FF2B5EF4-FFF2-40B4-BE49-F238E27FC236}">
                <a16:creationId xmlns:a16="http://schemas.microsoft.com/office/drawing/2014/main" id="{9B827803-DA87-13AA-D022-EC56863422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2080" y="3188100"/>
            <a:ext cx="4037204" cy="3669900"/>
          </a:xfrm>
          <a:prstGeom prst="rect">
            <a:avLst/>
          </a:prstGeom>
        </p:spPr>
      </p:pic>
      <p:grpSp>
        <p:nvGrpSpPr>
          <p:cNvPr id="11" name="Group 10">
            <a:extLst>
              <a:ext uri="{FF2B5EF4-FFF2-40B4-BE49-F238E27FC236}">
                <a16:creationId xmlns:a16="http://schemas.microsoft.com/office/drawing/2014/main" id="{C7FCC008-C2A2-B643-310A-AB6FFE0A2261}"/>
              </a:ext>
            </a:extLst>
          </p:cNvPr>
          <p:cNvGrpSpPr/>
          <p:nvPr/>
        </p:nvGrpSpPr>
        <p:grpSpPr>
          <a:xfrm>
            <a:off x="5482887" y="238972"/>
            <a:ext cx="6704705" cy="2900674"/>
            <a:chOff x="6209732" y="423210"/>
            <a:chExt cx="4631782" cy="2003860"/>
          </a:xfrm>
        </p:grpSpPr>
        <p:pic>
          <p:nvPicPr>
            <p:cNvPr id="8" name="Picture 7">
              <a:extLst>
                <a:ext uri="{FF2B5EF4-FFF2-40B4-BE49-F238E27FC236}">
                  <a16:creationId xmlns:a16="http://schemas.microsoft.com/office/drawing/2014/main" id="{89FFD26D-F6BA-0492-50E8-5332C23B134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02158" y="423210"/>
              <a:ext cx="2339356" cy="1971589"/>
            </a:xfrm>
            <a:prstGeom prst="rect">
              <a:avLst/>
            </a:prstGeom>
          </p:spPr>
        </p:pic>
        <p:pic>
          <p:nvPicPr>
            <p:cNvPr id="9" name="Picture 8">
              <a:extLst>
                <a:ext uri="{FF2B5EF4-FFF2-40B4-BE49-F238E27FC236}">
                  <a16:creationId xmlns:a16="http://schemas.microsoft.com/office/drawing/2014/main" id="{549E84A7-028A-E51E-6B18-835CCDE735B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09732" y="423210"/>
              <a:ext cx="2339356" cy="2003860"/>
            </a:xfrm>
            <a:prstGeom prst="rect">
              <a:avLst/>
            </a:prstGeom>
          </p:spPr>
        </p:pic>
      </p:gr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2CF6F04A-92DC-88F7-6EEF-5DCD909C790F}"/>
                  </a:ext>
                </a:extLst>
              </p:cNvPr>
              <p:cNvGraphicFramePr>
                <a:graphicFrameLocks noGrp="1"/>
              </p:cNvGraphicFramePr>
              <p:nvPr>
                <p:extLst>
                  <p:ext uri="{D42A27DB-BD31-4B8C-83A1-F6EECF244321}">
                    <p14:modId xmlns:p14="http://schemas.microsoft.com/office/powerpoint/2010/main" val="3092249995"/>
                  </p:ext>
                </p:extLst>
              </p:nvPr>
            </p:nvGraphicFramePr>
            <p:xfrm>
              <a:off x="211353" y="1520224"/>
              <a:ext cx="5271534" cy="4377318"/>
            </p:xfrm>
            <a:graphic>
              <a:graphicData uri="http://schemas.openxmlformats.org/drawingml/2006/table">
                <a:tbl>
                  <a:tblPr firstRow="1" bandRow="1">
                    <a:tableStyleId>{1FECB4D8-DB02-4DC6-A0A2-4F2EBAE1DC90}</a:tableStyleId>
                  </a:tblPr>
                  <a:tblGrid>
                    <a:gridCol w="932497">
                      <a:extLst>
                        <a:ext uri="{9D8B030D-6E8A-4147-A177-3AD203B41FA5}">
                          <a16:colId xmlns:a16="http://schemas.microsoft.com/office/drawing/2014/main" val="3665678911"/>
                        </a:ext>
                      </a:extLst>
                    </a:gridCol>
                    <a:gridCol w="2121583">
                      <a:extLst>
                        <a:ext uri="{9D8B030D-6E8A-4147-A177-3AD203B41FA5}">
                          <a16:colId xmlns:a16="http://schemas.microsoft.com/office/drawing/2014/main" val="4287893580"/>
                        </a:ext>
                      </a:extLst>
                    </a:gridCol>
                    <a:gridCol w="2217454">
                      <a:extLst>
                        <a:ext uri="{9D8B030D-6E8A-4147-A177-3AD203B41FA5}">
                          <a16:colId xmlns:a16="http://schemas.microsoft.com/office/drawing/2014/main" val="2416216186"/>
                        </a:ext>
                      </a:extLst>
                    </a:gridCol>
                  </a:tblGrid>
                  <a:tr h="466563">
                    <a:tc>
                      <a:txBody>
                        <a:bodyPr/>
                        <a:lstStyle/>
                        <a:p>
                          <a:pPr algn="ctr"/>
                          <a:endParaRPr lang="en-US" sz="1400" dirty="0"/>
                        </a:p>
                      </a:txBody>
                      <a:tcPr anchor="ctr"/>
                    </a:tc>
                    <a:tc>
                      <a:txBody>
                        <a:bodyPr/>
                        <a:lstStyle/>
                        <a:p>
                          <a:pPr algn="ctr"/>
                          <a:r>
                            <a:rPr lang="en-US" sz="1400" dirty="0"/>
                            <a:t>450</a:t>
                          </a:r>
                          <a14:m>
                            <m:oMath xmlns:m="http://schemas.openxmlformats.org/officeDocument/2006/math">
                              <m:r>
                                <a:rPr lang="en-US" sz="1400" b="1" smtClean="0">
                                  <a:latin typeface="Cambria Math" panose="02040503050406030204" pitchFamily="18" charset="0"/>
                                </a:rPr>
                                <m:t>°</m:t>
                              </m:r>
                            </m:oMath>
                          </a14:m>
                          <a:r>
                            <a:rPr lang="en-US" sz="1400" dirty="0"/>
                            <a:t>C</a:t>
                          </a:r>
                        </a:p>
                      </a:txBody>
                      <a:tcPr anchor="ctr"/>
                    </a:tc>
                    <a:tc>
                      <a:txBody>
                        <a:bodyPr/>
                        <a:lstStyle/>
                        <a:p>
                          <a:pPr algn="ctr"/>
                          <a:r>
                            <a:rPr lang="en-US" sz="1400" dirty="0"/>
                            <a:t>500</a:t>
                          </a:r>
                          <a14:m>
                            <m:oMath xmlns:m="http://schemas.openxmlformats.org/officeDocument/2006/math">
                              <m:r>
                                <a:rPr lang="en-US" sz="1400" b="1" smtClean="0">
                                  <a:latin typeface="Cambria Math" panose="02040503050406030204" pitchFamily="18" charset="0"/>
                                </a:rPr>
                                <m:t>°</m:t>
                              </m:r>
                            </m:oMath>
                          </a14:m>
                          <a:r>
                            <a:rPr lang="en-US" sz="1400" dirty="0"/>
                            <a:t>C</a:t>
                          </a:r>
                        </a:p>
                      </a:txBody>
                      <a:tcPr anchor="ctr"/>
                    </a:tc>
                    <a:extLst>
                      <a:ext uri="{0D108BD9-81ED-4DB2-BD59-A6C34878D82A}">
                        <a16:rowId xmlns:a16="http://schemas.microsoft.com/office/drawing/2014/main" val="3701936246"/>
                      </a:ext>
                    </a:extLst>
                  </a:tr>
                  <a:tr h="567536">
                    <a:tc>
                      <a:txBody>
                        <a:bodyPr/>
                        <a:lstStyle/>
                        <a:p>
                          <a:pPr algn="ctr"/>
                          <a:r>
                            <a:rPr lang="en-US" sz="1400" dirty="0"/>
                            <a:t>1</a:t>
                          </a:r>
                        </a:p>
                      </a:txBody>
                      <a:tcPr anchor="ctr"/>
                    </a:tc>
                    <a:tc>
                      <a:txBody>
                        <a:bodyPr/>
                        <a:lstStyle/>
                        <a:p>
                          <a:pPr algn="ctr"/>
                          <a:r>
                            <a:rPr lang="en-US" sz="1400" dirty="0"/>
                            <a:t>Rate of length </a:t>
                          </a:r>
                          <a:r>
                            <a:rPr lang="en-US" sz="1400" b="1" dirty="0"/>
                            <a:t>increase</a:t>
                          </a:r>
                          <a:r>
                            <a:rPr lang="en-US" sz="1400" dirty="0"/>
                            <a:t> increases with dose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Rate of length </a:t>
                          </a:r>
                          <a:r>
                            <a:rPr lang="en-US" sz="1400" b="1" dirty="0"/>
                            <a:t>decrease</a:t>
                          </a:r>
                          <a:r>
                            <a:rPr lang="en-US" sz="1400" dirty="0"/>
                            <a:t> decreases with dose</a:t>
                          </a:r>
                        </a:p>
                      </a:txBody>
                      <a:tcPr anchor="ctr"/>
                    </a:tc>
                    <a:extLst>
                      <a:ext uri="{0D108BD9-81ED-4DB2-BD59-A6C34878D82A}">
                        <a16:rowId xmlns:a16="http://schemas.microsoft.com/office/drawing/2014/main" val="3958666695"/>
                      </a:ext>
                    </a:extLst>
                  </a:tr>
                  <a:tr h="736049">
                    <a:tc>
                      <a:txBody>
                        <a:bodyPr/>
                        <a:lstStyle/>
                        <a:p>
                          <a:pPr marL="0" indent="0" algn="ctr">
                            <a:buFont typeface="Arial" panose="020B0604020202020204" pitchFamily="34" charset="0"/>
                            <a:buNone/>
                          </a:pPr>
                          <a:r>
                            <a:rPr lang="en-US" sz="1400" dirty="0"/>
                            <a:t>Inference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Phase retention decreases at higher dose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Phase retention dominating at higher dose</a:t>
                          </a:r>
                        </a:p>
                      </a:txBody>
                      <a:tcPr anchor="ctr"/>
                    </a:tc>
                    <a:extLst>
                      <a:ext uri="{0D108BD9-81ED-4DB2-BD59-A6C34878D82A}">
                        <a16:rowId xmlns:a16="http://schemas.microsoft.com/office/drawing/2014/main" val="459391644"/>
                      </a:ext>
                    </a:extLst>
                  </a:tr>
                  <a:tr h="567536">
                    <a:tc>
                      <a:txBody>
                        <a:bodyPr/>
                        <a:lstStyle/>
                        <a:p>
                          <a:pPr algn="ctr"/>
                          <a:r>
                            <a:rPr lang="en-US" sz="1400" dirty="0"/>
                            <a:t>2</a:t>
                          </a:r>
                        </a:p>
                      </a:txBody>
                      <a:tcPr anchor="ctr"/>
                    </a:tc>
                    <a:tc>
                      <a:txBody>
                        <a:bodyPr/>
                        <a:lstStyle/>
                        <a:p>
                          <a:pPr algn="ctr"/>
                          <a:r>
                            <a:rPr lang="en-US" sz="1400" dirty="0"/>
                            <a:t>Precipitates </a:t>
                          </a:r>
                          <a:r>
                            <a:rPr lang="en-US" sz="1400" b="1" dirty="0"/>
                            <a:t>appear</a:t>
                          </a:r>
                          <a:r>
                            <a:rPr lang="en-US" sz="1400" dirty="0"/>
                            <a:t> and </a:t>
                          </a:r>
                          <a:r>
                            <a:rPr lang="en-US" sz="1400" b="1" dirty="0"/>
                            <a:t>disappear</a:t>
                          </a:r>
                          <a:r>
                            <a:rPr lang="en-US" sz="1400" dirty="0"/>
                            <a:t> with dose</a:t>
                          </a:r>
                        </a:p>
                      </a:txBody>
                      <a:tcPr anchor="ctr"/>
                    </a:tc>
                    <a:tc>
                      <a:txBody>
                        <a:bodyPr/>
                        <a:lstStyle/>
                        <a:p>
                          <a:pPr algn="ctr"/>
                          <a:r>
                            <a:rPr lang="en-US" sz="1400" dirty="0"/>
                            <a:t>Precipitates that appear </a:t>
                          </a:r>
                          <a:r>
                            <a:rPr lang="en-US" sz="1400" b="1" dirty="0"/>
                            <a:t>stay</a:t>
                          </a:r>
                          <a:r>
                            <a:rPr lang="en-US" sz="1400" dirty="0"/>
                            <a:t> consistently</a:t>
                          </a:r>
                        </a:p>
                      </a:txBody>
                      <a:tcPr anchor="ctr"/>
                    </a:tc>
                    <a:extLst>
                      <a:ext uri="{0D108BD9-81ED-4DB2-BD59-A6C34878D82A}">
                        <a16:rowId xmlns:a16="http://schemas.microsoft.com/office/drawing/2014/main" val="3330986518"/>
                      </a:ext>
                    </a:extLst>
                  </a:tr>
                  <a:tr h="567536">
                    <a:tc>
                      <a:txBody>
                        <a:bodyPr/>
                        <a:lstStyle/>
                        <a:p>
                          <a:pPr algn="ctr"/>
                          <a:r>
                            <a:rPr lang="en-US" sz="1400" dirty="0"/>
                            <a:t>Inference</a:t>
                          </a:r>
                        </a:p>
                      </a:txBody>
                      <a:tcPr anchor="ctr"/>
                    </a:tc>
                    <a:tc>
                      <a:txBody>
                        <a:bodyPr/>
                        <a:lstStyle/>
                        <a:p>
                          <a:pPr algn="ctr"/>
                          <a:r>
                            <a:rPr lang="en-US" sz="1400" dirty="0"/>
                            <a:t>Phase decomposition as well as reversal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No phase reversal</a:t>
                          </a:r>
                        </a:p>
                      </a:txBody>
                      <a:tcPr anchor="ctr"/>
                    </a:tc>
                    <a:extLst>
                      <a:ext uri="{0D108BD9-81ED-4DB2-BD59-A6C34878D82A}">
                        <a16:rowId xmlns:a16="http://schemas.microsoft.com/office/drawing/2014/main" val="1381396131"/>
                      </a:ext>
                    </a:extLst>
                  </a:tr>
                  <a:tr h="736049">
                    <a:tc>
                      <a:txBody>
                        <a:bodyPr/>
                        <a:lstStyle/>
                        <a:p>
                          <a:pPr algn="ctr"/>
                          <a:r>
                            <a:rPr lang="en-US" sz="1400" dirty="0"/>
                            <a:t>3</a:t>
                          </a:r>
                        </a:p>
                      </a:txBody>
                      <a:tcPr anchor="ctr"/>
                    </a:tc>
                    <a:tc>
                      <a:txBody>
                        <a:bodyPr/>
                        <a:lstStyle/>
                        <a:p>
                          <a:pPr algn="ctr"/>
                          <a:r>
                            <a:rPr lang="en-US" sz="1400" dirty="0"/>
                            <a:t>Standard deviation </a:t>
                          </a:r>
                          <a:r>
                            <a:rPr lang="en-US" sz="1400" b="1" dirty="0"/>
                            <a:t>increases</a:t>
                          </a:r>
                          <a:r>
                            <a:rPr lang="en-US" sz="1400" dirty="0"/>
                            <a:t> with dose</a:t>
                          </a:r>
                        </a:p>
                      </a:txBody>
                      <a:tcPr anchor="ctr"/>
                    </a:tc>
                    <a:tc>
                      <a:txBody>
                        <a:bodyPr/>
                        <a:lstStyle/>
                        <a:p>
                          <a:pPr algn="ctr"/>
                          <a:r>
                            <a:rPr lang="en-US" sz="1400" dirty="0"/>
                            <a:t>Standard deviation stays </a:t>
                          </a:r>
                          <a:r>
                            <a:rPr lang="en-US" sz="1400" b="1" dirty="0"/>
                            <a:t>constant</a:t>
                          </a:r>
                          <a:r>
                            <a:rPr lang="en-US" sz="1400" dirty="0"/>
                            <a:t> with dose</a:t>
                          </a:r>
                        </a:p>
                      </a:txBody>
                      <a:tcPr anchor="ctr"/>
                    </a:tc>
                    <a:extLst>
                      <a:ext uri="{0D108BD9-81ED-4DB2-BD59-A6C34878D82A}">
                        <a16:rowId xmlns:a16="http://schemas.microsoft.com/office/drawing/2014/main" val="3811611124"/>
                      </a:ext>
                    </a:extLst>
                  </a:tr>
                  <a:tr h="736049">
                    <a:tc>
                      <a:txBody>
                        <a:bodyPr/>
                        <a:lstStyle/>
                        <a:p>
                          <a:pPr algn="ctr"/>
                          <a:r>
                            <a:rPr lang="en-US" sz="1400" dirty="0"/>
                            <a:t>Inference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Nucleation occurs alongside growth</a:t>
                          </a:r>
                        </a:p>
                      </a:txBody>
                      <a:tcPr anchor="ctr"/>
                    </a:tc>
                    <a:tc>
                      <a:txBody>
                        <a:bodyPr/>
                        <a:lstStyle/>
                        <a:p>
                          <a:pPr algn="ctr"/>
                          <a:r>
                            <a:rPr lang="en-US" sz="1400" dirty="0"/>
                            <a:t>Nucleation occurs first, followed by growth</a:t>
                          </a:r>
                        </a:p>
                      </a:txBody>
                      <a:tcPr anchor="ctr"/>
                    </a:tc>
                    <a:extLst>
                      <a:ext uri="{0D108BD9-81ED-4DB2-BD59-A6C34878D82A}">
                        <a16:rowId xmlns:a16="http://schemas.microsoft.com/office/drawing/2014/main" val="3225861937"/>
                      </a:ext>
                    </a:extLst>
                  </a:tr>
                </a:tbl>
              </a:graphicData>
            </a:graphic>
          </p:graphicFrame>
        </mc:Choice>
        <mc:Fallback xmlns="">
          <p:graphicFrame>
            <p:nvGraphicFramePr>
              <p:cNvPr id="12" name="Table 11">
                <a:extLst>
                  <a:ext uri="{FF2B5EF4-FFF2-40B4-BE49-F238E27FC236}">
                    <a16:creationId xmlns:a16="http://schemas.microsoft.com/office/drawing/2014/main" id="{2CF6F04A-92DC-88F7-6EEF-5DCD909C790F}"/>
                  </a:ext>
                </a:extLst>
              </p:cNvPr>
              <p:cNvGraphicFramePr>
                <a:graphicFrameLocks noGrp="1"/>
              </p:cNvGraphicFramePr>
              <p:nvPr>
                <p:extLst>
                  <p:ext uri="{D42A27DB-BD31-4B8C-83A1-F6EECF244321}">
                    <p14:modId xmlns:p14="http://schemas.microsoft.com/office/powerpoint/2010/main" val="3092249995"/>
                  </p:ext>
                </p:extLst>
              </p:nvPr>
            </p:nvGraphicFramePr>
            <p:xfrm>
              <a:off x="211353" y="1520224"/>
              <a:ext cx="5271534" cy="4377318"/>
            </p:xfrm>
            <a:graphic>
              <a:graphicData uri="http://schemas.openxmlformats.org/drawingml/2006/table">
                <a:tbl>
                  <a:tblPr firstRow="1" bandRow="1">
                    <a:tableStyleId>{1FECB4D8-DB02-4DC6-A0A2-4F2EBAE1DC90}</a:tableStyleId>
                  </a:tblPr>
                  <a:tblGrid>
                    <a:gridCol w="932497">
                      <a:extLst>
                        <a:ext uri="{9D8B030D-6E8A-4147-A177-3AD203B41FA5}">
                          <a16:colId xmlns:a16="http://schemas.microsoft.com/office/drawing/2014/main" val="3665678911"/>
                        </a:ext>
                      </a:extLst>
                    </a:gridCol>
                    <a:gridCol w="2121583">
                      <a:extLst>
                        <a:ext uri="{9D8B030D-6E8A-4147-A177-3AD203B41FA5}">
                          <a16:colId xmlns:a16="http://schemas.microsoft.com/office/drawing/2014/main" val="4287893580"/>
                        </a:ext>
                      </a:extLst>
                    </a:gridCol>
                    <a:gridCol w="2217454">
                      <a:extLst>
                        <a:ext uri="{9D8B030D-6E8A-4147-A177-3AD203B41FA5}">
                          <a16:colId xmlns:a16="http://schemas.microsoft.com/office/drawing/2014/main" val="2416216186"/>
                        </a:ext>
                      </a:extLst>
                    </a:gridCol>
                  </a:tblGrid>
                  <a:tr h="466563">
                    <a:tc>
                      <a:txBody>
                        <a:bodyPr/>
                        <a:lstStyle/>
                        <a:p>
                          <a:pPr algn="ctr"/>
                          <a:endParaRPr lang="en-US" sz="1400" dirty="0"/>
                        </a:p>
                      </a:txBody>
                      <a:tcPr anchor="ctr"/>
                    </a:tc>
                    <a:tc>
                      <a:txBody>
                        <a:bodyPr/>
                        <a:lstStyle/>
                        <a:p>
                          <a:endParaRPr lang="en-US"/>
                        </a:p>
                      </a:txBody>
                      <a:tcPr anchor="ctr">
                        <a:blipFill>
                          <a:blip r:embed="rId5"/>
                          <a:stretch>
                            <a:fillRect l="-44126" t="-1299" r="-104871" b="-836364"/>
                          </a:stretch>
                        </a:blipFill>
                      </a:tcPr>
                    </a:tc>
                    <a:tc>
                      <a:txBody>
                        <a:bodyPr/>
                        <a:lstStyle/>
                        <a:p>
                          <a:endParaRPr lang="en-US"/>
                        </a:p>
                      </a:txBody>
                      <a:tcPr anchor="ctr">
                        <a:blipFill>
                          <a:blip r:embed="rId5"/>
                          <a:stretch>
                            <a:fillRect l="-138187" t="-1299" r="-549" b="-836364"/>
                          </a:stretch>
                        </a:blipFill>
                      </a:tcPr>
                    </a:tc>
                    <a:extLst>
                      <a:ext uri="{0D108BD9-81ED-4DB2-BD59-A6C34878D82A}">
                        <a16:rowId xmlns:a16="http://schemas.microsoft.com/office/drawing/2014/main" val="3701936246"/>
                      </a:ext>
                    </a:extLst>
                  </a:tr>
                  <a:tr h="567536">
                    <a:tc>
                      <a:txBody>
                        <a:bodyPr/>
                        <a:lstStyle/>
                        <a:p>
                          <a:pPr algn="ctr"/>
                          <a:r>
                            <a:rPr lang="en-US" sz="1400" dirty="0"/>
                            <a:t>1</a:t>
                          </a:r>
                        </a:p>
                      </a:txBody>
                      <a:tcPr anchor="ctr"/>
                    </a:tc>
                    <a:tc>
                      <a:txBody>
                        <a:bodyPr/>
                        <a:lstStyle/>
                        <a:p>
                          <a:pPr algn="ctr"/>
                          <a:r>
                            <a:rPr lang="en-US" sz="1400" dirty="0"/>
                            <a:t>Rate of length </a:t>
                          </a:r>
                          <a:r>
                            <a:rPr lang="en-US" sz="1400" b="1" dirty="0"/>
                            <a:t>increase</a:t>
                          </a:r>
                          <a:r>
                            <a:rPr lang="en-US" sz="1400" dirty="0"/>
                            <a:t> increases with dose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Rate of length </a:t>
                          </a:r>
                          <a:r>
                            <a:rPr lang="en-US" sz="1400" b="1" dirty="0"/>
                            <a:t>decrease</a:t>
                          </a:r>
                          <a:r>
                            <a:rPr lang="en-US" sz="1400" dirty="0"/>
                            <a:t> decreases with dose</a:t>
                          </a:r>
                        </a:p>
                      </a:txBody>
                      <a:tcPr anchor="ctr"/>
                    </a:tc>
                    <a:extLst>
                      <a:ext uri="{0D108BD9-81ED-4DB2-BD59-A6C34878D82A}">
                        <a16:rowId xmlns:a16="http://schemas.microsoft.com/office/drawing/2014/main" val="3958666695"/>
                      </a:ext>
                    </a:extLst>
                  </a:tr>
                  <a:tr h="736049">
                    <a:tc>
                      <a:txBody>
                        <a:bodyPr/>
                        <a:lstStyle/>
                        <a:p>
                          <a:pPr marL="0" indent="0" algn="ctr">
                            <a:buFont typeface="Arial" panose="020B0604020202020204" pitchFamily="34" charset="0"/>
                            <a:buNone/>
                          </a:pPr>
                          <a:r>
                            <a:rPr lang="en-US" sz="1400" dirty="0"/>
                            <a:t>Inference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Phase retention decreases at higher dose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Phase retention dominating at higher dose</a:t>
                          </a:r>
                        </a:p>
                      </a:txBody>
                      <a:tcPr anchor="ctr"/>
                    </a:tc>
                    <a:extLst>
                      <a:ext uri="{0D108BD9-81ED-4DB2-BD59-A6C34878D82A}">
                        <a16:rowId xmlns:a16="http://schemas.microsoft.com/office/drawing/2014/main" val="459391644"/>
                      </a:ext>
                    </a:extLst>
                  </a:tr>
                  <a:tr h="567536">
                    <a:tc>
                      <a:txBody>
                        <a:bodyPr/>
                        <a:lstStyle/>
                        <a:p>
                          <a:pPr algn="ctr"/>
                          <a:r>
                            <a:rPr lang="en-US" sz="1400" dirty="0"/>
                            <a:t>2</a:t>
                          </a:r>
                        </a:p>
                      </a:txBody>
                      <a:tcPr anchor="ctr"/>
                    </a:tc>
                    <a:tc>
                      <a:txBody>
                        <a:bodyPr/>
                        <a:lstStyle/>
                        <a:p>
                          <a:pPr algn="ctr"/>
                          <a:r>
                            <a:rPr lang="en-US" sz="1400" dirty="0"/>
                            <a:t>Precipitates </a:t>
                          </a:r>
                          <a:r>
                            <a:rPr lang="en-US" sz="1400" b="1" dirty="0"/>
                            <a:t>appear</a:t>
                          </a:r>
                          <a:r>
                            <a:rPr lang="en-US" sz="1400" dirty="0"/>
                            <a:t> and </a:t>
                          </a:r>
                          <a:r>
                            <a:rPr lang="en-US" sz="1400" b="1" dirty="0"/>
                            <a:t>disappear</a:t>
                          </a:r>
                          <a:r>
                            <a:rPr lang="en-US" sz="1400" dirty="0"/>
                            <a:t> with dose</a:t>
                          </a:r>
                        </a:p>
                      </a:txBody>
                      <a:tcPr anchor="ctr"/>
                    </a:tc>
                    <a:tc>
                      <a:txBody>
                        <a:bodyPr/>
                        <a:lstStyle/>
                        <a:p>
                          <a:pPr algn="ctr"/>
                          <a:r>
                            <a:rPr lang="en-US" sz="1400" dirty="0"/>
                            <a:t>Precipitates that appear </a:t>
                          </a:r>
                          <a:r>
                            <a:rPr lang="en-US" sz="1400" b="1" dirty="0"/>
                            <a:t>stay</a:t>
                          </a:r>
                          <a:r>
                            <a:rPr lang="en-US" sz="1400" dirty="0"/>
                            <a:t> consistently</a:t>
                          </a:r>
                        </a:p>
                      </a:txBody>
                      <a:tcPr anchor="ctr"/>
                    </a:tc>
                    <a:extLst>
                      <a:ext uri="{0D108BD9-81ED-4DB2-BD59-A6C34878D82A}">
                        <a16:rowId xmlns:a16="http://schemas.microsoft.com/office/drawing/2014/main" val="3330986518"/>
                      </a:ext>
                    </a:extLst>
                  </a:tr>
                  <a:tr h="567536">
                    <a:tc>
                      <a:txBody>
                        <a:bodyPr/>
                        <a:lstStyle/>
                        <a:p>
                          <a:pPr algn="ctr"/>
                          <a:r>
                            <a:rPr lang="en-US" sz="1400" dirty="0"/>
                            <a:t>Inference</a:t>
                          </a:r>
                        </a:p>
                      </a:txBody>
                      <a:tcPr anchor="ctr"/>
                    </a:tc>
                    <a:tc>
                      <a:txBody>
                        <a:bodyPr/>
                        <a:lstStyle/>
                        <a:p>
                          <a:pPr algn="ctr"/>
                          <a:r>
                            <a:rPr lang="en-US" sz="1400" dirty="0"/>
                            <a:t>Phase decomposition as well as reversal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No phase reversal</a:t>
                          </a:r>
                        </a:p>
                      </a:txBody>
                      <a:tcPr anchor="ctr"/>
                    </a:tc>
                    <a:extLst>
                      <a:ext uri="{0D108BD9-81ED-4DB2-BD59-A6C34878D82A}">
                        <a16:rowId xmlns:a16="http://schemas.microsoft.com/office/drawing/2014/main" val="1381396131"/>
                      </a:ext>
                    </a:extLst>
                  </a:tr>
                  <a:tr h="736049">
                    <a:tc>
                      <a:txBody>
                        <a:bodyPr/>
                        <a:lstStyle/>
                        <a:p>
                          <a:pPr algn="ctr"/>
                          <a:r>
                            <a:rPr lang="en-US" sz="1400" dirty="0"/>
                            <a:t>3</a:t>
                          </a:r>
                        </a:p>
                      </a:txBody>
                      <a:tcPr anchor="ctr"/>
                    </a:tc>
                    <a:tc>
                      <a:txBody>
                        <a:bodyPr/>
                        <a:lstStyle/>
                        <a:p>
                          <a:pPr algn="ctr"/>
                          <a:r>
                            <a:rPr lang="en-US" sz="1400" dirty="0"/>
                            <a:t>Standard deviation </a:t>
                          </a:r>
                          <a:r>
                            <a:rPr lang="en-US" sz="1400" b="1" dirty="0"/>
                            <a:t>increases</a:t>
                          </a:r>
                          <a:r>
                            <a:rPr lang="en-US" sz="1400" dirty="0"/>
                            <a:t> with dose</a:t>
                          </a:r>
                        </a:p>
                      </a:txBody>
                      <a:tcPr anchor="ctr"/>
                    </a:tc>
                    <a:tc>
                      <a:txBody>
                        <a:bodyPr/>
                        <a:lstStyle/>
                        <a:p>
                          <a:pPr algn="ctr"/>
                          <a:r>
                            <a:rPr lang="en-US" sz="1400" dirty="0"/>
                            <a:t>Standard deviation stays </a:t>
                          </a:r>
                          <a:r>
                            <a:rPr lang="en-US" sz="1400" b="1" dirty="0"/>
                            <a:t>constant</a:t>
                          </a:r>
                          <a:r>
                            <a:rPr lang="en-US" sz="1400" dirty="0"/>
                            <a:t> with dose</a:t>
                          </a:r>
                        </a:p>
                      </a:txBody>
                      <a:tcPr anchor="ctr"/>
                    </a:tc>
                    <a:extLst>
                      <a:ext uri="{0D108BD9-81ED-4DB2-BD59-A6C34878D82A}">
                        <a16:rowId xmlns:a16="http://schemas.microsoft.com/office/drawing/2014/main" val="3811611124"/>
                      </a:ext>
                    </a:extLst>
                  </a:tr>
                  <a:tr h="736049">
                    <a:tc>
                      <a:txBody>
                        <a:bodyPr/>
                        <a:lstStyle/>
                        <a:p>
                          <a:pPr algn="ctr"/>
                          <a:r>
                            <a:rPr lang="en-US" sz="1400" dirty="0"/>
                            <a:t>Inference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Nucleation occurs alongside growth</a:t>
                          </a:r>
                        </a:p>
                      </a:txBody>
                      <a:tcPr anchor="ctr"/>
                    </a:tc>
                    <a:tc>
                      <a:txBody>
                        <a:bodyPr/>
                        <a:lstStyle/>
                        <a:p>
                          <a:pPr algn="ctr"/>
                          <a:r>
                            <a:rPr lang="en-US" sz="1400" dirty="0"/>
                            <a:t>Nucleation occurs first, followed by growth</a:t>
                          </a:r>
                        </a:p>
                      </a:txBody>
                      <a:tcPr anchor="ctr"/>
                    </a:tc>
                    <a:extLst>
                      <a:ext uri="{0D108BD9-81ED-4DB2-BD59-A6C34878D82A}">
                        <a16:rowId xmlns:a16="http://schemas.microsoft.com/office/drawing/2014/main" val="3225861937"/>
                      </a:ext>
                    </a:extLst>
                  </a:tr>
                </a:tbl>
              </a:graphicData>
            </a:graphic>
          </p:graphicFrame>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541F782-5045-732E-014E-402BBB7E0469}"/>
                  </a:ext>
                </a:extLst>
              </p:cNvPr>
              <p:cNvSpPr txBox="1"/>
              <p:nvPr/>
            </p:nvSpPr>
            <p:spPr>
              <a:xfrm>
                <a:off x="5902452" y="515759"/>
                <a:ext cx="673582" cy="307777"/>
              </a:xfrm>
              <a:prstGeom prst="rect">
                <a:avLst/>
              </a:prstGeom>
              <a:noFill/>
            </p:spPr>
            <p:txBody>
              <a:bodyPr wrap="none" rtlCol="0">
                <a:spAutoFit/>
              </a:bodyPr>
              <a:lstStyle/>
              <a:p>
                <a:r>
                  <a:rPr lang="en-US" sz="1400" dirty="0"/>
                  <a:t>450</a:t>
                </a:r>
                <a14:m>
                  <m:oMath xmlns:m="http://schemas.openxmlformats.org/officeDocument/2006/math">
                    <m:r>
                      <a:rPr lang="en-US" sz="1400" b="0" i="1" smtClean="0">
                        <a:latin typeface="Cambria Math" panose="02040503050406030204" pitchFamily="18" charset="0"/>
                      </a:rPr>
                      <m:t>°</m:t>
                    </m:r>
                  </m:oMath>
                </a14:m>
                <a:r>
                  <a:rPr lang="en-US" sz="1400" dirty="0"/>
                  <a:t>C</a:t>
                </a:r>
              </a:p>
            </p:txBody>
          </p:sp>
        </mc:Choice>
        <mc:Fallback xmlns="">
          <p:sp>
            <p:nvSpPr>
              <p:cNvPr id="13" name="TextBox 12">
                <a:extLst>
                  <a:ext uri="{FF2B5EF4-FFF2-40B4-BE49-F238E27FC236}">
                    <a16:creationId xmlns:a16="http://schemas.microsoft.com/office/drawing/2014/main" id="{E541F782-5045-732E-014E-402BBB7E0469}"/>
                  </a:ext>
                </a:extLst>
              </p:cNvPr>
              <p:cNvSpPr txBox="1">
                <a:spLocks noRot="1" noChangeAspect="1" noMove="1" noResize="1" noEditPoints="1" noAdjustHandles="1" noChangeArrowheads="1" noChangeShapeType="1" noTextEdit="1"/>
              </p:cNvSpPr>
              <p:nvPr/>
            </p:nvSpPr>
            <p:spPr>
              <a:xfrm>
                <a:off x="5902452" y="515759"/>
                <a:ext cx="673582" cy="307777"/>
              </a:xfrm>
              <a:prstGeom prst="rect">
                <a:avLst/>
              </a:prstGeom>
              <a:blipFill>
                <a:blip r:embed="rId6"/>
                <a:stretch>
                  <a:fillRect l="-2703" t="-6000" r="-901"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28B92C3-C7A0-867C-EC1C-8F8FA7CC93E3}"/>
                  </a:ext>
                </a:extLst>
              </p:cNvPr>
              <p:cNvSpPr txBox="1"/>
              <p:nvPr/>
            </p:nvSpPr>
            <p:spPr>
              <a:xfrm>
                <a:off x="9160682" y="523282"/>
                <a:ext cx="673582" cy="307777"/>
              </a:xfrm>
              <a:prstGeom prst="rect">
                <a:avLst/>
              </a:prstGeom>
              <a:noFill/>
            </p:spPr>
            <p:txBody>
              <a:bodyPr wrap="none" rtlCol="0">
                <a:spAutoFit/>
              </a:bodyPr>
              <a:lstStyle/>
              <a:p>
                <a:r>
                  <a:rPr lang="en-US" sz="1400" dirty="0"/>
                  <a:t>500</a:t>
                </a:r>
                <a14:m>
                  <m:oMath xmlns:m="http://schemas.openxmlformats.org/officeDocument/2006/math">
                    <m:r>
                      <a:rPr lang="en-US" sz="1400" b="0" i="1" smtClean="0">
                        <a:latin typeface="Cambria Math" panose="02040503050406030204" pitchFamily="18" charset="0"/>
                      </a:rPr>
                      <m:t>°</m:t>
                    </m:r>
                  </m:oMath>
                </a14:m>
                <a:r>
                  <a:rPr lang="en-US" sz="1400" dirty="0"/>
                  <a:t>C</a:t>
                </a:r>
              </a:p>
            </p:txBody>
          </p:sp>
        </mc:Choice>
        <mc:Fallback xmlns="">
          <p:sp>
            <p:nvSpPr>
              <p:cNvPr id="14" name="TextBox 13">
                <a:extLst>
                  <a:ext uri="{FF2B5EF4-FFF2-40B4-BE49-F238E27FC236}">
                    <a16:creationId xmlns:a16="http://schemas.microsoft.com/office/drawing/2014/main" id="{A28B92C3-C7A0-867C-EC1C-8F8FA7CC93E3}"/>
                  </a:ext>
                </a:extLst>
              </p:cNvPr>
              <p:cNvSpPr txBox="1">
                <a:spLocks noRot="1" noChangeAspect="1" noMove="1" noResize="1" noEditPoints="1" noAdjustHandles="1" noChangeArrowheads="1" noChangeShapeType="1" noTextEdit="1"/>
              </p:cNvSpPr>
              <p:nvPr/>
            </p:nvSpPr>
            <p:spPr>
              <a:xfrm>
                <a:off x="9160682" y="523282"/>
                <a:ext cx="673582" cy="307777"/>
              </a:xfrm>
              <a:prstGeom prst="rect">
                <a:avLst/>
              </a:prstGeom>
              <a:blipFill>
                <a:blip r:embed="rId7"/>
                <a:stretch>
                  <a:fillRect l="-2727" t="-6000" r="-1818" b="-18000"/>
                </a:stretch>
              </a:blipFill>
            </p:spPr>
            <p:txBody>
              <a:bodyPr/>
              <a:lstStyle/>
              <a:p>
                <a:r>
                  <a:rPr lang="en-US">
                    <a:noFill/>
                  </a:rPr>
                  <a:t> </a:t>
                </a:r>
              </a:p>
            </p:txBody>
          </p:sp>
        </mc:Fallback>
      </mc:AlternateContent>
    </p:spTree>
    <p:extLst>
      <p:ext uri="{BB962C8B-B14F-4D97-AF65-F5344CB8AC3E}">
        <p14:creationId xmlns:p14="http://schemas.microsoft.com/office/powerpoint/2010/main" val="734648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B62789-1DAB-7B96-9A12-18BF881A9BF1}"/>
              </a:ext>
            </a:extLst>
          </p:cNvPr>
          <p:cNvSpPr>
            <a:spLocks noGrp="1"/>
          </p:cNvSpPr>
          <p:nvPr>
            <p:ph type="body" sz="quarter" idx="11"/>
          </p:nvPr>
        </p:nvSpPr>
        <p:spPr>
          <a:xfrm>
            <a:off x="306638" y="954291"/>
            <a:ext cx="11277600" cy="365760"/>
          </a:xfrm>
        </p:spPr>
        <p:txBody>
          <a:bodyPr/>
          <a:lstStyle/>
          <a:p>
            <a:endParaRPr lang="en-US" dirty="0"/>
          </a:p>
        </p:txBody>
      </p:sp>
      <p:sp>
        <p:nvSpPr>
          <p:cNvPr id="4" name="Title 3">
            <a:extLst>
              <a:ext uri="{FF2B5EF4-FFF2-40B4-BE49-F238E27FC236}">
                <a16:creationId xmlns:a16="http://schemas.microsoft.com/office/drawing/2014/main" id="{80427FD8-3070-BC41-0733-744556B9FADD}"/>
              </a:ext>
            </a:extLst>
          </p:cNvPr>
          <p:cNvSpPr>
            <a:spLocks noGrp="1"/>
          </p:cNvSpPr>
          <p:nvPr>
            <p:ph type="title"/>
          </p:nvPr>
        </p:nvSpPr>
        <p:spPr/>
        <p:txBody>
          <a:bodyPr>
            <a:normAutofit fontScale="90000"/>
          </a:bodyPr>
          <a:lstStyle/>
          <a:p>
            <a:r>
              <a:rPr lang="en-US" dirty="0"/>
              <a:t>Phase transformations</a:t>
            </a:r>
          </a:p>
        </p:txBody>
      </p:sp>
      <p:sp>
        <p:nvSpPr>
          <p:cNvPr id="5" name="Footer Placeholder 4">
            <a:extLst>
              <a:ext uri="{FF2B5EF4-FFF2-40B4-BE49-F238E27FC236}">
                <a16:creationId xmlns:a16="http://schemas.microsoft.com/office/drawing/2014/main" id="{D5BDCDE4-FEC4-8CAD-FE11-D3025F5DFBE8}"/>
              </a:ext>
            </a:extLst>
          </p:cNvPr>
          <p:cNvSpPr>
            <a:spLocks noGrp="1"/>
          </p:cNvSpPr>
          <p:nvPr>
            <p:ph type="ftr" sz="quarter" idx="12"/>
          </p:nvPr>
        </p:nvSpPr>
        <p:spPr/>
        <p:txBody>
          <a:bodyPr/>
          <a:lstStyle/>
          <a:p>
            <a:pPr algn="r"/>
            <a:fld id="{9B106224-CE8F-4FF1-9E98-C2DF02E6D3AF}" type="slidenum">
              <a:rPr lang="en-US" smtClean="0"/>
              <a:pPr algn="r"/>
              <a:t>13</a:t>
            </a:fld>
            <a:endParaRPr lang="en-US" dirty="0"/>
          </a:p>
        </p:txBody>
      </p:sp>
      <p:sp>
        <p:nvSpPr>
          <p:cNvPr id="6" name="Rectangle 5">
            <a:extLst>
              <a:ext uri="{FF2B5EF4-FFF2-40B4-BE49-F238E27FC236}">
                <a16:creationId xmlns:a16="http://schemas.microsoft.com/office/drawing/2014/main" id="{EF55DBF4-21DA-1B4B-B5B0-F267B9A6974A}"/>
              </a:ext>
            </a:extLst>
          </p:cNvPr>
          <p:cNvSpPr/>
          <p:nvPr/>
        </p:nvSpPr>
        <p:spPr>
          <a:xfrm>
            <a:off x="1420467" y="1320052"/>
            <a:ext cx="10163771" cy="3850229"/>
          </a:xfrm>
          <a:prstGeom prst="rect">
            <a:avLst/>
          </a:prstGeom>
          <a:noFill/>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A0623B3-FB2B-7BD0-AA68-4DD0C6996FAC}"/>
              </a:ext>
            </a:extLst>
          </p:cNvPr>
          <p:cNvSpPr txBox="1"/>
          <p:nvPr/>
        </p:nvSpPr>
        <p:spPr>
          <a:xfrm rot="16200000">
            <a:off x="-497290" y="3419882"/>
            <a:ext cx="1897507" cy="369332"/>
          </a:xfrm>
          <a:prstGeom prst="rect">
            <a:avLst/>
          </a:prstGeom>
          <a:noFill/>
        </p:spPr>
        <p:txBody>
          <a:bodyPr wrap="none" rtlCol="0">
            <a:spAutoFit/>
          </a:bodyPr>
          <a:lstStyle/>
          <a:p>
            <a:r>
              <a:rPr lang="en-US" dirty="0"/>
              <a:t>Dose rate (dpa/s)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C35B72C-FB81-A87A-3352-3B98385D55F6}"/>
                  </a:ext>
                </a:extLst>
              </p:cNvPr>
              <p:cNvSpPr txBox="1"/>
              <p:nvPr/>
            </p:nvSpPr>
            <p:spPr>
              <a:xfrm>
                <a:off x="5180236" y="5674552"/>
                <a:ext cx="1831527" cy="369332"/>
              </a:xfrm>
              <a:prstGeom prst="rect">
                <a:avLst/>
              </a:prstGeom>
              <a:noFill/>
            </p:spPr>
            <p:txBody>
              <a:bodyPr wrap="none" rtlCol="0">
                <a:spAutoFit/>
              </a:bodyPr>
              <a:lstStyle/>
              <a:p>
                <a:r>
                  <a:rPr lang="en-US" dirty="0"/>
                  <a:t>Temperature (</a:t>
                </a:r>
                <a14:m>
                  <m:oMath xmlns:m="http://schemas.openxmlformats.org/officeDocument/2006/math">
                    <m:r>
                      <a:rPr lang="en-US" b="0" i="1" smtClean="0">
                        <a:latin typeface="Cambria Math" panose="02040503050406030204" pitchFamily="18" charset="0"/>
                      </a:rPr>
                      <m:t>°</m:t>
                    </m:r>
                  </m:oMath>
                </a14:m>
                <a:r>
                  <a:rPr lang="en-US" dirty="0"/>
                  <a:t>C)</a:t>
                </a:r>
              </a:p>
            </p:txBody>
          </p:sp>
        </mc:Choice>
        <mc:Fallback xmlns="">
          <p:sp>
            <p:nvSpPr>
              <p:cNvPr id="8" name="TextBox 7">
                <a:extLst>
                  <a:ext uri="{FF2B5EF4-FFF2-40B4-BE49-F238E27FC236}">
                    <a16:creationId xmlns:a16="http://schemas.microsoft.com/office/drawing/2014/main" id="{4C35B72C-FB81-A87A-3352-3B98385D55F6}"/>
                  </a:ext>
                </a:extLst>
              </p:cNvPr>
              <p:cNvSpPr txBox="1">
                <a:spLocks noRot="1" noChangeAspect="1" noMove="1" noResize="1" noEditPoints="1" noAdjustHandles="1" noChangeArrowheads="1" noChangeShapeType="1" noTextEdit="1"/>
              </p:cNvSpPr>
              <p:nvPr/>
            </p:nvSpPr>
            <p:spPr>
              <a:xfrm>
                <a:off x="5180236" y="5674552"/>
                <a:ext cx="1831527" cy="369332"/>
              </a:xfrm>
              <a:prstGeom prst="rect">
                <a:avLst/>
              </a:prstGeom>
              <a:blipFill>
                <a:blip r:embed="rId3"/>
                <a:stretch>
                  <a:fillRect l="-3000" t="-10000" r="-2000" b="-2666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C1CF54A-1D82-731A-A637-73F639562498}"/>
              </a:ext>
            </a:extLst>
          </p:cNvPr>
          <p:cNvSpPr txBox="1"/>
          <p:nvPr/>
        </p:nvSpPr>
        <p:spPr>
          <a:xfrm>
            <a:off x="1922295" y="5305220"/>
            <a:ext cx="588623" cy="369332"/>
          </a:xfrm>
          <a:prstGeom prst="rect">
            <a:avLst/>
          </a:prstGeom>
          <a:noFill/>
        </p:spPr>
        <p:txBody>
          <a:bodyPr wrap="none" rtlCol="0">
            <a:spAutoFit/>
          </a:bodyPr>
          <a:lstStyle/>
          <a:p>
            <a:r>
              <a:rPr lang="en-US" b="1" dirty="0"/>
              <a:t>350</a:t>
            </a:r>
          </a:p>
        </p:txBody>
      </p:sp>
      <p:sp>
        <p:nvSpPr>
          <p:cNvPr id="10" name="TextBox 9">
            <a:extLst>
              <a:ext uri="{FF2B5EF4-FFF2-40B4-BE49-F238E27FC236}">
                <a16:creationId xmlns:a16="http://schemas.microsoft.com/office/drawing/2014/main" id="{7A5F28A8-FBC3-2991-F19C-F856E86378D1}"/>
              </a:ext>
            </a:extLst>
          </p:cNvPr>
          <p:cNvSpPr txBox="1"/>
          <p:nvPr/>
        </p:nvSpPr>
        <p:spPr>
          <a:xfrm>
            <a:off x="5507376" y="5305220"/>
            <a:ext cx="588623" cy="369332"/>
          </a:xfrm>
          <a:prstGeom prst="rect">
            <a:avLst/>
          </a:prstGeom>
          <a:noFill/>
        </p:spPr>
        <p:txBody>
          <a:bodyPr wrap="none" rtlCol="0">
            <a:spAutoFit/>
          </a:bodyPr>
          <a:lstStyle/>
          <a:p>
            <a:r>
              <a:rPr lang="en-US" b="1" dirty="0"/>
              <a:t>450</a:t>
            </a:r>
          </a:p>
        </p:txBody>
      </p:sp>
      <p:sp>
        <p:nvSpPr>
          <p:cNvPr id="11" name="TextBox 10">
            <a:extLst>
              <a:ext uri="{FF2B5EF4-FFF2-40B4-BE49-F238E27FC236}">
                <a16:creationId xmlns:a16="http://schemas.microsoft.com/office/drawing/2014/main" id="{53D643CD-A89B-1A1D-78F2-BF452E71AF82}"/>
              </a:ext>
            </a:extLst>
          </p:cNvPr>
          <p:cNvSpPr txBox="1"/>
          <p:nvPr/>
        </p:nvSpPr>
        <p:spPr>
          <a:xfrm>
            <a:off x="9713909" y="5305220"/>
            <a:ext cx="588623" cy="369332"/>
          </a:xfrm>
          <a:prstGeom prst="rect">
            <a:avLst/>
          </a:prstGeom>
          <a:noFill/>
        </p:spPr>
        <p:txBody>
          <a:bodyPr wrap="none" rtlCol="0">
            <a:spAutoFit/>
          </a:bodyPr>
          <a:lstStyle/>
          <a:p>
            <a:r>
              <a:rPr lang="en-US" b="1" dirty="0"/>
              <a:t>500</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A0794DE-735D-7B24-4E72-D435759969E3}"/>
                  </a:ext>
                </a:extLst>
              </p:cNvPr>
              <p:cNvSpPr txBox="1"/>
              <p:nvPr/>
            </p:nvSpPr>
            <p:spPr>
              <a:xfrm rot="16200000">
                <a:off x="269148" y="2112645"/>
                <a:ext cx="1518301" cy="3796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𝟖</m:t>
                      </m:r>
                      <m:r>
                        <a:rPr lang="en-US" b="1" i="1" dirty="0" smtClean="0">
                          <a:latin typeface="Cambria Math" panose="02040503050406030204" pitchFamily="18" charset="0"/>
                        </a:rPr>
                        <m:t>.</m:t>
                      </m:r>
                      <m:r>
                        <a:rPr lang="en-US" b="1" i="1" dirty="0" smtClean="0">
                          <a:latin typeface="Cambria Math" panose="02040503050406030204" pitchFamily="18" charset="0"/>
                        </a:rPr>
                        <m:t>𝟐𝟔</m:t>
                      </m:r>
                      <m:r>
                        <a:rPr lang="en-US" b="1" i="1" dirty="0" smtClean="0">
                          <a:latin typeface="Cambria Math" panose="02040503050406030204" pitchFamily="18" charset="0"/>
                        </a:rPr>
                        <m:t>×</m:t>
                      </m:r>
                      <m:sSup>
                        <m:sSupPr>
                          <m:ctrlPr>
                            <a:rPr lang="en-US" b="1" i="1" dirty="0" smtClean="0">
                              <a:latin typeface="Cambria Math" panose="02040503050406030204" pitchFamily="18" charset="0"/>
                            </a:rPr>
                          </m:ctrlPr>
                        </m:sSupPr>
                        <m:e>
                          <m:r>
                            <a:rPr lang="en-US" b="1" i="1" dirty="0" smtClean="0">
                              <a:latin typeface="Cambria Math" panose="02040503050406030204" pitchFamily="18" charset="0"/>
                            </a:rPr>
                            <m:t>𝟏𝟎</m:t>
                          </m:r>
                        </m:e>
                        <m:sup>
                          <m:r>
                            <a:rPr lang="en-US" b="1" i="1" dirty="0" smtClean="0">
                              <a:latin typeface="Cambria Math" panose="02040503050406030204" pitchFamily="18" charset="0"/>
                            </a:rPr>
                            <m:t>−</m:t>
                          </m:r>
                          <m:r>
                            <a:rPr lang="en-US" b="1" i="1" dirty="0" smtClean="0">
                              <a:latin typeface="Cambria Math" panose="02040503050406030204" pitchFamily="18" charset="0"/>
                            </a:rPr>
                            <m:t>𝟓</m:t>
                          </m:r>
                        </m:sup>
                      </m:sSup>
                    </m:oMath>
                  </m:oMathPara>
                </a14:m>
                <a:endParaRPr lang="en-US" b="1" dirty="0"/>
              </a:p>
            </p:txBody>
          </p:sp>
        </mc:Choice>
        <mc:Fallback xmlns="">
          <p:sp>
            <p:nvSpPr>
              <p:cNvPr id="12" name="TextBox 11">
                <a:extLst>
                  <a:ext uri="{FF2B5EF4-FFF2-40B4-BE49-F238E27FC236}">
                    <a16:creationId xmlns:a16="http://schemas.microsoft.com/office/drawing/2014/main" id="{FA0794DE-735D-7B24-4E72-D435759969E3}"/>
                  </a:ext>
                </a:extLst>
              </p:cNvPr>
              <p:cNvSpPr txBox="1">
                <a:spLocks noRot="1" noChangeAspect="1" noMove="1" noResize="1" noEditPoints="1" noAdjustHandles="1" noChangeArrowheads="1" noChangeShapeType="1" noTextEdit="1"/>
              </p:cNvSpPr>
              <p:nvPr/>
            </p:nvSpPr>
            <p:spPr>
              <a:xfrm rot="16200000">
                <a:off x="269148" y="2112645"/>
                <a:ext cx="1518301" cy="3796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8A29E50-3EDD-9786-EA18-6B00DFF9B033}"/>
                  </a:ext>
                </a:extLst>
              </p:cNvPr>
              <p:cNvSpPr txBox="1"/>
              <p:nvPr/>
            </p:nvSpPr>
            <p:spPr>
              <a:xfrm rot="16200000">
                <a:off x="294189" y="4187516"/>
                <a:ext cx="1518301" cy="3755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𝟖</m:t>
                      </m:r>
                      <m:r>
                        <a:rPr lang="en-US" b="1" i="1" dirty="0" smtClean="0">
                          <a:latin typeface="Cambria Math" panose="02040503050406030204" pitchFamily="18" charset="0"/>
                        </a:rPr>
                        <m:t>.</m:t>
                      </m:r>
                      <m:r>
                        <a:rPr lang="en-US" b="1" i="1" dirty="0" smtClean="0">
                          <a:latin typeface="Cambria Math" panose="02040503050406030204" pitchFamily="18" charset="0"/>
                        </a:rPr>
                        <m:t>𝟐𝟔</m:t>
                      </m:r>
                      <m:r>
                        <a:rPr lang="en-US" b="1" i="1" dirty="0" smtClean="0">
                          <a:latin typeface="Cambria Math" panose="02040503050406030204" pitchFamily="18" charset="0"/>
                        </a:rPr>
                        <m:t>×</m:t>
                      </m:r>
                      <m:sSup>
                        <m:sSupPr>
                          <m:ctrlPr>
                            <a:rPr lang="en-US" b="1" i="1" dirty="0" smtClean="0">
                              <a:latin typeface="Cambria Math" panose="02040503050406030204" pitchFamily="18" charset="0"/>
                            </a:rPr>
                          </m:ctrlPr>
                        </m:sSupPr>
                        <m:e>
                          <m:r>
                            <a:rPr lang="en-US" b="1" i="1" dirty="0" smtClean="0">
                              <a:latin typeface="Cambria Math" panose="02040503050406030204" pitchFamily="18" charset="0"/>
                            </a:rPr>
                            <m:t>𝟏𝟎</m:t>
                          </m:r>
                        </m:e>
                        <m:sup>
                          <m:r>
                            <a:rPr lang="en-US" b="1" i="1" dirty="0" smtClean="0">
                              <a:latin typeface="Cambria Math" panose="02040503050406030204" pitchFamily="18" charset="0"/>
                            </a:rPr>
                            <m:t>−</m:t>
                          </m:r>
                          <m:r>
                            <a:rPr lang="en-US" b="1" i="1" dirty="0" smtClean="0">
                              <a:latin typeface="Cambria Math" panose="02040503050406030204" pitchFamily="18" charset="0"/>
                            </a:rPr>
                            <m:t>𝟔</m:t>
                          </m:r>
                        </m:sup>
                      </m:sSup>
                    </m:oMath>
                  </m:oMathPara>
                </a14:m>
                <a:endParaRPr lang="en-US" b="1" dirty="0"/>
              </a:p>
            </p:txBody>
          </p:sp>
        </mc:Choice>
        <mc:Fallback xmlns="">
          <p:sp>
            <p:nvSpPr>
              <p:cNvPr id="13" name="TextBox 12">
                <a:extLst>
                  <a:ext uri="{FF2B5EF4-FFF2-40B4-BE49-F238E27FC236}">
                    <a16:creationId xmlns:a16="http://schemas.microsoft.com/office/drawing/2014/main" id="{A8A29E50-3EDD-9786-EA18-6B00DFF9B033}"/>
                  </a:ext>
                </a:extLst>
              </p:cNvPr>
              <p:cNvSpPr txBox="1">
                <a:spLocks noRot="1" noChangeAspect="1" noMove="1" noResize="1" noEditPoints="1" noAdjustHandles="1" noChangeArrowheads="1" noChangeShapeType="1" noTextEdit="1"/>
              </p:cNvSpPr>
              <p:nvPr/>
            </p:nvSpPr>
            <p:spPr>
              <a:xfrm rot="16200000">
                <a:off x="294189" y="4187516"/>
                <a:ext cx="1518301" cy="375552"/>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164180D-5212-51F5-26F0-BF08C0506DA7}"/>
              </a:ext>
            </a:extLst>
          </p:cNvPr>
          <p:cNvSpPr txBox="1"/>
          <p:nvPr/>
        </p:nvSpPr>
        <p:spPr>
          <a:xfrm>
            <a:off x="1625092" y="3925536"/>
            <a:ext cx="1183027" cy="830997"/>
          </a:xfrm>
          <a:prstGeom prst="rect">
            <a:avLst/>
          </a:prstGeom>
          <a:noFill/>
        </p:spPr>
        <p:txBody>
          <a:bodyPr wrap="square" rtlCol="0">
            <a:spAutoFit/>
          </a:bodyPr>
          <a:lstStyle/>
          <a:p>
            <a:pPr algn="ctr"/>
            <a:r>
              <a:rPr lang="en-US" sz="1600" dirty="0"/>
              <a:t>No phase change </a:t>
            </a:r>
            <a:r>
              <a:rPr lang="en-US" sz="1600" dirty="0">
                <a:solidFill>
                  <a:srgbClr val="008000"/>
                </a:solidFill>
              </a:rPr>
              <a:t>(retention)</a:t>
            </a:r>
          </a:p>
        </p:txBody>
      </p:sp>
      <p:sp>
        <p:nvSpPr>
          <p:cNvPr id="15" name="TextBox 14">
            <a:extLst>
              <a:ext uri="{FF2B5EF4-FFF2-40B4-BE49-F238E27FC236}">
                <a16:creationId xmlns:a16="http://schemas.microsoft.com/office/drawing/2014/main" id="{636BE87D-3F81-CAF5-2807-7A5CB425463C}"/>
              </a:ext>
            </a:extLst>
          </p:cNvPr>
          <p:cNvSpPr txBox="1"/>
          <p:nvPr/>
        </p:nvSpPr>
        <p:spPr>
          <a:xfrm>
            <a:off x="3607395" y="3481312"/>
            <a:ext cx="4053732"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Acicular precipitates at doses &gt; 0.05 dpa </a:t>
            </a:r>
          </a:p>
          <a:p>
            <a:pPr marL="285750" indent="-285750">
              <a:buFont typeface="Arial" panose="020B0604020202020204" pitchFamily="34" charset="0"/>
              <a:buChar char="•"/>
            </a:pPr>
            <a:r>
              <a:rPr lang="en-US" sz="1600" dirty="0"/>
              <a:t>Precipitates form and grow </a:t>
            </a:r>
            <a:r>
              <a:rPr lang="en-US" sz="1600" dirty="0">
                <a:solidFill>
                  <a:srgbClr val="FF0000"/>
                </a:solidFill>
              </a:rPr>
              <a:t>(decomposition) </a:t>
            </a:r>
            <a:r>
              <a:rPr lang="en-US" sz="1600" dirty="0"/>
              <a:t>via </a:t>
            </a:r>
            <a:r>
              <a:rPr lang="en-US" sz="1600" dirty="0">
                <a:solidFill>
                  <a:srgbClr val="FF0000"/>
                </a:solidFill>
              </a:rPr>
              <a:t>CP</a:t>
            </a:r>
            <a:r>
              <a:rPr lang="en-US" sz="1600" dirty="0"/>
              <a:t> as well as dissolve </a:t>
            </a:r>
            <a:r>
              <a:rPr lang="en-US" sz="1600" dirty="0">
                <a:solidFill>
                  <a:srgbClr val="00B050"/>
                </a:solidFill>
              </a:rPr>
              <a:t>(reversal)</a:t>
            </a:r>
            <a:r>
              <a:rPr lang="en-US" sz="1600" dirty="0"/>
              <a:t> with dose</a:t>
            </a:r>
          </a:p>
          <a:p>
            <a:pPr marL="285750" indent="-285750">
              <a:buFont typeface="Arial" panose="020B0604020202020204" pitchFamily="34" charset="0"/>
              <a:buChar char="•"/>
            </a:pPr>
            <a:r>
              <a:rPr lang="en-US" sz="1600" dirty="0"/>
              <a:t>Rate of decomposition increases with dose (lower retention)</a:t>
            </a:r>
          </a:p>
          <a:p>
            <a:pPr lvl="1"/>
            <a:endParaRPr lang="en-US" sz="1600" dirty="0"/>
          </a:p>
        </p:txBody>
      </p:sp>
      <p:sp>
        <p:nvSpPr>
          <p:cNvPr id="16" name="TextBox 15">
            <a:extLst>
              <a:ext uri="{FF2B5EF4-FFF2-40B4-BE49-F238E27FC236}">
                <a16:creationId xmlns:a16="http://schemas.microsoft.com/office/drawing/2014/main" id="{785C22C1-3140-6CEB-04F4-04179F09DD94}"/>
              </a:ext>
            </a:extLst>
          </p:cNvPr>
          <p:cNvSpPr txBox="1"/>
          <p:nvPr/>
        </p:nvSpPr>
        <p:spPr>
          <a:xfrm>
            <a:off x="4467375" y="1829314"/>
            <a:ext cx="231338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No phase change </a:t>
            </a:r>
            <a:r>
              <a:rPr lang="en-US" sz="1600" dirty="0">
                <a:solidFill>
                  <a:srgbClr val="008000"/>
                </a:solidFill>
              </a:rPr>
              <a:t>(retention)</a:t>
            </a:r>
          </a:p>
        </p:txBody>
      </p:sp>
      <p:sp>
        <p:nvSpPr>
          <p:cNvPr id="17" name="TextBox 16">
            <a:extLst>
              <a:ext uri="{FF2B5EF4-FFF2-40B4-BE49-F238E27FC236}">
                <a16:creationId xmlns:a16="http://schemas.microsoft.com/office/drawing/2014/main" id="{CF9B3CC2-565C-CF93-0F1C-BBDC32A765BC}"/>
              </a:ext>
            </a:extLst>
          </p:cNvPr>
          <p:cNvSpPr txBox="1"/>
          <p:nvPr/>
        </p:nvSpPr>
        <p:spPr>
          <a:xfrm>
            <a:off x="8029461" y="3475843"/>
            <a:ext cx="3637187"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Acicular precipitates form prior to irradiation and grow </a:t>
            </a:r>
            <a:r>
              <a:rPr lang="en-US" sz="1600" dirty="0">
                <a:solidFill>
                  <a:srgbClr val="FF0000"/>
                </a:solidFill>
              </a:rPr>
              <a:t>(decomposition) </a:t>
            </a:r>
            <a:r>
              <a:rPr lang="en-US" sz="1600" dirty="0"/>
              <a:t>via</a:t>
            </a:r>
            <a:r>
              <a:rPr lang="en-US" sz="1600" dirty="0">
                <a:solidFill>
                  <a:srgbClr val="FF0000"/>
                </a:solidFill>
              </a:rPr>
              <a:t> CP </a:t>
            </a:r>
            <a:r>
              <a:rPr lang="en-US" sz="1600" dirty="0"/>
              <a:t>and do not disappear (no reversal)</a:t>
            </a:r>
          </a:p>
          <a:p>
            <a:pPr marL="285750" indent="-285750">
              <a:buFont typeface="Arial" panose="020B0604020202020204" pitchFamily="34" charset="0"/>
              <a:buChar char="•"/>
            </a:pPr>
            <a:r>
              <a:rPr lang="en-US" sz="1600" dirty="0"/>
              <a:t>Rate of decomposition slows with dose </a:t>
            </a:r>
            <a:r>
              <a:rPr lang="en-US" sz="1600" dirty="0">
                <a:solidFill>
                  <a:srgbClr val="008000"/>
                </a:solidFill>
              </a:rPr>
              <a:t>(retention)</a:t>
            </a:r>
          </a:p>
        </p:txBody>
      </p:sp>
      <p:cxnSp>
        <p:nvCxnSpPr>
          <p:cNvPr id="19" name="Straight Arrow Connector 18">
            <a:extLst>
              <a:ext uri="{FF2B5EF4-FFF2-40B4-BE49-F238E27FC236}">
                <a16:creationId xmlns:a16="http://schemas.microsoft.com/office/drawing/2014/main" id="{E30E0312-94BB-36CA-1399-FEDC2F5D1E83}"/>
              </a:ext>
            </a:extLst>
          </p:cNvPr>
          <p:cNvCxnSpPr>
            <a:cxnSpLocks/>
          </p:cNvCxnSpPr>
          <p:nvPr/>
        </p:nvCxnSpPr>
        <p:spPr>
          <a:xfrm flipV="1">
            <a:off x="451463" y="2302473"/>
            <a:ext cx="0" cy="353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DE19FCA-E63E-0D08-A3E4-0910A753C664}"/>
              </a:ext>
            </a:extLst>
          </p:cNvPr>
          <p:cNvCxnSpPr>
            <a:cxnSpLocks/>
          </p:cNvCxnSpPr>
          <p:nvPr/>
        </p:nvCxnSpPr>
        <p:spPr>
          <a:xfrm>
            <a:off x="7011763" y="5862002"/>
            <a:ext cx="560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ight Brace 21">
            <a:extLst>
              <a:ext uri="{FF2B5EF4-FFF2-40B4-BE49-F238E27FC236}">
                <a16:creationId xmlns:a16="http://schemas.microsoft.com/office/drawing/2014/main" id="{043A5367-7764-57B3-8BCD-EC6AC4DEA364}"/>
              </a:ext>
            </a:extLst>
          </p:cNvPr>
          <p:cNvSpPr/>
          <p:nvPr/>
        </p:nvSpPr>
        <p:spPr>
          <a:xfrm rot="5400000">
            <a:off x="7546771" y="4847117"/>
            <a:ext cx="228712" cy="290348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027D7A63-7F02-EEC5-9AA5-201973465202}"/>
              </a:ext>
            </a:extLst>
          </p:cNvPr>
          <p:cNvSpPr txBox="1"/>
          <p:nvPr/>
        </p:nvSpPr>
        <p:spPr>
          <a:xfrm>
            <a:off x="6284853" y="6443514"/>
            <a:ext cx="2752548" cy="369332"/>
          </a:xfrm>
          <a:prstGeom prst="rect">
            <a:avLst/>
          </a:prstGeom>
          <a:noFill/>
        </p:spPr>
        <p:txBody>
          <a:bodyPr wrap="none" rtlCol="0">
            <a:spAutoFit/>
          </a:bodyPr>
          <a:lstStyle/>
          <a:p>
            <a:r>
              <a:rPr lang="en-US" dirty="0"/>
              <a:t>Knee of U-10Mo TTT curve</a:t>
            </a:r>
          </a:p>
        </p:txBody>
      </p:sp>
      <p:sp>
        <p:nvSpPr>
          <p:cNvPr id="3" name="&quot;Not Allowed&quot; Symbol 2">
            <a:extLst>
              <a:ext uri="{FF2B5EF4-FFF2-40B4-BE49-F238E27FC236}">
                <a16:creationId xmlns:a16="http://schemas.microsoft.com/office/drawing/2014/main" id="{B9385A20-A3CA-55EB-3075-8403F3C216BD}"/>
              </a:ext>
            </a:extLst>
          </p:cNvPr>
          <p:cNvSpPr/>
          <p:nvPr/>
        </p:nvSpPr>
        <p:spPr>
          <a:xfrm>
            <a:off x="1956338" y="2023261"/>
            <a:ext cx="375618" cy="390828"/>
          </a:xfrm>
          <a:prstGeom prst="noSmoking">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8" name="&quot;Not Allowed&quot; Symbol 17">
            <a:extLst>
              <a:ext uri="{FF2B5EF4-FFF2-40B4-BE49-F238E27FC236}">
                <a16:creationId xmlns:a16="http://schemas.microsoft.com/office/drawing/2014/main" id="{609A725A-C089-D70B-DC27-2A7F36FC42AA}"/>
              </a:ext>
            </a:extLst>
          </p:cNvPr>
          <p:cNvSpPr/>
          <p:nvPr/>
        </p:nvSpPr>
        <p:spPr>
          <a:xfrm>
            <a:off x="9572613" y="1960238"/>
            <a:ext cx="375618" cy="390828"/>
          </a:xfrm>
          <a:prstGeom prst="noSmoking">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2067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6558E-E7EA-3AA2-40C3-9010F7FE5FC6}"/>
              </a:ext>
            </a:extLst>
          </p:cNvPr>
          <p:cNvSpPr>
            <a:spLocks noGrp="1"/>
          </p:cNvSpPr>
          <p:nvPr>
            <p:ph type="body" sz="quarter" idx="11"/>
          </p:nvPr>
        </p:nvSpPr>
        <p:spPr/>
        <p:txBody>
          <a:bodyPr/>
          <a:lstStyle/>
          <a:p>
            <a:r>
              <a:rPr lang="en-US" dirty="0"/>
              <a:t>Summary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E470CD3-8A54-B080-6827-43BD77C2043E}"/>
                  </a:ext>
                </a:extLst>
              </p:cNvPr>
              <p:cNvSpPr>
                <a:spLocks noGrp="1"/>
              </p:cNvSpPr>
              <p:nvPr>
                <p:ph type="body" sz="quarter" idx="10"/>
              </p:nvPr>
            </p:nvSpPr>
            <p:spPr>
              <a:xfrm>
                <a:off x="457200" y="1543324"/>
                <a:ext cx="6315076" cy="2952246"/>
              </a:xfrm>
            </p:spPr>
            <p:txBody>
              <a:bodyPr/>
              <a:lstStyle/>
              <a:p>
                <a:pPr marL="285750" indent="-285750">
                  <a:buFont typeface="Arial" panose="020B0604020202020204" pitchFamily="34" charset="0"/>
                  <a:buChar char="•"/>
                </a:pPr>
                <a:r>
                  <a:rPr lang="en-US" dirty="0"/>
                  <a:t>DU-10Mo specimens were ion-irradiated in-situ to observe phase transformation mechanisms</a:t>
                </a:r>
              </a:p>
              <a:p>
                <a:pPr marL="285750" indent="-285750">
                  <a:buFont typeface="Arial" panose="020B0604020202020204" pitchFamily="34" charset="0"/>
                  <a:buChar char="•"/>
                </a:pPr>
                <a:r>
                  <a:rPr lang="en-US" dirty="0"/>
                  <a:t>Phase transformations (decomposition and reversion) were observed occurring simultaneously at a dose rate of 8.26 x 10</a:t>
                </a:r>
                <a:r>
                  <a:rPr lang="en-US" baseline="30000" dirty="0"/>
                  <a:t>−6 </a:t>
                </a:r>
                <a:r>
                  <a:rPr lang="en-US" dirty="0"/>
                  <a:t>dpa/s at 450</a:t>
                </a:r>
                <a14:m>
                  <m:oMath xmlns:m="http://schemas.openxmlformats.org/officeDocument/2006/math">
                    <m:r>
                      <a:rPr lang="en-US" b="0" i="1" smtClean="0">
                        <a:latin typeface="Cambria Math" panose="02040503050406030204" pitchFamily="18" charset="0"/>
                      </a:rPr>
                      <m:t>°</m:t>
                    </m:r>
                  </m:oMath>
                </a14:m>
                <a:r>
                  <a:rPr lang="en-US" dirty="0"/>
                  <a:t>C</a:t>
                </a:r>
              </a:p>
              <a:p>
                <a:pPr marL="742950" lvl="1" indent="-285750">
                  <a:buFont typeface="Arial" panose="020B0604020202020204" pitchFamily="34" charset="0"/>
                  <a:buChar char="•"/>
                </a:pPr>
                <a:r>
                  <a:rPr lang="en-US" dirty="0"/>
                  <a:t>Decomposed phase morphology (oriented acicular precipitates) was characteristic of continuous precipitation </a:t>
                </a:r>
              </a:p>
              <a:p>
                <a:pPr marL="285750" indent="-285750">
                  <a:buFont typeface="Arial" panose="020B0604020202020204" pitchFamily="34" charset="0"/>
                  <a:buChar char="•"/>
                </a:pPr>
                <a:r>
                  <a:rPr lang="en-US" dirty="0"/>
                  <a:t>Phase decomposition was observed at a dose rate of 8.26 x 10</a:t>
                </a:r>
                <a:r>
                  <a:rPr lang="en-US" baseline="30000" dirty="0"/>
                  <a:t>−6 </a:t>
                </a:r>
                <a:r>
                  <a:rPr lang="en-US" dirty="0"/>
                  <a:t>dpa/s at 500</a:t>
                </a:r>
                <a14:m>
                  <m:oMath xmlns:m="http://schemas.openxmlformats.org/officeDocument/2006/math">
                    <m:r>
                      <a:rPr lang="en-US" i="1">
                        <a:latin typeface="Cambria Math" panose="02040503050406030204" pitchFamily="18" charset="0"/>
                      </a:rPr>
                      <m:t>°</m:t>
                    </m:r>
                  </m:oMath>
                </a14:m>
                <a:r>
                  <a:rPr lang="en-US" dirty="0"/>
                  <a:t>C, with increasing dominance of phase retention with dose</a:t>
                </a:r>
              </a:p>
            </p:txBody>
          </p:sp>
        </mc:Choice>
        <mc:Fallback xmlns="">
          <p:sp>
            <p:nvSpPr>
              <p:cNvPr id="3" name="Text Placeholder 2">
                <a:extLst>
                  <a:ext uri="{FF2B5EF4-FFF2-40B4-BE49-F238E27FC236}">
                    <a16:creationId xmlns:a16="http://schemas.microsoft.com/office/drawing/2014/main" id="{FE470CD3-8A54-B080-6827-43BD77C2043E}"/>
                  </a:ext>
                </a:extLst>
              </p:cNvPr>
              <p:cNvSpPr>
                <a:spLocks noGrp="1" noRot="1" noChangeAspect="1" noMove="1" noResize="1" noEditPoints="1" noAdjustHandles="1" noChangeArrowheads="1" noChangeShapeType="1" noTextEdit="1"/>
              </p:cNvSpPr>
              <p:nvPr>
                <p:ph type="body" sz="quarter" idx="10"/>
              </p:nvPr>
            </p:nvSpPr>
            <p:spPr>
              <a:xfrm>
                <a:off x="457200" y="1543324"/>
                <a:ext cx="6315076" cy="2952246"/>
              </a:xfrm>
              <a:blipFill>
                <a:blip r:embed="rId2"/>
                <a:stretch>
                  <a:fillRect l="-579" t="-1446" r="-869" b="-9711"/>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16C4F837-BC69-1D2D-7609-66BD4192F8E8}"/>
              </a:ext>
            </a:extLst>
          </p:cNvPr>
          <p:cNvSpPr>
            <a:spLocks noGrp="1"/>
          </p:cNvSpPr>
          <p:nvPr>
            <p:ph type="title"/>
          </p:nvPr>
        </p:nvSpPr>
        <p:spPr/>
        <p:txBody>
          <a:bodyPr>
            <a:normAutofit fontScale="90000"/>
          </a:bodyPr>
          <a:lstStyle/>
          <a:p>
            <a:r>
              <a:rPr lang="en-US" dirty="0"/>
              <a:t>Conclusions and Future Work</a:t>
            </a:r>
          </a:p>
        </p:txBody>
      </p:sp>
      <p:sp>
        <p:nvSpPr>
          <p:cNvPr id="5" name="Footer Placeholder 4">
            <a:extLst>
              <a:ext uri="{FF2B5EF4-FFF2-40B4-BE49-F238E27FC236}">
                <a16:creationId xmlns:a16="http://schemas.microsoft.com/office/drawing/2014/main" id="{571B42AC-F113-4655-93DD-E71A74385D1C}"/>
              </a:ext>
            </a:extLst>
          </p:cNvPr>
          <p:cNvSpPr>
            <a:spLocks noGrp="1"/>
          </p:cNvSpPr>
          <p:nvPr>
            <p:ph type="ftr" sz="quarter" idx="12"/>
          </p:nvPr>
        </p:nvSpPr>
        <p:spPr/>
        <p:txBody>
          <a:bodyPr/>
          <a:lstStyle/>
          <a:p>
            <a:pPr algn="r"/>
            <a:fld id="{9B106224-CE8F-4FF1-9E98-C2DF02E6D3AF}" type="slidenum">
              <a:rPr lang="en-US" smtClean="0"/>
              <a:pPr algn="r"/>
              <a:t>14</a:t>
            </a:fld>
            <a:endParaRPr lang="en-US" dirty="0"/>
          </a:p>
        </p:txBody>
      </p:sp>
      <p:sp>
        <p:nvSpPr>
          <p:cNvPr id="6" name="Text Placeholder 1">
            <a:extLst>
              <a:ext uri="{FF2B5EF4-FFF2-40B4-BE49-F238E27FC236}">
                <a16:creationId xmlns:a16="http://schemas.microsoft.com/office/drawing/2014/main" id="{55AD0E35-1B1A-1B9B-FD6D-9850D6077D8D}"/>
              </a:ext>
            </a:extLst>
          </p:cNvPr>
          <p:cNvSpPr txBox="1">
            <a:spLocks/>
          </p:cNvSpPr>
          <p:nvPr/>
        </p:nvSpPr>
        <p:spPr>
          <a:xfrm>
            <a:off x="457198" y="4718843"/>
            <a:ext cx="5622481" cy="3657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itchFamily="2" charset="2"/>
              <a:buNone/>
              <a:defRPr sz="2200" b="1" i="0" kern="1200" baseline="0">
                <a:solidFill>
                  <a:schemeClr val="accent4">
                    <a:lumMod val="65000"/>
                  </a:schemeClr>
                </a:solidFill>
                <a:latin typeface="Acumin Pro Condensed Semibold" panose="020B0506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Upcoming Work:</a:t>
            </a:r>
          </a:p>
        </p:txBody>
      </p:sp>
      <p:sp>
        <p:nvSpPr>
          <p:cNvPr id="8" name="Text Placeholder 2">
            <a:extLst>
              <a:ext uri="{FF2B5EF4-FFF2-40B4-BE49-F238E27FC236}">
                <a16:creationId xmlns:a16="http://schemas.microsoft.com/office/drawing/2014/main" id="{F9BFA7B3-B8D2-CF34-AD73-1B0CFAFC9B36}"/>
              </a:ext>
            </a:extLst>
          </p:cNvPr>
          <p:cNvSpPr txBox="1">
            <a:spLocks/>
          </p:cNvSpPr>
          <p:nvPr/>
        </p:nvSpPr>
        <p:spPr>
          <a:xfrm>
            <a:off x="457198" y="5307876"/>
            <a:ext cx="9848851" cy="1690002"/>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Phase identification of precipitate via synchrotron XRD of ion-irradiated specimens at APS</a:t>
            </a:r>
          </a:p>
          <a:p>
            <a:pPr marL="742950" lvl="1" indent="-285750">
              <a:buFont typeface="Arial" panose="020B0604020202020204" pitchFamily="34" charset="0"/>
              <a:buChar char="•"/>
            </a:pPr>
            <a:r>
              <a:rPr lang="en-US" dirty="0"/>
              <a:t>Precipitates are very small, requiring noise-free XRD spectra</a:t>
            </a:r>
          </a:p>
        </p:txBody>
      </p:sp>
      <p:pic>
        <p:nvPicPr>
          <p:cNvPr id="7" name="Picture 6">
            <a:extLst>
              <a:ext uri="{FF2B5EF4-FFF2-40B4-BE49-F238E27FC236}">
                <a16:creationId xmlns:a16="http://schemas.microsoft.com/office/drawing/2014/main" id="{AD5DEA85-ABE0-1B3C-8A5F-9AF99F30D3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5118" y="1027244"/>
            <a:ext cx="3949407" cy="3949407"/>
          </a:xfrm>
          <a:prstGeom prst="rect">
            <a:avLst/>
          </a:prstGeom>
        </p:spPr>
      </p:pic>
    </p:spTree>
    <p:extLst>
      <p:ext uri="{BB962C8B-B14F-4D97-AF65-F5344CB8AC3E}">
        <p14:creationId xmlns:p14="http://schemas.microsoft.com/office/powerpoint/2010/main" val="14871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8A5FA-F5D6-7469-F521-D29FD460614E}"/>
              </a:ext>
            </a:extLst>
          </p:cNvPr>
          <p:cNvSpPr>
            <a:spLocks noGrp="1"/>
          </p:cNvSpPr>
          <p:nvPr>
            <p:ph type="body" sz="quarter" idx="11"/>
          </p:nvPr>
        </p:nvSpPr>
        <p:spPr/>
        <p:txBody>
          <a:bodyPr/>
          <a:lstStyle/>
          <a:p>
            <a:endParaRPr lang="en-US" dirty="0"/>
          </a:p>
        </p:txBody>
      </p:sp>
      <p:sp>
        <p:nvSpPr>
          <p:cNvPr id="3" name="Text Placeholder 2">
            <a:extLst>
              <a:ext uri="{FF2B5EF4-FFF2-40B4-BE49-F238E27FC236}">
                <a16:creationId xmlns:a16="http://schemas.microsoft.com/office/drawing/2014/main" id="{A1B83A10-1176-FCBC-C78E-5240467536F7}"/>
              </a:ext>
            </a:extLst>
          </p:cNvPr>
          <p:cNvSpPr>
            <a:spLocks noGrp="1"/>
          </p:cNvSpPr>
          <p:nvPr>
            <p:ph type="body" sz="quarter" idx="10"/>
          </p:nvPr>
        </p:nvSpPr>
        <p:spPr>
          <a:xfrm>
            <a:off x="468087" y="1359695"/>
            <a:ext cx="10911114" cy="1649724"/>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work was supported by the U.S. Department of Energy, Office of Nuclear Energy under DOE Idaho Operations Office Contract DE-AC07-05ID14517 as part of Nuclear Science User Facilities award </a:t>
            </a:r>
            <a:r>
              <a:rPr lang="en-US" b="1" dirty="0"/>
              <a:t>#24-4820 </a:t>
            </a:r>
          </a:p>
          <a:p>
            <a:pPr marL="285750" indent="-285750">
              <a:buFont typeface="Arial" panose="020B0604020202020204" pitchFamily="34" charset="0"/>
              <a:buChar char="•"/>
            </a:pPr>
            <a:r>
              <a:rPr lang="en-US" dirty="0"/>
              <a:t>I would like to thank the IVEM staff (</a:t>
            </a:r>
            <a:r>
              <a:rPr lang="en-US" b="1" dirty="0"/>
              <a:t>W.Y. Chen </a:t>
            </a:r>
            <a:r>
              <a:rPr lang="en-US" dirty="0"/>
              <a:t>and </a:t>
            </a:r>
            <a:r>
              <a:rPr lang="en-US" b="1" dirty="0"/>
              <a:t>D. </a:t>
            </a:r>
            <a:r>
              <a:rPr lang="en-US" b="1" dirty="0" err="1"/>
              <a:t>Harbaruk</a:t>
            </a:r>
            <a:r>
              <a:rPr lang="en-US" dirty="0"/>
              <a:t>) for their logistical and technical support during the experiment.</a:t>
            </a:r>
          </a:p>
        </p:txBody>
      </p:sp>
      <p:sp>
        <p:nvSpPr>
          <p:cNvPr id="4" name="Title 3">
            <a:extLst>
              <a:ext uri="{FF2B5EF4-FFF2-40B4-BE49-F238E27FC236}">
                <a16:creationId xmlns:a16="http://schemas.microsoft.com/office/drawing/2014/main" id="{F8DE0942-CCB4-7228-B895-17C92BD269B0}"/>
              </a:ext>
            </a:extLst>
          </p:cNvPr>
          <p:cNvSpPr>
            <a:spLocks noGrp="1"/>
          </p:cNvSpPr>
          <p:nvPr>
            <p:ph type="title"/>
          </p:nvPr>
        </p:nvSpPr>
        <p:spPr/>
        <p:txBody>
          <a:bodyPr>
            <a:normAutofit fontScale="90000"/>
          </a:bodyPr>
          <a:lstStyle/>
          <a:p>
            <a:r>
              <a:rPr lang="en-US" dirty="0"/>
              <a:t>Acknowledgements</a:t>
            </a:r>
          </a:p>
        </p:txBody>
      </p:sp>
      <p:sp>
        <p:nvSpPr>
          <p:cNvPr id="5" name="Footer Placeholder 4">
            <a:extLst>
              <a:ext uri="{FF2B5EF4-FFF2-40B4-BE49-F238E27FC236}">
                <a16:creationId xmlns:a16="http://schemas.microsoft.com/office/drawing/2014/main" id="{4CF3CE67-4418-BA76-5889-FE6A06D9E279}"/>
              </a:ext>
            </a:extLst>
          </p:cNvPr>
          <p:cNvSpPr>
            <a:spLocks noGrp="1"/>
          </p:cNvSpPr>
          <p:nvPr>
            <p:ph type="ftr" sz="quarter" idx="12"/>
          </p:nvPr>
        </p:nvSpPr>
        <p:spPr/>
        <p:txBody>
          <a:bodyPr/>
          <a:lstStyle/>
          <a:p>
            <a:pPr algn="r"/>
            <a:fld id="{9B106224-CE8F-4FF1-9E98-C2DF02E6D3AF}" type="slidenum">
              <a:rPr lang="en-US" smtClean="0"/>
              <a:pPr algn="r"/>
              <a:t>15</a:t>
            </a:fld>
            <a:endParaRPr lang="en-US" dirty="0"/>
          </a:p>
        </p:txBody>
      </p:sp>
      <p:pic>
        <p:nvPicPr>
          <p:cNvPr id="7" name="Picture 6" descr="NSUF - Organizations - NRDS">
            <a:extLst>
              <a:ext uri="{FF2B5EF4-FFF2-40B4-BE49-F238E27FC236}">
                <a16:creationId xmlns:a16="http://schemas.microsoft.com/office/drawing/2014/main" id="{4CCECABF-4C30-C1F9-CDCA-0A2095C821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094" y="2909296"/>
            <a:ext cx="4319811" cy="2589009"/>
          </a:xfrm>
          <a:prstGeom prst="rect">
            <a:avLst/>
          </a:prstGeom>
        </p:spPr>
      </p:pic>
    </p:spTree>
    <p:extLst>
      <p:ext uri="{BB962C8B-B14F-4D97-AF65-F5344CB8AC3E}">
        <p14:creationId xmlns:p14="http://schemas.microsoft.com/office/powerpoint/2010/main" val="244130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2CBA-026F-7E96-546F-23B8813A83DA}"/>
              </a:ext>
            </a:extLst>
          </p:cNvPr>
          <p:cNvSpPr>
            <a:spLocks noGrp="1"/>
          </p:cNvSpPr>
          <p:nvPr>
            <p:ph type="title"/>
          </p:nvPr>
        </p:nvSpPr>
        <p:spPr>
          <a:xfrm>
            <a:off x="805070" y="1401409"/>
            <a:ext cx="7981645" cy="719757"/>
          </a:xfrm>
        </p:spPr>
        <p:txBody>
          <a:bodyPr/>
          <a:lstStyle/>
          <a:p>
            <a:r>
              <a:rPr lang="en-US" dirty="0"/>
              <a:t>Thank You</a:t>
            </a:r>
          </a:p>
        </p:txBody>
      </p:sp>
      <p:sp>
        <p:nvSpPr>
          <p:cNvPr id="3" name="Text Placeholder 2">
            <a:extLst>
              <a:ext uri="{FF2B5EF4-FFF2-40B4-BE49-F238E27FC236}">
                <a16:creationId xmlns:a16="http://schemas.microsoft.com/office/drawing/2014/main" id="{CE8FBDCD-BC38-D4A8-A210-EA02F2610057}"/>
              </a:ext>
            </a:extLst>
          </p:cNvPr>
          <p:cNvSpPr>
            <a:spLocks noGrp="1"/>
          </p:cNvSpPr>
          <p:nvPr>
            <p:ph type="body" sz="quarter" idx="10"/>
          </p:nvPr>
        </p:nvSpPr>
        <p:spPr>
          <a:xfrm>
            <a:off x="883920" y="2899069"/>
            <a:ext cx="6865318" cy="1059861"/>
          </a:xfrm>
        </p:spPr>
        <p:txBody>
          <a:bodyPr>
            <a:normAutofit/>
          </a:bodyPr>
          <a:lstStyle/>
          <a:p>
            <a:r>
              <a:rPr lang="en-US" dirty="0"/>
              <a:t>Questions?</a:t>
            </a:r>
          </a:p>
          <a:p>
            <a:r>
              <a:rPr lang="en-US" dirty="0"/>
              <a:t>majumde1@purdue.edu</a:t>
            </a:r>
          </a:p>
        </p:txBody>
      </p:sp>
      <p:sp>
        <p:nvSpPr>
          <p:cNvPr id="4" name="Rectangle 1">
            <a:extLst>
              <a:ext uri="{FF2B5EF4-FFF2-40B4-BE49-F238E27FC236}">
                <a16:creationId xmlns:a16="http://schemas.microsoft.com/office/drawing/2014/main" id="{D1F4A407-C67E-16A9-26B5-41CC1B94531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8">
            <a:extLst>
              <a:ext uri="{FF2B5EF4-FFF2-40B4-BE49-F238E27FC236}">
                <a16:creationId xmlns:a16="http://schemas.microsoft.com/office/drawing/2014/main" id="{2A8E6C36-531D-E766-CF6A-35A9DC500E56}"/>
              </a:ext>
            </a:extLst>
          </p:cNvPr>
          <p:cNvGrpSpPr/>
          <p:nvPr/>
        </p:nvGrpSpPr>
        <p:grpSpPr>
          <a:xfrm>
            <a:off x="9792183" y="3963506"/>
            <a:ext cx="2236510" cy="2606425"/>
            <a:chOff x="7315200" y="3917207"/>
            <a:chExt cx="2236510" cy="2606425"/>
          </a:xfrm>
        </p:grpSpPr>
        <p:pic>
          <p:nvPicPr>
            <p:cNvPr id="7" name="Picture 6" descr="A qr code on a white background&#10;&#10;AI-generated content may be incorrect.">
              <a:extLst>
                <a:ext uri="{FF2B5EF4-FFF2-40B4-BE49-F238E27FC236}">
                  <a16:creationId xmlns:a16="http://schemas.microsoft.com/office/drawing/2014/main" id="{F4622317-A7F9-C7AF-B623-FBA103FAB4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4287122"/>
              <a:ext cx="2236510" cy="2236510"/>
            </a:xfrm>
            <a:prstGeom prst="rect">
              <a:avLst/>
            </a:prstGeom>
          </p:spPr>
        </p:pic>
        <p:sp>
          <p:nvSpPr>
            <p:cNvPr id="8" name="TextBox 7">
              <a:extLst>
                <a:ext uri="{FF2B5EF4-FFF2-40B4-BE49-F238E27FC236}">
                  <a16:creationId xmlns:a16="http://schemas.microsoft.com/office/drawing/2014/main" id="{904CF4E7-95F3-AC44-B335-1D3782D77864}"/>
                </a:ext>
              </a:extLst>
            </p:cNvPr>
            <p:cNvSpPr txBox="1"/>
            <p:nvPr/>
          </p:nvSpPr>
          <p:spPr>
            <a:xfrm>
              <a:off x="7315200" y="3917207"/>
              <a:ext cx="2236510" cy="369332"/>
            </a:xfrm>
            <a:prstGeom prst="rect">
              <a:avLst/>
            </a:prstGeom>
            <a:solidFill>
              <a:schemeClr val="bg1"/>
            </a:solidFill>
          </p:spPr>
          <p:txBody>
            <a:bodyPr wrap="none" rtlCol="0">
              <a:spAutoFit/>
            </a:bodyPr>
            <a:lstStyle/>
            <a:p>
              <a:r>
                <a:rPr lang="en-US" dirty="0">
                  <a:latin typeface="Acumin Pro" panose="020B0604020202020204" charset="0"/>
                  <a:cs typeface="Acumin Pro" panose="020B0604020202020204" charset="0"/>
                </a:rPr>
                <a:t>Add me on LinkedIn</a:t>
              </a:r>
            </a:p>
          </p:txBody>
        </p:sp>
      </p:grpSp>
      <p:sp>
        <p:nvSpPr>
          <p:cNvPr id="11" name="Text Placeholder 2">
            <a:extLst>
              <a:ext uri="{FF2B5EF4-FFF2-40B4-BE49-F238E27FC236}">
                <a16:creationId xmlns:a16="http://schemas.microsoft.com/office/drawing/2014/main" id="{77693ECC-1C59-BB04-AE48-52AF5711FD6B}"/>
              </a:ext>
            </a:extLst>
          </p:cNvPr>
          <p:cNvSpPr txBox="1">
            <a:spLocks/>
          </p:cNvSpPr>
          <p:nvPr/>
        </p:nvSpPr>
        <p:spPr>
          <a:xfrm>
            <a:off x="883920" y="2361471"/>
            <a:ext cx="8190632" cy="1971367"/>
          </a:xfrm>
          <a:prstGeom prst="rect">
            <a:avLst/>
          </a:prstGeom>
        </p:spPr>
        <p:txBody>
          <a:bodyPr vert="horz" lIns="91440" tIns="45720" rIns="91440" bIns="45720" numCol="1" rtlCol="0">
            <a:normAutofit/>
          </a:bodyPr>
          <a:lstStyle>
            <a:lvl1pPr marL="0" indent="0" algn="l" defTabSz="914400" rtl="0" eaLnBrk="1" latinLnBrk="0" hangingPunct="1">
              <a:lnSpc>
                <a:spcPct val="90000"/>
              </a:lnSpc>
              <a:spcBef>
                <a:spcPts val="1000"/>
              </a:spcBef>
              <a:buFontTx/>
              <a:buNone/>
              <a:defRPr sz="1800" b="0" i="0" kern="1200" baseline="0">
                <a:solidFill>
                  <a:schemeClr val="bg2"/>
                </a:solidFill>
                <a:latin typeface="Acumin Pro Medium"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55526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C705E5-1EC1-540A-F3C0-A39A86C14965}"/>
              </a:ext>
            </a:extLst>
          </p:cNvPr>
          <p:cNvSpPr>
            <a:spLocks noGrp="1"/>
          </p:cNvSpPr>
          <p:nvPr>
            <p:ph type="body" sz="quarter" idx="11"/>
          </p:nvPr>
        </p:nvSpPr>
        <p:spPr/>
        <p:txBody>
          <a:bodyPr/>
          <a:lstStyle/>
          <a:p>
            <a:r>
              <a:rPr lang="en-US" dirty="0"/>
              <a:t>Introduction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B9866A0-6131-858D-92D9-0440C8BDC913}"/>
                  </a:ext>
                </a:extLst>
              </p:cNvPr>
              <p:cNvSpPr>
                <a:spLocks noGrp="1"/>
              </p:cNvSpPr>
              <p:nvPr>
                <p:ph type="body" sz="quarter" idx="10"/>
              </p:nvPr>
            </p:nvSpPr>
            <p:spPr>
              <a:xfrm>
                <a:off x="399673" y="1543323"/>
                <a:ext cx="5540906" cy="4000749"/>
              </a:xfrm>
            </p:spPr>
            <p:txBody>
              <a:bodyPr numCol="1"/>
              <a:lstStyle/>
              <a:p>
                <a:pPr marL="285750" lvl="1" indent="-285750" algn="just">
                  <a:spcBef>
                    <a:spcPts val="0"/>
                  </a:spcBef>
                  <a:spcAft>
                    <a:spcPts val="600"/>
                  </a:spcAft>
                  <a:buFont typeface="Arial" panose="020B0604020202020204" pitchFamily="34" charset="0"/>
                  <a:buChar char="•"/>
                  <a:tabLst>
                    <a:tab pos="233363" algn="l"/>
                  </a:tabLst>
                </a:pPr>
                <a:r>
                  <a:rPr lang="en-US" sz="1600" dirty="0"/>
                  <a:t>Being qualified for use in research and test reactors, fast reactors, as well as potentially light water reactors due to its </a:t>
                </a:r>
                <a:r>
                  <a:rPr lang="en-US" sz="1600" b="1" dirty="0"/>
                  <a:t>efficiency</a:t>
                </a:r>
                <a:r>
                  <a:rPr lang="en-US" sz="1600" dirty="0"/>
                  <a:t> and </a:t>
                </a:r>
                <a:r>
                  <a:rPr lang="en-US" sz="1600" b="1" dirty="0"/>
                  <a:t>stability</a:t>
                </a:r>
                <a:r>
                  <a:rPr lang="en-US" sz="1600" dirty="0"/>
                  <a:t>.</a:t>
                </a:r>
              </a:p>
              <a:p>
                <a:pPr marL="285750" indent="-285750">
                  <a:spcBef>
                    <a:spcPts val="0"/>
                  </a:spcBef>
                  <a:spcAft>
                    <a:spcPts val="600"/>
                  </a:spcAft>
                  <a:buFont typeface="Arial" panose="020B0604020202020204" pitchFamily="34" charset="0"/>
                  <a:buChar char="•"/>
                </a:pPr>
                <a:endParaRPr lang="en-US" sz="1600" dirty="0"/>
              </a:p>
              <a:p>
                <a:pPr marL="285750" indent="-285750">
                  <a:spcBef>
                    <a:spcPts val="0"/>
                  </a:spcBef>
                  <a:spcAft>
                    <a:spcPts val="600"/>
                  </a:spcAft>
                  <a:buFont typeface="Arial" panose="020B0604020202020204" pitchFamily="34" charset="0"/>
                  <a:buChar char="•"/>
                </a:pPr>
                <a:r>
                  <a:rPr lang="en-US" sz="1600" dirty="0"/>
                  <a:t>Three relevant phases in U-Mo phase diagram:</a:t>
                </a:r>
              </a:p>
              <a:p>
                <a:pPr marL="742950" lvl="1" indent="-285750">
                  <a:spcBef>
                    <a:spcPts val="0"/>
                  </a:spcBef>
                  <a:spcAft>
                    <a:spcPts val="600"/>
                  </a:spcAft>
                  <a:buFont typeface="Arial" panose="020B0604020202020204" pitchFamily="34" charset="0"/>
                  <a:buChar char="•"/>
                </a:pPr>
                <a14:m>
                  <m:oMath xmlns:m="http://schemas.openxmlformats.org/officeDocument/2006/math">
                    <m:r>
                      <a:rPr lang="en-US" sz="1600" b="1">
                        <a:latin typeface="Cambria Math" panose="02040503050406030204" pitchFamily="18" charset="0"/>
                      </a:rPr>
                      <m:t>𝛄</m:t>
                    </m:r>
                  </m:oMath>
                </a14:m>
                <a:r>
                  <a:rPr lang="en-US" sz="1600" dirty="0"/>
                  <a:t>-</a:t>
                </a:r>
                <a:r>
                  <a:rPr lang="en-US" sz="1600" b="1" dirty="0"/>
                  <a:t>phase</a:t>
                </a:r>
                <a:r>
                  <a:rPr lang="en-US" sz="1600" dirty="0"/>
                  <a:t>: body-centered cubic phase</a:t>
                </a:r>
              </a:p>
              <a:p>
                <a:pPr marL="742950" lvl="1" indent="-285750">
                  <a:spcBef>
                    <a:spcPts val="0"/>
                  </a:spcBef>
                  <a:spcAft>
                    <a:spcPts val="600"/>
                  </a:spcAft>
                  <a:buFont typeface="Arial" panose="020B0604020202020204" pitchFamily="34" charset="0"/>
                  <a:buChar char="•"/>
                </a:pPr>
                <a14:m>
                  <m:oMath xmlns:m="http://schemas.openxmlformats.org/officeDocument/2006/math">
                    <m:r>
                      <a:rPr lang="en-US" sz="1600" b="1">
                        <a:latin typeface="Cambria Math" panose="02040503050406030204" pitchFamily="18" charset="0"/>
                      </a:rPr>
                      <m:t>𝛂</m:t>
                    </m:r>
                  </m:oMath>
                </a14:m>
                <a:r>
                  <a:rPr lang="en-US" sz="1600" b="1" dirty="0"/>
                  <a:t>-phase</a:t>
                </a:r>
                <a:r>
                  <a:rPr lang="en-US" sz="1600" dirty="0"/>
                  <a:t>: orthorhombic phase</a:t>
                </a:r>
              </a:p>
              <a:p>
                <a:pPr marL="742950" lvl="1" indent="-285750">
                  <a:spcBef>
                    <a:spcPts val="0"/>
                  </a:spcBef>
                  <a:spcAft>
                    <a:spcPts val="600"/>
                  </a:spcAft>
                  <a:buFont typeface="Arial" panose="020B0604020202020204" pitchFamily="34" charset="0"/>
                  <a:buChar char="•"/>
                </a:pPr>
                <a14:m>
                  <m:oMath xmlns:m="http://schemas.openxmlformats.org/officeDocument/2006/math">
                    <m:r>
                      <a:rPr lang="en-US" sz="1600" b="1">
                        <a:latin typeface="Cambria Math" panose="02040503050406030204" pitchFamily="18" charset="0"/>
                      </a:rPr>
                      <m:t>𝛄</m:t>
                    </m:r>
                  </m:oMath>
                </a14:m>
                <a:r>
                  <a:rPr lang="en-US" sz="1600" b="1" dirty="0"/>
                  <a:t>’-phase</a:t>
                </a:r>
                <a:r>
                  <a:rPr lang="en-US" sz="1600" dirty="0"/>
                  <a:t>: body centered tetragonal phase</a:t>
                </a:r>
              </a:p>
              <a:p>
                <a:pPr lvl="1">
                  <a:spcBef>
                    <a:spcPts val="0"/>
                  </a:spcBef>
                  <a:spcAft>
                    <a:spcPts val="600"/>
                  </a:spcAft>
                </a:pPr>
                <a:r>
                  <a:rPr lang="en-US" sz="1600" dirty="0">
                    <a:latin typeface="Acumin Pro" panose="020B0604020202020204" charset="0"/>
                    <a:cs typeface="Acumin Pro" panose="020B0604020202020204" charset="0"/>
                  </a:rPr>
                  <a:t>Eutectoid reaction: </a:t>
                </a:r>
                <a14:m>
                  <m:oMath xmlns:m="http://schemas.openxmlformats.org/officeDocument/2006/math">
                    <m:r>
                      <a:rPr lang="en-US" sz="1600" b="0" i="1" smtClean="0">
                        <a:latin typeface="Cambria Math" panose="02040503050406030204" pitchFamily="18" charset="0"/>
                        <a:cs typeface="Acumin Pro" panose="020B0604020202020204" charset="0"/>
                      </a:rPr>
                      <m:t>𝛼</m:t>
                    </m:r>
                    <m:r>
                      <a:rPr lang="en-US" sz="1600" b="0" i="1" smtClean="0">
                        <a:latin typeface="Cambria Math" panose="02040503050406030204" pitchFamily="18" charset="0"/>
                        <a:cs typeface="Acumin Pro" panose="020B0604020202020204" charset="0"/>
                      </a:rPr>
                      <m:t>+</m:t>
                    </m:r>
                    <m:sSup>
                      <m:sSupPr>
                        <m:ctrlPr>
                          <a:rPr lang="en-US" sz="1600" b="0" i="1" smtClean="0">
                            <a:latin typeface="Cambria Math" panose="02040503050406030204" pitchFamily="18" charset="0"/>
                            <a:cs typeface="Acumin Pro" panose="020B0604020202020204" charset="0"/>
                          </a:rPr>
                        </m:ctrlPr>
                      </m:sSupPr>
                      <m:e>
                        <m:r>
                          <a:rPr lang="en-US" sz="1600" b="0" i="1" smtClean="0">
                            <a:latin typeface="Cambria Math" panose="02040503050406030204" pitchFamily="18" charset="0"/>
                            <a:cs typeface="Acumin Pro" panose="020B0604020202020204" charset="0"/>
                          </a:rPr>
                          <m:t>𝛾</m:t>
                        </m:r>
                      </m:e>
                      <m:sup>
                        <m:r>
                          <a:rPr lang="en-US" sz="1600" b="0" i="1" smtClean="0">
                            <a:latin typeface="Cambria Math" panose="02040503050406030204" pitchFamily="18" charset="0"/>
                            <a:cs typeface="Acumin Pro" panose="020B0604020202020204" charset="0"/>
                          </a:rPr>
                          <m:t>′</m:t>
                        </m:r>
                      </m:sup>
                    </m:sSup>
                    <m:r>
                      <a:rPr lang="en-US" sz="1600" b="0" i="1" smtClean="0">
                        <a:latin typeface="Cambria Math" panose="02040503050406030204" pitchFamily="18" charset="0"/>
                        <a:ea typeface="Cambria Math" panose="02040503050406030204" pitchFamily="18" charset="0"/>
                        <a:cs typeface="Acumin Pro" panose="020B0604020202020204" charset="0"/>
                      </a:rPr>
                      <m:t>⇌</m:t>
                    </m:r>
                    <m:r>
                      <a:rPr lang="en-US" sz="1600" b="0" i="1" smtClean="0">
                        <a:latin typeface="Cambria Math" panose="02040503050406030204" pitchFamily="18" charset="0"/>
                        <a:ea typeface="Cambria Math" panose="02040503050406030204" pitchFamily="18" charset="0"/>
                        <a:cs typeface="Acumin Pro" panose="020B0604020202020204" charset="0"/>
                      </a:rPr>
                      <m:t>𝛾</m:t>
                    </m:r>
                  </m:oMath>
                </a14:m>
                <a:r>
                  <a:rPr lang="en-US" sz="1600" dirty="0">
                    <a:latin typeface="Acumin Pro" panose="020B0604020202020204" charset="0"/>
                    <a:cs typeface="Acumin Pro" panose="020B0604020202020204" charset="0"/>
                  </a:rPr>
                  <a:t> at ~555</a:t>
                </a:r>
                <a14:m>
                  <m:oMath xmlns:m="http://schemas.openxmlformats.org/officeDocument/2006/math">
                    <m:r>
                      <a:rPr lang="en-US" sz="1600" b="0" i="1" smtClean="0">
                        <a:latin typeface="Cambria Math" panose="02040503050406030204" pitchFamily="18" charset="0"/>
                        <a:cs typeface="Acumin Pro" panose="020B0604020202020204" charset="0"/>
                      </a:rPr>
                      <m:t>°</m:t>
                    </m:r>
                  </m:oMath>
                </a14:m>
                <a:r>
                  <a:rPr lang="en-US" sz="1600" dirty="0">
                    <a:latin typeface="Acumin Pro" panose="020B0604020202020204" charset="0"/>
                    <a:cs typeface="Acumin Pro" panose="020B0604020202020204" charset="0"/>
                  </a:rPr>
                  <a:t>C</a:t>
                </a:r>
              </a:p>
              <a:p>
                <a:pPr marL="285750" indent="-285750">
                  <a:spcBef>
                    <a:spcPts val="0"/>
                  </a:spcBef>
                  <a:spcAft>
                    <a:spcPts val="600"/>
                  </a:spcAft>
                  <a:buFont typeface="Arial" panose="020B0604020202020204" pitchFamily="34" charset="0"/>
                  <a:buChar char="•"/>
                </a:pPr>
                <a:endParaRPr lang="en-US" sz="1600" b="1" i="1" dirty="0">
                  <a:latin typeface="Cambria Math" panose="02040503050406030204" pitchFamily="18" charset="0"/>
                </a:endParaRPr>
              </a:p>
              <a:p>
                <a:pPr marL="285750" indent="-285750">
                  <a:spcBef>
                    <a:spcPts val="0"/>
                  </a:spcBef>
                  <a:spcAft>
                    <a:spcPts val="600"/>
                  </a:spcAft>
                  <a:buFont typeface="Arial" panose="020B0604020202020204" pitchFamily="34" charset="0"/>
                  <a:buChar char="•"/>
                </a:pPr>
                <a14:m>
                  <m:oMath xmlns:m="http://schemas.openxmlformats.org/officeDocument/2006/math">
                    <m:r>
                      <a:rPr lang="en-US" sz="1600" b="1" i="1" smtClean="0">
                        <a:latin typeface="Cambria Math" panose="02040503050406030204" pitchFamily="18" charset="0"/>
                      </a:rPr>
                      <m:t>𝛂</m:t>
                    </m:r>
                  </m:oMath>
                </a14:m>
                <a:r>
                  <a:rPr lang="en-US" sz="1600" b="1" dirty="0"/>
                  <a:t>- and </a:t>
                </a:r>
                <a14:m>
                  <m:oMath xmlns:m="http://schemas.openxmlformats.org/officeDocument/2006/math">
                    <m:r>
                      <a:rPr lang="en-US" sz="1600" b="1" i="1" smtClean="0">
                        <a:latin typeface="Cambria Math" panose="02040503050406030204" pitchFamily="18" charset="0"/>
                      </a:rPr>
                      <m:t>𝜸</m:t>
                    </m:r>
                    <m:r>
                      <a:rPr lang="en-US" sz="1600" b="1" i="1" smtClean="0">
                        <a:latin typeface="Cambria Math" panose="02040503050406030204" pitchFamily="18" charset="0"/>
                      </a:rPr>
                      <m:t>′</m:t>
                    </m:r>
                  </m:oMath>
                </a14:m>
                <a:r>
                  <a:rPr lang="en-US" sz="1600" b="1" dirty="0"/>
                  <a:t>-phases </a:t>
                </a:r>
                <a:r>
                  <a:rPr lang="en-US" sz="1600" dirty="0"/>
                  <a:t>demonstrates </a:t>
                </a:r>
                <a:r>
                  <a:rPr lang="en-US" sz="1600" b="1" dirty="0"/>
                  <a:t>poor irradiation behavior </a:t>
                </a:r>
                <a:r>
                  <a:rPr lang="en-US" sz="1600" dirty="0"/>
                  <a:t>due to anisotropic swelling [3]. </a:t>
                </a:r>
                <a14:m>
                  <m:oMath xmlns:m="http://schemas.openxmlformats.org/officeDocument/2006/math">
                    <m:r>
                      <a:rPr lang="en-US" sz="1600">
                        <a:latin typeface="Cambria Math" panose="02040503050406030204" pitchFamily="18" charset="0"/>
                      </a:rPr>
                      <m:t> </m:t>
                    </m:r>
                    <m:r>
                      <m:rPr>
                        <m:sty m:val="p"/>
                      </m:rPr>
                      <a:rPr lang="en-US" sz="1600" b="0" i="0" smtClean="0">
                        <a:solidFill>
                          <a:schemeClr val="tx1">
                            <a:lumMod val="95000"/>
                            <a:lumOff val="5000"/>
                          </a:schemeClr>
                        </a:solidFill>
                        <a:latin typeface="Cambria Math" panose="02040503050406030204" pitchFamily="18" charset="0"/>
                      </a:rPr>
                      <m:t>The</m:t>
                    </m:r>
                    <m:r>
                      <a:rPr lang="en-US" sz="1600" b="0" i="0" smtClean="0">
                        <a:latin typeface="Cambria Math" panose="02040503050406030204" pitchFamily="18" charset="0"/>
                      </a:rPr>
                      <m:t> </m:t>
                    </m:r>
                    <m:r>
                      <m:rPr>
                        <m:sty m:val="p"/>
                      </m:rPr>
                      <a:rPr lang="en-US" sz="1600">
                        <a:latin typeface="Cambria Math" panose="02040503050406030204" pitchFamily="18" charset="0"/>
                      </a:rPr>
                      <m:t>γ</m:t>
                    </m:r>
                  </m:oMath>
                </a14:m>
                <a:r>
                  <a:rPr lang="en-US" sz="1600" dirty="0"/>
                  <a:t>-phase swells isotropically and is </a:t>
                </a:r>
                <a:r>
                  <a:rPr lang="en-US" sz="1600" b="1" dirty="0"/>
                  <a:t>structurally stable</a:t>
                </a:r>
                <a:r>
                  <a:rPr lang="en-US" sz="1600" dirty="0"/>
                  <a:t> [4].</a:t>
                </a:r>
              </a:p>
              <a:p>
                <a:pPr marL="285750" indent="-285750">
                  <a:spcBef>
                    <a:spcPts val="0"/>
                  </a:spcBef>
                  <a:spcAft>
                    <a:spcPts val="600"/>
                  </a:spcAft>
                  <a:buFont typeface="Arial" panose="020B0604020202020204" pitchFamily="34" charset="0"/>
                  <a:buChar char="•"/>
                </a:pPr>
                <a:endParaRPr lang="en-US" sz="1600" dirty="0"/>
              </a:p>
              <a:p>
                <a:pPr marL="285750" indent="-285750">
                  <a:spcBef>
                    <a:spcPts val="0"/>
                  </a:spcBef>
                  <a:spcAft>
                    <a:spcPts val="600"/>
                  </a:spcAft>
                  <a:buFont typeface="Arial" panose="020B0604020202020204" pitchFamily="34" charset="0"/>
                  <a:buChar char="•"/>
                </a:pPr>
                <a:r>
                  <a:rPr lang="en-US" sz="1600" dirty="0"/>
                  <a:t>Alloying U with Mo allows </a:t>
                </a:r>
                <a:r>
                  <a:rPr lang="en-US" sz="1600" b="1" dirty="0"/>
                  <a:t>stabilization of the </a:t>
                </a:r>
                <a14:m>
                  <m:oMath xmlns:m="http://schemas.openxmlformats.org/officeDocument/2006/math">
                    <m:r>
                      <a:rPr lang="en-US" sz="1600" b="1" i="1" smtClean="0">
                        <a:latin typeface="Cambria Math" panose="02040503050406030204" pitchFamily="18" charset="0"/>
                      </a:rPr>
                      <m:t>𝜸</m:t>
                    </m:r>
                  </m:oMath>
                </a14:m>
                <a:r>
                  <a:rPr lang="en-US" sz="1600" b="1" dirty="0"/>
                  <a:t>-phase</a:t>
                </a:r>
                <a:r>
                  <a:rPr lang="en-US" sz="1600" dirty="0"/>
                  <a:t> at low temperatures as a metastable phase.</a:t>
                </a:r>
              </a:p>
            </p:txBody>
          </p:sp>
        </mc:Choice>
        <mc:Fallback xmlns="">
          <p:sp>
            <p:nvSpPr>
              <p:cNvPr id="3" name="Text Placeholder 2">
                <a:extLst>
                  <a:ext uri="{FF2B5EF4-FFF2-40B4-BE49-F238E27FC236}">
                    <a16:creationId xmlns:a16="http://schemas.microsoft.com/office/drawing/2014/main" id="{EB9866A0-6131-858D-92D9-0440C8BDC913}"/>
                  </a:ext>
                </a:extLst>
              </p:cNvPr>
              <p:cNvSpPr>
                <a:spLocks noGrp="1" noRot="1" noChangeAspect="1" noMove="1" noResize="1" noEditPoints="1" noAdjustHandles="1" noChangeArrowheads="1" noChangeShapeType="1" noTextEdit="1"/>
              </p:cNvSpPr>
              <p:nvPr>
                <p:ph type="body" sz="quarter" idx="10"/>
              </p:nvPr>
            </p:nvSpPr>
            <p:spPr>
              <a:xfrm>
                <a:off x="399673" y="1543323"/>
                <a:ext cx="5540906" cy="4000749"/>
              </a:xfrm>
              <a:blipFill>
                <a:blip r:embed="rId3"/>
                <a:stretch>
                  <a:fillRect l="-440" t="-1220" r="-550" b="-11280"/>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23635E85-E451-48B7-DAD2-2592548D7C6B}"/>
              </a:ext>
            </a:extLst>
          </p:cNvPr>
          <p:cNvSpPr>
            <a:spLocks noGrp="1"/>
          </p:cNvSpPr>
          <p:nvPr>
            <p:ph type="title"/>
          </p:nvPr>
        </p:nvSpPr>
        <p:spPr/>
        <p:txBody>
          <a:bodyPr>
            <a:normAutofit fontScale="90000"/>
          </a:bodyPr>
          <a:lstStyle/>
          <a:p>
            <a:r>
              <a:rPr lang="en-US" dirty="0"/>
              <a:t>U-Mo as a nuclear fuel</a:t>
            </a:r>
          </a:p>
        </p:txBody>
      </p:sp>
      <p:sp>
        <p:nvSpPr>
          <p:cNvPr id="58" name="TextBox 57">
            <a:extLst>
              <a:ext uri="{FF2B5EF4-FFF2-40B4-BE49-F238E27FC236}">
                <a16:creationId xmlns:a16="http://schemas.microsoft.com/office/drawing/2014/main" id="{1EF80E55-929E-0070-897C-B16E19BCEF75}"/>
              </a:ext>
            </a:extLst>
          </p:cNvPr>
          <p:cNvSpPr txBox="1"/>
          <p:nvPr/>
        </p:nvSpPr>
        <p:spPr>
          <a:xfrm>
            <a:off x="-59960" y="5917307"/>
            <a:ext cx="7204265" cy="985847"/>
          </a:xfrm>
          <a:prstGeom prst="rect">
            <a:avLst/>
          </a:prstGeom>
          <a:noFill/>
        </p:spPr>
        <p:txBody>
          <a:bodyPr wrap="square">
            <a:spAutoFit/>
          </a:bodyPr>
          <a:lstStyle/>
          <a:p>
            <a:pPr indent="-406400">
              <a:lnSpc>
                <a:spcPct val="107000"/>
              </a:lnSpc>
            </a:pPr>
            <a:r>
              <a:rPr lang="en-US" sz="1100" kern="100" dirty="0">
                <a:latin typeface="Times New Roman" panose="02020603050405020304" pitchFamily="18" charset="0"/>
                <a:ea typeface="Calibri" panose="020F0502020204030204" pitchFamily="34" charset="0"/>
              </a:rPr>
              <a:t>[1] A. </a:t>
            </a:r>
            <a:r>
              <a:rPr lang="en-US" sz="1100" kern="100" dirty="0" err="1">
                <a:latin typeface="Times New Roman" panose="02020603050405020304" pitchFamily="18" charset="0"/>
                <a:ea typeface="Calibri" panose="020F0502020204030204" pitchFamily="34" charset="0"/>
              </a:rPr>
              <a:t>Berche</a:t>
            </a:r>
            <a:r>
              <a:rPr lang="en-US" sz="1100" kern="100" dirty="0">
                <a:latin typeface="Times New Roman" panose="02020603050405020304" pitchFamily="18" charset="0"/>
                <a:ea typeface="Calibri" panose="020F0502020204030204" pitchFamily="34" charset="0"/>
              </a:rPr>
              <a:t>, N. Dupin, C. </a:t>
            </a:r>
            <a:r>
              <a:rPr lang="en-US" sz="1100" kern="100" dirty="0" err="1">
                <a:latin typeface="Times New Roman" panose="02020603050405020304" pitchFamily="18" charset="0"/>
                <a:ea typeface="Calibri" panose="020F0502020204030204" pitchFamily="34" charset="0"/>
              </a:rPr>
              <a:t>Guéneau</a:t>
            </a:r>
            <a:r>
              <a:rPr lang="en-US" sz="1100" kern="100" dirty="0">
                <a:latin typeface="Times New Roman" panose="02020603050405020304" pitchFamily="18" charset="0"/>
                <a:ea typeface="Calibri" panose="020F0502020204030204" pitchFamily="34" charset="0"/>
              </a:rPr>
              <a:t>, C. Rado, B. </a:t>
            </a:r>
            <a:r>
              <a:rPr lang="en-US" sz="1100" kern="100" dirty="0" err="1">
                <a:latin typeface="Times New Roman" panose="02020603050405020304" pitchFamily="18" charset="0"/>
                <a:ea typeface="Calibri" panose="020F0502020204030204" pitchFamily="34" charset="0"/>
              </a:rPr>
              <a:t>Sundman</a:t>
            </a:r>
            <a:r>
              <a:rPr lang="en-US" sz="1100" kern="100" dirty="0">
                <a:latin typeface="Times New Roman" panose="02020603050405020304" pitchFamily="18" charset="0"/>
                <a:ea typeface="Calibri" panose="020F0502020204030204" pitchFamily="34" charset="0"/>
              </a:rPr>
              <a:t>, J.C. Dumas, Journal of Nuclear Materials 411 (2011) 131–143.</a:t>
            </a:r>
          </a:p>
          <a:p>
            <a:pPr indent="-406400">
              <a:lnSpc>
                <a:spcPct val="107000"/>
              </a:lnSpc>
            </a:pPr>
            <a:r>
              <a:rPr lang="en-US" sz="1100" kern="100" dirty="0">
                <a:latin typeface="Times New Roman" panose="02020603050405020304" pitchFamily="18" charset="0"/>
                <a:ea typeface="Calibri" panose="020F0502020204030204" pitchFamily="34" charset="0"/>
              </a:rPr>
              <a:t>[2] H. Okamoto, J Phase Equilibria </a:t>
            </a:r>
            <a:r>
              <a:rPr lang="en-US" sz="1100" kern="100" dirty="0" err="1">
                <a:latin typeface="Times New Roman" panose="02020603050405020304" pitchFamily="18" charset="0"/>
                <a:ea typeface="Calibri" panose="020F0502020204030204" pitchFamily="34" charset="0"/>
              </a:rPr>
              <a:t>Diffus</a:t>
            </a:r>
            <a:r>
              <a:rPr lang="en-US" sz="1100" kern="100" dirty="0">
                <a:latin typeface="Times New Roman" panose="02020603050405020304" pitchFamily="18" charset="0"/>
                <a:ea typeface="Calibri" panose="020F0502020204030204" pitchFamily="34" charset="0"/>
              </a:rPr>
              <a:t> 33 (2012) 497.</a:t>
            </a:r>
          </a:p>
          <a:p>
            <a:pPr indent="-406400">
              <a:lnSpc>
                <a:spcPct val="107000"/>
              </a:lnSpc>
            </a:pPr>
            <a:r>
              <a:rPr lang="en-US" sz="1100" kern="100" dirty="0">
                <a:effectLst/>
                <a:latin typeface="Times New Roman" panose="02020603050405020304" pitchFamily="18" charset="0"/>
                <a:ea typeface="Calibri" panose="020F0502020204030204" pitchFamily="34" charset="0"/>
              </a:rPr>
              <a:t>[3] G.L. </a:t>
            </a:r>
            <a:r>
              <a:rPr lang="en-US" sz="1100" kern="100" dirty="0" err="1">
                <a:effectLst/>
                <a:latin typeface="Times New Roman" panose="02020603050405020304" pitchFamily="18" charset="0"/>
                <a:ea typeface="Calibri" panose="020F0502020204030204" pitchFamily="34" charset="0"/>
              </a:rPr>
              <a:t>Hofman</a:t>
            </a:r>
            <a:r>
              <a:rPr lang="en-US" sz="1100" kern="100" dirty="0">
                <a:effectLst/>
                <a:latin typeface="Times New Roman" panose="02020603050405020304" pitchFamily="18" charset="0"/>
                <a:ea typeface="Calibri" panose="020F0502020204030204" pitchFamily="34" charset="0"/>
              </a:rPr>
              <a:t>, Y.S. Kim, Nuclear Engineering and Technology 37 (2005) 299–308. </a:t>
            </a:r>
          </a:p>
          <a:p>
            <a:pPr indent="-406400">
              <a:lnSpc>
                <a:spcPct val="107000"/>
              </a:lnSpc>
            </a:pPr>
            <a:r>
              <a:rPr lang="en-US" sz="1100" kern="100" dirty="0">
                <a:effectLst/>
                <a:latin typeface="Times New Roman" panose="02020603050405020304" pitchFamily="18" charset="0"/>
                <a:ea typeface="Calibri" panose="020F0502020204030204" pitchFamily="34" charset="0"/>
              </a:rPr>
              <a:t>[4] R.W. Cahn, P. </a:t>
            </a:r>
            <a:r>
              <a:rPr lang="en-US" sz="1100" kern="100" dirty="0" err="1">
                <a:effectLst/>
                <a:latin typeface="Times New Roman" panose="02020603050405020304" pitchFamily="18" charset="0"/>
                <a:ea typeface="Calibri" panose="020F0502020204030204" pitchFamily="34" charset="0"/>
              </a:rPr>
              <a:t>Haasen</a:t>
            </a:r>
            <a:r>
              <a:rPr lang="en-US" sz="1100" kern="100" dirty="0">
                <a:effectLst/>
                <a:latin typeface="Times New Roman" panose="02020603050405020304" pitchFamily="18" charset="0"/>
                <a:ea typeface="Calibri" panose="020F0502020204030204" pitchFamily="34" charset="0"/>
              </a:rPr>
              <a:t>, E.J. Kramer, International Journal of Materials Research 84 (1993) 90–90. </a:t>
            </a:r>
          </a:p>
          <a:p>
            <a:pPr indent="-406400">
              <a:lnSpc>
                <a:spcPct val="107000"/>
              </a:lnSpc>
            </a:pPr>
            <a:r>
              <a:rPr lang="en-US" sz="1100" kern="100" dirty="0">
                <a:effectLst/>
                <a:latin typeface="Times New Roman" panose="02020603050405020304" pitchFamily="18" charset="0"/>
                <a:ea typeface="Calibri" panose="020F0502020204030204" pitchFamily="34" charset="0"/>
              </a:rPr>
              <a:t>[5] </a:t>
            </a:r>
            <a:r>
              <a:rPr lang="en-US" sz="1100" kern="100" dirty="0">
                <a:effectLst/>
                <a:latin typeface="Times New Roman" panose="02020603050405020304" pitchFamily="18" charset="0"/>
                <a:ea typeface="Times New Roman" panose="02020603050405020304" pitchFamily="18" charset="0"/>
              </a:rPr>
              <a:t>W.A. Bostrom, M.W. Burkart, E.K. </a:t>
            </a:r>
            <a:r>
              <a:rPr lang="en-US" sz="1100" kern="100" dirty="0" err="1">
                <a:effectLst/>
                <a:latin typeface="Times New Roman" panose="02020603050405020304" pitchFamily="18" charset="0"/>
                <a:ea typeface="Times New Roman" panose="02020603050405020304" pitchFamily="18" charset="0"/>
              </a:rPr>
              <a:t>Halteman</a:t>
            </a:r>
            <a:r>
              <a:rPr lang="en-US" sz="1100" kern="100" dirty="0">
                <a:effectLst/>
                <a:latin typeface="Times New Roman" panose="02020603050405020304" pitchFamily="18" charset="0"/>
                <a:ea typeface="Times New Roman" panose="02020603050405020304" pitchFamily="18" charset="0"/>
              </a:rPr>
              <a:t>, R.D. Leggett, R.K. </a:t>
            </a:r>
            <a:r>
              <a:rPr lang="en-US" sz="1100" kern="100" dirty="0" err="1">
                <a:effectLst/>
                <a:latin typeface="Times New Roman" panose="02020603050405020304" pitchFamily="18" charset="0"/>
                <a:ea typeface="Times New Roman" panose="02020603050405020304" pitchFamily="18" charset="0"/>
              </a:rPr>
              <a:t>McGeary</a:t>
            </a:r>
            <a:r>
              <a:rPr lang="en-US" sz="1100" kern="100" dirty="0">
                <a:effectLst/>
                <a:latin typeface="Times New Roman" panose="02020603050405020304" pitchFamily="18" charset="0"/>
                <a:ea typeface="Times New Roman" panose="02020603050405020304" pitchFamily="18" charset="0"/>
              </a:rPr>
              <a:t>, T.R. Padden, (1955). </a:t>
            </a:r>
            <a:endParaRPr lang="en-US" sz="1100" kern="100" dirty="0">
              <a:effectLst/>
              <a:latin typeface="Times New Roman" panose="02020603050405020304" pitchFamily="18" charset="0"/>
              <a:ea typeface="Calibri" panose="020F0502020204030204" pitchFamily="34" charset="0"/>
            </a:endParaRPr>
          </a:p>
        </p:txBody>
      </p:sp>
      <p:sp>
        <p:nvSpPr>
          <p:cNvPr id="5" name="Footer Placeholder 4">
            <a:extLst>
              <a:ext uri="{FF2B5EF4-FFF2-40B4-BE49-F238E27FC236}">
                <a16:creationId xmlns:a16="http://schemas.microsoft.com/office/drawing/2014/main" id="{97B3535A-1D24-02DD-E9F8-2E2CFE028F34}"/>
              </a:ext>
            </a:extLst>
          </p:cNvPr>
          <p:cNvSpPr>
            <a:spLocks noGrp="1"/>
          </p:cNvSpPr>
          <p:nvPr>
            <p:ph type="ftr" sz="quarter" idx="12"/>
          </p:nvPr>
        </p:nvSpPr>
        <p:spPr/>
        <p:txBody>
          <a:bodyPr/>
          <a:lstStyle/>
          <a:p>
            <a:pPr algn="r"/>
            <a:fld id="{F393010D-75AB-469E-9261-86A304C232E7}" type="slidenum">
              <a:rPr lang="en-US" smtClean="0"/>
              <a:t>2</a:t>
            </a:fld>
            <a:endParaRPr lang="en-US" dirty="0"/>
          </a:p>
        </p:txBody>
      </p:sp>
      <p:grpSp>
        <p:nvGrpSpPr>
          <p:cNvPr id="13" name="Group 12">
            <a:extLst>
              <a:ext uri="{FF2B5EF4-FFF2-40B4-BE49-F238E27FC236}">
                <a16:creationId xmlns:a16="http://schemas.microsoft.com/office/drawing/2014/main" id="{88D436EE-FDFC-21D9-59AF-B28221456516}"/>
              </a:ext>
            </a:extLst>
          </p:cNvPr>
          <p:cNvGrpSpPr/>
          <p:nvPr/>
        </p:nvGrpSpPr>
        <p:grpSpPr>
          <a:xfrm>
            <a:off x="6850845" y="1438557"/>
            <a:ext cx="5153425" cy="4418234"/>
            <a:chOff x="209373" y="1378042"/>
            <a:chExt cx="5643514" cy="4838407"/>
          </a:xfrm>
        </p:grpSpPr>
        <p:pic>
          <p:nvPicPr>
            <p:cNvPr id="14" name="Picture 13" descr="A graph of weight percent uranium&#10;&#10;Description automatically generated">
              <a:extLst>
                <a:ext uri="{FF2B5EF4-FFF2-40B4-BE49-F238E27FC236}">
                  <a16:creationId xmlns:a16="http://schemas.microsoft.com/office/drawing/2014/main" id="{A37DA75B-6EBF-EDCA-1C62-F22CCDF56B39}"/>
                </a:ext>
              </a:extLst>
            </p:cNvPr>
            <p:cNvPicPr>
              <a:picLocks noChangeAspect="1"/>
            </p:cNvPicPr>
            <p:nvPr/>
          </p:nvPicPr>
          <p:blipFill>
            <a:blip r:embed="rId4"/>
            <a:stretch>
              <a:fillRect/>
            </a:stretch>
          </p:blipFill>
          <p:spPr>
            <a:xfrm>
              <a:off x="209373" y="1378042"/>
              <a:ext cx="5516880" cy="4282595"/>
            </a:xfrm>
            <a:prstGeom prst="rect">
              <a:avLst/>
            </a:prstGeom>
          </p:spPr>
        </p:pic>
        <p:sp>
          <p:nvSpPr>
            <p:cNvPr id="15" name="Text Placeholder 2">
              <a:extLst>
                <a:ext uri="{FF2B5EF4-FFF2-40B4-BE49-F238E27FC236}">
                  <a16:creationId xmlns:a16="http://schemas.microsoft.com/office/drawing/2014/main" id="{15DA82A9-0D86-A029-AE2C-39D9624605ED}"/>
                </a:ext>
              </a:extLst>
            </p:cNvPr>
            <p:cNvSpPr txBox="1">
              <a:spLocks/>
            </p:cNvSpPr>
            <p:nvPr/>
          </p:nvSpPr>
          <p:spPr>
            <a:xfrm>
              <a:off x="468086" y="5767144"/>
              <a:ext cx="5384801" cy="449305"/>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Phase diagram of the U-Mo system [1,2]</a:t>
              </a:r>
            </a:p>
          </p:txBody>
        </p:sp>
        <p:cxnSp>
          <p:nvCxnSpPr>
            <p:cNvPr id="16" name="Straight Arrow Connector 15">
              <a:extLst>
                <a:ext uri="{FF2B5EF4-FFF2-40B4-BE49-F238E27FC236}">
                  <a16:creationId xmlns:a16="http://schemas.microsoft.com/office/drawing/2014/main" id="{0F556E25-6F19-DEC7-D155-341B0D0E865D}"/>
                </a:ext>
              </a:extLst>
            </p:cNvPr>
            <p:cNvCxnSpPr>
              <a:cxnSpLocks/>
            </p:cNvCxnSpPr>
            <p:nvPr/>
          </p:nvCxnSpPr>
          <p:spPr>
            <a:xfrm>
              <a:off x="4246880" y="4135445"/>
              <a:ext cx="0" cy="883646"/>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16D292-ECF4-2D6B-894B-C98A3DE01373}"/>
                </a:ext>
              </a:extLst>
            </p:cNvPr>
            <p:cNvCxnSpPr/>
            <p:nvPr/>
          </p:nvCxnSpPr>
          <p:spPr>
            <a:xfrm>
              <a:off x="4381500" y="1803400"/>
              <a:ext cx="0" cy="3454400"/>
            </a:xfrm>
            <a:prstGeom prst="line">
              <a:avLst/>
            </a:prstGeom>
            <a:ln>
              <a:solidFill>
                <a:srgbClr val="00B05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3BC73DA-62A4-2BD4-A60D-66CE192AA6F1}"/>
                </a:ext>
              </a:extLst>
            </p:cNvPr>
            <p:cNvCxnSpPr/>
            <p:nvPr/>
          </p:nvCxnSpPr>
          <p:spPr>
            <a:xfrm>
              <a:off x="4655820" y="1788233"/>
              <a:ext cx="0" cy="3454400"/>
            </a:xfrm>
            <a:prstGeom prst="line">
              <a:avLst/>
            </a:prstGeom>
            <a:ln>
              <a:solidFill>
                <a:srgbClr val="00B050"/>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426EE14-FE56-AE37-5CC7-DB53917F4639}"/>
                </a:ext>
              </a:extLst>
            </p:cNvPr>
            <p:cNvSpPr txBox="1"/>
            <p:nvPr/>
          </p:nvSpPr>
          <p:spPr>
            <a:xfrm>
              <a:off x="4655820" y="2122292"/>
              <a:ext cx="1031051" cy="307777"/>
            </a:xfrm>
            <a:prstGeom prst="rect">
              <a:avLst/>
            </a:prstGeom>
            <a:noFill/>
            <a:ln>
              <a:noFill/>
            </a:ln>
          </p:spPr>
          <p:txBody>
            <a:bodyPr wrap="none" rtlCol="0">
              <a:spAutoFit/>
            </a:bodyPr>
            <a:lstStyle/>
            <a:p>
              <a:r>
                <a:rPr lang="en-US" sz="1400" dirty="0">
                  <a:solidFill>
                    <a:srgbClr val="00B050"/>
                  </a:solidFill>
                </a:rPr>
                <a:t>U-7wt.%Mo</a:t>
              </a:r>
            </a:p>
          </p:txBody>
        </p:sp>
        <p:sp>
          <p:nvSpPr>
            <p:cNvPr id="20" name="TextBox 19">
              <a:extLst>
                <a:ext uri="{FF2B5EF4-FFF2-40B4-BE49-F238E27FC236}">
                  <a16:creationId xmlns:a16="http://schemas.microsoft.com/office/drawing/2014/main" id="{0DD21F96-68AB-48B4-27D2-C8556B894C76}"/>
                </a:ext>
              </a:extLst>
            </p:cNvPr>
            <p:cNvSpPr txBox="1"/>
            <p:nvPr/>
          </p:nvSpPr>
          <p:spPr>
            <a:xfrm>
              <a:off x="3257101" y="1968404"/>
              <a:ext cx="1131079" cy="307777"/>
            </a:xfrm>
            <a:prstGeom prst="rect">
              <a:avLst/>
            </a:prstGeom>
            <a:noFill/>
          </p:spPr>
          <p:txBody>
            <a:bodyPr wrap="none" rtlCol="0">
              <a:spAutoFit/>
            </a:bodyPr>
            <a:lstStyle/>
            <a:p>
              <a:r>
                <a:rPr lang="en-US" sz="1400" dirty="0">
                  <a:solidFill>
                    <a:srgbClr val="00B050"/>
                  </a:solidFill>
                </a:rPr>
                <a:t>U-10wt.%Mo</a:t>
              </a:r>
            </a:p>
          </p:txBody>
        </p:sp>
      </p:grpSp>
      <p:grpSp>
        <p:nvGrpSpPr>
          <p:cNvPr id="9" name="Group 8">
            <a:extLst>
              <a:ext uri="{FF2B5EF4-FFF2-40B4-BE49-F238E27FC236}">
                <a16:creationId xmlns:a16="http://schemas.microsoft.com/office/drawing/2014/main" id="{22642645-8850-8112-AB66-11E492E3B0F2}"/>
              </a:ext>
            </a:extLst>
          </p:cNvPr>
          <p:cNvGrpSpPr/>
          <p:nvPr/>
        </p:nvGrpSpPr>
        <p:grpSpPr>
          <a:xfrm>
            <a:off x="7205791" y="1320051"/>
            <a:ext cx="4462818" cy="3544619"/>
            <a:chOff x="6097789" y="1540960"/>
            <a:chExt cx="5231283" cy="4233285"/>
          </a:xfrm>
        </p:grpSpPr>
        <p:pic>
          <p:nvPicPr>
            <p:cNvPr id="7" name="Picture 6">
              <a:extLst>
                <a:ext uri="{FF2B5EF4-FFF2-40B4-BE49-F238E27FC236}">
                  <a16:creationId xmlns:a16="http://schemas.microsoft.com/office/drawing/2014/main" id="{5952C79F-25FC-42EC-2593-71485273277E}"/>
                </a:ext>
              </a:extLst>
            </p:cNvPr>
            <p:cNvPicPr>
              <a:picLocks noChangeAspect="1"/>
            </p:cNvPicPr>
            <p:nvPr/>
          </p:nvPicPr>
          <p:blipFill>
            <a:blip r:embed="rId5"/>
            <a:srcRect/>
            <a:stretch/>
          </p:blipFill>
          <p:spPr>
            <a:xfrm>
              <a:off x="6097789" y="1540960"/>
              <a:ext cx="5231283" cy="3618782"/>
            </a:xfrm>
            <a:prstGeom prst="rect">
              <a:avLst/>
            </a:prstGeom>
          </p:spPr>
        </p:pic>
        <p:sp>
          <p:nvSpPr>
            <p:cNvPr id="8" name="TextBox 7">
              <a:extLst>
                <a:ext uri="{FF2B5EF4-FFF2-40B4-BE49-F238E27FC236}">
                  <a16:creationId xmlns:a16="http://schemas.microsoft.com/office/drawing/2014/main" id="{CB13F785-D66E-9D7E-96D2-B094EF885270}"/>
                </a:ext>
              </a:extLst>
            </p:cNvPr>
            <p:cNvSpPr txBox="1"/>
            <p:nvPr/>
          </p:nvSpPr>
          <p:spPr>
            <a:xfrm>
              <a:off x="6373001" y="5189470"/>
              <a:ext cx="4902957" cy="584775"/>
            </a:xfrm>
            <a:prstGeom prst="rect">
              <a:avLst/>
            </a:prstGeom>
            <a:solidFill>
              <a:schemeClr val="bg1"/>
            </a:solidFill>
          </p:spPr>
          <p:txBody>
            <a:bodyPr wrap="square" rtlCol="0">
              <a:spAutoFit/>
            </a:bodyPr>
            <a:lstStyle/>
            <a:p>
              <a:pPr algn="ctr"/>
              <a:r>
                <a:rPr lang="en-US" sz="1600" dirty="0">
                  <a:latin typeface="Acumin Pro" panose="020B0604020202020204" charset="0"/>
                  <a:cs typeface="Acumin Pro" panose="020B0604020202020204" charset="0"/>
                </a:rPr>
                <a:t>TTT diagram of U-Mo alloys at different compositions [5]</a:t>
              </a:r>
            </a:p>
          </p:txBody>
        </p:sp>
      </p:grpSp>
      <p:grpSp>
        <p:nvGrpSpPr>
          <p:cNvPr id="6" name="Group 5">
            <a:extLst>
              <a:ext uri="{FF2B5EF4-FFF2-40B4-BE49-F238E27FC236}">
                <a16:creationId xmlns:a16="http://schemas.microsoft.com/office/drawing/2014/main" id="{24C28F9D-BCEA-457A-D15F-96750E66EDA3}"/>
              </a:ext>
            </a:extLst>
          </p:cNvPr>
          <p:cNvGrpSpPr/>
          <p:nvPr/>
        </p:nvGrpSpPr>
        <p:grpSpPr>
          <a:xfrm>
            <a:off x="5106114" y="2795359"/>
            <a:ext cx="1752169" cy="461665"/>
            <a:chOff x="5106114" y="2608545"/>
            <a:chExt cx="1752169" cy="461665"/>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9813290-9241-AB75-91BE-60AA99651540}"/>
                    </a:ext>
                  </a:extLst>
                </p:cNvPr>
                <p:cNvSpPr txBox="1"/>
                <p:nvPr/>
              </p:nvSpPr>
              <p:spPr>
                <a:xfrm>
                  <a:off x="5217179" y="2608545"/>
                  <a:ext cx="1641104" cy="461665"/>
                </a:xfrm>
                <a:prstGeom prst="rect">
                  <a:avLst/>
                </a:prstGeom>
                <a:noFill/>
              </p:spPr>
              <p:txBody>
                <a:bodyPr wrap="square" rtlCol="0">
                  <a:spAutoFit/>
                </a:bodyPr>
                <a:lstStyle/>
                <a:p>
                  <a:r>
                    <a:rPr lang="en-US" sz="1200" dirty="0"/>
                    <a:t>High temperature (&gt;555</a:t>
                  </a:r>
                  <a14:m>
                    <m:oMath xmlns:m="http://schemas.openxmlformats.org/officeDocument/2006/math">
                      <m:r>
                        <a:rPr lang="en-US" sz="1200" b="0" i="1" smtClean="0">
                          <a:latin typeface="Cambria Math" panose="02040503050406030204" pitchFamily="18" charset="0"/>
                        </a:rPr>
                        <m:t>°</m:t>
                      </m:r>
                    </m:oMath>
                  </a14:m>
                  <a:r>
                    <a:rPr lang="en-US" sz="1200" dirty="0"/>
                    <a:t>C)</a:t>
                  </a:r>
                </a:p>
              </p:txBody>
            </p:sp>
          </mc:Choice>
          <mc:Fallback xmlns="">
            <p:sp>
              <p:nvSpPr>
                <p:cNvPr id="24" name="TextBox 23">
                  <a:extLst>
                    <a:ext uri="{FF2B5EF4-FFF2-40B4-BE49-F238E27FC236}">
                      <a16:creationId xmlns:a16="http://schemas.microsoft.com/office/drawing/2014/main" id="{B9813290-9241-AB75-91BE-60AA99651540}"/>
                    </a:ext>
                  </a:extLst>
                </p:cNvPr>
                <p:cNvSpPr txBox="1">
                  <a:spLocks noRot="1" noChangeAspect="1" noMove="1" noResize="1" noEditPoints="1" noAdjustHandles="1" noChangeArrowheads="1" noChangeShapeType="1" noTextEdit="1"/>
                </p:cNvSpPr>
                <p:nvPr/>
              </p:nvSpPr>
              <p:spPr>
                <a:xfrm>
                  <a:off x="5217179" y="2608545"/>
                  <a:ext cx="1641104" cy="461665"/>
                </a:xfrm>
                <a:prstGeom prst="rect">
                  <a:avLst/>
                </a:prstGeom>
                <a:blipFill>
                  <a:blip r:embed="rId6"/>
                  <a:stretch>
                    <a:fillRect l="-372" t="-2632" b="-7895"/>
                  </a:stretch>
                </a:blipFill>
              </p:spPr>
              <p:txBody>
                <a:bodyPr/>
                <a:lstStyle/>
                <a:p>
                  <a:r>
                    <a:rPr lang="en-US">
                      <a:noFill/>
                    </a:rPr>
                    <a:t> </a:t>
                  </a:r>
                </a:p>
              </p:txBody>
            </p:sp>
          </mc:Fallback>
        </mc:AlternateContent>
        <p:sp>
          <p:nvSpPr>
            <p:cNvPr id="23" name="Right Brace 22">
              <a:extLst>
                <a:ext uri="{FF2B5EF4-FFF2-40B4-BE49-F238E27FC236}">
                  <a16:creationId xmlns:a16="http://schemas.microsoft.com/office/drawing/2014/main" id="{CBCA75FE-A7FF-8F10-6808-148533FDCE18}"/>
                </a:ext>
              </a:extLst>
            </p:cNvPr>
            <p:cNvSpPr/>
            <p:nvPr/>
          </p:nvSpPr>
          <p:spPr>
            <a:xfrm>
              <a:off x="5106114" y="2724096"/>
              <a:ext cx="138981" cy="23425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20B43B2-D333-06B5-EB5F-0F6C45428102}"/>
              </a:ext>
            </a:extLst>
          </p:cNvPr>
          <p:cNvGrpSpPr/>
          <p:nvPr/>
        </p:nvGrpSpPr>
        <p:grpSpPr>
          <a:xfrm>
            <a:off x="5102946" y="3145161"/>
            <a:ext cx="1755337" cy="646331"/>
            <a:chOff x="5102946" y="2958347"/>
            <a:chExt cx="1755337" cy="646331"/>
          </a:xfrm>
        </p:grpSpPr>
        <p:sp>
          <p:nvSpPr>
            <p:cNvPr id="22" name="TextBox 21">
              <a:extLst>
                <a:ext uri="{FF2B5EF4-FFF2-40B4-BE49-F238E27FC236}">
                  <a16:creationId xmlns:a16="http://schemas.microsoft.com/office/drawing/2014/main" id="{F5301FE8-204D-6BD0-AAA1-E424388DEDF2}"/>
                </a:ext>
              </a:extLst>
            </p:cNvPr>
            <p:cNvSpPr txBox="1"/>
            <p:nvPr/>
          </p:nvSpPr>
          <p:spPr>
            <a:xfrm>
              <a:off x="5221967" y="2958347"/>
              <a:ext cx="1636316" cy="646331"/>
            </a:xfrm>
            <a:prstGeom prst="rect">
              <a:avLst/>
            </a:prstGeom>
            <a:noFill/>
          </p:spPr>
          <p:txBody>
            <a:bodyPr wrap="square" rtlCol="0">
              <a:spAutoFit/>
            </a:bodyPr>
            <a:lstStyle/>
            <a:p>
              <a:r>
                <a:rPr lang="en-US" sz="1200" dirty="0"/>
                <a:t>Research/test reactor  and light water reactor temp. regime</a:t>
              </a:r>
            </a:p>
          </p:txBody>
        </p:sp>
        <p:sp>
          <p:nvSpPr>
            <p:cNvPr id="21" name="Right Brace 20">
              <a:extLst>
                <a:ext uri="{FF2B5EF4-FFF2-40B4-BE49-F238E27FC236}">
                  <a16:creationId xmlns:a16="http://schemas.microsoft.com/office/drawing/2014/main" id="{59DCF645-109C-971D-A516-02106307A16A}"/>
                </a:ext>
              </a:extLst>
            </p:cNvPr>
            <p:cNvSpPr/>
            <p:nvPr/>
          </p:nvSpPr>
          <p:spPr>
            <a:xfrm>
              <a:off x="5102946" y="3048375"/>
              <a:ext cx="138981" cy="4685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7633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xEl>
                                              <p:pRg st="0" end="0"/>
                                            </p:txEl>
                                          </p:spTgt>
                                        </p:tgtEl>
                                        <p:attrNameLst>
                                          <p:attrName>style.visibility</p:attrName>
                                        </p:attrNameLst>
                                      </p:cBhvr>
                                      <p:to>
                                        <p:strVal val="visible"/>
                                      </p:to>
                                    </p:set>
                                    <p:animEffect transition="in" filter="fade">
                                      <p:cBhvr>
                                        <p:cTn id="13" dur="500"/>
                                        <p:tgtEl>
                                          <p:spTgt spid="58">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xEl>
                                              <p:pRg st="1" end="1"/>
                                            </p:txEl>
                                          </p:spTgt>
                                        </p:tgtEl>
                                        <p:attrNameLst>
                                          <p:attrName>style.visibility</p:attrName>
                                        </p:attrNameLst>
                                      </p:cBhvr>
                                      <p:to>
                                        <p:strVal val="visible"/>
                                      </p:to>
                                    </p:set>
                                    <p:animEffect transition="in" filter="fade">
                                      <p:cBhvr>
                                        <p:cTn id="16" dur="500"/>
                                        <p:tgtEl>
                                          <p:spTgt spid="5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58">
                                            <p:txEl>
                                              <p:pRg st="2" end="2"/>
                                            </p:txEl>
                                          </p:spTgt>
                                        </p:tgtEl>
                                        <p:attrNameLst>
                                          <p:attrName>style.visibility</p:attrName>
                                        </p:attrNameLst>
                                      </p:cBhvr>
                                      <p:to>
                                        <p:strVal val="visible"/>
                                      </p:to>
                                    </p:set>
                                    <p:animEffect transition="in" filter="fade">
                                      <p:cBhvr>
                                        <p:cTn id="54" dur="500"/>
                                        <p:tgtEl>
                                          <p:spTgt spid="58">
                                            <p:txEl>
                                              <p:pRg st="2" end="2"/>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58">
                                            <p:txEl>
                                              <p:pRg st="3" end="3"/>
                                            </p:txEl>
                                          </p:spTgt>
                                        </p:tgtEl>
                                        <p:attrNameLst>
                                          <p:attrName>style.visibility</p:attrName>
                                        </p:attrNameLst>
                                      </p:cBhvr>
                                      <p:to>
                                        <p:strVal val="visible"/>
                                      </p:to>
                                    </p:set>
                                    <p:animEffect transition="in" filter="fade">
                                      <p:cBhvr>
                                        <p:cTn id="57" dur="500"/>
                                        <p:tgtEl>
                                          <p:spTgt spid="5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0" presetClass="entr" presetSubtype="0" fill="hold" nodeType="withEffect">
                                  <p:stCondLst>
                                    <p:cond delay="0"/>
                                  </p:stCondLst>
                                  <p:childTnLst>
                                    <p:set>
                                      <p:cBhvr>
                                        <p:cTn id="69" dur="1" fill="hold">
                                          <p:stCondLst>
                                            <p:cond delay="0"/>
                                          </p:stCondLst>
                                        </p:cTn>
                                        <p:tgtEl>
                                          <p:spTgt spid="58">
                                            <p:txEl>
                                              <p:pRg st="4" end="4"/>
                                            </p:txEl>
                                          </p:spTgt>
                                        </p:tgtEl>
                                        <p:attrNameLst>
                                          <p:attrName>style.visibility</p:attrName>
                                        </p:attrNameLst>
                                      </p:cBhvr>
                                      <p:to>
                                        <p:strVal val="visible"/>
                                      </p:to>
                                    </p:set>
                                    <p:animEffect transition="in" filter="fade">
                                      <p:cBhvr>
                                        <p:cTn id="70" dur="500"/>
                                        <p:tgtEl>
                                          <p:spTgt spid="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7DACA-93A4-5522-F356-5AA8C36AC27E}"/>
              </a:ext>
            </a:extLst>
          </p:cNvPr>
          <p:cNvSpPr>
            <a:spLocks noGrp="1"/>
          </p:cNvSpPr>
          <p:nvPr>
            <p:ph type="body" sz="quarter" idx="11"/>
          </p:nvPr>
        </p:nvSpPr>
        <p:spPr/>
        <p:txBody>
          <a:bodyPr/>
          <a:lstStyle/>
          <a:p>
            <a:r>
              <a:rPr lang="en-US" dirty="0"/>
              <a:t>Sub-eutectoid temperature range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B1CA219-75B1-788D-B65B-FAC3285369C3}"/>
                  </a:ext>
                </a:extLst>
              </p:cNvPr>
              <p:cNvSpPr>
                <a:spLocks noGrp="1"/>
              </p:cNvSpPr>
              <p:nvPr>
                <p:ph type="body" sz="quarter" idx="10"/>
              </p:nvPr>
            </p:nvSpPr>
            <p:spPr>
              <a:xfrm>
                <a:off x="457199" y="1543324"/>
                <a:ext cx="5924551" cy="4454706"/>
              </a:xfrm>
            </p:spPr>
            <p:txBody>
              <a:bodyPr/>
              <a:lstStyle/>
              <a:p>
                <a:pPr algn="just"/>
                <a:r>
                  <a:rPr lang="en-US" sz="1600" b="1" dirty="0"/>
                  <a:t>Competing mechanisms:</a:t>
                </a:r>
              </a:p>
              <a:p>
                <a:pPr marL="285750" indent="-285750" algn="just">
                  <a:buFont typeface="Arial" panose="020B0604020202020204" pitchFamily="34" charset="0"/>
                  <a:buChar char="•"/>
                </a:pPr>
                <a:r>
                  <a:rPr lang="en-US" sz="1400" dirty="0"/>
                  <a:t>Thermal annealing under the eutectoid temperature promotes </a:t>
                </a:r>
                <a14:m>
                  <m:oMath xmlns:m="http://schemas.openxmlformats.org/officeDocument/2006/math">
                    <m:r>
                      <a:rPr lang="en-US" sz="1400" b="0" smtClean="0">
                        <a:latin typeface="Cambria Math" panose="02040503050406030204" pitchFamily="18" charset="0"/>
                      </a:rPr>
                      <m:t>𝛾</m:t>
                    </m:r>
                    <m:r>
                      <a:rPr lang="en-US" sz="1400" b="0" smtClean="0">
                        <a:latin typeface="Cambria Math" panose="02040503050406030204" pitchFamily="18" charset="0"/>
                      </a:rPr>
                      <m:t>→</m:t>
                    </m:r>
                    <m:r>
                      <a:rPr lang="en-US" sz="1400" b="0" smtClean="0">
                        <a:latin typeface="Cambria Math" panose="02040503050406030204" pitchFamily="18" charset="0"/>
                      </a:rPr>
                      <m:t>𝛼</m:t>
                    </m:r>
                    <m:r>
                      <a:rPr lang="en-US" sz="1400" b="0" smtClean="0">
                        <a:latin typeface="Cambria Math" panose="02040503050406030204" pitchFamily="18" charset="0"/>
                      </a:rPr>
                      <m:t>+</m:t>
                    </m:r>
                    <m:r>
                      <a:rPr lang="en-US" sz="1400" b="0" smtClean="0">
                        <a:latin typeface="Cambria Math" panose="02040503050406030204" pitchFamily="18" charset="0"/>
                      </a:rPr>
                      <m:t>𝛾</m:t>
                    </m:r>
                    <m:r>
                      <a:rPr lang="en-US" sz="1400" b="0" smtClean="0">
                        <a:latin typeface="Cambria Math" panose="02040503050406030204" pitchFamily="18" charset="0"/>
                      </a:rPr>
                      <m:t>′</m:t>
                    </m:r>
                  </m:oMath>
                </a14:m>
                <a:r>
                  <a:rPr lang="en-US" sz="1400" dirty="0"/>
                  <a:t> (</a:t>
                </a:r>
                <a:r>
                  <a:rPr lang="en-US" sz="1400" b="1" dirty="0"/>
                  <a:t>phase decomposition</a:t>
                </a:r>
                <a:r>
                  <a:rPr lang="en-US" sz="1400" dirty="0"/>
                  <a:t>) </a:t>
                </a:r>
              </a:p>
              <a:p>
                <a:pPr marL="742950" lvl="1" indent="-285750" algn="just">
                  <a:buFont typeface="Arial" panose="020B0604020202020204" pitchFamily="34" charset="0"/>
                  <a:buChar char="•"/>
                </a:pPr>
                <a:r>
                  <a:rPr lang="en-US" sz="1400" dirty="0"/>
                  <a:t>Via discontinuous and continuous precipitation reactions [1]</a:t>
                </a:r>
              </a:p>
              <a:p>
                <a:pPr marL="285750" indent="-285750" algn="just">
                  <a:buFont typeface="Arial" panose="020B0604020202020204" pitchFamily="34" charset="0"/>
                  <a:buChar char="•"/>
                </a:pPr>
                <a:r>
                  <a:rPr lang="en-US" sz="1400" dirty="0"/>
                  <a:t>Exposure to irradiation promotes </a:t>
                </a:r>
                <a14:m>
                  <m:oMath xmlns:m="http://schemas.openxmlformats.org/officeDocument/2006/math">
                    <m:r>
                      <a:rPr lang="en-US" sz="1400" b="0" i="1" smtClean="0">
                        <a:latin typeface="Cambria Math" panose="02040503050406030204" pitchFamily="18" charset="0"/>
                      </a:rPr>
                      <m:t>𝛼</m:t>
                    </m:r>
                    <m:r>
                      <a:rPr lang="en-US" sz="1400" b="0" i="1" smtClean="0">
                        <a:latin typeface="Cambria Math" panose="02040503050406030204" pitchFamily="18" charset="0"/>
                      </a:rPr>
                      <m:t>+</m:t>
                    </m:r>
                    <m:r>
                      <a:rPr lang="en-US" sz="1400" b="0" i="1" smtClean="0">
                        <a:latin typeface="Cambria Math" panose="02040503050406030204" pitchFamily="18" charset="0"/>
                      </a:rPr>
                      <m:t>𝛾</m:t>
                    </m:r>
                    <m:r>
                      <a:rPr lang="en-US" sz="1400" b="0" i="1" smtClean="0">
                        <a:latin typeface="Cambria Math" panose="02040503050406030204" pitchFamily="18" charset="0"/>
                      </a:rPr>
                      <m:t>′→</m:t>
                    </m:r>
                    <m:r>
                      <a:rPr lang="en-US" sz="1400" b="0" i="1" smtClean="0">
                        <a:latin typeface="Cambria Math" panose="02040503050406030204" pitchFamily="18" charset="0"/>
                      </a:rPr>
                      <m:t>𝛾</m:t>
                    </m:r>
                  </m:oMath>
                </a14:m>
                <a:r>
                  <a:rPr lang="en-US" sz="1400" dirty="0"/>
                  <a:t> (</a:t>
                </a:r>
                <a:r>
                  <a:rPr lang="en-US" sz="1400" b="1" dirty="0"/>
                  <a:t>phase reversal</a:t>
                </a:r>
                <a:r>
                  <a:rPr lang="en-US" sz="1400" dirty="0"/>
                  <a:t>)</a:t>
                </a:r>
              </a:p>
              <a:p>
                <a:pPr marL="742950" lvl="1" indent="-285750" algn="just">
                  <a:buFont typeface="Arial" panose="020B0604020202020204" pitchFamily="34" charset="0"/>
                  <a:buChar char="•"/>
                </a:pPr>
                <a:r>
                  <a:rPr lang="en-US" sz="1400" dirty="0"/>
                  <a:t>Via displacement spike mechanism [2]</a:t>
                </a:r>
              </a:p>
              <a:p>
                <a:pPr algn="just"/>
                <a:endParaRPr lang="en-US" sz="1600" dirty="0"/>
              </a:p>
              <a:p>
                <a:pPr algn="just"/>
                <a:r>
                  <a:rPr lang="en-US" sz="1600" dirty="0"/>
                  <a:t>Dominant mechanism depends on the </a:t>
                </a:r>
                <a:r>
                  <a:rPr lang="en-US" sz="1600" b="1" dirty="0"/>
                  <a:t>fission rate </a:t>
                </a:r>
                <a:r>
                  <a:rPr lang="en-US" sz="1600" dirty="0"/>
                  <a:t>of irradiation [3]</a:t>
                </a:r>
              </a:p>
              <a:p>
                <a:pPr marL="285750" indent="-285750" algn="just">
                  <a:buFont typeface="Arial" panose="020B0604020202020204" pitchFamily="34" charset="0"/>
                  <a:buChar char="•"/>
                </a:pPr>
                <a:r>
                  <a:rPr lang="en-US" sz="1400" dirty="0"/>
                  <a:t>Temperature-dependent </a:t>
                </a:r>
                <a:r>
                  <a:rPr lang="en-US" sz="1400" b="1" dirty="0"/>
                  <a:t>critical fission rate </a:t>
                </a:r>
              </a:p>
              <a:p>
                <a:pPr marL="742950" lvl="1" indent="-285750" algn="just">
                  <a:buFont typeface="Arial" panose="020B0604020202020204" pitchFamily="34" charset="0"/>
                  <a:buChar char="•"/>
                </a:pPr>
                <a:r>
                  <a:rPr lang="en-US" sz="1400" dirty="0"/>
                  <a:t>Depending on irradiation parameters, </a:t>
                </a:r>
                <a:r>
                  <a:rPr lang="en-US" sz="1400" b="1" dirty="0"/>
                  <a:t>equivalent critical dose rate</a:t>
                </a:r>
                <a:endParaRPr lang="en-US" sz="1600" b="1" dirty="0"/>
              </a:p>
            </p:txBody>
          </p:sp>
        </mc:Choice>
        <mc:Fallback xmlns="">
          <p:sp>
            <p:nvSpPr>
              <p:cNvPr id="3" name="Text Placeholder 2">
                <a:extLst>
                  <a:ext uri="{FF2B5EF4-FFF2-40B4-BE49-F238E27FC236}">
                    <a16:creationId xmlns:a16="http://schemas.microsoft.com/office/drawing/2014/main" id="{7B1CA219-75B1-788D-B65B-FAC3285369C3}"/>
                  </a:ext>
                </a:extLst>
              </p:cNvPr>
              <p:cNvSpPr>
                <a:spLocks noGrp="1" noRot="1" noChangeAspect="1" noMove="1" noResize="1" noEditPoints="1" noAdjustHandles="1" noChangeArrowheads="1" noChangeShapeType="1" noTextEdit="1"/>
              </p:cNvSpPr>
              <p:nvPr>
                <p:ph type="body" sz="quarter" idx="10"/>
              </p:nvPr>
            </p:nvSpPr>
            <p:spPr>
              <a:xfrm>
                <a:off x="457199" y="1543324"/>
                <a:ext cx="5924551" cy="4454706"/>
              </a:xfrm>
              <a:blipFill>
                <a:blip r:embed="rId3"/>
                <a:stretch>
                  <a:fillRect l="-514" t="-821" r="-514"/>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231A92F9-EFBB-C1B4-DC63-0F88EDDD8F41}"/>
              </a:ext>
            </a:extLst>
          </p:cNvPr>
          <p:cNvSpPr>
            <a:spLocks noGrp="1"/>
          </p:cNvSpPr>
          <p:nvPr>
            <p:ph type="title"/>
          </p:nvPr>
        </p:nvSpPr>
        <p:spPr/>
        <p:txBody>
          <a:bodyPr>
            <a:normAutofit fontScale="90000"/>
          </a:bodyPr>
          <a:lstStyle/>
          <a:p>
            <a:r>
              <a:rPr lang="en-US" dirty="0"/>
              <a:t>Phase evolution under Temperature vs. Irradiation: </a:t>
            </a:r>
          </a:p>
        </p:txBody>
      </p:sp>
      <p:sp>
        <p:nvSpPr>
          <p:cNvPr id="5" name="Footer Placeholder 4">
            <a:extLst>
              <a:ext uri="{FF2B5EF4-FFF2-40B4-BE49-F238E27FC236}">
                <a16:creationId xmlns:a16="http://schemas.microsoft.com/office/drawing/2014/main" id="{353AB806-A260-2417-6468-11E5D0F18BF5}"/>
              </a:ext>
            </a:extLst>
          </p:cNvPr>
          <p:cNvSpPr>
            <a:spLocks noGrp="1"/>
          </p:cNvSpPr>
          <p:nvPr>
            <p:ph type="ftr" sz="quarter" idx="12"/>
          </p:nvPr>
        </p:nvSpPr>
        <p:spPr/>
        <p:txBody>
          <a:bodyPr/>
          <a:lstStyle/>
          <a:p>
            <a:pPr algn="r"/>
            <a:fld id="{9B106224-CE8F-4FF1-9E98-C2DF02E6D3AF}" type="slidenum">
              <a:rPr lang="en-US" smtClean="0"/>
              <a:pPr algn="r"/>
              <a:t>3</a:t>
            </a:fld>
            <a:endParaRPr lang="en-US" dirty="0"/>
          </a:p>
        </p:txBody>
      </p:sp>
      <p:sp>
        <p:nvSpPr>
          <p:cNvPr id="17" name="TextBox 16">
            <a:extLst>
              <a:ext uri="{FF2B5EF4-FFF2-40B4-BE49-F238E27FC236}">
                <a16:creationId xmlns:a16="http://schemas.microsoft.com/office/drawing/2014/main" id="{C9DE1F71-3D2A-6A4C-EF45-F3E4FDA846B2}"/>
              </a:ext>
            </a:extLst>
          </p:cNvPr>
          <p:cNvSpPr txBox="1"/>
          <p:nvPr/>
        </p:nvSpPr>
        <p:spPr>
          <a:xfrm>
            <a:off x="-64608" y="6059281"/>
            <a:ext cx="10202334" cy="804707"/>
          </a:xfrm>
          <a:prstGeom prst="rect">
            <a:avLst/>
          </a:prstGeom>
          <a:noFill/>
        </p:spPr>
        <p:txBody>
          <a:bodyPr wrap="square">
            <a:spAutoFit/>
          </a:bodyPr>
          <a:lstStyle/>
          <a:p>
            <a:pPr indent="-406400">
              <a:lnSpc>
                <a:spcPct val="107000"/>
              </a:lnSpc>
            </a:pPr>
            <a:r>
              <a:rPr lang="en-US" sz="1100" kern="100" dirty="0">
                <a:effectLst/>
                <a:latin typeface="Times New Roman" panose="02020603050405020304" pitchFamily="18" charset="0"/>
                <a:ea typeface="Times New Roman" panose="02020603050405020304" pitchFamily="18" charset="0"/>
              </a:rPr>
              <a:t>[</a:t>
            </a:r>
            <a:r>
              <a:rPr lang="en-US" sz="1100" kern="100" dirty="0">
                <a:latin typeface="Times New Roman" panose="02020603050405020304" pitchFamily="18" charset="0"/>
                <a:ea typeface="Times New Roman" panose="02020603050405020304" pitchFamily="18" charset="0"/>
              </a:rPr>
              <a:t>1] S. Jana, A. Devaraj, L. </a:t>
            </a:r>
            <a:r>
              <a:rPr lang="en-US" sz="1100" kern="100" dirty="0" err="1">
                <a:latin typeface="Times New Roman" panose="02020603050405020304" pitchFamily="18" charset="0"/>
                <a:ea typeface="Times New Roman" panose="02020603050405020304" pitchFamily="18" charset="0"/>
              </a:rPr>
              <a:t>Kovarik</a:t>
            </a:r>
            <a:r>
              <a:rPr lang="en-US" sz="1100" kern="100" dirty="0">
                <a:latin typeface="Times New Roman" panose="02020603050405020304" pitchFamily="18" charset="0"/>
                <a:ea typeface="Times New Roman" panose="02020603050405020304" pitchFamily="18" charset="0"/>
              </a:rPr>
              <a:t>, B. </a:t>
            </a:r>
            <a:r>
              <a:rPr lang="en-US" sz="1100" kern="100" dirty="0" err="1">
                <a:latin typeface="Times New Roman" panose="02020603050405020304" pitchFamily="18" charset="0"/>
                <a:ea typeface="Times New Roman" panose="02020603050405020304" pitchFamily="18" charset="0"/>
              </a:rPr>
              <a:t>Arey</a:t>
            </a:r>
            <a:r>
              <a:rPr lang="en-US" sz="1100" kern="100" dirty="0">
                <a:latin typeface="Times New Roman" panose="02020603050405020304" pitchFamily="18" charset="0"/>
                <a:ea typeface="Times New Roman" panose="02020603050405020304" pitchFamily="18" charset="0"/>
              </a:rPr>
              <a:t>, L. Sweet, T. Varga, C. Lavender, V. Joshi, J Alloys </a:t>
            </a:r>
            <a:r>
              <a:rPr lang="en-US" sz="1100" kern="100" dirty="0" err="1">
                <a:latin typeface="Times New Roman" panose="02020603050405020304" pitchFamily="18" charset="0"/>
                <a:ea typeface="Times New Roman" panose="02020603050405020304" pitchFamily="18" charset="0"/>
              </a:rPr>
              <a:t>Compd</a:t>
            </a:r>
            <a:r>
              <a:rPr lang="en-US" sz="1100" kern="100" dirty="0">
                <a:latin typeface="Times New Roman" panose="02020603050405020304" pitchFamily="18" charset="0"/>
                <a:ea typeface="Times New Roman" panose="02020603050405020304" pitchFamily="18" charset="0"/>
              </a:rPr>
              <a:t> 723 (2017) 757–771.</a:t>
            </a:r>
          </a:p>
          <a:p>
            <a:pPr indent="-406400">
              <a:lnSpc>
                <a:spcPct val="107000"/>
              </a:lnSpc>
            </a:pPr>
            <a:r>
              <a:rPr lang="en-US" sz="1100" kern="100" dirty="0">
                <a:latin typeface="Times New Roman" panose="02020603050405020304" pitchFamily="18" charset="0"/>
                <a:ea typeface="Times New Roman" panose="02020603050405020304" pitchFamily="18" charset="0"/>
              </a:rPr>
              <a:t>[2] </a:t>
            </a:r>
            <a:r>
              <a:rPr lang="en-US" sz="1100" kern="100" dirty="0">
                <a:effectLst/>
                <a:latin typeface="Times New Roman" panose="02020603050405020304" pitchFamily="18" charset="0"/>
                <a:ea typeface="Times New Roman" panose="02020603050405020304" pitchFamily="18" charset="0"/>
              </a:rPr>
              <a:t>M.L. Bleiberg, L.J. Jones, B. </a:t>
            </a:r>
            <a:r>
              <a:rPr lang="en-US" sz="1100" kern="100" dirty="0" err="1">
                <a:effectLst/>
                <a:latin typeface="Times New Roman" panose="02020603050405020304" pitchFamily="18" charset="0"/>
                <a:ea typeface="Times New Roman" panose="02020603050405020304" pitchFamily="18" charset="0"/>
              </a:rPr>
              <a:t>Lustman</a:t>
            </a:r>
            <a:r>
              <a:rPr lang="en-US" sz="1100" kern="100" dirty="0">
                <a:effectLst/>
                <a:latin typeface="Times New Roman" panose="02020603050405020304" pitchFamily="18" charset="0"/>
                <a:ea typeface="Times New Roman" panose="02020603050405020304" pitchFamily="18" charset="0"/>
              </a:rPr>
              <a:t>, J Appl Phys 27 (1956) 1270. </a:t>
            </a:r>
          </a:p>
          <a:p>
            <a:pPr indent="-406400">
              <a:lnSpc>
                <a:spcPct val="107000"/>
              </a:lnSpc>
            </a:pPr>
            <a:r>
              <a:rPr lang="en-US" sz="1100" kern="100" dirty="0">
                <a:latin typeface="Times New Roman" panose="02020603050405020304" pitchFamily="18" charset="0"/>
                <a:ea typeface="Times New Roman" panose="02020603050405020304" pitchFamily="18" charset="0"/>
              </a:rPr>
              <a:t>[3] R.M. Willard, A.R. Schmitt, Irradiation Swelling, Phase Reversion, and Intergranular Cracking of U-10 Wt.% Mo Fuel Alloy, U.S. Atomic Energy Commission, 1965.</a:t>
            </a:r>
          </a:p>
          <a:p>
            <a:pPr indent="-406400">
              <a:lnSpc>
                <a:spcPct val="107000"/>
              </a:lnSpc>
            </a:pPr>
            <a:r>
              <a:rPr lang="en-US" sz="1100" kern="100" dirty="0">
                <a:latin typeface="Times New Roman" panose="02020603050405020304" pitchFamily="18" charset="0"/>
                <a:ea typeface="Times New Roman" panose="02020603050405020304" pitchFamily="18" charset="0"/>
              </a:rPr>
              <a:t>[4] S. Majumder, J.N. Emerson, M. </a:t>
            </a:r>
            <a:r>
              <a:rPr lang="en-US" sz="1100" kern="100" dirty="0" err="1">
                <a:latin typeface="Times New Roman" panose="02020603050405020304" pitchFamily="18" charset="0"/>
                <a:ea typeface="Times New Roman" panose="02020603050405020304" pitchFamily="18" charset="0"/>
              </a:rPr>
              <a:t>Topsakal</a:t>
            </a:r>
            <a:r>
              <a:rPr lang="en-US" sz="1100" kern="100" dirty="0">
                <a:latin typeface="Times New Roman" panose="02020603050405020304" pitchFamily="18" charset="0"/>
                <a:ea typeface="Times New Roman" panose="02020603050405020304" pitchFamily="18" charset="0"/>
              </a:rPr>
              <a:t>, G. Park, B. Beeler, M.A. Okuniewski, in: TMS Annual Meeting &amp; Exhibition, Las Vegas, 2025.</a:t>
            </a:r>
            <a:endParaRPr lang="en-US" sz="1100" kern="100" dirty="0">
              <a:effectLst/>
              <a:latin typeface="Times New Roman" panose="02020603050405020304" pitchFamily="18" charset="0"/>
              <a:ea typeface="Times New Roman" panose="02020603050405020304" pitchFamily="18" charset="0"/>
            </a:endParaRPr>
          </a:p>
        </p:txBody>
      </p:sp>
      <p:grpSp>
        <p:nvGrpSpPr>
          <p:cNvPr id="20" name="Group 19">
            <a:extLst>
              <a:ext uri="{FF2B5EF4-FFF2-40B4-BE49-F238E27FC236}">
                <a16:creationId xmlns:a16="http://schemas.microsoft.com/office/drawing/2014/main" id="{F151E8F7-2533-5080-9547-F1A16EC6BE30}"/>
              </a:ext>
            </a:extLst>
          </p:cNvPr>
          <p:cNvGrpSpPr/>
          <p:nvPr/>
        </p:nvGrpSpPr>
        <p:grpSpPr>
          <a:xfrm>
            <a:off x="6406680" y="1487340"/>
            <a:ext cx="5328118" cy="2710319"/>
            <a:chOff x="6406680" y="1487340"/>
            <a:chExt cx="5328118" cy="2710319"/>
          </a:xfrm>
        </p:grpSpPr>
        <p:grpSp>
          <p:nvGrpSpPr>
            <p:cNvPr id="7" name="Group 6">
              <a:extLst>
                <a:ext uri="{FF2B5EF4-FFF2-40B4-BE49-F238E27FC236}">
                  <a16:creationId xmlns:a16="http://schemas.microsoft.com/office/drawing/2014/main" id="{FB77440E-CF13-84B1-946F-16F296A4508D}"/>
                </a:ext>
              </a:extLst>
            </p:cNvPr>
            <p:cNvGrpSpPr/>
            <p:nvPr/>
          </p:nvGrpSpPr>
          <p:grpSpPr>
            <a:xfrm>
              <a:off x="6671529" y="1487340"/>
              <a:ext cx="4957421" cy="2217553"/>
              <a:chOff x="5577229" y="1844564"/>
              <a:chExt cx="6198716" cy="2772809"/>
            </a:xfrm>
          </p:grpSpPr>
          <p:pic>
            <p:nvPicPr>
              <p:cNvPr id="8" name="Picture 7">
                <a:extLst>
                  <a:ext uri="{FF2B5EF4-FFF2-40B4-BE49-F238E27FC236}">
                    <a16:creationId xmlns:a16="http://schemas.microsoft.com/office/drawing/2014/main" id="{B184D735-FF05-6752-92F4-E328DDF68CA0}"/>
                  </a:ext>
                </a:extLst>
              </p:cNvPr>
              <p:cNvPicPr>
                <a:picLocks noChangeAspect="1"/>
              </p:cNvPicPr>
              <p:nvPr/>
            </p:nvPicPr>
            <p:blipFill>
              <a:blip r:embed="rId4"/>
              <a:stretch>
                <a:fillRect/>
              </a:stretch>
            </p:blipFill>
            <p:spPr>
              <a:xfrm>
                <a:off x="5577229" y="1844564"/>
                <a:ext cx="6198716" cy="2772809"/>
              </a:xfrm>
              <a:prstGeom prst="rect">
                <a:avLst/>
              </a:prstGeom>
            </p:spPr>
          </p:pic>
          <p:sp>
            <p:nvSpPr>
              <p:cNvPr id="9" name="TextBox 8">
                <a:extLst>
                  <a:ext uri="{FF2B5EF4-FFF2-40B4-BE49-F238E27FC236}">
                    <a16:creationId xmlns:a16="http://schemas.microsoft.com/office/drawing/2014/main" id="{4993679C-53FA-7D7F-E979-00010EBC9FDD}"/>
                  </a:ext>
                </a:extLst>
              </p:cNvPr>
              <p:cNvSpPr txBox="1"/>
              <p:nvPr/>
            </p:nvSpPr>
            <p:spPr>
              <a:xfrm>
                <a:off x="7559040" y="2133600"/>
                <a:ext cx="487680" cy="369332"/>
              </a:xfrm>
              <a:prstGeom prst="rect">
                <a:avLst/>
              </a:prstGeom>
              <a:noFill/>
            </p:spPr>
            <p:txBody>
              <a:bodyPr wrap="square" rtlCol="0">
                <a:spAutoFit/>
              </a:bodyPr>
              <a:lstStyle/>
              <a:p>
                <a:pPr algn="ctr"/>
                <a:r>
                  <a:rPr lang="el-GR" dirty="0">
                    <a:solidFill>
                      <a:srgbClr val="FFFF00"/>
                    </a:solidFill>
                  </a:rPr>
                  <a:t>γ</a:t>
                </a:r>
                <a:endParaRPr lang="en-US" dirty="0">
                  <a:solidFill>
                    <a:srgbClr val="FFFF00"/>
                  </a:solidFill>
                </a:endParaRPr>
              </a:p>
            </p:txBody>
          </p:sp>
          <p:sp>
            <p:nvSpPr>
              <p:cNvPr id="10" name="TextBox 9">
                <a:extLst>
                  <a:ext uri="{FF2B5EF4-FFF2-40B4-BE49-F238E27FC236}">
                    <a16:creationId xmlns:a16="http://schemas.microsoft.com/office/drawing/2014/main" id="{C3C34396-2569-DCA0-F67E-79AD7638BA61}"/>
                  </a:ext>
                </a:extLst>
              </p:cNvPr>
              <p:cNvSpPr txBox="1"/>
              <p:nvPr/>
            </p:nvSpPr>
            <p:spPr>
              <a:xfrm>
                <a:off x="6695440" y="2678088"/>
                <a:ext cx="762000" cy="369332"/>
              </a:xfrm>
              <a:prstGeom prst="rect">
                <a:avLst/>
              </a:prstGeom>
              <a:noFill/>
            </p:spPr>
            <p:txBody>
              <a:bodyPr wrap="square" rtlCol="0">
                <a:spAutoFit/>
              </a:bodyPr>
              <a:lstStyle/>
              <a:p>
                <a:pPr algn="ctr"/>
                <a:r>
                  <a:rPr lang="el-GR" dirty="0">
                    <a:solidFill>
                      <a:srgbClr val="FFFF00"/>
                    </a:solidFill>
                  </a:rPr>
                  <a:t>γ</a:t>
                </a:r>
                <a:r>
                  <a:rPr lang="en-US" dirty="0">
                    <a:solidFill>
                      <a:srgbClr val="FFFF00"/>
                    </a:solidFill>
                  </a:rPr>
                  <a:t>’+</a:t>
                </a:r>
                <a:r>
                  <a:rPr lang="el-GR" dirty="0">
                    <a:solidFill>
                      <a:srgbClr val="FFFF00"/>
                    </a:solidFill>
                  </a:rPr>
                  <a:t>α</a:t>
                </a:r>
                <a:endParaRPr lang="en-US" dirty="0">
                  <a:solidFill>
                    <a:srgbClr val="FFFF00"/>
                  </a:solidFill>
                </a:endParaRPr>
              </a:p>
            </p:txBody>
          </p:sp>
          <p:sp>
            <p:nvSpPr>
              <p:cNvPr id="11" name="TextBox 10">
                <a:extLst>
                  <a:ext uri="{FF2B5EF4-FFF2-40B4-BE49-F238E27FC236}">
                    <a16:creationId xmlns:a16="http://schemas.microsoft.com/office/drawing/2014/main" id="{8F938B23-4434-D2EC-B615-999FD0AC1DD2}"/>
                  </a:ext>
                </a:extLst>
              </p:cNvPr>
              <p:cNvSpPr txBox="1"/>
              <p:nvPr/>
            </p:nvSpPr>
            <p:spPr>
              <a:xfrm>
                <a:off x="9062720" y="2840050"/>
                <a:ext cx="762000" cy="369332"/>
              </a:xfrm>
              <a:prstGeom prst="rect">
                <a:avLst/>
              </a:prstGeom>
              <a:noFill/>
            </p:spPr>
            <p:txBody>
              <a:bodyPr wrap="square" rtlCol="0">
                <a:spAutoFit/>
              </a:bodyPr>
              <a:lstStyle/>
              <a:p>
                <a:pPr algn="ctr"/>
                <a:r>
                  <a:rPr lang="el-GR" dirty="0">
                    <a:solidFill>
                      <a:srgbClr val="FFFF00"/>
                    </a:solidFill>
                  </a:rPr>
                  <a:t>γ</a:t>
                </a:r>
                <a:r>
                  <a:rPr lang="en-US" dirty="0">
                    <a:solidFill>
                      <a:srgbClr val="FFFF00"/>
                    </a:solidFill>
                  </a:rPr>
                  <a:t>’+</a:t>
                </a:r>
                <a:r>
                  <a:rPr lang="el-GR" dirty="0">
                    <a:solidFill>
                      <a:srgbClr val="FFFF00"/>
                    </a:solidFill>
                  </a:rPr>
                  <a:t>α</a:t>
                </a:r>
                <a:endParaRPr lang="en-US" dirty="0">
                  <a:solidFill>
                    <a:srgbClr val="FFFF00"/>
                  </a:solidFill>
                </a:endParaRPr>
              </a:p>
            </p:txBody>
          </p:sp>
          <p:sp>
            <p:nvSpPr>
              <p:cNvPr id="12" name="TextBox 11">
                <a:extLst>
                  <a:ext uri="{FF2B5EF4-FFF2-40B4-BE49-F238E27FC236}">
                    <a16:creationId xmlns:a16="http://schemas.microsoft.com/office/drawing/2014/main" id="{78B049B9-3B6C-89D9-D257-D6732D90A85B}"/>
                  </a:ext>
                </a:extLst>
              </p:cNvPr>
              <p:cNvSpPr txBox="1"/>
              <p:nvPr/>
            </p:nvSpPr>
            <p:spPr>
              <a:xfrm>
                <a:off x="9667492" y="2299010"/>
                <a:ext cx="487680" cy="369332"/>
              </a:xfrm>
              <a:prstGeom prst="rect">
                <a:avLst/>
              </a:prstGeom>
              <a:noFill/>
            </p:spPr>
            <p:txBody>
              <a:bodyPr wrap="square" rtlCol="0">
                <a:spAutoFit/>
              </a:bodyPr>
              <a:lstStyle/>
              <a:p>
                <a:pPr algn="ctr"/>
                <a:r>
                  <a:rPr lang="el-GR" dirty="0">
                    <a:solidFill>
                      <a:srgbClr val="FFFF00"/>
                    </a:solidFill>
                  </a:rPr>
                  <a:t>γ</a:t>
                </a:r>
                <a:endParaRPr lang="en-US" dirty="0">
                  <a:solidFill>
                    <a:srgbClr val="FFFF00"/>
                  </a:solidFill>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3759EC4-504B-A784-4B6D-8E3C7112280F}"/>
                    </a:ext>
                  </a:extLst>
                </p:cNvPr>
                <p:cNvSpPr txBox="1"/>
                <p:nvPr/>
              </p:nvSpPr>
              <p:spPr>
                <a:xfrm>
                  <a:off x="6406680" y="3674439"/>
                  <a:ext cx="5328118" cy="523220"/>
                </a:xfrm>
                <a:prstGeom prst="rect">
                  <a:avLst/>
                </a:prstGeom>
                <a:noFill/>
              </p:spPr>
              <p:txBody>
                <a:bodyPr wrap="square" rtlCol="0">
                  <a:spAutoFit/>
                </a:bodyPr>
                <a:lstStyle/>
                <a:p>
                  <a:pPr algn="ctr"/>
                  <a:r>
                    <a:rPr lang="en-US" sz="1400" dirty="0">
                      <a:latin typeface="Acumin Pro" panose="020B0604020202020204" charset="0"/>
                      <a:cs typeface="Acumin Pro" panose="020B0604020202020204" charset="0"/>
                    </a:rPr>
                    <a:t>Phase decomposition of </a:t>
                  </a:r>
                  <a14:m>
                    <m:oMath xmlns:m="http://schemas.openxmlformats.org/officeDocument/2006/math">
                      <m:r>
                        <a:rPr lang="en-US" sz="1400" b="0" i="1" smtClean="0">
                          <a:latin typeface="Cambria Math" panose="02040503050406030204" pitchFamily="18" charset="0"/>
                          <a:cs typeface="Acumin Pro" panose="020B0604020202020204" charset="0"/>
                        </a:rPr>
                        <m:t>𝛾</m:t>
                      </m:r>
                    </m:oMath>
                  </a14:m>
                  <a:r>
                    <a:rPr lang="en-US" sz="1400" dirty="0">
                      <a:latin typeface="Acumin Pro" panose="020B0604020202020204" charset="0"/>
                      <a:cs typeface="Acumin Pro" panose="020B0604020202020204" charset="0"/>
                    </a:rPr>
                    <a:t>-phase after (a) 1 </a:t>
                  </a:r>
                  <a:r>
                    <a:rPr lang="en-US" sz="1400" dirty="0" err="1">
                      <a:latin typeface="Acumin Pro" panose="020B0604020202020204" charset="0"/>
                      <a:cs typeface="Acumin Pro" panose="020B0604020202020204" charset="0"/>
                    </a:rPr>
                    <a:t>hr</a:t>
                  </a:r>
                  <a:r>
                    <a:rPr lang="en-US" sz="1400" dirty="0">
                      <a:latin typeface="Acumin Pro" panose="020B0604020202020204" charset="0"/>
                      <a:cs typeface="Acumin Pro" panose="020B0604020202020204" charset="0"/>
                    </a:rPr>
                    <a:t>, (b) 10 </a:t>
                  </a:r>
                  <a:r>
                    <a:rPr lang="en-US" sz="1400" dirty="0" err="1">
                      <a:latin typeface="Acumin Pro" panose="020B0604020202020204" charset="0"/>
                      <a:cs typeface="Acumin Pro" panose="020B0604020202020204" charset="0"/>
                    </a:rPr>
                    <a:t>hr</a:t>
                  </a:r>
                  <a:r>
                    <a:rPr lang="en-US" sz="1400" dirty="0">
                      <a:latin typeface="Acumin Pro" panose="020B0604020202020204" charset="0"/>
                      <a:cs typeface="Acumin Pro" panose="020B0604020202020204" charset="0"/>
                    </a:rPr>
                    <a:t> of annealing at 500°C (Jana 2017 [1])</a:t>
                  </a:r>
                </a:p>
              </p:txBody>
            </p:sp>
          </mc:Choice>
          <mc:Fallback xmlns="">
            <p:sp>
              <p:nvSpPr>
                <p:cNvPr id="19" name="TextBox 18">
                  <a:extLst>
                    <a:ext uri="{FF2B5EF4-FFF2-40B4-BE49-F238E27FC236}">
                      <a16:creationId xmlns:a16="http://schemas.microsoft.com/office/drawing/2014/main" id="{C3759EC4-504B-A784-4B6D-8E3C7112280F}"/>
                    </a:ext>
                  </a:extLst>
                </p:cNvPr>
                <p:cNvSpPr txBox="1">
                  <a:spLocks noRot="1" noChangeAspect="1" noMove="1" noResize="1" noEditPoints="1" noAdjustHandles="1" noChangeArrowheads="1" noChangeShapeType="1" noTextEdit="1"/>
                </p:cNvSpPr>
                <p:nvPr/>
              </p:nvSpPr>
              <p:spPr>
                <a:xfrm>
                  <a:off x="6406680" y="3674439"/>
                  <a:ext cx="5328118" cy="523220"/>
                </a:xfrm>
                <a:prstGeom prst="rect">
                  <a:avLst/>
                </a:prstGeom>
                <a:blipFill>
                  <a:blip r:embed="rId6"/>
                  <a:stretch>
                    <a:fillRect t="-3488" b="-9302"/>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07F79CB1-7786-0266-AC62-13D4B3C46747}"/>
              </a:ext>
            </a:extLst>
          </p:cNvPr>
          <p:cNvGrpSpPr/>
          <p:nvPr/>
        </p:nvGrpSpPr>
        <p:grpSpPr>
          <a:xfrm>
            <a:off x="6892045" y="1653054"/>
            <a:ext cx="4516387" cy="4042769"/>
            <a:chOff x="6220873" y="3245464"/>
            <a:chExt cx="3545656" cy="3173835"/>
          </a:xfrm>
        </p:grpSpPr>
        <p:pic>
          <p:nvPicPr>
            <p:cNvPr id="13" name="Picture 12">
              <a:extLst>
                <a:ext uri="{FF2B5EF4-FFF2-40B4-BE49-F238E27FC236}">
                  <a16:creationId xmlns:a16="http://schemas.microsoft.com/office/drawing/2014/main" id="{397136A7-7231-A31C-7BF4-79A3B57EA3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0873" y="3245464"/>
              <a:ext cx="3542880" cy="2481326"/>
            </a:xfrm>
            <a:prstGeom prst="rect">
              <a:avLst/>
            </a:prstGeom>
          </p:spPr>
        </p:pic>
        <p:sp>
          <p:nvSpPr>
            <p:cNvPr id="15" name="TextBox 14">
              <a:extLst>
                <a:ext uri="{FF2B5EF4-FFF2-40B4-BE49-F238E27FC236}">
                  <a16:creationId xmlns:a16="http://schemas.microsoft.com/office/drawing/2014/main" id="{478FA69F-063B-6964-F594-B9889B9C7967}"/>
                </a:ext>
              </a:extLst>
            </p:cNvPr>
            <p:cNvSpPr txBox="1"/>
            <p:nvPr/>
          </p:nvSpPr>
          <p:spPr>
            <a:xfrm>
              <a:off x="6247252" y="5680635"/>
              <a:ext cx="3519277" cy="738664"/>
            </a:xfrm>
            <a:prstGeom prst="rect">
              <a:avLst/>
            </a:prstGeom>
            <a:noFill/>
          </p:spPr>
          <p:txBody>
            <a:bodyPr wrap="square">
              <a:spAutoFit/>
            </a:bodyPr>
            <a:lstStyle/>
            <a:p>
              <a:pPr algn="ctr"/>
              <a:r>
                <a:rPr lang="en-US" sz="1400" dirty="0">
                  <a:latin typeface="Acumin Pro" panose="020B0604020202020204" charset="0"/>
                  <a:cs typeface="Acumin Pro" panose="020B0604020202020204" charset="0"/>
                </a:rPr>
                <a:t>X-ray diffraction of unirradiated (left) and irradiated (right) U-9Mo specimens (Bleiberg 1956 [2])</a:t>
              </a:r>
            </a:p>
          </p:txBody>
        </p:sp>
      </p:grpSp>
      <p:grpSp>
        <p:nvGrpSpPr>
          <p:cNvPr id="27" name="Group 26">
            <a:extLst>
              <a:ext uri="{FF2B5EF4-FFF2-40B4-BE49-F238E27FC236}">
                <a16:creationId xmlns:a16="http://schemas.microsoft.com/office/drawing/2014/main" id="{ED52C11C-1686-BDA6-0D93-47117105B806}"/>
              </a:ext>
            </a:extLst>
          </p:cNvPr>
          <p:cNvGrpSpPr/>
          <p:nvPr/>
        </p:nvGrpSpPr>
        <p:grpSpPr>
          <a:xfrm>
            <a:off x="6520107" y="1382944"/>
            <a:ext cx="5203732" cy="4386776"/>
            <a:chOff x="6096000" y="2601981"/>
            <a:chExt cx="5203732" cy="4386776"/>
          </a:xfrm>
        </p:grpSpPr>
        <p:grpSp>
          <p:nvGrpSpPr>
            <p:cNvPr id="21" name="Group 20">
              <a:extLst>
                <a:ext uri="{FF2B5EF4-FFF2-40B4-BE49-F238E27FC236}">
                  <a16:creationId xmlns:a16="http://schemas.microsoft.com/office/drawing/2014/main" id="{0A0B8501-B0EA-A68B-5C9B-23024B447E5B}"/>
                </a:ext>
              </a:extLst>
            </p:cNvPr>
            <p:cNvGrpSpPr/>
            <p:nvPr/>
          </p:nvGrpSpPr>
          <p:grpSpPr>
            <a:xfrm>
              <a:off x="6096000" y="2601981"/>
              <a:ext cx="5203732" cy="3902798"/>
              <a:chOff x="5735351" y="3020605"/>
              <a:chExt cx="5536557" cy="4152417"/>
            </a:xfrm>
          </p:grpSpPr>
          <p:pic>
            <p:nvPicPr>
              <p:cNvPr id="22" name="Picture 21" descr="A graph with a line&#10;&#10;Description automatically generated">
                <a:extLst>
                  <a:ext uri="{FF2B5EF4-FFF2-40B4-BE49-F238E27FC236}">
                    <a16:creationId xmlns:a16="http://schemas.microsoft.com/office/drawing/2014/main" id="{86386D79-029D-F6DB-6B87-13E7EE7C0E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5351" y="3020605"/>
                <a:ext cx="5536557" cy="4152417"/>
              </a:xfrm>
              <a:prstGeom prst="rect">
                <a:avLst/>
              </a:prstGeom>
            </p:spPr>
          </p:pic>
          <p:sp>
            <p:nvSpPr>
              <p:cNvPr id="23" name="TextBox 22">
                <a:extLst>
                  <a:ext uri="{FF2B5EF4-FFF2-40B4-BE49-F238E27FC236}">
                    <a16:creationId xmlns:a16="http://schemas.microsoft.com/office/drawing/2014/main" id="{A638526D-E183-A66B-6F23-3D33BF94C043}"/>
                  </a:ext>
                </a:extLst>
              </p:cNvPr>
              <p:cNvSpPr txBox="1"/>
              <p:nvPr/>
            </p:nvSpPr>
            <p:spPr>
              <a:xfrm>
                <a:off x="6776602" y="3686004"/>
                <a:ext cx="1068472" cy="622177"/>
              </a:xfrm>
              <a:prstGeom prst="rect">
                <a:avLst/>
              </a:prstGeom>
              <a:noFill/>
            </p:spPr>
            <p:txBody>
              <a:bodyPr wrap="square" rtlCol="0">
                <a:spAutoFit/>
              </a:bodyPr>
              <a:lstStyle/>
              <a:p>
                <a:pPr algn="ctr"/>
                <a:r>
                  <a:rPr lang="en-US" sz="1600" dirty="0"/>
                  <a:t>Phase reversal</a:t>
                </a:r>
              </a:p>
            </p:txBody>
          </p:sp>
          <p:sp>
            <p:nvSpPr>
              <p:cNvPr id="24" name="TextBox 23">
                <a:extLst>
                  <a:ext uri="{FF2B5EF4-FFF2-40B4-BE49-F238E27FC236}">
                    <a16:creationId xmlns:a16="http://schemas.microsoft.com/office/drawing/2014/main" id="{BE81DEBF-77DC-435B-21B9-DF3851065644}"/>
                  </a:ext>
                </a:extLst>
              </p:cNvPr>
              <p:cNvSpPr txBox="1"/>
              <p:nvPr/>
            </p:nvSpPr>
            <p:spPr>
              <a:xfrm>
                <a:off x="7310838" y="4660824"/>
                <a:ext cx="1759918" cy="622177"/>
              </a:xfrm>
              <a:prstGeom prst="rect">
                <a:avLst/>
              </a:prstGeom>
              <a:noFill/>
            </p:spPr>
            <p:txBody>
              <a:bodyPr wrap="square" rtlCol="0">
                <a:spAutoFit/>
              </a:bodyPr>
              <a:lstStyle/>
              <a:p>
                <a:pPr algn="ctr"/>
                <a:r>
                  <a:rPr lang="en-US" sz="1600" dirty="0"/>
                  <a:t>Phase decomposition</a:t>
                </a:r>
              </a:p>
            </p:txBody>
          </p:sp>
        </p:grpSp>
        <p:sp>
          <p:nvSpPr>
            <p:cNvPr id="26" name="TextBox 25">
              <a:extLst>
                <a:ext uri="{FF2B5EF4-FFF2-40B4-BE49-F238E27FC236}">
                  <a16:creationId xmlns:a16="http://schemas.microsoft.com/office/drawing/2014/main" id="{CD45272D-311E-3A79-5F35-7E53EE0730D2}"/>
                </a:ext>
              </a:extLst>
            </p:cNvPr>
            <p:cNvSpPr txBox="1"/>
            <p:nvPr/>
          </p:nvSpPr>
          <p:spPr>
            <a:xfrm>
              <a:off x="6456473" y="6465537"/>
              <a:ext cx="4482786" cy="523220"/>
            </a:xfrm>
            <a:prstGeom prst="rect">
              <a:avLst/>
            </a:prstGeom>
            <a:noFill/>
          </p:spPr>
          <p:txBody>
            <a:bodyPr wrap="square">
              <a:spAutoFit/>
            </a:bodyPr>
            <a:lstStyle/>
            <a:p>
              <a:pPr algn="ctr"/>
              <a:r>
                <a:rPr lang="en-US" sz="1400" dirty="0">
                  <a:latin typeface="Acumin Pro" panose="020B0604020202020204" charset="0"/>
                  <a:cs typeface="Acumin Pro" panose="020B0604020202020204" charset="0"/>
                </a:rPr>
                <a:t>Dependence of critical fission rate in U-10wt.%Mo with temperature (redrawn from Willard et al. [3])</a:t>
              </a:r>
            </a:p>
          </p:txBody>
        </p:sp>
      </p:grpSp>
      <p:sp>
        <p:nvSpPr>
          <p:cNvPr id="16" name="TextBox 15">
            <a:extLst>
              <a:ext uri="{FF2B5EF4-FFF2-40B4-BE49-F238E27FC236}">
                <a16:creationId xmlns:a16="http://schemas.microsoft.com/office/drawing/2014/main" id="{0DF33C07-9EC0-2E91-DDB6-C9E0BAB0CC9D}"/>
              </a:ext>
            </a:extLst>
          </p:cNvPr>
          <p:cNvSpPr txBox="1"/>
          <p:nvPr/>
        </p:nvSpPr>
        <p:spPr>
          <a:xfrm>
            <a:off x="259807" y="4962576"/>
            <a:ext cx="6305365" cy="92333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u="sng" dirty="0"/>
              <a:t>Prior work [4]: </a:t>
            </a:r>
            <a:r>
              <a:rPr lang="en-US" dirty="0"/>
              <a:t>Phase </a:t>
            </a:r>
            <a:r>
              <a:rPr lang="en-US" b="1" dirty="0"/>
              <a:t>decomposition</a:t>
            </a:r>
            <a:r>
              <a:rPr lang="en-US" dirty="0"/>
              <a:t> under neutron irradiation in U-10Mo at a dose rate </a:t>
            </a:r>
            <a:r>
              <a:rPr lang="en-US" b="1" dirty="0"/>
              <a:t>higher</a:t>
            </a:r>
            <a:r>
              <a:rPr lang="en-US" dirty="0"/>
              <a:t> than </a:t>
            </a:r>
            <a:r>
              <a:rPr lang="en-US" b="1" dirty="0"/>
              <a:t>critical value</a:t>
            </a:r>
            <a:r>
              <a:rPr lang="en-US" dirty="0"/>
              <a:t>, where </a:t>
            </a:r>
            <a:r>
              <a:rPr lang="en-US" b="1" dirty="0"/>
              <a:t>reversal</a:t>
            </a:r>
            <a:r>
              <a:rPr lang="en-US" dirty="0"/>
              <a:t> should dominate.</a:t>
            </a:r>
          </a:p>
        </p:txBody>
      </p:sp>
      <p:sp>
        <p:nvSpPr>
          <p:cNvPr id="6" name="TextBox 5">
            <a:extLst>
              <a:ext uri="{FF2B5EF4-FFF2-40B4-BE49-F238E27FC236}">
                <a16:creationId xmlns:a16="http://schemas.microsoft.com/office/drawing/2014/main" id="{637920AE-F76F-9C43-B276-E9E47E69EA6F}"/>
              </a:ext>
            </a:extLst>
          </p:cNvPr>
          <p:cNvSpPr txBox="1"/>
          <p:nvPr/>
        </p:nvSpPr>
        <p:spPr>
          <a:xfrm>
            <a:off x="1384193" y="1952556"/>
            <a:ext cx="9091561" cy="3507343"/>
          </a:xfrm>
          <a:prstGeom prst="round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457200" indent="-457200" algn="ctr"/>
            <a:r>
              <a:rPr lang="en-US" sz="2000" b="1" u="sng" dirty="0"/>
              <a:t>Motivation</a:t>
            </a:r>
          </a:p>
          <a:p>
            <a:pPr marL="457200" indent="-457200"/>
            <a:r>
              <a:rPr lang="en-US" sz="2000" b="1" dirty="0"/>
              <a:t>Literature: </a:t>
            </a:r>
            <a:r>
              <a:rPr lang="en-US" sz="2000" dirty="0"/>
              <a:t>Phase reversal should dominate. </a:t>
            </a:r>
          </a:p>
          <a:p>
            <a:pPr marL="457200" indent="-457200"/>
            <a:r>
              <a:rPr lang="en-US" sz="2000" b="1" dirty="0"/>
              <a:t>Hypothesis: </a:t>
            </a:r>
            <a:r>
              <a:rPr lang="en-US" sz="2000" dirty="0"/>
              <a:t>Phase reversal does dominate, but </a:t>
            </a:r>
            <a:r>
              <a:rPr lang="en-US" sz="2000" i="1" dirty="0"/>
              <a:t>eventually.</a:t>
            </a:r>
            <a:r>
              <a:rPr lang="en-US" sz="2000" dirty="0"/>
              <a:t> A third dose-dependent mechanism exists and causes a transient phase decomposition. </a:t>
            </a:r>
          </a:p>
          <a:p>
            <a:pPr marL="457200" indent="-457200"/>
            <a:endParaRPr lang="en-US" sz="2000" b="1" u="sng" dirty="0"/>
          </a:p>
          <a:p>
            <a:pPr marL="457200" indent="-457200" algn="ctr"/>
            <a:r>
              <a:rPr lang="en-US" sz="2000" b="1" u="sng" dirty="0"/>
              <a:t>Goals of this study</a:t>
            </a:r>
            <a:r>
              <a:rPr lang="en-US" sz="2000" u="sng" dirty="0"/>
              <a:t>: </a:t>
            </a:r>
          </a:p>
          <a:p>
            <a:pPr marL="457200" indent="-457200">
              <a:buFont typeface="Arial" panose="020B0604020202020204" pitchFamily="34" charset="0"/>
              <a:buChar char="•"/>
            </a:pPr>
            <a:r>
              <a:rPr lang="en-US" sz="2000" dirty="0"/>
              <a:t>To investigate the mechanisms</a:t>
            </a:r>
            <a:r>
              <a:rPr lang="en-US" sz="2000" b="1" dirty="0"/>
              <a:t> </a:t>
            </a:r>
            <a:r>
              <a:rPr lang="en-US" sz="2000" dirty="0"/>
              <a:t>of</a:t>
            </a:r>
            <a:r>
              <a:rPr lang="en-US" sz="2000" b="1" dirty="0"/>
              <a:t> phase transformations </a:t>
            </a:r>
            <a:r>
              <a:rPr lang="en-US" sz="2000" dirty="0"/>
              <a:t>in</a:t>
            </a:r>
            <a:r>
              <a:rPr lang="en-US" sz="2000" b="1" dirty="0"/>
              <a:t> U-10Mo</a:t>
            </a:r>
            <a:r>
              <a:rPr lang="en-US" sz="2000" dirty="0"/>
              <a:t> at </a:t>
            </a:r>
            <a:r>
              <a:rPr lang="en-US" sz="2000" b="1" dirty="0" err="1"/>
              <a:t>subeutectoid</a:t>
            </a:r>
            <a:r>
              <a:rPr lang="en-US" sz="2000" b="1" dirty="0"/>
              <a:t> temperatures</a:t>
            </a:r>
          </a:p>
          <a:p>
            <a:pPr marL="457200" indent="-457200">
              <a:buFont typeface="Arial" panose="020B0604020202020204" pitchFamily="34" charset="0"/>
              <a:buChar char="•"/>
            </a:pPr>
            <a:r>
              <a:rPr lang="en-US" sz="2000" dirty="0"/>
              <a:t>To possibly </a:t>
            </a:r>
            <a:r>
              <a:rPr lang="en-US" sz="2000" b="1" dirty="0"/>
              <a:t>capture</a:t>
            </a:r>
            <a:r>
              <a:rPr lang="en-US" sz="2000" dirty="0"/>
              <a:t> in-situ transient phase </a:t>
            </a:r>
            <a:r>
              <a:rPr lang="en-US" sz="2000" b="1" dirty="0"/>
              <a:t>decomposition</a:t>
            </a:r>
            <a:r>
              <a:rPr lang="en-US" sz="2000" dirty="0"/>
              <a:t> </a:t>
            </a:r>
            <a:r>
              <a:rPr lang="en-US" sz="2000" b="1" dirty="0"/>
              <a:t>followed</a:t>
            </a:r>
            <a:r>
              <a:rPr lang="en-US" sz="2000" dirty="0"/>
              <a:t> by </a:t>
            </a:r>
            <a:r>
              <a:rPr lang="en-US" sz="2000" b="1" dirty="0"/>
              <a:t>reversal</a:t>
            </a:r>
          </a:p>
        </p:txBody>
      </p:sp>
    </p:spTree>
    <p:extLst>
      <p:ext uri="{BB962C8B-B14F-4D97-AF65-F5344CB8AC3E}">
        <p14:creationId xmlns:p14="http://schemas.microsoft.com/office/powerpoint/2010/main" val="16449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fade">
                                      <p:cBhvr>
                                        <p:cTn id="26" dur="500"/>
                                        <p:tgtEl>
                                          <p:spTgt spid="17">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 presetClass="exit" presetSubtype="0" fill="hold" nodeType="with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xEl>
                                              <p:pRg st="2" end="2"/>
                                            </p:txEl>
                                          </p:spTgt>
                                        </p:tgtEl>
                                        <p:attrNameLst>
                                          <p:attrName>style.visibility</p:attrName>
                                        </p:attrNameLst>
                                      </p:cBhvr>
                                      <p:to>
                                        <p:strVal val="visible"/>
                                      </p:to>
                                    </p:set>
                                    <p:animEffect transition="in" filter="fade">
                                      <p:cBhvr>
                                        <p:cTn id="44" dur="500"/>
                                        <p:tgtEl>
                                          <p:spTgt spid="1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 presetClass="exit" presetSubtype="0" fill="hold"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500"/>
                                        <p:tgtEl>
                                          <p:spTgt spid="3">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nodeType="withEffect">
                                  <p:stCondLst>
                                    <p:cond delay="0"/>
                                  </p:stCondLst>
                                  <p:childTnLst>
                                    <p:set>
                                      <p:cBhvr>
                                        <p:cTn id="66" dur="1" fill="hold">
                                          <p:stCondLst>
                                            <p:cond delay="0"/>
                                          </p:stCondLst>
                                        </p:cTn>
                                        <p:tgtEl>
                                          <p:spTgt spid="17">
                                            <p:txEl>
                                              <p:pRg st="3" end="3"/>
                                            </p:txEl>
                                          </p:spTgt>
                                        </p:tgtEl>
                                        <p:attrNameLst>
                                          <p:attrName>style.visibility</p:attrName>
                                        </p:attrNameLst>
                                      </p:cBhvr>
                                      <p:to>
                                        <p:strVal val="visible"/>
                                      </p:to>
                                    </p:set>
                                    <p:animEffect transition="in" filter="fade">
                                      <p:cBhvr>
                                        <p:cTn id="67" dur="500"/>
                                        <p:tgtEl>
                                          <p:spTgt spid="17">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AC48D0-0FD5-E60B-5061-BE6C8E6C3F78}"/>
              </a:ext>
            </a:extLst>
          </p:cNvPr>
          <p:cNvGrpSpPr/>
          <p:nvPr/>
        </p:nvGrpSpPr>
        <p:grpSpPr>
          <a:xfrm>
            <a:off x="5919537" y="3201261"/>
            <a:ext cx="5120640" cy="369332"/>
            <a:chOff x="6208295" y="3137836"/>
            <a:chExt cx="5120640" cy="369332"/>
          </a:xfrm>
        </p:grpSpPr>
        <p:cxnSp>
          <p:nvCxnSpPr>
            <p:cNvPr id="17" name="Straight Arrow Connector 16">
              <a:extLst>
                <a:ext uri="{FF2B5EF4-FFF2-40B4-BE49-F238E27FC236}">
                  <a16:creationId xmlns:a16="http://schemas.microsoft.com/office/drawing/2014/main" id="{DC7004CF-288F-C6E3-0AAB-F73201EABF86}"/>
                </a:ext>
              </a:extLst>
            </p:cNvPr>
            <p:cNvCxnSpPr>
              <a:cxnSpLocks/>
            </p:cNvCxnSpPr>
            <p:nvPr/>
          </p:nvCxnSpPr>
          <p:spPr>
            <a:xfrm>
              <a:off x="6208295" y="3351998"/>
              <a:ext cx="95508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35CA125-CBAE-6F68-D9B8-F0507983C528}"/>
                    </a:ext>
                  </a:extLst>
                </p:cNvPr>
                <p:cNvSpPr txBox="1"/>
                <p:nvPr/>
              </p:nvSpPr>
              <p:spPr>
                <a:xfrm>
                  <a:off x="7546206" y="3137836"/>
                  <a:ext cx="3782729" cy="369332"/>
                </a:xfrm>
                <a:prstGeom prst="rect">
                  <a:avLst/>
                </a:prstGeom>
                <a:noFill/>
              </p:spPr>
              <p:txBody>
                <a:bodyPr wrap="square" rtlCol="0">
                  <a:spAutoFit/>
                </a:bodyPr>
                <a:lstStyle/>
                <a:p>
                  <a:r>
                    <a:rPr lang="en-US" dirty="0"/>
                    <a:t>Prior work was investigated at 350</a:t>
                  </a:r>
                  <a14:m>
                    <m:oMath xmlns:m="http://schemas.openxmlformats.org/officeDocument/2006/math">
                      <m:r>
                        <a:rPr lang="en-US" b="0" i="1" smtClean="0">
                          <a:latin typeface="Cambria Math" panose="02040503050406030204" pitchFamily="18" charset="0"/>
                        </a:rPr>
                        <m:t>°</m:t>
                      </m:r>
                    </m:oMath>
                  </a14:m>
                  <a:r>
                    <a:rPr lang="en-US" dirty="0"/>
                    <a:t>C  </a:t>
                  </a:r>
                </a:p>
              </p:txBody>
            </p:sp>
          </mc:Choice>
          <mc:Fallback xmlns="">
            <p:sp>
              <p:nvSpPr>
                <p:cNvPr id="18" name="TextBox 17">
                  <a:extLst>
                    <a:ext uri="{FF2B5EF4-FFF2-40B4-BE49-F238E27FC236}">
                      <a16:creationId xmlns:a16="http://schemas.microsoft.com/office/drawing/2014/main" id="{835CA125-CBAE-6F68-D9B8-F0507983C528}"/>
                    </a:ext>
                  </a:extLst>
                </p:cNvPr>
                <p:cNvSpPr txBox="1">
                  <a:spLocks noRot="1" noChangeAspect="1" noMove="1" noResize="1" noEditPoints="1" noAdjustHandles="1" noChangeArrowheads="1" noChangeShapeType="1" noTextEdit="1"/>
                </p:cNvSpPr>
                <p:nvPr/>
              </p:nvSpPr>
              <p:spPr>
                <a:xfrm>
                  <a:off x="7546206" y="3137836"/>
                  <a:ext cx="3782729" cy="369332"/>
                </a:xfrm>
                <a:prstGeom prst="rect">
                  <a:avLst/>
                </a:prstGeom>
                <a:blipFill>
                  <a:blip r:embed="rId3"/>
                  <a:stretch>
                    <a:fillRect l="-1452" t="-8197" r="-2903" b="-24590"/>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45E0ABD2-75EC-76FB-DF52-E1A636AA065F}"/>
              </a:ext>
            </a:extLst>
          </p:cNvPr>
          <p:cNvGrpSpPr/>
          <p:nvPr/>
        </p:nvGrpSpPr>
        <p:grpSpPr>
          <a:xfrm>
            <a:off x="366696" y="2256092"/>
            <a:ext cx="11806588" cy="4585778"/>
            <a:chOff x="366696" y="2256092"/>
            <a:chExt cx="11806588" cy="4585778"/>
          </a:xfrm>
        </p:grpSpPr>
        <p:grpSp>
          <p:nvGrpSpPr>
            <p:cNvPr id="19" name="Group 18">
              <a:extLst>
                <a:ext uri="{FF2B5EF4-FFF2-40B4-BE49-F238E27FC236}">
                  <a16:creationId xmlns:a16="http://schemas.microsoft.com/office/drawing/2014/main" id="{CF172940-A68F-35A0-2195-B32D68D5034D}"/>
                </a:ext>
              </a:extLst>
            </p:cNvPr>
            <p:cNvGrpSpPr/>
            <p:nvPr/>
          </p:nvGrpSpPr>
          <p:grpSpPr>
            <a:xfrm>
              <a:off x="6541699" y="2256092"/>
              <a:ext cx="5631585" cy="4205155"/>
              <a:chOff x="6541699" y="2256092"/>
              <a:chExt cx="5631585" cy="4205155"/>
            </a:xfrm>
          </p:grpSpPr>
          <p:pic>
            <p:nvPicPr>
              <p:cNvPr id="10" name="Picture 9">
                <a:extLst>
                  <a:ext uri="{FF2B5EF4-FFF2-40B4-BE49-F238E27FC236}">
                    <a16:creationId xmlns:a16="http://schemas.microsoft.com/office/drawing/2014/main" id="{92747488-77B2-60A4-166D-57D34EC83DF3}"/>
                  </a:ext>
                </a:extLst>
              </p:cNvPr>
              <p:cNvPicPr>
                <a:picLocks noChangeAspect="1"/>
              </p:cNvPicPr>
              <p:nvPr/>
            </p:nvPicPr>
            <p:blipFill>
              <a:blip r:embed="rId4"/>
              <a:stretch>
                <a:fillRect/>
              </a:stretch>
            </p:blipFill>
            <p:spPr>
              <a:xfrm rot="5400000">
                <a:off x="7360524" y="1437267"/>
                <a:ext cx="3886237" cy="5523888"/>
              </a:xfrm>
              <a:prstGeom prst="rect">
                <a:avLst/>
              </a:prstGeom>
            </p:spPr>
          </p:pic>
          <p:sp>
            <p:nvSpPr>
              <p:cNvPr id="15" name="TextBox 14">
                <a:extLst>
                  <a:ext uri="{FF2B5EF4-FFF2-40B4-BE49-F238E27FC236}">
                    <a16:creationId xmlns:a16="http://schemas.microsoft.com/office/drawing/2014/main" id="{A08D5CDD-3B2D-296A-4BAD-42AD7A4BBECE}"/>
                  </a:ext>
                </a:extLst>
              </p:cNvPr>
              <p:cNvSpPr txBox="1"/>
              <p:nvPr/>
            </p:nvSpPr>
            <p:spPr>
              <a:xfrm>
                <a:off x="6718457" y="6091915"/>
                <a:ext cx="5454827" cy="369332"/>
              </a:xfrm>
              <a:prstGeom prst="rect">
                <a:avLst/>
              </a:prstGeom>
              <a:noFill/>
            </p:spPr>
            <p:txBody>
              <a:bodyPr wrap="none" rtlCol="0">
                <a:spAutoFit/>
              </a:bodyPr>
              <a:lstStyle/>
              <a:p>
                <a:r>
                  <a:rPr lang="en-US" dirty="0"/>
                  <a:t>Time-Temperature Transformation curve of U-10Mo [1]</a:t>
                </a:r>
              </a:p>
            </p:txBody>
          </p:sp>
        </p:grpSp>
        <p:sp>
          <p:nvSpPr>
            <p:cNvPr id="23" name="TextBox 22">
              <a:extLst>
                <a:ext uri="{FF2B5EF4-FFF2-40B4-BE49-F238E27FC236}">
                  <a16:creationId xmlns:a16="http://schemas.microsoft.com/office/drawing/2014/main" id="{4B28BC2C-F5F4-43DD-4676-6233625162A5}"/>
                </a:ext>
              </a:extLst>
            </p:cNvPr>
            <p:cNvSpPr txBox="1"/>
            <p:nvPr/>
          </p:nvSpPr>
          <p:spPr>
            <a:xfrm>
              <a:off x="366696" y="6580580"/>
              <a:ext cx="6097604" cy="261290"/>
            </a:xfrm>
            <a:prstGeom prst="rect">
              <a:avLst/>
            </a:prstGeom>
            <a:noFill/>
          </p:spPr>
          <p:txBody>
            <a:bodyPr wrap="square">
              <a:spAutoFit/>
            </a:bodyPr>
            <a:lstStyle/>
            <a:p>
              <a:pPr marL="0" marR="0" lvl="0" indent="-406400" algn="l"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P.E. Repas, R.H. Goodenow, R.F. Hehemann, Vol: 57 (1964).. </a:t>
              </a:r>
            </a:p>
          </p:txBody>
        </p:sp>
      </p:grpSp>
      <p:sp>
        <p:nvSpPr>
          <p:cNvPr id="2" name="Text Placeholder 1">
            <a:extLst>
              <a:ext uri="{FF2B5EF4-FFF2-40B4-BE49-F238E27FC236}">
                <a16:creationId xmlns:a16="http://schemas.microsoft.com/office/drawing/2014/main" id="{FEF11103-CD28-CDBF-BE7E-927EC62FEF1F}"/>
              </a:ext>
            </a:extLst>
          </p:cNvPr>
          <p:cNvSpPr>
            <a:spLocks noGrp="1"/>
          </p:cNvSpPr>
          <p:nvPr>
            <p:ph type="body" sz="quarter" idx="11"/>
          </p:nvPr>
        </p:nvSpPr>
        <p:spPr>
          <a:xfrm>
            <a:off x="457200" y="954291"/>
            <a:ext cx="7802283" cy="365760"/>
          </a:xfrm>
        </p:spPr>
        <p:txBody>
          <a:bodyPr/>
          <a:lstStyle/>
          <a:p>
            <a:r>
              <a:rPr lang="en-US" dirty="0"/>
              <a:t>In situ ion irradiation</a:t>
            </a:r>
          </a:p>
        </p:txBody>
      </p:sp>
      <p:sp>
        <p:nvSpPr>
          <p:cNvPr id="4" name="Title 3">
            <a:extLst>
              <a:ext uri="{FF2B5EF4-FFF2-40B4-BE49-F238E27FC236}">
                <a16:creationId xmlns:a16="http://schemas.microsoft.com/office/drawing/2014/main" id="{2DF8163C-F621-C4C9-522C-35732FBEBBA5}"/>
              </a:ext>
            </a:extLst>
          </p:cNvPr>
          <p:cNvSpPr>
            <a:spLocks noGrp="1"/>
          </p:cNvSpPr>
          <p:nvPr>
            <p:ph type="title"/>
          </p:nvPr>
        </p:nvSpPr>
        <p:spPr/>
        <p:txBody>
          <a:bodyPr>
            <a:normAutofit fontScale="90000"/>
          </a:bodyPr>
          <a:lstStyle/>
          <a:p>
            <a:r>
              <a:rPr lang="en-US" dirty="0"/>
              <a:t>Methodology</a:t>
            </a:r>
          </a:p>
        </p:txBody>
      </p:sp>
      <p:sp>
        <p:nvSpPr>
          <p:cNvPr id="5" name="Footer Placeholder 4">
            <a:extLst>
              <a:ext uri="{FF2B5EF4-FFF2-40B4-BE49-F238E27FC236}">
                <a16:creationId xmlns:a16="http://schemas.microsoft.com/office/drawing/2014/main" id="{136BD4D1-FD10-DF5F-43DF-5392B5A83170}"/>
              </a:ext>
            </a:extLst>
          </p:cNvPr>
          <p:cNvSpPr>
            <a:spLocks noGrp="1"/>
          </p:cNvSpPr>
          <p:nvPr>
            <p:ph type="ftr" sz="quarter" idx="12"/>
          </p:nvPr>
        </p:nvSpPr>
        <p:spPr/>
        <p:txBody>
          <a:bodyPr/>
          <a:lstStyle/>
          <a:p>
            <a:pPr algn="r"/>
            <a:fld id="{9B106224-CE8F-4FF1-9E98-C2DF02E6D3AF}" type="slidenum">
              <a:rPr lang="en-US" smtClean="0"/>
              <a:pPr algn="r"/>
              <a:t>4</a:t>
            </a:fld>
            <a:endParaRPr lang="en-US" dirty="0"/>
          </a:p>
        </p:txBody>
      </p:sp>
      <p:sp>
        <p:nvSpPr>
          <p:cNvPr id="24" name="Text Placeholder 23">
            <a:extLst>
              <a:ext uri="{FF2B5EF4-FFF2-40B4-BE49-F238E27FC236}">
                <a16:creationId xmlns:a16="http://schemas.microsoft.com/office/drawing/2014/main" id="{DAD050BF-F9D7-43DB-4CB2-5B22087EB88B}"/>
              </a:ext>
            </a:extLst>
          </p:cNvPr>
          <p:cNvSpPr>
            <a:spLocks noGrp="1"/>
          </p:cNvSpPr>
          <p:nvPr>
            <p:ph type="body" sz="quarter" idx="10"/>
          </p:nvPr>
        </p:nvSpPr>
        <p:spPr>
          <a:xfrm>
            <a:off x="491297" y="1594686"/>
            <a:ext cx="5973003" cy="866357"/>
          </a:xfrm>
        </p:spPr>
        <p:txBody>
          <a:bodyPr/>
          <a:lstStyle/>
          <a:p>
            <a:pPr marL="285750" indent="-285750">
              <a:buFont typeface="Arial" panose="020B0604020202020204" pitchFamily="34" charset="0"/>
              <a:buChar char="•"/>
            </a:pPr>
            <a:r>
              <a:rPr lang="en-US" sz="1600" dirty="0"/>
              <a:t>Four DU-10Mo TEM disks ion irradiated at the IVEM Tandem Facility at Argonne National Laboratory</a:t>
            </a:r>
          </a:p>
          <a:p>
            <a:pPr marL="285750" indent="-285750">
              <a:buFont typeface="Arial" panose="020B0604020202020204" pitchFamily="34" charset="0"/>
              <a:buChar char="•"/>
            </a:pPr>
            <a:r>
              <a:rPr lang="en-US" sz="1600" dirty="0"/>
              <a:t>1 MeV Xe</a:t>
            </a:r>
            <a:r>
              <a:rPr lang="en-US" sz="1600" baseline="30000" dirty="0"/>
              <a:t>2+</a:t>
            </a:r>
            <a:r>
              <a:rPr lang="en-US" sz="1600" dirty="0"/>
              <a:t> ions</a:t>
            </a:r>
          </a:p>
        </p:txBody>
      </p:sp>
      <p:sp>
        <p:nvSpPr>
          <p:cNvPr id="61" name="TextBox 60">
            <a:extLst>
              <a:ext uri="{FF2B5EF4-FFF2-40B4-BE49-F238E27FC236}">
                <a16:creationId xmlns:a16="http://schemas.microsoft.com/office/drawing/2014/main" id="{E2BA57D2-0171-E053-790A-F85AE6BC30DA}"/>
              </a:ext>
            </a:extLst>
          </p:cNvPr>
          <p:cNvSpPr txBox="1"/>
          <p:nvPr/>
        </p:nvSpPr>
        <p:spPr>
          <a:xfrm>
            <a:off x="397746" y="4861938"/>
            <a:ext cx="6094070" cy="1077218"/>
          </a:xfrm>
          <a:prstGeom prst="rect">
            <a:avLst/>
          </a:prstGeom>
          <a:noFill/>
        </p:spPr>
        <p:txBody>
          <a:bodyPr wrap="square">
            <a:spAutoFit/>
          </a:bodyPr>
          <a:lstStyle/>
          <a:p>
            <a:pPr marL="285750" indent="-285750">
              <a:buFont typeface="Arial" panose="020B0604020202020204" pitchFamily="34" charset="0"/>
              <a:buChar char="•"/>
            </a:pPr>
            <a:r>
              <a:rPr lang="en-US" sz="1600" dirty="0"/>
              <a:t>In situ TEM: ZONETEM II </a:t>
            </a:r>
          </a:p>
          <a:p>
            <a:pPr marL="742950" lvl="1" indent="-285750">
              <a:buFont typeface="Arial" panose="020B0604020202020204" pitchFamily="34" charset="0"/>
              <a:buChar char="•"/>
            </a:pPr>
            <a:r>
              <a:rPr lang="en-US" sz="1600" dirty="0"/>
              <a:t>TEM micrographs (Bright field and dark field)</a:t>
            </a:r>
          </a:p>
          <a:p>
            <a:pPr marL="742950" lvl="1" indent="-285750">
              <a:buFont typeface="Arial" panose="020B0604020202020204" pitchFamily="34" charset="0"/>
              <a:buChar char="•"/>
            </a:pPr>
            <a:r>
              <a:rPr lang="en-US" sz="1600" dirty="0"/>
              <a:t>Selected Area Electron Diffraction (SAED)</a:t>
            </a:r>
          </a:p>
          <a:p>
            <a:pPr marL="742950" lvl="1" indent="-285750">
              <a:buFont typeface="Arial" panose="020B0604020202020204" pitchFamily="34" charset="0"/>
              <a:buChar char="•"/>
            </a:pPr>
            <a:r>
              <a:rPr lang="en-US" sz="1600" dirty="0"/>
              <a:t>Video of ion irradiation</a:t>
            </a: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E13EB27F-6EDE-CA05-9ECB-BE57E2A01B2D}"/>
                  </a:ext>
                </a:extLst>
              </p:cNvPr>
              <p:cNvGraphicFramePr>
                <a:graphicFrameLocks noGrp="1"/>
              </p:cNvGraphicFramePr>
              <p:nvPr>
                <p:extLst>
                  <p:ext uri="{D42A27DB-BD31-4B8C-83A1-F6EECF244321}">
                    <p14:modId xmlns:p14="http://schemas.microsoft.com/office/powerpoint/2010/main" val="2903892624"/>
                  </p:ext>
                </p:extLst>
              </p:nvPr>
            </p:nvGraphicFramePr>
            <p:xfrm>
              <a:off x="714180" y="2542408"/>
              <a:ext cx="5650762" cy="2123440"/>
            </p:xfrm>
            <a:graphic>
              <a:graphicData uri="http://schemas.openxmlformats.org/drawingml/2006/table">
                <a:tbl>
                  <a:tblPr firstRow="1" bandRow="1">
                    <a:tableStyleId>{5C22544A-7EE6-4342-B048-85BDC9FD1C3A}</a:tableStyleId>
                  </a:tblPr>
                  <a:tblGrid>
                    <a:gridCol w="1850464">
                      <a:extLst>
                        <a:ext uri="{9D8B030D-6E8A-4147-A177-3AD203B41FA5}">
                          <a16:colId xmlns:a16="http://schemas.microsoft.com/office/drawing/2014/main" val="3174350190"/>
                        </a:ext>
                      </a:extLst>
                    </a:gridCol>
                    <a:gridCol w="1936078">
                      <a:extLst>
                        <a:ext uri="{9D8B030D-6E8A-4147-A177-3AD203B41FA5}">
                          <a16:colId xmlns:a16="http://schemas.microsoft.com/office/drawing/2014/main" val="1549072435"/>
                        </a:ext>
                      </a:extLst>
                    </a:gridCol>
                    <a:gridCol w="1864220">
                      <a:extLst>
                        <a:ext uri="{9D8B030D-6E8A-4147-A177-3AD203B41FA5}">
                          <a16:colId xmlns:a16="http://schemas.microsoft.com/office/drawing/2014/main" val="819203495"/>
                        </a:ext>
                      </a:extLst>
                    </a:gridCol>
                  </a:tblGrid>
                  <a:tr h="370840">
                    <a:tc>
                      <a:txBody>
                        <a:bodyPr/>
                        <a:lstStyle/>
                        <a:p>
                          <a:pPr algn="ctr"/>
                          <a:r>
                            <a:rPr lang="en-US" dirty="0"/>
                            <a:t>Ion flux rate (ions/cm2/s)</a:t>
                          </a:r>
                        </a:p>
                      </a:txBody>
                      <a:tcPr/>
                    </a:tc>
                    <a:tc>
                      <a:txBody>
                        <a:bodyPr/>
                        <a:lstStyle/>
                        <a:p>
                          <a:pPr algn="ctr"/>
                          <a:r>
                            <a:rPr lang="en-US" dirty="0"/>
                            <a:t>Dose rate (dpa/s)</a:t>
                          </a:r>
                        </a:p>
                      </a:txBody>
                      <a:tcPr/>
                    </a:tc>
                    <a:tc>
                      <a:txBody>
                        <a:bodyPr/>
                        <a:lstStyle/>
                        <a:p>
                          <a:pPr algn="ctr"/>
                          <a:r>
                            <a:rPr lang="en-US" dirty="0"/>
                            <a:t>Temperature (</a:t>
                          </a:r>
                          <a14:m>
                            <m:oMath xmlns:m="http://schemas.openxmlformats.org/officeDocument/2006/math">
                              <m:r>
                                <a:rPr lang="en-US" b="1" i="1" smtClean="0">
                                  <a:latin typeface="Cambria Math" panose="02040503050406030204" pitchFamily="18" charset="0"/>
                                </a:rPr>
                                <m:t>°</m:t>
                              </m:r>
                            </m:oMath>
                          </a14:m>
                          <a:r>
                            <a:rPr lang="en-US" dirty="0"/>
                            <a:t>C)</a:t>
                          </a:r>
                        </a:p>
                      </a:txBody>
                      <a:tcPr/>
                    </a:tc>
                    <a:extLst>
                      <a:ext uri="{0D108BD9-81ED-4DB2-BD59-A6C34878D82A}">
                        <a16:rowId xmlns:a16="http://schemas.microsoft.com/office/drawing/2014/main" val="155748115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4.17×</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8.26×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m:oMathPara>
                          </a14:m>
                          <a:endParaRPr lang="en-US" dirty="0"/>
                        </a:p>
                      </a:txBody>
                      <a:tcPr/>
                    </a:tc>
                    <a:tc>
                      <a:txBody>
                        <a:bodyPr/>
                        <a:lstStyle/>
                        <a:p>
                          <a:pPr algn="ctr"/>
                          <a:r>
                            <a:rPr lang="en-US" dirty="0"/>
                            <a:t>350</a:t>
                          </a:r>
                        </a:p>
                      </a:txBody>
                      <a:tcPr/>
                    </a:tc>
                    <a:extLst>
                      <a:ext uri="{0D108BD9-81ED-4DB2-BD59-A6C34878D82A}">
                        <a16:rowId xmlns:a16="http://schemas.microsoft.com/office/drawing/2014/main" val="1376301304"/>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4.17×</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8.26×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m:oMathPara>
                          </a14:m>
                          <a:endParaRPr lang="en-US" dirty="0"/>
                        </a:p>
                      </a:txBody>
                      <a:tcPr/>
                    </a:tc>
                    <a:tc>
                      <a:txBody>
                        <a:bodyPr/>
                        <a:lstStyle/>
                        <a:p>
                          <a:pPr algn="ctr"/>
                          <a:r>
                            <a:rPr lang="en-US" dirty="0"/>
                            <a:t>450</a:t>
                          </a:r>
                        </a:p>
                      </a:txBody>
                      <a:tcPr/>
                    </a:tc>
                    <a:extLst>
                      <a:ext uri="{0D108BD9-81ED-4DB2-BD59-A6C34878D82A}">
                        <a16:rowId xmlns:a16="http://schemas.microsoft.com/office/drawing/2014/main" val="71526243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4.17×</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8.26×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oMath>
                            </m:oMathPara>
                          </a14:m>
                          <a:endParaRPr lang="en-US" dirty="0"/>
                        </a:p>
                      </a:txBody>
                      <a:tcPr/>
                    </a:tc>
                    <a:tc>
                      <a:txBody>
                        <a:bodyPr/>
                        <a:lstStyle/>
                        <a:p>
                          <a:pPr algn="ctr"/>
                          <a:r>
                            <a:rPr lang="en-US" dirty="0"/>
                            <a:t>450</a:t>
                          </a:r>
                        </a:p>
                      </a:txBody>
                      <a:tcPr/>
                    </a:tc>
                    <a:extLst>
                      <a:ext uri="{0D108BD9-81ED-4DB2-BD59-A6C34878D82A}">
                        <a16:rowId xmlns:a16="http://schemas.microsoft.com/office/drawing/2014/main" val="4449099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4.17×</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8.26×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m:oMathPara>
                          </a14:m>
                          <a:endParaRPr lang="en-US" dirty="0"/>
                        </a:p>
                      </a:txBody>
                      <a:tcPr/>
                    </a:tc>
                    <a:tc>
                      <a:txBody>
                        <a:bodyPr/>
                        <a:lstStyle/>
                        <a:p>
                          <a:pPr algn="ctr"/>
                          <a:r>
                            <a:rPr lang="en-US" dirty="0"/>
                            <a:t>500</a:t>
                          </a:r>
                        </a:p>
                      </a:txBody>
                      <a:tcPr/>
                    </a:tc>
                    <a:extLst>
                      <a:ext uri="{0D108BD9-81ED-4DB2-BD59-A6C34878D82A}">
                        <a16:rowId xmlns:a16="http://schemas.microsoft.com/office/drawing/2014/main" val="2331218784"/>
                      </a:ext>
                    </a:extLst>
                  </a:tr>
                </a:tbl>
              </a:graphicData>
            </a:graphic>
          </p:graphicFrame>
        </mc:Choice>
        <mc:Fallback xmlns="">
          <p:graphicFrame>
            <p:nvGraphicFramePr>
              <p:cNvPr id="11" name="Table 10">
                <a:extLst>
                  <a:ext uri="{FF2B5EF4-FFF2-40B4-BE49-F238E27FC236}">
                    <a16:creationId xmlns:a16="http://schemas.microsoft.com/office/drawing/2014/main" id="{E13EB27F-6EDE-CA05-9ECB-BE57E2A01B2D}"/>
                  </a:ext>
                </a:extLst>
              </p:cNvPr>
              <p:cNvGraphicFramePr>
                <a:graphicFrameLocks noGrp="1"/>
              </p:cNvGraphicFramePr>
              <p:nvPr>
                <p:extLst>
                  <p:ext uri="{D42A27DB-BD31-4B8C-83A1-F6EECF244321}">
                    <p14:modId xmlns:p14="http://schemas.microsoft.com/office/powerpoint/2010/main" val="2903892624"/>
                  </p:ext>
                </p:extLst>
              </p:nvPr>
            </p:nvGraphicFramePr>
            <p:xfrm>
              <a:off x="714180" y="2542408"/>
              <a:ext cx="5650762" cy="2123440"/>
            </p:xfrm>
            <a:graphic>
              <a:graphicData uri="http://schemas.openxmlformats.org/drawingml/2006/table">
                <a:tbl>
                  <a:tblPr firstRow="1" bandRow="1">
                    <a:tableStyleId>{5C22544A-7EE6-4342-B048-85BDC9FD1C3A}</a:tableStyleId>
                  </a:tblPr>
                  <a:tblGrid>
                    <a:gridCol w="1850464">
                      <a:extLst>
                        <a:ext uri="{9D8B030D-6E8A-4147-A177-3AD203B41FA5}">
                          <a16:colId xmlns:a16="http://schemas.microsoft.com/office/drawing/2014/main" val="3174350190"/>
                        </a:ext>
                      </a:extLst>
                    </a:gridCol>
                    <a:gridCol w="1936078">
                      <a:extLst>
                        <a:ext uri="{9D8B030D-6E8A-4147-A177-3AD203B41FA5}">
                          <a16:colId xmlns:a16="http://schemas.microsoft.com/office/drawing/2014/main" val="1549072435"/>
                        </a:ext>
                      </a:extLst>
                    </a:gridCol>
                    <a:gridCol w="1864220">
                      <a:extLst>
                        <a:ext uri="{9D8B030D-6E8A-4147-A177-3AD203B41FA5}">
                          <a16:colId xmlns:a16="http://schemas.microsoft.com/office/drawing/2014/main" val="819203495"/>
                        </a:ext>
                      </a:extLst>
                    </a:gridCol>
                  </a:tblGrid>
                  <a:tr h="640080">
                    <a:tc>
                      <a:txBody>
                        <a:bodyPr/>
                        <a:lstStyle/>
                        <a:p>
                          <a:pPr algn="ctr"/>
                          <a:r>
                            <a:rPr lang="en-US" dirty="0"/>
                            <a:t>Ion flux rate (ions/cm2/s)</a:t>
                          </a:r>
                        </a:p>
                      </a:txBody>
                      <a:tcPr/>
                    </a:tc>
                    <a:tc>
                      <a:txBody>
                        <a:bodyPr/>
                        <a:lstStyle/>
                        <a:p>
                          <a:pPr algn="ctr"/>
                          <a:r>
                            <a:rPr lang="en-US" dirty="0"/>
                            <a:t>Dose rate (dpa/s)</a:t>
                          </a:r>
                        </a:p>
                      </a:txBody>
                      <a:tcPr/>
                    </a:tc>
                    <a:tc>
                      <a:txBody>
                        <a:bodyPr/>
                        <a:lstStyle/>
                        <a:p>
                          <a:endParaRPr lang="en-US"/>
                        </a:p>
                      </a:txBody>
                      <a:tcPr>
                        <a:blipFill>
                          <a:blip r:embed="rId5"/>
                          <a:stretch>
                            <a:fillRect l="-203595" t="-4762" r="-1307" b="-246667"/>
                          </a:stretch>
                        </a:blipFill>
                      </a:tcPr>
                    </a:tc>
                    <a:extLst>
                      <a:ext uri="{0D108BD9-81ED-4DB2-BD59-A6C34878D82A}">
                        <a16:rowId xmlns:a16="http://schemas.microsoft.com/office/drawing/2014/main" val="1557481159"/>
                      </a:ext>
                    </a:extLst>
                  </a:tr>
                  <a:tr h="370840">
                    <a:tc>
                      <a:txBody>
                        <a:bodyPr/>
                        <a:lstStyle/>
                        <a:p>
                          <a:endParaRPr lang="en-US"/>
                        </a:p>
                      </a:txBody>
                      <a:tcPr>
                        <a:blipFill>
                          <a:blip r:embed="rId5"/>
                          <a:stretch>
                            <a:fillRect l="-329" t="-180328" r="-206579" b="-324590"/>
                          </a:stretch>
                        </a:blipFill>
                      </a:tcPr>
                    </a:tc>
                    <a:tc>
                      <a:txBody>
                        <a:bodyPr/>
                        <a:lstStyle/>
                        <a:p>
                          <a:endParaRPr lang="en-US"/>
                        </a:p>
                      </a:txBody>
                      <a:tcPr>
                        <a:blipFill>
                          <a:blip r:embed="rId5"/>
                          <a:stretch>
                            <a:fillRect l="-95912" t="-180328" r="-97484" b="-324590"/>
                          </a:stretch>
                        </a:blipFill>
                      </a:tcPr>
                    </a:tc>
                    <a:tc>
                      <a:txBody>
                        <a:bodyPr/>
                        <a:lstStyle/>
                        <a:p>
                          <a:pPr algn="ctr"/>
                          <a:r>
                            <a:rPr lang="en-US" dirty="0"/>
                            <a:t>350</a:t>
                          </a:r>
                        </a:p>
                      </a:txBody>
                      <a:tcPr/>
                    </a:tc>
                    <a:extLst>
                      <a:ext uri="{0D108BD9-81ED-4DB2-BD59-A6C34878D82A}">
                        <a16:rowId xmlns:a16="http://schemas.microsoft.com/office/drawing/2014/main" val="1376301304"/>
                      </a:ext>
                    </a:extLst>
                  </a:tr>
                  <a:tr h="370840">
                    <a:tc>
                      <a:txBody>
                        <a:bodyPr/>
                        <a:lstStyle/>
                        <a:p>
                          <a:endParaRPr lang="en-US"/>
                        </a:p>
                      </a:txBody>
                      <a:tcPr>
                        <a:blipFill>
                          <a:blip r:embed="rId5"/>
                          <a:stretch>
                            <a:fillRect l="-329" t="-280328" r="-206579" b="-224590"/>
                          </a:stretch>
                        </a:blipFill>
                      </a:tcPr>
                    </a:tc>
                    <a:tc>
                      <a:txBody>
                        <a:bodyPr/>
                        <a:lstStyle/>
                        <a:p>
                          <a:endParaRPr lang="en-US"/>
                        </a:p>
                      </a:txBody>
                      <a:tcPr>
                        <a:blipFill>
                          <a:blip r:embed="rId5"/>
                          <a:stretch>
                            <a:fillRect l="-95912" t="-280328" r="-97484" b="-224590"/>
                          </a:stretch>
                        </a:blipFill>
                      </a:tcPr>
                    </a:tc>
                    <a:tc>
                      <a:txBody>
                        <a:bodyPr/>
                        <a:lstStyle/>
                        <a:p>
                          <a:pPr algn="ctr"/>
                          <a:r>
                            <a:rPr lang="en-US" dirty="0"/>
                            <a:t>450</a:t>
                          </a:r>
                        </a:p>
                      </a:txBody>
                      <a:tcPr/>
                    </a:tc>
                    <a:extLst>
                      <a:ext uri="{0D108BD9-81ED-4DB2-BD59-A6C34878D82A}">
                        <a16:rowId xmlns:a16="http://schemas.microsoft.com/office/drawing/2014/main" val="715262434"/>
                      </a:ext>
                    </a:extLst>
                  </a:tr>
                  <a:tr h="370840">
                    <a:tc>
                      <a:txBody>
                        <a:bodyPr/>
                        <a:lstStyle/>
                        <a:p>
                          <a:endParaRPr lang="en-US"/>
                        </a:p>
                      </a:txBody>
                      <a:tcPr>
                        <a:blipFill>
                          <a:blip r:embed="rId5"/>
                          <a:stretch>
                            <a:fillRect l="-329" t="-380328" r="-206579" b="-124590"/>
                          </a:stretch>
                        </a:blipFill>
                      </a:tcPr>
                    </a:tc>
                    <a:tc>
                      <a:txBody>
                        <a:bodyPr/>
                        <a:lstStyle/>
                        <a:p>
                          <a:endParaRPr lang="en-US"/>
                        </a:p>
                      </a:txBody>
                      <a:tcPr>
                        <a:blipFill>
                          <a:blip r:embed="rId5"/>
                          <a:stretch>
                            <a:fillRect l="-95912" t="-380328" r="-97484" b="-124590"/>
                          </a:stretch>
                        </a:blipFill>
                      </a:tcPr>
                    </a:tc>
                    <a:tc>
                      <a:txBody>
                        <a:bodyPr/>
                        <a:lstStyle/>
                        <a:p>
                          <a:pPr algn="ctr"/>
                          <a:r>
                            <a:rPr lang="en-US" dirty="0"/>
                            <a:t>450</a:t>
                          </a:r>
                        </a:p>
                      </a:txBody>
                      <a:tcPr/>
                    </a:tc>
                    <a:extLst>
                      <a:ext uri="{0D108BD9-81ED-4DB2-BD59-A6C34878D82A}">
                        <a16:rowId xmlns:a16="http://schemas.microsoft.com/office/drawing/2014/main" val="444909958"/>
                      </a:ext>
                    </a:extLst>
                  </a:tr>
                  <a:tr h="370840">
                    <a:tc>
                      <a:txBody>
                        <a:bodyPr/>
                        <a:lstStyle/>
                        <a:p>
                          <a:endParaRPr lang="en-US"/>
                        </a:p>
                      </a:txBody>
                      <a:tcPr>
                        <a:blipFill>
                          <a:blip r:embed="rId5"/>
                          <a:stretch>
                            <a:fillRect l="-329" t="-480328" r="-206579" b="-24590"/>
                          </a:stretch>
                        </a:blipFill>
                      </a:tcPr>
                    </a:tc>
                    <a:tc>
                      <a:txBody>
                        <a:bodyPr/>
                        <a:lstStyle/>
                        <a:p>
                          <a:endParaRPr lang="en-US"/>
                        </a:p>
                      </a:txBody>
                      <a:tcPr>
                        <a:blipFill>
                          <a:blip r:embed="rId5"/>
                          <a:stretch>
                            <a:fillRect l="-95912" t="-480328" r="-97484" b="-24590"/>
                          </a:stretch>
                        </a:blipFill>
                      </a:tcPr>
                    </a:tc>
                    <a:tc>
                      <a:txBody>
                        <a:bodyPr/>
                        <a:lstStyle/>
                        <a:p>
                          <a:pPr algn="ctr"/>
                          <a:r>
                            <a:rPr lang="en-US" dirty="0"/>
                            <a:t>500</a:t>
                          </a:r>
                        </a:p>
                      </a:txBody>
                      <a:tcPr/>
                    </a:tc>
                    <a:extLst>
                      <a:ext uri="{0D108BD9-81ED-4DB2-BD59-A6C34878D82A}">
                        <a16:rowId xmlns:a16="http://schemas.microsoft.com/office/drawing/2014/main" val="2331218784"/>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4F7CD3-4816-88B4-83F1-F129BDB2D84C}"/>
                  </a:ext>
                </a:extLst>
              </p:cNvPr>
              <p:cNvSpPr txBox="1"/>
              <p:nvPr/>
            </p:nvSpPr>
            <p:spPr>
              <a:xfrm>
                <a:off x="7178540" y="678018"/>
                <a:ext cx="4150438" cy="1477328"/>
              </a:xfrm>
              <a:prstGeom prst="rect">
                <a:avLst/>
              </a:prstGeom>
              <a:noFill/>
            </p:spPr>
            <p:txBody>
              <a:bodyPr wrap="square" rtlCol="0">
                <a:spAutoFit/>
              </a:bodyPr>
              <a:lstStyle/>
              <a:p>
                <a:r>
                  <a:rPr lang="en-US" dirty="0"/>
                  <a:t>No phase change was observed at all at 350</a:t>
                </a:r>
                <a14:m>
                  <m:oMath xmlns:m="http://schemas.openxmlformats.org/officeDocument/2006/math">
                    <m:r>
                      <a:rPr lang="en-US" b="0" i="1" smtClean="0">
                        <a:latin typeface="Cambria Math" panose="02040503050406030204" pitchFamily="18" charset="0"/>
                      </a:rPr>
                      <m:t>°</m:t>
                    </m:r>
                  </m:oMath>
                </a14:m>
                <a:r>
                  <a:rPr lang="en-US" dirty="0"/>
                  <a:t>C</a:t>
                </a:r>
              </a:p>
              <a:p>
                <a:pPr marL="285750" indent="-285750">
                  <a:buFont typeface="Arial" panose="020B0604020202020204" pitchFamily="34" charset="0"/>
                  <a:buChar char="•"/>
                </a:pPr>
                <a:r>
                  <a:rPr lang="en-US" dirty="0"/>
                  <a:t>Likely due to longer annealing period requirement for nucleation of decomposed phases</a:t>
                </a:r>
              </a:p>
            </p:txBody>
          </p:sp>
        </mc:Choice>
        <mc:Fallback xmlns="">
          <p:sp>
            <p:nvSpPr>
              <p:cNvPr id="6" name="TextBox 5">
                <a:extLst>
                  <a:ext uri="{FF2B5EF4-FFF2-40B4-BE49-F238E27FC236}">
                    <a16:creationId xmlns:a16="http://schemas.microsoft.com/office/drawing/2014/main" id="{1F4F7CD3-4816-88B4-83F1-F129BDB2D84C}"/>
                  </a:ext>
                </a:extLst>
              </p:cNvPr>
              <p:cNvSpPr txBox="1">
                <a:spLocks noRot="1" noChangeAspect="1" noMove="1" noResize="1" noEditPoints="1" noAdjustHandles="1" noChangeArrowheads="1" noChangeShapeType="1" noTextEdit="1"/>
              </p:cNvSpPr>
              <p:nvPr/>
            </p:nvSpPr>
            <p:spPr>
              <a:xfrm>
                <a:off x="7178540" y="678018"/>
                <a:ext cx="4150438" cy="1477328"/>
              </a:xfrm>
              <a:prstGeom prst="rect">
                <a:avLst/>
              </a:prstGeom>
              <a:blipFill>
                <a:blip r:embed="rId6"/>
                <a:stretch>
                  <a:fillRect l="-1324" t="-2058" b="-5350"/>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93AC95E7-3C00-7A6B-92E5-C6AA434D9566}"/>
              </a:ext>
            </a:extLst>
          </p:cNvPr>
          <p:cNvSpPr/>
          <p:nvPr/>
        </p:nvSpPr>
        <p:spPr>
          <a:xfrm>
            <a:off x="6464300" y="3429000"/>
            <a:ext cx="283472" cy="126848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CB0F0B84-6A55-21FF-CF7B-76EA1B79B453}"/>
              </a:ext>
            </a:extLst>
          </p:cNvPr>
          <p:cNvGrpSpPr/>
          <p:nvPr/>
        </p:nvGrpSpPr>
        <p:grpSpPr>
          <a:xfrm>
            <a:off x="6364942" y="3735042"/>
            <a:ext cx="1866385" cy="717067"/>
            <a:chOff x="7828604" y="3801039"/>
            <a:chExt cx="1866385" cy="717067"/>
          </a:xfrm>
        </p:grpSpPr>
        <p:sp>
          <p:nvSpPr>
            <p:cNvPr id="12" name="Right Brace 11">
              <a:extLst>
                <a:ext uri="{FF2B5EF4-FFF2-40B4-BE49-F238E27FC236}">
                  <a16:creationId xmlns:a16="http://schemas.microsoft.com/office/drawing/2014/main" id="{EB11D369-3958-E1E2-528A-D8EEFC5315DB}"/>
                </a:ext>
              </a:extLst>
            </p:cNvPr>
            <p:cNvSpPr/>
            <p:nvPr/>
          </p:nvSpPr>
          <p:spPr>
            <a:xfrm>
              <a:off x="7828604" y="3801039"/>
              <a:ext cx="353515" cy="71706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7D29B775-9CFE-BDAB-3A94-3DCF81A44173}"/>
                </a:ext>
              </a:extLst>
            </p:cNvPr>
            <p:cNvSpPr txBox="1"/>
            <p:nvPr/>
          </p:nvSpPr>
          <p:spPr>
            <a:xfrm>
              <a:off x="8160440" y="3802121"/>
              <a:ext cx="1534549" cy="646331"/>
            </a:xfrm>
            <a:prstGeom prst="rect">
              <a:avLst/>
            </a:prstGeom>
            <a:solidFill>
              <a:schemeClr val="bg1"/>
            </a:solidFill>
          </p:spPr>
          <p:txBody>
            <a:bodyPr wrap="square" rtlCol="0">
              <a:spAutoFit/>
            </a:bodyPr>
            <a:lstStyle/>
            <a:p>
              <a:r>
                <a:rPr lang="en-US" dirty="0"/>
                <a:t>Temperature</a:t>
              </a:r>
            </a:p>
            <a:p>
              <a:r>
                <a:rPr lang="en-US" dirty="0"/>
                <a:t>effect</a:t>
              </a:r>
            </a:p>
          </p:txBody>
        </p:sp>
      </p:grpSp>
      <p:grpSp>
        <p:nvGrpSpPr>
          <p:cNvPr id="8" name="Group 7">
            <a:extLst>
              <a:ext uri="{FF2B5EF4-FFF2-40B4-BE49-F238E27FC236}">
                <a16:creationId xmlns:a16="http://schemas.microsoft.com/office/drawing/2014/main" id="{EE0DA366-4A30-8327-1063-C304FD564ACB}"/>
              </a:ext>
            </a:extLst>
          </p:cNvPr>
          <p:cNvGrpSpPr/>
          <p:nvPr/>
        </p:nvGrpSpPr>
        <p:grpSpPr>
          <a:xfrm>
            <a:off x="6364942" y="3638825"/>
            <a:ext cx="1483888" cy="646331"/>
            <a:chOff x="6364942" y="3638825"/>
            <a:chExt cx="1483888" cy="646331"/>
          </a:xfrm>
        </p:grpSpPr>
        <p:sp>
          <p:nvSpPr>
            <p:cNvPr id="13" name="Right Brace 12">
              <a:extLst>
                <a:ext uri="{FF2B5EF4-FFF2-40B4-BE49-F238E27FC236}">
                  <a16:creationId xmlns:a16="http://schemas.microsoft.com/office/drawing/2014/main" id="{92C28F43-1AC6-F5A0-2882-98D60BEBCB2F}"/>
                </a:ext>
              </a:extLst>
            </p:cNvPr>
            <p:cNvSpPr/>
            <p:nvPr/>
          </p:nvSpPr>
          <p:spPr>
            <a:xfrm>
              <a:off x="6364942" y="3723053"/>
              <a:ext cx="335527" cy="4761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ABBBEC08-EA67-8BA5-5906-EAA4456893F1}"/>
                </a:ext>
              </a:extLst>
            </p:cNvPr>
            <p:cNvSpPr txBox="1"/>
            <p:nvPr/>
          </p:nvSpPr>
          <p:spPr>
            <a:xfrm>
              <a:off x="6700469" y="3638825"/>
              <a:ext cx="1148361" cy="646331"/>
            </a:xfrm>
            <a:prstGeom prst="rect">
              <a:avLst/>
            </a:prstGeom>
            <a:solidFill>
              <a:schemeClr val="bg1"/>
            </a:solidFill>
          </p:spPr>
          <p:txBody>
            <a:bodyPr wrap="square" rtlCol="0">
              <a:spAutoFit/>
            </a:bodyPr>
            <a:lstStyle/>
            <a:p>
              <a:r>
                <a:rPr lang="en-US" dirty="0"/>
                <a:t>Dose rate effect</a:t>
              </a:r>
            </a:p>
          </p:txBody>
        </p:sp>
      </p:grpSp>
    </p:spTree>
    <p:extLst>
      <p:ext uri="{BB962C8B-B14F-4D97-AF65-F5344CB8AC3E}">
        <p14:creationId xmlns:p14="http://schemas.microsoft.com/office/powerpoint/2010/main" val="406719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Effect transition="in" filter="fade">
                                      <p:cBhvr>
                                        <p:cTn id="7" dur="500"/>
                                        <p:tgtEl>
                                          <p:spTgt spid="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E01AE-926C-5276-9DAE-46B9840603B7}"/>
              </a:ext>
            </a:extLst>
          </p:cNvPr>
          <p:cNvSpPr>
            <a:spLocks noGrp="1"/>
          </p:cNvSpPr>
          <p:nvPr>
            <p:ph type="body" sz="quarter" idx="11"/>
          </p:nvPr>
        </p:nvSpPr>
        <p:spPr/>
        <p:txBody>
          <a:bodyPr/>
          <a:lstStyle/>
          <a:p>
            <a:endParaRPr lang="en-US" dirty="0"/>
          </a:p>
        </p:txBody>
      </p:sp>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D740D031-AF91-C7AD-1AB8-41C2285A1214}"/>
                  </a:ext>
                </a:extLst>
              </p:cNvPr>
              <p:cNvSpPr>
                <a:spLocks noGrp="1"/>
              </p:cNvSpPr>
              <p:nvPr>
                <p:ph type="title"/>
              </p:nvPr>
            </p:nvSpPr>
            <p:spPr/>
            <p:txBody>
              <a:bodyPr>
                <a:normAutofit fontScale="90000"/>
              </a:bodyPr>
              <a:lstStyle/>
              <a:p>
                <a:r>
                  <a:rPr lang="en-US" dirty="0"/>
                  <a:t>Temp: 450</a:t>
                </a:r>
                <a14:m>
                  <m:oMath xmlns:m="http://schemas.openxmlformats.org/officeDocument/2006/math">
                    <m:r>
                      <a:rPr lang="en-US" b="1" i="1" smtClean="0">
                        <a:latin typeface="Cambria Math" panose="02040503050406030204" pitchFamily="18" charset="0"/>
                      </a:rPr>
                      <m:t>°</m:t>
                    </m:r>
                  </m:oMath>
                </a14:m>
                <a:r>
                  <a:rPr lang="en-US" dirty="0"/>
                  <a:t>C; Dose rate:  8.26 x 10</a:t>
                </a:r>
                <a:r>
                  <a:rPr lang="en-US" baseline="30000" dirty="0"/>
                  <a:t>−6 </a:t>
                </a:r>
                <a:r>
                  <a:rPr lang="en-US" dirty="0"/>
                  <a:t>dpa/s</a:t>
                </a:r>
                <a:endParaRPr lang="en-US" baseline="30000" dirty="0"/>
              </a:p>
            </p:txBody>
          </p:sp>
        </mc:Choice>
        <mc:Fallback xmlns="">
          <p:sp>
            <p:nvSpPr>
              <p:cNvPr id="4" name="Title 3">
                <a:extLst>
                  <a:ext uri="{FF2B5EF4-FFF2-40B4-BE49-F238E27FC236}">
                    <a16:creationId xmlns:a16="http://schemas.microsoft.com/office/drawing/2014/main" id="{D740D031-AF91-C7AD-1AB8-41C2285A1214}"/>
                  </a:ext>
                </a:extLst>
              </p:cNvPr>
              <p:cNvSpPr>
                <a:spLocks noGrp="1" noRot="1" noChangeAspect="1" noMove="1" noResize="1" noEditPoints="1" noAdjustHandles="1" noChangeArrowheads="1" noChangeShapeType="1" noTextEdit="1"/>
              </p:cNvSpPr>
              <p:nvPr>
                <p:ph type="title"/>
              </p:nvPr>
            </p:nvSpPr>
            <p:spPr>
              <a:blipFill>
                <a:blip r:embed="rId3"/>
                <a:stretch>
                  <a:fillRect l="-2165" t="-39175" b="-5670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CA0EA5F4-B76C-583F-2D67-C81AB5F8BDFA}"/>
              </a:ext>
            </a:extLst>
          </p:cNvPr>
          <p:cNvSpPr>
            <a:spLocks noGrp="1"/>
          </p:cNvSpPr>
          <p:nvPr>
            <p:ph type="ftr" sz="quarter" idx="12"/>
          </p:nvPr>
        </p:nvSpPr>
        <p:spPr/>
        <p:txBody>
          <a:bodyPr/>
          <a:lstStyle/>
          <a:p>
            <a:pPr algn="r"/>
            <a:fld id="{9B106224-CE8F-4FF1-9E98-C2DF02E6D3AF}" type="slidenum">
              <a:rPr lang="en-US" smtClean="0"/>
              <a:pPr algn="r"/>
              <a:t>5</a:t>
            </a:fld>
            <a:endParaRPr lang="en-US" dirty="0"/>
          </a:p>
        </p:txBody>
      </p:sp>
      <p:grpSp>
        <p:nvGrpSpPr>
          <p:cNvPr id="13" name="Group 12">
            <a:extLst>
              <a:ext uri="{FF2B5EF4-FFF2-40B4-BE49-F238E27FC236}">
                <a16:creationId xmlns:a16="http://schemas.microsoft.com/office/drawing/2014/main" id="{13DAA238-C10D-9FAD-AB00-E9D5E0C9BE8B}"/>
              </a:ext>
            </a:extLst>
          </p:cNvPr>
          <p:cNvGrpSpPr/>
          <p:nvPr/>
        </p:nvGrpSpPr>
        <p:grpSpPr>
          <a:xfrm>
            <a:off x="1654971" y="1003025"/>
            <a:ext cx="8882058" cy="5854975"/>
            <a:chOff x="1562099" y="901425"/>
            <a:chExt cx="9036188" cy="5956576"/>
          </a:xfrm>
        </p:grpSpPr>
        <p:pic>
          <p:nvPicPr>
            <p:cNvPr id="7" name="Picture 6">
              <a:extLst>
                <a:ext uri="{FF2B5EF4-FFF2-40B4-BE49-F238E27FC236}">
                  <a16:creationId xmlns:a16="http://schemas.microsoft.com/office/drawing/2014/main" id="{D5E35E0D-1C75-DF84-9EE9-43C4FCB11ED9}"/>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1562100" y="901427"/>
              <a:ext cx="2940187" cy="2940187"/>
            </a:xfrm>
            <a:prstGeom prst="rect">
              <a:avLst/>
            </a:prstGeom>
          </p:spPr>
        </p:pic>
        <p:pic>
          <p:nvPicPr>
            <p:cNvPr id="11" name="Picture 10">
              <a:extLst>
                <a:ext uri="{FF2B5EF4-FFF2-40B4-BE49-F238E27FC236}">
                  <a16:creationId xmlns:a16="http://schemas.microsoft.com/office/drawing/2014/main" id="{58074F9E-BB12-45A1-56D1-0F5CABD703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0100" y="901425"/>
              <a:ext cx="2940187" cy="2940187"/>
            </a:xfrm>
            <a:prstGeom prst="rect">
              <a:avLst/>
            </a:prstGeom>
          </p:spPr>
        </p:pic>
        <p:pic>
          <p:nvPicPr>
            <p:cNvPr id="15" name="Picture 14">
              <a:extLst>
                <a:ext uri="{FF2B5EF4-FFF2-40B4-BE49-F238E27FC236}">
                  <a16:creationId xmlns:a16="http://schemas.microsoft.com/office/drawing/2014/main" id="{16E14943-626B-C1F5-C28B-ED606A9AFA68}"/>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7658100" y="901426"/>
              <a:ext cx="2940187" cy="2940187"/>
            </a:xfrm>
            <a:prstGeom prst="rect">
              <a:avLst/>
            </a:prstGeom>
          </p:spPr>
        </p:pic>
        <p:pic>
          <p:nvPicPr>
            <p:cNvPr id="6" name="Picture 5">
              <a:extLst>
                <a:ext uri="{FF2B5EF4-FFF2-40B4-BE49-F238E27FC236}">
                  <a16:creationId xmlns:a16="http://schemas.microsoft.com/office/drawing/2014/main" id="{B396CE8C-D15E-6BE7-B9F5-233710C8F269}"/>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1562099" y="3917812"/>
              <a:ext cx="2940187" cy="2940187"/>
            </a:xfrm>
            <a:prstGeom prst="rect">
              <a:avLst/>
            </a:prstGeom>
          </p:spPr>
        </p:pic>
        <p:pic>
          <p:nvPicPr>
            <p:cNvPr id="9" name="Picture 8">
              <a:extLst>
                <a:ext uri="{FF2B5EF4-FFF2-40B4-BE49-F238E27FC236}">
                  <a16:creationId xmlns:a16="http://schemas.microsoft.com/office/drawing/2014/main" id="{736D5486-26BC-C323-959A-105678F0BC9B}"/>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610099" y="3917814"/>
              <a:ext cx="2940187" cy="2940187"/>
            </a:xfrm>
            <a:prstGeom prst="rect">
              <a:avLst/>
            </a:prstGeom>
          </p:spPr>
        </p:pic>
        <p:pic>
          <p:nvPicPr>
            <p:cNvPr id="12" name="Picture 11">
              <a:extLst>
                <a:ext uri="{FF2B5EF4-FFF2-40B4-BE49-F238E27FC236}">
                  <a16:creationId xmlns:a16="http://schemas.microsoft.com/office/drawing/2014/main" id="{814ABB71-42AB-B429-34CE-30EADA581381}"/>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tretch>
              <a:fillRect/>
            </a:stretch>
          </p:blipFill>
          <p:spPr>
            <a:xfrm>
              <a:off x="7658099" y="3917813"/>
              <a:ext cx="2940187" cy="2940187"/>
            </a:xfrm>
            <a:prstGeom prst="rect">
              <a:avLst/>
            </a:prstGeom>
          </p:spPr>
        </p:pic>
      </p:grpSp>
      <p:sp>
        <p:nvSpPr>
          <p:cNvPr id="14" name="TextBox 13">
            <a:extLst>
              <a:ext uri="{FF2B5EF4-FFF2-40B4-BE49-F238E27FC236}">
                <a16:creationId xmlns:a16="http://schemas.microsoft.com/office/drawing/2014/main" id="{7AD3B61B-1C7E-216C-4305-4F622F8D3CDB}"/>
              </a:ext>
            </a:extLst>
          </p:cNvPr>
          <p:cNvSpPr txBox="1"/>
          <p:nvPr/>
        </p:nvSpPr>
        <p:spPr>
          <a:xfrm>
            <a:off x="1548997" y="966261"/>
            <a:ext cx="1384995" cy="369332"/>
          </a:xfrm>
          <a:prstGeom prst="rect">
            <a:avLst/>
          </a:prstGeom>
          <a:noFill/>
        </p:spPr>
        <p:txBody>
          <a:bodyPr wrap="none" rtlCol="0">
            <a:spAutoFit/>
          </a:bodyPr>
          <a:lstStyle/>
          <a:p>
            <a:r>
              <a:rPr lang="en-US" b="1" dirty="0">
                <a:solidFill>
                  <a:schemeClr val="bg1"/>
                </a:solidFill>
              </a:rPr>
              <a:t>Unirradiated</a:t>
            </a:r>
          </a:p>
        </p:txBody>
      </p:sp>
      <p:sp>
        <p:nvSpPr>
          <p:cNvPr id="16" name="TextBox 15">
            <a:extLst>
              <a:ext uri="{FF2B5EF4-FFF2-40B4-BE49-F238E27FC236}">
                <a16:creationId xmlns:a16="http://schemas.microsoft.com/office/drawing/2014/main" id="{090DB6F4-97A1-E2BE-8B96-5E281EDB3E68}"/>
              </a:ext>
            </a:extLst>
          </p:cNvPr>
          <p:cNvSpPr txBox="1"/>
          <p:nvPr/>
        </p:nvSpPr>
        <p:spPr>
          <a:xfrm>
            <a:off x="4650981" y="988171"/>
            <a:ext cx="1208985" cy="369332"/>
          </a:xfrm>
          <a:prstGeom prst="rect">
            <a:avLst/>
          </a:prstGeom>
          <a:noFill/>
        </p:spPr>
        <p:txBody>
          <a:bodyPr wrap="none" rtlCol="0">
            <a:spAutoFit/>
          </a:bodyPr>
          <a:lstStyle/>
          <a:p>
            <a:r>
              <a:rPr lang="en-US" dirty="0">
                <a:solidFill>
                  <a:schemeClr val="bg1"/>
                </a:solidFill>
              </a:rPr>
              <a:t>0.030 dpa</a:t>
            </a:r>
          </a:p>
        </p:txBody>
      </p:sp>
      <p:sp>
        <p:nvSpPr>
          <p:cNvPr id="18" name="TextBox 17">
            <a:extLst>
              <a:ext uri="{FF2B5EF4-FFF2-40B4-BE49-F238E27FC236}">
                <a16:creationId xmlns:a16="http://schemas.microsoft.com/office/drawing/2014/main" id="{F9AACF30-9B46-3FA9-23E7-2DF24E9C6B25}"/>
              </a:ext>
            </a:extLst>
          </p:cNvPr>
          <p:cNvSpPr txBox="1"/>
          <p:nvPr/>
        </p:nvSpPr>
        <p:spPr>
          <a:xfrm>
            <a:off x="7646992" y="1003025"/>
            <a:ext cx="1208985" cy="369332"/>
          </a:xfrm>
          <a:prstGeom prst="rect">
            <a:avLst/>
          </a:prstGeom>
          <a:noFill/>
        </p:spPr>
        <p:txBody>
          <a:bodyPr wrap="none" rtlCol="0">
            <a:spAutoFit/>
          </a:bodyPr>
          <a:lstStyle/>
          <a:p>
            <a:r>
              <a:rPr lang="en-US" dirty="0">
                <a:solidFill>
                  <a:schemeClr val="bg1"/>
                </a:solidFill>
              </a:rPr>
              <a:t>0.055 dpa</a:t>
            </a:r>
          </a:p>
        </p:txBody>
      </p:sp>
      <p:sp>
        <p:nvSpPr>
          <p:cNvPr id="19" name="TextBox 18">
            <a:extLst>
              <a:ext uri="{FF2B5EF4-FFF2-40B4-BE49-F238E27FC236}">
                <a16:creationId xmlns:a16="http://schemas.microsoft.com/office/drawing/2014/main" id="{99D986BC-6909-3BAA-04A6-B47146FBD960}"/>
              </a:ext>
            </a:extLst>
          </p:cNvPr>
          <p:cNvSpPr txBox="1"/>
          <p:nvPr/>
        </p:nvSpPr>
        <p:spPr>
          <a:xfrm>
            <a:off x="1548996" y="3967962"/>
            <a:ext cx="1196033" cy="369332"/>
          </a:xfrm>
          <a:prstGeom prst="rect">
            <a:avLst/>
          </a:prstGeom>
          <a:noFill/>
        </p:spPr>
        <p:txBody>
          <a:bodyPr wrap="none" rtlCol="0">
            <a:spAutoFit/>
          </a:bodyPr>
          <a:lstStyle/>
          <a:p>
            <a:r>
              <a:rPr lang="en-US" dirty="0">
                <a:solidFill>
                  <a:schemeClr val="bg1"/>
                </a:solidFill>
              </a:rPr>
              <a:t>0.072 dpa</a:t>
            </a:r>
          </a:p>
        </p:txBody>
      </p:sp>
      <p:sp>
        <p:nvSpPr>
          <p:cNvPr id="20" name="TextBox 19">
            <a:extLst>
              <a:ext uri="{FF2B5EF4-FFF2-40B4-BE49-F238E27FC236}">
                <a16:creationId xmlns:a16="http://schemas.microsoft.com/office/drawing/2014/main" id="{E27BD066-C086-8B28-81AB-4F7887194F0B}"/>
              </a:ext>
            </a:extLst>
          </p:cNvPr>
          <p:cNvSpPr txBox="1"/>
          <p:nvPr/>
        </p:nvSpPr>
        <p:spPr>
          <a:xfrm>
            <a:off x="4650981" y="3967962"/>
            <a:ext cx="1191801" cy="369332"/>
          </a:xfrm>
          <a:prstGeom prst="rect">
            <a:avLst/>
          </a:prstGeom>
          <a:noFill/>
        </p:spPr>
        <p:txBody>
          <a:bodyPr wrap="none" rtlCol="0">
            <a:spAutoFit/>
          </a:bodyPr>
          <a:lstStyle/>
          <a:p>
            <a:r>
              <a:rPr lang="en-US" b="1" dirty="0"/>
              <a:t>0.121 dpa</a:t>
            </a:r>
          </a:p>
        </p:txBody>
      </p:sp>
      <p:sp>
        <p:nvSpPr>
          <p:cNvPr id="21" name="TextBox 20">
            <a:extLst>
              <a:ext uri="{FF2B5EF4-FFF2-40B4-BE49-F238E27FC236}">
                <a16:creationId xmlns:a16="http://schemas.microsoft.com/office/drawing/2014/main" id="{73B0FEBF-BFB7-4F8A-16DD-E1490C7726F4}"/>
              </a:ext>
            </a:extLst>
          </p:cNvPr>
          <p:cNvSpPr txBox="1"/>
          <p:nvPr/>
        </p:nvSpPr>
        <p:spPr>
          <a:xfrm>
            <a:off x="7646991" y="3967962"/>
            <a:ext cx="1197507" cy="369332"/>
          </a:xfrm>
          <a:prstGeom prst="rect">
            <a:avLst/>
          </a:prstGeom>
          <a:noFill/>
        </p:spPr>
        <p:txBody>
          <a:bodyPr wrap="none" rtlCol="0">
            <a:spAutoFit/>
          </a:bodyPr>
          <a:lstStyle/>
          <a:p>
            <a:r>
              <a:rPr lang="en-US" b="1" dirty="0"/>
              <a:t>0.237 dpa</a:t>
            </a:r>
          </a:p>
        </p:txBody>
      </p:sp>
    </p:spTree>
    <p:extLst>
      <p:ext uri="{BB962C8B-B14F-4D97-AF65-F5344CB8AC3E}">
        <p14:creationId xmlns:p14="http://schemas.microsoft.com/office/powerpoint/2010/main" val="2274687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BF38E4-F98F-72F6-2B1F-DA0834D76409}"/>
              </a:ext>
            </a:extLst>
          </p:cNvPr>
          <p:cNvSpPr>
            <a:spLocks noGrp="1"/>
          </p:cNvSpPr>
          <p:nvPr>
            <p:ph type="body" sz="quarter" idx="11"/>
          </p:nvPr>
        </p:nvSpPr>
        <p:spPr/>
        <p:txBody>
          <a:bodyPr/>
          <a:lstStyle/>
          <a:p>
            <a:r>
              <a:rPr lang="en-US" dirty="0"/>
              <a:t>Precipitates and Fission Gas Bubbles (FGB)</a:t>
            </a:r>
          </a:p>
        </p:txBody>
      </p:sp>
      <p:sp>
        <p:nvSpPr>
          <p:cNvPr id="3" name="Text Placeholder 2">
            <a:extLst>
              <a:ext uri="{FF2B5EF4-FFF2-40B4-BE49-F238E27FC236}">
                <a16:creationId xmlns:a16="http://schemas.microsoft.com/office/drawing/2014/main" id="{06FC8C51-BF60-41C7-80FD-7C0D3B1671AB}"/>
              </a:ext>
            </a:extLst>
          </p:cNvPr>
          <p:cNvSpPr>
            <a:spLocks noGrp="1"/>
          </p:cNvSpPr>
          <p:nvPr>
            <p:ph type="body" sz="quarter" idx="10"/>
          </p:nvPr>
        </p:nvSpPr>
        <p:spPr>
          <a:xfrm>
            <a:off x="799350" y="5552828"/>
            <a:ext cx="2493391" cy="323970"/>
          </a:xfrm>
        </p:spPr>
        <p:txBody>
          <a:bodyPr/>
          <a:lstStyle/>
          <a:p>
            <a:pPr algn="ctr"/>
            <a:r>
              <a:rPr lang="en-US" dirty="0"/>
              <a:t>0.121 dpa, Bright field</a:t>
            </a:r>
          </a:p>
        </p:txBody>
      </p:sp>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1E4D8FF4-EFD8-2E39-BC6F-0B1BC6AFD43B}"/>
                  </a:ext>
                </a:extLst>
              </p:cNvPr>
              <p:cNvSpPr>
                <a:spLocks noGrp="1"/>
              </p:cNvSpPr>
              <p:nvPr>
                <p:ph type="title"/>
              </p:nvPr>
            </p:nvSpPr>
            <p:spPr/>
            <p:txBody>
              <a:bodyPr>
                <a:normAutofit fontScale="90000"/>
              </a:bodyPr>
              <a:lstStyle/>
              <a:p>
                <a:r>
                  <a:rPr lang="en-US" dirty="0"/>
                  <a:t>Temp: 450</a:t>
                </a:r>
                <a14:m>
                  <m:oMath xmlns:m="http://schemas.openxmlformats.org/officeDocument/2006/math">
                    <m:r>
                      <a:rPr lang="en-US">
                        <a:latin typeface="Cambria Math" panose="02040503050406030204" pitchFamily="18" charset="0"/>
                      </a:rPr>
                      <m:t>°</m:t>
                    </m:r>
                  </m:oMath>
                </a14:m>
                <a:r>
                  <a:rPr lang="en-US" dirty="0"/>
                  <a:t>C; Dose rate:  8.26 x 10</a:t>
                </a:r>
                <a:r>
                  <a:rPr lang="en-US" baseline="30000" dirty="0"/>
                  <a:t>−6 </a:t>
                </a:r>
                <a:r>
                  <a:rPr lang="en-US" dirty="0"/>
                  <a:t>dpa/s</a:t>
                </a:r>
              </a:p>
            </p:txBody>
          </p:sp>
        </mc:Choice>
        <mc:Fallback xmlns="">
          <p:sp>
            <p:nvSpPr>
              <p:cNvPr id="4" name="Title 3">
                <a:extLst>
                  <a:ext uri="{FF2B5EF4-FFF2-40B4-BE49-F238E27FC236}">
                    <a16:creationId xmlns:a16="http://schemas.microsoft.com/office/drawing/2014/main" id="{1E4D8FF4-EFD8-2E39-BC6F-0B1BC6AFD43B}"/>
                  </a:ext>
                </a:extLst>
              </p:cNvPr>
              <p:cNvSpPr>
                <a:spLocks noGrp="1" noRot="1" noChangeAspect="1" noMove="1" noResize="1" noEditPoints="1" noAdjustHandles="1" noChangeArrowheads="1" noChangeShapeType="1" noTextEdit="1"/>
              </p:cNvSpPr>
              <p:nvPr>
                <p:ph type="title"/>
              </p:nvPr>
            </p:nvSpPr>
            <p:spPr>
              <a:blipFill>
                <a:blip r:embed="rId2"/>
                <a:stretch>
                  <a:fillRect l="-2165" t="-39175" b="-5670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DE483CC0-19C1-668E-CCDA-1CDB276B0A9C}"/>
              </a:ext>
            </a:extLst>
          </p:cNvPr>
          <p:cNvSpPr>
            <a:spLocks noGrp="1"/>
          </p:cNvSpPr>
          <p:nvPr>
            <p:ph type="ftr" sz="quarter" idx="12"/>
          </p:nvPr>
        </p:nvSpPr>
        <p:spPr/>
        <p:txBody>
          <a:bodyPr/>
          <a:lstStyle/>
          <a:p>
            <a:pPr algn="r"/>
            <a:fld id="{9B106224-CE8F-4FF1-9E98-C2DF02E6D3AF}" type="slidenum">
              <a:rPr lang="en-US" smtClean="0"/>
              <a:pPr algn="r"/>
              <a:t>6</a:t>
            </a:fld>
            <a:endParaRPr lang="en-US" dirty="0"/>
          </a:p>
        </p:txBody>
      </p:sp>
      <p:pic>
        <p:nvPicPr>
          <p:cNvPr id="7" name="Picture 6">
            <a:extLst>
              <a:ext uri="{FF2B5EF4-FFF2-40B4-BE49-F238E27FC236}">
                <a16:creationId xmlns:a16="http://schemas.microsoft.com/office/drawing/2014/main" id="{C4D35706-711B-7DA9-FF02-A58E5B8F6A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43" y="1559389"/>
            <a:ext cx="3949407" cy="3949407"/>
          </a:xfrm>
          <a:prstGeom prst="rect">
            <a:avLst/>
          </a:prstGeom>
        </p:spPr>
      </p:pic>
      <p:grpSp>
        <p:nvGrpSpPr>
          <p:cNvPr id="40" name="Group 39">
            <a:extLst>
              <a:ext uri="{FF2B5EF4-FFF2-40B4-BE49-F238E27FC236}">
                <a16:creationId xmlns:a16="http://schemas.microsoft.com/office/drawing/2014/main" id="{9A1B95AA-CABF-5EB3-2DC2-C06EE1F9B53B}"/>
              </a:ext>
            </a:extLst>
          </p:cNvPr>
          <p:cNvGrpSpPr/>
          <p:nvPr/>
        </p:nvGrpSpPr>
        <p:grpSpPr>
          <a:xfrm>
            <a:off x="4121296" y="1543323"/>
            <a:ext cx="7999360" cy="4333475"/>
            <a:chOff x="4121296" y="1543323"/>
            <a:chExt cx="7999360" cy="4333475"/>
          </a:xfrm>
        </p:grpSpPr>
        <p:pic>
          <p:nvPicPr>
            <p:cNvPr id="10" name="Picture 9">
              <a:extLst>
                <a:ext uri="{FF2B5EF4-FFF2-40B4-BE49-F238E27FC236}">
                  <a16:creationId xmlns:a16="http://schemas.microsoft.com/office/drawing/2014/main" id="{66683B93-7249-4C25-389C-EA8126B1B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1296" y="1559389"/>
              <a:ext cx="3949407" cy="3949407"/>
            </a:xfrm>
            <a:prstGeom prst="rect">
              <a:avLst/>
            </a:prstGeom>
          </p:spPr>
        </p:pic>
        <p:pic>
          <p:nvPicPr>
            <p:cNvPr id="14" name="Picture 13">
              <a:extLst>
                <a:ext uri="{FF2B5EF4-FFF2-40B4-BE49-F238E27FC236}">
                  <a16:creationId xmlns:a16="http://schemas.microsoft.com/office/drawing/2014/main" id="{4422CA09-18AA-0A82-972C-3C6CA4E8ED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1249" y="1543323"/>
              <a:ext cx="3949407" cy="3949407"/>
            </a:xfrm>
            <a:prstGeom prst="rect">
              <a:avLst/>
            </a:prstGeom>
          </p:spPr>
        </p:pic>
        <mc:AlternateContent xmlns:mc="http://schemas.openxmlformats.org/markup-compatibility/2006" xmlns:a14="http://schemas.microsoft.com/office/drawing/2010/main">
          <mc:Choice Requires="a14">
            <p:sp>
              <p:nvSpPr>
                <p:cNvPr id="15" name="Text Placeholder 2">
                  <a:extLst>
                    <a:ext uri="{FF2B5EF4-FFF2-40B4-BE49-F238E27FC236}">
                      <a16:creationId xmlns:a16="http://schemas.microsoft.com/office/drawing/2014/main" id="{2B8FA514-6A87-ACFF-9F1E-BF8B81345633}"/>
                    </a:ext>
                  </a:extLst>
                </p:cNvPr>
                <p:cNvSpPr txBox="1">
                  <a:spLocks/>
                </p:cNvSpPr>
                <p:nvPr/>
              </p:nvSpPr>
              <p:spPr>
                <a:xfrm>
                  <a:off x="4966664" y="5552828"/>
                  <a:ext cx="2493391" cy="323970"/>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Overfocused (1 </a:t>
                  </a:r>
                  <a14:m>
                    <m:oMath xmlns:m="http://schemas.openxmlformats.org/officeDocument/2006/math">
                      <m:r>
                        <m:rPr>
                          <m:sty m:val="p"/>
                        </m:rPr>
                        <a:rPr lang="en-US" b="0" i="0" smtClean="0">
                          <a:latin typeface="Cambria Math" panose="02040503050406030204" pitchFamily="18" charset="0"/>
                        </a:rPr>
                        <m:t>μm</m:t>
                      </m:r>
                    </m:oMath>
                  </a14:m>
                  <a:r>
                    <a:rPr lang="en-US" dirty="0"/>
                    <a:t>)</a:t>
                  </a:r>
                </a:p>
              </p:txBody>
            </p:sp>
          </mc:Choice>
          <mc:Fallback xmlns="">
            <p:sp>
              <p:nvSpPr>
                <p:cNvPr id="15" name="Text Placeholder 2">
                  <a:extLst>
                    <a:ext uri="{FF2B5EF4-FFF2-40B4-BE49-F238E27FC236}">
                      <a16:creationId xmlns:a16="http://schemas.microsoft.com/office/drawing/2014/main" id="{2B8FA514-6A87-ACFF-9F1E-BF8B81345633}"/>
                    </a:ext>
                  </a:extLst>
                </p:cNvPr>
                <p:cNvSpPr txBox="1">
                  <a:spLocks noRot="1" noChangeAspect="1" noMove="1" noResize="1" noEditPoints="1" noAdjustHandles="1" noChangeArrowheads="1" noChangeShapeType="1" noTextEdit="1"/>
                </p:cNvSpPr>
                <p:nvPr/>
              </p:nvSpPr>
              <p:spPr>
                <a:xfrm>
                  <a:off x="4966664" y="5552828"/>
                  <a:ext cx="2493391" cy="323970"/>
                </a:xfrm>
                <a:prstGeom prst="rect">
                  <a:avLst/>
                </a:prstGeom>
                <a:blipFill>
                  <a:blip r:embed="rId6"/>
                  <a:stretch>
                    <a:fillRect t="-15094" b="-39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Placeholder 2">
                  <a:extLst>
                    <a:ext uri="{FF2B5EF4-FFF2-40B4-BE49-F238E27FC236}">
                      <a16:creationId xmlns:a16="http://schemas.microsoft.com/office/drawing/2014/main" id="{0C3EBE65-5847-5500-80D6-75983FB1DB3D}"/>
                    </a:ext>
                  </a:extLst>
                </p:cNvPr>
                <p:cNvSpPr txBox="1">
                  <a:spLocks/>
                </p:cNvSpPr>
                <p:nvPr/>
              </p:nvSpPr>
              <p:spPr>
                <a:xfrm>
                  <a:off x="9225666" y="5552828"/>
                  <a:ext cx="2493391" cy="323970"/>
                </a:xfrm>
                <a:prstGeom prst="rect">
                  <a:avLst/>
                </a:prstGeom>
              </p:spPr>
              <p:txBody>
                <a:bodyPr vert="horz" lIns="91440" tIns="45720" rIns="91440" bIns="45720" numCol="1" rtlCol="0">
                  <a:noAutofit/>
                </a:bodyPr>
                <a:lstStyle>
                  <a:lvl1pPr marL="0" indent="0" algn="l" defTabSz="914400" rtl="0" eaLnBrk="1" fontAlgn="t" latinLnBrk="0" hangingPunct="1">
                    <a:lnSpc>
                      <a:spcPct val="90000"/>
                    </a:lnSpc>
                    <a:spcBef>
                      <a:spcPts val="1000"/>
                    </a:spcBef>
                    <a:buFontTx/>
                    <a:buNone/>
                    <a:defRPr sz="1800" b="0" i="0" kern="1200" baseline="0">
                      <a:solidFill>
                        <a:schemeClr val="tx1"/>
                      </a:solidFill>
                      <a:latin typeface="Acumin Pro" panose="020B0504020202020204" pitchFamily="34" charset="77"/>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2pPr>
                  <a:lvl3pPr marL="9144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3pPr>
                  <a:lvl4pPr marL="13716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4pPr>
                  <a:lvl5pPr marL="1828800" indent="0" algn="l" defTabSz="914400" rtl="0" eaLnBrk="1" latinLnBrk="0" hangingPunct="1">
                    <a:lnSpc>
                      <a:spcPct val="90000"/>
                    </a:lnSpc>
                    <a:spcBef>
                      <a:spcPts val="500"/>
                    </a:spcBef>
                    <a:buFontTx/>
                    <a:buNone/>
                    <a:defRPr sz="18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t>Underfocused</a:t>
                  </a:r>
                  <a:r>
                    <a:rPr lang="en-US" dirty="0"/>
                    <a:t> (1 </a:t>
                  </a:r>
                  <a14:m>
                    <m:oMath xmlns:m="http://schemas.openxmlformats.org/officeDocument/2006/math">
                      <m:r>
                        <m:rPr>
                          <m:sty m:val="p"/>
                        </m:rPr>
                        <a:rPr lang="en-US" b="0" i="0" smtClean="0">
                          <a:latin typeface="Cambria Math" panose="02040503050406030204" pitchFamily="18" charset="0"/>
                        </a:rPr>
                        <m:t>μm</m:t>
                      </m:r>
                    </m:oMath>
                  </a14:m>
                  <a:r>
                    <a:rPr lang="en-US" dirty="0"/>
                    <a:t>)</a:t>
                  </a:r>
                </a:p>
              </p:txBody>
            </p:sp>
          </mc:Choice>
          <mc:Fallback xmlns="">
            <p:sp>
              <p:nvSpPr>
                <p:cNvPr id="16" name="Text Placeholder 2">
                  <a:extLst>
                    <a:ext uri="{FF2B5EF4-FFF2-40B4-BE49-F238E27FC236}">
                      <a16:creationId xmlns:a16="http://schemas.microsoft.com/office/drawing/2014/main" id="{0C3EBE65-5847-5500-80D6-75983FB1DB3D}"/>
                    </a:ext>
                  </a:extLst>
                </p:cNvPr>
                <p:cNvSpPr txBox="1">
                  <a:spLocks noRot="1" noChangeAspect="1" noMove="1" noResize="1" noEditPoints="1" noAdjustHandles="1" noChangeArrowheads="1" noChangeShapeType="1" noTextEdit="1"/>
                </p:cNvSpPr>
                <p:nvPr/>
              </p:nvSpPr>
              <p:spPr>
                <a:xfrm>
                  <a:off x="9225666" y="5552828"/>
                  <a:ext cx="2493391" cy="323970"/>
                </a:xfrm>
                <a:prstGeom prst="rect">
                  <a:avLst/>
                </a:prstGeom>
                <a:blipFill>
                  <a:blip r:embed="rId7"/>
                  <a:stretch>
                    <a:fillRect t="-15094" b="-39623"/>
                  </a:stretch>
                </a:blipFill>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A8158E0A-CC20-7D08-180A-8B4779814EA5}"/>
              </a:ext>
            </a:extLst>
          </p:cNvPr>
          <p:cNvGrpSpPr/>
          <p:nvPr/>
        </p:nvGrpSpPr>
        <p:grpSpPr>
          <a:xfrm>
            <a:off x="1486219" y="1782035"/>
            <a:ext cx="1029980" cy="2299445"/>
            <a:chOff x="1721475" y="1562373"/>
            <a:chExt cx="951875" cy="2225402"/>
          </a:xfrm>
        </p:grpSpPr>
        <p:cxnSp>
          <p:nvCxnSpPr>
            <p:cNvPr id="18" name="Straight Arrow Connector 17">
              <a:extLst>
                <a:ext uri="{FF2B5EF4-FFF2-40B4-BE49-F238E27FC236}">
                  <a16:creationId xmlns:a16="http://schemas.microsoft.com/office/drawing/2014/main" id="{00D92DF4-A4F5-2419-F3B0-D77C3A8F7AD3}"/>
                </a:ext>
              </a:extLst>
            </p:cNvPr>
            <p:cNvCxnSpPr>
              <a:cxnSpLocks/>
            </p:cNvCxnSpPr>
            <p:nvPr/>
          </p:nvCxnSpPr>
          <p:spPr>
            <a:xfrm>
              <a:off x="2569405" y="3368675"/>
              <a:ext cx="103945" cy="419100"/>
            </a:xfrm>
            <a:prstGeom prst="straightConnector1">
              <a:avLst/>
            </a:prstGeom>
            <a:ln w="12700">
              <a:solidFill>
                <a:schemeClr val="tx1"/>
              </a:solidFill>
              <a:tailEnd type="triangle"/>
            </a:ln>
            <a:effectLst>
              <a:glow rad="381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0A18AA9-0312-3FB3-33EB-466484804D50}"/>
                </a:ext>
              </a:extLst>
            </p:cNvPr>
            <p:cNvCxnSpPr>
              <a:cxnSpLocks/>
            </p:cNvCxnSpPr>
            <p:nvPr/>
          </p:nvCxnSpPr>
          <p:spPr>
            <a:xfrm>
              <a:off x="1721475" y="1562373"/>
              <a:ext cx="63500" cy="298177"/>
            </a:xfrm>
            <a:prstGeom prst="straightConnector1">
              <a:avLst/>
            </a:prstGeom>
            <a:ln w="12700">
              <a:solidFill>
                <a:schemeClr val="tx1"/>
              </a:solidFill>
              <a:tailEnd type="triangle"/>
            </a:ln>
            <a:effectLst>
              <a:glow rad="38100">
                <a:schemeClr val="accent4">
                  <a:satMod val="175000"/>
                  <a:alpha val="18000"/>
                </a:schemeClr>
              </a:glow>
            </a:effectLst>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88138DB9-7543-8767-DAAE-74F099D2D0FE}"/>
              </a:ext>
            </a:extLst>
          </p:cNvPr>
          <p:cNvGrpSpPr/>
          <p:nvPr/>
        </p:nvGrpSpPr>
        <p:grpSpPr>
          <a:xfrm>
            <a:off x="1165831" y="2452762"/>
            <a:ext cx="2562899" cy="760826"/>
            <a:chOff x="1428750" y="2210073"/>
            <a:chExt cx="2368550" cy="736327"/>
          </a:xfrm>
        </p:grpSpPr>
        <p:cxnSp>
          <p:nvCxnSpPr>
            <p:cNvPr id="22" name="Straight Arrow Connector 21">
              <a:extLst>
                <a:ext uri="{FF2B5EF4-FFF2-40B4-BE49-F238E27FC236}">
                  <a16:creationId xmlns:a16="http://schemas.microsoft.com/office/drawing/2014/main" id="{CAFDBFD9-02D5-403A-4854-D2E2B927659B}"/>
                </a:ext>
              </a:extLst>
            </p:cNvPr>
            <p:cNvCxnSpPr>
              <a:cxnSpLocks/>
            </p:cNvCxnSpPr>
            <p:nvPr/>
          </p:nvCxnSpPr>
          <p:spPr>
            <a:xfrm>
              <a:off x="1428750" y="2718073"/>
              <a:ext cx="285750" cy="228327"/>
            </a:xfrm>
            <a:prstGeom prst="straightConnector1">
              <a:avLst/>
            </a:prstGeom>
            <a:ln w="12700">
              <a:solidFill>
                <a:schemeClr val="tx1"/>
              </a:solidFill>
              <a:prstDash val="dash"/>
              <a:tailEnd type="triangle"/>
            </a:ln>
            <a:effectLst>
              <a:glow rad="38100">
                <a:schemeClr val="accent5">
                  <a:lumMod val="20000"/>
                  <a:lumOff val="80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9994E4A-67CD-BF79-B538-0B4A64CEA547}"/>
                </a:ext>
              </a:extLst>
            </p:cNvPr>
            <p:cNvCxnSpPr>
              <a:cxnSpLocks/>
            </p:cNvCxnSpPr>
            <p:nvPr/>
          </p:nvCxnSpPr>
          <p:spPr>
            <a:xfrm>
              <a:off x="3511550" y="2210073"/>
              <a:ext cx="285750" cy="228327"/>
            </a:xfrm>
            <a:prstGeom prst="straightConnector1">
              <a:avLst/>
            </a:prstGeom>
            <a:ln w="12700">
              <a:solidFill>
                <a:schemeClr val="tx1"/>
              </a:solidFill>
              <a:prstDash val="dash"/>
              <a:tailEnd type="triangle"/>
            </a:ln>
            <a:effectLst>
              <a:glow rad="38100">
                <a:schemeClr val="accent5">
                  <a:lumMod val="20000"/>
                  <a:lumOff val="80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2A1158C-F07F-80AF-3A76-2DB0F07DF938}"/>
              </a:ext>
            </a:extLst>
          </p:cNvPr>
          <p:cNvGrpSpPr/>
          <p:nvPr/>
        </p:nvGrpSpPr>
        <p:grpSpPr>
          <a:xfrm>
            <a:off x="1320429" y="3644413"/>
            <a:ext cx="1387683" cy="1021094"/>
            <a:chOff x="1428750" y="3105150"/>
            <a:chExt cx="1282453" cy="988214"/>
          </a:xfrm>
        </p:grpSpPr>
        <p:cxnSp>
          <p:nvCxnSpPr>
            <p:cNvPr id="25" name="Straight Arrow Connector 24">
              <a:extLst>
                <a:ext uri="{FF2B5EF4-FFF2-40B4-BE49-F238E27FC236}">
                  <a16:creationId xmlns:a16="http://schemas.microsoft.com/office/drawing/2014/main" id="{64AC5A55-2E51-526A-7796-481D3AEC5EA4}"/>
                </a:ext>
              </a:extLst>
            </p:cNvPr>
            <p:cNvCxnSpPr>
              <a:cxnSpLocks/>
            </p:cNvCxnSpPr>
            <p:nvPr/>
          </p:nvCxnSpPr>
          <p:spPr>
            <a:xfrm flipH="1">
              <a:off x="1714500" y="3105150"/>
              <a:ext cx="445750" cy="184150"/>
            </a:xfrm>
            <a:prstGeom prst="straightConnector1">
              <a:avLst/>
            </a:prstGeom>
            <a:ln w="12700">
              <a:solidFill>
                <a:schemeClr val="tx1"/>
              </a:solidFill>
              <a:prstDash val="sysDash"/>
              <a:tailEnd type="triangle"/>
            </a:ln>
            <a:effectLst>
              <a:glow rad="38100">
                <a:srgbClr val="FFCCFF">
                  <a:alpha val="40000"/>
                </a:srgbClr>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417B74F-21DE-706E-8BBD-E4B0D67F7B8F}"/>
                </a:ext>
              </a:extLst>
            </p:cNvPr>
            <p:cNvCxnSpPr>
              <a:cxnSpLocks/>
            </p:cNvCxnSpPr>
            <p:nvPr/>
          </p:nvCxnSpPr>
          <p:spPr>
            <a:xfrm flipH="1">
              <a:off x="1428750" y="3403600"/>
              <a:ext cx="445750" cy="184150"/>
            </a:xfrm>
            <a:prstGeom prst="straightConnector1">
              <a:avLst/>
            </a:prstGeom>
            <a:ln w="12700">
              <a:solidFill>
                <a:schemeClr val="tx1"/>
              </a:solidFill>
              <a:prstDash val="sysDash"/>
              <a:tailEnd type="triangle"/>
            </a:ln>
            <a:effectLst>
              <a:glow rad="38100">
                <a:srgbClr val="FFCCFF">
                  <a:alpha val="40000"/>
                </a:srgbClr>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0860917-8BCE-929D-AA57-C1AD44FB993B}"/>
                </a:ext>
              </a:extLst>
            </p:cNvPr>
            <p:cNvCxnSpPr>
              <a:cxnSpLocks/>
            </p:cNvCxnSpPr>
            <p:nvPr/>
          </p:nvCxnSpPr>
          <p:spPr>
            <a:xfrm flipH="1">
              <a:off x="2265453" y="3909214"/>
              <a:ext cx="445750" cy="184150"/>
            </a:xfrm>
            <a:prstGeom prst="straightConnector1">
              <a:avLst/>
            </a:prstGeom>
            <a:ln w="12700">
              <a:solidFill>
                <a:schemeClr val="tx1"/>
              </a:solidFill>
              <a:prstDash val="sysDash"/>
              <a:tailEnd type="triangle"/>
            </a:ln>
            <a:effectLst>
              <a:glow rad="38100">
                <a:srgbClr val="FFCCFF">
                  <a:alpha val="40000"/>
                </a:srgbClr>
              </a:glow>
            </a:effectLst>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622D28FA-8EA0-67D1-C430-A9987E31F44A}"/>
              </a:ext>
            </a:extLst>
          </p:cNvPr>
          <p:cNvGrpSpPr/>
          <p:nvPr/>
        </p:nvGrpSpPr>
        <p:grpSpPr>
          <a:xfrm>
            <a:off x="5210175" y="2570724"/>
            <a:ext cx="5262186" cy="1510756"/>
            <a:chOff x="5210175" y="2570724"/>
            <a:chExt cx="5262186" cy="1510756"/>
          </a:xfrm>
        </p:grpSpPr>
        <p:grpSp>
          <p:nvGrpSpPr>
            <p:cNvPr id="46" name="Group 45">
              <a:extLst>
                <a:ext uri="{FF2B5EF4-FFF2-40B4-BE49-F238E27FC236}">
                  <a16:creationId xmlns:a16="http://schemas.microsoft.com/office/drawing/2014/main" id="{13FB90EA-C4E0-C038-BF27-3AC01918CD8A}"/>
                </a:ext>
              </a:extLst>
            </p:cNvPr>
            <p:cNvGrpSpPr/>
            <p:nvPr/>
          </p:nvGrpSpPr>
          <p:grpSpPr>
            <a:xfrm>
              <a:off x="5210175" y="2570724"/>
              <a:ext cx="4425657" cy="642864"/>
              <a:chOff x="5210175" y="2570724"/>
              <a:chExt cx="4425657" cy="367739"/>
            </a:xfrm>
          </p:grpSpPr>
          <p:sp>
            <p:nvSpPr>
              <p:cNvPr id="44" name="Oval 43">
                <a:extLst>
                  <a:ext uri="{FF2B5EF4-FFF2-40B4-BE49-F238E27FC236}">
                    <a16:creationId xmlns:a16="http://schemas.microsoft.com/office/drawing/2014/main" id="{670B8CEF-7A5D-0793-B99C-5D895B045311}"/>
                  </a:ext>
                </a:extLst>
              </p:cNvPr>
              <p:cNvSpPr/>
              <p:nvPr/>
            </p:nvSpPr>
            <p:spPr>
              <a:xfrm>
                <a:off x="5210175" y="2633663"/>
                <a:ext cx="323850" cy="304800"/>
              </a:xfrm>
              <a:prstGeom prst="ellipse">
                <a:avLst/>
              </a:prstGeom>
              <a:noFill/>
              <a:ln w="9525">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14232CD-E8BF-7329-8942-FACB8AC0C0FA}"/>
                  </a:ext>
                </a:extLst>
              </p:cNvPr>
              <p:cNvSpPr/>
              <p:nvPr/>
            </p:nvSpPr>
            <p:spPr>
              <a:xfrm>
                <a:off x="9311982" y="2570724"/>
                <a:ext cx="323850" cy="304800"/>
              </a:xfrm>
              <a:prstGeom prst="ellipse">
                <a:avLst/>
              </a:prstGeom>
              <a:noFill/>
              <a:ln w="9525">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656CB94D-06A1-6D80-9D72-CEDD966E31D7}"/>
                </a:ext>
              </a:extLst>
            </p:cNvPr>
            <p:cNvGrpSpPr/>
            <p:nvPr/>
          </p:nvGrpSpPr>
          <p:grpSpPr>
            <a:xfrm>
              <a:off x="6046704" y="3713741"/>
              <a:ext cx="4425657" cy="367739"/>
              <a:chOff x="5210175" y="2570724"/>
              <a:chExt cx="4425657" cy="367739"/>
            </a:xfrm>
          </p:grpSpPr>
          <p:sp>
            <p:nvSpPr>
              <p:cNvPr id="48" name="Oval 47">
                <a:extLst>
                  <a:ext uri="{FF2B5EF4-FFF2-40B4-BE49-F238E27FC236}">
                    <a16:creationId xmlns:a16="http://schemas.microsoft.com/office/drawing/2014/main" id="{E8EBB117-A7E2-5BC2-34A2-5546F807C6C1}"/>
                  </a:ext>
                </a:extLst>
              </p:cNvPr>
              <p:cNvSpPr/>
              <p:nvPr/>
            </p:nvSpPr>
            <p:spPr>
              <a:xfrm>
                <a:off x="5210175" y="2633663"/>
                <a:ext cx="323850" cy="304800"/>
              </a:xfrm>
              <a:prstGeom prst="ellipse">
                <a:avLst/>
              </a:prstGeom>
              <a:noFill/>
              <a:ln w="9525">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9DCABD-B036-B2F9-58E0-13F9E8015EA3}"/>
                  </a:ext>
                </a:extLst>
              </p:cNvPr>
              <p:cNvSpPr/>
              <p:nvPr/>
            </p:nvSpPr>
            <p:spPr>
              <a:xfrm>
                <a:off x="9311982" y="2570724"/>
                <a:ext cx="323850" cy="304800"/>
              </a:xfrm>
              <a:prstGeom prst="ellipse">
                <a:avLst/>
              </a:prstGeom>
              <a:noFill/>
              <a:ln w="9525">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C80ACEB-7AB7-0A72-65C7-3BDBA19C3671}"/>
                  </a:ext>
                </a:extLst>
              </p:cNvPr>
              <p:cNvSpPr txBox="1"/>
              <p:nvPr/>
            </p:nvSpPr>
            <p:spPr>
              <a:xfrm>
                <a:off x="71343" y="6040983"/>
                <a:ext cx="11557266" cy="646331"/>
              </a:xfrm>
              <a:prstGeom prst="rect">
                <a:avLst/>
              </a:prstGeom>
              <a:noFill/>
            </p:spPr>
            <p:txBody>
              <a:bodyPr wrap="none" rtlCol="0">
                <a:spAutoFit/>
              </a:bodyPr>
              <a:lstStyle/>
              <a:p>
                <a:pPr marL="285750" indent="-285750">
                  <a:buFont typeface="Arial" panose="020B0604020202020204" pitchFamily="34" charset="0"/>
                  <a:buChar char="•"/>
                </a:pPr>
                <a:r>
                  <a:rPr lang="en-US" dirty="0"/>
                  <a:t>Precipitates are </a:t>
                </a:r>
                <a:r>
                  <a:rPr lang="en-US" b="1" dirty="0"/>
                  <a:t>acicular</a:t>
                </a:r>
                <a:r>
                  <a:rPr lang="en-US" dirty="0"/>
                  <a:t> and </a:t>
                </a:r>
                <a:r>
                  <a:rPr lang="en-US" b="1" dirty="0"/>
                  <a:t>oriented</a:t>
                </a:r>
                <a:r>
                  <a:rPr lang="en-US" dirty="0"/>
                  <a:t> primarily in three directions, a characteristic of </a:t>
                </a:r>
                <a:r>
                  <a:rPr lang="en-US" b="1" dirty="0"/>
                  <a:t>continuous precipitation </a:t>
                </a:r>
                <a:r>
                  <a:rPr lang="en-US" dirty="0"/>
                  <a:t>(CP)</a:t>
                </a:r>
              </a:p>
              <a:p>
                <a:pPr marL="285750" indent="-285750">
                  <a:buFont typeface="Arial" panose="020B0604020202020204" pitchFamily="34" charset="0"/>
                  <a:buChar char="•"/>
                </a:pPr>
                <a:r>
                  <a:rPr lang="en-US" dirty="0"/>
                  <a:t>Fission gas bubbles (</a:t>
                </a:r>
                <a:r>
                  <a:rPr lang="en-US" b="1" dirty="0"/>
                  <a:t>FGB</a:t>
                </a:r>
                <a:r>
                  <a:rPr lang="en-US" dirty="0"/>
                  <a:t>s) occur within the </a:t>
                </a:r>
                <a14:m>
                  <m:oMath xmlns:m="http://schemas.openxmlformats.org/officeDocument/2006/math">
                    <m:r>
                      <a:rPr lang="en-US" b="0" i="1" smtClean="0">
                        <a:latin typeface="Cambria Math" panose="02040503050406030204" pitchFamily="18" charset="0"/>
                      </a:rPr>
                      <m:t>𝛾</m:t>
                    </m:r>
                  </m:oMath>
                </a14:m>
                <a:r>
                  <a:rPr lang="en-US" dirty="0"/>
                  <a:t>-phase matrix at doses &gt; 0.055 dpa </a:t>
                </a:r>
              </a:p>
            </p:txBody>
          </p:sp>
        </mc:Choice>
        <mc:Fallback xmlns="">
          <p:sp>
            <p:nvSpPr>
              <p:cNvPr id="51" name="TextBox 50">
                <a:extLst>
                  <a:ext uri="{FF2B5EF4-FFF2-40B4-BE49-F238E27FC236}">
                    <a16:creationId xmlns:a16="http://schemas.microsoft.com/office/drawing/2014/main" id="{1C80ACEB-7AB7-0A72-65C7-3BDBA19C3671}"/>
                  </a:ext>
                </a:extLst>
              </p:cNvPr>
              <p:cNvSpPr txBox="1">
                <a:spLocks noRot="1" noChangeAspect="1" noMove="1" noResize="1" noEditPoints="1" noAdjustHandles="1" noChangeArrowheads="1" noChangeShapeType="1" noTextEdit="1"/>
              </p:cNvSpPr>
              <p:nvPr/>
            </p:nvSpPr>
            <p:spPr>
              <a:xfrm>
                <a:off x="71343" y="6040983"/>
                <a:ext cx="11557266" cy="646331"/>
              </a:xfrm>
              <a:prstGeom prst="rect">
                <a:avLst/>
              </a:prstGeom>
              <a:blipFill>
                <a:blip r:embed="rId8"/>
                <a:stretch>
                  <a:fillRect l="-369" t="-5660" b="-14151"/>
                </a:stretch>
              </a:blipFill>
            </p:spPr>
            <p:txBody>
              <a:bodyPr/>
              <a:lstStyle/>
              <a:p>
                <a:r>
                  <a:rPr lang="en-US">
                    <a:noFill/>
                  </a:rPr>
                  <a:t> </a:t>
                </a:r>
              </a:p>
            </p:txBody>
          </p:sp>
        </mc:Fallback>
      </mc:AlternateContent>
    </p:spTree>
    <p:extLst>
      <p:ext uri="{BB962C8B-B14F-4D97-AF65-F5344CB8AC3E}">
        <p14:creationId xmlns:p14="http://schemas.microsoft.com/office/powerpoint/2010/main" val="57188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par>
                                <p:cTn id="33" presetID="10" presetClass="entr" presetSubtype="0" fill="hold" nodeType="withEffect">
                                  <p:stCondLst>
                                    <p:cond delay="0"/>
                                  </p:stCondLst>
                                  <p:childTnLst>
                                    <p:set>
                                      <p:cBhvr>
                                        <p:cTn id="34" dur="1" fill="hold">
                                          <p:stCondLst>
                                            <p:cond delay="0"/>
                                          </p:stCondLst>
                                        </p:cTn>
                                        <p:tgtEl>
                                          <p:spTgt spid="51">
                                            <p:txEl>
                                              <p:pRg st="1" end="1"/>
                                            </p:txEl>
                                          </p:spTgt>
                                        </p:tgtEl>
                                        <p:attrNameLst>
                                          <p:attrName>style.visibility</p:attrName>
                                        </p:attrNameLst>
                                      </p:cBhvr>
                                      <p:to>
                                        <p:strVal val="visible"/>
                                      </p:to>
                                    </p:set>
                                    <p:animEffect transition="in" filter="fade">
                                      <p:cBhvr>
                                        <p:cTn id="35"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464A8F-8518-5DF4-DDDF-41F91D85DD7C}"/>
              </a:ext>
            </a:extLst>
          </p:cNvPr>
          <p:cNvSpPr>
            <a:spLocks noGrp="1"/>
          </p:cNvSpPr>
          <p:nvPr>
            <p:ph type="body" sz="quarter" idx="11"/>
          </p:nvPr>
        </p:nvSpPr>
        <p:spPr/>
        <p:txBody>
          <a:bodyPr/>
          <a:lstStyle/>
          <a:p>
            <a:r>
              <a:rPr lang="en-US" dirty="0"/>
              <a:t>Precipitate length</a:t>
            </a:r>
          </a:p>
        </p:txBody>
      </p:sp>
      <p:sp>
        <p:nvSpPr>
          <p:cNvPr id="3" name="Text Placeholder 2">
            <a:extLst>
              <a:ext uri="{FF2B5EF4-FFF2-40B4-BE49-F238E27FC236}">
                <a16:creationId xmlns:a16="http://schemas.microsoft.com/office/drawing/2014/main" id="{027C5401-2CCC-997A-20E1-4379C94ABB6B}"/>
              </a:ext>
            </a:extLst>
          </p:cNvPr>
          <p:cNvSpPr>
            <a:spLocks noGrp="1"/>
          </p:cNvSpPr>
          <p:nvPr>
            <p:ph type="body" sz="quarter" idx="10"/>
          </p:nvPr>
        </p:nvSpPr>
        <p:spPr>
          <a:xfrm>
            <a:off x="288130" y="5376842"/>
            <a:ext cx="11732420" cy="1242186"/>
          </a:xfrm>
        </p:spPr>
        <p:txBody>
          <a:bodyPr/>
          <a:lstStyle/>
          <a:p>
            <a:pPr marL="285750" indent="-285750">
              <a:buFont typeface="Arial" panose="020B0604020202020204" pitchFamily="34" charset="0"/>
              <a:buChar char="•"/>
            </a:pPr>
            <a:r>
              <a:rPr lang="en-US" sz="1600" dirty="0"/>
              <a:t>Average precipitate </a:t>
            </a:r>
            <a:r>
              <a:rPr lang="en-US" sz="1600" b="1" dirty="0"/>
              <a:t>length</a:t>
            </a:r>
            <a:r>
              <a:rPr lang="en-US" sz="1600" dirty="0"/>
              <a:t> </a:t>
            </a:r>
            <a:r>
              <a:rPr lang="en-US" sz="1600" b="1" dirty="0"/>
              <a:t>increases</a:t>
            </a:r>
            <a:r>
              <a:rPr lang="en-US" sz="1600" dirty="0"/>
              <a:t> with </a:t>
            </a:r>
            <a:r>
              <a:rPr lang="en-US" sz="1600" b="1" dirty="0"/>
              <a:t>increasing dose </a:t>
            </a:r>
            <a:r>
              <a:rPr lang="en-US" sz="1600" dirty="0"/>
              <a:t>(Figure a)</a:t>
            </a:r>
          </a:p>
          <a:p>
            <a:pPr marL="285750" indent="-285750">
              <a:buFont typeface="Arial" panose="020B0604020202020204" pitchFamily="34" charset="0"/>
              <a:buChar char="•"/>
            </a:pPr>
            <a:r>
              <a:rPr lang="en-US" sz="1600" dirty="0"/>
              <a:t>Both length and width of individual precipitates increase with increasing dose (Figure b)</a:t>
            </a:r>
          </a:p>
          <a:p>
            <a:pPr marL="285750" indent="-285750">
              <a:buFont typeface="Arial" panose="020B0604020202020204" pitchFamily="34" charset="0"/>
              <a:buChar char="•"/>
            </a:pPr>
            <a:r>
              <a:rPr lang="en-US" sz="1600" dirty="0"/>
              <a:t>Both bigger and smaller precipitates are observed at high doses, indicating that </a:t>
            </a:r>
            <a:r>
              <a:rPr lang="en-US" sz="1600" b="1" dirty="0"/>
              <a:t>nucleation</a:t>
            </a:r>
            <a:r>
              <a:rPr lang="en-US" sz="1600" dirty="0"/>
              <a:t> is ongoing </a:t>
            </a:r>
            <a:r>
              <a:rPr lang="en-US" sz="1600" b="1" dirty="0"/>
              <a:t>alongside</a:t>
            </a:r>
            <a:r>
              <a:rPr lang="en-US" sz="1600" dirty="0"/>
              <a:t> </a:t>
            </a:r>
            <a:r>
              <a:rPr lang="en-US" sz="1600" b="1" dirty="0"/>
              <a:t>growth</a:t>
            </a:r>
          </a:p>
          <a:p>
            <a:pPr marL="285750" indent="-285750">
              <a:buFont typeface="Arial" panose="020B0604020202020204" pitchFamily="34" charset="0"/>
              <a:buChar char="•"/>
            </a:pPr>
            <a:endParaRPr lang="en-US" sz="1600" dirty="0"/>
          </a:p>
        </p:txBody>
      </p:sp>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7F22B8CD-441E-1E6A-8F6B-71B6491B644D}"/>
                  </a:ext>
                </a:extLst>
              </p:cNvPr>
              <p:cNvSpPr>
                <a:spLocks noGrp="1"/>
              </p:cNvSpPr>
              <p:nvPr>
                <p:ph type="title"/>
              </p:nvPr>
            </p:nvSpPr>
            <p:spPr/>
            <p:txBody>
              <a:bodyPr>
                <a:normAutofit fontScale="90000"/>
              </a:bodyPr>
              <a:lstStyle/>
              <a:p>
                <a:r>
                  <a:rPr lang="en-US" dirty="0"/>
                  <a:t>Temp: 450</a:t>
                </a:r>
                <a14:m>
                  <m:oMath xmlns:m="http://schemas.openxmlformats.org/officeDocument/2006/math">
                    <m:r>
                      <a:rPr lang="en-US">
                        <a:latin typeface="Cambria Math" panose="02040503050406030204" pitchFamily="18" charset="0"/>
                      </a:rPr>
                      <m:t>°</m:t>
                    </m:r>
                  </m:oMath>
                </a14:m>
                <a:r>
                  <a:rPr lang="en-US" dirty="0"/>
                  <a:t>C; Dose rate:  8.26 x 10</a:t>
                </a:r>
                <a:r>
                  <a:rPr lang="en-US" baseline="30000" dirty="0"/>
                  <a:t>−6 </a:t>
                </a:r>
                <a:r>
                  <a:rPr lang="en-US" dirty="0"/>
                  <a:t>dpa/s</a:t>
                </a:r>
              </a:p>
            </p:txBody>
          </p:sp>
        </mc:Choice>
        <mc:Fallback xmlns="">
          <p:sp>
            <p:nvSpPr>
              <p:cNvPr id="4" name="Title 3">
                <a:extLst>
                  <a:ext uri="{FF2B5EF4-FFF2-40B4-BE49-F238E27FC236}">
                    <a16:creationId xmlns:a16="http://schemas.microsoft.com/office/drawing/2014/main" id="{7F22B8CD-441E-1E6A-8F6B-71B6491B644D}"/>
                  </a:ext>
                </a:extLst>
              </p:cNvPr>
              <p:cNvSpPr>
                <a:spLocks noGrp="1" noRot="1" noChangeAspect="1" noMove="1" noResize="1" noEditPoints="1" noAdjustHandles="1" noChangeArrowheads="1" noChangeShapeType="1" noTextEdit="1"/>
              </p:cNvSpPr>
              <p:nvPr>
                <p:ph type="title"/>
              </p:nvPr>
            </p:nvSpPr>
            <p:spPr>
              <a:blipFill>
                <a:blip r:embed="rId2"/>
                <a:stretch>
                  <a:fillRect l="-2165" t="-39175" b="-5670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01B46C4B-9E83-C8F3-BE80-E65BF6B275B5}"/>
              </a:ext>
            </a:extLst>
          </p:cNvPr>
          <p:cNvSpPr>
            <a:spLocks noGrp="1"/>
          </p:cNvSpPr>
          <p:nvPr>
            <p:ph type="ftr" sz="quarter" idx="12"/>
          </p:nvPr>
        </p:nvSpPr>
        <p:spPr/>
        <p:txBody>
          <a:bodyPr/>
          <a:lstStyle/>
          <a:p>
            <a:pPr algn="r"/>
            <a:fld id="{9B106224-CE8F-4FF1-9E98-C2DF02E6D3AF}" type="slidenum">
              <a:rPr lang="en-US" smtClean="0"/>
              <a:pPr algn="r"/>
              <a:t>7</a:t>
            </a:fld>
            <a:endParaRPr lang="en-US" dirty="0"/>
          </a:p>
        </p:txBody>
      </p:sp>
      <p:grpSp>
        <p:nvGrpSpPr>
          <p:cNvPr id="11" name="Group 10">
            <a:extLst>
              <a:ext uri="{FF2B5EF4-FFF2-40B4-BE49-F238E27FC236}">
                <a16:creationId xmlns:a16="http://schemas.microsoft.com/office/drawing/2014/main" id="{FF45FCED-0DE3-07E6-9BB5-9B1E67D4DC41}"/>
              </a:ext>
            </a:extLst>
          </p:cNvPr>
          <p:cNvGrpSpPr/>
          <p:nvPr/>
        </p:nvGrpSpPr>
        <p:grpSpPr>
          <a:xfrm>
            <a:off x="0" y="1372411"/>
            <a:ext cx="4399052" cy="3879257"/>
            <a:chOff x="3259864" y="1435417"/>
            <a:chExt cx="4399052" cy="3879257"/>
          </a:xfrm>
        </p:grpSpPr>
        <p:pic>
          <p:nvPicPr>
            <p:cNvPr id="7" name="Picture 6">
              <a:extLst>
                <a:ext uri="{FF2B5EF4-FFF2-40B4-BE49-F238E27FC236}">
                  <a16:creationId xmlns:a16="http://schemas.microsoft.com/office/drawing/2014/main" id="{FE0967C1-F785-50A0-E1BA-9E549E33B47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59864" y="1543323"/>
              <a:ext cx="4399052" cy="3771351"/>
            </a:xfrm>
            <a:prstGeom prst="rect">
              <a:avLst/>
            </a:prstGeom>
          </p:spPr>
        </p:pic>
        <p:sp>
          <p:nvSpPr>
            <p:cNvPr id="8" name="TextBox 7">
              <a:extLst>
                <a:ext uri="{FF2B5EF4-FFF2-40B4-BE49-F238E27FC236}">
                  <a16:creationId xmlns:a16="http://schemas.microsoft.com/office/drawing/2014/main" id="{7E915AFB-A22D-8C70-2FE3-53C2C7CB41F4}"/>
                </a:ext>
              </a:extLst>
            </p:cNvPr>
            <p:cNvSpPr txBox="1"/>
            <p:nvPr/>
          </p:nvSpPr>
          <p:spPr>
            <a:xfrm>
              <a:off x="4029075" y="1435417"/>
              <a:ext cx="415498" cy="338554"/>
            </a:xfrm>
            <a:prstGeom prst="rect">
              <a:avLst/>
            </a:prstGeom>
            <a:noFill/>
          </p:spPr>
          <p:txBody>
            <a:bodyPr wrap="none" rtlCol="0">
              <a:spAutoFit/>
            </a:bodyPr>
            <a:lstStyle/>
            <a:p>
              <a:r>
                <a:rPr lang="en-US" sz="1600" dirty="0"/>
                <a:t>(a)</a:t>
              </a:r>
            </a:p>
          </p:txBody>
        </p:sp>
      </p:grpSp>
      <p:grpSp>
        <p:nvGrpSpPr>
          <p:cNvPr id="12" name="Group 11">
            <a:extLst>
              <a:ext uri="{FF2B5EF4-FFF2-40B4-BE49-F238E27FC236}">
                <a16:creationId xmlns:a16="http://schemas.microsoft.com/office/drawing/2014/main" id="{759EF95E-427E-D1C7-AF68-F25DFC8EF70B}"/>
              </a:ext>
            </a:extLst>
          </p:cNvPr>
          <p:cNvGrpSpPr/>
          <p:nvPr/>
        </p:nvGrpSpPr>
        <p:grpSpPr>
          <a:xfrm>
            <a:off x="4534716" y="1360226"/>
            <a:ext cx="4399051" cy="3876073"/>
            <a:chOff x="7677966" y="1435417"/>
            <a:chExt cx="4399051" cy="3876073"/>
          </a:xfrm>
        </p:grpSpPr>
        <p:pic>
          <p:nvPicPr>
            <p:cNvPr id="9" name="Picture 8">
              <a:extLst>
                <a:ext uri="{FF2B5EF4-FFF2-40B4-BE49-F238E27FC236}">
                  <a16:creationId xmlns:a16="http://schemas.microsoft.com/office/drawing/2014/main" id="{44291B4F-0185-5432-EDCF-27A51B0BD3D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77966" y="1543323"/>
              <a:ext cx="4399051" cy="3768167"/>
            </a:xfrm>
            <a:prstGeom prst="rect">
              <a:avLst/>
            </a:prstGeom>
          </p:spPr>
        </p:pic>
        <p:sp>
          <p:nvSpPr>
            <p:cNvPr id="10" name="TextBox 9">
              <a:extLst>
                <a:ext uri="{FF2B5EF4-FFF2-40B4-BE49-F238E27FC236}">
                  <a16:creationId xmlns:a16="http://schemas.microsoft.com/office/drawing/2014/main" id="{4198531C-CA17-6732-93DC-FCC423867D8F}"/>
                </a:ext>
              </a:extLst>
            </p:cNvPr>
            <p:cNvSpPr txBox="1"/>
            <p:nvPr/>
          </p:nvSpPr>
          <p:spPr>
            <a:xfrm>
              <a:off x="8153400" y="1435417"/>
              <a:ext cx="415498" cy="338554"/>
            </a:xfrm>
            <a:prstGeom prst="rect">
              <a:avLst/>
            </a:prstGeom>
            <a:noFill/>
          </p:spPr>
          <p:txBody>
            <a:bodyPr wrap="none" rtlCol="0">
              <a:spAutoFit/>
            </a:bodyPr>
            <a:lstStyle/>
            <a:p>
              <a:r>
                <a:rPr lang="en-US" sz="1600" dirty="0"/>
                <a:t>(b)</a:t>
              </a:r>
            </a:p>
          </p:txBody>
        </p:sp>
      </p:grpSp>
      <p:pic>
        <p:nvPicPr>
          <p:cNvPr id="14" name="Picture 13">
            <a:extLst>
              <a:ext uri="{FF2B5EF4-FFF2-40B4-BE49-F238E27FC236}">
                <a16:creationId xmlns:a16="http://schemas.microsoft.com/office/drawing/2014/main" id="{02B353BE-CBF8-4666-617C-4E2FB9CA8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72575" y="1889338"/>
            <a:ext cx="2847975" cy="2847975"/>
          </a:xfrm>
          <a:prstGeom prst="rect">
            <a:avLst/>
          </a:prstGeom>
        </p:spPr>
      </p:pic>
      <p:grpSp>
        <p:nvGrpSpPr>
          <p:cNvPr id="36" name="Group 35">
            <a:extLst>
              <a:ext uri="{FF2B5EF4-FFF2-40B4-BE49-F238E27FC236}">
                <a16:creationId xmlns:a16="http://schemas.microsoft.com/office/drawing/2014/main" id="{FDCE29BD-1CDC-3ED7-E4CB-866DBD1DDBE2}"/>
              </a:ext>
            </a:extLst>
          </p:cNvPr>
          <p:cNvGrpSpPr/>
          <p:nvPr/>
        </p:nvGrpSpPr>
        <p:grpSpPr>
          <a:xfrm>
            <a:off x="9888046" y="3197676"/>
            <a:ext cx="536455" cy="416034"/>
            <a:chOff x="9906053" y="3213641"/>
            <a:chExt cx="536455" cy="416034"/>
          </a:xfrm>
        </p:grpSpPr>
        <p:cxnSp>
          <p:nvCxnSpPr>
            <p:cNvPr id="19" name="Straight Connector 18">
              <a:extLst>
                <a:ext uri="{FF2B5EF4-FFF2-40B4-BE49-F238E27FC236}">
                  <a16:creationId xmlns:a16="http://schemas.microsoft.com/office/drawing/2014/main" id="{AF2A272E-C89D-B68C-694E-FA5D94AB99C2}"/>
                </a:ext>
              </a:extLst>
            </p:cNvPr>
            <p:cNvCxnSpPr>
              <a:cxnSpLocks/>
            </p:cNvCxnSpPr>
            <p:nvPr/>
          </p:nvCxnSpPr>
          <p:spPr>
            <a:xfrm flipH="1" flipV="1">
              <a:off x="9906053" y="3299368"/>
              <a:ext cx="419100" cy="330307"/>
            </a:xfrm>
            <a:prstGeom prst="line">
              <a:avLst/>
            </a:prstGeom>
            <a:ln w="952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F701D2-63B9-84E8-4743-CCED1AF5D480}"/>
                </a:ext>
              </a:extLst>
            </p:cNvPr>
            <p:cNvCxnSpPr>
              <a:cxnSpLocks/>
            </p:cNvCxnSpPr>
            <p:nvPr/>
          </p:nvCxnSpPr>
          <p:spPr>
            <a:xfrm flipH="1" flipV="1">
              <a:off x="9957757" y="3213641"/>
              <a:ext cx="484751" cy="382049"/>
            </a:xfrm>
            <a:prstGeom prst="line">
              <a:avLst/>
            </a:prstGeom>
            <a:ln w="952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BDB775A-E28F-56CC-1A84-9CC583208703}"/>
                </a:ext>
              </a:extLst>
            </p:cNvPr>
            <p:cNvCxnSpPr>
              <a:cxnSpLocks/>
            </p:cNvCxnSpPr>
            <p:nvPr/>
          </p:nvCxnSpPr>
          <p:spPr>
            <a:xfrm flipH="1">
              <a:off x="10185897" y="3298267"/>
              <a:ext cx="82241" cy="100359"/>
            </a:xfrm>
            <a:prstGeom prst="straightConnector1">
              <a:avLst/>
            </a:prstGeom>
            <a:ln w="12700">
              <a:solidFill>
                <a:srgbClr val="FFFF00"/>
              </a:solidFill>
              <a:headEnd w="sm" len="sm"/>
              <a:tailEnd type="triangl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DA021A4-3DA0-002B-F379-C3213D2F193B}"/>
                </a:ext>
              </a:extLst>
            </p:cNvPr>
            <p:cNvCxnSpPr>
              <a:cxnSpLocks/>
            </p:cNvCxnSpPr>
            <p:nvPr/>
          </p:nvCxnSpPr>
          <p:spPr>
            <a:xfrm flipV="1">
              <a:off x="10024433" y="3470064"/>
              <a:ext cx="91170" cy="103507"/>
            </a:xfrm>
            <a:prstGeom prst="straightConnector1">
              <a:avLst/>
            </a:prstGeom>
            <a:ln w="12700">
              <a:solidFill>
                <a:srgbClr val="FFFF00"/>
              </a:solidFill>
              <a:headEnd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F820BEBF-99E5-8902-0A65-0E67F8DDDDE9}"/>
              </a:ext>
            </a:extLst>
          </p:cNvPr>
          <p:cNvGrpSpPr/>
          <p:nvPr/>
        </p:nvGrpSpPr>
        <p:grpSpPr>
          <a:xfrm rot="5237620">
            <a:off x="9818762" y="3003693"/>
            <a:ext cx="742312" cy="711182"/>
            <a:chOff x="10096711" y="2887340"/>
            <a:chExt cx="742312" cy="711182"/>
          </a:xfrm>
        </p:grpSpPr>
        <p:cxnSp>
          <p:nvCxnSpPr>
            <p:cNvPr id="38" name="Straight Connector 37">
              <a:extLst>
                <a:ext uri="{FF2B5EF4-FFF2-40B4-BE49-F238E27FC236}">
                  <a16:creationId xmlns:a16="http://schemas.microsoft.com/office/drawing/2014/main" id="{B39E97E1-4DBA-0731-9FCC-9BD04552C523}"/>
                </a:ext>
              </a:extLst>
            </p:cNvPr>
            <p:cNvCxnSpPr>
              <a:cxnSpLocks/>
            </p:cNvCxnSpPr>
            <p:nvPr/>
          </p:nvCxnSpPr>
          <p:spPr>
            <a:xfrm rot="16362380" flipV="1">
              <a:off x="10102088" y="3391936"/>
              <a:ext cx="201209" cy="211964"/>
            </a:xfrm>
            <a:prstGeom prst="line">
              <a:avLst/>
            </a:prstGeom>
            <a:ln w="9525">
              <a:solidFill>
                <a:srgbClr val="66FF33"/>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8204074-8D9F-657C-236A-48798AAB89DD}"/>
                </a:ext>
              </a:extLst>
            </p:cNvPr>
            <p:cNvCxnSpPr>
              <a:cxnSpLocks/>
            </p:cNvCxnSpPr>
            <p:nvPr/>
          </p:nvCxnSpPr>
          <p:spPr>
            <a:xfrm rot="16362380" flipV="1">
              <a:off x="10645782" y="2872857"/>
              <a:ext cx="178757" cy="207724"/>
            </a:xfrm>
            <a:prstGeom prst="line">
              <a:avLst/>
            </a:prstGeom>
            <a:ln w="9525">
              <a:solidFill>
                <a:srgbClr val="66FF33"/>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C5DC439-CE96-B9E9-3D71-87CA03D716BF}"/>
                </a:ext>
              </a:extLst>
            </p:cNvPr>
            <p:cNvCxnSpPr>
              <a:cxnSpLocks/>
            </p:cNvCxnSpPr>
            <p:nvPr/>
          </p:nvCxnSpPr>
          <p:spPr>
            <a:xfrm rot="16362380" flipH="1" flipV="1">
              <a:off x="10146008" y="2980955"/>
              <a:ext cx="562151" cy="465690"/>
            </a:xfrm>
            <a:prstGeom prst="straightConnector1">
              <a:avLst/>
            </a:prstGeom>
            <a:ln w="12700">
              <a:solidFill>
                <a:srgbClr val="66FF33"/>
              </a:solidFill>
              <a:headEnd type="triangle" w="sm" len="sm"/>
              <a:tailEnd type="triangl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238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64D45-54F5-4308-0B68-689ACC38CB12}"/>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9ED38956-55B3-E9FE-EADF-8E07D7B7057C}"/>
                  </a:ext>
                </a:extLst>
              </p:cNvPr>
              <p:cNvSpPr>
                <a:spLocks noGrp="1"/>
              </p:cNvSpPr>
              <p:nvPr>
                <p:ph type="title"/>
              </p:nvPr>
            </p:nvSpPr>
            <p:spPr/>
            <p:txBody>
              <a:bodyPr>
                <a:normAutofit fontScale="90000"/>
              </a:bodyPr>
              <a:lstStyle/>
              <a:p>
                <a:r>
                  <a:rPr lang="en-US" dirty="0"/>
                  <a:t>Temp: 450</a:t>
                </a:r>
                <a14:m>
                  <m:oMath xmlns:m="http://schemas.openxmlformats.org/officeDocument/2006/math">
                    <m:r>
                      <a:rPr lang="en-US">
                        <a:latin typeface="Cambria Math" panose="02040503050406030204" pitchFamily="18" charset="0"/>
                      </a:rPr>
                      <m:t>°</m:t>
                    </m:r>
                  </m:oMath>
                </a14:m>
                <a:r>
                  <a:rPr lang="en-US" dirty="0"/>
                  <a:t>C; Dose rate:  8.26 x 10</a:t>
                </a:r>
                <a:r>
                  <a:rPr lang="en-US" baseline="30000" dirty="0"/>
                  <a:t>−5 </a:t>
                </a:r>
                <a:r>
                  <a:rPr lang="en-US" dirty="0"/>
                  <a:t>dpa/s</a:t>
                </a:r>
              </a:p>
            </p:txBody>
          </p:sp>
        </mc:Choice>
        <mc:Fallback xmlns="">
          <p:sp>
            <p:nvSpPr>
              <p:cNvPr id="4" name="Title 3">
                <a:extLst>
                  <a:ext uri="{FF2B5EF4-FFF2-40B4-BE49-F238E27FC236}">
                    <a16:creationId xmlns:a16="http://schemas.microsoft.com/office/drawing/2014/main" id="{9ED38956-55B3-E9FE-EADF-8E07D7B7057C}"/>
                  </a:ext>
                </a:extLst>
              </p:cNvPr>
              <p:cNvSpPr>
                <a:spLocks noGrp="1" noRot="1" noChangeAspect="1" noMove="1" noResize="1" noEditPoints="1" noAdjustHandles="1" noChangeArrowheads="1" noChangeShapeType="1" noTextEdit="1"/>
              </p:cNvSpPr>
              <p:nvPr>
                <p:ph type="title"/>
              </p:nvPr>
            </p:nvSpPr>
            <p:spPr>
              <a:blipFill>
                <a:blip r:embed="rId2"/>
                <a:stretch>
                  <a:fillRect l="-2165" t="-39175" b="-5670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75B1806C-3035-99F0-9D77-BB02ED327335}"/>
              </a:ext>
            </a:extLst>
          </p:cNvPr>
          <p:cNvSpPr>
            <a:spLocks noGrp="1"/>
          </p:cNvSpPr>
          <p:nvPr>
            <p:ph type="ftr" sz="quarter" idx="12"/>
          </p:nvPr>
        </p:nvSpPr>
        <p:spPr/>
        <p:txBody>
          <a:bodyPr/>
          <a:lstStyle/>
          <a:p>
            <a:pPr algn="r"/>
            <a:fld id="{9B106224-CE8F-4FF1-9E98-C2DF02E6D3AF}" type="slidenum">
              <a:rPr lang="en-US" smtClean="0"/>
              <a:pPr algn="r"/>
              <a:t>8</a:t>
            </a:fld>
            <a:endParaRPr lang="en-US" dirty="0"/>
          </a:p>
        </p:txBody>
      </p:sp>
      <p:grpSp>
        <p:nvGrpSpPr>
          <p:cNvPr id="8" name="Group 7">
            <a:extLst>
              <a:ext uri="{FF2B5EF4-FFF2-40B4-BE49-F238E27FC236}">
                <a16:creationId xmlns:a16="http://schemas.microsoft.com/office/drawing/2014/main" id="{4EA87EB1-BFA9-0FC7-BD0D-1D8ACAACDBB3}"/>
              </a:ext>
            </a:extLst>
          </p:cNvPr>
          <p:cNvGrpSpPr/>
          <p:nvPr/>
        </p:nvGrpSpPr>
        <p:grpSpPr>
          <a:xfrm>
            <a:off x="1654971" y="1003025"/>
            <a:ext cx="8882058" cy="5854975"/>
            <a:chOff x="1562099" y="901425"/>
            <a:chExt cx="9036188" cy="5956576"/>
          </a:xfrm>
        </p:grpSpPr>
        <p:pic>
          <p:nvPicPr>
            <p:cNvPr id="9" name="Picture 8">
              <a:extLst>
                <a:ext uri="{FF2B5EF4-FFF2-40B4-BE49-F238E27FC236}">
                  <a16:creationId xmlns:a16="http://schemas.microsoft.com/office/drawing/2014/main" id="{C26B190C-9FDA-C60E-F67D-E313FC09E54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62100" y="901427"/>
              <a:ext cx="2940187" cy="2940187"/>
            </a:xfrm>
            <a:prstGeom prst="rect">
              <a:avLst/>
            </a:prstGeom>
          </p:spPr>
        </p:pic>
        <p:pic>
          <p:nvPicPr>
            <p:cNvPr id="10" name="Picture 9">
              <a:extLst>
                <a:ext uri="{FF2B5EF4-FFF2-40B4-BE49-F238E27FC236}">
                  <a16:creationId xmlns:a16="http://schemas.microsoft.com/office/drawing/2014/main" id="{D762F895-210D-1212-29D5-5CF2760753A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10100" y="901425"/>
              <a:ext cx="2940187" cy="2940187"/>
            </a:xfrm>
            <a:prstGeom prst="rect">
              <a:avLst/>
            </a:prstGeom>
          </p:spPr>
        </p:pic>
        <p:pic>
          <p:nvPicPr>
            <p:cNvPr id="11" name="Picture 10">
              <a:extLst>
                <a:ext uri="{FF2B5EF4-FFF2-40B4-BE49-F238E27FC236}">
                  <a16:creationId xmlns:a16="http://schemas.microsoft.com/office/drawing/2014/main" id="{F84B9172-CD72-37B8-591A-D1C58F2392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58100" y="901426"/>
              <a:ext cx="2940187" cy="2940187"/>
            </a:xfrm>
            <a:prstGeom prst="rect">
              <a:avLst/>
            </a:prstGeom>
          </p:spPr>
        </p:pic>
        <p:pic>
          <p:nvPicPr>
            <p:cNvPr id="12" name="Picture 11">
              <a:extLst>
                <a:ext uri="{FF2B5EF4-FFF2-40B4-BE49-F238E27FC236}">
                  <a16:creationId xmlns:a16="http://schemas.microsoft.com/office/drawing/2014/main" id="{09300AAA-37C7-9D20-FA04-EA2D6AD0D044}"/>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1562099" y="3917812"/>
              <a:ext cx="2940187" cy="2940187"/>
            </a:xfrm>
            <a:prstGeom prst="rect">
              <a:avLst/>
            </a:prstGeom>
          </p:spPr>
        </p:pic>
        <p:pic>
          <p:nvPicPr>
            <p:cNvPr id="13" name="Picture 12">
              <a:extLst>
                <a:ext uri="{FF2B5EF4-FFF2-40B4-BE49-F238E27FC236}">
                  <a16:creationId xmlns:a16="http://schemas.microsoft.com/office/drawing/2014/main" id="{F3CCF5FE-5331-D3CA-100B-AF449AB41FF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10099" y="3917814"/>
              <a:ext cx="2940187" cy="2940187"/>
            </a:xfrm>
            <a:prstGeom prst="rect">
              <a:avLst/>
            </a:prstGeom>
          </p:spPr>
        </p:pic>
        <p:pic>
          <p:nvPicPr>
            <p:cNvPr id="14" name="Picture 13">
              <a:extLst>
                <a:ext uri="{FF2B5EF4-FFF2-40B4-BE49-F238E27FC236}">
                  <a16:creationId xmlns:a16="http://schemas.microsoft.com/office/drawing/2014/main" id="{5B4E4A45-2E99-5C95-760A-EDA79CC49B1B}"/>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7658099" y="3917813"/>
              <a:ext cx="2940187" cy="2940187"/>
            </a:xfrm>
            <a:prstGeom prst="rect">
              <a:avLst/>
            </a:prstGeom>
          </p:spPr>
        </p:pic>
      </p:grpSp>
      <p:sp>
        <p:nvSpPr>
          <p:cNvPr id="15" name="TextBox 14">
            <a:extLst>
              <a:ext uri="{FF2B5EF4-FFF2-40B4-BE49-F238E27FC236}">
                <a16:creationId xmlns:a16="http://schemas.microsoft.com/office/drawing/2014/main" id="{BB5FE825-3F35-76C2-20C3-44CEBD114C88}"/>
              </a:ext>
            </a:extLst>
          </p:cNvPr>
          <p:cNvSpPr txBox="1"/>
          <p:nvPr/>
        </p:nvSpPr>
        <p:spPr>
          <a:xfrm>
            <a:off x="1548997" y="966261"/>
            <a:ext cx="1384995" cy="369332"/>
          </a:xfrm>
          <a:prstGeom prst="rect">
            <a:avLst/>
          </a:prstGeom>
          <a:noFill/>
        </p:spPr>
        <p:txBody>
          <a:bodyPr wrap="none" rtlCol="0">
            <a:spAutoFit/>
          </a:bodyPr>
          <a:lstStyle/>
          <a:p>
            <a:r>
              <a:rPr lang="en-US" b="1" dirty="0">
                <a:solidFill>
                  <a:schemeClr val="bg1"/>
                </a:solidFill>
              </a:rPr>
              <a:t>Unirradiated</a:t>
            </a:r>
          </a:p>
        </p:txBody>
      </p:sp>
      <p:sp>
        <p:nvSpPr>
          <p:cNvPr id="16" name="TextBox 15">
            <a:extLst>
              <a:ext uri="{FF2B5EF4-FFF2-40B4-BE49-F238E27FC236}">
                <a16:creationId xmlns:a16="http://schemas.microsoft.com/office/drawing/2014/main" id="{8A068ECE-8133-923F-F84F-2B77D815C40C}"/>
              </a:ext>
            </a:extLst>
          </p:cNvPr>
          <p:cNvSpPr txBox="1"/>
          <p:nvPr/>
        </p:nvSpPr>
        <p:spPr>
          <a:xfrm>
            <a:off x="4650981" y="988171"/>
            <a:ext cx="1208985" cy="369332"/>
          </a:xfrm>
          <a:prstGeom prst="rect">
            <a:avLst/>
          </a:prstGeom>
          <a:noFill/>
        </p:spPr>
        <p:txBody>
          <a:bodyPr wrap="none" rtlCol="0">
            <a:spAutoFit/>
          </a:bodyPr>
          <a:lstStyle/>
          <a:p>
            <a:r>
              <a:rPr lang="en-US" dirty="0">
                <a:solidFill>
                  <a:schemeClr val="bg1"/>
                </a:solidFill>
              </a:rPr>
              <a:t>0.058 dpa</a:t>
            </a:r>
          </a:p>
        </p:txBody>
      </p:sp>
      <p:sp>
        <p:nvSpPr>
          <p:cNvPr id="17" name="TextBox 16">
            <a:extLst>
              <a:ext uri="{FF2B5EF4-FFF2-40B4-BE49-F238E27FC236}">
                <a16:creationId xmlns:a16="http://schemas.microsoft.com/office/drawing/2014/main" id="{89EB7EDC-627E-AA4D-54EE-B5BACA512E8C}"/>
              </a:ext>
            </a:extLst>
          </p:cNvPr>
          <p:cNvSpPr txBox="1"/>
          <p:nvPr/>
        </p:nvSpPr>
        <p:spPr>
          <a:xfrm>
            <a:off x="9343738" y="952505"/>
            <a:ext cx="1208985" cy="369332"/>
          </a:xfrm>
          <a:prstGeom prst="rect">
            <a:avLst/>
          </a:prstGeom>
          <a:noFill/>
        </p:spPr>
        <p:txBody>
          <a:bodyPr wrap="none" rtlCol="0">
            <a:spAutoFit/>
          </a:bodyPr>
          <a:lstStyle/>
          <a:p>
            <a:r>
              <a:rPr lang="en-US" b="1" dirty="0"/>
              <a:t>0.096 dpa</a:t>
            </a:r>
          </a:p>
        </p:txBody>
      </p:sp>
      <p:sp>
        <p:nvSpPr>
          <p:cNvPr id="18" name="TextBox 17">
            <a:extLst>
              <a:ext uri="{FF2B5EF4-FFF2-40B4-BE49-F238E27FC236}">
                <a16:creationId xmlns:a16="http://schemas.microsoft.com/office/drawing/2014/main" id="{9534DEC9-98D0-F538-EB92-D4B4B9D8F00E}"/>
              </a:ext>
            </a:extLst>
          </p:cNvPr>
          <p:cNvSpPr txBox="1"/>
          <p:nvPr/>
        </p:nvSpPr>
        <p:spPr>
          <a:xfrm>
            <a:off x="3397152" y="3952420"/>
            <a:ext cx="1200842" cy="369332"/>
          </a:xfrm>
          <a:prstGeom prst="rect">
            <a:avLst/>
          </a:prstGeom>
          <a:noFill/>
        </p:spPr>
        <p:txBody>
          <a:bodyPr wrap="none" rtlCol="0">
            <a:spAutoFit/>
          </a:bodyPr>
          <a:lstStyle/>
          <a:p>
            <a:r>
              <a:rPr lang="en-US" b="1" dirty="0"/>
              <a:t>0.212 dpa</a:t>
            </a:r>
          </a:p>
        </p:txBody>
      </p:sp>
      <p:sp>
        <p:nvSpPr>
          <p:cNvPr id="19" name="TextBox 18">
            <a:extLst>
              <a:ext uri="{FF2B5EF4-FFF2-40B4-BE49-F238E27FC236}">
                <a16:creationId xmlns:a16="http://schemas.microsoft.com/office/drawing/2014/main" id="{6E78748A-837D-6898-7B16-AD295091D555}"/>
              </a:ext>
            </a:extLst>
          </p:cNvPr>
          <p:cNvSpPr txBox="1"/>
          <p:nvPr/>
        </p:nvSpPr>
        <p:spPr>
          <a:xfrm>
            <a:off x="6352114" y="3984414"/>
            <a:ext cx="1215397" cy="369332"/>
          </a:xfrm>
          <a:prstGeom prst="rect">
            <a:avLst/>
          </a:prstGeom>
          <a:noFill/>
        </p:spPr>
        <p:txBody>
          <a:bodyPr wrap="none" rtlCol="0">
            <a:spAutoFit/>
          </a:bodyPr>
          <a:lstStyle/>
          <a:p>
            <a:r>
              <a:rPr lang="en-US" b="1" dirty="0"/>
              <a:t>0.500 dpa</a:t>
            </a:r>
          </a:p>
        </p:txBody>
      </p:sp>
      <p:sp>
        <p:nvSpPr>
          <p:cNvPr id="20" name="TextBox 19">
            <a:extLst>
              <a:ext uri="{FF2B5EF4-FFF2-40B4-BE49-F238E27FC236}">
                <a16:creationId xmlns:a16="http://schemas.microsoft.com/office/drawing/2014/main" id="{DB94A24F-39D3-21A2-581E-87FBDC0D8771}"/>
              </a:ext>
            </a:extLst>
          </p:cNvPr>
          <p:cNvSpPr txBox="1"/>
          <p:nvPr/>
        </p:nvSpPr>
        <p:spPr>
          <a:xfrm>
            <a:off x="9321631" y="3953714"/>
            <a:ext cx="1198470" cy="369332"/>
          </a:xfrm>
          <a:prstGeom prst="rect">
            <a:avLst/>
          </a:prstGeom>
          <a:noFill/>
        </p:spPr>
        <p:txBody>
          <a:bodyPr wrap="none" rtlCol="0">
            <a:spAutoFit/>
          </a:bodyPr>
          <a:lstStyle/>
          <a:p>
            <a:r>
              <a:rPr lang="en-US" b="1" dirty="0"/>
              <a:t>0.910 dpa</a:t>
            </a:r>
          </a:p>
        </p:txBody>
      </p:sp>
    </p:spTree>
    <p:extLst>
      <p:ext uri="{BB962C8B-B14F-4D97-AF65-F5344CB8AC3E}">
        <p14:creationId xmlns:p14="http://schemas.microsoft.com/office/powerpoint/2010/main" val="2242483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652F0-7B3A-6E1C-B0E0-FF08E77F44ED}"/>
              </a:ext>
            </a:extLst>
          </p:cNvPr>
          <p:cNvSpPr>
            <a:spLocks noGrp="1"/>
          </p:cNvSpPr>
          <p:nvPr>
            <p:ph type="body" sz="quarter" idx="11"/>
          </p:nvPr>
        </p:nvSpPr>
        <p:spPr/>
        <p:txBody>
          <a:bodyPr/>
          <a:lstStyle/>
          <a:p>
            <a:endParaRPr lang="en-US" dirty="0"/>
          </a:p>
        </p:txBody>
      </p:sp>
      <p:sp>
        <p:nvSpPr>
          <p:cNvPr id="3" name="Text Placeholder 2">
            <a:extLst>
              <a:ext uri="{FF2B5EF4-FFF2-40B4-BE49-F238E27FC236}">
                <a16:creationId xmlns:a16="http://schemas.microsoft.com/office/drawing/2014/main" id="{5186D290-E3B6-117D-8659-12F83720A264}"/>
              </a:ext>
            </a:extLst>
          </p:cNvPr>
          <p:cNvSpPr>
            <a:spLocks noGrp="1"/>
          </p:cNvSpPr>
          <p:nvPr>
            <p:ph type="body" sz="quarter" idx="10"/>
          </p:nvPr>
        </p:nvSpPr>
        <p:spPr>
          <a:xfrm>
            <a:off x="979786" y="4323374"/>
            <a:ext cx="3822701" cy="1397455"/>
          </a:xfrm>
        </p:spPr>
        <p:txBody>
          <a:bodyPr/>
          <a:lstStyle/>
          <a:p>
            <a:r>
              <a:rPr lang="en-US" dirty="0"/>
              <a:t>Formation of a singular large acicular precipitate</a:t>
            </a:r>
          </a:p>
          <a:p>
            <a:pPr marL="285750" indent="-285750">
              <a:buFont typeface="Arial" panose="020B0604020202020204" pitchFamily="34" charset="0"/>
              <a:buChar char="•"/>
            </a:pPr>
            <a:r>
              <a:rPr lang="en-US" dirty="0"/>
              <a:t>At 0.212 dpa, L = 143 nm</a:t>
            </a:r>
          </a:p>
          <a:p>
            <a:pPr marL="285750" indent="-285750">
              <a:buFont typeface="Arial" panose="020B0604020202020204" pitchFamily="34" charset="0"/>
              <a:buChar char="•"/>
            </a:pPr>
            <a:r>
              <a:rPr lang="en-US" dirty="0"/>
              <a:t>At 0.500 dpa, L = 128 nm</a:t>
            </a:r>
          </a:p>
          <a:p>
            <a:pPr marL="285750" indent="-285750">
              <a:buFont typeface="Arial" panose="020B0604020202020204" pitchFamily="34" charset="0"/>
              <a:buChar char="•"/>
            </a:pPr>
            <a:r>
              <a:rPr lang="en-US" dirty="0"/>
              <a:t>At 0.910 dpa, L = 198 nm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C0347D62-E91F-FDF5-032F-706ADE5E7C37}"/>
                  </a:ext>
                </a:extLst>
              </p:cNvPr>
              <p:cNvSpPr>
                <a:spLocks noGrp="1"/>
              </p:cNvSpPr>
              <p:nvPr>
                <p:ph type="title"/>
              </p:nvPr>
            </p:nvSpPr>
            <p:spPr/>
            <p:txBody>
              <a:bodyPr>
                <a:normAutofit fontScale="90000"/>
              </a:bodyPr>
              <a:lstStyle/>
              <a:p>
                <a:r>
                  <a:rPr lang="en-US" dirty="0"/>
                  <a:t>Temp: 450</a:t>
                </a:r>
                <a14:m>
                  <m:oMath xmlns:m="http://schemas.openxmlformats.org/officeDocument/2006/math">
                    <m:r>
                      <a:rPr lang="en-US">
                        <a:latin typeface="Cambria Math" panose="02040503050406030204" pitchFamily="18" charset="0"/>
                      </a:rPr>
                      <m:t>°</m:t>
                    </m:r>
                  </m:oMath>
                </a14:m>
                <a:r>
                  <a:rPr lang="en-US" dirty="0"/>
                  <a:t>C; Dose rate:  8.26 x 10</a:t>
                </a:r>
                <a:r>
                  <a:rPr lang="en-US" baseline="30000" dirty="0"/>
                  <a:t>−5 </a:t>
                </a:r>
                <a:r>
                  <a:rPr lang="en-US" dirty="0"/>
                  <a:t>dpa/s</a:t>
                </a:r>
              </a:p>
            </p:txBody>
          </p:sp>
        </mc:Choice>
        <mc:Fallback xmlns="">
          <p:sp>
            <p:nvSpPr>
              <p:cNvPr id="4" name="Title 3">
                <a:extLst>
                  <a:ext uri="{FF2B5EF4-FFF2-40B4-BE49-F238E27FC236}">
                    <a16:creationId xmlns:a16="http://schemas.microsoft.com/office/drawing/2014/main" id="{C0347D62-E91F-FDF5-032F-706ADE5E7C37}"/>
                  </a:ext>
                </a:extLst>
              </p:cNvPr>
              <p:cNvSpPr>
                <a:spLocks noGrp="1" noRot="1" noChangeAspect="1" noMove="1" noResize="1" noEditPoints="1" noAdjustHandles="1" noChangeArrowheads="1" noChangeShapeType="1" noTextEdit="1"/>
              </p:cNvSpPr>
              <p:nvPr>
                <p:ph type="title"/>
              </p:nvPr>
            </p:nvSpPr>
            <p:spPr>
              <a:blipFill>
                <a:blip r:embed="rId2"/>
                <a:stretch>
                  <a:fillRect l="-2165" t="-39175" b="-56701"/>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AD2A1807-1103-D3D4-F8DB-0C5BCF977B5C}"/>
              </a:ext>
            </a:extLst>
          </p:cNvPr>
          <p:cNvSpPr>
            <a:spLocks noGrp="1"/>
          </p:cNvSpPr>
          <p:nvPr>
            <p:ph type="ftr" sz="quarter" idx="12"/>
          </p:nvPr>
        </p:nvSpPr>
        <p:spPr/>
        <p:txBody>
          <a:bodyPr/>
          <a:lstStyle/>
          <a:p>
            <a:pPr algn="r"/>
            <a:fld id="{9B106224-CE8F-4FF1-9E98-C2DF02E6D3AF}" type="slidenum">
              <a:rPr lang="en-US" smtClean="0"/>
              <a:pPr algn="r"/>
              <a:t>9</a:t>
            </a:fld>
            <a:endParaRPr lang="en-US" dirty="0"/>
          </a:p>
        </p:txBody>
      </p:sp>
      <p:grpSp>
        <p:nvGrpSpPr>
          <p:cNvPr id="13" name="Group 12">
            <a:extLst>
              <a:ext uri="{FF2B5EF4-FFF2-40B4-BE49-F238E27FC236}">
                <a16:creationId xmlns:a16="http://schemas.microsoft.com/office/drawing/2014/main" id="{E0F2B46D-70F7-1E9B-C683-CBB5D7B3D9FE}"/>
              </a:ext>
            </a:extLst>
          </p:cNvPr>
          <p:cNvGrpSpPr/>
          <p:nvPr/>
        </p:nvGrpSpPr>
        <p:grpSpPr>
          <a:xfrm>
            <a:off x="5962995" y="3961797"/>
            <a:ext cx="5438084" cy="2698537"/>
            <a:chOff x="2567647" y="1491338"/>
            <a:chExt cx="9167151" cy="4549010"/>
          </a:xfrm>
        </p:grpSpPr>
        <p:grpSp>
          <p:nvGrpSpPr>
            <p:cNvPr id="10" name="Group 9">
              <a:extLst>
                <a:ext uri="{FF2B5EF4-FFF2-40B4-BE49-F238E27FC236}">
                  <a16:creationId xmlns:a16="http://schemas.microsoft.com/office/drawing/2014/main" id="{C73FACFD-5261-41B3-5C58-E760B0AAE2B2}"/>
                </a:ext>
              </a:extLst>
            </p:cNvPr>
            <p:cNvGrpSpPr/>
            <p:nvPr/>
          </p:nvGrpSpPr>
          <p:grpSpPr>
            <a:xfrm>
              <a:off x="2567647" y="1501005"/>
              <a:ext cx="9167151" cy="4539343"/>
              <a:chOff x="2533348" y="0"/>
              <a:chExt cx="13849652" cy="6858000"/>
            </a:xfrm>
          </p:grpSpPr>
          <p:pic>
            <p:nvPicPr>
              <p:cNvPr id="7" name="Picture 6">
                <a:extLst>
                  <a:ext uri="{FF2B5EF4-FFF2-40B4-BE49-F238E27FC236}">
                    <a16:creationId xmlns:a16="http://schemas.microsoft.com/office/drawing/2014/main" id="{526B4FFE-A177-3FF6-F7EF-58097840C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3348" y="0"/>
                <a:ext cx="6857999" cy="6858000"/>
              </a:xfrm>
              <a:prstGeom prst="rect">
                <a:avLst/>
              </a:prstGeom>
              <a:ln w="28575">
                <a:solidFill>
                  <a:srgbClr val="FFFF00"/>
                </a:solidFill>
              </a:ln>
            </p:spPr>
          </p:pic>
          <p:pic>
            <p:nvPicPr>
              <p:cNvPr id="9" name="Picture 8">
                <a:extLst>
                  <a:ext uri="{FF2B5EF4-FFF2-40B4-BE49-F238E27FC236}">
                    <a16:creationId xmlns:a16="http://schemas.microsoft.com/office/drawing/2014/main" id="{8CA99233-AF74-F1FA-4AD0-18B68A4436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5000" y="0"/>
                <a:ext cx="6858000" cy="6858000"/>
              </a:xfrm>
              <a:prstGeom prst="rect">
                <a:avLst/>
              </a:prstGeom>
              <a:ln w="28575">
                <a:solidFill>
                  <a:srgbClr val="FFFF00"/>
                </a:solidFill>
              </a:ln>
            </p:spPr>
          </p:pic>
        </p:grpSp>
        <p:sp>
          <p:nvSpPr>
            <p:cNvPr id="11" name="TextBox 10">
              <a:extLst>
                <a:ext uri="{FF2B5EF4-FFF2-40B4-BE49-F238E27FC236}">
                  <a16:creationId xmlns:a16="http://schemas.microsoft.com/office/drawing/2014/main" id="{8D73056E-51AD-0595-FD86-A4D5B3A3A29F}"/>
                </a:ext>
              </a:extLst>
            </p:cNvPr>
            <p:cNvSpPr txBox="1"/>
            <p:nvPr/>
          </p:nvSpPr>
          <p:spPr>
            <a:xfrm>
              <a:off x="4057429" y="1491338"/>
              <a:ext cx="1287532" cy="369333"/>
            </a:xfrm>
            <a:prstGeom prst="rect">
              <a:avLst/>
            </a:prstGeom>
            <a:noFill/>
          </p:spPr>
          <p:txBody>
            <a:bodyPr wrap="none" rtlCol="0">
              <a:spAutoFit/>
            </a:bodyPr>
            <a:lstStyle/>
            <a:p>
              <a:r>
                <a:rPr lang="en-US" b="1" dirty="0">
                  <a:solidFill>
                    <a:schemeClr val="bg1"/>
                  </a:solidFill>
                </a:rPr>
                <a:t>Bright Field</a:t>
              </a:r>
            </a:p>
          </p:txBody>
        </p:sp>
        <p:sp>
          <p:nvSpPr>
            <p:cNvPr id="12" name="TextBox 11">
              <a:extLst>
                <a:ext uri="{FF2B5EF4-FFF2-40B4-BE49-F238E27FC236}">
                  <a16:creationId xmlns:a16="http://schemas.microsoft.com/office/drawing/2014/main" id="{AD171628-8A1E-74B7-7143-26985167D444}"/>
                </a:ext>
              </a:extLst>
            </p:cNvPr>
            <p:cNvSpPr txBox="1"/>
            <p:nvPr/>
          </p:nvSpPr>
          <p:spPr>
            <a:xfrm>
              <a:off x="8785734" y="1550822"/>
              <a:ext cx="1172565" cy="369333"/>
            </a:xfrm>
            <a:prstGeom prst="rect">
              <a:avLst/>
            </a:prstGeom>
            <a:noFill/>
          </p:spPr>
          <p:txBody>
            <a:bodyPr wrap="none" rtlCol="0">
              <a:spAutoFit/>
            </a:bodyPr>
            <a:lstStyle/>
            <a:p>
              <a:r>
                <a:rPr lang="en-US" b="1" dirty="0">
                  <a:solidFill>
                    <a:schemeClr val="bg1"/>
                  </a:solidFill>
                </a:rPr>
                <a:t>Dark Field</a:t>
              </a:r>
            </a:p>
          </p:txBody>
        </p:sp>
      </p:grpSp>
      <p:grpSp>
        <p:nvGrpSpPr>
          <p:cNvPr id="17" name="Group 16">
            <a:extLst>
              <a:ext uri="{FF2B5EF4-FFF2-40B4-BE49-F238E27FC236}">
                <a16:creationId xmlns:a16="http://schemas.microsoft.com/office/drawing/2014/main" id="{635A28F7-740C-7DF5-9A89-3D1E9BF3A5C8}"/>
              </a:ext>
            </a:extLst>
          </p:cNvPr>
          <p:cNvGrpSpPr/>
          <p:nvPr/>
        </p:nvGrpSpPr>
        <p:grpSpPr>
          <a:xfrm>
            <a:off x="2033190" y="1137171"/>
            <a:ext cx="8510985" cy="2769299"/>
            <a:chOff x="3099990" y="859968"/>
            <a:chExt cx="8882057" cy="2890038"/>
          </a:xfrm>
        </p:grpSpPr>
        <p:pic>
          <p:nvPicPr>
            <p:cNvPr id="14" name="Picture 13">
              <a:extLst>
                <a:ext uri="{FF2B5EF4-FFF2-40B4-BE49-F238E27FC236}">
                  <a16:creationId xmlns:a16="http://schemas.microsoft.com/office/drawing/2014/main" id="{DCB5B83C-2F09-1C3E-55A5-81CD7CBC1CC4}"/>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3099990" y="859968"/>
              <a:ext cx="2890036" cy="2890036"/>
            </a:xfrm>
            <a:prstGeom prst="rect">
              <a:avLst/>
            </a:prstGeom>
          </p:spPr>
        </p:pic>
        <p:pic>
          <p:nvPicPr>
            <p:cNvPr id="15" name="Picture 14">
              <a:extLst>
                <a:ext uri="{FF2B5EF4-FFF2-40B4-BE49-F238E27FC236}">
                  <a16:creationId xmlns:a16="http://schemas.microsoft.com/office/drawing/2014/main" id="{D05BF660-F37E-F768-F934-D19CFEEF836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6000" y="859970"/>
              <a:ext cx="2890036" cy="2890036"/>
            </a:xfrm>
            <a:prstGeom prst="rect">
              <a:avLst/>
            </a:prstGeom>
          </p:spPr>
        </p:pic>
        <p:pic>
          <p:nvPicPr>
            <p:cNvPr id="16" name="Picture 15">
              <a:extLst>
                <a:ext uri="{FF2B5EF4-FFF2-40B4-BE49-F238E27FC236}">
                  <a16:creationId xmlns:a16="http://schemas.microsoft.com/office/drawing/2014/main" id="{B2CEAA34-9401-EC3A-408D-53D8B9FC1641}"/>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9092011" y="859969"/>
              <a:ext cx="2890036" cy="2890036"/>
            </a:xfrm>
            <a:prstGeom prst="rect">
              <a:avLst/>
            </a:prstGeom>
          </p:spPr>
        </p:pic>
      </p:grpSp>
      <p:sp>
        <p:nvSpPr>
          <p:cNvPr id="18" name="Rectangle 17">
            <a:extLst>
              <a:ext uri="{FF2B5EF4-FFF2-40B4-BE49-F238E27FC236}">
                <a16:creationId xmlns:a16="http://schemas.microsoft.com/office/drawing/2014/main" id="{36CF5115-9F7B-E243-60D8-A9C527CFD740}"/>
              </a:ext>
            </a:extLst>
          </p:cNvPr>
          <p:cNvSpPr/>
          <p:nvPr/>
        </p:nvSpPr>
        <p:spPr>
          <a:xfrm>
            <a:off x="8258175" y="1905000"/>
            <a:ext cx="847725" cy="790575"/>
          </a:xfrm>
          <a:prstGeom prst="rect">
            <a:avLst/>
          </a:prstGeom>
          <a:noFill/>
          <a:ln>
            <a:solidFill>
              <a:srgbClr val="FFFF00"/>
            </a:solidFill>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DFF247A-F6E9-42D5-B3E9-F80AE35F2E85}"/>
              </a:ext>
            </a:extLst>
          </p:cNvPr>
          <p:cNvSpPr txBox="1"/>
          <p:nvPr/>
        </p:nvSpPr>
        <p:spPr>
          <a:xfrm>
            <a:off x="2033190" y="1102583"/>
            <a:ext cx="1200842" cy="369332"/>
          </a:xfrm>
          <a:prstGeom prst="rect">
            <a:avLst/>
          </a:prstGeom>
          <a:noFill/>
        </p:spPr>
        <p:txBody>
          <a:bodyPr wrap="none" rtlCol="0">
            <a:spAutoFit/>
          </a:bodyPr>
          <a:lstStyle/>
          <a:p>
            <a:r>
              <a:rPr lang="en-US" b="1" dirty="0"/>
              <a:t>0.212 dpa</a:t>
            </a:r>
          </a:p>
        </p:txBody>
      </p:sp>
      <p:sp>
        <p:nvSpPr>
          <p:cNvPr id="20" name="TextBox 19">
            <a:extLst>
              <a:ext uri="{FF2B5EF4-FFF2-40B4-BE49-F238E27FC236}">
                <a16:creationId xmlns:a16="http://schemas.microsoft.com/office/drawing/2014/main" id="{CB376559-777C-1FF9-1309-A75A61AC70F7}"/>
              </a:ext>
            </a:extLst>
          </p:cNvPr>
          <p:cNvSpPr txBox="1"/>
          <p:nvPr/>
        </p:nvSpPr>
        <p:spPr>
          <a:xfrm>
            <a:off x="4860252" y="1081844"/>
            <a:ext cx="1215397" cy="369332"/>
          </a:xfrm>
          <a:prstGeom prst="rect">
            <a:avLst/>
          </a:prstGeom>
          <a:noFill/>
        </p:spPr>
        <p:txBody>
          <a:bodyPr wrap="none" rtlCol="0">
            <a:spAutoFit/>
          </a:bodyPr>
          <a:lstStyle/>
          <a:p>
            <a:r>
              <a:rPr lang="en-US" b="1" dirty="0"/>
              <a:t>0.500 dpa</a:t>
            </a:r>
          </a:p>
        </p:txBody>
      </p:sp>
      <p:sp>
        <p:nvSpPr>
          <p:cNvPr id="21" name="TextBox 20">
            <a:extLst>
              <a:ext uri="{FF2B5EF4-FFF2-40B4-BE49-F238E27FC236}">
                <a16:creationId xmlns:a16="http://schemas.microsoft.com/office/drawing/2014/main" id="{24C76BDB-7FAE-011C-6854-29424BB52A42}"/>
              </a:ext>
            </a:extLst>
          </p:cNvPr>
          <p:cNvSpPr txBox="1"/>
          <p:nvPr/>
        </p:nvSpPr>
        <p:spPr>
          <a:xfrm>
            <a:off x="7717113" y="1081844"/>
            <a:ext cx="1198470" cy="369332"/>
          </a:xfrm>
          <a:prstGeom prst="rect">
            <a:avLst/>
          </a:prstGeom>
          <a:noFill/>
        </p:spPr>
        <p:txBody>
          <a:bodyPr wrap="none" rtlCol="0">
            <a:spAutoFit/>
          </a:bodyPr>
          <a:lstStyle/>
          <a:p>
            <a:r>
              <a:rPr lang="en-US" b="1" dirty="0"/>
              <a:t>0.910 dpa</a:t>
            </a:r>
          </a:p>
        </p:txBody>
      </p:sp>
    </p:spTree>
    <p:extLst>
      <p:ext uri="{BB962C8B-B14F-4D97-AF65-F5344CB8AC3E}">
        <p14:creationId xmlns:p14="http://schemas.microsoft.com/office/powerpoint/2010/main" val="335419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animBg="1"/>
    </p:bldLst>
  </p:timing>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E202481DC1CB46AA011D949D311478" ma:contentTypeVersion="13" ma:contentTypeDescription="Create a new document." ma:contentTypeScope="" ma:versionID="309c718596e4092f54ce9aa93358bb8d">
  <xsd:schema xmlns:xsd="http://www.w3.org/2001/XMLSchema" xmlns:xs="http://www.w3.org/2001/XMLSchema" xmlns:p="http://schemas.microsoft.com/office/2006/metadata/properties" xmlns:ns2="37af3f4b-4b66-46f9-8456-831d9bc3e737" xmlns:ns3="d6656b4d-3fa0-4709-acfb-d5e813445d1e" targetNamespace="http://schemas.microsoft.com/office/2006/metadata/properties" ma:root="true" ma:fieldsID="0c34f3e70276db9d2471c2526b8de3df" ns2:_="" ns3:_="">
    <xsd:import namespace="37af3f4b-4b66-46f9-8456-831d9bc3e737"/>
    <xsd:import namespace="d6656b4d-3fa0-4709-acfb-d5e813445d1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4b-4b66-46f9-8456-831d9bc3e7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656b4d-3fa0-4709-acfb-d5e813445d1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bcf308-42de-4d63-b51a-b2360cc04078}" ma:internalName="TaxCatchAll" ma:showField="CatchAllData" ma:web="d6656b4d-3fa0-4709-acfb-d5e813445d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6656b4d-3fa0-4709-acfb-d5e813445d1e">
      <UserInfo>
        <DisplayName>Schott, Thomas H.</DisplayName>
        <AccountId>17</AccountId>
        <AccountType/>
      </UserInfo>
      <UserInfo>
        <DisplayName>Sarault, Olivia M</DisplayName>
        <AccountId>29</AccountId>
        <AccountType/>
      </UserInfo>
      <UserInfo>
        <DisplayName>Hiller, Kelly R</DisplayName>
        <AccountId>98</AccountId>
        <AccountType/>
      </UserInfo>
      <UserInfo>
        <DisplayName>Eddy, Abigail Ellen</DisplayName>
        <AccountId>46</AccountId>
        <AccountType/>
      </UserInfo>
      <UserInfo>
        <DisplayName>Gu, Yu Rain</DisplayName>
        <AccountId>77</AccountId>
        <AccountType/>
      </UserInfo>
      <UserInfo>
        <DisplayName>Reese, Kristy S</DisplayName>
        <AccountId>26</AccountId>
        <AccountType/>
      </UserInfo>
    </SharedWithUsers>
    <lcf76f155ced4ddcb4097134ff3c332f xmlns="37af3f4b-4b66-46f9-8456-831d9bc3e737">
      <Terms xmlns="http://schemas.microsoft.com/office/infopath/2007/PartnerControls"/>
    </lcf76f155ced4ddcb4097134ff3c332f>
    <TaxCatchAll xmlns="d6656b4d-3fa0-4709-acfb-d5e813445d1e" xsi:nil="true"/>
  </documentManagement>
</p:properties>
</file>

<file path=customXml/itemProps1.xml><?xml version="1.0" encoding="utf-8"?>
<ds:datastoreItem xmlns:ds="http://schemas.openxmlformats.org/officeDocument/2006/customXml" ds:itemID="{F5B64EEB-1B4A-4920-AA44-E234D7D487D1}">
  <ds:schemaRefs>
    <ds:schemaRef ds:uri="http://schemas.microsoft.com/sharepoint/v3/contenttype/forms"/>
  </ds:schemaRefs>
</ds:datastoreItem>
</file>

<file path=customXml/itemProps2.xml><?xml version="1.0" encoding="utf-8"?>
<ds:datastoreItem xmlns:ds="http://schemas.openxmlformats.org/officeDocument/2006/customXml" ds:itemID="{64D795B0-FAA0-424A-9B96-7691ED1EF2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af3f4b-4b66-46f9-8456-831d9bc3e737"/>
    <ds:schemaRef ds:uri="d6656b4d-3fa0-4709-acfb-d5e813445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DE0D6C-581B-4814-98E7-EF172D5D46A1}">
  <ds:schemaRefs>
    <ds:schemaRef ds:uri="http://schemas.microsoft.com/office/2006/metadata/properties"/>
    <ds:schemaRef ds:uri="http://www.w3.org/XML/1998/namespace"/>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37af3f4b-4b66-46f9-8456-831d9bc3e737"/>
    <ds:schemaRef ds:uri="d6656b4d-3fa0-4709-acfb-d5e813445d1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136983</TotalTime>
  <Words>2107</Words>
  <Application>Microsoft Office PowerPoint</Application>
  <PresentationFormat>Widescreen</PresentationFormat>
  <Paragraphs>228</Paragraphs>
  <Slides>16</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Arial</vt:lpstr>
      <vt:lpstr>Acumin Pro</vt:lpstr>
      <vt:lpstr>Cambria Math</vt:lpstr>
      <vt:lpstr>Franklin Gothic Book</vt:lpstr>
      <vt:lpstr>Franklin Gothic Medium</vt:lpstr>
      <vt:lpstr>Acumin Pro Semibold</vt:lpstr>
      <vt:lpstr>Acumin Pro SemiCondensed</vt:lpstr>
      <vt:lpstr>Franklin Gothic Medium Cond</vt:lpstr>
      <vt:lpstr>Wingdings</vt:lpstr>
      <vt:lpstr>Calibri</vt:lpstr>
      <vt:lpstr>Acumin Pro ExtraCondensed</vt:lpstr>
      <vt:lpstr>Times New Roman</vt:lpstr>
      <vt:lpstr>Acumin Pro Condensed Semibold</vt:lpstr>
      <vt:lpstr>Acumin Pro Medium</vt:lpstr>
      <vt:lpstr>Office Theme</vt:lpstr>
      <vt:lpstr>In situ Ion irradiation of U-10Mo alloy at sub-eutectoid temperatures</vt:lpstr>
      <vt:lpstr>U-Mo as a nuclear fuel</vt:lpstr>
      <vt:lpstr>Phase evolution under Temperature vs. Irradiation: </vt:lpstr>
      <vt:lpstr>Methodology</vt:lpstr>
      <vt:lpstr>Temp: 450°C; Dose rate:  8.26 x 10−6 dpa/s</vt:lpstr>
      <vt:lpstr>Temp: 450°C; Dose rate:  8.26 x 10−6 dpa/s</vt:lpstr>
      <vt:lpstr>Temp: 450°C; Dose rate:  8.26 x 10−6 dpa/s</vt:lpstr>
      <vt:lpstr>Temp: 450°C; Dose rate:  8.26 x 10−5 dpa/s</vt:lpstr>
      <vt:lpstr>Temp: 450°C; Dose rate:  8.26 x 10−5 dpa/s</vt:lpstr>
      <vt:lpstr>Temp: 500°C; Dose rate:  8.26 x 10−6 dpa/s</vt:lpstr>
      <vt:lpstr>Temp: 500°C; Dose rate:  8.26 x 10−5 dpa/s</vt:lpstr>
      <vt:lpstr>Temperature comparison </vt:lpstr>
      <vt:lpstr>Phase transformations</vt:lpstr>
      <vt:lpstr>Conclusions and Future Work</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Ramona McCarthy</dc:creator>
  <cp:lastModifiedBy>Sukanya Majumder</cp:lastModifiedBy>
  <cp:revision>55</cp:revision>
  <dcterms:created xsi:type="dcterms:W3CDTF">2023-02-16T02:16:06Z</dcterms:created>
  <dcterms:modified xsi:type="dcterms:W3CDTF">2026-05-12T20:08:10Z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0x01010054E202481DC1CB46AA011D949D311478</vt:lpwstr>
  </property>
  <property fmtid="{D5CDD505-2E9C-101B-9397-08002B2CF9AE}" pid="3" name="MediaServiceImageTags">
    <vt:lpwstr/>
  </property>
  <property fmtid="{D5CDD505-2E9C-101B-9397-08002B2CF9AE}" pid="4" name="MSIP_Label_f7606f69-b0ae-4874-be30-7d43a3c7be10_Enabled">
    <vt:lpwstr>true</vt:lpwstr>
  </property>
  <property fmtid="{D5CDD505-2E9C-101B-9397-08002B2CF9AE}" pid="5" name="MSIP_Label_f7606f69-b0ae-4874-be30-7d43a3c7be10_SetDate">
    <vt:lpwstr>2025-03-16T00:17:05Z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1bd68716-3e6e-4779-b7e0-f93dd391ad92</vt:lpwstr>
  </property>
  <property fmtid="{D5CDD505-2E9C-101B-9397-08002B2CF9AE}" pid="10" name="MSIP_Label_f7606f69-b0ae-4874-be30-7d43a3c7be10_ContentBits">
    <vt:lpwstr>0</vt:lpwstr>
  </property>
  <property fmtid="{D5CDD505-2E9C-101B-9397-08002B2CF9AE}" pid="11" name="MSIP_Label_f7606f69-b0ae-4874-be30-7d43a3c7be10_Tag">
    <vt:lpwstr>10, 3, 0, 1</vt:lpwstr>
  </property>
</Properties>
</file>