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1"/>
  </p:sldMasterIdLst>
  <p:notesMasterIdLst>
    <p:notesMasterId r:id="rId29"/>
  </p:notesMasterIdLst>
  <p:handoutMasterIdLst>
    <p:handoutMasterId r:id="rId30"/>
  </p:handoutMasterIdLst>
  <p:sldIdLst>
    <p:sldId id="2147481337" r:id="rId2"/>
    <p:sldId id="2147481384" r:id="rId3"/>
    <p:sldId id="2147481378" r:id="rId4"/>
    <p:sldId id="2147481409" r:id="rId5"/>
    <p:sldId id="2147481382" r:id="rId6"/>
    <p:sldId id="2147481407" r:id="rId7"/>
    <p:sldId id="2147481391" r:id="rId8"/>
    <p:sldId id="2147481383" r:id="rId9"/>
    <p:sldId id="2147481413" r:id="rId10"/>
    <p:sldId id="2147469132" r:id="rId11"/>
    <p:sldId id="2147481417" r:id="rId12"/>
    <p:sldId id="2147481379" r:id="rId13"/>
    <p:sldId id="2147481396" r:id="rId14"/>
    <p:sldId id="265" r:id="rId15"/>
    <p:sldId id="2147481414" r:id="rId16"/>
    <p:sldId id="2147481408" r:id="rId17"/>
    <p:sldId id="2147481400" r:id="rId18"/>
    <p:sldId id="2147481404" r:id="rId19"/>
    <p:sldId id="2147481381" r:id="rId20"/>
    <p:sldId id="2147481394" r:id="rId21"/>
    <p:sldId id="2147481418" r:id="rId22"/>
    <p:sldId id="2147481415" r:id="rId23"/>
    <p:sldId id="2147481416" r:id="rId24"/>
    <p:sldId id="2147481399" r:id="rId25"/>
    <p:sldId id="2147481402" r:id="rId26"/>
    <p:sldId id="2147481403" r:id="rId27"/>
    <p:sldId id="214748140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5D3AD0E-C6C6-535D-8922-AB3AE7A0416E}" name="Clowers, Logan" initials="LC" userId="S::lc6@ornl.gov::3bd9e429-3a26-44f6-b899-f8514ce3130d" providerId="AD"/>
  <p188:author id="{0C476F3E-2B2C-D02E-A927-755D46376812}" name="Elicia Ferrer" initials="EF" userId="ac7d01b8666ae590" providerId="Windows Live"/>
  <p188:author id="{BEF8CA72-6AE8-8AD8-5B9A-8F576BAC3FD5}" name="Janiga, Jaimee" initials="JJ" userId="S::7nj@ornl.gov::c06abe94-9752-4f8c-96a2-49efdf1f636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00BF"/>
    <a:srgbClr val="60A3E0"/>
    <a:srgbClr val="C20000"/>
    <a:srgbClr val="7DBA00"/>
    <a:srgbClr val="FF9E1B"/>
    <a:srgbClr val="7DC397"/>
    <a:srgbClr val="ECECEC"/>
    <a:srgbClr val="4E008E"/>
    <a:srgbClr val="B50094"/>
    <a:srgbClr val="FE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9D7BBC-E0A6-442C-8BAB-C3EBE127FE62}" v="18" dt="2026-05-12T12:07:53.766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0" autoAdjust="0"/>
    <p:restoredTop sz="89241" autoAdjust="0"/>
  </p:normalViewPr>
  <p:slideViewPr>
    <p:cSldViewPr snapToGrid="0">
      <p:cViewPr varScale="1">
        <p:scale>
          <a:sx n="112" d="100"/>
          <a:sy n="112" d="100"/>
        </p:scale>
        <p:origin x="132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05" d="100"/>
          <a:sy n="105" d="100"/>
        </p:scale>
        <p:origin x="4152" y="-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ller, Stephen" userId="13ccfb00-8ab0-43ca-a7d1-eef7ff94f68c" providerId="ADAL" clId="{FD591542-D668-4308-A944-9E89E583978B}"/>
    <pc:docChg chg="delSld modSld">
      <pc:chgData name="Taller, Stephen" userId="13ccfb00-8ab0-43ca-a7d1-eef7ff94f68c" providerId="ADAL" clId="{FD591542-D668-4308-A944-9E89E583978B}" dt="2026-05-12T12:07:53.765" v="33" actId="1076"/>
      <pc:docMkLst>
        <pc:docMk/>
      </pc:docMkLst>
      <pc:sldChg chg="modSp">
        <pc:chgData name="Taller, Stephen" userId="13ccfb00-8ab0-43ca-a7d1-eef7ff94f68c" providerId="ADAL" clId="{FD591542-D668-4308-A944-9E89E583978B}" dt="2026-05-12T12:07:37.975" v="31" actId="20577"/>
        <pc:sldMkLst>
          <pc:docMk/>
          <pc:sldMk cId="2510915551" sldId="2147481378"/>
        </pc:sldMkLst>
        <pc:spChg chg="mod">
          <ac:chgData name="Taller, Stephen" userId="13ccfb00-8ab0-43ca-a7d1-eef7ff94f68c" providerId="ADAL" clId="{FD591542-D668-4308-A944-9E89E583978B}" dt="2026-05-12T12:07:37.975" v="31" actId="20577"/>
          <ac:spMkLst>
            <pc:docMk/>
            <pc:sldMk cId="2510915551" sldId="2147481378"/>
            <ac:spMk id="145" creationId="{5F035509-EFCE-7B3C-FCAF-83E26FFD0E78}"/>
          </ac:spMkLst>
        </pc:spChg>
      </pc:sldChg>
      <pc:sldChg chg="modSp mod">
        <pc:chgData name="Taller, Stephen" userId="13ccfb00-8ab0-43ca-a7d1-eef7ff94f68c" providerId="ADAL" clId="{FD591542-D668-4308-A944-9E89E583978B}" dt="2026-05-12T11:52:42.434" v="15" actId="20577"/>
        <pc:sldMkLst>
          <pc:docMk/>
          <pc:sldMk cId="4201171901" sldId="2147481384"/>
        </pc:sldMkLst>
        <pc:spChg chg="mod">
          <ac:chgData name="Taller, Stephen" userId="13ccfb00-8ab0-43ca-a7d1-eef7ff94f68c" providerId="ADAL" clId="{FD591542-D668-4308-A944-9E89E583978B}" dt="2026-05-12T11:52:42.434" v="15" actId="20577"/>
          <ac:spMkLst>
            <pc:docMk/>
            <pc:sldMk cId="4201171901" sldId="2147481384"/>
            <ac:spMk id="9" creationId="{47C668EA-3DC5-DE8F-D3B5-2804AC901DB1}"/>
          </ac:spMkLst>
        </pc:spChg>
      </pc:sldChg>
      <pc:sldChg chg="del">
        <pc:chgData name="Taller, Stephen" userId="13ccfb00-8ab0-43ca-a7d1-eef7ff94f68c" providerId="ADAL" clId="{FD591542-D668-4308-A944-9E89E583978B}" dt="2026-05-12T11:52:03.358" v="2" actId="47"/>
        <pc:sldMkLst>
          <pc:docMk/>
          <pc:sldMk cId="3592510254" sldId="2147481386"/>
        </pc:sldMkLst>
      </pc:sldChg>
      <pc:sldChg chg="modSp">
        <pc:chgData name="Taller, Stephen" userId="13ccfb00-8ab0-43ca-a7d1-eef7ff94f68c" providerId="ADAL" clId="{FD591542-D668-4308-A944-9E89E583978B}" dt="2026-05-12T12:07:53.765" v="33" actId="1076"/>
        <pc:sldMkLst>
          <pc:docMk/>
          <pc:sldMk cId="2797930994" sldId="2147481391"/>
        </pc:sldMkLst>
        <pc:picChg chg="mod">
          <ac:chgData name="Taller, Stephen" userId="13ccfb00-8ab0-43ca-a7d1-eef7ff94f68c" providerId="ADAL" clId="{FD591542-D668-4308-A944-9E89E583978B}" dt="2026-05-12T12:07:53.765" v="33" actId="1076"/>
          <ac:picMkLst>
            <pc:docMk/>
            <pc:sldMk cId="2797930994" sldId="2147481391"/>
            <ac:picMk id="1044" creationId="{A8DCFEE2-D1A4-CA23-4C03-6AA05D906646}"/>
          </ac:picMkLst>
        </pc:picChg>
      </pc:sldChg>
      <pc:sldChg chg="del">
        <pc:chgData name="Taller, Stephen" userId="13ccfb00-8ab0-43ca-a7d1-eef7ff94f68c" providerId="ADAL" clId="{FD591542-D668-4308-A944-9E89E583978B}" dt="2026-05-12T11:51:57.302" v="1" actId="47"/>
        <pc:sldMkLst>
          <pc:docMk/>
          <pc:sldMk cId="2869701254" sldId="2147481401"/>
        </pc:sldMkLst>
      </pc:sldChg>
      <pc:sldChg chg="del">
        <pc:chgData name="Taller, Stephen" userId="13ccfb00-8ab0-43ca-a7d1-eef7ff94f68c" providerId="ADAL" clId="{FD591542-D668-4308-A944-9E89E583978B}" dt="2026-05-12T11:51:51.593" v="0" actId="47"/>
        <pc:sldMkLst>
          <pc:docMk/>
          <pc:sldMk cId="2799291865" sldId="2147481411"/>
        </pc:sldMkLst>
      </pc:sldChg>
      <pc:sldChg chg="del">
        <pc:chgData name="Taller, Stephen" userId="13ccfb00-8ab0-43ca-a7d1-eef7ff94f68c" providerId="ADAL" clId="{FD591542-D668-4308-A944-9E89E583978B}" dt="2026-05-12T11:51:51.593" v="0" actId="47"/>
        <pc:sldMkLst>
          <pc:docMk/>
          <pc:sldMk cId="1303082783" sldId="214748141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D4C33-E834-184F-A85B-4B1A7D742F82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A2CD3-FB95-D94F-9F04-F9F995EAB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rnl.sharepoint.com/sites/branding/SitePages/electronic-presentations.aspx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77446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Accessing Title Slide Options </a:t>
            </a:r>
            <a:b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The standard ORNL presentation template includes five branded title slide layouts: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Title | Standard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. The preferred layout for lab-wide and general presentations. Features a default aerial photograph of the lab.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Title | Custom Image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. Allows replacement of the default background with a custom full-slide image (16:9 or 4:3 landscape format).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Title | Custom Portrait Image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. Supports inclusion of a custom 4:3 portrait image positioned next to the introductory text.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Title | Custom Landscape Image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. Supports inclusion of a custom 16:9 landscape image positioned next to the introductory text.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Title | Text Only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. Offers additional space for longer titles and multiple presenters.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Additional Lab-approved title slides specific to directorates and user facilities are available in PowerPoint under the following folders: 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Custom Title Slides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and 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User Facility Templates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, located in 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Electronic Presentation Templates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Custom Title Slide Guidelines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Image Rights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. Any custom images, graphics, or photography must be owned by ORNL or used with documented permission from the original creator or source.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Appropriate Image Use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. Select images that work well with the layout. Ensure the focal point of the image is not obscured by the title text and white overlay box.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Relevance and Impact.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Visuals are a key element of effective communication. Whenever possible, use imagery that enhances the message of your presentation and reflects ORNL’s mission and values.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Quality and Clarity.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Use high-resolution images for clarity on large screens. Avoid overly complex or dark images that may conflict with the title text.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Text-Only Option.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If no appropriate or approved imagery is available, or if imagery is not permitted for the subject matter, the 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Title | Text Only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layout provides a clean, professional alternative.</a:t>
            </a:r>
            <a:endParaRPr lang="en-US" dirty="0"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endParaRPr lang="en-US" dirty="0"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</a:pPr>
            <a:r>
              <a:rPr lang="en-US" b="1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Learn more about ORNL electronic presentations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0" dirty="0">
                <a:latin typeface="Roboto" panose="02000000000000000000" pitchFamily="2" charset="0"/>
                <a:ea typeface="Roboto" panose="02000000000000000000" pitchFamily="2" charset="0"/>
                <a:hlinkClick r:id="rId3" tooltip="https://ornl.sharepoint.com/sites/branding/sitepages/electronic-presentations.aspx?xsdata=mdv8mdj8fdrhy2i1yze4ymmzyzrhotg3n2qwmdhkzdk5nmvlywnmfgrim2rizdqzngm0yjq1ndq5zjhhmdu1m2y5zjvmmjvlfdb8mhw2mzg4mzu0mjm4mjezotu5mjb8vw5rbm93bnxwr1zoylhovfpxtjfjbwwwzvzobgnuwnbzmly4zxlkv0lqb2lnqzr3tgpbd01eqwlmq0prswpvavyybhvneklptenkqlrpstzjazkwyudweulpd2lwmvfpt2pfegzrpt18mxxmmk5vwvhsekx6rtvpamrrtw1wbu9ezghobuk0txpsbu1uzghnrgxrtlrrnvptttvprff3twpzd1fium9jbvzowkm1mk1poxrawe56wvdkbgn5ohhoelezt1rrmu5ewtforev3fdnjmdnkntrjotuzytrjzte3n2qwmdhkzdk5nmvlywnmfdy1ngiyntqxndcwntq4mdhim2u1zjkwywvmyzm0ogi3&amp;sdata=mkhhmevsmln6eexwyzhoafhiuhjhrflmb2lzatvsofrktel1zlfjnxdndz0%3d&amp;ovuser=db3dbd43-4c4b-4544-9f8a-0553f9f5f25e%2c7nj%40ornl.gov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https://ornl.sharepoint.com/sites/branding/SitePages/electronic-presentations.aspx</a:t>
            </a:r>
            <a:endParaRPr lang="en-US" b="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</a:pPr>
            <a:endParaRPr lang="en-US"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71450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endParaRPr lang="en-US"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75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h* is estimated by the indenter shape, shear modulus, and bulk hardness of the material near 450-500nm in this material.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23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71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-P07743 - Edited by Laddy Fields&#10;&#10;Drone Mission - Aerial view of ORNL's east Campus Quad facing southwest.&#10;&#10;This image has been reviewed by an ORNL Releasing Official and is approved for public release, May 19, 2025.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9A2CD0-329A-AD66-9E82-A1DB6C6F93A4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CD3442-F157-B130-4C8C-C1C6563CA624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Shape&#10;&#10;AI-generated content may be incorrect.">
              <a:extLst>
                <a:ext uri="{FF2B5EF4-FFF2-40B4-BE49-F238E27FC236}">
                  <a16:creationId xmlns:a16="http://schemas.microsoft.com/office/drawing/2014/main" id="{442A6DA9-8C3C-81D4-6B8A-D16A90DD9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075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2409650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172851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908273-EAF5-86C7-7DA1-4B3A63FA40A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28AC23A-F6F3-1406-A41C-A53D31762F5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990C39-D2EB-2C24-D563-540A447C898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550189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106746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954A7-39D8-F93F-8AB5-8AFDA80ABC3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33C006-27BF-E46C-6464-DF2AED8EF3C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2DE149-7914-DD03-AF2A-717A4DBC4C4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563E755-9A43-BCF9-FC26-D2B9312D44A8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34581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E5D92591-51DF-3209-1704-154E381BA6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322623F-B85A-91ED-9131-7E60FBA08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0EDE83FF-6880-0C2B-F666-A52972148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8CEEB1B0-74A1-A9A5-0E01-2E2E2380F2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B1FC136-726A-E90A-AA01-55CC4CA7F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A8FB3702-489D-7133-5029-0EED83D742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A472ABD6-D4AF-51A3-D274-EB02E1F7D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9B2846D9-98D8-E207-8370-E81B28729B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7" name="Text Placeholder 212">
            <a:extLst>
              <a:ext uri="{FF2B5EF4-FFF2-40B4-BE49-F238E27FC236}">
                <a16:creationId xmlns:a16="http://schemas.microsoft.com/office/drawing/2014/main" id="{5A4E93FB-938D-13A6-A78B-46943641C3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8004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3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BE50A6-F625-0BB9-2DA3-BD2A1D5A1C99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46153C1-920A-60DA-AB29-D732EC8AD9DD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4" name="Picture 3" descr="Shape&#10;&#10;AI-generated content may be incorrect.">
              <a:extLst>
                <a:ext uri="{FF2B5EF4-FFF2-40B4-BE49-F238E27FC236}">
                  <a16:creationId xmlns:a16="http://schemas.microsoft.com/office/drawing/2014/main" id="{2B8A78FF-CBBF-0925-0C04-834044AF1A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4"/>
            <a:ext cx="3075236" cy="149047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2"/>
            <a:ext cx="3075236" cy="149047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8"/>
            <a:ext cx="3075236" cy="149047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46ACBB2B-C7F0-E810-9B2C-BD70D1820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6146"/>
            <a:ext cx="1744662" cy="1485900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5AB8117-0D0B-F4A2-5D9D-8D07A61536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43624"/>
            <a:ext cx="1744662" cy="1485900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269DCCB0-CA4C-C341-313C-4C6AB851C3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12370"/>
            <a:ext cx="1744662" cy="1485900"/>
          </a:xfrm>
          <a:solidFill>
            <a:schemeClr val="accent3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mage Series Colo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58896"/>
            <a:ext cx="2194560" cy="187452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11299"/>
            <a:ext cx="2194560" cy="187452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58896"/>
            <a:ext cx="2194560" cy="187452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11299"/>
            <a:ext cx="2194560" cy="187452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6"/>
          </a:solidFill>
        </p:spPr>
        <p:txBody>
          <a:bodyPr lIns="182880" tIns="182880" rIns="18288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accent2"/>
          </a:solidFill>
        </p:spPr>
        <p:txBody>
          <a:bodyPr lIns="182880" tIns="182880" rIns="18288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 rIns="182880"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FD3A4D06-1EC0-67D1-BF1F-4A91D1E341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  <a:solidFill>
            <a:schemeClr val="tx2"/>
          </a:solidFill>
        </p:spPr>
        <p:txBody>
          <a:bodyPr lIns="182880" tIns="182880" rIns="18288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664967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mage Series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8099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26F353B8-FF4B-42ED-1CE7-EDC4F7EF61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8099" y="3012831"/>
            <a:ext cx="2658427" cy="656942"/>
          </a:xfrm>
          <a:solidFill>
            <a:schemeClr val="tx2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6E81FCDA-4DA3-AB4A-5D95-88A3FEFC3A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468099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3F669257-B949-89C3-AFAB-C056282DB4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8099" y="5507582"/>
            <a:ext cx="2658427" cy="656942"/>
          </a:xfrm>
          <a:solidFill>
            <a:schemeClr val="accent5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13D2DA25-934B-21FF-2966-29EF546C48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66787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17D533C8-B6CD-B35B-9678-CFA2D4FF71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66787" y="3012831"/>
            <a:ext cx="2658427" cy="656942"/>
          </a:xfrm>
          <a:solidFill>
            <a:schemeClr val="accent3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FFFA52E8-8238-7D32-74C3-C442340BACD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66787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EAA931B9-F65E-5FA9-1A52-F298BEA03A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66787" y="5507582"/>
            <a:ext cx="2658427" cy="656942"/>
          </a:xfrm>
          <a:solidFill>
            <a:schemeClr val="accent4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1" name="Picture Placeholder 360">
            <a:extLst>
              <a:ext uri="{FF2B5EF4-FFF2-40B4-BE49-F238E27FC236}">
                <a16:creationId xmlns:a16="http://schemas.microsoft.com/office/drawing/2014/main" id="{E2163388-A63C-577D-E1F5-098DA5ECC07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065474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6A354D75-2850-EFEF-9B6E-16282EFCDE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5474" y="3012831"/>
            <a:ext cx="2658427" cy="656942"/>
          </a:xfrm>
          <a:solidFill>
            <a:schemeClr val="accent6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3" name="Picture Placeholder 360">
            <a:extLst>
              <a:ext uri="{FF2B5EF4-FFF2-40B4-BE49-F238E27FC236}">
                <a16:creationId xmlns:a16="http://schemas.microsoft.com/office/drawing/2014/main" id="{FBABECBC-CDDA-6887-FB75-25BC231CEC9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65474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A63FF33-3432-1D2E-53DE-B6F0895069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65474" y="5507582"/>
            <a:ext cx="2658427" cy="656942"/>
          </a:xfrm>
          <a:solidFill>
            <a:schemeClr val="tx1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8581818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10445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0079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09584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9218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08182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7640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06077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5711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3782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03416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" name="Picture Placeholder 360">
            <a:extLst>
              <a:ext uri="{FF2B5EF4-FFF2-40B4-BE49-F238E27FC236}">
                <a16:creationId xmlns:a16="http://schemas.microsoft.com/office/drawing/2014/main" id="{50C0265D-4C37-A6EB-018A-088C3665D7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510079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171DB7C-B77B-BA2F-D42D-E70799E1CF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09713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54228786-C065-7CF8-8C9C-C9622BDB5F7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09218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C03BA11-280F-ED2F-8FE5-AD08B0D448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8852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D0FFE670-33BD-AB72-DB9E-26A7E5785E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307816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6FD3033-3412-943B-9B60-3555F20EAC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07274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D90F4C59-A65F-7802-34A6-70D69C5041A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05711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34846F9-F8EB-3656-08DF-03E1A00CD6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05345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9694CBBD-6AE6-ADDC-80FB-FDFA2458BCB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03416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DB0CCF3-7E0B-FACF-F244-CCF6EC2D93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03050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793375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46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43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910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07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74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71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438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35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2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99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7" name="Picture Placeholder 360">
            <a:extLst>
              <a:ext uri="{FF2B5EF4-FFF2-40B4-BE49-F238E27FC236}">
                <a16:creationId xmlns:a16="http://schemas.microsoft.com/office/drawing/2014/main" id="{7EDA5855-F73F-935A-1566-720D38EC07D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96325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A7A6897-50BB-69EA-CE0D-8428224909F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95959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9" name="Picture Placeholder 360">
            <a:extLst>
              <a:ext uri="{FF2B5EF4-FFF2-40B4-BE49-F238E27FC236}">
                <a16:creationId xmlns:a16="http://schemas.microsoft.com/office/drawing/2014/main" id="{D09EF4CE-B526-1CEA-9EDD-34A61A70EE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371993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93FC27B-1624-B783-DF96-5521C31FB6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371627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1" name="Picture Placeholder 360">
            <a:extLst>
              <a:ext uri="{FF2B5EF4-FFF2-40B4-BE49-F238E27FC236}">
                <a16:creationId xmlns:a16="http://schemas.microsoft.com/office/drawing/2014/main" id="{5A8BA158-C0D0-7A81-D0D2-8428A63A3D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71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9D4BA50-34B9-66B8-EAF5-82AF534969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67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3" name="Picture Placeholder 360">
            <a:extLst>
              <a:ext uri="{FF2B5EF4-FFF2-40B4-BE49-F238E27FC236}">
                <a16:creationId xmlns:a16="http://schemas.microsoft.com/office/drawing/2014/main" id="{9764F327-567A-B4BD-324B-5E6E4A38AE8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9935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81407771-83D8-01C3-0563-CE45ADD67E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931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5" name="Picture Placeholder 360">
            <a:extLst>
              <a:ext uri="{FF2B5EF4-FFF2-40B4-BE49-F238E27FC236}">
                <a16:creationId xmlns:a16="http://schemas.microsoft.com/office/drawing/2014/main" id="{053F6908-A1A4-51D5-C068-74AE8BBE857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6699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0159B219-D993-9F5C-A25E-2717041313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695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7" name="Picture Placeholder 360">
            <a:extLst>
              <a:ext uri="{FF2B5EF4-FFF2-40B4-BE49-F238E27FC236}">
                <a16:creationId xmlns:a16="http://schemas.microsoft.com/office/drawing/2014/main" id="{3B1CFCF1-1BBA-A77B-07C5-CE89C6D37D8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3463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924D5DB3-FDA3-34E1-683B-AF880C6B56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459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9" name="Picture Placeholder 360">
            <a:extLst>
              <a:ext uri="{FF2B5EF4-FFF2-40B4-BE49-F238E27FC236}">
                <a16:creationId xmlns:a16="http://schemas.microsoft.com/office/drawing/2014/main" id="{CD18FDA3-0BAD-70CF-4A1C-E0AC365F43E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0227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C7D472D-B446-D4C9-7FEA-8337576DA4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223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1" name="Picture Placeholder 360">
            <a:extLst>
              <a:ext uri="{FF2B5EF4-FFF2-40B4-BE49-F238E27FC236}">
                <a16:creationId xmlns:a16="http://schemas.microsoft.com/office/drawing/2014/main" id="{00CD14FC-B345-724A-1702-9ECB7309E7B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698785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39A6918-941C-CFDA-46B7-7B3F5821B26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698419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3" name="Picture Placeholder 360">
            <a:extLst>
              <a:ext uri="{FF2B5EF4-FFF2-40B4-BE49-F238E27FC236}">
                <a16:creationId xmlns:a16="http://schemas.microsoft.com/office/drawing/2014/main" id="{13F06704-FC82-77D6-CD12-259FDE55A8D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374453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DAE33098-4EF0-1E1A-7F23-76F0D50AAC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74087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3864884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3-P05692: Jaimee edited &#10;&#10;Drone Mission - Aerial of ORNL East Campus facing west. May 9, 2023.&#10;">
            <a:extLst>
              <a:ext uri="{FF2B5EF4-FFF2-40B4-BE49-F238E27FC236}">
                <a16:creationId xmlns:a16="http://schemas.microsoft.com/office/drawing/2014/main" id="{29026065-7CE6-26BF-5E11-E2573F33EF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89" b="20607"/>
          <a:stretch>
            <a:fillRect/>
          </a:stretch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88" y="2258209"/>
            <a:ext cx="12081224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437" y="2922742"/>
            <a:ext cx="12063127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78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Hexag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 +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25-P08154: Drone Mission - Aerial of sunrise over ORNL east campus, April 3, 2023.  &#10;&#10;Electronic Reference Image – For more images in this series, please contact, creativeservices@ornl.gov&#10;This image has been reviewed by an ORNL Releasing Official and is approved for public release, January 4, 2023.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494" t="5003" r="5511" b="5003"/>
          <a:stretch>
            <a:fillRect/>
          </a:stretch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7">
            <a:extLst>
              <a:ext uri="{FF2B5EF4-FFF2-40B4-BE49-F238E27FC236}">
                <a16:creationId xmlns:a16="http://schemas.microsoft.com/office/drawing/2014/main" id="{DAE593DB-8ADA-2B81-0837-94D520E63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Keep up with ORNL’s latest scientific discoveries, economic impacts, and solutions for energy and national security</a:t>
            </a:r>
          </a:p>
        </p:txBody>
      </p:sp>
    </p:spTree>
    <p:extLst>
      <p:ext uri="{BB962C8B-B14F-4D97-AF65-F5344CB8AC3E}">
        <p14:creationId xmlns:p14="http://schemas.microsoft.com/office/powerpoint/2010/main" val="2873371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2EFFC1-8D00-2422-39D7-701FD30A5CDF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7F60E2-2A56-9EB3-6B56-9299A963E1A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10" name="Picture 9" descr="Text&#10;&#10;AI-generated content may be incorrect.">
              <a:extLst>
                <a:ext uri="{FF2B5EF4-FFF2-40B4-BE49-F238E27FC236}">
                  <a16:creationId xmlns:a16="http://schemas.microsoft.com/office/drawing/2014/main" id="{E05B343D-85E7-C42A-D96E-37A8AB109C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09255" y="2735048"/>
            <a:ext cx="5773490" cy="13879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CBD199E-AAB8-C86C-7065-B0DAAC996DDA}"/>
              </a:ext>
            </a:extLst>
          </p:cNvPr>
          <p:cNvGrpSpPr/>
          <p:nvPr userDrawn="1"/>
        </p:nvGrpSpPr>
        <p:grpSpPr>
          <a:xfrm>
            <a:off x="4217981" y="6109219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197F97-DD05-46DC-A43C-9A85A489A4DD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8" name="Picture 7" descr="Text&#10;&#10;AI-generated content may be incorrect.">
              <a:extLst>
                <a:ext uri="{FF2B5EF4-FFF2-40B4-BE49-F238E27FC236}">
                  <a16:creationId xmlns:a16="http://schemas.microsoft.com/office/drawing/2014/main" id="{CCDFDBFA-B5E9-EA5B-FE47-B868EED9A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0406465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2621402-BF18-4AC8-ABE8-6D64BE71A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745" y="6287109"/>
            <a:ext cx="12191185" cy="589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8472"/>
            <a:ext cx="12192000" cy="589990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rgbClr val="0038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354" y="1388943"/>
            <a:ext cx="11007047" cy="471658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2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rgbClr val="002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002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002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002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 userDrawn="1">
            <p:ph type="sldNum" sz="quarter" idx="12"/>
          </p:nvPr>
        </p:nvSpPr>
        <p:spPr>
          <a:xfrm>
            <a:off x="8962968" y="640080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AAEAE5F-33DD-4897-AC50-6574B07C37E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815245-6D63-4C26-9062-42B5BA39FB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6355136"/>
            <a:ext cx="6908800" cy="42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780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78" y="320040"/>
            <a:ext cx="11425236" cy="5355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637229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203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481958"/>
            <a:ext cx="5843239" cy="389164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EA40F8-43C7-91B8-DB7E-DDD5E2408A38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52F9E3-A27C-53E8-B52E-49794F69B0D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Text&#10;&#10;AI-generated content may be incorrect.">
              <a:extLst>
                <a:ext uri="{FF2B5EF4-FFF2-40B4-BE49-F238E27FC236}">
                  <a16:creationId xmlns:a16="http://schemas.microsoft.com/office/drawing/2014/main" id="{DB53C206-3DA3-C765-EB66-A35BBF7054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 Text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85">
            <a:extLst>
              <a:ext uri="{FF2B5EF4-FFF2-40B4-BE49-F238E27FC236}">
                <a16:creationId xmlns:a16="http://schemas.microsoft.com/office/drawing/2014/main" id="{A95873F9-24C5-691B-E0D0-B31D39B7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6" y="2292076"/>
            <a:ext cx="103966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Title: Best Title Option for Longer Presentation Titles (Text Size no larger than 32 pt and no smaller than 20pt)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6" y="4019391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6" y="1880997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6" y="4371534"/>
            <a:ext cx="10396685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6" y="4881013"/>
            <a:ext cx="10396685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8B2AD18-B7D9-77F5-D220-3EDA560B2C83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E0B571-503C-1E4E-4585-513FD2198B27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9" name="Picture 8" descr="Text&#10;&#10;AI-generated content may be incorrect.">
              <a:extLst>
                <a:ext uri="{FF2B5EF4-FFF2-40B4-BE49-F238E27FC236}">
                  <a16:creationId xmlns:a16="http://schemas.microsoft.com/office/drawing/2014/main" id="{2FD5B24E-06B1-CD75-BC26-A89AA432FA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9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492432" cy="4061829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Hexagon Cut-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Stacked 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sv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E8AFC4-0CE6-E93B-9E8C-DB368BD3C3D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939" r:id="rId2"/>
    <p:sldLayoutId id="2147483896" r:id="rId3"/>
    <p:sldLayoutId id="2147483927" r:id="rId4"/>
    <p:sldLayoutId id="2147483941" r:id="rId5"/>
    <p:sldLayoutId id="2147483832" r:id="rId6"/>
    <p:sldLayoutId id="2147483894" r:id="rId7"/>
    <p:sldLayoutId id="2147483829" r:id="rId8"/>
    <p:sldLayoutId id="2147483897" r:id="rId9"/>
    <p:sldLayoutId id="2147483833" r:id="rId10"/>
    <p:sldLayoutId id="2147483952" r:id="rId11"/>
    <p:sldLayoutId id="2147483953" r:id="rId12"/>
    <p:sldLayoutId id="2147483954" r:id="rId13"/>
    <p:sldLayoutId id="2147483955" r:id="rId14"/>
    <p:sldLayoutId id="2147483956" r:id="rId15"/>
    <p:sldLayoutId id="2147483834" r:id="rId16"/>
    <p:sldLayoutId id="2147483940" r:id="rId17"/>
    <p:sldLayoutId id="2147483835" r:id="rId18"/>
    <p:sldLayoutId id="2147483928" r:id="rId19"/>
    <p:sldLayoutId id="2147483906" r:id="rId20"/>
    <p:sldLayoutId id="2147483905" r:id="rId21"/>
    <p:sldLayoutId id="2147483937" r:id="rId22"/>
    <p:sldLayoutId id="2147483947" r:id="rId23"/>
    <p:sldLayoutId id="2147483948" r:id="rId24"/>
    <p:sldLayoutId id="2147483951" r:id="rId25"/>
    <p:sldLayoutId id="2147483949" r:id="rId26"/>
    <p:sldLayoutId id="2147483959" r:id="rId27"/>
    <p:sldLayoutId id="2147483861" r:id="rId28"/>
    <p:sldLayoutId id="2147483958" r:id="rId29"/>
    <p:sldLayoutId id="2147483849" r:id="rId30"/>
    <p:sldLayoutId id="2147483960" r:id="rId31"/>
    <p:sldLayoutId id="2147483961" r:id="rId32"/>
    <p:sldLayoutId id="2147483962" r:id="rId3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None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5.emf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7.png"/><Relationship Id="rId4" Type="http://schemas.openxmlformats.org/officeDocument/2006/relationships/image" Target="../media/image6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7" Type="http://schemas.openxmlformats.org/officeDocument/2006/relationships/image" Target="../media/image79.jp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8.jpeg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00.png"/><Relationship Id="rId4" Type="http://schemas.openxmlformats.org/officeDocument/2006/relationships/image" Target="../media/image5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61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25.png"/><Relationship Id="rId3" Type="http://schemas.openxmlformats.org/officeDocument/2006/relationships/image" Target="../media/image260.png"/><Relationship Id="rId7" Type="http://schemas.openxmlformats.org/officeDocument/2006/relationships/image" Target="../media/image300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0.png"/><Relationship Id="rId11" Type="http://schemas.openxmlformats.org/officeDocument/2006/relationships/image" Target="../media/image23.png"/><Relationship Id="rId5" Type="http://schemas.openxmlformats.org/officeDocument/2006/relationships/image" Target="../media/image280.png"/><Relationship Id="rId15" Type="http://schemas.openxmlformats.org/officeDocument/2006/relationships/image" Target="../media/image380.png"/><Relationship Id="rId10" Type="http://schemas.openxmlformats.org/officeDocument/2006/relationships/image" Target="../media/image22.png"/><Relationship Id="rId4" Type="http://schemas.openxmlformats.org/officeDocument/2006/relationships/image" Target="../media/image270.png"/><Relationship Id="rId9" Type="http://schemas.openxmlformats.org/officeDocument/2006/relationships/image" Target="../media/image29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18B1F-BFB1-CC50-2580-E2ADE95FF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8"/>
            <a:ext cx="4734246" cy="1428692"/>
          </a:xfrm>
        </p:spPr>
        <p:txBody>
          <a:bodyPr/>
          <a:lstStyle/>
          <a:p>
            <a:r>
              <a:rPr lang="en-US" sz="2200" dirty="0"/>
              <a:t>Extraction of Bulk-like Properties through Nanoindentation to Enhance Utilization of the NSUF Nuclear Fuels and Materials Library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63AA3E-CA79-A928-3E5C-72DD8F594C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AB052-C5ED-4604-BB32-C7CFB36540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May 12, 2026 | NSUF Program Review, Virtual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69892-B8FD-9314-2137-FD44D1A12A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55495"/>
            <a:ext cx="4517136" cy="332399"/>
          </a:xfrm>
        </p:spPr>
        <p:txBody>
          <a:bodyPr/>
          <a:lstStyle/>
          <a:p>
            <a:r>
              <a:rPr lang="en-US" sz="1600" b="1" dirty="0"/>
              <a:t>Stephen Taller</a:t>
            </a:r>
            <a:r>
              <a:rPr lang="en-US" sz="1600" b="1" baseline="30000" dirty="0"/>
              <a:t>1</a:t>
            </a:r>
            <a:r>
              <a:rPr lang="en-US" sz="1600" dirty="0"/>
              <a:t>, Caleb Massey</a:t>
            </a:r>
            <a:r>
              <a:rPr lang="en-US" sz="1600" baseline="30000" dirty="0"/>
              <a:t>1</a:t>
            </a:r>
            <a:r>
              <a:rPr lang="en-US" sz="1600" dirty="0"/>
              <a:t>, Wei-Ying Chen</a:t>
            </a:r>
            <a:r>
              <a:rPr lang="en-US" sz="1600" baseline="30000" dirty="0"/>
              <a:t>2</a:t>
            </a:r>
            <a:r>
              <a:rPr lang="en-US" sz="1600" dirty="0"/>
              <a:t>, Geeta Kumari</a:t>
            </a:r>
            <a:r>
              <a:rPr lang="en-US" sz="1600" baseline="30000" dirty="0"/>
              <a:t>1*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4AE62E-70C2-2BB8-D0AC-19F2732450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886538"/>
            <a:ext cx="4517136" cy="24622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1-Oak Ridge National Laboratory, 2-Argonne National Laboratory, *-Now at </a:t>
            </a:r>
            <a:r>
              <a:rPr lang="en-US" sz="1400" dirty="0" err="1"/>
              <a:t>Eutectix</a:t>
            </a:r>
            <a:r>
              <a:rPr lang="en-US" sz="1400" dirty="0"/>
              <a:t>, LLC</a:t>
            </a:r>
          </a:p>
        </p:txBody>
      </p:sp>
    </p:spTree>
    <p:extLst>
      <p:ext uri="{BB962C8B-B14F-4D97-AF65-F5344CB8AC3E}">
        <p14:creationId xmlns:p14="http://schemas.microsoft.com/office/powerpoint/2010/main" val="4251991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2B126-63C8-010E-EA84-338388F09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84" y="78375"/>
            <a:ext cx="11492432" cy="538313"/>
          </a:xfrm>
        </p:spPr>
        <p:txBody>
          <a:bodyPr/>
          <a:lstStyle/>
          <a:p>
            <a:r>
              <a:rPr lang="en-US"/>
              <a:t>First step: Identify polishing conditions to provide reliable data</a:t>
            </a:r>
          </a:p>
        </p:txBody>
      </p:sp>
      <p:pic>
        <p:nvPicPr>
          <p:cNvPr id="5" name="Content Placeholder 4" descr="Chart, line chart, scatter chart&#10;&#10;AI-generated content may be incorrect.">
            <a:extLst>
              <a:ext uri="{FF2B5EF4-FFF2-40B4-BE49-F238E27FC236}">
                <a16:creationId xmlns:a16="http://schemas.microsoft.com/office/drawing/2014/main" id="{A1DB8459-9B8C-BC71-CFBB-9115585BF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88693"/>
            <a:ext cx="4000500" cy="3200400"/>
          </a:xfrm>
        </p:spPr>
      </p:pic>
      <p:pic>
        <p:nvPicPr>
          <p:cNvPr id="7" name="Picture 6" descr="Chart, line chart&#10;&#10;AI-generated content may be incorrect.">
            <a:extLst>
              <a:ext uri="{FF2B5EF4-FFF2-40B4-BE49-F238E27FC236}">
                <a16:creationId xmlns:a16="http://schemas.microsoft.com/office/drawing/2014/main" id="{79BDD335-C7E5-E676-ECCA-7E34FC86D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588693"/>
            <a:ext cx="4000500" cy="3200400"/>
          </a:xfrm>
          <a:prstGeom prst="rect">
            <a:avLst/>
          </a:prstGeom>
        </p:spPr>
      </p:pic>
      <p:pic>
        <p:nvPicPr>
          <p:cNvPr id="9" name="Picture 8" descr="Chart, line chart&#10;&#10;AI-generated content may be incorrect.">
            <a:extLst>
              <a:ext uri="{FF2B5EF4-FFF2-40B4-BE49-F238E27FC236}">
                <a16:creationId xmlns:a16="http://schemas.microsoft.com/office/drawing/2014/main" id="{256A48B7-5A95-7381-24BA-DF7A5EDF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588693"/>
            <a:ext cx="4000500" cy="3200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403735-6CE0-25E5-ECE3-FE98FE0923C3}"/>
              </a:ext>
            </a:extLst>
          </p:cNvPr>
          <p:cNvSpPr txBox="1"/>
          <p:nvPr/>
        </p:nvSpPr>
        <p:spPr>
          <a:xfrm>
            <a:off x="573288" y="432022"/>
            <a:ext cx="7354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Material: Solution annealed 316H, Data from 0-200nm depth removed</a:t>
            </a:r>
          </a:p>
        </p:txBody>
      </p:sp>
      <p:pic>
        <p:nvPicPr>
          <p:cNvPr id="12" name="Picture 11" descr="Chart, line chart&#10;&#10;AI-generated content may be incorrect.">
            <a:extLst>
              <a:ext uri="{FF2B5EF4-FFF2-40B4-BE49-F238E27FC236}">
                <a16:creationId xmlns:a16="http://schemas.microsoft.com/office/drawing/2014/main" id="{D41124A8-EB22-A63F-6DB9-C9A4E15DCC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250" y="3657600"/>
            <a:ext cx="4000500" cy="3200400"/>
          </a:xfrm>
          <a:prstGeom prst="rect">
            <a:avLst/>
          </a:prstGeom>
        </p:spPr>
      </p:pic>
      <p:pic>
        <p:nvPicPr>
          <p:cNvPr id="14" name="Picture 13" descr="Chart, line chart&#10;&#10;AI-generated content may be incorrect.">
            <a:extLst>
              <a:ext uri="{FF2B5EF4-FFF2-40B4-BE49-F238E27FC236}">
                <a16:creationId xmlns:a16="http://schemas.microsoft.com/office/drawing/2014/main" id="{6A7271B6-C38A-71BA-C90F-679152D36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750" y="3657600"/>
            <a:ext cx="4000500" cy="320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2176CC-9859-7AC2-D596-4B0C39C9E657}"/>
              </a:ext>
            </a:extLst>
          </p:cNvPr>
          <p:cNvSpPr txBox="1"/>
          <p:nvPr/>
        </p:nvSpPr>
        <p:spPr>
          <a:xfrm>
            <a:off x="4610100" y="1101606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=1.98±0.26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A1668C-5441-6949-BD69-869D0A7D7550}"/>
              </a:ext>
            </a:extLst>
          </p:cNvPr>
          <p:cNvSpPr txBox="1"/>
          <p:nvPr/>
        </p:nvSpPr>
        <p:spPr>
          <a:xfrm>
            <a:off x="609600" y="1101606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=2.05±0.17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6BED82-F3BA-AECB-382F-4A3EFB1FB29F}"/>
              </a:ext>
            </a:extLst>
          </p:cNvPr>
          <p:cNvSpPr txBox="1"/>
          <p:nvPr/>
        </p:nvSpPr>
        <p:spPr>
          <a:xfrm>
            <a:off x="2606984" y="4172897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=2.01±0.25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981741-E52C-4A17-E0C1-6E3BC59272AB}"/>
              </a:ext>
            </a:extLst>
          </p:cNvPr>
          <p:cNvSpPr txBox="1"/>
          <p:nvPr/>
        </p:nvSpPr>
        <p:spPr>
          <a:xfrm>
            <a:off x="8610600" y="1088906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=1.95±0.15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B03BA1-25A5-D35C-A099-A80DA4748B6C}"/>
              </a:ext>
            </a:extLst>
          </p:cNvPr>
          <p:cNvSpPr txBox="1"/>
          <p:nvPr/>
        </p:nvSpPr>
        <p:spPr>
          <a:xfrm>
            <a:off x="6607484" y="4172897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=2.02±0.23</a:t>
            </a:r>
          </a:p>
        </p:txBody>
      </p:sp>
    </p:spTree>
    <p:extLst>
      <p:ext uri="{BB962C8B-B14F-4D97-AF65-F5344CB8AC3E}">
        <p14:creationId xmlns:p14="http://schemas.microsoft.com/office/powerpoint/2010/main" val="61917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327C68-E1CC-E13D-D35F-056314197FF4}"/>
              </a:ext>
            </a:extLst>
          </p:cNvPr>
          <p:cNvSpPr txBox="1">
            <a:spLocks/>
          </p:cNvSpPr>
          <p:nvPr/>
        </p:nvSpPr>
        <p:spPr>
          <a:xfrm>
            <a:off x="262139" y="2292782"/>
            <a:ext cx="11664389" cy="88639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dirty="0"/>
              <a:t>Let’s increase the complexity by moving to Additively Manufactured Steels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92040D-E1FB-591C-FA0C-6B7E9344AEE0}"/>
              </a:ext>
            </a:extLst>
          </p:cNvPr>
          <p:cNvSpPr txBox="1"/>
          <p:nvPr/>
        </p:nvSpPr>
        <p:spPr>
          <a:xfrm>
            <a:off x="1136509" y="3179179"/>
            <a:ext cx="492955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Why? Contains: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Homogenous microstructure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Many dislocation networks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Negligible density of precipitates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Small amount of porosity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Moderate amount of grain boundaries.</a:t>
            </a:r>
          </a:p>
        </p:txBody>
      </p:sp>
    </p:spTree>
    <p:extLst>
      <p:ext uri="{BB962C8B-B14F-4D97-AF65-F5344CB8AC3E}">
        <p14:creationId xmlns:p14="http://schemas.microsoft.com/office/powerpoint/2010/main" val="2439425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DC11E-D455-6DEB-BC5C-ED0D399B7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83179-FBF2-0C9F-BDA2-7A437A85C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71" y="49553"/>
            <a:ext cx="11492432" cy="886397"/>
          </a:xfrm>
        </p:spPr>
        <p:txBody>
          <a:bodyPr/>
          <a:lstStyle/>
          <a:p>
            <a:pPr algn="ctr"/>
            <a:r>
              <a:rPr lang="en-US" sz="2800" dirty="0"/>
              <a:t>Correlations developed using 316SS with various dislocation densities</a:t>
            </a:r>
            <a:br>
              <a:rPr lang="en-US" sz="2800" dirty="0"/>
            </a:br>
            <a:r>
              <a:rPr lang="en-US" sz="2800" dirty="0"/>
              <a:t>bulk-equivalent hardness to Vickers Hardness to yield stress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250B5F-DB6B-0F18-432F-21EAD874D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68" y="966873"/>
            <a:ext cx="5888017" cy="4976885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5C3FC9-5FB2-7BEF-27BB-45F90C6CD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552" y="1445577"/>
            <a:ext cx="5286951" cy="3966845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3377AD-8B1B-77A7-5025-816652324832}"/>
              </a:ext>
            </a:extLst>
          </p:cNvPr>
          <p:cNvSpPr txBox="1"/>
          <p:nvPr/>
        </p:nvSpPr>
        <p:spPr>
          <a:xfrm>
            <a:off x="1334013" y="6156269"/>
            <a:ext cx="3988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Dislocation cells and annealed microstructures serve to provide distinct hardness values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322C53-D336-3BB4-CD76-737517510DEA}"/>
              </a:ext>
            </a:extLst>
          </p:cNvPr>
          <p:cNvSpPr txBox="1"/>
          <p:nvPr/>
        </p:nvSpPr>
        <p:spPr>
          <a:xfrm>
            <a:off x="8480728" y="5778421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No work hardening included.</a:t>
            </a:r>
          </a:p>
        </p:txBody>
      </p:sp>
      <p:pic>
        <p:nvPicPr>
          <p:cNvPr id="6" name="Picture 5" descr="Map&#10;&#10;AI-generated content may be incorrect.">
            <a:extLst>
              <a:ext uri="{FF2B5EF4-FFF2-40B4-BE49-F238E27FC236}">
                <a16:creationId xmlns:a16="http://schemas.microsoft.com/office/drawing/2014/main" id="{67889C65-BDD3-E889-B427-B020453B5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070" y="935950"/>
            <a:ext cx="4718412" cy="5244669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D6B9100-2837-960B-B0FD-D963E6BE1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431551" y="1279510"/>
            <a:ext cx="5510549" cy="4132912"/>
          </a:xfr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94545A-3CD3-DD43-99CF-30B9B59AF7DE}"/>
              </a:ext>
            </a:extLst>
          </p:cNvPr>
          <p:cNvCxnSpPr>
            <a:cxnSpLocks/>
          </p:cNvCxnSpPr>
          <p:nvPr/>
        </p:nvCxnSpPr>
        <p:spPr>
          <a:xfrm flipV="1">
            <a:off x="7009810" y="1445577"/>
            <a:ext cx="4708693" cy="3481072"/>
          </a:xfrm>
          <a:prstGeom prst="line">
            <a:avLst/>
          </a:prstGeom>
          <a:ln w="28575">
            <a:solidFill>
              <a:srgbClr val="FF9E1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D01F8FA-A5F4-9BAA-D570-E15DA06758EE}"/>
              </a:ext>
            </a:extLst>
          </p:cNvPr>
          <p:cNvSpPr txBox="1"/>
          <p:nvPr/>
        </p:nvSpPr>
        <p:spPr>
          <a:xfrm>
            <a:off x="610746" y="70173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LPBF 316H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E12354-F6CE-BFF0-944E-B65A0EC274BF}"/>
              </a:ext>
            </a:extLst>
          </p:cNvPr>
          <p:cNvSpPr txBox="1"/>
          <p:nvPr/>
        </p:nvSpPr>
        <p:spPr>
          <a:xfrm>
            <a:off x="1752938" y="2994962"/>
            <a:ext cx="8583426" cy="3416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However, LBPF 316SS has rather low yield stress. What about </a:t>
            </a:r>
            <a:r>
              <a:rPr lang="en-US" dirty="0"/>
              <a:t>harder</a:t>
            </a:r>
            <a:r>
              <a:rPr lang="en-US" dirty="0">
                <a:latin typeface="+mn-lt"/>
              </a:rPr>
              <a:t> alloys? </a:t>
            </a:r>
          </a:p>
        </p:txBody>
      </p:sp>
    </p:spTree>
    <p:extLst>
      <p:ext uri="{BB962C8B-B14F-4D97-AF65-F5344CB8AC3E}">
        <p14:creationId xmlns:p14="http://schemas.microsoft.com/office/powerpoint/2010/main" val="146117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2AC0-971F-000C-612C-1B61CB84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84" y="2817359"/>
            <a:ext cx="11492432" cy="886397"/>
          </a:xfrm>
        </p:spPr>
        <p:txBody>
          <a:bodyPr/>
          <a:lstStyle/>
          <a:p>
            <a:r>
              <a:rPr lang="en-US" dirty="0"/>
              <a:t>Irradiation of the same steels allows for continued examination of these relationships</a:t>
            </a:r>
          </a:p>
        </p:txBody>
      </p:sp>
    </p:spTree>
    <p:extLst>
      <p:ext uri="{BB962C8B-B14F-4D97-AF65-F5344CB8AC3E}">
        <p14:creationId xmlns:p14="http://schemas.microsoft.com/office/powerpoint/2010/main" val="2734327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D79F0-E672-0AC0-CFCA-2F4376A25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53198"/>
            <a:ext cx="12191996" cy="847449"/>
          </a:xfrm>
        </p:spPr>
        <p:txBody>
          <a:bodyPr>
            <a:normAutofit/>
          </a:bodyPr>
          <a:lstStyle/>
          <a:p>
            <a:r>
              <a:rPr lang="en-US" sz="2500" dirty="0"/>
              <a:t>Irradiation of the same steels allows for continued examination of these relationships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BDA130E-20BE-DC4B-4917-13381E98BE7C}"/>
              </a:ext>
            </a:extLst>
          </p:cNvPr>
          <p:cNvCxnSpPr>
            <a:cxnSpLocks/>
          </p:cNvCxnSpPr>
          <p:nvPr/>
        </p:nvCxnSpPr>
        <p:spPr>
          <a:xfrm>
            <a:off x="4238172" y="3232727"/>
            <a:ext cx="0" cy="3283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B016B3-A8AA-C5E3-2289-BDF846C5B961}"/>
              </a:ext>
            </a:extLst>
          </p:cNvPr>
          <p:cNvCxnSpPr>
            <a:cxnSpLocks/>
          </p:cNvCxnSpPr>
          <p:nvPr/>
        </p:nvCxnSpPr>
        <p:spPr>
          <a:xfrm>
            <a:off x="7968343" y="3232727"/>
            <a:ext cx="0" cy="3283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A95D031-1CC1-19A0-60EA-543AD319A396}"/>
              </a:ext>
            </a:extLst>
          </p:cNvPr>
          <p:cNvSpPr txBox="1"/>
          <p:nvPr/>
        </p:nvSpPr>
        <p:spPr>
          <a:xfrm>
            <a:off x="65" y="3410849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Environment: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F4EF79-1461-D46F-A5C2-308A3C1015A9}"/>
              </a:ext>
            </a:extLst>
          </p:cNvPr>
          <p:cNvSpPr txBox="1"/>
          <p:nvPr/>
        </p:nvSpPr>
        <p:spPr>
          <a:xfrm>
            <a:off x="2322351" y="341084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HFIR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2E5B0D-CA58-A152-5CB7-07E3E658B9A4}"/>
              </a:ext>
            </a:extLst>
          </p:cNvPr>
          <p:cNvSpPr txBox="1"/>
          <p:nvPr/>
        </p:nvSpPr>
        <p:spPr>
          <a:xfrm>
            <a:off x="5019456" y="3410849"/>
            <a:ext cx="206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MeV Ni</a:t>
            </a:r>
            <a:r>
              <a:rPr lang="en-US" baseline="30000" dirty="0"/>
              <a:t>2+</a:t>
            </a:r>
            <a:r>
              <a:rPr lang="en-US" dirty="0"/>
              <a:t> at ANL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FE9ED-2064-ADF0-8317-DC9F998D3A64}"/>
              </a:ext>
            </a:extLst>
          </p:cNvPr>
          <p:cNvSpPr txBox="1"/>
          <p:nvPr/>
        </p:nvSpPr>
        <p:spPr>
          <a:xfrm>
            <a:off x="8647098" y="3408673"/>
            <a:ext cx="216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 MeV Ni</a:t>
            </a:r>
            <a:r>
              <a:rPr lang="en-US" baseline="30000" dirty="0"/>
              <a:t>3+</a:t>
            </a:r>
            <a:r>
              <a:rPr lang="en-US" dirty="0"/>
              <a:t> at MIBL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1F1EA5-4ED4-AC15-6842-279D32FE8CEF}"/>
              </a:ext>
            </a:extLst>
          </p:cNvPr>
          <p:cNvSpPr txBox="1"/>
          <p:nvPr/>
        </p:nvSpPr>
        <p:spPr>
          <a:xfrm>
            <a:off x="0" y="3710213"/>
            <a:ext cx="154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7B7019-41E2-3928-E67E-482CFF1320D1}"/>
              </a:ext>
            </a:extLst>
          </p:cNvPr>
          <p:cNvSpPr txBox="1"/>
          <p:nvPr/>
        </p:nvSpPr>
        <p:spPr>
          <a:xfrm>
            <a:off x="65" y="3983013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Damage Rate: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E6B969-9CE5-2BD6-5A50-D83492E12A10}"/>
              </a:ext>
            </a:extLst>
          </p:cNvPr>
          <p:cNvSpPr txBox="1"/>
          <p:nvPr/>
        </p:nvSpPr>
        <p:spPr>
          <a:xfrm>
            <a:off x="2013707" y="3983013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~10</a:t>
            </a:r>
            <a:r>
              <a:rPr lang="en-US" baseline="30000" dirty="0"/>
              <a:t>-6</a:t>
            </a:r>
            <a:r>
              <a:rPr lang="en-US" dirty="0"/>
              <a:t> dpa/s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D23A14-A277-A1C8-6DE1-EB776199E50D}"/>
              </a:ext>
            </a:extLst>
          </p:cNvPr>
          <p:cNvSpPr txBox="1"/>
          <p:nvPr/>
        </p:nvSpPr>
        <p:spPr>
          <a:xfrm>
            <a:off x="5425784" y="3983013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~10</a:t>
            </a:r>
            <a:r>
              <a:rPr lang="en-US" baseline="30000" dirty="0"/>
              <a:t>-3</a:t>
            </a:r>
            <a:r>
              <a:rPr lang="en-US" dirty="0"/>
              <a:t> dpa/s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A516B7-9072-1D2C-9B22-E5C369442D69}"/>
              </a:ext>
            </a:extLst>
          </p:cNvPr>
          <p:cNvSpPr txBox="1"/>
          <p:nvPr/>
        </p:nvSpPr>
        <p:spPr>
          <a:xfrm>
            <a:off x="8929161" y="3983013"/>
            <a:ext cx="160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~5×10</a:t>
            </a:r>
            <a:r>
              <a:rPr lang="en-US" baseline="30000" dirty="0"/>
              <a:t>-4</a:t>
            </a:r>
            <a:r>
              <a:rPr lang="en-US" dirty="0"/>
              <a:t> dpa/s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9F3106-DFD8-6BA5-17D6-C28E54F791F9}"/>
              </a:ext>
            </a:extLst>
          </p:cNvPr>
          <p:cNvSpPr txBox="1"/>
          <p:nvPr/>
        </p:nvSpPr>
        <p:spPr>
          <a:xfrm>
            <a:off x="9124489" y="3710213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300, 600°C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41B873-660F-3C50-BBEF-46B978A95DE6}"/>
              </a:ext>
            </a:extLst>
          </p:cNvPr>
          <p:cNvSpPr txBox="1"/>
          <p:nvPr/>
        </p:nvSpPr>
        <p:spPr>
          <a:xfrm>
            <a:off x="5463454" y="3692050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300-600°C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90966E-0531-F74F-FF76-0D901ED76626}"/>
              </a:ext>
            </a:extLst>
          </p:cNvPr>
          <p:cNvSpPr txBox="1"/>
          <p:nvPr/>
        </p:nvSpPr>
        <p:spPr>
          <a:xfrm>
            <a:off x="1549020" y="3695690"/>
            <a:ext cx="2656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from 400 - 600°C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77C2D6-0C21-A114-2F03-270AF8F97F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5994" y="4356364"/>
            <a:ext cx="2488735" cy="1828800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3EA107C-71A2-0394-BCA2-93392B89E4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3374" y="4343928"/>
            <a:ext cx="2438539" cy="1828800"/>
          </a:xfrm>
          <a:prstGeom prst="rect">
            <a:avLst/>
          </a:prstGeom>
          <a:noFill/>
        </p:spPr>
      </p:pic>
      <p:pic>
        <p:nvPicPr>
          <p:cNvPr id="1026" name="Picture 2" descr="A blue glow is present during the refueling of the HFIR reactor at Oak Ridge National Laboratory">
            <a:extLst>
              <a:ext uri="{FF2B5EF4-FFF2-40B4-BE49-F238E27FC236}">
                <a16:creationId xmlns:a16="http://schemas.microsoft.com/office/drawing/2014/main" id="{F2CCFA03-C0BF-BF13-9A5E-DC3034D51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664" y="4356364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5D6F4B-4502-661A-2F2C-F4AE43069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2836"/>
            <a:ext cx="2194560" cy="2194560"/>
          </a:xfrm>
          <a:prstGeom prst="rect">
            <a:avLst/>
          </a:prstGeom>
        </p:spPr>
      </p:pic>
      <p:sp>
        <p:nvSpPr>
          <p:cNvPr id="30" name="Arrow: Down 29">
            <a:extLst>
              <a:ext uri="{FF2B5EF4-FFF2-40B4-BE49-F238E27FC236}">
                <a16:creationId xmlns:a16="http://schemas.microsoft.com/office/drawing/2014/main" id="{DE25AD12-27C5-1BF8-8F5F-78EBCAAC3BE1}"/>
              </a:ext>
            </a:extLst>
          </p:cNvPr>
          <p:cNvSpPr/>
          <p:nvPr/>
        </p:nvSpPr>
        <p:spPr>
          <a:xfrm>
            <a:off x="2456453" y="2417532"/>
            <a:ext cx="412716" cy="833219"/>
          </a:xfrm>
          <a:prstGeom prst="downArrow">
            <a:avLst/>
          </a:prstGeom>
          <a:solidFill>
            <a:srgbClr val="A2A2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7A37DAFC-1977-A10B-5661-5715BBD8153B}"/>
              </a:ext>
            </a:extLst>
          </p:cNvPr>
          <p:cNvSpPr/>
          <p:nvPr/>
        </p:nvSpPr>
        <p:spPr>
          <a:xfrm>
            <a:off x="5845624" y="2423115"/>
            <a:ext cx="412716" cy="833219"/>
          </a:xfrm>
          <a:prstGeom prst="downArrow">
            <a:avLst/>
          </a:prstGeom>
          <a:solidFill>
            <a:srgbClr val="A2A2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1270616C-BCFB-C6A9-1709-F3FC34E32ABD}"/>
              </a:ext>
            </a:extLst>
          </p:cNvPr>
          <p:cNvSpPr/>
          <p:nvPr/>
        </p:nvSpPr>
        <p:spPr>
          <a:xfrm>
            <a:off x="9575794" y="2417264"/>
            <a:ext cx="412716" cy="833219"/>
          </a:xfrm>
          <a:prstGeom prst="downArrow">
            <a:avLst/>
          </a:prstGeom>
          <a:solidFill>
            <a:srgbClr val="A2A2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96649E4-E2AF-EE5E-2223-D6735A7A6562}"/>
              </a:ext>
            </a:extLst>
          </p:cNvPr>
          <p:cNvSpPr/>
          <p:nvPr/>
        </p:nvSpPr>
        <p:spPr>
          <a:xfrm>
            <a:off x="2623128" y="2417532"/>
            <a:ext cx="7241306" cy="218005"/>
          </a:xfrm>
          <a:prstGeom prst="rect">
            <a:avLst/>
          </a:prstGeom>
          <a:solidFill>
            <a:srgbClr val="A2A2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4E55269-5A85-ECFC-3AB8-C5E734F2DB7A}"/>
              </a:ext>
            </a:extLst>
          </p:cNvPr>
          <p:cNvSpPr txBox="1"/>
          <p:nvPr/>
        </p:nvSpPr>
        <p:spPr>
          <a:xfrm>
            <a:off x="4745361" y="768545"/>
            <a:ext cx="45031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As-Printed (AP), high sink strength</a:t>
            </a:r>
          </a:p>
          <a:p>
            <a:pPr algn="ctr"/>
            <a:r>
              <a:rPr lang="en-US" dirty="0"/>
              <a:t>Solution Annealed (SA), low sink strength</a:t>
            </a:r>
          </a:p>
          <a:p>
            <a:pPr algn="ctr"/>
            <a:r>
              <a:rPr lang="en-US" dirty="0"/>
              <a:t>Stress Relieved (SR), high sink strength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7A86E8-51E2-1D01-B157-756D99E59DA7}"/>
              </a:ext>
            </a:extLst>
          </p:cNvPr>
          <p:cNvSpPr txBox="1"/>
          <p:nvPr/>
        </p:nvSpPr>
        <p:spPr>
          <a:xfrm>
            <a:off x="2180519" y="956930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LPBF 316L</a:t>
            </a:r>
          </a:p>
          <a:p>
            <a:r>
              <a:rPr lang="en-US" dirty="0"/>
              <a:t>LPBF 316H</a:t>
            </a: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A428D21D-5BFC-CFDB-9F21-80AB14929CA3}"/>
              </a:ext>
            </a:extLst>
          </p:cNvPr>
          <p:cNvSpPr/>
          <p:nvPr/>
        </p:nvSpPr>
        <p:spPr>
          <a:xfrm>
            <a:off x="3690351" y="1031823"/>
            <a:ext cx="1055010" cy="404388"/>
          </a:xfrm>
          <a:prstGeom prst="rightArrow">
            <a:avLst/>
          </a:prstGeom>
          <a:solidFill>
            <a:srgbClr val="A2A2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B0BE64E-7431-C533-E2C4-FA964A5AA21E}"/>
              </a:ext>
            </a:extLst>
          </p:cNvPr>
          <p:cNvSpPr/>
          <p:nvPr/>
        </p:nvSpPr>
        <p:spPr>
          <a:xfrm>
            <a:off x="5947411" y="1701644"/>
            <a:ext cx="205740" cy="897065"/>
          </a:xfrm>
          <a:prstGeom prst="rect">
            <a:avLst/>
          </a:prstGeom>
          <a:solidFill>
            <a:srgbClr val="A2A2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Slide Number Placeholder 3">
            <a:extLst>
              <a:ext uri="{FF2B5EF4-FFF2-40B4-BE49-F238E27FC236}">
                <a16:creationId xmlns:a16="http://schemas.microsoft.com/office/drawing/2014/main" id="{1F1C9AD1-7A29-EF76-E05A-C551095B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369" y="6263061"/>
            <a:ext cx="9856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7C032F-CD6F-4040-A6F8-55EF6F4FAED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C32666-788A-9F4B-D6B7-1CD3569A92F2}"/>
              </a:ext>
            </a:extLst>
          </p:cNvPr>
          <p:cNvSpPr txBox="1"/>
          <p:nvPr/>
        </p:nvSpPr>
        <p:spPr>
          <a:xfrm>
            <a:off x="6620105" y="2733832"/>
            <a:ext cx="2488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 helium</a:t>
            </a:r>
          </a:p>
        </p:txBody>
      </p:sp>
    </p:spTree>
    <p:extLst>
      <p:ext uri="{BB962C8B-B14F-4D97-AF65-F5344CB8AC3E}">
        <p14:creationId xmlns:p14="http://schemas.microsoft.com/office/powerpoint/2010/main" val="86594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30" grpId="0" animBg="1"/>
      <p:bldP spid="31" grpId="0" animBg="1"/>
      <p:bldP spid="32" grpId="0" animBg="1"/>
      <p:bldP spid="33" grpId="0" animBg="1"/>
      <p:bldP spid="34" grpId="0"/>
      <p:bldP spid="36" grpId="0" animBg="1"/>
      <p:bldP spid="37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E25C2-ABE6-9D5A-C341-BD506C4BE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depth dependence of the ion bombarded region requires being selective about data analysis. </a:t>
            </a:r>
          </a:p>
        </p:txBody>
      </p:sp>
      <p:pic>
        <p:nvPicPr>
          <p:cNvPr id="7" name="Picture 6" descr="A picture containing chart&#10;&#10;AI-generated content may be incorrect.">
            <a:extLst>
              <a:ext uri="{FF2B5EF4-FFF2-40B4-BE49-F238E27FC236}">
                <a16:creationId xmlns:a16="http://schemas.microsoft.com/office/drawing/2014/main" id="{433E040B-76B0-D5AD-8D57-418E6D0F5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58" y="1799745"/>
            <a:ext cx="4572000" cy="3657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40A6F5A-533A-2FEF-539E-25837DAEA1A5}"/>
                  </a:ext>
                </a:extLst>
              </p:cNvPr>
              <p:cNvSpPr txBox="1"/>
              <p:nvPr/>
            </p:nvSpPr>
            <p:spPr>
              <a:xfrm>
                <a:off x="4983715" y="3245222"/>
                <a:ext cx="1853007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40A6F5A-533A-2FEF-539E-25837DAEA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3715" y="3245222"/>
                <a:ext cx="1853007" cy="6223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961F075-EC35-2464-BF4A-971E8A775487}"/>
              </a:ext>
            </a:extLst>
          </p:cNvPr>
          <p:cNvSpPr txBox="1"/>
          <p:nvPr/>
        </p:nvSpPr>
        <p:spPr>
          <a:xfrm>
            <a:off x="5605319" y="2875890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Nix-Gao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A5B9EED-78F0-C3DD-C8B2-5523FF9AF18B}"/>
              </a:ext>
            </a:extLst>
          </p:cNvPr>
          <p:cNvSpPr/>
          <p:nvPr/>
        </p:nvSpPr>
        <p:spPr>
          <a:xfrm>
            <a:off x="4983715" y="3867572"/>
            <a:ext cx="1900501" cy="6223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8FAA7AA-8FF5-00AF-D7FF-F51CB5E784AA}"/>
              </a:ext>
            </a:extLst>
          </p:cNvPr>
          <p:cNvCxnSpPr/>
          <p:nvPr/>
        </p:nvCxnSpPr>
        <p:spPr>
          <a:xfrm flipV="1">
            <a:off x="1857829" y="2875890"/>
            <a:ext cx="0" cy="553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0BDB6FB-566D-B360-8854-3A413B6E1580}"/>
              </a:ext>
            </a:extLst>
          </p:cNvPr>
          <p:cNvSpPr txBox="1"/>
          <p:nvPr/>
        </p:nvSpPr>
        <p:spPr>
          <a:xfrm>
            <a:off x="1233715" y="3519526"/>
            <a:ext cx="3541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Small slope change corresponds to end of ion range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B22580-0DBE-5139-3055-5983566EC7BB}"/>
              </a:ext>
            </a:extLst>
          </p:cNvPr>
          <p:cNvSpPr txBox="1"/>
          <p:nvPr/>
        </p:nvSpPr>
        <p:spPr>
          <a:xfrm>
            <a:off x="6685935" y="5445888"/>
            <a:ext cx="5506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Fit from 100-200nm indentation depth to capture properties from roughly 500 - 1000nm in ion range</a:t>
            </a:r>
          </a:p>
        </p:txBody>
      </p:sp>
      <p:pic>
        <p:nvPicPr>
          <p:cNvPr id="4" name="Picture 3" descr="Chart, line chart&#10;&#10;AI-generated content may be incorrect.">
            <a:extLst>
              <a:ext uri="{FF2B5EF4-FFF2-40B4-BE49-F238E27FC236}">
                <a16:creationId xmlns:a16="http://schemas.microsoft.com/office/drawing/2014/main" id="{D179E3DD-5768-7251-F0DA-4E0856BB1A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273" y="1412112"/>
            <a:ext cx="4807115" cy="38456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C7A843-E33D-F838-208C-A7E82C48C94F}"/>
              </a:ext>
            </a:extLst>
          </p:cNvPr>
          <p:cNvSpPr txBox="1"/>
          <p:nvPr/>
        </p:nvSpPr>
        <p:spPr>
          <a:xfrm>
            <a:off x="8948397" y="3152445"/>
            <a:ext cx="2325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Slope change corresponds to end of ion range</a:t>
            </a:r>
          </a:p>
        </p:txBody>
      </p:sp>
    </p:spTree>
    <p:extLst>
      <p:ext uri="{BB962C8B-B14F-4D97-AF65-F5344CB8AC3E}">
        <p14:creationId xmlns:p14="http://schemas.microsoft.com/office/powerpoint/2010/main" val="2597338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Chart, line chart, scatter chart&#10;&#10;AI-generated content may be incorrect.">
            <a:extLst>
              <a:ext uri="{FF2B5EF4-FFF2-40B4-BE49-F238E27FC236}">
                <a16:creationId xmlns:a16="http://schemas.microsoft.com/office/drawing/2014/main" id="{CE7FAF08-94D5-EA0D-FBE2-92A5B6EEE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46" y="1324202"/>
            <a:ext cx="2971800" cy="2377440"/>
          </a:xfrm>
          <a:prstGeom prst="rect">
            <a:avLst/>
          </a:prstGeom>
        </p:spPr>
      </p:pic>
      <p:pic>
        <p:nvPicPr>
          <p:cNvPr id="30" name="Picture 29" descr="Chart, line chart, scatter chart&#10;&#10;AI-generated content may be incorrect.">
            <a:extLst>
              <a:ext uri="{FF2B5EF4-FFF2-40B4-BE49-F238E27FC236}">
                <a16:creationId xmlns:a16="http://schemas.microsoft.com/office/drawing/2014/main" id="{1760C885-401A-42F8-49D6-C0AB44AF4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113" y="1286211"/>
            <a:ext cx="2971800" cy="2377440"/>
          </a:xfrm>
          <a:prstGeom prst="rect">
            <a:avLst/>
          </a:prstGeom>
        </p:spPr>
      </p:pic>
      <p:pic>
        <p:nvPicPr>
          <p:cNvPr id="36" name="Picture 35" descr="Chart, line chart&#10;&#10;AI-generated content may be incorrect.">
            <a:extLst>
              <a:ext uri="{FF2B5EF4-FFF2-40B4-BE49-F238E27FC236}">
                <a16:creationId xmlns:a16="http://schemas.microsoft.com/office/drawing/2014/main" id="{B41D890D-D399-7928-C6D3-373ACD929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6964" y="1286211"/>
            <a:ext cx="2971800" cy="2377440"/>
          </a:xfrm>
          <a:prstGeom prst="rect">
            <a:avLst/>
          </a:prstGeom>
        </p:spPr>
      </p:pic>
      <p:pic>
        <p:nvPicPr>
          <p:cNvPr id="32" name="Picture 31" descr="Chart, line chart, scatter chart&#10;&#10;AI-generated content may be incorrect.">
            <a:extLst>
              <a:ext uri="{FF2B5EF4-FFF2-40B4-BE49-F238E27FC236}">
                <a16:creationId xmlns:a16="http://schemas.microsoft.com/office/drawing/2014/main" id="{D97A60B2-22B8-BA49-716E-AA5A012D45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7814" y="1286211"/>
            <a:ext cx="2971800" cy="2377440"/>
          </a:xfrm>
          <a:prstGeom prst="rect">
            <a:avLst/>
          </a:prstGeom>
        </p:spPr>
      </p:pic>
      <p:pic>
        <p:nvPicPr>
          <p:cNvPr id="18" name="Picture 17" descr="Chart, line chart&#10;&#10;AI-generated content may be incorrect.">
            <a:extLst>
              <a:ext uri="{FF2B5EF4-FFF2-40B4-BE49-F238E27FC236}">
                <a16:creationId xmlns:a16="http://schemas.microsoft.com/office/drawing/2014/main" id="{C6BD98F7-AD7E-4909-A89E-48930A48A0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9554" y="3574537"/>
            <a:ext cx="2971800" cy="2377440"/>
          </a:xfrm>
          <a:prstGeom prst="rect">
            <a:avLst/>
          </a:prstGeom>
        </p:spPr>
      </p:pic>
      <p:pic>
        <p:nvPicPr>
          <p:cNvPr id="10" name="Picture 9" descr="Chart, line chart, scatter chart&#10;&#10;AI-generated content may be incorrect.">
            <a:extLst>
              <a:ext uri="{FF2B5EF4-FFF2-40B4-BE49-F238E27FC236}">
                <a16:creationId xmlns:a16="http://schemas.microsoft.com/office/drawing/2014/main" id="{3571BA2B-D49F-7071-5BBF-F7721F87D7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6500" y="3573650"/>
            <a:ext cx="2971800" cy="2377440"/>
          </a:xfrm>
          <a:prstGeom prst="rect">
            <a:avLst/>
          </a:prstGeom>
        </p:spPr>
      </p:pic>
      <p:pic>
        <p:nvPicPr>
          <p:cNvPr id="8" name="Picture 7" descr="Chart, line chart&#10;&#10;AI-generated content may be incorrect.">
            <a:extLst>
              <a:ext uri="{FF2B5EF4-FFF2-40B4-BE49-F238E27FC236}">
                <a16:creationId xmlns:a16="http://schemas.microsoft.com/office/drawing/2014/main" id="{55F1ABF1-7FE0-D5CF-F162-1ED37BCEB4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646" y="3573650"/>
            <a:ext cx="2971800" cy="2377440"/>
          </a:xfrm>
          <a:prstGeom prst="rect">
            <a:avLst/>
          </a:prstGeom>
        </p:spPr>
      </p:pic>
      <p:pic>
        <p:nvPicPr>
          <p:cNvPr id="11" name="Picture 10" descr="Chart, line chart&#10;&#10;AI-generated content may be incorrect.">
            <a:extLst>
              <a:ext uri="{FF2B5EF4-FFF2-40B4-BE49-F238E27FC236}">
                <a16:creationId xmlns:a16="http://schemas.microsoft.com/office/drawing/2014/main" id="{D1B8576C-3A07-2B93-384A-474CF6DBB5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700" y="3573650"/>
            <a:ext cx="2971800" cy="2377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CD97B1-4C69-E6C2-7A4E-A2D6405A3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86" y="177305"/>
            <a:ext cx="11425236" cy="535531"/>
          </a:xfrm>
        </p:spPr>
        <p:txBody>
          <a:bodyPr/>
          <a:lstStyle/>
          <a:p>
            <a:r>
              <a:rPr lang="en-US" sz="2600" dirty="0"/>
              <a:t>Limiting the examination depth allows for the extraction of properties from the ion irradiated region only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92DCCE-29DB-DE23-7424-5996F8C163D7}"/>
              </a:ext>
            </a:extLst>
          </p:cNvPr>
          <p:cNvSpPr txBox="1"/>
          <p:nvPr/>
        </p:nvSpPr>
        <p:spPr>
          <a:xfrm>
            <a:off x="3256921" y="5951090"/>
            <a:ext cx="5678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Solution Annealed (SA) 316H, </a:t>
            </a:r>
            <a:r>
              <a:rPr lang="en-US" b="1" dirty="0">
                <a:solidFill>
                  <a:srgbClr val="BF00BF"/>
                </a:solidFill>
              </a:rPr>
              <a:t>low initial sink strength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C096C7-6F65-9D0D-C948-F124AF20B80C}"/>
              </a:ext>
            </a:extLst>
          </p:cNvPr>
          <p:cNvSpPr txBox="1"/>
          <p:nvPr/>
        </p:nvSpPr>
        <p:spPr>
          <a:xfrm>
            <a:off x="3179175" y="999597"/>
            <a:ext cx="5894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Stress-relived (SR) LBPF 316H, </a:t>
            </a:r>
            <a:r>
              <a:rPr lang="en-US" b="1" dirty="0">
                <a:solidFill>
                  <a:schemeClr val="accent2"/>
                </a:solidFill>
              </a:rPr>
              <a:t>high initial sink strength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6E2674-12B0-DBB4-6058-6DF946C72728}"/>
              </a:ext>
            </a:extLst>
          </p:cNvPr>
          <p:cNvSpPr txBox="1"/>
          <p:nvPr/>
        </p:nvSpPr>
        <p:spPr>
          <a:xfrm>
            <a:off x="9269185" y="1646351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=2.5±0.2 </a:t>
            </a:r>
            <a:r>
              <a:rPr lang="en-US" dirty="0" err="1"/>
              <a:t>GPa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49571E-8E90-85D0-B014-2237BAF5F6A3}"/>
              </a:ext>
            </a:extLst>
          </p:cNvPr>
          <p:cNvSpPr txBox="1"/>
          <p:nvPr/>
        </p:nvSpPr>
        <p:spPr>
          <a:xfrm>
            <a:off x="6368334" y="1629958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=2.9±0.2 </a:t>
            </a:r>
            <a:r>
              <a:rPr lang="en-US" dirty="0" err="1"/>
              <a:t>GPa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882C06-AD4D-598B-B1B9-2E3C4FD6925E}"/>
              </a:ext>
            </a:extLst>
          </p:cNvPr>
          <p:cNvSpPr txBox="1"/>
          <p:nvPr/>
        </p:nvSpPr>
        <p:spPr>
          <a:xfrm>
            <a:off x="3448148" y="1629958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=3.0±0.2 </a:t>
            </a:r>
            <a:r>
              <a:rPr lang="en-US" dirty="0" err="1"/>
              <a:t>GPa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CF7456-DE04-E60E-8191-1691EEE2C7F9}"/>
              </a:ext>
            </a:extLst>
          </p:cNvPr>
          <p:cNvSpPr txBox="1"/>
          <p:nvPr/>
        </p:nvSpPr>
        <p:spPr>
          <a:xfrm>
            <a:off x="564691" y="1646351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=3.1±0.3 </a:t>
            </a:r>
            <a:r>
              <a:rPr lang="en-US" dirty="0" err="1"/>
              <a:t>GPa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C2C486-0BF9-105A-1AE5-FFBE1C13AF82}"/>
              </a:ext>
            </a:extLst>
          </p:cNvPr>
          <p:cNvSpPr txBox="1"/>
          <p:nvPr/>
        </p:nvSpPr>
        <p:spPr>
          <a:xfrm>
            <a:off x="9280647" y="3924419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=2.6±0.3 </a:t>
            </a:r>
            <a:r>
              <a:rPr lang="en-US" dirty="0" err="1"/>
              <a:t>GPa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2CBCA1-6EF6-9617-02FD-212711DC6D40}"/>
              </a:ext>
            </a:extLst>
          </p:cNvPr>
          <p:cNvSpPr txBox="1"/>
          <p:nvPr/>
        </p:nvSpPr>
        <p:spPr>
          <a:xfrm>
            <a:off x="6409926" y="392468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=2.6±0.2 </a:t>
            </a:r>
            <a:r>
              <a:rPr lang="en-US" dirty="0" err="1"/>
              <a:t>GPa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2C102E-6868-825D-676C-B3A049F3A349}"/>
              </a:ext>
            </a:extLst>
          </p:cNvPr>
          <p:cNvSpPr txBox="1"/>
          <p:nvPr/>
        </p:nvSpPr>
        <p:spPr>
          <a:xfrm>
            <a:off x="3496058" y="3923682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=3.9±0.2 </a:t>
            </a:r>
            <a:r>
              <a:rPr lang="en-US" dirty="0" err="1"/>
              <a:t>GPa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6A5F13-656B-3369-369C-CDC230A0F777}"/>
              </a:ext>
            </a:extLst>
          </p:cNvPr>
          <p:cNvSpPr txBox="1"/>
          <p:nvPr/>
        </p:nvSpPr>
        <p:spPr>
          <a:xfrm>
            <a:off x="564691" y="3925932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=3.6±0.3 </a:t>
            </a:r>
            <a:r>
              <a:rPr lang="en-US" dirty="0" err="1"/>
              <a:t>GPa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3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4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5A46A-5A72-9856-7DBF-86A08AB11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63" y="84779"/>
            <a:ext cx="11425236" cy="535531"/>
          </a:xfrm>
        </p:spPr>
        <p:txBody>
          <a:bodyPr/>
          <a:lstStyle/>
          <a:p>
            <a:r>
              <a:rPr lang="en-US" dirty="0"/>
              <a:t>When all ion and neutron data are plotted together, the relationship looks near ideal for 316H</a:t>
            </a:r>
          </a:p>
        </p:txBody>
      </p:sp>
      <p:pic>
        <p:nvPicPr>
          <p:cNvPr id="4" name="Content Placeholder 10" descr="Chart, box and whisker chart&#10;&#10;AI-generated content may be incorrect.">
            <a:extLst>
              <a:ext uri="{FF2B5EF4-FFF2-40B4-BE49-F238E27FC236}">
                <a16:creationId xmlns:a16="http://schemas.microsoft.com/office/drawing/2014/main" id="{9D15F413-1D87-C590-7029-62E44A62F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66" y="1172993"/>
            <a:ext cx="6689120" cy="5016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DB3624-68F0-DE3B-CE95-4D51658B9675}"/>
              </a:ext>
            </a:extLst>
          </p:cNvPr>
          <p:cNvSpPr txBox="1"/>
          <p:nvPr/>
        </p:nvSpPr>
        <p:spPr>
          <a:xfrm>
            <a:off x="2400458" y="4685886"/>
            <a:ext cx="349166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However, this plot is misleading!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A334B2-842C-535D-C396-AB919C4A5995}"/>
              </a:ext>
            </a:extLst>
          </p:cNvPr>
          <p:cNvSpPr txBox="1"/>
          <p:nvPr/>
        </p:nvSpPr>
        <p:spPr>
          <a:xfrm>
            <a:off x="7351059" y="3498003"/>
            <a:ext cx="42466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accounting for: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Differences in initial microstructure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Damage rate (ions~1000x neutrons)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 hardening during indentation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CBBF44-41D2-8F06-FF8F-12516127144B}"/>
              </a:ext>
            </a:extLst>
          </p:cNvPr>
          <p:cNvSpPr txBox="1"/>
          <p:nvPr/>
        </p:nvSpPr>
        <p:spPr>
          <a:xfrm>
            <a:off x="7244079" y="1836667"/>
            <a:ext cx="494792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-Ion irradiation bulk hardness from NI converted to Vicker hardness and then yield stress using Tabor relationship (</a:t>
            </a:r>
            <a:r>
              <a:rPr lang="el-GR" dirty="0"/>
              <a:t>σ</a:t>
            </a:r>
            <a:r>
              <a:rPr lang="en-US" dirty="0"/>
              <a:t>~3 HV)</a:t>
            </a:r>
          </a:p>
          <a:p>
            <a:r>
              <a:rPr lang="en-US" dirty="0"/>
              <a:t>-Yield stress provided from HFIR irradiated steels from the same AM build piece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47DDDB-5982-4C60-06EE-F140CF5BABA6}"/>
              </a:ext>
            </a:extLst>
          </p:cNvPr>
          <p:cNvSpPr txBox="1"/>
          <p:nvPr/>
        </p:nvSpPr>
        <p:spPr>
          <a:xfrm>
            <a:off x="1920240" y="6108553"/>
            <a:ext cx="4657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 points displaced by 10°C for visibility</a:t>
            </a:r>
          </a:p>
        </p:txBody>
      </p:sp>
    </p:spTree>
    <p:extLst>
      <p:ext uri="{BB962C8B-B14F-4D97-AF65-F5344CB8AC3E}">
        <p14:creationId xmlns:p14="http://schemas.microsoft.com/office/powerpoint/2010/main" val="175893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00717-AA32-CB31-0C1F-3ED361D8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Bringing 316L and 316H together with invariance approach to account for damage rate produces reasonable trends</a:t>
            </a:r>
          </a:p>
        </p:txBody>
      </p:sp>
      <p:pic>
        <p:nvPicPr>
          <p:cNvPr id="4" name="Picture 3" descr="Chart&#10;&#10;AI-generated content may be incorrect.">
            <a:extLst>
              <a:ext uri="{FF2B5EF4-FFF2-40B4-BE49-F238E27FC236}">
                <a16:creationId xmlns:a16="http://schemas.microsoft.com/office/drawing/2014/main" id="{8238B4C2-360C-06A2-288B-CBBE2A834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66" y="1637229"/>
            <a:ext cx="5852172" cy="43891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3CEA71-E5EF-A550-764F-B4344D3B9ED7}"/>
              </a:ext>
            </a:extLst>
          </p:cNvPr>
          <p:cNvSpPr txBox="1"/>
          <p:nvPr/>
        </p:nvSpPr>
        <p:spPr>
          <a:xfrm>
            <a:off x="1170404" y="1806083"/>
            <a:ext cx="1495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10dpa SR 316L</a:t>
            </a:r>
          </a:p>
          <a:p>
            <a:r>
              <a:rPr lang="en-US" sz="1600" dirty="0"/>
              <a:t>1 pt each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42818AA-D282-E7B8-643D-B584807765A0}"/>
              </a:ext>
            </a:extLst>
          </p:cNvPr>
          <p:cNvCxnSpPr>
            <a:cxnSpLocks/>
          </p:cNvCxnSpPr>
          <p:nvPr/>
        </p:nvCxnSpPr>
        <p:spPr>
          <a:xfrm>
            <a:off x="2666326" y="2040958"/>
            <a:ext cx="357777" cy="1150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65A71CC-EA79-800B-B674-D6F292B78D68}"/>
              </a:ext>
            </a:extLst>
          </p:cNvPr>
          <p:cNvCxnSpPr>
            <a:cxnSpLocks/>
          </p:cNvCxnSpPr>
          <p:nvPr/>
        </p:nvCxnSpPr>
        <p:spPr>
          <a:xfrm>
            <a:off x="2666326" y="2057609"/>
            <a:ext cx="357777" cy="4677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F170230-FCE5-3A91-DA8C-3010C34529A9}"/>
              </a:ext>
            </a:extLst>
          </p:cNvPr>
          <p:cNvSpPr txBox="1"/>
          <p:nvPr/>
        </p:nvSpPr>
        <p:spPr>
          <a:xfrm>
            <a:off x="1115671" y="1452563"/>
            <a:ext cx="429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Stress-relived (SR) LBPF 316L and 316H</a:t>
            </a:r>
          </a:p>
        </p:txBody>
      </p:sp>
      <p:pic>
        <p:nvPicPr>
          <p:cNvPr id="10" name="Picture 9" descr="Chart&#10;&#10;AI-generated content may be incorrect.">
            <a:extLst>
              <a:ext uri="{FF2B5EF4-FFF2-40B4-BE49-F238E27FC236}">
                <a16:creationId xmlns:a16="http://schemas.microsoft.com/office/drawing/2014/main" id="{7B046923-7BF2-AAB9-3A73-23BE9FC89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571" y="1637228"/>
            <a:ext cx="5852172" cy="43891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2504F-4880-3C6E-418E-A34C32F3A97F}"/>
              </a:ext>
            </a:extLst>
          </p:cNvPr>
          <p:cNvSpPr txBox="1"/>
          <p:nvPr/>
        </p:nvSpPr>
        <p:spPr>
          <a:xfrm>
            <a:off x="6814273" y="1452563"/>
            <a:ext cx="4758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Solution Annealed (SA) LBPF 316L and 316H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4474C4-85C0-CCD2-314B-5DEDCBB96D10}"/>
              </a:ext>
            </a:extLst>
          </p:cNvPr>
          <p:cNvSpPr txBox="1"/>
          <p:nvPr/>
        </p:nvSpPr>
        <p:spPr>
          <a:xfrm>
            <a:off x="1814430" y="3185462"/>
            <a:ext cx="9018816" cy="492443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600" b="1" dirty="0"/>
              <a:t>This does not imply microstructure equivalence on its own!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DB2680-E4A7-42AA-2D7E-83DFBAA019B6}"/>
              </a:ext>
            </a:extLst>
          </p:cNvPr>
          <p:cNvSpPr txBox="1"/>
          <p:nvPr/>
        </p:nvSpPr>
        <p:spPr>
          <a:xfrm>
            <a:off x="5687280" y="5876087"/>
            <a:ext cx="6375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Ion temperatures shifted via Mansur invariance relationships</a:t>
            </a:r>
          </a:p>
        </p:txBody>
      </p:sp>
    </p:spTree>
    <p:extLst>
      <p:ext uri="{BB962C8B-B14F-4D97-AF65-F5344CB8AC3E}">
        <p14:creationId xmlns:p14="http://schemas.microsoft.com/office/powerpoint/2010/main" val="85969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8FFBC-3C97-985C-6600-2F24BED54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Application to NSUF projects: Examining He and H gradients using triple ion irradiation, RTE 24-4880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F1614D-AAEC-31F7-6DF0-8F3A843DB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7171" t="62662" r="42264" b="14334"/>
          <a:stretch>
            <a:fillRect/>
          </a:stretch>
        </p:blipFill>
        <p:spPr>
          <a:xfrm rot="5400000">
            <a:off x="272899" y="2555917"/>
            <a:ext cx="2845138" cy="286207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9CD7DA-EFE5-51B2-C1F5-193B36256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382" y="2194258"/>
            <a:ext cx="4371873" cy="3497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D24194-1534-E17D-2F09-4919FADCA18C}"/>
              </a:ext>
            </a:extLst>
          </p:cNvPr>
          <p:cNvSpPr txBox="1"/>
          <p:nvPr/>
        </p:nvSpPr>
        <p:spPr>
          <a:xfrm>
            <a:off x="3717068" y="1741424"/>
            <a:ext cx="406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Automated acquisition and processing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19A498-921C-D029-8389-AF9380AC3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257" y="2163159"/>
            <a:ext cx="3569461" cy="311699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670D220-4767-B69C-C667-8D1C3BA74DB1}"/>
              </a:ext>
            </a:extLst>
          </p:cNvPr>
          <p:cNvCxnSpPr/>
          <p:nvPr/>
        </p:nvCxnSpPr>
        <p:spPr>
          <a:xfrm flipH="1">
            <a:off x="9084596" y="2048534"/>
            <a:ext cx="23682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A9593C6-FB66-DF6C-B82C-205BE2E9A272}"/>
              </a:ext>
            </a:extLst>
          </p:cNvPr>
          <p:cNvSpPr txBox="1"/>
          <p:nvPr/>
        </p:nvSpPr>
        <p:spPr>
          <a:xfrm>
            <a:off x="8415983" y="1692036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He/dpa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D947AC-B6CA-6830-711E-87C3EA2245FD}"/>
              </a:ext>
            </a:extLst>
          </p:cNvPr>
          <p:cNvSpPr txBox="1"/>
          <p:nvPr/>
        </p:nvSpPr>
        <p:spPr>
          <a:xfrm>
            <a:off x="11167721" y="1707586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He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17BE38-374B-1D64-AF52-B2F7018F8737}"/>
              </a:ext>
            </a:extLst>
          </p:cNvPr>
          <p:cNvSpPr txBox="1"/>
          <p:nvPr/>
        </p:nvSpPr>
        <p:spPr>
          <a:xfrm>
            <a:off x="11452892" y="2369106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H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429AA7F-E40C-52BC-769A-0122CC7810D2}"/>
              </a:ext>
            </a:extLst>
          </p:cNvPr>
          <p:cNvCxnSpPr>
            <a:cxnSpLocks/>
          </p:cNvCxnSpPr>
          <p:nvPr/>
        </p:nvCxnSpPr>
        <p:spPr>
          <a:xfrm>
            <a:off x="11677122" y="2772335"/>
            <a:ext cx="0" cy="2343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E510C9E-D357-2DE2-58BC-0681D00F9889}"/>
              </a:ext>
            </a:extLst>
          </p:cNvPr>
          <p:cNvSpPr txBox="1"/>
          <p:nvPr/>
        </p:nvSpPr>
        <p:spPr>
          <a:xfrm>
            <a:off x="10806244" y="5280153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H/dpa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C4EEC0-42BD-4347-2021-C3846900D129}"/>
              </a:ext>
            </a:extLst>
          </p:cNvPr>
          <p:cNvCxnSpPr/>
          <p:nvPr/>
        </p:nvCxnSpPr>
        <p:spPr>
          <a:xfrm flipH="1">
            <a:off x="719413" y="2467254"/>
            <a:ext cx="23682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92A0A1E-64EA-AACD-AC3C-4443D899F2A0}"/>
              </a:ext>
            </a:extLst>
          </p:cNvPr>
          <p:cNvSpPr txBox="1"/>
          <p:nvPr/>
        </p:nvSpPr>
        <p:spPr>
          <a:xfrm>
            <a:off x="50800" y="2110756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He/dpa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FA527C-64FA-CD15-CC5B-45967DAD456E}"/>
              </a:ext>
            </a:extLst>
          </p:cNvPr>
          <p:cNvSpPr txBox="1"/>
          <p:nvPr/>
        </p:nvSpPr>
        <p:spPr>
          <a:xfrm>
            <a:off x="2802538" y="2126306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He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554AE0-81B2-9327-6001-F61C1231D165}"/>
              </a:ext>
            </a:extLst>
          </p:cNvPr>
          <p:cNvSpPr txBox="1"/>
          <p:nvPr/>
        </p:nvSpPr>
        <p:spPr>
          <a:xfrm>
            <a:off x="3091531" y="2495638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H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5451933-C7A4-CC38-AF6D-2245B9E56529}"/>
              </a:ext>
            </a:extLst>
          </p:cNvPr>
          <p:cNvCxnSpPr>
            <a:cxnSpLocks/>
          </p:cNvCxnSpPr>
          <p:nvPr/>
        </p:nvCxnSpPr>
        <p:spPr>
          <a:xfrm>
            <a:off x="3315761" y="2898867"/>
            <a:ext cx="0" cy="2343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7D9BD69-0F2A-DC05-E903-9AB08DE48EF4}"/>
              </a:ext>
            </a:extLst>
          </p:cNvPr>
          <p:cNvSpPr txBox="1"/>
          <p:nvPr/>
        </p:nvSpPr>
        <p:spPr>
          <a:xfrm>
            <a:off x="2444883" y="5406685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H/dpa</a:t>
            </a:r>
          </a:p>
        </p:txBody>
      </p:sp>
    </p:spTree>
    <p:extLst>
      <p:ext uri="{BB962C8B-B14F-4D97-AF65-F5344CB8AC3E}">
        <p14:creationId xmlns:p14="http://schemas.microsoft.com/office/powerpoint/2010/main" val="3044450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C4ABC-EB75-C17F-FFCB-11AE774A2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6291587-9CCB-05A7-BFF4-60537C736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5D6A8-F73E-396E-B4E3-F2DD9F9C5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6536" y="1825625"/>
            <a:ext cx="5413740" cy="406182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Jim Horenburg</a:t>
            </a:r>
          </a:p>
          <a:p>
            <a:pPr>
              <a:lnSpc>
                <a:spcPct val="100000"/>
              </a:lnSpc>
            </a:pPr>
            <a:r>
              <a:rPr lang="en-US" dirty="0"/>
              <a:t>Brian Long</a:t>
            </a:r>
          </a:p>
          <a:p>
            <a:pPr>
              <a:lnSpc>
                <a:spcPct val="100000"/>
              </a:lnSpc>
            </a:pPr>
            <a:r>
              <a:rPr lang="en-US" dirty="0"/>
              <a:t>Daniel Newberry</a:t>
            </a:r>
          </a:p>
          <a:p>
            <a:pPr>
              <a:lnSpc>
                <a:spcPct val="100000"/>
              </a:lnSpc>
            </a:pPr>
            <a:r>
              <a:rPr lang="en-US" dirty="0"/>
              <a:t>Sarah Graham</a:t>
            </a:r>
          </a:p>
          <a:p>
            <a:pPr>
              <a:lnSpc>
                <a:spcPct val="100000"/>
              </a:lnSpc>
            </a:pPr>
            <a:r>
              <a:rPr lang="en-US" dirty="0"/>
              <a:t>Kevin Hanson</a:t>
            </a:r>
          </a:p>
          <a:p>
            <a:pPr>
              <a:lnSpc>
                <a:spcPct val="100000"/>
              </a:lnSpc>
            </a:pPr>
            <a:r>
              <a:rPr lang="en-US" dirty="0"/>
              <a:t>David Collins</a:t>
            </a:r>
          </a:p>
          <a:p>
            <a:pPr>
              <a:lnSpc>
                <a:spcPct val="100000"/>
              </a:lnSpc>
            </a:pPr>
            <a:r>
              <a:rPr lang="en-US" dirty="0"/>
              <a:t>Stewart Marsh</a:t>
            </a:r>
          </a:p>
          <a:p>
            <a:pPr>
              <a:lnSpc>
                <a:spcPct val="100000"/>
              </a:lnSpc>
            </a:pPr>
            <a:r>
              <a:rPr lang="en-US" dirty="0"/>
              <a:t>Kory Linton</a:t>
            </a:r>
          </a:p>
          <a:p>
            <a:pPr>
              <a:lnSpc>
                <a:spcPct val="100000"/>
              </a:lnSpc>
            </a:pPr>
            <a:r>
              <a:rPr lang="en-US"/>
              <a:t>Annabelle Le Coq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684B962-C845-E068-363C-4D233FFB6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00" y="1933070"/>
            <a:ext cx="4710658" cy="187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1BD1060-0827-DAA4-9DB7-23D46545F92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8663" y="4165834"/>
            <a:ext cx="2496826" cy="13630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88F484-142D-6B7A-ED01-F19C9D826461}"/>
              </a:ext>
            </a:extLst>
          </p:cNvPr>
          <p:cNvSpPr txBox="1"/>
          <p:nvPr/>
        </p:nvSpPr>
        <p:spPr>
          <a:xfrm>
            <a:off x="2223885" y="1066856"/>
            <a:ext cx="189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Funding Sources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5CFDD9-D51A-C314-7D03-0BCFB400F034}"/>
              </a:ext>
            </a:extLst>
          </p:cNvPr>
          <p:cNvSpPr txBox="1"/>
          <p:nvPr/>
        </p:nvSpPr>
        <p:spPr>
          <a:xfrm>
            <a:off x="7792822" y="1066856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People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03C47E-7401-A782-3C1F-A26ABB27BB12}"/>
              </a:ext>
            </a:extLst>
          </p:cNvPr>
          <p:cNvSpPr txBox="1"/>
          <p:nvPr/>
        </p:nvSpPr>
        <p:spPr>
          <a:xfrm>
            <a:off x="1748663" y="1563738"/>
            <a:ext cx="2880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U.S. Department of Energy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C668EA-3DC5-DE8F-D3B5-2804AC901DB1}"/>
              </a:ext>
            </a:extLst>
          </p:cNvPr>
          <p:cNvSpPr txBox="1"/>
          <p:nvPr/>
        </p:nvSpPr>
        <p:spPr>
          <a:xfrm>
            <a:off x="8815716" y="1778526"/>
            <a:ext cx="6097604" cy="3919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60"/>
              </a:spcAft>
            </a:pPr>
            <a:r>
              <a:rPr lang="en-US" dirty="0"/>
              <a:t>Ryan Duncan</a:t>
            </a:r>
          </a:p>
          <a:p>
            <a:pPr>
              <a:spcBef>
                <a:spcPts val="1200"/>
              </a:spcBef>
              <a:spcAft>
                <a:spcPts val="60"/>
              </a:spcAft>
            </a:pPr>
            <a:r>
              <a:rPr lang="en-US" dirty="0"/>
              <a:t>Keith Carver</a:t>
            </a:r>
          </a:p>
          <a:p>
            <a:pPr>
              <a:spcBef>
                <a:spcPts val="1200"/>
              </a:spcBef>
              <a:spcAft>
                <a:spcPts val="60"/>
              </a:spcAft>
            </a:pPr>
            <a:r>
              <a:rPr lang="en-US" dirty="0"/>
              <a:t>Chase Joslin</a:t>
            </a:r>
          </a:p>
          <a:p>
            <a:pPr>
              <a:spcBef>
                <a:spcPts val="1200"/>
              </a:spcBef>
              <a:spcAft>
                <a:spcPts val="60"/>
              </a:spcAft>
            </a:pPr>
            <a:r>
              <a:rPr lang="en-US" dirty="0"/>
              <a:t>Tom Geer</a:t>
            </a:r>
          </a:p>
          <a:p>
            <a:pPr>
              <a:spcBef>
                <a:spcPts val="1200"/>
              </a:spcBef>
              <a:spcAft>
                <a:spcPts val="60"/>
              </a:spcAft>
            </a:pPr>
            <a:r>
              <a:rPr lang="en-US" dirty="0"/>
              <a:t>Anthony Guajardo</a:t>
            </a:r>
          </a:p>
          <a:p>
            <a:pPr>
              <a:spcBef>
                <a:spcPts val="1200"/>
              </a:spcBef>
              <a:spcAft>
                <a:spcPts val="60"/>
              </a:spcAft>
            </a:pPr>
            <a:r>
              <a:rPr lang="en-US" dirty="0"/>
              <a:t>Gavin Mattingly</a:t>
            </a:r>
          </a:p>
          <a:p>
            <a:pPr>
              <a:spcBef>
                <a:spcPts val="1200"/>
              </a:spcBef>
              <a:spcAft>
                <a:spcPts val="60"/>
              </a:spcAft>
            </a:pPr>
            <a:r>
              <a:rPr lang="en-US" dirty="0"/>
              <a:t>Richard Howard</a:t>
            </a:r>
          </a:p>
          <a:p>
            <a:pPr>
              <a:spcBef>
                <a:spcPts val="1200"/>
              </a:spcBef>
              <a:spcAft>
                <a:spcPts val="60"/>
              </a:spcAft>
            </a:pPr>
            <a:r>
              <a:rPr lang="en-US" dirty="0"/>
              <a:t>Erik Herbert</a:t>
            </a:r>
          </a:p>
          <a:p>
            <a:pPr>
              <a:spcBef>
                <a:spcPts val="1200"/>
              </a:spcBef>
              <a:spcAft>
                <a:spcPts val="60"/>
              </a:spcAft>
            </a:pPr>
            <a:r>
              <a:rPr lang="sv-SE" dirty="0"/>
              <a:t>Mohammad Umar Farooq Khan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ACD3C2-D9E2-49E2-6997-1BCC5DB780A6}"/>
              </a:ext>
            </a:extLst>
          </p:cNvPr>
          <p:cNvSpPr txBox="1"/>
          <p:nvPr/>
        </p:nvSpPr>
        <p:spPr>
          <a:xfrm>
            <a:off x="1906308" y="3868441"/>
            <a:ext cx="237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Samples provided by:</a:t>
            </a:r>
          </a:p>
        </p:txBody>
      </p:sp>
    </p:spTree>
    <p:extLst>
      <p:ext uri="{BB962C8B-B14F-4D97-AF65-F5344CB8AC3E}">
        <p14:creationId xmlns:p14="http://schemas.microsoft.com/office/powerpoint/2010/main" val="4201171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1EAB3-DEF8-6933-0F72-5387B7E47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Within limitations, instrumented indentation may provide a technique to assess a bulk mechanical property.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D0A66-ECFE-2C44-2B56-5BE607893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476" y="1702884"/>
            <a:ext cx="10968924" cy="406182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 throughput instrumented indentation </a:t>
            </a:r>
            <a:r>
              <a:rPr lang="en-US" sz="2400" b="1" dirty="0"/>
              <a:t>may</a:t>
            </a:r>
            <a:r>
              <a:rPr lang="en-US" sz="2400" dirty="0"/>
              <a:t> allow for the determination of bulk-like tensile yield stress for materials with higher dislocation-obstacle densities.</a:t>
            </a:r>
          </a:p>
          <a:p>
            <a:pPr marL="971550" lvl="1" indent="-285750"/>
            <a:r>
              <a:rPr lang="en-US" sz="2000" b="1" dirty="0"/>
              <a:t>Strong note: Still consider this a blue-sky idea! Many assumptions in the models to validate or not.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Using Vickers hardness for the same alloy results in an acceptable empirical correlation between H</a:t>
            </a:r>
            <a:r>
              <a:rPr lang="en-US" sz="2400" baseline="-25000" dirty="0"/>
              <a:t>0</a:t>
            </a:r>
            <a:r>
              <a:rPr lang="en-US" sz="2400" dirty="0"/>
              <a:t> and tensile yield stress.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On-going work addresses gaps to arrive at a physically informed relationship between microstructure and instrumented indentation derived properties.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Future work (already planned) will compare to neutron irradiated samples to further validate methodology.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7202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055E8-5E2A-0192-D812-EC9249B2B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86CFA-D786-153D-8EF7-67938072E0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12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B442B-3972-36FF-F4D5-1FF5DB0A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949" y="334336"/>
            <a:ext cx="11492432" cy="886397"/>
          </a:xfrm>
        </p:spPr>
        <p:txBody>
          <a:bodyPr/>
          <a:lstStyle/>
          <a:p>
            <a:r>
              <a:rPr lang="en-US" sz="2600" dirty="0"/>
              <a:t>While the hardness is within error, there is a noticeable effect of polishing</a:t>
            </a:r>
          </a:p>
        </p:txBody>
      </p:sp>
      <p:pic>
        <p:nvPicPr>
          <p:cNvPr id="5" name="Content Placeholder 4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ECAD67E6-9B34-F3CE-8972-6A37D513A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8461" y="902811"/>
            <a:ext cx="3429000" cy="2743200"/>
          </a:xfrm>
        </p:spPr>
      </p:pic>
      <p:pic>
        <p:nvPicPr>
          <p:cNvPr id="7" name="Picture 6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505DBBD1-76A9-06E5-5EFA-3A3E3F59E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847" y="905841"/>
            <a:ext cx="3429000" cy="2743200"/>
          </a:xfrm>
          <a:prstGeom prst="rect">
            <a:avLst/>
          </a:prstGeom>
        </p:spPr>
      </p:pic>
      <p:pic>
        <p:nvPicPr>
          <p:cNvPr id="9" name="Picture 8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FF6D9199-2464-B377-2CB6-8C11C266B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961" y="3833655"/>
            <a:ext cx="3429000" cy="2743200"/>
          </a:xfrm>
          <a:prstGeom prst="rect">
            <a:avLst/>
          </a:prstGeom>
        </p:spPr>
      </p:pic>
      <p:pic>
        <p:nvPicPr>
          <p:cNvPr id="11" name="Picture 10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87314288-2C1B-CFF3-0CC5-B0E23C266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9233" y="902811"/>
            <a:ext cx="3429000" cy="2743200"/>
          </a:xfrm>
          <a:prstGeom prst="rect">
            <a:avLst/>
          </a:prstGeom>
        </p:spPr>
      </p:pic>
      <p:pic>
        <p:nvPicPr>
          <p:cNvPr id="13" name="Picture 12" descr="A picture containing chart&#10;&#10;AI-generated content may be incorrect.">
            <a:extLst>
              <a:ext uri="{FF2B5EF4-FFF2-40B4-BE49-F238E27FC236}">
                <a16:creationId xmlns:a16="http://schemas.microsoft.com/office/drawing/2014/main" id="{EF772D00-3B92-4485-30E7-071F0B828D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4112" y="3845677"/>
            <a:ext cx="3429000" cy="2743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A962BB-DE20-1A10-38A1-AA37DDC50589}"/>
              </a:ext>
            </a:extLst>
          </p:cNvPr>
          <p:cNvSpPr txBox="1"/>
          <p:nvPr/>
        </p:nvSpPr>
        <p:spPr>
          <a:xfrm>
            <a:off x="4923501" y="2471657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=1.98±0.26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1C5EDD-9C8D-30F7-9F5B-7A9DDACF9DF3}"/>
              </a:ext>
            </a:extLst>
          </p:cNvPr>
          <p:cNvSpPr txBox="1"/>
          <p:nvPr/>
        </p:nvSpPr>
        <p:spPr>
          <a:xfrm>
            <a:off x="1312127" y="2471657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=2.05±0.17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658E4A-2C0F-4390-B853-8E7D84DEECD5}"/>
              </a:ext>
            </a:extLst>
          </p:cNvPr>
          <p:cNvSpPr txBox="1"/>
          <p:nvPr/>
        </p:nvSpPr>
        <p:spPr>
          <a:xfrm>
            <a:off x="3054218" y="5449107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=2.01±0.25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F95066-C58B-F525-1D16-CAE2575F4343}"/>
              </a:ext>
            </a:extLst>
          </p:cNvPr>
          <p:cNvSpPr txBox="1"/>
          <p:nvPr/>
        </p:nvSpPr>
        <p:spPr>
          <a:xfrm>
            <a:off x="8365273" y="2471657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=1.95±0.15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DE073E-6E5C-9DBE-6B59-27894A3D69F5}"/>
              </a:ext>
            </a:extLst>
          </p:cNvPr>
          <p:cNvSpPr txBox="1"/>
          <p:nvPr/>
        </p:nvSpPr>
        <p:spPr>
          <a:xfrm>
            <a:off x="6754802" y="5449107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=2.02±0.23</a:t>
            </a:r>
          </a:p>
        </p:txBody>
      </p:sp>
    </p:spTree>
    <p:extLst>
      <p:ext uri="{BB962C8B-B14F-4D97-AF65-F5344CB8AC3E}">
        <p14:creationId xmlns:p14="http://schemas.microsoft.com/office/powerpoint/2010/main" val="3781270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862FE-B341-1242-BD4B-956EC2AA0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AI-generated content may be incorrect.">
            <a:extLst>
              <a:ext uri="{FF2B5EF4-FFF2-40B4-BE49-F238E27FC236}">
                <a16:creationId xmlns:a16="http://schemas.microsoft.com/office/drawing/2014/main" id="{F0369BAD-6EE8-3E11-AB00-E9AD5FDF6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06" y="3939160"/>
            <a:ext cx="2971800" cy="2377440"/>
          </a:xfrm>
          <a:prstGeom prst="rect">
            <a:avLst/>
          </a:prstGeom>
        </p:spPr>
      </p:pic>
      <p:pic>
        <p:nvPicPr>
          <p:cNvPr id="14" name="Picture 13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60C0CB64-9E6F-9AEA-E228-B4F07AA7D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954" y="1307329"/>
            <a:ext cx="2971800" cy="2377440"/>
          </a:xfrm>
          <a:prstGeom prst="rect">
            <a:avLst/>
          </a:prstGeom>
        </p:spPr>
      </p:pic>
      <p:pic>
        <p:nvPicPr>
          <p:cNvPr id="28" name="Picture 27" descr="A picture containing histogram&#10;&#10;AI-generated content may be incorrect.">
            <a:extLst>
              <a:ext uri="{FF2B5EF4-FFF2-40B4-BE49-F238E27FC236}">
                <a16:creationId xmlns:a16="http://schemas.microsoft.com/office/drawing/2014/main" id="{75996B20-F059-34CC-ECDF-E1009EEC2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775" y="1307329"/>
            <a:ext cx="2971800" cy="2377440"/>
          </a:xfrm>
          <a:prstGeom prst="rect">
            <a:avLst/>
          </a:prstGeom>
        </p:spPr>
      </p:pic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6CC553D-A326-32E3-2D25-B5FF43932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4277" y="1322070"/>
            <a:ext cx="2971800" cy="2377440"/>
          </a:xfrm>
          <a:prstGeom prst="rect">
            <a:avLst/>
          </a:prstGeom>
        </p:spPr>
      </p:pic>
      <p:pic>
        <p:nvPicPr>
          <p:cNvPr id="18" name="Picture 17" descr="A picture containing histogram&#10;&#10;AI-generated content may be incorrect.">
            <a:extLst>
              <a:ext uri="{FF2B5EF4-FFF2-40B4-BE49-F238E27FC236}">
                <a16:creationId xmlns:a16="http://schemas.microsoft.com/office/drawing/2014/main" id="{AF294770-CE30-7363-EBA8-2AFE7FCEB5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229" y="1312472"/>
            <a:ext cx="2971800" cy="23774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E1205BA-232C-76D8-96E6-1CBCA3A4FF84}"/>
              </a:ext>
            </a:extLst>
          </p:cNvPr>
          <p:cNvSpPr txBox="1"/>
          <p:nvPr/>
        </p:nvSpPr>
        <p:spPr>
          <a:xfrm>
            <a:off x="10080861" y="259875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=2.5±0.2 </a:t>
            </a:r>
            <a:r>
              <a:rPr lang="en-US" dirty="0" err="1"/>
              <a:t>GPa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37241D-F55A-DA24-EAA0-C1C332B8B386}"/>
              </a:ext>
            </a:extLst>
          </p:cNvPr>
          <p:cNvSpPr txBox="1"/>
          <p:nvPr/>
        </p:nvSpPr>
        <p:spPr>
          <a:xfrm>
            <a:off x="7288008" y="259875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=2.9±0.2 </a:t>
            </a:r>
            <a:r>
              <a:rPr lang="en-US" dirty="0" err="1"/>
              <a:t>GPa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D128C3-D7C2-4502-5D35-29DA37F38584}"/>
              </a:ext>
            </a:extLst>
          </p:cNvPr>
          <p:cNvSpPr txBox="1"/>
          <p:nvPr/>
        </p:nvSpPr>
        <p:spPr>
          <a:xfrm>
            <a:off x="4299874" y="2616801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=3.0±0.2 </a:t>
            </a:r>
            <a:r>
              <a:rPr lang="en-US" dirty="0" err="1"/>
              <a:t>GPa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1DB9B0-9E03-B1C3-B4BE-E884BAB6D846}"/>
              </a:ext>
            </a:extLst>
          </p:cNvPr>
          <p:cNvSpPr txBox="1"/>
          <p:nvPr/>
        </p:nvSpPr>
        <p:spPr>
          <a:xfrm>
            <a:off x="1334376" y="2616801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=3.1±0.3 </a:t>
            </a:r>
            <a:r>
              <a:rPr lang="en-US" dirty="0" err="1"/>
              <a:t>GPa</a:t>
            </a:r>
            <a:endParaRPr lang="en-US" dirty="0"/>
          </a:p>
        </p:txBody>
      </p:sp>
      <p:pic>
        <p:nvPicPr>
          <p:cNvPr id="7" name="Picture 6" descr="A picture containing histogram&#10;&#10;AI-generated content may be incorrect.">
            <a:extLst>
              <a:ext uri="{FF2B5EF4-FFF2-40B4-BE49-F238E27FC236}">
                <a16:creationId xmlns:a16="http://schemas.microsoft.com/office/drawing/2014/main" id="{2C5EC2E2-FC72-FFE3-D2F1-8070ECB537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3599" y="3924419"/>
            <a:ext cx="2971800" cy="2377440"/>
          </a:xfrm>
          <a:prstGeom prst="rect">
            <a:avLst/>
          </a:prstGeom>
        </p:spPr>
      </p:pic>
      <p:pic>
        <p:nvPicPr>
          <p:cNvPr id="9" name="Picture 8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9477A11D-B7E0-01EC-9067-2A37AD1375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1575" y="3924419"/>
            <a:ext cx="2971800" cy="2377440"/>
          </a:xfrm>
          <a:prstGeom prst="rect">
            <a:avLst/>
          </a:prstGeom>
        </p:spPr>
      </p:pic>
      <p:pic>
        <p:nvPicPr>
          <p:cNvPr id="11" name="Picture 10" descr="A picture containing chart&#10;&#10;AI-generated content may be incorrect.">
            <a:extLst>
              <a:ext uri="{FF2B5EF4-FFF2-40B4-BE49-F238E27FC236}">
                <a16:creationId xmlns:a16="http://schemas.microsoft.com/office/drawing/2014/main" id="{9B154614-63E9-37DA-3B95-4EEF22841A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4277" y="3924419"/>
            <a:ext cx="2971800" cy="2377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294427-8334-4227-27E5-90746BD43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Normalized hardness is nearly uniform in ion-irradiated region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AB825E-D2FA-49C3-74F5-F74396041359}"/>
              </a:ext>
            </a:extLst>
          </p:cNvPr>
          <p:cNvSpPr txBox="1"/>
          <p:nvPr/>
        </p:nvSpPr>
        <p:spPr>
          <a:xfrm>
            <a:off x="4720177" y="6252383"/>
            <a:ext cx="315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Solution Annealed (SA) 316H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D63C23-E23F-6337-F5DA-6A0451FF4CD6}"/>
              </a:ext>
            </a:extLst>
          </p:cNvPr>
          <p:cNvSpPr txBox="1"/>
          <p:nvPr/>
        </p:nvSpPr>
        <p:spPr>
          <a:xfrm>
            <a:off x="4572765" y="857511"/>
            <a:ext cx="328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Stress-relived (SR) LBPF 316H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D627B3-D2B6-B33B-A8B3-3215C60ACB0C}"/>
              </a:ext>
            </a:extLst>
          </p:cNvPr>
          <p:cNvSpPr txBox="1"/>
          <p:nvPr/>
        </p:nvSpPr>
        <p:spPr>
          <a:xfrm>
            <a:off x="10158730" y="520558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=2.6±0.3 </a:t>
            </a:r>
            <a:r>
              <a:rPr lang="en-US" dirty="0" err="1"/>
              <a:t>GPa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762391-DD0B-551A-43ED-175A567629B0}"/>
              </a:ext>
            </a:extLst>
          </p:cNvPr>
          <p:cNvSpPr txBox="1"/>
          <p:nvPr/>
        </p:nvSpPr>
        <p:spPr>
          <a:xfrm>
            <a:off x="7288009" y="520558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=2.6±0.2 </a:t>
            </a:r>
            <a:r>
              <a:rPr lang="en-US" dirty="0" err="1"/>
              <a:t>GPa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DCFCCA-81C1-0E84-726F-549CA7AEAE94}"/>
              </a:ext>
            </a:extLst>
          </p:cNvPr>
          <p:cNvSpPr txBox="1"/>
          <p:nvPr/>
        </p:nvSpPr>
        <p:spPr>
          <a:xfrm>
            <a:off x="4326576" y="520558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=3.9±0.2 </a:t>
            </a:r>
            <a:r>
              <a:rPr lang="en-US" dirty="0" err="1"/>
              <a:t>GPa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7392CB-A8A5-66A1-4E85-9257D9E9FDA9}"/>
              </a:ext>
            </a:extLst>
          </p:cNvPr>
          <p:cNvSpPr txBox="1"/>
          <p:nvPr/>
        </p:nvSpPr>
        <p:spPr>
          <a:xfrm>
            <a:off x="1334376" y="520558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=3.6±0.3 </a:t>
            </a:r>
            <a:r>
              <a:rPr lang="en-US" dirty="0" err="1"/>
              <a:t>GPa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24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C11D1-1934-AC4F-D782-CE6C5A0B6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382" y="105168"/>
            <a:ext cx="11425236" cy="535531"/>
          </a:xfrm>
        </p:spPr>
        <p:txBody>
          <a:bodyPr/>
          <a:lstStyle/>
          <a:p>
            <a:r>
              <a:rPr lang="en-US" dirty="0"/>
              <a:t>HFIR Irradiation provides yield stress for comparisons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0E3CDA-B832-462B-268D-5DD9B33AC4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02" b="6056"/>
          <a:stretch>
            <a:fillRect/>
          </a:stretch>
        </p:blipFill>
        <p:spPr>
          <a:xfrm>
            <a:off x="4814730" y="3588198"/>
            <a:ext cx="3609316" cy="29298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8CD965-9F80-A8D5-421D-A9362565FA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02"/>
          <a:stretch>
            <a:fillRect/>
          </a:stretch>
        </p:blipFill>
        <p:spPr>
          <a:xfrm>
            <a:off x="8424046" y="3588198"/>
            <a:ext cx="3609316" cy="311872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90B813-408B-5101-61F3-292FA9D2C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980" y="720298"/>
            <a:ext cx="3572066" cy="26790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C19687-2C59-1F8B-018F-989213219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4046" y="720298"/>
            <a:ext cx="3611602" cy="270870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5982A8-45C0-3AAB-3A18-0C9509AA67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4" t="20271" b="8650"/>
          <a:stretch/>
        </p:blipFill>
        <p:spPr>
          <a:xfrm>
            <a:off x="1108182" y="2375052"/>
            <a:ext cx="2855155" cy="384224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3" name="Picture 12" descr="A picture containing indoor, wall, floor, sitting&#10;&#10;Description automatically generated">
            <a:extLst>
              <a:ext uri="{FF2B5EF4-FFF2-40B4-BE49-F238E27FC236}">
                <a16:creationId xmlns:a16="http://schemas.microsoft.com/office/drawing/2014/main" id="{DAEC26E3-C40A-E2B8-D15D-21CE716F62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382" y="640699"/>
            <a:ext cx="4304756" cy="2869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4F4AC8-807D-9D28-6AAC-243ADAAFCB47}"/>
              </a:ext>
            </a:extLst>
          </p:cNvPr>
          <p:cNvSpPr txBox="1"/>
          <p:nvPr/>
        </p:nvSpPr>
        <p:spPr>
          <a:xfrm>
            <a:off x="8728792" y="430565"/>
            <a:ext cx="315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Solution Annealed (SA) 316H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222BC2-BD47-CB8E-DAAE-51046123EDC7}"/>
              </a:ext>
            </a:extLst>
          </p:cNvPr>
          <p:cNvSpPr txBox="1"/>
          <p:nvPr/>
        </p:nvSpPr>
        <p:spPr>
          <a:xfrm>
            <a:off x="5067631" y="426499"/>
            <a:ext cx="328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Stress-relived (SR) LBPF 316H</a:t>
            </a:r>
          </a:p>
        </p:txBody>
      </p:sp>
    </p:spTree>
    <p:extLst>
      <p:ext uri="{BB962C8B-B14F-4D97-AF65-F5344CB8AC3E}">
        <p14:creationId xmlns:p14="http://schemas.microsoft.com/office/powerpoint/2010/main" val="362344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BD3C2-8FAA-B64A-2C31-B6FCDEC97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Invariance theory provides a method to account for damage rate differences between ions and neutrons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07615AA-1BBB-A395-CEA3-BA0457726AA6}"/>
                  </a:ext>
                </a:extLst>
              </p:cNvPr>
              <p:cNvSpPr txBox="1"/>
              <p:nvPr/>
            </p:nvSpPr>
            <p:spPr>
              <a:xfrm>
                <a:off x="7339262" y="2136001"/>
                <a:ext cx="3501191" cy="14040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  <m:sSubSup>
                                <m:sSubSup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b="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b="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Sup>
                                <m:sSubSup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sub>
                                <m:sup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sup>
                              </m:sSubSup>
                              <m:r>
                                <a:rPr lang="en-US" b="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sub>
                                <m:sup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sup>
                              </m:sSubSup>
                            </m:den>
                          </m:f>
                          <m:func>
                            <m:func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1" i="0">
                                  <a:latin typeface="Cambria Math" panose="02040503050406030204" pitchFamily="18" charset="0"/>
                                </a:rPr>
                                <m:t>𝐥𝐧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𝑮</m:t>
                                      </m:r>
                                    </m:e>
                                    <m:sub>
                                      <m:r>
                                        <a:rPr lang="en-US" b="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𝑮</m:t>
                                      </m:r>
                                    </m:e>
                                    <m:sub>
                                      <m:r>
                                        <a:rPr lang="en-US" b="0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func>
                        </m:num>
                        <m:den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  <m:sSubSup>
                                <m:sSubSup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b="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b="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Sup>
                                <m:sSubSup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sub>
                                <m:sup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sup>
                              </m:sSubSup>
                              <m:r>
                                <a:rPr lang="en-US" b="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sub>
                                <m:sup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sup>
                              </m:sSubSup>
                            </m:den>
                          </m:f>
                          <m:func>
                            <m:func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1" i="0">
                                  <a:latin typeface="Cambria Math" panose="02040503050406030204" pitchFamily="18" charset="0"/>
                                </a:rPr>
                                <m:t>𝐥𝐧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𝑮</m:t>
                                      </m:r>
                                    </m:e>
                                    <m:sub>
                                      <m:r>
                                        <a:rPr lang="en-US" b="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𝑮</m:t>
                                      </m:r>
                                    </m:e>
                                    <m:sub>
                                      <m:r>
                                        <a:rPr lang="en-US" b="0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func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07615AA-1BBB-A395-CEA3-BA0457726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262" y="2136001"/>
                <a:ext cx="3501191" cy="140403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6433A22-E23F-1699-4E95-67B692526F08}"/>
                  </a:ext>
                </a:extLst>
              </p:cNvPr>
              <p:cNvSpPr txBox="1"/>
              <p:nvPr/>
            </p:nvSpPr>
            <p:spPr>
              <a:xfrm>
                <a:off x="568492" y="1314109"/>
                <a:ext cx="6093994" cy="46003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800" dirty="0"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For a </a:t>
                </a:r>
                <a:r>
                  <a:rPr lang="en-US" dirty="0"/>
                  <a:t>high sink density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  <a:r>
                  <a:rPr lang="en-US" sz="1800" dirty="0"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, </a:t>
                </a:r>
                <a:endParaRPr lang="en-US" sz="18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15000"/>
                  </a:lnSpc>
                  <a:spcAft>
                    <a:spcPts val="1000"/>
                  </a:spcAft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𝑓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Δ</m:t>
                    </m:r>
                  </m:oMath>
                </a14:m>
                <a:r>
                  <a:rPr lang="en-US" sz="1800" dirty="0"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 (or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dirty="0"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t)</a:t>
                </a:r>
                <a:endParaRPr lang="en-US" sz="18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15000"/>
                  </a:lnSpc>
                  <a:spcAft>
                    <a:spcPts val="1000"/>
                  </a:spcAft>
                  <a:buNone/>
                </a:pPr>
                <a:endParaRPr lang="en-US" sz="1800" dirty="0">
                  <a:effectLst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15000"/>
                  </a:lnSpc>
                  <a:spcAft>
                    <a:spcPts val="1000"/>
                  </a:spcAft>
                  <a:buNone/>
                </a:pPr>
                <a:r>
                  <a:rPr lang="en-US" sz="1800" dirty="0"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These are independent of dose rate. Assuming that </a:t>
                </a:r>
                <a:r>
                  <a:rPr lang="el-GR" sz="1800" dirty="0"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Δ</a:t>
                </a:r>
                <a:r>
                  <a:rPr lang="en-US" sz="1800" dirty="0"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 is constant.</a:t>
                </a:r>
                <a:endParaRPr lang="en-US" sz="18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15000"/>
                  </a:lnSpc>
                  <a:spcAft>
                    <a:spcPts val="1000"/>
                  </a:spcAft>
                  <a:buNone/>
                </a:pPr>
                <a:r>
                  <a:rPr lang="en-US" sz="1800" dirty="0"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Let:</a:t>
                </a:r>
                <a:endParaRPr lang="en-US" sz="18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15000"/>
                  </a:lnSpc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15000"/>
                  </a:lnSpc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1800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15000"/>
                  </a:lnSpc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15000"/>
                  </a:lnSpc>
                  <a:spcAft>
                    <a:spcPts val="1000"/>
                  </a:spcAft>
                  <a:buNone/>
                </a:pPr>
                <a:r>
                  <a:rPr lang="en-US" sz="1800" dirty="0"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 Therefore, no temperature shift is required to account for higher dose rate. </a:t>
                </a:r>
                <a:endParaRPr lang="en-US" sz="18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6433A22-E23F-1699-4E95-67B692526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492" y="1314109"/>
                <a:ext cx="6093994" cy="4600362"/>
              </a:xfrm>
              <a:prstGeom prst="rect">
                <a:avLst/>
              </a:prstGeom>
              <a:blipFill>
                <a:blip r:embed="rId3"/>
                <a:stretch>
                  <a:fillRect l="-800" t="-265" r="-300" b="-1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B749E52-478C-FBE0-2CA2-7F2559D975FF}"/>
              </a:ext>
            </a:extLst>
          </p:cNvPr>
          <p:cNvSpPr txBox="1"/>
          <p:nvPr/>
        </p:nvSpPr>
        <p:spPr>
          <a:xfrm>
            <a:off x="7206915" y="1447335"/>
            <a:ext cx="4216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a low sink density, derivations yield: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35880A-55DF-3272-0775-7CD6EF73DDAD}"/>
                  </a:ext>
                </a:extLst>
              </p:cNvPr>
              <p:cNvSpPr txBox="1"/>
              <p:nvPr/>
            </p:nvSpPr>
            <p:spPr>
              <a:xfrm>
                <a:off x="6833470" y="3720489"/>
                <a:ext cx="4538358" cy="2365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where: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= Lower defect gen. rate (damage rate)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= Temperature at lower damage rate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= Higher defect gen. rate (damage rate)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= Temperature at higher damage rate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𝒇</m:t>
                        </m:r>
                      </m:sup>
                    </m:sSubSup>
                  </m:oMath>
                </a14:m>
                <a:r>
                  <a:rPr lang="en-US" dirty="0"/>
                  <a:t> = vacancy formation energy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𝒎</m:t>
                        </m:r>
                      </m:sup>
                    </m:sSubSup>
                  </m:oMath>
                </a14:m>
                <a:r>
                  <a:rPr lang="en-US" dirty="0"/>
                  <a:t> = vacancy migration energy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35880A-55DF-3272-0775-7CD6EF73D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470" y="3720489"/>
                <a:ext cx="4538358" cy="2365648"/>
              </a:xfrm>
              <a:prstGeom prst="rect">
                <a:avLst/>
              </a:prstGeom>
              <a:blipFill>
                <a:blip r:embed="rId4"/>
                <a:stretch>
                  <a:fillRect l="-1210" t="-1031" r="-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9B2CE4E-B716-5B23-FECC-0B85536A47CC}"/>
              </a:ext>
            </a:extLst>
          </p:cNvPr>
          <p:cNvSpPr txBox="1"/>
          <p:nvPr/>
        </p:nvSpPr>
        <p:spPr>
          <a:xfrm>
            <a:off x="6662486" y="5860242"/>
            <a:ext cx="537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Same derivation works for interstitial defects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658647-2C45-FC8A-F73C-A8EBCDE465CE}"/>
              </a:ext>
            </a:extLst>
          </p:cNvPr>
          <p:cNvSpPr txBox="1"/>
          <p:nvPr/>
        </p:nvSpPr>
        <p:spPr>
          <a:xfrm>
            <a:off x="1588168" y="6373010"/>
            <a:ext cx="82416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/>
            <a:r>
              <a:rPr lang="en-US" sz="1200" dirty="0"/>
              <a:t>L. K. Mansur, Journal of Nuclear Materials 1978 Vol. 78, Pages 156-160, DOI: 10.1016/0022-3115(78)90514-7</a:t>
            </a:r>
          </a:p>
          <a:p>
            <a:pPr marR="0"/>
            <a:r>
              <a:rPr lang="en-US" sz="1200" dirty="0"/>
              <a:t>L. K. Mansur, Journal of Nuclear Materials 1993 Vol. 206, Pages 306-323, DOI: 10.1016/0022-3115(93)90130-Q</a:t>
            </a:r>
          </a:p>
          <a:p>
            <a:pPr marR="0"/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84E8535-001E-D89A-F5B1-722E5C16E7BA}"/>
                  </a:ext>
                </a:extLst>
              </p:cNvPr>
              <p:cNvSpPr txBox="1"/>
              <p:nvPr/>
            </p:nvSpPr>
            <p:spPr>
              <a:xfrm>
                <a:off x="714069" y="2134141"/>
                <a:ext cx="609399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sSubPr>
                      <m:e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400" dirty="0">
                    <a:effectLst/>
                    <a:ea typeface="MS Mincho" panose="02020609040205080304" pitchFamily="49" charset="-128"/>
                  </a:rPr>
                  <a:t> is the number of defects loss to sinks per unit volume up to time </a:t>
                </a:r>
                <a14:m>
                  <m:oMath xmlns:m="http://schemas.openxmlformats.org/officeDocument/2006/math"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𝜏</m:t>
                    </m:r>
                  </m:oMath>
                </a14:m>
                <a:endParaRPr lang="en-US" sz="1400" dirty="0">
                  <a:effectLst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  <a:p>
                <a:r>
                  <a:rPr lang="en-US" sz="1400" i="1" dirty="0"/>
                  <a:t>f</a:t>
                </a:r>
                <a:r>
                  <a:rPr lang="en-US" sz="1400" dirty="0"/>
                  <a:t> is fraction remaining after in-cascade recombination, Δ is damage level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84E8535-001E-D89A-F5B1-722E5C16E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069" y="2134141"/>
                <a:ext cx="6093994" cy="523220"/>
              </a:xfrm>
              <a:prstGeom prst="rect">
                <a:avLst/>
              </a:prstGeom>
              <a:blipFill>
                <a:blip r:embed="rId5"/>
                <a:stretch>
                  <a:fillRect l="-300" t="-2326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955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C3A0A-4562-DAB1-96BA-5185BCB2B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30" y="197334"/>
            <a:ext cx="11425236" cy="535531"/>
          </a:xfrm>
        </p:spPr>
        <p:txBody>
          <a:bodyPr/>
          <a:lstStyle/>
          <a:p>
            <a:r>
              <a:rPr lang="en-US" sz="2800" dirty="0"/>
              <a:t>With an initially clean microstructure, recombination should be the dominant loss mechanism early in the irradiation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8D4EC-5979-999E-7704-D2610B9557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22" descr="Chart&#10;&#10;AI-generated content may be incorrect.">
            <a:extLst>
              <a:ext uri="{FF2B5EF4-FFF2-40B4-BE49-F238E27FC236}">
                <a16:creationId xmlns:a16="http://schemas.microsoft.com/office/drawing/2014/main" id="{11CFC7BA-E70D-15A3-E96E-F83274826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98" y="1579152"/>
            <a:ext cx="5801784" cy="4351338"/>
          </a:xfrm>
          <a:prstGeom prst="rect">
            <a:avLst/>
          </a:prstGeom>
        </p:spPr>
      </p:pic>
      <p:pic>
        <p:nvPicPr>
          <p:cNvPr id="5" name="Picture 4" descr="Chart&#10;&#10;AI-generated content may be incorrect.">
            <a:extLst>
              <a:ext uri="{FF2B5EF4-FFF2-40B4-BE49-F238E27FC236}">
                <a16:creationId xmlns:a16="http://schemas.microsoft.com/office/drawing/2014/main" id="{74FC1717-09C4-776B-FF6C-978BE8441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782" y="1541361"/>
            <a:ext cx="5852172" cy="43891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D9A5A3-8B2B-9294-A34D-E17A9325C12C}"/>
              </a:ext>
            </a:extLst>
          </p:cNvPr>
          <p:cNvSpPr txBox="1"/>
          <p:nvPr/>
        </p:nvSpPr>
        <p:spPr>
          <a:xfrm>
            <a:off x="2154621" y="1325563"/>
            <a:ext cx="2277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Temperature Shift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C83CA-BC9A-92B7-8781-9C08A4C95E7B}"/>
              </a:ext>
            </a:extLst>
          </p:cNvPr>
          <p:cNvSpPr txBox="1"/>
          <p:nvPr/>
        </p:nvSpPr>
        <p:spPr>
          <a:xfrm>
            <a:off x="7136598" y="1048564"/>
            <a:ext cx="3962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Temperature Shift assuming recombination dominant processes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34FA39-4773-48EA-DE8E-ED7707162DAA}"/>
              </a:ext>
            </a:extLst>
          </p:cNvPr>
          <p:cNvSpPr txBox="1"/>
          <p:nvPr/>
        </p:nvSpPr>
        <p:spPr>
          <a:xfrm>
            <a:off x="6532216" y="5809436"/>
            <a:ext cx="5171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Recombination dominant is likely a valid assumption based on low sink density in SA initial microstructure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AD8232B-21DD-AD0D-5176-54DD2ED25553}"/>
              </a:ext>
            </a:extLst>
          </p:cNvPr>
          <p:cNvSpPr/>
          <p:nvPr/>
        </p:nvSpPr>
        <p:spPr>
          <a:xfrm>
            <a:off x="5609830" y="3268002"/>
            <a:ext cx="476250" cy="6762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69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34CE7-3F0C-6515-112F-9EA81BEF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691" y="320169"/>
            <a:ext cx="11808618" cy="535531"/>
          </a:xfrm>
        </p:spPr>
        <p:txBody>
          <a:bodyPr/>
          <a:lstStyle/>
          <a:p>
            <a:r>
              <a:rPr lang="en-US" dirty="0"/>
              <a:t>Adding work hardening will help remove reliance on empirical relationships</a:t>
            </a:r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C0FF04C-5AA6-1DA0-ACDC-79026FA40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36203" y="1793123"/>
            <a:ext cx="6477000" cy="40481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F313E2-99DE-63C8-1A80-02D862D2B02E}"/>
              </a:ext>
            </a:extLst>
          </p:cNvPr>
          <p:cNvSpPr txBox="1"/>
          <p:nvPr/>
        </p:nvSpPr>
        <p:spPr>
          <a:xfrm>
            <a:off x="7002379" y="1524236"/>
            <a:ext cx="3604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HFIR irradiation only, LPBF 316H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C2D3A9-7EE4-4A6C-F576-1CEEF4C2DCA2}"/>
                  </a:ext>
                </a:extLst>
              </p:cNvPr>
              <p:cNvSpPr txBox="1"/>
              <p:nvPr/>
            </p:nvSpPr>
            <p:spPr>
              <a:xfrm>
                <a:off x="1643648" y="2725463"/>
                <a:ext cx="1638205" cy="7972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200" b="0" i="1" smtClean="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</m:func>
                            </m:e>
                          </m:d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200" b="0" i="1" smtClean="0">
                                      <a:latin typeface="Cambria Math" panose="02040503050406030204" pitchFamily="18" charset="0"/>
                                    </a:rPr>
                                    <m:t>ε</m:t>
                                  </m:r>
                                </m:e>
                              </m:func>
                            </m:e>
                          </m:d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C2D3A9-7EE4-4A6C-F576-1CEEF4C2DC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648" y="2725463"/>
                <a:ext cx="1638205" cy="7972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6468C7B-1E56-9846-AA51-4A81ACFCB111}"/>
              </a:ext>
            </a:extLst>
          </p:cNvPr>
          <p:cNvSpPr txBox="1"/>
          <p:nvPr/>
        </p:nvSpPr>
        <p:spPr>
          <a:xfrm>
            <a:off x="724904" y="1971787"/>
            <a:ext cx="371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true stress-true strain curves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3975E0-B24C-ABFF-CDCB-246A251021D5}"/>
              </a:ext>
            </a:extLst>
          </p:cNvPr>
          <p:cNvSpPr txBox="1"/>
          <p:nvPr/>
        </p:nvSpPr>
        <p:spPr>
          <a:xfrm>
            <a:off x="344378" y="3591104"/>
            <a:ext cx="4938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neutron irradiated specimens: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 in work hardening exponent with irradiation temperature (0.1 –&gt; 0.55)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Possible dependence on the heat treatment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F6875F-9450-BADD-B5F6-822C41952F11}"/>
              </a:ext>
            </a:extLst>
          </p:cNvPr>
          <p:cNvSpPr txBox="1"/>
          <p:nvPr/>
        </p:nvSpPr>
        <p:spPr>
          <a:xfrm>
            <a:off x="1732548" y="6509784"/>
            <a:ext cx="7399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Cahoon et al., Metallurgical Transactions 1971 Vol. 2 Issue 7 Pages 1979-1983, DOI: 10.1007/bf02913433</a:t>
            </a:r>
          </a:p>
          <a:p>
            <a:endParaRPr lang="en-US" sz="1200" dirty="0"/>
          </a:p>
          <a:p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9D0B090-C65F-B29F-9FDC-55F941CF73F2}"/>
                  </a:ext>
                </a:extLst>
              </p:cNvPr>
              <p:cNvSpPr txBox="1"/>
              <p:nvPr/>
            </p:nvSpPr>
            <p:spPr>
              <a:xfrm>
                <a:off x="1732548" y="4999426"/>
                <a:ext cx="1716304" cy="6338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200" i="1" smtClean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0.1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9D0B090-C65F-B29F-9FDC-55F941CF73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2548" y="4999426"/>
                <a:ext cx="1716304" cy="6338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1027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8EA57-6C00-4314-C8ED-F7D8C9755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indentation size effect of single-crystalline tungsten revisited |  Journal of Materials Research">
            <a:extLst>
              <a:ext uri="{FF2B5EF4-FFF2-40B4-BE49-F238E27FC236}">
                <a16:creationId xmlns:a16="http://schemas.microsoft.com/office/drawing/2014/main" id="{AF586523-39F1-B711-66DE-CA79BF0F7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2" r="49573"/>
          <a:stretch/>
        </p:blipFill>
        <p:spPr bwMode="auto">
          <a:xfrm>
            <a:off x="6901270" y="905785"/>
            <a:ext cx="5168810" cy="450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8AC596-5F9D-8E31-76EA-9732406D4DBE}"/>
              </a:ext>
            </a:extLst>
          </p:cNvPr>
          <p:cNvSpPr txBox="1">
            <a:spLocks/>
          </p:cNvSpPr>
          <p:nvPr/>
        </p:nvSpPr>
        <p:spPr>
          <a:xfrm>
            <a:off x="0" y="36536"/>
            <a:ext cx="12192000" cy="53949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/>
              <a:t>Instrumented indentation offers the ability to probe several material properties on small volumes</a:t>
            </a:r>
          </a:p>
        </p:txBody>
      </p:sp>
      <p:pic>
        <p:nvPicPr>
          <p:cNvPr id="140" name="Picture 139">
            <a:extLst>
              <a:ext uri="{FF2B5EF4-FFF2-40B4-BE49-F238E27FC236}">
                <a16:creationId xmlns:a16="http://schemas.microsoft.com/office/drawing/2014/main" id="{3CB7DC6F-7D84-1376-8C4E-0B36BAFC60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7820" b="37408"/>
          <a:stretch/>
        </p:blipFill>
        <p:spPr>
          <a:xfrm>
            <a:off x="218817" y="1060584"/>
            <a:ext cx="2817340" cy="1409873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</p:pic>
      <p:sp>
        <p:nvSpPr>
          <p:cNvPr id="141" name="TextBox 140">
            <a:extLst>
              <a:ext uri="{FF2B5EF4-FFF2-40B4-BE49-F238E27FC236}">
                <a16:creationId xmlns:a16="http://schemas.microsoft.com/office/drawing/2014/main" id="{BD1BCEA9-C0A5-42B2-CEAD-5B284DF246F3}"/>
              </a:ext>
            </a:extLst>
          </p:cNvPr>
          <p:cNvSpPr txBox="1"/>
          <p:nvPr/>
        </p:nvSpPr>
        <p:spPr>
          <a:xfrm>
            <a:off x="3310090" y="1060584"/>
            <a:ext cx="32934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Near surface: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Information about local heterogeneity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Sensitive to surface finish and the tip defect</a:t>
            </a: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C528279B-98A0-CA2E-CECC-2383A0D6AF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314" t="22901" r="1506" b="-1895"/>
          <a:stretch/>
        </p:blipFill>
        <p:spPr>
          <a:xfrm>
            <a:off x="200830" y="4676843"/>
            <a:ext cx="2817340" cy="1779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143" name="TextBox 142">
            <a:extLst>
              <a:ext uri="{FF2B5EF4-FFF2-40B4-BE49-F238E27FC236}">
                <a16:creationId xmlns:a16="http://schemas.microsoft.com/office/drawing/2014/main" id="{9FB99D5E-BABA-A5C3-4ADD-B2AC0FC54CA6}"/>
              </a:ext>
            </a:extLst>
          </p:cNvPr>
          <p:cNvSpPr txBox="1"/>
          <p:nvPr/>
        </p:nvSpPr>
        <p:spPr>
          <a:xfrm>
            <a:off x="3359957" y="4676843"/>
            <a:ext cx="34139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“Bulk” Regime: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Result homogenized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Better for comparison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Sensitive to system compliance</a:t>
            </a:r>
          </a:p>
        </p:txBody>
      </p:sp>
      <p:sp>
        <p:nvSpPr>
          <p:cNvPr id="144" name="Arrow: Down 143">
            <a:extLst>
              <a:ext uri="{FF2B5EF4-FFF2-40B4-BE49-F238E27FC236}">
                <a16:creationId xmlns:a16="http://schemas.microsoft.com/office/drawing/2014/main" id="{5AC4D46E-D550-F5A0-DEB8-8246084B14AD}"/>
              </a:ext>
            </a:extLst>
          </p:cNvPr>
          <p:cNvSpPr/>
          <p:nvPr/>
        </p:nvSpPr>
        <p:spPr>
          <a:xfrm>
            <a:off x="1278424" y="2683994"/>
            <a:ext cx="662152" cy="177931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F035509-EFCE-7B3C-FCAF-83E26FFD0E78}"/>
              </a:ext>
            </a:extLst>
          </p:cNvPr>
          <p:cNvSpPr txBox="1"/>
          <p:nvPr/>
        </p:nvSpPr>
        <p:spPr>
          <a:xfrm>
            <a:off x="1845983" y="3211920"/>
            <a:ext cx="4499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Pushing deeper</a:t>
            </a:r>
          </a:p>
          <a:p>
            <a:r>
              <a:rPr lang="en-US" dirty="0"/>
              <a:t>past h*~f(indenter, G (shear modulus), H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EF96B0A5-9540-FA3D-DEDC-C9DDE5A9AD72}"/>
              </a:ext>
            </a:extLst>
          </p:cNvPr>
          <p:cNvSpPr/>
          <p:nvPr/>
        </p:nvSpPr>
        <p:spPr>
          <a:xfrm>
            <a:off x="7570869" y="1060584"/>
            <a:ext cx="407995" cy="3761595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937994-3472-4059-4941-940BB7594199}"/>
              </a:ext>
            </a:extLst>
          </p:cNvPr>
          <p:cNvSpPr/>
          <p:nvPr/>
        </p:nvSpPr>
        <p:spPr>
          <a:xfrm>
            <a:off x="10180320" y="1123406"/>
            <a:ext cx="1889760" cy="2305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85AF6022-FDB9-41AD-0D16-1F67C5CB9725}"/>
              </a:ext>
            </a:extLst>
          </p:cNvPr>
          <p:cNvSpPr/>
          <p:nvPr/>
        </p:nvSpPr>
        <p:spPr>
          <a:xfrm>
            <a:off x="8574234" y="1060584"/>
            <a:ext cx="2241979" cy="3761595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7D8C8B-94F5-1617-5137-035EA13812A4}"/>
              </a:ext>
            </a:extLst>
          </p:cNvPr>
          <p:cNvCxnSpPr/>
          <p:nvPr/>
        </p:nvCxnSpPr>
        <p:spPr>
          <a:xfrm>
            <a:off x="11669486" y="1123406"/>
            <a:ext cx="0" cy="23055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44EC82E-9D99-EA78-074F-38AC81225003}"/>
              </a:ext>
            </a:extLst>
          </p:cNvPr>
          <p:cNvSpPr txBox="1"/>
          <p:nvPr/>
        </p:nvSpPr>
        <p:spPr>
          <a:xfrm>
            <a:off x="7156030" y="5473022"/>
            <a:ext cx="54169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At shallow depths, </a:t>
            </a:r>
            <a:r>
              <a:rPr lang="en-US" b="1" dirty="0"/>
              <a:t>geometrically necessary dislocations</a:t>
            </a:r>
            <a:r>
              <a:rPr lang="en-US" dirty="0"/>
              <a:t> are required to accommodate the strain gradient → leads to </a:t>
            </a:r>
            <a:r>
              <a:rPr lang="en-US" b="1" dirty="0"/>
              <a:t>higher hardness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2BF700-FCB5-8418-8653-D3288C5BB3A4}"/>
              </a:ext>
            </a:extLst>
          </p:cNvPr>
          <p:cNvSpPr txBox="1"/>
          <p:nvPr/>
        </p:nvSpPr>
        <p:spPr>
          <a:xfrm>
            <a:off x="2059761" y="3833372"/>
            <a:ext cx="2600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 x h* = critical length scale</a:t>
            </a:r>
          </a:p>
          <a:p>
            <a:r>
              <a:rPr lang="en-US" sz="1400" dirty="0"/>
              <a:t>H</a:t>
            </a:r>
            <a:r>
              <a:rPr lang="en-US" sz="1400" baseline="-25000" dirty="0"/>
              <a:t>0</a:t>
            </a:r>
            <a:r>
              <a:rPr lang="en-US" sz="1400" dirty="0"/>
              <a:t> = bulk equivalent hardness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100A2CA-8723-9DA2-3C06-1BFB5EBAA634}"/>
              </a:ext>
            </a:extLst>
          </p:cNvPr>
          <p:cNvSpPr/>
          <p:nvPr/>
        </p:nvSpPr>
        <p:spPr>
          <a:xfrm>
            <a:off x="200830" y="4996571"/>
            <a:ext cx="501814" cy="952901"/>
          </a:xfrm>
          <a:custGeom>
            <a:avLst/>
            <a:gdLst>
              <a:gd name="csX0" fmla="*/ 0 w 577516"/>
              <a:gd name="csY0" fmla="*/ 0 h 952901"/>
              <a:gd name="csX1" fmla="*/ 433137 w 577516"/>
              <a:gd name="csY1" fmla="*/ 635267 h 952901"/>
              <a:gd name="csX2" fmla="*/ 577516 w 577516"/>
              <a:gd name="csY2" fmla="*/ 952901 h 95290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577516" h="952901">
                <a:moveTo>
                  <a:pt x="0" y="0"/>
                </a:moveTo>
                <a:cubicBezTo>
                  <a:pt x="168442" y="238225"/>
                  <a:pt x="336884" y="476450"/>
                  <a:pt x="433137" y="635267"/>
                </a:cubicBezTo>
                <a:cubicBezTo>
                  <a:pt x="529390" y="794084"/>
                  <a:pt x="553453" y="873492"/>
                  <a:pt x="577516" y="952901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6AB0DA8-980E-EFB9-E08D-32472A92A4A9}"/>
              </a:ext>
            </a:extLst>
          </p:cNvPr>
          <p:cNvSpPr/>
          <p:nvPr/>
        </p:nvSpPr>
        <p:spPr>
          <a:xfrm flipH="1">
            <a:off x="2490630" y="5025446"/>
            <a:ext cx="501814" cy="952901"/>
          </a:xfrm>
          <a:custGeom>
            <a:avLst/>
            <a:gdLst>
              <a:gd name="csX0" fmla="*/ 0 w 577516"/>
              <a:gd name="csY0" fmla="*/ 0 h 952901"/>
              <a:gd name="csX1" fmla="*/ 433137 w 577516"/>
              <a:gd name="csY1" fmla="*/ 635267 h 952901"/>
              <a:gd name="csX2" fmla="*/ 577516 w 577516"/>
              <a:gd name="csY2" fmla="*/ 952901 h 95290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577516" h="952901">
                <a:moveTo>
                  <a:pt x="0" y="0"/>
                </a:moveTo>
                <a:cubicBezTo>
                  <a:pt x="168442" y="238225"/>
                  <a:pt x="336884" y="476450"/>
                  <a:pt x="433137" y="635267"/>
                </a:cubicBezTo>
                <a:cubicBezTo>
                  <a:pt x="529390" y="794084"/>
                  <a:pt x="553453" y="873492"/>
                  <a:pt x="577516" y="952901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1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  <p:bldP spid="144" grpId="0" animBg="1"/>
      <p:bldP spid="145" grpId="0"/>
      <p:bldP spid="147" grpId="0" animBg="1"/>
      <p:bldP spid="4" grpId="0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E7CF5-3491-379C-CCC1-3E6BD6E1F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868" y="265774"/>
            <a:ext cx="11244263" cy="443323"/>
          </a:xfrm>
        </p:spPr>
        <p:txBody>
          <a:bodyPr/>
          <a:lstStyle/>
          <a:p>
            <a:pPr algn="ctr"/>
            <a:r>
              <a:rPr lang="en-US" sz="2800" dirty="0"/>
              <a:t>The continuous stiffness method allows us to get data-rich curves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D8851F9-0035-36E8-78B1-3BD292C4FB20}"/>
              </a:ext>
            </a:extLst>
          </p:cNvPr>
          <p:cNvCxnSpPr/>
          <p:nvPr/>
        </p:nvCxnSpPr>
        <p:spPr>
          <a:xfrm>
            <a:off x="13928941" y="2073989"/>
            <a:ext cx="0" cy="18991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50C995-6823-89F3-0F38-E0A8B6A633AB}"/>
              </a:ext>
            </a:extLst>
          </p:cNvPr>
          <p:cNvCxnSpPr>
            <a:cxnSpLocks/>
          </p:cNvCxnSpPr>
          <p:nvPr/>
        </p:nvCxnSpPr>
        <p:spPr>
          <a:xfrm flipH="1">
            <a:off x="13928941" y="3019103"/>
            <a:ext cx="36286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23FB54A6-BCFC-7D16-6BE0-7F02025360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6"/>
          <a:stretch>
            <a:fillRect/>
          </a:stretch>
        </p:blipFill>
        <p:spPr bwMode="auto">
          <a:xfrm>
            <a:off x="1275994" y="965277"/>
            <a:ext cx="4624181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6118B3-3536-3F8A-FF4C-5A54EFB12C1A}"/>
              </a:ext>
            </a:extLst>
          </p:cNvPr>
          <p:cNvSpPr txBox="1"/>
          <p:nvPr/>
        </p:nvSpPr>
        <p:spPr>
          <a:xfrm>
            <a:off x="2985639" y="801999"/>
            <a:ext cx="155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Single Indent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E155106-5768-09EA-0A51-D28C0FC5ACDD}"/>
              </a:ext>
            </a:extLst>
          </p:cNvPr>
          <p:cNvSpPr/>
          <p:nvPr/>
        </p:nvSpPr>
        <p:spPr>
          <a:xfrm>
            <a:off x="13196049" y="544659"/>
            <a:ext cx="1714500" cy="1206500"/>
          </a:xfrm>
          <a:custGeom>
            <a:avLst/>
            <a:gdLst>
              <a:gd name="connsiteX0" fmla="*/ 0 w 1714500"/>
              <a:gd name="connsiteY0" fmla="*/ 1206500 h 1206500"/>
              <a:gd name="connsiteX1" fmla="*/ 673100 w 1714500"/>
              <a:gd name="connsiteY1" fmla="*/ 901700 h 1206500"/>
              <a:gd name="connsiteX2" fmla="*/ 1714500 w 1714500"/>
              <a:gd name="connsiteY2" fmla="*/ 0 h 120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4500" h="1206500">
                <a:moveTo>
                  <a:pt x="0" y="1206500"/>
                </a:moveTo>
                <a:cubicBezTo>
                  <a:pt x="193675" y="1154641"/>
                  <a:pt x="387350" y="1102783"/>
                  <a:pt x="673100" y="901700"/>
                </a:cubicBezTo>
                <a:cubicBezTo>
                  <a:pt x="958850" y="700617"/>
                  <a:pt x="1336675" y="350308"/>
                  <a:pt x="1714500" y="0"/>
                </a:cubicBezTo>
              </a:path>
            </a:pathLst>
          </a:custGeom>
          <a:noFill/>
          <a:ln w="38100">
            <a:solidFill>
              <a:srgbClr val="C2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93BF583-14B9-B159-DB87-39BFB15517EC}"/>
              </a:ext>
            </a:extLst>
          </p:cNvPr>
          <p:cNvSpPr/>
          <p:nvPr/>
        </p:nvSpPr>
        <p:spPr>
          <a:xfrm>
            <a:off x="13216032" y="457090"/>
            <a:ext cx="1668939" cy="1406853"/>
          </a:xfrm>
          <a:custGeom>
            <a:avLst/>
            <a:gdLst>
              <a:gd name="connsiteX0" fmla="*/ 0 w 1668939"/>
              <a:gd name="connsiteY0" fmla="*/ 1278882 h 1406853"/>
              <a:gd name="connsiteX1" fmla="*/ 70338 w 1668939"/>
              <a:gd name="connsiteY1" fmla="*/ 1029500 h 1406853"/>
              <a:gd name="connsiteX2" fmla="*/ 185437 w 1668939"/>
              <a:gd name="connsiteY2" fmla="*/ 1406770 h 1406853"/>
              <a:gd name="connsiteX3" fmla="*/ 249381 w 1668939"/>
              <a:gd name="connsiteY3" fmla="*/ 991134 h 1406853"/>
              <a:gd name="connsiteX4" fmla="*/ 370875 w 1668939"/>
              <a:gd name="connsiteY4" fmla="*/ 1323643 h 1406853"/>
              <a:gd name="connsiteX5" fmla="*/ 415636 w 1668939"/>
              <a:gd name="connsiteY5" fmla="*/ 908007 h 1406853"/>
              <a:gd name="connsiteX6" fmla="*/ 530735 w 1668939"/>
              <a:gd name="connsiteY6" fmla="*/ 1272488 h 1406853"/>
              <a:gd name="connsiteX7" fmla="*/ 575496 w 1668939"/>
              <a:gd name="connsiteY7" fmla="*/ 780119 h 1406853"/>
              <a:gd name="connsiteX8" fmla="*/ 665018 w 1668939"/>
              <a:gd name="connsiteY8" fmla="*/ 1182966 h 1406853"/>
              <a:gd name="connsiteX9" fmla="*/ 709779 w 1668939"/>
              <a:gd name="connsiteY9" fmla="*/ 665019 h 1406853"/>
              <a:gd name="connsiteX10" fmla="*/ 805695 w 1668939"/>
              <a:gd name="connsiteY10" fmla="*/ 1093445 h 1406853"/>
              <a:gd name="connsiteX11" fmla="*/ 863244 w 1668939"/>
              <a:gd name="connsiteY11" fmla="*/ 537131 h 1406853"/>
              <a:gd name="connsiteX12" fmla="*/ 959160 w 1668939"/>
              <a:gd name="connsiteY12" fmla="*/ 1016712 h 1406853"/>
              <a:gd name="connsiteX13" fmla="*/ 1016710 w 1668939"/>
              <a:gd name="connsiteY13" fmla="*/ 511554 h 1406853"/>
              <a:gd name="connsiteX14" fmla="*/ 1099837 w 1668939"/>
              <a:gd name="connsiteY14" fmla="*/ 869640 h 1406853"/>
              <a:gd name="connsiteX15" fmla="*/ 1119020 w 1668939"/>
              <a:gd name="connsiteY15" fmla="*/ 383666 h 1406853"/>
              <a:gd name="connsiteX16" fmla="*/ 1227725 w 1668939"/>
              <a:gd name="connsiteY16" fmla="*/ 767330 h 1406853"/>
              <a:gd name="connsiteX17" fmla="*/ 1227725 w 1668939"/>
              <a:gd name="connsiteY17" fmla="*/ 326116 h 1406853"/>
              <a:gd name="connsiteX18" fmla="*/ 1362008 w 1668939"/>
              <a:gd name="connsiteY18" fmla="*/ 658625 h 1406853"/>
              <a:gd name="connsiteX19" fmla="*/ 1355614 w 1668939"/>
              <a:gd name="connsiteY19" fmla="*/ 153467 h 1406853"/>
              <a:gd name="connsiteX20" fmla="*/ 1464318 w 1668939"/>
              <a:gd name="connsiteY20" fmla="*/ 524342 h 1406853"/>
              <a:gd name="connsiteX21" fmla="*/ 1496290 w 1668939"/>
              <a:gd name="connsiteY21" fmla="*/ 51156 h 1406853"/>
              <a:gd name="connsiteX22" fmla="*/ 1604995 w 1668939"/>
              <a:gd name="connsiteY22" fmla="*/ 383666 h 1406853"/>
              <a:gd name="connsiteX23" fmla="*/ 1604995 w 1668939"/>
              <a:gd name="connsiteY23" fmla="*/ 12790 h 1406853"/>
              <a:gd name="connsiteX24" fmla="*/ 1668939 w 1668939"/>
              <a:gd name="connsiteY24" fmla="*/ 121495 h 1406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68939" h="1406853">
                <a:moveTo>
                  <a:pt x="0" y="1278882"/>
                </a:moveTo>
                <a:cubicBezTo>
                  <a:pt x="19716" y="1143533"/>
                  <a:pt x="39432" y="1008185"/>
                  <a:pt x="70338" y="1029500"/>
                </a:cubicBezTo>
                <a:cubicBezTo>
                  <a:pt x="101244" y="1050815"/>
                  <a:pt x="155597" y="1413164"/>
                  <a:pt x="185437" y="1406770"/>
                </a:cubicBezTo>
                <a:cubicBezTo>
                  <a:pt x="215278" y="1400376"/>
                  <a:pt x="218475" y="1004988"/>
                  <a:pt x="249381" y="991134"/>
                </a:cubicBezTo>
                <a:cubicBezTo>
                  <a:pt x="280287" y="977280"/>
                  <a:pt x="343166" y="1337497"/>
                  <a:pt x="370875" y="1323643"/>
                </a:cubicBezTo>
                <a:cubicBezTo>
                  <a:pt x="398584" y="1309789"/>
                  <a:pt x="388993" y="916533"/>
                  <a:pt x="415636" y="908007"/>
                </a:cubicBezTo>
                <a:cubicBezTo>
                  <a:pt x="442279" y="899481"/>
                  <a:pt x="504092" y="1293803"/>
                  <a:pt x="530735" y="1272488"/>
                </a:cubicBezTo>
                <a:cubicBezTo>
                  <a:pt x="557378" y="1251173"/>
                  <a:pt x="553116" y="795039"/>
                  <a:pt x="575496" y="780119"/>
                </a:cubicBezTo>
                <a:cubicBezTo>
                  <a:pt x="597876" y="765199"/>
                  <a:pt x="642638" y="1202149"/>
                  <a:pt x="665018" y="1182966"/>
                </a:cubicBezTo>
                <a:cubicBezTo>
                  <a:pt x="687399" y="1163783"/>
                  <a:pt x="686333" y="679939"/>
                  <a:pt x="709779" y="665019"/>
                </a:cubicBezTo>
                <a:cubicBezTo>
                  <a:pt x="733225" y="650099"/>
                  <a:pt x="780118" y="1114760"/>
                  <a:pt x="805695" y="1093445"/>
                </a:cubicBezTo>
                <a:cubicBezTo>
                  <a:pt x="831272" y="1072130"/>
                  <a:pt x="837667" y="549920"/>
                  <a:pt x="863244" y="537131"/>
                </a:cubicBezTo>
                <a:cubicBezTo>
                  <a:pt x="888822" y="524342"/>
                  <a:pt x="933582" y="1020975"/>
                  <a:pt x="959160" y="1016712"/>
                </a:cubicBezTo>
                <a:cubicBezTo>
                  <a:pt x="984738" y="1012449"/>
                  <a:pt x="993264" y="536066"/>
                  <a:pt x="1016710" y="511554"/>
                </a:cubicBezTo>
                <a:cubicBezTo>
                  <a:pt x="1040156" y="487042"/>
                  <a:pt x="1082785" y="890955"/>
                  <a:pt x="1099837" y="869640"/>
                </a:cubicBezTo>
                <a:cubicBezTo>
                  <a:pt x="1116889" y="848325"/>
                  <a:pt x="1097705" y="400718"/>
                  <a:pt x="1119020" y="383666"/>
                </a:cubicBezTo>
                <a:cubicBezTo>
                  <a:pt x="1140335" y="366614"/>
                  <a:pt x="1209608" y="776922"/>
                  <a:pt x="1227725" y="767330"/>
                </a:cubicBezTo>
                <a:cubicBezTo>
                  <a:pt x="1245842" y="757738"/>
                  <a:pt x="1205345" y="344233"/>
                  <a:pt x="1227725" y="326116"/>
                </a:cubicBezTo>
                <a:cubicBezTo>
                  <a:pt x="1250105" y="307999"/>
                  <a:pt x="1340693" y="687400"/>
                  <a:pt x="1362008" y="658625"/>
                </a:cubicBezTo>
                <a:cubicBezTo>
                  <a:pt x="1383323" y="629850"/>
                  <a:pt x="1338562" y="175847"/>
                  <a:pt x="1355614" y="153467"/>
                </a:cubicBezTo>
                <a:cubicBezTo>
                  <a:pt x="1372666" y="131087"/>
                  <a:pt x="1440872" y="541394"/>
                  <a:pt x="1464318" y="524342"/>
                </a:cubicBezTo>
                <a:cubicBezTo>
                  <a:pt x="1487764" y="507290"/>
                  <a:pt x="1472844" y="74602"/>
                  <a:pt x="1496290" y="51156"/>
                </a:cubicBezTo>
                <a:cubicBezTo>
                  <a:pt x="1519736" y="27710"/>
                  <a:pt x="1586878" y="390060"/>
                  <a:pt x="1604995" y="383666"/>
                </a:cubicBezTo>
                <a:cubicBezTo>
                  <a:pt x="1623112" y="377272"/>
                  <a:pt x="1594338" y="56485"/>
                  <a:pt x="1604995" y="12790"/>
                </a:cubicBezTo>
                <a:cubicBezTo>
                  <a:pt x="1615652" y="-30905"/>
                  <a:pt x="1642295" y="45295"/>
                  <a:pt x="1668939" y="12149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29DB76-699E-013D-84A4-9EA46FD8D9FA}"/>
              </a:ext>
            </a:extLst>
          </p:cNvPr>
          <p:cNvSpPr txBox="1"/>
          <p:nvPr/>
        </p:nvSpPr>
        <p:spPr>
          <a:xfrm>
            <a:off x="7481841" y="1567839"/>
            <a:ext cx="394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Continuous Stiffness Method (CSM)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A0EF0A-7A28-D719-296C-23C828C6CB71}"/>
              </a:ext>
            </a:extLst>
          </p:cNvPr>
          <p:cNvSpPr txBox="1"/>
          <p:nvPr/>
        </p:nvSpPr>
        <p:spPr>
          <a:xfrm>
            <a:off x="6181116" y="2456458"/>
            <a:ext cx="2363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Imposed harmonic oscillation with a known frequency (f) and amplitude (A)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F133B0-6BB6-01A0-BC3D-D5E7286FB60E}"/>
              </a:ext>
            </a:extLst>
          </p:cNvPr>
          <p:cNvSpPr txBox="1"/>
          <p:nvPr/>
        </p:nvSpPr>
        <p:spPr>
          <a:xfrm>
            <a:off x="8068337" y="5269359"/>
            <a:ext cx="3123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800 to 1200 points per indent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9C35FF-396D-CC68-4B4D-D477D90DAED5}"/>
              </a:ext>
            </a:extLst>
          </p:cNvPr>
          <p:cNvSpPr txBox="1"/>
          <p:nvPr/>
        </p:nvSpPr>
        <p:spPr>
          <a:xfrm>
            <a:off x="12311034" y="2658711"/>
            <a:ext cx="12085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Fixed amplitude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5991D8-94CC-A864-467B-04C137085A0C}"/>
              </a:ext>
            </a:extLst>
          </p:cNvPr>
          <p:cNvSpPr txBox="1"/>
          <p:nvPr/>
        </p:nvSpPr>
        <p:spPr>
          <a:xfrm rot="16200000">
            <a:off x="13169758" y="2806497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Signal/Noise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7712A07-9DFF-A129-6D2F-E4529D9D4364}"/>
              </a:ext>
            </a:extLst>
          </p:cNvPr>
          <p:cNvCxnSpPr/>
          <p:nvPr/>
        </p:nvCxnSpPr>
        <p:spPr>
          <a:xfrm>
            <a:off x="14010389" y="4615441"/>
            <a:ext cx="0" cy="18991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DE8F6C4-8CD6-61CC-624C-E64D8E4104C2}"/>
              </a:ext>
            </a:extLst>
          </p:cNvPr>
          <p:cNvCxnSpPr>
            <a:cxnSpLocks/>
          </p:cNvCxnSpPr>
          <p:nvPr/>
        </p:nvCxnSpPr>
        <p:spPr>
          <a:xfrm flipH="1">
            <a:off x="14010389" y="5560555"/>
            <a:ext cx="34967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B1B70D8-F783-234A-3411-4E43C820F532}"/>
              </a:ext>
            </a:extLst>
          </p:cNvPr>
          <p:cNvSpPr txBox="1"/>
          <p:nvPr/>
        </p:nvSpPr>
        <p:spPr>
          <a:xfrm>
            <a:off x="12311034" y="5034868"/>
            <a:ext cx="1400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Amplitude increases proportional to load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7E88493-C00A-D084-C126-1DE561933F61}"/>
              </a:ext>
            </a:extLst>
          </p:cNvPr>
          <p:cNvSpPr txBox="1"/>
          <p:nvPr/>
        </p:nvSpPr>
        <p:spPr>
          <a:xfrm rot="16200000">
            <a:off x="13251206" y="5347949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Signal/Noise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8D37011-C48C-8396-26A0-24073FDE9DB9}"/>
              </a:ext>
            </a:extLst>
          </p:cNvPr>
          <p:cNvSpPr/>
          <p:nvPr/>
        </p:nvSpPr>
        <p:spPr>
          <a:xfrm rot="10800000">
            <a:off x="14462992" y="2414417"/>
            <a:ext cx="3075054" cy="1470713"/>
          </a:xfrm>
          <a:custGeom>
            <a:avLst/>
            <a:gdLst>
              <a:gd name="connsiteX0" fmla="*/ 0 w 3644811"/>
              <a:gd name="connsiteY0" fmla="*/ 895217 h 1470713"/>
              <a:gd name="connsiteX1" fmla="*/ 95916 w 3644811"/>
              <a:gd name="connsiteY1" fmla="*/ 946372 h 1470713"/>
              <a:gd name="connsiteX2" fmla="*/ 115099 w 3644811"/>
              <a:gd name="connsiteY2" fmla="*/ 805695 h 1470713"/>
              <a:gd name="connsiteX3" fmla="*/ 166255 w 3644811"/>
              <a:gd name="connsiteY3" fmla="*/ 952766 h 1470713"/>
              <a:gd name="connsiteX4" fmla="*/ 262171 w 3644811"/>
              <a:gd name="connsiteY4" fmla="*/ 824878 h 1470713"/>
              <a:gd name="connsiteX5" fmla="*/ 300537 w 3644811"/>
              <a:gd name="connsiteY5" fmla="*/ 978344 h 1470713"/>
              <a:gd name="connsiteX6" fmla="*/ 364481 w 3644811"/>
              <a:gd name="connsiteY6" fmla="*/ 812090 h 1470713"/>
              <a:gd name="connsiteX7" fmla="*/ 447608 w 3644811"/>
              <a:gd name="connsiteY7" fmla="*/ 1029499 h 1470713"/>
              <a:gd name="connsiteX8" fmla="*/ 454003 w 3644811"/>
              <a:gd name="connsiteY8" fmla="*/ 856850 h 1470713"/>
              <a:gd name="connsiteX9" fmla="*/ 517947 w 3644811"/>
              <a:gd name="connsiteY9" fmla="*/ 1010316 h 1470713"/>
              <a:gd name="connsiteX10" fmla="*/ 537130 w 3644811"/>
              <a:gd name="connsiteY10" fmla="*/ 760934 h 1470713"/>
              <a:gd name="connsiteX11" fmla="*/ 613863 w 3644811"/>
              <a:gd name="connsiteY11" fmla="*/ 971950 h 1470713"/>
              <a:gd name="connsiteX12" fmla="*/ 645835 w 3644811"/>
              <a:gd name="connsiteY12" fmla="*/ 760934 h 1470713"/>
              <a:gd name="connsiteX13" fmla="*/ 722568 w 3644811"/>
              <a:gd name="connsiteY13" fmla="*/ 1074260 h 1470713"/>
              <a:gd name="connsiteX14" fmla="*/ 773723 w 3644811"/>
              <a:gd name="connsiteY14" fmla="*/ 652229 h 1470713"/>
              <a:gd name="connsiteX15" fmla="*/ 856850 w 3644811"/>
              <a:gd name="connsiteY15" fmla="*/ 1048683 h 1470713"/>
              <a:gd name="connsiteX16" fmla="*/ 971950 w 3644811"/>
              <a:gd name="connsiteY16" fmla="*/ 696990 h 1470713"/>
              <a:gd name="connsiteX17" fmla="*/ 1048683 w 3644811"/>
              <a:gd name="connsiteY17" fmla="*/ 1125415 h 1470713"/>
              <a:gd name="connsiteX18" fmla="*/ 1055077 w 3644811"/>
              <a:gd name="connsiteY18" fmla="*/ 511553 h 1470713"/>
              <a:gd name="connsiteX19" fmla="*/ 1157387 w 3644811"/>
              <a:gd name="connsiteY19" fmla="*/ 1112627 h 1470713"/>
              <a:gd name="connsiteX20" fmla="*/ 1336431 w 3644811"/>
              <a:gd name="connsiteY20" fmla="*/ 492369 h 1470713"/>
              <a:gd name="connsiteX21" fmla="*/ 1406769 w 3644811"/>
              <a:gd name="connsiteY21" fmla="*/ 1266092 h 1470713"/>
              <a:gd name="connsiteX22" fmla="*/ 1566629 w 3644811"/>
              <a:gd name="connsiteY22" fmla="*/ 313326 h 1470713"/>
              <a:gd name="connsiteX23" fmla="*/ 1649757 w 3644811"/>
              <a:gd name="connsiteY23" fmla="*/ 1074260 h 1470713"/>
              <a:gd name="connsiteX24" fmla="*/ 1809617 w 3644811"/>
              <a:gd name="connsiteY24" fmla="*/ 454003 h 1470713"/>
              <a:gd name="connsiteX25" fmla="*/ 1956688 w 3644811"/>
              <a:gd name="connsiteY25" fmla="*/ 1182965 h 1470713"/>
              <a:gd name="connsiteX26" fmla="*/ 2078182 w 3644811"/>
              <a:gd name="connsiteY26" fmla="*/ 211015 h 1470713"/>
              <a:gd name="connsiteX27" fmla="*/ 2174098 w 3644811"/>
              <a:gd name="connsiteY27" fmla="*/ 1425953 h 1470713"/>
              <a:gd name="connsiteX28" fmla="*/ 2282803 w 3644811"/>
              <a:gd name="connsiteY28" fmla="*/ 345298 h 1470713"/>
              <a:gd name="connsiteX29" fmla="*/ 2410691 w 3644811"/>
              <a:gd name="connsiteY29" fmla="*/ 1413164 h 1470713"/>
              <a:gd name="connsiteX30" fmla="*/ 2589734 w 3644811"/>
              <a:gd name="connsiteY30" fmla="*/ 166255 h 1470713"/>
              <a:gd name="connsiteX31" fmla="*/ 2596129 w 3644811"/>
              <a:gd name="connsiteY31" fmla="*/ 1374797 h 1470713"/>
              <a:gd name="connsiteX32" fmla="*/ 2935032 w 3644811"/>
              <a:gd name="connsiteY32" fmla="*/ 51155 h 1470713"/>
              <a:gd name="connsiteX33" fmla="*/ 2883877 w 3644811"/>
              <a:gd name="connsiteY33" fmla="*/ 1387586 h 1470713"/>
              <a:gd name="connsiteX34" fmla="*/ 3082104 w 3644811"/>
              <a:gd name="connsiteY34" fmla="*/ 274960 h 1470713"/>
              <a:gd name="connsiteX35" fmla="*/ 3165231 w 3644811"/>
              <a:gd name="connsiteY35" fmla="*/ 1298064 h 1470713"/>
              <a:gd name="connsiteX36" fmla="*/ 3382641 w 3644811"/>
              <a:gd name="connsiteY36" fmla="*/ 127888 h 1470713"/>
              <a:gd name="connsiteX37" fmla="*/ 3433796 w 3644811"/>
              <a:gd name="connsiteY37" fmla="*/ 1470713 h 1470713"/>
              <a:gd name="connsiteX38" fmla="*/ 3644811 w 3644811"/>
              <a:gd name="connsiteY38" fmla="*/ 0 h 1470713"/>
              <a:gd name="connsiteX39" fmla="*/ 3644811 w 3644811"/>
              <a:gd name="connsiteY39" fmla="*/ 83127 h 1470713"/>
              <a:gd name="connsiteX40" fmla="*/ 3606445 w 3644811"/>
              <a:gd name="connsiteY40" fmla="*/ 1400375 h 147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644811" h="1470713">
                <a:moveTo>
                  <a:pt x="0" y="895217"/>
                </a:moveTo>
                <a:lnTo>
                  <a:pt x="95916" y="946372"/>
                </a:lnTo>
                <a:lnTo>
                  <a:pt x="115099" y="805695"/>
                </a:lnTo>
                <a:lnTo>
                  <a:pt x="166255" y="952766"/>
                </a:lnTo>
                <a:lnTo>
                  <a:pt x="262171" y="824878"/>
                </a:lnTo>
                <a:lnTo>
                  <a:pt x="300537" y="978344"/>
                </a:lnTo>
                <a:lnTo>
                  <a:pt x="364481" y="812090"/>
                </a:lnTo>
                <a:lnTo>
                  <a:pt x="447608" y="1029499"/>
                </a:lnTo>
                <a:lnTo>
                  <a:pt x="454003" y="856850"/>
                </a:lnTo>
                <a:lnTo>
                  <a:pt x="517947" y="1010316"/>
                </a:lnTo>
                <a:lnTo>
                  <a:pt x="537130" y="760934"/>
                </a:lnTo>
                <a:lnTo>
                  <a:pt x="613863" y="971950"/>
                </a:lnTo>
                <a:lnTo>
                  <a:pt x="645835" y="760934"/>
                </a:lnTo>
                <a:lnTo>
                  <a:pt x="722568" y="1074260"/>
                </a:lnTo>
                <a:lnTo>
                  <a:pt x="773723" y="652229"/>
                </a:lnTo>
                <a:lnTo>
                  <a:pt x="856850" y="1048683"/>
                </a:lnTo>
                <a:lnTo>
                  <a:pt x="971950" y="696990"/>
                </a:lnTo>
                <a:lnTo>
                  <a:pt x="1048683" y="1125415"/>
                </a:lnTo>
                <a:cubicBezTo>
                  <a:pt x="1050814" y="920794"/>
                  <a:pt x="1052946" y="716174"/>
                  <a:pt x="1055077" y="511553"/>
                </a:cubicBezTo>
                <a:lnTo>
                  <a:pt x="1157387" y="1112627"/>
                </a:lnTo>
                <a:lnTo>
                  <a:pt x="1336431" y="492369"/>
                </a:lnTo>
                <a:lnTo>
                  <a:pt x="1406769" y="1266092"/>
                </a:lnTo>
                <a:lnTo>
                  <a:pt x="1566629" y="313326"/>
                </a:lnTo>
                <a:lnTo>
                  <a:pt x="1649757" y="1074260"/>
                </a:lnTo>
                <a:lnTo>
                  <a:pt x="1809617" y="454003"/>
                </a:lnTo>
                <a:lnTo>
                  <a:pt x="1956688" y="1182965"/>
                </a:lnTo>
                <a:lnTo>
                  <a:pt x="2078182" y="211015"/>
                </a:lnTo>
                <a:lnTo>
                  <a:pt x="2174098" y="1425953"/>
                </a:lnTo>
                <a:lnTo>
                  <a:pt x="2282803" y="345298"/>
                </a:lnTo>
                <a:lnTo>
                  <a:pt x="2410691" y="1413164"/>
                </a:lnTo>
                <a:lnTo>
                  <a:pt x="2589734" y="166255"/>
                </a:lnTo>
                <a:cubicBezTo>
                  <a:pt x="2591866" y="569102"/>
                  <a:pt x="2593997" y="971950"/>
                  <a:pt x="2596129" y="1374797"/>
                </a:cubicBezTo>
                <a:lnTo>
                  <a:pt x="2935032" y="51155"/>
                </a:lnTo>
                <a:lnTo>
                  <a:pt x="2883877" y="1387586"/>
                </a:lnTo>
                <a:lnTo>
                  <a:pt x="3082104" y="274960"/>
                </a:lnTo>
                <a:lnTo>
                  <a:pt x="3165231" y="1298064"/>
                </a:lnTo>
                <a:lnTo>
                  <a:pt x="3382641" y="127888"/>
                </a:lnTo>
                <a:lnTo>
                  <a:pt x="3433796" y="1470713"/>
                </a:lnTo>
                <a:lnTo>
                  <a:pt x="3644811" y="0"/>
                </a:lnTo>
                <a:lnTo>
                  <a:pt x="3644811" y="83127"/>
                </a:lnTo>
                <a:lnTo>
                  <a:pt x="3606445" y="1400375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5BD8E25-950F-9D39-8D56-8951E4DBB46C}"/>
              </a:ext>
            </a:extLst>
          </p:cNvPr>
          <p:cNvSpPr txBox="1"/>
          <p:nvPr/>
        </p:nvSpPr>
        <p:spPr>
          <a:xfrm>
            <a:off x="13877764" y="2727268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Depth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19F9B87-883F-4051-445F-7B358734D519}"/>
              </a:ext>
            </a:extLst>
          </p:cNvPr>
          <p:cNvSpPr txBox="1"/>
          <p:nvPr/>
        </p:nvSpPr>
        <p:spPr>
          <a:xfrm>
            <a:off x="13959212" y="5284748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Depth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CF9A7C0-69D2-6E30-8CAB-9C3722B5DACD}"/>
              </a:ext>
            </a:extLst>
          </p:cNvPr>
          <p:cNvSpPr/>
          <p:nvPr/>
        </p:nvSpPr>
        <p:spPr>
          <a:xfrm>
            <a:off x="14588905" y="5458212"/>
            <a:ext cx="2839116" cy="204621"/>
          </a:xfrm>
          <a:custGeom>
            <a:avLst/>
            <a:gdLst>
              <a:gd name="connsiteX0" fmla="*/ 0 w 2839116"/>
              <a:gd name="connsiteY0" fmla="*/ 108705 h 204621"/>
              <a:gd name="connsiteX1" fmla="*/ 44761 w 2839116"/>
              <a:gd name="connsiteY1" fmla="*/ 25578 h 204621"/>
              <a:gd name="connsiteX2" fmla="*/ 95916 w 2839116"/>
              <a:gd name="connsiteY2" fmla="*/ 204621 h 204621"/>
              <a:gd name="connsiteX3" fmla="*/ 179043 w 2839116"/>
              <a:gd name="connsiteY3" fmla="*/ 0 h 204621"/>
              <a:gd name="connsiteX4" fmla="*/ 294142 w 2839116"/>
              <a:gd name="connsiteY4" fmla="*/ 191833 h 204621"/>
              <a:gd name="connsiteX5" fmla="*/ 422030 w 2839116"/>
              <a:gd name="connsiteY5" fmla="*/ 19184 h 204621"/>
              <a:gd name="connsiteX6" fmla="*/ 524341 w 2839116"/>
              <a:gd name="connsiteY6" fmla="*/ 191833 h 204621"/>
              <a:gd name="connsiteX7" fmla="*/ 601074 w 2839116"/>
              <a:gd name="connsiteY7" fmla="*/ 25578 h 204621"/>
              <a:gd name="connsiteX8" fmla="*/ 709779 w 2839116"/>
              <a:gd name="connsiteY8" fmla="*/ 179044 h 204621"/>
              <a:gd name="connsiteX9" fmla="*/ 818484 w 2839116"/>
              <a:gd name="connsiteY9" fmla="*/ 12789 h 204621"/>
              <a:gd name="connsiteX10" fmla="*/ 920794 w 2839116"/>
              <a:gd name="connsiteY10" fmla="*/ 172649 h 204621"/>
              <a:gd name="connsiteX11" fmla="*/ 1119021 w 2839116"/>
              <a:gd name="connsiteY11" fmla="*/ 0 h 204621"/>
              <a:gd name="connsiteX12" fmla="*/ 1323642 w 2839116"/>
              <a:gd name="connsiteY12" fmla="*/ 166255 h 204621"/>
              <a:gd name="connsiteX13" fmla="*/ 1592207 w 2839116"/>
              <a:gd name="connsiteY13" fmla="*/ 19184 h 204621"/>
              <a:gd name="connsiteX14" fmla="*/ 1879955 w 2839116"/>
              <a:gd name="connsiteY14" fmla="*/ 179044 h 204621"/>
              <a:gd name="connsiteX15" fmla="*/ 2142126 w 2839116"/>
              <a:gd name="connsiteY15" fmla="*/ 12789 h 204621"/>
              <a:gd name="connsiteX16" fmla="*/ 2359535 w 2839116"/>
              <a:gd name="connsiteY16" fmla="*/ 191833 h 204621"/>
              <a:gd name="connsiteX17" fmla="*/ 2557762 w 2839116"/>
              <a:gd name="connsiteY17" fmla="*/ 12789 h 204621"/>
              <a:gd name="connsiteX18" fmla="*/ 2839116 w 2839116"/>
              <a:gd name="connsiteY18" fmla="*/ 191833 h 20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39116" h="204621">
                <a:moveTo>
                  <a:pt x="0" y="108705"/>
                </a:moveTo>
                <a:lnTo>
                  <a:pt x="44761" y="25578"/>
                </a:lnTo>
                <a:lnTo>
                  <a:pt x="95916" y="204621"/>
                </a:lnTo>
                <a:lnTo>
                  <a:pt x="179043" y="0"/>
                </a:lnTo>
                <a:lnTo>
                  <a:pt x="294142" y="191833"/>
                </a:lnTo>
                <a:lnTo>
                  <a:pt x="422030" y="19184"/>
                </a:lnTo>
                <a:lnTo>
                  <a:pt x="524341" y="191833"/>
                </a:lnTo>
                <a:lnTo>
                  <a:pt x="601074" y="25578"/>
                </a:lnTo>
                <a:lnTo>
                  <a:pt x="709779" y="179044"/>
                </a:lnTo>
                <a:lnTo>
                  <a:pt x="818484" y="12789"/>
                </a:lnTo>
                <a:lnTo>
                  <a:pt x="920794" y="172649"/>
                </a:lnTo>
                <a:lnTo>
                  <a:pt x="1119021" y="0"/>
                </a:lnTo>
                <a:lnTo>
                  <a:pt x="1323642" y="166255"/>
                </a:lnTo>
                <a:lnTo>
                  <a:pt x="1592207" y="19184"/>
                </a:lnTo>
                <a:lnTo>
                  <a:pt x="1879955" y="179044"/>
                </a:lnTo>
                <a:lnTo>
                  <a:pt x="2142126" y="12789"/>
                </a:lnTo>
                <a:lnTo>
                  <a:pt x="2359535" y="191833"/>
                </a:lnTo>
                <a:lnTo>
                  <a:pt x="2557762" y="12789"/>
                </a:lnTo>
                <a:lnTo>
                  <a:pt x="2839116" y="191833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14D922-977D-4067-17B5-6B30E6F8EFD9}"/>
              </a:ext>
            </a:extLst>
          </p:cNvPr>
          <p:cNvSpPr txBox="1"/>
          <p:nvPr/>
        </p:nvSpPr>
        <p:spPr>
          <a:xfrm>
            <a:off x="167020" y="1427316"/>
            <a:ext cx="133281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Max Load, Depth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E2C405-9813-343F-CBE8-E8B288FE5E55}"/>
              </a:ext>
            </a:extLst>
          </p:cNvPr>
          <p:cNvSpPr txBox="1"/>
          <p:nvPr/>
        </p:nvSpPr>
        <p:spPr>
          <a:xfrm>
            <a:off x="128938" y="3614602"/>
            <a:ext cx="133281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Contact 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743C6C1-FD65-F3A4-1801-CB641BDB4D3B}"/>
                  </a:ext>
                </a:extLst>
              </p:cNvPr>
              <p:cNvSpPr/>
              <p:nvPr/>
            </p:nvSpPr>
            <p:spPr>
              <a:xfrm>
                <a:off x="4222247" y="1145479"/>
                <a:ext cx="1726608" cy="286913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Inputs: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ν,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743C6C1-FD65-F3A4-1801-CB641BDB4D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247" y="1145479"/>
                <a:ext cx="1726608" cy="28691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04B9ADB-679D-4D4B-33B2-4FF4EB6DC051}"/>
                  </a:ext>
                </a:extLst>
              </p:cNvPr>
              <p:cNvSpPr txBox="1"/>
              <p:nvPr/>
            </p:nvSpPr>
            <p:spPr>
              <a:xfrm>
                <a:off x="4437868" y="2968009"/>
                <a:ext cx="1244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04B9ADB-679D-4D4B-33B2-4FF4EB6DC0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7868" y="2968009"/>
                <a:ext cx="1244892" cy="369332"/>
              </a:xfrm>
              <a:prstGeom prst="rect">
                <a:avLst/>
              </a:prstGeom>
              <a:blipFill>
                <a:blip r:embed="rId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0D1EEA-3B89-4B5C-6770-3C1CD95B67C1}"/>
                  </a:ext>
                </a:extLst>
              </p:cNvPr>
              <p:cNvSpPr txBox="1"/>
              <p:nvPr/>
            </p:nvSpPr>
            <p:spPr>
              <a:xfrm>
                <a:off x="4626766" y="1358330"/>
                <a:ext cx="867096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0D1EEA-3B89-4B5C-6770-3C1CD95B6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766" y="1358330"/>
                <a:ext cx="867096" cy="6090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81D6D20A-52C8-19FF-918A-B877B089E4F3}"/>
              </a:ext>
            </a:extLst>
          </p:cNvPr>
          <p:cNvSpPr txBox="1"/>
          <p:nvPr/>
        </p:nvSpPr>
        <p:spPr>
          <a:xfrm>
            <a:off x="170611" y="4421385"/>
            <a:ext cx="88192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W. C. Oliver and G. M. Pharr, </a:t>
            </a:r>
            <a:r>
              <a:rPr lang="en-US" sz="1400" i="1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J. of Mater. Res, </a:t>
            </a:r>
            <a:r>
              <a:rPr lang="en-US" sz="14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vol. 7, 1992, </a:t>
            </a:r>
            <a:r>
              <a:rPr lang="en-US" sz="14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doi</a:t>
            </a:r>
            <a:r>
              <a:rPr lang="en-US" sz="14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 10.1557/jmr.1992.1564.</a:t>
            </a:r>
            <a:endParaRPr lang="en-US" sz="1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3CBB65-A22F-382D-D1AB-680FF16C4797}"/>
              </a:ext>
            </a:extLst>
          </p:cNvPr>
          <p:cNvSpPr txBox="1"/>
          <p:nvPr/>
        </p:nvSpPr>
        <p:spPr>
          <a:xfrm>
            <a:off x="2553707" y="6514579"/>
            <a:ext cx="80911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J. Hay, P. Agee, and E. Herbert, </a:t>
            </a:r>
            <a:r>
              <a:rPr lang="en-US" sz="1400" i="1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Exp. Tech., </a:t>
            </a:r>
            <a:r>
              <a:rPr lang="en-US" sz="14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2010, </a:t>
            </a:r>
            <a:r>
              <a:rPr lang="en-US" sz="14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doi</a:t>
            </a:r>
            <a:r>
              <a:rPr lang="en-US" sz="14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 10.1111/j.1747-1567.2010.00618.x.</a:t>
            </a:r>
            <a:endParaRPr lang="en-US" sz="1400" dirty="0"/>
          </a:p>
        </p:txBody>
      </p:sp>
      <p:pic>
        <p:nvPicPr>
          <p:cNvPr id="20" name="Picture 19" descr="A picture containing logo&#10;&#10;AI-generated content may be incorrect.">
            <a:extLst>
              <a:ext uri="{FF2B5EF4-FFF2-40B4-BE49-F238E27FC236}">
                <a16:creationId xmlns:a16="http://schemas.microsoft.com/office/drawing/2014/main" id="{F2602DD7-7615-8DC5-7052-0F6D185F7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721" y="4772192"/>
            <a:ext cx="3857836" cy="727478"/>
          </a:xfrm>
          <a:prstGeom prst="rect">
            <a:avLst/>
          </a:prstGeom>
        </p:spPr>
      </p:pic>
      <p:pic>
        <p:nvPicPr>
          <p:cNvPr id="43" name="Picture 42" descr="Text&#10;&#10;AI-generated content may be incorrect.">
            <a:extLst>
              <a:ext uri="{FF2B5EF4-FFF2-40B4-BE49-F238E27FC236}">
                <a16:creationId xmlns:a16="http://schemas.microsoft.com/office/drawing/2014/main" id="{CDE2139A-3902-5651-9F6C-5D50C544BE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965" y="5454424"/>
            <a:ext cx="4810796" cy="85737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86BDD5D-7AB8-919D-D93B-F0E95990321B}"/>
              </a:ext>
            </a:extLst>
          </p:cNvPr>
          <p:cNvSpPr txBox="1"/>
          <p:nvPr/>
        </p:nvSpPr>
        <p:spPr>
          <a:xfrm>
            <a:off x="2560743" y="5234923"/>
            <a:ext cx="3392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/>
              <a:t>Procedure in non-mandatory appendix X4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C12B74-B422-E6FE-D8FA-949059B29F78}"/>
              </a:ext>
            </a:extLst>
          </p:cNvPr>
          <p:cNvSpPr txBox="1"/>
          <p:nvPr/>
        </p:nvSpPr>
        <p:spPr>
          <a:xfrm>
            <a:off x="4306764" y="3303049"/>
            <a:ext cx="1617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 from calibration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8B3E42-6BF3-5D2E-B048-A272361EB3F6}"/>
              </a:ext>
            </a:extLst>
          </p:cNvPr>
          <p:cNvSpPr txBox="1"/>
          <p:nvPr/>
        </p:nvSpPr>
        <p:spPr>
          <a:xfrm>
            <a:off x="4516743" y="1937171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H(S), E(S)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C10F937-327A-D4C6-0A75-30398AB6C7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3437" y="2227290"/>
            <a:ext cx="2642472" cy="215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6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28" grpId="0"/>
      <p:bldP spid="29" grpId="0"/>
      <p:bldP spid="42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CB9E4-3209-DFD3-0F24-2DA8DE3EB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the work is to get from small volumes to bulk-like mechanical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DAE38-4DF8-3DBE-4F89-34A9F2D21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784" y="2177602"/>
            <a:ext cx="11492432" cy="4061829"/>
          </a:xfrm>
        </p:spPr>
        <p:txBody>
          <a:bodyPr/>
          <a:lstStyle/>
          <a:p>
            <a:r>
              <a:rPr lang="en-US" b="1" dirty="0"/>
              <a:t>Objective</a:t>
            </a:r>
            <a:r>
              <a:rPr lang="en-US" dirty="0"/>
              <a:t>: Develop the capability to extract a bulk-like, engineering-relevant mechanical property from small volumes of irradiated material using instrumented indentation techniques. </a:t>
            </a:r>
          </a:p>
          <a:p>
            <a:r>
              <a:rPr lang="en-US" b="1" dirty="0"/>
              <a:t>Approach: </a:t>
            </a:r>
          </a:p>
          <a:p>
            <a:pPr marL="342900" indent="-342900">
              <a:buAutoNum type="arabicPeriod"/>
            </a:pPr>
            <a:r>
              <a:rPr lang="en-US" dirty="0"/>
              <a:t>Build the pipeline from nanoscale performance to a bulk-like property using 316 steel.</a:t>
            </a:r>
          </a:p>
          <a:p>
            <a:pPr marL="342900" indent="-342900">
              <a:buAutoNum type="arabicPeriod"/>
            </a:pPr>
            <a:r>
              <a:rPr lang="en-US" dirty="0"/>
              <a:t>Extrapolate to irradiated materials to identify challenges with the methodology. </a:t>
            </a:r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dirty="0"/>
              <a:t>Throughout the approach, pursue automation.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293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0C917-B060-3552-166E-09F17CAD6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Indentations conducted on KLA </a:t>
            </a:r>
            <a:r>
              <a:rPr lang="en-US" dirty="0" err="1"/>
              <a:t>iMicro</a:t>
            </a:r>
            <a:r>
              <a:rPr lang="en-US" dirty="0"/>
              <a:t> at ORNL dedicated to nuclear fuels and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5FEA2-1CAB-CAAA-3204-E49BF5C80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5090" y="1652803"/>
            <a:ext cx="4660698" cy="406182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Parameters for all indents:</a:t>
            </a:r>
          </a:p>
          <a:p>
            <a:pPr marL="971550" lvl="1" indent="-285750"/>
            <a:r>
              <a:rPr lang="en-US" dirty="0"/>
              <a:t>50 </a:t>
            </a:r>
            <a:r>
              <a:rPr lang="en-US" dirty="0" err="1"/>
              <a:t>mN</a:t>
            </a:r>
            <a:r>
              <a:rPr lang="en-US" dirty="0"/>
              <a:t> actuator</a:t>
            </a:r>
          </a:p>
          <a:p>
            <a:pPr marL="971550" lvl="1" indent="-285750"/>
            <a:r>
              <a:rPr lang="en-US" dirty="0"/>
              <a:t>Berkovich tip</a:t>
            </a:r>
          </a:p>
          <a:p>
            <a:pPr marL="971550" lvl="1" indent="-285750"/>
            <a:r>
              <a:rPr lang="en-US" dirty="0"/>
              <a:t>Frequency: 110 Hz</a:t>
            </a:r>
          </a:p>
          <a:p>
            <a:pPr marL="971550" lvl="1" indent="-285750"/>
            <a:r>
              <a:rPr lang="en-US" dirty="0"/>
              <a:t>Amplitude: 10% of load</a:t>
            </a:r>
          </a:p>
          <a:p>
            <a:pPr marL="971550" lvl="1" indent="-285750"/>
            <a:r>
              <a:rPr lang="en-US" dirty="0"/>
              <a:t>Grid: Either 5 x 5 or 6 x 6</a:t>
            </a:r>
          </a:p>
          <a:p>
            <a:pPr marL="971550" lvl="1" indent="-285750"/>
            <a:r>
              <a:rPr lang="en-US" dirty="0"/>
              <a:t>Spacing: 50 </a:t>
            </a:r>
            <a:r>
              <a:rPr lang="en-US" dirty="0" err="1"/>
              <a:t>μm</a:t>
            </a:r>
            <a:r>
              <a:rPr lang="en-US" dirty="0"/>
              <a:t> in both horizontal and vertical directions</a:t>
            </a:r>
          </a:p>
          <a:p>
            <a:pPr marL="971550" lvl="1" indent="-285750"/>
            <a:r>
              <a:rPr lang="en-US" dirty="0"/>
              <a:t>Calibration using fused silica before and after each set of indents in case tip dulls during the run.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510B85-653C-FD12-470F-A9797F57B8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990"/>
          <a:stretch>
            <a:fillRect/>
          </a:stretch>
        </p:blipFill>
        <p:spPr>
          <a:xfrm>
            <a:off x="867430" y="1799367"/>
            <a:ext cx="5715000" cy="32592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E9ACE1-D67E-D11D-3A88-D25C4A0F34AE}"/>
              </a:ext>
            </a:extLst>
          </p:cNvPr>
          <p:cNvSpPr txBox="1"/>
          <p:nvPr/>
        </p:nvSpPr>
        <p:spPr>
          <a:xfrm>
            <a:off x="314692" y="5114467"/>
            <a:ext cx="7619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of the KLA </a:t>
            </a:r>
            <a:r>
              <a:rPr lang="en-US" dirty="0" err="1"/>
              <a:t>iMicro</a:t>
            </a:r>
            <a:r>
              <a:rPr lang="en-US" dirty="0"/>
              <a:t> with Pb shielding surrounding the instrument</a:t>
            </a:r>
          </a:p>
          <a:p>
            <a:endParaRPr lang="en-US" dirty="0"/>
          </a:p>
          <a:p>
            <a:r>
              <a:rPr lang="en-US" dirty="0"/>
              <a:t>The instrument sits in a temperature controlled, acoustically damped room with an anti-vibration table to gather the best data we can.</a:t>
            </a:r>
          </a:p>
        </p:txBody>
      </p:sp>
    </p:spTree>
    <p:extLst>
      <p:ext uri="{BB962C8B-B14F-4D97-AF65-F5344CB8AC3E}">
        <p14:creationId xmlns:p14="http://schemas.microsoft.com/office/powerpoint/2010/main" val="3648502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E6E1592-8CBA-1FFF-4A85-D990BA2582E6}"/>
              </a:ext>
            </a:extLst>
          </p:cNvPr>
          <p:cNvSpPr/>
          <p:nvPr/>
        </p:nvSpPr>
        <p:spPr>
          <a:xfrm>
            <a:off x="1654859" y="1339360"/>
            <a:ext cx="1997084" cy="4192858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B61AAE-0925-0C44-7972-EF230F5C4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84" y="122721"/>
            <a:ext cx="11492432" cy="886397"/>
          </a:xfrm>
        </p:spPr>
        <p:txBody>
          <a:bodyPr/>
          <a:lstStyle/>
          <a:p>
            <a:r>
              <a:rPr lang="en-US" dirty="0"/>
              <a:t>Software to process the data is a combination of vendor software and python-based scripts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7CA55D3-A569-6262-5AF6-054786ABED72}"/>
                  </a:ext>
                </a:extLst>
              </p:cNvPr>
              <p:cNvSpPr txBox="1"/>
              <p:nvPr/>
            </p:nvSpPr>
            <p:spPr>
              <a:xfrm>
                <a:off x="10244502" y="2996580"/>
                <a:ext cx="1423595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7CA55D3-A569-6262-5AF6-054786ABE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4502" y="2996580"/>
                <a:ext cx="1423595" cy="8183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D0D8DC8-C76D-206C-AE4D-D82064B0E200}"/>
              </a:ext>
            </a:extLst>
          </p:cNvPr>
          <p:cNvSpPr txBox="1"/>
          <p:nvPr/>
        </p:nvSpPr>
        <p:spPr>
          <a:xfrm>
            <a:off x="9230887" y="3275850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Nix-Gao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601A57-0896-2C3F-2D32-744964E254DC}"/>
                  </a:ext>
                </a:extLst>
              </p:cNvPr>
              <p:cNvSpPr txBox="1"/>
              <p:nvPr/>
            </p:nvSpPr>
            <p:spPr>
              <a:xfrm>
                <a:off x="9964186" y="3814946"/>
                <a:ext cx="1853007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601A57-0896-2C3F-2D32-744964E25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4186" y="3814946"/>
                <a:ext cx="1853007" cy="6223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554BC8-2B39-EEAB-FE49-0EF316A6B523}"/>
                  </a:ext>
                </a:extLst>
              </p:cNvPr>
              <p:cNvSpPr txBox="1"/>
              <p:nvPr/>
            </p:nvSpPr>
            <p:spPr>
              <a:xfrm>
                <a:off x="1996451" y="1436565"/>
                <a:ext cx="1469120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</a:rPr>
                        <m:t>ε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554BC8-2B39-EEAB-FE49-0EF316A6B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451" y="1436565"/>
                <a:ext cx="1469120" cy="6109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5D0238B-FA49-73F7-D8EA-DF128587CEDC}"/>
                  </a:ext>
                </a:extLst>
              </p:cNvPr>
              <p:cNvSpPr txBox="1"/>
              <p:nvPr/>
            </p:nvSpPr>
            <p:spPr>
              <a:xfrm>
                <a:off x="2108565" y="2251491"/>
                <a:ext cx="1244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5D0238B-FA49-73F7-D8EA-DF128587C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565" y="2251491"/>
                <a:ext cx="1244892" cy="369332"/>
              </a:xfrm>
              <a:prstGeom prst="rect">
                <a:avLst/>
              </a:prstGeom>
              <a:blipFill>
                <a:blip r:embed="rId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F2680BD-AECB-3665-3C15-12F1819896E9}"/>
                  </a:ext>
                </a:extLst>
              </p:cNvPr>
              <p:cNvSpPr txBox="1"/>
              <p:nvPr/>
            </p:nvSpPr>
            <p:spPr>
              <a:xfrm>
                <a:off x="2162193" y="2949128"/>
                <a:ext cx="867096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F2680BD-AECB-3665-3C15-12F181989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2193" y="2949128"/>
                <a:ext cx="867096" cy="6090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488C98D-98A8-383F-A12F-4E7BDC5BE311}"/>
                  </a:ext>
                </a:extLst>
              </p:cNvPr>
              <p:cNvSpPr txBox="1"/>
              <p:nvPr/>
            </p:nvSpPr>
            <p:spPr>
              <a:xfrm>
                <a:off x="1643108" y="3704987"/>
                <a:ext cx="1905265" cy="664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i="1" dirty="0" smtClean="0">
                          <a:latin typeface="Cambria Math" panose="02040503050406030204" pitchFamily="18" charset="0"/>
                        </a:rPr>
                        <m:t>β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l-GR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488C98D-98A8-383F-A12F-4E7BDC5BE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108" y="3704987"/>
                <a:ext cx="1905265" cy="66460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061A48-B078-78B1-9548-9FE73EAC7022}"/>
                  </a:ext>
                </a:extLst>
              </p:cNvPr>
              <p:cNvSpPr txBox="1"/>
              <p:nvPr/>
            </p:nvSpPr>
            <p:spPr>
              <a:xfrm>
                <a:off x="1764422" y="4573583"/>
                <a:ext cx="1662635" cy="7507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ν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061A48-B078-78B1-9548-9FE73EAC7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422" y="4573583"/>
                <a:ext cx="1662635" cy="75071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ombined logo">
            <a:extLst>
              <a:ext uri="{FF2B5EF4-FFF2-40B4-BE49-F238E27FC236}">
                <a16:creationId xmlns:a16="http://schemas.microsoft.com/office/drawing/2014/main" id="{5827D829-5747-4C3C-9294-BCB8CD902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879" y="816031"/>
            <a:ext cx="271744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377E47C-AB2D-D225-1F29-6870FAD62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102" y="1916040"/>
            <a:ext cx="225952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EDDFBDC-8857-C0DE-09E0-3B5C41A2E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727" y="2948563"/>
            <a:ext cx="204216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398DEE-7C56-2BEF-184B-EBB4D2F895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21862" y="4455673"/>
            <a:ext cx="2177244" cy="914400"/>
          </a:xfrm>
          <a:prstGeom prst="rect">
            <a:avLst/>
          </a:prstGeom>
        </p:spPr>
      </p:pic>
      <p:pic>
        <p:nvPicPr>
          <p:cNvPr id="1044" name="Picture 20" descr="logos2">
            <a:extLst>
              <a:ext uri="{FF2B5EF4-FFF2-40B4-BE49-F238E27FC236}">
                <a16:creationId xmlns:a16="http://schemas.microsoft.com/office/drawing/2014/main" id="{A8DCFEE2-D1A4-CA23-4C03-6AA05D906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267" y="5611540"/>
            <a:ext cx="3381054" cy="67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AB9C656-7CF1-3D68-4DA4-95FFA7640FCB}"/>
              </a:ext>
            </a:extLst>
          </p:cNvPr>
          <p:cNvSpPr txBox="1"/>
          <p:nvPr/>
        </p:nvSpPr>
        <p:spPr>
          <a:xfrm>
            <a:off x="925282" y="5736208"/>
            <a:ext cx="3381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Handled in the vendor software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4D0EC576-407D-B584-9433-D8A1A3CEBD61}"/>
              </a:ext>
            </a:extLst>
          </p:cNvPr>
          <p:cNvSpPr/>
          <p:nvPr/>
        </p:nvSpPr>
        <p:spPr>
          <a:xfrm>
            <a:off x="4214775" y="3072954"/>
            <a:ext cx="1997084" cy="60092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0399868-5751-61E7-71CB-B54055AEE104}"/>
                  </a:ext>
                </a:extLst>
              </p:cNvPr>
              <p:cNvSpPr txBox="1"/>
              <p:nvPr/>
            </p:nvSpPr>
            <p:spPr>
              <a:xfrm>
                <a:off x="3971205" y="2751207"/>
                <a:ext cx="248422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0399868-5751-61E7-71CB-B54055AEE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1205" y="2751207"/>
                <a:ext cx="2484223" cy="369332"/>
              </a:xfrm>
              <a:prstGeom prst="rect">
                <a:avLst/>
              </a:prstGeom>
              <a:blipFill>
                <a:blip r:embed="rId15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1E31E61-C8DA-404F-D514-C37AA097AC06}"/>
              </a:ext>
            </a:extLst>
          </p:cNvPr>
          <p:cNvSpPr txBox="1"/>
          <p:nvPr/>
        </p:nvSpPr>
        <p:spPr>
          <a:xfrm>
            <a:off x="9572858" y="993197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Programming language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0BF0D8-404E-345A-4A9C-8CFD540A29F0}"/>
              </a:ext>
            </a:extLst>
          </p:cNvPr>
          <p:cNvSpPr txBox="1"/>
          <p:nvPr/>
        </p:nvSpPr>
        <p:spPr>
          <a:xfrm>
            <a:off x="9803177" y="2052977"/>
            <a:ext cx="2346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Import and manage datasets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366A9-2D4C-7387-B6B5-4033BB6A3AC2}"/>
              </a:ext>
            </a:extLst>
          </p:cNvPr>
          <p:cNvSpPr txBox="1"/>
          <p:nvPr/>
        </p:nvSpPr>
        <p:spPr>
          <a:xfrm>
            <a:off x="10024069" y="5525362"/>
            <a:ext cx="18181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Make pretty figures systematically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61797E-E92A-4C38-AD1F-17AAFA86DA67}"/>
              </a:ext>
            </a:extLst>
          </p:cNvPr>
          <p:cNvSpPr txBox="1"/>
          <p:nvPr/>
        </p:nvSpPr>
        <p:spPr>
          <a:xfrm>
            <a:off x="9999046" y="4460877"/>
            <a:ext cx="1873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Linear regression and error analysis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25081E-130C-9E31-7BBE-D0510A1CCED7}"/>
              </a:ext>
            </a:extLst>
          </p:cNvPr>
          <p:cNvSpPr txBox="1"/>
          <p:nvPr/>
        </p:nvSpPr>
        <p:spPr>
          <a:xfrm>
            <a:off x="9770812" y="2707715"/>
            <a:ext cx="2346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D77623-47A6-D2F8-803F-CCA9781AE8A3}"/>
              </a:ext>
            </a:extLst>
          </p:cNvPr>
          <p:cNvSpPr txBox="1"/>
          <p:nvPr/>
        </p:nvSpPr>
        <p:spPr>
          <a:xfrm>
            <a:off x="2241171" y="6534358"/>
            <a:ext cx="99872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W. D. Nix and H. Gao, </a:t>
            </a:r>
            <a:r>
              <a:rPr lang="en-US" sz="1400" i="1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Journal of the Mechanics and Physics of Solids, </a:t>
            </a:r>
            <a:r>
              <a:rPr lang="en-US" sz="14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vol. 46, 1998, </a:t>
            </a:r>
            <a:r>
              <a:rPr lang="en-US" sz="14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doi</a:t>
            </a:r>
            <a:r>
              <a:rPr lang="en-US" sz="14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 10.1016/s0022-5096(97)00086-0.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9793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2" grpId="0" animBg="1"/>
      <p:bldP spid="24" grpId="0"/>
      <p:bldP spid="6" grpId="0"/>
      <p:bldP spid="13" grpId="0"/>
      <p:bldP spid="14" grpId="0"/>
      <p:bldP spid="15" grpId="0"/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70D8B-398B-9FBC-4BFD-3A051034D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140" y="2292782"/>
            <a:ext cx="11492432" cy="886397"/>
          </a:xfrm>
        </p:spPr>
        <p:txBody>
          <a:bodyPr/>
          <a:lstStyle/>
          <a:p>
            <a:r>
              <a:rPr lang="en-US" dirty="0"/>
              <a:t>Start with a relatively simple material, 316 stainless steel</a:t>
            </a: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33AB51-2EA0-890E-051D-685CC8B01431}"/>
              </a:ext>
            </a:extLst>
          </p:cNvPr>
          <p:cNvSpPr txBox="1"/>
          <p:nvPr/>
        </p:nvSpPr>
        <p:spPr>
          <a:xfrm>
            <a:off x="1136509" y="2963972"/>
            <a:ext cx="48718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Why? Contains: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Homogenous microstructure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Very few dislocations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Negligible density of precipitates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 porosity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Moderate amount of grain boundaries.</a:t>
            </a:r>
          </a:p>
        </p:txBody>
      </p:sp>
    </p:spTree>
    <p:extLst>
      <p:ext uri="{BB962C8B-B14F-4D97-AF65-F5344CB8AC3E}">
        <p14:creationId xmlns:p14="http://schemas.microsoft.com/office/powerpoint/2010/main" val="3482487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A7AD1-B2FC-F0DC-07B6-4D297CAB0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here out, indentation results are presented according to the Nix-Gao formalism to extrapolate to the “bulk”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3F8822-D4A8-B839-E9F2-67DC4641D9BE}"/>
                  </a:ext>
                </a:extLst>
              </p:cNvPr>
              <p:cNvSpPr txBox="1"/>
              <p:nvPr/>
            </p:nvSpPr>
            <p:spPr>
              <a:xfrm>
                <a:off x="4886701" y="3491965"/>
                <a:ext cx="1853007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3F8822-D4A8-B839-E9F2-67DC4641D9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6701" y="3491965"/>
                <a:ext cx="1853007" cy="6223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9BB61C6-BBFD-D3F4-8FD9-63DA7332DC79}"/>
              </a:ext>
            </a:extLst>
          </p:cNvPr>
          <p:cNvSpPr txBox="1"/>
          <p:nvPr/>
        </p:nvSpPr>
        <p:spPr>
          <a:xfrm>
            <a:off x="5508305" y="3122633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Nix-Gao</a:t>
            </a:r>
          </a:p>
        </p:txBody>
      </p:sp>
      <p:pic>
        <p:nvPicPr>
          <p:cNvPr id="11" name="Picture 10" descr="Chart, line chart&#10;&#10;AI-generated content may be incorrect.">
            <a:extLst>
              <a:ext uri="{FF2B5EF4-FFF2-40B4-BE49-F238E27FC236}">
                <a16:creationId xmlns:a16="http://schemas.microsoft.com/office/drawing/2014/main" id="{DDE62A41-CBA1-A11C-A346-09013C394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202" y="1736408"/>
            <a:ext cx="5307784" cy="4246227"/>
          </a:xfrm>
          <a:prstGeom prst="rect">
            <a:avLst/>
          </a:prstGeom>
        </p:spPr>
      </p:pic>
      <p:pic>
        <p:nvPicPr>
          <p:cNvPr id="13" name="Picture 12" descr="Chart&#10;&#10;AI-generated content may be incorrect.">
            <a:extLst>
              <a:ext uri="{FF2B5EF4-FFF2-40B4-BE49-F238E27FC236}">
                <a16:creationId xmlns:a16="http://schemas.microsoft.com/office/drawing/2014/main" id="{5B26911E-ED3E-0084-5809-0DC0C391D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92" y="2151739"/>
            <a:ext cx="4572009" cy="3657607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6B66EB01-989C-3AAF-F765-2D97A5A05E10}"/>
              </a:ext>
            </a:extLst>
          </p:cNvPr>
          <p:cNvSpPr/>
          <p:nvPr/>
        </p:nvSpPr>
        <p:spPr>
          <a:xfrm>
            <a:off x="4886701" y="4114315"/>
            <a:ext cx="1900501" cy="6223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27578"/>
      </p:ext>
    </p:extLst>
  </p:cSld>
  <p:clrMapOvr>
    <a:masterClrMapping/>
  </p:clrMapOvr>
</p:sld>
</file>

<file path=ppt/theme/theme1.xml><?xml version="1.0" encoding="utf-8"?>
<a:theme xmlns:a="http://schemas.openxmlformats.org/drawingml/2006/main" name="ORNL Presentation">
  <a:themeElements>
    <a:clrScheme name="ORNL Color TEST">
      <a:dk1>
        <a:srgbClr val="373A36"/>
      </a:dk1>
      <a:lt1>
        <a:srgbClr val="FFFFFF"/>
      </a:lt1>
      <a:dk2>
        <a:srgbClr val="00662C"/>
      </a:dk2>
      <a:lt2>
        <a:srgbClr val="DBDCDB"/>
      </a:lt2>
      <a:accent1>
        <a:srgbClr val="00454D"/>
      </a:accent1>
      <a:accent2>
        <a:srgbClr val="006BA6"/>
      </a:accent2>
      <a:accent3>
        <a:srgbClr val="00B38F"/>
      </a:accent3>
      <a:accent4>
        <a:srgbClr val="7DBA00"/>
      </a:accent4>
      <a:accent5>
        <a:srgbClr val="FF9E1B"/>
      </a:accent5>
      <a:accent6>
        <a:srgbClr val="B50093"/>
      </a:accent6>
      <a:hlink>
        <a:srgbClr val="00BDB5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 Green">
      <a:srgbClr val="00662C"/>
    </a:custClr>
    <a:custClr name="Hale Navy">
      <a:srgbClr val="00454D"/>
    </a:custClr>
    <a:custClr name="Graphite">
      <a:srgbClr val="DBDCDB"/>
    </a:custClr>
    <a:custClr name="Polar">
      <a:srgbClr val="FFFFFF"/>
    </a:custClr>
    <a:custClr name="Dark Matter">
      <a:srgbClr val="373A36"/>
    </a:custClr>
    <a:custClr name="Energy">
      <a:srgbClr val="7DBA00"/>
    </a:custClr>
    <a:custClr name="Mist">
      <a:srgbClr val="8BFEBF"/>
    </a:custClr>
    <a:custClr name="Biome">
      <a:srgbClr val="00B38F"/>
    </a:custClr>
    <a:custClr name="Aqua">
      <a:srgbClr val="00BDB5"/>
    </a:custClr>
    <a:custClr name="Infinity">
      <a:srgbClr val="006BA6"/>
    </a:custClr>
    <a:custClr name="Hydro">
      <a:srgbClr val="005776"/>
    </a:custClr>
    <a:custClr name="Forge">
      <a:srgbClr val="FF9E1B"/>
    </a:custClr>
    <a:custClr name="Spark">
      <a:srgbClr val="FE5000"/>
    </a:custClr>
    <a:custClr name="Plasma">
      <a:srgbClr val="B50094"/>
    </a:custClr>
    <a:custClr name="Pulsar">
      <a:srgbClr val="4E008E"/>
    </a:custClr>
  </a:custClrLst>
  <a:extLst>
    <a:ext uri="{05A4C25C-085E-4340-85A3-A5531E510DB2}">
      <thm15:themeFamily xmlns:thm15="http://schemas.microsoft.com/office/thememl/2012/main" name="ORNL-Presentation-16x9-Template" id="{B6CFA07B-5112-CD44-89D2-3F3E80521EC7}" vid="{5F400BA0-AB5B-A743-9B98-289004757F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db3dbd43-4c4b-4544-9f8a-0553f9f5f25e}" enabled="0" method="" siteId="{db3dbd43-4c4b-4544-9f8a-0553f9f5f2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ORNL-Presentation-16x9-Template</Template>
  <TotalTime>5362</TotalTime>
  <Words>2087</Words>
  <Application>Microsoft Office PowerPoint</Application>
  <PresentationFormat>Widescreen</PresentationFormat>
  <Paragraphs>280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MS Mincho</vt:lpstr>
      <vt:lpstr>Aptos</vt:lpstr>
      <vt:lpstr>Arial</vt:lpstr>
      <vt:lpstr>Calibri</vt:lpstr>
      <vt:lpstr>Cambria Math</vt:lpstr>
      <vt:lpstr>Roboto</vt:lpstr>
      <vt:lpstr>Roboto Light</vt:lpstr>
      <vt:lpstr>Times New Roman</vt:lpstr>
      <vt:lpstr>ORNL Presentation</vt:lpstr>
      <vt:lpstr>Extraction of Bulk-like Properties through Nanoindentation to Enhance Utilization of the NSUF Nuclear Fuels and Materials Library</vt:lpstr>
      <vt:lpstr>Acknowledgements</vt:lpstr>
      <vt:lpstr>PowerPoint Presentation</vt:lpstr>
      <vt:lpstr>The continuous stiffness method allows us to get data-rich curves</vt:lpstr>
      <vt:lpstr>Goals of the work is to get from small volumes to bulk-like mechanical properties</vt:lpstr>
      <vt:lpstr>Indentations conducted on KLA iMicro at ORNL dedicated to nuclear fuels and materials</vt:lpstr>
      <vt:lpstr>Software to process the data is a combination of vendor software and python-based scripts</vt:lpstr>
      <vt:lpstr>Start with a relatively simple material, 316 stainless steel</vt:lpstr>
      <vt:lpstr>From here out, indentation results are presented according to the Nix-Gao formalism to extrapolate to the “bulk”</vt:lpstr>
      <vt:lpstr>First step: Identify polishing conditions to provide reliable data</vt:lpstr>
      <vt:lpstr>PowerPoint Presentation</vt:lpstr>
      <vt:lpstr>Correlations developed using 316SS with various dislocation densities bulk-equivalent hardness to Vickers Hardness to yield stress</vt:lpstr>
      <vt:lpstr>Irradiation of the same steels allows for continued examination of these relationships</vt:lpstr>
      <vt:lpstr>Irradiation of the same steels allows for continued examination of these relationships</vt:lpstr>
      <vt:lpstr>The depth dependence of the ion bombarded region requires being selective about data analysis. </vt:lpstr>
      <vt:lpstr>Limiting the examination depth allows for the extraction of properties from the ion irradiated region only </vt:lpstr>
      <vt:lpstr>When all ion and neutron data are plotted together, the relationship looks near ideal for 316H</vt:lpstr>
      <vt:lpstr>Bringing 316L and 316H together with invariance approach to account for damage rate produces reasonable trends</vt:lpstr>
      <vt:lpstr>Example of Application to NSUF projects: Examining He and H gradients using triple ion irradiation, RTE 24-4880</vt:lpstr>
      <vt:lpstr>Within limitations, instrumented indentation may provide a technique to assess a bulk mechanical property.</vt:lpstr>
      <vt:lpstr>Back up slides</vt:lpstr>
      <vt:lpstr>While the hardness is within error, there is a noticeable effect of polishing</vt:lpstr>
      <vt:lpstr>Normalized hardness is nearly uniform in ion-irradiated region</vt:lpstr>
      <vt:lpstr>HFIR Irradiation provides yield stress for comparisons</vt:lpstr>
      <vt:lpstr>Invariance theory provides a method to account for damage rate differences between ions and neutrons</vt:lpstr>
      <vt:lpstr>With an initially clean microstructure, recombination should be the dominant loss mechanism early in the irradiation</vt:lpstr>
      <vt:lpstr>Adding work hardening will help remove reliance on empirical relationships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Taller, Stephen</dc:creator>
  <cp:lastModifiedBy>Taller, Stephen</cp:lastModifiedBy>
  <cp:revision>12</cp:revision>
  <dcterms:created xsi:type="dcterms:W3CDTF">2025-09-03T16:13:42Z</dcterms:created>
  <dcterms:modified xsi:type="dcterms:W3CDTF">2026-05-12T12:08:11Z</dcterms:modified>
</cp:coreProperties>
</file>