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1"/>
  </p:sldMasterIdLst>
  <p:notesMasterIdLst>
    <p:notesMasterId r:id="rId13"/>
  </p:notesMasterIdLst>
  <p:sldIdLst>
    <p:sldId id="256" r:id="rId2"/>
    <p:sldId id="259" r:id="rId3"/>
    <p:sldId id="260" r:id="rId4"/>
    <p:sldId id="261" r:id="rId5"/>
    <p:sldId id="264" r:id="rId6"/>
    <p:sldId id="265" r:id="rId7"/>
    <p:sldId id="266" r:id="rId8"/>
    <p:sldId id="267" r:id="rId9"/>
    <p:sldId id="268" r:id="rId10"/>
    <p:sldId id="269" r:id="rId11"/>
    <p:sldId id="270"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7" autoAdjust="0"/>
    <p:restoredTop sz="94602"/>
  </p:normalViewPr>
  <p:slideViewPr>
    <p:cSldViewPr snapToGrid="0">
      <p:cViewPr varScale="1">
        <p:scale>
          <a:sx n="146" d="100"/>
          <a:sy n="146" d="100"/>
        </p:scale>
        <p:origin x="12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234042C-9DCE-490C-BFDA-146B28166265}" type="datetimeFigureOut">
              <a:rPr lang="en-US" smtClean="0"/>
              <a:t>5/13/26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15B6F90-8918-4911-9930-8F9FADFB3B1F}" type="slidenum">
              <a:rPr lang="en-US" smtClean="0"/>
              <a:t>‹#›</a:t>
            </a:fld>
            <a:endParaRPr lang="en-US"/>
          </a:p>
        </p:txBody>
      </p:sp>
    </p:spTree>
    <p:extLst>
      <p:ext uri="{BB962C8B-B14F-4D97-AF65-F5344CB8AC3E}">
        <p14:creationId xmlns:p14="http://schemas.microsoft.com/office/powerpoint/2010/main" val="365568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details are often embedded in figures, tables, handwritten notes, or scanned pages that contain very little machine-readable text. This forces researchers at the Idaho National Laboratory (INL) to rely heavily on slow, manual review</a:t>
            </a:r>
          </a:p>
        </p:txBody>
      </p:sp>
      <p:sp>
        <p:nvSpPr>
          <p:cNvPr id="4" name="Slide Number Placeholder 3"/>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201652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resulting embeddings represent the semantic and structural content of the page. These embeddings are stored in a </a:t>
            </a:r>
            <a:r>
              <a:rPr lang="en-US" sz="1200" kern="1200" dirty="0" err="1">
                <a:solidFill>
                  <a:schemeClr val="tx1"/>
                </a:solidFill>
                <a:effectLst/>
                <a:latin typeface="+mn-lt"/>
                <a:ea typeface="+mn-ea"/>
                <a:cs typeface="+mn-cs"/>
              </a:rPr>
              <a:t>Qdrant</a:t>
            </a:r>
            <a:r>
              <a:rPr lang="en-US" sz="1200" kern="1200" dirty="0">
                <a:solidFill>
                  <a:schemeClr val="tx1"/>
                </a:solidFill>
                <a:effectLst/>
                <a:latin typeface="+mn-lt"/>
                <a:ea typeface="+mn-ea"/>
                <a:cs typeface="+mn-cs"/>
              </a:rPr>
              <a:t> vector database. </a:t>
            </a:r>
            <a:r>
              <a:rPr lang="en-US" sz="1200" kern="1200" dirty="0" err="1">
                <a:solidFill>
                  <a:schemeClr val="tx1"/>
                </a:solidFill>
                <a:effectLst/>
                <a:latin typeface="+mn-lt"/>
                <a:ea typeface="+mn-ea"/>
                <a:cs typeface="+mn-cs"/>
              </a:rPr>
              <a:t>Qdrant</a:t>
            </a:r>
            <a:r>
              <a:rPr lang="en-US" sz="1200" kern="1200" dirty="0">
                <a:solidFill>
                  <a:schemeClr val="tx1"/>
                </a:solidFill>
                <a:effectLst/>
                <a:latin typeface="+mn-lt"/>
                <a:ea typeface="+mn-ea"/>
                <a:cs typeface="+mn-cs"/>
              </a:rPr>
              <a:t> uses Hierarchical Navigable Small World (HNSW) indexing to support fast approximate nearest-neighbor search. Similarity between vectors is measured using cosine distance, which performs well for high-dimensional embeddings. query text is embedded using the same </a:t>
            </a:r>
            <a:r>
              <a:rPr lang="en-US" sz="1200" kern="1200" dirty="0" err="1">
                <a:solidFill>
                  <a:schemeClr val="tx1"/>
                </a:solidFill>
                <a:effectLst/>
                <a:latin typeface="+mn-lt"/>
                <a:ea typeface="+mn-ea"/>
                <a:cs typeface="+mn-cs"/>
              </a:rPr>
              <a:t>ColPali</a:t>
            </a:r>
            <a:r>
              <a:rPr lang="en-US" sz="1200" kern="1200" dirty="0">
                <a:solidFill>
                  <a:schemeClr val="tx1"/>
                </a:solidFill>
                <a:effectLst/>
                <a:latin typeface="+mn-lt"/>
                <a:ea typeface="+mn-ea"/>
                <a:cs typeface="+mn-cs"/>
              </a:rPr>
              <a:t> model. Using the same embedding model for both queries and document pages ensures that they share the same semantic space. The query embedding is used to retrieve the fifteen most relevant pages from the </a:t>
            </a:r>
            <a:r>
              <a:rPr lang="en-US" sz="1200" kern="1200" dirty="0" err="1">
                <a:solidFill>
                  <a:schemeClr val="tx1"/>
                </a:solidFill>
                <a:effectLst/>
                <a:latin typeface="+mn-lt"/>
                <a:ea typeface="+mn-ea"/>
                <a:cs typeface="+mn-cs"/>
              </a:rPr>
              <a:t>Qdrant</a:t>
            </a:r>
            <a:r>
              <a:rPr lang="en-US" sz="1200" kern="1200" dirty="0">
                <a:solidFill>
                  <a:schemeClr val="tx1"/>
                </a:solidFill>
                <a:effectLst/>
                <a:latin typeface="+mn-lt"/>
                <a:ea typeface="+mn-ea"/>
                <a:cs typeface="+mn-cs"/>
              </a:rPr>
              <a:t> index. Retrieving multiple pages improves recall because relevant information may appear in different sections of a report. the </a:t>
            </a:r>
            <a:r>
              <a:rPr lang="en-US" sz="1200" kern="1200" dirty="0" err="1">
                <a:solidFill>
                  <a:schemeClr val="tx1"/>
                </a:solidFill>
                <a:effectLst/>
                <a:latin typeface="+mn-lt"/>
                <a:ea typeface="+mn-ea"/>
                <a:cs typeface="+mn-cs"/>
              </a:rPr>
              <a:t>smol-docling</a:t>
            </a:r>
            <a:r>
              <a:rPr lang="en-US" sz="1200" kern="1200" dirty="0">
                <a:solidFill>
                  <a:schemeClr val="tx1"/>
                </a:solidFill>
                <a:effectLst/>
                <a:latin typeface="+mn-lt"/>
                <a:ea typeface="+mn-ea"/>
                <a:cs typeface="+mn-cs"/>
              </a:rPr>
              <a:t> OCR model extracts text from the selected pages. The extracted text is organized and combined with metadata such as page identifiers and document references. The system also selects the three highest-ranked page images to provide visual context for the language model.</a:t>
            </a:r>
          </a:p>
          <a:p>
            <a:r>
              <a:rPr lang="en-US" sz="1200" kern="1200" dirty="0">
                <a:solidFill>
                  <a:schemeClr val="tx1"/>
                </a:solidFill>
                <a:effectLst/>
                <a:latin typeface="+mn-lt"/>
                <a:ea typeface="+mn-ea"/>
                <a:cs typeface="+mn-cs"/>
              </a:rPr>
              <a:t>The OCR text and selected page images are combined into a structured prompt and passed to the Mistral language model. The model analyzes the provided material and generates a response based on the retrieved pages. Page identifiers are included so the model can reference specific pages when presenting its answer.</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1704249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INL/CON-25-87849</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184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Date Placeholder 2">
            <a:extLst>
              <a:ext uri="{FF2B5EF4-FFF2-40B4-BE49-F238E27FC236}">
                <a16:creationId xmlns:a16="http://schemas.microsoft.com/office/drawing/2014/main" id="{05CBC813-BC90-383B-25F4-91BFBEF14614}"/>
              </a:ext>
            </a:extLst>
          </p:cNvPr>
          <p:cNvSpPr>
            <a:spLocks noGrp="1"/>
          </p:cNvSpPr>
          <p:nvPr>
            <p:ph type="dt" sz="half" idx="10"/>
          </p:nvPr>
        </p:nvSpPr>
        <p:spPr/>
        <p:txBody>
          <a:bodyPr/>
          <a:lstStyle/>
          <a:p>
            <a:endParaRPr lang="en-US"/>
          </a:p>
        </p:txBody>
      </p:sp>
      <p:sp>
        <p:nvSpPr>
          <p:cNvPr id="10" name="Footer Placeholder 9">
            <a:extLst>
              <a:ext uri="{FF2B5EF4-FFF2-40B4-BE49-F238E27FC236}">
                <a16:creationId xmlns:a16="http://schemas.microsoft.com/office/drawing/2014/main" id="{47C4AC6A-88C2-0026-DF78-EF9920CFE8A1}"/>
              </a:ext>
            </a:extLst>
          </p:cNvPr>
          <p:cNvSpPr>
            <a:spLocks noGrp="1"/>
          </p:cNvSpPr>
          <p:nvPr>
            <p:ph type="ftr" sz="quarter" idx="11"/>
          </p:nvPr>
        </p:nvSpPr>
        <p:spPr/>
        <p:txBody>
          <a:bodyPr/>
          <a:lstStyle/>
          <a:p>
            <a:r>
              <a:rPr lang="en-US"/>
              <a:t>INL/CON-25-87849</a:t>
            </a:r>
          </a:p>
        </p:txBody>
      </p:sp>
      <p:sp>
        <p:nvSpPr>
          <p:cNvPr id="11" name="Slide Number Placeholder 10">
            <a:extLst>
              <a:ext uri="{FF2B5EF4-FFF2-40B4-BE49-F238E27FC236}">
                <a16:creationId xmlns:a16="http://schemas.microsoft.com/office/drawing/2014/main" id="{25ABB9BD-3F69-5EA5-3926-FA3D62842840}"/>
              </a:ext>
            </a:extLst>
          </p:cNvPr>
          <p:cNvSpPr>
            <a:spLocks noGrp="1"/>
          </p:cNvSpPr>
          <p:nvPr>
            <p:ph type="sldNum" sz="quarter" idx="12"/>
          </p:nvPr>
        </p:nvSpPr>
        <p:spPr/>
        <p:txBody>
          <a:bodyPr/>
          <a:lstStyle/>
          <a:p>
            <a:fld id="{82B577FA-F7D9-2C48-919F-F962E3BF952F}" type="slidenum">
              <a:rPr lang="en-US" smtClean="0"/>
              <a:pPr/>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INL/CON-25-87849</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INL/CON-25-87849</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p:nvPicPr>
        <p:blipFill>
          <a:blip r:embed="rId13"/>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26616"/>
            <a:ext cx="1546302" cy="292238"/>
          </a:xfrm>
          <a:prstGeom prst="rect">
            <a:avLst/>
          </a:prstGeom>
        </p:spPr>
        <p:txBody>
          <a:bodyPr vert="horz" lIns="91440" tIns="91440" rIns="91440" bIns="91440" rtlCol="0" anchor="ctr" anchorCtr="0"/>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26616"/>
            <a:ext cx="5060066" cy="292238"/>
          </a:xfrm>
          <a:prstGeom prst="rect">
            <a:avLst/>
          </a:prstGeom>
        </p:spPr>
        <p:txBody>
          <a:bodyPr vert="horz" lIns="91440" tIns="91440" rIns="91440" bIns="91440"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r>
              <a:rPr lang="en-US"/>
              <a:t>INL/CON-25-87849</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26616"/>
            <a:ext cx="434428" cy="292238"/>
          </a:xfrm>
          <a:prstGeom prst="rect">
            <a:avLst/>
          </a:prstGeom>
        </p:spPr>
        <p:txBody>
          <a:bodyPr vert="horz" lIns="91440" tIns="91440" rIns="91440" bIns="91440"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 id="2147483715" r:id="rId11"/>
  </p:sldLayoutIdLst>
  <p:hf sldNum="0" hdr="0" dt="0"/>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7AD7-9020-8B7D-8C2D-88A4931B1B44}"/>
              </a:ext>
            </a:extLst>
          </p:cNvPr>
          <p:cNvSpPr>
            <a:spLocks noGrp="1"/>
          </p:cNvSpPr>
          <p:nvPr>
            <p:ph type="body" sz="quarter" idx="13"/>
          </p:nvPr>
        </p:nvSpPr>
        <p:spPr>
          <a:xfrm>
            <a:off x="431800" y="1912273"/>
            <a:ext cx="11463867" cy="3303194"/>
          </a:xfrm>
        </p:spPr>
        <p:txBody>
          <a:bodyPr/>
          <a:lstStyle/>
          <a:p>
            <a:r>
              <a:rPr lang="en-US" dirty="0">
                <a:effectLst/>
              </a:rPr>
              <a:t>Semantic Intelligence: A RAG-Based Knowledge Discovery Platform on HPC for NSUF</a:t>
            </a:r>
          </a:p>
          <a:p>
            <a:r>
              <a:rPr lang="en-US" dirty="0">
                <a:effectLst/>
              </a:rPr>
              <a:t>Nuclear Research Data Intelligence (NRDI)</a:t>
            </a:r>
          </a:p>
          <a:p>
            <a:r>
              <a:rPr lang="en-US" sz="2400" dirty="0"/>
              <a:t>Bradlee H. Jensen, Matthew W. Anderson, Tiankai Yao (Presenter) </a:t>
            </a:r>
          </a:p>
          <a:p>
            <a:endParaRPr lang="en-US" dirty="0"/>
          </a:p>
        </p:txBody>
      </p:sp>
      <p:sp>
        <p:nvSpPr>
          <p:cNvPr id="3" name="Text Placeholder 2">
            <a:extLst>
              <a:ext uri="{FF2B5EF4-FFF2-40B4-BE49-F238E27FC236}">
                <a16:creationId xmlns:a16="http://schemas.microsoft.com/office/drawing/2014/main" id="{D05D4B5D-D402-27B0-700D-B1220A79A45E}"/>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564852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DE4E9-3317-FE67-F120-BB22A3378E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357D482-DB64-B4D5-180B-63A741412B3E}"/>
              </a:ext>
            </a:extLst>
          </p:cNvPr>
          <p:cNvSpPr>
            <a:spLocks noGrp="1"/>
          </p:cNvSpPr>
          <p:nvPr>
            <p:ph type="title"/>
          </p:nvPr>
        </p:nvSpPr>
        <p:spPr>
          <a:xfrm>
            <a:off x="886967" y="558602"/>
            <a:ext cx="10845367" cy="1008797"/>
          </a:xfrm>
        </p:spPr>
        <p:txBody>
          <a:bodyPr/>
          <a:lstStyle/>
          <a:p>
            <a:r>
              <a:rPr lang="en-US" dirty="0"/>
              <a:t>NRDI: What projects include atom probe tomography for U-10Zr</a:t>
            </a:r>
          </a:p>
        </p:txBody>
      </p:sp>
      <p:sp>
        <p:nvSpPr>
          <p:cNvPr id="4" name="Footer Placeholder 3">
            <a:extLst>
              <a:ext uri="{FF2B5EF4-FFF2-40B4-BE49-F238E27FC236}">
                <a16:creationId xmlns:a16="http://schemas.microsoft.com/office/drawing/2014/main" id="{308C8CDB-6B86-C505-F98B-5BC43B5E92D5}"/>
              </a:ext>
            </a:extLst>
          </p:cNvPr>
          <p:cNvSpPr>
            <a:spLocks noGrp="1"/>
          </p:cNvSpPr>
          <p:nvPr>
            <p:ph type="ftr" sz="quarter" idx="11"/>
          </p:nvPr>
        </p:nvSpPr>
        <p:spPr/>
        <p:txBody>
          <a:bodyPr/>
          <a:lstStyle/>
          <a:p>
            <a:r>
              <a:rPr lang="en-US"/>
              <a:t>INL/CON-25-87849</a:t>
            </a:r>
          </a:p>
        </p:txBody>
      </p:sp>
      <p:pic>
        <p:nvPicPr>
          <p:cNvPr id="3" name="Picture 2" descr="The image shows a table with various projects involving high-temperature alloy HT-9, detailing the use of atom probe tomography (APT) for studying dislocation loops, precipitation, and chemical interactions in different irradiation conditions.&#10;&#10;AI-generated content may be incorrect.">
            <a:extLst>
              <a:ext uri="{FF2B5EF4-FFF2-40B4-BE49-F238E27FC236}">
                <a16:creationId xmlns:a16="http://schemas.microsoft.com/office/drawing/2014/main" id="{B2B6CC51-0D63-A1A1-6763-652F74CAA48B}"/>
              </a:ext>
            </a:extLst>
          </p:cNvPr>
          <p:cNvPicPr>
            <a:picLocks noChangeAspect="1"/>
          </p:cNvPicPr>
          <p:nvPr/>
        </p:nvPicPr>
        <p:blipFill>
          <a:blip r:embed="rId2"/>
          <a:stretch>
            <a:fillRect/>
          </a:stretch>
        </p:blipFill>
        <p:spPr>
          <a:xfrm>
            <a:off x="598804" y="1808059"/>
            <a:ext cx="5280744" cy="3241881"/>
          </a:xfrm>
          <a:prstGeom prst="rect">
            <a:avLst/>
          </a:prstGeom>
        </p:spPr>
      </p:pic>
      <p:pic>
        <p:nvPicPr>
          <p:cNvPr id="7" name="Picture 6" descr="The image depicts a webpage layout for the Nuclear Research Data System (NRDS) featuring various projects and datasets, with one highlighted project being NSUF 19-1635, which focuses on using Atom Probe Tomography to study the chemical interaction in the cladding of irradiated U-10Zr fuel with HT-9 cladding.&#10;&#10;AI-generated content may be incorrect.">
            <a:extLst>
              <a:ext uri="{FF2B5EF4-FFF2-40B4-BE49-F238E27FC236}">
                <a16:creationId xmlns:a16="http://schemas.microsoft.com/office/drawing/2014/main" id="{B4112C03-F271-C142-6656-69539E8FC36D}"/>
              </a:ext>
            </a:extLst>
          </p:cNvPr>
          <p:cNvPicPr>
            <a:picLocks noChangeAspect="1"/>
          </p:cNvPicPr>
          <p:nvPr/>
        </p:nvPicPr>
        <p:blipFill>
          <a:blip r:embed="rId3"/>
          <a:stretch>
            <a:fillRect/>
          </a:stretch>
        </p:blipFill>
        <p:spPr>
          <a:xfrm>
            <a:off x="7144871" y="1157356"/>
            <a:ext cx="4587464" cy="4742070"/>
          </a:xfrm>
          <a:prstGeom prst="rect">
            <a:avLst/>
          </a:prstGeom>
        </p:spPr>
      </p:pic>
      <p:cxnSp>
        <p:nvCxnSpPr>
          <p:cNvPr id="16" name="Straight Arrow Connector 15">
            <a:extLst>
              <a:ext uri="{FF2B5EF4-FFF2-40B4-BE49-F238E27FC236}">
                <a16:creationId xmlns:a16="http://schemas.microsoft.com/office/drawing/2014/main" id="{42251712-33D3-4DE9-3F81-530E502093FC}"/>
              </a:ext>
            </a:extLst>
          </p:cNvPr>
          <p:cNvCxnSpPr>
            <a:cxnSpLocks/>
          </p:cNvCxnSpPr>
          <p:nvPr/>
        </p:nvCxnSpPr>
        <p:spPr>
          <a:xfrm>
            <a:off x="4651513" y="3701774"/>
            <a:ext cx="2716696" cy="144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3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D165-44F0-C90C-61BC-9C1CF7770929}"/>
              </a:ext>
            </a:extLst>
          </p:cNvPr>
          <p:cNvSpPr>
            <a:spLocks noGrp="1"/>
          </p:cNvSpPr>
          <p:nvPr>
            <p:ph type="title"/>
          </p:nvPr>
        </p:nvSpPr>
        <p:spPr/>
        <p:txBody>
          <a:bodyPr/>
          <a:lstStyle/>
          <a:p>
            <a:r>
              <a:rPr lang="en-US" dirty="0"/>
              <a:t>Near term plan</a:t>
            </a:r>
          </a:p>
        </p:txBody>
      </p:sp>
      <p:sp>
        <p:nvSpPr>
          <p:cNvPr id="3" name="Content Placeholder 2">
            <a:extLst>
              <a:ext uri="{FF2B5EF4-FFF2-40B4-BE49-F238E27FC236}">
                <a16:creationId xmlns:a16="http://schemas.microsoft.com/office/drawing/2014/main" id="{0DD54C4E-1690-CCFC-36ED-A13BD3620106}"/>
              </a:ext>
            </a:extLst>
          </p:cNvPr>
          <p:cNvSpPr>
            <a:spLocks noGrp="1"/>
          </p:cNvSpPr>
          <p:nvPr>
            <p:ph idx="1"/>
          </p:nvPr>
        </p:nvSpPr>
        <p:spPr/>
        <p:txBody>
          <a:bodyPr/>
          <a:lstStyle/>
          <a:p>
            <a:r>
              <a:rPr lang="en-US" dirty="0"/>
              <a:t>Quantify RAG performance</a:t>
            </a:r>
          </a:p>
          <a:p>
            <a:r>
              <a:rPr lang="en-US" dirty="0"/>
              <a:t>Improve the agentic workflow</a:t>
            </a:r>
          </a:p>
        </p:txBody>
      </p:sp>
      <p:sp>
        <p:nvSpPr>
          <p:cNvPr id="4" name="Footer Placeholder 3">
            <a:extLst>
              <a:ext uri="{FF2B5EF4-FFF2-40B4-BE49-F238E27FC236}">
                <a16:creationId xmlns:a16="http://schemas.microsoft.com/office/drawing/2014/main" id="{2017ED67-C936-357A-1F10-D923A1A9CDF9}"/>
              </a:ext>
            </a:extLst>
          </p:cNvPr>
          <p:cNvSpPr>
            <a:spLocks noGrp="1"/>
          </p:cNvSpPr>
          <p:nvPr>
            <p:ph type="ftr" sz="quarter" idx="11"/>
          </p:nvPr>
        </p:nvSpPr>
        <p:spPr/>
        <p:txBody>
          <a:bodyPr/>
          <a:lstStyle/>
          <a:p>
            <a:r>
              <a:rPr lang="en-US"/>
              <a:t>INL/CON-25-87849</a:t>
            </a:r>
          </a:p>
        </p:txBody>
      </p:sp>
    </p:spTree>
    <p:extLst>
      <p:ext uri="{BB962C8B-B14F-4D97-AF65-F5344CB8AC3E}">
        <p14:creationId xmlns:p14="http://schemas.microsoft.com/office/powerpoint/2010/main" val="121797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263B-9AC0-7606-3A35-81FBABAF9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1068E-368A-5152-FEA3-46AEDDA37999}"/>
              </a:ext>
            </a:extLst>
          </p:cNvPr>
          <p:cNvSpPr>
            <a:spLocks noGrp="1"/>
          </p:cNvSpPr>
          <p:nvPr>
            <p:ph type="title"/>
          </p:nvPr>
        </p:nvSpPr>
        <p:spPr/>
        <p:txBody>
          <a:bodyPr/>
          <a:lstStyle/>
          <a:p>
            <a:r>
              <a:rPr lang="en-US" dirty="0"/>
              <a:t>Unsearchable Data</a:t>
            </a:r>
          </a:p>
        </p:txBody>
      </p:sp>
      <p:pic>
        <p:nvPicPr>
          <p:cNvPr id="6" name="Picture 5">
            <a:extLst>
              <a:ext uri="{FF2B5EF4-FFF2-40B4-BE49-F238E27FC236}">
                <a16:creationId xmlns:a16="http://schemas.microsoft.com/office/drawing/2014/main" id="{B8B28863-6764-36DC-6493-AAC468B19BC9}"/>
              </a:ext>
            </a:extLst>
          </p:cNvPr>
          <p:cNvPicPr>
            <a:picLocks noChangeAspect="1"/>
          </p:cNvPicPr>
          <p:nvPr/>
        </p:nvPicPr>
        <p:blipFill>
          <a:blip r:embed="rId3"/>
          <a:stretch>
            <a:fillRect/>
          </a:stretch>
        </p:blipFill>
        <p:spPr>
          <a:xfrm>
            <a:off x="6298224" y="2814232"/>
            <a:ext cx="2646310" cy="24525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7F99E2BB-2076-490B-1D11-E2500101A64F}"/>
              </a:ext>
            </a:extLst>
          </p:cNvPr>
          <p:cNvPicPr>
            <a:picLocks noChangeAspect="1"/>
          </p:cNvPicPr>
          <p:nvPr/>
        </p:nvPicPr>
        <p:blipFill>
          <a:blip r:embed="rId4"/>
          <a:stretch>
            <a:fillRect/>
          </a:stretch>
        </p:blipFill>
        <p:spPr>
          <a:xfrm>
            <a:off x="9247678" y="1706959"/>
            <a:ext cx="2387630" cy="281363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ED4A2600-4707-5AFB-9B6F-8FAB68E46237}"/>
              </a:ext>
            </a:extLst>
          </p:cNvPr>
          <p:cNvSpPr txBox="1"/>
          <p:nvPr/>
        </p:nvSpPr>
        <p:spPr>
          <a:xfrm>
            <a:off x="9191282" y="4660159"/>
            <a:ext cx="2566728" cy="261610"/>
          </a:xfrm>
          <a:prstGeom prst="rect">
            <a:avLst/>
          </a:prstGeom>
          <a:noFill/>
        </p:spPr>
        <p:txBody>
          <a:bodyPr wrap="none" rtlCol="0">
            <a:spAutoFit/>
          </a:bodyPr>
          <a:lstStyle/>
          <a:p>
            <a:pPr algn="r"/>
            <a:r>
              <a:rPr lang="en-US" sz="1100"/>
              <a:t>Images taken from https://nrds.inl.gov/</a:t>
            </a:r>
          </a:p>
        </p:txBody>
      </p:sp>
      <p:sp>
        <p:nvSpPr>
          <p:cNvPr id="3" name="Content Placeholder 2">
            <a:extLst>
              <a:ext uri="{FF2B5EF4-FFF2-40B4-BE49-F238E27FC236}">
                <a16:creationId xmlns:a16="http://schemas.microsoft.com/office/drawing/2014/main" id="{FCA1DDD9-262E-5C8D-E2A6-8D7A2D130417}"/>
              </a:ext>
            </a:extLst>
          </p:cNvPr>
          <p:cNvSpPr>
            <a:spLocks noGrp="1"/>
          </p:cNvSpPr>
          <p:nvPr>
            <p:ph idx="1"/>
          </p:nvPr>
        </p:nvSpPr>
        <p:spPr>
          <a:xfrm>
            <a:off x="919102" y="1583549"/>
            <a:ext cx="5539308" cy="4913965"/>
          </a:xfrm>
        </p:spPr>
        <p:txBody>
          <a:bodyPr/>
          <a:lstStyle/>
          <a:p>
            <a:r>
              <a:rPr lang="en-US" dirty="0"/>
              <a:t>Lots of collected data but unsearchable</a:t>
            </a:r>
          </a:p>
          <a:p>
            <a:pPr lvl="1"/>
            <a:r>
              <a:rPr lang="en-US" dirty="0"/>
              <a:t>Non-text-based formats</a:t>
            </a:r>
          </a:p>
          <a:p>
            <a:pPr lvl="1"/>
            <a:r>
              <a:rPr lang="en-US" dirty="0"/>
              <a:t>Too many files</a:t>
            </a:r>
          </a:p>
          <a:p>
            <a:pPr lvl="1"/>
            <a:r>
              <a:rPr lang="en-US" dirty="0"/>
              <a:t>Details embedded in figures</a:t>
            </a:r>
          </a:p>
          <a:p>
            <a:pPr lvl="1"/>
            <a:r>
              <a:rPr lang="en-US" dirty="0"/>
              <a:t>Handwritten documents</a:t>
            </a:r>
          </a:p>
          <a:p>
            <a:pPr lvl="1"/>
            <a:r>
              <a:rPr lang="en-US" dirty="0"/>
              <a:t>Timeseries data</a:t>
            </a:r>
          </a:p>
          <a:p>
            <a:r>
              <a:rPr lang="en-US" dirty="0"/>
              <a:t>Way to make it so all data is searchable</a:t>
            </a:r>
          </a:p>
          <a:p>
            <a:pPr lvl="1"/>
            <a:endParaRPr lang="en-US" dirty="0"/>
          </a:p>
          <a:p>
            <a:pPr lvl="1"/>
            <a:endParaRPr lang="en-US" dirty="0"/>
          </a:p>
          <a:p>
            <a:pPr marL="0" indent="0">
              <a:buNone/>
            </a:pPr>
            <a:endParaRPr lang="en-US" b="1" dirty="0"/>
          </a:p>
          <a:p>
            <a:endParaRPr lang="en-US" b="1" dirty="0"/>
          </a:p>
          <a:p>
            <a:endParaRPr lang="en-US" b="1" dirty="0"/>
          </a:p>
        </p:txBody>
      </p:sp>
      <p:sp>
        <p:nvSpPr>
          <p:cNvPr id="4" name="Footer Placeholder 3">
            <a:extLst>
              <a:ext uri="{FF2B5EF4-FFF2-40B4-BE49-F238E27FC236}">
                <a16:creationId xmlns:a16="http://schemas.microsoft.com/office/drawing/2014/main" id="{5C17BF18-FCAF-7F19-1747-FBD288C6084F}"/>
              </a:ext>
            </a:extLst>
          </p:cNvPr>
          <p:cNvSpPr>
            <a:spLocks noGrp="1"/>
          </p:cNvSpPr>
          <p:nvPr>
            <p:ph type="ftr" sz="quarter" idx="11"/>
          </p:nvPr>
        </p:nvSpPr>
        <p:spPr/>
        <p:txBody>
          <a:bodyPr/>
          <a:lstStyle/>
          <a:p>
            <a:r>
              <a:rPr lang="en-US"/>
              <a:t>INL/CON-26-92176</a:t>
            </a:r>
          </a:p>
        </p:txBody>
      </p:sp>
    </p:spTree>
    <p:extLst>
      <p:ext uri="{BB962C8B-B14F-4D97-AF65-F5344CB8AC3E}">
        <p14:creationId xmlns:p14="http://schemas.microsoft.com/office/powerpoint/2010/main" val="243384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p:txBody>
          <a:bodyPr/>
          <a:lstStyle/>
          <a:p>
            <a:r>
              <a:rPr lang="en-US"/>
              <a:t>Retrieval-Augmented Generation (RAG) </a:t>
            </a:r>
            <a:endParaRPr lang="en-US" dirty="0"/>
          </a:p>
        </p:txBody>
      </p:sp>
      <p:pic>
        <p:nvPicPr>
          <p:cNvPr id="8" name="Picture 7">
            <a:extLst>
              <a:ext uri="{FF2B5EF4-FFF2-40B4-BE49-F238E27FC236}">
                <a16:creationId xmlns:a16="http://schemas.microsoft.com/office/drawing/2014/main" id="{A3204AE1-B0C7-4398-6FF1-66F5CDE6C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1334" y="1637211"/>
            <a:ext cx="5033764" cy="3775152"/>
          </a:xfrm>
          <a:prstGeom prst="rect">
            <a:avLst/>
          </a:prstGeom>
          <a:noFill/>
          <a:ln>
            <a:solidFill>
              <a:schemeClr val="tx1"/>
            </a:solidFill>
          </a:ln>
        </p:spPr>
      </p:pic>
      <p:sp>
        <p:nvSpPr>
          <p:cNvPr id="3" name="Footer Placeholder 2">
            <a:extLst>
              <a:ext uri="{FF2B5EF4-FFF2-40B4-BE49-F238E27FC236}">
                <a16:creationId xmlns:a16="http://schemas.microsoft.com/office/drawing/2014/main" id="{7E9A72EE-C412-DB26-4469-97AA29826829}"/>
              </a:ext>
            </a:extLst>
          </p:cNvPr>
          <p:cNvSpPr>
            <a:spLocks noGrp="1"/>
          </p:cNvSpPr>
          <p:nvPr>
            <p:ph type="ftr" sz="quarter" idx="11"/>
          </p:nvPr>
        </p:nvSpPr>
        <p:spPr/>
        <p:txBody>
          <a:bodyPr/>
          <a:lstStyle/>
          <a:p>
            <a:r>
              <a:rPr lang="en-US"/>
              <a:t>INL/CON-26-92176</a:t>
            </a:r>
          </a:p>
        </p:txBody>
      </p:sp>
    </p:spTree>
    <p:extLst>
      <p:ext uri="{BB962C8B-B14F-4D97-AF65-F5344CB8AC3E}">
        <p14:creationId xmlns:p14="http://schemas.microsoft.com/office/powerpoint/2010/main" val="3740507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352097-31EE-1147-EEDC-F528C741CC34}"/>
              </a:ext>
            </a:extLst>
          </p:cNvPr>
          <p:cNvSpPr>
            <a:spLocks noGrp="1"/>
          </p:cNvSpPr>
          <p:nvPr>
            <p:ph type="title"/>
          </p:nvPr>
        </p:nvSpPr>
        <p:spPr/>
        <p:txBody>
          <a:bodyPr/>
          <a:lstStyle/>
          <a:p>
            <a:r>
              <a:rPr lang="en-US" dirty="0"/>
              <a:t>Nuclear Research Data Intelligence (NRDI)</a:t>
            </a:r>
          </a:p>
        </p:txBody>
      </p:sp>
      <p:sp>
        <p:nvSpPr>
          <p:cNvPr id="9" name="Content Placeholder 8">
            <a:extLst>
              <a:ext uri="{FF2B5EF4-FFF2-40B4-BE49-F238E27FC236}">
                <a16:creationId xmlns:a16="http://schemas.microsoft.com/office/drawing/2014/main" id="{8AF11F36-42B2-28B9-5CC4-0FF46730C137}"/>
              </a:ext>
            </a:extLst>
          </p:cNvPr>
          <p:cNvSpPr>
            <a:spLocks noGrp="1"/>
          </p:cNvSpPr>
          <p:nvPr>
            <p:ph idx="1"/>
          </p:nvPr>
        </p:nvSpPr>
        <p:spPr>
          <a:xfrm>
            <a:off x="888176" y="1739901"/>
            <a:ext cx="3601634" cy="4207040"/>
          </a:xfrm>
        </p:spPr>
        <p:txBody>
          <a:bodyPr/>
          <a:lstStyle/>
          <a:p>
            <a:r>
              <a:rPr lang="en-US" dirty="0"/>
              <a:t>Access to:</a:t>
            </a:r>
          </a:p>
          <a:p>
            <a:pPr lvl="1"/>
            <a:r>
              <a:rPr lang="en-US" dirty="0"/>
              <a:t>RTE Publications</a:t>
            </a:r>
          </a:p>
          <a:p>
            <a:pPr lvl="1"/>
            <a:r>
              <a:rPr lang="en-US" dirty="0"/>
              <a:t>Project Abstracts</a:t>
            </a:r>
          </a:p>
          <a:p>
            <a:pPr marL="457200" lvl="1" indent="0">
              <a:buNone/>
            </a:pPr>
            <a:endParaRPr lang="en-US" dirty="0"/>
          </a:p>
          <a:p>
            <a:r>
              <a:rPr lang="en-US" dirty="0"/>
              <a:t>Will soon have access to:</a:t>
            </a:r>
          </a:p>
          <a:p>
            <a:pPr lvl="1"/>
            <a:r>
              <a:rPr lang="en-US" dirty="0"/>
              <a:t>All data and descriptions uploaded to NRDS </a:t>
            </a:r>
          </a:p>
        </p:txBody>
      </p:sp>
      <p:sp>
        <p:nvSpPr>
          <p:cNvPr id="4" name="Footer Placeholder 3">
            <a:extLst>
              <a:ext uri="{FF2B5EF4-FFF2-40B4-BE49-F238E27FC236}">
                <a16:creationId xmlns:a16="http://schemas.microsoft.com/office/drawing/2014/main" id="{E8C0B2E1-69FE-A3F5-7E64-5F779CF76C52}"/>
              </a:ext>
            </a:extLst>
          </p:cNvPr>
          <p:cNvSpPr>
            <a:spLocks noGrp="1"/>
          </p:cNvSpPr>
          <p:nvPr>
            <p:ph type="ftr" sz="quarter" idx="11"/>
          </p:nvPr>
        </p:nvSpPr>
        <p:spPr/>
        <p:txBody>
          <a:bodyPr/>
          <a:lstStyle/>
          <a:p>
            <a:r>
              <a:rPr lang="en-US"/>
              <a:t>INL/CON-25-87849</a:t>
            </a:r>
          </a:p>
        </p:txBody>
      </p:sp>
      <p:sp>
        <p:nvSpPr>
          <p:cNvPr id="10" name="Picture Placeholder 9">
            <a:extLst>
              <a:ext uri="{FF2B5EF4-FFF2-40B4-BE49-F238E27FC236}">
                <a16:creationId xmlns:a16="http://schemas.microsoft.com/office/drawing/2014/main" id="{456E63B5-C195-0E95-1AFB-FCDD9C673D5F}"/>
              </a:ext>
            </a:extLst>
          </p:cNvPr>
          <p:cNvSpPr>
            <a:spLocks noGrp="1"/>
          </p:cNvSpPr>
          <p:nvPr>
            <p:ph type="pic" sz="quarter" idx="13"/>
          </p:nvPr>
        </p:nvSpPr>
        <p:spPr/>
        <p:txBody>
          <a:bodyPr/>
          <a:lstStyle/>
          <a:p>
            <a:endParaRPr lang="en-US"/>
          </a:p>
        </p:txBody>
      </p:sp>
      <p:pic>
        <p:nvPicPr>
          <p:cNvPr id="12" name="Picture 11" descr="The image depicts a webpage for the Nuclear Research Data System (NRDS) featuring sections on datasets, projects, and a message welcoming users to access publicly funded nuclear science data.&#10;&#10;AI-generated content may be incorrect.">
            <a:extLst>
              <a:ext uri="{FF2B5EF4-FFF2-40B4-BE49-F238E27FC236}">
                <a16:creationId xmlns:a16="http://schemas.microsoft.com/office/drawing/2014/main" id="{EF0014BD-E7C3-ADAC-DA80-E52590FEA24C}"/>
              </a:ext>
            </a:extLst>
          </p:cNvPr>
          <p:cNvPicPr>
            <a:picLocks noChangeAspect="1"/>
          </p:cNvPicPr>
          <p:nvPr/>
        </p:nvPicPr>
        <p:blipFill>
          <a:blip r:embed="rId2"/>
          <a:stretch>
            <a:fillRect/>
          </a:stretch>
        </p:blipFill>
        <p:spPr>
          <a:xfrm>
            <a:off x="4489810" y="1396252"/>
            <a:ext cx="7366739" cy="4435382"/>
          </a:xfrm>
          <a:prstGeom prst="rect">
            <a:avLst/>
          </a:prstGeom>
        </p:spPr>
      </p:pic>
    </p:spTree>
    <p:extLst>
      <p:ext uri="{BB962C8B-B14F-4D97-AF65-F5344CB8AC3E}">
        <p14:creationId xmlns:p14="http://schemas.microsoft.com/office/powerpoint/2010/main" val="261389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5B4F9-F944-F8A0-5C35-5876261E8D5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58E4502-7531-AC74-E92C-D58CF36EE0B4}"/>
              </a:ext>
            </a:extLst>
          </p:cNvPr>
          <p:cNvSpPr>
            <a:spLocks noGrp="1"/>
          </p:cNvSpPr>
          <p:nvPr>
            <p:ph type="title"/>
          </p:nvPr>
        </p:nvSpPr>
        <p:spPr/>
        <p:txBody>
          <a:bodyPr/>
          <a:lstStyle/>
          <a:p>
            <a:r>
              <a:rPr lang="en-US" dirty="0"/>
              <a:t>NRDI: What project include TEM?</a:t>
            </a:r>
          </a:p>
        </p:txBody>
      </p:sp>
      <p:sp>
        <p:nvSpPr>
          <p:cNvPr id="4" name="Footer Placeholder 3">
            <a:extLst>
              <a:ext uri="{FF2B5EF4-FFF2-40B4-BE49-F238E27FC236}">
                <a16:creationId xmlns:a16="http://schemas.microsoft.com/office/drawing/2014/main" id="{2BEEE6AD-55DA-14C4-2D7D-21A3690A57F5}"/>
              </a:ext>
            </a:extLst>
          </p:cNvPr>
          <p:cNvSpPr>
            <a:spLocks noGrp="1"/>
          </p:cNvSpPr>
          <p:nvPr>
            <p:ph type="ftr" sz="quarter" idx="11"/>
          </p:nvPr>
        </p:nvSpPr>
        <p:spPr/>
        <p:txBody>
          <a:bodyPr/>
          <a:lstStyle/>
          <a:p>
            <a:r>
              <a:rPr lang="en-US"/>
              <a:t>INL/CON-25-87849</a:t>
            </a:r>
          </a:p>
        </p:txBody>
      </p:sp>
      <p:pic>
        <p:nvPicPr>
          <p:cNvPr id="9" name="Picture 8" descr="NSUF 10-265: Multi-scale Investigation of the Influence of Grain Boundary Character on RIS and Mechanical Behavior in LWR Steels.&#10;&#10;AI-generated content may be incorrect.">
            <a:extLst>
              <a:ext uri="{FF2B5EF4-FFF2-40B4-BE49-F238E27FC236}">
                <a16:creationId xmlns:a16="http://schemas.microsoft.com/office/drawing/2014/main" id="{0E0C054F-BD3B-0C76-4ABA-F830CF07A4C0}"/>
              </a:ext>
            </a:extLst>
          </p:cNvPr>
          <p:cNvPicPr>
            <a:picLocks noChangeAspect="1"/>
          </p:cNvPicPr>
          <p:nvPr/>
        </p:nvPicPr>
        <p:blipFill>
          <a:blip r:embed="rId2"/>
          <a:stretch>
            <a:fillRect/>
          </a:stretch>
        </p:blipFill>
        <p:spPr>
          <a:xfrm>
            <a:off x="7183759" y="1567399"/>
            <a:ext cx="4744778" cy="4295913"/>
          </a:xfrm>
          <a:prstGeom prst="rect">
            <a:avLst/>
          </a:prstGeom>
        </p:spPr>
      </p:pic>
      <p:pic>
        <p:nvPicPr>
          <p:cNvPr id="5" name="Picture 4" descr="The image depicts a research proposal, featuring a table listing various scientific projects, their focus areas, and citation details, including studies on Fe, Fe-10Cr alloys, and their examination using TEM and APT techniques.&#10;&#10;AI-generated content may be incorrect.">
            <a:extLst>
              <a:ext uri="{FF2B5EF4-FFF2-40B4-BE49-F238E27FC236}">
                <a16:creationId xmlns:a16="http://schemas.microsoft.com/office/drawing/2014/main" id="{F3CBCB73-6D6B-4175-6B19-C3F29BCE9695}"/>
              </a:ext>
            </a:extLst>
          </p:cNvPr>
          <p:cNvPicPr>
            <a:picLocks noChangeAspect="1"/>
          </p:cNvPicPr>
          <p:nvPr/>
        </p:nvPicPr>
        <p:blipFill>
          <a:blip r:embed="rId3"/>
          <a:stretch>
            <a:fillRect/>
          </a:stretch>
        </p:blipFill>
        <p:spPr>
          <a:xfrm>
            <a:off x="578696" y="1205946"/>
            <a:ext cx="6378425" cy="3868346"/>
          </a:xfrm>
          <a:prstGeom prst="rect">
            <a:avLst/>
          </a:prstGeom>
        </p:spPr>
      </p:pic>
      <p:cxnSp>
        <p:nvCxnSpPr>
          <p:cNvPr id="16" name="Straight Arrow Connector 15">
            <a:extLst>
              <a:ext uri="{FF2B5EF4-FFF2-40B4-BE49-F238E27FC236}">
                <a16:creationId xmlns:a16="http://schemas.microsoft.com/office/drawing/2014/main" id="{4EE64E6B-6D45-8D64-8FC8-D891788A84C2}"/>
              </a:ext>
            </a:extLst>
          </p:cNvPr>
          <p:cNvCxnSpPr>
            <a:cxnSpLocks/>
          </p:cNvCxnSpPr>
          <p:nvPr/>
        </p:nvCxnSpPr>
        <p:spPr>
          <a:xfrm>
            <a:off x="5508487" y="3012661"/>
            <a:ext cx="1736035" cy="1274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20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3DE8E-E04B-3D34-3E08-5B2A51C0E69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0B00363-C5AD-0742-4709-253A245A05DE}"/>
              </a:ext>
            </a:extLst>
          </p:cNvPr>
          <p:cNvSpPr>
            <a:spLocks noGrp="1"/>
          </p:cNvSpPr>
          <p:nvPr>
            <p:ph type="title"/>
          </p:nvPr>
        </p:nvSpPr>
        <p:spPr/>
        <p:txBody>
          <a:bodyPr/>
          <a:lstStyle/>
          <a:p>
            <a:r>
              <a:rPr lang="en-US" dirty="0"/>
              <a:t>NRDI: What project include TEM for HT9?</a:t>
            </a:r>
          </a:p>
        </p:txBody>
      </p:sp>
      <p:sp>
        <p:nvSpPr>
          <p:cNvPr id="4" name="Footer Placeholder 3">
            <a:extLst>
              <a:ext uri="{FF2B5EF4-FFF2-40B4-BE49-F238E27FC236}">
                <a16:creationId xmlns:a16="http://schemas.microsoft.com/office/drawing/2014/main" id="{02EC5D1F-D6AC-3316-3B9F-AE4464832BEC}"/>
              </a:ext>
            </a:extLst>
          </p:cNvPr>
          <p:cNvSpPr>
            <a:spLocks noGrp="1"/>
          </p:cNvSpPr>
          <p:nvPr>
            <p:ph type="ftr" sz="quarter" idx="11"/>
          </p:nvPr>
        </p:nvSpPr>
        <p:spPr/>
        <p:txBody>
          <a:bodyPr/>
          <a:lstStyle/>
          <a:p>
            <a:r>
              <a:rPr lang="en-US"/>
              <a:t>INL/CON-25-87849</a:t>
            </a:r>
          </a:p>
        </p:txBody>
      </p:sp>
      <p:pic>
        <p:nvPicPr>
          <p:cNvPr id="3" name="Picture 2" descr="The image depicts a scientific research document containing various citations, project abstracts, and technical details about neutron irradiation effects, TEM characterization, and in-situ heating studies on HT9 samples.&#10;&#10;AI-generated content may be incorrect.">
            <a:extLst>
              <a:ext uri="{FF2B5EF4-FFF2-40B4-BE49-F238E27FC236}">
                <a16:creationId xmlns:a16="http://schemas.microsoft.com/office/drawing/2014/main" id="{B4C1656C-F0C6-433A-60E6-77F492756CD8}"/>
              </a:ext>
            </a:extLst>
          </p:cNvPr>
          <p:cNvPicPr>
            <a:picLocks noChangeAspect="1"/>
          </p:cNvPicPr>
          <p:nvPr/>
        </p:nvPicPr>
        <p:blipFill>
          <a:blip r:embed="rId2"/>
          <a:stretch>
            <a:fillRect/>
          </a:stretch>
        </p:blipFill>
        <p:spPr>
          <a:xfrm>
            <a:off x="580807" y="1517661"/>
            <a:ext cx="5515193" cy="3336235"/>
          </a:xfrm>
          <a:prstGeom prst="rect">
            <a:avLst/>
          </a:prstGeom>
        </p:spPr>
      </p:pic>
      <p:pic>
        <p:nvPicPr>
          <p:cNvPr id="7" name="Picture 6" descr="The image depicts a webpage layout for the Nuclear Research Data System, featuring projects such as 'In-situ TEM Heating Investigation of M23C6 in Neutron Irradiated HT9'.&#10;&#10;AI-generated content may be incorrect.">
            <a:extLst>
              <a:ext uri="{FF2B5EF4-FFF2-40B4-BE49-F238E27FC236}">
                <a16:creationId xmlns:a16="http://schemas.microsoft.com/office/drawing/2014/main" id="{856FE778-464A-8C49-B111-002239773482}"/>
              </a:ext>
            </a:extLst>
          </p:cNvPr>
          <p:cNvPicPr>
            <a:picLocks noChangeAspect="1"/>
          </p:cNvPicPr>
          <p:nvPr/>
        </p:nvPicPr>
        <p:blipFill>
          <a:blip r:embed="rId3"/>
          <a:stretch>
            <a:fillRect/>
          </a:stretch>
        </p:blipFill>
        <p:spPr>
          <a:xfrm>
            <a:off x="6841584" y="993456"/>
            <a:ext cx="4763806" cy="4806207"/>
          </a:xfrm>
          <a:prstGeom prst="rect">
            <a:avLst/>
          </a:prstGeom>
        </p:spPr>
      </p:pic>
      <p:cxnSp>
        <p:nvCxnSpPr>
          <p:cNvPr id="16" name="Straight Arrow Connector 15">
            <a:extLst>
              <a:ext uri="{FF2B5EF4-FFF2-40B4-BE49-F238E27FC236}">
                <a16:creationId xmlns:a16="http://schemas.microsoft.com/office/drawing/2014/main" id="{538DC088-279B-B2F4-AB6E-6932D4D85147}"/>
              </a:ext>
            </a:extLst>
          </p:cNvPr>
          <p:cNvCxnSpPr>
            <a:cxnSpLocks/>
          </p:cNvCxnSpPr>
          <p:nvPr/>
        </p:nvCxnSpPr>
        <p:spPr>
          <a:xfrm>
            <a:off x="4966621" y="3076390"/>
            <a:ext cx="17474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2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3E5FF-AF30-3931-5A3F-FFE35D0D14A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750004-6413-AF4E-CA42-952D3C8057E9}"/>
              </a:ext>
            </a:extLst>
          </p:cNvPr>
          <p:cNvSpPr>
            <a:spLocks noGrp="1"/>
          </p:cNvSpPr>
          <p:nvPr>
            <p:ph type="title"/>
          </p:nvPr>
        </p:nvSpPr>
        <p:spPr/>
        <p:txBody>
          <a:bodyPr/>
          <a:lstStyle/>
          <a:p>
            <a:r>
              <a:rPr lang="en-US" dirty="0"/>
              <a:t>NRDI: What project include TEM for U-10Zr?</a:t>
            </a:r>
          </a:p>
        </p:txBody>
      </p:sp>
      <p:sp>
        <p:nvSpPr>
          <p:cNvPr id="4" name="Footer Placeholder 3">
            <a:extLst>
              <a:ext uri="{FF2B5EF4-FFF2-40B4-BE49-F238E27FC236}">
                <a16:creationId xmlns:a16="http://schemas.microsoft.com/office/drawing/2014/main" id="{DD599B28-EE28-D11F-C9BE-0964B647B914}"/>
              </a:ext>
            </a:extLst>
          </p:cNvPr>
          <p:cNvSpPr>
            <a:spLocks noGrp="1"/>
          </p:cNvSpPr>
          <p:nvPr>
            <p:ph type="ftr" sz="quarter" idx="11"/>
          </p:nvPr>
        </p:nvSpPr>
        <p:spPr/>
        <p:txBody>
          <a:bodyPr/>
          <a:lstStyle/>
          <a:p>
            <a:r>
              <a:rPr lang="en-US"/>
              <a:t>INL/CON-25-87849</a:t>
            </a:r>
          </a:p>
        </p:txBody>
      </p:sp>
      <p:pic>
        <p:nvPicPr>
          <p:cNvPr id="3" name="Picture 2" descr="The image shows a user interface displaying a document with questions and answers related to technical research proposals, including details about examining microstructure in HT-9 cladding and the use of TEM for characterization.&#10;&#10;AI-generated content may be incorrect.">
            <a:extLst>
              <a:ext uri="{FF2B5EF4-FFF2-40B4-BE49-F238E27FC236}">
                <a16:creationId xmlns:a16="http://schemas.microsoft.com/office/drawing/2014/main" id="{00D4D34B-F4DD-B9CC-77C4-42F9AA338E8C}"/>
              </a:ext>
            </a:extLst>
          </p:cNvPr>
          <p:cNvPicPr>
            <a:picLocks noChangeAspect="1"/>
          </p:cNvPicPr>
          <p:nvPr/>
        </p:nvPicPr>
        <p:blipFill>
          <a:blip r:embed="rId2"/>
          <a:stretch>
            <a:fillRect/>
          </a:stretch>
        </p:blipFill>
        <p:spPr>
          <a:xfrm>
            <a:off x="515996" y="1952487"/>
            <a:ext cx="5578796" cy="3369933"/>
          </a:xfrm>
          <a:prstGeom prst="rect">
            <a:avLst/>
          </a:prstGeom>
        </p:spPr>
      </p:pic>
      <p:pic>
        <p:nvPicPr>
          <p:cNvPr id="7" name="Picture 6" descr="The image depicts a webpage for the Nuclear Research Data System (NRDS), showcasing various projects and datasets, specifically highlighting the NSUF 25-5295 project which focuses on high-temperature in-situ micro-tensile testing of FFTF-Irradiated HT9 cladding from U-10Zr fuel pins.&#10;&#10;AI-generated content may be incorrect.">
            <a:extLst>
              <a:ext uri="{FF2B5EF4-FFF2-40B4-BE49-F238E27FC236}">
                <a16:creationId xmlns:a16="http://schemas.microsoft.com/office/drawing/2014/main" id="{377A5474-5BE3-F0DF-E219-FA125BB9DC9D}"/>
              </a:ext>
            </a:extLst>
          </p:cNvPr>
          <p:cNvPicPr>
            <a:picLocks noChangeAspect="1"/>
          </p:cNvPicPr>
          <p:nvPr/>
        </p:nvPicPr>
        <p:blipFill>
          <a:blip r:embed="rId3"/>
          <a:stretch>
            <a:fillRect/>
          </a:stretch>
        </p:blipFill>
        <p:spPr>
          <a:xfrm>
            <a:off x="6637189" y="1063000"/>
            <a:ext cx="5344838" cy="5139267"/>
          </a:xfrm>
          <a:prstGeom prst="rect">
            <a:avLst/>
          </a:prstGeom>
        </p:spPr>
      </p:pic>
      <p:cxnSp>
        <p:nvCxnSpPr>
          <p:cNvPr id="16" name="Straight Arrow Connector 15">
            <a:extLst>
              <a:ext uri="{FF2B5EF4-FFF2-40B4-BE49-F238E27FC236}">
                <a16:creationId xmlns:a16="http://schemas.microsoft.com/office/drawing/2014/main" id="{FE2315C3-B3FA-07F4-1A3F-8ECF2434578A}"/>
              </a:ext>
            </a:extLst>
          </p:cNvPr>
          <p:cNvCxnSpPr>
            <a:cxnSpLocks/>
          </p:cNvCxnSpPr>
          <p:nvPr/>
        </p:nvCxnSpPr>
        <p:spPr>
          <a:xfrm flipV="1">
            <a:off x="4814220" y="4233333"/>
            <a:ext cx="1822969" cy="1339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90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AA88-098B-A93D-9B51-6A96868719E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612519A-3637-A437-72E4-783DA97F4F47}"/>
              </a:ext>
            </a:extLst>
          </p:cNvPr>
          <p:cNvSpPr>
            <a:spLocks noGrp="1"/>
          </p:cNvSpPr>
          <p:nvPr>
            <p:ph type="title"/>
          </p:nvPr>
        </p:nvSpPr>
        <p:spPr>
          <a:xfrm>
            <a:off x="626533" y="558602"/>
            <a:ext cx="10676083" cy="1008797"/>
          </a:xfrm>
        </p:spPr>
        <p:txBody>
          <a:bodyPr/>
          <a:lstStyle/>
          <a:p>
            <a:r>
              <a:rPr lang="en-US" dirty="0"/>
              <a:t>NRDI: What projects include apt vs atom probe tomography?</a:t>
            </a:r>
          </a:p>
        </p:txBody>
      </p:sp>
      <p:sp>
        <p:nvSpPr>
          <p:cNvPr id="4" name="Footer Placeholder 3">
            <a:extLst>
              <a:ext uri="{FF2B5EF4-FFF2-40B4-BE49-F238E27FC236}">
                <a16:creationId xmlns:a16="http://schemas.microsoft.com/office/drawing/2014/main" id="{4485AA18-17FB-1360-2E08-E164752CCA39}"/>
              </a:ext>
            </a:extLst>
          </p:cNvPr>
          <p:cNvSpPr>
            <a:spLocks noGrp="1"/>
          </p:cNvSpPr>
          <p:nvPr>
            <p:ph type="ftr" sz="quarter" idx="11"/>
          </p:nvPr>
        </p:nvSpPr>
        <p:spPr/>
        <p:txBody>
          <a:bodyPr/>
          <a:lstStyle/>
          <a:p>
            <a:r>
              <a:rPr lang="en-US"/>
              <a:t>INL/CON-25-87849</a:t>
            </a:r>
          </a:p>
        </p:txBody>
      </p:sp>
      <p:cxnSp>
        <p:nvCxnSpPr>
          <p:cNvPr id="16" name="Straight Arrow Connector 15">
            <a:extLst>
              <a:ext uri="{FF2B5EF4-FFF2-40B4-BE49-F238E27FC236}">
                <a16:creationId xmlns:a16="http://schemas.microsoft.com/office/drawing/2014/main" id="{BEE1E2BE-0063-32A7-8859-56C95940FA7F}"/>
              </a:ext>
            </a:extLst>
          </p:cNvPr>
          <p:cNvCxnSpPr>
            <a:cxnSpLocks/>
          </p:cNvCxnSpPr>
          <p:nvPr/>
        </p:nvCxnSpPr>
        <p:spPr>
          <a:xfrm>
            <a:off x="5508487" y="3012661"/>
            <a:ext cx="1736035" cy="1274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 name="Picture 4" descr="The image displays a computer screen with a user interface, likely a quiz or form, featuring questions related to scientific research projects and their focus areas, including atom probe tomography.&#10;&#10;AI-generated content may be incorrect.">
            <a:extLst>
              <a:ext uri="{FF2B5EF4-FFF2-40B4-BE49-F238E27FC236}">
                <a16:creationId xmlns:a16="http://schemas.microsoft.com/office/drawing/2014/main" id="{DFFF0F91-30BE-14D5-CE1A-07D230590076}"/>
              </a:ext>
            </a:extLst>
          </p:cNvPr>
          <p:cNvPicPr>
            <a:picLocks noChangeAspect="1"/>
          </p:cNvPicPr>
          <p:nvPr/>
        </p:nvPicPr>
        <p:blipFill>
          <a:blip r:embed="rId2"/>
          <a:stretch>
            <a:fillRect/>
          </a:stretch>
        </p:blipFill>
        <p:spPr>
          <a:xfrm>
            <a:off x="1850977" y="1063000"/>
            <a:ext cx="8294478" cy="5053496"/>
          </a:xfrm>
          <a:prstGeom prst="rect">
            <a:avLst/>
          </a:prstGeom>
        </p:spPr>
      </p:pic>
    </p:spTree>
    <p:extLst>
      <p:ext uri="{BB962C8B-B14F-4D97-AF65-F5344CB8AC3E}">
        <p14:creationId xmlns:p14="http://schemas.microsoft.com/office/powerpoint/2010/main" val="1869632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11438-5DB3-C014-A89B-A8BCBB9BE4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87302C-7C7A-ACE9-3D7B-7EF362712F56}"/>
              </a:ext>
            </a:extLst>
          </p:cNvPr>
          <p:cNvSpPr>
            <a:spLocks noGrp="1"/>
          </p:cNvSpPr>
          <p:nvPr>
            <p:ph type="title"/>
          </p:nvPr>
        </p:nvSpPr>
        <p:spPr/>
        <p:txBody>
          <a:bodyPr/>
          <a:lstStyle/>
          <a:p>
            <a:r>
              <a:rPr lang="en-US" dirty="0"/>
              <a:t>NRDI: What project include atom probe tomography on HT9</a:t>
            </a:r>
          </a:p>
        </p:txBody>
      </p:sp>
      <p:sp>
        <p:nvSpPr>
          <p:cNvPr id="4" name="Footer Placeholder 3">
            <a:extLst>
              <a:ext uri="{FF2B5EF4-FFF2-40B4-BE49-F238E27FC236}">
                <a16:creationId xmlns:a16="http://schemas.microsoft.com/office/drawing/2014/main" id="{841323EF-C58E-ABC1-6DF9-58CEC8B2FC56}"/>
              </a:ext>
            </a:extLst>
          </p:cNvPr>
          <p:cNvSpPr>
            <a:spLocks noGrp="1"/>
          </p:cNvSpPr>
          <p:nvPr>
            <p:ph type="ftr" sz="quarter" idx="11"/>
          </p:nvPr>
        </p:nvSpPr>
        <p:spPr/>
        <p:txBody>
          <a:bodyPr/>
          <a:lstStyle/>
          <a:p>
            <a:r>
              <a:rPr lang="en-US"/>
              <a:t>INL/CON-25-87849</a:t>
            </a:r>
          </a:p>
        </p:txBody>
      </p:sp>
      <p:pic>
        <p:nvPicPr>
          <p:cNvPr id="5" name="Picture 4" descr="The image displays a user interface with a list of research projects, each including atom probe tomography. The projects focus on various studies such as the impact of annealing temperature on fission product bubbles, the distribution of krypton in uranium dioxide, and the evolution of helium in uranium dioxide.&#10;&#10;AI-generated content may be incorrect.">
            <a:extLst>
              <a:ext uri="{FF2B5EF4-FFF2-40B4-BE49-F238E27FC236}">
                <a16:creationId xmlns:a16="http://schemas.microsoft.com/office/drawing/2014/main" id="{01118740-0387-30B6-4245-426D953742FA}"/>
              </a:ext>
            </a:extLst>
          </p:cNvPr>
          <p:cNvPicPr>
            <a:picLocks noChangeAspect="1"/>
          </p:cNvPicPr>
          <p:nvPr/>
        </p:nvPicPr>
        <p:blipFill>
          <a:blip r:embed="rId2"/>
          <a:stretch>
            <a:fillRect/>
          </a:stretch>
        </p:blipFill>
        <p:spPr>
          <a:xfrm>
            <a:off x="388292" y="1616840"/>
            <a:ext cx="6228772" cy="3774586"/>
          </a:xfrm>
          <a:prstGeom prst="rect">
            <a:avLst/>
          </a:prstGeom>
        </p:spPr>
      </p:pic>
      <p:pic>
        <p:nvPicPr>
          <p:cNvPr id="9" name="Picture 8" descr="The image showcases a research project (NSUF 21-4257) studying the effects of dual-ion irradiation on microchemical evolution in dual-ion irradiated, additively manufactured and wrought HT9 alloy, specifically focusing on Cr-rich a' and Ni-rich precipitates, and radiation-induced segregation.&#10;&#10;AI-generated content may be incorrect.">
            <a:extLst>
              <a:ext uri="{FF2B5EF4-FFF2-40B4-BE49-F238E27FC236}">
                <a16:creationId xmlns:a16="http://schemas.microsoft.com/office/drawing/2014/main" id="{6F179E5B-E677-FC31-C2D6-DBE3A8BF6A1E}"/>
              </a:ext>
            </a:extLst>
          </p:cNvPr>
          <p:cNvPicPr>
            <a:picLocks noChangeAspect="1"/>
          </p:cNvPicPr>
          <p:nvPr/>
        </p:nvPicPr>
        <p:blipFill>
          <a:blip r:embed="rId3"/>
          <a:stretch>
            <a:fillRect/>
          </a:stretch>
        </p:blipFill>
        <p:spPr>
          <a:xfrm>
            <a:off x="7318029" y="999065"/>
            <a:ext cx="4572347" cy="4707467"/>
          </a:xfrm>
          <a:prstGeom prst="rect">
            <a:avLst/>
          </a:prstGeom>
        </p:spPr>
      </p:pic>
      <p:cxnSp>
        <p:nvCxnSpPr>
          <p:cNvPr id="16" name="Straight Arrow Connector 15">
            <a:extLst>
              <a:ext uri="{FF2B5EF4-FFF2-40B4-BE49-F238E27FC236}">
                <a16:creationId xmlns:a16="http://schemas.microsoft.com/office/drawing/2014/main" id="{C1076AE5-3D49-91BC-3335-025E7EE77AE4}"/>
              </a:ext>
            </a:extLst>
          </p:cNvPr>
          <p:cNvCxnSpPr>
            <a:cxnSpLocks/>
            <a:endCxn id="9" idx="1"/>
          </p:cNvCxnSpPr>
          <p:nvPr/>
        </p:nvCxnSpPr>
        <p:spPr>
          <a:xfrm flipV="1">
            <a:off x="5226774" y="3352799"/>
            <a:ext cx="2091255" cy="5488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357158"/>
      </p:ext>
    </p:extLst>
  </p:cSld>
  <p:clrMapOvr>
    <a:masterClrMapping/>
  </p:clrMapOvr>
</p:sld>
</file>

<file path=ppt/theme/theme1.xml><?xml version="1.0" encoding="utf-8"?>
<a:theme xmlns:a="http://schemas.openxmlformats.org/drawingml/2006/main" name="NSUF">
  <a:themeElements>
    <a:clrScheme name="NSUF">
      <a:dk1>
        <a:srgbClr val="000000"/>
      </a:dk1>
      <a:lt1>
        <a:srgbClr val="FFFFFF"/>
      </a:lt1>
      <a:dk2>
        <a:srgbClr val="06509D"/>
      </a:dk2>
      <a:lt2>
        <a:srgbClr val="4995D0"/>
      </a:lt2>
      <a:accent1>
        <a:srgbClr val="DB792C"/>
      </a:accent1>
      <a:accent2>
        <a:srgbClr val="4995D0"/>
      </a:accent2>
      <a:accent3>
        <a:srgbClr val="15345B"/>
      </a:accent3>
      <a:accent4>
        <a:srgbClr val="D89328"/>
      </a:accent4>
      <a:accent5>
        <a:srgbClr val="8E8E8E"/>
      </a:accent5>
      <a:accent6>
        <a:srgbClr val="C3C6C7"/>
      </a:accent6>
      <a:hlink>
        <a:srgbClr val="05509C"/>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UF" id="{B0465B51-E61F-4602-83E9-29566FCEABE9}" vid="{290FB8B6-CA65-499B-AC95-E8C6E64986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NSUF</Template>
  <TotalTime>110</TotalTime>
  <Words>468</Words>
  <Application>Microsoft Macintosh PowerPoint</Application>
  <PresentationFormat>Widescreen</PresentationFormat>
  <Paragraphs>47</Paragraphs>
  <Slides>11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Aptos</vt:lpstr>
      <vt:lpstr>Arial</vt:lpstr>
      <vt:lpstr>NSUF</vt:lpstr>
      <vt:lpstr>PowerPoint Presentation</vt:lpstr>
      <vt:lpstr>Unsearchable Data</vt:lpstr>
      <vt:lpstr>Retrieval-Augmented Generation (RAG) </vt:lpstr>
      <vt:lpstr>Nuclear Research Data Intelligence (NRDI)</vt:lpstr>
      <vt:lpstr>NRDI: What project include TEM?</vt:lpstr>
      <vt:lpstr>NRDI: What project include TEM for HT9?</vt:lpstr>
      <vt:lpstr>NRDI: What project include TEM for U-10Zr?</vt:lpstr>
      <vt:lpstr>NRDI: What projects include apt vs atom probe tomography?</vt:lpstr>
      <vt:lpstr>NRDI: What project include atom probe tomography on HT9</vt:lpstr>
      <vt:lpstr>NRDI: What projects include atom probe tomography for U-10Zr</vt:lpstr>
      <vt:lpstr>Near term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Bradlee Hope Jensen</dc:creator>
  <cp:lastModifiedBy>Tiankai Yao</cp:lastModifiedBy>
  <cp:revision>3</cp:revision>
  <dcterms:created xsi:type="dcterms:W3CDTF">2026-05-08T16:11:31Z</dcterms:created>
  <dcterms:modified xsi:type="dcterms:W3CDTF">2026-05-13T14:45:34Z</dcterms:modified>
</cp:coreProperties>
</file>