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27"/>
  </p:notesMasterIdLst>
  <p:sldIdLst>
    <p:sldId id="256" r:id="rId5"/>
    <p:sldId id="257" r:id="rId6"/>
    <p:sldId id="1907" r:id="rId7"/>
    <p:sldId id="277" r:id="rId8"/>
    <p:sldId id="1029" r:id="rId9"/>
    <p:sldId id="1879" r:id="rId10"/>
    <p:sldId id="1880" r:id="rId11"/>
    <p:sldId id="1914" r:id="rId12"/>
    <p:sldId id="1032" r:id="rId13"/>
    <p:sldId id="1031" r:id="rId14"/>
    <p:sldId id="1891" r:id="rId15"/>
    <p:sldId id="1881" r:id="rId16"/>
    <p:sldId id="1913" r:id="rId17"/>
    <p:sldId id="1020" r:id="rId18"/>
    <p:sldId id="1908" r:id="rId19"/>
    <p:sldId id="1909" r:id="rId20"/>
    <p:sldId id="1910" r:id="rId21"/>
    <p:sldId id="1911" r:id="rId22"/>
    <p:sldId id="1912" r:id="rId23"/>
    <p:sldId id="261" r:id="rId24"/>
    <p:sldId id="960" r:id="rId25"/>
    <p:sldId id="95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B23B17-FE3A-EF83-2351-C85549BEBDE7}" name="J. Derek Whipple, (NST-NSUF)" initials="JW" userId="S::J.Whipple@inl.gov::a4418d60-bbaf-4c33-9163-36d6cc81e0ef" providerId="AD"/>
  <p188:author id="{91D5131D-E9E5-6C6C-62CF-9EABBA69DFB5}" name="Michelle J. O'Donnell" initials="MO" userId="S::Michelle.ODonnell@inl.gov::496aad79-ea7a-40e5-9b79-c3c0c4e23552" providerId="AD"/>
  <p188:author id="{79182B21-F530-CCFA-C704-467BCE01AD0F}" name="Barr, Christopher M" initials="CB" userId="S::christopher.barr@nuclear.energy.gov::56f5df97-01bf-4366-adc7-e01c22dd0239" providerId="AD"/>
  <p188:author id="{508C3B4F-808C-29A0-52A2-C602544CB680}" name="Tiera B. Cate" initials="TC" userId="S::tiera.cate@inl.gov::9a42b47b-450c-4889-8536-5e56093e96bb" providerId="AD"/>
  <p188:author id="{92D2608A-8643-EA41-B5C5-D6161C675584}" name="Vanessa L. Godfrey" initials="" userId="S::Vanessa.Godfrey@inl.gov::552dce5b-f790-4e0c-b441-d3efb17a16af" providerId="AD"/>
  <p188:author id="{95C836CF-EA5C-500D-9437-1CD2080684A2}" name="Brenden J. Heidrich" initials="BH" userId="S::brenden.heidrich@inl.gov::6f62ed03-fe37-4324-a972-ba168a654cf6" providerId="AD"/>
  <p188:author id="{08C382E8-6D5A-C324-0639-29FCE6F4C47D}" name="Tiera B. Cate" initials="" userId="S::Tiera.Cate@inl.gov::9a42b47b-450c-4889-8536-5e56093e96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95D0"/>
    <a:srgbClr val="DB792C"/>
    <a:srgbClr val="6A6A6A"/>
    <a:srgbClr val="8E8E8E"/>
    <a:srgbClr val="C4C6C7"/>
    <a:srgbClr val="15345B"/>
    <a:srgbClr val="FFFFFF"/>
    <a:srgbClr val="000000"/>
    <a:srgbClr val="D89328"/>
    <a:srgbClr val="0751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80185" autoAdjust="0"/>
  </p:normalViewPr>
  <p:slideViewPr>
    <p:cSldViewPr snapToGrid="0">
      <p:cViewPr varScale="1">
        <p:scale>
          <a:sx n="119" d="100"/>
          <a:sy n="119" d="100"/>
        </p:scale>
        <p:origin x="1902"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Monday Morning 10:30/12/30</a:t>
            </a:r>
          </a:p>
        </p:txBody>
      </p:sp>
      <p:sp>
        <p:nvSpPr>
          <p:cNvPr id="4" name="Slide Number Placeholder 3"/>
          <p:cNvSpPr>
            <a:spLocks noGrp="1"/>
          </p:cNvSpPr>
          <p:nvPr>
            <p:ph type="sldNum" sz="quarter" idx="5"/>
          </p:nvPr>
        </p:nvSpPr>
        <p:spPr/>
        <p:txBody>
          <a:bodyPr/>
          <a:lstStyle/>
          <a:p>
            <a:fld id="{9A0CCFD4-A7F8-054B-8822-BC244B953582}" type="slidenum">
              <a:rPr lang="en-US" smtClean="0"/>
              <a:t>1</a:t>
            </a:fld>
            <a:endParaRPr lang="en-US"/>
          </a:p>
        </p:txBody>
      </p:sp>
    </p:spTree>
    <p:extLst>
      <p:ext uri="{BB962C8B-B14F-4D97-AF65-F5344CB8AC3E}">
        <p14:creationId xmlns:p14="http://schemas.microsoft.com/office/powerpoint/2010/main" val="2969488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5CF47-61D6-92E1-51F7-78D21B208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2BF0A-0E26-F7A4-8C1B-4097FAD82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459CA-0080-B409-0781-D080EAAB4F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BB2CFC-C2B0-0844-BD97-5F20A0D440BE}"/>
              </a:ext>
            </a:extLst>
          </p:cNvPr>
          <p:cNvSpPr>
            <a:spLocks noGrp="1"/>
          </p:cNvSpPr>
          <p:nvPr>
            <p:ph type="sldNum" sz="quarter" idx="5"/>
          </p:nvPr>
        </p:nvSpPr>
        <p:spPr/>
        <p:txBody>
          <a:bodyPr/>
          <a:lstStyle/>
          <a:p>
            <a:fld id="{9A0CCFD4-A7F8-054B-8822-BC244B953582}" type="slidenum">
              <a:rPr lang="en-US" smtClean="0"/>
              <a:t>13</a:t>
            </a:fld>
            <a:endParaRPr lang="en-US"/>
          </a:p>
        </p:txBody>
      </p:sp>
    </p:spTree>
    <p:extLst>
      <p:ext uri="{BB962C8B-B14F-4D97-AF65-F5344CB8AC3E}">
        <p14:creationId xmlns:p14="http://schemas.microsoft.com/office/powerpoint/2010/main" val="2945296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20</a:t>
            </a:fld>
            <a:endParaRPr lang="en-US"/>
          </a:p>
        </p:txBody>
      </p:sp>
    </p:spTree>
    <p:extLst>
      <p:ext uri="{BB962C8B-B14F-4D97-AF65-F5344CB8AC3E}">
        <p14:creationId xmlns:p14="http://schemas.microsoft.com/office/powerpoint/2010/main" val="294001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49877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call out or speculate on the timeframe for the 25 or 26 opportunities</a:t>
            </a:r>
          </a:p>
          <a:p>
            <a:r>
              <a:rPr lang="en-US" dirty="0"/>
              <a:t>Only the 4MM$ is in the current NOFO, the rest are historical guidance</a:t>
            </a:r>
          </a:p>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3</a:t>
            </a:fld>
            <a:endParaRPr lang="en-US"/>
          </a:p>
        </p:txBody>
      </p:sp>
    </p:spTree>
    <p:extLst>
      <p:ext uri="{BB962C8B-B14F-4D97-AF65-F5344CB8AC3E}">
        <p14:creationId xmlns:p14="http://schemas.microsoft.com/office/powerpoint/2010/main" val="14362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4</a:t>
            </a:fld>
            <a:endParaRPr lang="en-US"/>
          </a:p>
        </p:txBody>
      </p:sp>
    </p:spTree>
    <p:extLst>
      <p:ext uri="{BB962C8B-B14F-4D97-AF65-F5344CB8AC3E}">
        <p14:creationId xmlns:p14="http://schemas.microsoft.com/office/powerpoint/2010/main" val="277673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6</a:t>
            </a:fld>
            <a:endParaRPr lang="en-US"/>
          </a:p>
        </p:txBody>
      </p:sp>
    </p:spTree>
    <p:extLst>
      <p:ext uri="{BB962C8B-B14F-4D97-AF65-F5344CB8AC3E}">
        <p14:creationId xmlns:p14="http://schemas.microsoft.com/office/powerpoint/2010/main" val="126291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7</a:t>
            </a:fld>
            <a:endParaRPr lang="en-US"/>
          </a:p>
        </p:txBody>
      </p:sp>
    </p:spTree>
    <p:extLst>
      <p:ext uri="{BB962C8B-B14F-4D97-AF65-F5344CB8AC3E}">
        <p14:creationId xmlns:p14="http://schemas.microsoft.com/office/powerpoint/2010/main" val="159032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52C02-DCDF-0CD7-670D-567EC5CD2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B1931-B082-6C60-A623-98F9D4234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7208A-A441-63D6-F67B-64CE30EFB3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5D09E8-FD84-4DF7-510D-940B1486CFD8}"/>
              </a:ext>
            </a:extLst>
          </p:cNvPr>
          <p:cNvSpPr>
            <a:spLocks noGrp="1"/>
          </p:cNvSpPr>
          <p:nvPr>
            <p:ph type="sldNum" sz="quarter" idx="5"/>
          </p:nvPr>
        </p:nvSpPr>
        <p:spPr/>
        <p:txBody>
          <a:bodyPr/>
          <a:lstStyle/>
          <a:p>
            <a:fld id="{9A0CCFD4-A7F8-054B-8822-BC244B953582}" type="slidenum">
              <a:rPr lang="en-US" smtClean="0"/>
              <a:t>8</a:t>
            </a:fld>
            <a:endParaRPr lang="en-US"/>
          </a:p>
        </p:txBody>
      </p:sp>
    </p:spTree>
    <p:extLst>
      <p:ext uri="{BB962C8B-B14F-4D97-AF65-F5344CB8AC3E}">
        <p14:creationId xmlns:p14="http://schemas.microsoft.com/office/powerpoint/2010/main" val="4111555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3.2.2026  9-Mar-26 NEW TOTAL  </a:t>
            </a:r>
            <a:r>
              <a:rPr lang="en-US" sz="1200" b="1" i="0" u="none" strike="noStrike" kern="1200" dirty="0">
                <a:solidFill>
                  <a:schemeClr val="tx1"/>
                </a:solidFill>
                <a:effectLst/>
                <a:latin typeface="+mn-lt"/>
                <a:ea typeface="+mn-ea"/>
                <a:cs typeface="+mn-cs"/>
              </a:rPr>
              <a:t>149504658</a:t>
            </a:r>
            <a:r>
              <a:rPr lang="en-US" dirty="0">
                <a:effectLst/>
              </a:rPr>
              <a:t> </a:t>
            </a:r>
            <a:endParaRPr lang="en-US" dirty="0"/>
          </a:p>
          <a:p>
            <a:endParaRPr lang="en-US" dirty="0"/>
          </a:p>
          <a:p>
            <a:r>
              <a:rPr lang="en-US" dirty="0"/>
              <a:t>	Total projects awarded		</a:t>
            </a:r>
          </a:p>
          <a:p>
            <a:r>
              <a:rPr lang="en-US" dirty="0"/>
              <a:t>900	46	CINR executed	</a:t>
            </a:r>
          </a:p>
          <a:p>
            <a:r>
              <a:rPr lang="en-US" dirty="0"/>
              <a:t>	37	CINR active	</a:t>
            </a:r>
          </a:p>
          <a:p>
            <a:r>
              <a:rPr lang="en-US" dirty="0"/>
              <a:t>	672	RTEs executed	</a:t>
            </a:r>
          </a:p>
          <a:p>
            <a:r>
              <a:rPr lang="en-US" dirty="0"/>
              <a:t>	145	RTEs Active	</a:t>
            </a:r>
          </a:p>
          <a:p>
            <a:r>
              <a:rPr lang="en-US" dirty="0"/>
              <a:t>			</a:t>
            </a:r>
          </a:p>
          <a:p>
            <a:r>
              <a:rPr lang="en-US" dirty="0"/>
              <a:t>Awards by institution			</a:t>
            </a:r>
          </a:p>
          <a:p>
            <a:r>
              <a:rPr lang="en-US" dirty="0"/>
              <a:t>532	projects 	59	Universities</a:t>
            </a:r>
          </a:p>
          <a:p>
            <a:r>
              <a:rPr lang="en-US" dirty="0"/>
              <a:t>283	projects 	10	labs</a:t>
            </a:r>
          </a:p>
          <a:p>
            <a:r>
              <a:rPr lang="en-US" dirty="0"/>
              <a:t>42	projects 	16	industrial </a:t>
            </a:r>
          </a:p>
          <a:p>
            <a:r>
              <a:rPr lang="en-US" dirty="0"/>
              <a:t>43	projects 	22	international</a:t>
            </a:r>
          </a:p>
          <a:p>
            <a:r>
              <a:rPr lang="en-US" dirty="0"/>
              <a:t>			</a:t>
            </a:r>
          </a:p>
          <a:p>
            <a:r>
              <a:rPr lang="en-US" dirty="0"/>
              <a:t>900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28299">
              <a:defRPr/>
            </a:pPr>
            <a:fld id="{9A0CCFD4-A7F8-054B-8822-BC244B953582}" type="slidenum">
              <a:rPr lang="en-US">
                <a:solidFill>
                  <a:prstClr val="black"/>
                </a:solidFill>
                <a:latin typeface="Calibri" panose="020F0502020204030204"/>
              </a:rPr>
              <a:pPr defTabSz="928299">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962901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CFD4-A7F8-054B-8822-BC244B953582}" type="slidenum">
              <a:rPr lang="en-US" smtClean="0"/>
              <a:t>12</a:t>
            </a:fld>
            <a:endParaRPr lang="en-US"/>
          </a:p>
        </p:txBody>
      </p:sp>
    </p:spTree>
    <p:extLst>
      <p:ext uri="{BB962C8B-B14F-4D97-AF65-F5344CB8AC3E}">
        <p14:creationId xmlns:p14="http://schemas.microsoft.com/office/powerpoint/2010/main" val="3962347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userDrawn="1"/>
        </p:nvPicPr>
        <p:blipFill>
          <a:blip r:embed="rId2"/>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a:t>June 1, 2023</a:t>
            </a:r>
          </a:p>
          <a:p>
            <a:pPr lvl="1"/>
            <a:r>
              <a:rPr lang="en-US"/>
              <a:t>Presenter Name</a:t>
            </a:r>
          </a:p>
          <a:p>
            <a:pPr lvl="2"/>
            <a:r>
              <a:rPr lang="en-US"/>
              <a:t>Title</a:t>
            </a:r>
          </a:p>
        </p:txBody>
      </p:sp>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2">
    <p:spTree>
      <p:nvGrpSpPr>
        <p:cNvPr id="1" name=""/>
        <p:cNvGrpSpPr/>
        <p:nvPr/>
      </p:nvGrpSpPr>
      <p:grpSpPr>
        <a:xfrm>
          <a:off x="0" y="0"/>
          <a:ext cx="0" cy="0"/>
          <a:chOff x="0" y="0"/>
          <a:chExt cx="0" cy="0"/>
        </a:xfrm>
      </p:grpSpPr>
      <p:pic>
        <p:nvPicPr>
          <p:cNvPr id="10" name="Picture 9" descr="A close-up of a planet&#10;&#10;Description automatically generated">
            <a:extLst>
              <a:ext uri="{FF2B5EF4-FFF2-40B4-BE49-F238E27FC236}">
                <a16:creationId xmlns:a16="http://schemas.microsoft.com/office/drawing/2014/main" id="{9C21F558-48C5-60A3-2CD0-60B389C1237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312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22541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Tree>
    <p:extLst>
      <p:ext uri="{BB962C8B-B14F-4D97-AF65-F5344CB8AC3E}">
        <p14:creationId xmlns:p14="http://schemas.microsoft.com/office/powerpoint/2010/main" val="397865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465770" y="0"/>
            <a:ext cx="3726230" cy="615050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userDrawn="1"/>
        </p:nvPicPr>
        <p:blipFill>
          <a:blip r:embed="rId2"/>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Tree>
    <p:extLst>
      <p:ext uri="{BB962C8B-B14F-4D97-AF65-F5344CB8AC3E}">
        <p14:creationId xmlns:p14="http://schemas.microsoft.com/office/powerpoint/2010/main" val="13743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32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userDrawn="1"/>
        </p:nvPicPr>
        <p:blipFill>
          <a:blip r:embed="rId13"/>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5" r:id="rId3"/>
    <p:sldLayoutId id="2147483706" r:id="rId4"/>
    <p:sldLayoutId id="2147483707" r:id="rId5"/>
    <p:sldLayoutId id="2147483708" r:id="rId6"/>
    <p:sldLayoutId id="2147483710" r:id="rId7"/>
    <p:sldLayoutId id="2147483695" r:id="rId8"/>
    <p:sldLayoutId id="2147483696" r:id="rId9"/>
    <p:sldLayoutId id="2147483709" r:id="rId10"/>
    <p:sldLayoutId id="2147483715" r:id="rId11"/>
  </p:sldLayoutIdLst>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2401294" y="2217074"/>
            <a:ext cx="9790705" cy="2292350"/>
          </a:xfrm>
        </p:spPr>
        <p:txBody>
          <a:bodyPr/>
          <a:lstStyle/>
          <a:p>
            <a:pPr lvl="0"/>
            <a:r>
              <a:rPr lang="en-US" dirty="0"/>
              <a:t>Nuclear Science User Facilities</a:t>
            </a:r>
          </a:p>
          <a:p>
            <a:pPr lvl="1"/>
            <a:r>
              <a:rPr lang="en-US" dirty="0"/>
              <a:t>Consolidated Innovative Nuclear Research</a:t>
            </a:r>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669924" y="425697"/>
            <a:ext cx="4022392" cy="1239837"/>
          </a:xfrm>
        </p:spPr>
        <p:txBody>
          <a:bodyPr/>
          <a:lstStyle/>
          <a:p>
            <a:pPr lvl="0"/>
            <a:r>
              <a:rPr lang="en-US" dirty="0"/>
              <a:t>May 11, 2026 | NSUF Annual Program Review</a:t>
            </a:r>
          </a:p>
          <a:p>
            <a:pPr lvl="1"/>
            <a:r>
              <a:rPr lang="en-US" dirty="0"/>
              <a:t>J. Derek Whipple</a:t>
            </a:r>
          </a:p>
          <a:p>
            <a:pPr lvl="2"/>
            <a:r>
              <a:rPr lang="en-US" dirty="0"/>
              <a:t>CINR Administrator, NSUF</a:t>
            </a:r>
          </a:p>
        </p:txBody>
      </p:sp>
      <p:sp>
        <p:nvSpPr>
          <p:cNvPr id="4" name="TextBox 3">
            <a:extLst>
              <a:ext uri="{FF2B5EF4-FFF2-40B4-BE49-F238E27FC236}">
                <a16:creationId xmlns:a16="http://schemas.microsoft.com/office/drawing/2014/main" id="{B5CBD585-814C-170D-8FCE-D5E75BDF38C3}"/>
              </a:ext>
            </a:extLst>
          </p:cNvPr>
          <p:cNvSpPr txBox="1"/>
          <p:nvPr/>
        </p:nvSpPr>
        <p:spPr>
          <a:xfrm>
            <a:off x="151140" y="6423471"/>
            <a:ext cx="2690301" cy="461665"/>
          </a:xfrm>
          <a:prstGeom prst="rect">
            <a:avLst/>
          </a:prstGeom>
          <a:noFill/>
        </p:spPr>
        <p:txBody>
          <a:bodyPr wrap="square" rtlCol="0">
            <a:spAutoFit/>
          </a:bodyPr>
          <a:lstStyle/>
          <a:p>
            <a:r>
              <a:rPr lang="en-US" sz="1200" dirty="0">
                <a:solidFill>
                  <a:schemeClr val="bg1"/>
                </a:solidFill>
              </a:rPr>
              <a:t>INL/MIS-26-xxxxx</a:t>
            </a:r>
          </a:p>
          <a:p>
            <a:endParaRPr lang="en-US" sz="1200" dirty="0">
              <a:solidFill>
                <a:schemeClr val="bg1"/>
              </a:solidFill>
            </a:endParaRPr>
          </a:p>
        </p:txBody>
      </p:sp>
    </p:spTree>
    <p:extLst>
      <p:ext uri="{BB962C8B-B14F-4D97-AF65-F5344CB8AC3E}">
        <p14:creationId xmlns:p14="http://schemas.microsoft.com/office/powerpoint/2010/main" val="402515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029A-8C1F-DF5D-FCE8-DBB0F680C095}"/>
              </a:ext>
            </a:extLst>
          </p:cNvPr>
          <p:cNvSpPr>
            <a:spLocks noGrp="1"/>
          </p:cNvSpPr>
          <p:nvPr>
            <p:ph type="title"/>
          </p:nvPr>
        </p:nvSpPr>
        <p:spPr/>
        <p:txBody>
          <a:bodyPr/>
          <a:lstStyle/>
          <a:p>
            <a:r>
              <a:rPr lang="en-US" dirty="0"/>
              <a:t>CINR awarded projects up to FY</a:t>
            </a:r>
            <a:r>
              <a:rPr lang="en-US" dirty="0">
                <a:solidFill>
                  <a:schemeClr val="tx1"/>
                </a:solidFill>
              </a:rPr>
              <a:t>25</a:t>
            </a:r>
            <a:r>
              <a:rPr lang="en-US" dirty="0">
                <a:solidFill>
                  <a:schemeClr val="accent1"/>
                </a:solidFill>
              </a:rPr>
              <a:t> by research field</a:t>
            </a:r>
            <a:br>
              <a:rPr lang="en-US" dirty="0"/>
            </a:br>
            <a:endParaRPr lang="en-US" dirty="0"/>
          </a:p>
        </p:txBody>
      </p:sp>
      <p:pic>
        <p:nvPicPr>
          <p:cNvPr id="4" name="Picture 3">
            <a:extLst>
              <a:ext uri="{FF2B5EF4-FFF2-40B4-BE49-F238E27FC236}">
                <a16:creationId xmlns:a16="http://schemas.microsoft.com/office/drawing/2014/main" id="{BAA25BA6-604F-06FA-B5F3-5561703739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201"/>
          <a:stretch/>
        </p:blipFill>
        <p:spPr>
          <a:xfrm>
            <a:off x="888176" y="2139820"/>
            <a:ext cx="10415649" cy="3213080"/>
          </a:xfrm>
          <a:prstGeom prst="rect">
            <a:avLst/>
          </a:prstGeom>
        </p:spPr>
      </p:pic>
      <p:sp>
        <p:nvSpPr>
          <p:cNvPr id="5" name="Text Placeholder 6">
            <a:extLst>
              <a:ext uri="{FF2B5EF4-FFF2-40B4-BE49-F238E27FC236}">
                <a16:creationId xmlns:a16="http://schemas.microsoft.com/office/drawing/2014/main" id="{BD7093DC-4EDE-6544-3585-FA6EA3BB0B3A}"/>
              </a:ext>
            </a:extLst>
          </p:cNvPr>
          <p:cNvSpPr txBox="1">
            <a:spLocks/>
          </p:cNvSpPr>
          <p:nvPr/>
        </p:nvSpPr>
        <p:spPr>
          <a:xfrm>
            <a:off x="888238" y="1637211"/>
            <a:ext cx="508158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Number of awards by field</a:t>
            </a:r>
          </a:p>
        </p:txBody>
      </p:sp>
      <p:sp>
        <p:nvSpPr>
          <p:cNvPr id="6" name="Text Placeholder 5">
            <a:extLst>
              <a:ext uri="{FF2B5EF4-FFF2-40B4-BE49-F238E27FC236}">
                <a16:creationId xmlns:a16="http://schemas.microsoft.com/office/drawing/2014/main" id="{B05DC808-87AB-A8B7-CB3E-FF035F02FFDE}"/>
              </a:ext>
            </a:extLst>
          </p:cNvPr>
          <p:cNvSpPr txBox="1">
            <a:spLocks/>
          </p:cNvSpPr>
          <p:nvPr/>
        </p:nvSpPr>
        <p:spPr>
          <a:xfrm>
            <a:off x="7004180" y="1637211"/>
            <a:ext cx="429805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Value of awards by field</a:t>
            </a:r>
          </a:p>
        </p:txBody>
      </p:sp>
      <p:pic>
        <p:nvPicPr>
          <p:cNvPr id="7" name="Picture 6">
            <a:extLst>
              <a:ext uri="{FF2B5EF4-FFF2-40B4-BE49-F238E27FC236}">
                <a16:creationId xmlns:a16="http://schemas.microsoft.com/office/drawing/2014/main" id="{8AA117D5-0C24-E4AF-1939-40E4C4798771}"/>
              </a:ext>
            </a:extLst>
          </p:cNvPr>
          <p:cNvPicPr>
            <a:picLocks noChangeAspect="1"/>
          </p:cNvPicPr>
          <p:nvPr/>
        </p:nvPicPr>
        <p:blipFill>
          <a:blip r:embed="rId3"/>
          <a:stretch>
            <a:fillRect/>
          </a:stretch>
        </p:blipFill>
        <p:spPr>
          <a:xfrm>
            <a:off x="458099" y="1129756"/>
            <a:ext cx="11424617" cy="4598488"/>
          </a:xfrm>
          <a:prstGeom prst="rect">
            <a:avLst/>
          </a:prstGeom>
        </p:spPr>
      </p:pic>
      <p:pic>
        <p:nvPicPr>
          <p:cNvPr id="9" name="Picture 8">
            <a:extLst>
              <a:ext uri="{FF2B5EF4-FFF2-40B4-BE49-F238E27FC236}">
                <a16:creationId xmlns:a16="http://schemas.microsoft.com/office/drawing/2014/main" id="{3E628759-32BA-EB32-CB7A-CF967474512D}"/>
              </a:ext>
            </a:extLst>
          </p:cNvPr>
          <p:cNvPicPr>
            <a:picLocks noChangeAspect="1"/>
          </p:cNvPicPr>
          <p:nvPr/>
        </p:nvPicPr>
        <p:blipFill>
          <a:blip r:embed="rId4"/>
          <a:stretch>
            <a:fillRect/>
          </a:stretch>
        </p:blipFill>
        <p:spPr>
          <a:xfrm>
            <a:off x="0" y="1092611"/>
            <a:ext cx="12192000" cy="4672777"/>
          </a:xfrm>
          <a:prstGeom prst="rect">
            <a:avLst/>
          </a:prstGeom>
        </p:spPr>
      </p:pic>
    </p:spTree>
    <p:extLst>
      <p:ext uri="{BB962C8B-B14F-4D97-AF65-F5344CB8AC3E}">
        <p14:creationId xmlns:p14="http://schemas.microsoft.com/office/powerpoint/2010/main" val="188059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5279-9BCB-59B5-8BAE-FC65A6D9763D}"/>
              </a:ext>
            </a:extLst>
          </p:cNvPr>
          <p:cNvSpPr>
            <a:spLocks noGrp="1"/>
          </p:cNvSpPr>
          <p:nvPr>
            <p:ph type="title"/>
          </p:nvPr>
        </p:nvSpPr>
        <p:spPr/>
        <p:txBody>
          <a:bodyPr/>
          <a:lstStyle/>
          <a:p>
            <a:r>
              <a:rPr lang="en-US" dirty="0"/>
              <a:t>NSUF Access Award Projects Summary: </a:t>
            </a:r>
            <a:r>
              <a:rPr lang="en-US" dirty="0">
                <a:solidFill>
                  <a:schemeClr val="accent1"/>
                </a:solidFill>
              </a:rPr>
              <a:t>FY07-FY25</a:t>
            </a:r>
            <a:br>
              <a:rPr lang="en-US" dirty="0"/>
            </a:br>
            <a:endParaRPr lang="en-US" dirty="0">
              <a:solidFill>
                <a:schemeClr val="accent1"/>
              </a:solidFill>
            </a:endParaRPr>
          </a:p>
        </p:txBody>
      </p:sp>
      <p:sp>
        <p:nvSpPr>
          <p:cNvPr id="3" name="Content Placeholder 2">
            <a:extLst>
              <a:ext uri="{FF2B5EF4-FFF2-40B4-BE49-F238E27FC236}">
                <a16:creationId xmlns:a16="http://schemas.microsoft.com/office/drawing/2014/main" id="{5EEBAB33-2CEA-9387-D92A-B84208B8CB20}"/>
              </a:ext>
            </a:extLst>
          </p:cNvPr>
          <p:cNvSpPr>
            <a:spLocks noGrp="1"/>
          </p:cNvSpPr>
          <p:nvPr>
            <p:ph idx="1"/>
          </p:nvPr>
        </p:nvSpPr>
        <p:spPr>
          <a:xfrm>
            <a:off x="888176" y="1377950"/>
            <a:ext cx="10415649" cy="4713289"/>
          </a:xfrm>
        </p:spPr>
        <p:txBody>
          <a:bodyPr/>
          <a:lstStyle/>
          <a:p>
            <a:r>
              <a:rPr lang="en-US" dirty="0"/>
              <a:t>Total NSUF Access Award Funding: </a:t>
            </a:r>
            <a:r>
              <a:rPr lang="en-US" b="1" dirty="0">
                <a:solidFill>
                  <a:schemeClr val="tx2"/>
                </a:solidFill>
              </a:rPr>
              <a:t>$149.5M</a:t>
            </a:r>
          </a:p>
          <a:p>
            <a:r>
              <a:rPr lang="en-US" b="1" dirty="0">
                <a:solidFill>
                  <a:schemeClr val="tx2"/>
                </a:solidFill>
              </a:rPr>
              <a:t>900</a:t>
            </a:r>
            <a:r>
              <a:rPr lang="en-US" dirty="0"/>
              <a:t> total projects awarded</a:t>
            </a:r>
          </a:p>
          <a:p>
            <a:pPr lvl="1"/>
            <a:r>
              <a:rPr lang="en-US" b="1" dirty="0">
                <a:solidFill>
                  <a:schemeClr val="accent1"/>
                </a:solidFill>
              </a:rPr>
              <a:t>78</a:t>
            </a:r>
            <a:r>
              <a:rPr lang="en-US" dirty="0"/>
              <a:t> CINR type projects executed</a:t>
            </a:r>
          </a:p>
          <a:p>
            <a:pPr lvl="1"/>
            <a:r>
              <a:rPr lang="en-US" b="1" dirty="0">
                <a:solidFill>
                  <a:schemeClr val="accent1"/>
                </a:solidFill>
              </a:rPr>
              <a:t>36</a:t>
            </a:r>
            <a:r>
              <a:rPr lang="en-US" dirty="0"/>
              <a:t> CINR type projects currently ongoing</a:t>
            </a:r>
          </a:p>
          <a:p>
            <a:pPr lvl="1"/>
            <a:r>
              <a:rPr lang="en-US" b="1" dirty="0">
                <a:solidFill>
                  <a:schemeClr val="accent1"/>
                </a:solidFill>
              </a:rPr>
              <a:t>672</a:t>
            </a:r>
            <a:r>
              <a:rPr lang="en-US" dirty="0"/>
              <a:t> RTEs executed</a:t>
            </a:r>
          </a:p>
          <a:p>
            <a:pPr lvl="1"/>
            <a:r>
              <a:rPr lang="en-US" b="1" dirty="0">
                <a:solidFill>
                  <a:schemeClr val="accent1"/>
                </a:solidFill>
              </a:rPr>
              <a:t>145</a:t>
            </a:r>
            <a:r>
              <a:rPr lang="en-US" dirty="0"/>
              <a:t> RTEs ongoing</a:t>
            </a:r>
          </a:p>
          <a:p>
            <a:r>
              <a:rPr lang="en-US" dirty="0"/>
              <a:t>Awards distribution by institution type</a:t>
            </a:r>
          </a:p>
          <a:p>
            <a:pPr lvl="1"/>
            <a:r>
              <a:rPr lang="en-US" b="1" dirty="0">
                <a:solidFill>
                  <a:schemeClr val="accent1"/>
                </a:solidFill>
              </a:rPr>
              <a:t>532</a:t>
            </a:r>
            <a:r>
              <a:rPr lang="en-US" dirty="0"/>
              <a:t> projects to </a:t>
            </a:r>
            <a:r>
              <a:rPr lang="en-US" b="1" dirty="0">
                <a:solidFill>
                  <a:schemeClr val="accent2"/>
                </a:solidFill>
              </a:rPr>
              <a:t>59 </a:t>
            </a:r>
            <a:r>
              <a:rPr lang="en-US" dirty="0"/>
              <a:t>U.S. universities</a:t>
            </a:r>
          </a:p>
          <a:p>
            <a:pPr lvl="1"/>
            <a:r>
              <a:rPr lang="en-US" b="1" dirty="0">
                <a:solidFill>
                  <a:schemeClr val="accent1"/>
                </a:solidFill>
              </a:rPr>
              <a:t>283</a:t>
            </a:r>
            <a:r>
              <a:rPr lang="en-US" dirty="0"/>
              <a:t> projects to </a:t>
            </a:r>
            <a:r>
              <a:rPr lang="en-US" b="1" dirty="0">
                <a:solidFill>
                  <a:schemeClr val="accent2"/>
                </a:solidFill>
              </a:rPr>
              <a:t>10 </a:t>
            </a:r>
            <a:r>
              <a:rPr lang="en-US" dirty="0"/>
              <a:t>national laboratories</a:t>
            </a:r>
          </a:p>
          <a:p>
            <a:pPr lvl="1"/>
            <a:r>
              <a:rPr lang="en-US" b="1" dirty="0">
                <a:solidFill>
                  <a:schemeClr val="accent1"/>
                </a:solidFill>
              </a:rPr>
              <a:t>42</a:t>
            </a:r>
            <a:r>
              <a:rPr lang="en-US" dirty="0"/>
              <a:t> projects to </a:t>
            </a:r>
            <a:r>
              <a:rPr lang="en-US" b="1" dirty="0">
                <a:solidFill>
                  <a:schemeClr val="accent2"/>
                </a:solidFill>
              </a:rPr>
              <a:t>16 </a:t>
            </a:r>
            <a:r>
              <a:rPr lang="en-US" dirty="0"/>
              <a:t>industrial users* </a:t>
            </a:r>
          </a:p>
          <a:p>
            <a:pPr lvl="1"/>
            <a:r>
              <a:rPr lang="en-US" b="1" dirty="0">
                <a:solidFill>
                  <a:schemeClr val="accent1"/>
                </a:solidFill>
              </a:rPr>
              <a:t>43</a:t>
            </a:r>
            <a:r>
              <a:rPr lang="en-US" dirty="0"/>
              <a:t> projects to </a:t>
            </a:r>
            <a:r>
              <a:rPr lang="en-US" b="1" dirty="0">
                <a:solidFill>
                  <a:schemeClr val="bg2"/>
                </a:solidFill>
              </a:rPr>
              <a:t>22</a:t>
            </a:r>
            <a:r>
              <a:rPr lang="en-US" dirty="0"/>
              <a:t> international researchers</a:t>
            </a:r>
          </a:p>
          <a:p>
            <a:pPr marL="457200" lvl="1" indent="0">
              <a:buNone/>
            </a:pPr>
            <a:endParaRPr lang="en-US" dirty="0"/>
          </a:p>
          <a:p>
            <a:pPr marL="457200" lvl="1" indent="0">
              <a:buNone/>
            </a:pPr>
            <a:r>
              <a:rPr lang="en-US" sz="1400" dirty="0"/>
              <a:t>* All NSUF access awards support non-proprietary fundamental science and are intended for full public release</a:t>
            </a:r>
          </a:p>
          <a:p>
            <a:pPr marL="457200" lvl="1" indent="0">
              <a:buNone/>
            </a:pPr>
            <a:endParaRPr lang="en-US" dirty="0"/>
          </a:p>
          <a:p>
            <a:endParaRPr lang="en-US" dirty="0"/>
          </a:p>
        </p:txBody>
      </p:sp>
      <p:pic>
        <p:nvPicPr>
          <p:cNvPr id="8" name="Picture 7" descr="A person wearing protective gear and gloves&#10;&#10;Description automatically generated">
            <a:extLst>
              <a:ext uri="{FF2B5EF4-FFF2-40B4-BE49-F238E27FC236}">
                <a16:creationId xmlns:a16="http://schemas.microsoft.com/office/drawing/2014/main" id="{AC10FD4F-5777-F77A-53D6-28F820D6C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8073" y="1739901"/>
            <a:ext cx="4823927" cy="3215951"/>
          </a:xfrm>
          <a:prstGeom prst="rect">
            <a:avLst/>
          </a:prstGeom>
          <a:effectLst>
            <a:outerShdw blurRad="635000" dist="190500" dir="18900000" algn="ctr" rotWithShape="0">
              <a:srgbClr val="000000">
                <a:alpha val="40000"/>
              </a:srgbClr>
            </a:outerShdw>
          </a:effectLst>
        </p:spPr>
      </p:pic>
    </p:spTree>
    <p:extLst>
      <p:ext uri="{BB962C8B-B14F-4D97-AF65-F5344CB8AC3E}">
        <p14:creationId xmlns:p14="http://schemas.microsoft.com/office/powerpoint/2010/main" val="232729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D8438-2E6C-A3D2-18A1-A83A162F851D}"/>
              </a:ext>
            </a:extLst>
          </p:cNvPr>
          <p:cNvSpPr>
            <a:spLocks noGrp="1"/>
          </p:cNvSpPr>
          <p:nvPr>
            <p:ph type="title"/>
          </p:nvPr>
        </p:nvSpPr>
        <p:spPr>
          <a:xfrm>
            <a:off x="888176" y="558603"/>
            <a:ext cx="10415648" cy="611520"/>
          </a:xfrm>
        </p:spPr>
        <p:txBody>
          <a:bodyPr/>
          <a:lstStyle/>
          <a:p>
            <a:r>
              <a:rPr lang="en-US" sz="2800" b="1" dirty="0">
                <a:solidFill>
                  <a:srgbClr val="1C3665"/>
                </a:solidFill>
                <a:latin typeface="Helvetica Condensed Medium"/>
              </a:rPr>
              <a:t>NSUF Access Awards</a:t>
            </a:r>
            <a:endParaRPr lang="en-US" dirty="0">
              <a:solidFill>
                <a:srgbClr val="1C3665"/>
              </a:solidFill>
            </a:endParaRPr>
          </a:p>
        </p:txBody>
      </p:sp>
      <p:graphicFrame>
        <p:nvGraphicFramePr>
          <p:cNvPr id="4" name="Table 3">
            <a:extLst>
              <a:ext uri="{FF2B5EF4-FFF2-40B4-BE49-F238E27FC236}">
                <a16:creationId xmlns:a16="http://schemas.microsoft.com/office/drawing/2014/main" id="{56E2FAEC-1E17-405D-00AC-76C5AE28FF59}"/>
              </a:ext>
            </a:extLst>
          </p:cNvPr>
          <p:cNvGraphicFramePr>
            <a:graphicFrameLocks noGrp="1"/>
          </p:cNvGraphicFramePr>
          <p:nvPr>
            <p:extLst>
              <p:ext uri="{D42A27DB-BD31-4B8C-83A1-F6EECF244321}">
                <p14:modId xmlns:p14="http://schemas.microsoft.com/office/powerpoint/2010/main" val="3262929235"/>
              </p:ext>
            </p:extLst>
          </p:nvPr>
        </p:nvGraphicFramePr>
        <p:xfrm>
          <a:off x="3882188" y="1356252"/>
          <a:ext cx="4892843" cy="4370778"/>
        </p:xfrm>
        <a:graphic>
          <a:graphicData uri="http://schemas.openxmlformats.org/drawingml/2006/table">
            <a:tbl>
              <a:tblPr/>
              <a:tblGrid>
                <a:gridCol w="1388202">
                  <a:extLst>
                    <a:ext uri="{9D8B030D-6E8A-4147-A177-3AD203B41FA5}">
                      <a16:colId xmlns:a16="http://schemas.microsoft.com/office/drawing/2014/main" val="2868395772"/>
                    </a:ext>
                  </a:extLst>
                </a:gridCol>
                <a:gridCol w="1092356">
                  <a:extLst>
                    <a:ext uri="{9D8B030D-6E8A-4147-A177-3AD203B41FA5}">
                      <a16:colId xmlns:a16="http://schemas.microsoft.com/office/drawing/2014/main" val="1397025662"/>
                    </a:ext>
                  </a:extLst>
                </a:gridCol>
                <a:gridCol w="1319929">
                  <a:extLst>
                    <a:ext uri="{9D8B030D-6E8A-4147-A177-3AD203B41FA5}">
                      <a16:colId xmlns:a16="http://schemas.microsoft.com/office/drawing/2014/main" val="3435983575"/>
                    </a:ext>
                  </a:extLst>
                </a:gridCol>
                <a:gridCol w="1092356">
                  <a:extLst>
                    <a:ext uri="{9D8B030D-6E8A-4147-A177-3AD203B41FA5}">
                      <a16:colId xmlns:a16="http://schemas.microsoft.com/office/drawing/2014/main" val="2940208947"/>
                    </a:ext>
                  </a:extLst>
                </a:gridCol>
              </a:tblGrid>
              <a:tr h="311272">
                <a:tc>
                  <a:txBody>
                    <a:bodyPr/>
                    <a:lstStyle/>
                    <a:p>
                      <a:pPr algn="ctr" fontAlgn="b">
                        <a:buNone/>
                      </a:pPr>
                      <a:r>
                        <a:rPr lang="en-US" sz="1800" b="0" i="0" u="none" strike="noStrike" dirty="0">
                          <a:solidFill>
                            <a:srgbClr val="FFFFFF"/>
                          </a:solidFill>
                          <a:effectLst/>
                          <a:latin typeface="Arial" panose="020B0604020202020204" pitchFamily="34" charset="0"/>
                        </a:rPr>
                        <a:t>Award 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53D64"/>
                    </a:solidFill>
                  </a:tcPr>
                </a:tc>
                <a:tc>
                  <a:txBody>
                    <a:bodyPr/>
                    <a:lstStyle/>
                    <a:p>
                      <a:pPr algn="ctr" fontAlgn="b">
                        <a:buNone/>
                      </a:pPr>
                      <a:r>
                        <a:rPr lang="en-US" sz="1800" b="0" i="0" u="none" strike="noStrike" dirty="0">
                          <a:solidFill>
                            <a:srgbClr val="FFFFFF"/>
                          </a:solidFill>
                          <a:effectLst/>
                          <a:latin typeface="Arial" panose="020B0604020202020204" pitchFamily="34" charset="0"/>
                        </a:rPr>
                        <a:t>Total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153D64"/>
                    </a:solidFill>
                  </a:tcPr>
                </a:tc>
                <a:tc>
                  <a:txBody>
                    <a:bodyPr/>
                    <a:lstStyle/>
                    <a:p>
                      <a:pPr algn="ctr" fontAlgn="b">
                        <a:buNone/>
                      </a:pPr>
                      <a:r>
                        <a:rPr lang="en-US" sz="1800" b="0" i="0" u="none" strike="noStrike" dirty="0">
                          <a:solidFill>
                            <a:srgbClr val="FFFFFF"/>
                          </a:solidFill>
                          <a:effectLst/>
                          <a:latin typeface="Arial" panose="020B0604020202020204" pitchFamily="34" charset="0"/>
                        </a:rPr>
                        <a:t>Completed</a:t>
                      </a:r>
                    </a:p>
                  </a:txBody>
                  <a:tcPr marL="7620" marR="7620" marT="7620"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153D64"/>
                    </a:solidFill>
                  </a:tcPr>
                </a:tc>
                <a:tc>
                  <a:txBody>
                    <a:bodyPr/>
                    <a:lstStyle/>
                    <a:p>
                      <a:pPr algn="ctr" fontAlgn="b">
                        <a:buNone/>
                      </a:pPr>
                      <a:r>
                        <a:rPr lang="en-US" sz="1800" b="0" i="0" u="none" strike="noStrike" dirty="0">
                          <a:solidFill>
                            <a:srgbClr val="FFFFFF"/>
                          </a:solidFill>
                          <a:effectLst/>
                          <a:latin typeface="Arial" panose="020B0604020202020204" pitchFamily="34" charset="0"/>
                        </a:rPr>
                        <a:t>Ongoing</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153D64"/>
                    </a:solidFill>
                  </a:tcPr>
                </a:tc>
                <a:extLst>
                  <a:ext uri="{0D108BD9-81ED-4DB2-BD59-A6C34878D82A}">
                    <a16:rowId xmlns:a16="http://schemas.microsoft.com/office/drawing/2014/main" val="1742880546"/>
                  </a:ext>
                </a:extLst>
              </a:tr>
              <a:tr h="311272">
                <a:tc>
                  <a:txBody>
                    <a:bodyPr/>
                    <a:lstStyle/>
                    <a:p>
                      <a:pPr algn="ctr" fontAlgn="b">
                        <a:buNone/>
                      </a:pPr>
                      <a:r>
                        <a:rPr lang="en-US" sz="1800" b="0" i="0" u="none" strike="noStrike" dirty="0">
                          <a:solidFill>
                            <a:srgbClr val="000000"/>
                          </a:solidFill>
                          <a:effectLst/>
                          <a:latin typeface="Arial" panose="020B0604020202020204" pitchFamily="34" charset="0"/>
                        </a:rPr>
                        <a:t>Pre-CINR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84353231"/>
                  </a:ext>
                </a:extLst>
              </a:tr>
              <a:tr h="311272">
                <a:tc>
                  <a:txBody>
                    <a:bodyPr/>
                    <a:lstStyle/>
                    <a:p>
                      <a:pPr algn="ctr" fontAlgn="b">
                        <a:buNone/>
                      </a:pPr>
                      <a:r>
                        <a:rPr lang="en-US" sz="1800" b="0" i="0" u="none" strike="noStrike" dirty="0">
                          <a:solidFill>
                            <a:srgbClr val="000000"/>
                          </a:solidFill>
                          <a:effectLst/>
                          <a:latin typeface="Arial" panose="020B0604020202020204" pitchFamily="34" charset="0"/>
                        </a:rPr>
                        <a:t>FY2015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0535901"/>
                  </a:ext>
                </a:extLst>
              </a:tr>
              <a:tr h="311272">
                <a:tc>
                  <a:txBody>
                    <a:bodyPr/>
                    <a:lstStyle/>
                    <a:p>
                      <a:pPr algn="ctr" fontAlgn="b">
                        <a:buNone/>
                      </a:pPr>
                      <a:r>
                        <a:rPr lang="en-US" sz="1800" b="0" i="0" u="none" strike="noStrike" dirty="0">
                          <a:solidFill>
                            <a:srgbClr val="000000"/>
                          </a:solidFill>
                          <a:effectLst/>
                          <a:latin typeface="Arial" panose="020B0604020202020204" pitchFamily="34" charset="0"/>
                        </a:rPr>
                        <a:t>FY2016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3101372"/>
                  </a:ext>
                </a:extLst>
              </a:tr>
              <a:tr h="311272">
                <a:tc>
                  <a:txBody>
                    <a:bodyPr/>
                    <a:lstStyle/>
                    <a:p>
                      <a:pPr algn="ctr" fontAlgn="b">
                        <a:buNone/>
                      </a:pPr>
                      <a:r>
                        <a:rPr lang="en-US" sz="1800" b="0" i="0" u="none" strike="noStrike" dirty="0">
                          <a:solidFill>
                            <a:srgbClr val="000000"/>
                          </a:solidFill>
                          <a:effectLst/>
                          <a:latin typeface="Arial" panose="020B0604020202020204" pitchFamily="34" charset="0"/>
                        </a:rPr>
                        <a:t>FY2017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3962041"/>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FY2018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8481261"/>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FY2019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95578280"/>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FY2020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24650806"/>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FY2021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7315643"/>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FY2022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8267818"/>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FY2023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279572"/>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FY2024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5355007"/>
                  </a:ext>
                </a:extLst>
              </a:tr>
              <a:tr h="324242">
                <a:tc>
                  <a:txBody>
                    <a:bodyPr/>
                    <a:lstStyle/>
                    <a:p>
                      <a:pPr algn="ctr" fontAlgn="b">
                        <a:buNone/>
                      </a:pPr>
                      <a:r>
                        <a:rPr lang="en-US" sz="1800" b="0" i="0" u="none" strike="noStrike">
                          <a:solidFill>
                            <a:srgbClr val="000000"/>
                          </a:solidFill>
                          <a:effectLst/>
                          <a:latin typeface="Arial" panose="020B0604020202020204" pitchFamily="34" charset="0"/>
                        </a:rPr>
                        <a:t>FY2025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842140"/>
                  </a:ext>
                </a:extLst>
              </a:tr>
              <a:tr h="311272">
                <a:tc>
                  <a:txBody>
                    <a:bodyPr/>
                    <a:lstStyle/>
                    <a:p>
                      <a:pPr algn="ctr" fontAlgn="b">
                        <a:buNone/>
                      </a:pPr>
                      <a:r>
                        <a:rPr lang="en-US" sz="1800" b="0" i="0" u="none" strike="noStrike">
                          <a:solidFill>
                            <a:srgbClr val="000000"/>
                          </a:solidFill>
                          <a:effectLst/>
                          <a:latin typeface="Arial" panose="020B0604020202020204" pitchFamily="34" charset="0"/>
                        </a:rPr>
                        <a:t>Total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a:solidFill>
                            <a:srgbClr val="000000"/>
                          </a:solidFill>
                          <a:effectLst/>
                          <a:latin typeface="Arial" panose="020B0604020202020204" pitchFamily="34" charset="0"/>
                        </a:rPr>
                        <a:t>114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78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US" sz="1800" b="0" i="0" u="none" strike="noStrike" dirty="0">
                          <a:solidFill>
                            <a:srgbClr val="000000"/>
                          </a:solidFill>
                          <a:effectLst/>
                          <a:latin typeface="Arial" panose="020B0604020202020204" pitchFamily="34" charset="0"/>
                        </a:rPr>
                        <a:t>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11520931"/>
                  </a:ext>
                </a:extLst>
              </a:tr>
            </a:tbl>
          </a:graphicData>
        </a:graphic>
      </p:graphicFrame>
    </p:spTree>
    <p:extLst>
      <p:ext uri="{BB962C8B-B14F-4D97-AF65-F5344CB8AC3E}">
        <p14:creationId xmlns:p14="http://schemas.microsoft.com/office/powerpoint/2010/main" val="382200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E1BEC-C172-1678-83EC-244EB996B99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3C8F74-1AAA-D8AD-1606-0EC6ABD7EA70}"/>
              </a:ext>
            </a:extLst>
          </p:cNvPr>
          <p:cNvPicPr>
            <a:picLocks noChangeAspect="1"/>
          </p:cNvPicPr>
          <p:nvPr/>
        </p:nvPicPr>
        <p:blipFill>
          <a:blip r:embed="rId3"/>
          <a:stretch>
            <a:fillRect/>
          </a:stretch>
        </p:blipFill>
        <p:spPr>
          <a:xfrm>
            <a:off x="590550" y="1482090"/>
            <a:ext cx="11010900" cy="3893820"/>
          </a:xfrm>
          <a:prstGeom prst="rect">
            <a:avLst/>
          </a:prstGeom>
        </p:spPr>
      </p:pic>
      <p:sp>
        <p:nvSpPr>
          <p:cNvPr id="7" name="Title 6">
            <a:extLst>
              <a:ext uri="{FF2B5EF4-FFF2-40B4-BE49-F238E27FC236}">
                <a16:creationId xmlns:a16="http://schemas.microsoft.com/office/drawing/2014/main" id="{20CC963A-1F57-8654-EA2E-24AF75EE8677}"/>
              </a:ext>
            </a:extLst>
          </p:cNvPr>
          <p:cNvSpPr>
            <a:spLocks noGrp="1"/>
          </p:cNvSpPr>
          <p:nvPr>
            <p:ph type="title"/>
          </p:nvPr>
        </p:nvSpPr>
        <p:spPr/>
        <p:txBody>
          <a:bodyPr/>
          <a:lstStyle/>
          <a:p>
            <a:r>
              <a:rPr lang="en-US" dirty="0"/>
              <a:t>FY</a:t>
            </a:r>
            <a:r>
              <a:rPr lang="en-US" dirty="0">
                <a:solidFill>
                  <a:schemeClr val="accent1"/>
                </a:solidFill>
              </a:rPr>
              <a:t>25</a:t>
            </a:r>
            <a:r>
              <a:rPr lang="en-US" dirty="0"/>
              <a:t> NSUF CINR Access Awards</a:t>
            </a:r>
          </a:p>
        </p:txBody>
      </p:sp>
    </p:spTree>
    <p:extLst>
      <p:ext uri="{BB962C8B-B14F-4D97-AF65-F5344CB8AC3E}">
        <p14:creationId xmlns:p14="http://schemas.microsoft.com/office/powerpoint/2010/main" val="1655896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a:t>
            </a:r>
          </a:p>
        </p:txBody>
      </p:sp>
      <p:graphicFrame>
        <p:nvGraphicFramePr>
          <p:cNvPr id="9" name="Table 8">
            <a:extLst>
              <a:ext uri="{FF2B5EF4-FFF2-40B4-BE49-F238E27FC236}">
                <a16:creationId xmlns:a16="http://schemas.microsoft.com/office/drawing/2014/main" id="{7D02D623-90FC-333A-2EA0-9529A905E0C2}"/>
              </a:ext>
            </a:extLst>
          </p:cNvPr>
          <p:cNvGraphicFramePr>
            <a:graphicFrameLocks noGrp="1"/>
          </p:cNvGraphicFramePr>
          <p:nvPr/>
        </p:nvGraphicFramePr>
        <p:xfrm>
          <a:off x="2524408" y="5664941"/>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NSUF-1.1: Fuel and Core Materials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4" name="Table 3">
            <a:extLst>
              <a:ext uri="{FF2B5EF4-FFF2-40B4-BE49-F238E27FC236}">
                <a16:creationId xmlns:a16="http://schemas.microsoft.com/office/drawing/2014/main" id="{3216AA81-39CB-794A-E059-444F3CAD39A6}"/>
              </a:ext>
            </a:extLst>
          </p:cNvPr>
          <p:cNvGraphicFramePr>
            <a:graphicFrameLocks noGrp="1"/>
          </p:cNvGraphicFramePr>
          <p:nvPr>
            <p:extLst>
              <p:ext uri="{D42A27DB-BD31-4B8C-83A1-F6EECF244321}">
                <p14:modId xmlns:p14="http://schemas.microsoft.com/office/powerpoint/2010/main" val="1189015752"/>
              </p:ext>
            </p:extLst>
          </p:nvPr>
        </p:nvGraphicFramePr>
        <p:xfrm>
          <a:off x="1430269" y="939059"/>
          <a:ext cx="9331461" cy="4601943"/>
        </p:xfrm>
        <a:graphic>
          <a:graphicData uri="http://schemas.openxmlformats.org/drawingml/2006/table">
            <a:tbl>
              <a:tblPr/>
              <a:tblGrid>
                <a:gridCol w="2351399">
                  <a:extLst>
                    <a:ext uri="{9D8B030D-6E8A-4147-A177-3AD203B41FA5}">
                      <a16:colId xmlns:a16="http://schemas.microsoft.com/office/drawing/2014/main" val="3163579145"/>
                    </a:ext>
                  </a:extLst>
                </a:gridCol>
                <a:gridCol w="1795402">
                  <a:extLst>
                    <a:ext uri="{9D8B030D-6E8A-4147-A177-3AD203B41FA5}">
                      <a16:colId xmlns:a16="http://schemas.microsoft.com/office/drawing/2014/main" val="1791338795"/>
                    </a:ext>
                  </a:extLst>
                </a:gridCol>
                <a:gridCol w="1378406">
                  <a:extLst>
                    <a:ext uri="{9D8B030D-6E8A-4147-A177-3AD203B41FA5}">
                      <a16:colId xmlns:a16="http://schemas.microsoft.com/office/drawing/2014/main" val="2567565384"/>
                    </a:ext>
                  </a:extLst>
                </a:gridCol>
                <a:gridCol w="62549">
                  <a:extLst>
                    <a:ext uri="{9D8B030D-6E8A-4147-A177-3AD203B41FA5}">
                      <a16:colId xmlns:a16="http://schemas.microsoft.com/office/drawing/2014/main" val="4248336373"/>
                    </a:ext>
                  </a:extLst>
                </a:gridCol>
                <a:gridCol w="535146">
                  <a:extLst>
                    <a:ext uri="{9D8B030D-6E8A-4147-A177-3AD203B41FA5}">
                      <a16:colId xmlns:a16="http://schemas.microsoft.com/office/drawing/2014/main" val="2977646151"/>
                    </a:ext>
                  </a:extLst>
                </a:gridCol>
                <a:gridCol w="3208559">
                  <a:extLst>
                    <a:ext uri="{9D8B030D-6E8A-4147-A177-3AD203B41FA5}">
                      <a16:colId xmlns:a16="http://schemas.microsoft.com/office/drawing/2014/main" val="1570954703"/>
                    </a:ext>
                  </a:extLst>
                </a:gridCol>
              </a:tblGrid>
              <a:tr h="357029">
                <a:tc>
                  <a:txBody>
                    <a:bodyPr/>
                    <a:lstStyle/>
                    <a:p>
                      <a:pPr algn="ctr" fontAlgn="ctr">
                        <a:buNone/>
                      </a:pPr>
                      <a:r>
                        <a:rPr lang="en-US" sz="1100" b="1" i="0" u="none" strike="noStrike">
                          <a:solidFill>
                            <a:srgbClr val="FFFFFF"/>
                          </a:solidFill>
                          <a:effectLst/>
                          <a:latin typeface="Arial" panose="020B0604020202020204" pitchFamily="34" charset="0"/>
                        </a:rPr>
                        <a:t>Lead Institution</a:t>
                      </a:r>
                    </a:p>
                  </a:txBody>
                  <a:tcPr marL="6394" marR="6394" marT="63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100" b="1" i="0" u="none" strike="noStrike">
                          <a:solidFill>
                            <a:srgbClr val="FFFFFF"/>
                          </a:solidFill>
                          <a:effectLst/>
                          <a:latin typeface="Arial" panose="020B0604020202020204" pitchFamily="34" charset="0"/>
                        </a:rPr>
                        <a:t>PI</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100" b="1" i="0" u="none" strike="noStrike">
                          <a:solidFill>
                            <a:srgbClr val="FFFFFF"/>
                          </a:solidFill>
                          <a:effectLst/>
                          <a:latin typeface="Arial" panose="020B0604020202020204" pitchFamily="34" charset="0"/>
                        </a:rPr>
                        <a:t>Value, $M</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2">
                  <a:txBody>
                    <a:bodyPr/>
                    <a:lstStyle/>
                    <a:p>
                      <a:pPr algn="ctr" fontAlgn="ctr">
                        <a:buNone/>
                      </a:pPr>
                      <a:r>
                        <a:rPr lang="en-US" sz="1100" b="1" i="0" u="none" strike="noStrike">
                          <a:solidFill>
                            <a:srgbClr val="FFFFFF"/>
                          </a:solidFill>
                          <a:effectLst/>
                          <a:latin typeface="Arial" panose="020B0604020202020204" pitchFamily="34" charset="0"/>
                        </a:rPr>
                        <a:t>Duration</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100" b="1" i="0" u="none" strike="noStrike">
                          <a:solidFill>
                            <a:srgbClr val="FFFFFF"/>
                          </a:solidFill>
                          <a:effectLst/>
                          <a:latin typeface="Arial" panose="020B0604020202020204" pitchFamily="34" charset="0"/>
                        </a:rPr>
                        <a:t>Title</a:t>
                      </a:r>
                    </a:p>
                  </a:txBody>
                  <a:tcPr marL="6394" marR="6394" marT="639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3629998328"/>
                  </a:ext>
                </a:extLst>
              </a:tr>
              <a:tr h="651466">
                <a:tc>
                  <a:txBody>
                    <a:bodyPr/>
                    <a:lstStyle/>
                    <a:p>
                      <a:pPr algn="l" fontAlgn="ctr">
                        <a:buNone/>
                      </a:pPr>
                      <a:r>
                        <a:rPr lang="en-US" sz="1100" b="0" i="0" u="none" strike="noStrike">
                          <a:solidFill>
                            <a:srgbClr val="000000"/>
                          </a:solidFill>
                          <a:effectLst/>
                          <a:latin typeface="Arial" panose="020B0604020202020204" pitchFamily="34" charset="0"/>
                        </a:rPr>
                        <a:t>University of Florida</a:t>
                      </a:r>
                    </a:p>
                  </a:txBody>
                  <a:tcPr marL="6394" marR="6394" marT="63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100" b="0" i="0" u="none" strike="noStrike">
                          <a:solidFill>
                            <a:srgbClr val="000000"/>
                          </a:solidFill>
                          <a:effectLst/>
                          <a:latin typeface="Arial" panose="020B0604020202020204" pitchFamily="34" charset="0"/>
                        </a:rPr>
                        <a:t>Assel Aitkaliyeva</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$1.7 </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1100" b="0" i="0" u="none" strike="noStrike">
                          <a:solidFill>
                            <a:srgbClr val="000000"/>
                          </a:solidFill>
                          <a:effectLst/>
                          <a:latin typeface="Arial" panose="020B0604020202020204" pitchFamily="34" charset="0"/>
                        </a:rPr>
                        <a:t>3.5 Years</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ctr">
                        <a:buNone/>
                      </a:pPr>
                      <a:r>
                        <a:rPr lang="en-US" sz="1100" b="0" i="0" u="none" strike="noStrike">
                          <a:solidFill>
                            <a:srgbClr val="000000"/>
                          </a:solidFill>
                          <a:effectLst/>
                          <a:latin typeface="Arial" panose="020B0604020202020204" pitchFamily="34" charset="0"/>
                        </a:rPr>
                        <a:t>Mechanistic insights into the role Pu plays in properties of U-Pu-Zr fuels</a:t>
                      </a:r>
                    </a:p>
                  </a:txBody>
                  <a:tcPr marL="6394" marR="6394" marT="639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2409503"/>
                  </a:ext>
                </a:extLst>
              </a:tr>
              <a:tr h="1102480">
                <a:tc gridSpan="6">
                  <a:txBody>
                    <a:bodyPr/>
                    <a:lstStyle/>
                    <a:p>
                      <a:pPr algn="l" fontAlgn="t">
                        <a:buNone/>
                      </a:pPr>
                      <a:r>
                        <a:rPr lang="en-US" sz="1200" b="1" i="0" u="none" strike="noStrike" dirty="0">
                          <a:solidFill>
                            <a:srgbClr val="000000"/>
                          </a:solidFill>
                          <a:effectLst/>
                          <a:latin typeface="Arial" panose="020B0604020202020204" pitchFamily="34" charset="0"/>
                        </a:rPr>
                        <a:t>Objective:</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Systematically assess microstructure and physical properties of fuel alloys with varying Pu content to capture phase-dependent thermo-mechanical behavior. Develop a mechanistic model for thermal and mechanical properties of U-Pu-Zr fuels, directly coupling to phase fractions from the constituent redistribution model in BISON. Demonstrate that increasing Pu content accelerates constituent redistribution, leading to substantial microstructural heterogeneity.</a:t>
                      </a:r>
                    </a:p>
                  </a:txBody>
                  <a:tcPr marL="6394" marR="6394" marT="6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3863163"/>
                  </a:ext>
                </a:extLst>
              </a:tr>
              <a:tr h="2490968">
                <a:tc gridSpan="3">
                  <a:txBody>
                    <a:bodyPr/>
                    <a:lstStyle/>
                    <a:p>
                      <a:pPr algn="l" fontAlgn="t">
                        <a:buNone/>
                      </a:pPr>
                      <a:r>
                        <a:rPr lang="en-US" sz="1200" b="1" i="0" u="none" strike="noStrike" dirty="0">
                          <a:solidFill>
                            <a:srgbClr val="000000"/>
                          </a:solidFill>
                          <a:effectLst/>
                          <a:latin typeface="Arial" panose="020B0604020202020204" pitchFamily="34" charset="0"/>
                        </a:rPr>
                        <a:t>Collaborators:</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Michael Tonks, University of Florida</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Luca Capriotti, Idaho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Tiankai Yao, Idaho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Cynthia Adkins, Idaho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Mr. Ryan Webster, Oklo Inc</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Mr. Patrick Everett, Oklo Inc</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1" i="0" u="none" strike="noStrike" dirty="0">
                          <a:solidFill>
                            <a:srgbClr val="000000"/>
                          </a:solidFill>
                          <a:effectLst/>
                          <a:latin typeface="Arial" panose="020B0604020202020204" pitchFamily="34" charset="0"/>
                        </a:rPr>
                        <a:t>Technical Lead:</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Bill Chuirazzi, Idaho National Laboratory</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endParaRPr lang="en-US" sz="1200" b="0" i="0" u="none" strike="noStrike" dirty="0">
                        <a:solidFill>
                          <a:srgbClr val="000000"/>
                        </a:solidFill>
                        <a:effectLst/>
                        <a:latin typeface="Arial" panose="020B0604020202020204" pitchFamily="34" charset="0"/>
                      </a:endParaRPr>
                    </a:p>
                  </a:txBody>
                  <a:tcPr marL="6394" marR="6394" marT="639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buNone/>
                      </a:pPr>
                      <a:r>
                        <a:rPr lang="en-US" sz="900" b="0" i="0" u="none" strike="noStrike">
                          <a:solidFill>
                            <a:srgbClr val="000000"/>
                          </a:solidFill>
                          <a:effectLst/>
                          <a:latin typeface="Arial" panose="020B0604020202020204" pitchFamily="34" charset="0"/>
                        </a:rPr>
                        <a:t> </a:t>
                      </a:r>
                    </a:p>
                  </a:txBody>
                  <a:tcPr marL="6394" marR="6394" marT="639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200" b="1" i="0" u="none" strike="noStrike" dirty="0">
                          <a:solidFill>
                            <a:srgbClr val="000000"/>
                          </a:solidFill>
                          <a:effectLst/>
                          <a:latin typeface="Arial" panose="020B0604020202020204" pitchFamily="34" charset="0"/>
                        </a:rPr>
                        <a:t>Capabilities:</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Idaho National Laboratory - Materials and Fuels Complex (MFC)</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Idaho National Laboratory - High Performance Computing</a:t>
                      </a:r>
                    </a:p>
                  </a:txBody>
                  <a:tcPr marL="6394" marR="6394" marT="6394"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78414757"/>
                  </a:ext>
                </a:extLst>
              </a:tr>
            </a:tbl>
          </a:graphicData>
        </a:graphic>
      </p:graphicFrame>
    </p:spTree>
    <p:extLst>
      <p:ext uri="{BB962C8B-B14F-4D97-AF65-F5344CB8AC3E}">
        <p14:creationId xmlns:p14="http://schemas.microsoft.com/office/powerpoint/2010/main" val="3664729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96EC-1A13-884B-71F5-32B19E56E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8F62C-FA56-E45C-AA4F-D148ECF4E752}"/>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a:t>
            </a:r>
          </a:p>
        </p:txBody>
      </p:sp>
      <p:graphicFrame>
        <p:nvGraphicFramePr>
          <p:cNvPr id="9" name="Table 8">
            <a:extLst>
              <a:ext uri="{FF2B5EF4-FFF2-40B4-BE49-F238E27FC236}">
                <a16:creationId xmlns:a16="http://schemas.microsoft.com/office/drawing/2014/main" id="{FE93B63B-A3C8-2095-F27F-BC5C536EB808}"/>
              </a:ext>
            </a:extLst>
          </p:cNvPr>
          <p:cNvGraphicFramePr>
            <a:graphicFrameLocks noGrp="1"/>
          </p:cNvGraphicFramePr>
          <p:nvPr/>
        </p:nvGraphicFramePr>
        <p:xfrm>
          <a:off x="2524408" y="5664941"/>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NSUF-2.2: Advanced Materials and Manufacturing Technologies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5" name="Table 4">
            <a:extLst>
              <a:ext uri="{FF2B5EF4-FFF2-40B4-BE49-F238E27FC236}">
                <a16:creationId xmlns:a16="http://schemas.microsoft.com/office/drawing/2014/main" id="{FC46E279-D9A5-E542-3187-30257C49963C}"/>
              </a:ext>
            </a:extLst>
          </p:cNvPr>
          <p:cNvGraphicFramePr>
            <a:graphicFrameLocks noGrp="1"/>
          </p:cNvGraphicFramePr>
          <p:nvPr>
            <p:extLst>
              <p:ext uri="{D42A27DB-BD31-4B8C-83A1-F6EECF244321}">
                <p14:modId xmlns:p14="http://schemas.microsoft.com/office/powerpoint/2010/main" val="2418087730"/>
              </p:ext>
            </p:extLst>
          </p:nvPr>
        </p:nvGraphicFramePr>
        <p:xfrm>
          <a:off x="1740591" y="930006"/>
          <a:ext cx="8710817" cy="4601943"/>
        </p:xfrm>
        <a:graphic>
          <a:graphicData uri="http://schemas.openxmlformats.org/drawingml/2006/table">
            <a:tbl>
              <a:tblPr/>
              <a:tblGrid>
                <a:gridCol w="2195005">
                  <a:extLst>
                    <a:ext uri="{9D8B030D-6E8A-4147-A177-3AD203B41FA5}">
                      <a16:colId xmlns:a16="http://schemas.microsoft.com/office/drawing/2014/main" val="772732879"/>
                    </a:ext>
                  </a:extLst>
                </a:gridCol>
                <a:gridCol w="1675989">
                  <a:extLst>
                    <a:ext uri="{9D8B030D-6E8A-4147-A177-3AD203B41FA5}">
                      <a16:colId xmlns:a16="http://schemas.microsoft.com/office/drawing/2014/main" val="3738692530"/>
                    </a:ext>
                  </a:extLst>
                </a:gridCol>
                <a:gridCol w="1286726">
                  <a:extLst>
                    <a:ext uri="{9D8B030D-6E8A-4147-A177-3AD203B41FA5}">
                      <a16:colId xmlns:a16="http://schemas.microsoft.com/office/drawing/2014/main" val="3016484904"/>
                    </a:ext>
                  </a:extLst>
                </a:gridCol>
                <a:gridCol w="58389">
                  <a:extLst>
                    <a:ext uri="{9D8B030D-6E8A-4147-A177-3AD203B41FA5}">
                      <a16:colId xmlns:a16="http://schemas.microsoft.com/office/drawing/2014/main" val="1702147490"/>
                    </a:ext>
                  </a:extLst>
                </a:gridCol>
                <a:gridCol w="499554">
                  <a:extLst>
                    <a:ext uri="{9D8B030D-6E8A-4147-A177-3AD203B41FA5}">
                      <a16:colId xmlns:a16="http://schemas.microsoft.com/office/drawing/2014/main" val="3885896261"/>
                    </a:ext>
                  </a:extLst>
                </a:gridCol>
                <a:gridCol w="2995154">
                  <a:extLst>
                    <a:ext uri="{9D8B030D-6E8A-4147-A177-3AD203B41FA5}">
                      <a16:colId xmlns:a16="http://schemas.microsoft.com/office/drawing/2014/main" val="3769169929"/>
                    </a:ext>
                  </a:extLst>
                </a:gridCol>
              </a:tblGrid>
              <a:tr h="328450">
                <a:tc>
                  <a:txBody>
                    <a:bodyPr/>
                    <a:lstStyle/>
                    <a:p>
                      <a:pPr algn="ctr" fontAlgn="ctr">
                        <a:buNone/>
                      </a:pPr>
                      <a:r>
                        <a:rPr lang="en-US" sz="1000" b="1" i="0" u="none" strike="noStrike">
                          <a:solidFill>
                            <a:srgbClr val="FFFFFF"/>
                          </a:solidFill>
                          <a:effectLst/>
                          <a:latin typeface="Arial" panose="020B0604020202020204" pitchFamily="34" charset="0"/>
                        </a:rPr>
                        <a:t>Lead Institution</a:t>
                      </a:r>
                    </a:p>
                  </a:txBody>
                  <a:tcPr marL="5841" marR="5841" marT="58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000" b="1" i="0" u="none" strike="noStrike">
                          <a:solidFill>
                            <a:srgbClr val="FFFFFF"/>
                          </a:solidFill>
                          <a:effectLst/>
                          <a:latin typeface="Arial" panose="020B0604020202020204" pitchFamily="34" charset="0"/>
                        </a:rPr>
                        <a:t>PI</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000" b="1" i="0" u="none" strike="noStrike">
                          <a:solidFill>
                            <a:srgbClr val="FFFFFF"/>
                          </a:solidFill>
                          <a:effectLst/>
                          <a:latin typeface="Arial" panose="020B0604020202020204" pitchFamily="34" charset="0"/>
                        </a:rPr>
                        <a:t>Value, $M</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2">
                  <a:txBody>
                    <a:bodyPr/>
                    <a:lstStyle/>
                    <a:p>
                      <a:pPr algn="ctr" fontAlgn="ctr">
                        <a:buNone/>
                      </a:pPr>
                      <a:r>
                        <a:rPr lang="en-US" sz="1000" b="1" i="0" u="none" strike="noStrike" dirty="0">
                          <a:solidFill>
                            <a:srgbClr val="FFFFFF"/>
                          </a:solidFill>
                          <a:effectLst/>
                          <a:latin typeface="Arial" panose="020B0604020202020204" pitchFamily="34" charset="0"/>
                        </a:rPr>
                        <a:t>Duration</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000" b="1" i="0" u="none" strike="noStrike">
                          <a:solidFill>
                            <a:srgbClr val="FFFFFF"/>
                          </a:solidFill>
                          <a:effectLst/>
                          <a:latin typeface="Arial" panose="020B0604020202020204" pitchFamily="34" charset="0"/>
                        </a:rPr>
                        <a:t>Title</a:t>
                      </a:r>
                    </a:p>
                  </a:txBody>
                  <a:tcPr marL="5841" marR="5841" marT="58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2294097851"/>
                  </a:ext>
                </a:extLst>
              </a:tr>
              <a:tr h="691664">
                <a:tc>
                  <a:txBody>
                    <a:bodyPr/>
                    <a:lstStyle/>
                    <a:p>
                      <a:pPr algn="l" fontAlgn="ctr">
                        <a:buNone/>
                      </a:pPr>
                      <a:r>
                        <a:rPr lang="en-US" sz="1000" b="0" i="0" u="none" strike="noStrike" dirty="0">
                          <a:solidFill>
                            <a:srgbClr val="000000"/>
                          </a:solidFill>
                          <a:effectLst/>
                          <a:latin typeface="Arial" panose="020B0604020202020204" pitchFamily="34" charset="0"/>
                        </a:rPr>
                        <a:t>Idaho National Laboratory</a:t>
                      </a:r>
                    </a:p>
                  </a:txBody>
                  <a:tcPr marL="5841" marR="5841" marT="58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000" b="0" i="0" u="none" strike="noStrike">
                          <a:solidFill>
                            <a:srgbClr val="000000"/>
                          </a:solidFill>
                          <a:effectLst/>
                          <a:latin typeface="Arial" panose="020B0604020202020204" pitchFamily="34" charset="0"/>
                        </a:rPr>
                        <a:t>J. Rory Kennedy</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000" b="0" i="0" u="none" strike="noStrike">
                          <a:solidFill>
                            <a:srgbClr val="000000"/>
                          </a:solidFill>
                          <a:effectLst/>
                          <a:latin typeface="Arial" panose="020B0604020202020204" pitchFamily="34" charset="0"/>
                        </a:rPr>
                        <a:t>$2.0 </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1000" b="0" i="0" u="none" strike="noStrike">
                          <a:solidFill>
                            <a:srgbClr val="000000"/>
                          </a:solidFill>
                          <a:effectLst/>
                          <a:latin typeface="Arial" panose="020B0604020202020204" pitchFamily="34" charset="0"/>
                        </a:rPr>
                        <a:t>3 Years</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ctr">
                        <a:buNone/>
                      </a:pPr>
                      <a:r>
                        <a:rPr lang="en-US" sz="1000" b="0" i="0" u="none" strike="noStrike">
                          <a:solidFill>
                            <a:srgbClr val="000000"/>
                          </a:solidFill>
                          <a:effectLst/>
                          <a:latin typeface="Arial" panose="020B0604020202020204" pitchFamily="34" charset="0"/>
                        </a:rPr>
                        <a:t>Relationship of Electrical, Thermal, and Mechanical Properties in Progressively Doped SiC via Chemical Vapor Deposited and Neutron Transmutation Doping</a:t>
                      </a:r>
                    </a:p>
                  </a:txBody>
                  <a:tcPr marL="5841" marR="5841" marT="58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7485794"/>
                  </a:ext>
                </a:extLst>
              </a:tr>
              <a:tr h="968020">
                <a:tc gridSpan="6">
                  <a:txBody>
                    <a:bodyPr/>
                    <a:lstStyle/>
                    <a:p>
                      <a:pPr algn="l" fontAlgn="t">
                        <a:buNone/>
                      </a:pPr>
                      <a:r>
                        <a:rPr lang="en-US" sz="1100" b="1" i="0" u="none" strike="noStrike">
                          <a:solidFill>
                            <a:srgbClr val="000000"/>
                          </a:solidFill>
                          <a:effectLst/>
                          <a:latin typeface="Arial" panose="020B0604020202020204" pitchFamily="34" charset="0"/>
                        </a:rPr>
                        <a:t>Objective:  </a:t>
                      </a:r>
                      <a:br>
                        <a:rPr lang="en-US" sz="1100" b="0" i="0" u="none" strike="noStrike">
                          <a:solidFill>
                            <a:srgbClr val="000000"/>
                          </a:solidFill>
                          <a:effectLst/>
                          <a:latin typeface="Arial" panose="020B0604020202020204" pitchFamily="34" charset="0"/>
                        </a:rPr>
                      </a:br>
                      <a:r>
                        <a:rPr lang="en-US" sz="1100" b="0" i="0" u="none" strike="noStrike">
                          <a:solidFill>
                            <a:srgbClr val="000000"/>
                          </a:solidFill>
                          <a:effectLst/>
                          <a:latin typeface="Arial" panose="020B0604020202020204" pitchFamily="34" charset="0"/>
                        </a:rPr>
                        <a:t>Systematically determine the intrinsic electronic, thermal, and mechanical properties of SiC doped with nitrogen via chemical vapor deposition and phosphorus via neutron transmutation doping. The goal is to increase SiC electrical conductivity through n-type doping via pre-irradiation fabrication and/or in-reactor nuclear transmutation, and test whether this increase in electrical transport leads to a corresponding increase in the electronic contribution to thermal conductivity.</a:t>
                      </a:r>
                    </a:p>
                  </a:txBody>
                  <a:tcPr marL="5841" marR="5841" marT="58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5593873"/>
                  </a:ext>
                </a:extLst>
              </a:tr>
              <a:tr h="2613809">
                <a:tc gridSpan="3">
                  <a:txBody>
                    <a:bodyPr/>
                    <a:lstStyle/>
                    <a:p>
                      <a:pPr algn="l" fontAlgn="t">
                        <a:buNone/>
                      </a:pPr>
                      <a:r>
                        <a:rPr lang="en-US" sz="1100" b="1" i="0" u="none" strike="noStrike" dirty="0">
                          <a:solidFill>
                            <a:srgbClr val="000000"/>
                          </a:solidFill>
                          <a:effectLst/>
                          <a:latin typeface="Arial" panose="020B0604020202020204" pitchFamily="34" charset="0"/>
                        </a:rPr>
                        <a:t>Collaborators:</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Krzysztof Gofryk,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Tsvetoslav Pavlov,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Malwina Wilding,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Fei Tang,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Mr. Michael Heighes,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Brian Newell,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David Hurley,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Mukesh Bachhav,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Linu Malakkal, Idaho National Laboratory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Yaqiao Wu, Kansas State University</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a:t>
                      </a:r>
                      <a:br>
                        <a:rPr lang="en-US" sz="1100" b="0" i="0" u="none" strike="noStrike" dirty="0">
                          <a:solidFill>
                            <a:srgbClr val="000000"/>
                          </a:solidFill>
                          <a:effectLst/>
                          <a:latin typeface="Arial" panose="020B0604020202020204" pitchFamily="34" charset="0"/>
                        </a:rPr>
                      </a:br>
                      <a:r>
                        <a:rPr lang="en-US" sz="1100" b="1" i="0" u="none" strike="noStrike" dirty="0">
                          <a:solidFill>
                            <a:srgbClr val="000000"/>
                          </a:solidFill>
                          <a:effectLst/>
                          <a:latin typeface="Arial" panose="020B0604020202020204" pitchFamily="34" charset="0"/>
                        </a:rPr>
                        <a:t>Technical Lead:</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   Dr. J. Rory Kennedy, Idaho National Laboratory</a:t>
                      </a:r>
                    </a:p>
                  </a:txBody>
                  <a:tcPr marL="5841" marR="5841" marT="584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buNone/>
                      </a:pPr>
                      <a:r>
                        <a:rPr lang="en-US" sz="800" b="0" i="0" u="none" strike="noStrike">
                          <a:solidFill>
                            <a:srgbClr val="000000"/>
                          </a:solidFill>
                          <a:effectLst/>
                          <a:latin typeface="Arial" panose="020B0604020202020204" pitchFamily="34" charset="0"/>
                        </a:rPr>
                        <a:t> </a:t>
                      </a:r>
                    </a:p>
                  </a:txBody>
                  <a:tcPr marL="5841" marR="5841" marT="5841"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100" b="1" i="0" u="none" strike="noStrike" dirty="0">
                          <a:solidFill>
                            <a:srgbClr val="000000"/>
                          </a:solidFill>
                          <a:effectLst/>
                          <a:latin typeface="Arial" panose="020B0604020202020204" pitchFamily="34" charset="0"/>
                        </a:rPr>
                        <a:t>Capabilities:</a:t>
                      </a: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Idaho National Laboratory - INL Research Center (IRC)</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Idaho National Laboratory - Materials and Fuels Complex (MFC)</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Idaho National Laboratory - Energy Innovation Laboratory</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r>
                        <a:rPr lang="en-US" sz="1100" b="0" i="0" u="none" strike="noStrike" dirty="0">
                          <a:solidFill>
                            <a:srgbClr val="000000"/>
                          </a:solidFill>
                          <a:effectLst/>
                          <a:latin typeface="Arial" panose="020B0604020202020204" pitchFamily="34" charset="0"/>
                        </a:rPr>
                        <a:t>Microscopy and Characterization Suite (</a:t>
                      </a:r>
                      <a:r>
                        <a:rPr lang="en-US" sz="1100" b="0" i="0" u="none" strike="noStrike" dirty="0" err="1">
                          <a:solidFill>
                            <a:srgbClr val="000000"/>
                          </a:solidFill>
                          <a:effectLst/>
                          <a:latin typeface="Arial" panose="020B0604020202020204" pitchFamily="34" charset="0"/>
                        </a:rPr>
                        <a:t>MaCS</a:t>
                      </a:r>
                      <a:r>
                        <a:rPr lang="en-US" sz="1100" b="0" i="0" u="none" strike="noStrike" dirty="0">
                          <a:solidFill>
                            <a:srgbClr val="000000"/>
                          </a:solidFill>
                          <a:effectLst/>
                          <a:latin typeface="Arial" panose="020B0604020202020204" pitchFamily="34" charset="0"/>
                        </a:rPr>
                        <a:t>) - Critical Materials and Energy Systems Innovation Center (Idaho Falls, ID)</a:t>
                      </a:r>
                      <a:br>
                        <a:rPr lang="en-US" sz="1100" b="0" i="0" u="none" strike="noStrike" dirty="0">
                          <a:solidFill>
                            <a:srgbClr val="000000"/>
                          </a:solidFill>
                          <a:effectLst/>
                          <a:latin typeface="Arial" panose="020B0604020202020204" pitchFamily="34" charset="0"/>
                        </a:rPr>
                      </a:br>
                      <a:br>
                        <a:rPr lang="en-US" sz="1100" b="0" i="0" u="none" strike="noStrike" dirty="0">
                          <a:solidFill>
                            <a:srgbClr val="000000"/>
                          </a:solidFill>
                          <a:effectLst/>
                          <a:latin typeface="Arial" panose="020B0604020202020204" pitchFamily="34" charset="0"/>
                        </a:rPr>
                      </a:br>
                      <a:endParaRPr lang="en-US" sz="1100" b="0" i="0" u="none" strike="noStrike" dirty="0">
                        <a:solidFill>
                          <a:srgbClr val="000000"/>
                        </a:solidFill>
                        <a:effectLst/>
                        <a:latin typeface="Arial" panose="020B0604020202020204" pitchFamily="34" charset="0"/>
                      </a:endParaRPr>
                    </a:p>
                  </a:txBody>
                  <a:tcPr marL="5841" marR="5841" marT="5841"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3310073"/>
                  </a:ext>
                </a:extLst>
              </a:tr>
            </a:tbl>
          </a:graphicData>
        </a:graphic>
      </p:graphicFrame>
    </p:spTree>
    <p:extLst>
      <p:ext uri="{BB962C8B-B14F-4D97-AF65-F5344CB8AC3E}">
        <p14:creationId xmlns:p14="http://schemas.microsoft.com/office/powerpoint/2010/main" val="3909144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4888-805A-D87E-A7C2-CA1285AE4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37DEA-F115-06C8-7F11-4EF2D591D1D9}"/>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a:t>
            </a:r>
          </a:p>
        </p:txBody>
      </p:sp>
      <p:graphicFrame>
        <p:nvGraphicFramePr>
          <p:cNvPr id="9" name="Table 8">
            <a:extLst>
              <a:ext uri="{FF2B5EF4-FFF2-40B4-BE49-F238E27FC236}">
                <a16:creationId xmlns:a16="http://schemas.microsoft.com/office/drawing/2014/main" id="{6E7D10F1-2B94-5FAA-D541-5740D435AA02}"/>
              </a:ext>
            </a:extLst>
          </p:cNvPr>
          <p:cNvGraphicFramePr>
            <a:graphicFrameLocks noGrp="1"/>
          </p:cNvGraphicFramePr>
          <p:nvPr/>
        </p:nvGraphicFramePr>
        <p:xfrm>
          <a:off x="2524408" y="5664941"/>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NSUF-2.2: Advanced Materials and Manufacturing Technologies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3" name="Table 2">
            <a:extLst>
              <a:ext uri="{FF2B5EF4-FFF2-40B4-BE49-F238E27FC236}">
                <a16:creationId xmlns:a16="http://schemas.microsoft.com/office/drawing/2014/main" id="{30AFE6D5-09B0-FF0B-9E90-7D8B4B92240E}"/>
              </a:ext>
            </a:extLst>
          </p:cNvPr>
          <p:cNvGraphicFramePr>
            <a:graphicFrameLocks noGrp="1"/>
          </p:cNvGraphicFramePr>
          <p:nvPr>
            <p:extLst>
              <p:ext uri="{D42A27DB-BD31-4B8C-83A1-F6EECF244321}">
                <p14:modId xmlns:p14="http://schemas.microsoft.com/office/powerpoint/2010/main" val="1750652691"/>
              </p:ext>
            </p:extLst>
          </p:nvPr>
        </p:nvGraphicFramePr>
        <p:xfrm>
          <a:off x="654396" y="1139586"/>
          <a:ext cx="10883207" cy="4292493"/>
        </p:xfrm>
        <a:graphic>
          <a:graphicData uri="http://schemas.openxmlformats.org/drawingml/2006/table">
            <a:tbl>
              <a:tblPr/>
              <a:tblGrid>
                <a:gridCol w="2742417">
                  <a:extLst>
                    <a:ext uri="{9D8B030D-6E8A-4147-A177-3AD203B41FA5}">
                      <a16:colId xmlns:a16="http://schemas.microsoft.com/office/drawing/2014/main" val="2756215363"/>
                    </a:ext>
                  </a:extLst>
                </a:gridCol>
                <a:gridCol w="2093963">
                  <a:extLst>
                    <a:ext uri="{9D8B030D-6E8A-4147-A177-3AD203B41FA5}">
                      <a16:colId xmlns:a16="http://schemas.microsoft.com/office/drawing/2014/main" val="2166662162"/>
                    </a:ext>
                  </a:extLst>
                </a:gridCol>
                <a:gridCol w="1607623">
                  <a:extLst>
                    <a:ext uri="{9D8B030D-6E8A-4147-A177-3AD203B41FA5}">
                      <a16:colId xmlns:a16="http://schemas.microsoft.com/office/drawing/2014/main" val="4247959962"/>
                    </a:ext>
                  </a:extLst>
                </a:gridCol>
                <a:gridCol w="72951">
                  <a:extLst>
                    <a:ext uri="{9D8B030D-6E8A-4147-A177-3AD203B41FA5}">
                      <a16:colId xmlns:a16="http://schemas.microsoft.com/office/drawing/2014/main" val="3804557231"/>
                    </a:ext>
                  </a:extLst>
                </a:gridCol>
                <a:gridCol w="624137">
                  <a:extLst>
                    <a:ext uri="{9D8B030D-6E8A-4147-A177-3AD203B41FA5}">
                      <a16:colId xmlns:a16="http://schemas.microsoft.com/office/drawing/2014/main" val="1373742063"/>
                    </a:ext>
                  </a:extLst>
                </a:gridCol>
                <a:gridCol w="3742116">
                  <a:extLst>
                    <a:ext uri="{9D8B030D-6E8A-4147-A177-3AD203B41FA5}">
                      <a16:colId xmlns:a16="http://schemas.microsoft.com/office/drawing/2014/main" val="4281951116"/>
                    </a:ext>
                  </a:extLst>
                </a:gridCol>
              </a:tblGrid>
              <a:tr h="430060">
                <a:tc>
                  <a:txBody>
                    <a:bodyPr/>
                    <a:lstStyle/>
                    <a:p>
                      <a:pPr algn="ctr" fontAlgn="ctr">
                        <a:buNone/>
                      </a:pPr>
                      <a:r>
                        <a:rPr lang="en-US" sz="1300" b="1" i="0" u="none" strike="noStrike">
                          <a:solidFill>
                            <a:srgbClr val="FFFFFF"/>
                          </a:solidFill>
                          <a:effectLst/>
                          <a:latin typeface="Arial" panose="020B0604020202020204" pitchFamily="34" charset="0"/>
                        </a:rPr>
                        <a:t>Lead Institution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PI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Value, $M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2">
                  <a:txBody>
                    <a:bodyPr/>
                    <a:lstStyle/>
                    <a:p>
                      <a:pPr algn="ctr" fontAlgn="ctr">
                        <a:buNone/>
                      </a:pPr>
                      <a:r>
                        <a:rPr lang="en-US" sz="1300" b="1" i="0" u="none" strike="noStrike">
                          <a:solidFill>
                            <a:srgbClr val="FFFFFF"/>
                          </a:solidFill>
                          <a:effectLst/>
                          <a:latin typeface="Arial" panose="020B0604020202020204" pitchFamily="34" charset="0"/>
                        </a:rPr>
                        <a:t>Duration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300" b="1" i="0" u="none" strike="noStrike" dirty="0">
                          <a:solidFill>
                            <a:srgbClr val="FFFFFF"/>
                          </a:solidFill>
                          <a:effectLst/>
                          <a:latin typeface="Arial" panose="020B0604020202020204" pitchFamily="34" charset="0"/>
                        </a:rPr>
                        <a:t>Title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3470088694"/>
                  </a:ext>
                </a:extLst>
              </a:tr>
              <a:tr h="454404">
                <a:tc>
                  <a:txBody>
                    <a:bodyPr/>
                    <a:lstStyle/>
                    <a:p>
                      <a:pPr algn="l" fontAlgn="ctr">
                        <a:buNone/>
                      </a:pPr>
                      <a:r>
                        <a:rPr lang="en-US" sz="1300" b="0" i="0" u="none" strike="noStrike">
                          <a:solidFill>
                            <a:srgbClr val="000000"/>
                          </a:solidFill>
                          <a:effectLst/>
                          <a:latin typeface="Arial" panose="020B0604020202020204" pitchFamily="34" charset="0"/>
                        </a:rPr>
                        <a:t>Westinghouse Electric Co LLC</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300" b="0" i="0" u="none" strike="noStrike">
                          <a:solidFill>
                            <a:srgbClr val="000000"/>
                          </a:solidFill>
                          <a:effectLst/>
                          <a:latin typeface="Arial" panose="020B0604020202020204" pitchFamily="34" charset="0"/>
                        </a:rPr>
                        <a:t>A. Parsi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300" b="0" i="0" u="none" strike="noStrike">
                          <a:solidFill>
                            <a:srgbClr val="000000"/>
                          </a:solidFill>
                          <a:effectLst/>
                          <a:latin typeface="Arial" panose="020B0604020202020204" pitchFamily="34" charset="0"/>
                        </a:rPr>
                        <a:t>$1.00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1300" b="0" i="0" u="none" strike="noStrike">
                          <a:solidFill>
                            <a:srgbClr val="000000"/>
                          </a:solidFill>
                          <a:effectLst/>
                          <a:latin typeface="Arial" panose="020B0604020202020204" pitchFamily="34" charset="0"/>
                        </a:rPr>
                        <a:t>1.75 years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ctr">
                        <a:buNone/>
                      </a:pPr>
                      <a:r>
                        <a:rPr lang="en-US" sz="1300" b="0" i="0" u="none" strike="noStrike">
                          <a:solidFill>
                            <a:srgbClr val="000000"/>
                          </a:solidFill>
                          <a:effectLst/>
                          <a:latin typeface="Arial" panose="020B0604020202020204" pitchFamily="34" charset="0"/>
                        </a:rPr>
                        <a:t>PIE of AM SS316 Thimble Plugging Device After Three Cycles in Byron Unit 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64546"/>
                  </a:ext>
                </a:extLst>
              </a:tr>
              <a:tr h="1284096">
                <a:tc gridSpan="6">
                  <a:txBody>
                    <a:bodyPr/>
                    <a:lstStyle/>
                    <a:p>
                      <a:pPr algn="l" fontAlgn="t">
                        <a:buNone/>
                      </a:pPr>
                      <a:r>
                        <a:rPr lang="en-US" sz="1400" b="1" i="0" u="none" strike="noStrike" dirty="0">
                          <a:solidFill>
                            <a:srgbClr val="000000"/>
                          </a:solidFill>
                          <a:effectLst/>
                          <a:latin typeface="Arial" panose="020B0604020202020204" pitchFamily="34" charset="0"/>
                        </a:rPr>
                        <a:t>Objective: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Obtain empirical data on the effects of neutron irradiation on the microstructure of additively manufactured (AM) SS 316L fabricated via Laser Powder Bed Fusion (LPBF). High-resolution microstructural characterization will be performed on a thimble plugging device (TPD), partially built using LPBF, harvested after three operating cycles at Byron Station Unit 1. The TPD consists of a conventional 304SS base plate serving as a printing platform for the AM SS316L rodlets.</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084517"/>
                  </a:ext>
                </a:extLst>
              </a:tr>
              <a:tr h="2123933">
                <a:tc gridSpan="3">
                  <a:txBody>
                    <a:bodyPr/>
                    <a:lstStyle/>
                    <a:p>
                      <a:pPr algn="l" fontAlgn="t">
                        <a:buNone/>
                      </a:pPr>
                      <a:r>
                        <a:rPr lang="en-US" sz="1400" b="1" i="0" u="none" strike="noStrike">
                          <a:solidFill>
                            <a:srgbClr val="000000"/>
                          </a:solidFill>
                          <a:effectLst/>
                          <a:latin typeface="Arial" panose="020B0604020202020204" pitchFamily="34" charset="0"/>
                        </a:rPr>
                        <a:t>Collaborators:</a:t>
                      </a:r>
                      <a:br>
                        <a:rPr lang="en-US" sz="1400" b="0" i="0" u="none" strike="noStrike">
                          <a:solidFill>
                            <a:srgbClr val="000000"/>
                          </a:solidFill>
                          <a:effectLst/>
                          <a:latin typeface="Arial" panose="020B0604020202020204" pitchFamily="34" charset="0"/>
                        </a:rPr>
                      </a:br>
                      <a:r>
                        <a:rPr lang="en-US" sz="1400" b="0" i="0" u="none" strike="noStrike">
                          <a:solidFill>
                            <a:srgbClr val="000000"/>
                          </a:solidFill>
                          <a:effectLst/>
                          <a:latin typeface="Arial" panose="020B0604020202020204" pitchFamily="34" charset="0"/>
                        </a:rPr>
                        <a:t>   Dr. M. Grace Burke, Idaho National Laboratory</a:t>
                      </a:r>
                      <a:br>
                        <a:rPr lang="en-US" sz="1400" b="0" i="0" u="none" strike="noStrike">
                          <a:solidFill>
                            <a:srgbClr val="000000"/>
                          </a:solidFill>
                          <a:effectLst/>
                          <a:latin typeface="Arial" panose="020B0604020202020204" pitchFamily="34" charset="0"/>
                        </a:rPr>
                      </a:br>
                      <a:r>
                        <a:rPr lang="en-US" sz="1400" b="0" i="0" u="none" strike="noStrike">
                          <a:solidFill>
                            <a:srgbClr val="000000"/>
                          </a:solidFill>
                          <a:effectLst/>
                          <a:latin typeface="Arial" panose="020B0604020202020204" pitchFamily="34" charset="0"/>
                        </a:rPr>
                        <a:t>   Mr. Frank Gift, Electric Power Research Institute</a:t>
                      </a:r>
                      <a:br>
                        <a:rPr lang="en-US" sz="1400" b="0" i="0" u="none" strike="noStrike">
                          <a:solidFill>
                            <a:srgbClr val="000000"/>
                          </a:solidFill>
                          <a:effectLst/>
                          <a:latin typeface="Arial" panose="020B0604020202020204" pitchFamily="34" charset="0"/>
                        </a:rPr>
                      </a:br>
                      <a:r>
                        <a:rPr lang="en-US" sz="1400" b="0" i="0" u="none" strike="noStrike">
                          <a:solidFill>
                            <a:srgbClr val="000000"/>
                          </a:solidFill>
                          <a:effectLst/>
                          <a:latin typeface="Arial" panose="020B0604020202020204" pitchFamily="34" charset="0"/>
                        </a:rPr>
                        <a:t>   Ms. Catou Cmar, Westinghouse Churchill Hot Cell Facility</a:t>
                      </a:r>
                      <a:br>
                        <a:rPr lang="en-US" sz="1400" b="0" i="0" u="none" strike="noStrike">
                          <a:solidFill>
                            <a:srgbClr val="000000"/>
                          </a:solidFill>
                          <a:effectLst/>
                          <a:latin typeface="Arial" panose="020B0604020202020204" pitchFamily="34" charset="0"/>
                        </a:rPr>
                      </a:br>
                      <a:r>
                        <a:rPr lang="en-US" sz="1400" b="0" i="0" u="none" strike="noStrike">
                          <a:solidFill>
                            <a:srgbClr val="000000"/>
                          </a:solidFill>
                          <a:effectLst/>
                          <a:latin typeface="Arial" panose="020B0604020202020204" pitchFamily="34" charset="0"/>
                        </a:rPr>
                        <a:t>   </a:t>
                      </a:r>
                      <a:br>
                        <a:rPr lang="en-US" sz="1400" b="0" i="0" u="none" strike="noStrike">
                          <a:solidFill>
                            <a:srgbClr val="000000"/>
                          </a:solidFill>
                          <a:effectLst/>
                          <a:latin typeface="Arial" panose="020B0604020202020204" pitchFamily="34" charset="0"/>
                        </a:rPr>
                      </a:br>
                      <a:r>
                        <a:rPr lang="en-US" sz="1400" b="1" i="0" u="none" strike="noStrike">
                          <a:solidFill>
                            <a:srgbClr val="000000"/>
                          </a:solidFill>
                          <a:effectLst/>
                          <a:latin typeface="Arial" panose="020B0604020202020204" pitchFamily="34" charset="0"/>
                        </a:rPr>
                        <a:t>Technical Leads:</a:t>
                      </a:r>
                      <a:br>
                        <a:rPr lang="en-US" sz="1400" b="0" i="0" u="none" strike="noStrike">
                          <a:solidFill>
                            <a:srgbClr val="000000"/>
                          </a:solidFill>
                          <a:effectLst/>
                          <a:latin typeface="Arial" panose="020B0604020202020204" pitchFamily="34" charset="0"/>
                        </a:rPr>
                      </a:br>
                      <a:r>
                        <a:rPr lang="en-US" sz="1400" b="0" i="0" u="none" strike="noStrike">
                          <a:solidFill>
                            <a:srgbClr val="000000"/>
                          </a:solidFill>
                          <a:effectLst/>
                          <a:latin typeface="Arial" panose="020B0604020202020204" pitchFamily="34" charset="0"/>
                        </a:rPr>
                        <a:t>    Dr. Bill Chuirazzi, Idaho National Laboratory</a:t>
                      </a:r>
                      <a:br>
                        <a:rPr lang="en-US" sz="1400" b="0" i="0" u="none" strike="noStrike">
                          <a:solidFill>
                            <a:srgbClr val="000000"/>
                          </a:solidFill>
                          <a:effectLst/>
                          <a:latin typeface="Arial" panose="020B0604020202020204" pitchFamily="34" charset="0"/>
                        </a:rPr>
                      </a:br>
                      <a:endParaRPr lang="en-US" sz="1400" b="0" i="0" u="none" strike="noStrike">
                        <a:solidFill>
                          <a:srgbClr val="000000"/>
                        </a:solidFill>
                        <a:effectLst/>
                        <a:latin typeface="Arial" panose="020B0604020202020204" pitchFamily="34" charset="0"/>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Idaho National Laboratory - Materials and Fuels Complex (MFC)</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Westinghouse Churchill Laboratory Services (WCLS)</a:t>
                      </a: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7620" marR="7620" marT="762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503155336"/>
                  </a:ext>
                </a:extLst>
              </a:tr>
            </a:tbl>
          </a:graphicData>
        </a:graphic>
      </p:graphicFrame>
    </p:spTree>
    <p:extLst>
      <p:ext uri="{BB962C8B-B14F-4D97-AF65-F5344CB8AC3E}">
        <p14:creationId xmlns:p14="http://schemas.microsoft.com/office/powerpoint/2010/main" val="24705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47E4-78FB-1F0F-919D-D8B4A9F9A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F7AB9-7195-F30C-D632-F5363585CA98}"/>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a:t>
            </a:r>
          </a:p>
        </p:txBody>
      </p:sp>
      <p:graphicFrame>
        <p:nvGraphicFramePr>
          <p:cNvPr id="9" name="Table 8">
            <a:extLst>
              <a:ext uri="{FF2B5EF4-FFF2-40B4-BE49-F238E27FC236}">
                <a16:creationId xmlns:a16="http://schemas.microsoft.com/office/drawing/2014/main" id="{98B0E6F4-5709-B9CF-95FA-F1AF0869C576}"/>
              </a:ext>
            </a:extLst>
          </p:cNvPr>
          <p:cNvGraphicFramePr>
            <a:graphicFrameLocks noGrp="1"/>
          </p:cNvGraphicFramePr>
          <p:nvPr/>
        </p:nvGraphicFramePr>
        <p:xfrm>
          <a:off x="2524408" y="5664941"/>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NSUF-2.2: Advanced Materials and Manufacturing Technologies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5" name="Table 4">
            <a:extLst>
              <a:ext uri="{FF2B5EF4-FFF2-40B4-BE49-F238E27FC236}">
                <a16:creationId xmlns:a16="http://schemas.microsoft.com/office/drawing/2014/main" id="{A61A7FD7-0B1D-457C-4AA5-E1D8A52D4495}"/>
              </a:ext>
            </a:extLst>
          </p:cNvPr>
          <p:cNvGraphicFramePr>
            <a:graphicFrameLocks noGrp="1"/>
          </p:cNvGraphicFramePr>
          <p:nvPr>
            <p:extLst>
              <p:ext uri="{D42A27DB-BD31-4B8C-83A1-F6EECF244321}">
                <p14:modId xmlns:p14="http://schemas.microsoft.com/office/powerpoint/2010/main" val="1349562562"/>
              </p:ext>
            </p:extLst>
          </p:nvPr>
        </p:nvGraphicFramePr>
        <p:xfrm>
          <a:off x="1479447" y="958315"/>
          <a:ext cx="9288056" cy="4528344"/>
        </p:xfrm>
        <a:graphic>
          <a:graphicData uri="http://schemas.openxmlformats.org/drawingml/2006/table">
            <a:tbl>
              <a:tblPr/>
              <a:tblGrid>
                <a:gridCol w="2326614">
                  <a:extLst>
                    <a:ext uri="{9D8B030D-6E8A-4147-A177-3AD203B41FA5}">
                      <a16:colId xmlns:a16="http://schemas.microsoft.com/office/drawing/2014/main" val="3519139046"/>
                    </a:ext>
                  </a:extLst>
                </a:gridCol>
                <a:gridCol w="1776479">
                  <a:extLst>
                    <a:ext uri="{9D8B030D-6E8A-4147-A177-3AD203B41FA5}">
                      <a16:colId xmlns:a16="http://schemas.microsoft.com/office/drawing/2014/main" val="2242743679"/>
                    </a:ext>
                  </a:extLst>
                </a:gridCol>
                <a:gridCol w="1363877">
                  <a:extLst>
                    <a:ext uri="{9D8B030D-6E8A-4147-A177-3AD203B41FA5}">
                      <a16:colId xmlns:a16="http://schemas.microsoft.com/office/drawing/2014/main" val="2344870049"/>
                    </a:ext>
                  </a:extLst>
                </a:gridCol>
                <a:gridCol w="116840">
                  <a:extLst>
                    <a:ext uri="{9D8B030D-6E8A-4147-A177-3AD203B41FA5}">
                      <a16:colId xmlns:a16="http://schemas.microsoft.com/office/drawing/2014/main" val="2290113310"/>
                    </a:ext>
                  </a:extLst>
                </a:gridCol>
                <a:gridCol w="529506">
                  <a:extLst>
                    <a:ext uri="{9D8B030D-6E8A-4147-A177-3AD203B41FA5}">
                      <a16:colId xmlns:a16="http://schemas.microsoft.com/office/drawing/2014/main" val="1289726615"/>
                    </a:ext>
                  </a:extLst>
                </a:gridCol>
                <a:gridCol w="3174740">
                  <a:extLst>
                    <a:ext uri="{9D8B030D-6E8A-4147-A177-3AD203B41FA5}">
                      <a16:colId xmlns:a16="http://schemas.microsoft.com/office/drawing/2014/main" val="3802994411"/>
                    </a:ext>
                  </a:extLst>
                </a:gridCol>
              </a:tblGrid>
              <a:tr h="358140">
                <a:tc>
                  <a:txBody>
                    <a:bodyPr/>
                    <a:lstStyle/>
                    <a:p>
                      <a:pPr algn="ctr" fontAlgn="ctr">
                        <a:buNone/>
                      </a:pPr>
                      <a:r>
                        <a:rPr lang="en-US" sz="1100" b="1" i="0" u="none" strike="noStrike">
                          <a:solidFill>
                            <a:srgbClr val="FFFFFF"/>
                          </a:solidFill>
                          <a:effectLst/>
                          <a:latin typeface="Arial" panose="020B0604020202020204" pitchFamily="34" charset="0"/>
                        </a:rPr>
                        <a:t>Lead Institution</a:t>
                      </a:r>
                    </a:p>
                  </a:txBody>
                  <a:tcPr marL="6507" marR="6507" marT="65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100" b="1" i="0" u="none" strike="noStrike">
                          <a:solidFill>
                            <a:srgbClr val="FFFFFF"/>
                          </a:solidFill>
                          <a:effectLst/>
                          <a:latin typeface="Arial" panose="020B0604020202020204" pitchFamily="34" charset="0"/>
                        </a:rPr>
                        <a:t>PI</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100" b="1" i="0" u="none" strike="noStrike">
                          <a:solidFill>
                            <a:srgbClr val="FFFFFF"/>
                          </a:solidFill>
                          <a:effectLst/>
                          <a:latin typeface="Arial" panose="020B0604020202020204" pitchFamily="34" charset="0"/>
                        </a:rPr>
                        <a:t>Value, $M</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2">
                  <a:txBody>
                    <a:bodyPr/>
                    <a:lstStyle/>
                    <a:p>
                      <a:pPr algn="ctr" fontAlgn="ctr">
                        <a:buNone/>
                      </a:pPr>
                      <a:r>
                        <a:rPr lang="en-US" sz="1100" b="1" i="0" u="none" strike="noStrike">
                          <a:solidFill>
                            <a:srgbClr val="FFFFFF"/>
                          </a:solidFill>
                          <a:effectLst/>
                          <a:latin typeface="Arial" panose="020B0604020202020204" pitchFamily="34" charset="0"/>
                        </a:rPr>
                        <a:t>Duration</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100" b="1" i="0" u="none" strike="noStrike">
                          <a:solidFill>
                            <a:srgbClr val="FFFFFF"/>
                          </a:solidFill>
                          <a:effectLst/>
                          <a:latin typeface="Arial" panose="020B0604020202020204" pitchFamily="34" charset="0"/>
                        </a:rPr>
                        <a:t>Title</a:t>
                      </a:r>
                    </a:p>
                  </a:txBody>
                  <a:tcPr marL="6507" marR="6507" marT="65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886037370"/>
                  </a:ext>
                </a:extLst>
              </a:tr>
              <a:tr h="567619">
                <a:tc>
                  <a:txBody>
                    <a:bodyPr/>
                    <a:lstStyle/>
                    <a:p>
                      <a:pPr algn="l" fontAlgn="ctr">
                        <a:buNone/>
                      </a:pPr>
                      <a:r>
                        <a:rPr lang="en-US" sz="1100" b="0" i="0" u="none" strike="noStrike">
                          <a:solidFill>
                            <a:srgbClr val="000000"/>
                          </a:solidFill>
                          <a:effectLst/>
                          <a:latin typeface="Arial" panose="020B0604020202020204" pitchFamily="34" charset="0"/>
                        </a:rPr>
                        <a:t>Pacific Northwest National Laboratory</a:t>
                      </a:r>
                    </a:p>
                  </a:txBody>
                  <a:tcPr marL="6507" marR="6507" marT="65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100" b="0" i="0" u="none" strike="noStrike">
                          <a:solidFill>
                            <a:srgbClr val="000000"/>
                          </a:solidFill>
                          <a:effectLst/>
                          <a:latin typeface="Arial" panose="020B0604020202020204" pitchFamily="34" charset="0"/>
                        </a:rPr>
                        <a:t>Ramprashad Prabhakaran</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100" b="0" i="0" u="none" strike="noStrike">
                          <a:solidFill>
                            <a:srgbClr val="000000"/>
                          </a:solidFill>
                          <a:effectLst/>
                          <a:latin typeface="Arial" panose="020B0604020202020204" pitchFamily="34" charset="0"/>
                        </a:rPr>
                        <a:t>$0.67 </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1100" b="0" i="0" u="none" strike="noStrike">
                          <a:solidFill>
                            <a:srgbClr val="000000"/>
                          </a:solidFill>
                          <a:effectLst/>
                          <a:latin typeface="Arial" panose="020B0604020202020204" pitchFamily="34" charset="0"/>
                        </a:rPr>
                        <a:t>3 Years</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ctr">
                        <a:buNone/>
                      </a:pPr>
                      <a:r>
                        <a:rPr lang="en-US" sz="1100" b="0" i="0" u="none" strike="noStrike">
                          <a:solidFill>
                            <a:srgbClr val="000000"/>
                          </a:solidFill>
                          <a:effectLst/>
                          <a:latin typeface="Arial" panose="020B0604020202020204" pitchFamily="34" charset="0"/>
                        </a:rPr>
                        <a:t>Effect of neutron irradiation on NF616 (Grade 92) at LWR and fast reactor relevant temperatures</a:t>
                      </a:r>
                    </a:p>
                  </a:txBody>
                  <a:tcPr marL="6507" marR="6507" marT="65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6368363"/>
                  </a:ext>
                </a:extLst>
              </a:tr>
              <a:tr h="1126790">
                <a:tc gridSpan="6">
                  <a:txBody>
                    <a:bodyPr/>
                    <a:lstStyle/>
                    <a:p>
                      <a:pPr algn="l" fontAlgn="t">
                        <a:buNone/>
                      </a:pPr>
                      <a:r>
                        <a:rPr lang="en-US" sz="1200" b="1" i="0" u="none" strike="noStrike">
                          <a:solidFill>
                            <a:srgbClr val="000000"/>
                          </a:solidFill>
                          <a:effectLst/>
                          <a:latin typeface="Arial" panose="020B0604020202020204" pitchFamily="34" charset="0"/>
                        </a:rPr>
                        <a:t>Objective:</a:t>
                      </a:r>
                      <a:br>
                        <a:rPr lang="en-US" sz="1200" b="0" i="0" u="none" strike="noStrike">
                          <a:solidFill>
                            <a:srgbClr val="000000"/>
                          </a:solidFill>
                          <a:effectLst/>
                          <a:latin typeface="Arial" panose="020B0604020202020204" pitchFamily="34" charset="0"/>
                        </a:rPr>
                      </a:br>
                      <a:r>
                        <a:rPr lang="en-US" sz="1200" b="0" i="0" u="none" strike="noStrike">
                          <a:solidFill>
                            <a:srgbClr val="000000"/>
                          </a:solidFill>
                          <a:effectLst/>
                          <a:latin typeface="Arial" panose="020B0604020202020204" pitchFamily="34" charset="0"/>
                        </a:rPr>
                        <a:t>Ferritic-martensitic (F-M) steels are candidate in-core structural materials for fast reactors and advanced LWRs due to their resistance to void swelling, microstructural stability, and irradiation creep. To comprehensively understand the radiation tolerance of NF616, this project will perform TEM, APT, and neutron scattering studies on NF616 samples neutron irradiated in the ATR across varying temperatures (240–470°C) and doses (3–8 dpa).</a:t>
                      </a:r>
                    </a:p>
                  </a:txBody>
                  <a:tcPr marL="6507" marR="6507" marT="65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0542155"/>
                  </a:ext>
                </a:extLst>
              </a:tr>
              <a:tr h="2475795">
                <a:tc gridSpan="3">
                  <a:txBody>
                    <a:bodyPr/>
                    <a:lstStyle/>
                    <a:p>
                      <a:pPr algn="l" fontAlgn="t">
                        <a:buNone/>
                      </a:pPr>
                      <a:r>
                        <a:rPr lang="en-US" sz="1200" b="0" i="0" u="none" strike="noStrike" dirty="0">
                          <a:solidFill>
                            <a:srgbClr val="000000"/>
                          </a:solidFill>
                          <a:effectLst/>
                          <a:latin typeface="Arial" panose="020B0604020202020204" pitchFamily="34" charset="0"/>
                        </a:rPr>
                        <a:t>Collaborators:</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Stuart Maloy, Pacific Northwest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Dan Edwards, Pacific Northwest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Mychailo Toloczko,  Pacific Northwest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Kayla Yano, Pacific Northwest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Kumar Sridharan, University of Wisconsin-Madison</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Don Brown, Los Alamos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Yaqiao Wu, Boise State University</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Technical Leads:</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Mukesh Bachhav, Idaho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a:t>
                      </a:r>
                      <a:br>
                        <a:rPr lang="en-US" sz="1200" b="0" i="0" u="none" strike="noStrike" dirty="0">
                          <a:solidFill>
                            <a:srgbClr val="000000"/>
                          </a:solidFill>
                          <a:effectLst/>
                          <a:latin typeface="Arial" panose="020B0604020202020204" pitchFamily="34" charset="0"/>
                        </a:rPr>
                      </a:br>
                      <a:endParaRPr lang="en-US" sz="1200" b="0" i="0" u="none" strike="noStrike" dirty="0">
                        <a:solidFill>
                          <a:srgbClr val="000000"/>
                        </a:solidFill>
                        <a:effectLst/>
                        <a:latin typeface="Arial" panose="020B0604020202020204" pitchFamily="34" charset="0"/>
                      </a:endParaRPr>
                    </a:p>
                  </a:txBody>
                  <a:tcPr marL="6507" marR="6507" marT="65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buNone/>
                      </a:pPr>
                      <a:r>
                        <a:rPr lang="en-US" sz="900" b="0" i="0" u="none" strike="noStrike">
                          <a:solidFill>
                            <a:srgbClr val="000000"/>
                          </a:solidFill>
                          <a:effectLst/>
                          <a:latin typeface="Arial" panose="020B0604020202020204" pitchFamily="34" charset="0"/>
                        </a:rPr>
                        <a:t> </a:t>
                      </a:r>
                    </a:p>
                  </a:txBody>
                  <a:tcPr marL="6507" marR="6507" marT="6507" marB="0" anchor="b">
                    <a:lnL w="6350" cap="flat" cmpd="sng" algn="ctr">
                      <a:solidFill>
                        <a:srgbClr val="000000"/>
                      </a:solidFill>
                      <a:prstDash val="solid"/>
                      <a:round/>
                      <a:headEnd type="none" w="med" len="med"/>
                      <a:tailEnd type="none" w="med" len="med"/>
                    </a:lnL>
                    <a:lnR>
                      <a:noFill/>
                    </a:lnR>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200" b="1" i="0" u="none" strike="noStrike" dirty="0">
                          <a:solidFill>
                            <a:srgbClr val="000000"/>
                          </a:solidFill>
                          <a:effectLst/>
                          <a:latin typeface="Arial" panose="020B0604020202020204" pitchFamily="34" charset="0"/>
                        </a:rPr>
                        <a:t>Capabilities:</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Pacific Northwest National Laboratory - Material Science Technology Laboratory (MSTL)</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Microscopy and Characterization Suite (</a:t>
                      </a:r>
                      <a:r>
                        <a:rPr lang="en-US" sz="1200" b="0" i="0" u="none" strike="noStrike" dirty="0" err="1">
                          <a:solidFill>
                            <a:srgbClr val="000000"/>
                          </a:solidFill>
                          <a:effectLst/>
                          <a:latin typeface="Arial" panose="020B0604020202020204" pitchFamily="34" charset="0"/>
                        </a:rPr>
                        <a:t>MaCS</a:t>
                      </a:r>
                      <a:r>
                        <a:rPr lang="en-US" sz="1200" b="0" i="0" u="none" strike="noStrike" dirty="0">
                          <a:solidFill>
                            <a:srgbClr val="000000"/>
                          </a:solidFill>
                          <a:effectLst/>
                          <a:latin typeface="Arial" panose="020B0604020202020204" pitchFamily="34" charset="0"/>
                        </a:rPr>
                        <a:t>) - Critical Materials and Energy Systems Innovation Center (Idaho Falls, ID)</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Los Alamos National Laboratory - Los Alamos Neutron Science Center (LANSCE)</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endParaRPr lang="en-US" sz="1200" b="0" i="0" u="none" strike="noStrike" dirty="0">
                        <a:solidFill>
                          <a:srgbClr val="000000"/>
                        </a:solidFill>
                        <a:effectLst/>
                        <a:latin typeface="Arial" panose="020B0604020202020204" pitchFamily="34" charset="0"/>
                      </a:endParaRPr>
                    </a:p>
                  </a:txBody>
                  <a:tcPr marL="6507" marR="6507" marT="6507"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22536026"/>
                  </a:ext>
                </a:extLst>
              </a:tr>
            </a:tbl>
          </a:graphicData>
        </a:graphic>
      </p:graphicFrame>
    </p:spTree>
    <p:extLst>
      <p:ext uri="{BB962C8B-B14F-4D97-AF65-F5344CB8AC3E}">
        <p14:creationId xmlns:p14="http://schemas.microsoft.com/office/powerpoint/2010/main" val="403263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0DA47-3EB3-32A3-E245-33246F9B6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5D97C-76BF-18F6-0BC1-0277C647C33B}"/>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a:t>
            </a:r>
          </a:p>
        </p:txBody>
      </p:sp>
      <p:graphicFrame>
        <p:nvGraphicFramePr>
          <p:cNvPr id="9" name="Table 8">
            <a:extLst>
              <a:ext uri="{FF2B5EF4-FFF2-40B4-BE49-F238E27FC236}">
                <a16:creationId xmlns:a16="http://schemas.microsoft.com/office/drawing/2014/main" id="{5DA2EEBF-E84D-353C-9B64-344117DB67C8}"/>
              </a:ext>
            </a:extLst>
          </p:cNvPr>
          <p:cNvGraphicFramePr>
            <a:graphicFrameLocks noGrp="1"/>
          </p:cNvGraphicFramePr>
          <p:nvPr/>
        </p:nvGraphicFramePr>
        <p:xfrm>
          <a:off x="2524408" y="5664941"/>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NSUF-1.1: Fuel and Core Materials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5" name="Table 4">
            <a:extLst>
              <a:ext uri="{FF2B5EF4-FFF2-40B4-BE49-F238E27FC236}">
                <a16:creationId xmlns:a16="http://schemas.microsoft.com/office/drawing/2014/main" id="{3528E625-BB2F-A5AF-A0FE-0AEDB75BAAEB}"/>
              </a:ext>
            </a:extLst>
          </p:cNvPr>
          <p:cNvGraphicFramePr>
            <a:graphicFrameLocks noGrp="1"/>
          </p:cNvGraphicFramePr>
          <p:nvPr>
            <p:extLst>
              <p:ext uri="{D42A27DB-BD31-4B8C-83A1-F6EECF244321}">
                <p14:modId xmlns:p14="http://schemas.microsoft.com/office/powerpoint/2010/main" val="1274498636"/>
              </p:ext>
            </p:extLst>
          </p:nvPr>
        </p:nvGraphicFramePr>
        <p:xfrm>
          <a:off x="679945" y="939060"/>
          <a:ext cx="10881330" cy="4465858"/>
        </p:xfrm>
        <a:graphic>
          <a:graphicData uri="http://schemas.openxmlformats.org/drawingml/2006/table">
            <a:tbl>
              <a:tblPr/>
              <a:tblGrid>
                <a:gridCol w="2741943">
                  <a:extLst>
                    <a:ext uri="{9D8B030D-6E8A-4147-A177-3AD203B41FA5}">
                      <a16:colId xmlns:a16="http://schemas.microsoft.com/office/drawing/2014/main" val="807059813"/>
                    </a:ext>
                  </a:extLst>
                </a:gridCol>
                <a:gridCol w="2093601">
                  <a:extLst>
                    <a:ext uri="{9D8B030D-6E8A-4147-A177-3AD203B41FA5}">
                      <a16:colId xmlns:a16="http://schemas.microsoft.com/office/drawing/2014/main" val="1427933392"/>
                    </a:ext>
                  </a:extLst>
                </a:gridCol>
                <a:gridCol w="1607347">
                  <a:extLst>
                    <a:ext uri="{9D8B030D-6E8A-4147-A177-3AD203B41FA5}">
                      <a16:colId xmlns:a16="http://schemas.microsoft.com/office/drawing/2014/main" val="3679670394"/>
                    </a:ext>
                  </a:extLst>
                </a:gridCol>
                <a:gridCol w="72940">
                  <a:extLst>
                    <a:ext uri="{9D8B030D-6E8A-4147-A177-3AD203B41FA5}">
                      <a16:colId xmlns:a16="http://schemas.microsoft.com/office/drawing/2014/main" val="110064984"/>
                    </a:ext>
                  </a:extLst>
                </a:gridCol>
                <a:gridCol w="624029">
                  <a:extLst>
                    <a:ext uri="{9D8B030D-6E8A-4147-A177-3AD203B41FA5}">
                      <a16:colId xmlns:a16="http://schemas.microsoft.com/office/drawing/2014/main" val="3991641885"/>
                    </a:ext>
                  </a:extLst>
                </a:gridCol>
                <a:gridCol w="3741470">
                  <a:extLst>
                    <a:ext uri="{9D8B030D-6E8A-4147-A177-3AD203B41FA5}">
                      <a16:colId xmlns:a16="http://schemas.microsoft.com/office/drawing/2014/main" val="2273464380"/>
                    </a:ext>
                  </a:extLst>
                </a:gridCol>
              </a:tblGrid>
              <a:tr h="412190">
                <a:tc>
                  <a:txBody>
                    <a:bodyPr/>
                    <a:lstStyle/>
                    <a:p>
                      <a:pPr algn="ctr" fontAlgn="ctr">
                        <a:buNone/>
                      </a:pPr>
                      <a:r>
                        <a:rPr lang="en-US" sz="1300" b="1" i="0" u="none" strike="noStrike">
                          <a:solidFill>
                            <a:srgbClr val="FFFFFF"/>
                          </a:solidFill>
                          <a:effectLst/>
                          <a:latin typeface="Arial" panose="020B0604020202020204" pitchFamily="34" charset="0"/>
                        </a:rPr>
                        <a:t>Lead Institution</a:t>
                      </a:r>
                    </a:p>
                  </a:txBody>
                  <a:tcPr marL="7410" marR="7410" marT="74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PI</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Value, $M</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2">
                  <a:txBody>
                    <a:bodyPr/>
                    <a:lstStyle/>
                    <a:p>
                      <a:pPr algn="ctr" fontAlgn="ctr">
                        <a:buNone/>
                      </a:pPr>
                      <a:r>
                        <a:rPr lang="en-US" sz="1300" b="1" i="0" u="none" strike="noStrike">
                          <a:solidFill>
                            <a:srgbClr val="FFFFFF"/>
                          </a:solidFill>
                          <a:effectLst/>
                          <a:latin typeface="Arial" panose="020B0604020202020204" pitchFamily="34" charset="0"/>
                        </a:rPr>
                        <a:t>Duration</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300" b="1" i="0" u="none" strike="noStrike" dirty="0">
                          <a:solidFill>
                            <a:srgbClr val="FFFFFF"/>
                          </a:solidFill>
                          <a:effectLst/>
                          <a:latin typeface="Arial" panose="020B0604020202020204" pitchFamily="34" charset="0"/>
                        </a:rPr>
                        <a:t>Title</a:t>
                      </a:r>
                    </a:p>
                  </a:txBody>
                  <a:tcPr marL="7410" marR="7410" marT="74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1247354892"/>
                  </a:ext>
                </a:extLst>
              </a:tr>
              <a:tr h="423722">
                <a:tc>
                  <a:txBody>
                    <a:bodyPr/>
                    <a:lstStyle/>
                    <a:p>
                      <a:pPr algn="l" fontAlgn="ctr">
                        <a:buNone/>
                      </a:pPr>
                      <a:r>
                        <a:rPr lang="en-US" sz="1300" b="0" i="0" u="none" strike="noStrike">
                          <a:solidFill>
                            <a:srgbClr val="000000"/>
                          </a:solidFill>
                          <a:effectLst/>
                          <a:latin typeface="Arial" panose="020B0604020202020204" pitchFamily="34" charset="0"/>
                        </a:rPr>
                        <a:t>Ohio State University</a:t>
                      </a:r>
                    </a:p>
                  </a:txBody>
                  <a:tcPr marL="7410" marR="7410" marT="74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300" b="0" i="0" u="none" strike="noStrike">
                          <a:solidFill>
                            <a:srgbClr val="000000"/>
                          </a:solidFill>
                          <a:effectLst/>
                          <a:latin typeface="Arial" panose="020B0604020202020204" pitchFamily="34" charset="0"/>
                        </a:rPr>
                        <a:t>Marat Khafizov</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300" b="0" i="0" u="none" strike="noStrike">
                          <a:solidFill>
                            <a:srgbClr val="000000"/>
                          </a:solidFill>
                          <a:effectLst/>
                          <a:latin typeface="Arial" panose="020B0604020202020204" pitchFamily="34" charset="0"/>
                        </a:rPr>
                        <a:t>$0.34 </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buNone/>
                      </a:pPr>
                      <a:r>
                        <a:rPr lang="en-US" sz="1300" b="0" i="0" u="none" strike="noStrike">
                          <a:solidFill>
                            <a:srgbClr val="000000"/>
                          </a:solidFill>
                          <a:effectLst/>
                          <a:latin typeface="Arial" panose="020B0604020202020204" pitchFamily="34" charset="0"/>
                        </a:rPr>
                        <a:t>3 Years</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ctr">
                        <a:buNone/>
                      </a:pPr>
                      <a:r>
                        <a:rPr lang="en-US" sz="1300" b="0" i="0" u="none" strike="noStrike">
                          <a:solidFill>
                            <a:srgbClr val="000000"/>
                          </a:solidFill>
                          <a:effectLst/>
                          <a:latin typeface="Arial" panose="020B0604020202020204" pitchFamily="34" charset="0"/>
                        </a:rPr>
                        <a:t>Advanced post-irradiation examination of accelerated burnup Cr-doped UO2</a:t>
                      </a:r>
                    </a:p>
                  </a:txBody>
                  <a:tcPr marL="7410" marR="7410" marT="74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1884467"/>
                  </a:ext>
                </a:extLst>
              </a:tr>
              <a:tr h="1225765">
                <a:tc gridSpan="6">
                  <a:txBody>
                    <a:bodyPr/>
                    <a:lstStyle/>
                    <a:p>
                      <a:pPr algn="l" fontAlgn="t">
                        <a:buNone/>
                      </a:pPr>
                      <a:r>
                        <a:rPr lang="en-US" sz="1400" b="1" i="0" u="none" strike="noStrike" dirty="0">
                          <a:solidFill>
                            <a:srgbClr val="000000"/>
                          </a:solidFill>
                          <a:effectLst/>
                          <a:latin typeface="Arial" panose="020B0604020202020204" pitchFamily="34" charset="0"/>
                        </a:rPr>
                        <a:t>Objective: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Uncover outstanding questions in mechanistic understanding of oxide fuel behavior via advanced microscopy of fuels irradiated under accelerated burnup conditions. Goals include investigating accelerated irradiation impacts on UO2 microstructure evolution, targeting defect characterization affecting grain restructuring and high burnup structure formation, and characterizing fission gas bubbles and dislocations to uncover gas retention mechanisms in chromium-doped UO2 (Cr-UO2).</a:t>
                      </a:r>
                    </a:p>
                  </a:txBody>
                  <a:tcPr marL="7410" marR="7410" marT="74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3300687"/>
                  </a:ext>
                </a:extLst>
              </a:tr>
              <a:tr h="2404181">
                <a:tc gridSpan="3">
                  <a:txBody>
                    <a:bodyPr/>
                    <a:lstStyle/>
                    <a:p>
                      <a:pPr algn="l" fontAlgn="t">
                        <a:buNone/>
                      </a:pPr>
                      <a:r>
                        <a:rPr lang="en-US" sz="1400" b="1" i="0" u="none" strike="noStrike" dirty="0">
                          <a:solidFill>
                            <a:srgbClr val="000000"/>
                          </a:solidFill>
                          <a:effectLst/>
                          <a:latin typeface="Arial" panose="020B0604020202020204" pitchFamily="34" charset="0"/>
                        </a:rPr>
                        <a:t>Collaborators: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Denise Adorno Lopes, Oak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Casey McKinney, Oak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Jason Harp, Oak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Nathaniel </a:t>
                      </a:r>
                      <a:r>
                        <a:rPr lang="en-US" sz="1400" b="0" i="0" u="none" strike="noStrike" dirty="0" err="1">
                          <a:solidFill>
                            <a:srgbClr val="000000"/>
                          </a:solidFill>
                          <a:effectLst/>
                          <a:latin typeface="Arial" panose="020B0604020202020204" pitchFamily="34" charset="0"/>
                        </a:rPr>
                        <a:t>Capps,Oak</a:t>
                      </a:r>
                      <a:r>
                        <a:rPr lang="en-US" sz="1400" b="0" i="0" u="none" strike="noStrike" dirty="0">
                          <a:solidFill>
                            <a:srgbClr val="000000"/>
                          </a:solidFill>
                          <a:effectLst/>
                          <a:latin typeface="Arial" panose="020B0604020202020204" pitchFamily="34" charset="0"/>
                        </a:rPr>
                        <a:t>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Kyle Johnson, Westinghouse Electric Company</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1" i="0" u="none" strike="noStrike" dirty="0">
                          <a:solidFill>
                            <a:srgbClr val="000000"/>
                          </a:solidFill>
                          <a:effectLst/>
                          <a:latin typeface="Arial" panose="020B0604020202020204" pitchFamily="34" charset="0"/>
                        </a:rPr>
                        <a:t>Technical Leads: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Kory Linton, Oak Ridge National Laboratory</a:t>
                      </a:r>
                    </a:p>
                  </a:txBody>
                  <a:tcPr marL="7410" marR="7410" marT="741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7410" marR="7410" marT="74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Oak Ridge National Laboratory - Irradiated Fuels Examination Laboratory (IFEL)</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Oak Ridge National Laboratory - Radioactive Material Analytical Laboratory (RMAL)</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Oak Ridge National Laboratory - Low Activation Materials Development and Analysis facility (LAMDA)</a:t>
                      </a: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7410" marR="7410" marT="741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02048050"/>
                  </a:ext>
                </a:extLst>
              </a:tr>
            </a:tbl>
          </a:graphicData>
        </a:graphic>
      </p:graphicFrame>
    </p:spTree>
    <p:extLst>
      <p:ext uri="{BB962C8B-B14F-4D97-AF65-F5344CB8AC3E}">
        <p14:creationId xmlns:p14="http://schemas.microsoft.com/office/powerpoint/2010/main" val="1380764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37A1-83FB-D9DF-57C3-BC6D41783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70FC6-B996-98D6-4260-127DEADF0A69}"/>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a:t>
            </a:r>
          </a:p>
        </p:txBody>
      </p:sp>
      <p:graphicFrame>
        <p:nvGraphicFramePr>
          <p:cNvPr id="9" name="Table 8">
            <a:extLst>
              <a:ext uri="{FF2B5EF4-FFF2-40B4-BE49-F238E27FC236}">
                <a16:creationId xmlns:a16="http://schemas.microsoft.com/office/drawing/2014/main" id="{A6470F0C-882A-F565-563D-F331262C331F}"/>
              </a:ext>
            </a:extLst>
          </p:cNvPr>
          <p:cNvGraphicFramePr>
            <a:graphicFrameLocks noGrp="1"/>
          </p:cNvGraphicFramePr>
          <p:nvPr/>
        </p:nvGraphicFramePr>
        <p:xfrm>
          <a:off x="2524408" y="5664941"/>
          <a:ext cx="7143184" cy="254000"/>
        </p:xfrm>
        <a:graphic>
          <a:graphicData uri="http://schemas.openxmlformats.org/drawingml/2006/table">
            <a:tbl>
              <a:tblPr>
                <a:tableStyleId>{5C22544A-7EE6-4342-B048-85BDC9FD1C3A}</a:tableStyleId>
              </a:tblPr>
              <a:tblGrid>
                <a:gridCol w="7143184">
                  <a:extLst>
                    <a:ext uri="{9D8B030D-6E8A-4147-A177-3AD203B41FA5}">
                      <a16:colId xmlns:a16="http://schemas.microsoft.com/office/drawing/2014/main" val="1676203914"/>
                    </a:ext>
                  </a:extLst>
                </a:gridCol>
              </a:tblGrid>
              <a:tr h="254000">
                <a:tc>
                  <a:txBody>
                    <a:bodyPr/>
                    <a:lstStyle/>
                    <a:p>
                      <a:pPr algn="l" fontAlgn="b"/>
                      <a:r>
                        <a:rPr lang="en-US" sz="1400" b="1" u="none" strike="noStrike" dirty="0">
                          <a:effectLst/>
                        </a:rPr>
                        <a:t>NSUF-1.2: Advanced Materials and Manufacturing Technologies</a:t>
                      </a:r>
                      <a:endParaRPr lang="en-US"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689110"/>
                  </a:ext>
                </a:extLst>
              </a:tr>
            </a:tbl>
          </a:graphicData>
        </a:graphic>
      </p:graphicFrame>
      <p:graphicFrame>
        <p:nvGraphicFramePr>
          <p:cNvPr id="3" name="Table 2">
            <a:extLst>
              <a:ext uri="{FF2B5EF4-FFF2-40B4-BE49-F238E27FC236}">
                <a16:creationId xmlns:a16="http://schemas.microsoft.com/office/drawing/2014/main" id="{BA1CDB93-E219-BEEF-AD3B-8D6F4ABC2264}"/>
              </a:ext>
            </a:extLst>
          </p:cNvPr>
          <p:cNvGraphicFramePr>
            <a:graphicFrameLocks noGrp="1"/>
          </p:cNvGraphicFramePr>
          <p:nvPr>
            <p:extLst>
              <p:ext uri="{D42A27DB-BD31-4B8C-83A1-F6EECF244321}">
                <p14:modId xmlns:p14="http://schemas.microsoft.com/office/powerpoint/2010/main" val="3234282413"/>
              </p:ext>
            </p:extLst>
          </p:nvPr>
        </p:nvGraphicFramePr>
        <p:xfrm>
          <a:off x="534154" y="939059"/>
          <a:ext cx="11334939" cy="4417682"/>
        </p:xfrm>
        <a:graphic>
          <a:graphicData uri="http://schemas.openxmlformats.org/drawingml/2006/table">
            <a:tbl>
              <a:tblPr/>
              <a:tblGrid>
                <a:gridCol w="1927804">
                  <a:extLst>
                    <a:ext uri="{9D8B030D-6E8A-4147-A177-3AD203B41FA5}">
                      <a16:colId xmlns:a16="http://schemas.microsoft.com/office/drawing/2014/main" val="1007841861"/>
                    </a:ext>
                  </a:extLst>
                </a:gridCol>
                <a:gridCol w="1521454">
                  <a:extLst>
                    <a:ext uri="{9D8B030D-6E8A-4147-A177-3AD203B41FA5}">
                      <a16:colId xmlns:a16="http://schemas.microsoft.com/office/drawing/2014/main" val="2123649124"/>
                    </a:ext>
                  </a:extLst>
                </a:gridCol>
                <a:gridCol w="1483654">
                  <a:extLst>
                    <a:ext uri="{9D8B030D-6E8A-4147-A177-3AD203B41FA5}">
                      <a16:colId xmlns:a16="http://schemas.microsoft.com/office/drawing/2014/main" val="3877267966"/>
                    </a:ext>
                  </a:extLst>
                </a:gridCol>
                <a:gridCol w="151200">
                  <a:extLst>
                    <a:ext uri="{9D8B030D-6E8A-4147-A177-3AD203B41FA5}">
                      <a16:colId xmlns:a16="http://schemas.microsoft.com/office/drawing/2014/main" val="2456203764"/>
                    </a:ext>
                  </a:extLst>
                </a:gridCol>
                <a:gridCol w="35243">
                  <a:extLst>
                    <a:ext uri="{9D8B030D-6E8A-4147-A177-3AD203B41FA5}">
                      <a16:colId xmlns:a16="http://schemas.microsoft.com/office/drawing/2014/main" val="1034291903"/>
                    </a:ext>
                  </a:extLst>
                </a:gridCol>
                <a:gridCol w="484741">
                  <a:extLst>
                    <a:ext uri="{9D8B030D-6E8A-4147-A177-3AD203B41FA5}">
                      <a16:colId xmlns:a16="http://schemas.microsoft.com/office/drawing/2014/main" val="2529905999"/>
                    </a:ext>
                  </a:extLst>
                </a:gridCol>
                <a:gridCol w="5730843">
                  <a:extLst>
                    <a:ext uri="{9D8B030D-6E8A-4147-A177-3AD203B41FA5}">
                      <a16:colId xmlns:a16="http://schemas.microsoft.com/office/drawing/2014/main" val="2029095293"/>
                    </a:ext>
                  </a:extLst>
                </a:gridCol>
              </a:tblGrid>
              <a:tr h="292092">
                <a:tc>
                  <a:txBody>
                    <a:bodyPr/>
                    <a:lstStyle/>
                    <a:p>
                      <a:pPr algn="ctr" fontAlgn="ctr">
                        <a:buNone/>
                      </a:pPr>
                      <a:r>
                        <a:rPr lang="en-US" sz="1200" b="1" i="0" u="none" strike="noStrike">
                          <a:solidFill>
                            <a:srgbClr val="FFFFFF"/>
                          </a:solidFill>
                          <a:effectLst/>
                          <a:latin typeface="Arial" panose="020B0604020202020204" pitchFamily="34" charset="0"/>
                        </a:rPr>
                        <a:t>Lead Institution</a:t>
                      </a:r>
                    </a:p>
                  </a:txBody>
                  <a:tcPr marL="4182" marR="4182" marT="41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200" b="1" i="0" u="none" strike="noStrike">
                          <a:solidFill>
                            <a:srgbClr val="FFFFFF"/>
                          </a:solidFill>
                          <a:effectLst/>
                          <a:latin typeface="Arial" panose="020B0604020202020204" pitchFamily="34" charset="0"/>
                        </a:rPr>
                        <a:t>PI</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200" b="1" i="0" u="none" strike="noStrike">
                          <a:solidFill>
                            <a:srgbClr val="FFFFFF"/>
                          </a:solidFill>
                          <a:effectLst/>
                          <a:latin typeface="Arial" panose="020B0604020202020204" pitchFamily="34" charset="0"/>
                        </a:rPr>
                        <a:t>Value, $M</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3">
                  <a:txBody>
                    <a:bodyPr/>
                    <a:lstStyle/>
                    <a:p>
                      <a:pPr algn="ctr"/>
                      <a:r>
                        <a:rPr lang="en-US" sz="1200" b="1" i="0" u="none" strike="noStrike">
                          <a:solidFill>
                            <a:srgbClr val="FFFFFF"/>
                          </a:solidFill>
                          <a:effectLst/>
                          <a:latin typeface="Arial" panose="020B0604020202020204" pitchFamily="34" charset="0"/>
                        </a:rPr>
                        <a:t>Duration</a:t>
                      </a:r>
                      <a:endParaRPr lang="en-US"/>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pPr algn="ctr" fontAlgn="ctr">
                        <a:buNone/>
                      </a:pPr>
                      <a:endParaRPr lang="en-US" sz="1200" b="1" i="0" u="none" strike="noStrike">
                        <a:solidFill>
                          <a:srgbClr val="FFFFFF"/>
                        </a:solidFill>
                        <a:effectLst/>
                        <a:latin typeface="Arial" panose="020B0604020202020204" pitchFamily="34" charset="0"/>
                      </a:endParaRP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hMerge="1">
                  <a:txBody>
                    <a:bodyPr/>
                    <a:lstStyle/>
                    <a:p>
                      <a:endParaRPr lang="en-US"/>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a:txBody>
                    <a:bodyPr/>
                    <a:lstStyle/>
                    <a:p>
                      <a:pPr algn="ctr"/>
                      <a:r>
                        <a:rPr lang="en-US" sz="1200" b="1" i="0" u="none" strike="noStrike" dirty="0">
                          <a:solidFill>
                            <a:srgbClr val="FFFFFF"/>
                          </a:solidFill>
                          <a:effectLst/>
                          <a:latin typeface="Arial" panose="020B0604020202020204" pitchFamily="34" charset="0"/>
                        </a:rPr>
                        <a:t>Title</a:t>
                      </a:r>
                      <a:endParaRPr lang="en-US" dirty="0"/>
                    </a:p>
                  </a:txBody>
                  <a:tcPr marL="4182" marR="4182" marT="41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602567652"/>
                  </a:ext>
                </a:extLst>
              </a:tr>
              <a:tr h="523943">
                <a:tc>
                  <a:txBody>
                    <a:bodyPr/>
                    <a:lstStyle/>
                    <a:p>
                      <a:pPr algn="l" fontAlgn="ctr">
                        <a:buNone/>
                      </a:pPr>
                      <a:r>
                        <a:rPr lang="en-US" sz="1200" b="0" i="0" u="none" strike="noStrike" dirty="0">
                          <a:solidFill>
                            <a:srgbClr val="000000"/>
                          </a:solidFill>
                          <a:effectLst/>
                          <a:latin typeface="Arial" panose="020B0604020202020204" pitchFamily="34" charset="0"/>
                        </a:rPr>
                        <a:t> Purdue University</a:t>
                      </a:r>
                    </a:p>
                  </a:txBody>
                  <a:tcPr marL="4182" marR="4182" marT="41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dirty="0" err="1">
                          <a:solidFill>
                            <a:srgbClr val="000000"/>
                          </a:solidFill>
                          <a:effectLst/>
                          <a:latin typeface="Arial" panose="020B0604020202020204" pitchFamily="34" charset="0"/>
                        </a:rPr>
                        <a:t>Xiaoyuan</a:t>
                      </a:r>
                      <a:r>
                        <a:rPr lang="en-US" sz="1200" b="0" i="0" u="none" strike="noStrike" dirty="0">
                          <a:solidFill>
                            <a:srgbClr val="000000"/>
                          </a:solidFill>
                          <a:effectLst/>
                          <a:latin typeface="Arial" panose="020B0604020202020204" pitchFamily="34" charset="0"/>
                        </a:rPr>
                        <a:t> Lou</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dirty="0">
                          <a:solidFill>
                            <a:srgbClr val="000000"/>
                          </a:solidFill>
                          <a:effectLst/>
                          <a:latin typeface="Arial" panose="020B0604020202020204" pitchFamily="34" charset="0"/>
                        </a:rPr>
                        <a:t>$1.28 </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r>
                        <a:rPr lang="en-US" sz="1200" b="0" i="0" u="none" strike="noStrike" dirty="0">
                          <a:solidFill>
                            <a:srgbClr val="000000"/>
                          </a:solidFill>
                          <a:effectLst/>
                          <a:latin typeface="Arial" panose="020B0604020202020204" pitchFamily="34" charset="0"/>
                        </a:rPr>
                        <a:t>3 Years</a:t>
                      </a:r>
                      <a:endParaRPr lang="en-US" dirty="0"/>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ctr" fontAlgn="ctr">
                        <a:buNone/>
                      </a:pPr>
                      <a:endParaRPr lang="en-US" sz="1200" b="0" i="0" u="none" strike="noStrike">
                        <a:solidFill>
                          <a:srgbClr val="000000"/>
                        </a:solidFill>
                        <a:effectLst/>
                        <a:latin typeface="Arial" panose="020B0604020202020204" pitchFamily="34" charset="0"/>
                      </a:endParaRP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dirty="0"/>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r>
                        <a:rPr lang="en-US" sz="1200" b="0" i="0" u="none" strike="noStrike" dirty="0">
                          <a:solidFill>
                            <a:srgbClr val="000000"/>
                          </a:solidFill>
                          <a:effectLst/>
                          <a:latin typeface="Arial" panose="020B0604020202020204" pitchFamily="34" charset="0"/>
                        </a:rPr>
                        <a:t>Understanding neutron irradiation-assisted stress corrosion cracking mechanisms of</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316L stainless steel made by laser additive manufacturing</a:t>
                      </a:r>
                      <a:endParaRPr lang="en-US" dirty="0"/>
                    </a:p>
                  </a:txBody>
                  <a:tcPr marL="4182" marR="4182" marT="41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156176"/>
                  </a:ext>
                </a:extLst>
              </a:tr>
              <a:tr h="885279">
                <a:tc gridSpan="7">
                  <a:txBody>
                    <a:bodyPr/>
                    <a:lstStyle/>
                    <a:p>
                      <a:pPr algn="l" fontAlgn="t">
                        <a:buNone/>
                      </a:pPr>
                      <a:r>
                        <a:rPr lang="en-US" sz="1200" b="1" i="0" u="none" strike="noStrike" dirty="0">
                          <a:solidFill>
                            <a:srgbClr val="000000"/>
                          </a:solidFill>
                          <a:effectLst/>
                          <a:latin typeface="Arial" panose="020B0604020202020204" pitchFamily="34" charset="0"/>
                        </a:rPr>
                        <a:t>Objective:</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The proposed project aims to study the impact of the neutron displacement damage to the yttrium hydrides. Neutron displacement damage can displace Study irradiation-assisted stress corrosion cracking (IASCC) mechanisms of neutron-irradiated 316L stainless steel fabricated via laser powder bed fusion and directed energy deposition additive manufacturing. Fundamental understanding will be developed through multiscale characterization and modeling, including synchrotron X-ray micro-computed tomography (</a:t>
                      </a:r>
                      <a:r>
                        <a:rPr lang="en-US" sz="1200" b="0" i="0" u="none" strike="noStrike" dirty="0" err="1">
                          <a:solidFill>
                            <a:srgbClr val="000000"/>
                          </a:solidFill>
                          <a:effectLst/>
                          <a:latin typeface="Arial" panose="020B0604020202020204" pitchFamily="34" charset="0"/>
                        </a:rPr>
                        <a:t>μCT</a:t>
                      </a:r>
                      <a:r>
                        <a:rPr lang="en-US" sz="1200" b="0" i="0" u="none" strike="noStrike" dirty="0">
                          <a:solidFill>
                            <a:srgbClr val="000000"/>
                          </a:solidFill>
                          <a:effectLst/>
                          <a:latin typeface="Arial" panose="020B0604020202020204" pitchFamily="34" charset="0"/>
                        </a:rPr>
                        <a:t>), grain-resolving high-energy X-ray diffraction microscopy (HEDM), advanced electron microscopy, and crystal plasticity modeling.</a:t>
                      </a:r>
                    </a:p>
                  </a:txBody>
                  <a:tcPr marL="4182" marR="4182" marT="41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902507"/>
                  </a:ext>
                </a:extLst>
              </a:tr>
              <a:tr h="2683065">
                <a:tc gridSpan="4">
                  <a:txBody>
                    <a:bodyPr/>
                    <a:lstStyle/>
                    <a:p>
                      <a:pPr algn="l" fontAlgn="t">
                        <a:buNone/>
                      </a:pPr>
                      <a:r>
                        <a:rPr lang="en-US" sz="1200" b="1" i="0" u="none" strike="noStrike" dirty="0">
                          <a:solidFill>
                            <a:srgbClr val="000000"/>
                          </a:solidFill>
                          <a:effectLst/>
                          <a:latin typeface="Arial" panose="020B0604020202020204" pitchFamily="34" charset="0"/>
                        </a:rPr>
                        <a:t>Collaborators:</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Janelle Wharry, University of Illinois Urbana-Champaign</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Wen Jiang, North Carolina State University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Dr. Jun-Sang Park, Argonne National Laboratory</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Mr. Ramprashad Prabhakaran, Pacific Northwest National Laboratory</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1" i="0" u="none" strike="noStrike" dirty="0">
                          <a:solidFill>
                            <a:srgbClr val="000000"/>
                          </a:solidFill>
                          <a:effectLst/>
                          <a:latin typeface="Arial" panose="020B0604020202020204" pitchFamily="34" charset="0"/>
                        </a:rPr>
                        <a:t>Technical Leads:</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   Mr. Noe Morales, Idaho National Laboratory  </a:t>
                      </a:r>
                    </a:p>
                    <a:p>
                      <a:pPr lvl="0" algn="l" fontAlgn="t">
                        <a:buNone/>
                      </a:pPr>
                      <a:r>
                        <a:rPr lang="en-US" sz="1200" b="0" i="0" u="none" strike="noStrike" dirty="0">
                          <a:solidFill>
                            <a:srgbClr val="000000"/>
                          </a:solidFill>
                          <a:effectLst/>
                          <a:latin typeface="Arial" panose="020B0604020202020204" pitchFamily="34" charset="0"/>
                        </a:rPr>
                        <a:t>   Dr. Stuart Malloy, Pacific Northwest National Laboratory</a:t>
                      </a:r>
                    </a:p>
                    <a:p>
                      <a:pPr lvl="0" algn="l" fontAlgn="t">
                        <a:buNone/>
                      </a:pPr>
                      <a:r>
                        <a:rPr lang="en-US" sz="1200" b="0" i="0" u="none" strike="noStrike" dirty="0">
                          <a:solidFill>
                            <a:srgbClr val="000000"/>
                          </a:solidFill>
                          <a:effectLst/>
                          <a:latin typeface="Arial" panose="020B0604020202020204" pitchFamily="34" charset="0"/>
                        </a:rPr>
                        <a:t>   Dr. Yiren Chen, Argonne National Laboratory</a:t>
                      </a:r>
                    </a:p>
                    <a:p>
                      <a:pPr algn="l" fontAlgn="t">
                        <a:buNone/>
                      </a:pPr>
                      <a:endParaRPr lang="en-US" sz="1200" b="0" i="0" u="none" strike="noStrike" dirty="0">
                        <a:solidFill>
                          <a:srgbClr val="000000"/>
                        </a:solidFill>
                        <a:effectLst/>
                        <a:latin typeface="Arial" panose="020B0604020202020204" pitchFamily="34" charset="0"/>
                      </a:endParaRPr>
                    </a:p>
                  </a:txBody>
                  <a:tcPr marL="4182" marR="4182" marT="418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fontAlgn="t">
                        <a:buNone/>
                      </a:pPr>
                      <a:endParaRPr lang="en-US" sz="1200" b="0" i="0" u="none" strike="noStrike" dirty="0">
                        <a:solidFill>
                          <a:srgbClr val="000000"/>
                        </a:solidFill>
                        <a:effectLst/>
                        <a:latin typeface="Arial" panose="020B0604020202020204" pitchFamily="34" charset="0"/>
                      </a:endParaRPr>
                    </a:p>
                  </a:txBody>
                  <a:tcPr marL="4182" marR="4182" marT="41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sz="1200" b="0" i="0" u="none" strike="noStrike" dirty="0">
                          <a:solidFill>
                            <a:srgbClr val="000000"/>
                          </a:solidFill>
                          <a:effectLst/>
                          <a:latin typeface="Arial" panose="020B0604020202020204" pitchFamily="34" charset="0"/>
                        </a:rPr>
                        <a:t> </a:t>
                      </a:r>
                    </a:p>
                  </a:txBody>
                  <a:tcPr marL="4182" marR="4182" marT="418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r>
                        <a:rPr lang="en-US" sz="1200" b="1" i="0" u="none" strike="noStrike" dirty="0">
                          <a:solidFill>
                            <a:srgbClr val="000000"/>
                          </a:solidFill>
                          <a:effectLst/>
                          <a:latin typeface="Arial" panose="020B0604020202020204" pitchFamily="34" charset="0"/>
                        </a:rPr>
                        <a:t>Capabilities:</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Argonne National Laboratory - Irradiated Materials Laboratory</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Argonne National Laboratory - Activated Materials Laboratory at the Advanced Photon Source (APS)</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Pacific Northwest National Laboratory - Material Science Technology Laboratory (MSTL)</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Idaho National Laboratory - High Performance Computing</a:t>
                      </a:r>
                      <a:br>
                        <a:rPr lang="en-US" sz="1200" b="0" i="0" u="none" strike="noStrike" dirty="0">
                          <a:solidFill>
                            <a:srgbClr val="000000"/>
                          </a:solidFill>
                          <a:effectLst/>
                          <a:latin typeface="Arial" panose="020B0604020202020204" pitchFamily="34" charset="0"/>
                        </a:rPr>
                      </a:br>
                      <a:br>
                        <a:rPr lang="en-US" sz="1200" b="0" i="0" u="none" strike="noStrike" dirty="0">
                          <a:solidFill>
                            <a:srgbClr val="000000"/>
                          </a:solidFill>
                          <a:effectLst/>
                          <a:latin typeface="Arial" panose="020B0604020202020204" pitchFamily="34" charset="0"/>
                        </a:rPr>
                      </a:br>
                      <a:endParaRPr lang="en-US" dirty="0"/>
                    </a:p>
                  </a:txBody>
                  <a:tcPr marL="4182" marR="4182" marT="4182" marB="0">
                    <a:lnL>
                      <a:noFill/>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hMerge="1">
                  <a:txBody>
                    <a:bodyPr/>
                    <a:lstStyle/>
                    <a:p>
                      <a:pPr algn="l" fontAlgn="t">
                        <a:buNone/>
                      </a:pPr>
                      <a:endParaRPr lang="en-US" sz="1200" b="0" i="0" u="none" strike="noStrike" dirty="0">
                        <a:solidFill>
                          <a:srgbClr val="000000"/>
                        </a:solidFill>
                        <a:effectLst/>
                        <a:latin typeface="Arial" panose="020B0604020202020204" pitchFamily="34" charset="0"/>
                      </a:endParaRPr>
                    </a:p>
                  </a:txBody>
                  <a:tcPr marL="4182" marR="4182" marT="4182" marB="0" anchor="b">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2036646"/>
                  </a:ext>
                </a:extLst>
              </a:tr>
            </a:tbl>
          </a:graphicData>
        </a:graphic>
      </p:graphicFrame>
    </p:spTree>
    <p:extLst>
      <p:ext uri="{BB962C8B-B14F-4D97-AF65-F5344CB8AC3E}">
        <p14:creationId xmlns:p14="http://schemas.microsoft.com/office/powerpoint/2010/main" val="141086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a:xfrm>
            <a:off x="888176" y="558603"/>
            <a:ext cx="5910830" cy="627018"/>
          </a:xfrm>
        </p:spPr>
        <p:txBody>
          <a:bodyPr/>
          <a:lstStyle/>
          <a:p>
            <a:r>
              <a:rPr lang="en-US" altLang="en-US" dirty="0">
                <a:solidFill>
                  <a:srgbClr val="1C3665"/>
                </a:solidFill>
                <a:ea typeface="ＭＳ Ｐゴシック" panose="020B0600070205080204" pitchFamily="34" charset="-128"/>
              </a:rPr>
              <a:t>NSUF CINR Overview</a:t>
            </a:r>
            <a:endParaRPr lang="en-US" dirty="0">
              <a:solidFill>
                <a:srgbClr val="1C3665"/>
              </a:solidFill>
            </a:endParaRPr>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899118" y="1329196"/>
            <a:ext cx="6136163" cy="4376426"/>
          </a:xfrm>
        </p:spPr>
        <p:txBody>
          <a:bodyPr/>
          <a:lstStyle/>
          <a:p>
            <a:r>
              <a:rPr lang="en-US" sz="2000" dirty="0"/>
              <a:t>In close coordination with the Nuclear Energy University Program, Nuclear Science User Facilities (NSUF) seeks proposals that will utilize NSUF irradiation, post-irradiation examination and beamline capabilities through the </a:t>
            </a:r>
            <a:r>
              <a:rPr lang="en-US" sz="2000" dirty="0">
                <a:solidFill>
                  <a:schemeClr val="accent1">
                    <a:lumMod val="75000"/>
                  </a:schemeClr>
                </a:solidFill>
              </a:rPr>
              <a:t>Consolidated Innovative Nuclear Research (CINR) Notice of Funding Opportunity (NOFO) formerly called the Funding Opportunity Announcement (FOA).</a:t>
            </a:r>
            <a:endParaRPr lang="en-US" sz="2000" dirty="0">
              <a:solidFill>
                <a:schemeClr val="bg2">
                  <a:lumMod val="50000"/>
                </a:schemeClr>
              </a:solidFill>
              <a:ea typeface="ＭＳ Ｐゴシック"/>
            </a:endParaRPr>
          </a:p>
          <a:p>
            <a:r>
              <a:rPr lang="en-US" sz="2000" dirty="0"/>
              <a:t>Through the NSUF CINR topic areas, NSUF provides no-cost access to world class capabilities to facilitate the advancement of nuclear science and technology. In addition to access to state-of-the-art facilities, NSUF provides technical assistance including the design and analysis of reactor experiments</a:t>
            </a:r>
            <a:r>
              <a:rPr lang="en-US" sz="2000" dirty="0">
                <a:solidFill>
                  <a:schemeClr val="bg2">
                    <a:lumMod val="50000"/>
                  </a:schemeClr>
                </a:solidFill>
                <a:ea typeface="ＭＳ Ｐゴシック"/>
              </a:rPr>
              <a:t>.</a:t>
            </a:r>
          </a:p>
          <a:p>
            <a:endParaRPr lang="en-US" sz="2000" dirty="0">
              <a:solidFill>
                <a:schemeClr val="bg2">
                  <a:lumMod val="50000"/>
                </a:schemeClr>
              </a:solidFill>
              <a:ea typeface="ＭＳ Ｐゴシック"/>
            </a:endParaRPr>
          </a:p>
          <a:p>
            <a:endParaRPr lang="en-US" dirty="0">
              <a:solidFill>
                <a:schemeClr val="bg2">
                  <a:lumMod val="50000"/>
                </a:schemeClr>
              </a:solidFill>
              <a:latin typeface="Helvetica" panose="020B0604020202020204" pitchFamily="34" charset="0"/>
              <a:ea typeface="ＭＳ Ｐゴシック"/>
              <a:cs typeface="Helvetica"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F3F21B35-3635-A90B-E6DC-48DA486D3F2C}"/>
              </a:ext>
            </a:extLst>
          </p:cNvPr>
          <p:cNvPicPr>
            <a:picLocks noChangeAspect="1"/>
          </p:cNvPicPr>
          <p:nvPr/>
        </p:nvPicPr>
        <p:blipFill>
          <a:blip r:embed="rId3"/>
          <a:stretch>
            <a:fillRect/>
          </a:stretch>
        </p:blipFill>
        <p:spPr>
          <a:xfrm>
            <a:off x="8621411" y="723522"/>
            <a:ext cx="3029373" cy="2705478"/>
          </a:xfrm>
          <a:prstGeom prst="rect">
            <a:avLst/>
          </a:prstGeom>
        </p:spPr>
      </p:pic>
      <p:pic>
        <p:nvPicPr>
          <p:cNvPr id="5" name="Picture 4">
            <a:extLst>
              <a:ext uri="{FF2B5EF4-FFF2-40B4-BE49-F238E27FC236}">
                <a16:creationId xmlns:a16="http://schemas.microsoft.com/office/drawing/2014/main" id="{0A7E1AC3-A1A6-E4F0-32A5-152E85BA9061}"/>
              </a:ext>
            </a:extLst>
          </p:cNvPr>
          <p:cNvPicPr>
            <a:picLocks noChangeAspect="1"/>
          </p:cNvPicPr>
          <p:nvPr/>
        </p:nvPicPr>
        <p:blipFill>
          <a:blip r:embed="rId4"/>
          <a:stretch>
            <a:fillRect/>
          </a:stretch>
        </p:blipFill>
        <p:spPr>
          <a:xfrm>
            <a:off x="7857637" y="3590777"/>
            <a:ext cx="3496163" cy="2114845"/>
          </a:xfrm>
          <a:prstGeom prst="rect">
            <a:avLst/>
          </a:prstGeom>
        </p:spPr>
      </p:pic>
    </p:spTree>
    <p:extLst>
      <p:ext uri="{BB962C8B-B14F-4D97-AF65-F5344CB8AC3E}">
        <p14:creationId xmlns:p14="http://schemas.microsoft.com/office/powerpoint/2010/main" val="374050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4299D9FB-6026-0760-5CAB-625B2D45E354}"/>
              </a:ext>
            </a:extLst>
          </p:cNvPr>
          <p:cNvSpPr txBox="1">
            <a:spLocks/>
          </p:cNvSpPr>
          <p:nvPr/>
        </p:nvSpPr>
        <p:spPr>
          <a:xfrm>
            <a:off x="888176" y="558602"/>
            <a:ext cx="10415648" cy="100879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t>Contact Information</a:t>
            </a:r>
          </a:p>
        </p:txBody>
      </p:sp>
      <p:sp>
        <p:nvSpPr>
          <p:cNvPr id="6" name="Content Placeholder 2">
            <a:extLst>
              <a:ext uri="{FF2B5EF4-FFF2-40B4-BE49-F238E27FC236}">
                <a16:creationId xmlns:a16="http://schemas.microsoft.com/office/drawing/2014/main" id="{C0910E9B-D595-CDE9-0675-D0E10F25319D}"/>
              </a:ext>
            </a:extLst>
          </p:cNvPr>
          <p:cNvSpPr>
            <a:spLocks noGrp="1"/>
          </p:cNvSpPr>
          <p:nvPr>
            <p:ph idx="1"/>
          </p:nvPr>
        </p:nvSpPr>
        <p:spPr>
          <a:xfrm>
            <a:off x="895261" y="1325562"/>
            <a:ext cx="5014912" cy="4206875"/>
          </a:xfrm>
        </p:spPr>
        <p:txBody>
          <a:bodyPr>
            <a:normAutofit/>
          </a:bodyPr>
          <a:lstStyle/>
          <a:p>
            <a:pPr marL="0" indent="0" eaLnBrk="0" hangingPunct="0">
              <a:spcBef>
                <a:spcPct val="30000"/>
              </a:spcBef>
              <a:spcAft>
                <a:spcPct val="5000"/>
              </a:spcAft>
              <a:buNone/>
            </a:pPr>
            <a:r>
              <a:rPr lang="en-US" sz="2000" dirty="0">
                <a:solidFill>
                  <a:schemeClr val="tx1"/>
                </a:solidFill>
                <a:latin typeface="+mn-lt"/>
                <a:ea typeface="ＭＳ Ｐゴシック"/>
                <a:cs typeface="ＭＳ Ｐゴシック"/>
              </a:rPr>
              <a:t>J. Derek Whipple</a:t>
            </a:r>
          </a:p>
          <a:p>
            <a:pPr marL="0" indent="0" eaLnBrk="0" hangingPunct="0">
              <a:spcBef>
                <a:spcPct val="30000"/>
              </a:spcBef>
              <a:spcAft>
                <a:spcPct val="5000"/>
              </a:spcAft>
              <a:buNone/>
            </a:pPr>
            <a:r>
              <a:rPr lang="en-US" sz="2000" dirty="0">
                <a:solidFill>
                  <a:schemeClr val="tx1"/>
                </a:solidFill>
                <a:latin typeface="+mn-lt"/>
                <a:ea typeface="ＭＳ Ｐゴシック"/>
                <a:cs typeface="ＭＳ Ｐゴシック"/>
              </a:rPr>
              <a:t>208-526-4662</a:t>
            </a:r>
          </a:p>
          <a:p>
            <a:pPr marL="0" indent="0" eaLnBrk="0" hangingPunct="0">
              <a:spcBef>
                <a:spcPct val="30000"/>
              </a:spcBef>
              <a:spcAft>
                <a:spcPct val="5000"/>
              </a:spcAft>
              <a:buNone/>
            </a:pPr>
            <a:r>
              <a:rPr lang="en-US" sz="2000" dirty="0">
                <a:solidFill>
                  <a:schemeClr val="tx1"/>
                </a:solidFill>
                <a:latin typeface="+mn-lt"/>
                <a:ea typeface="ＭＳ Ｐゴシック"/>
                <a:cs typeface="ＭＳ Ｐゴシック"/>
              </a:rPr>
              <a:t>j.whipple@inl.gov</a:t>
            </a:r>
          </a:p>
          <a:p>
            <a:pPr marL="342900" indent="-342900" eaLnBrk="0" hangingPunct="0">
              <a:spcBef>
                <a:spcPct val="30000"/>
              </a:spcBef>
              <a:spcAft>
                <a:spcPct val="5000"/>
              </a:spcAft>
            </a:pPr>
            <a:endParaRPr lang="en-US" sz="2000" b="1" dirty="0">
              <a:latin typeface="+mn-lt"/>
              <a:ea typeface="ＭＳ Ｐゴシック"/>
              <a:cs typeface="ＭＳ Ｐゴシック"/>
            </a:endParaRPr>
          </a:p>
          <a:p>
            <a:pPr marL="0" indent="0">
              <a:buNone/>
            </a:pPr>
            <a:endParaRPr lang="en-US" sz="2000" dirty="0">
              <a:latin typeface="+mn-lt"/>
            </a:endParaRPr>
          </a:p>
        </p:txBody>
      </p:sp>
      <p:pic>
        <p:nvPicPr>
          <p:cNvPr id="7" name="Picture 5" descr="PN00-502-1-5">
            <a:extLst>
              <a:ext uri="{FF2B5EF4-FFF2-40B4-BE49-F238E27FC236}">
                <a16:creationId xmlns:a16="http://schemas.microsoft.com/office/drawing/2014/main" id="{342F6CF8-D7AC-522A-2998-09F8C13D98D2}"/>
              </a:ext>
            </a:extLst>
          </p:cNvPr>
          <p:cNvPicPr>
            <a:picLocks noGrp="1" noChangeAspect="1" noChangeArrowheads="1"/>
          </p:cNvPicPr>
          <p:nvPr>
            <p:ph type="pic" sz="quarter" idx="13"/>
          </p:nvPr>
        </p:nvPicPr>
        <p:blipFill rotWithShape="1">
          <a:blip r:embed="rId3" cstate="screen"/>
          <a:srcRect t="4022" b="4022"/>
          <a:stretch/>
        </p:blipFill>
        <p:spPr bwMode="auto">
          <a:xfrm>
            <a:off x="5513491" y="471539"/>
            <a:ext cx="5783248" cy="4786261"/>
          </a:xfrm>
          <a:prstGeom prst="rect">
            <a:avLst/>
          </a:prstGeom>
          <a:noFill/>
        </p:spPr>
      </p:pic>
    </p:spTree>
    <p:extLst>
      <p:ext uri="{BB962C8B-B14F-4D97-AF65-F5344CB8AC3E}">
        <p14:creationId xmlns:p14="http://schemas.microsoft.com/office/powerpoint/2010/main" val="562015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5281127" y="2365643"/>
            <a:ext cx="7248803" cy="2292350"/>
          </a:xfrm>
        </p:spPr>
        <p:txBody>
          <a:bodyPr/>
          <a:lstStyle/>
          <a:p>
            <a:pPr lvl="0"/>
            <a:r>
              <a:rPr lang="en-US" sz="6000" dirty="0"/>
              <a:t>Questions?</a:t>
            </a:r>
            <a:endParaRPr lang="en-US" dirty="0"/>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5741437" y="3511818"/>
            <a:ext cx="3567813" cy="1398112"/>
          </a:xfrm>
        </p:spPr>
        <p:txBody>
          <a:bodyPr/>
          <a:lstStyle/>
          <a:p>
            <a:pPr lvl="1"/>
            <a:r>
              <a:rPr lang="en-US" dirty="0"/>
              <a:t>J. Derek Whipple</a:t>
            </a:r>
          </a:p>
          <a:p>
            <a:pPr lvl="2"/>
            <a:r>
              <a:rPr lang="en-US" dirty="0"/>
              <a:t>CINR Administrator, NSUF</a:t>
            </a:r>
          </a:p>
          <a:p>
            <a:pPr lvl="2"/>
            <a:r>
              <a:rPr lang="en-US" dirty="0"/>
              <a:t>j.whipple@inl.gov</a:t>
            </a:r>
          </a:p>
        </p:txBody>
      </p:sp>
    </p:spTree>
    <p:extLst>
      <p:ext uri="{BB962C8B-B14F-4D97-AF65-F5344CB8AC3E}">
        <p14:creationId xmlns:p14="http://schemas.microsoft.com/office/powerpoint/2010/main" val="650288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78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420E1A-8233-35D6-67B1-51B0F4C37383}"/>
              </a:ext>
            </a:extLst>
          </p:cNvPr>
          <p:cNvSpPr>
            <a:spLocks noGrp="1"/>
          </p:cNvSpPr>
          <p:nvPr>
            <p:ph idx="1"/>
          </p:nvPr>
        </p:nvSpPr>
        <p:spPr>
          <a:xfrm>
            <a:off x="493059" y="1293977"/>
            <a:ext cx="7085930" cy="2716432"/>
          </a:xfrm>
        </p:spPr>
        <p:txBody>
          <a:bodyPr>
            <a:normAutofit lnSpcReduction="10000"/>
          </a:bodyPr>
          <a:lstStyle/>
          <a:p>
            <a:pPr>
              <a:spcBef>
                <a:spcPts val="1800"/>
              </a:spcBef>
              <a:buClr>
                <a:srgbClr val="F68C20"/>
              </a:buClr>
            </a:pPr>
            <a:r>
              <a:rPr lang="en-US" b="1" dirty="0">
                <a:solidFill>
                  <a:srgbClr val="005B99"/>
                </a:solidFill>
              </a:rPr>
              <a:t>Consolidated Innovative Nuclear Research (CINR) Notice of Funding Opportunity (NOFO)</a:t>
            </a:r>
          </a:p>
          <a:p>
            <a:pPr lvl="1">
              <a:buClr>
                <a:srgbClr val="F68C20"/>
              </a:buClr>
            </a:pPr>
            <a:r>
              <a:rPr lang="en-US" sz="1800" dirty="0"/>
              <a:t>One call per year</a:t>
            </a:r>
          </a:p>
          <a:p>
            <a:pPr lvl="1">
              <a:buClr>
                <a:srgbClr val="F68C20"/>
              </a:buClr>
            </a:pPr>
            <a:r>
              <a:rPr lang="en-US" sz="1800" dirty="0"/>
              <a:t>Proposals with NSUF access can include ion, neutron, and gamma irradiation, </a:t>
            </a:r>
            <a:r>
              <a:rPr lang="en-US" sz="1800" dirty="0" err="1"/>
              <a:t>xray</a:t>
            </a:r>
            <a:r>
              <a:rPr lang="en-US" sz="1800" dirty="0"/>
              <a:t> synchrotron beam or neutron beam interrogation, post-irradiation examination, advanced materials characterization, and high-performance computing. </a:t>
            </a:r>
          </a:p>
          <a:p>
            <a:pPr lvl="1">
              <a:buClr>
                <a:srgbClr val="F68C20"/>
              </a:buClr>
            </a:pPr>
            <a:r>
              <a:rPr lang="en-US" sz="1800" dirty="0"/>
              <a:t>Can also receive user R&amp;D funding on university topic areas</a:t>
            </a:r>
          </a:p>
          <a:p>
            <a:pPr lvl="1">
              <a:buClr>
                <a:srgbClr val="F68C20"/>
              </a:buClr>
            </a:pPr>
            <a:r>
              <a:rPr lang="en-US" sz="1800" dirty="0"/>
              <a:t>Projects with test neutron irradiation and post-irradiation examination can extend to 7 years.</a:t>
            </a:r>
          </a:p>
          <a:p>
            <a:pPr marL="0" indent="0">
              <a:spcBef>
                <a:spcPts val="1200"/>
              </a:spcBef>
              <a:buClr>
                <a:srgbClr val="F68C20"/>
              </a:buClr>
              <a:buNone/>
            </a:pPr>
            <a:endParaRPr lang="en-US" dirty="0">
              <a:solidFill>
                <a:srgbClr val="005B99"/>
              </a:solidFill>
            </a:endParaRPr>
          </a:p>
        </p:txBody>
      </p:sp>
      <p:sp>
        <p:nvSpPr>
          <p:cNvPr id="3" name="Title 1">
            <a:extLst>
              <a:ext uri="{FF2B5EF4-FFF2-40B4-BE49-F238E27FC236}">
                <a16:creationId xmlns:a16="http://schemas.microsoft.com/office/drawing/2014/main" id="{2C0B9157-DED7-C891-B24B-C18ABE29DB45}"/>
              </a:ext>
            </a:extLst>
          </p:cNvPr>
          <p:cNvSpPr>
            <a:spLocks noGrp="1"/>
          </p:cNvSpPr>
          <p:nvPr>
            <p:ph type="title"/>
          </p:nvPr>
        </p:nvSpPr>
        <p:spPr>
          <a:xfrm>
            <a:off x="888176" y="558602"/>
            <a:ext cx="10415648" cy="1008797"/>
          </a:xfrm>
        </p:spPr>
        <p:txBody>
          <a:bodyPr/>
          <a:lstStyle/>
          <a:p>
            <a:r>
              <a:rPr lang="en-US" dirty="0"/>
              <a:t>NSUF Funding Calls</a:t>
            </a:r>
          </a:p>
        </p:txBody>
      </p:sp>
      <p:pic>
        <p:nvPicPr>
          <p:cNvPr id="5" name="Picture 4" descr="A picture containing indoor, engine, miller&#10;&#10;AI-generated content may be incorrect.">
            <a:extLst>
              <a:ext uri="{FF2B5EF4-FFF2-40B4-BE49-F238E27FC236}">
                <a16:creationId xmlns:a16="http://schemas.microsoft.com/office/drawing/2014/main" id="{EBB48714-7DB7-3C7D-D0D4-5FC6FDD594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0786" y="1229223"/>
            <a:ext cx="4339439" cy="2336621"/>
          </a:xfrm>
          <a:prstGeom prst="rect">
            <a:avLst/>
          </a:prstGeom>
        </p:spPr>
      </p:pic>
      <p:sp>
        <p:nvSpPr>
          <p:cNvPr id="4" name="TextBox 3">
            <a:extLst>
              <a:ext uri="{FF2B5EF4-FFF2-40B4-BE49-F238E27FC236}">
                <a16:creationId xmlns:a16="http://schemas.microsoft.com/office/drawing/2014/main" id="{BF894C6F-4412-5F66-DBB2-17C2D2151FD9}"/>
              </a:ext>
            </a:extLst>
          </p:cNvPr>
          <p:cNvSpPr txBox="1"/>
          <p:nvPr/>
        </p:nvSpPr>
        <p:spPr>
          <a:xfrm>
            <a:off x="380267" y="3959806"/>
            <a:ext cx="11318674" cy="3539430"/>
          </a:xfrm>
          <a:prstGeom prst="rect">
            <a:avLst/>
          </a:prstGeom>
          <a:noFill/>
        </p:spPr>
        <p:txBody>
          <a:bodyPr wrap="square">
            <a:spAutoFit/>
          </a:bodyPr>
          <a:lstStyle/>
          <a:p>
            <a:pPr lvl="1">
              <a:buClr>
                <a:srgbClr val="F68C20"/>
              </a:buClr>
            </a:pPr>
            <a:r>
              <a:rPr lang="en-US" sz="1800" dirty="0"/>
              <a:t>Topic Areas for NSUF access projects:</a:t>
            </a:r>
          </a:p>
          <a:p>
            <a:pPr marL="1200150" lvl="2" indent="-285750">
              <a:buClr>
                <a:srgbClr val="F68C20"/>
              </a:buClr>
              <a:buFont typeface="Arial" panose="020B0604020202020204" pitchFamily="34" charset="0"/>
              <a:buChar char="•"/>
            </a:pPr>
            <a:r>
              <a:rPr lang="en-US" altLang="en-US" b="1" dirty="0"/>
              <a:t>Fuel and Core Materials</a:t>
            </a:r>
            <a:r>
              <a:rPr lang="en-US" altLang="en-US" dirty="0"/>
              <a:t>: irradiation performance and combined effects of irradiation and environment on fuels and materials; fundamental and applied aspects to fuel performance</a:t>
            </a:r>
          </a:p>
          <a:p>
            <a:pPr marL="1200150" lvl="2" indent="-285750">
              <a:buClr>
                <a:srgbClr val="F68C20"/>
              </a:buClr>
              <a:buFont typeface="Arial" panose="020B0604020202020204" pitchFamily="34" charset="0"/>
              <a:buChar char="•"/>
            </a:pPr>
            <a:r>
              <a:rPr lang="en-US" altLang="en-US" b="1" dirty="0"/>
              <a:t>Structural Materials and Manufacturing Methods</a:t>
            </a:r>
            <a:r>
              <a:rPr lang="en-US" altLang="en-US" dirty="0"/>
              <a:t>: advanced nuclear materials, novel or cost-effective manufacturing methods, and related topics</a:t>
            </a:r>
          </a:p>
          <a:p>
            <a:pPr marL="1200150" lvl="2" indent="-285750">
              <a:buClr>
                <a:srgbClr val="F68C20"/>
              </a:buClr>
              <a:buFont typeface="Arial" panose="020B0604020202020204" pitchFamily="34" charset="0"/>
              <a:buChar char="•"/>
            </a:pPr>
            <a:r>
              <a:rPr lang="en-US" b="1" dirty="0">
                <a:ea typeface="Times New Roman" panose="02020603050405020304" pitchFamily="18" charset="0"/>
                <a:cs typeface="Calibri" panose="020F0502020204030204" pitchFamily="34" charset="0"/>
              </a:rPr>
              <a:t>Sensor Materials, Instrumentation, and Active Component Systems</a:t>
            </a:r>
            <a:r>
              <a:rPr lang="en-US" dirty="0">
                <a:ea typeface="Times New Roman" panose="02020603050405020304" pitchFamily="18" charset="0"/>
                <a:cs typeface="Calibri" panose="020F0502020204030204" pitchFamily="34" charset="0"/>
              </a:rPr>
              <a:t>: </a:t>
            </a:r>
            <a:r>
              <a:rPr lang="en-US" dirty="0">
                <a:ea typeface="Calibri" panose="020F0502020204030204" pitchFamily="34" charset="0"/>
              </a:rPr>
              <a:t>development</a:t>
            </a:r>
            <a:r>
              <a:rPr lang="en-US" spc="-30" dirty="0">
                <a:ea typeface="Calibri" panose="020F0502020204030204" pitchFamily="34" charset="0"/>
              </a:rPr>
              <a:t> </a:t>
            </a:r>
            <a:r>
              <a:rPr lang="en-US" dirty="0">
                <a:ea typeface="Calibri" panose="020F0502020204030204" pitchFamily="34" charset="0"/>
              </a:rPr>
              <a:t>of</a:t>
            </a:r>
            <a:r>
              <a:rPr lang="en-US" spc="-35" dirty="0">
                <a:ea typeface="Calibri" panose="020F0502020204030204" pitchFamily="34" charset="0"/>
              </a:rPr>
              <a:t> </a:t>
            </a:r>
            <a:r>
              <a:rPr lang="en-US" spc="-10" dirty="0">
                <a:ea typeface="Calibri" panose="020F0502020204030204" pitchFamily="34" charset="0"/>
              </a:rPr>
              <a:t>advanced</a:t>
            </a:r>
            <a:r>
              <a:rPr lang="en-US" dirty="0">
                <a:ea typeface="Calibri" panose="020F0502020204030204" pitchFamily="34" charset="0"/>
                <a:cs typeface="Arial" panose="020B0604020202020204" pitchFamily="34" charset="0"/>
              </a:rPr>
              <a:t> </a:t>
            </a:r>
            <a:r>
              <a:rPr lang="en-US" dirty="0">
                <a:ea typeface="Calibri" panose="020F0502020204030204" pitchFamily="34" charset="0"/>
              </a:rPr>
              <a:t>sensor materials, or advanced instrumentation or measurement systems</a:t>
            </a:r>
            <a:r>
              <a:rPr lang="en-US" altLang="en-US" dirty="0"/>
              <a:t> </a:t>
            </a:r>
          </a:p>
          <a:p>
            <a:pPr lvl="2">
              <a:buClr>
                <a:srgbClr val="F68C20"/>
              </a:buClr>
            </a:pPr>
            <a:endParaRPr lang="en-US" sz="1800" dirty="0"/>
          </a:p>
          <a:p>
            <a:pPr lvl="1">
              <a:buClr>
                <a:srgbClr val="F68C20"/>
              </a:buClr>
            </a:pPr>
            <a:endParaRPr lang="en-US" sz="2000" dirty="0">
              <a:solidFill>
                <a:schemeClr val="tx1"/>
              </a:solidFill>
            </a:endParaRPr>
          </a:p>
          <a:p>
            <a:pPr lvl="1">
              <a:buClr>
                <a:srgbClr val="F68C20"/>
              </a:buClr>
            </a:pPr>
            <a:endParaRPr lang="en-US" sz="2000" dirty="0">
              <a:solidFill>
                <a:schemeClr val="tx1"/>
              </a:solidFill>
            </a:endParaRPr>
          </a:p>
          <a:p>
            <a:pPr lvl="1">
              <a:buClr>
                <a:srgbClr val="F68C20"/>
              </a:buClr>
            </a:pPr>
            <a:endParaRPr lang="en-US" sz="2000" dirty="0">
              <a:solidFill>
                <a:schemeClr val="tx1"/>
              </a:solidFill>
            </a:endParaRPr>
          </a:p>
          <a:p>
            <a:pPr lvl="1">
              <a:buClr>
                <a:srgbClr val="F68C20"/>
              </a:buClr>
            </a:pPr>
            <a:endParaRPr lang="en-US" sz="2000" dirty="0">
              <a:solidFill>
                <a:schemeClr val="tx1"/>
              </a:solidFill>
            </a:endParaRPr>
          </a:p>
        </p:txBody>
      </p:sp>
    </p:spTree>
    <p:extLst>
      <p:ext uri="{BB962C8B-B14F-4D97-AF65-F5344CB8AC3E}">
        <p14:creationId xmlns:p14="http://schemas.microsoft.com/office/powerpoint/2010/main" val="109686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FD72-207A-8A15-6AE8-8BBECF1B41A2}"/>
              </a:ext>
            </a:extLst>
          </p:cNvPr>
          <p:cNvSpPr>
            <a:spLocks noGrp="1"/>
          </p:cNvSpPr>
          <p:nvPr>
            <p:ph type="title"/>
          </p:nvPr>
        </p:nvSpPr>
        <p:spPr>
          <a:xfrm>
            <a:off x="888176" y="558603"/>
            <a:ext cx="10415648" cy="444288"/>
          </a:xfrm>
        </p:spPr>
        <p:txBody>
          <a:bodyPr/>
          <a:lstStyle/>
          <a:p>
            <a:r>
              <a:rPr lang="en-US" sz="2800" b="1" dirty="0">
                <a:solidFill>
                  <a:srgbClr val="1C3665"/>
                </a:solidFill>
                <a:latin typeface="+mj-lt"/>
              </a:rPr>
              <a:t>NSUF CINR Schedule</a:t>
            </a:r>
            <a:endParaRPr lang="en-US" dirty="0"/>
          </a:p>
        </p:txBody>
      </p:sp>
      <p:graphicFrame>
        <p:nvGraphicFramePr>
          <p:cNvPr id="6" name="Table 5">
            <a:extLst>
              <a:ext uri="{FF2B5EF4-FFF2-40B4-BE49-F238E27FC236}">
                <a16:creationId xmlns:a16="http://schemas.microsoft.com/office/drawing/2014/main" id="{C9C4AC03-B205-87B7-5592-CF3EBD3990D2}"/>
              </a:ext>
            </a:extLst>
          </p:cNvPr>
          <p:cNvGraphicFramePr>
            <a:graphicFrameLocks noGrp="1"/>
          </p:cNvGraphicFramePr>
          <p:nvPr>
            <p:extLst>
              <p:ext uri="{D42A27DB-BD31-4B8C-83A1-F6EECF244321}">
                <p14:modId xmlns:p14="http://schemas.microsoft.com/office/powerpoint/2010/main" val="3161378937"/>
              </p:ext>
            </p:extLst>
          </p:nvPr>
        </p:nvGraphicFramePr>
        <p:xfrm>
          <a:off x="1002632" y="1462514"/>
          <a:ext cx="10415648" cy="3661238"/>
        </p:xfrm>
        <a:graphic>
          <a:graphicData uri="http://schemas.openxmlformats.org/drawingml/2006/table">
            <a:tbl>
              <a:tblPr/>
              <a:tblGrid>
                <a:gridCol w="4018547">
                  <a:extLst>
                    <a:ext uri="{9D8B030D-6E8A-4147-A177-3AD203B41FA5}">
                      <a16:colId xmlns:a16="http://schemas.microsoft.com/office/drawing/2014/main" val="51446614"/>
                    </a:ext>
                  </a:extLst>
                </a:gridCol>
                <a:gridCol w="222830">
                  <a:extLst>
                    <a:ext uri="{9D8B030D-6E8A-4147-A177-3AD203B41FA5}">
                      <a16:colId xmlns:a16="http://schemas.microsoft.com/office/drawing/2014/main" val="188200189"/>
                    </a:ext>
                  </a:extLst>
                </a:gridCol>
                <a:gridCol w="1832127">
                  <a:extLst>
                    <a:ext uri="{9D8B030D-6E8A-4147-A177-3AD203B41FA5}">
                      <a16:colId xmlns:a16="http://schemas.microsoft.com/office/drawing/2014/main" val="1415890609"/>
                    </a:ext>
                  </a:extLst>
                </a:gridCol>
                <a:gridCol w="155731">
                  <a:extLst>
                    <a:ext uri="{9D8B030D-6E8A-4147-A177-3AD203B41FA5}">
                      <a16:colId xmlns:a16="http://schemas.microsoft.com/office/drawing/2014/main" val="3355062527"/>
                    </a:ext>
                  </a:extLst>
                </a:gridCol>
                <a:gridCol w="1719665">
                  <a:extLst>
                    <a:ext uri="{9D8B030D-6E8A-4147-A177-3AD203B41FA5}">
                      <a16:colId xmlns:a16="http://schemas.microsoft.com/office/drawing/2014/main" val="1436519399"/>
                    </a:ext>
                  </a:extLst>
                </a:gridCol>
                <a:gridCol w="152363">
                  <a:extLst>
                    <a:ext uri="{9D8B030D-6E8A-4147-A177-3AD203B41FA5}">
                      <a16:colId xmlns:a16="http://schemas.microsoft.com/office/drawing/2014/main" val="1173413302"/>
                    </a:ext>
                  </a:extLst>
                </a:gridCol>
                <a:gridCol w="2314385">
                  <a:extLst>
                    <a:ext uri="{9D8B030D-6E8A-4147-A177-3AD203B41FA5}">
                      <a16:colId xmlns:a16="http://schemas.microsoft.com/office/drawing/2014/main" val="503044811"/>
                    </a:ext>
                  </a:extLst>
                </a:gridCol>
              </a:tblGrid>
              <a:tr h="333023">
                <a:tc>
                  <a:txBody>
                    <a:bodyPr/>
                    <a:lstStyle/>
                    <a:p>
                      <a:pPr algn="r"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1" i="0" u="none" strike="noStrike" dirty="0">
                          <a:solidFill>
                            <a:srgbClr val="000000"/>
                          </a:solidFill>
                          <a:effectLst/>
                          <a:latin typeface="Arial" panose="020B0604020202020204" pitchFamily="34" charset="0"/>
                        </a:rPr>
                        <a:t>FY2024</a:t>
                      </a:r>
                    </a:p>
                  </a:txBody>
                  <a:tcPr marL="7620" marR="7620" marT="7620" marB="0" anchor="b">
                    <a:lnL>
                      <a:noFill/>
                    </a:lnL>
                    <a:lnR>
                      <a:noFill/>
                    </a:lnR>
                    <a:lnT>
                      <a:noFill/>
                    </a:lnT>
                    <a:lnB>
                      <a:noFill/>
                    </a:lnB>
                    <a:solidFill>
                      <a:srgbClr val="FFFFFF"/>
                    </a:solidFill>
                  </a:tcPr>
                </a:tc>
                <a:tc>
                  <a:txBody>
                    <a:bodyPr/>
                    <a:lstStyle/>
                    <a:p>
                      <a:pPr algn="l" fontAlgn="b">
                        <a:buNone/>
                      </a:pPr>
                      <a:r>
                        <a:rPr lang="en-US" sz="2000" b="1"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1" i="0" u="none" strike="noStrike" dirty="0">
                          <a:solidFill>
                            <a:srgbClr val="000000"/>
                          </a:solidFill>
                          <a:effectLst/>
                          <a:latin typeface="Arial" panose="020B0604020202020204" pitchFamily="34" charset="0"/>
                        </a:rPr>
                        <a:t>FY2025</a:t>
                      </a:r>
                    </a:p>
                  </a:txBody>
                  <a:tcPr marL="7620" marR="7620" marT="7620" marB="0" anchor="b">
                    <a:lnL>
                      <a:noFill/>
                    </a:lnL>
                    <a:lnR>
                      <a:noFill/>
                    </a:lnR>
                    <a:lnT>
                      <a:noFill/>
                    </a:lnT>
                    <a:lnB>
                      <a:noFill/>
                    </a:lnB>
                    <a:solidFill>
                      <a:srgbClr val="FFFFFF"/>
                    </a:solidFill>
                  </a:tcPr>
                </a:tc>
                <a:tc>
                  <a:txBody>
                    <a:bodyPr/>
                    <a:lstStyle/>
                    <a:p>
                      <a:pPr algn="l" fontAlgn="b">
                        <a:buNone/>
                      </a:pPr>
                      <a:r>
                        <a:rPr lang="en-US" sz="2000" b="1"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1" i="0" u="none" strike="noStrike" dirty="0">
                          <a:solidFill>
                            <a:srgbClr val="000000"/>
                          </a:solidFill>
                          <a:effectLst/>
                          <a:latin typeface="Arial" panose="020B0604020202020204" pitchFamily="34" charset="0"/>
                        </a:rPr>
                        <a:t>FY2026</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308912342"/>
                  </a:ext>
                </a:extLst>
              </a:tr>
              <a:tr h="333023">
                <a:tc>
                  <a:txBody>
                    <a:bodyPr/>
                    <a:lstStyle/>
                    <a:p>
                      <a:pPr algn="r" fontAlgn="b">
                        <a:buNone/>
                      </a:pPr>
                      <a:r>
                        <a:rPr lang="en-US" sz="2000" b="1" i="0" u="none" strike="noStrike" dirty="0">
                          <a:solidFill>
                            <a:srgbClr val="000000"/>
                          </a:solidFill>
                          <a:effectLst/>
                          <a:latin typeface="Arial" panose="020B0604020202020204" pitchFamily="34" charset="0"/>
                        </a:rPr>
                        <a:t>Webinar</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May 31, 2023</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May 9, 2024</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December 15, 2025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905158599"/>
                  </a:ext>
                </a:extLst>
              </a:tr>
              <a:tr h="333023">
                <a:tc>
                  <a:txBody>
                    <a:bodyPr/>
                    <a:lstStyle/>
                    <a:p>
                      <a:pPr algn="r" fontAlgn="b">
                        <a:buNone/>
                      </a:pPr>
                      <a:r>
                        <a:rPr lang="en-US" sz="2000" b="1" i="0" u="none" strike="noStrike" dirty="0">
                          <a:solidFill>
                            <a:srgbClr val="000000"/>
                          </a:solidFill>
                          <a:effectLst/>
                          <a:latin typeface="Arial" panose="020B0604020202020204" pitchFamily="34" charset="0"/>
                        </a:rPr>
                        <a:t>FOA/NOFO Issuance</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June 22</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May 20</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December 15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878958661"/>
                  </a:ext>
                </a:extLst>
              </a:tr>
              <a:tr h="333023">
                <a:tc>
                  <a:txBody>
                    <a:bodyPr/>
                    <a:lstStyle/>
                    <a:p>
                      <a:pPr algn="r" fontAlgn="b">
                        <a:buNone/>
                      </a:pPr>
                      <a:r>
                        <a:rPr lang="en-US" sz="2000" b="1" i="0" u="none" strike="noStrike" dirty="0">
                          <a:solidFill>
                            <a:srgbClr val="000000"/>
                          </a:solidFill>
                          <a:effectLst/>
                          <a:latin typeface="Arial" panose="020B0604020202020204" pitchFamily="34" charset="0"/>
                        </a:rPr>
                        <a:t>Letters of Intent</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July 12</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June 5</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January 5, 2025</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712347995"/>
                  </a:ext>
                </a:extLst>
              </a:tr>
              <a:tr h="333023">
                <a:tc>
                  <a:txBody>
                    <a:bodyPr/>
                    <a:lstStyle/>
                    <a:p>
                      <a:pPr algn="r" fontAlgn="b">
                        <a:buNone/>
                      </a:pPr>
                      <a:r>
                        <a:rPr lang="en-US" sz="2000" b="1" i="0" u="none" strike="noStrike">
                          <a:solidFill>
                            <a:srgbClr val="000000"/>
                          </a:solidFill>
                          <a:effectLst/>
                          <a:latin typeface="Arial" panose="020B0604020202020204" pitchFamily="34" charset="0"/>
                        </a:rPr>
                        <a:t>Pre-Applications</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July 26</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June 26</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February 3</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830266663"/>
                  </a:ext>
                </a:extLst>
              </a:tr>
              <a:tr h="345487">
                <a:tc>
                  <a:txBody>
                    <a:bodyPr/>
                    <a:lstStyle/>
                    <a:p>
                      <a:pPr algn="r" fontAlgn="b">
                        <a:buNone/>
                      </a:pPr>
                      <a:r>
                        <a:rPr lang="en-US" sz="2000" b="1"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686613393"/>
                  </a:ext>
                </a:extLst>
              </a:tr>
              <a:tr h="651567">
                <a:tc>
                  <a:txBody>
                    <a:bodyPr/>
                    <a:lstStyle/>
                    <a:p>
                      <a:pPr algn="r" fontAlgn="b">
                        <a:buNone/>
                      </a:pPr>
                      <a:r>
                        <a:rPr lang="en-US" sz="2000" b="1" i="0" u="none" strike="noStrike" dirty="0">
                          <a:solidFill>
                            <a:srgbClr val="000000"/>
                          </a:solidFill>
                          <a:effectLst/>
                          <a:latin typeface="Arial" panose="020B0604020202020204" pitchFamily="34" charset="0"/>
                        </a:rPr>
                        <a:t>Preliminary Statements of Work</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August 31</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August 1</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February 24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022566707"/>
                  </a:ext>
                </a:extLst>
              </a:tr>
              <a:tr h="333023">
                <a:tc>
                  <a:txBody>
                    <a:bodyPr/>
                    <a:lstStyle/>
                    <a:p>
                      <a:pPr algn="r" fontAlgn="b">
                        <a:buNone/>
                      </a:pPr>
                      <a:r>
                        <a:rPr lang="en-US" sz="2000" b="1"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610187239"/>
                  </a:ext>
                </a:extLst>
              </a:tr>
              <a:tr h="333023">
                <a:tc>
                  <a:txBody>
                    <a:bodyPr/>
                    <a:lstStyle/>
                    <a:p>
                      <a:pPr algn="r" fontAlgn="b">
                        <a:buNone/>
                      </a:pPr>
                      <a:r>
                        <a:rPr lang="en-US" sz="2000" b="1" i="0" u="none" strike="noStrike">
                          <a:solidFill>
                            <a:srgbClr val="000000"/>
                          </a:solidFill>
                          <a:effectLst/>
                          <a:latin typeface="Arial" panose="020B0604020202020204" pitchFamily="34" charset="0"/>
                        </a:rPr>
                        <a:t>Final Statements of Work</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December 6</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October 10</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May 21</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542211135"/>
                  </a:ext>
                </a:extLst>
              </a:tr>
              <a:tr h="333023">
                <a:tc>
                  <a:txBody>
                    <a:bodyPr/>
                    <a:lstStyle/>
                    <a:p>
                      <a:pPr algn="r" fontAlgn="b">
                        <a:buNone/>
                      </a:pPr>
                      <a:r>
                        <a:rPr lang="en-US" sz="2000" b="1" i="0" u="none" strike="noStrike" dirty="0">
                          <a:solidFill>
                            <a:srgbClr val="000000"/>
                          </a:solidFill>
                          <a:effectLst/>
                          <a:latin typeface="Arial" panose="020B0604020202020204" pitchFamily="34" charset="0"/>
                        </a:rPr>
                        <a:t>Full Applications</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December 20</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November 13</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a:noFill/>
                    </a:lnB>
                    <a:solidFill>
                      <a:srgbClr val="FFFFFF"/>
                    </a:solidFill>
                  </a:tcPr>
                </a:tc>
                <a:tc>
                  <a:txBody>
                    <a:bodyPr/>
                    <a:lstStyle/>
                    <a:p>
                      <a:pPr algn="l" fontAlgn="b">
                        <a:buNone/>
                      </a:pPr>
                      <a:r>
                        <a:rPr lang="en-US" sz="2000" b="0" i="0" u="none" strike="noStrike" dirty="0">
                          <a:solidFill>
                            <a:srgbClr val="000000"/>
                          </a:solidFill>
                          <a:effectLst/>
                          <a:latin typeface="Arial" panose="020B0604020202020204" pitchFamily="34" charset="0"/>
                        </a:rPr>
                        <a:t>June 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216260822"/>
                  </a:ext>
                </a:extLst>
              </a:tr>
            </a:tbl>
          </a:graphicData>
        </a:graphic>
      </p:graphicFrame>
    </p:spTree>
    <p:extLst>
      <p:ext uri="{BB962C8B-B14F-4D97-AF65-F5344CB8AC3E}">
        <p14:creationId xmlns:p14="http://schemas.microsoft.com/office/powerpoint/2010/main" val="1703700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17CF32-C9D7-C683-9691-9C1D082AB69E}"/>
              </a:ext>
            </a:extLst>
          </p:cNvPr>
          <p:cNvSpPr>
            <a:spLocks noGrp="1"/>
          </p:cNvSpPr>
          <p:nvPr>
            <p:ph type="title"/>
          </p:nvPr>
        </p:nvSpPr>
        <p:spPr/>
        <p:txBody>
          <a:bodyPr/>
          <a:lstStyle/>
          <a:p>
            <a:r>
              <a:rPr lang="en-US" dirty="0"/>
              <a:t>NSUF User Access Awards - CINR </a:t>
            </a:r>
            <a:br>
              <a:rPr lang="en-US" dirty="0"/>
            </a:br>
            <a:r>
              <a:rPr lang="en-US" dirty="0">
                <a:solidFill>
                  <a:schemeClr val="accent1"/>
                </a:solidFill>
              </a:rPr>
              <a:t>Large Projects</a:t>
            </a:r>
          </a:p>
        </p:txBody>
      </p:sp>
      <p:pic>
        <p:nvPicPr>
          <p:cNvPr id="6" name="Picture 5">
            <a:extLst>
              <a:ext uri="{FF2B5EF4-FFF2-40B4-BE49-F238E27FC236}">
                <a16:creationId xmlns:a16="http://schemas.microsoft.com/office/drawing/2014/main" id="{16349A66-85C9-2A57-B1CA-481A4E521ABB}"/>
              </a:ext>
            </a:extLst>
          </p:cNvPr>
          <p:cNvPicPr>
            <a:picLocks noChangeAspect="1"/>
          </p:cNvPicPr>
          <p:nvPr/>
        </p:nvPicPr>
        <p:blipFill>
          <a:blip r:embed="rId2"/>
          <a:stretch>
            <a:fillRect/>
          </a:stretch>
        </p:blipFill>
        <p:spPr>
          <a:xfrm>
            <a:off x="684400" y="1437992"/>
            <a:ext cx="10823200" cy="4609882"/>
          </a:xfrm>
          <a:prstGeom prst="rect">
            <a:avLst/>
          </a:prstGeom>
        </p:spPr>
      </p:pic>
    </p:spTree>
    <p:extLst>
      <p:ext uri="{BB962C8B-B14F-4D97-AF65-F5344CB8AC3E}">
        <p14:creationId xmlns:p14="http://schemas.microsoft.com/office/powerpoint/2010/main" val="3973709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25AFE-B1DD-95EF-A851-B444FE00DFE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515E09C-BA61-438F-B989-3DCC1900E1DC}"/>
              </a:ext>
            </a:extLst>
          </p:cNvPr>
          <p:cNvPicPr>
            <a:picLocks noChangeAspect="1"/>
          </p:cNvPicPr>
          <p:nvPr/>
        </p:nvPicPr>
        <p:blipFill>
          <a:blip r:embed="rId3"/>
          <a:stretch>
            <a:fillRect/>
          </a:stretch>
        </p:blipFill>
        <p:spPr>
          <a:xfrm>
            <a:off x="938337" y="737382"/>
            <a:ext cx="10315326" cy="5383235"/>
          </a:xfrm>
          <a:prstGeom prst="rect">
            <a:avLst/>
          </a:prstGeom>
        </p:spPr>
      </p:pic>
      <p:sp>
        <p:nvSpPr>
          <p:cNvPr id="7" name="Title 6">
            <a:extLst>
              <a:ext uri="{FF2B5EF4-FFF2-40B4-BE49-F238E27FC236}">
                <a16:creationId xmlns:a16="http://schemas.microsoft.com/office/drawing/2014/main" id="{03811417-D64D-C68F-2437-DD790DE37867}"/>
              </a:ext>
            </a:extLst>
          </p:cNvPr>
          <p:cNvSpPr>
            <a:spLocks noGrp="1"/>
          </p:cNvSpPr>
          <p:nvPr>
            <p:ph type="title"/>
          </p:nvPr>
        </p:nvSpPr>
        <p:spPr/>
        <p:txBody>
          <a:bodyPr/>
          <a:lstStyle/>
          <a:p>
            <a:r>
              <a:rPr lang="en-US" dirty="0"/>
              <a:t>NSUF CINR Awards by Institution Type</a:t>
            </a:r>
          </a:p>
        </p:txBody>
      </p:sp>
    </p:spTree>
    <p:extLst>
      <p:ext uri="{BB962C8B-B14F-4D97-AF65-F5344CB8AC3E}">
        <p14:creationId xmlns:p14="http://schemas.microsoft.com/office/powerpoint/2010/main" val="196079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F07B2-9225-C895-4A63-A382DC6662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EB4D236-8241-2946-BE01-8C34E63DEFFC}"/>
              </a:ext>
            </a:extLst>
          </p:cNvPr>
          <p:cNvSpPr>
            <a:spLocks noGrp="1"/>
          </p:cNvSpPr>
          <p:nvPr>
            <p:ph type="title"/>
          </p:nvPr>
        </p:nvSpPr>
        <p:spPr/>
        <p:txBody>
          <a:bodyPr/>
          <a:lstStyle/>
          <a:p>
            <a:r>
              <a:rPr lang="en-US" dirty="0"/>
              <a:t>NSUF CINR Award Amounts by Institution</a:t>
            </a:r>
          </a:p>
        </p:txBody>
      </p:sp>
      <p:pic>
        <p:nvPicPr>
          <p:cNvPr id="18" name="Picture 17">
            <a:extLst>
              <a:ext uri="{FF2B5EF4-FFF2-40B4-BE49-F238E27FC236}">
                <a16:creationId xmlns:a16="http://schemas.microsoft.com/office/drawing/2014/main" id="{B1F934CE-7FA0-F9E4-5EF4-ED0E8236DD4B}"/>
              </a:ext>
            </a:extLst>
          </p:cNvPr>
          <p:cNvPicPr>
            <a:picLocks noChangeAspect="1"/>
          </p:cNvPicPr>
          <p:nvPr/>
        </p:nvPicPr>
        <p:blipFill>
          <a:blip r:embed="rId3"/>
          <a:stretch>
            <a:fillRect/>
          </a:stretch>
        </p:blipFill>
        <p:spPr>
          <a:xfrm>
            <a:off x="683089" y="960706"/>
            <a:ext cx="10825822" cy="5193081"/>
          </a:xfrm>
          <a:prstGeom prst="rect">
            <a:avLst/>
          </a:prstGeom>
        </p:spPr>
      </p:pic>
    </p:spTree>
    <p:extLst>
      <p:ext uri="{BB962C8B-B14F-4D97-AF65-F5344CB8AC3E}">
        <p14:creationId xmlns:p14="http://schemas.microsoft.com/office/powerpoint/2010/main" val="316242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C1A23-0B0D-8DA1-4F37-1CC409B0C6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748E5E-93D4-BDD2-6303-40ABF110A4C7}"/>
              </a:ext>
            </a:extLst>
          </p:cNvPr>
          <p:cNvPicPr>
            <a:picLocks noChangeAspect="1"/>
          </p:cNvPicPr>
          <p:nvPr/>
        </p:nvPicPr>
        <p:blipFill>
          <a:blip r:embed="rId3"/>
          <a:stretch>
            <a:fillRect/>
          </a:stretch>
        </p:blipFill>
        <p:spPr>
          <a:xfrm>
            <a:off x="627903" y="899532"/>
            <a:ext cx="10936193" cy="5214141"/>
          </a:xfrm>
          <a:prstGeom prst="rect">
            <a:avLst/>
          </a:prstGeom>
        </p:spPr>
      </p:pic>
      <p:sp>
        <p:nvSpPr>
          <p:cNvPr id="7" name="Title 6">
            <a:extLst>
              <a:ext uri="{FF2B5EF4-FFF2-40B4-BE49-F238E27FC236}">
                <a16:creationId xmlns:a16="http://schemas.microsoft.com/office/drawing/2014/main" id="{6E965456-420B-78D4-41A0-85D3BE5E1E57}"/>
              </a:ext>
            </a:extLst>
          </p:cNvPr>
          <p:cNvSpPr>
            <a:spLocks noGrp="1"/>
          </p:cNvSpPr>
          <p:nvPr>
            <p:ph type="title"/>
          </p:nvPr>
        </p:nvSpPr>
        <p:spPr/>
        <p:txBody>
          <a:bodyPr/>
          <a:lstStyle/>
          <a:p>
            <a:r>
              <a:rPr lang="en-US" dirty="0"/>
              <a:t>NSUF CINR Award Amounts by Institution</a:t>
            </a:r>
          </a:p>
        </p:txBody>
      </p:sp>
      <p:pic>
        <p:nvPicPr>
          <p:cNvPr id="16" name="Picture 15">
            <a:extLst>
              <a:ext uri="{FF2B5EF4-FFF2-40B4-BE49-F238E27FC236}">
                <a16:creationId xmlns:a16="http://schemas.microsoft.com/office/drawing/2014/main" id="{F49251DD-D80B-8BE6-7958-75767DDAA34B}"/>
              </a:ext>
            </a:extLst>
          </p:cNvPr>
          <p:cNvPicPr>
            <a:picLocks noChangeAspect="1"/>
          </p:cNvPicPr>
          <p:nvPr/>
        </p:nvPicPr>
        <p:blipFill>
          <a:blip r:embed="rId4"/>
          <a:stretch>
            <a:fillRect/>
          </a:stretch>
        </p:blipFill>
        <p:spPr>
          <a:xfrm>
            <a:off x="755182" y="899532"/>
            <a:ext cx="10408920" cy="579120"/>
          </a:xfrm>
          <a:prstGeom prst="rect">
            <a:avLst/>
          </a:prstGeom>
        </p:spPr>
      </p:pic>
    </p:spTree>
    <p:extLst>
      <p:ext uri="{BB962C8B-B14F-4D97-AF65-F5344CB8AC3E}">
        <p14:creationId xmlns:p14="http://schemas.microsoft.com/office/powerpoint/2010/main" val="381777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BD8A-66EC-7195-1914-A2454FE4B58F}"/>
              </a:ext>
            </a:extLst>
          </p:cNvPr>
          <p:cNvSpPr>
            <a:spLocks noGrp="1"/>
          </p:cNvSpPr>
          <p:nvPr>
            <p:ph type="title"/>
          </p:nvPr>
        </p:nvSpPr>
        <p:spPr/>
        <p:txBody>
          <a:bodyPr/>
          <a:lstStyle/>
          <a:p>
            <a:r>
              <a:rPr lang="en-US" dirty="0"/>
              <a:t>Summary of </a:t>
            </a:r>
            <a:r>
              <a:rPr lang="en-US" dirty="0">
                <a:solidFill>
                  <a:schemeClr val="accent1"/>
                </a:solidFill>
              </a:rPr>
              <a:t>CINR</a:t>
            </a:r>
            <a:r>
              <a:rPr lang="en-US" dirty="0"/>
              <a:t> work in various technical areas</a:t>
            </a:r>
          </a:p>
        </p:txBody>
      </p:sp>
      <p:graphicFrame>
        <p:nvGraphicFramePr>
          <p:cNvPr id="4" name="Content Placeholder 5">
            <a:extLst>
              <a:ext uri="{FF2B5EF4-FFF2-40B4-BE49-F238E27FC236}">
                <a16:creationId xmlns:a16="http://schemas.microsoft.com/office/drawing/2014/main" id="{3CEC67A2-F4D3-7804-A925-5F806CB0EDE6}"/>
              </a:ext>
            </a:extLst>
          </p:cNvPr>
          <p:cNvGraphicFramePr>
            <a:graphicFrameLocks noGrp="1"/>
          </p:cNvGraphicFramePr>
          <p:nvPr>
            <p:ph idx="1"/>
          </p:nvPr>
        </p:nvGraphicFramePr>
        <p:xfrm>
          <a:off x="531830" y="1147418"/>
          <a:ext cx="11214176" cy="4547927"/>
        </p:xfrm>
        <a:graphic>
          <a:graphicData uri="http://schemas.openxmlformats.org/drawingml/2006/table">
            <a:tbl>
              <a:tblPr firstRow="1">
                <a:tableStyleId>{21E4AEA4-8DFA-4A89-87EB-49C32662AFE0}</a:tableStyleId>
              </a:tblPr>
              <a:tblGrid>
                <a:gridCol w="5310917">
                  <a:extLst>
                    <a:ext uri="{9D8B030D-6E8A-4147-A177-3AD203B41FA5}">
                      <a16:colId xmlns:a16="http://schemas.microsoft.com/office/drawing/2014/main" val="2066866089"/>
                    </a:ext>
                  </a:extLst>
                </a:gridCol>
                <a:gridCol w="894229">
                  <a:extLst>
                    <a:ext uri="{9D8B030D-6E8A-4147-A177-3AD203B41FA5}">
                      <a16:colId xmlns:a16="http://schemas.microsoft.com/office/drawing/2014/main" val="4155161020"/>
                    </a:ext>
                  </a:extLst>
                </a:gridCol>
                <a:gridCol w="3623983">
                  <a:extLst>
                    <a:ext uri="{9D8B030D-6E8A-4147-A177-3AD203B41FA5}">
                      <a16:colId xmlns:a16="http://schemas.microsoft.com/office/drawing/2014/main" val="981575505"/>
                    </a:ext>
                  </a:extLst>
                </a:gridCol>
                <a:gridCol w="1385047">
                  <a:extLst>
                    <a:ext uri="{9D8B030D-6E8A-4147-A177-3AD203B41FA5}">
                      <a16:colId xmlns:a16="http://schemas.microsoft.com/office/drawing/2014/main" val="1672771833"/>
                    </a:ext>
                  </a:extLst>
                </a:gridCol>
              </a:tblGrid>
              <a:tr h="822446">
                <a:tc>
                  <a:txBody>
                    <a:bodyPr/>
                    <a:lstStyle/>
                    <a:p>
                      <a:pPr algn="ctr" rtl="0" fontAlgn="b">
                        <a:buNone/>
                      </a:pPr>
                      <a:r>
                        <a:rPr lang="en-US" sz="1800" b="1" i="0" u="none" strike="noStrike" dirty="0">
                          <a:solidFill>
                            <a:srgbClr val="FFFFFF"/>
                          </a:solidFill>
                          <a:effectLst/>
                          <a:latin typeface="Arial" panose="020B0604020202020204" pitchFamily="34" charset="0"/>
                        </a:rPr>
                        <a:t>Technical Areas</a:t>
                      </a:r>
                    </a:p>
                  </a:txBody>
                  <a:tcPr marL="0" marR="0" marT="0" marB="0" anchor="b"/>
                </a:tc>
                <a:tc>
                  <a:txBody>
                    <a:bodyPr/>
                    <a:lstStyle/>
                    <a:p>
                      <a:pPr algn="ctr" rtl="0" fontAlgn="b">
                        <a:buNone/>
                      </a:pPr>
                      <a:r>
                        <a:rPr lang="en-US" sz="1800" b="1" i="0" u="none" strike="noStrike">
                          <a:solidFill>
                            <a:srgbClr val="FFFFFF"/>
                          </a:solidFill>
                          <a:effectLst/>
                          <a:latin typeface="Arial" panose="020B0604020202020204" pitchFamily="34" charset="0"/>
                        </a:rPr>
                        <a:t>Number of CINR Awards</a:t>
                      </a:r>
                    </a:p>
                  </a:txBody>
                  <a:tcPr marL="0" marR="0" marT="0" marB="0" anchor="b"/>
                </a:tc>
                <a:tc>
                  <a:txBody>
                    <a:bodyPr/>
                    <a:lstStyle/>
                    <a:p>
                      <a:pPr algn="ctr" rtl="0" fontAlgn="b">
                        <a:buNone/>
                      </a:pPr>
                      <a:r>
                        <a:rPr lang="en-US" sz="1800" b="1" i="0" u="none" strike="noStrike" dirty="0">
                          <a:solidFill>
                            <a:srgbClr val="FFFFFF"/>
                          </a:solidFill>
                          <a:effectLst/>
                          <a:latin typeface="Arial" panose="020B0604020202020204" pitchFamily="34" charset="0"/>
                        </a:rPr>
                        <a:t>Award Years</a:t>
                      </a:r>
                    </a:p>
                  </a:txBody>
                  <a:tcPr marL="0" marR="0" marT="0" marB="0" anchor="b"/>
                </a:tc>
                <a:tc>
                  <a:txBody>
                    <a:bodyPr/>
                    <a:lstStyle/>
                    <a:p>
                      <a:pPr algn="ctr" rtl="0" fontAlgn="b">
                        <a:buNone/>
                      </a:pPr>
                      <a:r>
                        <a:rPr lang="en-US" sz="1800" b="1" i="0" u="none" strike="noStrike">
                          <a:solidFill>
                            <a:srgbClr val="FFFFFF"/>
                          </a:solidFill>
                          <a:effectLst/>
                          <a:latin typeface="Arial" panose="020B0604020202020204" pitchFamily="34" charset="0"/>
                        </a:rPr>
                        <a:t>Access Funding</a:t>
                      </a:r>
                    </a:p>
                  </a:txBody>
                  <a:tcPr marL="0" marR="0" marT="0" marB="0" anchor="b"/>
                </a:tc>
                <a:extLst>
                  <a:ext uri="{0D108BD9-81ED-4DB2-BD59-A6C34878D82A}">
                    <a16:rowId xmlns:a16="http://schemas.microsoft.com/office/drawing/2014/main" val="1257263590"/>
                  </a:ext>
                </a:extLst>
              </a:tr>
              <a:tr h="605389">
                <a:tc>
                  <a:txBody>
                    <a:bodyPr/>
                    <a:lstStyle/>
                    <a:p>
                      <a:pPr algn="l" rtl="0" fontAlgn="ctr">
                        <a:buNone/>
                      </a:pPr>
                      <a:r>
                        <a:rPr lang="en-US" sz="1800" b="0" i="0" u="none" strike="noStrike">
                          <a:solidFill>
                            <a:srgbClr val="15345B"/>
                          </a:solidFill>
                          <a:effectLst/>
                          <a:latin typeface="Arial" panose="020B0604020202020204" pitchFamily="34" charset="0"/>
                        </a:rPr>
                        <a:t>Fundamentals for Reactor Materials</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38</a:t>
                      </a:r>
                    </a:p>
                  </a:txBody>
                  <a:tcPr marL="0" marR="0" marT="0" marB="0" anchor="ctr"/>
                </a:tc>
                <a:tc>
                  <a:txBody>
                    <a:bodyPr/>
                    <a:lstStyle/>
                    <a:p>
                      <a:pPr algn="ctr" rtl="0" fontAlgn="ctr">
                        <a:buNone/>
                      </a:pPr>
                      <a:r>
                        <a:rPr lang="nn-NO" sz="1800" b="0" i="0" u="none" strike="noStrike" dirty="0">
                          <a:solidFill>
                            <a:srgbClr val="15345B"/>
                          </a:solidFill>
                          <a:effectLst/>
                          <a:latin typeface="Arial" panose="020B0604020202020204" pitchFamily="34" charset="0"/>
                        </a:rPr>
                        <a:t>FY15, 16, 17, 18, 19, 20, 21, 22, 23, 24,25</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$30,698,949 </a:t>
                      </a:r>
                    </a:p>
                  </a:txBody>
                  <a:tcPr marL="0" marR="0" marT="0" marB="0" anchor="ctr"/>
                </a:tc>
                <a:extLst>
                  <a:ext uri="{0D108BD9-81ED-4DB2-BD59-A6C34878D82A}">
                    <a16:rowId xmlns:a16="http://schemas.microsoft.com/office/drawing/2014/main" val="3383121185"/>
                  </a:ext>
                </a:extLst>
              </a:tr>
              <a:tr h="477200">
                <a:tc>
                  <a:txBody>
                    <a:bodyPr/>
                    <a:lstStyle/>
                    <a:p>
                      <a:pPr algn="l" rtl="0" fontAlgn="ctr">
                        <a:buNone/>
                      </a:pPr>
                      <a:r>
                        <a:rPr lang="en-US" sz="1800" b="0" i="0" u="none" strike="noStrike">
                          <a:solidFill>
                            <a:srgbClr val="15345B"/>
                          </a:solidFill>
                          <a:effectLst/>
                          <a:latin typeface="Arial" panose="020B0604020202020204" pitchFamily="34" charset="0"/>
                        </a:rPr>
                        <a:t>Additive / Advanced Manufacturing</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12</a:t>
                      </a:r>
                    </a:p>
                  </a:txBody>
                  <a:tcPr marL="0" marR="0" marT="0" marB="0" anchor="ctr"/>
                </a:tc>
                <a:tc>
                  <a:txBody>
                    <a:bodyPr/>
                    <a:lstStyle/>
                    <a:p>
                      <a:pPr algn="ctr" rtl="0" fontAlgn="ctr">
                        <a:buNone/>
                      </a:pPr>
                      <a:r>
                        <a:rPr lang="nn-NO" sz="1800" b="0" i="0" u="none" strike="noStrike" dirty="0">
                          <a:solidFill>
                            <a:srgbClr val="15345B"/>
                          </a:solidFill>
                          <a:effectLst/>
                          <a:latin typeface="Arial" panose="020B0604020202020204" pitchFamily="34" charset="0"/>
                        </a:rPr>
                        <a:t>FY15, 16, 17, 18, 19, 21, 24, 25</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$18,204,147 </a:t>
                      </a:r>
                    </a:p>
                  </a:txBody>
                  <a:tcPr marL="0" marR="0" marT="0" marB="0" anchor="ctr"/>
                </a:tc>
                <a:extLst>
                  <a:ext uri="{0D108BD9-81ED-4DB2-BD59-A6C34878D82A}">
                    <a16:rowId xmlns:a16="http://schemas.microsoft.com/office/drawing/2014/main" val="467929549"/>
                  </a:ext>
                </a:extLst>
              </a:tr>
              <a:tr h="477200">
                <a:tc>
                  <a:txBody>
                    <a:bodyPr/>
                    <a:lstStyle/>
                    <a:p>
                      <a:pPr algn="l" rtl="0" fontAlgn="ctr">
                        <a:buNone/>
                      </a:pPr>
                      <a:r>
                        <a:rPr lang="en-US" sz="1800" b="0" i="0" u="none" strike="noStrike">
                          <a:solidFill>
                            <a:srgbClr val="15345B"/>
                          </a:solidFill>
                          <a:effectLst/>
                          <a:latin typeface="Arial" panose="020B0604020202020204" pitchFamily="34" charset="0"/>
                        </a:rPr>
                        <a:t>Advanced Fuel Development</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13</a:t>
                      </a:r>
                    </a:p>
                  </a:txBody>
                  <a:tcPr marL="0" marR="0" marT="0" marB="0" anchor="ctr"/>
                </a:tc>
                <a:tc>
                  <a:txBody>
                    <a:bodyPr/>
                    <a:lstStyle/>
                    <a:p>
                      <a:pPr algn="ctr" rtl="0" fontAlgn="ctr">
                        <a:buNone/>
                      </a:pPr>
                      <a:r>
                        <a:rPr lang="nn-NO" sz="1800" b="0" i="0" u="none" strike="noStrike" dirty="0">
                          <a:solidFill>
                            <a:srgbClr val="15345B"/>
                          </a:solidFill>
                          <a:effectLst/>
                          <a:latin typeface="Arial" panose="020B0604020202020204" pitchFamily="34" charset="0"/>
                        </a:rPr>
                        <a:t> FY15, 16, 17, 19, 20, 23, 25</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$16,957,008 </a:t>
                      </a:r>
                    </a:p>
                  </a:txBody>
                  <a:tcPr marL="0" marR="0" marT="0" marB="0" anchor="ctr"/>
                </a:tc>
                <a:extLst>
                  <a:ext uri="{0D108BD9-81ED-4DB2-BD59-A6C34878D82A}">
                    <a16:rowId xmlns:a16="http://schemas.microsoft.com/office/drawing/2014/main" val="2268141632"/>
                  </a:ext>
                </a:extLst>
              </a:tr>
              <a:tr h="477200">
                <a:tc>
                  <a:txBody>
                    <a:bodyPr/>
                    <a:lstStyle/>
                    <a:p>
                      <a:pPr algn="l" rtl="0" fontAlgn="ctr">
                        <a:buNone/>
                      </a:pPr>
                      <a:r>
                        <a:rPr lang="en-US" sz="1800" b="0" i="0" u="none" strike="noStrike">
                          <a:solidFill>
                            <a:srgbClr val="15345B"/>
                          </a:solidFill>
                          <a:effectLst/>
                          <a:latin typeface="Arial" panose="020B0604020202020204" pitchFamily="34" charset="0"/>
                        </a:rPr>
                        <a:t>Sensor Development</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14</a:t>
                      </a:r>
                    </a:p>
                  </a:txBody>
                  <a:tcPr marL="0" marR="0" marT="0" marB="0" anchor="ctr"/>
                </a:tc>
                <a:tc>
                  <a:txBody>
                    <a:bodyPr/>
                    <a:lstStyle/>
                    <a:p>
                      <a:pPr algn="ctr" rtl="0" fontAlgn="ctr">
                        <a:buNone/>
                      </a:pPr>
                      <a:r>
                        <a:rPr lang="nn-NO" sz="1800" b="0" i="0" u="none" strike="noStrike">
                          <a:solidFill>
                            <a:srgbClr val="15345B"/>
                          </a:solidFill>
                          <a:effectLst/>
                          <a:latin typeface="Arial" panose="020B0604020202020204" pitchFamily="34" charset="0"/>
                        </a:rPr>
                        <a:t>FY15, 17, 18, 19, 20, 21, 24</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$9,030,941 </a:t>
                      </a:r>
                    </a:p>
                  </a:txBody>
                  <a:tcPr marL="0" marR="0" marT="0" marB="0" anchor="ctr"/>
                </a:tc>
                <a:extLst>
                  <a:ext uri="{0D108BD9-81ED-4DB2-BD59-A6C34878D82A}">
                    <a16:rowId xmlns:a16="http://schemas.microsoft.com/office/drawing/2014/main" val="213757807"/>
                  </a:ext>
                </a:extLst>
              </a:tr>
              <a:tr h="605389">
                <a:tc>
                  <a:txBody>
                    <a:bodyPr/>
                    <a:lstStyle/>
                    <a:p>
                      <a:pPr algn="l" rtl="0" fontAlgn="ctr">
                        <a:buNone/>
                      </a:pPr>
                      <a:r>
                        <a:rPr lang="en-US" sz="1800" b="0" i="0" u="none" strike="noStrike">
                          <a:solidFill>
                            <a:srgbClr val="15345B"/>
                          </a:solidFill>
                          <a:effectLst/>
                          <a:latin typeface="Arial" panose="020B0604020202020204" pitchFamily="34" charset="0"/>
                        </a:rPr>
                        <a:t>Computational Model Development and Validation</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6</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FY17, 18</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$4,714,455 </a:t>
                      </a:r>
                    </a:p>
                  </a:txBody>
                  <a:tcPr marL="0" marR="0" marT="0" marB="0" anchor="ctr"/>
                </a:tc>
                <a:extLst>
                  <a:ext uri="{0D108BD9-81ED-4DB2-BD59-A6C34878D82A}">
                    <a16:rowId xmlns:a16="http://schemas.microsoft.com/office/drawing/2014/main" val="3472828282"/>
                  </a:ext>
                </a:extLst>
              </a:tr>
              <a:tr h="477200">
                <a:tc>
                  <a:txBody>
                    <a:bodyPr/>
                    <a:lstStyle/>
                    <a:p>
                      <a:pPr algn="l" rtl="0" fontAlgn="ctr">
                        <a:buNone/>
                      </a:pPr>
                      <a:r>
                        <a:rPr lang="en-US" sz="1800" b="0" i="0" u="none" strike="noStrike">
                          <a:solidFill>
                            <a:srgbClr val="15345B"/>
                          </a:solidFill>
                          <a:effectLst/>
                          <a:latin typeface="Arial" panose="020B0604020202020204" pitchFamily="34" charset="0"/>
                        </a:rPr>
                        <a:t>Welding &amp; Joining Advanced Cladding</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3</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FY16, 17  </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$1,656,984 </a:t>
                      </a:r>
                    </a:p>
                  </a:txBody>
                  <a:tcPr marL="0" marR="0" marT="0" marB="0" anchor="ctr"/>
                </a:tc>
                <a:extLst>
                  <a:ext uri="{0D108BD9-81ED-4DB2-BD59-A6C34878D82A}">
                    <a16:rowId xmlns:a16="http://schemas.microsoft.com/office/drawing/2014/main" val="1948213242"/>
                  </a:ext>
                </a:extLst>
              </a:tr>
              <a:tr h="605389">
                <a:tc>
                  <a:txBody>
                    <a:bodyPr/>
                    <a:lstStyle/>
                    <a:p>
                      <a:pPr algn="l" rtl="0" fontAlgn="ctr">
                        <a:buNone/>
                      </a:pPr>
                      <a:r>
                        <a:rPr lang="en-US" sz="1800" b="0" i="0" u="none" strike="noStrike" dirty="0">
                          <a:solidFill>
                            <a:srgbClr val="15345B"/>
                          </a:solidFill>
                          <a:effectLst/>
                          <a:latin typeface="Arial" panose="020B0604020202020204" pitchFamily="34" charset="0"/>
                        </a:rPr>
                        <a:t>Nuclear Materials Discovery &amp; Qualification Initiative</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2</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FY20, 21 </a:t>
                      </a:r>
                    </a:p>
                  </a:txBody>
                  <a:tcPr marL="0" marR="0" marT="0" marB="0" anchor="ctr"/>
                </a:tc>
                <a:tc>
                  <a:txBody>
                    <a:bodyPr/>
                    <a:lstStyle/>
                    <a:p>
                      <a:pPr algn="r" rtl="0" fontAlgn="ctr">
                        <a:buNone/>
                      </a:pPr>
                      <a:r>
                        <a:rPr lang="en-US" sz="1800" b="0" i="0" u="none" strike="noStrike" dirty="0">
                          <a:solidFill>
                            <a:srgbClr val="15345B"/>
                          </a:solidFill>
                          <a:effectLst/>
                          <a:latin typeface="Arial" panose="020B0604020202020204" pitchFamily="34" charset="0"/>
                        </a:rPr>
                        <a:t>$995,514 </a:t>
                      </a:r>
                    </a:p>
                  </a:txBody>
                  <a:tcPr marL="0" marR="0" marT="0" marB="0" anchor="ctr"/>
                </a:tc>
                <a:extLst>
                  <a:ext uri="{0D108BD9-81ED-4DB2-BD59-A6C34878D82A}">
                    <a16:rowId xmlns:a16="http://schemas.microsoft.com/office/drawing/2014/main" val="1437397361"/>
                  </a:ext>
                </a:extLst>
              </a:tr>
            </a:tbl>
          </a:graphicData>
        </a:graphic>
      </p:graphicFrame>
    </p:spTree>
    <p:extLst>
      <p:ext uri="{BB962C8B-B14F-4D97-AF65-F5344CB8AC3E}">
        <p14:creationId xmlns:p14="http://schemas.microsoft.com/office/powerpoint/2010/main" val="3041428382"/>
      </p:ext>
    </p:extLst>
  </p:cSld>
  <p:clrMapOvr>
    <a:masterClrMapping/>
  </p:clrMapOvr>
</p:sld>
</file>

<file path=ppt/theme/theme1.xml><?xml version="1.0" encoding="utf-8"?>
<a:theme xmlns:a="http://schemas.openxmlformats.org/drawingml/2006/main" name="INL 2020">
  <a:themeElements>
    <a:clrScheme name="NSUF Color Scheme">
      <a:dk1>
        <a:srgbClr val="15345B"/>
      </a:dk1>
      <a:lt1>
        <a:srgbClr val="FFFFFF"/>
      </a:lt1>
      <a:dk2>
        <a:srgbClr val="07519E"/>
      </a:dk2>
      <a:lt2>
        <a:srgbClr val="4A95D0"/>
      </a:lt2>
      <a:accent1>
        <a:srgbClr val="DB792C"/>
      </a:accent1>
      <a:accent2>
        <a:srgbClr val="4A95D0"/>
      </a:accent2>
      <a:accent3>
        <a:srgbClr val="15345B"/>
      </a:accent3>
      <a:accent4>
        <a:srgbClr val="D89328"/>
      </a:accent4>
      <a:accent5>
        <a:srgbClr val="8E8E8E"/>
      </a:accent5>
      <a:accent6>
        <a:srgbClr val="C4C6C7"/>
      </a:accent6>
      <a:hlink>
        <a:srgbClr val="D89328"/>
      </a:hlink>
      <a:folHlink>
        <a:srgbClr val="4A95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A68D4D-9402-4485-B11D-8DDDCEB2E4C5}">
  <ds:schemaRefs>
    <ds:schemaRef ds:uri="e13a543c-6713-4e5a-aa83-cb6a8e4cb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53BD8C8-895E-4169-A358-3E9B46BE64A2}">
  <ds:schemaRefs>
    <ds:schemaRef ds:uri="e13a543c-6713-4e5a-aa83-cb6a8e4cb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22932C-873F-4D0F-B9E0-AE16472CDC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8633</TotalTime>
  <Words>2374</Words>
  <Application>Microsoft Office PowerPoint</Application>
  <PresentationFormat>Widescreen</PresentationFormat>
  <Paragraphs>344</Paragraphs>
  <Slides>22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Arial</vt:lpstr>
      <vt:lpstr>Calibri</vt:lpstr>
      <vt:lpstr>Helvetica</vt:lpstr>
      <vt:lpstr>Helvetica Condensed Medium</vt:lpstr>
      <vt:lpstr>Times New Roman</vt:lpstr>
      <vt:lpstr>INL 2020</vt:lpstr>
      <vt:lpstr>PowerPoint Presentation</vt:lpstr>
      <vt:lpstr>NSUF CINR Overview</vt:lpstr>
      <vt:lpstr>NSUF Funding Calls</vt:lpstr>
      <vt:lpstr>NSUF CINR Schedule</vt:lpstr>
      <vt:lpstr>NSUF User Access Awards - CINR  Large Projects</vt:lpstr>
      <vt:lpstr>NSUF CINR Awards by Institution Type</vt:lpstr>
      <vt:lpstr>NSUF CINR Award Amounts by Institution</vt:lpstr>
      <vt:lpstr>NSUF CINR Award Amounts by Institution</vt:lpstr>
      <vt:lpstr>Summary of CINR work in various technical areas</vt:lpstr>
      <vt:lpstr>CINR awarded projects up to FY25 by research field </vt:lpstr>
      <vt:lpstr>NSUF Access Award Projects Summary: FY07-FY25 </vt:lpstr>
      <vt:lpstr>NSUF Access Awards</vt:lpstr>
      <vt:lpstr>FY25 NSUF CINR Access Awards</vt:lpstr>
      <vt:lpstr>FY25 CINR access awards</vt:lpstr>
      <vt:lpstr>FY25 CINR access awards</vt:lpstr>
      <vt:lpstr>FY25 CINR access awards</vt:lpstr>
      <vt:lpstr>FY25 CINR access awards</vt:lpstr>
      <vt:lpstr>FY25 CINR access awards</vt:lpstr>
      <vt:lpstr>FY25 CINR access awards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M. Perttula</dc:creator>
  <cp:keywords/>
  <dc:description/>
  <cp:lastModifiedBy>J. Derek Whipple, (NST-NSUF)</cp:lastModifiedBy>
  <cp:revision>32</cp:revision>
  <dcterms:created xsi:type="dcterms:W3CDTF">2023-06-23T17:54:28Z</dcterms:created>
  <dcterms:modified xsi:type="dcterms:W3CDTF">2026-05-08T21:48:42Z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