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753" r:id="rId6"/>
    <p:sldId id="686" r:id="rId7"/>
    <p:sldId id="748" r:id="rId8"/>
    <p:sldId id="749" r:id="rId9"/>
    <p:sldId id="691" r:id="rId10"/>
    <p:sldId id="750" r:id="rId11"/>
    <p:sldId id="690" r:id="rId12"/>
    <p:sldId id="751" r:id="rId13"/>
    <p:sldId id="75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934903-29B4-4C41-ABA6-FB28E31F1C0E}">
          <p14:sldIdLst>
            <p14:sldId id="256"/>
            <p14:sldId id="753"/>
            <p14:sldId id="686"/>
            <p14:sldId id="748"/>
            <p14:sldId id="749"/>
            <p14:sldId id="691"/>
            <p14:sldId id="750"/>
            <p14:sldId id="690"/>
            <p14:sldId id="751"/>
            <p14:sldId id="752"/>
          </p14:sldIdLst>
        </p14:section>
        <p14:section name="Backup Slides" id="{648C68CE-71FF-432A-97E2-C7277CFC21F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ACAA9D-6570-59D1-4B54-A920A2BD5062}" name="Ethan Jacob Hisle" initials="EH" userId="S::Ethan.Hisle@inl.gov::af516a5b-ad11-47f9-bdd3-83e7d14a2d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E8E31A-5FC8-4424-9E5E-06D128A0AC06}" v="3" dt="2026-05-11T00:20:11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1E54D-F7FA-4CDA-9ABF-3E0E3728269B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30761-DDB3-4112-8EFE-80CA6BA5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7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CCFD4-A7F8-054B-8822-BC244B953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7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3AB9E-714C-4488-B4EF-4211DFD365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June 1, 2023</a:t>
            </a:r>
          </a:p>
          <a:p>
            <a:pPr lvl="1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58233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269691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planet&#10;&#10;Description automatically generated">
            <a:extLst>
              <a:ext uri="{FF2B5EF4-FFF2-40B4-BE49-F238E27FC236}">
                <a16:creationId xmlns:a16="http://schemas.microsoft.com/office/drawing/2014/main" id="{9C21F558-48C5-60A3-2CD0-60B389C123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77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94F8-6A87-4731-B71E-063DF145D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9DC90-0A74-9826-4040-985951CD0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66B9A-A792-051D-1634-0DE3F25A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41506-27B3-5213-18D4-28EDE4A7A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94AFC-51E9-BFB7-36DF-9C88F0F2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5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7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1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BC813-BC90-383B-25F4-91BFBEF1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C4AC6A-88C2-0026-DF78-EF9920CF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ABB9BD-3F69-5EA5-3926-FA3D628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3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257963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59435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07486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52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5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26616"/>
            <a:ext cx="1546302" cy="292238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4D38BC-871C-4EC6-9192-046955ECC019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26616"/>
            <a:ext cx="5060066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26616"/>
            <a:ext cx="434428" cy="292238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DBD055-F4F7-465C-90AD-8EF39F3D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0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4BBA-49B4-4957-AC6F-A048E6EC0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592" y="1571947"/>
            <a:ext cx="11542815" cy="1857053"/>
          </a:xfrm>
        </p:spPr>
        <p:txBody>
          <a:bodyPr>
            <a:noAutofit/>
          </a:bodyPr>
          <a:lstStyle/>
          <a:p>
            <a:r>
              <a:rPr lang="en-US" sz="4400" kern="1600" dirty="0">
                <a:ea typeface="Times New Roman" panose="02020603050405020304" pitchFamily="18" charset="0"/>
              </a:rPr>
              <a:t>Enabling specific heat measurements via the laser flash technique: Improving throughput and measurement accuracy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98183-FA70-C911-BF9C-0ECE1FB66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962567"/>
          </a:xfrm>
        </p:spPr>
        <p:txBody>
          <a:bodyPr>
            <a:normAutofit/>
          </a:bodyPr>
          <a:lstStyle/>
          <a:p>
            <a:r>
              <a:rPr lang="en-US" dirty="0"/>
              <a:t>Tsvetoslav Pavlov</a:t>
            </a:r>
          </a:p>
          <a:p>
            <a:r>
              <a:rPr lang="en-US" dirty="0"/>
              <a:t>Idaho National Laboratory  </a:t>
            </a:r>
          </a:p>
          <a:p>
            <a:r>
              <a:rPr lang="en-US" dirty="0"/>
              <a:t>May 12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577373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66E96A-0715-3CB9-1279-722FFD138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" r="4886"/>
          <a:stretch>
            <a:fillRect/>
          </a:stretch>
        </p:blipFill>
        <p:spPr>
          <a:xfrm>
            <a:off x="5830527" y="875072"/>
            <a:ext cx="6356569" cy="52768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4884C3-A3CE-8A90-2736-30BACDAE876E}"/>
              </a:ext>
            </a:extLst>
          </p:cNvPr>
          <p:cNvSpPr txBox="1">
            <a:spLocks/>
          </p:cNvSpPr>
          <p:nvPr/>
        </p:nvSpPr>
        <p:spPr>
          <a:xfrm>
            <a:off x="888176" y="412757"/>
            <a:ext cx="10851540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Results: Application to irradiated AGR-2 TRISO fuel compact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10D62D-ADF1-B1CD-CEBD-85561D83CB86}"/>
              </a:ext>
            </a:extLst>
          </p:cNvPr>
          <p:cNvSpPr txBox="1">
            <a:spLocks/>
          </p:cNvSpPr>
          <p:nvPr/>
        </p:nvSpPr>
        <p:spPr>
          <a:xfrm>
            <a:off x="452284" y="1421554"/>
            <a:ext cx="5438882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new methodology was applied to irradiated AGR TRISO fuel</a:t>
            </a:r>
          </a:p>
          <a:p>
            <a:r>
              <a:rPr lang="en-US" dirty="0"/>
              <a:t>The LFA made accurate specific heat measurements on TRISO fuel possible which were not possible via the DSC after several attempts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2223F550-F860-52D0-CEE1-A649E6E0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2382"/>
            <a:ext cx="3662472" cy="9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F873-CF4E-1E1B-F26E-1F8906AC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E9FAF-18FC-3AA6-6528-71066A05B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NSUF program and leadership</a:t>
            </a:r>
          </a:p>
          <a:p>
            <a:r>
              <a:rPr lang="en-US" dirty="0"/>
              <a:t>Geroge S. Evans</a:t>
            </a:r>
          </a:p>
          <a:p>
            <a:r>
              <a:rPr lang="en-US" dirty="0"/>
              <a:t>Michael C. Marshall</a:t>
            </a:r>
          </a:p>
          <a:p>
            <a:r>
              <a:rPr lang="en-US" dirty="0"/>
              <a:t>Laura Bonatti</a:t>
            </a:r>
          </a:p>
          <a:p>
            <a:r>
              <a:rPr lang="en-US" dirty="0"/>
              <a:t>FASB, IMCL operations and radiological control</a:t>
            </a:r>
          </a:p>
        </p:txBody>
      </p:sp>
    </p:spTree>
    <p:extLst>
      <p:ext uri="{BB962C8B-B14F-4D97-AF65-F5344CB8AC3E}">
        <p14:creationId xmlns:p14="http://schemas.microsoft.com/office/powerpoint/2010/main" val="388610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66493"/>
            <a:ext cx="422506" cy="271751"/>
          </a:xfrm>
        </p:spPr>
        <p:txBody>
          <a:bodyPr/>
          <a:lstStyle/>
          <a:p>
            <a:fld id="{85BB0223-B999-4CDE-9194-0726CBB6E0B5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C69599-618E-54E7-B695-86862624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32" y="463344"/>
            <a:ext cx="5622457" cy="953206"/>
          </a:xfrm>
        </p:spPr>
        <p:txBody>
          <a:bodyPr/>
          <a:lstStyle/>
          <a:p>
            <a:r>
              <a:rPr lang="en-US" dirty="0"/>
              <a:t>Project motivation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79825-CF3F-E869-AF08-E0416AB6E21E}"/>
              </a:ext>
            </a:extLst>
          </p:cNvPr>
          <p:cNvSpPr txBox="1">
            <a:spLocks/>
          </p:cNvSpPr>
          <p:nvPr/>
        </p:nvSpPr>
        <p:spPr>
          <a:xfrm>
            <a:off x="1995207" y="531225"/>
            <a:ext cx="10415648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C32F7EBF-67EE-6A77-B9AB-B97DEB9E5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05"/>
          <a:stretch/>
        </p:blipFill>
        <p:spPr>
          <a:xfrm>
            <a:off x="1995207" y="3973185"/>
            <a:ext cx="8334425" cy="2190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A9712FB3-C8BC-24D4-C036-BE2C949FC3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5132" y="935634"/>
                <a:ext cx="10979384" cy="40876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marL="230188" indent="-230188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  <a:cs typeface="+mn-cs"/>
                  </a:defRPr>
                </a:lvl1pPr>
                <a:lvl2pPr marL="684213" indent="-227013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Font typeface="Times New Roman" charset="0"/>
                  <a:buChar char="–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Font typeface="Times New Roman" charset="0"/>
                  <a:buChar char="–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charset="0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6600"/>
                  </a:buClr>
                  <a:buChar char="•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6600"/>
                  </a:buClr>
                  <a:buChar char="•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6600"/>
                  </a:buClr>
                  <a:buChar char="•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6600"/>
                  </a:buClr>
                  <a:buChar char="•"/>
                  <a:tabLst>
                    <a:tab pos="228600" algn="l"/>
                    <a:tab pos="2794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kern="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Specific heat is used to estimate thermal conductivity via the following equation : </a:t>
                </a:r>
                <a14:m>
                  <m:oMath xmlns:m="http://schemas.openxmlformats.org/officeDocument/2006/math">
                    <m:r>
                      <a:rPr lang="en-US" altLang="en-US" sz="1600" i="1" kern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altLang="en-US" sz="16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l-GR" altLang="en-US" sz="1600" i="1" kern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l-GR" altLang="en-US" sz="1600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sSub>
                      <m:sSubPr>
                        <m:ctrlPr>
                          <a:rPr lang="el-GR" altLang="en-US" sz="1600" b="1" i="1" kern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1" i="1" kern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en-US" sz="1600" b="1" i="1" kern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sub>
                    </m:sSub>
                  </m:oMath>
                </a14:m>
                <a:endParaRPr lang="en-US" altLang="en-US" sz="1600" kern="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kern="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Specific heat is a critical input property for fuel performance/ safety codes to simulate accidents:</a:t>
                </a:r>
              </a:p>
              <a:p>
                <a:pPr lvl="1"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kern="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 of Coolant Accidents</a:t>
                </a:r>
              </a:p>
              <a:p>
                <a:pPr lvl="1"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kern="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Reactivity Initiated Accidents</a:t>
                </a:r>
              </a:p>
              <a:p>
                <a:pPr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kern="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 the Differential Scanning Calorimeter (DSC) is used for measuring this property which takes around 40 – 60 hours per sample</a:t>
                </a:r>
              </a:p>
              <a:p>
                <a:pPr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kern="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Laser Flash Analyzer is proposed as an alternative technique for specific heat measurements that can reduce the time and cost by a factor of 2-3</a:t>
                </a:r>
              </a:p>
              <a:p>
                <a:pPr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endParaRPr lang="en-US" altLang="en-US" sz="1600" kern="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endParaRPr lang="en-US" altLang="en-US" sz="1600" kern="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buClr>
                    <a:srgbClr val="2DA9E1"/>
                  </a:buClr>
                  <a:buFont typeface="Arial" panose="020B0604020202020204" pitchFamily="34" charset="0"/>
                  <a:buChar char="•"/>
                </a:pPr>
                <a:endParaRPr lang="en-US" altLang="en-US" sz="1600" kern="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A9712FB3-C8BC-24D4-C036-BE2C949FC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5132" y="935634"/>
                <a:ext cx="10979384" cy="4087657"/>
              </a:xfrm>
              <a:prstGeom prst="rect">
                <a:avLst/>
              </a:prstGeom>
              <a:blipFill>
                <a:blip r:embed="rId4"/>
                <a:stretch>
                  <a:fillRect l="-444" r="-4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92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E7F34779-2D92-EBE8-58C3-68BF3CFE5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2439" r="50061"/>
          <a:stretch>
            <a:fillRect/>
          </a:stretch>
        </p:blipFill>
        <p:spPr bwMode="auto">
          <a:xfrm>
            <a:off x="6914121" y="1906661"/>
            <a:ext cx="5277879" cy="40372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B1EAF5C9-FCB1-4868-2746-CB727A2376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9" t="2439" r="2722"/>
          <a:stretch>
            <a:fillRect/>
          </a:stretch>
        </p:blipFill>
        <p:spPr bwMode="auto">
          <a:xfrm>
            <a:off x="6827258" y="1792288"/>
            <a:ext cx="5195191" cy="4157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8FB6A-9C83-C102-8D3D-0E0B938D5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0204A-E619-5B9E-C64D-025894217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6" y="1253331"/>
            <a:ext cx="10415649" cy="4351338"/>
          </a:xfrm>
        </p:spPr>
        <p:txBody>
          <a:bodyPr/>
          <a:lstStyle/>
          <a:p>
            <a:r>
              <a:rPr lang="en-US" dirty="0"/>
              <a:t>The method leverages the following adiabatic energy balance: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7F3D0E-42E3-C433-8421-BD60F5F5573F}"/>
                  </a:ext>
                </a:extLst>
              </p:cNvPr>
              <p:cNvSpPr txBox="1"/>
              <p:nvPr/>
            </p:nvSpPr>
            <p:spPr>
              <a:xfrm>
                <a:off x="976663" y="2129412"/>
                <a:ext cx="6096000" cy="2481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2880" marR="0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kern="100" smtClean="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𝑠𝑎𝑚𝑝𝑙𝑒</m:t>
                          </m:r>
                        </m:sub>
                      </m:sSub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182880" marR="0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∗ 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∗ 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1800" b="0" i="1" kern="100" smtClean="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0" i="1" kern="100" smtClean="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𝑠𝑎𝑚𝑝𝑙𝑒</m:t>
                          </m:r>
                        </m:sub>
                      </m:sSub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∗ 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𝑠𝑎𝑚𝑝𝑙𝑒</m:t>
                          </m:r>
                        </m:sub>
                      </m:sSub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∗ 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𝑠𝑎𝑚𝑝𝑙𝑒</m:t>
                          </m:r>
                        </m:sub>
                      </m:sSub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182880" marR="0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𝑠𝑎𝑚𝑝𝑙𝑒</m:t>
                          </m:r>
                        </m:sub>
                      </m:sSub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∗ </m:t>
                          </m:r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∗ </m:t>
                          </m:r>
                          <m:sSub>
                            <m:sSubPr>
                              <m:ctrlPr>
                                <a:rPr lang="en-US" sz="1800" i="1" kern="1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US" sz="18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𝑠𝑎𝑚𝑝𝑙𝑒</m:t>
                              </m:r>
                            </m:sub>
                          </m:s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∗ </m:t>
                          </m:r>
                          <m:sSub>
                            <m:sSubPr>
                              <m:ctrlPr>
                                <a:rPr lang="en-US" sz="1800" i="1" kern="1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US" sz="18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𝑠𝑎𝑚𝑝𝑙𝑒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kern="100" dirty="0">
                  <a:solidFill>
                    <a:srgbClr val="FF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182880" marR="0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𝑠𝑎𝑚𝑝𝑙𝑒</m:t>
                          </m:r>
                        </m:sub>
                      </m:sSub>
                      <m:r>
                        <a:rPr lang="en-US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∗ </m:t>
                          </m:r>
                          <m:sSub>
                            <m:sSubPr>
                              <m:ctrlP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∗ </m:t>
                          </m:r>
                          <m:sSub>
                            <m:sSubPr>
                              <m:ctrlPr>
                                <a:rPr lang="en-US" i="1" kern="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US" b="0" i="1" kern="1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 kern="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𝑠𝑎𝑚𝑝𝑙𝑒</m:t>
                              </m:r>
                            </m:sub>
                          </m:sSub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∗ </m:t>
                          </m:r>
                          <m:sSub>
                            <m:sSubPr>
                              <m:ctrlPr>
                                <a:rPr lang="en-US" i="1" kern="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US" b="0" i="1" kern="1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 kern="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𝑠𝑎𝑚𝑝𝑙𝑒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7F3D0E-42E3-C433-8421-BD60F5F55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63" y="2129412"/>
                <a:ext cx="6096000" cy="24811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9E9739-3426-FDD8-8B75-1DDE2A29F194}"/>
              </a:ext>
            </a:extLst>
          </p:cNvPr>
          <p:cNvCxnSpPr>
            <a:cxnSpLocks/>
          </p:cNvCxnSpPr>
          <p:nvPr/>
        </p:nvCxnSpPr>
        <p:spPr>
          <a:xfrm flipV="1">
            <a:off x="5666363" y="4165352"/>
            <a:ext cx="1247758" cy="1880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4FB262-6976-35C8-A166-EA826A73686D}"/>
              </a:ext>
            </a:extLst>
          </p:cNvPr>
          <p:cNvCxnSpPr>
            <a:cxnSpLocks/>
          </p:cNvCxnSpPr>
          <p:nvPr/>
        </p:nvCxnSpPr>
        <p:spPr>
          <a:xfrm>
            <a:off x="5622932" y="3982845"/>
            <a:ext cx="1291189" cy="75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16EDC52-E742-A321-F76B-61F5DB355068}"/>
              </a:ext>
            </a:extLst>
          </p:cNvPr>
          <p:cNvSpPr/>
          <p:nvPr/>
        </p:nvSpPr>
        <p:spPr>
          <a:xfrm>
            <a:off x="5622932" y="3833759"/>
            <a:ext cx="1291189" cy="263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8B4D-FA1A-E9E5-131D-E7E00E1E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379929"/>
            <a:ext cx="10415648" cy="1008797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F2DB34-4B63-9B31-DD9A-1F9DC89AE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138"/>
          <a:stretch>
            <a:fillRect/>
          </a:stretch>
        </p:blipFill>
        <p:spPr>
          <a:xfrm>
            <a:off x="4487434" y="1220561"/>
            <a:ext cx="7704566" cy="46809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0EA540-044B-241D-6C52-334C69CBE5F8}"/>
              </a:ext>
            </a:extLst>
          </p:cNvPr>
          <p:cNvSpPr txBox="1">
            <a:spLocks/>
          </p:cNvSpPr>
          <p:nvPr/>
        </p:nvSpPr>
        <p:spPr>
          <a:xfrm>
            <a:off x="536028" y="1253331"/>
            <a:ext cx="4120055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Advanced tool development – based on finite element analysis and Gauss-seidel iterations</a:t>
            </a:r>
          </a:p>
          <a:p>
            <a:pPr marL="0" indent="0" algn="just">
              <a:buNone/>
            </a:pPr>
            <a:endParaRPr lang="en-US" sz="2000" dirty="0"/>
          </a:p>
          <a:p>
            <a:pPr algn="just"/>
            <a:r>
              <a:rPr lang="en-US" sz="2000" dirty="0"/>
              <a:t>Correcting for heat loss effects which improves the accuracy of the measurement at elevated temperatures (&gt;300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sz="2000" dirty="0"/>
              <a:t>)</a:t>
            </a:r>
          </a:p>
          <a:p>
            <a:pPr algn="just"/>
            <a:endParaRPr lang="en-US" sz="20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84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4D8F-9750-A1C2-4766-97B2FA14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75" y="547526"/>
            <a:ext cx="10415648" cy="953206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dirty="0" err="1"/>
              <a:t>Valiation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F5B49-1C68-57D1-9473-BB280594C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012" y="1163810"/>
            <a:ext cx="6327020" cy="4351338"/>
          </a:xfrm>
        </p:spPr>
        <p:txBody>
          <a:bodyPr/>
          <a:lstStyle/>
          <a:p>
            <a:r>
              <a:rPr lang="en-US" dirty="0"/>
              <a:t>Standard reference materials validation:</a:t>
            </a:r>
          </a:p>
          <a:p>
            <a:pPr lvl="1"/>
            <a:r>
              <a:rPr lang="en-US" dirty="0"/>
              <a:t>(A) alumina</a:t>
            </a:r>
          </a:p>
          <a:p>
            <a:pPr lvl="1"/>
            <a:r>
              <a:rPr lang="en-US" dirty="0"/>
              <a:t>(B) POCO graphite</a:t>
            </a:r>
          </a:p>
          <a:p>
            <a:endParaRPr lang="en-US" dirty="0"/>
          </a:p>
          <a:p>
            <a:r>
              <a:rPr lang="en-US" dirty="0"/>
              <a:t>Excellent agreement with literature data </a:t>
            </a:r>
          </a:p>
          <a:p>
            <a:endParaRPr lang="en-US" dirty="0"/>
          </a:p>
          <a:p>
            <a:r>
              <a:rPr lang="en-US" dirty="0"/>
              <a:t>This method offers a factor of two greater throughput compared to DSC measurements (2 days instead of 4 days per sample)</a:t>
            </a:r>
          </a:p>
          <a:p>
            <a:endParaRPr lang="en-US" dirty="0"/>
          </a:p>
          <a:p>
            <a:r>
              <a:rPr lang="en-US" dirty="0"/>
              <a:t>No significant challenges – setting aside more time for further testing is the only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Chart, diagram&#10;&#10;AI-generated content may be incorrect.">
            <a:extLst>
              <a:ext uri="{FF2B5EF4-FFF2-40B4-BE49-F238E27FC236}">
                <a16:creationId xmlns:a16="http://schemas.microsoft.com/office/drawing/2014/main" id="{5FDF75F9-229F-20FD-EC02-E3E381CD7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46836"/>
            <a:ext cx="4693919" cy="6787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0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70B7-85A8-7DB7-E12D-4B4A4F61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Application to as-fabricated U-10Mo fuel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30AB1-E7C0-52EF-E2EA-05BBAF5EE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6" y="1739901"/>
            <a:ext cx="6014069" cy="4351338"/>
          </a:xfrm>
        </p:spPr>
        <p:txBody>
          <a:bodyPr/>
          <a:lstStyle/>
          <a:p>
            <a:r>
              <a:rPr lang="en-US" dirty="0"/>
              <a:t>The new methodology was applied to U-10Mo/Zr fuel foils</a:t>
            </a:r>
          </a:p>
          <a:p>
            <a:r>
              <a:rPr lang="en-US" dirty="0"/>
              <a:t>The LFA results show excellent agreement with the DSC measurements</a:t>
            </a:r>
          </a:p>
          <a:p>
            <a:r>
              <a:rPr lang="en-US" dirty="0"/>
              <a:t>The time of LFA data collection was 2-3 times faster compared to the DSC and leveraged only 2 samples vs. the DSC averages were based on more than 5 samples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D8AB0608-6899-B1C7-4CFB-BC1DA8EDAB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r="6271"/>
          <a:stretch>
            <a:fillRect/>
          </a:stretch>
        </p:blipFill>
        <p:spPr bwMode="auto">
          <a:xfrm>
            <a:off x="6902245" y="1498535"/>
            <a:ext cx="5289755" cy="4661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E16BF0-30D4-255B-A6E1-498D973F2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20" t="12839" r="4722" b="69576"/>
          <a:stretch/>
        </p:blipFill>
        <p:spPr>
          <a:xfrm>
            <a:off x="0" y="5989176"/>
            <a:ext cx="3417922" cy="8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5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CEC9D-3022-BA34-1BB0-AF8E092E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174C2-C0B8-9577-4EBE-AF7F1642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617" y="1430030"/>
            <a:ext cx="10415649" cy="4163367"/>
          </a:xfrm>
        </p:spPr>
        <p:txBody>
          <a:bodyPr/>
          <a:lstStyle/>
          <a:p>
            <a:r>
              <a:rPr lang="en-US" sz="2000" dirty="0"/>
              <a:t>Developed a novel methodology for measuring specific heat capacity via Laser Flash Analysis</a:t>
            </a:r>
          </a:p>
          <a:p>
            <a:r>
              <a:rPr lang="en-US" sz="2000" dirty="0"/>
              <a:t>Demonstrated and validated method for measuring specific heat capacity via LFA at INL</a:t>
            </a:r>
          </a:p>
          <a:p>
            <a:r>
              <a:rPr lang="en-US" sz="2000" dirty="0"/>
              <a:t>Methodology offers improved accuracy and higher throughput (a factor of 2 or greater) compared to alternative techniques such as DSC</a:t>
            </a:r>
          </a:p>
          <a:p>
            <a:r>
              <a:rPr lang="en-US" dirty="0"/>
              <a:t>The methodology was successfully applied to as-fabricated U-10Mo and U-10Zr fuels as well as irradiated AGR TRISO compacts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57767A-E5DE-57E5-583B-015FAD9D6005}"/>
              </a:ext>
            </a:extLst>
          </p:cNvPr>
          <p:cNvSpPr txBox="1">
            <a:spLocks/>
          </p:cNvSpPr>
          <p:nvPr/>
        </p:nvSpPr>
        <p:spPr>
          <a:xfrm>
            <a:off x="706734" y="3915294"/>
            <a:ext cx="10415648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86B408-BA8D-F85D-79C6-414DF54FD2CB}"/>
              </a:ext>
            </a:extLst>
          </p:cNvPr>
          <p:cNvSpPr txBox="1">
            <a:spLocks/>
          </p:cNvSpPr>
          <p:nvPr/>
        </p:nvSpPr>
        <p:spPr>
          <a:xfrm>
            <a:off x="1151455" y="3228624"/>
            <a:ext cx="10415648" cy="95320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2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ED370A-C519-3DA4-33C4-953C98D4A679}"/>
              </a:ext>
            </a:extLst>
          </p:cNvPr>
          <p:cNvSpPr txBox="1">
            <a:spLocks/>
          </p:cNvSpPr>
          <p:nvPr/>
        </p:nvSpPr>
        <p:spPr>
          <a:xfrm>
            <a:off x="1151454" y="3969596"/>
            <a:ext cx="10415649" cy="105954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AF2FC2-38FF-A57D-1784-B61CF00317FC}"/>
              </a:ext>
            </a:extLst>
          </p:cNvPr>
          <p:cNvSpPr txBox="1">
            <a:spLocks/>
          </p:cNvSpPr>
          <p:nvPr/>
        </p:nvSpPr>
        <p:spPr>
          <a:xfrm>
            <a:off x="987780" y="4561480"/>
            <a:ext cx="10415649" cy="416336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Pavlov et al., A novel methodology for measuring specific heat via laser flash, draft, Journal of Thermal Sciences </a:t>
            </a:r>
          </a:p>
          <a:p>
            <a:pPr marL="0" indent="0">
              <a:buNone/>
            </a:pPr>
            <a:r>
              <a:rPr lang="en-US" sz="1400" dirty="0"/>
              <a:t>Pavlov et al., Thermophysical properties of U-10Mo monolithic fuel from the MP-2 irradiation experiment, in preparation, JNM</a:t>
            </a:r>
          </a:p>
          <a:p>
            <a:pPr marL="0" indent="0">
              <a:buNone/>
            </a:pPr>
            <a:r>
              <a:rPr lang="en-US" sz="1400" dirty="0"/>
              <a:t>Pavlov et al., Thermophysical properties of U-10Zr fuel before and after irradiation, draft, JNM</a:t>
            </a:r>
          </a:p>
          <a:p>
            <a:pPr marL="0" indent="0">
              <a:buNone/>
            </a:pPr>
            <a:r>
              <a:rPr lang="en-US" sz="1400" dirty="0"/>
              <a:t>Hisle, E. J., Pavlov et al., Thermophysical properties of irradiated AGR-2 compacts, in preparation, JNM</a:t>
            </a:r>
          </a:p>
          <a:p>
            <a:endParaRPr lang="en-US" sz="1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0D656B-2821-7EA7-C78E-EA3880837685}"/>
              </a:ext>
            </a:extLst>
          </p:cNvPr>
          <p:cNvSpPr txBox="1">
            <a:spLocks/>
          </p:cNvSpPr>
          <p:nvPr/>
        </p:nvSpPr>
        <p:spPr>
          <a:xfrm>
            <a:off x="987779" y="4020339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268437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6B611A-DC47-912D-9CF3-BD179B398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6"/>
          <a:stretch>
            <a:fillRect/>
          </a:stretch>
        </p:blipFill>
        <p:spPr>
          <a:xfrm>
            <a:off x="6440129" y="1126586"/>
            <a:ext cx="5751871" cy="48073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6CF5F5-FA31-CF66-0482-9D0E3EBA181E}"/>
              </a:ext>
            </a:extLst>
          </p:cNvPr>
          <p:cNvSpPr txBox="1">
            <a:spLocks/>
          </p:cNvSpPr>
          <p:nvPr/>
        </p:nvSpPr>
        <p:spPr>
          <a:xfrm>
            <a:off x="888176" y="412757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Results: Application to as-fabricated U-10Zr fuel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830DD2-CB7B-DA26-D094-47901314217F}"/>
              </a:ext>
            </a:extLst>
          </p:cNvPr>
          <p:cNvSpPr txBox="1">
            <a:spLocks/>
          </p:cNvSpPr>
          <p:nvPr/>
        </p:nvSpPr>
        <p:spPr>
          <a:xfrm>
            <a:off x="657118" y="1502069"/>
            <a:ext cx="601406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−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new methodology was applied to as-fabricated U-10Zr fuel</a:t>
            </a:r>
          </a:p>
          <a:p>
            <a:r>
              <a:rPr lang="en-US" dirty="0"/>
              <a:t>Additional benefits of the new methodology include the ability to resolve specific heat in the solid-to-solid phase transition region (550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dirty="0"/>
              <a:t> to 750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dirty="0"/>
              <a:t>) which is not possible via DSC in a scanning mode due to phase transition enthalpies masking the specific heat response of the </a:t>
            </a:r>
            <a:r>
              <a:rPr lang="en-US" dirty="0" err="1"/>
              <a:t>sampl</a:t>
            </a:r>
            <a:r>
              <a:rPr lang="en-US" dirty="0"/>
              <a:t>. 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F26ABB0-D987-A978-DA49-2371A8250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2382"/>
            <a:ext cx="3662472" cy="9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8109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">
      <a:dk1>
        <a:srgbClr val="000000"/>
      </a:dk1>
      <a:lt1>
        <a:srgbClr val="FFFFFF"/>
      </a:lt1>
      <a:dk2>
        <a:srgbClr val="06509D"/>
      </a:dk2>
      <a:lt2>
        <a:srgbClr val="4995D0"/>
      </a:lt2>
      <a:accent1>
        <a:srgbClr val="DB792C"/>
      </a:accent1>
      <a:accent2>
        <a:srgbClr val="49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3C6C7"/>
      </a:accent6>
      <a:hlink>
        <a:srgbClr val="05509C"/>
      </a:hlink>
      <a:folHlink>
        <a:srgbClr val="8E8E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c8e8b8-3807-40a6-bc6e-ffcc719d3349">
      <Terms xmlns="http://schemas.microsoft.com/office/infopath/2007/PartnerControls"/>
    </lcf76f155ced4ddcb4097134ff3c332f>
    <TaxCatchAll xmlns="7df99278-cc97-4ab0-91c6-78683fa7b9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32217F3D5AE249A9165A169B12B67C" ma:contentTypeVersion="16" ma:contentTypeDescription="Create a new document." ma:contentTypeScope="" ma:versionID="0a89a4575a1a3ff11149bdee40853d77">
  <xsd:schema xmlns:xsd="http://www.w3.org/2001/XMLSchema" xmlns:xs="http://www.w3.org/2001/XMLSchema" xmlns:p="http://schemas.microsoft.com/office/2006/metadata/properties" xmlns:ns2="f5c8e8b8-3807-40a6-bc6e-ffcc719d3349" xmlns:ns3="7df99278-cc97-4ab0-91c6-78683fa7b94d" targetNamespace="http://schemas.microsoft.com/office/2006/metadata/properties" ma:root="true" ma:fieldsID="d79c0a781b664579c8241b81d17b1869" ns2:_="" ns3:_="">
    <xsd:import namespace="f5c8e8b8-3807-40a6-bc6e-ffcc719d3349"/>
    <xsd:import namespace="7df99278-cc97-4ab0-91c6-78683fa7b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8e8b8-3807-40a6-bc6e-ffcc719d33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b78db39-37aa-4e28-bb7e-9642684d42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99278-cc97-4ab0-91c6-78683fa7b94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358193e-e72d-4971-8ccb-32e3b148ed94}" ma:internalName="TaxCatchAll" ma:showField="CatchAllData" ma:web="7df99278-cc97-4ab0-91c6-78683fa7b9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4F477F-928D-492C-A88D-CED55E6F3137}">
  <ds:schemaRefs>
    <ds:schemaRef ds:uri="http://schemas.microsoft.com/office/2006/metadata/properties"/>
    <ds:schemaRef ds:uri="http://schemas.microsoft.com/office/infopath/2007/PartnerControls"/>
    <ds:schemaRef ds:uri="f5c8e8b8-3807-40a6-bc6e-ffcc719d3349"/>
    <ds:schemaRef ds:uri="7df99278-cc97-4ab0-91c6-78683fa7b94d"/>
  </ds:schemaRefs>
</ds:datastoreItem>
</file>

<file path=customXml/itemProps2.xml><?xml version="1.0" encoding="utf-8"?>
<ds:datastoreItem xmlns:ds="http://schemas.openxmlformats.org/officeDocument/2006/customXml" ds:itemID="{04FAF893-20E3-4BC7-A51F-EE766A879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c8e8b8-3807-40a6-bc6e-ffcc719d3349"/>
    <ds:schemaRef ds:uri="7df99278-cc97-4ab0-91c6-78683fa7b9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6413A3-C275-41F2-8E69-F5BE99F565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NSUF_PresentationTheme</Template>
  <TotalTime>1707</TotalTime>
  <Words>578</Words>
  <Application>Microsoft Office PowerPoint</Application>
  <PresentationFormat>Widescreen</PresentationFormat>
  <Paragraphs>68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Cambria Math</vt:lpstr>
      <vt:lpstr>Times New Roman</vt:lpstr>
      <vt:lpstr>INL 2020</vt:lpstr>
      <vt:lpstr>Enabling specific heat measurements via the laser flash technique: Improving throughput and measurement accuracy</vt:lpstr>
      <vt:lpstr>Acknowledgements</vt:lpstr>
      <vt:lpstr>Project motivation</vt:lpstr>
      <vt:lpstr>Methodology</vt:lpstr>
      <vt:lpstr>Methodology</vt:lpstr>
      <vt:lpstr>Results: Valiation</vt:lpstr>
      <vt:lpstr>Results: Application to as-fabricated U-10Mo fuel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Ethan Jacob Hisle</dc:creator>
  <cp:lastModifiedBy>Tsvetoslav R. Pavlov</cp:lastModifiedBy>
  <cp:revision>5</cp:revision>
  <dcterms:created xsi:type="dcterms:W3CDTF">2026-04-29T15:24:26Z</dcterms:created>
  <dcterms:modified xsi:type="dcterms:W3CDTF">2026-05-11T00:29:18Z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0x0101009432217F3D5AE249A9165A169B12B67C</vt:lpwstr>
  </property>
  <property fmtid="{D5CDD505-2E9C-101B-9397-08002B2CF9AE}" pid="3" name="MediaServiceImageTags">
    <vt:lpwstr/>
  </property>
</Properties>
</file>