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81A_7EE9A11F.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31_94BFB960.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256" r:id="rId2"/>
    <p:sldId id="1903" r:id="rId3"/>
    <p:sldId id="1890" r:id="rId4"/>
    <p:sldId id="971" r:id="rId5"/>
    <p:sldId id="981" r:id="rId6"/>
    <p:sldId id="970" r:id="rId7"/>
    <p:sldId id="1908" r:id="rId8"/>
    <p:sldId id="2097" r:id="rId9"/>
    <p:sldId id="260" r:id="rId10"/>
    <p:sldId id="1896" r:id="rId11"/>
    <p:sldId id="1389" r:id="rId12"/>
    <p:sldId id="2092" r:id="rId13"/>
    <p:sldId id="805" r:id="rId14"/>
    <p:sldId id="1382" r:id="rId15"/>
    <p:sldId id="1887" r:id="rId16"/>
    <p:sldId id="1393" r:id="rId17"/>
    <p:sldId id="1399" r:id="rId18"/>
    <p:sldId id="1394" r:id="rId19"/>
    <p:sldId id="1897" r:id="rId20"/>
    <p:sldId id="1411" r:id="rId21"/>
    <p:sldId id="1909" r:id="rId22"/>
    <p:sldId id="2085" r:id="rId23"/>
    <p:sldId id="1867" r:id="rId24"/>
    <p:sldId id="2070" r:id="rId25"/>
    <p:sldId id="2057" r:id="rId26"/>
    <p:sldId id="1907" r:id="rId27"/>
    <p:sldId id="2071" r:id="rId28"/>
    <p:sldId id="2073" r:id="rId29"/>
    <p:sldId id="2058" r:id="rId30"/>
    <p:sldId id="2074" r:id="rId31"/>
    <p:sldId id="2079" r:id="rId32"/>
    <p:sldId id="2076" r:id="rId33"/>
    <p:sldId id="2077" r:id="rId34"/>
    <p:sldId id="2080" r:id="rId35"/>
    <p:sldId id="1007" r:id="rId36"/>
    <p:sldId id="2083" r:id="rId37"/>
    <p:sldId id="1868" r:id="rId38"/>
    <p:sldId id="2095" r:id="rId39"/>
    <p:sldId id="510" r:id="rId40"/>
    <p:sldId id="2062" r:id="rId41"/>
    <p:sldId id="2063" r:id="rId42"/>
    <p:sldId id="1030" r:id="rId43"/>
    <p:sldId id="2064" r:id="rId44"/>
    <p:sldId id="2065" r:id="rId45"/>
    <p:sldId id="1016" r:id="rId46"/>
    <p:sldId id="2066" r:id="rId47"/>
    <p:sldId id="2067" r:id="rId48"/>
    <p:sldId id="2068" r:id="rId49"/>
    <p:sldId id="1869" r:id="rId50"/>
    <p:sldId id="2060" r:id="rId51"/>
    <p:sldId id="2059" r:id="rId52"/>
    <p:sldId id="1911" r:id="rId53"/>
    <p:sldId id="1406" r:id="rId54"/>
    <p:sldId id="1407" r:id="rId55"/>
    <p:sldId id="2094" r:id="rId56"/>
    <p:sldId id="1409" r:id="rId57"/>
    <p:sldId id="2069" r:id="rId58"/>
    <p:sldId id="1910" r:id="rId59"/>
    <p:sldId id="2054" r:id="rId60"/>
    <p:sldId id="2037" r:id="rId61"/>
    <p:sldId id="2036" r:id="rId62"/>
    <p:sldId id="728" r:id="rId63"/>
    <p:sldId id="2050" r:id="rId64"/>
    <p:sldId id="2049" r:id="rId65"/>
    <p:sldId id="2055" r:id="rId66"/>
    <p:sldId id="2052" r:id="rId67"/>
    <p:sldId id="1841" r:id="rId68"/>
    <p:sldId id="2056" r:id="rId69"/>
    <p:sldId id="1894" r:id="rId70"/>
    <p:sldId id="960" r:id="rId71"/>
    <p:sldId id="189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182B21-F530-CCFA-C704-467BCE01AD0F}" name="Barr, Christopher M" initials="CB" userId="S::christopher.barr@nuclear.energy.gov::56f5df97-01bf-4366-adc7-e01c22dd0239" providerId="AD"/>
  <p188:author id="{98E00862-95CF-01A0-AB5F-90042FBB3D5D}" name="Brenden J. Heidrich" initials="" userId="S::Brenden.Heidrich@inl.gov::6f62ed03-fe37-4324-a972-ba168a654cf6" providerId="AD"/>
  <p188:author id="{DF85A077-9C4B-0BE4-74A4-AFD50DA7AC30}" name="Kelsey Blair Gaston" initials="KG" userId="S::Kelsey.Gaston@inl.gov::fc163bbc-7871-42ce-983a-a0b24a85eb2a" providerId="AD"/>
  <p188:author id="{08C382E8-6D5A-C324-0639-29FCE6F4C47D}" name="Tiera B. Cate" initials="" userId="S::Tiera.Cate@inl.gov::9a42b47b-450c-4889-8536-5e56093e96bb" providerId="AD"/>
  <p188:author id="{138E09EB-153B-D2DE-AD92-26065B20C615}" name="Kathy Johns Swartz" initials="KJ" userId="S::Kathryn.JohnsSwartz1@inl.gov::dffdc0ee-559d-496b-af81-b2e7d6ae36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9FA1B4-9CFD-964D-B7B4-BA074FB9CA69}" v="22" dt="2026-05-08T17:55:22.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41"/>
    <p:restoredTop sz="94169"/>
  </p:normalViewPr>
  <p:slideViewPr>
    <p:cSldViewPr snapToGrid="0">
      <p:cViewPr varScale="1">
        <p:scale>
          <a:sx n="230" d="100"/>
          <a:sy n="230" d="100"/>
        </p:scale>
        <p:origin x="200" y="568"/>
      </p:cViewPr>
      <p:guideLst/>
    </p:cSldViewPr>
  </p:slideViewPr>
  <p:outlineViewPr>
    <p:cViewPr>
      <p:scale>
        <a:sx n="33" d="100"/>
        <a:sy n="33" d="100"/>
      </p:scale>
      <p:origin x="0" y="-3752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en J. Heidrich" userId="6f62ed03-fe37-4324-a972-ba168a654cf6" providerId="ADAL" clId="{AFE0C742-F40B-5C71-AD20-B4A65A02B607}"/>
    <pc:docChg chg="custSel addSld delSld modSld sldOrd">
      <pc:chgData name="Brenden J. Heidrich" userId="6f62ed03-fe37-4324-a972-ba168a654cf6" providerId="ADAL" clId="{AFE0C742-F40B-5C71-AD20-B4A65A02B607}" dt="2026-05-08T17:55:22.486" v="607" actId="18331"/>
      <pc:docMkLst>
        <pc:docMk/>
      </pc:docMkLst>
      <pc:sldChg chg="del">
        <pc:chgData name="Brenden J. Heidrich" userId="6f62ed03-fe37-4324-a972-ba168a654cf6" providerId="ADAL" clId="{AFE0C742-F40B-5C71-AD20-B4A65A02B607}" dt="2026-05-08T17:51:46.074" v="576" actId="2696"/>
        <pc:sldMkLst>
          <pc:docMk/>
          <pc:sldMk cId="1637578881" sldId="771"/>
        </pc:sldMkLst>
      </pc:sldChg>
      <pc:sldChg chg="addSp delSp modSp add mod">
        <pc:chgData name="Brenden J. Heidrich" userId="6f62ed03-fe37-4324-a972-ba168a654cf6" providerId="ADAL" clId="{AFE0C742-F40B-5C71-AD20-B4A65A02B607}" dt="2026-05-08T17:49:52.542" v="575" actId="1076"/>
        <pc:sldMkLst>
          <pc:docMk/>
          <pc:sldMk cId="423946411" sldId="971"/>
        </pc:sldMkLst>
        <pc:spChg chg="mod">
          <ac:chgData name="Brenden J. Heidrich" userId="6f62ed03-fe37-4324-a972-ba168a654cf6" providerId="ADAL" clId="{AFE0C742-F40B-5C71-AD20-B4A65A02B607}" dt="2026-05-08T17:49:52.542" v="575" actId="1076"/>
          <ac:spMkLst>
            <pc:docMk/>
            <pc:sldMk cId="423946411" sldId="971"/>
            <ac:spMk id="6" creationId="{63B9CB1B-B7E4-0457-8EB3-6B00BE803E02}"/>
          </ac:spMkLst>
        </pc:spChg>
        <pc:picChg chg="mod">
          <ac:chgData name="Brenden J. Heidrich" userId="6f62ed03-fe37-4324-a972-ba168a654cf6" providerId="ADAL" clId="{AFE0C742-F40B-5C71-AD20-B4A65A02B607}" dt="2026-05-08T17:49:32.032" v="572" actId="14100"/>
          <ac:picMkLst>
            <pc:docMk/>
            <pc:sldMk cId="423946411" sldId="971"/>
            <ac:picMk id="2" creationId="{4E2183B6-0CFD-FFD2-5D9F-C02B9C569FD3}"/>
          </ac:picMkLst>
        </pc:picChg>
        <pc:picChg chg="add del mod">
          <ac:chgData name="Brenden J. Heidrich" userId="6f62ed03-fe37-4324-a972-ba168a654cf6" providerId="ADAL" clId="{AFE0C742-F40B-5C71-AD20-B4A65A02B607}" dt="2026-05-08T17:39:07.537" v="553" actId="478"/>
          <ac:picMkLst>
            <pc:docMk/>
            <pc:sldMk cId="423946411" sldId="971"/>
            <ac:picMk id="3" creationId="{707114D3-02EE-5679-AF7E-CC7D59E4D5FF}"/>
          </ac:picMkLst>
        </pc:picChg>
        <pc:picChg chg="add del mod">
          <ac:chgData name="Brenden J. Heidrich" userId="6f62ed03-fe37-4324-a972-ba168a654cf6" providerId="ADAL" clId="{AFE0C742-F40B-5C71-AD20-B4A65A02B607}" dt="2026-05-08T17:45:07.052" v="563" actId="478"/>
          <ac:picMkLst>
            <pc:docMk/>
            <pc:sldMk cId="423946411" sldId="971"/>
            <ac:picMk id="4" creationId="{C82D0F72-5893-A642-1D79-DEE8BA806E35}"/>
          </ac:picMkLst>
        </pc:picChg>
        <pc:picChg chg="add mod">
          <ac:chgData name="Brenden J. Heidrich" userId="6f62ed03-fe37-4324-a972-ba168a654cf6" providerId="ADAL" clId="{AFE0C742-F40B-5C71-AD20-B4A65A02B607}" dt="2026-05-08T17:49:34.334" v="573" actId="1076"/>
          <ac:picMkLst>
            <pc:docMk/>
            <pc:sldMk cId="423946411" sldId="971"/>
            <ac:picMk id="7" creationId="{6F6CBF4B-1C7A-CB77-9510-A7B3A69FE42E}"/>
          </ac:picMkLst>
        </pc:picChg>
        <pc:picChg chg="add mod">
          <ac:chgData name="Brenden J. Heidrich" userId="6f62ed03-fe37-4324-a972-ba168a654cf6" providerId="ADAL" clId="{AFE0C742-F40B-5C71-AD20-B4A65A02B607}" dt="2026-05-08T17:49:36.419" v="574" actId="1076"/>
          <ac:picMkLst>
            <pc:docMk/>
            <pc:sldMk cId="423946411" sldId="971"/>
            <ac:picMk id="8" creationId="{5211C162-1E16-51E0-E107-F98CA7408E19}"/>
          </ac:picMkLst>
        </pc:picChg>
      </pc:sldChg>
      <pc:sldChg chg="modSp add mod ord">
        <pc:chgData name="Brenden J. Heidrich" userId="6f62ed03-fe37-4324-a972-ba168a654cf6" providerId="ADAL" clId="{AFE0C742-F40B-5C71-AD20-B4A65A02B607}" dt="2026-05-08T16:41:01.861" v="348" actId="14100"/>
        <pc:sldMkLst>
          <pc:docMk/>
          <pc:sldMk cId="397525002" sldId="1007"/>
        </pc:sldMkLst>
        <pc:spChg chg="mod">
          <ac:chgData name="Brenden J. Heidrich" userId="6f62ed03-fe37-4324-a972-ba168a654cf6" providerId="ADAL" clId="{AFE0C742-F40B-5C71-AD20-B4A65A02B607}" dt="2026-05-08T16:40:53.230" v="346" actId="20577"/>
          <ac:spMkLst>
            <pc:docMk/>
            <pc:sldMk cId="397525002" sldId="1007"/>
            <ac:spMk id="2" creationId="{2F091C3E-81B4-CC74-7B2D-B989BB72C479}"/>
          </ac:spMkLst>
        </pc:spChg>
        <pc:picChg chg="mod">
          <ac:chgData name="Brenden J. Heidrich" userId="6f62ed03-fe37-4324-a972-ba168a654cf6" providerId="ADAL" clId="{AFE0C742-F40B-5C71-AD20-B4A65A02B607}" dt="2026-05-08T16:41:01.861" v="348" actId="14100"/>
          <ac:picMkLst>
            <pc:docMk/>
            <pc:sldMk cId="397525002" sldId="1007"/>
            <ac:picMk id="3" creationId="{B4E9B379-7579-0943-750D-18D866C7DE08}"/>
          </ac:picMkLst>
        </pc:picChg>
      </pc:sldChg>
      <pc:sldChg chg="del mod modShow">
        <pc:chgData name="Brenden J. Heidrich" userId="6f62ed03-fe37-4324-a972-ba168a654cf6" providerId="ADAL" clId="{AFE0C742-F40B-5C71-AD20-B4A65A02B607}" dt="2026-05-08T17:51:46.074" v="576" actId="2696"/>
        <pc:sldMkLst>
          <pc:docMk/>
          <pc:sldMk cId="3736377041" sldId="1017"/>
        </pc:sldMkLst>
      </pc:sldChg>
      <pc:sldChg chg="del mod modShow">
        <pc:chgData name="Brenden J. Heidrich" userId="6f62ed03-fe37-4324-a972-ba168a654cf6" providerId="ADAL" clId="{AFE0C742-F40B-5C71-AD20-B4A65A02B607}" dt="2026-05-08T17:51:46.074" v="576" actId="2696"/>
        <pc:sldMkLst>
          <pc:docMk/>
          <pc:sldMk cId="769937566" sldId="1019"/>
        </pc:sldMkLst>
      </pc:sldChg>
      <pc:sldChg chg="del mod modShow">
        <pc:chgData name="Brenden J. Heidrich" userId="6f62ed03-fe37-4324-a972-ba168a654cf6" providerId="ADAL" clId="{AFE0C742-F40B-5C71-AD20-B4A65A02B607}" dt="2026-05-08T17:51:46.074" v="576" actId="2696"/>
        <pc:sldMkLst>
          <pc:docMk/>
          <pc:sldMk cId="3664729718" sldId="1020"/>
        </pc:sldMkLst>
      </pc:sldChg>
      <pc:sldChg chg="del mod modShow">
        <pc:chgData name="Brenden J. Heidrich" userId="6f62ed03-fe37-4324-a972-ba168a654cf6" providerId="ADAL" clId="{AFE0C742-F40B-5C71-AD20-B4A65A02B607}" dt="2026-05-08T17:51:46.074" v="576" actId="2696"/>
        <pc:sldMkLst>
          <pc:docMk/>
          <pc:sldMk cId="4167129261" sldId="1021"/>
        </pc:sldMkLst>
      </pc:sldChg>
      <pc:sldChg chg="del mod modShow">
        <pc:chgData name="Brenden J. Heidrich" userId="6f62ed03-fe37-4324-a972-ba168a654cf6" providerId="ADAL" clId="{AFE0C742-F40B-5C71-AD20-B4A65A02B607}" dt="2026-05-08T17:51:46.074" v="576" actId="2696"/>
        <pc:sldMkLst>
          <pc:docMk/>
          <pc:sldMk cId="1262756515" sldId="1022"/>
        </pc:sldMkLst>
      </pc:sldChg>
      <pc:sldChg chg="del mod modShow">
        <pc:chgData name="Brenden J. Heidrich" userId="6f62ed03-fe37-4324-a972-ba168a654cf6" providerId="ADAL" clId="{AFE0C742-F40B-5C71-AD20-B4A65A02B607}" dt="2026-05-08T17:51:46.074" v="576" actId="2696"/>
        <pc:sldMkLst>
          <pc:docMk/>
          <pc:sldMk cId="3346845428" sldId="1023"/>
        </pc:sldMkLst>
      </pc:sldChg>
      <pc:sldChg chg="del mod modShow">
        <pc:chgData name="Brenden J. Heidrich" userId="6f62ed03-fe37-4324-a972-ba168a654cf6" providerId="ADAL" clId="{AFE0C742-F40B-5C71-AD20-B4A65A02B607}" dt="2026-05-08T17:51:46.074" v="576" actId="2696"/>
        <pc:sldMkLst>
          <pc:docMk/>
          <pc:sldMk cId="576507760" sldId="1024"/>
        </pc:sldMkLst>
      </pc:sldChg>
      <pc:sldChg chg="del mod modShow">
        <pc:chgData name="Brenden J. Heidrich" userId="6f62ed03-fe37-4324-a972-ba168a654cf6" providerId="ADAL" clId="{AFE0C742-F40B-5C71-AD20-B4A65A02B607}" dt="2026-05-08T17:51:46.074" v="576" actId="2696"/>
        <pc:sldMkLst>
          <pc:docMk/>
          <pc:sldMk cId="3801523038" sldId="1025"/>
        </pc:sldMkLst>
      </pc:sldChg>
      <pc:sldChg chg="del mod modShow">
        <pc:chgData name="Brenden J. Heidrich" userId="6f62ed03-fe37-4324-a972-ba168a654cf6" providerId="ADAL" clId="{AFE0C742-F40B-5C71-AD20-B4A65A02B607}" dt="2026-05-08T17:51:46.074" v="576" actId="2696"/>
        <pc:sldMkLst>
          <pc:docMk/>
          <pc:sldMk cId="4197801435" sldId="1026"/>
        </pc:sldMkLst>
      </pc:sldChg>
      <pc:sldChg chg="del mod modShow">
        <pc:chgData name="Brenden J. Heidrich" userId="6f62ed03-fe37-4324-a972-ba168a654cf6" providerId="ADAL" clId="{AFE0C742-F40B-5C71-AD20-B4A65A02B607}" dt="2026-05-08T17:51:46.074" v="576" actId="2696"/>
        <pc:sldMkLst>
          <pc:docMk/>
          <pc:sldMk cId="2644021383" sldId="1027"/>
        </pc:sldMkLst>
      </pc:sldChg>
      <pc:sldChg chg="del mod modShow">
        <pc:chgData name="Brenden J. Heidrich" userId="6f62ed03-fe37-4324-a972-ba168a654cf6" providerId="ADAL" clId="{AFE0C742-F40B-5C71-AD20-B4A65A02B607}" dt="2026-05-08T17:51:46.074" v="576" actId="2696"/>
        <pc:sldMkLst>
          <pc:docMk/>
          <pc:sldMk cId="3252395119" sldId="1866"/>
        </pc:sldMkLst>
      </pc:sldChg>
      <pc:sldChg chg="del">
        <pc:chgData name="Brenden J. Heidrich" userId="6f62ed03-fe37-4324-a972-ba168a654cf6" providerId="ADAL" clId="{AFE0C742-F40B-5C71-AD20-B4A65A02B607}" dt="2026-05-08T17:51:46.074" v="576" actId="2696"/>
        <pc:sldMkLst>
          <pc:docMk/>
          <pc:sldMk cId="455345947" sldId="1883"/>
        </pc:sldMkLst>
      </pc:sldChg>
      <pc:sldChg chg="del mod ord modShow">
        <pc:chgData name="Brenden J. Heidrich" userId="6f62ed03-fe37-4324-a972-ba168a654cf6" providerId="ADAL" clId="{AFE0C742-F40B-5C71-AD20-B4A65A02B607}" dt="2026-05-08T17:51:46.074" v="576" actId="2696"/>
        <pc:sldMkLst>
          <pc:docMk/>
          <pc:sldMk cId="3924837162" sldId="1885"/>
        </pc:sldMkLst>
      </pc:sldChg>
      <pc:sldChg chg="modSp">
        <pc:chgData name="Brenden J. Heidrich" userId="6f62ed03-fe37-4324-a972-ba168a654cf6" providerId="ADAL" clId="{AFE0C742-F40B-5C71-AD20-B4A65A02B607}" dt="2026-05-08T17:55:22.486" v="607" actId="18331"/>
        <pc:sldMkLst>
          <pc:docMk/>
          <pc:sldMk cId="811317895" sldId="1894"/>
        </pc:sldMkLst>
        <pc:picChg chg="mod">
          <ac:chgData name="Brenden J. Heidrich" userId="6f62ed03-fe37-4324-a972-ba168a654cf6" providerId="ADAL" clId="{AFE0C742-F40B-5C71-AD20-B4A65A02B607}" dt="2026-05-08T17:55:22.486" v="607" actId="18331"/>
          <ac:picMkLst>
            <pc:docMk/>
            <pc:sldMk cId="811317895" sldId="1894"/>
            <ac:picMk id="4" creationId="{A715CE17-33C0-5115-F86B-40B140C97F20}"/>
          </ac:picMkLst>
        </pc:picChg>
      </pc:sldChg>
      <pc:sldChg chg="del">
        <pc:chgData name="Brenden J. Heidrich" userId="6f62ed03-fe37-4324-a972-ba168a654cf6" providerId="ADAL" clId="{AFE0C742-F40B-5C71-AD20-B4A65A02B607}" dt="2026-05-08T17:51:46.074" v="576" actId="2696"/>
        <pc:sldMkLst>
          <pc:docMk/>
          <pc:sldMk cId="3654926915" sldId="1900"/>
        </pc:sldMkLst>
      </pc:sldChg>
      <pc:sldChg chg="del">
        <pc:chgData name="Brenden J. Heidrich" userId="6f62ed03-fe37-4324-a972-ba168a654cf6" providerId="ADAL" clId="{AFE0C742-F40B-5C71-AD20-B4A65A02B607}" dt="2026-05-08T17:51:46.074" v="576" actId="2696"/>
        <pc:sldMkLst>
          <pc:docMk/>
          <pc:sldMk cId="1103079914" sldId="1901"/>
        </pc:sldMkLst>
      </pc:sldChg>
      <pc:sldChg chg="del">
        <pc:chgData name="Brenden J. Heidrich" userId="6f62ed03-fe37-4324-a972-ba168a654cf6" providerId="ADAL" clId="{AFE0C742-F40B-5C71-AD20-B4A65A02B607}" dt="2026-05-08T17:51:46.074" v="576" actId="2696"/>
        <pc:sldMkLst>
          <pc:docMk/>
          <pc:sldMk cId="3956300923" sldId="1912"/>
        </pc:sldMkLst>
      </pc:sldChg>
      <pc:sldChg chg="modSp mod">
        <pc:chgData name="Brenden J. Heidrich" userId="6f62ed03-fe37-4324-a972-ba168a654cf6" providerId="ADAL" clId="{AFE0C742-F40B-5C71-AD20-B4A65A02B607}" dt="2026-05-08T17:54:51.116" v="606" actId="20577"/>
        <pc:sldMkLst>
          <pc:docMk/>
          <pc:sldMk cId="1214915801" sldId="2052"/>
        </pc:sldMkLst>
        <pc:spChg chg="mod">
          <ac:chgData name="Brenden J. Heidrich" userId="6f62ed03-fe37-4324-a972-ba168a654cf6" providerId="ADAL" clId="{AFE0C742-F40B-5C71-AD20-B4A65A02B607}" dt="2026-05-08T17:54:51.116" v="606" actId="20577"/>
          <ac:spMkLst>
            <pc:docMk/>
            <pc:sldMk cId="1214915801" sldId="2052"/>
            <ac:spMk id="20" creationId="{4E0DC80B-5404-53CB-A0C4-AC41DFE4858A}"/>
          </ac:spMkLst>
        </pc:spChg>
      </pc:sldChg>
      <pc:sldChg chg="del mod ord modShow">
        <pc:chgData name="Brenden J. Heidrich" userId="6f62ed03-fe37-4324-a972-ba168a654cf6" providerId="ADAL" clId="{AFE0C742-F40B-5C71-AD20-B4A65A02B607}" dt="2026-05-08T17:51:46.074" v="576" actId="2696"/>
        <pc:sldMkLst>
          <pc:docMk/>
          <pc:sldMk cId="3847482699" sldId="2072"/>
        </pc:sldMkLst>
      </pc:sldChg>
      <pc:sldChg chg="modSp mod">
        <pc:chgData name="Brenden J. Heidrich" userId="6f62ed03-fe37-4324-a972-ba168a654cf6" providerId="ADAL" clId="{AFE0C742-F40B-5C71-AD20-B4A65A02B607}" dt="2026-05-08T16:14:18.007" v="81" actId="20577"/>
        <pc:sldMkLst>
          <pc:docMk/>
          <pc:sldMk cId="2005435639" sldId="2076"/>
        </pc:sldMkLst>
        <pc:spChg chg="mod">
          <ac:chgData name="Brenden J. Heidrich" userId="6f62ed03-fe37-4324-a972-ba168a654cf6" providerId="ADAL" clId="{AFE0C742-F40B-5C71-AD20-B4A65A02B607}" dt="2026-05-08T16:14:18.007" v="81" actId="20577"/>
          <ac:spMkLst>
            <pc:docMk/>
            <pc:sldMk cId="2005435639" sldId="2076"/>
            <ac:spMk id="6" creationId="{63B9CB1B-B7E4-0457-8EB3-6B00BE803E02}"/>
          </ac:spMkLst>
        </pc:spChg>
      </pc:sldChg>
      <pc:sldChg chg="modSp mod">
        <pc:chgData name="Brenden J. Heidrich" userId="6f62ed03-fe37-4324-a972-ba168a654cf6" providerId="ADAL" clId="{AFE0C742-F40B-5C71-AD20-B4A65A02B607}" dt="2026-05-08T16:38:13.086" v="300" actId="20577"/>
        <pc:sldMkLst>
          <pc:docMk/>
          <pc:sldMk cId="3010260129" sldId="2077"/>
        </pc:sldMkLst>
        <pc:spChg chg="mod">
          <ac:chgData name="Brenden J. Heidrich" userId="6f62ed03-fe37-4324-a972-ba168a654cf6" providerId="ADAL" clId="{AFE0C742-F40B-5C71-AD20-B4A65A02B607}" dt="2026-05-08T16:38:05.697" v="297" actId="14100"/>
          <ac:spMkLst>
            <pc:docMk/>
            <pc:sldMk cId="3010260129" sldId="2077"/>
            <ac:spMk id="3" creationId="{393DB018-735F-8041-93AB-D725D6098724}"/>
          </ac:spMkLst>
        </pc:spChg>
        <pc:spChg chg="mod">
          <ac:chgData name="Brenden J. Heidrich" userId="6f62ed03-fe37-4324-a972-ba168a654cf6" providerId="ADAL" clId="{AFE0C742-F40B-5C71-AD20-B4A65A02B607}" dt="2026-05-08T16:38:13.086" v="300" actId="20577"/>
          <ac:spMkLst>
            <pc:docMk/>
            <pc:sldMk cId="3010260129" sldId="2077"/>
            <ac:spMk id="4" creationId="{1AA0C676-8D51-0CEC-ADC8-9A16F88A7EA4}"/>
          </ac:spMkLst>
        </pc:spChg>
        <pc:spChg chg="mod">
          <ac:chgData name="Brenden J. Heidrich" userId="6f62ed03-fe37-4324-a972-ba168a654cf6" providerId="ADAL" clId="{AFE0C742-F40B-5C71-AD20-B4A65A02B607}" dt="2026-05-08T16:37:53.025" v="294" actId="1076"/>
          <ac:spMkLst>
            <pc:docMk/>
            <pc:sldMk cId="3010260129" sldId="2077"/>
            <ac:spMk id="6" creationId="{211F43D2-874C-05BE-51CA-4B7BBA57F176}"/>
          </ac:spMkLst>
        </pc:spChg>
      </pc:sldChg>
      <pc:sldChg chg="ord">
        <pc:chgData name="Brenden J. Heidrich" userId="6f62ed03-fe37-4324-a972-ba168a654cf6" providerId="ADAL" clId="{AFE0C742-F40B-5C71-AD20-B4A65A02B607}" dt="2026-05-08T16:41:17.726" v="350" actId="20578"/>
        <pc:sldMkLst>
          <pc:docMk/>
          <pc:sldMk cId="1149533531" sldId="2079"/>
        </pc:sldMkLst>
      </pc:sldChg>
      <pc:sldChg chg="modSp mod ord">
        <pc:chgData name="Brenden J. Heidrich" userId="6f62ed03-fe37-4324-a972-ba168a654cf6" providerId="ADAL" clId="{AFE0C742-F40B-5C71-AD20-B4A65A02B607}" dt="2026-05-08T16:41:06.499" v="349" actId="20578"/>
        <pc:sldMkLst>
          <pc:docMk/>
          <pc:sldMk cId="4121973254" sldId="2080"/>
        </pc:sldMkLst>
        <pc:picChg chg="mod">
          <ac:chgData name="Brenden J. Heidrich" userId="6f62ed03-fe37-4324-a972-ba168a654cf6" providerId="ADAL" clId="{AFE0C742-F40B-5C71-AD20-B4A65A02B607}" dt="2026-05-08T16:38:57.631" v="301" actId="2085"/>
          <ac:picMkLst>
            <pc:docMk/>
            <pc:sldMk cId="4121973254" sldId="2080"/>
            <ac:picMk id="5" creationId="{DF66C59E-1207-FB2A-BCEC-5907DB5B36FE}"/>
          </ac:picMkLst>
        </pc:picChg>
      </pc:sldChg>
      <pc:sldChg chg="del">
        <pc:chgData name="Brenden J. Heidrich" userId="6f62ed03-fe37-4324-a972-ba168a654cf6" providerId="ADAL" clId="{AFE0C742-F40B-5C71-AD20-B4A65A02B607}" dt="2026-05-08T16:32:53.920" v="283" actId="2696"/>
        <pc:sldMkLst>
          <pc:docMk/>
          <pc:sldMk cId="210002960" sldId="2081"/>
        </pc:sldMkLst>
      </pc:sldChg>
      <pc:sldChg chg="del">
        <pc:chgData name="Brenden J. Heidrich" userId="6f62ed03-fe37-4324-a972-ba168a654cf6" providerId="ADAL" clId="{AFE0C742-F40B-5C71-AD20-B4A65A02B607}" dt="2026-05-08T16:34:40.186" v="284" actId="2696"/>
        <pc:sldMkLst>
          <pc:docMk/>
          <pc:sldMk cId="4237649284" sldId="2082"/>
        </pc:sldMkLst>
      </pc:sldChg>
      <pc:sldChg chg="del mod ord modShow">
        <pc:chgData name="Brenden J. Heidrich" userId="6f62ed03-fe37-4324-a972-ba168a654cf6" providerId="ADAL" clId="{AFE0C742-F40B-5C71-AD20-B4A65A02B607}" dt="2026-05-08T17:51:46.074" v="576" actId="2696"/>
        <pc:sldMkLst>
          <pc:docMk/>
          <pc:sldMk cId="1186087429" sldId="2086"/>
        </pc:sldMkLst>
      </pc:sldChg>
      <pc:sldChg chg="del mod ord modShow">
        <pc:chgData name="Brenden J. Heidrich" userId="6f62ed03-fe37-4324-a972-ba168a654cf6" providerId="ADAL" clId="{AFE0C742-F40B-5C71-AD20-B4A65A02B607}" dt="2026-05-08T17:51:46.074" v="576" actId="2696"/>
        <pc:sldMkLst>
          <pc:docMk/>
          <pc:sldMk cId="3909144300" sldId="2087"/>
        </pc:sldMkLst>
      </pc:sldChg>
      <pc:sldChg chg="del mod ord modShow">
        <pc:chgData name="Brenden J. Heidrich" userId="6f62ed03-fe37-4324-a972-ba168a654cf6" providerId="ADAL" clId="{AFE0C742-F40B-5C71-AD20-B4A65A02B607}" dt="2026-05-08T17:51:46.074" v="576" actId="2696"/>
        <pc:sldMkLst>
          <pc:docMk/>
          <pc:sldMk cId="247052673" sldId="2088"/>
        </pc:sldMkLst>
      </pc:sldChg>
      <pc:sldChg chg="modSp del mod ord modShow">
        <pc:chgData name="Brenden J. Heidrich" userId="6f62ed03-fe37-4324-a972-ba168a654cf6" providerId="ADAL" clId="{AFE0C742-F40B-5C71-AD20-B4A65A02B607}" dt="2026-05-08T17:51:46.074" v="576" actId="2696"/>
        <pc:sldMkLst>
          <pc:docMk/>
          <pc:sldMk cId="4032636705" sldId="2089"/>
        </pc:sldMkLst>
        <pc:graphicFrameChg chg="modGraphic">
          <ac:chgData name="Brenden J. Heidrich" userId="6f62ed03-fe37-4324-a972-ba168a654cf6" providerId="ADAL" clId="{AFE0C742-F40B-5C71-AD20-B4A65A02B607}" dt="2026-05-08T16:17:06.042" v="282" actId="20577"/>
          <ac:graphicFrameMkLst>
            <pc:docMk/>
            <pc:sldMk cId="4032636705" sldId="2089"/>
            <ac:graphicFrameMk id="5" creationId="{A61A7FD7-0B1D-457C-4AA5-E1D8A52D4495}"/>
          </ac:graphicFrameMkLst>
        </pc:graphicFrameChg>
      </pc:sldChg>
      <pc:sldChg chg="del mod ord modShow">
        <pc:chgData name="Brenden J. Heidrich" userId="6f62ed03-fe37-4324-a972-ba168a654cf6" providerId="ADAL" clId="{AFE0C742-F40B-5C71-AD20-B4A65A02B607}" dt="2026-05-08T17:51:46.074" v="576" actId="2696"/>
        <pc:sldMkLst>
          <pc:docMk/>
          <pc:sldMk cId="1380764499" sldId="2090"/>
        </pc:sldMkLst>
      </pc:sldChg>
      <pc:sldChg chg="modSp del mod ord modShow">
        <pc:chgData name="Brenden J. Heidrich" userId="6f62ed03-fe37-4324-a972-ba168a654cf6" providerId="ADAL" clId="{AFE0C742-F40B-5C71-AD20-B4A65A02B607}" dt="2026-05-08T17:51:46.074" v="576" actId="2696"/>
        <pc:sldMkLst>
          <pc:docMk/>
          <pc:sldMk cId="1410865309" sldId="2091"/>
        </pc:sldMkLst>
        <pc:graphicFrameChg chg="mod modGraphic">
          <ac:chgData name="Brenden J. Heidrich" userId="6f62ed03-fe37-4324-a972-ba168a654cf6" providerId="ADAL" clId="{AFE0C742-F40B-5C71-AD20-B4A65A02B607}" dt="2026-05-08T16:15:40.245" v="83" actId="20577"/>
          <ac:graphicFrameMkLst>
            <pc:docMk/>
            <pc:sldMk cId="1410865309" sldId="2091"/>
            <ac:graphicFrameMk id="3" creationId="{BA1CDB93-E219-BEEF-AD3B-8D6F4ABC2264}"/>
          </ac:graphicFrameMkLst>
        </pc:graphicFrameChg>
      </pc:sldChg>
      <pc:sldChg chg="del">
        <pc:chgData name="Brenden J. Heidrich" userId="6f62ed03-fe37-4324-a972-ba168a654cf6" providerId="ADAL" clId="{AFE0C742-F40B-5C71-AD20-B4A65A02B607}" dt="2026-05-08T16:13:19.549" v="5" actId="2696"/>
        <pc:sldMkLst>
          <pc:docMk/>
          <pc:sldMk cId="3642869031" sldId="2093"/>
        </pc:sldMkLst>
      </pc:sldChg>
      <pc:sldChg chg="ord">
        <pc:chgData name="Brenden J. Heidrich" userId="6f62ed03-fe37-4324-a972-ba168a654cf6" providerId="ADAL" clId="{AFE0C742-F40B-5C71-AD20-B4A65A02B607}" dt="2026-05-08T16:12:50.583" v="3" actId="20578"/>
        <pc:sldMkLst>
          <pc:docMk/>
          <pc:sldMk cId="2004132734" sldId="2095"/>
        </pc:sldMkLst>
      </pc:sldChg>
      <pc:sldChg chg="modSp del mod ord modShow">
        <pc:chgData name="Brenden J. Heidrich" userId="6f62ed03-fe37-4324-a972-ba168a654cf6" providerId="ADAL" clId="{AFE0C742-F40B-5C71-AD20-B4A65A02B607}" dt="2026-05-08T17:51:46.074" v="576" actId="2696"/>
        <pc:sldMkLst>
          <pc:docMk/>
          <pc:sldMk cId="179540426" sldId="2096"/>
        </pc:sldMkLst>
        <pc:spChg chg="mod">
          <ac:chgData name="Brenden J. Heidrich" userId="6f62ed03-fe37-4324-a972-ba168a654cf6" providerId="ADAL" clId="{AFE0C742-F40B-5C71-AD20-B4A65A02B607}" dt="2026-05-08T16:13:27.338" v="9" actId="20577"/>
          <ac:spMkLst>
            <pc:docMk/>
            <pc:sldMk cId="179540426" sldId="2096"/>
            <ac:spMk id="3" creationId="{CDA0B8D9-3306-5611-C460-46037BF642B3}"/>
          </ac:spMkLst>
        </pc:spChg>
      </pc:sldChg>
      <pc:sldMasterChg chg="delSldLayout">
        <pc:chgData name="Brenden J. Heidrich" userId="6f62ed03-fe37-4324-a972-ba168a654cf6" providerId="ADAL" clId="{AFE0C742-F40B-5C71-AD20-B4A65A02B607}" dt="2026-05-08T17:51:46.074" v="576" actId="2696"/>
        <pc:sldMasterMkLst>
          <pc:docMk/>
          <pc:sldMasterMk cId="697176469" sldId="2147483660"/>
        </pc:sldMasterMkLst>
        <pc:sldLayoutChg chg="del">
          <pc:chgData name="Brenden J. Heidrich" userId="6f62ed03-fe37-4324-a972-ba168a654cf6" providerId="ADAL" clId="{AFE0C742-F40B-5C71-AD20-B4A65A02B607}" dt="2026-05-08T17:51:46.074" v="576" actId="2696"/>
          <pc:sldLayoutMkLst>
            <pc:docMk/>
            <pc:sldMasterMk cId="697176469" sldId="2147483660"/>
            <pc:sldLayoutMk cId="1218785213" sldId="2147483674"/>
          </pc:sldLayoutMkLst>
        </pc:sldLayoutChg>
      </pc:sldMasterChg>
    </pc:docChg>
  </pc:docChgLst>
</pc:chgInfo>
</file>

<file path=ppt/comments/modernComment_731_94BFB960.xml><?xml version="1.0" encoding="utf-8"?>
<p188:cmLst xmlns:a="http://schemas.openxmlformats.org/drawingml/2006/main" xmlns:r="http://schemas.openxmlformats.org/officeDocument/2006/relationships" xmlns:p188="http://schemas.microsoft.com/office/powerpoint/2018/8/main">
  <p188:cm id="{D1A6F9AD-0323-44CD-8B6D-8D4E3C57D238}" authorId="{79182B21-F530-CCFA-C704-467BCE01AD0F}" status="resolved" created="2025-03-21T19:11:58.388" complete="100000">
    <ac:txMkLst xmlns:ac="http://schemas.microsoft.com/office/drawing/2013/main/command">
      <pc:docMk xmlns:pc="http://schemas.microsoft.com/office/powerpoint/2013/main/command"/>
      <pc:sldMk xmlns:pc="http://schemas.microsoft.com/office/powerpoint/2013/main/command" cId="2495592800" sldId="1841"/>
      <ac:spMk id="3" creationId="{CCC13ED4-5EA9-42A2-B066-1E0F01CA3E6C}"/>
      <ac:txMk cp="38">
        <ac:context len="368" hash="1951514386"/>
      </ac:txMk>
    </ac:txMkLst>
    <p188:pos x="7285583" y="528185"/>
    <p188:txBody>
      <a:bodyPr/>
      <a:lstStyle/>
      <a:p>
        <a:r>
          <a:rPr lang="en-US"/>
          <a:t>Delete - too generic. </a:t>
        </a:r>
      </a:p>
    </p188:txBody>
  </p188:cm>
</p188:cmLst>
</file>

<file path=ppt/comments/modernComment_81A_7EE9A11F.xml><?xml version="1.0" encoding="utf-8"?>
<p188:cmLst xmlns:a="http://schemas.openxmlformats.org/drawingml/2006/main" xmlns:r="http://schemas.openxmlformats.org/officeDocument/2006/relationships" xmlns:p188="http://schemas.microsoft.com/office/powerpoint/2018/8/main">
  <p188:cm id="{C703F32E-0821-44EA-9565-7380712799E1}" authorId="{79182B21-F530-CCFA-C704-467BCE01AD0F}" status="resolved" created="2025-03-21T18:56:46.566">
    <ac:txMkLst xmlns:ac="http://schemas.microsoft.com/office/drawing/2013/main/command">
      <pc:docMk xmlns:pc="http://schemas.microsoft.com/office/powerpoint/2013/main/command"/>
      <pc:sldMk xmlns:pc="http://schemas.microsoft.com/office/powerpoint/2013/main/command" cId="2129240351" sldId="2074"/>
      <ac:spMk id="3" creationId="{1918F6C8-ABDD-2E48-39C0-22E74406FFB7}"/>
      <ac:txMk cp="0" len="1">
        <ac:context len="494" hash="3560576907"/>
      </ac:txMk>
    </ac:txMkLst>
    <p188:pos x="5889552" y="165681"/>
    <p188:txBody>
      <a:bodyPr/>
      <a:lstStyle/>
      <a:p>
        <a:r>
          <a:rPr lang="en-US"/>
          <a:t>Added the word historically and (new in FY 24) - for your consideration.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137EC3-39B0-5E47-BD97-AF67E322C178}" type="doc">
      <dgm:prSet loTypeId="urn:microsoft.com/office/officeart/2005/8/layout/pyramid2" loCatId="" qsTypeId="urn:microsoft.com/office/officeart/2005/8/quickstyle/simple1" qsCatId="simple" csTypeId="urn:microsoft.com/office/officeart/2005/8/colors/accent1_2" csCatId="accent1" phldr="1"/>
      <dgm:spPr/>
    </dgm:pt>
    <dgm:pt modelId="{EBD0DACB-93A1-A04C-B1B5-23C64659E9B9}">
      <dgm:prSet phldrT="[Text]"/>
      <dgm:spPr/>
      <dgm:t>
        <a:bodyPr/>
        <a:lstStyle/>
        <a:p>
          <a:r>
            <a:rPr lang="en-US" dirty="0"/>
            <a:t>5. Irradiation Testing</a:t>
          </a:r>
        </a:p>
      </dgm:t>
    </dgm:pt>
    <dgm:pt modelId="{0835846E-8AE3-5241-B059-0DE31C935B49}" type="parTrans" cxnId="{A64CCFED-70AF-C84B-8303-CA5B1F3EFADD}">
      <dgm:prSet/>
      <dgm:spPr/>
      <dgm:t>
        <a:bodyPr/>
        <a:lstStyle/>
        <a:p>
          <a:endParaRPr lang="en-US"/>
        </a:p>
      </dgm:t>
    </dgm:pt>
    <dgm:pt modelId="{B127D90B-6DCA-D846-BD98-31B6E0ECCDD6}" type="sibTrans" cxnId="{A64CCFED-70AF-C84B-8303-CA5B1F3EFADD}">
      <dgm:prSet/>
      <dgm:spPr/>
      <dgm:t>
        <a:bodyPr/>
        <a:lstStyle/>
        <a:p>
          <a:endParaRPr lang="en-US"/>
        </a:p>
      </dgm:t>
    </dgm:pt>
    <dgm:pt modelId="{ACEA0CCD-83AA-8345-BF3F-A7F860852431}">
      <dgm:prSet phldrT="[Text]"/>
      <dgm:spPr/>
      <dgm:t>
        <a:bodyPr/>
        <a:lstStyle/>
        <a:p>
          <a:r>
            <a:rPr lang="en-US" dirty="0"/>
            <a:t>4. NFML + PIE</a:t>
          </a:r>
        </a:p>
      </dgm:t>
    </dgm:pt>
    <dgm:pt modelId="{AC910CE1-B2B9-7F4F-B0BA-127CFDF396A1}" type="parTrans" cxnId="{BABFED06-1956-E44C-A700-59AF9273ABA4}">
      <dgm:prSet/>
      <dgm:spPr/>
      <dgm:t>
        <a:bodyPr/>
        <a:lstStyle/>
        <a:p>
          <a:endParaRPr lang="en-US"/>
        </a:p>
      </dgm:t>
    </dgm:pt>
    <dgm:pt modelId="{5E368FC6-10A8-1B4D-AB04-B01E8F174417}" type="sibTrans" cxnId="{BABFED06-1956-E44C-A700-59AF9273ABA4}">
      <dgm:prSet/>
      <dgm:spPr/>
      <dgm:t>
        <a:bodyPr/>
        <a:lstStyle/>
        <a:p>
          <a:endParaRPr lang="en-US"/>
        </a:p>
      </dgm:t>
    </dgm:pt>
    <dgm:pt modelId="{3AC41D73-17DE-5D4F-B74A-93A382163B86}">
      <dgm:prSet phldrT="[Text]"/>
      <dgm:spPr/>
      <dgm:t>
        <a:bodyPr/>
        <a:lstStyle/>
        <a:p>
          <a:r>
            <a:rPr lang="en-US" dirty="0"/>
            <a:t>3. NRDS Data</a:t>
          </a:r>
        </a:p>
      </dgm:t>
    </dgm:pt>
    <dgm:pt modelId="{54DDC351-0650-CD4B-BD9C-BCDA6042A696}" type="parTrans" cxnId="{2AD702C1-5913-AA45-AB4B-FBF875847DFE}">
      <dgm:prSet/>
      <dgm:spPr/>
      <dgm:t>
        <a:bodyPr/>
        <a:lstStyle/>
        <a:p>
          <a:endParaRPr lang="en-US"/>
        </a:p>
      </dgm:t>
    </dgm:pt>
    <dgm:pt modelId="{8516B1BF-4339-4B4C-A199-219DE6C88C11}" type="sibTrans" cxnId="{2AD702C1-5913-AA45-AB4B-FBF875847DFE}">
      <dgm:prSet/>
      <dgm:spPr/>
      <dgm:t>
        <a:bodyPr/>
        <a:lstStyle/>
        <a:p>
          <a:endParaRPr lang="en-US"/>
        </a:p>
      </dgm:t>
    </dgm:pt>
    <dgm:pt modelId="{A003DFA5-87B4-DB46-A67D-4367D2CA94B5}">
      <dgm:prSet/>
      <dgm:spPr/>
      <dgm:t>
        <a:bodyPr/>
        <a:lstStyle/>
        <a:p>
          <a:r>
            <a:rPr lang="en-US" dirty="0"/>
            <a:t>2. Scientific Literature</a:t>
          </a:r>
        </a:p>
      </dgm:t>
    </dgm:pt>
    <dgm:pt modelId="{48F51A74-74FE-E142-AF3B-3EF891004DB6}" type="parTrans" cxnId="{5863D440-AC5C-4145-B301-AC3A9D6A9A5A}">
      <dgm:prSet/>
      <dgm:spPr/>
      <dgm:t>
        <a:bodyPr/>
        <a:lstStyle/>
        <a:p>
          <a:endParaRPr lang="en-US"/>
        </a:p>
      </dgm:t>
    </dgm:pt>
    <dgm:pt modelId="{9A1BE891-7A6D-A245-8EEC-4742E0E830A4}" type="sibTrans" cxnId="{5863D440-AC5C-4145-B301-AC3A9D6A9A5A}">
      <dgm:prSet/>
      <dgm:spPr/>
      <dgm:t>
        <a:bodyPr/>
        <a:lstStyle/>
        <a:p>
          <a:endParaRPr lang="en-US"/>
        </a:p>
      </dgm:t>
    </dgm:pt>
    <dgm:pt modelId="{EA466BF1-494C-3E48-821E-DBB3EC1F9FC7}">
      <dgm:prSet/>
      <dgm:spPr/>
      <dgm:t>
        <a:bodyPr/>
        <a:lstStyle/>
        <a:p>
          <a:r>
            <a:rPr lang="en-US" dirty="0"/>
            <a:t>1.Codes and Standards</a:t>
          </a:r>
        </a:p>
      </dgm:t>
    </dgm:pt>
    <dgm:pt modelId="{7D8FC0B3-3CEB-544C-9738-58E0CBCC8D9D}" type="parTrans" cxnId="{F5DA4448-9041-F144-85E9-1397476943B2}">
      <dgm:prSet/>
      <dgm:spPr/>
      <dgm:t>
        <a:bodyPr/>
        <a:lstStyle/>
        <a:p>
          <a:endParaRPr lang="en-US"/>
        </a:p>
      </dgm:t>
    </dgm:pt>
    <dgm:pt modelId="{65D4A0AD-03DB-A245-83FB-6F35D5E47ABA}" type="sibTrans" cxnId="{F5DA4448-9041-F144-85E9-1397476943B2}">
      <dgm:prSet/>
      <dgm:spPr/>
      <dgm:t>
        <a:bodyPr/>
        <a:lstStyle/>
        <a:p>
          <a:endParaRPr lang="en-US"/>
        </a:p>
      </dgm:t>
    </dgm:pt>
    <dgm:pt modelId="{2552CE75-5ED6-E54B-BB55-E8721EA029C5}" type="pres">
      <dgm:prSet presAssocID="{F4137EC3-39B0-5E47-BD97-AF67E322C178}" presName="compositeShape" presStyleCnt="0">
        <dgm:presLayoutVars>
          <dgm:dir/>
          <dgm:resizeHandles/>
        </dgm:presLayoutVars>
      </dgm:prSet>
      <dgm:spPr/>
    </dgm:pt>
    <dgm:pt modelId="{6F9CB46B-746C-8B48-B8A6-FC1674508209}" type="pres">
      <dgm:prSet presAssocID="{F4137EC3-39B0-5E47-BD97-AF67E322C178}" presName="pyramid" presStyleLbl="node1" presStyleIdx="0" presStyleCnt="1"/>
      <dgm:spPr>
        <a:solidFill>
          <a:schemeClr val="accent2"/>
        </a:solidFill>
      </dgm:spPr>
    </dgm:pt>
    <dgm:pt modelId="{07A06D2E-3DFC-D040-94C5-3469AB487E4D}" type="pres">
      <dgm:prSet presAssocID="{F4137EC3-39B0-5E47-BD97-AF67E322C178}" presName="theList" presStyleCnt="0"/>
      <dgm:spPr/>
    </dgm:pt>
    <dgm:pt modelId="{865B9A21-E813-6E44-8AFE-77CA4AD6BC90}" type="pres">
      <dgm:prSet presAssocID="{EBD0DACB-93A1-A04C-B1B5-23C64659E9B9}" presName="aNode" presStyleLbl="fgAcc1" presStyleIdx="0" presStyleCnt="5">
        <dgm:presLayoutVars>
          <dgm:bulletEnabled val="1"/>
        </dgm:presLayoutVars>
      </dgm:prSet>
      <dgm:spPr/>
    </dgm:pt>
    <dgm:pt modelId="{278F5927-BA55-814A-8FAE-37FFBBDC64E7}" type="pres">
      <dgm:prSet presAssocID="{EBD0DACB-93A1-A04C-B1B5-23C64659E9B9}" presName="aSpace" presStyleCnt="0"/>
      <dgm:spPr/>
    </dgm:pt>
    <dgm:pt modelId="{8D0678A2-6774-8B41-AECB-9F508E61FEB8}" type="pres">
      <dgm:prSet presAssocID="{ACEA0CCD-83AA-8345-BF3F-A7F860852431}" presName="aNode" presStyleLbl="fgAcc1" presStyleIdx="1" presStyleCnt="5">
        <dgm:presLayoutVars>
          <dgm:bulletEnabled val="1"/>
        </dgm:presLayoutVars>
      </dgm:prSet>
      <dgm:spPr/>
    </dgm:pt>
    <dgm:pt modelId="{95CADDC6-EFFD-A74E-85F1-F41EDF14027E}" type="pres">
      <dgm:prSet presAssocID="{ACEA0CCD-83AA-8345-BF3F-A7F860852431}" presName="aSpace" presStyleCnt="0"/>
      <dgm:spPr/>
    </dgm:pt>
    <dgm:pt modelId="{DF278C00-58B0-DD4F-8B92-463D85F3CD8F}" type="pres">
      <dgm:prSet presAssocID="{3AC41D73-17DE-5D4F-B74A-93A382163B86}" presName="aNode" presStyleLbl="fgAcc1" presStyleIdx="2" presStyleCnt="5">
        <dgm:presLayoutVars>
          <dgm:bulletEnabled val="1"/>
        </dgm:presLayoutVars>
      </dgm:prSet>
      <dgm:spPr/>
    </dgm:pt>
    <dgm:pt modelId="{79F929C4-F1AA-094D-82D8-0A57C1B931A4}" type="pres">
      <dgm:prSet presAssocID="{3AC41D73-17DE-5D4F-B74A-93A382163B86}" presName="aSpace" presStyleCnt="0"/>
      <dgm:spPr/>
    </dgm:pt>
    <dgm:pt modelId="{A68F5D75-0849-4048-ACED-FAACEC4C459F}" type="pres">
      <dgm:prSet presAssocID="{A003DFA5-87B4-DB46-A67D-4367D2CA94B5}" presName="aNode" presStyleLbl="fgAcc1" presStyleIdx="3" presStyleCnt="5">
        <dgm:presLayoutVars>
          <dgm:bulletEnabled val="1"/>
        </dgm:presLayoutVars>
      </dgm:prSet>
      <dgm:spPr/>
    </dgm:pt>
    <dgm:pt modelId="{A810B694-0197-E442-98E3-6B0F888DEF86}" type="pres">
      <dgm:prSet presAssocID="{A003DFA5-87B4-DB46-A67D-4367D2CA94B5}" presName="aSpace" presStyleCnt="0"/>
      <dgm:spPr/>
    </dgm:pt>
    <dgm:pt modelId="{2CE80919-B9DB-C841-91EB-A07FC9181C2A}" type="pres">
      <dgm:prSet presAssocID="{EA466BF1-494C-3E48-821E-DBB3EC1F9FC7}" presName="aNode" presStyleLbl="fgAcc1" presStyleIdx="4" presStyleCnt="5">
        <dgm:presLayoutVars>
          <dgm:bulletEnabled val="1"/>
        </dgm:presLayoutVars>
      </dgm:prSet>
      <dgm:spPr/>
    </dgm:pt>
    <dgm:pt modelId="{4ABAF93D-B949-6345-81B3-39532FC6BF7F}" type="pres">
      <dgm:prSet presAssocID="{EA466BF1-494C-3E48-821E-DBB3EC1F9FC7}" presName="aSpace" presStyleCnt="0"/>
      <dgm:spPr/>
    </dgm:pt>
  </dgm:ptLst>
  <dgm:cxnLst>
    <dgm:cxn modelId="{BABFED06-1956-E44C-A700-59AF9273ABA4}" srcId="{F4137EC3-39B0-5E47-BD97-AF67E322C178}" destId="{ACEA0CCD-83AA-8345-BF3F-A7F860852431}" srcOrd="1" destOrd="0" parTransId="{AC910CE1-B2B9-7F4F-B0BA-127CFDF396A1}" sibTransId="{5E368FC6-10A8-1B4D-AB04-B01E8F174417}"/>
    <dgm:cxn modelId="{2D347E14-75DB-2D4E-9C86-E3C34A038D79}" type="presOf" srcId="{EBD0DACB-93A1-A04C-B1B5-23C64659E9B9}" destId="{865B9A21-E813-6E44-8AFE-77CA4AD6BC90}" srcOrd="0" destOrd="0" presId="urn:microsoft.com/office/officeart/2005/8/layout/pyramid2"/>
    <dgm:cxn modelId="{C9D73415-1615-8549-900C-FEB3F1AF0FEC}" type="presOf" srcId="{A003DFA5-87B4-DB46-A67D-4367D2CA94B5}" destId="{A68F5D75-0849-4048-ACED-FAACEC4C459F}" srcOrd="0" destOrd="0" presId="urn:microsoft.com/office/officeart/2005/8/layout/pyramid2"/>
    <dgm:cxn modelId="{5863D440-AC5C-4145-B301-AC3A9D6A9A5A}" srcId="{F4137EC3-39B0-5E47-BD97-AF67E322C178}" destId="{A003DFA5-87B4-DB46-A67D-4367D2CA94B5}" srcOrd="3" destOrd="0" parTransId="{48F51A74-74FE-E142-AF3B-3EF891004DB6}" sibTransId="{9A1BE891-7A6D-A245-8EEC-4742E0E830A4}"/>
    <dgm:cxn modelId="{F5DA4448-9041-F144-85E9-1397476943B2}" srcId="{F4137EC3-39B0-5E47-BD97-AF67E322C178}" destId="{EA466BF1-494C-3E48-821E-DBB3EC1F9FC7}" srcOrd="4" destOrd="0" parTransId="{7D8FC0B3-3CEB-544C-9738-58E0CBCC8D9D}" sibTransId="{65D4A0AD-03DB-A245-83FB-6F35D5E47ABA}"/>
    <dgm:cxn modelId="{8055C549-B1EB-5045-A89C-7801E8250626}" type="presOf" srcId="{3AC41D73-17DE-5D4F-B74A-93A382163B86}" destId="{DF278C00-58B0-DD4F-8B92-463D85F3CD8F}" srcOrd="0" destOrd="0" presId="urn:microsoft.com/office/officeart/2005/8/layout/pyramid2"/>
    <dgm:cxn modelId="{C3EE7D82-C7CA-2148-907A-4FE965BE5542}" type="presOf" srcId="{ACEA0CCD-83AA-8345-BF3F-A7F860852431}" destId="{8D0678A2-6774-8B41-AECB-9F508E61FEB8}" srcOrd="0" destOrd="0" presId="urn:microsoft.com/office/officeart/2005/8/layout/pyramid2"/>
    <dgm:cxn modelId="{FF15728D-734D-724D-A006-1AC942C9390E}" type="presOf" srcId="{F4137EC3-39B0-5E47-BD97-AF67E322C178}" destId="{2552CE75-5ED6-E54B-BB55-E8721EA029C5}" srcOrd="0" destOrd="0" presId="urn:microsoft.com/office/officeart/2005/8/layout/pyramid2"/>
    <dgm:cxn modelId="{2AD702C1-5913-AA45-AB4B-FBF875847DFE}" srcId="{F4137EC3-39B0-5E47-BD97-AF67E322C178}" destId="{3AC41D73-17DE-5D4F-B74A-93A382163B86}" srcOrd="2" destOrd="0" parTransId="{54DDC351-0650-CD4B-BD9C-BCDA6042A696}" sibTransId="{8516B1BF-4339-4B4C-A199-219DE6C88C11}"/>
    <dgm:cxn modelId="{B16974D0-58ED-4148-90EE-06ECD71B7726}" type="presOf" srcId="{EA466BF1-494C-3E48-821E-DBB3EC1F9FC7}" destId="{2CE80919-B9DB-C841-91EB-A07FC9181C2A}" srcOrd="0" destOrd="0" presId="urn:microsoft.com/office/officeart/2005/8/layout/pyramid2"/>
    <dgm:cxn modelId="{A64CCFED-70AF-C84B-8303-CA5B1F3EFADD}" srcId="{F4137EC3-39B0-5E47-BD97-AF67E322C178}" destId="{EBD0DACB-93A1-A04C-B1B5-23C64659E9B9}" srcOrd="0" destOrd="0" parTransId="{0835846E-8AE3-5241-B059-0DE31C935B49}" sibTransId="{B127D90B-6DCA-D846-BD98-31B6E0ECCDD6}"/>
    <dgm:cxn modelId="{9593BD2E-D79E-2E48-8008-00F7CE117B93}" type="presParOf" srcId="{2552CE75-5ED6-E54B-BB55-E8721EA029C5}" destId="{6F9CB46B-746C-8B48-B8A6-FC1674508209}" srcOrd="0" destOrd="0" presId="urn:microsoft.com/office/officeart/2005/8/layout/pyramid2"/>
    <dgm:cxn modelId="{D3DEB196-C643-A64F-AABB-0E3957263279}" type="presParOf" srcId="{2552CE75-5ED6-E54B-BB55-E8721EA029C5}" destId="{07A06D2E-3DFC-D040-94C5-3469AB487E4D}" srcOrd="1" destOrd="0" presId="urn:microsoft.com/office/officeart/2005/8/layout/pyramid2"/>
    <dgm:cxn modelId="{EDD165B9-381F-0E43-93C8-1936C8628608}" type="presParOf" srcId="{07A06D2E-3DFC-D040-94C5-3469AB487E4D}" destId="{865B9A21-E813-6E44-8AFE-77CA4AD6BC90}" srcOrd="0" destOrd="0" presId="urn:microsoft.com/office/officeart/2005/8/layout/pyramid2"/>
    <dgm:cxn modelId="{D7D2C31E-D179-E34A-AB9B-1ED4986B7D51}" type="presParOf" srcId="{07A06D2E-3DFC-D040-94C5-3469AB487E4D}" destId="{278F5927-BA55-814A-8FAE-37FFBBDC64E7}" srcOrd="1" destOrd="0" presId="urn:microsoft.com/office/officeart/2005/8/layout/pyramid2"/>
    <dgm:cxn modelId="{444314EB-9688-314F-A42A-2E65045C4737}" type="presParOf" srcId="{07A06D2E-3DFC-D040-94C5-3469AB487E4D}" destId="{8D0678A2-6774-8B41-AECB-9F508E61FEB8}" srcOrd="2" destOrd="0" presId="urn:microsoft.com/office/officeart/2005/8/layout/pyramid2"/>
    <dgm:cxn modelId="{1CB2F3EB-CB14-8446-A68E-A039DBC4E6A5}" type="presParOf" srcId="{07A06D2E-3DFC-D040-94C5-3469AB487E4D}" destId="{95CADDC6-EFFD-A74E-85F1-F41EDF14027E}" srcOrd="3" destOrd="0" presId="urn:microsoft.com/office/officeart/2005/8/layout/pyramid2"/>
    <dgm:cxn modelId="{F7014EA1-AD1E-3241-AAF3-B81978F68E72}" type="presParOf" srcId="{07A06D2E-3DFC-D040-94C5-3469AB487E4D}" destId="{DF278C00-58B0-DD4F-8B92-463D85F3CD8F}" srcOrd="4" destOrd="0" presId="urn:microsoft.com/office/officeart/2005/8/layout/pyramid2"/>
    <dgm:cxn modelId="{83D896C4-B900-3342-9572-C367C82CBF00}" type="presParOf" srcId="{07A06D2E-3DFC-D040-94C5-3469AB487E4D}" destId="{79F929C4-F1AA-094D-82D8-0A57C1B931A4}" srcOrd="5" destOrd="0" presId="urn:microsoft.com/office/officeart/2005/8/layout/pyramid2"/>
    <dgm:cxn modelId="{51386243-E6EE-D840-B9B3-BC3A391C3239}" type="presParOf" srcId="{07A06D2E-3DFC-D040-94C5-3469AB487E4D}" destId="{A68F5D75-0849-4048-ACED-FAACEC4C459F}" srcOrd="6" destOrd="0" presId="urn:microsoft.com/office/officeart/2005/8/layout/pyramid2"/>
    <dgm:cxn modelId="{AD925FCB-2202-A542-9CAC-3D9228E0E5E1}" type="presParOf" srcId="{07A06D2E-3DFC-D040-94C5-3469AB487E4D}" destId="{A810B694-0197-E442-98E3-6B0F888DEF86}" srcOrd="7" destOrd="0" presId="urn:microsoft.com/office/officeart/2005/8/layout/pyramid2"/>
    <dgm:cxn modelId="{C1AE05D7-276F-8340-B4E3-A67513EDFA0E}" type="presParOf" srcId="{07A06D2E-3DFC-D040-94C5-3469AB487E4D}" destId="{2CE80919-B9DB-C841-91EB-A07FC9181C2A}" srcOrd="8" destOrd="0" presId="urn:microsoft.com/office/officeart/2005/8/layout/pyramid2"/>
    <dgm:cxn modelId="{970762BE-2C7E-8240-920F-7A441A64BB3D}" type="presParOf" srcId="{07A06D2E-3DFC-D040-94C5-3469AB487E4D}" destId="{4ABAF93D-B949-6345-81B3-39532FC6BF7F}"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CB46B-746C-8B48-B8A6-FC1674508209}">
      <dsp:nvSpPr>
        <dsp:cNvPr id="0" name=""/>
        <dsp:cNvSpPr/>
      </dsp:nvSpPr>
      <dsp:spPr>
        <a:xfrm>
          <a:off x="682377" y="0"/>
          <a:ext cx="4351338" cy="4351338"/>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B9A21-E813-6E44-8AFE-77CA4AD6BC90}">
      <dsp:nvSpPr>
        <dsp:cNvPr id="0" name=""/>
        <dsp:cNvSpPr/>
      </dsp:nvSpPr>
      <dsp:spPr>
        <a:xfrm>
          <a:off x="2858046" y="435558"/>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5. Irradiation Testing</a:t>
          </a:r>
        </a:p>
      </dsp:txBody>
      <dsp:txXfrm>
        <a:off x="2888249" y="465761"/>
        <a:ext cx="2767963" cy="558299"/>
      </dsp:txXfrm>
    </dsp:sp>
    <dsp:sp modelId="{8D0678A2-6774-8B41-AECB-9F508E61FEB8}">
      <dsp:nvSpPr>
        <dsp:cNvPr id="0" name=""/>
        <dsp:cNvSpPr/>
      </dsp:nvSpPr>
      <dsp:spPr>
        <a:xfrm>
          <a:off x="2858046" y="1131602"/>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4. NFML + PIE</a:t>
          </a:r>
        </a:p>
      </dsp:txBody>
      <dsp:txXfrm>
        <a:off x="2888249" y="1161805"/>
        <a:ext cx="2767963" cy="558299"/>
      </dsp:txXfrm>
    </dsp:sp>
    <dsp:sp modelId="{DF278C00-58B0-DD4F-8B92-463D85F3CD8F}">
      <dsp:nvSpPr>
        <dsp:cNvPr id="0" name=""/>
        <dsp:cNvSpPr/>
      </dsp:nvSpPr>
      <dsp:spPr>
        <a:xfrm>
          <a:off x="2858046" y="1827646"/>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NRDS Data</a:t>
          </a:r>
        </a:p>
      </dsp:txBody>
      <dsp:txXfrm>
        <a:off x="2888249" y="1857849"/>
        <a:ext cx="2767963" cy="558299"/>
      </dsp:txXfrm>
    </dsp:sp>
    <dsp:sp modelId="{A68F5D75-0849-4048-ACED-FAACEC4C459F}">
      <dsp:nvSpPr>
        <dsp:cNvPr id="0" name=""/>
        <dsp:cNvSpPr/>
      </dsp:nvSpPr>
      <dsp:spPr>
        <a:xfrm>
          <a:off x="2858046" y="2523691"/>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 Scientific Literature</a:t>
          </a:r>
        </a:p>
      </dsp:txBody>
      <dsp:txXfrm>
        <a:off x="2888249" y="2553894"/>
        <a:ext cx="2767963" cy="558299"/>
      </dsp:txXfrm>
    </dsp:sp>
    <dsp:sp modelId="{2CE80919-B9DB-C841-91EB-A07FC9181C2A}">
      <dsp:nvSpPr>
        <dsp:cNvPr id="0" name=""/>
        <dsp:cNvSpPr/>
      </dsp:nvSpPr>
      <dsp:spPr>
        <a:xfrm>
          <a:off x="2858046" y="3219735"/>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1.Codes and Standards</a:t>
          </a:r>
        </a:p>
      </dsp:txBody>
      <dsp:txXfrm>
        <a:off x="2888249" y="3249938"/>
        <a:ext cx="2767963" cy="5582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566BB-A750-384C-99F7-66265AF64539}" type="datetimeFigureOut">
              <a:rPr lang="en-US" smtClean="0"/>
              <a:t>5/8/26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7DB02-3CAF-C64B-94BE-1B80EF929943}" type="slidenum">
              <a:rPr lang="en-US" smtClean="0"/>
              <a:t>‹#›</a:t>
            </a:fld>
            <a:endParaRPr lang="en-US"/>
          </a:p>
        </p:txBody>
      </p:sp>
    </p:spTree>
    <p:extLst>
      <p:ext uri="{BB962C8B-B14F-4D97-AF65-F5344CB8AC3E}">
        <p14:creationId xmlns:p14="http://schemas.microsoft.com/office/powerpoint/2010/main" val="411411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suf.inl.gov/Home/PartnerInstitu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1</a:t>
            </a:fld>
            <a:endParaRPr lang="en-US"/>
          </a:p>
        </p:txBody>
      </p:sp>
    </p:spTree>
    <p:extLst>
      <p:ext uri="{BB962C8B-B14F-4D97-AF65-F5344CB8AC3E}">
        <p14:creationId xmlns:p14="http://schemas.microsoft.com/office/powerpoint/2010/main" val="298792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3.2.2026  9-Mar-26 NEW TOTAL  </a:t>
            </a:r>
            <a:r>
              <a:rPr lang="en-US" sz="1200" b="1" i="0" u="none" strike="noStrike" kern="1200" dirty="0">
                <a:solidFill>
                  <a:schemeClr val="tx1"/>
                </a:solidFill>
                <a:effectLst/>
                <a:latin typeface="+mn-lt"/>
                <a:ea typeface="+mn-ea"/>
                <a:cs typeface="+mn-cs"/>
              </a:rPr>
              <a:t>149504658</a:t>
            </a:r>
            <a:r>
              <a:rPr lang="en-US" dirty="0">
                <a:effectLst/>
              </a:rPr>
              <a:t> </a:t>
            </a:r>
            <a:endParaRPr lang="en-US" dirty="0"/>
          </a:p>
          <a:p>
            <a:endParaRPr lang="en-US" dirty="0"/>
          </a:p>
          <a:p>
            <a:r>
              <a:rPr lang="en-US" dirty="0"/>
              <a:t>	Total projects awarded		</a:t>
            </a:r>
          </a:p>
          <a:p>
            <a:r>
              <a:rPr lang="en-US" dirty="0"/>
              <a:t>900	46	CINR executed	</a:t>
            </a:r>
          </a:p>
          <a:p>
            <a:r>
              <a:rPr lang="en-US" dirty="0"/>
              <a:t>	37	CINR active	</a:t>
            </a:r>
          </a:p>
          <a:p>
            <a:r>
              <a:rPr lang="en-US" dirty="0"/>
              <a:t>	672	RTEs executed	</a:t>
            </a:r>
          </a:p>
          <a:p>
            <a:r>
              <a:rPr lang="en-US" dirty="0"/>
              <a:t>	145	RTEs Active	</a:t>
            </a:r>
          </a:p>
          <a:p>
            <a:r>
              <a:rPr lang="en-US" dirty="0"/>
              <a:t>			</a:t>
            </a:r>
          </a:p>
          <a:p>
            <a:r>
              <a:rPr lang="en-US" dirty="0"/>
              <a:t>Awards by institution			</a:t>
            </a:r>
          </a:p>
          <a:p>
            <a:r>
              <a:rPr lang="en-US" dirty="0"/>
              <a:t>532	projects 	59	Universities</a:t>
            </a:r>
          </a:p>
          <a:p>
            <a:r>
              <a:rPr lang="en-US" dirty="0"/>
              <a:t>283	projects 	10	labs</a:t>
            </a:r>
          </a:p>
          <a:p>
            <a:r>
              <a:rPr lang="en-US" dirty="0"/>
              <a:t>42	projects 	16	industrial </a:t>
            </a:r>
          </a:p>
          <a:p>
            <a:r>
              <a:rPr lang="en-US" dirty="0"/>
              <a:t>43	projects 	22	international</a:t>
            </a:r>
          </a:p>
          <a:p>
            <a:r>
              <a:rPr lang="en-US" dirty="0"/>
              <a:t>			</a:t>
            </a:r>
          </a:p>
          <a:p>
            <a:r>
              <a:rPr lang="en-US" dirty="0"/>
              <a:t>900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28299">
              <a:defRPr/>
            </a:pPr>
            <a:fld id="{9A0CCFD4-A7F8-054B-8822-BC244B953582}" type="slidenum">
              <a:rPr lang="en-US">
                <a:solidFill>
                  <a:prstClr val="black"/>
                </a:solidFill>
                <a:latin typeface="Calibri" panose="020F0502020204030204"/>
              </a:rPr>
              <a:pPr defTabSz="928299">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96290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25</a:t>
            </a:fld>
            <a:endParaRPr lang="en-US"/>
          </a:p>
        </p:txBody>
      </p:sp>
    </p:spTree>
    <p:extLst>
      <p:ext uri="{BB962C8B-B14F-4D97-AF65-F5344CB8AC3E}">
        <p14:creationId xmlns:p14="http://schemas.microsoft.com/office/powerpoint/2010/main" val="390700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26</a:t>
            </a:fld>
            <a:endParaRPr lang="en-US"/>
          </a:p>
        </p:txBody>
      </p:sp>
    </p:spTree>
    <p:extLst>
      <p:ext uri="{BB962C8B-B14F-4D97-AF65-F5344CB8AC3E}">
        <p14:creationId xmlns:p14="http://schemas.microsoft.com/office/powerpoint/2010/main" val="14362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27</a:t>
            </a:fld>
            <a:endParaRPr lang="en-US"/>
          </a:p>
        </p:txBody>
      </p:sp>
    </p:spTree>
    <p:extLst>
      <p:ext uri="{BB962C8B-B14F-4D97-AF65-F5344CB8AC3E}">
        <p14:creationId xmlns:p14="http://schemas.microsoft.com/office/powerpoint/2010/main" val="38564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narrative for traditional RTE is 2-pages, compared to 3-pages for Super RTE.</a:t>
            </a:r>
          </a:p>
          <a:p>
            <a:endParaRPr lang="en-US" dirty="0"/>
          </a:p>
          <a:p>
            <a:r>
              <a:rPr lang="en-US" dirty="0"/>
              <a:t>Less than 15% of the proposals submitted to the 1</a:t>
            </a:r>
            <a:r>
              <a:rPr lang="en-US" baseline="30000" dirty="0"/>
              <a:t>st</a:t>
            </a:r>
            <a:r>
              <a:rPr lang="en-US" dirty="0"/>
              <a:t>, 2</a:t>
            </a:r>
            <a:r>
              <a:rPr lang="en-US" baseline="30000" dirty="0"/>
              <a:t>nd</a:t>
            </a:r>
            <a:r>
              <a:rPr lang="en-US" dirty="0"/>
              <a:t>, and Super RTE call were deemed infeasible, irrelevant, or disqualified, compared to 40% in the 3</a:t>
            </a:r>
            <a:r>
              <a:rPr lang="en-US" baseline="30000" dirty="0"/>
              <a:t>rd</a:t>
            </a:r>
            <a:r>
              <a:rPr lang="en-US" dirty="0"/>
              <a:t> RTE call.</a:t>
            </a:r>
          </a:p>
          <a:p>
            <a:r>
              <a:rPr lang="en-US" dirty="0"/>
              <a:t>51% of Super RTEs were scored as 80 or higher for technical reviews, compared to 31% for the 3</a:t>
            </a:r>
            <a:r>
              <a:rPr lang="en-US" baseline="30000" dirty="0"/>
              <a:t>rd</a:t>
            </a:r>
            <a:r>
              <a:rPr lang="en-US" dirty="0"/>
              <a:t> RTE call.</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31</a:t>
            </a:fld>
            <a:endParaRPr lang="en-US"/>
          </a:p>
        </p:txBody>
      </p:sp>
    </p:spTree>
    <p:extLst>
      <p:ext uri="{BB962C8B-B14F-4D97-AF65-F5344CB8AC3E}">
        <p14:creationId xmlns:p14="http://schemas.microsoft.com/office/powerpoint/2010/main" val="426900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34</a:t>
            </a:fld>
            <a:endParaRPr lang="en-US"/>
          </a:p>
        </p:txBody>
      </p:sp>
    </p:spTree>
    <p:extLst>
      <p:ext uri="{BB962C8B-B14F-4D97-AF65-F5344CB8AC3E}">
        <p14:creationId xmlns:p14="http://schemas.microsoft.com/office/powerpoint/2010/main" val="93546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236E4-3154-0023-8C2D-AD4C790D5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F6756-7FB3-CBD8-0459-6D1DE8C0F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B4365-D7AF-DE33-3CB6-5688B45271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09B4A0-DC39-254C-2B59-A2A5F8F9C90F}"/>
              </a:ext>
            </a:extLst>
          </p:cNvPr>
          <p:cNvSpPr>
            <a:spLocks noGrp="1"/>
          </p:cNvSpPr>
          <p:nvPr>
            <p:ph type="sldNum" sz="quarter" idx="5"/>
          </p:nvPr>
        </p:nvSpPr>
        <p:spPr/>
        <p:txBody>
          <a:bodyPr/>
          <a:lstStyle/>
          <a:p>
            <a:fld id="{9A0CCFD4-A7F8-054B-8822-BC244B953582}" type="slidenum">
              <a:rPr lang="en-US" smtClean="0"/>
              <a:t>40</a:t>
            </a:fld>
            <a:endParaRPr lang="en-US" dirty="0"/>
          </a:p>
        </p:txBody>
      </p:sp>
    </p:spTree>
    <p:extLst>
      <p:ext uri="{BB962C8B-B14F-4D97-AF65-F5344CB8AC3E}">
        <p14:creationId xmlns:p14="http://schemas.microsoft.com/office/powerpoint/2010/main" val="2514411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Acquisition process began in FY 2024. Samples added to the library in FY 2025.</a:t>
            </a:r>
          </a:p>
        </p:txBody>
      </p:sp>
      <p:sp>
        <p:nvSpPr>
          <p:cNvPr id="4" name="Slide Number Placeholder 3"/>
          <p:cNvSpPr>
            <a:spLocks noGrp="1"/>
          </p:cNvSpPr>
          <p:nvPr>
            <p:ph type="sldNum" sz="quarter" idx="5"/>
          </p:nvPr>
        </p:nvSpPr>
        <p:spPr/>
        <p:txBody>
          <a:bodyPr/>
          <a:lstStyle/>
          <a:p>
            <a:fld id="{9A0CCFD4-A7F8-054B-8822-BC244B953582}" type="slidenum">
              <a:rPr lang="en-US" smtClean="0"/>
              <a:t>44</a:t>
            </a:fld>
            <a:endParaRPr lang="en-US" dirty="0"/>
          </a:p>
        </p:txBody>
      </p:sp>
    </p:spTree>
    <p:extLst>
      <p:ext uri="{BB962C8B-B14F-4D97-AF65-F5344CB8AC3E}">
        <p14:creationId xmlns:p14="http://schemas.microsoft.com/office/powerpoint/2010/main" val="427500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Acquistion process began in FY 2023, continued through 2024, and added the library in FY 2025 when title transfer was signed.</a:t>
            </a:r>
          </a:p>
        </p:txBody>
      </p:sp>
      <p:sp>
        <p:nvSpPr>
          <p:cNvPr id="4" name="Slide Number Placeholder 3"/>
          <p:cNvSpPr>
            <a:spLocks noGrp="1"/>
          </p:cNvSpPr>
          <p:nvPr>
            <p:ph type="sldNum" sz="quarter" idx="5"/>
          </p:nvPr>
        </p:nvSpPr>
        <p:spPr/>
        <p:txBody>
          <a:bodyPr/>
          <a:lstStyle/>
          <a:p>
            <a:fld id="{9A0CCFD4-A7F8-054B-8822-BC244B953582}" type="slidenum">
              <a:rPr lang="en-US" smtClean="0"/>
              <a:t>45</a:t>
            </a:fld>
            <a:endParaRPr lang="en-US" dirty="0"/>
          </a:p>
        </p:txBody>
      </p:sp>
    </p:spTree>
    <p:extLst>
      <p:ext uri="{BB962C8B-B14F-4D97-AF65-F5344CB8AC3E}">
        <p14:creationId xmlns:p14="http://schemas.microsoft.com/office/powerpoint/2010/main" val="3201207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The objective of the irradiation campaign is to capture the effects of neutron irradiation as a function of temperature on dose on the Alumina-forming austenitic (AFA) material microstructure, mechanical properties, and corrosion behavior.  No irradiation data appears to be available for this material. </a:t>
            </a:r>
          </a:p>
          <a:p>
            <a:endParaRPr lang="en-US"/>
          </a:p>
          <a:p>
            <a:r>
              <a:rPr lang="en-US"/>
              <a:t>AFA stainless steels have improved creep strength and oxidation resistance relative to 300-series stainless steels. The ability to form a passive alumina layer on the surface gives AFA excellent oxidation and corrosion resistance.  AFA has been investigated for use in supercritical fluid and liquid lead environments and has seen limited commercialization in non-nuclear applications. </a:t>
            </a:r>
            <a:endParaRPr lang="en-US">
              <a:cs typeface="Calibri"/>
            </a:endParaRPr>
          </a:p>
          <a:p>
            <a:endParaRPr lang="en-US"/>
          </a:p>
          <a:p>
            <a:r>
              <a:rPr lang="en-US"/>
              <a:t>This irradiation campaign builds on previous testing campaigns performed on AFA steels in the US as funded by DOE and DOE-NE, and in the UK. </a:t>
            </a:r>
          </a:p>
          <a:p>
            <a:endParaRPr lang="en-US">
              <a:cs typeface="Calibri" panose="020F0502020204030204"/>
            </a:endParaRPr>
          </a:p>
          <a:p>
            <a:r>
              <a:rPr lang="en-US"/>
              <a:t>This experiment will also assist in removing the “trial and error” aspect from the design of future nuclear graphite grades.</a:t>
            </a:r>
          </a:p>
          <a:p>
            <a:endParaRPr lang="en-US"/>
          </a:p>
        </p:txBody>
      </p:sp>
      <p:sp>
        <p:nvSpPr>
          <p:cNvPr id="4" name="Slide Number Placeholder 3"/>
          <p:cNvSpPr>
            <a:spLocks noGrp="1"/>
          </p:cNvSpPr>
          <p:nvPr>
            <p:ph type="sldNum" sz="quarter" idx="5"/>
          </p:nvPr>
        </p:nvSpPr>
        <p:spPr/>
        <p:txBody>
          <a:bodyPr/>
          <a:lstStyle/>
          <a:p>
            <a:fld id="{450F5A30-8F9A-DB42-A9E1-A54E3A2A425F}" type="slidenum">
              <a:rPr lang="en-US" smtClean="0"/>
              <a:t>53</a:t>
            </a:fld>
            <a:endParaRPr lang="en-US"/>
          </a:p>
        </p:txBody>
      </p:sp>
    </p:spTree>
    <p:extLst>
      <p:ext uri="{BB962C8B-B14F-4D97-AF65-F5344CB8AC3E}">
        <p14:creationId xmlns:p14="http://schemas.microsoft.com/office/powerpoint/2010/main" val="247593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7FF9-032B-CB33-9E21-4DC40705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50606-105B-8BC1-951B-A095707C2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3874B-B550-1156-9E40-7F3E8A7D5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172330-30D0-1B9B-00F3-3AB941A7EA41}"/>
              </a:ext>
            </a:extLst>
          </p:cNvPr>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1691238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Graphite capsules being inspected</a:t>
            </a:r>
            <a:endParaRPr lang="en-US" dirty="0"/>
          </a:p>
        </p:txBody>
      </p:sp>
      <p:sp>
        <p:nvSpPr>
          <p:cNvPr id="4" name="Slide Number Placeholder 3"/>
          <p:cNvSpPr>
            <a:spLocks noGrp="1"/>
          </p:cNvSpPr>
          <p:nvPr>
            <p:ph type="sldNum" sz="quarter" idx="5"/>
          </p:nvPr>
        </p:nvSpPr>
        <p:spPr/>
        <p:txBody>
          <a:bodyPr/>
          <a:lstStyle/>
          <a:p>
            <a:fld id="{D0E5B08D-7E9E-4F26-8301-A44CB4E8BFCD}" type="slidenum">
              <a:rPr lang="en-US" smtClean="0"/>
              <a:t>54</a:t>
            </a:fld>
            <a:endParaRPr lang="en-US"/>
          </a:p>
        </p:txBody>
      </p:sp>
    </p:spTree>
    <p:extLst>
      <p:ext uri="{BB962C8B-B14F-4D97-AF65-F5344CB8AC3E}">
        <p14:creationId xmlns:p14="http://schemas.microsoft.com/office/powerpoint/2010/main" val="188625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information</a:t>
            </a:r>
          </a:p>
        </p:txBody>
      </p:sp>
      <p:sp>
        <p:nvSpPr>
          <p:cNvPr id="4" name="Slide Number Placeholder 3"/>
          <p:cNvSpPr>
            <a:spLocks noGrp="1"/>
          </p:cNvSpPr>
          <p:nvPr>
            <p:ph type="sldNum" sz="quarter" idx="5"/>
          </p:nvPr>
        </p:nvSpPr>
        <p:spPr/>
        <p:txBody>
          <a:bodyPr/>
          <a:lstStyle/>
          <a:p>
            <a:fld id="{D0E5B08D-7E9E-4F26-8301-A44CB4E8BFCD}" type="slidenum">
              <a:rPr lang="en-US" smtClean="0"/>
              <a:t>56</a:t>
            </a:fld>
            <a:endParaRPr lang="en-US"/>
          </a:p>
        </p:txBody>
      </p:sp>
    </p:spTree>
    <p:extLst>
      <p:ext uri="{BB962C8B-B14F-4D97-AF65-F5344CB8AC3E}">
        <p14:creationId xmlns:p14="http://schemas.microsoft.com/office/powerpoint/2010/main" val="1158538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a:t>
            </a:r>
          </a:p>
          <a:p>
            <a:r>
              <a:rPr lang="en-US" dirty="0"/>
              <a:t>Use </a:t>
            </a:r>
          </a:p>
          <a:p>
            <a:r>
              <a:rPr lang="en-US" dirty="0"/>
              <a:t>Utilize bounding neutronics/thermal safety envelopes</a:t>
            </a:r>
          </a:p>
        </p:txBody>
      </p:sp>
    </p:spTree>
    <p:extLst>
      <p:ext uri="{BB962C8B-B14F-4D97-AF65-F5344CB8AC3E}">
        <p14:creationId xmlns:p14="http://schemas.microsoft.com/office/powerpoint/2010/main" val="3358155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show, deliver</a:t>
            </a:r>
          </a:p>
        </p:txBody>
      </p:sp>
    </p:spTree>
    <p:extLst>
      <p:ext uri="{BB962C8B-B14F-4D97-AF65-F5344CB8AC3E}">
        <p14:creationId xmlns:p14="http://schemas.microsoft.com/office/powerpoint/2010/main" val="304109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69</a:t>
            </a:fld>
            <a:endParaRPr lang="en-US"/>
          </a:p>
        </p:txBody>
      </p:sp>
    </p:spTree>
    <p:extLst>
      <p:ext uri="{BB962C8B-B14F-4D97-AF65-F5344CB8AC3E}">
        <p14:creationId xmlns:p14="http://schemas.microsoft.com/office/powerpoint/2010/main" val="341969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NSUF realized that the demand for nuclear energy material science capabilities far exceeded the capabilities provided by ATR and associated post-irradiation examination facilities at the Idaho National Laboratory (INL).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Between 2008 and 2025, NSUF added twenty institutions across the US as “partners.”  The current list of NSUF partner institutions is available at </a:t>
            </a:r>
            <a:r>
              <a:rPr lang="en-US" sz="1200" u="sng" kern="1200" dirty="0">
                <a:solidFill>
                  <a:schemeClr val="tx1"/>
                </a:solidFill>
                <a:effectLst/>
                <a:latin typeface="+mn-lt"/>
                <a:ea typeface="+mn-ea"/>
                <a:cs typeface="+mn-cs"/>
                <a:hlinkClick r:id="rId3"/>
              </a:rPr>
              <a:t>https://nsuf.inl.gov/Home/PartnerInstitutions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distributed nature of the program adds a level of complexity in the interactions between the program office, located at the INL, and the partners and users, scattered across the US. </a:t>
            </a: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232569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4406CA-3F2C-40ED-920B-EB731A3A21B5}" type="slidenum">
              <a:rPr lang="en-US" smtClean="0"/>
              <a:pPr/>
              <a:t>12</a:t>
            </a:fld>
            <a:endParaRPr lang="en-US" dirty="0"/>
          </a:p>
        </p:txBody>
      </p:sp>
    </p:spTree>
    <p:extLst>
      <p:ext uri="{BB962C8B-B14F-4D97-AF65-F5344CB8AC3E}">
        <p14:creationId xmlns:p14="http://schemas.microsoft.com/office/powerpoint/2010/main" val="423546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4406CA-3F2C-40ED-920B-EB731A3A21B5}" type="slidenum">
              <a:rPr lang="en-US" smtClean="0"/>
              <a:pPr/>
              <a:t>13</a:t>
            </a:fld>
            <a:endParaRPr lang="en-US" dirty="0"/>
          </a:p>
        </p:txBody>
      </p:sp>
    </p:spTree>
    <p:extLst>
      <p:ext uri="{BB962C8B-B14F-4D97-AF65-F5344CB8AC3E}">
        <p14:creationId xmlns:p14="http://schemas.microsoft.com/office/powerpoint/2010/main" val="20459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14</a:t>
            </a:fld>
            <a:endParaRPr lang="en-US"/>
          </a:p>
        </p:txBody>
      </p:sp>
    </p:spTree>
    <p:extLst>
      <p:ext uri="{BB962C8B-B14F-4D97-AF65-F5344CB8AC3E}">
        <p14:creationId xmlns:p14="http://schemas.microsoft.com/office/powerpoint/2010/main" val="30844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Lemhi will be transferred to an Idaho university consortium this year, as was done with Falcon four years ago.  </a:t>
            </a:r>
          </a:p>
        </p:txBody>
      </p:sp>
      <p:sp>
        <p:nvSpPr>
          <p:cNvPr id="4" name="Slide Number Placeholder 3"/>
          <p:cNvSpPr>
            <a:spLocks noGrp="1"/>
          </p:cNvSpPr>
          <p:nvPr>
            <p:ph type="sldNum" sz="quarter" idx="5"/>
          </p:nvPr>
        </p:nvSpPr>
        <p:spPr/>
        <p:txBody>
          <a:bodyPr/>
          <a:lstStyle/>
          <a:p>
            <a:fld id="{9A0CCFD4-A7F8-054B-8822-BC244B953582}" type="slidenum">
              <a:rPr lang="en-US" smtClean="0"/>
              <a:t>19</a:t>
            </a:fld>
            <a:endParaRPr lang="en-US"/>
          </a:p>
        </p:txBody>
      </p:sp>
    </p:spTree>
    <p:extLst>
      <p:ext uri="{BB962C8B-B14F-4D97-AF65-F5344CB8AC3E}">
        <p14:creationId xmlns:p14="http://schemas.microsoft.com/office/powerpoint/2010/main" val="158747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20</a:t>
            </a:fld>
            <a:endParaRPr lang="en-US"/>
          </a:p>
        </p:txBody>
      </p:sp>
    </p:spTree>
    <p:extLst>
      <p:ext uri="{BB962C8B-B14F-4D97-AF65-F5344CB8AC3E}">
        <p14:creationId xmlns:p14="http://schemas.microsoft.com/office/powerpoint/2010/main" val="337599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Fy25: 8 selected from 28 applications</a:t>
            </a:r>
          </a:p>
          <a:p>
            <a:r>
              <a:rPr lang="en-US" dirty="0"/>
              <a:t>FY26: 7 selected from 34 applications</a:t>
            </a:r>
          </a:p>
        </p:txBody>
      </p:sp>
      <p:sp>
        <p:nvSpPr>
          <p:cNvPr id="4" name="Slide Number Placeholder 3"/>
          <p:cNvSpPr>
            <a:spLocks noGrp="1"/>
          </p:cNvSpPr>
          <p:nvPr>
            <p:ph type="sldNum" sz="quarter" idx="5"/>
          </p:nvPr>
        </p:nvSpPr>
        <p:spPr/>
        <p:txBody>
          <a:bodyPr/>
          <a:lstStyle/>
          <a:p>
            <a:fld id="{7107DB02-3CAF-C64B-94BE-1B80EF929943}" type="slidenum">
              <a:rPr lang="en-US" smtClean="0"/>
              <a:t>22</a:t>
            </a:fld>
            <a:endParaRPr lang="en-US"/>
          </a:p>
        </p:txBody>
      </p:sp>
    </p:spTree>
    <p:extLst>
      <p:ext uri="{BB962C8B-B14F-4D97-AF65-F5344CB8AC3E}">
        <p14:creationId xmlns:p14="http://schemas.microsoft.com/office/powerpoint/2010/main" val="644308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156931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81498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025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EF7F-6BFA-3BF7-0227-96054CB72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4FBD0-9A60-7DD9-983C-C3E28AF46A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84F39-FB9C-C4CB-66A1-F0EB53283B8E}"/>
              </a:ext>
            </a:extLst>
          </p:cNvPr>
          <p:cNvSpPr>
            <a:spLocks noGrp="1"/>
          </p:cNvSpPr>
          <p:nvPr>
            <p:ph type="dt" sz="half" idx="10"/>
          </p:nvPr>
        </p:nvSpPr>
        <p:spPr/>
        <p:txBody>
          <a:bodyPr/>
          <a:lstStyle/>
          <a:p>
            <a:fld id="{A40ECA87-3409-5D4F-92D2-8B2E6EF8A56E}" type="datetimeFigureOut">
              <a:rPr lang="en-US" smtClean="0"/>
              <a:t>5/8/26</a:t>
            </a:fld>
            <a:endParaRPr lang="en-US"/>
          </a:p>
        </p:txBody>
      </p:sp>
      <p:sp>
        <p:nvSpPr>
          <p:cNvPr id="5" name="Footer Placeholder 4">
            <a:extLst>
              <a:ext uri="{FF2B5EF4-FFF2-40B4-BE49-F238E27FC236}">
                <a16:creationId xmlns:a16="http://schemas.microsoft.com/office/drawing/2014/main" id="{46610763-DF4D-17A3-3DBB-D23B74C93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6C99-D07F-3536-2702-C8F6AD9934F4}"/>
              </a:ext>
            </a:extLst>
          </p:cNvPr>
          <p:cNvSpPr>
            <a:spLocks noGrp="1"/>
          </p:cNvSpPr>
          <p:nvPr>
            <p:ph type="sldNum" sz="quarter" idx="12"/>
          </p:nvPr>
        </p:nvSpPr>
        <p:spPr/>
        <p:txBody>
          <a:bodyPr/>
          <a:lstStyle/>
          <a:p>
            <a:fld id="{5A7B8E98-3308-0948-829B-1EBF9DA51848}" type="slidenum">
              <a:rPr lang="en-US" smtClean="0"/>
              <a:t>‹#›</a:t>
            </a:fld>
            <a:endParaRPr lang="en-US"/>
          </a:p>
        </p:txBody>
      </p:sp>
    </p:spTree>
    <p:extLst>
      <p:ext uri="{BB962C8B-B14F-4D97-AF65-F5344CB8AC3E}">
        <p14:creationId xmlns:p14="http://schemas.microsoft.com/office/powerpoint/2010/main" val="287564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Y 2023 Annual Review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D8C107-8A24-9315-4B2F-F1E2CF2472C8}"/>
              </a:ext>
            </a:extLst>
          </p:cNvPr>
          <p:cNvSpPr>
            <a:spLocks noGrp="1"/>
          </p:cNvSpPr>
          <p:nvPr>
            <p:ph type="dt" sz="half" idx="10"/>
          </p:nvPr>
        </p:nvSpPr>
        <p:spPr/>
        <p:txBody>
          <a:bodyPr/>
          <a:lstStyle/>
          <a:p>
            <a:pPr algn="ctr"/>
            <a:endParaRPr lang="en-US" dirty="0"/>
          </a:p>
        </p:txBody>
      </p:sp>
      <p:sp>
        <p:nvSpPr>
          <p:cNvPr id="4" name="Footer Placeholder 3">
            <a:extLst>
              <a:ext uri="{FF2B5EF4-FFF2-40B4-BE49-F238E27FC236}">
                <a16:creationId xmlns:a16="http://schemas.microsoft.com/office/drawing/2014/main" id="{685079F2-59A2-8EC7-0FC3-4C4D431E0996}"/>
              </a:ext>
            </a:extLst>
          </p:cNvPr>
          <p:cNvSpPr>
            <a:spLocks noGrp="1"/>
          </p:cNvSpPr>
          <p:nvPr>
            <p:ph type="ftr" sz="quarter" idx="11"/>
          </p:nvPr>
        </p:nvSpPr>
        <p:spPr/>
        <p:txBody>
          <a:bodyPr/>
          <a:lstStyle/>
          <a:p>
            <a:r>
              <a:rPr lang="en-US" dirty="0"/>
              <a:t>F</a:t>
            </a:r>
          </a:p>
        </p:txBody>
      </p:sp>
      <p:sp>
        <p:nvSpPr>
          <p:cNvPr id="5" name="Slide Number Placeholder 4">
            <a:extLst>
              <a:ext uri="{FF2B5EF4-FFF2-40B4-BE49-F238E27FC236}">
                <a16:creationId xmlns:a16="http://schemas.microsoft.com/office/drawing/2014/main" id="{753393BE-6E19-D1A4-823E-183ECC8F7C3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868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89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83995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282140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8877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56298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29315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392344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8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76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gi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emf"/><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emf"/><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emf"/><Relationship Id="rId5" Type="http://schemas.openxmlformats.org/officeDocument/2006/relationships/image" Target="../media/image55.png"/><Relationship Id="rId10" Type="http://schemas.openxmlformats.org/officeDocument/2006/relationships/image" Target="../media/image60.emf"/><Relationship Id="rId4" Type="http://schemas.openxmlformats.org/officeDocument/2006/relationships/image" Target="../media/image54.jpeg"/><Relationship Id="rId9" Type="http://schemas.openxmlformats.org/officeDocument/2006/relationships/image" Target="../media/image59.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microsoft.com/office/2018/10/relationships/comments" Target="../comments/modernComment_81A_7EE9A11F.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Nsuf-proposals@inl.gov"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nsuf.inl.gov/Page/nfml_request"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nsuf.inl.gov/Page/nfml_request"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microsoft.com/office/2018/10/relationships/comments" Target="../comments/modernComment_731_94BFB9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1D5B-1216-19D7-6B92-045CB7EAA8AD}"/>
              </a:ext>
            </a:extLst>
          </p:cNvPr>
          <p:cNvSpPr>
            <a:spLocks noGrp="1"/>
          </p:cNvSpPr>
          <p:nvPr>
            <p:ph type="body" sz="quarter" idx="13"/>
          </p:nvPr>
        </p:nvSpPr>
        <p:spPr>
          <a:xfrm>
            <a:off x="2837144" y="2217074"/>
            <a:ext cx="9354855" cy="2292350"/>
          </a:xfrm>
        </p:spPr>
        <p:txBody>
          <a:bodyPr wrap="square" anchor="ctr">
            <a:normAutofit fontScale="92500"/>
          </a:bodyPr>
          <a:lstStyle/>
          <a:p>
            <a:r>
              <a:rPr lang="en-US" dirty="0"/>
              <a:t>NSUF Program Overview and Update</a:t>
            </a:r>
          </a:p>
        </p:txBody>
      </p:sp>
      <p:sp>
        <p:nvSpPr>
          <p:cNvPr id="3" name="Subtitle 2">
            <a:extLst>
              <a:ext uri="{FF2B5EF4-FFF2-40B4-BE49-F238E27FC236}">
                <a16:creationId xmlns:a16="http://schemas.microsoft.com/office/drawing/2014/main" id="{BD7AE421-73F0-D26E-A368-C32E3AE6C98B}"/>
              </a:ext>
            </a:extLst>
          </p:cNvPr>
          <p:cNvSpPr>
            <a:spLocks noGrp="1"/>
          </p:cNvSpPr>
          <p:nvPr>
            <p:ph type="body" sz="quarter" idx="18"/>
          </p:nvPr>
        </p:nvSpPr>
        <p:spPr>
          <a:xfrm>
            <a:off x="669924" y="425697"/>
            <a:ext cx="4138743" cy="1239837"/>
          </a:xfrm>
        </p:spPr>
        <p:txBody>
          <a:bodyPr anchor="b">
            <a:normAutofit fontScale="92500" lnSpcReduction="20000"/>
          </a:bodyPr>
          <a:lstStyle/>
          <a:p>
            <a:pPr>
              <a:spcBef>
                <a:spcPts val="0"/>
              </a:spcBef>
            </a:pPr>
            <a:r>
              <a:rPr lang="en-US" sz="2000" dirty="0"/>
              <a:t>Brenden Heidrich NSUF Director</a:t>
            </a:r>
          </a:p>
          <a:p>
            <a:pPr>
              <a:spcBef>
                <a:spcPts val="0"/>
              </a:spcBef>
            </a:pPr>
            <a:r>
              <a:rPr lang="en-US" sz="2000" dirty="0"/>
              <a:t>NSUF Annual Program Review Meeting</a:t>
            </a:r>
          </a:p>
          <a:p>
            <a:pPr>
              <a:spcBef>
                <a:spcPts val="0"/>
              </a:spcBef>
            </a:pPr>
            <a:r>
              <a:rPr lang="en-US" sz="2000"/>
              <a:t>May 11, </a:t>
            </a:r>
            <a:r>
              <a:rPr lang="en-US" sz="2000" dirty="0"/>
              <a:t>2026</a:t>
            </a:r>
          </a:p>
        </p:txBody>
      </p:sp>
      <p:sp>
        <p:nvSpPr>
          <p:cNvPr id="4" name="TextBox 3">
            <a:extLst>
              <a:ext uri="{FF2B5EF4-FFF2-40B4-BE49-F238E27FC236}">
                <a16:creationId xmlns:a16="http://schemas.microsoft.com/office/drawing/2014/main" id="{1E782061-EE21-A994-0938-F642D201238A}"/>
              </a:ext>
            </a:extLst>
          </p:cNvPr>
          <p:cNvSpPr txBox="1"/>
          <p:nvPr/>
        </p:nvSpPr>
        <p:spPr>
          <a:xfrm>
            <a:off x="209320" y="6356732"/>
            <a:ext cx="2069797" cy="369332"/>
          </a:xfrm>
          <a:prstGeom prst="rect">
            <a:avLst/>
          </a:prstGeom>
          <a:noFill/>
        </p:spPr>
        <p:txBody>
          <a:bodyPr wrap="none" rtlCol="0">
            <a:spAutoFit/>
          </a:bodyPr>
          <a:lstStyle/>
          <a:p>
            <a:r>
              <a:rPr lang="en-US" dirty="0">
                <a:solidFill>
                  <a:schemeClr val="bg1"/>
                </a:solidFill>
              </a:rPr>
              <a:t>INL/MIS-26-91517</a:t>
            </a:r>
          </a:p>
        </p:txBody>
      </p:sp>
    </p:spTree>
    <p:extLst>
      <p:ext uri="{BB962C8B-B14F-4D97-AF65-F5344CB8AC3E}">
        <p14:creationId xmlns:p14="http://schemas.microsoft.com/office/powerpoint/2010/main" val="1550574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2F6F-372D-CE65-5568-92E751CA2D61}"/>
              </a:ext>
            </a:extLst>
          </p:cNvPr>
          <p:cNvSpPr>
            <a:spLocks noGrp="1"/>
          </p:cNvSpPr>
          <p:nvPr>
            <p:ph type="title"/>
          </p:nvPr>
        </p:nvSpPr>
        <p:spPr/>
        <p:txBody>
          <a:bodyPr anchor="t">
            <a:normAutofit/>
          </a:bodyPr>
          <a:lstStyle/>
          <a:p>
            <a:r>
              <a:rPr lang="en-US" sz="3200" dirty="0"/>
              <a:t>Answering the need for a nuclear energy material</a:t>
            </a:r>
          </a:p>
        </p:txBody>
      </p:sp>
      <p:graphicFrame>
        <p:nvGraphicFramePr>
          <p:cNvPr id="4" name="Content Placeholder 3">
            <a:extLst>
              <a:ext uri="{FF2B5EF4-FFF2-40B4-BE49-F238E27FC236}">
                <a16:creationId xmlns:a16="http://schemas.microsoft.com/office/drawing/2014/main" id="{13497497-6F4B-4887-80DC-5BEEB109D994}"/>
              </a:ext>
            </a:extLst>
          </p:cNvPr>
          <p:cNvGraphicFramePr>
            <a:graphicFrameLocks noGrp="1"/>
          </p:cNvGraphicFramePr>
          <p:nvPr>
            <p:ph idx="1"/>
            <p:extLst>
              <p:ext uri="{D42A27DB-BD31-4B8C-83A1-F6EECF244321}">
                <p14:modId xmlns:p14="http://schemas.microsoft.com/office/powerpoint/2010/main" val="3864017827"/>
              </p:ext>
            </p:extLst>
          </p:nvPr>
        </p:nvGraphicFramePr>
        <p:xfrm>
          <a:off x="5584723" y="1720236"/>
          <a:ext cx="636879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554BDA0-272A-7F1A-8998-FAE793BE2343}"/>
              </a:ext>
            </a:extLst>
          </p:cNvPr>
          <p:cNvSpPr txBox="1"/>
          <p:nvPr/>
        </p:nvSpPr>
        <p:spPr>
          <a:xfrm>
            <a:off x="771045" y="1793480"/>
            <a:ext cx="5983709" cy="4001095"/>
          </a:xfrm>
          <a:prstGeom prst="rect">
            <a:avLst/>
          </a:prstGeom>
          <a:noFill/>
        </p:spPr>
        <p:txBody>
          <a:bodyPr wrap="square" rtlCol="0">
            <a:spAutoFit/>
          </a:bodyPr>
          <a:lstStyle/>
          <a:p>
            <a:pPr marL="342900" indent="-342900">
              <a:spcAft>
                <a:spcPts val="600"/>
              </a:spcAft>
              <a:buFont typeface="+mj-lt"/>
              <a:buAutoNum type="arabicPeriod"/>
            </a:pPr>
            <a:r>
              <a:rPr lang="en-US" dirty="0"/>
              <a:t>The material might already be in the marketplace. Search for </a:t>
            </a:r>
            <a:r>
              <a:rPr lang="en-US" u="sng" dirty="0"/>
              <a:t>ASME code cases and similar standards for qualified materials</a:t>
            </a:r>
            <a:r>
              <a:rPr lang="en-US" dirty="0"/>
              <a:t>.</a:t>
            </a:r>
          </a:p>
          <a:p>
            <a:pPr marL="342900" indent="-342900">
              <a:spcAft>
                <a:spcPts val="600"/>
              </a:spcAft>
              <a:buFont typeface="+mj-lt"/>
              <a:buAutoNum type="arabicPeriod"/>
            </a:pPr>
            <a:r>
              <a:rPr lang="en-US" dirty="0"/>
              <a:t>Perhaps there is not a code case, but there has been research.  Do a search of the </a:t>
            </a:r>
            <a:r>
              <a:rPr lang="en-US" u="sng" dirty="0"/>
              <a:t>academic literature</a:t>
            </a:r>
            <a:r>
              <a:rPr lang="en-US" dirty="0"/>
              <a:t>.</a:t>
            </a:r>
          </a:p>
          <a:p>
            <a:pPr marL="342900" indent="-342900">
              <a:spcAft>
                <a:spcPts val="600"/>
              </a:spcAft>
              <a:buFont typeface="+mj-lt"/>
              <a:buAutoNum type="arabicPeriod"/>
            </a:pPr>
            <a:r>
              <a:rPr lang="en-US" dirty="0"/>
              <a:t>Maybe there has been research, but it doesn’t answer your questions, find the project data at NSUF’s </a:t>
            </a:r>
            <a:r>
              <a:rPr lang="en-US" u="sng" dirty="0"/>
              <a:t>Nuclear Research Data System</a:t>
            </a:r>
            <a:r>
              <a:rPr lang="en-US" dirty="0"/>
              <a:t> and do your own analyses.</a:t>
            </a:r>
          </a:p>
          <a:p>
            <a:pPr marL="342900" indent="-342900">
              <a:spcAft>
                <a:spcPts val="600"/>
              </a:spcAft>
              <a:buFont typeface="+mj-lt"/>
              <a:buAutoNum type="arabicPeriod"/>
            </a:pPr>
            <a:r>
              <a:rPr lang="en-US" dirty="0"/>
              <a:t>If you need to create your own data, find material specimens in the </a:t>
            </a:r>
            <a:r>
              <a:rPr lang="en-US" u="sng" dirty="0"/>
              <a:t>Nuclear Fuels and Materials Library</a:t>
            </a:r>
            <a:r>
              <a:rPr lang="en-US" dirty="0"/>
              <a:t>.</a:t>
            </a:r>
          </a:p>
          <a:p>
            <a:pPr marL="342900" indent="-342900">
              <a:spcAft>
                <a:spcPts val="600"/>
              </a:spcAft>
              <a:buFont typeface="+mj-lt"/>
              <a:buAutoNum type="arabicPeriod"/>
            </a:pPr>
            <a:r>
              <a:rPr lang="en-US" dirty="0"/>
              <a:t>Finally, if all else has failed, get your data from performing a new </a:t>
            </a:r>
            <a:r>
              <a:rPr lang="en-US" u="sng" dirty="0"/>
              <a:t>irradiation test</a:t>
            </a:r>
            <a:r>
              <a:rPr lang="en-US" dirty="0"/>
              <a:t>.  </a:t>
            </a:r>
          </a:p>
        </p:txBody>
      </p:sp>
      <p:sp>
        <p:nvSpPr>
          <p:cNvPr id="7" name="TextBox 6">
            <a:extLst>
              <a:ext uri="{FF2B5EF4-FFF2-40B4-BE49-F238E27FC236}">
                <a16:creationId xmlns:a16="http://schemas.microsoft.com/office/drawing/2014/main" id="{CEA20CB2-050A-297D-ACE0-428E94D14298}"/>
              </a:ext>
            </a:extLst>
          </p:cNvPr>
          <p:cNvSpPr txBox="1"/>
          <p:nvPr/>
        </p:nvSpPr>
        <p:spPr>
          <a:xfrm>
            <a:off x="771044" y="1073905"/>
            <a:ext cx="10287099" cy="646331"/>
          </a:xfrm>
          <a:prstGeom prst="rect">
            <a:avLst/>
          </a:prstGeom>
          <a:noFill/>
        </p:spPr>
        <p:txBody>
          <a:bodyPr wrap="square">
            <a:spAutoFit/>
          </a:bodyPr>
          <a:lstStyle/>
          <a:p>
            <a:r>
              <a:rPr lang="en-US" dirty="0"/>
              <a:t>If you need a material for a nuclear energy system, start at the bottom and work upward to get the </a:t>
            </a:r>
            <a:r>
              <a:rPr lang="en-US" b="1" dirty="0">
                <a:solidFill>
                  <a:schemeClr val="accent1"/>
                </a:solidFill>
              </a:rPr>
              <a:t>irradiation testing data</a:t>
            </a:r>
            <a:r>
              <a:rPr lang="en-US" dirty="0"/>
              <a:t>.  Note that higher up the pyramid is costlier and will take more time.</a:t>
            </a:r>
          </a:p>
        </p:txBody>
      </p:sp>
      <p:cxnSp>
        <p:nvCxnSpPr>
          <p:cNvPr id="10" name="Straight Arrow Connector 9">
            <a:extLst>
              <a:ext uri="{FF2B5EF4-FFF2-40B4-BE49-F238E27FC236}">
                <a16:creationId xmlns:a16="http://schemas.microsoft.com/office/drawing/2014/main" id="{F06A3D9C-B907-7DF6-E7E9-E934A1284E00}"/>
              </a:ext>
            </a:extLst>
          </p:cNvPr>
          <p:cNvCxnSpPr>
            <a:cxnSpLocks/>
          </p:cNvCxnSpPr>
          <p:nvPr/>
        </p:nvCxnSpPr>
        <p:spPr>
          <a:xfrm flipV="1">
            <a:off x="11518491" y="2389239"/>
            <a:ext cx="0" cy="29349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545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90D63-94FF-FC70-3F30-EDF41660BFE0}"/>
              </a:ext>
            </a:extLst>
          </p:cNvPr>
          <p:cNvSpPr>
            <a:spLocks noGrp="1"/>
          </p:cNvSpPr>
          <p:nvPr>
            <p:ph type="title"/>
          </p:nvPr>
        </p:nvSpPr>
        <p:spPr>
          <a:xfrm>
            <a:off x="777082" y="363255"/>
            <a:ext cx="10228013" cy="825896"/>
          </a:xfrm>
        </p:spPr>
        <p:txBody>
          <a:bodyPr>
            <a:noAutofit/>
          </a:bodyPr>
          <a:lstStyle/>
          <a:p>
            <a:r>
              <a:rPr lang="en-US" sz="2800" b="1" dirty="0"/>
              <a:t>Simulated Reactor Environments</a:t>
            </a:r>
            <a:r>
              <a:rPr lang="en-US" dirty="0"/>
              <a:t>: </a:t>
            </a:r>
            <a:r>
              <a:rPr lang="en-US" sz="2800" b="1" dirty="0"/>
              <a:t>Neutron Irradiation</a:t>
            </a:r>
          </a:p>
        </p:txBody>
      </p:sp>
      <p:grpSp>
        <p:nvGrpSpPr>
          <p:cNvPr id="21" name="Group 20">
            <a:extLst>
              <a:ext uri="{FF2B5EF4-FFF2-40B4-BE49-F238E27FC236}">
                <a16:creationId xmlns:a16="http://schemas.microsoft.com/office/drawing/2014/main" id="{DFE53A1F-D1B5-DF0D-A4B4-326FE90D3840}"/>
              </a:ext>
            </a:extLst>
          </p:cNvPr>
          <p:cNvGrpSpPr/>
          <p:nvPr/>
        </p:nvGrpSpPr>
        <p:grpSpPr>
          <a:xfrm>
            <a:off x="634515" y="913188"/>
            <a:ext cx="10509038" cy="5036856"/>
            <a:chOff x="930640" y="1063001"/>
            <a:chExt cx="10509038" cy="5036856"/>
          </a:xfrm>
        </p:grpSpPr>
        <p:pic>
          <p:nvPicPr>
            <p:cNvPr id="22" name="Picture 21">
              <a:extLst>
                <a:ext uri="{FF2B5EF4-FFF2-40B4-BE49-F238E27FC236}">
                  <a16:creationId xmlns:a16="http://schemas.microsoft.com/office/drawing/2014/main" id="{8DC83170-5604-B9A0-9004-EADCA8AE0A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5843" y="1069012"/>
              <a:ext cx="2942305" cy="180395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CD1C0CF-212A-D91A-353B-53F1AD67F9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1874" y="1075127"/>
              <a:ext cx="1307670" cy="182268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0163176-577F-7A77-9AF5-F29FE8263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4527" y="3064901"/>
              <a:ext cx="2306162" cy="303495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DDA543D-7C6E-0877-5DDC-C7CEAAC09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0640" y="4426574"/>
              <a:ext cx="1368887" cy="166484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58240492-0727-CBA4-626C-B2E371F651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9007" y="4426575"/>
              <a:ext cx="1509235" cy="1673282"/>
            </a:xfrm>
            <a:prstGeom prst="rect">
              <a:avLst/>
            </a:prstGeom>
            <a:ln>
              <a:noFill/>
            </a:ln>
            <a:effectLst>
              <a:outerShdw blurRad="292100" dist="139700" dir="2700000" algn="tl" rotWithShape="0">
                <a:srgbClr val="333333">
                  <a:alpha val="65000"/>
                </a:srgbClr>
              </a:outerShdw>
            </a:effectLst>
          </p:spPr>
        </p:pic>
        <p:pic>
          <p:nvPicPr>
            <p:cNvPr id="27" name="Picture 2" descr="https://reactor.osu.edu/sites/reactor.osu.edu/files/media/legacy/glowing_core.jpg">
              <a:extLst>
                <a:ext uri="{FF2B5EF4-FFF2-40B4-BE49-F238E27FC236}">
                  <a16:creationId xmlns:a16="http://schemas.microsoft.com/office/drawing/2014/main" id="{EDC43A62-6D3C-AD0E-66D8-CBCFAA67786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16200000">
              <a:off x="3181944" y="3096835"/>
              <a:ext cx="1115284" cy="11487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01D3080-B814-88FB-DB0D-582610B96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27722" y="4426575"/>
              <a:ext cx="2513514" cy="1673282"/>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4FF0A01-940D-E8A7-ABA7-9A07F15809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80826" y="1063001"/>
              <a:ext cx="2250121" cy="276822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9554F788-50BD-2424-DCC9-5A4B83FF53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0640" y="3113553"/>
              <a:ext cx="1951247" cy="1097280"/>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94321F4C-69B7-08E0-1A39-F19652AA573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97284" y="3113553"/>
              <a:ext cx="2043952" cy="109728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646041B8-477A-B527-B9A5-68A631D5816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30640" y="1069012"/>
              <a:ext cx="2238556" cy="1828800"/>
            </a:xfrm>
            <a:prstGeom prst="rect">
              <a:avLst/>
            </a:prstGeom>
            <a:ln>
              <a:noFill/>
            </a:ln>
            <a:effectLst>
              <a:outerShdw blurRad="292100" dist="139700" dir="2700000" algn="tl" rotWithShape="0">
                <a:srgbClr val="333333">
                  <a:alpha val="65000"/>
                </a:srgbClr>
              </a:outerShdw>
            </a:effectLst>
          </p:spPr>
        </p:pic>
        <p:pic>
          <p:nvPicPr>
            <p:cNvPr id="33" name="Picture 32" descr="A close-up of a machine&#10;&#10;Description automatically generated with low confidence">
              <a:extLst>
                <a:ext uri="{FF2B5EF4-FFF2-40B4-BE49-F238E27FC236}">
                  <a16:creationId xmlns:a16="http://schemas.microsoft.com/office/drawing/2014/main" id="{C1E746A3-957E-D434-D635-1FE822961D1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53453" y="1075127"/>
              <a:ext cx="1419712" cy="1822686"/>
            </a:xfrm>
            <a:prstGeom prst="rect">
              <a:avLst/>
            </a:prstGeom>
            <a:ln>
              <a:noFill/>
            </a:ln>
            <a:effectLst>
              <a:outerShdw blurRad="292100" dist="139700" dir="2700000" algn="tl" rotWithShape="0">
                <a:srgbClr val="333333">
                  <a:alpha val="65000"/>
                </a:srgbClr>
              </a:outerShdw>
            </a:effectLst>
          </p:spPr>
        </p:pic>
        <p:pic>
          <p:nvPicPr>
            <p:cNvPr id="34" name="Picture 33" descr="A picture containing screenshot, blue, electric blue, majorelle blue&#10;&#10;Description automatically generated">
              <a:extLst>
                <a:ext uri="{FF2B5EF4-FFF2-40B4-BE49-F238E27FC236}">
                  <a16:creationId xmlns:a16="http://schemas.microsoft.com/office/drawing/2014/main" id="{A2051222-EA2B-0715-DB3C-3B0316B5DD3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72094" y="4007293"/>
              <a:ext cx="2267584" cy="208412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86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65" y="481264"/>
            <a:ext cx="7827335" cy="902367"/>
          </a:xfrm>
        </p:spPr>
        <p:txBody>
          <a:bodyPr anchor="t">
            <a:normAutofit/>
          </a:bodyPr>
          <a:lstStyle/>
          <a:p>
            <a:r>
              <a:rPr lang="en-US" dirty="0"/>
              <a:t>Testing Strategy for Novel Materials</a:t>
            </a:r>
          </a:p>
        </p:txBody>
      </p:sp>
      <p:sp>
        <p:nvSpPr>
          <p:cNvPr id="3" name="Content Placeholder 2"/>
          <p:cNvSpPr>
            <a:spLocks noGrp="1"/>
          </p:cNvSpPr>
          <p:nvPr>
            <p:ph idx="1"/>
          </p:nvPr>
        </p:nvSpPr>
        <p:spPr>
          <a:xfrm>
            <a:off x="583317" y="1111956"/>
            <a:ext cx="8403265" cy="5164301"/>
          </a:xfrm>
        </p:spPr>
        <p:txBody>
          <a:bodyPr/>
          <a:lstStyle/>
          <a:p>
            <a:pPr marL="0" indent="0">
              <a:buNone/>
            </a:pPr>
            <a:r>
              <a:rPr lang="en-US" sz="2400" b="1" dirty="0">
                <a:solidFill>
                  <a:schemeClr val="tx2"/>
                </a:solidFill>
              </a:rPr>
              <a:t>Irradiation Testing Hierarchy</a:t>
            </a:r>
          </a:p>
          <a:p>
            <a:pPr marL="796925" lvl="1" indent="-457200">
              <a:buFont typeface="+mj-lt"/>
              <a:buAutoNum type="arabicPeriod"/>
            </a:pPr>
            <a:r>
              <a:rPr lang="en-US" sz="2000" b="1" dirty="0"/>
              <a:t>Ion Beam Irradiation Facilities</a:t>
            </a:r>
          </a:p>
          <a:p>
            <a:pPr marL="1089025" lvl="2" indent="-287338"/>
            <a:r>
              <a:rPr lang="en-US" sz="1800" dirty="0"/>
              <a:t>Allow immediate feedback of performance</a:t>
            </a:r>
          </a:p>
          <a:p>
            <a:pPr marL="1089025" lvl="2" indent="-287338"/>
            <a:r>
              <a:rPr lang="en-US" sz="1800" dirty="0"/>
              <a:t>Ease of instrumentation</a:t>
            </a:r>
          </a:p>
          <a:p>
            <a:pPr marL="1089025" lvl="2" indent="-287338"/>
            <a:r>
              <a:rPr lang="en-US" sz="1800" dirty="0"/>
              <a:t>Ease of environmental tuning</a:t>
            </a:r>
          </a:p>
          <a:p>
            <a:pPr marL="796925" lvl="1" indent="-457200">
              <a:spcBef>
                <a:spcPts val="1200"/>
              </a:spcBef>
              <a:buFont typeface="+mj-lt"/>
              <a:buAutoNum type="arabicPeriod"/>
            </a:pPr>
            <a:r>
              <a:rPr lang="en-US" sz="2000" b="1" dirty="0"/>
              <a:t>Low-Power Research Reactors</a:t>
            </a:r>
          </a:p>
          <a:p>
            <a:pPr marL="1087438" lvl="2" indent="-285750"/>
            <a:r>
              <a:rPr lang="en-US" sz="1800" dirty="0"/>
              <a:t>First 1% and 10% testing to inform future test reactor campaigns</a:t>
            </a:r>
          </a:p>
          <a:p>
            <a:pPr marL="1087438" lvl="2" indent="-285750"/>
            <a:r>
              <a:rPr lang="en-US" sz="1800" dirty="0"/>
              <a:t>Instrumentation development (ease of access to the core)</a:t>
            </a:r>
          </a:p>
          <a:p>
            <a:pPr marL="1087438" lvl="2" indent="-285750"/>
            <a:r>
              <a:rPr lang="en-US" sz="1800" dirty="0"/>
              <a:t>Neutron radiography and beam techniques</a:t>
            </a:r>
          </a:p>
          <a:p>
            <a:pPr marL="1087438" lvl="2" indent="-285750"/>
            <a:r>
              <a:rPr lang="en-US" sz="1800" dirty="0"/>
              <a:t>Experiment modeling &amp; validation capabilities</a:t>
            </a:r>
          </a:p>
          <a:p>
            <a:pPr marL="682625" lvl="2" indent="0">
              <a:spcBef>
                <a:spcPts val="600"/>
              </a:spcBef>
              <a:buNone/>
            </a:pPr>
            <a:r>
              <a:rPr lang="en-US" sz="2000" b="1" dirty="0"/>
              <a:t>URR advantages:</a:t>
            </a:r>
          </a:p>
          <a:p>
            <a:pPr lvl="2"/>
            <a:r>
              <a:rPr lang="en-US" sz="1800" dirty="0"/>
              <a:t>Ease of use &amp; lower cost</a:t>
            </a:r>
          </a:p>
          <a:p>
            <a:pPr lvl="2"/>
            <a:r>
              <a:rPr lang="en-US" sz="1800" dirty="0"/>
              <a:t>Expertise in handling and shipping/receiving RAM</a:t>
            </a:r>
          </a:p>
          <a:p>
            <a:pPr lvl="2"/>
            <a:r>
              <a:rPr lang="en-US" sz="1800" dirty="0"/>
              <a:t>Co-located with hot cell facilities (sample preparation)</a:t>
            </a:r>
          </a:p>
          <a:p>
            <a:pPr lvl="2"/>
            <a:r>
              <a:rPr lang="en-US" sz="1800" dirty="0"/>
              <a:t>May have gamma irradiation and PIE facilities as well</a:t>
            </a:r>
            <a:endParaRPr lang="en-US" dirty="0"/>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7353" y="690199"/>
            <a:ext cx="127506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10" descr="NCSU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6367" y="2514706"/>
            <a:ext cx="2665265"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03974" y="3423388"/>
            <a:ext cx="2225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0372" y="4524048"/>
            <a:ext cx="1586725" cy="1366347"/>
          </a:xfrm>
          <a:prstGeom prst="rect">
            <a:avLst/>
          </a:prstGeom>
        </p:spPr>
      </p:pic>
      <p:sp>
        <p:nvSpPr>
          <p:cNvPr id="12" name="Down Arrow 11"/>
          <p:cNvSpPr/>
          <p:nvPr/>
        </p:nvSpPr>
        <p:spPr>
          <a:xfrm>
            <a:off x="10226012" y="2052655"/>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10226999" y="3990037"/>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243021" y="3005155"/>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02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176" y="412850"/>
            <a:ext cx="10415648" cy="525919"/>
          </a:xfrm>
        </p:spPr>
        <p:txBody>
          <a:bodyPr>
            <a:normAutofit fontScale="90000"/>
          </a:bodyPr>
          <a:lstStyle/>
          <a:p>
            <a:pPr marL="342900" lvl="1" indent="-342900"/>
            <a:r>
              <a:rPr lang="en-US" sz="3200" b="1" dirty="0">
                <a:solidFill>
                  <a:srgbClr val="00B0F0"/>
                </a:solidFill>
                <a:latin typeface="+mn-lt"/>
              </a:rPr>
              <a:t>NSUF RAD Calculator - Irradiation resource tool</a:t>
            </a:r>
          </a:p>
        </p:txBody>
      </p:sp>
      <p:sp>
        <p:nvSpPr>
          <p:cNvPr id="3" name="Content Placeholder 2"/>
          <p:cNvSpPr>
            <a:spLocks noGrp="1"/>
          </p:cNvSpPr>
          <p:nvPr>
            <p:ph idx="1"/>
          </p:nvPr>
        </p:nvSpPr>
        <p:spPr>
          <a:xfrm>
            <a:off x="900824" y="1233340"/>
            <a:ext cx="7302650" cy="1440258"/>
          </a:xfrm>
        </p:spPr>
        <p:txBody>
          <a:bodyPr>
            <a:normAutofit fontScale="92500"/>
          </a:bodyPr>
          <a:lstStyle/>
          <a:p>
            <a:pPr marL="0" indent="0">
              <a:lnSpc>
                <a:spcPct val="120000"/>
              </a:lnSpc>
              <a:spcAft>
                <a:spcPts val="1200"/>
              </a:spcAft>
              <a:buNone/>
            </a:pPr>
            <a:r>
              <a:rPr lang="en-US" b="1" dirty="0"/>
              <a:t>RAD Calc </a:t>
            </a:r>
            <a:r>
              <a:rPr lang="en-US" b="0" dirty="0"/>
              <a:t>is a tool that NSUF users can access during the </a:t>
            </a:r>
            <a:r>
              <a:rPr lang="en-US" u="sng" dirty="0"/>
              <a:t>conceptual design phase</a:t>
            </a:r>
            <a:r>
              <a:rPr lang="en-US" dirty="0"/>
              <a:t> </a:t>
            </a:r>
            <a:r>
              <a:rPr lang="en-US" b="0" dirty="0"/>
              <a:t>of the proposal to select the irradiation location which is the most appropriate for their</a:t>
            </a:r>
            <a:r>
              <a:rPr lang="en-US" dirty="0"/>
              <a:t> project</a:t>
            </a:r>
            <a:r>
              <a:rPr lang="en-US" b="0" dirty="0"/>
              <a:t>. </a:t>
            </a:r>
          </a:p>
        </p:txBody>
      </p:sp>
      <p:sp>
        <p:nvSpPr>
          <p:cNvPr id="4" name="Content Placeholder 2"/>
          <p:cNvSpPr txBox="1">
            <a:spLocks/>
          </p:cNvSpPr>
          <p:nvPr/>
        </p:nvSpPr>
        <p:spPr bwMode="auto">
          <a:xfrm>
            <a:off x="888176" y="2610375"/>
            <a:ext cx="6710916" cy="3532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1775" indent="-231775" algn="l" rtl="0" eaLnBrk="1" fontAlgn="base" hangingPunct="1">
              <a:spcBef>
                <a:spcPct val="0"/>
              </a:spcBef>
              <a:spcAft>
                <a:spcPct val="20000"/>
              </a:spcAft>
              <a:buClr>
                <a:srgbClr val="1B5527"/>
              </a:buClr>
              <a:buFont typeface="Wingdings" pitchFamily="2" charset="2"/>
              <a:buChar char="n"/>
              <a:defRPr sz="2000" b="1">
                <a:solidFill>
                  <a:schemeClr val="tx1"/>
                </a:solidFill>
                <a:latin typeface="+mn-lt"/>
                <a:ea typeface="ＭＳ Ｐゴシック" charset="0"/>
                <a:cs typeface="+mn-cs"/>
              </a:defRPr>
            </a:lvl1pPr>
            <a:lvl2pPr marL="571500" indent="-225425" algn="l" rtl="0" eaLnBrk="1" fontAlgn="base" hangingPunct="1">
              <a:spcBef>
                <a:spcPct val="0"/>
              </a:spcBef>
              <a:spcAft>
                <a:spcPct val="20000"/>
              </a:spcAft>
              <a:buClr>
                <a:srgbClr val="1B5527"/>
              </a:buClr>
              <a:buSzPct val="110000"/>
              <a:buFont typeface="Symbol" pitchFamily="18" charset="2"/>
              <a:buChar char="·"/>
              <a:defRPr>
                <a:solidFill>
                  <a:schemeClr val="tx1"/>
                </a:solidFill>
                <a:latin typeface="+mn-lt"/>
                <a:ea typeface="ＭＳ Ｐゴシック" charset="0"/>
              </a:defRPr>
            </a:lvl2pPr>
            <a:lvl3pPr marL="914400" indent="-228600" algn="l" rtl="0" eaLnBrk="1" fontAlgn="base" hangingPunct="1">
              <a:spcBef>
                <a:spcPct val="0"/>
              </a:spcBef>
              <a:spcAft>
                <a:spcPct val="20000"/>
              </a:spcAft>
              <a:buClr>
                <a:srgbClr val="1B5527"/>
              </a:buClr>
              <a:buSzPct val="110000"/>
              <a:buFont typeface="Arial" pitchFamily="34" charset="0"/>
              <a:buChar char="–"/>
              <a:defRPr sz="1600">
                <a:solidFill>
                  <a:schemeClr val="tx1"/>
                </a:solidFill>
                <a:latin typeface="+mn-lt"/>
                <a:ea typeface="ＭＳ Ｐゴシック" charset="0"/>
              </a:defRPr>
            </a:lvl3pPr>
            <a:lvl4pPr marL="1257300" indent="-228600" algn="l" rtl="0" eaLnBrk="1" fontAlgn="base" hangingPunct="1">
              <a:spcBef>
                <a:spcPct val="0"/>
              </a:spcBef>
              <a:spcAft>
                <a:spcPct val="20000"/>
              </a:spcAft>
              <a:buClr>
                <a:srgbClr val="1B5527"/>
              </a:buClr>
              <a:buChar char="•"/>
              <a:defRPr sz="1400">
                <a:solidFill>
                  <a:schemeClr val="tx1"/>
                </a:solidFill>
                <a:latin typeface="+mn-lt"/>
                <a:ea typeface="ＭＳ Ｐゴシック" charset="0"/>
              </a:defRPr>
            </a:lvl4pPr>
            <a:lvl5pPr marL="1600200" indent="-228600" algn="l" rtl="0" eaLnBrk="1" fontAlgn="base" hangingPunct="1">
              <a:spcBef>
                <a:spcPct val="0"/>
              </a:spcBef>
              <a:spcAft>
                <a:spcPct val="20000"/>
              </a:spcAft>
              <a:buClr>
                <a:srgbClr val="1B5527"/>
              </a:buClr>
              <a:buChar char="»"/>
              <a:defRPr sz="1200">
                <a:solidFill>
                  <a:schemeClr val="tx1"/>
                </a:solidFill>
                <a:latin typeface="+mn-lt"/>
                <a:ea typeface="ＭＳ Ｐゴシック" charset="0"/>
              </a:defRPr>
            </a:lvl5pPr>
            <a:lvl6pPr marL="2057400" indent="-228600" algn="l" rtl="0" eaLnBrk="1" fontAlgn="base" hangingPunct="1">
              <a:spcBef>
                <a:spcPct val="0"/>
              </a:spcBef>
              <a:spcAft>
                <a:spcPct val="20000"/>
              </a:spcAft>
              <a:buClr>
                <a:srgbClr val="1B5527"/>
              </a:buClr>
              <a:buChar char="»"/>
              <a:defRPr sz="1200">
                <a:solidFill>
                  <a:schemeClr val="tx1"/>
                </a:solidFill>
                <a:latin typeface="+mn-lt"/>
              </a:defRPr>
            </a:lvl6pPr>
            <a:lvl7pPr marL="2514600" indent="-228600" algn="l" rtl="0" eaLnBrk="1" fontAlgn="base" hangingPunct="1">
              <a:spcBef>
                <a:spcPct val="0"/>
              </a:spcBef>
              <a:spcAft>
                <a:spcPct val="20000"/>
              </a:spcAft>
              <a:buClr>
                <a:srgbClr val="1B5527"/>
              </a:buClr>
              <a:buChar char="»"/>
              <a:defRPr sz="1200">
                <a:solidFill>
                  <a:schemeClr val="tx1"/>
                </a:solidFill>
                <a:latin typeface="+mn-lt"/>
              </a:defRPr>
            </a:lvl7pPr>
            <a:lvl8pPr marL="2971800" indent="-228600" algn="l" rtl="0" eaLnBrk="1" fontAlgn="base" hangingPunct="1">
              <a:spcBef>
                <a:spcPct val="0"/>
              </a:spcBef>
              <a:spcAft>
                <a:spcPct val="20000"/>
              </a:spcAft>
              <a:buClr>
                <a:srgbClr val="1B5527"/>
              </a:buClr>
              <a:buChar char="»"/>
              <a:defRPr sz="1200">
                <a:solidFill>
                  <a:schemeClr val="tx1"/>
                </a:solidFill>
                <a:latin typeface="+mn-lt"/>
              </a:defRPr>
            </a:lvl8pPr>
            <a:lvl9pPr marL="3429000" indent="-228600" algn="l" rtl="0" eaLnBrk="1" fontAlgn="base" hangingPunct="1">
              <a:spcBef>
                <a:spcPct val="0"/>
              </a:spcBef>
              <a:spcAft>
                <a:spcPct val="20000"/>
              </a:spcAft>
              <a:buClr>
                <a:srgbClr val="1B5527"/>
              </a:buClr>
              <a:buChar char="»"/>
              <a:defRPr sz="1200">
                <a:solidFill>
                  <a:schemeClr val="tx1"/>
                </a:solidFill>
                <a:latin typeface="+mn-lt"/>
              </a:defRPr>
            </a:lvl9pPr>
          </a:lstStyle>
          <a:p>
            <a:pPr marL="0" indent="0">
              <a:spcAft>
                <a:spcPts val="1800"/>
              </a:spcAft>
              <a:buNone/>
            </a:pPr>
            <a:r>
              <a:rPr lang="en-US" kern="0" dirty="0"/>
              <a:t>The tool has four main functions: </a:t>
            </a:r>
          </a:p>
          <a:p>
            <a:pPr marL="457200" indent="-457200">
              <a:spcAft>
                <a:spcPts val="600"/>
              </a:spcAft>
              <a:buFont typeface="Wingdings" pitchFamily="2" charset="2"/>
              <a:buAutoNum type="arabicParenR"/>
            </a:pPr>
            <a:r>
              <a:rPr lang="en-US" b="0" kern="0" dirty="0"/>
              <a:t>calculate displacements per atom (DPA) for multiple different materials,  </a:t>
            </a:r>
          </a:p>
          <a:p>
            <a:pPr marL="457200" indent="-457200">
              <a:spcAft>
                <a:spcPts val="600"/>
              </a:spcAft>
              <a:buFont typeface="Wingdings" pitchFamily="2" charset="2"/>
              <a:buAutoNum type="arabicParenR"/>
            </a:pPr>
            <a:r>
              <a:rPr lang="en-US" b="0" kern="0" dirty="0"/>
              <a:t>calculate the time needed to reach the desired DPA, </a:t>
            </a:r>
          </a:p>
          <a:p>
            <a:pPr marL="457200" indent="-457200">
              <a:spcAft>
                <a:spcPts val="600"/>
              </a:spcAft>
              <a:buFont typeface="Wingdings" pitchFamily="2" charset="2"/>
              <a:buAutoNum type="arabicParenR"/>
            </a:pPr>
            <a:r>
              <a:rPr lang="en-US" b="0" kern="0" dirty="0"/>
              <a:t>inform users </a:t>
            </a:r>
            <a:r>
              <a:rPr lang="en-US" b="0" u="sng" kern="0" dirty="0"/>
              <a:t>what position in what reactor </a:t>
            </a:r>
            <a:r>
              <a:rPr lang="en-US" b="0" kern="0" dirty="0"/>
              <a:t>will give them the desired radiation damage the most effectively.</a:t>
            </a:r>
          </a:p>
          <a:p>
            <a:pPr marL="457200" indent="-457200">
              <a:spcAft>
                <a:spcPts val="600"/>
              </a:spcAft>
              <a:buFont typeface="Wingdings" pitchFamily="2" charset="2"/>
              <a:buAutoNum type="arabicParenR"/>
            </a:pPr>
            <a:r>
              <a:rPr lang="en-US" b="0" kern="0" dirty="0"/>
              <a:t>Estimate residual radioactivity of the specimens following neutron irradiation.</a:t>
            </a:r>
          </a:p>
          <a:p>
            <a:pPr marL="0" indent="0">
              <a:buNone/>
            </a:pPr>
            <a:endParaRPr lang="en-US" sz="1100" kern="0" dirty="0"/>
          </a:p>
          <a:p>
            <a:endParaRPr lang="en-US" kern="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0867" y="231317"/>
            <a:ext cx="2419350" cy="239254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2890" y="1695975"/>
            <a:ext cx="928577" cy="914400"/>
          </a:xfrm>
          <a:prstGeom prst="rect">
            <a:avLst/>
          </a:prstGeom>
        </p:spPr>
      </p:pic>
      <p:cxnSp>
        <p:nvCxnSpPr>
          <p:cNvPr id="15" name="Straight Connector 14"/>
          <p:cNvCxnSpPr>
            <a:cxnSpLocks/>
            <a:stCxn id="7" idx="0"/>
          </p:cNvCxnSpPr>
          <p:nvPr/>
        </p:nvCxnSpPr>
        <p:spPr>
          <a:xfrm flipV="1">
            <a:off x="9017179" y="227503"/>
            <a:ext cx="463688" cy="1468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17179" y="2199542"/>
            <a:ext cx="2705660" cy="41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52890" y="1725485"/>
            <a:ext cx="1200" cy="479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553489" y="2199541"/>
            <a:ext cx="4642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Content Placeholder 3">
            <a:extLst>
              <a:ext uri="{FF2B5EF4-FFF2-40B4-BE49-F238E27FC236}">
                <a16:creationId xmlns:a16="http://schemas.microsoft.com/office/drawing/2014/main" id="{A9F11009-30C9-A9F5-C6E4-66E6098D6B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8375" y="2703108"/>
            <a:ext cx="3591842" cy="3349256"/>
          </a:xfrm>
          <a:prstGeom prst="rect">
            <a:avLst/>
          </a:prstGeom>
        </p:spPr>
      </p:pic>
    </p:spTree>
    <p:extLst>
      <p:ext uri="{BB962C8B-B14F-4D97-AF65-F5344CB8AC3E}">
        <p14:creationId xmlns:p14="http://schemas.microsoft.com/office/powerpoint/2010/main" val="8157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01EB99-DFC8-E419-061E-C8B14B4484D7}"/>
              </a:ext>
            </a:extLst>
          </p:cNvPr>
          <p:cNvSpPr txBox="1">
            <a:spLocks/>
          </p:cNvSpPr>
          <p:nvPr/>
        </p:nvSpPr>
        <p:spPr>
          <a:xfrm>
            <a:off x="589448" y="490451"/>
            <a:ext cx="10415648" cy="69870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Ion Irradiation</a:t>
            </a:r>
          </a:p>
        </p:txBody>
      </p:sp>
      <p:pic>
        <p:nvPicPr>
          <p:cNvPr id="6" name="Picture 5" descr="A picture containing indoor, floor, person&#10;&#10;Description automatically generated">
            <a:extLst>
              <a:ext uri="{FF2B5EF4-FFF2-40B4-BE49-F238E27FC236}">
                <a16:creationId xmlns:a16="http://schemas.microsoft.com/office/drawing/2014/main" id="{0EC9BC6F-89B2-1BDF-EE71-45227FC5BD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18320" y="1132696"/>
            <a:ext cx="3493665" cy="2468880"/>
          </a:xfrm>
          <a:prstGeom prst="rect">
            <a:avLst/>
          </a:prstGeom>
          <a:ln>
            <a:solidFill>
              <a:srgbClr val="000000"/>
            </a:solidFill>
          </a:ln>
          <a:effectLst>
            <a:outerShdw blurRad="50800" dist="889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descr="A picture containing computer, indoor, text, computer monitor&#10;&#10;Description automatically generated">
            <a:extLst>
              <a:ext uri="{FF2B5EF4-FFF2-40B4-BE49-F238E27FC236}">
                <a16:creationId xmlns:a16="http://schemas.microsoft.com/office/drawing/2014/main" id="{6E7A08A8-0F5E-618F-3746-F18C030E13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917999" y="1132696"/>
            <a:ext cx="3291840" cy="2468880"/>
          </a:xfrm>
          <a:prstGeom prst="rect">
            <a:avLst/>
          </a:prstGeom>
          <a:ln>
            <a:solidFill>
              <a:srgbClr val="000000"/>
            </a:solidFill>
          </a:ln>
          <a:effectLst>
            <a:outerShdw blurRad="50800" dist="88900" dir="2700000" algn="tl" rotWithShape="0">
              <a:prstClr val="black">
                <a:alpha val="40000"/>
              </a:prstClr>
            </a:outerShdw>
          </a:effectLst>
        </p:spPr>
      </p:pic>
      <p:sp>
        <p:nvSpPr>
          <p:cNvPr id="8" name="TextBox 7">
            <a:extLst>
              <a:ext uri="{FF2B5EF4-FFF2-40B4-BE49-F238E27FC236}">
                <a16:creationId xmlns:a16="http://schemas.microsoft.com/office/drawing/2014/main" id="{A07CF266-2E19-1DE8-3629-87DF0877B584}"/>
              </a:ext>
            </a:extLst>
          </p:cNvPr>
          <p:cNvSpPr txBox="1"/>
          <p:nvPr/>
        </p:nvSpPr>
        <p:spPr>
          <a:xfrm>
            <a:off x="843265" y="3170689"/>
            <a:ext cx="1730133" cy="430887"/>
          </a:xfrm>
          <a:prstGeom prst="rect">
            <a:avLst/>
          </a:prstGeom>
          <a:noFill/>
        </p:spPr>
        <p:txBody>
          <a:bodyPr wrap="square">
            <a:spAutoFit/>
          </a:bodyPr>
          <a:lstStyle/>
          <a:p>
            <a:r>
              <a:rPr lang="en-US" sz="2200" b="1" dirty="0">
                <a:solidFill>
                  <a:schemeClr val="bg1"/>
                </a:solidFill>
              </a:rPr>
              <a:t>MIBL</a:t>
            </a:r>
            <a:endParaRPr lang="en-US" sz="2200" dirty="0">
              <a:solidFill>
                <a:schemeClr val="bg1"/>
              </a:solidFill>
            </a:endParaRPr>
          </a:p>
        </p:txBody>
      </p:sp>
      <p:sp>
        <p:nvSpPr>
          <p:cNvPr id="9" name="TextBox 8">
            <a:extLst>
              <a:ext uri="{FF2B5EF4-FFF2-40B4-BE49-F238E27FC236}">
                <a16:creationId xmlns:a16="http://schemas.microsoft.com/office/drawing/2014/main" id="{842EFA78-6A23-75A0-1EA9-8C34B5F2422B}"/>
              </a:ext>
            </a:extLst>
          </p:cNvPr>
          <p:cNvSpPr txBox="1"/>
          <p:nvPr/>
        </p:nvSpPr>
        <p:spPr>
          <a:xfrm>
            <a:off x="7162799" y="1162075"/>
            <a:ext cx="1635811" cy="430887"/>
          </a:xfrm>
          <a:prstGeom prst="rect">
            <a:avLst/>
          </a:prstGeom>
          <a:noFill/>
        </p:spPr>
        <p:txBody>
          <a:bodyPr wrap="square">
            <a:spAutoFit/>
          </a:bodyPr>
          <a:lstStyle/>
          <a:p>
            <a:r>
              <a:rPr lang="en-US" sz="2200" b="1" dirty="0">
                <a:solidFill>
                  <a:schemeClr val="bg1"/>
                </a:solidFill>
              </a:rPr>
              <a:t>IVEM</a:t>
            </a:r>
            <a:endParaRPr lang="en-US" sz="2200" dirty="0">
              <a:solidFill>
                <a:schemeClr val="bg1"/>
              </a:solidFill>
            </a:endParaRPr>
          </a:p>
        </p:txBody>
      </p:sp>
      <p:pic>
        <p:nvPicPr>
          <p:cNvPr id="10" name="Picture 9">
            <a:extLst>
              <a:ext uri="{FF2B5EF4-FFF2-40B4-BE49-F238E27FC236}">
                <a16:creationId xmlns:a16="http://schemas.microsoft.com/office/drawing/2014/main" id="{4AB63CA7-231C-2DE1-2444-7DEFA516D91E}"/>
              </a:ext>
            </a:extLst>
          </p:cNvPr>
          <p:cNvPicPr>
            <a:picLocks noChangeAspect="1"/>
          </p:cNvPicPr>
          <p:nvPr/>
        </p:nvPicPr>
        <p:blipFill rotWithShape="1">
          <a:blip r:embed="rId5"/>
          <a:srcRect b="34080"/>
          <a:stretch/>
        </p:blipFill>
        <p:spPr>
          <a:xfrm>
            <a:off x="8320466" y="1132696"/>
            <a:ext cx="3224798" cy="2468880"/>
          </a:xfrm>
          <a:prstGeom prst="rect">
            <a:avLst/>
          </a:prstGeom>
        </p:spPr>
      </p:pic>
      <p:sp>
        <p:nvSpPr>
          <p:cNvPr id="11" name="TextBox 10">
            <a:extLst>
              <a:ext uri="{FF2B5EF4-FFF2-40B4-BE49-F238E27FC236}">
                <a16:creationId xmlns:a16="http://schemas.microsoft.com/office/drawing/2014/main" id="{4C8F3FA7-239F-EC4C-2666-8D600F68174D}"/>
              </a:ext>
            </a:extLst>
          </p:cNvPr>
          <p:cNvSpPr txBox="1"/>
          <p:nvPr/>
        </p:nvSpPr>
        <p:spPr>
          <a:xfrm>
            <a:off x="10363199" y="2986295"/>
            <a:ext cx="1182065" cy="430887"/>
          </a:xfrm>
          <a:prstGeom prst="rect">
            <a:avLst/>
          </a:prstGeom>
          <a:noFill/>
        </p:spPr>
        <p:txBody>
          <a:bodyPr wrap="square">
            <a:spAutoFit/>
          </a:bodyPr>
          <a:lstStyle/>
          <a:p>
            <a:r>
              <a:rPr lang="en-US" sz="2200" b="1" dirty="0">
                <a:solidFill>
                  <a:schemeClr val="bg1"/>
                </a:solidFill>
              </a:rPr>
              <a:t>I</a:t>
            </a:r>
            <a:r>
              <a:rPr lang="en-US" sz="2200" b="1" baseline="30000" dirty="0">
                <a:solidFill>
                  <a:schemeClr val="bg1"/>
                </a:solidFill>
              </a:rPr>
              <a:t>3</a:t>
            </a:r>
            <a:r>
              <a:rPr lang="en-US" sz="2200" b="1" dirty="0">
                <a:solidFill>
                  <a:schemeClr val="bg1"/>
                </a:solidFill>
              </a:rPr>
              <a:t>TEM</a:t>
            </a:r>
            <a:endParaRPr lang="en-US" sz="2200" dirty="0">
              <a:solidFill>
                <a:schemeClr val="bg1"/>
              </a:solidFill>
            </a:endParaRPr>
          </a:p>
        </p:txBody>
      </p:sp>
      <p:pic>
        <p:nvPicPr>
          <p:cNvPr id="12" name="Picture 2" descr="Accelerator Laboratory | Texas A&amp;M University Engineering">
            <a:extLst>
              <a:ext uri="{FF2B5EF4-FFF2-40B4-BE49-F238E27FC236}">
                <a16:creationId xmlns:a16="http://schemas.microsoft.com/office/drawing/2014/main" id="{572B66FF-FEAD-B8F7-5A55-398CA18DBD0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9895" y="4030719"/>
            <a:ext cx="5055369" cy="1941150"/>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740594-E3C8-0250-6FD8-3F2655505801}"/>
              </a:ext>
            </a:extLst>
          </p:cNvPr>
          <p:cNvSpPr txBox="1"/>
          <p:nvPr/>
        </p:nvSpPr>
        <p:spPr>
          <a:xfrm>
            <a:off x="6489895" y="5566503"/>
            <a:ext cx="1730133" cy="430887"/>
          </a:xfrm>
          <a:prstGeom prst="rect">
            <a:avLst/>
          </a:prstGeom>
          <a:noFill/>
        </p:spPr>
        <p:txBody>
          <a:bodyPr wrap="square">
            <a:spAutoFit/>
          </a:bodyPr>
          <a:lstStyle/>
          <a:p>
            <a:r>
              <a:rPr lang="en-US" sz="2200" b="1" dirty="0">
                <a:solidFill>
                  <a:schemeClr val="bg1"/>
                </a:solidFill>
              </a:rPr>
              <a:t>TAMU-AL</a:t>
            </a:r>
            <a:endParaRPr lang="en-US" sz="2200" dirty="0">
              <a:solidFill>
                <a:schemeClr val="bg1"/>
              </a:solidFill>
            </a:endParaRPr>
          </a:p>
        </p:txBody>
      </p:sp>
      <p:pic>
        <p:nvPicPr>
          <p:cNvPr id="14" name="Picture 8" descr="Ion Beam Lab (IBL) – The UW-Madison MAterials Degradation under COrrosion  and Radiation (MADCOR) – UW–Madison">
            <a:extLst>
              <a:ext uri="{FF2B5EF4-FFF2-40B4-BE49-F238E27FC236}">
                <a16:creationId xmlns:a16="http://schemas.microsoft.com/office/drawing/2014/main" id="{D354F3A3-14DF-2828-B796-7ADAEA3AE19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4532" y="4024543"/>
            <a:ext cx="5449265" cy="1942025"/>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81D61D-C556-9F55-00D8-EDBBBD19512F}"/>
              </a:ext>
            </a:extLst>
          </p:cNvPr>
          <p:cNvSpPr txBox="1"/>
          <p:nvPr/>
        </p:nvSpPr>
        <p:spPr>
          <a:xfrm>
            <a:off x="794532" y="5557532"/>
            <a:ext cx="2180944" cy="430887"/>
          </a:xfrm>
          <a:prstGeom prst="rect">
            <a:avLst/>
          </a:prstGeom>
          <a:noFill/>
        </p:spPr>
        <p:txBody>
          <a:bodyPr wrap="square">
            <a:spAutoFit/>
          </a:bodyPr>
          <a:lstStyle/>
          <a:p>
            <a:r>
              <a:rPr lang="en-US" sz="2200" b="1" dirty="0">
                <a:solidFill>
                  <a:schemeClr val="bg1"/>
                </a:solidFill>
              </a:rPr>
              <a:t>WISC-IBL</a:t>
            </a:r>
            <a:endParaRPr lang="en-US" sz="2200" dirty="0">
              <a:solidFill>
                <a:schemeClr val="bg1"/>
              </a:solidFill>
            </a:endParaRPr>
          </a:p>
        </p:txBody>
      </p:sp>
      <p:sp>
        <p:nvSpPr>
          <p:cNvPr id="3" name="TextBox 2">
            <a:extLst>
              <a:ext uri="{FF2B5EF4-FFF2-40B4-BE49-F238E27FC236}">
                <a16:creationId xmlns:a16="http://schemas.microsoft.com/office/drawing/2014/main" id="{603F519D-52C4-8F7F-BC01-03B30EDC8454}"/>
              </a:ext>
            </a:extLst>
          </p:cNvPr>
          <p:cNvSpPr txBox="1"/>
          <p:nvPr/>
        </p:nvSpPr>
        <p:spPr>
          <a:xfrm>
            <a:off x="2007737" y="3564847"/>
            <a:ext cx="1131322" cy="276999"/>
          </a:xfrm>
          <a:prstGeom prst="rect">
            <a:avLst/>
          </a:prstGeom>
          <a:noFill/>
        </p:spPr>
        <p:txBody>
          <a:bodyPr wrap="square">
            <a:spAutoFit/>
          </a:bodyPr>
          <a:lstStyle/>
          <a:p>
            <a:r>
              <a:rPr lang="en-US" sz="1200" dirty="0"/>
              <a:t>In Situ TEM </a:t>
            </a:r>
          </a:p>
        </p:txBody>
      </p:sp>
      <p:sp>
        <p:nvSpPr>
          <p:cNvPr id="16" name="TextBox 15">
            <a:extLst>
              <a:ext uri="{FF2B5EF4-FFF2-40B4-BE49-F238E27FC236}">
                <a16:creationId xmlns:a16="http://schemas.microsoft.com/office/drawing/2014/main" id="{416DC015-B29F-8052-FC22-46B052445648}"/>
              </a:ext>
            </a:extLst>
          </p:cNvPr>
          <p:cNvSpPr txBox="1"/>
          <p:nvPr/>
        </p:nvSpPr>
        <p:spPr>
          <a:xfrm>
            <a:off x="5699491" y="3568070"/>
            <a:ext cx="1131322" cy="276999"/>
          </a:xfrm>
          <a:prstGeom prst="rect">
            <a:avLst/>
          </a:prstGeom>
          <a:noFill/>
        </p:spPr>
        <p:txBody>
          <a:bodyPr wrap="square">
            <a:spAutoFit/>
          </a:bodyPr>
          <a:lstStyle/>
          <a:p>
            <a:r>
              <a:rPr lang="en-US" sz="1200" dirty="0"/>
              <a:t>In Situ TEM </a:t>
            </a:r>
          </a:p>
        </p:txBody>
      </p:sp>
      <p:sp>
        <p:nvSpPr>
          <p:cNvPr id="17" name="TextBox 16">
            <a:extLst>
              <a:ext uri="{FF2B5EF4-FFF2-40B4-BE49-F238E27FC236}">
                <a16:creationId xmlns:a16="http://schemas.microsoft.com/office/drawing/2014/main" id="{84640431-4E92-83F4-D880-CCC49FA2DFED}"/>
              </a:ext>
            </a:extLst>
          </p:cNvPr>
          <p:cNvSpPr txBox="1"/>
          <p:nvPr/>
        </p:nvSpPr>
        <p:spPr>
          <a:xfrm>
            <a:off x="9441095" y="3571293"/>
            <a:ext cx="1131322" cy="276999"/>
          </a:xfrm>
          <a:prstGeom prst="rect">
            <a:avLst/>
          </a:prstGeom>
          <a:noFill/>
        </p:spPr>
        <p:txBody>
          <a:bodyPr wrap="square">
            <a:spAutoFit/>
          </a:bodyPr>
          <a:lstStyle/>
          <a:p>
            <a:r>
              <a:rPr lang="en-US" sz="1200" dirty="0"/>
              <a:t>In Situ TEM </a:t>
            </a:r>
          </a:p>
        </p:txBody>
      </p:sp>
    </p:spTree>
    <p:extLst>
      <p:ext uri="{BB962C8B-B14F-4D97-AF65-F5344CB8AC3E}">
        <p14:creationId xmlns:p14="http://schemas.microsoft.com/office/powerpoint/2010/main" val="7567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9BF4-ADA5-9F4B-F522-A2D034465E7A}"/>
              </a:ext>
            </a:extLst>
          </p:cNvPr>
          <p:cNvSpPr>
            <a:spLocks noGrp="1"/>
          </p:cNvSpPr>
          <p:nvPr>
            <p:ph type="title"/>
          </p:nvPr>
        </p:nvSpPr>
        <p:spPr/>
        <p:txBody>
          <a:bodyPr/>
          <a:lstStyle/>
          <a:p>
            <a:r>
              <a:rPr lang="en-US" dirty="0"/>
              <a:t>Hot Cells</a:t>
            </a:r>
          </a:p>
        </p:txBody>
      </p:sp>
      <p:pic>
        <p:nvPicPr>
          <p:cNvPr id="4" name="Content Placeholder 3">
            <a:extLst>
              <a:ext uri="{FF2B5EF4-FFF2-40B4-BE49-F238E27FC236}">
                <a16:creationId xmlns:a16="http://schemas.microsoft.com/office/drawing/2014/main" id="{3D56B9E6-DC1F-388A-0734-F1B10DC9044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13266" y="1010342"/>
            <a:ext cx="9962987" cy="5051709"/>
          </a:xfrm>
          <a:prstGeom prst="rect">
            <a:avLst/>
          </a:prstGeom>
        </p:spPr>
      </p:pic>
    </p:spTree>
    <p:extLst>
      <p:ext uri="{BB962C8B-B14F-4D97-AF65-F5344CB8AC3E}">
        <p14:creationId xmlns:p14="http://schemas.microsoft.com/office/powerpoint/2010/main" val="339284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3C7C9B-9EAB-6B85-85BB-A1C0B5A31EFE}"/>
              </a:ext>
            </a:extLst>
          </p:cNvPr>
          <p:cNvSpPr txBox="1">
            <a:spLocks/>
          </p:cNvSpPr>
          <p:nvPr/>
        </p:nvSpPr>
        <p:spPr>
          <a:xfrm>
            <a:off x="589448" y="509324"/>
            <a:ext cx="10415648" cy="82760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Mechanical Testing </a:t>
            </a:r>
          </a:p>
        </p:txBody>
      </p:sp>
      <p:sp>
        <p:nvSpPr>
          <p:cNvPr id="2" name="Rectangle 1">
            <a:extLst>
              <a:ext uri="{FF2B5EF4-FFF2-40B4-BE49-F238E27FC236}">
                <a16:creationId xmlns:a16="http://schemas.microsoft.com/office/drawing/2014/main" id="{0B790397-3239-9523-BAF6-E9043CD85095}"/>
              </a:ext>
            </a:extLst>
          </p:cNvPr>
          <p:cNvSpPr/>
          <p:nvPr/>
        </p:nvSpPr>
        <p:spPr>
          <a:xfrm>
            <a:off x="750886" y="3261161"/>
            <a:ext cx="4677158" cy="2779421"/>
          </a:xfrm>
          <a:prstGeom prst="rect">
            <a:avLst/>
          </a:prstGeom>
          <a:solidFill>
            <a:srgbClr val="FFC000">
              <a:alpha val="7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7276CA7-49D9-0621-6368-563AFC065B97}"/>
              </a:ext>
            </a:extLst>
          </p:cNvPr>
          <p:cNvSpPr/>
          <p:nvPr/>
        </p:nvSpPr>
        <p:spPr>
          <a:xfrm>
            <a:off x="7107983" y="1317890"/>
            <a:ext cx="4826502" cy="1752119"/>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AE04F8-F15D-53C8-BE70-BDD5E789AC21}"/>
              </a:ext>
            </a:extLst>
          </p:cNvPr>
          <p:cNvSpPr/>
          <p:nvPr/>
        </p:nvSpPr>
        <p:spPr>
          <a:xfrm>
            <a:off x="750886" y="1310502"/>
            <a:ext cx="6218554" cy="1766894"/>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EAA32B-DC46-AD25-1F85-8E68A10C0771}"/>
              </a:ext>
            </a:extLst>
          </p:cNvPr>
          <p:cNvSpPr/>
          <p:nvPr/>
        </p:nvSpPr>
        <p:spPr>
          <a:xfrm>
            <a:off x="5518314" y="3258369"/>
            <a:ext cx="1882440" cy="2779422"/>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CB7586-5149-93C7-DEA7-BBD89018D7E1}"/>
              </a:ext>
            </a:extLst>
          </p:cNvPr>
          <p:cNvSpPr/>
          <p:nvPr/>
        </p:nvSpPr>
        <p:spPr>
          <a:xfrm>
            <a:off x="7492352" y="3261161"/>
            <a:ext cx="4449555" cy="2776630"/>
          </a:xfrm>
          <a:prstGeom prst="rect">
            <a:avLst/>
          </a:prstGeom>
          <a:solidFill>
            <a:schemeClr val="accent1">
              <a:alpha val="15000"/>
            </a:scheme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FAB852E-73A9-7581-9FD5-DC3FF76A8A3D}"/>
              </a:ext>
            </a:extLst>
          </p:cNvPr>
          <p:cNvSpPr>
            <a:spLocks noGrp="1"/>
          </p:cNvSpPr>
          <p:nvPr>
            <p:ph idx="1"/>
          </p:nvPr>
        </p:nvSpPr>
        <p:spPr>
          <a:xfrm>
            <a:off x="888175" y="961332"/>
            <a:ext cx="10415649" cy="520268"/>
          </a:xfrm>
        </p:spPr>
        <p:txBody>
          <a:bodyPr>
            <a:normAutofit fontScale="92500"/>
          </a:bodyPr>
          <a:lstStyle/>
          <a:p>
            <a:pPr marL="0" lvl="1" indent="-182880">
              <a:lnSpc>
                <a:spcPct val="100000"/>
              </a:lnSpc>
              <a:buFont typeface="Arial" panose="020B0604020202020204" pitchFamily="34" charset="0"/>
              <a:buChar char="•"/>
            </a:pPr>
            <a:r>
              <a:rPr lang="en-US" sz="2000" dirty="0"/>
              <a:t>Hardness/ Bend test/ Tensile/ Creep/ Fatigue/ Compact tension/ Charpy impact (toughness)</a:t>
            </a:r>
          </a:p>
          <a:p>
            <a:pPr indent="-182880"/>
            <a:endParaRPr lang="en-US" sz="1800" dirty="0"/>
          </a:p>
        </p:txBody>
      </p:sp>
      <p:grpSp>
        <p:nvGrpSpPr>
          <p:cNvPr id="11" name="Group 10">
            <a:extLst>
              <a:ext uri="{FF2B5EF4-FFF2-40B4-BE49-F238E27FC236}">
                <a16:creationId xmlns:a16="http://schemas.microsoft.com/office/drawing/2014/main" id="{44BA7B68-EB28-9572-837D-436A6713A694}"/>
              </a:ext>
            </a:extLst>
          </p:cNvPr>
          <p:cNvGrpSpPr/>
          <p:nvPr/>
        </p:nvGrpSpPr>
        <p:grpSpPr>
          <a:xfrm>
            <a:off x="898150" y="3570489"/>
            <a:ext cx="4401350" cy="2218393"/>
            <a:chOff x="1077779" y="5338929"/>
            <a:chExt cx="5281620" cy="2662071"/>
          </a:xfrm>
        </p:grpSpPr>
        <p:pic>
          <p:nvPicPr>
            <p:cNvPr id="12" name="Picture 11" descr="A picture containing indoor, equipment, miller, cluttered&#10;&#10;Description automatically generated">
              <a:extLst>
                <a:ext uri="{FF2B5EF4-FFF2-40B4-BE49-F238E27FC236}">
                  <a16:creationId xmlns:a16="http://schemas.microsoft.com/office/drawing/2014/main" id="{19CD3F9A-9516-0AF8-C0F5-F8D8D2007B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79" y="5419363"/>
              <a:ext cx="1704452" cy="2272603"/>
            </a:xfrm>
            <a:prstGeom prst="rect">
              <a:avLst/>
            </a:prstGeom>
          </p:spPr>
        </p:pic>
        <p:pic>
          <p:nvPicPr>
            <p:cNvPr id="13" name="Picture 12" descr="BigFurnace3.jpg">
              <a:extLst>
                <a:ext uri="{FF2B5EF4-FFF2-40B4-BE49-F238E27FC236}">
                  <a16:creationId xmlns:a16="http://schemas.microsoft.com/office/drawing/2014/main" id="{E88DC38D-A586-399B-4C74-2B97808D0A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1601" y="5338929"/>
              <a:ext cx="1856452" cy="2433470"/>
            </a:xfrm>
            <a:prstGeom prst="rect">
              <a:avLst/>
            </a:prstGeom>
          </p:spPr>
        </p:pic>
        <p:pic>
          <p:nvPicPr>
            <p:cNvPr id="14" name="Picture 13">
              <a:extLst>
                <a:ext uri="{FF2B5EF4-FFF2-40B4-BE49-F238E27FC236}">
                  <a16:creationId xmlns:a16="http://schemas.microsoft.com/office/drawing/2014/main" id="{209D64E5-2451-E011-411C-40A56826B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7378" y="6709484"/>
              <a:ext cx="1722021" cy="1291516"/>
            </a:xfrm>
            <a:prstGeom prst="rect">
              <a:avLst/>
            </a:prstGeom>
          </p:spPr>
        </p:pic>
        <p:pic>
          <p:nvPicPr>
            <p:cNvPr id="15" name="Picture 14" descr="A picture containing sitting, bench, table, wooden&#10;&#10;Description automatically generated">
              <a:extLst>
                <a:ext uri="{FF2B5EF4-FFF2-40B4-BE49-F238E27FC236}">
                  <a16:creationId xmlns:a16="http://schemas.microsoft.com/office/drawing/2014/main" id="{F6A0F997-8B4B-A970-6EAC-16B5C61C16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8053" y="5446885"/>
              <a:ext cx="1732825" cy="1291516"/>
            </a:xfrm>
            <a:prstGeom prst="rect">
              <a:avLst/>
            </a:prstGeom>
          </p:spPr>
        </p:pic>
      </p:grpSp>
      <p:grpSp>
        <p:nvGrpSpPr>
          <p:cNvPr id="19" name="Group 18">
            <a:extLst>
              <a:ext uri="{FF2B5EF4-FFF2-40B4-BE49-F238E27FC236}">
                <a16:creationId xmlns:a16="http://schemas.microsoft.com/office/drawing/2014/main" id="{E5E1CFBC-994B-D07A-6878-016FECFF0EA7}"/>
              </a:ext>
            </a:extLst>
          </p:cNvPr>
          <p:cNvGrpSpPr/>
          <p:nvPr/>
        </p:nvGrpSpPr>
        <p:grpSpPr>
          <a:xfrm>
            <a:off x="5505852" y="3258368"/>
            <a:ext cx="1900205" cy="2252789"/>
            <a:chOff x="6148820" y="4833681"/>
            <a:chExt cx="1900205" cy="2252789"/>
          </a:xfrm>
        </p:grpSpPr>
        <p:pic>
          <p:nvPicPr>
            <p:cNvPr id="20" name="Picture 19" descr="A picture containing indoor, wall, floor, sitting&#10;&#10;Description automatically generated">
              <a:extLst>
                <a:ext uri="{FF2B5EF4-FFF2-40B4-BE49-F238E27FC236}">
                  <a16:creationId xmlns:a16="http://schemas.microsoft.com/office/drawing/2014/main" id="{BD81D13B-CD78-DBB3-CE81-20B6A1CFE8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8820" y="4833681"/>
              <a:ext cx="1900205" cy="2252789"/>
            </a:xfrm>
            <a:prstGeom prst="rect">
              <a:avLst/>
            </a:prstGeom>
            <a:ln>
              <a:noFill/>
            </a:ln>
            <a:effectLst>
              <a:softEdge rad="112500"/>
            </a:effectLst>
          </p:spPr>
        </p:pic>
        <p:sp>
          <p:nvSpPr>
            <p:cNvPr id="21" name="TextBox 20">
              <a:extLst>
                <a:ext uri="{FF2B5EF4-FFF2-40B4-BE49-F238E27FC236}">
                  <a16:creationId xmlns:a16="http://schemas.microsoft.com/office/drawing/2014/main" id="{5304A748-3DED-8F2B-9597-0B10E79E8530}"/>
                </a:ext>
              </a:extLst>
            </p:cNvPr>
            <p:cNvSpPr txBox="1"/>
            <p:nvPr/>
          </p:nvSpPr>
          <p:spPr>
            <a:xfrm>
              <a:off x="6235038" y="6458764"/>
              <a:ext cx="1679698"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Arial" charset="0"/>
                </a:rPr>
                <a:t>High Temp Tensile Testing</a:t>
              </a:r>
            </a:p>
          </p:txBody>
        </p:sp>
      </p:grpSp>
      <p:grpSp>
        <p:nvGrpSpPr>
          <p:cNvPr id="27" name="Group 26">
            <a:extLst>
              <a:ext uri="{FF2B5EF4-FFF2-40B4-BE49-F238E27FC236}">
                <a16:creationId xmlns:a16="http://schemas.microsoft.com/office/drawing/2014/main" id="{9DEF237E-76C3-9069-939C-CDABEBFAC5BE}"/>
              </a:ext>
            </a:extLst>
          </p:cNvPr>
          <p:cNvGrpSpPr>
            <a:grpSpLocks noChangeAspect="1"/>
          </p:cNvGrpSpPr>
          <p:nvPr/>
        </p:nvGrpSpPr>
        <p:grpSpPr>
          <a:xfrm>
            <a:off x="7627117" y="1370989"/>
            <a:ext cx="4168825" cy="1645920"/>
            <a:chOff x="5373189" y="3654882"/>
            <a:chExt cx="3613530" cy="1381178"/>
          </a:xfrm>
        </p:grpSpPr>
        <p:pic>
          <p:nvPicPr>
            <p:cNvPr id="30" name="Picture 29" descr="A computer sits on top of a desk&#10;&#10;Description automatically generated with medium confidence">
              <a:extLst>
                <a:ext uri="{FF2B5EF4-FFF2-40B4-BE49-F238E27FC236}">
                  <a16:creationId xmlns:a16="http://schemas.microsoft.com/office/drawing/2014/main" id="{EBF0C113-D679-08DE-6A5D-1B0DEA985C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73189" y="3664460"/>
              <a:ext cx="2067803" cy="1371600"/>
            </a:xfrm>
            <a:prstGeom prst="rect">
              <a:avLst/>
            </a:prstGeom>
            <a:ln w="12700">
              <a:solidFill>
                <a:schemeClr val="accent4"/>
              </a:solidFill>
            </a:ln>
          </p:spPr>
        </p:pic>
        <p:pic>
          <p:nvPicPr>
            <p:cNvPr id="31" name="Picture 30">
              <a:extLst>
                <a:ext uri="{FF2B5EF4-FFF2-40B4-BE49-F238E27FC236}">
                  <a16:creationId xmlns:a16="http://schemas.microsoft.com/office/drawing/2014/main" id="{3D38F878-16C5-73F8-F795-3BE7864163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7303" y="3654882"/>
              <a:ext cx="1489416" cy="1371600"/>
            </a:xfrm>
            <a:prstGeom prst="rect">
              <a:avLst/>
            </a:prstGeom>
            <a:ln w="12700">
              <a:solidFill>
                <a:schemeClr val="accent4"/>
              </a:solidFill>
            </a:ln>
          </p:spPr>
        </p:pic>
      </p:grpSp>
      <p:grpSp>
        <p:nvGrpSpPr>
          <p:cNvPr id="32" name="Group 31">
            <a:extLst>
              <a:ext uri="{FF2B5EF4-FFF2-40B4-BE49-F238E27FC236}">
                <a16:creationId xmlns:a16="http://schemas.microsoft.com/office/drawing/2014/main" id="{90F45EC7-40F2-494E-D8E0-93FECD6C6261}"/>
              </a:ext>
            </a:extLst>
          </p:cNvPr>
          <p:cNvGrpSpPr>
            <a:grpSpLocks noChangeAspect="1"/>
          </p:cNvGrpSpPr>
          <p:nvPr/>
        </p:nvGrpSpPr>
        <p:grpSpPr>
          <a:xfrm>
            <a:off x="1093183" y="1508149"/>
            <a:ext cx="5542600" cy="1371600"/>
            <a:chOff x="909892" y="1312898"/>
            <a:chExt cx="4872194" cy="1205698"/>
          </a:xfrm>
        </p:grpSpPr>
        <p:pic>
          <p:nvPicPr>
            <p:cNvPr id="33" name="Picture 32">
              <a:extLst>
                <a:ext uri="{FF2B5EF4-FFF2-40B4-BE49-F238E27FC236}">
                  <a16:creationId xmlns:a16="http://schemas.microsoft.com/office/drawing/2014/main" id="{3EDB662F-4B9D-0588-E3E8-620998F0CB16}"/>
                </a:ext>
              </a:extLst>
            </p:cNvPr>
            <p:cNvPicPr>
              <a:picLocks noChangeAspect="1"/>
            </p:cNvPicPr>
            <p:nvPr/>
          </p:nvPicPr>
          <p:blipFill>
            <a:blip r:embed="rId9"/>
            <a:stretch>
              <a:fillRect/>
            </a:stretch>
          </p:blipFill>
          <p:spPr>
            <a:xfrm>
              <a:off x="909892" y="1312898"/>
              <a:ext cx="2430684" cy="1203767"/>
            </a:xfrm>
            <a:prstGeom prst="rect">
              <a:avLst/>
            </a:prstGeom>
          </p:spPr>
        </p:pic>
        <p:pic>
          <p:nvPicPr>
            <p:cNvPr id="34" name="Picture 33">
              <a:extLst>
                <a:ext uri="{FF2B5EF4-FFF2-40B4-BE49-F238E27FC236}">
                  <a16:creationId xmlns:a16="http://schemas.microsoft.com/office/drawing/2014/main" id="{24101E9D-1B08-6EF0-D7B2-8A81403EACDD}"/>
                </a:ext>
              </a:extLst>
            </p:cNvPr>
            <p:cNvPicPr>
              <a:picLocks noChangeAspect="1"/>
            </p:cNvPicPr>
            <p:nvPr/>
          </p:nvPicPr>
          <p:blipFill>
            <a:blip r:embed="rId10"/>
            <a:stretch>
              <a:fillRect/>
            </a:stretch>
          </p:blipFill>
          <p:spPr>
            <a:xfrm>
              <a:off x="3351402" y="1314830"/>
              <a:ext cx="2430684" cy="1203766"/>
            </a:xfrm>
            <a:prstGeom prst="rect">
              <a:avLst/>
            </a:prstGeom>
          </p:spPr>
        </p:pic>
      </p:grpSp>
      <p:pic>
        <p:nvPicPr>
          <p:cNvPr id="36" name="Picture 35">
            <a:extLst>
              <a:ext uri="{FF2B5EF4-FFF2-40B4-BE49-F238E27FC236}">
                <a16:creationId xmlns:a16="http://schemas.microsoft.com/office/drawing/2014/main" id="{550277AE-D9FA-25D8-B04E-3A439D0941C5}"/>
              </a:ext>
            </a:extLst>
          </p:cNvPr>
          <p:cNvPicPr>
            <a:picLocks noChangeAspect="1"/>
          </p:cNvPicPr>
          <p:nvPr/>
        </p:nvPicPr>
        <p:blipFill rotWithShape="1">
          <a:blip r:embed="rId11"/>
          <a:srcRect r="21327"/>
          <a:stretch/>
        </p:blipFill>
        <p:spPr>
          <a:xfrm>
            <a:off x="7630530" y="3327055"/>
            <a:ext cx="2253033" cy="1584623"/>
          </a:xfrm>
          <a:prstGeom prst="rect">
            <a:avLst/>
          </a:prstGeom>
        </p:spPr>
      </p:pic>
      <p:pic>
        <p:nvPicPr>
          <p:cNvPr id="37" name="Picture 36">
            <a:extLst>
              <a:ext uri="{FF2B5EF4-FFF2-40B4-BE49-F238E27FC236}">
                <a16:creationId xmlns:a16="http://schemas.microsoft.com/office/drawing/2014/main" id="{79098ACC-E4BF-900A-ACEF-7A76C3FF12BD}"/>
              </a:ext>
            </a:extLst>
          </p:cNvPr>
          <p:cNvPicPr>
            <a:picLocks noChangeAspect="1"/>
          </p:cNvPicPr>
          <p:nvPr/>
        </p:nvPicPr>
        <p:blipFill rotWithShape="1">
          <a:blip r:embed="rId12"/>
          <a:srcRect r="26955"/>
          <a:stretch/>
        </p:blipFill>
        <p:spPr>
          <a:xfrm>
            <a:off x="9898998" y="4362762"/>
            <a:ext cx="1992809" cy="1634799"/>
          </a:xfrm>
          <a:prstGeom prst="rect">
            <a:avLst/>
          </a:prstGeom>
        </p:spPr>
      </p:pic>
    </p:spTree>
    <p:extLst>
      <p:ext uri="{BB962C8B-B14F-4D97-AF65-F5344CB8AC3E}">
        <p14:creationId xmlns:p14="http://schemas.microsoft.com/office/powerpoint/2010/main" val="5391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E7EA23-0218-5DD3-1B11-8A7E0394A5C9}"/>
              </a:ext>
            </a:extLst>
          </p:cNvPr>
          <p:cNvSpPr txBox="1">
            <a:spLocks/>
          </p:cNvSpPr>
          <p:nvPr/>
        </p:nvSpPr>
        <p:spPr>
          <a:xfrm>
            <a:off x="588304" y="494187"/>
            <a:ext cx="10415648" cy="44461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6" name="Content Placeholder 2">
            <a:extLst>
              <a:ext uri="{FF2B5EF4-FFF2-40B4-BE49-F238E27FC236}">
                <a16:creationId xmlns:a16="http://schemas.microsoft.com/office/drawing/2014/main" id="{09D9DE9F-4D78-C229-043C-BD1DAEEEB3F4}"/>
              </a:ext>
            </a:extLst>
          </p:cNvPr>
          <p:cNvSpPr>
            <a:spLocks noGrp="1"/>
          </p:cNvSpPr>
          <p:nvPr>
            <p:ph idx="1"/>
          </p:nvPr>
        </p:nvSpPr>
        <p:spPr>
          <a:xfrm>
            <a:off x="636223" y="1370612"/>
            <a:ext cx="8192853" cy="1797311"/>
          </a:xfrm>
        </p:spPr>
        <p:txBody>
          <a:bodyPr>
            <a:normAutofit/>
          </a:bodyPr>
          <a:lstStyle/>
          <a:p>
            <a:r>
              <a:rPr lang="en-US" dirty="0">
                <a:solidFill>
                  <a:schemeClr val="tx1"/>
                </a:solidFill>
              </a:rPr>
              <a:t>Optical metallography </a:t>
            </a:r>
          </a:p>
          <a:p>
            <a:r>
              <a:rPr lang="en-US" dirty="0">
                <a:solidFill>
                  <a:schemeClr val="tx1"/>
                </a:solidFill>
              </a:rPr>
              <a:t>Scanning electron microscopy (SEM) </a:t>
            </a:r>
          </a:p>
          <a:p>
            <a:pPr lvl="1"/>
            <a:r>
              <a:rPr lang="en-US" dirty="0"/>
              <a:t>BSE/EBSD/FIB</a:t>
            </a:r>
          </a:p>
          <a:p>
            <a:r>
              <a:rPr lang="en-US" dirty="0">
                <a:solidFill>
                  <a:schemeClr val="tx1"/>
                </a:solidFill>
              </a:rPr>
              <a:t>Transmission electron microscopy (TEM)</a:t>
            </a:r>
          </a:p>
        </p:txBody>
      </p:sp>
      <p:pic>
        <p:nvPicPr>
          <p:cNvPr id="7" name="Picture 6">
            <a:extLst>
              <a:ext uri="{FF2B5EF4-FFF2-40B4-BE49-F238E27FC236}">
                <a16:creationId xmlns:a16="http://schemas.microsoft.com/office/drawing/2014/main" id="{43364089-EA2D-6F91-74AB-CED613DBC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046" y="3495583"/>
            <a:ext cx="2414016" cy="2414016"/>
          </a:xfrm>
          <a:prstGeom prst="rect">
            <a:avLst/>
          </a:prstGeom>
        </p:spPr>
      </p:pic>
      <p:pic>
        <p:nvPicPr>
          <p:cNvPr id="8" name="Picture 7">
            <a:extLst>
              <a:ext uri="{FF2B5EF4-FFF2-40B4-BE49-F238E27FC236}">
                <a16:creationId xmlns:a16="http://schemas.microsoft.com/office/drawing/2014/main" id="{75E2C1B2-2BC1-D826-36C2-CBB964750A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3987" y="1027784"/>
            <a:ext cx="2555590" cy="1797311"/>
          </a:xfrm>
          <a:prstGeom prst="rect">
            <a:avLst/>
          </a:prstGeom>
        </p:spPr>
      </p:pic>
      <p:sp>
        <p:nvSpPr>
          <p:cNvPr id="9" name="Rectangle 8">
            <a:extLst>
              <a:ext uri="{FF2B5EF4-FFF2-40B4-BE49-F238E27FC236}">
                <a16:creationId xmlns:a16="http://schemas.microsoft.com/office/drawing/2014/main" id="{DC31DB94-A81D-2E88-FB7E-97364875E389}"/>
              </a:ext>
            </a:extLst>
          </p:cNvPr>
          <p:cNvSpPr/>
          <p:nvPr/>
        </p:nvSpPr>
        <p:spPr>
          <a:xfrm>
            <a:off x="9482227" y="2841312"/>
            <a:ext cx="177911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Spectra 300 STEM</a:t>
            </a:r>
          </a:p>
        </p:txBody>
      </p:sp>
      <p:sp>
        <p:nvSpPr>
          <p:cNvPr id="10" name="Rectangle 9">
            <a:extLst>
              <a:ext uri="{FF2B5EF4-FFF2-40B4-BE49-F238E27FC236}">
                <a16:creationId xmlns:a16="http://schemas.microsoft.com/office/drawing/2014/main" id="{7F2A279F-4678-DD03-A37E-FD6056CAFBB4}"/>
              </a:ext>
            </a:extLst>
          </p:cNvPr>
          <p:cNvSpPr/>
          <p:nvPr/>
        </p:nvSpPr>
        <p:spPr>
          <a:xfrm>
            <a:off x="9879539" y="5555203"/>
            <a:ext cx="123303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Arial"/>
              </a:rPr>
              <a:t>Ga</a:t>
            </a:r>
            <a:r>
              <a:rPr kumimoji="0" lang="en-US" sz="1200" b="1" i="0" u="none" strike="noStrike" kern="1200" cap="none" spc="0" normalizeH="0" baseline="-25000" noProof="0" dirty="0">
                <a:ln>
                  <a:noFill/>
                </a:ln>
                <a:solidFill>
                  <a:schemeClr val="bg1"/>
                </a:solidFill>
                <a:effectLst/>
                <a:uLnTx/>
                <a:uFillTx/>
                <a:ea typeface="+mn-ea"/>
                <a:cs typeface="Arial"/>
              </a:rPr>
              <a:t>2</a:t>
            </a:r>
            <a:r>
              <a:rPr kumimoji="0" lang="en-US" sz="1200" b="1" i="0" u="none" strike="noStrike" kern="1200" cap="none" spc="0" normalizeH="0" baseline="0" noProof="0" dirty="0">
                <a:ln>
                  <a:noFill/>
                </a:ln>
                <a:solidFill>
                  <a:schemeClr val="bg1"/>
                </a:solidFill>
                <a:effectLst/>
                <a:uLnTx/>
                <a:uFillTx/>
                <a:ea typeface="+mn-ea"/>
                <a:cs typeface="Arial"/>
              </a:rPr>
              <a:t>O</a:t>
            </a:r>
            <a:r>
              <a:rPr kumimoji="0" lang="en-US" sz="1200" b="1" i="0" u="none" strike="noStrike" kern="1200" cap="none" spc="0" normalizeH="0" baseline="-25000" noProof="0" dirty="0">
                <a:ln>
                  <a:noFill/>
                </a:ln>
                <a:solidFill>
                  <a:schemeClr val="bg1"/>
                </a:solidFill>
                <a:effectLst/>
                <a:uLnTx/>
                <a:uFillTx/>
                <a:ea typeface="+mn-ea"/>
                <a:cs typeface="Arial"/>
              </a:rPr>
              <a:t>3</a:t>
            </a:r>
            <a:r>
              <a:rPr kumimoji="0" lang="en-US" sz="1200" b="1" i="0" u="none" strike="noStrike" kern="1200" cap="none" spc="0" normalizeH="0" baseline="0" noProof="0" dirty="0">
                <a:ln>
                  <a:noFill/>
                </a:ln>
                <a:solidFill>
                  <a:schemeClr val="bg1"/>
                </a:solidFill>
                <a:effectLst/>
                <a:uLnTx/>
                <a:uFillTx/>
                <a:ea typeface="+mn-ea"/>
                <a:cs typeface="Arial"/>
              </a:rPr>
              <a:t>  Sensor</a:t>
            </a:r>
            <a:endParaRPr kumimoji="0" lang="en-US" sz="1200" b="1" i="0" u="none" strike="noStrike" kern="1200" cap="none" spc="0" normalizeH="0" baseline="0" noProof="0" dirty="0">
              <a:ln>
                <a:noFill/>
              </a:ln>
              <a:solidFill>
                <a:schemeClr val="bg1"/>
              </a:solidFill>
              <a:effectLst/>
              <a:uLnTx/>
              <a:uFillTx/>
              <a:ea typeface="+mn-ea"/>
              <a:cs typeface="+mn-cs"/>
            </a:endParaRPr>
          </a:p>
        </p:txBody>
      </p:sp>
      <p:pic>
        <p:nvPicPr>
          <p:cNvPr id="11" name="Picture 10">
            <a:extLst>
              <a:ext uri="{FF2B5EF4-FFF2-40B4-BE49-F238E27FC236}">
                <a16:creationId xmlns:a16="http://schemas.microsoft.com/office/drawing/2014/main" id="{17800477-6A67-85E1-87E3-CC086AA3E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4549" y="3495583"/>
            <a:ext cx="3608774" cy="2414016"/>
          </a:xfrm>
          <a:prstGeom prst="rect">
            <a:avLst/>
          </a:prstGeom>
        </p:spPr>
      </p:pic>
      <p:sp>
        <p:nvSpPr>
          <p:cNvPr id="12" name="TextBox 11">
            <a:extLst>
              <a:ext uri="{FF2B5EF4-FFF2-40B4-BE49-F238E27FC236}">
                <a16:creationId xmlns:a16="http://schemas.microsoft.com/office/drawing/2014/main" id="{D01F5C80-4A11-65CD-B45B-9E8BD8DF58B9}"/>
              </a:ext>
            </a:extLst>
          </p:cNvPr>
          <p:cNvSpPr txBox="1"/>
          <p:nvPr/>
        </p:nvSpPr>
        <p:spPr>
          <a:xfrm>
            <a:off x="8277748" y="5517103"/>
            <a:ext cx="877163" cy="369332"/>
          </a:xfrm>
          <a:prstGeom prst="rect">
            <a:avLst/>
          </a:prstGeom>
          <a:solidFill>
            <a:schemeClr val="bg1"/>
          </a:solidFill>
        </p:spPr>
        <p:txBody>
          <a:bodyPr wrap="none" rtlCol="0">
            <a:spAutoFit/>
          </a:bodyPr>
          <a:lstStyle/>
          <a:p>
            <a:pPr defTabSz="914363"/>
            <a:r>
              <a:rPr lang="en-US" dirty="0">
                <a:solidFill>
                  <a:srgbClr val="616265"/>
                </a:solidFill>
                <a:latin typeface="Arial"/>
              </a:rPr>
              <a:t>NF616</a:t>
            </a:r>
          </a:p>
        </p:txBody>
      </p:sp>
      <p:pic>
        <p:nvPicPr>
          <p:cNvPr id="13" name="Picture 9">
            <a:extLst>
              <a:ext uri="{FF2B5EF4-FFF2-40B4-BE49-F238E27FC236}">
                <a16:creationId xmlns:a16="http://schemas.microsoft.com/office/drawing/2014/main" id="{E2D13963-531F-5F85-2B5F-6E46E68953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6223" y="3510823"/>
            <a:ext cx="2362126" cy="237744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3215982C-F8AB-6239-153C-0C24B2722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18895" y="3495583"/>
            <a:ext cx="2422088" cy="2414016"/>
          </a:xfrm>
          <a:prstGeom prst="rect">
            <a:avLst/>
          </a:prstGeom>
        </p:spPr>
      </p:pic>
      <p:sp>
        <p:nvSpPr>
          <p:cNvPr id="15" name="TextBox 14">
            <a:extLst>
              <a:ext uri="{FF2B5EF4-FFF2-40B4-BE49-F238E27FC236}">
                <a16:creationId xmlns:a16="http://schemas.microsoft.com/office/drawing/2014/main" id="{55162D1A-B9F6-8AFE-2368-C43163764F03}"/>
              </a:ext>
            </a:extLst>
          </p:cNvPr>
          <p:cNvSpPr txBox="1"/>
          <p:nvPr/>
        </p:nvSpPr>
        <p:spPr>
          <a:xfrm>
            <a:off x="9415753" y="3049158"/>
            <a:ext cx="2022397" cy="461665"/>
          </a:xfrm>
          <a:prstGeom prst="rect">
            <a:avLst/>
          </a:prstGeom>
          <a:noFill/>
        </p:spPr>
        <p:txBody>
          <a:bodyPr wrap="square" rtlCol="0">
            <a:spAutoFit/>
          </a:bodyPr>
          <a:lstStyle/>
          <a:p>
            <a:pPr algn="ctr"/>
            <a:r>
              <a:rPr lang="en-US" sz="1200" dirty="0"/>
              <a:t>STEM resolution 50 pm (125 pm at 30kV)</a:t>
            </a:r>
          </a:p>
        </p:txBody>
      </p:sp>
    </p:spTree>
    <p:extLst>
      <p:ext uri="{BB962C8B-B14F-4D97-AF65-F5344CB8AC3E}">
        <p14:creationId xmlns:p14="http://schemas.microsoft.com/office/powerpoint/2010/main" val="162758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B422827-C8BD-EF84-A38B-B6B63F90A625}"/>
              </a:ext>
            </a:extLst>
          </p:cNvPr>
          <p:cNvSpPr txBox="1">
            <a:spLocks/>
          </p:cNvSpPr>
          <p:nvPr/>
        </p:nvSpPr>
        <p:spPr>
          <a:xfrm>
            <a:off x="589448" y="338001"/>
            <a:ext cx="7244608" cy="111686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21" name="Rectangle 20">
            <a:extLst>
              <a:ext uri="{FF2B5EF4-FFF2-40B4-BE49-F238E27FC236}">
                <a16:creationId xmlns:a16="http://schemas.microsoft.com/office/drawing/2014/main" id="{C326D44B-00F3-216C-A4F3-92EC43A6CF17}"/>
              </a:ext>
            </a:extLst>
          </p:cNvPr>
          <p:cNvSpPr/>
          <p:nvPr/>
        </p:nvSpPr>
        <p:spPr>
          <a:xfrm>
            <a:off x="6395868" y="3923470"/>
            <a:ext cx="5546039" cy="2222900"/>
          </a:xfrm>
          <a:prstGeom prst="rect">
            <a:avLst/>
          </a:prstGeom>
          <a:solidFill>
            <a:schemeClr val="accent1">
              <a:alpha val="8000"/>
            </a:schemeClr>
          </a:solidFill>
          <a:ln w="952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BEC600-8092-6CD0-99E5-70425026462D}"/>
              </a:ext>
            </a:extLst>
          </p:cNvPr>
          <p:cNvSpPr/>
          <p:nvPr/>
        </p:nvSpPr>
        <p:spPr>
          <a:xfrm>
            <a:off x="388692" y="2689836"/>
            <a:ext cx="5883139" cy="3412691"/>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B20D7A-DD3A-C97F-4300-10A3132D484A}"/>
              </a:ext>
            </a:extLst>
          </p:cNvPr>
          <p:cNvSpPr/>
          <p:nvPr/>
        </p:nvSpPr>
        <p:spPr>
          <a:xfrm>
            <a:off x="6395868" y="388077"/>
            <a:ext cx="3839292" cy="3508278"/>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7E9A5333-1602-CAFA-1FB6-D6381A34426D}"/>
              </a:ext>
            </a:extLst>
          </p:cNvPr>
          <p:cNvSpPr>
            <a:spLocks noGrp="1"/>
          </p:cNvSpPr>
          <p:nvPr>
            <p:ph idx="1"/>
          </p:nvPr>
        </p:nvSpPr>
        <p:spPr>
          <a:xfrm>
            <a:off x="589449" y="1205345"/>
            <a:ext cx="5204522" cy="1445510"/>
          </a:xfrm>
        </p:spPr>
        <p:txBody>
          <a:bodyPr>
            <a:normAutofit/>
          </a:bodyPr>
          <a:lstStyle/>
          <a:p>
            <a:pPr marL="0" lvl="1" indent="274320">
              <a:lnSpc>
                <a:spcPct val="100000"/>
              </a:lnSpc>
              <a:buFont typeface="Arial" panose="020B0604020202020204" pitchFamily="34" charset="0"/>
              <a:buChar char="•"/>
            </a:pPr>
            <a:r>
              <a:rPr lang="en-US" sz="1800" dirty="0">
                <a:solidFill>
                  <a:schemeClr val="tx1"/>
                </a:solidFill>
              </a:rPr>
              <a:t>Atom probe tomography (APT)</a:t>
            </a:r>
          </a:p>
          <a:p>
            <a:pPr marL="0" lvl="1" indent="274320">
              <a:lnSpc>
                <a:spcPct val="100000"/>
              </a:lnSpc>
              <a:buFont typeface="Arial" panose="020B0604020202020204" pitchFamily="34" charset="0"/>
              <a:buChar char="•"/>
            </a:pPr>
            <a:r>
              <a:rPr lang="en-US" sz="1800" dirty="0">
                <a:solidFill>
                  <a:schemeClr val="tx1"/>
                </a:solidFill>
              </a:rPr>
              <a:t>Electron Probe </a:t>
            </a:r>
            <a:r>
              <a:rPr lang="en-US" sz="1800" dirty="0" err="1">
                <a:solidFill>
                  <a:schemeClr val="tx1"/>
                </a:solidFill>
              </a:rPr>
              <a:t>MicroAnalysis</a:t>
            </a:r>
            <a:r>
              <a:rPr lang="en-US" sz="1800" dirty="0">
                <a:solidFill>
                  <a:schemeClr val="tx1"/>
                </a:solidFill>
              </a:rPr>
              <a:t> (EPMA)</a:t>
            </a:r>
          </a:p>
          <a:p>
            <a:pPr marL="0" lvl="1" indent="274320">
              <a:lnSpc>
                <a:spcPct val="100000"/>
              </a:lnSpc>
              <a:buFont typeface="Arial" panose="020B0604020202020204" pitchFamily="34" charset="0"/>
              <a:buChar char="•"/>
            </a:pPr>
            <a:r>
              <a:rPr lang="en-US" sz="1800" dirty="0">
                <a:solidFill>
                  <a:schemeClr val="tx1"/>
                </a:solidFill>
              </a:rPr>
              <a:t>Energy Dispersive Spectroscopy (EDS)</a:t>
            </a:r>
          </a:p>
          <a:p>
            <a:pPr marL="0" lvl="1" indent="274320">
              <a:lnSpc>
                <a:spcPct val="100000"/>
              </a:lnSpc>
              <a:buFont typeface="Arial" panose="020B0604020202020204" pitchFamily="34" charset="0"/>
              <a:buChar char="•"/>
            </a:pPr>
            <a:r>
              <a:rPr lang="en-US" sz="1800" dirty="0">
                <a:solidFill>
                  <a:schemeClr val="tx1"/>
                </a:solidFill>
              </a:rPr>
              <a:t>Electron Energy Loss Spectroscopy (EELS)</a:t>
            </a:r>
          </a:p>
        </p:txBody>
      </p:sp>
      <p:sp>
        <p:nvSpPr>
          <p:cNvPr id="26" name="TextBox 25">
            <a:extLst>
              <a:ext uri="{FF2B5EF4-FFF2-40B4-BE49-F238E27FC236}">
                <a16:creationId xmlns:a16="http://schemas.microsoft.com/office/drawing/2014/main" id="{80BF3EBE-6837-331E-9BEC-3FBB654407D5}"/>
              </a:ext>
            </a:extLst>
          </p:cNvPr>
          <p:cNvSpPr txBox="1"/>
          <p:nvPr/>
        </p:nvSpPr>
        <p:spPr>
          <a:xfrm>
            <a:off x="6588542" y="5807815"/>
            <a:ext cx="522145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6509D"/>
                </a:solidFill>
                <a:latin typeface="Arial" panose="020B0604020202020204"/>
              </a:rPr>
              <a:t>TEM images and EDS maps of irradiated fuel particle  </a:t>
            </a:r>
          </a:p>
        </p:txBody>
      </p:sp>
      <p:pic>
        <p:nvPicPr>
          <p:cNvPr id="27" name="Picture 26">
            <a:extLst>
              <a:ext uri="{FF2B5EF4-FFF2-40B4-BE49-F238E27FC236}">
                <a16:creationId xmlns:a16="http://schemas.microsoft.com/office/drawing/2014/main" id="{F8074034-EEB8-C15A-E6EC-11341790A2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7054" y="3960465"/>
            <a:ext cx="5443666" cy="1884346"/>
          </a:xfrm>
          <a:prstGeom prst="rect">
            <a:avLst/>
          </a:prstGeom>
        </p:spPr>
      </p:pic>
      <p:pic>
        <p:nvPicPr>
          <p:cNvPr id="28" name="Picture 27">
            <a:extLst>
              <a:ext uri="{FF2B5EF4-FFF2-40B4-BE49-F238E27FC236}">
                <a16:creationId xmlns:a16="http://schemas.microsoft.com/office/drawing/2014/main" id="{912CB0EC-1719-09C3-9694-2488A6B92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007" y="2837175"/>
            <a:ext cx="5797343" cy="3329726"/>
          </a:xfrm>
          <a:prstGeom prst="rect">
            <a:avLst/>
          </a:prstGeom>
        </p:spPr>
      </p:pic>
      <p:pic>
        <p:nvPicPr>
          <p:cNvPr id="29" name="Picture 16" descr="https://s-media-cache-ak0.pinimg.com/originals/b9/a4/54/b9a454491bd495af0c8991d1c8bcb1bc.jpg">
            <a:extLst>
              <a:ext uri="{FF2B5EF4-FFF2-40B4-BE49-F238E27FC236}">
                <a16:creationId xmlns:a16="http://schemas.microsoft.com/office/drawing/2014/main" id="{66FC124C-BF56-6E02-2965-FDCD9780D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3408" y="2188805"/>
            <a:ext cx="599741" cy="59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B3B90494-2AD5-31A7-3B11-E31B61986F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1635" y="1432558"/>
            <a:ext cx="903288" cy="5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457A0920-80BF-DBD3-ED81-B70322CF67BD}"/>
              </a:ext>
            </a:extLst>
          </p:cNvPr>
          <p:cNvSpPr/>
          <p:nvPr/>
        </p:nvSpPr>
        <p:spPr>
          <a:xfrm>
            <a:off x="2235410" y="2700528"/>
            <a:ext cx="218970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Combination of TEM + APT</a:t>
            </a:r>
          </a:p>
        </p:txBody>
      </p:sp>
      <p:pic>
        <p:nvPicPr>
          <p:cNvPr id="32" name="Picture 31">
            <a:extLst>
              <a:ext uri="{FF2B5EF4-FFF2-40B4-BE49-F238E27FC236}">
                <a16:creationId xmlns:a16="http://schemas.microsoft.com/office/drawing/2014/main" id="{54EAB426-644C-D9A4-BECE-52083B57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12305" y="437601"/>
            <a:ext cx="3223598" cy="3198114"/>
          </a:xfrm>
          <a:prstGeom prst="rect">
            <a:avLst/>
          </a:prstGeom>
        </p:spPr>
      </p:pic>
      <p:sp>
        <p:nvSpPr>
          <p:cNvPr id="33" name="TextBox 32">
            <a:extLst>
              <a:ext uri="{FF2B5EF4-FFF2-40B4-BE49-F238E27FC236}">
                <a16:creationId xmlns:a16="http://schemas.microsoft.com/office/drawing/2014/main" id="{54A736A2-4910-CACC-7444-8E56347D0B81}"/>
              </a:ext>
            </a:extLst>
          </p:cNvPr>
          <p:cNvSpPr txBox="1"/>
          <p:nvPr/>
        </p:nvSpPr>
        <p:spPr>
          <a:xfrm>
            <a:off x="6837526" y="3588578"/>
            <a:ext cx="3361581" cy="307777"/>
          </a:xfrm>
          <a:prstGeom prst="rect">
            <a:avLst/>
          </a:prstGeom>
          <a:noFill/>
        </p:spPr>
        <p:txBody>
          <a:bodyPr wrap="square">
            <a:spAutoFit/>
          </a:bodyPr>
          <a:lstStyle/>
          <a:p>
            <a:r>
              <a:rPr lang="en-US" sz="1400" dirty="0">
                <a:solidFill>
                  <a:srgbClr val="06509D"/>
                </a:solidFill>
                <a:latin typeface="Arial" panose="020B0604020202020204"/>
              </a:rPr>
              <a:t>WDS maps of a TRISO fuel particle</a:t>
            </a:r>
          </a:p>
        </p:txBody>
      </p:sp>
    </p:spTree>
    <p:extLst>
      <p:ext uri="{BB962C8B-B14F-4D97-AF65-F5344CB8AC3E}">
        <p14:creationId xmlns:p14="http://schemas.microsoft.com/office/powerpoint/2010/main" val="209347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53FD-8715-853C-F8AA-227D55A8B1AC}"/>
              </a:ext>
            </a:extLst>
          </p:cNvPr>
          <p:cNvSpPr>
            <a:spLocks noGrp="1"/>
          </p:cNvSpPr>
          <p:nvPr>
            <p:ph type="title"/>
          </p:nvPr>
        </p:nvSpPr>
        <p:spPr>
          <a:xfrm>
            <a:off x="888176" y="558602"/>
            <a:ext cx="8707944" cy="1008797"/>
          </a:xfrm>
        </p:spPr>
        <p:txBody>
          <a:bodyPr anchor="t">
            <a:normAutofit/>
          </a:bodyPr>
          <a:lstStyle/>
          <a:p>
            <a:r>
              <a:rPr lang="en-US" sz="2800" dirty="0"/>
              <a:t>High Performance Computing (HPC) resources</a:t>
            </a:r>
          </a:p>
        </p:txBody>
      </p:sp>
      <p:sp>
        <p:nvSpPr>
          <p:cNvPr id="3" name="Content Placeholder 2">
            <a:extLst>
              <a:ext uri="{FF2B5EF4-FFF2-40B4-BE49-F238E27FC236}">
                <a16:creationId xmlns:a16="http://schemas.microsoft.com/office/drawing/2014/main" id="{FCC1B274-C7E2-4782-93A8-8D3B73C8D2BC}"/>
              </a:ext>
            </a:extLst>
          </p:cNvPr>
          <p:cNvSpPr>
            <a:spLocks noGrp="1"/>
          </p:cNvSpPr>
          <p:nvPr>
            <p:ph idx="1"/>
          </p:nvPr>
        </p:nvSpPr>
        <p:spPr>
          <a:xfrm>
            <a:off x="888177" y="1144554"/>
            <a:ext cx="7738780" cy="5423805"/>
          </a:xfrm>
        </p:spPr>
        <p:txBody>
          <a:bodyPr>
            <a:normAutofit/>
          </a:bodyPr>
          <a:lstStyle/>
          <a:p>
            <a:pPr marL="0" indent="0">
              <a:buNone/>
            </a:pPr>
            <a:r>
              <a:rPr lang="en-US" sz="2000" b="1" dirty="0">
                <a:solidFill>
                  <a:schemeClr val="accent1"/>
                </a:solidFill>
              </a:rPr>
              <a:t>NSUF HPC systems support a wide range of users and programs </a:t>
            </a:r>
          </a:p>
          <a:p>
            <a:r>
              <a:rPr lang="en-US" sz="1600" b="1" dirty="0">
                <a:solidFill>
                  <a:schemeClr val="tx1"/>
                </a:solidFill>
              </a:rPr>
              <a:t>Teton (2026)</a:t>
            </a:r>
          </a:p>
          <a:p>
            <a:pPr lvl="1">
              <a:spcBef>
                <a:spcPts val="0"/>
              </a:spcBef>
            </a:pPr>
            <a:r>
              <a:rPr lang="en-US" sz="1400" dirty="0"/>
              <a:t>15.6 Petaflops performance</a:t>
            </a:r>
          </a:p>
          <a:p>
            <a:pPr lvl="1">
              <a:spcBef>
                <a:spcPts val="0"/>
              </a:spcBef>
            </a:pPr>
            <a:r>
              <a:rPr lang="en-US" sz="1400" dirty="0"/>
              <a:t>393,216 AMD 9965 Turin cores</a:t>
            </a:r>
          </a:p>
          <a:p>
            <a:pPr lvl="1">
              <a:spcBef>
                <a:spcPts val="0"/>
              </a:spcBef>
            </a:pPr>
            <a:r>
              <a:rPr lang="en-US" sz="1400" dirty="0"/>
              <a:t>1024 nodes - 384 cores/node – 768GB/node memory</a:t>
            </a:r>
          </a:p>
          <a:p>
            <a:r>
              <a:rPr lang="en-US" sz="1600" b="1" dirty="0">
                <a:solidFill>
                  <a:schemeClr val="tx1"/>
                </a:solidFill>
              </a:rPr>
              <a:t>Windriver (2025)</a:t>
            </a:r>
          </a:p>
          <a:p>
            <a:pPr lvl="1">
              <a:spcBef>
                <a:spcPts val="0"/>
              </a:spcBef>
            </a:pPr>
            <a:r>
              <a:rPr lang="en-US" sz="1400" dirty="0"/>
              <a:t>5.4 Petaflops performance </a:t>
            </a:r>
          </a:p>
          <a:p>
            <a:pPr lvl="1">
              <a:spcBef>
                <a:spcPts val="0"/>
              </a:spcBef>
            </a:pPr>
            <a:r>
              <a:rPr lang="en-US" sz="1400" dirty="0"/>
              <a:t>94,416-core Dell CTS-2 system</a:t>
            </a:r>
          </a:p>
          <a:p>
            <a:pPr lvl="1">
              <a:spcBef>
                <a:spcPts val="0"/>
              </a:spcBef>
            </a:pPr>
            <a:r>
              <a:rPr lang="en-US" sz="1400" dirty="0"/>
              <a:t>211 TB total memory</a:t>
            </a:r>
          </a:p>
          <a:p>
            <a:r>
              <a:rPr lang="en-US" sz="1600" b="1" dirty="0">
                <a:solidFill>
                  <a:schemeClr val="tx1"/>
                </a:solidFill>
              </a:rPr>
              <a:t>Bitterroot (2024) </a:t>
            </a:r>
          </a:p>
          <a:p>
            <a:pPr lvl="1">
              <a:spcBef>
                <a:spcPts val="0"/>
              </a:spcBef>
            </a:pPr>
            <a:r>
              <a:rPr lang="en-US" sz="1400" dirty="0"/>
              <a:t>2 Petaflops performance </a:t>
            </a:r>
          </a:p>
          <a:p>
            <a:pPr lvl="1">
              <a:spcBef>
                <a:spcPts val="0"/>
              </a:spcBef>
            </a:pPr>
            <a:r>
              <a:rPr lang="en-US" sz="1400" dirty="0"/>
              <a:t>43,008-core Dell CTS-2 system</a:t>
            </a:r>
          </a:p>
          <a:p>
            <a:pPr lvl="1">
              <a:spcBef>
                <a:spcPts val="0"/>
              </a:spcBef>
            </a:pPr>
            <a:r>
              <a:rPr lang="en-US" sz="1400" dirty="0"/>
              <a:t>90 TB total memory</a:t>
            </a:r>
          </a:p>
          <a:p>
            <a:r>
              <a:rPr lang="en-US" sz="1600" b="1" dirty="0">
                <a:solidFill>
                  <a:schemeClr val="tx1"/>
                </a:solidFill>
              </a:rPr>
              <a:t>Hoodoo (2021) </a:t>
            </a:r>
          </a:p>
          <a:p>
            <a:pPr lvl="1"/>
            <a:r>
              <a:rPr lang="en-US" sz="1400" dirty="0"/>
              <a:t>Machine Learning Cluster with 108 A100 GPUs</a:t>
            </a:r>
          </a:p>
          <a:p>
            <a:r>
              <a:rPr lang="en-US" sz="1600" b="1" dirty="0">
                <a:solidFill>
                  <a:schemeClr val="tx1"/>
                </a:solidFill>
              </a:rPr>
              <a:t>Sawtooth (2020)</a:t>
            </a:r>
          </a:p>
          <a:p>
            <a:pPr lvl="1">
              <a:spcBef>
                <a:spcPts val="0"/>
              </a:spcBef>
            </a:pPr>
            <a:r>
              <a:rPr lang="en-US" sz="1400" dirty="0"/>
              <a:t>5.6 Petaflops performance (was #37 on Top 500 list in 2020)</a:t>
            </a:r>
          </a:p>
          <a:p>
            <a:pPr lvl="1">
              <a:spcBef>
                <a:spcPts val="0"/>
              </a:spcBef>
            </a:pPr>
            <a:r>
              <a:rPr lang="en-US" sz="1400" dirty="0"/>
              <a:t>99,972 compute cores HPE SGI 8600 system</a:t>
            </a:r>
          </a:p>
          <a:p>
            <a:pPr lvl="1">
              <a:spcBef>
                <a:spcPts val="0"/>
              </a:spcBef>
            </a:pPr>
            <a:r>
              <a:rPr lang="en-US" sz="1400" dirty="0"/>
              <a:t>395 TB total memory</a:t>
            </a:r>
          </a:p>
        </p:txBody>
      </p:sp>
      <p:pic>
        <p:nvPicPr>
          <p:cNvPr id="4" name="Picture 3">
            <a:extLst>
              <a:ext uri="{FF2B5EF4-FFF2-40B4-BE49-F238E27FC236}">
                <a16:creationId xmlns:a16="http://schemas.microsoft.com/office/drawing/2014/main" id="{17C16C8B-9723-6489-C9BC-4A79544C4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0646" y="3855184"/>
            <a:ext cx="3152931" cy="1519758"/>
          </a:xfrm>
          <a:prstGeom prst="rect">
            <a:avLst/>
          </a:prstGeom>
        </p:spPr>
      </p:pic>
      <p:pic>
        <p:nvPicPr>
          <p:cNvPr id="5" name="Picture 2" descr="page1image45759136">
            <a:extLst>
              <a:ext uri="{FF2B5EF4-FFF2-40B4-BE49-F238E27FC236}">
                <a16:creationId xmlns:a16="http://schemas.microsoft.com/office/drawing/2014/main" id="{6B49F05C-435D-C79C-5817-F960723671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3027" y="4303473"/>
            <a:ext cx="3492107" cy="193313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1CC282-F98F-7BCB-E446-6D7516CFF183}"/>
              </a:ext>
            </a:extLst>
          </p:cNvPr>
          <p:cNvSpPr txBox="1"/>
          <p:nvPr/>
        </p:nvSpPr>
        <p:spPr>
          <a:xfrm>
            <a:off x="7535059" y="4630477"/>
            <a:ext cx="1211778"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mn-cs"/>
              </a:rPr>
              <a:t>Sawtooth</a:t>
            </a:r>
          </a:p>
        </p:txBody>
      </p:sp>
      <p:sp>
        <p:nvSpPr>
          <p:cNvPr id="10" name="TextBox 9">
            <a:extLst>
              <a:ext uri="{FF2B5EF4-FFF2-40B4-BE49-F238E27FC236}">
                <a16:creationId xmlns:a16="http://schemas.microsoft.com/office/drawing/2014/main" id="{2D992570-CC2C-5B3F-710B-EDCA40CB419F}"/>
              </a:ext>
            </a:extLst>
          </p:cNvPr>
          <p:cNvSpPr txBox="1"/>
          <p:nvPr/>
        </p:nvSpPr>
        <p:spPr>
          <a:xfrm>
            <a:off x="7516838" y="2844225"/>
            <a:ext cx="1506277" cy="584775"/>
          </a:xfrm>
          <a:prstGeom prst="rect">
            <a:avLst/>
          </a:prstGeom>
          <a:noFill/>
        </p:spPr>
        <p:txBody>
          <a:bodyPr wrap="square" rtlCol="0">
            <a:spAutoFit/>
          </a:bodyPr>
          <a:lstStyle/>
          <a:p>
            <a:r>
              <a:rPr lang="en-US" sz="1600" b="1" dirty="0">
                <a:solidFill>
                  <a:srgbClr val="002060"/>
                </a:solidFill>
              </a:rPr>
              <a:t>Bitterroot &amp; Windriver</a:t>
            </a:r>
          </a:p>
        </p:txBody>
      </p:sp>
      <p:pic>
        <p:nvPicPr>
          <p:cNvPr id="11" name="Picture 4" descr="INL accelerates nuclear energy research with Bitterroot supercomputer --  ANS / Nuclear Newswire">
            <a:extLst>
              <a:ext uri="{FF2B5EF4-FFF2-40B4-BE49-F238E27FC236}">
                <a16:creationId xmlns:a16="http://schemas.microsoft.com/office/drawing/2014/main" id="{971D37BF-C231-173E-01D4-16DB4C8264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47328" y="2455077"/>
            <a:ext cx="2659566" cy="1330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0B4AA-99EA-3A12-BF39-73AE12494B61}"/>
              </a:ext>
            </a:extLst>
          </p:cNvPr>
          <p:cNvSpPr txBox="1"/>
          <p:nvPr/>
        </p:nvSpPr>
        <p:spPr>
          <a:xfrm>
            <a:off x="8466818" y="1496804"/>
            <a:ext cx="1211778"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mn-cs"/>
              </a:rPr>
              <a:t>Teton</a:t>
            </a:r>
          </a:p>
        </p:txBody>
      </p:sp>
      <p:pic>
        <p:nvPicPr>
          <p:cNvPr id="9" name="Picture 8" descr="A picture containing text, sky&#10;&#10;AI-generated content may be incorrect.">
            <a:extLst>
              <a:ext uri="{FF2B5EF4-FFF2-40B4-BE49-F238E27FC236}">
                <a16:creationId xmlns:a16="http://schemas.microsoft.com/office/drawing/2014/main" id="{01C0C622-B3D2-4591-1D10-C675652663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6240" y="783102"/>
            <a:ext cx="2476653" cy="1606186"/>
          </a:xfrm>
          <a:prstGeom prst="rect">
            <a:avLst/>
          </a:prstGeom>
        </p:spPr>
      </p:pic>
    </p:spTree>
    <p:extLst>
      <p:ext uri="{BB962C8B-B14F-4D97-AF65-F5344CB8AC3E}">
        <p14:creationId xmlns:p14="http://schemas.microsoft.com/office/powerpoint/2010/main" val="223426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2CE8-DEBC-92F1-C2D0-D58807A137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D45C3B-4028-CD86-4B85-305338A5A4A3}"/>
              </a:ext>
            </a:extLst>
          </p:cNvPr>
          <p:cNvSpPr>
            <a:spLocks noGrp="1"/>
          </p:cNvSpPr>
          <p:nvPr>
            <p:ph type="title"/>
          </p:nvPr>
        </p:nvSpPr>
        <p:spPr>
          <a:xfrm>
            <a:off x="888176" y="558602"/>
            <a:ext cx="7769748" cy="1008797"/>
          </a:xfrm>
        </p:spPr>
        <p:txBody>
          <a:bodyPr>
            <a:normAutofit/>
          </a:bodyPr>
          <a:lstStyle/>
          <a:p>
            <a:r>
              <a:rPr lang="en-US" dirty="0">
                <a:solidFill>
                  <a:schemeClr val="tx1"/>
                </a:solidFill>
              </a:rPr>
              <a:t>The Nuclear Science User Facilities Program</a:t>
            </a:r>
          </a:p>
        </p:txBody>
      </p:sp>
      <p:sp>
        <p:nvSpPr>
          <p:cNvPr id="3" name="Content Placeholder 2">
            <a:extLst>
              <a:ext uri="{FF2B5EF4-FFF2-40B4-BE49-F238E27FC236}">
                <a16:creationId xmlns:a16="http://schemas.microsoft.com/office/drawing/2014/main" id="{9B78CC46-B270-9195-EE07-1A7B9AAABBA3}"/>
              </a:ext>
            </a:extLst>
          </p:cNvPr>
          <p:cNvSpPr>
            <a:spLocks noGrp="1"/>
          </p:cNvSpPr>
          <p:nvPr>
            <p:ph idx="1"/>
          </p:nvPr>
        </p:nvSpPr>
        <p:spPr>
          <a:xfrm>
            <a:off x="888175" y="1567399"/>
            <a:ext cx="6672113" cy="4633531"/>
          </a:xfrm>
        </p:spPr>
        <p:txBody>
          <a:bodyPr>
            <a:noAutofit/>
          </a:bodyPr>
          <a:lstStyle/>
          <a:p>
            <a:pPr>
              <a:buClr>
                <a:srgbClr val="CC6600"/>
              </a:buClr>
            </a:pPr>
            <a:r>
              <a:rPr lang="en-US" altLang="en-US" sz="1800" b="1" kern="0" dirty="0">
                <a:solidFill>
                  <a:srgbClr val="07519E"/>
                </a:solidFill>
                <a:ea typeface="ＭＳ Ｐゴシック" charset="-128"/>
              </a:rPr>
              <a:t>Established</a:t>
            </a:r>
            <a:r>
              <a:rPr lang="en-US" altLang="en-US" sz="1800" b="1" dirty="0">
                <a:solidFill>
                  <a:schemeClr val="bg2">
                    <a:lumMod val="75000"/>
                  </a:schemeClr>
                </a:solidFill>
                <a:ea typeface="ＭＳ Ｐゴシック" charset="-128"/>
              </a:rPr>
              <a:t> </a:t>
            </a:r>
            <a:r>
              <a:rPr lang="en-US" altLang="en-US" sz="1800" b="1" dirty="0">
                <a:solidFill>
                  <a:schemeClr val="tx2"/>
                </a:solidFill>
                <a:ea typeface="ＭＳ Ｐゴシック" charset="-128"/>
              </a:rPr>
              <a:t>in 2007 </a:t>
            </a:r>
          </a:p>
          <a:p>
            <a:pPr lvl="1">
              <a:buClr>
                <a:srgbClr val="CC6600"/>
              </a:buClr>
            </a:pPr>
            <a:r>
              <a:rPr lang="en-US" altLang="en-US" sz="1800" dirty="0">
                <a:ea typeface="ＭＳ Ｐゴシック" charset="-128"/>
              </a:rPr>
              <a:t>To be the U.S. Department of Energy Office of </a:t>
            </a:r>
            <a:r>
              <a:rPr lang="en-US" altLang="en-US" sz="1800" b="1" dirty="0">
                <a:ea typeface="ＭＳ Ｐゴシック" charset="-128"/>
              </a:rPr>
              <a:t>Nuclear Energy’s </a:t>
            </a:r>
            <a:r>
              <a:rPr lang="en-US" altLang="en-US" sz="1800" dirty="0">
                <a:ea typeface="ＭＳ Ｐゴシック" charset="-128"/>
              </a:rPr>
              <a:t>first dedicated user facility for nuclear energy</a:t>
            </a:r>
          </a:p>
          <a:p>
            <a:pPr lvl="1">
              <a:buClr>
                <a:srgbClr val="CC6600"/>
              </a:buClr>
            </a:pPr>
            <a:r>
              <a:rPr lang="en-US" sz="1800" dirty="0">
                <a:ea typeface="ＭＳ Ｐゴシック" charset="-128"/>
              </a:rPr>
              <a:t>To open the national laboratories to university researchers</a:t>
            </a:r>
            <a:endParaRPr lang="en-US" sz="1800" dirty="0"/>
          </a:p>
          <a:p>
            <a:pPr>
              <a:spcBef>
                <a:spcPts val="2200"/>
              </a:spcBef>
              <a:buClr>
                <a:srgbClr val="CC6600"/>
              </a:buClr>
            </a:pPr>
            <a:r>
              <a:rPr lang="en-US" altLang="en-US" sz="1800" b="1" dirty="0">
                <a:solidFill>
                  <a:srgbClr val="07519E"/>
                </a:solidFill>
                <a:ea typeface="ＭＳ Ｐゴシック" charset="-128"/>
              </a:rPr>
              <a:t>Founded</a:t>
            </a:r>
            <a:r>
              <a:rPr lang="en-US" altLang="en-US" sz="1800" b="1" dirty="0">
                <a:solidFill>
                  <a:srgbClr val="000000"/>
                </a:solidFill>
                <a:ea typeface="ＭＳ Ｐゴシック" charset="-128"/>
              </a:rPr>
              <a:t> </a:t>
            </a:r>
            <a:r>
              <a:rPr lang="en-US" altLang="en-US" sz="1800" b="1" dirty="0">
                <a:solidFill>
                  <a:schemeClr val="tx2"/>
                </a:solidFill>
                <a:ea typeface="ＭＳ Ｐゴシック" charset="-128"/>
              </a:rPr>
              <a:t>at Idaho National Laboratory (INL)</a:t>
            </a:r>
            <a:endParaRPr lang="en-US" altLang="en-US" sz="1800" dirty="0">
              <a:solidFill>
                <a:schemeClr val="tx2"/>
              </a:solidFill>
              <a:ea typeface="ＭＳ Ｐゴシック" charset="-128"/>
            </a:endParaRPr>
          </a:p>
          <a:p>
            <a:pPr lvl="1">
              <a:buClr>
                <a:srgbClr val="CC6600"/>
              </a:buClr>
              <a:buFont typeface="Arial" panose="020B0604020202020204" pitchFamily="34" charset="0"/>
              <a:buChar char="‒"/>
            </a:pPr>
            <a:r>
              <a:rPr lang="en-US" altLang="en-US" sz="1800" dirty="0">
                <a:ea typeface="ＭＳ Ｐゴシック" charset="-128"/>
              </a:rPr>
              <a:t>INL remains the lead and primary institution</a:t>
            </a:r>
          </a:p>
          <a:p>
            <a:pPr>
              <a:spcBef>
                <a:spcPts val="2200"/>
              </a:spcBef>
              <a:buClr>
                <a:srgbClr val="CC6600"/>
              </a:buClr>
            </a:pPr>
            <a:r>
              <a:rPr lang="en-US" altLang="en-US" sz="1800" b="1" dirty="0">
                <a:solidFill>
                  <a:schemeClr val="tx2"/>
                </a:solidFill>
                <a:ea typeface="ＭＳ Ｐゴシック" charset="-128"/>
              </a:rPr>
              <a:t>NSUF operates similarly to other user facilities in the United States</a:t>
            </a:r>
          </a:p>
          <a:p>
            <a:pPr lvl="1">
              <a:buClr>
                <a:srgbClr val="CC6600"/>
              </a:buClr>
            </a:pPr>
            <a:r>
              <a:rPr lang="en-US" altLang="en-US" sz="1800" b="1" dirty="0">
                <a:solidFill>
                  <a:schemeClr val="tx1"/>
                </a:solidFill>
                <a:latin typeface="+mn-lt"/>
                <a:ea typeface="ＭＳ Ｐゴシック" charset="-128"/>
              </a:rPr>
              <a:t>Fundamental Research </a:t>
            </a:r>
            <a:r>
              <a:rPr lang="en-US" altLang="en-US" sz="1800" dirty="0">
                <a:solidFill>
                  <a:schemeClr val="tx1"/>
                </a:solidFill>
                <a:latin typeface="+mn-lt"/>
                <a:ea typeface="ＭＳ Ｐゴシック" charset="-128"/>
              </a:rPr>
              <a:t>- </a:t>
            </a:r>
            <a:r>
              <a:rPr lang="en-US" sz="1800" dirty="0">
                <a:solidFill>
                  <a:schemeClr val="tx1"/>
                </a:solidFill>
                <a:effectLst/>
                <a:latin typeface="+mn-lt"/>
              </a:rPr>
              <a:t>basic and applied research in science and engineering, intended to be published and shared broadly with the scientific community</a:t>
            </a:r>
          </a:p>
          <a:p>
            <a:pPr lvl="1">
              <a:buClr>
                <a:srgbClr val="CC6600"/>
              </a:buClr>
            </a:pPr>
            <a:r>
              <a:rPr lang="en-US" altLang="en-US" sz="1800" dirty="0">
                <a:ea typeface="ＭＳ Ｐゴシック" charset="-128"/>
              </a:rPr>
              <a:t>Competitive proposal processes for access</a:t>
            </a:r>
          </a:p>
          <a:p>
            <a:pPr lvl="1">
              <a:buClr>
                <a:srgbClr val="CC6600"/>
              </a:buClr>
            </a:pPr>
            <a:r>
              <a:rPr lang="en-US" altLang="en-US" sz="1800" dirty="0">
                <a:ea typeface="ＭＳ Ｐゴシック" charset="-128"/>
              </a:rPr>
              <a:t>No cost to user for accessing capabilities</a:t>
            </a:r>
          </a:p>
          <a:p>
            <a:pPr lvl="1">
              <a:buClr>
                <a:srgbClr val="CC6600"/>
              </a:buClr>
            </a:pPr>
            <a:r>
              <a:rPr lang="en-US" altLang="en-US" sz="1800" dirty="0">
                <a:ea typeface="ＭＳ Ｐゴシック" charset="-128"/>
              </a:rPr>
              <a:t>No travel funding to users, etc.</a:t>
            </a:r>
          </a:p>
        </p:txBody>
      </p:sp>
      <p:pic>
        <p:nvPicPr>
          <p:cNvPr id="1026" name="Picture 2" descr="Map of all Department of Energy Office of Science User Facilities">
            <a:extLst>
              <a:ext uri="{FF2B5EF4-FFF2-40B4-BE49-F238E27FC236}">
                <a16:creationId xmlns:a16="http://schemas.microsoft.com/office/drawing/2014/main" id="{CC0EA593-FFDA-5EA6-4C14-5B52094D6D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693557" y="2955273"/>
            <a:ext cx="4305820" cy="270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Map&#10;&#10;Description automatically generated">
            <a:extLst>
              <a:ext uri="{FF2B5EF4-FFF2-40B4-BE49-F238E27FC236}">
                <a16:creationId xmlns:a16="http://schemas.microsoft.com/office/drawing/2014/main" id="{6A7B19D1-6021-9E41-3F51-E713884B6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26825" y="179525"/>
            <a:ext cx="4172552" cy="2775748"/>
          </a:xfrm>
          <a:prstGeom prst="rect">
            <a:avLst/>
          </a:prstGeom>
        </p:spPr>
      </p:pic>
      <p:pic>
        <p:nvPicPr>
          <p:cNvPr id="2" name="Picture 1" descr="A picture containing text, stove, kitchen appliance, appliance&#10;&#10;AI-generated content may be incorrect.">
            <a:extLst>
              <a:ext uri="{FF2B5EF4-FFF2-40B4-BE49-F238E27FC236}">
                <a16:creationId xmlns:a16="http://schemas.microsoft.com/office/drawing/2014/main" id="{1FB6D781-3839-38CD-1B20-89BF701B6C3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91192" y="179525"/>
            <a:ext cx="1316098" cy="1191430"/>
          </a:xfrm>
          <a:prstGeom prst="rect">
            <a:avLst/>
          </a:prstGeom>
        </p:spPr>
      </p:pic>
      <p:sp>
        <p:nvSpPr>
          <p:cNvPr id="4" name="TextBox 3">
            <a:extLst>
              <a:ext uri="{FF2B5EF4-FFF2-40B4-BE49-F238E27FC236}">
                <a16:creationId xmlns:a16="http://schemas.microsoft.com/office/drawing/2014/main" id="{70DBDE01-655A-07FC-E79F-3F33D862569E}"/>
              </a:ext>
            </a:extLst>
          </p:cNvPr>
          <p:cNvSpPr txBox="1"/>
          <p:nvPr/>
        </p:nvSpPr>
        <p:spPr>
          <a:xfrm>
            <a:off x="821542" y="1063000"/>
            <a:ext cx="6938649" cy="461665"/>
          </a:xfrm>
          <a:prstGeom prst="rect">
            <a:avLst/>
          </a:prstGeom>
          <a:noFill/>
        </p:spPr>
        <p:txBody>
          <a:bodyPr wrap="square">
            <a:spAutoFit/>
          </a:bodyPr>
          <a:lstStyle/>
          <a:p>
            <a:pPr marL="0" indent="0">
              <a:buNone/>
            </a:pPr>
            <a:r>
              <a:rPr lang="en-US" altLang="en-US" sz="2400" b="1" kern="0" dirty="0">
                <a:solidFill>
                  <a:srgbClr val="CC6600"/>
                </a:solidFill>
                <a:ea typeface="ＭＳ Ｐゴシック" charset="-128"/>
              </a:rPr>
              <a:t>A User Facility to empower US Nuclear Energy</a:t>
            </a:r>
            <a:endParaRPr lang="en-US" altLang="en-US" sz="2000" b="1" kern="0" dirty="0">
              <a:solidFill>
                <a:srgbClr val="CC6600"/>
              </a:solidFill>
              <a:ea typeface="ＭＳ Ｐゴシック" charset="-128"/>
            </a:endParaRPr>
          </a:p>
        </p:txBody>
      </p:sp>
    </p:spTree>
    <p:extLst>
      <p:ext uri="{BB962C8B-B14F-4D97-AF65-F5344CB8AC3E}">
        <p14:creationId xmlns:p14="http://schemas.microsoft.com/office/powerpoint/2010/main" val="14864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F34A-E771-7446-B080-1DECD4743248}"/>
              </a:ext>
            </a:extLst>
          </p:cNvPr>
          <p:cNvSpPr>
            <a:spLocks noGrp="1"/>
          </p:cNvSpPr>
          <p:nvPr>
            <p:ph type="title"/>
          </p:nvPr>
        </p:nvSpPr>
        <p:spPr>
          <a:xfrm>
            <a:off x="888176" y="558602"/>
            <a:ext cx="10415648" cy="1008797"/>
          </a:xfrm>
        </p:spPr>
        <p:txBody>
          <a:bodyPr anchor="t">
            <a:normAutofit/>
          </a:bodyPr>
          <a:lstStyle/>
          <a:p>
            <a:r>
              <a:rPr lang="en-US" dirty="0"/>
              <a:t>High Performance Computing (HPC)</a:t>
            </a:r>
          </a:p>
        </p:txBody>
      </p:sp>
      <p:sp>
        <p:nvSpPr>
          <p:cNvPr id="3" name="Content Placeholder 2">
            <a:extLst>
              <a:ext uri="{FF2B5EF4-FFF2-40B4-BE49-F238E27FC236}">
                <a16:creationId xmlns:a16="http://schemas.microsoft.com/office/drawing/2014/main" id="{98044045-7539-0D09-93CB-EDF3AB17345B}"/>
              </a:ext>
            </a:extLst>
          </p:cNvPr>
          <p:cNvSpPr>
            <a:spLocks noGrp="1"/>
          </p:cNvSpPr>
          <p:nvPr>
            <p:ph sz="half" idx="1"/>
          </p:nvPr>
        </p:nvSpPr>
        <p:spPr>
          <a:xfrm>
            <a:off x="888176" y="1214120"/>
            <a:ext cx="5140558" cy="4877119"/>
          </a:xfrm>
        </p:spPr>
        <p:txBody>
          <a:bodyPr>
            <a:normAutofit lnSpcReduction="10000"/>
          </a:bodyPr>
          <a:lstStyle/>
          <a:p>
            <a:r>
              <a:rPr lang="en-US" sz="1700" b="1" dirty="0">
                <a:solidFill>
                  <a:schemeClr val="accent1"/>
                </a:solidFill>
              </a:rPr>
              <a:t>New supercomputer Teton</a:t>
            </a:r>
          </a:p>
          <a:p>
            <a:pPr lvl="1"/>
            <a:r>
              <a:rPr lang="en-US" sz="1700" dirty="0"/>
              <a:t>21,000 </a:t>
            </a:r>
            <a:r>
              <a:rPr lang="en-US" sz="1700" dirty="0" err="1"/>
              <a:t>TFlops</a:t>
            </a:r>
            <a:r>
              <a:rPr lang="en-US" sz="1700" dirty="0"/>
              <a:t> of performance</a:t>
            </a:r>
          </a:p>
          <a:p>
            <a:pPr lvl="1"/>
            <a:r>
              <a:rPr lang="en-US" sz="1700" dirty="0"/>
              <a:t>393,216-core HPE Cray EX 4000 with each of its 1,024 nodes having 768 GB of RAM</a:t>
            </a:r>
          </a:p>
          <a:p>
            <a:pPr lvl="1"/>
            <a:r>
              <a:rPr lang="en-US" sz="1700" dirty="0"/>
              <a:t>768 TB of total memory</a:t>
            </a:r>
          </a:p>
          <a:p>
            <a:pPr lvl="1"/>
            <a:r>
              <a:rPr lang="en-US" sz="1700" dirty="0"/>
              <a:t>Ranked #85 on Top500 list</a:t>
            </a:r>
          </a:p>
          <a:p>
            <a:r>
              <a:rPr lang="en-US" sz="1700" dirty="0"/>
              <a:t>Delivered </a:t>
            </a:r>
            <a:r>
              <a:rPr lang="en-US" sz="1700" b="1" dirty="0">
                <a:solidFill>
                  <a:schemeClr val="accent1"/>
                </a:solidFill>
              </a:rPr>
              <a:t>1,930 million core hours </a:t>
            </a:r>
            <a:r>
              <a:rPr lang="en-US" sz="1700" dirty="0"/>
              <a:t>in FY25</a:t>
            </a:r>
          </a:p>
          <a:p>
            <a:pPr lvl="1"/>
            <a:r>
              <a:rPr lang="en-US" sz="1700" dirty="0"/>
              <a:t>926 million core hours more than in FY24</a:t>
            </a:r>
          </a:p>
          <a:p>
            <a:pPr lvl="1"/>
            <a:r>
              <a:rPr lang="en-US" sz="1700" dirty="0"/>
              <a:t>over one billion core hours already in FY26</a:t>
            </a:r>
          </a:p>
          <a:p>
            <a:r>
              <a:rPr lang="en-US" sz="1700" dirty="0"/>
              <a:t>Creating a </a:t>
            </a:r>
            <a:r>
              <a:rPr lang="en-US" sz="1700" b="1" dirty="0">
                <a:solidFill>
                  <a:schemeClr val="accent1"/>
                </a:solidFill>
              </a:rPr>
              <a:t>centralized Artificial Intelligence platform </a:t>
            </a:r>
            <a:r>
              <a:rPr lang="en-US" sz="1700" dirty="0"/>
              <a:t>on HPC with </a:t>
            </a:r>
            <a:r>
              <a:rPr lang="en-US" sz="1700" b="1" dirty="0"/>
              <a:t>Hoodoo (2021) </a:t>
            </a:r>
            <a:r>
              <a:rPr lang="en-US" sz="1700" dirty="0"/>
              <a:t>and </a:t>
            </a:r>
            <a:r>
              <a:rPr lang="en-US" sz="1700" b="1" dirty="0"/>
              <a:t>Arco (late 2026)</a:t>
            </a:r>
            <a:r>
              <a:rPr lang="en-US" sz="1700" dirty="0"/>
              <a:t> GPU AI/ML development machines and the Nuclear Research Data System (NRDS) archive and portal.</a:t>
            </a:r>
          </a:p>
          <a:p>
            <a:r>
              <a:rPr lang="en-US" sz="1700" b="1" dirty="0">
                <a:solidFill>
                  <a:schemeClr val="accent1"/>
                </a:solidFill>
              </a:rPr>
              <a:t>Supporting user trainings</a:t>
            </a:r>
            <a:r>
              <a:rPr lang="en-US" sz="1700" dirty="0">
                <a:solidFill>
                  <a:schemeClr val="accent1"/>
                </a:solidFill>
              </a:rPr>
              <a:t> </a:t>
            </a:r>
            <a:r>
              <a:rPr lang="en-US" sz="1700" dirty="0"/>
              <a:t>on HPC resources and solving user problems.</a:t>
            </a:r>
          </a:p>
          <a:p>
            <a:r>
              <a:rPr lang="en-US" sz="1700" dirty="0"/>
              <a:t>Expanded </a:t>
            </a:r>
            <a:r>
              <a:rPr lang="en-US" sz="1700" b="1" dirty="0">
                <a:solidFill>
                  <a:schemeClr val="accent1"/>
                </a:solidFill>
              </a:rPr>
              <a:t>storage by 1.8 petabytes </a:t>
            </a:r>
            <a:r>
              <a:rPr lang="en-US" sz="1700" dirty="0"/>
              <a:t>to enhance performance</a:t>
            </a:r>
          </a:p>
          <a:p>
            <a:endParaRPr lang="en-US" sz="1700" dirty="0"/>
          </a:p>
        </p:txBody>
      </p:sp>
      <p:pic>
        <p:nvPicPr>
          <p:cNvPr id="4" name="Picture 3">
            <a:extLst>
              <a:ext uri="{FF2B5EF4-FFF2-40B4-BE49-F238E27FC236}">
                <a16:creationId xmlns:a16="http://schemas.microsoft.com/office/drawing/2014/main" id="{B7CFCE7D-B5B2-C329-98AE-4E98C3512F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119651"/>
            <a:ext cx="5613918" cy="3747290"/>
          </a:xfrm>
          <a:prstGeom prst="rect">
            <a:avLst/>
          </a:prstGeom>
        </p:spPr>
      </p:pic>
      <p:pic>
        <p:nvPicPr>
          <p:cNvPr id="5" name="Content Placeholder 4" descr="A picture containing icon&#10;&#10;AI-generated content may be incorrect.">
            <a:extLst>
              <a:ext uri="{FF2B5EF4-FFF2-40B4-BE49-F238E27FC236}">
                <a16:creationId xmlns:a16="http://schemas.microsoft.com/office/drawing/2014/main" id="{0C8B0DA0-E769-92A8-C24C-160560D791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0069" y="4535337"/>
            <a:ext cx="4882605" cy="1555901"/>
          </a:xfrm>
          <a:prstGeom prst="rect">
            <a:avLst/>
          </a:prstGeom>
        </p:spPr>
      </p:pic>
    </p:spTree>
    <p:extLst>
      <p:ext uri="{BB962C8B-B14F-4D97-AF65-F5344CB8AC3E}">
        <p14:creationId xmlns:p14="http://schemas.microsoft.com/office/powerpoint/2010/main" val="366672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A48B0-1C45-7026-5BBA-C7FC2E2D970B}"/>
              </a:ext>
            </a:extLst>
          </p:cNvPr>
          <p:cNvSpPr>
            <a:spLocks noGrp="1"/>
          </p:cNvSpPr>
          <p:nvPr>
            <p:ph type="title"/>
          </p:nvPr>
        </p:nvSpPr>
        <p:spPr>
          <a:xfrm>
            <a:off x="888176" y="558602"/>
            <a:ext cx="6896750" cy="1008797"/>
          </a:xfrm>
        </p:spPr>
        <p:txBody>
          <a:bodyPr>
            <a:normAutofit/>
          </a:bodyPr>
          <a:lstStyle/>
          <a:p>
            <a:r>
              <a:rPr lang="en-US" dirty="0"/>
              <a:t>Nuclear Research Data System (NRDS)</a:t>
            </a:r>
          </a:p>
        </p:txBody>
      </p:sp>
      <p:sp>
        <p:nvSpPr>
          <p:cNvPr id="8" name="TextBox 7">
            <a:extLst>
              <a:ext uri="{FF2B5EF4-FFF2-40B4-BE49-F238E27FC236}">
                <a16:creationId xmlns:a16="http://schemas.microsoft.com/office/drawing/2014/main" id="{8A24BA76-0A1F-3FC4-58C3-4F5BF1A88104}"/>
              </a:ext>
            </a:extLst>
          </p:cNvPr>
          <p:cNvSpPr txBox="1"/>
          <p:nvPr/>
        </p:nvSpPr>
        <p:spPr>
          <a:xfrm>
            <a:off x="8735564" y="6385002"/>
            <a:ext cx="2284429" cy="246221"/>
          </a:xfrm>
          <a:prstGeom prst="rect">
            <a:avLst/>
          </a:prstGeom>
          <a:noFill/>
        </p:spPr>
        <p:txBody>
          <a:bodyPr wrap="square" rtlCol="0">
            <a:spAutoFit/>
          </a:bodyPr>
          <a:lstStyle/>
          <a:p>
            <a:r>
              <a:rPr lang="en-US" sz="1000" i="1" dirty="0">
                <a:solidFill>
                  <a:schemeClr val="bg1"/>
                </a:solidFill>
              </a:rPr>
              <a:t>Images from NRDS Portal</a:t>
            </a:r>
          </a:p>
        </p:txBody>
      </p:sp>
      <p:pic>
        <p:nvPicPr>
          <p:cNvPr id="2" name="Picture 1">
            <a:extLst>
              <a:ext uri="{FF2B5EF4-FFF2-40B4-BE49-F238E27FC236}">
                <a16:creationId xmlns:a16="http://schemas.microsoft.com/office/drawing/2014/main" id="{3F3CE8A4-11F3-A2D2-74A7-153038786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0646" y="1025089"/>
            <a:ext cx="5573140" cy="2283292"/>
          </a:xfrm>
          <a:prstGeom prst="rect">
            <a:avLst/>
          </a:prstGeom>
        </p:spPr>
      </p:pic>
      <p:pic>
        <p:nvPicPr>
          <p:cNvPr id="3" name="Picture 2">
            <a:extLst>
              <a:ext uri="{FF2B5EF4-FFF2-40B4-BE49-F238E27FC236}">
                <a16:creationId xmlns:a16="http://schemas.microsoft.com/office/drawing/2014/main" id="{2FC2D800-FA8B-0044-0225-15A02165F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75" y="4282497"/>
            <a:ext cx="4554157" cy="2140011"/>
          </a:xfrm>
          <a:prstGeom prst="rect">
            <a:avLst/>
          </a:prstGeom>
        </p:spPr>
      </p:pic>
      <p:grpSp>
        <p:nvGrpSpPr>
          <p:cNvPr id="12" name="Group 11">
            <a:extLst>
              <a:ext uri="{FF2B5EF4-FFF2-40B4-BE49-F238E27FC236}">
                <a16:creationId xmlns:a16="http://schemas.microsoft.com/office/drawing/2014/main" id="{7BC6A74D-0F04-55CF-1D83-830B9500AA36}"/>
              </a:ext>
            </a:extLst>
          </p:cNvPr>
          <p:cNvGrpSpPr/>
          <p:nvPr/>
        </p:nvGrpSpPr>
        <p:grpSpPr>
          <a:xfrm>
            <a:off x="5586508" y="3393985"/>
            <a:ext cx="5573141" cy="2905413"/>
            <a:chOff x="0" y="523587"/>
            <a:chExt cx="12192000" cy="5810826"/>
          </a:xfrm>
        </p:grpSpPr>
        <p:pic>
          <p:nvPicPr>
            <p:cNvPr id="7" name="Picture 6">
              <a:extLst>
                <a:ext uri="{FF2B5EF4-FFF2-40B4-BE49-F238E27FC236}">
                  <a16:creationId xmlns:a16="http://schemas.microsoft.com/office/drawing/2014/main" id="{A5DE215A-F5F9-5A5A-A288-66AAC3D7D0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23587"/>
              <a:ext cx="12192000" cy="5810826"/>
            </a:xfrm>
            <a:prstGeom prst="rect">
              <a:avLst/>
            </a:prstGeom>
          </p:spPr>
        </p:pic>
        <p:sp>
          <p:nvSpPr>
            <p:cNvPr id="11" name="Rectangle 10">
              <a:extLst>
                <a:ext uri="{FF2B5EF4-FFF2-40B4-BE49-F238E27FC236}">
                  <a16:creationId xmlns:a16="http://schemas.microsoft.com/office/drawing/2014/main" id="{1F830EB8-6D8C-7A10-7A38-C3CF66DCB502}"/>
                </a:ext>
              </a:extLst>
            </p:cNvPr>
            <p:cNvSpPr/>
            <p:nvPr/>
          </p:nvSpPr>
          <p:spPr>
            <a:xfrm>
              <a:off x="1324947" y="2024743"/>
              <a:ext cx="1866194" cy="317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365AE06-EE2A-4E96-BA4E-5EA3DD63EA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95" y="1063000"/>
            <a:ext cx="4328558" cy="2854887"/>
          </a:xfrm>
          <a:prstGeom prst="rect">
            <a:avLst/>
          </a:prstGeom>
        </p:spPr>
      </p:pic>
    </p:spTree>
    <p:extLst>
      <p:ext uri="{BB962C8B-B14F-4D97-AF65-F5344CB8AC3E}">
        <p14:creationId xmlns:p14="http://schemas.microsoft.com/office/powerpoint/2010/main" val="106447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E6D3-711E-81C2-E04B-952605F89187}"/>
              </a:ext>
            </a:extLst>
          </p:cNvPr>
          <p:cNvSpPr>
            <a:spLocks noGrp="1"/>
          </p:cNvSpPr>
          <p:nvPr>
            <p:ph type="title"/>
          </p:nvPr>
        </p:nvSpPr>
        <p:spPr/>
        <p:txBody>
          <a:bodyPr/>
          <a:lstStyle/>
          <a:p>
            <a:r>
              <a:rPr lang="en-US" dirty="0"/>
              <a:t>NSUF Instrument Scientists </a:t>
            </a:r>
            <a:br>
              <a:rPr lang="en-US" dirty="0"/>
            </a:br>
            <a:r>
              <a:rPr lang="en-US" b="0" dirty="0"/>
              <a:t>Scientific Technique and Infrastructure Development</a:t>
            </a:r>
          </a:p>
        </p:txBody>
      </p:sp>
      <p:graphicFrame>
        <p:nvGraphicFramePr>
          <p:cNvPr id="8" name="Content Placeholder 7">
            <a:extLst>
              <a:ext uri="{FF2B5EF4-FFF2-40B4-BE49-F238E27FC236}">
                <a16:creationId xmlns:a16="http://schemas.microsoft.com/office/drawing/2014/main" id="{DF98468C-E0E7-34D0-D42D-F6B38BBEE36F}"/>
              </a:ext>
            </a:extLst>
          </p:cNvPr>
          <p:cNvGraphicFramePr>
            <a:graphicFrameLocks noGrp="1"/>
          </p:cNvGraphicFramePr>
          <p:nvPr>
            <p:ph sz="half" idx="1"/>
            <p:extLst>
              <p:ext uri="{D42A27DB-BD31-4B8C-83A1-F6EECF244321}">
                <p14:modId xmlns:p14="http://schemas.microsoft.com/office/powerpoint/2010/main" val="3796485588"/>
              </p:ext>
            </p:extLst>
          </p:nvPr>
        </p:nvGraphicFramePr>
        <p:xfrm>
          <a:off x="672068" y="2437708"/>
          <a:ext cx="4760544" cy="3521398"/>
        </p:xfrm>
        <a:graphic>
          <a:graphicData uri="http://schemas.openxmlformats.org/drawingml/2006/table">
            <a:tbl>
              <a:tblPr firstRow="1" firstCol="1" bandRow="1">
                <a:tableStyleId>{5C22544A-7EE6-4342-B048-85BDC9FD1C3A}</a:tableStyleId>
              </a:tblPr>
              <a:tblGrid>
                <a:gridCol w="2115151">
                  <a:extLst>
                    <a:ext uri="{9D8B030D-6E8A-4147-A177-3AD203B41FA5}">
                      <a16:colId xmlns:a16="http://schemas.microsoft.com/office/drawing/2014/main" val="1419166242"/>
                    </a:ext>
                  </a:extLst>
                </a:gridCol>
                <a:gridCol w="2645393">
                  <a:extLst>
                    <a:ext uri="{9D8B030D-6E8A-4147-A177-3AD203B41FA5}">
                      <a16:colId xmlns:a16="http://schemas.microsoft.com/office/drawing/2014/main" val="1506443094"/>
                    </a:ext>
                  </a:extLst>
                </a:gridCol>
              </a:tblGrid>
              <a:tr h="472960">
                <a:tc>
                  <a:txBody>
                    <a:bodyPr/>
                    <a:lstStyle/>
                    <a:p>
                      <a:pPr marL="0" marR="0" algn="ctr">
                        <a:buNone/>
                      </a:pPr>
                      <a:r>
                        <a:rPr lang="en-US" sz="1200" dirty="0">
                          <a:effectLst/>
                        </a:rPr>
                        <a:t>Scientist</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200" dirty="0">
                          <a:effectLst/>
                        </a:rPr>
                        <a:t>Topic (Instrument)</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444346542"/>
                  </a:ext>
                </a:extLst>
              </a:tr>
              <a:tr h="341989">
                <a:tc>
                  <a:txBody>
                    <a:bodyPr/>
                    <a:lstStyle/>
                    <a:p>
                      <a:pPr marL="0" marR="0" algn="ctr">
                        <a:buNone/>
                      </a:pPr>
                      <a:r>
                        <a:rPr lang="en-US" sz="1200" dirty="0">
                          <a:effectLst/>
                        </a:rPr>
                        <a:t>Mukesh </a:t>
                      </a:r>
                      <a:r>
                        <a:rPr lang="en-US" sz="1200" dirty="0" err="1">
                          <a:effectLst/>
                        </a:rPr>
                        <a:t>Bachhav</a:t>
                      </a:r>
                      <a:r>
                        <a:rPr lang="en-US" sz="1200" dirty="0">
                          <a:effectLst/>
                        </a:rPr>
                        <a:t>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Atom Probe Tomography</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906426312"/>
                  </a:ext>
                </a:extLst>
              </a:tr>
              <a:tr h="329453">
                <a:tc>
                  <a:txBody>
                    <a:bodyPr/>
                    <a:lstStyle/>
                    <a:p>
                      <a:pPr marL="0" marR="0" algn="ctr">
                        <a:buNone/>
                      </a:pPr>
                      <a:r>
                        <a:rPr lang="en-US" sz="1200" dirty="0">
                          <a:effectLst/>
                        </a:rPr>
                        <a:t>Wei-Ying Chen (ANL)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TEM Pico Indenter</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1341143987"/>
                  </a:ext>
                </a:extLst>
              </a:tr>
              <a:tr h="396166">
                <a:tc>
                  <a:txBody>
                    <a:bodyPr/>
                    <a:lstStyle/>
                    <a:p>
                      <a:pPr marL="0" marR="0" algn="ctr">
                        <a:buNone/>
                      </a:pPr>
                      <a:r>
                        <a:rPr lang="en-US" sz="1200" dirty="0">
                          <a:effectLst/>
                        </a:rPr>
                        <a:t>William </a:t>
                      </a:r>
                      <a:r>
                        <a:rPr lang="en-US" sz="1200" dirty="0" err="1">
                          <a:effectLst/>
                        </a:rPr>
                        <a:t>Chuirazzi</a:t>
                      </a:r>
                      <a:r>
                        <a:rPr lang="en-US" sz="1200" dirty="0">
                          <a:effectLst/>
                        </a:rPr>
                        <a:t>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6350" marR="0" indent="-6350" algn="ctr">
                        <a:spcAft>
                          <a:spcPts val="600"/>
                        </a:spcAft>
                        <a:buNone/>
                        <a:tabLst/>
                      </a:pPr>
                      <a:r>
                        <a:rPr lang="en-US" sz="1100" dirty="0">
                          <a:effectLst/>
                        </a:rPr>
                        <a:t>X-ray Computed Tomography (µ-CT)</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624970136"/>
                  </a:ext>
                </a:extLst>
              </a:tr>
              <a:tr h="396166">
                <a:tc>
                  <a:txBody>
                    <a:bodyPr/>
                    <a:lstStyle/>
                    <a:p>
                      <a:pPr marL="0" marR="0" algn="ctr">
                        <a:buNone/>
                      </a:pPr>
                      <a:r>
                        <a:rPr lang="en-US" sz="1200" dirty="0">
                          <a:effectLst/>
                        </a:rPr>
                        <a:t> Ethan Hisle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Thermal Conductivity Microscope (TCM)</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2563044818"/>
                  </a:ext>
                </a:extLst>
              </a:tr>
              <a:tr h="396166">
                <a:tc>
                  <a:txBody>
                    <a:bodyPr/>
                    <a:lstStyle/>
                    <a:p>
                      <a:pPr marL="0" marR="0" algn="ctr">
                        <a:buNone/>
                      </a:pPr>
                      <a:r>
                        <a:rPr lang="en-US" sz="1200" dirty="0">
                          <a:effectLst/>
                        </a:rPr>
                        <a:t>Trishelle Copeland-Johnson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Data Collection for 3-D Tomography</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928241282"/>
                  </a:ext>
                </a:extLst>
              </a:tr>
              <a:tr h="396166">
                <a:tc>
                  <a:txBody>
                    <a:bodyPr/>
                    <a:lstStyle/>
                    <a:p>
                      <a:pPr marL="0" marR="0" algn="ctr">
                        <a:buNone/>
                      </a:pPr>
                      <a:r>
                        <a:rPr lang="en-US" sz="1200" dirty="0" err="1">
                          <a:effectLst/>
                        </a:rPr>
                        <a:t>Tsvetoslav</a:t>
                      </a:r>
                      <a:r>
                        <a:rPr lang="en-US" sz="1200" dirty="0">
                          <a:effectLst/>
                        </a:rPr>
                        <a:t> Pavlov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Specific Heat Using Laser Flash Diffusivity (LFD)</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400173452"/>
                  </a:ext>
                </a:extLst>
              </a:tr>
              <a:tr h="396166">
                <a:tc>
                  <a:txBody>
                    <a:bodyPr/>
                    <a:lstStyle/>
                    <a:p>
                      <a:pPr marL="0" marR="0" algn="ctr">
                        <a:buNone/>
                      </a:pPr>
                      <a:r>
                        <a:rPr lang="en-US" sz="1200" dirty="0">
                          <a:effectLst/>
                        </a:rPr>
                        <a:t>Stephen Taller (ORNL)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Bulk Material Property Through Nanoindentation</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870595464"/>
                  </a:ext>
                </a:extLst>
              </a:tr>
              <a:tr h="396166">
                <a:tc>
                  <a:txBody>
                    <a:bodyPr/>
                    <a:lstStyle/>
                    <a:p>
                      <a:pPr marL="0" marR="0" algn="ctr">
                        <a:buNone/>
                      </a:pPr>
                      <a:r>
                        <a:rPr lang="en-US" sz="1200" dirty="0">
                          <a:effectLst/>
                        </a:rPr>
                        <a:t>Tiankai Yao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Artificial Intelligence (AI) for Microstructure</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569534797"/>
                  </a:ext>
                </a:extLst>
              </a:tr>
            </a:tbl>
          </a:graphicData>
        </a:graphic>
      </p:graphicFrame>
      <p:sp>
        <p:nvSpPr>
          <p:cNvPr id="7" name="Text Placeholder 6">
            <a:extLst>
              <a:ext uri="{FF2B5EF4-FFF2-40B4-BE49-F238E27FC236}">
                <a16:creationId xmlns:a16="http://schemas.microsoft.com/office/drawing/2014/main" id="{A2AC7E1E-5564-0A5C-AA47-16CAA7504ED5}"/>
              </a:ext>
            </a:extLst>
          </p:cNvPr>
          <p:cNvSpPr>
            <a:spLocks noGrp="1"/>
          </p:cNvSpPr>
          <p:nvPr>
            <p:ph type="body" idx="13"/>
          </p:nvPr>
        </p:nvSpPr>
        <p:spPr/>
        <p:txBody>
          <a:bodyPr/>
          <a:lstStyle/>
          <a:p>
            <a:r>
              <a:rPr lang="en-US" dirty="0"/>
              <a:t>FY25 Fellows</a:t>
            </a:r>
          </a:p>
        </p:txBody>
      </p:sp>
      <p:sp>
        <p:nvSpPr>
          <p:cNvPr id="6" name="Text Placeholder 5">
            <a:extLst>
              <a:ext uri="{FF2B5EF4-FFF2-40B4-BE49-F238E27FC236}">
                <a16:creationId xmlns:a16="http://schemas.microsoft.com/office/drawing/2014/main" id="{88AED10A-5AC7-121D-D46E-640362DB508A}"/>
              </a:ext>
            </a:extLst>
          </p:cNvPr>
          <p:cNvSpPr>
            <a:spLocks noGrp="1"/>
          </p:cNvSpPr>
          <p:nvPr>
            <p:ph type="body" sz="quarter" idx="3"/>
          </p:nvPr>
        </p:nvSpPr>
        <p:spPr/>
        <p:txBody>
          <a:bodyPr/>
          <a:lstStyle/>
          <a:p>
            <a:r>
              <a:rPr lang="en-US" dirty="0"/>
              <a:t>FY26 Fellows</a:t>
            </a:r>
          </a:p>
        </p:txBody>
      </p:sp>
      <p:graphicFrame>
        <p:nvGraphicFramePr>
          <p:cNvPr id="9" name="Content Placeholder 7">
            <a:extLst>
              <a:ext uri="{FF2B5EF4-FFF2-40B4-BE49-F238E27FC236}">
                <a16:creationId xmlns:a16="http://schemas.microsoft.com/office/drawing/2014/main" id="{AA9B7853-3575-7A7D-AEB3-5CEB8F38105F}"/>
              </a:ext>
            </a:extLst>
          </p:cNvPr>
          <p:cNvGraphicFramePr>
            <a:graphicFrameLocks/>
          </p:cNvGraphicFramePr>
          <p:nvPr>
            <p:extLst>
              <p:ext uri="{D42A27DB-BD31-4B8C-83A1-F6EECF244321}">
                <p14:modId xmlns:p14="http://schemas.microsoft.com/office/powerpoint/2010/main" val="1305314734"/>
              </p:ext>
            </p:extLst>
          </p:nvPr>
        </p:nvGraphicFramePr>
        <p:xfrm>
          <a:off x="6220650" y="2437707"/>
          <a:ext cx="5229521" cy="3521397"/>
        </p:xfrm>
        <a:graphic>
          <a:graphicData uri="http://schemas.openxmlformats.org/drawingml/2006/table">
            <a:tbl>
              <a:tblPr firstRow="1" firstCol="1" bandRow="1">
                <a:tableStyleId>{5C22544A-7EE6-4342-B048-85BDC9FD1C3A}</a:tableStyleId>
              </a:tblPr>
              <a:tblGrid>
                <a:gridCol w="2323521">
                  <a:extLst>
                    <a:ext uri="{9D8B030D-6E8A-4147-A177-3AD203B41FA5}">
                      <a16:colId xmlns:a16="http://schemas.microsoft.com/office/drawing/2014/main" val="1419166242"/>
                    </a:ext>
                  </a:extLst>
                </a:gridCol>
                <a:gridCol w="2906000">
                  <a:extLst>
                    <a:ext uri="{9D8B030D-6E8A-4147-A177-3AD203B41FA5}">
                      <a16:colId xmlns:a16="http://schemas.microsoft.com/office/drawing/2014/main" val="1506443094"/>
                    </a:ext>
                  </a:extLst>
                </a:gridCol>
              </a:tblGrid>
              <a:tr h="467864">
                <a:tc>
                  <a:txBody>
                    <a:bodyPr/>
                    <a:lstStyle/>
                    <a:p>
                      <a:pPr marL="0" marR="0" algn="ctr">
                        <a:buNone/>
                      </a:pPr>
                      <a:r>
                        <a:rPr lang="en-US" sz="1200" dirty="0">
                          <a:effectLst/>
                        </a:rPr>
                        <a:t>Scientist</a:t>
                      </a:r>
                      <a:endParaRPr lang="en-US" sz="10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200">
                          <a:effectLst/>
                        </a:rPr>
                        <a:t>Topic (Instrument)</a:t>
                      </a:r>
                      <a:endParaRPr lang="en-US" sz="100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444346542"/>
                  </a:ext>
                </a:extLst>
              </a:tr>
              <a:tr h="3592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William </a:t>
                      </a:r>
                      <a:r>
                        <a:rPr lang="en-US" sz="1200" dirty="0" err="1">
                          <a:effectLst/>
                          <a:latin typeface="+mn-lt"/>
                        </a:rPr>
                        <a:t>Chuirazzi</a:t>
                      </a:r>
                      <a:r>
                        <a:rPr lang="en-US" sz="1200" dirty="0">
                          <a:effectLst/>
                          <a:latin typeface="+mn-lt"/>
                        </a:rPr>
                        <a:t> (INL)</a:t>
                      </a:r>
                      <a:endParaRPr lang="en-US" sz="1200" dirty="0">
                        <a:effectLst/>
                        <a:latin typeface="+mn-lt"/>
                        <a:ea typeface="Times New Roman" panose="02020603050405020304" pitchFamily="18" charset="0"/>
                      </a:endParaRPr>
                    </a:p>
                  </a:txBody>
                  <a:tcPr marL="60461" marR="60461" marT="0" marB="0" anchor="ctr"/>
                </a:tc>
                <a:tc>
                  <a:txBody>
                    <a:bodyPr/>
                    <a:lstStyle/>
                    <a:p>
                      <a:pPr marL="6350" marR="0" indent="-6350" algn="l">
                        <a:spcAft>
                          <a:spcPts val="600"/>
                        </a:spcAft>
                        <a:buNone/>
                        <a:tabLst/>
                      </a:pPr>
                      <a:r>
                        <a:rPr lang="en-US" sz="1100" dirty="0">
                          <a:effectLst/>
                          <a:latin typeface="+mn-lt"/>
                          <a:ea typeface="Times New Roman" panose="02020603050405020304" pitchFamily="18" charset="0"/>
                        </a:rPr>
                        <a:t>X-ray CT development with enhanced visualization techniques</a:t>
                      </a:r>
                    </a:p>
                  </a:txBody>
                  <a:tcPr marL="60461" marR="60461" marT="0" marB="0"/>
                </a:tc>
                <a:extLst>
                  <a:ext uri="{0D108BD9-81ED-4DB2-BD59-A6C34878D82A}">
                    <a16:rowId xmlns:a16="http://schemas.microsoft.com/office/drawing/2014/main" val="624970136"/>
                  </a:ext>
                </a:extLst>
              </a:tr>
              <a:tr h="359239">
                <a:tc>
                  <a:txBody>
                    <a:bodyPr/>
                    <a:lstStyle/>
                    <a:p>
                      <a:pPr marL="0" marR="0" algn="ctr">
                        <a:buNone/>
                      </a:pPr>
                      <a:r>
                        <a:rPr lang="en-US" sz="1200" b="1" kern="1200" dirty="0">
                          <a:solidFill>
                            <a:schemeClr val="lt1"/>
                          </a:solidFill>
                          <a:effectLst/>
                          <a:latin typeface="+mn-lt"/>
                          <a:ea typeface="+mn-ea"/>
                          <a:cs typeface="+mn-cs"/>
                        </a:rPr>
                        <a:t>Soyoung Kang (ONRL)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In-situ annealing capabilities built on SEM-EBSD for irradiated materials</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2563044818"/>
                  </a:ext>
                </a:extLst>
              </a:tr>
              <a:tr h="359239">
                <a:tc>
                  <a:txBody>
                    <a:bodyPr/>
                    <a:lstStyle/>
                    <a:p>
                      <a:pPr marL="0" marR="0" algn="ctr">
                        <a:buNone/>
                      </a:pPr>
                      <a:r>
                        <a:rPr lang="en-US" sz="1200" b="1" kern="1200" dirty="0">
                          <a:solidFill>
                            <a:schemeClr val="lt1"/>
                          </a:solidFill>
                          <a:effectLst/>
                          <a:latin typeface="+mn-lt"/>
                          <a:ea typeface="+mn-ea"/>
                          <a:cs typeface="+mn-cs"/>
                        </a:rPr>
                        <a:t>Jun Sang Park (ANL)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In-situ high energy X-ray characterization of nuclear materials</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928241282"/>
                  </a:ext>
                </a:extLst>
              </a:tr>
              <a:tr h="538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rPr>
                        <a:t>Tsvetoslav</a:t>
                      </a:r>
                      <a:r>
                        <a:rPr lang="en-US" sz="1200" dirty="0">
                          <a:effectLst/>
                          <a:latin typeface="+mn-lt"/>
                        </a:rPr>
                        <a:t> Pavlov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err="1">
                          <a:solidFill>
                            <a:schemeClr val="dk1"/>
                          </a:solidFill>
                          <a:effectLst/>
                          <a:latin typeface="+mn-lt"/>
                          <a:ea typeface="+mn-ea"/>
                          <a:cs typeface="+mn-cs"/>
                        </a:rPr>
                        <a:t>Thermo</a:t>
                      </a:r>
                      <a:r>
                        <a:rPr lang="en-US" sz="1100" kern="1200" dirty="0">
                          <a:solidFill>
                            <a:schemeClr val="dk1"/>
                          </a:solidFill>
                          <a:effectLst/>
                          <a:latin typeface="+mn-lt"/>
                          <a:ea typeface="+mn-ea"/>
                          <a:cs typeface="+mn-cs"/>
                        </a:rPr>
                        <a:t> physical property development to advance instrumentation and modeling of irradiated fuels</a:t>
                      </a:r>
                      <a:r>
                        <a:rPr lang="en-US" sz="1100" dirty="0">
                          <a:effectLst/>
                          <a:latin typeface="+mn-l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400173452"/>
                  </a:ext>
                </a:extLst>
              </a:tr>
              <a:tr h="359239">
                <a:tc>
                  <a:txBody>
                    <a:bodyPr/>
                    <a:lstStyle/>
                    <a:p>
                      <a:pPr marL="0" marR="0" algn="ctr">
                        <a:buNone/>
                      </a:pPr>
                      <a:r>
                        <a:rPr lang="en-US" sz="1200" b="1" kern="1200" dirty="0">
                          <a:solidFill>
                            <a:schemeClr val="lt1"/>
                          </a:solidFill>
                          <a:effectLst/>
                          <a:latin typeface="+mn-lt"/>
                          <a:ea typeface="+mn-ea"/>
                          <a:cs typeface="+mn-cs"/>
                        </a:rPr>
                        <a:t>Mehmet </a:t>
                      </a:r>
                      <a:r>
                        <a:rPr lang="en-US" sz="1200" b="1" kern="1200" dirty="0" err="1">
                          <a:solidFill>
                            <a:schemeClr val="lt1"/>
                          </a:solidFill>
                          <a:effectLst/>
                          <a:latin typeface="+mn-lt"/>
                          <a:ea typeface="+mn-ea"/>
                          <a:cs typeface="+mn-cs"/>
                        </a:rPr>
                        <a:t>Topsakal</a:t>
                      </a:r>
                      <a:r>
                        <a:rPr lang="en-US" sz="1200" b="1" kern="1200" dirty="0">
                          <a:solidFill>
                            <a:schemeClr val="lt1"/>
                          </a:solidFill>
                          <a:effectLst/>
                          <a:latin typeface="+mn-lt"/>
                          <a:ea typeface="+mn-ea"/>
                          <a:cs typeface="+mn-cs"/>
                        </a:rPr>
                        <a:t> (BNL) </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Development of micro-heaters at NSLS-II for NSUF nuclear materials research</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4034446531"/>
                  </a:ext>
                </a:extLst>
              </a:tr>
              <a:tr h="538859">
                <a:tc>
                  <a:txBody>
                    <a:bodyPr/>
                    <a:lstStyle/>
                    <a:p>
                      <a:pPr marL="0" marR="0" algn="ctr">
                        <a:buNone/>
                      </a:pPr>
                      <a:r>
                        <a:rPr lang="en-US" sz="1200" b="1" kern="1200" dirty="0">
                          <a:solidFill>
                            <a:schemeClr val="lt1"/>
                          </a:solidFill>
                          <a:effectLst/>
                          <a:latin typeface="+mn-lt"/>
                          <a:ea typeface="+mn-ea"/>
                          <a:cs typeface="+mn-cs"/>
                        </a:rPr>
                        <a:t>Malwina Wilding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err="1">
                          <a:solidFill>
                            <a:schemeClr val="dk1"/>
                          </a:solidFill>
                          <a:effectLst/>
                          <a:latin typeface="+mn-lt"/>
                          <a:ea typeface="+mn-ea"/>
                          <a:cs typeface="+mn-cs"/>
                        </a:rPr>
                        <a:t>SiC</a:t>
                      </a:r>
                      <a:r>
                        <a:rPr lang="en-US" sz="1100" kern="1200" dirty="0">
                          <a:solidFill>
                            <a:schemeClr val="dk1"/>
                          </a:solidFill>
                          <a:effectLst/>
                          <a:latin typeface="+mn-lt"/>
                          <a:ea typeface="+mn-ea"/>
                          <a:cs typeface="+mn-cs"/>
                        </a:rPr>
                        <a:t> measurements and formalizing software to handle data within NSUF experimental work</a:t>
                      </a:r>
                      <a:r>
                        <a:rPr lang="en-US" sz="1100" dirty="0">
                          <a:effectLst/>
                          <a:latin typeface="+mn-l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870595464"/>
                  </a:ext>
                </a:extLst>
              </a:tr>
              <a:tr h="538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Tiankai Yao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AI development to assist NSUF in streamlining proposals, reviews and work previously completed.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569534797"/>
                  </a:ext>
                </a:extLst>
              </a:tr>
            </a:tbl>
          </a:graphicData>
        </a:graphic>
      </p:graphicFrame>
    </p:spTree>
    <p:extLst>
      <p:ext uri="{BB962C8B-B14F-4D97-AF65-F5344CB8AC3E}">
        <p14:creationId xmlns:p14="http://schemas.microsoft.com/office/powerpoint/2010/main" val="2023474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E8C4-2821-59EE-A3B5-63A7EA7921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E28CB20-CB28-EDED-6D14-283A3FD2AB7C}"/>
              </a:ext>
            </a:extLst>
          </p:cNvPr>
          <p:cNvSpPr>
            <a:spLocks noGrp="1"/>
          </p:cNvSpPr>
          <p:nvPr>
            <p:ph type="title"/>
          </p:nvPr>
        </p:nvSpPr>
        <p:spPr>
          <a:xfrm>
            <a:off x="981481" y="2797701"/>
            <a:ext cx="6271513" cy="1262598"/>
          </a:xfrm>
        </p:spPr>
        <p:txBody>
          <a:bodyPr/>
          <a:lstStyle/>
          <a:p>
            <a:r>
              <a:rPr lang="en-US" sz="4400" dirty="0"/>
              <a:t>NSUF User Access Opportunities</a:t>
            </a:r>
          </a:p>
        </p:txBody>
      </p:sp>
      <p:pic>
        <p:nvPicPr>
          <p:cNvPr id="10" name="Picture Placeholder 9" descr="A picture containing text, person, indoor, person&#10;&#10;AI-generated content may be incorrect.">
            <a:extLst>
              <a:ext uri="{FF2B5EF4-FFF2-40B4-BE49-F238E27FC236}">
                <a16:creationId xmlns:a16="http://schemas.microsoft.com/office/drawing/2014/main" id="{8F347511-B056-E055-A19A-C77D21991E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5502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5279-9BCB-59B5-8BAE-FC65A6D9763D}"/>
              </a:ext>
            </a:extLst>
          </p:cNvPr>
          <p:cNvSpPr>
            <a:spLocks noGrp="1"/>
          </p:cNvSpPr>
          <p:nvPr>
            <p:ph type="title"/>
          </p:nvPr>
        </p:nvSpPr>
        <p:spPr/>
        <p:txBody>
          <a:bodyPr/>
          <a:lstStyle/>
          <a:p>
            <a:r>
              <a:rPr lang="en-US" dirty="0"/>
              <a:t>NSUF Access Award Projects Summary: </a:t>
            </a:r>
            <a:r>
              <a:rPr lang="en-US" dirty="0">
                <a:solidFill>
                  <a:schemeClr val="accent1"/>
                </a:solidFill>
              </a:rPr>
              <a:t>FY07-FY25</a:t>
            </a:r>
            <a:br>
              <a:rPr lang="en-US" dirty="0"/>
            </a:br>
            <a:endParaRPr lang="en-US" dirty="0">
              <a:solidFill>
                <a:schemeClr val="accent1"/>
              </a:solidFill>
            </a:endParaRPr>
          </a:p>
        </p:txBody>
      </p:sp>
      <p:sp>
        <p:nvSpPr>
          <p:cNvPr id="3" name="Content Placeholder 2">
            <a:extLst>
              <a:ext uri="{FF2B5EF4-FFF2-40B4-BE49-F238E27FC236}">
                <a16:creationId xmlns:a16="http://schemas.microsoft.com/office/drawing/2014/main" id="{5EEBAB33-2CEA-9387-D92A-B84208B8CB20}"/>
              </a:ext>
            </a:extLst>
          </p:cNvPr>
          <p:cNvSpPr>
            <a:spLocks noGrp="1"/>
          </p:cNvSpPr>
          <p:nvPr>
            <p:ph idx="1"/>
          </p:nvPr>
        </p:nvSpPr>
        <p:spPr>
          <a:xfrm>
            <a:off x="888176" y="1377950"/>
            <a:ext cx="10415649" cy="4713289"/>
          </a:xfrm>
        </p:spPr>
        <p:txBody>
          <a:bodyPr/>
          <a:lstStyle/>
          <a:p>
            <a:r>
              <a:rPr lang="en-US" dirty="0"/>
              <a:t>Total NSUF Access Award Funding: </a:t>
            </a:r>
            <a:r>
              <a:rPr lang="en-US" b="1" dirty="0">
                <a:solidFill>
                  <a:schemeClr val="tx2"/>
                </a:solidFill>
              </a:rPr>
              <a:t>$149.5M</a:t>
            </a:r>
          </a:p>
          <a:p>
            <a:r>
              <a:rPr lang="en-US" b="1" dirty="0">
                <a:solidFill>
                  <a:schemeClr val="tx2"/>
                </a:solidFill>
              </a:rPr>
              <a:t>900</a:t>
            </a:r>
            <a:r>
              <a:rPr lang="en-US" dirty="0"/>
              <a:t> total projects awarded</a:t>
            </a:r>
          </a:p>
          <a:p>
            <a:pPr lvl="1"/>
            <a:r>
              <a:rPr lang="en-US" b="1" dirty="0">
                <a:solidFill>
                  <a:schemeClr val="accent1"/>
                </a:solidFill>
              </a:rPr>
              <a:t>46</a:t>
            </a:r>
            <a:r>
              <a:rPr lang="en-US" dirty="0"/>
              <a:t> CINR type projects executed</a:t>
            </a:r>
          </a:p>
          <a:p>
            <a:pPr lvl="1"/>
            <a:r>
              <a:rPr lang="en-US" b="1" dirty="0">
                <a:solidFill>
                  <a:schemeClr val="accent1"/>
                </a:solidFill>
              </a:rPr>
              <a:t>37</a:t>
            </a:r>
            <a:r>
              <a:rPr lang="en-US" dirty="0"/>
              <a:t> CINR type projects currently ongoing</a:t>
            </a:r>
          </a:p>
          <a:p>
            <a:pPr lvl="1"/>
            <a:r>
              <a:rPr lang="en-US" b="1" dirty="0">
                <a:solidFill>
                  <a:schemeClr val="accent1"/>
                </a:solidFill>
              </a:rPr>
              <a:t>672</a:t>
            </a:r>
            <a:r>
              <a:rPr lang="en-US" dirty="0"/>
              <a:t> RTEs executed</a:t>
            </a:r>
          </a:p>
          <a:p>
            <a:pPr lvl="1"/>
            <a:r>
              <a:rPr lang="en-US" b="1" dirty="0">
                <a:solidFill>
                  <a:schemeClr val="accent1"/>
                </a:solidFill>
              </a:rPr>
              <a:t>145</a:t>
            </a:r>
            <a:r>
              <a:rPr lang="en-US" dirty="0"/>
              <a:t> RTEs ongoing</a:t>
            </a:r>
          </a:p>
          <a:p>
            <a:r>
              <a:rPr lang="en-US" dirty="0"/>
              <a:t>Awards distribution by institution type</a:t>
            </a:r>
          </a:p>
          <a:p>
            <a:pPr lvl="1"/>
            <a:r>
              <a:rPr lang="en-US" b="1" dirty="0">
                <a:solidFill>
                  <a:schemeClr val="accent1"/>
                </a:solidFill>
              </a:rPr>
              <a:t>532</a:t>
            </a:r>
            <a:r>
              <a:rPr lang="en-US" dirty="0"/>
              <a:t> projects to </a:t>
            </a:r>
            <a:r>
              <a:rPr lang="en-US" b="1" dirty="0">
                <a:solidFill>
                  <a:schemeClr val="accent2"/>
                </a:solidFill>
              </a:rPr>
              <a:t>59 </a:t>
            </a:r>
            <a:r>
              <a:rPr lang="en-US" dirty="0"/>
              <a:t>U.S. universities</a:t>
            </a:r>
          </a:p>
          <a:p>
            <a:pPr lvl="1"/>
            <a:r>
              <a:rPr lang="en-US" b="1" dirty="0">
                <a:solidFill>
                  <a:schemeClr val="accent1"/>
                </a:solidFill>
              </a:rPr>
              <a:t>283</a:t>
            </a:r>
            <a:r>
              <a:rPr lang="en-US" dirty="0"/>
              <a:t> projects to </a:t>
            </a:r>
            <a:r>
              <a:rPr lang="en-US" b="1" dirty="0">
                <a:solidFill>
                  <a:schemeClr val="accent2"/>
                </a:solidFill>
              </a:rPr>
              <a:t>10 </a:t>
            </a:r>
            <a:r>
              <a:rPr lang="en-US" dirty="0"/>
              <a:t>national laboratories</a:t>
            </a:r>
          </a:p>
          <a:p>
            <a:pPr lvl="1"/>
            <a:r>
              <a:rPr lang="en-US" b="1" dirty="0">
                <a:solidFill>
                  <a:schemeClr val="accent1"/>
                </a:solidFill>
              </a:rPr>
              <a:t>42</a:t>
            </a:r>
            <a:r>
              <a:rPr lang="en-US" dirty="0"/>
              <a:t> projects to </a:t>
            </a:r>
            <a:r>
              <a:rPr lang="en-US" b="1" dirty="0">
                <a:solidFill>
                  <a:schemeClr val="accent2"/>
                </a:solidFill>
              </a:rPr>
              <a:t>16 </a:t>
            </a:r>
            <a:r>
              <a:rPr lang="en-US" dirty="0"/>
              <a:t>industrial users* </a:t>
            </a:r>
          </a:p>
          <a:p>
            <a:pPr lvl="1"/>
            <a:r>
              <a:rPr lang="en-US" b="1" dirty="0">
                <a:solidFill>
                  <a:schemeClr val="accent1"/>
                </a:solidFill>
              </a:rPr>
              <a:t>43</a:t>
            </a:r>
            <a:r>
              <a:rPr lang="en-US" dirty="0"/>
              <a:t> projects to </a:t>
            </a:r>
            <a:r>
              <a:rPr lang="en-US" b="1" dirty="0">
                <a:solidFill>
                  <a:schemeClr val="bg2"/>
                </a:solidFill>
              </a:rPr>
              <a:t>22</a:t>
            </a:r>
            <a:r>
              <a:rPr lang="en-US" dirty="0"/>
              <a:t> international researchers</a:t>
            </a:r>
          </a:p>
          <a:p>
            <a:pPr marL="457200" lvl="1" indent="0">
              <a:buNone/>
            </a:pPr>
            <a:endParaRPr lang="en-US" dirty="0"/>
          </a:p>
          <a:p>
            <a:pPr marL="457200" lvl="1" indent="0">
              <a:buNone/>
            </a:pPr>
            <a:r>
              <a:rPr lang="en-US" sz="1400" dirty="0"/>
              <a:t>* All NSUF access awards support non-proprietary fundamental science and are intended for full public release</a:t>
            </a:r>
          </a:p>
          <a:p>
            <a:pPr marL="457200" lvl="1" indent="0">
              <a:buNone/>
            </a:pPr>
            <a:endParaRPr lang="en-US" dirty="0"/>
          </a:p>
          <a:p>
            <a:endParaRPr lang="en-US" dirty="0"/>
          </a:p>
        </p:txBody>
      </p:sp>
      <p:pic>
        <p:nvPicPr>
          <p:cNvPr id="8" name="Picture 7" descr="A person wearing protective gear and gloves&#10;&#10;Description automatically generated">
            <a:extLst>
              <a:ext uri="{FF2B5EF4-FFF2-40B4-BE49-F238E27FC236}">
                <a16:creationId xmlns:a16="http://schemas.microsoft.com/office/drawing/2014/main" id="{AC10FD4F-5777-F77A-53D6-28F820D6C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8073" y="1739901"/>
            <a:ext cx="4823927" cy="3215951"/>
          </a:xfrm>
          <a:prstGeom prst="rect">
            <a:avLst/>
          </a:prstGeom>
          <a:effectLst>
            <a:outerShdw blurRad="635000" dist="190500" dir="18900000" algn="ctr" rotWithShape="0">
              <a:srgbClr val="000000">
                <a:alpha val="40000"/>
              </a:srgbClr>
            </a:outerShdw>
          </a:effectLst>
        </p:spPr>
      </p:pic>
    </p:spTree>
    <p:extLst>
      <p:ext uri="{BB962C8B-B14F-4D97-AF65-F5344CB8AC3E}">
        <p14:creationId xmlns:p14="http://schemas.microsoft.com/office/powerpoint/2010/main" val="139656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CA4CA-502A-CCEF-5F98-461FA61217AE}"/>
              </a:ext>
            </a:extLst>
          </p:cNvPr>
          <p:cNvSpPr>
            <a:spLocks noGrp="1"/>
          </p:cNvSpPr>
          <p:nvPr>
            <p:ph type="title"/>
          </p:nvPr>
        </p:nvSpPr>
        <p:spPr/>
        <p:txBody>
          <a:bodyPr/>
          <a:lstStyle/>
          <a:p>
            <a:r>
              <a:rPr lang="en-US" dirty="0"/>
              <a:t>Consolidated Innovative Nuclear Research (CINR) projects</a:t>
            </a:r>
          </a:p>
        </p:txBody>
      </p:sp>
      <p:sp>
        <p:nvSpPr>
          <p:cNvPr id="5" name="Text Placeholder 4">
            <a:extLst>
              <a:ext uri="{FF2B5EF4-FFF2-40B4-BE49-F238E27FC236}">
                <a16:creationId xmlns:a16="http://schemas.microsoft.com/office/drawing/2014/main" id="{A7A15972-0699-9133-3056-B2FC79D93658}"/>
              </a:ext>
            </a:extLst>
          </p:cNvPr>
          <p:cNvSpPr>
            <a:spLocks noGrp="1"/>
          </p:cNvSpPr>
          <p:nvPr>
            <p:ph type="body" idx="1"/>
          </p:nvPr>
        </p:nvSpPr>
        <p:spPr>
          <a:xfrm>
            <a:off x="891350" y="4589463"/>
            <a:ext cx="10619332" cy="1500187"/>
          </a:xfrm>
        </p:spPr>
        <p:txBody>
          <a:bodyPr/>
          <a:lstStyle/>
          <a:p>
            <a:r>
              <a:rPr lang="en-US" dirty="0"/>
              <a:t>Partnership with the Nuclear Energy University Programs (NEUP) to enable multi-year projects including NSUF access and funding for the research team.</a:t>
            </a:r>
          </a:p>
        </p:txBody>
      </p:sp>
    </p:spTree>
    <p:extLst>
      <p:ext uri="{BB962C8B-B14F-4D97-AF65-F5344CB8AC3E}">
        <p14:creationId xmlns:p14="http://schemas.microsoft.com/office/powerpoint/2010/main" val="910261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420E1A-8233-35D6-67B1-51B0F4C37383}"/>
              </a:ext>
            </a:extLst>
          </p:cNvPr>
          <p:cNvSpPr>
            <a:spLocks noGrp="1"/>
          </p:cNvSpPr>
          <p:nvPr>
            <p:ph idx="1"/>
          </p:nvPr>
        </p:nvSpPr>
        <p:spPr>
          <a:xfrm>
            <a:off x="888176" y="1229927"/>
            <a:ext cx="6657939" cy="2716432"/>
          </a:xfrm>
        </p:spPr>
        <p:txBody>
          <a:bodyPr>
            <a:normAutofit/>
          </a:bodyPr>
          <a:lstStyle/>
          <a:p>
            <a:pPr>
              <a:spcBef>
                <a:spcPts val="1800"/>
              </a:spcBef>
              <a:buClr>
                <a:srgbClr val="F68C20"/>
              </a:buClr>
            </a:pPr>
            <a:r>
              <a:rPr lang="en-US" b="1" dirty="0">
                <a:solidFill>
                  <a:srgbClr val="005B99"/>
                </a:solidFill>
              </a:rPr>
              <a:t>Consolidated Innovative Nuclear Research (CINR NOFO)</a:t>
            </a:r>
          </a:p>
          <a:p>
            <a:pPr lvl="1">
              <a:buClr>
                <a:srgbClr val="F68C20"/>
              </a:buClr>
            </a:pPr>
            <a:r>
              <a:rPr lang="en-US" sz="1800" dirty="0"/>
              <a:t>One call per year</a:t>
            </a:r>
          </a:p>
          <a:p>
            <a:pPr lvl="1">
              <a:buClr>
                <a:srgbClr val="F68C20"/>
              </a:buClr>
            </a:pPr>
            <a:r>
              <a:rPr lang="en-US" sz="1800" dirty="0"/>
              <a:t>Projects include design, analyses, fabrication, transport, irradiation, disassembly, PIE, disposition</a:t>
            </a:r>
          </a:p>
          <a:p>
            <a:pPr lvl="1">
              <a:buClr>
                <a:srgbClr val="F68C20"/>
              </a:buClr>
            </a:pPr>
            <a:r>
              <a:rPr lang="en-US" sz="1800" dirty="0"/>
              <a:t>Possibility to also receive user R&amp;D funding on university topic areas</a:t>
            </a:r>
          </a:p>
          <a:p>
            <a:pPr lvl="1">
              <a:buClr>
                <a:srgbClr val="F68C20"/>
              </a:buClr>
            </a:pPr>
            <a:r>
              <a:rPr lang="en-US" sz="1800" dirty="0"/>
              <a:t>Projects with test reactor irradiation and post-irradiation examination can extend to 7 years and $4,000,000.</a:t>
            </a:r>
          </a:p>
          <a:p>
            <a:pPr marL="0" indent="0">
              <a:spcBef>
                <a:spcPts val="1200"/>
              </a:spcBef>
              <a:buClr>
                <a:srgbClr val="F68C20"/>
              </a:buClr>
              <a:buNone/>
            </a:pPr>
            <a:endParaRPr lang="en-US" dirty="0">
              <a:solidFill>
                <a:srgbClr val="005B99"/>
              </a:solidFill>
            </a:endParaRPr>
          </a:p>
        </p:txBody>
      </p:sp>
      <p:sp>
        <p:nvSpPr>
          <p:cNvPr id="3" name="Title 1">
            <a:extLst>
              <a:ext uri="{FF2B5EF4-FFF2-40B4-BE49-F238E27FC236}">
                <a16:creationId xmlns:a16="http://schemas.microsoft.com/office/drawing/2014/main" id="{2C0B9157-DED7-C891-B24B-C18ABE29DB45}"/>
              </a:ext>
            </a:extLst>
          </p:cNvPr>
          <p:cNvSpPr>
            <a:spLocks noGrp="1"/>
          </p:cNvSpPr>
          <p:nvPr>
            <p:ph type="title"/>
          </p:nvPr>
        </p:nvSpPr>
        <p:spPr>
          <a:xfrm>
            <a:off x="888176" y="558602"/>
            <a:ext cx="10415648" cy="1008797"/>
          </a:xfrm>
        </p:spPr>
        <p:txBody>
          <a:bodyPr/>
          <a:lstStyle/>
          <a:p>
            <a:r>
              <a:rPr lang="en-US" dirty="0"/>
              <a:t>NSUF Funding Calls</a:t>
            </a:r>
          </a:p>
        </p:txBody>
      </p:sp>
      <p:pic>
        <p:nvPicPr>
          <p:cNvPr id="5" name="Picture 4" descr="A picture containing indoor, engine, miller&#10;&#10;AI-generated content may be incorrect.">
            <a:extLst>
              <a:ext uri="{FF2B5EF4-FFF2-40B4-BE49-F238E27FC236}">
                <a16:creationId xmlns:a16="http://schemas.microsoft.com/office/drawing/2014/main" id="{EBB48714-7DB7-3C7D-D0D4-5FC6FDD594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0786" y="1229223"/>
            <a:ext cx="4339439" cy="2336621"/>
          </a:xfrm>
          <a:prstGeom prst="rect">
            <a:avLst/>
          </a:prstGeom>
        </p:spPr>
      </p:pic>
      <p:sp>
        <p:nvSpPr>
          <p:cNvPr id="4" name="TextBox 3">
            <a:extLst>
              <a:ext uri="{FF2B5EF4-FFF2-40B4-BE49-F238E27FC236}">
                <a16:creationId xmlns:a16="http://schemas.microsoft.com/office/drawing/2014/main" id="{BF894C6F-4412-5F66-DBB2-17C2D2151FD9}"/>
              </a:ext>
            </a:extLst>
          </p:cNvPr>
          <p:cNvSpPr txBox="1"/>
          <p:nvPr/>
        </p:nvSpPr>
        <p:spPr>
          <a:xfrm>
            <a:off x="634221" y="3946359"/>
            <a:ext cx="10923557" cy="2031325"/>
          </a:xfrm>
          <a:prstGeom prst="rect">
            <a:avLst/>
          </a:prstGeom>
          <a:noFill/>
        </p:spPr>
        <p:txBody>
          <a:bodyPr wrap="square">
            <a:spAutoFit/>
          </a:bodyPr>
          <a:lstStyle/>
          <a:p>
            <a:pPr lvl="1">
              <a:buClr>
                <a:srgbClr val="F68C20"/>
              </a:buClr>
            </a:pPr>
            <a:r>
              <a:rPr lang="en-US" sz="1800" dirty="0"/>
              <a:t>Topic Areas for NSUF access projects:</a:t>
            </a:r>
          </a:p>
          <a:p>
            <a:pPr marL="1200150" lvl="2" indent="-285750">
              <a:buClr>
                <a:srgbClr val="F68C20"/>
              </a:buClr>
              <a:buFont typeface="Arial" panose="020B0604020202020204" pitchFamily="34" charset="0"/>
              <a:buChar char="•"/>
            </a:pPr>
            <a:r>
              <a:rPr lang="en-US" altLang="en-US" b="1" dirty="0"/>
              <a:t>Fuel and Core Materials</a:t>
            </a:r>
            <a:r>
              <a:rPr lang="en-US" altLang="en-US" dirty="0"/>
              <a:t>: irradiation performance and combined effects of irradiation and environment on fuels and materials; fundamental and applied aspects to fuel performance</a:t>
            </a:r>
          </a:p>
          <a:p>
            <a:pPr marL="1200150" lvl="2" indent="-285750">
              <a:buClr>
                <a:srgbClr val="F68C20"/>
              </a:buClr>
              <a:buFont typeface="Arial" panose="020B0604020202020204" pitchFamily="34" charset="0"/>
              <a:buChar char="•"/>
            </a:pPr>
            <a:r>
              <a:rPr lang="en-US" altLang="en-US" b="1" dirty="0"/>
              <a:t>Structural Materials and Manufacturing Methods</a:t>
            </a:r>
            <a:r>
              <a:rPr lang="en-US" altLang="en-US" dirty="0"/>
              <a:t>: advanced nuclear materials, novel or cost-effective manufacturing methods, and related topics</a:t>
            </a:r>
          </a:p>
          <a:p>
            <a:pPr marL="1200150" lvl="2" indent="-285750">
              <a:buClr>
                <a:srgbClr val="F68C20"/>
              </a:buClr>
              <a:buFont typeface="Arial" panose="020B0604020202020204" pitchFamily="34" charset="0"/>
              <a:buChar char="•"/>
            </a:pPr>
            <a:r>
              <a:rPr lang="en-US" b="1" dirty="0">
                <a:ea typeface="Times New Roman" panose="02020603050405020304" pitchFamily="18" charset="0"/>
                <a:cs typeface="Calibri" panose="020F0502020204030204" pitchFamily="34" charset="0"/>
              </a:rPr>
              <a:t>Sensor Materials, Instrumentation, and Active Component Systems</a:t>
            </a:r>
            <a:r>
              <a:rPr lang="en-US" dirty="0">
                <a:ea typeface="Times New Roman" panose="02020603050405020304" pitchFamily="18" charset="0"/>
                <a:cs typeface="Calibri" panose="020F0502020204030204" pitchFamily="34" charset="0"/>
              </a:rPr>
              <a:t>: </a:t>
            </a:r>
            <a:r>
              <a:rPr lang="en-US" dirty="0">
                <a:ea typeface="Calibri" panose="020F0502020204030204" pitchFamily="34" charset="0"/>
              </a:rPr>
              <a:t>development</a:t>
            </a:r>
            <a:r>
              <a:rPr lang="en-US" spc="-30" dirty="0">
                <a:ea typeface="Calibri" panose="020F0502020204030204" pitchFamily="34" charset="0"/>
              </a:rPr>
              <a:t> </a:t>
            </a:r>
            <a:r>
              <a:rPr lang="en-US" dirty="0">
                <a:ea typeface="Calibri" panose="020F0502020204030204" pitchFamily="34" charset="0"/>
              </a:rPr>
              <a:t>of</a:t>
            </a:r>
            <a:r>
              <a:rPr lang="en-US" spc="-35" dirty="0">
                <a:ea typeface="Calibri" panose="020F0502020204030204" pitchFamily="34" charset="0"/>
              </a:rPr>
              <a:t> </a:t>
            </a:r>
            <a:r>
              <a:rPr lang="en-US" spc="-10" dirty="0">
                <a:ea typeface="Calibri" panose="020F0502020204030204" pitchFamily="34" charset="0"/>
              </a:rPr>
              <a:t>advanced</a:t>
            </a:r>
            <a:r>
              <a:rPr lang="en-US" dirty="0">
                <a:ea typeface="Calibri" panose="020F0502020204030204" pitchFamily="34" charset="0"/>
                <a:cs typeface="Arial" panose="020B0604020202020204" pitchFamily="34" charset="0"/>
              </a:rPr>
              <a:t> </a:t>
            </a:r>
            <a:r>
              <a:rPr lang="en-US" dirty="0">
                <a:ea typeface="Calibri" panose="020F0502020204030204" pitchFamily="34" charset="0"/>
              </a:rPr>
              <a:t>sensor materials, or advanced instrumentation or measurement systems</a:t>
            </a:r>
            <a:endParaRPr lang="en-US" sz="2000" dirty="0">
              <a:solidFill>
                <a:schemeClr val="tx1"/>
              </a:solidFill>
            </a:endParaRPr>
          </a:p>
        </p:txBody>
      </p:sp>
      <p:pic>
        <p:nvPicPr>
          <p:cNvPr id="2" name="Picture 1">
            <a:extLst>
              <a:ext uri="{FF2B5EF4-FFF2-40B4-BE49-F238E27FC236}">
                <a16:creationId xmlns:a16="http://schemas.microsoft.com/office/drawing/2014/main" id="{E81B4157-3866-9B99-4E62-671CD5D6B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925" y="3886802"/>
            <a:ext cx="7772400" cy="2519927"/>
          </a:xfrm>
          <a:prstGeom prst="rect">
            <a:avLst/>
          </a:prstGeom>
        </p:spPr>
      </p:pic>
    </p:spTree>
    <p:extLst>
      <p:ext uri="{BB962C8B-B14F-4D97-AF65-F5344CB8AC3E}">
        <p14:creationId xmlns:p14="http://schemas.microsoft.com/office/powerpoint/2010/main" val="109686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17CF32-C9D7-C683-9691-9C1D082AB69E}"/>
              </a:ext>
            </a:extLst>
          </p:cNvPr>
          <p:cNvSpPr>
            <a:spLocks noGrp="1"/>
          </p:cNvSpPr>
          <p:nvPr>
            <p:ph type="title"/>
          </p:nvPr>
        </p:nvSpPr>
        <p:spPr/>
        <p:txBody>
          <a:bodyPr/>
          <a:lstStyle/>
          <a:p>
            <a:r>
              <a:rPr lang="en-US" dirty="0"/>
              <a:t>NSUF User Access Awards – CINR </a:t>
            </a:r>
            <a:r>
              <a:rPr lang="en-US" dirty="0">
                <a:solidFill>
                  <a:schemeClr val="accent1"/>
                </a:solidFill>
              </a:rPr>
              <a:t>(Large Projects)</a:t>
            </a:r>
          </a:p>
        </p:txBody>
      </p:sp>
      <p:pic>
        <p:nvPicPr>
          <p:cNvPr id="4" name="Picture 3">
            <a:extLst>
              <a:ext uri="{FF2B5EF4-FFF2-40B4-BE49-F238E27FC236}">
                <a16:creationId xmlns:a16="http://schemas.microsoft.com/office/drawing/2014/main" id="{15520646-6E78-F50C-BB66-B69D51044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672" y="1063000"/>
            <a:ext cx="9816400" cy="5039280"/>
          </a:xfrm>
          <a:prstGeom prst="rect">
            <a:avLst/>
          </a:prstGeom>
        </p:spPr>
      </p:pic>
    </p:spTree>
    <p:extLst>
      <p:ext uri="{BB962C8B-B14F-4D97-AF65-F5344CB8AC3E}">
        <p14:creationId xmlns:p14="http://schemas.microsoft.com/office/powerpoint/2010/main" val="3699749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29A-8C1F-DF5D-FCE8-DBB0F680C095}"/>
              </a:ext>
            </a:extLst>
          </p:cNvPr>
          <p:cNvSpPr>
            <a:spLocks noGrp="1"/>
          </p:cNvSpPr>
          <p:nvPr>
            <p:ph type="title"/>
          </p:nvPr>
        </p:nvSpPr>
        <p:spPr/>
        <p:txBody>
          <a:bodyPr/>
          <a:lstStyle/>
          <a:p>
            <a:r>
              <a:rPr lang="en-US" dirty="0"/>
              <a:t>CINR awarded projects up through FY</a:t>
            </a:r>
            <a:r>
              <a:rPr lang="en-US" dirty="0">
                <a:solidFill>
                  <a:schemeClr val="tx1"/>
                </a:solidFill>
              </a:rPr>
              <a:t>25</a:t>
            </a:r>
            <a:r>
              <a:rPr lang="en-US" dirty="0">
                <a:solidFill>
                  <a:schemeClr val="accent1"/>
                </a:solidFill>
              </a:rPr>
              <a:t> by research field</a:t>
            </a:r>
            <a:br>
              <a:rPr lang="en-US" dirty="0"/>
            </a:br>
            <a:endParaRPr lang="en-US" dirty="0"/>
          </a:p>
        </p:txBody>
      </p:sp>
      <p:pic>
        <p:nvPicPr>
          <p:cNvPr id="4" name="Picture 3">
            <a:extLst>
              <a:ext uri="{FF2B5EF4-FFF2-40B4-BE49-F238E27FC236}">
                <a16:creationId xmlns:a16="http://schemas.microsoft.com/office/drawing/2014/main" id="{BAA25BA6-604F-06FA-B5F3-5561703739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201"/>
          <a:stretch/>
        </p:blipFill>
        <p:spPr>
          <a:xfrm>
            <a:off x="888176" y="2139820"/>
            <a:ext cx="10415649" cy="3213080"/>
          </a:xfrm>
          <a:prstGeom prst="rect">
            <a:avLst/>
          </a:prstGeom>
        </p:spPr>
      </p:pic>
      <p:sp>
        <p:nvSpPr>
          <p:cNvPr id="5" name="Text Placeholder 6">
            <a:extLst>
              <a:ext uri="{FF2B5EF4-FFF2-40B4-BE49-F238E27FC236}">
                <a16:creationId xmlns:a16="http://schemas.microsoft.com/office/drawing/2014/main" id="{BD7093DC-4EDE-6544-3585-FA6EA3BB0B3A}"/>
              </a:ext>
            </a:extLst>
          </p:cNvPr>
          <p:cNvSpPr txBox="1">
            <a:spLocks/>
          </p:cNvSpPr>
          <p:nvPr/>
        </p:nvSpPr>
        <p:spPr>
          <a:xfrm>
            <a:off x="888238" y="1637211"/>
            <a:ext cx="508158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Number of awards by field</a:t>
            </a:r>
          </a:p>
        </p:txBody>
      </p:sp>
      <p:sp>
        <p:nvSpPr>
          <p:cNvPr id="6" name="Text Placeholder 5">
            <a:extLst>
              <a:ext uri="{FF2B5EF4-FFF2-40B4-BE49-F238E27FC236}">
                <a16:creationId xmlns:a16="http://schemas.microsoft.com/office/drawing/2014/main" id="{B05DC808-87AB-A8B7-CB3E-FF035F02FFDE}"/>
              </a:ext>
            </a:extLst>
          </p:cNvPr>
          <p:cNvSpPr txBox="1">
            <a:spLocks/>
          </p:cNvSpPr>
          <p:nvPr/>
        </p:nvSpPr>
        <p:spPr>
          <a:xfrm>
            <a:off x="7004180" y="1637211"/>
            <a:ext cx="429805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Value of awards by field</a:t>
            </a:r>
          </a:p>
        </p:txBody>
      </p:sp>
      <p:pic>
        <p:nvPicPr>
          <p:cNvPr id="7" name="Picture 6">
            <a:extLst>
              <a:ext uri="{FF2B5EF4-FFF2-40B4-BE49-F238E27FC236}">
                <a16:creationId xmlns:a16="http://schemas.microsoft.com/office/drawing/2014/main" id="{8AA117D5-0C24-E4AF-1939-40E4C4798771}"/>
              </a:ext>
            </a:extLst>
          </p:cNvPr>
          <p:cNvPicPr>
            <a:picLocks noChangeAspect="1"/>
          </p:cNvPicPr>
          <p:nvPr/>
        </p:nvPicPr>
        <p:blipFill>
          <a:blip r:embed="rId3"/>
          <a:stretch>
            <a:fillRect/>
          </a:stretch>
        </p:blipFill>
        <p:spPr>
          <a:xfrm>
            <a:off x="458099" y="1129756"/>
            <a:ext cx="11424617" cy="4598488"/>
          </a:xfrm>
          <a:prstGeom prst="rect">
            <a:avLst/>
          </a:prstGeom>
        </p:spPr>
      </p:pic>
      <p:pic>
        <p:nvPicPr>
          <p:cNvPr id="9" name="Picture 8">
            <a:extLst>
              <a:ext uri="{FF2B5EF4-FFF2-40B4-BE49-F238E27FC236}">
                <a16:creationId xmlns:a16="http://schemas.microsoft.com/office/drawing/2014/main" id="{3E628759-32BA-EB32-CB7A-CF967474512D}"/>
              </a:ext>
            </a:extLst>
          </p:cNvPr>
          <p:cNvPicPr>
            <a:picLocks noChangeAspect="1"/>
          </p:cNvPicPr>
          <p:nvPr/>
        </p:nvPicPr>
        <p:blipFill>
          <a:blip r:embed="rId4"/>
          <a:stretch>
            <a:fillRect/>
          </a:stretch>
        </p:blipFill>
        <p:spPr>
          <a:xfrm>
            <a:off x="0" y="1092611"/>
            <a:ext cx="12192000" cy="4672777"/>
          </a:xfrm>
          <a:prstGeom prst="rect">
            <a:avLst/>
          </a:prstGeom>
        </p:spPr>
      </p:pic>
    </p:spTree>
    <p:extLst>
      <p:ext uri="{BB962C8B-B14F-4D97-AF65-F5344CB8AC3E}">
        <p14:creationId xmlns:p14="http://schemas.microsoft.com/office/powerpoint/2010/main" val="349993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E4AC1-F044-9FDA-D157-22C41F6EEF16}"/>
              </a:ext>
            </a:extLst>
          </p:cNvPr>
          <p:cNvSpPr>
            <a:spLocks noGrp="1"/>
          </p:cNvSpPr>
          <p:nvPr>
            <p:ph type="title"/>
          </p:nvPr>
        </p:nvSpPr>
        <p:spPr/>
        <p:txBody>
          <a:bodyPr/>
          <a:lstStyle/>
          <a:p>
            <a:r>
              <a:rPr lang="en-US" dirty="0"/>
              <a:t>RTE and Super RTE</a:t>
            </a:r>
          </a:p>
        </p:txBody>
      </p:sp>
      <p:sp>
        <p:nvSpPr>
          <p:cNvPr id="5" name="Text Placeholder 4">
            <a:extLst>
              <a:ext uri="{FF2B5EF4-FFF2-40B4-BE49-F238E27FC236}">
                <a16:creationId xmlns:a16="http://schemas.microsoft.com/office/drawing/2014/main" id="{BA29F9AD-7D80-3E42-EFD4-A1DEC932E0B7}"/>
              </a:ext>
            </a:extLst>
          </p:cNvPr>
          <p:cNvSpPr>
            <a:spLocks noGrp="1"/>
          </p:cNvSpPr>
          <p:nvPr>
            <p:ph type="body" idx="1"/>
          </p:nvPr>
        </p:nvSpPr>
        <p:spPr>
          <a:xfrm>
            <a:off x="891350" y="4589463"/>
            <a:ext cx="10229368" cy="1500187"/>
          </a:xfrm>
        </p:spPr>
        <p:txBody>
          <a:bodyPr/>
          <a:lstStyle/>
          <a:p>
            <a:r>
              <a:rPr lang="en-US" dirty="0"/>
              <a:t>Streamlined opportunities to obtain NSUF access support for small and mid-sized projects to answer single questions on nuclear energy fuels and materials.</a:t>
            </a:r>
          </a:p>
        </p:txBody>
      </p:sp>
    </p:spTree>
    <p:extLst>
      <p:ext uri="{BB962C8B-B14F-4D97-AF65-F5344CB8AC3E}">
        <p14:creationId xmlns:p14="http://schemas.microsoft.com/office/powerpoint/2010/main" val="280885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C0C6F2-FF15-FFED-D687-5E300C4D8DAA}"/>
              </a:ext>
            </a:extLst>
          </p:cNvPr>
          <p:cNvSpPr txBox="1"/>
          <p:nvPr/>
        </p:nvSpPr>
        <p:spPr>
          <a:xfrm>
            <a:off x="888176" y="1063000"/>
            <a:ext cx="5738402" cy="3493264"/>
          </a:xfrm>
          <a:prstGeom prst="rect">
            <a:avLst/>
          </a:prstGeom>
          <a:noFill/>
        </p:spPr>
        <p:txBody>
          <a:bodyPr wrap="square">
            <a:spAutoFit/>
          </a:bodyPr>
          <a:lstStyle/>
          <a:p>
            <a:pPr marL="0" indent="0">
              <a:buNone/>
            </a:pPr>
            <a:r>
              <a:rPr lang="en-US" altLang="en-US" sz="2400" b="1" kern="0" dirty="0">
                <a:solidFill>
                  <a:srgbClr val="CC6600"/>
                </a:solidFill>
                <a:ea typeface="ＭＳ Ｐゴシック" charset="-128"/>
              </a:rPr>
              <a:t>Unique aspects of NSUF</a:t>
            </a:r>
            <a:r>
              <a:rPr lang="en-US" altLang="en-US" sz="2000" b="1" kern="0" dirty="0">
                <a:solidFill>
                  <a:srgbClr val="CC6600"/>
                </a:solidFill>
                <a:ea typeface="ＭＳ Ｐゴシック" charset="-128"/>
              </a:rPr>
              <a:t> </a:t>
            </a:r>
          </a:p>
          <a:p>
            <a:pPr marL="0" indent="0">
              <a:spcBef>
                <a:spcPts val="1200"/>
              </a:spcBef>
              <a:buNone/>
            </a:pPr>
            <a:r>
              <a:rPr lang="en-US" altLang="en-US" b="1" kern="0" dirty="0">
                <a:solidFill>
                  <a:schemeClr val="tx2"/>
                </a:solidFill>
                <a:ea typeface="ＭＳ Ｐゴシック" charset="-128"/>
              </a:rPr>
              <a:t>Consortium of facilities/capabilities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21 institutions across the United States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&gt;50 major facilities and laboratories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NSUF efficiently leverages existing investment in physical capabilities by utilizing excess capacity.</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Funding to partners covers only the costs for the awarded access project</a:t>
            </a:r>
          </a:p>
          <a:p>
            <a:pPr>
              <a:spcBef>
                <a:spcPts val="600"/>
              </a:spcBef>
              <a:buClr>
                <a:srgbClr val="CC6600"/>
              </a:buClr>
            </a:pPr>
            <a:r>
              <a:rPr lang="en-US" altLang="en-US" b="1" kern="0" dirty="0">
                <a:solidFill>
                  <a:schemeClr val="tx2"/>
                </a:solidFill>
                <a:ea typeface="ＭＳ Ｐゴシック" charset="-128"/>
              </a:rPr>
              <a:t>NSUF offers multiple capabilities to a single scientific area</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Fundamental irradiation effects in nuclear fuels and materials important to US nuclear energy development</a:t>
            </a:r>
          </a:p>
        </p:txBody>
      </p:sp>
      <p:sp>
        <p:nvSpPr>
          <p:cNvPr id="15" name="Title 4">
            <a:extLst>
              <a:ext uri="{FF2B5EF4-FFF2-40B4-BE49-F238E27FC236}">
                <a16:creationId xmlns:a16="http://schemas.microsoft.com/office/drawing/2014/main" id="{B855D093-ADA8-2B52-BC5E-486FA39811CB}"/>
              </a:ext>
            </a:extLst>
          </p:cNvPr>
          <p:cNvSpPr>
            <a:spLocks noGrp="1"/>
          </p:cNvSpPr>
          <p:nvPr>
            <p:ph type="title"/>
          </p:nvPr>
        </p:nvSpPr>
        <p:spPr>
          <a:xfrm>
            <a:off x="888176" y="558602"/>
            <a:ext cx="10415648" cy="1008797"/>
          </a:xfrm>
        </p:spPr>
        <p:txBody>
          <a:bodyPr/>
          <a:lstStyle/>
          <a:p>
            <a:r>
              <a:rPr lang="en-US" dirty="0"/>
              <a:t>The Nuclear Science User Facilities (NSUF) Program</a:t>
            </a:r>
          </a:p>
        </p:txBody>
      </p:sp>
      <p:sp>
        <p:nvSpPr>
          <p:cNvPr id="6" name="TextBox 5">
            <a:extLst>
              <a:ext uri="{FF2B5EF4-FFF2-40B4-BE49-F238E27FC236}">
                <a16:creationId xmlns:a16="http://schemas.microsoft.com/office/drawing/2014/main" id="{B1E7DACD-7FAD-E2E6-4705-633891821081}"/>
              </a:ext>
            </a:extLst>
          </p:cNvPr>
          <p:cNvSpPr txBox="1"/>
          <p:nvPr/>
        </p:nvSpPr>
        <p:spPr>
          <a:xfrm>
            <a:off x="888176" y="4556264"/>
            <a:ext cx="9590102" cy="1107996"/>
          </a:xfrm>
          <a:prstGeom prst="rect">
            <a:avLst/>
          </a:prstGeom>
          <a:noFill/>
        </p:spPr>
        <p:txBody>
          <a:bodyPr wrap="square">
            <a:spAutoFit/>
          </a:bodyPr>
          <a:lstStyle/>
          <a:p>
            <a:pPr>
              <a:spcBef>
                <a:spcPts val="600"/>
              </a:spcBef>
              <a:buClr>
                <a:srgbClr val="CC6600"/>
              </a:buClr>
            </a:pPr>
            <a:r>
              <a:rPr lang="en-US" altLang="en-US" b="1" kern="0" dirty="0">
                <a:solidFill>
                  <a:schemeClr val="tx2"/>
                </a:solidFill>
                <a:ea typeface="ＭＳ Ｐゴシック" charset="-128"/>
              </a:rPr>
              <a:t>Large projects can last up to 7 years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Full-scale projects can include engineering design, experiment fabrication, transport, neutron irradiation, post-irradiation examination, and final disposition.</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All projects are fully forward-funded at the time that they </a:t>
            </a:r>
            <a:r>
              <a:rPr lang="en-US" altLang="en-US" sz="1600" kern="0">
                <a:solidFill>
                  <a:schemeClr val="accent5">
                    <a:lumMod val="75000"/>
                  </a:schemeClr>
                </a:solidFill>
                <a:ea typeface="ＭＳ Ｐゴシック" charset="-128"/>
              </a:rPr>
              <a:t>are awarded.</a:t>
            </a:r>
            <a:endParaRPr lang="en-US" altLang="en-US" sz="1600" dirty="0">
              <a:solidFill>
                <a:schemeClr val="accent5">
                  <a:lumMod val="75000"/>
                </a:schemeClr>
              </a:solidFill>
              <a:ea typeface="ＭＳ Ｐゴシック" charset="-128"/>
            </a:endParaRPr>
          </a:p>
        </p:txBody>
      </p:sp>
      <p:pic>
        <p:nvPicPr>
          <p:cNvPr id="3" name="Picture 2">
            <a:extLst>
              <a:ext uri="{FF2B5EF4-FFF2-40B4-BE49-F238E27FC236}">
                <a16:creationId xmlns:a16="http://schemas.microsoft.com/office/drawing/2014/main" id="{2A62A9AB-750B-AB81-5C91-0084A0979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3640" y="1286856"/>
            <a:ext cx="5402870" cy="3206486"/>
          </a:xfrm>
          <a:prstGeom prst="rect">
            <a:avLst/>
          </a:prstGeom>
        </p:spPr>
      </p:pic>
    </p:spTree>
    <p:extLst>
      <p:ext uri="{BB962C8B-B14F-4D97-AF65-F5344CB8AC3E}">
        <p14:creationId xmlns:p14="http://schemas.microsoft.com/office/powerpoint/2010/main" val="38159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AB13-1BA5-EBB6-D98C-FBBF0DB46AA6}"/>
              </a:ext>
            </a:extLst>
          </p:cNvPr>
          <p:cNvSpPr>
            <a:spLocks noGrp="1"/>
          </p:cNvSpPr>
          <p:nvPr>
            <p:ph type="title"/>
          </p:nvPr>
        </p:nvSpPr>
        <p:spPr/>
        <p:txBody>
          <a:bodyPr/>
          <a:lstStyle/>
          <a:p>
            <a:r>
              <a:rPr lang="en-US" dirty="0"/>
              <a:t>NSUF User Access Opportunities: </a:t>
            </a:r>
            <a:br>
              <a:rPr lang="en-US" dirty="0"/>
            </a:br>
            <a:r>
              <a:rPr lang="en-US" dirty="0">
                <a:solidFill>
                  <a:schemeClr val="accent1"/>
                </a:solidFill>
              </a:rPr>
              <a:t>Rapid Turnaround Experiments</a:t>
            </a:r>
          </a:p>
        </p:txBody>
      </p:sp>
      <p:sp>
        <p:nvSpPr>
          <p:cNvPr id="3" name="Content Placeholder 2">
            <a:extLst>
              <a:ext uri="{FF2B5EF4-FFF2-40B4-BE49-F238E27FC236}">
                <a16:creationId xmlns:a16="http://schemas.microsoft.com/office/drawing/2014/main" id="{1918F6C8-ABDD-2E48-39C0-22E74406FFB7}"/>
              </a:ext>
            </a:extLst>
          </p:cNvPr>
          <p:cNvSpPr>
            <a:spLocks noGrp="1"/>
          </p:cNvSpPr>
          <p:nvPr>
            <p:ph idx="1"/>
          </p:nvPr>
        </p:nvSpPr>
        <p:spPr>
          <a:xfrm>
            <a:off x="782053" y="1567399"/>
            <a:ext cx="5955631" cy="4523840"/>
          </a:xfrm>
        </p:spPr>
        <p:txBody>
          <a:bodyPr/>
          <a:lstStyle/>
          <a:p>
            <a:pPr marL="0" indent="0">
              <a:buNone/>
            </a:pPr>
            <a:r>
              <a:rPr lang="en-US" sz="2400" b="1" dirty="0">
                <a:solidFill>
                  <a:schemeClr val="tx2"/>
                </a:solidFill>
              </a:rPr>
              <a:t>RTE Call Characteristics</a:t>
            </a:r>
            <a:endParaRPr lang="en-US" sz="2400" b="1" dirty="0">
              <a:solidFill>
                <a:schemeClr val="accent1"/>
              </a:solidFill>
            </a:endParaRPr>
          </a:p>
          <a:p>
            <a:pPr lvl="1">
              <a:spcBef>
                <a:spcPts val="0"/>
              </a:spcBef>
            </a:pPr>
            <a:r>
              <a:rPr lang="en-US" sz="1800" dirty="0"/>
              <a:t>Projects are selected through open competitive proposal processes</a:t>
            </a:r>
          </a:p>
          <a:p>
            <a:pPr lvl="1"/>
            <a:r>
              <a:rPr lang="en-US" sz="1800" dirty="0"/>
              <a:t>Proposals welcome from university, government laboratory, industry, and small business researchers</a:t>
            </a:r>
          </a:p>
          <a:p>
            <a:pPr lvl="1"/>
            <a:r>
              <a:rPr lang="en-US" sz="1800" dirty="0"/>
              <a:t>Only non-proprietary projects accepted. All awarded projects are fully forward funded</a:t>
            </a:r>
          </a:p>
          <a:p>
            <a:pPr marL="0" indent="0">
              <a:buNone/>
            </a:pPr>
            <a:r>
              <a:rPr lang="en-US" sz="2400" b="1" dirty="0">
                <a:solidFill>
                  <a:schemeClr val="tx2"/>
                </a:solidFill>
              </a:rPr>
              <a:t>Traditional RTEs (2 calls/year)</a:t>
            </a:r>
          </a:p>
          <a:p>
            <a:pPr lvl="1"/>
            <a:r>
              <a:rPr lang="en-US" sz="1800" dirty="0"/>
              <a:t>Limited funding, executed within 9 months </a:t>
            </a:r>
            <a:endParaRPr lang="en-US" b="1" dirty="0">
              <a:solidFill>
                <a:schemeClr val="tx1"/>
              </a:solidFill>
            </a:endParaRPr>
          </a:p>
          <a:p>
            <a:pPr marL="0" indent="0">
              <a:buNone/>
            </a:pPr>
            <a:r>
              <a:rPr lang="en-US" b="1" dirty="0">
                <a:solidFill>
                  <a:schemeClr val="tx2"/>
                </a:solidFill>
              </a:rPr>
              <a:t>Super RTEs (1 call/year)</a:t>
            </a:r>
          </a:p>
          <a:p>
            <a:pPr lvl="1"/>
            <a:r>
              <a:rPr lang="en-US" sz="1800" dirty="0"/>
              <a:t>Twice the allowable access time at partner facilities</a:t>
            </a:r>
          </a:p>
          <a:p>
            <a:pPr lvl="1"/>
            <a:r>
              <a:rPr lang="en-US" sz="1800" dirty="0"/>
              <a:t>Two NSUF partner institutions for PIE</a:t>
            </a:r>
          </a:p>
          <a:p>
            <a:pPr lvl="1"/>
            <a:r>
              <a:rPr lang="en-US" sz="1800" dirty="0"/>
              <a:t>12-month project duration</a:t>
            </a:r>
          </a:p>
          <a:p>
            <a:pPr lvl="1"/>
            <a:endParaRPr lang="en-US" dirty="0"/>
          </a:p>
        </p:txBody>
      </p:sp>
      <p:pic>
        <p:nvPicPr>
          <p:cNvPr id="5" name="Picture 4" descr="A group of people in yellow protective suits in a pool&#10;&#10;Description automatically generated">
            <a:extLst>
              <a:ext uri="{FF2B5EF4-FFF2-40B4-BE49-F238E27FC236}">
                <a16:creationId xmlns:a16="http://schemas.microsoft.com/office/drawing/2014/main" id="{22EB0230-BC47-2E66-977A-D3F2853C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2131" y="1878256"/>
            <a:ext cx="5019869" cy="3346579"/>
          </a:xfrm>
          <a:prstGeom prst="rect">
            <a:avLst/>
          </a:prstGeom>
          <a:effectLst>
            <a:outerShdw blurRad="635000" dist="190500" dir="18900000" sx="85000" sy="85000" algn="ctr" rotWithShape="0">
              <a:srgbClr val="000000">
                <a:alpha val="40000"/>
              </a:srgbClr>
            </a:outerShdw>
          </a:effectLst>
        </p:spPr>
      </p:pic>
    </p:spTree>
    <p:extLst>
      <p:ext uri="{BB962C8B-B14F-4D97-AF65-F5344CB8AC3E}">
        <p14:creationId xmlns:p14="http://schemas.microsoft.com/office/powerpoint/2010/main" val="2129240351"/>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9A419-EFD9-025C-9CDB-E1497C2DB0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52B40E-C378-E0A6-3647-F2F25A8D9875}"/>
              </a:ext>
            </a:extLst>
          </p:cNvPr>
          <p:cNvSpPr>
            <a:spLocks noGrp="1"/>
          </p:cNvSpPr>
          <p:nvPr>
            <p:ph type="title"/>
          </p:nvPr>
        </p:nvSpPr>
        <p:spPr/>
        <p:txBody>
          <a:bodyPr/>
          <a:lstStyle/>
          <a:p>
            <a:r>
              <a:rPr lang="en-US" sz="2800" dirty="0"/>
              <a:t>NSUF </a:t>
            </a:r>
            <a:r>
              <a:rPr lang="en-US" dirty="0"/>
              <a:t>S</a:t>
            </a:r>
            <a:r>
              <a:rPr lang="en-US" sz="2800" dirty="0"/>
              <a:t>u</a:t>
            </a:r>
            <a:r>
              <a:rPr lang="en-US" dirty="0"/>
              <a:t>per RTE </a:t>
            </a:r>
            <a:r>
              <a:rPr lang="en-US" sz="2800" dirty="0">
                <a:solidFill>
                  <a:schemeClr val="accent1"/>
                </a:solidFill>
              </a:rPr>
              <a:t>FY24 and FY25</a:t>
            </a:r>
            <a:endParaRPr lang="en-US" dirty="0">
              <a:solidFill>
                <a:schemeClr val="accent1"/>
              </a:solidFill>
            </a:endParaRPr>
          </a:p>
        </p:txBody>
      </p:sp>
      <p:sp>
        <p:nvSpPr>
          <p:cNvPr id="6" name="Content Placeholder 5">
            <a:extLst>
              <a:ext uri="{FF2B5EF4-FFF2-40B4-BE49-F238E27FC236}">
                <a16:creationId xmlns:a16="http://schemas.microsoft.com/office/drawing/2014/main" id="{AF93CB3D-4CFB-594A-9CC4-5F1FC6906FF2}"/>
              </a:ext>
            </a:extLst>
          </p:cNvPr>
          <p:cNvSpPr>
            <a:spLocks noGrp="1"/>
          </p:cNvSpPr>
          <p:nvPr>
            <p:ph idx="1"/>
          </p:nvPr>
        </p:nvSpPr>
        <p:spPr>
          <a:xfrm>
            <a:off x="888176" y="1201783"/>
            <a:ext cx="10415649" cy="4889457"/>
          </a:xfrm>
        </p:spPr>
        <p:txBody>
          <a:bodyPr/>
          <a:lstStyle/>
          <a:p>
            <a:pPr marL="0" indent="0">
              <a:buNone/>
            </a:pPr>
            <a:r>
              <a:rPr lang="en-US" sz="2000" b="1" dirty="0">
                <a:solidFill>
                  <a:schemeClr val="tx2"/>
                </a:solidFill>
              </a:rPr>
              <a:t>Super RTEs offer a broader scope than a traditional RTE and allow for more time at NSUF facilities:</a:t>
            </a:r>
          </a:p>
          <a:p>
            <a:pPr lvl="1"/>
            <a:r>
              <a:rPr lang="en-US" sz="2000" dirty="0"/>
              <a:t>Twice the allowable access time at NSUF partner facilities</a:t>
            </a:r>
          </a:p>
          <a:p>
            <a:pPr lvl="1"/>
            <a:r>
              <a:rPr lang="en-US" sz="2000" dirty="0"/>
              <a:t>Two NSUF partner institutions for post-irradiation examination</a:t>
            </a:r>
          </a:p>
          <a:p>
            <a:pPr lvl="1"/>
            <a:r>
              <a:rPr lang="en-US" sz="2000" dirty="0"/>
              <a:t>12-month project duration</a:t>
            </a:r>
          </a:p>
          <a:p>
            <a:pPr lvl="1"/>
            <a:r>
              <a:rPr lang="en-US" sz="2000" dirty="0"/>
              <a:t>Support for shipping between multiple NSUF partner institutions</a:t>
            </a:r>
          </a:p>
          <a:p>
            <a:pPr lvl="1"/>
            <a:r>
              <a:rPr lang="en-US" sz="2000" dirty="0"/>
              <a:t>Increased page limit for project narrative</a:t>
            </a:r>
            <a:br>
              <a:rPr lang="en-US" sz="2000" dirty="0"/>
            </a:br>
            <a:endParaRPr lang="en-US" sz="2000" dirty="0"/>
          </a:p>
          <a:p>
            <a:pPr marL="0" indent="0">
              <a:buNone/>
            </a:pPr>
            <a:r>
              <a:rPr lang="en-US" sz="2000" b="1" dirty="0">
                <a:solidFill>
                  <a:schemeClr val="tx2"/>
                </a:solidFill>
              </a:rPr>
              <a:t>Lessons Learned: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More int</a:t>
            </a:r>
            <a:r>
              <a:rPr lang="en-US" sz="2000" dirty="0">
                <a:latin typeface="+mn-lt"/>
                <a:ea typeface="Calibri" panose="020F0502020204030204" pitchFamily="34" charset="0"/>
                <a:cs typeface="Times New Roman" panose="02020603050405020304" pitchFamily="18" charset="0"/>
              </a:rPr>
              <a:t>erest in Super RTE than anticipated (FY24: 49 proposals submitted; FY25 59 proposals submitted)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Subsequent 3</a:t>
            </a:r>
            <a:r>
              <a:rPr lang="en-US" sz="2000" baseline="30000" dirty="0">
                <a:effectLst/>
                <a:latin typeface="+mn-lt"/>
                <a:ea typeface="Calibri" panose="020F0502020204030204" pitchFamily="34" charset="0"/>
                <a:cs typeface="Times New Roman" panose="02020603050405020304" pitchFamily="18" charset="0"/>
              </a:rPr>
              <a:t>rd</a:t>
            </a:r>
            <a:r>
              <a:rPr lang="en-US" sz="2000" dirty="0">
                <a:effectLst/>
                <a:latin typeface="+mn-lt"/>
                <a:ea typeface="Calibri" panose="020F0502020204030204" pitchFamily="34" charset="0"/>
                <a:cs typeface="Times New Roman" panose="02020603050405020304" pitchFamily="18" charset="0"/>
              </a:rPr>
              <a:t> RTE call received many proposals that did not align with guidelines and were deemed infeasible, irrelevant, or disqualified </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Subsequent 3</a:t>
            </a:r>
            <a:r>
              <a:rPr lang="en-US" sz="2000" baseline="30000" dirty="0">
                <a:latin typeface="+mn-lt"/>
                <a:ea typeface="Calibri" panose="020F0502020204030204" pitchFamily="34" charset="0"/>
                <a:cs typeface="Times New Roman" panose="02020603050405020304" pitchFamily="18" charset="0"/>
              </a:rPr>
              <a:t>rd</a:t>
            </a:r>
            <a:r>
              <a:rPr lang="en-US" sz="2000" dirty="0">
                <a:latin typeface="+mn-lt"/>
                <a:ea typeface="Calibri" panose="020F0502020204030204" pitchFamily="34" charset="0"/>
                <a:cs typeface="Times New Roman" panose="02020603050405020304" pitchFamily="18" charset="0"/>
              </a:rPr>
              <a:t> RTE</a:t>
            </a:r>
            <a:r>
              <a:rPr lang="en-US" sz="2000" dirty="0">
                <a:effectLst/>
                <a:latin typeface="+mn-lt"/>
                <a:ea typeface="Calibri" panose="020F0502020204030204" pitchFamily="34" charset="0"/>
                <a:cs typeface="Times New Roman" panose="02020603050405020304" pitchFamily="18" charset="0"/>
              </a:rPr>
              <a:t> call showed a reduction in overall technical review scores </a:t>
            </a:r>
          </a:p>
        </p:txBody>
      </p:sp>
    </p:spTree>
    <p:extLst>
      <p:ext uri="{BB962C8B-B14F-4D97-AF65-F5344CB8AC3E}">
        <p14:creationId xmlns:p14="http://schemas.microsoft.com/office/powerpoint/2010/main" val="1149533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p:txBody>
          <a:bodyPr/>
          <a:lstStyle/>
          <a:p>
            <a:r>
              <a:rPr lang="en-US" sz="2800" dirty="0"/>
              <a:t>NSUF RTE Opportunities </a:t>
            </a:r>
            <a:r>
              <a:rPr lang="en-US" sz="2800" dirty="0">
                <a:solidFill>
                  <a:schemeClr val="accent1"/>
                </a:solidFill>
              </a:rPr>
              <a:t>FY25 and FY26</a:t>
            </a:r>
            <a:endParaRPr lang="en-US" dirty="0"/>
          </a:p>
        </p:txBody>
      </p:sp>
      <p:sp>
        <p:nvSpPr>
          <p:cNvPr id="6" name="Content Placeholder 5">
            <a:extLst>
              <a:ext uri="{FF2B5EF4-FFF2-40B4-BE49-F238E27FC236}">
                <a16:creationId xmlns:a16="http://schemas.microsoft.com/office/drawing/2014/main" id="{63B9CB1B-B7E4-0457-8EB3-6B00BE803E02}"/>
              </a:ext>
            </a:extLst>
          </p:cNvPr>
          <p:cNvSpPr>
            <a:spLocks noGrp="1"/>
          </p:cNvSpPr>
          <p:nvPr>
            <p:ph sz="half" idx="1"/>
          </p:nvPr>
        </p:nvSpPr>
        <p:spPr>
          <a:xfrm>
            <a:off x="888176" y="1348802"/>
            <a:ext cx="10415648" cy="4351338"/>
          </a:xfrm>
        </p:spPr>
        <p:txBody>
          <a:bodyPr/>
          <a:lstStyle/>
          <a:p>
            <a:pPr marL="0" indent="0">
              <a:lnSpc>
                <a:spcPct val="150000"/>
              </a:lnSpc>
              <a:spcBef>
                <a:spcPts val="0"/>
              </a:spcBef>
              <a:buNone/>
            </a:pPr>
            <a:r>
              <a:rPr lang="en-US" sz="2800" b="1" dirty="0">
                <a:solidFill>
                  <a:schemeClr val="tx2"/>
                </a:solidFill>
              </a:rPr>
              <a:t>FY25 Rapid Turnaround Experiments</a:t>
            </a:r>
          </a:p>
          <a:p>
            <a:pPr marL="0" indent="0">
              <a:lnSpc>
                <a:spcPct val="100000"/>
              </a:lnSpc>
              <a:spcBef>
                <a:spcPts val="0"/>
              </a:spcBef>
              <a:buNone/>
            </a:pPr>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October 2024, 23 awards made in June 2025</a:t>
            </a:r>
            <a:br>
              <a:rPr lang="en-US" sz="2400" dirty="0"/>
            </a:br>
            <a:r>
              <a:rPr lang="en-US" sz="2400" b="1" dirty="0">
                <a:solidFill>
                  <a:schemeClr val="tx2"/>
                </a:solidFill>
              </a:rPr>
              <a:t>2</a:t>
            </a:r>
            <a:r>
              <a:rPr lang="en-US" sz="2400" b="1" baseline="30000" dirty="0">
                <a:solidFill>
                  <a:schemeClr val="tx2"/>
                </a:solidFill>
              </a:rPr>
              <a:t>nd</a:t>
            </a:r>
            <a:r>
              <a:rPr lang="en-US" sz="2400" b="1" dirty="0">
                <a:solidFill>
                  <a:schemeClr val="tx2"/>
                </a:solidFill>
              </a:rPr>
              <a:t> call: </a:t>
            </a:r>
            <a:r>
              <a:rPr lang="en-US" sz="2400" dirty="0"/>
              <a:t>Opened June 2025, 29 awards made in December 2025</a:t>
            </a:r>
            <a:br>
              <a:rPr lang="en-US" sz="2400" dirty="0"/>
            </a:br>
            <a:r>
              <a:rPr lang="en-US" sz="2400" b="1" dirty="0">
                <a:solidFill>
                  <a:schemeClr val="accent1"/>
                </a:solidFill>
              </a:rPr>
              <a:t>Super RTE call: </a:t>
            </a:r>
            <a:r>
              <a:rPr lang="en-US" sz="2400" dirty="0"/>
              <a:t>Opened July 2025, 19 awards made in January 2026</a:t>
            </a:r>
          </a:p>
          <a:p>
            <a:pPr marL="0" indent="0">
              <a:lnSpc>
                <a:spcPct val="100000"/>
              </a:lnSpc>
              <a:spcBef>
                <a:spcPts val="1600"/>
              </a:spcBef>
              <a:buNone/>
            </a:pPr>
            <a:br>
              <a:rPr lang="en-US" sz="1600" dirty="0"/>
            </a:br>
            <a:r>
              <a:rPr lang="en-US" sz="2800" b="1" dirty="0">
                <a:solidFill>
                  <a:schemeClr val="tx2"/>
                </a:solidFill>
              </a:rPr>
              <a:t>FY26 Rapid Turnaround Experiments</a:t>
            </a:r>
          </a:p>
          <a:p>
            <a:pPr marL="0" indent="0">
              <a:lnSpc>
                <a:spcPct val="100000"/>
              </a:lnSpc>
              <a:spcBef>
                <a:spcPts val="600"/>
              </a:spcBef>
              <a:buNone/>
            </a:pPr>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December 2025, proposals are currently under review</a:t>
            </a:r>
          </a:p>
          <a:p>
            <a:pPr marL="0" indent="0">
              <a:lnSpc>
                <a:spcPct val="100000"/>
              </a:lnSpc>
              <a:spcBef>
                <a:spcPts val="600"/>
              </a:spcBef>
              <a:buNone/>
            </a:pPr>
            <a:r>
              <a:rPr lang="en-US" sz="2400" b="1" dirty="0">
                <a:solidFill>
                  <a:schemeClr val="tx2"/>
                </a:solidFill>
              </a:rPr>
              <a:t>2</a:t>
            </a:r>
            <a:r>
              <a:rPr lang="en-US" sz="2400" b="1" baseline="30000" dirty="0">
                <a:solidFill>
                  <a:schemeClr val="tx2"/>
                </a:solidFill>
              </a:rPr>
              <a:t>nd</a:t>
            </a:r>
            <a:r>
              <a:rPr lang="en-US" sz="2400" b="1" dirty="0">
                <a:solidFill>
                  <a:schemeClr val="tx2"/>
                </a:solidFill>
              </a:rPr>
              <a:t> call </a:t>
            </a:r>
            <a:r>
              <a:rPr lang="en-US" sz="2400" b="1" dirty="0">
                <a:solidFill>
                  <a:schemeClr val="accent1"/>
                </a:solidFill>
              </a:rPr>
              <a:t>Super RTE call:  </a:t>
            </a:r>
            <a:r>
              <a:rPr lang="en-US" sz="2400" dirty="0"/>
              <a:t>Opened May 4, 2026 until June 1, 2026</a:t>
            </a:r>
          </a:p>
        </p:txBody>
      </p:sp>
    </p:spTree>
    <p:extLst>
      <p:ext uri="{BB962C8B-B14F-4D97-AF65-F5344CB8AC3E}">
        <p14:creationId xmlns:p14="http://schemas.microsoft.com/office/powerpoint/2010/main" val="2005435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1B20-AE70-71A8-2E4D-0E5E0E71B146}"/>
              </a:ext>
            </a:extLst>
          </p:cNvPr>
          <p:cNvSpPr>
            <a:spLocks noGrp="1"/>
          </p:cNvSpPr>
          <p:nvPr>
            <p:ph type="title"/>
          </p:nvPr>
        </p:nvSpPr>
        <p:spPr/>
        <p:txBody>
          <a:bodyPr/>
          <a:lstStyle/>
          <a:p>
            <a:r>
              <a:rPr lang="en-US" dirty="0"/>
              <a:t>FY25 Rapid Turnaround Experiments Metrics</a:t>
            </a:r>
          </a:p>
        </p:txBody>
      </p:sp>
      <p:sp>
        <p:nvSpPr>
          <p:cNvPr id="3" name="Content Placeholder 2">
            <a:extLst>
              <a:ext uri="{FF2B5EF4-FFF2-40B4-BE49-F238E27FC236}">
                <a16:creationId xmlns:a16="http://schemas.microsoft.com/office/drawing/2014/main" id="{393DB018-735F-8041-93AB-D725D6098724}"/>
              </a:ext>
            </a:extLst>
          </p:cNvPr>
          <p:cNvSpPr>
            <a:spLocks noGrp="1"/>
          </p:cNvSpPr>
          <p:nvPr>
            <p:ph sz="half" idx="1"/>
          </p:nvPr>
        </p:nvSpPr>
        <p:spPr>
          <a:xfrm>
            <a:off x="888050" y="1505017"/>
            <a:ext cx="5334187" cy="4645411"/>
          </a:xfrm>
        </p:spPr>
        <p:txBody>
          <a:bodyPr/>
          <a:lstStyle/>
          <a:p>
            <a:pPr marL="0" indent="0">
              <a:buNone/>
            </a:pPr>
            <a:r>
              <a:rPr lang="en-US" sz="2000" b="1" dirty="0">
                <a:solidFill>
                  <a:schemeClr val="tx2"/>
                </a:solidFill>
              </a:rPr>
              <a:t>Awarded 52 of the 161 proposals (32%)</a:t>
            </a:r>
            <a:br>
              <a:rPr lang="en-US" sz="2000" dirty="0"/>
            </a:br>
            <a:endParaRPr lang="en-US" sz="2000" dirty="0"/>
          </a:p>
          <a:p>
            <a:pPr marL="0" indent="0">
              <a:buNone/>
            </a:pPr>
            <a:r>
              <a:rPr lang="en-US" sz="2000" b="1" dirty="0">
                <a:solidFill>
                  <a:schemeClr val="tx2"/>
                </a:solidFill>
              </a:rPr>
              <a:t>Metrics for the two FY25 RTE calls:</a:t>
            </a:r>
          </a:p>
          <a:p>
            <a:pPr marL="742950" marR="0" lvl="1" indent="-285750" algn="l">
              <a:lnSpc>
                <a:spcPct val="115000"/>
              </a:lnSpc>
              <a:spcBef>
                <a:spcPts val="0"/>
              </a:spcBef>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27 awards (out of 103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universities</a:t>
            </a:r>
            <a:r>
              <a:rPr lang="en-US" sz="1800" dirty="0">
                <a:solidFill>
                  <a:schemeClr val="bg2"/>
                </a:solidFill>
                <a:effectLst/>
                <a:latin typeface="+mn-lt"/>
                <a:ea typeface="Calibri" panose="020F0502020204030204" pitchFamily="34" charset="0"/>
                <a:cs typeface="Times New Roman" panose="02020603050405020304" pitchFamily="18" charset="0"/>
              </a:rPr>
              <a:t> </a:t>
            </a:r>
            <a:r>
              <a:rPr lang="en-US" sz="1800" dirty="0">
                <a:effectLst/>
                <a:latin typeface="+mn-lt"/>
                <a:ea typeface="Calibri" panose="020F0502020204030204" pitchFamily="34" charset="0"/>
                <a:cs typeface="Times New Roman" panose="02020603050405020304" pitchFamily="18" charset="0"/>
              </a:rPr>
              <a:t>(26%)</a:t>
            </a:r>
          </a:p>
          <a:p>
            <a:pPr marL="742950" marR="0" lvl="1" indent="-285750" algn="l">
              <a:lnSpc>
                <a:spcPct val="115000"/>
              </a:lnSpc>
              <a:spcBef>
                <a:spcPts val="0"/>
              </a:spcBef>
              <a:buFont typeface="Courier New" panose="02070309020205020404" pitchFamily="49" charset="0"/>
              <a:buChar char="o"/>
            </a:pPr>
            <a:r>
              <a:rPr lang="en-US" sz="1800" dirty="0">
                <a:latin typeface="+mn-lt"/>
                <a:ea typeface="Calibri" panose="020F0502020204030204" pitchFamily="34" charset="0"/>
                <a:cs typeface="Times New Roman" panose="02020603050405020304" pitchFamily="18" charset="0"/>
              </a:rPr>
              <a:t>20</a:t>
            </a:r>
            <a:r>
              <a:rPr lang="en-US" sz="1800" dirty="0">
                <a:effectLst/>
                <a:latin typeface="+mn-lt"/>
                <a:ea typeface="Calibri" panose="020F0502020204030204" pitchFamily="34" charset="0"/>
                <a:cs typeface="Times New Roman" panose="02020603050405020304" pitchFamily="18" charset="0"/>
              </a:rPr>
              <a:t> awards (out of 46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1800" dirty="0">
                <a:effectLst/>
                <a:latin typeface="+mn-lt"/>
                <a:ea typeface="Calibri" panose="020F0502020204030204" pitchFamily="34" charset="0"/>
                <a:cs typeface="Times New Roman" panose="02020603050405020304" pitchFamily="18" charset="0"/>
              </a:rPr>
              <a:t>(44%)</a:t>
            </a:r>
          </a:p>
          <a:p>
            <a:pPr marL="742950" lvl="1" indent="-285750">
              <a:lnSpc>
                <a:spcPct val="115000"/>
              </a:lnSpc>
              <a:spcBef>
                <a:spcPts val="0"/>
              </a:spcBef>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3 awards (out of 3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industry</a:t>
            </a:r>
            <a:r>
              <a:rPr lang="en-US" sz="1800" dirty="0">
                <a:solidFill>
                  <a:schemeClr val="bg2"/>
                </a:solidFill>
                <a:effectLst/>
                <a:latin typeface="+mn-lt"/>
                <a:ea typeface="Calibri" panose="020F0502020204030204" pitchFamily="34" charset="0"/>
                <a:cs typeface="Times New Roman" panose="02020603050405020304" pitchFamily="18" charset="0"/>
              </a:rPr>
              <a:t> </a:t>
            </a:r>
            <a:r>
              <a:rPr lang="en-US" sz="1800" dirty="0">
                <a:effectLst/>
                <a:latin typeface="+mn-lt"/>
                <a:ea typeface="Calibri" panose="020F0502020204030204" pitchFamily="34" charset="0"/>
                <a:cs typeface="Times New Roman" panose="02020603050405020304" pitchFamily="18" charset="0"/>
              </a:rPr>
              <a:t>(100%)</a:t>
            </a:r>
          </a:p>
          <a:p>
            <a:pPr marL="742950" lvl="1" indent="-285750">
              <a:lnSpc>
                <a:spcPct val="115000"/>
              </a:lnSpc>
              <a:spcBef>
                <a:spcPts val="0"/>
              </a:spcBef>
              <a:buFont typeface="Courier New" panose="02070309020205020404" pitchFamily="49" charset="0"/>
              <a:buChar char="o"/>
            </a:pPr>
            <a:endParaRPr lang="en-US" sz="1800" dirty="0">
              <a:effectLst/>
              <a:latin typeface="+mn-lt"/>
              <a:ea typeface="Calibri" panose="020F0502020204030204" pitchFamily="34" charset="0"/>
              <a:cs typeface="Times New Roman" panose="02020603050405020304" pitchFamily="18" charset="0"/>
            </a:endParaRPr>
          </a:p>
          <a:p>
            <a:pPr marL="742950" lvl="1" indent="-285750">
              <a:lnSpc>
                <a:spcPct val="115000"/>
              </a:lnSpc>
              <a:spcBef>
                <a:spcPts val="0"/>
              </a:spcBef>
              <a:buFont typeface="Courier New" panose="02070309020205020404" pitchFamily="49" charset="0"/>
              <a:buChar char="o"/>
            </a:pPr>
            <a:endParaRPr lang="en-US" sz="1800" dirty="0">
              <a:effectLst/>
              <a:latin typeface="+mn-lt"/>
              <a:ea typeface="Calibri" panose="020F0502020204030204" pitchFamily="34" charset="0"/>
              <a:cs typeface="Times New Roman" panose="02020603050405020304" pitchFamily="18" charset="0"/>
            </a:endParaRPr>
          </a:p>
          <a:p>
            <a:pPr marL="742950" lvl="1" indent="-285750">
              <a:lnSpc>
                <a:spcPct val="115000"/>
              </a:lnSpc>
              <a:spcBef>
                <a:spcPts val="0"/>
              </a:spcBef>
              <a:buFont typeface="Courier New" panose="02070309020205020404" pitchFamily="49" charset="0"/>
              <a:buChar char="o"/>
            </a:pPr>
            <a:r>
              <a:rPr lang="en-US" sz="1800" dirty="0">
                <a:latin typeface="+mn-lt"/>
                <a:ea typeface="Calibri" panose="020F0502020204030204" pitchFamily="34" charset="0"/>
                <a:cs typeface="Times New Roman" panose="02020603050405020304" pitchFamily="18" charset="0"/>
              </a:rPr>
              <a:t>2 awards (out of 9 submitted to PIs from </a:t>
            </a:r>
            <a:r>
              <a:rPr lang="en-US" sz="1800" b="1" dirty="0">
                <a:solidFill>
                  <a:schemeClr val="bg2"/>
                </a:solidFill>
                <a:latin typeface="+mn-lt"/>
                <a:ea typeface="Calibri" panose="020F0502020204030204" pitchFamily="34" charset="0"/>
                <a:cs typeface="Times New Roman" panose="02020603050405020304" pitchFamily="18" charset="0"/>
              </a:rPr>
              <a:t>international universities </a:t>
            </a:r>
            <a:r>
              <a:rPr lang="en-US" sz="1800" dirty="0">
                <a:latin typeface="+mn-lt"/>
                <a:ea typeface="Calibri" panose="020F0502020204030204" pitchFamily="34" charset="0"/>
                <a:cs typeface="Times New Roman" panose="02020603050405020304" pitchFamily="18" charset="0"/>
              </a:rPr>
              <a:t>(22%)</a:t>
            </a:r>
            <a:endParaRPr lang="en-US" sz="1800" dirty="0">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1AA0C676-8D51-0CEC-ADC8-9A16F88A7EA4}"/>
              </a:ext>
            </a:extLst>
          </p:cNvPr>
          <p:cNvSpPr>
            <a:spLocks noGrp="1"/>
          </p:cNvSpPr>
          <p:nvPr>
            <p:ph sz="half" idx="2"/>
          </p:nvPr>
        </p:nvSpPr>
        <p:spPr>
          <a:xfrm>
            <a:off x="6395358" y="1503899"/>
            <a:ext cx="5154386" cy="4645411"/>
          </a:xfrm>
        </p:spPr>
        <p:txBody>
          <a:bodyPr/>
          <a:lstStyle/>
          <a:p>
            <a:pPr marL="0" indent="0">
              <a:buNone/>
            </a:pPr>
            <a:r>
              <a:rPr lang="en-US" sz="2000" b="1" dirty="0">
                <a:solidFill>
                  <a:schemeClr val="tx2"/>
                </a:solidFill>
              </a:rPr>
              <a:t>Awarded 19 of 59 proposals (32%)</a:t>
            </a:r>
          </a:p>
          <a:p>
            <a:pPr marL="6350" lvl="1" indent="0">
              <a:buNone/>
            </a:pPr>
            <a:br>
              <a:rPr lang="en-US" sz="2000" dirty="0"/>
            </a:br>
            <a:r>
              <a:rPr lang="en-US" sz="2000" b="1" dirty="0">
                <a:solidFill>
                  <a:schemeClr val="tx2"/>
                </a:solidFill>
              </a:rPr>
              <a:t>Metrics for the single FY25 Super RTE :</a:t>
            </a:r>
          </a:p>
          <a:p>
            <a:pPr marL="742950" marR="0" lvl="1" indent="-285750" algn="l">
              <a:lnSpc>
                <a:spcPct val="115000"/>
              </a:lnSpc>
              <a:spcBef>
                <a:spcPts val="0"/>
              </a:spcBef>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6 awards (out of 36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universities</a:t>
            </a:r>
            <a:r>
              <a:rPr lang="en-US" sz="1800" dirty="0">
                <a:solidFill>
                  <a:schemeClr val="bg2"/>
                </a:solidFill>
                <a:effectLst/>
                <a:latin typeface="+mn-lt"/>
                <a:ea typeface="Calibri" panose="020F0502020204030204" pitchFamily="34" charset="0"/>
                <a:cs typeface="Times New Roman" panose="02020603050405020304" pitchFamily="18" charset="0"/>
              </a:rPr>
              <a:t> </a:t>
            </a:r>
            <a:r>
              <a:rPr lang="en-US" sz="1800" dirty="0">
                <a:effectLst/>
                <a:latin typeface="+mn-lt"/>
                <a:ea typeface="Calibri" panose="020F0502020204030204" pitchFamily="34" charset="0"/>
                <a:cs typeface="Times New Roman" panose="02020603050405020304" pitchFamily="18" charset="0"/>
              </a:rPr>
              <a:t>(17%)</a:t>
            </a:r>
          </a:p>
          <a:p>
            <a:pPr marL="742950" marR="0" lvl="1" indent="-285750" algn="l">
              <a:lnSpc>
                <a:spcPct val="115000"/>
              </a:lnSpc>
              <a:spcBef>
                <a:spcPts val="0"/>
              </a:spcBef>
              <a:buFont typeface="Courier New" panose="02070309020205020404" pitchFamily="49" charset="0"/>
              <a:buChar char="o"/>
            </a:pPr>
            <a:r>
              <a:rPr lang="en-US" sz="1800" dirty="0">
                <a:latin typeface="+mn-lt"/>
                <a:ea typeface="Calibri" panose="020F0502020204030204" pitchFamily="34" charset="0"/>
                <a:cs typeface="Times New Roman" panose="02020603050405020304" pitchFamily="18" charset="0"/>
              </a:rPr>
              <a:t>8</a:t>
            </a:r>
            <a:r>
              <a:rPr lang="en-US" sz="1800" dirty="0">
                <a:effectLst/>
                <a:latin typeface="+mn-lt"/>
                <a:ea typeface="Calibri" panose="020F0502020204030204" pitchFamily="34" charset="0"/>
                <a:cs typeface="Times New Roman" panose="02020603050405020304" pitchFamily="18" charset="0"/>
              </a:rPr>
              <a:t> awards (out of 16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1800" dirty="0">
                <a:effectLst/>
                <a:latin typeface="+mn-lt"/>
                <a:ea typeface="Calibri" panose="020F0502020204030204" pitchFamily="34" charset="0"/>
                <a:cs typeface="Times New Roman" panose="02020603050405020304" pitchFamily="18" charset="0"/>
              </a:rPr>
              <a:t>(</a:t>
            </a:r>
            <a:r>
              <a:rPr lang="en-US" sz="1800" dirty="0">
                <a:latin typeface="+mn-lt"/>
                <a:ea typeface="Calibri" panose="020F0502020204030204" pitchFamily="34" charset="0"/>
                <a:cs typeface="Times New Roman" panose="02020603050405020304" pitchFamily="18" charset="0"/>
              </a:rPr>
              <a:t>50</a:t>
            </a:r>
            <a:r>
              <a:rPr lang="en-US" sz="1800" dirty="0">
                <a:effectLst/>
                <a:latin typeface="+mn-lt"/>
                <a:ea typeface="Calibri" panose="020F0502020204030204" pitchFamily="34" charset="0"/>
                <a:cs typeface="Times New Roman" panose="02020603050405020304" pitchFamily="18" charset="0"/>
              </a:rPr>
              <a:t>%)</a:t>
            </a:r>
          </a:p>
          <a:p>
            <a:pPr marL="742950" lvl="1" indent="-285750">
              <a:lnSpc>
                <a:spcPct val="115000"/>
              </a:lnSpc>
              <a:spcBef>
                <a:spcPts val="0"/>
              </a:spcBef>
              <a:buFont typeface="Courier New" panose="02070309020205020404" pitchFamily="49" charset="0"/>
              <a:buChar char="o"/>
            </a:pPr>
            <a:r>
              <a:rPr lang="en-US" sz="1800" dirty="0">
                <a:effectLst/>
                <a:latin typeface="+mn-lt"/>
                <a:ea typeface="Calibri" panose="020F0502020204030204" pitchFamily="34" charset="0"/>
                <a:cs typeface="Times New Roman" panose="02020603050405020304" pitchFamily="18" charset="0"/>
              </a:rPr>
              <a:t>3 awards (out of 5 submitted) to PIs from </a:t>
            </a:r>
            <a:r>
              <a:rPr lang="en-US" sz="1800" b="1" dirty="0">
                <a:solidFill>
                  <a:schemeClr val="bg2"/>
                </a:solidFill>
                <a:effectLst/>
                <a:latin typeface="+mn-lt"/>
                <a:ea typeface="Calibri" panose="020F0502020204030204" pitchFamily="34" charset="0"/>
                <a:cs typeface="Times New Roman" panose="02020603050405020304" pitchFamily="18" charset="0"/>
              </a:rPr>
              <a:t>U.S. industry</a:t>
            </a:r>
            <a:r>
              <a:rPr lang="en-US" sz="1800" dirty="0">
                <a:solidFill>
                  <a:schemeClr val="bg2"/>
                </a:solidFill>
                <a:effectLst/>
                <a:latin typeface="+mn-lt"/>
                <a:ea typeface="Calibri" panose="020F0502020204030204" pitchFamily="34" charset="0"/>
                <a:cs typeface="Times New Roman" panose="02020603050405020304" pitchFamily="18" charset="0"/>
              </a:rPr>
              <a:t> </a:t>
            </a:r>
            <a:r>
              <a:rPr lang="en-US" sz="1800" dirty="0">
                <a:effectLst/>
                <a:latin typeface="+mn-lt"/>
                <a:ea typeface="Calibri" panose="020F0502020204030204" pitchFamily="34" charset="0"/>
                <a:cs typeface="Times New Roman" panose="02020603050405020304" pitchFamily="18" charset="0"/>
              </a:rPr>
              <a:t>(60%)</a:t>
            </a:r>
          </a:p>
          <a:p>
            <a:pPr marL="742950" lvl="1" indent="-285750">
              <a:lnSpc>
                <a:spcPct val="115000"/>
              </a:lnSpc>
              <a:spcBef>
                <a:spcPts val="0"/>
              </a:spcBef>
              <a:buFont typeface="Courier New" panose="02070309020205020404" pitchFamily="49" charset="0"/>
              <a:buChar char="o"/>
            </a:pPr>
            <a:r>
              <a:rPr lang="en-US" sz="1800" dirty="0">
                <a:latin typeface="+mn-lt"/>
              </a:rPr>
              <a:t>1 award (out of 1 submitted) to PI from </a:t>
            </a:r>
            <a:r>
              <a:rPr lang="en-US" sz="1800" b="1" dirty="0">
                <a:solidFill>
                  <a:schemeClr val="bg2"/>
                </a:solidFill>
                <a:latin typeface="+mn-lt"/>
              </a:rPr>
              <a:t>nonprofit </a:t>
            </a:r>
            <a:r>
              <a:rPr lang="en-US" sz="1800" dirty="0">
                <a:latin typeface="+mn-lt"/>
              </a:rPr>
              <a:t>(100%)</a:t>
            </a:r>
          </a:p>
          <a:p>
            <a:pPr marL="742950" lvl="1" indent="-285750">
              <a:lnSpc>
                <a:spcPct val="115000"/>
              </a:lnSpc>
              <a:spcBef>
                <a:spcPts val="0"/>
              </a:spcBef>
              <a:buFont typeface="Courier New" panose="02070309020205020404" pitchFamily="49" charset="0"/>
              <a:buChar char="o"/>
            </a:pPr>
            <a:r>
              <a:rPr lang="en-US" sz="1800" dirty="0">
                <a:latin typeface="+mn-lt"/>
              </a:rPr>
              <a:t>1 award (out of 1 submitted) to PI from </a:t>
            </a:r>
            <a:r>
              <a:rPr lang="en-US" sz="1800" b="1" dirty="0">
                <a:solidFill>
                  <a:schemeClr val="bg2"/>
                </a:solidFill>
                <a:latin typeface="+mn-lt"/>
              </a:rPr>
              <a:t>international university </a:t>
            </a:r>
            <a:r>
              <a:rPr lang="en-US" sz="1800" dirty="0">
                <a:latin typeface="+mn-lt"/>
              </a:rPr>
              <a:t>(100%)</a:t>
            </a:r>
          </a:p>
        </p:txBody>
      </p:sp>
      <p:sp>
        <p:nvSpPr>
          <p:cNvPr id="5" name="Text Placeholder 4">
            <a:extLst>
              <a:ext uri="{FF2B5EF4-FFF2-40B4-BE49-F238E27FC236}">
                <a16:creationId xmlns:a16="http://schemas.microsoft.com/office/drawing/2014/main" id="{99B37763-DF47-90D9-F4EB-E1A0C4E7E29F}"/>
              </a:ext>
            </a:extLst>
          </p:cNvPr>
          <p:cNvSpPr>
            <a:spLocks noGrp="1"/>
          </p:cNvSpPr>
          <p:nvPr>
            <p:ph type="body" idx="13"/>
          </p:nvPr>
        </p:nvSpPr>
        <p:spPr>
          <a:xfrm>
            <a:off x="888049" y="963684"/>
            <a:ext cx="4953887" cy="521097"/>
          </a:xfrm>
        </p:spPr>
        <p:txBody>
          <a:bodyPr/>
          <a:lstStyle/>
          <a:p>
            <a:r>
              <a:rPr lang="en-US" dirty="0"/>
              <a:t>Standard RTE	</a:t>
            </a:r>
          </a:p>
        </p:txBody>
      </p:sp>
      <p:sp>
        <p:nvSpPr>
          <p:cNvPr id="6" name="Text Placeholder 5">
            <a:extLst>
              <a:ext uri="{FF2B5EF4-FFF2-40B4-BE49-F238E27FC236}">
                <a16:creationId xmlns:a16="http://schemas.microsoft.com/office/drawing/2014/main" id="{211F43D2-874C-05BE-51CA-4B7BBA57F176}"/>
              </a:ext>
            </a:extLst>
          </p:cNvPr>
          <p:cNvSpPr>
            <a:spLocks noGrp="1"/>
          </p:cNvSpPr>
          <p:nvPr>
            <p:ph type="body" sz="quarter" idx="3"/>
          </p:nvPr>
        </p:nvSpPr>
        <p:spPr>
          <a:xfrm>
            <a:off x="6431757" y="963683"/>
            <a:ext cx="5081587" cy="521097"/>
          </a:xfrm>
        </p:spPr>
        <p:txBody>
          <a:bodyPr/>
          <a:lstStyle/>
          <a:p>
            <a:r>
              <a:rPr lang="en-US" dirty="0"/>
              <a:t>Super RTE</a:t>
            </a:r>
          </a:p>
        </p:txBody>
      </p:sp>
    </p:spTree>
    <p:extLst>
      <p:ext uri="{BB962C8B-B14F-4D97-AF65-F5344CB8AC3E}">
        <p14:creationId xmlns:p14="http://schemas.microsoft.com/office/powerpoint/2010/main" val="3010260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C3E-81B4-CC74-7B2D-B989BB72C479}"/>
              </a:ext>
            </a:extLst>
          </p:cNvPr>
          <p:cNvSpPr>
            <a:spLocks noGrp="1"/>
          </p:cNvSpPr>
          <p:nvPr>
            <p:ph type="title"/>
          </p:nvPr>
        </p:nvSpPr>
        <p:spPr>
          <a:xfrm>
            <a:off x="888175" y="308819"/>
            <a:ext cx="10415648" cy="1008797"/>
          </a:xfrm>
        </p:spPr>
        <p:txBody>
          <a:bodyPr/>
          <a:lstStyle/>
          <a:p>
            <a:r>
              <a:rPr lang="en-US" dirty="0"/>
              <a:t>NSUF User Access Awards: Rapid Turnaround Experiments</a:t>
            </a:r>
            <a:br>
              <a:rPr lang="en-US" dirty="0"/>
            </a:br>
            <a:r>
              <a:rPr lang="en-US" dirty="0">
                <a:solidFill>
                  <a:schemeClr val="accent1"/>
                </a:solidFill>
              </a:rPr>
              <a:t>Small projects</a:t>
            </a:r>
          </a:p>
        </p:txBody>
      </p:sp>
      <p:pic>
        <p:nvPicPr>
          <p:cNvPr id="5" name="Picture 4">
            <a:extLst>
              <a:ext uri="{FF2B5EF4-FFF2-40B4-BE49-F238E27FC236}">
                <a16:creationId xmlns:a16="http://schemas.microsoft.com/office/drawing/2014/main" id="{DF66C59E-1207-FB2A-BCEC-5907DB5B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724" y="1073923"/>
            <a:ext cx="9066550" cy="5072381"/>
          </a:xfrm>
          <a:prstGeom prst="rect">
            <a:avLst/>
          </a:prstGeom>
          <a:ln>
            <a:noFill/>
          </a:ln>
        </p:spPr>
      </p:pic>
    </p:spTree>
    <p:extLst>
      <p:ext uri="{BB962C8B-B14F-4D97-AF65-F5344CB8AC3E}">
        <p14:creationId xmlns:p14="http://schemas.microsoft.com/office/powerpoint/2010/main" val="4121973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C3E-81B4-CC74-7B2D-B989BB72C479}"/>
              </a:ext>
            </a:extLst>
          </p:cNvPr>
          <p:cNvSpPr>
            <a:spLocks noGrp="1"/>
          </p:cNvSpPr>
          <p:nvPr>
            <p:ph type="title"/>
          </p:nvPr>
        </p:nvSpPr>
        <p:spPr/>
        <p:txBody>
          <a:bodyPr/>
          <a:lstStyle/>
          <a:p>
            <a:r>
              <a:rPr lang="en-US" dirty="0"/>
              <a:t>Distribution of Estimated cost for reviewed RTE proposals</a:t>
            </a:r>
            <a:endParaRPr lang="en-US" dirty="0">
              <a:solidFill>
                <a:schemeClr val="accent1"/>
              </a:solidFill>
            </a:endParaRPr>
          </a:p>
        </p:txBody>
      </p:sp>
      <p:pic>
        <p:nvPicPr>
          <p:cNvPr id="3" name="Picture 2">
            <a:extLst>
              <a:ext uri="{FF2B5EF4-FFF2-40B4-BE49-F238E27FC236}">
                <a16:creationId xmlns:a16="http://schemas.microsoft.com/office/drawing/2014/main" id="{B4E9B379-7579-0943-750D-18D866C7D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598" y="1137741"/>
            <a:ext cx="9211204" cy="4898142"/>
          </a:xfrm>
          <a:prstGeom prst="rect">
            <a:avLst/>
          </a:prstGeom>
        </p:spPr>
      </p:pic>
    </p:spTree>
    <p:extLst>
      <p:ext uri="{BB962C8B-B14F-4D97-AF65-F5344CB8AC3E}">
        <p14:creationId xmlns:p14="http://schemas.microsoft.com/office/powerpoint/2010/main" val="397525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0BFD-6249-AD21-26E0-8BF5ED48F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CBF88-5169-2CB3-EBED-5F4EB9172708}"/>
              </a:ext>
            </a:extLst>
          </p:cNvPr>
          <p:cNvSpPr>
            <a:spLocks noGrp="1"/>
          </p:cNvSpPr>
          <p:nvPr>
            <p:ph type="title"/>
          </p:nvPr>
        </p:nvSpPr>
        <p:spPr>
          <a:xfrm>
            <a:off x="888175" y="368102"/>
            <a:ext cx="10148125" cy="939997"/>
          </a:xfrm>
        </p:spPr>
        <p:txBody>
          <a:bodyPr/>
          <a:lstStyle/>
          <a:p>
            <a:r>
              <a:rPr lang="en-US" dirty="0"/>
              <a:t>Technical Reviewers</a:t>
            </a:r>
            <a:br>
              <a:rPr lang="en-US" dirty="0"/>
            </a:br>
            <a:r>
              <a:rPr lang="en-US" dirty="0">
                <a:solidFill>
                  <a:schemeClr val="accent1"/>
                </a:solidFill>
              </a:rPr>
              <a:t>Thank you for supporting the RTE program!</a:t>
            </a:r>
            <a:br>
              <a:rPr lang="en-US" dirty="0">
                <a:solidFill>
                  <a:schemeClr val="accent1"/>
                </a:solidFill>
              </a:rPr>
            </a:br>
            <a:endParaRPr lang="en-US" dirty="0">
              <a:solidFill>
                <a:schemeClr val="accent1"/>
              </a:solidFill>
            </a:endParaRPr>
          </a:p>
        </p:txBody>
      </p:sp>
      <p:sp>
        <p:nvSpPr>
          <p:cNvPr id="3" name="Content Placeholder 2">
            <a:extLst>
              <a:ext uri="{FF2B5EF4-FFF2-40B4-BE49-F238E27FC236}">
                <a16:creationId xmlns:a16="http://schemas.microsoft.com/office/drawing/2014/main" id="{18A67D05-C750-AF7A-0DFF-D70B32197F5C}"/>
              </a:ext>
            </a:extLst>
          </p:cNvPr>
          <p:cNvSpPr>
            <a:spLocks noGrp="1"/>
          </p:cNvSpPr>
          <p:nvPr>
            <p:ph idx="1"/>
          </p:nvPr>
        </p:nvSpPr>
        <p:spPr>
          <a:xfrm>
            <a:off x="640318" y="1473200"/>
            <a:ext cx="10656538" cy="5016697"/>
          </a:xfrm>
        </p:spPr>
        <p:txBody>
          <a:bodyPr/>
          <a:lstStyle/>
          <a:p>
            <a:r>
              <a:rPr lang="en-US" dirty="0">
                <a:solidFill>
                  <a:schemeClr val="tx1"/>
                </a:solidFill>
              </a:rPr>
              <a:t>We are receiving a lot of proposals and need to increase the pool of Technical Reviewers.</a:t>
            </a:r>
          </a:p>
          <a:p>
            <a:r>
              <a:rPr lang="en-US" dirty="0">
                <a:solidFill>
                  <a:schemeClr val="tx1"/>
                </a:solidFill>
              </a:rPr>
              <a:t>Please contact the RTE Administrator if you are interested in being a Technical Reviewer   </a:t>
            </a:r>
            <a:r>
              <a:rPr lang="en-US" b="1" dirty="0">
                <a:solidFill>
                  <a:schemeClr val="accent1"/>
                </a:solidFill>
              </a:rPr>
              <a:t>n</a:t>
            </a:r>
            <a:r>
              <a:rPr lang="en-US" b="1" dirty="0">
                <a:solidFill>
                  <a:schemeClr val="accent1"/>
                </a:solidFill>
                <a:hlinkClick r:id="rId2">
                  <a:extLst>
                    <a:ext uri="{A12FA001-AC4F-418D-AE19-62706E023703}">
                      <ahyp:hlinkClr xmlns:ahyp="http://schemas.microsoft.com/office/drawing/2018/hyperlinkcolor" val="tx"/>
                    </a:ext>
                  </a:extLst>
                </a:hlinkClick>
              </a:rPr>
              <a:t>suf-proposals@inl.gov</a:t>
            </a:r>
            <a:r>
              <a:rPr lang="en-US" b="1" dirty="0">
                <a:solidFill>
                  <a:schemeClr val="accent1"/>
                </a:solidFill>
              </a:rPr>
              <a:t>  </a:t>
            </a:r>
          </a:p>
          <a:p>
            <a:pPr marL="0" indent="0">
              <a:spcBef>
                <a:spcPts val="2200"/>
              </a:spcBef>
              <a:buNone/>
            </a:pPr>
            <a:r>
              <a:rPr lang="en-US" b="1" dirty="0">
                <a:solidFill>
                  <a:schemeClr val="tx1"/>
                </a:solidFill>
              </a:rPr>
              <a:t>New for Reviewers: </a:t>
            </a:r>
          </a:p>
          <a:p>
            <a:r>
              <a:rPr lang="en-US" dirty="0">
                <a:solidFill>
                  <a:schemeClr val="tx1"/>
                </a:solidFill>
              </a:rPr>
              <a:t>Please update the keywords in your profile so we can assign appropriately.</a:t>
            </a:r>
          </a:p>
          <a:p>
            <a:r>
              <a:rPr lang="en-US" dirty="0">
                <a:solidFill>
                  <a:schemeClr val="tx1"/>
                </a:solidFill>
              </a:rPr>
              <a:t>You will be asked to agree online to a Conflict of Interest/Non-Disclosure certificate when you first sign in.</a:t>
            </a:r>
          </a:p>
          <a:p>
            <a:r>
              <a:rPr lang="en-US" dirty="0">
                <a:solidFill>
                  <a:schemeClr val="tx1"/>
                </a:solidFill>
              </a:rPr>
              <a:t>Proposals and reviews are not public information. Reviewers should not upload content from proposals or reviews to AI tools. Sharing this information would violate the confidentiality and integrity principles of the technical review process.</a:t>
            </a:r>
            <a:endParaRPr lang="en-US" dirty="0"/>
          </a:p>
        </p:txBody>
      </p:sp>
    </p:spTree>
    <p:extLst>
      <p:ext uri="{BB962C8B-B14F-4D97-AF65-F5344CB8AC3E}">
        <p14:creationId xmlns:p14="http://schemas.microsoft.com/office/powerpoint/2010/main" val="154394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0C56-8FE0-B20E-2D69-402A5C16D6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78BB35-1AC2-7FE9-FCE3-EB79596FEAFA}"/>
              </a:ext>
            </a:extLst>
          </p:cNvPr>
          <p:cNvSpPr>
            <a:spLocks noGrp="1"/>
          </p:cNvSpPr>
          <p:nvPr>
            <p:ph type="title"/>
          </p:nvPr>
        </p:nvSpPr>
        <p:spPr>
          <a:xfrm>
            <a:off x="981481" y="2166402"/>
            <a:ext cx="6271513" cy="1262598"/>
          </a:xfrm>
        </p:spPr>
        <p:txBody>
          <a:bodyPr/>
          <a:lstStyle/>
          <a:p>
            <a:r>
              <a:rPr lang="en-US" sz="4400" dirty="0"/>
              <a:t>Nuclear Fuels and Materials Library </a:t>
            </a:r>
            <a:r>
              <a:rPr lang="en-US" sz="4400" dirty="0">
                <a:solidFill>
                  <a:schemeClr val="accent5"/>
                </a:solidFill>
              </a:rPr>
              <a:t>Inventory, Harvesting, and Donations</a:t>
            </a:r>
          </a:p>
        </p:txBody>
      </p:sp>
      <p:pic>
        <p:nvPicPr>
          <p:cNvPr id="11" name="Picture Placeholder 10" descr="A picture containing indoor, ceiling, area, cluttered&#10;&#10;AI-generated content may be incorrect.">
            <a:extLst>
              <a:ext uri="{FF2B5EF4-FFF2-40B4-BE49-F238E27FC236}">
                <a16:creationId xmlns:a16="http://schemas.microsoft.com/office/drawing/2014/main" id="{84E9CBDA-C746-0876-0EF2-68A833FBF48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28820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B428F-B780-BD73-CFB4-A150E4FCB613}"/>
              </a:ext>
            </a:extLst>
          </p:cNvPr>
          <p:cNvSpPr>
            <a:spLocks noGrp="1"/>
          </p:cNvSpPr>
          <p:nvPr>
            <p:ph type="title"/>
          </p:nvPr>
        </p:nvSpPr>
        <p:spPr/>
        <p:txBody>
          <a:bodyPr/>
          <a:lstStyle/>
          <a:p>
            <a:r>
              <a:rPr lang="en-US" dirty="0"/>
              <a:t>Nuclear Fuels and Materials Library (NFML)</a:t>
            </a:r>
          </a:p>
        </p:txBody>
      </p:sp>
      <p:graphicFrame>
        <p:nvGraphicFramePr>
          <p:cNvPr id="7" name="Content Placeholder 6">
            <a:extLst>
              <a:ext uri="{FF2B5EF4-FFF2-40B4-BE49-F238E27FC236}">
                <a16:creationId xmlns:a16="http://schemas.microsoft.com/office/drawing/2014/main" id="{D40037D7-8EEC-B34C-DFD5-1244B664DB6F}"/>
              </a:ext>
            </a:extLst>
          </p:cNvPr>
          <p:cNvGraphicFramePr>
            <a:graphicFrameLocks noGrp="1"/>
          </p:cNvGraphicFramePr>
          <p:nvPr>
            <p:ph idx="1"/>
          </p:nvPr>
        </p:nvGraphicFramePr>
        <p:xfrm>
          <a:off x="838201" y="1231900"/>
          <a:ext cx="10612119" cy="4302760"/>
        </p:xfrm>
        <a:graphic>
          <a:graphicData uri="http://schemas.openxmlformats.org/drawingml/2006/table">
            <a:tbl>
              <a:tblPr firstRow="1" bandRow="1">
                <a:tableStyleId>{5C22544A-7EE6-4342-B048-85BDC9FD1C3A}</a:tableStyleId>
              </a:tblPr>
              <a:tblGrid>
                <a:gridCol w="3366752">
                  <a:extLst>
                    <a:ext uri="{9D8B030D-6E8A-4147-A177-3AD203B41FA5}">
                      <a16:colId xmlns:a16="http://schemas.microsoft.com/office/drawing/2014/main" val="2573102575"/>
                    </a:ext>
                  </a:extLst>
                </a:gridCol>
                <a:gridCol w="3309871">
                  <a:extLst>
                    <a:ext uri="{9D8B030D-6E8A-4147-A177-3AD203B41FA5}">
                      <a16:colId xmlns:a16="http://schemas.microsoft.com/office/drawing/2014/main" val="3761171599"/>
                    </a:ext>
                  </a:extLst>
                </a:gridCol>
                <a:gridCol w="3935496">
                  <a:extLst>
                    <a:ext uri="{9D8B030D-6E8A-4147-A177-3AD203B41FA5}">
                      <a16:colId xmlns:a16="http://schemas.microsoft.com/office/drawing/2014/main" val="2808624377"/>
                    </a:ext>
                  </a:extLst>
                </a:gridCol>
              </a:tblGrid>
              <a:tr h="370840">
                <a:tc>
                  <a:txBody>
                    <a:bodyPr/>
                    <a:lstStyle/>
                    <a:p>
                      <a:r>
                        <a:rPr lang="en-US" dirty="0"/>
                        <a:t>What is the NFML?</a:t>
                      </a:r>
                    </a:p>
                  </a:txBody>
                  <a:tcPr/>
                </a:tc>
                <a:tc>
                  <a:txBody>
                    <a:bodyPr/>
                    <a:lstStyle/>
                    <a:p>
                      <a:r>
                        <a:rPr lang="en-US" dirty="0"/>
                        <a:t>Access &amp; Policies</a:t>
                      </a:r>
                    </a:p>
                  </a:txBody>
                  <a:tcPr/>
                </a:tc>
                <a:tc>
                  <a:txBody>
                    <a:bodyPr/>
                    <a:lstStyle/>
                    <a:p>
                      <a:r>
                        <a:rPr lang="en-US" dirty="0"/>
                        <a:t>Recent Additions and Campaigns</a:t>
                      </a:r>
                    </a:p>
                  </a:txBody>
                  <a:tcPr/>
                </a:tc>
                <a:extLst>
                  <a:ext uri="{0D108BD9-81ED-4DB2-BD59-A6C34878D82A}">
                    <a16:rowId xmlns:a16="http://schemas.microsoft.com/office/drawing/2014/main" val="4204056543"/>
                  </a:ext>
                </a:extLst>
              </a:tr>
              <a:tr h="370840">
                <a:tc>
                  <a:txBody>
                    <a:bodyPr/>
                    <a:lstStyle/>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DOE‑NE‑owned, NSUF‑curated archive of irradiated fuels and materials </a:t>
                      </a:r>
                      <a:r>
                        <a:rPr lang="en-US" sz="1400" b="1" i="0" kern="1200" dirty="0">
                          <a:solidFill>
                            <a:schemeClr val="dk1"/>
                          </a:solidFill>
                          <a:effectLst/>
                          <a:latin typeface="+mn-lt"/>
                          <a:ea typeface="+mn-ea"/>
                          <a:cs typeface="+mn-cs"/>
                        </a:rPr>
                        <a:t>plus</a:t>
                      </a:r>
                      <a:r>
                        <a:rPr lang="en-US" sz="1400" b="0" i="0" kern="1200" dirty="0">
                          <a:solidFill>
                            <a:schemeClr val="dk1"/>
                          </a:solidFill>
                          <a:effectLst/>
                          <a:latin typeface="+mn-lt"/>
                          <a:ea typeface="+mn-ea"/>
                          <a:cs typeface="+mn-cs"/>
                        </a:rPr>
                        <a:t> technical info and publications</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Tied to the </a:t>
                      </a:r>
                      <a:r>
                        <a:rPr lang="en-US" sz="1400" b="1" i="0" kern="1200" dirty="0">
                          <a:solidFill>
                            <a:schemeClr val="dk1"/>
                          </a:solidFill>
                          <a:effectLst/>
                          <a:latin typeface="+mn-lt"/>
                          <a:ea typeface="+mn-ea"/>
                          <a:cs typeface="+mn-cs"/>
                        </a:rPr>
                        <a:t>Nuclear Research Data System (NRDS)</a:t>
                      </a:r>
                      <a:r>
                        <a:rPr lang="en-US" sz="1400" b="0" i="0" kern="1200" dirty="0">
                          <a:solidFill>
                            <a:schemeClr val="dk1"/>
                          </a:solidFill>
                          <a:effectLst/>
                          <a:latin typeface="+mn-lt"/>
                          <a:ea typeface="+mn-ea"/>
                          <a:cs typeface="+mn-cs"/>
                        </a:rPr>
                        <a:t> for analysis and visualization using INL HPC.</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NFML includes NSUF‑project samples, EBR‑II legacy items, harvested power‑plant components, and donations. </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Online since 2016 (≈ 5,700 samples) → </a:t>
                      </a:r>
                      <a:r>
                        <a:rPr lang="en-US" sz="1400" b="1" i="0" kern="1200" dirty="0">
                          <a:solidFill>
                            <a:schemeClr val="dk1"/>
                          </a:solidFill>
                          <a:effectLst/>
                          <a:latin typeface="+mn-lt"/>
                          <a:ea typeface="+mn-ea"/>
                          <a:cs typeface="+mn-cs"/>
                        </a:rPr>
                        <a:t>&gt;10,000 samples by 2025</a:t>
                      </a:r>
                      <a:r>
                        <a:rPr lang="en-US" sz="1400" b="0" i="0" kern="1200" dirty="0">
                          <a:solidFill>
                            <a:schemeClr val="dk1"/>
                          </a:solidFill>
                          <a:effectLst/>
                          <a:latin typeface="+mn-lt"/>
                          <a:ea typeface="+mn-ea"/>
                          <a:cs typeface="+mn-cs"/>
                        </a:rPr>
                        <a:t>.</a:t>
                      </a:r>
                    </a:p>
                    <a:p>
                      <a:endParaRPr lang="en-US" sz="1400" dirty="0"/>
                    </a:p>
                  </a:txBody>
                  <a:tcPr/>
                </a:tc>
                <a:tc>
                  <a:txBody>
                    <a:bodyPr/>
                    <a:lstStyle/>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Donations </a:t>
                      </a:r>
                      <a:r>
                        <a:rPr lang="en-US" sz="1400" b="0" i="0" kern="1200" dirty="0">
                          <a:solidFill>
                            <a:schemeClr val="dk1"/>
                          </a:solidFill>
                          <a:effectLst/>
                          <a:latin typeface="+mn-lt"/>
                          <a:ea typeface="+mn-ea"/>
                          <a:cs typeface="+mn-cs"/>
                        </a:rPr>
                        <a:t>- Ownership &amp; transfer: third‑party materials must transfer unrestricted title to DOE‑NE. </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NSUF Irradiations </a:t>
                      </a:r>
                      <a:r>
                        <a:rPr lang="en-US" sz="1400" b="0" i="0" kern="1200" dirty="0">
                          <a:solidFill>
                            <a:schemeClr val="dk1"/>
                          </a:solidFill>
                          <a:effectLst/>
                          <a:latin typeface="+mn-lt"/>
                          <a:ea typeface="+mn-ea"/>
                          <a:cs typeface="+mn-cs"/>
                        </a:rPr>
                        <a:t>– s 3-year PI exclusivity for new samples created</a:t>
                      </a:r>
                    </a:p>
                    <a:p>
                      <a:pPr marL="742950" lvl="1" indent="-285750">
                        <a:buFont typeface="Arial" panose="020B0604020202020204" pitchFamily="34" charset="0"/>
                        <a:buChar char="•"/>
                      </a:pPr>
                      <a:r>
                        <a:rPr lang="en-US" sz="1400" b="0" i="0" kern="1200" dirty="0">
                          <a:solidFill>
                            <a:schemeClr val="dk1"/>
                          </a:solidFill>
                          <a:effectLst/>
                          <a:latin typeface="+mn-lt"/>
                          <a:ea typeface="+mn-ea"/>
                          <a:cs typeface="+mn-cs"/>
                        </a:rPr>
                        <a:t>It starts when samples are delivered to the PIE facility</a:t>
                      </a:r>
                    </a:p>
                    <a:p>
                      <a:pPr marL="742950" lvl="1" indent="-285750">
                        <a:buFont typeface="Arial" panose="020B0604020202020204" pitchFamily="34" charset="0"/>
                        <a:buChar char="•"/>
                      </a:pPr>
                      <a:r>
                        <a:rPr lang="en-US" sz="1400" b="0" i="0" kern="1200" dirty="0">
                          <a:solidFill>
                            <a:schemeClr val="dk1"/>
                          </a:solidFill>
                          <a:effectLst/>
                          <a:latin typeface="+mn-lt"/>
                          <a:ea typeface="+mn-ea"/>
                          <a:cs typeface="+mn-cs"/>
                        </a:rPr>
                        <a:t>Afterwards, the samples are open to the broader research community</a:t>
                      </a:r>
                    </a:p>
                    <a:p>
                      <a:pPr marL="742950" lvl="1" indent="-285750">
                        <a:buFont typeface="Arial" panose="020B0604020202020204" pitchFamily="34" charset="0"/>
                        <a:buChar char="•"/>
                      </a:pPr>
                      <a:r>
                        <a:rPr lang="en-US" sz="1400" b="0" i="0" kern="1200" dirty="0">
                          <a:solidFill>
                            <a:schemeClr val="dk1"/>
                          </a:solidFill>
                          <a:effectLst/>
                          <a:latin typeface="+mn-lt"/>
                          <a:ea typeface="+mn-ea"/>
                          <a:cs typeface="+mn-cs"/>
                        </a:rPr>
                        <a:t>The original PI contact information is shared to enable collaboration</a:t>
                      </a:r>
                    </a:p>
                    <a:p>
                      <a:pPr marL="0" lvl="0" indent="0">
                        <a:buFont typeface="Arial" panose="020B0604020202020204" pitchFamily="34" charset="0"/>
                        <a:buNone/>
                      </a:pPr>
                      <a:endParaRPr lang="en-US" sz="1400" b="0" i="0" kern="1200" dirty="0">
                        <a:solidFill>
                          <a:schemeClr val="dk1"/>
                        </a:solidFill>
                        <a:effectLst/>
                        <a:latin typeface="+mn-lt"/>
                        <a:ea typeface="+mn-ea"/>
                        <a:cs typeface="+mn-cs"/>
                      </a:endParaRPr>
                    </a:p>
                    <a:p>
                      <a:pPr marL="0" lvl="0" indent="0">
                        <a:buFont typeface="Arial" panose="020B0604020202020204" pitchFamily="34" charset="0"/>
                        <a:buNone/>
                      </a:pPr>
                      <a:r>
                        <a:rPr lang="en-US" sz="1400" b="1" i="0" kern="1200" dirty="0">
                          <a:solidFill>
                            <a:schemeClr val="dk1"/>
                          </a:solidFill>
                          <a:effectLst/>
                          <a:latin typeface="+mn-lt"/>
                          <a:ea typeface="+mn-ea"/>
                          <a:cs typeface="+mn-cs"/>
                        </a:rPr>
                        <a:t>Requests &amp; guidance: </a:t>
                      </a:r>
                    </a:p>
                    <a:p>
                      <a:pPr marL="0" indent="0">
                        <a:buFont typeface="Arial" panose="020B0604020202020204" pitchFamily="34" charset="0"/>
                        <a:buNone/>
                      </a:pPr>
                      <a:r>
                        <a:rPr lang="en-US" sz="1400" b="0" i="0" kern="1200" dirty="0">
                          <a:solidFill>
                            <a:schemeClr val="dk1"/>
                          </a:solidFill>
                          <a:effectLst/>
                          <a:latin typeface="+mn-lt"/>
                          <a:ea typeface="+mn-ea"/>
                          <a:cs typeface="+mn-cs"/>
                        </a:rPr>
                        <a:t>NFML Request Page → </a:t>
                      </a:r>
                      <a:r>
                        <a:rPr lang="en-US" sz="1400" b="0" i="0" kern="1200" dirty="0">
                          <a:solidFill>
                            <a:schemeClr val="dk1"/>
                          </a:solidFill>
                          <a:effectLst/>
                          <a:latin typeface="+mn-lt"/>
                          <a:ea typeface="+mn-ea"/>
                          <a:cs typeface="+mn-cs"/>
                          <a:hlinkClick r:id="rId2"/>
                        </a:rPr>
                        <a:t>https://nsuf.inl.gov/Page/nfml_request</a:t>
                      </a:r>
                      <a:r>
                        <a:rPr lang="en-US" sz="1400" b="0" i="0" kern="1200" dirty="0">
                          <a:solidFill>
                            <a:schemeClr val="dk1"/>
                          </a:solidFill>
                          <a:effectLst/>
                          <a:latin typeface="+mn-lt"/>
                          <a:ea typeface="+mn-ea"/>
                          <a:cs typeface="+mn-cs"/>
                        </a:rPr>
                        <a:t>   </a:t>
                      </a:r>
                    </a:p>
                    <a:p>
                      <a:endParaRPr lang="en-US" sz="1400" dirty="0"/>
                    </a:p>
                  </a:txBody>
                  <a:tcPr/>
                </a:tc>
                <a:tc>
                  <a:txBody>
                    <a:bodyPr/>
                    <a:lstStyle/>
                    <a:p>
                      <a:pPr marL="0" indent="0">
                        <a:buFont typeface="Arial" panose="020B0604020202020204" pitchFamily="34" charset="0"/>
                        <a:buNone/>
                      </a:pPr>
                      <a:r>
                        <a:rPr lang="en-US" sz="1400" b="1" i="0" kern="1200" dirty="0">
                          <a:solidFill>
                            <a:schemeClr val="dk1"/>
                          </a:solidFill>
                          <a:effectLst/>
                          <a:latin typeface="+mn-lt"/>
                          <a:ea typeface="+mn-ea"/>
                          <a:cs typeface="+mn-cs"/>
                        </a:rPr>
                        <a:t>Donations:</a:t>
                      </a:r>
                      <a:r>
                        <a:rPr lang="en-US" sz="1400" b="0" i="0" kern="1200" dirty="0">
                          <a:solidFill>
                            <a:schemeClr val="dk1"/>
                          </a:solidFill>
                          <a:effectLst/>
                          <a:latin typeface="+mn-lt"/>
                          <a:ea typeface="+mn-ea"/>
                          <a:cs typeface="+mn-cs"/>
                        </a:rPr>
                        <a:t> </a:t>
                      </a:r>
                    </a:p>
                    <a:p>
                      <a:pPr marL="285750" indent="-285750">
                        <a:buFont typeface="Arial" panose="020B0604020202020204" pitchFamily="34" charset="0"/>
                        <a:buChar char="•"/>
                      </a:pPr>
                      <a:r>
                        <a:rPr lang="en-US" sz="1400" b="0" i="0" kern="1200" dirty="0">
                          <a:solidFill>
                            <a:schemeClr val="dk1"/>
                          </a:solidFill>
                          <a:effectLst/>
                          <a:latin typeface="+mn-lt"/>
                          <a:ea typeface="+mn-ea"/>
                          <a:cs typeface="+mn-cs"/>
                        </a:rPr>
                        <a:t>ATR‑irradiated multi-principal element alloys (</a:t>
                      </a:r>
                      <a:r>
                        <a:rPr lang="en-US" sz="1400" b="1" i="0" kern="1200" dirty="0">
                          <a:solidFill>
                            <a:schemeClr val="dk1"/>
                          </a:solidFill>
                          <a:effectLst/>
                          <a:latin typeface="+mn-lt"/>
                          <a:ea typeface="+mn-ea"/>
                          <a:cs typeface="+mn-cs"/>
                        </a:rPr>
                        <a:t>MPEA)</a:t>
                      </a:r>
                      <a:r>
                        <a:rPr lang="en-US" sz="1400" b="0" i="0" kern="1200" dirty="0">
                          <a:solidFill>
                            <a:schemeClr val="dk1"/>
                          </a:solidFill>
                          <a:effectLst/>
                          <a:latin typeface="+mn-lt"/>
                          <a:ea typeface="+mn-ea"/>
                          <a:cs typeface="+mn-cs"/>
                        </a:rPr>
                        <a:t> tensile set</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Yttrium‑hydride</a:t>
                      </a:r>
                      <a:r>
                        <a:rPr lang="en-US" sz="1400" b="0" i="0" kern="1200" dirty="0">
                          <a:solidFill>
                            <a:schemeClr val="dk1"/>
                          </a:solidFill>
                          <a:effectLst/>
                          <a:latin typeface="+mn-lt"/>
                          <a:ea typeface="+mn-ea"/>
                          <a:cs typeface="+mn-cs"/>
                        </a:rPr>
                        <a:t> moderator samples </a:t>
                      </a:r>
                    </a:p>
                    <a:p>
                      <a:pPr marL="0" indent="0">
                        <a:spcBef>
                          <a:spcPts val="1200"/>
                        </a:spcBef>
                        <a:buFont typeface="Arial" panose="020B0604020202020204" pitchFamily="34" charset="0"/>
                        <a:buNone/>
                      </a:pPr>
                      <a:r>
                        <a:rPr lang="en-US" sz="1400" b="1" i="0" kern="1200" dirty="0">
                          <a:solidFill>
                            <a:schemeClr val="dk1"/>
                          </a:solidFill>
                          <a:effectLst/>
                          <a:latin typeface="+mn-lt"/>
                          <a:ea typeface="+mn-ea"/>
                          <a:cs typeface="+mn-cs"/>
                        </a:rPr>
                        <a:t>Additions:</a:t>
                      </a:r>
                      <a:r>
                        <a:rPr lang="en-US" sz="1400" b="0" i="0" kern="1200" dirty="0">
                          <a:solidFill>
                            <a:schemeClr val="dk1"/>
                          </a:solidFill>
                          <a:effectLst/>
                          <a:latin typeface="+mn-lt"/>
                          <a:ea typeface="+mn-ea"/>
                          <a:cs typeface="+mn-cs"/>
                        </a:rPr>
                        <a:t> </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AM FeCrAl</a:t>
                      </a:r>
                      <a:r>
                        <a:rPr lang="en-US" sz="1400" b="0" i="0" kern="1200" dirty="0">
                          <a:solidFill>
                            <a:schemeClr val="dk1"/>
                          </a:solidFill>
                          <a:effectLst/>
                          <a:latin typeface="+mn-lt"/>
                          <a:ea typeface="+mn-ea"/>
                          <a:cs typeface="+mn-cs"/>
                        </a:rPr>
                        <a:t> fabrication‑route assessment </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SiC neutron‑transmutation‑doped</a:t>
                      </a:r>
                      <a:r>
                        <a:rPr lang="en-US" sz="1400" b="0" i="0" kern="1200" dirty="0">
                          <a:solidFill>
                            <a:schemeClr val="dk1"/>
                          </a:solidFill>
                          <a:effectLst/>
                          <a:latin typeface="+mn-lt"/>
                          <a:ea typeface="+mn-ea"/>
                          <a:cs typeface="+mn-cs"/>
                        </a:rPr>
                        <a:t>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kern="1200" dirty="0">
                          <a:solidFill>
                            <a:schemeClr val="dk1"/>
                          </a:solidFill>
                          <a:effectLst/>
                          <a:latin typeface="+mn-lt"/>
                          <a:ea typeface="+mn-ea"/>
                          <a:cs typeface="+mn-cs"/>
                        </a:rPr>
                        <a:t>Cladding coatings </a:t>
                      </a:r>
                      <a:r>
                        <a:rPr lang="en-US" sz="1400" b="0" i="0" kern="1200" dirty="0">
                          <a:solidFill>
                            <a:schemeClr val="dk1"/>
                          </a:solidFill>
                          <a:effectLst/>
                          <a:latin typeface="+mn-lt"/>
                          <a:ea typeface="+mn-ea"/>
                          <a:cs typeface="+mn-cs"/>
                        </a:rPr>
                        <a:t>diffusion couples</a:t>
                      </a:r>
                    </a:p>
                    <a:p>
                      <a:pPr marL="0" indent="0">
                        <a:spcBef>
                          <a:spcPts val="1200"/>
                        </a:spcBef>
                        <a:buFont typeface="Arial" panose="020B0604020202020204" pitchFamily="34" charset="0"/>
                        <a:buNone/>
                      </a:pPr>
                      <a:r>
                        <a:rPr lang="en-US" sz="1400" b="1" i="0" kern="1200" dirty="0">
                          <a:solidFill>
                            <a:schemeClr val="dk1"/>
                          </a:solidFill>
                          <a:effectLst/>
                          <a:latin typeface="+mn-lt"/>
                          <a:ea typeface="+mn-ea"/>
                          <a:cs typeface="+mn-cs"/>
                        </a:rPr>
                        <a:t>Directed Campaigns:</a:t>
                      </a:r>
                      <a:r>
                        <a:rPr lang="en-US" sz="1400" b="0" i="0" kern="1200" dirty="0">
                          <a:solidFill>
                            <a:schemeClr val="dk1"/>
                          </a:solidFill>
                          <a:effectLst/>
                          <a:latin typeface="+mn-lt"/>
                          <a:ea typeface="+mn-ea"/>
                          <a:cs typeface="+mn-cs"/>
                        </a:rPr>
                        <a:t> </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DISECT</a:t>
                      </a:r>
                      <a:r>
                        <a:rPr lang="en-US" sz="1400" b="0" i="0" kern="1200" dirty="0">
                          <a:solidFill>
                            <a:schemeClr val="dk1"/>
                          </a:solidFill>
                          <a:effectLst/>
                          <a:latin typeface="+mn-lt"/>
                          <a:ea typeface="+mn-ea"/>
                          <a:cs typeface="+mn-cs"/>
                        </a:rPr>
                        <a:t> </a:t>
                      </a:r>
                      <a:r>
                        <a:rPr lang="en-US" sz="1400" b="0" i="0" kern="1200" dirty="0" err="1">
                          <a:solidFill>
                            <a:schemeClr val="dk1"/>
                          </a:solidFill>
                          <a:effectLst/>
                          <a:latin typeface="+mn-lt"/>
                          <a:ea typeface="+mn-ea"/>
                          <a:cs typeface="+mn-cs"/>
                        </a:rPr>
                        <a:t>UZr</a:t>
                      </a:r>
                      <a:r>
                        <a:rPr lang="en-US" sz="1400" b="0" i="0" kern="1200" dirty="0">
                          <a:solidFill>
                            <a:schemeClr val="dk1"/>
                          </a:solidFill>
                          <a:effectLst/>
                          <a:latin typeface="+mn-lt"/>
                          <a:ea typeface="+mn-ea"/>
                          <a:cs typeface="+mn-cs"/>
                        </a:rPr>
                        <a:t> (2026-2027 irradiation at BR2)</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NIFT‑E</a:t>
                      </a:r>
                      <a:r>
                        <a:rPr lang="en-US" sz="1400" b="0" i="0" kern="1200" dirty="0">
                          <a:solidFill>
                            <a:schemeClr val="dk1"/>
                          </a:solidFill>
                          <a:effectLst/>
                          <a:latin typeface="+mn-lt"/>
                          <a:ea typeface="+mn-ea"/>
                          <a:cs typeface="+mn-cs"/>
                        </a:rPr>
                        <a:t> US–UK cooperative ATR project (AFA SS and graphite) </a:t>
                      </a:r>
                    </a:p>
                    <a:p>
                      <a:pPr marL="285750" indent="-285750">
                        <a:buFont typeface="Arial" panose="020B0604020202020204" pitchFamily="34" charset="0"/>
                        <a:buChar char="•"/>
                      </a:pPr>
                      <a:r>
                        <a:rPr lang="en-US" sz="1400" b="1" i="0" kern="1200" dirty="0">
                          <a:solidFill>
                            <a:schemeClr val="dk1"/>
                          </a:solidFill>
                          <a:effectLst/>
                          <a:latin typeface="+mn-lt"/>
                          <a:ea typeface="+mn-ea"/>
                          <a:cs typeface="+mn-cs"/>
                        </a:rPr>
                        <a:t>SAM‑3</a:t>
                      </a:r>
                      <a:r>
                        <a:rPr lang="en-US" sz="1400" b="0" i="0" kern="1200" dirty="0">
                          <a:solidFill>
                            <a:schemeClr val="dk1"/>
                          </a:solidFill>
                          <a:effectLst/>
                          <a:latin typeface="+mn-lt"/>
                          <a:ea typeface="+mn-ea"/>
                          <a:cs typeface="+mn-cs"/>
                        </a:rPr>
                        <a:t> multiple structural materials in six capsules (</a:t>
                      </a:r>
                      <a:r>
                        <a:rPr lang="en-US" sz="1400" b="1" i="0" kern="1200" dirty="0">
                          <a:solidFill>
                            <a:schemeClr val="dk1"/>
                          </a:solidFill>
                          <a:effectLst/>
                          <a:latin typeface="+mn-lt"/>
                          <a:ea typeface="+mn-ea"/>
                          <a:cs typeface="+mn-cs"/>
                        </a:rPr>
                        <a:t>3–6 dpa</a:t>
                      </a:r>
                      <a:r>
                        <a:rPr lang="en-US" sz="1400" b="0" i="0" kern="1200" dirty="0">
                          <a:solidFill>
                            <a:schemeClr val="dk1"/>
                          </a:solidFill>
                          <a:effectLst/>
                          <a:latin typeface="+mn-lt"/>
                          <a:ea typeface="+mn-ea"/>
                          <a:cs typeface="+mn-cs"/>
                        </a:rPr>
                        <a:t>, </a:t>
                      </a:r>
                      <a:r>
                        <a:rPr lang="en-US" sz="1400" b="1" i="0" kern="1200" dirty="0">
                          <a:solidFill>
                            <a:schemeClr val="dk1"/>
                          </a:solidFill>
                          <a:effectLst/>
                          <a:latin typeface="+mn-lt"/>
                          <a:ea typeface="+mn-ea"/>
                          <a:cs typeface="+mn-cs"/>
                        </a:rPr>
                        <a:t>320–700 °C</a:t>
                      </a:r>
                      <a:r>
                        <a:rPr lang="en-US" sz="1400" b="0" i="0" kern="1200" dirty="0">
                          <a:solidFill>
                            <a:schemeClr val="dk1"/>
                          </a:solidFill>
                          <a:effectLst/>
                          <a:latin typeface="+mn-lt"/>
                          <a:ea typeface="+mn-ea"/>
                          <a:cs typeface="+mn-cs"/>
                        </a:rPr>
                        <a:t>) with ATR irradiation start </a:t>
                      </a:r>
                      <a:r>
                        <a:rPr lang="en-US" sz="1400" b="1" i="0" kern="1200" dirty="0">
                          <a:solidFill>
                            <a:schemeClr val="dk1"/>
                          </a:solidFill>
                          <a:effectLst/>
                          <a:latin typeface="+mn-lt"/>
                          <a:ea typeface="+mn-ea"/>
                          <a:cs typeface="+mn-cs"/>
                        </a:rPr>
                        <a:t>FY27‑Q2</a:t>
                      </a:r>
                      <a:r>
                        <a:rPr lang="en-US" sz="1400" b="0" i="0" kern="1200" dirty="0">
                          <a:solidFill>
                            <a:schemeClr val="dk1"/>
                          </a:solidFill>
                          <a:effectLst/>
                          <a:latin typeface="+mn-lt"/>
                          <a:ea typeface="+mn-ea"/>
                          <a:cs typeface="+mn-cs"/>
                        </a:rPr>
                        <a:t>. </a:t>
                      </a:r>
                    </a:p>
                    <a:p>
                      <a:endParaRPr lang="en-US" sz="1400" dirty="0"/>
                    </a:p>
                  </a:txBody>
                  <a:tcPr/>
                </a:tc>
                <a:extLst>
                  <a:ext uri="{0D108BD9-81ED-4DB2-BD59-A6C34878D82A}">
                    <a16:rowId xmlns:a16="http://schemas.microsoft.com/office/drawing/2014/main" val="1312508832"/>
                  </a:ext>
                </a:extLst>
              </a:tr>
            </a:tbl>
          </a:graphicData>
        </a:graphic>
      </p:graphicFrame>
      <p:pic>
        <p:nvPicPr>
          <p:cNvPr id="9" name="Picture 8">
            <a:extLst>
              <a:ext uri="{FF2B5EF4-FFF2-40B4-BE49-F238E27FC236}">
                <a16:creationId xmlns:a16="http://schemas.microsoft.com/office/drawing/2014/main" id="{DFAC1492-419C-40EA-5441-222D9EE1D9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19"/>
          <a:stretch/>
        </p:blipFill>
        <p:spPr bwMode="auto">
          <a:xfrm>
            <a:off x="802178" y="4723299"/>
            <a:ext cx="1402195" cy="21572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E8BA46D-6A7A-140F-FADA-80ABFEED9255}"/>
              </a:ext>
            </a:extLst>
          </p:cNvPr>
          <p:cNvPicPr>
            <a:picLocks noChangeAspect="1"/>
          </p:cNvPicPr>
          <p:nvPr/>
        </p:nvPicPr>
        <p:blipFill>
          <a:blip r:embed="rId4"/>
          <a:stretch>
            <a:fillRect/>
          </a:stretch>
        </p:blipFill>
        <p:spPr>
          <a:xfrm>
            <a:off x="2204373" y="4734247"/>
            <a:ext cx="1765300" cy="2146300"/>
          </a:xfrm>
          <a:prstGeom prst="rect">
            <a:avLst/>
          </a:prstGeom>
        </p:spPr>
      </p:pic>
      <p:sp>
        <p:nvSpPr>
          <p:cNvPr id="23" name="TextBox 22">
            <a:extLst>
              <a:ext uri="{FF2B5EF4-FFF2-40B4-BE49-F238E27FC236}">
                <a16:creationId xmlns:a16="http://schemas.microsoft.com/office/drawing/2014/main" id="{68846D98-D414-EDB8-FC02-A3AC432321AF}"/>
              </a:ext>
            </a:extLst>
          </p:cNvPr>
          <p:cNvSpPr txBox="1"/>
          <p:nvPr/>
        </p:nvSpPr>
        <p:spPr>
          <a:xfrm>
            <a:off x="3969673" y="6299398"/>
            <a:ext cx="6803746" cy="461665"/>
          </a:xfrm>
          <a:prstGeom prst="rect">
            <a:avLst/>
          </a:prstGeom>
          <a:noFill/>
        </p:spPr>
        <p:txBody>
          <a:bodyPr wrap="square">
            <a:spAutoFit/>
          </a:bodyPr>
          <a:lstStyle/>
          <a:p>
            <a:r>
              <a:rPr lang="en-US" sz="1200" kern="1600" dirty="0">
                <a:solidFill>
                  <a:schemeClr val="bg1"/>
                </a:solidFill>
                <a:effectLst/>
                <a:latin typeface="Helvetica" panose="020B0604020202020204" pitchFamily="34" charset="0"/>
                <a:cs typeface="Helvetica" panose="020B0604020202020204" pitchFamily="34" charset="0"/>
              </a:rPr>
              <a:t>Example of </a:t>
            </a:r>
            <a:r>
              <a:rPr lang="en-US" sz="1200" kern="1600" dirty="0">
                <a:solidFill>
                  <a:schemeClr val="bg1"/>
                </a:solidFill>
                <a:latin typeface="Helvetica" panose="020B0604020202020204" pitchFamily="34" charset="0"/>
                <a:cs typeface="Helvetica" panose="020B0604020202020204" pitchFamily="34" charset="0"/>
              </a:rPr>
              <a:t>harvested reactor pressure vessel material specimens </a:t>
            </a:r>
            <a:r>
              <a:rPr lang="en-US" sz="1200" kern="1600" dirty="0">
                <a:solidFill>
                  <a:schemeClr val="bg1"/>
                </a:solidFill>
                <a:effectLst/>
                <a:latin typeface="Helvetica" panose="020B0604020202020204" pitchFamily="34" charset="0"/>
                <a:cs typeface="Helvetica" panose="020B0604020202020204" pitchFamily="34" charset="0"/>
              </a:rPr>
              <a:t>from the decommissioned Zion Nuclear Power Plant donated by the Light Water Reactor Sustainability Program (LWRS).</a:t>
            </a:r>
          </a:p>
        </p:txBody>
      </p:sp>
    </p:spTree>
    <p:extLst>
      <p:ext uri="{BB962C8B-B14F-4D97-AF65-F5344CB8AC3E}">
        <p14:creationId xmlns:p14="http://schemas.microsoft.com/office/powerpoint/2010/main" val="2004132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B9BA4E-A054-7FD4-CE4D-A58478D56C46}"/>
              </a:ext>
            </a:extLst>
          </p:cNvPr>
          <p:cNvSpPr txBox="1"/>
          <p:nvPr/>
        </p:nvSpPr>
        <p:spPr>
          <a:xfrm>
            <a:off x="334922" y="527892"/>
            <a:ext cx="1773639" cy="523220"/>
          </a:xfrm>
          <a:prstGeom prst="rect">
            <a:avLst/>
          </a:prstGeom>
          <a:noFill/>
        </p:spPr>
        <p:txBody>
          <a:bodyPr wrap="square" rtlCol="0">
            <a:spAutoFit/>
          </a:bodyPr>
          <a:lstStyle/>
          <a:p>
            <a:r>
              <a:rPr lang="en-US" sz="2800" b="1" dirty="0">
                <a:ln>
                  <a:gradFill>
                    <a:gsLst>
                      <a:gs pos="56000">
                        <a:schemeClr val="accent1">
                          <a:lumMod val="5000"/>
                          <a:lumOff val="95000"/>
                        </a:schemeClr>
                      </a:gs>
                      <a:gs pos="0">
                        <a:schemeClr val="accent1">
                          <a:lumMod val="75000"/>
                        </a:schemeClr>
                      </a:gs>
                      <a:gs pos="100000">
                        <a:schemeClr val="accent1">
                          <a:lumMod val="75000"/>
                        </a:schemeClr>
                      </a:gs>
                    </a:gsLst>
                    <a:lin ang="5400000" scaled="1"/>
                  </a:gradFill>
                </a:ln>
                <a:solidFill>
                  <a:schemeClr val="accent1">
                    <a:lumMod val="75000"/>
                  </a:schemeClr>
                </a:solidFill>
                <a:effectLst>
                  <a:innerShdw blurRad="63500" dist="50800" dir="16200000">
                    <a:prstClr val="black">
                      <a:alpha val="50000"/>
                    </a:prstClr>
                  </a:innerShdw>
                </a:effectLst>
                <a:latin typeface="Helvetica" panose="020B0604020202020204" pitchFamily="34" charset="0"/>
                <a:cs typeface="Helvetica" panose="020B0604020202020204" pitchFamily="34" charset="0"/>
              </a:rPr>
              <a:t>Overview</a:t>
            </a:r>
          </a:p>
        </p:txBody>
      </p:sp>
      <p:grpSp>
        <p:nvGrpSpPr>
          <p:cNvPr id="6" name="Group 5">
            <a:extLst>
              <a:ext uri="{FF2B5EF4-FFF2-40B4-BE49-F238E27FC236}">
                <a16:creationId xmlns:a16="http://schemas.microsoft.com/office/drawing/2014/main" id="{CA300040-A1A8-0A9C-721C-2AD08B40E56C}"/>
              </a:ext>
            </a:extLst>
          </p:cNvPr>
          <p:cNvGrpSpPr/>
          <p:nvPr/>
        </p:nvGrpSpPr>
        <p:grpSpPr>
          <a:xfrm>
            <a:off x="409837" y="1263066"/>
            <a:ext cx="10028278" cy="4800600"/>
            <a:chOff x="355770" y="1162493"/>
            <a:chExt cx="9952736" cy="4800600"/>
          </a:xfrm>
        </p:grpSpPr>
        <p:sp>
          <p:nvSpPr>
            <p:cNvPr id="7" name="Content Placeholder 2">
              <a:extLst>
                <a:ext uri="{FF2B5EF4-FFF2-40B4-BE49-F238E27FC236}">
                  <a16:creationId xmlns:a16="http://schemas.microsoft.com/office/drawing/2014/main" id="{8AEE13D6-3F81-3E1E-6135-C9FA3347E546}"/>
                </a:ext>
              </a:extLst>
            </p:cNvPr>
            <p:cNvSpPr txBox="1">
              <a:spLocks/>
            </p:cNvSpPr>
            <p:nvPr/>
          </p:nvSpPr>
          <p:spPr>
            <a:xfrm>
              <a:off x="583440" y="2217658"/>
              <a:ext cx="6067344" cy="3404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resulting from NSUF-awarded projects,</a:t>
              </a:r>
            </a:p>
            <a:p>
              <a:pPr>
                <a:lnSpc>
                  <a:spcPct val="120000"/>
                </a:lnSpc>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Legacy samples from the Experimental Breeder Reactor (EBR-II) shutdown in 1994,</a:t>
              </a:r>
            </a:p>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from real-world components retrieved from decommissioned and operating power reactors,</a:t>
              </a:r>
            </a:p>
            <a:p>
              <a:pPr>
                <a:spcBef>
                  <a:spcPts val="0"/>
                </a:spcBef>
                <a:spcAft>
                  <a:spcPts val="1200"/>
                </a:spcAft>
                <a:buClr>
                  <a:srgbClr val="07519E"/>
                </a:buClr>
              </a:pPr>
              <a:endParaRPr lang="en-US" sz="1800" dirty="0">
                <a:solidFill>
                  <a:schemeClr val="tx2">
                    <a:lumMod val="75000"/>
                  </a:schemeClr>
                </a:solidFill>
                <a:latin typeface="Helvetica" panose="020B0604020202020204" pitchFamily="34" charset="0"/>
                <a:cs typeface="Helvetica" panose="020B0604020202020204" pitchFamily="34" charset="0"/>
              </a:endParaRPr>
            </a:p>
          </p:txBody>
        </p:sp>
        <p:sp>
          <p:nvSpPr>
            <p:cNvPr id="9" name="Content Placeholder 2">
              <a:extLst>
                <a:ext uri="{FF2B5EF4-FFF2-40B4-BE49-F238E27FC236}">
                  <a16:creationId xmlns:a16="http://schemas.microsoft.com/office/drawing/2014/main" id="{5BB3876D-4021-BCAB-E73E-E9EF726B103B}"/>
                </a:ext>
              </a:extLst>
            </p:cNvPr>
            <p:cNvSpPr txBox="1">
              <a:spLocks/>
            </p:cNvSpPr>
            <p:nvPr/>
          </p:nvSpPr>
          <p:spPr>
            <a:xfrm>
              <a:off x="355770" y="1162493"/>
              <a:ext cx="9952736" cy="4800600"/>
            </a:xfrm>
            <a:prstGeom prst="rect">
              <a:avLst/>
            </a:prstGeom>
          </p:spPr>
          <p:txBody>
            <a:bodyPr vert="horz" lIns="0" tIns="0" rIns="91440" bIns="45720" rtlCol="0">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Font typeface="Arial" panose="020B0604020202020204" pitchFamily="34" charset="0"/>
                <a:buNone/>
              </a:pPr>
              <a:r>
                <a:rPr lang="en-US" sz="1800" dirty="0">
                  <a:solidFill>
                    <a:schemeClr val="tx2">
                      <a:lumMod val="75000"/>
                    </a:schemeClr>
                  </a:solidFill>
                  <a:latin typeface="Helvetica" panose="020B0604020202020204" pitchFamily="34" charset="0"/>
                  <a:cs typeface="Helvetica" panose="020B0604020202020204" pitchFamily="34" charset="0"/>
                </a:rPr>
                <a:t>The Nuclear Fuels and Materials Library (NFML) is owned by the U.S. Department of Energy’s Office of Nuclear Energy (DOE-NE) and curated by the Nuclear Science User Facilities (NSUF). The NFML is comprised of:</a:t>
              </a:r>
            </a:p>
          </p:txBody>
        </p:sp>
      </p:grpSp>
      <p:pic>
        <p:nvPicPr>
          <p:cNvPr id="11" name="Picture 10">
            <a:extLst>
              <a:ext uri="{FF2B5EF4-FFF2-40B4-BE49-F238E27FC236}">
                <a16:creationId xmlns:a16="http://schemas.microsoft.com/office/drawing/2014/main" id="{3A5E692E-5CAF-EE52-35A6-E0E2ACB45F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3952" y="1817554"/>
            <a:ext cx="4608211" cy="2883011"/>
          </a:xfrm>
          <a:prstGeom prst="rect">
            <a:avLst/>
          </a:prstGeom>
        </p:spPr>
      </p:pic>
      <p:sp>
        <p:nvSpPr>
          <p:cNvPr id="12" name="Content Placeholder 2">
            <a:extLst>
              <a:ext uri="{FF2B5EF4-FFF2-40B4-BE49-F238E27FC236}">
                <a16:creationId xmlns:a16="http://schemas.microsoft.com/office/drawing/2014/main" id="{329EF365-92A3-A4A5-9831-88E13FE764C0}"/>
              </a:ext>
            </a:extLst>
          </p:cNvPr>
          <p:cNvSpPr txBox="1">
            <a:spLocks/>
          </p:cNvSpPr>
          <p:nvPr/>
        </p:nvSpPr>
        <p:spPr>
          <a:xfrm>
            <a:off x="661539" y="4199888"/>
            <a:ext cx="9069231" cy="843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3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Donations from other sources, and  </a:t>
            </a:r>
          </a:p>
          <a:p>
            <a:pPr>
              <a:spcBef>
                <a:spcPts val="0"/>
              </a:spcBef>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Technical information and publications associated with all NFML project samples.</a:t>
            </a:r>
          </a:p>
        </p:txBody>
      </p:sp>
    </p:spTree>
    <p:extLst>
      <p:ext uri="{BB962C8B-B14F-4D97-AF65-F5344CB8AC3E}">
        <p14:creationId xmlns:p14="http://schemas.microsoft.com/office/powerpoint/2010/main" val="83234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a:xfrm>
            <a:off x="888176" y="707499"/>
            <a:ext cx="10415648" cy="1008797"/>
          </a:xfrm>
        </p:spPr>
        <p:txBody>
          <a:bodyPr anchor="t">
            <a:normAutofit/>
          </a:bodyPr>
          <a:lstStyle/>
          <a:p>
            <a:pPr algn="ctr"/>
            <a:r>
              <a:rPr lang="en-US" dirty="0">
                <a:latin typeface="Arial"/>
                <a:cs typeface="Arial"/>
              </a:rPr>
              <a:t> </a:t>
            </a:r>
            <a:r>
              <a:rPr lang="en-US" sz="3200">
                <a:latin typeface="Arial"/>
                <a:cs typeface="Arial"/>
              </a:rPr>
              <a:t>20th Anniversary of NSUF in 2027</a:t>
            </a:r>
          </a:p>
        </p:txBody>
      </p:sp>
      <p:sp>
        <p:nvSpPr>
          <p:cNvPr id="6" name="Content Placeholder 5">
            <a:extLst>
              <a:ext uri="{FF2B5EF4-FFF2-40B4-BE49-F238E27FC236}">
                <a16:creationId xmlns:a16="http://schemas.microsoft.com/office/drawing/2014/main" id="{63B9CB1B-B7E4-0457-8EB3-6B00BE803E02}"/>
              </a:ext>
            </a:extLst>
          </p:cNvPr>
          <p:cNvSpPr>
            <a:spLocks noGrp="1"/>
          </p:cNvSpPr>
          <p:nvPr>
            <p:ph idx="1"/>
          </p:nvPr>
        </p:nvSpPr>
        <p:spPr>
          <a:xfrm>
            <a:off x="6434457" y="1716296"/>
            <a:ext cx="5013454" cy="4023930"/>
          </a:xfrm>
        </p:spPr>
        <p:txBody>
          <a:bodyPr vert="horz" lIns="0" tIns="0" rIns="91440" bIns="45720" rtlCol="0" anchor="t">
            <a:normAutofit/>
          </a:bodyPr>
          <a:lstStyle/>
          <a:p>
            <a:r>
              <a:rPr lang="en-US" dirty="0"/>
              <a:t>Special 2026 Calendar to highlight Partners </a:t>
            </a:r>
          </a:p>
          <a:p>
            <a:r>
              <a:rPr lang="en-US" dirty="0"/>
              <a:t>Feature Articles in Nuclear News Magazine and Journal of Materials</a:t>
            </a:r>
          </a:p>
          <a:p>
            <a:r>
              <a:rPr lang="en-US" dirty="0"/>
              <a:t>Symposium and Users Organization meeting at Spring TMS conference.</a:t>
            </a:r>
          </a:p>
          <a:p>
            <a:r>
              <a:rPr lang="en-US" dirty="0"/>
              <a:t>Celebratory event at ANS 2027 Annual conference. </a:t>
            </a:r>
          </a:p>
          <a:p>
            <a:r>
              <a:rPr lang="en-US" dirty="0"/>
              <a:t>Special issue in Journal of Nuclear Materials for the research enabled by NSUF. </a:t>
            </a:r>
          </a:p>
          <a:p>
            <a:endParaRPr lang="en-US" dirty="0"/>
          </a:p>
          <a:p>
            <a:endParaRPr lang="en-US" dirty="0"/>
          </a:p>
          <a:p>
            <a:pPr marL="0" indent="0">
              <a:buNone/>
            </a:pPr>
            <a:endParaRPr lang="en-US" dirty="0"/>
          </a:p>
          <a:p>
            <a:pPr marL="0" indent="0">
              <a:buNone/>
            </a:pPr>
            <a:endParaRPr lang="en-US" dirty="0"/>
          </a:p>
          <a:p>
            <a:endParaRPr lang="en-US" dirty="0"/>
          </a:p>
        </p:txBody>
      </p:sp>
      <p:pic>
        <p:nvPicPr>
          <p:cNvPr id="2" name="Picture 1">
            <a:extLst>
              <a:ext uri="{FF2B5EF4-FFF2-40B4-BE49-F238E27FC236}">
                <a16:creationId xmlns:a16="http://schemas.microsoft.com/office/drawing/2014/main" id="{4E2183B6-0CFD-FFD2-5D9F-C02B9C569F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167" y="1839884"/>
            <a:ext cx="5575855" cy="1589115"/>
          </a:xfrm>
          <a:prstGeom prst="rect">
            <a:avLst/>
          </a:prstGeom>
          <a:noFill/>
        </p:spPr>
      </p:pic>
      <p:pic>
        <p:nvPicPr>
          <p:cNvPr id="7" name="Picture 6">
            <a:extLst>
              <a:ext uri="{FF2B5EF4-FFF2-40B4-BE49-F238E27FC236}">
                <a16:creationId xmlns:a16="http://schemas.microsoft.com/office/drawing/2014/main" id="{6F6CBF4B-1C7A-CB77-9510-A7B3A69FE4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074" y="4858892"/>
            <a:ext cx="3480752" cy="966123"/>
          </a:xfrm>
          <a:prstGeom prst="rect">
            <a:avLst/>
          </a:prstGeom>
        </p:spPr>
      </p:pic>
      <p:pic>
        <p:nvPicPr>
          <p:cNvPr id="8" name="Picture 7" descr="NSUF - Nuclear Science User Facilities">
            <a:extLst>
              <a:ext uri="{FF2B5EF4-FFF2-40B4-BE49-F238E27FC236}">
                <a16:creationId xmlns:a16="http://schemas.microsoft.com/office/drawing/2014/main" id="{5211C162-1E16-51E0-E107-F98CA7408E19}"/>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507520" y="4087840"/>
            <a:ext cx="1935380" cy="96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94EC-D5EB-819E-AC70-002284276A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1CFA57-C4FC-B71B-25A4-560ACFF50CB8}"/>
              </a:ext>
            </a:extLst>
          </p:cNvPr>
          <p:cNvPicPr>
            <a:picLocks noChangeAspect="1"/>
          </p:cNvPicPr>
          <p:nvPr/>
        </p:nvPicPr>
        <p:blipFill>
          <a:blip r:embed="rId3" cstate="screen">
            <a:extLst>
              <a:ext uri="{28A0092B-C50C-407E-A947-70E740481C1C}">
                <a14:useLocalDpi xmlns:a14="http://schemas.microsoft.com/office/drawing/2010/main"/>
              </a:ext>
            </a:extLst>
          </a:blip>
          <a:srcRect l="13899" t="27244" r="6253"/>
          <a:stretch>
            <a:fillRect/>
          </a:stretch>
        </p:blipFill>
        <p:spPr>
          <a:xfrm>
            <a:off x="339910" y="3514074"/>
            <a:ext cx="5171548" cy="2119586"/>
          </a:xfrm>
          <a:prstGeom prst="rect">
            <a:avLst/>
          </a:prstGeom>
        </p:spPr>
      </p:pic>
      <p:sp>
        <p:nvSpPr>
          <p:cNvPr id="4" name="Content Placeholder 2">
            <a:extLst>
              <a:ext uri="{FF2B5EF4-FFF2-40B4-BE49-F238E27FC236}">
                <a16:creationId xmlns:a16="http://schemas.microsoft.com/office/drawing/2014/main" id="{8FDFF143-0EE1-05CC-1DF9-9F0B2DA6A85B}"/>
              </a:ext>
            </a:extLst>
          </p:cNvPr>
          <p:cNvSpPr txBox="1">
            <a:spLocks/>
          </p:cNvSpPr>
          <p:nvPr/>
        </p:nvSpPr>
        <p:spPr>
          <a:xfrm>
            <a:off x="543453" y="1133623"/>
            <a:ext cx="10657947" cy="502414"/>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None/>
            </a:pPr>
            <a:r>
              <a:rPr lang="en-US" sz="1500" dirty="0">
                <a:solidFill>
                  <a:schemeClr val="tx2">
                    <a:lumMod val="75000"/>
                  </a:schemeClr>
                </a:solidFill>
                <a:latin typeface="Helvetica"/>
                <a:cs typeface="Helvetica"/>
              </a:rPr>
              <a:t>The NFML inventory went online in 2016 with 5700 samples and has increased to over 10,000 samples in 2025. In addition to samples from NSUF-awarded irradiations, the inventory growth includes additions from:</a:t>
            </a:r>
          </a:p>
          <a:p>
            <a:pPr marL="0" indent="0">
              <a:lnSpc>
                <a:spcPct val="110000"/>
              </a:lnSpc>
              <a:spcAft>
                <a:spcPts val="1200"/>
              </a:spcAft>
              <a:buNone/>
            </a:pPr>
            <a:endParaRPr lang="en-US" sz="1500" dirty="0">
              <a:solidFill>
                <a:schemeClr val="tx2">
                  <a:lumMod val="75000"/>
                </a:schemeClr>
              </a:solidFill>
              <a:latin typeface="Helvetica"/>
              <a:cs typeface="Helvetica"/>
            </a:endParaRPr>
          </a:p>
        </p:txBody>
      </p:sp>
      <p:sp>
        <p:nvSpPr>
          <p:cNvPr id="5" name="Title 4">
            <a:extLst>
              <a:ext uri="{FF2B5EF4-FFF2-40B4-BE49-F238E27FC236}">
                <a16:creationId xmlns:a16="http://schemas.microsoft.com/office/drawing/2014/main" id="{743E240D-F1CD-24EA-D3B4-ED2F628BB049}"/>
              </a:ext>
            </a:extLst>
          </p:cNvPr>
          <p:cNvSpPr>
            <a:spLocks noGrp="1"/>
          </p:cNvSpPr>
          <p:nvPr>
            <p:ph type="title" idx="4294967295"/>
          </p:nvPr>
        </p:nvSpPr>
        <p:spPr>
          <a:xfrm>
            <a:off x="434341" y="184881"/>
            <a:ext cx="5852160" cy="811927"/>
          </a:xfrm>
        </p:spPr>
        <p:txBody>
          <a:bodyPr/>
          <a:lstStyle/>
          <a:p>
            <a:br>
              <a:rPr lang="en-US" dirty="0"/>
            </a:br>
            <a:r>
              <a:rPr lang="en-US" dirty="0">
                <a:solidFill>
                  <a:schemeClr val="accent1">
                    <a:lumMod val="75000"/>
                  </a:schemeClr>
                </a:solidFill>
                <a:latin typeface="Arial"/>
                <a:cs typeface="Arial"/>
              </a:rPr>
              <a:t>Inventory Growth</a:t>
            </a:r>
            <a:endParaRPr lang="en-US" dirty="0">
              <a:solidFill>
                <a:schemeClr val="accent1">
                  <a:lumMod val="75000"/>
                </a:schemeClr>
              </a:solidFill>
            </a:endParaRPr>
          </a:p>
        </p:txBody>
      </p:sp>
      <p:grpSp>
        <p:nvGrpSpPr>
          <p:cNvPr id="19" name="Group 18">
            <a:extLst>
              <a:ext uri="{FF2B5EF4-FFF2-40B4-BE49-F238E27FC236}">
                <a16:creationId xmlns:a16="http://schemas.microsoft.com/office/drawing/2014/main" id="{79B4841E-F34C-0896-2035-614D500DEDD7}"/>
              </a:ext>
            </a:extLst>
          </p:cNvPr>
          <p:cNvGrpSpPr/>
          <p:nvPr/>
        </p:nvGrpSpPr>
        <p:grpSpPr>
          <a:xfrm>
            <a:off x="626309" y="1772852"/>
            <a:ext cx="7779319" cy="1539635"/>
            <a:chOff x="688655" y="1793688"/>
            <a:chExt cx="7779319" cy="1539635"/>
          </a:xfrm>
        </p:grpSpPr>
        <p:sp>
          <p:nvSpPr>
            <p:cNvPr id="11" name="TextBox 10">
              <a:extLst>
                <a:ext uri="{FF2B5EF4-FFF2-40B4-BE49-F238E27FC236}">
                  <a16:creationId xmlns:a16="http://schemas.microsoft.com/office/drawing/2014/main" id="{60A87EAE-45EA-D696-92A4-1415CA6CCBEE}"/>
                </a:ext>
              </a:extLst>
            </p:cNvPr>
            <p:cNvSpPr txBox="1"/>
            <p:nvPr/>
          </p:nvSpPr>
          <p:spPr>
            <a:xfrm>
              <a:off x="688655" y="2608152"/>
              <a:ext cx="5171548"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Material harvested from nuclear power plants, and </a:t>
              </a:r>
            </a:p>
          </p:txBody>
        </p:sp>
        <p:sp>
          <p:nvSpPr>
            <p:cNvPr id="13" name="TextBox 12">
              <a:extLst>
                <a:ext uri="{FF2B5EF4-FFF2-40B4-BE49-F238E27FC236}">
                  <a16:creationId xmlns:a16="http://schemas.microsoft.com/office/drawing/2014/main" id="{6DE1EFBE-8DE5-481E-9794-55FEFF84B118}"/>
                </a:ext>
              </a:extLst>
            </p:cNvPr>
            <p:cNvSpPr txBox="1"/>
            <p:nvPr/>
          </p:nvSpPr>
          <p:spPr>
            <a:xfrm>
              <a:off x="688656" y="2200348"/>
              <a:ext cx="7779318"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Laboratory Directed Research and Development (LDRD) project, </a:t>
              </a:r>
              <a:endParaRPr lang="en-US" sz="1500" dirty="0"/>
            </a:p>
          </p:txBody>
        </p:sp>
        <p:sp>
          <p:nvSpPr>
            <p:cNvPr id="15" name="TextBox 14">
              <a:extLst>
                <a:ext uri="{FF2B5EF4-FFF2-40B4-BE49-F238E27FC236}">
                  <a16:creationId xmlns:a16="http://schemas.microsoft.com/office/drawing/2014/main" id="{C431FC71-3928-D2C2-0D48-363481302241}"/>
                </a:ext>
              </a:extLst>
            </p:cNvPr>
            <p:cNvSpPr txBox="1"/>
            <p:nvPr/>
          </p:nvSpPr>
          <p:spPr>
            <a:xfrm>
              <a:off x="688655" y="1793688"/>
              <a:ext cx="6033993"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Cooperative Research and Development Agreement (CRADA), </a:t>
              </a:r>
            </a:p>
          </p:txBody>
        </p:sp>
        <p:sp>
          <p:nvSpPr>
            <p:cNvPr id="17" name="TextBox 16">
              <a:extLst>
                <a:ext uri="{FF2B5EF4-FFF2-40B4-BE49-F238E27FC236}">
                  <a16:creationId xmlns:a16="http://schemas.microsoft.com/office/drawing/2014/main" id="{D6B7842B-84D2-3C5A-D44E-06116C5AA510}"/>
                </a:ext>
              </a:extLst>
            </p:cNvPr>
            <p:cNvSpPr txBox="1"/>
            <p:nvPr/>
          </p:nvSpPr>
          <p:spPr>
            <a:xfrm>
              <a:off x="688655" y="3010158"/>
              <a:ext cx="2326053"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Other DOE programs.</a:t>
              </a:r>
            </a:p>
          </p:txBody>
        </p:sp>
      </p:grpSp>
      <p:pic>
        <p:nvPicPr>
          <p:cNvPr id="8" name="Picture 7">
            <a:extLst>
              <a:ext uri="{FF2B5EF4-FFF2-40B4-BE49-F238E27FC236}">
                <a16:creationId xmlns:a16="http://schemas.microsoft.com/office/drawing/2014/main" id="{CCBB16B5-B825-036B-BF12-E41E9714D67C}"/>
              </a:ext>
            </a:extLst>
          </p:cNvPr>
          <p:cNvPicPr>
            <a:picLocks noChangeAspect="1"/>
          </p:cNvPicPr>
          <p:nvPr/>
        </p:nvPicPr>
        <p:blipFill>
          <a:blip r:embed="rId4" cstate="screen">
            <a:extLst>
              <a:ext uri="{28A0092B-C50C-407E-A947-70E740481C1C}">
                <a14:useLocalDpi xmlns:a14="http://schemas.microsoft.com/office/drawing/2010/main"/>
              </a:ext>
            </a:extLst>
          </a:blip>
          <a:srcRect l="5134" t="31981" r="10759"/>
          <a:stretch>
            <a:fillRect/>
          </a:stretch>
        </p:blipFill>
        <p:spPr>
          <a:xfrm>
            <a:off x="4179304" y="2236231"/>
            <a:ext cx="7779318" cy="3790402"/>
          </a:xfrm>
          <a:prstGeom prst="rect">
            <a:avLst/>
          </a:prstGeom>
        </p:spPr>
      </p:pic>
    </p:spTree>
    <p:extLst>
      <p:ext uri="{BB962C8B-B14F-4D97-AF65-F5344CB8AC3E}">
        <p14:creationId xmlns:p14="http://schemas.microsoft.com/office/powerpoint/2010/main" val="2554263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556C2-0669-57E3-D63D-1DCCF512FF84}"/>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7CC2D3A4-E3AF-E9C8-5E62-21EE4A674866}"/>
              </a:ext>
            </a:extLst>
          </p:cNvPr>
          <p:cNvSpPr txBox="1">
            <a:spLocks/>
          </p:cNvSpPr>
          <p:nvPr/>
        </p:nvSpPr>
        <p:spPr>
          <a:xfrm>
            <a:off x="444911" y="550446"/>
            <a:ext cx="2955238" cy="38715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accent1">
                    <a:lumMod val="75000"/>
                  </a:schemeClr>
                </a:solidFill>
                <a:latin typeface="Arial"/>
                <a:cs typeface="Arial"/>
              </a:rPr>
              <a:t>NFML Utilization</a:t>
            </a:r>
            <a:endParaRPr lang="en-US" dirty="0">
              <a:solidFill>
                <a:schemeClr val="accent1">
                  <a:lumMod val="75000"/>
                </a:schemeClr>
              </a:solidFill>
            </a:endParaRPr>
          </a:p>
        </p:txBody>
      </p:sp>
      <p:grpSp>
        <p:nvGrpSpPr>
          <p:cNvPr id="8" name="Group 7">
            <a:extLst>
              <a:ext uri="{FF2B5EF4-FFF2-40B4-BE49-F238E27FC236}">
                <a16:creationId xmlns:a16="http://schemas.microsoft.com/office/drawing/2014/main" id="{34210CC4-25BC-63CD-85F6-D978771DC7ED}"/>
              </a:ext>
            </a:extLst>
          </p:cNvPr>
          <p:cNvGrpSpPr/>
          <p:nvPr/>
        </p:nvGrpSpPr>
        <p:grpSpPr>
          <a:xfrm>
            <a:off x="657844" y="1287730"/>
            <a:ext cx="10884166" cy="4632674"/>
            <a:chOff x="444775" y="1267804"/>
            <a:chExt cx="10884166" cy="4632674"/>
          </a:xfrm>
        </p:grpSpPr>
        <p:pic>
          <p:nvPicPr>
            <p:cNvPr id="5" name="Picture 4">
              <a:extLst>
                <a:ext uri="{FF2B5EF4-FFF2-40B4-BE49-F238E27FC236}">
                  <a16:creationId xmlns:a16="http://schemas.microsoft.com/office/drawing/2014/main" id="{5EB47358-E4B7-295C-8951-7F020106A1FC}"/>
                </a:ext>
              </a:extLst>
            </p:cNvPr>
            <p:cNvPicPr>
              <a:picLocks noChangeAspect="1"/>
            </p:cNvPicPr>
            <p:nvPr/>
          </p:nvPicPr>
          <p:blipFill>
            <a:blip r:embed="rId2"/>
            <a:stretch>
              <a:fillRect/>
            </a:stretch>
          </p:blipFill>
          <p:spPr>
            <a:xfrm>
              <a:off x="446955" y="1267804"/>
              <a:ext cx="6884316" cy="1369889"/>
            </a:xfrm>
            <a:prstGeom prst="rect">
              <a:avLst/>
            </a:prstGeom>
          </p:spPr>
        </p:pic>
        <p:sp>
          <p:nvSpPr>
            <p:cNvPr id="11" name="TextBox 10">
              <a:extLst>
                <a:ext uri="{FF2B5EF4-FFF2-40B4-BE49-F238E27FC236}">
                  <a16:creationId xmlns:a16="http://schemas.microsoft.com/office/drawing/2014/main" id="{152B516D-09DB-2F35-C8F4-DDFE2A2F26E6}"/>
                </a:ext>
              </a:extLst>
            </p:cNvPr>
            <p:cNvSpPr txBox="1"/>
            <p:nvPr/>
          </p:nvSpPr>
          <p:spPr>
            <a:xfrm>
              <a:off x="8392337" y="4710236"/>
              <a:ext cx="2927445"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3 RTE calls and 1 Super RTE call</a:t>
              </a:r>
            </a:p>
          </p:txBody>
        </p:sp>
        <p:sp>
          <p:nvSpPr>
            <p:cNvPr id="3" name="TextBox 2">
              <a:extLst>
                <a:ext uri="{FF2B5EF4-FFF2-40B4-BE49-F238E27FC236}">
                  <a16:creationId xmlns:a16="http://schemas.microsoft.com/office/drawing/2014/main" id="{15962D6F-4261-78CD-D118-A72AD6492A04}"/>
                </a:ext>
              </a:extLst>
            </p:cNvPr>
            <p:cNvSpPr txBox="1"/>
            <p:nvPr/>
          </p:nvSpPr>
          <p:spPr>
            <a:xfrm>
              <a:off x="8423760" y="3684411"/>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1 RTE call</a:t>
              </a:r>
            </a:p>
          </p:txBody>
        </p:sp>
        <p:sp>
          <p:nvSpPr>
            <p:cNvPr id="4" name="TextBox 3">
              <a:extLst>
                <a:ext uri="{FF2B5EF4-FFF2-40B4-BE49-F238E27FC236}">
                  <a16:creationId xmlns:a16="http://schemas.microsoft.com/office/drawing/2014/main" id="{C3DA2C1C-45DB-63D3-D645-41A21E1C9544}"/>
                </a:ext>
              </a:extLst>
            </p:cNvPr>
            <p:cNvSpPr txBox="1"/>
            <p:nvPr/>
          </p:nvSpPr>
          <p:spPr>
            <a:xfrm>
              <a:off x="8431616" y="4047500"/>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1 RTE call</a:t>
              </a:r>
            </a:p>
          </p:txBody>
        </p:sp>
        <p:pic>
          <p:nvPicPr>
            <p:cNvPr id="2" name="Picture 1">
              <a:extLst>
                <a:ext uri="{FF2B5EF4-FFF2-40B4-BE49-F238E27FC236}">
                  <a16:creationId xmlns:a16="http://schemas.microsoft.com/office/drawing/2014/main" id="{CD4DAA75-8824-0BF5-ACFD-A91CC11146C3}"/>
                </a:ext>
              </a:extLst>
            </p:cNvPr>
            <p:cNvPicPr>
              <a:picLocks noChangeAspect="1"/>
            </p:cNvPicPr>
            <p:nvPr/>
          </p:nvPicPr>
          <p:blipFill>
            <a:blip r:embed="rId3"/>
            <a:stretch>
              <a:fillRect/>
            </a:stretch>
          </p:blipFill>
          <p:spPr>
            <a:xfrm>
              <a:off x="444775" y="2582704"/>
              <a:ext cx="7997370" cy="3317774"/>
            </a:xfrm>
            <a:prstGeom prst="rect">
              <a:avLst/>
            </a:prstGeom>
            <a:scene3d>
              <a:camera prst="orthographicFront"/>
              <a:lightRig rig="threePt" dir="t"/>
            </a:scene3d>
            <a:sp3d extrusionH="127000">
              <a:bevelT w="190500" h="127000"/>
            </a:sp3d>
          </p:spPr>
        </p:pic>
        <p:sp>
          <p:nvSpPr>
            <p:cNvPr id="13" name="TextBox 12">
              <a:extLst>
                <a:ext uri="{FF2B5EF4-FFF2-40B4-BE49-F238E27FC236}">
                  <a16:creationId xmlns:a16="http://schemas.microsoft.com/office/drawing/2014/main" id="{8F3B8238-7405-5DDD-C989-99249018F12E}"/>
                </a:ext>
              </a:extLst>
            </p:cNvPr>
            <p:cNvSpPr txBox="1"/>
            <p:nvPr/>
          </p:nvSpPr>
          <p:spPr>
            <a:xfrm>
              <a:off x="8392337" y="5081873"/>
              <a:ext cx="2936604"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 RTE calls and 1 Super RTE call</a:t>
              </a:r>
            </a:p>
          </p:txBody>
        </p:sp>
        <p:sp>
          <p:nvSpPr>
            <p:cNvPr id="14" name="TextBox 13">
              <a:extLst>
                <a:ext uri="{FF2B5EF4-FFF2-40B4-BE49-F238E27FC236}">
                  <a16:creationId xmlns:a16="http://schemas.microsoft.com/office/drawing/2014/main" id="{FA603263-272B-B416-4AC6-AA4CB7FB2FA8}"/>
                </a:ext>
              </a:extLst>
            </p:cNvPr>
            <p:cNvSpPr txBox="1"/>
            <p:nvPr/>
          </p:nvSpPr>
          <p:spPr>
            <a:xfrm>
              <a:off x="8431616" y="4376076"/>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3 RTE calls</a:t>
              </a:r>
            </a:p>
          </p:txBody>
        </p:sp>
      </p:grpSp>
      <p:sp>
        <p:nvSpPr>
          <p:cNvPr id="12" name="Rectangle 11">
            <a:extLst>
              <a:ext uri="{FF2B5EF4-FFF2-40B4-BE49-F238E27FC236}">
                <a16:creationId xmlns:a16="http://schemas.microsoft.com/office/drawing/2014/main" id="{6AA89005-2A57-52FC-29C3-D329D2FE9903}"/>
              </a:ext>
            </a:extLst>
          </p:cNvPr>
          <p:cNvSpPr/>
          <p:nvPr/>
        </p:nvSpPr>
        <p:spPr>
          <a:xfrm>
            <a:off x="135333" y="1290546"/>
            <a:ext cx="7289536" cy="1636778"/>
          </a:xfrm>
          <a:prstGeom prst="rect">
            <a:avLst/>
          </a:prstGeom>
          <a:solidFill>
            <a:schemeClr val="accent5">
              <a:lumMod val="40000"/>
              <a:lumOff val="60000"/>
              <a:alpha val="4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8857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E2A2-F744-2651-D448-D09EF9E2DC36}"/>
              </a:ext>
            </a:extLst>
          </p:cNvPr>
          <p:cNvSpPr txBox="1"/>
          <p:nvPr/>
        </p:nvSpPr>
        <p:spPr>
          <a:xfrm>
            <a:off x="355107" y="1169150"/>
            <a:ext cx="11109950" cy="5019836"/>
          </a:xfrm>
          <a:prstGeom prst="rect">
            <a:avLst/>
          </a:prstGeom>
          <a:noFill/>
        </p:spPr>
        <p:txBody>
          <a:bodyPr wrap="square" lIns="91440" tIns="45720" rIns="91440" bIns="45720" anchor="t">
            <a:spAutoFit/>
          </a:bodyPr>
          <a:lstStyle/>
          <a:p>
            <a:pPr>
              <a:lnSpc>
                <a:spcPct val="110000"/>
              </a:lnSpc>
              <a:spcAft>
                <a:spcPts val="1200"/>
              </a:spcAft>
            </a:pPr>
            <a:r>
              <a:rPr lang="en-US" sz="1600" dirty="0">
                <a:solidFill>
                  <a:srgbClr val="000000"/>
                </a:solidFill>
                <a:latin typeface="Helvetica" panose="020B0604020202020204" pitchFamily="34" charset="0"/>
                <a:cs typeface="Helvetica" panose="020B0604020202020204" pitchFamily="34" charset="0"/>
              </a:rPr>
              <a:t>The majority of the updates involved further clarification of previous policy statements and semantic adjustments.</a:t>
            </a:r>
          </a:p>
          <a:p>
            <a:pPr marL="288925" indent="-288925">
              <a:lnSpc>
                <a:spcPct val="110000"/>
              </a:lnSpc>
              <a:spcAft>
                <a:spcPts val="1200"/>
              </a:spcAft>
              <a:buClr>
                <a:schemeClr val="accent1">
                  <a:lumMod val="75000"/>
                </a:schemeClr>
              </a:buClr>
              <a:buFont typeface="Wingdings" panose="05000000000000000000" pitchFamily="2" charset="2"/>
              <a:buChar char="Ø"/>
            </a:pPr>
            <a:r>
              <a:rPr lang="en-US" sz="1600" dirty="0">
                <a:solidFill>
                  <a:srgbClr val="000000"/>
                </a:solidFill>
                <a:latin typeface="Helvetica"/>
                <a:cs typeface="Helvetica"/>
              </a:rPr>
              <a:t>Materials or samples </a:t>
            </a:r>
            <a:r>
              <a:rPr lang="en-US" sz="1600" dirty="0">
                <a:solidFill>
                  <a:srgbClr val="000000"/>
                </a:solidFill>
                <a:latin typeface="Helvetica"/>
                <a:ea typeface="Calibri"/>
                <a:cs typeface="Helvetica"/>
              </a:rPr>
              <a:t>from third parties (industry, foreign entities, other non-DOE federal agencies, etc.) </a:t>
            </a:r>
            <a:r>
              <a:rPr lang="en-US" sz="1600" strike="sngStrike" dirty="0">
                <a:solidFill>
                  <a:srgbClr val="FF0000"/>
                </a:solidFill>
                <a:latin typeface="Helvetica"/>
                <a:ea typeface="Calibri"/>
                <a:cs typeface="Helvetica"/>
              </a:rPr>
              <a:t>should</a:t>
            </a:r>
            <a:r>
              <a:rPr lang="en-US" sz="1600"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MUST</a:t>
            </a:r>
            <a:r>
              <a:rPr lang="en-US" sz="1600" dirty="0">
                <a:solidFill>
                  <a:srgbClr val="000000"/>
                </a:solidFill>
                <a:latin typeface="Helvetica"/>
                <a:ea typeface="Calibri"/>
                <a:cs typeface="Helvetica"/>
              </a:rPr>
              <a:t> be transferred to the DOE-NE per a legal Agreement on Transfer of Title and Ownership.</a:t>
            </a:r>
            <a:endParaRPr lang="en-US" sz="1600" dirty="0">
              <a:solidFill>
                <a:schemeClr val="tx2">
                  <a:lumMod val="75000"/>
                </a:schemeClr>
              </a:solidFill>
              <a:latin typeface="Helvetica"/>
              <a:cs typeface="Helvetica"/>
            </a:endParaRPr>
          </a:p>
          <a:p>
            <a:pPr marL="288925" indent="-288925">
              <a:lnSpc>
                <a:spcPct val="110000"/>
              </a:lnSpc>
              <a:spcAft>
                <a:spcPts val="600"/>
              </a:spcAft>
              <a:buClr>
                <a:schemeClr val="accent1">
                  <a:lumMod val="75000"/>
                </a:schemeClr>
              </a:buClr>
              <a:buFont typeface="Wingdings" panose="05000000000000000000" pitchFamily="2" charset="2"/>
              <a:buChar char="Ø"/>
            </a:pPr>
            <a:r>
              <a:rPr lang="en-US" sz="1600" b="1" dirty="0">
                <a:solidFill>
                  <a:schemeClr val="tx2">
                    <a:lumMod val="75000"/>
                  </a:schemeClr>
                </a:solidFill>
                <a:latin typeface="Helvetica" panose="020B0604020202020204" pitchFamily="34" charset="0"/>
                <a:cs typeface="Helvetica" panose="020B0604020202020204" pitchFamily="34" charset="0"/>
              </a:rPr>
              <a:t>NSUF Program Leadership (NSUF Director and Federal Program Manager) will make decisions regarding:</a:t>
            </a:r>
          </a:p>
          <a:p>
            <a:pPr marL="800100" lvl="1" indent="-342900">
              <a:lnSpc>
                <a:spcPct val="110000"/>
              </a:lnSpc>
              <a:spcAft>
                <a:spcPts val="6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Direct requests,</a:t>
            </a:r>
          </a:p>
          <a:p>
            <a:pPr marL="800100" lvl="1" indent="-342900">
              <a:lnSpc>
                <a:spcPct val="110000"/>
              </a:lnSpc>
              <a:spcAft>
                <a:spcPts val="6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Policy changes,</a:t>
            </a:r>
          </a:p>
          <a:p>
            <a:pPr marL="800100" lvl="1" indent="-342900">
              <a:lnSpc>
                <a:spcPct val="110000"/>
              </a:lnSpc>
              <a:spcAft>
                <a:spcPts val="12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Disputes involving the use of NFML samples, or the admittance of samples into the NFML.</a:t>
            </a:r>
          </a:p>
          <a:p>
            <a:pPr marL="288925" indent="-288925">
              <a:lnSpc>
                <a:spcPct val="110000"/>
              </a:lnSpc>
              <a:spcAft>
                <a:spcPts val="600"/>
              </a:spcAft>
              <a:buClr>
                <a:schemeClr val="accent1">
                  <a:lumMod val="75000"/>
                </a:schemeClr>
              </a:buClr>
              <a:buFont typeface="Wingdings" panose="05000000000000000000" pitchFamily="2" charset="2"/>
              <a:buChar char="Ø"/>
            </a:pPr>
            <a:r>
              <a:rPr lang="en-US" sz="1600" dirty="0">
                <a:solidFill>
                  <a:srgbClr val="000000"/>
                </a:solidFill>
                <a:latin typeface="Helvetica"/>
                <a:cs typeface="Helvetica"/>
              </a:rPr>
              <a:t>Additional sample attributes were added to the list of pedigree information requested for samples offered and accepted into the NFML</a:t>
            </a:r>
          </a:p>
          <a:p>
            <a:pPr marL="742950" lvl="1" indent="-285750">
              <a:spcAft>
                <a:spcPts val="600"/>
              </a:spcAft>
              <a:buFont typeface="Arial"/>
              <a:buChar char="•"/>
            </a:pPr>
            <a:r>
              <a:rPr lang="en-US" sz="1600" dirty="0">
                <a:solidFill>
                  <a:srgbClr val="000000"/>
                </a:solidFill>
                <a:latin typeface="Helvetica"/>
                <a:ea typeface="Calibri"/>
                <a:cs typeface="Helvetica"/>
              </a:rPr>
              <a:t>Material certifications, compositions</a:t>
            </a:r>
            <a:r>
              <a:rPr lang="en-US" sz="1600" b="1"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and properties</a:t>
            </a:r>
            <a:endParaRPr lang="en-US" sz="1600" b="1" dirty="0">
              <a:solidFill>
                <a:schemeClr val="tx2">
                  <a:lumMod val="75000"/>
                </a:schemeClr>
              </a:solidFill>
              <a:latin typeface="Helvetica"/>
              <a:cs typeface="Helvetica"/>
            </a:endParaRPr>
          </a:p>
          <a:p>
            <a:pPr marL="742950" lvl="1" indent="-285750">
              <a:spcAft>
                <a:spcPts val="600"/>
              </a:spcAft>
              <a:buFont typeface="Arial"/>
              <a:buChar char="•"/>
            </a:pPr>
            <a:r>
              <a:rPr lang="en-US" sz="1600" dirty="0">
                <a:solidFill>
                  <a:srgbClr val="000000"/>
                </a:solidFill>
                <a:latin typeface="Helvetica" panose="020B0604020202020204" pitchFamily="34" charset="0"/>
                <a:ea typeface="Calibri"/>
                <a:cs typeface="Helvetica" panose="020B0604020202020204" pitchFamily="34" charset="0"/>
              </a:rPr>
              <a:t>Irradiation conditions (temperature, dose, flux, fluence,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environment, duration</a:t>
            </a:r>
            <a:r>
              <a:rPr lang="en-US" sz="1600" dirty="0">
                <a:solidFill>
                  <a:srgbClr val="000000"/>
                </a:solidFill>
                <a:latin typeface="Helvetica" panose="020B0604020202020204" pitchFamily="34" charset="0"/>
                <a:ea typeface="Calibri"/>
                <a:cs typeface="Helvetica" panose="020B0604020202020204" pitchFamily="34" charset="0"/>
              </a:rPr>
              <a:t>)</a:t>
            </a:r>
            <a:endParaRPr lang="en-US" sz="1600" dirty="0">
              <a:latin typeface="Helvetica" panose="020B0604020202020204" pitchFamily="34" charset="0"/>
              <a:cs typeface="Helvetica" panose="020B0604020202020204" pitchFamily="34" charset="0"/>
            </a:endParaRPr>
          </a:p>
          <a:p>
            <a:pPr marL="742950" lvl="1" indent="-285750">
              <a:spcAft>
                <a:spcPts val="600"/>
              </a:spcAft>
              <a:buFont typeface="Arial"/>
              <a:buChar char="•"/>
            </a:pPr>
            <a:r>
              <a:rPr lang="en-US" sz="1600" dirty="0">
                <a:solidFill>
                  <a:srgbClr val="000000"/>
                </a:solidFill>
                <a:latin typeface="Helvetica"/>
                <a:ea typeface="Calibri"/>
                <a:cs typeface="Helvetica"/>
              </a:rPr>
              <a:t>Fabrication </a:t>
            </a:r>
            <a:r>
              <a:rPr lang="en-US" sz="1600" b="1" dirty="0">
                <a:solidFill>
                  <a:schemeClr val="tx2">
                    <a:lumMod val="75000"/>
                  </a:schemeClr>
                </a:solidFill>
                <a:latin typeface="Helvetica"/>
                <a:ea typeface="Calibri"/>
                <a:cs typeface="Helvetica"/>
              </a:rPr>
              <a:t>and/or manufacturing processes</a:t>
            </a:r>
            <a:endParaRPr lang="en-US" sz="1600" b="1" dirty="0">
              <a:solidFill>
                <a:schemeClr val="tx2">
                  <a:lumMod val="75000"/>
                </a:schemeClr>
              </a:solidFill>
              <a:latin typeface="Helvetica"/>
              <a:cs typeface="Helvetica"/>
            </a:endParaRPr>
          </a:p>
          <a:p>
            <a:pPr marL="742950" lvl="1" indent="-285750">
              <a:spcAft>
                <a:spcPts val="600"/>
              </a:spcAft>
              <a:buFont typeface="Arial"/>
              <a:buChar char="•"/>
            </a:pPr>
            <a:r>
              <a:rPr lang="en-US" sz="1600" dirty="0">
                <a:solidFill>
                  <a:srgbClr val="000000"/>
                </a:solidFill>
                <a:latin typeface="Helvetica"/>
                <a:ea typeface="Calibri"/>
                <a:cs typeface="Helvetica"/>
              </a:rPr>
              <a:t>Sample geometry </a:t>
            </a:r>
            <a:r>
              <a:rPr lang="en-US" sz="1600" b="1" dirty="0">
                <a:solidFill>
                  <a:schemeClr val="tx2">
                    <a:lumMod val="75000"/>
                  </a:schemeClr>
                </a:solidFill>
                <a:latin typeface="Helvetica"/>
                <a:ea typeface="Calibri"/>
                <a:cs typeface="Helvetica"/>
              </a:rPr>
              <a:t>and dimensions</a:t>
            </a:r>
            <a:r>
              <a:rPr lang="en-US" sz="1600" dirty="0">
                <a:solidFill>
                  <a:srgbClr val="000000"/>
                </a:solidFill>
                <a:latin typeface="Helvetica"/>
                <a:ea typeface="Calibri"/>
                <a:cs typeface="Helvetica"/>
              </a:rPr>
              <a:t>, and</a:t>
            </a:r>
            <a:endParaRPr lang="en-US" sz="1600" dirty="0">
              <a:latin typeface="Helvetica"/>
              <a:cs typeface="Helvetica"/>
            </a:endParaRPr>
          </a:p>
          <a:p>
            <a:pPr marL="742950" lvl="1" indent="-285750">
              <a:buFont typeface="Arial"/>
              <a:buChar char="•"/>
            </a:pPr>
            <a:r>
              <a:rPr lang="en-US" sz="1600" dirty="0">
                <a:solidFill>
                  <a:srgbClr val="000000"/>
                </a:solidFill>
                <a:latin typeface="Helvetica" panose="020B0604020202020204" pitchFamily="34" charset="0"/>
                <a:ea typeface="Calibri"/>
                <a:cs typeface="Helvetica" panose="020B0604020202020204" pitchFamily="34" charset="0"/>
              </a:rPr>
              <a:t>Related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reports and </a:t>
            </a:r>
            <a:r>
              <a:rPr lang="en-US" sz="1600" dirty="0">
                <a:solidFill>
                  <a:srgbClr val="000000"/>
                </a:solidFill>
                <a:latin typeface="Helvetica" panose="020B0604020202020204" pitchFamily="34" charset="0"/>
                <a:ea typeface="Calibri"/>
                <a:cs typeface="Helvetica" panose="020B0604020202020204" pitchFamily="34" charset="0"/>
              </a:rPr>
              <a:t>publications.</a:t>
            </a:r>
          </a:p>
          <a:p>
            <a:pPr lvl="1"/>
            <a:endParaRPr lang="en-US" sz="1400" dirty="0">
              <a:solidFill>
                <a:srgbClr val="000000"/>
              </a:solidFill>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BEF63DAA-075B-E2AA-9BDB-D36DFAC59101}"/>
              </a:ext>
            </a:extLst>
          </p:cNvPr>
          <p:cNvSpPr txBox="1"/>
          <p:nvPr/>
        </p:nvSpPr>
        <p:spPr>
          <a:xfrm>
            <a:off x="355107" y="525357"/>
            <a:ext cx="7533117" cy="461665"/>
          </a:xfrm>
          <a:prstGeom prst="rect">
            <a:avLst/>
          </a:prstGeom>
          <a:noFill/>
        </p:spPr>
        <p:txBody>
          <a:bodyPr wrap="square" rtlCol="0">
            <a:spAutoFit/>
          </a:bodyPr>
          <a:lstStyle/>
          <a:p>
            <a:r>
              <a:rPr lang="en-US" sz="2400" b="1" dirty="0">
                <a:solidFill>
                  <a:schemeClr val="accent1">
                    <a:lumMod val="75000"/>
                  </a:schemeClr>
                </a:solidFill>
                <a:latin typeface="+mj-lt"/>
                <a:cs typeface="Arial"/>
              </a:rPr>
              <a:t>NFML Guidance </a:t>
            </a:r>
            <a:r>
              <a:rPr lang="en-US" sz="2400" dirty="0">
                <a:solidFill>
                  <a:schemeClr val="accent1">
                    <a:lumMod val="75000"/>
                  </a:schemeClr>
                </a:solidFill>
                <a:latin typeface="+mj-lt"/>
                <a:cs typeface="Arial"/>
              </a:rPr>
              <a:t>(updated) </a:t>
            </a:r>
            <a:r>
              <a:rPr lang="en-US" sz="1400" b="1" u="sng" dirty="0">
                <a:solidFill>
                  <a:schemeClr val="tx2">
                    <a:lumMod val="75000"/>
                  </a:schemeClr>
                </a:solidFill>
                <a:latin typeface="+mj-lt"/>
                <a:ea typeface="+mn-lt"/>
                <a:cs typeface="Helvetica" panose="020B0604020202020204" pitchFamily="34" charset="0"/>
                <a:hlinkClick r:id="rId2">
                  <a:extLst>
                    <a:ext uri="{A12FA001-AC4F-418D-AE19-62706E023703}">
                      <ahyp:hlinkClr xmlns:ahyp="http://schemas.microsoft.com/office/drawing/2018/hyperlinkcolor" val="tx"/>
                    </a:ext>
                  </a:extLst>
                </a:hlinkClick>
              </a:rPr>
              <a:t>https://nsuf.inl.gov/Page/nfml_request</a:t>
            </a:r>
            <a:endParaRPr lang="en-US" sz="2400" dirty="0">
              <a:latin typeface="+mj-lt"/>
            </a:endParaRPr>
          </a:p>
        </p:txBody>
      </p:sp>
    </p:spTree>
    <p:extLst>
      <p:ext uri="{BB962C8B-B14F-4D97-AF65-F5344CB8AC3E}">
        <p14:creationId xmlns:p14="http://schemas.microsoft.com/office/powerpoint/2010/main" val="3553572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C5BF77-EAF7-E313-0F0B-1095AA8121F4}"/>
              </a:ext>
            </a:extLst>
          </p:cNvPr>
          <p:cNvSpPr txBox="1"/>
          <p:nvPr/>
        </p:nvSpPr>
        <p:spPr>
          <a:xfrm>
            <a:off x="363472" y="1181809"/>
            <a:ext cx="11109950" cy="4811189"/>
          </a:xfrm>
          <a:prstGeom prst="rect">
            <a:avLst/>
          </a:prstGeom>
          <a:noFill/>
        </p:spPr>
        <p:txBody>
          <a:bodyPr wrap="square" lIns="91440" tIns="45720" rIns="91440" bIns="45720" anchor="t">
            <a:spAutoFit/>
          </a:bodyPr>
          <a:lstStyle/>
          <a:p>
            <a:pPr marL="288925"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Upon completion of the irradiation phase of an awarded experiment the samples are available for post-irradiation examination. The Principal Investigator (PI) will be given exclusive rights to the samples for a three-year period of post-irradiation examination unless other conditions are agreed upon. </a:t>
            </a:r>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b="1" dirty="0">
                <a:solidFill>
                  <a:schemeClr val="tx2">
                    <a:lumMod val="75000"/>
                  </a:schemeClr>
                </a:solidFill>
                <a:ea typeface="DengXian"/>
                <a:cs typeface="Helvetica"/>
              </a:rPr>
              <a:t>This three-year period starts once the materials are at the PIE facility and available for use by the PI</a:t>
            </a:r>
            <a:r>
              <a:rPr lang="en-US" sz="2000" dirty="0">
                <a:solidFill>
                  <a:srgbClr val="984807"/>
                </a:solidFill>
                <a:ea typeface="DengXian"/>
                <a:cs typeface="Helvetica"/>
              </a:rPr>
              <a:t>.</a:t>
            </a:r>
            <a:r>
              <a:rPr lang="en-US" sz="2000" dirty="0">
                <a:solidFill>
                  <a:srgbClr val="000000"/>
                </a:solidFill>
                <a:ea typeface="DengXian"/>
                <a:cs typeface="Helvetica"/>
              </a:rPr>
              <a:t>  </a:t>
            </a:r>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After the three-year period, the samples will be made available to the general research community for subsequent competitively awarded proposals. </a:t>
            </a:r>
            <a:endParaRPr lang="en-US" sz="2400" dirty="0"/>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As a courtesy, subsequent proposers will be provided with the contact information of the original project PI to facilitate potential collaboration opportunities. The original PI may choose to collaborate but cannot deny access to the NFML sample req</a:t>
            </a:r>
            <a:r>
              <a:rPr lang="en-US" sz="2000" dirty="0">
                <a:solidFill>
                  <a:srgbClr val="000000"/>
                </a:solidFill>
                <a:effectLst/>
                <a:ea typeface="DengXian"/>
                <a:cs typeface="Helvetica"/>
              </a:rPr>
              <a:t>uests included in an awarded proposal. </a:t>
            </a:r>
            <a:r>
              <a:rPr lang="en-US" sz="2000" b="1" dirty="0">
                <a:solidFill>
                  <a:schemeClr val="tx2">
                    <a:lumMod val="75000"/>
                  </a:schemeClr>
                </a:solidFill>
                <a:effectLst/>
                <a:ea typeface="DengXian"/>
                <a:cs typeface="Helvetica"/>
              </a:rPr>
              <a:t>(This statement has been added to the RTE proposal form with the original PI’s contact information.)</a:t>
            </a:r>
            <a:endParaRPr lang="en-US" sz="2000" dirty="0">
              <a:solidFill>
                <a:srgbClr val="000000"/>
              </a:solidFill>
              <a:ea typeface="Calibri"/>
              <a:cs typeface="Helvetica" panose="020B0604020202020204" pitchFamily="34" charset="0"/>
            </a:endParaRPr>
          </a:p>
        </p:txBody>
      </p:sp>
      <p:sp>
        <p:nvSpPr>
          <p:cNvPr id="4" name="TextBox 3">
            <a:extLst>
              <a:ext uri="{FF2B5EF4-FFF2-40B4-BE49-F238E27FC236}">
                <a16:creationId xmlns:a16="http://schemas.microsoft.com/office/drawing/2014/main" id="{B2423D73-E6DF-2B95-A0D8-19C08762788C}"/>
              </a:ext>
            </a:extLst>
          </p:cNvPr>
          <p:cNvSpPr txBox="1"/>
          <p:nvPr/>
        </p:nvSpPr>
        <p:spPr>
          <a:xfrm>
            <a:off x="363472" y="512231"/>
            <a:ext cx="5620078" cy="461665"/>
          </a:xfrm>
          <a:prstGeom prst="rect">
            <a:avLst/>
          </a:prstGeom>
          <a:noFill/>
        </p:spPr>
        <p:txBody>
          <a:bodyPr wrap="square">
            <a:spAutoFit/>
          </a:bodyPr>
          <a:lstStyle/>
          <a:p>
            <a:r>
              <a:rPr lang="en-US" sz="2400" b="1" dirty="0">
                <a:solidFill>
                  <a:schemeClr val="accent1">
                    <a:lumMod val="75000"/>
                  </a:schemeClr>
                </a:solidFill>
                <a:cs typeface="Arial"/>
              </a:rPr>
              <a:t>NFML Guidance </a:t>
            </a:r>
            <a:r>
              <a:rPr lang="en-US" sz="2400" dirty="0">
                <a:solidFill>
                  <a:schemeClr val="accent1">
                    <a:lumMod val="75000"/>
                  </a:schemeClr>
                </a:solidFill>
                <a:cs typeface="Arial"/>
              </a:rPr>
              <a:t>(updated)</a:t>
            </a:r>
            <a:endParaRPr lang="en-US" sz="2400" dirty="0"/>
          </a:p>
        </p:txBody>
      </p:sp>
    </p:spTree>
    <p:extLst>
      <p:ext uri="{BB962C8B-B14F-4D97-AF65-F5344CB8AC3E}">
        <p14:creationId xmlns:p14="http://schemas.microsoft.com/office/powerpoint/2010/main" val="2953955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AA79B-CA8C-2E4A-F387-451AD6B300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92306" y="2124723"/>
            <a:ext cx="5308182" cy="3063124"/>
          </a:xfrm>
          <a:prstGeom prst="rect">
            <a:avLst/>
          </a:prstGeom>
        </p:spPr>
      </p:pic>
      <p:pic>
        <p:nvPicPr>
          <p:cNvPr id="3" name="Picture 2">
            <a:extLst>
              <a:ext uri="{FF2B5EF4-FFF2-40B4-BE49-F238E27FC236}">
                <a16:creationId xmlns:a16="http://schemas.microsoft.com/office/drawing/2014/main" id="{3078FE25-BBB2-8905-4006-0FD4D7837C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01158" y="4005026"/>
            <a:ext cx="3790766" cy="2097538"/>
          </a:xfrm>
          <a:prstGeom prst="rect">
            <a:avLst/>
          </a:prstGeom>
        </p:spPr>
      </p:pic>
      <p:sp>
        <p:nvSpPr>
          <p:cNvPr id="4" name="TextBox 3">
            <a:extLst>
              <a:ext uri="{FF2B5EF4-FFF2-40B4-BE49-F238E27FC236}">
                <a16:creationId xmlns:a16="http://schemas.microsoft.com/office/drawing/2014/main" id="{E464AD32-6250-B0CA-68D7-C9C28CEF7575}"/>
              </a:ext>
            </a:extLst>
          </p:cNvPr>
          <p:cNvSpPr txBox="1"/>
          <p:nvPr/>
        </p:nvSpPr>
        <p:spPr>
          <a:xfrm>
            <a:off x="428911" y="1594734"/>
            <a:ext cx="7078289" cy="1284454"/>
          </a:xfrm>
          <a:prstGeom prst="rect">
            <a:avLst/>
          </a:prstGeom>
          <a:noFill/>
        </p:spPr>
        <p:txBody>
          <a:bodyPr wrap="square" rtlCol="0">
            <a:spAutoFit/>
          </a:bodyPr>
          <a:lstStyle/>
          <a:p>
            <a:pPr marL="228600" indent="-228600">
              <a:lnSpc>
                <a:spcPct val="90000"/>
              </a:lnSpc>
              <a:spcAft>
                <a:spcPts val="1000"/>
              </a:spcAft>
              <a:buClr>
                <a:srgbClr val="F68C20"/>
              </a:buClr>
              <a:buFont typeface="Wingdings" panose="05000000000000000000" pitchFamily="2" charset="2"/>
              <a:buChar char="Ø"/>
            </a:pPr>
            <a:r>
              <a:rPr lang="en-US" sz="1600" dirty="0">
                <a:latin typeface="Helvetica" panose="020B0604020202020204" pitchFamily="34" charset="0"/>
                <a:cs typeface="Helvetica" panose="020B0604020202020204" pitchFamily="34" charset="0"/>
              </a:rPr>
              <a:t>ATR-irradiated multi-principal (high entropy) component alloys (MPEA)</a:t>
            </a:r>
          </a:p>
          <a:p>
            <a:pPr marL="228600" indent="-228600">
              <a:lnSpc>
                <a:spcPct val="90000"/>
              </a:lnSpc>
              <a:spcAft>
                <a:spcPts val="1000"/>
              </a:spcAft>
              <a:buClr>
                <a:srgbClr val="F68C20"/>
              </a:buClr>
              <a:buFont typeface="Wingdings" panose="05000000000000000000" pitchFamily="2" charset="2"/>
              <a:buChar char="Ø"/>
            </a:pPr>
            <a:r>
              <a:rPr lang="en-US" sz="1600" dirty="0">
                <a:latin typeface="Helvetica" panose="020B0604020202020204" pitchFamily="34" charset="0"/>
                <a:cs typeface="Helvetica" panose="020B0604020202020204" pitchFamily="34" charset="0"/>
              </a:rPr>
              <a:t>16 material compositions</a:t>
            </a:r>
          </a:p>
          <a:p>
            <a:pPr marL="228600" indent="-228600">
              <a:spcAft>
                <a:spcPts val="1200"/>
              </a:spcAft>
              <a:buClr>
                <a:srgbClr val="F68C20"/>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SSJ tensile samples of five or more main components irradiated in the </a:t>
            </a:r>
            <a:r>
              <a:rPr lang="en-US" sz="1600" b="1"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SAM-2 “Standard capsule”</a:t>
            </a:r>
          </a:p>
        </p:txBody>
      </p:sp>
      <p:sp>
        <p:nvSpPr>
          <p:cNvPr id="5" name="Title 4">
            <a:extLst>
              <a:ext uri="{FF2B5EF4-FFF2-40B4-BE49-F238E27FC236}">
                <a16:creationId xmlns:a16="http://schemas.microsoft.com/office/drawing/2014/main" id="{513E2362-D448-2DDD-C44B-66FFEE8F9790}"/>
              </a:ext>
            </a:extLst>
          </p:cNvPr>
          <p:cNvSpPr txBox="1">
            <a:spLocks/>
          </p:cNvSpPr>
          <p:nvPr/>
        </p:nvSpPr>
        <p:spPr>
          <a:xfrm>
            <a:off x="2752922" y="1074741"/>
            <a:ext cx="6474940" cy="30608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spcAft>
                <a:spcPts val="300"/>
              </a:spcAft>
            </a:pPr>
            <a:r>
              <a:rPr lang="en-US" sz="2000" dirty="0">
                <a:latin typeface="Helvetica" panose="020B0604020202020204" pitchFamily="34" charset="0"/>
                <a:cs typeface="Helvetica" panose="020B0604020202020204" pitchFamily="34" charset="0"/>
              </a:rPr>
              <a:t>Tensile Testing Using the Standard Capsule (TTUSC)</a:t>
            </a:r>
          </a:p>
        </p:txBody>
      </p:sp>
      <p:sp>
        <p:nvSpPr>
          <p:cNvPr id="6" name="Title 4">
            <a:extLst>
              <a:ext uri="{FF2B5EF4-FFF2-40B4-BE49-F238E27FC236}">
                <a16:creationId xmlns:a16="http://schemas.microsoft.com/office/drawing/2014/main" id="{7ECB3071-3372-691C-2FAF-CB2638147C15}"/>
              </a:ext>
            </a:extLst>
          </p:cNvPr>
          <p:cNvSpPr txBox="1">
            <a:spLocks/>
          </p:cNvSpPr>
          <p:nvPr/>
        </p:nvSpPr>
        <p:spPr>
          <a:xfrm>
            <a:off x="428911" y="544751"/>
            <a:ext cx="7995998" cy="423949"/>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ACQUISITION</a:t>
            </a:r>
            <a:r>
              <a:rPr lang="en-US" dirty="0">
                <a:solidFill>
                  <a:schemeClr val="tx2">
                    <a:lumMod val="75000"/>
                  </a:schemeClr>
                </a:solidFill>
                <a:latin typeface="Arial"/>
                <a:cs typeface="Arial"/>
              </a:rPr>
              <a:t>: </a:t>
            </a:r>
            <a:r>
              <a:rPr lang="en-US" sz="2400" dirty="0">
                <a:solidFill>
                  <a:schemeClr val="tx1"/>
                </a:solidFill>
                <a:latin typeface="Arial"/>
                <a:cs typeface="Arial"/>
              </a:rPr>
              <a:t>LDRD</a:t>
            </a:r>
            <a:r>
              <a:rPr lang="en-US" sz="2400" dirty="0">
                <a:solidFill>
                  <a:schemeClr val="tx2">
                    <a:lumMod val="75000"/>
                  </a:schemeClr>
                </a:solidFill>
                <a:latin typeface="Arial"/>
                <a:cs typeface="Arial"/>
              </a:rPr>
              <a:t> Donation/NSUF PIE</a:t>
            </a:r>
            <a:endParaRPr lang="en-US" sz="2400" dirty="0">
              <a:solidFill>
                <a:schemeClr val="tx2">
                  <a:lumMod val="75000"/>
                </a:schemeClr>
              </a:solidFill>
            </a:endParaRPr>
          </a:p>
        </p:txBody>
      </p:sp>
      <p:sp>
        <p:nvSpPr>
          <p:cNvPr id="7" name="TextBox 6">
            <a:extLst>
              <a:ext uri="{FF2B5EF4-FFF2-40B4-BE49-F238E27FC236}">
                <a16:creationId xmlns:a16="http://schemas.microsoft.com/office/drawing/2014/main" id="{196D3E55-844C-C085-EE3F-2E784677D0D0}"/>
              </a:ext>
            </a:extLst>
          </p:cNvPr>
          <p:cNvSpPr txBox="1"/>
          <p:nvPr/>
        </p:nvSpPr>
        <p:spPr>
          <a:xfrm>
            <a:off x="650715" y="2908644"/>
            <a:ext cx="5941591" cy="959237"/>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Reduces cost and time to get new experiments into ATR using highly available “A” positions. </a:t>
            </a:r>
          </a:p>
          <a:p>
            <a:pPr marL="285750" indent="-285750">
              <a:spcAft>
                <a:spcPts val="1000"/>
              </a:spcAft>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Allows for large numbers of specimens to be irradiated</a:t>
            </a:r>
            <a:r>
              <a:rPr lang="en-US" sz="1600" dirty="0">
                <a:latin typeface="Helvetica" panose="020B0604020202020204" pitchFamily="34" charset="0"/>
                <a:cs typeface="Helvetica" panose="020B0604020202020204" pitchFamily="34" charset="0"/>
              </a:rPr>
              <a:t>.</a:t>
            </a:r>
            <a:endPar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661951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EAE5BB-AAC0-F3C4-C7C2-F62E187C622A}"/>
              </a:ext>
            </a:extLst>
          </p:cNvPr>
          <p:cNvSpPr txBox="1"/>
          <p:nvPr/>
        </p:nvSpPr>
        <p:spPr>
          <a:xfrm>
            <a:off x="454729" y="1457172"/>
            <a:ext cx="8857948" cy="535531"/>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pPr>
            <a:r>
              <a:rPr lang="en-US" sz="1600" dirty="0">
                <a:solidFill>
                  <a:schemeClr val="tx2">
                    <a:lumMod val="75000"/>
                  </a:schemeClr>
                </a:solidFill>
              </a:rPr>
              <a:t>ATR-irradiated</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Yttrium-hydride experiments to advance technology readiness level of moderator material</a:t>
            </a:r>
          </a:p>
        </p:txBody>
      </p:sp>
      <p:sp>
        <p:nvSpPr>
          <p:cNvPr id="3" name="Title 4">
            <a:extLst>
              <a:ext uri="{FF2B5EF4-FFF2-40B4-BE49-F238E27FC236}">
                <a16:creationId xmlns:a16="http://schemas.microsoft.com/office/drawing/2014/main" id="{3789D8CC-B6C3-8132-C138-A51155AD8712}"/>
              </a:ext>
            </a:extLst>
          </p:cNvPr>
          <p:cNvSpPr txBox="1">
            <a:spLocks/>
          </p:cNvSpPr>
          <p:nvPr/>
        </p:nvSpPr>
        <p:spPr>
          <a:xfrm>
            <a:off x="4229587" y="1016633"/>
            <a:ext cx="3732825" cy="39891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Yttrium-Hydride Samples</a:t>
            </a:r>
          </a:p>
        </p:txBody>
      </p:sp>
      <p:sp>
        <p:nvSpPr>
          <p:cNvPr id="4" name="Title 4">
            <a:extLst>
              <a:ext uri="{FF2B5EF4-FFF2-40B4-BE49-F238E27FC236}">
                <a16:creationId xmlns:a16="http://schemas.microsoft.com/office/drawing/2014/main" id="{216A72C0-59B8-E529-4D8D-D104D276D19E}"/>
              </a:ext>
            </a:extLst>
          </p:cNvPr>
          <p:cNvSpPr txBox="1">
            <a:spLocks/>
          </p:cNvSpPr>
          <p:nvPr/>
        </p:nvSpPr>
        <p:spPr>
          <a:xfrm>
            <a:off x="454728" y="599212"/>
            <a:ext cx="9279774"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ACQUISITION: Microreactor Program Donation</a:t>
            </a:r>
            <a:endParaRPr lang="en-US" sz="2400" dirty="0">
              <a:solidFill>
                <a:schemeClr val="tx2">
                  <a:lumMod val="75000"/>
                </a:schemeClr>
              </a:solidFill>
            </a:endParaRPr>
          </a:p>
        </p:txBody>
      </p:sp>
      <p:sp>
        <p:nvSpPr>
          <p:cNvPr id="5" name="TextBox 4">
            <a:extLst>
              <a:ext uri="{FF2B5EF4-FFF2-40B4-BE49-F238E27FC236}">
                <a16:creationId xmlns:a16="http://schemas.microsoft.com/office/drawing/2014/main" id="{8F40B964-D8B4-26C0-E9BB-7EE57C902CBA}"/>
              </a:ext>
            </a:extLst>
          </p:cNvPr>
          <p:cNvSpPr txBox="1"/>
          <p:nvPr/>
        </p:nvSpPr>
        <p:spPr>
          <a:xfrm>
            <a:off x="466289" y="2343680"/>
            <a:ext cx="7939464" cy="584775"/>
          </a:xfrm>
          <a:prstGeom prst="rect">
            <a:avLst/>
          </a:prstGeom>
          <a:noFill/>
        </p:spPr>
        <p:txBody>
          <a:bodyPr wrap="square" rtlCol="0">
            <a:spAutoFit/>
          </a:bodyPr>
          <a:lstStyle/>
          <a:p>
            <a:pPr marL="285750" indent="-285750">
              <a:spcAft>
                <a:spcPts val="1200"/>
              </a:spcAft>
              <a:buClr>
                <a:srgbClr val="DB792C"/>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The principal additions to the FY23 Version of the </a:t>
            </a:r>
            <a:r>
              <a:rPr lang="en-US" sz="1600" b="1"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Advanced Moderator Material Handbook</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are the pre- and post-irradiation examination(s) of the irradiated YH.</a:t>
            </a:r>
          </a:p>
        </p:txBody>
      </p:sp>
      <p:sp>
        <p:nvSpPr>
          <p:cNvPr id="17" name="TextBox 16">
            <a:extLst>
              <a:ext uri="{FF2B5EF4-FFF2-40B4-BE49-F238E27FC236}">
                <a16:creationId xmlns:a16="http://schemas.microsoft.com/office/drawing/2014/main" id="{3B2C7AAE-1028-5155-D66A-DA30BD1EE728}"/>
              </a:ext>
            </a:extLst>
          </p:cNvPr>
          <p:cNvSpPr txBox="1"/>
          <p:nvPr/>
        </p:nvSpPr>
        <p:spPr>
          <a:xfrm>
            <a:off x="454728" y="1991563"/>
            <a:ext cx="8857948" cy="313932"/>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Fabricated through innovative techniques (powder metallurgy and massive hydriding)</a:t>
            </a:r>
          </a:p>
        </p:txBody>
      </p:sp>
      <p:grpSp>
        <p:nvGrpSpPr>
          <p:cNvPr id="7" name="Group 6">
            <a:extLst>
              <a:ext uri="{FF2B5EF4-FFF2-40B4-BE49-F238E27FC236}">
                <a16:creationId xmlns:a16="http://schemas.microsoft.com/office/drawing/2014/main" id="{FBF97521-5F5E-234D-9CAB-DD6E56F8636D}"/>
              </a:ext>
            </a:extLst>
          </p:cNvPr>
          <p:cNvGrpSpPr/>
          <p:nvPr/>
        </p:nvGrpSpPr>
        <p:grpSpPr>
          <a:xfrm rot="21422831">
            <a:off x="8688491" y="2227231"/>
            <a:ext cx="3147615" cy="3571102"/>
            <a:chOff x="8192919" y="2028328"/>
            <a:chExt cx="3743499" cy="4548886"/>
          </a:xfrm>
        </p:grpSpPr>
        <p:grpSp>
          <p:nvGrpSpPr>
            <p:cNvPr id="8" name="Group 7">
              <a:extLst>
                <a:ext uri="{FF2B5EF4-FFF2-40B4-BE49-F238E27FC236}">
                  <a16:creationId xmlns:a16="http://schemas.microsoft.com/office/drawing/2014/main" id="{0AB667FF-3C13-2D56-C7EB-A7F4DBC97870}"/>
                </a:ext>
              </a:extLst>
            </p:cNvPr>
            <p:cNvGrpSpPr/>
            <p:nvPr/>
          </p:nvGrpSpPr>
          <p:grpSpPr>
            <a:xfrm>
              <a:off x="8192919" y="2104967"/>
              <a:ext cx="3464165" cy="4472247"/>
              <a:chOff x="10692245" y="276543"/>
              <a:chExt cx="4810991" cy="5635884"/>
            </a:xfrm>
          </p:grpSpPr>
          <p:pic>
            <p:nvPicPr>
              <p:cNvPr id="15" name="Picture 14">
                <a:extLst>
                  <a:ext uri="{FF2B5EF4-FFF2-40B4-BE49-F238E27FC236}">
                    <a16:creationId xmlns:a16="http://schemas.microsoft.com/office/drawing/2014/main" id="{127D01BF-2AD9-FAB2-414F-FB09C1C07C98}"/>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6" name="Picture 15">
                <a:extLst>
                  <a:ext uri="{FF2B5EF4-FFF2-40B4-BE49-F238E27FC236}">
                    <a16:creationId xmlns:a16="http://schemas.microsoft.com/office/drawing/2014/main" id="{323FFB85-8E26-F471-69E3-57C563EF526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nvGrpSpPr>
            <p:cNvPr id="9" name="Group 8">
              <a:extLst>
                <a:ext uri="{FF2B5EF4-FFF2-40B4-BE49-F238E27FC236}">
                  <a16:creationId xmlns:a16="http://schemas.microsoft.com/office/drawing/2014/main" id="{5D9E9FDB-55F3-24EF-9A6F-F1AE22DD36A8}"/>
                </a:ext>
              </a:extLst>
            </p:cNvPr>
            <p:cNvGrpSpPr/>
            <p:nvPr/>
          </p:nvGrpSpPr>
          <p:grpSpPr>
            <a:xfrm>
              <a:off x="8472253" y="2028328"/>
              <a:ext cx="3464165" cy="4472247"/>
              <a:chOff x="10692245" y="276543"/>
              <a:chExt cx="4810991" cy="5635884"/>
            </a:xfrm>
          </p:grpSpPr>
          <p:pic>
            <p:nvPicPr>
              <p:cNvPr id="13" name="Picture 12">
                <a:extLst>
                  <a:ext uri="{FF2B5EF4-FFF2-40B4-BE49-F238E27FC236}">
                    <a16:creationId xmlns:a16="http://schemas.microsoft.com/office/drawing/2014/main" id="{DE9D461B-ED98-A669-ABE8-2833F56759EC}"/>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4" name="Picture 13">
                <a:extLst>
                  <a:ext uri="{FF2B5EF4-FFF2-40B4-BE49-F238E27FC236}">
                    <a16:creationId xmlns:a16="http://schemas.microsoft.com/office/drawing/2014/main" id="{606E6833-0CE4-A972-7AE1-46900F8FF116}"/>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nvGrpSpPr>
            <p:cNvPr id="10" name="Group 9">
              <a:extLst>
                <a:ext uri="{FF2B5EF4-FFF2-40B4-BE49-F238E27FC236}">
                  <a16:creationId xmlns:a16="http://schemas.microsoft.com/office/drawing/2014/main" id="{B15628F1-931C-3E59-7D10-3503588D3147}"/>
                </a:ext>
              </a:extLst>
            </p:cNvPr>
            <p:cNvGrpSpPr/>
            <p:nvPr/>
          </p:nvGrpSpPr>
          <p:grpSpPr>
            <a:xfrm rot="368198">
              <a:off x="8422035" y="2104967"/>
              <a:ext cx="3464165" cy="4472247"/>
              <a:chOff x="10692245" y="276543"/>
              <a:chExt cx="4810991" cy="5635884"/>
            </a:xfrm>
          </p:grpSpPr>
          <p:pic>
            <p:nvPicPr>
              <p:cNvPr id="11" name="Picture 10">
                <a:extLst>
                  <a:ext uri="{FF2B5EF4-FFF2-40B4-BE49-F238E27FC236}">
                    <a16:creationId xmlns:a16="http://schemas.microsoft.com/office/drawing/2014/main" id="{1C6862AA-3204-5820-F2D3-0E0D6CF6E2C7}"/>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2" name="Picture 11">
                <a:extLst>
                  <a:ext uri="{FF2B5EF4-FFF2-40B4-BE49-F238E27FC236}">
                    <a16:creationId xmlns:a16="http://schemas.microsoft.com/office/drawing/2014/main" id="{0A475617-F52C-7E77-E8BC-D5F07DC5369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pic>
        <p:nvPicPr>
          <p:cNvPr id="20" name="Picture 19">
            <a:extLst>
              <a:ext uri="{FF2B5EF4-FFF2-40B4-BE49-F238E27FC236}">
                <a16:creationId xmlns:a16="http://schemas.microsoft.com/office/drawing/2014/main" id="{EE12443E-5EFA-D404-A5FA-2F7AD316B21B}"/>
              </a:ext>
            </a:extLst>
          </p:cNvPr>
          <p:cNvPicPr>
            <a:picLocks noChangeAspect="1"/>
          </p:cNvPicPr>
          <p:nvPr/>
        </p:nvPicPr>
        <p:blipFill>
          <a:blip r:embed="rId5" cstate="screen">
            <a:extLst>
              <a:ext uri="{28A0092B-C50C-407E-A947-70E740481C1C}">
                <a14:useLocalDpi xmlns:a14="http://schemas.microsoft.com/office/drawing/2010/main"/>
              </a:ext>
            </a:extLst>
          </a:blip>
          <a:srcRect t="5052"/>
          <a:stretch>
            <a:fillRect/>
          </a:stretch>
        </p:blipFill>
        <p:spPr>
          <a:xfrm>
            <a:off x="511526" y="3081920"/>
            <a:ext cx="6595779" cy="2951615"/>
          </a:xfrm>
          <a:prstGeom prst="rect">
            <a:avLst/>
          </a:prstGeom>
        </p:spPr>
      </p:pic>
      <p:sp>
        <p:nvSpPr>
          <p:cNvPr id="21" name="TextBox 20">
            <a:extLst>
              <a:ext uri="{FF2B5EF4-FFF2-40B4-BE49-F238E27FC236}">
                <a16:creationId xmlns:a16="http://schemas.microsoft.com/office/drawing/2014/main" id="{E3657259-B108-C31C-A58D-C3CEAFD08E11}"/>
              </a:ext>
            </a:extLst>
          </p:cNvPr>
          <p:cNvSpPr txBox="1"/>
          <p:nvPr/>
        </p:nvSpPr>
        <p:spPr>
          <a:xfrm>
            <a:off x="6980419" y="3388850"/>
            <a:ext cx="1457780" cy="784830"/>
          </a:xfrm>
          <a:prstGeom prst="rect">
            <a:avLst/>
          </a:prstGeom>
          <a:noFill/>
        </p:spPr>
        <p:txBody>
          <a:bodyPr wrap="square" rtlCol="0">
            <a:spAutoFit/>
          </a:bodyPr>
          <a:lstStyle/>
          <a:p>
            <a:r>
              <a:rPr lang="en-US" sz="1500" i="1" dirty="0">
                <a:latin typeface="Helvetica" panose="020B0604020202020204" pitchFamily="34" charset="0"/>
                <a:cs typeface="Helvetica" panose="020B0604020202020204" pitchFamily="34" charset="0"/>
              </a:rPr>
              <a:t>Examples of direct hydride samples</a:t>
            </a:r>
          </a:p>
        </p:txBody>
      </p:sp>
      <p:sp>
        <p:nvSpPr>
          <p:cNvPr id="22" name="TextBox 21">
            <a:extLst>
              <a:ext uri="{FF2B5EF4-FFF2-40B4-BE49-F238E27FC236}">
                <a16:creationId xmlns:a16="http://schemas.microsoft.com/office/drawing/2014/main" id="{F0BC28CC-126A-2E1D-0CA1-028B8450B815}"/>
              </a:ext>
            </a:extLst>
          </p:cNvPr>
          <p:cNvSpPr txBox="1"/>
          <p:nvPr/>
        </p:nvSpPr>
        <p:spPr>
          <a:xfrm>
            <a:off x="6980419" y="4794453"/>
            <a:ext cx="1878848" cy="784830"/>
          </a:xfrm>
          <a:prstGeom prst="rect">
            <a:avLst/>
          </a:prstGeom>
          <a:noFill/>
        </p:spPr>
        <p:txBody>
          <a:bodyPr wrap="square" rtlCol="0">
            <a:spAutoFit/>
          </a:bodyPr>
          <a:lstStyle/>
          <a:p>
            <a:r>
              <a:rPr lang="en-US" sz="1500" i="1" dirty="0">
                <a:latin typeface="Helvetica" panose="020B0604020202020204" pitchFamily="34" charset="0"/>
                <a:cs typeface="Helvetica" panose="020B0604020202020204" pitchFamily="34" charset="0"/>
              </a:rPr>
              <a:t>Examples of powder metallurgy samples</a:t>
            </a:r>
          </a:p>
        </p:txBody>
      </p:sp>
    </p:spTree>
    <p:extLst>
      <p:ext uri="{BB962C8B-B14F-4D97-AF65-F5344CB8AC3E}">
        <p14:creationId xmlns:p14="http://schemas.microsoft.com/office/powerpoint/2010/main" val="2026324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F222-43BF-C0A2-FFA7-83557B1C7956}"/>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F32CE3F3-2F67-1F7C-C01C-1CF8DD214F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9743" y="1732939"/>
            <a:ext cx="3740543" cy="1361819"/>
          </a:xfrm>
          <a:prstGeom prst="rect">
            <a:avLst/>
          </a:prstGeom>
        </p:spPr>
      </p:pic>
      <p:pic>
        <p:nvPicPr>
          <p:cNvPr id="5" name="Picture 4">
            <a:extLst>
              <a:ext uri="{FF2B5EF4-FFF2-40B4-BE49-F238E27FC236}">
                <a16:creationId xmlns:a16="http://schemas.microsoft.com/office/drawing/2014/main" id="{63AE7DA1-308C-76C5-F2D3-546D5DFDB3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06843" y="2503541"/>
            <a:ext cx="3419245" cy="1891966"/>
          </a:xfrm>
          <a:prstGeom prst="rect">
            <a:avLst/>
          </a:prstGeom>
        </p:spPr>
      </p:pic>
      <p:sp>
        <p:nvSpPr>
          <p:cNvPr id="2" name="TextBox 1">
            <a:extLst>
              <a:ext uri="{FF2B5EF4-FFF2-40B4-BE49-F238E27FC236}">
                <a16:creationId xmlns:a16="http://schemas.microsoft.com/office/drawing/2014/main" id="{890E164D-8446-0FFA-1E0F-F29399E1139B}"/>
              </a:ext>
            </a:extLst>
          </p:cNvPr>
          <p:cNvSpPr txBox="1"/>
          <p:nvPr/>
        </p:nvSpPr>
        <p:spPr>
          <a:xfrm>
            <a:off x="454726" y="1926048"/>
            <a:ext cx="6523122" cy="1815882"/>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pPr>
            <a:r>
              <a:rPr lang="en-US" sz="1600" dirty="0">
                <a:solidFill>
                  <a:schemeClr val="tx2">
                    <a:lumMod val="75000"/>
                  </a:schemeClr>
                </a:solidFill>
              </a:rPr>
              <a:t>ATR-irradiated</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alloys using the NSUF standard capsule design</a:t>
            </a:r>
          </a:p>
          <a:p>
            <a:pPr marL="285750" indent="-285750">
              <a:lnSpc>
                <a:spcPct val="90000"/>
              </a:lnSpc>
              <a:spcAft>
                <a:spcPts val="1200"/>
              </a:spcAft>
              <a:buClr>
                <a:srgbClr val="DB792C"/>
              </a:buClr>
              <a:buFont typeface="Wingdings" panose="05000000000000000000" pitchFamily="2" charset="2"/>
              <a:buChar char="Ø"/>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Produced through three different methods:</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Conventional melting and forging</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Additive manufacturing</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Powder metallurgy</a:t>
            </a:r>
          </a:p>
        </p:txBody>
      </p:sp>
      <p:sp>
        <p:nvSpPr>
          <p:cNvPr id="3" name="Title 4">
            <a:extLst>
              <a:ext uri="{FF2B5EF4-FFF2-40B4-BE49-F238E27FC236}">
                <a16:creationId xmlns:a16="http://schemas.microsoft.com/office/drawing/2014/main" id="{6AEEA8F3-C131-C1EB-9CDD-35B139ECD752}"/>
              </a:ext>
            </a:extLst>
          </p:cNvPr>
          <p:cNvSpPr txBox="1">
            <a:spLocks/>
          </p:cNvSpPr>
          <p:nvPr/>
        </p:nvSpPr>
        <p:spPr>
          <a:xfrm>
            <a:off x="1985914" y="1088814"/>
            <a:ext cx="8351922" cy="61048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Assessment of Irradiated Microstructure and Mechanical Properties</a:t>
            </a:r>
          </a:p>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of FeCrAl Alloy Fabrication Routes</a:t>
            </a:r>
          </a:p>
        </p:txBody>
      </p:sp>
      <p:sp>
        <p:nvSpPr>
          <p:cNvPr id="4" name="Title 4">
            <a:extLst>
              <a:ext uri="{FF2B5EF4-FFF2-40B4-BE49-F238E27FC236}">
                <a16:creationId xmlns:a16="http://schemas.microsoft.com/office/drawing/2014/main" id="{7E935399-3D17-3E95-E32F-91EC773FFD36}"/>
              </a:ext>
            </a:extLst>
          </p:cNvPr>
          <p:cNvSpPr txBox="1">
            <a:spLocks/>
          </p:cNvSpPr>
          <p:nvPr/>
        </p:nvSpPr>
        <p:spPr>
          <a:xfrm>
            <a:off x="454727" y="599212"/>
            <a:ext cx="10482561"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Awarded NSUF Project – General Electric Research</a:t>
            </a:r>
            <a:endParaRPr lang="en-US" sz="2400" dirty="0">
              <a:solidFill>
                <a:schemeClr val="tx2">
                  <a:lumMod val="75000"/>
                </a:schemeClr>
              </a:solidFill>
            </a:endParaRPr>
          </a:p>
        </p:txBody>
      </p:sp>
      <p:sp>
        <p:nvSpPr>
          <p:cNvPr id="19" name="TextBox 18">
            <a:extLst>
              <a:ext uri="{FF2B5EF4-FFF2-40B4-BE49-F238E27FC236}">
                <a16:creationId xmlns:a16="http://schemas.microsoft.com/office/drawing/2014/main" id="{A0D1DF54-2351-7F54-ECBA-A1CC6440DEAB}"/>
              </a:ext>
            </a:extLst>
          </p:cNvPr>
          <p:cNvSpPr txBox="1"/>
          <p:nvPr/>
        </p:nvSpPr>
        <p:spPr>
          <a:xfrm>
            <a:off x="454726" y="5530195"/>
            <a:ext cx="11441351" cy="338554"/>
          </a:xfrm>
          <a:prstGeom prst="rect">
            <a:avLst/>
          </a:prstGeom>
          <a:noFill/>
        </p:spPr>
        <p:txBody>
          <a:bodyPr wrap="square" rtlCol="0">
            <a:spAutoFit/>
          </a:bodyPr>
          <a:lstStyle/>
          <a:p>
            <a:r>
              <a:rPr lang="en-US" sz="1600" i="1" dirty="0">
                <a:solidFill>
                  <a:schemeClr val="accent1">
                    <a:lumMod val="75000"/>
                  </a:schemeClr>
                </a:solidFill>
                <a:latin typeface="Helvetica" panose="020B0604020202020204" pitchFamily="34" charset="0"/>
                <a:ea typeface="Verdana" panose="020B0604030504040204" pitchFamily="34" charset="0"/>
                <a:cs typeface="Helvetica" panose="020B0604020202020204" pitchFamily="34" charset="0"/>
              </a:rPr>
              <a:t>The irradiated samples were added to the NFML in FY-25, with a target availability date of 2028, or upon completion of PIE</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t>
            </a:r>
          </a:p>
        </p:txBody>
      </p:sp>
      <p:sp>
        <p:nvSpPr>
          <p:cNvPr id="24" name="TextBox 23">
            <a:extLst>
              <a:ext uri="{FF2B5EF4-FFF2-40B4-BE49-F238E27FC236}">
                <a16:creationId xmlns:a16="http://schemas.microsoft.com/office/drawing/2014/main" id="{1CF095E5-F6FC-BA85-749B-0A9E408E2D98}"/>
              </a:ext>
            </a:extLst>
          </p:cNvPr>
          <p:cNvSpPr txBox="1"/>
          <p:nvPr/>
        </p:nvSpPr>
        <p:spPr>
          <a:xfrm>
            <a:off x="539286" y="3766437"/>
            <a:ext cx="3967557" cy="830997"/>
          </a:xfrm>
          <a:prstGeom prst="rect">
            <a:avLst/>
          </a:prstGeom>
          <a:noFill/>
        </p:spPr>
        <p:txBody>
          <a:bodyPr wrap="square" rtlCol="0">
            <a:spAutoFit/>
          </a:bodyPr>
          <a:lstStyle/>
          <a:p>
            <a:pPr>
              <a:spcAft>
                <a:spcPts val="1200"/>
              </a:spcAft>
              <a:buClr>
                <a:srgbClr val="07519E"/>
              </a:buCl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Post irradiation experiments will assess the irradiation effects on microstructure (e.g., irradiation-induced defect clusters</a:t>
            </a:r>
          </a:p>
        </p:txBody>
      </p:sp>
      <p:pic>
        <p:nvPicPr>
          <p:cNvPr id="23" name="Picture 22">
            <a:extLst>
              <a:ext uri="{FF2B5EF4-FFF2-40B4-BE49-F238E27FC236}">
                <a16:creationId xmlns:a16="http://schemas.microsoft.com/office/drawing/2014/main" id="{C4B50D83-ECBE-E8FC-7A91-EA0D3DE52D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6088" y="3017683"/>
            <a:ext cx="2490228" cy="2423526"/>
          </a:xfrm>
          <a:prstGeom prst="rect">
            <a:avLst/>
          </a:prstGeom>
        </p:spPr>
      </p:pic>
      <p:sp>
        <p:nvSpPr>
          <p:cNvPr id="7" name="TextBox 6">
            <a:extLst>
              <a:ext uri="{FF2B5EF4-FFF2-40B4-BE49-F238E27FC236}">
                <a16:creationId xmlns:a16="http://schemas.microsoft.com/office/drawing/2014/main" id="{D9A48119-F9F2-C374-739A-B46A25460FE6}"/>
              </a:ext>
            </a:extLst>
          </p:cNvPr>
          <p:cNvSpPr txBox="1"/>
          <p:nvPr/>
        </p:nvSpPr>
        <p:spPr>
          <a:xfrm>
            <a:off x="534126" y="4532955"/>
            <a:ext cx="5641275" cy="584775"/>
          </a:xfrm>
          <a:prstGeom prst="rect">
            <a:avLst/>
          </a:prstGeom>
          <a:noFill/>
        </p:spPr>
        <p:txBody>
          <a:bodyPr wrap="square" rtlCol="0">
            <a:spAutoFit/>
          </a:bodyPr>
          <a:lstStyle/>
          <a:p>
            <a:pPr>
              <a:spcAft>
                <a:spcPts val="1200"/>
              </a:spcAft>
              <a:buClr>
                <a:srgbClr val="07519E"/>
              </a:buCl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and precipitation), as well as their corresponding impact on mechanical properties such as hardness and embrittlement</a:t>
            </a:r>
          </a:p>
        </p:txBody>
      </p:sp>
    </p:spTree>
    <p:extLst>
      <p:ext uri="{BB962C8B-B14F-4D97-AF65-F5344CB8AC3E}">
        <p14:creationId xmlns:p14="http://schemas.microsoft.com/office/powerpoint/2010/main" val="147376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E83E-E8A2-0F25-9378-96F476889E7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16D0BFF-EB60-788A-A5B5-CF6F677C3C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48544" y="2719693"/>
            <a:ext cx="6199572" cy="3361511"/>
          </a:xfrm>
          <a:prstGeom prst="rect">
            <a:avLst/>
          </a:prstGeom>
        </p:spPr>
      </p:pic>
      <p:sp>
        <p:nvSpPr>
          <p:cNvPr id="3" name="Title 4">
            <a:extLst>
              <a:ext uri="{FF2B5EF4-FFF2-40B4-BE49-F238E27FC236}">
                <a16:creationId xmlns:a16="http://schemas.microsoft.com/office/drawing/2014/main" id="{BBF98164-3871-D884-06B8-56772BDF4F03}"/>
              </a:ext>
            </a:extLst>
          </p:cNvPr>
          <p:cNvSpPr txBox="1">
            <a:spLocks/>
          </p:cNvSpPr>
          <p:nvPr/>
        </p:nvSpPr>
        <p:spPr>
          <a:xfrm>
            <a:off x="2246051" y="1119453"/>
            <a:ext cx="7013359"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SAM-2 Neutron Transmutation Doping of High-Purity SiC</a:t>
            </a:r>
          </a:p>
          <a:p>
            <a:pPr algn="ctr"/>
            <a:endParaRPr lang="en-US" sz="2000" kern="1600" dirty="0">
              <a:solidFill>
                <a:schemeClr val="tx2">
                  <a:lumMod val="75000"/>
                </a:schemeClr>
              </a:solidFill>
              <a:latin typeface="Helvetica" panose="020B0604020202020204" pitchFamily="34" charset="0"/>
              <a:cs typeface="Helvetica" panose="020B0604020202020204" pitchFamily="34" charset="0"/>
            </a:endParaRPr>
          </a:p>
          <a:p>
            <a:r>
              <a:rPr lang="en-US" sz="2000" b="1" kern="1600" dirty="0">
                <a:solidFill>
                  <a:schemeClr val="tx2">
                    <a:lumMod val="75000"/>
                  </a:schemeClr>
                </a:solidFill>
                <a:effectLst/>
                <a:latin typeface="Helvetica" panose="020B0604020202020204" pitchFamily="34" charset="0"/>
                <a:cs typeface="Helvetica" panose="020B0604020202020204" pitchFamily="34" charset="0"/>
              </a:rPr>
              <a:t> </a:t>
            </a:r>
          </a:p>
        </p:txBody>
      </p:sp>
      <p:sp>
        <p:nvSpPr>
          <p:cNvPr id="4" name="Title 4">
            <a:extLst>
              <a:ext uri="{FF2B5EF4-FFF2-40B4-BE49-F238E27FC236}">
                <a16:creationId xmlns:a16="http://schemas.microsoft.com/office/drawing/2014/main" id="{88D07C81-54BA-47A5-F3C7-4617DB28298D}"/>
              </a:ext>
            </a:extLst>
          </p:cNvPr>
          <p:cNvSpPr txBox="1">
            <a:spLocks/>
          </p:cNvSpPr>
          <p:nvPr/>
        </p:nvSpPr>
        <p:spPr>
          <a:xfrm>
            <a:off x="454728" y="599212"/>
            <a:ext cx="9279774"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NSUF-Funded Project</a:t>
            </a:r>
            <a:endParaRPr lang="en-US" sz="2400" dirty="0">
              <a:solidFill>
                <a:schemeClr val="tx2">
                  <a:lumMod val="75000"/>
                </a:schemeClr>
              </a:solidFill>
            </a:endParaRPr>
          </a:p>
        </p:txBody>
      </p:sp>
      <p:sp>
        <p:nvSpPr>
          <p:cNvPr id="6" name="TextBox 5">
            <a:extLst>
              <a:ext uri="{FF2B5EF4-FFF2-40B4-BE49-F238E27FC236}">
                <a16:creationId xmlns:a16="http://schemas.microsoft.com/office/drawing/2014/main" id="{6BAC8FDA-EE31-D2B8-C783-3ABE2F80579F}"/>
              </a:ext>
            </a:extLst>
          </p:cNvPr>
          <p:cNvSpPr txBox="1"/>
          <p:nvPr/>
        </p:nvSpPr>
        <p:spPr>
          <a:xfrm>
            <a:off x="454728" y="1639694"/>
            <a:ext cx="7171190" cy="338554"/>
          </a:xfrm>
          <a:prstGeom prst="rect">
            <a:avLst/>
          </a:prstGeom>
          <a:noFill/>
        </p:spPr>
        <p:txBody>
          <a:bodyPr wrap="square">
            <a:spAutoFit/>
          </a:bodyPr>
          <a:lstStyle/>
          <a:p>
            <a:pPr marL="285750" indent="-285750">
              <a:buClr>
                <a:srgbClr val="DB792C"/>
              </a:buClr>
              <a:buFont typeface="Wingdings" panose="05000000000000000000" pitchFamily="2" charset="2"/>
              <a:buChar char="Ø"/>
            </a:pPr>
            <a:r>
              <a:rPr lang="en-US" sz="1600" dirty="0">
                <a:solidFill>
                  <a:schemeClr val="tx2">
                    <a:lumMod val="75000"/>
                  </a:schemeClr>
                </a:solidFill>
              </a:rPr>
              <a:t>ATR-irradiated high purity SiC samples using the standard capsule</a:t>
            </a:r>
          </a:p>
        </p:txBody>
      </p:sp>
      <p:sp>
        <p:nvSpPr>
          <p:cNvPr id="8" name="TextBox 7">
            <a:extLst>
              <a:ext uri="{FF2B5EF4-FFF2-40B4-BE49-F238E27FC236}">
                <a16:creationId xmlns:a16="http://schemas.microsoft.com/office/drawing/2014/main" id="{11F7DA1A-B0C2-1081-EF7A-99AD52CC2DCF}"/>
              </a:ext>
            </a:extLst>
          </p:cNvPr>
          <p:cNvSpPr txBox="1"/>
          <p:nvPr/>
        </p:nvSpPr>
        <p:spPr>
          <a:xfrm>
            <a:off x="683581" y="1978248"/>
            <a:ext cx="11508419" cy="830997"/>
          </a:xfrm>
          <a:prstGeom prst="rect">
            <a:avLst/>
          </a:prstGeom>
          <a:noFill/>
        </p:spPr>
        <p:txBody>
          <a:bodyPr wrap="square" rtlCol="0">
            <a:spAutoFit/>
          </a:bodyPr>
          <a:lstStyle/>
          <a:p>
            <a:r>
              <a:rPr lang="en-US" sz="1600" dirty="0">
                <a:solidFill>
                  <a:schemeClr val="tx2">
                    <a:lumMod val="75000"/>
                  </a:schemeClr>
                </a:solidFill>
              </a:rPr>
              <a:t>The experiment aims to explore the complex relationship between the electronic structure and the thermal and mechanical properties of phosphorus-doped high-purity SiC. This is achieved by progressively increasing levels of neutron transmutation doping in the SiC through thermal neutron capture reactions over multiple irradiation cycles. </a:t>
            </a:r>
          </a:p>
        </p:txBody>
      </p:sp>
      <p:sp>
        <p:nvSpPr>
          <p:cNvPr id="9" name="TextBox 8">
            <a:extLst>
              <a:ext uri="{FF2B5EF4-FFF2-40B4-BE49-F238E27FC236}">
                <a16:creationId xmlns:a16="http://schemas.microsoft.com/office/drawing/2014/main" id="{10C3F709-D18D-3263-E9F1-ED2EB19810FE}"/>
              </a:ext>
            </a:extLst>
          </p:cNvPr>
          <p:cNvSpPr txBox="1"/>
          <p:nvPr/>
        </p:nvSpPr>
        <p:spPr>
          <a:xfrm>
            <a:off x="683581" y="2809245"/>
            <a:ext cx="11508419" cy="11546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2">
                    <a:lumMod val="75000"/>
                  </a:schemeClr>
                </a:solidFill>
              </a:rPr>
              <a:t>Capsules A, B, and C were added to the library in FY-23</a:t>
            </a:r>
          </a:p>
          <a:p>
            <a:pPr marL="285750" indent="-285750">
              <a:lnSpc>
                <a:spcPct val="150000"/>
              </a:lnSpc>
              <a:buFont typeface="Arial" panose="020B0604020202020204" pitchFamily="34" charset="0"/>
              <a:buChar char="•"/>
            </a:pPr>
            <a:r>
              <a:rPr lang="en-US" sz="1600" dirty="0">
                <a:solidFill>
                  <a:schemeClr val="tx2">
                    <a:lumMod val="75000"/>
                  </a:schemeClr>
                </a:solidFill>
              </a:rPr>
              <a:t>Capsule D was included in the NFML in 2025</a:t>
            </a:r>
          </a:p>
          <a:p>
            <a:pPr marL="285750" indent="-285750">
              <a:lnSpc>
                <a:spcPct val="150000"/>
              </a:lnSpc>
              <a:buFont typeface="Arial" panose="020B0604020202020204" pitchFamily="34" charset="0"/>
              <a:buChar char="•"/>
            </a:pPr>
            <a:r>
              <a:rPr lang="en-US" sz="1600" dirty="0">
                <a:solidFill>
                  <a:schemeClr val="tx2">
                    <a:lumMod val="75000"/>
                  </a:schemeClr>
                </a:solidFill>
              </a:rPr>
              <a:t>Capsules E–H remain under irradiation. </a:t>
            </a:r>
          </a:p>
        </p:txBody>
      </p:sp>
      <p:sp>
        <p:nvSpPr>
          <p:cNvPr id="7" name="TextBox 6">
            <a:extLst>
              <a:ext uri="{FF2B5EF4-FFF2-40B4-BE49-F238E27FC236}">
                <a16:creationId xmlns:a16="http://schemas.microsoft.com/office/drawing/2014/main" id="{A7D4FDB0-EA6C-306D-05EE-0183D298F2D7}"/>
              </a:ext>
            </a:extLst>
          </p:cNvPr>
          <p:cNvSpPr txBox="1"/>
          <p:nvPr/>
        </p:nvSpPr>
        <p:spPr>
          <a:xfrm>
            <a:off x="683581" y="4002651"/>
            <a:ext cx="5733008" cy="61555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lumMod val="75000"/>
                  </a:schemeClr>
                </a:solidFill>
              </a:rPr>
              <a:t>The full set of tensile and disc samples will become available following </a:t>
            </a:r>
            <a:r>
              <a:rPr lang="en-US" dirty="0">
                <a:solidFill>
                  <a:schemeClr val="tx2">
                    <a:lumMod val="75000"/>
                  </a:schemeClr>
                </a:solidFill>
              </a:rPr>
              <a:t>completion of PIE.</a:t>
            </a:r>
          </a:p>
        </p:txBody>
      </p:sp>
    </p:spTree>
    <p:extLst>
      <p:ext uri="{BB962C8B-B14F-4D97-AF65-F5344CB8AC3E}">
        <p14:creationId xmlns:p14="http://schemas.microsoft.com/office/powerpoint/2010/main" val="98969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57683-244B-C299-2EF5-196BCD682DA7}"/>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9E5BBD59-F89E-34C6-58F3-6EF363548655}"/>
              </a:ext>
            </a:extLst>
          </p:cNvPr>
          <p:cNvSpPr txBox="1">
            <a:spLocks/>
          </p:cNvSpPr>
          <p:nvPr/>
        </p:nvSpPr>
        <p:spPr>
          <a:xfrm>
            <a:off x="450047" y="972132"/>
            <a:ext cx="4236243" cy="35223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kern="1600" dirty="0">
                <a:solidFill>
                  <a:schemeClr val="tx2">
                    <a:lumMod val="75000"/>
                  </a:schemeClr>
                </a:solidFill>
                <a:latin typeface="Helvetica"/>
                <a:cs typeface="Helvetica"/>
              </a:rPr>
              <a:t>NOEMAD Cladding Coating Study</a:t>
            </a:r>
            <a:endParaRPr lang="en-US" sz="2000" b="1" kern="1600" dirty="0">
              <a:solidFill>
                <a:schemeClr val="tx2">
                  <a:lumMod val="75000"/>
                </a:schemeClr>
              </a:solidFill>
              <a:effectLst/>
              <a:latin typeface="Helvetica" panose="020B0604020202020204" pitchFamily="34" charset="0"/>
              <a:cs typeface="Helvetica" panose="020B0604020202020204" pitchFamily="34" charset="0"/>
            </a:endParaRPr>
          </a:p>
        </p:txBody>
      </p:sp>
      <p:sp>
        <p:nvSpPr>
          <p:cNvPr id="4" name="Title 4">
            <a:extLst>
              <a:ext uri="{FF2B5EF4-FFF2-40B4-BE49-F238E27FC236}">
                <a16:creationId xmlns:a16="http://schemas.microsoft.com/office/drawing/2014/main" id="{7B50B41A-63BD-A946-45CD-3B565BDAF85F}"/>
              </a:ext>
            </a:extLst>
          </p:cNvPr>
          <p:cNvSpPr txBox="1">
            <a:spLocks/>
          </p:cNvSpPr>
          <p:nvPr/>
        </p:nvSpPr>
        <p:spPr>
          <a:xfrm>
            <a:off x="454728" y="599212"/>
            <a:ext cx="10882056"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Awarded NSUF </a:t>
            </a:r>
            <a:r>
              <a:rPr lang="en-US" sz="2400" i="1" dirty="0">
                <a:solidFill>
                  <a:schemeClr val="tx2">
                    <a:lumMod val="75000"/>
                  </a:schemeClr>
                </a:solidFill>
                <a:latin typeface="Arial"/>
                <a:cs typeface="Arial"/>
              </a:rPr>
              <a:t>TREAT</a:t>
            </a:r>
            <a:r>
              <a:rPr lang="en-US" sz="2400" dirty="0">
                <a:solidFill>
                  <a:schemeClr val="tx2">
                    <a:lumMod val="75000"/>
                  </a:schemeClr>
                </a:solidFill>
                <a:latin typeface="Arial"/>
                <a:cs typeface="Arial"/>
              </a:rPr>
              <a:t> Irradiation – </a:t>
            </a:r>
            <a:r>
              <a:rPr lang="en-US" sz="2000" dirty="0">
                <a:solidFill>
                  <a:schemeClr val="tx2">
                    <a:lumMod val="75000"/>
                  </a:schemeClr>
                </a:solidFill>
                <a:latin typeface="Arial"/>
                <a:cs typeface="Arial"/>
              </a:rPr>
              <a:t>Ohio State University</a:t>
            </a:r>
            <a:r>
              <a:rPr lang="en-US" sz="2400" dirty="0">
                <a:solidFill>
                  <a:schemeClr val="tx2">
                    <a:lumMod val="75000"/>
                  </a:schemeClr>
                </a:solidFill>
                <a:latin typeface="Arial"/>
                <a:cs typeface="Arial"/>
              </a:rPr>
              <a:t> </a:t>
            </a:r>
            <a:endParaRPr lang="en-US" sz="2400" dirty="0">
              <a:solidFill>
                <a:schemeClr val="tx2">
                  <a:lumMod val="75000"/>
                </a:schemeClr>
              </a:solidFill>
            </a:endParaRPr>
          </a:p>
        </p:txBody>
      </p:sp>
      <p:sp>
        <p:nvSpPr>
          <p:cNvPr id="11" name="TextBox 10">
            <a:extLst>
              <a:ext uri="{FF2B5EF4-FFF2-40B4-BE49-F238E27FC236}">
                <a16:creationId xmlns:a16="http://schemas.microsoft.com/office/drawing/2014/main" id="{0C75FE3A-4883-6434-658E-4C0089BF7C0A}"/>
              </a:ext>
            </a:extLst>
          </p:cNvPr>
          <p:cNvSpPr txBox="1"/>
          <p:nvPr/>
        </p:nvSpPr>
        <p:spPr>
          <a:xfrm>
            <a:off x="9624429" y="4407261"/>
            <a:ext cx="2409561" cy="1785748"/>
          </a:xfrm>
          <a:prstGeom prst="rect">
            <a:avLst/>
          </a:prstGeom>
          <a:noFill/>
          <a:ln>
            <a:solidFill>
              <a:srgbClr val="000000"/>
            </a:solidFill>
          </a:ln>
        </p:spPr>
        <p:txBody>
          <a:bodyPr wrap="square">
            <a:spAutoFit/>
          </a:bodyPr>
          <a:lstStyle/>
          <a:p>
            <a:pPr marL="739775" indent="-739775"/>
            <a:r>
              <a:rPr lang="en-US" sz="1200" b="1" dirty="0"/>
              <a:t>MARCH</a:t>
            </a:r>
            <a:r>
              <a:rPr lang="en-US" sz="1200" dirty="0"/>
              <a:t> – Minimal Activation Retrievable Capsule Holder</a:t>
            </a:r>
          </a:p>
          <a:p>
            <a:pPr marL="796925" indent="-796925"/>
            <a:r>
              <a:rPr lang="en-US" sz="1200" b="1" dirty="0"/>
              <a:t>BUSTER </a:t>
            </a:r>
            <a:r>
              <a:rPr lang="en-US" sz="1200" dirty="0"/>
              <a:t>– Broad Use Specimen Transient Experiment Rig</a:t>
            </a:r>
          </a:p>
          <a:p>
            <a:pPr marL="574675" indent="-574675"/>
            <a:r>
              <a:rPr lang="en-US" sz="1200" b="1" dirty="0"/>
              <a:t>CINDI </a:t>
            </a:r>
            <a:r>
              <a:rPr lang="en-US" sz="1200" dirty="0"/>
              <a:t>– Characterization-scale Instrumented Neutron Dose Irradiation</a:t>
            </a:r>
          </a:p>
        </p:txBody>
      </p:sp>
      <p:sp>
        <p:nvSpPr>
          <p:cNvPr id="15" name="TextBox 14">
            <a:extLst>
              <a:ext uri="{FF2B5EF4-FFF2-40B4-BE49-F238E27FC236}">
                <a16:creationId xmlns:a16="http://schemas.microsoft.com/office/drawing/2014/main" id="{BD5676B9-B89C-0CCB-9CA7-C6BEC323B921}"/>
              </a:ext>
            </a:extLst>
          </p:cNvPr>
          <p:cNvSpPr txBox="1"/>
          <p:nvPr/>
        </p:nvSpPr>
        <p:spPr>
          <a:xfrm>
            <a:off x="8934185" y="3430165"/>
            <a:ext cx="1916258" cy="892552"/>
          </a:xfrm>
          <a:prstGeom prst="rect">
            <a:avLst/>
          </a:prstGeom>
          <a:noFill/>
        </p:spPr>
        <p:txBody>
          <a:bodyPr wrap="square" lIns="91440" tIns="45720" rIns="91440" bIns="45720" rtlCol="0" anchor="t">
            <a:spAutoFit/>
          </a:bodyPr>
          <a:lstStyle/>
          <a:p>
            <a:pPr algn="ctr"/>
            <a:r>
              <a:rPr lang="en-US" sz="1300" b="1" dirty="0"/>
              <a:t>Nuclear Operations Effect on Mobility and Accelerated Diffusion (NOEMAD) </a:t>
            </a:r>
            <a:r>
              <a:rPr lang="en-US" sz="1300" dirty="0"/>
              <a:t>Capsule</a:t>
            </a:r>
          </a:p>
        </p:txBody>
      </p:sp>
      <p:grpSp>
        <p:nvGrpSpPr>
          <p:cNvPr id="1069" name="Group 1068">
            <a:extLst>
              <a:ext uri="{FF2B5EF4-FFF2-40B4-BE49-F238E27FC236}">
                <a16:creationId xmlns:a16="http://schemas.microsoft.com/office/drawing/2014/main" id="{FF9CBDEF-F2A3-C4DF-1B1F-792C74BA6F9F}"/>
              </a:ext>
            </a:extLst>
          </p:cNvPr>
          <p:cNvGrpSpPr/>
          <p:nvPr/>
        </p:nvGrpSpPr>
        <p:grpSpPr>
          <a:xfrm>
            <a:off x="8209350" y="973988"/>
            <a:ext cx="3370167" cy="4044773"/>
            <a:chOff x="8119471" y="1411446"/>
            <a:chExt cx="3370167" cy="4044773"/>
          </a:xfrm>
        </p:grpSpPr>
        <p:pic>
          <p:nvPicPr>
            <p:cNvPr id="5" name="Picture 2" descr="A diagram of a rocket&#10;&#10;Description automatically generated with low confidence">
              <a:extLst>
                <a:ext uri="{FF2B5EF4-FFF2-40B4-BE49-F238E27FC236}">
                  <a16:creationId xmlns:a16="http://schemas.microsoft.com/office/drawing/2014/main" id="{1F3E5CA5-FF33-61AD-3B5C-1D087A1E25E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8119471" y="1411446"/>
              <a:ext cx="314218" cy="4044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1D05F4-2E06-29B5-F8EB-8B8D071C8223}"/>
                </a:ext>
              </a:extLst>
            </p:cNvPr>
            <p:cNvSpPr txBox="1"/>
            <p:nvPr/>
          </p:nvSpPr>
          <p:spPr>
            <a:xfrm>
              <a:off x="10361607" y="2598458"/>
              <a:ext cx="1128031" cy="492443"/>
            </a:xfrm>
            <a:prstGeom prst="rect">
              <a:avLst/>
            </a:prstGeom>
            <a:noFill/>
          </p:spPr>
          <p:txBody>
            <a:bodyPr wrap="square" rtlCol="0">
              <a:spAutoFit/>
            </a:bodyPr>
            <a:lstStyle/>
            <a:p>
              <a:r>
                <a:rPr lang="en-US" sz="1300" dirty="0"/>
                <a:t>Experiment Specimen</a:t>
              </a:r>
            </a:p>
          </p:txBody>
        </p:sp>
        <p:grpSp>
          <p:nvGrpSpPr>
            <p:cNvPr id="21" name="Group 20">
              <a:extLst>
                <a:ext uri="{FF2B5EF4-FFF2-40B4-BE49-F238E27FC236}">
                  <a16:creationId xmlns:a16="http://schemas.microsoft.com/office/drawing/2014/main" id="{3F26004A-F17B-1E8B-2229-4045E491B5DF}"/>
                </a:ext>
              </a:extLst>
            </p:cNvPr>
            <p:cNvGrpSpPr/>
            <p:nvPr/>
          </p:nvGrpSpPr>
          <p:grpSpPr>
            <a:xfrm>
              <a:off x="9008509" y="1606889"/>
              <a:ext cx="1353098" cy="2064339"/>
              <a:chOff x="9181079" y="2103562"/>
              <a:chExt cx="1353098" cy="2064339"/>
            </a:xfrm>
          </p:grpSpPr>
          <p:pic>
            <p:nvPicPr>
              <p:cNvPr id="8" name="Picture 2" descr="A diagram of a rocket&#10;&#10;Description automatically generated with low confidence">
                <a:extLst>
                  <a:ext uri="{FF2B5EF4-FFF2-40B4-BE49-F238E27FC236}">
                    <a16:creationId xmlns:a16="http://schemas.microsoft.com/office/drawing/2014/main" id="{B9530292-6221-5321-AE90-503C93F48B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9256598" y="2103562"/>
                <a:ext cx="1277579" cy="206433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739A370-6E57-A549-39DF-6E71CDF9BCC6}"/>
                  </a:ext>
                </a:extLst>
              </p:cNvPr>
              <p:cNvSpPr/>
              <p:nvPr/>
            </p:nvSpPr>
            <p:spPr>
              <a:xfrm>
                <a:off x="9181079" y="3171145"/>
                <a:ext cx="194553" cy="306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Straight Arrow Connector 12">
              <a:extLst>
                <a:ext uri="{FF2B5EF4-FFF2-40B4-BE49-F238E27FC236}">
                  <a16:creationId xmlns:a16="http://schemas.microsoft.com/office/drawing/2014/main" id="{44364144-4FBA-92A9-308F-74826449F57C}"/>
                </a:ext>
              </a:extLst>
            </p:cNvPr>
            <p:cNvCxnSpPr>
              <a:cxnSpLocks/>
              <a:endCxn id="19" idx="3"/>
            </p:cNvCxnSpPr>
            <p:nvPr/>
          </p:nvCxnSpPr>
          <p:spPr>
            <a:xfrm flipV="1">
              <a:off x="8433689" y="2827562"/>
              <a:ext cx="769373" cy="115888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7BC113F-419A-6C63-BE84-4DA3A1165F6D}"/>
              </a:ext>
            </a:extLst>
          </p:cNvPr>
          <p:cNvSpPr txBox="1"/>
          <p:nvPr/>
        </p:nvSpPr>
        <p:spPr>
          <a:xfrm>
            <a:off x="7356456" y="5017193"/>
            <a:ext cx="2196825" cy="707886"/>
          </a:xfrm>
          <a:prstGeom prst="rect">
            <a:avLst/>
          </a:prstGeom>
          <a:noFill/>
        </p:spPr>
        <p:txBody>
          <a:bodyPr wrap="square" rtlCol="0">
            <a:spAutoFit/>
          </a:bodyPr>
          <a:lstStyle/>
          <a:p>
            <a:pPr algn="ctr"/>
            <a:r>
              <a:rPr lang="en-US" sz="1400" b="1" dirty="0"/>
              <a:t>NOEMAD</a:t>
            </a:r>
            <a:r>
              <a:rPr lang="en-US" sz="1300" dirty="0"/>
              <a:t> Experiment</a:t>
            </a:r>
          </a:p>
          <a:p>
            <a:pPr algn="ctr"/>
            <a:r>
              <a:rPr lang="en-US" sz="1300" dirty="0"/>
              <a:t>Utilizing the CINDI Module</a:t>
            </a:r>
          </a:p>
          <a:p>
            <a:pPr algn="ctr"/>
            <a:r>
              <a:rPr lang="en-US" sz="1300" dirty="0"/>
              <a:t>(MARCH-CINDI-NOEMAD)</a:t>
            </a:r>
          </a:p>
        </p:txBody>
      </p:sp>
      <p:grpSp>
        <p:nvGrpSpPr>
          <p:cNvPr id="1070" name="Group 1069">
            <a:extLst>
              <a:ext uri="{FF2B5EF4-FFF2-40B4-BE49-F238E27FC236}">
                <a16:creationId xmlns:a16="http://schemas.microsoft.com/office/drawing/2014/main" id="{E4F440CA-D0CA-A6A4-636F-5A33B76CF13C}"/>
              </a:ext>
            </a:extLst>
          </p:cNvPr>
          <p:cNvGrpSpPr/>
          <p:nvPr/>
        </p:nvGrpSpPr>
        <p:grpSpPr>
          <a:xfrm>
            <a:off x="6665424" y="1282149"/>
            <a:ext cx="757258" cy="4505898"/>
            <a:chOff x="6626638" y="1419170"/>
            <a:chExt cx="757258" cy="4505898"/>
          </a:xfrm>
        </p:grpSpPr>
        <p:sp>
          <p:nvSpPr>
            <p:cNvPr id="25" name="TextBox 24">
              <a:extLst>
                <a:ext uri="{FF2B5EF4-FFF2-40B4-BE49-F238E27FC236}">
                  <a16:creationId xmlns:a16="http://schemas.microsoft.com/office/drawing/2014/main" id="{57C299A8-082B-9C6A-D7A2-17D8C33B95AE}"/>
                </a:ext>
              </a:extLst>
            </p:cNvPr>
            <p:cNvSpPr txBox="1"/>
            <p:nvPr/>
          </p:nvSpPr>
          <p:spPr>
            <a:xfrm>
              <a:off x="6626638" y="5432625"/>
              <a:ext cx="757258" cy="492443"/>
            </a:xfrm>
            <a:prstGeom prst="rect">
              <a:avLst/>
            </a:prstGeom>
            <a:noFill/>
          </p:spPr>
          <p:txBody>
            <a:bodyPr wrap="square" rtlCol="0">
              <a:spAutoFit/>
            </a:bodyPr>
            <a:lstStyle/>
            <a:p>
              <a:pPr algn="ctr"/>
              <a:r>
                <a:rPr lang="en-US" sz="1300" b="1" dirty="0"/>
                <a:t>CINDI </a:t>
              </a:r>
              <a:r>
                <a:rPr lang="en-US" sz="1300" dirty="0"/>
                <a:t>Module</a:t>
              </a:r>
            </a:p>
          </p:txBody>
        </p:sp>
        <p:pic>
          <p:nvPicPr>
            <p:cNvPr id="27" name="Picture 2" descr="A diagram of a rocket&#10;&#10;Description automatically generated with low confidence">
              <a:extLst>
                <a:ext uri="{FF2B5EF4-FFF2-40B4-BE49-F238E27FC236}">
                  <a16:creationId xmlns:a16="http://schemas.microsoft.com/office/drawing/2014/main" id="{7F9D46DF-B101-2C20-29A0-BD1ECC368FC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781810" y="1419170"/>
              <a:ext cx="480325" cy="4044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5" name="Group 1064">
            <a:extLst>
              <a:ext uri="{FF2B5EF4-FFF2-40B4-BE49-F238E27FC236}">
                <a16:creationId xmlns:a16="http://schemas.microsoft.com/office/drawing/2014/main" id="{981BE473-8808-DF15-C197-C54AC156251B}"/>
              </a:ext>
            </a:extLst>
          </p:cNvPr>
          <p:cNvGrpSpPr/>
          <p:nvPr/>
        </p:nvGrpSpPr>
        <p:grpSpPr>
          <a:xfrm>
            <a:off x="527459" y="1281720"/>
            <a:ext cx="1843487" cy="4751355"/>
            <a:chOff x="540681" y="1200765"/>
            <a:chExt cx="1843487" cy="4751355"/>
          </a:xfrm>
        </p:grpSpPr>
        <p:pic>
          <p:nvPicPr>
            <p:cNvPr id="2" name="Picture 2" descr="A diagram of a rocket&#10;&#10;Description automatically generated with low confidence">
              <a:extLst>
                <a:ext uri="{FF2B5EF4-FFF2-40B4-BE49-F238E27FC236}">
                  <a16:creationId xmlns:a16="http://schemas.microsoft.com/office/drawing/2014/main" id="{3580A574-FAEB-1CC3-697C-056FB67B4A4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908" t="-132"/>
            <a:stretch>
              <a:fillRect/>
            </a:stretch>
          </p:blipFill>
          <p:spPr bwMode="auto">
            <a:xfrm>
              <a:off x="540681" y="1208384"/>
              <a:ext cx="1113387" cy="474373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220A1F0-FE17-0BF8-CA86-2D314A8FADAB}"/>
                </a:ext>
              </a:extLst>
            </p:cNvPr>
            <p:cNvSpPr txBox="1"/>
            <p:nvPr/>
          </p:nvSpPr>
          <p:spPr>
            <a:xfrm>
              <a:off x="1178812" y="1200765"/>
              <a:ext cx="1205356" cy="292388"/>
            </a:xfrm>
            <a:prstGeom prst="rect">
              <a:avLst/>
            </a:prstGeom>
            <a:solidFill>
              <a:srgbClr val="FFFFFF"/>
            </a:solidFill>
          </p:spPr>
          <p:txBody>
            <a:bodyPr wrap="square" rtlCol="0">
              <a:spAutoFit/>
            </a:bodyPr>
            <a:lstStyle/>
            <a:p>
              <a:r>
                <a:rPr lang="en-US" sz="1300" dirty="0"/>
                <a:t>Lifting Fixture</a:t>
              </a:r>
            </a:p>
          </p:txBody>
        </p:sp>
        <p:sp>
          <p:nvSpPr>
            <p:cNvPr id="33" name="TextBox 32">
              <a:extLst>
                <a:ext uri="{FF2B5EF4-FFF2-40B4-BE49-F238E27FC236}">
                  <a16:creationId xmlns:a16="http://schemas.microsoft.com/office/drawing/2014/main" id="{EEE04489-5E21-35A2-F690-9F5A2B9B1AEF}"/>
                </a:ext>
              </a:extLst>
            </p:cNvPr>
            <p:cNvSpPr txBox="1"/>
            <p:nvPr/>
          </p:nvSpPr>
          <p:spPr>
            <a:xfrm>
              <a:off x="1080245" y="1504780"/>
              <a:ext cx="1037008" cy="492443"/>
            </a:xfrm>
            <a:prstGeom prst="rect">
              <a:avLst/>
            </a:prstGeom>
            <a:solidFill>
              <a:srgbClr val="FFFFFF"/>
            </a:solidFill>
          </p:spPr>
          <p:txBody>
            <a:bodyPr wrap="square" rtlCol="0">
              <a:spAutoFit/>
            </a:bodyPr>
            <a:lstStyle/>
            <a:p>
              <a:pPr algn="ctr"/>
              <a:r>
                <a:rPr lang="en-US" sz="1300" dirty="0"/>
                <a:t>Removable Hood</a:t>
              </a:r>
            </a:p>
          </p:txBody>
        </p:sp>
        <p:sp>
          <p:nvSpPr>
            <p:cNvPr id="34" name="TextBox 33">
              <a:extLst>
                <a:ext uri="{FF2B5EF4-FFF2-40B4-BE49-F238E27FC236}">
                  <a16:creationId xmlns:a16="http://schemas.microsoft.com/office/drawing/2014/main" id="{125EF1C2-4E2F-DB82-D889-D3D61A32F2AE}"/>
                </a:ext>
              </a:extLst>
            </p:cNvPr>
            <p:cNvSpPr txBox="1"/>
            <p:nvPr/>
          </p:nvSpPr>
          <p:spPr>
            <a:xfrm>
              <a:off x="1001834" y="3135648"/>
              <a:ext cx="998568" cy="492443"/>
            </a:xfrm>
            <a:prstGeom prst="rect">
              <a:avLst/>
            </a:prstGeom>
            <a:solidFill>
              <a:srgbClr val="FFFFFF"/>
            </a:solidFill>
          </p:spPr>
          <p:txBody>
            <a:bodyPr wrap="square" rtlCol="0">
              <a:spAutoFit/>
            </a:bodyPr>
            <a:lstStyle/>
            <a:p>
              <a:pPr algn="ctr"/>
              <a:r>
                <a:rPr lang="en-US" sz="1300" dirty="0"/>
                <a:t>Secondary Can</a:t>
              </a:r>
            </a:p>
          </p:txBody>
        </p:sp>
        <p:sp>
          <p:nvSpPr>
            <p:cNvPr id="36" name="TextBox 35">
              <a:extLst>
                <a:ext uri="{FF2B5EF4-FFF2-40B4-BE49-F238E27FC236}">
                  <a16:creationId xmlns:a16="http://schemas.microsoft.com/office/drawing/2014/main" id="{A7235391-D4EA-E5DE-28FF-8BADA2E5E7E2}"/>
                </a:ext>
              </a:extLst>
            </p:cNvPr>
            <p:cNvSpPr txBox="1"/>
            <p:nvPr/>
          </p:nvSpPr>
          <p:spPr>
            <a:xfrm>
              <a:off x="1188799" y="5560898"/>
              <a:ext cx="1140700" cy="292388"/>
            </a:xfrm>
            <a:prstGeom prst="rect">
              <a:avLst/>
            </a:prstGeom>
            <a:solidFill>
              <a:srgbClr val="FFFFFF"/>
            </a:solidFill>
          </p:spPr>
          <p:txBody>
            <a:bodyPr wrap="square" rtlCol="0">
              <a:spAutoFit/>
            </a:bodyPr>
            <a:lstStyle/>
            <a:p>
              <a:r>
                <a:rPr lang="en-US" sz="1300" dirty="0"/>
                <a:t>Spring Foot</a:t>
              </a:r>
            </a:p>
          </p:txBody>
        </p:sp>
        <p:cxnSp>
          <p:nvCxnSpPr>
            <p:cNvPr id="43" name="Straight Arrow Connector 42">
              <a:extLst>
                <a:ext uri="{FF2B5EF4-FFF2-40B4-BE49-F238E27FC236}">
                  <a16:creationId xmlns:a16="http://schemas.microsoft.com/office/drawing/2014/main" id="{3044A12F-F7B5-1856-90A4-7F97973E5084}"/>
                </a:ext>
              </a:extLst>
            </p:cNvPr>
            <p:cNvCxnSpPr>
              <a:cxnSpLocks/>
            </p:cNvCxnSpPr>
            <p:nvPr/>
          </p:nvCxnSpPr>
          <p:spPr>
            <a:xfrm flipH="1">
              <a:off x="868461" y="3402603"/>
              <a:ext cx="282357" cy="352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9DF179-E6EC-C317-8B25-A2F5BCED0DBF}"/>
                </a:ext>
              </a:extLst>
            </p:cNvPr>
            <p:cNvCxnSpPr>
              <a:cxnSpLocks/>
            </p:cNvCxnSpPr>
            <p:nvPr/>
          </p:nvCxnSpPr>
          <p:spPr>
            <a:xfrm flipH="1">
              <a:off x="926669" y="5725480"/>
              <a:ext cx="335796" cy="10451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270736E-5284-EA56-19E1-662B40C13F2A}"/>
                </a:ext>
              </a:extLst>
            </p:cNvPr>
            <p:cNvCxnSpPr>
              <a:cxnSpLocks/>
            </p:cNvCxnSpPr>
            <p:nvPr/>
          </p:nvCxnSpPr>
          <p:spPr>
            <a:xfrm flipH="1">
              <a:off x="812059" y="1762064"/>
              <a:ext cx="428390" cy="23515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628D505-C2BD-A08B-0B17-EC5097140E38}"/>
                </a:ext>
              </a:extLst>
            </p:cNvPr>
            <p:cNvCxnSpPr>
              <a:cxnSpLocks/>
            </p:cNvCxnSpPr>
            <p:nvPr/>
          </p:nvCxnSpPr>
          <p:spPr>
            <a:xfrm flipH="1">
              <a:off x="792045" y="1339776"/>
              <a:ext cx="419578" cy="13271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41" name="Straight Arrow Connector 1040">
            <a:extLst>
              <a:ext uri="{FF2B5EF4-FFF2-40B4-BE49-F238E27FC236}">
                <a16:creationId xmlns:a16="http://schemas.microsoft.com/office/drawing/2014/main" id="{A1E2A85B-305A-28FA-F16C-5130B645887C}"/>
              </a:ext>
            </a:extLst>
          </p:cNvPr>
          <p:cNvCxnSpPr>
            <a:cxnSpLocks/>
          </p:cNvCxnSpPr>
          <p:nvPr/>
        </p:nvCxnSpPr>
        <p:spPr>
          <a:xfrm>
            <a:off x="4183933" y="1625927"/>
            <a:ext cx="220207" cy="12514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50" name="TextBox 1049">
            <a:extLst>
              <a:ext uri="{FF2B5EF4-FFF2-40B4-BE49-F238E27FC236}">
                <a16:creationId xmlns:a16="http://schemas.microsoft.com/office/drawing/2014/main" id="{6665E794-84D8-06B9-BE88-8D34CF100DDC}"/>
              </a:ext>
            </a:extLst>
          </p:cNvPr>
          <p:cNvSpPr txBox="1"/>
          <p:nvPr/>
        </p:nvSpPr>
        <p:spPr>
          <a:xfrm>
            <a:off x="5202223" y="5894315"/>
            <a:ext cx="1311361" cy="292388"/>
          </a:xfrm>
          <a:prstGeom prst="rect">
            <a:avLst/>
          </a:prstGeom>
          <a:noFill/>
        </p:spPr>
        <p:txBody>
          <a:bodyPr wrap="square">
            <a:spAutoFit/>
          </a:bodyPr>
          <a:lstStyle/>
          <a:p>
            <a:r>
              <a:rPr lang="en-US" sz="1300" b="1" dirty="0"/>
              <a:t>MARCH-CINDI</a:t>
            </a:r>
            <a:endParaRPr lang="en-US" sz="1300" dirty="0"/>
          </a:p>
        </p:txBody>
      </p:sp>
      <p:sp>
        <p:nvSpPr>
          <p:cNvPr id="1051" name="TextBox 1050">
            <a:extLst>
              <a:ext uri="{FF2B5EF4-FFF2-40B4-BE49-F238E27FC236}">
                <a16:creationId xmlns:a16="http://schemas.microsoft.com/office/drawing/2014/main" id="{A3DD6181-6C79-E362-63D5-68E59B007E73}"/>
              </a:ext>
            </a:extLst>
          </p:cNvPr>
          <p:cNvSpPr txBox="1"/>
          <p:nvPr/>
        </p:nvSpPr>
        <p:spPr>
          <a:xfrm>
            <a:off x="1279854" y="5895522"/>
            <a:ext cx="901730" cy="289974"/>
          </a:xfrm>
          <a:prstGeom prst="rect">
            <a:avLst/>
          </a:prstGeom>
          <a:noFill/>
        </p:spPr>
        <p:txBody>
          <a:bodyPr wrap="square">
            <a:spAutoFit/>
          </a:bodyPr>
          <a:lstStyle/>
          <a:p>
            <a:r>
              <a:rPr lang="en-US" sz="1300" b="1" dirty="0"/>
              <a:t>BUSTER</a:t>
            </a:r>
            <a:endParaRPr lang="en-US" sz="1300" dirty="0"/>
          </a:p>
        </p:txBody>
      </p:sp>
      <p:grpSp>
        <p:nvGrpSpPr>
          <p:cNvPr id="1072" name="Group 1071">
            <a:extLst>
              <a:ext uri="{FF2B5EF4-FFF2-40B4-BE49-F238E27FC236}">
                <a16:creationId xmlns:a16="http://schemas.microsoft.com/office/drawing/2014/main" id="{4F2E32AA-E742-8246-ED23-63851DF27F5B}"/>
              </a:ext>
            </a:extLst>
          </p:cNvPr>
          <p:cNvGrpSpPr/>
          <p:nvPr/>
        </p:nvGrpSpPr>
        <p:grpSpPr>
          <a:xfrm>
            <a:off x="3261976" y="1323432"/>
            <a:ext cx="1700781" cy="4552109"/>
            <a:chOff x="3229679" y="1374086"/>
            <a:chExt cx="1700781" cy="4552109"/>
          </a:xfrm>
        </p:grpSpPr>
        <p:grpSp>
          <p:nvGrpSpPr>
            <p:cNvPr id="1067" name="Group 1066">
              <a:extLst>
                <a:ext uri="{FF2B5EF4-FFF2-40B4-BE49-F238E27FC236}">
                  <a16:creationId xmlns:a16="http://schemas.microsoft.com/office/drawing/2014/main" id="{85003D47-3B1D-12FE-2F64-536D79042DF8}"/>
                </a:ext>
              </a:extLst>
            </p:cNvPr>
            <p:cNvGrpSpPr/>
            <p:nvPr/>
          </p:nvGrpSpPr>
          <p:grpSpPr>
            <a:xfrm>
              <a:off x="3229679" y="1374086"/>
              <a:ext cx="1700781" cy="4552109"/>
              <a:chOff x="3474496" y="1246931"/>
              <a:chExt cx="1700781" cy="4552109"/>
            </a:xfrm>
          </p:grpSpPr>
          <p:pic>
            <p:nvPicPr>
              <p:cNvPr id="57" name="Picture 56">
                <a:extLst>
                  <a:ext uri="{FF2B5EF4-FFF2-40B4-BE49-F238E27FC236}">
                    <a16:creationId xmlns:a16="http://schemas.microsoft.com/office/drawing/2014/main" id="{93091246-0F60-EA40-E152-AA5EA93B622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20147" y="1385018"/>
                <a:ext cx="755130" cy="4414022"/>
              </a:xfrm>
              <a:prstGeom prst="rect">
                <a:avLst/>
              </a:prstGeom>
            </p:spPr>
          </p:pic>
          <p:sp>
            <p:nvSpPr>
              <p:cNvPr id="1040" name="TextBox 1039">
                <a:extLst>
                  <a:ext uri="{FF2B5EF4-FFF2-40B4-BE49-F238E27FC236}">
                    <a16:creationId xmlns:a16="http://schemas.microsoft.com/office/drawing/2014/main" id="{28A95A6D-AAA9-52A1-9D2C-8BF4E83A7A47}"/>
                  </a:ext>
                </a:extLst>
              </p:cNvPr>
              <p:cNvSpPr txBox="1"/>
              <p:nvPr/>
            </p:nvSpPr>
            <p:spPr>
              <a:xfrm>
                <a:off x="3485572" y="1246931"/>
                <a:ext cx="1037008" cy="492443"/>
              </a:xfrm>
              <a:prstGeom prst="rect">
                <a:avLst/>
              </a:prstGeom>
              <a:noFill/>
            </p:spPr>
            <p:txBody>
              <a:bodyPr wrap="square" rtlCol="0">
                <a:spAutoFit/>
              </a:bodyPr>
              <a:lstStyle/>
              <a:p>
                <a:pPr algn="ctr"/>
                <a:r>
                  <a:rPr lang="en-US" sz="1300" dirty="0"/>
                  <a:t>Removable Hood</a:t>
                </a:r>
              </a:p>
            </p:txBody>
          </p:sp>
          <p:sp>
            <p:nvSpPr>
              <p:cNvPr id="1037" name="TextBox 1036">
                <a:extLst>
                  <a:ext uri="{FF2B5EF4-FFF2-40B4-BE49-F238E27FC236}">
                    <a16:creationId xmlns:a16="http://schemas.microsoft.com/office/drawing/2014/main" id="{8C3D4BF1-54FE-48DB-DB35-108A466834ED}"/>
                  </a:ext>
                </a:extLst>
              </p:cNvPr>
              <p:cNvSpPr txBox="1"/>
              <p:nvPr/>
            </p:nvSpPr>
            <p:spPr>
              <a:xfrm>
                <a:off x="3474496" y="3324979"/>
                <a:ext cx="1033019" cy="692497"/>
              </a:xfrm>
              <a:prstGeom prst="rect">
                <a:avLst/>
              </a:prstGeom>
              <a:noFill/>
            </p:spPr>
            <p:txBody>
              <a:bodyPr wrap="square" rtlCol="0">
                <a:spAutoFit/>
              </a:bodyPr>
              <a:lstStyle/>
              <a:p>
                <a:pPr algn="ctr"/>
                <a:r>
                  <a:rPr lang="en-US" sz="1300" dirty="0"/>
                  <a:t>Removable Heater Module</a:t>
                </a:r>
              </a:p>
            </p:txBody>
          </p:sp>
        </p:grpSp>
        <p:cxnSp>
          <p:nvCxnSpPr>
            <p:cNvPr id="38" name="Straight Arrow Connector 37">
              <a:extLst>
                <a:ext uri="{FF2B5EF4-FFF2-40B4-BE49-F238E27FC236}">
                  <a16:creationId xmlns:a16="http://schemas.microsoft.com/office/drawing/2014/main" id="{76E0699E-98CF-B29A-8F3D-9DCA0AF83982}"/>
                </a:ext>
              </a:extLst>
            </p:cNvPr>
            <p:cNvCxnSpPr>
              <a:cxnSpLocks/>
            </p:cNvCxnSpPr>
            <p:nvPr/>
          </p:nvCxnSpPr>
          <p:spPr>
            <a:xfrm>
              <a:off x="4044275" y="3750551"/>
              <a:ext cx="434930" cy="517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45" name="Picture 2" descr="A diagram of a rocket&#10;&#10;Description automatically generated with low confidence">
            <a:extLst>
              <a:ext uri="{FF2B5EF4-FFF2-40B4-BE49-F238E27FC236}">
                <a16:creationId xmlns:a16="http://schemas.microsoft.com/office/drawing/2014/main" id="{0C379420-6872-FB54-FD73-B41CA72273B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250939" y="1427914"/>
            <a:ext cx="858170" cy="4472272"/>
          </a:xfrm>
          <a:prstGeom prst="rect">
            <a:avLst/>
          </a:prstGeom>
          <a:noFill/>
          <a:extLst>
            <a:ext uri="{909E8E84-426E-40DD-AFC4-6F175D3DCCD1}">
              <a14:hiddenFill xmlns:a14="http://schemas.microsoft.com/office/drawing/2010/main">
                <a:solidFill>
                  <a:srgbClr val="FFFFFF"/>
                </a:solidFill>
              </a14:hiddenFill>
            </a:ext>
          </a:extLst>
        </p:spPr>
      </p:pic>
      <p:sp>
        <p:nvSpPr>
          <p:cNvPr id="1052" name="TextBox 1051">
            <a:extLst>
              <a:ext uri="{FF2B5EF4-FFF2-40B4-BE49-F238E27FC236}">
                <a16:creationId xmlns:a16="http://schemas.microsoft.com/office/drawing/2014/main" id="{A5D60366-8FAB-3D86-6A29-FEE123C0E098}"/>
              </a:ext>
            </a:extLst>
          </p:cNvPr>
          <p:cNvSpPr txBox="1"/>
          <p:nvPr/>
        </p:nvSpPr>
        <p:spPr>
          <a:xfrm>
            <a:off x="4750304" y="3745146"/>
            <a:ext cx="644307" cy="492443"/>
          </a:xfrm>
          <a:prstGeom prst="rect">
            <a:avLst/>
          </a:prstGeom>
          <a:noFill/>
        </p:spPr>
        <p:txBody>
          <a:bodyPr wrap="square" rtlCol="0">
            <a:spAutoFit/>
          </a:bodyPr>
          <a:lstStyle/>
          <a:p>
            <a:pPr algn="ctr"/>
            <a:r>
              <a:rPr lang="en-US" sz="1300" dirty="0"/>
              <a:t>Active Core</a:t>
            </a:r>
          </a:p>
        </p:txBody>
      </p:sp>
      <p:grpSp>
        <p:nvGrpSpPr>
          <p:cNvPr id="1066" name="Group 1065">
            <a:extLst>
              <a:ext uri="{FF2B5EF4-FFF2-40B4-BE49-F238E27FC236}">
                <a16:creationId xmlns:a16="http://schemas.microsoft.com/office/drawing/2014/main" id="{38070F53-695A-4FFC-B2CD-EFFB35A15ACE}"/>
              </a:ext>
            </a:extLst>
          </p:cNvPr>
          <p:cNvGrpSpPr/>
          <p:nvPr/>
        </p:nvGrpSpPr>
        <p:grpSpPr>
          <a:xfrm>
            <a:off x="1054711" y="1358139"/>
            <a:ext cx="3396244" cy="4626177"/>
            <a:chOff x="1059064" y="1317936"/>
            <a:chExt cx="3396244" cy="4626177"/>
          </a:xfrm>
        </p:grpSpPr>
        <p:sp>
          <p:nvSpPr>
            <p:cNvPr id="58" name="TextBox 57">
              <a:extLst>
                <a:ext uri="{FF2B5EF4-FFF2-40B4-BE49-F238E27FC236}">
                  <a16:creationId xmlns:a16="http://schemas.microsoft.com/office/drawing/2014/main" id="{B9495F9E-BD72-7A10-68F7-C174D345E465}"/>
                </a:ext>
              </a:extLst>
            </p:cNvPr>
            <p:cNvSpPr txBox="1"/>
            <p:nvPr/>
          </p:nvSpPr>
          <p:spPr>
            <a:xfrm>
              <a:off x="2889575" y="2635521"/>
              <a:ext cx="1565733" cy="692497"/>
            </a:xfrm>
            <a:prstGeom prst="rect">
              <a:avLst/>
            </a:prstGeom>
            <a:noFill/>
          </p:spPr>
          <p:txBody>
            <a:bodyPr wrap="square" rtlCol="0">
              <a:spAutoFit/>
            </a:bodyPr>
            <a:lstStyle/>
            <a:p>
              <a:pPr algn="ctr"/>
              <a:r>
                <a:rPr lang="en-US" sz="1300" dirty="0"/>
                <a:t>Thermal insulation around Primary Containment</a:t>
              </a:r>
            </a:p>
          </p:txBody>
        </p:sp>
        <p:pic>
          <p:nvPicPr>
            <p:cNvPr id="37" name="Picture 2" descr="A diagram of a rocket&#10;&#10;Description automatically generated with low confidence">
              <a:extLst>
                <a:ext uri="{FF2B5EF4-FFF2-40B4-BE49-F238E27FC236}">
                  <a16:creationId xmlns:a16="http://schemas.microsoft.com/office/drawing/2014/main" id="{01BF52A8-4D53-31BE-51DD-F460F9943CF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2249088" y="1317936"/>
              <a:ext cx="722785" cy="4626177"/>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15EBA85F-A550-5A0C-A7AD-3DEA66E650A3}"/>
                </a:ext>
              </a:extLst>
            </p:cNvPr>
            <p:cNvSpPr txBox="1"/>
            <p:nvPr/>
          </p:nvSpPr>
          <p:spPr>
            <a:xfrm>
              <a:off x="2890453" y="4074034"/>
              <a:ext cx="1131521" cy="692497"/>
            </a:xfrm>
            <a:prstGeom prst="rect">
              <a:avLst/>
            </a:prstGeom>
            <a:noFill/>
          </p:spPr>
          <p:txBody>
            <a:bodyPr wrap="square" rtlCol="0">
              <a:spAutoFit/>
            </a:bodyPr>
            <a:lstStyle/>
            <a:p>
              <a:pPr algn="ctr"/>
              <a:r>
                <a:rPr lang="en-US" sz="1300" dirty="0"/>
                <a:t>Primary Containment Pipe </a:t>
              </a:r>
            </a:p>
          </p:txBody>
        </p:sp>
        <p:cxnSp>
          <p:nvCxnSpPr>
            <p:cNvPr id="1032" name="Straight Arrow Connector 1031">
              <a:extLst>
                <a:ext uri="{FF2B5EF4-FFF2-40B4-BE49-F238E27FC236}">
                  <a16:creationId xmlns:a16="http://schemas.microsoft.com/office/drawing/2014/main" id="{35ADBBB0-EA75-9141-D71D-849788403273}"/>
                </a:ext>
              </a:extLst>
            </p:cNvPr>
            <p:cNvCxnSpPr>
              <a:cxnSpLocks/>
            </p:cNvCxnSpPr>
            <p:nvPr/>
          </p:nvCxnSpPr>
          <p:spPr>
            <a:xfrm flipH="1">
              <a:off x="2540850" y="4364361"/>
              <a:ext cx="388466" cy="16801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0A1B7A7D-89D9-CCA2-4DCE-87A6B3F0F46F}"/>
                </a:ext>
              </a:extLst>
            </p:cNvPr>
            <p:cNvSpPr txBox="1"/>
            <p:nvPr/>
          </p:nvSpPr>
          <p:spPr>
            <a:xfrm>
              <a:off x="2966653" y="5173520"/>
              <a:ext cx="974454" cy="692497"/>
            </a:xfrm>
            <a:prstGeom prst="rect">
              <a:avLst/>
            </a:prstGeom>
            <a:noFill/>
          </p:spPr>
          <p:txBody>
            <a:bodyPr wrap="square" rtlCol="0">
              <a:spAutoFit/>
            </a:bodyPr>
            <a:lstStyle/>
            <a:p>
              <a:pPr algn="ctr"/>
              <a:r>
                <a:rPr lang="en-US" sz="1300" dirty="0"/>
                <a:t>Reflector Block (Graphite)</a:t>
              </a:r>
            </a:p>
          </p:txBody>
        </p:sp>
        <p:cxnSp>
          <p:nvCxnSpPr>
            <p:cNvPr id="1035" name="Straight Arrow Connector 1034">
              <a:extLst>
                <a:ext uri="{FF2B5EF4-FFF2-40B4-BE49-F238E27FC236}">
                  <a16:creationId xmlns:a16="http://schemas.microsoft.com/office/drawing/2014/main" id="{3153BFF6-5AE8-EE01-E8CE-B0333EE54BFA}"/>
                </a:ext>
              </a:extLst>
            </p:cNvPr>
            <p:cNvCxnSpPr>
              <a:cxnSpLocks/>
            </p:cNvCxnSpPr>
            <p:nvPr/>
          </p:nvCxnSpPr>
          <p:spPr>
            <a:xfrm flipH="1">
              <a:off x="2606990" y="5535787"/>
              <a:ext cx="388466" cy="16801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7251181D-A0F7-C760-9B59-85BB34789471}"/>
                </a:ext>
              </a:extLst>
            </p:cNvPr>
            <p:cNvCxnSpPr>
              <a:cxnSpLocks/>
            </p:cNvCxnSpPr>
            <p:nvPr/>
          </p:nvCxnSpPr>
          <p:spPr>
            <a:xfrm flipH="1">
              <a:off x="2652161" y="3104931"/>
              <a:ext cx="545088" cy="17209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1C2586A-1892-7C7B-5F2C-7F86B2C91707}"/>
                </a:ext>
              </a:extLst>
            </p:cNvPr>
            <p:cNvSpPr txBox="1"/>
            <p:nvPr/>
          </p:nvSpPr>
          <p:spPr>
            <a:xfrm>
              <a:off x="1059064" y="4102121"/>
              <a:ext cx="1166441" cy="692497"/>
            </a:xfrm>
            <a:prstGeom prst="rect">
              <a:avLst/>
            </a:prstGeom>
            <a:solidFill>
              <a:srgbClr val="FFFFFF"/>
            </a:solidFill>
          </p:spPr>
          <p:txBody>
            <a:bodyPr wrap="square" rtlCol="0">
              <a:spAutoFit/>
            </a:bodyPr>
            <a:lstStyle/>
            <a:p>
              <a:pPr algn="ctr"/>
              <a:r>
                <a:rPr lang="en-US" sz="1300" b="1" dirty="0">
                  <a:solidFill>
                    <a:srgbClr val="00B0F0"/>
                  </a:solidFill>
                </a:rPr>
                <a:t>Experiment/ Module Here</a:t>
              </a:r>
            </a:p>
          </p:txBody>
        </p:sp>
        <p:cxnSp>
          <p:nvCxnSpPr>
            <p:cNvPr id="1038" name="Straight Arrow Connector 1037">
              <a:extLst>
                <a:ext uri="{FF2B5EF4-FFF2-40B4-BE49-F238E27FC236}">
                  <a16:creationId xmlns:a16="http://schemas.microsoft.com/office/drawing/2014/main" id="{F8E700EA-D01B-E579-9EC5-ABF123D997BF}"/>
                </a:ext>
              </a:extLst>
            </p:cNvPr>
            <p:cNvCxnSpPr>
              <a:cxnSpLocks/>
            </p:cNvCxnSpPr>
            <p:nvPr/>
          </p:nvCxnSpPr>
          <p:spPr>
            <a:xfrm flipV="1">
              <a:off x="1608650" y="3754866"/>
              <a:ext cx="624666" cy="44252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71" name="TextBox 1070">
            <a:extLst>
              <a:ext uri="{FF2B5EF4-FFF2-40B4-BE49-F238E27FC236}">
                <a16:creationId xmlns:a16="http://schemas.microsoft.com/office/drawing/2014/main" id="{E65A8D67-F788-41E5-59AA-2727060723C0}"/>
              </a:ext>
            </a:extLst>
          </p:cNvPr>
          <p:cNvSpPr txBox="1"/>
          <p:nvPr/>
        </p:nvSpPr>
        <p:spPr>
          <a:xfrm>
            <a:off x="5977488" y="2909857"/>
            <a:ext cx="1072549" cy="1292662"/>
          </a:xfrm>
          <a:prstGeom prst="rect">
            <a:avLst/>
          </a:prstGeom>
          <a:noFill/>
        </p:spPr>
        <p:txBody>
          <a:bodyPr wrap="square" rtlCol="0">
            <a:spAutoFit/>
          </a:bodyPr>
          <a:lstStyle/>
          <a:p>
            <a:pPr algn="ctr"/>
            <a:r>
              <a:rPr lang="en-US" sz="1300" dirty="0"/>
              <a:t>Experiment-specific hardware attached to Hanger Rod</a:t>
            </a:r>
          </a:p>
        </p:txBody>
      </p:sp>
    </p:spTree>
    <p:extLst>
      <p:ext uri="{BB962C8B-B14F-4D97-AF65-F5344CB8AC3E}">
        <p14:creationId xmlns:p14="http://schemas.microsoft.com/office/powerpoint/2010/main" val="454862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CE65-BE18-0BE0-A78B-FA0B3310E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14CC2C4-719E-3A55-547A-1125ED6C3FA0}"/>
              </a:ext>
            </a:extLst>
          </p:cNvPr>
          <p:cNvSpPr>
            <a:spLocks noGrp="1"/>
          </p:cNvSpPr>
          <p:nvPr>
            <p:ph type="title"/>
          </p:nvPr>
        </p:nvSpPr>
        <p:spPr>
          <a:xfrm>
            <a:off x="981481" y="2101850"/>
            <a:ext cx="6271513" cy="1958449"/>
          </a:xfrm>
        </p:spPr>
        <p:txBody>
          <a:bodyPr/>
          <a:lstStyle/>
          <a:p>
            <a:r>
              <a:rPr lang="en-US" sz="4400" dirty="0"/>
              <a:t>Nuclear Fuels and Materials Library</a:t>
            </a:r>
            <a:br>
              <a:rPr lang="en-US" sz="4400" dirty="0"/>
            </a:br>
            <a:r>
              <a:rPr lang="en-US" sz="4400" dirty="0">
                <a:solidFill>
                  <a:schemeClr val="accent5"/>
                </a:solidFill>
              </a:rPr>
              <a:t>Directed Irradiation Campaigns</a:t>
            </a:r>
          </a:p>
        </p:txBody>
      </p:sp>
      <p:pic>
        <p:nvPicPr>
          <p:cNvPr id="6" name="Picture Placeholder 5" descr="A picture containing text&#10;&#10;AI-generated content may be incorrect.">
            <a:extLst>
              <a:ext uri="{FF2B5EF4-FFF2-40B4-BE49-F238E27FC236}">
                <a16:creationId xmlns:a16="http://schemas.microsoft.com/office/drawing/2014/main" id="{E643A491-8837-BA1D-8FCD-C05111F20DD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648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process&#10;&#10;Description automatically generated with medium confidence">
            <a:extLst>
              <a:ext uri="{FF2B5EF4-FFF2-40B4-BE49-F238E27FC236}">
                <a16:creationId xmlns:a16="http://schemas.microsoft.com/office/drawing/2014/main" id="{2EF69FBD-A14F-EEEF-5E03-1770C102B5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96721" y="1145512"/>
            <a:ext cx="9566031" cy="4858554"/>
          </a:xfrm>
          <a:prstGeom prst="rect">
            <a:avLst/>
          </a:prstGeom>
        </p:spPr>
      </p:pic>
      <p:sp>
        <p:nvSpPr>
          <p:cNvPr id="5" name="Title 4">
            <a:extLst>
              <a:ext uri="{FF2B5EF4-FFF2-40B4-BE49-F238E27FC236}">
                <a16:creationId xmlns:a16="http://schemas.microsoft.com/office/drawing/2014/main" id="{E8CDEA96-AB6B-0F2B-18FE-3D548D6F676D}"/>
              </a:ext>
            </a:extLst>
          </p:cNvPr>
          <p:cNvSpPr>
            <a:spLocks noGrp="1"/>
          </p:cNvSpPr>
          <p:nvPr>
            <p:ph type="title"/>
          </p:nvPr>
        </p:nvSpPr>
        <p:spPr/>
        <p:txBody>
          <a:bodyPr/>
          <a:lstStyle/>
          <a:p>
            <a:r>
              <a:rPr lang="en-US" dirty="0"/>
              <a:t>NSUF covers materials at all technical readiness levels</a:t>
            </a:r>
          </a:p>
        </p:txBody>
      </p:sp>
    </p:spTree>
    <p:extLst>
      <p:ext uri="{BB962C8B-B14F-4D97-AF65-F5344CB8AC3E}">
        <p14:creationId xmlns:p14="http://schemas.microsoft.com/office/powerpoint/2010/main" val="632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6E7401-7B61-086D-61D2-1846075A79D7}"/>
              </a:ext>
            </a:extLst>
          </p:cNvPr>
          <p:cNvSpPr>
            <a:spLocks noGrp="1"/>
          </p:cNvSpPr>
          <p:nvPr>
            <p:ph type="title"/>
          </p:nvPr>
        </p:nvSpPr>
        <p:spPr/>
        <p:txBody>
          <a:bodyPr/>
          <a:lstStyle/>
          <a:p>
            <a:r>
              <a:rPr lang="en-US" dirty="0"/>
              <a:t>Disc Irradiation for Separate Effects with Control of Temperature (DISECT)</a:t>
            </a:r>
          </a:p>
        </p:txBody>
      </p:sp>
      <p:sp>
        <p:nvSpPr>
          <p:cNvPr id="7" name="Content Placeholder 6">
            <a:extLst>
              <a:ext uri="{FF2B5EF4-FFF2-40B4-BE49-F238E27FC236}">
                <a16:creationId xmlns:a16="http://schemas.microsoft.com/office/drawing/2014/main" id="{BC984521-0792-558B-4BF8-F2BB4ED85067}"/>
              </a:ext>
            </a:extLst>
          </p:cNvPr>
          <p:cNvSpPr>
            <a:spLocks noGrp="1"/>
          </p:cNvSpPr>
          <p:nvPr>
            <p:ph idx="1"/>
          </p:nvPr>
        </p:nvSpPr>
        <p:spPr>
          <a:xfrm>
            <a:off x="888176" y="1567399"/>
            <a:ext cx="5013454" cy="4379542"/>
          </a:xfrm>
        </p:spPr>
        <p:txBody>
          <a:bodyPr/>
          <a:lstStyle/>
          <a:p>
            <a:r>
              <a:rPr lang="en-US" b="1" i="1" dirty="0"/>
              <a:t>DISECT Overview</a:t>
            </a:r>
          </a:p>
          <a:p>
            <a:pPr lvl="1"/>
            <a:r>
              <a:rPr lang="en-US" dirty="0"/>
              <a:t>Contains 15 </a:t>
            </a:r>
            <a:r>
              <a:rPr lang="en-US" dirty="0" err="1"/>
              <a:t>UZr</a:t>
            </a:r>
            <a:r>
              <a:rPr lang="en-US" dirty="0"/>
              <a:t> fuel specimens</a:t>
            </a:r>
          </a:p>
          <a:p>
            <a:pPr lvl="1"/>
            <a:r>
              <a:rPr lang="en-US" dirty="0"/>
              <a:t>Separate effects testing over a range of fission density, fission rate, and temperature. </a:t>
            </a:r>
          </a:p>
          <a:p>
            <a:pPr lvl="1"/>
            <a:r>
              <a:rPr lang="en-US" dirty="0"/>
              <a:t>Highly instrumented, real-time temperature monitoring</a:t>
            </a:r>
          </a:p>
          <a:p>
            <a:r>
              <a:rPr lang="en-US" b="1" i="1" dirty="0"/>
              <a:t>Test Train Shipped to BR-2</a:t>
            </a:r>
          </a:p>
          <a:p>
            <a:pPr lvl="1"/>
            <a:r>
              <a:rPr lang="en-US" dirty="0"/>
              <a:t>Completed on September 29, 2025 with turnover of the package to the third-party shipping agent.</a:t>
            </a:r>
          </a:p>
          <a:p>
            <a:pPr lvl="1"/>
            <a:r>
              <a:rPr lang="en-US" dirty="0"/>
              <a:t>Received by SCK CEN on October 14, 2025.</a:t>
            </a:r>
          </a:p>
          <a:p>
            <a:endParaRPr lang="en-US" dirty="0"/>
          </a:p>
        </p:txBody>
      </p:sp>
      <p:pic>
        <p:nvPicPr>
          <p:cNvPr id="9" name="Picture 8">
            <a:extLst>
              <a:ext uri="{FF2B5EF4-FFF2-40B4-BE49-F238E27FC236}">
                <a16:creationId xmlns:a16="http://schemas.microsoft.com/office/drawing/2014/main" id="{877A67F8-7DA4-BF76-A993-C1B215884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357239" y="510633"/>
            <a:ext cx="3114675" cy="5537200"/>
          </a:xfrm>
          <a:prstGeom prst="rect">
            <a:avLst/>
          </a:prstGeom>
        </p:spPr>
      </p:pic>
      <p:sp>
        <p:nvSpPr>
          <p:cNvPr id="10" name="TextBox 9">
            <a:extLst>
              <a:ext uri="{FF2B5EF4-FFF2-40B4-BE49-F238E27FC236}">
                <a16:creationId xmlns:a16="http://schemas.microsoft.com/office/drawing/2014/main" id="{262BA099-3D26-1CE1-16E0-A3A7887D4C2A}"/>
              </a:ext>
            </a:extLst>
          </p:cNvPr>
          <p:cNvSpPr txBox="1"/>
          <p:nvPr/>
        </p:nvSpPr>
        <p:spPr>
          <a:xfrm>
            <a:off x="6960850" y="4991067"/>
            <a:ext cx="3907449" cy="769441"/>
          </a:xfrm>
          <a:prstGeom prst="rect">
            <a:avLst/>
          </a:prstGeom>
          <a:noFill/>
        </p:spPr>
        <p:txBody>
          <a:bodyPr wrap="square" numCol="1">
            <a:spAutoFit/>
          </a:bodyPr>
          <a:lstStyle/>
          <a:p>
            <a:pPr algn="ctr"/>
            <a:r>
              <a:rPr lang="en-US" sz="1100" i="1" dirty="0">
                <a:latin typeface="Arial Narrow" panose="020B0606020202030204" pitchFamily="34" charset="0"/>
              </a:rPr>
              <a:t>The DISECT experiment capsule is shown as packaged and ready for shipment to the SCK CEN organization at the Belgian BR2 reactor. The instrumented leads and green tags are visible indicating the experiment is fully qualified for insertion into the reactor.  </a:t>
            </a:r>
          </a:p>
        </p:txBody>
      </p:sp>
    </p:spTree>
    <p:extLst>
      <p:ext uri="{BB962C8B-B14F-4D97-AF65-F5344CB8AC3E}">
        <p14:creationId xmlns:p14="http://schemas.microsoft.com/office/powerpoint/2010/main" val="2529085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89BEB-75F1-FB65-1CF4-A8D3151CB625}"/>
              </a:ext>
            </a:extLst>
          </p:cNvPr>
          <p:cNvSpPr>
            <a:spLocks noGrp="1"/>
          </p:cNvSpPr>
          <p:nvPr>
            <p:ph type="title"/>
          </p:nvPr>
        </p:nvSpPr>
        <p:spPr>
          <a:xfrm>
            <a:off x="886968" y="558602"/>
            <a:ext cx="5332297" cy="1008797"/>
          </a:xfrm>
        </p:spPr>
        <p:txBody>
          <a:bodyPr/>
          <a:lstStyle/>
          <a:p>
            <a:r>
              <a:rPr lang="en-US" dirty="0"/>
              <a:t>DISECT Experiment Design</a:t>
            </a:r>
          </a:p>
        </p:txBody>
      </p:sp>
      <p:sp>
        <p:nvSpPr>
          <p:cNvPr id="6" name="Text Placeholder 5">
            <a:extLst>
              <a:ext uri="{FF2B5EF4-FFF2-40B4-BE49-F238E27FC236}">
                <a16:creationId xmlns:a16="http://schemas.microsoft.com/office/drawing/2014/main" id="{0C53C5C4-904C-46AE-5299-A90C114AF7BF}"/>
              </a:ext>
            </a:extLst>
          </p:cNvPr>
          <p:cNvSpPr>
            <a:spLocks noGrp="1"/>
          </p:cNvSpPr>
          <p:nvPr>
            <p:ph idx="1"/>
          </p:nvPr>
        </p:nvSpPr>
        <p:spPr>
          <a:xfrm>
            <a:off x="888176" y="1270747"/>
            <a:ext cx="5425218" cy="4676194"/>
          </a:xfrm>
        </p:spPr>
        <p:txBody>
          <a:bodyPr/>
          <a:lstStyle/>
          <a:p>
            <a:pPr marL="228600" lvl="1">
              <a:lnSpc>
                <a:spcPct val="100000"/>
              </a:lnSpc>
              <a:spcBef>
                <a:spcPts val="1000"/>
              </a:spcBef>
              <a:buClr>
                <a:srgbClr val="005995"/>
              </a:buClr>
              <a:buFont typeface="Arial" panose="020B0604020202020204" pitchFamily="34" charset="0"/>
              <a:buChar char="•"/>
            </a:pPr>
            <a:r>
              <a:rPr lang="en-US" dirty="0"/>
              <a:t>Each puck contains 1 (</a:t>
            </a:r>
            <a:r>
              <a:rPr lang="en-US" dirty="0" err="1"/>
              <a:t>UZr</a:t>
            </a:r>
            <a:r>
              <a:rPr lang="en-US" dirty="0"/>
              <a:t>) fuel foil</a:t>
            </a:r>
          </a:p>
          <a:p>
            <a:pPr marL="228600" lvl="1">
              <a:lnSpc>
                <a:spcPct val="100000"/>
              </a:lnSpc>
              <a:spcBef>
                <a:spcPts val="1000"/>
              </a:spcBef>
              <a:buClr>
                <a:srgbClr val="005995"/>
              </a:buClr>
              <a:buFont typeface="Arial" panose="020B0604020202020204" pitchFamily="34" charset="0"/>
              <a:buChar char="•"/>
            </a:pPr>
            <a:r>
              <a:rPr lang="en-US" dirty="0"/>
              <a:t>Design temperatures 550°C – 750°C</a:t>
            </a:r>
          </a:p>
          <a:p>
            <a:pPr marL="228600" lvl="1">
              <a:lnSpc>
                <a:spcPct val="100000"/>
              </a:lnSpc>
              <a:spcBef>
                <a:spcPts val="1000"/>
              </a:spcBef>
              <a:buClr>
                <a:srgbClr val="005995"/>
              </a:buClr>
              <a:buFont typeface="Arial" panose="020B0604020202020204" pitchFamily="34" charset="0"/>
              <a:buChar char="•"/>
            </a:pPr>
            <a:r>
              <a:rPr lang="en-US" sz="2400" dirty="0">
                <a:latin typeface="Helvetica" pitchFamily="2" charset="0"/>
              </a:rPr>
              <a:t>Samples span material phases in ⍺+𝛿, ⍺+𝛾, and pure 𝛾 phases.</a:t>
            </a:r>
          </a:p>
          <a:p>
            <a:r>
              <a:rPr lang="en-US" sz="1800" dirty="0"/>
              <a:t>Will enable the study of:</a:t>
            </a:r>
          </a:p>
          <a:p>
            <a:pPr lvl="1"/>
            <a:r>
              <a:rPr lang="en-US" sz="1800" dirty="0"/>
              <a:t>Fuel Swelling</a:t>
            </a:r>
          </a:p>
          <a:p>
            <a:pPr lvl="1"/>
            <a:r>
              <a:rPr lang="en-US" sz="1800" dirty="0"/>
              <a:t>Fuel-cladding mechanical interaction (FCMI)</a:t>
            </a:r>
          </a:p>
          <a:p>
            <a:pPr lvl="1"/>
            <a:r>
              <a:rPr lang="en-US" sz="1800" dirty="0"/>
              <a:t>Gas release and porosity</a:t>
            </a:r>
          </a:p>
          <a:p>
            <a:pPr lvl="1"/>
            <a:r>
              <a:rPr lang="en-US" sz="1800" dirty="0"/>
              <a:t>Fuel constituent redistribution</a:t>
            </a:r>
          </a:p>
          <a:p>
            <a:pPr lvl="1"/>
            <a:r>
              <a:rPr lang="en-US" sz="1800" dirty="0"/>
              <a:t>Fuel-cladding chemical interaction (FCCI)</a:t>
            </a:r>
          </a:p>
          <a:p>
            <a:pPr lvl="1"/>
            <a:r>
              <a:rPr lang="en-US" sz="1800" dirty="0"/>
              <a:t>Recrystallization/Polygonization</a:t>
            </a:r>
          </a:p>
          <a:p>
            <a:pPr marL="0" lvl="1" indent="0">
              <a:lnSpc>
                <a:spcPct val="100000"/>
              </a:lnSpc>
              <a:spcBef>
                <a:spcPts val="1000"/>
              </a:spcBef>
              <a:buClr>
                <a:srgbClr val="005995"/>
              </a:buClr>
              <a:buNone/>
            </a:pPr>
            <a:endParaRPr lang="en-US" sz="2400" dirty="0">
              <a:latin typeface="Helvetica" pitchFamily="2" charset="0"/>
            </a:endParaRPr>
          </a:p>
          <a:p>
            <a:pPr marL="228600" lvl="1">
              <a:lnSpc>
                <a:spcPct val="100000"/>
              </a:lnSpc>
              <a:spcBef>
                <a:spcPts val="1000"/>
              </a:spcBef>
              <a:buClr>
                <a:srgbClr val="005995"/>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279D8318-1205-F4C0-2EF3-F065C9EA4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2396" y="1"/>
            <a:ext cx="5699603" cy="1008798"/>
          </a:xfrm>
          <a:prstGeom prst="rect">
            <a:avLst/>
          </a:prstGeom>
        </p:spPr>
      </p:pic>
      <p:pic>
        <p:nvPicPr>
          <p:cNvPr id="4" name="Picture 3">
            <a:extLst>
              <a:ext uri="{FF2B5EF4-FFF2-40B4-BE49-F238E27FC236}">
                <a16:creationId xmlns:a16="http://schemas.microsoft.com/office/drawing/2014/main" id="{8C89B3A5-7338-FD77-708E-03B571BD93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9454" y="851588"/>
            <a:ext cx="5652545" cy="1575606"/>
          </a:xfrm>
          <a:prstGeom prst="rect">
            <a:avLst/>
          </a:prstGeom>
        </p:spPr>
      </p:pic>
      <p:pic>
        <p:nvPicPr>
          <p:cNvPr id="7" name="Content Placeholder 3">
            <a:extLst>
              <a:ext uri="{FF2B5EF4-FFF2-40B4-BE49-F238E27FC236}">
                <a16:creationId xmlns:a16="http://schemas.microsoft.com/office/drawing/2014/main" id="{DF8B6A8E-86A7-875D-0AEC-3DA41E2CE90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92396" y="2501153"/>
            <a:ext cx="1835523" cy="3307976"/>
          </a:xfrm>
          <a:prstGeom prst="rect">
            <a:avLst/>
          </a:prstGeom>
        </p:spPr>
      </p:pic>
      <p:pic>
        <p:nvPicPr>
          <p:cNvPr id="8" name="Picture 7">
            <a:extLst>
              <a:ext uri="{FF2B5EF4-FFF2-40B4-BE49-F238E27FC236}">
                <a16:creationId xmlns:a16="http://schemas.microsoft.com/office/drawing/2014/main" id="{DEA3EA23-298F-F128-990A-70B7A6329F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1277" y="2501153"/>
            <a:ext cx="813849" cy="3368003"/>
          </a:xfrm>
          <a:prstGeom prst="rect">
            <a:avLst/>
          </a:prstGeom>
        </p:spPr>
      </p:pic>
      <p:sp>
        <p:nvSpPr>
          <p:cNvPr id="9" name="TextBox 8">
            <a:extLst>
              <a:ext uri="{FF2B5EF4-FFF2-40B4-BE49-F238E27FC236}">
                <a16:creationId xmlns:a16="http://schemas.microsoft.com/office/drawing/2014/main" id="{CFAF784C-896D-ECF8-EB8A-C9CE3C9B7906}"/>
              </a:ext>
            </a:extLst>
          </p:cNvPr>
          <p:cNvSpPr txBox="1"/>
          <p:nvPr/>
        </p:nvSpPr>
        <p:spPr>
          <a:xfrm>
            <a:off x="9856571" y="2607333"/>
            <a:ext cx="76173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Puck Spacer</a:t>
            </a:r>
          </a:p>
        </p:txBody>
      </p:sp>
      <p:sp>
        <p:nvSpPr>
          <p:cNvPr id="10" name="TextBox 9">
            <a:extLst>
              <a:ext uri="{FF2B5EF4-FFF2-40B4-BE49-F238E27FC236}">
                <a16:creationId xmlns:a16="http://schemas.microsoft.com/office/drawing/2014/main" id="{6F2F9EAD-4284-69ED-6245-48C7A8826E1C}"/>
              </a:ext>
            </a:extLst>
          </p:cNvPr>
          <p:cNvSpPr txBox="1"/>
          <p:nvPr/>
        </p:nvSpPr>
        <p:spPr>
          <a:xfrm>
            <a:off x="9834714" y="3395714"/>
            <a:ext cx="943732"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Insulator</a:t>
            </a:r>
          </a:p>
        </p:txBody>
      </p:sp>
      <p:sp>
        <p:nvSpPr>
          <p:cNvPr id="11" name="TextBox 10">
            <a:extLst>
              <a:ext uri="{FF2B5EF4-FFF2-40B4-BE49-F238E27FC236}">
                <a16:creationId xmlns:a16="http://schemas.microsoft.com/office/drawing/2014/main" id="{046F507A-D071-4AB0-49C1-BED3562A2108}"/>
              </a:ext>
            </a:extLst>
          </p:cNvPr>
          <p:cNvSpPr txBox="1"/>
          <p:nvPr/>
        </p:nvSpPr>
        <p:spPr>
          <a:xfrm>
            <a:off x="9834714" y="3756289"/>
            <a:ext cx="712699"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Fueled Puck</a:t>
            </a:r>
          </a:p>
        </p:txBody>
      </p:sp>
      <p:cxnSp>
        <p:nvCxnSpPr>
          <p:cNvPr id="12" name="Straight Arrow Connector 11">
            <a:extLst>
              <a:ext uri="{FF2B5EF4-FFF2-40B4-BE49-F238E27FC236}">
                <a16:creationId xmlns:a16="http://schemas.microsoft.com/office/drawing/2014/main" id="{FA6E92AA-5989-8799-3BFA-E2C2C7E57BF8}"/>
              </a:ext>
            </a:extLst>
          </p:cNvPr>
          <p:cNvCxnSpPr>
            <a:cxnSpLocks/>
          </p:cNvCxnSpPr>
          <p:nvPr/>
        </p:nvCxnSpPr>
        <p:spPr>
          <a:xfrm flipV="1">
            <a:off x="10556722" y="2832784"/>
            <a:ext cx="495703" cy="183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BAC261-103C-FD4E-597E-4A9EBA6D661A}"/>
              </a:ext>
            </a:extLst>
          </p:cNvPr>
          <p:cNvCxnSpPr>
            <a:cxnSpLocks/>
          </p:cNvCxnSpPr>
          <p:nvPr/>
        </p:nvCxnSpPr>
        <p:spPr>
          <a:xfrm>
            <a:off x="10618307" y="3545755"/>
            <a:ext cx="452970" cy="11333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1D5315-0239-2468-744D-A82A072CD545}"/>
              </a:ext>
            </a:extLst>
          </p:cNvPr>
          <p:cNvCxnSpPr>
            <a:cxnSpLocks/>
            <a:stCxn id="11" idx="3"/>
          </p:cNvCxnSpPr>
          <p:nvPr/>
        </p:nvCxnSpPr>
        <p:spPr>
          <a:xfrm flipV="1">
            <a:off x="10547413" y="3923285"/>
            <a:ext cx="493075" cy="8692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767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315D4-637C-2958-C193-1F92326A2C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B49D49-9079-9436-21DF-F01B541085DD}"/>
              </a:ext>
            </a:extLst>
          </p:cNvPr>
          <p:cNvSpPr>
            <a:spLocks noGrp="1"/>
          </p:cNvSpPr>
          <p:nvPr>
            <p:ph type="title"/>
          </p:nvPr>
        </p:nvSpPr>
        <p:spPr/>
        <p:txBody>
          <a:bodyPr/>
          <a:lstStyle/>
          <a:p>
            <a:r>
              <a:rPr lang="en-US" dirty="0"/>
              <a:t>NIFT-E </a:t>
            </a:r>
          </a:p>
        </p:txBody>
      </p:sp>
      <p:sp>
        <p:nvSpPr>
          <p:cNvPr id="5" name="Text Placeholder 4">
            <a:extLst>
              <a:ext uri="{FF2B5EF4-FFF2-40B4-BE49-F238E27FC236}">
                <a16:creationId xmlns:a16="http://schemas.microsoft.com/office/drawing/2014/main" id="{41C9745D-65E2-8F6F-7D73-421ED00AC62E}"/>
              </a:ext>
            </a:extLst>
          </p:cNvPr>
          <p:cNvSpPr>
            <a:spLocks noGrp="1"/>
          </p:cNvSpPr>
          <p:nvPr>
            <p:ph type="body" idx="1"/>
          </p:nvPr>
        </p:nvSpPr>
        <p:spPr/>
        <p:txBody>
          <a:bodyPr/>
          <a:lstStyle/>
          <a:p>
            <a:r>
              <a:rPr lang="en-US" dirty="0"/>
              <a:t>US/UK collaboration</a:t>
            </a:r>
          </a:p>
        </p:txBody>
      </p:sp>
    </p:spTree>
    <p:extLst>
      <p:ext uri="{BB962C8B-B14F-4D97-AF65-F5344CB8AC3E}">
        <p14:creationId xmlns:p14="http://schemas.microsoft.com/office/powerpoint/2010/main" val="2065224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B9BBD-9B9E-0670-00D6-164D4A97146E}"/>
              </a:ext>
            </a:extLst>
          </p:cNvPr>
          <p:cNvSpPr>
            <a:spLocks noGrp="1"/>
          </p:cNvSpPr>
          <p:nvPr>
            <p:ph type="title"/>
          </p:nvPr>
        </p:nvSpPr>
        <p:spPr>
          <a:xfrm>
            <a:off x="272449" y="298899"/>
            <a:ext cx="8204200" cy="901700"/>
          </a:xfrm>
        </p:spPr>
        <p:txBody>
          <a:bodyPr/>
          <a:lstStyle/>
          <a:p>
            <a:r>
              <a:rPr lang="en-US" dirty="0"/>
              <a:t>NSUF-NNUF Cooperative ATR Project (NIFT-E)</a:t>
            </a:r>
          </a:p>
        </p:txBody>
      </p:sp>
      <p:sp>
        <p:nvSpPr>
          <p:cNvPr id="4" name="Content Placeholder 3">
            <a:extLst>
              <a:ext uri="{FF2B5EF4-FFF2-40B4-BE49-F238E27FC236}">
                <a16:creationId xmlns:a16="http://schemas.microsoft.com/office/drawing/2014/main" id="{731DBC3D-815C-9DC2-5466-11FA6665C6F2}"/>
              </a:ext>
            </a:extLst>
          </p:cNvPr>
          <p:cNvSpPr>
            <a:spLocks noGrp="1"/>
          </p:cNvSpPr>
          <p:nvPr>
            <p:ph idx="1"/>
          </p:nvPr>
        </p:nvSpPr>
        <p:spPr>
          <a:xfrm>
            <a:off x="272449" y="1179334"/>
            <a:ext cx="8957679" cy="426175"/>
          </a:xfrm>
        </p:spPr>
        <p:txBody>
          <a:bodyPr>
            <a:noAutofit/>
          </a:bodyPr>
          <a:lstStyle/>
          <a:p>
            <a:pPr marL="0" indent="0">
              <a:buNone/>
            </a:pPr>
            <a:r>
              <a:rPr lang="en-US" sz="2000" dirty="0">
                <a:solidFill>
                  <a:schemeClr val="tx2"/>
                </a:solidFill>
                <a:ea typeface="ＭＳ Ｐゴシック"/>
              </a:rPr>
              <a:t>NIFT-E "</a:t>
            </a:r>
            <a:r>
              <a:rPr lang="en-US" sz="2000" b="1" dirty="0">
                <a:solidFill>
                  <a:schemeClr val="tx2"/>
                </a:solidFill>
                <a:ea typeface="ＭＳ Ｐゴシック"/>
              </a:rPr>
              <a:t>N</a:t>
            </a:r>
            <a:r>
              <a:rPr lang="en-US" sz="2000" dirty="0">
                <a:solidFill>
                  <a:schemeClr val="tx2"/>
                </a:solidFill>
                <a:ea typeface="ＭＳ Ｐゴシック"/>
              </a:rPr>
              <a:t>eutron </a:t>
            </a:r>
            <a:r>
              <a:rPr lang="en-US" sz="2000" b="1" dirty="0">
                <a:solidFill>
                  <a:schemeClr val="tx2"/>
                </a:solidFill>
                <a:ea typeface="ＭＳ Ｐゴシック"/>
              </a:rPr>
              <a:t>I</a:t>
            </a:r>
            <a:r>
              <a:rPr lang="en-US" sz="2000" dirty="0">
                <a:solidFill>
                  <a:schemeClr val="tx2"/>
                </a:solidFill>
                <a:ea typeface="ＭＳ Ｐゴシック"/>
              </a:rPr>
              <a:t>rradiation as a </a:t>
            </a:r>
            <a:r>
              <a:rPr lang="en-US" sz="2000" b="1" dirty="0">
                <a:solidFill>
                  <a:schemeClr val="tx2"/>
                </a:solidFill>
                <a:ea typeface="ＭＳ Ｐゴシック"/>
              </a:rPr>
              <a:t>F</a:t>
            </a:r>
            <a:r>
              <a:rPr lang="en-US" sz="2000" dirty="0">
                <a:solidFill>
                  <a:schemeClr val="tx2"/>
                </a:solidFill>
                <a:ea typeface="ＭＳ Ｐゴシック"/>
              </a:rPr>
              <a:t>unction of </a:t>
            </a:r>
            <a:r>
              <a:rPr lang="en-US" sz="2000" b="1" dirty="0">
                <a:solidFill>
                  <a:schemeClr val="tx2"/>
                </a:solidFill>
                <a:ea typeface="ＭＳ Ｐゴシック"/>
              </a:rPr>
              <a:t>T</a:t>
            </a:r>
            <a:r>
              <a:rPr lang="en-US" sz="2000" dirty="0">
                <a:solidFill>
                  <a:schemeClr val="tx2"/>
                </a:solidFill>
                <a:ea typeface="ＭＳ Ｐゴシック"/>
              </a:rPr>
              <a:t>emperature – </a:t>
            </a:r>
            <a:r>
              <a:rPr lang="en-US" sz="2000" b="1" dirty="0">
                <a:solidFill>
                  <a:schemeClr val="tx2"/>
                </a:solidFill>
                <a:ea typeface="ＭＳ Ｐゴシック"/>
              </a:rPr>
              <a:t>E</a:t>
            </a:r>
            <a:r>
              <a:rPr lang="en-US" sz="2000" dirty="0">
                <a:solidFill>
                  <a:schemeClr val="tx2"/>
                </a:solidFill>
                <a:ea typeface="ＭＳ Ｐゴシック"/>
              </a:rPr>
              <a:t>xperiment"</a:t>
            </a:r>
            <a:endParaRPr lang="en-US" sz="2000" dirty="0">
              <a:solidFill>
                <a:schemeClr val="tx2"/>
              </a:solidFill>
            </a:endParaRPr>
          </a:p>
        </p:txBody>
      </p:sp>
      <p:sp>
        <p:nvSpPr>
          <p:cNvPr id="2" name="Content Placeholder 3">
            <a:extLst>
              <a:ext uri="{FF2B5EF4-FFF2-40B4-BE49-F238E27FC236}">
                <a16:creationId xmlns:a16="http://schemas.microsoft.com/office/drawing/2014/main" id="{43B96EE2-11CC-D56D-1F3F-056A9EE27979}"/>
              </a:ext>
            </a:extLst>
          </p:cNvPr>
          <p:cNvSpPr txBox="1">
            <a:spLocks/>
          </p:cNvSpPr>
          <p:nvPr/>
        </p:nvSpPr>
        <p:spPr>
          <a:xfrm>
            <a:off x="222907" y="1657134"/>
            <a:ext cx="8360654" cy="381451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dirty="0">
                <a:solidFill>
                  <a:schemeClr val="tx2"/>
                </a:solidFill>
                <a:latin typeface="Arial"/>
                <a:cs typeface="Arial"/>
              </a:rPr>
              <a:t>Strategic Objectives</a:t>
            </a:r>
          </a:p>
          <a:p>
            <a:pPr marL="346075" indent="-169863">
              <a:buClr>
                <a:srgbClr val="4F8DE7"/>
              </a:buClr>
            </a:pPr>
            <a:r>
              <a:rPr lang="en-US" sz="1600" dirty="0">
                <a:latin typeface="Arial"/>
                <a:cs typeface="Arial"/>
              </a:rPr>
              <a:t>Explore sharing of nuclear facilities between US and UK</a:t>
            </a:r>
          </a:p>
          <a:p>
            <a:pPr marL="346075" indent="-169863">
              <a:buClr>
                <a:srgbClr val="4F8DE7"/>
              </a:buClr>
            </a:pPr>
            <a:r>
              <a:rPr lang="en-US" sz="1600" dirty="0">
                <a:latin typeface="Arial"/>
                <a:cs typeface="Arial"/>
              </a:rPr>
              <a:t>Further nuclear energy research collaboration</a:t>
            </a:r>
          </a:p>
          <a:p>
            <a:pPr marL="0" indent="0">
              <a:buNone/>
            </a:pPr>
            <a:r>
              <a:rPr lang="en-US" sz="1600" b="1" u="sng" dirty="0">
                <a:solidFill>
                  <a:schemeClr val="tx2"/>
                </a:solidFill>
                <a:latin typeface="Arial"/>
                <a:cs typeface="Arial"/>
              </a:rPr>
              <a:t>Technical Objectives</a:t>
            </a:r>
          </a:p>
          <a:p>
            <a:pPr marL="346075" indent="-169863">
              <a:buClr>
                <a:srgbClr val="4F8DE7"/>
              </a:buClr>
            </a:pPr>
            <a:r>
              <a:rPr lang="en-US" sz="1600" dirty="0">
                <a:latin typeface="Arial"/>
                <a:cs typeface="Arial"/>
              </a:rPr>
              <a:t>Capture effects of neutron irradiation as a function of temperature on dose on nuclear graphite and on alumina-forming austenitic (AFA) steels </a:t>
            </a:r>
            <a:endParaRPr lang="en-US" sz="1600" dirty="0"/>
          </a:p>
          <a:p>
            <a:pPr marL="346075" indent="-169863">
              <a:buClr>
                <a:srgbClr val="4F8DE7"/>
              </a:buClr>
            </a:pPr>
            <a:r>
              <a:rPr lang="en-US" sz="1600" dirty="0"/>
              <a:t>Targets microstructure and mechanical property plus corrosion behavior </a:t>
            </a:r>
          </a:p>
          <a:p>
            <a:pPr marL="4763" indent="0">
              <a:buNone/>
            </a:pPr>
            <a:r>
              <a:rPr lang="en-US" sz="1600" b="1" u="sng" dirty="0">
                <a:solidFill>
                  <a:schemeClr val="tx2"/>
                </a:solidFill>
              </a:rPr>
              <a:t>Stakeholders</a:t>
            </a:r>
          </a:p>
          <a:p>
            <a:pPr marL="176212" indent="0">
              <a:buClr>
                <a:srgbClr val="4F8DE7"/>
              </a:buClr>
              <a:buNone/>
            </a:pPr>
            <a:r>
              <a:rPr lang="en-US" sz="1600" b="1" dirty="0"/>
              <a:t>US: </a:t>
            </a:r>
            <a:r>
              <a:rPr lang="en-US" sz="1600" dirty="0"/>
              <a:t>NSUF plus INL, PNNL, Purdue University, Westinghouse</a:t>
            </a:r>
          </a:p>
          <a:p>
            <a:pPr marL="176212" indent="0">
              <a:lnSpc>
                <a:spcPct val="110000"/>
              </a:lnSpc>
              <a:buClr>
                <a:srgbClr val="4F8DE7"/>
              </a:buClr>
              <a:buNone/>
            </a:pPr>
            <a:r>
              <a:rPr lang="en-US" sz="1600" b="1" dirty="0"/>
              <a:t>UK: </a:t>
            </a:r>
            <a:r>
              <a:rPr lang="en-US" sz="1600" dirty="0"/>
              <a:t>NNUF plus UK NNL, Univ. of Manchester, Univ. of Oxford, Univ. of Sheffield, </a:t>
            </a:r>
          </a:p>
          <a:p>
            <a:pPr marL="176212" indent="0">
              <a:lnSpc>
                <a:spcPct val="110000"/>
              </a:lnSpc>
              <a:buClr>
                <a:srgbClr val="4F8DE7"/>
              </a:buClr>
              <a:buNone/>
            </a:pPr>
            <a:r>
              <a:rPr lang="en-US" sz="1600" dirty="0"/>
              <a:t>UKAEA</a:t>
            </a:r>
          </a:p>
          <a:p>
            <a:endParaRPr lang="en-US" sz="1600" dirty="0">
              <a:latin typeface="Arial"/>
              <a:cs typeface="Arial"/>
            </a:endParaRPr>
          </a:p>
          <a:p>
            <a:endParaRPr lang="en-US" sz="1600" dirty="0"/>
          </a:p>
        </p:txBody>
      </p:sp>
      <p:pic>
        <p:nvPicPr>
          <p:cNvPr id="5" name="Content Placeholder 2">
            <a:extLst>
              <a:ext uri="{FF2B5EF4-FFF2-40B4-BE49-F238E27FC236}">
                <a16:creationId xmlns:a16="http://schemas.microsoft.com/office/drawing/2014/main" id="{6A6FE952-E901-9729-9C3B-4C6497A0CF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084" y="858390"/>
            <a:ext cx="3130009" cy="3105059"/>
          </a:xfrm>
          <a:prstGeom prst="ellipse">
            <a:avLst/>
          </a:prstGeom>
          <a:ln>
            <a:noFill/>
          </a:ln>
          <a:effectLst>
            <a:softEdge rad="112500"/>
          </a:effectLst>
        </p:spPr>
      </p:pic>
      <p:graphicFrame>
        <p:nvGraphicFramePr>
          <p:cNvPr id="11" name="Content Placeholder 3">
            <a:extLst>
              <a:ext uri="{FF2B5EF4-FFF2-40B4-BE49-F238E27FC236}">
                <a16:creationId xmlns:a16="http://schemas.microsoft.com/office/drawing/2014/main" id="{1A6C59CE-8E1D-AF16-7D05-E99897617DA5}"/>
              </a:ext>
            </a:extLst>
          </p:cNvPr>
          <p:cNvGraphicFramePr>
            <a:graphicFrameLocks/>
          </p:cNvGraphicFramePr>
          <p:nvPr/>
        </p:nvGraphicFramePr>
        <p:xfrm>
          <a:off x="10347795" y="4850003"/>
          <a:ext cx="1621298" cy="1293410"/>
        </p:xfrm>
        <a:graphic>
          <a:graphicData uri="http://schemas.openxmlformats.org/drawingml/2006/table">
            <a:tbl>
              <a:tblPr/>
              <a:tblGrid>
                <a:gridCol w="1621298">
                  <a:extLst>
                    <a:ext uri="{9D8B030D-6E8A-4147-A177-3AD203B41FA5}">
                      <a16:colId xmlns:a16="http://schemas.microsoft.com/office/drawing/2014/main" val="2519509545"/>
                    </a:ext>
                  </a:extLst>
                </a:gridCol>
              </a:tblGrid>
              <a:tr h="146043">
                <a:tc>
                  <a:txBody>
                    <a:bodyPr/>
                    <a:lstStyle/>
                    <a:p>
                      <a:pPr algn="ctr" fontAlgn="b"/>
                      <a:r>
                        <a:rPr lang="en-US" sz="800" b="1" i="0" u="none" strike="noStrike">
                          <a:solidFill>
                            <a:srgbClr val="000000"/>
                          </a:solidFill>
                          <a:effectLst/>
                          <a:latin typeface="Calibri" panose="020F0502020204030204" pitchFamily="34" charset="0"/>
                        </a:rPr>
                        <a:t>Alumina-Forming Alloys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36840383"/>
                  </a:ext>
                </a:extLst>
              </a:tr>
              <a:tr h="140426">
                <a:tc>
                  <a:txBody>
                    <a:bodyPr/>
                    <a:lstStyle/>
                    <a:p>
                      <a:pPr algn="ctr" fontAlgn="b"/>
                      <a:r>
                        <a:rPr lang="en-US" sz="800" b="0" i="0" u="none" strike="noStrike">
                          <a:solidFill>
                            <a:srgbClr val="000000"/>
                          </a:solidFill>
                          <a:effectLst/>
                          <a:latin typeface="Calibri" panose="020F0502020204030204" pitchFamily="34" charset="0"/>
                        </a:rPr>
                        <a:t>GA05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01930459"/>
                  </a:ext>
                </a:extLst>
              </a:tr>
              <a:tr h="125730">
                <a:tc>
                  <a:txBody>
                    <a:bodyPr/>
                    <a:lstStyle/>
                    <a:p>
                      <a:pPr algn="ctr" fontAlgn="b"/>
                      <a:r>
                        <a:rPr lang="en-US" sz="800" b="0" i="0" u="none" strike="noStrike">
                          <a:solidFill>
                            <a:srgbClr val="000000"/>
                          </a:solidFill>
                          <a:effectLst/>
                          <a:latin typeface="Calibri" panose="020F0502020204030204" pitchFamily="34" charset="0"/>
                        </a:rPr>
                        <a:t>GA05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42966779"/>
                  </a:ext>
                </a:extLst>
              </a:tr>
              <a:tr h="161381">
                <a:tc>
                  <a:txBody>
                    <a:bodyPr/>
                    <a:lstStyle/>
                    <a:p>
                      <a:pPr algn="ctr" fontAlgn="b"/>
                      <a:r>
                        <a:rPr lang="en-US" sz="800" b="0" i="0" u="none" strike="noStrike">
                          <a:solidFill>
                            <a:srgbClr val="000000"/>
                          </a:solidFill>
                          <a:effectLst/>
                          <a:latin typeface="Calibri" panose="020F0502020204030204" pitchFamily="34" charset="0"/>
                        </a:rPr>
                        <a:t>GA05 20Ni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87428568"/>
                  </a:ext>
                </a:extLst>
              </a:tr>
              <a:tr h="125730">
                <a:tc>
                  <a:txBody>
                    <a:bodyPr/>
                    <a:lstStyle/>
                    <a:p>
                      <a:pPr algn="ctr" fontAlgn="b"/>
                      <a:r>
                        <a:rPr lang="en-US" sz="800" b="0" i="0" u="none" strike="noStrike">
                          <a:solidFill>
                            <a:srgbClr val="000000"/>
                          </a:solidFill>
                          <a:effectLst/>
                          <a:latin typeface="Calibri" panose="020F0502020204030204" pitchFamily="34" charset="0"/>
                        </a:rPr>
                        <a:t>GA05 20Ni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18948202"/>
                  </a:ext>
                </a:extLst>
              </a:tr>
              <a:tr h="251460">
                <a:tc>
                  <a:txBody>
                    <a:bodyPr/>
                    <a:lstStyle/>
                    <a:p>
                      <a:pPr algn="ctr" fontAlgn="b"/>
                      <a:r>
                        <a:rPr lang="it-IT" sz="800" b="0" i="0" u="none" strike="noStrike">
                          <a:solidFill>
                            <a:srgbClr val="000000"/>
                          </a:solidFill>
                          <a:effectLst/>
                          <a:latin typeface="Calibri" panose="020F0502020204030204" pitchFamily="34" charset="0"/>
                        </a:rPr>
                        <a:t>AISI </a:t>
                      </a:r>
                      <a:r>
                        <a:rPr lang="it-IT" sz="800" b="0" i="0" u="none" strike="noStrike" err="1">
                          <a:solidFill>
                            <a:srgbClr val="000000"/>
                          </a:solidFill>
                          <a:effectLst/>
                          <a:latin typeface="Calibri" panose="020F0502020204030204" pitchFamily="34" charset="0"/>
                        </a:rPr>
                        <a:t>Type</a:t>
                      </a:r>
                      <a:r>
                        <a:rPr lang="it-IT" sz="800" b="0" i="0" u="none" strike="noStrike">
                          <a:solidFill>
                            <a:srgbClr val="000000"/>
                          </a:solidFill>
                          <a:effectLst/>
                          <a:latin typeface="Calibri" panose="020F0502020204030204" pitchFamily="34" charset="0"/>
                        </a:rPr>
                        <a:t> 304L SS</a:t>
                      </a:r>
                      <a:br>
                        <a:rPr lang="it-IT" sz="800" b="0" i="0" u="none" strike="noStrike">
                          <a:solidFill>
                            <a:srgbClr val="000000"/>
                          </a:solidFill>
                          <a:effectLst/>
                          <a:latin typeface="Calibri" panose="020F0502020204030204" pitchFamily="34" charset="0"/>
                        </a:rPr>
                      </a:br>
                      <a:r>
                        <a:rPr lang="it-IT" sz="800" b="0" i="0" u="none" strike="noStrike">
                          <a:solidFill>
                            <a:srgbClr val="000000"/>
                          </a:solidFill>
                          <a:effectLst/>
                          <a:latin typeface="Calibri" panose="020F0502020204030204" pitchFamily="34" charset="0"/>
                        </a:rPr>
                        <a:t>3 µm Al2O3 </a:t>
                      </a:r>
                      <a:r>
                        <a:rPr lang="it-IT" sz="800" b="0" i="0" u="none" strike="noStrike" err="1">
                          <a:solidFill>
                            <a:srgbClr val="000000"/>
                          </a:solidFill>
                          <a:effectLst/>
                          <a:latin typeface="Calibri" panose="020F0502020204030204" pitchFamily="34" charset="0"/>
                        </a:rPr>
                        <a:t>coated</a:t>
                      </a:r>
                      <a:endParaRPr lang="it-IT" sz="8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6908132"/>
                  </a:ext>
                </a:extLst>
              </a:tr>
              <a:tr h="342640">
                <a:tc>
                  <a:txBody>
                    <a:bodyPr/>
                    <a:lstStyle/>
                    <a:p>
                      <a:pPr algn="ctr" fontAlgn="b"/>
                      <a:r>
                        <a:rPr lang="en-US" sz="800" b="0" i="0" u="none" strike="noStrike" dirty="0">
                          <a:solidFill>
                            <a:srgbClr val="000000"/>
                          </a:solidFill>
                          <a:effectLst/>
                          <a:latin typeface="Calibri" panose="020F0502020204030204" pitchFamily="34" charset="0"/>
                        </a:rPr>
                        <a:t>AISI Type 304L SS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1.5 µm </a:t>
                      </a:r>
                      <a:r>
                        <a:rPr lang="en-US" sz="800" b="0" i="0" u="none" strike="noStrike" dirty="0" err="1">
                          <a:solidFill>
                            <a:srgbClr val="000000"/>
                          </a:solidFill>
                          <a:effectLst/>
                          <a:latin typeface="Calibri" panose="020F0502020204030204" pitchFamily="34" charset="0"/>
                        </a:rPr>
                        <a:t>FeCrAl</a:t>
                      </a:r>
                      <a:r>
                        <a:rPr lang="en-US" sz="800" b="0" i="0" u="none" strike="noStrike" dirty="0">
                          <a:solidFill>
                            <a:srgbClr val="000000"/>
                          </a:solidFill>
                          <a:effectLst/>
                          <a:latin typeface="Calibri" panose="020F0502020204030204" pitchFamily="34" charset="0"/>
                        </a:rPr>
                        <a:t> 1.5 µm Al2O3 coated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63557940"/>
                  </a:ext>
                </a:extLst>
              </a:tr>
            </a:tbl>
          </a:graphicData>
        </a:graphic>
      </p:graphicFrame>
      <p:graphicFrame>
        <p:nvGraphicFramePr>
          <p:cNvPr id="12" name="Content Placeholder 3">
            <a:extLst>
              <a:ext uri="{FF2B5EF4-FFF2-40B4-BE49-F238E27FC236}">
                <a16:creationId xmlns:a16="http://schemas.microsoft.com/office/drawing/2014/main" id="{587B177C-0922-6DBE-40CD-4D951BFC6BA0}"/>
              </a:ext>
            </a:extLst>
          </p:cNvPr>
          <p:cNvGraphicFramePr>
            <a:graphicFrameLocks/>
          </p:cNvGraphicFramePr>
          <p:nvPr/>
        </p:nvGraphicFramePr>
        <p:xfrm>
          <a:off x="8554750" y="4851515"/>
          <a:ext cx="1621297" cy="1291899"/>
        </p:xfrm>
        <a:graphic>
          <a:graphicData uri="http://schemas.openxmlformats.org/drawingml/2006/table">
            <a:tbl>
              <a:tblPr/>
              <a:tblGrid>
                <a:gridCol w="1621297">
                  <a:extLst>
                    <a:ext uri="{9D8B030D-6E8A-4147-A177-3AD203B41FA5}">
                      <a16:colId xmlns:a16="http://schemas.microsoft.com/office/drawing/2014/main" val="2519509545"/>
                    </a:ext>
                  </a:extLst>
                </a:gridCol>
              </a:tblGrid>
              <a:tr h="1521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800" b="1" i="0" u="none" strike="noStrike" err="1">
                          <a:solidFill>
                            <a:srgbClr val="000000"/>
                          </a:solidFill>
                          <a:effectLst/>
                          <a:latin typeface="Calibri" panose="020F0502020204030204" pitchFamily="34" charset="0"/>
                        </a:rPr>
                        <a:t>Miscellaneous</a:t>
                      </a:r>
                      <a:r>
                        <a:rPr lang="it-IT" sz="800" b="1" i="0" u="none" strike="noStrike">
                          <a:solidFill>
                            <a:srgbClr val="000000"/>
                          </a:solidFill>
                          <a:effectLst/>
                          <a:latin typeface="Calibri" panose="020F0502020204030204" pitchFamily="34" charset="0"/>
                        </a:rPr>
                        <a:t> </a:t>
                      </a:r>
                      <a:r>
                        <a:rPr lang="en-US" sz="800" b="1" i="0" u="none" strike="noStrike">
                          <a:solidFill>
                            <a:srgbClr val="000000"/>
                          </a:solidFill>
                          <a:effectLst/>
                          <a:latin typeface="Calibri" panose="020F0502020204030204" pitchFamily="34" charset="0"/>
                        </a:rPr>
                        <a:t>Material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18353645"/>
                  </a:ext>
                </a:extLst>
              </a:tr>
              <a:tr h="253990">
                <a:tc>
                  <a:txBody>
                    <a:bodyPr/>
                    <a:lstStyle/>
                    <a:p>
                      <a:pPr algn="ctr" fontAlgn="ctr"/>
                      <a:r>
                        <a:rPr lang="en-US" sz="800" b="0" i="0" u="none" strike="noStrike" dirty="0">
                          <a:solidFill>
                            <a:srgbClr val="000000"/>
                          </a:solidFill>
                          <a:effectLst/>
                          <a:latin typeface="Calibri" panose="020F0502020204030204" pitchFamily="34" charset="0"/>
                        </a:rPr>
                        <a:t>Oxide-Coated F/M Steels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3µm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57655047"/>
                  </a:ext>
                </a:extLst>
              </a:tr>
              <a:tr h="360553">
                <a:tc>
                  <a:txBody>
                    <a:bodyPr/>
                    <a:lstStyle/>
                    <a:p>
                      <a:pPr algn="ctr" fontAlgn="ctr"/>
                      <a:r>
                        <a:rPr lang="en-US" sz="800" b="0" i="0" u="none" strike="noStrike">
                          <a:solidFill>
                            <a:srgbClr val="000000"/>
                          </a:solidFill>
                          <a:effectLst/>
                          <a:latin typeface="Calibri" panose="020F0502020204030204" pitchFamily="34" charset="0"/>
                        </a:rPr>
                        <a:t>Oxide-Coated F/M Steels</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1.5 µm </a:t>
                      </a:r>
                      <a:r>
                        <a:rPr lang="en-US" sz="800" b="0" i="0" u="none" strike="noStrike" err="1">
                          <a:solidFill>
                            <a:srgbClr val="000000"/>
                          </a:solidFill>
                          <a:effectLst/>
                          <a:latin typeface="Calibri" panose="020F0502020204030204" pitchFamily="34" charset="0"/>
                        </a:rPr>
                        <a:t>FeCrAl</a:t>
                      </a:r>
                      <a:r>
                        <a:rPr lang="en-US" sz="800" b="0" i="0" u="none" strike="noStrike">
                          <a:solidFill>
                            <a:srgbClr val="000000"/>
                          </a:solidFill>
                          <a:effectLst/>
                          <a:latin typeface="Calibri" panose="020F0502020204030204" pitchFamily="34" charset="0"/>
                        </a:rPr>
                        <a:t> 1.5 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25168264"/>
                  </a:ext>
                </a:extLst>
              </a:tr>
              <a:tr h="204099">
                <a:tc>
                  <a:txBody>
                    <a:bodyPr/>
                    <a:lstStyle/>
                    <a:p>
                      <a:pPr algn="ctr" fontAlgn="ctr"/>
                      <a:r>
                        <a:rPr lang="en-US" sz="800" b="0" i="0" u="none" strike="noStrike">
                          <a:solidFill>
                            <a:srgbClr val="000000"/>
                          </a:solidFill>
                          <a:effectLst/>
                          <a:latin typeface="Calibri" panose="020F0502020204030204" pitchFamily="34" charset="0"/>
                        </a:rPr>
                        <a:t>Adv </a:t>
                      </a:r>
                      <a:r>
                        <a:rPr lang="en-US" sz="800" b="0" i="0" u="none" strike="noStrike" err="1">
                          <a:solidFill>
                            <a:srgbClr val="000000"/>
                          </a:solidFill>
                          <a:effectLst/>
                          <a:latin typeface="Calibri" panose="020F0502020204030204" pitchFamily="34" charset="0"/>
                        </a:rPr>
                        <a:t>Mfg</a:t>
                      </a:r>
                      <a:r>
                        <a:rPr lang="en-US" sz="800" b="0" i="0" u="none" strike="noStrike">
                          <a:solidFill>
                            <a:srgbClr val="000000"/>
                          </a:solidFill>
                          <a:effectLst/>
                          <a:latin typeface="Calibri" panose="020F0502020204030204" pitchFamily="34" charset="0"/>
                        </a:rPr>
                        <a:t> Grade 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8601730"/>
                  </a:ext>
                </a:extLst>
              </a:tr>
              <a:tr h="162279">
                <a:tc>
                  <a:txBody>
                    <a:bodyPr/>
                    <a:lstStyle/>
                    <a:p>
                      <a:pPr algn="ctr" fontAlgn="ctr"/>
                      <a:r>
                        <a:rPr lang="en-US" sz="800" b="0" i="0" u="none" strike="noStrike">
                          <a:solidFill>
                            <a:srgbClr val="000000"/>
                          </a:solidFill>
                          <a:effectLst/>
                          <a:latin typeface="Calibri" panose="020F0502020204030204" pitchFamily="34" charset="0"/>
                        </a:rPr>
                        <a:t>HEAs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7838300"/>
                  </a:ext>
                </a:extLst>
              </a:tr>
              <a:tr h="158856">
                <a:tc>
                  <a:txBody>
                    <a:bodyPr/>
                    <a:lstStyle/>
                    <a:p>
                      <a:pPr algn="ctr" fontAlgn="ctr"/>
                      <a:r>
                        <a:rPr lang="en-US" sz="800" b="0" i="0" u="none" strike="noStrike" dirty="0">
                          <a:solidFill>
                            <a:srgbClr val="000000"/>
                          </a:solidFill>
                          <a:effectLst/>
                          <a:latin typeface="Calibri" panose="020F0502020204030204" pitchFamily="34" charset="0"/>
                        </a:rPr>
                        <a:t>Hetero Nano-composites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7700927"/>
                  </a:ext>
                </a:extLst>
              </a:tr>
            </a:tbl>
          </a:graphicData>
        </a:graphic>
      </p:graphicFrame>
      <p:graphicFrame>
        <p:nvGraphicFramePr>
          <p:cNvPr id="13" name="Content Placeholder 3">
            <a:extLst>
              <a:ext uri="{FF2B5EF4-FFF2-40B4-BE49-F238E27FC236}">
                <a16:creationId xmlns:a16="http://schemas.microsoft.com/office/drawing/2014/main" id="{E4F73B70-3D31-6EEF-B76D-651155460B05}"/>
              </a:ext>
            </a:extLst>
          </p:cNvPr>
          <p:cNvGraphicFramePr>
            <a:graphicFrameLocks/>
          </p:cNvGraphicFramePr>
          <p:nvPr/>
        </p:nvGraphicFramePr>
        <p:xfrm>
          <a:off x="6677929" y="5200866"/>
          <a:ext cx="1621298" cy="818781"/>
        </p:xfrm>
        <a:graphic>
          <a:graphicData uri="http://schemas.openxmlformats.org/drawingml/2006/table">
            <a:tbl>
              <a:tblPr>
                <a:tableStyleId>{08FB837D-C827-4EFA-A057-4D05807E0F7C}</a:tableStyleId>
              </a:tblPr>
              <a:tblGrid>
                <a:gridCol w="1621298">
                  <a:extLst>
                    <a:ext uri="{9D8B030D-6E8A-4147-A177-3AD203B41FA5}">
                      <a16:colId xmlns:a16="http://schemas.microsoft.com/office/drawing/2014/main" val="2519509545"/>
                    </a:ext>
                  </a:extLst>
                </a:gridCol>
              </a:tblGrid>
              <a:tr h="146043">
                <a:tc>
                  <a:txBody>
                    <a:bodyPr/>
                    <a:lstStyle/>
                    <a:p>
                      <a:pPr algn="ctr" fontAlgn="b"/>
                      <a:r>
                        <a:rPr lang="it-IT" sz="800" b="1" u="none" strike="noStrike" err="1">
                          <a:solidFill>
                            <a:srgbClr val="000000"/>
                          </a:solidFill>
                          <a:effectLst/>
                        </a:rPr>
                        <a:t>Graphite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6840383"/>
                  </a:ext>
                </a:extLst>
              </a:tr>
              <a:tr h="140426">
                <a:tc>
                  <a:txBody>
                    <a:bodyPr/>
                    <a:lstStyle/>
                    <a:p>
                      <a:pPr algn="ctr" fontAlgn="b"/>
                      <a:r>
                        <a:rPr lang="en-US" sz="800" b="0" u="none" strike="noStrike" dirty="0">
                          <a:solidFill>
                            <a:srgbClr val="000000"/>
                          </a:solidFill>
                          <a:effectLst/>
                        </a:rPr>
                        <a:t>IG110</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01930459"/>
                  </a:ext>
                </a:extLst>
              </a:tr>
              <a:tr h="140426">
                <a:tc>
                  <a:txBody>
                    <a:bodyPr/>
                    <a:lstStyle/>
                    <a:p>
                      <a:pPr algn="ctr" fontAlgn="b"/>
                      <a:r>
                        <a:rPr lang="en-US" sz="800" b="0" i="0" u="none" strike="noStrike" dirty="0">
                          <a:solidFill>
                            <a:srgbClr val="000000"/>
                          </a:solidFill>
                          <a:effectLst/>
                          <a:latin typeface="Calibri" panose="020F0502020204030204" pitchFamily="34" charset="0"/>
                        </a:rPr>
                        <a:t>2114</a:t>
                      </a:r>
                    </a:p>
                  </a:txBody>
                  <a:tcPr marL="0" marR="0" marT="0" marB="0" anchor="b"/>
                </a:tc>
                <a:extLst>
                  <a:ext uri="{0D108BD9-81ED-4DB2-BD59-A6C34878D82A}">
                    <a16:rowId xmlns:a16="http://schemas.microsoft.com/office/drawing/2014/main" val="1258801278"/>
                  </a:ext>
                </a:extLst>
              </a:tr>
              <a:tr h="140426">
                <a:tc>
                  <a:txBody>
                    <a:bodyPr/>
                    <a:lstStyle/>
                    <a:p>
                      <a:pPr algn="ctr" fontAlgn="b"/>
                      <a:r>
                        <a:rPr lang="en-US" sz="800" b="0" i="0" u="none" strike="noStrike" dirty="0">
                          <a:solidFill>
                            <a:srgbClr val="000000"/>
                          </a:solidFill>
                          <a:effectLst/>
                          <a:latin typeface="Calibri" panose="020F0502020204030204" pitchFamily="34" charset="0"/>
                        </a:rPr>
                        <a:t>PCEA</a:t>
                      </a:r>
                    </a:p>
                  </a:txBody>
                  <a:tcPr marL="0" marR="0" marT="0" marB="0" anchor="b"/>
                </a:tc>
                <a:extLst>
                  <a:ext uri="{0D108BD9-81ED-4DB2-BD59-A6C34878D82A}">
                    <a16:rowId xmlns:a16="http://schemas.microsoft.com/office/drawing/2014/main" val="2300664319"/>
                  </a:ext>
                </a:extLst>
              </a:tr>
              <a:tr h="125730">
                <a:tc>
                  <a:txBody>
                    <a:bodyPr/>
                    <a:lstStyle/>
                    <a:p>
                      <a:pPr algn="ctr" fontAlgn="b"/>
                      <a:r>
                        <a:rPr lang="en-US" sz="800" b="0" u="none" strike="noStrike" dirty="0">
                          <a:solidFill>
                            <a:srgbClr val="000000"/>
                          </a:solidFill>
                          <a:effectLst/>
                        </a:rPr>
                        <a:t>HOPG</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42966779"/>
                  </a:ext>
                </a:extLst>
              </a:tr>
              <a:tr h="125730">
                <a:tc>
                  <a:txBody>
                    <a:bodyPr/>
                    <a:lstStyle/>
                    <a:p>
                      <a:pPr algn="ctr" fontAlgn="ctr"/>
                      <a:r>
                        <a:rPr lang="en-US" sz="800" b="0" u="none" strike="noStrike" dirty="0" err="1">
                          <a:solidFill>
                            <a:srgbClr val="000000"/>
                          </a:solidFill>
                          <a:effectLst/>
                        </a:rPr>
                        <a:t>IPyC</a:t>
                      </a:r>
                      <a:endParaRPr lang="en-US" sz="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87428568"/>
                  </a:ext>
                </a:extLst>
              </a:tr>
            </a:tbl>
          </a:graphicData>
        </a:graphic>
      </p:graphicFrame>
    </p:spTree>
    <p:extLst>
      <p:ext uri="{BB962C8B-B14F-4D97-AF65-F5344CB8AC3E}">
        <p14:creationId xmlns:p14="http://schemas.microsoft.com/office/powerpoint/2010/main" val="2089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E0A2-FB18-4138-65B4-36F9F607E06F}"/>
              </a:ext>
            </a:extLst>
          </p:cNvPr>
          <p:cNvSpPr>
            <a:spLocks noGrp="1"/>
          </p:cNvSpPr>
          <p:nvPr>
            <p:ph type="title"/>
          </p:nvPr>
        </p:nvSpPr>
        <p:spPr/>
        <p:txBody>
          <a:bodyPr>
            <a:normAutofit/>
          </a:bodyPr>
          <a:lstStyle/>
          <a:p>
            <a:r>
              <a:rPr lang="en-US" dirty="0"/>
              <a:t>NIFT-E Capsules &amp; Specimens </a:t>
            </a:r>
          </a:p>
        </p:txBody>
      </p:sp>
      <p:sp>
        <p:nvSpPr>
          <p:cNvPr id="5" name="Content Placeholder 4">
            <a:extLst>
              <a:ext uri="{FF2B5EF4-FFF2-40B4-BE49-F238E27FC236}">
                <a16:creationId xmlns:a16="http://schemas.microsoft.com/office/drawing/2014/main" id="{97F15B9C-9BAB-47BB-173B-2CAE1DEDC4A6}"/>
              </a:ext>
            </a:extLst>
          </p:cNvPr>
          <p:cNvSpPr>
            <a:spLocks noGrp="1"/>
          </p:cNvSpPr>
          <p:nvPr>
            <p:ph idx="1"/>
          </p:nvPr>
        </p:nvSpPr>
        <p:spPr>
          <a:xfrm>
            <a:off x="888176" y="1275347"/>
            <a:ext cx="2793487" cy="4815892"/>
          </a:xfrm>
        </p:spPr>
        <p:txBody>
          <a:bodyPr/>
          <a:lstStyle/>
          <a:p>
            <a:r>
              <a:rPr lang="en-US" dirty="0"/>
              <a:t>Capsules for the NIFT-E joint irradiation project were designed at INL and fabricated and assembled at the UKAEA.</a:t>
            </a:r>
          </a:p>
          <a:p>
            <a:r>
              <a:rPr lang="en-US" dirty="0"/>
              <a:t>ATR Irradiation commenced in May 2025 with capsules being removed and replaced with new ones several times during the campaign. </a:t>
            </a:r>
          </a:p>
        </p:txBody>
      </p:sp>
      <p:pic>
        <p:nvPicPr>
          <p:cNvPr id="6" name="Picture 5">
            <a:extLst>
              <a:ext uri="{FF2B5EF4-FFF2-40B4-BE49-F238E27FC236}">
                <a16:creationId xmlns:a16="http://schemas.microsoft.com/office/drawing/2014/main" id="{C53E3C0A-8669-865A-02D7-4D5ECA8FE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1476" y="922278"/>
            <a:ext cx="2830524" cy="5159546"/>
          </a:xfrm>
          <a:prstGeom prst="rect">
            <a:avLst/>
          </a:prstGeom>
        </p:spPr>
      </p:pic>
      <p:pic>
        <p:nvPicPr>
          <p:cNvPr id="8" name="Picture 7">
            <a:extLst>
              <a:ext uri="{FF2B5EF4-FFF2-40B4-BE49-F238E27FC236}">
                <a16:creationId xmlns:a16="http://schemas.microsoft.com/office/drawing/2014/main" id="{3C5BDA52-BB63-CDD0-899D-F17AE43E7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8734" y="922278"/>
            <a:ext cx="2732742" cy="5159546"/>
          </a:xfrm>
          <a:prstGeom prst="rect">
            <a:avLst/>
          </a:prstGeom>
        </p:spPr>
      </p:pic>
      <p:pic>
        <p:nvPicPr>
          <p:cNvPr id="16" name="Picture 15" descr="A machine with screws on a metal surface&#10;&#10;Description automatically generated">
            <a:extLst>
              <a:ext uri="{FF2B5EF4-FFF2-40B4-BE49-F238E27FC236}">
                <a16:creationId xmlns:a16="http://schemas.microsoft.com/office/drawing/2014/main" id="{A70E3ED7-86C8-2DA2-C5B5-0964A02644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694796" y="1266163"/>
            <a:ext cx="2865660" cy="2459334"/>
          </a:xfrm>
          <a:prstGeom prst="rect">
            <a:avLst/>
          </a:prstGeom>
        </p:spPr>
      </p:pic>
      <p:pic>
        <p:nvPicPr>
          <p:cNvPr id="3" name="Picture 2" descr="A person working on a piece of paper&#10;&#10;Description automatically generated">
            <a:extLst>
              <a:ext uri="{FF2B5EF4-FFF2-40B4-BE49-F238E27FC236}">
                <a16:creationId xmlns:a16="http://schemas.microsoft.com/office/drawing/2014/main" id="{EDCCFB38-D1EA-83AF-EFF0-069F2DE0E9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3897959" y="3975234"/>
            <a:ext cx="2459334" cy="2106590"/>
          </a:xfrm>
          <a:prstGeom prst="rect">
            <a:avLst/>
          </a:prstGeom>
        </p:spPr>
      </p:pic>
    </p:spTree>
    <p:extLst>
      <p:ext uri="{BB962C8B-B14F-4D97-AF65-F5344CB8AC3E}">
        <p14:creationId xmlns:p14="http://schemas.microsoft.com/office/powerpoint/2010/main" val="2020640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E060-E029-19A3-CBC6-984BF0F108D6}"/>
              </a:ext>
            </a:extLst>
          </p:cNvPr>
          <p:cNvSpPr>
            <a:spLocks noGrp="1"/>
          </p:cNvSpPr>
          <p:nvPr>
            <p:ph type="title"/>
          </p:nvPr>
        </p:nvSpPr>
        <p:spPr>
          <a:xfrm>
            <a:off x="888176" y="558602"/>
            <a:ext cx="9323537" cy="1008797"/>
          </a:xfrm>
        </p:spPr>
        <p:txBody>
          <a:bodyPr/>
          <a:lstStyle/>
          <a:p>
            <a:r>
              <a:rPr lang="en-US" dirty="0"/>
              <a:t>NIFT-E Capsules Complete Irradiation and Commence Disassembly</a:t>
            </a:r>
          </a:p>
        </p:txBody>
      </p:sp>
      <p:sp>
        <p:nvSpPr>
          <p:cNvPr id="3" name="Content Placeholder 2">
            <a:extLst>
              <a:ext uri="{FF2B5EF4-FFF2-40B4-BE49-F238E27FC236}">
                <a16:creationId xmlns:a16="http://schemas.microsoft.com/office/drawing/2014/main" id="{79957CE9-349B-724F-1825-A9E6A50ED4DA}"/>
              </a:ext>
            </a:extLst>
          </p:cNvPr>
          <p:cNvSpPr>
            <a:spLocks noGrp="1"/>
          </p:cNvSpPr>
          <p:nvPr>
            <p:ph idx="1"/>
          </p:nvPr>
        </p:nvSpPr>
        <p:spPr>
          <a:xfrm>
            <a:off x="888175" y="1739901"/>
            <a:ext cx="3957597" cy="4351338"/>
          </a:xfrm>
        </p:spPr>
        <p:txBody>
          <a:bodyPr/>
          <a:lstStyle/>
          <a:p>
            <a:r>
              <a:rPr lang="en-US" dirty="0"/>
              <a:t>The first two NIFT-E capsules (AFA-1 and AFA-2) were shipped from the ATR to the Structural Properties Laboratory in April 2026.</a:t>
            </a:r>
          </a:p>
          <a:p>
            <a:r>
              <a:rPr lang="en-US" dirty="0"/>
              <a:t>Two more capsules (AFA-5 and C-1) will be shipped to SPL in June 2026.</a:t>
            </a:r>
          </a:p>
          <a:p>
            <a:r>
              <a:rPr lang="en-US" dirty="0"/>
              <a:t>Specimens will be cataloged and entered into the NFML and available to US and UK researchers in late 2026.  </a:t>
            </a:r>
          </a:p>
        </p:txBody>
      </p:sp>
      <p:pic>
        <p:nvPicPr>
          <p:cNvPr id="7" name="Picture 6">
            <a:extLst>
              <a:ext uri="{FF2B5EF4-FFF2-40B4-BE49-F238E27FC236}">
                <a16:creationId xmlns:a16="http://schemas.microsoft.com/office/drawing/2014/main" id="{0B51CA17-6F9A-C822-F716-CDB74B7CE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9228" y="1063000"/>
            <a:ext cx="1736475" cy="2605546"/>
          </a:xfrm>
          <a:prstGeom prst="rect">
            <a:avLst/>
          </a:prstGeom>
        </p:spPr>
      </p:pic>
      <p:pic>
        <p:nvPicPr>
          <p:cNvPr id="11" name="Picture 10">
            <a:extLst>
              <a:ext uri="{FF2B5EF4-FFF2-40B4-BE49-F238E27FC236}">
                <a16:creationId xmlns:a16="http://schemas.microsoft.com/office/drawing/2014/main" id="{67CED783-69FD-5726-7923-BAD2871795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932243" y="4153301"/>
            <a:ext cx="2806099" cy="1771049"/>
          </a:xfrm>
          <a:prstGeom prst="rect">
            <a:avLst/>
          </a:prstGeom>
        </p:spPr>
      </p:pic>
      <p:pic>
        <p:nvPicPr>
          <p:cNvPr id="15" name="Picture 14">
            <a:extLst>
              <a:ext uri="{FF2B5EF4-FFF2-40B4-BE49-F238E27FC236}">
                <a16:creationId xmlns:a16="http://schemas.microsoft.com/office/drawing/2014/main" id="{1E78A69A-2B9A-C9D3-4C42-3A5803E7639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46311" y="4073892"/>
            <a:ext cx="2806098" cy="1929865"/>
          </a:xfrm>
          <a:prstGeom prst="rect">
            <a:avLst/>
          </a:prstGeom>
        </p:spPr>
      </p:pic>
      <p:pic>
        <p:nvPicPr>
          <p:cNvPr id="17" name="Picture 16">
            <a:extLst>
              <a:ext uri="{FF2B5EF4-FFF2-40B4-BE49-F238E27FC236}">
                <a16:creationId xmlns:a16="http://schemas.microsoft.com/office/drawing/2014/main" id="{B2F7BD17-0270-0635-0587-89AFECF30C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412995" y="1063000"/>
            <a:ext cx="3368328" cy="2366284"/>
          </a:xfrm>
          <a:prstGeom prst="rect">
            <a:avLst/>
          </a:prstGeom>
        </p:spPr>
      </p:pic>
      <p:cxnSp>
        <p:nvCxnSpPr>
          <p:cNvPr id="19" name="Straight Arrow Connector 18">
            <a:extLst>
              <a:ext uri="{FF2B5EF4-FFF2-40B4-BE49-F238E27FC236}">
                <a16:creationId xmlns:a16="http://schemas.microsoft.com/office/drawing/2014/main" id="{8CBD98BF-9793-84EF-471F-2239FC74F225}"/>
              </a:ext>
            </a:extLst>
          </p:cNvPr>
          <p:cNvCxnSpPr>
            <a:stCxn id="7" idx="3"/>
          </p:cNvCxnSpPr>
          <p:nvPr/>
        </p:nvCxnSpPr>
        <p:spPr>
          <a:xfrm>
            <a:off x="7325703" y="2365773"/>
            <a:ext cx="1087292"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746493-AD41-56D8-40E3-367A7ACCE4E0}"/>
              </a:ext>
            </a:extLst>
          </p:cNvPr>
          <p:cNvCxnSpPr>
            <a:cxnSpLocks/>
            <a:stCxn id="17" idx="2"/>
          </p:cNvCxnSpPr>
          <p:nvPr/>
        </p:nvCxnSpPr>
        <p:spPr>
          <a:xfrm>
            <a:off x="10097159" y="3429284"/>
            <a:ext cx="0" cy="72401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867125-FC55-136D-D6AB-53B1332DE4EA}"/>
              </a:ext>
            </a:extLst>
          </p:cNvPr>
          <p:cNvCxnSpPr>
            <a:cxnSpLocks/>
            <a:stCxn id="11" idx="1"/>
            <a:endCxn id="15" idx="3"/>
          </p:cNvCxnSpPr>
          <p:nvPr/>
        </p:nvCxnSpPr>
        <p:spPr>
          <a:xfrm flipH="1" flipV="1">
            <a:off x="7952409" y="5038825"/>
            <a:ext cx="979834" cy="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958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62B3-DC17-ED6A-E804-17DAD94F7AF9}"/>
              </a:ext>
            </a:extLst>
          </p:cNvPr>
          <p:cNvSpPr>
            <a:spLocks noGrp="1"/>
          </p:cNvSpPr>
          <p:nvPr>
            <p:ph type="title"/>
          </p:nvPr>
        </p:nvSpPr>
        <p:spPr>
          <a:xfrm>
            <a:off x="400853" y="367582"/>
            <a:ext cx="7137400" cy="901700"/>
          </a:xfrm>
        </p:spPr>
        <p:txBody>
          <a:bodyPr/>
          <a:lstStyle/>
          <a:p>
            <a:r>
              <a:rPr lang="en-US" sz="2800" dirty="0">
                <a:latin typeface="+mj-lt"/>
              </a:rPr>
              <a:t>NIFT-E Project Timeline &amp; Strategy</a:t>
            </a:r>
          </a:p>
        </p:txBody>
      </p:sp>
      <p:graphicFrame>
        <p:nvGraphicFramePr>
          <p:cNvPr id="16" name="Table 4">
            <a:extLst>
              <a:ext uri="{FF2B5EF4-FFF2-40B4-BE49-F238E27FC236}">
                <a16:creationId xmlns:a16="http://schemas.microsoft.com/office/drawing/2014/main" id="{9BC67927-370E-F14A-E47D-EA4C4EC65E79}"/>
              </a:ext>
            </a:extLst>
          </p:cNvPr>
          <p:cNvGraphicFramePr>
            <a:graphicFrameLocks/>
          </p:cNvGraphicFramePr>
          <p:nvPr>
            <p:extLst>
              <p:ext uri="{D42A27DB-BD31-4B8C-83A1-F6EECF244321}">
                <p14:modId xmlns:p14="http://schemas.microsoft.com/office/powerpoint/2010/main" val="3937644152"/>
              </p:ext>
            </p:extLst>
          </p:nvPr>
        </p:nvGraphicFramePr>
        <p:xfrm>
          <a:off x="908490" y="1269282"/>
          <a:ext cx="3061063" cy="1949324"/>
        </p:xfrm>
        <a:graphic>
          <a:graphicData uri="http://schemas.openxmlformats.org/drawingml/2006/table">
            <a:tbl>
              <a:tblPr firstRow="1" bandRow="1">
                <a:tableStyleId>{5C22544A-7EE6-4342-B048-85BDC9FD1C3A}</a:tableStyleId>
              </a:tblPr>
              <a:tblGrid>
                <a:gridCol w="1258390">
                  <a:extLst>
                    <a:ext uri="{9D8B030D-6E8A-4147-A177-3AD203B41FA5}">
                      <a16:colId xmlns:a16="http://schemas.microsoft.com/office/drawing/2014/main" val="1829418691"/>
                    </a:ext>
                  </a:extLst>
                </a:gridCol>
                <a:gridCol w="1802673">
                  <a:extLst>
                    <a:ext uri="{9D8B030D-6E8A-4147-A177-3AD203B41FA5}">
                      <a16:colId xmlns:a16="http://schemas.microsoft.com/office/drawing/2014/main" val="905544276"/>
                    </a:ext>
                  </a:extLst>
                </a:gridCol>
              </a:tblGrid>
              <a:tr h="394844">
                <a:tc>
                  <a:txBody>
                    <a:bodyPr/>
                    <a:lstStyle/>
                    <a:p>
                      <a:pPr algn="ctr"/>
                      <a:r>
                        <a:rPr lang="en-US" dirty="0"/>
                        <a:t>Activity</a:t>
                      </a:r>
                    </a:p>
                  </a:txBody>
                  <a:tcPr>
                    <a:solidFill>
                      <a:srgbClr val="8EC423"/>
                    </a:solidFill>
                  </a:tcPr>
                </a:tc>
                <a:tc>
                  <a:txBody>
                    <a:bodyPr/>
                    <a:lstStyle/>
                    <a:p>
                      <a:pPr algn="ctr"/>
                      <a:r>
                        <a:rPr lang="en-US" dirty="0"/>
                        <a:t>Finish Date</a:t>
                      </a:r>
                    </a:p>
                  </a:txBody>
                  <a:tcPr>
                    <a:solidFill>
                      <a:srgbClr val="8EC423"/>
                    </a:solidFill>
                  </a:tcPr>
                </a:tc>
                <a:extLst>
                  <a:ext uri="{0D108BD9-81ED-4DB2-BD59-A6C34878D82A}">
                    <a16:rowId xmlns:a16="http://schemas.microsoft.com/office/drawing/2014/main" val="865783274"/>
                  </a:ext>
                </a:extLst>
              </a:tr>
              <a:tr h="394844">
                <a:tc>
                  <a:txBody>
                    <a:bodyPr/>
                    <a:lstStyle/>
                    <a:p>
                      <a:pPr algn="ctr"/>
                      <a:r>
                        <a:rPr lang="en-US" sz="1400" dirty="0"/>
                        <a:t>Final Design Complete</a:t>
                      </a:r>
                    </a:p>
                  </a:txBody>
                  <a:tcPr/>
                </a:tc>
                <a:tc>
                  <a:txBody>
                    <a:bodyPr/>
                    <a:lstStyle/>
                    <a:p>
                      <a:pPr algn="ctr"/>
                      <a:r>
                        <a:rPr lang="en-US" sz="1400" dirty="0"/>
                        <a:t>September 2023</a:t>
                      </a:r>
                    </a:p>
                  </a:txBody>
                  <a:tcPr anchor="ctr"/>
                </a:tc>
                <a:extLst>
                  <a:ext uri="{0D108BD9-81ED-4DB2-BD59-A6C34878D82A}">
                    <a16:rowId xmlns:a16="http://schemas.microsoft.com/office/drawing/2014/main" val="2522187948"/>
                  </a:ext>
                </a:extLst>
              </a:tr>
              <a:tr h="394844">
                <a:tc>
                  <a:txBody>
                    <a:bodyPr/>
                    <a:lstStyle/>
                    <a:p>
                      <a:pPr algn="ctr"/>
                      <a:r>
                        <a:rPr lang="en-US" sz="1400" dirty="0"/>
                        <a:t>Assembly Complete</a:t>
                      </a:r>
                    </a:p>
                  </a:txBody>
                  <a:tcPr/>
                </a:tc>
                <a:tc>
                  <a:txBody>
                    <a:bodyPr/>
                    <a:lstStyle/>
                    <a:p>
                      <a:pPr algn="ctr"/>
                      <a:r>
                        <a:rPr lang="en-US" sz="1400" dirty="0"/>
                        <a:t>September 2024</a:t>
                      </a:r>
                    </a:p>
                  </a:txBody>
                  <a:tcPr anchor="ctr"/>
                </a:tc>
                <a:extLst>
                  <a:ext uri="{0D108BD9-81ED-4DB2-BD59-A6C34878D82A}">
                    <a16:rowId xmlns:a16="http://schemas.microsoft.com/office/drawing/2014/main" val="673937955"/>
                  </a:ext>
                </a:extLst>
              </a:tr>
              <a:tr h="394844">
                <a:tc>
                  <a:txBody>
                    <a:bodyPr/>
                    <a:lstStyle/>
                    <a:p>
                      <a:pPr algn="ctr"/>
                      <a:r>
                        <a:rPr lang="en-US" sz="1400" dirty="0"/>
                        <a:t>Commence Irradiation</a:t>
                      </a:r>
                    </a:p>
                  </a:txBody>
                  <a:tcPr/>
                </a:tc>
                <a:tc>
                  <a:txBody>
                    <a:bodyPr/>
                    <a:lstStyle/>
                    <a:p>
                      <a:pPr algn="ctr"/>
                      <a:r>
                        <a:rPr lang="en-US" sz="1400" dirty="0"/>
                        <a:t>May 2025</a:t>
                      </a:r>
                    </a:p>
                  </a:txBody>
                  <a:tcPr anchor="ctr"/>
                </a:tc>
                <a:extLst>
                  <a:ext uri="{0D108BD9-81ED-4DB2-BD59-A6C34878D82A}">
                    <a16:rowId xmlns:a16="http://schemas.microsoft.com/office/drawing/2014/main" val="3654819689"/>
                  </a:ext>
                </a:extLst>
              </a:tr>
            </a:tbl>
          </a:graphicData>
        </a:graphic>
      </p:graphicFrame>
      <p:pic>
        <p:nvPicPr>
          <p:cNvPr id="4" name="Picture 3">
            <a:extLst>
              <a:ext uri="{FF2B5EF4-FFF2-40B4-BE49-F238E27FC236}">
                <a16:creationId xmlns:a16="http://schemas.microsoft.com/office/drawing/2014/main" id="{AF8F1C32-A13F-EE40-61D1-6C68E05E89F5}"/>
              </a:ext>
            </a:extLst>
          </p:cNvPr>
          <p:cNvPicPr>
            <a:picLocks noChangeAspect="1"/>
          </p:cNvPicPr>
          <p:nvPr/>
        </p:nvPicPr>
        <p:blipFill>
          <a:blip r:embed="rId3"/>
          <a:stretch>
            <a:fillRect/>
          </a:stretch>
        </p:blipFill>
        <p:spPr>
          <a:xfrm>
            <a:off x="484238" y="3697467"/>
            <a:ext cx="10976496" cy="1891251"/>
          </a:xfrm>
          <a:prstGeom prst="rect">
            <a:avLst/>
          </a:prstGeom>
        </p:spPr>
      </p:pic>
      <p:pic>
        <p:nvPicPr>
          <p:cNvPr id="6" name="Picture 5">
            <a:extLst>
              <a:ext uri="{FF2B5EF4-FFF2-40B4-BE49-F238E27FC236}">
                <a16:creationId xmlns:a16="http://schemas.microsoft.com/office/drawing/2014/main" id="{D4930AAC-989E-220B-3D26-F32CBCCC1956}"/>
              </a:ext>
            </a:extLst>
          </p:cNvPr>
          <p:cNvPicPr>
            <a:picLocks noChangeAspect="1"/>
          </p:cNvPicPr>
          <p:nvPr/>
        </p:nvPicPr>
        <p:blipFill>
          <a:blip r:embed="rId4"/>
          <a:stretch>
            <a:fillRect/>
          </a:stretch>
        </p:blipFill>
        <p:spPr>
          <a:xfrm>
            <a:off x="5940665" y="1075661"/>
            <a:ext cx="4563567" cy="2223525"/>
          </a:xfrm>
          <a:prstGeom prst="rect">
            <a:avLst/>
          </a:prstGeom>
        </p:spPr>
      </p:pic>
    </p:spTree>
    <p:extLst>
      <p:ext uri="{BB962C8B-B14F-4D97-AF65-F5344CB8AC3E}">
        <p14:creationId xmlns:p14="http://schemas.microsoft.com/office/powerpoint/2010/main" val="43754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27E2-D3EC-8FA0-9047-D2C7822540EE}"/>
              </a:ext>
            </a:extLst>
          </p:cNvPr>
          <p:cNvSpPr>
            <a:spLocks noGrp="1"/>
          </p:cNvSpPr>
          <p:nvPr>
            <p:ph type="title"/>
          </p:nvPr>
        </p:nvSpPr>
        <p:spPr/>
        <p:txBody>
          <a:bodyPr/>
          <a:lstStyle/>
          <a:p>
            <a:r>
              <a:rPr lang="en-US" dirty="0"/>
              <a:t>US-UK Collaboration Recognition</a:t>
            </a:r>
          </a:p>
        </p:txBody>
      </p:sp>
      <p:sp>
        <p:nvSpPr>
          <p:cNvPr id="3" name="Content Placeholder 2">
            <a:extLst>
              <a:ext uri="{FF2B5EF4-FFF2-40B4-BE49-F238E27FC236}">
                <a16:creationId xmlns:a16="http://schemas.microsoft.com/office/drawing/2014/main" id="{1EAD0786-EE3D-1128-66A3-D206161F269F}"/>
              </a:ext>
            </a:extLst>
          </p:cNvPr>
          <p:cNvSpPr>
            <a:spLocks noGrp="1"/>
          </p:cNvSpPr>
          <p:nvPr>
            <p:ph idx="1"/>
          </p:nvPr>
        </p:nvSpPr>
        <p:spPr>
          <a:xfrm>
            <a:off x="888176" y="1143000"/>
            <a:ext cx="5828630" cy="4575554"/>
          </a:xfrm>
        </p:spPr>
        <p:txBody>
          <a:bodyPr/>
          <a:lstStyle/>
          <a:p>
            <a:r>
              <a:rPr lang="en-US" dirty="0"/>
              <a:t>NSUF supports the US-UK Nuclear Research and Development Action Plan and leads the working group on cross-cutting technologies.</a:t>
            </a:r>
          </a:p>
          <a:p>
            <a:r>
              <a:rPr lang="en-US" dirty="0"/>
              <a:t>NSUF works with the UK National Nuclear User Facility (NNUF) and other UK organizations to share ideas and collaborate on common issues.</a:t>
            </a:r>
          </a:p>
          <a:p>
            <a:r>
              <a:rPr lang="en-US" dirty="0"/>
              <a:t>The </a:t>
            </a:r>
            <a:r>
              <a:rPr lang="en-US" b="1" dirty="0"/>
              <a:t>Pioneering US-UK Breakthrough Award</a:t>
            </a:r>
            <a:r>
              <a:rPr lang="en-US" dirty="0"/>
              <a:t> was presented by UKRI for "Training the Next Generation of Nuclear Scientists Across the Atlantic." </a:t>
            </a:r>
          </a:p>
          <a:p>
            <a:pPr lvl="1"/>
            <a:r>
              <a:rPr lang="en-US" sz="2000" dirty="0"/>
              <a:t>NSUF resources included NFML specimens from a previous CINR and RTE awards.</a:t>
            </a:r>
          </a:p>
          <a:p>
            <a:endParaRPr lang="en-US" dirty="0"/>
          </a:p>
        </p:txBody>
      </p:sp>
      <p:pic>
        <p:nvPicPr>
          <p:cNvPr id="9" name="Picture 8">
            <a:extLst>
              <a:ext uri="{FF2B5EF4-FFF2-40B4-BE49-F238E27FC236}">
                <a16:creationId xmlns:a16="http://schemas.microsoft.com/office/drawing/2014/main" id="{63B11DF1-5783-06A6-3475-C6F9914050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6224" y="3664323"/>
            <a:ext cx="4208182" cy="2198610"/>
          </a:xfrm>
          <a:prstGeom prst="rect">
            <a:avLst/>
          </a:prstGeom>
        </p:spPr>
      </p:pic>
      <p:pic>
        <p:nvPicPr>
          <p:cNvPr id="2050" name="Picture 2">
            <a:extLst>
              <a:ext uri="{FF2B5EF4-FFF2-40B4-BE49-F238E27FC236}">
                <a16:creationId xmlns:a16="http://schemas.microsoft.com/office/drawing/2014/main" id="{CD8D0616-57FA-4246-0091-83DCBF2706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436224" y="221876"/>
            <a:ext cx="4208182" cy="332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89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D7BF3-F735-D35C-50E3-9B3C05829645}"/>
              </a:ext>
            </a:extLst>
          </p:cNvPr>
          <p:cNvSpPr>
            <a:spLocks noGrp="1"/>
          </p:cNvSpPr>
          <p:nvPr>
            <p:ph type="title"/>
          </p:nvPr>
        </p:nvSpPr>
        <p:spPr/>
        <p:txBody>
          <a:bodyPr/>
          <a:lstStyle/>
          <a:p>
            <a:r>
              <a:rPr lang="en-US" dirty="0"/>
              <a:t>SAM-III</a:t>
            </a:r>
          </a:p>
        </p:txBody>
      </p:sp>
      <p:sp>
        <p:nvSpPr>
          <p:cNvPr id="5" name="Text Placeholder 4">
            <a:extLst>
              <a:ext uri="{FF2B5EF4-FFF2-40B4-BE49-F238E27FC236}">
                <a16:creationId xmlns:a16="http://schemas.microsoft.com/office/drawing/2014/main" id="{5B7AAEC0-461F-0AED-2CC2-B9AA5DD68A28}"/>
              </a:ext>
            </a:extLst>
          </p:cNvPr>
          <p:cNvSpPr>
            <a:spLocks noGrp="1"/>
          </p:cNvSpPr>
          <p:nvPr>
            <p:ph type="body" idx="1"/>
          </p:nvPr>
        </p:nvSpPr>
        <p:spPr>
          <a:xfrm>
            <a:off x="891349" y="4215837"/>
            <a:ext cx="9270290" cy="1500187"/>
          </a:xfrm>
        </p:spPr>
        <p:txBody>
          <a:bodyPr/>
          <a:lstStyle/>
          <a:p>
            <a:r>
              <a:rPr lang="en-US" u="sng" dirty="0"/>
              <a:t>NFML Irradiation Accelerator </a:t>
            </a:r>
            <a:r>
              <a:rPr lang="en-US" dirty="0"/>
              <a:t>to populate the NFML with relevant materials without the need for individual irradiation projects.  </a:t>
            </a:r>
          </a:p>
          <a:p>
            <a:r>
              <a:rPr lang="en-US" dirty="0"/>
              <a:t>SAM-III is both an irradiation project and a template for future cost-effective irradiations.</a:t>
            </a:r>
          </a:p>
        </p:txBody>
      </p:sp>
    </p:spTree>
    <p:extLst>
      <p:ext uri="{BB962C8B-B14F-4D97-AF65-F5344CB8AC3E}">
        <p14:creationId xmlns:p14="http://schemas.microsoft.com/office/powerpoint/2010/main" val="1107203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1D01D26-D068-3D9F-03CB-130A41102989}"/>
              </a:ext>
            </a:extLst>
          </p:cNvPr>
          <p:cNvSpPr/>
          <p:nvPr/>
        </p:nvSpPr>
        <p:spPr>
          <a:xfrm>
            <a:off x="517358" y="3991609"/>
            <a:ext cx="3392668"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48C5B4-BFCB-59D8-F641-BA62142C03AC}"/>
              </a:ext>
            </a:extLst>
          </p:cNvPr>
          <p:cNvSpPr txBox="1"/>
          <p:nvPr/>
        </p:nvSpPr>
        <p:spPr>
          <a:xfrm>
            <a:off x="4417275" y="4793325"/>
            <a:ext cx="3401567" cy="140038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Simplify fabrication and reduce cost </a:t>
            </a:r>
          </a:p>
          <a:p>
            <a:pPr marL="182880" indent="-182880">
              <a:spcAft>
                <a:spcPts val="600"/>
              </a:spcAft>
              <a:buFont typeface="Arial" panose="020B0604020202020204" pitchFamily="34" charset="0"/>
              <a:buChar char="•"/>
            </a:pPr>
            <a:r>
              <a:rPr lang="en-US" sz="2000" dirty="0">
                <a:solidFill>
                  <a:schemeClr val="tx1">
                    <a:lumMod val="95000"/>
                    <a:lumOff val="5000"/>
                  </a:schemeClr>
                </a:solidFill>
              </a:rPr>
              <a:t>Ensure consistent thermal-mechanical conditions</a:t>
            </a:r>
            <a:endParaRPr lang="en-US" sz="2000" dirty="0"/>
          </a:p>
        </p:txBody>
      </p:sp>
      <p:sp>
        <p:nvSpPr>
          <p:cNvPr id="11" name="TextBox 10">
            <a:extLst>
              <a:ext uri="{FF2B5EF4-FFF2-40B4-BE49-F238E27FC236}">
                <a16:creationId xmlns:a16="http://schemas.microsoft.com/office/drawing/2014/main" id="{A41F5922-3F53-DEDF-891D-E9F5596850F9}"/>
              </a:ext>
            </a:extLst>
          </p:cNvPr>
          <p:cNvSpPr txBox="1"/>
          <p:nvPr/>
        </p:nvSpPr>
        <p:spPr>
          <a:xfrm>
            <a:off x="512908" y="4793325"/>
            <a:ext cx="3397118" cy="101566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Select high-priority nuclear structural/ cladding materials </a:t>
            </a:r>
            <a:endParaRPr lang="en-US" sz="2000" dirty="0"/>
          </a:p>
        </p:txBody>
      </p:sp>
      <p:sp>
        <p:nvSpPr>
          <p:cNvPr id="19" name="TextBox 18">
            <a:extLst>
              <a:ext uri="{FF2B5EF4-FFF2-40B4-BE49-F238E27FC236}">
                <a16:creationId xmlns:a16="http://schemas.microsoft.com/office/drawing/2014/main" id="{9B570FB1-CC61-A8C9-429E-618DEB048A95}"/>
              </a:ext>
            </a:extLst>
          </p:cNvPr>
          <p:cNvSpPr txBox="1"/>
          <p:nvPr/>
        </p:nvSpPr>
        <p:spPr>
          <a:xfrm>
            <a:off x="8317191" y="4793325"/>
            <a:ext cx="3401567" cy="101566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Enable capsule qualification and test reactor approval</a:t>
            </a:r>
            <a:endParaRPr lang="en-US" sz="2000" dirty="0"/>
          </a:p>
        </p:txBody>
      </p:sp>
      <p:sp>
        <p:nvSpPr>
          <p:cNvPr id="25" name="Rectangle 24">
            <a:extLst>
              <a:ext uri="{FF2B5EF4-FFF2-40B4-BE49-F238E27FC236}">
                <a16:creationId xmlns:a16="http://schemas.microsoft.com/office/drawing/2014/main" id="{F6EAF0FF-B223-A0E6-688D-F404FF82E05C}"/>
              </a:ext>
            </a:extLst>
          </p:cNvPr>
          <p:cNvSpPr/>
          <p:nvPr/>
        </p:nvSpPr>
        <p:spPr>
          <a:xfrm>
            <a:off x="4399666" y="3959334"/>
            <a:ext cx="3419176"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D107445-9917-7AEB-50D1-F7DED51CBFBF}"/>
              </a:ext>
            </a:extLst>
          </p:cNvPr>
          <p:cNvSpPr/>
          <p:nvPr/>
        </p:nvSpPr>
        <p:spPr>
          <a:xfrm>
            <a:off x="8326090" y="3991609"/>
            <a:ext cx="3392668"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E0942B7-C191-FEAD-A708-128937806C9E}"/>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59</a:t>
            </a:fld>
            <a:endParaRPr lang="en-US" dirty="0"/>
          </a:p>
        </p:txBody>
      </p:sp>
      <p:sp>
        <p:nvSpPr>
          <p:cNvPr id="5" name="Title 1">
            <a:extLst>
              <a:ext uri="{FF2B5EF4-FFF2-40B4-BE49-F238E27FC236}">
                <a16:creationId xmlns:a16="http://schemas.microsoft.com/office/drawing/2014/main" id="{2F829906-C86A-9CF2-C39B-5299505D7E70}"/>
              </a:ext>
            </a:extLst>
          </p:cNvPr>
          <p:cNvSpPr>
            <a:spLocks noGrp="1"/>
          </p:cNvSpPr>
          <p:nvPr>
            <p:ph type="title"/>
          </p:nvPr>
        </p:nvSpPr>
        <p:spPr>
          <a:xfrm>
            <a:off x="517358" y="165588"/>
            <a:ext cx="10417175" cy="656389"/>
          </a:xfrm>
        </p:spPr>
        <p:txBody>
          <a:bodyPr/>
          <a:lstStyle/>
          <a:p>
            <a:r>
              <a:rPr lang="en-US" sz="3200" dirty="0"/>
              <a:t>SAM-3 Project</a:t>
            </a:r>
          </a:p>
        </p:txBody>
      </p:sp>
      <p:sp>
        <p:nvSpPr>
          <p:cNvPr id="6" name="TextBox 5">
            <a:extLst>
              <a:ext uri="{FF2B5EF4-FFF2-40B4-BE49-F238E27FC236}">
                <a16:creationId xmlns:a16="http://schemas.microsoft.com/office/drawing/2014/main" id="{8FC183FE-DFD4-5CA3-45FE-53646F5EA19A}"/>
              </a:ext>
            </a:extLst>
          </p:cNvPr>
          <p:cNvSpPr txBox="1"/>
          <p:nvPr/>
        </p:nvSpPr>
        <p:spPr>
          <a:xfrm>
            <a:off x="517358" y="791512"/>
            <a:ext cx="11201400" cy="492443"/>
          </a:xfrm>
          <a:prstGeom prst="rect">
            <a:avLst/>
          </a:prstGeom>
          <a:solidFill>
            <a:srgbClr val="FEFBEC"/>
          </a:solidFill>
          <a:ln>
            <a:noFill/>
          </a:ln>
        </p:spPr>
        <p:txBody>
          <a:bodyPr wrap="square" rtlCol="0" anchor="ctr" anchorCtr="0">
            <a:spAutoFit/>
          </a:bodyPr>
          <a:lstStyle/>
          <a:p>
            <a:pPr algn="ctr"/>
            <a:r>
              <a:rPr lang="en-US" sz="2600" b="1" dirty="0"/>
              <a:t>Objectives</a:t>
            </a:r>
          </a:p>
        </p:txBody>
      </p:sp>
      <p:sp>
        <p:nvSpPr>
          <p:cNvPr id="8" name="TextBox 7">
            <a:extLst>
              <a:ext uri="{FF2B5EF4-FFF2-40B4-BE49-F238E27FC236}">
                <a16:creationId xmlns:a16="http://schemas.microsoft.com/office/drawing/2014/main" id="{750EBAF7-6928-8BB2-9B9F-D1BD1688DD43}"/>
              </a:ext>
            </a:extLst>
          </p:cNvPr>
          <p:cNvSpPr txBox="1"/>
          <p:nvPr/>
        </p:nvSpPr>
        <p:spPr>
          <a:xfrm>
            <a:off x="517358" y="1292155"/>
            <a:ext cx="11201400" cy="1703030"/>
          </a:xfrm>
          <a:prstGeom prst="rect">
            <a:avLst/>
          </a:prstGeom>
          <a:noFill/>
        </p:spPr>
        <p:txBody>
          <a:bodyPr wrap="square">
            <a:spAutoFit/>
          </a:bodyPr>
          <a:lstStyle/>
          <a:p>
            <a:pPr marL="182880" lvl="1" indent="-182880">
              <a:spcBef>
                <a:spcPts val="1000"/>
              </a:spcBef>
              <a:buFont typeface="Arial" panose="020B0604020202020204" pitchFamily="34" charset="0"/>
              <a:buChar char="•"/>
            </a:pPr>
            <a:r>
              <a:rPr lang="en-US" sz="2300" u="sng" dirty="0">
                <a:solidFill>
                  <a:schemeClr val="tx1">
                    <a:lumMod val="95000"/>
                    <a:lumOff val="5000"/>
                  </a:schemeClr>
                </a:solidFill>
              </a:rPr>
              <a:t>Irradiate</a:t>
            </a:r>
            <a:r>
              <a:rPr lang="en-US" sz="2300" dirty="0">
                <a:solidFill>
                  <a:schemeClr val="tx1">
                    <a:lumMod val="95000"/>
                    <a:lumOff val="5000"/>
                  </a:schemeClr>
                </a:solidFill>
              </a:rPr>
              <a:t> structural/cladding materials important to current and advanced civilian nuclear energy technologies</a:t>
            </a:r>
          </a:p>
          <a:p>
            <a:pPr marL="182880" lvl="1" indent="-182880">
              <a:spcBef>
                <a:spcPts val="1000"/>
              </a:spcBef>
              <a:buFont typeface="Arial" panose="020B0604020202020204" pitchFamily="34" charset="0"/>
              <a:buChar char="•"/>
            </a:pPr>
            <a:r>
              <a:rPr lang="en-US" sz="2300" u="sng" dirty="0">
                <a:solidFill>
                  <a:schemeClr val="tx1">
                    <a:lumMod val="95000"/>
                    <a:lumOff val="5000"/>
                  </a:schemeClr>
                </a:solidFill>
              </a:rPr>
              <a:t>Add</a:t>
            </a:r>
            <a:r>
              <a:rPr lang="en-US" sz="2300" dirty="0">
                <a:solidFill>
                  <a:schemeClr val="tx1">
                    <a:lumMod val="95000"/>
                    <a:lumOff val="5000"/>
                  </a:schemeClr>
                </a:solidFill>
              </a:rPr>
              <a:t> high-value irradiated materials in the NSUF NFML</a:t>
            </a:r>
          </a:p>
          <a:p>
            <a:pPr marL="365760" lvl="1" indent="-182880">
              <a:spcBef>
                <a:spcPts val="1000"/>
              </a:spcBef>
              <a:buFont typeface="Arial" panose="020B0604020202020204" pitchFamily="34" charset="0"/>
              <a:buChar char="–"/>
            </a:pPr>
            <a:r>
              <a:rPr lang="en-US" sz="1900" dirty="0">
                <a:solidFill>
                  <a:schemeClr val="tx1">
                    <a:lumMod val="95000"/>
                    <a:lumOff val="5000"/>
                  </a:schemeClr>
                </a:solidFill>
              </a:rPr>
              <a:t>Generate characterization data to accelerate materials development, qualification, and deployment. </a:t>
            </a:r>
          </a:p>
        </p:txBody>
      </p:sp>
      <p:sp>
        <p:nvSpPr>
          <p:cNvPr id="9" name="TextBox 8">
            <a:extLst>
              <a:ext uri="{FF2B5EF4-FFF2-40B4-BE49-F238E27FC236}">
                <a16:creationId xmlns:a16="http://schemas.microsoft.com/office/drawing/2014/main" id="{CF2F2F2D-18F6-FC1B-5F71-D81AE2963653}"/>
              </a:ext>
            </a:extLst>
          </p:cNvPr>
          <p:cNvSpPr txBox="1"/>
          <p:nvPr/>
        </p:nvSpPr>
        <p:spPr>
          <a:xfrm>
            <a:off x="517358" y="3351825"/>
            <a:ext cx="11201400" cy="492443"/>
          </a:xfrm>
          <a:prstGeom prst="rect">
            <a:avLst/>
          </a:prstGeom>
          <a:solidFill>
            <a:srgbClr val="CBE28A"/>
          </a:solidFill>
          <a:effectLst>
            <a:outerShdw blurRad="50800" dist="38100" dir="2700000" algn="tl" rotWithShape="0">
              <a:prstClr val="black">
                <a:alpha val="40000"/>
              </a:prstClr>
            </a:outerShdw>
          </a:effectLst>
        </p:spPr>
        <p:txBody>
          <a:bodyPr wrap="square" rtlCol="0" anchor="ctr" anchorCtr="0">
            <a:spAutoFit/>
          </a:bodyPr>
          <a:lstStyle/>
          <a:p>
            <a:pPr algn="ctr"/>
            <a:r>
              <a:rPr lang="en-US" sz="2600" b="1" dirty="0"/>
              <a:t>Approach</a:t>
            </a:r>
          </a:p>
        </p:txBody>
      </p:sp>
      <p:sp>
        <p:nvSpPr>
          <p:cNvPr id="12" name="TextBox 11">
            <a:extLst>
              <a:ext uri="{FF2B5EF4-FFF2-40B4-BE49-F238E27FC236}">
                <a16:creationId xmlns:a16="http://schemas.microsoft.com/office/drawing/2014/main" id="{4D9AB3A7-0548-136B-1B23-F4DBFD45D0F1}"/>
              </a:ext>
            </a:extLst>
          </p:cNvPr>
          <p:cNvSpPr txBox="1"/>
          <p:nvPr/>
        </p:nvSpPr>
        <p:spPr>
          <a:xfrm>
            <a:off x="512908" y="3991609"/>
            <a:ext cx="3401568" cy="768096"/>
          </a:xfrm>
          <a:prstGeom prst="rect">
            <a:avLst/>
          </a:prstGeom>
          <a:solidFill>
            <a:srgbClr val="EBF4D0"/>
          </a:solidFill>
        </p:spPr>
        <p:txBody>
          <a:bodyPr wrap="square" rtlCol="0" anchor="t" anchorCtr="0">
            <a:noAutofit/>
          </a:bodyPr>
          <a:lstStyle/>
          <a:p>
            <a:pPr algn="ctr"/>
            <a:r>
              <a:rPr lang="en-US" sz="2200" b="1" dirty="0"/>
              <a:t>Material Selection</a:t>
            </a:r>
          </a:p>
        </p:txBody>
      </p:sp>
      <p:sp>
        <p:nvSpPr>
          <p:cNvPr id="14" name="TextBox 13">
            <a:extLst>
              <a:ext uri="{FF2B5EF4-FFF2-40B4-BE49-F238E27FC236}">
                <a16:creationId xmlns:a16="http://schemas.microsoft.com/office/drawing/2014/main" id="{350543C1-9EC4-3E3D-5E4E-D038087AB698}"/>
              </a:ext>
            </a:extLst>
          </p:cNvPr>
          <p:cNvSpPr txBox="1"/>
          <p:nvPr/>
        </p:nvSpPr>
        <p:spPr>
          <a:xfrm>
            <a:off x="4417274" y="3991609"/>
            <a:ext cx="3401567" cy="769441"/>
          </a:xfrm>
          <a:prstGeom prst="rect">
            <a:avLst/>
          </a:prstGeom>
          <a:solidFill>
            <a:srgbClr val="EBF4D0"/>
          </a:solidFill>
        </p:spPr>
        <p:txBody>
          <a:bodyPr wrap="square" rtlCol="0" anchor="t" anchorCtr="0">
            <a:noAutofit/>
          </a:bodyPr>
          <a:lstStyle>
            <a:defPPr>
              <a:defRPr lang="en-US"/>
            </a:defPPr>
            <a:lvl1pPr algn="ctr">
              <a:defRPr sz="2200" b="1"/>
            </a:lvl1pPr>
          </a:lstStyle>
          <a:p>
            <a:r>
              <a:rPr lang="en-US" dirty="0"/>
              <a:t>Standardized Irradiation Capsule Design </a:t>
            </a:r>
          </a:p>
        </p:txBody>
      </p:sp>
      <p:sp>
        <p:nvSpPr>
          <p:cNvPr id="16" name="Rectangle 15">
            <a:extLst>
              <a:ext uri="{FF2B5EF4-FFF2-40B4-BE49-F238E27FC236}">
                <a16:creationId xmlns:a16="http://schemas.microsoft.com/office/drawing/2014/main" id="{F9080F27-5E8F-3971-B8D6-77475EB1B6EC}"/>
              </a:ext>
            </a:extLst>
          </p:cNvPr>
          <p:cNvSpPr/>
          <p:nvPr/>
        </p:nvSpPr>
        <p:spPr>
          <a:xfrm>
            <a:off x="517358" y="814803"/>
            <a:ext cx="11201400" cy="2326157"/>
          </a:xfrm>
          <a:prstGeom prst="rect">
            <a:avLst/>
          </a:prstGeom>
          <a:no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8AA0DB-1A79-B546-9820-403D21B51E6D}"/>
              </a:ext>
            </a:extLst>
          </p:cNvPr>
          <p:cNvSpPr txBox="1"/>
          <p:nvPr/>
        </p:nvSpPr>
        <p:spPr>
          <a:xfrm>
            <a:off x="8317190" y="3991609"/>
            <a:ext cx="3401568" cy="768096"/>
          </a:xfrm>
          <a:prstGeom prst="rect">
            <a:avLst/>
          </a:prstGeom>
          <a:solidFill>
            <a:srgbClr val="EBF4D0"/>
          </a:solidFill>
        </p:spPr>
        <p:txBody>
          <a:bodyPr wrap="square" rtlCol="0" anchor="t" anchorCtr="0">
            <a:noAutofit/>
          </a:bodyPr>
          <a:lstStyle>
            <a:defPPr>
              <a:defRPr lang="en-US"/>
            </a:defPPr>
            <a:lvl1pPr algn="ctr">
              <a:defRPr sz="2200" b="1"/>
            </a:lvl1pPr>
          </a:lstStyle>
          <a:p>
            <a:r>
              <a:rPr lang="en-US" dirty="0"/>
              <a:t>Bounding Safety Analysis</a:t>
            </a:r>
          </a:p>
        </p:txBody>
      </p:sp>
    </p:spTree>
    <p:extLst>
      <p:ext uri="{BB962C8B-B14F-4D97-AF65-F5344CB8AC3E}">
        <p14:creationId xmlns:p14="http://schemas.microsoft.com/office/powerpoint/2010/main" val="15770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1" grpId="0"/>
      <p:bldP spid="19" grpId="0"/>
      <p:bldP spid="25" grpId="0" animBg="1"/>
      <p:bldP spid="26" grpId="0" animBg="1"/>
      <p:bldP spid="9" grpId="0" animBg="1"/>
      <p:bldP spid="1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2FD7A3-AFF0-24AD-69A8-53989579404B}"/>
              </a:ext>
            </a:extLst>
          </p:cNvPr>
          <p:cNvSpPr>
            <a:spLocks noGrp="1"/>
          </p:cNvSpPr>
          <p:nvPr>
            <p:ph type="title"/>
          </p:nvPr>
        </p:nvSpPr>
        <p:spPr>
          <a:xfrm>
            <a:off x="981481" y="2797701"/>
            <a:ext cx="6271513" cy="1262598"/>
          </a:xfrm>
        </p:spPr>
        <p:txBody>
          <a:bodyPr/>
          <a:lstStyle/>
          <a:p>
            <a:r>
              <a:rPr lang="en-US" sz="4400" dirty="0"/>
              <a:t>NSUF Capabilities</a:t>
            </a:r>
          </a:p>
        </p:txBody>
      </p:sp>
      <p:pic>
        <p:nvPicPr>
          <p:cNvPr id="13" name="Picture Placeholder 12" descr="A group of people under water&#10;&#10;AI-generated content may be incorrect.">
            <a:extLst>
              <a:ext uri="{FF2B5EF4-FFF2-40B4-BE49-F238E27FC236}">
                <a16:creationId xmlns:a16="http://schemas.microsoft.com/office/drawing/2014/main" id="{9583C412-25D7-1336-ADCB-675FF850454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594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71602B-000C-59F1-F48B-1E8095286454}"/>
              </a:ext>
            </a:extLst>
          </p:cNvPr>
          <p:cNvSpPr txBox="1"/>
          <p:nvPr/>
        </p:nvSpPr>
        <p:spPr>
          <a:xfrm>
            <a:off x="598713" y="3450772"/>
            <a:ext cx="2786746" cy="2400657"/>
          </a:xfrm>
          <a:prstGeom prst="rect">
            <a:avLst/>
          </a:prstGeom>
          <a:noFill/>
          <a:ln>
            <a:noFill/>
          </a:ln>
        </p:spPr>
        <p:txBody>
          <a:bodyPr wrap="square">
            <a:spAutoFit/>
          </a:bodyPr>
          <a:lstStyle/>
          <a:p>
            <a:pPr>
              <a:spcAft>
                <a:spcPts val="600"/>
              </a:spcAft>
            </a:pPr>
            <a:r>
              <a:rPr lang="en-US" sz="2000" b="1" dirty="0"/>
              <a:t>Conventional Alloys</a:t>
            </a:r>
          </a:p>
          <a:p>
            <a:pPr>
              <a:spcAft>
                <a:spcPts val="600"/>
              </a:spcAft>
            </a:pPr>
            <a:endParaRPr lang="en-US" sz="2000" dirty="0"/>
          </a:p>
          <a:p>
            <a:pPr>
              <a:spcAft>
                <a:spcPts val="600"/>
              </a:spcAft>
            </a:pPr>
            <a:r>
              <a:rPr lang="en-US" sz="2000" dirty="0"/>
              <a:t>A709 (</a:t>
            </a:r>
            <a:r>
              <a:rPr lang="en-US" sz="2000" dirty="0" err="1"/>
              <a:t>Carson+PH</a:t>
            </a:r>
            <a:r>
              <a:rPr lang="en-US" sz="2000" dirty="0"/>
              <a:t>, ATI+PH, ATI), 316H, A625, Haynes 244, TZM, Grade 92, Grade 92-modi, Ni-3Re</a:t>
            </a:r>
          </a:p>
        </p:txBody>
      </p:sp>
      <p:sp>
        <p:nvSpPr>
          <p:cNvPr id="8" name="TextBox 7">
            <a:extLst>
              <a:ext uri="{FF2B5EF4-FFF2-40B4-BE49-F238E27FC236}">
                <a16:creationId xmlns:a16="http://schemas.microsoft.com/office/drawing/2014/main" id="{BD771571-9349-9982-8621-58D52B267225}"/>
              </a:ext>
            </a:extLst>
          </p:cNvPr>
          <p:cNvSpPr txBox="1"/>
          <p:nvPr/>
        </p:nvSpPr>
        <p:spPr>
          <a:xfrm>
            <a:off x="4389115" y="1206937"/>
            <a:ext cx="3108960" cy="784830"/>
          </a:xfrm>
          <a:prstGeom prst="rect">
            <a:avLst/>
          </a:prstGeom>
          <a:noFill/>
          <a:ln>
            <a:noFill/>
          </a:ln>
        </p:spPr>
        <p:txBody>
          <a:bodyPr wrap="square">
            <a:spAutoFit/>
          </a:bodyPr>
          <a:lstStyle/>
          <a:p>
            <a:pPr>
              <a:lnSpc>
                <a:spcPct val="100000"/>
              </a:lnSpc>
              <a:spcAft>
                <a:spcPts val="600"/>
              </a:spcAft>
            </a:pPr>
            <a:r>
              <a:rPr lang="en-US" sz="2000" dirty="0"/>
              <a:t>        Technical Readiness </a:t>
            </a:r>
          </a:p>
          <a:p>
            <a:pPr>
              <a:lnSpc>
                <a:spcPct val="100000"/>
              </a:lnSpc>
            </a:pPr>
            <a:r>
              <a:rPr lang="en-US" sz="2000" dirty="0"/>
              <a:t>        Suitability for Testing</a:t>
            </a:r>
          </a:p>
        </p:txBody>
      </p:sp>
      <p:sp>
        <p:nvSpPr>
          <p:cNvPr id="9" name="TextBox 8">
            <a:extLst>
              <a:ext uri="{FF2B5EF4-FFF2-40B4-BE49-F238E27FC236}">
                <a16:creationId xmlns:a16="http://schemas.microsoft.com/office/drawing/2014/main" id="{68C155A0-9787-FE22-C302-A7249EF17758}"/>
              </a:ext>
            </a:extLst>
          </p:cNvPr>
          <p:cNvSpPr txBox="1"/>
          <p:nvPr/>
        </p:nvSpPr>
        <p:spPr>
          <a:xfrm>
            <a:off x="7794171" y="1212751"/>
            <a:ext cx="3762102" cy="707886"/>
          </a:xfrm>
          <a:prstGeom prst="rect">
            <a:avLst/>
          </a:prstGeom>
          <a:noFill/>
          <a:ln>
            <a:noFill/>
          </a:ln>
        </p:spPr>
        <p:txBody>
          <a:bodyPr wrap="square">
            <a:noAutofit/>
          </a:bodyPr>
          <a:lstStyle/>
          <a:p>
            <a:pPr>
              <a:spcAft>
                <a:spcPts val="600"/>
              </a:spcAft>
            </a:pPr>
            <a:r>
              <a:rPr lang="en-US" sz="2000" dirty="0"/>
              <a:t>          Expected Impact &amp; </a:t>
            </a:r>
          </a:p>
          <a:p>
            <a:pPr>
              <a:spcAft>
                <a:spcPts val="600"/>
              </a:spcAft>
            </a:pPr>
            <a:r>
              <a:rPr lang="en-US" sz="2000" dirty="0"/>
              <a:t>          Knowledge Advancement  </a:t>
            </a:r>
            <a:endParaRPr lang="en-US" sz="2400" dirty="0"/>
          </a:p>
        </p:txBody>
      </p:sp>
      <p:pic>
        <p:nvPicPr>
          <p:cNvPr id="3078" name="Picture 6" descr="Upskilling coaching, career development, icons pack. Line signs skill grow, learning teamwork and growth progression training. Thin vector icons set for web and app outline editable stroke.">
            <a:extLst>
              <a:ext uri="{FF2B5EF4-FFF2-40B4-BE49-F238E27FC236}">
                <a16:creationId xmlns:a16="http://schemas.microsoft.com/office/drawing/2014/main" id="{018D47FD-AD43-5E27-CE27-ECC9B683E6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869826" y="1222116"/>
            <a:ext cx="603613" cy="6456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P (Standard Operating Procedure) icon set. with icon SOP Document,Procedure List,Workflow ,Guidebook,Compliance ,Preparation ,Action,Review  ,Correction ,Approval ,Feedback ,Education,Deadline,Resou">
            <a:extLst>
              <a:ext uri="{FF2B5EF4-FFF2-40B4-BE49-F238E27FC236}">
                <a16:creationId xmlns:a16="http://schemas.microsoft.com/office/drawing/2014/main" id="{48050277-5A52-BAD6-D7E4-49C8902B478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4241451" y="1248960"/>
            <a:ext cx="687595" cy="6967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egal and law outline icons set – linear, court, justice and legal symbols">
            <a:extLst>
              <a:ext uri="{FF2B5EF4-FFF2-40B4-BE49-F238E27FC236}">
                <a16:creationId xmlns:a16="http://schemas.microsoft.com/office/drawing/2014/main" id="{941E04ED-8092-77B9-12C8-13022920D9F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57499" y="1248960"/>
            <a:ext cx="653144" cy="700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F7A683-2FFD-C3EB-75C3-4118BBC56DEA}"/>
              </a:ext>
            </a:extLst>
          </p:cNvPr>
          <p:cNvSpPr>
            <a:spLocks noGrp="1"/>
          </p:cNvSpPr>
          <p:nvPr>
            <p:ph type="title"/>
          </p:nvPr>
        </p:nvSpPr>
        <p:spPr>
          <a:xfrm>
            <a:off x="598713" y="2787304"/>
            <a:ext cx="10972800" cy="641696"/>
          </a:xfrm>
          <a:solidFill>
            <a:srgbClr val="00B050"/>
          </a:solidFill>
        </p:spPr>
        <p:txBody>
          <a:bodyPr anchor="ctr" anchorCtr="0"/>
          <a:lstStyle/>
          <a:p>
            <a:pPr algn="ctr"/>
            <a:r>
              <a:rPr lang="en-US" sz="3200" dirty="0">
                <a:solidFill>
                  <a:schemeClr val="bg1"/>
                </a:solidFill>
              </a:rPr>
              <a:t>Materials Selected</a:t>
            </a:r>
          </a:p>
        </p:txBody>
      </p:sp>
      <p:sp>
        <p:nvSpPr>
          <p:cNvPr id="4" name="Slide Number Placeholder 3">
            <a:extLst>
              <a:ext uri="{FF2B5EF4-FFF2-40B4-BE49-F238E27FC236}">
                <a16:creationId xmlns:a16="http://schemas.microsoft.com/office/drawing/2014/main" id="{B17E02F4-0073-46C7-B2FF-0FB216877F02}"/>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60</a:t>
            </a:fld>
            <a:endParaRPr lang="en-US" dirty="0"/>
          </a:p>
        </p:txBody>
      </p:sp>
      <p:sp>
        <p:nvSpPr>
          <p:cNvPr id="5" name="Title 1">
            <a:extLst>
              <a:ext uri="{FF2B5EF4-FFF2-40B4-BE49-F238E27FC236}">
                <a16:creationId xmlns:a16="http://schemas.microsoft.com/office/drawing/2014/main" id="{D023990B-DDD6-5CF5-D379-D000F236D0D0}"/>
              </a:ext>
            </a:extLst>
          </p:cNvPr>
          <p:cNvSpPr txBox="1">
            <a:spLocks/>
          </p:cNvSpPr>
          <p:nvPr/>
        </p:nvSpPr>
        <p:spPr>
          <a:xfrm>
            <a:off x="609599" y="494076"/>
            <a:ext cx="10972800" cy="641696"/>
          </a:xfrm>
          <a:prstGeom prst="rect">
            <a:avLst/>
          </a:prstGeom>
          <a:solidFill>
            <a:srgbClr val="009999"/>
          </a:solidFill>
        </p:spPr>
        <p:txBody>
          <a:bodyPr vert="horz" lIns="0" tIns="0" rIns="91440" bIns="45720" rtlCol="0" anchor="ctr" anchorCtr="0">
            <a:noAutofit/>
          </a:bodyPr>
          <a:lstStyle>
            <a:lvl1pPr algn="l" defTabSz="914400" rtl="0" eaLnBrk="1" latinLnBrk="0" hangingPunct="1">
              <a:lnSpc>
                <a:spcPct val="90000"/>
              </a:lnSpc>
              <a:spcBef>
                <a:spcPct val="0"/>
              </a:spcBef>
              <a:buNone/>
              <a:defRPr sz="2800" b="1" i="0" kern="1200" baseline="0">
                <a:solidFill>
                  <a:schemeClr val="tx2"/>
                </a:solidFill>
                <a:latin typeface="Arial" panose="020B0604020202020204" pitchFamily="34" charset="0"/>
                <a:ea typeface="+mj-ea"/>
                <a:cs typeface="Arial" panose="020B0604020202020204" pitchFamily="34" charset="0"/>
              </a:defRPr>
            </a:lvl1pPr>
          </a:lstStyle>
          <a:p>
            <a:pPr algn="ctr"/>
            <a:r>
              <a:rPr lang="en-US" sz="3200" dirty="0">
                <a:solidFill>
                  <a:schemeClr val="bg1"/>
                </a:solidFill>
              </a:rPr>
              <a:t>Material Prioritization Criteria</a:t>
            </a:r>
          </a:p>
        </p:txBody>
      </p:sp>
      <p:sp>
        <p:nvSpPr>
          <p:cNvPr id="7" name="TextBox 6">
            <a:extLst>
              <a:ext uri="{FF2B5EF4-FFF2-40B4-BE49-F238E27FC236}">
                <a16:creationId xmlns:a16="http://schemas.microsoft.com/office/drawing/2014/main" id="{2584E627-0B3A-C1FC-D820-8AADDCBAA23F}"/>
              </a:ext>
            </a:extLst>
          </p:cNvPr>
          <p:cNvSpPr txBox="1"/>
          <p:nvPr/>
        </p:nvSpPr>
        <p:spPr>
          <a:xfrm>
            <a:off x="609599" y="1206937"/>
            <a:ext cx="3108960" cy="784830"/>
          </a:xfrm>
          <a:prstGeom prst="rect">
            <a:avLst/>
          </a:prstGeom>
          <a:noFill/>
          <a:ln>
            <a:noFill/>
          </a:ln>
        </p:spPr>
        <p:txBody>
          <a:bodyPr wrap="square">
            <a:spAutoFit/>
          </a:bodyPr>
          <a:lstStyle/>
          <a:p>
            <a:pPr>
              <a:spcAft>
                <a:spcPts val="600"/>
              </a:spcAft>
            </a:pPr>
            <a:r>
              <a:rPr lang="en-US" sz="2000" dirty="0"/>
              <a:t>         National &amp; Industry/</a:t>
            </a:r>
          </a:p>
          <a:p>
            <a:pPr>
              <a:spcAft>
                <a:spcPts val="600"/>
              </a:spcAft>
            </a:pPr>
            <a:r>
              <a:rPr lang="en-US" sz="2000" dirty="0"/>
              <a:t>         Regulatory Needs</a:t>
            </a:r>
          </a:p>
        </p:txBody>
      </p:sp>
      <p:sp>
        <p:nvSpPr>
          <p:cNvPr id="11" name="TextBox 10">
            <a:extLst>
              <a:ext uri="{FF2B5EF4-FFF2-40B4-BE49-F238E27FC236}">
                <a16:creationId xmlns:a16="http://schemas.microsoft.com/office/drawing/2014/main" id="{ECFF703B-8E01-AE58-349A-1F635D982160}"/>
              </a:ext>
            </a:extLst>
          </p:cNvPr>
          <p:cNvSpPr txBox="1"/>
          <p:nvPr/>
        </p:nvSpPr>
        <p:spPr>
          <a:xfrm>
            <a:off x="3515582" y="3450772"/>
            <a:ext cx="2786746" cy="1815882"/>
          </a:xfrm>
          <a:prstGeom prst="rect">
            <a:avLst/>
          </a:prstGeom>
          <a:noFill/>
          <a:ln>
            <a:noFill/>
          </a:ln>
        </p:spPr>
        <p:txBody>
          <a:bodyPr wrap="square">
            <a:spAutoFit/>
          </a:bodyPr>
          <a:lstStyle/>
          <a:p>
            <a:pPr>
              <a:lnSpc>
                <a:spcPct val="100000"/>
              </a:lnSpc>
              <a:spcBef>
                <a:spcPts val="1200"/>
              </a:spcBef>
            </a:pPr>
            <a:r>
              <a:rPr lang="en-US" sz="2000" b="1" dirty="0"/>
              <a:t>Advanced Manufacturing</a:t>
            </a:r>
          </a:p>
          <a:p>
            <a:pPr>
              <a:lnSpc>
                <a:spcPct val="100000"/>
              </a:lnSpc>
              <a:spcBef>
                <a:spcPts val="1200"/>
              </a:spcBef>
            </a:pPr>
            <a:r>
              <a:rPr lang="en-US" sz="2000" dirty="0"/>
              <a:t>AM 316H (SR &amp; SA), AM 625, 316L SPS, 316L+ODS SPS</a:t>
            </a:r>
          </a:p>
        </p:txBody>
      </p:sp>
      <p:sp>
        <p:nvSpPr>
          <p:cNvPr id="12" name="TextBox 11">
            <a:extLst>
              <a:ext uri="{FF2B5EF4-FFF2-40B4-BE49-F238E27FC236}">
                <a16:creationId xmlns:a16="http://schemas.microsoft.com/office/drawing/2014/main" id="{D539AA3E-D833-A168-EAB5-45E5FB82C7D4}"/>
              </a:ext>
            </a:extLst>
          </p:cNvPr>
          <p:cNvSpPr txBox="1"/>
          <p:nvPr/>
        </p:nvSpPr>
        <p:spPr>
          <a:xfrm>
            <a:off x="6432549" y="3450772"/>
            <a:ext cx="2351313" cy="2092881"/>
          </a:xfrm>
          <a:prstGeom prst="rect">
            <a:avLst/>
          </a:prstGeom>
          <a:noFill/>
          <a:ln>
            <a:noFill/>
          </a:ln>
        </p:spPr>
        <p:txBody>
          <a:bodyPr wrap="square">
            <a:spAutoFit/>
          </a:bodyPr>
          <a:lstStyle/>
          <a:p>
            <a:pPr>
              <a:spcAft>
                <a:spcPts val="600"/>
              </a:spcAft>
            </a:pPr>
            <a:r>
              <a:rPr lang="en-US" sz="2000" b="1" dirty="0"/>
              <a:t>Refractory / HEAs</a:t>
            </a:r>
          </a:p>
          <a:p>
            <a:pPr>
              <a:spcAft>
                <a:spcPts val="600"/>
              </a:spcAft>
            </a:pPr>
            <a:endParaRPr lang="en-US" sz="2000" b="1" dirty="0"/>
          </a:p>
          <a:p>
            <a:r>
              <a:rPr lang="en-US" sz="2000" dirty="0"/>
              <a:t>Ti2NbZrV0.5Mo0.2</a:t>
            </a:r>
          </a:p>
          <a:p>
            <a:r>
              <a:rPr lang="en-US" sz="2000" dirty="0"/>
              <a:t>Zr40Nb35Ti25</a:t>
            </a:r>
          </a:p>
          <a:p>
            <a:r>
              <a:rPr lang="en-US" sz="2000" dirty="0"/>
              <a:t>40Ti-20Zr-20Nb-4V-10Mo</a:t>
            </a:r>
          </a:p>
        </p:txBody>
      </p:sp>
      <p:sp>
        <p:nvSpPr>
          <p:cNvPr id="13" name="TextBox 12">
            <a:extLst>
              <a:ext uri="{FF2B5EF4-FFF2-40B4-BE49-F238E27FC236}">
                <a16:creationId xmlns:a16="http://schemas.microsoft.com/office/drawing/2014/main" id="{9C4594F5-A5D0-777A-9ABC-DFE21D56FA9A}"/>
              </a:ext>
            </a:extLst>
          </p:cNvPr>
          <p:cNvSpPr txBox="1"/>
          <p:nvPr/>
        </p:nvSpPr>
        <p:spPr>
          <a:xfrm>
            <a:off x="8914083" y="3450772"/>
            <a:ext cx="2646544" cy="1862048"/>
          </a:xfrm>
          <a:prstGeom prst="rect">
            <a:avLst/>
          </a:prstGeom>
          <a:noFill/>
          <a:ln>
            <a:noFill/>
          </a:ln>
        </p:spPr>
        <p:txBody>
          <a:bodyPr wrap="square">
            <a:spAutoFit/>
          </a:bodyPr>
          <a:lstStyle/>
          <a:p>
            <a:pPr>
              <a:spcAft>
                <a:spcPts val="600"/>
              </a:spcAft>
            </a:pPr>
            <a:r>
              <a:rPr lang="en-US" sz="2000" b="1" dirty="0"/>
              <a:t>Cladding + coating</a:t>
            </a:r>
          </a:p>
          <a:p>
            <a:pPr>
              <a:spcAft>
                <a:spcPts val="600"/>
              </a:spcAft>
            </a:pPr>
            <a:endParaRPr lang="en-US" sz="2000" dirty="0"/>
          </a:p>
          <a:p>
            <a:pPr>
              <a:spcAft>
                <a:spcPts val="600"/>
              </a:spcAft>
            </a:pPr>
            <a:r>
              <a:rPr lang="en-US" sz="2000" dirty="0" err="1"/>
              <a:t>TiN</a:t>
            </a:r>
            <a:r>
              <a:rPr lang="en-US" sz="2000" dirty="0"/>
              <a:t> coated (HT-9</a:t>
            </a:r>
            <a:r>
              <a:rPr lang="en-US" sz="2000"/>
              <a:t>, MA957, 14-YWT</a:t>
            </a:r>
            <a:r>
              <a:rPr lang="en-US" sz="2000" dirty="0"/>
              <a:t>,)</a:t>
            </a:r>
          </a:p>
          <a:p>
            <a:pPr>
              <a:spcAft>
                <a:spcPts val="600"/>
              </a:spcAft>
            </a:pPr>
            <a:endParaRPr lang="en-US" sz="2000" b="1" dirty="0"/>
          </a:p>
        </p:txBody>
      </p:sp>
      <p:sp>
        <p:nvSpPr>
          <p:cNvPr id="14" name="Rectangle 13">
            <a:extLst>
              <a:ext uri="{FF2B5EF4-FFF2-40B4-BE49-F238E27FC236}">
                <a16:creationId xmlns:a16="http://schemas.microsoft.com/office/drawing/2014/main" id="{C87E2097-141B-361F-36E7-909330F0CFE7}"/>
              </a:ext>
            </a:extLst>
          </p:cNvPr>
          <p:cNvSpPr/>
          <p:nvPr/>
        </p:nvSpPr>
        <p:spPr>
          <a:xfrm>
            <a:off x="609599" y="1150686"/>
            <a:ext cx="10946674" cy="897333"/>
          </a:xfrm>
          <a:prstGeom prst="rect">
            <a:avLst/>
          </a:prstGeom>
          <a:no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60750-57D2-BAAB-A15C-128C197BDA68}"/>
              </a:ext>
            </a:extLst>
          </p:cNvPr>
          <p:cNvSpPr/>
          <p:nvPr/>
        </p:nvSpPr>
        <p:spPr>
          <a:xfrm>
            <a:off x="598713" y="3450771"/>
            <a:ext cx="2786746" cy="242242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3BFB51-18BF-C020-222B-535766EA4A9B}"/>
              </a:ext>
            </a:extLst>
          </p:cNvPr>
          <p:cNvSpPr/>
          <p:nvPr/>
        </p:nvSpPr>
        <p:spPr>
          <a:xfrm>
            <a:off x="3515582" y="3450772"/>
            <a:ext cx="2786746" cy="242242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06E782-7438-00AB-2656-5B8076C2803C}"/>
              </a:ext>
            </a:extLst>
          </p:cNvPr>
          <p:cNvSpPr/>
          <p:nvPr/>
        </p:nvSpPr>
        <p:spPr>
          <a:xfrm>
            <a:off x="6432549" y="3450771"/>
            <a:ext cx="2351313" cy="242242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2A066D-1D95-639F-F474-FF7080A1481F}"/>
              </a:ext>
            </a:extLst>
          </p:cNvPr>
          <p:cNvSpPr/>
          <p:nvPr/>
        </p:nvSpPr>
        <p:spPr>
          <a:xfrm>
            <a:off x="8903197" y="3450772"/>
            <a:ext cx="2656427" cy="2422426"/>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88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BBCF0F-6A03-93E0-C3DA-1743798893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5433036" y="1878594"/>
            <a:ext cx="1628203" cy="3003846"/>
          </a:xfrm>
          <a:prstGeom prst="rect">
            <a:avLst/>
          </a:prstGeom>
        </p:spPr>
      </p:pic>
      <p:sp>
        <p:nvSpPr>
          <p:cNvPr id="2" name="Title 1">
            <a:extLst>
              <a:ext uri="{FF2B5EF4-FFF2-40B4-BE49-F238E27FC236}">
                <a16:creationId xmlns:a16="http://schemas.microsoft.com/office/drawing/2014/main" id="{D1CC9E44-D0C1-784C-987E-A13B5E360C4E}"/>
              </a:ext>
            </a:extLst>
          </p:cNvPr>
          <p:cNvSpPr>
            <a:spLocks noGrp="1"/>
          </p:cNvSpPr>
          <p:nvPr>
            <p:ph type="title"/>
          </p:nvPr>
        </p:nvSpPr>
        <p:spPr>
          <a:xfrm>
            <a:off x="888176" y="416791"/>
            <a:ext cx="10415648" cy="1008797"/>
          </a:xfrm>
        </p:spPr>
        <p:txBody>
          <a:bodyPr/>
          <a:lstStyle/>
          <a:p>
            <a:r>
              <a:rPr lang="en-US" sz="3200" dirty="0"/>
              <a:t>Experimental Irradiation Matrix</a:t>
            </a:r>
          </a:p>
        </p:txBody>
      </p:sp>
      <p:sp>
        <p:nvSpPr>
          <p:cNvPr id="4" name="Slide Number Placeholder 3">
            <a:extLst>
              <a:ext uri="{FF2B5EF4-FFF2-40B4-BE49-F238E27FC236}">
                <a16:creationId xmlns:a16="http://schemas.microsoft.com/office/drawing/2014/main" id="{1F1C6500-8C77-6817-1AF4-6ED3A1490AA8}"/>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61</a:t>
            </a:fld>
            <a:endParaRPr lang="en-US" dirty="0"/>
          </a:p>
        </p:txBody>
      </p:sp>
      <p:sp>
        <p:nvSpPr>
          <p:cNvPr id="5" name="Content Placeholder 4">
            <a:extLst>
              <a:ext uri="{FF2B5EF4-FFF2-40B4-BE49-F238E27FC236}">
                <a16:creationId xmlns:a16="http://schemas.microsoft.com/office/drawing/2014/main" id="{E76F3E08-D33A-07E8-DE11-25C1B85DABA3}"/>
              </a:ext>
            </a:extLst>
          </p:cNvPr>
          <p:cNvSpPr>
            <a:spLocks noGrp="1"/>
          </p:cNvSpPr>
          <p:nvPr>
            <p:ph sz="half" idx="1"/>
          </p:nvPr>
        </p:nvSpPr>
        <p:spPr>
          <a:xfrm>
            <a:off x="938150" y="1230865"/>
            <a:ext cx="4421188" cy="2050720"/>
          </a:xfrm>
        </p:spPr>
        <p:txBody>
          <a:bodyPr/>
          <a:lstStyle/>
          <a:p>
            <a:r>
              <a:rPr lang="en-US" dirty="0">
                <a:solidFill>
                  <a:schemeClr val="tx1"/>
                </a:solidFill>
              </a:rPr>
              <a:t>Drop In Materials Experiment</a:t>
            </a:r>
          </a:p>
          <a:p>
            <a:pPr lvl="1"/>
            <a:r>
              <a:rPr lang="en-US" dirty="0">
                <a:solidFill>
                  <a:schemeClr val="tx1"/>
                </a:solidFill>
              </a:rPr>
              <a:t>6 capsules </a:t>
            </a:r>
          </a:p>
          <a:p>
            <a:r>
              <a:rPr lang="en-US" dirty="0">
                <a:solidFill>
                  <a:schemeClr val="tx1"/>
                </a:solidFill>
              </a:rPr>
              <a:t>B8 position </a:t>
            </a:r>
          </a:p>
          <a:p>
            <a:r>
              <a:rPr lang="en-US" dirty="0">
                <a:solidFill>
                  <a:schemeClr val="tx1"/>
                </a:solidFill>
              </a:rPr>
              <a:t>Insertion Cycle: 177A </a:t>
            </a:r>
          </a:p>
          <a:p>
            <a:r>
              <a:rPr lang="en-US" dirty="0">
                <a:solidFill>
                  <a:schemeClr val="tx1"/>
                </a:solidFill>
              </a:rPr>
              <a:t>Number of Cycles: 12</a:t>
            </a:r>
          </a:p>
          <a:p>
            <a:endParaRPr lang="en-US" dirty="0">
              <a:solidFill>
                <a:schemeClr val="tx1"/>
              </a:solidFill>
            </a:endParaRPr>
          </a:p>
        </p:txBody>
      </p:sp>
      <p:pic>
        <p:nvPicPr>
          <p:cNvPr id="6" name="Content Placeholder 2">
            <a:extLst>
              <a:ext uri="{FF2B5EF4-FFF2-40B4-BE49-F238E27FC236}">
                <a16:creationId xmlns:a16="http://schemas.microsoft.com/office/drawing/2014/main" id="{0D40C339-C4D9-CBE3-026D-0E1E640082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0588" y="405968"/>
            <a:ext cx="4665744" cy="4628552"/>
          </a:xfrm>
          <a:prstGeom prst="ellipse">
            <a:avLst/>
          </a:prstGeom>
          <a:ln>
            <a:noFill/>
          </a:ln>
          <a:effectLst>
            <a:softEdge rad="112500"/>
          </a:effectLst>
        </p:spPr>
      </p:pic>
      <p:sp>
        <p:nvSpPr>
          <p:cNvPr id="7" name="Arrow: Right 6">
            <a:extLst>
              <a:ext uri="{FF2B5EF4-FFF2-40B4-BE49-F238E27FC236}">
                <a16:creationId xmlns:a16="http://schemas.microsoft.com/office/drawing/2014/main" id="{FBCB6D3B-E22A-061D-8883-632B05D68FFD}"/>
              </a:ext>
            </a:extLst>
          </p:cNvPr>
          <p:cNvSpPr/>
          <p:nvPr/>
        </p:nvSpPr>
        <p:spPr>
          <a:xfrm rot="1982210">
            <a:off x="7594277" y="1094539"/>
            <a:ext cx="1695346" cy="17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577E6F8-A691-C78C-D427-1C089F5DA100}"/>
              </a:ext>
            </a:extLst>
          </p:cNvPr>
          <p:cNvSpPr/>
          <p:nvPr/>
        </p:nvSpPr>
        <p:spPr>
          <a:xfrm>
            <a:off x="9163185" y="1601699"/>
            <a:ext cx="270456" cy="2768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155C684F-68D6-FB1F-16DB-720AADA364E1}"/>
              </a:ext>
            </a:extLst>
          </p:cNvPr>
          <p:cNvGraphicFramePr>
            <a:graphicFrameLocks noGrp="1"/>
          </p:cNvGraphicFramePr>
          <p:nvPr>
            <p:extLst>
              <p:ext uri="{D42A27DB-BD31-4B8C-83A1-F6EECF244321}">
                <p14:modId xmlns:p14="http://schemas.microsoft.com/office/powerpoint/2010/main" val="2768764970"/>
              </p:ext>
            </p:extLst>
          </p:nvPr>
        </p:nvGraphicFramePr>
        <p:xfrm>
          <a:off x="1001353" y="3646281"/>
          <a:ext cx="4939341" cy="2173465"/>
        </p:xfrm>
        <a:graphic>
          <a:graphicData uri="http://schemas.openxmlformats.org/drawingml/2006/table">
            <a:tbl>
              <a:tblPr/>
              <a:tblGrid>
                <a:gridCol w="1764747">
                  <a:extLst>
                    <a:ext uri="{9D8B030D-6E8A-4147-A177-3AD203B41FA5}">
                      <a16:colId xmlns:a16="http://schemas.microsoft.com/office/drawing/2014/main" val="2810551847"/>
                    </a:ext>
                  </a:extLst>
                </a:gridCol>
                <a:gridCol w="1389269">
                  <a:extLst>
                    <a:ext uri="{9D8B030D-6E8A-4147-A177-3AD203B41FA5}">
                      <a16:colId xmlns:a16="http://schemas.microsoft.com/office/drawing/2014/main" val="1619298852"/>
                    </a:ext>
                  </a:extLst>
                </a:gridCol>
                <a:gridCol w="1785325">
                  <a:extLst>
                    <a:ext uri="{9D8B030D-6E8A-4147-A177-3AD203B41FA5}">
                      <a16:colId xmlns:a16="http://schemas.microsoft.com/office/drawing/2014/main" val="4098538737"/>
                    </a:ext>
                  </a:extLst>
                </a:gridCol>
              </a:tblGrid>
              <a:tr h="191839">
                <a:tc>
                  <a:txBody>
                    <a:bodyPr/>
                    <a:lstStyle/>
                    <a:p>
                      <a:pPr algn="ctr" fontAlgn="ctr">
                        <a:buNone/>
                      </a:pPr>
                      <a:r>
                        <a:rPr lang="en-US" sz="2000" b="1" i="0" u="none" strike="noStrike" dirty="0">
                          <a:solidFill>
                            <a:srgbClr val="000000"/>
                          </a:solidFill>
                          <a:effectLst/>
                          <a:latin typeface="Calibri" panose="020F0502020204030204" pitchFamily="34" charset="0"/>
                        </a:rPr>
                        <a:t>Capsule </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2000" b="1" i="0" u="none" strike="noStrike" dirty="0">
                          <a:solidFill>
                            <a:srgbClr val="000000"/>
                          </a:solidFill>
                          <a:effectLst/>
                          <a:latin typeface="Calibri" panose="020F0502020204030204" pitchFamily="34" charset="0"/>
                        </a:rPr>
                        <a:t>DPA Target</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2000" b="1" i="0" u="none" strike="noStrike" dirty="0">
                          <a:solidFill>
                            <a:srgbClr val="000000"/>
                          </a:solidFill>
                          <a:effectLst/>
                          <a:latin typeface="Calibri" panose="020F0502020204030204" pitchFamily="34" charset="0"/>
                        </a:rPr>
                        <a:t>Temperature</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020602"/>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SAM-3-A</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320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3715704041"/>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SAM-3-B</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500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822312910"/>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SAM-3-C</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500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94624064"/>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SAM-3-D</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700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430661713"/>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SAM-3-E</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320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673877"/>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SAM-3-F</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700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76754843"/>
                  </a:ext>
                </a:extLst>
              </a:tr>
            </a:tbl>
          </a:graphicData>
        </a:graphic>
      </p:graphicFrame>
      <p:sp>
        <p:nvSpPr>
          <p:cNvPr id="11" name="TextBox 10">
            <a:extLst>
              <a:ext uri="{FF2B5EF4-FFF2-40B4-BE49-F238E27FC236}">
                <a16:creationId xmlns:a16="http://schemas.microsoft.com/office/drawing/2014/main" id="{25916E14-19B5-29D6-03B9-5EE4519A0C45}"/>
              </a:ext>
            </a:extLst>
          </p:cNvPr>
          <p:cNvSpPr txBox="1"/>
          <p:nvPr/>
        </p:nvSpPr>
        <p:spPr>
          <a:xfrm>
            <a:off x="7889923" y="5243620"/>
            <a:ext cx="3740260" cy="769441"/>
          </a:xfrm>
          <a:prstGeom prst="rect">
            <a:avLst/>
          </a:prstGeom>
          <a:noFill/>
        </p:spPr>
        <p:txBody>
          <a:bodyPr wrap="square">
            <a:spAutoFit/>
          </a:bodyPr>
          <a:lstStyle/>
          <a:p>
            <a:pPr algn="ctr"/>
            <a:r>
              <a:rPr lang="en-US" sz="2200" dirty="0">
                <a:solidFill>
                  <a:srgbClr val="000000"/>
                </a:solidFill>
                <a:effectLst/>
                <a:ea typeface="Times New Roman" panose="02020603050405020304" pitchFamily="18" charset="0"/>
              </a:rPr>
              <a:t>ATR irradiation test positions in or near the core</a:t>
            </a:r>
            <a:endParaRPr lang="en-US" sz="2200" dirty="0"/>
          </a:p>
        </p:txBody>
      </p:sp>
    </p:spTree>
    <p:extLst>
      <p:ext uri="{BB962C8B-B14F-4D97-AF65-F5344CB8AC3E}">
        <p14:creationId xmlns:p14="http://schemas.microsoft.com/office/powerpoint/2010/main" val="22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100E-B5DB-A888-E10E-534AB422B2F1}"/>
              </a:ext>
            </a:extLst>
          </p:cNvPr>
          <p:cNvSpPr>
            <a:spLocks noGrp="1"/>
          </p:cNvSpPr>
          <p:nvPr>
            <p:ph type="title"/>
          </p:nvPr>
        </p:nvSpPr>
        <p:spPr>
          <a:xfrm>
            <a:off x="794417" y="347907"/>
            <a:ext cx="10415648" cy="1008797"/>
          </a:xfrm>
        </p:spPr>
        <p:txBody>
          <a:bodyPr/>
          <a:lstStyle/>
          <a:p>
            <a:r>
              <a:rPr lang="en-US" sz="3200" dirty="0"/>
              <a:t>SAM-3 Specimens</a:t>
            </a:r>
          </a:p>
        </p:txBody>
      </p:sp>
      <p:sp>
        <p:nvSpPr>
          <p:cNvPr id="6" name="Content Placeholder 2">
            <a:extLst>
              <a:ext uri="{FF2B5EF4-FFF2-40B4-BE49-F238E27FC236}">
                <a16:creationId xmlns:a16="http://schemas.microsoft.com/office/drawing/2014/main" id="{21BF5EB1-4A77-B12D-D5FF-8FB58BA93BB7}"/>
              </a:ext>
            </a:extLst>
          </p:cNvPr>
          <p:cNvSpPr txBox="1">
            <a:spLocks/>
          </p:cNvSpPr>
          <p:nvPr/>
        </p:nvSpPr>
        <p:spPr>
          <a:xfrm>
            <a:off x="256159" y="4616776"/>
            <a:ext cx="224339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solidFill>
                  <a:schemeClr val="tx1"/>
                </a:solidFill>
              </a:rPr>
              <a:t>SSJ-3 Tensile Specimen</a:t>
            </a:r>
          </a:p>
        </p:txBody>
      </p:sp>
      <p:pic>
        <p:nvPicPr>
          <p:cNvPr id="3" name="Picture 2">
            <a:extLst>
              <a:ext uri="{FF2B5EF4-FFF2-40B4-BE49-F238E27FC236}">
                <a16:creationId xmlns:a16="http://schemas.microsoft.com/office/drawing/2014/main" id="{0CAA9942-81B7-D179-6095-DD465D77F46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55323" y="3429000"/>
            <a:ext cx="3848034" cy="2575700"/>
          </a:xfrm>
          <a:prstGeom prst="rect">
            <a:avLst/>
          </a:prstGeom>
        </p:spPr>
      </p:pic>
      <p:sp>
        <p:nvSpPr>
          <p:cNvPr id="4" name="Content Placeholder 2">
            <a:extLst>
              <a:ext uri="{FF2B5EF4-FFF2-40B4-BE49-F238E27FC236}">
                <a16:creationId xmlns:a16="http://schemas.microsoft.com/office/drawing/2014/main" id="{742A2F5C-1EE7-D16C-9DD4-CAF630B024F6}"/>
              </a:ext>
            </a:extLst>
          </p:cNvPr>
          <p:cNvSpPr txBox="1">
            <a:spLocks/>
          </p:cNvSpPr>
          <p:nvPr/>
        </p:nvSpPr>
        <p:spPr>
          <a:xfrm>
            <a:off x="794417" y="1060435"/>
            <a:ext cx="7395770" cy="1577849"/>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dirty="0">
                <a:solidFill>
                  <a:schemeClr val="tx1"/>
                </a:solidFill>
              </a:rPr>
              <a:t>Quantities and Sizes in one capsule</a:t>
            </a:r>
          </a:p>
          <a:p>
            <a:pPr lvl="1">
              <a:lnSpc>
                <a:spcPct val="100000"/>
              </a:lnSpc>
            </a:pPr>
            <a:r>
              <a:rPr lang="en-US" dirty="0">
                <a:solidFill>
                  <a:schemeClr val="tx1"/>
                </a:solidFill>
              </a:rPr>
              <a:t>(36) SSJ-3 – 16 x 4 x 0.75 mm </a:t>
            </a:r>
          </a:p>
          <a:p>
            <a:pPr lvl="1">
              <a:lnSpc>
                <a:spcPct val="100000"/>
              </a:lnSpc>
            </a:pPr>
            <a:r>
              <a:rPr lang="en-US" dirty="0">
                <a:solidFill>
                  <a:schemeClr val="tx1"/>
                </a:solidFill>
              </a:rPr>
              <a:t>(64) Ø3 x 0.5 mm</a:t>
            </a:r>
          </a:p>
          <a:p>
            <a:pPr lvl="1">
              <a:lnSpc>
                <a:spcPct val="100000"/>
              </a:lnSpc>
            </a:pPr>
            <a:r>
              <a:rPr lang="en-US" dirty="0">
                <a:solidFill>
                  <a:schemeClr val="tx1"/>
                </a:solidFill>
              </a:rPr>
              <a:t>(10) Ø6 x 1 mm</a:t>
            </a:r>
          </a:p>
        </p:txBody>
      </p:sp>
      <p:pic>
        <p:nvPicPr>
          <p:cNvPr id="11" name="Picture 10">
            <a:extLst>
              <a:ext uri="{FF2B5EF4-FFF2-40B4-BE49-F238E27FC236}">
                <a16:creationId xmlns:a16="http://schemas.microsoft.com/office/drawing/2014/main" id="{A58E9734-39E6-8BC8-D78B-96DED4B9AB5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64146" y="315774"/>
            <a:ext cx="2541042" cy="2911611"/>
          </a:xfrm>
          <a:prstGeom prst="rect">
            <a:avLst/>
          </a:prstGeom>
        </p:spPr>
      </p:pic>
      <p:pic>
        <p:nvPicPr>
          <p:cNvPr id="12" name="Picture 11">
            <a:extLst>
              <a:ext uri="{FF2B5EF4-FFF2-40B4-BE49-F238E27FC236}">
                <a16:creationId xmlns:a16="http://schemas.microsoft.com/office/drawing/2014/main" id="{26AE939C-9EA7-D3B2-9F01-6DDAADDE2DF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49794" y="2638284"/>
            <a:ext cx="2498305" cy="2773489"/>
          </a:xfrm>
          <a:prstGeom prst="rect">
            <a:avLst/>
          </a:prstGeom>
        </p:spPr>
      </p:pic>
      <p:sp>
        <p:nvSpPr>
          <p:cNvPr id="13" name="Content Placeholder 2">
            <a:extLst>
              <a:ext uri="{FF2B5EF4-FFF2-40B4-BE49-F238E27FC236}">
                <a16:creationId xmlns:a16="http://schemas.microsoft.com/office/drawing/2014/main" id="{D16B7FC2-7892-76C6-398A-8A95DE7E59BE}"/>
              </a:ext>
            </a:extLst>
          </p:cNvPr>
          <p:cNvSpPr txBox="1">
            <a:spLocks/>
          </p:cNvSpPr>
          <p:nvPr/>
        </p:nvSpPr>
        <p:spPr>
          <a:xfrm>
            <a:off x="9993233" y="3244824"/>
            <a:ext cx="88286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tx1"/>
                </a:solidFill>
              </a:rPr>
              <a:t>6-mm Disc</a:t>
            </a:r>
          </a:p>
        </p:txBody>
      </p:sp>
      <p:sp>
        <p:nvSpPr>
          <p:cNvPr id="14" name="Content Placeholder 2">
            <a:extLst>
              <a:ext uri="{FF2B5EF4-FFF2-40B4-BE49-F238E27FC236}">
                <a16:creationId xmlns:a16="http://schemas.microsoft.com/office/drawing/2014/main" id="{1E43BA09-0786-31BE-7618-C57F5A3BE72E}"/>
              </a:ext>
            </a:extLst>
          </p:cNvPr>
          <p:cNvSpPr txBox="1">
            <a:spLocks/>
          </p:cNvSpPr>
          <p:nvPr/>
        </p:nvSpPr>
        <p:spPr>
          <a:xfrm>
            <a:off x="7257512" y="5411773"/>
            <a:ext cx="88286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tx1"/>
                </a:solidFill>
              </a:rPr>
              <a:t>3-mm Disc</a:t>
            </a:r>
          </a:p>
        </p:txBody>
      </p:sp>
    </p:spTree>
    <p:extLst>
      <p:ext uri="{BB962C8B-B14F-4D97-AF65-F5344CB8AC3E}">
        <p14:creationId xmlns:p14="http://schemas.microsoft.com/office/powerpoint/2010/main" val="4118456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3289B5-0AE2-693A-9BF6-8FAC9DCCF69E}"/>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63</a:t>
            </a:fld>
            <a:endParaRPr lang="en-US" dirty="0"/>
          </a:p>
        </p:txBody>
      </p:sp>
      <p:sp>
        <p:nvSpPr>
          <p:cNvPr id="5" name="Title 1">
            <a:extLst>
              <a:ext uri="{FF2B5EF4-FFF2-40B4-BE49-F238E27FC236}">
                <a16:creationId xmlns:a16="http://schemas.microsoft.com/office/drawing/2014/main" id="{AD4DDC99-558B-5B90-2226-54482E22E972}"/>
              </a:ext>
            </a:extLst>
          </p:cNvPr>
          <p:cNvSpPr>
            <a:spLocks noGrp="1"/>
          </p:cNvSpPr>
          <p:nvPr>
            <p:ph type="title"/>
          </p:nvPr>
        </p:nvSpPr>
        <p:spPr>
          <a:xfrm>
            <a:off x="887413" y="558800"/>
            <a:ext cx="10417175" cy="1008063"/>
          </a:xfrm>
        </p:spPr>
        <p:txBody>
          <a:bodyPr/>
          <a:lstStyle/>
          <a:p>
            <a:r>
              <a:rPr lang="en-US" sz="3200" dirty="0"/>
              <a:t>SAM-3 Capsule Assembly </a:t>
            </a:r>
          </a:p>
        </p:txBody>
      </p:sp>
      <p:pic>
        <p:nvPicPr>
          <p:cNvPr id="6" name="Picture 5">
            <a:extLst>
              <a:ext uri="{FF2B5EF4-FFF2-40B4-BE49-F238E27FC236}">
                <a16:creationId xmlns:a16="http://schemas.microsoft.com/office/drawing/2014/main" id="{39379668-498E-83FB-6C6D-2F6785059ABB}"/>
              </a:ext>
            </a:extLst>
          </p:cNvPr>
          <p:cNvPicPr>
            <a:picLocks noChangeAspect="1"/>
          </p:cNvPicPr>
          <p:nvPr/>
        </p:nvPicPr>
        <p:blipFill>
          <a:blip r:embed="rId2"/>
          <a:stretch>
            <a:fillRect/>
          </a:stretch>
        </p:blipFill>
        <p:spPr>
          <a:xfrm>
            <a:off x="909183" y="1342028"/>
            <a:ext cx="10601863" cy="4590686"/>
          </a:xfrm>
          <a:prstGeom prst="rect">
            <a:avLst/>
          </a:prstGeom>
        </p:spPr>
      </p:pic>
      <p:sp>
        <p:nvSpPr>
          <p:cNvPr id="2" name="Content Placeholder 2">
            <a:extLst>
              <a:ext uri="{FF2B5EF4-FFF2-40B4-BE49-F238E27FC236}">
                <a16:creationId xmlns:a16="http://schemas.microsoft.com/office/drawing/2014/main" id="{83DA7267-3CED-3FDF-EA3B-360B628F398C}"/>
              </a:ext>
            </a:extLst>
          </p:cNvPr>
          <p:cNvSpPr txBox="1">
            <a:spLocks/>
          </p:cNvSpPr>
          <p:nvPr/>
        </p:nvSpPr>
        <p:spPr>
          <a:xfrm>
            <a:off x="9006511" y="5226679"/>
            <a:ext cx="3015600" cy="1003402"/>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a:cs typeface="Arial"/>
              </a:rPr>
              <a:t>Full Length -  6.180"</a:t>
            </a:r>
            <a:endParaRPr lang="en-US" dirty="0"/>
          </a:p>
          <a:p>
            <a:pPr marL="0" indent="0">
              <a:buNone/>
            </a:pPr>
            <a:r>
              <a:rPr lang="en-US" dirty="0">
                <a:latin typeface="Arial"/>
                <a:cs typeface="Arial"/>
              </a:rPr>
              <a:t>OD – 0.440"</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578502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D89775-B9C1-65CC-21AD-BA5979BDC1A9}"/>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64</a:t>
            </a:fld>
            <a:endParaRPr lang="en-US" dirty="0"/>
          </a:p>
        </p:txBody>
      </p:sp>
      <p:sp>
        <p:nvSpPr>
          <p:cNvPr id="5" name="Title 1">
            <a:extLst>
              <a:ext uri="{FF2B5EF4-FFF2-40B4-BE49-F238E27FC236}">
                <a16:creationId xmlns:a16="http://schemas.microsoft.com/office/drawing/2014/main" id="{D201A67E-B76A-F6C4-0864-4E7B480FCC8F}"/>
              </a:ext>
            </a:extLst>
          </p:cNvPr>
          <p:cNvSpPr>
            <a:spLocks noGrp="1"/>
          </p:cNvSpPr>
          <p:nvPr>
            <p:ph type="title"/>
          </p:nvPr>
        </p:nvSpPr>
        <p:spPr>
          <a:xfrm>
            <a:off x="887413" y="558800"/>
            <a:ext cx="10417175" cy="1008063"/>
          </a:xfrm>
        </p:spPr>
        <p:txBody>
          <a:bodyPr/>
          <a:lstStyle/>
          <a:p>
            <a:r>
              <a:rPr lang="en-US" sz="3200" dirty="0"/>
              <a:t>Passive Instrumentation</a:t>
            </a:r>
          </a:p>
        </p:txBody>
      </p:sp>
      <p:pic>
        <p:nvPicPr>
          <p:cNvPr id="6" name="Picture 2">
            <a:extLst>
              <a:ext uri="{FF2B5EF4-FFF2-40B4-BE49-F238E27FC236}">
                <a16:creationId xmlns:a16="http://schemas.microsoft.com/office/drawing/2014/main" id="{27A58394-875C-35C0-6EA0-A24564D771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5681512" y="1132113"/>
            <a:ext cx="6510488" cy="382213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7DE3756-8763-87E9-4A74-914C69FC9E52}"/>
              </a:ext>
            </a:extLst>
          </p:cNvPr>
          <p:cNvSpPr>
            <a:spLocks noGrp="1"/>
          </p:cNvSpPr>
          <p:nvPr>
            <p:ph idx="1"/>
          </p:nvPr>
        </p:nvSpPr>
        <p:spPr>
          <a:xfrm>
            <a:off x="887413" y="1306231"/>
            <a:ext cx="5380662" cy="4848359"/>
          </a:xfrm>
        </p:spPr>
        <p:txBody>
          <a:bodyPr vert="horz" lIns="0" tIns="0" rIns="91440" bIns="45720" rtlCol="0" anchor="t">
            <a:noAutofit/>
          </a:bodyPr>
          <a:lstStyle/>
          <a:p>
            <a:r>
              <a:rPr lang="en-US" sz="2100" dirty="0">
                <a:solidFill>
                  <a:schemeClr val="tx1"/>
                </a:solidFill>
                <a:latin typeface="Arial"/>
                <a:cs typeface="Arial"/>
              </a:rPr>
              <a:t>2 Fluence Wires </a:t>
            </a:r>
          </a:p>
          <a:p>
            <a:pPr lvl="1">
              <a:buFontTx/>
              <a:buChar char="–"/>
            </a:pPr>
            <a:r>
              <a:rPr lang="en-US" sz="2100" dirty="0">
                <a:solidFill>
                  <a:schemeClr val="tx1"/>
                </a:solidFill>
                <a:latin typeface="Arial"/>
                <a:cs typeface="Arial"/>
              </a:rPr>
              <a:t>Ø.080 x .31” </a:t>
            </a:r>
          </a:p>
          <a:p>
            <a:pPr lvl="1">
              <a:buFontTx/>
              <a:buChar char="–"/>
            </a:pPr>
            <a:r>
              <a:rPr lang="en-US" sz="2100" dirty="0">
                <a:solidFill>
                  <a:schemeClr val="tx1"/>
                </a:solidFill>
                <a:latin typeface="Arial"/>
                <a:cs typeface="Arial"/>
              </a:rPr>
              <a:t>(1x) Al-Co, Ti, Nb with Cd cover</a:t>
            </a:r>
            <a:endParaRPr lang="en-US" sz="2100" dirty="0">
              <a:solidFill>
                <a:schemeClr val="tx1"/>
              </a:solidFill>
            </a:endParaRPr>
          </a:p>
          <a:p>
            <a:pPr lvl="1">
              <a:buFontTx/>
              <a:buChar char="–"/>
            </a:pPr>
            <a:r>
              <a:rPr lang="en-US" sz="2100" dirty="0">
                <a:solidFill>
                  <a:schemeClr val="tx1"/>
                </a:solidFill>
                <a:latin typeface="Arial"/>
                <a:cs typeface="Arial"/>
              </a:rPr>
              <a:t>(1x) Fe, Nb</a:t>
            </a:r>
          </a:p>
          <a:p>
            <a:pPr>
              <a:spcBef>
                <a:spcPts val="1800"/>
              </a:spcBef>
            </a:pPr>
            <a:r>
              <a:rPr lang="en-US" sz="2100" dirty="0">
                <a:solidFill>
                  <a:schemeClr val="tx1"/>
                </a:solidFill>
                <a:latin typeface="Arial"/>
                <a:cs typeface="Arial"/>
              </a:rPr>
              <a:t>3 Melt wires (4 shown)</a:t>
            </a:r>
          </a:p>
          <a:p>
            <a:pPr lvl="1">
              <a:buFont typeface="Arial" panose="020B0604020202020204" pitchFamily="34" charset="0"/>
              <a:buChar char="–"/>
            </a:pPr>
            <a:r>
              <a:rPr lang="en-US" sz="2100" dirty="0">
                <a:solidFill>
                  <a:schemeClr val="tx1"/>
                </a:solidFill>
                <a:latin typeface="Arial"/>
                <a:cs typeface="Arial"/>
              </a:rPr>
              <a:t>822782-1 Assy</a:t>
            </a:r>
          </a:p>
          <a:p>
            <a:pPr lvl="1">
              <a:buFont typeface="Arial" panose="020B0604020202020204" pitchFamily="34" charset="0"/>
              <a:buChar char="–"/>
            </a:pPr>
            <a:r>
              <a:rPr lang="en-US" sz="2100" dirty="0">
                <a:solidFill>
                  <a:schemeClr val="tx1"/>
                </a:solidFill>
                <a:latin typeface="Arial"/>
                <a:cs typeface="Arial"/>
              </a:rPr>
              <a:t>Ø.060 x .250”</a:t>
            </a:r>
          </a:p>
          <a:p>
            <a:pPr lvl="1">
              <a:buFont typeface="Arial" panose="020B0604020202020204" pitchFamily="34" charset="0"/>
              <a:buChar char="–"/>
            </a:pPr>
            <a:r>
              <a:rPr lang="en-US" sz="2100" dirty="0">
                <a:solidFill>
                  <a:schemeClr val="tx1"/>
                </a:solidFill>
                <a:latin typeface="Arial"/>
                <a:cs typeface="Arial"/>
              </a:rPr>
              <a:t>1 above Target Temp (+50°C)</a:t>
            </a:r>
          </a:p>
          <a:p>
            <a:pPr lvl="1">
              <a:buFont typeface="Arial" panose="020B0604020202020204" pitchFamily="34" charset="0"/>
              <a:buChar char="–"/>
            </a:pPr>
            <a:r>
              <a:rPr lang="en-US" sz="2100" dirty="0">
                <a:solidFill>
                  <a:schemeClr val="tx1"/>
                </a:solidFill>
                <a:latin typeface="Arial"/>
                <a:cs typeface="Arial"/>
              </a:rPr>
              <a:t>1 close to Target Temp</a:t>
            </a:r>
          </a:p>
          <a:p>
            <a:pPr lvl="1">
              <a:buFont typeface="Arial" panose="020B0604020202020204" pitchFamily="34" charset="0"/>
              <a:buChar char="–"/>
            </a:pPr>
            <a:r>
              <a:rPr lang="en-US" sz="2100" dirty="0">
                <a:solidFill>
                  <a:schemeClr val="tx1"/>
                </a:solidFill>
                <a:latin typeface="Arial"/>
                <a:cs typeface="Arial"/>
              </a:rPr>
              <a:t>1 below Target Temp (-50°C)</a:t>
            </a:r>
          </a:p>
          <a:p>
            <a:pPr>
              <a:spcBef>
                <a:spcPts val="1800"/>
              </a:spcBef>
            </a:pPr>
            <a:r>
              <a:rPr lang="en-US" sz="2100" dirty="0">
                <a:solidFill>
                  <a:schemeClr val="tx1"/>
                </a:solidFill>
                <a:latin typeface="Arial"/>
                <a:cs typeface="Arial"/>
              </a:rPr>
              <a:t>1 </a:t>
            </a:r>
            <a:r>
              <a:rPr lang="en-US" sz="2100" dirty="0" err="1">
                <a:solidFill>
                  <a:schemeClr val="tx1"/>
                </a:solidFill>
                <a:latin typeface="Arial"/>
                <a:cs typeface="Arial"/>
              </a:rPr>
              <a:t>SiC</a:t>
            </a:r>
            <a:r>
              <a:rPr lang="en-US" sz="2100" dirty="0">
                <a:solidFill>
                  <a:schemeClr val="tx1"/>
                </a:solidFill>
                <a:latin typeface="Arial"/>
                <a:cs typeface="Arial"/>
              </a:rPr>
              <a:t> monitor (Ø.059 x .354")</a:t>
            </a:r>
          </a:p>
          <a:p>
            <a:endParaRPr lang="en-US" sz="2100" dirty="0"/>
          </a:p>
        </p:txBody>
      </p:sp>
    </p:spTree>
    <p:extLst>
      <p:ext uri="{BB962C8B-B14F-4D97-AF65-F5344CB8AC3E}">
        <p14:creationId xmlns:p14="http://schemas.microsoft.com/office/powerpoint/2010/main" val="556702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C96E-9E48-319B-FB4A-21C08CACF726}"/>
              </a:ext>
            </a:extLst>
          </p:cNvPr>
          <p:cNvSpPr>
            <a:spLocks noGrp="1"/>
          </p:cNvSpPr>
          <p:nvPr>
            <p:ph type="title"/>
          </p:nvPr>
        </p:nvSpPr>
        <p:spPr>
          <a:xfrm>
            <a:off x="888176" y="457200"/>
            <a:ext cx="10415648" cy="952804"/>
          </a:xfrm>
        </p:spPr>
        <p:txBody>
          <a:bodyPr/>
          <a:lstStyle/>
          <a:p>
            <a:r>
              <a:rPr lang="en-US" dirty="0"/>
              <a:t>SAM-3 Progress</a:t>
            </a:r>
          </a:p>
        </p:txBody>
      </p:sp>
      <p:sp>
        <p:nvSpPr>
          <p:cNvPr id="3" name="Content Placeholder 2">
            <a:extLst>
              <a:ext uri="{FF2B5EF4-FFF2-40B4-BE49-F238E27FC236}">
                <a16:creationId xmlns:a16="http://schemas.microsoft.com/office/drawing/2014/main" id="{B68C2FD5-39C6-B41B-16D8-2C020E5C2868}"/>
              </a:ext>
            </a:extLst>
          </p:cNvPr>
          <p:cNvSpPr>
            <a:spLocks noGrp="1"/>
          </p:cNvSpPr>
          <p:nvPr>
            <p:ph idx="1"/>
          </p:nvPr>
        </p:nvSpPr>
        <p:spPr>
          <a:xfrm>
            <a:off x="888176" y="1101777"/>
            <a:ext cx="10415649" cy="4989462"/>
          </a:xfrm>
        </p:spPr>
        <p:txBody>
          <a:bodyPr/>
          <a:lstStyle/>
          <a:p>
            <a:pPr marL="228600" marR="0" lvl="0" indent="-228600" algn="l" defTabSz="914400" rtl="0" eaLnBrk="1" fontAlgn="auto" latinLnBrk="0" hangingPunct="1">
              <a:lnSpc>
                <a:spcPct val="100000"/>
              </a:lnSpc>
              <a:spcBef>
                <a:spcPts val="10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Final Design Review Kickoff Meeting Scheduled – 3/17/25</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Drawings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Neutronics analysis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Thermal analysis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Structural analysis technically checked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Specimen fabrication has commenced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Hardware material procurement has commenced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Passive instrumentation has commenced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Melt wires</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SiC</a:t>
            </a: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temperature monitors</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INL fluence monitors</a:t>
            </a:r>
            <a:endParaRPr lang="en-US" dirty="0">
              <a:solidFill>
                <a:schemeClr val="tx2"/>
              </a:solidFill>
            </a:endParaRPr>
          </a:p>
        </p:txBody>
      </p:sp>
      <p:sp>
        <p:nvSpPr>
          <p:cNvPr id="4" name="Slide Number Placeholder 3">
            <a:extLst>
              <a:ext uri="{FF2B5EF4-FFF2-40B4-BE49-F238E27FC236}">
                <a16:creationId xmlns:a16="http://schemas.microsoft.com/office/drawing/2014/main" id="{58C532F5-A5D4-99E4-74A3-812914673D37}"/>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65</a:t>
            </a:fld>
            <a:endParaRPr lang="en-US" dirty="0"/>
          </a:p>
        </p:txBody>
      </p:sp>
    </p:spTree>
    <p:extLst>
      <p:ext uri="{BB962C8B-B14F-4D97-AF65-F5344CB8AC3E}">
        <p14:creationId xmlns:p14="http://schemas.microsoft.com/office/powerpoint/2010/main" val="1879602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9D1A-2482-F265-C6F1-0680FF66CC4F}"/>
              </a:ext>
            </a:extLst>
          </p:cNvPr>
          <p:cNvSpPr>
            <a:spLocks noGrp="1"/>
          </p:cNvSpPr>
          <p:nvPr>
            <p:ph type="title"/>
          </p:nvPr>
        </p:nvSpPr>
        <p:spPr/>
        <p:txBody>
          <a:bodyPr/>
          <a:lstStyle/>
          <a:p>
            <a:r>
              <a:rPr lang="en-US" sz="3200" dirty="0"/>
              <a:t>SAM-3 Timeline</a:t>
            </a:r>
          </a:p>
        </p:txBody>
      </p:sp>
      <p:sp>
        <p:nvSpPr>
          <p:cNvPr id="4" name="Slide Number Placeholder 3">
            <a:extLst>
              <a:ext uri="{FF2B5EF4-FFF2-40B4-BE49-F238E27FC236}">
                <a16:creationId xmlns:a16="http://schemas.microsoft.com/office/drawing/2014/main" id="{DAD2F29A-0466-A5FA-73ED-7AC5461AC254}"/>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66</a:t>
            </a:fld>
            <a:endParaRPr lang="en-US" dirty="0"/>
          </a:p>
        </p:txBody>
      </p:sp>
      <p:sp>
        <p:nvSpPr>
          <p:cNvPr id="6" name="TextBox 5">
            <a:extLst>
              <a:ext uri="{FF2B5EF4-FFF2-40B4-BE49-F238E27FC236}">
                <a16:creationId xmlns:a16="http://schemas.microsoft.com/office/drawing/2014/main" id="{72807D40-0141-A035-3A69-77990549380C}"/>
              </a:ext>
            </a:extLst>
          </p:cNvPr>
          <p:cNvSpPr txBox="1"/>
          <p:nvPr/>
        </p:nvSpPr>
        <p:spPr>
          <a:xfrm>
            <a:off x="799054" y="1532378"/>
            <a:ext cx="16502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FF"/>
                </a:solidFill>
                <a:latin typeface="Aptos" panose="020B0004020202020204" pitchFamily="34" charset="0"/>
                <a:cs typeface="Arial" panose="020B0604020202020204" pitchFamily="34" charset="0"/>
              </a:rPr>
              <a:t>Materials selection</a:t>
            </a:r>
          </a:p>
        </p:txBody>
      </p:sp>
      <p:cxnSp>
        <p:nvCxnSpPr>
          <p:cNvPr id="11" name="Straight Arrow Connector 10">
            <a:extLst>
              <a:ext uri="{FF2B5EF4-FFF2-40B4-BE49-F238E27FC236}">
                <a16:creationId xmlns:a16="http://schemas.microsoft.com/office/drawing/2014/main" id="{CED87E25-C8BC-3950-CE3A-E9E7F5FD71BF}"/>
              </a:ext>
            </a:extLst>
          </p:cNvPr>
          <p:cNvCxnSpPr>
            <a:cxnSpLocks/>
          </p:cNvCxnSpPr>
          <p:nvPr/>
        </p:nvCxnSpPr>
        <p:spPr>
          <a:xfrm flipV="1">
            <a:off x="1604598" y="2440335"/>
            <a:ext cx="0" cy="489857"/>
          </a:xfrm>
          <a:prstGeom prst="straightConnector1">
            <a:avLst/>
          </a:prstGeom>
          <a:ln w="412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166D2-005C-04E2-1C4C-4D147843355F}"/>
              </a:ext>
            </a:extLst>
          </p:cNvPr>
          <p:cNvCxnSpPr>
            <a:cxnSpLocks/>
          </p:cNvCxnSpPr>
          <p:nvPr/>
        </p:nvCxnSpPr>
        <p:spPr>
          <a:xfrm rot="10800000" flipV="1">
            <a:off x="3030620" y="3664476"/>
            <a:ext cx="0" cy="489857"/>
          </a:xfrm>
          <a:prstGeom prst="straightConnector1">
            <a:avLst/>
          </a:prstGeom>
          <a:ln w="41275">
            <a:solidFill>
              <a:srgbClr val="F68C2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B7A230-D223-2E13-ABB5-CD5B44D3073F}"/>
              </a:ext>
            </a:extLst>
          </p:cNvPr>
          <p:cNvSpPr txBox="1"/>
          <p:nvPr/>
        </p:nvSpPr>
        <p:spPr>
          <a:xfrm>
            <a:off x="1370950" y="4244288"/>
            <a:ext cx="4908445" cy="1569660"/>
          </a:xfrm>
          <a:prstGeom prst="rect">
            <a:avLst/>
          </a:prstGeom>
          <a:solidFill>
            <a:schemeClr val="bg1"/>
          </a:solidFill>
        </p:spPr>
        <p:txBody>
          <a:bodyPr wrap="square">
            <a:spAutoFit/>
          </a:bodyPr>
          <a:lstStyle/>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Design and Analysis ​</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Specimen Fabrication ​</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Hardware Fabrication Assembly</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Experiment Safety Analysis</a:t>
            </a:r>
          </a:p>
        </p:txBody>
      </p:sp>
      <p:cxnSp>
        <p:nvCxnSpPr>
          <p:cNvPr id="16" name="Straight Arrow Connector 15">
            <a:extLst>
              <a:ext uri="{FF2B5EF4-FFF2-40B4-BE49-F238E27FC236}">
                <a16:creationId xmlns:a16="http://schemas.microsoft.com/office/drawing/2014/main" id="{B997A7AE-FE4A-867A-FF85-1A68B083144D}"/>
              </a:ext>
            </a:extLst>
          </p:cNvPr>
          <p:cNvCxnSpPr>
            <a:cxnSpLocks/>
          </p:cNvCxnSpPr>
          <p:nvPr/>
        </p:nvCxnSpPr>
        <p:spPr>
          <a:xfrm rot="10800000" flipV="1">
            <a:off x="8607586" y="4154333"/>
            <a:ext cx="0" cy="489857"/>
          </a:xfrm>
          <a:prstGeom prst="straightConnector1">
            <a:avLst/>
          </a:prstGeom>
          <a:ln w="412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D6A225-90AD-3C48-0401-CD6B8413B44A}"/>
              </a:ext>
            </a:extLst>
          </p:cNvPr>
          <p:cNvCxnSpPr>
            <a:cxnSpLocks/>
          </p:cNvCxnSpPr>
          <p:nvPr/>
        </p:nvCxnSpPr>
        <p:spPr>
          <a:xfrm flipV="1">
            <a:off x="5717367" y="2440335"/>
            <a:ext cx="0" cy="489857"/>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E0DC80B-5404-53CB-A0C4-AC41DFE4858A}"/>
              </a:ext>
            </a:extLst>
          </p:cNvPr>
          <p:cNvSpPr txBox="1"/>
          <p:nvPr/>
        </p:nvSpPr>
        <p:spPr>
          <a:xfrm>
            <a:off x="7756810" y="4788678"/>
            <a:ext cx="2246167" cy="830997"/>
          </a:xfrm>
          <a:prstGeom prst="rect">
            <a:avLst/>
          </a:prstGeom>
          <a:noFill/>
        </p:spPr>
        <p:txBody>
          <a:bodyPr wrap="square">
            <a:spAutoFit/>
          </a:bodyPr>
          <a:lstStyle/>
          <a:p>
            <a:pPr lvl="0" algn="ctr">
              <a:defRPr/>
            </a:pPr>
            <a:r>
              <a:rPr lang="en-US" sz="2400" b="1" kern="100" dirty="0">
                <a:solidFill>
                  <a:srgbClr val="0000FF"/>
                </a:solidFill>
                <a:latin typeface="Aptos" panose="020B0004020202020204" pitchFamily="34" charset="0"/>
                <a:ea typeface="Aptos" panose="020B0004020202020204" pitchFamily="34" charset="0"/>
                <a:cs typeface="Arial" panose="020B0604020202020204" pitchFamily="34" charset="0"/>
              </a:rPr>
              <a:t>NFML/PIE </a:t>
            </a:r>
          </a:p>
          <a:p>
            <a:pPr lvl="0" algn="ctr">
              <a:defRPr/>
            </a:pPr>
            <a:r>
              <a:rPr lang="en-US" sz="2400" b="1" kern="100" dirty="0">
                <a:solidFill>
                  <a:srgbClr val="0000FF"/>
                </a:solidFill>
                <a:latin typeface="Aptos" panose="020B0004020202020204" pitchFamily="34" charset="0"/>
                <a:ea typeface="Aptos" panose="020B0004020202020204" pitchFamily="34" charset="0"/>
                <a:cs typeface="Arial" panose="020B0604020202020204" pitchFamily="34" charset="0"/>
              </a:rPr>
              <a:t>(RTE and CINR)</a:t>
            </a:r>
          </a:p>
        </p:txBody>
      </p:sp>
      <p:sp>
        <p:nvSpPr>
          <p:cNvPr id="21" name="TextBox 20">
            <a:extLst>
              <a:ext uri="{FF2B5EF4-FFF2-40B4-BE49-F238E27FC236}">
                <a16:creationId xmlns:a16="http://schemas.microsoft.com/office/drawing/2014/main" id="{6FC1824E-39A6-4C8C-1AC0-52955A991803}"/>
              </a:ext>
            </a:extLst>
          </p:cNvPr>
          <p:cNvSpPr txBox="1"/>
          <p:nvPr/>
        </p:nvSpPr>
        <p:spPr>
          <a:xfrm>
            <a:off x="4038469" y="1219037"/>
            <a:ext cx="33577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Aptos" panose="020B0004020202020204" pitchFamily="34" charset="0"/>
                <a:cs typeface="Arial" panose="020B0604020202020204" pitchFamily="34" charset="0"/>
              </a:rPr>
              <a:t>ATR irradiation</a:t>
            </a:r>
          </a:p>
          <a:p>
            <a:pPr algn="ctr">
              <a:defRPr/>
            </a:pPr>
            <a:r>
              <a:rPr lang="en-US" sz="2400" b="1" dirty="0">
                <a:solidFill>
                  <a:srgbClr val="00B050"/>
                </a:solidFill>
                <a:latin typeface="Aptos" panose="020B0004020202020204" pitchFamily="34" charset="0"/>
                <a:cs typeface="Arial" panose="020B0604020202020204" pitchFamily="34" charset="0"/>
              </a:rPr>
              <a:t>Irradiation commences FY27-Q2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B050"/>
              </a:solidFill>
              <a:latin typeface="Aptos" panose="020B0004020202020204" pitchFamily="34"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8F56CA5E-FE48-15DA-71E7-B5B68491EC3B}"/>
              </a:ext>
            </a:extLst>
          </p:cNvPr>
          <p:cNvGraphicFramePr>
            <a:graphicFrameLocks noGrp="1"/>
          </p:cNvGraphicFramePr>
          <p:nvPr/>
        </p:nvGraphicFramePr>
        <p:xfrm>
          <a:off x="831714" y="3060594"/>
          <a:ext cx="7262325" cy="489857"/>
        </p:xfrm>
        <a:graphic>
          <a:graphicData uri="http://schemas.openxmlformats.org/drawingml/2006/table">
            <a:tbl>
              <a:tblPr firstRow="1" bandRow="1">
                <a:tableStyleId>{5C22544A-7EE6-4342-B048-85BDC9FD1C3A}</a:tableStyleId>
              </a:tblPr>
              <a:tblGrid>
                <a:gridCol w="1452465">
                  <a:extLst>
                    <a:ext uri="{9D8B030D-6E8A-4147-A177-3AD203B41FA5}">
                      <a16:colId xmlns:a16="http://schemas.microsoft.com/office/drawing/2014/main" val="67874318"/>
                    </a:ext>
                  </a:extLst>
                </a:gridCol>
                <a:gridCol w="1452465">
                  <a:extLst>
                    <a:ext uri="{9D8B030D-6E8A-4147-A177-3AD203B41FA5}">
                      <a16:colId xmlns:a16="http://schemas.microsoft.com/office/drawing/2014/main" val="2386531334"/>
                    </a:ext>
                  </a:extLst>
                </a:gridCol>
                <a:gridCol w="1452465">
                  <a:extLst>
                    <a:ext uri="{9D8B030D-6E8A-4147-A177-3AD203B41FA5}">
                      <a16:colId xmlns:a16="http://schemas.microsoft.com/office/drawing/2014/main" val="25418631"/>
                    </a:ext>
                  </a:extLst>
                </a:gridCol>
                <a:gridCol w="1452465">
                  <a:extLst>
                    <a:ext uri="{9D8B030D-6E8A-4147-A177-3AD203B41FA5}">
                      <a16:colId xmlns:a16="http://schemas.microsoft.com/office/drawing/2014/main" val="3353824038"/>
                    </a:ext>
                  </a:extLst>
                </a:gridCol>
                <a:gridCol w="1452465">
                  <a:extLst>
                    <a:ext uri="{9D8B030D-6E8A-4147-A177-3AD203B41FA5}">
                      <a16:colId xmlns:a16="http://schemas.microsoft.com/office/drawing/2014/main" val="1938452687"/>
                    </a:ext>
                  </a:extLst>
                </a:gridCol>
              </a:tblGrid>
              <a:tr h="489857">
                <a:tc>
                  <a:txBody>
                    <a:bodyPr/>
                    <a:lstStyle/>
                    <a:p>
                      <a:pPr algn="ctr"/>
                      <a:r>
                        <a:rPr lang="en-US" sz="2000" dirty="0">
                          <a:solidFill>
                            <a:schemeClr val="tx1"/>
                          </a:solidFill>
                        </a:rPr>
                        <a:t>FY25</a:t>
                      </a:r>
                    </a:p>
                  </a:txBody>
                  <a:tcPr anchor="ctr">
                    <a:solidFill>
                      <a:srgbClr val="FCB6FE"/>
                    </a:solidFill>
                  </a:tcPr>
                </a:tc>
                <a:tc>
                  <a:txBody>
                    <a:bodyPr/>
                    <a:lstStyle/>
                    <a:p>
                      <a:pPr algn="ctr"/>
                      <a:r>
                        <a:rPr lang="en-US" sz="2000" dirty="0">
                          <a:solidFill>
                            <a:schemeClr val="tx1"/>
                          </a:solidFill>
                        </a:rPr>
                        <a:t>FY26</a:t>
                      </a:r>
                    </a:p>
                  </a:txBody>
                  <a:tcPr anchor="ctr">
                    <a:solidFill>
                      <a:srgbClr val="FFC000"/>
                    </a:solidFill>
                  </a:tcPr>
                </a:tc>
                <a:tc>
                  <a:txBody>
                    <a:bodyPr/>
                    <a:lstStyle/>
                    <a:p>
                      <a:pPr algn="ctr"/>
                      <a:r>
                        <a:rPr lang="en-US" sz="2000" dirty="0">
                          <a:solidFill>
                            <a:schemeClr val="tx1"/>
                          </a:solidFill>
                        </a:rPr>
                        <a:t>FY27</a:t>
                      </a:r>
                    </a:p>
                  </a:txBody>
                  <a:tcPr anchor="ctr">
                    <a:solidFill>
                      <a:srgbClr val="00CC00"/>
                    </a:solidFill>
                  </a:tcPr>
                </a:tc>
                <a:tc>
                  <a:txBody>
                    <a:bodyPr/>
                    <a:lstStyle/>
                    <a:p>
                      <a:pPr algn="ctr"/>
                      <a:r>
                        <a:rPr lang="en-US" sz="2000" dirty="0">
                          <a:solidFill>
                            <a:schemeClr val="tx1"/>
                          </a:solidFill>
                        </a:rPr>
                        <a:t>FY28</a:t>
                      </a:r>
                    </a:p>
                  </a:txBody>
                  <a:tcPr anchor="ctr">
                    <a:solidFill>
                      <a:srgbClr val="00CC00"/>
                    </a:solidFill>
                  </a:tcPr>
                </a:tc>
                <a:tc>
                  <a:txBody>
                    <a:bodyPr/>
                    <a:lstStyle/>
                    <a:p>
                      <a:pPr algn="ctr"/>
                      <a:r>
                        <a:rPr lang="en-US" sz="2000" dirty="0">
                          <a:solidFill>
                            <a:schemeClr val="tx1"/>
                          </a:solidFill>
                        </a:rPr>
                        <a:t>FY29</a:t>
                      </a:r>
                    </a:p>
                  </a:txBody>
                  <a:tcPr anchor="ctr">
                    <a:solidFill>
                      <a:srgbClr val="00CC00"/>
                    </a:solidFill>
                  </a:tcPr>
                </a:tc>
                <a:extLst>
                  <a:ext uri="{0D108BD9-81ED-4DB2-BD59-A6C34878D82A}">
                    <a16:rowId xmlns:a16="http://schemas.microsoft.com/office/drawing/2014/main" val="647079625"/>
                  </a:ext>
                </a:extLst>
              </a:tr>
            </a:tbl>
          </a:graphicData>
        </a:graphic>
      </p:graphicFrame>
      <p:graphicFrame>
        <p:nvGraphicFramePr>
          <p:cNvPr id="23" name="Table 22">
            <a:extLst>
              <a:ext uri="{FF2B5EF4-FFF2-40B4-BE49-F238E27FC236}">
                <a16:creationId xmlns:a16="http://schemas.microsoft.com/office/drawing/2014/main" id="{2349FB69-1741-E801-8DC3-015D7CEF5529}"/>
              </a:ext>
            </a:extLst>
          </p:cNvPr>
          <p:cNvGraphicFramePr>
            <a:graphicFrameLocks noGrp="1"/>
          </p:cNvGraphicFramePr>
          <p:nvPr/>
        </p:nvGraphicFramePr>
        <p:xfrm>
          <a:off x="5873580" y="3534539"/>
          <a:ext cx="5029205" cy="489857"/>
        </p:xfrm>
        <a:graphic>
          <a:graphicData uri="http://schemas.openxmlformats.org/drawingml/2006/table">
            <a:tbl>
              <a:tblPr firstRow="1" bandRow="1">
                <a:tableStyleId>{5C22544A-7EE6-4342-B048-85BDC9FD1C3A}</a:tableStyleId>
              </a:tblPr>
              <a:tblGrid>
                <a:gridCol w="772882">
                  <a:extLst>
                    <a:ext uri="{9D8B030D-6E8A-4147-A177-3AD203B41FA5}">
                      <a16:colId xmlns:a16="http://schemas.microsoft.com/office/drawing/2014/main" val="2173334852"/>
                    </a:ext>
                  </a:extLst>
                </a:gridCol>
                <a:gridCol w="1426030">
                  <a:extLst>
                    <a:ext uri="{9D8B030D-6E8A-4147-A177-3AD203B41FA5}">
                      <a16:colId xmlns:a16="http://schemas.microsoft.com/office/drawing/2014/main" val="1938452687"/>
                    </a:ext>
                  </a:extLst>
                </a:gridCol>
                <a:gridCol w="1426028">
                  <a:extLst>
                    <a:ext uri="{9D8B030D-6E8A-4147-A177-3AD203B41FA5}">
                      <a16:colId xmlns:a16="http://schemas.microsoft.com/office/drawing/2014/main" val="87494590"/>
                    </a:ext>
                  </a:extLst>
                </a:gridCol>
                <a:gridCol w="1404265">
                  <a:extLst>
                    <a:ext uri="{9D8B030D-6E8A-4147-A177-3AD203B41FA5}">
                      <a16:colId xmlns:a16="http://schemas.microsoft.com/office/drawing/2014/main" val="4134836159"/>
                    </a:ext>
                  </a:extLst>
                </a:gridCol>
              </a:tblGrid>
              <a:tr h="489857">
                <a:tc>
                  <a:txBody>
                    <a:bodyPr/>
                    <a:lstStyle/>
                    <a:p>
                      <a:pPr algn="ctr"/>
                      <a:r>
                        <a:rPr lang="en-US" sz="2000" dirty="0">
                          <a:solidFill>
                            <a:schemeClr val="bg1"/>
                          </a:solidFill>
                        </a:rPr>
                        <a:t>FY28</a:t>
                      </a:r>
                    </a:p>
                  </a:txBody>
                  <a:tcPr marL="0" marR="0" marT="0" marB="0" anchor="ctr">
                    <a:solidFill>
                      <a:srgbClr val="6600FF"/>
                    </a:solidFill>
                  </a:tcPr>
                </a:tc>
                <a:tc>
                  <a:txBody>
                    <a:bodyPr/>
                    <a:lstStyle/>
                    <a:p>
                      <a:pPr algn="ctr"/>
                      <a:r>
                        <a:rPr lang="en-US" sz="2000" dirty="0">
                          <a:solidFill>
                            <a:schemeClr val="bg1"/>
                          </a:solidFill>
                        </a:rPr>
                        <a:t>FY29</a:t>
                      </a:r>
                    </a:p>
                  </a:txBody>
                  <a:tcPr marL="0" marR="0" marT="0" marB="0" anchor="ctr">
                    <a:solidFill>
                      <a:srgbClr val="6600FF"/>
                    </a:solidFill>
                  </a:tcPr>
                </a:tc>
                <a:tc>
                  <a:txBody>
                    <a:bodyPr/>
                    <a:lstStyle/>
                    <a:p>
                      <a:pPr algn="ctr"/>
                      <a:r>
                        <a:rPr lang="en-US" sz="2000" dirty="0">
                          <a:solidFill>
                            <a:schemeClr val="bg1"/>
                          </a:solidFill>
                        </a:rPr>
                        <a:t>FY30</a:t>
                      </a:r>
                    </a:p>
                  </a:txBody>
                  <a:tcPr marL="0" marR="0" marT="0" marB="0" anchor="ctr">
                    <a:solidFill>
                      <a:srgbClr val="6600FF"/>
                    </a:solidFill>
                  </a:tcPr>
                </a:tc>
                <a:tc>
                  <a:txBody>
                    <a:bodyPr/>
                    <a:lstStyle/>
                    <a:p>
                      <a:pPr algn="ctr"/>
                      <a:r>
                        <a:rPr lang="en-US" sz="2000" dirty="0">
                          <a:solidFill>
                            <a:schemeClr val="bg1"/>
                          </a:solidFill>
                        </a:rPr>
                        <a:t>FY31</a:t>
                      </a:r>
                    </a:p>
                  </a:txBody>
                  <a:tcPr marL="0" marR="0" marT="0" marB="0" anchor="ctr">
                    <a:solidFill>
                      <a:srgbClr val="6600FF"/>
                    </a:solidFill>
                  </a:tcPr>
                </a:tc>
                <a:extLst>
                  <a:ext uri="{0D108BD9-81ED-4DB2-BD59-A6C34878D82A}">
                    <a16:rowId xmlns:a16="http://schemas.microsoft.com/office/drawing/2014/main" val="647079625"/>
                  </a:ext>
                </a:extLst>
              </a:tr>
            </a:tbl>
          </a:graphicData>
        </a:graphic>
      </p:graphicFrame>
    </p:spTree>
    <p:extLst>
      <p:ext uri="{BB962C8B-B14F-4D97-AF65-F5344CB8AC3E}">
        <p14:creationId xmlns:p14="http://schemas.microsoft.com/office/powerpoint/2010/main" val="1214915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F77B-F004-7381-ABAA-45569D0909BE}"/>
              </a:ext>
            </a:extLst>
          </p:cNvPr>
          <p:cNvSpPr>
            <a:spLocks noGrp="1"/>
          </p:cNvSpPr>
          <p:nvPr>
            <p:ph type="title"/>
          </p:nvPr>
        </p:nvSpPr>
        <p:spPr/>
        <p:txBody>
          <a:bodyPr/>
          <a:lstStyle/>
          <a:p>
            <a:r>
              <a:rPr lang="en-US" dirty="0"/>
              <a:t>Expected Impacts of the </a:t>
            </a:r>
            <a:r>
              <a:rPr lang="en-US" dirty="0">
                <a:solidFill>
                  <a:schemeClr val="accent1"/>
                </a:solidFill>
              </a:rPr>
              <a:t>SAM-3</a:t>
            </a:r>
            <a:r>
              <a:rPr lang="en-US" dirty="0"/>
              <a:t> Campaign</a:t>
            </a:r>
          </a:p>
        </p:txBody>
      </p:sp>
      <p:sp>
        <p:nvSpPr>
          <p:cNvPr id="3" name="Content Placeholder 2">
            <a:extLst>
              <a:ext uri="{FF2B5EF4-FFF2-40B4-BE49-F238E27FC236}">
                <a16:creationId xmlns:a16="http://schemas.microsoft.com/office/drawing/2014/main" id="{CCC13ED4-5EA9-42A2-B066-1E0F01CA3E6C}"/>
              </a:ext>
            </a:extLst>
          </p:cNvPr>
          <p:cNvSpPr>
            <a:spLocks noGrp="1"/>
          </p:cNvSpPr>
          <p:nvPr>
            <p:ph idx="1"/>
          </p:nvPr>
        </p:nvSpPr>
        <p:spPr>
          <a:xfrm>
            <a:off x="888176" y="1363436"/>
            <a:ext cx="10415649" cy="4248799"/>
          </a:xfrm>
        </p:spPr>
        <p:txBody>
          <a:bodyPr/>
          <a:lstStyle/>
          <a:p>
            <a:pPr>
              <a:lnSpc>
                <a:spcPct val="100000"/>
              </a:lnSpc>
              <a:spcBef>
                <a:spcPts val="1800"/>
              </a:spcBef>
            </a:pPr>
            <a:r>
              <a:rPr lang="en-US" sz="2400" dirty="0">
                <a:solidFill>
                  <a:schemeClr val="tx1"/>
                </a:solidFill>
              </a:rPr>
              <a:t>Improved utilization of the NSUF NFML</a:t>
            </a:r>
          </a:p>
          <a:p>
            <a:pPr>
              <a:lnSpc>
                <a:spcPct val="100000"/>
              </a:lnSpc>
              <a:spcBef>
                <a:spcPts val="1800"/>
              </a:spcBef>
            </a:pPr>
            <a:r>
              <a:rPr lang="en-US" sz="2400" dirty="0">
                <a:solidFill>
                  <a:schemeClr val="tx1"/>
                </a:solidFill>
              </a:rPr>
              <a:t>Increased integration of NSUF with relevant DOE-NE programs</a:t>
            </a:r>
          </a:p>
          <a:p>
            <a:pPr>
              <a:lnSpc>
                <a:spcPct val="100000"/>
              </a:lnSpc>
              <a:spcBef>
                <a:spcPts val="1800"/>
              </a:spcBef>
            </a:pPr>
            <a:r>
              <a:rPr lang="en-US" sz="2400" dirty="0">
                <a:solidFill>
                  <a:schemeClr val="tx1"/>
                </a:solidFill>
              </a:rPr>
              <a:t>Scientific publications</a:t>
            </a:r>
          </a:p>
          <a:p>
            <a:pPr>
              <a:lnSpc>
                <a:spcPct val="100000"/>
              </a:lnSpc>
              <a:spcBef>
                <a:spcPts val="1800"/>
              </a:spcBef>
            </a:pPr>
            <a:r>
              <a:rPr lang="en-US" sz="2400" dirty="0">
                <a:solidFill>
                  <a:schemeClr val="tx1"/>
                </a:solidFill>
              </a:rPr>
              <a:t>Talent pipeline (graduate student training, recruitment)</a:t>
            </a:r>
          </a:p>
          <a:p>
            <a:pPr>
              <a:lnSpc>
                <a:spcPct val="100000"/>
              </a:lnSpc>
              <a:spcBef>
                <a:spcPts val="1800"/>
              </a:spcBef>
            </a:pPr>
            <a:r>
              <a:rPr lang="en-US" sz="2400" dirty="0">
                <a:solidFill>
                  <a:schemeClr val="tx1"/>
                </a:solidFill>
              </a:rPr>
              <a:t>The knowledge gained from the SAM-3 and resultant PIE studies will accelerate structural materials development/qualification/deployment for advanced nuclear reactor technologies in the US</a:t>
            </a:r>
          </a:p>
          <a:p>
            <a:endParaRPr lang="en-US" dirty="0">
              <a:solidFill>
                <a:schemeClr val="tx1"/>
              </a:solidFill>
            </a:endParaRPr>
          </a:p>
        </p:txBody>
      </p:sp>
    </p:spTree>
    <p:extLst>
      <p:ext uri="{BB962C8B-B14F-4D97-AF65-F5344CB8AC3E}">
        <p14:creationId xmlns:p14="http://schemas.microsoft.com/office/powerpoint/2010/main" val="2495592800"/>
      </p:ext>
    </p:extLst>
  </p:cSld>
  <p:clrMapOvr>
    <a:masterClrMapping/>
  </p:clrMapOvr>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71833-A526-DB00-095F-A49D16F2970E}"/>
              </a:ext>
            </a:extLst>
          </p:cNvPr>
          <p:cNvSpPr>
            <a:spLocks noGrp="1"/>
          </p:cNvSpPr>
          <p:nvPr>
            <p:ph type="title"/>
          </p:nvPr>
        </p:nvSpPr>
        <p:spPr/>
        <p:txBody>
          <a:bodyPr/>
          <a:lstStyle/>
          <a:p>
            <a:r>
              <a:rPr lang="en-US" dirty="0"/>
              <a:t>Conclusion</a:t>
            </a:r>
          </a:p>
        </p:txBody>
      </p:sp>
      <p:sp>
        <p:nvSpPr>
          <p:cNvPr id="5" name="Text Placeholder 4">
            <a:extLst>
              <a:ext uri="{FF2B5EF4-FFF2-40B4-BE49-F238E27FC236}">
                <a16:creationId xmlns:a16="http://schemas.microsoft.com/office/drawing/2014/main" id="{5286752A-C5B2-46D6-4F35-6D8308E9C6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2706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5CE17-33C0-5115-F86B-40B140C97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6326" y="156764"/>
            <a:ext cx="5205674" cy="6020199"/>
          </a:xfrm>
          <a:prstGeom prst="rect">
            <a:avLst/>
          </a:prstGeom>
        </p:spPr>
      </p:pic>
      <p:sp>
        <p:nvSpPr>
          <p:cNvPr id="2" name="Title 1">
            <a:extLst>
              <a:ext uri="{FF2B5EF4-FFF2-40B4-BE49-F238E27FC236}">
                <a16:creationId xmlns:a16="http://schemas.microsoft.com/office/drawing/2014/main" id="{F4562D3C-6A06-C4AE-A535-F8DC8FDFA2A6}"/>
              </a:ext>
            </a:extLst>
          </p:cNvPr>
          <p:cNvSpPr>
            <a:spLocks noGrp="1"/>
          </p:cNvSpPr>
          <p:nvPr>
            <p:ph type="title"/>
          </p:nvPr>
        </p:nvSpPr>
        <p:spPr>
          <a:xfrm>
            <a:off x="838199" y="552071"/>
            <a:ext cx="5610475" cy="1138617"/>
          </a:xfrm>
        </p:spPr>
        <p:txBody>
          <a:bodyPr/>
          <a:lstStyle/>
          <a:p>
            <a:r>
              <a:rPr lang="en-US" dirty="0"/>
              <a:t>Nuclear Science User Facilities Overview</a:t>
            </a:r>
          </a:p>
        </p:txBody>
      </p:sp>
      <p:sp>
        <p:nvSpPr>
          <p:cNvPr id="3" name="Content Placeholder 2">
            <a:extLst>
              <a:ext uri="{FF2B5EF4-FFF2-40B4-BE49-F238E27FC236}">
                <a16:creationId xmlns:a16="http://schemas.microsoft.com/office/drawing/2014/main" id="{4C744985-5ECE-FBB2-B902-71C0EAF289D7}"/>
              </a:ext>
            </a:extLst>
          </p:cNvPr>
          <p:cNvSpPr>
            <a:spLocks noGrp="1"/>
          </p:cNvSpPr>
          <p:nvPr>
            <p:ph idx="1"/>
          </p:nvPr>
        </p:nvSpPr>
        <p:spPr>
          <a:xfrm>
            <a:off x="838200" y="1825625"/>
            <a:ext cx="5854634" cy="4351338"/>
          </a:xfrm>
        </p:spPr>
        <p:txBody>
          <a:bodyPr>
            <a:normAutofit fontScale="62500" lnSpcReduction="20000"/>
          </a:bodyPr>
          <a:lstStyle/>
          <a:p>
            <a:r>
              <a:rPr lang="en-US" sz="3400" dirty="0"/>
              <a:t>NSUF provides the user with no cost access to specialized and unique capabilities. </a:t>
            </a:r>
          </a:p>
          <a:p>
            <a:r>
              <a:rPr lang="en-US" sz="3400" dirty="0"/>
              <a:t>NSUF fosters the development of novel ideas generated by external contributors from universities, national laboratories, and industry.</a:t>
            </a:r>
          </a:p>
          <a:p>
            <a:r>
              <a:rPr lang="en-US" sz="3400" dirty="0"/>
              <a:t>NSUF promotes collaborations between users and the expertise at the NSUF partners. </a:t>
            </a:r>
          </a:p>
          <a:p>
            <a:r>
              <a:rPr lang="en-US" sz="3400" dirty="0"/>
              <a:t>These collaborations:</a:t>
            </a:r>
          </a:p>
          <a:p>
            <a:pPr lvl="1"/>
            <a:r>
              <a:rPr lang="en-US" sz="2900" dirty="0"/>
              <a:t>define the cutting edge of nuclear technology research in understanding the behavior of materials subjected to radiation environments, </a:t>
            </a:r>
          </a:p>
          <a:p>
            <a:pPr lvl="1"/>
            <a:r>
              <a:rPr lang="en-US" sz="2900" dirty="0"/>
              <a:t>contribute to improved performance of current industry and future nuclear reactor systems, and </a:t>
            </a:r>
          </a:p>
          <a:p>
            <a:pPr lvl="1"/>
            <a:r>
              <a:rPr lang="en-US" sz="2900" dirty="0"/>
              <a:t>stimulate cooperative research between users conducting research in nuclear energy systems.</a:t>
            </a:r>
          </a:p>
          <a:p>
            <a:endParaRPr lang="en-US" dirty="0"/>
          </a:p>
        </p:txBody>
      </p:sp>
    </p:spTree>
    <p:extLst>
      <p:ext uri="{BB962C8B-B14F-4D97-AF65-F5344CB8AC3E}">
        <p14:creationId xmlns:p14="http://schemas.microsoft.com/office/powerpoint/2010/main" val="811317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3EB4C-27FD-1648-32B1-F5DEB5F85614}"/>
            </a:ext>
          </a:extLst>
        </p:cNvPr>
        <p:cNvGrpSpPr/>
        <p:nvPr/>
      </p:nvGrpSpPr>
      <p:grpSpPr>
        <a:xfrm>
          <a:off x="0" y="0"/>
          <a:ext cx="0" cy="0"/>
          <a:chOff x="0" y="0"/>
          <a:chExt cx="0" cy="0"/>
        </a:xfrm>
      </p:grpSpPr>
      <p:pic>
        <p:nvPicPr>
          <p:cNvPr id="12" name="Content Placeholder 11" descr="A group of people posing for a photo&#10;&#10;AI-generated content may be incorrect.">
            <a:extLst>
              <a:ext uri="{FF2B5EF4-FFF2-40B4-BE49-F238E27FC236}">
                <a16:creationId xmlns:a16="http://schemas.microsoft.com/office/drawing/2014/main" id="{A85D0989-8BAA-502F-658B-B9FE8099377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033535" y="2973668"/>
            <a:ext cx="5047701" cy="2886530"/>
          </a:xfrm>
        </p:spPr>
      </p:pic>
      <p:pic>
        <p:nvPicPr>
          <p:cNvPr id="9" name="Picture Placeholder 8" descr="A group of people standing in front of a staircase&#10;&#10;AI-generated content may be incorrect.">
            <a:extLst>
              <a:ext uri="{FF2B5EF4-FFF2-40B4-BE49-F238E27FC236}">
                <a16:creationId xmlns:a16="http://schemas.microsoft.com/office/drawing/2014/main" id="{EDFB33FA-8FC7-E244-EC81-0159652712B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7033535" y="119817"/>
            <a:ext cx="5044953" cy="2713383"/>
          </a:xfrm>
        </p:spPr>
      </p:pic>
      <p:pic>
        <p:nvPicPr>
          <p:cNvPr id="2" name="Picture 1">
            <a:extLst>
              <a:ext uri="{FF2B5EF4-FFF2-40B4-BE49-F238E27FC236}">
                <a16:creationId xmlns:a16="http://schemas.microsoft.com/office/drawing/2014/main" id="{C9361209-6567-EBA4-7586-F71AB1809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9817"/>
            <a:ext cx="7772400" cy="6005945"/>
          </a:xfrm>
          <a:prstGeom prst="rect">
            <a:avLst/>
          </a:prstGeom>
        </p:spPr>
      </p:pic>
    </p:spTree>
    <p:extLst>
      <p:ext uri="{BB962C8B-B14F-4D97-AF65-F5344CB8AC3E}">
        <p14:creationId xmlns:p14="http://schemas.microsoft.com/office/powerpoint/2010/main" val="52963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5456582" y="2365643"/>
            <a:ext cx="7073348" cy="2292350"/>
          </a:xfrm>
        </p:spPr>
        <p:txBody>
          <a:bodyPr/>
          <a:lstStyle/>
          <a:p>
            <a:pPr lvl="0"/>
            <a:r>
              <a:rPr lang="en-US" sz="6000" dirty="0"/>
              <a:t>Questions?</a:t>
            </a:r>
            <a:endParaRPr lang="en-US" dirty="0"/>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5953539" y="3511818"/>
            <a:ext cx="3355711" cy="1398112"/>
          </a:xfrm>
        </p:spPr>
        <p:txBody>
          <a:bodyPr/>
          <a:lstStyle/>
          <a:p>
            <a:pPr lvl="1"/>
            <a:r>
              <a:rPr lang="en-US" dirty="0"/>
              <a:t>Brenden Heidrich</a:t>
            </a:r>
          </a:p>
          <a:p>
            <a:pPr lvl="2"/>
            <a:r>
              <a:rPr lang="en-US" dirty="0"/>
              <a:t>Director, NSUF</a:t>
            </a:r>
          </a:p>
          <a:p>
            <a:pPr lvl="2"/>
            <a:r>
              <a:rPr lang="en-US" dirty="0" err="1"/>
              <a:t>Brenden.Heidrich@inl.gov</a:t>
            </a:r>
            <a:endParaRPr lang="en-US" dirty="0"/>
          </a:p>
        </p:txBody>
      </p:sp>
      <p:sp>
        <p:nvSpPr>
          <p:cNvPr id="5" name="TextBox 4">
            <a:extLst>
              <a:ext uri="{FF2B5EF4-FFF2-40B4-BE49-F238E27FC236}">
                <a16:creationId xmlns:a16="http://schemas.microsoft.com/office/drawing/2014/main" id="{A5E23F9F-9AE8-4D5D-8FDF-7E34B2766A59}"/>
              </a:ext>
            </a:extLst>
          </p:cNvPr>
          <p:cNvSpPr txBox="1"/>
          <p:nvPr/>
        </p:nvSpPr>
        <p:spPr>
          <a:xfrm>
            <a:off x="148728" y="6364861"/>
            <a:ext cx="6268596" cy="369332"/>
          </a:xfrm>
          <a:prstGeom prst="rect">
            <a:avLst/>
          </a:prstGeom>
          <a:noFill/>
        </p:spPr>
        <p:txBody>
          <a:bodyPr wrap="square">
            <a:spAutoFit/>
          </a:bodyPr>
          <a:lstStyle/>
          <a:p>
            <a:r>
              <a:rPr lang="en-US" dirty="0">
                <a:solidFill>
                  <a:schemeClr val="bg1"/>
                </a:solidFill>
              </a:rPr>
              <a:t>INL/MIS-26-91517</a:t>
            </a:r>
          </a:p>
        </p:txBody>
      </p:sp>
    </p:spTree>
    <p:extLst>
      <p:ext uri="{BB962C8B-B14F-4D97-AF65-F5344CB8AC3E}">
        <p14:creationId xmlns:p14="http://schemas.microsoft.com/office/powerpoint/2010/main" val="6502888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E23F9F-9AE8-4D5D-8FDF-7E34B2766A59}"/>
              </a:ext>
            </a:extLst>
          </p:cNvPr>
          <p:cNvSpPr txBox="1"/>
          <p:nvPr/>
        </p:nvSpPr>
        <p:spPr>
          <a:xfrm>
            <a:off x="148728" y="6364861"/>
            <a:ext cx="6268596" cy="369332"/>
          </a:xfrm>
          <a:prstGeom prst="rect">
            <a:avLst/>
          </a:prstGeom>
          <a:noFill/>
        </p:spPr>
        <p:txBody>
          <a:bodyPr wrap="square">
            <a:spAutoFit/>
          </a:bodyPr>
          <a:lstStyle/>
          <a:p>
            <a:r>
              <a:rPr lang="en-US" dirty="0">
                <a:solidFill>
                  <a:schemeClr val="bg1"/>
                </a:solidFill>
              </a:rPr>
              <a:t>INL/MIS-26-91517</a:t>
            </a:r>
          </a:p>
        </p:txBody>
      </p:sp>
      <p:pic>
        <p:nvPicPr>
          <p:cNvPr id="4" name="Picture 3">
            <a:extLst>
              <a:ext uri="{FF2B5EF4-FFF2-40B4-BE49-F238E27FC236}">
                <a16:creationId xmlns:a16="http://schemas.microsoft.com/office/drawing/2014/main" id="{6D7EF642-B74D-82EE-19AE-F0E4368E421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 y="0"/>
            <a:ext cx="12191996" cy="6857999"/>
          </a:xfrm>
          <a:prstGeom prst="rect">
            <a:avLst/>
          </a:prstGeom>
        </p:spPr>
      </p:pic>
    </p:spTree>
    <p:extLst>
      <p:ext uri="{BB962C8B-B14F-4D97-AF65-F5344CB8AC3E}">
        <p14:creationId xmlns:p14="http://schemas.microsoft.com/office/powerpoint/2010/main" val="53001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6E267-870F-1AA6-8397-EA8BCA2E69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BD5EA8-91AB-7DF3-1D0C-55BCBE76BEC9}"/>
              </a:ext>
            </a:extLst>
          </p:cNvPr>
          <p:cNvSpPr>
            <a:spLocks noGrp="1"/>
          </p:cNvSpPr>
          <p:nvPr>
            <p:ph type="title"/>
          </p:nvPr>
        </p:nvSpPr>
        <p:spPr/>
        <p:txBody>
          <a:bodyPr/>
          <a:lstStyle/>
          <a:p>
            <a:r>
              <a:rPr lang="en-US" dirty="0"/>
              <a:t>Staff Changes in the Program Office</a:t>
            </a:r>
          </a:p>
        </p:txBody>
      </p:sp>
      <p:sp>
        <p:nvSpPr>
          <p:cNvPr id="6" name="Content Placeholder 5">
            <a:extLst>
              <a:ext uri="{FF2B5EF4-FFF2-40B4-BE49-F238E27FC236}">
                <a16:creationId xmlns:a16="http://schemas.microsoft.com/office/drawing/2014/main" id="{15DD3652-2E25-0BDC-10E9-EE0F697E9C7A}"/>
              </a:ext>
            </a:extLst>
          </p:cNvPr>
          <p:cNvSpPr>
            <a:spLocks noGrp="1"/>
          </p:cNvSpPr>
          <p:nvPr>
            <p:ph idx="1"/>
          </p:nvPr>
        </p:nvSpPr>
        <p:spPr>
          <a:xfrm>
            <a:off x="888177" y="1405218"/>
            <a:ext cx="5485730" cy="4686021"/>
          </a:xfrm>
        </p:spPr>
        <p:txBody>
          <a:bodyPr/>
          <a:lstStyle/>
          <a:p>
            <a:r>
              <a:rPr lang="en-US" b="1" dirty="0">
                <a:solidFill>
                  <a:schemeClr val="tx1"/>
                </a:solidFill>
              </a:rPr>
              <a:t>Post-Irradiation Lead	</a:t>
            </a:r>
          </a:p>
          <a:p>
            <a:pPr lvl="1"/>
            <a:r>
              <a:rPr lang="en-US" dirty="0">
                <a:solidFill>
                  <a:schemeClr val="accent1"/>
                </a:solidFill>
              </a:rPr>
              <a:t>Alina </a:t>
            </a:r>
            <a:r>
              <a:rPr lang="en-US" dirty="0" err="1">
                <a:solidFill>
                  <a:schemeClr val="accent1"/>
                </a:solidFill>
              </a:rPr>
              <a:t>Zackrone</a:t>
            </a:r>
            <a:r>
              <a:rPr lang="en-US" dirty="0">
                <a:solidFill>
                  <a:schemeClr val="accent1"/>
                </a:solidFill>
              </a:rPr>
              <a:t> left INL in FY26</a:t>
            </a:r>
          </a:p>
          <a:p>
            <a:pPr lvl="1"/>
            <a:r>
              <a:rPr lang="en-US" dirty="0">
                <a:solidFill>
                  <a:schemeClr val="bg1">
                    <a:lumMod val="50000"/>
                  </a:schemeClr>
                </a:solidFill>
              </a:rPr>
              <a:t>Noe Morales is onboard</a:t>
            </a:r>
          </a:p>
          <a:p>
            <a:r>
              <a:rPr lang="en-US" b="1" dirty="0">
                <a:solidFill>
                  <a:schemeClr val="tx1"/>
                </a:solidFill>
              </a:rPr>
              <a:t>Irradiation Chief Scientist</a:t>
            </a:r>
          </a:p>
          <a:p>
            <a:pPr lvl="1"/>
            <a:r>
              <a:rPr lang="en-US" dirty="0">
                <a:solidFill>
                  <a:schemeClr val="accent1"/>
                </a:solidFill>
              </a:rPr>
              <a:t>Keith Jewell retiring in FY26</a:t>
            </a:r>
          </a:p>
          <a:p>
            <a:pPr lvl="1"/>
            <a:r>
              <a:rPr lang="en-US" dirty="0"/>
              <a:t>Allen Roach is onboard</a:t>
            </a:r>
          </a:p>
          <a:p>
            <a:r>
              <a:rPr lang="en-US" b="1" dirty="0">
                <a:solidFill>
                  <a:schemeClr val="tx1"/>
                </a:solidFill>
              </a:rPr>
              <a:t>NFML Lead and Agreements</a:t>
            </a:r>
          </a:p>
          <a:p>
            <a:pPr lvl="1"/>
            <a:r>
              <a:rPr lang="en-US" dirty="0">
                <a:solidFill>
                  <a:schemeClr val="accent1"/>
                </a:solidFill>
              </a:rPr>
              <a:t>Kelly Cunningham retired in FY26</a:t>
            </a:r>
          </a:p>
          <a:p>
            <a:pPr lvl="1"/>
            <a:r>
              <a:rPr lang="en-US" dirty="0"/>
              <a:t>Anna </a:t>
            </a:r>
            <a:r>
              <a:rPr lang="en-US" dirty="0" err="1"/>
              <a:t>Podgorney</a:t>
            </a:r>
            <a:r>
              <a:rPr lang="en-US" dirty="0"/>
              <a:t> is onboard</a:t>
            </a:r>
          </a:p>
          <a:p>
            <a:r>
              <a:rPr lang="en-US" b="1" dirty="0">
                <a:solidFill>
                  <a:schemeClr val="tx1"/>
                </a:solidFill>
              </a:rPr>
              <a:t>Communications Lead</a:t>
            </a:r>
          </a:p>
          <a:p>
            <a:pPr lvl="1"/>
            <a:r>
              <a:rPr lang="en-US" dirty="0">
                <a:solidFill>
                  <a:schemeClr val="accent1"/>
                </a:solidFill>
              </a:rPr>
              <a:t>Alexis Starks transferred within INL</a:t>
            </a:r>
          </a:p>
          <a:p>
            <a:pPr lvl="1"/>
            <a:r>
              <a:rPr lang="en-US" dirty="0">
                <a:solidFill>
                  <a:schemeClr val="bg1">
                    <a:lumMod val="50000"/>
                  </a:schemeClr>
                </a:solidFill>
              </a:rPr>
              <a:t>Harshit Khatwani is onboard</a:t>
            </a:r>
          </a:p>
          <a:p>
            <a:pPr lvl="1"/>
            <a:endParaRPr lang="en-US" dirty="0"/>
          </a:p>
          <a:p>
            <a:pPr lvl="1"/>
            <a:endParaRPr lang="en-US" dirty="0"/>
          </a:p>
          <a:p>
            <a:pPr lvl="1"/>
            <a:endParaRPr lang="en-US" dirty="0"/>
          </a:p>
          <a:p>
            <a:pPr lvl="1"/>
            <a:endParaRPr lang="en-US" dirty="0"/>
          </a:p>
        </p:txBody>
      </p:sp>
      <p:pic>
        <p:nvPicPr>
          <p:cNvPr id="13" name="Picture 12">
            <a:extLst>
              <a:ext uri="{FF2B5EF4-FFF2-40B4-BE49-F238E27FC236}">
                <a16:creationId xmlns:a16="http://schemas.microsoft.com/office/drawing/2014/main" id="{049D0C20-182C-82DF-FB3A-0A5FB1FFB3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2031" y="536713"/>
            <a:ext cx="1645920" cy="2468880"/>
          </a:xfrm>
          <a:prstGeom prst="rect">
            <a:avLst/>
          </a:prstGeom>
        </p:spPr>
      </p:pic>
      <p:pic>
        <p:nvPicPr>
          <p:cNvPr id="15" name="Picture 14">
            <a:extLst>
              <a:ext uri="{FF2B5EF4-FFF2-40B4-BE49-F238E27FC236}">
                <a16:creationId xmlns:a16="http://schemas.microsoft.com/office/drawing/2014/main" id="{83C07AD4-D45E-4F84-B186-C8F8D2948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7040" y="3256107"/>
            <a:ext cx="1645920" cy="2470377"/>
          </a:xfrm>
          <a:prstGeom prst="rect">
            <a:avLst/>
          </a:prstGeom>
        </p:spPr>
      </p:pic>
      <p:pic>
        <p:nvPicPr>
          <p:cNvPr id="17" name="Picture 16">
            <a:extLst>
              <a:ext uri="{FF2B5EF4-FFF2-40B4-BE49-F238E27FC236}">
                <a16:creationId xmlns:a16="http://schemas.microsoft.com/office/drawing/2014/main" id="{F557096F-F9E7-A93D-1AF1-667B65302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7040" y="538192"/>
            <a:ext cx="1645920" cy="2467459"/>
          </a:xfrm>
          <a:prstGeom prst="rect">
            <a:avLst/>
          </a:prstGeom>
        </p:spPr>
      </p:pic>
      <p:pic>
        <p:nvPicPr>
          <p:cNvPr id="19" name="Picture 18">
            <a:extLst>
              <a:ext uri="{FF2B5EF4-FFF2-40B4-BE49-F238E27FC236}">
                <a16:creationId xmlns:a16="http://schemas.microsoft.com/office/drawing/2014/main" id="{0A9383EB-8FC7-74FA-DB33-6AD37F9C629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862031" y="3256107"/>
            <a:ext cx="1645920" cy="2479931"/>
          </a:xfrm>
          <a:prstGeom prst="rect">
            <a:avLst/>
          </a:prstGeom>
        </p:spPr>
      </p:pic>
      <p:pic>
        <p:nvPicPr>
          <p:cNvPr id="3" name="Picture 2">
            <a:extLst>
              <a:ext uri="{FF2B5EF4-FFF2-40B4-BE49-F238E27FC236}">
                <a16:creationId xmlns:a16="http://schemas.microsoft.com/office/drawing/2014/main" id="{D2899CAC-B5EE-A284-54D1-F30F9D2B706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22144" y="536712"/>
            <a:ext cx="1663012" cy="2479990"/>
          </a:xfrm>
          <a:prstGeom prst="rect">
            <a:avLst/>
          </a:prstGeom>
        </p:spPr>
      </p:pic>
      <p:pic>
        <p:nvPicPr>
          <p:cNvPr id="7" name="Picture 6">
            <a:extLst>
              <a:ext uri="{FF2B5EF4-FFF2-40B4-BE49-F238E27FC236}">
                <a16:creationId xmlns:a16="http://schemas.microsoft.com/office/drawing/2014/main" id="{CD2E4678-F72B-F9E5-7BA1-2784809D8F9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785659" y="3256107"/>
            <a:ext cx="1798663" cy="2468880"/>
          </a:xfrm>
          <a:prstGeom prst="rect">
            <a:avLst/>
          </a:prstGeom>
        </p:spPr>
      </p:pic>
      <p:pic>
        <p:nvPicPr>
          <p:cNvPr id="9" name="Picture 8">
            <a:extLst>
              <a:ext uri="{FF2B5EF4-FFF2-40B4-BE49-F238E27FC236}">
                <a16:creationId xmlns:a16="http://schemas.microsoft.com/office/drawing/2014/main" id="{31947ACA-E165-1A3F-201A-92C95D6CA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22144" y="3267158"/>
            <a:ext cx="1646339" cy="2468880"/>
          </a:xfrm>
          <a:prstGeom prst="rect">
            <a:avLst/>
          </a:prstGeom>
        </p:spPr>
      </p:pic>
      <p:pic>
        <p:nvPicPr>
          <p:cNvPr id="11" name="Picture 10">
            <a:extLst>
              <a:ext uri="{FF2B5EF4-FFF2-40B4-BE49-F238E27FC236}">
                <a16:creationId xmlns:a16="http://schemas.microsoft.com/office/drawing/2014/main" id="{A70A8020-5F0D-4EF4-7D1A-97EBF6AF303A}"/>
              </a:ext>
            </a:extLst>
          </p:cNvPr>
          <p:cNvPicPr>
            <a:picLocks noChangeAspect="1"/>
          </p:cNvPicPr>
          <p:nvPr/>
        </p:nvPicPr>
        <p:blipFill>
          <a:blip r:embed="rId9"/>
          <a:stretch>
            <a:fillRect/>
          </a:stretch>
        </p:blipFill>
        <p:spPr>
          <a:xfrm>
            <a:off x="9862031" y="536713"/>
            <a:ext cx="1633258" cy="2468880"/>
          </a:xfrm>
          <a:prstGeom prst="rect">
            <a:avLst/>
          </a:prstGeom>
        </p:spPr>
      </p:pic>
    </p:spTree>
    <p:extLst>
      <p:ext uri="{BB962C8B-B14F-4D97-AF65-F5344CB8AC3E}">
        <p14:creationId xmlns:p14="http://schemas.microsoft.com/office/powerpoint/2010/main" val="18117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44AF-7D73-8345-C914-8B7081FDEE30}"/>
              </a:ext>
            </a:extLst>
          </p:cNvPr>
          <p:cNvSpPr>
            <a:spLocks noGrp="1"/>
          </p:cNvSpPr>
          <p:nvPr>
            <p:ph type="title"/>
          </p:nvPr>
        </p:nvSpPr>
        <p:spPr/>
        <p:txBody>
          <a:bodyPr/>
          <a:lstStyle/>
          <a:p>
            <a:r>
              <a:rPr lang="en-US" dirty="0"/>
              <a:t>NSUF Capabilities Offer Unique Research Opportunities</a:t>
            </a:r>
          </a:p>
        </p:txBody>
      </p:sp>
      <p:pic>
        <p:nvPicPr>
          <p:cNvPr id="6" name="Picture 5">
            <a:extLst>
              <a:ext uri="{FF2B5EF4-FFF2-40B4-BE49-F238E27FC236}">
                <a16:creationId xmlns:a16="http://schemas.microsoft.com/office/drawing/2014/main" id="{83E7568B-BD0E-2E5F-BEF2-BE1E09D6FBEC}"/>
              </a:ext>
            </a:extLst>
          </p:cNvPr>
          <p:cNvPicPr>
            <a:picLocks noChangeAspect="1"/>
          </p:cNvPicPr>
          <p:nvPr/>
        </p:nvPicPr>
        <p:blipFill>
          <a:blip r:embed="rId2" cstate="screen">
            <a:extLst>
              <a:ext uri="{28A0092B-C50C-407E-A947-70E740481C1C}">
                <a14:useLocalDpi xmlns:a14="http://schemas.microsoft.com/office/drawing/2010/main"/>
              </a:ext>
            </a:extLst>
          </a:blip>
          <a:srcRect t="-1015" b="19315"/>
          <a:stretch>
            <a:fillRect/>
          </a:stretch>
        </p:blipFill>
        <p:spPr>
          <a:xfrm>
            <a:off x="431118" y="1063000"/>
            <a:ext cx="11329764" cy="4914900"/>
          </a:xfrm>
          <a:prstGeom prst="rect">
            <a:avLst/>
          </a:prstGeom>
        </p:spPr>
      </p:pic>
      <p:sp>
        <p:nvSpPr>
          <p:cNvPr id="3" name="Rectangle 2">
            <a:extLst>
              <a:ext uri="{FF2B5EF4-FFF2-40B4-BE49-F238E27FC236}">
                <a16:creationId xmlns:a16="http://schemas.microsoft.com/office/drawing/2014/main" id="{066DC0A9-6EF2-89D2-AD94-8FC972AB40FB}"/>
              </a:ext>
            </a:extLst>
          </p:cNvPr>
          <p:cNvSpPr/>
          <p:nvPr/>
        </p:nvSpPr>
        <p:spPr>
          <a:xfrm>
            <a:off x="431118" y="3429000"/>
            <a:ext cx="1379515" cy="50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237B55-763B-9FA3-F68F-DFA95AACE961}"/>
              </a:ext>
            </a:extLst>
          </p:cNvPr>
          <p:cNvSpPr/>
          <p:nvPr/>
        </p:nvSpPr>
        <p:spPr>
          <a:xfrm>
            <a:off x="5222130" y="3582661"/>
            <a:ext cx="1379515" cy="501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D74ACF-EE50-A4CB-0494-DC99C212B120}"/>
              </a:ext>
            </a:extLst>
          </p:cNvPr>
          <p:cNvSpPr txBox="1"/>
          <p:nvPr/>
        </p:nvSpPr>
        <p:spPr>
          <a:xfrm>
            <a:off x="6824694" y="1898034"/>
            <a:ext cx="1574464" cy="400110"/>
          </a:xfrm>
          <a:prstGeom prst="rect">
            <a:avLst/>
          </a:prstGeom>
          <a:solidFill>
            <a:schemeClr val="bg1"/>
          </a:solidFill>
        </p:spPr>
        <p:txBody>
          <a:bodyPr wrap="square" rtlCol="0">
            <a:spAutoFit/>
          </a:bodyPr>
          <a:lstStyle/>
          <a:p>
            <a:r>
              <a:rPr lang="en-US" sz="1000" dirty="0">
                <a:solidFill>
                  <a:schemeClr val="accent5">
                    <a:lumMod val="75000"/>
                  </a:schemeClr>
                </a:solidFill>
                <a:latin typeface="Arial Narrow" panose="020B0604020202020204" pitchFamily="34" charset="0"/>
                <a:cs typeface="Arial Narrow" panose="020B0604020202020204" pitchFamily="34" charset="0"/>
              </a:rPr>
              <a:t>Critical Materials and Energy Systems Innovation Center</a:t>
            </a:r>
          </a:p>
        </p:txBody>
      </p:sp>
    </p:spTree>
    <p:extLst>
      <p:ext uri="{BB962C8B-B14F-4D97-AF65-F5344CB8AC3E}">
        <p14:creationId xmlns:p14="http://schemas.microsoft.com/office/powerpoint/2010/main" val="4003866142"/>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NSUF-Presentation-Template_2024</Template>
  <TotalTime>3969</TotalTime>
  <Words>5437</Words>
  <Application>Microsoft Macintosh PowerPoint</Application>
  <PresentationFormat>Widescreen</PresentationFormat>
  <Paragraphs>702</Paragraphs>
  <Slides>71</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DengXian</vt:lpstr>
      <vt:lpstr>ＭＳ Ｐゴシック</vt:lpstr>
      <vt:lpstr>Aptos</vt:lpstr>
      <vt:lpstr>Arial</vt:lpstr>
      <vt:lpstr>Arial Narrow</vt:lpstr>
      <vt:lpstr>Calibri</vt:lpstr>
      <vt:lpstr>Century Gothic</vt:lpstr>
      <vt:lpstr>Courier New</vt:lpstr>
      <vt:lpstr>Helvetica</vt:lpstr>
      <vt:lpstr>Times New Roman</vt:lpstr>
      <vt:lpstr>Wingdings</vt:lpstr>
      <vt:lpstr>INL 2020</vt:lpstr>
      <vt:lpstr>PowerPoint Presentation</vt:lpstr>
      <vt:lpstr>The Nuclear Science User Facilities Program</vt:lpstr>
      <vt:lpstr>The Nuclear Science User Facilities (NSUF) Program</vt:lpstr>
      <vt:lpstr> 20th Anniversary of NSUF in 2027</vt:lpstr>
      <vt:lpstr>NSUF covers materials at all technical readiness levels</vt:lpstr>
      <vt:lpstr>NSUF Capabilities</vt:lpstr>
      <vt:lpstr>PowerPoint Presentation</vt:lpstr>
      <vt:lpstr>Staff Changes in the Program Office</vt:lpstr>
      <vt:lpstr>NSUF Capabilities Offer Unique Research Opportunities</vt:lpstr>
      <vt:lpstr>Answering the need for a nuclear energy material</vt:lpstr>
      <vt:lpstr>Simulated Reactor Environments: Neutron Irradiation</vt:lpstr>
      <vt:lpstr>Testing Strategy for Novel Materials</vt:lpstr>
      <vt:lpstr>NSUF RAD Calculator - Irradiation resource tool</vt:lpstr>
      <vt:lpstr>PowerPoint Presentation</vt:lpstr>
      <vt:lpstr>Hot Cells</vt:lpstr>
      <vt:lpstr>PowerPoint Presentation</vt:lpstr>
      <vt:lpstr>PowerPoint Presentation</vt:lpstr>
      <vt:lpstr>PowerPoint Presentation</vt:lpstr>
      <vt:lpstr>High Performance Computing (HPC) resources</vt:lpstr>
      <vt:lpstr>High Performance Computing (HPC)</vt:lpstr>
      <vt:lpstr>Nuclear Research Data System (NRDS)</vt:lpstr>
      <vt:lpstr>NSUF Instrument Scientists  Scientific Technique and Infrastructure Development</vt:lpstr>
      <vt:lpstr>NSUF User Access Opportunities</vt:lpstr>
      <vt:lpstr>NSUF Access Award Projects Summary: FY07-FY25 </vt:lpstr>
      <vt:lpstr>Consolidated Innovative Nuclear Research (CINR) projects</vt:lpstr>
      <vt:lpstr>NSUF Funding Calls</vt:lpstr>
      <vt:lpstr>NSUF User Access Awards – CINR (Large Projects)</vt:lpstr>
      <vt:lpstr>CINR awarded projects up through FY25 by research field </vt:lpstr>
      <vt:lpstr>RTE and Super RTE</vt:lpstr>
      <vt:lpstr>NSUF User Access Opportunities:  Rapid Turnaround Experiments</vt:lpstr>
      <vt:lpstr>NSUF Super RTE FY24 and FY25</vt:lpstr>
      <vt:lpstr>NSUF RTE Opportunities FY25 and FY26</vt:lpstr>
      <vt:lpstr>FY25 Rapid Turnaround Experiments Metrics</vt:lpstr>
      <vt:lpstr>NSUF User Access Awards: Rapid Turnaround Experiments Small projects</vt:lpstr>
      <vt:lpstr>Distribution of Estimated cost for reviewed RTE proposals</vt:lpstr>
      <vt:lpstr>Technical Reviewers Thank you for supporting the RTE program! </vt:lpstr>
      <vt:lpstr>Nuclear Fuels and Materials Library Inventory, Harvesting, and Donations</vt:lpstr>
      <vt:lpstr>Nuclear Fuels and Materials Library (NFML)</vt:lpstr>
      <vt:lpstr>PowerPoint Presentation</vt:lpstr>
      <vt:lpstr> Inventory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Fuels and Materials Library Directed Irradiation Campaigns</vt:lpstr>
      <vt:lpstr>Disc Irradiation for Separate Effects with Control of Temperature (DISECT)</vt:lpstr>
      <vt:lpstr>DISECT Experiment Design</vt:lpstr>
      <vt:lpstr>NIFT-E </vt:lpstr>
      <vt:lpstr>NSUF-NNUF Cooperative ATR Project (NIFT-E)</vt:lpstr>
      <vt:lpstr>NIFT-E Capsules &amp; Specimens </vt:lpstr>
      <vt:lpstr>NIFT-E Capsules Complete Irradiation and Commence Disassembly</vt:lpstr>
      <vt:lpstr>NIFT-E Project Timeline &amp; Strategy</vt:lpstr>
      <vt:lpstr>US-UK Collaboration Recognition</vt:lpstr>
      <vt:lpstr>SAM-III</vt:lpstr>
      <vt:lpstr>SAM-3 Project</vt:lpstr>
      <vt:lpstr>Materials Selected</vt:lpstr>
      <vt:lpstr>Experimental Irradiation Matrix</vt:lpstr>
      <vt:lpstr>SAM-3 Specimens</vt:lpstr>
      <vt:lpstr>SAM-3 Capsule Assembly </vt:lpstr>
      <vt:lpstr>Passive Instrumentation</vt:lpstr>
      <vt:lpstr>SAM-3 Progress</vt:lpstr>
      <vt:lpstr>SAM-3 Timeline</vt:lpstr>
      <vt:lpstr>Expected Impacts of the SAM-3 Campaign</vt:lpstr>
      <vt:lpstr>Conclusion</vt:lpstr>
      <vt:lpstr>Nuclear Science User Facilities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Brenden J. Heidrich</dc:creator>
  <cp:lastModifiedBy>Brenden J. Heidrich</cp:lastModifiedBy>
  <cp:revision>17</cp:revision>
  <cp:lastPrinted>2026-01-26T23:42:35Z</cp:lastPrinted>
  <dcterms:created xsi:type="dcterms:W3CDTF">2025-02-27T16:38:28Z</dcterms:created>
  <dcterms:modified xsi:type="dcterms:W3CDTF">2026-05-08T17:55:27Z</dcterms:modified>
</cp:coreProperties>
</file>