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1894" r:id="rId3"/>
    <p:sldId id="1897" r:id="rId4"/>
    <p:sldId id="981" r:id="rId5"/>
    <p:sldId id="1895" r:id="rId6"/>
    <p:sldId id="1896" r:id="rId7"/>
    <p:sldId id="1898" r:id="rId8"/>
    <p:sldId id="1899" r:id="rId9"/>
    <p:sldId id="1900" r:id="rId10"/>
    <p:sldId id="1901" r:id="rId11"/>
    <p:sldId id="1902" r:id="rId12"/>
    <p:sldId id="1903" r:id="rId13"/>
    <p:sldId id="1904" r:id="rId14"/>
    <p:sldId id="1905" r:id="rId15"/>
    <p:sldId id="1906" r:id="rId16"/>
    <p:sldId id="9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182B21-F530-CCFA-C704-467BCE01AD0F}" name="Barr, Christopher M" initials="CB" userId="S::christopher.barr@nuclear.energy.gov::56f5df97-01bf-4366-adc7-e01c22dd0239" providerId="AD"/>
  <p188:author id="{98E00862-95CF-01A0-AB5F-90042FBB3D5D}" name="Brenden J. Heidrich" initials="" userId="S::Brenden.Heidrich@inl.gov::6f62ed03-fe37-4324-a972-ba168a654cf6" providerId="AD"/>
  <p188:author id="{DF85A077-9C4B-0BE4-74A4-AFD50DA7AC30}" name="Kelsey Blair Gaston" initials="KG" userId="S::Kelsey.Gaston@inl.gov::fc163bbc-7871-42ce-983a-a0b24a85eb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C7C93-B372-D440-8889-12868D4C78D0}" v="46" dt="2026-05-12T14:37:06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/>
    <p:restoredTop sz="94326"/>
  </p:normalViewPr>
  <p:slideViewPr>
    <p:cSldViewPr snapToGrid="0">
      <p:cViewPr varScale="1">
        <p:scale>
          <a:sx n="97" d="100"/>
          <a:sy n="97" d="100"/>
        </p:scale>
        <p:origin x="1808" y="488"/>
      </p:cViewPr>
      <p:guideLst/>
    </p:cSldViewPr>
  </p:slideViewPr>
  <p:outlineViewPr>
    <p:cViewPr>
      <p:scale>
        <a:sx n="33" d="100"/>
        <a:sy n="33" d="100"/>
      </p:scale>
      <p:origin x="0" y="-37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en J. Heidrich" userId="6f62ed03-fe37-4324-a972-ba168a654cf6" providerId="ADAL" clId="{B9B83A76-6869-596D-B272-60FA91899460}"/>
    <pc:docChg chg="custSel addSld delSld modSld sldOrd">
      <pc:chgData name="Brenden J. Heidrich" userId="6f62ed03-fe37-4324-a972-ba168a654cf6" providerId="ADAL" clId="{B9B83A76-6869-596D-B272-60FA91899460}" dt="2026-05-12T14:38:08.773" v="433" actId="20578"/>
      <pc:docMkLst>
        <pc:docMk/>
      </pc:docMkLst>
      <pc:sldChg chg="modSp mod">
        <pc:chgData name="Brenden J. Heidrich" userId="6f62ed03-fe37-4324-a972-ba168a654cf6" providerId="ADAL" clId="{B9B83A76-6869-596D-B272-60FA91899460}" dt="2026-05-11T13:21:27.853" v="47" actId="207"/>
        <pc:sldMkLst>
          <pc:docMk/>
          <pc:sldMk cId="1550574697" sldId="256"/>
        </pc:sldMkLst>
        <pc:spChg chg="mod">
          <ac:chgData name="Brenden J. Heidrich" userId="6f62ed03-fe37-4324-a972-ba168a654cf6" providerId="ADAL" clId="{B9B83A76-6869-596D-B272-60FA91899460}" dt="2026-05-11T13:21:27.853" v="47" actId="207"/>
          <ac:spMkLst>
            <pc:docMk/>
            <pc:sldMk cId="1550574697" sldId="256"/>
            <ac:spMk id="2" creationId="{E2591D5B-1216-19D7-6B92-045CB7EAA8AD}"/>
          </ac:spMkLst>
        </pc:spChg>
      </pc:sldChg>
      <pc:sldChg chg="mod ord modShow">
        <pc:chgData name="Brenden J. Heidrich" userId="6f62ed03-fe37-4324-a972-ba168a654cf6" providerId="ADAL" clId="{B9B83A76-6869-596D-B272-60FA91899460}" dt="2026-05-12T14:38:08.773" v="433" actId="20578"/>
        <pc:sldMkLst>
          <pc:docMk/>
          <pc:sldMk cId="650288836" sldId="960"/>
        </pc:sldMkLst>
      </pc:sldChg>
      <pc:sldChg chg="modSp mod">
        <pc:chgData name="Brenden J. Heidrich" userId="6f62ed03-fe37-4324-a972-ba168a654cf6" providerId="ADAL" clId="{B9B83A76-6869-596D-B272-60FA91899460}" dt="2026-05-07T23:01:13.438" v="6" actId="1076"/>
        <pc:sldMkLst>
          <pc:docMk/>
          <pc:sldMk cId="811317895" sldId="1894"/>
        </pc:sldMkLst>
      </pc:sldChg>
      <pc:sldChg chg="modSp">
        <pc:chgData name="Brenden J. Heidrich" userId="6f62ed03-fe37-4324-a972-ba168a654cf6" providerId="ADAL" clId="{B9B83A76-6869-596D-B272-60FA91899460}" dt="2026-05-07T23:03:19.273" v="7" actId="18331"/>
        <pc:sldMkLst>
          <pc:docMk/>
          <pc:sldMk cId="2468211196" sldId="1895"/>
        </pc:sldMkLst>
        <pc:picChg chg="mod">
          <ac:chgData name="Brenden J. Heidrich" userId="6f62ed03-fe37-4324-a972-ba168a654cf6" providerId="ADAL" clId="{B9B83A76-6869-596D-B272-60FA91899460}" dt="2026-05-07T23:03:19.273" v="7" actId="18331"/>
          <ac:picMkLst>
            <pc:docMk/>
            <pc:sldMk cId="2468211196" sldId="1895"/>
            <ac:picMk id="1026" creationId="{E9121BDE-CA89-5806-6065-B2C4C23C38D3}"/>
          </ac:picMkLst>
        </pc:picChg>
      </pc:sldChg>
      <pc:sldChg chg="modSp mod">
        <pc:chgData name="Brenden J. Heidrich" userId="6f62ed03-fe37-4324-a972-ba168a654cf6" providerId="ADAL" clId="{B9B83A76-6869-596D-B272-60FA91899460}" dt="2026-05-12T14:33:42.009" v="342" actId="207"/>
        <pc:sldMkLst>
          <pc:docMk/>
          <pc:sldMk cId="3693295052" sldId="1896"/>
        </pc:sldMkLst>
        <pc:graphicFrameChg chg="mod modGraphic">
          <ac:chgData name="Brenden J. Heidrich" userId="6f62ed03-fe37-4324-a972-ba168a654cf6" providerId="ADAL" clId="{B9B83A76-6869-596D-B272-60FA91899460}" dt="2026-05-12T14:33:42.009" v="342" actId="207"/>
          <ac:graphicFrameMkLst>
            <pc:docMk/>
            <pc:sldMk cId="3693295052" sldId="1896"/>
            <ac:graphicFrameMk id="4" creationId="{7547B638-1783-4030-1B45-7EF3A83A5B2E}"/>
          </ac:graphicFrameMkLst>
        </pc:graphicFrameChg>
      </pc:sldChg>
      <pc:sldChg chg="modSp mod">
        <pc:chgData name="Brenden J. Heidrich" userId="6f62ed03-fe37-4324-a972-ba168a654cf6" providerId="ADAL" clId="{B9B83A76-6869-596D-B272-60FA91899460}" dt="2026-05-11T13:34:25.626" v="48" actId="20577"/>
        <pc:sldMkLst>
          <pc:docMk/>
          <pc:sldMk cId="504135347" sldId="1897"/>
        </pc:sldMkLst>
        <pc:spChg chg="mod">
          <ac:chgData name="Brenden J. Heidrich" userId="6f62ed03-fe37-4324-a972-ba168a654cf6" providerId="ADAL" clId="{B9B83A76-6869-596D-B272-60FA91899460}" dt="2026-05-11T13:34:25.626" v="48" actId="20577"/>
          <ac:spMkLst>
            <pc:docMk/>
            <pc:sldMk cId="504135347" sldId="1897"/>
            <ac:spMk id="7" creationId="{DECC5420-F49A-3674-5C68-FD09F092E739}"/>
          </ac:spMkLst>
        </pc:spChg>
      </pc:sldChg>
      <pc:sldChg chg="delSp modSp add mod ord">
        <pc:chgData name="Brenden J. Heidrich" userId="6f62ed03-fe37-4324-a972-ba168a654cf6" providerId="ADAL" clId="{B9B83A76-6869-596D-B272-60FA91899460}" dt="2026-05-12T14:31:48.367" v="269" actId="20577"/>
        <pc:sldMkLst>
          <pc:docMk/>
          <pc:sldMk cId="2177766596" sldId="1898"/>
        </pc:sldMkLst>
        <pc:spChg chg="mod">
          <ac:chgData name="Brenden J. Heidrich" userId="6f62ed03-fe37-4324-a972-ba168a654cf6" providerId="ADAL" clId="{B9B83A76-6869-596D-B272-60FA91899460}" dt="2026-05-12T14:31:48.367" v="269" actId="20577"/>
          <ac:spMkLst>
            <pc:docMk/>
            <pc:sldMk cId="2177766596" sldId="1898"/>
            <ac:spMk id="3" creationId="{B574F036-F4D1-B04D-A244-34F56ABE302F}"/>
          </ac:spMkLst>
        </pc:spChg>
        <pc:spChg chg="del">
          <ac:chgData name="Brenden J. Heidrich" userId="6f62ed03-fe37-4324-a972-ba168a654cf6" providerId="ADAL" clId="{B9B83A76-6869-596D-B272-60FA91899460}" dt="2026-05-12T14:31:41.197" v="267" actId="478"/>
          <ac:spMkLst>
            <pc:docMk/>
            <pc:sldMk cId="2177766596" sldId="1898"/>
            <ac:spMk id="4" creationId="{A6370BAE-6A85-54EA-4578-C1298CCDD404}"/>
          </ac:spMkLst>
        </pc:spChg>
      </pc:sldChg>
      <pc:sldChg chg="modSp add mod ord">
        <pc:chgData name="Brenden J. Heidrich" userId="6f62ed03-fe37-4324-a972-ba168a654cf6" providerId="ADAL" clId="{B9B83A76-6869-596D-B272-60FA91899460}" dt="2026-05-12T14:33:24.534" v="319" actId="20577"/>
        <pc:sldMkLst>
          <pc:docMk/>
          <pc:sldMk cId="3507851775" sldId="1899"/>
        </pc:sldMkLst>
        <pc:graphicFrameChg chg="modGraphic">
          <ac:chgData name="Brenden J. Heidrich" userId="6f62ed03-fe37-4324-a972-ba168a654cf6" providerId="ADAL" clId="{B9B83A76-6869-596D-B272-60FA91899460}" dt="2026-05-12T14:33:24.534" v="319" actId="20577"/>
          <ac:graphicFrameMkLst>
            <pc:docMk/>
            <pc:sldMk cId="3507851775" sldId="1899"/>
            <ac:graphicFrameMk id="4" creationId="{118A735C-C530-7E0E-2D37-0F846E3483B3}"/>
          </ac:graphicFrameMkLst>
        </pc:graphicFrameChg>
      </pc:sldChg>
      <pc:sldChg chg="addSp delSp modSp add mod ord">
        <pc:chgData name="Brenden J. Heidrich" userId="6f62ed03-fe37-4324-a972-ba168a654cf6" providerId="ADAL" clId="{B9B83A76-6869-596D-B272-60FA91899460}" dt="2026-05-12T14:31:03.404" v="266" actId="20577"/>
        <pc:sldMkLst>
          <pc:docMk/>
          <pc:sldMk cId="695611904" sldId="1900"/>
        </pc:sldMkLst>
        <pc:spChg chg="mod">
          <ac:chgData name="Brenden J. Heidrich" userId="6f62ed03-fe37-4324-a972-ba168a654cf6" providerId="ADAL" clId="{B9B83A76-6869-596D-B272-60FA91899460}" dt="2026-05-12T14:31:03.404" v="266" actId="20577"/>
          <ac:spMkLst>
            <pc:docMk/>
            <pc:sldMk cId="695611904" sldId="1900"/>
            <ac:spMk id="2" creationId="{AC9A2E64-26AD-C9E6-3859-4212A0E72C9E}"/>
          </ac:spMkLst>
        </pc:spChg>
        <pc:spChg chg="add del mod">
          <ac:chgData name="Brenden J. Heidrich" userId="6f62ed03-fe37-4324-a972-ba168a654cf6" providerId="ADAL" clId="{B9B83A76-6869-596D-B272-60FA91899460}" dt="2026-05-12T14:26:31.413" v="68"/>
          <ac:spMkLst>
            <pc:docMk/>
            <pc:sldMk cId="695611904" sldId="1900"/>
            <ac:spMk id="6" creationId="{4CFBDCBC-9AB3-5F26-B15A-E2DB950ED7BD}"/>
          </ac:spMkLst>
        </pc:spChg>
        <pc:picChg chg="del">
          <ac:chgData name="Brenden J. Heidrich" userId="6f62ed03-fe37-4324-a972-ba168a654cf6" providerId="ADAL" clId="{B9B83A76-6869-596D-B272-60FA91899460}" dt="2026-05-12T14:26:11.226" v="67" actId="478"/>
          <ac:picMkLst>
            <pc:docMk/>
            <pc:sldMk cId="695611904" sldId="1900"/>
            <ac:picMk id="4" creationId="{E62BAFAB-9653-C988-2841-49D6360787EB}"/>
          </ac:picMkLst>
        </pc:picChg>
        <pc:picChg chg="add mod">
          <ac:chgData name="Brenden J. Heidrich" userId="6f62ed03-fe37-4324-a972-ba168a654cf6" providerId="ADAL" clId="{B9B83A76-6869-596D-B272-60FA91899460}" dt="2026-05-12T14:26:39.663" v="70" actId="1076"/>
          <ac:picMkLst>
            <pc:docMk/>
            <pc:sldMk cId="695611904" sldId="1900"/>
            <ac:picMk id="7" creationId="{C51E9E34-51DF-B086-D366-429D433DB0CE}"/>
          </ac:picMkLst>
        </pc:picChg>
      </pc:sldChg>
      <pc:sldChg chg="addSp delSp modSp add mod">
        <pc:chgData name="Brenden J. Heidrich" userId="6f62ed03-fe37-4324-a972-ba168a654cf6" providerId="ADAL" clId="{B9B83A76-6869-596D-B272-60FA91899460}" dt="2026-05-12T14:28:46.320" v="176" actId="1076"/>
        <pc:sldMkLst>
          <pc:docMk/>
          <pc:sldMk cId="1963343306" sldId="1901"/>
        </pc:sldMkLst>
        <pc:spChg chg="mod">
          <ac:chgData name="Brenden J. Heidrich" userId="6f62ed03-fe37-4324-a972-ba168a654cf6" providerId="ADAL" clId="{B9B83A76-6869-596D-B272-60FA91899460}" dt="2026-05-12T14:28:42.259" v="175" actId="20577"/>
          <ac:spMkLst>
            <pc:docMk/>
            <pc:sldMk cId="1963343306" sldId="1901"/>
            <ac:spMk id="2" creationId="{25B7F9FA-FB50-01F1-A36B-7E3FCDD3711D}"/>
          </ac:spMkLst>
        </pc:spChg>
        <pc:spChg chg="add del mod">
          <ac:chgData name="Brenden J. Heidrich" userId="6f62ed03-fe37-4324-a972-ba168a654cf6" providerId="ADAL" clId="{B9B83A76-6869-596D-B272-60FA91899460}" dt="2026-05-12T14:27:37.956" v="124"/>
          <ac:spMkLst>
            <pc:docMk/>
            <pc:sldMk cId="1963343306" sldId="1901"/>
            <ac:spMk id="4" creationId="{751FEFEE-3B29-027C-8F24-42E101C36302}"/>
          </ac:spMkLst>
        </pc:spChg>
        <pc:picChg chg="add mod">
          <ac:chgData name="Brenden J. Heidrich" userId="6f62ed03-fe37-4324-a972-ba168a654cf6" providerId="ADAL" clId="{B9B83A76-6869-596D-B272-60FA91899460}" dt="2026-05-12T14:28:46.320" v="176" actId="1076"/>
          <ac:picMkLst>
            <pc:docMk/>
            <pc:sldMk cId="1963343306" sldId="1901"/>
            <ac:picMk id="6" creationId="{94DF0B69-74E8-DEEF-2DE5-F8D8E4253910}"/>
          </ac:picMkLst>
        </pc:picChg>
        <pc:picChg chg="del">
          <ac:chgData name="Brenden J. Heidrich" userId="6f62ed03-fe37-4324-a972-ba168a654cf6" providerId="ADAL" clId="{B9B83A76-6869-596D-B272-60FA91899460}" dt="2026-05-12T14:26:52.635" v="72" actId="478"/>
          <ac:picMkLst>
            <pc:docMk/>
            <pc:sldMk cId="1963343306" sldId="1901"/>
            <ac:picMk id="7" creationId="{7F56E4F3-BB58-4BAD-F467-499D2D7D1B2A}"/>
          </ac:picMkLst>
        </pc:picChg>
      </pc:sldChg>
      <pc:sldChg chg="addSp delSp modSp add mod">
        <pc:chgData name="Brenden J. Heidrich" userId="6f62ed03-fe37-4324-a972-ba168a654cf6" providerId="ADAL" clId="{B9B83A76-6869-596D-B272-60FA91899460}" dt="2026-05-12T14:30:13.854" v="229" actId="14100"/>
        <pc:sldMkLst>
          <pc:docMk/>
          <pc:sldMk cId="1698945183" sldId="1902"/>
        </pc:sldMkLst>
        <pc:spChg chg="mod">
          <ac:chgData name="Brenden J. Heidrich" userId="6f62ed03-fe37-4324-a972-ba168a654cf6" providerId="ADAL" clId="{B9B83A76-6869-596D-B272-60FA91899460}" dt="2026-05-12T14:29:24.155" v="224" actId="20577"/>
          <ac:spMkLst>
            <pc:docMk/>
            <pc:sldMk cId="1698945183" sldId="1902"/>
            <ac:spMk id="2" creationId="{4F47904E-1972-515C-639B-13EC3058F9DB}"/>
          </ac:spMkLst>
        </pc:spChg>
        <pc:spChg chg="add del mod">
          <ac:chgData name="Brenden J. Heidrich" userId="6f62ed03-fe37-4324-a972-ba168a654cf6" providerId="ADAL" clId="{B9B83A76-6869-596D-B272-60FA91899460}" dt="2026-05-12T14:29:43.525" v="225"/>
          <ac:spMkLst>
            <pc:docMk/>
            <pc:sldMk cId="1698945183" sldId="1902"/>
            <ac:spMk id="4" creationId="{7048867A-67EE-5866-A0F1-94FEC3896721}"/>
          </ac:spMkLst>
        </pc:spChg>
        <pc:picChg chg="del">
          <ac:chgData name="Brenden J. Heidrich" userId="6f62ed03-fe37-4324-a972-ba168a654cf6" providerId="ADAL" clId="{B9B83A76-6869-596D-B272-60FA91899460}" dt="2026-05-12T14:28:11.397" v="129" actId="478"/>
          <ac:picMkLst>
            <pc:docMk/>
            <pc:sldMk cId="1698945183" sldId="1902"/>
            <ac:picMk id="6" creationId="{D003B8AC-D1FA-587A-2C36-E4FCF6949287}"/>
          </ac:picMkLst>
        </pc:picChg>
        <pc:picChg chg="add mod modCrop">
          <ac:chgData name="Brenden J. Heidrich" userId="6f62ed03-fe37-4324-a972-ba168a654cf6" providerId="ADAL" clId="{B9B83A76-6869-596D-B272-60FA91899460}" dt="2026-05-12T14:30:13.854" v="229" actId="14100"/>
          <ac:picMkLst>
            <pc:docMk/>
            <pc:sldMk cId="1698945183" sldId="1902"/>
            <ac:picMk id="7" creationId="{568C9116-CD5B-3946-8F70-360C1B815948}"/>
          </ac:picMkLst>
        </pc:picChg>
      </pc:sldChg>
      <pc:sldChg chg="modSp add mod">
        <pc:chgData name="Brenden J. Heidrich" userId="6f62ed03-fe37-4324-a972-ba168a654cf6" providerId="ADAL" clId="{B9B83A76-6869-596D-B272-60FA91899460}" dt="2026-05-12T14:32:37.536" v="273" actId="20577"/>
        <pc:sldMkLst>
          <pc:docMk/>
          <pc:sldMk cId="1817965725" sldId="1903"/>
        </pc:sldMkLst>
        <pc:spChg chg="mod">
          <ac:chgData name="Brenden J. Heidrich" userId="6f62ed03-fe37-4324-a972-ba168a654cf6" providerId="ADAL" clId="{B9B83A76-6869-596D-B272-60FA91899460}" dt="2026-05-12T14:32:37.536" v="273" actId="20577"/>
          <ac:spMkLst>
            <pc:docMk/>
            <pc:sldMk cId="1817965725" sldId="1903"/>
            <ac:spMk id="3" creationId="{862B51C3-B1C7-D0AB-85F6-26ABD4ADB320}"/>
          </ac:spMkLst>
        </pc:spChg>
      </pc:sldChg>
      <pc:sldChg chg="modSp add mod">
        <pc:chgData name="Brenden J. Heidrich" userId="6f62ed03-fe37-4324-a972-ba168a654cf6" providerId="ADAL" clId="{B9B83A76-6869-596D-B272-60FA91899460}" dt="2026-05-12T14:33:10.499" v="297" actId="20577"/>
        <pc:sldMkLst>
          <pc:docMk/>
          <pc:sldMk cId="1807380882" sldId="1904"/>
        </pc:sldMkLst>
        <pc:graphicFrameChg chg="modGraphic">
          <ac:chgData name="Brenden J. Heidrich" userId="6f62ed03-fe37-4324-a972-ba168a654cf6" providerId="ADAL" clId="{B9B83A76-6869-596D-B272-60FA91899460}" dt="2026-05-12T14:33:10.499" v="297" actId="20577"/>
          <ac:graphicFrameMkLst>
            <pc:docMk/>
            <pc:sldMk cId="1807380882" sldId="1904"/>
            <ac:graphicFrameMk id="4" creationId="{65DFF00B-7062-101A-48E5-9C962F9A5E6E}"/>
          </ac:graphicFrameMkLst>
        </pc:graphicFrameChg>
      </pc:sldChg>
      <pc:sldChg chg="addSp delSp modSp add mod">
        <pc:chgData name="Brenden J. Heidrich" userId="6f62ed03-fe37-4324-a972-ba168a654cf6" providerId="ADAL" clId="{B9B83A76-6869-596D-B272-60FA91899460}" dt="2026-05-12T14:35:47.544" v="392" actId="1076"/>
        <pc:sldMkLst>
          <pc:docMk/>
          <pc:sldMk cId="3501414981" sldId="1905"/>
        </pc:sldMkLst>
        <pc:spChg chg="mod">
          <ac:chgData name="Brenden J. Heidrich" userId="6f62ed03-fe37-4324-a972-ba168a654cf6" providerId="ADAL" clId="{B9B83A76-6869-596D-B272-60FA91899460}" dt="2026-05-12T14:34:14.602" v="381" actId="20577"/>
          <ac:spMkLst>
            <pc:docMk/>
            <pc:sldMk cId="3501414981" sldId="1905"/>
            <ac:spMk id="2" creationId="{460B04A2-D1DE-2B7F-60CC-177BEF36C771}"/>
          </ac:spMkLst>
        </pc:spChg>
        <pc:spChg chg="add del mod">
          <ac:chgData name="Brenden J. Heidrich" userId="6f62ed03-fe37-4324-a972-ba168a654cf6" providerId="ADAL" clId="{B9B83A76-6869-596D-B272-60FA91899460}" dt="2026-05-12T14:34:33.382" v="383"/>
          <ac:spMkLst>
            <pc:docMk/>
            <pc:sldMk cId="3501414981" sldId="1905"/>
            <ac:spMk id="4" creationId="{771CC3E2-10E6-2BAB-857F-221D8132F9C6}"/>
          </ac:spMkLst>
        </pc:spChg>
        <pc:picChg chg="add mod">
          <ac:chgData name="Brenden J. Heidrich" userId="6f62ed03-fe37-4324-a972-ba168a654cf6" providerId="ADAL" clId="{B9B83A76-6869-596D-B272-60FA91899460}" dt="2026-05-12T14:35:47.544" v="392" actId="1076"/>
          <ac:picMkLst>
            <pc:docMk/>
            <pc:sldMk cId="3501414981" sldId="1905"/>
            <ac:picMk id="6" creationId="{9D2D5291-533E-2C28-544D-6D1264485525}"/>
          </ac:picMkLst>
        </pc:picChg>
        <pc:picChg chg="del">
          <ac:chgData name="Brenden J. Heidrich" userId="6f62ed03-fe37-4324-a972-ba168a654cf6" providerId="ADAL" clId="{B9B83A76-6869-596D-B272-60FA91899460}" dt="2026-05-12T14:34:16.852" v="382" actId="478"/>
          <ac:picMkLst>
            <pc:docMk/>
            <pc:sldMk cId="3501414981" sldId="1905"/>
            <ac:picMk id="7" creationId="{7BCC6240-9755-BE0E-7777-1E372E11ADFB}"/>
          </ac:picMkLst>
        </pc:picChg>
        <pc:picChg chg="add del mod">
          <ac:chgData name="Brenden J. Heidrich" userId="6f62ed03-fe37-4324-a972-ba168a654cf6" providerId="ADAL" clId="{B9B83A76-6869-596D-B272-60FA91899460}" dt="2026-05-12T14:35:00.854" v="388" actId="478"/>
          <ac:picMkLst>
            <pc:docMk/>
            <pc:sldMk cId="3501414981" sldId="1905"/>
            <ac:picMk id="8" creationId="{85A5250A-7780-5801-CB92-DCAC67FE97FD}"/>
          </ac:picMkLst>
        </pc:picChg>
        <pc:picChg chg="add mod">
          <ac:chgData name="Brenden J. Heidrich" userId="6f62ed03-fe37-4324-a972-ba168a654cf6" providerId="ADAL" clId="{B9B83A76-6869-596D-B272-60FA91899460}" dt="2026-05-12T14:35:43.975" v="391" actId="14100"/>
          <ac:picMkLst>
            <pc:docMk/>
            <pc:sldMk cId="3501414981" sldId="1905"/>
            <ac:picMk id="9" creationId="{6B1EBD9B-37BF-F10C-6306-13057B3FF0A7}"/>
          </ac:picMkLst>
        </pc:picChg>
      </pc:sldChg>
      <pc:sldChg chg="addSp delSp modSp add mod">
        <pc:chgData name="Brenden J. Heidrich" userId="6f62ed03-fe37-4324-a972-ba168a654cf6" providerId="ADAL" clId="{B9B83A76-6869-596D-B272-60FA91899460}" dt="2026-05-12T14:37:15.710" v="432" actId="1076"/>
        <pc:sldMkLst>
          <pc:docMk/>
          <pc:sldMk cId="4092398606" sldId="1906"/>
        </pc:sldMkLst>
        <pc:spChg chg="mod">
          <ac:chgData name="Brenden J. Heidrich" userId="6f62ed03-fe37-4324-a972-ba168a654cf6" providerId="ADAL" clId="{B9B83A76-6869-596D-B272-60FA91899460}" dt="2026-05-12T14:36:45.202" v="428" actId="20577"/>
          <ac:spMkLst>
            <pc:docMk/>
            <pc:sldMk cId="4092398606" sldId="1906"/>
            <ac:spMk id="2" creationId="{B21212DE-EACC-9F94-FE6F-09DDB1F421B7}"/>
          </ac:spMkLst>
        </pc:spChg>
        <pc:spChg chg="add del mod">
          <ac:chgData name="Brenden J. Heidrich" userId="6f62ed03-fe37-4324-a972-ba168a654cf6" providerId="ADAL" clId="{B9B83A76-6869-596D-B272-60FA91899460}" dt="2026-05-12T14:37:06.624" v="429"/>
          <ac:spMkLst>
            <pc:docMk/>
            <pc:sldMk cId="4092398606" sldId="1906"/>
            <ac:spMk id="4" creationId="{F541E1E2-96B1-D111-7247-C38C576044A5}"/>
          </ac:spMkLst>
        </pc:spChg>
        <pc:picChg chg="del">
          <ac:chgData name="Brenden J. Heidrich" userId="6f62ed03-fe37-4324-a972-ba168a654cf6" providerId="ADAL" clId="{B9B83A76-6869-596D-B272-60FA91899460}" dt="2026-05-12T14:36:40.369" v="419" actId="478"/>
          <ac:picMkLst>
            <pc:docMk/>
            <pc:sldMk cId="4092398606" sldId="1906"/>
            <ac:picMk id="6" creationId="{20F6DA8B-CCA9-F2D1-7076-6743535952B5}"/>
          </ac:picMkLst>
        </pc:picChg>
        <pc:picChg chg="add mod">
          <ac:chgData name="Brenden J. Heidrich" userId="6f62ed03-fe37-4324-a972-ba168a654cf6" providerId="ADAL" clId="{B9B83A76-6869-596D-B272-60FA91899460}" dt="2026-05-12T14:37:15.710" v="432" actId="1076"/>
          <ac:picMkLst>
            <pc:docMk/>
            <pc:sldMk cId="4092398606" sldId="1906"/>
            <ac:picMk id="7" creationId="{C22044E9-F832-65C4-B0B3-0B4DE1AD4113}"/>
          </ac:picMkLst>
        </pc:picChg>
      </pc:sldChg>
      <pc:sldChg chg="add del">
        <pc:chgData name="Brenden J. Heidrich" userId="6f62ed03-fe37-4324-a972-ba168a654cf6" providerId="ADAL" clId="{B9B83A76-6869-596D-B272-60FA91899460}" dt="2026-05-12T14:36:03.202" v="393" actId="2696"/>
        <pc:sldMkLst>
          <pc:docMk/>
          <pc:sldMk cId="3024127194" sldId="1907"/>
        </pc:sldMkLst>
      </pc:sldChg>
    </pc:docChg>
  </pc:docChgLst>
  <pc:docChgLst>
    <pc:chgData name="Brenden J. Heidrich" userId="6f62ed03-fe37-4324-a972-ba168a654cf6" providerId="ADAL" clId="{AFE0C742-F40B-5C71-AD20-B4A65A02B607}"/>
    <pc:docChg chg="undo custSel addSld delSld modSld sldOrd">
      <pc:chgData name="Brenden J. Heidrich" userId="6f62ed03-fe37-4324-a972-ba168a654cf6" providerId="ADAL" clId="{AFE0C742-F40B-5C71-AD20-B4A65A02B607}" dt="2026-05-08T15:03:04.798" v="583" actId="20578"/>
      <pc:docMkLst>
        <pc:docMk/>
      </pc:docMkLst>
      <pc:sldChg chg="addSp delSp modSp mod">
        <pc:chgData name="Brenden J. Heidrich" userId="6f62ed03-fe37-4324-a972-ba168a654cf6" providerId="ADAL" clId="{AFE0C742-F40B-5C71-AD20-B4A65A02B607}" dt="2026-05-08T15:02:55.222" v="582" actId="14100"/>
        <pc:sldMkLst>
          <pc:docMk/>
          <pc:sldMk cId="811317895" sldId="1894"/>
        </pc:sldMkLst>
        <pc:spChg chg="mod">
          <ac:chgData name="Brenden J. Heidrich" userId="6f62ed03-fe37-4324-a972-ba168a654cf6" providerId="ADAL" clId="{AFE0C742-F40B-5C71-AD20-B4A65A02B607}" dt="2026-05-08T15:02:55.222" v="582" actId="14100"/>
          <ac:spMkLst>
            <pc:docMk/>
            <pc:sldMk cId="811317895" sldId="1894"/>
            <ac:spMk id="3" creationId="{4C744985-5ECE-FBB2-B902-71C0EAF289D7}"/>
          </ac:spMkLst>
        </pc:spChg>
        <pc:picChg chg="add mod">
          <ac:chgData name="Brenden J. Heidrich" userId="6f62ed03-fe37-4324-a972-ba168a654cf6" providerId="ADAL" clId="{AFE0C742-F40B-5C71-AD20-B4A65A02B607}" dt="2026-05-08T15:02:50.078" v="581"/>
          <ac:picMkLst>
            <pc:docMk/>
            <pc:sldMk cId="811317895" sldId="1894"/>
            <ac:picMk id="5" creationId="{686A5808-53D0-66BA-BDC0-6D29C1AD94BD}"/>
          </ac:picMkLst>
        </pc:picChg>
      </pc:sldChg>
      <pc:sldChg chg="modSp mod">
        <pc:chgData name="Brenden J. Heidrich" userId="6f62ed03-fe37-4324-a972-ba168a654cf6" providerId="ADAL" clId="{AFE0C742-F40B-5C71-AD20-B4A65A02B607}" dt="2026-05-08T15:01:11.939" v="579" actId="20577"/>
        <pc:sldMkLst>
          <pc:docMk/>
          <pc:sldMk cId="2468211196" sldId="1895"/>
        </pc:sldMkLst>
        <pc:spChg chg="mod">
          <ac:chgData name="Brenden J. Heidrich" userId="6f62ed03-fe37-4324-a972-ba168a654cf6" providerId="ADAL" clId="{AFE0C742-F40B-5C71-AD20-B4A65A02B607}" dt="2026-05-08T15:01:11.939" v="579" actId="20577"/>
          <ac:spMkLst>
            <pc:docMk/>
            <pc:sldMk cId="2468211196" sldId="1895"/>
            <ac:spMk id="2" creationId="{4EEC975C-C29F-F6C7-0DA1-5B864F0B8EE0}"/>
          </ac:spMkLst>
        </pc:spChg>
        <pc:picChg chg="mod">
          <ac:chgData name="Brenden J. Heidrich" userId="6f62ed03-fe37-4324-a972-ba168a654cf6" providerId="ADAL" clId="{AFE0C742-F40B-5C71-AD20-B4A65A02B607}" dt="2026-05-08T15:01:06.637" v="577" actId="1076"/>
          <ac:picMkLst>
            <pc:docMk/>
            <pc:sldMk cId="2468211196" sldId="1895"/>
            <ac:picMk id="4" creationId="{541C56B3-9DDE-17DC-D2C0-289780642E09}"/>
          </ac:picMkLst>
        </pc:picChg>
      </pc:sldChg>
      <pc:sldChg chg="addSp delSp modSp new mod ord modClrScheme chgLayout">
        <pc:chgData name="Brenden J. Heidrich" userId="6f62ed03-fe37-4324-a972-ba168a654cf6" providerId="ADAL" clId="{AFE0C742-F40B-5C71-AD20-B4A65A02B607}" dt="2026-05-08T15:03:04.798" v="583" actId="20578"/>
        <pc:sldMkLst>
          <pc:docMk/>
          <pc:sldMk cId="504135347" sldId="1897"/>
        </pc:sldMkLst>
        <pc:spChg chg="mod ord">
          <ac:chgData name="Brenden J. Heidrich" userId="6f62ed03-fe37-4324-a972-ba168a654cf6" providerId="ADAL" clId="{AFE0C742-F40B-5C71-AD20-B4A65A02B607}" dt="2026-05-08T14:55:09.230" v="244" actId="20577"/>
          <ac:spMkLst>
            <pc:docMk/>
            <pc:sldMk cId="504135347" sldId="1897"/>
            <ac:spMk id="2" creationId="{F8857B34-6265-D457-F0C5-74891377604C}"/>
          </ac:spMkLst>
        </pc:spChg>
        <pc:spChg chg="add mod">
          <ac:chgData name="Brenden J. Heidrich" userId="6f62ed03-fe37-4324-a972-ba168a654cf6" providerId="ADAL" clId="{AFE0C742-F40B-5C71-AD20-B4A65A02B607}" dt="2026-05-08T14:59:32.521" v="548" actId="20577"/>
          <ac:spMkLst>
            <pc:docMk/>
            <pc:sldMk cId="504135347" sldId="1897"/>
            <ac:spMk id="7" creationId="{DECC5420-F49A-3674-5C68-FD09F092E739}"/>
          </ac:spMkLst>
        </pc:spChg>
        <pc:spChg chg="add mod">
          <ac:chgData name="Brenden J. Heidrich" userId="6f62ed03-fe37-4324-a972-ba168a654cf6" providerId="ADAL" clId="{AFE0C742-F40B-5C71-AD20-B4A65A02B607}" dt="2026-05-08T14:59:13.161" v="536" actId="20577"/>
          <ac:spMkLst>
            <pc:docMk/>
            <pc:sldMk cId="504135347" sldId="1897"/>
            <ac:spMk id="12" creationId="{F4A37634-B12C-226A-CAFB-DE7DC11818DF}"/>
          </ac:spMkLst>
        </pc:spChg>
        <pc:picChg chg="add mod">
          <ac:chgData name="Brenden J. Heidrich" userId="6f62ed03-fe37-4324-a972-ba168a654cf6" providerId="ADAL" clId="{AFE0C742-F40B-5C71-AD20-B4A65A02B607}" dt="2026-05-08T14:59:43.989" v="549" actId="1076"/>
          <ac:picMkLst>
            <pc:docMk/>
            <pc:sldMk cId="504135347" sldId="1897"/>
            <ac:picMk id="9" creationId="{013D351C-B3B9-2CC8-8AB1-94E40146D7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566BB-A750-384C-99F7-66265AF64539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7DB02-3CAF-C64B-94BE-1B80EF92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32755-3959-9D2C-8DDC-971D7259FB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1" cy="685628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 baseline="0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86BB64-7896-BF4C-1953-FF24D2D242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25" y="425697"/>
            <a:ext cx="2541588" cy="1239837"/>
          </a:xfrm>
        </p:spPr>
        <p:txBody>
          <a:bodyPr anchor="b" anchorCtr="0"/>
          <a:lstStyle>
            <a:lvl1pPr marL="0" indent="0">
              <a:spcBef>
                <a:spcPts val="1800"/>
              </a:spcBef>
              <a:spcAft>
                <a:spcPts val="1200"/>
              </a:spcAft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6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June 1, 2023</a:t>
            </a:r>
          </a:p>
          <a:p>
            <a:pPr lvl="1"/>
            <a:r>
              <a:rPr lang="en-US"/>
              <a:t>Presenter Name</a:t>
            </a:r>
          </a:p>
          <a:p>
            <a:pPr lvl="2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56931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175" y="2412999"/>
            <a:ext cx="5081650" cy="3636109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2173" y="2412999"/>
            <a:ext cx="5081651" cy="3636109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88238" y="1637211"/>
            <a:ext cx="5081587" cy="71863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0650" y="1637211"/>
            <a:ext cx="5081587" cy="71863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81498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lanet&#10;&#10;Description automatically generated">
            <a:extLst>
              <a:ext uri="{FF2B5EF4-FFF2-40B4-BE49-F238E27FC236}">
                <a16:creationId xmlns:a16="http://schemas.microsoft.com/office/drawing/2014/main" id="{9C21F558-48C5-60A3-2CD0-60B389C123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5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EF7F-6BFA-3BF7-0227-96054CB72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4FBD0-9A60-7DD9-983C-C3E28AF46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84F39-FB9C-C4CB-66A1-F0EB5328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CA87-3409-5D4F-92D2-8B2E6EF8A56E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10763-DF4D-17A3-3DBB-D23B74C9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A6C99-D07F-3536-2702-C8F6AD99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8E98-3308-0948-829B-1EBF9DA5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4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89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8177" y="1739901"/>
            <a:ext cx="1041564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</p:spTree>
    <p:extLst>
      <p:ext uri="{BB962C8B-B14F-4D97-AF65-F5344CB8AC3E}">
        <p14:creationId xmlns:p14="http://schemas.microsoft.com/office/powerpoint/2010/main" val="282140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90370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8175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288772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558602"/>
            <a:ext cx="10415648" cy="1008797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8176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2175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256298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70" y="558602"/>
            <a:ext cx="669799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6968" y="1739901"/>
            <a:ext cx="669799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/>
        </p:nvSpPr>
        <p:spPr>
          <a:xfrm>
            <a:off x="8465770" y="0"/>
            <a:ext cx="3726230" cy="6150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65770" y="0"/>
            <a:ext cx="3726230" cy="6150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29315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683B70-E60E-3E01-3E06-64F74DBE37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7144"/>
            <a:ext cx="12179299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351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13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92344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175" y="1739901"/>
            <a:ext cx="508165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2173" y="1739901"/>
            <a:ext cx="5081651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28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954F6-D847-0908-23DD-02E95400FDF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8" y="3574"/>
            <a:ext cx="12172952" cy="68544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76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8176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1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 baseline="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 baseline="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 baseline="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 baseline="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 baseline="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1D5B-1216-19D7-6B92-045CB7EAA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7144" y="2217074"/>
            <a:ext cx="9139266" cy="2292350"/>
          </a:xfrm>
        </p:spPr>
        <p:txBody>
          <a:bodyPr wrap="square"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Nuclear Science User Facilities (NSUF) Annual Program Review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</a:rPr>
              <a:t>Welcome and Introduction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AE421-73F0-D26E-A368-C32E3AE6C9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924" y="425697"/>
            <a:ext cx="3322213" cy="1276103"/>
          </a:xfrm>
        </p:spPr>
        <p:txBody>
          <a:bodyPr anchor="b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May 11, 2026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Brenden Heidrich, Ph.D. PE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NSUF Director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2061-EE21-A994-0938-F642D201238A}"/>
              </a:ext>
            </a:extLst>
          </p:cNvPr>
          <p:cNvSpPr txBox="1"/>
          <p:nvPr/>
        </p:nvSpPr>
        <p:spPr>
          <a:xfrm>
            <a:off x="209320" y="635673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INL/MIS-26-91517</a:t>
            </a:r>
          </a:p>
        </p:txBody>
      </p:sp>
    </p:spTree>
    <p:extLst>
      <p:ext uri="{BB962C8B-B14F-4D97-AF65-F5344CB8AC3E}">
        <p14:creationId xmlns:p14="http://schemas.microsoft.com/office/powerpoint/2010/main" val="155057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EAB67-17CF-D9FB-B9B2-0746ECC00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F9FA-FB50-01F1-A36B-7E3FCDD3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Tuesday May 12, 2026 </a:t>
            </a:r>
            <a:br>
              <a:rPr lang="en-US" dirty="0"/>
            </a:b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Morning Session – Program Capabilities and Instrument Scientists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Session Chair – Dr. Jeff Giglio</a:t>
            </a:r>
            <a:endParaRPr lang="en-US" dirty="0"/>
          </a:p>
        </p:txBody>
      </p:sp>
      <p:pic>
        <p:nvPicPr>
          <p:cNvPr id="1026" name="Picture 2" descr="CAES | Center for Advanced Energy Studies (CAES) | Idaho National Laboratory | Flickr">
            <a:extLst>
              <a:ext uri="{FF2B5EF4-FFF2-40B4-BE49-F238E27FC236}">
                <a16:creationId xmlns:a16="http://schemas.microsoft.com/office/drawing/2014/main" id="{2D6C47EC-F204-9095-C792-942920BE5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542" y="1740391"/>
            <a:ext cx="3953384" cy="32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865DD6-D090-7300-7F31-B016694BC4DD}"/>
              </a:ext>
            </a:extLst>
          </p:cNvPr>
          <p:cNvSpPr txBox="1"/>
          <p:nvPr/>
        </p:nvSpPr>
        <p:spPr>
          <a:xfrm>
            <a:off x="7968542" y="5117609"/>
            <a:ext cx="406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NSUF Program Offices and the Microscopy and Characterization Suite are located at the Critical Materials and Energy Systems Innovation Center in Idaho Falls, 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DF0B69-74E8-DEEF-2DE5-F8D8E4253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176" y="2076095"/>
            <a:ext cx="6929619" cy="35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4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F74F1-69A2-5A62-D9AB-47B9FCEA0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904E-1972-515C-639B-13EC3058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Tuesday May 12, 2026 </a:t>
            </a:r>
            <a:br>
              <a:rPr lang="en-US" dirty="0"/>
            </a:b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Afternoon Session – NSUF User Access Awards: Fuel and Cladding Materials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Session Chair – Dr. Allen Roach</a:t>
            </a:r>
            <a:endParaRPr lang="en-US" dirty="0"/>
          </a:p>
        </p:txBody>
      </p:sp>
      <p:pic>
        <p:nvPicPr>
          <p:cNvPr id="1026" name="Picture 2" descr="CAES | Center for Advanced Energy Studies (CAES) | Idaho National Laboratory | Flickr">
            <a:extLst>
              <a:ext uri="{FF2B5EF4-FFF2-40B4-BE49-F238E27FC236}">
                <a16:creationId xmlns:a16="http://schemas.microsoft.com/office/drawing/2014/main" id="{C877D41B-ABFE-4F47-5296-8750ED143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542" y="1740391"/>
            <a:ext cx="3953384" cy="32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415CE-945A-33C9-4A37-7F266AFE5C63}"/>
              </a:ext>
            </a:extLst>
          </p:cNvPr>
          <p:cNvSpPr txBox="1"/>
          <p:nvPr/>
        </p:nvSpPr>
        <p:spPr>
          <a:xfrm>
            <a:off x="7968542" y="5117609"/>
            <a:ext cx="406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NSUF Program Offices and the Microscopy and Characterization Suite are located at the Critical Materials and Energy Systems Innovation Center in Idaho Falls, ID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8C9116-CD5B-3946-8F70-360C1B815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638"/>
          <a:stretch>
            <a:fillRect/>
          </a:stretch>
        </p:blipFill>
        <p:spPr>
          <a:xfrm>
            <a:off x="888176" y="1908313"/>
            <a:ext cx="6805512" cy="41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D0D8-0BD5-C002-DC6F-1253A8E4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CA09-0A95-41AF-312D-881F9EA44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7144" y="2217074"/>
            <a:ext cx="9139266" cy="2292350"/>
          </a:xfrm>
        </p:spPr>
        <p:txBody>
          <a:bodyPr wrap="square"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Nuclear Science User Facilities (NSUF) Annual Program Review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</a:rPr>
              <a:t>Welcome and Introduction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B51C3-B1C7-D0AB-85F6-26ABD4ADB3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924" y="425697"/>
            <a:ext cx="3322213" cy="1276103"/>
          </a:xfrm>
        </p:spPr>
        <p:txBody>
          <a:bodyPr anchor="b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May 13, 2026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Brenden Heidrich, Ph.D. PE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NSUF Director</a:t>
            </a:r>
          </a:p>
        </p:txBody>
      </p:sp>
    </p:spTree>
    <p:extLst>
      <p:ext uri="{BB962C8B-B14F-4D97-AF65-F5344CB8AC3E}">
        <p14:creationId xmlns:p14="http://schemas.microsoft.com/office/powerpoint/2010/main" val="181796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6CB15-4F64-3B1B-7E4D-1799E21DC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5000-BF0A-07E7-70C4-58468A35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Review 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DFF00B-7062-101A-48E5-9C962F9A5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876390"/>
              </p:ext>
            </p:extLst>
          </p:nvPr>
        </p:nvGraphicFramePr>
        <p:xfrm>
          <a:off x="887413" y="1739899"/>
          <a:ext cx="10417173" cy="384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391">
                  <a:extLst>
                    <a:ext uri="{9D8B030D-6E8A-4147-A177-3AD203B41FA5}">
                      <a16:colId xmlns:a16="http://schemas.microsoft.com/office/drawing/2014/main" val="1227344990"/>
                    </a:ext>
                  </a:extLst>
                </a:gridCol>
                <a:gridCol w="3472391">
                  <a:extLst>
                    <a:ext uri="{9D8B030D-6E8A-4147-A177-3AD203B41FA5}">
                      <a16:colId xmlns:a16="http://schemas.microsoft.com/office/drawing/2014/main" val="686427440"/>
                    </a:ext>
                  </a:extLst>
                </a:gridCol>
                <a:gridCol w="3472391">
                  <a:extLst>
                    <a:ext uri="{9D8B030D-6E8A-4147-A177-3AD203B41FA5}">
                      <a16:colId xmlns:a16="http://schemas.microsoft.com/office/drawing/2014/main" val="1293718335"/>
                    </a:ext>
                  </a:extLst>
                </a:gridCol>
              </a:tblGrid>
              <a:tr h="418780">
                <a:tc>
                  <a:txBody>
                    <a:bodyPr/>
                    <a:lstStyle/>
                    <a:p>
                      <a:r>
                        <a:rPr lang="en-US" dirty="0"/>
                        <a:t>Monday May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 May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 May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81223"/>
                  </a:ext>
                </a:extLst>
              </a:tr>
              <a:tr h="19619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Morning – 9:00-12:00 MT</a:t>
                      </a:r>
                    </a:p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Program Review:</a:t>
                      </a:r>
                    </a:p>
                    <a:p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Overview, NSUF Access Opportunities (CINR/RTE), Partner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Morning – 9:00-12:00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Program Review:</a:t>
                      </a:r>
                    </a:p>
                    <a:p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a) Users Org, NFML, Partners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Program Capabilities and Instrument Scientists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Jeff Giglio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Morning – 9:00-12:00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Program Review: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High Performance Computing (Capabilities and Research)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82635"/>
                  </a:ext>
                </a:extLst>
              </a:tr>
              <a:tr h="1461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Afternoon – 1:00-3:00pm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 Structural Materials</a:t>
                      </a:r>
                      <a:endParaRPr lang="en-US" sz="18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Chair – Dr. Rongjie 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Afternoon – 1:00-3:00pm MT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  Fuel and Cladding Materials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Allen Roach</a:t>
                      </a:r>
                      <a:endParaRPr lang="en-US" i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Afternoon – 1:00-3:00pm MT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Sensor Materials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Allen Roach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23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38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5BC8-D8CF-20EE-A25A-7DB06196D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04A2-D1DE-2B7F-60CC-177BEF36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Wednesday May 13, 2026 </a:t>
            </a:r>
            <a:br>
              <a:rPr lang="en-US" dirty="0"/>
            </a:b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Morning Session – High Performance Computing</a:t>
            </a:r>
            <a:endParaRPr lang="en-US" dirty="0"/>
          </a:p>
        </p:txBody>
      </p:sp>
      <p:pic>
        <p:nvPicPr>
          <p:cNvPr id="1026" name="Picture 2" descr="CAES | Center for Advanced Energy Studies (CAES) | Idaho National Laboratory | Flickr">
            <a:extLst>
              <a:ext uri="{FF2B5EF4-FFF2-40B4-BE49-F238E27FC236}">
                <a16:creationId xmlns:a16="http://schemas.microsoft.com/office/drawing/2014/main" id="{0DD7A676-5EDC-71B2-835C-FD37D3EA7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542" y="1740391"/>
            <a:ext cx="3953384" cy="32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804457-4646-3A96-E517-5DC81D4EF0FB}"/>
              </a:ext>
            </a:extLst>
          </p:cNvPr>
          <p:cNvSpPr txBox="1"/>
          <p:nvPr/>
        </p:nvSpPr>
        <p:spPr>
          <a:xfrm>
            <a:off x="7968542" y="5117609"/>
            <a:ext cx="406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NSUF Program Offices and the Microscopy and Characterization Suite are located at the Critical Materials and Energy Systems Innovation Center in Idaho Falls, 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2D5291-533E-2C28-544D-6D1264485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176" y="1740391"/>
            <a:ext cx="6732587" cy="1639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1EBD9B-37BF-F10C-6306-13057B3FF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76" y="3427444"/>
            <a:ext cx="6696583" cy="18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CF1C8-2EFB-AAC6-E58A-C762E950F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12DE-EACC-9F94-FE6F-09DDB1F4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Wednesday May 1, 2026 </a:t>
            </a:r>
            <a:br>
              <a:rPr lang="en-US" dirty="0"/>
            </a:b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Afternoon Session – NSUF User Access Awards, Sensor Materials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Session Chair – Dr. Allen Roach</a:t>
            </a:r>
            <a:endParaRPr lang="en-US" dirty="0"/>
          </a:p>
        </p:txBody>
      </p:sp>
      <p:pic>
        <p:nvPicPr>
          <p:cNvPr id="1026" name="Picture 2" descr="CAES | Center for Advanced Energy Studies (CAES) | Idaho National Laboratory | Flickr">
            <a:extLst>
              <a:ext uri="{FF2B5EF4-FFF2-40B4-BE49-F238E27FC236}">
                <a16:creationId xmlns:a16="http://schemas.microsoft.com/office/drawing/2014/main" id="{2E4837EF-06D9-E58A-AE9C-E643C894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542" y="1740391"/>
            <a:ext cx="3953384" cy="32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D9846-FC13-B7A0-2E01-79C8C59301B9}"/>
              </a:ext>
            </a:extLst>
          </p:cNvPr>
          <p:cNvSpPr txBox="1"/>
          <p:nvPr/>
        </p:nvSpPr>
        <p:spPr>
          <a:xfrm>
            <a:off x="7968542" y="5117609"/>
            <a:ext cx="406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NSUF Program Offices and the Microscopy and Characterization Suite are located at the Critical Materials and Energy Systems Innovation Center in Idaho Falls, ID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2044E9-F832-65C4-B0B3-0B4DE1AD4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176" y="1898576"/>
            <a:ext cx="6852236" cy="386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9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B3176E-FAD1-2B4C-96D5-F706C4448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6582" y="2365643"/>
            <a:ext cx="7073348" cy="2292350"/>
          </a:xfrm>
        </p:spPr>
        <p:txBody>
          <a:bodyPr/>
          <a:lstStyle/>
          <a:p>
            <a:pPr lvl="0"/>
            <a:r>
              <a:rPr lang="en-US" sz="6000" dirty="0"/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56D43-7FAB-834B-AA9F-965D52A8E5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53539" y="3511818"/>
            <a:ext cx="3355711" cy="1398112"/>
          </a:xfrm>
        </p:spPr>
        <p:txBody>
          <a:bodyPr/>
          <a:lstStyle/>
          <a:p>
            <a:pPr lvl="1"/>
            <a:r>
              <a:rPr lang="en-US" dirty="0"/>
              <a:t>Brenden Heidrich</a:t>
            </a:r>
          </a:p>
          <a:p>
            <a:pPr lvl="2"/>
            <a:r>
              <a:rPr lang="en-US" dirty="0"/>
              <a:t>Director, NSUF</a:t>
            </a:r>
          </a:p>
          <a:p>
            <a:pPr lvl="2"/>
            <a:r>
              <a:rPr lang="en-US" dirty="0" err="1"/>
              <a:t>Brenden.Heidrich@inl.gov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23F9F-9AE8-4D5D-8FDF-7E34B2766A59}"/>
              </a:ext>
            </a:extLst>
          </p:cNvPr>
          <p:cNvSpPr txBox="1"/>
          <p:nvPr/>
        </p:nvSpPr>
        <p:spPr>
          <a:xfrm>
            <a:off x="148728" y="6364861"/>
            <a:ext cx="6268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INL/MIS-26-91517</a:t>
            </a:r>
          </a:p>
        </p:txBody>
      </p:sp>
    </p:spTree>
    <p:extLst>
      <p:ext uri="{BB962C8B-B14F-4D97-AF65-F5344CB8AC3E}">
        <p14:creationId xmlns:p14="http://schemas.microsoft.com/office/powerpoint/2010/main" val="65028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2D3C-6A06-C4AE-A535-F8DC8FDF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071"/>
            <a:ext cx="5610475" cy="1138617"/>
          </a:xfrm>
        </p:spPr>
        <p:txBody>
          <a:bodyPr/>
          <a:lstStyle/>
          <a:p>
            <a:r>
              <a:rPr lang="en-US" dirty="0"/>
              <a:t>Nuclear Science User Facilities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4985-5ECE-FBB2-B902-71C0EAF2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10" y="1481843"/>
            <a:ext cx="6716889" cy="44862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2280"/>
              </a:lnSpc>
            </a:pPr>
            <a:r>
              <a:rPr lang="en-US" sz="3400" dirty="0"/>
              <a:t>NSUF provides the user with no cost access to specialized and unique capabilities. </a:t>
            </a:r>
          </a:p>
          <a:p>
            <a:pPr>
              <a:lnSpc>
                <a:spcPts val="2280"/>
              </a:lnSpc>
            </a:pPr>
            <a:r>
              <a:rPr lang="en-US" sz="3400" dirty="0"/>
              <a:t>NSUF fosters the development of novel ideas generated by external contributors from universities, national laboratories, and industry.</a:t>
            </a:r>
          </a:p>
          <a:p>
            <a:pPr>
              <a:lnSpc>
                <a:spcPts val="2280"/>
              </a:lnSpc>
            </a:pPr>
            <a:r>
              <a:rPr lang="en-US" sz="3400" dirty="0"/>
              <a:t>NSUF promotes collaborations between users and the expertise at the NSUF partners. </a:t>
            </a:r>
          </a:p>
          <a:p>
            <a:r>
              <a:rPr lang="en-US" sz="3400" dirty="0"/>
              <a:t>These collaborations:</a:t>
            </a:r>
          </a:p>
          <a:p>
            <a:pPr lvl="1">
              <a:spcBef>
                <a:spcPts val="1100"/>
              </a:spcBef>
            </a:pPr>
            <a:r>
              <a:rPr lang="en-US" sz="2900" dirty="0"/>
              <a:t>define the cutting edge of nuclear technology research in understanding the behavior of materials subjected to radiation environments, </a:t>
            </a:r>
          </a:p>
          <a:p>
            <a:pPr lvl="1">
              <a:spcBef>
                <a:spcPts val="1100"/>
              </a:spcBef>
            </a:pPr>
            <a:r>
              <a:rPr lang="en-US" sz="2900" dirty="0"/>
              <a:t>contribute to improved performance of current industry and future nuclear reactor systems, and </a:t>
            </a:r>
          </a:p>
          <a:p>
            <a:pPr lvl="1">
              <a:spcBef>
                <a:spcPts val="1100"/>
              </a:spcBef>
            </a:pPr>
            <a:r>
              <a:rPr lang="en-US" sz="2900" dirty="0"/>
              <a:t>stimulate cooperative research between users conducting research in nuclear energy systems.</a:t>
            </a:r>
          </a:p>
          <a:p>
            <a:endParaRPr lang="en-US" dirty="0"/>
          </a:p>
        </p:txBody>
      </p:sp>
      <p:pic>
        <p:nvPicPr>
          <p:cNvPr id="5" name="Picture Placeholder 12" descr="A group of people under water&#10;&#10;AI-generated content may be incorrect.">
            <a:extLst>
              <a:ext uri="{FF2B5EF4-FFF2-40B4-BE49-F238E27FC236}">
                <a16:creationId xmlns:a16="http://schemas.microsoft.com/office/drawing/2014/main" id="{686A5808-53D0-66BA-BDC0-6D29C1AD94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5770" y="0"/>
            <a:ext cx="3726230" cy="61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1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13D351C-B3B9-2CC8-8AB1-94E40146D7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29" b="2629"/>
          <a:stretch>
            <a:fillRect/>
          </a:stretch>
        </p:blipFill>
        <p:spPr>
          <a:xfrm>
            <a:off x="4152899" y="1543737"/>
            <a:ext cx="7788679" cy="4379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57B34-6265-D457-F0C5-74891377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Consortium of Materials Research Capabilities to Enable Advanced Nuclear Energy Development and Deployment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CC5420-F49A-3674-5C68-FD09F092E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1555568"/>
            <a:ext cx="3417124" cy="23823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70+ unique nuclear energy R&amp;D capabilities across 21 US institutions.</a:t>
            </a:r>
          </a:p>
          <a:p>
            <a:pPr lvl="1"/>
            <a:r>
              <a:rPr lang="en-US" dirty="0"/>
              <a:t>8 national laboratories</a:t>
            </a:r>
          </a:p>
          <a:p>
            <a:pPr lvl="1"/>
            <a:r>
              <a:rPr lang="en-US" dirty="0"/>
              <a:t>12 universities</a:t>
            </a:r>
          </a:p>
          <a:p>
            <a:pPr lvl="1"/>
            <a:r>
              <a:rPr lang="en-US" dirty="0"/>
              <a:t>1 commercial partner</a:t>
            </a:r>
          </a:p>
          <a:p>
            <a:pPr lvl="1"/>
            <a:r>
              <a:rPr lang="en-US" dirty="0"/>
              <a:t>HPC at INL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4A37634-B12C-226A-CAFB-DE7DC11818DF}"/>
              </a:ext>
            </a:extLst>
          </p:cNvPr>
          <p:cNvSpPr txBox="1">
            <a:spLocks/>
          </p:cNvSpPr>
          <p:nvPr/>
        </p:nvSpPr>
        <p:spPr>
          <a:xfrm>
            <a:off x="659574" y="4356100"/>
            <a:ext cx="4610925" cy="181944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One integrated user facility program</a:t>
            </a:r>
          </a:p>
          <a:p>
            <a:pPr lvl="1"/>
            <a:r>
              <a:rPr lang="en-US" dirty="0"/>
              <a:t>Small projects to solve individual questions</a:t>
            </a:r>
          </a:p>
          <a:p>
            <a:pPr lvl="1"/>
            <a:r>
              <a:rPr lang="en-US" dirty="0"/>
              <a:t>Multi-year R&amp;D campaigns to address larger challenges</a:t>
            </a:r>
          </a:p>
        </p:txBody>
      </p:sp>
    </p:spTree>
    <p:extLst>
      <p:ext uri="{BB962C8B-B14F-4D97-AF65-F5344CB8AC3E}">
        <p14:creationId xmlns:p14="http://schemas.microsoft.com/office/powerpoint/2010/main" val="5041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ompany's process&#10;&#10;Description automatically generated with medium confidence">
            <a:extLst>
              <a:ext uri="{FF2B5EF4-FFF2-40B4-BE49-F238E27FC236}">
                <a16:creationId xmlns:a16="http://schemas.microsoft.com/office/drawing/2014/main" id="{2EF69FBD-A14F-EEEF-5E03-1770C102B5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777" y="1046748"/>
            <a:ext cx="10323798" cy="51267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CDEA96-AB6B-0F2B-18FE-3D548D6F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76" y="311057"/>
            <a:ext cx="10415648" cy="1008797"/>
          </a:xfrm>
        </p:spPr>
        <p:txBody>
          <a:bodyPr/>
          <a:lstStyle/>
          <a:p>
            <a:r>
              <a:rPr lang="en-US" sz="2800" b="1" dirty="0"/>
              <a:t>NSUF covers materials all technical readiness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975C-C29F-F6C7-0DA1-5B864F0B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3-day meeting - Monday May 11 to Wednesday May 13, 2026 </a:t>
            </a:r>
            <a:br>
              <a:rPr lang="en-US" dirty="0"/>
            </a:b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Monday May 11 Morning Session - Program Review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1C56B3-9DDE-17DC-D2C0-289780642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176" y="1567399"/>
            <a:ext cx="6871632" cy="4351338"/>
          </a:xfrm>
          <a:prstGeom prst="rect">
            <a:avLst/>
          </a:prstGeom>
        </p:spPr>
      </p:pic>
      <p:pic>
        <p:nvPicPr>
          <p:cNvPr id="1026" name="Picture 2" descr="CAES | Center for Advanced Energy Studies (CAES) | Idaho National Laboratory | Flickr">
            <a:extLst>
              <a:ext uri="{FF2B5EF4-FFF2-40B4-BE49-F238E27FC236}">
                <a16:creationId xmlns:a16="http://schemas.microsoft.com/office/drawing/2014/main" id="{E9121BDE-CA89-5806-6065-B2C4C23C3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542" y="1740391"/>
            <a:ext cx="3953384" cy="32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A83C9-4096-7078-8535-6A10EB5A1299}"/>
              </a:ext>
            </a:extLst>
          </p:cNvPr>
          <p:cNvSpPr txBox="1"/>
          <p:nvPr/>
        </p:nvSpPr>
        <p:spPr>
          <a:xfrm>
            <a:off x="7968542" y="5117609"/>
            <a:ext cx="406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NSUF Program Offices and the Microscopy and Characterization Suite are located at the Critical Materials and Energy Systems Innovation Center in Idaho Falls, ID</a:t>
            </a:r>
          </a:p>
        </p:txBody>
      </p:sp>
    </p:spTree>
    <p:extLst>
      <p:ext uri="{BB962C8B-B14F-4D97-AF65-F5344CB8AC3E}">
        <p14:creationId xmlns:p14="http://schemas.microsoft.com/office/powerpoint/2010/main" val="246821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CCED-FE42-8639-F0F6-96D8F3C3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Review 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47B638-1783-4030-1B45-7EF3A83A5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509193"/>
              </p:ext>
            </p:extLst>
          </p:nvPr>
        </p:nvGraphicFramePr>
        <p:xfrm>
          <a:off x="887413" y="1739899"/>
          <a:ext cx="10417173" cy="384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391">
                  <a:extLst>
                    <a:ext uri="{9D8B030D-6E8A-4147-A177-3AD203B41FA5}">
                      <a16:colId xmlns:a16="http://schemas.microsoft.com/office/drawing/2014/main" val="1227344990"/>
                    </a:ext>
                  </a:extLst>
                </a:gridCol>
                <a:gridCol w="3472391">
                  <a:extLst>
                    <a:ext uri="{9D8B030D-6E8A-4147-A177-3AD203B41FA5}">
                      <a16:colId xmlns:a16="http://schemas.microsoft.com/office/drawing/2014/main" val="686427440"/>
                    </a:ext>
                  </a:extLst>
                </a:gridCol>
                <a:gridCol w="3472391">
                  <a:extLst>
                    <a:ext uri="{9D8B030D-6E8A-4147-A177-3AD203B41FA5}">
                      <a16:colId xmlns:a16="http://schemas.microsoft.com/office/drawing/2014/main" val="1293718335"/>
                    </a:ext>
                  </a:extLst>
                </a:gridCol>
              </a:tblGrid>
              <a:tr h="418780">
                <a:tc>
                  <a:txBody>
                    <a:bodyPr/>
                    <a:lstStyle/>
                    <a:p>
                      <a:r>
                        <a:rPr lang="en-US" dirty="0"/>
                        <a:t>Monday May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 May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 May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81223"/>
                  </a:ext>
                </a:extLst>
              </a:tr>
              <a:tr h="19619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/>
                        <a:t>Morning – 9:00-12:00 MT</a:t>
                      </a:r>
                    </a:p>
                    <a:p>
                      <a:r>
                        <a:rPr lang="en-US" dirty="0"/>
                        <a:t>Program Review:</a:t>
                      </a:r>
                    </a:p>
                    <a:p>
                      <a:r>
                        <a:rPr lang="en-US" b="1" dirty="0"/>
                        <a:t>Overview, NSUF Access Opportunities (CINR/RTE), Partner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Morning – 9:00-12:00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Program Review:</a:t>
                      </a:r>
                    </a:p>
                    <a:p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a) Users Org, NFML, Partners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Program Capabilities and Instrument Scientists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Jeff Giglio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Morning – 9:00-12:00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Program Review:</a:t>
                      </a:r>
                    </a:p>
                    <a:p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High Performance Computing (Capabilities and Research)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82635"/>
                  </a:ext>
                </a:extLst>
              </a:tr>
              <a:tr h="1461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– 1:00-3:00pm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 Structural Materials</a:t>
                      </a:r>
                      <a:endParaRPr lang="en-US" sz="18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/>
                        <a:t>Chair – Dr. Rongjie 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Afternoon – 1:00-3:00pm MT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  Fuel and Cladding Materials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Allen Roach</a:t>
                      </a:r>
                      <a:endParaRPr lang="en-US" i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Afternoon – 1:00-3:00pm MT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Sensor Materials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Allen Roach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23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29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F6534-0869-DB25-92AB-9F777DCA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6246-754A-A0D2-CBE6-AC8C00ACE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7144" y="2217074"/>
            <a:ext cx="9139266" cy="2292350"/>
          </a:xfrm>
        </p:spPr>
        <p:txBody>
          <a:bodyPr wrap="square"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Nuclear Science User Facilities (NSUF) Annual Program Review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</a:rPr>
              <a:t>Welcome and Introduction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4F036-F4D1-B04D-A244-34F56ABE30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924" y="425697"/>
            <a:ext cx="3322213" cy="1276103"/>
          </a:xfrm>
        </p:spPr>
        <p:txBody>
          <a:bodyPr anchor="b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May 12, 2026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Brenden Heidrich, Ph.D. PE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NSUF Director</a:t>
            </a:r>
          </a:p>
        </p:txBody>
      </p:sp>
    </p:spTree>
    <p:extLst>
      <p:ext uri="{BB962C8B-B14F-4D97-AF65-F5344CB8AC3E}">
        <p14:creationId xmlns:p14="http://schemas.microsoft.com/office/powerpoint/2010/main" val="217776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50F0D-BDA1-14F0-22A0-A5D9361B3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D220-C33D-8932-9781-5E3071F9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Review 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8A735C-C530-7E0E-2D37-0F846E348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903259"/>
              </p:ext>
            </p:extLst>
          </p:nvPr>
        </p:nvGraphicFramePr>
        <p:xfrm>
          <a:off x="887413" y="1739899"/>
          <a:ext cx="10417173" cy="384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391">
                  <a:extLst>
                    <a:ext uri="{9D8B030D-6E8A-4147-A177-3AD203B41FA5}">
                      <a16:colId xmlns:a16="http://schemas.microsoft.com/office/drawing/2014/main" val="1227344990"/>
                    </a:ext>
                  </a:extLst>
                </a:gridCol>
                <a:gridCol w="3472391">
                  <a:extLst>
                    <a:ext uri="{9D8B030D-6E8A-4147-A177-3AD203B41FA5}">
                      <a16:colId xmlns:a16="http://schemas.microsoft.com/office/drawing/2014/main" val="686427440"/>
                    </a:ext>
                  </a:extLst>
                </a:gridCol>
                <a:gridCol w="3472391">
                  <a:extLst>
                    <a:ext uri="{9D8B030D-6E8A-4147-A177-3AD203B41FA5}">
                      <a16:colId xmlns:a16="http://schemas.microsoft.com/office/drawing/2014/main" val="1293718335"/>
                    </a:ext>
                  </a:extLst>
                </a:gridCol>
              </a:tblGrid>
              <a:tr h="418780">
                <a:tc>
                  <a:txBody>
                    <a:bodyPr/>
                    <a:lstStyle/>
                    <a:p>
                      <a:r>
                        <a:rPr lang="en-US" dirty="0"/>
                        <a:t>Monday May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 May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 May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81223"/>
                  </a:ext>
                </a:extLst>
              </a:tr>
              <a:tr h="19619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Morning – 9:00-12:00 MT</a:t>
                      </a:r>
                    </a:p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Program Review:</a:t>
                      </a:r>
                    </a:p>
                    <a:p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Overview, NSUF Access Opportunities (CINR/RTE), Partner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Morning – 9:00-12:00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Program Review:</a:t>
                      </a:r>
                    </a:p>
                    <a:p>
                      <a:r>
                        <a:rPr lang="en-US" b="1" dirty="0"/>
                        <a:t>a) Users Org, NFML, Partners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Program Capabilities and Instrument Scientists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Jeff Giglio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Morning – 9:00-12:00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Program Review:</a:t>
                      </a:r>
                    </a:p>
                    <a:p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High Performance Computing (Capabilities and Research)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82635"/>
                  </a:ext>
                </a:extLst>
              </a:tr>
              <a:tr h="1461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Afternoon – 1:00-3:00pm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 Structural Materials</a:t>
                      </a:r>
                      <a:endParaRPr lang="en-US" sz="18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Chair – Dr. Rongjie 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– 1:00-3:00pm MT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  Fuel and Cladding Materials 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Allen Roach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Afternoon – 1:00-3:00pm MT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Sensor Materials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Allen Roach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23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85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DEBCC-47ED-28C5-828C-70E87281E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2E64-26AD-C9E6-3859-4212A0E7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Tuesday May 12, 2026 </a:t>
            </a:r>
            <a:br>
              <a:rPr lang="en-US" dirty="0"/>
            </a:b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Morning Session - Program Organization and Capabilities</a:t>
            </a:r>
            <a:endParaRPr lang="en-US" dirty="0"/>
          </a:p>
        </p:txBody>
      </p:sp>
      <p:pic>
        <p:nvPicPr>
          <p:cNvPr id="1026" name="Picture 2" descr="CAES | Center for Advanced Energy Studies (CAES) | Idaho National Laboratory | Flickr">
            <a:extLst>
              <a:ext uri="{FF2B5EF4-FFF2-40B4-BE49-F238E27FC236}">
                <a16:creationId xmlns:a16="http://schemas.microsoft.com/office/drawing/2014/main" id="{8C833C39-920D-6D5B-53B2-D5892E52D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542" y="1740391"/>
            <a:ext cx="3953384" cy="32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401244-71FB-A6DE-5B36-FB2AA44C35E9}"/>
              </a:ext>
            </a:extLst>
          </p:cNvPr>
          <p:cNvSpPr txBox="1"/>
          <p:nvPr/>
        </p:nvSpPr>
        <p:spPr>
          <a:xfrm>
            <a:off x="7968542" y="5117609"/>
            <a:ext cx="406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NSUF Program Offices and the Microscopy and Characterization Suite are located at the Critical Materials and Energy Systems Innovation Center in Idaho Falls, ID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1E9E34-51DF-B086-D366-429D433DB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176" y="2072279"/>
            <a:ext cx="6915297" cy="27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11904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NSUF Color Scheme">
      <a:dk1>
        <a:srgbClr val="15345B"/>
      </a:dk1>
      <a:lt1>
        <a:srgbClr val="FFFFFF"/>
      </a:lt1>
      <a:dk2>
        <a:srgbClr val="07519E"/>
      </a:dk2>
      <a:lt2>
        <a:srgbClr val="4A95D0"/>
      </a:lt2>
      <a:accent1>
        <a:srgbClr val="DB792C"/>
      </a:accent1>
      <a:accent2>
        <a:srgbClr val="4A95D0"/>
      </a:accent2>
      <a:accent3>
        <a:srgbClr val="15345B"/>
      </a:accent3>
      <a:accent4>
        <a:srgbClr val="D89328"/>
      </a:accent4>
      <a:accent5>
        <a:srgbClr val="8E8E8E"/>
      </a:accent5>
      <a:accent6>
        <a:srgbClr val="C4C6C7"/>
      </a:accent6>
      <a:hlink>
        <a:srgbClr val="D89328"/>
      </a:hlink>
      <a:folHlink>
        <a:srgbClr val="4A95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-WEB" id="{BFCE2894-AEF1-8B46-9681-589859762878}" vid="{2C3C1B24-8270-DB49-B9E8-13EE0CF6AE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NSUF-Presentation-Template_2024</Template>
  <TotalTime>3691</TotalTime>
  <Words>922</Words>
  <Application>Microsoft Macintosh PowerPoint</Application>
  <PresentationFormat>Widescreen</PresentationFormat>
  <Paragraphs>123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Aptos</vt:lpstr>
      <vt:lpstr>Arial</vt:lpstr>
      <vt:lpstr>INL 2020</vt:lpstr>
      <vt:lpstr>PowerPoint Presentation</vt:lpstr>
      <vt:lpstr>Nuclear Science User Facilities Overview</vt:lpstr>
      <vt:lpstr>A Consortium of Materials Research Capabilities to Enable Advanced Nuclear Energy Development and Deployment</vt:lpstr>
      <vt:lpstr>NSUF covers materials all technical readiness levels</vt:lpstr>
      <vt:lpstr>3-day meeting - Monday May 11 to Wednesday May 13, 2026   Monday May 11 Morning Session - Program Review</vt:lpstr>
      <vt:lpstr>Program Review Agenda</vt:lpstr>
      <vt:lpstr>PowerPoint Presentation</vt:lpstr>
      <vt:lpstr>Program Review Agenda</vt:lpstr>
      <vt:lpstr>Tuesday May 12, 2026   Morning Session - Program Organization and Capabilities</vt:lpstr>
      <vt:lpstr>Tuesday May 12, 2026   Morning Session – Program Capabilities and Instrument Scientists Session Chair – Dr. Jeff Giglio</vt:lpstr>
      <vt:lpstr>Tuesday May 12, 2026   Afternoon Session – NSUF User Access Awards: Fuel and Cladding Materials Session Chair – Dr. Allen Roach</vt:lpstr>
      <vt:lpstr>PowerPoint Presentation</vt:lpstr>
      <vt:lpstr>Program Review Agenda</vt:lpstr>
      <vt:lpstr>Wednesday May 13, 2026   Morning Session – High Performance Computing</vt:lpstr>
      <vt:lpstr>Wednesday May 1, 2026   Afternoon Session – NSUF User Access Awards, Sensor Materials Session Chair – Dr. Allen Roach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Brenden J. Heidrich</dc:creator>
  <cp:lastModifiedBy>Brenden J. Heidrich</cp:lastModifiedBy>
  <cp:revision>15</cp:revision>
  <dcterms:created xsi:type="dcterms:W3CDTF">2025-02-27T16:38:28Z</dcterms:created>
  <dcterms:modified xsi:type="dcterms:W3CDTF">2026-05-12T14:38:18Z</dcterms:modified>
</cp:coreProperties>
</file>