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20"/>
  </p:notesMasterIdLst>
  <p:sldIdLst>
    <p:sldId id="256" r:id="rId5"/>
    <p:sldId id="258" r:id="rId6"/>
    <p:sldId id="286" r:id="rId7"/>
    <p:sldId id="292" r:id="rId8"/>
    <p:sldId id="293" r:id="rId9"/>
    <p:sldId id="289" r:id="rId10"/>
    <p:sldId id="294" r:id="rId11"/>
    <p:sldId id="288" r:id="rId12"/>
    <p:sldId id="290" r:id="rId13"/>
    <p:sldId id="295" r:id="rId14"/>
    <p:sldId id="297" r:id="rId15"/>
    <p:sldId id="259" r:id="rId16"/>
    <p:sldId id="266" r:id="rId17"/>
    <p:sldId id="26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9E"/>
    <a:srgbClr val="2DA9E1"/>
    <a:srgbClr val="1C3665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89"/>
    <p:restoredTop sz="94694"/>
  </p:normalViewPr>
  <p:slideViewPr>
    <p:cSldViewPr snapToGrid="0" snapToObjects="1">
      <p:cViewPr varScale="1">
        <p:scale>
          <a:sx n="87" d="100"/>
          <a:sy n="87" d="100"/>
        </p:scale>
        <p:origin x="917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June 1, 2023</a:t>
            </a:r>
          </a:p>
          <a:p>
            <a:pPr lvl="1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741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BC813-BC90-383B-25F4-91BFBEF1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4AC6A-88C2-0026-DF78-EF9920CF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ABB9BD-3F69-5EA5-3926-FA3D628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26616"/>
            <a:ext cx="1546302" cy="292238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26616"/>
            <a:ext cx="5060066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26616"/>
            <a:ext cx="434428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695" r:id="rId8"/>
    <p:sldLayoutId id="2147483696" r:id="rId9"/>
    <p:sldLayoutId id="214748370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7144" y="2717798"/>
            <a:ext cx="9354855" cy="1791625"/>
          </a:xfrm>
        </p:spPr>
        <p:txBody>
          <a:bodyPr/>
          <a:lstStyle/>
          <a:p>
            <a:pPr lvl="0"/>
            <a:r>
              <a:rPr lang="en-US" dirty="0"/>
              <a:t>ZEISS </a:t>
            </a:r>
            <a:r>
              <a:rPr lang="en-US" dirty="0" err="1"/>
              <a:t>Xradia</a:t>
            </a:r>
            <a:r>
              <a:rPr lang="en-US" dirty="0"/>
              <a:t> 620 Versa X-ray Microscope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6D43-7FAB-834B-AA9F-965D52A8E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24" y="425450"/>
            <a:ext cx="3883026" cy="1565275"/>
          </a:xfrm>
        </p:spPr>
        <p:txBody>
          <a:bodyPr/>
          <a:lstStyle/>
          <a:p>
            <a:pPr lvl="0"/>
            <a:r>
              <a:rPr lang="en-US" sz="1600" dirty="0"/>
              <a:t>May 12</a:t>
            </a:r>
            <a:r>
              <a:rPr lang="en-US" sz="1600" baseline="30000" dirty="0"/>
              <a:t>th</a:t>
            </a:r>
            <a:r>
              <a:rPr lang="en-US" sz="1600" dirty="0"/>
              <a:t>, 2026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William Chuirazzi</a:t>
            </a:r>
          </a:p>
          <a:p>
            <a:pPr>
              <a:spcBef>
                <a:spcPts val="0"/>
              </a:spcBef>
            </a:pPr>
            <a:r>
              <a:rPr lang="en-US" sz="1600" b="0" i="1" dirty="0"/>
              <a:t>X-ray Microscope Instrument Scientist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1" dirty="0"/>
              <a:t>Diffraction and Imaging Group Lead</a:t>
            </a:r>
          </a:p>
        </p:txBody>
      </p:sp>
    </p:spTree>
    <p:extLst>
      <p:ext uri="{BB962C8B-B14F-4D97-AF65-F5344CB8AC3E}">
        <p14:creationId xmlns:p14="http://schemas.microsoft.com/office/powerpoint/2010/main" val="402515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7FE0C-A02E-5972-92AC-9C8EC3F75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C19D-EB78-2EAC-CB44-ACC938DFC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08" y="976018"/>
            <a:ext cx="5326817" cy="5080124"/>
          </a:xfrm>
        </p:spPr>
        <p:txBody>
          <a:bodyPr/>
          <a:lstStyle/>
          <a:p>
            <a:pPr algn="just"/>
            <a:endParaRPr lang="en-US" sz="1800" dirty="0">
              <a:latin typeface="+mn-lt"/>
            </a:endParaRPr>
          </a:p>
          <a:p>
            <a:pPr algn="just"/>
            <a:r>
              <a:rPr lang="en-US" sz="2000" dirty="0"/>
              <a:t>Phase-contrast X-ray imaging can </a:t>
            </a:r>
            <a:r>
              <a:rPr lang="en-US" sz="2000" b="1" dirty="0"/>
              <a:t>increase contrast-to-noise ratio</a:t>
            </a:r>
            <a:r>
              <a:rPr lang="en-US" sz="2000" dirty="0"/>
              <a:t> and </a:t>
            </a:r>
            <a:r>
              <a:rPr lang="en-US" sz="2000" b="1" dirty="0"/>
              <a:t>enhance</a:t>
            </a:r>
            <a:r>
              <a:rPr lang="en-US" sz="2000" dirty="0"/>
              <a:t> the detection of </a:t>
            </a:r>
            <a:r>
              <a:rPr lang="en-US" sz="2000" b="1" dirty="0"/>
              <a:t>boundaries between different layers or interfaces</a:t>
            </a:r>
          </a:p>
          <a:p>
            <a:pPr lvl="1" algn="just"/>
            <a:r>
              <a:rPr lang="en-US" sz="2000" dirty="0">
                <a:latin typeface="+mn-lt"/>
              </a:rPr>
              <a:t>XRM capable of </a:t>
            </a:r>
            <a:r>
              <a:rPr lang="en-US" sz="2000" b="1" dirty="0">
                <a:latin typeface="+mn-lt"/>
              </a:rPr>
              <a:t>propagation-based phase contrast imaging</a:t>
            </a:r>
          </a:p>
          <a:p>
            <a:pPr algn="just"/>
            <a:r>
              <a:rPr lang="en-US" sz="2000" b="1" u="sng" dirty="0">
                <a:latin typeface="+mn-lt"/>
              </a:rPr>
              <a:t>Goal:</a:t>
            </a:r>
            <a:r>
              <a:rPr lang="en-US" sz="2000" dirty="0">
                <a:latin typeface="+mn-lt"/>
              </a:rPr>
              <a:t> Explore phase-contrast imaging for NSUF-relevant samples</a:t>
            </a:r>
          </a:p>
          <a:p>
            <a:pPr lvl="1" algn="just"/>
            <a:r>
              <a:rPr lang="en-US" sz="2000" dirty="0">
                <a:latin typeface="+mn-lt"/>
              </a:rPr>
              <a:t>Analyze legacy data of </a:t>
            </a:r>
            <a:r>
              <a:rPr lang="en-US" sz="2000" b="1" dirty="0">
                <a:latin typeface="+mn-lt"/>
              </a:rPr>
              <a:t>surrogate TRISO particle</a:t>
            </a:r>
            <a:r>
              <a:rPr lang="en-US" sz="2000" dirty="0">
                <a:latin typeface="+mn-lt"/>
              </a:rPr>
              <a:t> with an Al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O</a:t>
            </a:r>
            <a:r>
              <a:rPr lang="en-US" sz="2000" baseline="-25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 kernel </a:t>
            </a:r>
          </a:p>
          <a:p>
            <a:pPr lvl="1" algn="just"/>
            <a:r>
              <a:rPr lang="en-US" sz="2000" dirty="0">
                <a:latin typeface="+mn-lt"/>
              </a:rPr>
              <a:t>Collect relevant datasets</a:t>
            </a:r>
          </a:p>
          <a:p>
            <a:pPr lvl="2" algn="just"/>
            <a:r>
              <a:rPr lang="en-US" sz="2000" b="1" dirty="0">
                <a:latin typeface="+mn-lt"/>
              </a:rPr>
              <a:t>NBG-25 graphite</a:t>
            </a:r>
          </a:p>
          <a:p>
            <a:pPr lvl="2" algn="just"/>
            <a:r>
              <a:rPr lang="en-US" sz="2000" dirty="0">
                <a:latin typeface="+mn-lt"/>
              </a:rPr>
              <a:t>Irradiated </a:t>
            </a:r>
            <a:r>
              <a:rPr lang="en-US" sz="2000" b="1" dirty="0">
                <a:latin typeface="+mn-lt"/>
              </a:rPr>
              <a:t>U-Zr</a:t>
            </a:r>
            <a:r>
              <a:rPr lang="en-US" sz="2000" dirty="0">
                <a:latin typeface="+mn-lt"/>
              </a:rPr>
              <a:t> metallic fuel</a:t>
            </a:r>
          </a:p>
          <a:p>
            <a:pPr lvl="2" algn="just"/>
            <a:r>
              <a:rPr lang="en-US" sz="2000" dirty="0">
                <a:latin typeface="+mn-lt"/>
              </a:rPr>
              <a:t>Irradiated </a:t>
            </a:r>
            <a:r>
              <a:rPr lang="en-US" sz="2000" b="1" dirty="0">
                <a:latin typeface="+mn-lt"/>
              </a:rPr>
              <a:t>AGR-2 compact </a:t>
            </a:r>
            <a:r>
              <a:rPr lang="en-US" sz="2000" dirty="0">
                <a:latin typeface="+mn-lt"/>
              </a:rPr>
              <a:t>chunks</a:t>
            </a:r>
          </a:p>
          <a:p>
            <a:pPr lvl="2" algn="just"/>
            <a:endParaRPr lang="en-US" sz="20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5393B-7B83-4C63-A93E-D2ACBB43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Task 3: Phase Contrast Imaging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A2AB18-C8AD-0A2A-DB43-93DD58328B11}"/>
              </a:ext>
            </a:extLst>
          </p:cNvPr>
          <p:cNvSpPr txBox="1">
            <a:spLocks/>
          </p:cNvSpPr>
          <p:nvPr/>
        </p:nvSpPr>
        <p:spPr>
          <a:xfrm>
            <a:off x="5962506" y="1028844"/>
            <a:ext cx="6047786" cy="497447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800" dirty="0">
              <a:latin typeface="+mn-lt"/>
            </a:endParaRPr>
          </a:p>
          <a:p>
            <a:pPr algn="just"/>
            <a:r>
              <a:rPr lang="en-US" sz="2000" b="1" u="sng" dirty="0">
                <a:latin typeface="+mn-lt"/>
              </a:rPr>
              <a:t>Notable Outcomes:</a:t>
            </a:r>
          </a:p>
          <a:p>
            <a:pPr algn="just"/>
            <a:r>
              <a:rPr lang="en-US" sz="2000" b="1" dirty="0">
                <a:latin typeface="+mn-lt"/>
              </a:rPr>
              <a:t>Six new datasets </a:t>
            </a:r>
            <a:r>
              <a:rPr lang="en-US" sz="2000" dirty="0">
                <a:latin typeface="+mn-lt"/>
              </a:rPr>
              <a:t>collected</a:t>
            </a:r>
          </a:p>
          <a:p>
            <a:pPr lvl="1" algn="just"/>
            <a:r>
              <a:rPr lang="en-US" sz="2000" b="1" dirty="0">
                <a:latin typeface="+mn-lt"/>
              </a:rPr>
              <a:t>Two</a:t>
            </a:r>
            <a:r>
              <a:rPr lang="en-US" sz="2000" dirty="0">
                <a:latin typeface="+mn-lt"/>
              </a:rPr>
              <a:t> scans had sample movement between scans</a:t>
            </a:r>
            <a:r>
              <a:rPr lang="en-US" sz="2000" b="1" dirty="0">
                <a:latin typeface="+mn-lt"/>
              </a:rPr>
              <a:t>, unsuitable for analysis</a:t>
            </a:r>
          </a:p>
          <a:p>
            <a:pPr algn="just"/>
            <a:r>
              <a:rPr lang="en-US" sz="2000" b="1" dirty="0">
                <a:latin typeface="+mn-lt"/>
              </a:rPr>
              <a:t>Two</a:t>
            </a:r>
            <a:r>
              <a:rPr lang="en-US" sz="2000" dirty="0">
                <a:latin typeface="+mn-lt"/>
              </a:rPr>
              <a:t> higher resolution scans </a:t>
            </a:r>
            <a:r>
              <a:rPr lang="en-US" sz="2000" b="1" dirty="0">
                <a:latin typeface="+mn-lt"/>
              </a:rPr>
              <a:t>showed promise</a:t>
            </a:r>
            <a:r>
              <a:rPr lang="en-US" sz="2000" dirty="0">
                <a:latin typeface="+mn-lt"/>
              </a:rPr>
              <a:t>:</a:t>
            </a:r>
          </a:p>
          <a:p>
            <a:pPr lvl="1" algn="just"/>
            <a:r>
              <a:rPr lang="en-US" sz="2000" b="1" dirty="0">
                <a:latin typeface="+mn-lt"/>
              </a:rPr>
              <a:t>Surrogate TRISO </a:t>
            </a:r>
            <a:r>
              <a:rPr lang="en-US" sz="2000" dirty="0">
                <a:latin typeface="+mn-lt"/>
              </a:rPr>
              <a:t>particle</a:t>
            </a:r>
          </a:p>
          <a:p>
            <a:pPr lvl="1" algn="just"/>
            <a:r>
              <a:rPr lang="en-US" sz="2000" dirty="0">
                <a:latin typeface="+mn-lt"/>
              </a:rPr>
              <a:t>FIB cube of </a:t>
            </a:r>
            <a:r>
              <a:rPr lang="en-US" sz="2000" b="1" dirty="0">
                <a:latin typeface="+mn-lt"/>
              </a:rPr>
              <a:t>U-10Zr</a:t>
            </a:r>
            <a:r>
              <a:rPr lang="en-US" sz="2000" dirty="0">
                <a:latin typeface="+mn-lt"/>
              </a:rPr>
              <a:t> </a:t>
            </a:r>
          </a:p>
          <a:p>
            <a:pPr lvl="1" algn="just"/>
            <a:r>
              <a:rPr lang="en-US" sz="2000" b="1" dirty="0">
                <a:latin typeface="+mn-lt"/>
              </a:rPr>
              <a:t>Interfaces</a:t>
            </a:r>
            <a:r>
              <a:rPr lang="en-US" sz="2000" dirty="0">
                <a:latin typeface="+mn-lt"/>
              </a:rPr>
              <a:t> between different material (TRISO particle) and voids and high-Z material (U-10Zr fuel cube) </a:t>
            </a:r>
            <a:r>
              <a:rPr lang="en-US" sz="2000" b="1" dirty="0">
                <a:latin typeface="+mn-lt"/>
              </a:rPr>
              <a:t>appeared to be emphasized </a:t>
            </a:r>
            <a:r>
              <a:rPr lang="en-US" sz="2000" dirty="0">
                <a:latin typeface="+mn-lt"/>
              </a:rPr>
              <a:t>in the processed phase-contrast data. </a:t>
            </a:r>
          </a:p>
          <a:p>
            <a:pPr algn="just"/>
            <a:r>
              <a:rPr lang="en-US" sz="2000" dirty="0">
                <a:latin typeface="+mn-lt"/>
              </a:rPr>
              <a:t>Preliminary results </a:t>
            </a:r>
            <a:r>
              <a:rPr lang="en-US" sz="2000" b="1" dirty="0">
                <a:latin typeface="+mn-lt"/>
              </a:rPr>
              <a:t>lots of data collected </a:t>
            </a:r>
            <a:r>
              <a:rPr lang="en-US" sz="2000" dirty="0">
                <a:latin typeface="+mn-lt"/>
              </a:rPr>
              <a:t>and  </a:t>
            </a:r>
            <a:r>
              <a:rPr lang="en-US" sz="2000" b="1" dirty="0">
                <a:latin typeface="+mn-lt"/>
              </a:rPr>
              <a:t>additional analysis needed</a:t>
            </a:r>
          </a:p>
          <a:p>
            <a:pPr algn="just"/>
            <a:endParaRPr lang="en-US" sz="20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76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0CD1D-D3D9-9834-CC50-4E240A86E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1C1430-6B32-B87B-FE5D-CA011F912A96}"/>
              </a:ext>
            </a:extLst>
          </p:cNvPr>
          <p:cNvSpPr txBox="1"/>
          <p:nvPr/>
        </p:nvSpPr>
        <p:spPr>
          <a:xfrm>
            <a:off x="888176" y="5336931"/>
            <a:ext cx="10415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2D cross section of the particle midplane: (a) a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standard acquisition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 (b)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phase contrast acquisition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 (c) standard acquisition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minus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phase contrast acquisition, and (d) standard acquisition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divided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by phase contrast acquisition. (e) Plots of a 10-pixel wide line profile showing grayscale value as a function of image position.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Subtracted image appears to identify layer edges.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CFE4F-F028-130B-EB7B-8F1F2CBD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Task 3: Phase Contrast Imaging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5A47A49-4491-8485-11AE-0E12A1B0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331" y="966502"/>
            <a:ext cx="8531224" cy="43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2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521984-B670-CAD1-FDAC-FCE187B77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81" t="4206" r="35404"/>
          <a:stretch/>
        </p:blipFill>
        <p:spPr>
          <a:xfrm>
            <a:off x="9012115" y="649412"/>
            <a:ext cx="3124943" cy="51146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00" y="766761"/>
            <a:ext cx="9019561" cy="51329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Implement </a:t>
            </a:r>
            <a:r>
              <a:rPr lang="en-US" dirty="0" err="1"/>
              <a:t>SyGlass</a:t>
            </a:r>
            <a:r>
              <a:rPr lang="en-US" dirty="0"/>
              <a:t> Technology</a:t>
            </a:r>
          </a:p>
          <a:p>
            <a:pPr lvl="1"/>
            <a:r>
              <a:rPr lang="en-US" dirty="0"/>
              <a:t>Support </a:t>
            </a:r>
            <a:r>
              <a:rPr lang="en-US" b="1" dirty="0"/>
              <a:t>advanced segmentation </a:t>
            </a:r>
            <a:r>
              <a:rPr lang="en-US" dirty="0"/>
              <a:t>as well as the creation of </a:t>
            </a:r>
            <a:r>
              <a:rPr lang="en-US" b="1" dirty="0"/>
              <a:t>visualization renderings </a:t>
            </a:r>
          </a:p>
          <a:p>
            <a:pPr lvl="1"/>
            <a:r>
              <a:rPr lang="en-US" b="1" dirty="0"/>
              <a:t>Reduce data processing time </a:t>
            </a:r>
            <a:r>
              <a:rPr lang="en-US" dirty="0"/>
              <a:t>by employing commercially available artificial intelligence (AI) based segmentation algorithms</a:t>
            </a:r>
          </a:p>
          <a:p>
            <a:pPr lvl="1"/>
            <a:r>
              <a:rPr lang="en-US" b="1" dirty="0"/>
              <a:t>Provide high quality renders</a:t>
            </a:r>
            <a:r>
              <a:rPr lang="en-US" dirty="0"/>
              <a:t>, leading to better presentation/journal figures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3D Data Visualization</a:t>
            </a:r>
          </a:p>
          <a:p>
            <a:pPr lvl="1"/>
            <a:r>
              <a:rPr lang="en-US" dirty="0"/>
              <a:t>Enables </a:t>
            </a:r>
            <a:r>
              <a:rPr lang="en-US" b="1" dirty="0"/>
              <a:t>direct interaction </a:t>
            </a:r>
            <a:r>
              <a:rPr lang="en-US" dirty="0"/>
              <a:t>with full 3D XCT datasets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3D Data Segmentation</a:t>
            </a:r>
          </a:p>
          <a:p>
            <a:pPr lvl="1"/>
            <a:r>
              <a:rPr lang="en-US" dirty="0"/>
              <a:t>Integrates Python-based automated workflows and commercial AI/ML tools to </a:t>
            </a:r>
            <a:r>
              <a:rPr lang="en-US" b="1" dirty="0"/>
              <a:t>reduce manual segmentation time by up to 94%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Additional Data Analysis </a:t>
            </a:r>
          </a:p>
          <a:p>
            <a:pPr lvl="1"/>
            <a:r>
              <a:rPr lang="en-US" dirty="0"/>
              <a:t>Data curation and image analysis may be performed on additional INL-relevant datasets, as appropriate</a:t>
            </a:r>
          </a:p>
          <a:p>
            <a:pPr marL="914400" lvl="2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7BB014-9AC7-DEBF-2C49-CE12139B272A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FY26 NSUF Researcher Supported Activities</a:t>
            </a:r>
          </a:p>
        </p:txBody>
      </p:sp>
    </p:spTree>
    <p:extLst>
      <p:ext uri="{BB962C8B-B14F-4D97-AF65-F5344CB8AC3E}">
        <p14:creationId xmlns:p14="http://schemas.microsoft.com/office/powerpoint/2010/main" val="115957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38" y="677487"/>
            <a:ext cx="11729258" cy="5142964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>
                <a:latin typeface="+mn-lt"/>
                <a:cs typeface="Helvetica" panose="020B0604020202020204" pitchFamily="34" charset="0"/>
              </a:rPr>
              <a:t>FY25 Accomplishments:</a:t>
            </a:r>
          </a:p>
          <a:p>
            <a:r>
              <a:rPr lang="en-US" sz="2000" dirty="0">
                <a:latin typeface="+mn-lt"/>
                <a:cs typeface="Helvetica" panose="020B0604020202020204" pitchFamily="34" charset="0"/>
              </a:rPr>
              <a:t>5 Journal Publications (4 published/accepted, 1 under review):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u="sng" dirty="0">
                <a:latin typeface="+mn-lt"/>
              </a:rPr>
              <a:t>William Chuirazzi</a:t>
            </a:r>
            <a:r>
              <a:rPr lang="en-US" sz="1400" dirty="0">
                <a:latin typeface="+mn-lt"/>
              </a:rPr>
              <a:t>*, Rahul Reddy Kancharla, and Swapnil Morankar. "Laboratory-Based Micro-X-ray Computed Tomography of Energy Materials at Idaho National Laboratory." </a:t>
            </a:r>
            <a:r>
              <a:rPr lang="en-US" sz="1400" i="1" dirty="0">
                <a:latin typeface="+mn-lt"/>
              </a:rPr>
              <a:t>JOM</a:t>
            </a:r>
            <a:r>
              <a:rPr lang="en-US" sz="1400" dirty="0">
                <a:latin typeface="+mn-lt"/>
              </a:rPr>
              <a:t> 77.3 (2025): 1337-1353.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Bor-Rong Chen*, Asa G. Monson, Pete L. Barnes, Corey M. Efaw, </a:t>
            </a:r>
            <a:r>
              <a:rPr lang="en-US" sz="1400" u="sng" dirty="0"/>
              <a:t>William C. Chuirazzi</a:t>
            </a:r>
            <a:r>
              <a:rPr lang="en-US" sz="1400" dirty="0"/>
              <a:t>, Michael E. Woods, Harry W. Rollins, Jorgen F. Rufner, Arin S. Preston, Donna P. Guillen, and Eric J. Dufek., “3D Printed Porous LLZO Scaffolds for Li-Garnet Solid-State Batteries.” </a:t>
            </a:r>
            <a:r>
              <a:rPr lang="en-US" sz="1400" i="1" dirty="0"/>
              <a:t>Cell Reports Physical Science</a:t>
            </a:r>
            <a:r>
              <a:rPr lang="en-US" sz="1400" dirty="0"/>
              <a:t>. 6.11 (2025).</a:t>
            </a:r>
            <a:endParaRPr lang="en-US" sz="1400" dirty="0"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+mn-lt"/>
              </a:rPr>
              <a:t>Jake Fay*, </a:t>
            </a:r>
            <a:r>
              <a:rPr lang="en-US" sz="1400" u="sng" dirty="0">
                <a:latin typeface="+mn-lt"/>
              </a:rPr>
              <a:t>William Chuirazzi</a:t>
            </a:r>
            <a:r>
              <a:rPr lang="en-US" sz="1400" dirty="0">
                <a:latin typeface="+mn-lt"/>
              </a:rPr>
              <a:t>, Luca Capriotti, Fidelma Di Lemma, Cameron Howard, Mario Matos, and Jie Lian. “3D Pore Structure Reconstruction of Fluff Region in Top of EBR-II Irradiated Fuel by X-Ray Micro-Computed Tomography.” </a:t>
            </a:r>
            <a:r>
              <a:rPr lang="en-US" sz="1400" i="1" dirty="0">
                <a:latin typeface="+mn-lt"/>
              </a:rPr>
              <a:t>Journal of Nuclear Materials</a:t>
            </a:r>
            <a:r>
              <a:rPr lang="en-US" sz="1400" dirty="0">
                <a:latin typeface="+mn-lt"/>
              </a:rPr>
              <a:t> (2025): 156167.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u="sng" dirty="0">
                <a:latin typeface="+mn-lt"/>
              </a:rPr>
              <a:t>William Chuirazzi</a:t>
            </a:r>
            <a:r>
              <a:rPr lang="en-US" sz="1400" dirty="0">
                <a:latin typeface="+mn-lt"/>
              </a:rPr>
              <a:t>*, Burkhard Schillinger, Steven Cool, Aaron Craft, Zoltan Kis, and Laszlo Szentmiklosi. “Boron-Based Neutron Scintillator Screen Characterization with X-rays and Neutrons.” </a:t>
            </a:r>
            <a:r>
              <a:rPr lang="en-US" sz="1400" i="1" dirty="0">
                <a:latin typeface="+mn-lt"/>
              </a:rPr>
              <a:t>Springer Nature - Springer Proceedings in Physics</a:t>
            </a:r>
            <a:r>
              <a:rPr lang="en-US" sz="1400" dirty="0">
                <a:latin typeface="+mn-lt"/>
              </a:rPr>
              <a:t>. </a:t>
            </a:r>
            <a:r>
              <a:rPr lang="en-US" sz="1400" i="1" dirty="0">
                <a:latin typeface="+mn-lt"/>
              </a:rPr>
              <a:t>Accepted</a:t>
            </a:r>
            <a:r>
              <a:rPr lang="en-US" sz="1400" dirty="0">
                <a:latin typeface="+mn-lt"/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+mn-lt"/>
              </a:rPr>
              <a:t>O. Rahman, </a:t>
            </a:r>
            <a:r>
              <a:rPr lang="en-US" sz="1400" u="sng" dirty="0">
                <a:latin typeface="+mn-lt"/>
              </a:rPr>
              <a:t>W. Chuirazzi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R.Dehoff</a:t>
            </a:r>
            <a:r>
              <a:rPr lang="en-US" sz="1400" dirty="0">
                <a:latin typeface="+mn-lt"/>
              </a:rPr>
              <a:t>, and A. Ziabari. “Metal artifact reduction in X-ray computed tomography of TRISO fuel compacts.” </a:t>
            </a:r>
            <a:r>
              <a:rPr lang="en-US" sz="1400" i="1" dirty="0">
                <a:latin typeface="+mn-lt"/>
              </a:rPr>
              <a:t>Nondestructive Testing and Evaluation</a:t>
            </a:r>
            <a:r>
              <a:rPr lang="en-US" sz="1400" dirty="0">
                <a:latin typeface="+mn-lt"/>
              </a:rPr>
              <a:t>. </a:t>
            </a:r>
            <a:r>
              <a:rPr lang="en-US" sz="1400" i="1" dirty="0">
                <a:latin typeface="+mn-lt"/>
              </a:rPr>
              <a:t>Submitted</a:t>
            </a:r>
            <a:r>
              <a:rPr lang="en-US" sz="1400" dirty="0">
                <a:latin typeface="+mn-lt"/>
              </a:rPr>
              <a:t>. </a:t>
            </a:r>
            <a:endParaRPr lang="en-US" sz="1400" i="1" dirty="0">
              <a:latin typeface="+mn-lt"/>
            </a:endParaRPr>
          </a:p>
          <a:p>
            <a:r>
              <a:rPr lang="en-US" sz="2000" dirty="0">
                <a:latin typeface="+mn-lt"/>
                <a:cs typeface="Helvetica" panose="020B0604020202020204" pitchFamily="34" charset="0"/>
              </a:rPr>
              <a:t>1 Conference Presentation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+mn-lt"/>
                <a:cs typeface="Helvetica" panose="020B0604020202020204" pitchFamily="34" charset="0"/>
              </a:rPr>
              <a:t>O. Rahman, W. Chuirazzi, </a:t>
            </a:r>
            <a:r>
              <a:rPr lang="en-US" sz="1400" dirty="0" err="1">
                <a:latin typeface="+mn-lt"/>
                <a:cs typeface="Helvetica" panose="020B0604020202020204" pitchFamily="34" charset="0"/>
              </a:rPr>
              <a:t>R.Dehoff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, and A. Ziabari. “Metal artifact reduction in X-ray computed tomography of TRISO fuel compacts.” July 8th, 2025. International Workshop on Electromagnetic Nondestructive Evaluation. </a:t>
            </a:r>
            <a:r>
              <a:rPr lang="en-US" sz="1400" i="1" dirty="0">
                <a:latin typeface="+mn-lt"/>
                <a:cs typeface="Helvetica" panose="020B0604020202020204" pitchFamily="34" charset="0"/>
              </a:rPr>
              <a:t>Knoxville, TN, USA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.</a:t>
            </a:r>
          </a:p>
          <a:p>
            <a:r>
              <a:rPr lang="en-US" sz="2000" dirty="0"/>
              <a:t>NSUF Presentations</a:t>
            </a:r>
          </a:p>
          <a:p>
            <a:pPr marL="804672" lvl="1" indent="-457200">
              <a:buFont typeface="+mj-lt"/>
              <a:buAutoNum type="arabicPeriod"/>
            </a:pPr>
            <a:r>
              <a:rPr lang="en-US" sz="1400" dirty="0"/>
              <a:t>William Chuirazzi. “Data Acquisition and Analysis Techniques for X-ray Computed Tomography.” 2025. NSUF Annual Program Review. </a:t>
            </a:r>
            <a:r>
              <a:rPr lang="en-US" sz="1400" i="1" dirty="0"/>
              <a:t>Idaho Falls, ID, USA. </a:t>
            </a:r>
          </a:p>
          <a:p>
            <a:pPr marL="804672" lvl="1" indent="-457200">
              <a:buFont typeface="+mj-lt"/>
              <a:buAutoNum type="arabicPeriod"/>
            </a:pPr>
            <a:r>
              <a:rPr lang="en-US" sz="1400" dirty="0"/>
              <a:t>William Chuirazzi. “ZEISS </a:t>
            </a:r>
            <a:r>
              <a:rPr lang="en-US" sz="1400" dirty="0" err="1"/>
              <a:t>Xradia</a:t>
            </a:r>
            <a:r>
              <a:rPr lang="en-US" sz="1400" dirty="0"/>
              <a:t> 620 Versa X-ray Microscope at IMCL.” 2025. NSUF Mid-Year Review Meeting. </a:t>
            </a:r>
            <a:r>
              <a:rPr lang="en-US" sz="1400" i="1" dirty="0"/>
              <a:t>Idaho Falls, ID, USA. 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1EC501-FEA8-46E4-4132-EB59611A3D83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NSUF Supported Outputs</a:t>
            </a:r>
          </a:p>
        </p:txBody>
      </p:sp>
    </p:spTree>
    <p:extLst>
      <p:ext uri="{BB962C8B-B14F-4D97-AF65-F5344CB8AC3E}">
        <p14:creationId xmlns:p14="http://schemas.microsoft.com/office/powerpoint/2010/main" val="1688074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50"/>
            <a:ext cx="12192000" cy="565365"/>
          </a:xfrm>
        </p:spPr>
        <p:txBody>
          <a:bodyPr/>
          <a:lstStyle/>
          <a:p>
            <a:pPr algn="ctr"/>
            <a:r>
              <a:rPr lang="en-US" sz="66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3040"/>
            <a:ext cx="12192000" cy="500635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Special thanks: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u="sng" dirty="0"/>
              <a:t>NSUF</a:t>
            </a:r>
          </a:p>
          <a:p>
            <a:pPr algn="ctr"/>
            <a:r>
              <a:rPr lang="en-US" dirty="0"/>
              <a:t>Brenden Heidrich, </a:t>
            </a:r>
            <a:r>
              <a:rPr lang="en-US" i="1" dirty="0"/>
              <a:t>NSUF Director</a:t>
            </a:r>
            <a:endParaRPr lang="en-US" dirty="0"/>
          </a:p>
          <a:p>
            <a:pPr algn="ctr"/>
            <a:r>
              <a:rPr lang="en-US" dirty="0"/>
              <a:t>Collin Knight, </a:t>
            </a:r>
            <a:r>
              <a:rPr lang="en-US" i="1" dirty="0"/>
              <a:t>NSUF Deputy Director</a:t>
            </a:r>
            <a:endParaRPr lang="en-US" dirty="0"/>
          </a:p>
          <a:p>
            <a:pPr algn="ctr"/>
            <a:r>
              <a:rPr lang="en-US" dirty="0"/>
              <a:t>Jeff Giglio, </a:t>
            </a:r>
            <a:r>
              <a:rPr lang="en-US" i="1" dirty="0"/>
              <a:t>NSUF Special Advisor</a:t>
            </a:r>
          </a:p>
          <a:p>
            <a:pPr algn="ctr"/>
            <a:endParaRPr lang="en-US" i="1" dirty="0"/>
          </a:p>
          <a:p>
            <a:pPr marL="0" indent="0" algn="ctr">
              <a:buNone/>
            </a:pPr>
            <a:r>
              <a:rPr lang="en-US" b="1" u="sng" dirty="0"/>
              <a:t>XCT</a:t>
            </a:r>
          </a:p>
          <a:p>
            <a:pPr algn="ctr"/>
            <a:r>
              <a:rPr lang="en-US" dirty="0"/>
              <a:t>Swapnil Morankar</a:t>
            </a:r>
            <a:r>
              <a:rPr lang="en-US" i="1" dirty="0"/>
              <a:t>, INL Staff-</a:t>
            </a:r>
            <a:r>
              <a:rPr lang="en-US" dirty="0"/>
              <a:t> heating stage implementation</a:t>
            </a:r>
          </a:p>
          <a:p>
            <a:pPr algn="ctr"/>
            <a:r>
              <a:rPr lang="en-US" dirty="0"/>
              <a:t>Obaid Rahman and Amir Ziabari, </a:t>
            </a:r>
            <a:r>
              <a:rPr lang="en-US" i="1" dirty="0"/>
              <a:t>ORNL Staff</a:t>
            </a:r>
            <a:r>
              <a:rPr lang="en-US" dirty="0"/>
              <a:t>- Simurgh collaboration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9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99" y="894778"/>
            <a:ext cx="7331898" cy="5196461"/>
          </a:xfrm>
        </p:spPr>
        <p:txBody>
          <a:bodyPr/>
          <a:lstStyle/>
          <a:p>
            <a:r>
              <a:rPr lang="en-US" dirty="0"/>
              <a:t>XCT is a </a:t>
            </a:r>
            <a:r>
              <a:rPr lang="en-US" b="1" u="sng" dirty="0"/>
              <a:t>nondestructive technique</a:t>
            </a:r>
            <a:r>
              <a:rPr lang="en-US" dirty="0"/>
              <a:t> that provides </a:t>
            </a:r>
            <a:r>
              <a:rPr lang="en-US" b="1" dirty="0"/>
              <a:t>volumetric data 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/>
              <a:t>Provides a </a:t>
            </a:r>
            <a:r>
              <a:rPr lang="en-US" b="1" dirty="0"/>
              <a:t>first look </a:t>
            </a:r>
            <a:r>
              <a:rPr lang="en-US" dirty="0"/>
              <a:t>at (irradiated samples)</a:t>
            </a:r>
          </a:p>
          <a:p>
            <a:pPr lvl="1"/>
            <a:r>
              <a:rPr lang="en-US" b="1" dirty="0"/>
              <a:t>Targeted</a:t>
            </a:r>
            <a:r>
              <a:rPr lang="en-US" dirty="0"/>
              <a:t> destructive analysis</a:t>
            </a:r>
          </a:p>
          <a:p>
            <a:pPr lvl="1"/>
            <a:r>
              <a:rPr lang="en-US" dirty="0"/>
              <a:t>Meshing can provide direct </a:t>
            </a:r>
            <a:r>
              <a:rPr lang="en-US" b="1" dirty="0"/>
              <a:t>inputs for modeling</a:t>
            </a:r>
            <a:r>
              <a:rPr lang="en-US" dirty="0"/>
              <a:t> efforts</a:t>
            </a:r>
          </a:p>
          <a:p>
            <a:pPr lvl="2"/>
            <a:r>
              <a:rPr lang="en-US" dirty="0"/>
              <a:t>Fuel performance, etc. </a:t>
            </a:r>
          </a:p>
          <a:p>
            <a:r>
              <a:rPr lang="en-US" dirty="0"/>
              <a:t>The ability to perform </a:t>
            </a:r>
            <a:r>
              <a:rPr lang="en-US" b="1" dirty="0"/>
              <a:t>CT on highly irradiated samples</a:t>
            </a:r>
            <a:r>
              <a:rPr lang="en-US" dirty="0"/>
              <a:t> can </a:t>
            </a:r>
            <a:r>
              <a:rPr lang="en-US" b="1" dirty="0"/>
              <a:t>expedite the PIE process</a:t>
            </a:r>
          </a:p>
          <a:p>
            <a:pPr lvl="1"/>
            <a:r>
              <a:rPr lang="en-US" dirty="0"/>
              <a:t>Less time spent waiting for decay</a:t>
            </a:r>
          </a:p>
          <a:p>
            <a:pPr lvl="1"/>
            <a:r>
              <a:rPr lang="en-US" dirty="0"/>
              <a:t>Subsequent experiments/modeling can be planned/conducted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A10F8-CDA8-1FBA-55A1-2A2F7264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303" y="1457514"/>
            <a:ext cx="3730277" cy="34873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B92AB7-DFD2-3830-9F2E-3D158487E42F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Why the need for X-ray Computed Tomography?</a:t>
            </a:r>
          </a:p>
        </p:txBody>
      </p:sp>
    </p:spTree>
    <p:extLst>
      <p:ext uri="{BB962C8B-B14F-4D97-AF65-F5344CB8AC3E}">
        <p14:creationId xmlns:p14="http://schemas.microsoft.com/office/powerpoint/2010/main" val="357202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ZEISS </a:t>
            </a:r>
            <a:r>
              <a:rPr lang="en-US" dirty="0" err="1"/>
              <a:t>Xradia</a:t>
            </a:r>
            <a:r>
              <a:rPr lang="en-US" dirty="0"/>
              <a:t> 620 Versa at IMCL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79" y="4448013"/>
            <a:ext cx="6653648" cy="1643225"/>
          </a:xfrm>
        </p:spPr>
        <p:txBody>
          <a:bodyPr/>
          <a:lstStyle/>
          <a:p>
            <a:r>
              <a:rPr lang="en-US" dirty="0"/>
              <a:t>Best spatial resolution: </a:t>
            </a:r>
            <a:r>
              <a:rPr lang="en-US" b="1" dirty="0"/>
              <a:t>500 nm/voxel </a:t>
            </a:r>
          </a:p>
          <a:p>
            <a:r>
              <a:rPr lang="en-US" dirty="0"/>
              <a:t>Hottest sample to date: &gt;</a:t>
            </a:r>
            <a:r>
              <a:rPr lang="en-US" b="1" dirty="0"/>
              <a:t>200 R/</a:t>
            </a:r>
            <a:r>
              <a:rPr lang="en-US" b="1" dirty="0" err="1"/>
              <a:t>hr</a:t>
            </a:r>
            <a:r>
              <a:rPr lang="en-US" b="1" dirty="0"/>
              <a:t> on contact</a:t>
            </a:r>
          </a:p>
          <a:p>
            <a:r>
              <a:rPr lang="en-US" dirty="0"/>
              <a:t>Instrument is maintained as </a:t>
            </a:r>
            <a:r>
              <a:rPr lang="en-US" b="1" dirty="0"/>
              <a:t>radiologically clean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0426A-222F-BE37-2C18-344091DC7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2" t="53929" r="61743" b="13808"/>
          <a:stretch/>
        </p:blipFill>
        <p:spPr>
          <a:xfrm>
            <a:off x="7191214" y="4058445"/>
            <a:ext cx="1499959" cy="1736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E05C3-3E6D-9181-1EC9-F6ADBD08E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40" y="220967"/>
            <a:ext cx="4577960" cy="3512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13D9F2-8BA9-945E-0932-5DD729823F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379" y="1283150"/>
            <a:ext cx="6289460" cy="2884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36D3B3-006E-34B6-5A2B-308E089A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42" r="24570" b="62061"/>
          <a:stretch/>
        </p:blipFill>
        <p:spPr>
          <a:xfrm>
            <a:off x="10179331" y="4045813"/>
            <a:ext cx="1973835" cy="1709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E28210-6D9C-F9DB-3B4E-D6094CD0A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1" t="52196" r="7856" b="16654"/>
          <a:stretch/>
        </p:blipFill>
        <p:spPr>
          <a:xfrm>
            <a:off x="8686801" y="4042550"/>
            <a:ext cx="1441342" cy="17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6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BE79A-2DE9-A2C3-23B1-072ADF469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00BA7-1FD6-2711-8BEE-5EDF71FC5E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88176" y="1039091"/>
            <a:ext cx="7341423" cy="4941916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2400" b="1" dirty="0"/>
              <a:t>Machine learning-based image processing</a:t>
            </a:r>
          </a:p>
          <a:p>
            <a:pPr lvl="2"/>
            <a:r>
              <a:rPr lang="en-US" sz="2400" dirty="0"/>
              <a:t> Reduce acquisition time and/or improve data quality for nuclear fuel samples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/>
              <a:t>Visualizing in-situ thermal expansion</a:t>
            </a:r>
          </a:p>
          <a:p>
            <a:pPr lvl="2"/>
            <a:r>
              <a:rPr lang="en-US" sz="2400" dirty="0"/>
              <a:t>Use XCT to measure expansion and potentially calculate CTE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/>
              <a:t>Phase-contrast imaging</a:t>
            </a:r>
          </a:p>
          <a:p>
            <a:pPr lvl="2"/>
            <a:r>
              <a:rPr lang="en-US" sz="2400" dirty="0"/>
              <a:t>Improve interface contrast in NSUF-relevant samples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/>
              <a:t>Support additional NSUF-relevant work</a:t>
            </a:r>
          </a:p>
          <a:p>
            <a:pPr lvl="2"/>
            <a:r>
              <a:rPr lang="en-US" sz="2400" dirty="0"/>
              <a:t> Data analysis, reporting, and publication assistance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800" dirty="0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8DC5FD-07CD-33A1-3178-818AF4624FE3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FY25 NSUF IS Supported Research Activities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A7570-E156-9231-0D89-63374C87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922" y="1457514"/>
            <a:ext cx="3730277" cy="34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E35-FDE2-4138-3CE1-56B66E34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1: Machine learning based image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6412-26DA-9AE7-419C-776E813B2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7" y="1112874"/>
            <a:ext cx="6033484" cy="4978365"/>
          </a:xfrm>
        </p:spPr>
        <p:txBody>
          <a:bodyPr/>
          <a:lstStyle/>
          <a:p>
            <a:pPr algn="just"/>
            <a:r>
              <a:rPr lang="en-US" sz="2000" dirty="0"/>
              <a:t>Collaboration with Oak Ridge National Laboratory (ORNL) to </a:t>
            </a:r>
            <a:r>
              <a:rPr lang="en-US" sz="2000" b="1" dirty="0"/>
              <a:t>train a machine learning algorithm (Simurgh)</a:t>
            </a:r>
            <a:r>
              <a:rPr lang="en-US" sz="2000" dirty="0"/>
              <a:t>, which </a:t>
            </a:r>
            <a:r>
              <a:rPr lang="en-US" sz="2000" b="1" dirty="0"/>
              <a:t>performs data processing and image reconstruction with less 2D projections</a:t>
            </a:r>
            <a:r>
              <a:rPr lang="en-US" sz="2000" dirty="0"/>
              <a:t> </a:t>
            </a:r>
          </a:p>
          <a:p>
            <a:pPr lvl="1" algn="just"/>
            <a:r>
              <a:rPr lang="en-US" sz="1800" dirty="0"/>
              <a:t>Increase throughput: data acquisition </a:t>
            </a:r>
            <a:r>
              <a:rPr lang="en-US" sz="1800" b="1" dirty="0"/>
              <a:t>time</a:t>
            </a:r>
            <a:r>
              <a:rPr lang="en-US" sz="1800" dirty="0"/>
              <a:t> has been </a:t>
            </a:r>
            <a:r>
              <a:rPr lang="en-US" sz="1800" b="1" dirty="0"/>
              <a:t>reduced by ~90%</a:t>
            </a:r>
          </a:p>
          <a:p>
            <a:pPr lvl="1" algn="just"/>
            <a:r>
              <a:rPr lang="en-US" sz="1800" b="1" dirty="0"/>
              <a:t>Noise</a:t>
            </a:r>
            <a:r>
              <a:rPr lang="en-US" sz="1800" dirty="0"/>
              <a:t> in images is also </a:t>
            </a:r>
            <a:r>
              <a:rPr lang="en-US" sz="1800" b="1" dirty="0"/>
              <a:t>reduced</a:t>
            </a:r>
            <a:endParaRPr lang="en-US" sz="1800" dirty="0"/>
          </a:p>
          <a:p>
            <a:pPr algn="just"/>
            <a:r>
              <a:rPr lang="en-US" sz="2000" b="1" dirty="0"/>
              <a:t>Previous</a:t>
            </a:r>
            <a:r>
              <a:rPr lang="en-US" sz="2000" dirty="0"/>
              <a:t> collaboration focused on </a:t>
            </a:r>
            <a:r>
              <a:rPr lang="en-US" sz="2000" b="1" dirty="0"/>
              <a:t>unirradiated</a:t>
            </a:r>
            <a:r>
              <a:rPr lang="en-US" sz="2000" dirty="0"/>
              <a:t> advanced manufactured specimens (AMMT program)</a:t>
            </a:r>
          </a:p>
          <a:p>
            <a:pPr algn="just"/>
            <a:r>
              <a:rPr lang="en-US" sz="2000" b="1" u="sng" dirty="0"/>
              <a:t>Goal:</a:t>
            </a:r>
            <a:r>
              <a:rPr lang="en-US" sz="2000" dirty="0"/>
              <a:t> Apply Simurgh to radioactive materials 		datasets, such as nuclear fuel </a:t>
            </a:r>
          </a:p>
          <a:p>
            <a:pPr lvl="1" algn="just"/>
            <a:r>
              <a:rPr lang="en-US" sz="1800" dirty="0"/>
              <a:t>Increase </a:t>
            </a:r>
            <a:r>
              <a:rPr lang="en-US" sz="1800" b="1" dirty="0"/>
              <a:t>throughput </a:t>
            </a:r>
          </a:p>
          <a:p>
            <a:pPr lvl="1" algn="just"/>
            <a:r>
              <a:rPr lang="en-US" sz="1800" b="1" dirty="0"/>
              <a:t>Reduce radiation exposure </a:t>
            </a:r>
            <a:r>
              <a:rPr lang="en-US" sz="1800" dirty="0"/>
              <a:t>(equipment and personnel)</a:t>
            </a:r>
          </a:p>
          <a:p>
            <a:pPr lvl="1" algn="just"/>
            <a:r>
              <a:rPr lang="en-US" sz="1800" b="1" dirty="0"/>
              <a:t>Reduced noise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5FD0F-B5DC-28D6-7DB9-750412E7F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553" y="1251774"/>
            <a:ext cx="4680276" cy="238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94DA7-915C-08E9-54FC-AF47B9D437D0}"/>
              </a:ext>
            </a:extLst>
          </p:cNvPr>
          <p:cNvSpPr txBox="1"/>
          <p:nvPr/>
        </p:nvSpPr>
        <p:spPr>
          <a:xfrm>
            <a:off x="7343552" y="3707980"/>
            <a:ext cx="47480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Left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) A 2D cross-sectional slice of a SS316L sample reconstructed with traditional vendor software compared to 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Right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) the same cross-sectional slice reconstructed with ORNL’s Simurgh algorithm.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Noise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is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reduced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porosity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can be more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easily distinguished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.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67CBD0-4D21-980D-3DC5-8D94250132B1}"/>
              </a:ext>
            </a:extLst>
          </p:cNvPr>
          <p:cNvSpPr txBox="1">
            <a:spLocks/>
          </p:cNvSpPr>
          <p:nvPr/>
        </p:nvSpPr>
        <p:spPr>
          <a:xfrm>
            <a:off x="7176305" y="5081291"/>
            <a:ext cx="5015696" cy="67928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accent1"/>
                </a:solidFill>
              </a:rPr>
              <a:t>ORNL Collaborators: Amir Ziabari (ziabariak@ornl.gov)</a:t>
            </a:r>
          </a:p>
          <a:p>
            <a:pPr marL="457200" lvl="1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	                </a:t>
            </a:r>
            <a:r>
              <a:rPr lang="de-DE" sz="1400" b="1" dirty="0">
                <a:solidFill>
                  <a:schemeClr val="accent1"/>
                </a:solidFill>
              </a:rPr>
              <a:t>Obaid Rahman (rahmano@ornl.gov)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2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6C26-98F9-61E6-C43A-AF2F26DA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82546-DB75-7349-9943-30C79296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1: Machine learning based image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676D-A8BC-B547-EE8E-D0F303BE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1330007"/>
            <a:ext cx="5442286" cy="4523840"/>
          </a:xfrm>
        </p:spPr>
        <p:txBody>
          <a:bodyPr/>
          <a:lstStyle/>
          <a:p>
            <a:pPr algn="just"/>
            <a:r>
              <a:rPr lang="en-US" sz="2000" b="1" dirty="0"/>
              <a:t>Simurgh trained by ORNL </a:t>
            </a:r>
            <a:r>
              <a:rPr lang="en-US" sz="2000" dirty="0"/>
              <a:t>on previous XCT data of </a:t>
            </a:r>
            <a:r>
              <a:rPr lang="en-US" sz="2000" b="1" dirty="0"/>
              <a:t>irradiated AGR-3/4 compacts </a:t>
            </a:r>
            <a:r>
              <a:rPr lang="en-US" sz="2000" dirty="0"/>
              <a:t>acquired by INL</a:t>
            </a:r>
          </a:p>
          <a:p>
            <a:pPr lvl="1" algn="just"/>
            <a:r>
              <a:rPr lang="en-US" sz="2000" dirty="0"/>
              <a:t>Full dataset: </a:t>
            </a:r>
            <a:r>
              <a:rPr lang="en-US" sz="2000" b="1" dirty="0"/>
              <a:t>~28-hour </a:t>
            </a:r>
            <a:r>
              <a:rPr lang="en-US" sz="2000" dirty="0"/>
              <a:t>acquisition</a:t>
            </a:r>
          </a:p>
          <a:p>
            <a:pPr lvl="1" algn="just"/>
            <a:r>
              <a:rPr lang="en-US" sz="2000" dirty="0"/>
              <a:t>Reduce dataset: </a:t>
            </a:r>
            <a:r>
              <a:rPr lang="en-US" sz="2000" b="1" dirty="0"/>
              <a:t>~84-minute </a:t>
            </a:r>
            <a:r>
              <a:rPr lang="en-US" sz="2000" dirty="0"/>
              <a:t>acquisition</a:t>
            </a:r>
          </a:p>
          <a:p>
            <a:pPr lvl="1" algn="just"/>
            <a:r>
              <a:rPr lang="en-US" sz="2000" b="1" dirty="0"/>
              <a:t>~94% reduction </a:t>
            </a:r>
            <a:r>
              <a:rPr lang="en-US" sz="2000" dirty="0"/>
              <a:t>in </a:t>
            </a:r>
            <a:r>
              <a:rPr lang="en-US" sz="2000" dirty="0" err="1"/>
              <a:t>aquisition</a:t>
            </a:r>
            <a:r>
              <a:rPr lang="en-US" sz="2000" dirty="0"/>
              <a:t> time</a:t>
            </a:r>
          </a:p>
          <a:p>
            <a:pPr algn="just"/>
            <a:r>
              <a:rPr lang="en-US" sz="2000" b="1" dirty="0"/>
              <a:t>Simurgh</a:t>
            </a:r>
            <a:r>
              <a:rPr lang="en-US" sz="2000" dirty="0"/>
              <a:t> applied to </a:t>
            </a:r>
            <a:r>
              <a:rPr lang="en-US" sz="2000" b="1" dirty="0"/>
              <a:t>AGR-3/4 Compact 12-4</a:t>
            </a:r>
          </a:p>
          <a:p>
            <a:pPr algn="just"/>
            <a:r>
              <a:rPr lang="en-US" sz="1800" dirty="0"/>
              <a:t>Simurgh won a 2025 R&amp;D 100 Award</a:t>
            </a:r>
          </a:p>
          <a:p>
            <a:pPr algn="just"/>
            <a:r>
              <a:rPr lang="en-US" sz="1800" dirty="0"/>
              <a:t>NSUF Instrument Scientist support used to </a:t>
            </a:r>
            <a:r>
              <a:rPr lang="en-US" sz="1800" b="1" dirty="0"/>
              <a:t>expand collaboration with ORNL</a:t>
            </a:r>
            <a:r>
              <a:rPr lang="en-US" sz="1800" dirty="0"/>
              <a:t>:</a:t>
            </a:r>
          </a:p>
          <a:p>
            <a:pPr lvl="1" algn="just"/>
            <a:r>
              <a:rPr lang="en-US" sz="1800" b="1" dirty="0"/>
              <a:t>Data curation </a:t>
            </a:r>
            <a:r>
              <a:rPr lang="en-US" sz="1800" dirty="0"/>
              <a:t>and </a:t>
            </a:r>
            <a:r>
              <a:rPr lang="en-US" sz="1800" b="1" dirty="0"/>
              <a:t>transfer</a:t>
            </a:r>
          </a:p>
          <a:p>
            <a:pPr lvl="1" algn="just"/>
            <a:r>
              <a:rPr lang="en-US" sz="1800" b="1" dirty="0"/>
              <a:t>Interpretation</a:t>
            </a:r>
            <a:r>
              <a:rPr lang="en-US" sz="1800" dirty="0"/>
              <a:t> and </a:t>
            </a:r>
            <a:r>
              <a:rPr lang="en-US" sz="1800" b="1" dirty="0"/>
              <a:t>analysis</a:t>
            </a:r>
          </a:p>
          <a:p>
            <a:pPr lvl="1" algn="just"/>
            <a:r>
              <a:rPr lang="en-US" sz="1800" b="1" dirty="0"/>
              <a:t>Manuscript writing </a:t>
            </a:r>
            <a:r>
              <a:rPr lang="en-US" sz="1800" dirty="0"/>
              <a:t>and editing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86F2-B49F-4385-5DC2-7A7446AFCE14}"/>
              </a:ext>
            </a:extLst>
          </p:cNvPr>
          <p:cNvSpPr txBox="1"/>
          <p:nvPr/>
        </p:nvSpPr>
        <p:spPr>
          <a:xfrm>
            <a:off x="290946" y="631830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Morankar, Swapnil, et al. "Post-irradiation examination of AGR-3/4 TRISO fuel compacts using three-dimensional X-ray computed tomography." Journal of Nuclear Materials (2025): 156341.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C2765-D702-9905-C334-AB9D7CB5F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439" y="953468"/>
            <a:ext cx="4114710" cy="4175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450DAF-A037-A1BB-C454-10C387068C59}"/>
              </a:ext>
            </a:extLst>
          </p:cNvPr>
          <p:cNvSpPr txBox="1"/>
          <p:nvPr/>
        </p:nvSpPr>
        <p:spPr>
          <a:xfrm>
            <a:off x="7130561" y="5157337"/>
            <a:ext cx="49735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Reconstructed 2D slices of an irradiated AGR compact: (a) Reconstructed image from 60 </a:t>
            </a:r>
            <a:r>
              <a:rPr lang="en-US" sz="1100" dirty="0" err="1">
                <a:solidFill>
                  <a:schemeClr val="accent5">
                    <a:lumMod val="75000"/>
                  </a:schemeClr>
                </a:solidFill>
              </a:rPr>
              <a:t>kVp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 scan, (b) Reconstructed image from 160 </a:t>
            </a:r>
            <a:r>
              <a:rPr lang="en-US" sz="1100" dirty="0" err="1">
                <a:solidFill>
                  <a:schemeClr val="accent5">
                    <a:lumMod val="75000"/>
                  </a:schemeClr>
                </a:solidFill>
              </a:rPr>
              <a:t>kVp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 scan. (c) Same as (b) with contrast changed to emphasize irregular shape of kernels and defects in kernels (yellow circles). (d) Same as (b) with contrast adjusted to emphasize the </a:t>
            </a:r>
            <a:r>
              <a:rPr lang="en-US" sz="1100" dirty="0" err="1">
                <a:solidFill>
                  <a:schemeClr val="accent5">
                    <a:lumMod val="75000"/>
                  </a:schemeClr>
                </a:solidFill>
              </a:rPr>
              <a:t>SiC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 layer around TRISO fuel kernels (yellow arrows). </a:t>
            </a:r>
          </a:p>
        </p:txBody>
      </p:sp>
    </p:spTree>
    <p:extLst>
      <p:ext uri="{BB962C8B-B14F-4D97-AF65-F5344CB8AC3E}">
        <p14:creationId xmlns:p14="http://schemas.microsoft.com/office/powerpoint/2010/main" val="159531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C905-92C1-3D09-0E1C-85E46D31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1: Machine learning based image processing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81399-296F-0802-1970-95469B48BE68}"/>
              </a:ext>
            </a:extLst>
          </p:cNvPr>
          <p:cNvSpPr txBox="1"/>
          <p:nvPr/>
        </p:nvSpPr>
        <p:spPr>
          <a:xfrm>
            <a:off x="448408" y="4167555"/>
            <a:ext cx="11274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Reconstructed 2D slices of an irradiated AGR compact generated with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(a) standard commercial reconstruction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, (28-hour data acquisition),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(b) standard commercial reconstruction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expedited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acquisition (84 minutes), (c)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SIMURGH algorithm, untrained for TRISO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(84 minutes), and (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d) SIMURGH algorithm, trained for TRISO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(84 minutes). Note a), b) and d) show the same slice, while c) is a different view.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90C769-D692-0A36-79DC-CC63BCA27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1" b="3008"/>
          <a:stretch>
            <a:fillRect/>
          </a:stretch>
        </p:blipFill>
        <p:spPr>
          <a:xfrm>
            <a:off x="386279" y="1093231"/>
            <a:ext cx="11336687" cy="2776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438D69-75C9-FD78-6DC9-363867B193B4}"/>
              </a:ext>
            </a:extLst>
          </p:cNvPr>
          <p:cNvSpPr txBox="1"/>
          <p:nvPr/>
        </p:nvSpPr>
        <p:spPr>
          <a:xfrm>
            <a:off x="290946" y="631830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Rahman, Obaid, et al. Metal artifact reduction in X-ray computed tomography of TRISO fuel compacts." </a:t>
            </a:r>
            <a:r>
              <a:rPr lang="en-US" sz="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Nondestructive Testing and Evaluation 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(2026). </a:t>
            </a:r>
            <a:r>
              <a:rPr lang="en-US" sz="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Under Review</a:t>
            </a:r>
            <a:r>
              <a:rPr lang="en-US" sz="800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6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EAA29-D1EA-F136-2C1D-22F1F7F82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530B0-F44A-DC1E-61B5-CA99E1E12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52" y="1116766"/>
            <a:ext cx="5203725" cy="4974473"/>
          </a:xfrm>
        </p:spPr>
        <p:txBody>
          <a:bodyPr/>
          <a:lstStyle/>
          <a:p>
            <a:pPr algn="just"/>
            <a:endParaRPr lang="en-US" sz="1800" dirty="0">
              <a:latin typeface="+mn-lt"/>
            </a:endParaRPr>
          </a:p>
          <a:p>
            <a:pPr algn="just"/>
            <a:r>
              <a:rPr lang="en-US" sz="2000" b="1" u="sng" dirty="0"/>
              <a:t>Long-term goal:</a:t>
            </a:r>
            <a:r>
              <a:rPr lang="en-US" sz="2000" dirty="0"/>
              <a:t> Measure </a:t>
            </a:r>
            <a:r>
              <a:rPr lang="en-US" sz="2000" b="1" dirty="0"/>
              <a:t>unconstrained, anisotropic thermal expansion</a:t>
            </a:r>
            <a:r>
              <a:rPr lang="en-US" sz="2000" dirty="0"/>
              <a:t> in irradiated nuclear fuels </a:t>
            </a:r>
          </a:p>
          <a:p>
            <a:pPr lvl="1" algn="just"/>
            <a:r>
              <a:rPr lang="en-US" sz="1800" b="1" dirty="0">
                <a:latin typeface="+mn-lt"/>
              </a:rPr>
              <a:t>Noncontact measurement </a:t>
            </a:r>
            <a:r>
              <a:rPr lang="en-US" sz="1800" dirty="0">
                <a:latin typeface="+mn-lt"/>
              </a:rPr>
              <a:t>for thermal expansion by analyzing images</a:t>
            </a:r>
          </a:p>
          <a:p>
            <a:pPr lvl="1" algn="just"/>
            <a:r>
              <a:rPr lang="en-US" sz="1800" b="1" dirty="0">
                <a:latin typeface="+mn-lt"/>
              </a:rPr>
              <a:t>Simultaneously observe thermal expansion of different materials </a:t>
            </a:r>
            <a:r>
              <a:rPr lang="en-US" sz="1800" dirty="0">
                <a:latin typeface="+mn-lt"/>
              </a:rPr>
              <a:t>(layers in a particle, FGM, etc.)</a:t>
            </a:r>
          </a:p>
          <a:p>
            <a:pPr lvl="1" algn="just"/>
            <a:r>
              <a:rPr lang="en-US" sz="1800" b="1" dirty="0">
                <a:latin typeface="+mn-lt"/>
              </a:rPr>
              <a:t>No commercial equipment currently available </a:t>
            </a:r>
            <a:r>
              <a:rPr lang="en-US" sz="1800" dirty="0">
                <a:latin typeface="+mn-lt"/>
              </a:rPr>
              <a:t>to couple to XRM and reach temperatures of interest (800˚C -1200˚C)</a:t>
            </a:r>
            <a:endParaRPr lang="en-US" sz="2800" dirty="0">
              <a:latin typeface="+mn-lt"/>
            </a:endParaRPr>
          </a:p>
          <a:p>
            <a:pPr algn="just"/>
            <a:r>
              <a:rPr lang="en-US" sz="2000" b="1" u="sng" dirty="0">
                <a:latin typeface="+mn-lt"/>
              </a:rPr>
              <a:t>Goal:</a:t>
            </a:r>
            <a:r>
              <a:rPr lang="en-US" sz="2000" dirty="0">
                <a:latin typeface="+mn-lt"/>
              </a:rPr>
              <a:t> Enable measurements of samples in XRM at temperature </a:t>
            </a:r>
            <a:endParaRPr lang="en-US" sz="2000" b="1" u="sng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4781C-F494-3E6E-B5EA-F90DDC760FF2}"/>
              </a:ext>
            </a:extLst>
          </p:cNvPr>
          <p:cNvSpPr txBox="1"/>
          <p:nvPr/>
        </p:nvSpPr>
        <p:spPr>
          <a:xfrm>
            <a:off x="6781800" y="4767381"/>
            <a:ext cx="480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The load testing stage configured for heating experiments.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417A8-E4C8-49D8-E099-2A68833E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Task 2: Visualizing thermal expansion</a:t>
            </a:r>
          </a:p>
        </p:txBody>
      </p:sp>
      <p:pic>
        <p:nvPicPr>
          <p:cNvPr id="5" name="Picture 4" descr="A machine with lights on it&#10;&#10;AI-generated content may be incorrect.">
            <a:extLst>
              <a:ext uri="{FF2B5EF4-FFF2-40B4-BE49-F238E27FC236}">
                <a16:creationId xmlns:a16="http://schemas.microsoft.com/office/drawing/2014/main" id="{E454D930-F35B-4237-0035-95980638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229"/>
          <a:stretch>
            <a:fillRect/>
          </a:stretch>
        </p:blipFill>
        <p:spPr>
          <a:xfrm>
            <a:off x="5938748" y="1567399"/>
            <a:ext cx="6253252" cy="30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0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EFC46-DA35-6E52-CFB4-8E9EE559E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0203-4F1F-8488-462E-3D396D0F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53" y="1116766"/>
            <a:ext cx="6548948" cy="4974473"/>
          </a:xfrm>
        </p:spPr>
        <p:txBody>
          <a:bodyPr/>
          <a:lstStyle/>
          <a:p>
            <a:pPr algn="just"/>
            <a:r>
              <a:rPr lang="en-US" sz="2000" dirty="0">
                <a:latin typeface="+mn-lt"/>
              </a:rPr>
              <a:t>XRM currently has a </a:t>
            </a:r>
            <a:r>
              <a:rPr lang="en-US" sz="2000" b="1" dirty="0">
                <a:latin typeface="+mn-lt"/>
              </a:rPr>
              <a:t>load testing cell with a heated stage </a:t>
            </a:r>
            <a:r>
              <a:rPr lang="en-US" sz="2000" dirty="0">
                <a:latin typeface="+mn-lt"/>
              </a:rPr>
              <a:t>(Deben CT5000TEC) </a:t>
            </a:r>
          </a:p>
          <a:p>
            <a:pPr lvl="1" algn="just"/>
            <a:r>
              <a:rPr lang="en-US" sz="1800" b="1" dirty="0">
                <a:latin typeface="+mn-lt"/>
              </a:rPr>
              <a:t>Maximum</a:t>
            </a:r>
            <a:r>
              <a:rPr lang="en-US" sz="1800" dirty="0">
                <a:latin typeface="+mn-lt"/>
              </a:rPr>
              <a:t> temperature </a:t>
            </a:r>
            <a:r>
              <a:rPr lang="en-US" sz="1800" b="1" dirty="0">
                <a:latin typeface="+mn-lt"/>
              </a:rPr>
              <a:t>160˚C</a:t>
            </a:r>
          </a:p>
          <a:p>
            <a:pPr lvl="1" algn="just"/>
            <a:r>
              <a:rPr lang="en-US" sz="1800" dirty="0">
                <a:latin typeface="+mn-lt"/>
              </a:rPr>
              <a:t>Serves as proof of concept </a:t>
            </a:r>
          </a:p>
          <a:p>
            <a:pPr lvl="1" algn="just"/>
            <a:r>
              <a:rPr lang="en-US" sz="1800" dirty="0">
                <a:latin typeface="+mn-lt"/>
              </a:rPr>
              <a:t>Can measure thermal expansion through force displacement</a:t>
            </a:r>
          </a:p>
          <a:p>
            <a:pPr algn="just"/>
            <a:r>
              <a:rPr lang="en-US" sz="2000" b="1" dirty="0">
                <a:latin typeface="+mn-lt"/>
                <a:ea typeface="Calibri" panose="020F0502020204030204" pitchFamily="34" charset="0"/>
              </a:rPr>
              <a:t>Work control </a:t>
            </a:r>
            <a:r>
              <a:rPr lang="en-US" sz="2000" dirty="0">
                <a:latin typeface="+mn-lt"/>
                <a:ea typeface="Calibri" panose="020F0502020204030204" pitchFamily="34" charset="0"/>
              </a:rPr>
              <a:t>for heater operations 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implemented</a:t>
            </a:r>
            <a:r>
              <a:rPr lang="en-US" sz="2000" dirty="0">
                <a:latin typeface="+mn-lt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en-US" sz="2000" b="1" dirty="0">
                <a:latin typeface="+mn-lt"/>
                <a:ea typeface="Calibri" panose="020F0502020204030204" pitchFamily="34" charset="0"/>
              </a:rPr>
              <a:t>Aluminum samples </a:t>
            </a:r>
            <a:r>
              <a:rPr lang="en-US" sz="2000" dirty="0">
                <a:latin typeface="+mn-lt"/>
                <a:ea typeface="Calibri" panose="020F0502020204030204" pitchFamily="34" charset="0"/>
              </a:rPr>
              <a:t>(3004 and 6061-T6) identified as best chance to visualize thermal expansion in images</a:t>
            </a:r>
          </a:p>
          <a:p>
            <a:pPr lvl="1" algn="just"/>
            <a:r>
              <a:rPr lang="en-US" sz="1800" dirty="0">
                <a:latin typeface="+mn-lt"/>
                <a:ea typeface="Calibri" panose="020F0502020204030204" pitchFamily="34" charset="0"/>
              </a:rPr>
              <a:t>6061-T6 CTE is 25.2 µm/m-°C</a:t>
            </a:r>
          </a:p>
          <a:p>
            <a:pPr algn="just"/>
            <a:r>
              <a:rPr lang="en-US" sz="2000" dirty="0">
                <a:latin typeface="+mn-lt"/>
                <a:ea typeface="Calibri" panose="020F0502020204030204" pitchFamily="34" charset="0"/>
              </a:rPr>
              <a:t>Samples 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imaged before heating </a:t>
            </a:r>
            <a:r>
              <a:rPr lang="en-US" sz="2000" dirty="0">
                <a:latin typeface="+mn-lt"/>
                <a:ea typeface="Calibri" panose="020F0502020204030204" pitchFamily="34" charset="0"/>
              </a:rPr>
              <a:t>and 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after temperature stabilized</a:t>
            </a:r>
          </a:p>
          <a:p>
            <a:pPr lvl="1" algn="just"/>
            <a:r>
              <a:rPr lang="en-US" sz="1800" b="1" dirty="0"/>
              <a:t>15.5 µm/voxel </a:t>
            </a:r>
            <a:r>
              <a:rPr lang="en-US" sz="1800" dirty="0"/>
              <a:t>spatial resolution</a:t>
            </a:r>
            <a:endParaRPr lang="en-US" sz="1800" b="1" dirty="0">
              <a:latin typeface="+mn-lt"/>
              <a:ea typeface="Calibri" panose="020F0502020204030204" pitchFamily="34" charset="0"/>
            </a:endParaRPr>
          </a:p>
          <a:p>
            <a:pPr lvl="1" algn="just"/>
            <a:r>
              <a:rPr lang="en-US" sz="1800" dirty="0">
                <a:latin typeface="+mn-lt"/>
                <a:ea typeface="Calibri" panose="020F0502020204030204" pitchFamily="34" charset="0"/>
              </a:rPr>
              <a:t>Datasets were </a:t>
            </a:r>
            <a:r>
              <a:rPr lang="en-US" sz="1800" b="1" dirty="0">
                <a:latin typeface="+mn-lt"/>
                <a:ea typeface="Calibri" panose="020F0502020204030204" pitchFamily="34" charset="0"/>
              </a:rPr>
              <a:t>segmented</a:t>
            </a:r>
            <a:r>
              <a:rPr lang="en-US" sz="1800" dirty="0">
                <a:latin typeface="+mn-lt"/>
                <a:ea typeface="Calibri" panose="020F0502020204030204" pitchFamily="34" charset="0"/>
              </a:rPr>
              <a:t> and </a:t>
            </a:r>
            <a:r>
              <a:rPr lang="en-US" sz="1800" b="1" dirty="0">
                <a:latin typeface="+mn-lt"/>
                <a:ea typeface="Calibri" panose="020F0502020204030204" pitchFamily="34" charset="0"/>
              </a:rPr>
              <a:t>volumes compared </a:t>
            </a:r>
            <a:r>
              <a:rPr lang="en-US" sz="1800" dirty="0">
                <a:latin typeface="+mn-lt"/>
                <a:ea typeface="Calibri" panose="020F0502020204030204" pitchFamily="34" charset="0"/>
              </a:rPr>
              <a:t>to one another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7D9D7-4BFD-1370-8C98-62F493C9030B}"/>
              </a:ext>
            </a:extLst>
          </p:cNvPr>
          <p:cNvSpPr txBox="1"/>
          <p:nvPr/>
        </p:nvSpPr>
        <p:spPr>
          <a:xfrm>
            <a:off x="7411569" y="5026374"/>
            <a:ext cx="4688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Samples mounted in load stage.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66869-CEF1-E31A-8CA9-BCF9F1A6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3"/>
            <a:ext cx="10415648" cy="523220"/>
          </a:xfrm>
        </p:spPr>
        <p:txBody>
          <a:bodyPr/>
          <a:lstStyle/>
          <a:p>
            <a:r>
              <a:rPr lang="en-US" dirty="0"/>
              <a:t>Task 2: Visualizing thermal expansion</a:t>
            </a:r>
          </a:p>
        </p:txBody>
      </p:sp>
      <p:pic>
        <p:nvPicPr>
          <p:cNvPr id="5" name="Picture 4" descr="A machine with lights on it&#10;&#10;AI-generated content may be incorrect.">
            <a:extLst>
              <a:ext uri="{FF2B5EF4-FFF2-40B4-BE49-F238E27FC236}">
                <a16:creationId xmlns:a16="http://schemas.microsoft.com/office/drawing/2014/main" id="{ACBC3CDB-168A-B5BB-0FF0-A01577E6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45"/>
          <a:stretch>
            <a:fillRect/>
          </a:stretch>
        </p:blipFill>
        <p:spPr>
          <a:xfrm>
            <a:off x="7411569" y="1081823"/>
            <a:ext cx="4688140" cy="386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A9D40-A7BF-1E03-6993-8081E6808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1318846"/>
            <a:ext cx="4738901" cy="4772393"/>
          </a:xfrm>
        </p:spPr>
        <p:txBody>
          <a:bodyPr/>
          <a:lstStyle/>
          <a:p>
            <a:r>
              <a:rPr lang="en-US" sz="2000" dirty="0"/>
              <a:t>Thermal expansion </a:t>
            </a:r>
            <a:r>
              <a:rPr lang="en-US" sz="2000" b="1" dirty="0"/>
              <a:t>not</a:t>
            </a:r>
            <a:r>
              <a:rPr lang="en-US" sz="2000" dirty="0"/>
              <a:t> directly </a:t>
            </a:r>
            <a:r>
              <a:rPr lang="en-US" sz="2000" b="1" dirty="0"/>
              <a:t>observed (not unexpected)</a:t>
            </a:r>
          </a:p>
          <a:p>
            <a:pPr lvl="1"/>
            <a:r>
              <a:rPr lang="en-US" sz="1800" dirty="0"/>
              <a:t>For </a:t>
            </a:r>
            <a:r>
              <a:rPr lang="en-US" sz="1800" b="1" dirty="0"/>
              <a:t>10 mm gauge length </a:t>
            </a:r>
            <a:r>
              <a:rPr lang="en-US" sz="1800" dirty="0"/>
              <a:t>sample expected </a:t>
            </a:r>
            <a:r>
              <a:rPr lang="en-US" sz="1800" b="1" dirty="0"/>
              <a:t>to expand </a:t>
            </a:r>
            <a:r>
              <a:rPr lang="en-US" sz="1800" dirty="0"/>
              <a:t>vertically by </a:t>
            </a:r>
            <a:r>
              <a:rPr lang="en-US" sz="1800" b="1" dirty="0"/>
              <a:t>~40 µm </a:t>
            </a:r>
            <a:r>
              <a:rPr lang="en-US" sz="1800" dirty="0"/>
              <a:t>at 160 °C</a:t>
            </a:r>
          </a:p>
          <a:p>
            <a:pPr lvl="2"/>
            <a:r>
              <a:rPr lang="en-US" sz="1800" dirty="0"/>
              <a:t>&lt; </a:t>
            </a:r>
            <a:r>
              <a:rPr lang="en-US" sz="1800" b="1" dirty="0"/>
              <a:t>3 pixels </a:t>
            </a:r>
          </a:p>
          <a:p>
            <a:r>
              <a:rPr lang="en-US" sz="2000" b="1" u="sng" dirty="0"/>
              <a:t>Notable outcomes:</a:t>
            </a:r>
          </a:p>
          <a:p>
            <a:pPr lvl="1"/>
            <a:r>
              <a:rPr lang="en-US" sz="1800" b="1" dirty="0"/>
              <a:t>Work control </a:t>
            </a:r>
            <a:r>
              <a:rPr lang="en-US" sz="1800" dirty="0"/>
              <a:t>for heater experiments in XRM </a:t>
            </a:r>
            <a:r>
              <a:rPr lang="en-US" sz="1800" b="1" dirty="0"/>
              <a:t>paves way </a:t>
            </a:r>
            <a:r>
              <a:rPr lang="en-US" sz="1800" dirty="0"/>
              <a:t>for experiments for </a:t>
            </a:r>
            <a:r>
              <a:rPr lang="en-US" sz="1800" b="1" dirty="0"/>
              <a:t>future users</a:t>
            </a:r>
          </a:p>
          <a:p>
            <a:pPr lvl="1"/>
            <a:r>
              <a:rPr lang="en-US" sz="1800" b="1" dirty="0"/>
              <a:t>Methodology</a:t>
            </a:r>
            <a:r>
              <a:rPr lang="en-US" sz="1800" dirty="0"/>
              <a:t> for </a:t>
            </a:r>
            <a:r>
              <a:rPr lang="en-US" sz="1800" b="1" dirty="0"/>
              <a:t>segmentation</a:t>
            </a:r>
            <a:r>
              <a:rPr lang="en-US" sz="1800" dirty="0"/>
              <a:t> and pre- and post-heating </a:t>
            </a:r>
            <a:r>
              <a:rPr lang="en-US" sz="1800" b="1" dirty="0"/>
              <a:t>comparison</a:t>
            </a:r>
            <a:r>
              <a:rPr lang="en-US" sz="1800" dirty="0"/>
              <a:t> developed and can be employed if </a:t>
            </a:r>
            <a:r>
              <a:rPr lang="en-US" sz="1800" b="1" dirty="0"/>
              <a:t>suitable sample </a:t>
            </a:r>
            <a:r>
              <a:rPr lang="en-US" sz="1800" dirty="0"/>
              <a:t>or </a:t>
            </a:r>
            <a:r>
              <a:rPr lang="en-US" sz="1800" b="1" dirty="0"/>
              <a:t>hotter heater </a:t>
            </a:r>
            <a:r>
              <a:rPr lang="en-US" sz="1800" dirty="0"/>
              <a:t>is used in </a:t>
            </a:r>
            <a:r>
              <a:rPr lang="en-US" sz="1800" b="1" dirty="0"/>
              <a:t>future work</a:t>
            </a:r>
            <a:r>
              <a:rPr lang="en-US" sz="1800" dirty="0"/>
              <a:t>. </a:t>
            </a:r>
          </a:p>
          <a:p>
            <a:pPr lvl="1"/>
            <a:endParaRPr lang="en-US" sz="2000" dirty="0"/>
          </a:p>
        </p:txBody>
      </p:sp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BA9E7F4-19FA-059C-F0A4-05098AB9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941" y="1383172"/>
            <a:ext cx="6468768" cy="34451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1A9F54-98F1-DBE4-5135-C06765F0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Task 2: Visualizing thermal expansion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6F8E9-F76B-734D-1BF3-033C8B4284BF}"/>
              </a:ext>
            </a:extLst>
          </p:cNvPr>
          <p:cNvSpPr txBox="1"/>
          <p:nvPr/>
        </p:nvSpPr>
        <p:spPr>
          <a:xfrm>
            <a:off x="5630941" y="5026374"/>
            <a:ext cx="6468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Aluminum 6601-T6 dog-bone sample (a) before and (b) after heating.</a:t>
            </a:r>
          </a:p>
        </p:txBody>
      </p:sp>
    </p:spTree>
    <p:extLst>
      <p:ext uri="{BB962C8B-B14F-4D97-AF65-F5344CB8AC3E}">
        <p14:creationId xmlns:p14="http://schemas.microsoft.com/office/powerpoint/2010/main" val="1232234746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">
      <a:dk1>
        <a:srgbClr val="000000"/>
      </a:dk1>
      <a:lt1>
        <a:srgbClr val="FFFFFF"/>
      </a:lt1>
      <a:dk2>
        <a:srgbClr val="06509D"/>
      </a:dk2>
      <a:lt2>
        <a:srgbClr val="4995D0"/>
      </a:lt2>
      <a:accent1>
        <a:srgbClr val="DB792C"/>
      </a:accent1>
      <a:accent2>
        <a:srgbClr val="49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3C6C7"/>
      </a:accent6>
      <a:hlink>
        <a:srgbClr val="05509C"/>
      </a:hlink>
      <a:folHlink>
        <a:srgbClr val="8E8E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82F965877DA48B42BD2A948B41834" ma:contentTypeVersion="1" ma:contentTypeDescription="Create a new document." ma:contentTypeScope="" ma:versionID="2256d34d26a10fb9041f5e82347b058b">
  <xsd:schema xmlns:xsd="http://www.w3.org/2001/XMLSchema" xmlns:xs="http://www.w3.org/2001/XMLSchema" xmlns:p="http://schemas.microsoft.com/office/2006/metadata/properties" xmlns:ns2="e13a543c-6713-4e5a-aa83-cb6a8e4cb4d2" targetNamespace="http://schemas.microsoft.com/office/2006/metadata/properties" ma:root="true" ma:fieldsID="fe980c8458d991d66740f43b520c8eeb" ns2:_="">
    <xsd:import namespace="e13a543c-6713-4e5a-aa83-cb6a8e4cb4d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a543c-6713-4e5a-aa83-cb6a8e4cb4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3BD8C8-895E-4169-A358-3E9B46BE6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a543c-6713-4e5a-aa83-cb6a8e4cb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A68D4D-9402-4485-B11D-8DDDCEB2E4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322932C-873F-4D0F-B9E0-AE16472CD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 2020</Template>
  <TotalTime>10680</TotalTime>
  <Words>1639</Words>
  <Application>Microsoft Office PowerPoint</Application>
  <PresentationFormat>Widescreen</PresentationFormat>
  <Paragraphs>139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Helvetica</vt:lpstr>
      <vt:lpstr>INL 2020</vt:lpstr>
      <vt:lpstr>PowerPoint Presentation</vt:lpstr>
      <vt:lpstr>ZEISS Xradia 620 Versa at IMCL</vt:lpstr>
      <vt:lpstr>PowerPoint Presentation</vt:lpstr>
      <vt:lpstr>Task 1: Machine learning based image processing </vt:lpstr>
      <vt:lpstr>Task 1: Machine learning based image processing </vt:lpstr>
      <vt:lpstr>Task 1: Machine learning based image processing </vt:lpstr>
      <vt:lpstr>Task 2: Visualizing thermal expansion</vt:lpstr>
      <vt:lpstr>Task 2: Visualizing thermal expansion</vt:lpstr>
      <vt:lpstr>Task 2: Visualizing thermal expansion</vt:lpstr>
      <vt:lpstr>Task 3: Phase Contrast Imaging</vt:lpstr>
      <vt:lpstr>Task 3: Phase Contrast Imaging</vt:lpstr>
      <vt:lpstr>PowerPoint Presentation</vt:lpstr>
      <vt:lpstr>PowerPoint Presentation</vt:lpstr>
      <vt:lpstr>QUESTIONS?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Lauren M. Perttula</dc:creator>
  <cp:keywords/>
  <dc:description/>
  <cp:lastModifiedBy>William C. Chuirazzi</cp:lastModifiedBy>
  <cp:revision>48</cp:revision>
  <dcterms:created xsi:type="dcterms:W3CDTF">2023-06-23T17:54:28Z</dcterms:created>
  <dcterms:modified xsi:type="dcterms:W3CDTF">2026-05-08T20:33:12Z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0x010100E7E82F965877DA48B42BD2A948B41834</vt:lpwstr>
  </property>
</Properties>
</file>