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64"/>
    <p:restoredTop sz="94659"/>
  </p:normalViewPr>
  <p:slideViewPr>
    <p:cSldViewPr snapToGrid="0">
      <p:cViewPr varScale="1">
        <p:scale>
          <a:sx n="152" d="100"/>
          <a:sy n="152" d="100"/>
        </p:scale>
        <p:origin x="984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60934-FD95-3BC9-2C5C-1C32898C5C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2D3C71-97F8-051E-D4AE-2A3319CF42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D89512-7599-C8C4-3EB6-7B284B9DA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025AF-BD2E-CD4B-A215-496442F0D8A8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DF0F32-C042-3BEB-BEFB-3F4DC31C0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98FD25-5DCC-18FB-9111-A332CEFBE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FD84-375E-8D42-8FCD-55CA92373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377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496E3-7EE0-E0F9-CDC8-9602D220D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647121-F3AA-1C9C-965D-66244265F9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A2EB73-736A-AF9D-8886-E41A5B3AB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025AF-BD2E-CD4B-A215-496442F0D8A8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93B75D-B022-98A0-5DEC-93CD63E0C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9FCDB8-F8C3-09E7-DDBB-2936F3668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FD84-375E-8D42-8FCD-55CA92373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587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7B04024-E043-8C94-D4FC-E67381F316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99A542-9F47-A850-A0BB-F25591333F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C5F93E-B06B-146C-1023-D05B85CAE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025AF-BD2E-CD4B-A215-496442F0D8A8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268607-F862-E9D7-A68C-CEBECFB10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6B5A1F-1685-4675-4782-C4812C907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FD84-375E-8D42-8FCD-55CA92373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915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693EC-7B5E-E4E3-B33F-5A9CFDFD8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2CCA61-86F5-4DEE-200F-17C7ABF820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058EB8-AAA6-954B-6E96-F175328F9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025AF-BD2E-CD4B-A215-496442F0D8A8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BAEFF6-8D87-C8F4-7F37-2608CAD86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8E7AA2-FDD6-18AA-01B4-DDAAF8F65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FD84-375E-8D42-8FCD-55CA92373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61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06FF9-C17A-71D9-DF66-AB78234FC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D37D4D-D46A-96B3-184F-DFE986361B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F2642-FEFF-7C4F-A0B4-BEB412B47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025AF-BD2E-CD4B-A215-496442F0D8A8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6B95FC-17B4-AACD-52F9-891C84E9A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DEB19C-C348-18AA-5B0B-111EA1ED7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FD84-375E-8D42-8FCD-55CA92373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531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17D9A-CBC2-6D4C-F51F-8B19ECCE7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BA133A-0B4E-0E8C-7247-181DCA2BE0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CD1255-4D5E-69B0-409B-1EFBCABBBA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2520ED-CD3F-5582-EDB0-83A297A5A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025AF-BD2E-CD4B-A215-496442F0D8A8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1CA8DC-9CC1-C958-6CAE-07581551F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E36C17-5A53-C663-E3CB-D568ECDAD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FD84-375E-8D42-8FCD-55CA92373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689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E9F8A-3E69-45A3-43ED-A58D34B3D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C260D8-9810-61E4-4162-6AD0E3B10E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27B6BB-136E-BBF9-7876-CCCC86C47C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5BBE46-A091-F117-2238-D584F7C1B4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B11611-88E3-4D69-1D7C-F181016F3F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A15B92-FFF2-92A9-DFB7-8A6A89DF3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025AF-BD2E-CD4B-A215-496442F0D8A8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788291-48EF-2DED-A0A3-661B2E60C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7770647-86AE-1B96-11F9-3307BB8A4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FD84-375E-8D42-8FCD-55CA92373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44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9F12D-EA7C-3ECF-151A-37F58E735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7956CE-5BB7-2B78-66E8-1818E7ADE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025AF-BD2E-CD4B-A215-496442F0D8A8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E25259-210F-6ADB-0AB9-2DDF90E9A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FC470A-ADCE-5612-C071-DC8D95D38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FD84-375E-8D42-8FCD-55CA92373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946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5D8BB8-6ACA-B199-66FF-953D645DE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025AF-BD2E-CD4B-A215-496442F0D8A8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1E9AD4-0D43-85EC-8D8A-BBDF78EFB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EA06E5-4C1C-C31D-CD60-5E4198CDA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FD84-375E-8D42-8FCD-55CA92373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29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5DED9-D7F9-C2FB-3D33-BE7F869D9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8D348-B802-C3FC-DB58-808168731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E1822D-4CED-2CEA-5B57-67270E7E45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FD158A-8322-22A9-3DF4-82DDF1152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025AF-BD2E-CD4B-A215-496442F0D8A8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3F8D92-59ED-D65E-3F56-0EDF3FD7D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2BAD7B-8E91-ECDF-CAB1-643632483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FD84-375E-8D42-8FCD-55CA92373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531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40CA8-4D58-1428-145C-0F4E81442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91B588-3459-8082-1F07-F3CB00E5D0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A810D7-E50E-268B-53BF-30C4C2A1CA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B6CBA-3279-8D66-ACDD-211C73BB2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025AF-BD2E-CD4B-A215-496442F0D8A8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B4198B-1108-53BF-F143-9A8DC47AE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CD77B2-9205-3E31-C746-EEFABD3A7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FD84-375E-8D42-8FCD-55CA92373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204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C4097D-F114-9C5A-571F-78882E02D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C35AD8-D76B-5AEE-4B04-46FEE70848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AC2FF4-86F9-9491-A2F6-CB677DE2BA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7025AF-BD2E-CD4B-A215-496442F0D8A8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58E141-3239-7104-A466-9051A4C71D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476B5-0F66-E037-3FC1-977517DD18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B9FD84-375E-8D42-8FCD-55CA92373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222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DE9D1-5E00-B0EF-8F41-44BB565B0D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047" y="162046"/>
            <a:ext cx="11649205" cy="64015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/>
              <a:t>Panel Session – </a:t>
            </a:r>
          </a:p>
          <a:p>
            <a:pPr marL="0" indent="0">
              <a:buNone/>
            </a:pPr>
            <a:r>
              <a:rPr lang="en-US" b="1" i="1" dirty="0"/>
              <a:t>NSUF User Access Awards:  Fuel and Cladding Materials</a:t>
            </a:r>
            <a:r>
              <a:rPr lang="en-US" dirty="0"/>
              <a:t>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E4B6FED-1486-0475-D6E3-9141F18AB9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7377300"/>
              </p:ext>
            </p:extLst>
          </p:nvPr>
        </p:nvGraphicFramePr>
        <p:xfrm>
          <a:off x="263046" y="1585732"/>
          <a:ext cx="11649206" cy="4284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3825">
                  <a:extLst>
                    <a:ext uri="{9D8B030D-6E8A-4147-A177-3AD203B41FA5}">
                      <a16:colId xmlns:a16="http://schemas.microsoft.com/office/drawing/2014/main" val="3417019878"/>
                    </a:ext>
                  </a:extLst>
                </a:gridCol>
                <a:gridCol w="2379056">
                  <a:extLst>
                    <a:ext uri="{9D8B030D-6E8A-4147-A177-3AD203B41FA5}">
                      <a16:colId xmlns:a16="http://schemas.microsoft.com/office/drawing/2014/main" val="2895874603"/>
                    </a:ext>
                  </a:extLst>
                </a:gridCol>
                <a:gridCol w="3181150">
                  <a:extLst>
                    <a:ext uri="{9D8B030D-6E8A-4147-A177-3AD203B41FA5}">
                      <a16:colId xmlns:a16="http://schemas.microsoft.com/office/drawing/2014/main" val="699781180"/>
                    </a:ext>
                  </a:extLst>
                </a:gridCol>
                <a:gridCol w="5445175">
                  <a:extLst>
                    <a:ext uri="{9D8B030D-6E8A-4147-A177-3AD203B41FA5}">
                      <a16:colId xmlns:a16="http://schemas.microsoft.com/office/drawing/2014/main" val="1856115180"/>
                    </a:ext>
                  </a:extLst>
                </a:gridCol>
              </a:tblGrid>
              <a:tr h="63660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</a:rPr>
                        <a:t> </a:t>
                      </a:r>
                      <a:r>
                        <a:rPr lang="en-US" b="1" dirty="0">
                          <a:solidFill>
                            <a:srgbClr val="FFFFFF"/>
                          </a:solidFill>
                          <a:effectLst/>
                          <a:latin typeface="Helvetica" pitchFamily="2" charset="0"/>
                        </a:rPr>
                        <a:t>Presenter</a:t>
                      </a:r>
                      <a:endParaRPr lang="en-US" dirty="0">
                        <a:solidFill>
                          <a:srgbClr val="FFFFFF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>
                          <a:solidFill>
                            <a:srgbClr val="FFFFFF"/>
                          </a:solidFill>
                          <a:effectLst/>
                          <a:latin typeface="Helvetica" pitchFamily="2" charset="0"/>
                        </a:rPr>
                        <a:t>Institution</a:t>
                      </a:r>
                      <a:endParaRPr lang="en-US" dirty="0">
                        <a:solidFill>
                          <a:srgbClr val="FFFFFF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>
                          <a:solidFill>
                            <a:srgbClr val="FFFFFF"/>
                          </a:solidFill>
                          <a:effectLst/>
                          <a:latin typeface="Helvetica" pitchFamily="2" charset="0"/>
                        </a:rPr>
                        <a:t>Title/objective</a:t>
                      </a:r>
                      <a:endParaRPr lang="en-US" dirty="0">
                        <a:solidFill>
                          <a:srgbClr val="FFFFFF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7625" marR="47625" marT="0" marB="0"/>
                </a:tc>
                <a:extLst>
                  <a:ext uri="{0D108BD9-81ED-4DB2-BD59-A6C34878D82A}">
                    <a16:rowId xmlns:a16="http://schemas.microsoft.com/office/drawing/2014/main" val="3562223299"/>
                  </a:ext>
                </a:extLst>
              </a:tr>
              <a:tr h="58332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 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r>
                        <a:rPr lang="en-US" sz="16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Elizabeth Sooby</a:t>
                      </a: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r>
                        <a:rPr lang="en-US" sz="16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University of Texas at San Antonio </a:t>
                      </a:r>
                      <a:endParaRPr lang="en-US" sz="1600" i="0" dirty="0">
                        <a:effectLst/>
                        <a:latin typeface="+mn-lt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 Multi-design Irradiation Campaign: a critical assessment of accelerated burnup and main correlations for mechanistic fuel performance modeling</a:t>
                      </a:r>
                      <a:r>
                        <a:rPr lang="en-US" sz="16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47625" marR="47625" marT="0" marB="0"/>
                </a:tc>
                <a:extLst>
                  <a:ext uri="{0D108BD9-81ED-4DB2-BD59-A6C34878D82A}">
                    <a16:rowId xmlns:a16="http://schemas.microsoft.com/office/drawing/2014/main" val="1503286550"/>
                  </a:ext>
                </a:extLst>
              </a:tr>
              <a:tr h="58332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 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2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Andrea Mattera</a:t>
                      </a:r>
                      <a:r>
                        <a:rPr lang="en-US" sz="16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r>
                        <a:rPr lang="en-US" sz="16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Brookhaven National Laboratory</a:t>
                      </a: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Measurement of Fission Product production yields</a:t>
                      </a:r>
                      <a:r>
                        <a:rPr lang="en-US" sz="16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47625" marR="47625" marT="0" marB="0"/>
                </a:tc>
                <a:extLst>
                  <a:ext uri="{0D108BD9-81ED-4DB2-BD59-A6C34878D82A}">
                    <a16:rowId xmlns:a16="http://schemas.microsoft.com/office/drawing/2014/main" val="3434562758"/>
                  </a:ext>
                </a:extLst>
              </a:tr>
              <a:tr h="58332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 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3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Cameron Howard</a:t>
                      </a:r>
                      <a:r>
                        <a:rPr lang="en-US" sz="16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i="0" dirty="0">
                          <a:effectLst/>
                          <a:latin typeface="+mn-lt"/>
                        </a:rPr>
                        <a:t>Idaho National Laboratory</a:t>
                      </a: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situ irradiation of spent nuclear fuels</a:t>
                      </a:r>
                      <a:r>
                        <a:rPr lang="en-US" sz="16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47625" marR="47625" marT="0" marB="0"/>
                </a:tc>
                <a:extLst>
                  <a:ext uri="{0D108BD9-81ED-4DB2-BD59-A6C34878D82A}">
                    <a16:rowId xmlns:a16="http://schemas.microsoft.com/office/drawing/2014/main" val="3285312927"/>
                  </a:ext>
                </a:extLst>
              </a:tr>
              <a:tr h="58332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 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4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Sadman Sakib</a:t>
                      </a:r>
                      <a:r>
                        <a:rPr lang="en-US" sz="16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r>
                        <a:rPr lang="en-US" sz="16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Idaho National Laboratory</a:t>
                      </a: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Self-Alpha Irradiation of UO2-UB2 Fuel</a:t>
                      </a:r>
                      <a:r>
                        <a:rPr lang="en-US" sz="16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47625" marR="47625" marT="0" marB="0"/>
                </a:tc>
                <a:extLst>
                  <a:ext uri="{0D108BD9-81ED-4DB2-BD59-A6C34878D82A}">
                    <a16:rowId xmlns:a16="http://schemas.microsoft.com/office/drawing/2014/main" val="2052082580"/>
                  </a:ext>
                </a:extLst>
              </a:tr>
              <a:tr h="58332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 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5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Jake Fay</a:t>
                      </a:r>
                      <a:r>
                        <a:rPr lang="en-US" sz="16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r>
                        <a:rPr lang="en-US" sz="16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Idaho National Laboratory</a:t>
                      </a: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Characterization of fluff region in an EBR-II metallic fuel pin</a:t>
                      </a:r>
                      <a:r>
                        <a:rPr lang="en-US" sz="16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47625" marR="47625" marT="0" marB="0"/>
                </a:tc>
                <a:extLst>
                  <a:ext uri="{0D108BD9-81ED-4DB2-BD59-A6C34878D82A}">
                    <a16:rowId xmlns:a16="http://schemas.microsoft.com/office/drawing/2014/main" val="3774261871"/>
                  </a:ext>
                </a:extLst>
              </a:tr>
              <a:tr h="58332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kern="120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 6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+mn-ea"/>
                        <a:cs typeface="+mn-cs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Sukanya Majumder</a:t>
                      </a:r>
                      <a:r>
                        <a:rPr lang="en-US" sz="16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Purdue University </a:t>
                      </a:r>
                    </a:p>
                    <a:p>
                      <a:pPr>
                        <a:buNone/>
                      </a:pPr>
                      <a:endParaRPr lang="en-US" sz="1600" i="0" dirty="0">
                        <a:effectLst/>
                        <a:latin typeface="+mn-lt"/>
                      </a:endParaRPr>
                    </a:p>
                  </a:txBody>
                  <a:tcPr marL="47625" marR="47625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In-Situ TEM Characterization of Ion-Irradiated U-10Mo Alloys at Sub-Eutectoid Temperatures</a:t>
                      </a:r>
                      <a:r>
                        <a:rPr lang="en-US" sz="16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47625" marR="47625" marT="0" marB="0"/>
                </a:tc>
                <a:extLst>
                  <a:ext uri="{0D108BD9-81ED-4DB2-BD59-A6C34878D82A}">
                    <a16:rowId xmlns:a16="http://schemas.microsoft.com/office/drawing/2014/main" val="10311255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16162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119</Words>
  <Application>Microsoft Office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Allen Roach</dc:creator>
  <cp:lastModifiedBy>Renae M. Tripp</cp:lastModifiedBy>
  <cp:revision>23</cp:revision>
  <dcterms:created xsi:type="dcterms:W3CDTF">2026-05-11T18:24:42Z</dcterms:created>
  <dcterms:modified xsi:type="dcterms:W3CDTF">2026-05-11T19:09:28Z</dcterms:modified>
</cp:coreProperties>
</file>