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27"/>
  </p:notesMasterIdLst>
  <p:sldIdLst>
    <p:sldId id="256" r:id="rId5"/>
    <p:sldId id="257" r:id="rId6"/>
    <p:sldId id="973" r:id="rId7"/>
    <p:sldId id="961" r:id="rId8"/>
    <p:sldId id="258" r:id="rId9"/>
    <p:sldId id="972" r:id="rId10"/>
    <p:sldId id="259" r:id="rId11"/>
    <p:sldId id="260" r:id="rId12"/>
    <p:sldId id="261" r:id="rId13"/>
    <p:sldId id="966" r:id="rId14"/>
    <p:sldId id="976" r:id="rId15"/>
    <p:sldId id="977" r:id="rId16"/>
    <p:sldId id="967" r:id="rId17"/>
    <p:sldId id="979" r:id="rId18"/>
    <p:sldId id="980" r:id="rId19"/>
    <p:sldId id="981" r:id="rId20"/>
    <p:sldId id="982" r:id="rId21"/>
    <p:sldId id="964" r:id="rId22"/>
    <p:sldId id="983" r:id="rId23"/>
    <p:sldId id="984" r:id="rId24"/>
    <p:sldId id="960" r:id="rId25"/>
    <p:sldId id="9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F60"/>
    <a:srgbClr val="2DA9E1"/>
    <a:srgbClr val="1C3665"/>
    <a:srgbClr val="07519E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9" autoAdjust="0"/>
    <p:restoredTop sz="94694"/>
  </p:normalViewPr>
  <p:slideViewPr>
    <p:cSldViewPr snapToGrid="0" snapToObjects="1">
      <p:cViewPr varScale="1">
        <p:scale>
          <a:sx n="89" d="100"/>
          <a:sy n="89" d="100"/>
        </p:scale>
        <p:origin x="19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Mechanical actuation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>
                <a:latin typeface="Aptos" panose="020B0004020202020204" pitchFamily="34" charset="0"/>
              </a:rPr>
              <a:t>Crown Glass, Quartz Glass, Sapphire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F6C8F-3A43-ECDC-95AF-20F9F8B9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BF87B-F541-EC59-ADE8-F1EEA7405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B013C-FA33-8B7C-6086-7844D2223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Mechanical actuation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>
                <a:latin typeface="Aptos" panose="020B0004020202020204" pitchFamily="34" charset="0"/>
              </a:rPr>
              <a:t>Crown Glass, Quartz Glass, Sapphire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8328-840E-9094-41D7-90258115D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7FE0-AEC4-C688-DCCF-AD03809A1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FC6FC-D0D9-3D8C-8C65-585FD078A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A0AA1-B1B4-F28A-3021-F8D243BCE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Mechanical actuation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>
                <a:latin typeface="Aptos" panose="020B0004020202020204" pitchFamily="34" charset="0"/>
              </a:rPr>
              <a:t>Crown Glass, Quartz Glass, Sapphire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C724-DF96-4154-D25B-6016B37AB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NRL High-Temperature </a:t>
            </a:r>
            <a:r>
              <a:rPr lang="en-US" dirty="0" err="1"/>
              <a:t>SiC</a:t>
            </a:r>
            <a:r>
              <a:rPr lang="en-US" dirty="0"/>
              <a:t> Furnace Rigs and Controllers for 6.5-in Tubes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dirty="0"/>
              <a:t>Inside furnace near core estimated neutron fluxes: 1.7 × 10^12 n · cm^−2 · s^−1 total, 1.3 × </a:t>
            </a:r>
            <a:r>
              <a:rPr lang="pt-BR"/>
              <a:t>10^12 n · cm^−2 · s^−1 thermal </a:t>
            </a:r>
            <a:r>
              <a:rPr lang="pt-BR" dirty="0"/>
              <a:t>(En &lt; 0.5 eV) -</a:t>
            </a:r>
            <a:r>
              <a:rPr lang="en-US" dirty="0"/>
              <a:t>(</a:t>
            </a:r>
            <a:r>
              <a:rPr lang="en-US" dirty="0" err="1"/>
              <a:t>Bryanmo</a:t>
            </a:r>
            <a:r>
              <a:rPr lang="en-US" dirty="0"/>
              <a:t> p72-)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0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F5103-BDF2-A080-1E8D-24B9E7DF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2FABC-D924-9545-5CDB-E5BBD667C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518C9-3A04-1B4D-F00B-127271830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NRL High-Temperature </a:t>
            </a:r>
            <a:r>
              <a:rPr lang="en-US" dirty="0" err="1"/>
              <a:t>SiC</a:t>
            </a:r>
            <a:r>
              <a:rPr lang="en-US" dirty="0"/>
              <a:t> Furnace Rigs and Controllers for 6.5-in Tubes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dirty="0"/>
              <a:t>Inside furnace near core estimated neutron fluxes: 1.7 × 10^12 n · cm^−2 · s^−1 total, 1.3 × </a:t>
            </a:r>
            <a:r>
              <a:rPr lang="pt-BR"/>
              <a:t>10^12 n · cm^−2 · s^−1 thermal </a:t>
            </a:r>
            <a:r>
              <a:rPr lang="pt-BR" dirty="0"/>
              <a:t>(En &lt; 0.5 eV) -</a:t>
            </a:r>
            <a:r>
              <a:rPr lang="en-US" dirty="0"/>
              <a:t>(</a:t>
            </a:r>
            <a:r>
              <a:rPr lang="en-US" dirty="0" err="1"/>
              <a:t>Bryanmo</a:t>
            </a:r>
            <a:r>
              <a:rPr lang="en-US" dirty="0"/>
              <a:t> p72-)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27683-E845-ADD4-17D4-541309A7A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D997-5930-87B3-6EF1-3002A223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CA1CD-E2F8-CFAD-60DF-5B87DE91E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565DF-E7F9-4323-6EFA-11790632C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NRL High-Temperature </a:t>
            </a:r>
            <a:r>
              <a:rPr lang="en-US" dirty="0" err="1"/>
              <a:t>SiC</a:t>
            </a:r>
            <a:r>
              <a:rPr lang="en-US" dirty="0"/>
              <a:t> Furnace Rigs and Controllers for 6.5-in Tubes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dirty="0"/>
              <a:t>Inside furnace near core estimated neutron fluxes: 1.7 × 10^12 n · cm^−2 · s^−1 total, 1.3 × </a:t>
            </a:r>
            <a:r>
              <a:rPr lang="pt-BR"/>
              <a:t>10^12 n · cm^−2 · s^−1 thermal </a:t>
            </a:r>
            <a:r>
              <a:rPr lang="pt-BR" dirty="0"/>
              <a:t>(En &lt; 0.5 eV) -</a:t>
            </a:r>
            <a:r>
              <a:rPr lang="en-US" dirty="0"/>
              <a:t>(</a:t>
            </a:r>
            <a:r>
              <a:rPr lang="en-US" dirty="0" err="1"/>
              <a:t>Bryanmo</a:t>
            </a:r>
            <a:r>
              <a:rPr lang="en-US" dirty="0"/>
              <a:t> p72-)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8D70B-603A-35F7-44AC-B40035AAD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8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0DAC6-F96E-9444-2725-F921A0CE9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136CC-8434-8C8C-4DEC-2E3D3DC01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6FCC2-7A5B-A790-FB6F-89841651A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NRL High-Temperature </a:t>
            </a:r>
            <a:r>
              <a:rPr lang="en-US" dirty="0" err="1"/>
              <a:t>SiC</a:t>
            </a:r>
            <a:r>
              <a:rPr lang="en-US" dirty="0"/>
              <a:t> Furnace Rigs and Controllers for 6.5-in Tubes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dirty="0"/>
              <a:t>Inside furnace near core estimated neutron fluxes: 1.7 × 10^12 n · cm^−2 · s^−1 total, 1.3 × </a:t>
            </a:r>
            <a:r>
              <a:rPr lang="pt-BR"/>
              <a:t>10^12 n · cm^−2 · s^−1 thermal </a:t>
            </a:r>
            <a:r>
              <a:rPr lang="pt-BR" dirty="0"/>
              <a:t>(En &lt; 0.5 eV) -</a:t>
            </a:r>
            <a:r>
              <a:rPr lang="en-US" dirty="0"/>
              <a:t>(</a:t>
            </a:r>
            <a:r>
              <a:rPr lang="en-US" dirty="0" err="1"/>
              <a:t>Bryanmo</a:t>
            </a:r>
            <a:r>
              <a:rPr lang="en-US" dirty="0"/>
              <a:t> p72-)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6BD21-92A2-A953-0834-3F84BBDA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7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82557-4925-C5E6-9644-73FD51AC6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D5512-6F6A-9AFC-36EB-B95634957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B7053-2C56-E6A3-B50F-1E70370D4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NRL High-Temperature </a:t>
            </a:r>
            <a:r>
              <a:rPr lang="en-US" dirty="0" err="1"/>
              <a:t>SiC</a:t>
            </a:r>
            <a:r>
              <a:rPr lang="en-US" dirty="0"/>
              <a:t> Furnace Rigs and Controllers for 6.5-in Tubes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dirty="0"/>
              <a:t>Inside furnace near core estimated neutron fluxes: 1.7 × 10^12 n · cm^−2 · s^−1 total, 1.3 × </a:t>
            </a:r>
            <a:r>
              <a:rPr lang="pt-BR"/>
              <a:t>10^12 n · cm^−2 · s^−1 thermal </a:t>
            </a:r>
            <a:r>
              <a:rPr lang="pt-BR" dirty="0"/>
              <a:t>(En &lt; 0.5 eV) -</a:t>
            </a:r>
            <a:r>
              <a:rPr lang="en-US" dirty="0"/>
              <a:t>(</a:t>
            </a:r>
            <a:r>
              <a:rPr lang="en-US" dirty="0" err="1"/>
              <a:t>Bryanmo</a:t>
            </a:r>
            <a:r>
              <a:rPr lang="en-US" dirty="0"/>
              <a:t> p72-)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E228-FBF9-B2CB-5B52-DE3714F18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C1FB9-6F41-C646-AA47-606114600F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lanet&#10;&#10;Description automatically generated">
            <a:extLst>
              <a:ext uri="{FF2B5EF4-FFF2-40B4-BE49-F238E27FC236}">
                <a16:creationId xmlns:a16="http://schemas.microsoft.com/office/drawing/2014/main" id="{9C21F558-48C5-60A3-2CD0-60B389C12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1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936" y="2217074"/>
            <a:ext cx="9535063" cy="2292350"/>
          </a:xfrm>
        </p:spPr>
        <p:txBody>
          <a:bodyPr/>
          <a:lstStyle/>
          <a:p>
            <a:pPr lvl="0"/>
            <a:r>
              <a:rPr lang="en-US" dirty="0"/>
              <a:t>Measurement of Time-Dependent Transmissivity of Materials for Optical Sensors and Instrumentation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5" y="425450"/>
            <a:ext cx="2541588" cy="1239838"/>
          </a:xfrm>
        </p:spPr>
        <p:txBody>
          <a:bodyPr/>
          <a:lstStyle/>
          <a:p>
            <a:pPr lvl="0"/>
            <a:r>
              <a:rPr lang="en-US" dirty="0"/>
              <a:t>May 13, 2026</a:t>
            </a:r>
          </a:p>
          <a:p>
            <a:pPr lvl="1"/>
            <a:r>
              <a:rPr lang="en-US" dirty="0"/>
              <a:t>Igor Jovanovic</a:t>
            </a:r>
          </a:p>
          <a:p>
            <a:pPr lvl="2"/>
            <a:r>
              <a:rPr lang="en-US" dirty="0"/>
              <a:t>Professor, UC Berkeley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mputer generated image of a square box&#10;&#10;AI-generated content may be incorrect.">
            <a:extLst>
              <a:ext uri="{FF2B5EF4-FFF2-40B4-BE49-F238E27FC236}">
                <a16:creationId xmlns:a16="http://schemas.microsoft.com/office/drawing/2014/main" id="{DFBDBF21-6557-4133-0DF1-DBB35916D6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76" y="1845224"/>
            <a:ext cx="5284362" cy="38309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CA8BFE-EB36-351E-4B79-F9C73EB219ED}"/>
              </a:ext>
            </a:extLst>
          </p:cNvPr>
          <p:cNvSpPr txBox="1"/>
          <p:nvPr/>
        </p:nvSpPr>
        <p:spPr>
          <a:xfrm>
            <a:off x="1195611" y="3034734"/>
            <a:ext cx="2888974" cy="36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Reactor pool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6E5AA-6F4D-6124-A84A-B341A6658CE4}"/>
              </a:ext>
            </a:extLst>
          </p:cNvPr>
          <p:cNvSpPr txBox="1"/>
          <p:nvPr/>
        </p:nvSpPr>
        <p:spPr>
          <a:xfrm>
            <a:off x="2923165" y="2575417"/>
            <a:ext cx="2888974" cy="36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Furnace &amp; rig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5EF6C-7B7D-6595-FD2D-12257194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experiment is designed for deployment</a:t>
            </a:r>
            <a:br>
              <a:rPr lang="en-US" dirty="0"/>
            </a:br>
            <a:r>
              <a:rPr lang="en-US" dirty="0"/>
              <a:t>on the TRIGA reactor at Ohio State University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17084C-546B-B2D3-BF9E-315EE95D766B}"/>
              </a:ext>
            </a:extLst>
          </p:cNvPr>
          <p:cNvGrpSpPr/>
          <p:nvPr/>
        </p:nvGrpSpPr>
        <p:grpSpPr>
          <a:xfrm>
            <a:off x="4399472" y="1710910"/>
            <a:ext cx="7792528" cy="3983356"/>
            <a:chOff x="4399472" y="1710910"/>
            <a:chExt cx="7792528" cy="39833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69DD53-E8CD-622A-74FD-E9CF435DB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6386" y="1710910"/>
              <a:ext cx="6435614" cy="396527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9459AD-B9DC-16BB-D31B-9BECDD674D7B}"/>
                </a:ext>
              </a:extLst>
            </p:cNvPr>
            <p:cNvCxnSpPr>
              <a:cxnSpLocks/>
            </p:cNvCxnSpPr>
            <p:nvPr/>
          </p:nvCxnSpPr>
          <p:spPr>
            <a:xfrm>
              <a:off x="4954882" y="5469564"/>
              <a:ext cx="801504" cy="206617"/>
            </a:xfrm>
            <a:prstGeom prst="line">
              <a:avLst/>
            </a:prstGeom>
            <a:ln w="63500">
              <a:solidFill>
                <a:srgbClr val="B1FF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941F889-855B-CF04-204E-4F87DB5F7C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9472" y="1863310"/>
              <a:ext cx="1356914" cy="2681446"/>
            </a:xfrm>
            <a:prstGeom prst="line">
              <a:avLst/>
            </a:prstGeom>
            <a:ln w="63500">
              <a:solidFill>
                <a:srgbClr val="B1FF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817D66-4745-5F08-D38C-ADAF7D5BABB2}"/>
                </a:ext>
              </a:extLst>
            </p:cNvPr>
            <p:cNvSpPr/>
            <p:nvPr/>
          </p:nvSpPr>
          <p:spPr>
            <a:xfrm>
              <a:off x="4399472" y="4553800"/>
              <a:ext cx="552090" cy="906720"/>
            </a:xfrm>
            <a:prstGeom prst="rect">
              <a:avLst/>
            </a:prstGeom>
            <a:noFill/>
            <a:ln w="88900">
              <a:solidFill>
                <a:srgbClr val="B1FF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30A3C3-CFE0-2C24-D673-598A3363732A}"/>
                </a:ext>
              </a:extLst>
            </p:cNvPr>
            <p:cNvSpPr/>
            <p:nvPr/>
          </p:nvSpPr>
          <p:spPr>
            <a:xfrm>
              <a:off x="5756386" y="1863309"/>
              <a:ext cx="3128822" cy="3830957"/>
            </a:xfrm>
            <a:prstGeom prst="rect">
              <a:avLst/>
            </a:prstGeom>
            <a:noFill/>
            <a:ln w="88900">
              <a:solidFill>
                <a:srgbClr val="B1FF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D795E1-F58F-36D0-A65B-803DDED78F4A}"/>
              </a:ext>
            </a:extLst>
          </p:cNvPr>
          <p:cNvSpPr txBox="1"/>
          <p:nvPr/>
        </p:nvSpPr>
        <p:spPr>
          <a:xfrm>
            <a:off x="3331766" y="3414630"/>
            <a:ext cx="1333908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Transport fibers</a:t>
            </a:r>
          </a:p>
        </p:txBody>
      </p:sp>
    </p:spTree>
    <p:extLst>
      <p:ext uri="{BB962C8B-B14F-4D97-AF65-F5344CB8AC3E}">
        <p14:creationId xmlns:p14="http://schemas.microsoft.com/office/powerpoint/2010/main" val="69230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C6B5C-3E41-D0A7-DD71-61823F5D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5DCFB-FDA9-3055-FC9B-C84FB1D8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experiment is designed for deployment</a:t>
            </a:r>
            <a:br>
              <a:rPr lang="en-US" dirty="0"/>
            </a:br>
            <a:r>
              <a:rPr lang="en-US" dirty="0"/>
              <a:t>on the TRIGA reactor at Ohio State University</a:t>
            </a:r>
          </a:p>
        </p:txBody>
      </p:sp>
      <p:pic>
        <p:nvPicPr>
          <p:cNvPr id="3" name="Picture 2" descr="A computer generated image of a square box&#10;&#10;AI-generated content may be incorrect.">
            <a:extLst>
              <a:ext uri="{FF2B5EF4-FFF2-40B4-BE49-F238E27FC236}">
                <a16:creationId xmlns:a16="http://schemas.microsoft.com/office/drawing/2014/main" id="{BE764ADB-1129-6EBE-8F88-85FB53166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76" y="1845224"/>
            <a:ext cx="5284362" cy="38309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5F2E71-805D-2578-796F-CD58EB24C049}"/>
              </a:ext>
            </a:extLst>
          </p:cNvPr>
          <p:cNvSpPr txBox="1"/>
          <p:nvPr/>
        </p:nvSpPr>
        <p:spPr>
          <a:xfrm>
            <a:off x="1195611" y="3034734"/>
            <a:ext cx="2888974" cy="36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Reactor pool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F442B5-3055-0F5C-67B4-DDE53F7443F7}"/>
              </a:ext>
            </a:extLst>
          </p:cNvPr>
          <p:cNvSpPr txBox="1"/>
          <p:nvPr/>
        </p:nvSpPr>
        <p:spPr>
          <a:xfrm>
            <a:off x="2923165" y="2575417"/>
            <a:ext cx="2888974" cy="36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Furnace &amp; rig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7" name="Picture 26" descr="A white object with a black background&#10;&#10;AI-generated content may be incorrect.">
            <a:extLst>
              <a:ext uri="{FF2B5EF4-FFF2-40B4-BE49-F238E27FC236}">
                <a16:creationId xmlns:a16="http://schemas.microsoft.com/office/drawing/2014/main" id="{55859A25-8828-0759-7698-606EB641C7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975" y="1567399"/>
            <a:ext cx="1180505" cy="452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E92C51-5E43-0EB6-74B5-0E231CD9D947}"/>
              </a:ext>
            </a:extLst>
          </p:cNvPr>
          <p:cNvSpPr txBox="1"/>
          <p:nvPr/>
        </p:nvSpPr>
        <p:spPr>
          <a:xfrm>
            <a:off x="9325217" y="909337"/>
            <a:ext cx="1991536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Reflective collimators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EB259-F6CB-932A-2BC2-16DDE64F388C}"/>
              </a:ext>
            </a:extLst>
          </p:cNvPr>
          <p:cNvSpPr txBox="1"/>
          <p:nvPr/>
        </p:nvSpPr>
        <p:spPr>
          <a:xfrm>
            <a:off x="6266052" y="2111195"/>
            <a:ext cx="1693923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Insulation top cap (</a:t>
            </a:r>
            <a:r>
              <a:rPr lang="el-GR" sz="1800" b="1" dirty="0">
                <a:solidFill>
                  <a:srgbClr val="FF0000"/>
                </a:solidFill>
                <a:latin typeface="+mn-lt"/>
              </a:rPr>
              <a:t>Φ6”)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39A8C-FE00-8192-22BC-5ABDAB3FA211}"/>
              </a:ext>
            </a:extLst>
          </p:cNvPr>
          <p:cNvSpPr txBox="1"/>
          <p:nvPr/>
        </p:nvSpPr>
        <p:spPr>
          <a:xfrm>
            <a:off x="9429301" y="3251930"/>
            <a:ext cx="1522115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SiC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 heating element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27F77-8698-06B9-C7FB-69A9F0F3ECE2}"/>
              </a:ext>
            </a:extLst>
          </p:cNvPr>
          <p:cNvSpPr txBox="1"/>
          <p:nvPr/>
        </p:nvSpPr>
        <p:spPr>
          <a:xfrm>
            <a:off x="6621275" y="4377727"/>
            <a:ext cx="1049879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Sample holder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53805-0252-F8C6-EA9A-F4D07D6E6043}"/>
              </a:ext>
            </a:extLst>
          </p:cNvPr>
          <p:cNvSpPr txBox="1"/>
          <p:nvPr/>
        </p:nvSpPr>
        <p:spPr>
          <a:xfrm>
            <a:off x="9429301" y="4348270"/>
            <a:ext cx="1180505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Window sample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D01E2B-C2AA-6FCE-DE13-7B116477A714}"/>
              </a:ext>
            </a:extLst>
          </p:cNvPr>
          <p:cNvCxnSpPr>
            <a:cxnSpLocks/>
          </p:cNvCxnSpPr>
          <p:nvPr/>
        </p:nvCxnSpPr>
        <p:spPr>
          <a:xfrm flipH="1">
            <a:off x="8703158" y="1567399"/>
            <a:ext cx="827791" cy="259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94C741-F55C-44DF-816D-F10AF14C29CC}"/>
              </a:ext>
            </a:extLst>
          </p:cNvPr>
          <p:cNvCxnSpPr>
            <a:cxnSpLocks/>
          </p:cNvCxnSpPr>
          <p:nvPr/>
        </p:nvCxnSpPr>
        <p:spPr>
          <a:xfrm flipH="1">
            <a:off x="8331566" y="1370430"/>
            <a:ext cx="980722" cy="3269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220E53-8969-C392-8E79-A81559881AEB}"/>
              </a:ext>
            </a:extLst>
          </p:cNvPr>
          <p:cNvCxnSpPr>
            <a:cxnSpLocks/>
          </p:cNvCxnSpPr>
          <p:nvPr/>
        </p:nvCxnSpPr>
        <p:spPr>
          <a:xfrm flipH="1">
            <a:off x="8550227" y="3591493"/>
            <a:ext cx="7749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614D8A-1511-3967-55B2-412A19C553D9}"/>
              </a:ext>
            </a:extLst>
          </p:cNvPr>
          <p:cNvCxnSpPr>
            <a:cxnSpLocks/>
          </p:cNvCxnSpPr>
          <p:nvPr/>
        </p:nvCxnSpPr>
        <p:spPr>
          <a:xfrm flipH="1">
            <a:off x="8703158" y="4631788"/>
            <a:ext cx="7749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C9A04E7-3E25-3F2B-BE64-78D93BC0F8EE}"/>
              </a:ext>
            </a:extLst>
          </p:cNvPr>
          <p:cNvCxnSpPr>
            <a:cxnSpLocks/>
          </p:cNvCxnSpPr>
          <p:nvPr/>
        </p:nvCxnSpPr>
        <p:spPr>
          <a:xfrm>
            <a:off x="7726017" y="4704676"/>
            <a:ext cx="74469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33863CB-3F5A-3ECB-17DA-91EF7D94CB63}"/>
              </a:ext>
            </a:extLst>
          </p:cNvPr>
          <p:cNvSpPr txBox="1"/>
          <p:nvPr/>
        </p:nvSpPr>
        <p:spPr>
          <a:xfrm>
            <a:off x="9259866" y="5488437"/>
            <a:ext cx="1180505" cy="363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Mirrors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060FF-CFE3-B247-0262-2ADDE8DD6A3E}"/>
              </a:ext>
            </a:extLst>
          </p:cNvPr>
          <p:cNvSpPr txBox="1"/>
          <p:nvPr/>
        </p:nvSpPr>
        <p:spPr>
          <a:xfrm>
            <a:off x="3331766" y="3414630"/>
            <a:ext cx="1333908" cy="6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Transport fibers</a:t>
            </a:r>
          </a:p>
        </p:txBody>
      </p:sp>
    </p:spTree>
    <p:extLst>
      <p:ext uri="{BB962C8B-B14F-4D97-AF65-F5344CB8AC3E}">
        <p14:creationId xmlns:p14="http://schemas.microsoft.com/office/powerpoint/2010/main" val="406481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C8F05-DE67-D5A7-A762-ECF33CACA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22223-0247-9388-D35D-B9AC328D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simulated the heat transfer in custom furnace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74873F-D61B-5AFD-ECA5-021860E00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892" y="1139491"/>
            <a:ext cx="5992295" cy="45790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9BC2DA-6B6C-B3D6-6558-0A72AABBAAC0}"/>
              </a:ext>
            </a:extLst>
          </p:cNvPr>
          <p:cNvSpPr txBox="1">
            <a:spLocks/>
          </p:cNvSpPr>
          <p:nvPr/>
        </p:nvSpPr>
        <p:spPr>
          <a:xfrm>
            <a:off x="792157" y="2352595"/>
            <a:ext cx="2035020" cy="108024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080808"/>
                </a:solidFill>
                <a:latin typeface="+mn-lt"/>
              </a:rPr>
              <a:t>SiC</a:t>
            </a:r>
            <a:r>
              <a:rPr lang="en-US" sz="2000" b="1" dirty="0">
                <a:solidFill>
                  <a:srgbClr val="080808"/>
                </a:solidFill>
                <a:latin typeface="+mn-lt"/>
              </a:rPr>
              <a:t> heating element</a:t>
            </a:r>
            <a:br>
              <a:rPr lang="en-US" sz="2000" b="1" dirty="0">
                <a:solidFill>
                  <a:srgbClr val="080808"/>
                </a:solidFill>
                <a:latin typeface="+mn-lt"/>
              </a:rPr>
            </a:br>
            <a:r>
              <a:rPr lang="en-US" sz="2000" b="1" dirty="0">
                <a:solidFill>
                  <a:srgbClr val="080808"/>
                </a:solidFill>
                <a:latin typeface="+mn-lt"/>
              </a:rPr>
              <a:t>(at 1 W/cm</a:t>
            </a:r>
            <a:r>
              <a:rPr lang="en-US" sz="2000" b="1" baseline="30000" dirty="0">
                <a:solidFill>
                  <a:srgbClr val="080808"/>
                </a:solidFill>
                <a:latin typeface="+mn-lt"/>
              </a:rPr>
              <a:t>2</a:t>
            </a:r>
            <a:r>
              <a:rPr lang="en-US" sz="2000" b="1" dirty="0">
                <a:solidFill>
                  <a:srgbClr val="080808"/>
                </a:solidFill>
                <a:latin typeface="+mn-lt"/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641553-77D7-78F9-BA0E-3CF9F72CDF0A}"/>
              </a:ext>
            </a:extLst>
          </p:cNvPr>
          <p:cNvSpPr txBox="1">
            <a:spLocks/>
          </p:cNvSpPr>
          <p:nvPr/>
        </p:nvSpPr>
        <p:spPr>
          <a:xfrm>
            <a:off x="698850" y="3943220"/>
            <a:ext cx="2035020" cy="108024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80808"/>
                </a:solidFill>
                <a:latin typeface="+mn-lt"/>
              </a:rPr>
              <a:t>Quartz sample (884-932 ºC)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AEBD12-1200-729B-5E7E-D9C016EF82C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827177" y="2647642"/>
            <a:ext cx="4478692" cy="24507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7D921D-B5D9-3069-3CF9-7A59011CCAA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27177" y="2892717"/>
            <a:ext cx="3533798" cy="27505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1E3463-5983-2C39-25D3-29B7C5717C4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733870" y="3432838"/>
            <a:ext cx="4126312" cy="105050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5BFF84-7A8B-480F-0A4C-94868B776B0E}"/>
              </a:ext>
            </a:extLst>
          </p:cNvPr>
          <p:cNvSpPr txBox="1">
            <a:spLocks/>
          </p:cNvSpPr>
          <p:nvPr/>
        </p:nvSpPr>
        <p:spPr>
          <a:xfrm>
            <a:off x="1173922" y="1294666"/>
            <a:ext cx="1653255" cy="100879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80808"/>
                </a:solidFill>
                <a:latin typeface="+mn-lt"/>
              </a:rPr>
              <a:t>Alumina insulation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6D8255-9BAB-114E-0FFA-B5B4376AEA8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827177" y="1799064"/>
            <a:ext cx="3268823" cy="45989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5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dry tube vertical flux distribution&#10;&#10;AI-generated content may be incorrect.">
            <a:extLst>
              <a:ext uri="{FF2B5EF4-FFF2-40B4-BE49-F238E27FC236}">
                <a16:creationId xmlns:a16="http://schemas.microsoft.com/office/drawing/2014/main" id="{4C9B5043-5ED3-AE75-DFD7-D9A4989F8D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1" t="3009" r="11546" b="3325"/>
          <a:stretch>
            <a:fillRect/>
          </a:stretch>
        </p:blipFill>
        <p:spPr>
          <a:xfrm>
            <a:off x="6528163" y="1567399"/>
            <a:ext cx="5059680" cy="4373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7BE66-6666-C51B-0F4B-0BD82D08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reduce transport fiber exposure to high T</a:t>
            </a:r>
            <a:br>
              <a:rPr lang="en-US" dirty="0"/>
            </a:br>
            <a:r>
              <a:rPr lang="en-US" dirty="0"/>
              <a:t>and radiation with reflective collimators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FC1704-5AC3-F3AE-A83E-C4D2143ADB42}"/>
              </a:ext>
            </a:extLst>
          </p:cNvPr>
          <p:cNvGrpSpPr/>
          <p:nvPr/>
        </p:nvGrpSpPr>
        <p:grpSpPr>
          <a:xfrm>
            <a:off x="224700" y="3250871"/>
            <a:ext cx="1017451" cy="1328466"/>
            <a:chOff x="368760" y="3601772"/>
            <a:chExt cx="915129" cy="1471615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65D1FCAF-B896-ECD1-8405-1295FDAE085B}"/>
                </a:ext>
              </a:extLst>
            </p:cNvPr>
            <p:cNvSpPr/>
            <p:nvPr/>
          </p:nvSpPr>
          <p:spPr>
            <a:xfrm>
              <a:off x="938671" y="3601772"/>
              <a:ext cx="244880" cy="1471615"/>
            </a:xfrm>
            <a:prstGeom prst="leftBrac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DC2820FB-C3B5-6703-0FBE-7B942228DF52}"/>
                </a:ext>
              </a:extLst>
            </p:cNvPr>
            <p:cNvSpPr txBox="1">
              <a:spLocks/>
            </p:cNvSpPr>
            <p:nvPr/>
          </p:nvSpPr>
          <p:spPr>
            <a:xfrm>
              <a:off x="368760" y="4088547"/>
              <a:ext cx="915129" cy="498064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5000"/>
                </a:lnSpc>
                <a:spcBef>
                  <a:spcPts val="200"/>
                </a:spcBef>
                <a:buClr>
                  <a:schemeClr val="tx2"/>
                </a:buClr>
                <a:buFont typeface="Arial" panose="020B0604020202020204" pitchFamily="34" charset="0"/>
                <a:buChar char="-"/>
                <a:defRPr lang="en-US" sz="24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lang="en-US" sz="20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200" b="1" dirty="0">
                  <a:solidFill>
                    <a:srgbClr val="080808"/>
                  </a:solidFill>
                  <a:latin typeface="+mn-lt"/>
                </a:rPr>
                <a:t>2 ft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ADC480-7278-B566-9E80-FBC134187B2B}"/>
              </a:ext>
            </a:extLst>
          </p:cNvPr>
          <p:cNvGrpSpPr/>
          <p:nvPr/>
        </p:nvGrpSpPr>
        <p:grpSpPr>
          <a:xfrm>
            <a:off x="8114419" y="1973449"/>
            <a:ext cx="1800821" cy="3338107"/>
            <a:chOff x="8718576" y="1907628"/>
            <a:chExt cx="1800821" cy="3338107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46129C4C-6D1F-E77E-6446-FF3366BCE5ED}"/>
                </a:ext>
              </a:extLst>
            </p:cNvPr>
            <p:cNvSpPr txBox="1">
              <a:spLocks/>
            </p:cNvSpPr>
            <p:nvPr/>
          </p:nvSpPr>
          <p:spPr>
            <a:xfrm>
              <a:off x="8804923" y="3957732"/>
              <a:ext cx="1714474" cy="643117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5000"/>
                </a:lnSpc>
                <a:spcBef>
                  <a:spcPts val="200"/>
                </a:spcBef>
                <a:buClr>
                  <a:schemeClr val="tx2"/>
                </a:buClr>
                <a:buFont typeface="Arial" panose="020B0604020202020204" pitchFamily="34" charset="0"/>
                <a:buChar char="-"/>
                <a:defRPr lang="en-US" sz="24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lang="en-US" sz="20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000000"/>
                  </a:solidFill>
                  <a:effectLst/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</a:rPr>
                <a:t>Bottom of Furnace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4DC80B7-FFC4-48FE-43A7-4FE0951C0CFC}"/>
                </a:ext>
              </a:extLst>
            </p:cNvPr>
            <p:cNvCxnSpPr>
              <a:cxnSpLocks/>
            </p:cNvCxnSpPr>
            <p:nvPr/>
          </p:nvCxnSpPr>
          <p:spPr>
            <a:xfrm>
              <a:off x="8718576" y="1907628"/>
              <a:ext cx="0" cy="3338107"/>
            </a:xfrm>
            <a:prstGeom prst="straightConnector1">
              <a:avLst/>
            </a:prstGeom>
            <a:ln w="47625">
              <a:solidFill>
                <a:srgbClr val="FF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F24D6A-47DB-7D61-1CE3-9E9C4916E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51" y="1477152"/>
            <a:ext cx="46228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37DD2-6DCB-94BF-33A4-DAD9FE37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FAC8-5BE4-8F21-C7ED-380F22B2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 a rotating sample holder to irradiate multiple samples at once and periodically normalize transmission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211363-A2CE-0DE8-475E-643B6046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50" y="1398759"/>
            <a:ext cx="1187869" cy="4534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348D5-A913-13CB-8C0A-29513B874890}"/>
              </a:ext>
            </a:extLst>
          </p:cNvPr>
          <p:cNvSpPr txBox="1"/>
          <p:nvPr/>
        </p:nvSpPr>
        <p:spPr>
          <a:xfrm>
            <a:off x="753661" y="1581299"/>
            <a:ext cx="3154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Conceptual design of furnace interior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2C243A-706E-BFE7-DFB6-29BA09681473}"/>
              </a:ext>
            </a:extLst>
          </p:cNvPr>
          <p:cNvSpPr txBox="1">
            <a:spLocks/>
          </p:cNvSpPr>
          <p:nvPr/>
        </p:nvSpPr>
        <p:spPr>
          <a:xfrm>
            <a:off x="496170" y="2911131"/>
            <a:ext cx="2376965" cy="4334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Heating element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5F8274-B66C-7E89-4B49-D95197A7A36A}"/>
              </a:ext>
            </a:extLst>
          </p:cNvPr>
          <p:cNvSpPr txBox="1">
            <a:spLocks/>
          </p:cNvSpPr>
          <p:nvPr/>
        </p:nvSpPr>
        <p:spPr>
          <a:xfrm>
            <a:off x="753661" y="3719135"/>
            <a:ext cx="2376965" cy="4334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Sample holder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solidFill>
                <a:srgbClr val="080808"/>
              </a:solidFill>
              <a:latin typeface="+mn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382595-288B-A03C-0949-8E213CECF93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873135" y="3121531"/>
            <a:ext cx="1599501" cy="6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E64BB3-625C-255D-B8E3-D20352B88C64}"/>
              </a:ext>
            </a:extLst>
          </p:cNvPr>
          <p:cNvSpPr txBox="1">
            <a:spLocks/>
          </p:cNvSpPr>
          <p:nvPr/>
        </p:nvSpPr>
        <p:spPr>
          <a:xfrm>
            <a:off x="1499390" y="5499410"/>
            <a:ext cx="1373745" cy="4334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Bushing</a:t>
            </a:r>
            <a:r>
              <a:rPr lang="en-US" sz="2200" b="1" dirty="0">
                <a:solidFill>
                  <a:srgbClr val="080808"/>
                </a:solidFill>
                <a:latin typeface="+mn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solidFill>
                <a:srgbClr val="080808"/>
              </a:solidFill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04FE8D-B24F-9E84-0973-04CFE03E9463}"/>
              </a:ext>
            </a:extLst>
          </p:cNvPr>
          <p:cNvCxnSpPr>
            <a:cxnSpLocks/>
          </p:cNvCxnSpPr>
          <p:nvPr/>
        </p:nvCxnSpPr>
        <p:spPr>
          <a:xfrm>
            <a:off x="2958183" y="3935854"/>
            <a:ext cx="13603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9ED084-22A9-EE5D-2741-C907D2D4F012}"/>
              </a:ext>
            </a:extLst>
          </p:cNvPr>
          <p:cNvCxnSpPr>
            <a:cxnSpLocks/>
          </p:cNvCxnSpPr>
          <p:nvPr/>
        </p:nvCxnSpPr>
        <p:spPr>
          <a:xfrm>
            <a:off x="2873135" y="5727942"/>
            <a:ext cx="13603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omputer on a desk with electronics&#10;&#10;AI-generated content may be incorrect.">
            <a:extLst>
              <a:ext uri="{FF2B5EF4-FFF2-40B4-BE49-F238E27FC236}">
                <a16:creationId xmlns:a16="http://schemas.microsoft.com/office/drawing/2014/main" id="{929D9A2B-03AC-7D1C-D30D-FB73621A21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95" y="1937801"/>
            <a:ext cx="5750634" cy="26576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F6B83EE-95C1-C8CD-B335-5EF8BFBB07E0}"/>
              </a:ext>
            </a:extLst>
          </p:cNvPr>
          <p:cNvSpPr txBox="1"/>
          <p:nvPr/>
        </p:nvSpPr>
        <p:spPr>
          <a:xfrm>
            <a:off x="5749586" y="4675662"/>
            <a:ext cx="6141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Sample holder is rotated using a pneumatic rotary actuator controlled remotely by a programmable logic controller.</a:t>
            </a:r>
          </a:p>
        </p:txBody>
      </p:sp>
    </p:spTree>
    <p:extLst>
      <p:ext uri="{BB962C8B-B14F-4D97-AF65-F5344CB8AC3E}">
        <p14:creationId xmlns:p14="http://schemas.microsoft.com/office/powerpoint/2010/main" val="290648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FB557-AB3B-964E-72BF-A7C64B9E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84E4-7992-1AB1-B48B-84D07D4F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conducted benchtop rotation and heated tests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E803C55-852B-EEB1-BAE0-6AC3AAB260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500851" y="3104468"/>
            <a:ext cx="4697038" cy="80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747B8-A152-9698-B8E5-CD3B99D318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589" y="1510519"/>
            <a:ext cx="2283229" cy="22001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FC2BFA-20A1-DC77-010C-2FE61E7FE2B9}"/>
              </a:ext>
            </a:extLst>
          </p:cNvPr>
          <p:cNvSpPr txBox="1">
            <a:spLocks/>
          </p:cNvSpPr>
          <p:nvPr/>
        </p:nvSpPr>
        <p:spPr>
          <a:xfrm>
            <a:off x="2777589" y="1063000"/>
            <a:ext cx="2283229" cy="41605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Rotary actuator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ED3088-0338-21DA-07CD-FB7B2F247B14}"/>
              </a:ext>
            </a:extLst>
          </p:cNvPr>
          <p:cNvCxnSpPr>
            <a:cxnSpLocks/>
          </p:cNvCxnSpPr>
          <p:nvPr/>
        </p:nvCxnSpPr>
        <p:spPr>
          <a:xfrm flipH="1">
            <a:off x="1997202" y="1567399"/>
            <a:ext cx="7749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C627B9-4192-2D91-AEAA-24AD6ADB76C8}"/>
              </a:ext>
            </a:extLst>
          </p:cNvPr>
          <p:cNvSpPr txBox="1">
            <a:spLocks/>
          </p:cNvSpPr>
          <p:nvPr/>
        </p:nvSpPr>
        <p:spPr>
          <a:xfrm>
            <a:off x="2772192" y="4047284"/>
            <a:ext cx="2283229" cy="41605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Rotating shaft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BE82B3-7C0F-F8AF-D09F-AAE24DA00A4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861030" y="4255312"/>
            <a:ext cx="9111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BB58BAA6-F928-8303-7AB7-3756BD84D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214" y="2829827"/>
            <a:ext cx="4697039" cy="1365754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195914-45DB-8D47-E53F-7BE8DEF8EF4D}"/>
              </a:ext>
            </a:extLst>
          </p:cNvPr>
          <p:cNvSpPr txBox="1">
            <a:spLocks/>
          </p:cNvSpPr>
          <p:nvPr/>
        </p:nvSpPr>
        <p:spPr>
          <a:xfrm>
            <a:off x="5278497" y="3710621"/>
            <a:ext cx="2321513" cy="81169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Thermocouple guide tube</a:t>
            </a:r>
          </a:p>
          <a:p>
            <a:pPr marL="0" indent="0" algn="r">
              <a:buNone/>
            </a:pP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4027D4-CEEC-BADD-93B5-15CFA92A9D76}"/>
              </a:ext>
            </a:extLst>
          </p:cNvPr>
          <p:cNvCxnSpPr>
            <a:cxnSpLocks/>
          </p:cNvCxnSpPr>
          <p:nvPr/>
        </p:nvCxnSpPr>
        <p:spPr>
          <a:xfrm>
            <a:off x="7600010" y="4047284"/>
            <a:ext cx="8617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8209B0B-E855-5DCF-83B4-E24CFBE010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839" y="1748597"/>
            <a:ext cx="1694285" cy="28682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B0B8CE-DC5E-281C-3C9B-DC723C6DB4B2}"/>
              </a:ext>
            </a:extLst>
          </p:cNvPr>
          <p:cNvSpPr txBox="1"/>
          <p:nvPr/>
        </p:nvSpPr>
        <p:spPr>
          <a:xfrm>
            <a:off x="9144611" y="969207"/>
            <a:ext cx="21060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Heating element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117EA0-11CE-7467-0E87-347F0EF12623}"/>
              </a:ext>
            </a:extLst>
          </p:cNvPr>
          <p:cNvSpPr txBox="1">
            <a:spLocks/>
          </p:cNvSpPr>
          <p:nvPr/>
        </p:nvSpPr>
        <p:spPr>
          <a:xfrm>
            <a:off x="9556398" y="4734127"/>
            <a:ext cx="1694286" cy="81169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Furnace insulation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3E05B1-BC74-CFC8-AD08-D700418938EC}"/>
              </a:ext>
            </a:extLst>
          </p:cNvPr>
          <p:cNvCxnSpPr>
            <a:cxnSpLocks/>
          </p:cNvCxnSpPr>
          <p:nvPr/>
        </p:nvCxnSpPr>
        <p:spPr>
          <a:xfrm flipH="1">
            <a:off x="8871677" y="5042149"/>
            <a:ext cx="6021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B021F-02BA-DD08-5DF1-11DED5FD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1E2FC-9AC2-87A7-3960-DE0A3A36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deployed the optical characterization</a:t>
            </a:r>
            <a:br>
              <a:rPr lang="en-US" dirty="0"/>
            </a:br>
            <a:r>
              <a:rPr lang="en-US" dirty="0"/>
              <a:t>system at the OSU Co-60 irradiator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5FD5714-A97D-73C9-9565-0CF718B0F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858" y="1417498"/>
            <a:ext cx="3043690" cy="456553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0A4819-784B-C2F5-1AF5-FA99DE7818D5}"/>
              </a:ext>
            </a:extLst>
          </p:cNvPr>
          <p:cNvSpPr txBox="1">
            <a:spLocks/>
          </p:cNvSpPr>
          <p:nvPr/>
        </p:nvSpPr>
        <p:spPr>
          <a:xfrm>
            <a:off x="208779" y="3931764"/>
            <a:ext cx="1694286" cy="81169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Deuterium lamp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A7CF42-A535-0397-FFF7-8BAF40A0DFE6}"/>
              </a:ext>
            </a:extLst>
          </p:cNvPr>
          <p:cNvCxnSpPr>
            <a:cxnSpLocks/>
          </p:cNvCxnSpPr>
          <p:nvPr/>
        </p:nvCxnSpPr>
        <p:spPr>
          <a:xfrm flipV="1">
            <a:off x="1903065" y="4328075"/>
            <a:ext cx="1402266" cy="13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7070631-CF45-B0A3-A242-2CFEB3E922B7}"/>
              </a:ext>
            </a:extLst>
          </p:cNvPr>
          <p:cNvSpPr txBox="1">
            <a:spLocks/>
          </p:cNvSpPr>
          <p:nvPr/>
        </p:nvSpPr>
        <p:spPr>
          <a:xfrm>
            <a:off x="-178095" y="4737998"/>
            <a:ext cx="2132541" cy="81169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Spectrometer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FB72F2-5E18-16D6-41EC-B1243C13C25C}"/>
              </a:ext>
            </a:extLst>
          </p:cNvPr>
          <p:cNvCxnSpPr>
            <a:cxnSpLocks/>
          </p:cNvCxnSpPr>
          <p:nvPr/>
        </p:nvCxnSpPr>
        <p:spPr>
          <a:xfrm flipV="1">
            <a:off x="1948721" y="4557010"/>
            <a:ext cx="1499017" cy="397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1DD0B40-9544-E189-CC20-465807B251D5}"/>
              </a:ext>
            </a:extLst>
          </p:cNvPr>
          <p:cNvSpPr txBox="1">
            <a:spLocks/>
          </p:cNvSpPr>
          <p:nvPr/>
        </p:nvSpPr>
        <p:spPr>
          <a:xfrm>
            <a:off x="913714" y="5434933"/>
            <a:ext cx="899409" cy="43064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lang="en-US" sz="24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effectLst/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PLC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9D7DFF-12B6-DB85-18A8-361CE28CEDEF}"/>
              </a:ext>
            </a:extLst>
          </p:cNvPr>
          <p:cNvCxnSpPr>
            <a:cxnSpLocks/>
          </p:cNvCxnSpPr>
          <p:nvPr/>
        </p:nvCxnSpPr>
        <p:spPr>
          <a:xfrm flipV="1">
            <a:off x="1903065" y="5627259"/>
            <a:ext cx="2369132" cy="22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18AD8407-DC7B-5D41-3FE7-CE52993CF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051" y="2056126"/>
            <a:ext cx="3791170" cy="3083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0A0F6-28BE-159F-4924-DAE6F4278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530" y="1411033"/>
            <a:ext cx="2565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3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B6E8C-6796-5B11-E111-462DE1CEE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F8517-C1EB-7259-ADC4-D6055635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sample holder carousel periodically</a:t>
            </a:r>
            <a:br>
              <a:rPr lang="en-US" dirty="0"/>
            </a:br>
            <a:r>
              <a:rPr lang="en-US" dirty="0"/>
              <a:t>rotates through 8 positions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DAF3B5-EAD4-8C1E-FDD1-C218AC2A7D48}"/>
              </a:ext>
            </a:extLst>
          </p:cNvPr>
          <p:cNvGrpSpPr/>
          <p:nvPr/>
        </p:nvGrpSpPr>
        <p:grpSpPr>
          <a:xfrm>
            <a:off x="0" y="1909012"/>
            <a:ext cx="5956504" cy="3646500"/>
            <a:chOff x="2448892" y="2048944"/>
            <a:chExt cx="5956504" cy="3646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FB14B6-9D10-9331-CA49-3377FFF5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6337" y="2126744"/>
              <a:ext cx="3759200" cy="3568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540564-697D-303C-95C7-8BAB532952C9}"/>
                </a:ext>
              </a:extLst>
            </p:cNvPr>
            <p:cNvSpPr txBox="1"/>
            <p:nvPr/>
          </p:nvSpPr>
          <p:spPr>
            <a:xfrm>
              <a:off x="6143541" y="5008593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1 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FF4A7B-11C3-58E5-4F6F-E3170D124A35}"/>
                </a:ext>
              </a:extLst>
            </p:cNvPr>
            <p:cNvSpPr txBox="1"/>
            <p:nvPr/>
          </p:nvSpPr>
          <p:spPr>
            <a:xfrm>
              <a:off x="3380126" y="2246027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5 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EE2F1C-700C-94A1-F090-6A446626AFB2}"/>
                </a:ext>
              </a:extLst>
            </p:cNvPr>
            <p:cNvSpPr txBox="1"/>
            <p:nvPr/>
          </p:nvSpPr>
          <p:spPr>
            <a:xfrm>
              <a:off x="6963976" y="3866037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0 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4CC493-FE3E-6971-059D-1AFC01EA5AC3}"/>
                </a:ext>
              </a:extLst>
            </p:cNvPr>
            <p:cNvSpPr txBox="1"/>
            <p:nvPr/>
          </p:nvSpPr>
          <p:spPr>
            <a:xfrm>
              <a:off x="4432543" y="5254235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2 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A3904D-7915-44C6-4871-BB8CFDCAA941}"/>
                </a:ext>
              </a:extLst>
            </p:cNvPr>
            <p:cNvSpPr txBox="1"/>
            <p:nvPr/>
          </p:nvSpPr>
          <p:spPr>
            <a:xfrm>
              <a:off x="2729948" y="4299417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3 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4831B-98F7-3C09-FA68-307BB1026DA1}"/>
                </a:ext>
              </a:extLst>
            </p:cNvPr>
            <p:cNvSpPr txBox="1"/>
            <p:nvPr/>
          </p:nvSpPr>
          <p:spPr>
            <a:xfrm>
              <a:off x="2448892" y="327272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4 in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E7E7B2-6377-AAE0-4167-8D480354EDD0}"/>
                </a:ext>
              </a:extLst>
            </p:cNvPr>
            <p:cNvSpPr txBox="1"/>
            <p:nvPr/>
          </p:nvSpPr>
          <p:spPr>
            <a:xfrm>
              <a:off x="5011619" y="204894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6 in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780F25-840E-8F9F-F1C7-D145402B37CD}"/>
                </a:ext>
              </a:extLst>
            </p:cNvPr>
            <p:cNvSpPr txBox="1"/>
            <p:nvPr/>
          </p:nvSpPr>
          <p:spPr>
            <a:xfrm>
              <a:off x="6594103" y="2538815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Position 7 in</a:t>
              </a:r>
            </a:p>
          </p:txBody>
        </p:sp>
      </p:grpSp>
      <p:pic>
        <p:nvPicPr>
          <p:cNvPr id="18" name="Picture Placeholder 5">
            <a:extLst>
              <a:ext uri="{FF2B5EF4-FFF2-40B4-BE49-F238E27FC236}">
                <a16:creationId xmlns:a16="http://schemas.microsoft.com/office/drawing/2014/main" id="{23056381-1FDD-A0FD-4DA1-57314E99E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84276" y="3328347"/>
            <a:ext cx="4343313" cy="741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29EAD4-3743-90AB-F374-889510F10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048" y="1473182"/>
            <a:ext cx="2829776" cy="43974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950F6F-C2CD-7B6A-96CF-8B5EE9AE3F63}"/>
              </a:ext>
            </a:extLst>
          </p:cNvPr>
          <p:cNvSpPr/>
          <p:nvPr/>
        </p:nvSpPr>
        <p:spPr>
          <a:xfrm>
            <a:off x="6850153" y="4001803"/>
            <a:ext cx="409966" cy="327358"/>
          </a:xfrm>
          <a:prstGeom prst="rect">
            <a:avLst/>
          </a:prstGeom>
          <a:noFill/>
          <a:ln w="63500">
            <a:solidFill>
              <a:srgbClr val="B1FF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9BE404-9691-68AD-56E2-BCFCC829AD25}"/>
              </a:ext>
            </a:extLst>
          </p:cNvPr>
          <p:cNvCxnSpPr>
            <a:cxnSpLocks/>
          </p:cNvCxnSpPr>
          <p:nvPr/>
        </p:nvCxnSpPr>
        <p:spPr>
          <a:xfrm>
            <a:off x="4956645" y="2029917"/>
            <a:ext cx="1880443" cy="1971886"/>
          </a:xfrm>
          <a:prstGeom prst="line">
            <a:avLst/>
          </a:prstGeom>
          <a:ln w="63500">
            <a:solidFill>
              <a:srgbClr val="B1F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854AF1-4898-1343-C6C9-C19BDA2E02AB}"/>
              </a:ext>
            </a:extLst>
          </p:cNvPr>
          <p:cNvCxnSpPr>
            <a:cxnSpLocks/>
          </p:cNvCxnSpPr>
          <p:nvPr/>
        </p:nvCxnSpPr>
        <p:spPr>
          <a:xfrm flipV="1">
            <a:off x="4956645" y="4344151"/>
            <a:ext cx="1880443" cy="1211361"/>
          </a:xfrm>
          <a:prstGeom prst="line">
            <a:avLst/>
          </a:prstGeom>
          <a:ln w="63500">
            <a:solidFill>
              <a:srgbClr val="B1F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3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22C8-A278-89F4-76BB-DB8C0CA0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C0C3-A0CF-1A56-C8AC-A82CC0E6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in the midst of first gamma irradiation campaign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9F7B1C-3A02-5E50-7B2D-7BEFF2040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1525"/>
            <a:ext cx="3985835" cy="3199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5E7C8B-1FB8-376E-CF5E-333475480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719" y="2069158"/>
            <a:ext cx="3985836" cy="323175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E09DB37-AEA3-70D3-1F33-A2768D6D954B}"/>
              </a:ext>
            </a:extLst>
          </p:cNvPr>
          <p:cNvGrpSpPr/>
          <p:nvPr/>
        </p:nvGrpSpPr>
        <p:grpSpPr>
          <a:xfrm>
            <a:off x="8067439" y="1375036"/>
            <a:ext cx="4056506" cy="3925881"/>
            <a:chOff x="8067439" y="962207"/>
            <a:chExt cx="4056506" cy="39258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25889C-C918-0D18-07CC-DE9EF856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439" y="1656330"/>
              <a:ext cx="4056506" cy="32317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0AC4B8B-761B-885F-D6A6-AFA05FD568C1}"/>
                    </a:ext>
                  </a:extLst>
                </p:cNvPr>
                <p:cNvSpPr txBox="1"/>
                <p:nvPr/>
              </p:nvSpPr>
              <p:spPr>
                <a:xfrm>
                  <a:off x="8696131" y="962207"/>
                  <a:ext cx="3120833" cy="7393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𝑑𝑎𝑟𝑘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𝑑𝑎𝑟𝑘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0AC4B8B-761B-885F-D6A6-AFA05FD568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6131" y="962207"/>
                  <a:ext cx="3120833" cy="7393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8DB354A-A315-6BEA-8BA5-FE58B57A6AF5}"/>
              </a:ext>
            </a:extLst>
          </p:cNvPr>
          <p:cNvSpPr txBox="1"/>
          <p:nvPr/>
        </p:nvSpPr>
        <p:spPr>
          <a:xfrm>
            <a:off x="888176" y="5327451"/>
            <a:ext cx="10713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Dark spectra (lamp off) taken at same positions as reference/sample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Dark spectra is flat across the wavelength range at low temperatures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CC71A4-3334-43BB-F847-9B6FBAC52623}"/>
              </a:ext>
            </a:extLst>
          </p:cNvPr>
          <p:cNvSpPr txBox="1"/>
          <p:nvPr/>
        </p:nvSpPr>
        <p:spPr>
          <a:xfrm>
            <a:off x="779489" y="1145828"/>
            <a:ext cx="3724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Integration time: 200 </a:t>
            </a:r>
            <a:r>
              <a:rPr lang="en-US" b="1" dirty="0" err="1"/>
              <a:t>ms</a:t>
            </a:r>
            <a:endParaRPr lang="en-US" b="1" dirty="0"/>
          </a:p>
          <a:p>
            <a:r>
              <a:rPr lang="en-US" b="1" dirty="0"/>
              <a:t>Scans to average (lamp off): 150</a:t>
            </a:r>
          </a:p>
          <a:p>
            <a:r>
              <a:rPr lang="en-US" b="1" dirty="0"/>
              <a:t>Scans to average (lamp on): 200</a:t>
            </a:r>
          </a:p>
        </p:txBody>
      </p:sp>
    </p:spTree>
    <p:extLst>
      <p:ext uri="{BB962C8B-B14F-4D97-AF65-F5344CB8AC3E}">
        <p14:creationId xmlns:p14="http://schemas.microsoft.com/office/powerpoint/2010/main" val="308788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A185-DB42-9E7F-3FF3-9EBD3B53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6EC6-045E-8FF2-E568-E361407B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evidence of significant</a:t>
            </a:r>
            <a:br>
              <a:rPr lang="en-US" dirty="0"/>
            </a:br>
            <a:r>
              <a:rPr lang="en-US" dirty="0"/>
              <a:t>radiation-induced emission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5BB5F-8E13-1257-00EE-B0CEAACB0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"/>
          <a:stretch>
            <a:fillRect/>
          </a:stretch>
        </p:blipFill>
        <p:spPr>
          <a:xfrm>
            <a:off x="8123792" y="1385058"/>
            <a:ext cx="3996674" cy="321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5AA51E-3037-0265-1A96-B0F959E60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893" y="1385058"/>
            <a:ext cx="3920899" cy="321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2E61C-9DB5-1AC4-069F-C0D044564B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3"/>
          <a:stretch>
            <a:fillRect/>
          </a:stretch>
        </p:blipFill>
        <p:spPr>
          <a:xfrm>
            <a:off x="71534" y="1385058"/>
            <a:ext cx="3976559" cy="3213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46619-D377-2F03-A813-8DA63FE11E7D}"/>
              </a:ext>
            </a:extLst>
          </p:cNvPr>
          <p:cNvSpPr txBox="1"/>
          <p:nvPr/>
        </p:nvSpPr>
        <p:spPr>
          <a:xfrm>
            <a:off x="1310304" y="4916950"/>
            <a:ext cx="9706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200 </a:t>
            </a:r>
            <a:r>
              <a:rPr lang="en-US" sz="2000" b="1" dirty="0" err="1"/>
              <a:t>ms</a:t>
            </a:r>
            <a:r>
              <a:rPr lang="en-US" sz="2000" b="1" dirty="0"/>
              <a:t> integration time, 200 scans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Dark spectra (lamp off) at lower temperatures: sensor dark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Dark spectra at high temperatures – sensor dark current + furnace glow</a:t>
            </a:r>
          </a:p>
        </p:txBody>
      </p:sp>
    </p:spTree>
    <p:extLst>
      <p:ext uri="{BB962C8B-B14F-4D97-AF65-F5344CB8AC3E}">
        <p14:creationId xmlns:p14="http://schemas.microsoft.com/office/powerpoint/2010/main" val="384523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Project overview (2024–2027)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1E75195-8616-B5A1-F3E6-4502004A40DE}"/>
              </a:ext>
            </a:extLst>
          </p:cNvPr>
          <p:cNvSpPr txBox="1">
            <a:spLocks/>
          </p:cNvSpPr>
          <p:nvPr/>
        </p:nvSpPr>
        <p:spPr>
          <a:xfrm>
            <a:off x="739592" y="1263735"/>
            <a:ext cx="10712816" cy="42226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en-US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Goal and Objective:</a:t>
            </a:r>
          </a:p>
          <a:p>
            <a:pPr marL="457200" indent="-457200">
              <a:spcBef>
                <a:spcPts val="0"/>
              </a:spcBef>
              <a:buAutoNum type="arabicParenBoth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Investigate the effect of radiation damage in optical materials on the operation and performance of optical sensors</a:t>
            </a:r>
          </a:p>
          <a:p>
            <a:pPr marL="457200" indent="-457200">
              <a:spcBef>
                <a:spcPts val="0"/>
              </a:spcBef>
              <a:buAutoNum type="arabicParenBoth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Measure optical transmission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bulk samples during material irradiation with gamma rays and neutrons and concurrent heating</a:t>
            </a:r>
          </a:p>
          <a:p>
            <a:pPr marL="457200" indent="-457200">
              <a:spcBef>
                <a:spcPts val="0"/>
              </a:spcBef>
              <a:buAutoNum type="arabicParenBoth"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Extend 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in-situ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characterization to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shorter wavelengths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, approaching the ultraviolet spectral region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Schedule: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Year 1: Prepare test materials; develop irradiation and characterization setup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Year 2: Conduct and interpret gamma irradiations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Year 3: Conduct and interpret neutron + gamma irradiations</a:t>
            </a:r>
          </a:p>
        </p:txBody>
      </p:sp>
    </p:spTree>
    <p:extLst>
      <p:ext uri="{BB962C8B-B14F-4D97-AF65-F5344CB8AC3E}">
        <p14:creationId xmlns:p14="http://schemas.microsoft.com/office/powerpoint/2010/main" val="374050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9B1CD-040D-6986-75CD-A6987E9BC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86F6-B0C0-DB24-7CEC-552E42A8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to 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9CB7B-BE32-FFC9-B71C-D9B204BCC1BF}"/>
              </a:ext>
            </a:extLst>
          </p:cNvPr>
          <p:cNvSpPr txBox="1"/>
          <p:nvPr/>
        </p:nvSpPr>
        <p:spPr>
          <a:xfrm>
            <a:off x="814604" y="1567399"/>
            <a:ext cx="10184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Y. Zhang, B. Sun, M. Burger, S. Girard, C. Petrie, P. Sabharwall, and I. Jovanovic, “Optical Characterization System Development for In-situ Real-time Measurement of Transmissivity of Irradiated Bulk Optical Materials,” </a:t>
            </a:r>
            <a:r>
              <a:rPr lang="en-US" sz="2000" b="1" i="1" dirty="0"/>
              <a:t>Transactions of the American Nuclear Society</a:t>
            </a:r>
            <a:r>
              <a:rPr lang="en-US" sz="2000" b="1" dirty="0"/>
              <a:t> </a:t>
            </a:r>
            <a:r>
              <a:rPr lang="en-US" sz="2000" b="1" i="1" dirty="0"/>
              <a:t>132</a:t>
            </a:r>
            <a:r>
              <a:rPr lang="en-US" sz="2000" b="1" dirty="0"/>
              <a:t>(1), 424-426 (2025)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Y. Zhang, G. B. Sun, S. Girard, C. Petrie, P. Sabharwall, and I. Jovanovic, “Optical Characterization System Development for In-situ Real-time Irradiation at High Temperatures,” </a:t>
            </a:r>
            <a:r>
              <a:rPr lang="en-US" sz="2000" b="1" i="1" dirty="0"/>
              <a:t>Transactions of the American Nuclear Society</a:t>
            </a:r>
            <a:r>
              <a:rPr lang="en-US" sz="2000" b="1" dirty="0"/>
              <a:t> </a:t>
            </a:r>
            <a:r>
              <a:rPr lang="en-US" sz="2000" b="1" i="1" dirty="0"/>
              <a:t>133</a:t>
            </a:r>
            <a:r>
              <a:rPr lang="en-US" sz="2000" b="1" dirty="0"/>
              <a:t>(1), 234-237 (2025)</a:t>
            </a:r>
          </a:p>
        </p:txBody>
      </p:sp>
    </p:spTree>
    <p:extLst>
      <p:ext uri="{BB962C8B-B14F-4D97-AF65-F5344CB8AC3E}">
        <p14:creationId xmlns:p14="http://schemas.microsoft.com/office/powerpoint/2010/main" val="2919581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6582" y="2365643"/>
            <a:ext cx="7073348" cy="2292350"/>
          </a:xfrm>
        </p:spPr>
        <p:txBody>
          <a:bodyPr/>
          <a:lstStyle/>
          <a:p>
            <a:pPr lvl="0"/>
            <a:r>
              <a:rPr lang="en-US" sz="6000" dirty="0"/>
              <a:t>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53539" y="3511818"/>
            <a:ext cx="3355711" cy="1398112"/>
          </a:xfrm>
        </p:spPr>
        <p:txBody>
          <a:bodyPr/>
          <a:lstStyle/>
          <a:p>
            <a:pPr lvl="1"/>
            <a:r>
              <a:rPr lang="en-US" dirty="0"/>
              <a:t>Igor Jovanovic</a:t>
            </a:r>
          </a:p>
          <a:p>
            <a:pPr lvl="2"/>
            <a:r>
              <a:rPr lang="en-US" dirty="0"/>
              <a:t>Professor, UC Berkeley</a:t>
            </a:r>
          </a:p>
          <a:p>
            <a:pPr lvl="2"/>
            <a:r>
              <a:rPr lang="en-US" dirty="0"/>
              <a:t>ijov@berkeley.edu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23F9F-9AE8-4D5D-8FDF-7E34B2766A59}"/>
              </a:ext>
            </a:extLst>
          </p:cNvPr>
          <p:cNvSpPr txBox="1"/>
          <p:nvPr/>
        </p:nvSpPr>
        <p:spPr>
          <a:xfrm>
            <a:off x="148728" y="6364861"/>
            <a:ext cx="6268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LRS document ID#</a:t>
            </a:r>
          </a:p>
        </p:txBody>
      </p:sp>
    </p:spTree>
    <p:extLst>
      <p:ext uri="{BB962C8B-B14F-4D97-AF65-F5344CB8AC3E}">
        <p14:creationId xmlns:p14="http://schemas.microsoft.com/office/powerpoint/2010/main" val="650288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78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CD81-18D6-DD37-A444-188259E27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C43-9168-1644-2F52-7F990067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Research team and collaborations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627B-AE23-1E5F-47BE-5D82F76B8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2115" y="3549842"/>
            <a:ext cx="1993722" cy="190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09AD3-99BD-8692-8F68-54D451F7DD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7920" y="3549843"/>
            <a:ext cx="1896619" cy="190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72158C-E7C8-93DC-DA6D-BB47DE8F54A3}"/>
              </a:ext>
            </a:extLst>
          </p:cNvPr>
          <p:cNvSpPr txBox="1"/>
          <p:nvPr/>
        </p:nvSpPr>
        <p:spPr>
          <a:xfrm>
            <a:off x="5361181" y="2782035"/>
            <a:ext cx="23744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Igor Jovanovic (PI)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Yunping Zhang (postdoc)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Kyle Sperber</a:t>
            </a: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(PhD student)</a:t>
            </a:r>
            <a:endParaRPr lang="en-US" altLang="en-US" sz="1800" b="1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073B91-23B1-389A-7B8F-356D7E1C73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135" y="4945877"/>
            <a:ext cx="2455976" cy="513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48D21-84DB-175E-3A75-38DB116F0E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064" y="1065880"/>
            <a:ext cx="1780955" cy="923330"/>
          </a:xfrm>
          <a:prstGeom prst="rect">
            <a:avLst/>
          </a:prstGeom>
        </p:spPr>
      </p:pic>
      <p:pic>
        <p:nvPicPr>
          <p:cNvPr id="13" name="Picture 12" descr="UC Berkeley Logo, symbol, meaning, history, PNG, brand">
            <a:extLst>
              <a:ext uri="{FF2B5EF4-FFF2-40B4-BE49-F238E27FC236}">
                <a16:creationId xmlns:a16="http://schemas.microsoft.com/office/drawing/2014/main" id="{0089731E-52EE-22AC-AAC2-1B72E1E3D2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48" y="1622414"/>
            <a:ext cx="3004761" cy="16901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9324B4-2C9F-5D4E-69ED-202F1561C5F0}"/>
              </a:ext>
            </a:extLst>
          </p:cNvPr>
          <p:cNvSpPr txBox="1"/>
          <p:nvPr/>
        </p:nvSpPr>
        <p:spPr>
          <a:xfrm>
            <a:off x="8470135" y="3822330"/>
            <a:ext cx="2833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Sylvain Gerard (Université Jean </a:t>
            </a: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Monnet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– Saint-Étienne)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42158-4924-88BD-7573-9FA672FEDA9D}"/>
              </a:ext>
            </a:extLst>
          </p:cNvPr>
          <p:cNvSpPr txBox="1"/>
          <p:nvPr/>
        </p:nvSpPr>
        <p:spPr>
          <a:xfrm>
            <a:off x="8470135" y="672501"/>
            <a:ext cx="283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Christian Petrie (ORNL)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9F34E-2C73-686D-A0C2-AF6C32DB70C0}"/>
              </a:ext>
            </a:extLst>
          </p:cNvPr>
          <p:cNvSpPr txBox="1"/>
          <p:nvPr/>
        </p:nvSpPr>
        <p:spPr>
          <a:xfrm>
            <a:off x="8470135" y="2112291"/>
            <a:ext cx="283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Piyush Sabharwall (INL)</a:t>
            </a:r>
          </a:p>
        </p:txBody>
      </p:sp>
      <p:pic>
        <p:nvPicPr>
          <p:cNvPr id="7" name="Picture 6" descr="INL Idaho National Laboratory and Its Expertise - Idaho ...">
            <a:extLst>
              <a:ext uri="{FF2B5EF4-FFF2-40B4-BE49-F238E27FC236}">
                <a16:creationId xmlns:a16="http://schemas.microsoft.com/office/drawing/2014/main" id="{8112202F-5FFD-77B9-E34F-F267D1022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768" y="2562401"/>
            <a:ext cx="1368251" cy="928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8D40A-6C2A-A0AA-05B9-1C3B51E1CE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16" y="1489096"/>
            <a:ext cx="1993722" cy="20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2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D71A0B-0CF3-3CB4-9F84-67195203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458" y="1252537"/>
            <a:ext cx="7505700" cy="4352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DF8B8-8B4C-6B8E-BF7C-C40E182C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facilities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79CD85-1355-148B-8D44-7E2019CD7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42" y="1709130"/>
            <a:ext cx="3318850" cy="1319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50E26-46B7-FA76-E875-028E975D1E28}"/>
              </a:ext>
            </a:extLst>
          </p:cNvPr>
          <p:cNvSpPr txBox="1"/>
          <p:nvPr/>
        </p:nvSpPr>
        <p:spPr>
          <a:xfrm>
            <a:off x="5949091" y="5570796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665"/>
                </a:solidFill>
              </a:rPr>
              <a:t>The Ohio State University Research Reactor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2E709-EE7A-A9D5-6F46-A7329672A715}"/>
              </a:ext>
            </a:extLst>
          </p:cNvPr>
          <p:cNvSpPr txBox="1"/>
          <p:nvPr/>
        </p:nvSpPr>
        <p:spPr>
          <a:xfrm>
            <a:off x="586605" y="3170404"/>
            <a:ext cx="31978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Sample irradiation and thermal annealing at the OSU Nuclear Reactor Laboratory</a:t>
            </a:r>
          </a:p>
          <a:p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cs typeface="Arial" panose="020B0604020202020204" pitchFamily="34" charset="0"/>
              </a:rPr>
              <a:t>Co-60 irradiator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OSURR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BEC5055-C419-92D2-3D49-C313E3E8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834" y="4004451"/>
            <a:ext cx="1812688" cy="11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2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D3B6-3B85-0D5A-41DD-9882F39D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impact: understanding in-operando optical sensor performance in nuclear power systems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E2F4A11C-04B7-1D3E-45D4-8676D02115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" r="-4412" b="-723"/>
          <a:stretch>
            <a:fillRect/>
          </a:stretch>
        </p:blipFill>
        <p:spPr>
          <a:xfrm>
            <a:off x="1405013" y="1567399"/>
            <a:ext cx="7951022" cy="45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9D49-1383-34C4-1FE5-5ADA770A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960B-DF20-9AD1-93A6-92FF510D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Technology impact: understanding in-operando optical sensor performance in nuclear power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F8ADE-BAED-6709-3643-060A4D703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8486" y="1567399"/>
            <a:ext cx="232490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317E0-6E43-38D5-11A1-03913450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34" y="3316939"/>
            <a:ext cx="4253395" cy="1800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AEC47-A8C5-EC23-2866-85EB98BB0F2F}"/>
              </a:ext>
            </a:extLst>
          </p:cNvPr>
          <p:cNvSpPr txBox="1"/>
          <p:nvPr/>
        </p:nvSpPr>
        <p:spPr>
          <a:xfrm>
            <a:off x="4555266" y="2404005"/>
            <a:ext cx="313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Spectroelectrochemical</a:t>
            </a:r>
            <a:r>
              <a:rPr lang="en-US" sz="2000" b="1" dirty="0"/>
              <a:t> measurement for MSRs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5A4C8-1277-B155-C447-E168214A76A3}"/>
              </a:ext>
            </a:extLst>
          </p:cNvPr>
          <p:cNvSpPr txBox="1"/>
          <p:nvPr/>
        </p:nvSpPr>
        <p:spPr>
          <a:xfrm>
            <a:off x="4777557" y="5220668"/>
            <a:ext cx="232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M. Lines et al., PNNL-31955 (2021)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1EED0-B344-0EE9-3B55-35449DEF7A93}"/>
              </a:ext>
            </a:extLst>
          </p:cNvPr>
          <p:cNvSpPr txBox="1"/>
          <p:nvPr/>
        </p:nvSpPr>
        <p:spPr>
          <a:xfrm>
            <a:off x="10114138" y="2524683"/>
            <a:ext cx="142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Liquid Na LIBS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8A035-A649-8917-F1E3-483700ABCC1B}"/>
              </a:ext>
            </a:extLst>
          </p:cNvPr>
          <p:cNvSpPr txBox="1"/>
          <p:nvPr/>
        </p:nvSpPr>
        <p:spPr>
          <a:xfrm>
            <a:off x="10187842" y="3209571"/>
            <a:ext cx="1548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Burak et al., Rev. Sci. Instrum. 96, 045108 (2025)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그림 13">
            <a:extLst>
              <a:ext uri="{FF2B5EF4-FFF2-40B4-BE49-F238E27FC236}">
                <a16:creationId xmlns:a16="http://schemas.microsoft.com/office/drawing/2014/main" id="{3EEBE8A9-7EE6-4D88-0CB2-0B0FA28FF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61" y="2430228"/>
            <a:ext cx="3048403" cy="2874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10EDD-D0C1-15F2-B640-9E1B7911A66C}"/>
              </a:ext>
            </a:extLst>
          </p:cNvPr>
          <p:cNvSpPr txBox="1"/>
          <p:nvPr/>
        </p:nvSpPr>
        <p:spPr>
          <a:xfrm>
            <a:off x="370388" y="1961769"/>
            <a:ext cx="313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Molten salt LIBS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F0CBB-130C-2FF7-45FE-4058E48E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098" y="3180240"/>
            <a:ext cx="4253395" cy="18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00AC-94F9-89F9-ED8D-E0B69CC3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spectra are affected by radiation-induced attenuation (RIA) in optical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2AA49-C9F7-A9D0-8C94-D219A680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78873"/>
            <a:ext cx="7666623" cy="2420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05109-56C0-FD4E-75B6-CAFBB37BE7CD}"/>
              </a:ext>
            </a:extLst>
          </p:cNvPr>
          <p:cNvSpPr txBox="1"/>
          <p:nvPr/>
        </p:nvSpPr>
        <p:spPr>
          <a:xfrm>
            <a:off x="3033302" y="4974925"/>
            <a:ext cx="6125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Reduced measured line intensities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Spectrally nonuniform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Especially prominent in UV spectral 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C3948-FB39-0BC0-17E4-759620D94B41}"/>
              </a:ext>
            </a:extLst>
          </p:cNvPr>
          <p:cNvSpPr txBox="1"/>
          <p:nvPr/>
        </p:nvSpPr>
        <p:spPr>
          <a:xfrm>
            <a:off x="4207041" y="4456407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L. J. Garrett et al., Sensors 23, 691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D98B5-3FB0-DF52-0B42-7DCF3174A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189" y="1670506"/>
            <a:ext cx="3951911" cy="24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3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0DDA-9877-170E-9631-83756B27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RIA varies with time and temperature</a:t>
            </a:r>
            <a:br>
              <a:rPr lang="en-US" dirty="0"/>
            </a:br>
            <a:r>
              <a:rPr lang="en-US" dirty="0"/>
              <a:t>during and after irradiation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FFCF2D-9AEC-F779-3E21-4E54EA620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413" y="2207656"/>
            <a:ext cx="5065681" cy="3295416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CB011CD-3C7F-1E0A-2533-33BCFF191B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" r="784"/>
          <a:stretch>
            <a:fillRect/>
          </a:stretch>
        </p:blipFill>
        <p:spPr>
          <a:xfrm>
            <a:off x="444329" y="2220379"/>
            <a:ext cx="4843810" cy="3151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E700A3-E86D-A344-87C2-12BA303415C2}"/>
              </a:ext>
            </a:extLst>
          </p:cNvPr>
          <p:cNvSpPr txBox="1"/>
          <p:nvPr/>
        </p:nvSpPr>
        <p:spPr>
          <a:xfrm>
            <a:off x="781050" y="1729324"/>
            <a:ext cx="42691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80808"/>
                </a:solidFill>
              </a:rPr>
              <a:t>Post-irradiation time evolution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55C25-536C-60D6-FE4F-BFBA629CC951}"/>
              </a:ext>
            </a:extLst>
          </p:cNvPr>
          <p:cNvSpPr txBox="1"/>
          <p:nvPr/>
        </p:nvSpPr>
        <p:spPr>
          <a:xfrm>
            <a:off x="6568896" y="1743665"/>
            <a:ext cx="36728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Thermal annealing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12395-8994-F300-4892-7CA79C91C5BD}"/>
              </a:ext>
            </a:extLst>
          </p:cNvPr>
          <p:cNvSpPr txBox="1"/>
          <p:nvPr/>
        </p:nvSpPr>
        <p:spPr>
          <a:xfrm>
            <a:off x="967745" y="5431628"/>
            <a:ext cx="389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B. W. Morgan et al., Opt. Mater. Express 12, 1188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344B8-6E9E-DE74-7354-7438FA3FCBA3}"/>
              </a:ext>
            </a:extLst>
          </p:cNvPr>
          <p:cNvSpPr txBox="1"/>
          <p:nvPr/>
        </p:nvSpPr>
        <p:spPr>
          <a:xfrm>
            <a:off x="6096000" y="5411476"/>
            <a:ext cx="357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bg2"/>
                </a:solidFill>
              </a:rPr>
              <a:t>B. W. Morgan et al., J. Nucl. Mater. 570, 153945 (2022)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E9FD7-5BCC-5CA4-8139-03DE1BDFC3AA}"/>
              </a:ext>
            </a:extLst>
          </p:cNvPr>
          <p:cNvSpPr txBox="1"/>
          <p:nvPr/>
        </p:nvSpPr>
        <p:spPr>
          <a:xfrm>
            <a:off x="9811243" y="5362575"/>
            <a:ext cx="193642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1.7x10</a:t>
            </a:r>
            <a:r>
              <a:rPr lang="en-US" b="1" baseline="30000" dirty="0"/>
              <a:t>17</a:t>
            </a:r>
            <a:r>
              <a:rPr lang="en-US" b="1" dirty="0"/>
              <a:t> n/cm</a:t>
            </a:r>
            <a:r>
              <a:rPr lang="en-US" b="1" baseline="30000" dirty="0"/>
              <a:t>2</a:t>
            </a:r>
            <a:endParaRPr lang="en-US" b="1" dirty="0"/>
          </a:p>
          <a:p>
            <a:r>
              <a:rPr lang="en-US" b="1" dirty="0"/>
              <a:t>(fast and thermal)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1B42F2-C690-82DA-F11C-32265A179F00}"/>
              </a:ext>
            </a:extLst>
          </p:cNvPr>
          <p:cNvCxnSpPr>
            <a:cxnSpLocks/>
          </p:cNvCxnSpPr>
          <p:nvPr/>
        </p:nvCxnSpPr>
        <p:spPr>
          <a:xfrm flipH="1" flipV="1">
            <a:off x="9991035" y="4443971"/>
            <a:ext cx="501102" cy="788429"/>
          </a:xfrm>
          <a:prstGeom prst="straightConnector1">
            <a:avLst/>
          </a:prstGeom>
          <a:ln w="12700">
            <a:solidFill>
              <a:srgbClr val="1C36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62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CE53-4CE8-4A69-AFC0-81C51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 aims to bridge several gaps</a:t>
            </a:r>
            <a:br>
              <a:rPr lang="en-US" dirty="0"/>
            </a:br>
            <a:r>
              <a:rPr lang="en-US" dirty="0"/>
              <a:t>in the available experimental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78BF-583C-DB75-EDB5-7B36287C7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06" y="2014001"/>
            <a:ext cx="5928169" cy="337238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True real-time, in-situ measurement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Neutron and gamma irradiation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Concurrent-irradiation heating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Bulk optical sample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UV spectral range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595B0-3CDC-8AD7-B2D0-B465BD3D80F0}"/>
              </a:ext>
            </a:extLst>
          </p:cNvPr>
          <p:cNvSpPr txBox="1"/>
          <p:nvPr/>
        </p:nvSpPr>
        <p:spPr>
          <a:xfrm>
            <a:off x="6957848" y="2328673"/>
            <a:ext cx="4614041" cy="30469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Samples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Boron crown glass (borosilicate glass)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Boron crown glass (borosilicate glass)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Quartz glass (fused silica)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Quartz glass (fused silica)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Quartz glass (fused silica)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Sapphire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Molex </a:t>
            </a:r>
            <a:r>
              <a:rPr lang="en-US" sz="1600" b="1" dirty="0" err="1"/>
              <a:t>Polymicro</a:t>
            </a:r>
            <a:r>
              <a:rPr lang="en-US" sz="1600" b="1" dirty="0"/>
              <a:t> Optical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Molex </a:t>
            </a:r>
            <a:r>
              <a:rPr lang="en-US" sz="1600" b="1" dirty="0" err="1"/>
              <a:t>Polymicro</a:t>
            </a:r>
            <a:r>
              <a:rPr lang="en-US" sz="1600" b="1" dirty="0"/>
              <a:t> Deep UV Optical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Molex </a:t>
            </a:r>
            <a:r>
              <a:rPr lang="en-US" sz="1600" b="1" dirty="0" err="1"/>
              <a:t>Polymicro</a:t>
            </a:r>
            <a:r>
              <a:rPr lang="en-US" sz="1600" b="1" dirty="0"/>
              <a:t> Deep UV Optical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Molex </a:t>
            </a:r>
            <a:r>
              <a:rPr lang="en-US" sz="1600" b="1" dirty="0" err="1"/>
              <a:t>Polymicro</a:t>
            </a:r>
            <a:r>
              <a:rPr lang="en-US" sz="1600" b="1" dirty="0"/>
              <a:t> Deep UV Optical Fiber</a:t>
            </a:r>
          </a:p>
        </p:txBody>
      </p:sp>
    </p:spTree>
    <p:extLst>
      <p:ext uri="{BB962C8B-B14F-4D97-AF65-F5344CB8AC3E}">
        <p14:creationId xmlns:p14="http://schemas.microsoft.com/office/powerpoint/2010/main" val="562015179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A68D4D-9402-4485-B11D-8DDDCEB2E4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3BD8C8-895E-4169-A358-3E9B46BE6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3884</TotalTime>
  <Words>1210</Words>
  <Application>Microsoft Macintosh PowerPoint</Application>
  <PresentationFormat>Widescreen</PresentationFormat>
  <Paragraphs>154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Cambria Math</vt:lpstr>
      <vt:lpstr>INL 2020</vt:lpstr>
      <vt:lpstr>PowerPoint Presentation</vt:lpstr>
      <vt:lpstr>Project overview (2024–2027)</vt:lpstr>
      <vt:lpstr>Research team and collaborations</vt:lpstr>
      <vt:lpstr>Irradiation facilities</vt:lpstr>
      <vt:lpstr>Technology impact: understanding in-operando optical sensor performance in nuclear power systems</vt:lpstr>
      <vt:lpstr>Technology impact: understanding in-operando optical sensor performance in nuclear power systems</vt:lpstr>
      <vt:lpstr>Measured spectra are affected by radiation-induced attenuation (RIA) in optical materials</vt:lpstr>
      <vt:lpstr>RIA varies with time and temperature during and after irradiation</vt:lpstr>
      <vt:lpstr>This work aims to bridge several gaps in the available experimental data</vt:lpstr>
      <vt:lpstr>Our experiment is designed for deployment on the TRIGA reactor at Ohio State University</vt:lpstr>
      <vt:lpstr>Our experiment is designed for deployment on the TRIGA reactor at Ohio State University</vt:lpstr>
      <vt:lpstr>We simulated the heat transfer in custom furnace</vt:lpstr>
      <vt:lpstr>We reduce transport fiber exposure to high T and radiation with reflective collimators</vt:lpstr>
      <vt:lpstr>We use a rotating sample holder to irradiate multiple samples at once and periodically normalize transmission</vt:lpstr>
      <vt:lpstr>We conducted benchtop rotation and heated tests</vt:lpstr>
      <vt:lpstr>We deployed the optical characterization system at the OSU Co-60 irradiator </vt:lpstr>
      <vt:lpstr>The sample holder carousel periodically rotates through 8 positions</vt:lpstr>
      <vt:lpstr>We are in the midst of first gamma irradiation campaign</vt:lpstr>
      <vt:lpstr>There is no evidence of significant radiation-induced emission</vt:lpstr>
      <vt:lpstr>Publications to date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Igor Jovanovic</cp:lastModifiedBy>
  <cp:revision>284</cp:revision>
  <dcterms:created xsi:type="dcterms:W3CDTF">2023-06-23T17:54:28Z</dcterms:created>
  <dcterms:modified xsi:type="dcterms:W3CDTF">2026-05-07T04:07:18Z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