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4"/>
  </p:sldMasterIdLst>
  <p:notesMasterIdLst>
    <p:notesMasterId r:id="rId13"/>
  </p:notesMasterIdLst>
  <p:sldIdLst>
    <p:sldId id="256" r:id="rId5"/>
    <p:sldId id="257" r:id="rId6"/>
    <p:sldId id="264" r:id="rId7"/>
    <p:sldId id="259" r:id="rId8"/>
    <p:sldId id="261" r:id="rId9"/>
    <p:sldId id="262" r:id="rId10"/>
    <p:sldId id="263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FDEC43-7251-531D-0FD9-A3CDFDD01359}" name="Eric T. Whiting" initials="EW" userId="S::Eric.Whiting@inl.gov::5628b60e-7470-496c-8b67-948415c9854a" providerId="AD"/>
  <p188:author id="{D611D36D-99FA-5539-9B3E-65A6E50AEBDE}" name="Cece Bell" initials="CB" userId="S::CeceliaRose.Bell@inl.gov::54f55c33-0e45-42cd-9e8e-213a5f750504" providerId="AD"/>
  <p188:author id="{CDA0F8AE-6269-A13C-DE76-7EE2B4E2E0BC}" name="Jason D. Hales" initials="JH" userId="S::jason.hales@inl.gov::c573d10f-1751-4784-9a1c-f3d69a1cc280" providerId="AD"/>
  <p188:author id="{95C836CF-EA5C-500D-9437-1CD2080684A2}" name="Brenden J. Heidrich" initials="BH" userId="S::brenden.heidrich@inl.gov::6f62ed03-fe37-4324-a972-ba168a654c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19E"/>
    <a:srgbClr val="2DA9E1"/>
    <a:srgbClr val="1C3665"/>
    <a:srgbClr val="8EC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851C8-C3A5-6B49-B504-3AD2A89E2CAA}" v="1" dt="2026-05-06T01:26:31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/>
    <p:restoredTop sz="94672"/>
  </p:normalViewPr>
  <p:slideViewPr>
    <p:cSldViewPr snapToGrid="0">
      <p:cViewPr varScale="1">
        <p:scale>
          <a:sx n="102" d="100"/>
          <a:sy n="102" d="100"/>
        </p:scale>
        <p:origin x="12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D. Hales" userId="c573d10f-1751-4784-9a1c-f3d69a1cc280" providerId="ADAL" clId="{8206488E-6989-5D4F-9A18-2F66C3080E29}"/>
    <pc:docChg chg="custSel delSld modSld">
      <pc:chgData name="Jason D. Hales" userId="c573d10f-1751-4784-9a1c-f3d69a1cc280" providerId="ADAL" clId="{8206488E-6989-5D4F-9A18-2F66C3080E29}" dt="2026-05-08T15:12:43.730" v="637" actId="6549"/>
      <pc:docMkLst>
        <pc:docMk/>
      </pc:docMkLst>
      <pc:sldChg chg="modSp mod">
        <pc:chgData name="Jason D. Hales" userId="c573d10f-1751-4784-9a1c-f3d69a1cc280" providerId="ADAL" clId="{8206488E-6989-5D4F-9A18-2F66C3080E29}" dt="2026-05-08T15:12:43.730" v="637" actId="6549"/>
        <pc:sldMkLst>
          <pc:docMk/>
          <pc:sldMk cId="4114092318" sldId="256"/>
        </pc:sldMkLst>
        <pc:spChg chg="mod">
          <ac:chgData name="Jason D. Hales" userId="c573d10f-1751-4784-9a1c-f3d69a1cc280" providerId="ADAL" clId="{8206488E-6989-5D4F-9A18-2F66C3080E29}" dt="2026-05-08T15:12:18.002" v="636" actId="20577"/>
          <ac:spMkLst>
            <pc:docMk/>
            <pc:sldMk cId="4114092318" sldId="256"/>
            <ac:spMk id="2" creationId="{E4716283-9065-1442-9316-278D53D97392}"/>
          </ac:spMkLst>
        </pc:spChg>
        <pc:spChg chg="mod">
          <ac:chgData name="Jason D. Hales" userId="c573d10f-1751-4784-9a1c-f3d69a1cc280" providerId="ADAL" clId="{8206488E-6989-5D4F-9A18-2F66C3080E29}" dt="2026-05-08T15:12:43.730" v="637" actId="6549"/>
          <ac:spMkLst>
            <pc:docMk/>
            <pc:sldMk cId="4114092318" sldId="256"/>
            <ac:spMk id="8" creationId="{69F63AA5-048E-DD4F-83DB-2D68E7B2C6F6}"/>
          </ac:spMkLst>
        </pc:spChg>
      </pc:sldChg>
      <pc:sldChg chg="modSp mod">
        <pc:chgData name="Jason D. Hales" userId="c573d10f-1751-4784-9a1c-f3d69a1cc280" providerId="ADAL" clId="{8206488E-6989-5D4F-9A18-2F66C3080E29}" dt="2026-05-08T15:11:44.424" v="584" actId="6549"/>
        <pc:sldMkLst>
          <pc:docMk/>
          <pc:sldMk cId="3595627244" sldId="257"/>
        </pc:sldMkLst>
        <pc:spChg chg="mod">
          <ac:chgData name="Jason D. Hales" userId="c573d10f-1751-4784-9a1c-f3d69a1cc280" providerId="ADAL" clId="{8206488E-6989-5D4F-9A18-2F66C3080E29}" dt="2026-05-08T15:11:44.424" v="584" actId="6549"/>
          <ac:spMkLst>
            <pc:docMk/>
            <pc:sldMk cId="3595627244" sldId="257"/>
            <ac:spMk id="2" creationId="{2317CBB8-8053-1A4C-BB24-463343229A16}"/>
          </ac:spMkLst>
        </pc:spChg>
      </pc:sldChg>
      <pc:sldChg chg="modSp mod">
        <pc:chgData name="Jason D. Hales" userId="c573d10f-1751-4784-9a1c-f3d69a1cc280" providerId="ADAL" clId="{8206488E-6989-5D4F-9A18-2F66C3080E29}" dt="2026-05-07T18:11:57.074" v="274" actId="20577"/>
        <pc:sldMkLst>
          <pc:docMk/>
          <pc:sldMk cId="76579641" sldId="259"/>
        </pc:sldMkLst>
        <pc:spChg chg="mod">
          <ac:chgData name="Jason D. Hales" userId="c573d10f-1751-4784-9a1c-f3d69a1cc280" providerId="ADAL" clId="{8206488E-6989-5D4F-9A18-2F66C3080E29}" dt="2026-05-07T18:11:57.074" v="274" actId="20577"/>
          <ac:spMkLst>
            <pc:docMk/>
            <pc:sldMk cId="76579641" sldId="259"/>
            <ac:spMk id="3" creationId="{6B5ED8C2-7480-B7AC-48B1-54376740A283}"/>
          </ac:spMkLst>
        </pc:spChg>
      </pc:sldChg>
      <pc:sldChg chg="del">
        <pc:chgData name="Jason D. Hales" userId="c573d10f-1751-4784-9a1c-f3d69a1cc280" providerId="ADAL" clId="{8206488E-6989-5D4F-9A18-2F66C3080E29}" dt="2026-05-08T15:03:33.360" v="313" actId="2696"/>
        <pc:sldMkLst>
          <pc:docMk/>
          <pc:sldMk cId="553655859" sldId="260"/>
        </pc:sldMkLst>
      </pc:sldChg>
      <pc:sldChg chg="delSp modSp mod">
        <pc:chgData name="Jason D. Hales" userId="c573d10f-1751-4784-9a1c-f3d69a1cc280" providerId="ADAL" clId="{8206488E-6989-5D4F-9A18-2F66C3080E29}" dt="2026-05-07T18:09:14.902" v="178" actId="1038"/>
        <pc:sldMkLst>
          <pc:docMk/>
          <pc:sldMk cId="1717049359" sldId="262"/>
        </pc:sldMkLst>
        <pc:spChg chg="mod">
          <ac:chgData name="Jason D. Hales" userId="c573d10f-1751-4784-9a1c-f3d69a1cc280" providerId="ADAL" clId="{8206488E-6989-5D4F-9A18-2F66C3080E29}" dt="2026-05-07T18:07:27.200" v="34" actId="20577"/>
          <ac:spMkLst>
            <pc:docMk/>
            <pc:sldMk cId="1717049359" sldId="262"/>
            <ac:spMk id="2" creationId="{075C9AF0-EDBF-0F72-7686-D9305E409D30}"/>
          </ac:spMkLst>
        </pc:spChg>
        <pc:graphicFrameChg chg="mod modGraphic">
          <ac:chgData name="Jason D. Hales" userId="c573d10f-1751-4784-9a1c-f3d69a1cc280" providerId="ADAL" clId="{8206488E-6989-5D4F-9A18-2F66C3080E29}" dt="2026-05-07T18:08:39.469" v="75" actId="14100"/>
          <ac:graphicFrameMkLst>
            <pc:docMk/>
            <pc:sldMk cId="1717049359" sldId="262"/>
            <ac:graphicFrameMk id="4" creationId="{E389F26F-806F-7BC6-EDCF-5713AFEDB8D8}"/>
          </ac:graphicFrameMkLst>
        </pc:graphicFrameChg>
        <pc:picChg chg="mod">
          <ac:chgData name="Jason D. Hales" userId="c573d10f-1751-4784-9a1c-f3d69a1cc280" providerId="ADAL" clId="{8206488E-6989-5D4F-9A18-2F66C3080E29}" dt="2026-05-07T18:09:14.902" v="178" actId="1038"/>
          <ac:picMkLst>
            <pc:docMk/>
            <pc:sldMk cId="1717049359" sldId="262"/>
            <ac:picMk id="8" creationId="{65F0C27A-AF68-45DC-9553-BCE9092DBA25}"/>
          </ac:picMkLst>
        </pc:picChg>
        <pc:picChg chg="mod">
          <ac:chgData name="Jason D. Hales" userId="c573d10f-1751-4784-9a1c-f3d69a1cc280" providerId="ADAL" clId="{8206488E-6989-5D4F-9A18-2F66C3080E29}" dt="2026-05-07T18:09:06.070" v="155" actId="1038"/>
          <ac:picMkLst>
            <pc:docMk/>
            <pc:sldMk cId="1717049359" sldId="262"/>
            <ac:picMk id="9" creationId="{A920A10A-3DD3-4580-9A33-F6A2307D8B31}"/>
          </ac:picMkLst>
        </pc:picChg>
        <pc:picChg chg="mod">
          <ac:chgData name="Jason D. Hales" userId="c573d10f-1751-4784-9a1c-f3d69a1cc280" providerId="ADAL" clId="{8206488E-6989-5D4F-9A18-2F66C3080E29}" dt="2026-05-07T18:08:54.400" v="111" actId="1038"/>
          <ac:picMkLst>
            <pc:docMk/>
            <pc:sldMk cId="1717049359" sldId="262"/>
            <ac:picMk id="10" creationId="{03A0D6FD-7D1C-2308-EC5A-13E4BC4D71C3}"/>
          </ac:picMkLst>
        </pc:picChg>
        <pc:picChg chg="mod">
          <ac:chgData name="Jason D. Hales" userId="c573d10f-1751-4784-9a1c-f3d69a1cc280" providerId="ADAL" clId="{8206488E-6989-5D4F-9A18-2F66C3080E29}" dt="2026-05-07T18:09:01.707" v="138" actId="1037"/>
          <ac:picMkLst>
            <pc:docMk/>
            <pc:sldMk cId="1717049359" sldId="262"/>
            <ac:picMk id="11" creationId="{B7DC80A7-8BA1-0F19-033E-2A88AEE220A0}"/>
          </ac:picMkLst>
        </pc:picChg>
        <pc:picChg chg="del">
          <ac:chgData name="Jason D. Hales" userId="c573d10f-1751-4784-9a1c-f3d69a1cc280" providerId="ADAL" clId="{8206488E-6989-5D4F-9A18-2F66C3080E29}" dt="2026-05-07T18:07:05.525" v="28" actId="478"/>
          <ac:picMkLst>
            <pc:docMk/>
            <pc:sldMk cId="1717049359" sldId="262"/>
            <ac:picMk id="12" creationId="{2E05F876-CF5B-7D9A-FCFC-9FDEB2521700}"/>
          </ac:picMkLst>
        </pc:picChg>
        <pc:picChg chg="del">
          <ac:chgData name="Jason D. Hales" userId="c573d10f-1751-4784-9a1c-f3d69a1cc280" providerId="ADAL" clId="{8206488E-6989-5D4F-9A18-2F66C3080E29}" dt="2026-05-07T18:07:09.480" v="29" actId="478"/>
          <ac:picMkLst>
            <pc:docMk/>
            <pc:sldMk cId="1717049359" sldId="262"/>
            <ac:picMk id="13" creationId="{33BF7689-DCF5-E370-BFA4-291364BD176B}"/>
          </ac:picMkLst>
        </pc:picChg>
      </pc:sldChg>
      <pc:sldChg chg="modSp mod">
        <pc:chgData name="Jason D. Hales" userId="c573d10f-1751-4784-9a1c-f3d69a1cc280" providerId="ADAL" clId="{8206488E-6989-5D4F-9A18-2F66C3080E29}" dt="2026-05-08T15:10:04.236" v="583" actId="6549"/>
        <pc:sldMkLst>
          <pc:docMk/>
          <pc:sldMk cId="609464230" sldId="263"/>
        </pc:sldMkLst>
        <pc:spChg chg="mod">
          <ac:chgData name="Jason D. Hales" userId="c573d10f-1751-4784-9a1c-f3d69a1cc280" providerId="ADAL" clId="{8206488E-6989-5D4F-9A18-2F66C3080E29}" dt="2026-05-06T01:18:11.276" v="1" actId="20577"/>
          <ac:spMkLst>
            <pc:docMk/>
            <pc:sldMk cId="609464230" sldId="263"/>
            <ac:spMk id="2" creationId="{AF20E200-2E88-3F5E-E276-E8DAC6612092}"/>
          </ac:spMkLst>
        </pc:spChg>
        <pc:spChg chg="mod">
          <ac:chgData name="Jason D. Hales" userId="c573d10f-1751-4784-9a1c-f3d69a1cc280" providerId="ADAL" clId="{8206488E-6989-5D4F-9A18-2F66C3080E29}" dt="2026-05-08T15:10:04.236" v="583" actId="6549"/>
          <ac:spMkLst>
            <pc:docMk/>
            <pc:sldMk cId="609464230" sldId="263"/>
            <ac:spMk id="3" creationId="{7A022834-AB49-6A1B-75A1-349A7820C75D}"/>
          </ac:spMkLst>
        </pc:spChg>
      </pc:sldChg>
      <pc:sldChg chg="modSp mod">
        <pc:chgData name="Jason D. Hales" userId="c573d10f-1751-4784-9a1c-f3d69a1cc280" providerId="ADAL" clId="{8206488E-6989-5D4F-9A18-2F66C3080E29}" dt="2026-05-08T15:02:20.391" v="312" actId="20577"/>
        <pc:sldMkLst>
          <pc:docMk/>
          <pc:sldMk cId="2428217574" sldId="264"/>
        </pc:sldMkLst>
        <pc:spChg chg="mod">
          <ac:chgData name="Jason D. Hales" userId="c573d10f-1751-4784-9a1c-f3d69a1cc280" providerId="ADAL" clId="{8206488E-6989-5D4F-9A18-2F66C3080E29}" dt="2026-05-08T15:02:20.391" v="312" actId="20577"/>
          <ac:spMkLst>
            <pc:docMk/>
            <pc:sldMk cId="2428217574" sldId="264"/>
            <ac:spMk id="3" creationId="{D049D6A8-8913-3D3A-1799-05F3BD9377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5/8/26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Estimates are 1-2 staff to help with agreements, $400k - $800k.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4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2AC4C69B-9B36-3C4E-8338-B960738E03F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1" y="1"/>
            <a:ext cx="8136501" cy="53403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  <a:p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1A9CEB5-4DCA-2549-B149-80C6AFE7C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501" y="0"/>
            <a:ext cx="4055498" cy="3048000"/>
          </a:xfrm>
          <a:prstGeom prst="rect">
            <a:avLst/>
          </a:prstGeom>
        </p:spPr>
      </p:pic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CEF456F-8BC0-384F-83F0-E5A07493A1DB}"/>
              </a:ext>
            </a:extLst>
          </p:cNvPr>
          <p:cNvSpPr/>
          <p:nvPr userDrawn="1"/>
        </p:nvSpPr>
        <p:spPr>
          <a:xfrm>
            <a:off x="8127999" y="3048000"/>
            <a:ext cx="4064001" cy="2292350"/>
          </a:xfrm>
          <a:prstGeom prst="rect">
            <a:avLst/>
          </a:prstGeom>
          <a:solidFill>
            <a:srgbClr val="2D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DE6E80B-AE42-7F4B-8C4C-ACBD3261A904}"/>
              </a:ext>
            </a:extLst>
          </p:cNvPr>
          <p:cNvSpPr/>
          <p:nvPr userDrawn="1"/>
        </p:nvSpPr>
        <p:spPr>
          <a:xfrm>
            <a:off x="4063999" y="3048000"/>
            <a:ext cx="8136503" cy="2292350"/>
          </a:xfrm>
          <a:prstGeom prst="rect">
            <a:avLst/>
          </a:prstGeom>
          <a:gradFill>
            <a:gsLst>
              <a:gs pos="50000">
                <a:srgbClr val="2DA9E1"/>
              </a:gs>
              <a:gs pos="0">
                <a:srgbClr val="2DA9E1">
                  <a:alpha val="0"/>
                </a:srgbClr>
              </a:gs>
              <a:gs pos="100000">
                <a:srgbClr val="2DA9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3999" y="3048000"/>
            <a:ext cx="8128000" cy="2292350"/>
          </a:xfrm>
          <a:solidFill>
            <a:srgbClr val="2DA9E1">
              <a:alpha val="89000"/>
            </a:srgbClr>
          </a:solidFill>
        </p:spPr>
        <p:txBody>
          <a:bodyPr wrap="square" lIns="365760" tIns="822960" rIns="27432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  <a:p>
            <a:pPr lvl="1"/>
            <a:r>
              <a:rPr lang="en-US"/>
              <a:t>Click to edit subtitle</a:t>
            </a:r>
          </a:p>
        </p:txBody>
      </p:sp>
      <p:sp>
        <p:nvSpPr>
          <p:cNvPr id="20" name="Text Placeholder 46">
            <a:extLst>
              <a:ext uri="{FF2B5EF4-FFF2-40B4-BE49-F238E27FC236}">
                <a16:creationId xmlns:a16="http://schemas.microsoft.com/office/drawing/2014/main" id="{885C2393-A49E-404D-B096-F9ADA920F57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30118" y="1209585"/>
            <a:ext cx="3267075" cy="13922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endParaRPr lang="en-US"/>
          </a:p>
          <a:p>
            <a:pPr lvl="2"/>
            <a:r>
              <a:rPr lang="en-US"/>
              <a:t>Date</a:t>
            </a:r>
          </a:p>
          <a:p>
            <a:pPr lvl="2"/>
            <a:endParaRPr lang="en-US"/>
          </a:p>
          <a:p>
            <a:pPr lvl="0"/>
            <a:r>
              <a:rPr lang="en-US"/>
              <a:t>Presenter name</a:t>
            </a:r>
          </a:p>
          <a:p>
            <a:pPr lvl="2"/>
            <a:r>
              <a:rPr lang="en-US"/>
              <a:t>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E896D0-E172-84A0-9048-B5407B7679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4279" y="5913998"/>
            <a:ext cx="584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52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0018A3-14FE-A04B-A3B4-D9AA55483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54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Blue Box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B96BB-242F-BC47-80BF-E45DB97245BA}"/>
              </a:ext>
            </a:extLst>
          </p:cNvPr>
          <p:cNvSpPr/>
          <p:nvPr userDrawn="1"/>
        </p:nvSpPr>
        <p:spPr>
          <a:xfrm>
            <a:off x="6843714" y="0"/>
            <a:ext cx="5346699" cy="623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FA9CB-507A-AA48-963A-8D5E37B7CF5B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9016F-99B0-6B40-B3F7-87F0068FC0E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DAHO NATIONAL LABORATORY">
            <a:extLst>
              <a:ext uri="{FF2B5EF4-FFF2-40B4-BE49-F238E27FC236}">
                <a16:creationId xmlns:a16="http://schemas.microsoft.com/office/drawing/2014/main" id="{BD942965-6C07-5D4A-809D-5FC754D5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14" name="Title Placeholder BIG box blue right">
            <a:extLst>
              <a:ext uri="{FF2B5EF4-FFF2-40B4-BE49-F238E27FC236}">
                <a16:creationId xmlns:a16="http://schemas.microsoft.com/office/drawing/2014/main" id="{AB7EA1D9-8A57-3143-9688-4BB8599F98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063" y="0"/>
            <a:ext cx="5340350" cy="907549"/>
          </a:xfrm>
          <a:prstGeom prst="rect">
            <a:avLst/>
          </a:prstGeom>
          <a:noFill/>
        </p:spPr>
        <p:txBody>
          <a:bodyPr lIns="274320" tIns="365760" rIns="274320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box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B584E-1ECA-5646-9DA7-61B811025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6947" y="1064712"/>
            <a:ext cx="4598987" cy="4515349"/>
          </a:xfrm>
          <a:prstGeom prst="rect">
            <a:avLst/>
          </a:prstGeom>
        </p:spPr>
        <p:txBody>
          <a:bodyPr lIns="0">
            <a:normAutofit/>
          </a:bodyPr>
          <a:lstStyle>
            <a:lvl1pPr marL="347663" indent="-342900">
              <a:buClr>
                <a:schemeClr val="bg1"/>
              </a:buClr>
              <a:tabLst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bullet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6EF42CC7-103E-EA4C-89A2-543032DA33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43714" cy="6228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8900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0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DE18-9616-B043-9C71-522DAD2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FF7A-5905-EB40-919B-9225D087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509E-6005-DB4B-9578-84532E5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1739901"/>
            <a:ext cx="5081650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1739901"/>
            <a:ext cx="5081651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2412999"/>
            <a:ext cx="5081650" cy="376396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2412999"/>
            <a:ext cx="5081651" cy="376396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8213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0625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17900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7">
            <a:extLst>
              <a:ext uri="{FF2B5EF4-FFF2-40B4-BE49-F238E27FC236}">
                <a16:creationId xmlns:a16="http://schemas.microsoft.com/office/drawing/2014/main" id="{4647A912-5093-6043-8161-0D98167F2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36550"/>
            <a:ext cx="12192000" cy="6858000"/>
          </a:xfrm>
          <a:prstGeom prst="rect">
            <a:avLst/>
          </a:prstGeom>
        </p:spPr>
      </p:pic>
      <p:grpSp>
        <p:nvGrpSpPr>
          <p:cNvPr id="11" name="Bottom Bar">
            <a:extLst>
              <a:ext uri="{FF2B5EF4-FFF2-40B4-BE49-F238E27FC236}">
                <a16:creationId xmlns:a16="http://schemas.microsoft.com/office/drawing/2014/main" id="{DC935C4B-E372-E04B-8493-E90A79CBC7F4}"/>
              </a:ext>
            </a:extLst>
          </p:cNvPr>
          <p:cNvGrpSpPr/>
          <p:nvPr userDrawn="1"/>
        </p:nvGrpSpPr>
        <p:grpSpPr>
          <a:xfrm>
            <a:off x="0" y="6247747"/>
            <a:ext cx="12192000" cy="610252"/>
            <a:chOff x="0" y="6247747"/>
            <a:chExt cx="12192000" cy="6102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574F32-F3B5-224E-B6D3-DC767B30A5BE}"/>
                </a:ext>
              </a:extLst>
            </p:cNvPr>
            <p:cNvSpPr/>
            <p:nvPr/>
          </p:nvSpPr>
          <p:spPr>
            <a:xfrm>
              <a:off x="0" y="6334125"/>
              <a:ext cx="12192000" cy="523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E050A-3114-2641-96C8-48D281A062A0}"/>
                </a:ext>
              </a:extLst>
            </p:cNvPr>
            <p:cNvSpPr/>
            <p:nvPr/>
          </p:nvSpPr>
          <p:spPr>
            <a:xfrm>
              <a:off x="0" y="6247747"/>
              <a:ext cx="12192000" cy="86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59F24B-A93D-B046-B78A-2C31137D1AC5}"/>
              </a:ext>
            </a:extLst>
          </p:cNvPr>
          <p:cNvSpPr txBox="1"/>
          <p:nvPr userDrawn="1"/>
        </p:nvSpPr>
        <p:spPr>
          <a:xfrm>
            <a:off x="2872408" y="5178483"/>
            <a:ext cx="64471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>
                <a:solidFill>
                  <a:schemeClr val="bg1">
                    <a:lumMod val="65000"/>
                  </a:schemeClr>
                </a:solidFill>
              </a:rPr>
              <a:t>Battelle Energy Alliance manages INL for the U.S. Department of Energy’s Office of Nuclear Energy. </a:t>
            </a:r>
            <a:br>
              <a:rPr lang="en-US" sz="1050" i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>
                <a:solidFill>
                  <a:schemeClr val="bg1">
                    <a:lumMod val="65000"/>
                  </a:schemeClr>
                </a:solidFill>
              </a:rPr>
              <a:t>INL is the nation’s center for nuclear energy research and development, and also performs research </a:t>
            </a:r>
            <a:br>
              <a:rPr lang="en-US" sz="1050" i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>
                <a:solidFill>
                  <a:schemeClr val="bg1">
                    <a:lumMod val="65000"/>
                  </a:schemeClr>
                </a:solidFill>
              </a:rPr>
              <a:t>in each of DOE’s strategic goal areas: energy, national security, science and the environment.</a:t>
            </a:r>
            <a:endParaRPr lang="en-US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Web Address">
            <a:extLst>
              <a:ext uri="{FF2B5EF4-FFF2-40B4-BE49-F238E27FC236}">
                <a16:creationId xmlns:a16="http://schemas.microsoft.com/office/drawing/2014/main" id="{53FCC0DF-9440-B040-A076-DF507B404D83}"/>
              </a:ext>
            </a:extLst>
          </p:cNvPr>
          <p:cNvSpPr txBox="1"/>
          <p:nvPr userDrawn="1"/>
        </p:nvSpPr>
        <p:spPr>
          <a:xfrm>
            <a:off x="4100945" y="641742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>
                <a:solidFill>
                  <a:schemeClr val="bg1">
                    <a:alpha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WWW.INL.GOV</a:t>
            </a:r>
          </a:p>
        </p:txBody>
      </p:sp>
    </p:spTree>
    <p:extLst>
      <p:ext uri="{BB962C8B-B14F-4D97-AF65-F5344CB8AC3E}">
        <p14:creationId xmlns:p14="http://schemas.microsoft.com/office/powerpoint/2010/main" val="87175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50" y="1739901"/>
            <a:ext cx="5013454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149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9232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9912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BD4CC-FEFF-654C-B1A3-229DA69D1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39247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B3FEC5-4760-DC48-B91E-CFC0C33F63A9}"/>
              </a:ext>
            </a:extLst>
          </p:cNvPr>
          <p:cNvSpPr/>
          <p:nvPr userDrawn="1"/>
        </p:nvSpPr>
        <p:spPr>
          <a:xfrm>
            <a:off x="8465769" y="6335712"/>
            <a:ext cx="3726231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AE68D-24FC-6749-A309-042231DB68DA}"/>
              </a:ext>
            </a:extLst>
          </p:cNvPr>
          <p:cNvSpPr/>
          <p:nvPr userDrawn="1"/>
        </p:nvSpPr>
        <p:spPr>
          <a:xfrm>
            <a:off x="8465769" y="6237795"/>
            <a:ext cx="3726231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DAHO NATIONAL LABORATORY">
            <a:extLst>
              <a:ext uri="{FF2B5EF4-FFF2-40B4-BE49-F238E27FC236}">
                <a16:creationId xmlns:a16="http://schemas.microsoft.com/office/drawing/2014/main" id="{C491F914-E346-2146-A51D-D37D67DBC11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50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492875"/>
            <a:ext cx="1546302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CD4A3B-E186-AB40-96C6-355AF9A6FE76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blue/green box top">
            <a:extLst>
              <a:ext uri="{FF2B5EF4-FFF2-40B4-BE49-F238E27FC236}">
                <a16:creationId xmlns:a16="http://schemas.microsoft.com/office/drawing/2014/main" id="{2FE8E780-1DE8-B245-8215-3ECC2513C073}"/>
              </a:ext>
            </a:extLst>
          </p:cNvPr>
          <p:cNvGrpSpPr/>
          <p:nvPr userDrawn="1"/>
        </p:nvGrpSpPr>
        <p:grpSpPr>
          <a:xfrm>
            <a:off x="0" y="522288"/>
            <a:ext cx="744467" cy="547190"/>
            <a:chOff x="0" y="711956"/>
            <a:chExt cx="3721100" cy="62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A2A1D5-CB4B-1A40-8711-4F412AA9927B}"/>
                </a:ext>
              </a:extLst>
            </p:cNvPr>
            <p:cNvSpPr/>
            <p:nvPr userDrawn="1"/>
          </p:nvSpPr>
          <p:spPr>
            <a:xfrm rot="10800000">
              <a:off x="0" y="711956"/>
              <a:ext cx="3721100" cy="522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B5F476-DD08-5B45-A331-21193BD3472A}"/>
                </a:ext>
              </a:extLst>
            </p:cNvPr>
            <p:cNvSpPr/>
            <p:nvPr userDrawn="1"/>
          </p:nvSpPr>
          <p:spPr>
            <a:xfrm rot="10800000">
              <a:off x="0" y="1234244"/>
              <a:ext cx="3721100" cy="97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4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0" r:id="rId8"/>
    <p:sldLayoutId id="2147483711" r:id="rId9"/>
    <p:sldLayoutId id="2147483712" r:id="rId10"/>
    <p:sldLayoutId id="2147483713" r:id="rId11"/>
    <p:sldLayoutId id="2147483695" r:id="rId12"/>
    <p:sldLayoutId id="2147483696" r:id="rId13"/>
    <p:sldLayoutId id="2147483709" r:id="rId14"/>
    <p:sldLayoutId id="214748371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icture containing text, sky, outdoor, ground&#10;&#10;AI-generated content may be incorrect.">
            <a:extLst>
              <a:ext uri="{FF2B5EF4-FFF2-40B4-BE49-F238E27FC236}">
                <a16:creationId xmlns:a16="http://schemas.microsoft.com/office/drawing/2014/main" id="{8006C446-D35E-7844-1AD8-59E906E5852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716283-9065-1442-9316-278D53D97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Designating INL HPC as a National User Facility</a:t>
            </a:r>
          </a:p>
          <a:p>
            <a:pPr>
              <a:spcBef>
                <a:spcPts val="500"/>
              </a:spcBef>
            </a:pPr>
            <a:r>
              <a:rPr lang="en-US" sz="2400" b="0" dirty="0"/>
              <a:t>Idaho National Laboratory Computing Facility (INLCF)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F63AA5-048E-DD4F-83DB-2D68E7B2C6F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9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CBB8-8053-1A4C-BB24-46334322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Establishing INLCF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866A-24F6-6A4B-A92B-B70506345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253331"/>
            <a:ext cx="10415649" cy="4351338"/>
          </a:xfrm>
        </p:spPr>
        <p:txBody>
          <a:bodyPr/>
          <a:lstStyle/>
          <a:p>
            <a:r>
              <a:rPr lang="en-US" dirty="0"/>
              <a:t>The U.S. nuclear sector is at a pivotal moment, driven by Executive Orders emphasizing energy independence and the deployment of advanced nuclear technologies.</a:t>
            </a:r>
          </a:p>
          <a:p>
            <a:r>
              <a:rPr lang="en-US" dirty="0"/>
              <a:t>Modeling, simulation, and AI are essential for reactor design, fuel development, regulatory analysis, and reactor deployment.</a:t>
            </a:r>
          </a:p>
          <a:p>
            <a:r>
              <a:rPr lang="en-US" dirty="0"/>
              <a:t>INL’s HPC capabilities are currently supporting over 1,000 researchers across national labs, academia, and industry.</a:t>
            </a:r>
          </a:p>
          <a:p>
            <a:r>
              <a:rPr lang="en-US" dirty="0"/>
              <a:t>Allowing HPC users from industry and academia without a user facility designation and appropriate agreements is out of compliance with DOE policies regarding</a:t>
            </a:r>
          </a:p>
          <a:p>
            <a:pPr lvl="1"/>
            <a:r>
              <a:rPr lang="en-US" dirty="0"/>
              <a:t>Full cost recovery for use of government equipment, and</a:t>
            </a:r>
          </a:p>
          <a:p>
            <a:pPr lvl="1"/>
            <a:r>
              <a:rPr lang="en-US" dirty="0"/>
              <a:t>Intellectual property rights.</a:t>
            </a:r>
          </a:p>
          <a:p>
            <a:r>
              <a:rPr lang="en-US" dirty="0"/>
              <a:t>Designating INLCF as a National User Facility will formalize access and ensure compliance with DOE policies.</a:t>
            </a:r>
          </a:p>
        </p:txBody>
      </p:sp>
    </p:spTree>
    <p:extLst>
      <p:ext uri="{BB962C8B-B14F-4D97-AF65-F5344CB8AC3E}">
        <p14:creationId xmlns:p14="http://schemas.microsoft.com/office/powerpoint/2010/main" val="359562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4171-0286-CADE-F0C5-4BF9D545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for INLCF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9D6A8-8913-3D3A-1799-05F3BD937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539485"/>
            <a:ext cx="9732142" cy="2233958"/>
          </a:xfrm>
        </p:spPr>
        <p:txBody>
          <a:bodyPr/>
          <a:lstStyle/>
          <a:p>
            <a:r>
              <a:rPr lang="en-US" dirty="0"/>
              <a:t>INLCF will operate under DOE-NE sponsorship from both the</a:t>
            </a:r>
          </a:p>
          <a:p>
            <a:pPr lvl="1"/>
            <a:r>
              <a:rPr lang="en-US" dirty="0"/>
              <a:t>Nuclear Science User Facilities program (NSUF, which provides funding for HPC) and the </a:t>
            </a:r>
          </a:p>
          <a:p>
            <a:pPr lvl="1"/>
            <a:r>
              <a:rPr lang="en-US" dirty="0"/>
              <a:t>Nuclear Energy Advanced Modeling and Simulation program (NEAMS, which provides funding for the Nuclear Computational Resource Center (NCRC)).</a:t>
            </a:r>
          </a:p>
          <a:p>
            <a:r>
              <a:rPr lang="en-US" dirty="0"/>
              <a:t>Existing funding mechanisms will continue with appropriate resources redirected for user agreement management.</a:t>
            </a:r>
          </a:p>
          <a:p>
            <a:r>
              <a:rPr lang="en-US" dirty="0"/>
              <a:t>Strategic coordination with DOE-NE will guide budget planning and resource acquisition.</a:t>
            </a:r>
          </a:p>
        </p:txBody>
      </p:sp>
    </p:spTree>
    <p:extLst>
      <p:ext uri="{BB962C8B-B14F-4D97-AF65-F5344CB8AC3E}">
        <p14:creationId xmlns:p14="http://schemas.microsoft.com/office/powerpoint/2010/main" val="242821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F15C9-F4F1-82A1-0305-374D0BDB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0" y="603999"/>
            <a:ext cx="8173423" cy="576292"/>
          </a:xfrm>
        </p:spPr>
        <p:txBody>
          <a:bodyPr/>
          <a:lstStyle/>
          <a:p>
            <a:r>
              <a:rPr lang="en-US" dirty="0"/>
              <a:t>Will This Affect the Speed of Access for External Users?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ED8C2-7480-B7AC-48B1-54376740A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Marginally.</a:t>
            </a:r>
          </a:p>
          <a:p>
            <a:pPr lvl="1"/>
            <a:r>
              <a:rPr lang="en-US" dirty="0"/>
              <a:t>External users will need a user agreement.</a:t>
            </a:r>
          </a:p>
          <a:p>
            <a:pPr lvl="1"/>
            <a:r>
              <a:rPr lang="en-US" dirty="0"/>
              <a:t>INLCF will utilize standard DOE user agreements (e.g., Class Waiver W(C)-2008-003).</a:t>
            </a:r>
          </a:p>
          <a:p>
            <a:pPr lvl="1"/>
            <a:r>
              <a:rPr lang="en-US" dirty="0"/>
              <a:t>Non-proprietary users will benefit from reduced administrative burden and free use.</a:t>
            </a:r>
          </a:p>
          <a:p>
            <a:pPr lvl="1"/>
            <a:r>
              <a:rPr lang="en-US" dirty="0"/>
              <a:t>Proprietary agreements will offer an option for industry use.</a:t>
            </a:r>
          </a:p>
          <a:p>
            <a:pPr lvl="1"/>
            <a:r>
              <a:rPr lang="en-US" dirty="0"/>
              <a:t>Agreements will need to be approved.</a:t>
            </a:r>
          </a:p>
          <a:p>
            <a:pPr lvl="2"/>
            <a:r>
              <a:rPr lang="en-US" dirty="0"/>
              <a:t>The approval process is still to be determined.</a:t>
            </a:r>
          </a:p>
          <a:p>
            <a:pPr lvl="1"/>
            <a:r>
              <a:rPr lang="en-US" dirty="0"/>
              <a:t>INL’s current access portal and NCRC processes will remain in place with enhancements for user agreements, ensuring continuity and efficiency.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6A04-5084-9A9F-0D43-2B524C50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3"/>
            <a:ext cx="3881356" cy="493302"/>
          </a:xfrm>
        </p:spPr>
        <p:txBody>
          <a:bodyPr/>
          <a:lstStyle/>
          <a:p>
            <a:r>
              <a:rPr lang="en-US" dirty="0"/>
              <a:t>Risks and Mitigations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B0372-BDFB-781B-6146-1D50F537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370" y="1455094"/>
            <a:ext cx="950526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Administrative Overhead</a:t>
            </a:r>
            <a:r>
              <a:rPr lang="en-US" dirty="0"/>
              <a:t>: Managing new external user agreements and hybrid models will require additional labor and will require coordination.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b="1" dirty="0"/>
              <a:t>Mitigation: </a:t>
            </a:r>
            <a:r>
              <a:rPr lang="en-US" dirty="0"/>
              <a:t>Leverage existing HPC/NCRC processes and NSUF user agreement expertise.</a:t>
            </a:r>
          </a:p>
          <a:p>
            <a:pPr marL="0" indent="0">
              <a:buNone/>
            </a:pPr>
            <a:r>
              <a:rPr lang="en-US" b="1" dirty="0"/>
              <a:t>Funding Uncertainty</a:t>
            </a:r>
            <a:r>
              <a:rPr lang="en-US" dirty="0"/>
              <a:t>: Sustained DOE-NE funding is essential; continuation of the specifically designated budget is ideal.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b="1" dirty="0"/>
              <a:t>Mitigation:</a:t>
            </a:r>
            <a:r>
              <a:rPr lang="en-US" dirty="0"/>
              <a:t> Coordination with DOE-NE and phased user agreement implementation.</a:t>
            </a:r>
          </a:p>
          <a:p>
            <a:pPr marL="0" indent="0">
              <a:buNone/>
            </a:pPr>
            <a:r>
              <a:rPr lang="en-US" b="1" dirty="0"/>
              <a:t>User Expectations: </a:t>
            </a:r>
            <a:r>
              <a:rPr lang="en-US" dirty="0"/>
              <a:t>External users will need to adjust to the requirements of the new agreements.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b="1" dirty="0"/>
              <a:t>Mitigation: </a:t>
            </a:r>
            <a:r>
              <a:rPr lang="en-US" dirty="0"/>
              <a:t>Clear agreement structures and user training.</a:t>
            </a:r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98DC7ED3-186F-AB62-9A54-F05DC3DAE8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2208" y="2155154"/>
            <a:ext cx="506924" cy="506924"/>
          </a:xfrm>
          <a:prstGeom prst="rect">
            <a:avLst/>
          </a:prstGeom>
        </p:spPr>
      </p:pic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847A5024-1FAA-3817-E8A8-D6BEE315BB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421" y="1555302"/>
            <a:ext cx="284628" cy="284628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43CD6A69-604A-87F0-5586-A0BE30B763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2208" y="3841172"/>
            <a:ext cx="506924" cy="506924"/>
          </a:xfrm>
          <a:prstGeom prst="rect">
            <a:avLst/>
          </a:prstGeom>
        </p:spPr>
      </p:pic>
      <p:pic>
        <p:nvPicPr>
          <p:cNvPr id="13" name="Graphic 12" descr="Close with solid fill">
            <a:extLst>
              <a:ext uri="{FF2B5EF4-FFF2-40B4-BE49-F238E27FC236}">
                <a16:creationId xmlns:a16="http://schemas.microsoft.com/office/drawing/2014/main" id="{60CCFC65-4CBB-05D7-8A1B-A03CB5C99E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421" y="3244544"/>
            <a:ext cx="284628" cy="284628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06394860-1C72-FA5D-26B5-16BF6C6511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0499" y="5522982"/>
            <a:ext cx="506924" cy="506924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94059FE3-7A5D-DC00-9D35-132F33DE03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12" y="4917731"/>
            <a:ext cx="284628" cy="2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4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9AF0-EDBF-0F72-7686-D9305E40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089651" cy="513927"/>
          </a:xfrm>
        </p:spPr>
        <p:txBody>
          <a:bodyPr/>
          <a:lstStyle/>
          <a:p>
            <a:r>
              <a:rPr lang="en-US" dirty="0"/>
              <a:t>INLCF as a User Facility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89F26F-806F-7BC6-EDCF-5713AFEDB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35741"/>
              </p:ext>
            </p:extLst>
          </p:nvPr>
        </p:nvGraphicFramePr>
        <p:xfrm>
          <a:off x="938151" y="1966508"/>
          <a:ext cx="10089649" cy="209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246">
                  <a:extLst>
                    <a:ext uri="{9D8B030D-6E8A-4147-A177-3AD203B41FA5}">
                      <a16:colId xmlns:a16="http://schemas.microsoft.com/office/drawing/2014/main" val="1979334459"/>
                    </a:ext>
                  </a:extLst>
                </a:gridCol>
                <a:gridCol w="1600810">
                  <a:extLst>
                    <a:ext uri="{9D8B030D-6E8A-4147-A177-3AD203B41FA5}">
                      <a16:colId xmlns:a16="http://schemas.microsoft.com/office/drawing/2014/main" val="1496001557"/>
                    </a:ext>
                  </a:extLst>
                </a:gridCol>
                <a:gridCol w="2111136">
                  <a:extLst>
                    <a:ext uri="{9D8B030D-6E8A-4147-A177-3AD203B41FA5}">
                      <a16:colId xmlns:a16="http://schemas.microsoft.com/office/drawing/2014/main" val="260872228"/>
                    </a:ext>
                  </a:extLst>
                </a:gridCol>
                <a:gridCol w="2114846">
                  <a:extLst>
                    <a:ext uri="{9D8B030D-6E8A-4147-A177-3AD203B41FA5}">
                      <a16:colId xmlns:a16="http://schemas.microsoft.com/office/drawing/2014/main" val="3858038166"/>
                    </a:ext>
                  </a:extLst>
                </a:gridCol>
                <a:gridCol w="2732611">
                  <a:extLst>
                    <a:ext uri="{9D8B030D-6E8A-4147-A177-3AD203B41FA5}">
                      <a16:colId xmlns:a16="http://schemas.microsoft.com/office/drawing/2014/main" val="794095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Nuclear-specific software and expertise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secure environment for sensitive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Integration with DOE-NE mission and regulatory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Tailored focus and compliance framework needed for nuclear energy R&amp;D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267113"/>
                  </a:ext>
                </a:extLst>
              </a:tr>
              <a:tr h="90938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7519E"/>
                          </a:solidFill>
                        </a:rPr>
                        <a:t>INLCF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057999"/>
                  </a:ext>
                </a:extLst>
              </a:tr>
            </a:tbl>
          </a:graphicData>
        </a:graphic>
      </p:graphicFrame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65F0C27A-AF68-45DC-9553-BCE9092DBA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92182" y="3271249"/>
            <a:ext cx="679497" cy="679497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A920A10A-3DD3-4580-9A33-F6A2307D8B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56341" y="3271249"/>
            <a:ext cx="679497" cy="679497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03A0D6FD-7D1C-2308-EC5A-13E4BC4D71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925388" y="3271249"/>
            <a:ext cx="679497" cy="679497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B7DC80A7-8BA1-0F19-033E-2A88AEE220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55907" y="3271249"/>
            <a:ext cx="679497" cy="6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4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0E200-2E88-3F5E-E276-E8DAC661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22834-AB49-6A1B-75A1-349A7820C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Wagner submitted the request to designate INLCF as a user facility</a:t>
            </a:r>
          </a:p>
          <a:p>
            <a:pPr lvl="1"/>
            <a:r>
              <a:rPr lang="en-US" dirty="0"/>
              <a:t>This included a draft implementation plan</a:t>
            </a:r>
          </a:p>
          <a:p>
            <a:r>
              <a:rPr lang="en-US" dirty="0"/>
              <a:t>INLCF aligns with national priorities and DOE-NE mission.</a:t>
            </a:r>
          </a:p>
          <a:p>
            <a:r>
              <a:rPr lang="en-US" dirty="0"/>
              <a:t>The user facility designation will:</a:t>
            </a:r>
          </a:p>
          <a:p>
            <a:pPr lvl="1"/>
            <a:r>
              <a:rPr lang="en-US" dirty="0"/>
              <a:t>Allow compliant HPC access including broad INL mission use</a:t>
            </a:r>
          </a:p>
          <a:p>
            <a:pPr lvl="1"/>
            <a:r>
              <a:rPr lang="en-US" dirty="0"/>
              <a:t>Align with emphasis on nuclear energy innovation</a:t>
            </a:r>
          </a:p>
          <a:p>
            <a:pPr lvl="1"/>
            <a:r>
              <a:rPr lang="en-US" dirty="0"/>
              <a:t>Preserve INL’s leadership in nuclear HPC</a:t>
            </a:r>
          </a:p>
        </p:txBody>
      </p:sp>
    </p:spTree>
    <p:extLst>
      <p:ext uri="{BB962C8B-B14F-4D97-AF65-F5344CB8AC3E}">
        <p14:creationId xmlns:p14="http://schemas.microsoft.com/office/powerpoint/2010/main" val="60946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137718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INL 2020">
      <a:dk1>
        <a:srgbClr val="000000"/>
      </a:dk1>
      <a:lt1>
        <a:srgbClr val="FFFFFF"/>
      </a:lt1>
      <a:dk2>
        <a:srgbClr val="06509D"/>
      </a:dk2>
      <a:lt2>
        <a:srgbClr val="2CA8E1"/>
      </a:lt2>
      <a:accent1>
        <a:srgbClr val="8EC423"/>
      </a:accent1>
      <a:accent2>
        <a:srgbClr val="2CA8E1"/>
      </a:accent2>
      <a:accent3>
        <a:srgbClr val="832369"/>
      </a:accent3>
      <a:accent4>
        <a:srgbClr val="CF1D4C"/>
      </a:accent4>
      <a:accent5>
        <a:srgbClr val="F78E20"/>
      </a:accent5>
      <a:accent6>
        <a:srgbClr val="59595C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L_2022_1pic_wide-WEB" id="{953A82B1-3502-3543-93D2-AD9E8B380D21}" vid="{0E03F4F8-BE30-B342-BB75-ABFF8538C2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797F432E2A042A124C0139981475A" ma:contentTypeVersion="14" ma:contentTypeDescription="Create a new document." ma:contentTypeScope="" ma:versionID="f98a91b6c1e71bbba55439f0a80a0573">
  <xsd:schema xmlns:xsd="http://www.w3.org/2001/XMLSchema" xmlns:xs="http://www.w3.org/2001/XMLSchema" xmlns:p="http://schemas.microsoft.com/office/2006/metadata/properties" xmlns:ns2="2391d807-f94f-4c4f-bb14-493106c624c2" xmlns:ns3="42ea9b75-b306-4826-8769-4c6ad6718b67" targetNamespace="http://schemas.microsoft.com/office/2006/metadata/properties" ma:root="true" ma:fieldsID="e10204a60157ce1d68d66ae7a68b8f6a" ns2:_="" ns3:_="">
    <xsd:import namespace="2391d807-f94f-4c4f-bb14-493106c624c2"/>
    <xsd:import namespace="42ea9b75-b306-4826-8769-4c6ad6718b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1d807-f94f-4c4f-bb14-493106c624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0b78db39-37aa-4e28-bb7e-9642684d42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a9b75-b306-4826-8769-4c6ad6718b67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2721504a-65bf-41e8-8385-5761431a3c1d}" ma:internalName="TaxCatchAll" ma:showField="CatchAllData" ma:web="42ea9b75-b306-4826-8769-4c6ad6718b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391d807-f94f-4c4f-bb14-493106c624c2">
      <UserInfo>
        <DisplayName/>
        <AccountId xsi:nil="true"/>
        <AccountType/>
      </UserInfo>
    </SharedWithUsers>
    <TaxCatchAll xmlns="42ea9b75-b306-4826-8769-4c6ad6718b67" xsi:nil="true"/>
    <lcf76f155ced4ddcb4097134ff3c332f xmlns="2391d807-f94f-4c4f-bb14-493106c624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EE32C8-4460-4C3D-95F4-91C32D7D51BA}">
  <ds:schemaRefs>
    <ds:schemaRef ds:uri="2391d807-f94f-4c4f-bb14-493106c624c2"/>
    <ds:schemaRef ds:uri="42ea9b75-b306-4826-8769-4c6ad6718b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3E07DB-AEBB-478A-A7F5-47E1F6E2EA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130B30-D30B-4810-9526-48577CF4050B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42ea9b75-b306-4826-8769-4c6ad6718b67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2391d807-f94f-4c4f-bb14-493106c624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12407</TotalTime>
  <Words>520</Words>
  <Application>Microsoft Macintosh PowerPoint</Application>
  <PresentationFormat>Widescreen</PresentationFormat>
  <Paragraphs>48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Myriad Pro Cond</vt:lpstr>
      <vt:lpstr>Times New Roman</vt:lpstr>
      <vt:lpstr>INL 2020</vt:lpstr>
      <vt:lpstr>PowerPoint Presentation</vt:lpstr>
      <vt:lpstr>The Need for Establishing INLCF</vt:lpstr>
      <vt:lpstr>Funding for INLCF</vt:lpstr>
      <vt:lpstr>Will This Affect the Speed of Access for External Users? </vt:lpstr>
      <vt:lpstr>Risks and Mitigations</vt:lpstr>
      <vt:lpstr>INLCF as a User Facility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Daniel L. Campbell</dc:creator>
  <cp:keywords/>
  <dc:description/>
  <cp:lastModifiedBy>Jason D. Hales</cp:lastModifiedBy>
  <cp:revision>2</cp:revision>
  <cp:lastPrinted>2025-12-19T00:08:54Z</cp:lastPrinted>
  <dcterms:created xsi:type="dcterms:W3CDTF">2020-04-22T20:22:45Z</dcterms:created>
  <dcterms:modified xsi:type="dcterms:W3CDTF">2026-05-08T15:12:53Z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0x010100803797F432E2A042A124C0139981475A</vt:lpwstr>
  </property>
  <property fmtid="{D5CDD505-2E9C-101B-9397-08002B2CF9AE}" pid="3" name="Order">
    <vt:r8>72400</vt:r8>
  </property>
</Properties>
</file>