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Lst>
  <p:notesMasterIdLst>
    <p:notesMasterId r:id="rId25"/>
  </p:notesMasterIdLst>
  <p:sldIdLst>
    <p:sldId id="256" r:id="rId5"/>
    <p:sldId id="962" r:id="rId6"/>
    <p:sldId id="963" r:id="rId7"/>
    <p:sldId id="1110" r:id="rId8"/>
    <p:sldId id="1179" r:id="rId9"/>
    <p:sldId id="1182" r:id="rId10"/>
    <p:sldId id="1137" r:id="rId11"/>
    <p:sldId id="979" r:id="rId12"/>
    <p:sldId id="1127" r:id="rId13"/>
    <p:sldId id="1138" r:id="rId14"/>
    <p:sldId id="1194" r:id="rId15"/>
    <p:sldId id="981" r:id="rId16"/>
    <p:sldId id="1195" r:id="rId17"/>
    <p:sldId id="971" r:id="rId18"/>
    <p:sldId id="1068" r:id="rId19"/>
    <p:sldId id="1073" r:id="rId20"/>
    <p:sldId id="1076" r:id="rId21"/>
    <p:sldId id="1196" r:id="rId22"/>
    <p:sldId id="1126" r:id="rId23"/>
    <p:sldId id="9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182B21-F530-CCFA-C704-467BCE01AD0F}" name="Barr, Christopher M" initials="CB" userId="S::christopher.barr@nuclear.energy.gov::56f5df97-01bf-4366-adc7-e01c22dd02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19E"/>
    <a:srgbClr val="2DA9E1"/>
    <a:srgbClr val="1C3665"/>
    <a:srgbClr val="8EC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2F7CF-5609-9843-B8C0-1D68E3EFA580}" v="1" dt="2026-05-11T16:47:58.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89"/>
    <p:restoredTop sz="94623"/>
  </p:normalViewPr>
  <p:slideViewPr>
    <p:cSldViewPr snapToGrid="0" snapToObjects="1">
      <p:cViewPr varScale="1">
        <p:scale>
          <a:sx n="117" d="100"/>
          <a:sy n="117" d="100"/>
        </p:scale>
        <p:origin x="112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William Anderson" userId="1d6fdb31-79e4-46de-bdcc-534a4b613aeb" providerId="ADAL" clId="{D39BB6D7-A208-57EE-8AEB-FE85FA4AF22E}"/>
    <pc:docChg chg="modSld">
      <pc:chgData name="Matthew William Anderson" userId="1d6fdb31-79e4-46de-bdcc-534a4b613aeb" providerId="ADAL" clId="{D39BB6D7-A208-57EE-8AEB-FE85FA4AF22E}" dt="2026-05-11T16:48:13.680" v="23" actId="20577"/>
      <pc:docMkLst>
        <pc:docMk/>
      </pc:docMkLst>
      <pc:sldChg chg="addSp modSp mod">
        <pc:chgData name="Matthew William Anderson" userId="1d6fdb31-79e4-46de-bdcc-534a4b613aeb" providerId="ADAL" clId="{D39BB6D7-A208-57EE-8AEB-FE85FA4AF22E}" dt="2026-05-11T16:48:13.680" v="23" actId="20577"/>
        <pc:sldMkLst>
          <pc:docMk/>
          <pc:sldMk cId="4025150931" sldId="256"/>
        </pc:sldMkLst>
        <pc:spChg chg="add mod">
          <ac:chgData name="Matthew William Anderson" userId="1d6fdb31-79e4-46de-bdcc-534a4b613aeb" providerId="ADAL" clId="{D39BB6D7-A208-57EE-8AEB-FE85FA4AF22E}" dt="2026-05-11T16:48:13.680" v="23" actId="20577"/>
          <ac:spMkLst>
            <pc:docMk/>
            <pc:sldMk cId="4025150931" sldId="256"/>
            <ac:spMk id="5" creationId="{65AFA82F-415D-2B78-B96B-0D13AE3977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5/11/26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57705-0C9E-ECD5-6557-42EC35DDF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51913-5C0D-463C-7D0E-AAF4F83D07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F0F3864-B9D3-6C66-CAE5-8BEE3EDAE0F5}"/>
              </a:ext>
            </a:extLst>
          </p:cNvPr>
          <p:cNvSpPr>
            <a:spLocks noGrp="1"/>
          </p:cNvSpPr>
          <p:nvPr>
            <p:ph type="body" idx="1"/>
          </p:nvPr>
        </p:nvSpPr>
        <p:spPr/>
        <p:txBody>
          <a:bodyPr/>
          <a:lstStyle/>
          <a:p>
            <a:r>
              <a:rPr lang="en-US"/>
              <a:t>Presenter: Matt Anderson</a:t>
            </a:r>
          </a:p>
        </p:txBody>
      </p:sp>
      <p:sp>
        <p:nvSpPr>
          <p:cNvPr id="4" name="Slide Number Placeholder 3">
            <a:extLst>
              <a:ext uri="{FF2B5EF4-FFF2-40B4-BE49-F238E27FC236}">
                <a16:creationId xmlns:a16="http://schemas.microsoft.com/office/drawing/2014/main" id="{2D079DDA-A612-F7D1-0C9B-DB834F28B1F9}"/>
              </a:ext>
            </a:extLst>
          </p:cNvPr>
          <p:cNvSpPr>
            <a:spLocks noGrp="1"/>
          </p:cNvSpPr>
          <p:nvPr>
            <p:ph type="sldNum" sz="quarter" idx="5"/>
          </p:nvPr>
        </p:nvSpPr>
        <p:spPr/>
        <p:txBody>
          <a:bodyPr/>
          <a:lstStyle/>
          <a:p>
            <a:fld id="{9A0CCFD4-A7F8-054B-8822-BC244B953582}" type="slidenum">
              <a:rPr lang="en-US" smtClean="0"/>
              <a:t>5</a:t>
            </a:fld>
            <a:endParaRPr lang="en-US"/>
          </a:p>
        </p:txBody>
      </p:sp>
    </p:spTree>
    <p:extLst>
      <p:ext uri="{BB962C8B-B14F-4D97-AF65-F5344CB8AC3E}">
        <p14:creationId xmlns:p14="http://schemas.microsoft.com/office/powerpoint/2010/main" val="211845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27E7F-419C-FC2D-879B-3F7ED2BA2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E8BC6-27AB-1E83-5152-9E202B8A63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B72C25-2933-555A-BFE2-43690072ADEC}"/>
              </a:ext>
            </a:extLst>
          </p:cNvPr>
          <p:cNvSpPr>
            <a:spLocks noGrp="1"/>
          </p:cNvSpPr>
          <p:nvPr>
            <p:ph type="body" idx="1"/>
          </p:nvPr>
        </p:nvSpPr>
        <p:spPr/>
        <p:txBody>
          <a:bodyPr/>
          <a:lstStyle/>
          <a:p>
            <a:r>
              <a:rPr lang="en-US"/>
              <a:t>Presenter: Matt Anderson</a:t>
            </a:r>
          </a:p>
        </p:txBody>
      </p:sp>
      <p:sp>
        <p:nvSpPr>
          <p:cNvPr id="4" name="Slide Number Placeholder 3">
            <a:extLst>
              <a:ext uri="{FF2B5EF4-FFF2-40B4-BE49-F238E27FC236}">
                <a16:creationId xmlns:a16="http://schemas.microsoft.com/office/drawing/2014/main" id="{3FAD9806-D2A5-94EF-BA25-58FCE157BF07}"/>
              </a:ext>
            </a:extLst>
          </p:cNvPr>
          <p:cNvSpPr>
            <a:spLocks noGrp="1"/>
          </p:cNvSpPr>
          <p:nvPr>
            <p:ph type="sldNum" sz="quarter" idx="5"/>
          </p:nvPr>
        </p:nvSpPr>
        <p:spPr/>
        <p:txBody>
          <a:bodyPr/>
          <a:lstStyle/>
          <a:p>
            <a:fld id="{9A0CCFD4-A7F8-054B-8822-BC244B953582}" type="slidenum">
              <a:rPr lang="en-US" smtClean="0"/>
              <a:t>6</a:t>
            </a:fld>
            <a:endParaRPr lang="en-US"/>
          </a:p>
        </p:txBody>
      </p:sp>
    </p:spTree>
    <p:extLst>
      <p:ext uri="{BB962C8B-B14F-4D97-AF65-F5344CB8AC3E}">
        <p14:creationId xmlns:p14="http://schemas.microsoft.com/office/powerpoint/2010/main" val="3126701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a:cs typeface="Arial"/>
              </a:rPr>
              <a:t>HPC delivered 939 million core hours and 3,732,911 computational jobs from 1,320 users with 86% of those jobs directly supporting nuclear energy research</a:t>
            </a:r>
            <a:endParaRPr lang="en-US" b="0" i="0">
              <a:effectLst/>
              <a:latin typeface="Calibri" panose="020F0502020204030204"/>
              <a:cs typeface="Calibri" panose="020F0502020204030204"/>
            </a:endParaRPr>
          </a:p>
          <a:p>
            <a:endParaRPr lang="en-US">
              <a:latin typeface="Arial"/>
              <a:cs typeface="Arial"/>
            </a:endParaRPr>
          </a:p>
          <a:p>
            <a:r>
              <a:rPr lang="en-US"/>
              <a:t>First image (HPC Utilization for FY-23):  The percentages shown are the distribution of core-hours used by each user group type.</a:t>
            </a:r>
            <a:endParaRPr lang="en-US">
              <a:cs typeface="Calibri"/>
            </a:endParaRPr>
          </a:p>
          <a:p>
            <a:endParaRPr lang="en-US">
              <a:latin typeface="Arial"/>
              <a:cs typeface="Arial"/>
            </a:endParaRPr>
          </a:p>
          <a:p>
            <a:endParaRPr lang="en-US">
              <a:latin typeface="Arial"/>
              <a:cs typeface="Arial"/>
            </a:endParaRPr>
          </a:p>
          <a:p>
            <a:endParaRPr lang="en-US">
              <a:cs typeface="Calibri"/>
            </a:endParaRPr>
          </a:p>
          <a:p>
            <a:br>
              <a:rPr lang="en-US"/>
            </a:br>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9A0CCFD4-A7F8-054B-8822-BC244B953582}" type="slidenum">
              <a:rPr lang="en-US" smtClean="0"/>
              <a:t>8</a:t>
            </a:fld>
            <a:endParaRPr lang="en-US"/>
          </a:p>
        </p:txBody>
      </p:sp>
    </p:spTree>
    <p:extLst>
      <p:ext uri="{BB962C8B-B14F-4D97-AF65-F5344CB8AC3E}">
        <p14:creationId xmlns:p14="http://schemas.microsoft.com/office/powerpoint/2010/main" val="1183671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9A4B-62AE-37EA-53A6-54D4F1CE2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A0271-4A21-F549-8D2B-B994A09E789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1927E7-395E-8942-EC2E-E5F323E21E73}"/>
              </a:ext>
            </a:extLst>
          </p:cNvPr>
          <p:cNvSpPr>
            <a:spLocks noGrp="1"/>
          </p:cNvSpPr>
          <p:nvPr>
            <p:ph type="body" idx="1"/>
          </p:nvPr>
        </p:nvSpPr>
        <p:spPr/>
        <p:txBody>
          <a:bodyPr/>
          <a:lstStyle/>
          <a:p>
            <a:r>
              <a:rPr lang="en-US"/>
              <a:t>Presenter: Shane Grover</a:t>
            </a:r>
          </a:p>
        </p:txBody>
      </p:sp>
      <p:sp>
        <p:nvSpPr>
          <p:cNvPr id="4" name="Slide Number Placeholder 3">
            <a:extLst>
              <a:ext uri="{FF2B5EF4-FFF2-40B4-BE49-F238E27FC236}">
                <a16:creationId xmlns:a16="http://schemas.microsoft.com/office/drawing/2014/main" id="{7950066D-1A4B-879B-4D91-058F5E541913}"/>
              </a:ext>
            </a:extLst>
          </p:cNvPr>
          <p:cNvSpPr>
            <a:spLocks noGrp="1"/>
          </p:cNvSpPr>
          <p:nvPr>
            <p:ph type="sldNum" sz="quarter" idx="5"/>
          </p:nvPr>
        </p:nvSpPr>
        <p:spPr/>
        <p:txBody>
          <a:bodyPr/>
          <a:lstStyle/>
          <a:p>
            <a:fld id="{9A0CCFD4-A7F8-054B-8822-BC244B953582}" type="slidenum">
              <a:rPr lang="en-US" smtClean="0"/>
              <a:t>11</a:t>
            </a:fld>
            <a:endParaRPr lang="en-US"/>
          </a:p>
        </p:txBody>
      </p:sp>
    </p:spTree>
    <p:extLst>
      <p:ext uri="{BB962C8B-B14F-4D97-AF65-F5344CB8AC3E}">
        <p14:creationId xmlns:p14="http://schemas.microsoft.com/office/powerpoint/2010/main" val="483656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32755-3959-9D2C-8DDC-971D7259FB7F}"/>
              </a:ext>
            </a:extLst>
          </p:cNvPr>
          <p:cNvPicPr>
            <a:picLocks noChangeAspect="1"/>
          </p:cNvPicPr>
          <p:nvPr userDrawn="1"/>
        </p:nvPicPr>
        <p:blipFill>
          <a:blip r:embed="rId2"/>
          <a:srcRect/>
          <a:stretch/>
        </p:blipFill>
        <p:spPr>
          <a:xfrm>
            <a:off x="0" y="0"/>
            <a:ext cx="12188951" cy="6856284"/>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baseline="0">
                <a:solidFill>
                  <a:schemeClr val="bg1"/>
                </a:solidFill>
                <a:effectLst>
                  <a:outerShdw blurRad="152400" dist="38100" dir="2700000" algn="tl" rotWithShape="0">
                    <a:prstClr val="black">
                      <a:alpha val="40000"/>
                    </a:prstClr>
                  </a:outerShdw>
                </a:effectLst>
                <a:latin typeface="Arial" panose="020B0604020202020204" pitchFamily="34" charset="0"/>
                <a:cs typeface="Arial" panose="020B0604020202020204" pitchFamily="34" charset="0"/>
              </a:defRPr>
            </a:lvl1pPr>
            <a:lvl2pPr marL="9525" indent="0">
              <a:buFontTx/>
              <a:buNone/>
              <a:tabLst/>
              <a:defRPr sz="2400" baseline="0">
                <a:solidFill>
                  <a:schemeClr val="bg1"/>
                </a:solidFill>
                <a:effectLst>
                  <a:outerShdw blurRad="152400" dist="38100" dir="2700000" algn="tl" rotWithShape="0">
                    <a:prstClr val="black">
                      <a:alpha val="40000"/>
                    </a:prstClr>
                  </a:outerShdw>
                </a:effectLst>
                <a:latin typeface="+mj-lt"/>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9" name="Text Placeholder 7">
            <a:extLst>
              <a:ext uri="{FF2B5EF4-FFF2-40B4-BE49-F238E27FC236}">
                <a16:creationId xmlns:a16="http://schemas.microsoft.com/office/drawing/2014/main" id="{F386BB64-7896-BF4C-1953-FF24D2D242D7}"/>
              </a:ext>
            </a:extLst>
          </p:cNvPr>
          <p:cNvSpPr>
            <a:spLocks noGrp="1"/>
          </p:cNvSpPr>
          <p:nvPr>
            <p:ph type="body" sz="quarter" idx="18" hasCustomPrompt="1"/>
          </p:nvPr>
        </p:nvSpPr>
        <p:spPr>
          <a:xfrm>
            <a:off x="669925" y="425697"/>
            <a:ext cx="2541588" cy="1239837"/>
          </a:xfrm>
        </p:spPr>
        <p:txBody>
          <a:bodyPr anchor="b" anchorCtr="0"/>
          <a:lstStyle>
            <a:lvl1pPr marL="0" indent="0">
              <a:spcBef>
                <a:spcPts val="1800"/>
              </a:spcBef>
              <a:spcAft>
                <a:spcPts val="1200"/>
              </a:spcAft>
              <a:buFontTx/>
              <a:buNone/>
              <a:defRPr sz="1400" baseline="0">
                <a:solidFill>
                  <a:schemeClr val="bg1"/>
                </a:solidFill>
              </a:defRPr>
            </a:lvl1pPr>
            <a:lvl2pPr marL="0" indent="0">
              <a:buFontTx/>
              <a:buNone/>
              <a:defRPr sz="1600" b="1" baseline="0">
                <a:solidFill>
                  <a:schemeClr val="bg1"/>
                </a:solidFill>
              </a:defRPr>
            </a:lvl2pPr>
            <a:lvl3pPr marL="0" indent="0">
              <a:buFontTx/>
              <a:buNone/>
              <a:defRPr sz="1600" baseline="0">
                <a:solidFill>
                  <a:schemeClr val="bg1"/>
                </a:solidFill>
              </a:defRPr>
            </a:lvl3pPr>
            <a:lvl4pPr marL="1371600" indent="0">
              <a:buFontTx/>
              <a:buNone/>
              <a:defRPr baseline="0">
                <a:solidFill>
                  <a:schemeClr val="bg1"/>
                </a:solidFill>
              </a:defRPr>
            </a:lvl4pPr>
            <a:lvl5pPr marL="1828800" indent="0">
              <a:buFontTx/>
              <a:buNone/>
              <a:defRPr baseline="0">
                <a:solidFill>
                  <a:schemeClr val="bg1"/>
                </a:solidFill>
              </a:defRPr>
            </a:lvl5pPr>
          </a:lstStyle>
          <a:p>
            <a:pPr lvl="0"/>
            <a:r>
              <a:rPr lang="en-US" dirty="0"/>
              <a:t>June 1, 2023</a:t>
            </a:r>
          </a:p>
          <a:p>
            <a:pPr lvl="1"/>
            <a:r>
              <a:rPr lang="en-US" dirty="0"/>
              <a:t>Presenter Name</a:t>
            </a:r>
          </a:p>
          <a:p>
            <a:pPr lvl="2"/>
            <a:r>
              <a:rPr lang="en-US" dirty="0"/>
              <a:t>Title</a:t>
            </a:r>
          </a:p>
        </p:txBody>
      </p:sp>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2412999"/>
            <a:ext cx="5081650" cy="363610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2412999"/>
            <a:ext cx="5081651" cy="363610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5/11/26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888238" y="1637211"/>
            <a:ext cx="5081587" cy="718639"/>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20650" y="1637211"/>
            <a:ext cx="5081587" cy="718639"/>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888177" y="1739901"/>
            <a:ext cx="1041564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225413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Full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Date Placeholder 2">
            <a:extLst>
              <a:ext uri="{FF2B5EF4-FFF2-40B4-BE49-F238E27FC236}">
                <a16:creationId xmlns:a16="http://schemas.microsoft.com/office/drawing/2014/main" id="{05CBC813-BC90-383B-25F4-91BFBEF14614}"/>
              </a:ext>
            </a:extLst>
          </p:cNvPr>
          <p:cNvSpPr>
            <a:spLocks noGrp="1"/>
          </p:cNvSpPr>
          <p:nvPr>
            <p:ph type="dt" sz="half" idx="10"/>
          </p:nvPr>
        </p:nvSpPr>
        <p:spPr/>
        <p:txBody>
          <a:bodyPr/>
          <a:lstStyle/>
          <a:p>
            <a:fld id="{27CD4A3B-E186-AB40-96C6-355AF9A6FE76}" type="datetimeFigureOut">
              <a:rPr lang="en-US" smtClean="0"/>
              <a:pPr/>
              <a:t>5/11/26</a:t>
            </a:fld>
            <a:endParaRPr lang="en-US"/>
          </a:p>
        </p:txBody>
      </p:sp>
      <p:sp>
        <p:nvSpPr>
          <p:cNvPr id="10" name="Footer Placeholder 9">
            <a:extLst>
              <a:ext uri="{FF2B5EF4-FFF2-40B4-BE49-F238E27FC236}">
                <a16:creationId xmlns:a16="http://schemas.microsoft.com/office/drawing/2014/main" id="{47C4AC6A-88C2-0026-DF78-EF9920CFE8A1}"/>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25ABB9BD-3F69-5EA5-3926-FA3D62842840}"/>
              </a:ext>
            </a:extLst>
          </p:cNvPr>
          <p:cNvSpPr>
            <a:spLocks noGrp="1"/>
          </p:cNvSpPr>
          <p:nvPr>
            <p:ph type="sldNum" sz="quarter" idx="12"/>
          </p:nvPr>
        </p:nvSpPr>
        <p:spPr/>
        <p:txBody>
          <a:bodyPr/>
          <a:lstStyle/>
          <a:p>
            <a:fld id="{82B577FA-F7D9-2C48-919F-F962E3BF952F}" type="slidenum">
              <a:rPr lang="en-US" smtClean="0"/>
              <a:pPr/>
              <a:t>‹#›</a:t>
            </a:fld>
            <a:endParaRPr lang="en-US" dirty="0"/>
          </a:p>
        </p:txBody>
      </p:sp>
    </p:spTree>
    <p:extLst>
      <p:ext uri="{BB962C8B-B14F-4D97-AF65-F5344CB8AC3E}">
        <p14:creationId xmlns:p14="http://schemas.microsoft.com/office/powerpoint/2010/main" val="397865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29037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888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68" y="558602"/>
            <a:ext cx="10415648" cy="1008797"/>
          </a:xfrm>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8176"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22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70" y="558602"/>
            <a:ext cx="669799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6968" y="1739901"/>
            <a:ext cx="669799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5/11/26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0"/>
            <a:ext cx="3726230" cy="6150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683B70-E60E-3E01-3E06-64F74DBE3749}"/>
              </a:ext>
            </a:extLst>
          </p:cNvPr>
          <p:cNvPicPr>
            <a:picLocks noChangeAspect="1"/>
          </p:cNvPicPr>
          <p:nvPr userDrawn="1"/>
        </p:nvPicPr>
        <p:blipFill>
          <a:blip r:embed="rId2"/>
          <a:srcRect/>
          <a:stretch/>
        </p:blipFill>
        <p:spPr>
          <a:xfrm>
            <a:off x="6350" y="7144"/>
            <a:ext cx="12179299" cy="6850856"/>
          </a:xfrm>
          <a:prstGeom prst="rect">
            <a:avLst/>
          </a:prstGeom>
        </p:spPr>
      </p:pic>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891351"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8913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5/11/26</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5/11/26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D954F6-D847-0908-23DD-02E95400FDF1}"/>
              </a:ext>
            </a:extLst>
          </p:cNvPr>
          <p:cNvPicPr>
            <a:picLocks noChangeAspect="1"/>
          </p:cNvPicPr>
          <p:nvPr userDrawn="1"/>
        </p:nvPicPr>
        <p:blipFill>
          <a:blip r:embed="rId12"/>
          <a:srcRect/>
          <a:stretch/>
        </p:blipFill>
        <p:spPr>
          <a:xfrm>
            <a:off x="12698" y="3574"/>
            <a:ext cx="12172952" cy="6854426"/>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888176"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888176"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26616"/>
            <a:ext cx="1546302" cy="292238"/>
          </a:xfrm>
          <a:prstGeom prst="rect">
            <a:avLst/>
          </a:prstGeom>
        </p:spPr>
        <p:txBody>
          <a:bodyPr vert="horz" lIns="91440" tIns="91440" rIns="91440" bIns="91440" rtlCol="0" anchor="ctr" anchorCtr="0"/>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5/11/26</a:t>
            </a:fld>
            <a:endParaRPr lang="en-US" dirty="0"/>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26616"/>
            <a:ext cx="5060066" cy="292238"/>
          </a:xfrm>
          <a:prstGeom prst="rect">
            <a:avLst/>
          </a:prstGeom>
        </p:spPr>
        <p:txBody>
          <a:bodyPr vert="horz" lIns="91440" tIns="91440" rIns="91440" bIns="91440"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26616"/>
            <a:ext cx="434428" cy="292238"/>
          </a:xfrm>
          <a:prstGeom prst="rect">
            <a:avLst/>
          </a:prstGeom>
        </p:spPr>
        <p:txBody>
          <a:bodyPr vert="horz" lIns="91440" tIns="91440" rIns="91440" bIns="91440"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5" r:id="rId3"/>
    <p:sldLayoutId id="2147483706" r:id="rId4"/>
    <p:sldLayoutId id="2147483707" r:id="rId5"/>
    <p:sldLayoutId id="2147483708" r:id="rId6"/>
    <p:sldLayoutId id="2147483710" r:id="rId7"/>
    <p:sldLayoutId id="2147483695" r:id="rId8"/>
    <p:sldLayoutId id="2147483696" r:id="rId9"/>
    <p:sldLayoutId id="2147483709" r:id="rId10"/>
  </p:sldLayoutIdLst>
  <p:txStyles>
    <p:title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nrds.inl.gov/"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hpcweb.hpc.inl.gov/hardware/"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hpcweb.hpcondemand.inl.gov/hardwar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hpcweb.hpc.inl.gov/hardware/" TargetMode="Externa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hpcweb.hpcondemand.inl.gov/hardwar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883578" y="2217074"/>
            <a:ext cx="11308422" cy="2292350"/>
          </a:xfrm>
        </p:spPr>
        <p:txBody>
          <a:bodyPr/>
          <a:lstStyle/>
          <a:p>
            <a:pPr lvl="0"/>
            <a:r>
              <a:rPr lang="en-US" b="0" dirty="0">
                <a:effectLst/>
                <a:latin typeface="Times" pitchFamily="2" charset="0"/>
              </a:rPr>
              <a:t>High Performance Computing Accomplishments</a:t>
            </a:r>
            <a:endParaRPr lang="en-US" dirty="0"/>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8"/>
          </p:nvPr>
        </p:nvSpPr>
        <p:spPr>
          <a:xfrm>
            <a:off x="607293" y="363255"/>
            <a:ext cx="4261671" cy="800992"/>
          </a:xfrm>
        </p:spPr>
        <p:txBody>
          <a:bodyPr/>
          <a:lstStyle/>
          <a:p>
            <a:pPr lvl="1"/>
            <a:endParaRPr lang="en-US" dirty="0"/>
          </a:p>
          <a:p>
            <a:pPr lvl="1"/>
            <a:r>
              <a:rPr lang="en-US" dirty="0"/>
              <a:t>13 May 2026</a:t>
            </a:r>
          </a:p>
          <a:p>
            <a:pPr lvl="2"/>
            <a:r>
              <a:rPr lang="en-US" dirty="0"/>
              <a:t>Idaho National Laboratory</a:t>
            </a:r>
          </a:p>
        </p:txBody>
      </p:sp>
      <p:sp>
        <p:nvSpPr>
          <p:cNvPr id="4" name="TextBox 3">
            <a:extLst>
              <a:ext uri="{FF2B5EF4-FFF2-40B4-BE49-F238E27FC236}">
                <a16:creationId xmlns:a16="http://schemas.microsoft.com/office/drawing/2014/main" id="{5C4C796F-C16A-7960-9471-E2AB738DE677}"/>
              </a:ext>
            </a:extLst>
          </p:cNvPr>
          <p:cNvSpPr txBox="1"/>
          <p:nvPr/>
        </p:nvSpPr>
        <p:spPr>
          <a:xfrm>
            <a:off x="4441371" y="3849189"/>
            <a:ext cx="2095510" cy="369332"/>
          </a:xfrm>
          <a:prstGeom prst="rect">
            <a:avLst/>
          </a:prstGeom>
          <a:noFill/>
        </p:spPr>
        <p:txBody>
          <a:bodyPr wrap="none" rtlCol="0">
            <a:spAutoFit/>
          </a:bodyPr>
          <a:lstStyle/>
          <a:p>
            <a:r>
              <a:rPr lang="en-US" dirty="0">
                <a:solidFill>
                  <a:schemeClr val="bg1"/>
                </a:solidFill>
              </a:rPr>
              <a:t>Matthew Anderson</a:t>
            </a:r>
          </a:p>
        </p:txBody>
      </p:sp>
      <p:sp>
        <p:nvSpPr>
          <p:cNvPr id="5" name="TextBox 4">
            <a:extLst>
              <a:ext uri="{FF2B5EF4-FFF2-40B4-BE49-F238E27FC236}">
                <a16:creationId xmlns:a16="http://schemas.microsoft.com/office/drawing/2014/main" id="{65AFA82F-415D-2B78-B96B-0D13AE397739}"/>
              </a:ext>
            </a:extLst>
          </p:cNvPr>
          <p:cNvSpPr txBox="1"/>
          <p:nvPr/>
        </p:nvSpPr>
        <p:spPr>
          <a:xfrm>
            <a:off x="457200" y="6379029"/>
            <a:ext cx="2069797" cy="369332"/>
          </a:xfrm>
          <a:prstGeom prst="rect">
            <a:avLst/>
          </a:prstGeom>
          <a:noFill/>
        </p:spPr>
        <p:txBody>
          <a:bodyPr wrap="none" rtlCol="0">
            <a:spAutoFit/>
          </a:bodyPr>
          <a:lstStyle/>
          <a:p>
            <a:r>
              <a:rPr lang="en-US" dirty="0">
                <a:solidFill>
                  <a:schemeClr val="bg1"/>
                </a:solidFill>
              </a:rPr>
              <a:t>INL/MIS-26-92513</a:t>
            </a:r>
          </a:p>
        </p:txBody>
      </p:sp>
    </p:spTree>
    <p:extLst>
      <p:ext uri="{BB962C8B-B14F-4D97-AF65-F5344CB8AC3E}">
        <p14:creationId xmlns:p14="http://schemas.microsoft.com/office/powerpoint/2010/main" val="4025150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6E504-6183-F799-C4B4-768E389A7E52}"/>
              </a:ext>
            </a:extLst>
          </p:cNvPr>
          <p:cNvSpPr>
            <a:spLocks noGrp="1"/>
          </p:cNvSpPr>
          <p:nvPr>
            <p:ph type="title"/>
          </p:nvPr>
        </p:nvSpPr>
        <p:spPr/>
        <p:txBody>
          <a:bodyPr/>
          <a:lstStyle/>
          <a:p>
            <a:r>
              <a:rPr lang="en-US" dirty="0"/>
              <a:t>HPC Usage Breakdown</a:t>
            </a:r>
          </a:p>
        </p:txBody>
      </p:sp>
      <p:pic>
        <p:nvPicPr>
          <p:cNvPr id="6" name="Picture 5">
            <a:extLst>
              <a:ext uri="{FF2B5EF4-FFF2-40B4-BE49-F238E27FC236}">
                <a16:creationId xmlns:a16="http://schemas.microsoft.com/office/drawing/2014/main" id="{169382B8-B5F7-4345-6294-1B046ADC1A8E}"/>
              </a:ext>
            </a:extLst>
          </p:cNvPr>
          <p:cNvPicPr>
            <a:picLocks noChangeAspect="1"/>
          </p:cNvPicPr>
          <p:nvPr/>
        </p:nvPicPr>
        <p:blipFill>
          <a:blip r:embed="rId2"/>
          <a:stretch>
            <a:fillRect/>
          </a:stretch>
        </p:blipFill>
        <p:spPr>
          <a:xfrm>
            <a:off x="219618" y="1164771"/>
            <a:ext cx="5299373" cy="4528457"/>
          </a:xfrm>
          <a:prstGeom prst="rect">
            <a:avLst/>
          </a:prstGeom>
        </p:spPr>
      </p:pic>
      <p:pic>
        <p:nvPicPr>
          <p:cNvPr id="8" name="Picture 7">
            <a:extLst>
              <a:ext uri="{FF2B5EF4-FFF2-40B4-BE49-F238E27FC236}">
                <a16:creationId xmlns:a16="http://schemas.microsoft.com/office/drawing/2014/main" id="{7D4C605C-68B3-BC07-CB5D-ED2F2AA6C29C}"/>
              </a:ext>
            </a:extLst>
          </p:cNvPr>
          <p:cNvPicPr>
            <a:picLocks noChangeAspect="1"/>
          </p:cNvPicPr>
          <p:nvPr/>
        </p:nvPicPr>
        <p:blipFill>
          <a:blip r:embed="rId3"/>
          <a:stretch>
            <a:fillRect/>
          </a:stretch>
        </p:blipFill>
        <p:spPr>
          <a:xfrm>
            <a:off x="6673011" y="174171"/>
            <a:ext cx="4395823" cy="5900058"/>
          </a:xfrm>
          <a:prstGeom prst="rect">
            <a:avLst/>
          </a:prstGeom>
        </p:spPr>
      </p:pic>
    </p:spTree>
    <p:extLst>
      <p:ext uri="{BB962C8B-B14F-4D97-AF65-F5344CB8AC3E}">
        <p14:creationId xmlns:p14="http://schemas.microsoft.com/office/powerpoint/2010/main" val="2347647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AE65B-C68D-5B92-24EC-EE682BF0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70BBC-691D-F819-12B5-DC4F196EA63D}"/>
              </a:ext>
            </a:extLst>
          </p:cNvPr>
          <p:cNvSpPr>
            <a:spLocks noGrp="1"/>
          </p:cNvSpPr>
          <p:nvPr>
            <p:ph type="title"/>
          </p:nvPr>
        </p:nvSpPr>
        <p:spPr>
          <a:xfrm>
            <a:off x="888176" y="558602"/>
            <a:ext cx="10415648" cy="665899"/>
          </a:xfrm>
        </p:spPr>
        <p:txBody>
          <a:bodyPr/>
          <a:lstStyle/>
          <a:p>
            <a:r>
              <a:rPr lang="en-US" dirty="0"/>
              <a:t>Storage Upgrade</a:t>
            </a:r>
            <a:endParaRPr lang="en-US" dirty="0">
              <a:solidFill>
                <a:srgbClr val="FF0000"/>
              </a:solidFill>
            </a:endParaRPr>
          </a:p>
        </p:txBody>
      </p:sp>
      <p:sp>
        <p:nvSpPr>
          <p:cNvPr id="3" name="Content Placeholder 2">
            <a:extLst>
              <a:ext uri="{FF2B5EF4-FFF2-40B4-BE49-F238E27FC236}">
                <a16:creationId xmlns:a16="http://schemas.microsoft.com/office/drawing/2014/main" id="{50DF7A57-F9E3-39DD-0DA5-D8B74A33C802}"/>
              </a:ext>
            </a:extLst>
          </p:cNvPr>
          <p:cNvSpPr>
            <a:spLocks noGrp="1"/>
          </p:cNvSpPr>
          <p:nvPr>
            <p:ph idx="1"/>
          </p:nvPr>
        </p:nvSpPr>
        <p:spPr>
          <a:xfrm>
            <a:off x="809626" y="1025721"/>
            <a:ext cx="9441157" cy="2132937"/>
          </a:xfrm>
        </p:spPr>
        <p:txBody>
          <a:bodyPr/>
          <a:lstStyle/>
          <a:p>
            <a:endParaRPr lang="en-US" dirty="0"/>
          </a:p>
          <a:p>
            <a:r>
              <a:rPr lang="en-US" dirty="0"/>
              <a:t>New IBM Storage Scale System 6000 upgrade</a:t>
            </a:r>
          </a:p>
          <a:p>
            <a:r>
              <a:rPr lang="en-US" dirty="0"/>
              <a:t>This upgrade added ~2x throughput</a:t>
            </a:r>
          </a:p>
          <a:p>
            <a:r>
              <a:rPr lang="en-US" dirty="0"/>
              <a:t>Useable capacity ~600 TB</a:t>
            </a:r>
          </a:p>
          <a:p>
            <a:r>
              <a:rPr lang="en-US" dirty="0"/>
              <a:t>Placed in production 27 April 2026</a:t>
            </a:r>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D0D99432-B868-3BB1-4798-295E3E17895F}"/>
              </a:ext>
            </a:extLst>
          </p:cNvPr>
          <p:cNvSpPr>
            <a:spLocks noGrp="1"/>
          </p:cNvSpPr>
          <p:nvPr>
            <p:ph type="sldNum" sz="quarter" idx="12"/>
          </p:nvPr>
        </p:nvSpPr>
        <p:spPr/>
        <p:txBody>
          <a:bodyPr/>
          <a:lstStyle/>
          <a:p>
            <a:fld id="{82B577FA-F7D9-2C48-919F-F962E3BF952F}" type="slidenum">
              <a:rPr lang="en-US" smtClean="0"/>
              <a:t>11</a:t>
            </a:fld>
            <a:endParaRPr lang="en-US"/>
          </a:p>
        </p:txBody>
      </p:sp>
      <p:pic>
        <p:nvPicPr>
          <p:cNvPr id="9" name="Picture 8" descr="A picture containing electronics&#10;&#10;AI-generated content may be incorrect.">
            <a:extLst>
              <a:ext uri="{FF2B5EF4-FFF2-40B4-BE49-F238E27FC236}">
                <a16:creationId xmlns:a16="http://schemas.microsoft.com/office/drawing/2014/main" id="{E2412931-5ADF-A175-F3EC-8BECE8139F27}"/>
              </a:ext>
            </a:extLst>
          </p:cNvPr>
          <p:cNvPicPr>
            <a:picLocks noChangeAspect="1"/>
          </p:cNvPicPr>
          <p:nvPr/>
        </p:nvPicPr>
        <p:blipFill>
          <a:blip r:embed="rId3"/>
          <a:stretch>
            <a:fillRect/>
          </a:stretch>
        </p:blipFill>
        <p:spPr>
          <a:xfrm>
            <a:off x="1862668" y="3207290"/>
            <a:ext cx="4315427" cy="2313535"/>
          </a:xfrm>
          <a:prstGeom prst="rect">
            <a:avLst/>
          </a:prstGeom>
        </p:spPr>
      </p:pic>
      <p:sp>
        <p:nvSpPr>
          <p:cNvPr id="10" name="TextBox 9">
            <a:extLst>
              <a:ext uri="{FF2B5EF4-FFF2-40B4-BE49-F238E27FC236}">
                <a16:creationId xmlns:a16="http://schemas.microsoft.com/office/drawing/2014/main" id="{332C2574-1BB3-C9FD-2E68-5FE5830198A5}"/>
              </a:ext>
            </a:extLst>
          </p:cNvPr>
          <p:cNvSpPr txBox="1"/>
          <p:nvPr/>
        </p:nvSpPr>
        <p:spPr>
          <a:xfrm>
            <a:off x="7287895" y="2997740"/>
            <a:ext cx="4094479" cy="2308324"/>
          </a:xfrm>
          <a:prstGeom prst="rect">
            <a:avLst/>
          </a:prstGeom>
          <a:noFill/>
        </p:spPr>
        <p:txBody>
          <a:bodyPr wrap="square" rtlCol="0">
            <a:spAutoFit/>
          </a:bodyPr>
          <a:lstStyle/>
          <a:p>
            <a:r>
              <a:rPr lang="en-US" sz="1200" b="1"/>
              <a:t>System Features:</a:t>
            </a:r>
          </a:p>
          <a:p>
            <a:pPr marL="171450" indent="-171450">
              <a:buFont typeface="Arial" panose="020B0604020202020204" pitchFamily="34" charset="0"/>
              <a:buChar char="•"/>
            </a:pPr>
            <a:r>
              <a:rPr lang="en-US" sz="1200"/>
              <a:t>4U Enclosure</a:t>
            </a:r>
          </a:p>
          <a:p>
            <a:pPr marL="171450" indent="-171450">
              <a:buFont typeface="Arial" panose="020B0604020202020204" pitchFamily="34" charset="0"/>
              <a:buChar char="•"/>
            </a:pPr>
            <a:r>
              <a:rPr lang="en-US" sz="1200"/>
              <a:t>Up to 48 x 2.5” drives </a:t>
            </a:r>
          </a:p>
          <a:p>
            <a:pPr marL="171450" indent="-171450">
              <a:buFont typeface="Arial" panose="020B0604020202020204" pitchFamily="34" charset="0"/>
              <a:buChar char="•"/>
            </a:pPr>
            <a:r>
              <a:rPr lang="en-US" sz="1200"/>
              <a:t>Dual AMD EPYC Genoa 48 cores per controller</a:t>
            </a:r>
          </a:p>
          <a:p>
            <a:pPr marL="171450" indent="-171450">
              <a:buFont typeface="Arial" panose="020B0604020202020204" pitchFamily="34" charset="0"/>
              <a:buChar char="•"/>
            </a:pPr>
            <a:r>
              <a:rPr lang="en-US" sz="1200"/>
              <a:t>768 GB – 1.5 TB Memory</a:t>
            </a:r>
          </a:p>
          <a:p>
            <a:pPr marL="171450" indent="-171450">
              <a:buFont typeface="Arial" panose="020B0604020202020204" pitchFamily="34" charset="0"/>
              <a:buChar char="•"/>
            </a:pPr>
            <a:r>
              <a:rPr lang="en-US" sz="1200"/>
              <a:t>24 or 48 x </a:t>
            </a:r>
            <a:r>
              <a:rPr lang="en-US" sz="1200" err="1"/>
              <a:t>NVMe</a:t>
            </a:r>
            <a:r>
              <a:rPr lang="en-US" sz="1200"/>
              <a:t> / FCM (PCIe Gen 4 drives)</a:t>
            </a:r>
          </a:p>
          <a:p>
            <a:pPr marL="171450" indent="-171450">
              <a:buFont typeface="Arial" panose="020B0604020202020204" pitchFamily="34" charset="0"/>
              <a:buChar char="•"/>
            </a:pPr>
            <a:r>
              <a:rPr lang="en-US" sz="1200"/>
              <a:t>From 96 TB to 2.6 </a:t>
            </a:r>
            <a:r>
              <a:rPr lang="en-US" sz="1200" err="1"/>
              <a:t>PBe</a:t>
            </a:r>
            <a:r>
              <a:rPr lang="en-US" sz="1200"/>
              <a:t> Usable Capacity</a:t>
            </a:r>
          </a:p>
          <a:p>
            <a:pPr marL="171450" indent="-171450">
              <a:buFont typeface="Arial" panose="020B0604020202020204" pitchFamily="34" charset="0"/>
              <a:buChar char="•"/>
            </a:pPr>
            <a:r>
              <a:rPr lang="en-US" sz="1200"/>
              <a:t>Supports 24 or 48 </a:t>
            </a:r>
            <a:r>
              <a:rPr lang="en-US" sz="1200" err="1"/>
              <a:t>NVMe</a:t>
            </a:r>
            <a:r>
              <a:rPr lang="en-US" sz="1200"/>
              <a:t> SSDs</a:t>
            </a:r>
          </a:p>
          <a:p>
            <a:pPr marL="171450" indent="-171450">
              <a:buFont typeface="Arial" panose="020B0604020202020204" pitchFamily="34" charset="0"/>
              <a:buChar char="•"/>
            </a:pPr>
            <a:r>
              <a:rPr lang="en-US" sz="1200"/>
              <a:t>3.84 TB</a:t>
            </a:r>
          </a:p>
          <a:p>
            <a:pPr marL="171450" indent="-171450">
              <a:buFont typeface="Arial" panose="020B0604020202020204" pitchFamily="34" charset="0"/>
              <a:buChar char="•"/>
            </a:pPr>
            <a:r>
              <a:rPr lang="en-US" sz="1200"/>
              <a:t>7.68 TB</a:t>
            </a:r>
          </a:p>
          <a:p>
            <a:pPr marL="171450" indent="-171450">
              <a:buFont typeface="Arial" panose="020B0604020202020204" pitchFamily="34" charset="0"/>
              <a:buChar char="•"/>
            </a:pPr>
            <a:r>
              <a:rPr lang="en-US" sz="1200"/>
              <a:t>15.36 TB</a:t>
            </a:r>
          </a:p>
          <a:p>
            <a:pPr marL="171450" indent="-171450">
              <a:buFont typeface="Arial" panose="020B0604020202020204" pitchFamily="34" charset="0"/>
              <a:buChar char="•"/>
            </a:pPr>
            <a:r>
              <a:rPr lang="en-US" sz="1200"/>
              <a:t>30.74 TB</a:t>
            </a:r>
          </a:p>
        </p:txBody>
      </p:sp>
    </p:spTree>
    <p:extLst>
      <p:ext uri="{BB962C8B-B14F-4D97-AF65-F5344CB8AC3E}">
        <p14:creationId xmlns:p14="http://schemas.microsoft.com/office/powerpoint/2010/main" val="196618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C5DA-6032-4C92-C3AC-ED2B163D88BC}"/>
              </a:ext>
            </a:extLst>
          </p:cNvPr>
          <p:cNvSpPr>
            <a:spLocks noGrp="1"/>
          </p:cNvSpPr>
          <p:nvPr>
            <p:ph type="title"/>
          </p:nvPr>
        </p:nvSpPr>
        <p:spPr/>
        <p:txBody>
          <a:bodyPr/>
          <a:lstStyle/>
          <a:p>
            <a:r>
              <a:rPr lang="en-US" dirty="0"/>
              <a:t>Nuclear Research Data System</a:t>
            </a:r>
            <a:br>
              <a:rPr lang="en-US" dirty="0"/>
            </a:br>
            <a:r>
              <a:rPr lang="en-US" dirty="0">
                <a:hlinkClick r:id="rId2"/>
              </a:rPr>
              <a:t>https://nrds.inl.gov</a:t>
            </a:r>
            <a:br>
              <a:rPr lang="en-US" dirty="0"/>
            </a:br>
            <a:r>
              <a:rPr lang="en-US" dirty="0"/>
              <a:t>https://nrds-portal.inl.gov</a:t>
            </a:r>
          </a:p>
        </p:txBody>
      </p:sp>
      <p:pic>
        <p:nvPicPr>
          <p:cNvPr id="10" name="Picture 9">
            <a:extLst>
              <a:ext uri="{FF2B5EF4-FFF2-40B4-BE49-F238E27FC236}">
                <a16:creationId xmlns:a16="http://schemas.microsoft.com/office/drawing/2014/main" id="{6BD892B3-009A-3163-2FE6-DDDA7A5A9887}"/>
              </a:ext>
            </a:extLst>
          </p:cNvPr>
          <p:cNvPicPr>
            <a:picLocks noChangeAspect="1"/>
          </p:cNvPicPr>
          <p:nvPr/>
        </p:nvPicPr>
        <p:blipFill>
          <a:blip r:embed="rId3"/>
          <a:stretch>
            <a:fillRect/>
          </a:stretch>
        </p:blipFill>
        <p:spPr>
          <a:xfrm>
            <a:off x="160422" y="2262990"/>
            <a:ext cx="6712708" cy="2750168"/>
          </a:xfrm>
          <a:prstGeom prst="rect">
            <a:avLst/>
          </a:prstGeom>
        </p:spPr>
      </p:pic>
      <p:sp>
        <p:nvSpPr>
          <p:cNvPr id="3" name="TextBox 2">
            <a:extLst>
              <a:ext uri="{FF2B5EF4-FFF2-40B4-BE49-F238E27FC236}">
                <a16:creationId xmlns:a16="http://schemas.microsoft.com/office/drawing/2014/main" id="{D9035F4B-A56A-0F11-EB50-0A1BD12A10F7}"/>
              </a:ext>
            </a:extLst>
          </p:cNvPr>
          <p:cNvSpPr txBox="1"/>
          <p:nvPr/>
        </p:nvSpPr>
        <p:spPr>
          <a:xfrm>
            <a:off x="7620000" y="1419497"/>
            <a:ext cx="4172937" cy="1200329"/>
          </a:xfrm>
          <a:prstGeom prst="rect">
            <a:avLst/>
          </a:prstGeom>
          <a:noFill/>
        </p:spPr>
        <p:txBody>
          <a:bodyPr wrap="none" rtlCol="0">
            <a:spAutoFit/>
          </a:bodyPr>
          <a:lstStyle/>
          <a:p>
            <a:r>
              <a:rPr lang="en-US" dirty="0"/>
              <a:t>Uploads to NRDS-Portal (8 May 2026):</a:t>
            </a:r>
          </a:p>
          <a:p>
            <a:endParaRPr lang="en-US" dirty="0"/>
          </a:p>
          <a:p>
            <a:r>
              <a:rPr lang="en-US" dirty="0"/>
              <a:t>FY-24 RTEs:  84%</a:t>
            </a:r>
          </a:p>
          <a:p>
            <a:r>
              <a:rPr lang="en-US" dirty="0"/>
              <a:t>FY-25 RTEs:  11%</a:t>
            </a:r>
          </a:p>
        </p:txBody>
      </p:sp>
    </p:spTree>
    <p:extLst>
      <p:ext uri="{BB962C8B-B14F-4D97-AF65-F5344CB8AC3E}">
        <p14:creationId xmlns:p14="http://schemas.microsoft.com/office/powerpoint/2010/main" val="1522426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50309-1EA3-D8A3-42A4-11657F8F39B3}"/>
              </a:ext>
            </a:extLst>
          </p:cNvPr>
          <p:cNvSpPr>
            <a:spLocks noGrp="1"/>
          </p:cNvSpPr>
          <p:nvPr>
            <p:ph type="title"/>
          </p:nvPr>
        </p:nvSpPr>
        <p:spPr>
          <a:xfrm>
            <a:off x="461456" y="314762"/>
            <a:ext cx="10415648" cy="1008797"/>
          </a:xfrm>
        </p:spPr>
        <p:txBody>
          <a:bodyPr/>
          <a:lstStyle/>
          <a:p>
            <a:r>
              <a:rPr lang="en-US" dirty="0"/>
              <a:t>NRDS:  </a:t>
            </a:r>
          </a:p>
        </p:txBody>
      </p:sp>
      <p:pic>
        <p:nvPicPr>
          <p:cNvPr id="4" name="Picture 3" descr="Graphical user interface&#10;&#10;AI-generated content may be incorrect.">
            <a:extLst>
              <a:ext uri="{FF2B5EF4-FFF2-40B4-BE49-F238E27FC236}">
                <a16:creationId xmlns:a16="http://schemas.microsoft.com/office/drawing/2014/main" id="{51A8AF8E-1913-9D30-AD7C-45D051FF2E2D}"/>
              </a:ext>
            </a:extLst>
          </p:cNvPr>
          <p:cNvPicPr>
            <a:picLocks noChangeAspect="1"/>
          </p:cNvPicPr>
          <p:nvPr/>
        </p:nvPicPr>
        <p:blipFill>
          <a:blip r:embed="rId2"/>
          <a:stretch>
            <a:fillRect/>
          </a:stretch>
        </p:blipFill>
        <p:spPr>
          <a:xfrm>
            <a:off x="237082" y="808274"/>
            <a:ext cx="5858918" cy="4973472"/>
          </a:xfrm>
          <a:prstGeom prst="rect">
            <a:avLst/>
          </a:prstGeom>
        </p:spPr>
      </p:pic>
      <p:pic>
        <p:nvPicPr>
          <p:cNvPr id="5" name="Picture 4">
            <a:extLst>
              <a:ext uri="{FF2B5EF4-FFF2-40B4-BE49-F238E27FC236}">
                <a16:creationId xmlns:a16="http://schemas.microsoft.com/office/drawing/2014/main" id="{F5D72AAA-2189-A36C-3D9D-8A99DF5DE728}"/>
              </a:ext>
            </a:extLst>
          </p:cNvPr>
          <p:cNvPicPr>
            <a:picLocks noChangeAspect="1"/>
          </p:cNvPicPr>
          <p:nvPr/>
        </p:nvPicPr>
        <p:blipFill>
          <a:blip r:embed="rId3"/>
          <a:stretch>
            <a:fillRect/>
          </a:stretch>
        </p:blipFill>
        <p:spPr>
          <a:xfrm>
            <a:off x="6096000" y="819160"/>
            <a:ext cx="5634600" cy="5007751"/>
          </a:xfrm>
          <a:prstGeom prst="rect">
            <a:avLst/>
          </a:prstGeom>
        </p:spPr>
      </p:pic>
    </p:spTree>
    <p:extLst>
      <p:ext uri="{BB962C8B-B14F-4D97-AF65-F5344CB8AC3E}">
        <p14:creationId xmlns:p14="http://schemas.microsoft.com/office/powerpoint/2010/main" val="447657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3F21C-890E-BE45-4D51-F27BBD3FA590}"/>
              </a:ext>
            </a:extLst>
          </p:cNvPr>
          <p:cNvSpPr>
            <a:spLocks noGrp="1"/>
          </p:cNvSpPr>
          <p:nvPr>
            <p:ph type="title"/>
          </p:nvPr>
        </p:nvSpPr>
        <p:spPr/>
        <p:txBody>
          <a:bodyPr/>
          <a:lstStyle/>
          <a:p>
            <a:r>
              <a:rPr lang="en-US" dirty="0"/>
              <a:t>Over 30 On-Site Models Supported</a:t>
            </a:r>
          </a:p>
        </p:txBody>
      </p:sp>
      <p:sp>
        <p:nvSpPr>
          <p:cNvPr id="3" name="TextBox 2">
            <a:extLst>
              <a:ext uri="{FF2B5EF4-FFF2-40B4-BE49-F238E27FC236}">
                <a16:creationId xmlns:a16="http://schemas.microsoft.com/office/drawing/2014/main" id="{79758157-516E-9692-86EF-06199E1C548C}"/>
              </a:ext>
            </a:extLst>
          </p:cNvPr>
          <p:cNvSpPr txBox="1"/>
          <p:nvPr/>
        </p:nvSpPr>
        <p:spPr>
          <a:xfrm>
            <a:off x="1497874" y="1314994"/>
            <a:ext cx="5865708" cy="2308324"/>
          </a:xfrm>
          <a:prstGeom prst="rect">
            <a:avLst/>
          </a:prstGeom>
          <a:noFill/>
        </p:spPr>
        <p:txBody>
          <a:bodyPr wrap="none" rtlCol="0">
            <a:spAutoFit/>
          </a:bodyPr>
          <a:lstStyle/>
          <a:p>
            <a:r>
              <a:rPr lang="en-US" dirty="0"/>
              <a:t>Large Language Models (gemma-4-26B-A4B-it, Mistral)</a:t>
            </a:r>
          </a:p>
          <a:p>
            <a:r>
              <a:rPr lang="en-US" dirty="0"/>
              <a:t>Multimodal models</a:t>
            </a:r>
          </a:p>
          <a:p>
            <a:r>
              <a:rPr lang="en-US" dirty="0"/>
              <a:t>Reasoning models</a:t>
            </a:r>
          </a:p>
          <a:p>
            <a:r>
              <a:rPr lang="en-US" dirty="0"/>
              <a:t>Vision Language Models</a:t>
            </a:r>
          </a:p>
          <a:p>
            <a:r>
              <a:rPr lang="en-US" dirty="0"/>
              <a:t>OCR</a:t>
            </a:r>
          </a:p>
          <a:p>
            <a:r>
              <a:rPr lang="en-US" dirty="0"/>
              <a:t>Visual Retrievers</a:t>
            </a:r>
          </a:p>
          <a:p>
            <a:endParaRPr lang="en-US" dirty="0"/>
          </a:p>
          <a:p>
            <a:endParaRPr lang="en-US" dirty="0"/>
          </a:p>
        </p:txBody>
      </p:sp>
      <p:pic>
        <p:nvPicPr>
          <p:cNvPr id="6" name="Picture 5">
            <a:extLst>
              <a:ext uri="{FF2B5EF4-FFF2-40B4-BE49-F238E27FC236}">
                <a16:creationId xmlns:a16="http://schemas.microsoft.com/office/drawing/2014/main" id="{63718161-7AAE-3ABB-6A68-616B282319F9}"/>
              </a:ext>
            </a:extLst>
          </p:cNvPr>
          <p:cNvPicPr>
            <a:picLocks noChangeAspect="1"/>
          </p:cNvPicPr>
          <p:nvPr/>
        </p:nvPicPr>
        <p:blipFill>
          <a:blip r:embed="rId2"/>
          <a:stretch>
            <a:fillRect/>
          </a:stretch>
        </p:blipFill>
        <p:spPr>
          <a:xfrm>
            <a:off x="253921" y="2996737"/>
            <a:ext cx="11520068" cy="3126312"/>
          </a:xfrm>
          <a:prstGeom prst="rect">
            <a:avLst/>
          </a:prstGeom>
        </p:spPr>
      </p:pic>
    </p:spTree>
    <p:extLst>
      <p:ext uri="{BB962C8B-B14F-4D97-AF65-F5344CB8AC3E}">
        <p14:creationId xmlns:p14="http://schemas.microsoft.com/office/powerpoint/2010/main" val="3201449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29952-5F08-6CAC-517D-09C65EFCA9E2}"/>
              </a:ext>
            </a:extLst>
          </p:cNvPr>
          <p:cNvSpPr>
            <a:spLocks noGrp="1"/>
          </p:cNvSpPr>
          <p:nvPr>
            <p:ph type="title"/>
          </p:nvPr>
        </p:nvSpPr>
        <p:spPr>
          <a:xfrm>
            <a:off x="714006" y="374650"/>
            <a:ext cx="10415648" cy="1008797"/>
          </a:xfrm>
        </p:spPr>
        <p:txBody>
          <a:bodyPr/>
          <a:lstStyle/>
          <a:p>
            <a:r>
              <a:rPr lang="en-US"/>
              <a:t>What is data gravity?</a:t>
            </a:r>
          </a:p>
        </p:txBody>
      </p:sp>
      <p:sp>
        <p:nvSpPr>
          <p:cNvPr id="3" name="Content Placeholder 2">
            <a:extLst>
              <a:ext uri="{FF2B5EF4-FFF2-40B4-BE49-F238E27FC236}">
                <a16:creationId xmlns:a16="http://schemas.microsoft.com/office/drawing/2014/main" id="{857B4C1C-5834-BAF0-77AC-15E095345246}"/>
              </a:ext>
            </a:extLst>
          </p:cNvPr>
          <p:cNvSpPr>
            <a:spLocks noGrp="1"/>
          </p:cNvSpPr>
          <p:nvPr>
            <p:ph idx="1"/>
          </p:nvPr>
        </p:nvSpPr>
        <p:spPr>
          <a:xfrm>
            <a:off x="714005" y="1435101"/>
            <a:ext cx="10415649" cy="4351338"/>
          </a:xfrm>
        </p:spPr>
        <p:txBody>
          <a:bodyPr/>
          <a:lstStyle/>
          <a:p>
            <a:r>
              <a:rPr lang="en-US"/>
              <a:t>Data gravity = </a:t>
            </a:r>
            <a:r>
              <a:rPr lang="en-US" i="1"/>
              <a:t>the tendency of large, complex, or sensitive datasets to attract compute, models, workflows, and other datasets to themselves.</a:t>
            </a:r>
            <a:endParaRPr lang="en-US"/>
          </a:p>
        </p:txBody>
      </p:sp>
      <p:sp>
        <p:nvSpPr>
          <p:cNvPr id="5" name="Slide Number Placeholder 4">
            <a:extLst>
              <a:ext uri="{FF2B5EF4-FFF2-40B4-BE49-F238E27FC236}">
                <a16:creationId xmlns:a16="http://schemas.microsoft.com/office/drawing/2014/main" id="{123CDF80-4D9A-6FF4-0DAA-39E014E98E68}"/>
              </a:ext>
            </a:extLst>
          </p:cNvPr>
          <p:cNvSpPr>
            <a:spLocks noGrp="1"/>
          </p:cNvSpPr>
          <p:nvPr>
            <p:ph type="sldNum" sz="quarter" idx="12"/>
          </p:nvPr>
        </p:nvSpPr>
        <p:spPr/>
        <p:txBody>
          <a:bodyPr/>
          <a:lstStyle/>
          <a:p>
            <a:fld id="{82B577FA-F7D9-2C48-919F-F962E3BF952F}" type="slidenum">
              <a:rPr lang="en-US" smtClean="0"/>
              <a:t>15</a:t>
            </a:fld>
            <a:endParaRPr lang="en-US"/>
          </a:p>
        </p:txBody>
      </p:sp>
      <p:pic>
        <p:nvPicPr>
          <p:cNvPr id="7" name="Picture 6" descr="A screenshot of a video game&#10;&#10;AI-generated content may be incorrect.">
            <a:extLst>
              <a:ext uri="{FF2B5EF4-FFF2-40B4-BE49-F238E27FC236}">
                <a16:creationId xmlns:a16="http://schemas.microsoft.com/office/drawing/2014/main" id="{D833E614-1405-83D4-6555-A6DCFF862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20" y="2100997"/>
            <a:ext cx="2684895" cy="4027343"/>
          </a:xfrm>
          <a:prstGeom prst="rect">
            <a:avLst/>
          </a:prstGeom>
        </p:spPr>
      </p:pic>
      <p:sp>
        <p:nvSpPr>
          <p:cNvPr id="8" name="TextBox 7">
            <a:extLst>
              <a:ext uri="{FF2B5EF4-FFF2-40B4-BE49-F238E27FC236}">
                <a16:creationId xmlns:a16="http://schemas.microsoft.com/office/drawing/2014/main" id="{67D58214-3BED-08BB-D8AE-EEEBC0422C6E}"/>
              </a:ext>
            </a:extLst>
          </p:cNvPr>
          <p:cNvSpPr txBox="1"/>
          <p:nvPr/>
        </p:nvSpPr>
        <p:spPr>
          <a:xfrm>
            <a:off x="3064844" y="2435021"/>
            <a:ext cx="8972136" cy="3693319"/>
          </a:xfrm>
          <a:prstGeom prst="rect">
            <a:avLst/>
          </a:prstGeom>
          <a:noFill/>
        </p:spPr>
        <p:txBody>
          <a:bodyPr wrap="none" rtlCol="0">
            <a:spAutoFit/>
          </a:bodyPr>
          <a:lstStyle/>
          <a:p>
            <a:r>
              <a:rPr lang="en-US" sz="2400"/>
              <a:t>Traditional High Performance Computing: </a:t>
            </a:r>
            <a:r>
              <a:rPr lang="en-US" sz="2400" i="1"/>
              <a:t>move data to compute</a:t>
            </a:r>
          </a:p>
          <a:p>
            <a:r>
              <a:rPr lang="en-US" sz="2400"/>
              <a:t>Scientific AI: </a:t>
            </a:r>
            <a:r>
              <a:rPr lang="en-US" sz="2400" i="1"/>
              <a:t>compute needs to be co-located with the data</a:t>
            </a:r>
          </a:p>
          <a:p>
            <a:endParaRPr lang="en-US" sz="2400" i="1"/>
          </a:p>
          <a:p>
            <a:endParaRPr lang="en-US" sz="2400"/>
          </a:p>
          <a:p>
            <a:r>
              <a:rPr lang="en-US" sz="2400"/>
              <a:t>AI doesn’t just consume data—it keeps coming back for more.</a:t>
            </a:r>
          </a:p>
          <a:p>
            <a:endParaRPr lang="en-US" sz="2400"/>
          </a:p>
          <a:p>
            <a:r>
              <a:rPr lang="en-US" sz="2400"/>
              <a:t>Why? AI increases reuse -&gt; more reads than writes</a:t>
            </a:r>
          </a:p>
          <a:p>
            <a:r>
              <a:rPr lang="en-US" sz="2400"/>
              <a:t>          Training favors locality</a:t>
            </a:r>
          </a:p>
          <a:p>
            <a:r>
              <a:rPr lang="en-US" sz="2400"/>
              <a:t>          Autonomous labs require </a:t>
            </a:r>
            <a:r>
              <a:rPr lang="en-US" sz="2400" i="1"/>
              <a:t>near-real-time</a:t>
            </a:r>
            <a:r>
              <a:rPr lang="en-US" sz="2400"/>
              <a:t> loops</a:t>
            </a:r>
          </a:p>
          <a:p>
            <a:r>
              <a:rPr lang="en-US"/>
              <a:t>          </a:t>
            </a:r>
          </a:p>
        </p:txBody>
      </p:sp>
    </p:spTree>
    <p:extLst>
      <p:ext uri="{BB962C8B-B14F-4D97-AF65-F5344CB8AC3E}">
        <p14:creationId xmlns:p14="http://schemas.microsoft.com/office/powerpoint/2010/main" val="2239028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5B19-B5DE-E7BD-FFB6-90FF11390502}"/>
              </a:ext>
            </a:extLst>
          </p:cNvPr>
          <p:cNvSpPr>
            <a:spLocks noGrp="1"/>
          </p:cNvSpPr>
          <p:nvPr>
            <p:ph type="title"/>
          </p:nvPr>
        </p:nvSpPr>
        <p:spPr/>
        <p:txBody>
          <a:bodyPr/>
          <a:lstStyle/>
          <a:p>
            <a:r>
              <a:rPr lang="en-US"/>
              <a:t>The LLM Reasons, the Agent Acts</a:t>
            </a:r>
          </a:p>
        </p:txBody>
      </p:sp>
      <p:sp>
        <p:nvSpPr>
          <p:cNvPr id="5" name="Slide Number Placeholder 4">
            <a:extLst>
              <a:ext uri="{FF2B5EF4-FFF2-40B4-BE49-F238E27FC236}">
                <a16:creationId xmlns:a16="http://schemas.microsoft.com/office/drawing/2014/main" id="{7A0D083F-05FD-4A57-8388-97EA1DC55AC7}"/>
              </a:ext>
            </a:extLst>
          </p:cNvPr>
          <p:cNvSpPr>
            <a:spLocks noGrp="1"/>
          </p:cNvSpPr>
          <p:nvPr>
            <p:ph type="sldNum" sz="quarter" idx="12"/>
          </p:nvPr>
        </p:nvSpPr>
        <p:spPr/>
        <p:txBody>
          <a:bodyPr/>
          <a:lstStyle/>
          <a:p>
            <a:fld id="{82B577FA-F7D9-2C48-919F-F962E3BF952F}" type="slidenum">
              <a:rPr lang="en-US" smtClean="0"/>
              <a:t>16</a:t>
            </a:fld>
            <a:endParaRPr lang="en-US"/>
          </a:p>
        </p:txBody>
      </p:sp>
      <p:pic>
        <p:nvPicPr>
          <p:cNvPr id="7" name="Picture 6" descr="A screenshot of a video game&#10;&#10;AI-generated content may be incorrect.">
            <a:extLst>
              <a:ext uri="{FF2B5EF4-FFF2-40B4-BE49-F238E27FC236}">
                <a16:creationId xmlns:a16="http://schemas.microsoft.com/office/drawing/2014/main" id="{E654C425-2CC6-A761-F7BF-D6FF8C560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63000"/>
            <a:ext cx="7343775" cy="4895850"/>
          </a:xfrm>
          <a:prstGeom prst="rect">
            <a:avLst/>
          </a:prstGeom>
        </p:spPr>
      </p:pic>
      <p:sp>
        <p:nvSpPr>
          <p:cNvPr id="8" name="TextBox 7">
            <a:extLst>
              <a:ext uri="{FF2B5EF4-FFF2-40B4-BE49-F238E27FC236}">
                <a16:creationId xmlns:a16="http://schemas.microsoft.com/office/drawing/2014/main" id="{522F9168-8583-AC28-3C7B-4066BB2D5978}"/>
              </a:ext>
            </a:extLst>
          </p:cNvPr>
          <p:cNvSpPr txBox="1"/>
          <p:nvPr/>
        </p:nvSpPr>
        <p:spPr>
          <a:xfrm>
            <a:off x="8674924" y="1131635"/>
            <a:ext cx="3450401" cy="5262979"/>
          </a:xfrm>
          <a:prstGeom prst="rect">
            <a:avLst/>
          </a:prstGeom>
          <a:noFill/>
        </p:spPr>
        <p:txBody>
          <a:bodyPr wrap="square" rtlCol="0">
            <a:spAutoFit/>
          </a:bodyPr>
          <a:lstStyle/>
          <a:p>
            <a:r>
              <a:rPr lang="en-US" sz="2800"/>
              <a:t>Agents are the new infrastructure!</a:t>
            </a:r>
          </a:p>
          <a:p>
            <a:endParaRPr lang="en-US" sz="2800"/>
          </a:p>
          <a:p>
            <a:r>
              <a:rPr lang="en-US" sz="2800"/>
              <a:t>Agents limit hallucination by returning evidence</a:t>
            </a:r>
          </a:p>
          <a:p>
            <a:endParaRPr lang="en-US" sz="2800"/>
          </a:p>
          <a:p>
            <a:r>
              <a:rPr lang="en-US" sz="2800"/>
              <a:t>Fewer confident guesses and more supported statements</a:t>
            </a:r>
          </a:p>
          <a:p>
            <a:endParaRPr lang="en-US" sz="2800"/>
          </a:p>
        </p:txBody>
      </p:sp>
    </p:spTree>
    <p:extLst>
      <p:ext uri="{BB962C8B-B14F-4D97-AF65-F5344CB8AC3E}">
        <p14:creationId xmlns:p14="http://schemas.microsoft.com/office/powerpoint/2010/main" val="533984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7963-8F94-5CAE-4A75-595F7CE7CDAB}"/>
              </a:ext>
            </a:extLst>
          </p:cNvPr>
          <p:cNvSpPr>
            <a:spLocks noGrp="1"/>
          </p:cNvSpPr>
          <p:nvPr>
            <p:ph type="title"/>
          </p:nvPr>
        </p:nvSpPr>
        <p:spPr/>
        <p:txBody>
          <a:bodyPr/>
          <a:lstStyle/>
          <a:p>
            <a:r>
              <a:rPr lang="en-US"/>
              <a:t>This is how we move intelligence, not terabytes.</a:t>
            </a:r>
          </a:p>
        </p:txBody>
      </p:sp>
      <p:sp>
        <p:nvSpPr>
          <p:cNvPr id="5" name="Slide Number Placeholder 4">
            <a:extLst>
              <a:ext uri="{FF2B5EF4-FFF2-40B4-BE49-F238E27FC236}">
                <a16:creationId xmlns:a16="http://schemas.microsoft.com/office/drawing/2014/main" id="{15967410-9DF0-CDFD-7FEC-9C32C15DDA5A}"/>
              </a:ext>
            </a:extLst>
          </p:cNvPr>
          <p:cNvSpPr>
            <a:spLocks noGrp="1"/>
          </p:cNvSpPr>
          <p:nvPr>
            <p:ph type="sldNum" sz="quarter" idx="12"/>
          </p:nvPr>
        </p:nvSpPr>
        <p:spPr/>
        <p:txBody>
          <a:bodyPr/>
          <a:lstStyle/>
          <a:p>
            <a:fld id="{82B577FA-F7D9-2C48-919F-F962E3BF952F}" type="slidenum">
              <a:rPr lang="en-US" smtClean="0"/>
              <a:t>17</a:t>
            </a:fld>
            <a:endParaRPr lang="en-US"/>
          </a:p>
        </p:txBody>
      </p:sp>
      <p:sp>
        <p:nvSpPr>
          <p:cNvPr id="6" name="TextBox 5">
            <a:extLst>
              <a:ext uri="{FF2B5EF4-FFF2-40B4-BE49-F238E27FC236}">
                <a16:creationId xmlns:a16="http://schemas.microsoft.com/office/drawing/2014/main" id="{5585352D-3F57-7983-6262-F7767CE24F4F}"/>
              </a:ext>
            </a:extLst>
          </p:cNvPr>
          <p:cNvSpPr txBox="1"/>
          <p:nvPr/>
        </p:nvSpPr>
        <p:spPr>
          <a:xfrm>
            <a:off x="8473807" y="1781175"/>
            <a:ext cx="3441968" cy="1200329"/>
          </a:xfrm>
          <a:prstGeom prst="rect">
            <a:avLst/>
          </a:prstGeom>
          <a:noFill/>
        </p:spPr>
        <p:txBody>
          <a:bodyPr wrap="none" rtlCol="0">
            <a:spAutoFit/>
          </a:bodyPr>
          <a:lstStyle/>
          <a:p>
            <a:r>
              <a:rPr lang="en-US"/>
              <a:t>The scientist expresses intent.</a:t>
            </a:r>
            <a:br>
              <a:rPr lang="en-US"/>
            </a:br>
            <a:r>
              <a:rPr lang="en-US"/>
              <a:t>The LLM decomposes the task.</a:t>
            </a:r>
            <a:br>
              <a:rPr lang="en-US"/>
            </a:br>
            <a:r>
              <a:rPr lang="en-US"/>
              <a:t>Agents execute near the data.</a:t>
            </a:r>
            <a:br>
              <a:rPr lang="en-US"/>
            </a:br>
            <a:r>
              <a:rPr lang="en-US"/>
              <a:t>The LLM synthesizes the result.</a:t>
            </a:r>
          </a:p>
        </p:txBody>
      </p:sp>
      <p:pic>
        <p:nvPicPr>
          <p:cNvPr id="8" name="Picture 7" descr="Graphical user interface, application&#10;&#10;AI-generated content may be incorrect.">
            <a:extLst>
              <a:ext uri="{FF2B5EF4-FFF2-40B4-BE49-F238E27FC236}">
                <a16:creationId xmlns:a16="http://schemas.microsoft.com/office/drawing/2014/main" id="{4F4B3D40-1C6C-B54D-910A-F379FE6CB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190625"/>
            <a:ext cx="6900863" cy="4600575"/>
          </a:xfrm>
          <a:prstGeom prst="rect">
            <a:avLst/>
          </a:prstGeom>
        </p:spPr>
      </p:pic>
    </p:spTree>
    <p:extLst>
      <p:ext uri="{BB962C8B-B14F-4D97-AF65-F5344CB8AC3E}">
        <p14:creationId xmlns:p14="http://schemas.microsoft.com/office/powerpoint/2010/main" val="3020777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6F96-168F-04F4-8D43-BDC11DEC9BD3}"/>
              </a:ext>
            </a:extLst>
          </p:cNvPr>
          <p:cNvSpPr>
            <a:spLocks noGrp="1"/>
          </p:cNvSpPr>
          <p:nvPr>
            <p:ph type="title"/>
          </p:nvPr>
        </p:nvSpPr>
        <p:spPr/>
        <p:txBody>
          <a:bodyPr/>
          <a:lstStyle/>
          <a:p>
            <a:r>
              <a:rPr lang="en-US" dirty="0"/>
              <a:t>Container Registry:  harbor.hpc.inl.gov</a:t>
            </a:r>
          </a:p>
        </p:txBody>
      </p:sp>
      <p:pic>
        <p:nvPicPr>
          <p:cNvPr id="5" name="Picture 4">
            <a:extLst>
              <a:ext uri="{FF2B5EF4-FFF2-40B4-BE49-F238E27FC236}">
                <a16:creationId xmlns:a16="http://schemas.microsoft.com/office/drawing/2014/main" id="{60671A60-A564-CCE9-4393-3CA3FBCE333B}"/>
              </a:ext>
            </a:extLst>
          </p:cNvPr>
          <p:cNvPicPr>
            <a:picLocks noChangeAspect="1"/>
          </p:cNvPicPr>
          <p:nvPr/>
        </p:nvPicPr>
        <p:blipFill>
          <a:blip r:embed="rId2"/>
          <a:stretch>
            <a:fillRect/>
          </a:stretch>
        </p:blipFill>
        <p:spPr>
          <a:xfrm>
            <a:off x="1442979" y="1193074"/>
            <a:ext cx="8084198" cy="4872395"/>
          </a:xfrm>
          <a:prstGeom prst="rect">
            <a:avLst/>
          </a:prstGeom>
        </p:spPr>
      </p:pic>
    </p:spTree>
    <p:extLst>
      <p:ext uri="{BB962C8B-B14F-4D97-AF65-F5344CB8AC3E}">
        <p14:creationId xmlns:p14="http://schemas.microsoft.com/office/powerpoint/2010/main" val="74831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BFAA-7B58-8C8D-6701-626CE0F75CFE}"/>
              </a:ext>
            </a:extLst>
          </p:cNvPr>
          <p:cNvSpPr>
            <a:spLocks noGrp="1"/>
          </p:cNvSpPr>
          <p:nvPr>
            <p:ph type="title"/>
          </p:nvPr>
        </p:nvSpPr>
        <p:spPr/>
        <p:txBody>
          <a:bodyPr/>
          <a:lstStyle/>
          <a:p>
            <a:r>
              <a:rPr lang="en-US" dirty="0"/>
              <a:t>Annual User Report</a:t>
            </a:r>
          </a:p>
        </p:txBody>
      </p:sp>
      <p:sp>
        <p:nvSpPr>
          <p:cNvPr id="6" name="TextBox 5">
            <a:extLst>
              <a:ext uri="{FF2B5EF4-FFF2-40B4-BE49-F238E27FC236}">
                <a16:creationId xmlns:a16="http://schemas.microsoft.com/office/drawing/2014/main" id="{34D9CB55-ADE0-DEFA-8DA4-6DA7FF353246}"/>
              </a:ext>
            </a:extLst>
          </p:cNvPr>
          <p:cNvSpPr txBox="1"/>
          <p:nvPr/>
        </p:nvSpPr>
        <p:spPr>
          <a:xfrm>
            <a:off x="4847572" y="1198067"/>
            <a:ext cx="4121641" cy="369332"/>
          </a:xfrm>
          <a:prstGeom prst="rect">
            <a:avLst/>
          </a:prstGeom>
          <a:noFill/>
        </p:spPr>
        <p:txBody>
          <a:bodyPr wrap="none" rtlCol="0">
            <a:spAutoFit/>
          </a:bodyPr>
          <a:lstStyle/>
          <a:p>
            <a:r>
              <a:rPr lang="en-US" dirty="0"/>
              <a:t>https://hpcweb.hpc.inl.gov/home/about</a:t>
            </a:r>
          </a:p>
        </p:txBody>
      </p:sp>
      <p:sp>
        <p:nvSpPr>
          <p:cNvPr id="7" name="TextBox 6">
            <a:extLst>
              <a:ext uri="{FF2B5EF4-FFF2-40B4-BE49-F238E27FC236}">
                <a16:creationId xmlns:a16="http://schemas.microsoft.com/office/drawing/2014/main" id="{82315439-E859-EC4A-B7A8-270286E0F521}"/>
              </a:ext>
            </a:extLst>
          </p:cNvPr>
          <p:cNvSpPr txBox="1"/>
          <p:nvPr/>
        </p:nvSpPr>
        <p:spPr>
          <a:xfrm>
            <a:off x="4847572" y="1567399"/>
            <a:ext cx="4532010" cy="646331"/>
          </a:xfrm>
          <a:prstGeom prst="rect">
            <a:avLst/>
          </a:prstGeom>
          <a:noFill/>
        </p:spPr>
        <p:txBody>
          <a:bodyPr wrap="none" rtlCol="0">
            <a:spAutoFit/>
          </a:bodyPr>
          <a:lstStyle/>
          <a:p>
            <a:r>
              <a:rPr lang="en-US" dirty="0"/>
              <a:t>Hundred’s of user report</a:t>
            </a:r>
          </a:p>
          <a:p>
            <a:r>
              <a:rPr lang="en-US" dirty="0"/>
              <a:t>Summary of major FY25 accomplishments</a:t>
            </a:r>
          </a:p>
        </p:txBody>
      </p:sp>
      <p:pic>
        <p:nvPicPr>
          <p:cNvPr id="5" name="Picture 4">
            <a:extLst>
              <a:ext uri="{FF2B5EF4-FFF2-40B4-BE49-F238E27FC236}">
                <a16:creationId xmlns:a16="http://schemas.microsoft.com/office/drawing/2014/main" id="{51F75697-E2E1-2AD9-943F-65B15DB4DF12}"/>
              </a:ext>
            </a:extLst>
          </p:cNvPr>
          <p:cNvPicPr>
            <a:picLocks noChangeAspect="1"/>
          </p:cNvPicPr>
          <p:nvPr/>
        </p:nvPicPr>
        <p:blipFill>
          <a:blip r:embed="rId2"/>
          <a:stretch>
            <a:fillRect/>
          </a:stretch>
        </p:blipFill>
        <p:spPr>
          <a:xfrm>
            <a:off x="384515" y="1063000"/>
            <a:ext cx="4256891" cy="5059680"/>
          </a:xfrm>
          <a:prstGeom prst="rect">
            <a:avLst/>
          </a:prstGeom>
        </p:spPr>
      </p:pic>
      <p:sp>
        <p:nvSpPr>
          <p:cNvPr id="9" name="TextBox 8">
            <a:extLst>
              <a:ext uri="{FF2B5EF4-FFF2-40B4-BE49-F238E27FC236}">
                <a16:creationId xmlns:a16="http://schemas.microsoft.com/office/drawing/2014/main" id="{9BC1C1CC-E002-0560-AF70-E883FC7E97C8}"/>
              </a:ext>
            </a:extLst>
          </p:cNvPr>
          <p:cNvSpPr txBox="1"/>
          <p:nvPr/>
        </p:nvSpPr>
        <p:spPr>
          <a:xfrm>
            <a:off x="5231682" y="2715677"/>
            <a:ext cx="6072142" cy="1569660"/>
          </a:xfrm>
          <a:prstGeom prst="rect">
            <a:avLst/>
          </a:prstGeom>
          <a:noFill/>
        </p:spPr>
        <p:txBody>
          <a:bodyPr wrap="square" rtlCol="0">
            <a:spAutoFit/>
          </a:bodyPr>
          <a:lstStyle/>
          <a:p>
            <a:r>
              <a:rPr lang="en-US" sz="1200" dirty="0"/>
              <a:t>The figure shows the atomic-scale structure of an Iron (Fe)-Chromium (Cr) alloy post-irradiation. The image contrasts Fe atoms in the black cloud with Cr atoms represented as vibrant spheres, each hue indicating the specific cluster to which the Cr atom belongs. Captured through atom probe tomography (APT), this snapshot zooms into a 3-nanometer-thick slice from a sample measuring roughly 80 × 80 × 200 nanometers. The slice encompasses 447,418 atoms, among which approximately 54,000 are Cr atoms. The Fe-Cr alloy, irradiated to 1.8 displacements per atom (dpa) at 290 degrees Celsius at Idaho National Laboratory’s Advanced Test Reactor</a:t>
            </a:r>
          </a:p>
        </p:txBody>
      </p:sp>
    </p:spTree>
    <p:extLst>
      <p:ext uri="{BB962C8B-B14F-4D97-AF65-F5344CB8AC3E}">
        <p14:creationId xmlns:p14="http://schemas.microsoft.com/office/powerpoint/2010/main" val="3865583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537F-D8DE-C9FC-5BDE-041DA53EE5CD}"/>
              </a:ext>
            </a:extLst>
          </p:cNvPr>
          <p:cNvSpPr>
            <a:spLocks noGrp="1"/>
          </p:cNvSpPr>
          <p:nvPr>
            <p:ph type="title"/>
          </p:nvPr>
        </p:nvSpPr>
        <p:spPr/>
        <p:txBody>
          <a:bodyPr/>
          <a:lstStyle/>
          <a:p>
            <a:r>
              <a:rPr lang="en-US" dirty="0"/>
              <a:t>HPC: Expanding computational research capabilities:</a:t>
            </a:r>
          </a:p>
        </p:txBody>
      </p:sp>
      <p:sp>
        <p:nvSpPr>
          <p:cNvPr id="3" name="Content Placeholder 2">
            <a:extLst>
              <a:ext uri="{FF2B5EF4-FFF2-40B4-BE49-F238E27FC236}">
                <a16:creationId xmlns:a16="http://schemas.microsoft.com/office/drawing/2014/main" id="{31DF01DB-BE41-CDD9-EA38-D24103FDADA9}"/>
              </a:ext>
            </a:extLst>
          </p:cNvPr>
          <p:cNvSpPr>
            <a:spLocks noGrp="1"/>
          </p:cNvSpPr>
          <p:nvPr>
            <p:ph idx="1"/>
          </p:nvPr>
        </p:nvSpPr>
        <p:spPr>
          <a:xfrm>
            <a:off x="725338" y="1253331"/>
            <a:ext cx="10415649" cy="4351338"/>
          </a:xfrm>
        </p:spPr>
        <p:txBody>
          <a:bodyPr/>
          <a:lstStyle/>
          <a:p>
            <a:r>
              <a:rPr lang="en-US" sz="2400" dirty="0"/>
              <a:t>Expanding and updating scientific computing and AI capacity  </a:t>
            </a:r>
          </a:p>
          <a:p>
            <a:r>
              <a:rPr lang="en-US" sz="2400" dirty="0"/>
              <a:t>Expanding storage capabilities</a:t>
            </a:r>
          </a:p>
          <a:p>
            <a:r>
              <a:rPr lang="en-US" sz="2400" dirty="0"/>
              <a:t>Curating and deploying NSUF data with AI tools</a:t>
            </a:r>
          </a:p>
          <a:p>
            <a:r>
              <a:rPr lang="en-US" sz="2400" dirty="0"/>
              <a:t>Developing and validating innovative machine learning models for NSUF</a:t>
            </a:r>
          </a:p>
          <a:p>
            <a:r>
              <a:rPr lang="en-US" sz="2400" dirty="0"/>
              <a:t>Supporting data science gateways such as Open OnDemand and the Nuclear Research Data System (NRDS)</a:t>
            </a:r>
          </a:p>
          <a:p>
            <a:r>
              <a:rPr lang="en-US" sz="2400" dirty="0"/>
              <a:t>Supporting software container strategies and deployments</a:t>
            </a:r>
          </a:p>
          <a:p>
            <a:r>
              <a:rPr lang="en-US" sz="2400" dirty="0"/>
              <a:t>Expanding expertise in machine learning, artificial intelligence, advanced visualization, and large-scale data processing and analytics</a:t>
            </a:r>
            <a:endParaRPr lang="en-US" sz="3200" dirty="0"/>
          </a:p>
        </p:txBody>
      </p:sp>
    </p:spTree>
    <p:extLst>
      <p:ext uri="{BB962C8B-B14F-4D97-AF65-F5344CB8AC3E}">
        <p14:creationId xmlns:p14="http://schemas.microsoft.com/office/powerpoint/2010/main" val="2961737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859E-3BB9-EF1D-9322-25A5D469A992}"/>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848416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2C3BB-96C3-323C-E4FE-15F97060BC32}"/>
              </a:ext>
            </a:extLst>
          </p:cNvPr>
          <p:cNvSpPr>
            <a:spLocks noGrp="1"/>
          </p:cNvSpPr>
          <p:nvPr>
            <p:ph type="title"/>
          </p:nvPr>
        </p:nvSpPr>
        <p:spPr/>
        <p:txBody>
          <a:bodyPr/>
          <a:lstStyle/>
          <a:p>
            <a:r>
              <a:rPr lang="en-US" dirty="0"/>
              <a:t>NSUF HPC Trajectory</a:t>
            </a:r>
          </a:p>
        </p:txBody>
      </p:sp>
      <p:pic>
        <p:nvPicPr>
          <p:cNvPr id="5" name="Picture 4">
            <a:extLst>
              <a:ext uri="{FF2B5EF4-FFF2-40B4-BE49-F238E27FC236}">
                <a16:creationId xmlns:a16="http://schemas.microsoft.com/office/drawing/2014/main" id="{A49763C4-ADAF-85AA-B334-28D3201FDE20}"/>
              </a:ext>
            </a:extLst>
          </p:cNvPr>
          <p:cNvPicPr>
            <a:picLocks noChangeAspect="1"/>
          </p:cNvPicPr>
          <p:nvPr/>
        </p:nvPicPr>
        <p:blipFill>
          <a:blip r:embed="rId2"/>
          <a:stretch>
            <a:fillRect/>
          </a:stretch>
        </p:blipFill>
        <p:spPr>
          <a:xfrm>
            <a:off x="1315092" y="1063000"/>
            <a:ext cx="10223863" cy="5061297"/>
          </a:xfrm>
          <a:prstGeom prst="rect">
            <a:avLst/>
          </a:prstGeom>
        </p:spPr>
      </p:pic>
    </p:spTree>
    <p:extLst>
      <p:ext uri="{BB962C8B-B14F-4D97-AF65-F5344CB8AC3E}">
        <p14:creationId xmlns:p14="http://schemas.microsoft.com/office/powerpoint/2010/main" val="3213146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5DE46-61BC-D1A3-215F-A204FABF0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3A757-5617-C169-A906-84965B5C9FAD}"/>
              </a:ext>
            </a:extLst>
          </p:cNvPr>
          <p:cNvSpPr>
            <a:spLocks noGrp="1"/>
          </p:cNvSpPr>
          <p:nvPr>
            <p:ph type="title"/>
          </p:nvPr>
        </p:nvSpPr>
        <p:spPr>
          <a:xfrm>
            <a:off x="938151" y="515331"/>
            <a:ext cx="10441516" cy="837152"/>
          </a:xfrm>
        </p:spPr>
        <p:txBody>
          <a:bodyPr/>
          <a:lstStyle/>
          <a:p>
            <a:r>
              <a:rPr lang="en-US" dirty="0">
                <a:latin typeface="+mj-lt"/>
              </a:rPr>
              <a:t>INL HPC Systems History</a:t>
            </a:r>
            <a:br>
              <a:rPr lang="en-US" dirty="0">
                <a:latin typeface="+mj-lt"/>
              </a:rPr>
            </a:br>
            <a:endParaRPr lang="en-US" dirty="0">
              <a:latin typeface="+mj-lt"/>
            </a:endParaRPr>
          </a:p>
        </p:txBody>
      </p:sp>
      <p:sp>
        <p:nvSpPr>
          <p:cNvPr id="11" name="Slide Number Placeholder 3">
            <a:extLst>
              <a:ext uri="{FF2B5EF4-FFF2-40B4-BE49-F238E27FC236}">
                <a16:creationId xmlns:a16="http://schemas.microsoft.com/office/drawing/2014/main" id="{AC588987-BCC8-6C61-92BC-3C60D30A94EC}"/>
              </a:ext>
            </a:extLst>
          </p:cNvPr>
          <p:cNvSpPr txBox="1">
            <a:spLocks/>
          </p:cNvSpPr>
          <p:nvPr/>
        </p:nvSpPr>
        <p:spPr bwMode="auto">
          <a:xfrm>
            <a:off x="11887200" y="6687918"/>
            <a:ext cx="300519" cy="15388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BEEC3B-0EA6-480B-B109-237CC158263F}" type="slidenum">
              <a:rPr lang="en-US" sz="1000" smtClean="0"/>
              <a:pPr algn="ctr"/>
              <a:t>4</a:t>
            </a:fld>
            <a:endParaRPr lang="en-US" sz="1000"/>
          </a:p>
        </p:txBody>
      </p:sp>
      <p:sp>
        <p:nvSpPr>
          <p:cNvPr id="15" name="TextBox 14">
            <a:extLst>
              <a:ext uri="{FF2B5EF4-FFF2-40B4-BE49-F238E27FC236}">
                <a16:creationId xmlns:a16="http://schemas.microsoft.com/office/drawing/2014/main" id="{B635A323-A9F4-14E5-44C1-B05C1BFFC995}"/>
              </a:ext>
            </a:extLst>
          </p:cNvPr>
          <p:cNvSpPr txBox="1"/>
          <p:nvPr/>
        </p:nvSpPr>
        <p:spPr>
          <a:xfrm>
            <a:off x="7942217" y="1656936"/>
            <a:ext cx="3944983" cy="3970318"/>
          </a:xfrm>
          <a:prstGeom prst="rect">
            <a:avLst/>
          </a:prstGeom>
          <a:solidFill>
            <a:srgbClr val="92D050"/>
          </a:solidFill>
          <a:ln>
            <a:solidFill>
              <a:srgbClr val="92D050"/>
            </a:solidFill>
          </a:ln>
        </p:spPr>
        <p:txBody>
          <a:bodyPr wrap="square" rtlCol="0">
            <a:spAutoFit/>
          </a:bodyPr>
          <a:lstStyle/>
          <a:p>
            <a:r>
              <a:rPr lang="en-US" dirty="0"/>
              <a:t>Other systems*:</a:t>
            </a:r>
          </a:p>
          <a:p>
            <a:pPr marL="285750" indent="-285750">
              <a:buFont typeface="Arial" panose="020B0604020202020204" pitchFamily="34" charset="0"/>
              <a:buChar char="•"/>
            </a:pPr>
            <a:r>
              <a:rPr lang="en-US" dirty="0"/>
              <a:t>2025-present </a:t>
            </a:r>
            <a:r>
              <a:rPr lang="en-US" dirty="0" err="1"/>
              <a:t>WindRiver</a:t>
            </a:r>
            <a:endParaRPr lang="en-US" dirty="0"/>
          </a:p>
          <a:p>
            <a:pPr marL="285750" indent="-285750">
              <a:buFont typeface="Arial" panose="020B0604020202020204" pitchFamily="34" charset="0"/>
              <a:buChar char="•"/>
            </a:pPr>
            <a:r>
              <a:rPr lang="en-US" dirty="0"/>
              <a:t>2024-present Bitterroot</a:t>
            </a:r>
          </a:p>
          <a:p>
            <a:pPr marL="285750" indent="-285750">
              <a:buFont typeface="Arial" panose="020B0604020202020204" pitchFamily="34" charset="0"/>
              <a:buChar char="•"/>
            </a:pPr>
            <a:r>
              <a:rPr lang="en-US" dirty="0"/>
              <a:t>2021-present Viz</a:t>
            </a:r>
          </a:p>
          <a:p>
            <a:pPr marL="285750" indent="-285750">
              <a:buFont typeface="Arial" panose="020B0604020202020204" pitchFamily="34" charset="0"/>
              <a:buChar char="•"/>
            </a:pPr>
            <a:r>
              <a:rPr lang="en-US" dirty="0"/>
              <a:t>2020-present Hoodoo </a:t>
            </a:r>
          </a:p>
          <a:p>
            <a:pPr marL="285750" indent="-285750">
              <a:buFont typeface="Arial" panose="020B0604020202020204" pitchFamily="34" charset="0"/>
              <a:buChar char="•"/>
            </a:pPr>
            <a:r>
              <a:rPr lang="en-US" dirty="0"/>
              <a:t>2018-2025 Lemhi</a:t>
            </a:r>
          </a:p>
          <a:p>
            <a:pPr marL="285750" indent="-285750">
              <a:buFont typeface="Arial" panose="020B0604020202020204" pitchFamily="34" charset="0"/>
              <a:buChar char="•"/>
            </a:pPr>
            <a:r>
              <a:rPr lang="en-US" dirty="0"/>
              <a:t>201x Quark </a:t>
            </a:r>
          </a:p>
          <a:p>
            <a:pPr marL="285750" indent="-285750">
              <a:buFont typeface="Arial" panose="020B0604020202020204" pitchFamily="34" charset="0"/>
              <a:buChar char="•"/>
            </a:pPr>
            <a:r>
              <a:rPr lang="en-US" dirty="0"/>
              <a:t>201x Eos </a:t>
            </a:r>
          </a:p>
          <a:p>
            <a:pPr marL="285750" indent="-285750">
              <a:buFont typeface="Arial" panose="020B0604020202020204" pitchFamily="34" charset="0"/>
              <a:buChar char="•"/>
            </a:pPr>
            <a:r>
              <a:rPr lang="en-US" dirty="0"/>
              <a:t>201x Bechler</a:t>
            </a:r>
          </a:p>
          <a:p>
            <a:pPr marL="285750" indent="-285750">
              <a:buFont typeface="Arial" panose="020B0604020202020204" pitchFamily="34" charset="0"/>
              <a:buChar char="•"/>
            </a:pPr>
            <a:r>
              <a:rPr lang="en-US" dirty="0"/>
              <a:t>2005 Helios (Dell 6 racks)</a:t>
            </a:r>
          </a:p>
          <a:p>
            <a:pPr marL="285750" indent="-285750">
              <a:buFont typeface="Arial" panose="020B0604020202020204" pitchFamily="34" charset="0"/>
              <a:buChar char="•"/>
            </a:pPr>
            <a:r>
              <a:rPr lang="en-US" dirty="0"/>
              <a:t>2006 SGI 4700 Itanium 102 procs</a:t>
            </a:r>
          </a:p>
          <a:p>
            <a:pPr marL="285750" indent="-285750">
              <a:buFont typeface="Arial" panose="020B0604020202020204" pitchFamily="34" charset="0"/>
              <a:buChar char="•"/>
            </a:pPr>
            <a:r>
              <a:rPr lang="en-US" dirty="0"/>
              <a:t>2006 SGI 3700 FPGA  </a:t>
            </a:r>
          </a:p>
          <a:p>
            <a:pPr marL="285750" indent="-285750">
              <a:buFont typeface="Arial" panose="020B0604020202020204" pitchFamily="34" charset="0"/>
              <a:buChar char="•"/>
            </a:pPr>
            <a:r>
              <a:rPr lang="en-US" dirty="0"/>
              <a:t>200x Orion, Merope, Mira, Wulf, Medusa, RELAP, HP, Lander</a:t>
            </a:r>
          </a:p>
        </p:txBody>
      </p:sp>
      <p:pic>
        <p:nvPicPr>
          <p:cNvPr id="5" name="Picture 4">
            <a:extLst>
              <a:ext uri="{FF2B5EF4-FFF2-40B4-BE49-F238E27FC236}">
                <a16:creationId xmlns:a16="http://schemas.microsoft.com/office/drawing/2014/main" id="{837F497E-D5C0-2DBB-3967-4F7F48855EFB}"/>
              </a:ext>
            </a:extLst>
          </p:cNvPr>
          <p:cNvPicPr>
            <a:picLocks noChangeAspect="1"/>
          </p:cNvPicPr>
          <p:nvPr/>
        </p:nvPicPr>
        <p:blipFill>
          <a:blip r:embed="rId2"/>
          <a:stretch>
            <a:fillRect/>
          </a:stretch>
        </p:blipFill>
        <p:spPr>
          <a:xfrm>
            <a:off x="83224" y="1012319"/>
            <a:ext cx="7858993" cy="4617242"/>
          </a:xfrm>
          <a:prstGeom prst="rect">
            <a:avLst/>
          </a:prstGeom>
        </p:spPr>
      </p:pic>
    </p:spTree>
    <p:extLst>
      <p:ext uri="{BB962C8B-B14F-4D97-AF65-F5344CB8AC3E}">
        <p14:creationId xmlns:p14="http://schemas.microsoft.com/office/powerpoint/2010/main" val="3234052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0401D-685E-3EB1-6142-A210A7E4110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D472E6-A1E5-A25B-EA68-9E8D5DF3BE1B}"/>
              </a:ext>
            </a:extLst>
          </p:cNvPr>
          <p:cNvSpPr txBox="1"/>
          <p:nvPr/>
        </p:nvSpPr>
        <p:spPr>
          <a:xfrm>
            <a:off x="0" y="6246897"/>
            <a:ext cx="12192000" cy="590931"/>
          </a:xfrm>
          <a:prstGeom prst="rect">
            <a:avLst/>
          </a:prstGeom>
          <a:noFill/>
        </p:spPr>
        <p:txBody>
          <a:bodyPr wrap="square" rtlCol="0">
            <a:spAutoFit/>
          </a:bodyPr>
          <a:lstStyle/>
          <a:p>
            <a:pPr algn="ctr">
              <a:lnSpc>
                <a:spcPct val="90000"/>
              </a:lnSpc>
              <a:buClr>
                <a:schemeClr val="bg2"/>
              </a:buClr>
            </a:pPr>
            <a:r>
              <a:rPr lang="en-US" sz="1200">
                <a:solidFill>
                  <a:schemeClr val="bg1"/>
                </a:solidFill>
                <a:latin typeface="Arial" panose="020B0604020202020204" pitchFamily="34" charset="0"/>
                <a:cs typeface="Arial" panose="020B0604020202020204" pitchFamily="34" charset="0"/>
              </a:rPr>
              <a:t>For More Details on Compute Clusters, go to:</a:t>
            </a:r>
          </a:p>
          <a:p>
            <a:pPr algn="ctr">
              <a:lnSpc>
                <a:spcPct val="90000"/>
              </a:lnSpc>
              <a:buClr>
                <a:schemeClr val="bg2"/>
              </a:buClr>
            </a:pPr>
            <a:r>
              <a:rPr lang="en-US" sz="1200">
                <a:solidFill>
                  <a:schemeClr val="bg1"/>
                </a:solidFill>
                <a:latin typeface="Arial" panose="020B0604020202020204" pitchFamily="34" charset="0"/>
                <a:cs typeface="Arial" panose="020B0604020202020204" pitchFamily="34" charset="0"/>
              </a:rPr>
              <a:t> </a:t>
            </a:r>
            <a:r>
              <a:rPr lang="en-US" sz="1200">
                <a:solidFill>
                  <a:schemeClr val="accent2">
                    <a:lumMod val="40000"/>
                    <a:lumOff val="6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https://hpcweb.hpc.inl.gov/hardware/</a:t>
            </a:r>
            <a:r>
              <a:rPr lang="en-US" sz="1200">
                <a:solidFill>
                  <a:schemeClr val="accent2">
                    <a:lumMod val="40000"/>
                    <a:lumOff val="60000"/>
                  </a:schemeClr>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(internal)</a:t>
            </a:r>
          </a:p>
          <a:p>
            <a:pPr algn="ctr">
              <a:lnSpc>
                <a:spcPct val="90000"/>
              </a:lnSpc>
              <a:buClr>
                <a:schemeClr val="bg2"/>
              </a:buClr>
            </a:pPr>
            <a:r>
              <a:rPr lang="en-US" sz="1200">
                <a:solidFill>
                  <a:schemeClr val="accent2">
                    <a:lumMod val="40000"/>
                    <a:lumOff val="6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https://hpcweb.hpcondemand.inl.gov/hardware/</a:t>
            </a:r>
            <a:r>
              <a:rPr lang="en-US" sz="1200">
                <a:solidFill>
                  <a:schemeClr val="accent2">
                    <a:lumMod val="40000"/>
                    <a:lumOff val="60000"/>
                  </a:schemeClr>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(external)   </a:t>
            </a:r>
          </a:p>
        </p:txBody>
      </p:sp>
      <p:sp>
        <p:nvSpPr>
          <p:cNvPr id="2" name="Title 1">
            <a:extLst>
              <a:ext uri="{FF2B5EF4-FFF2-40B4-BE49-F238E27FC236}">
                <a16:creationId xmlns:a16="http://schemas.microsoft.com/office/drawing/2014/main" id="{73A6B33C-8AF9-7098-1F1F-9DDB5DEDBB72}"/>
              </a:ext>
            </a:extLst>
          </p:cNvPr>
          <p:cNvSpPr>
            <a:spLocks noGrp="1"/>
          </p:cNvSpPr>
          <p:nvPr>
            <p:ph type="title"/>
          </p:nvPr>
        </p:nvSpPr>
        <p:spPr>
          <a:xfrm>
            <a:off x="888176" y="558602"/>
            <a:ext cx="10415648" cy="665899"/>
          </a:xfrm>
        </p:spPr>
        <p:txBody>
          <a:bodyPr/>
          <a:lstStyle/>
          <a:p>
            <a:r>
              <a:rPr lang="en-US"/>
              <a:t>Systems in Production</a:t>
            </a:r>
            <a:endParaRPr lang="en-US">
              <a:solidFill>
                <a:srgbClr val="FF0000"/>
              </a:solidFill>
            </a:endParaRPr>
          </a:p>
        </p:txBody>
      </p:sp>
      <p:sp>
        <p:nvSpPr>
          <p:cNvPr id="5" name="Slide Number Placeholder 4">
            <a:extLst>
              <a:ext uri="{FF2B5EF4-FFF2-40B4-BE49-F238E27FC236}">
                <a16:creationId xmlns:a16="http://schemas.microsoft.com/office/drawing/2014/main" id="{5CDC5403-1CFE-F0BA-AFF6-AC22E9E97414}"/>
              </a:ext>
            </a:extLst>
          </p:cNvPr>
          <p:cNvSpPr>
            <a:spLocks noGrp="1"/>
          </p:cNvSpPr>
          <p:nvPr>
            <p:ph type="sldNum" sz="quarter" idx="12"/>
          </p:nvPr>
        </p:nvSpPr>
        <p:spPr/>
        <p:txBody>
          <a:bodyPr/>
          <a:lstStyle/>
          <a:p>
            <a:fld id="{82B577FA-F7D9-2C48-919F-F962E3BF952F}" type="slidenum">
              <a:rPr lang="en-US" smtClean="0"/>
              <a:t>5</a:t>
            </a:fld>
            <a:endParaRPr lang="en-US"/>
          </a:p>
        </p:txBody>
      </p:sp>
      <p:grpSp>
        <p:nvGrpSpPr>
          <p:cNvPr id="32" name="Group 31">
            <a:extLst>
              <a:ext uri="{FF2B5EF4-FFF2-40B4-BE49-F238E27FC236}">
                <a16:creationId xmlns:a16="http://schemas.microsoft.com/office/drawing/2014/main" id="{DBB327A5-6F86-5B19-3B93-8F67F1099FF6}"/>
              </a:ext>
            </a:extLst>
          </p:cNvPr>
          <p:cNvGrpSpPr/>
          <p:nvPr/>
        </p:nvGrpSpPr>
        <p:grpSpPr>
          <a:xfrm>
            <a:off x="615956" y="1121096"/>
            <a:ext cx="3183006" cy="4499756"/>
            <a:chOff x="448774" y="1121096"/>
            <a:chExt cx="3183006" cy="4499756"/>
          </a:xfrm>
        </p:grpSpPr>
        <p:pic>
          <p:nvPicPr>
            <p:cNvPr id="17" name="Picture 16" descr="A picture containing text&#10;&#10;AI-generated content may be incorrect.">
              <a:extLst>
                <a:ext uri="{FF2B5EF4-FFF2-40B4-BE49-F238E27FC236}">
                  <a16:creationId xmlns:a16="http://schemas.microsoft.com/office/drawing/2014/main" id="{2AC67BAB-CCC3-175F-D610-85E9E418F91C}"/>
                </a:ext>
              </a:extLst>
            </p:cNvPr>
            <p:cNvPicPr>
              <a:picLocks noChangeAspect="1"/>
            </p:cNvPicPr>
            <p:nvPr/>
          </p:nvPicPr>
          <p:blipFill>
            <a:blip r:embed="rId5"/>
            <a:stretch>
              <a:fillRect/>
            </a:stretch>
          </p:blipFill>
          <p:spPr>
            <a:xfrm>
              <a:off x="448774" y="1448184"/>
              <a:ext cx="3036896" cy="2065705"/>
            </a:xfrm>
            <a:prstGeom prst="rect">
              <a:avLst/>
            </a:prstGeom>
            <a:ln>
              <a:noFill/>
            </a:ln>
            <a:effectLst>
              <a:outerShdw blurRad="190500" algn="tl" rotWithShape="0">
                <a:srgbClr val="000000">
                  <a:alpha val="70000"/>
                </a:srgbClr>
              </a:outerShdw>
            </a:effectLst>
          </p:spPr>
        </p:pic>
        <p:sp>
          <p:nvSpPr>
            <p:cNvPr id="18" name="Content Placeholder 6">
              <a:extLst>
                <a:ext uri="{FF2B5EF4-FFF2-40B4-BE49-F238E27FC236}">
                  <a16:creationId xmlns:a16="http://schemas.microsoft.com/office/drawing/2014/main" id="{B8FB4226-F251-0ADD-85B7-45B101425838}"/>
                </a:ext>
              </a:extLst>
            </p:cNvPr>
            <p:cNvSpPr txBox="1">
              <a:spLocks/>
            </p:cNvSpPr>
            <p:nvPr/>
          </p:nvSpPr>
          <p:spPr>
            <a:xfrm>
              <a:off x="481857" y="3639265"/>
              <a:ext cx="3149923" cy="1981587"/>
            </a:xfrm>
            <a:prstGeom prst="rect">
              <a:avLst/>
            </a:prstGeom>
          </p:spPr>
          <p:txBody>
            <a:bodyPr vert="horz" lIns="0" tIns="0" rIns="91440" bIns="45720" rtlCol="0">
              <a:noAutofit/>
            </a:bodyPr>
            <a:lstStyle>
              <a:lvl1pPr indent="0">
                <a:lnSpc>
                  <a:spcPct val="90000"/>
                </a:lnSpc>
                <a:spcBef>
                  <a:spcPts val="1000"/>
                </a:spcBef>
                <a:buClr>
                  <a:schemeClr val="bg2"/>
                </a:buClr>
                <a:buFont typeface="Arial" panose="020B0604020202020204" pitchFamily="34" charset="0"/>
                <a:buNone/>
                <a:defRPr sz="1200" b="1" i="0" baseline="0">
                  <a:solidFill>
                    <a:schemeClr val="accent3"/>
                  </a:solidFill>
                  <a:latin typeface="Arial" panose="020B0604020202020204" pitchFamily="34" charset="0"/>
                  <a:ea typeface="+mj-ea"/>
                  <a:cs typeface="Arial" panose="020B0604020202020204" pitchFamily="34" charset="0"/>
                </a:defRPr>
              </a:lvl1pPr>
              <a:lvl2pPr marL="685800" indent="-228600">
                <a:lnSpc>
                  <a:spcPct val="90000"/>
                </a:lnSpc>
                <a:spcBef>
                  <a:spcPts val="500"/>
                </a:spcBef>
                <a:buClr>
                  <a:schemeClr val="bg2"/>
                </a:buClr>
                <a:buFont typeface="Arial" panose="020B0604020202020204" pitchFamily="34" charset="0"/>
                <a:buChar char="−"/>
                <a:defRPr sz="2200" b="0" i="0" baseline="0">
                  <a:solidFill>
                    <a:schemeClr val="accent5">
                      <a:lumMod val="75000"/>
                    </a:schemeClr>
                  </a:solidFill>
                  <a:latin typeface="Arial" panose="020B0604020202020204" pitchFamily="34" charset="0"/>
                  <a:cs typeface="Arial" panose="020B0604020202020204" pitchFamily="34" charset="0"/>
                </a:defRPr>
              </a:lvl2pPr>
              <a:lvl3pPr marL="1143000" indent="-228600">
                <a:lnSpc>
                  <a:spcPct val="90000"/>
                </a:lnSpc>
                <a:spcBef>
                  <a:spcPts val="500"/>
                </a:spcBef>
                <a:buClr>
                  <a:schemeClr val="bg2"/>
                </a:buClr>
                <a:buFont typeface="Arial" panose="020B0604020202020204" pitchFamily="34" charset="0"/>
                <a:buChar char="•"/>
                <a:defRPr sz="2000" b="0" i="0" baseline="0">
                  <a:solidFill>
                    <a:schemeClr val="accent5">
                      <a:lumMod val="75000"/>
                    </a:schemeClr>
                  </a:solidFill>
                  <a:latin typeface="Arial" panose="020B0604020202020204" pitchFamily="34" charset="0"/>
                  <a:cs typeface="Arial" panose="020B0604020202020204" pitchFamily="34" charset="0"/>
                </a:defRPr>
              </a:lvl3pPr>
              <a:lvl4pPr marL="1600200" indent="-228600">
                <a:lnSpc>
                  <a:spcPct val="90000"/>
                </a:lnSpc>
                <a:spcBef>
                  <a:spcPts val="500"/>
                </a:spcBef>
                <a:buClr>
                  <a:schemeClr val="bg2"/>
                </a:buClr>
                <a:buFont typeface="Arial" panose="020B0604020202020204" pitchFamily="34" charset="0"/>
                <a:buChar char="−"/>
                <a:defRPr b="0" i="0" baseline="0">
                  <a:solidFill>
                    <a:schemeClr val="accent5">
                      <a:lumMod val="75000"/>
                    </a:schemeClr>
                  </a:solidFill>
                  <a:latin typeface="Arial" panose="020B0604020202020204" pitchFamily="34" charset="0"/>
                  <a:cs typeface="Arial" panose="020B0604020202020204" pitchFamily="34" charset="0"/>
                </a:defRPr>
              </a:lvl4pPr>
              <a:lvl5pPr marL="2057400" indent="-228600">
                <a:lnSpc>
                  <a:spcPct val="90000"/>
                </a:lnSpc>
                <a:spcBef>
                  <a:spcPts val="500"/>
                </a:spcBef>
                <a:buClr>
                  <a:schemeClr val="bg2"/>
                </a:buClr>
                <a:buFont typeface="Arial" panose="020B0604020202020204" pitchFamily="34" charset="0"/>
                <a:buChar char="•"/>
                <a:defRPr sz="1600" b="0" i="0" baseline="0">
                  <a:solidFill>
                    <a:schemeClr val="accent5">
                      <a:lumMod val="7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1600"/>
                <a:t>Highlights</a:t>
              </a:r>
            </a:p>
            <a:p>
              <a:pPr algn="ctr"/>
              <a:endParaRPr lang="en-US" sz="400"/>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Made public to users on March 17, 2020</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99,792-core HPE SGI 8600</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394.875 TB total memory</a:t>
              </a:r>
            </a:p>
            <a:p>
              <a:pPr marL="228600" indent="-228600">
                <a:lnSpc>
                  <a:spcPct val="100000"/>
                </a:lnSpc>
                <a:spcBef>
                  <a:spcPts val="0"/>
                </a:spcBef>
                <a:buFont typeface="Arial" panose="020B0604020202020204" pitchFamily="34" charset="0"/>
                <a:buChar char="•"/>
              </a:pPr>
              <a:r>
                <a:rPr lang="en-US" b="0" err="1">
                  <a:solidFill>
                    <a:schemeClr val="accent5">
                      <a:lumMod val="75000"/>
                    </a:schemeClr>
                  </a:solidFill>
                  <a:ea typeface="+mn-ea"/>
                </a:rPr>
                <a:t>Infiniband</a:t>
              </a:r>
              <a:r>
                <a:rPr lang="en-US" b="0">
                  <a:solidFill>
                    <a:schemeClr val="accent5">
                      <a:lumMod val="75000"/>
                    </a:schemeClr>
                  </a:solidFill>
                  <a:ea typeface="+mn-ea"/>
                </a:rPr>
                <a:t> EDR Enhanced Hypercube</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Rocky Linux 8.10 (Green Obsidian) operating system</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LINPACK: 5.60 Petaflops</a:t>
              </a:r>
              <a:endParaRPr lang="en-US" sz="1800"/>
            </a:p>
          </p:txBody>
        </p:sp>
        <p:sp>
          <p:nvSpPr>
            <p:cNvPr id="22" name="Content Placeholder 6">
              <a:extLst>
                <a:ext uri="{FF2B5EF4-FFF2-40B4-BE49-F238E27FC236}">
                  <a16:creationId xmlns:a16="http://schemas.microsoft.com/office/drawing/2014/main" id="{DBCCF89E-AD1F-800B-E278-EBF48C31EAAD}"/>
                </a:ext>
              </a:extLst>
            </p:cNvPr>
            <p:cNvSpPr txBox="1">
              <a:spLocks/>
            </p:cNvSpPr>
            <p:nvPr/>
          </p:nvSpPr>
          <p:spPr>
            <a:xfrm>
              <a:off x="481857" y="1121096"/>
              <a:ext cx="3149923" cy="262401"/>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6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a:solidFill>
                    <a:schemeClr val="accent3"/>
                  </a:solidFill>
                  <a:ea typeface="+mj-ea"/>
                </a:rPr>
                <a:t>SAWTOOTH</a:t>
              </a:r>
            </a:p>
            <a:p>
              <a:pPr algn="ctr"/>
              <a:endParaRPr lang="en-US" sz="1800"/>
            </a:p>
          </p:txBody>
        </p:sp>
      </p:grpSp>
      <p:grpSp>
        <p:nvGrpSpPr>
          <p:cNvPr id="33" name="Group 32">
            <a:extLst>
              <a:ext uri="{FF2B5EF4-FFF2-40B4-BE49-F238E27FC236}">
                <a16:creationId xmlns:a16="http://schemas.microsoft.com/office/drawing/2014/main" id="{66907D3A-E242-2460-F14B-CE6409370636}"/>
              </a:ext>
            </a:extLst>
          </p:cNvPr>
          <p:cNvGrpSpPr/>
          <p:nvPr/>
        </p:nvGrpSpPr>
        <p:grpSpPr>
          <a:xfrm>
            <a:off x="4515206" y="1126442"/>
            <a:ext cx="3361555" cy="4191851"/>
            <a:chOff x="4149102" y="1126442"/>
            <a:chExt cx="3361555" cy="4191851"/>
          </a:xfrm>
        </p:grpSpPr>
        <p:pic>
          <p:nvPicPr>
            <p:cNvPr id="27" name="Picture 26" descr="A picture containing floor, indoor, ceiling, standing&#10;&#10;AI-generated content may be incorrect.">
              <a:extLst>
                <a:ext uri="{FF2B5EF4-FFF2-40B4-BE49-F238E27FC236}">
                  <a16:creationId xmlns:a16="http://schemas.microsoft.com/office/drawing/2014/main" id="{3C3A9027-3368-4C6A-31AC-CDF827F5083A}"/>
                </a:ext>
              </a:extLst>
            </p:cNvPr>
            <p:cNvPicPr>
              <a:picLocks noChangeAspect="1"/>
            </p:cNvPicPr>
            <p:nvPr/>
          </p:nvPicPr>
          <p:blipFill>
            <a:blip r:embed="rId6"/>
            <a:stretch>
              <a:fillRect/>
            </a:stretch>
          </p:blipFill>
          <p:spPr>
            <a:xfrm>
              <a:off x="4149103" y="1448184"/>
              <a:ext cx="3069980" cy="2065705"/>
            </a:xfrm>
            <a:prstGeom prst="rect">
              <a:avLst/>
            </a:prstGeom>
            <a:ln>
              <a:noFill/>
            </a:ln>
            <a:effectLst>
              <a:outerShdw blurRad="190500" algn="tl" rotWithShape="0">
                <a:srgbClr val="000000">
                  <a:alpha val="70000"/>
                </a:srgbClr>
              </a:outerShdw>
            </a:effectLst>
          </p:spPr>
        </p:pic>
        <p:sp>
          <p:nvSpPr>
            <p:cNvPr id="29" name="Content Placeholder 6">
              <a:extLst>
                <a:ext uri="{FF2B5EF4-FFF2-40B4-BE49-F238E27FC236}">
                  <a16:creationId xmlns:a16="http://schemas.microsoft.com/office/drawing/2014/main" id="{C2106BA7-7363-00E3-43C3-A364AED78998}"/>
                </a:ext>
              </a:extLst>
            </p:cNvPr>
            <p:cNvSpPr txBox="1">
              <a:spLocks/>
            </p:cNvSpPr>
            <p:nvPr/>
          </p:nvSpPr>
          <p:spPr>
            <a:xfrm>
              <a:off x="4149102" y="1126442"/>
              <a:ext cx="3184238" cy="261231"/>
            </a:xfrm>
            <a:prstGeom prst="rect">
              <a:avLst/>
            </a:prstGeom>
          </p:spPr>
          <p:txBody>
            <a:bodyPr vert="horz" lIns="0" tIns="0" rIns="91440" bIns="45720" rtlCol="0">
              <a:noAutofit/>
            </a:bodyPr>
            <a:lstStyle>
              <a:defPPr>
                <a:defRPr lang="en-US"/>
              </a:defPPr>
              <a:lvl1pPr indent="0" algn="ctr">
                <a:lnSpc>
                  <a:spcPct val="90000"/>
                </a:lnSpc>
                <a:spcBef>
                  <a:spcPts val="1000"/>
                </a:spcBef>
                <a:buClr>
                  <a:schemeClr val="bg2"/>
                </a:buClr>
                <a:buFont typeface="Arial" panose="020B0604020202020204" pitchFamily="34" charset="0"/>
                <a:buNone/>
                <a:defRPr b="1" i="0" baseline="0">
                  <a:solidFill>
                    <a:schemeClr val="accent3"/>
                  </a:solidFill>
                  <a:latin typeface="Arial" panose="020B0604020202020204" pitchFamily="34" charset="0"/>
                  <a:ea typeface="+mj-ea"/>
                  <a:cs typeface="Arial" panose="020B0604020202020204" pitchFamily="34" charset="0"/>
                </a:defRPr>
              </a:lvl1pPr>
              <a:lvl2pPr marL="685800" indent="-228600">
                <a:lnSpc>
                  <a:spcPct val="90000"/>
                </a:lnSpc>
                <a:spcBef>
                  <a:spcPts val="500"/>
                </a:spcBef>
                <a:buClr>
                  <a:schemeClr val="bg2"/>
                </a:buClr>
                <a:buFont typeface="Arial" panose="020B0604020202020204" pitchFamily="34" charset="0"/>
                <a:buChar char="−"/>
                <a:defRPr sz="2200" b="0" i="0" baseline="0">
                  <a:solidFill>
                    <a:schemeClr val="accent5">
                      <a:lumMod val="75000"/>
                    </a:schemeClr>
                  </a:solidFill>
                  <a:latin typeface="Arial" panose="020B0604020202020204" pitchFamily="34" charset="0"/>
                  <a:cs typeface="Arial" panose="020B0604020202020204" pitchFamily="34" charset="0"/>
                </a:defRPr>
              </a:lvl2pPr>
              <a:lvl3pPr marL="1143000" indent="-228600">
                <a:lnSpc>
                  <a:spcPct val="90000"/>
                </a:lnSpc>
                <a:spcBef>
                  <a:spcPts val="500"/>
                </a:spcBef>
                <a:buClr>
                  <a:schemeClr val="bg2"/>
                </a:buClr>
                <a:buFont typeface="Arial" panose="020B0604020202020204" pitchFamily="34" charset="0"/>
                <a:buChar char="•"/>
                <a:defRPr sz="2000" b="0" i="0" baseline="0">
                  <a:solidFill>
                    <a:schemeClr val="accent5">
                      <a:lumMod val="75000"/>
                    </a:schemeClr>
                  </a:solidFill>
                  <a:latin typeface="Arial" panose="020B0604020202020204" pitchFamily="34" charset="0"/>
                  <a:cs typeface="Arial" panose="020B0604020202020204" pitchFamily="34" charset="0"/>
                </a:defRPr>
              </a:lvl3pPr>
              <a:lvl4pPr marL="1600200" indent="-228600">
                <a:lnSpc>
                  <a:spcPct val="90000"/>
                </a:lnSpc>
                <a:spcBef>
                  <a:spcPts val="500"/>
                </a:spcBef>
                <a:buClr>
                  <a:schemeClr val="bg2"/>
                </a:buClr>
                <a:buFont typeface="Arial" panose="020B0604020202020204" pitchFamily="34" charset="0"/>
                <a:buChar char="−"/>
                <a:defRPr b="0" i="0" baseline="0">
                  <a:solidFill>
                    <a:schemeClr val="accent5">
                      <a:lumMod val="75000"/>
                    </a:schemeClr>
                  </a:solidFill>
                  <a:latin typeface="Arial" panose="020B0604020202020204" pitchFamily="34" charset="0"/>
                  <a:cs typeface="Arial" panose="020B0604020202020204" pitchFamily="34" charset="0"/>
                </a:defRPr>
              </a:lvl4pPr>
              <a:lvl5pPr marL="2057400" indent="-228600">
                <a:lnSpc>
                  <a:spcPct val="90000"/>
                </a:lnSpc>
                <a:spcBef>
                  <a:spcPts val="500"/>
                </a:spcBef>
                <a:buClr>
                  <a:schemeClr val="bg2"/>
                </a:buClr>
                <a:buFont typeface="Arial" panose="020B0604020202020204" pitchFamily="34" charset="0"/>
                <a:buChar char="•"/>
                <a:defRPr sz="1600" b="0" i="0" baseline="0">
                  <a:solidFill>
                    <a:schemeClr val="accent5">
                      <a:lumMod val="7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HOODOO</a:t>
              </a:r>
            </a:p>
            <a:p>
              <a:endParaRPr lang="en-US"/>
            </a:p>
          </p:txBody>
        </p:sp>
        <p:sp>
          <p:nvSpPr>
            <p:cNvPr id="30" name="Content Placeholder 6">
              <a:extLst>
                <a:ext uri="{FF2B5EF4-FFF2-40B4-BE49-F238E27FC236}">
                  <a16:creationId xmlns:a16="http://schemas.microsoft.com/office/drawing/2014/main" id="{465F5587-1AAE-75FC-962E-7C2589777894}"/>
                </a:ext>
              </a:extLst>
            </p:cNvPr>
            <p:cNvSpPr txBox="1">
              <a:spLocks/>
            </p:cNvSpPr>
            <p:nvPr/>
          </p:nvSpPr>
          <p:spPr>
            <a:xfrm>
              <a:off x="4149103" y="3639265"/>
              <a:ext cx="3361554" cy="1679028"/>
            </a:xfrm>
            <a:prstGeom prst="rect">
              <a:avLst/>
            </a:prstGeom>
          </p:spPr>
          <p:txBody>
            <a:bodyPr vert="horz" lIns="0" tIns="0" rIns="91440" bIns="45720" rtlCol="0">
              <a:noAutofit/>
            </a:bodyPr>
            <a:lstStyle>
              <a:lvl1pPr indent="0">
                <a:lnSpc>
                  <a:spcPct val="90000"/>
                </a:lnSpc>
                <a:spcBef>
                  <a:spcPts val="1000"/>
                </a:spcBef>
                <a:buClr>
                  <a:schemeClr val="bg2"/>
                </a:buClr>
                <a:buFont typeface="Arial" panose="020B0604020202020204" pitchFamily="34" charset="0"/>
                <a:buNone/>
                <a:defRPr sz="1200" b="1" i="0" baseline="0">
                  <a:solidFill>
                    <a:schemeClr val="accent3"/>
                  </a:solidFill>
                  <a:latin typeface="Arial" panose="020B0604020202020204" pitchFamily="34" charset="0"/>
                  <a:ea typeface="+mj-ea"/>
                  <a:cs typeface="Arial" panose="020B0604020202020204" pitchFamily="34" charset="0"/>
                </a:defRPr>
              </a:lvl1pPr>
              <a:lvl2pPr marL="685800" indent="-228600">
                <a:lnSpc>
                  <a:spcPct val="90000"/>
                </a:lnSpc>
                <a:spcBef>
                  <a:spcPts val="500"/>
                </a:spcBef>
                <a:buClr>
                  <a:schemeClr val="bg2"/>
                </a:buClr>
                <a:buFont typeface="Arial" panose="020B0604020202020204" pitchFamily="34" charset="0"/>
                <a:buChar char="−"/>
                <a:defRPr sz="2200" b="0" i="0" baseline="0">
                  <a:solidFill>
                    <a:schemeClr val="accent5">
                      <a:lumMod val="75000"/>
                    </a:schemeClr>
                  </a:solidFill>
                  <a:latin typeface="Arial" panose="020B0604020202020204" pitchFamily="34" charset="0"/>
                  <a:cs typeface="Arial" panose="020B0604020202020204" pitchFamily="34" charset="0"/>
                </a:defRPr>
              </a:lvl2pPr>
              <a:lvl3pPr marL="1143000" indent="-228600">
                <a:lnSpc>
                  <a:spcPct val="90000"/>
                </a:lnSpc>
                <a:spcBef>
                  <a:spcPts val="500"/>
                </a:spcBef>
                <a:buClr>
                  <a:schemeClr val="bg2"/>
                </a:buClr>
                <a:buFont typeface="Arial" panose="020B0604020202020204" pitchFamily="34" charset="0"/>
                <a:buChar char="•"/>
                <a:defRPr sz="2000" b="0" i="0" baseline="0">
                  <a:solidFill>
                    <a:schemeClr val="accent5">
                      <a:lumMod val="75000"/>
                    </a:schemeClr>
                  </a:solidFill>
                  <a:latin typeface="Arial" panose="020B0604020202020204" pitchFamily="34" charset="0"/>
                  <a:cs typeface="Arial" panose="020B0604020202020204" pitchFamily="34" charset="0"/>
                </a:defRPr>
              </a:lvl3pPr>
              <a:lvl4pPr marL="1600200" indent="-228600">
                <a:lnSpc>
                  <a:spcPct val="90000"/>
                </a:lnSpc>
                <a:spcBef>
                  <a:spcPts val="500"/>
                </a:spcBef>
                <a:buClr>
                  <a:schemeClr val="bg2"/>
                </a:buClr>
                <a:buFont typeface="Arial" panose="020B0604020202020204" pitchFamily="34" charset="0"/>
                <a:buChar char="−"/>
                <a:defRPr b="0" i="0" baseline="0">
                  <a:solidFill>
                    <a:schemeClr val="accent5">
                      <a:lumMod val="75000"/>
                    </a:schemeClr>
                  </a:solidFill>
                  <a:latin typeface="Arial" panose="020B0604020202020204" pitchFamily="34" charset="0"/>
                  <a:cs typeface="Arial" panose="020B0604020202020204" pitchFamily="34" charset="0"/>
                </a:defRPr>
              </a:lvl4pPr>
              <a:lvl5pPr marL="2057400" indent="-228600">
                <a:lnSpc>
                  <a:spcPct val="90000"/>
                </a:lnSpc>
                <a:spcBef>
                  <a:spcPts val="500"/>
                </a:spcBef>
                <a:buClr>
                  <a:schemeClr val="bg2"/>
                </a:buClr>
                <a:buFont typeface="Arial" panose="020B0604020202020204" pitchFamily="34" charset="0"/>
                <a:buChar char="•"/>
                <a:defRPr sz="1600" b="0" i="0" baseline="0">
                  <a:solidFill>
                    <a:schemeClr val="accent5">
                      <a:lumMod val="7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1600"/>
                <a:t>Highlights</a:t>
              </a:r>
            </a:p>
            <a:p>
              <a:endParaRPr lang="en-US" sz="400"/>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Made public to users on February 2, 2021</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928-core Lambda Hyperplane A100</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23.5 TB total memory</a:t>
              </a:r>
            </a:p>
            <a:p>
              <a:pPr marL="228600" indent="-228600">
                <a:lnSpc>
                  <a:spcPct val="100000"/>
                </a:lnSpc>
                <a:spcBef>
                  <a:spcPts val="0"/>
                </a:spcBef>
                <a:buFont typeface="Arial" panose="020B0604020202020204" pitchFamily="34" charset="0"/>
                <a:buChar char="•"/>
              </a:pPr>
              <a:r>
                <a:rPr lang="en-US" b="0" err="1">
                  <a:solidFill>
                    <a:schemeClr val="accent5">
                      <a:lumMod val="75000"/>
                    </a:schemeClr>
                  </a:solidFill>
                  <a:ea typeface="+mn-ea"/>
                </a:rPr>
                <a:t>Infiniband</a:t>
              </a:r>
              <a:r>
                <a:rPr lang="en-US" b="0">
                  <a:solidFill>
                    <a:schemeClr val="accent5">
                      <a:lumMod val="75000"/>
                    </a:schemeClr>
                  </a:solidFill>
                  <a:ea typeface="+mn-ea"/>
                </a:rPr>
                <a:t> HDR Fat-Tree</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92 NVIDIA A100 40 GB GPUs</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Rocky Linux 8.10 (Green Obsidian) operating system</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LINPACK: 0.86 Petaflops</a:t>
              </a:r>
              <a:endParaRPr lang="en-US"/>
            </a:p>
          </p:txBody>
        </p:sp>
      </p:grpSp>
      <p:grpSp>
        <p:nvGrpSpPr>
          <p:cNvPr id="41" name="Group 40">
            <a:extLst>
              <a:ext uri="{FF2B5EF4-FFF2-40B4-BE49-F238E27FC236}">
                <a16:creationId xmlns:a16="http://schemas.microsoft.com/office/drawing/2014/main" id="{61FDA018-1731-EF41-17BF-4B6CBA660930}"/>
              </a:ext>
            </a:extLst>
          </p:cNvPr>
          <p:cNvGrpSpPr/>
          <p:nvPr/>
        </p:nvGrpSpPr>
        <p:grpSpPr>
          <a:xfrm>
            <a:off x="8457300" y="1120286"/>
            <a:ext cx="3149923" cy="4500565"/>
            <a:chOff x="8290118" y="1120286"/>
            <a:chExt cx="3149923" cy="4500565"/>
          </a:xfrm>
        </p:grpSpPr>
        <p:pic>
          <p:nvPicPr>
            <p:cNvPr id="35" name="Picture 34" descr="A picture containing indoor, computer, subway, tiled&#10;&#10;AI-generated content may be incorrect.">
              <a:extLst>
                <a:ext uri="{FF2B5EF4-FFF2-40B4-BE49-F238E27FC236}">
                  <a16:creationId xmlns:a16="http://schemas.microsoft.com/office/drawing/2014/main" id="{962EBEEC-D9C4-B488-852A-8DD259CF0CE1}"/>
                </a:ext>
              </a:extLst>
            </p:cNvPr>
            <p:cNvPicPr>
              <a:picLocks noChangeAspect="1"/>
            </p:cNvPicPr>
            <p:nvPr/>
          </p:nvPicPr>
          <p:blipFill>
            <a:blip r:embed="rId7"/>
            <a:stretch>
              <a:fillRect/>
            </a:stretch>
          </p:blipFill>
          <p:spPr>
            <a:xfrm>
              <a:off x="8290118" y="1448184"/>
              <a:ext cx="2799295" cy="2099471"/>
            </a:xfrm>
            <a:prstGeom prst="rect">
              <a:avLst/>
            </a:prstGeom>
            <a:ln>
              <a:noFill/>
            </a:ln>
            <a:effectLst>
              <a:outerShdw blurRad="190500" algn="tl" rotWithShape="0">
                <a:srgbClr val="000000">
                  <a:alpha val="70000"/>
                </a:srgbClr>
              </a:outerShdw>
            </a:effectLst>
          </p:spPr>
        </p:pic>
        <p:sp>
          <p:nvSpPr>
            <p:cNvPr id="36" name="Content Placeholder 6">
              <a:extLst>
                <a:ext uri="{FF2B5EF4-FFF2-40B4-BE49-F238E27FC236}">
                  <a16:creationId xmlns:a16="http://schemas.microsoft.com/office/drawing/2014/main" id="{0789A723-33A9-EA79-2CD5-3F008EF84463}"/>
                </a:ext>
              </a:extLst>
            </p:cNvPr>
            <p:cNvSpPr txBox="1">
              <a:spLocks/>
            </p:cNvSpPr>
            <p:nvPr/>
          </p:nvSpPr>
          <p:spPr>
            <a:xfrm>
              <a:off x="8290119" y="1120286"/>
              <a:ext cx="2799294" cy="208429"/>
            </a:xfrm>
            <a:prstGeom prst="rect">
              <a:avLst/>
            </a:prstGeom>
          </p:spPr>
          <p:txBody>
            <a:bodyPr vert="horz" lIns="0" tIns="0" rIns="91440" bIns="45720" rtlCol="0">
              <a:noAutofit/>
            </a:bodyPr>
            <a:lstStyle>
              <a:defPPr>
                <a:defRPr lang="en-US"/>
              </a:defPPr>
              <a:lvl1pPr indent="0" algn="ctr">
                <a:lnSpc>
                  <a:spcPct val="90000"/>
                </a:lnSpc>
                <a:spcBef>
                  <a:spcPts val="1000"/>
                </a:spcBef>
                <a:buClr>
                  <a:schemeClr val="bg2"/>
                </a:buClr>
                <a:buFont typeface="Arial" panose="020B0604020202020204" pitchFamily="34" charset="0"/>
                <a:buNone/>
                <a:defRPr b="1" i="0" baseline="0">
                  <a:solidFill>
                    <a:schemeClr val="accent3"/>
                  </a:solidFill>
                  <a:latin typeface="Arial" panose="020B0604020202020204" pitchFamily="34" charset="0"/>
                  <a:ea typeface="+mj-ea"/>
                  <a:cs typeface="Arial" panose="020B0604020202020204" pitchFamily="34" charset="0"/>
                </a:defRPr>
              </a:lvl1pPr>
              <a:lvl2pPr marL="685800" indent="-228600">
                <a:lnSpc>
                  <a:spcPct val="90000"/>
                </a:lnSpc>
                <a:spcBef>
                  <a:spcPts val="500"/>
                </a:spcBef>
                <a:buClr>
                  <a:schemeClr val="bg2"/>
                </a:buClr>
                <a:buFont typeface="Arial" panose="020B0604020202020204" pitchFamily="34" charset="0"/>
                <a:buChar char="−"/>
                <a:defRPr sz="2200" b="0" i="0" baseline="0">
                  <a:solidFill>
                    <a:schemeClr val="accent5">
                      <a:lumMod val="75000"/>
                    </a:schemeClr>
                  </a:solidFill>
                  <a:latin typeface="Arial" panose="020B0604020202020204" pitchFamily="34" charset="0"/>
                  <a:cs typeface="Arial" panose="020B0604020202020204" pitchFamily="34" charset="0"/>
                </a:defRPr>
              </a:lvl2pPr>
              <a:lvl3pPr marL="1143000" indent="-228600">
                <a:lnSpc>
                  <a:spcPct val="90000"/>
                </a:lnSpc>
                <a:spcBef>
                  <a:spcPts val="500"/>
                </a:spcBef>
                <a:buClr>
                  <a:schemeClr val="bg2"/>
                </a:buClr>
                <a:buFont typeface="Arial" panose="020B0604020202020204" pitchFamily="34" charset="0"/>
                <a:buChar char="•"/>
                <a:defRPr sz="2000" b="0" i="0" baseline="0">
                  <a:solidFill>
                    <a:schemeClr val="accent5">
                      <a:lumMod val="75000"/>
                    </a:schemeClr>
                  </a:solidFill>
                  <a:latin typeface="Arial" panose="020B0604020202020204" pitchFamily="34" charset="0"/>
                  <a:cs typeface="Arial" panose="020B0604020202020204" pitchFamily="34" charset="0"/>
                </a:defRPr>
              </a:lvl3pPr>
              <a:lvl4pPr marL="1600200" indent="-228600">
                <a:lnSpc>
                  <a:spcPct val="90000"/>
                </a:lnSpc>
                <a:spcBef>
                  <a:spcPts val="500"/>
                </a:spcBef>
                <a:buClr>
                  <a:schemeClr val="bg2"/>
                </a:buClr>
                <a:buFont typeface="Arial" panose="020B0604020202020204" pitchFamily="34" charset="0"/>
                <a:buChar char="−"/>
                <a:defRPr b="0" i="0" baseline="0">
                  <a:solidFill>
                    <a:schemeClr val="accent5">
                      <a:lumMod val="75000"/>
                    </a:schemeClr>
                  </a:solidFill>
                  <a:latin typeface="Arial" panose="020B0604020202020204" pitchFamily="34" charset="0"/>
                  <a:cs typeface="Arial" panose="020B0604020202020204" pitchFamily="34" charset="0"/>
                </a:defRPr>
              </a:lvl4pPr>
              <a:lvl5pPr marL="2057400" indent="-228600">
                <a:lnSpc>
                  <a:spcPct val="90000"/>
                </a:lnSpc>
                <a:spcBef>
                  <a:spcPts val="500"/>
                </a:spcBef>
                <a:buClr>
                  <a:schemeClr val="bg2"/>
                </a:buClr>
                <a:buFont typeface="Arial" panose="020B0604020202020204" pitchFamily="34" charset="0"/>
                <a:buChar char="•"/>
                <a:defRPr sz="1600" b="0" i="0" baseline="0">
                  <a:solidFill>
                    <a:schemeClr val="accent5">
                      <a:lumMod val="7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BITTERROOT</a:t>
              </a:r>
            </a:p>
            <a:p>
              <a:endParaRPr lang="en-US"/>
            </a:p>
          </p:txBody>
        </p:sp>
        <p:sp>
          <p:nvSpPr>
            <p:cNvPr id="40" name="Content Placeholder 6">
              <a:extLst>
                <a:ext uri="{FF2B5EF4-FFF2-40B4-BE49-F238E27FC236}">
                  <a16:creationId xmlns:a16="http://schemas.microsoft.com/office/drawing/2014/main" id="{80EFE6E1-665F-725C-0F02-7B4737880B47}"/>
                </a:ext>
              </a:extLst>
            </p:cNvPr>
            <p:cNvSpPr txBox="1">
              <a:spLocks/>
            </p:cNvSpPr>
            <p:nvPr/>
          </p:nvSpPr>
          <p:spPr>
            <a:xfrm>
              <a:off x="8290118" y="3639264"/>
              <a:ext cx="3149923" cy="1981587"/>
            </a:xfrm>
            <a:prstGeom prst="rect">
              <a:avLst/>
            </a:prstGeom>
          </p:spPr>
          <p:txBody>
            <a:bodyPr vert="horz" lIns="0" tIns="0" rIns="91440" bIns="45720" rtlCol="0">
              <a:noAutofit/>
            </a:bodyPr>
            <a:lstStyle>
              <a:lvl1pPr indent="0">
                <a:lnSpc>
                  <a:spcPct val="90000"/>
                </a:lnSpc>
                <a:spcBef>
                  <a:spcPts val="1000"/>
                </a:spcBef>
                <a:buClr>
                  <a:schemeClr val="bg2"/>
                </a:buClr>
                <a:buFont typeface="Arial" panose="020B0604020202020204" pitchFamily="34" charset="0"/>
                <a:buNone/>
                <a:defRPr sz="1200" b="1" i="0" baseline="0">
                  <a:solidFill>
                    <a:schemeClr val="accent3"/>
                  </a:solidFill>
                  <a:latin typeface="Arial" panose="020B0604020202020204" pitchFamily="34" charset="0"/>
                  <a:ea typeface="+mj-ea"/>
                  <a:cs typeface="Arial" panose="020B0604020202020204" pitchFamily="34" charset="0"/>
                </a:defRPr>
              </a:lvl1pPr>
              <a:lvl2pPr marL="685800" indent="-228600">
                <a:lnSpc>
                  <a:spcPct val="90000"/>
                </a:lnSpc>
                <a:spcBef>
                  <a:spcPts val="500"/>
                </a:spcBef>
                <a:buClr>
                  <a:schemeClr val="bg2"/>
                </a:buClr>
                <a:buFont typeface="Arial" panose="020B0604020202020204" pitchFamily="34" charset="0"/>
                <a:buChar char="−"/>
                <a:defRPr sz="2200" b="0" i="0" baseline="0">
                  <a:solidFill>
                    <a:schemeClr val="accent5">
                      <a:lumMod val="75000"/>
                    </a:schemeClr>
                  </a:solidFill>
                  <a:latin typeface="Arial" panose="020B0604020202020204" pitchFamily="34" charset="0"/>
                  <a:cs typeface="Arial" panose="020B0604020202020204" pitchFamily="34" charset="0"/>
                </a:defRPr>
              </a:lvl2pPr>
              <a:lvl3pPr marL="1143000" indent="-228600">
                <a:lnSpc>
                  <a:spcPct val="90000"/>
                </a:lnSpc>
                <a:spcBef>
                  <a:spcPts val="500"/>
                </a:spcBef>
                <a:buClr>
                  <a:schemeClr val="bg2"/>
                </a:buClr>
                <a:buFont typeface="Arial" panose="020B0604020202020204" pitchFamily="34" charset="0"/>
                <a:buChar char="•"/>
                <a:defRPr sz="2000" b="0" i="0" baseline="0">
                  <a:solidFill>
                    <a:schemeClr val="accent5">
                      <a:lumMod val="75000"/>
                    </a:schemeClr>
                  </a:solidFill>
                  <a:latin typeface="Arial" panose="020B0604020202020204" pitchFamily="34" charset="0"/>
                  <a:cs typeface="Arial" panose="020B0604020202020204" pitchFamily="34" charset="0"/>
                </a:defRPr>
              </a:lvl3pPr>
              <a:lvl4pPr marL="1600200" indent="-228600">
                <a:lnSpc>
                  <a:spcPct val="90000"/>
                </a:lnSpc>
                <a:spcBef>
                  <a:spcPts val="500"/>
                </a:spcBef>
                <a:buClr>
                  <a:schemeClr val="bg2"/>
                </a:buClr>
                <a:buFont typeface="Arial" panose="020B0604020202020204" pitchFamily="34" charset="0"/>
                <a:buChar char="−"/>
                <a:defRPr b="0" i="0" baseline="0">
                  <a:solidFill>
                    <a:schemeClr val="accent5">
                      <a:lumMod val="75000"/>
                    </a:schemeClr>
                  </a:solidFill>
                  <a:latin typeface="Arial" panose="020B0604020202020204" pitchFamily="34" charset="0"/>
                  <a:cs typeface="Arial" panose="020B0604020202020204" pitchFamily="34" charset="0"/>
                </a:defRPr>
              </a:lvl4pPr>
              <a:lvl5pPr marL="2057400" indent="-228600">
                <a:lnSpc>
                  <a:spcPct val="90000"/>
                </a:lnSpc>
                <a:spcBef>
                  <a:spcPts val="500"/>
                </a:spcBef>
                <a:buClr>
                  <a:schemeClr val="bg2"/>
                </a:buClr>
                <a:buFont typeface="Arial" panose="020B0604020202020204" pitchFamily="34" charset="0"/>
                <a:buChar char="•"/>
                <a:defRPr sz="1600" b="0" i="0" baseline="0">
                  <a:solidFill>
                    <a:schemeClr val="accent5">
                      <a:lumMod val="7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1600"/>
                <a:t>Highlights</a:t>
              </a:r>
            </a:p>
            <a:p>
              <a:pPr algn="ctr"/>
              <a:endParaRPr lang="en-US" sz="400"/>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Made public to users on June 17, 2024</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43,008-core Dell CTS-2</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90.0 TB total memory</a:t>
              </a:r>
            </a:p>
            <a:p>
              <a:pPr marL="228600" indent="-228600">
                <a:lnSpc>
                  <a:spcPct val="100000"/>
                </a:lnSpc>
                <a:spcBef>
                  <a:spcPts val="0"/>
                </a:spcBef>
                <a:buFont typeface="Arial" panose="020B0604020202020204" pitchFamily="34" charset="0"/>
                <a:buChar char="•"/>
              </a:pPr>
              <a:r>
                <a:rPr lang="en-US" b="0" err="1">
                  <a:solidFill>
                    <a:schemeClr val="accent5">
                      <a:lumMod val="75000"/>
                    </a:schemeClr>
                  </a:solidFill>
                  <a:ea typeface="+mn-ea"/>
                </a:rPr>
                <a:t>OmniPath</a:t>
              </a:r>
              <a:r>
                <a:rPr lang="en-US" b="0">
                  <a:solidFill>
                    <a:schemeClr val="accent5">
                      <a:lumMod val="75000"/>
                    </a:schemeClr>
                  </a:solidFill>
                  <a:ea typeface="+mn-ea"/>
                </a:rPr>
                <a:t> Fat-Tree</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Rocky Linux 8.10 (Green Obsidian) operating system</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LINPACK: 2.00 Petaflops</a:t>
              </a:r>
              <a:endParaRPr lang="en-US" sz="1800"/>
            </a:p>
          </p:txBody>
        </p:sp>
      </p:grpSp>
      <p:sp>
        <p:nvSpPr>
          <p:cNvPr id="6" name="TextBox 5">
            <a:extLst>
              <a:ext uri="{FF2B5EF4-FFF2-40B4-BE49-F238E27FC236}">
                <a16:creationId xmlns:a16="http://schemas.microsoft.com/office/drawing/2014/main" id="{81549EA3-4C84-D205-AAC0-8C10C5F7B0C8}"/>
              </a:ext>
            </a:extLst>
          </p:cNvPr>
          <p:cNvSpPr txBox="1"/>
          <p:nvPr/>
        </p:nvSpPr>
        <p:spPr>
          <a:xfrm>
            <a:off x="589448" y="6411077"/>
            <a:ext cx="1696552" cy="307777"/>
          </a:xfrm>
          <a:prstGeom prst="rect">
            <a:avLst/>
          </a:prstGeom>
          <a:noFill/>
        </p:spPr>
        <p:txBody>
          <a:bodyPr wrap="square" rtlCol="0">
            <a:spAutoFit/>
          </a:bodyPr>
          <a:lstStyle/>
          <a:p>
            <a:r>
              <a:rPr lang="en-US" sz="1400">
                <a:solidFill>
                  <a:schemeClr val="bg1"/>
                </a:solidFill>
              </a:rPr>
              <a:t>INL/MIS-26-90817</a:t>
            </a:r>
          </a:p>
        </p:txBody>
      </p:sp>
    </p:spTree>
    <p:extLst>
      <p:ext uri="{BB962C8B-B14F-4D97-AF65-F5344CB8AC3E}">
        <p14:creationId xmlns:p14="http://schemas.microsoft.com/office/powerpoint/2010/main" val="984870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A345-CDEC-E3EE-B785-D2645BD63730}"/>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5857F8C1-FB64-43E5-1DE3-CEFD285A5D4F}"/>
              </a:ext>
            </a:extLst>
          </p:cNvPr>
          <p:cNvSpPr txBox="1"/>
          <p:nvPr/>
        </p:nvSpPr>
        <p:spPr>
          <a:xfrm>
            <a:off x="0" y="6246897"/>
            <a:ext cx="12192000" cy="590931"/>
          </a:xfrm>
          <a:prstGeom prst="rect">
            <a:avLst/>
          </a:prstGeom>
          <a:noFill/>
        </p:spPr>
        <p:txBody>
          <a:bodyPr wrap="square" rtlCol="0">
            <a:spAutoFit/>
          </a:bodyPr>
          <a:lstStyle/>
          <a:p>
            <a:pPr algn="ctr">
              <a:lnSpc>
                <a:spcPct val="90000"/>
              </a:lnSpc>
              <a:buClr>
                <a:schemeClr val="bg2"/>
              </a:buClr>
            </a:pPr>
            <a:r>
              <a:rPr lang="en-US" sz="1200">
                <a:solidFill>
                  <a:schemeClr val="bg1"/>
                </a:solidFill>
                <a:latin typeface="Arial" panose="020B0604020202020204" pitchFamily="34" charset="0"/>
                <a:cs typeface="Arial" panose="020B0604020202020204" pitchFamily="34" charset="0"/>
              </a:rPr>
              <a:t>For More Details on Compute Clusters, go to:</a:t>
            </a:r>
          </a:p>
          <a:p>
            <a:pPr algn="ctr">
              <a:lnSpc>
                <a:spcPct val="90000"/>
              </a:lnSpc>
              <a:buClr>
                <a:schemeClr val="bg2"/>
              </a:buClr>
            </a:pPr>
            <a:r>
              <a:rPr lang="en-US" sz="1200">
                <a:solidFill>
                  <a:schemeClr val="bg1"/>
                </a:solidFill>
                <a:latin typeface="Arial" panose="020B0604020202020204" pitchFamily="34" charset="0"/>
                <a:cs typeface="Arial" panose="020B0604020202020204" pitchFamily="34" charset="0"/>
              </a:rPr>
              <a:t> </a:t>
            </a:r>
            <a:r>
              <a:rPr lang="en-US" sz="1200">
                <a:solidFill>
                  <a:schemeClr val="accent2">
                    <a:lumMod val="40000"/>
                    <a:lumOff val="6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https://hpcweb.hpc.inl.gov/hardware/</a:t>
            </a:r>
            <a:r>
              <a:rPr lang="en-US" sz="1200">
                <a:solidFill>
                  <a:schemeClr val="accent2">
                    <a:lumMod val="40000"/>
                    <a:lumOff val="60000"/>
                  </a:schemeClr>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(internal)</a:t>
            </a:r>
          </a:p>
          <a:p>
            <a:pPr algn="ctr">
              <a:lnSpc>
                <a:spcPct val="90000"/>
              </a:lnSpc>
              <a:buClr>
                <a:schemeClr val="bg2"/>
              </a:buClr>
            </a:pPr>
            <a:r>
              <a:rPr lang="en-US" sz="1200">
                <a:solidFill>
                  <a:schemeClr val="accent2">
                    <a:lumMod val="40000"/>
                    <a:lumOff val="6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https://hpcweb.hpcondemand.inl.gov/hardware/</a:t>
            </a:r>
            <a:r>
              <a:rPr lang="en-US" sz="1200">
                <a:solidFill>
                  <a:schemeClr val="accent2">
                    <a:lumMod val="40000"/>
                    <a:lumOff val="60000"/>
                  </a:schemeClr>
                </a:solidFill>
                <a:latin typeface="Arial" panose="020B0604020202020204" pitchFamily="34" charset="0"/>
                <a:cs typeface="Arial" panose="020B0604020202020204" pitchFamily="34" charset="0"/>
              </a:rPr>
              <a:t> </a:t>
            </a:r>
            <a:r>
              <a:rPr lang="en-US" sz="1200">
                <a:solidFill>
                  <a:schemeClr val="bg1"/>
                </a:solidFill>
                <a:latin typeface="Arial" panose="020B0604020202020204" pitchFamily="34" charset="0"/>
                <a:cs typeface="Arial" panose="020B0604020202020204" pitchFamily="34" charset="0"/>
              </a:rPr>
              <a:t>(external)   </a:t>
            </a:r>
          </a:p>
        </p:txBody>
      </p:sp>
      <p:pic>
        <p:nvPicPr>
          <p:cNvPr id="7" name="Picture 6" descr="A close-up of a server&#10;&#10;AI-generated content may be incorrect.">
            <a:extLst>
              <a:ext uri="{FF2B5EF4-FFF2-40B4-BE49-F238E27FC236}">
                <a16:creationId xmlns:a16="http://schemas.microsoft.com/office/drawing/2014/main" id="{9A3AD486-8B13-9354-B133-3EF959C32DDD}"/>
              </a:ext>
            </a:extLst>
          </p:cNvPr>
          <p:cNvPicPr>
            <a:picLocks noChangeAspect="1"/>
          </p:cNvPicPr>
          <p:nvPr/>
        </p:nvPicPr>
        <p:blipFill>
          <a:blip r:embed="rId5"/>
          <a:stretch>
            <a:fillRect/>
          </a:stretch>
        </p:blipFill>
        <p:spPr>
          <a:xfrm>
            <a:off x="8363731" y="1556866"/>
            <a:ext cx="3326990" cy="205437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CA524750-D596-3E92-6AAE-4A0F943750B2}"/>
              </a:ext>
            </a:extLst>
          </p:cNvPr>
          <p:cNvSpPr>
            <a:spLocks noGrp="1"/>
          </p:cNvSpPr>
          <p:nvPr>
            <p:ph type="title"/>
          </p:nvPr>
        </p:nvSpPr>
        <p:spPr>
          <a:xfrm>
            <a:off x="888176" y="558602"/>
            <a:ext cx="10415648" cy="665899"/>
          </a:xfrm>
        </p:spPr>
        <p:txBody>
          <a:bodyPr/>
          <a:lstStyle/>
          <a:p>
            <a:r>
              <a:rPr lang="en-US"/>
              <a:t>Systems in Production continued</a:t>
            </a:r>
            <a:endParaRPr lang="en-US">
              <a:solidFill>
                <a:srgbClr val="FF0000"/>
              </a:solidFill>
            </a:endParaRPr>
          </a:p>
        </p:txBody>
      </p:sp>
      <p:sp>
        <p:nvSpPr>
          <p:cNvPr id="5" name="Slide Number Placeholder 4">
            <a:extLst>
              <a:ext uri="{FF2B5EF4-FFF2-40B4-BE49-F238E27FC236}">
                <a16:creationId xmlns:a16="http://schemas.microsoft.com/office/drawing/2014/main" id="{0942BD9A-3E05-4618-2744-1A3B9E456AAD}"/>
              </a:ext>
            </a:extLst>
          </p:cNvPr>
          <p:cNvSpPr>
            <a:spLocks noGrp="1"/>
          </p:cNvSpPr>
          <p:nvPr>
            <p:ph type="sldNum" sz="quarter" idx="12"/>
          </p:nvPr>
        </p:nvSpPr>
        <p:spPr/>
        <p:txBody>
          <a:bodyPr/>
          <a:lstStyle/>
          <a:p>
            <a:fld id="{82B577FA-F7D9-2C48-919F-F962E3BF952F}" type="slidenum">
              <a:rPr lang="en-US" smtClean="0"/>
              <a:t>6</a:t>
            </a:fld>
            <a:endParaRPr lang="en-US"/>
          </a:p>
        </p:txBody>
      </p:sp>
      <p:grpSp>
        <p:nvGrpSpPr>
          <p:cNvPr id="26" name="Group 25">
            <a:extLst>
              <a:ext uri="{FF2B5EF4-FFF2-40B4-BE49-F238E27FC236}">
                <a16:creationId xmlns:a16="http://schemas.microsoft.com/office/drawing/2014/main" id="{7FC6ACE4-8D2F-E0CC-6DAB-1EE63505EF4C}"/>
              </a:ext>
            </a:extLst>
          </p:cNvPr>
          <p:cNvGrpSpPr/>
          <p:nvPr/>
        </p:nvGrpSpPr>
        <p:grpSpPr>
          <a:xfrm>
            <a:off x="4374505" y="1224501"/>
            <a:ext cx="3149923" cy="4499756"/>
            <a:chOff x="481857" y="1121096"/>
            <a:chExt cx="3149923" cy="4499756"/>
          </a:xfrm>
        </p:grpSpPr>
        <p:sp>
          <p:nvSpPr>
            <p:cNvPr id="28" name="Content Placeholder 6">
              <a:extLst>
                <a:ext uri="{FF2B5EF4-FFF2-40B4-BE49-F238E27FC236}">
                  <a16:creationId xmlns:a16="http://schemas.microsoft.com/office/drawing/2014/main" id="{F26405E8-2397-CD2B-09EC-582A9B029E94}"/>
                </a:ext>
              </a:extLst>
            </p:cNvPr>
            <p:cNvSpPr txBox="1">
              <a:spLocks/>
            </p:cNvSpPr>
            <p:nvPr/>
          </p:nvSpPr>
          <p:spPr>
            <a:xfrm>
              <a:off x="481857" y="3639265"/>
              <a:ext cx="3149923" cy="1981587"/>
            </a:xfrm>
            <a:prstGeom prst="rect">
              <a:avLst/>
            </a:prstGeom>
          </p:spPr>
          <p:txBody>
            <a:bodyPr vert="horz" lIns="0" tIns="0" rIns="91440" bIns="45720" rtlCol="0">
              <a:noAutofit/>
            </a:bodyPr>
            <a:lstStyle>
              <a:lvl1pPr indent="0">
                <a:lnSpc>
                  <a:spcPct val="90000"/>
                </a:lnSpc>
                <a:spcBef>
                  <a:spcPts val="1000"/>
                </a:spcBef>
                <a:buClr>
                  <a:schemeClr val="bg2"/>
                </a:buClr>
                <a:buFont typeface="Arial" panose="020B0604020202020204" pitchFamily="34" charset="0"/>
                <a:buNone/>
                <a:defRPr sz="1200" b="1" i="0" baseline="0">
                  <a:solidFill>
                    <a:schemeClr val="accent3"/>
                  </a:solidFill>
                  <a:latin typeface="Arial" panose="020B0604020202020204" pitchFamily="34" charset="0"/>
                  <a:ea typeface="+mj-ea"/>
                  <a:cs typeface="Arial" panose="020B0604020202020204" pitchFamily="34" charset="0"/>
                </a:defRPr>
              </a:lvl1pPr>
              <a:lvl2pPr marL="685800" indent="-228600">
                <a:lnSpc>
                  <a:spcPct val="90000"/>
                </a:lnSpc>
                <a:spcBef>
                  <a:spcPts val="500"/>
                </a:spcBef>
                <a:buClr>
                  <a:schemeClr val="bg2"/>
                </a:buClr>
                <a:buFont typeface="Arial" panose="020B0604020202020204" pitchFamily="34" charset="0"/>
                <a:buChar char="−"/>
                <a:defRPr sz="2200" b="0" i="0" baseline="0">
                  <a:solidFill>
                    <a:schemeClr val="accent5">
                      <a:lumMod val="75000"/>
                    </a:schemeClr>
                  </a:solidFill>
                  <a:latin typeface="Arial" panose="020B0604020202020204" pitchFamily="34" charset="0"/>
                  <a:cs typeface="Arial" panose="020B0604020202020204" pitchFamily="34" charset="0"/>
                </a:defRPr>
              </a:lvl2pPr>
              <a:lvl3pPr marL="1143000" indent="-228600">
                <a:lnSpc>
                  <a:spcPct val="90000"/>
                </a:lnSpc>
                <a:spcBef>
                  <a:spcPts val="500"/>
                </a:spcBef>
                <a:buClr>
                  <a:schemeClr val="bg2"/>
                </a:buClr>
                <a:buFont typeface="Arial" panose="020B0604020202020204" pitchFamily="34" charset="0"/>
                <a:buChar char="•"/>
                <a:defRPr sz="2000" b="0" i="0" baseline="0">
                  <a:solidFill>
                    <a:schemeClr val="accent5">
                      <a:lumMod val="75000"/>
                    </a:schemeClr>
                  </a:solidFill>
                  <a:latin typeface="Arial" panose="020B0604020202020204" pitchFamily="34" charset="0"/>
                  <a:cs typeface="Arial" panose="020B0604020202020204" pitchFamily="34" charset="0"/>
                </a:defRPr>
              </a:lvl3pPr>
              <a:lvl4pPr marL="1600200" indent="-228600">
                <a:lnSpc>
                  <a:spcPct val="90000"/>
                </a:lnSpc>
                <a:spcBef>
                  <a:spcPts val="500"/>
                </a:spcBef>
                <a:buClr>
                  <a:schemeClr val="bg2"/>
                </a:buClr>
                <a:buFont typeface="Arial" panose="020B0604020202020204" pitchFamily="34" charset="0"/>
                <a:buChar char="−"/>
                <a:defRPr b="0" i="0" baseline="0">
                  <a:solidFill>
                    <a:schemeClr val="accent5">
                      <a:lumMod val="75000"/>
                    </a:schemeClr>
                  </a:solidFill>
                  <a:latin typeface="Arial" panose="020B0604020202020204" pitchFamily="34" charset="0"/>
                  <a:cs typeface="Arial" panose="020B0604020202020204" pitchFamily="34" charset="0"/>
                </a:defRPr>
              </a:lvl4pPr>
              <a:lvl5pPr marL="2057400" indent="-228600">
                <a:lnSpc>
                  <a:spcPct val="90000"/>
                </a:lnSpc>
                <a:spcBef>
                  <a:spcPts val="500"/>
                </a:spcBef>
                <a:buClr>
                  <a:schemeClr val="bg2"/>
                </a:buClr>
                <a:buFont typeface="Arial" panose="020B0604020202020204" pitchFamily="34" charset="0"/>
                <a:buChar char="•"/>
                <a:defRPr sz="1600" b="0" i="0" baseline="0">
                  <a:solidFill>
                    <a:schemeClr val="accent5">
                      <a:lumMod val="7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1600"/>
                <a:t>Highlights</a:t>
              </a:r>
            </a:p>
            <a:p>
              <a:pPr algn="ctr"/>
              <a:endParaRPr lang="en-US" sz="400"/>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Made public to users on</a:t>
              </a:r>
              <a:br>
                <a:rPr lang="en-US" b="0">
                  <a:solidFill>
                    <a:schemeClr val="accent5">
                      <a:lumMod val="75000"/>
                    </a:schemeClr>
                  </a:solidFill>
                  <a:ea typeface="+mn-ea"/>
                </a:rPr>
              </a:br>
              <a:r>
                <a:rPr lang="en-US" b="0">
                  <a:solidFill>
                    <a:schemeClr val="accent5">
                      <a:lumMod val="75000"/>
                    </a:schemeClr>
                  </a:solidFill>
                  <a:ea typeface="+mn-ea"/>
                </a:rPr>
                <a:t>February 16, 2026</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393,216-core HPE Cray EX 4000</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768.0 TB total memory</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Slingshot Dragonfly</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Red Hat Enterprise Linux 9.6 (Plow) operating system</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LINPACK: 21.0 Petaflops</a:t>
              </a:r>
            </a:p>
          </p:txBody>
        </p:sp>
        <p:sp>
          <p:nvSpPr>
            <p:cNvPr id="29" name="Content Placeholder 6">
              <a:extLst>
                <a:ext uri="{FF2B5EF4-FFF2-40B4-BE49-F238E27FC236}">
                  <a16:creationId xmlns:a16="http://schemas.microsoft.com/office/drawing/2014/main" id="{2B8F0E1B-541D-6913-4698-AD2E5E57A963}"/>
                </a:ext>
              </a:extLst>
            </p:cNvPr>
            <p:cNvSpPr txBox="1">
              <a:spLocks/>
            </p:cNvSpPr>
            <p:nvPr/>
          </p:nvSpPr>
          <p:spPr>
            <a:xfrm>
              <a:off x="481857" y="1121096"/>
              <a:ext cx="3149923" cy="262401"/>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6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a:solidFill>
                    <a:schemeClr val="accent3"/>
                  </a:solidFill>
                  <a:ea typeface="+mj-ea"/>
                </a:rPr>
                <a:t>TETON</a:t>
              </a:r>
            </a:p>
            <a:p>
              <a:pPr algn="ctr"/>
              <a:endParaRPr lang="en-US" sz="1800"/>
            </a:p>
          </p:txBody>
        </p:sp>
      </p:grpSp>
      <p:grpSp>
        <p:nvGrpSpPr>
          <p:cNvPr id="32" name="Group 31">
            <a:extLst>
              <a:ext uri="{FF2B5EF4-FFF2-40B4-BE49-F238E27FC236}">
                <a16:creationId xmlns:a16="http://schemas.microsoft.com/office/drawing/2014/main" id="{D8C13159-95A7-36C1-5156-5D3D11D943CB}"/>
              </a:ext>
            </a:extLst>
          </p:cNvPr>
          <p:cNvGrpSpPr/>
          <p:nvPr/>
        </p:nvGrpSpPr>
        <p:grpSpPr>
          <a:xfrm>
            <a:off x="704796" y="1224501"/>
            <a:ext cx="3149923" cy="4499756"/>
            <a:chOff x="1624857" y="1374104"/>
            <a:chExt cx="3149923" cy="4499756"/>
          </a:xfrm>
        </p:grpSpPr>
        <p:grpSp>
          <p:nvGrpSpPr>
            <p:cNvPr id="8" name="Group 7">
              <a:extLst>
                <a:ext uri="{FF2B5EF4-FFF2-40B4-BE49-F238E27FC236}">
                  <a16:creationId xmlns:a16="http://schemas.microsoft.com/office/drawing/2014/main" id="{35903FF1-BCA1-9369-6D78-B8ACAE4F1932}"/>
                </a:ext>
              </a:extLst>
            </p:cNvPr>
            <p:cNvGrpSpPr/>
            <p:nvPr/>
          </p:nvGrpSpPr>
          <p:grpSpPr>
            <a:xfrm>
              <a:off x="1624857" y="1374104"/>
              <a:ext cx="3149923" cy="4499756"/>
              <a:chOff x="481857" y="1121096"/>
              <a:chExt cx="3149923" cy="4499756"/>
            </a:xfrm>
          </p:grpSpPr>
          <p:sp>
            <p:nvSpPr>
              <p:cNvPr id="14" name="Content Placeholder 6">
                <a:extLst>
                  <a:ext uri="{FF2B5EF4-FFF2-40B4-BE49-F238E27FC236}">
                    <a16:creationId xmlns:a16="http://schemas.microsoft.com/office/drawing/2014/main" id="{184E3D5C-A572-FAD0-40CB-B0EB741849AF}"/>
                  </a:ext>
                </a:extLst>
              </p:cNvPr>
              <p:cNvSpPr txBox="1">
                <a:spLocks/>
              </p:cNvSpPr>
              <p:nvPr/>
            </p:nvSpPr>
            <p:spPr>
              <a:xfrm>
                <a:off x="481857" y="3639265"/>
                <a:ext cx="3149923" cy="1981587"/>
              </a:xfrm>
              <a:prstGeom prst="rect">
                <a:avLst/>
              </a:prstGeom>
            </p:spPr>
            <p:txBody>
              <a:bodyPr vert="horz" lIns="0" tIns="0" rIns="91440" bIns="45720" rtlCol="0">
                <a:noAutofit/>
              </a:bodyPr>
              <a:lstStyle>
                <a:lvl1pPr indent="0">
                  <a:lnSpc>
                    <a:spcPct val="90000"/>
                  </a:lnSpc>
                  <a:spcBef>
                    <a:spcPts val="1000"/>
                  </a:spcBef>
                  <a:buClr>
                    <a:schemeClr val="bg2"/>
                  </a:buClr>
                  <a:buFont typeface="Arial" panose="020B0604020202020204" pitchFamily="34" charset="0"/>
                  <a:buNone/>
                  <a:defRPr sz="1200" b="1" i="0" baseline="0">
                    <a:solidFill>
                      <a:schemeClr val="accent3"/>
                    </a:solidFill>
                    <a:latin typeface="Arial" panose="020B0604020202020204" pitchFamily="34" charset="0"/>
                    <a:ea typeface="+mj-ea"/>
                    <a:cs typeface="Arial" panose="020B0604020202020204" pitchFamily="34" charset="0"/>
                  </a:defRPr>
                </a:lvl1pPr>
                <a:lvl2pPr marL="685800" indent="-228600">
                  <a:lnSpc>
                    <a:spcPct val="90000"/>
                  </a:lnSpc>
                  <a:spcBef>
                    <a:spcPts val="500"/>
                  </a:spcBef>
                  <a:buClr>
                    <a:schemeClr val="bg2"/>
                  </a:buClr>
                  <a:buFont typeface="Arial" panose="020B0604020202020204" pitchFamily="34" charset="0"/>
                  <a:buChar char="−"/>
                  <a:defRPr sz="2200" b="0" i="0" baseline="0">
                    <a:solidFill>
                      <a:schemeClr val="accent5">
                        <a:lumMod val="75000"/>
                      </a:schemeClr>
                    </a:solidFill>
                    <a:latin typeface="Arial" panose="020B0604020202020204" pitchFamily="34" charset="0"/>
                    <a:cs typeface="Arial" panose="020B0604020202020204" pitchFamily="34" charset="0"/>
                  </a:defRPr>
                </a:lvl2pPr>
                <a:lvl3pPr marL="1143000" indent="-228600">
                  <a:lnSpc>
                    <a:spcPct val="90000"/>
                  </a:lnSpc>
                  <a:spcBef>
                    <a:spcPts val="500"/>
                  </a:spcBef>
                  <a:buClr>
                    <a:schemeClr val="bg2"/>
                  </a:buClr>
                  <a:buFont typeface="Arial" panose="020B0604020202020204" pitchFamily="34" charset="0"/>
                  <a:buChar char="•"/>
                  <a:defRPr sz="2000" b="0" i="0" baseline="0">
                    <a:solidFill>
                      <a:schemeClr val="accent5">
                        <a:lumMod val="75000"/>
                      </a:schemeClr>
                    </a:solidFill>
                    <a:latin typeface="Arial" panose="020B0604020202020204" pitchFamily="34" charset="0"/>
                    <a:cs typeface="Arial" panose="020B0604020202020204" pitchFamily="34" charset="0"/>
                  </a:defRPr>
                </a:lvl3pPr>
                <a:lvl4pPr marL="1600200" indent="-228600">
                  <a:lnSpc>
                    <a:spcPct val="90000"/>
                  </a:lnSpc>
                  <a:spcBef>
                    <a:spcPts val="500"/>
                  </a:spcBef>
                  <a:buClr>
                    <a:schemeClr val="bg2"/>
                  </a:buClr>
                  <a:buFont typeface="Arial" panose="020B0604020202020204" pitchFamily="34" charset="0"/>
                  <a:buChar char="−"/>
                  <a:defRPr b="0" i="0" baseline="0">
                    <a:solidFill>
                      <a:schemeClr val="accent5">
                        <a:lumMod val="75000"/>
                      </a:schemeClr>
                    </a:solidFill>
                    <a:latin typeface="Arial" panose="020B0604020202020204" pitchFamily="34" charset="0"/>
                    <a:cs typeface="Arial" panose="020B0604020202020204" pitchFamily="34" charset="0"/>
                  </a:defRPr>
                </a:lvl4pPr>
                <a:lvl5pPr marL="2057400" indent="-228600">
                  <a:lnSpc>
                    <a:spcPct val="90000"/>
                  </a:lnSpc>
                  <a:spcBef>
                    <a:spcPts val="500"/>
                  </a:spcBef>
                  <a:buClr>
                    <a:schemeClr val="bg2"/>
                  </a:buClr>
                  <a:buFont typeface="Arial" panose="020B0604020202020204" pitchFamily="34" charset="0"/>
                  <a:buChar char="•"/>
                  <a:defRPr sz="1600" b="0" i="0" baseline="0">
                    <a:solidFill>
                      <a:schemeClr val="accent5">
                        <a:lumMod val="7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1600"/>
                  <a:t>Highlights</a:t>
                </a:r>
              </a:p>
              <a:p>
                <a:pPr algn="ctr"/>
                <a:endParaRPr lang="en-US" sz="400"/>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Made public to users on</a:t>
                </a:r>
                <a:br>
                  <a:rPr lang="en-US" b="0">
                    <a:solidFill>
                      <a:schemeClr val="accent5">
                        <a:lumMod val="75000"/>
                      </a:schemeClr>
                    </a:solidFill>
                    <a:ea typeface="+mn-ea"/>
                  </a:rPr>
                </a:br>
                <a:r>
                  <a:rPr lang="en-US" b="0">
                    <a:solidFill>
                      <a:schemeClr val="accent5">
                        <a:lumMod val="75000"/>
                      </a:schemeClr>
                    </a:solidFill>
                    <a:ea typeface="+mn-ea"/>
                  </a:rPr>
                  <a:t>February 14, 2025</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94,416-core Dell CTS-2</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210.75 TB total memory</a:t>
                </a:r>
              </a:p>
              <a:p>
                <a:pPr marL="228600" indent="-228600">
                  <a:lnSpc>
                    <a:spcPct val="100000"/>
                  </a:lnSpc>
                  <a:spcBef>
                    <a:spcPts val="0"/>
                  </a:spcBef>
                  <a:buFont typeface="Arial" panose="020B0604020202020204" pitchFamily="34" charset="0"/>
                  <a:buChar char="•"/>
                </a:pPr>
                <a:r>
                  <a:rPr lang="en-US" b="0" err="1">
                    <a:solidFill>
                      <a:schemeClr val="accent5">
                        <a:lumMod val="75000"/>
                      </a:schemeClr>
                    </a:solidFill>
                    <a:ea typeface="+mn-ea"/>
                  </a:rPr>
                  <a:t>OmniPath</a:t>
                </a:r>
                <a:r>
                  <a:rPr lang="en-US" b="0">
                    <a:solidFill>
                      <a:schemeClr val="accent5">
                        <a:lumMod val="75000"/>
                      </a:schemeClr>
                    </a:solidFill>
                    <a:ea typeface="+mn-ea"/>
                  </a:rPr>
                  <a:t> Fat-Tree</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Rocky Linux 8.10 (Green Obsidian) operating system</a:t>
                </a:r>
              </a:p>
              <a:p>
                <a:pPr marL="228600" indent="-228600">
                  <a:lnSpc>
                    <a:spcPct val="100000"/>
                  </a:lnSpc>
                  <a:spcBef>
                    <a:spcPts val="0"/>
                  </a:spcBef>
                  <a:buFont typeface="Arial" panose="020B0604020202020204" pitchFamily="34" charset="0"/>
                  <a:buChar char="•"/>
                </a:pPr>
                <a:r>
                  <a:rPr lang="en-US" b="0">
                    <a:solidFill>
                      <a:schemeClr val="accent5">
                        <a:lumMod val="75000"/>
                      </a:schemeClr>
                    </a:solidFill>
                    <a:ea typeface="+mn-ea"/>
                  </a:rPr>
                  <a:t>LINPACK: 6.00 Petaflops</a:t>
                </a:r>
              </a:p>
            </p:txBody>
          </p:sp>
          <p:sp>
            <p:nvSpPr>
              <p:cNvPr id="16" name="Content Placeholder 6">
                <a:extLst>
                  <a:ext uri="{FF2B5EF4-FFF2-40B4-BE49-F238E27FC236}">
                    <a16:creationId xmlns:a16="http://schemas.microsoft.com/office/drawing/2014/main" id="{E2CD9733-FF4C-78A1-981E-A4CB7116C471}"/>
                  </a:ext>
                </a:extLst>
              </p:cNvPr>
              <p:cNvSpPr txBox="1">
                <a:spLocks/>
              </p:cNvSpPr>
              <p:nvPr/>
            </p:nvSpPr>
            <p:spPr>
              <a:xfrm>
                <a:off x="609022" y="1121096"/>
                <a:ext cx="2572706" cy="262401"/>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6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a:solidFill>
                      <a:schemeClr val="accent3"/>
                    </a:solidFill>
                    <a:ea typeface="+mj-ea"/>
                  </a:rPr>
                  <a:t>WINDRIVER</a:t>
                </a:r>
              </a:p>
              <a:p>
                <a:pPr algn="ctr"/>
                <a:endParaRPr lang="en-US" sz="1800"/>
              </a:p>
            </p:txBody>
          </p:sp>
        </p:grpSp>
        <p:pic>
          <p:nvPicPr>
            <p:cNvPr id="31" name="Picture 30" descr="A picture containing indoor, ceiling, computer, electronics&#10;&#10;AI-generated content may be incorrect.">
              <a:extLst>
                <a:ext uri="{FF2B5EF4-FFF2-40B4-BE49-F238E27FC236}">
                  <a16:creationId xmlns:a16="http://schemas.microsoft.com/office/drawing/2014/main" id="{B4C73E54-95CA-D7DB-5C3A-BD518EB334FE}"/>
                </a:ext>
              </a:extLst>
            </p:cNvPr>
            <p:cNvPicPr>
              <a:picLocks noChangeAspect="1"/>
            </p:cNvPicPr>
            <p:nvPr/>
          </p:nvPicPr>
          <p:blipFill>
            <a:blip r:embed="rId6"/>
            <a:stretch>
              <a:fillRect/>
            </a:stretch>
          </p:blipFill>
          <p:spPr>
            <a:xfrm>
              <a:off x="1752022" y="1706469"/>
              <a:ext cx="2605742" cy="2111319"/>
            </a:xfrm>
            <a:prstGeom prst="rect">
              <a:avLst/>
            </a:prstGeom>
            <a:ln>
              <a:noFill/>
            </a:ln>
            <a:effectLst>
              <a:outerShdw blurRad="190500" algn="tl" rotWithShape="0">
                <a:srgbClr val="000000">
                  <a:alpha val="70000"/>
                </a:srgbClr>
              </a:outerShdw>
            </a:effectLst>
          </p:spPr>
        </p:pic>
      </p:grpSp>
      <p:sp>
        <p:nvSpPr>
          <p:cNvPr id="9" name="Content Placeholder 6">
            <a:extLst>
              <a:ext uri="{FF2B5EF4-FFF2-40B4-BE49-F238E27FC236}">
                <a16:creationId xmlns:a16="http://schemas.microsoft.com/office/drawing/2014/main" id="{00DC2644-E1BF-5B56-5332-9BEAEC20E072}"/>
              </a:ext>
            </a:extLst>
          </p:cNvPr>
          <p:cNvSpPr txBox="1">
            <a:spLocks/>
          </p:cNvSpPr>
          <p:nvPr/>
        </p:nvSpPr>
        <p:spPr>
          <a:xfrm>
            <a:off x="8300877" y="1202651"/>
            <a:ext cx="3334376" cy="24429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6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3"/>
                </a:solidFill>
                <a:ea typeface="+mj-ea"/>
              </a:rPr>
              <a:t>GPU Cluster – ARCO</a:t>
            </a:r>
          </a:p>
        </p:txBody>
      </p:sp>
      <p:sp>
        <p:nvSpPr>
          <p:cNvPr id="10" name="Content Placeholder 6">
            <a:extLst>
              <a:ext uri="{FF2B5EF4-FFF2-40B4-BE49-F238E27FC236}">
                <a16:creationId xmlns:a16="http://schemas.microsoft.com/office/drawing/2014/main" id="{5D89EB52-0F1A-DF50-71D0-BCE065642A26}"/>
              </a:ext>
            </a:extLst>
          </p:cNvPr>
          <p:cNvSpPr txBox="1">
            <a:spLocks/>
          </p:cNvSpPr>
          <p:nvPr/>
        </p:nvSpPr>
        <p:spPr>
          <a:xfrm>
            <a:off x="8393104" y="3785594"/>
            <a:ext cx="3149923" cy="1981587"/>
          </a:xfrm>
          <a:prstGeom prst="rect">
            <a:avLst/>
          </a:prstGeom>
        </p:spPr>
        <p:txBody>
          <a:bodyPr vert="horz" lIns="0" tIns="0" rIns="91440" bIns="45720" rtlCol="0">
            <a:noAutofit/>
          </a:bodyPr>
          <a:lstStyle>
            <a:lvl1pPr indent="0">
              <a:lnSpc>
                <a:spcPct val="90000"/>
              </a:lnSpc>
              <a:spcBef>
                <a:spcPts val="1000"/>
              </a:spcBef>
              <a:buClr>
                <a:schemeClr val="bg2"/>
              </a:buClr>
              <a:buFont typeface="Arial" panose="020B0604020202020204" pitchFamily="34" charset="0"/>
              <a:buNone/>
              <a:defRPr sz="1200" b="1" i="0" baseline="0">
                <a:solidFill>
                  <a:schemeClr val="accent3"/>
                </a:solidFill>
                <a:latin typeface="Arial" panose="020B0604020202020204" pitchFamily="34" charset="0"/>
                <a:ea typeface="+mj-ea"/>
                <a:cs typeface="Arial" panose="020B0604020202020204" pitchFamily="34" charset="0"/>
              </a:defRPr>
            </a:lvl1pPr>
            <a:lvl2pPr marL="685800" indent="-228600">
              <a:lnSpc>
                <a:spcPct val="90000"/>
              </a:lnSpc>
              <a:spcBef>
                <a:spcPts val="500"/>
              </a:spcBef>
              <a:buClr>
                <a:schemeClr val="bg2"/>
              </a:buClr>
              <a:buFont typeface="Arial" panose="020B0604020202020204" pitchFamily="34" charset="0"/>
              <a:buChar char="−"/>
              <a:defRPr sz="2200" b="0" i="0" baseline="0">
                <a:solidFill>
                  <a:schemeClr val="accent5">
                    <a:lumMod val="75000"/>
                  </a:schemeClr>
                </a:solidFill>
                <a:latin typeface="Arial" panose="020B0604020202020204" pitchFamily="34" charset="0"/>
                <a:cs typeface="Arial" panose="020B0604020202020204" pitchFamily="34" charset="0"/>
              </a:defRPr>
            </a:lvl2pPr>
            <a:lvl3pPr marL="1143000" indent="-228600">
              <a:lnSpc>
                <a:spcPct val="90000"/>
              </a:lnSpc>
              <a:spcBef>
                <a:spcPts val="500"/>
              </a:spcBef>
              <a:buClr>
                <a:schemeClr val="bg2"/>
              </a:buClr>
              <a:buFont typeface="Arial" panose="020B0604020202020204" pitchFamily="34" charset="0"/>
              <a:buChar char="•"/>
              <a:defRPr sz="2000" b="0" i="0" baseline="0">
                <a:solidFill>
                  <a:schemeClr val="accent5">
                    <a:lumMod val="75000"/>
                  </a:schemeClr>
                </a:solidFill>
                <a:latin typeface="Arial" panose="020B0604020202020204" pitchFamily="34" charset="0"/>
                <a:cs typeface="Arial" panose="020B0604020202020204" pitchFamily="34" charset="0"/>
              </a:defRPr>
            </a:lvl3pPr>
            <a:lvl4pPr marL="1600200" indent="-228600">
              <a:lnSpc>
                <a:spcPct val="90000"/>
              </a:lnSpc>
              <a:spcBef>
                <a:spcPts val="500"/>
              </a:spcBef>
              <a:buClr>
                <a:schemeClr val="bg2"/>
              </a:buClr>
              <a:buFont typeface="Arial" panose="020B0604020202020204" pitchFamily="34" charset="0"/>
              <a:buChar char="−"/>
              <a:defRPr b="0" i="0" baseline="0">
                <a:solidFill>
                  <a:schemeClr val="accent5">
                    <a:lumMod val="75000"/>
                  </a:schemeClr>
                </a:solidFill>
                <a:latin typeface="Arial" panose="020B0604020202020204" pitchFamily="34" charset="0"/>
                <a:cs typeface="Arial" panose="020B0604020202020204" pitchFamily="34" charset="0"/>
              </a:defRPr>
            </a:lvl4pPr>
            <a:lvl5pPr marL="2057400" indent="-228600">
              <a:lnSpc>
                <a:spcPct val="90000"/>
              </a:lnSpc>
              <a:spcBef>
                <a:spcPts val="500"/>
              </a:spcBef>
              <a:buClr>
                <a:schemeClr val="bg2"/>
              </a:buClr>
              <a:buFont typeface="Arial" panose="020B0604020202020204" pitchFamily="34" charset="0"/>
              <a:buChar char="•"/>
              <a:defRPr sz="1600" b="0" i="0" baseline="0">
                <a:solidFill>
                  <a:schemeClr val="accent5">
                    <a:lumMod val="7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1600" dirty="0"/>
              <a:t>Highlights</a:t>
            </a:r>
          </a:p>
          <a:p>
            <a:pPr algn="ctr"/>
            <a:endParaRPr lang="en-US" sz="400" dirty="0"/>
          </a:p>
          <a:p>
            <a:pPr marL="228600" indent="-228600">
              <a:lnSpc>
                <a:spcPct val="100000"/>
              </a:lnSpc>
              <a:spcBef>
                <a:spcPts val="0"/>
              </a:spcBef>
              <a:buFont typeface="Arial" panose="020B0604020202020204" pitchFamily="34" charset="0"/>
              <a:buChar char="•"/>
            </a:pPr>
            <a:r>
              <a:rPr lang="en-US" b="0" dirty="0">
                <a:solidFill>
                  <a:schemeClr val="accent5">
                    <a:lumMod val="75000"/>
                  </a:schemeClr>
                </a:solidFill>
                <a:ea typeface="+mn-ea"/>
              </a:rPr>
              <a:t>Expected delivery July 2026 </a:t>
            </a:r>
          </a:p>
          <a:p>
            <a:pPr marL="228600" indent="-228600">
              <a:lnSpc>
                <a:spcPct val="100000"/>
              </a:lnSpc>
              <a:spcBef>
                <a:spcPts val="0"/>
              </a:spcBef>
              <a:buFont typeface="Arial" panose="020B0604020202020204" pitchFamily="34" charset="0"/>
              <a:buChar char="•"/>
            </a:pPr>
            <a:r>
              <a:rPr lang="en-US" b="0" dirty="0">
                <a:solidFill>
                  <a:schemeClr val="accent5">
                    <a:lumMod val="75000"/>
                  </a:schemeClr>
                </a:solidFill>
                <a:ea typeface="+mn-ea"/>
              </a:rPr>
              <a:t>160 H200 GPUs; 20 nodes</a:t>
            </a:r>
          </a:p>
          <a:p>
            <a:pPr marL="228600" indent="-228600">
              <a:lnSpc>
                <a:spcPct val="100000"/>
              </a:lnSpc>
              <a:spcBef>
                <a:spcPts val="0"/>
              </a:spcBef>
              <a:buFont typeface="Arial" panose="020B0604020202020204" pitchFamily="34" charset="0"/>
              <a:buChar char="•"/>
            </a:pPr>
            <a:r>
              <a:rPr lang="en-US" b="0" dirty="0">
                <a:solidFill>
                  <a:schemeClr val="accent5">
                    <a:lumMod val="75000"/>
                  </a:schemeClr>
                </a:solidFill>
                <a:ea typeface="+mn-ea"/>
              </a:rPr>
              <a:t>400 Gbps </a:t>
            </a:r>
            <a:r>
              <a:rPr lang="en-US" b="0" dirty="0" err="1">
                <a:solidFill>
                  <a:schemeClr val="accent5">
                    <a:lumMod val="75000"/>
                  </a:schemeClr>
                </a:solidFill>
                <a:ea typeface="+mn-ea"/>
              </a:rPr>
              <a:t>Infiniband</a:t>
            </a:r>
            <a:endParaRPr lang="en-US" b="0" dirty="0">
              <a:solidFill>
                <a:schemeClr val="accent5">
                  <a:lumMod val="75000"/>
                </a:schemeClr>
              </a:solidFill>
              <a:ea typeface="+mn-ea"/>
            </a:endParaRPr>
          </a:p>
          <a:p>
            <a:pPr marL="228600" indent="-228600">
              <a:lnSpc>
                <a:spcPct val="100000"/>
              </a:lnSpc>
              <a:spcBef>
                <a:spcPts val="0"/>
              </a:spcBef>
              <a:buFont typeface="Arial" panose="020B0604020202020204" pitchFamily="34" charset="0"/>
              <a:buChar char="•"/>
            </a:pPr>
            <a:r>
              <a:rPr lang="en-US" b="0" dirty="0">
                <a:solidFill>
                  <a:schemeClr val="accent5">
                    <a:lumMod val="75000"/>
                  </a:schemeClr>
                </a:solidFill>
                <a:ea typeface="+mn-ea"/>
              </a:rPr>
              <a:t>1.5 TB/node memory</a:t>
            </a:r>
          </a:p>
          <a:p>
            <a:pPr marL="228600" indent="-228600">
              <a:lnSpc>
                <a:spcPct val="100000"/>
              </a:lnSpc>
              <a:spcBef>
                <a:spcPts val="0"/>
              </a:spcBef>
              <a:buFont typeface="Arial" panose="020B0604020202020204" pitchFamily="34" charset="0"/>
              <a:buChar char="•"/>
            </a:pPr>
            <a:r>
              <a:rPr lang="en-US" b="0" dirty="0">
                <a:solidFill>
                  <a:schemeClr val="accent5">
                    <a:lumMod val="75000"/>
                  </a:schemeClr>
                </a:solidFill>
                <a:ea typeface="+mn-ea"/>
              </a:rPr>
              <a:t>This system will serve as the replacement to Hoodoo</a:t>
            </a:r>
          </a:p>
        </p:txBody>
      </p:sp>
      <p:pic>
        <p:nvPicPr>
          <p:cNvPr id="6" name="Picture 5">
            <a:extLst>
              <a:ext uri="{FF2B5EF4-FFF2-40B4-BE49-F238E27FC236}">
                <a16:creationId xmlns:a16="http://schemas.microsoft.com/office/drawing/2014/main" id="{EB656827-C2E7-3D63-2F3B-ED1ECF89123D}"/>
              </a:ext>
            </a:extLst>
          </p:cNvPr>
          <p:cNvPicPr>
            <a:picLocks noChangeAspect="1"/>
          </p:cNvPicPr>
          <p:nvPr/>
        </p:nvPicPr>
        <p:blipFill>
          <a:blip r:embed="rId7"/>
          <a:stretch>
            <a:fillRect/>
          </a:stretch>
        </p:blipFill>
        <p:spPr>
          <a:xfrm>
            <a:off x="4484241" y="1607234"/>
            <a:ext cx="2930450" cy="19536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1304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E435-8C9B-F3A4-CBB0-3C6A13434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75140-26FE-CEC3-E568-1FAC981D7DA2}"/>
              </a:ext>
            </a:extLst>
          </p:cNvPr>
          <p:cNvSpPr>
            <a:spLocks noGrp="1"/>
          </p:cNvSpPr>
          <p:nvPr>
            <p:ph type="title"/>
          </p:nvPr>
        </p:nvSpPr>
        <p:spPr>
          <a:xfrm>
            <a:off x="433137" y="558602"/>
            <a:ext cx="11566357" cy="1008797"/>
          </a:xfrm>
        </p:spPr>
        <p:txBody>
          <a:bodyPr/>
          <a:lstStyle/>
          <a:p>
            <a:r>
              <a:rPr lang="en-US" dirty="0"/>
              <a:t>Teton – newest flagship system</a:t>
            </a:r>
          </a:p>
        </p:txBody>
      </p:sp>
      <p:sp>
        <p:nvSpPr>
          <p:cNvPr id="4" name="TextBox 3">
            <a:extLst>
              <a:ext uri="{FF2B5EF4-FFF2-40B4-BE49-F238E27FC236}">
                <a16:creationId xmlns:a16="http://schemas.microsoft.com/office/drawing/2014/main" id="{D75FBEA2-EF61-E307-CC47-27EAEC8E42C6}"/>
              </a:ext>
            </a:extLst>
          </p:cNvPr>
          <p:cNvSpPr txBox="1"/>
          <p:nvPr/>
        </p:nvSpPr>
        <p:spPr>
          <a:xfrm>
            <a:off x="433137" y="1567399"/>
            <a:ext cx="9465155" cy="3970318"/>
          </a:xfrm>
          <a:prstGeom prst="rect">
            <a:avLst/>
          </a:prstGeom>
          <a:noFill/>
        </p:spPr>
        <p:txBody>
          <a:bodyPr wrap="none" rtlCol="0">
            <a:spAutoFit/>
          </a:bodyPr>
          <a:lstStyle/>
          <a:p>
            <a:r>
              <a:rPr lang="en-US" dirty="0"/>
              <a:t>393,216 AMD 9965 Turin cores</a:t>
            </a:r>
          </a:p>
          <a:p>
            <a:r>
              <a:rPr lang="en-US" dirty="0"/>
              <a:t>20.7 Petaflop/s performance</a:t>
            </a:r>
          </a:p>
          <a:p>
            <a:r>
              <a:rPr lang="en-US" dirty="0"/>
              <a:t>1024 nodes, 384 cores/node</a:t>
            </a:r>
          </a:p>
          <a:p>
            <a:r>
              <a:rPr lang="en-US" dirty="0"/>
              <a:t>768 GB/node, 2 GB/core</a:t>
            </a:r>
          </a:p>
          <a:p>
            <a:r>
              <a:rPr lang="en-US" dirty="0"/>
              <a:t>1.6 MW power</a:t>
            </a:r>
          </a:p>
          <a:p>
            <a:r>
              <a:rPr lang="en-US" dirty="0"/>
              <a:t>#85 in the Top500 List November 2025</a:t>
            </a:r>
          </a:p>
          <a:p>
            <a:endParaRPr lang="en-US" dirty="0"/>
          </a:p>
          <a:p>
            <a:r>
              <a:rPr lang="en-US" dirty="0"/>
              <a:t>200 Gb/s Slingshot 11 dragonfly network</a:t>
            </a:r>
          </a:p>
          <a:p>
            <a:r>
              <a:rPr lang="en-US" dirty="0"/>
              <a:t>800 Gb/s connection to INL storage systems</a:t>
            </a:r>
          </a:p>
          <a:p>
            <a:r>
              <a:rPr lang="en-US" dirty="0"/>
              <a:t>100% water cooled compute racks</a:t>
            </a:r>
          </a:p>
          <a:p>
            <a:endParaRPr lang="en-US" dirty="0"/>
          </a:p>
          <a:p>
            <a:r>
              <a:rPr lang="en-US" dirty="0"/>
              <a:t>Released to users in production on 16 Feb 2026</a:t>
            </a:r>
          </a:p>
          <a:p>
            <a:endParaRPr lang="en-US" dirty="0"/>
          </a:p>
          <a:p>
            <a:r>
              <a:rPr lang="en-US" dirty="0"/>
              <a:t>Since entering production (75 days of service), Teton has provided 533.8 million core-hours </a:t>
            </a:r>
          </a:p>
        </p:txBody>
      </p:sp>
      <p:pic>
        <p:nvPicPr>
          <p:cNvPr id="6" name="Picture 5">
            <a:extLst>
              <a:ext uri="{FF2B5EF4-FFF2-40B4-BE49-F238E27FC236}">
                <a16:creationId xmlns:a16="http://schemas.microsoft.com/office/drawing/2014/main" id="{4D9D54ED-E995-D348-2BDE-2CA56D6F1847}"/>
              </a:ext>
            </a:extLst>
          </p:cNvPr>
          <p:cNvPicPr>
            <a:picLocks noChangeAspect="1"/>
          </p:cNvPicPr>
          <p:nvPr/>
        </p:nvPicPr>
        <p:blipFill>
          <a:blip r:embed="rId2"/>
          <a:stretch>
            <a:fillRect/>
          </a:stretch>
        </p:blipFill>
        <p:spPr>
          <a:xfrm>
            <a:off x="5132614" y="1915885"/>
            <a:ext cx="3631475" cy="2420983"/>
          </a:xfrm>
          <a:prstGeom prst="rect">
            <a:avLst/>
          </a:prstGeom>
        </p:spPr>
      </p:pic>
      <p:pic>
        <p:nvPicPr>
          <p:cNvPr id="8" name="Picture 7">
            <a:extLst>
              <a:ext uri="{FF2B5EF4-FFF2-40B4-BE49-F238E27FC236}">
                <a16:creationId xmlns:a16="http://schemas.microsoft.com/office/drawing/2014/main" id="{1992918D-73F5-85C2-9972-BA5EC632C290}"/>
              </a:ext>
            </a:extLst>
          </p:cNvPr>
          <p:cNvPicPr>
            <a:picLocks noChangeAspect="1"/>
          </p:cNvPicPr>
          <p:nvPr/>
        </p:nvPicPr>
        <p:blipFill>
          <a:blip r:embed="rId3"/>
          <a:stretch>
            <a:fillRect/>
          </a:stretch>
        </p:blipFill>
        <p:spPr>
          <a:xfrm>
            <a:off x="8868592" y="1915885"/>
            <a:ext cx="3028661" cy="2420983"/>
          </a:xfrm>
          <a:prstGeom prst="rect">
            <a:avLst/>
          </a:prstGeom>
        </p:spPr>
      </p:pic>
    </p:spTree>
    <p:extLst>
      <p:ext uri="{BB962C8B-B14F-4D97-AF65-F5344CB8AC3E}">
        <p14:creationId xmlns:p14="http://schemas.microsoft.com/office/powerpoint/2010/main" val="162539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8181-48B6-D8DD-D4B4-75C34E94389C}"/>
              </a:ext>
            </a:extLst>
          </p:cNvPr>
          <p:cNvSpPr>
            <a:spLocks noGrp="1"/>
          </p:cNvSpPr>
          <p:nvPr>
            <p:ph type="title"/>
          </p:nvPr>
        </p:nvSpPr>
        <p:spPr>
          <a:xfrm>
            <a:off x="888176" y="558603"/>
            <a:ext cx="10415648" cy="519084"/>
          </a:xfrm>
        </p:spPr>
        <p:txBody>
          <a:bodyPr/>
          <a:lstStyle/>
          <a:p>
            <a:r>
              <a:rPr lang="en-US"/>
              <a:t>HPC User Statistics</a:t>
            </a:r>
          </a:p>
        </p:txBody>
      </p:sp>
      <p:sp>
        <p:nvSpPr>
          <p:cNvPr id="8" name="Content Placeholder 2">
            <a:extLst>
              <a:ext uri="{FF2B5EF4-FFF2-40B4-BE49-F238E27FC236}">
                <a16:creationId xmlns:a16="http://schemas.microsoft.com/office/drawing/2014/main" id="{6DC4F46D-7030-02A2-EBD0-D5CD6EB03615}"/>
              </a:ext>
            </a:extLst>
          </p:cNvPr>
          <p:cNvSpPr>
            <a:spLocks noGrp="1"/>
          </p:cNvSpPr>
          <p:nvPr>
            <p:ph idx="1"/>
          </p:nvPr>
        </p:nvSpPr>
        <p:spPr>
          <a:xfrm>
            <a:off x="6095998" y="488087"/>
            <a:ext cx="5582293" cy="1179199"/>
          </a:xfrm>
        </p:spPr>
        <p:txBody>
          <a:bodyPr/>
          <a:lstStyle/>
          <a:p>
            <a:r>
              <a:rPr lang="en-US" b="1" dirty="0"/>
              <a:t>In FY-25:</a:t>
            </a:r>
          </a:p>
          <a:p>
            <a:pPr lvl="1"/>
            <a:r>
              <a:rPr lang="en-US" sz="2000" dirty="0"/>
              <a:t>Total number of users: </a:t>
            </a:r>
            <a:r>
              <a:rPr lang="en-US" sz="2000" b="1" dirty="0"/>
              <a:t>1,023</a:t>
            </a:r>
          </a:p>
          <a:p>
            <a:pPr lvl="1"/>
            <a:r>
              <a:rPr lang="en-US" sz="2000" dirty="0"/>
              <a:t>Million Core-Hours Delivered: </a:t>
            </a:r>
            <a:r>
              <a:rPr lang="en-US" sz="2000" b="1" dirty="0"/>
              <a:t>1,930</a:t>
            </a:r>
          </a:p>
          <a:p>
            <a:endParaRPr lang="en-US" b="1" dirty="0"/>
          </a:p>
        </p:txBody>
      </p:sp>
      <p:pic>
        <p:nvPicPr>
          <p:cNvPr id="4" name="Picture 3">
            <a:extLst>
              <a:ext uri="{FF2B5EF4-FFF2-40B4-BE49-F238E27FC236}">
                <a16:creationId xmlns:a16="http://schemas.microsoft.com/office/drawing/2014/main" id="{5B1E3C0B-7B51-EDFF-ADDF-AC281CCE1651}"/>
              </a:ext>
            </a:extLst>
          </p:cNvPr>
          <p:cNvPicPr>
            <a:picLocks noChangeAspect="1"/>
          </p:cNvPicPr>
          <p:nvPr/>
        </p:nvPicPr>
        <p:blipFill>
          <a:blip r:embed="rId3"/>
          <a:stretch>
            <a:fillRect/>
          </a:stretch>
        </p:blipFill>
        <p:spPr>
          <a:xfrm>
            <a:off x="6980340" y="1448297"/>
            <a:ext cx="3304483" cy="5216000"/>
          </a:xfrm>
          <a:prstGeom prst="rect">
            <a:avLst/>
          </a:prstGeom>
        </p:spPr>
      </p:pic>
      <p:pic>
        <p:nvPicPr>
          <p:cNvPr id="9" name="Picture 8">
            <a:extLst>
              <a:ext uri="{FF2B5EF4-FFF2-40B4-BE49-F238E27FC236}">
                <a16:creationId xmlns:a16="http://schemas.microsoft.com/office/drawing/2014/main" id="{D60B8F5E-04D3-F0CF-42C8-5737BB3CB835}"/>
              </a:ext>
            </a:extLst>
          </p:cNvPr>
          <p:cNvPicPr>
            <a:picLocks noChangeAspect="1"/>
          </p:cNvPicPr>
          <p:nvPr/>
        </p:nvPicPr>
        <p:blipFill>
          <a:blip r:embed="rId4"/>
          <a:stretch>
            <a:fillRect/>
          </a:stretch>
        </p:blipFill>
        <p:spPr>
          <a:xfrm>
            <a:off x="325487" y="1148203"/>
            <a:ext cx="5770511" cy="4974771"/>
          </a:xfrm>
          <a:prstGeom prst="rect">
            <a:avLst/>
          </a:prstGeom>
        </p:spPr>
      </p:pic>
    </p:spTree>
    <p:extLst>
      <p:ext uri="{BB962C8B-B14F-4D97-AF65-F5344CB8AC3E}">
        <p14:creationId xmlns:p14="http://schemas.microsoft.com/office/powerpoint/2010/main" val="3127548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45CB20-089C-7F22-8F59-D8EDB6971780}"/>
              </a:ext>
            </a:extLst>
          </p:cNvPr>
          <p:cNvSpPr txBox="1"/>
          <p:nvPr/>
        </p:nvSpPr>
        <p:spPr>
          <a:xfrm>
            <a:off x="6143882" y="826929"/>
            <a:ext cx="3722494" cy="1908215"/>
          </a:xfrm>
          <a:prstGeom prst="rect">
            <a:avLst/>
          </a:prstGeom>
          <a:noFill/>
        </p:spPr>
        <p:txBody>
          <a:bodyPr wrap="none" rtlCol="0">
            <a:spAutoFit/>
          </a:bodyPr>
          <a:lstStyle/>
          <a:p>
            <a:r>
              <a:rPr lang="en-US" sz="1600" dirty="0"/>
              <a:t>HPC User Group Meetings:  4 per year</a:t>
            </a:r>
          </a:p>
          <a:p>
            <a:r>
              <a:rPr lang="en-US" sz="1600" dirty="0"/>
              <a:t>Scheduler trainings:  1 per year</a:t>
            </a:r>
          </a:p>
          <a:p>
            <a:r>
              <a:rPr lang="en-US" sz="1600" dirty="0"/>
              <a:t>Trainings supported: </a:t>
            </a:r>
          </a:p>
          <a:p>
            <a:endParaRPr lang="en-US" sz="1600"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1B3B366F-93A3-9A65-F6A3-FC0337791D1F}"/>
              </a:ext>
            </a:extLst>
          </p:cNvPr>
          <p:cNvSpPr txBox="1"/>
          <p:nvPr/>
        </p:nvSpPr>
        <p:spPr>
          <a:xfrm>
            <a:off x="609599" y="244443"/>
            <a:ext cx="4249881" cy="369332"/>
          </a:xfrm>
          <a:prstGeom prst="rect">
            <a:avLst/>
          </a:prstGeom>
          <a:noFill/>
        </p:spPr>
        <p:txBody>
          <a:bodyPr wrap="none" rtlCol="0">
            <a:spAutoFit/>
          </a:bodyPr>
          <a:lstStyle/>
          <a:p>
            <a:r>
              <a:rPr lang="en-US" dirty="0"/>
              <a:t>Institutions with largest number of users</a:t>
            </a:r>
          </a:p>
        </p:txBody>
      </p:sp>
      <p:pic>
        <p:nvPicPr>
          <p:cNvPr id="8" name="Picture 7">
            <a:extLst>
              <a:ext uri="{FF2B5EF4-FFF2-40B4-BE49-F238E27FC236}">
                <a16:creationId xmlns:a16="http://schemas.microsoft.com/office/drawing/2014/main" id="{E0719BDE-D111-483A-73C3-AE6D15583257}"/>
              </a:ext>
            </a:extLst>
          </p:cNvPr>
          <p:cNvPicPr>
            <a:picLocks noChangeAspect="1"/>
          </p:cNvPicPr>
          <p:nvPr/>
        </p:nvPicPr>
        <p:blipFill>
          <a:blip r:embed="rId2"/>
          <a:stretch>
            <a:fillRect/>
          </a:stretch>
        </p:blipFill>
        <p:spPr>
          <a:xfrm>
            <a:off x="968336" y="613775"/>
            <a:ext cx="3507870" cy="5507126"/>
          </a:xfrm>
          <a:prstGeom prst="rect">
            <a:avLst/>
          </a:prstGeom>
        </p:spPr>
      </p:pic>
      <p:graphicFrame>
        <p:nvGraphicFramePr>
          <p:cNvPr id="10" name="Table 9">
            <a:extLst>
              <a:ext uri="{FF2B5EF4-FFF2-40B4-BE49-F238E27FC236}">
                <a16:creationId xmlns:a16="http://schemas.microsoft.com/office/drawing/2014/main" id="{B8E555D1-E4EB-0D17-A7A5-C81A97D30241}"/>
              </a:ext>
            </a:extLst>
          </p:cNvPr>
          <p:cNvGraphicFramePr>
            <a:graphicFrameLocks noGrp="1"/>
          </p:cNvGraphicFramePr>
          <p:nvPr>
            <p:extLst>
              <p:ext uri="{D42A27DB-BD31-4B8C-83A1-F6EECF244321}">
                <p14:modId xmlns:p14="http://schemas.microsoft.com/office/powerpoint/2010/main" val="664033966"/>
              </p:ext>
            </p:extLst>
          </p:nvPr>
        </p:nvGraphicFramePr>
        <p:xfrm>
          <a:off x="5619931" y="2081429"/>
          <a:ext cx="5222240" cy="1980655"/>
        </p:xfrm>
        <a:graphic>
          <a:graphicData uri="http://schemas.openxmlformats.org/drawingml/2006/table">
            <a:tbl>
              <a:tblPr firstRow="1" bandRow="1">
                <a:tableStyleId>{5DA37D80-6434-44D0-A028-1B22A696006F}</a:tableStyleId>
              </a:tblPr>
              <a:tblGrid>
                <a:gridCol w="2931885">
                  <a:extLst>
                    <a:ext uri="{9D8B030D-6E8A-4147-A177-3AD203B41FA5}">
                      <a16:colId xmlns:a16="http://schemas.microsoft.com/office/drawing/2014/main" val="1585076723"/>
                    </a:ext>
                  </a:extLst>
                </a:gridCol>
                <a:gridCol w="2290355">
                  <a:extLst>
                    <a:ext uri="{9D8B030D-6E8A-4147-A177-3AD203B41FA5}">
                      <a16:colId xmlns:a16="http://schemas.microsoft.com/office/drawing/2014/main" val="650405944"/>
                    </a:ext>
                  </a:extLst>
                </a:gridCol>
              </a:tblGrid>
              <a:tr h="396131">
                <a:tc>
                  <a:txBody>
                    <a:bodyPr/>
                    <a:lstStyle/>
                    <a:p>
                      <a:r>
                        <a:rPr lang="en-US" dirty="0"/>
                        <a:t>Fiscal Year</a:t>
                      </a:r>
                    </a:p>
                  </a:txBody>
                  <a:tcPr/>
                </a:tc>
                <a:tc>
                  <a:txBody>
                    <a:bodyPr/>
                    <a:lstStyle/>
                    <a:p>
                      <a:r>
                        <a:rPr lang="en-US" dirty="0"/>
                        <a:t># of Trainings</a:t>
                      </a:r>
                    </a:p>
                  </a:txBody>
                  <a:tcPr/>
                </a:tc>
                <a:extLst>
                  <a:ext uri="{0D108BD9-81ED-4DB2-BD59-A6C34878D82A}">
                    <a16:rowId xmlns:a16="http://schemas.microsoft.com/office/drawing/2014/main" val="3690482178"/>
                  </a:ext>
                </a:extLst>
              </a:tr>
              <a:tr h="396131">
                <a:tc>
                  <a:txBody>
                    <a:bodyPr/>
                    <a:lstStyle/>
                    <a:p>
                      <a:r>
                        <a:rPr lang="en-US" dirty="0"/>
                        <a:t>FY-23</a:t>
                      </a:r>
                    </a:p>
                  </a:txBody>
                  <a:tcPr/>
                </a:tc>
                <a:tc>
                  <a:txBody>
                    <a:bodyPr/>
                    <a:lstStyle/>
                    <a:p>
                      <a:pPr algn="r"/>
                      <a:r>
                        <a:rPr lang="en-US" dirty="0"/>
                        <a:t>4</a:t>
                      </a:r>
                    </a:p>
                  </a:txBody>
                  <a:tcPr/>
                </a:tc>
                <a:extLst>
                  <a:ext uri="{0D108BD9-81ED-4DB2-BD59-A6C34878D82A}">
                    <a16:rowId xmlns:a16="http://schemas.microsoft.com/office/drawing/2014/main" val="3556132940"/>
                  </a:ext>
                </a:extLst>
              </a:tr>
              <a:tr h="396131">
                <a:tc>
                  <a:txBody>
                    <a:bodyPr/>
                    <a:lstStyle/>
                    <a:p>
                      <a:r>
                        <a:rPr lang="en-US" dirty="0"/>
                        <a:t>FY-24</a:t>
                      </a:r>
                    </a:p>
                  </a:txBody>
                  <a:tcPr/>
                </a:tc>
                <a:tc>
                  <a:txBody>
                    <a:bodyPr/>
                    <a:lstStyle/>
                    <a:p>
                      <a:pPr algn="r"/>
                      <a:r>
                        <a:rPr lang="en-US" dirty="0"/>
                        <a:t>16</a:t>
                      </a:r>
                    </a:p>
                  </a:txBody>
                  <a:tcPr/>
                </a:tc>
                <a:extLst>
                  <a:ext uri="{0D108BD9-81ED-4DB2-BD59-A6C34878D82A}">
                    <a16:rowId xmlns:a16="http://schemas.microsoft.com/office/drawing/2014/main" val="3229202962"/>
                  </a:ext>
                </a:extLst>
              </a:tr>
              <a:tr h="396131">
                <a:tc>
                  <a:txBody>
                    <a:bodyPr/>
                    <a:lstStyle/>
                    <a:p>
                      <a:r>
                        <a:rPr lang="en-US" dirty="0"/>
                        <a:t>FY-25</a:t>
                      </a:r>
                    </a:p>
                  </a:txBody>
                  <a:tcPr/>
                </a:tc>
                <a:tc>
                  <a:txBody>
                    <a:bodyPr/>
                    <a:lstStyle/>
                    <a:p>
                      <a:pPr algn="r"/>
                      <a:r>
                        <a:rPr lang="en-US" dirty="0"/>
                        <a:t>11</a:t>
                      </a:r>
                    </a:p>
                  </a:txBody>
                  <a:tcPr/>
                </a:tc>
                <a:extLst>
                  <a:ext uri="{0D108BD9-81ED-4DB2-BD59-A6C34878D82A}">
                    <a16:rowId xmlns:a16="http://schemas.microsoft.com/office/drawing/2014/main" val="3960923433"/>
                  </a:ext>
                </a:extLst>
              </a:tr>
              <a:tr h="396131">
                <a:tc>
                  <a:txBody>
                    <a:bodyPr/>
                    <a:lstStyle/>
                    <a:p>
                      <a:r>
                        <a:rPr lang="en-US" dirty="0"/>
                        <a:t>FY-26 to-date</a:t>
                      </a:r>
                    </a:p>
                  </a:txBody>
                  <a:tcPr/>
                </a:tc>
                <a:tc>
                  <a:txBody>
                    <a:bodyPr/>
                    <a:lstStyle/>
                    <a:p>
                      <a:pPr algn="r"/>
                      <a:r>
                        <a:rPr lang="en-US" dirty="0"/>
                        <a:t>8</a:t>
                      </a:r>
                    </a:p>
                  </a:txBody>
                  <a:tcPr/>
                </a:tc>
                <a:extLst>
                  <a:ext uri="{0D108BD9-81ED-4DB2-BD59-A6C34878D82A}">
                    <a16:rowId xmlns:a16="http://schemas.microsoft.com/office/drawing/2014/main" val="1794842047"/>
                  </a:ext>
                </a:extLst>
              </a:tr>
            </a:tbl>
          </a:graphicData>
        </a:graphic>
      </p:graphicFrame>
    </p:spTree>
    <p:extLst>
      <p:ext uri="{BB962C8B-B14F-4D97-AF65-F5344CB8AC3E}">
        <p14:creationId xmlns:p14="http://schemas.microsoft.com/office/powerpoint/2010/main" val="3157261317"/>
      </p:ext>
    </p:extLst>
  </p:cSld>
  <p:clrMapOvr>
    <a:masterClrMapping/>
  </p:clrMapOvr>
</p:sld>
</file>

<file path=ppt/theme/theme1.xml><?xml version="1.0" encoding="utf-8"?>
<a:theme xmlns:a="http://schemas.openxmlformats.org/drawingml/2006/main" name="INL 2020">
  <a:themeElements>
    <a:clrScheme name="NSUF">
      <a:dk1>
        <a:srgbClr val="000000"/>
      </a:dk1>
      <a:lt1>
        <a:srgbClr val="FFFFFF"/>
      </a:lt1>
      <a:dk2>
        <a:srgbClr val="06509D"/>
      </a:dk2>
      <a:lt2>
        <a:srgbClr val="4995D0"/>
      </a:lt2>
      <a:accent1>
        <a:srgbClr val="DB792C"/>
      </a:accent1>
      <a:accent2>
        <a:srgbClr val="4995D0"/>
      </a:accent2>
      <a:accent3>
        <a:srgbClr val="15345B"/>
      </a:accent3>
      <a:accent4>
        <a:srgbClr val="D89328"/>
      </a:accent4>
      <a:accent5>
        <a:srgbClr val="8E8E8E"/>
      </a:accent5>
      <a:accent6>
        <a:srgbClr val="C3C6C7"/>
      </a:accent6>
      <a:hlink>
        <a:srgbClr val="05509C"/>
      </a:hlink>
      <a:folHlink>
        <a:srgbClr val="8E8E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E82F965877DA48B42BD2A948B41834" ma:contentTypeVersion="1" ma:contentTypeDescription="Create a new document." ma:contentTypeScope="" ma:versionID="2256d34d26a10fb9041f5e82347b058b">
  <xsd:schema xmlns:xsd="http://www.w3.org/2001/XMLSchema" xmlns:xs="http://www.w3.org/2001/XMLSchema" xmlns:p="http://schemas.microsoft.com/office/2006/metadata/properties" xmlns:ns2="e13a543c-6713-4e5a-aa83-cb6a8e4cb4d2" targetNamespace="http://schemas.microsoft.com/office/2006/metadata/properties" ma:root="true" ma:fieldsID="fe980c8458d991d66740f43b520c8eeb" ns2:_="">
    <xsd:import namespace="e13a543c-6713-4e5a-aa83-cb6a8e4cb4d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a543c-6713-4e5a-aa83-cb6a8e4cb4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3BD8C8-895E-4169-A358-3E9B46BE64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a543c-6713-4e5a-aa83-cb6a8e4cb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22932C-873F-4D0F-B9E0-AE16472CDC1C}">
  <ds:schemaRefs>
    <ds:schemaRef ds:uri="http://schemas.microsoft.com/sharepoint/v3/contenttype/forms"/>
  </ds:schemaRefs>
</ds:datastoreItem>
</file>

<file path=customXml/itemProps3.xml><?xml version="1.0" encoding="utf-8"?>
<ds:datastoreItem xmlns:ds="http://schemas.openxmlformats.org/officeDocument/2006/customXml" ds:itemID="{21A68D4D-9402-4485-B11D-8DDDCEB2E4C5}">
  <ds:schemaRef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elements/1.1/"/>
    <ds:schemaRef ds:uri="http://purl.org/dc/terms/"/>
    <ds:schemaRef ds:uri="e13a543c-6713-4e5a-aa83-cb6a8e4cb4d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INL 2020</Template>
  <TotalTime>9084</TotalTime>
  <Words>1121</Words>
  <Application>Microsoft Macintosh PowerPoint</Application>
  <PresentationFormat>Widescreen</PresentationFormat>
  <Paragraphs>209</Paragraphs>
  <Slides>20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vt:lpstr>
      <vt:lpstr>INL 2020</vt:lpstr>
      <vt:lpstr>PowerPoint Presentation</vt:lpstr>
      <vt:lpstr>HPC: Expanding computational research capabilities:</vt:lpstr>
      <vt:lpstr>NSUF HPC Trajectory</vt:lpstr>
      <vt:lpstr>INL HPC Systems History </vt:lpstr>
      <vt:lpstr>Systems in Production</vt:lpstr>
      <vt:lpstr>Systems in Production continued</vt:lpstr>
      <vt:lpstr>Teton – newest flagship system</vt:lpstr>
      <vt:lpstr>HPC User Statistics</vt:lpstr>
      <vt:lpstr>PowerPoint Presentation</vt:lpstr>
      <vt:lpstr>HPC Usage Breakdown</vt:lpstr>
      <vt:lpstr>Storage Upgrade</vt:lpstr>
      <vt:lpstr>Nuclear Research Data System https://nrds.inl.gov https://nrds-portal.inl.gov</vt:lpstr>
      <vt:lpstr>NRDS:  </vt:lpstr>
      <vt:lpstr>Over 30 On-Site Models Supported</vt:lpstr>
      <vt:lpstr>What is data gravity?</vt:lpstr>
      <vt:lpstr>The LLM Reasons, the Agent Acts</vt:lpstr>
      <vt:lpstr>This is how we move intelligence, not terabytes.</vt:lpstr>
      <vt:lpstr>Container Registry:  harbor.hpc.inl.gov</vt:lpstr>
      <vt:lpstr>Annual User Report</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Lauren M. Perttula</dc:creator>
  <cp:keywords/>
  <dc:description/>
  <cp:lastModifiedBy>Matthew William Anderson</cp:lastModifiedBy>
  <cp:revision>22</cp:revision>
  <dcterms:created xsi:type="dcterms:W3CDTF">2023-06-23T17:54:28Z</dcterms:created>
  <dcterms:modified xsi:type="dcterms:W3CDTF">2026-05-11T16:48:18Z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0x010100E7E82F965877DA48B42BD2A948B41834</vt:lpwstr>
  </property>
</Properties>
</file>