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1894" r:id="rId3"/>
    <p:sldId id="1897" r:id="rId4"/>
    <p:sldId id="981" r:id="rId5"/>
    <p:sldId id="1895" r:id="rId6"/>
    <p:sldId id="1896" r:id="rId7"/>
    <p:sldId id="9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182B21-F530-CCFA-C704-467BCE01AD0F}" name="Barr, Christopher M" initials="CB" userId="S::christopher.barr@nuclear.energy.gov::56f5df97-01bf-4366-adc7-e01c22dd0239" providerId="AD"/>
  <p188:author id="{98E00862-95CF-01A0-AB5F-90042FBB3D5D}" name="Brenden J. Heidrich" initials="" userId="S::Brenden.Heidrich@inl.gov::6f62ed03-fe37-4324-a972-ba168a654cf6" providerId="AD"/>
  <p188:author id="{DF85A077-9C4B-0BE4-74A4-AFD50DA7AC30}" name="Kelsey Blair Gaston" initials="KG" userId="S::Kelsey.Gaston@inl.gov::fc163bbc-7871-42ce-983a-a0b24a85eb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B6A52-4063-504C-808E-EF8341E4F598}" v="11" dt="2026-05-08T15:02:50.078"/>
    <p1510:client id="{73DC7C93-B372-D440-8889-12868D4C78D0}" v="34" dt="2026-05-07T23:03:19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4"/>
    <p:restoredTop sz="94315"/>
  </p:normalViewPr>
  <p:slideViewPr>
    <p:cSldViewPr snapToGrid="0">
      <p:cViewPr varScale="1">
        <p:scale>
          <a:sx n="101" d="100"/>
          <a:sy n="101" d="100"/>
        </p:scale>
        <p:origin x="1584" y="496"/>
      </p:cViewPr>
      <p:guideLst/>
    </p:cSldViewPr>
  </p:slideViewPr>
  <p:outlineViewPr>
    <p:cViewPr>
      <p:scale>
        <a:sx n="33" d="100"/>
        <a:sy n="33" d="100"/>
      </p:scale>
      <p:origin x="0" y="-37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en J. Heidrich" userId="6f62ed03-fe37-4324-a972-ba168a654cf6" providerId="ADAL" clId="{B9B83A76-6869-596D-B272-60FA91899460}"/>
    <pc:docChg chg="modSld">
      <pc:chgData name="Brenden J. Heidrich" userId="6f62ed03-fe37-4324-a972-ba168a654cf6" providerId="ADAL" clId="{B9B83A76-6869-596D-B272-60FA91899460}" dt="2026-05-07T23:03:19.273" v="7" actId="18331"/>
      <pc:docMkLst>
        <pc:docMk/>
      </pc:docMkLst>
      <pc:sldChg chg="modSp mod">
        <pc:chgData name="Brenden J. Heidrich" userId="6f62ed03-fe37-4324-a972-ba168a654cf6" providerId="ADAL" clId="{B9B83A76-6869-596D-B272-60FA91899460}" dt="2026-05-07T23:01:13.438" v="6" actId="1076"/>
        <pc:sldMkLst>
          <pc:docMk/>
          <pc:sldMk cId="811317895" sldId="1894"/>
        </pc:sldMkLst>
        <pc:picChg chg="mod">
          <ac:chgData name="Brenden J. Heidrich" userId="6f62ed03-fe37-4324-a972-ba168a654cf6" providerId="ADAL" clId="{B9B83A76-6869-596D-B272-60FA91899460}" dt="2026-05-07T23:01:13.438" v="6" actId="1076"/>
          <ac:picMkLst>
            <pc:docMk/>
            <pc:sldMk cId="811317895" sldId="1894"/>
            <ac:picMk id="4" creationId="{A715CE17-33C0-5115-F86B-40B140C97F20}"/>
          </ac:picMkLst>
        </pc:picChg>
      </pc:sldChg>
      <pc:sldChg chg="modSp">
        <pc:chgData name="Brenden J. Heidrich" userId="6f62ed03-fe37-4324-a972-ba168a654cf6" providerId="ADAL" clId="{B9B83A76-6869-596D-B272-60FA91899460}" dt="2026-05-07T23:03:19.273" v="7" actId="18331"/>
        <pc:sldMkLst>
          <pc:docMk/>
          <pc:sldMk cId="2468211196" sldId="1895"/>
        </pc:sldMkLst>
        <pc:picChg chg="mod">
          <ac:chgData name="Brenden J. Heidrich" userId="6f62ed03-fe37-4324-a972-ba168a654cf6" providerId="ADAL" clId="{B9B83A76-6869-596D-B272-60FA91899460}" dt="2026-05-07T23:03:19.273" v="7" actId="18331"/>
          <ac:picMkLst>
            <pc:docMk/>
            <pc:sldMk cId="2468211196" sldId="1895"/>
            <ac:picMk id="1026" creationId="{E9121BDE-CA89-5806-6065-B2C4C23C38D3}"/>
          </ac:picMkLst>
        </pc:picChg>
      </pc:sldChg>
      <pc:sldChg chg="modSp mod">
        <pc:chgData name="Brenden J. Heidrich" userId="6f62ed03-fe37-4324-a972-ba168a654cf6" providerId="ADAL" clId="{B9B83A76-6869-596D-B272-60FA91899460}" dt="2026-05-07T23:00:12.194" v="5" actId="948"/>
        <pc:sldMkLst>
          <pc:docMk/>
          <pc:sldMk cId="3693295052" sldId="1896"/>
        </pc:sldMkLst>
        <pc:graphicFrameChg chg="mod modGraphic">
          <ac:chgData name="Brenden J. Heidrich" userId="6f62ed03-fe37-4324-a972-ba168a654cf6" providerId="ADAL" clId="{B9B83A76-6869-596D-B272-60FA91899460}" dt="2026-05-07T23:00:12.194" v="5" actId="948"/>
          <ac:graphicFrameMkLst>
            <pc:docMk/>
            <pc:sldMk cId="3693295052" sldId="1896"/>
            <ac:graphicFrameMk id="4" creationId="{7547B638-1783-4030-1B45-7EF3A83A5B2E}"/>
          </ac:graphicFrameMkLst>
        </pc:graphicFrameChg>
      </pc:sldChg>
    </pc:docChg>
  </pc:docChgLst>
  <pc:docChgLst>
    <pc:chgData name="Brenden J. Heidrich" userId="6f62ed03-fe37-4324-a972-ba168a654cf6" providerId="ADAL" clId="{AFE0C742-F40B-5C71-AD20-B4A65A02B607}"/>
    <pc:docChg chg="undo custSel addSld delSld modSld sldOrd">
      <pc:chgData name="Brenden J. Heidrich" userId="6f62ed03-fe37-4324-a972-ba168a654cf6" providerId="ADAL" clId="{AFE0C742-F40B-5C71-AD20-B4A65A02B607}" dt="2026-05-08T15:03:04.798" v="583" actId="20578"/>
      <pc:docMkLst>
        <pc:docMk/>
      </pc:docMkLst>
      <pc:sldChg chg="del">
        <pc:chgData name="Brenden J. Heidrich" userId="6f62ed03-fe37-4324-a972-ba168a654cf6" providerId="ADAL" clId="{AFE0C742-F40B-5C71-AD20-B4A65A02B607}" dt="2026-05-08T14:39:21.249" v="0" actId="2696"/>
        <pc:sldMkLst>
          <pc:docMk/>
          <pc:sldMk cId="978619821" sldId="986"/>
        </pc:sldMkLst>
      </pc:sldChg>
      <pc:sldChg chg="addSp delSp modSp mod">
        <pc:chgData name="Brenden J. Heidrich" userId="6f62ed03-fe37-4324-a972-ba168a654cf6" providerId="ADAL" clId="{AFE0C742-F40B-5C71-AD20-B4A65A02B607}" dt="2026-05-08T15:02:55.222" v="582" actId="14100"/>
        <pc:sldMkLst>
          <pc:docMk/>
          <pc:sldMk cId="811317895" sldId="1894"/>
        </pc:sldMkLst>
        <pc:spChg chg="mod">
          <ac:chgData name="Brenden J. Heidrich" userId="6f62ed03-fe37-4324-a972-ba168a654cf6" providerId="ADAL" clId="{AFE0C742-F40B-5C71-AD20-B4A65A02B607}" dt="2026-05-08T15:02:55.222" v="582" actId="14100"/>
          <ac:spMkLst>
            <pc:docMk/>
            <pc:sldMk cId="811317895" sldId="1894"/>
            <ac:spMk id="3" creationId="{4C744985-5ECE-FBB2-B902-71C0EAF289D7}"/>
          </ac:spMkLst>
        </pc:spChg>
        <pc:picChg chg="del">
          <ac:chgData name="Brenden J. Heidrich" userId="6f62ed03-fe37-4324-a972-ba168a654cf6" providerId="ADAL" clId="{AFE0C742-F40B-5C71-AD20-B4A65A02B607}" dt="2026-05-08T15:02:04.296" v="580" actId="478"/>
          <ac:picMkLst>
            <pc:docMk/>
            <pc:sldMk cId="811317895" sldId="1894"/>
            <ac:picMk id="4" creationId="{A715CE17-33C0-5115-F86B-40B140C97F20}"/>
          </ac:picMkLst>
        </pc:picChg>
        <pc:picChg chg="add mod">
          <ac:chgData name="Brenden J. Heidrich" userId="6f62ed03-fe37-4324-a972-ba168a654cf6" providerId="ADAL" clId="{AFE0C742-F40B-5C71-AD20-B4A65A02B607}" dt="2026-05-08T15:02:50.078" v="581"/>
          <ac:picMkLst>
            <pc:docMk/>
            <pc:sldMk cId="811317895" sldId="1894"/>
            <ac:picMk id="5" creationId="{686A5808-53D0-66BA-BDC0-6D29C1AD94BD}"/>
          </ac:picMkLst>
        </pc:picChg>
      </pc:sldChg>
      <pc:sldChg chg="modSp mod">
        <pc:chgData name="Brenden J. Heidrich" userId="6f62ed03-fe37-4324-a972-ba168a654cf6" providerId="ADAL" clId="{AFE0C742-F40B-5C71-AD20-B4A65A02B607}" dt="2026-05-08T15:01:11.939" v="579" actId="20577"/>
        <pc:sldMkLst>
          <pc:docMk/>
          <pc:sldMk cId="2468211196" sldId="1895"/>
        </pc:sldMkLst>
        <pc:spChg chg="mod">
          <ac:chgData name="Brenden J. Heidrich" userId="6f62ed03-fe37-4324-a972-ba168a654cf6" providerId="ADAL" clId="{AFE0C742-F40B-5C71-AD20-B4A65A02B607}" dt="2026-05-08T15:01:11.939" v="579" actId="20577"/>
          <ac:spMkLst>
            <pc:docMk/>
            <pc:sldMk cId="2468211196" sldId="1895"/>
            <ac:spMk id="2" creationId="{4EEC975C-C29F-F6C7-0DA1-5B864F0B8EE0}"/>
          </ac:spMkLst>
        </pc:spChg>
        <pc:picChg chg="mod">
          <ac:chgData name="Brenden J. Heidrich" userId="6f62ed03-fe37-4324-a972-ba168a654cf6" providerId="ADAL" clId="{AFE0C742-F40B-5C71-AD20-B4A65A02B607}" dt="2026-05-08T15:01:06.637" v="577" actId="1076"/>
          <ac:picMkLst>
            <pc:docMk/>
            <pc:sldMk cId="2468211196" sldId="1895"/>
            <ac:picMk id="4" creationId="{541C56B3-9DDE-17DC-D2C0-289780642E09}"/>
          </ac:picMkLst>
        </pc:picChg>
      </pc:sldChg>
      <pc:sldChg chg="addSp delSp modSp new mod ord modClrScheme chgLayout">
        <pc:chgData name="Brenden J. Heidrich" userId="6f62ed03-fe37-4324-a972-ba168a654cf6" providerId="ADAL" clId="{AFE0C742-F40B-5C71-AD20-B4A65A02B607}" dt="2026-05-08T15:03:04.798" v="583" actId="20578"/>
        <pc:sldMkLst>
          <pc:docMk/>
          <pc:sldMk cId="504135347" sldId="1897"/>
        </pc:sldMkLst>
        <pc:spChg chg="mod ord">
          <ac:chgData name="Brenden J. Heidrich" userId="6f62ed03-fe37-4324-a972-ba168a654cf6" providerId="ADAL" clId="{AFE0C742-F40B-5C71-AD20-B4A65A02B607}" dt="2026-05-08T14:55:09.230" v="244" actId="20577"/>
          <ac:spMkLst>
            <pc:docMk/>
            <pc:sldMk cId="504135347" sldId="1897"/>
            <ac:spMk id="2" creationId="{F8857B34-6265-D457-F0C5-74891377604C}"/>
          </ac:spMkLst>
        </pc:spChg>
        <pc:spChg chg="del">
          <ac:chgData name="Brenden J. Heidrich" userId="6f62ed03-fe37-4324-a972-ba168a654cf6" providerId="ADAL" clId="{AFE0C742-F40B-5C71-AD20-B4A65A02B607}" dt="2026-05-08T14:51:43.450" v="2"/>
          <ac:spMkLst>
            <pc:docMk/>
            <pc:sldMk cId="504135347" sldId="1897"/>
            <ac:spMk id="3" creationId="{DCF7A131-430C-7193-FC79-427A999163AA}"/>
          </ac:spMkLst>
        </pc:spChg>
        <pc:spChg chg="add del mod ord">
          <ac:chgData name="Brenden J. Heidrich" userId="6f62ed03-fe37-4324-a972-ba168a654cf6" providerId="ADAL" clId="{AFE0C742-F40B-5C71-AD20-B4A65A02B607}" dt="2026-05-08T14:53:09.923" v="71"/>
          <ac:spMkLst>
            <pc:docMk/>
            <pc:sldMk cId="504135347" sldId="1897"/>
            <ac:spMk id="5" creationId="{CCA667EA-85C0-6BE3-BBE9-BC1E1ABD3CDF}"/>
          </ac:spMkLst>
        </pc:spChg>
        <pc:spChg chg="add mod">
          <ac:chgData name="Brenden J. Heidrich" userId="6f62ed03-fe37-4324-a972-ba168a654cf6" providerId="ADAL" clId="{AFE0C742-F40B-5C71-AD20-B4A65A02B607}" dt="2026-05-08T14:59:32.521" v="548" actId="20577"/>
          <ac:spMkLst>
            <pc:docMk/>
            <pc:sldMk cId="504135347" sldId="1897"/>
            <ac:spMk id="7" creationId="{DECC5420-F49A-3674-5C68-FD09F092E739}"/>
          </ac:spMkLst>
        </pc:spChg>
        <pc:spChg chg="add mod">
          <ac:chgData name="Brenden J. Heidrich" userId="6f62ed03-fe37-4324-a972-ba168a654cf6" providerId="ADAL" clId="{AFE0C742-F40B-5C71-AD20-B4A65A02B607}" dt="2026-05-08T14:57:56.159" v="465"/>
          <ac:spMkLst>
            <pc:docMk/>
            <pc:sldMk cId="504135347" sldId="1897"/>
            <ac:spMk id="10" creationId="{7B6A01A0-4446-62FB-5934-86ED0627D5E7}"/>
          </ac:spMkLst>
        </pc:spChg>
        <pc:spChg chg="add mod">
          <ac:chgData name="Brenden J. Heidrich" userId="6f62ed03-fe37-4324-a972-ba168a654cf6" providerId="ADAL" clId="{AFE0C742-F40B-5C71-AD20-B4A65A02B607}" dt="2026-05-08T14:57:53.521" v="462"/>
          <ac:spMkLst>
            <pc:docMk/>
            <pc:sldMk cId="504135347" sldId="1897"/>
            <ac:spMk id="11" creationId="{1B67E3DB-1F14-2E9E-5E91-165BC0140EDB}"/>
          </ac:spMkLst>
        </pc:spChg>
        <pc:spChg chg="add mod">
          <ac:chgData name="Brenden J. Heidrich" userId="6f62ed03-fe37-4324-a972-ba168a654cf6" providerId="ADAL" clId="{AFE0C742-F40B-5C71-AD20-B4A65A02B607}" dt="2026-05-08T14:59:13.161" v="536" actId="20577"/>
          <ac:spMkLst>
            <pc:docMk/>
            <pc:sldMk cId="504135347" sldId="1897"/>
            <ac:spMk id="12" creationId="{F4A37634-B12C-226A-CAFB-DE7DC11818DF}"/>
          </ac:spMkLst>
        </pc:spChg>
        <pc:picChg chg="add del mod ord">
          <ac:chgData name="Brenden J. Heidrich" userId="6f62ed03-fe37-4324-a972-ba168a654cf6" providerId="ADAL" clId="{AFE0C742-F40B-5C71-AD20-B4A65A02B607}" dt="2026-05-08T14:52:53.940" v="64" actId="21"/>
          <ac:picMkLst>
            <pc:docMk/>
            <pc:sldMk cId="504135347" sldId="1897"/>
            <ac:picMk id="4" creationId="{BEA06975-B347-61F0-DCD3-93EAD7F906F6}"/>
          </ac:picMkLst>
        </pc:picChg>
        <pc:picChg chg="add mod">
          <ac:chgData name="Brenden J. Heidrich" userId="6f62ed03-fe37-4324-a972-ba168a654cf6" providerId="ADAL" clId="{AFE0C742-F40B-5C71-AD20-B4A65A02B607}" dt="2026-05-08T14:53:03.326" v="68"/>
          <ac:picMkLst>
            <pc:docMk/>
            <pc:sldMk cId="504135347" sldId="1897"/>
            <ac:picMk id="8" creationId="{0DB65B6B-2B8A-609D-246A-F839D57EE42A}"/>
          </ac:picMkLst>
        </pc:picChg>
        <pc:picChg chg="add mod">
          <ac:chgData name="Brenden J. Heidrich" userId="6f62ed03-fe37-4324-a972-ba168a654cf6" providerId="ADAL" clId="{AFE0C742-F40B-5C71-AD20-B4A65A02B607}" dt="2026-05-08T14:59:43.989" v="549" actId="1076"/>
          <ac:picMkLst>
            <pc:docMk/>
            <pc:sldMk cId="504135347" sldId="1897"/>
            <ac:picMk id="9" creationId="{013D351C-B3B9-2CC8-8AB1-94E40146D7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566BB-A750-384C-99F7-66265AF64539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7DB02-3CAF-C64B-94BE-1B80EF92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32755-3959-9D2C-8DDC-971D7259FB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1" cy="685628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 baseline="0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86BB64-7896-BF4C-1953-FF24D2D242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25" y="425697"/>
            <a:ext cx="2541588" cy="1239837"/>
          </a:xfrm>
        </p:spPr>
        <p:txBody>
          <a:bodyPr anchor="b" anchorCtr="0"/>
          <a:lstStyle>
            <a:lvl1pPr marL="0" indent="0">
              <a:spcBef>
                <a:spcPts val="1800"/>
              </a:spcBef>
              <a:spcAft>
                <a:spcPts val="1200"/>
              </a:spcAft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 baseline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June 1, 2023</a:t>
            </a:r>
          </a:p>
          <a:p>
            <a:pPr lvl="1"/>
            <a:r>
              <a:rPr lang="en-US"/>
              <a:t>Presenter Name</a:t>
            </a:r>
          </a:p>
          <a:p>
            <a:pPr lvl="2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56931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175" y="2412999"/>
            <a:ext cx="5081650" cy="3636109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2173" y="2412999"/>
            <a:ext cx="5081651" cy="3636109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88238" y="1637211"/>
            <a:ext cx="5081587" cy="71863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0650" y="1637211"/>
            <a:ext cx="5081587" cy="71863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81498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lanet&#10;&#10;Description automatically generated">
            <a:extLst>
              <a:ext uri="{FF2B5EF4-FFF2-40B4-BE49-F238E27FC236}">
                <a16:creationId xmlns:a16="http://schemas.microsoft.com/office/drawing/2014/main" id="{9C21F558-48C5-60A3-2CD0-60B389C123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5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EF7F-6BFA-3BF7-0227-96054CB72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4FBD0-9A60-7DD9-983C-C3E28AF46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84F39-FB9C-C4CB-66A1-F0EB5328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CA87-3409-5D4F-92D2-8B2E6EF8A5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0763-DF4D-17A3-3DBB-D23B74C9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A6C99-D07F-3536-2702-C8F6AD99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8E98-3308-0948-829B-1EBF9DA5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89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8177" y="1739901"/>
            <a:ext cx="1041564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</p:spTree>
    <p:extLst>
      <p:ext uri="{BB962C8B-B14F-4D97-AF65-F5344CB8AC3E}">
        <p14:creationId xmlns:p14="http://schemas.microsoft.com/office/powerpoint/2010/main" val="282140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9037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8175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88772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558602"/>
            <a:ext cx="10415648" cy="1008797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8176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2175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5629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70" y="558602"/>
            <a:ext cx="669799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6968" y="1739901"/>
            <a:ext cx="669799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/>
        </p:nvSpPr>
        <p:spPr>
          <a:xfrm>
            <a:off x="8465770" y="0"/>
            <a:ext cx="3726230" cy="6150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65770" y="0"/>
            <a:ext cx="3726230" cy="6150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29315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683B70-E60E-3E01-3E06-64F74DBE37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7144"/>
            <a:ext cx="12179299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351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13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92344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175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2173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28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954F6-D847-0908-23DD-02E95400FDF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8" y="3574"/>
            <a:ext cx="12172952" cy="68544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76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176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1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 baseline="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1D5B-1216-19D7-6B92-045CB7EAA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7144" y="2217074"/>
            <a:ext cx="9139266" cy="2292350"/>
          </a:xfrm>
        </p:spPr>
        <p:txBody>
          <a:bodyPr wrap="square"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Nuclear Science User Facilities (NSUF) Annual Program Review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AE421-73F0-D26E-A368-C32E3AE6C9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924" y="425697"/>
            <a:ext cx="3322213" cy="1276103"/>
          </a:xfrm>
        </p:spPr>
        <p:txBody>
          <a:bodyPr anchor="b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May 11, 2026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Brenden Heidrich, Ph.D. PE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NSUF Director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2061-EE21-A994-0938-F642D201238A}"/>
              </a:ext>
            </a:extLst>
          </p:cNvPr>
          <p:cNvSpPr txBox="1"/>
          <p:nvPr/>
        </p:nvSpPr>
        <p:spPr>
          <a:xfrm>
            <a:off x="209320" y="635673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INL/MIS-26-91517</a:t>
            </a:r>
          </a:p>
        </p:txBody>
      </p:sp>
    </p:spTree>
    <p:extLst>
      <p:ext uri="{BB962C8B-B14F-4D97-AF65-F5344CB8AC3E}">
        <p14:creationId xmlns:p14="http://schemas.microsoft.com/office/powerpoint/2010/main" val="155057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2D3C-6A06-C4AE-A535-F8DC8FDF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5610475" cy="1138617"/>
          </a:xfrm>
        </p:spPr>
        <p:txBody>
          <a:bodyPr/>
          <a:lstStyle/>
          <a:p>
            <a:r>
              <a:rPr lang="en-US" dirty="0"/>
              <a:t>Nuclear Science User Facilities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4985-5ECE-FBB2-B902-71C0EAF2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10" y="1481843"/>
            <a:ext cx="6716889" cy="44862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280"/>
              </a:lnSpc>
            </a:pPr>
            <a:r>
              <a:rPr lang="en-US" sz="3400" dirty="0"/>
              <a:t>NSUF provides the user with no cost access to specialized and unique capabilities. </a:t>
            </a:r>
          </a:p>
          <a:p>
            <a:pPr>
              <a:lnSpc>
                <a:spcPts val="2280"/>
              </a:lnSpc>
            </a:pPr>
            <a:r>
              <a:rPr lang="en-US" sz="3400" dirty="0"/>
              <a:t>NSUF fosters the development of novel ideas generated by external contributors from universities, national laboratories, and industry.</a:t>
            </a:r>
          </a:p>
          <a:p>
            <a:pPr>
              <a:lnSpc>
                <a:spcPts val="2280"/>
              </a:lnSpc>
            </a:pPr>
            <a:r>
              <a:rPr lang="en-US" sz="3400" dirty="0"/>
              <a:t>NSUF promotes collaborations between users and the expertise at the NSUF partners. </a:t>
            </a:r>
          </a:p>
          <a:p>
            <a:r>
              <a:rPr lang="en-US" sz="3400" dirty="0"/>
              <a:t>These collaborations:</a:t>
            </a:r>
          </a:p>
          <a:p>
            <a:pPr lvl="1">
              <a:spcBef>
                <a:spcPts val="1100"/>
              </a:spcBef>
            </a:pPr>
            <a:r>
              <a:rPr lang="en-US" sz="2900" dirty="0"/>
              <a:t>define the cutting edge of nuclear technology research in understanding the behavior of materials subjected to radiation environments, </a:t>
            </a:r>
          </a:p>
          <a:p>
            <a:pPr lvl="1">
              <a:spcBef>
                <a:spcPts val="1100"/>
              </a:spcBef>
            </a:pPr>
            <a:r>
              <a:rPr lang="en-US" sz="2900" dirty="0"/>
              <a:t>contribute to improved performance of current industry and future nuclear reactor systems, and </a:t>
            </a:r>
          </a:p>
          <a:p>
            <a:pPr lvl="1">
              <a:spcBef>
                <a:spcPts val="1100"/>
              </a:spcBef>
            </a:pPr>
            <a:r>
              <a:rPr lang="en-US" sz="2900" dirty="0"/>
              <a:t>stimulate cooperative research between users conducting research in nuclear energy systems.</a:t>
            </a:r>
          </a:p>
          <a:p>
            <a:endParaRPr lang="en-US" dirty="0"/>
          </a:p>
        </p:txBody>
      </p:sp>
      <p:pic>
        <p:nvPicPr>
          <p:cNvPr id="5" name="Picture Placeholder 12" descr="A group of people under water&#10;&#10;AI-generated content may be incorrect.">
            <a:extLst>
              <a:ext uri="{FF2B5EF4-FFF2-40B4-BE49-F238E27FC236}">
                <a16:creationId xmlns:a16="http://schemas.microsoft.com/office/drawing/2014/main" id="{686A5808-53D0-66BA-BDC0-6D29C1AD94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5770" y="0"/>
            <a:ext cx="3726230" cy="61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13D351C-B3B9-2CC8-8AB1-94E40146D7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29" b="2629"/>
          <a:stretch>
            <a:fillRect/>
          </a:stretch>
        </p:blipFill>
        <p:spPr>
          <a:xfrm>
            <a:off x="4152899" y="1543737"/>
            <a:ext cx="7788679" cy="4379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57B34-6265-D457-F0C5-74891377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Consortium of Materials Research Capabilities to Enable Advanced Nuclear Energy Development and Deployment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CC5420-F49A-3674-5C68-FD09F092E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1555568"/>
            <a:ext cx="3417124" cy="23823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50+ unique nuclear energy R&amp;D capabilities across 21 US institutions.</a:t>
            </a:r>
          </a:p>
          <a:p>
            <a:pPr lvl="1"/>
            <a:r>
              <a:rPr lang="en-US" dirty="0"/>
              <a:t>8 national laboratories</a:t>
            </a:r>
          </a:p>
          <a:p>
            <a:pPr lvl="1"/>
            <a:r>
              <a:rPr lang="en-US" dirty="0"/>
              <a:t>12 universities</a:t>
            </a:r>
          </a:p>
          <a:p>
            <a:pPr lvl="1"/>
            <a:r>
              <a:rPr lang="en-US" dirty="0"/>
              <a:t>1 commercial partner</a:t>
            </a:r>
          </a:p>
          <a:p>
            <a:pPr lvl="1"/>
            <a:r>
              <a:rPr lang="en-US" dirty="0"/>
              <a:t>HPC at INL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4A37634-B12C-226A-CAFB-DE7DC11818DF}"/>
              </a:ext>
            </a:extLst>
          </p:cNvPr>
          <p:cNvSpPr txBox="1">
            <a:spLocks/>
          </p:cNvSpPr>
          <p:nvPr/>
        </p:nvSpPr>
        <p:spPr>
          <a:xfrm>
            <a:off x="659574" y="4356100"/>
            <a:ext cx="4610925" cy="181944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One integrated user facility program</a:t>
            </a:r>
          </a:p>
          <a:p>
            <a:pPr lvl="1"/>
            <a:r>
              <a:rPr lang="en-US" dirty="0"/>
              <a:t>Small projects to solve individual questions</a:t>
            </a:r>
          </a:p>
          <a:p>
            <a:pPr lvl="1"/>
            <a:r>
              <a:rPr lang="en-US" dirty="0"/>
              <a:t>Multi-year R&amp;D campaigns to address larger challenges</a:t>
            </a:r>
          </a:p>
        </p:txBody>
      </p:sp>
    </p:spTree>
    <p:extLst>
      <p:ext uri="{BB962C8B-B14F-4D97-AF65-F5344CB8AC3E}">
        <p14:creationId xmlns:p14="http://schemas.microsoft.com/office/powerpoint/2010/main" val="5041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's process&#10;&#10;Description automatically generated with medium confidence">
            <a:extLst>
              <a:ext uri="{FF2B5EF4-FFF2-40B4-BE49-F238E27FC236}">
                <a16:creationId xmlns:a16="http://schemas.microsoft.com/office/drawing/2014/main" id="{2EF69FBD-A14F-EEEF-5E03-1770C102B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777" y="1046748"/>
            <a:ext cx="10323798" cy="51267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CDEA96-AB6B-0F2B-18FE-3D548D6F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76" y="311057"/>
            <a:ext cx="10415648" cy="1008797"/>
          </a:xfrm>
        </p:spPr>
        <p:txBody>
          <a:bodyPr/>
          <a:lstStyle/>
          <a:p>
            <a:r>
              <a:rPr lang="en-US" sz="2800" b="1" dirty="0"/>
              <a:t>NSUF covers materials all technical readiness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975C-C29F-F6C7-0DA1-5B864F0B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3-day meeting - Monday May 11 to Wednesday May 13, 2026 </a:t>
            </a:r>
            <a:br>
              <a:rPr lang="en-US" dirty="0"/>
            </a:b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Monday May 11 Morning Session - Program Review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1C56B3-9DDE-17DC-D2C0-289780642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176" y="1567399"/>
            <a:ext cx="6871632" cy="4351338"/>
          </a:xfrm>
          <a:prstGeom prst="rect">
            <a:avLst/>
          </a:prstGeom>
        </p:spPr>
      </p:pic>
      <p:pic>
        <p:nvPicPr>
          <p:cNvPr id="1026" name="Picture 2" descr="CAES | Center for Advanced Energy Studies (CAES) | Idaho National Laboratory | Flickr">
            <a:extLst>
              <a:ext uri="{FF2B5EF4-FFF2-40B4-BE49-F238E27FC236}">
                <a16:creationId xmlns:a16="http://schemas.microsoft.com/office/drawing/2014/main" id="{E9121BDE-CA89-5806-6065-B2C4C23C3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42" y="1740391"/>
            <a:ext cx="3953384" cy="32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A83C9-4096-7078-8535-6A10EB5A1299}"/>
              </a:ext>
            </a:extLst>
          </p:cNvPr>
          <p:cNvSpPr txBox="1"/>
          <p:nvPr/>
        </p:nvSpPr>
        <p:spPr>
          <a:xfrm>
            <a:off x="7968542" y="5117609"/>
            <a:ext cx="406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NSUF Program Offices and the Microscopy and Characterization Suite are located at the Critical Materials and Energy Systems Innovation Center in Idaho Falls, ID</a:t>
            </a:r>
          </a:p>
        </p:txBody>
      </p:sp>
    </p:spTree>
    <p:extLst>
      <p:ext uri="{BB962C8B-B14F-4D97-AF65-F5344CB8AC3E}">
        <p14:creationId xmlns:p14="http://schemas.microsoft.com/office/powerpoint/2010/main" val="246821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CCED-FE42-8639-F0F6-96D8F3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Review 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47B638-1783-4030-1B45-7EF3A83A5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968638"/>
              </p:ext>
            </p:extLst>
          </p:nvPr>
        </p:nvGraphicFramePr>
        <p:xfrm>
          <a:off x="887413" y="1739899"/>
          <a:ext cx="10417173" cy="384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391">
                  <a:extLst>
                    <a:ext uri="{9D8B030D-6E8A-4147-A177-3AD203B41FA5}">
                      <a16:colId xmlns:a16="http://schemas.microsoft.com/office/drawing/2014/main" val="122734499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686427440"/>
                    </a:ext>
                  </a:extLst>
                </a:gridCol>
                <a:gridCol w="3472391">
                  <a:extLst>
                    <a:ext uri="{9D8B030D-6E8A-4147-A177-3AD203B41FA5}">
                      <a16:colId xmlns:a16="http://schemas.microsoft.com/office/drawing/2014/main" val="1293718335"/>
                    </a:ext>
                  </a:extLst>
                </a:gridCol>
              </a:tblGrid>
              <a:tr h="418780">
                <a:tc>
                  <a:txBody>
                    <a:bodyPr/>
                    <a:lstStyle/>
                    <a:p>
                      <a:r>
                        <a:rPr lang="en-US" dirty="0"/>
                        <a:t>Monday 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May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May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81223"/>
                  </a:ext>
                </a:extLst>
              </a:tr>
              <a:tr h="19619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/>
                        <a:t>Morning – 9:00-12:00 MT</a:t>
                      </a:r>
                    </a:p>
                    <a:p>
                      <a:r>
                        <a:rPr lang="en-US" dirty="0"/>
                        <a:t>Program Review:</a:t>
                      </a:r>
                    </a:p>
                    <a:p>
                      <a:r>
                        <a:rPr lang="en-US" b="1" dirty="0"/>
                        <a:t>Overview, NSUF Access Opportunities (CINR/RTE), Partner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 Review:</a:t>
                      </a:r>
                    </a:p>
                    <a:p>
                      <a:r>
                        <a:rPr lang="en-US" b="1" dirty="0"/>
                        <a:t>a) Users Org, NFML, Partners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Program Capabilities and Instrument Scientists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Jeff Giglio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Morning – 9:00-12:00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Program Review:</a:t>
                      </a:r>
                    </a:p>
                    <a:p>
                      <a:r>
                        <a:rPr lang="en-US" b="1" dirty="0"/>
                        <a:t>High Performance Computing (Capabilities and Research)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2635"/>
                  </a:ext>
                </a:extLst>
              </a:tr>
              <a:tr h="146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– 1:00-3:00pm 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Structural Materials</a:t>
                      </a:r>
                      <a:endParaRPr lang="en-US" sz="1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/>
                        <a:t>Chair – Dr. Rongjie 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  Fuel and Cladding Materials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Keith Jewell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– 1:00-3:00pm MT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NSUF User Access Awards: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 Materials</a:t>
                      </a:r>
                    </a:p>
                    <a:p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– Dr. Keith Jewell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23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9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3176E-FAD1-2B4C-96D5-F706C4448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6582" y="2365643"/>
            <a:ext cx="7073348" cy="2292350"/>
          </a:xfrm>
        </p:spPr>
        <p:txBody>
          <a:bodyPr/>
          <a:lstStyle/>
          <a:p>
            <a:pPr lvl="0"/>
            <a:r>
              <a:rPr lang="en-US" sz="6000" dirty="0"/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6D43-7FAB-834B-AA9F-965D52A8E5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53539" y="3511818"/>
            <a:ext cx="3355711" cy="1398112"/>
          </a:xfrm>
        </p:spPr>
        <p:txBody>
          <a:bodyPr/>
          <a:lstStyle/>
          <a:p>
            <a:pPr lvl="1"/>
            <a:r>
              <a:rPr lang="en-US" dirty="0"/>
              <a:t>Brenden Heidrich</a:t>
            </a:r>
          </a:p>
          <a:p>
            <a:pPr lvl="2"/>
            <a:r>
              <a:rPr lang="en-US" dirty="0"/>
              <a:t>Director, NSUF</a:t>
            </a:r>
          </a:p>
          <a:p>
            <a:pPr lvl="2"/>
            <a:r>
              <a:rPr lang="en-US" dirty="0" err="1"/>
              <a:t>Brenden.Heidrich@inl.gov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23F9F-9AE8-4D5D-8FDF-7E34B2766A59}"/>
              </a:ext>
            </a:extLst>
          </p:cNvPr>
          <p:cNvSpPr txBox="1"/>
          <p:nvPr/>
        </p:nvSpPr>
        <p:spPr>
          <a:xfrm>
            <a:off x="148728" y="6364861"/>
            <a:ext cx="6268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INL/MIS-26-91517</a:t>
            </a:r>
          </a:p>
        </p:txBody>
      </p:sp>
    </p:spTree>
    <p:extLst>
      <p:ext uri="{BB962C8B-B14F-4D97-AF65-F5344CB8AC3E}">
        <p14:creationId xmlns:p14="http://schemas.microsoft.com/office/powerpoint/2010/main" val="650288836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NSUF Color Scheme">
      <a:dk1>
        <a:srgbClr val="15345B"/>
      </a:dk1>
      <a:lt1>
        <a:srgbClr val="FFFFFF"/>
      </a:lt1>
      <a:dk2>
        <a:srgbClr val="07519E"/>
      </a:dk2>
      <a:lt2>
        <a:srgbClr val="4A95D0"/>
      </a:lt2>
      <a:accent1>
        <a:srgbClr val="DB792C"/>
      </a:accent1>
      <a:accent2>
        <a:srgbClr val="4A95D0"/>
      </a:accent2>
      <a:accent3>
        <a:srgbClr val="15345B"/>
      </a:accent3>
      <a:accent4>
        <a:srgbClr val="D89328"/>
      </a:accent4>
      <a:accent5>
        <a:srgbClr val="8E8E8E"/>
      </a:accent5>
      <a:accent6>
        <a:srgbClr val="C4C6C7"/>
      </a:accent6>
      <a:hlink>
        <a:srgbClr val="D89328"/>
      </a:hlink>
      <a:folHlink>
        <a:srgbClr val="4A95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NSUF-Presentation-Template_2024</Template>
  <TotalTime>3643</TotalTime>
  <Words>384</Words>
  <Application>Microsoft Macintosh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INL 2020</vt:lpstr>
      <vt:lpstr>PowerPoint Presentation</vt:lpstr>
      <vt:lpstr>Nuclear Science User Facilities Overview</vt:lpstr>
      <vt:lpstr>A Consortium of Materials Research Capabilities to Enable Advanced Nuclear Energy Development and Deployment</vt:lpstr>
      <vt:lpstr>NSUF covers materials all technical readiness levels</vt:lpstr>
      <vt:lpstr>3-day meeting - Monday May 11 to Wednesday May 13, 2026   Monday May 11 Morning Session - Program Review</vt:lpstr>
      <vt:lpstr>Program Review Agenda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Brenden J. Heidrich</dc:creator>
  <cp:lastModifiedBy>Brenden J. Heidrich</cp:lastModifiedBy>
  <cp:revision>15</cp:revision>
  <dcterms:created xsi:type="dcterms:W3CDTF">2025-02-27T16:38:28Z</dcterms:created>
  <dcterms:modified xsi:type="dcterms:W3CDTF">2026-05-08T15:03:10Z</dcterms:modified>
</cp:coreProperties>
</file>