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687" r:id="rId2"/>
    <p:sldId id="686" r:id="rId3"/>
    <p:sldId id="706" r:id="rId4"/>
    <p:sldId id="710" r:id="rId5"/>
    <p:sldId id="707" r:id="rId6"/>
    <p:sldId id="708" r:id="rId7"/>
    <p:sldId id="709" r:id="rId8"/>
    <p:sldId id="7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B4988C-C57B-6C46-8BA4-A3CF656497F5}" v="11" dt="2026-05-08T14:50:46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521"/>
  </p:normalViewPr>
  <p:slideViewPr>
    <p:cSldViewPr snapToGrid="0">
      <p:cViewPr varScale="1">
        <p:scale>
          <a:sx n="120" d="100"/>
          <a:sy n="120" d="100"/>
        </p:scale>
        <p:origin x="1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ABEFC-A6EE-48EA-8905-1DA8668C3C50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3AB9E-714C-4488-B4EF-4211DFD3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7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Performed tasks up-to-date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Nanopillar experiments with multilayer materials and high entropy nanotwin materials with concurrent ion irradiation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Literature reviewed various types of viable experiments using PI95 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Drafted operation procedure for in-situ irradiation-deformation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Drafted procedure for preparing nanopillar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CCFD4-A7F8-054B-8822-BC244B953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7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3AB9E-714C-4488-B4EF-4211DFD3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choose 1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AB25CD1-AAEC-2944-A880-5B3FABFD1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59"/>
          <a:stretch/>
        </p:blipFill>
        <p:spPr>
          <a:xfrm>
            <a:off x="1" y="0"/>
            <a:ext cx="12192000" cy="537496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70F98C0-379B-1340-8EC0-CDA501596876}"/>
              </a:ext>
            </a:extLst>
          </p:cNvPr>
          <p:cNvSpPr/>
          <p:nvPr userDrawn="1"/>
        </p:nvSpPr>
        <p:spPr>
          <a:xfrm>
            <a:off x="0" y="0"/>
            <a:ext cx="12192000" cy="54249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2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04169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2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4134" y="1953910"/>
            <a:ext cx="9177865" cy="2292350"/>
          </a:xfrm>
          <a:noFill/>
        </p:spPr>
        <p:txBody>
          <a:bodyPr wrap="square" lIns="365760" tIns="822960" rIns="27432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86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3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74119-B3D1-BA43-8719-0792647D5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15232" y="5899151"/>
            <a:ext cx="3330289" cy="4846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F2F8D8-C03D-DF41-BF95-AEFFFD1550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523" y="689986"/>
            <a:ext cx="2889336" cy="1048200"/>
          </a:xfrm>
        </p:spPr>
        <p:txBody>
          <a:bodyPr anchor="b" anchorCtr="0"/>
          <a:lstStyle>
            <a:lvl1pPr marL="0" indent="0">
              <a:spcBef>
                <a:spcPts val="500"/>
              </a:spcBef>
              <a:buFontTx/>
              <a:buNone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June 1, 2020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6053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39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1466" y="1724217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229600" y="0"/>
            <a:ext cx="3962400" cy="6467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28715" y="522288"/>
            <a:ext cx="316992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812F07-B1C5-784C-BBE2-D835E17DECDE}"/>
              </a:ext>
            </a:extLst>
          </p:cNvPr>
          <p:cNvSpPr txBox="1">
            <a:spLocks/>
          </p:cNvSpPr>
          <p:nvPr userDrawn="1"/>
        </p:nvSpPr>
        <p:spPr>
          <a:xfrm>
            <a:off x="1151466" y="563051"/>
            <a:ext cx="6704151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Click to edit title</a:t>
            </a:r>
            <a:br>
              <a:rPr lang="en-US" sz="2800" dirty="0"/>
            </a:br>
            <a:r>
              <a:rPr lang="en-US" sz="2800" dirty="0"/>
              <a:t>(2 lines max)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8229600" y="6388101"/>
            <a:ext cx="39624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8229600" y="6467505"/>
            <a:ext cx="39624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867" y="170975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0866" y="458948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51465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5465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6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51465" y="241301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5465" y="241301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51529" y="1589090"/>
            <a:ext cx="5081587" cy="766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83941" y="1589090"/>
            <a:ext cx="5081587" cy="766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25290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6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F224CA-CE17-7D41-B86C-EAB03715B26C}"/>
              </a:ext>
            </a:extLst>
          </p:cNvPr>
          <p:cNvSpPr/>
          <p:nvPr userDrawn="1"/>
        </p:nvSpPr>
        <p:spPr>
          <a:xfrm>
            <a:off x="0" y="6388101"/>
            <a:ext cx="121920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694467-341C-D74D-AD80-3302F5CEDB2A}"/>
              </a:ext>
            </a:extLst>
          </p:cNvPr>
          <p:cNvSpPr/>
          <p:nvPr userDrawn="1"/>
        </p:nvSpPr>
        <p:spPr>
          <a:xfrm>
            <a:off x="0" y="6467505"/>
            <a:ext cx="121920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B71BC2-5635-8644-9B34-09FFA64B5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0867" y="1706871"/>
            <a:ext cx="10415587" cy="436055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7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0B892C-0753-1249-99F6-52B85CC34E7B}"/>
              </a:ext>
            </a:extLst>
          </p:cNvPr>
          <p:cNvSpPr/>
          <p:nvPr userDrawn="1"/>
        </p:nvSpPr>
        <p:spPr>
          <a:xfrm>
            <a:off x="0" y="6388101"/>
            <a:ext cx="121920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74017-7D68-FC43-86AB-F0F30FBC0DC0}"/>
              </a:ext>
            </a:extLst>
          </p:cNvPr>
          <p:cNvSpPr/>
          <p:nvPr userDrawn="1"/>
        </p:nvSpPr>
        <p:spPr>
          <a:xfrm>
            <a:off x="0" y="6467505"/>
            <a:ext cx="121920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E234E4-FB66-8045-A303-17ED694A8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53674" y="1724217"/>
            <a:ext cx="5013455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1465" y="1724217"/>
            <a:ext cx="5081651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19564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1475" y="1724217"/>
            <a:ext cx="5013455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5463" y="1724217"/>
            <a:ext cx="5081651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32592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1466" y="1724217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229600" y="0"/>
            <a:ext cx="3962400" cy="6467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28715" y="522288"/>
            <a:ext cx="316992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812F07-B1C5-784C-BBE2-D835E17DECDE}"/>
              </a:ext>
            </a:extLst>
          </p:cNvPr>
          <p:cNvSpPr txBox="1">
            <a:spLocks/>
          </p:cNvSpPr>
          <p:nvPr userDrawn="1"/>
        </p:nvSpPr>
        <p:spPr>
          <a:xfrm>
            <a:off x="1151466" y="563051"/>
            <a:ext cx="6704151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Click to edit title</a:t>
            </a:r>
            <a:br>
              <a:rPr lang="en-US" sz="2800" dirty="0"/>
            </a:br>
            <a:r>
              <a:rPr lang="en-US" sz="2800" dirty="0"/>
              <a:t>(2 lines max)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8229600" y="6388101"/>
            <a:ext cx="39624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8229600" y="6467505"/>
            <a:ext cx="39624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1466" y="1724217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229600" y="0"/>
            <a:ext cx="3962400" cy="6467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28715" y="522288"/>
            <a:ext cx="316992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812F07-B1C5-784C-BBE2-D835E17DECDE}"/>
              </a:ext>
            </a:extLst>
          </p:cNvPr>
          <p:cNvSpPr txBox="1">
            <a:spLocks/>
          </p:cNvSpPr>
          <p:nvPr userDrawn="1"/>
        </p:nvSpPr>
        <p:spPr>
          <a:xfrm>
            <a:off x="1151466" y="563051"/>
            <a:ext cx="6704151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Click to edit title</a:t>
            </a:r>
            <a:br>
              <a:rPr lang="en-US" sz="2800" dirty="0"/>
            </a:br>
            <a:r>
              <a:rPr lang="en-US" sz="2800" dirty="0"/>
              <a:t>(2 lines max)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8229600" y="6388101"/>
            <a:ext cx="39624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8229600" y="6467505"/>
            <a:ext cx="39624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D210B3-B8C7-ED4A-B63C-D5FF8E7BB9EC}"/>
              </a:ext>
            </a:extLst>
          </p:cNvPr>
          <p:cNvSpPr/>
          <p:nvPr userDrawn="1"/>
        </p:nvSpPr>
        <p:spPr>
          <a:xfrm>
            <a:off x="8229600" y="6388101"/>
            <a:ext cx="39624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B5F62F-9D9E-F142-ADA7-4D30A824891C}"/>
              </a:ext>
            </a:extLst>
          </p:cNvPr>
          <p:cNvSpPr/>
          <p:nvPr userDrawn="1"/>
        </p:nvSpPr>
        <p:spPr>
          <a:xfrm>
            <a:off x="8229600" y="6467505"/>
            <a:ext cx="39624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3D43C0-92BC-234F-9952-A682F23BFF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63000" y="6619909"/>
            <a:ext cx="2895600" cy="1016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1465" y="563683"/>
            <a:ext cx="10415648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1474" y="1724849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5289498" y="6586268"/>
            <a:ext cx="1832793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38149" y="6586268"/>
            <a:ext cx="4131563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55023" y="6586268"/>
            <a:ext cx="563341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EA1D66-26A4-C44F-988F-6813FE48627D}"/>
              </a:ext>
            </a:extLst>
          </p:cNvPr>
          <p:cNvSpPr/>
          <p:nvPr userDrawn="1"/>
        </p:nvSpPr>
        <p:spPr>
          <a:xfrm rot="10800000">
            <a:off x="1" y="906938"/>
            <a:ext cx="846665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8A12C7-77E3-134E-8985-67A2080D7414}"/>
              </a:ext>
            </a:extLst>
          </p:cNvPr>
          <p:cNvSpPr/>
          <p:nvPr userDrawn="1"/>
        </p:nvSpPr>
        <p:spPr>
          <a:xfrm rot="10800000">
            <a:off x="1" y="541008"/>
            <a:ext cx="846665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7137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5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tif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60E0C-B69D-9CC7-751A-DA38724B8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7900" y="2201560"/>
            <a:ext cx="10032999" cy="2292350"/>
          </a:xfrm>
        </p:spPr>
        <p:txBody>
          <a:bodyPr/>
          <a:lstStyle/>
          <a:p>
            <a:r>
              <a:rPr lang="en-US" dirty="0"/>
              <a:t>In-Situ study of interface under irradiation and deformation</a:t>
            </a:r>
            <a:endParaRPr lang="en-US" sz="2400" kern="1600" dirty="0">
              <a:ea typeface="Times New Roman" panose="02020603050405020304" pitchFamily="18" charset="0"/>
            </a:endParaRPr>
          </a:p>
          <a:p>
            <a:r>
              <a:rPr lang="en-US" sz="1600" b="1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Wei-Ying Chen, Jiaxuan Li, Sumit Bhattacharya , Argonne National Laboratory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77C3B-C32F-964F-2B94-06198D2026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5-12-26</a:t>
            </a:r>
          </a:p>
        </p:txBody>
      </p:sp>
      <p:pic>
        <p:nvPicPr>
          <p:cNvPr id="3074" name="Picture 2" descr="Argonne National Laboratory | Drupal.org">
            <a:extLst>
              <a:ext uri="{FF2B5EF4-FFF2-40B4-BE49-F238E27FC236}">
                <a16:creationId xmlns:a16="http://schemas.microsoft.com/office/drawing/2014/main" id="{A210C895-98AB-0DC8-D8A4-8F39FAE4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89" y="5452564"/>
            <a:ext cx="4020021" cy="1405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3AF62-26FF-1387-D015-EDEB9EE39C57}"/>
              </a:ext>
            </a:extLst>
          </p:cNvPr>
          <p:cNvSpPr txBox="1"/>
          <p:nvPr/>
        </p:nvSpPr>
        <p:spPr>
          <a:xfrm>
            <a:off x="1666240" y="4326905"/>
            <a:ext cx="1004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 work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 supported by the U.S. Department of Energy, Office of Nuclear Energy under DOE Idaho Operations Office Contract DE-AC07- 051D14517 as part of the Nuclear Science User Facilities.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4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66493"/>
            <a:ext cx="422506" cy="271751"/>
          </a:xfrm>
        </p:spPr>
        <p:txBody>
          <a:bodyPr/>
          <a:lstStyle/>
          <a:p>
            <a:fld id="{85BB0223-B999-4CDE-9194-0726CBB6E0B5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C69599-618E-54E7-B695-86862624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32" y="463344"/>
            <a:ext cx="5622457" cy="953206"/>
          </a:xfrm>
        </p:spPr>
        <p:txBody>
          <a:bodyPr/>
          <a:lstStyle/>
          <a:p>
            <a:r>
              <a:rPr lang="en-US" dirty="0"/>
              <a:t>Project Description/Goals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79825-CF3F-E869-AF08-E0416AB6E21E}"/>
              </a:ext>
            </a:extLst>
          </p:cNvPr>
          <p:cNvSpPr txBox="1">
            <a:spLocks/>
          </p:cNvSpPr>
          <p:nvPr/>
        </p:nvSpPr>
        <p:spPr>
          <a:xfrm>
            <a:off x="1995207" y="531225"/>
            <a:ext cx="10415648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E37A-B82D-64A5-BAA9-34959240A2DF}"/>
              </a:ext>
            </a:extLst>
          </p:cNvPr>
          <p:cNvSpPr txBox="1"/>
          <p:nvPr/>
        </p:nvSpPr>
        <p:spPr>
          <a:xfrm>
            <a:off x="1126511" y="1552312"/>
            <a:ext cx="716970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Bruker PI95 holder </a:t>
            </a:r>
          </a:p>
          <a:p>
            <a:r>
              <a:rPr lang="en-US" sz="1400" dirty="0"/>
              <a:t>A specialized TEM holder designed for in-situ nanomechanical testing It allows for quantitative, direct-observation experiments such as compression, tension, and bending.</a:t>
            </a:r>
          </a:p>
          <a:p>
            <a:endParaRPr lang="en-US" sz="1400" dirty="0"/>
          </a:p>
          <a:p>
            <a:r>
              <a:rPr lang="en-US" sz="2800" b="1" dirty="0"/>
              <a:t>Motivation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stress condition affects microstructural evolution under irradiation?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“concurrent” irradiation affects the stress/strain behavior?</a:t>
            </a:r>
          </a:p>
          <a:p>
            <a:endParaRPr lang="en-US" dirty="0"/>
          </a:p>
          <a:p>
            <a:r>
              <a:rPr lang="en-US" sz="2800" b="1" dirty="0"/>
              <a:t>Scope</a:t>
            </a:r>
            <a:endParaRPr lang="en-US" b="1" dirty="0"/>
          </a:p>
          <a:p>
            <a:r>
              <a:rPr lang="en-US" dirty="0"/>
              <a:t>Establish the workflow for performing experiment using PI95 holders.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Experiments (with and without in-situ ion irradiation)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unloading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 descr="Bruker Hysitron PI95 TEM Pico Indenter – Wisconsin Centers for Nanoscale  Technology – UW–Madison">
            <a:extLst>
              <a:ext uri="{FF2B5EF4-FFF2-40B4-BE49-F238E27FC236}">
                <a16:creationId xmlns:a16="http://schemas.microsoft.com/office/drawing/2014/main" id="{5C22254F-FD72-55B4-7825-0A2CCAE15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b="26468"/>
          <a:stretch/>
        </p:blipFill>
        <p:spPr bwMode="auto">
          <a:xfrm>
            <a:off x="9026499" y="1484431"/>
            <a:ext cx="2609517" cy="6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95 video">
            <a:hlinkClick r:id="" action="ppaction://media"/>
            <a:extLst>
              <a:ext uri="{FF2B5EF4-FFF2-40B4-BE49-F238E27FC236}">
                <a16:creationId xmlns:a16="http://schemas.microsoft.com/office/drawing/2014/main" id="{62BC8274-B66F-CE03-50D5-937A06C90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715" y="4055722"/>
            <a:ext cx="3180247" cy="1781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FCF8C-921E-EE4E-0430-EF00CA8A8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78" y="2374304"/>
            <a:ext cx="2955843" cy="1343852"/>
          </a:xfrm>
          <a:prstGeom prst="rect">
            <a:avLst/>
          </a:prstGeom>
        </p:spPr>
      </p:pic>
      <p:pic>
        <p:nvPicPr>
          <p:cNvPr id="7" name="Picture 2" descr="Argonne National Laboratory | Drupal.org">
            <a:extLst>
              <a:ext uri="{FF2B5EF4-FFF2-40B4-BE49-F238E27FC236}">
                <a16:creationId xmlns:a16="http://schemas.microsoft.com/office/drawing/2014/main" id="{FB14DF6B-DF18-4D99-D349-A7476C13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59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rgonne National Laboratory | Drupal.org">
            <a:extLst>
              <a:ext uri="{FF2B5EF4-FFF2-40B4-BE49-F238E27FC236}">
                <a16:creationId xmlns:a16="http://schemas.microsoft.com/office/drawing/2014/main" id="{47D501E5-D587-354A-933F-C9A7A6C4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8354D-2FCF-17D2-50F1-13988E8B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and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8F91-2D20-96CA-13B6-B50093EA7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74" y="1724849"/>
            <a:ext cx="5120117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Al/Alumina multilayer coating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Additively manufactured HEA pre-irradiated with He 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Nano-twined HEA</a:t>
            </a:r>
          </a:p>
        </p:txBody>
      </p:sp>
      <p:pic>
        <p:nvPicPr>
          <p:cNvPr id="7" name="Picture 6" descr="A close-up of a rock&#10;&#10;AI-generated content may be incorrect.">
            <a:extLst>
              <a:ext uri="{FF2B5EF4-FFF2-40B4-BE49-F238E27FC236}">
                <a16:creationId xmlns:a16="http://schemas.microsoft.com/office/drawing/2014/main" id="{CAF12C06-B08A-7658-2487-FDF31EEA1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89" y="4093827"/>
            <a:ext cx="2548890" cy="2548890"/>
          </a:xfrm>
          <a:prstGeom prst="rect">
            <a:avLst/>
          </a:prstGeom>
        </p:spPr>
      </p:pic>
      <p:pic>
        <p:nvPicPr>
          <p:cNvPr id="8" name="Picture 7" descr="A collage of images of a region&#10;&#10;Description automatically generated">
            <a:extLst>
              <a:ext uri="{FF2B5EF4-FFF2-40B4-BE49-F238E27FC236}">
                <a16:creationId xmlns:a16="http://schemas.microsoft.com/office/drawing/2014/main" id="{E4FD3FFD-C7C0-8FDC-9D94-9546E3CED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34" y="1149616"/>
            <a:ext cx="5095366" cy="5035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87654-BF69-4BAF-7BC0-26321311D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9" y="4093827"/>
            <a:ext cx="3388159" cy="2548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4D9A2-FAC9-33AD-67E3-13DB06EBD2D2}"/>
              </a:ext>
            </a:extLst>
          </p:cNvPr>
          <p:cNvSpPr txBox="1"/>
          <p:nvPr/>
        </p:nvSpPr>
        <p:spPr>
          <a:xfrm>
            <a:off x="6462643" y="852984"/>
            <a:ext cx="32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He-implanted HEA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80072-3335-7ECA-819F-9DC230017140}"/>
              </a:ext>
            </a:extLst>
          </p:cNvPr>
          <p:cNvSpPr txBox="1"/>
          <p:nvPr/>
        </p:nvSpPr>
        <p:spPr>
          <a:xfrm>
            <a:off x="689690" y="3620515"/>
            <a:ext cx="32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Multilayer coating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200F2-AA56-A5ED-AA32-6A743967B571}"/>
              </a:ext>
            </a:extLst>
          </p:cNvPr>
          <p:cNvSpPr txBox="1"/>
          <p:nvPr/>
        </p:nvSpPr>
        <p:spPr>
          <a:xfrm>
            <a:off x="4363389" y="3666537"/>
            <a:ext cx="254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Nano-twined HEA</a:t>
            </a:r>
          </a:p>
        </p:txBody>
      </p:sp>
    </p:spTree>
    <p:extLst>
      <p:ext uri="{BB962C8B-B14F-4D97-AF65-F5344CB8AC3E}">
        <p14:creationId xmlns:p14="http://schemas.microsoft.com/office/powerpoint/2010/main" val="321371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A799C-E962-67E3-3F44-B5A77813A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9295-5C39-12AB-60AE-AC876C72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44" y="532894"/>
            <a:ext cx="7887436" cy="850731"/>
          </a:xfrm>
        </p:spPr>
        <p:txBody>
          <a:bodyPr/>
          <a:lstStyle/>
          <a:p>
            <a:r>
              <a:rPr lang="en-US" dirty="0"/>
              <a:t>Experiments with Al/Alumina multilayer coating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21FC-B20A-FED8-FD40-CE5F2288E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244" y="1438388"/>
            <a:ext cx="10415648" cy="7427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first step is to establish the FIB workflow to create nanopillar samples with desired orientation.</a:t>
            </a:r>
          </a:p>
        </p:txBody>
      </p:sp>
      <p:pic>
        <p:nvPicPr>
          <p:cNvPr id="8" name="Picture 7" descr="A picture containing text, kitchen appliance&#10;&#10;AI-generated content may be incorrect.">
            <a:extLst>
              <a:ext uri="{FF2B5EF4-FFF2-40B4-BE49-F238E27FC236}">
                <a16:creationId xmlns:a16="http://schemas.microsoft.com/office/drawing/2014/main" id="{E24A85DC-6C48-A827-5415-039BC28A9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11"/>
          <a:stretch>
            <a:fillRect/>
          </a:stretch>
        </p:blipFill>
        <p:spPr>
          <a:xfrm>
            <a:off x="1037720" y="4726675"/>
            <a:ext cx="990915" cy="204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6C7195-40D6-B3D4-63F1-D1393872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64" y="2235940"/>
            <a:ext cx="3225444" cy="2426481"/>
          </a:xfrm>
          <a:prstGeom prst="rect">
            <a:avLst/>
          </a:prstGeom>
        </p:spPr>
      </p:pic>
      <p:pic>
        <p:nvPicPr>
          <p:cNvPr id="13" name="Graphic 1">
            <a:extLst>
              <a:ext uri="{FF2B5EF4-FFF2-40B4-BE49-F238E27FC236}">
                <a16:creationId xmlns:a16="http://schemas.microsoft.com/office/drawing/2014/main" id="{244F752F-53E2-3EDC-94B2-55E9D6592C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491" t="8882" b="50091"/>
          <a:stretch>
            <a:fillRect/>
          </a:stretch>
        </p:blipFill>
        <p:spPr>
          <a:xfrm>
            <a:off x="9011216" y="4348816"/>
            <a:ext cx="2640676" cy="20156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7A5DDB-D4CD-E207-02AF-5C2C0C69D936}"/>
              </a:ext>
            </a:extLst>
          </p:cNvPr>
          <p:cNvGrpSpPr>
            <a:grpSpLocks noChangeAspect="1"/>
          </p:cNvGrpSpPr>
          <p:nvPr/>
        </p:nvGrpSpPr>
        <p:grpSpPr>
          <a:xfrm>
            <a:off x="2096037" y="4726675"/>
            <a:ext cx="2057994" cy="2045097"/>
            <a:chOff x="5164764" y="4547710"/>
            <a:chExt cx="2054082" cy="2041209"/>
          </a:xfrm>
        </p:grpSpPr>
        <p:pic>
          <p:nvPicPr>
            <p:cNvPr id="14" name="Picture 13" descr="A close up of a device&#10;&#10;AI-generated content may be incorrect.">
              <a:extLst>
                <a:ext uri="{FF2B5EF4-FFF2-40B4-BE49-F238E27FC236}">
                  <a16:creationId xmlns:a16="http://schemas.microsoft.com/office/drawing/2014/main" id="{4A336817-CEF2-C112-0C1B-920D1FD17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664" y="4547710"/>
              <a:ext cx="2050182" cy="20412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9430DD-63CC-610B-113A-C152FB9EB472}"/>
                </a:ext>
              </a:extLst>
            </p:cNvPr>
            <p:cNvSpPr txBox="1"/>
            <p:nvPr/>
          </p:nvSpPr>
          <p:spPr>
            <a:xfrm rot="1985353">
              <a:off x="5977872" y="5140399"/>
              <a:ext cx="57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CC07BE-1D50-584E-6E5C-3B83D9D18E2C}"/>
                </a:ext>
              </a:extLst>
            </p:cNvPr>
            <p:cNvSpPr txBox="1"/>
            <p:nvPr/>
          </p:nvSpPr>
          <p:spPr>
            <a:xfrm rot="1484253">
              <a:off x="5164764" y="4691366"/>
              <a:ext cx="1344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Al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r>
                <a:rPr lang="en-US" dirty="0">
                  <a:solidFill>
                    <a:srgbClr val="FF0000"/>
                  </a:solidFill>
                </a:rPr>
                <a:t>o</a:t>
              </a:r>
              <a:r>
                <a:rPr lang="en-US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A8F5DE7-0180-56B7-095B-A5A3A8C276F5}"/>
              </a:ext>
            </a:extLst>
          </p:cNvPr>
          <p:cNvSpPr/>
          <p:nvPr/>
        </p:nvSpPr>
        <p:spPr>
          <a:xfrm>
            <a:off x="4371952" y="1966312"/>
            <a:ext cx="3966851" cy="4725158"/>
          </a:xfrm>
          <a:prstGeom prst="rightArrow">
            <a:avLst>
              <a:gd name="adj1" fmla="val 84602"/>
              <a:gd name="adj2" fmla="val 217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Argonne National Laboratory | Drupal.org">
            <a:extLst>
              <a:ext uri="{FF2B5EF4-FFF2-40B4-BE49-F238E27FC236}">
                <a16:creationId xmlns:a16="http://schemas.microsoft.com/office/drawing/2014/main" id="{811534B6-274D-1EFE-71B6-46B05E0A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A close-up of a mountain&#10;&#10;Description automatically generated">
            <a:extLst>
              <a:ext uri="{FF2B5EF4-FFF2-40B4-BE49-F238E27FC236}">
                <a16:creationId xmlns:a16="http://schemas.microsoft.com/office/drawing/2014/main" id="{0F03886A-45B5-6F1B-8518-07E39E68A1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27058" r="7032" b="5798"/>
          <a:stretch/>
        </p:blipFill>
        <p:spPr>
          <a:xfrm>
            <a:off x="8492030" y="2230497"/>
            <a:ext cx="3535900" cy="2069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47EF24D-CE5B-C588-99E0-809BF5CE5BC4}"/>
              </a:ext>
            </a:extLst>
          </p:cNvPr>
          <p:cNvGrpSpPr>
            <a:grpSpLocks noChangeAspect="1"/>
          </p:cNvGrpSpPr>
          <p:nvPr/>
        </p:nvGrpSpPr>
        <p:grpSpPr>
          <a:xfrm>
            <a:off x="4561976" y="2416119"/>
            <a:ext cx="2921425" cy="3865393"/>
            <a:chOff x="4158913" y="1238942"/>
            <a:chExt cx="4995011" cy="6608992"/>
          </a:xfrm>
        </p:grpSpPr>
        <p:pic>
          <p:nvPicPr>
            <p:cNvPr id="6" name="Picture 5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C53B79BE-90F0-D625-3DD6-C2FB4B4F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231" y="4182832"/>
              <a:ext cx="2182732" cy="3058561"/>
            </a:xfrm>
            <a:prstGeom prst="rect">
              <a:avLst/>
            </a:prstGeom>
          </p:spPr>
        </p:pic>
        <p:pic>
          <p:nvPicPr>
            <p:cNvPr id="7" name="Picture 6" descr="A white cube with a black background&#10;&#10;Description automatically generated">
              <a:extLst>
                <a:ext uri="{FF2B5EF4-FFF2-40B4-BE49-F238E27FC236}">
                  <a16:creationId xmlns:a16="http://schemas.microsoft.com/office/drawing/2014/main" id="{44757E6A-683C-96CE-1385-DF212536E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353" y="2181177"/>
              <a:ext cx="1157341" cy="1944333"/>
            </a:xfrm>
            <a:prstGeom prst="rect">
              <a:avLst/>
            </a:prstGeom>
          </p:spPr>
        </p:pic>
        <p:pic>
          <p:nvPicPr>
            <p:cNvPr id="9" name="Picture 8" descr="A group of orange circles on a black background&#10;&#10;Description automatically generated">
              <a:extLst>
                <a:ext uri="{FF2B5EF4-FFF2-40B4-BE49-F238E27FC236}">
                  <a16:creationId xmlns:a16="http://schemas.microsoft.com/office/drawing/2014/main" id="{86117405-87C0-DB43-F31A-E908A6634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124" y="4529070"/>
              <a:ext cx="2209800" cy="977900"/>
            </a:xfrm>
            <a:prstGeom prst="rect">
              <a:avLst/>
            </a:prstGeom>
          </p:spPr>
        </p:pic>
        <p:pic>
          <p:nvPicPr>
            <p:cNvPr id="12" name="Picture 11" descr="A white rectangular object with orange poles&#10;&#10;Description automatically generated">
              <a:extLst>
                <a:ext uri="{FF2B5EF4-FFF2-40B4-BE49-F238E27FC236}">
                  <a16:creationId xmlns:a16="http://schemas.microsoft.com/office/drawing/2014/main" id="{C8E469A2-A802-970D-B385-4297C814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145" y="5484311"/>
              <a:ext cx="1651000" cy="1257300"/>
            </a:xfrm>
            <a:prstGeom prst="rect">
              <a:avLst/>
            </a:prstGeom>
          </p:spPr>
        </p:pic>
        <p:pic>
          <p:nvPicPr>
            <p:cNvPr id="19" name="Picture 18" descr="A close-up of a pair of metal objects&#10;&#10;Description automatically generated">
              <a:extLst>
                <a:ext uri="{FF2B5EF4-FFF2-40B4-BE49-F238E27FC236}">
                  <a16:creationId xmlns:a16="http://schemas.microsoft.com/office/drawing/2014/main" id="{3AACB4D6-8AC6-6BBB-5D18-2C08280D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053" y="2032301"/>
              <a:ext cx="2209800" cy="1973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0E16F6-A631-BE6E-2C26-E419FCC374FF}"/>
                </a:ext>
              </a:extLst>
            </p:cNvPr>
            <p:cNvSpPr txBox="1"/>
            <p:nvPr/>
          </p:nvSpPr>
          <p:spPr>
            <a:xfrm>
              <a:off x="4158913" y="1238942"/>
              <a:ext cx="3594006" cy="63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Prepare lamella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260D63-D46A-7993-D7FC-74E497BC08CC}"/>
                </a:ext>
              </a:extLst>
            </p:cNvPr>
            <p:cNvSpPr txBox="1"/>
            <p:nvPr/>
          </p:nvSpPr>
          <p:spPr>
            <a:xfrm>
              <a:off x="4301695" y="7164630"/>
              <a:ext cx="2551071" cy="68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Side view</a:t>
              </a:r>
            </a:p>
          </p:txBody>
        </p:sp>
        <p:sp>
          <p:nvSpPr>
            <p:cNvPr id="22" name="Notched Right Arrow 21">
              <a:extLst>
                <a:ext uri="{FF2B5EF4-FFF2-40B4-BE49-F238E27FC236}">
                  <a16:creationId xmlns:a16="http://schemas.microsoft.com/office/drawing/2014/main" id="{E407D967-9E5B-93AB-B8FD-C8B62554C31C}"/>
                </a:ext>
              </a:extLst>
            </p:cNvPr>
            <p:cNvSpPr/>
            <p:nvPr/>
          </p:nvSpPr>
          <p:spPr>
            <a:xfrm>
              <a:off x="6602853" y="3283339"/>
              <a:ext cx="457571" cy="208280"/>
            </a:xfrm>
            <a:prstGeom prst="notch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Notched Right Arrow 22">
              <a:extLst>
                <a:ext uri="{FF2B5EF4-FFF2-40B4-BE49-F238E27FC236}">
                  <a16:creationId xmlns:a16="http://schemas.microsoft.com/office/drawing/2014/main" id="{7780AF0D-7750-51E9-67C2-5EF402C89935}"/>
                </a:ext>
              </a:extLst>
            </p:cNvPr>
            <p:cNvSpPr/>
            <p:nvPr/>
          </p:nvSpPr>
          <p:spPr>
            <a:xfrm rot="5400000">
              <a:off x="7706229" y="4386715"/>
              <a:ext cx="457571" cy="208280"/>
            </a:xfrm>
            <a:prstGeom prst="notch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984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86D3-81D9-81BA-359A-AC3CA103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44" y="532894"/>
            <a:ext cx="8110956" cy="850731"/>
          </a:xfrm>
        </p:spPr>
        <p:txBody>
          <a:bodyPr/>
          <a:lstStyle/>
          <a:p>
            <a:r>
              <a:rPr lang="en-US" dirty="0"/>
              <a:t>Experiments with Al/Alumina multilayer coating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DD311-C358-BCE8-544D-C730721D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96" y="1626637"/>
            <a:ext cx="4316104" cy="4214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Samples </a:t>
            </a:r>
            <a:r>
              <a:rPr lang="en-US" u="sng" dirty="0">
                <a:solidFill>
                  <a:schemeClr val="tx1"/>
                </a:solidFill>
              </a:rPr>
              <a:t>dose not fracture at the interface </a:t>
            </a:r>
            <a:r>
              <a:rPr lang="en-US" dirty="0">
                <a:solidFill>
                  <a:schemeClr val="tx1"/>
                </a:solidFill>
              </a:rPr>
              <a:t>for both irradiated and unirradiated conditions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Hardening is not significant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Size effect of </a:t>
            </a:r>
            <a:r>
              <a:rPr lang="en-US" u="sng" dirty="0">
                <a:solidFill>
                  <a:schemeClr val="tx1"/>
                </a:solidFill>
              </a:rPr>
              <a:t>brittle-to-ductile transition</a:t>
            </a:r>
            <a:r>
              <a:rPr lang="en-US" dirty="0">
                <a:solidFill>
                  <a:schemeClr val="tx1"/>
                </a:solidFill>
              </a:rPr>
              <a:t> is likely observed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Concurrent irradiation during testing was performed but no significant effect was observed likely because the dose rate was too low.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D1E4E703-581C-33C3-DFFA-828766FF36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96581" y="1446287"/>
            <a:ext cx="3129865" cy="4214016"/>
          </a:xfrm>
          <a:prstGeom prst="rect">
            <a:avLst/>
          </a:prstGeom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C4000BA6-5627-5940-FFEE-B231F71D4F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0127" y="1874160"/>
            <a:ext cx="3573683" cy="3358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896CB-237E-E79A-0647-431AF949FFCA}"/>
              </a:ext>
            </a:extLst>
          </p:cNvPr>
          <p:cNvSpPr txBox="1"/>
          <p:nvPr/>
        </p:nvSpPr>
        <p:spPr>
          <a:xfrm>
            <a:off x="5020127" y="1446287"/>
            <a:ext cx="348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irradiation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8BBD2-9344-2A3D-433E-D39C7E2E1487}"/>
              </a:ext>
            </a:extLst>
          </p:cNvPr>
          <p:cNvSpPr txBox="1"/>
          <p:nvPr/>
        </p:nvSpPr>
        <p:spPr>
          <a:xfrm>
            <a:off x="8970818" y="1203436"/>
            <a:ext cx="298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5 dpa at RT</a:t>
            </a:r>
          </a:p>
        </p:txBody>
      </p:sp>
      <p:pic>
        <p:nvPicPr>
          <p:cNvPr id="8" name="Picture 2" descr="Argonne National Laboratory | Drupal.org">
            <a:extLst>
              <a:ext uri="{FF2B5EF4-FFF2-40B4-BE49-F238E27FC236}">
                <a16:creationId xmlns:a16="http://schemas.microsoft.com/office/drawing/2014/main" id="{27F0E74E-D74E-2337-237F-D296A06B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199AB-1CBB-3267-0A86-EA050ABF872C}"/>
              </a:ext>
            </a:extLst>
          </p:cNvPr>
          <p:cNvSpPr txBox="1"/>
          <p:nvPr/>
        </p:nvSpPr>
        <p:spPr>
          <a:xfrm>
            <a:off x="470096" y="5890109"/>
            <a:ext cx="11653274" cy="92333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work was presented in “Engineering Y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/Cr Multilayer Barriers for FCCI Mitigation at High-Temperature Cladding Conditions in Fast Reactor Environment, </a:t>
            </a:r>
            <a:r>
              <a:rPr lang="en-US" b="1" dirty="0">
                <a:solidFill>
                  <a:schemeClr val="bg1"/>
                </a:solidFill>
              </a:rPr>
              <a:t>Sumit Bhattacharya</a:t>
            </a:r>
            <a:r>
              <a:rPr lang="en-US" dirty="0">
                <a:solidFill>
                  <a:schemeClr val="bg1"/>
                </a:solidFill>
              </a:rPr>
              <a:t>, Zhi-Gang Mei, Wei-Ying Chen, Abdellatif Yacout, </a:t>
            </a:r>
            <a:r>
              <a:rPr lang="en-US" dirty="0" err="1">
                <a:solidFill>
                  <a:schemeClr val="bg1"/>
                </a:solidFill>
              </a:rPr>
              <a:t>MiNESconference</a:t>
            </a:r>
            <a:r>
              <a:rPr lang="en-US" dirty="0">
                <a:solidFill>
                  <a:schemeClr val="bg1"/>
                </a:solidFill>
              </a:rPr>
              <a:t>, Cleveland, 2025.”</a:t>
            </a:r>
          </a:p>
        </p:txBody>
      </p:sp>
    </p:spTree>
    <p:extLst>
      <p:ext uri="{BB962C8B-B14F-4D97-AF65-F5344CB8AC3E}">
        <p14:creationId xmlns:p14="http://schemas.microsoft.com/office/powerpoint/2010/main" val="140897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73FE-A38E-278A-4C00-5017953D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with He pre-injected HEA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D7DE8D10-CA39-4A51-F230-EE67375C3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74749" y="1706716"/>
            <a:ext cx="4572000" cy="439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5ED1C-DEA5-8DE8-7D06-A1E00FD13E9F}"/>
              </a:ext>
            </a:extLst>
          </p:cNvPr>
          <p:cNvSpPr txBox="1"/>
          <p:nvPr/>
        </p:nvSpPr>
        <p:spPr>
          <a:xfrm>
            <a:off x="7884429" y="1060385"/>
            <a:ext cx="374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  <a:buNone/>
            </a:pPr>
            <a:r>
              <a:rPr lang="en-US" sz="1800" i="0" kern="100" dirty="0" err="1">
                <a:solidFill>
                  <a:srgbClr val="0E2841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CoCrFeNi</a:t>
            </a:r>
            <a:r>
              <a:rPr lang="en-US" sz="1800" i="0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pre-irradiated with 200 keV He to 10 dpa at 600°C.</a:t>
            </a:r>
            <a:endParaRPr lang="en-US" sz="1200" i="1" kern="100" dirty="0">
              <a:solidFill>
                <a:srgbClr val="0E2841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 descr="A comparison of a graph&#10;&#10;Description automatically generated">
            <a:extLst>
              <a:ext uri="{FF2B5EF4-FFF2-40B4-BE49-F238E27FC236}">
                <a16:creationId xmlns:a16="http://schemas.microsoft.com/office/drawing/2014/main" id="{008A780D-FAFF-6464-5021-5A6E363B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1675" r="1728" b="669"/>
          <a:stretch>
            <a:fillRect/>
          </a:stretch>
        </p:blipFill>
        <p:spPr bwMode="auto">
          <a:xfrm>
            <a:off x="2265813" y="2831572"/>
            <a:ext cx="3904871" cy="1584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aph of 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7299DD29-46EB-6086-4F74-B9661E969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2716" r="1958" b="707"/>
          <a:stretch>
            <a:fillRect/>
          </a:stretch>
        </p:blipFill>
        <p:spPr bwMode="auto">
          <a:xfrm>
            <a:off x="2265813" y="4488571"/>
            <a:ext cx="3904872" cy="157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3BEAC-8C03-4BA4-8981-F4F65EA07479}"/>
              </a:ext>
            </a:extLst>
          </p:cNvPr>
          <p:cNvSpPr txBox="1"/>
          <p:nvPr/>
        </p:nvSpPr>
        <p:spPr>
          <a:xfrm>
            <a:off x="897242" y="1162256"/>
            <a:ext cx="6097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on pristine materials shows tensile property </a:t>
            </a:r>
            <a:r>
              <a:rPr lang="en-US" u="sng" dirty="0"/>
              <a:t>consistent</a:t>
            </a:r>
            <a:r>
              <a:rPr lang="en-US" dirty="0"/>
              <a:t> with microstructure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irradiation testing indicates </a:t>
            </a:r>
            <a:r>
              <a:rPr lang="en-US" u="sng" dirty="0"/>
              <a:t>hardening and brittle behavior </a:t>
            </a:r>
            <a:r>
              <a:rPr lang="en-US" dirty="0"/>
              <a:t>for all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Fracture</a:t>
            </a:r>
            <a:r>
              <a:rPr lang="en-US" dirty="0"/>
              <a:t> did not occur at the depth with peak swelling</a:t>
            </a:r>
          </a:p>
        </p:txBody>
      </p:sp>
      <p:pic>
        <p:nvPicPr>
          <p:cNvPr id="3" name="Picture 2" descr="Argonne National Laboratory | Drupal.org">
            <a:extLst>
              <a:ext uri="{FF2B5EF4-FFF2-40B4-BE49-F238E27FC236}">
                <a16:creationId xmlns:a16="http://schemas.microsoft.com/office/drawing/2014/main" id="{C35CB118-5C7A-4121-D3AF-60F3DCDB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973BF-9A0F-2E15-C6C8-043838195CE8}"/>
              </a:ext>
            </a:extLst>
          </p:cNvPr>
          <p:cNvSpPr txBox="1"/>
          <p:nvPr/>
        </p:nvSpPr>
        <p:spPr>
          <a:xfrm>
            <a:off x="1313620" y="3278444"/>
            <a:ext cx="115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127DB-3EE8-CA59-E8C9-841F7C3223EE}"/>
              </a:ext>
            </a:extLst>
          </p:cNvPr>
          <p:cNvSpPr txBox="1"/>
          <p:nvPr/>
        </p:nvSpPr>
        <p:spPr>
          <a:xfrm>
            <a:off x="1313619" y="4902098"/>
            <a:ext cx="115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DAB90-166F-ADD1-DE2A-D6846BA30C5E}"/>
              </a:ext>
            </a:extLst>
          </p:cNvPr>
          <p:cNvSpPr txBox="1"/>
          <p:nvPr/>
        </p:nvSpPr>
        <p:spPr>
          <a:xfrm>
            <a:off x="604556" y="6238275"/>
            <a:ext cx="11342193" cy="6463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Journal manuscript under preparation: “Helium bubble evolution and nanomechanical response in additively manufactured </a:t>
            </a:r>
            <a:r>
              <a:rPr lang="en-US" sz="1800" dirty="0" err="1">
                <a:solidFill>
                  <a:schemeClr val="bg1"/>
                </a:solidFill>
              </a:rPr>
              <a:t>CoCrFeNi</a:t>
            </a:r>
            <a:r>
              <a:rPr lang="en-US" sz="1800" dirty="0">
                <a:solidFill>
                  <a:schemeClr val="bg1"/>
                </a:solidFill>
              </a:rPr>
              <a:t>-based multi-principal element alloys under helium ion irradiation”</a:t>
            </a:r>
          </a:p>
        </p:txBody>
      </p:sp>
    </p:spTree>
    <p:extLst>
      <p:ext uri="{BB962C8B-B14F-4D97-AF65-F5344CB8AC3E}">
        <p14:creationId xmlns:p14="http://schemas.microsoft.com/office/powerpoint/2010/main" val="136657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FD28C9-044D-6513-05F4-90930E1CBE2E}"/>
              </a:ext>
            </a:extLst>
          </p:cNvPr>
          <p:cNvSpPr/>
          <p:nvPr/>
        </p:nvSpPr>
        <p:spPr>
          <a:xfrm>
            <a:off x="8876999" y="3586127"/>
            <a:ext cx="3290827" cy="327187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99D863-1B5B-D1EF-F513-7E90D656B23E}"/>
              </a:ext>
            </a:extLst>
          </p:cNvPr>
          <p:cNvSpPr/>
          <p:nvPr/>
        </p:nvSpPr>
        <p:spPr>
          <a:xfrm>
            <a:off x="8877000" y="136491"/>
            <a:ext cx="3290827" cy="339005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49423-FCC2-62EA-4A9C-0FE51FD06475}"/>
              </a:ext>
            </a:extLst>
          </p:cNvPr>
          <p:cNvSpPr/>
          <p:nvPr/>
        </p:nvSpPr>
        <p:spPr>
          <a:xfrm>
            <a:off x="5280509" y="1192959"/>
            <a:ext cx="3421430" cy="52138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2BD6A-F0FE-B118-C620-5A1DE6EB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with Nano-twined HEA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5371-F18F-D37D-98A4-D9B2D4A8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95" y="1350880"/>
            <a:ext cx="4449206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Greater elongation during hold time is greater under concurrent ion irradiation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Potential </a:t>
            </a:r>
            <a:r>
              <a:rPr lang="en-US" u="sng" dirty="0">
                <a:solidFill>
                  <a:schemeClr val="tx1"/>
                </a:solidFill>
              </a:rPr>
              <a:t>removal of stacking-fault </a:t>
            </a:r>
            <a:r>
              <a:rPr lang="en-US" dirty="0">
                <a:solidFill>
                  <a:schemeClr val="tx1"/>
                </a:solidFill>
              </a:rPr>
              <a:t>(nano-twin) under compression.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Concurrent irradiation shows </a:t>
            </a:r>
            <a:r>
              <a:rPr lang="en-US" u="sng" dirty="0">
                <a:solidFill>
                  <a:schemeClr val="tx1"/>
                </a:solidFill>
              </a:rPr>
              <a:t>softening effect.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731CBE38-3A60-4EE8-455D-0AF2EA93C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02834" y="504105"/>
            <a:ext cx="3147918" cy="2873350"/>
          </a:xfrm>
          <a:prstGeom prst="rect">
            <a:avLst/>
          </a:prstGeom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385574A5-2EE2-668E-E0AD-20E890D4E5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2541" y="1883924"/>
            <a:ext cx="2962569" cy="4410393"/>
          </a:xfrm>
          <a:prstGeom prst="rect">
            <a:avLst/>
          </a:prstGeom>
        </p:spPr>
      </p:pic>
      <p:pic>
        <p:nvPicPr>
          <p:cNvPr id="6" name="Graphic 1">
            <a:extLst>
              <a:ext uri="{FF2B5EF4-FFF2-40B4-BE49-F238E27FC236}">
                <a16:creationId xmlns:a16="http://schemas.microsoft.com/office/drawing/2014/main" id="{7FFECA28-9F9E-F223-8FDA-0016F72665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172" y="3952967"/>
            <a:ext cx="3039242" cy="2873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ECF75-C217-CC06-10FB-E1B17BE4F88C}"/>
              </a:ext>
            </a:extLst>
          </p:cNvPr>
          <p:cNvSpPr txBox="1"/>
          <p:nvPr/>
        </p:nvSpPr>
        <p:spPr>
          <a:xfrm>
            <a:off x="9539609" y="1179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</a:t>
            </a:r>
            <a:r>
              <a:rPr lang="en-US" dirty="0">
                <a:solidFill>
                  <a:schemeClr val="bg1"/>
                </a:solidFill>
              </a:rPr>
              <a:t> irradiation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1ADBB-E298-EE93-E6AD-70B8B192A621}"/>
              </a:ext>
            </a:extLst>
          </p:cNvPr>
          <p:cNvSpPr txBox="1"/>
          <p:nvPr/>
        </p:nvSpPr>
        <p:spPr>
          <a:xfrm>
            <a:off x="5608767" y="1442259"/>
            <a:ext cx="270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Concurrent</a:t>
            </a:r>
            <a:r>
              <a:rPr lang="en-US" dirty="0">
                <a:solidFill>
                  <a:schemeClr val="bg1"/>
                </a:solidFill>
              </a:rPr>
              <a:t> irradiation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C47E7-345E-F30D-A22B-0260EB6595E4}"/>
              </a:ext>
            </a:extLst>
          </p:cNvPr>
          <p:cNvSpPr txBox="1"/>
          <p:nvPr/>
        </p:nvSpPr>
        <p:spPr>
          <a:xfrm>
            <a:off x="9169959" y="3583635"/>
            <a:ext cx="270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Post</a:t>
            </a:r>
            <a:r>
              <a:rPr lang="en-US" dirty="0">
                <a:solidFill>
                  <a:schemeClr val="bg1"/>
                </a:solidFill>
              </a:rPr>
              <a:t> irradiation</a:t>
            </a:r>
          </a:p>
        </p:txBody>
      </p:sp>
      <p:pic>
        <p:nvPicPr>
          <p:cNvPr id="10" name="Picture 2" descr="Argonne National Laboratory | Drupal.org">
            <a:extLst>
              <a:ext uri="{FF2B5EF4-FFF2-40B4-BE49-F238E27FC236}">
                <a16:creationId xmlns:a16="http://schemas.microsoft.com/office/drawing/2014/main" id="{B7DF0BA2-4C07-ABBA-7383-EBEF1E13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1464"/>
            <a:ext cx="2936240" cy="10265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515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BB9B-437E-F279-032C-6614B840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255C3-0528-B968-679E-D12D032CB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workflow for using the PI95 holder in the IVEM has been established.</a:t>
            </a:r>
          </a:p>
          <a:p>
            <a:r>
              <a:rPr lang="en-US" dirty="0"/>
              <a:t>Preliminary investigations demonstrated the unique insights enabled by combining nanomechanical testing with in situ irradiation.</a:t>
            </a:r>
          </a:p>
          <a:p>
            <a:r>
              <a:rPr lang="en-US" dirty="0"/>
              <a:t>Current results indicate material softening under concurrent irradiation, providing knowledge that can be used to calibrate post-irradiation testing.</a:t>
            </a:r>
          </a:p>
        </p:txBody>
      </p:sp>
      <p:pic>
        <p:nvPicPr>
          <p:cNvPr id="6" name="Picture 2" descr="Argonne National Laboratory | Drupal.org">
            <a:extLst>
              <a:ext uri="{FF2B5EF4-FFF2-40B4-BE49-F238E27FC236}">
                <a16:creationId xmlns:a16="http://schemas.microsoft.com/office/drawing/2014/main" id="{6B0330AB-C5EC-3414-3D20-56736CD98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11114"/>
            <a:ext cx="2936240" cy="10265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19127072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14236</TotalTime>
  <Words>504</Words>
  <Application>Microsoft Macintosh PowerPoint</Application>
  <PresentationFormat>Widescreen</PresentationFormat>
  <Paragraphs>67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Times New Roman</vt:lpstr>
      <vt:lpstr>INL 2020</vt:lpstr>
      <vt:lpstr>PowerPoint Presentation</vt:lpstr>
      <vt:lpstr>Project Description/Goals</vt:lpstr>
      <vt:lpstr>Experiments and Materials</vt:lpstr>
      <vt:lpstr>Experiments with Al/Alumina multilayer coating materials</vt:lpstr>
      <vt:lpstr>Experiments with Al/Alumina multilayer coating materials</vt:lpstr>
      <vt:lpstr>Experiments with He pre-injected HEA</vt:lpstr>
      <vt:lpstr>Experiments with Nano-twined HEA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Tsvetoslav R. Pavlov</dc:creator>
  <cp:lastModifiedBy>Chen, Wei-Ying</cp:lastModifiedBy>
  <cp:revision>51</cp:revision>
  <dcterms:created xsi:type="dcterms:W3CDTF">2024-04-24T17:38:51Z</dcterms:created>
  <dcterms:modified xsi:type="dcterms:W3CDTF">2026-05-08T14:57:24Z</dcterms:modified>
</cp:coreProperties>
</file>