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4"/>
  </p:sldMasterIdLst>
  <p:notesMasterIdLst>
    <p:notesMasterId r:id="rId22"/>
  </p:notesMasterIdLst>
  <p:sldIdLst>
    <p:sldId id="256" r:id="rId5"/>
    <p:sldId id="265" r:id="rId6"/>
    <p:sldId id="257" r:id="rId7"/>
    <p:sldId id="258" r:id="rId8"/>
    <p:sldId id="259" r:id="rId9"/>
    <p:sldId id="260" r:id="rId10"/>
    <p:sldId id="261" r:id="rId11"/>
    <p:sldId id="262" r:id="rId12"/>
    <p:sldId id="263" r:id="rId13"/>
    <p:sldId id="266" r:id="rId14"/>
    <p:sldId id="267" r:id="rId15"/>
    <p:sldId id="268" r:id="rId16"/>
    <p:sldId id="269" r:id="rId17"/>
    <p:sldId id="272" r:id="rId18"/>
    <p:sldId id="273" r:id="rId19"/>
    <p:sldId id="271"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646465"/>
    <a:srgbClr val="6A6A6A"/>
    <a:srgbClr val="DB792C"/>
    <a:srgbClr val="07519E"/>
    <a:srgbClr val="2DA9E1"/>
    <a:srgbClr val="1C3665"/>
    <a:srgbClr val="8EC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E1ED2-6DD1-4EB3-8CFB-5B6F656D5597}" v="5" dt="2026-03-19T13:22:55.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er, Stephen" userId="13ccfb00-8ab0-43ca-a7d1-eef7ff94f68c" providerId="ADAL" clId="{567859B9-B2D5-48E6-8B3C-6E1EC8775920}"/>
    <pc:docChg chg="custSel addSld modSld sldOrd">
      <pc:chgData name="Taller, Stephen" userId="13ccfb00-8ab0-43ca-a7d1-eef7ff94f68c" providerId="ADAL" clId="{567859B9-B2D5-48E6-8B3C-6E1EC8775920}" dt="2026-03-19T13:23:00.048" v="758" actId="1076"/>
      <pc:docMkLst>
        <pc:docMk/>
      </pc:docMkLst>
      <pc:sldChg chg="modSp mod">
        <pc:chgData name="Taller, Stephen" userId="13ccfb00-8ab0-43ca-a7d1-eef7ff94f68c" providerId="ADAL" clId="{567859B9-B2D5-48E6-8B3C-6E1EC8775920}" dt="2026-03-19T12:13:44.167" v="656" actId="20577"/>
        <pc:sldMkLst>
          <pc:docMk/>
          <pc:sldMk cId="2496344017" sldId="258"/>
        </pc:sldMkLst>
        <pc:spChg chg="mod">
          <ac:chgData name="Taller, Stephen" userId="13ccfb00-8ab0-43ca-a7d1-eef7ff94f68c" providerId="ADAL" clId="{567859B9-B2D5-48E6-8B3C-6E1EC8775920}" dt="2026-03-19T12:13:44.167" v="656" actId="20577"/>
          <ac:spMkLst>
            <pc:docMk/>
            <pc:sldMk cId="2496344017" sldId="258"/>
            <ac:spMk id="3" creationId="{E3624311-3708-78AC-ADDB-328E3334DBF1}"/>
          </ac:spMkLst>
        </pc:spChg>
      </pc:sldChg>
      <pc:sldChg chg="modSp mod">
        <pc:chgData name="Taller, Stephen" userId="13ccfb00-8ab0-43ca-a7d1-eef7ff94f68c" providerId="ADAL" clId="{567859B9-B2D5-48E6-8B3C-6E1EC8775920}" dt="2026-03-19T12:13:04.510" v="577" actId="20577"/>
        <pc:sldMkLst>
          <pc:docMk/>
          <pc:sldMk cId="3226107410" sldId="265"/>
        </pc:sldMkLst>
        <pc:spChg chg="mod">
          <ac:chgData name="Taller, Stephen" userId="13ccfb00-8ab0-43ca-a7d1-eef7ff94f68c" providerId="ADAL" clId="{567859B9-B2D5-48E6-8B3C-6E1EC8775920}" dt="2026-03-19T12:13:04.510" v="577" actId="20577"/>
          <ac:spMkLst>
            <pc:docMk/>
            <pc:sldMk cId="3226107410" sldId="265"/>
            <ac:spMk id="3" creationId="{FDBA79AE-38D5-8D81-F64E-F6A991930E7D}"/>
          </ac:spMkLst>
        </pc:spChg>
      </pc:sldChg>
      <pc:sldChg chg="modSp mod ord">
        <pc:chgData name="Taller, Stephen" userId="13ccfb00-8ab0-43ca-a7d1-eef7ff94f68c" providerId="ADAL" clId="{567859B9-B2D5-48E6-8B3C-6E1EC8775920}" dt="2026-03-11T14:10:09.900" v="424" actId="1076"/>
        <pc:sldMkLst>
          <pc:docMk/>
          <pc:sldMk cId="1695052767" sldId="272"/>
        </pc:sldMkLst>
        <pc:picChg chg="mod">
          <ac:chgData name="Taller, Stephen" userId="13ccfb00-8ab0-43ca-a7d1-eef7ff94f68c" providerId="ADAL" clId="{567859B9-B2D5-48E6-8B3C-6E1EC8775920}" dt="2026-03-11T14:10:03.168" v="423" actId="1076"/>
          <ac:picMkLst>
            <pc:docMk/>
            <pc:sldMk cId="1695052767" sldId="272"/>
            <ac:picMk id="7" creationId="{F93B7791-5304-BEB7-2F89-16621B81F01B}"/>
          </ac:picMkLst>
        </pc:picChg>
        <pc:picChg chg="mod">
          <ac:chgData name="Taller, Stephen" userId="13ccfb00-8ab0-43ca-a7d1-eef7ff94f68c" providerId="ADAL" clId="{567859B9-B2D5-48E6-8B3C-6E1EC8775920}" dt="2026-03-11T14:09:50.866" v="422" actId="1076"/>
          <ac:picMkLst>
            <pc:docMk/>
            <pc:sldMk cId="1695052767" sldId="272"/>
            <ac:picMk id="10" creationId="{85F212C6-951D-4BC2-4A70-F3A5DA1DCC24}"/>
          </ac:picMkLst>
        </pc:picChg>
        <pc:picChg chg="mod">
          <ac:chgData name="Taller, Stephen" userId="13ccfb00-8ab0-43ca-a7d1-eef7ff94f68c" providerId="ADAL" clId="{567859B9-B2D5-48E6-8B3C-6E1EC8775920}" dt="2026-03-11T14:10:09.900" v="424" actId="1076"/>
          <ac:picMkLst>
            <pc:docMk/>
            <pc:sldMk cId="1695052767" sldId="272"/>
            <ac:picMk id="1026" creationId="{B53316C3-26D1-D36B-BCDB-14E45CE5BFF5}"/>
          </ac:picMkLst>
        </pc:picChg>
      </pc:sldChg>
      <pc:sldChg chg="modSp new mod">
        <pc:chgData name="Taller, Stephen" userId="13ccfb00-8ab0-43ca-a7d1-eef7ff94f68c" providerId="ADAL" clId="{567859B9-B2D5-48E6-8B3C-6E1EC8775920}" dt="2026-03-19T13:23:00.048" v="758" actId="1076"/>
        <pc:sldMkLst>
          <pc:docMk/>
          <pc:sldMk cId="1879995417" sldId="273"/>
        </pc:sldMkLst>
        <pc:spChg chg="mod">
          <ac:chgData name="Taller, Stephen" userId="13ccfb00-8ab0-43ca-a7d1-eef7ff94f68c" providerId="ADAL" clId="{567859B9-B2D5-48E6-8B3C-6E1EC8775920}" dt="2026-03-19T13:21:38.772" v="684" actId="20577"/>
          <ac:spMkLst>
            <pc:docMk/>
            <pc:sldMk cId="1879995417" sldId="273"/>
            <ac:spMk id="2" creationId="{88BA5BB8-E1C1-8217-FA89-88726B1A8EEC}"/>
          </ac:spMkLst>
        </pc:spChg>
        <pc:spChg chg="mod">
          <ac:chgData name="Taller, Stephen" userId="13ccfb00-8ab0-43ca-a7d1-eef7ff94f68c" providerId="ADAL" clId="{567859B9-B2D5-48E6-8B3C-6E1EC8775920}" dt="2026-03-19T13:23:00.048" v="758" actId="1076"/>
          <ac:spMkLst>
            <pc:docMk/>
            <pc:sldMk cId="1879995417" sldId="273"/>
            <ac:spMk id="3" creationId="{103679DA-6D31-9713-570A-8B5D4A95D9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9992B-A26C-6A4B-AC27-2602734F2866}"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CCFD4-A7F8-054B-8822-BC244B953582}" type="slidenum">
              <a:rPr lang="en-US" smtClean="0"/>
              <a:t>‹#›</a:t>
            </a:fld>
            <a:endParaRPr lang="en-US"/>
          </a:p>
        </p:txBody>
      </p:sp>
    </p:spTree>
    <p:extLst>
      <p:ext uri="{BB962C8B-B14F-4D97-AF65-F5344CB8AC3E}">
        <p14:creationId xmlns:p14="http://schemas.microsoft.com/office/powerpoint/2010/main" val="243701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Hex Whi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E32755-3959-9D2C-8DDC-971D7259FB7F}"/>
              </a:ext>
            </a:extLst>
          </p:cNvPr>
          <p:cNvPicPr>
            <a:picLocks noChangeAspect="1"/>
          </p:cNvPicPr>
          <p:nvPr userDrawn="1"/>
        </p:nvPicPr>
        <p:blipFill>
          <a:blip r:embed="rId2"/>
          <a:srcRect/>
          <a:stretch/>
        </p:blipFill>
        <p:spPr>
          <a:xfrm>
            <a:off x="-12192" y="-19722"/>
            <a:ext cx="12216383" cy="6878881"/>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2837144" y="2217074"/>
            <a:ext cx="9354855" cy="2292350"/>
          </a:xfrm>
          <a:noFill/>
        </p:spPr>
        <p:txBody>
          <a:bodyPr wrap="square" lIns="365760" tIns="822960" rIns="1097280" bIns="822960" anchor="ctr" anchorCtr="0">
            <a:noAutofit/>
          </a:bodyPr>
          <a:lstStyle>
            <a:lvl1pPr marL="0" indent="0">
              <a:buFont typeface="Arial" panose="020B0604020202020204" pitchFamily="34" charset="0"/>
              <a:buNone/>
              <a:tabLst/>
              <a:defRPr sz="3600" b="1" i="0" baseline="0">
                <a:solidFill>
                  <a:schemeClr val="bg1"/>
                </a:solidFill>
                <a:effectLst>
                  <a:outerShdw blurRad="152400" dist="38100" dir="2700000" algn="tl" rotWithShape="0">
                    <a:prstClr val="black">
                      <a:alpha val="40000"/>
                    </a:prstClr>
                  </a:outerShdw>
                </a:effectLst>
                <a:latin typeface="Arial" panose="020B0604020202020204" pitchFamily="34" charset="0"/>
                <a:cs typeface="Arial" panose="020B0604020202020204" pitchFamily="34" charset="0"/>
              </a:defRPr>
            </a:lvl1pPr>
            <a:lvl2pPr marL="9525" indent="0">
              <a:buFontTx/>
              <a:buNone/>
              <a:tabLst/>
              <a:defRPr sz="2400" baseline="0">
                <a:solidFill>
                  <a:schemeClr val="bg1"/>
                </a:solidFill>
                <a:effectLst>
                  <a:outerShdw blurRad="152400" dist="38100" dir="2700000" algn="tl" rotWithShape="0">
                    <a:prstClr val="black">
                      <a:alpha val="40000"/>
                    </a:prstClr>
                  </a:outerShdw>
                </a:effectLst>
                <a:latin typeface="+mj-lt"/>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a:t>
            </a:r>
            <a:r>
              <a:rPr lang="en-US"/>
              <a:t>edit title</a:t>
            </a:r>
            <a:endParaRPr lang="en-US" dirty="0"/>
          </a:p>
          <a:p>
            <a:pPr lvl="1"/>
            <a:r>
              <a:rPr lang="en-US" dirty="0"/>
              <a:t>Click to edit subtitle</a:t>
            </a:r>
          </a:p>
        </p:txBody>
      </p:sp>
      <p:sp>
        <p:nvSpPr>
          <p:cNvPr id="9" name="Text Placeholder 7">
            <a:extLst>
              <a:ext uri="{FF2B5EF4-FFF2-40B4-BE49-F238E27FC236}">
                <a16:creationId xmlns:a16="http://schemas.microsoft.com/office/drawing/2014/main" id="{F386BB64-7896-BF4C-1953-FF24D2D242D7}"/>
              </a:ext>
            </a:extLst>
          </p:cNvPr>
          <p:cNvSpPr>
            <a:spLocks noGrp="1"/>
          </p:cNvSpPr>
          <p:nvPr>
            <p:ph type="body" sz="quarter" idx="18" hasCustomPrompt="1"/>
          </p:nvPr>
        </p:nvSpPr>
        <p:spPr>
          <a:xfrm>
            <a:off x="669925" y="425697"/>
            <a:ext cx="2541588" cy="1239837"/>
          </a:xfrm>
        </p:spPr>
        <p:txBody>
          <a:bodyPr anchor="b" anchorCtr="0"/>
          <a:lstStyle>
            <a:lvl1pPr marL="0" indent="0">
              <a:spcBef>
                <a:spcPts val="1800"/>
              </a:spcBef>
              <a:spcAft>
                <a:spcPts val="1200"/>
              </a:spcAft>
              <a:buFontTx/>
              <a:buNone/>
              <a:defRPr sz="1400" baseline="0">
                <a:solidFill>
                  <a:schemeClr val="bg1"/>
                </a:solidFill>
              </a:defRPr>
            </a:lvl1pPr>
            <a:lvl2pPr marL="0" indent="0">
              <a:buFontTx/>
              <a:buNone/>
              <a:defRPr sz="1600" b="1" baseline="0">
                <a:solidFill>
                  <a:schemeClr val="bg1"/>
                </a:solidFill>
              </a:defRPr>
            </a:lvl2pPr>
            <a:lvl3pPr marL="0" indent="0">
              <a:buFontTx/>
              <a:buNone/>
              <a:defRPr sz="1600" baseline="0">
                <a:solidFill>
                  <a:schemeClr val="bg1"/>
                </a:solidFill>
              </a:defRPr>
            </a:lvl3pPr>
            <a:lvl4pPr marL="1371600" indent="0">
              <a:buFontTx/>
              <a:buNone/>
              <a:defRPr baseline="0">
                <a:solidFill>
                  <a:schemeClr val="bg1"/>
                </a:solidFill>
              </a:defRPr>
            </a:lvl4pPr>
            <a:lvl5pPr marL="1828800" indent="0">
              <a:buFontTx/>
              <a:buNone/>
              <a:defRPr baseline="0">
                <a:solidFill>
                  <a:schemeClr val="bg1"/>
                </a:solidFill>
              </a:defRPr>
            </a:lvl5pPr>
          </a:lstStyle>
          <a:p>
            <a:pPr lvl="0"/>
            <a:r>
              <a:rPr lang="en-US" dirty="0"/>
              <a:t>June 1, 2023</a:t>
            </a:r>
          </a:p>
          <a:p>
            <a:pPr lvl="1"/>
            <a:r>
              <a:rPr lang="en-US" dirty="0"/>
              <a:t>Presenter Name</a:t>
            </a:r>
          </a:p>
          <a:p>
            <a:pPr lvl="2"/>
            <a:r>
              <a:rPr lang="en-US" dirty="0"/>
              <a:t>Title</a:t>
            </a:r>
          </a:p>
        </p:txBody>
      </p:sp>
    </p:spTree>
    <p:extLst>
      <p:ext uri="{BB962C8B-B14F-4D97-AF65-F5344CB8AC3E}">
        <p14:creationId xmlns:p14="http://schemas.microsoft.com/office/powerpoint/2010/main" val="2647419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888175" y="2412999"/>
            <a:ext cx="5081650" cy="363610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22173" y="2412999"/>
            <a:ext cx="5081651" cy="363610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27CD4A3B-E186-AB40-96C6-355AF9A6FE76}" type="datetimeFigureOut">
              <a:rPr lang="en-US" smtClean="0"/>
              <a:t>3/19/2026</a:t>
            </a:fld>
            <a:endParaRPr lang="en-US"/>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9" name="Text Placeholder 2">
            <a:extLst>
              <a:ext uri="{FF2B5EF4-FFF2-40B4-BE49-F238E27FC236}">
                <a16:creationId xmlns:a16="http://schemas.microsoft.com/office/drawing/2014/main" id="{172D795B-85F6-1F49-922A-F41317873070}"/>
              </a:ext>
            </a:extLst>
          </p:cNvPr>
          <p:cNvSpPr>
            <a:spLocks noGrp="1"/>
          </p:cNvSpPr>
          <p:nvPr>
            <p:ph type="body" idx="13" hasCustomPrompt="1"/>
          </p:nvPr>
        </p:nvSpPr>
        <p:spPr>
          <a:xfrm>
            <a:off x="888238" y="1637211"/>
            <a:ext cx="5081587" cy="71863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1</a:t>
            </a:r>
          </a:p>
        </p:txBody>
      </p:sp>
      <p:sp>
        <p:nvSpPr>
          <p:cNvPr id="10" name="Text Placeholder 4">
            <a:extLst>
              <a:ext uri="{FF2B5EF4-FFF2-40B4-BE49-F238E27FC236}">
                <a16:creationId xmlns:a16="http://schemas.microsoft.com/office/drawing/2014/main" id="{B4E34B4F-F908-104C-90F3-5135E2E8C74D}"/>
              </a:ext>
            </a:extLst>
          </p:cNvPr>
          <p:cNvSpPr>
            <a:spLocks noGrp="1"/>
          </p:cNvSpPr>
          <p:nvPr>
            <p:ph type="body" sz="quarter" idx="3" hasCustomPrompt="1"/>
          </p:nvPr>
        </p:nvSpPr>
        <p:spPr>
          <a:xfrm>
            <a:off x="6220650" y="1637211"/>
            <a:ext cx="5081587" cy="71863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2 </a:t>
            </a:r>
          </a:p>
        </p:txBody>
      </p:sp>
    </p:spTree>
    <p:extLst>
      <p:ext uri="{BB962C8B-B14F-4D97-AF65-F5344CB8AC3E}">
        <p14:creationId xmlns:p14="http://schemas.microsoft.com/office/powerpoint/2010/main" val="179008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tyle 4: Gri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E11D27F-9E58-A043-AA7C-9B0E99E2FCBB}"/>
              </a:ext>
            </a:extLst>
          </p:cNvPr>
          <p:cNvPicPr>
            <a:picLocks noChangeAspect="1"/>
          </p:cNvPicPr>
          <p:nvPr userDrawn="1"/>
        </p:nvPicPr>
        <p:blipFill>
          <a:blip r:embed="rId3"/>
          <a:stretch>
            <a:fillRect/>
          </a:stretch>
        </p:blipFill>
        <p:spPr>
          <a:xfrm>
            <a:off x="240147" y="348426"/>
            <a:ext cx="5033818" cy="970669"/>
          </a:xfrm>
          <a:prstGeom prst="rect">
            <a:avLst/>
          </a:prstGeom>
        </p:spPr>
      </p:pic>
      <p:sp>
        <p:nvSpPr>
          <p:cNvPr id="6" name="Title 1">
            <a:extLst>
              <a:ext uri="{FF2B5EF4-FFF2-40B4-BE49-F238E27FC236}">
                <a16:creationId xmlns:a16="http://schemas.microsoft.com/office/drawing/2014/main" id="{4C7541BA-2769-E846-965F-C34A72CC0357}"/>
              </a:ext>
            </a:extLst>
          </p:cNvPr>
          <p:cNvSpPr>
            <a:spLocks noGrp="1"/>
          </p:cNvSpPr>
          <p:nvPr>
            <p:ph type="ctrTitle" hasCustomPrompt="1"/>
          </p:nvPr>
        </p:nvSpPr>
        <p:spPr>
          <a:xfrm>
            <a:off x="1524000" y="1815090"/>
            <a:ext cx="9144000" cy="2387600"/>
          </a:xfrm>
        </p:spPr>
        <p:txBody>
          <a:bodyPr anchor="ctr"/>
          <a:lstStyle>
            <a:lvl1pPr algn="ctr">
              <a:defRPr sz="6000"/>
            </a:lvl1pPr>
          </a:lstStyle>
          <a:p>
            <a:r>
              <a:rPr lang="en-US" dirty="0"/>
              <a:t>Click to edit </a:t>
            </a:r>
            <a:br>
              <a:rPr lang="en-US" dirty="0"/>
            </a:br>
            <a:r>
              <a:rPr lang="en-US" dirty="0"/>
              <a:t>master title style</a:t>
            </a:r>
          </a:p>
        </p:txBody>
      </p:sp>
      <p:sp>
        <p:nvSpPr>
          <p:cNvPr id="7" name="Subtitle 2">
            <a:extLst>
              <a:ext uri="{FF2B5EF4-FFF2-40B4-BE49-F238E27FC236}">
                <a16:creationId xmlns:a16="http://schemas.microsoft.com/office/drawing/2014/main" id="{AB47155F-CC5C-5042-BCE3-AF08A1BD8160}"/>
              </a:ext>
            </a:extLst>
          </p:cNvPr>
          <p:cNvSpPr>
            <a:spLocks noGrp="1"/>
          </p:cNvSpPr>
          <p:nvPr>
            <p:ph type="subTitle" idx="1"/>
          </p:nvPr>
        </p:nvSpPr>
        <p:spPr>
          <a:xfrm>
            <a:off x="1524000" y="4285529"/>
            <a:ext cx="9144000" cy="739053"/>
          </a:xfrm>
        </p:spPr>
        <p:txBody>
          <a:bodyPr anchor="ct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3267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3/19/2026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206119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3/19/2026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888177" y="1739901"/>
            <a:ext cx="10415647" cy="432752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2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a:p>
            <a:endParaRPr lang="en-US" dirty="0"/>
          </a:p>
        </p:txBody>
      </p:sp>
    </p:spTree>
    <p:extLst>
      <p:ext uri="{BB962C8B-B14F-4D97-AF65-F5344CB8AC3E}">
        <p14:creationId xmlns:p14="http://schemas.microsoft.com/office/powerpoint/2010/main" val="225413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ull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Date Placeholder 2">
            <a:extLst>
              <a:ext uri="{FF2B5EF4-FFF2-40B4-BE49-F238E27FC236}">
                <a16:creationId xmlns:a16="http://schemas.microsoft.com/office/drawing/2014/main" id="{05CBC813-BC90-383B-25F4-91BFBEF14614}"/>
              </a:ext>
            </a:extLst>
          </p:cNvPr>
          <p:cNvSpPr>
            <a:spLocks noGrp="1"/>
          </p:cNvSpPr>
          <p:nvPr>
            <p:ph type="dt" sz="half" idx="10"/>
          </p:nvPr>
        </p:nvSpPr>
        <p:spPr/>
        <p:txBody>
          <a:bodyPr/>
          <a:lstStyle/>
          <a:p>
            <a:fld id="{27CD4A3B-E186-AB40-96C6-355AF9A6FE76}" type="datetimeFigureOut">
              <a:rPr lang="en-US" smtClean="0"/>
              <a:pPr/>
              <a:t>3/19/2026</a:t>
            </a:fld>
            <a:endParaRPr lang="en-US"/>
          </a:p>
        </p:txBody>
      </p:sp>
      <p:sp>
        <p:nvSpPr>
          <p:cNvPr id="10" name="Footer Placeholder 9">
            <a:extLst>
              <a:ext uri="{FF2B5EF4-FFF2-40B4-BE49-F238E27FC236}">
                <a16:creationId xmlns:a16="http://schemas.microsoft.com/office/drawing/2014/main" id="{47C4AC6A-88C2-0026-DF78-EF9920CFE8A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25ABB9BD-3F69-5EA5-3926-FA3D62842840}"/>
              </a:ext>
            </a:extLst>
          </p:cNvPr>
          <p:cNvSpPr>
            <a:spLocks noGrp="1"/>
          </p:cNvSpPr>
          <p:nvPr>
            <p:ph type="sldNum" sz="quarter" idx="12"/>
          </p:nvPr>
        </p:nvSpPr>
        <p:spPr/>
        <p:txBody>
          <a:bodyPr/>
          <a:lstStyle/>
          <a:p>
            <a:fld id="{82B577FA-F7D9-2C48-919F-F962E3BF952F}" type="slidenum">
              <a:rPr lang="en-US" smtClean="0"/>
              <a:pPr/>
              <a:t>‹#›</a:t>
            </a:fld>
            <a:endParaRPr lang="en-US" dirty="0"/>
          </a:p>
        </p:txBody>
      </p:sp>
    </p:spTree>
    <p:extLst>
      <p:ext uri="{BB962C8B-B14F-4D97-AF65-F5344CB8AC3E}">
        <p14:creationId xmlns:p14="http://schemas.microsoft.com/office/powerpoint/2010/main" val="397865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290370"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3/19/2026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888175" y="1739901"/>
            <a:ext cx="5081650" cy="4207040"/>
          </a:xfrm>
          <a:prstGeom prst="rect">
            <a:avLst/>
          </a:prstGeom>
        </p:spPr>
        <p:txBody>
          <a:bodyPr>
            <a:normAutofit/>
          </a:bodyPr>
          <a:lstStyle>
            <a:lvl1pPr marL="0" indent="0">
              <a:buFontTx/>
              <a:buNone/>
              <a:defRPr sz="22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81027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886968" y="558602"/>
            <a:ext cx="10415648" cy="1008797"/>
          </a:xfrm>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888176"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3/19/2026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222175" y="1739901"/>
            <a:ext cx="5081650" cy="4207040"/>
          </a:xfrm>
          <a:prstGeom prst="rect">
            <a:avLst/>
          </a:prstGeom>
        </p:spPr>
        <p:txBody>
          <a:bodyPr>
            <a:normAutofit/>
          </a:bodyPr>
          <a:lstStyle>
            <a:lvl1pPr marL="0" indent="0">
              <a:buFontTx/>
              <a:buNone/>
              <a:defRPr sz="22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92320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Box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886970" y="558602"/>
            <a:ext cx="6697991" cy="1005229"/>
          </a:xfrm>
        </p:spPr>
        <p:txBody>
          <a:bodyPr/>
          <a:lstStyle/>
          <a:p>
            <a:r>
              <a:rPr lang="en-US" dirty="0"/>
              <a:t>Click to edit title</a:t>
            </a:r>
            <a:br>
              <a:rPr lang="en-US" dirty="0"/>
            </a:br>
            <a:r>
              <a:rPr lang="en-US" dirty="0"/>
              <a:t>(2 lines max)</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886968" y="1739901"/>
            <a:ext cx="669799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3/19/2026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7733" y="-6486"/>
            <a:ext cx="3730752" cy="620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2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99123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551366-4677-6055-1BE6-667B6C2D2128}"/>
              </a:ext>
            </a:extLst>
          </p:cNvPr>
          <p:cNvPicPr>
            <a:picLocks noChangeAspect="1"/>
          </p:cNvPicPr>
          <p:nvPr userDrawn="1"/>
        </p:nvPicPr>
        <p:blipFill>
          <a:blip r:embed="rId2"/>
          <a:srcRect/>
          <a:stretch/>
        </p:blipFill>
        <p:spPr>
          <a:xfrm>
            <a:off x="-12192" y="-10721"/>
            <a:ext cx="12216384" cy="6878881"/>
          </a:xfrm>
          <a:prstGeom prst="rect">
            <a:avLst/>
          </a:prstGeom>
        </p:spPr>
      </p:pic>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891351" y="1709738"/>
            <a:ext cx="10409299" cy="2852737"/>
          </a:xfrm>
        </p:spPr>
        <p:txBody>
          <a:bodyPr anchor="ctr" anchorCtr="0"/>
          <a:lstStyle>
            <a:lvl1pPr>
              <a:defRPr sz="4800"/>
            </a:lvl1pPr>
          </a:lstStyle>
          <a:p>
            <a:r>
              <a:rPr lang="en-US" dirty="0"/>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8913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27CD4A3B-E186-AB40-96C6-355AF9A6FE76}" type="datetimeFigureOut">
              <a:rPr lang="en-US" smtClean="0"/>
              <a:t>3/19/2026</a:t>
            </a:fld>
            <a:endParaRPr lang="en-US"/>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137438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888175" y="1739901"/>
            <a:ext cx="508165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22173" y="1739901"/>
            <a:ext cx="508165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27CD4A3B-E186-AB40-96C6-355AF9A6FE76}" type="datetimeFigureOut">
              <a:rPr lang="en-US" smtClean="0"/>
              <a:t>3/19/2026</a:t>
            </a:fld>
            <a:endParaRPr lang="en-US"/>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62532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888176" y="558602"/>
            <a:ext cx="10415648" cy="1008797"/>
          </a:xfrm>
          <a:prstGeom prst="rect">
            <a:avLst/>
          </a:prstGeom>
        </p:spPr>
        <p:txBody>
          <a:bodyPr vert="horz" lIns="0" tIns="0" rIns="91440" bIns="45720" rtlCol="0" anchor="t" anchorCtr="0">
            <a:noAutofit/>
          </a:bodyPr>
          <a:lstStyle/>
          <a:p>
            <a:r>
              <a:rPr lang="en-US" dirty="0"/>
              <a:t>Click to edit Master title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888176" y="1739901"/>
            <a:ext cx="10415649" cy="4351338"/>
          </a:xfrm>
          <a:prstGeom prst="rect">
            <a:avLst/>
          </a:prstGeom>
        </p:spPr>
        <p:txBody>
          <a:bodyPr vert="horz" lIns="0" tIns="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6096001" y="6426616"/>
            <a:ext cx="1546302" cy="292238"/>
          </a:xfrm>
          <a:prstGeom prst="rect">
            <a:avLst/>
          </a:prstGeom>
        </p:spPr>
        <p:txBody>
          <a:bodyPr vert="horz" lIns="91440" tIns="91440" rIns="91440" bIns="91440" rtlCol="0" anchor="ctr" anchorCtr="0"/>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27CD4A3B-E186-AB40-96C6-355AF9A6FE76}" type="datetimeFigureOut">
              <a:rPr lang="en-US" smtClean="0"/>
              <a:pPr/>
              <a:t>3/19/2026</a:t>
            </a:fld>
            <a:endParaRPr lang="en-US" dirty="0"/>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26616"/>
            <a:ext cx="5060066" cy="292238"/>
          </a:xfrm>
          <a:prstGeom prst="rect">
            <a:avLst/>
          </a:prstGeom>
        </p:spPr>
        <p:txBody>
          <a:bodyPr vert="horz" lIns="91440" tIns="91440" rIns="91440" bIns="91440" rtlCol="0" anchor="ctr"/>
          <a:lstStyle>
            <a:lvl1pPr algn="ctr">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26616"/>
            <a:ext cx="434428" cy="292238"/>
          </a:xfrm>
          <a:prstGeom prst="rect">
            <a:avLst/>
          </a:prstGeom>
        </p:spPr>
        <p:txBody>
          <a:bodyPr vert="horz" lIns="91440" tIns="91440" rIns="91440" bIns="91440"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dirty="0"/>
          </a:p>
        </p:txBody>
      </p:sp>
      <p:pic>
        <p:nvPicPr>
          <p:cNvPr id="8" name="Picture 7">
            <a:extLst>
              <a:ext uri="{FF2B5EF4-FFF2-40B4-BE49-F238E27FC236}">
                <a16:creationId xmlns:a16="http://schemas.microsoft.com/office/drawing/2014/main" id="{3C456475-B3F8-8AB2-F578-0CA2E9C5B479}"/>
              </a:ext>
            </a:extLst>
          </p:cNvPr>
          <p:cNvPicPr>
            <a:picLocks noChangeAspect="1"/>
          </p:cNvPicPr>
          <p:nvPr userDrawn="1"/>
        </p:nvPicPr>
        <p:blipFill>
          <a:blip r:embed="rId13"/>
          <a:srcRect/>
          <a:stretch/>
        </p:blipFill>
        <p:spPr>
          <a:xfrm>
            <a:off x="-12182" y="6180273"/>
            <a:ext cx="12216363" cy="687887"/>
          </a:xfrm>
          <a:prstGeom prst="rect">
            <a:avLst/>
          </a:prstGeom>
        </p:spPr>
      </p:pic>
    </p:spTree>
    <p:extLst>
      <p:ext uri="{BB962C8B-B14F-4D97-AF65-F5344CB8AC3E}">
        <p14:creationId xmlns:p14="http://schemas.microsoft.com/office/powerpoint/2010/main" val="1735166460"/>
      </p:ext>
    </p:extLst>
  </p:cSld>
  <p:clrMap bg1="lt1" tx1="dk1" bg2="lt2" tx2="dk2" accent1="accent1" accent2="accent2" accent3="accent3" accent4="accent4" accent5="accent5" accent6="accent6" hlink="hlink" folHlink="folHlink"/>
  <p:sldLayoutIdLst>
    <p:sldLayoutId id="2147483714" r:id="rId1"/>
    <p:sldLayoutId id="2147483694" r:id="rId2"/>
    <p:sldLayoutId id="2147483705" r:id="rId3"/>
    <p:sldLayoutId id="2147483706" r:id="rId4"/>
    <p:sldLayoutId id="2147483707" r:id="rId5"/>
    <p:sldLayoutId id="2147483708" r:id="rId6"/>
    <p:sldLayoutId id="2147483710" r:id="rId7"/>
    <p:sldLayoutId id="2147483695" r:id="rId8"/>
    <p:sldLayoutId id="2147483696" r:id="rId9"/>
    <p:sldLayoutId id="2147483709" r:id="rId10"/>
    <p:sldLayoutId id="2147483715" r:id="rId11"/>
  </p:sldLayoutIdLst>
  <p:txStyles>
    <p:titleStyle>
      <a:lvl1pPr algn="l" defTabSz="914400" rtl="0" eaLnBrk="1" latinLnBrk="0" hangingPunct="1">
        <a:lnSpc>
          <a:spcPct val="90000"/>
        </a:lnSpc>
        <a:spcBef>
          <a:spcPct val="0"/>
        </a:spcBef>
        <a:buNone/>
        <a:defRPr sz="2800" b="1" i="0" kern="1200"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baseline="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baseline="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baseline="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baseline="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baseline="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B3176E-FAD1-2B4C-96D5-F706C44483D8}"/>
              </a:ext>
            </a:extLst>
          </p:cNvPr>
          <p:cNvSpPr>
            <a:spLocks noGrp="1"/>
          </p:cNvSpPr>
          <p:nvPr>
            <p:ph type="body" sz="quarter" idx="13"/>
          </p:nvPr>
        </p:nvSpPr>
        <p:spPr>
          <a:xfrm>
            <a:off x="2394858" y="1800225"/>
            <a:ext cx="9797142" cy="2292350"/>
          </a:xfrm>
        </p:spPr>
        <p:txBody>
          <a:bodyPr/>
          <a:lstStyle/>
          <a:p>
            <a:pPr lvl="0"/>
            <a:r>
              <a:rPr lang="en-US" sz="4000" dirty="0"/>
              <a:t>Welcome to the NSUF Annual Users Meeting 2026</a:t>
            </a:r>
            <a:endParaRPr lang="en-US" sz="2400" dirty="0"/>
          </a:p>
        </p:txBody>
      </p:sp>
    </p:spTree>
    <p:extLst>
      <p:ext uri="{BB962C8B-B14F-4D97-AF65-F5344CB8AC3E}">
        <p14:creationId xmlns:p14="http://schemas.microsoft.com/office/powerpoint/2010/main" val="402515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A4DEB-BFE7-40DB-9495-5EA7E902A8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610637E-5554-B073-CF8E-1C4DB88D178A}"/>
              </a:ext>
            </a:extLst>
          </p:cNvPr>
          <p:cNvSpPr>
            <a:spLocks noGrp="1"/>
          </p:cNvSpPr>
          <p:nvPr>
            <p:ph type="body" sz="quarter" idx="13"/>
          </p:nvPr>
        </p:nvSpPr>
        <p:spPr>
          <a:xfrm>
            <a:off x="2041071" y="1800225"/>
            <a:ext cx="10150929" cy="2292350"/>
          </a:xfrm>
        </p:spPr>
        <p:txBody>
          <a:bodyPr/>
          <a:lstStyle/>
          <a:p>
            <a:pPr lvl="0"/>
            <a:r>
              <a:rPr lang="en-US" sz="4000" dirty="0"/>
              <a:t>Future Engagement Opportunities with the NSUF Users’ Organization</a:t>
            </a:r>
          </a:p>
        </p:txBody>
      </p:sp>
    </p:spTree>
    <p:extLst>
      <p:ext uri="{BB962C8B-B14F-4D97-AF65-F5344CB8AC3E}">
        <p14:creationId xmlns:p14="http://schemas.microsoft.com/office/powerpoint/2010/main" val="308171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217C-C0FC-0681-1CF2-EEDFA47D5DF4}"/>
              </a:ext>
            </a:extLst>
          </p:cNvPr>
          <p:cNvSpPr>
            <a:spLocks noGrp="1"/>
          </p:cNvSpPr>
          <p:nvPr>
            <p:ph type="title"/>
          </p:nvPr>
        </p:nvSpPr>
        <p:spPr/>
        <p:txBody>
          <a:bodyPr/>
          <a:lstStyle/>
          <a:p>
            <a:r>
              <a:rPr lang="en-US" dirty="0"/>
              <a:t>Sign up for the mailing list!</a:t>
            </a:r>
          </a:p>
        </p:txBody>
      </p:sp>
      <p:pic>
        <p:nvPicPr>
          <p:cNvPr id="1026" name="Picture 2">
            <a:extLst>
              <a:ext uri="{FF2B5EF4-FFF2-40B4-BE49-F238E27FC236}">
                <a16:creationId xmlns:a16="http://schemas.microsoft.com/office/drawing/2014/main" id="{59132203-5A13-C1FD-C869-0173FD07AF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0764" y="1123543"/>
            <a:ext cx="3379023" cy="424791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B2AD682-0551-2BAD-1CAB-BFD0B6817B2A}"/>
              </a:ext>
            </a:extLst>
          </p:cNvPr>
          <p:cNvSpPr txBox="1">
            <a:spLocks/>
          </p:cNvSpPr>
          <p:nvPr/>
        </p:nvSpPr>
        <p:spPr>
          <a:xfrm>
            <a:off x="417120" y="1063000"/>
            <a:ext cx="6879607" cy="4351338"/>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baseline="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baseline="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baseline="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baseline="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baseline="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New major initiative! Our own mailing list!</a:t>
            </a:r>
          </a:p>
          <a:p>
            <a:r>
              <a:rPr lang="en-US" dirty="0"/>
              <a:t>This is a separate list from the mailing from the NSUF program list and requires people to opt-in to receive messages.</a:t>
            </a:r>
          </a:p>
          <a:p>
            <a:r>
              <a:rPr lang="en-US" dirty="0"/>
              <a:t>Only NSUF User Org officers have access. </a:t>
            </a:r>
          </a:p>
          <a:p>
            <a:r>
              <a:rPr lang="en-US" dirty="0"/>
              <a:t> Purpose:</a:t>
            </a:r>
          </a:p>
          <a:p>
            <a:pPr lvl="1"/>
            <a:r>
              <a:rPr lang="en-US" dirty="0"/>
              <a:t>distribute information about user organized meetings, </a:t>
            </a:r>
          </a:p>
          <a:p>
            <a:pPr lvl="1"/>
            <a:r>
              <a:rPr lang="en-US" dirty="0"/>
              <a:t>updates from the NSUF UO Executive Committee, </a:t>
            </a:r>
          </a:p>
          <a:p>
            <a:pPr lvl="1"/>
            <a:r>
              <a:rPr lang="en-US" dirty="0"/>
              <a:t>facilitate feedback from users</a:t>
            </a:r>
          </a:p>
          <a:p>
            <a:pPr lvl="1"/>
            <a:r>
              <a:rPr lang="en-US" dirty="0"/>
              <a:t>other topics relevant to the NSUF Users Organization. </a:t>
            </a:r>
          </a:p>
          <a:p>
            <a:pPr marL="0" indent="0">
              <a:buNone/>
            </a:pPr>
            <a:endParaRPr lang="en-US" dirty="0"/>
          </a:p>
          <a:p>
            <a:endParaRPr lang="en-US" b="1" dirty="0"/>
          </a:p>
          <a:p>
            <a:endParaRPr lang="en-US" b="1" dirty="0"/>
          </a:p>
        </p:txBody>
      </p:sp>
    </p:spTree>
    <p:extLst>
      <p:ext uri="{BB962C8B-B14F-4D97-AF65-F5344CB8AC3E}">
        <p14:creationId xmlns:p14="http://schemas.microsoft.com/office/powerpoint/2010/main" val="207159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C345B-F168-128B-C79B-F5386BE17152}"/>
              </a:ext>
            </a:extLst>
          </p:cNvPr>
          <p:cNvSpPr>
            <a:spLocks noGrp="1"/>
          </p:cNvSpPr>
          <p:nvPr>
            <p:ph type="title"/>
          </p:nvPr>
        </p:nvSpPr>
        <p:spPr>
          <a:xfrm>
            <a:off x="888176" y="262362"/>
            <a:ext cx="10415648" cy="1008797"/>
          </a:xfrm>
        </p:spPr>
        <p:txBody>
          <a:bodyPr/>
          <a:lstStyle/>
          <a:p>
            <a:r>
              <a:rPr lang="en-US" dirty="0"/>
              <a:t>More formal integration into the TMS 2027 meeting through a dedicated symposium</a:t>
            </a:r>
          </a:p>
        </p:txBody>
      </p:sp>
      <p:pic>
        <p:nvPicPr>
          <p:cNvPr id="5" name="Picture 4" descr="Graphical user interface, text&#10;&#10;AI-generated content may be incorrect.">
            <a:extLst>
              <a:ext uri="{FF2B5EF4-FFF2-40B4-BE49-F238E27FC236}">
                <a16:creationId xmlns:a16="http://schemas.microsoft.com/office/drawing/2014/main" id="{F00406E7-FE55-76E1-4BBC-09FD59594ED3}"/>
              </a:ext>
            </a:extLst>
          </p:cNvPr>
          <p:cNvPicPr>
            <a:picLocks noChangeAspect="1"/>
          </p:cNvPicPr>
          <p:nvPr/>
        </p:nvPicPr>
        <p:blipFill>
          <a:blip r:embed="rId2"/>
          <a:srcRect t="1058"/>
          <a:stretch>
            <a:fillRect/>
          </a:stretch>
        </p:blipFill>
        <p:spPr>
          <a:xfrm>
            <a:off x="147291" y="1067904"/>
            <a:ext cx="7236227" cy="5065860"/>
          </a:xfrm>
          <a:prstGeom prst="rect">
            <a:avLst/>
          </a:prstGeom>
        </p:spPr>
      </p:pic>
      <p:sp>
        <p:nvSpPr>
          <p:cNvPr id="6" name="TextBox 5">
            <a:extLst>
              <a:ext uri="{FF2B5EF4-FFF2-40B4-BE49-F238E27FC236}">
                <a16:creationId xmlns:a16="http://schemas.microsoft.com/office/drawing/2014/main" id="{9AEE6E22-1CFC-2EDF-79FA-BF40C301A33C}"/>
              </a:ext>
            </a:extLst>
          </p:cNvPr>
          <p:cNvSpPr txBox="1"/>
          <p:nvPr/>
        </p:nvSpPr>
        <p:spPr>
          <a:xfrm>
            <a:off x="7675010" y="3904407"/>
            <a:ext cx="4240226" cy="923330"/>
          </a:xfrm>
          <a:prstGeom prst="rect">
            <a:avLst/>
          </a:prstGeom>
          <a:noFill/>
        </p:spPr>
        <p:txBody>
          <a:bodyPr wrap="square" rtlCol="0">
            <a:spAutoFit/>
          </a:bodyPr>
          <a:lstStyle/>
          <a:p>
            <a:r>
              <a:rPr lang="en-US" b="1" dirty="0"/>
              <a:t>Must not duplicate presentations or posters submitted to other Nuclear Materials Committee symposia!</a:t>
            </a:r>
          </a:p>
        </p:txBody>
      </p:sp>
      <p:sp>
        <p:nvSpPr>
          <p:cNvPr id="7" name="TextBox 6">
            <a:extLst>
              <a:ext uri="{FF2B5EF4-FFF2-40B4-BE49-F238E27FC236}">
                <a16:creationId xmlns:a16="http://schemas.microsoft.com/office/drawing/2014/main" id="{8018D736-56D4-1B68-F6E7-09C43D1291A9}"/>
              </a:ext>
            </a:extLst>
          </p:cNvPr>
          <p:cNvSpPr txBox="1"/>
          <p:nvPr/>
        </p:nvSpPr>
        <p:spPr>
          <a:xfrm>
            <a:off x="7675010" y="2209125"/>
            <a:ext cx="5049430" cy="646331"/>
          </a:xfrm>
          <a:prstGeom prst="rect">
            <a:avLst/>
          </a:prstGeom>
          <a:noFill/>
        </p:spPr>
        <p:txBody>
          <a:bodyPr wrap="square" rtlCol="0">
            <a:spAutoFit/>
          </a:bodyPr>
          <a:lstStyle/>
          <a:p>
            <a:r>
              <a:rPr lang="en-US" b="1" dirty="0"/>
              <a:t>Suggestions from the users for invited presentations and panels are welcome. </a:t>
            </a:r>
          </a:p>
        </p:txBody>
      </p:sp>
    </p:spTree>
    <p:extLst>
      <p:ext uri="{BB962C8B-B14F-4D97-AF65-F5344CB8AC3E}">
        <p14:creationId xmlns:p14="http://schemas.microsoft.com/office/powerpoint/2010/main" val="347200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3F4F-349A-7659-3778-F74C2CCF7B08}"/>
              </a:ext>
            </a:extLst>
          </p:cNvPr>
          <p:cNvSpPr>
            <a:spLocks noGrp="1"/>
          </p:cNvSpPr>
          <p:nvPr>
            <p:ph type="title"/>
          </p:nvPr>
        </p:nvSpPr>
        <p:spPr>
          <a:xfrm>
            <a:off x="888175" y="327636"/>
            <a:ext cx="10415648" cy="461934"/>
          </a:xfrm>
        </p:spPr>
        <p:txBody>
          <a:bodyPr/>
          <a:lstStyle/>
          <a:p>
            <a:r>
              <a:rPr lang="en-US" dirty="0"/>
              <a:t>A Tips and Tricks Video and associated RTE proposal template will soon* be available</a:t>
            </a:r>
          </a:p>
        </p:txBody>
      </p:sp>
      <p:sp>
        <p:nvSpPr>
          <p:cNvPr id="3" name="Content Placeholder 2">
            <a:extLst>
              <a:ext uri="{FF2B5EF4-FFF2-40B4-BE49-F238E27FC236}">
                <a16:creationId xmlns:a16="http://schemas.microsoft.com/office/drawing/2014/main" id="{36F9202F-DC19-26B9-7384-150F6E8C5B2B}"/>
              </a:ext>
            </a:extLst>
          </p:cNvPr>
          <p:cNvSpPr>
            <a:spLocks noGrp="1"/>
          </p:cNvSpPr>
          <p:nvPr>
            <p:ph idx="1"/>
          </p:nvPr>
        </p:nvSpPr>
        <p:spPr>
          <a:xfrm>
            <a:off x="8596992" y="2893993"/>
            <a:ext cx="4527468" cy="461934"/>
          </a:xfrm>
        </p:spPr>
        <p:txBody>
          <a:bodyPr/>
          <a:lstStyle/>
          <a:p>
            <a:pPr marL="0" indent="0">
              <a:buNone/>
            </a:pPr>
            <a:r>
              <a:rPr lang="en-US" dirty="0"/>
              <a:t>Stay tuned!</a:t>
            </a:r>
          </a:p>
        </p:txBody>
      </p:sp>
      <p:pic>
        <p:nvPicPr>
          <p:cNvPr id="9" name="Picture 8" descr="Graphical user interface, text, application&#10;&#10;AI-generated content may be incorrect.">
            <a:extLst>
              <a:ext uri="{FF2B5EF4-FFF2-40B4-BE49-F238E27FC236}">
                <a16:creationId xmlns:a16="http://schemas.microsoft.com/office/drawing/2014/main" id="{C306C36E-5BE7-FE2C-47AF-14FE22899DE1}"/>
              </a:ext>
            </a:extLst>
          </p:cNvPr>
          <p:cNvPicPr>
            <a:picLocks noChangeAspect="1"/>
          </p:cNvPicPr>
          <p:nvPr/>
        </p:nvPicPr>
        <p:blipFill>
          <a:blip r:embed="rId2"/>
          <a:stretch>
            <a:fillRect/>
          </a:stretch>
        </p:blipFill>
        <p:spPr>
          <a:xfrm>
            <a:off x="638065" y="1329314"/>
            <a:ext cx="4714445" cy="2667735"/>
          </a:xfrm>
          <a:prstGeom prst="rect">
            <a:avLst/>
          </a:prstGeom>
        </p:spPr>
      </p:pic>
      <p:pic>
        <p:nvPicPr>
          <p:cNvPr id="7" name="Picture 6" descr="Text&#10;&#10;AI-generated content may be incorrect.">
            <a:extLst>
              <a:ext uri="{FF2B5EF4-FFF2-40B4-BE49-F238E27FC236}">
                <a16:creationId xmlns:a16="http://schemas.microsoft.com/office/drawing/2014/main" id="{AA759779-965A-9348-77C3-46EC137ACF20}"/>
              </a:ext>
            </a:extLst>
          </p:cNvPr>
          <p:cNvPicPr>
            <a:picLocks noChangeAspect="1"/>
          </p:cNvPicPr>
          <p:nvPr/>
        </p:nvPicPr>
        <p:blipFill>
          <a:blip r:embed="rId3"/>
          <a:stretch>
            <a:fillRect/>
          </a:stretch>
        </p:blipFill>
        <p:spPr>
          <a:xfrm>
            <a:off x="2013317" y="2122267"/>
            <a:ext cx="4579996" cy="2574016"/>
          </a:xfrm>
          <a:prstGeom prst="rect">
            <a:avLst/>
          </a:prstGeom>
        </p:spPr>
      </p:pic>
      <p:pic>
        <p:nvPicPr>
          <p:cNvPr id="5" name="Picture 4" descr="Graphical user interface&#10;&#10;AI-generated content may be incorrect.">
            <a:extLst>
              <a:ext uri="{FF2B5EF4-FFF2-40B4-BE49-F238E27FC236}">
                <a16:creationId xmlns:a16="http://schemas.microsoft.com/office/drawing/2014/main" id="{2217A749-BD12-A199-D288-18B6DDACC452}"/>
              </a:ext>
            </a:extLst>
          </p:cNvPr>
          <p:cNvPicPr>
            <a:picLocks noChangeAspect="1"/>
          </p:cNvPicPr>
          <p:nvPr/>
        </p:nvPicPr>
        <p:blipFill>
          <a:blip r:embed="rId4"/>
          <a:stretch>
            <a:fillRect/>
          </a:stretch>
        </p:blipFill>
        <p:spPr>
          <a:xfrm>
            <a:off x="3489692" y="2883911"/>
            <a:ext cx="4703821" cy="2634140"/>
          </a:xfrm>
          <a:prstGeom prst="rect">
            <a:avLst/>
          </a:prstGeom>
        </p:spPr>
      </p:pic>
      <p:sp>
        <p:nvSpPr>
          <p:cNvPr id="10" name="TextBox 9">
            <a:extLst>
              <a:ext uri="{FF2B5EF4-FFF2-40B4-BE49-F238E27FC236}">
                <a16:creationId xmlns:a16="http://schemas.microsoft.com/office/drawing/2014/main" id="{7BDD485F-9167-75AA-5623-C5BFD0D5A856}"/>
              </a:ext>
            </a:extLst>
          </p:cNvPr>
          <p:cNvSpPr txBox="1"/>
          <p:nvPr/>
        </p:nvSpPr>
        <p:spPr>
          <a:xfrm>
            <a:off x="221879" y="5880225"/>
            <a:ext cx="5628464" cy="276999"/>
          </a:xfrm>
          <a:prstGeom prst="rect">
            <a:avLst/>
          </a:prstGeom>
          <a:noFill/>
        </p:spPr>
        <p:txBody>
          <a:bodyPr wrap="none" rtlCol="0">
            <a:spAutoFit/>
          </a:bodyPr>
          <a:lstStyle/>
          <a:p>
            <a:r>
              <a:rPr lang="en-US" sz="1200" dirty="0"/>
              <a:t>*Video and presentation made in 2024. An updated version will not be provided. </a:t>
            </a:r>
          </a:p>
        </p:txBody>
      </p:sp>
    </p:spTree>
    <p:extLst>
      <p:ext uri="{BB962C8B-B14F-4D97-AF65-F5344CB8AC3E}">
        <p14:creationId xmlns:p14="http://schemas.microsoft.com/office/powerpoint/2010/main" val="173581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suf">
            <a:extLst>
              <a:ext uri="{FF2B5EF4-FFF2-40B4-BE49-F238E27FC236}">
                <a16:creationId xmlns:a16="http://schemas.microsoft.com/office/drawing/2014/main" id="{B53316C3-26D1-D36B-BCDB-14E45CE5B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629" y="1127138"/>
            <a:ext cx="6518741" cy="39069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59C6E4-341E-CA26-6F69-0F6EBC350E5D}"/>
              </a:ext>
            </a:extLst>
          </p:cNvPr>
          <p:cNvSpPr>
            <a:spLocks noGrp="1"/>
          </p:cNvSpPr>
          <p:nvPr>
            <p:ph type="title"/>
          </p:nvPr>
        </p:nvSpPr>
        <p:spPr>
          <a:xfrm>
            <a:off x="888175" y="417818"/>
            <a:ext cx="10415648" cy="1008797"/>
          </a:xfrm>
        </p:spPr>
        <p:txBody>
          <a:bodyPr/>
          <a:lstStyle/>
          <a:p>
            <a:r>
              <a:rPr lang="en-US" sz="3200" dirty="0"/>
              <a:t>Next year is the 20</a:t>
            </a:r>
            <a:r>
              <a:rPr lang="en-US" sz="3200" baseline="30000" dirty="0"/>
              <a:t>th</a:t>
            </a:r>
            <a:r>
              <a:rPr lang="en-US" sz="3200" dirty="0"/>
              <a:t> anniversary of NSUF</a:t>
            </a:r>
          </a:p>
        </p:txBody>
      </p:sp>
      <p:pic>
        <p:nvPicPr>
          <p:cNvPr id="5" name="Content Placeholder 4" descr="Balloons with solid fill">
            <a:extLst>
              <a:ext uri="{FF2B5EF4-FFF2-40B4-BE49-F238E27FC236}">
                <a16:creationId xmlns:a16="http://schemas.microsoft.com/office/drawing/2014/main" id="{2607A5D1-4427-CB24-9A37-9AD287F190E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9605682" y="1222725"/>
            <a:ext cx="1698141" cy="1698141"/>
          </a:xfrm>
        </p:spPr>
      </p:pic>
      <p:pic>
        <p:nvPicPr>
          <p:cNvPr id="7" name="Graphic 6" descr="Party hat with solid fill">
            <a:extLst>
              <a:ext uri="{FF2B5EF4-FFF2-40B4-BE49-F238E27FC236}">
                <a16:creationId xmlns:a16="http://schemas.microsoft.com/office/drawing/2014/main" id="{F93B7791-5304-BEB7-2F89-16621B81F0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28394">
            <a:off x="2289672" y="1167335"/>
            <a:ext cx="1668136" cy="1668136"/>
          </a:xfrm>
          <a:prstGeom prst="rect">
            <a:avLst/>
          </a:prstGeom>
        </p:spPr>
      </p:pic>
      <p:pic>
        <p:nvPicPr>
          <p:cNvPr id="9" name="Graphic 8" descr="Cake with solid fill">
            <a:extLst>
              <a:ext uri="{FF2B5EF4-FFF2-40B4-BE49-F238E27FC236}">
                <a16:creationId xmlns:a16="http://schemas.microsoft.com/office/drawing/2014/main" id="{EE5CCEDD-4357-2E13-05A4-3AC96E1D88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34435" y="3829588"/>
            <a:ext cx="2600082" cy="2600082"/>
          </a:xfrm>
          <a:prstGeom prst="rect">
            <a:avLst/>
          </a:prstGeom>
        </p:spPr>
      </p:pic>
      <p:pic>
        <p:nvPicPr>
          <p:cNvPr id="10" name="Content Placeholder 4" descr="Balloons with solid fill">
            <a:extLst>
              <a:ext uri="{FF2B5EF4-FFF2-40B4-BE49-F238E27FC236}">
                <a16:creationId xmlns:a16="http://schemas.microsoft.com/office/drawing/2014/main" id="{85F212C6-951D-4BC2-4A70-F3A5DA1DCC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830" y="1189675"/>
            <a:ext cx="1698141" cy="1698141"/>
          </a:xfrm>
          <a:prstGeom prst="rect">
            <a:avLst/>
          </a:prstGeom>
        </p:spPr>
      </p:pic>
      <p:sp>
        <p:nvSpPr>
          <p:cNvPr id="11" name="TextBox 10">
            <a:extLst>
              <a:ext uri="{FF2B5EF4-FFF2-40B4-BE49-F238E27FC236}">
                <a16:creationId xmlns:a16="http://schemas.microsoft.com/office/drawing/2014/main" id="{BA6CD1A5-0FC3-6A83-1592-F30469544D1A}"/>
              </a:ext>
            </a:extLst>
          </p:cNvPr>
          <p:cNvSpPr txBox="1"/>
          <p:nvPr/>
        </p:nvSpPr>
        <p:spPr>
          <a:xfrm>
            <a:off x="7135906" y="5796036"/>
            <a:ext cx="5056094" cy="276999"/>
          </a:xfrm>
          <a:prstGeom prst="rect">
            <a:avLst/>
          </a:prstGeom>
          <a:noFill/>
        </p:spPr>
        <p:txBody>
          <a:bodyPr wrap="square" rtlCol="0">
            <a:spAutoFit/>
          </a:bodyPr>
          <a:lstStyle/>
          <a:p>
            <a:pPr algn="r"/>
            <a:r>
              <a:rPr lang="en-US" sz="1200" dirty="0"/>
              <a:t>(maybe next year we can afford food and beverage at this meeting)</a:t>
            </a:r>
          </a:p>
        </p:txBody>
      </p:sp>
    </p:spTree>
    <p:extLst>
      <p:ext uri="{BB962C8B-B14F-4D97-AF65-F5344CB8AC3E}">
        <p14:creationId xmlns:p14="http://schemas.microsoft.com/office/powerpoint/2010/main" val="169505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5BB8-E1C1-8217-FA89-88726B1A8EEC}"/>
              </a:ext>
            </a:extLst>
          </p:cNvPr>
          <p:cNvSpPr>
            <a:spLocks noGrp="1"/>
          </p:cNvSpPr>
          <p:nvPr>
            <p:ph type="title"/>
          </p:nvPr>
        </p:nvSpPr>
        <p:spPr/>
        <p:txBody>
          <a:bodyPr/>
          <a:lstStyle/>
          <a:p>
            <a:r>
              <a:rPr lang="en-US" dirty="0"/>
              <a:t>Special Issue in planning to celebrate 20 years of NSUF supported research in the Journal of Nuclear Materials</a:t>
            </a:r>
          </a:p>
        </p:txBody>
      </p:sp>
      <p:sp>
        <p:nvSpPr>
          <p:cNvPr id="3" name="Content Placeholder 2">
            <a:extLst>
              <a:ext uri="{FF2B5EF4-FFF2-40B4-BE49-F238E27FC236}">
                <a16:creationId xmlns:a16="http://schemas.microsoft.com/office/drawing/2014/main" id="{103679DA-6D31-9713-570A-8B5D4A95D9DD}"/>
              </a:ext>
            </a:extLst>
          </p:cNvPr>
          <p:cNvSpPr>
            <a:spLocks noGrp="1"/>
          </p:cNvSpPr>
          <p:nvPr>
            <p:ph idx="1"/>
          </p:nvPr>
        </p:nvSpPr>
        <p:spPr>
          <a:xfrm>
            <a:off x="888176" y="1616523"/>
            <a:ext cx="10415649" cy="4351338"/>
          </a:xfrm>
        </p:spPr>
        <p:txBody>
          <a:bodyPr/>
          <a:lstStyle/>
          <a:p>
            <a:r>
              <a:rPr lang="en-US" dirty="0"/>
              <a:t>Special issue title (tentative): </a:t>
            </a:r>
            <a:r>
              <a:rPr lang="x-none" dirty="0"/>
              <a:t>Nuclear Science User Facilities: 20 Years of Enabling Innovation in Nuclear Materials</a:t>
            </a:r>
            <a:endParaRPr lang="en-US" dirty="0"/>
          </a:p>
          <a:p>
            <a:endParaRPr lang="en-US" dirty="0"/>
          </a:p>
          <a:p>
            <a:r>
              <a:rPr lang="en-US" dirty="0"/>
              <a:t>Guest editors: Mukesh Bachhav (INL), Maria Okuniewski (Purdue University), Stephen Taller (ORNL)</a:t>
            </a:r>
          </a:p>
          <a:p>
            <a:endParaRPr lang="en-US" dirty="0"/>
          </a:p>
          <a:p>
            <a:r>
              <a:rPr lang="en-US" dirty="0"/>
              <a:t>Full papers are sought for NSUF supported research</a:t>
            </a:r>
          </a:p>
          <a:p>
            <a:r>
              <a:rPr lang="en-US" dirty="0"/>
              <a:t>Plan to invite specific individuals for retrospective articles</a:t>
            </a:r>
          </a:p>
          <a:p>
            <a:endParaRPr lang="en-US" dirty="0"/>
          </a:p>
          <a:p>
            <a:r>
              <a:rPr lang="en-US" dirty="0"/>
              <a:t>Tentative timeline: </a:t>
            </a:r>
            <a:r>
              <a:rPr lang="en-US" b="1" u="sng" dirty="0"/>
              <a:t>Papers submitted by August 1, 2026</a:t>
            </a:r>
          </a:p>
        </p:txBody>
      </p:sp>
    </p:spTree>
    <p:extLst>
      <p:ext uri="{BB962C8B-B14F-4D97-AF65-F5344CB8AC3E}">
        <p14:creationId xmlns:p14="http://schemas.microsoft.com/office/powerpoint/2010/main" val="187999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6D6D-AA0E-E5B9-8315-290D11B32E3E}"/>
              </a:ext>
            </a:extLst>
          </p:cNvPr>
          <p:cNvSpPr>
            <a:spLocks noGrp="1"/>
          </p:cNvSpPr>
          <p:nvPr>
            <p:ph type="title"/>
          </p:nvPr>
        </p:nvSpPr>
        <p:spPr/>
        <p:txBody>
          <a:bodyPr/>
          <a:lstStyle/>
          <a:p>
            <a:r>
              <a:rPr lang="en-US" dirty="0"/>
              <a:t>Year long ideas</a:t>
            </a:r>
          </a:p>
        </p:txBody>
      </p:sp>
      <p:sp>
        <p:nvSpPr>
          <p:cNvPr id="3" name="Content Placeholder 2">
            <a:extLst>
              <a:ext uri="{FF2B5EF4-FFF2-40B4-BE49-F238E27FC236}">
                <a16:creationId xmlns:a16="http://schemas.microsoft.com/office/drawing/2014/main" id="{5504D71B-1B36-B8F9-9038-DACC336D410A}"/>
              </a:ext>
            </a:extLst>
          </p:cNvPr>
          <p:cNvSpPr>
            <a:spLocks noGrp="1"/>
          </p:cNvSpPr>
          <p:nvPr>
            <p:ph idx="1"/>
          </p:nvPr>
        </p:nvSpPr>
        <p:spPr/>
        <p:txBody>
          <a:bodyPr/>
          <a:lstStyle/>
          <a:p>
            <a:r>
              <a:rPr lang="en-US" dirty="0"/>
              <a:t>While the annual meeting is the biggest event of the Users Organization, we want your ideas to keep your voices heard. </a:t>
            </a:r>
          </a:p>
          <a:p>
            <a:endParaRPr lang="en-US" dirty="0"/>
          </a:p>
          <a:p>
            <a:r>
              <a:rPr lang="en-US" dirty="0"/>
              <a:t>Brainstormed ideas:</a:t>
            </a:r>
          </a:p>
          <a:p>
            <a:pPr lvl="1"/>
            <a:r>
              <a:rPr lang="en-US" dirty="0"/>
              <a:t>Quarterly office hours</a:t>
            </a:r>
          </a:p>
          <a:p>
            <a:pPr lvl="1"/>
            <a:r>
              <a:rPr lang="en-US" dirty="0"/>
              <a:t>Technique Chats</a:t>
            </a:r>
          </a:p>
          <a:p>
            <a:pPr lvl="1"/>
            <a:r>
              <a:rPr lang="en-US" dirty="0"/>
              <a:t>Materials groups</a:t>
            </a:r>
          </a:p>
          <a:p>
            <a:pPr lvl="1"/>
            <a:endParaRPr lang="en-US" dirty="0"/>
          </a:p>
          <a:p>
            <a:pPr lvl="1"/>
            <a:r>
              <a:rPr lang="en-US" dirty="0"/>
              <a:t>Send ideas to NSUFUsersOrganization@gmail.com</a:t>
            </a:r>
          </a:p>
          <a:p>
            <a:pPr lvl="1"/>
            <a:endParaRPr lang="en-US" dirty="0"/>
          </a:p>
        </p:txBody>
      </p:sp>
    </p:spTree>
    <p:extLst>
      <p:ext uri="{BB962C8B-B14F-4D97-AF65-F5344CB8AC3E}">
        <p14:creationId xmlns:p14="http://schemas.microsoft.com/office/powerpoint/2010/main" val="80074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BA43-8A70-02D4-7876-14FA6580DEDE}"/>
              </a:ext>
            </a:extLst>
          </p:cNvPr>
          <p:cNvSpPr>
            <a:spLocks noGrp="1"/>
          </p:cNvSpPr>
          <p:nvPr>
            <p:ph type="title"/>
          </p:nvPr>
        </p:nvSpPr>
        <p:spPr>
          <a:xfrm>
            <a:off x="2041567" y="2756380"/>
            <a:ext cx="8108866" cy="1008797"/>
          </a:xfrm>
        </p:spPr>
        <p:txBody>
          <a:bodyPr/>
          <a:lstStyle/>
          <a:p>
            <a:r>
              <a:rPr lang="en-US" dirty="0"/>
              <a:t>Hope to see you all in Orlando Florida in 2027. </a:t>
            </a:r>
          </a:p>
        </p:txBody>
      </p:sp>
    </p:spTree>
    <p:extLst>
      <p:ext uri="{BB962C8B-B14F-4D97-AF65-F5344CB8AC3E}">
        <p14:creationId xmlns:p14="http://schemas.microsoft.com/office/powerpoint/2010/main" val="99621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0D81-ECBF-40A4-D686-0FDDD59E71F3}"/>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FDBA79AE-38D5-8D81-F64E-F6A991930E7D}"/>
              </a:ext>
            </a:extLst>
          </p:cNvPr>
          <p:cNvSpPr>
            <a:spLocks noGrp="1"/>
          </p:cNvSpPr>
          <p:nvPr>
            <p:ph idx="1"/>
          </p:nvPr>
        </p:nvSpPr>
        <p:spPr>
          <a:xfrm>
            <a:off x="888175" y="1435101"/>
            <a:ext cx="10415649" cy="4351338"/>
          </a:xfrm>
        </p:spPr>
        <p:txBody>
          <a:bodyPr/>
          <a:lstStyle/>
          <a:p>
            <a:r>
              <a:rPr lang="en-US" dirty="0"/>
              <a:t>In-person participants:</a:t>
            </a:r>
          </a:p>
          <a:p>
            <a:pPr lvl="1"/>
            <a:r>
              <a:rPr lang="en-US" dirty="0"/>
              <a:t>Please be respectful of those around you. </a:t>
            </a:r>
          </a:p>
          <a:p>
            <a:pPr lvl="1"/>
            <a:r>
              <a:rPr lang="en-US" dirty="0"/>
              <a:t>Use a microphone when you have a comment or question. </a:t>
            </a:r>
          </a:p>
          <a:p>
            <a:pPr lvl="1"/>
            <a:endParaRPr lang="en-US" dirty="0"/>
          </a:p>
          <a:p>
            <a:endParaRPr lang="en-US" dirty="0"/>
          </a:p>
          <a:p>
            <a:r>
              <a:rPr lang="en-US" dirty="0"/>
              <a:t>Online participants:</a:t>
            </a:r>
          </a:p>
          <a:p>
            <a:pPr lvl="1"/>
            <a:r>
              <a:rPr lang="en-US" dirty="0"/>
              <a:t>Please stay muted unless you are called upon. </a:t>
            </a:r>
          </a:p>
          <a:p>
            <a:pPr lvl="1"/>
            <a:r>
              <a:rPr lang="en-US" dirty="0"/>
              <a:t>Put any questions or comments in the chat. </a:t>
            </a:r>
          </a:p>
          <a:p>
            <a:pPr lvl="1"/>
            <a:endParaRPr lang="en-US" dirty="0"/>
          </a:p>
          <a:p>
            <a:r>
              <a:rPr lang="en-US" dirty="0"/>
              <a:t>While there will be coffee available outside during breaks, DO NOT take any unless you’re a TMS conference attendee. </a:t>
            </a:r>
          </a:p>
        </p:txBody>
      </p:sp>
    </p:spTree>
    <p:extLst>
      <p:ext uri="{BB962C8B-B14F-4D97-AF65-F5344CB8AC3E}">
        <p14:creationId xmlns:p14="http://schemas.microsoft.com/office/powerpoint/2010/main" val="322610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CCC402-CE11-CA80-EEA0-27D4D990DE47}"/>
              </a:ext>
            </a:extLst>
          </p:cNvPr>
          <p:cNvPicPr>
            <a:picLocks noChangeAspect="1"/>
          </p:cNvPicPr>
          <p:nvPr/>
        </p:nvPicPr>
        <p:blipFill>
          <a:blip r:embed="rId2"/>
          <a:stretch>
            <a:fillRect/>
          </a:stretch>
        </p:blipFill>
        <p:spPr>
          <a:xfrm>
            <a:off x="153373" y="3640607"/>
            <a:ext cx="10412278" cy="666843"/>
          </a:xfrm>
          <a:prstGeom prst="rect">
            <a:avLst/>
          </a:prstGeom>
        </p:spPr>
      </p:pic>
      <p:pic>
        <p:nvPicPr>
          <p:cNvPr id="13" name="Picture 12" descr="Graphical user interface, application&#10;&#10;AI-generated content may be incorrect.">
            <a:extLst>
              <a:ext uri="{FF2B5EF4-FFF2-40B4-BE49-F238E27FC236}">
                <a16:creationId xmlns:a16="http://schemas.microsoft.com/office/drawing/2014/main" id="{7D6753DE-0BCD-9643-7C25-CEB9E978A0F4}"/>
              </a:ext>
            </a:extLst>
          </p:cNvPr>
          <p:cNvPicPr>
            <a:picLocks noChangeAspect="1"/>
          </p:cNvPicPr>
          <p:nvPr/>
        </p:nvPicPr>
        <p:blipFill>
          <a:blip r:embed="rId3"/>
          <a:srcRect r="75455" b="24224"/>
          <a:stretch>
            <a:fillRect/>
          </a:stretch>
        </p:blipFill>
        <p:spPr>
          <a:xfrm>
            <a:off x="168246" y="4065792"/>
            <a:ext cx="1948545" cy="2743200"/>
          </a:xfrm>
          <a:prstGeom prst="rect">
            <a:avLst/>
          </a:prstGeom>
        </p:spPr>
      </p:pic>
      <p:pic>
        <p:nvPicPr>
          <p:cNvPr id="15" name="Picture 14" descr="Graphical user interface, application&#10;&#10;AI-generated content may be incorrect.">
            <a:extLst>
              <a:ext uri="{FF2B5EF4-FFF2-40B4-BE49-F238E27FC236}">
                <a16:creationId xmlns:a16="http://schemas.microsoft.com/office/drawing/2014/main" id="{E798CA1E-6751-BA84-0358-5862B9078014}"/>
              </a:ext>
            </a:extLst>
          </p:cNvPr>
          <p:cNvPicPr>
            <a:picLocks noChangeAspect="1"/>
          </p:cNvPicPr>
          <p:nvPr/>
        </p:nvPicPr>
        <p:blipFill>
          <a:blip r:embed="rId4"/>
          <a:srcRect l="1109" r="51411" b="22856"/>
          <a:stretch>
            <a:fillRect/>
          </a:stretch>
        </p:blipFill>
        <p:spPr>
          <a:xfrm>
            <a:off x="7967477" y="4065792"/>
            <a:ext cx="1971559" cy="2743200"/>
          </a:xfrm>
          <a:prstGeom prst="rect">
            <a:avLst/>
          </a:prstGeom>
        </p:spPr>
      </p:pic>
      <p:pic>
        <p:nvPicPr>
          <p:cNvPr id="16" name="Picture 15" descr="Graphical user interface, application&#10;&#10;AI-generated content may be incorrect.">
            <a:extLst>
              <a:ext uri="{FF2B5EF4-FFF2-40B4-BE49-F238E27FC236}">
                <a16:creationId xmlns:a16="http://schemas.microsoft.com/office/drawing/2014/main" id="{9D9C4CD4-697E-E9C6-6D7E-5366E85BAB73}"/>
              </a:ext>
            </a:extLst>
          </p:cNvPr>
          <p:cNvPicPr>
            <a:picLocks noChangeAspect="1"/>
          </p:cNvPicPr>
          <p:nvPr/>
        </p:nvPicPr>
        <p:blipFill>
          <a:blip r:embed="rId3"/>
          <a:srcRect l="25772" r="50725" b="24224"/>
          <a:stretch>
            <a:fillRect/>
          </a:stretch>
        </p:blipFill>
        <p:spPr>
          <a:xfrm>
            <a:off x="2144402" y="4065792"/>
            <a:ext cx="1865793" cy="2743200"/>
          </a:xfrm>
          <a:prstGeom prst="rect">
            <a:avLst/>
          </a:prstGeom>
        </p:spPr>
      </p:pic>
      <p:pic>
        <p:nvPicPr>
          <p:cNvPr id="17" name="Picture 16" descr="Graphical user interface, application&#10;&#10;AI-generated content may be incorrect.">
            <a:extLst>
              <a:ext uri="{FF2B5EF4-FFF2-40B4-BE49-F238E27FC236}">
                <a16:creationId xmlns:a16="http://schemas.microsoft.com/office/drawing/2014/main" id="{A045F9DD-85DC-3A9F-0635-15CCA4D21EB7}"/>
              </a:ext>
            </a:extLst>
          </p:cNvPr>
          <p:cNvPicPr>
            <a:picLocks noChangeAspect="1"/>
          </p:cNvPicPr>
          <p:nvPr/>
        </p:nvPicPr>
        <p:blipFill>
          <a:blip r:embed="rId3"/>
          <a:srcRect l="50336" r="25404" b="24224"/>
          <a:stretch>
            <a:fillRect/>
          </a:stretch>
        </p:blipFill>
        <p:spPr>
          <a:xfrm>
            <a:off x="4037806" y="4065792"/>
            <a:ext cx="1925904" cy="2743200"/>
          </a:xfrm>
          <a:prstGeom prst="rect">
            <a:avLst/>
          </a:prstGeom>
        </p:spPr>
      </p:pic>
      <p:pic>
        <p:nvPicPr>
          <p:cNvPr id="18" name="Picture 17" descr="Graphical user interface, application&#10;&#10;AI-generated content may be incorrect.">
            <a:extLst>
              <a:ext uri="{FF2B5EF4-FFF2-40B4-BE49-F238E27FC236}">
                <a16:creationId xmlns:a16="http://schemas.microsoft.com/office/drawing/2014/main" id="{E6D7CA27-68CC-0DC9-3837-04CC01866AF5}"/>
              </a:ext>
            </a:extLst>
          </p:cNvPr>
          <p:cNvPicPr>
            <a:picLocks noChangeAspect="1"/>
          </p:cNvPicPr>
          <p:nvPr/>
        </p:nvPicPr>
        <p:blipFill>
          <a:blip r:embed="rId3"/>
          <a:srcRect l="75221" r="234" b="24224"/>
          <a:stretch>
            <a:fillRect/>
          </a:stretch>
        </p:blipFill>
        <p:spPr>
          <a:xfrm>
            <a:off x="5991321" y="4065792"/>
            <a:ext cx="1948545" cy="2743200"/>
          </a:xfrm>
          <a:prstGeom prst="rect">
            <a:avLst/>
          </a:prstGeom>
        </p:spPr>
      </p:pic>
      <p:pic>
        <p:nvPicPr>
          <p:cNvPr id="19" name="Picture 18" descr="Graphical user interface, application&#10;&#10;AI-generated content may be incorrect.">
            <a:extLst>
              <a:ext uri="{FF2B5EF4-FFF2-40B4-BE49-F238E27FC236}">
                <a16:creationId xmlns:a16="http://schemas.microsoft.com/office/drawing/2014/main" id="{D44914BB-55A9-924E-FE13-D858DF141BD0}"/>
              </a:ext>
            </a:extLst>
          </p:cNvPr>
          <p:cNvPicPr>
            <a:picLocks noChangeAspect="1"/>
          </p:cNvPicPr>
          <p:nvPr/>
        </p:nvPicPr>
        <p:blipFill>
          <a:blip r:embed="rId4"/>
          <a:srcRect l="50101" b="22856"/>
          <a:stretch>
            <a:fillRect/>
          </a:stretch>
        </p:blipFill>
        <p:spPr>
          <a:xfrm>
            <a:off x="9966647" y="4065792"/>
            <a:ext cx="2071980" cy="2743200"/>
          </a:xfrm>
          <a:prstGeom prst="rect">
            <a:avLst/>
          </a:prstGeom>
        </p:spPr>
      </p:pic>
      <p:pic>
        <p:nvPicPr>
          <p:cNvPr id="6" name="Picture 5" descr="Graphical user interface&#10;&#10;AI-generated content may be incorrect.">
            <a:extLst>
              <a:ext uri="{FF2B5EF4-FFF2-40B4-BE49-F238E27FC236}">
                <a16:creationId xmlns:a16="http://schemas.microsoft.com/office/drawing/2014/main" id="{2EF4C933-C173-377B-AE87-661B637010F6}"/>
              </a:ext>
            </a:extLst>
          </p:cNvPr>
          <p:cNvPicPr>
            <a:picLocks noChangeAspect="1"/>
          </p:cNvPicPr>
          <p:nvPr/>
        </p:nvPicPr>
        <p:blipFill>
          <a:blip r:embed="rId5"/>
          <a:srcRect l="1548" t="19704" r="74337" b="20051"/>
          <a:stretch>
            <a:fillRect/>
          </a:stretch>
        </p:blipFill>
        <p:spPr>
          <a:xfrm>
            <a:off x="168246" y="953399"/>
            <a:ext cx="1948544" cy="2743200"/>
          </a:xfrm>
          <a:prstGeom prst="rect">
            <a:avLst/>
          </a:prstGeom>
        </p:spPr>
      </p:pic>
      <p:pic>
        <p:nvPicPr>
          <p:cNvPr id="7" name="Picture 6" descr="Graphical user interface&#10;&#10;AI-generated content may be incorrect.">
            <a:extLst>
              <a:ext uri="{FF2B5EF4-FFF2-40B4-BE49-F238E27FC236}">
                <a16:creationId xmlns:a16="http://schemas.microsoft.com/office/drawing/2014/main" id="{F6E679F6-18F3-C53D-BB56-5D80CE7ADBE5}"/>
              </a:ext>
            </a:extLst>
          </p:cNvPr>
          <p:cNvPicPr>
            <a:picLocks noChangeAspect="1"/>
          </p:cNvPicPr>
          <p:nvPr/>
        </p:nvPicPr>
        <p:blipFill>
          <a:blip r:embed="rId5"/>
          <a:srcRect l="26723" t="19704" r="50186" b="20051"/>
          <a:stretch>
            <a:fillRect/>
          </a:stretch>
        </p:blipFill>
        <p:spPr>
          <a:xfrm>
            <a:off x="2441548" y="953399"/>
            <a:ext cx="1865793" cy="2743200"/>
          </a:xfrm>
          <a:prstGeom prst="rect">
            <a:avLst/>
          </a:prstGeom>
        </p:spPr>
      </p:pic>
      <p:pic>
        <p:nvPicPr>
          <p:cNvPr id="8" name="Picture 7" descr="Graphical user interface&#10;&#10;AI-generated content may be incorrect.">
            <a:extLst>
              <a:ext uri="{FF2B5EF4-FFF2-40B4-BE49-F238E27FC236}">
                <a16:creationId xmlns:a16="http://schemas.microsoft.com/office/drawing/2014/main" id="{9891B5AD-01A1-1DAB-5012-206363F120DB}"/>
              </a:ext>
            </a:extLst>
          </p:cNvPr>
          <p:cNvPicPr>
            <a:picLocks noChangeAspect="1"/>
          </p:cNvPicPr>
          <p:nvPr/>
        </p:nvPicPr>
        <p:blipFill>
          <a:blip r:embed="rId5"/>
          <a:srcRect l="50926" t="19704" r="25983" b="20051"/>
          <a:stretch>
            <a:fillRect/>
          </a:stretch>
        </p:blipFill>
        <p:spPr>
          <a:xfrm>
            <a:off x="4618306" y="953399"/>
            <a:ext cx="1865793" cy="2743200"/>
          </a:xfrm>
          <a:prstGeom prst="rect">
            <a:avLst/>
          </a:prstGeom>
        </p:spPr>
      </p:pic>
      <p:pic>
        <p:nvPicPr>
          <p:cNvPr id="9" name="Picture 8" descr="Graphical user interface&#10;&#10;AI-generated content may be incorrect.">
            <a:extLst>
              <a:ext uri="{FF2B5EF4-FFF2-40B4-BE49-F238E27FC236}">
                <a16:creationId xmlns:a16="http://schemas.microsoft.com/office/drawing/2014/main" id="{2EB1DC3F-6037-DCD5-E487-1A1046BE293D}"/>
              </a:ext>
            </a:extLst>
          </p:cNvPr>
          <p:cNvPicPr>
            <a:picLocks noChangeAspect="1"/>
          </p:cNvPicPr>
          <p:nvPr/>
        </p:nvPicPr>
        <p:blipFill>
          <a:blip r:embed="rId5"/>
          <a:srcRect l="75757" t="19704" r="1152" b="20051"/>
          <a:stretch>
            <a:fillRect/>
          </a:stretch>
        </p:blipFill>
        <p:spPr>
          <a:xfrm>
            <a:off x="6795064" y="953399"/>
            <a:ext cx="1865793" cy="2743200"/>
          </a:xfrm>
          <a:prstGeom prst="rect">
            <a:avLst/>
          </a:prstGeom>
        </p:spPr>
      </p:pic>
      <p:sp>
        <p:nvSpPr>
          <p:cNvPr id="2" name="Title 1">
            <a:extLst>
              <a:ext uri="{FF2B5EF4-FFF2-40B4-BE49-F238E27FC236}">
                <a16:creationId xmlns:a16="http://schemas.microsoft.com/office/drawing/2014/main" id="{70AD341E-1F70-C186-F652-B31A29783672}"/>
              </a:ext>
            </a:extLst>
          </p:cNvPr>
          <p:cNvSpPr>
            <a:spLocks noGrp="1"/>
          </p:cNvSpPr>
          <p:nvPr>
            <p:ph type="title"/>
          </p:nvPr>
        </p:nvSpPr>
        <p:spPr>
          <a:xfrm>
            <a:off x="948905" y="15138"/>
            <a:ext cx="10415648" cy="1008797"/>
          </a:xfrm>
        </p:spPr>
        <p:txBody>
          <a:bodyPr/>
          <a:lstStyle/>
          <a:p>
            <a:r>
              <a:rPr lang="en-US" dirty="0"/>
              <a:t>Meet your NSUF Users Organization Team</a:t>
            </a:r>
          </a:p>
        </p:txBody>
      </p:sp>
      <p:pic>
        <p:nvPicPr>
          <p:cNvPr id="5" name="Picture 4" descr="Graphical user interface&#10;&#10;AI-generated content may be incorrect.">
            <a:extLst>
              <a:ext uri="{FF2B5EF4-FFF2-40B4-BE49-F238E27FC236}">
                <a16:creationId xmlns:a16="http://schemas.microsoft.com/office/drawing/2014/main" id="{1E33ED14-54DF-F64E-B16E-2E293DBF6B69}"/>
              </a:ext>
            </a:extLst>
          </p:cNvPr>
          <p:cNvPicPr>
            <a:picLocks noChangeAspect="1"/>
          </p:cNvPicPr>
          <p:nvPr/>
        </p:nvPicPr>
        <p:blipFill>
          <a:blip r:embed="rId5"/>
          <a:srcRect b="90505"/>
          <a:stretch>
            <a:fillRect/>
          </a:stretch>
        </p:blipFill>
        <p:spPr>
          <a:xfrm>
            <a:off x="0" y="449000"/>
            <a:ext cx="9427089" cy="504399"/>
          </a:xfrm>
          <a:prstGeom prst="rect">
            <a:avLst/>
          </a:prstGeom>
        </p:spPr>
      </p:pic>
      <p:pic>
        <p:nvPicPr>
          <p:cNvPr id="14" name="Picture 13" descr="A person wearing glasses&#10;&#10;AI-generated content may be incorrect.">
            <a:extLst>
              <a:ext uri="{FF2B5EF4-FFF2-40B4-BE49-F238E27FC236}">
                <a16:creationId xmlns:a16="http://schemas.microsoft.com/office/drawing/2014/main" id="{D493CFC4-48E3-5EF9-4926-C1C909F37432}"/>
              </a:ext>
            </a:extLst>
          </p:cNvPr>
          <p:cNvPicPr>
            <a:picLocks noChangeAspect="1"/>
          </p:cNvPicPr>
          <p:nvPr/>
        </p:nvPicPr>
        <p:blipFill>
          <a:blip r:embed="rId6"/>
          <a:stretch>
            <a:fillRect/>
          </a:stretch>
        </p:blipFill>
        <p:spPr>
          <a:xfrm>
            <a:off x="9790397" y="918131"/>
            <a:ext cx="1875266" cy="2757744"/>
          </a:xfrm>
          <a:prstGeom prst="rect">
            <a:avLst/>
          </a:prstGeom>
        </p:spPr>
      </p:pic>
      <p:sp>
        <p:nvSpPr>
          <p:cNvPr id="20" name="TextBox 19">
            <a:extLst>
              <a:ext uri="{FF2B5EF4-FFF2-40B4-BE49-F238E27FC236}">
                <a16:creationId xmlns:a16="http://schemas.microsoft.com/office/drawing/2014/main" id="{BA7274FA-1ED3-BAA5-3B45-95B03E92909C}"/>
              </a:ext>
            </a:extLst>
          </p:cNvPr>
          <p:cNvSpPr txBox="1"/>
          <p:nvPr/>
        </p:nvSpPr>
        <p:spPr>
          <a:xfrm>
            <a:off x="10058194" y="2950161"/>
            <a:ext cx="1441485" cy="369332"/>
          </a:xfrm>
          <a:prstGeom prst="rect">
            <a:avLst/>
          </a:prstGeom>
          <a:noFill/>
        </p:spPr>
        <p:txBody>
          <a:bodyPr wrap="none" rtlCol="0">
            <a:spAutoFit/>
          </a:bodyPr>
          <a:lstStyle/>
          <a:p>
            <a:r>
              <a:rPr lang="en-US" dirty="0">
                <a:solidFill>
                  <a:srgbClr val="646465"/>
                </a:solidFill>
              </a:rPr>
              <a:t>Renae Tripp</a:t>
            </a:r>
          </a:p>
        </p:txBody>
      </p:sp>
      <p:sp>
        <p:nvSpPr>
          <p:cNvPr id="21" name="TextBox 20">
            <a:extLst>
              <a:ext uri="{FF2B5EF4-FFF2-40B4-BE49-F238E27FC236}">
                <a16:creationId xmlns:a16="http://schemas.microsoft.com/office/drawing/2014/main" id="{C56ED968-8139-F24A-83F3-87E48215876A}"/>
              </a:ext>
            </a:extLst>
          </p:cNvPr>
          <p:cNvSpPr txBox="1"/>
          <p:nvPr/>
        </p:nvSpPr>
        <p:spPr>
          <a:xfrm>
            <a:off x="9939037" y="2265247"/>
            <a:ext cx="1650984" cy="646331"/>
          </a:xfrm>
          <a:prstGeom prst="rect">
            <a:avLst/>
          </a:prstGeom>
          <a:noFill/>
        </p:spPr>
        <p:txBody>
          <a:bodyPr wrap="square" rtlCol="0">
            <a:spAutoFit/>
          </a:bodyPr>
          <a:lstStyle/>
          <a:p>
            <a:pPr algn="ctr"/>
            <a:r>
              <a:rPr lang="en-US" sz="1200" dirty="0">
                <a:solidFill>
                  <a:srgbClr val="939393"/>
                </a:solidFill>
              </a:rPr>
              <a:t>Person who makes these meetings happen</a:t>
            </a:r>
          </a:p>
        </p:txBody>
      </p:sp>
      <p:sp>
        <p:nvSpPr>
          <p:cNvPr id="22" name="TextBox 21">
            <a:extLst>
              <a:ext uri="{FF2B5EF4-FFF2-40B4-BE49-F238E27FC236}">
                <a16:creationId xmlns:a16="http://schemas.microsoft.com/office/drawing/2014/main" id="{FAE4B929-84DB-19D2-6E26-03239774A44C}"/>
              </a:ext>
            </a:extLst>
          </p:cNvPr>
          <p:cNvSpPr txBox="1"/>
          <p:nvPr/>
        </p:nvSpPr>
        <p:spPr>
          <a:xfrm>
            <a:off x="9966647" y="3356939"/>
            <a:ext cx="2025361" cy="246221"/>
          </a:xfrm>
          <a:prstGeom prst="rect">
            <a:avLst/>
          </a:prstGeom>
          <a:noFill/>
        </p:spPr>
        <p:txBody>
          <a:bodyPr wrap="square" rtlCol="0">
            <a:spAutoFit/>
          </a:bodyPr>
          <a:lstStyle/>
          <a:p>
            <a:r>
              <a:rPr lang="en-US" sz="1000" dirty="0">
                <a:solidFill>
                  <a:srgbClr val="939393"/>
                </a:solidFill>
              </a:rPr>
              <a:t>Idaho National Laboratory</a:t>
            </a:r>
          </a:p>
        </p:txBody>
      </p:sp>
    </p:spTree>
    <p:extLst>
      <p:ext uri="{BB962C8B-B14F-4D97-AF65-F5344CB8AC3E}">
        <p14:creationId xmlns:p14="http://schemas.microsoft.com/office/powerpoint/2010/main" val="3625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8441-EA28-6E9B-FC9A-81ADEDD64F02}"/>
              </a:ext>
            </a:extLst>
          </p:cNvPr>
          <p:cNvSpPr>
            <a:spLocks noGrp="1"/>
          </p:cNvSpPr>
          <p:nvPr>
            <p:ph type="title"/>
          </p:nvPr>
        </p:nvSpPr>
        <p:spPr/>
        <p:txBody>
          <a:bodyPr/>
          <a:lstStyle/>
          <a:p>
            <a:r>
              <a:rPr lang="en-US" dirty="0"/>
              <a:t>What do we do? </a:t>
            </a:r>
          </a:p>
        </p:txBody>
      </p:sp>
      <p:sp>
        <p:nvSpPr>
          <p:cNvPr id="3" name="Content Placeholder 2">
            <a:extLst>
              <a:ext uri="{FF2B5EF4-FFF2-40B4-BE49-F238E27FC236}">
                <a16:creationId xmlns:a16="http://schemas.microsoft.com/office/drawing/2014/main" id="{E3624311-3708-78AC-ADDB-328E3334DBF1}"/>
              </a:ext>
            </a:extLst>
          </p:cNvPr>
          <p:cNvSpPr>
            <a:spLocks noGrp="1"/>
          </p:cNvSpPr>
          <p:nvPr>
            <p:ph idx="1"/>
          </p:nvPr>
        </p:nvSpPr>
        <p:spPr>
          <a:xfrm>
            <a:off x="675905" y="1079555"/>
            <a:ext cx="10415649" cy="4351338"/>
          </a:xfrm>
        </p:spPr>
        <p:txBody>
          <a:bodyPr/>
          <a:lstStyle/>
          <a:p>
            <a:r>
              <a:rPr lang="en-US" dirty="0"/>
              <a:t>The NSUF Users Organization aims to:</a:t>
            </a:r>
          </a:p>
          <a:p>
            <a:pPr lvl="1"/>
            <a:r>
              <a:rPr lang="en-US" dirty="0"/>
              <a:t>Provide a formal and clear channel for the exchange of information and advice between the investigators who perform reactor-based nuclear technology experiments and the NSUF management.</a:t>
            </a:r>
          </a:p>
          <a:p>
            <a:pPr lvl="1"/>
            <a:r>
              <a:rPr lang="en-US" dirty="0"/>
              <a:t>Serve as an advocacy group for the experimental activities at the NSUF.</a:t>
            </a:r>
          </a:p>
          <a:p>
            <a:pPr lvl="1"/>
            <a:r>
              <a:rPr lang="en-US" dirty="0"/>
              <a:t>Provide a communication channel among users of the NSUF.</a:t>
            </a:r>
          </a:p>
          <a:p>
            <a:pPr lvl="1"/>
            <a:r>
              <a:rPr lang="en-US" dirty="0"/>
              <a:t>Educate the public and decision-makers on the benefits of the use of nuclear energy for energy generation.</a:t>
            </a:r>
          </a:p>
          <a:p>
            <a:pPr lvl="1"/>
            <a:r>
              <a:rPr lang="en-US" b="1" dirty="0"/>
              <a:t>Membership in the organization is open to all users and potential users of the various NSUF facilities and scientists and engineers engaged in the operation and development of these facilities. Potential members can join by self-nomination. For more information, please send an email to the executive committee (NsufUsersOrganization@gmail.com)</a:t>
            </a:r>
            <a:endParaRPr lang="en-US" dirty="0"/>
          </a:p>
        </p:txBody>
      </p:sp>
      <p:sp>
        <p:nvSpPr>
          <p:cNvPr id="4" name="TextBox 3">
            <a:extLst>
              <a:ext uri="{FF2B5EF4-FFF2-40B4-BE49-F238E27FC236}">
                <a16:creationId xmlns:a16="http://schemas.microsoft.com/office/drawing/2014/main" id="{E9B0B020-2C36-78E9-BA0A-751DD5A53D68}"/>
              </a:ext>
            </a:extLst>
          </p:cNvPr>
          <p:cNvSpPr txBox="1"/>
          <p:nvPr/>
        </p:nvSpPr>
        <p:spPr>
          <a:xfrm>
            <a:off x="3313090" y="5466663"/>
            <a:ext cx="5565819" cy="523220"/>
          </a:xfrm>
          <a:prstGeom prst="rect">
            <a:avLst/>
          </a:prstGeom>
          <a:noFill/>
        </p:spPr>
        <p:txBody>
          <a:bodyPr wrap="none" rtlCol="0">
            <a:spAutoFit/>
          </a:bodyPr>
          <a:lstStyle/>
          <a:p>
            <a:r>
              <a:rPr lang="en-US" sz="2800" b="1" dirty="0">
                <a:solidFill>
                  <a:srgbClr val="DB792C"/>
                </a:solidFill>
              </a:rPr>
              <a:t>We are YOUR (the users) voice!</a:t>
            </a:r>
          </a:p>
        </p:txBody>
      </p:sp>
    </p:spTree>
    <p:extLst>
      <p:ext uri="{BB962C8B-B14F-4D97-AF65-F5344CB8AC3E}">
        <p14:creationId xmlns:p14="http://schemas.microsoft.com/office/powerpoint/2010/main" val="24963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E2FE-CB12-B6FF-FEE0-2ED64E0FE761}"/>
              </a:ext>
            </a:extLst>
          </p:cNvPr>
          <p:cNvSpPr>
            <a:spLocks noGrp="1"/>
          </p:cNvSpPr>
          <p:nvPr>
            <p:ph type="title"/>
          </p:nvPr>
        </p:nvSpPr>
        <p:spPr>
          <a:xfrm>
            <a:off x="837828" y="1802503"/>
            <a:ext cx="10761270" cy="1008797"/>
          </a:xfrm>
        </p:spPr>
        <p:txBody>
          <a:bodyPr/>
          <a:lstStyle/>
          <a:p>
            <a:r>
              <a:rPr lang="en-US" dirty="0"/>
              <a:t>Today’s NSUF Annual Users Meeting has three simple themes. </a:t>
            </a:r>
          </a:p>
        </p:txBody>
      </p:sp>
      <p:sp>
        <p:nvSpPr>
          <p:cNvPr id="3" name="Content Placeholder 2">
            <a:extLst>
              <a:ext uri="{FF2B5EF4-FFF2-40B4-BE49-F238E27FC236}">
                <a16:creationId xmlns:a16="http://schemas.microsoft.com/office/drawing/2014/main" id="{54D5E0FA-EE77-F5C8-72FB-F9781F8E4C09}"/>
              </a:ext>
            </a:extLst>
          </p:cNvPr>
          <p:cNvSpPr>
            <a:spLocks noGrp="1"/>
          </p:cNvSpPr>
          <p:nvPr>
            <p:ph idx="1"/>
          </p:nvPr>
        </p:nvSpPr>
        <p:spPr>
          <a:xfrm>
            <a:off x="2136156" y="3039919"/>
            <a:ext cx="1379845" cy="369331"/>
          </a:xfrm>
        </p:spPr>
        <p:txBody>
          <a:bodyPr/>
          <a:lstStyle/>
          <a:p>
            <a:pPr marL="0" indent="0">
              <a:buNone/>
            </a:pPr>
            <a:r>
              <a:rPr lang="en-US" sz="2600" dirty="0">
                <a:latin typeface="+mj-lt"/>
              </a:rPr>
              <a:t>Engage</a:t>
            </a:r>
          </a:p>
          <a:p>
            <a:pPr marL="0" indent="0">
              <a:buNone/>
            </a:pPr>
            <a:endParaRPr lang="en-US" sz="2600" dirty="0">
              <a:latin typeface="+mj-lt"/>
            </a:endParaRPr>
          </a:p>
        </p:txBody>
      </p:sp>
      <p:sp>
        <p:nvSpPr>
          <p:cNvPr id="5" name="TextBox 4">
            <a:extLst>
              <a:ext uri="{FF2B5EF4-FFF2-40B4-BE49-F238E27FC236}">
                <a16:creationId xmlns:a16="http://schemas.microsoft.com/office/drawing/2014/main" id="{2548EBE6-F4AE-F179-94EC-D975BF1036B9}"/>
              </a:ext>
            </a:extLst>
          </p:cNvPr>
          <p:cNvSpPr txBox="1"/>
          <p:nvPr/>
        </p:nvSpPr>
        <p:spPr>
          <a:xfrm>
            <a:off x="5477368" y="2983290"/>
            <a:ext cx="1482191" cy="492443"/>
          </a:xfrm>
          <a:prstGeom prst="rect">
            <a:avLst/>
          </a:prstGeom>
          <a:noFill/>
        </p:spPr>
        <p:txBody>
          <a:bodyPr wrap="square">
            <a:spAutoFit/>
          </a:bodyPr>
          <a:lstStyle/>
          <a:p>
            <a:pPr marL="0" indent="0">
              <a:buNone/>
            </a:pPr>
            <a:r>
              <a:rPr lang="en-US" sz="2600" dirty="0">
                <a:solidFill>
                  <a:srgbClr val="6A6A6A"/>
                </a:solidFill>
                <a:latin typeface="+mj-lt"/>
              </a:rPr>
              <a:t>Interact</a:t>
            </a:r>
          </a:p>
        </p:txBody>
      </p:sp>
      <p:sp>
        <p:nvSpPr>
          <p:cNvPr id="7" name="TextBox 6">
            <a:extLst>
              <a:ext uri="{FF2B5EF4-FFF2-40B4-BE49-F238E27FC236}">
                <a16:creationId xmlns:a16="http://schemas.microsoft.com/office/drawing/2014/main" id="{BF77967B-B946-D93A-73E8-C07757524218}"/>
              </a:ext>
            </a:extLst>
          </p:cNvPr>
          <p:cNvSpPr txBox="1"/>
          <p:nvPr/>
        </p:nvSpPr>
        <p:spPr>
          <a:xfrm>
            <a:off x="8920926" y="2978364"/>
            <a:ext cx="1575789" cy="492443"/>
          </a:xfrm>
          <a:prstGeom prst="rect">
            <a:avLst/>
          </a:prstGeom>
          <a:noFill/>
        </p:spPr>
        <p:txBody>
          <a:bodyPr wrap="square">
            <a:spAutoFit/>
          </a:bodyPr>
          <a:lstStyle/>
          <a:p>
            <a:pPr marL="0" indent="0">
              <a:buNone/>
            </a:pPr>
            <a:r>
              <a:rPr lang="en-US" sz="2600" dirty="0">
                <a:solidFill>
                  <a:srgbClr val="6A6A6A"/>
                </a:solidFill>
                <a:latin typeface="+mj-lt"/>
              </a:rPr>
              <a:t>Energize</a:t>
            </a:r>
          </a:p>
        </p:txBody>
      </p:sp>
    </p:spTree>
    <p:extLst>
      <p:ext uri="{BB962C8B-B14F-4D97-AF65-F5344CB8AC3E}">
        <p14:creationId xmlns:p14="http://schemas.microsoft.com/office/powerpoint/2010/main" val="103805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F713-81DF-82E8-7CDC-1414DBC58D7F}"/>
              </a:ext>
            </a:extLst>
          </p:cNvPr>
          <p:cNvSpPr>
            <a:spLocks noGrp="1"/>
          </p:cNvSpPr>
          <p:nvPr>
            <p:ph type="title"/>
          </p:nvPr>
        </p:nvSpPr>
        <p:spPr/>
        <p:txBody>
          <a:bodyPr/>
          <a:lstStyle/>
          <a:p>
            <a:r>
              <a:rPr lang="en-US" dirty="0"/>
              <a:t>Engaging with NSUF Leadership</a:t>
            </a:r>
          </a:p>
        </p:txBody>
      </p:sp>
      <p:sp>
        <p:nvSpPr>
          <p:cNvPr id="3" name="Content Placeholder 2">
            <a:extLst>
              <a:ext uri="{FF2B5EF4-FFF2-40B4-BE49-F238E27FC236}">
                <a16:creationId xmlns:a16="http://schemas.microsoft.com/office/drawing/2014/main" id="{3F5877DB-0A70-4F2A-B678-51054FC77471}"/>
              </a:ext>
            </a:extLst>
          </p:cNvPr>
          <p:cNvSpPr>
            <a:spLocks noGrp="1"/>
          </p:cNvSpPr>
          <p:nvPr>
            <p:ph idx="1"/>
          </p:nvPr>
        </p:nvSpPr>
        <p:spPr>
          <a:xfrm>
            <a:off x="888176" y="1875560"/>
            <a:ext cx="10415649" cy="2604076"/>
          </a:xfrm>
        </p:spPr>
        <p:txBody>
          <a:bodyPr/>
          <a:lstStyle/>
          <a:p>
            <a:r>
              <a:rPr lang="en-US" dirty="0"/>
              <a:t>Two Presentations</a:t>
            </a:r>
          </a:p>
          <a:p>
            <a:pPr lvl="1"/>
            <a:endParaRPr lang="en-US" dirty="0"/>
          </a:p>
          <a:p>
            <a:pPr lvl="1"/>
            <a:r>
              <a:rPr lang="en-US" dirty="0"/>
              <a:t>8:50am – 9:10am – </a:t>
            </a:r>
            <a:r>
              <a:rPr lang="en-US" b="1" dirty="0"/>
              <a:t>Chris Barr (Program Manager, NSUF, DOE-NE)</a:t>
            </a:r>
            <a:r>
              <a:rPr lang="en-US" dirty="0"/>
              <a:t> – </a:t>
            </a:r>
            <a:r>
              <a:rPr lang="en-US" i="1" dirty="0"/>
              <a:t>DOE Perspectives of the NSUF</a:t>
            </a:r>
            <a:endParaRPr lang="en-US" dirty="0"/>
          </a:p>
          <a:p>
            <a:pPr lvl="1"/>
            <a:endParaRPr lang="en-US" dirty="0"/>
          </a:p>
          <a:p>
            <a:pPr lvl="1"/>
            <a:r>
              <a:rPr lang="en-US" dirty="0"/>
              <a:t>9:10am – 10:10am – </a:t>
            </a:r>
            <a:r>
              <a:rPr lang="en-US" b="1" dirty="0"/>
              <a:t>Brenden Heidrich - </a:t>
            </a:r>
            <a:r>
              <a:rPr lang="en-US" i="1" dirty="0"/>
              <a:t>Introduction to NSUF, Overview from NSUF Director</a:t>
            </a:r>
            <a:endParaRPr lang="en-US" dirty="0"/>
          </a:p>
        </p:txBody>
      </p:sp>
    </p:spTree>
    <p:extLst>
      <p:ext uri="{BB962C8B-B14F-4D97-AF65-F5344CB8AC3E}">
        <p14:creationId xmlns:p14="http://schemas.microsoft.com/office/powerpoint/2010/main" val="198609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C1CF-D5F9-A697-BFE8-ADB94DFB8F4B}"/>
              </a:ext>
            </a:extLst>
          </p:cNvPr>
          <p:cNvSpPr>
            <a:spLocks noGrp="1"/>
          </p:cNvSpPr>
          <p:nvPr>
            <p:ph type="title"/>
          </p:nvPr>
        </p:nvSpPr>
        <p:spPr>
          <a:xfrm>
            <a:off x="888176" y="205730"/>
            <a:ext cx="10415648" cy="1008797"/>
          </a:xfrm>
        </p:spPr>
        <p:txBody>
          <a:bodyPr/>
          <a:lstStyle/>
          <a:p>
            <a:r>
              <a:rPr lang="en-US" dirty="0"/>
              <a:t>Interactions with colleagues and NSUF leadership to enhance user experiences</a:t>
            </a:r>
          </a:p>
        </p:txBody>
      </p:sp>
      <p:sp>
        <p:nvSpPr>
          <p:cNvPr id="3" name="Content Placeholder 2">
            <a:extLst>
              <a:ext uri="{FF2B5EF4-FFF2-40B4-BE49-F238E27FC236}">
                <a16:creationId xmlns:a16="http://schemas.microsoft.com/office/drawing/2014/main" id="{1F49F1F1-CEDF-030E-373D-51A808921A95}"/>
              </a:ext>
            </a:extLst>
          </p:cNvPr>
          <p:cNvSpPr>
            <a:spLocks noGrp="1"/>
          </p:cNvSpPr>
          <p:nvPr>
            <p:ph idx="1"/>
          </p:nvPr>
        </p:nvSpPr>
        <p:spPr>
          <a:xfrm>
            <a:off x="332509" y="1214527"/>
            <a:ext cx="11388435" cy="4351338"/>
          </a:xfrm>
        </p:spPr>
        <p:txBody>
          <a:bodyPr/>
          <a:lstStyle/>
          <a:p>
            <a:r>
              <a:rPr lang="en-US" sz="2400" b="1" dirty="0"/>
              <a:t>Panel discussions for every step of the user experience. </a:t>
            </a:r>
          </a:p>
          <a:p>
            <a:pPr lvl="1"/>
            <a:r>
              <a:rPr lang="en-US" sz="2000" dirty="0"/>
              <a:t>Panel 1. </a:t>
            </a:r>
            <a:r>
              <a:rPr lang="en-US" sz="2000" b="1" i="1" dirty="0"/>
              <a:t>Working with NSUF partners. </a:t>
            </a:r>
            <a:r>
              <a:rPr lang="en-US" sz="2000" dirty="0"/>
              <a:t>Hear from facility PIs and instrument scientists with commonly requested capabilities to know what has been developed, what is coming up, and how to work with instrument scientists for common characterization techniques. </a:t>
            </a:r>
          </a:p>
          <a:p>
            <a:pPr lvl="1"/>
            <a:r>
              <a:rPr lang="en-US" sz="2000" dirty="0"/>
              <a:t>Panel 2. </a:t>
            </a:r>
            <a:r>
              <a:rPr lang="en-US" sz="2000" b="1" i="1" dirty="0"/>
              <a:t>Jumpstarting Careers with NSUF. </a:t>
            </a:r>
            <a:r>
              <a:rPr lang="en-US" sz="2000" dirty="0"/>
              <a:t>Hear from researchers at all stages of their careers who have gone through the NSUF RTE and CINR processes and how it helped kickstart and continue a career in nuclear materials. </a:t>
            </a:r>
          </a:p>
          <a:p>
            <a:pPr lvl="1"/>
            <a:r>
              <a:rPr lang="en-US" sz="2000" dirty="0"/>
              <a:t>Lunch</a:t>
            </a:r>
          </a:p>
          <a:p>
            <a:pPr lvl="1"/>
            <a:r>
              <a:rPr lang="en-US" sz="2000" dirty="0"/>
              <a:t>Panel 3. </a:t>
            </a:r>
            <a:r>
              <a:rPr lang="en-US" sz="2000" b="1" i="1" dirty="0"/>
              <a:t>The NRDS and Data Management.</a:t>
            </a:r>
            <a:r>
              <a:rPr lang="en-US" sz="2000" b="1" dirty="0"/>
              <a:t>  </a:t>
            </a:r>
            <a:r>
              <a:rPr lang="en-US" sz="2000" dirty="0"/>
              <a:t>Upcoming programmatic requirements will include uploading and sharing data with the Nuclear Research Data System (NRDS). This panel will discuss the requirements, data processing practices, and provide expert insight into data analysis with NSUF partners. </a:t>
            </a:r>
          </a:p>
          <a:p>
            <a:pPr lvl="1"/>
            <a:r>
              <a:rPr lang="en-US" sz="2000" dirty="0"/>
              <a:t>Panel 4. </a:t>
            </a:r>
            <a:r>
              <a:rPr lang="en-US" sz="2000" b="1" i="1" dirty="0"/>
              <a:t>Demystifying the Review Process</a:t>
            </a:r>
            <a:r>
              <a:rPr lang="en-US" sz="2000" b="1" dirty="0"/>
              <a:t>. </a:t>
            </a:r>
            <a:r>
              <a:rPr lang="en-US" sz="2000" dirty="0"/>
              <a:t>NSUF representatives and frequent reviewers provide insight on common pitfalls, tips to make a reviewer happy, identifying red flags and showstoppers from the program and PI perspectives.</a:t>
            </a:r>
          </a:p>
        </p:txBody>
      </p:sp>
    </p:spTree>
    <p:extLst>
      <p:ext uri="{BB962C8B-B14F-4D97-AF65-F5344CB8AC3E}">
        <p14:creationId xmlns:p14="http://schemas.microsoft.com/office/powerpoint/2010/main" val="22990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B566-66E5-03B4-0023-A76279498B3A}"/>
              </a:ext>
            </a:extLst>
          </p:cNvPr>
          <p:cNvSpPr>
            <a:spLocks noGrp="1"/>
          </p:cNvSpPr>
          <p:nvPr>
            <p:ph type="title"/>
          </p:nvPr>
        </p:nvSpPr>
        <p:spPr/>
        <p:txBody>
          <a:bodyPr/>
          <a:lstStyle/>
          <a:p>
            <a:r>
              <a:rPr lang="en-US" dirty="0"/>
              <a:t>Energizing to build the future</a:t>
            </a:r>
          </a:p>
        </p:txBody>
      </p:sp>
      <p:sp>
        <p:nvSpPr>
          <p:cNvPr id="3" name="Content Placeholder 2">
            <a:extLst>
              <a:ext uri="{FF2B5EF4-FFF2-40B4-BE49-F238E27FC236}">
                <a16:creationId xmlns:a16="http://schemas.microsoft.com/office/drawing/2014/main" id="{E3869372-8BE2-F649-6E1A-65112D6090B6}"/>
              </a:ext>
            </a:extLst>
          </p:cNvPr>
          <p:cNvSpPr>
            <a:spLocks noGrp="1"/>
          </p:cNvSpPr>
          <p:nvPr>
            <p:ph idx="1"/>
          </p:nvPr>
        </p:nvSpPr>
        <p:spPr/>
        <p:txBody>
          <a:bodyPr/>
          <a:lstStyle/>
          <a:p>
            <a:r>
              <a:rPr lang="en-US" b="1" i="1" dirty="0"/>
              <a:t>For the Users</a:t>
            </a:r>
            <a:endParaRPr lang="en-US" dirty="0"/>
          </a:p>
          <a:p>
            <a:pPr lvl="1"/>
            <a:r>
              <a:rPr lang="en-US" b="1" dirty="0"/>
              <a:t>Live Demonstration of NRDS </a:t>
            </a:r>
          </a:p>
          <a:p>
            <a:pPr lvl="1"/>
            <a:endParaRPr lang="en-US" b="1" dirty="0"/>
          </a:p>
          <a:p>
            <a:pPr lvl="1"/>
            <a:endParaRPr lang="en-US" dirty="0"/>
          </a:p>
          <a:p>
            <a:r>
              <a:rPr lang="en-US" b="1" i="1" dirty="0"/>
              <a:t>For the Users Organization</a:t>
            </a:r>
          </a:p>
          <a:p>
            <a:pPr lvl="1"/>
            <a:r>
              <a:rPr lang="en-US" dirty="0"/>
              <a:t>Proposed NSUF UO Charter Amendments</a:t>
            </a:r>
          </a:p>
          <a:p>
            <a:pPr lvl="1"/>
            <a:r>
              <a:rPr lang="en-US" i="1" dirty="0"/>
              <a:t>Future Engagement Opportunities with the NSUF Users’ Organization</a:t>
            </a:r>
          </a:p>
          <a:p>
            <a:pPr lvl="1"/>
            <a:r>
              <a:rPr lang="en-US" i="1" dirty="0"/>
              <a:t>Plans for TMS 2027</a:t>
            </a:r>
            <a:endParaRPr lang="en-US" dirty="0"/>
          </a:p>
          <a:p>
            <a:endParaRPr lang="en-US" dirty="0"/>
          </a:p>
        </p:txBody>
      </p:sp>
    </p:spTree>
    <p:extLst>
      <p:ext uri="{BB962C8B-B14F-4D97-AF65-F5344CB8AC3E}">
        <p14:creationId xmlns:p14="http://schemas.microsoft.com/office/powerpoint/2010/main" val="137477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D5B1-D147-E595-A916-55A730CF1071}"/>
              </a:ext>
            </a:extLst>
          </p:cNvPr>
          <p:cNvSpPr>
            <a:spLocks noGrp="1"/>
          </p:cNvSpPr>
          <p:nvPr>
            <p:ph type="title"/>
          </p:nvPr>
        </p:nvSpPr>
        <p:spPr/>
        <p:txBody>
          <a:bodyPr/>
          <a:lstStyle/>
          <a:p>
            <a:r>
              <a:rPr lang="en-US" dirty="0"/>
              <a:t>Breaks and Lunch today correspond to the general TMS schedule</a:t>
            </a:r>
          </a:p>
        </p:txBody>
      </p:sp>
      <p:sp>
        <p:nvSpPr>
          <p:cNvPr id="3" name="Content Placeholder 2">
            <a:extLst>
              <a:ext uri="{FF2B5EF4-FFF2-40B4-BE49-F238E27FC236}">
                <a16:creationId xmlns:a16="http://schemas.microsoft.com/office/drawing/2014/main" id="{F0B00896-8B2C-C506-F900-7C6B4ACB3077}"/>
              </a:ext>
            </a:extLst>
          </p:cNvPr>
          <p:cNvSpPr>
            <a:spLocks noGrp="1"/>
          </p:cNvSpPr>
          <p:nvPr>
            <p:ph idx="1"/>
          </p:nvPr>
        </p:nvSpPr>
        <p:spPr/>
        <p:txBody>
          <a:bodyPr/>
          <a:lstStyle/>
          <a:p>
            <a:r>
              <a:rPr lang="en-US" dirty="0"/>
              <a:t>Break: 10:10 am – 10:30 am </a:t>
            </a:r>
          </a:p>
          <a:p>
            <a:endParaRPr lang="en-US" dirty="0"/>
          </a:p>
          <a:p>
            <a:r>
              <a:rPr lang="en-US" dirty="0"/>
              <a:t>Lunch (On your own): 12:00 pm – 1:00 pm </a:t>
            </a:r>
          </a:p>
          <a:p>
            <a:endParaRPr lang="en-US" dirty="0"/>
          </a:p>
          <a:p>
            <a:r>
              <a:rPr lang="en-US" dirty="0"/>
              <a:t>Break: 2:40 pm – 3:00 pm</a:t>
            </a:r>
          </a:p>
          <a:p>
            <a:endParaRPr lang="en-US" dirty="0"/>
          </a:p>
          <a:p>
            <a:pPr marL="0" indent="0">
              <a:buNone/>
            </a:pPr>
            <a:r>
              <a:rPr lang="en-US" b="1" dirty="0"/>
              <a:t>There are posters in the back for break time conversations. </a:t>
            </a:r>
          </a:p>
        </p:txBody>
      </p:sp>
    </p:spTree>
    <p:extLst>
      <p:ext uri="{BB962C8B-B14F-4D97-AF65-F5344CB8AC3E}">
        <p14:creationId xmlns:p14="http://schemas.microsoft.com/office/powerpoint/2010/main" val="3816991632"/>
      </p:ext>
    </p:extLst>
  </p:cSld>
  <p:clrMapOvr>
    <a:masterClrMapping/>
  </p:clrMapOvr>
</p:sld>
</file>

<file path=ppt/theme/theme1.xml><?xml version="1.0" encoding="utf-8"?>
<a:theme xmlns:a="http://schemas.openxmlformats.org/drawingml/2006/main" name="INL 2020">
  <a:themeElements>
    <a:clrScheme name="NSUF">
      <a:dk1>
        <a:srgbClr val="000000"/>
      </a:dk1>
      <a:lt1>
        <a:srgbClr val="FFFFFF"/>
      </a:lt1>
      <a:dk2>
        <a:srgbClr val="06509D"/>
      </a:dk2>
      <a:lt2>
        <a:srgbClr val="4995D0"/>
      </a:lt2>
      <a:accent1>
        <a:srgbClr val="DB792C"/>
      </a:accent1>
      <a:accent2>
        <a:srgbClr val="4995D0"/>
      </a:accent2>
      <a:accent3>
        <a:srgbClr val="15345B"/>
      </a:accent3>
      <a:accent4>
        <a:srgbClr val="D89328"/>
      </a:accent4>
      <a:accent5>
        <a:srgbClr val="8E8E8E"/>
      </a:accent5>
      <a:accent6>
        <a:srgbClr val="C3C6C7"/>
      </a:accent6>
      <a:hlink>
        <a:srgbClr val="05509C"/>
      </a:hlink>
      <a:folHlink>
        <a:srgbClr val="8E8E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UF UO Template v0" id="{51A98657-52A9-45FC-A251-E76959DC44B2}" vid="{62256372-6B31-40CC-9D68-21395CCA4E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E82F965877DA48B42BD2A948B41834" ma:contentTypeVersion="1" ma:contentTypeDescription="Create a new document." ma:contentTypeScope="" ma:versionID="2256d34d26a10fb9041f5e82347b058b">
  <xsd:schema xmlns:xsd="http://www.w3.org/2001/XMLSchema" xmlns:xs="http://www.w3.org/2001/XMLSchema" xmlns:p="http://schemas.microsoft.com/office/2006/metadata/properties" xmlns:ns2="e13a543c-6713-4e5a-aa83-cb6a8e4cb4d2" targetNamespace="http://schemas.microsoft.com/office/2006/metadata/properties" ma:root="true" ma:fieldsID="fe980c8458d991d66740f43b520c8eeb" ns2:_="">
    <xsd:import namespace="e13a543c-6713-4e5a-aa83-cb6a8e4cb4d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a543c-6713-4e5a-aa83-cb6a8e4cb4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3BD8C8-895E-4169-A358-3E9B46BE6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3a543c-6713-4e5a-aa83-cb6a8e4cb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A68D4D-9402-4485-B11D-8DDDCEB2E4C5}">
  <ds:schemaRefs>
    <ds:schemaRef ds:uri="http://www.w3.org/XML/1998/namespace"/>
    <ds:schemaRef ds:uri="e13a543c-6713-4e5a-aa83-cb6a8e4cb4d2"/>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0322932C-873F-4D0F-B9E0-AE16472CDC1C}">
  <ds:schemaRefs>
    <ds:schemaRef ds:uri="http://schemas.microsoft.com/sharepoint/v3/contenttype/forms"/>
  </ds:schemaRefs>
</ds:datastoreItem>
</file>

<file path=docMetadata/LabelInfo.xml><?xml version="1.0" encoding="utf-8"?>
<clbl:labelList xmlns:clbl="http://schemas.microsoft.com/office/2020/mipLabelMetadata">
  <clbl:label id="{db3dbd43-4c4b-4544-9f8a-0553f9f5f25e}" enabled="0" method="" siteId="{db3dbd43-4c4b-4544-9f8a-0553f9f5f25e}" removed="1"/>
</clbl:labelList>
</file>

<file path=docProps/app.xml><?xml version="1.0" encoding="utf-8"?>
<Properties xmlns="http://schemas.openxmlformats.org/officeDocument/2006/extended-properties" xmlns:vt="http://schemas.openxmlformats.org/officeDocument/2006/docPropsVTypes">
  <Template>NSUF UO Template v0</Template>
  <TotalTime>260</TotalTime>
  <Words>878</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INL 2020</vt:lpstr>
      <vt:lpstr>PowerPoint Presentation</vt:lpstr>
      <vt:lpstr>Housekeeping</vt:lpstr>
      <vt:lpstr>Meet your NSUF Users Organization Team</vt:lpstr>
      <vt:lpstr>What do we do? </vt:lpstr>
      <vt:lpstr>Today’s NSUF Annual Users Meeting has three simple themes. </vt:lpstr>
      <vt:lpstr>Engaging with NSUF Leadership</vt:lpstr>
      <vt:lpstr>Interactions with colleagues and NSUF leadership to enhance user experiences</vt:lpstr>
      <vt:lpstr>Energizing to build the future</vt:lpstr>
      <vt:lpstr>Breaks and Lunch today correspond to the general TMS schedule</vt:lpstr>
      <vt:lpstr>PowerPoint Presentation</vt:lpstr>
      <vt:lpstr>Sign up for the mailing list!</vt:lpstr>
      <vt:lpstr>More formal integration into the TMS 2027 meeting through a dedicated symposium</vt:lpstr>
      <vt:lpstr>A Tips and Tricks Video and associated RTE proposal template will soon* be available</vt:lpstr>
      <vt:lpstr>Next year is the 20th anniversary of NSUF</vt:lpstr>
      <vt:lpstr>Special Issue in planning to celebrate 20 years of NSUF supported research in the Journal of Nuclear Materials</vt:lpstr>
      <vt:lpstr>Year long ideas</vt:lpstr>
      <vt:lpstr>Hope to see you all in Orlando Florida in 2027.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Taller, Stephen</dc:creator>
  <cp:keywords/>
  <dc:description/>
  <cp:lastModifiedBy>Taller, Stephen</cp:lastModifiedBy>
  <cp:revision>2</cp:revision>
  <dcterms:created xsi:type="dcterms:W3CDTF">2026-03-05T15:24:10Z</dcterms:created>
  <dcterms:modified xsi:type="dcterms:W3CDTF">2026-03-19T13:23:00Z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0x010100E7E82F965877DA48B42BD2A948B41834</vt:lpwstr>
  </property>
</Properties>
</file>