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2" r:id="rId4"/>
  </p:sldMasterIdLst>
  <p:notesMasterIdLst>
    <p:notesMasterId r:id="rId37"/>
  </p:notesMasterIdLst>
  <p:sldIdLst>
    <p:sldId id="256" r:id="rId5"/>
    <p:sldId id="315" r:id="rId6"/>
    <p:sldId id="351" r:id="rId7"/>
    <p:sldId id="262" r:id="rId8"/>
    <p:sldId id="352" r:id="rId9"/>
    <p:sldId id="260" r:id="rId10"/>
    <p:sldId id="267" r:id="rId11"/>
    <p:sldId id="268" r:id="rId12"/>
    <p:sldId id="272" r:id="rId13"/>
    <p:sldId id="273" r:id="rId14"/>
    <p:sldId id="274" r:id="rId15"/>
    <p:sldId id="276" r:id="rId16"/>
    <p:sldId id="278" r:id="rId17"/>
    <p:sldId id="282" r:id="rId18"/>
    <p:sldId id="279" r:id="rId19"/>
    <p:sldId id="296" r:id="rId20"/>
    <p:sldId id="285" r:id="rId21"/>
    <p:sldId id="295" r:id="rId22"/>
    <p:sldId id="302" r:id="rId23"/>
    <p:sldId id="307" r:id="rId24"/>
    <p:sldId id="312" r:id="rId25"/>
    <p:sldId id="311" r:id="rId26"/>
    <p:sldId id="310" r:id="rId27"/>
    <p:sldId id="309" r:id="rId28"/>
    <p:sldId id="283" r:id="rId29"/>
    <p:sldId id="275" r:id="rId30"/>
    <p:sldId id="294" r:id="rId31"/>
    <p:sldId id="288" r:id="rId32"/>
    <p:sldId id="298" r:id="rId33"/>
    <p:sldId id="292" r:id="rId34"/>
    <p:sldId id="280" r:id="rId35"/>
    <p:sldId id="25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7519E"/>
    <a:srgbClr val="F68C20"/>
    <a:srgbClr val="8EC423"/>
    <a:srgbClr val="2DA9E1"/>
    <a:srgbClr val="1C36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56" autoAdjust="0"/>
    <p:restoredTop sz="55421" autoAdjust="0"/>
  </p:normalViewPr>
  <p:slideViewPr>
    <p:cSldViewPr snapToGrid="0" snapToObjects="1">
      <p:cViewPr varScale="1">
        <p:scale>
          <a:sx n="36" d="100"/>
          <a:sy n="36" d="100"/>
        </p:scale>
        <p:origin x="1200" y="2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ya L. Le Blanc" userId="b11faecb-3527-41e0-9ccc-71a0697317d5" providerId="ADAL" clId="{7121C987-D955-41ED-8CEE-5547C6603F8B}"/>
    <pc:docChg chg="modSld sldOrd">
      <pc:chgData name="Katya L. Le Blanc" userId="b11faecb-3527-41e0-9ccc-71a0697317d5" providerId="ADAL" clId="{7121C987-D955-41ED-8CEE-5547C6603F8B}" dt="2026-07-17T18:00:33.348" v="1"/>
      <pc:docMkLst>
        <pc:docMk/>
      </pc:docMkLst>
      <pc:sldChg chg="ord">
        <pc:chgData name="Katya L. Le Blanc" userId="b11faecb-3527-41e0-9ccc-71a0697317d5" providerId="ADAL" clId="{7121C987-D955-41ED-8CEE-5547C6603F8B}" dt="2026-07-17T18:00:33.348" v="1"/>
        <pc:sldMkLst>
          <pc:docMk/>
          <pc:sldMk cId="2777826848" sldId="2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9992B-A26C-6A4B-AC27-2602734F2866}"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CCFD4-A7F8-054B-8822-BC244B953582}" type="slidenum">
              <a:rPr lang="en-US" smtClean="0"/>
              <a:t>‹#›</a:t>
            </a:fld>
            <a:endParaRPr lang="en-US"/>
          </a:p>
        </p:txBody>
      </p:sp>
    </p:spTree>
    <p:extLst>
      <p:ext uri="{BB962C8B-B14F-4D97-AF65-F5344CB8AC3E}">
        <p14:creationId xmlns:p14="http://schemas.microsoft.com/office/powerpoint/2010/main" val="243701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1</a:t>
            </a:fld>
            <a:endParaRPr lang="en-US"/>
          </a:p>
        </p:txBody>
      </p:sp>
    </p:spTree>
    <p:extLst>
      <p:ext uri="{BB962C8B-B14F-4D97-AF65-F5344CB8AC3E}">
        <p14:creationId xmlns:p14="http://schemas.microsoft.com/office/powerpoint/2010/main" val="1610553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were several precursor events. At Davis </a:t>
            </a:r>
            <a:r>
              <a:rPr lang="en-US" dirty="0" err="1"/>
              <a:t>Besse</a:t>
            </a:r>
            <a:r>
              <a:rPr lang="en-US" dirty="0"/>
              <a:t>, nearly an identical sequence of events occurred to TMI, except they recognized the stuck open PORV earlier and were able to avoid core damage. Mike </a:t>
            </a:r>
            <a:r>
              <a:rPr lang="en-US" dirty="0" err="1"/>
              <a:t>Derivan</a:t>
            </a:r>
            <a:r>
              <a:rPr lang="en-US" dirty="0"/>
              <a:t>, the shift supervisor at David </a:t>
            </a:r>
            <a:r>
              <a:rPr lang="en-US" dirty="0" err="1"/>
              <a:t>Besse</a:t>
            </a:r>
            <a:r>
              <a:rPr lang="en-US" dirty="0"/>
              <a:t> during the precursor event , describes his reaction and thoughts on TMI in https://www.ans.org/news/article-1556/tmi-operators-did-what-they-were-trained-to-do/. The insights from Davis </a:t>
            </a:r>
            <a:r>
              <a:rPr lang="en-US" dirty="0" err="1"/>
              <a:t>Besse</a:t>
            </a:r>
            <a:r>
              <a:rPr lang="en-US" dirty="0"/>
              <a:t> weren’t widely shared and would have likely prevented the accident at TMI. </a:t>
            </a:r>
          </a:p>
        </p:txBody>
      </p:sp>
      <p:sp>
        <p:nvSpPr>
          <p:cNvPr id="4" name="Slide Number Placeholder 3"/>
          <p:cNvSpPr>
            <a:spLocks noGrp="1"/>
          </p:cNvSpPr>
          <p:nvPr>
            <p:ph type="sldNum" sz="quarter" idx="5"/>
          </p:nvPr>
        </p:nvSpPr>
        <p:spPr/>
        <p:txBody>
          <a:bodyPr/>
          <a:lstStyle/>
          <a:p>
            <a:fld id="{9A0CCFD4-A7F8-054B-8822-BC244B953582}" type="slidenum">
              <a:rPr lang="en-US" smtClean="0"/>
              <a:t>26</a:t>
            </a:fld>
            <a:endParaRPr lang="en-US"/>
          </a:p>
        </p:txBody>
      </p:sp>
    </p:spTree>
    <p:extLst>
      <p:ext uri="{BB962C8B-B14F-4D97-AF65-F5344CB8AC3E}">
        <p14:creationId xmlns:p14="http://schemas.microsoft.com/office/powerpoint/2010/main" val="3882392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31</a:t>
            </a:fld>
            <a:endParaRPr lang="en-US"/>
          </a:p>
        </p:txBody>
      </p:sp>
    </p:spTree>
    <p:extLst>
      <p:ext uri="{BB962C8B-B14F-4D97-AF65-F5344CB8AC3E}">
        <p14:creationId xmlns:p14="http://schemas.microsoft.com/office/powerpoint/2010/main" val="237947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Nuclear fission creates energy in the form of heat, it also releases neutrons, which under the right conditions drive a chain reaction. Nuclear power operations relies on careful control of the conditions to drive a chain reaction). </a:t>
            </a:r>
          </a:p>
        </p:txBody>
      </p:sp>
      <p:sp>
        <p:nvSpPr>
          <p:cNvPr id="4" name="Slide Number Placeholder 3"/>
          <p:cNvSpPr>
            <a:spLocks noGrp="1"/>
          </p:cNvSpPr>
          <p:nvPr>
            <p:ph type="sldNum" sz="quarter" idx="5"/>
          </p:nvPr>
        </p:nvSpPr>
        <p:spPr/>
        <p:txBody>
          <a:bodyPr/>
          <a:lstStyle/>
          <a:p>
            <a:fld id="{9A0CCFD4-A7F8-054B-8822-BC244B953582}" type="slidenum">
              <a:rPr lang="en-US" smtClean="0"/>
              <a:t>2</a:t>
            </a:fld>
            <a:endParaRPr lang="en-US"/>
          </a:p>
        </p:txBody>
      </p:sp>
    </p:spTree>
    <p:extLst>
      <p:ext uri="{BB962C8B-B14F-4D97-AF65-F5344CB8AC3E}">
        <p14:creationId xmlns:p14="http://schemas.microsoft.com/office/powerpoint/2010/main" val="1919152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 overview of nuclear Power</a:t>
            </a:r>
          </a:p>
          <a:p>
            <a:r>
              <a:rPr lang="en-US" dirty="0"/>
              <a:t>Nuclear fission creates energy in the form of heat, it also releases neutrons, which under the right conditions drive a chain reaction. Control rods control how many neutrons are available to drive the chain reaction. They are made of a neutron absorbing material. A reactor trip or scram sends the  control rods fully in and shuts down the chain reaction. </a:t>
            </a:r>
          </a:p>
          <a:p>
            <a:r>
              <a:rPr lang="en-US" dirty="0"/>
              <a:t>Water circulates through the reactor core to cool the reactor and to transfer the heat so we can use it to generate electricity. The reactor side (or primary side)is a closed system, and the radiation is contained there. It is under pressure to remain liquid at high temperatures. </a:t>
            </a:r>
          </a:p>
          <a:p>
            <a:r>
              <a:rPr lang="en-US" dirty="0"/>
              <a:t>Steam is generated in the secondary side in a separate circulating loop. In the steam generator fresh cooler water circulates. On one side the hot primary water and the heat transfers from there to the secondary side in the steam generator. The heated water turns to steam, turns the turbine, and generates electricity. It is then cooled and condensed and circulates to start the process again.  </a:t>
            </a:r>
          </a:p>
        </p:txBody>
      </p:sp>
      <p:sp>
        <p:nvSpPr>
          <p:cNvPr id="4" name="Slide Number Placeholder 3"/>
          <p:cNvSpPr>
            <a:spLocks noGrp="1"/>
          </p:cNvSpPr>
          <p:nvPr>
            <p:ph type="sldNum" sz="quarter" idx="5"/>
          </p:nvPr>
        </p:nvSpPr>
        <p:spPr/>
        <p:txBody>
          <a:bodyPr/>
          <a:lstStyle/>
          <a:p>
            <a:fld id="{9A0CCFD4-A7F8-054B-8822-BC244B953582}" type="slidenum">
              <a:rPr lang="en-US" smtClean="0"/>
              <a:t>4</a:t>
            </a:fld>
            <a:endParaRPr lang="en-US"/>
          </a:p>
        </p:txBody>
      </p:sp>
    </p:spTree>
    <p:extLst>
      <p:ext uri="{BB962C8B-B14F-4D97-AF65-F5344CB8AC3E}">
        <p14:creationId xmlns:p14="http://schemas.microsoft.com/office/powerpoint/2010/main" val="3807470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5</a:t>
            </a:fld>
            <a:endParaRPr lang="en-US"/>
          </a:p>
        </p:txBody>
      </p:sp>
    </p:spTree>
    <p:extLst>
      <p:ext uri="{BB962C8B-B14F-4D97-AF65-F5344CB8AC3E}">
        <p14:creationId xmlns:p14="http://schemas.microsoft.com/office/powerpoint/2010/main" val="14327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Relevant systems in TMI</a:t>
            </a:r>
          </a:p>
          <a:p>
            <a:pPr marL="228600" indent="-228600">
              <a:buAutoNum type="arabicParenR"/>
            </a:pPr>
            <a:r>
              <a:rPr lang="en-US" dirty="0"/>
              <a:t>Once through steam generator, has a low volume of water, which reduces the time to respond in the event of a loss of feedwater</a:t>
            </a:r>
          </a:p>
          <a:p>
            <a:pPr marL="228600" indent="-228600">
              <a:buAutoNum type="arabicParenR"/>
            </a:pPr>
            <a:r>
              <a:rPr lang="en-US" dirty="0"/>
              <a:t>Pressurizer maintains pressure</a:t>
            </a:r>
          </a:p>
          <a:p>
            <a:pPr marL="228600" indent="-228600">
              <a:buAutoNum type="arabicParenR"/>
            </a:pPr>
            <a:r>
              <a:rPr lang="en-US" dirty="0"/>
              <a:t>PORV automatically opens to relieve pressure if the primary system pressure increases past a predefined threshold</a:t>
            </a:r>
          </a:p>
          <a:p>
            <a:pPr marL="228600" indent="-228600">
              <a:buAutoNum type="arabicParenR"/>
            </a:pPr>
            <a:r>
              <a:rPr lang="en-US" dirty="0"/>
              <a:t>Main feed water pump provides water to the steam generator, Auxiliary pumps are back up</a:t>
            </a:r>
          </a:p>
          <a:p>
            <a:pPr marL="228600" indent="-228600">
              <a:buAutoNum type="arabicParenR"/>
            </a:pPr>
            <a:r>
              <a:rPr lang="en-US" dirty="0"/>
              <a:t>Reactor coolant pumps are very large pumps that circulate water in the primary system</a:t>
            </a:r>
          </a:p>
        </p:txBody>
      </p:sp>
      <p:sp>
        <p:nvSpPr>
          <p:cNvPr id="4" name="Slide Number Placeholder 3"/>
          <p:cNvSpPr>
            <a:spLocks noGrp="1"/>
          </p:cNvSpPr>
          <p:nvPr>
            <p:ph type="sldNum" sz="quarter" idx="5"/>
          </p:nvPr>
        </p:nvSpPr>
        <p:spPr/>
        <p:txBody>
          <a:bodyPr/>
          <a:lstStyle/>
          <a:p>
            <a:fld id="{9A0CCFD4-A7F8-054B-8822-BC244B953582}" type="slidenum">
              <a:rPr lang="en-US" smtClean="0"/>
              <a:t>6</a:t>
            </a:fld>
            <a:endParaRPr lang="en-US"/>
          </a:p>
        </p:txBody>
      </p:sp>
    </p:spTree>
    <p:extLst>
      <p:ext uri="{BB962C8B-B14F-4D97-AF65-F5344CB8AC3E}">
        <p14:creationId xmlns:p14="http://schemas.microsoft.com/office/powerpoint/2010/main" val="2867083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we are no longer removing heat, Water in the primary system heats up, expands , and the pressure increases. The PORV automatically opens in responses to increased pressure</a:t>
            </a:r>
          </a:p>
        </p:txBody>
      </p:sp>
      <p:sp>
        <p:nvSpPr>
          <p:cNvPr id="4" name="Slide Number Placeholder 3"/>
          <p:cNvSpPr>
            <a:spLocks noGrp="1"/>
          </p:cNvSpPr>
          <p:nvPr>
            <p:ph type="sldNum" sz="quarter" idx="5"/>
          </p:nvPr>
        </p:nvSpPr>
        <p:spPr/>
        <p:txBody>
          <a:bodyPr/>
          <a:lstStyle/>
          <a:p>
            <a:fld id="{9A0CCFD4-A7F8-054B-8822-BC244B953582}" type="slidenum">
              <a:rPr lang="en-US" smtClean="0"/>
              <a:t>11</a:t>
            </a:fld>
            <a:endParaRPr lang="en-US"/>
          </a:p>
        </p:txBody>
      </p:sp>
    </p:spTree>
    <p:extLst>
      <p:ext uri="{BB962C8B-B14F-4D97-AF65-F5344CB8AC3E}">
        <p14:creationId xmlns:p14="http://schemas.microsoft.com/office/powerpoint/2010/main" val="167778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12</a:t>
            </a:fld>
            <a:endParaRPr lang="en-US"/>
          </a:p>
        </p:txBody>
      </p:sp>
    </p:spTree>
    <p:extLst>
      <p:ext uri="{BB962C8B-B14F-4D97-AF65-F5344CB8AC3E}">
        <p14:creationId xmlns:p14="http://schemas.microsoft.com/office/powerpoint/2010/main" val="2091714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Counter current flooding essentially suspends liquid at the pressurizer inlet because the steam is preventing it from circulating.  It was a poorly understood thermal hydraulic phenomenon at the time. Operators and engineers would not have been trained to recognize it. It is the reason for the persistently high level and is misinterpreted as the reactor coolant system having too much water, when in fact, there is a LOCA. </a:t>
            </a:r>
          </a:p>
        </p:txBody>
      </p:sp>
      <p:sp>
        <p:nvSpPr>
          <p:cNvPr id="4" name="Slide Number Placeholder 3"/>
          <p:cNvSpPr>
            <a:spLocks noGrp="1"/>
          </p:cNvSpPr>
          <p:nvPr>
            <p:ph type="sldNum" sz="quarter" idx="5"/>
          </p:nvPr>
        </p:nvSpPr>
        <p:spPr/>
        <p:txBody>
          <a:bodyPr/>
          <a:lstStyle/>
          <a:p>
            <a:fld id="{9A0CCFD4-A7F8-054B-8822-BC244B953582}" type="slidenum">
              <a:rPr lang="en-US" smtClean="0"/>
              <a:t>16</a:t>
            </a:fld>
            <a:endParaRPr lang="en-US"/>
          </a:p>
        </p:txBody>
      </p:sp>
    </p:spTree>
    <p:extLst>
      <p:ext uri="{BB962C8B-B14F-4D97-AF65-F5344CB8AC3E}">
        <p14:creationId xmlns:p14="http://schemas.microsoft.com/office/powerpoint/2010/main" val="166924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the auxiliary feedwater block valves calibrate the operator’s mental model to think that thermal shock from adding cool water from the auxiliary feed water system to the steam generator causing a break and hence a leak.  </a:t>
            </a:r>
          </a:p>
        </p:txBody>
      </p:sp>
      <p:sp>
        <p:nvSpPr>
          <p:cNvPr id="4" name="Slide Number Placeholder 3"/>
          <p:cNvSpPr>
            <a:spLocks noGrp="1"/>
          </p:cNvSpPr>
          <p:nvPr>
            <p:ph type="sldNum" sz="quarter" idx="5"/>
          </p:nvPr>
        </p:nvSpPr>
        <p:spPr/>
        <p:txBody>
          <a:bodyPr/>
          <a:lstStyle/>
          <a:p>
            <a:fld id="{9A0CCFD4-A7F8-054B-8822-BC244B953582}" type="slidenum">
              <a:rPr lang="en-US" smtClean="0"/>
              <a:t>19</a:t>
            </a:fld>
            <a:endParaRPr lang="en-US"/>
          </a:p>
        </p:txBody>
      </p:sp>
    </p:spTree>
    <p:extLst>
      <p:ext uri="{BB962C8B-B14F-4D97-AF65-F5344CB8AC3E}">
        <p14:creationId xmlns:p14="http://schemas.microsoft.com/office/powerpoint/2010/main" val="20090445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Hex Whi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7A4BE5-FE46-EA43-B6B0-450DE02CC372}"/>
              </a:ext>
            </a:extLst>
          </p:cNvPr>
          <p:cNvPicPr>
            <a:picLocks noChangeAspect="1"/>
          </p:cNvPicPr>
          <p:nvPr userDrawn="1"/>
        </p:nvPicPr>
        <p:blipFill rotWithShape="1">
          <a:blip r:embed="rId2"/>
          <a:srcRect t="1639" b="1"/>
          <a:stretch/>
        </p:blipFill>
        <p:spPr>
          <a:xfrm>
            <a:off x="1" y="-4764"/>
            <a:ext cx="10174777" cy="5379290"/>
          </a:xfrm>
          <a:prstGeom prst="rect">
            <a:avLst/>
          </a:prstGeom>
        </p:spPr>
      </p:pic>
      <p:sp>
        <p:nvSpPr>
          <p:cNvPr id="5" name="Rectangle 4">
            <a:extLst>
              <a:ext uri="{FF2B5EF4-FFF2-40B4-BE49-F238E27FC236}">
                <a16:creationId xmlns:a16="http://schemas.microsoft.com/office/drawing/2014/main" id="{3566EC07-D962-6647-8E4E-0283A02CE19B}"/>
              </a:ext>
            </a:extLst>
          </p:cNvPr>
          <p:cNvSpPr/>
          <p:nvPr userDrawn="1"/>
        </p:nvSpPr>
        <p:spPr>
          <a:xfrm>
            <a:off x="0" y="0"/>
            <a:ext cx="12192000" cy="5479712"/>
          </a:xfrm>
          <a:prstGeom prst="rect">
            <a:avLst/>
          </a:prstGeom>
          <a:gradFill>
            <a:gsLst>
              <a:gs pos="0">
                <a:schemeClr val="bg1">
                  <a:alpha val="0"/>
                </a:schemeClr>
              </a:gs>
              <a:gs pos="76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15" name="INL Logo">
            <a:extLst>
              <a:ext uri="{FF2B5EF4-FFF2-40B4-BE49-F238E27FC236}">
                <a16:creationId xmlns:a16="http://schemas.microsoft.com/office/drawing/2014/main" id="{21EEECFB-01DD-5F4A-AC25-029E8729B2BC}"/>
              </a:ext>
            </a:extLst>
          </p:cNvPr>
          <p:cNvPicPr>
            <a:picLocks noChangeAspect="1"/>
          </p:cNvPicPr>
          <p:nvPr userDrawn="1"/>
        </p:nvPicPr>
        <p:blipFill>
          <a:blip r:embed="rId3"/>
          <a:srcRect/>
          <a:stretch/>
        </p:blipFill>
        <p:spPr>
          <a:xfrm>
            <a:off x="8455025" y="5904670"/>
            <a:ext cx="3189597" cy="473455"/>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2837144" y="2217074"/>
            <a:ext cx="9354855" cy="2292350"/>
          </a:xfrm>
          <a:noFill/>
        </p:spPr>
        <p:txBody>
          <a:bodyPr wrap="square" lIns="365760" tIns="822960" rIns="1097280" bIns="822960" anchor="ctr" anchorCtr="0">
            <a:noAutofit/>
          </a:bodyPr>
          <a:lstStyle>
            <a:lvl1pPr marL="0" indent="0">
              <a:buFont typeface="Arial" panose="020B0604020202020204" pitchFamily="34" charset="0"/>
              <a:buNone/>
              <a:tabLst/>
              <a:defRPr sz="3600" b="1" i="0">
                <a:solidFill>
                  <a:schemeClr val="tx2"/>
                </a:solidFill>
                <a:latin typeface="Arial" panose="020B0604020202020204" pitchFamily="34" charset="0"/>
                <a:cs typeface="Arial" panose="020B0604020202020204" pitchFamily="34" charset="0"/>
              </a:defRPr>
            </a:lvl1pPr>
            <a:lvl2pPr marL="9525" indent="0">
              <a:buFontTx/>
              <a:buNone/>
              <a:tabLst/>
              <a:defRPr sz="2400">
                <a:solidFill>
                  <a:schemeClr val="tx2"/>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dirty="0"/>
              <a:t>Click to edit title</a:t>
            </a:r>
          </a:p>
          <a:p>
            <a:pPr lvl="1"/>
            <a:r>
              <a:rPr lang="en-US" dirty="0"/>
              <a:t>Click to edit subtitle</a:t>
            </a:r>
          </a:p>
        </p:txBody>
      </p:sp>
      <p:sp>
        <p:nvSpPr>
          <p:cNvPr id="16" name="Text Placeholder 46">
            <a:extLst>
              <a:ext uri="{FF2B5EF4-FFF2-40B4-BE49-F238E27FC236}">
                <a16:creationId xmlns:a16="http://schemas.microsoft.com/office/drawing/2014/main" id="{F11E7C5D-AAED-604F-85A8-6DB539F1F601}"/>
              </a:ext>
            </a:extLst>
          </p:cNvPr>
          <p:cNvSpPr>
            <a:spLocks noGrp="1"/>
          </p:cNvSpPr>
          <p:nvPr>
            <p:ph type="body" sz="quarter" idx="16"/>
          </p:nvPr>
        </p:nvSpPr>
        <p:spPr>
          <a:xfrm>
            <a:off x="670142" y="273297"/>
            <a:ext cx="2541981" cy="1392237"/>
          </a:xfrm>
          <a:effectLst/>
        </p:spPr>
        <p:txBody>
          <a:bodyPr lIns="0" rIns="0" bIns="0" anchor="b" anchorCtr="0">
            <a:noAutofit/>
          </a:bodyPr>
          <a:lstStyle>
            <a:lvl1pPr marL="7938" indent="0">
              <a:buFontTx/>
              <a:buNone/>
              <a:tabLst/>
              <a:defRPr sz="1600" b="1"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buFontTx/>
              <a:buNone/>
              <a:tabLst/>
              <a:defRPr sz="16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endParaRPr lang="en-US" dirty="0"/>
          </a:p>
          <a:p>
            <a:pPr lvl="2"/>
            <a:r>
              <a:rPr lang="en-US" dirty="0"/>
              <a:t>Date</a:t>
            </a:r>
          </a:p>
          <a:p>
            <a:pPr lvl="2"/>
            <a:endParaRPr lang="en-US" dirty="0"/>
          </a:p>
          <a:p>
            <a:pPr lvl="0"/>
            <a:r>
              <a:rPr lang="en-US" dirty="0"/>
              <a:t>Presenter name</a:t>
            </a:r>
          </a:p>
          <a:p>
            <a:pPr lvl="2"/>
            <a:r>
              <a:rPr lang="en-US" dirty="0"/>
              <a:t>Title</a:t>
            </a:r>
          </a:p>
        </p:txBody>
      </p:sp>
    </p:spTree>
    <p:extLst>
      <p:ext uri="{BB962C8B-B14F-4D97-AF65-F5344CB8AC3E}">
        <p14:creationId xmlns:p14="http://schemas.microsoft.com/office/powerpoint/2010/main" val="26474190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tx1">
                    <a:lumMod val="65000"/>
                    <a:lumOff val="3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080018A3-14FE-A04B-A3B4-D9AA55483B48}"/>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Tree>
    <p:extLst>
      <p:ext uri="{BB962C8B-B14F-4D97-AF65-F5344CB8AC3E}">
        <p14:creationId xmlns:p14="http://schemas.microsoft.com/office/powerpoint/2010/main" val="546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g Blue Box Bullets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B96BB-242F-BC47-80BF-E45DB97245BA}"/>
              </a:ext>
            </a:extLst>
          </p:cNvPr>
          <p:cNvSpPr/>
          <p:nvPr userDrawn="1"/>
        </p:nvSpPr>
        <p:spPr>
          <a:xfrm>
            <a:off x="6843714" y="0"/>
            <a:ext cx="5346699" cy="62377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2FA9CB-507A-AA48-963A-8D5E37B7CF5B}"/>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79016F-99B0-6B40-B3F7-87F0068FC0E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DAHO NATIONAL LABORATORY">
            <a:extLst>
              <a:ext uri="{FF2B5EF4-FFF2-40B4-BE49-F238E27FC236}">
                <a16:creationId xmlns:a16="http://schemas.microsoft.com/office/drawing/2014/main" id="{BD942965-6C07-5D4A-809D-5FC754D5902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14" name="Title Placeholder BIG box blue right">
            <a:extLst>
              <a:ext uri="{FF2B5EF4-FFF2-40B4-BE49-F238E27FC236}">
                <a16:creationId xmlns:a16="http://schemas.microsoft.com/office/drawing/2014/main" id="{AB7EA1D9-8A57-3143-9688-4BB8599F986F}"/>
              </a:ext>
            </a:extLst>
          </p:cNvPr>
          <p:cNvSpPr>
            <a:spLocks noGrp="1"/>
          </p:cNvSpPr>
          <p:nvPr>
            <p:ph type="body" sz="quarter" idx="14" hasCustomPrompt="1"/>
          </p:nvPr>
        </p:nvSpPr>
        <p:spPr>
          <a:xfrm>
            <a:off x="6850063" y="0"/>
            <a:ext cx="5340350" cy="907549"/>
          </a:xfrm>
          <a:prstGeom prst="rect">
            <a:avLst/>
          </a:prstGeom>
          <a:noFill/>
        </p:spPr>
        <p:txBody>
          <a:bodyPr lIns="274320" tIns="365760" rIns="274320">
            <a:normAutofit/>
          </a:bodyPr>
          <a:lstStyle>
            <a:lvl1pPr marL="0" indent="0">
              <a:buFontTx/>
              <a:buNone/>
              <a:defRPr sz="3200" b="1" i="0">
                <a:solidFill>
                  <a:schemeClr val="bg1"/>
                </a:solidFill>
                <a:latin typeface="Arial" panose="020B0604020202020204" pitchFamily="34" charset="0"/>
                <a:cs typeface="Arial" panose="020B0604020202020204" pitchFamily="34" charset="0"/>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edit box title</a:t>
            </a:r>
          </a:p>
        </p:txBody>
      </p:sp>
      <p:sp>
        <p:nvSpPr>
          <p:cNvPr id="15" name="Text Placeholder 2">
            <a:extLst>
              <a:ext uri="{FF2B5EF4-FFF2-40B4-BE49-F238E27FC236}">
                <a16:creationId xmlns:a16="http://schemas.microsoft.com/office/drawing/2014/main" id="{538B584E-1ECA-5646-9DA7-61B8110256F2}"/>
              </a:ext>
            </a:extLst>
          </p:cNvPr>
          <p:cNvSpPr>
            <a:spLocks noGrp="1"/>
          </p:cNvSpPr>
          <p:nvPr>
            <p:ph type="body" sz="quarter" idx="15" hasCustomPrompt="1"/>
          </p:nvPr>
        </p:nvSpPr>
        <p:spPr>
          <a:xfrm>
            <a:off x="7116947" y="1064712"/>
            <a:ext cx="4598987" cy="4515349"/>
          </a:xfrm>
          <a:prstGeom prst="rect">
            <a:avLst/>
          </a:prstGeom>
        </p:spPr>
        <p:txBody>
          <a:bodyPr lIns="0">
            <a:normAutofit/>
          </a:bodyPr>
          <a:lstStyle>
            <a:lvl1pPr marL="347663" indent="-342900">
              <a:buClr>
                <a:schemeClr val="bg1"/>
              </a:buClr>
              <a:tabLst/>
              <a:defRPr sz="240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bullet list</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16" name="Picture Placeholder">
            <a:extLst>
              <a:ext uri="{FF2B5EF4-FFF2-40B4-BE49-F238E27FC236}">
                <a16:creationId xmlns:a16="http://schemas.microsoft.com/office/drawing/2014/main" id="{6EF42CC7-103E-EA4C-89A2-543032DA331C}"/>
              </a:ext>
            </a:extLst>
          </p:cNvPr>
          <p:cNvSpPr>
            <a:spLocks noGrp="1"/>
          </p:cNvSpPr>
          <p:nvPr>
            <p:ph type="pic" sz="quarter" idx="13" hasCustomPrompt="1"/>
          </p:nvPr>
        </p:nvSpPr>
        <p:spPr>
          <a:xfrm>
            <a:off x="0" y="0"/>
            <a:ext cx="6843714" cy="6228267"/>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890074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938150" y="1709738"/>
            <a:ext cx="10409299" cy="2852737"/>
          </a:xfrm>
        </p:spPr>
        <p:txBody>
          <a:bodyPr anchor="ctr" anchorCtr="0"/>
          <a:lstStyle>
            <a:lvl1pPr>
              <a:defRPr sz="4800"/>
            </a:lvl1pPr>
          </a:lstStyle>
          <a:p>
            <a:r>
              <a:rPr lang="en-US" dirty="0"/>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9381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1374382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1739901"/>
            <a:ext cx="5081650"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1739901"/>
            <a:ext cx="5081651"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625320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2412999"/>
            <a:ext cx="5081650" cy="3763963"/>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2412999"/>
            <a:ext cx="5081651" cy="3763963"/>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938213"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70625"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2 </a:t>
            </a:r>
          </a:p>
        </p:txBody>
      </p:sp>
    </p:spTree>
    <p:extLst>
      <p:ext uri="{BB962C8B-B14F-4D97-AF65-F5344CB8AC3E}">
        <p14:creationId xmlns:p14="http://schemas.microsoft.com/office/powerpoint/2010/main" val="1790085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a:stretch>
            <a:fillRect/>
          </a:stretch>
        </p:blipFill>
        <p:spPr>
          <a:xfrm>
            <a:off x="-1" y="-33655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F59F24B-A93D-B046-B78A-2C31137D1AC5}"/>
              </a:ext>
            </a:extLst>
          </p:cNvPr>
          <p:cNvSpPr txBox="1"/>
          <p:nvPr userDrawn="1"/>
        </p:nvSpPr>
        <p:spPr>
          <a:xfrm>
            <a:off x="2872408" y="5178483"/>
            <a:ext cx="6447184" cy="577081"/>
          </a:xfrm>
          <a:prstGeom prst="rect">
            <a:avLst/>
          </a:prstGeom>
          <a:noFill/>
        </p:spPr>
        <p:txBody>
          <a:bodyPr wrap="square" rtlCol="0">
            <a:spAutoFit/>
          </a:bodyPr>
          <a:lstStyle/>
          <a:p>
            <a:pPr algn="ctr"/>
            <a:r>
              <a:rPr lang="en-US" sz="1050" i="1" dirty="0">
                <a:solidFill>
                  <a:schemeClr val="bg1">
                    <a:lumMod val="65000"/>
                  </a:schemeClr>
                </a:solidFill>
              </a:rPr>
              <a:t>Battelle Energy Alliance manages INL for the U.S. Department of Energy’s Office of Nuclear Energy. </a:t>
            </a:r>
            <a:br>
              <a:rPr lang="en-US" sz="1050" i="1" dirty="0">
                <a:solidFill>
                  <a:schemeClr val="bg1">
                    <a:lumMod val="65000"/>
                  </a:schemeClr>
                </a:solidFill>
              </a:rPr>
            </a:br>
            <a:r>
              <a:rPr lang="en-US" sz="1050" i="1" dirty="0">
                <a:solidFill>
                  <a:schemeClr val="bg1">
                    <a:lumMod val="65000"/>
                  </a:schemeClr>
                </a:solidFill>
              </a:rPr>
              <a:t>INL is the nation’s center for nuclear energy research and development, and also performs research </a:t>
            </a:r>
            <a:br>
              <a:rPr lang="en-US" sz="1050" i="1" dirty="0">
                <a:solidFill>
                  <a:schemeClr val="bg1">
                    <a:lumMod val="65000"/>
                  </a:schemeClr>
                </a:solidFill>
              </a:rPr>
            </a:br>
            <a:r>
              <a:rPr lang="en-US" sz="1050" i="1" dirty="0">
                <a:solidFill>
                  <a:schemeClr val="bg1">
                    <a:lumMod val="65000"/>
                  </a:schemeClr>
                </a:solidFill>
              </a:rPr>
              <a:t>in each of DOE’s strategic goal areas: energy, national security, science and the environment.</a:t>
            </a:r>
            <a:endParaRPr lang="en-US" sz="1050" dirty="0">
              <a:solidFill>
                <a:schemeClr val="bg1">
                  <a:lumMod val="65000"/>
                </a:schemeClr>
              </a:solidFill>
            </a:endParaRPr>
          </a:p>
        </p:txBody>
      </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dirty="0">
                <a:solidFill>
                  <a:schemeClr val="bg1">
                    <a:alpha val="50000"/>
                  </a:schemeClr>
                </a:solidFill>
                <a:latin typeface="Arial Narrow" panose="020B0604020202020204" pitchFamily="34" charset="0"/>
                <a:cs typeface="Arial Narrow" panose="020B0604020202020204" pitchFamily="34" charset="0"/>
              </a:rPr>
              <a:t>WWW.INL.GOV</a:t>
            </a:r>
          </a:p>
        </p:txBody>
      </p:sp>
    </p:spTree>
    <p:extLst>
      <p:ext uri="{BB962C8B-B14F-4D97-AF65-F5344CB8AC3E}">
        <p14:creationId xmlns:p14="http://schemas.microsoft.com/office/powerpoint/2010/main" val="188344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206119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3134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938213" y="1739901"/>
            <a:ext cx="1041558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a:p>
            <a:endParaRPr lang="en-US" dirty="0"/>
          </a:p>
        </p:txBody>
      </p:sp>
    </p:spTree>
    <p:extLst>
      <p:ext uri="{BB962C8B-B14F-4D97-AF65-F5344CB8AC3E}">
        <p14:creationId xmlns:p14="http://schemas.microsoft.com/office/powerpoint/2010/main" val="225413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7865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340345"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938150" y="1739901"/>
            <a:ext cx="5081650" cy="4207040"/>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181027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50"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72149" y="1739901"/>
            <a:ext cx="5081650" cy="4207040"/>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92320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199123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7/17/2026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2EFBD4CC-FEFF-654C-B1A3-229DA69D10FE}"/>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Tree>
    <p:extLst>
      <p:ext uri="{BB962C8B-B14F-4D97-AF65-F5344CB8AC3E}">
        <p14:creationId xmlns:p14="http://schemas.microsoft.com/office/powerpoint/2010/main" val="392473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B3FEC5-4760-DC48-B91E-CFC0C33F63A9}"/>
              </a:ext>
            </a:extLst>
          </p:cNvPr>
          <p:cNvSpPr/>
          <p:nvPr userDrawn="1"/>
        </p:nvSpPr>
        <p:spPr>
          <a:xfrm>
            <a:off x="8465769" y="6335712"/>
            <a:ext cx="3726231"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AE68D-24FC-6749-A309-042231DB68DA}"/>
              </a:ext>
            </a:extLst>
          </p:cNvPr>
          <p:cNvSpPr/>
          <p:nvPr userDrawn="1"/>
        </p:nvSpPr>
        <p:spPr>
          <a:xfrm>
            <a:off x="8465769" y="6237795"/>
            <a:ext cx="3726231"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DAHO NATIONAL LABORATORY">
            <a:extLst>
              <a:ext uri="{FF2B5EF4-FFF2-40B4-BE49-F238E27FC236}">
                <a16:creationId xmlns:a16="http://schemas.microsoft.com/office/drawing/2014/main" id="{C491F914-E346-2146-A51D-D37D67DBC113}"/>
              </a:ext>
            </a:extLst>
          </p:cNvPr>
          <p:cNvPicPr>
            <a:picLocks noChangeAspect="1"/>
          </p:cNvPicPr>
          <p:nvPr userDrawn="1"/>
        </p:nvPicPr>
        <p:blipFill>
          <a:blip r:embed="rId17"/>
          <a:stretch>
            <a:fillRect/>
          </a:stretch>
        </p:blipFill>
        <p:spPr>
          <a:xfrm>
            <a:off x="8944584" y="6543675"/>
            <a:ext cx="2768600" cy="127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938151" y="558602"/>
            <a:ext cx="10415648" cy="1008797"/>
          </a:xfrm>
          <a:prstGeom prst="rect">
            <a:avLst/>
          </a:prstGeom>
        </p:spPr>
        <p:txBody>
          <a:bodyPr vert="horz" lIns="0" tIns="0" rIns="91440" bIns="45720" rtlCol="0" anchor="t" anchorCtr="0">
            <a:noAutofit/>
          </a:bodyPr>
          <a:lstStyle/>
          <a:p>
            <a:r>
              <a:rPr lang="en-US" dirty="0"/>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938150" y="1739901"/>
            <a:ext cx="10415649" cy="4351338"/>
          </a:xfrm>
          <a:prstGeom prst="rect">
            <a:avLst/>
          </a:prstGeom>
        </p:spPr>
        <p:txBody>
          <a:bodyPr vert="horz" lIns="0" tIns="0" rIns="91440" bIns="45720" rtlCol="0">
            <a:no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92875"/>
            <a:ext cx="1546302"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7CD4A3B-E186-AB40-96C6-355AF9A6FE76}" type="datetimeFigureOut">
              <a:rPr lang="en-US" smtClean="0"/>
              <a:pPr/>
              <a:t>7/17/2026</a:t>
            </a:fld>
            <a:endParaRPr lang="en-US"/>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5060066" cy="365125"/>
          </a:xfrm>
          <a:prstGeom prst="rect">
            <a:avLst/>
          </a:prstGeom>
        </p:spPr>
        <p:txBody>
          <a:bodyPr vert="horz" lIns="91440" tIns="45720" rIns="91440" bIns="155448"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dirty="0"/>
          </a:p>
        </p:txBody>
      </p:sp>
      <p:grpSp>
        <p:nvGrpSpPr>
          <p:cNvPr id="15" name="blue/green box top">
            <a:extLst>
              <a:ext uri="{FF2B5EF4-FFF2-40B4-BE49-F238E27FC236}">
                <a16:creationId xmlns:a16="http://schemas.microsoft.com/office/drawing/2014/main" id="{2FE8E780-1DE8-B245-8215-3ECC2513C073}"/>
              </a:ext>
            </a:extLst>
          </p:cNvPr>
          <p:cNvGrpSpPr/>
          <p:nvPr userDrawn="1"/>
        </p:nvGrpSpPr>
        <p:grpSpPr>
          <a:xfrm>
            <a:off x="0" y="522288"/>
            <a:ext cx="744467" cy="547190"/>
            <a:chOff x="0" y="711956"/>
            <a:chExt cx="3721100" cy="620205"/>
          </a:xfrm>
        </p:grpSpPr>
        <p:sp>
          <p:nvSpPr>
            <p:cNvPr id="16" name="Rectangle 15">
              <a:extLst>
                <a:ext uri="{FF2B5EF4-FFF2-40B4-BE49-F238E27FC236}">
                  <a16:creationId xmlns:a16="http://schemas.microsoft.com/office/drawing/2014/main" id="{20A2A1D5-CB4B-1A40-8711-4F412AA9927B}"/>
                </a:ext>
              </a:extLst>
            </p:cNvPr>
            <p:cNvSpPr/>
            <p:nvPr userDrawn="1"/>
          </p:nvSpPr>
          <p:spPr>
            <a:xfrm rot="10800000">
              <a:off x="0" y="711956"/>
              <a:ext cx="37211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2B5F476-DD08-5B45-A331-21193BD3472A}"/>
                </a:ext>
              </a:extLst>
            </p:cNvPr>
            <p:cNvSpPr/>
            <p:nvPr userDrawn="1"/>
          </p:nvSpPr>
          <p:spPr>
            <a:xfrm rot="10800000">
              <a:off x="0" y="1234244"/>
              <a:ext cx="37211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5166460"/>
      </p:ext>
    </p:extLst>
  </p:cSld>
  <p:clrMap bg1="lt1" tx1="dk1" bg2="lt2" tx2="dk2" accent1="accent1" accent2="accent2" accent3="accent3" accent4="accent4" accent5="accent5" accent6="accent6" hlink="hlink" folHlink="folHlink"/>
  <p:sldLayoutIdLst>
    <p:sldLayoutId id="2147483714" r:id="rId1"/>
    <p:sldLayoutId id="2147483694" r:id="rId2"/>
    <p:sldLayoutId id="2147483704" r:id="rId3"/>
    <p:sldLayoutId id="2147483705" r:id="rId4"/>
    <p:sldLayoutId id="2147483706" r:id="rId5"/>
    <p:sldLayoutId id="2147483707" r:id="rId6"/>
    <p:sldLayoutId id="2147483708" r:id="rId7"/>
    <p:sldLayoutId id="2147483710" r:id="rId8"/>
    <p:sldLayoutId id="2147483711" r:id="rId9"/>
    <p:sldLayoutId id="2147483712" r:id="rId10"/>
    <p:sldLayoutId id="2147483713" r:id="rId11"/>
    <p:sldLayoutId id="2147483695" r:id="rId12"/>
    <p:sldLayoutId id="2147483696" r:id="rId13"/>
    <p:sldLayoutId id="2147483709" r:id="rId14"/>
    <p:sldLayoutId id="2147483715" r:id="rId15"/>
  </p:sldLayoutIdLst>
  <p:txStyles>
    <p:titleStyle>
      <a:lvl1pPr algn="l" defTabSz="914400" rtl="0" eaLnBrk="1" latinLnBrk="0" hangingPunct="1">
        <a:lnSpc>
          <a:spcPct val="90000"/>
        </a:lnSpc>
        <a:spcBef>
          <a:spcPct val="0"/>
        </a:spcBef>
        <a:buNone/>
        <a:defRPr sz="32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Katya.leblanc@inl.gov"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ans.org/news/article-3902/insights-from-the-three-mile-island-accidentpart-1-the-accid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B3176E-FAD1-2B4C-96D5-F706C44483D8}"/>
              </a:ext>
            </a:extLst>
          </p:cNvPr>
          <p:cNvSpPr>
            <a:spLocks noGrp="1"/>
          </p:cNvSpPr>
          <p:nvPr>
            <p:ph type="body" sz="quarter" idx="13"/>
          </p:nvPr>
        </p:nvSpPr>
        <p:spPr/>
        <p:txBody>
          <a:bodyPr/>
          <a:lstStyle/>
          <a:p>
            <a:pPr>
              <a:spcBef>
                <a:spcPts val="500"/>
              </a:spcBef>
            </a:pPr>
            <a:r>
              <a:rPr lang="en-US" b="0" dirty="0"/>
              <a:t>Nuclear Power Fundamentals</a:t>
            </a:r>
          </a:p>
        </p:txBody>
      </p:sp>
      <p:sp>
        <p:nvSpPr>
          <p:cNvPr id="3" name="Text Placeholder 2">
            <a:extLst>
              <a:ext uri="{FF2B5EF4-FFF2-40B4-BE49-F238E27FC236}">
                <a16:creationId xmlns:a16="http://schemas.microsoft.com/office/drawing/2014/main" id="{DC656D43-7FAB-834B-AA9F-965D52A8E525}"/>
              </a:ext>
            </a:extLst>
          </p:cNvPr>
          <p:cNvSpPr>
            <a:spLocks noGrp="1"/>
          </p:cNvSpPr>
          <p:nvPr>
            <p:ph type="body" sz="quarter" idx="16"/>
          </p:nvPr>
        </p:nvSpPr>
        <p:spPr/>
        <p:txBody>
          <a:bodyPr/>
          <a:lstStyle/>
          <a:p>
            <a:r>
              <a:rPr lang="en-US" b="0"/>
              <a:t>INL/MIS-25-85355</a:t>
            </a:r>
          </a:p>
          <a:p>
            <a:r>
              <a:rPr lang="en-US" b="0" dirty="0"/>
              <a:t>Katya Le Blanc </a:t>
            </a:r>
          </a:p>
        </p:txBody>
      </p:sp>
    </p:spTree>
    <p:extLst>
      <p:ext uri="{BB962C8B-B14F-4D97-AF65-F5344CB8AC3E}">
        <p14:creationId xmlns:p14="http://schemas.microsoft.com/office/powerpoint/2010/main" val="4025150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4458789" y="4127863"/>
            <a:ext cx="455429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9013085" y="3804697"/>
            <a:ext cx="2629989" cy="646331"/>
          </a:xfrm>
          <a:prstGeom prst="rect">
            <a:avLst/>
          </a:prstGeom>
          <a:noFill/>
          <a:ln w="76200">
            <a:solidFill>
              <a:srgbClr val="8EC423"/>
            </a:solidFill>
          </a:ln>
        </p:spPr>
        <p:txBody>
          <a:bodyPr wrap="square" rtlCol="0">
            <a:spAutoFit/>
          </a:bodyPr>
          <a:lstStyle/>
          <a:p>
            <a:r>
              <a:rPr lang="en-US" dirty="0">
                <a:solidFill>
                  <a:schemeClr val="tx2"/>
                </a:solidFill>
              </a:rPr>
              <a:t>Steam Generator boils dry &lt;2 Minutes</a:t>
            </a:r>
          </a:p>
        </p:txBody>
      </p:sp>
      <p:sp>
        <p:nvSpPr>
          <p:cNvPr id="8" name="Rectangle 7">
            <a:extLst>
              <a:ext uri="{FF2B5EF4-FFF2-40B4-BE49-F238E27FC236}">
                <a16:creationId xmlns:a16="http://schemas.microsoft.com/office/drawing/2014/main" id="{A43AF199-8882-6389-693B-B3BA27325A38}"/>
              </a:ext>
            </a:extLst>
          </p:cNvPr>
          <p:cNvSpPr/>
          <p:nvPr/>
        </p:nvSpPr>
        <p:spPr>
          <a:xfrm>
            <a:off x="3775166" y="3078327"/>
            <a:ext cx="683623" cy="2294862"/>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17AEB21-8D0C-914E-6CE1-12863915EF6A}"/>
              </a:ext>
            </a:extLst>
          </p:cNvPr>
          <p:cNvSpPr txBox="1"/>
          <p:nvPr/>
        </p:nvSpPr>
        <p:spPr>
          <a:xfrm>
            <a:off x="5740317" y="281603"/>
            <a:ext cx="1217000" cy="276999"/>
          </a:xfrm>
          <a:prstGeom prst="rect">
            <a:avLst/>
          </a:prstGeom>
          <a:noFill/>
          <a:ln w="19050">
            <a:solidFill>
              <a:srgbClr val="8EC423"/>
            </a:solidFill>
          </a:ln>
        </p:spPr>
        <p:txBody>
          <a:bodyPr wrap="none" rtlCol="0">
            <a:spAutoFit/>
          </a:bodyPr>
          <a:lstStyle/>
          <a:p>
            <a:r>
              <a:rPr lang="en-US" sz="1200" dirty="0">
                <a:solidFill>
                  <a:srgbClr val="92D050"/>
                </a:solidFill>
              </a:rPr>
              <a:t>System Design</a:t>
            </a:r>
          </a:p>
        </p:txBody>
      </p:sp>
    </p:spTree>
    <p:extLst>
      <p:ext uri="{BB962C8B-B14F-4D97-AF65-F5344CB8AC3E}">
        <p14:creationId xmlns:p14="http://schemas.microsoft.com/office/powerpoint/2010/main" val="3967660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3"/>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69668" y="1242199"/>
            <a:ext cx="2629989" cy="1754326"/>
          </a:xfrm>
          <a:prstGeom prst="rect">
            <a:avLst/>
          </a:prstGeom>
          <a:noFill/>
          <a:ln w="76200">
            <a:solidFill>
              <a:srgbClr val="8EC423"/>
            </a:solidFill>
          </a:ln>
        </p:spPr>
        <p:txBody>
          <a:bodyPr wrap="square" rtlCol="0">
            <a:spAutoFit/>
          </a:bodyPr>
          <a:lstStyle/>
          <a:p>
            <a:r>
              <a:rPr lang="en-US" dirty="0">
                <a:solidFill>
                  <a:schemeClr val="tx2"/>
                </a:solidFill>
              </a:rPr>
              <a:t>Primary System Pressure Increases, and PORV opens automatically to relieve pressure</a:t>
            </a:r>
          </a:p>
          <a:p>
            <a:r>
              <a:rPr lang="en-US" dirty="0">
                <a:solidFill>
                  <a:schemeClr val="tx2"/>
                </a:solidFill>
              </a:rPr>
              <a:t>	</a:t>
            </a:r>
          </a:p>
        </p:txBody>
      </p:sp>
      <p:sp>
        <p:nvSpPr>
          <p:cNvPr id="8" name="Rectangle 7">
            <a:extLst>
              <a:ext uri="{FF2B5EF4-FFF2-40B4-BE49-F238E27FC236}">
                <a16:creationId xmlns:a16="http://schemas.microsoft.com/office/drawing/2014/main" id="{A43AF199-8882-6389-693B-B3BA27325A38}"/>
              </a:ext>
            </a:extLst>
          </p:cNvPr>
          <p:cNvSpPr/>
          <p:nvPr/>
        </p:nvSpPr>
        <p:spPr>
          <a:xfrm>
            <a:off x="2481944" y="1323703"/>
            <a:ext cx="1267098" cy="3875315"/>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C4C6A47-55BE-0053-59A9-77C9174FD21D}"/>
              </a:ext>
            </a:extLst>
          </p:cNvPr>
          <p:cNvSpPr txBox="1"/>
          <p:nvPr/>
        </p:nvSpPr>
        <p:spPr>
          <a:xfrm>
            <a:off x="5487500" y="172973"/>
            <a:ext cx="1217000" cy="276999"/>
          </a:xfrm>
          <a:prstGeom prst="rect">
            <a:avLst/>
          </a:prstGeom>
          <a:noFill/>
          <a:ln w="19050">
            <a:solidFill>
              <a:srgbClr val="8EC423"/>
            </a:solidFill>
          </a:ln>
        </p:spPr>
        <p:txBody>
          <a:bodyPr wrap="none" rtlCol="0">
            <a:spAutoFit/>
          </a:bodyPr>
          <a:lstStyle/>
          <a:p>
            <a:r>
              <a:rPr lang="en-US" sz="1200" dirty="0">
                <a:solidFill>
                  <a:srgbClr val="92D050"/>
                </a:solidFill>
              </a:rPr>
              <a:t>System Design</a:t>
            </a:r>
          </a:p>
        </p:txBody>
      </p:sp>
    </p:spTree>
    <p:extLst>
      <p:ext uri="{BB962C8B-B14F-4D97-AF65-F5344CB8AC3E}">
        <p14:creationId xmlns:p14="http://schemas.microsoft.com/office/powerpoint/2010/main" val="183539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3"/>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69668" y="1242199"/>
            <a:ext cx="2629989" cy="1477328"/>
          </a:xfrm>
          <a:prstGeom prst="rect">
            <a:avLst/>
          </a:prstGeom>
          <a:noFill/>
          <a:ln w="76200">
            <a:solidFill>
              <a:srgbClr val="8EC423"/>
            </a:solidFill>
          </a:ln>
        </p:spPr>
        <p:txBody>
          <a:bodyPr wrap="square" rtlCol="0">
            <a:spAutoFit/>
          </a:bodyPr>
          <a:lstStyle/>
          <a:p>
            <a:r>
              <a:rPr lang="en-US" dirty="0">
                <a:solidFill>
                  <a:schemeClr val="tx2"/>
                </a:solidFill>
              </a:rPr>
              <a:t>Pressure is relieved, and automatic signal to close PORV is sent, however PORV is stuck OPEN</a:t>
            </a:r>
          </a:p>
        </p:txBody>
      </p:sp>
      <p:sp>
        <p:nvSpPr>
          <p:cNvPr id="8" name="Rectangle 7">
            <a:extLst>
              <a:ext uri="{FF2B5EF4-FFF2-40B4-BE49-F238E27FC236}">
                <a16:creationId xmlns:a16="http://schemas.microsoft.com/office/drawing/2014/main" id="{A43AF199-8882-6389-693B-B3BA27325A38}"/>
              </a:ext>
            </a:extLst>
          </p:cNvPr>
          <p:cNvSpPr/>
          <p:nvPr/>
        </p:nvSpPr>
        <p:spPr>
          <a:xfrm>
            <a:off x="3238500" y="1323704"/>
            <a:ext cx="510542" cy="609872"/>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C4D1B0E-09E6-82F9-3DEE-0FA5D15DD4D8}"/>
              </a:ext>
            </a:extLst>
          </p:cNvPr>
          <p:cNvSpPr txBox="1"/>
          <p:nvPr/>
        </p:nvSpPr>
        <p:spPr>
          <a:xfrm>
            <a:off x="8651820" y="3057819"/>
            <a:ext cx="2629989" cy="2308324"/>
          </a:xfrm>
          <a:prstGeom prst="rect">
            <a:avLst/>
          </a:prstGeom>
          <a:noFill/>
          <a:ln w="76200">
            <a:solidFill>
              <a:srgbClr val="0070C0"/>
            </a:solidFill>
          </a:ln>
        </p:spPr>
        <p:txBody>
          <a:bodyPr wrap="square" rtlCol="0">
            <a:spAutoFit/>
          </a:bodyPr>
          <a:lstStyle/>
          <a:p>
            <a:r>
              <a:rPr lang="en-US" dirty="0">
                <a:solidFill>
                  <a:schemeClr val="tx2"/>
                </a:solidFill>
              </a:rPr>
              <a:t>Indicator on Control Panel relies on electrical signal, and not actual valve position, so it indicates PORV is CLOSED, Operators believe it is closed</a:t>
            </a:r>
          </a:p>
        </p:txBody>
      </p:sp>
      <p:sp>
        <p:nvSpPr>
          <p:cNvPr id="5" name="TextBox 4">
            <a:extLst>
              <a:ext uri="{FF2B5EF4-FFF2-40B4-BE49-F238E27FC236}">
                <a16:creationId xmlns:a16="http://schemas.microsoft.com/office/drawing/2014/main" id="{DED6929F-C8D0-DD91-0B37-4EAA9A2E1310}"/>
              </a:ext>
            </a:extLst>
          </p:cNvPr>
          <p:cNvSpPr txBox="1"/>
          <p:nvPr/>
        </p:nvSpPr>
        <p:spPr>
          <a:xfrm>
            <a:off x="5440891" y="221442"/>
            <a:ext cx="1217000" cy="276999"/>
          </a:xfrm>
          <a:prstGeom prst="rect">
            <a:avLst/>
          </a:prstGeom>
          <a:noFill/>
          <a:ln w="19050">
            <a:solidFill>
              <a:srgbClr val="8EC423"/>
            </a:solidFill>
          </a:ln>
        </p:spPr>
        <p:txBody>
          <a:bodyPr wrap="none" rtlCol="0">
            <a:spAutoFit/>
          </a:bodyPr>
          <a:lstStyle/>
          <a:p>
            <a:r>
              <a:rPr lang="en-US" sz="1200" dirty="0">
                <a:solidFill>
                  <a:srgbClr val="92D050"/>
                </a:solidFill>
              </a:rPr>
              <a:t>System Design</a:t>
            </a:r>
          </a:p>
        </p:txBody>
      </p:sp>
      <p:sp>
        <p:nvSpPr>
          <p:cNvPr id="9" name="TextBox 8">
            <a:extLst>
              <a:ext uri="{FF2B5EF4-FFF2-40B4-BE49-F238E27FC236}">
                <a16:creationId xmlns:a16="http://schemas.microsoft.com/office/drawing/2014/main" id="{F89527A8-FD5F-3AAB-A5E1-5D8EFE57DBCB}"/>
              </a:ext>
            </a:extLst>
          </p:cNvPr>
          <p:cNvSpPr txBox="1"/>
          <p:nvPr/>
        </p:nvSpPr>
        <p:spPr>
          <a:xfrm>
            <a:off x="8821497" y="221442"/>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sp>
        <p:nvSpPr>
          <p:cNvPr id="10" name="TextBox 9">
            <a:extLst>
              <a:ext uri="{FF2B5EF4-FFF2-40B4-BE49-F238E27FC236}">
                <a16:creationId xmlns:a16="http://schemas.microsoft.com/office/drawing/2014/main" id="{1C08466C-DAC3-B3F2-07E4-A2AAB10F6F14}"/>
              </a:ext>
            </a:extLst>
          </p:cNvPr>
          <p:cNvSpPr txBox="1"/>
          <p:nvPr/>
        </p:nvSpPr>
        <p:spPr>
          <a:xfrm>
            <a:off x="6959090" y="221442"/>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1" name="TextBox 10">
            <a:extLst>
              <a:ext uri="{FF2B5EF4-FFF2-40B4-BE49-F238E27FC236}">
                <a16:creationId xmlns:a16="http://schemas.microsoft.com/office/drawing/2014/main" id="{53489BA8-861E-6869-080F-5F59F092086B}"/>
              </a:ext>
            </a:extLst>
          </p:cNvPr>
          <p:cNvSpPr txBox="1"/>
          <p:nvPr/>
        </p:nvSpPr>
        <p:spPr>
          <a:xfrm>
            <a:off x="10890892" y="221442"/>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Tree>
    <p:extLst>
      <p:ext uri="{BB962C8B-B14F-4D97-AF65-F5344CB8AC3E}">
        <p14:creationId xmlns:p14="http://schemas.microsoft.com/office/powerpoint/2010/main" val="4181393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134079"/>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69668" y="1242199"/>
            <a:ext cx="2629989" cy="923330"/>
          </a:xfrm>
          <a:prstGeom prst="rect">
            <a:avLst/>
          </a:prstGeom>
          <a:noFill/>
          <a:ln w="76200">
            <a:solidFill>
              <a:srgbClr val="8EC423"/>
            </a:solidFill>
          </a:ln>
        </p:spPr>
        <p:txBody>
          <a:bodyPr wrap="square" rtlCol="0">
            <a:spAutoFit/>
          </a:bodyPr>
          <a:lstStyle/>
          <a:p>
            <a:r>
              <a:rPr lang="en-US" dirty="0">
                <a:solidFill>
                  <a:schemeClr val="tx2"/>
                </a:solidFill>
              </a:rPr>
              <a:t>Stuck Open PORV initiates Loss of Coolant (LOCA)</a:t>
            </a:r>
          </a:p>
        </p:txBody>
      </p:sp>
      <p:sp>
        <p:nvSpPr>
          <p:cNvPr id="8" name="Rectangle 7">
            <a:extLst>
              <a:ext uri="{FF2B5EF4-FFF2-40B4-BE49-F238E27FC236}">
                <a16:creationId xmlns:a16="http://schemas.microsoft.com/office/drawing/2014/main" id="{A43AF199-8882-6389-693B-B3BA27325A38}"/>
              </a:ext>
            </a:extLst>
          </p:cNvPr>
          <p:cNvSpPr/>
          <p:nvPr/>
        </p:nvSpPr>
        <p:spPr>
          <a:xfrm>
            <a:off x="3076574" y="1323704"/>
            <a:ext cx="672467" cy="533672"/>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B78A142-3D8C-34D9-F6ED-94D53A117D38}"/>
              </a:ext>
            </a:extLst>
          </p:cNvPr>
          <p:cNvSpPr txBox="1"/>
          <p:nvPr/>
        </p:nvSpPr>
        <p:spPr>
          <a:xfrm>
            <a:off x="5440891" y="225012"/>
            <a:ext cx="1217000" cy="276999"/>
          </a:xfrm>
          <a:prstGeom prst="rect">
            <a:avLst/>
          </a:prstGeom>
          <a:noFill/>
          <a:ln w="19050">
            <a:solidFill>
              <a:srgbClr val="8EC423"/>
            </a:solidFill>
          </a:ln>
        </p:spPr>
        <p:txBody>
          <a:bodyPr wrap="none" rtlCol="0">
            <a:spAutoFit/>
          </a:bodyPr>
          <a:lstStyle/>
          <a:p>
            <a:r>
              <a:rPr lang="en-US" sz="1200" dirty="0">
                <a:solidFill>
                  <a:srgbClr val="92D050"/>
                </a:solidFill>
              </a:rPr>
              <a:t>System Design</a:t>
            </a:r>
          </a:p>
        </p:txBody>
      </p:sp>
      <p:sp>
        <p:nvSpPr>
          <p:cNvPr id="5" name="TextBox 4">
            <a:extLst>
              <a:ext uri="{FF2B5EF4-FFF2-40B4-BE49-F238E27FC236}">
                <a16:creationId xmlns:a16="http://schemas.microsoft.com/office/drawing/2014/main" id="{CE661CAB-24C9-589B-CD56-F112C7004A43}"/>
              </a:ext>
            </a:extLst>
          </p:cNvPr>
          <p:cNvSpPr txBox="1"/>
          <p:nvPr/>
        </p:nvSpPr>
        <p:spPr>
          <a:xfrm>
            <a:off x="8670439" y="225012"/>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sp>
        <p:nvSpPr>
          <p:cNvPr id="9" name="TextBox 8">
            <a:extLst>
              <a:ext uri="{FF2B5EF4-FFF2-40B4-BE49-F238E27FC236}">
                <a16:creationId xmlns:a16="http://schemas.microsoft.com/office/drawing/2014/main" id="{83F35572-E780-E545-620B-4694F3A01EBE}"/>
              </a:ext>
            </a:extLst>
          </p:cNvPr>
          <p:cNvSpPr txBox="1"/>
          <p:nvPr/>
        </p:nvSpPr>
        <p:spPr>
          <a:xfrm>
            <a:off x="6816387" y="225011"/>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0" name="TextBox 9">
            <a:extLst>
              <a:ext uri="{FF2B5EF4-FFF2-40B4-BE49-F238E27FC236}">
                <a16:creationId xmlns:a16="http://schemas.microsoft.com/office/drawing/2014/main" id="{A04F175B-204C-4F64-A709-8C79D29A5862}"/>
              </a:ext>
            </a:extLst>
          </p:cNvPr>
          <p:cNvSpPr txBox="1"/>
          <p:nvPr/>
        </p:nvSpPr>
        <p:spPr>
          <a:xfrm>
            <a:off x="10647923" y="22501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Tree>
    <p:extLst>
      <p:ext uri="{BB962C8B-B14F-4D97-AF65-F5344CB8AC3E}">
        <p14:creationId xmlns:p14="http://schemas.microsoft.com/office/powerpoint/2010/main" val="1526793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a:stCxn id="8" idx="3"/>
            <a:endCxn id="7" idx="1"/>
          </p:cNvCxnSpPr>
          <p:nvPr/>
        </p:nvCxnSpPr>
        <p:spPr>
          <a:xfrm flipV="1">
            <a:off x="3881820" y="2193405"/>
            <a:ext cx="4761074" cy="272192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42894" y="1039243"/>
            <a:ext cx="2710903" cy="2308324"/>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Level in Primary System increases</a:t>
            </a:r>
          </a:p>
          <a:p>
            <a:pPr marL="285750" indent="-285750">
              <a:buFont typeface="Arial" panose="020B0604020202020204" pitchFamily="34" charset="0"/>
              <a:buChar char="•"/>
            </a:pPr>
            <a:r>
              <a:rPr lang="en-US" dirty="0">
                <a:solidFill>
                  <a:schemeClr val="tx2"/>
                </a:solidFill>
              </a:rPr>
              <a:t>Pressure is dropping</a:t>
            </a:r>
          </a:p>
          <a:p>
            <a:pPr marL="285750" indent="-285750">
              <a:buFont typeface="Arial" panose="020B0604020202020204" pitchFamily="34" charset="0"/>
              <a:buChar char="•"/>
            </a:pPr>
            <a:r>
              <a:rPr lang="en-US" dirty="0">
                <a:solidFill>
                  <a:schemeClr val="tx2"/>
                </a:solidFill>
              </a:rPr>
              <a:t>High Pressure Injection (HPI) is automatically initiated (would normally indicate LOCA)</a:t>
            </a:r>
          </a:p>
        </p:txBody>
      </p:sp>
      <p:sp>
        <p:nvSpPr>
          <p:cNvPr id="8" name="Rectangle 7">
            <a:extLst>
              <a:ext uri="{FF2B5EF4-FFF2-40B4-BE49-F238E27FC236}">
                <a16:creationId xmlns:a16="http://schemas.microsoft.com/office/drawing/2014/main" id="{A43AF199-8882-6389-693B-B3BA27325A38}"/>
              </a:ext>
            </a:extLst>
          </p:cNvPr>
          <p:cNvSpPr/>
          <p:nvPr/>
        </p:nvSpPr>
        <p:spPr>
          <a:xfrm>
            <a:off x="3319846" y="4410928"/>
            <a:ext cx="561974" cy="1008797"/>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02399" y="3554366"/>
            <a:ext cx="2710903" cy="1200329"/>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have  previously seen HPI actuation in non-LOCA conditions</a:t>
            </a:r>
          </a:p>
        </p:txBody>
      </p:sp>
      <p:sp>
        <p:nvSpPr>
          <p:cNvPr id="15" name="TextBox 14">
            <a:extLst>
              <a:ext uri="{FF2B5EF4-FFF2-40B4-BE49-F238E27FC236}">
                <a16:creationId xmlns:a16="http://schemas.microsoft.com/office/drawing/2014/main" id="{7E988EB4-7FA0-9B71-5AFA-C0491F59E84E}"/>
              </a:ext>
            </a:extLst>
          </p:cNvPr>
          <p:cNvSpPr txBox="1"/>
          <p:nvPr/>
        </p:nvSpPr>
        <p:spPr>
          <a:xfrm>
            <a:off x="7398877" y="827735"/>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6" name="TextBox 15">
            <a:extLst>
              <a:ext uri="{FF2B5EF4-FFF2-40B4-BE49-F238E27FC236}">
                <a16:creationId xmlns:a16="http://schemas.microsoft.com/office/drawing/2014/main" id="{F29B4A4F-A0E6-4FF1-C50C-D028BABB409E}"/>
              </a:ext>
            </a:extLst>
          </p:cNvPr>
          <p:cNvSpPr txBox="1"/>
          <p:nvPr/>
        </p:nvSpPr>
        <p:spPr>
          <a:xfrm>
            <a:off x="5176673" y="385963"/>
            <a:ext cx="1217000" cy="276999"/>
          </a:xfrm>
          <a:prstGeom prst="rect">
            <a:avLst/>
          </a:prstGeom>
          <a:noFill/>
          <a:ln w="19050">
            <a:solidFill>
              <a:srgbClr val="8EC423"/>
            </a:solidFill>
          </a:ln>
        </p:spPr>
        <p:txBody>
          <a:bodyPr wrap="none" rtlCol="0">
            <a:spAutoFit/>
          </a:bodyPr>
          <a:lstStyle/>
          <a:p>
            <a:r>
              <a:rPr lang="en-US" sz="1200" dirty="0">
                <a:solidFill>
                  <a:srgbClr val="92D050"/>
                </a:solidFill>
              </a:rPr>
              <a:t>System Design</a:t>
            </a:r>
          </a:p>
        </p:txBody>
      </p:sp>
      <p:sp>
        <p:nvSpPr>
          <p:cNvPr id="17" name="TextBox 16">
            <a:extLst>
              <a:ext uri="{FF2B5EF4-FFF2-40B4-BE49-F238E27FC236}">
                <a16:creationId xmlns:a16="http://schemas.microsoft.com/office/drawing/2014/main" id="{B7B1CEB0-7B45-5DBD-6F7D-E80768817A95}"/>
              </a:ext>
            </a:extLst>
          </p:cNvPr>
          <p:cNvSpPr txBox="1"/>
          <p:nvPr/>
        </p:nvSpPr>
        <p:spPr>
          <a:xfrm>
            <a:off x="5711435" y="785028"/>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8" name="TextBox 17">
            <a:extLst>
              <a:ext uri="{FF2B5EF4-FFF2-40B4-BE49-F238E27FC236}">
                <a16:creationId xmlns:a16="http://schemas.microsoft.com/office/drawing/2014/main" id="{7B9BCA36-95AA-7F91-132E-4C42DD008CC2}"/>
              </a:ext>
            </a:extLst>
          </p:cNvPr>
          <p:cNvSpPr txBox="1"/>
          <p:nvPr/>
        </p:nvSpPr>
        <p:spPr>
          <a:xfrm>
            <a:off x="6694872" y="365072"/>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9" name="TextBox 18">
            <a:extLst>
              <a:ext uri="{FF2B5EF4-FFF2-40B4-BE49-F238E27FC236}">
                <a16:creationId xmlns:a16="http://schemas.microsoft.com/office/drawing/2014/main" id="{2512E06E-0550-19F6-141E-7BDEBF7E8EEC}"/>
              </a:ext>
            </a:extLst>
          </p:cNvPr>
          <p:cNvSpPr txBox="1"/>
          <p:nvPr/>
        </p:nvSpPr>
        <p:spPr>
          <a:xfrm>
            <a:off x="8748474" y="366963"/>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Tree>
    <p:extLst>
      <p:ext uri="{BB962C8B-B14F-4D97-AF65-F5344CB8AC3E}">
        <p14:creationId xmlns:p14="http://schemas.microsoft.com/office/powerpoint/2010/main" val="1271413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19564"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68878" y="4710917"/>
            <a:ext cx="4754193"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477486" y="4697578"/>
            <a:ext cx="2629989" cy="1477328"/>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Primary system reaches saturation conditions</a:t>
            </a:r>
          </a:p>
          <a:p>
            <a:pPr marL="285750" indent="-285750">
              <a:buFont typeface="Arial" panose="020B0604020202020204" pitchFamily="34" charset="0"/>
              <a:buChar char="•"/>
            </a:pPr>
            <a:r>
              <a:rPr lang="en-US" dirty="0">
                <a:solidFill>
                  <a:schemeClr val="tx2"/>
                </a:solidFill>
              </a:rPr>
              <a:t>Primary coolant is boiling</a:t>
            </a:r>
          </a:p>
        </p:txBody>
      </p:sp>
      <p:sp>
        <p:nvSpPr>
          <p:cNvPr id="8" name="Rectangle 7">
            <a:extLst>
              <a:ext uri="{FF2B5EF4-FFF2-40B4-BE49-F238E27FC236}">
                <a16:creationId xmlns:a16="http://schemas.microsoft.com/office/drawing/2014/main" id="{A43AF199-8882-6389-693B-B3BA27325A38}"/>
              </a:ext>
            </a:extLst>
          </p:cNvPr>
          <p:cNvSpPr/>
          <p:nvPr/>
        </p:nvSpPr>
        <p:spPr>
          <a:xfrm>
            <a:off x="2461605" y="3502331"/>
            <a:ext cx="1323974" cy="2132605"/>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554830" y="532976"/>
            <a:ext cx="2629989" cy="2862322"/>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are </a:t>
            </a:r>
            <a:r>
              <a:rPr lang="en-US" b="1" dirty="0">
                <a:solidFill>
                  <a:schemeClr val="tx2"/>
                </a:solidFill>
              </a:rPr>
              <a:t>trained</a:t>
            </a:r>
            <a:r>
              <a:rPr lang="en-US" dirty="0">
                <a:solidFill>
                  <a:schemeClr val="tx2"/>
                </a:solidFill>
              </a:rPr>
              <a:t> to use pressurizer level indications for primary coolant inventory</a:t>
            </a:r>
          </a:p>
          <a:p>
            <a:pPr marL="285750" indent="-285750">
              <a:buFont typeface="Arial" panose="020B0604020202020204" pitchFamily="34" charset="0"/>
              <a:buChar char="•"/>
            </a:pPr>
            <a:r>
              <a:rPr lang="en-US" dirty="0">
                <a:solidFill>
                  <a:schemeClr val="tx2"/>
                </a:solidFill>
              </a:rPr>
              <a:t>Do not recognize that the system has reached saturation conditions</a:t>
            </a:r>
          </a:p>
        </p:txBody>
      </p:sp>
      <p:pic>
        <p:nvPicPr>
          <p:cNvPr id="11" name="Graphic 10" descr="Bubbles outline">
            <a:extLst>
              <a:ext uri="{FF2B5EF4-FFF2-40B4-BE49-F238E27FC236}">
                <a16:creationId xmlns:a16="http://schemas.microsoft.com/office/drawing/2014/main" id="{834BF71B-8B9F-220F-FCEC-6AD37D3A83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cxnSp>
        <p:nvCxnSpPr>
          <p:cNvPr id="19" name="Straight Connector 18">
            <a:extLst>
              <a:ext uri="{FF2B5EF4-FFF2-40B4-BE49-F238E27FC236}">
                <a16:creationId xmlns:a16="http://schemas.microsoft.com/office/drawing/2014/main" id="{CAF82BB2-7C0F-4148-F61E-206C59C747D0}"/>
              </a:ext>
            </a:extLst>
          </p:cNvPr>
          <p:cNvCxnSpPr/>
          <p:nvPr/>
        </p:nvCxnSpPr>
        <p:spPr>
          <a:xfrm flipV="1">
            <a:off x="5934075" y="2466975"/>
            <a:ext cx="0" cy="14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E9E79F8-B971-E9AA-E669-6A20E487102D}"/>
              </a:ext>
            </a:extLst>
          </p:cNvPr>
          <p:cNvCxnSpPr>
            <a:cxnSpLocks/>
          </p:cNvCxnSpPr>
          <p:nvPr/>
        </p:nvCxnSpPr>
        <p:spPr>
          <a:xfrm>
            <a:off x="3556978" y="2872592"/>
            <a:ext cx="4978288"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252A165-A231-11F5-9D0A-E107CABCE094}"/>
              </a:ext>
            </a:extLst>
          </p:cNvPr>
          <p:cNvSpPr txBox="1"/>
          <p:nvPr/>
        </p:nvSpPr>
        <p:spPr>
          <a:xfrm>
            <a:off x="5485156" y="650409"/>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23" name="TextBox 22">
            <a:extLst>
              <a:ext uri="{FF2B5EF4-FFF2-40B4-BE49-F238E27FC236}">
                <a16:creationId xmlns:a16="http://schemas.microsoft.com/office/drawing/2014/main" id="{59F37018-CA0E-EC46-8F0D-212C8FAD13DE}"/>
              </a:ext>
            </a:extLst>
          </p:cNvPr>
          <p:cNvSpPr txBox="1"/>
          <p:nvPr/>
        </p:nvSpPr>
        <p:spPr>
          <a:xfrm>
            <a:off x="6670274" y="115823"/>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24" name="TextBox 23">
            <a:extLst>
              <a:ext uri="{FF2B5EF4-FFF2-40B4-BE49-F238E27FC236}">
                <a16:creationId xmlns:a16="http://schemas.microsoft.com/office/drawing/2014/main" id="{7A594619-9197-4ACD-611D-459903B4DD2D}"/>
              </a:ext>
            </a:extLst>
          </p:cNvPr>
          <p:cNvSpPr txBox="1"/>
          <p:nvPr/>
        </p:nvSpPr>
        <p:spPr>
          <a:xfrm>
            <a:off x="4723247" y="11582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25" name="TextBox 24">
            <a:extLst>
              <a:ext uri="{FF2B5EF4-FFF2-40B4-BE49-F238E27FC236}">
                <a16:creationId xmlns:a16="http://schemas.microsoft.com/office/drawing/2014/main" id="{4673E181-A030-BC7F-4A8A-930962356BB8}"/>
              </a:ext>
            </a:extLst>
          </p:cNvPr>
          <p:cNvSpPr txBox="1"/>
          <p:nvPr/>
        </p:nvSpPr>
        <p:spPr>
          <a:xfrm>
            <a:off x="8170796" y="115823"/>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26" name="TextBox 25">
            <a:extLst>
              <a:ext uri="{FF2B5EF4-FFF2-40B4-BE49-F238E27FC236}">
                <a16:creationId xmlns:a16="http://schemas.microsoft.com/office/drawing/2014/main" id="{3825EEDE-4495-8543-8EB1-3974259F3AD2}"/>
              </a:ext>
            </a:extLst>
          </p:cNvPr>
          <p:cNvSpPr txBox="1"/>
          <p:nvPr/>
        </p:nvSpPr>
        <p:spPr>
          <a:xfrm>
            <a:off x="6401333" y="650409"/>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cxnSp>
        <p:nvCxnSpPr>
          <p:cNvPr id="28" name="Straight Connector 27">
            <a:extLst>
              <a:ext uri="{FF2B5EF4-FFF2-40B4-BE49-F238E27FC236}">
                <a16:creationId xmlns:a16="http://schemas.microsoft.com/office/drawing/2014/main" id="{58C22059-0BA3-69EC-6476-B2468667D657}"/>
              </a:ext>
            </a:extLst>
          </p:cNvPr>
          <p:cNvCxnSpPr>
            <a:cxnSpLocks/>
          </p:cNvCxnSpPr>
          <p:nvPr/>
        </p:nvCxnSpPr>
        <p:spPr>
          <a:xfrm>
            <a:off x="9330166" y="3626631"/>
            <a:ext cx="0" cy="73342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1380936-B2E0-DDCF-9E7B-D7A95F3333A4}"/>
              </a:ext>
            </a:extLst>
          </p:cNvPr>
          <p:cNvCxnSpPr>
            <a:cxnSpLocks/>
          </p:cNvCxnSpPr>
          <p:nvPr/>
        </p:nvCxnSpPr>
        <p:spPr>
          <a:xfrm>
            <a:off x="9330166" y="4350531"/>
            <a:ext cx="10572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795F810C-EC67-ECEA-5A4C-0948FD1A4D70}"/>
              </a:ext>
            </a:extLst>
          </p:cNvPr>
          <p:cNvCxnSpPr>
            <a:cxnSpLocks/>
          </p:cNvCxnSpPr>
          <p:nvPr/>
        </p:nvCxnSpPr>
        <p:spPr>
          <a:xfrm flipV="1">
            <a:off x="9331178" y="3766221"/>
            <a:ext cx="719104" cy="5938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3AAF672-F743-303C-1003-6509E037C0B9}"/>
              </a:ext>
            </a:extLst>
          </p:cNvPr>
          <p:cNvSpPr txBox="1"/>
          <p:nvPr/>
        </p:nvSpPr>
        <p:spPr>
          <a:xfrm>
            <a:off x="9748897" y="4034663"/>
            <a:ext cx="893052" cy="230832"/>
          </a:xfrm>
          <a:prstGeom prst="rect">
            <a:avLst/>
          </a:prstGeom>
          <a:noFill/>
        </p:spPr>
        <p:txBody>
          <a:bodyPr wrap="square" rtlCol="0">
            <a:spAutoFit/>
          </a:bodyPr>
          <a:lstStyle/>
          <a:p>
            <a:r>
              <a:rPr lang="en-US" sz="900" dirty="0"/>
              <a:t>Steam </a:t>
            </a:r>
          </a:p>
        </p:txBody>
      </p:sp>
      <p:sp>
        <p:nvSpPr>
          <p:cNvPr id="36" name="TextBox 35">
            <a:extLst>
              <a:ext uri="{FF2B5EF4-FFF2-40B4-BE49-F238E27FC236}">
                <a16:creationId xmlns:a16="http://schemas.microsoft.com/office/drawing/2014/main" id="{766C7457-7C94-4735-9AAB-4177A843E983}"/>
              </a:ext>
            </a:extLst>
          </p:cNvPr>
          <p:cNvSpPr txBox="1"/>
          <p:nvPr/>
        </p:nvSpPr>
        <p:spPr>
          <a:xfrm>
            <a:off x="9302371" y="3650805"/>
            <a:ext cx="893052" cy="230832"/>
          </a:xfrm>
          <a:prstGeom prst="rect">
            <a:avLst/>
          </a:prstGeom>
          <a:noFill/>
        </p:spPr>
        <p:txBody>
          <a:bodyPr wrap="square" rtlCol="0">
            <a:spAutoFit/>
          </a:bodyPr>
          <a:lstStyle/>
          <a:p>
            <a:r>
              <a:rPr lang="en-US" sz="900" dirty="0"/>
              <a:t>Water </a:t>
            </a:r>
          </a:p>
        </p:txBody>
      </p:sp>
      <p:sp>
        <p:nvSpPr>
          <p:cNvPr id="37" name="TextBox 36">
            <a:extLst>
              <a:ext uri="{FF2B5EF4-FFF2-40B4-BE49-F238E27FC236}">
                <a16:creationId xmlns:a16="http://schemas.microsoft.com/office/drawing/2014/main" id="{B10682F1-55B2-6EA0-09D1-26202ED9B50B}"/>
              </a:ext>
            </a:extLst>
          </p:cNvPr>
          <p:cNvSpPr txBox="1"/>
          <p:nvPr/>
        </p:nvSpPr>
        <p:spPr>
          <a:xfrm>
            <a:off x="9622954" y="4383698"/>
            <a:ext cx="893052" cy="230832"/>
          </a:xfrm>
          <a:prstGeom prst="rect">
            <a:avLst/>
          </a:prstGeom>
          <a:noFill/>
        </p:spPr>
        <p:txBody>
          <a:bodyPr wrap="square" rtlCol="0">
            <a:spAutoFit/>
          </a:bodyPr>
          <a:lstStyle/>
          <a:p>
            <a:r>
              <a:rPr lang="en-US" sz="900" dirty="0"/>
              <a:t>Temp </a:t>
            </a:r>
          </a:p>
        </p:txBody>
      </p:sp>
      <p:sp>
        <p:nvSpPr>
          <p:cNvPr id="38" name="TextBox 37">
            <a:extLst>
              <a:ext uri="{FF2B5EF4-FFF2-40B4-BE49-F238E27FC236}">
                <a16:creationId xmlns:a16="http://schemas.microsoft.com/office/drawing/2014/main" id="{7865A092-12A4-BC7B-ECD5-157FD9861661}"/>
              </a:ext>
            </a:extLst>
          </p:cNvPr>
          <p:cNvSpPr txBox="1"/>
          <p:nvPr/>
        </p:nvSpPr>
        <p:spPr>
          <a:xfrm>
            <a:off x="8697894" y="3789863"/>
            <a:ext cx="893052" cy="230832"/>
          </a:xfrm>
          <a:prstGeom prst="rect">
            <a:avLst/>
          </a:prstGeom>
          <a:noFill/>
        </p:spPr>
        <p:txBody>
          <a:bodyPr wrap="square" rtlCol="0">
            <a:spAutoFit/>
          </a:bodyPr>
          <a:lstStyle/>
          <a:p>
            <a:r>
              <a:rPr lang="en-US" sz="900" dirty="0"/>
              <a:t>Pressure </a:t>
            </a:r>
          </a:p>
        </p:txBody>
      </p:sp>
    </p:spTree>
    <p:extLst>
      <p:ext uri="{BB962C8B-B14F-4D97-AF65-F5344CB8AC3E}">
        <p14:creationId xmlns:p14="http://schemas.microsoft.com/office/powerpoint/2010/main" val="1312911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3"/>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905250" y="1893508"/>
            <a:ext cx="482917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734424" y="794087"/>
            <a:ext cx="2629989" cy="2031325"/>
          </a:xfrm>
          <a:prstGeom prst="rect">
            <a:avLst/>
          </a:prstGeom>
          <a:noFill/>
          <a:ln w="76200">
            <a:solidFill>
              <a:srgbClr val="8EC423"/>
            </a:solidFill>
          </a:ln>
        </p:spPr>
        <p:txBody>
          <a:bodyPr wrap="square" rtlCol="0">
            <a:spAutoFit/>
          </a:bodyPr>
          <a:lstStyle/>
          <a:p>
            <a:r>
              <a:rPr lang="en-US" dirty="0">
                <a:solidFill>
                  <a:schemeClr val="tx2"/>
                </a:solidFill>
              </a:rPr>
              <a:t>Level in Primary System is persistently high</a:t>
            </a:r>
          </a:p>
          <a:p>
            <a:pPr marL="285750" indent="-285750">
              <a:buFont typeface="Arial" panose="020B0604020202020204" pitchFamily="34" charset="0"/>
              <a:buChar char="•"/>
            </a:pPr>
            <a:r>
              <a:rPr lang="en-US" dirty="0">
                <a:solidFill>
                  <a:schemeClr val="tx2"/>
                </a:solidFill>
              </a:rPr>
              <a:t>Due to boiling of coolant </a:t>
            </a:r>
          </a:p>
          <a:p>
            <a:pPr marL="285750" indent="-285750">
              <a:buFont typeface="Arial" panose="020B0604020202020204" pitchFamily="34" charset="0"/>
              <a:buChar char="•"/>
            </a:pPr>
            <a:r>
              <a:rPr lang="en-US" dirty="0">
                <a:solidFill>
                  <a:schemeClr val="tx2"/>
                </a:solidFill>
              </a:rPr>
              <a:t>Countercurrent flooding</a:t>
            </a:r>
          </a:p>
        </p:txBody>
      </p:sp>
      <p:sp>
        <p:nvSpPr>
          <p:cNvPr id="8" name="Rectangle 7">
            <a:extLst>
              <a:ext uri="{FF2B5EF4-FFF2-40B4-BE49-F238E27FC236}">
                <a16:creationId xmlns:a16="http://schemas.microsoft.com/office/drawing/2014/main" id="{A43AF199-8882-6389-693B-B3BA27325A38}"/>
              </a:ext>
            </a:extLst>
          </p:cNvPr>
          <p:cNvSpPr/>
          <p:nvPr/>
        </p:nvSpPr>
        <p:spPr>
          <a:xfrm>
            <a:off x="2481944" y="1809750"/>
            <a:ext cx="1423306" cy="3472143"/>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55018" y="2998973"/>
            <a:ext cx="2665260" cy="2862322"/>
          </a:xfrm>
          <a:prstGeom prst="rect">
            <a:avLst/>
          </a:prstGeom>
          <a:noFill/>
          <a:ln w="76200">
            <a:solidFill>
              <a:srgbClr val="0070C0"/>
            </a:solidFill>
          </a:ln>
        </p:spPr>
        <p:txBody>
          <a:bodyPr wrap="square" rtlCol="0">
            <a:spAutoFit/>
          </a:bodyPr>
          <a:lstStyle/>
          <a:p>
            <a:r>
              <a:rPr lang="en-US" dirty="0">
                <a:solidFill>
                  <a:schemeClr val="tx2"/>
                </a:solidFill>
              </a:rPr>
              <a:t>Operators continue to interpret pressurizer level as reliable indication of primary inventory per </a:t>
            </a:r>
          </a:p>
          <a:p>
            <a:pPr marL="285750" indent="-285750">
              <a:buFont typeface="Arial" panose="020B0604020202020204" pitchFamily="34" charset="0"/>
              <a:buChar char="•"/>
            </a:pPr>
            <a:r>
              <a:rPr lang="en-US" dirty="0">
                <a:solidFill>
                  <a:schemeClr val="tx2"/>
                </a:solidFill>
              </a:rPr>
              <a:t>Their training </a:t>
            </a:r>
          </a:p>
          <a:p>
            <a:pPr marL="285750" indent="-285750">
              <a:buFont typeface="Arial" panose="020B0604020202020204" pitchFamily="34" charset="0"/>
              <a:buChar char="•"/>
            </a:pPr>
            <a:r>
              <a:rPr lang="en-US" dirty="0">
                <a:solidFill>
                  <a:schemeClr val="tx2"/>
                </a:solidFill>
              </a:rPr>
              <a:t>Experience in the </a:t>
            </a:r>
          </a:p>
          <a:p>
            <a:pPr marL="285750" indent="-285750">
              <a:buFont typeface="Arial" panose="020B0604020202020204" pitchFamily="34" charset="0"/>
              <a:buChar char="•"/>
            </a:pPr>
            <a:r>
              <a:rPr lang="en-US" dirty="0">
                <a:solidFill>
                  <a:schemeClr val="tx2"/>
                </a:solidFill>
              </a:rPr>
              <a:t>There is no direct indication reactor coolant level</a:t>
            </a:r>
          </a:p>
        </p:txBody>
      </p:sp>
      <p:pic>
        <p:nvPicPr>
          <p:cNvPr id="12" name="Graphic 11" descr="Bubbles outline">
            <a:extLst>
              <a:ext uri="{FF2B5EF4-FFF2-40B4-BE49-F238E27FC236}">
                <a16:creationId xmlns:a16="http://schemas.microsoft.com/office/drawing/2014/main" id="{B60E1510-7E37-4AFB-463B-62F186C9B1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2837" y="4250944"/>
            <a:ext cx="635381" cy="635381"/>
          </a:xfrm>
          <a:prstGeom prst="rect">
            <a:avLst/>
          </a:prstGeom>
        </p:spPr>
      </p:pic>
      <p:sp>
        <p:nvSpPr>
          <p:cNvPr id="21" name="TextBox 20">
            <a:extLst>
              <a:ext uri="{FF2B5EF4-FFF2-40B4-BE49-F238E27FC236}">
                <a16:creationId xmlns:a16="http://schemas.microsoft.com/office/drawing/2014/main" id="{78C199EB-1065-A9AC-DE89-3BAE1DF7626E}"/>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22" name="TextBox 21">
            <a:extLst>
              <a:ext uri="{FF2B5EF4-FFF2-40B4-BE49-F238E27FC236}">
                <a16:creationId xmlns:a16="http://schemas.microsoft.com/office/drawing/2014/main" id="{24ABFF14-BAD4-034B-FFA3-B8867D2C736C}"/>
              </a:ext>
            </a:extLst>
          </p:cNvPr>
          <p:cNvSpPr txBox="1"/>
          <p:nvPr/>
        </p:nvSpPr>
        <p:spPr>
          <a:xfrm>
            <a:off x="5463736" y="64533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23" name="TextBox 22">
            <a:extLst>
              <a:ext uri="{FF2B5EF4-FFF2-40B4-BE49-F238E27FC236}">
                <a16:creationId xmlns:a16="http://schemas.microsoft.com/office/drawing/2014/main" id="{C76C261B-4301-9858-60FE-093EEBB51DE6}"/>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24" name="TextBox 23">
            <a:extLst>
              <a:ext uri="{FF2B5EF4-FFF2-40B4-BE49-F238E27FC236}">
                <a16:creationId xmlns:a16="http://schemas.microsoft.com/office/drawing/2014/main" id="{F7B130AA-8F06-9AF5-E848-7DE1ECF576B3}"/>
              </a:ext>
            </a:extLst>
          </p:cNvPr>
          <p:cNvSpPr txBox="1"/>
          <p:nvPr/>
        </p:nvSpPr>
        <p:spPr>
          <a:xfrm>
            <a:off x="8253311" y="183284"/>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Tree>
    <p:extLst>
      <p:ext uri="{BB962C8B-B14F-4D97-AF65-F5344CB8AC3E}">
        <p14:creationId xmlns:p14="http://schemas.microsoft.com/office/powerpoint/2010/main" val="2356237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69668" y="726419"/>
            <a:ext cx="2629989" cy="1200329"/>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Level in primary System remains high</a:t>
            </a:r>
          </a:p>
          <a:p>
            <a:pPr marL="285750" indent="-285750">
              <a:buFont typeface="Arial" panose="020B0604020202020204" pitchFamily="34" charset="0"/>
              <a:buChar char="•"/>
            </a:pPr>
            <a:r>
              <a:rPr lang="en-US" dirty="0">
                <a:solidFill>
                  <a:schemeClr val="tx2"/>
                </a:solidFill>
              </a:rPr>
              <a:t>Pressure remains low</a:t>
            </a:r>
          </a:p>
        </p:txBody>
      </p:sp>
      <p:sp>
        <p:nvSpPr>
          <p:cNvPr id="8" name="Rectangle 7">
            <a:extLst>
              <a:ext uri="{FF2B5EF4-FFF2-40B4-BE49-F238E27FC236}">
                <a16:creationId xmlns:a16="http://schemas.microsoft.com/office/drawing/2014/main" id="{A43AF199-8882-6389-693B-B3BA27325A38}"/>
              </a:ext>
            </a:extLst>
          </p:cNvPr>
          <p:cNvSpPr/>
          <p:nvPr/>
        </p:nvSpPr>
        <p:spPr>
          <a:xfrm>
            <a:off x="2481944" y="1323703"/>
            <a:ext cx="1267098" cy="3875315"/>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54822" y="3115292"/>
            <a:ext cx="2629989" cy="1477328"/>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continue to think system is about to “go solid”,  so they throttle the HPI pumps</a:t>
            </a:r>
          </a:p>
        </p:txBody>
      </p:sp>
      <p:sp>
        <p:nvSpPr>
          <p:cNvPr id="3" name="TextBox 2">
            <a:extLst>
              <a:ext uri="{FF2B5EF4-FFF2-40B4-BE49-F238E27FC236}">
                <a16:creationId xmlns:a16="http://schemas.microsoft.com/office/drawing/2014/main" id="{1732AE5B-8A88-3D75-07AD-43085ACFD975}"/>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0" name="TextBox 9">
            <a:extLst>
              <a:ext uri="{FF2B5EF4-FFF2-40B4-BE49-F238E27FC236}">
                <a16:creationId xmlns:a16="http://schemas.microsoft.com/office/drawing/2014/main" id="{AFA82D63-546E-1ECC-08E8-4FED80C262BA}"/>
              </a:ext>
            </a:extLst>
          </p:cNvPr>
          <p:cNvSpPr txBox="1"/>
          <p:nvPr/>
        </p:nvSpPr>
        <p:spPr>
          <a:xfrm>
            <a:off x="5517471" y="58792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1" name="TextBox 10">
            <a:extLst>
              <a:ext uri="{FF2B5EF4-FFF2-40B4-BE49-F238E27FC236}">
                <a16:creationId xmlns:a16="http://schemas.microsoft.com/office/drawing/2014/main" id="{5BDEE2BC-853B-8071-DDB8-5F7B65245882}"/>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2" name="TextBox 11">
            <a:extLst>
              <a:ext uri="{FF2B5EF4-FFF2-40B4-BE49-F238E27FC236}">
                <a16:creationId xmlns:a16="http://schemas.microsoft.com/office/drawing/2014/main" id="{18A3E2A6-7872-DA4D-B864-1012F04D825F}"/>
              </a:ext>
            </a:extLst>
          </p:cNvPr>
          <p:cNvSpPr txBox="1"/>
          <p:nvPr/>
        </p:nvSpPr>
        <p:spPr>
          <a:xfrm>
            <a:off x="8253311" y="183284"/>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13" name="TextBox 12">
            <a:extLst>
              <a:ext uri="{FF2B5EF4-FFF2-40B4-BE49-F238E27FC236}">
                <a16:creationId xmlns:a16="http://schemas.microsoft.com/office/drawing/2014/main" id="{D9E76980-B964-AAA0-8C12-6C8084B9F455}"/>
              </a:ext>
            </a:extLst>
          </p:cNvPr>
          <p:cNvSpPr txBox="1"/>
          <p:nvPr/>
        </p:nvSpPr>
        <p:spPr>
          <a:xfrm>
            <a:off x="5469218" y="995784"/>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spTree>
    <p:extLst>
      <p:ext uri="{BB962C8B-B14F-4D97-AF65-F5344CB8AC3E}">
        <p14:creationId xmlns:p14="http://schemas.microsoft.com/office/powerpoint/2010/main" val="1663219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74492" y="708064"/>
            <a:ext cx="2629989" cy="923330"/>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Level in Primary System increases</a:t>
            </a:r>
          </a:p>
          <a:p>
            <a:pPr marL="285750" indent="-285750">
              <a:buFont typeface="Arial" panose="020B0604020202020204" pitchFamily="34" charset="0"/>
              <a:buChar char="•"/>
            </a:pPr>
            <a:r>
              <a:rPr lang="en-US" dirty="0">
                <a:solidFill>
                  <a:schemeClr val="tx2"/>
                </a:solidFill>
              </a:rPr>
              <a:t>Pressure is dropping</a:t>
            </a:r>
          </a:p>
        </p:txBody>
      </p:sp>
      <p:sp>
        <p:nvSpPr>
          <p:cNvPr id="8" name="Rectangle 7">
            <a:extLst>
              <a:ext uri="{FF2B5EF4-FFF2-40B4-BE49-F238E27FC236}">
                <a16:creationId xmlns:a16="http://schemas.microsoft.com/office/drawing/2014/main" id="{A43AF199-8882-6389-693B-B3BA27325A38}"/>
              </a:ext>
            </a:extLst>
          </p:cNvPr>
          <p:cNvSpPr/>
          <p:nvPr/>
        </p:nvSpPr>
        <p:spPr>
          <a:xfrm>
            <a:off x="2481944" y="1323703"/>
            <a:ext cx="1267098" cy="3875315"/>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02460" y="2334042"/>
            <a:ext cx="2629989" cy="3693319"/>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8 minutes in, a supervisor from UNIT 1, comes in and notices block valves are closed on aux feed pumps, operators open them</a:t>
            </a:r>
          </a:p>
          <a:p>
            <a:pPr marL="285750" indent="-285750">
              <a:buFont typeface="Arial" panose="020B0604020202020204" pitchFamily="34" charset="0"/>
              <a:buChar char="•"/>
            </a:pPr>
            <a:r>
              <a:rPr lang="en-US" dirty="0">
                <a:solidFill>
                  <a:schemeClr val="tx2"/>
                </a:solidFill>
              </a:rPr>
              <a:t>The closed block valves don’t directly affect the accident progression, but distract and confuse operators</a:t>
            </a:r>
          </a:p>
        </p:txBody>
      </p:sp>
      <p:pic>
        <p:nvPicPr>
          <p:cNvPr id="3" name="Graphic 2" descr="Bubbles outline">
            <a:extLst>
              <a:ext uri="{FF2B5EF4-FFF2-40B4-BE49-F238E27FC236}">
                <a16:creationId xmlns:a16="http://schemas.microsoft.com/office/drawing/2014/main" id="{367AA4E0-0662-A0CB-CBD6-3EE52DC5EA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7819"/>
            <a:ext cx="635381" cy="635381"/>
          </a:xfrm>
          <a:prstGeom prst="rect">
            <a:avLst/>
          </a:prstGeom>
        </p:spPr>
      </p:pic>
      <p:cxnSp>
        <p:nvCxnSpPr>
          <p:cNvPr id="12" name="Straight Connector 11">
            <a:extLst>
              <a:ext uri="{FF2B5EF4-FFF2-40B4-BE49-F238E27FC236}">
                <a16:creationId xmlns:a16="http://schemas.microsoft.com/office/drawing/2014/main" id="{FEEDA853-C94A-412B-EF57-B63238D2ABF0}"/>
              </a:ext>
            </a:extLst>
          </p:cNvPr>
          <p:cNvCxnSpPr>
            <a:cxnSpLocks/>
          </p:cNvCxnSpPr>
          <p:nvPr/>
        </p:nvCxnSpPr>
        <p:spPr>
          <a:xfrm>
            <a:off x="6886575" y="5624232"/>
            <a:ext cx="1787917"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4A796D0-C90C-AF4A-6318-C708C779FECD}"/>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5" name="TextBox 14">
            <a:extLst>
              <a:ext uri="{FF2B5EF4-FFF2-40B4-BE49-F238E27FC236}">
                <a16:creationId xmlns:a16="http://schemas.microsoft.com/office/drawing/2014/main" id="{D9FC2EA1-2E63-5A3A-FFFF-DE157E7A3AED}"/>
              </a:ext>
            </a:extLst>
          </p:cNvPr>
          <p:cNvSpPr txBox="1"/>
          <p:nvPr/>
        </p:nvSpPr>
        <p:spPr>
          <a:xfrm>
            <a:off x="5517471" y="58792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6" name="TextBox 15">
            <a:extLst>
              <a:ext uri="{FF2B5EF4-FFF2-40B4-BE49-F238E27FC236}">
                <a16:creationId xmlns:a16="http://schemas.microsoft.com/office/drawing/2014/main" id="{B9625EB6-4B6A-23CA-6304-32B9A86DEB98}"/>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7" name="TextBox 16">
            <a:extLst>
              <a:ext uri="{FF2B5EF4-FFF2-40B4-BE49-F238E27FC236}">
                <a16:creationId xmlns:a16="http://schemas.microsoft.com/office/drawing/2014/main" id="{175C3709-3CF9-2B86-F2FB-E1E5059C5B7E}"/>
              </a:ext>
            </a:extLst>
          </p:cNvPr>
          <p:cNvSpPr txBox="1"/>
          <p:nvPr/>
        </p:nvSpPr>
        <p:spPr>
          <a:xfrm>
            <a:off x="8253311" y="183284"/>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18" name="TextBox 17">
            <a:extLst>
              <a:ext uri="{FF2B5EF4-FFF2-40B4-BE49-F238E27FC236}">
                <a16:creationId xmlns:a16="http://schemas.microsoft.com/office/drawing/2014/main" id="{35C41DC3-6E1D-D5F3-84D7-BC5C30670B90}"/>
              </a:ext>
            </a:extLst>
          </p:cNvPr>
          <p:cNvSpPr txBox="1"/>
          <p:nvPr/>
        </p:nvSpPr>
        <p:spPr>
          <a:xfrm>
            <a:off x="5469218" y="995784"/>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spTree>
    <p:extLst>
      <p:ext uri="{BB962C8B-B14F-4D97-AF65-F5344CB8AC3E}">
        <p14:creationId xmlns:p14="http://schemas.microsoft.com/office/powerpoint/2010/main" val="2713364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3"/>
          <a:stretch>
            <a:fillRect/>
          </a:stretch>
        </p:blipFill>
        <p:spPr>
          <a:xfrm>
            <a:off x="20967" y="-7602"/>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848100" y="1561354"/>
            <a:ext cx="482156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69668" y="1242199"/>
            <a:ext cx="2629989" cy="1477328"/>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Level in Primary remains high</a:t>
            </a:r>
          </a:p>
          <a:p>
            <a:pPr marL="285750" indent="-285750">
              <a:buFont typeface="Arial" panose="020B0604020202020204" pitchFamily="34" charset="0"/>
              <a:buChar char="•"/>
            </a:pPr>
            <a:r>
              <a:rPr lang="en-US" dirty="0">
                <a:solidFill>
                  <a:schemeClr val="tx2"/>
                </a:solidFill>
              </a:rPr>
              <a:t>Pressure remains low</a:t>
            </a:r>
          </a:p>
          <a:p>
            <a:pPr marL="285750" indent="-285750">
              <a:buFont typeface="Arial" panose="020B0604020202020204" pitchFamily="34" charset="0"/>
              <a:buChar char="•"/>
            </a:pPr>
            <a:endParaRPr lang="en-US" dirty="0">
              <a:solidFill>
                <a:schemeClr val="tx2"/>
              </a:solidFill>
            </a:endParaRPr>
          </a:p>
        </p:txBody>
      </p:sp>
      <p:sp>
        <p:nvSpPr>
          <p:cNvPr id="8" name="Rectangle 7">
            <a:extLst>
              <a:ext uri="{FF2B5EF4-FFF2-40B4-BE49-F238E27FC236}">
                <a16:creationId xmlns:a16="http://schemas.microsoft.com/office/drawing/2014/main" id="{A43AF199-8882-6389-693B-B3BA27325A38}"/>
              </a:ext>
            </a:extLst>
          </p:cNvPr>
          <p:cNvSpPr/>
          <p:nvPr/>
        </p:nvSpPr>
        <p:spPr>
          <a:xfrm>
            <a:off x="2481943" y="1242199"/>
            <a:ext cx="1366157" cy="4039689"/>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29188" y="2638207"/>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669667" y="2911266"/>
            <a:ext cx="2629989" cy="3139321"/>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interpret the low pressure as a primary-to-secondary leak due to thermal shock in the steam generator</a:t>
            </a:r>
          </a:p>
          <a:p>
            <a:pPr marL="285750" indent="-285750">
              <a:buFont typeface="Arial" panose="020B0604020202020204" pitchFamily="34" charset="0"/>
              <a:buChar char="•"/>
            </a:pPr>
            <a:r>
              <a:rPr lang="en-US" dirty="0">
                <a:solidFill>
                  <a:schemeClr val="tx2"/>
                </a:solidFill>
              </a:rPr>
              <a:t>Operators subsequently misinterpret many indications of a LOCA in this way</a:t>
            </a:r>
          </a:p>
        </p:txBody>
      </p:sp>
      <p:pic>
        <p:nvPicPr>
          <p:cNvPr id="3" name="Graphic 2" descr="Bubbles outline">
            <a:extLst>
              <a:ext uri="{FF2B5EF4-FFF2-40B4-BE49-F238E27FC236}">
                <a16:creationId xmlns:a16="http://schemas.microsoft.com/office/drawing/2014/main" id="{367AA4E0-0662-A0CB-CBD6-3EE52DC5EA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2837" y="4250944"/>
            <a:ext cx="635381" cy="635381"/>
          </a:xfrm>
          <a:prstGeom prst="rect">
            <a:avLst/>
          </a:prstGeom>
        </p:spPr>
      </p:pic>
      <p:cxnSp>
        <p:nvCxnSpPr>
          <p:cNvPr id="14" name="Straight Connector 13">
            <a:extLst>
              <a:ext uri="{FF2B5EF4-FFF2-40B4-BE49-F238E27FC236}">
                <a16:creationId xmlns:a16="http://schemas.microsoft.com/office/drawing/2014/main" id="{DA917912-3E92-F4F9-302F-47ED49E87BF8}"/>
              </a:ext>
            </a:extLst>
          </p:cNvPr>
          <p:cNvCxnSpPr>
            <a:cxnSpLocks/>
          </p:cNvCxnSpPr>
          <p:nvPr/>
        </p:nvCxnSpPr>
        <p:spPr>
          <a:xfrm>
            <a:off x="4162425" y="4047379"/>
            <a:ext cx="4507242"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FA63440-A0B0-9B65-F07B-9FD9D180BEEF}"/>
              </a:ext>
            </a:extLst>
          </p:cNvPr>
          <p:cNvSpPr txBox="1"/>
          <p:nvPr/>
        </p:nvSpPr>
        <p:spPr>
          <a:xfrm>
            <a:off x="8453487" y="696062"/>
            <a:ext cx="1326004" cy="276999"/>
          </a:xfrm>
          <a:prstGeom prst="rect">
            <a:avLst/>
          </a:prstGeom>
          <a:noFill/>
          <a:ln w="19050">
            <a:solidFill>
              <a:srgbClr val="8EC423"/>
            </a:solidFill>
          </a:ln>
        </p:spPr>
        <p:txBody>
          <a:bodyPr wrap="none" rtlCol="0">
            <a:spAutoFit/>
          </a:bodyPr>
          <a:lstStyle/>
          <a:p>
            <a:r>
              <a:rPr lang="en-US" sz="1200" dirty="0">
                <a:solidFill>
                  <a:srgbClr val="92D050"/>
                </a:solidFill>
              </a:rPr>
              <a:t>Cognitive Biases</a:t>
            </a:r>
          </a:p>
        </p:txBody>
      </p:sp>
      <p:sp>
        <p:nvSpPr>
          <p:cNvPr id="17" name="TextBox 16">
            <a:extLst>
              <a:ext uri="{FF2B5EF4-FFF2-40B4-BE49-F238E27FC236}">
                <a16:creationId xmlns:a16="http://schemas.microsoft.com/office/drawing/2014/main" id="{4068169F-0DF9-FA4F-B3A0-3A6CE128FE9C}"/>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8" name="TextBox 17">
            <a:extLst>
              <a:ext uri="{FF2B5EF4-FFF2-40B4-BE49-F238E27FC236}">
                <a16:creationId xmlns:a16="http://schemas.microsoft.com/office/drawing/2014/main" id="{4DEFCB82-D7DA-748F-49DD-1D65437FDE6E}"/>
              </a:ext>
            </a:extLst>
          </p:cNvPr>
          <p:cNvSpPr txBox="1"/>
          <p:nvPr/>
        </p:nvSpPr>
        <p:spPr>
          <a:xfrm>
            <a:off x="5517471" y="58792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9" name="TextBox 18">
            <a:extLst>
              <a:ext uri="{FF2B5EF4-FFF2-40B4-BE49-F238E27FC236}">
                <a16:creationId xmlns:a16="http://schemas.microsoft.com/office/drawing/2014/main" id="{6C0576F8-D9A4-261E-0ADF-690D2240924D}"/>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20" name="TextBox 19">
            <a:extLst>
              <a:ext uri="{FF2B5EF4-FFF2-40B4-BE49-F238E27FC236}">
                <a16:creationId xmlns:a16="http://schemas.microsoft.com/office/drawing/2014/main" id="{09E36E27-B0F7-1E47-CE0D-5AC6F24338FA}"/>
              </a:ext>
            </a:extLst>
          </p:cNvPr>
          <p:cNvSpPr txBox="1"/>
          <p:nvPr/>
        </p:nvSpPr>
        <p:spPr>
          <a:xfrm>
            <a:off x="8253311" y="183284"/>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21" name="TextBox 20">
            <a:extLst>
              <a:ext uri="{FF2B5EF4-FFF2-40B4-BE49-F238E27FC236}">
                <a16:creationId xmlns:a16="http://schemas.microsoft.com/office/drawing/2014/main" id="{93C4AAD8-9820-8363-E484-A0FBB31F7721}"/>
              </a:ext>
            </a:extLst>
          </p:cNvPr>
          <p:cNvSpPr txBox="1"/>
          <p:nvPr/>
        </p:nvSpPr>
        <p:spPr>
          <a:xfrm>
            <a:off x="5469218" y="995784"/>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spTree>
    <p:extLst>
      <p:ext uri="{BB962C8B-B14F-4D97-AF65-F5344CB8AC3E}">
        <p14:creationId xmlns:p14="http://schemas.microsoft.com/office/powerpoint/2010/main" val="4051818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FA88FB-AE1D-A276-23E7-14037B93D35E}"/>
              </a:ext>
            </a:extLst>
          </p:cNvPr>
          <p:cNvSpPr>
            <a:spLocks noGrp="1"/>
          </p:cNvSpPr>
          <p:nvPr>
            <p:ph type="title"/>
          </p:nvPr>
        </p:nvSpPr>
        <p:spPr/>
        <p:txBody>
          <a:bodyPr/>
          <a:lstStyle/>
          <a:p>
            <a:r>
              <a:rPr lang="en-US" dirty="0"/>
              <a:t>Fission</a:t>
            </a:r>
          </a:p>
        </p:txBody>
      </p:sp>
      <p:pic>
        <p:nvPicPr>
          <p:cNvPr id="4" name="Picture 2">
            <a:extLst>
              <a:ext uri="{FF2B5EF4-FFF2-40B4-BE49-F238E27FC236}">
                <a16:creationId xmlns:a16="http://schemas.microsoft.com/office/drawing/2014/main" id="{A2E27382-BC55-B0D1-7091-33433FBA2F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6489"/>
          <a:stretch>
            <a:fillRect/>
          </a:stretch>
        </p:blipFill>
        <p:spPr>
          <a:xfrm>
            <a:off x="4327494" y="955169"/>
            <a:ext cx="2918694" cy="5387195"/>
          </a:xfrm>
          <a:prstGeom prst="rect">
            <a:avLst/>
          </a:prstGeom>
        </p:spPr>
      </p:pic>
    </p:spTree>
    <p:extLst>
      <p:ext uri="{BB962C8B-B14F-4D97-AF65-F5344CB8AC3E}">
        <p14:creationId xmlns:p14="http://schemas.microsoft.com/office/powerpoint/2010/main" val="4194373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sp>
        <p:nvSpPr>
          <p:cNvPr id="8" name="Rectangle 7">
            <a:extLst>
              <a:ext uri="{FF2B5EF4-FFF2-40B4-BE49-F238E27FC236}">
                <a16:creationId xmlns:a16="http://schemas.microsoft.com/office/drawing/2014/main" id="{A43AF199-8882-6389-693B-B3BA27325A38}"/>
              </a:ext>
            </a:extLst>
          </p:cNvPr>
          <p:cNvSpPr/>
          <p:nvPr/>
        </p:nvSpPr>
        <p:spPr>
          <a:xfrm>
            <a:off x="3058812" y="4475493"/>
            <a:ext cx="1055988" cy="1008793"/>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82692" y="862292"/>
            <a:ext cx="2629989" cy="3693319"/>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Still confused by the barrage of inconsistent indications and concerned about the primary system level and pump vibrations, operators turn off the reactor coolant pumps in accordance with pump operating limits  </a:t>
            </a:r>
          </a:p>
        </p:txBody>
      </p:sp>
      <p:sp>
        <p:nvSpPr>
          <p:cNvPr id="3" name="TextBox 2">
            <a:extLst>
              <a:ext uri="{FF2B5EF4-FFF2-40B4-BE49-F238E27FC236}">
                <a16:creationId xmlns:a16="http://schemas.microsoft.com/office/drawing/2014/main" id="{F5195B42-F5BD-F31C-E77C-D82567AA05A3}"/>
              </a:ext>
            </a:extLst>
          </p:cNvPr>
          <p:cNvSpPr txBox="1"/>
          <p:nvPr/>
        </p:nvSpPr>
        <p:spPr>
          <a:xfrm>
            <a:off x="8772653" y="4712297"/>
            <a:ext cx="2629989" cy="923330"/>
          </a:xfrm>
          <a:prstGeom prst="rect">
            <a:avLst/>
          </a:prstGeom>
          <a:noFill/>
          <a:ln w="76200">
            <a:solidFill>
              <a:srgbClr val="8EC423"/>
            </a:solidFill>
          </a:ln>
        </p:spPr>
        <p:txBody>
          <a:bodyPr wrap="square" rtlCol="0">
            <a:spAutoFit/>
          </a:bodyPr>
          <a:lstStyle/>
          <a:p>
            <a:r>
              <a:rPr lang="en-US" dirty="0">
                <a:solidFill>
                  <a:schemeClr val="tx2"/>
                </a:solidFill>
              </a:rPr>
              <a:t>Reactor coolant pumps are vibrating due to low pressure</a:t>
            </a:r>
          </a:p>
        </p:txBody>
      </p:sp>
      <p:cxnSp>
        <p:nvCxnSpPr>
          <p:cNvPr id="10" name="Straight Connector 9">
            <a:extLst>
              <a:ext uri="{FF2B5EF4-FFF2-40B4-BE49-F238E27FC236}">
                <a16:creationId xmlns:a16="http://schemas.microsoft.com/office/drawing/2014/main" id="{0F325020-8792-749C-DB39-377A990AFC37}"/>
              </a:ext>
            </a:extLst>
          </p:cNvPr>
          <p:cNvCxnSpPr>
            <a:cxnSpLocks/>
          </p:cNvCxnSpPr>
          <p:nvPr/>
        </p:nvCxnSpPr>
        <p:spPr>
          <a:xfrm>
            <a:off x="4130555" y="5173962"/>
            <a:ext cx="4659432"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B6FE01-3307-8771-A9CD-3F6AC456D312}"/>
              </a:ext>
            </a:extLst>
          </p:cNvPr>
          <p:cNvCxnSpPr>
            <a:cxnSpLocks/>
          </p:cNvCxnSpPr>
          <p:nvPr/>
        </p:nvCxnSpPr>
        <p:spPr>
          <a:xfrm>
            <a:off x="4130555" y="4534935"/>
            <a:ext cx="4659432"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6440A2F-EA8F-19AD-E7F3-29B2E4E51EE5}"/>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5" name="TextBox 14">
            <a:extLst>
              <a:ext uri="{FF2B5EF4-FFF2-40B4-BE49-F238E27FC236}">
                <a16:creationId xmlns:a16="http://schemas.microsoft.com/office/drawing/2014/main" id="{AF613904-523C-832A-58F4-760FFE03908A}"/>
              </a:ext>
            </a:extLst>
          </p:cNvPr>
          <p:cNvSpPr txBox="1"/>
          <p:nvPr/>
        </p:nvSpPr>
        <p:spPr>
          <a:xfrm>
            <a:off x="5517471" y="58792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6" name="TextBox 15">
            <a:extLst>
              <a:ext uri="{FF2B5EF4-FFF2-40B4-BE49-F238E27FC236}">
                <a16:creationId xmlns:a16="http://schemas.microsoft.com/office/drawing/2014/main" id="{99C22CF4-25AB-A568-55A3-652C54AEB84A}"/>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7" name="TextBox 16">
            <a:extLst>
              <a:ext uri="{FF2B5EF4-FFF2-40B4-BE49-F238E27FC236}">
                <a16:creationId xmlns:a16="http://schemas.microsoft.com/office/drawing/2014/main" id="{52F78D4D-3964-8CAB-0F88-A033C863D3D2}"/>
              </a:ext>
            </a:extLst>
          </p:cNvPr>
          <p:cNvSpPr txBox="1"/>
          <p:nvPr/>
        </p:nvSpPr>
        <p:spPr>
          <a:xfrm>
            <a:off x="8253311" y="183284"/>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18" name="TextBox 17">
            <a:extLst>
              <a:ext uri="{FF2B5EF4-FFF2-40B4-BE49-F238E27FC236}">
                <a16:creationId xmlns:a16="http://schemas.microsoft.com/office/drawing/2014/main" id="{E4CF8303-3BF7-C5A0-1D63-AE6FE237FB92}"/>
              </a:ext>
            </a:extLst>
          </p:cNvPr>
          <p:cNvSpPr txBox="1"/>
          <p:nvPr/>
        </p:nvSpPr>
        <p:spPr>
          <a:xfrm>
            <a:off x="5469218" y="995784"/>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pic>
        <p:nvPicPr>
          <p:cNvPr id="6" name="Graphic 5" descr="Bubbles outline">
            <a:extLst>
              <a:ext uri="{FF2B5EF4-FFF2-40B4-BE49-F238E27FC236}">
                <a16:creationId xmlns:a16="http://schemas.microsoft.com/office/drawing/2014/main" id="{10902AE6-B860-8E16-FB7A-C80D368278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spTree>
    <p:extLst>
      <p:ext uri="{BB962C8B-B14F-4D97-AF65-F5344CB8AC3E}">
        <p14:creationId xmlns:p14="http://schemas.microsoft.com/office/powerpoint/2010/main" val="3967767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sp>
        <p:nvSpPr>
          <p:cNvPr id="8" name="Rectangle 7">
            <a:extLst>
              <a:ext uri="{FF2B5EF4-FFF2-40B4-BE49-F238E27FC236}">
                <a16:creationId xmlns:a16="http://schemas.microsoft.com/office/drawing/2014/main" id="{A43AF199-8882-6389-693B-B3BA27325A38}"/>
              </a:ext>
            </a:extLst>
          </p:cNvPr>
          <p:cNvSpPr/>
          <p:nvPr/>
        </p:nvSpPr>
        <p:spPr>
          <a:xfrm>
            <a:off x="1114425" y="572836"/>
            <a:ext cx="4038599" cy="5726561"/>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469070" y="4441093"/>
            <a:ext cx="2629989" cy="1477328"/>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continue to misinterpret indications that would point to a LOCA</a:t>
            </a:r>
          </a:p>
        </p:txBody>
      </p:sp>
      <p:sp>
        <p:nvSpPr>
          <p:cNvPr id="3" name="TextBox 2">
            <a:extLst>
              <a:ext uri="{FF2B5EF4-FFF2-40B4-BE49-F238E27FC236}">
                <a16:creationId xmlns:a16="http://schemas.microsoft.com/office/drawing/2014/main" id="{F5195B42-F5BD-F31C-E77C-D82567AA05A3}"/>
              </a:ext>
            </a:extLst>
          </p:cNvPr>
          <p:cNvSpPr txBox="1"/>
          <p:nvPr/>
        </p:nvSpPr>
        <p:spPr>
          <a:xfrm>
            <a:off x="8469070" y="491789"/>
            <a:ext cx="2629989" cy="3693319"/>
          </a:xfrm>
          <a:prstGeom prst="rect">
            <a:avLst/>
          </a:prstGeom>
          <a:noFill/>
          <a:ln w="76200">
            <a:solidFill>
              <a:srgbClr val="8EC423"/>
            </a:solidFill>
          </a:ln>
        </p:spPr>
        <p:txBody>
          <a:bodyPr wrap="square" rtlCol="0">
            <a:spAutoFit/>
          </a:bodyPr>
          <a:lstStyle/>
          <a:p>
            <a:pPr marL="285750" indent="-285750">
              <a:buFont typeface="Arial" panose="020B0604020202020204" pitchFamily="34" charset="0"/>
              <a:buChar char="•"/>
            </a:pPr>
            <a:r>
              <a:rPr lang="en-US" dirty="0">
                <a:solidFill>
                  <a:schemeClr val="tx2"/>
                </a:solidFill>
              </a:rPr>
              <a:t>Without coolant flow from the Reactor coolant pumps, the primary temperature increases leading to a core meltdown</a:t>
            </a:r>
          </a:p>
          <a:p>
            <a:pPr marL="285750" indent="-285750">
              <a:buFont typeface="Arial" panose="020B0604020202020204" pitchFamily="34" charset="0"/>
              <a:buChar char="•"/>
            </a:pPr>
            <a:r>
              <a:rPr lang="en-US" dirty="0">
                <a:solidFill>
                  <a:schemeClr val="tx2"/>
                </a:solidFill>
              </a:rPr>
              <a:t>Steam floods the containment building</a:t>
            </a:r>
          </a:p>
          <a:p>
            <a:pPr marL="742950" lvl="1" indent="-285750">
              <a:buFont typeface="Arial" panose="020B0604020202020204" pitchFamily="34" charset="0"/>
              <a:buChar char="•"/>
            </a:pPr>
            <a:r>
              <a:rPr lang="en-US" dirty="0">
                <a:solidFill>
                  <a:schemeClr val="tx2"/>
                </a:solidFill>
              </a:rPr>
              <a:t>Increasing containment pressure, temperature, radiation</a:t>
            </a:r>
          </a:p>
        </p:txBody>
      </p:sp>
      <p:sp>
        <p:nvSpPr>
          <p:cNvPr id="10" name="TextBox 9">
            <a:extLst>
              <a:ext uri="{FF2B5EF4-FFF2-40B4-BE49-F238E27FC236}">
                <a16:creationId xmlns:a16="http://schemas.microsoft.com/office/drawing/2014/main" id="{7ECBD436-78D1-0908-117D-9F82B8BDE686}"/>
              </a:ext>
            </a:extLst>
          </p:cNvPr>
          <p:cNvSpPr txBox="1"/>
          <p:nvPr/>
        </p:nvSpPr>
        <p:spPr>
          <a:xfrm>
            <a:off x="4597108" y="135694"/>
            <a:ext cx="1326004" cy="276999"/>
          </a:xfrm>
          <a:prstGeom prst="rect">
            <a:avLst/>
          </a:prstGeom>
          <a:noFill/>
          <a:ln w="19050">
            <a:solidFill>
              <a:srgbClr val="8EC423"/>
            </a:solidFill>
          </a:ln>
        </p:spPr>
        <p:txBody>
          <a:bodyPr wrap="none" rtlCol="0">
            <a:spAutoFit/>
          </a:bodyPr>
          <a:lstStyle/>
          <a:p>
            <a:r>
              <a:rPr lang="en-US" sz="1200" dirty="0">
                <a:solidFill>
                  <a:srgbClr val="92D050"/>
                </a:solidFill>
              </a:rPr>
              <a:t>Cognitive Biases</a:t>
            </a:r>
          </a:p>
        </p:txBody>
      </p:sp>
      <p:sp>
        <p:nvSpPr>
          <p:cNvPr id="11" name="TextBox 10">
            <a:extLst>
              <a:ext uri="{FF2B5EF4-FFF2-40B4-BE49-F238E27FC236}">
                <a16:creationId xmlns:a16="http://schemas.microsoft.com/office/drawing/2014/main" id="{4F830B46-B8D6-AD91-35B3-DF5E4F28D93D}"/>
              </a:ext>
            </a:extLst>
          </p:cNvPr>
          <p:cNvSpPr txBox="1"/>
          <p:nvPr/>
        </p:nvSpPr>
        <p:spPr>
          <a:xfrm>
            <a:off x="7304759" y="645330"/>
            <a:ext cx="725916" cy="276999"/>
          </a:xfrm>
          <a:prstGeom prst="rect">
            <a:avLst/>
          </a:prstGeom>
          <a:noFill/>
          <a:ln w="19050">
            <a:solidFill>
              <a:srgbClr val="8EC423"/>
            </a:solidFill>
          </a:ln>
        </p:spPr>
        <p:txBody>
          <a:bodyPr wrap="square" rtlCol="0">
            <a:spAutoFit/>
          </a:bodyPr>
          <a:lstStyle/>
          <a:p>
            <a:r>
              <a:rPr lang="en-US" sz="1200" dirty="0">
                <a:solidFill>
                  <a:srgbClr val="92D050"/>
                </a:solidFill>
              </a:rPr>
              <a:t>Training</a:t>
            </a:r>
          </a:p>
        </p:txBody>
      </p:sp>
      <p:sp>
        <p:nvSpPr>
          <p:cNvPr id="12" name="TextBox 11">
            <a:extLst>
              <a:ext uri="{FF2B5EF4-FFF2-40B4-BE49-F238E27FC236}">
                <a16:creationId xmlns:a16="http://schemas.microsoft.com/office/drawing/2014/main" id="{43FF8F2B-CCDE-EF9C-79B8-9AEF100EEEE4}"/>
              </a:ext>
            </a:extLst>
          </p:cNvPr>
          <p:cNvSpPr txBox="1"/>
          <p:nvPr/>
        </p:nvSpPr>
        <p:spPr>
          <a:xfrm>
            <a:off x="5517471" y="587920"/>
            <a:ext cx="1364476" cy="276999"/>
          </a:xfrm>
          <a:prstGeom prst="rect">
            <a:avLst/>
          </a:prstGeom>
          <a:noFill/>
          <a:ln w="19050">
            <a:solidFill>
              <a:srgbClr val="8EC423"/>
            </a:solidFill>
          </a:ln>
        </p:spPr>
        <p:txBody>
          <a:bodyPr wrap="square" rtlCol="0">
            <a:spAutoFit/>
          </a:bodyPr>
          <a:lstStyle/>
          <a:p>
            <a:r>
              <a:rPr lang="en-US" sz="1200" dirty="0">
                <a:solidFill>
                  <a:srgbClr val="92D050"/>
                </a:solidFill>
              </a:rPr>
              <a:t>Procedures</a:t>
            </a:r>
          </a:p>
        </p:txBody>
      </p:sp>
      <p:sp>
        <p:nvSpPr>
          <p:cNvPr id="13" name="TextBox 12">
            <a:extLst>
              <a:ext uri="{FF2B5EF4-FFF2-40B4-BE49-F238E27FC236}">
                <a16:creationId xmlns:a16="http://schemas.microsoft.com/office/drawing/2014/main" id="{198B58AC-C519-5858-580A-8857A8936BC1}"/>
              </a:ext>
            </a:extLst>
          </p:cNvPr>
          <p:cNvSpPr txBox="1"/>
          <p:nvPr/>
        </p:nvSpPr>
        <p:spPr>
          <a:xfrm>
            <a:off x="6199709" y="181393"/>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
        <p:nvSpPr>
          <p:cNvPr id="14" name="TextBox 13">
            <a:extLst>
              <a:ext uri="{FF2B5EF4-FFF2-40B4-BE49-F238E27FC236}">
                <a16:creationId xmlns:a16="http://schemas.microsoft.com/office/drawing/2014/main" id="{6FF844CF-0BE5-C295-0CDC-11425FB30365}"/>
              </a:ext>
            </a:extLst>
          </p:cNvPr>
          <p:cNvSpPr txBox="1"/>
          <p:nvPr/>
        </p:nvSpPr>
        <p:spPr>
          <a:xfrm>
            <a:off x="8170796" y="135693"/>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sp>
        <p:nvSpPr>
          <p:cNvPr id="15" name="TextBox 14">
            <a:extLst>
              <a:ext uri="{FF2B5EF4-FFF2-40B4-BE49-F238E27FC236}">
                <a16:creationId xmlns:a16="http://schemas.microsoft.com/office/drawing/2014/main" id="{A390EB1F-AA0B-BE25-4496-A601D937A650}"/>
              </a:ext>
            </a:extLst>
          </p:cNvPr>
          <p:cNvSpPr txBox="1"/>
          <p:nvPr/>
        </p:nvSpPr>
        <p:spPr>
          <a:xfrm>
            <a:off x="5469218" y="995784"/>
            <a:ext cx="1875835" cy="276999"/>
          </a:xfrm>
          <a:prstGeom prst="rect">
            <a:avLst/>
          </a:prstGeom>
          <a:noFill/>
          <a:ln w="19050">
            <a:solidFill>
              <a:srgbClr val="8EC423"/>
            </a:solidFill>
          </a:ln>
        </p:spPr>
        <p:txBody>
          <a:bodyPr wrap="none" rtlCol="0">
            <a:spAutoFit/>
          </a:bodyPr>
          <a:lstStyle/>
          <a:p>
            <a:r>
              <a:rPr lang="en-US" sz="1200" dirty="0">
                <a:solidFill>
                  <a:srgbClr val="92D050"/>
                </a:solidFill>
              </a:rPr>
              <a:t>Human System Interface</a:t>
            </a:r>
          </a:p>
        </p:txBody>
      </p:sp>
      <p:pic>
        <p:nvPicPr>
          <p:cNvPr id="6" name="Graphic 5" descr="Bubbles outline">
            <a:extLst>
              <a:ext uri="{FF2B5EF4-FFF2-40B4-BE49-F238E27FC236}">
                <a16:creationId xmlns:a16="http://schemas.microsoft.com/office/drawing/2014/main" id="{B4D4B268-AC42-8BC4-FEC3-0EAF782208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spTree>
    <p:extLst>
      <p:ext uri="{BB962C8B-B14F-4D97-AF65-F5344CB8AC3E}">
        <p14:creationId xmlns:p14="http://schemas.microsoft.com/office/powerpoint/2010/main" val="784479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37750" y="-67404"/>
            <a:ext cx="8821497" cy="6925404"/>
          </a:xfrm>
          <a:prstGeom prst="rect">
            <a:avLst/>
          </a:prstGeom>
        </p:spPr>
      </p:pic>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3749042" y="1576107"/>
            <a:ext cx="492062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651820" y="290755"/>
            <a:ext cx="2629989" cy="1477328"/>
          </a:xfrm>
          <a:prstGeom prst="rect">
            <a:avLst/>
          </a:prstGeom>
          <a:noFill/>
          <a:ln w="76200">
            <a:solidFill>
              <a:srgbClr val="8EC423"/>
            </a:solidFill>
          </a:ln>
        </p:spPr>
        <p:txBody>
          <a:bodyPr wrap="square" rtlCol="0">
            <a:spAutoFit/>
          </a:bodyPr>
          <a:lstStyle/>
          <a:p>
            <a:r>
              <a:rPr lang="en-US" dirty="0">
                <a:solidFill>
                  <a:schemeClr val="tx2"/>
                </a:solidFill>
              </a:rPr>
              <a:t>Temperature readings on relief valve discharge are high, indicating loss of coolant through valve</a:t>
            </a:r>
          </a:p>
        </p:txBody>
      </p:sp>
      <p:sp>
        <p:nvSpPr>
          <p:cNvPr id="8" name="Rectangle 7">
            <a:extLst>
              <a:ext uri="{FF2B5EF4-FFF2-40B4-BE49-F238E27FC236}">
                <a16:creationId xmlns:a16="http://schemas.microsoft.com/office/drawing/2014/main" id="{A43AF199-8882-6389-693B-B3BA27325A38}"/>
              </a:ext>
            </a:extLst>
          </p:cNvPr>
          <p:cNvSpPr/>
          <p:nvPr/>
        </p:nvSpPr>
        <p:spPr>
          <a:xfrm>
            <a:off x="2484522" y="1414471"/>
            <a:ext cx="1267098" cy="420775"/>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51760"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651819" y="2126242"/>
            <a:ext cx="2629989" cy="3139321"/>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dismiss this citing the chronic PORV leakage</a:t>
            </a:r>
          </a:p>
          <a:p>
            <a:pPr marL="285750" indent="-285750">
              <a:buFont typeface="Arial" panose="020B0604020202020204" pitchFamily="34" charset="0"/>
              <a:buChar char="•"/>
            </a:pPr>
            <a:r>
              <a:rPr lang="en-US" dirty="0">
                <a:solidFill>
                  <a:schemeClr val="tx2"/>
                </a:solidFill>
              </a:rPr>
              <a:t>Immediately prior to the event, an operator was performing boron dilution as a response to chronic leakage through PORV </a:t>
            </a:r>
          </a:p>
        </p:txBody>
      </p:sp>
      <p:sp>
        <p:nvSpPr>
          <p:cNvPr id="3" name="TextBox 2">
            <a:extLst>
              <a:ext uri="{FF2B5EF4-FFF2-40B4-BE49-F238E27FC236}">
                <a16:creationId xmlns:a16="http://schemas.microsoft.com/office/drawing/2014/main" id="{D124DBC6-7982-4717-D77F-D05B66A72CEB}"/>
              </a:ext>
            </a:extLst>
          </p:cNvPr>
          <p:cNvSpPr txBox="1"/>
          <p:nvPr/>
        </p:nvSpPr>
        <p:spPr>
          <a:xfrm>
            <a:off x="6096000" y="228127"/>
            <a:ext cx="1326004" cy="276999"/>
          </a:xfrm>
          <a:prstGeom prst="rect">
            <a:avLst/>
          </a:prstGeom>
          <a:noFill/>
          <a:ln w="19050">
            <a:solidFill>
              <a:srgbClr val="8EC423"/>
            </a:solidFill>
          </a:ln>
        </p:spPr>
        <p:txBody>
          <a:bodyPr wrap="none" rtlCol="0">
            <a:spAutoFit/>
          </a:bodyPr>
          <a:lstStyle/>
          <a:p>
            <a:r>
              <a:rPr lang="en-US" sz="1200" dirty="0">
                <a:solidFill>
                  <a:srgbClr val="92D050"/>
                </a:solidFill>
              </a:rPr>
              <a:t>Cognitive Biases</a:t>
            </a:r>
          </a:p>
        </p:txBody>
      </p:sp>
      <p:pic>
        <p:nvPicPr>
          <p:cNvPr id="10" name="Graphic 9" descr="Bubbles outline">
            <a:extLst>
              <a:ext uri="{FF2B5EF4-FFF2-40B4-BE49-F238E27FC236}">
                <a16:creationId xmlns:a16="http://schemas.microsoft.com/office/drawing/2014/main" id="{C7A628A2-BA7C-0718-50BA-D8C2F27D17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spTree>
    <p:extLst>
      <p:ext uri="{BB962C8B-B14F-4D97-AF65-F5344CB8AC3E}">
        <p14:creationId xmlns:p14="http://schemas.microsoft.com/office/powerpoint/2010/main" val="3504169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3">
            <a:extLst>
              <a:ext uri="{FF2B5EF4-FFF2-40B4-BE49-F238E27FC236}">
                <a16:creationId xmlns:a16="http://schemas.microsoft.com/office/drawing/2014/main" id="{FBF2B34E-9FCC-0062-757F-0EA33BD6E5FE}"/>
              </a:ext>
            </a:extLst>
          </p:cNvPr>
          <p:cNvPicPr>
            <a:picLocks noChangeAspect="1"/>
          </p:cNvPicPr>
          <p:nvPr/>
        </p:nvPicPr>
        <p:blipFill>
          <a:blip r:embed="rId2"/>
          <a:stretch>
            <a:fillRect/>
          </a:stretch>
        </p:blipFill>
        <p:spPr>
          <a:xfrm>
            <a:off x="-5792" y="-67404"/>
            <a:ext cx="8821497" cy="6925404"/>
          </a:xfrm>
          <a:prstGeom prst="rect">
            <a:avLst/>
          </a:prstGeom>
        </p:spPr>
      </p:pic>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667944" y="298916"/>
            <a:ext cx="2629989" cy="1477328"/>
          </a:xfrm>
          <a:prstGeom prst="rect">
            <a:avLst/>
          </a:prstGeom>
          <a:noFill/>
          <a:ln w="76200">
            <a:solidFill>
              <a:srgbClr val="0070C0"/>
            </a:solidFill>
          </a:ln>
        </p:spPr>
        <p:txBody>
          <a:bodyPr wrap="square" rtlCol="0">
            <a:spAutoFit/>
          </a:bodyPr>
          <a:lstStyle/>
          <a:p>
            <a:pPr marL="285750" indent="-285750">
              <a:buFont typeface="Arial" panose="020B0604020202020204" pitchFamily="34" charset="0"/>
              <a:buChar char="•"/>
            </a:pPr>
            <a:r>
              <a:rPr lang="en-US" dirty="0">
                <a:solidFill>
                  <a:schemeClr val="tx2"/>
                </a:solidFill>
              </a:rPr>
              <a:t>Operators misinterpret many indications as due to a primary to secondary leak</a:t>
            </a:r>
          </a:p>
        </p:txBody>
      </p:sp>
      <p:pic>
        <p:nvPicPr>
          <p:cNvPr id="3" name="Graphic 2" descr="Bubbles outline">
            <a:extLst>
              <a:ext uri="{FF2B5EF4-FFF2-40B4-BE49-F238E27FC236}">
                <a16:creationId xmlns:a16="http://schemas.microsoft.com/office/drawing/2014/main" id="{367AA4E0-0662-A0CB-CBD6-3EE52DC5EA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sp>
        <p:nvSpPr>
          <p:cNvPr id="12" name="TextBox 11">
            <a:extLst>
              <a:ext uri="{FF2B5EF4-FFF2-40B4-BE49-F238E27FC236}">
                <a16:creationId xmlns:a16="http://schemas.microsoft.com/office/drawing/2014/main" id="{738D01A0-C309-781C-A4F2-FC8BACECB387}"/>
              </a:ext>
            </a:extLst>
          </p:cNvPr>
          <p:cNvSpPr txBox="1"/>
          <p:nvPr/>
        </p:nvSpPr>
        <p:spPr>
          <a:xfrm>
            <a:off x="8775869" y="2193405"/>
            <a:ext cx="1685925" cy="646331"/>
          </a:xfrm>
          <a:prstGeom prst="rect">
            <a:avLst/>
          </a:prstGeom>
          <a:noFill/>
          <a:ln w="38100">
            <a:solidFill>
              <a:srgbClr val="92D050"/>
            </a:solidFill>
          </a:ln>
        </p:spPr>
        <p:txBody>
          <a:bodyPr wrap="square" rtlCol="0">
            <a:spAutoFit/>
          </a:bodyPr>
          <a:lstStyle/>
          <a:p>
            <a:r>
              <a:rPr lang="en-US" sz="1200" b="1" dirty="0">
                <a:solidFill>
                  <a:srgbClr val="07519E"/>
                </a:solidFill>
              </a:rPr>
              <a:t>High containment pressure and temperature</a:t>
            </a:r>
          </a:p>
        </p:txBody>
      </p:sp>
      <p:sp>
        <p:nvSpPr>
          <p:cNvPr id="13" name="TextBox 12">
            <a:extLst>
              <a:ext uri="{FF2B5EF4-FFF2-40B4-BE49-F238E27FC236}">
                <a16:creationId xmlns:a16="http://schemas.microsoft.com/office/drawing/2014/main" id="{B1A0BDEE-7E8A-F3C3-3168-57F219016497}"/>
              </a:ext>
            </a:extLst>
          </p:cNvPr>
          <p:cNvSpPr txBox="1"/>
          <p:nvPr/>
        </p:nvSpPr>
        <p:spPr>
          <a:xfrm>
            <a:off x="8775869" y="4766040"/>
            <a:ext cx="1685925" cy="646331"/>
          </a:xfrm>
          <a:prstGeom prst="rect">
            <a:avLst/>
          </a:prstGeom>
          <a:noFill/>
          <a:ln w="38100">
            <a:solidFill>
              <a:srgbClr val="92D050"/>
            </a:solidFill>
          </a:ln>
        </p:spPr>
        <p:txBody>
          <a:bodyPr wrap="square" rtlCol="0">
            <a:spAutoFit/>
          </a:bodyPr>
          <a:lstStyle/>
          <a:p>
            <a:r>
              <a:rPr lang="en-US" sz="1200" b="1" dirty="0">
                <a:solidFill>
                  <a:srgbClr val="07519E"/>
                </a:solidFill>
              </a:rPr>
              <a:t>High radiation readings in primary system</a:t>
            </a:r>
          </a:p>
        </p:txBody>
      </p:sp>
      <p:sp>
        <p:nvSpPr>
          <p:cNvPr id="14" name="TextBox 13">
            <a:extLst>
              <a:ext uri="{FF2B5EF4-FFF2-40B4-BE49-F238E27FC236}">
                <a16:creationId xmlns:a16="http://schemas.microsoft.com/office/drawing/2014/main" id="{D19FA578-E18B-1EC0-77B2-2003CCE87D6C}"/>
              </a:ext>
            </a:extLst>
          </p:cNvPr>
          <p:cNvSpPr txBox="1"/>
          <p:nvPr/>
        </p:nvSpPr>
        <p:spPr>
          <a:xfrm>
            <a:off x="8775869" y="4219085"/>
            <a:ext cx="1685925" cy="461665"/>
          </a:xfrm>
          <a:prstGeom prst="rect">
            <a:avLst/>
          </a:prstGeom>
          <a:noFill/>
          <a:ln w="38100">
            <a:solidFill>
              <a:srgbClr val="92D050"/>
            </a:solidFill>
          </a:ln>
        </p:spPr>
        <p:txBody>
          <a:bodyPr wrap="square" rtlCol="0">
            <a:spAutoFit/>
          </a:bodyPr>
          <a:lstStyle/>
          <a:p>
            <a:r>
              <a:rPr lang="en-US" sz="1200" b="1" dirty="0">
                <a:solidFill>
                  <a:srgbClr val="07519E"/>
                </a:solidFill>
              </a:rPr>
              <a:t>Reduced boron concentration</a:t>
            </a:r>
          </a:p>
        </p:txBody>
      </p:sp>
      <p:sp>
        <p:nvSpPr>
          <p:cNvPr id="15" name="TextBox 14">
            <a:extLst>
              <a:ext uri="{FF2B5EF4-FFF2-40B4-BE49-F238E27FC236}">
                <a16:creationId xmlns:a16="http://schemas.microsoft.com/office/drawing/2014/main" id="{C18CF559-BBDD-DAE5-392E-0B7A828A36C7}"/>
              </a:ext>
            </a:extLst>
          </p:cNvPr>
          <p:cNvSpPr txBox="1"/>
          <p:nvPr/>
        </p:nvSpPr>
        <p:spPr>
          <a:xfrm>
            <a:off x="8775869" y="3327477"/>
            <a:ext cx="1685925" cy="646331"/>
          </a:xfrm>
          <a:prstGeom prst="rect">
            <a:avLst/>
          </a:prstGeom>
          <a:noFill/>
          <a:ln w="38100">
            <a:solidFill>
              <a:srgbClr val="92D050"/>
            </a:solidFill>
          </a:ln>
        </p:spPr>
        <p:txBody>
          <a:bodyPr wrap="square" rtlCol="0">
            <a:spAutoFit/>
          </a:bodyPr>
          <a:lstStyle/>
          <a:p>
            <a:r>
              <a:rPr lang="en-US" sz="1200" b="1" dirty="0">
                <a:solidFill>
                  <a:srgbClr val="07519E"/>
                </a:solidFill>
              </a:rPr>
              <a:t>Pressure difference between two steam generators</a:t>
            </a:r>
          </a:p>
        </p:txBody>
      </p:sp>
      <p:cxnSp>
        <p:nvCxnSpPr>
          <p:cNvPr id="16" name="Straight Connector 15">
            <a:extLst>
              <a:ext uri="{FF2B5EF4-FFF2-40B4-BE49-F238E27FC236}">
                <a16:creationId xmlns:a16="http://schemas.microsoft.com/office/drawing/2014/main" id="{BA599BCC-DE4C-4A26-1443-05BF96FC8B0E}"/>
              </a:ext>
            </a:extLst>
          </p:cNvPr>
          <p:cNvCxnSpPr>
            <a:cxnSpLocks/>
            <a:endCxn id="12" idx="1"/>
          </p:cNvCxnSpPr>
          <p:nvPr/>
        </p:nvCxnSpPr>
        <p:spPr>
          <a:xfrm>
            <a:off x="4638675" y="2497911"/>
            <a:ext cx="4137194" cy="1866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056810-62DB-E91C-9292-A9FE63D56AFB}"/>
              </a:ext>
            </a:extLst>
          </p:cNvPr>
          <p:cNvCxnSpPr>
            <a:cxnSpLocks/>
            <a:endCxn id="13" idx="1"/>
          </p:cNvCxnSpPr>
          <p:nvPr/>
        </p:nvCxnSpPr>
        <p:spPr>
          <a:xfrm>
            <a:off x="3090527" y="5054531"/>
            <a:ext cx="5685342" cy="3467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B7FCF1A-86B1-D075-81A9-69D1BDCBAE91}"/>
              </a:ext>
            </a:extLst>
          </p:cNvPr>
          <p:cNvCxnSpPr>
            <a:cxnSpLocks/>
          </p:cNvCxnSpPr>
          <p:nvPr/>
        </p:nvCxnSpPr>
        <p:spPr>
          <a:xfrm flipV="1">
            <a:off x="3287281" y="4456076"/>
            <a:ext cx="5515166" cy="487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1907B86-F166-874C-BD7D-A38CC88A5E9E}"/>
              </a:ext>
            </a:extLst>
          </p:cNvPr>
          <p:cNvCxnSpPr>
            <a:cxnSpLocks/>
            <a:endCxn id="15" idx="1"/>
          </p:cNvCxnSpPr>
          <p:nvPr/>
        </p:nvCxnSpPr>
        <p:spPr>
          <a:xfrm>
            <a:off x="4114800" y="3639011"/>
            <a:ext cx="4661069" cy="1163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F0FEECE-E06D-5B46-6365-EB2F06DA310F}"/>
              </a:ext>
            </a:extLst>
          </p:cNvPr>
          <p:cNvSpPr txBox="1"/>
          <p:nvPr/>
        </p:nvSpPr>
        <p:spPr>
          <a:xfrm>
            <a:off x="8775868" y="5557417"/>
            <a:ext cx="1685925" cy="461665"/>
          </a:xfrm>
          <a:prstGeom prst="rect">
            <a:avLst/>
          </a:prstGeom>
          <a:noFill/>
          <a:ln w="38100">
            <a:solidFill>
              <a:srgbClr val="92D050"/>
            </a:solidFill>
          </a:ln>
        </p:spPr>
        <p:txBody>
          <a:bodyPr wrap="square" rtlCol="0">
            <a:spAutoFit/>
          </a:bodyPr>
          <a:lstStyle/>
          <a:p>
            <a:r>
              <a:rPr lang="en-US" sz="1200" b="1" dirty="0">
                <a:solidFill>
                  <a:srgbClr val="07519E"/>
                </a:solidFill>
              </a:rPr>
              <a:t>Containment Sump level</a:t>
            </a:r>
          </a:p>
        </p:txBody>
      </p:sp>
      <p:cxnSp>
        <p:nvCxnSpPr>
          <p:cNvPr id="37" name="Straight Connector 36">
            <a:extLst>
              <a:ext uri="{FF2B5EF4-FFF2-40B4-BE49-F238E27FC236}">
                <a16:creationId xmlns:a16="http://schemas.microsoft.com/office/drawing/2014/main" id="{1D2D912D-D7BC-0DEC-AA0C-F13FB27239CC}"/>
              </a:ext>
            </a:extLst>
          </p:cNvPr>
          <p:cNvCxnSpPr>
            <a:cxnSpLocks/>
          </p:cNvCxnSpPr>
          <p:nvPr/>
        </p:nvCxnSpPr>
        <p:spPr>
          <a:xfrm>
            <a:off x="3126630" y="5757610"/>
            <a:ext cx="5685342" cy="3467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6CC2124-5FC2-EE8D-B53C-8C523B1E1263}"/>
              </a:ext>
            </a:extLst>
          </p:cNvPr>
          <p:cNvSpPr txBox="1"/>
          <p:nvPr/>
        </p:nvSpPr>
        <p:spPr>
          <a:xfrm>
            <a:off x="6145975" y="349757"/>
            <a:ext cx="1326004" cy="276999"/>
          </a:xfrm>
          <a:prstGeom prst="rect">
            <a:avLst/>
          </a:prstGeom>
          <a:noFill/>
          <a:ln w="19050">
            <a:solidFill>
              <a:srgbClr val="8EC423"/>
            </a:solidFill>
          </a:ln>
        </p:spPr>
        <p:txBody>
          <a:bodyPr wrap="none" rtlCol="0">
            <a:spAutoFit/>
          </a:bodyPr>
          <a:lstStyle/>
          <a:p>
            <a:r>
              <a:rPr lang="en-US" sz="1200" dirty="0">
                <a:solidFill>
                  <a:srgbClr val="92D050"/>
                </a:solidFill>
              </a:rPr>
              <a:t>Cognitive Biases</a:t>
            </a:r>
          </a:p>
        </p:txBody>
      </p:sp>
    </p:spTree>
    <p:extLst>
      <p:ext uri="{BB962C8B-B14F-4D97-AF65-F5344CB8AC3E}">
        <p14:creationId xmlns:p14="http://schemas.microsoft.com/office/powerpoint/2010/main" val="3493128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sp>
        <p:nvSpPr>
          <p:cNvPr id="8" name="Rectangle 7">
            <a:extLst>
              <a:ext uri="{FF2B5EF4-FFF2-40B4-BE49-F238E27FC236}">
                <a16:creationId xmlns:a16="http://schemas.microsoft.com/office/drawing/2014/main" id="{A43AF199-8882-6389-693B-B3BA27325A38}"/>
              </a:ext>
            </a:extLst>
          </p:cNvPr>
          <p:cNvSpPr/>
          <p:nvPr/>
        </p:nvSpPr>
        <p:spPr>
          <a:xfrm>
            <a:off x="3221890" y="1294298"/>
            <a:ext cx="643449" cy="667852"/>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B86690-220B-9D88-E69D-BA1720730444}"/>
              </a:ext>
            </a:extLst>
          </p:cNvPr>
          <p:cNvSpPr/>
          <p:nvPr/>
        </p:nvSpPr>
        <p:spPr>
          <a:xfrm>
            <a:off x="3408218" y="2604655"/>
            <a:ext cx="230909" cy="833582"/>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18896CA-E85D-0807-4BBD-EEC468373DDF}"/>
              </a:ext>
            </a:extLst>
          </p:cNvPr>
          <p:cNvSpPr txBox="1"/>
          <p:nvPr/>
        </p:nvSpPr>
        <p:spPr>
          <a:xfrm>
            <a:off x="8772654" y="807988"/>
            <a:ext cx="2629989" cy="2308324"/>
          </a:xfrm>
          <a:prstGeom prst="rect">
            <a:avLst/>
          </a:prstGeom>
          <a:noFill/>
          <a:ln w="76200">
            <a:solidFill>
              <a:srgbClr val="0070C0"/>
            </a:solidFill>
          </a:ln>
        </p:spPr>
        <p:txBody>
          <a:bodyPr wrap="square" rtlCol="0">
            <a:spAutoFit/>
          </a:bodyPr>
          <a:lstStyle/>
          <a:p>
            <a:r>
              <a:rPr lang="en-US" dirty="0">
                <a:solidFill>
                  <a:schemeClr val="tx2"/>
                </a:solidFill>
              </a:rPr>
              <a:t>A Shift supervisor comes in to relieve the previous one, and identifies the stuck open PORV valve and the operator close the the block valve, ending the LOCA</a:t>
            </a:r>
          </a:p>
        </p:txBody>
      </p:sp>
      <p:sp>
        <p:nvSpPr>
          <p:cNvPr id="6" name="TextBox 5">
            <a:extLst>
              <a:ext uri="{FF2B5EF4-FFF2-40B4-BE49-F238E27FC236}">
                <a16:creationId xmlns:a16="http://schemas.microsoft.com/office/drawing/2014/main" id="{E7966450-1FF0-A3EC-D95D-337DB9E44E38}"/>
              </a:ext>
            </a:extLst>
          </p:cNvPr>
          <p:cNvSpPr txBox="1"/>
          <p:nvPr/>
        </p:nvSpPr>
        <p:spPr>
          <a:xfrm>
            <a:off x="8772654" y="3741689"/>
            <a:ext cx="2629989" cy="1754326"/>
          </a:xfrm>
          <a:prstGeom prst="rect">
            <a:avLst/>
          </a:prstGeom>
          <a:noFill/>
          <a:ln w="76200">
            <a:solidFill>
              <a:srgbClr val="8EC423"/>
            </a:solidFill>
          </a:ln>
        </p:spPr>
        <p:txBody>
          <a:bodyPr wrap="square" rtlCol="0">
            <a:spAutoFit/>
          </a:bodyPr>
          <a:lstStyle/>
          <a:p>
            <a:r>
              <a:rPr lang="en-US" dirty="0">
                <a:solidFill>
                  <a:schemeClr val="tx2"/>
                </a:solidFill>
              </a:rPr>
              <a:t>LOCA is resolved, it is many hours before operators can initiate coolant flow through the system to start to resolve the event</a:t>
            </a:r>
          </a:p>
        </p:txBody>
      </p:sp>
      <p:sp>
        <p:nvSpPr>
          <p:cNvPr id="7" name="TextBox 6">
            <a:extLst>
              <a:ext uri="{FF2B5EF4-FFF2-40B4-BE49-F238E27FC236}">
                <a16:creationId xmlns:a16="http://schemas.microsoft.com/office/drawing/2014/main" id="{1E9BC40B-D24F-7505-47DA-2A1680C7B583}"/>
              </a:ext>
            </a:extLst>
          </p:cNvPr>
          <p:cNvSpPr txBox="1"/>
          <p:nvPr/>
        </p:nvSpPr>
        <p:spPr>
          <a:xfrm>
            <a:off x="6340183" y="395987"/>
            <a:ext cx="1326004" cy="276999"/>
          </a:xfrm>
          <a:prstGeom prst="rect">
            <a:avLst/>
          </a:prstGeom>
          <a:noFill/>
          <a:ln w="19050">
            <a:solidFill>
              <a:srgbClr val="8EC423"/>
            </a:solidFill>
          </a:ln>
        </p:spPr>
        <p:txBody>
          <a:bodyPr wrap="none" rtlCol="0">
            <a:spAutoFit/>
          </a:bodyPr>
          <a:lstStyle/>
          <a:p>
            <a:r>
              <a:rPr lang="en-US" sz="1200" dirty="0">
                <a:solidFill>
                  <a:srgbClr val="92D050"/>
                </a:solidFill>
              </a:rPr>
              <a:t>Cognitive Biases</a:t>
            </a:r>
          </a:p>
        </p:txBody>
      </p:sp>
      <p:sp>
        <p:nvSpPr>
          <p:cNvPr id="10" name="TextBox 9">
            <a:extLst>
              <a:ext uri="{FF2B5EF4-FFF2-40B4-BE49-F238E27FC236}">
                <a16:creationId xmlns:a16="http://schemas.microsoft.com/office/drawing/2014/main" id="{0DF43A6D-1398-3F85-1DF0-56C345BF05F8}"/>
              </a:ext>
            </a:extLst>
          </p:cNvPr>
          <p:cNvSpPr txBox="1"/>
          <p:nvPr/>
        </p:nvSpPr>
        <p:spPr>
          <a:xfrm>
            <a:off x="7760526" y="344840"/>
            <a:ext cx="2170787" cy="276999"/>
          </a:xfrm>
          <a:prstGeom prst="rect">
            <a:avLst/>
          </a:prstGeom>
          <a:noFill/>
          <a:ln w="19050">
            <a:solidFill>
              <a:srgbClr val="8EC423"/>
            </a:solidFill>
          </a:ln>
        </p:spPr>
        <p:txBody>
          <a:bodyPr wrap="none" rtlCol="0">
            <a:spAutoFit/>
          </a:bodyPr>
          <a:lstStyle/>
          <a:p>
            <a:r>
              <a:rPr lang="en-US" sz="1200" dirty="0">
                <a:solidFill>
                  <a:srgbClr val="92D050"/>
                </a:solidFill>
              </a:rPr>
              <a:t>Experience and Expectations</a:t>
            </a:r>
          </a:p>
        </p:txBody>
      </p:sp>
      <p:pic>
        <p:nvPicPr>
          <p:cNvPr id="3" name="Graphic 2" descr="Bubbles outline">
            <a:extLst>
              <a:ext uri="{FF2B5EF4-FFF2-40B4-BE49-F238E27FC236}">
                <a16:creationId xmlns:a16="http://schemas.microsoft.com/office/drawing/2014/main" id="{784CA6FC-9E70-7E94-0303-10B07401F7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2837" y="4250944"/>
            <a:ext cx="635381" cy="635381"/>
          </a:xfrm>
          <a:prstGeom prst="rect">
            <a:avLst/>
          </a:prstGeom>
        </p:spPr>
      </p:pic>
    </p:spTree>
    <p:extLst>
      <p:ext uri="{BB962C8B-B14F-4D97-AF65-F5344CB8AC3E}">
        <p14:creationId xmlns:p14="http://schemas.microsoft.com/office/powerpoint/2010/main" val="3078983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3685-D8B6-7B10-8290-05DF35F278AA}"/>
              </a:ext>
            </a:extLst>
          </p:cNvPr>
          <p:cNvSpPr>
            <a:spLocks noGrp="1"/>
          </p:cNvSpPr>
          <p:nvPr>
            <p:ph type="title"/>
          </p:nvPr>
        </p:nvSpPr>
        <p:spPr/>
        <p:txBody>
          <a:bodyPr/>
          <a:lstStyle/>
          <a:p>
            <a:r>
              <a:rPr lang="en-US" dirty="0"/>
              <a:t>Some more context on operator mindset</a:t>
            </a:r>
          </a:p>
        </p:txBody>
      </p:sp>
      <p:sp>
        <p:nvSpPr>
          <p:cNvPr id="3" name="Content Placeholder 2">
            <a:extLst>
              <a:ext uri="{FF2B5EF4-FFF2-40B4-BE49-F238E27FC236}">
                <a16:creationId xmlns:a16="http://schemas.microsoft.com/office/drawing/2014/main" id="{287982AD-B36B-53E4-CDEA-E73B04CB5632}"/>
              </a:ext>
            </a:extLst>
          </p:cNvPr>
          <p:cNvSpPr>
            <a:spLocks noGrp="1"/>
          </p:cNvSpPr>
          <p:nvPr>
            <p:ph idx="1"/>
          </p:nvPr>
        </p:nvSpPr>
        <p:spPr/>
        <p:txBody>
          <a:bodyPr>
            <a:normAutofit fontScale="92500"/>
          </a:bodyPr>
          <a:lstStyle/>
          <a:p>
            <a:pPr marL="0" indent="0">
              <a:buNone/>
            </a:pPr>
            <a:r>
              <a:rPr lang="en-US" dirty="0"/>
              <a:t>According to </a:t>
            </a:r>
            <a:r>
              <a:rPr lang="en-US" dirty="0">
                <a:latin typeface="canada-type-gibson"/>
              </a:rPr>
              <a:t>Joyce, J. and </a:t>
            </a:r>
            <a:r>
              <a:rPr lang="en-US" dirty="0" err="1">
                <a:latin typeface="canada-type-gibson"/>
              </a:rPr>
              <a:t>Lapinsky</a:t>
            </a:r>
            <a:r>
              <a:rPr lang="en-US" dirty="0">
                <a:latin typeface="canada-type-gibson"/>
              </a:rPr>
              <a:t>, G. (1983),</a:t>
            </a:r>
            <a:endParaRPr lang="en-US" dirty="0"/>
          </a:p>
          <a:p>
            <a:r>
              <a:rPr lang="en-US" dirty="0"/>
              <a:t>When preconceived notions about plant behavior do not correspond to actual plant conditions, several things may happen.</a:t>
            </a:r>
          </a:p>
          <a:p>
            <a:pPr lvl="1"/>
            <a:r>
              <a:rPr lang="en-US" dirty="0"/>
              <a:t>Operators may tend to repeat their original, inappropriate information-gathering strategy.</a:t>
            </a:r>
          </a:p>
          <a:p>
            <a:pPr lvl="1"/>
            <a:r>
              <a:rPr lang="en-US" dirty="0"/>
              <a:t>In order to try to make actual conditions fit their preconceived notions, people often selectively disbelieve or disregard anomalous information.</a:t>
            </a:r>
          </a:p>
          <a:p>
            <a:r>
              <a:rPr lang="en-US" dirty="0"/>
              <a:t>When it becomes obvious that the situation does not fit their mental model, they regress to less effective forms of information gathering, for example, attending to all information regardless of its importance--looking for any clue at all that may be helpful.</a:t>
            </a:r>
          </a:p>
          <a:p>
            <a:pPr lvl="1"/>
            <a:r>
              <a:rPr lang="en-US" dirty="0"/>
              <a:t>Information overload usually results, further degrading the reasoning process.</a:t>
            </a:r>
          </a:p>
          <a:p>
            <a:pPr lvl="1"/>
            <a:r>
              <a:rPr lang="en-US" dirty="0"/>
              <a:t>Sub optional strategies such as information queuing, the dropping out of information, and cognitive fixation are the common under such conditions of stress and overload. </a:t>
            </a:r>
          </a:p>
          <a:p>
            <a:endParaRPr lang="en-US" dirty="0"/>
          </a:p>
        </p:txBody>
      </p:sp>
    </p:spTree>
    <p:extLst>
      <p:ext uri="{BB962C8B-B14F-4D97-AF65-F5344CB8AC3E}">
        <p14:creationId xmlns:p14="http://schemas.microsoft.com/office/powerpoint/2010/main" val="3570868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975D5-571D-43CC-A0BC-84B990667B03}"/>
              </a:ext>
            </a:extLst>
          </p:cNvPr>
          <p:cNvSpPr>
            <a:spLocks noGrp="1"/>
          </p:cNvSpPr>
          <p:nvPr>
            <p:ph type="title"/>
          </p:nvPr>
        </p:nvSpPr>
        <p:spPr/>
        <p:txBody>
          <a:bodyPr/>
          <a:lstStyle/>
          <a:p>
            <a:r>
              <a:rPr lang="en-US" dirty="0"/>
              <a:t>Summary of Human Factors in TMI</a:t>
            </a:r>
          </a:p>
        </p:txBody>
      </p:sp>
      <p:sp>
        <p:nvSpPr>
          <p:cNvPr id="3" name="Content Placeholder 2">
            <a:extLst>
              <a:ext uri="{FF2B5EF4-FFF2-40B4-BE49-F238E27FC236}">
                <a16:creationId xmlns:a16="http://schemas.microsoft.com/office/drawing/2014/main" id="{B456A95C-9C07-14D5-96E9-853C9C66C0EC}"/>
              </a:ext>
            </a:extLst>
          </p:cNvPr>
          <p:cNvSpPr>
            <a:spLocks noGrp="1"/>
          </p:cNvSpPr>
          <p:nvPr>
            <p:ph idx="1"/>
          </p:nvPr>
        </p:nvSpPr>
        <p:spPr/>
        <p:txBody>
          <a:bodyPr>
            <a:normAutofit fontScale="92500" lnSpcReduction="10000"/>
          </a:bodyPr>
          <a:lstStyle/>
          <a:p>
            <a:r>
              <a:rPr lang="en-US" dirty="0"/>
              <a:t>Organizational Culture</a:t>
            </a:r>
          </a:p>
          <a:p>
            <a:pPr lvl="1"/>
            <a:r>
              <a:rPr lang="en-US" dirty="0"/>
              <a:t>Failure to learn from operational experience</a:t>
            </a:r>
          </a:p>
          <a:p>
            <a:pPr lvl="3"/>
            <a:r>
              <a:rPr lang="en-US" dirty="0"/>
              <a:t>Davis </a:t>
            </a:r>
            <a:r>
              <a:rPr lang="en-US" dirty="0" err="1"/>
              <a:t>Besse</a:t>
            </a:r>
            <a:endParaRPr lang="en-US" dirty="0"/>
          </a:p>
          <a:p>
            <a:pPr lvl="3"/>
            <a:r>
              <a:rPr lang="en-US" dirty="0" err="1"/>
              <a:t>Beznau</a:t>
            </a:r>
            <a:endParaRPr lang="en-US" dirty="0"/>
          </a:p>
          <a:p>
            <a:pPr lvl="3"/>
            <a:r>
              <a:rPr lang="en-US" dirty="0"/>
              <a:t>Oconee-3</a:t>
            </a:r>
          </a:p>
          <a:p>
            <a:pPr lvl="2"/>
            <a:r>
              <a:rPr lang="en-US" dirty="0"/>
              <a:t>TMI-2</a:t>
            </a:r>
          </a:p>
          <a:p>
            <a:pPr lvl="3"/>
            <a:r>
              <a:rPr lang="en-US" dirty="0"/>
              <a:t>PORV stuck open in a previous incident</a:t>
            </a:r>
          </a:p>
          <a:p>
            <a:r>
              <a:rPr lang="en-US" dirty="0"/>
              <a:t>Design</a:t>
            </a:r>
          </a:p>
          <a:p>
            <a:pPr lvl="1"/>
            <a:r>
              <a:rPr lang="en-US" dirty="0"/>
              <a:t>Operational philosophy was to prioritize avoiding reactor trip by using PORV, which led to frequent PORV actuation</a:t>
            </a:r>
          </a:p>
          <a:p>
            <a:r>
              <a:rPr lang="en-US" dirty="0"/>
              <a:t>Maintenance </a:t>
            </a:r>
          </a:p>
          <a:p>
            <a:pPr lvl="1"/>
            <a:r>
              <a:rPr lang="en-US" dirty="0"/>
              <a:t>Failure to correct known issues with condensate polishing system and leaky PORV</a:t>
            </a:r>
          </a:p>
          <a:p>
            <a:pPr lvl="1"/>
            <a:r>
              <a:rPr lang="en-US" dirty="0"/>
              <a:t>Large number of systems out of service</a:t>
            </a:r>
          </a:p>
          <a:p>
            <a:pPr marL="0" indent="0">
              <a:buNone/>
            </a:pPr>
            <a:endParaRPr lang="en-US" dirty="0"/>
          </a:p>
        </p:txBody>
      </p:sp>
    </p:spTree>
    <p:extLst>
      <p:ext uri="{BB962C8B-B14F-4D97-AF65-F5344CB8AC3E}">
        <p14:creationId xmlns:p14="http://schemas.microsoft.com/office/powerpoint/2010/main" val="2969379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975D5-571D-43CC-A0BC-84B990667B03}"/>
              </a:ext>
            </a:extLst>
          </p:cNvPr>
          <p:cNvSpPr>
            <a:spLocks noGrp="1"/>
          </p:cNvSpPr>
          <p:nvPr>
            <p:ph type="title"/>
          </p:nvPr>
        </p:nvSpPr>
        <p:spPr/>
        <p:txBody>
          <a:bodyPr/>
          <a:lstStyle/>
          <a:p>
            <a:r>
              <a:rPr lang="en-US" dirty="0"/>
              <a:t>Summary of Human Factors in TMI</a:t>
            </a:r>
          </a:p>
        </p:txBody>
      </p:sp>
      <p:sp>
        <p:nvSpPr>
          <p:cNvPr id="3" name="Content Placeholder 2">
            <a:extLst>
              <a:ext uri="{FF2B5EF4-FFF2-40B4-BE49-F238E27FC236}">
                <a16:creationId xmlns:a16="http://schemas.microsoft.com/office/drawing/2014/main" id="{B456A95C-9C07-14D5-96E9-853C9C66C0EC}"/>
              </a:ext>
            </a:extLst>
          </p:cNvPr>
          <p:cNvSpPr>
            <a:spLocks noGrp="1"/>
          </p:cNvSpPr>
          <p:nvPr>
            <p:ph idx="1"/>
          </p:nvPr>
        </p:nvSpPr>
        <p:spPr/>
        <p:txBody>
          <a:bodyPr>
            <a:normAutofit fontScale="77500" lnSpcReduction="20000"/>
          </a:bodyPr>
          <a:lstStyle/>
          <a:p>
            <a:r>
              <a:rPr lang="en-US" dirty="0"/>
              <a:t>Human System Interface</a:t>
            </a:r>
          </a:p>
          <a:p>
            <a:pPr lvl="1"/>
            <a:r>
              <a:rPr lang="en-US" dirty="0"/>
              <a:t>Missing indications</a:t>
            </a:r>
          </a:p>
          <a:p>
            <a:pPr lvl="1"/>
            <a:r>
              <a:rPr lang="en-US" dirty="0"/>
              <a:t>Misleading indications </a:t>
            </a:r>
          </a:p>
          <a:p>
            <a:pPr lvl="1"/>
            <a:r>
              <a:rPr lang="en-US" dirty="0"/>
              <a:t>Obscured indications</a:t>
            </a:r>
          </a:p>
          <a:p>
            <a:r>
              <a:rPr lang="en-US" dirty="0"/>
              <a:t>Training</a:t>
            </a:r>
          </a:p>
          <a:p>
            <a:pPr lvl="1"/>
            <a:r>
              <a:rPr lang="en-US" dirty="0"/>
              <a:t>Training focused on normal conditions, but failed to prepare operators for the conditions they encountered</a:t>
            </a:r>
          </a:p>
          <a:p>
            <a:pPr lvl="2"/>
            <a:r>
              <a:rPr lang="en-US" dirty="0"/>
              <a:t>Training and procedures were valid for liquid, but not for saturation conditions</a:t>
            </a:r>
          </a:p>
          <a:p>
            <a:pPr lvl="1"/>
            <a:r>
              <a:rPr lang="en-US" dirty="0"/>
              <a:t>Strong emphasis on avoiding letting the pressurizer go solid made operators fixate on wrong problem</a:t>
            </a:r>
          </a:p>
          <a:p>
            <a:pPr lvl="2"/>
            <a:r>
              <a:rPr lang="en-US" dirty="0"/>
              <a:t>This came from the reactor designer, the site operations and training, and many of the operators’ Navy experience</a:t>
            </a:r>
          </a:p>
          <a:p>
            <a:r>
              <a:rPr lang="en-US" dirty="0"/>
              <a:t>Experience and Expectations</a:t>
            </a:r>
          </a:p>
          <a:p>
            <a:pPr lvl="1"/>
            <a:r>
              <a:rPr lang="en-US" dirty="0"/>
              <a:t>Complacency associated with leaky PORV and actuation of HPI under “normal conditions”</a:t>
            </a:r>
          </a:p>
          <a:p>
            <a:pPr lvl="1"/>
            <a:r>
              <a:rPr lang="en-US" dirty="0"/>
              <a:t>Cognitive biases associated with interpretation of indications</a:t>
            </a:r>
          </a:p>
          <a:p>
            <a:pPr lvl="1"/>
            <a:r>
              <a:rPr lang="en-US" dirty="0"/>
              <a:t>Operators persisted in wrong interpretation despite contradictory evidence</a:t>
            </a:r>
          </a:p>
          <a:p>
            <a:pPr lvl="2"/>
            <a:r>
              <a:rPr lang="en-US" dirty="0"/>
              <a:t>This isn’t their fault, it is how ALL humans work</a:t>
            </a:r>
          </a:p>
          <a:p>
            <a:endParaRPr lang="en-US" dirty="0"/>
          </a:p>
          <a:p>
            <a:pPr marL="0" indent="0">
              <a:buNone/>
            </a:pPr>
            <a:endParaRPr lang="en-US" dirty="0"/>
          </a:p>
        </p:txBody>
      </p:sp>
    </p:spTree>
    <p:extLst>
      <p:ext uri="{BB962C8B-B14F-4D97-AF65-F5344CB8AC3E}">
        <p14:creationId xmlns:p14="http://schemas.microsoft.com/office/powerpoint/2010/main" val="91392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F54-CEBC-2EF0-0031-39EBFBCD95E1}"/>
              </a:ext>
            </a:extLst>
          </p:cNvPr>
          <p:cNvSpPr>
            <a:spLocks noGrp="1"/>
          </p:cNvSpPr>
          <p:nvPr>
            <p:ph type="title"/>
          </p:nvPr>
        </p:nvSpPr>
        <p:spPr/>
        <p:txBody>
          <a:bodyPr/>
          <a:lstStyle/>
          <a:p>
            <a:r>
              <a:rPr lang="en-US" dirty="0"/>
              <a:t>What does this mean for the future?</a:t>
            </a:r>
          </a:p>
        </p:txBody>
      </p:sp>
      <p:sp>
        <p:nvSpPr>
          <p:cNvPr id="3" name="Content Placeholder 2">
            <a:extLst>
              <a:ext uri="{FF2B5EF4-FFF2-40B4-BE49-F238E27FC236}">
                <a16:creationId xmlns:a16="http://schemas.microsoft.com/office/drawing/2014/main" id="{F3595E9C-CC58-2BC0-7281-A0A3D8C75037}"/>
              </a:ext>
            </a:extLst>
          </p:cNvPr>
          <p:cNvSpPr>
            <a:spLocks noGrp="1"/>
          </p:cNvSpPr>
          <p:nvPr>
            <p:ph idx="1"/>
          </p:nvPr>
        </p:nvSpPr>
        <p:spPr/>
        <p:txBody>
          <a:bodyPr>
            <a:normAutofit lnSpcReduction="10000"/>
          </a:bodyPr>
          <a:lstStyle/>
          <a:p>
            <a:r>
              <a:rPr lang="en-US" dirty="0"/>
              <a:t>Thankfully, we learned a lot from TMI</a:t>
            </a:r>
          </a:p>
          <a:p>
            <a:pPr lvl="1"/>
            <a:r>
              <a:rPr lang="en-US" dirty="0"/>
              <a:t>Sharing of Operating Experience</a:t>
            </a:r>
          </a:p>
          <a:p>
            <a:pPr lvl="1"/>
            <a:r>
              <a:rPr lang="en-US" dirty="0"/>
              <a:t>Improved Procedures</a:t>
            </a:r>
          </a:p>
          <a:p>
            <a:pPr lvl="1"/>
            <a:r>
              <a:rPr lang="en-US" dirty="0"/>
              <a:t>Improved Training</a:t>
            </a:r>
          </a:p>
          <a:p>
            <a:pPr lvl="2"/>
            <a:r>
              <a:rPr lang="en-US" dirty="0"/>
              <a:t>Including simulators</a:t>
            </a:r>
          </a:p>
          <a:p>
            <a:pPr lvl="1"/>
            <a:r>
              <a:rPr lang="en-US" dirty="0"/>
              <a:t>Staffing improvements</a:t>
            </a:r>
          </a:p>
          <a:p>
            <a:pPr lvl="2"/>
            <a:r>
              <a:rPr lang="en-US" dirty="0"/>
              <a:t>Shift Technical Advisor</a:t>
            </a:r>
          </a:p>
          <a:p>
            <a:pPr lvl="1"/>
            <a:r>
              <a:rPr lang="en-US" dirty="0"/>
              <a:t>Improved indication</a:t>
            </a:r>
          </a:p>
          <a:p>
            <a:pPr lvl="2"/>
            <a:r>
              <a:rPr lang="en-US" dirty="0"/>
              <a:t>Safety Parameter Displays</a:t>
            </a:r>
          </a:p>
          <a:p>
            <a:pPr lvl="2"/>
            <a:r>
              <a:rPr lang="en-US" dirty="0"/>
              <a:t>Human factors evaluation </a:t>
            </a:r>
          </a:p>
          <a:p>
            <a:pPr lvl="2"/>
            <a:r>
              <a:rPr lang="en-US" dirty="0"/>
              <a:t>Direct indication of reactor coolant level</a:t>
            </a:r>
          </a:p>
          <a:p>
            <a:r>
              <a:rPr lang="en-US" dirty="0"/>
              <a:t>We have implemented these lessons learned along with many more, and have an excellent safety record in the nuclear industry because of it</a:t>
            </a:r>
          </a:p>
          <a:p>
            <a:pPr lvl="1"/>
            <a:endParaRPr lang="en-US" dirty="0"/>
          </a:p>
        </p:txBody>
      </p:sp>
    </p:spTree>
    <p:extLst>
      <p:ext uri="{BB962C8B-B14F-4D97-AF65-F5344CB8AC3E}">
        <p14:creationId xmlns:p14="http://schemas.microsoft.com/office/powerpoint/2010/main" val="2777826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0974D-E24D-1ADB-3B30-41300E8BDDFA}"/>
              </a:ext>
            </a:extLst>
          </p:cNvPr>
          <p:cNvSpPr>
            <a:spLocks noGrp="1"/>
          </p:cNvSpPr>
          <p:nvPr>
            <p:ph type="title"/>
          </p:nvPr>
        </p:nvSpPr>
        <p:spPr/>
        <p:txBody>
          <a:bodyPr/>
          <a:lstStyle/>
          <a:p>
            <a:r>
              <a:rPr lang="en-US" dirty="0"/>
              <a:t>What does this mean for the future?</a:t>
            </a:r>
          </a:p>
        </p:txBody>
      </p:sp>
      <p:sp>
        <p:nvSpPr>
          <p:cNvPr id="3" name="Content Placeholder 2">
            <a:extLst>
              <a:ext uri="{FF2B5EF4-FFF2-40B4-BE49-F238E27FC236}">
                <a16:creationId xmlns:a16="http://schemas.microsoft.com/office/drawing/2014/main" id="{FA3E7C43-3999-3690-5819-A51893E5CE1C}"/>
              </a:ext>
            </a:extLst>
          </p:cNvPr>
          <p:cNvSpPr>
            <a:spLocks noGrp="1"/>
          </p:cNvSpPr>
          <p:nvPr>
            <p:ph idx="1"/>
          </p:nvPr>
        </p:nvSpPr>
        <p:spPr>
          <a:xfrm>
            <a:off x="938151" y="1739901"/>
            <a:ext cx="4633446" cy="4351338"/>
          </a:xfrm>
        </p:spPr>
        <p:txBody>
          <a:bodyPr/>
          <a:lstStyle/>
          <a:p>
            <a:r>
              <a:rPr lang="en-US" dirty="0"/>
              <a:t>The nuclear industry is poised to build new systems based on some of the assumptions established by existing systems</a:t>
            </a:r>
          </a:p>
          <a:p>
            <a:r>
              <a:rPr lang="en-US" dirty="0"/>
              <a:t>We must remain vigilant in ensuring we understand the assumptions we are making, and that we do not violate them</a:t>
            </a:r>
          </a:p>
          <a:p>
            <a:pPr marL="457200" lvl="1" indent="0">
              <a:buNone/>
            </a:pPr>
            <a:endParaRPr lang="en-US" dirty="0"/>
          </a:p>
          <a:p>
            <a:pPr lvl="1"/>
            <a:endParaRPr lang="en-US" dirty="0"/>
          </a:p>
        </p:txBody>
      </p:sp>
      <p:grpSp>
        <p:nvGrpSpPr>
          <p:cNvPr id="6" name="Group 5">
            <a:extLst>
              <a:ext uri="{FF2B5EF4-FFF2-40B4-BE49-F238E27FC236}">
                <a16:creationId xmlns:a16="http://schemas.microsoft.com/office/drawing/2014/main" id="{D91E4B97-E1BB-5539-8713-AB52D4AEDE22}"/>
              </a:ext>
            </a:extLst>
          </p:cNvPr>
          <p:cNvGrpSpPr/>
          <p:nvPr/>
        </p:nvGrpSpPr>
        <p:grpSpPr>
          <a:xfrm>
            <a:off x="6209933" y="1567399"/>
            <a:ext cx="5143866" cy="3459648"/>
            <a:chOff x="6482595" y="1636227"/>
            <a:chExt cx="4633446" cy="2755445"/>
          </a:xfrm>
        </p:grpSpPr>
        <p:pic>
          <p:nvPicPr>
            <p:cNvPr id="4" name="Picture 3">
              <a:extLst>
                <a:ext uri="{FF2B5EF4-FFF2-40B4-BE49-F238E27FC236}">
                  <a16:creationId xmlns:a16="http://schemas.microsoft.com/office/drawing/2014/main" id="{BB655F67-61D1-3EA9-FD3D-114CB389B2C9}"/>
                </a:ext>
              </a:extLst>
            </p:cNvPr>
            <p:cNvPicPr>
              <a:picLocks noChangeAspect="1"/>
            </p:cNvPicPr>
            <p:nvPr/>
          </p:nvPicPr>
          <p:blipFill>
            <a:blip r:embed="rId2"/>
            <a:stretch>
              <a:fillRect/>
            </a:stretch>
          </p:blipFill>
          <p:spPr>
            <a:xfrm>
              <a:off x="6482595" y="1636227"/>
              <a:ext cx="4633446" cy="2355335"/>
            </a:xfrm>
            <a:prstGeom prst="rect">
              <a:avLst/>
            </a:prstGeom>
          </p:spPr>
        </p:pic>
        <p:sp>
          <p:nvSpPr>
            <p:cNvPr id="5" name="TextBox 4">
              <a:extLst>
                <a:ext uri="{FF2B5EF4-FFF2-40B4-BE49-F238E27FC236}">
                  <a16:creationId xmlns:a16="http://schemas.microsoft.com/office/drawing/2014/main" id="{2DF3565C-4ECF-DF8A-3F6D-E92C0CD383AD}"/>
                </a:ext>
              </a:extLst>
            </p:cNvPr>
            <p:cNvSpPr txBox="1"/>
            <p:nvPr/>
          </p:nvSpPr>
          <p:spPr>
            <a:xfrm>
              <a:off x="6482595" y="3991562"/>
              <a:ext cx="463344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0565C"/>
                  </a:solidFill>
                  <a:effectLst/>
                  <a:uLnTx/>
                  <a:uFillTx/>
                  <a:latin typeface="Arial"/>
                  <a:ea typeface="+mn-ea"/>
                  <a:cs typeface="+mn-cs"/>
                </a:rPr>
                <a:t>https://www.flickr.com/photos/thirdwaythinktank/37875478862/in/album-72157665372889289/</a:t>
              </a:r>
            </a:p>
          </p:txBody>
        </p:sp>
      </p:grpSp>
    </p:spTree>
    <p:extLst>
      <p:ext uri="{BB962C8B-B14F-4D97-AF65-F5344CB8AC3E}">
        <p14:creationId xmlns:p14="http://schemas.microsoft.com/office/powerpoint/2010/main" val="421938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Content Placeholder 2">
            <a:extLst>
              <a:ext uri="{FF2B5EF4-FFF2-40B4-BE49-F238E27FC236}">
                <a16:creationId xmlns:a16="http://schemas.microsoft.com/office/drawing/2014/main" id="{0F5D038F-96CE-4D11-0395-7E416FB3E8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194692" y="1739900"/>
            <a:ext cx="7902628" cy="4351338"/>
          </a:xfrm>
        </p:spPr>
      </p:pic>
      <p:sp>
        <p:nvSpPr>
          <p:cNvPr id="3" name="Title 2">
            <a:extLst>
              <a:ext uri="{FF2B5EF4-FFF2-40B4-BE49-F238E27FC236}">
                <a16:creationId xmlns:a16="http://schemas.microsoft.com/office/drawing/2014/main" id="{4CEAE494-208F-C1CB-FEBC-C993C29197C6}"/>
              </a:ext>
            </a:extLst>
          </p:cNvPr>
          <p:cNvSpPr>
            <a:spLocks noGrp="1"/>
          </p:cNvSpPr>
          <p:nvPr>
            <p:ph type="title"/>
          </p:nvPr>
        </p:nvSpPr>
        <p:spPr/>
        <p:txBody>
          <a:bodyPr/>
          <a:lstStyle/>
          <a:p>
            <a:r>
              <a:rPr lang="en-US" dirty="0"/>
              <a:t>Boiling Water Reactor (BWR)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8C4DC-AACA-DC25-2B9E-D70847C41F42}"/>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43242E1A-F2CF-0971-7C94-7C823ECC9231}"/>
              </a:ext>
            </a:extLst>
          </p:cNvPr>
          <p:cNvSpPr>
            <a:spLocks noGrp="1"/>
          </p:cNvSpPr>
          <p:nvPr>
            <p:ph idx="1"/>
          </p:nvPr>
        </p:nvSpPr>
        <p:spPr/>
        <p:txBody>
          <a:bodyPr/>
          <a:lstStyle/>
          <a:p>
            <a:r>
              <a:rPr lang="en-US" dirty="0"/>
              <a:t>Questions?</a:t>
            </a:r>
          </a:p>
          <a:p>
            <a:r>
              <a:rPr lang="en-US" dirty="0">
                <a:hlinkClick r:id="rId2"/>
              </a:rPr>
              <a:t>Katya.leblanc@inl.gov</a:t>
            </a:r>
            <a:endParaRPr lang="en-US" dirty="0"/>
          </a:p>
          <a:p>
            <a:endParaRPr lang="en-US" dirty="0"/>
          </a:p>
        </p:txBody>
      </p:sp>
    </p:spTree>
    <p:extLst>
      <p:ext uri="{BB962C8B-B14F-4D97-AF65-F5344CB8AC3E}">
        <p14:creationId xmlns:p14="http://schemas.microsoft.com/office/powerpoint/2010/main" val="212806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F951A-B005-E9FA-239D-36C4B2555C0C}"/>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C8E0694-6019-FBC8-C3DF-B3F37F2B7557}"/>
              </a:ext>
            </a:extLst>
          </p:cNvPr>
          <p:cNvSpPr>
            <a:spLocks noGrp="1"/>
          </p:cNvSpPr>
          <p:nvPr>
            <p:ph idx="1"/>
          </p:nvPr>
        </p:nvSpPr>
        <p:spPr/>
        <p:txBody>
          <a:bodyPr/>
          <a:lstStyle/>
          <a:p>
            <a:r>
              <a:rPr lang="en-US" dirty="0">
                <a:latin typeface="canada-type-gibson"/>
              </a:rPr>
              <a:t>The Davis </a:t>
            </a:r>
            <a:r>
              <a:rPr lang="en-US" dirty="0" err="1">
                <a:latin typeface="canada-type-gibson"/>
              </a:rPr>
              <a:t>Besse</a:t>
            </a:r>
            <a:r>
              <a:rPr lang="en-US" dirty="0">
                <a:latin typeface="canada-type-gibson"/>
              </a:rPr>
              <a:t> Nuclear Power Plant Three Mile Island Accident Precursor Event. Mike </a:t>
            </a:r>
            <a:r>
              <a:rPr lang="en-US" dirty="0" err="1">
                <a:latin typeface="canada-type-gibson"/>
              </a:rPr>
              <a:t>Derivan</a:t>
            </a:r>
            <a:r>
              <a:rPr lang="en-US" dirty="0">
                <a:latin typeface="canada-type-gibson"/>
              </a:rPr>
              <a:t>, 2014</a:t>
            </a:r>
          </a:p>
          <a:p>
            <a:r>
              <a:rPr lang="en-US" dirty="0">
                <a:latin typeface="canada-type-gibson"/>
                <a:hlinkClick r:id="rId3">
                  <a:extLst>
                    <a:ext uri="{A12FA001-AC4F-418D-AE19-62706E023703}">
                      <ahyp:hlinkClr xmlns:ahyp="http://schemas.microsoft.com/office/drawing/2018/hyperlinkcolor" val="tx"/>
                    </a:ext>
                  </a:extLst>
                </a:hlinkClick>
              </a:rPr>
              <a:t>Insights from the Three Mile Island accident—Part 1: The accident. William E. Burchill Nuclear News. 2019</a:t>
            </a:r>
            <a:endParaRPr lang="en-US" dirty="0">
              <a:latin typeface="canada-type-gibson"/>
            </a:endParaRPr>
          </a:p>
          <a:p>
            <a:r>
              <a:rPr lang="en-US" b="0" i="1" dirty="0">
                <a:effectLst/>
                <a:latin typeface="canada-type-gibson"/>
              </a:rPr>
              <a:t> Three Mile Island: A Report to the Commissioners and to the Public</a:t>
            </a:r>
            <a:r>
              <a:rPr lang="en-US" b="0" i="0" dirty="0">
                <a:effectLst/>
                <a:latin typeface="canada-type-gibson"/>
              </a:rPr>
              <a:t>, M. </a:t>
            </a:r>
            <a:r>
              <a:rPr lang="en-US" b="0" i="0" dirty="0" err="1">
                <a:effectLst/>
                <a:latin typeface="canada-type-gibson"/>
              </a:rPr>
              <a:t>Rogovin</a:t>
            </a:r>
            <a:r>
              <a:rPr lang="en-US" b="0" i="0" dirty="0">
                <a:effectLst/>
                <a:latin typeface="canada-type-gibson"/>
              </a:rPr>
              <a:t>, director of Special Inquiry Group, U.S. Nuclear Regulatory Commission (Jan. 1980).</a:t>
            </a:r>
          </a:p>
          <a:p>
            <a:r>
              <a:rPr lang="en-US" dirty="0">
                <a:latin typeface="canada-type-gibson"/>
              </a:rPr>
              <a:t>Joyce, J. and </a:t>
            </a:r>
            <a:r>
              <a:rPr lang="en-US" dirty="0" err="1">
                <a:latin typeface="canada-type-gibson"/>
              </a:rPr>
              <a:t>Lapinsky</a:t>
            </a:r>
            <a:r>
              <a:rPr lang="en-US" dirty="0">
                <a:latin typeface="canada-type-gibson"/>
              </a:rPr>
              <a:t>, G. (1983). A history and overview of the safety parameter display system concept.  IEEE Transactions on Nuclear Science, NS-30(1).</a:t>
            </a:r>
          </a:p>
          <a:p>
            <a:endParaRPr lang="en-US" dirty="0"/>
          </a:p>
        </p:txBody>
      </p:sp>
    </p:spTree>
    <p:extLst>
      <p:ext uri="{BB962C8B-B14F-4D97-AF65-F5344CB8AC3E}">
        <p14:creationId xmlns:p14="http://schemas.microsoft.com/office/powerpoint/2010/main" val="2451493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76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62F42-1E91-F43B-6AEE-CD2EEF38DABF}"/>
              </a:ext>
            </a:extLst>
          </p:cNvPr>
          <p:cNvSpPr>
            <a:spLocks noGrp="1"/>
          </p:cNvSpPr>
          <p:nvPr>
            <p:ph type="title"/>
          </p:nvPr>
        </p:nvSpPr>
        <p:spPr/>
        <p:txBody>
          <a:bodyPr/>
          <a:lstStyle/>
          <a:p>
            <a:r>
              <a:rPr lang="en-US" dirty="0"/>
              <a:t>Pressurized Water Reactor (PWR)</a:t>
            </a:r>
          </a:p>
        </p:txBody>
      </p:sp>
      <p:pic>
        <p:nvPicPr>
          <p:cNvPr id="4" name="Content Placeholder 3">
            <a:extLst>
              <a:ext uri="{FF2B5EF4-FFF2-40B4-BE49-F238E27FC236}">
                <a16:creationId xmlns:a16="http://schemas.microsoft.com/office/drawing/2014/main" id="{D799B0E4-5E51-EDCE-A61A-077C4EE1E87B}"/>
              </a:ext>
            </a:extLst>
          </p:cNvPr>
          <p:cNvPicPr>
            <a:picLocks noGrp="1" noChangeAspect="1"/>
          </p:cNvPicPr>
          <p:nvPr>
            <p:ph idx="1"/>
          </p:nvPr>
        </p:nvPicPr>
        <p:blipFill>
          <a:blip r:embed="rId3"/>
          <a:stretch>
            <a:fillRect/>
          </a:stretch>
        </p:blipFill>
        <p:spPr>
          <a:xfrm>
            <a:off x="838201" y="1063000"/>
            <a:ext cx="9868939" cy="5098678"/>
          </a:xfrm>
          <a:prstGeom prst="rect">
            <a:avLst/>
          </a:prstGeom>
        </p:spPr>
      </p:pic>
    </p:spTree>
    <p:extLst>
      <p:ext uri="{BB962C8B-B14F-4D97-AF65-F5344CB8AC3E}">
        <p14:creationId xmlns:p14="http://schemas.microsoft.com/office/powerpoint/2010/main" val="409350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51DA7-FD6E-BB0F-6B8C-0D9B31D57B4A}"/>
              </a:ext>
            </a:extLst>
          </p:cNvPr>
          <p:cNvSpPr>
            <a:spLocks noGrp="1"/>
          </p:cNvSpPr>
          <p:nvPr>
            <p:ph type="title"/>
          </p:nvPr>
        </p:nvSpPr>
        <p:spPr/>
        <p:txBody>
          <a:bodyPr/>
          <a:lstStyle/>
          <a:p>
            <a:r>
              <a:rPr lang="en-US" dirty="0"/>
              <a:t>Some </a:t>
            </a:r>
            <a:r>
              <a:rPr lang="en-US" dirty="0" err="1"/>
              <a:t>History:Three</a:t>
            </a:r>
            <a:r>
              <a:rPr lang="en-US" dirty="0"/>
              <a:t> Mile Island</a:t>
            </a:r>
          </a:p>
        </p:txBody>
      </p:sp>
      <p:sp>
        <p:nvSpPr>
          <p:cNvPr id="3" name="Content Placeholder 2">
            <a:extLst>
              <a:ext uri="{FF2B5EF4-FFF2-40B4-BE49-F238E27FC236}">
                <a16:creationId xmlns:a16="http://schemas.microsoft.com/office/drawing/2014/main" id="{31F931CD-D0EF-6B60-8540-40A08C6DFFD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602378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3"/>
          <a:stretch>
            <a:fillRect/>
          </a:stretch>
        </p:blipFill>
        <p:spPr>
          <a:xfrm>
            <a:off x="0" y="-67404"/>
            <a:ext cx="8821497" cy="6925404"/>
          </a:xfrm>
          <a:prstGeom prst="rect">
            <a:avLst/>
          </a:prstGeom>
        </p:spPr>
      </p:pic>
    </p:spTree>
    <p:extLst>
      <p:ext uri="{BB962C8B-B14F-4D97-AF65-F5344CB8AC3E}">
        <p14:creationId xmlns:p14="http://schemas.microsoft.com/office/powerpoint/2010/main" val="1151576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16626-75DA-7E29-6E7A-66E2D437F795}"/>
              </a:ext>
            </a:extLst>
          </p:cNvPr>
          <p:cNvSpPr>
            <a:spLocks noGrp="1"/>
          </p:cNvSpPr>
          <p:nvPr>
            <p:ph type="title"/>
          </p:nvPr>
        </p:nvSpPr>
        <p:spPr/>
        <p:txBody>
          <a:bodyPr/>
          <a:lstStyle/>
          <a:p>
            <a:r>
              <a:rPr lang="en-US" dirty="0"/>
              <a:t>Setting the stage</a:t>
            </a:r>
          </a:p>
        </p:txBody>
      </p:sp>
      <p:sp>
        <p:nvSpPr>
          <p:cNvPr id="3" name="Content Placeholder 2">
            <a:extLst>
              <a:ext uri="{FF2B5EF4-FFF2-40B4-BE49-F238E27FC236}">
                <a16:creationId xmlns:a16="http://schemas.microsoft.com/office/drawing/2014/main" id="{C8E8AD1A-60E9-5DB3-1C98-A69F1D2080E2}"/>
              </a:ext>
            </a:extLst>
          </p:cNvPr>
          <p:cNvSpPr>
            <a:spLocks noGrp="1"/>
          </p:cNvSpPr>
          <p:nvPr>
            <p:ph idx="1"/>
          </p:nvPr>
        </p:nvSpPr>
        <p:spPr>
          <a:xfrm>
            <a:off x="7524206" y="1219199"/>
            <a:ext cx="3829593" cy="4872039"/>
          </a:xfrm>
        </p:spPr>
        <p:txBody>
          <a:bodyPr/>
          <a:lstStyle/>
          <a:p>
            <a:r>
              <a:rPr lang="en-US" dirty="0"/>
              <a:t>Control rooms are a complex and noisy environment</a:t>
            </a:r>
          </a:p>
          <a:p>
            <a:r>
              <a:rPr lang="en-US" dirty="0"/>
              <a:t>It is 4 am</a:t>
            </a:r>
          </a:p>
          <a:p>
            <a:r>
              <a:rPr lang="en-US" dirty="0"/>
              <a:t>In an event, 100s of alarms are going off</a:t>
            </a:r>
          </a:p>
        </p:txBody>
      </p:sp>
      <p:pic>
        <p:nvPicPr>
          <p:cNvPr id="4" name="Picture 4">
            <a:extLst>
              <a:ext uri="{FF2B5EF4-FFF2-40B4-BE49-F238E27FC236}">
                <a16:creationId xmlns:a16="http://schemas.microsoft.com/office/drawing/2014/main" id="{EA28D01E-B2E9-91EC-97E0-80FE3FF31C1C}"/>
              </a:ext>
            </a:extLst>
          </p:cNvPr>
          <p:cNvPicPr>
            <a:picLocks noChangeAspect="1" noChangeArrowheads="1"/>
          </p:cNvPicPr>
          <p:nvPr/>
        </p:nvPicPr>
        <p:blipFill>
          <a:blip r:embed="rId2"/>
          <a:srcRect/>
          <a:stretch>
            <a:fillRect/>
          </a:stretch>
        </p:blipFill>
        <p:spPr bwMode="auto">
          <a:xfrm>
            <a:off x="516164" y="1155777"/>
            <a:ext cx="6572613" cy="493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Graphic 5" descr="Tag with solid fill">
            <a:extLst>
              <a:ext uri="{FF2B5EF4-FFF2-40B4-BE49-F238E27FC236}">
                <a16:creationId xmlns:a16="http://schemas.microsoft.com/office/drawing/2014/main" id="{A26DF7F3-5AE8-675F-1EFF-32E6E43898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80012" y="4142828"/>
            <a:ext cx="585927" cy="585927"/>
          </a:xfrm>
          <a:prstGeom prst="rect">
            <a:avLst/>
          </a:prstGeom>
        </p:spPr>
      </p:pic>
      <p:sp>
        <p:nvSpPr>
          <p:cNvPr id="5" name="TextBox 4">
            <a:extLst>
              <a:ext uri="{FF2B5EF4-FFF2-40B4-BE49-F238E27FC236}">
                <a16:creationId xmlns:a16="http://schemas.microsoft.com/office/drawing/2014/main" id="{69E3D436-07D2-0886-182A-8E624C9DA788}"/>
              </a:ext>
            </a:extLst>
          </p:cNvPr>
          <p:cNvSpPr txBox="1"/>
          <p:nvPr/>
        </p:nvSpPr>
        <p:spPr>
          <a:xfrm>
            <a:off x="516164" y="6091239"/>
            <a:ext cx="4917985" cy="369332"/>
          </a:xfrm>
          <a:prstGeom prst="rect">
            <a:avLst/>
          </a:prstGeom>
          <a:noFill/>
        </p:spPr>
        <p:txBody>
          <a:bodyPr wrap="square" rtlCol="0">
            <a:spAutoFit/>
          </a:bodyPr>
          <a:lstStyle/>
          <a:p>
            <a:r>
              <a:rPr lang="en-US" dirty="0">
                <a:solidFill>
                  <a:schemeClr val="tx2"/>
                </a:solidFill>
              </a:rPr>
              <a:t>Diablo Canyon Control Room</a:t>
            </a:r>
          </a:p>
        </p:txBody>
      </p:sp>
    </p:spTree>
    <p:extLst>
      <p:ext uri="{BB962C8B-B14F-4D97-AF65-F5344CB8AC3E}">
        <p14:creationId xmlns:p14="http://schemas.microsoft.com/office/powerpoint/2010/main" val="1776200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16626-75DA-7E29-6E7A-66E2D437F795}"/>
              </a:ext>
            </a:extLst>
          </p:cNvPr>
          <p:cNvSpPr>
            <a:spLocks noGrp="1"/>
          </p:cNvSpPr>
          <p:nvPr>
            <p:ph type="title"/>
          </p:nvPr>
        </p:nvSpPr>
        <p:spPr/>
        <p:txBody>
          <a:bodyPr/>
          <a:lstStyle/>
          <a:p>
            <a:r>
              <a:rPr lang="en-US" dirty="0"/>
              <a:t>Setting the stage</a:t>
            </a:r>
          </a:p>
        </p:txBody>
      </p:sp>
      <p:sp>
        <p:nvSpPr>
          <p:cNvPr id="3" name="Content Placeholder 2">
            <a:extLst>
              <a:ext uri="{FF2B5EF4-FFF2-40B4-BE49-F238E27FC236}">
                <a16:creationId xmlns:a16="http://schemas.microsoft.com/office/drawing/2014/main" id="{C8E8AD1A-60E9-5DB3-1C98-A69F1D2080E2}"/>
              </a:ext>
            </a:extLst>
          </p:cNvPr>
          <p:cNvSpPr>
            <a:spLocks noGrp="1"/>
          </p:cNvSpPr>
          <p:nvPr>
            <p:ph idx="1"/>
          </p:nvPr>
        </p:nvSpPr>
        <p:spPr>
          <a:xfrm>
            <a:off x="7524206" y="1219199"/>
            <a:ext cx="3829593" cy="4872039"/>
          </a:xfrm>
        </p:spPr>
        <p:txBody>
          <a:bodyPr/>
          <a:lstStyle/>
          <a:p>
            <a:r>
              <a:rPr lang="en-US" dirty="0"/>
              <a:t>Control rooms are a complex and noisy environment</a:t>
            </a:r>
          </a:p>
          <a:p>
            <a:r>
              <a:rPr lang="en-US" dirty="0"/>
              <a:t>It is 4 am</a:t>
            </a:r>
          </a:p>
          <a:p>
            <a:r>
              <a:rPr lang="en-US" dirty="0"/>
              <a:t>In an event, 100s of alarms are going off</a:t>
            </a:r>
          </a:p>
          <a:p>
            <a:r>
              <a:rPr lang="en-US" dirty="0"/>
              <a:t>There were many systems out of service the day of the event</a:t>
            </a:r>
          </a:p>
        </p:txBody>
      </p:sp>
      <p:pic>
        <p:nvPicPr>
          <p:cNvPr id="4" name="Picture 4">
            <a:extLst>
              <a:ext uri="{FF2B5EF4-FFF2-40B4-BE49-F238E27FC236}">
                <a16:creationId xmlns:a16="http://schemas.microsoft.com/office/drawing/2014/main" id="{EA28D01E-B2E9-91EC-97E0-80FE3FF31C1C}"/>
              </a:ext>
            </a:extLst>
          </p:cNvPr>
          <p:cNvPicPr>
            <a:picLocks noChangeAspect="1" noChangeArrowheads="1"/>
          </p:cNvPicPr>
          <p:nvPr/>
        </p:nvPicPr>
        <p:blipFill>
          <a:blip r:embed="rId2"/>
          <a:srcRect/>
          <a:stretch>
            <a:fillRect/>
          </a:stretch>
        </p:blipFill>
        <p:spPr bwMode="auto">
          <a:xfrm>
            <a:off x="516164" y="1155777"/>
            <a:ext cx="6572613" cy="493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Graphic 5" descr="Tag with solid fill">
            <a:extLst>
              <a:ext uri="{FF2B5EF4-FFF2-40B4-BE49-F238E27FC236}">
                <a16:creationId xmlns:a16="http://schemas.microsoft.com/office/drawing/2014/main" id="{A26DF7F3-5AE8-675F-1EFF-32E6E43898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4900" y="4869469"/>
            <a:ext cx="703218" cy="703218"/>
          </a:xfrm>
          <a:prstGeom prst="rect">
            <a:avLst/>
          </a:prstGeom>
        </p:spPr>
      </p:pic>
      <p:sp>
        <p:nvSpPr>
          <p:cNvPr id="5" name="TextBox 4">
            <a:extLst>
              <a:ext uri="{FF2B5EF4-FFF2-40B4-BE49-F238E27FC236}">
                <a16:creationId xmlns:a16="http://schemas.microsoft.com/office/drawing/2014/main" id="{239974BC-E986-6801-2DF7-4FD606B77F77}"/>
              </a:ext>
            </a:extLst>
          </p:cNvPr>
          <p:cNvSpPr txBox="1"/>
          <p:nvPr/>
        </p:nvSpPr>
        <p:spPr>
          <a:xfrm>
            <a:off x="516164" y="6091239"/>
            <a:ext cx="4917985" cy="369332"/>
          </a:xfrm>
          <a:prstGeom prst="rect">
            <a:avLst/>
          </a:prstGeom>
          <a:noFill/>
        </p:spPr>
        <p:txBody>
          <a:bodyPr wrap="square" rtlCol="0">
            <a:spAutoFit/>
          </a:bodyPr>
          <a:lstStyle/>
          <a:p>
            <a:r>
              <a:rPr lang="en-US" dirty="0">
                <a:solidFill>
                  <a:schemeClr val="tx2"/>
                </a:solidFill>
              </a:rPr>
              <a:t>Diablo Canyon Control Room</a:t>
            </a:r>
          </a:p>
        </p:txBody>
      </p:sp>
      <p:pic>
        <p:nvPicPr>
          <p:cNvPr id="7" name="Graphic 6" descr="Tag with solid fill">
            <a:extLst>
              <a:ext uri="{FF2B5EF4-FFF2-40B4-BE49-F238E27FC236}">
                <a16:creationId xmlns:a16="http://schemas.microsoft.com/office/drawing/2014/main" id="{EC329F62-E169-7E59-BA81-C95987BE7D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22615" y="4256841"/>
            <a:ext cx="703218" cy="703218"/>
          </a:xfrm>
          <a:prstGeom prst="rect">
            <a:avLst/>
          </a:prstGeom>
        </p:spPr>
      </p:pic>
      <p:pic>
        <p:nvPicPr>
          <p:cNvPr id="8" name="Graphic 7" descr="Tag with solid fill">
            <a:extLst>
              <a:ext uri="{FF2B5EF4-FFF2-40B4-BE49-F238E27FC236}">
                <a16:creationId xmlns:a16="http://schemas.microsoft.com/office/drawing/2014/main" id="{87F13387-DEB5-44E9-8367-AD1358E257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08118" y="5388021"/>
            <a:ext cx="703218" cy="703218"/>
          </a:xfrm>
          <a:prstGeom prst="rect">
            <a:avLst/>
          </a:prstGeom>
        </p:spPr>
      </p:pic>
      <p:pic>
        <p:nvPicPr>
          <p:cNvPr id="9" name="Graphic 8" descr="Tag with solid fill">
            <a:extLst>
              <a:ext uri="{FF2B5EF4-FFF2-40B4-BE49-F238E27FC236}">
                <a16:creationId xmlns:a16="http://schemas.microsoft.com/office/drawing/2014/main" id="{F5996C22-4C93-B3BE-695B-CD35CE6B2C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74224" y="3808095"/>
            <a:ext cx="703218" cy="703218"/>
          </a:xfrm>
          <a:prstGeom prst="rect">
            <a:avLst/>
          </a:prstGeom>
        </p:spPr>
      </p:pic>
      <p:pic>
        <p:nvPicPr>
          <p:cNvPr id="10" name="Graphic 9" descr="Tag with solid fill">
            <a:extLst>
              <a:ext uri="{FF2B5EF4-FFF2-40B4-BE49-F238E27FC236}">
                <a16:creationId xmlns:a16="http://schemas.microsoft.com/office/drawing/2014/main" id="{62494D7F-91F2-5BF9-299B-A56FD14AB8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96821" y="3429000"/>
            <a:ext cx="252549" cy="252549"/>
          </a:xfrm>
          <a:prstGeom prst="rect">
            <a:avLst/>
          </a:prstGeom>
        </p:spPr>
      </p:pic>
      <p:pic>
        <p:nvPicPr>
          <p:cNvPr id="12" name="Graphic 11" descr="Tag with solid fill">
            <a:extLst>
              <a:ext uri="{FF2B5EF4-FFF2-40B4-BE49-F238E27FC236}">
                <a16:creationId xmlns:a16="http://schemas.microsoft.com/office/drawing/2014/main" id="{97737087-8448-EDB4-069F-CF6267BECA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51167" y="3787428"/>
            <a:ext cx="252549" cy="252549"/>
          </a:xfrm>
          <a:prstGeom prst="rect">
            <a:avLst/>
          </a:prstGeom>
        </p:spPr>
      </p:pic>
      <p:pic>
        <p:nvPicPr>
          <p:cNvPr id="13" name="Graphic 12" descr="Tag with solid fill">
            <a:extLst>
              <a:ext uri="{FF2B5EF4-FFF2-40B4-BE49-F238E27FC236}">
                <a16:creationId xmlns:a16="http://schemas.microsoft.com/office/drawing/2014/main" id="{F490746E-CFE3-6766-4AB9-104481055B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17952" y="3324509"/>
            <a:ext cx="252549" cy="252549"/>
          </a:xfrm>
          <a:prstGeom prst="rect">
            <a:avLst/>
          </a:prstGeom>
        </p:spPr>
      </p:pic>
    </p:spTree>
    <p:extLst>
      <p:ext uri="{BB962C8B-B14F-4D97-AF65-F5344CB8AC3E}">
        <p14:creationId xmlns:p14="http://schemas.microsoft.com/office/powerpoint/2010/main" val="410098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903D-B182-4786-8618-2D72BDC16F7A}"/>
              </a:ext>
            </a:extLst>
          </p:cNvPr>
          <p:cNvSpPr>
            <a:spLocks noGrp="1"/>
          </p:cNvSpPr>
          <p:nvPr>
            <p:ph type="title"/>
          </p:nvPr>
        </p:nvSpPr>
        <p:spPr/>
        <p:txBody>
          <a:bodyPr/>
          <a:lstStyle/>
          <a:p>
            <a:br>
              <a:rPr lang="en-US" dirty="0"/>
            </a:br>
            <a:endParaRPr lang="en-US" dirty="0"/>
          </a:p>
        </p:txBody>
      </p:sp>
      <p:pic>
        <p:nvPicPr>
          <p:cNvPr id="4" name="Content Placeholder 3">
            <a:extLst>
              <a:ext uri="{FF2B5EF4-FFF2-40B4-BE49-F238E27FC236}">
                <a16:creationId xmlns:a16="http://schemas.microsoft.com/office/drawing/2014/main" id="{11946A92-D1B5-680E-8918-401143881679}"/>
              </a:ext>
            </a:extLst>
          </p:cNvPr>
          <p:cNvPicPr>
            <a:picLocks noGrp="1" noChangeAspect="1"/>
          </p:cNvPicPr>
          <p:nvPr>
            <p:ph idx="1"/>
          </p:nvPr>
        </p:nvPicPr>
        <p:blipFill>
          <a:blip r:embed="rId2"/>
          <a:stretch>
            <a:fillRect/>
          </a:stretch>
        </p:blipFill>
        <p:spPr>
          <a:xfrm>
            <a:off x="0" y="-67404"/>
            <a:ext cx="8821497" cy="6925404"/>
          </a:xfrm>
          <a:prstGeom prst="rect">
            <a:avLst/>
          </a:prstGeom>
        </p:spPr>
      </p:pic>
      <p:sp>
        <p:nvSpPr>
          <p:cNvPr id="3" name="Rectangle 2">
            <a:extLst>
              <a:ext uri="{FF2B5EF4-FFF2-40B4-BE49-F238E27FC236}">
                <a16:creationId xmlns:a16="http://schemas.microsoft.com/office/drawing/2014/main" id="{792650C9-87D9-6CA7-D2FD-46B33897504C}"/>
              </a:ext>
            </a:extLst>
          </p:cNvPr>
          <p:cNvSpPr/>
          <p:nvPr/>
        </p:nvSpPr>
        <p:spPr>
          <a:xfrm>
            <a:off x="5477692" y="4720046"/>
            <a:ext cx="792480" cy="756248"/>
          </a:xfrm>
          <a:prstGeom prst="rect">
            <a:avLst/>
          </a:prstGeom>
          <a:noFill/>
          <a:ln w="76200">
            <a:solidFill>
              <a:srgbClr val="8EC4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1FC427DB-B7FB-4926-E66D-0F8C0BA908D5}"/>
              </a:ext>
            </a:extLst>
          </p:cNvPr>
          <p:cNvCxnSpPr>
            <a:cxnSpLocks/>
          </p:cNvCxnSpPr>
          <p:nvPr/>
        </p:nvCxnSpPr>
        <p:spPr>
          <a:xfrm>
            <a:off x="6270172" y="5146766"/>
            <a:ext cx="2286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F2B814-D5D6-593B-A75C-81BCDD04D631}"/>
              </a:ext>
            </a:extLst>
          </p:cNvPr>
          <p:cNvSpPr txBox="1"/>
          <p:nvPr/>
        </p:nvSpPr>
        <p:spPr>
          <a:xfrm>
            <a:off x="8525405" y="4829963"/>
            <a:ext cx="2629989" cy="646331"/>
          </a:xfrm>
          <a:prstGeom prst="rect">
            <a:avLst/>
          </a:prstGeom>
          <a:noFill/>
          <a:ln w="76200">
            <a:solidFill>
              <a:srgbClr val="8EC423"/>
            </a:solidFill>
          </a:ln>
        </p:spPr>
        <p:txBody>
          <a:bodyPr wrap="square" rtlCol="0">
            <a:spAutoFit/>
          </a:bodyPr>
          <a:lstStyle/>
          <a:p>
            <a:r>
              <a:rPr lang="en-US" dirty="0">
                <a:solidFill>
                  <a:schemeClr val="tx2"/>
                </a:solidFill>
              </a:rPr>
              <a:t>Loss of Main Feedwater initiated the event  </a:t>
            </a:r>
          </a:p>
        </p:txBody>
      </p:sp>
      <p:sp>
        <p:nvSpPr>
          <p:cNvPr id="11" name="TextBox 10">
            <a:extLst>
              <a:ext uri="{FF2B5EF4-FFF2-40B4-BE49-F238E27FC236}">
                <a16:creationId xmlns:a16="http://schemas.microsoft.com/office/drawing/2014/main" id="{5EC16DFB-B756-4809-C414-231061F7CEEF}"/>
              </a:ext>
            </a:extLst>
          </p:cNvPr>
          <p:cNvSpPr txBox="1"/>
          <p:nvPr/>
        </p:nvSpPr>
        <p:spPr>
          <a:xfrm>
            <a:off x="7136178" y="229075"/>
            <a:ext cx="1736373" cy="276999"/>
          </a:xfrm>
          <a:prstGeom prst="rect">
            <a:avLst/>
          </a:prstGeom>
          <a:noFill/>
          <a:ln w="19050">
            <a:solidFill>
              <a:srgbClr val="8EC423"/>
            </a:solidFill>
          </a:ln>
        </p:spPr>
        <p:txBody>
          <a:bodyPr wrap="none" rtlCol="0">
            <a:spAutoFit/>
          </a:bodyPr>
          <a:lstStyle/>
          <a:p>
            <a:r>
              <a:rPr lang="en-US" sz="1200" dirty="0">
                <a:solidFill>
                  <a:srgbClr val="92D050"/>
                </a:solidFill>
              </a:rPr>
              <a:t>Maintenance Practices</a:t>
            </a:r>
          </a:p>
        </p:txBody>
      </p:sp>
      <p:sp>
        <p:nvSpPr>
          <p:cNvPr id="12" name="TextBox 11">
            <a:extLst>
              <a:ext uri="{FF2B5EF4-FFF2-40B4-BE49-F238E27FC236}">
                <a16:creationId xmlns:a16="http://schemas.microsoft.com/office/drawing/2014/main" id="{BD312C28-A887-6B3D-F40D-DB7D68D8CBD0}"/>
              </a:ext>
            </a:extLst>
          </p:cNvPr>
          <p:cNvSpPr txBox="1"/>
          <p:nvPr/>
        </p:nvSpPr>
        <p:spPr>
          <a:xfrm>
            <a:off x="5269773" y="229075"/>
            <a:ext cx="1752403" cy="276999"/>
          </a:xfrm>
          <a:prstGeom prst="rect">
            <a:avLst/>
          </a:prstGeom>
          <a:noFill/>
          <a:ln w="19050">
            <a:solidFill>
              <a:srgbClr val="8EC423"/>
            </a:solidFill>
          </a:ln>
        </p:spPr>
        <p:txBody>
          <a:bodyPr wrap="none" rtlCol="0">
            <a:spAutoFit/>
          </a:bodyPr>
          <a:lstStyle/>
          <a:p>
            <a:r>
              <a:rPr lang="en-US" sz="1200" dirty="0">
                <a:solidFill>
                  <a:srgbClr val="92D050"/>
                </a:solidFill>
              </a:rPr>
              <a:t>Organizational  Culture</a:t>
            </a:r>
          </a:p>
        </p:txBody>
      </p:sp>
    </p:spTree>
    <p:extLst>
      <p:ext uri="{BB962C8B-B14F-4D97-AF65-F5344CB8AC3E}">
        <p14:creationId xmlns:p14="http://schemas.microsoft.com/office/powerpoint/2010/main" val="3145539009"/>
      </p:ext>
    </p:extLst>
  </p:cSld>
  <p:clrMapOvr>
    <a:masterClrMapping/>
  </p:clrMapOvr>
</p:sld>
</file>

<file path=ppt/theme/theme1.xml><?xml version="1.0" encoding="utf-8"?>
<a:theme xmlns:a="http://schemas.openxmlformats.org/drawingml/2006/main" name="INL 2020">
  <a:themeElements>
    <a:clrScheme name="INL 2020">
      <a:dk1>
        <a:srgbClr val="000000"/>
      </a:dk1>
      <a:lt1>
        <a:srgbClr val="FFFFFF"/>
      </a:lt1>
      <a:dk2>
        <a:srgbClr val="06509D"/>
      </a:dk2>
      <a:lt2>
        <a:srgbClr val="2CA8E1"/>
      </a:lt2>
      <a:accent1>
        <a:srgbClr val="8EC423"/>
      </a:accent1>
      <a:accent2>
        <a:srgbClr val="2CA8E1"/>
      </a:accent2>
      <a:accent3>
        <a:srgbClr val="832369"/>
      </a:accent3>
      <a:accent4>
        <a:srgbClr val="CF1D4C"/>
      </a:accent4>
      <a:accent5>
        <a:srgbClr val="F78E20"/>
      </a:accent5>
      <a:accent6>
        <a:srgbClr val="59595C"/>
      </a:accent6>
      <a:hlink>
        <a:srgbClr val="7F7F7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E82F965877DA48B42BD2A948B41834" ma:contentTypeVersion="1" ma:contentTypeDescription="Create a new document." ma:contentTypeScope="" ma:versionID="2256d34d26a10fb9041f5e82347b058b">
  <xsd:schema xmlns:xsd="http://www.w3.org/2001/XMLSchema" xmlns:xs="http://www.w3.org/2001/XMLSchema" xmlns:p="http://schemas.microsoft.com/office/2006/metadata/properties" xmlns:ns2="e13a543c-6713-4e5a-aa83-cb6a8e4cb4d2" targetNamespace="http://schemas.microsoft.com/office/2006/metadata/properties" ma:root="true" ma:fieldsID="fe980c8458d991d66740f43b520c8eeb" ns2:_="">
    <xsd:import namespace="e13a543c-6713-4e5a-aa83-cb6a8e4cb4d2"/>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a543c-6713-4e5a-aa83-cb6a8e4cb4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22932C-873F-4D0F-B9E0-AE16472CDC1C}">
  <ds:schemaRefs>
    <ds:schemaRef ds:uri="http://schemas.microsoft.com/sharepoint/v3/contenttype/forms"/>
  </ds:schemaRefs>
</ds:datastoreItem>
</file>

<file path=customXml/itemProps2.xml><?xml version="1.0" encoding="utf-8"?>
<ds:datastoreItem xmlns:ds="http://schemas.openxmlformats.org/officeDocument/2006/customXml" ds:itemID="{21A68D4D-9402-4485-B11D-8DDDCEB2E4C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53BD8C8-895E-4169-A358-3E9B46BE64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3a543c-6713-4e5a-aa83-cb6a8e4cb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10383</TotalTime>
  <Words>1911</Words>
  <Application>Microsoft Office PowerPoint</Application>
  <PresentationFormat>Widescreen</PresentationFormat>
  <Paragraphs>233</Paragraphs>
  <Slides>32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 Narrow</vt:lpstr>
      <vt:lpstr>Calibri</vt:lpstr>
      <vt:lpstr>canada-type-gibson</vt:lpstr>
      <vt:lpstr>Myriad Pro Cond</vt:lpstr>
      <vt:lpstr>Times New Roman</vt:lpstr>
      <vt:lpstr>INL 2020</vt:lpstr>
      <vt:lpstr>PowerPoint Presentation</vt:lpstr>
      <vt:lpstr>Fission</vt:lpstr>
      <vt:lpstr>Boiling Water Reactor (BWR)</vt:lpstr>
      <vt:lpstr>Pressurized Water Reactor (PWR)</vt:lpstr>
      <vt:lpstr>Some History:Three Mile Island</vt:lpstr>
      <vt:lpstr> </vt:lpstr>
      <vt:lpstr>Setting the stage</vt:lpstr>
      <vt:lpstr>Setting the stage</vt:lpstr>
      <vt:lpstr> </vt:lpstr>
      <vt:lpstr> </vt:lpstr>
      <vt:lpstr> </vt:lpstr>
      <vt:lpstr> </vt:lpstr>
      <vt:lpstr> </vt:lpstr>
      <vt:lpstr> </vt:lpstr>
      <vt:lpstr> </vt:lpstr>
      <vt:lpstr> </vt:lpstr>
      <vt:lpstr> </vt:lpstr>
      <vt:lpstr> </vt:lpstr>
      <vt:lpstr> </vt:lpstr>
      <vt:lpstr> </vt:lpstr>
      <vt:lpstr> </vt:lpstr>
      <vt:lpstr> </vt:lpstr>
      <vt:lpstr> </vt:lpstr>
      <vt:lpstr> </vt:lpstr>
      <vt:lpstr>Some more context on operator mindset</vt:lpstr>
      <vt:lpstr>Summary of Human Factors in TMI</vt:lpstr>
      <vt:lpstr>Summary of Human Factors in TMI</vt:lpstr>
      <vt:lpstr>What does this mean for the future?</vt:lpstr>
      <vt:lpstr>What does this mean for the future?</vt:lpstr>
      <vt:lpstr>Thank you!</vt:lpstr>
      <vt:lpstr>References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Daniel L. Campbell</dc:creator>
  <cp:keywords/>
  <dc:description/>
  <cp:lastModifiedBy>Katya L. Le Blanc</cp:lastModifiedBy>
  <cp:revision>398</cp:revision>
  <dcterms:created xsi:type="dcterms:W3CDTF">2020-04-22T20:22:45Z</dcterms:created>
  <dcterms:modified xsi:type="dcterms:W3CDTF">2026-07-17T18:00:44Z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0x010100E7E82F965877DA48B42BD2A948B41834</vt:lpwstr>
  </property>
</Properties>
</file>