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92" r:id="rId4"/>
    <p:sldMasterId id="2147483716" r:id="rId5"/>
  </p:sldMasterIdLst>
  <p:notesMasterIdLst>
    <p:notesMasterId r:id="rId15"/>
  </p:notesMasterIdLst>
  <p:sldIdLst>
    <p:sldId id="256" r:id="rId6"/>
    <p:sldId id="269" r:id="rId7"/>
    <p:sldId id="2134803806" r:id="rId8"/>
    <p:sldId id="265" r:id="rId9"/>
    <p:sldId id="274" r:id="rId10"/>
    <p:sldId id="2134803807" r:id="rId11"/>
    <p:sldId id="271" r:id="rId12"/>
    <p:sldId id="260" r:id="rId13"/>
    <p:sldId id="25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7519E"/>
    <a:srgbClr val="2DA9E1"/>
    <a:srgbClr val="1C3665"/>
    <a:srgbClr val="8EC4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82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ff B. Benson" userId="2277eeb1-83cc-4725-b869-7ade08853714" providerId="ADAL" clId="{AB964048-E467-41E0-AA11-575C68D8EE1A}"/>
    <pc:docChg chg="undo custSel addSld delSld modSld sldOrd">
      <pc:chgData name="Jeff B. Benson" userId="2277eeb1-83cc-4725-b869-7ade08853714" providerId="ADAL" clId="{AB964048-E467-41E0-AA11-575C68D8EE1A}" dt="2026-07-20T15:27:18.683" v="397" actId="20577"/>
      <pc:docMkLst>
        <pc:docMk/>
      </pc:docMkLst>
      <pc:sldChg chg="modSp mod">
        <pc:chgData name="Jeff B. Benson" userId="2277eeb1-83cc-4725-b869-7ade08853714" providerId="ADAL" clId="{AB964048-E467-41E0-AA11-575C68D8EE1A}" dt="2026-07-13T15:41:01.776" v="396" actId="20577"/>
        <pc:sldMkLst>
          <pc:docMk/>
          <pc:sldMk cId="4025150931" sldId="256"/>
        </pc:sldMkLst>
        <pc:spChg chg="mod">
          <ac:chgData name="Jeff B. Benson" userId="2277eeb1-83cc-4725-b869-7ade08853714" providerId="ADAL" clId="{AB964048-E467-41E0-AA11-575C68D8EE1A}" dt="2026-07-13T15:41:01.776" v="396" actId="20577"/>
          <ac:spMkLst>
            <pc:docMk/>
            <pc:sldMk cId="4025150931" sldId="256"/>
            <ac:spMk id="3" creationId="{DC656D43-7FAB-834B-AA9F-965D52A8E525}"/>
          </ac:spMkLst>
        </pc:spChg>
      </pc:sldChg>
      <pc:sldChg chg="ord">
        <pc:chgData name="Jeff B. Benson" userId="2277eeb1-83cc-4725-b869-7ade08853714" providerId="ADAL" clId="{AB964048-E467-41E0-AA11-575C68D8EE1A}" dt="2026-07-13T15:01:21.636" v="2"/>
        <pc:sldMkLst>
          <pc:docMk/>
          <pc:sldMk cId="744597248" sldId="260"/>
        </pc:sldMkLst>
      </pc:sldChg>
      <pc:sldChg chg="modSp mod ord">
        <pc:chgData name="Jeff B. Benson" userId="2277eeb1-83cc-4725-b869-7ade08853714" providerId="ADAL" clId="{AB964048-E467-41E0-AA11-575C68D8EE1A}" dt="2026-07-13T15:10:55.428" v="308" actId="20577"/>
        <pc:sldMkLst>
          <pc:docMk/>
          <pc:sldMk cId="4100496060" sldId="265"/>
        </pc:sldMkLst>
        <pc:spChg chg="mod">
          <ac:chgData name="Jeff B. Benson" userId="2277eeb1-83cc-4725-b869-7ade08853714" providerId="ADAL" clId="{AB964048-E467-41E0-AA11-575C68D8EE1A}" dt="2026-07-13T15:07:21.396" v="267" actId="20577"/>
          <ac:spMkLst>
            <pc:docMk/>
            <pc:sldMk cId="4100496060" sldId="265"/>
            <ac:spMk id="2" creationId="{0C25894F-741F-2660-3800-1C1990367EAF}"/>
          </ac:spMkLst>
        </pc:spChg>
        <pc:spChg chg="mod">
          <ac:chgData name="Jeff B. Benson" userId="2277eeb1-83cc-4725-b869-7ade08853714" providerId="ADAL" clId="{AB964048-E467-41E0-AA11-575C68D8EE1A}" dt="2026-07-13T15:10:55.428" v="308" actId="20577"/>
          <ac:spMkLst>
            <pc:docMk/>
            <pc:sldMk cId="4100496060" sldId="265"/>
            <ac:spMk id="3" creationId="{E80198D1-09D6-4242-3327-0E83232FBB3D}"/>
          </ac:spMkLst>
        </pc:spChg>
      </pc:sldChg>
      <pc:sldChg chg="modSp mod">
        <pc:chgData name="Jeff B. Benson" userId="2277eeb1-83cc-4725-b869-7ade08853714" providerId="ADAL" clId="{AB964048-E467-41E0-AA11-575C68D8EE1A}" dt="2026-07-20T15:27:18.683" v="397" actId="20577"/>
        <pc:sldMkLst>
          <pc:docMk/>
          <pc:sldMk cId="3766317113" sldId="269"/>
        </pc:sldMkLst>
        <pc:spChg chg="mod">
          <ac:chgData name="Jeff B. Benson" userId="2277eeb1-83cc-4725-b869-7ade08853714" providerId="ADAL" clId="{AB964048-E467-41E0-AA11-575C68D8EE1A}" dt="2026-07-20T15:27:18.683" v="397" actId="20577"/>
          <ac:spMkLst>
            <pc:docMk/>
            <pc:sldMk cId="3766317113" sldId="269"/>
            <ac:spMk id="4" creationId="{4321B8C3-7576-C61A-64F5-7B056656A229}"/>
          </ac:spMkLst>
        </pc:spChg>
      </pc:sldChg>
      <pc:sldChg chg="modSp mod">
        <pc:chgData name="Jeff B. Benson" userId="2277eeb1-83cc-4725-b869-7ade08853714" providerId="ADAL" clId="{AB964048-E467-41E0-AA11-575C68D8EE1A}" dt="2026-07-13T15:37:51.056" v="337" actId="5793"/>
        <pc:sldMkLst>
          <pc:docMk/>
          <pc:sldMk cId="625465925" sldId="271"/>
        </pc:sldMkLst>
        <pc:spChg chg="mod">
          <ac:chgData name="Jeff B. Benson" userId="2277eeb1-83cc-4725-b869-7ade08853714" providerId="ADAL" clId="{AB964048-E467-41E0-AA11-575C68D8EE1A}" dt="2026-07-13T15:37:51.056" v="337" actId="5793"/>
          <ac:spMkLst>
            <pc:docMk/>
            <pc:sldMk cId="625465925" sldId="271"/>
            <ac:spMk id="3" creationId="{68AE1F26-D3A8-8025-2EE5-C3A4A8E8FB91}"/>
          </ac:spMkLst>
        </pc:spChg>
      </pc:sldChg>
      <pc:sldChg chg="add">
        <pc:chgData name="Jeff B. Benson" userId="2277eeb1-83cc-4725-b869-7ade08853714" providerId="ADAL" clId="{AB964048-E467-41E0-AA11-575C68D8EE1A}" dt="2026-07-13T15:36:32.626" v="313"/>
        <pc:sldMkLst>
          <pc:docMk/>
          <pc:sldMk cId="3155491825" sldId="213480380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9992B-A26C-6A4B-AC27-2602734F286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0CCFD4-A7F8-054B-8822-BC244B9535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012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Hex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77A4BE5-FE46-EA43-B6B0-450DE02CC3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-4764"/>
            <a:ext cx="10174777" cy="537929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566EC07-D962-6647-8E4E-0283A02CE19B}"/>
              </a:ext>
            </a:extLst>
          </p:cNvPr>
          <p:cNvSpPr/>
          <p:nvPr userDrawn="1"/>
        </p:nvSpPr>
        <p:spPr>
          <a:xfrm>
            <a:off x="0" y="0"/>
            <a:ext cx="12192000" cy="5479712"/>
          </a:xfrm>
          <a:prstGeom prst="rect">
            <a:avLst/>
          </a:prstGeom>
          <a:gradFill>
            <a:gsLst>
              <a:gs pos="0">
                <a:schemeClr val="bg1">
                  <a:alpha val="0"/>
                </a:schemeClr>
              </a:gs>
              <a:gs pos="76000">
                <a:schemeClr val="bg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blue/green box bottom">
            <a:extLst>
              <a:ext uri="{FF2B5EF4-FFF2-40B4-BE49-F238E27FC236}">
                <a16:creationId xmlns:a16="http://schemas.microsoft.com/office/drawing/2014/main" id="{01F9400E-D49A-AA40-B4BD-53F03EC31D76}"/>
              </a:ext>
            </a:extLst>
          </p:cNvPr>
          <p:cNvGrpSpPr/>
          <p:nvPr userDrawn="1"/>
        </p:nvGrpSpPr>
        <p:grpSpPr>
          <a:xfrm>
            <a:off x="0" y="5340350"/>
            <a:ext cx="12192000" cy="1517650"/>
            <a:chOff x="0" y="5340350"/>
            <a:chExt cx="12192000" cy="15176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04B8F3-C379-C04D-8634-1CDEC81586E2}"/>
                </a:ext>
              </a:extLst>
            </p:cNvPr>
            <p:cNvSpPr/>
            <p:nvPr userDrawn="1"/>
          </p:nvSpPr>
          <p:spPr bwMode="auto">
            <a:xfrm>
              <a:off x="0" y="5444519"/>
              <a:ext cx="12192000" cy="1413481"/>
            </a:xfrm>
            <a:prstGeom prst="rect">
              <a:avLst/>
            </a:prstGeom>
            <a:solidFill>
              <a:srgbClr val="07519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3207E4-91BC-AB48-939F-AAC2AA29BF23}"/>
                </a:ext>
              </a:extLst>
            </p:cNvPr>
            <p:cNvSpPr/>
            <p:nvPr userDrawn="1"/>
          </p:nvSpPr>
          <p:spPr bwMode="auto">
            <a:xfrm>
              <a:off x="0" y="5340350"/>
              <a:ext cx="12192000" cy="104169"/>
            </a:xfrm>
            <a:prstGeom prst="rect">
              <a:avLst/>
            </a:prstGeom>
            <a:solidFill>
              <a:srgbClr val="8EC4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1DFF24A-6025-2847-8C93-29954BFB7B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37144" y="2217074"/>
            <a:ext cx="9354855" cy="2292350"/>
          </a:xfrm>
          <a:noFill/>
        </p:spPr>
        <p:txBody>
          <a:bodyPr wrap="square" lIns="365760" tIns="822960" rIns="1097280" bIns="82296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tabLst/>
              <a:defRPr sz="36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525" indent="0">
              <a:buFontTx/>
              <a:buNone/>
              <a:tabLst/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r>
              <a:rPr lang="en-US"/>
              <a:t>Click to edit subtitle</a:t>
            </a:r>
          </a:p>
        </p:txBody>
      </p:sp>
      <p:sp>
        <p:nvSpPr>
          <p:cNvPr id="16" name="Text Placeholder 46">
            <a:extLst>
              <a:ext uri="{FF2B5EF4-FFF2-40B4-BE49-F238E27FC236}">
                <a16:creationId xmlns:a16="http://schemas.microsoft.com/office/drawing/2014/main" id="{F11E7C5D-AAED-604F-85A8-6DB539F1F6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0142" y="273297"/>
            <a:ext cx="2541981" cy="1392237"/>
          </a:xfrm>
          <a:effectLst/>
        </p:spPr>
        <p:txBody>
          <a:bodyPr lIns="0" rIns="0" bIns="0" anchor="b" anchorCtr="0">
            <a:noAutofit/>
          </a:bodyPr>
          <a:lstStyle>
            <a:lvl1pPr marL="7938" indent="0">
              <a:buFontTx/>
              <a:buNone/>
              <a:tabLst/>
              <a:defRPr sz="1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2pPr>
            <a:lvl3pPr marL="7938" indent="0">
              <a:buFontTx/>
              <a:buNone/>
              <a:tabLst/>
              <a:defRPr sz="16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4pPr>
            <a:lvl5pPr marL="18288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610926E-0A3C-C1B9-33F0-0FCC7333AF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04279" y="5913998"/>
            <a:ext cx="58420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4190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1920">
          <p15:clr>
            <a:srgbClr val="FBAE40"/>
          </p15:clr>
        </p15:guide>
        <p15:guide id="4" pos="532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80018A3-14FE-A04B-A3B4-D9AA55483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(2 lines max)</a:t>
            </a:r>
          </a:p>
        </p:txBody>
      </p:sp>
    </p:spTree>
    <p:extLst>
      <p:ext uri="{BB962C8B-B14F-4D97-AF65-F5344CB8AC3E}">
        <p14:creationId xmlns:p14="http://schemas.microsoft.com/office/powerpoint/2010/main" val="5465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Blue Box 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CB96BB-242F-BC47-80BF-E45DB97245BA}"/>
              </a:ext>
            </a:extLst>
          </p:cNvPr>
          <p:cNvSpPr/>
          <p:nvPr userDrawn="1"/>
        </p:nvSpPr>
        <p:spPr>
          <a:xfrm>
            <a:off x="6843714" y="0"/>
            <a:ext cx="5346699" cy="62377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2FA9CB-507A-AA48-963A-8D5E37B7CF5B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79016F-99B0-6B40-B3F7-87F0068FC0E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DAHO NATIONAL LABORATORY">
            <a:extLst>
              <a:ext uri="{FF2B5EF4-FFF2-40B4-BE49-F238E27FC236}">
                <a16:creationId xmlns:a16="http://schemas.microsoft.com/office/drawing/2014/main" id="{BD942965-6C07-5D4A-809D-5FC754D590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14" name="Title Placeholder BIG box blue right">
            <a:extLst>
              <a:ext uri="{FF2B5EF4-FFF2-40B4-BE49-F238E27FC236}">
                <a16:creationId xmlns:a16="http://schemas.microsoft.com/office/drawing/2014/main" id="{AB7EA1D9-8A57-3143-9688-4BB8599F98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0063" y="0"/>
            <a:ext cx="5340350" cy="907549"/>
          </a:xfrm>
          <a:prstGeom prst="rect">
            <a:avLst/>
          </a:prstGeom>
          <a:noFill/>
        </p:spPr>
        <p:txBody>
          <a:bodyPr lIns="274320" tIns="365760" rIns="274320">
            <a:normAutofit/>
          </a:bodyPr>
          <a:lstStyle>
            <a:lvl1pPr marL="0" indent="0">
              <a:buFontTx/>
              <a:buNone/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box 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38B584E-1ECA-5646-9DA7-61B8110256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16947" y="1064712"/>
            <a:ext cx="4598987" cy="4515349"/>
          </a:xfrm>
          <a:prstGeom prst="rect">
            <a:avLst/>
          </a:prstGeom>
        </p:spPr>
        <p:txBody>
          <a:bodyPr lIns="0">
            <a:normAutofit/>
          </a:bodyPr>
          <a:lstStyle>
            <a:lvl1pPr marL="347663" indent="-342900">
              <a:buClr>
                <a:schemeClr val="bg1"/>
              </a:buClr>
              <a:tabLst/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bullet list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Picture Placeholder">
            <a:extLst>
              <a:ext uri="{FF2B5EF4-FFF2-40B4-BE49-F238E27FC236}">
                <a16:creationId xmlns:a16="http://schemas.microsoft.com/office/drawing/2014/main" id="{6EF42CC7-103E-EA4C-89A2-543032DA33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43714" cy="62282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3890074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25992-890C-EC4B-B676-6CCEF133B8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0" y="1709738"/>
            <a:ext cx="10409299" cy="2852737"/>
          </a:xfrm>
        </p:spPr>
        <p:txBody>
          <a:bodyPr anchor="ctr" anchorCtr="0"/>
          <a:lstStyle>
            <a:lvl1pPr>
              <a:defRPr sz="480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5303FD-B916-FD4E-85C2-3EBF655BC1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38150" y="4589463"/>
            <a:ext cx="104093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FDE18-9616-B043-9C71-522DAD29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2FF7A-5905-EB40-919B-9225D0871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7509E-6005-DB4B-9578-84532E5F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3822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C0D34-E50C-7946-9657-29EA34F40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FFB48-1F38-8C46-B4B3-0871CA9880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38150" y="1739901"/>
            <a:ext cx="5081650" cy="4351338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7F5AB-BF51-4044-8164-B8ADFB34B0A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2148" y="1739901"/>
            <a:ext cx="5081651" cy="4351338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3E568-D8E9-CE46-B564-4CAF0B6E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C80FD-FB7C-F246-A242-07AFCB2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BDEBE-950D-C343-A00C-8D9FA1E3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3200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C0D34-E50C-7946-9657-29EA34F40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FFB48-1F38-8C46-B4B3-0871CA9880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38150" y="2412999"/>
            <a:ext cx="5081650" cy="3763963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7F5AB-BF51-4044-8164-B8ADFB34B0A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2148" y="2412999"/>
            <a:ext cx="5081651" cy="3763963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3E568-D8E9-CE46-B564-4CAF0B6E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C80FD-FB7C-F246-A242-07AFCB2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BDEBE-950D-C343-A00C-8D9FA1E3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72D795B-85F6-1F49-922A-F4131787307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38213" y="1589087"/>
            <a:ext cx="5081587" cy="766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subhead 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4E34B4F-F908-104C-90F3-5135E2E8C74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70625" y="1589087"/>
            <a:ext cx="5081587" cy="766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subhead 2 </a:t>
            </a:r>
          </a:p>
        </p:txBody>
      </p:sp>
    </p:spTree>
    <p:extLst>
      <p:ext uri="{BB962C8B-B14F-4D97-AF65-F5344CB8AC3E}">
        <p14:creationId xmlns:p14="http://schemas.microsoft.com/office/powerpoint/2010/main" val="1790085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Sta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07">
            <a:extLst>
              <a:ext uri="{FF2B5EF4-FFF2-40B4-BE49-F238E27FC236}">
                <a16:creationId xmlns:a16="http://schemas.microsoft.com/office/drawing/2014/main" id="{4647A912-5093-6043-8161-0D98167F2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336550"/>
            <a:ext cx="12192000" cy="6858000"/>
          </a:xfrm>
          <a:prstGeom prst="rect">
            <a:avLst/>
          </a:prstGeom>
        </p:spPr>
      </p:pic>
      <p:grpSp>
        <p:nvGrpSpPr>
          <p:cNvPr id="11" name="Bottom Bar">
            <a:extLst>
              <a:ext uri="{FF2B5EF4-FFF2-40B4-BE49-F238E27FC236}">
                <a16:creationId xmlns:a16="http://schemas.microsoft.com/office/drawing/2014/main" id="{DC935C4B-E372-E04B-8493-E90A79CBC7F4}"/>
              </a:ext>
            </a:extLst>
          </p:cNvPr>
          <p:cNvGrpSpPr/>
          <p:nvPr userDrawn="1"/>
        </p:nvGrpSpPr>
        <p:grpSpPr>
          <a:xfrm>
            <a:off x="0" y="6247747"/>
            <a:ext cx="12192000" cy="610252"/>
            <a:chOff x="0" y="6247747"/>
            <a:chExt cx="12192000" cy="61025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574F32-F3B5-224E-B6D3-DC767B30A5BE}"/>
                </a:ext>
              </a:extLst>
            </p:cNvPr>
            <p:cNvSpPr/>
            <p:nvPr/>
          </p:nvSpPr>
          <p:spPr>
            <a:xfrm>
              <a:off x="0" y="6334125"/>
              <a:ext cx="12192000" cy="52387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8EE050A-3114-2641-96C8-48D281A062A0}"/>
                </a:ext>
              </a:extLst>
            </p:cNvPr>
            <p:cNvSpPr/>
            <p:nvPr/>
          </p:nvSpPr>
          <p:spPr>
            <a:xfrm>
              <a:off x="0" y="6247747"/>
              <a:ext cx="12192000" cy="863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F59F24B-A93D-B046-B78A-2C31137D1AC5}"/>
              </a:ext>
            </a:extLst>
          </p:cNvPr>
          <p:cNvSpPr txBox="1"/>
          <p:nvPr userDrawn="1"/>
        </p:nvSpPr>
        <p:spPr>
          <a:xfrm>
            <a:off x="2872408" y="5178483"/>
            <a:ext cx="644718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>
                <a:solidFill>
                  <a:schemeClr val="bg1">
                    <a:lumMod val="65000"/>
                  </a:schemeClr>
                </a:solidFill>
              </a:rPr>
              <a:t>Battelle Energy Alliance manages INL for the U.S. Department of Energy’s Office of Nuclear Energy. </a:t>
            </a:r>
            <a:br>
              <a:rPr lang="en-US" sz="1050" i="1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050" i="1">
                <a:solidFill>
                  <a:schemeClr val="bg1">
                    <a:lumMod val="65000"/>
                  </a:schemeClr>
                </a:solidFill>
              </a:rPr>
              <a:t>INL is the nation’s center for nuclear energy research and development, and also performs research </a:t>
            </a:r>
            <a:br>
              <a:rPr lang="en-US" sz="1050" i="1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050" i="1">
                <a:solidFill>
                  <a:schemeClr val="bg1">
                    <a:lumMod val="65000"/>
                  </a:schemeClr>
                </a:solidFill>
              </a:rPr>
              <a:t>in each of DOE’s strategic goal areas: energy, national security, science and the environment.</a:t>
            </a:r>
            <a:endParaRPr lang="en-US" sz="105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Web Address">
            <a:extLst>
              <a:ext uri="{FF2B5EF4-FFF2-40B4-BE49-F238E27FC236}">
                <a16:creationId xmlns:a16="http://schemas.microsoft.com/office/drawing/2014/main" id="{53FCC0DF-9440-B040-A076-DF507B404D83}"/>
              </a:ext>
            </a:extLst>
          </p:cNvPr>
          <p:cNvSpPr txBox="1"/>
          <p:nvPr userDrawn="1"/>
        </p:nvSpPr>
        <p:spPr>
          <a:xfrm>
            <a:off x="4100945" y="6417425"/>
            <a:ext cx="3990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600">
                <a:solidFill>
                  <a:schemeClr val="bg1">
                    <a:alpha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WWW.INL.GOV</a:t>
            </a:r>
          </a:p>
        </p:txBody>
      </p:sp>
    </p:spTree>
    <p:extLst>
      <p:ext uri="{BB962C8B-B14F-4D97-AF65-F5344CB8AC3E}">
        <p14:creationId xmlns:p14="http://schemas.microsoft.com/office/powerpoint/2010/main" val="1883443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Hex_0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77A4BE5-FE46-EA43-B6B0-450DE02CC3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" name="blue/green box bottom">
            <a:extLst>
              <a:ext uri="{FF2B5EF4-FFF2-40B4-BE49-F238E27FC236}">
                <a16:creationId xmlns:a16="http://schemas.microsoft.com/office/drawing/2014/main" id="{01F9400E-D49A-AA40-B4BD-53F03EC31D76}"/>
              </a:ext>
            </a:extLst>
          </p:cNvPr>
          <p:cNvGrpSpPr/>
          <p:nvPr userDrawn="1"/>
        </p:nvGrpSpPr>
        <p:grpSpPr>
          <a:xfrm>
            <a:off x="0" y="5340350"/>
            <a:ext cx="12192000" cy="1517650"/>
            <a:chOff x="0" y="5340350"/>
            <a:chExt cx="12192000" cy="151765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C04B8F3-C379-C04D-8634-1CDEC81586E2}"/>
                </a:ext>
              </a:extLst>
            </p:cNvPr>
            <p:cNvSpPr/>
            <p:nvPr userDrawn="1"/>
          </p:nvSpPr>
          <p:spPr bwMode="auto">
            <a:xfrm>
              <a:off x="0" y="5444519"/>
              <a:ext cx="12192000" cy="1413481"/>
            </a:xfrm>
            <a:prstGeom prst="rect">
              <a:avLst/>
            </a:prstGeom>
            <a:solidFill>
              <a:srgbClr val="07519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03207E4-91BC-AB48-939F-AAC2AA29BF23}"/>
                </a:ext>
              </a:extLst>
            </p:cNvPr>
            <p:cNvSpPr/>
            <p:nvPr userDrawn="1"/>
          </p:nvSpPr>
          <p:spPr bwMode="auto">
            <a:xfrm>
              <a:off x="0" y="5340350"/>
              <a:ext cx="12192000" cy="104169"/>
            </a:xfrm>
            <a:prstGeom prst="rect">
              <a:avLst/>
            </a:prstGeom>
            <a:solidFill>
              <a:srgbClr val="8EC423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E1DFF24A-6025-2847-8C93-29954BFB7B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37144" y="1938829"/>
            <a:ext cx="9354855" cy="2292350"/>
          </a:xfrm>
          <a:prstGeom prst="rect">
            <a:avLst/>
          </a:prstGeom>
          <a:noFill/>
        </p:spPr>
        <p:txBody>
          <a:bodyPr wrap="square" lIns="365760" tIns="822960" rIns="1097280" bIns="822960" anchor="ctr" anchorCtr="0">
            <a:noAutofit/>
          </a:bodyPr>
          <a:lstStyle>
            <a:lvl1pPr marL="0" indent="0">
              <a:buFont typeface="Arial" panose="020B0604020202020204" pitchFamily="34" charset="0"/>
              <a:buNone/>
              <a:tabLst/>
              <a:defRPr sz="36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9525" indent="0">
              <a:buFontTx/>
              <a:buNone/>
              <a:tabLst/>
              <a:defRPr sz="2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title</a:t>
            </a:r>
          </a:p>
          <a:p>
            <a:pPr lvl="1"/>
            <a:r>
              <a:rPr lang="en-US"/>
              <a:t>Click to edit subtitle</a:t>
            </a:r>
          </a:p>
        </p:txBody>
      </p:sp>
      <p:sp>
        <p:nvSpPr>
          <p:cNvPr id="14" name="Text Placeholder 46">
            <a:extLst>
              <a:ext uri="{FF2B5EF4-FFF2-40B4-BE49-F238E27FC236}">
                <a16:creationId xmlns:a16="http://schemas.microsoft.com/office/drawing/2014/main" id="{45BFF713-8DD6-6843-86C3-2D1862E3CA9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0142" y="273297"/>
            <a:ext cx="2541981" cy="1392237"/>
          </a:xfrm>
          <a:effectLst/>
        </p:spPr>
        <p:txBody>
          <a:bodyPr lIns="0" rIns="0" bIns="0" anchor="b" anchorCtr="0">
            <a:noAutofit/>
          </a:bodyPr>
          <a:lstStyle>
            <a:lvl1pPr marL="7938" indent="0">
              <a:buFontTx/>
              <a:buNone/>
              <a:tabLst/>
              <a:defRPr sz="1600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2pPr>
            <a:lvl3pPr marL="7938" indent="0">
              <a:buFontTx/>
              <a:buNone/>
              <a:tabLst/>
              <a:defRPr sz="16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4pPr>
            <a:lvl5pPr marL="1828800" indent="0">
              <a:buFontTx/>
              <a:buNone/>
              <a:defRPr b="0" i="0">
                <a:solidFill>
                  <a:schemeClr val="bg1"/>
                </a:solidFill>
                <a:latin typeface="Myriad Pro Cond" panose="020B0506030403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7150FBC-21D2-57A0-083B-AF225C0F1AD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804279" y="5913998"/>
            <a:ext cx="5842000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222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3840">
          <p15:clr>
            <a:srgbClr val="FBAE40"/>
          </p15:clr>
        </p15:guide>
        <p15:guide id="3" orient="horz" pos="1920">
          <p15:clr>
            <a:srgbClr val="FBAE40"/>
          </p15:clr>
        </p15:guide>
        <p15:guide id="4" pos="5328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671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365512-1A58-B241-838D-EFAB0E25F8AF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E89965-9C98-C446-B0C8-8151A52702B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DAHO NATIONAL LABORATORY">
            <a:extLst>
              <a:ext uri="{FF2B5EF4-FFF2-40B4-BE49-F238E27FC236}">
                <a16:creationId xmlns:a16="http://schemas.microsoft.com/office/drawing/2014/main" id="{C9B294FD-1F7F-4240-B2BD-1DD570DF2E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2835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E6D6083-77A6-334A-8C7F-A5F18D4F5F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8213" y="1739901"/>
            <a:ext cx="10415587" cy="43275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988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1937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365512-1A58-B241-838D-EFAB0E25F8AF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E89965-9C98-C446-B0C8-8151A52702B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DAHO NATIONAL LABORATORY">
            <a:extLst>
              <a:ext uri="{FF2B5EF4-FFF2-40B4-BE49-F238E27FC236}">
                <a16:creationId xmlns:a16="http://schemas.microsoft.com/office/drawing/2014/main" id="{C9B294FD-1F7F-4240-B2BD-1DD570DF2E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8839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40345" y="1739901"/>
            <a:ext cx="5013454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8150" y="1739901"/>
            <a:ext cx="5081650" cy="4207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14797913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50" y="1739901"/>
            <a:ext cx="5013454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2149" y="1739901"/>
            <a:ext cx="5081650" cy="4207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28703567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(2 lines max)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4303575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EFBD4CC-FEFF-654C-B1A3-229DA69D10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(2 lines max)</a:t>
            </a:r>
          </a:p>
        </p:txBody>
      </p:sp>
    </p:spTree>
    <p:extLst>
      <p:ext uri="{BB962C8B-B14F-4D97-AF65-F5344CB8AC3E}">
        <p14:creationId xmlns:p14="http://schemas.microsoft.com/office/powerpoint/2010/main" val="22620944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ght Blue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080018A3-14FE-A04B-A3B4-D9AA55483B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(2 lines max)</a:t>
            </a:r>
          </a:p>
        </p:txBody>
      </p:sp>
    </p:spTree>
    <p:extLst>
      <p:ext uri="{BB962C8B-B14F-4D97-AF65-F5344CB8AC3E}">
        <p14:creationId xmlns:p14="http://schemas.microsoft.com/office/powerpoint/2010/main" val="2088605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ig Blue Box Bullets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2CB96BB-242F-BC47-80BF-E45DB97245BA}"/>
              </a:ext>
            </a:extLst>
          </p:cNvPr>
          <p:cNvSpPr/>
          <p:nvPr userDrawn="1"/>
        </p:nvSpPr>
        <p:spPr>
          <a:xfrm>
            <a:off x="6843714" y="0"/>
            <a:ext cx="5346699" cy="623779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72FA9CB-507A-AA48-963A-8D5E37B7CF5B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79016F-99B0-6B40-B3F7-87F0068FC0E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IDAHO NATIONAL LABORATORY">
            <a:extLst>
              <a:ext uri="{FF2B5EF4-FFF2-40B4-BE49-F238E27FC236}">
                <a16:creationId xmlns:a16="http://schemas.microsoft.com/office/drawing/2014/main" id="{BD942965-6C07-5D4A-809D-5FC754D5902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14" name="Title Placeholder BIG box blue right">
            <a:extLst>
              <a:ext uri="{FF2B5EF4-FFF2-40B4-BE49-F238E27FC236}">
                <a16:creationId xmlns:a16="http://schemas.microsoft.com/office/drawing/2014/main" id="{AB7EA1D9-8A57-3143-9688-4BB8599F986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0063" y="0"/>
            <a:ext cx="5340350" cy="907549"/>
          </a:xfrm>
          <a:prstGeom prst="rect">
            <a:avLst/>
          </a:prstGeom>
          <a:noFill/>
        </p:spPr>
        <p:txBody>
          <a:bodyPr lIns="274320" tIns="365760" rIns="274320">
            <a:normAutofit/>
          </a:bodyPr>
          <a:lstStyle>
            <a:lvl1pPr marL="0" indent="0">
              <a:buFontTx/>
              <a:buNone/>
              <a:defRPr sz="32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FontTx/>
              <a:buNone/>
              <a:defRPr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box title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38B584E-1ECA-5646-9DA7-61B8110256F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16947" y="1064712"/>
            <a:ext cx="4598987" cy="4515349"/>
          </a:xfrm>
          <a:prstGeom prst="rect">
            <a:avLst/>
          </a:prstGeom>
        </p:spPr>
        <p:txBody>
          <a:bodyPr lIns="0">
            <a:normAutofit/>
          </a:bodyPr>
          <a:lstStyle>
            <a:lvl1pPr marL="347663" indent="-342900">
              <a:buClr>
                <a:schemeClr val="bg1"/>
              </a:buClr>
              <a:tabLst/>
              <a:defRPr sz="2400"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bullet list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Picture Placeholder">
            <a:extLst>
              <a:ext uri="{FF2B5EF4-FFF2-40B4-BE49-F238E27FC236}">
                <a16:creationId xmlns:a16="http://schemas.microsoft.com/office/drawing/2014/main" id="{6EF42CC7-103E-EA4C-89A2-543032DA33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843714" cy="62282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240892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25992-890C-EC4B-B676-6CCEF133B8F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0" y="1709738"/>
            <a:ext cx="10409299" cy="2852737"/>
          </a:xfrm>
        </p:spPr>
        <p:txBody>
          <a:bodyPr anchor="ctr" anchorCtr="0"/>
          <a:lstStyle>
            <a:lvl1pPr>
              <a:defRPr sz="480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5303FD-B916-FD4E-85C2-3EBF655BC1F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38150" y="4589463"/>
            <a:ext cx="104093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subhead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FDE18-9616-B043-9C71-522DAD29B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2FF7A-5905-EB40-919B-9225D0871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7509E-6005-DB4B-9578-84532E5F8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0238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C0D34-E50C-7946-9657-29EA34F40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FFB48-1F38-8C46-B4B3-0871CA9880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38150" y="1739901"/>
            <a:ext cx="5081650" cy="4351338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7F5AB-BF51-4044-8164-B8ADFB34B0A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2148" y="1739901"/>
            <a:ext cx="5081651" cy="4351338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3E568-D8E9-CE46-B564-4CAF0B6E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C80FD-FB7C-F246-A242-07AFCB2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BDEBE-950D-C343-A00C-8D9FA1E3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5860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C0D34-E50C-7946-9657-29EA34F401D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BFFB48-1F38-8C46-B4B3-0871CA9880E3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938150" y="2412999"/>
            <a:ext cx="5081650" cy="3763963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C7F5AB-BF51-4044-8164-B8ADFB34B0A6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272148" y="2412999"/>
            <a:ext cx="5081651" cy="3763963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3E568-D8E9-CE46-B564-4CAF0B6E4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3C80FD-FB7C-F246-A242-07AFCB295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BDEBE-950D-C343-A00C-8D9FA1E3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172D795B-85F6-1F49-922A-F4131787307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938213" y="1589087"/>
            <a:ext cx="5081587" cy="766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subhead 1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B4E34B4F-F908-104C-90F3-5135E2E8C74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270625" y="1589087"/>
            <a:ext cx="5081587" cy="766763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subhead 2 </a:t>
            </a:r>
          </a:p>
        </p:txBody>
      </p:sp>
    </p:spTree>
    <p:extLst>
      <p:ext uri="{BB962C8B-B14F-4D97-AF65-F5344CB8AC3E}">
        <p14:creationId xmlns:p14="http://schemas.microsoft.com/office/powerpoint/2010/main" val="965662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365512-1A58-B241-838D-EFAB0E25F8AF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E89965-9C98-C446-B0C8-8151A52702B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DAHO NATIONAL LABORATORY">
            <a:extLst>
              <a:ext uri="{FF2B5EF4-FFF2-40B4-BE49-F238E27FC236}">
                <a16:creationId xmlns:a16="http://schemas.microsoft.com/office/drawing/2014/main" id="{C9B294FD-1F7F-4240-B2BD-1DD570DF2E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3409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 Stat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07">
            <a:extLst>
              <a:ext uri="{FF2B5EF4-FFF2-40B4-BE49-F238E27FC236}">
                <a16:creationId xmlns:a16="http://schemas.microsoft.com/office/drawing/2014/main" id="{4647A912-5093-6043-8161-0D98167F24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-336550"/>
            <a:ext cx="12192000" cy="6858000"/>
          </a:xfrm>
          <a:prstGeom prst="rect">
            <a:avLst/>
          </a:prstGeom>
        </p:spPr>
      </p:pic>
      <p:grpSp>
        <p:nvGrpSpPr>
          <p:cNvPr id="11" name="Bottom Bar">
            <a:extLst>
              <a:ext uri="{FF2B5EF4-FFF2-40B4-BE49-F238E27FC236}">
                <a16:creationId xmlns:a16="http://schemas.microsoft.com/office/drawing/2014/main" id="{DC935C4B-E372-E04B-8493-E90A79CBC7F4}"/>
              </a:ext>
            </a:extLst>
          </p:cNvPr>
          <p:cNvGrpSpPr/>
          <p:nvPr userDrawn="1"/>
        </p:nvGrpSpPr>
        <p:grpSpPr>
          <a:xfrm>
            <a:off x="0" y="6247747"/>
            <a:ext cx="12192000" cy="610252"/>
            <a:chOff x="0" y="6247747"/>
            <a:chExt cx="12192000" cy="610252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A574F32-F3B5-224E-B6D3-DC767B30A5BE}"/>
                </a:ext>
              </a:extLst>
            </p:cNvPr>
            <p:cNvSpPr/>
            <p:nvPr/>
          </p:nvSpPr>
          <p:spPr>
            <a:xfrm>
              <a:off x="0" y="6334125"/>
              <a:ext cx="12192000" cy="52387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8EE050A-3114-2641-96C8-48D281A062A0}"/>
                </a:ext>
              </a:extLst>
            </p:cNvPr>
            <p:cNvSpPr/>
            <p:nvPr/>
          </p:nvSpPr>
          <p:spPr>
            <a:xfrm>
              <a:off x="0" y="6247747"/>
              <a:ext cx="12192000" cy="8637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7F59F24B-A93D-B046-B78A-2C31137D1AC5}"/>
              </a:ext>
            </a:extLst>
          </p:cNvPr>
          <p:cNvSpPr txBox="1"/>
          <p:nvPr userDrawn="1"/>
        </p:nvSpPr>
        <p:spPr>
          <a:xfrm>
            <a:off x="2872408" y="5178483"/>
            <a:ext cx="644718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50" i="1">
                <a:solidFill>
                  <a:schemeClr val="bg1">
                    <a:lumMod val="65000"/>
                  </a:schemeClr>
                </a:solidFill>
              </a:rPr>
              <a:t>Battelle Energy Alliance manages INL for the U.S. Department of Energy’s Office of Nuclear Energy. </a:t>
            </a:r>
            <a:br>
              <a:rPr lang="en-US" sz="1050" i="1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050" i="1">
                <a:solidFill>
                  <a:schemeClr val="bg1">
                    <a:lumMod val="65000"/>
                  </a:schemeClr>
                </a:solidFill>
              </a:rPr>
              <a:t>INL is the nation’s center for nuclear energy research and development, and also performs research </a:t>
            </a:r>
            <a:br>
              <a:rPr lang="en-US" sz="1050" i="1">
                <a:solidFill>
                  <a:schemeClr val="bg1">
                    <a:lumMod val="65000"/>
                  </a:schemeClr>
                </a:solidFill>
              </a:rPr>
            </a:br>
            <a:r>
              <a:rPr lang="en-US" sz="1050" i="1">
                <a:solidFill>
                  <a:schemeClr val="bg1">
                    <a:lumMod val="65000"/>
                  </a:schemeClr>
                </a:solidFill>
              </a:rPr>
              <a:t>in each of DOE’s strategic goal areas: energy, national security, science and the environment.</a:t>
            </a:r>
            <a:endParaRPr lang="en-US" sz="105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5" name="Web Address">
            <a:extLst>
              <a:ext uri="{FF2B5EF4-FFF2-40B4-BE49-F238E27FC236}">
                <a16:creationId xmlns:a16="http://schemas.microsoft.com/office/drawing/2014/main" id="{53FCC0DF-9440-B040-A076-DF507B404D83}"/>
              </a:ext>
            </a:extLst>
          </p:cNvPr>
          <p:cNvSpPr txBox="1"/>
          <p:nvPr userDrawn="1"/>
        </p:nvSpPr>
        <p:spPr>
          <a:xfrm>
            <a:off x="4100945" y="6417425"/>
            <a:ext cx="3990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pc="600">
                <a:solidFill>
                  <a:schemeClr val="bg1">
                    <a:alpha val="50000"/>
                  </a:schemeClr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WWW.INL.GOV</a:t>
            </a:r>
          </a:p>
        </p:txBody>
      </p:sp>
    </p:spTree>
    <p:extLst>
      <p:ext uri="{BB962C8B-B14F-4D97-AF65-F5344CB8AC3E}">
        <p14:creationId xmlns:p14="http://schemas.microsoft.com/office/powerpoint/2010/main" val="39031667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EE6D6083-77A6-334A-8C7F-A5F18D4F5F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8213" y="1739901"/>
            <a:ext cx="10415587" cy="432752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bg2"/>
              </a:buClr>
              <a:buSzTx/>
              <a:buFontTx/>
              <a:buNone/>
              <a:tabLst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13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Full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2365512-1A58-B241-838D-EFAB0E25F8AF}"/>
              </a:ext>
            </a:extLst>
          </p:cNvPr>
          <p:cNvSpPr/>
          <p:nvPr userDrawn="1"/>
        </p:nvSpPr>
        <p:spPr>
          <a:xfrm>
            <a:off x="0" y="6335712"/>
            <a:ext cx="12192000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E89965-9C98-C446-B0C8-8151A52702B5}"/>
              </a:ext>
            </a:extLst>
          </p:cNvPr>
          <p:cNvSpPr/>
          <p:nvPr userDrawn="1"/>
        </p:nvSpPr>
        <p:spPr>
          <a:xfrm>
            <a:off x="0" y="6237795"/>
            <a:ext cx="12192000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DAHO NATIONAL LABORATORY">
            <a:extLst>
              <a:ext uri="{FF2B5EF4-FFF2-40B4-BE49-F238E27FC236}">
                <a16:creationId xmlns:a16="http://schemas.microsoft.com/office/drawing/2014/main" id="{C9B294FD-1F7F-4240-B2BD-1DD570DF2E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659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340345" y="1739901"/>
            <a:ext cx="5013454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38150" y="1739901"/>
            <a:ext cx="5081650" cy="4207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181027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(Reduce font for title longer than 2 lines)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50" y="1739901"/>
            <a:ext cx="5013454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705329EE-4FB4-5A4D-AB92-8FB39F63785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72149" y="1739901"/>
            <a:ext cx="5081650" cy="420704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3923201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y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EC5EE-7A70-7D44-877F-2A9D266232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(2 lines max)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</p:spTree>
    <p:extLst>
      <p:ext uri="{BB962C8B-B14F-4D97-AF65-F5344CB8AC3E}">
        <p14:creationId xmlns:p14="http://schemas.microsoft.com/office/powerpoint/2010/main" val="1991234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 Box Photo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FD6444-081A-D54B-830B-A94153C0EF14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8149" y="1739901"/>
            <a:ext cx="6704153" cy="4207040"/>
          </a:xfrm>
        </p:spPr>
        <p:txBody>
          <a:bodyPr/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1E2218-371C-0D41-97AF-B220A81F8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CD4A3B-E186-AB40-96C6-355AF9A6FE76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B462E5-D969-3443-B549-CE7B6CCB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ABC785-2799-4146-A523-CFA98FEB93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B577FA-F7D9-2C48-919F-F962E3BF952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B2EB56D-A175-2340-8316-CB2D73FC70C2}"/>
              </a:ext>
            </a:extLst>
          </p:cNvPr>
          <p:cNvSpPr/>
          <p:nvPr userDrawn="1"/>
        </p:nvSpPr>
        <p:spPr>
          <a:xfrm>
            <a:off x="8465770" y="-1"/>
            <a:ext cx="3726230" cy="62377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AEB60818-A426-D644-9EEA-D2FB1CBDFB5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871283" y="522288"/>
            <a:ext cx="2919664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Tx/>
              <a:buNone/>
              <a:defRPr sz="2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Click photo icon below to insert picture</a:t>
            </a:r>
            <a:br>
              <a:rPr lang="en-US"/>
            </a:br>
            <a:r>
              <a:rPr lang="en-US"/>
              <a:t>(if replacing picture, you will have to reset your crop area)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EFBD4CC-FEFF-654C-B1A3-229DA69D10F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8151" y="558602"/>
            <a:ext cx="6704151" cy="1005229"/>
          </a:xfrm>
        </p:spPr>
        <p:txBody>
          <a:bodyPr/>
          <a:lstStyle/>
          <a:p>
            <a:r>
              <a:rPr lang="en-US"/>
              <a:t>Click to edit title</a:t>
            </a:r>
            <a:br>
              <a:rPr lang="en-US"/>
            </a:br>
            <a:r>
              <a:rPr lang="en-US"/>
              <a:t>(2 lines max)</a:t>
            </a:r>
          </a:p>
        </p:txBody>
      </p:sp>
    </p:spTree>
    <p:extLst>
      <p:ext uri="{BB962C8B-B14F-4D97-AF65-F5344CB8AC3E}">
        <p14:creationId xmlns:p14="http://schemas.microsoft.com/office/powerpoint/2010/main" val="3924736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EB3FEC5-4760-DC48-B91E-CFC0C33F63A9}"/>
              </a:ext>
            </a:extLst>
          </p:cNvPr>
          <p:cNvSpPr/>
          <p:nvPr userDrawn="1"/>
        </p:nvSpPr>
        <p:spPr>
          <a:xfrm>
            <a:off x="8465769" y="6335712"/>
            <a:ext cx="3726231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EAE68D-24FC-6749-A309-042231DB68DA}"/>
              </a:ext>
            </a:extLst>
          </p:cNvPr>
          <p:cNvSpPr/>
          <p:nvPr userDrawn="1"/>
        </p:nvSpPr>
        <p:spPr>
          <a:xfrm>
            <a:off x="8465769" y="6237795"/>
            <a:ext cx="3726231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DAHO NATIONAL LABORATORY">
            <a:extLst>
              <a:ext uri="{FF2B5EF4-FFF2-40B4-BE49-F238E27FC236}">
                <a16:creationId xmlns:a16="http://schemas.microsoft.com/office/drawing/2014/main" id="{C491F914-E346-2146-A51D-D37D67DBC113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82502A-5BF2-8845-923F-AAF24377F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2"/>
            <a:ext cx="10415648" cy="1008797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/>
          <a:p>
            <a:r>
              <a:rPr lang="en-US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B4A4D-34FE-994A-AFE8-DCF682312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150" y="1739901"/>
            <a:ext cx="10415649" cy="4351338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0CF24-C629-E54C-BA9B-20518F01F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1" y="6492875"/>
            <a:ext cx="1546302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l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7CD4A3B-E186-AB40-96C6-355AF9A6FE76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34D85-E219-4F49-88C8-4DC17F06D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8150" y="6492875"/>
            <a:ext cx="5060066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ctr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7F2A8-2F01-4745-8AFB-4EEC8D271D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020" y="6492875"/>
            <a:ext cx="434428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ctr">
              <a:defRPr sz="1000" b="1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B577FA-F7D9-2C48-919F-F962E3BF952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blue/green box top">
            <a:extLst>
              <a:ext uri="{FF2B5EF4-FFF2-40B4-BE49-F238E27FC236}">
                <a16:creationId xmlns:a16="http://schemas.microsoft.com/office/drawing/2014/main" id="{2FE8E780-1DE8-B245-8215-3ECC2513C073}"/>
              </a:ext>
            </a:extLst>
          </p:cNvPr>
          <p:cNvGrpSpPr/>
          <p:nvPr userDrawn="1"/>
        </p:nvGrpSpPr>
        <p:grpSpPr>
          <a:xfrm>
            <a:off x="0" y="522288"/>
            <a:ext cx="744467" cy="547190"/>
            <a:chOff x="0" y="711956"/>
            <a:chExt cx="3721100" cy="62020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0A2A1D5-CB4B-1A40-8711-4F412AA9927B}"/>
                </a:ext>
              </a:extLst>
            </p:cNvPr>
            <p:cNvSpPr/>
            <p:nvPr userDrawn="1"/>
          </p:nvSpPr>
          <p:spPr>
            <a:xfrm rot="10800000">
              <a:off x="0" y="711956"/>
              <a:ext cx="3721100" cy="52228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B5F476-DD08-5B45-A331-21193BD3472A}"/>
                </a:ext>
              </a:extLst>
            </p:cNvPr>
            <p:cNvSpPr/>
            <p:nvPr userDrawn="1"/>
          </p:nvSpPr>
          <p:spPr>
            <a:xfrm rot="10800000">
              <a:off x="0" y="1234244"/>
              <a:ext cx="3721100" cy="9791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35166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694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10" r:id="rId8"/>
    <p:sldLayoutId id="2147483711" r:id="rId9"/>
    <p:sldLayoutId id="2147483712" r:id="rId10"/>
    <p:sldLayoutId id="2147483713" r:id="rId11"/>
    <p:sldLayoutId id="2147483695" r:id="rId12"/>
    <p:sldLayoutId id="2147483696" r:id="rId13"/>
    <p:sldLayoutId id="2147483709" r:id="rId14"/>
    <p:sldLayoutId id="214748371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−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−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420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EB3FEC5-4760-DC48-B91E-CFC0C33F63A9}"/>
              </a:ext>
            </a:extLst>
          </p:cNvPr>
          <p:cNvSpPr/>
          <p:nvPr userDrawn="1"/>
        </p:nvSpPr>
        <p:spPr>
          <a:xfrm>
            <a:off x="8465769" y="6335712"/>
            <a:ext cx="3726231" cy="52228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EAE68D-24FC-6749-A309-042231DB68DA}"/>
              </a:ext>
            </a:extLst>
          </p:cNvPr>
          <p:cNvSpPr/>
          <p:nvPr userDrawn="1"/>
        </p:nvSpPr>
        <p:spPr>
          <a:xfrm>
            <a:off x="8465769" y="6237795"/>
            <a:ext cx="3726231" cy="979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DAHO NATIONAL LABORATORY">
            <a:extLst>
              <a:ext uri="{FF2B5EF4-FFF2-40B4-BE49-F238E27FC236}">
                <a16:creationId xmlns:a16="http://schemas.microsoft.com/office/drawing/2014/main" id="{C491F914-E346-2146-A51D-D37D67DBC113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8944584" y="6543675"/>
            <a:ext cx="2768600" cy="127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82502A-5BF2-8845-923F-AAF24377F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2"/>
            <a:ext cx="10415648" cy="1008797"/>
          </a:xfrm>
          <a:prstGeom prst="rect">
            <a:avLst/>
          </a:prstGeom>
        </p:spPr>
        <p:txBody>
          <a:bodyPr vert="horz" lIns="0" tIns="0" rIns="91440" bIns="45720" rtlCol="0" anchor="t" anchorCtr="0">
            <a:noAutofit/>
          </a:bodyPr>
          <a:lstStyle/>
          <a:p>
            <a:r>
              <a:rPr lang="en-US"/>
              <a:t>Click to edit Master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B4A4D-34FE-994A-AFE8-DCF682312F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8150" y="1739901"/>
            <a:ext cx="10415649" cy="4351338"/>
          </a:xfrm>
          <a:prstGeom prst="rect">
            <a:avLst/>
          </a:prstGeom>
        </p:spPr>
        <p:txBody>
          <a:bodyPr vert="horz" lIns="0" tIns="0" rIns="91440" bIns="45720" rtlCol="0">
            <a:noAutofit/>
          </a:bodyPr>
          <a:lstStyle/>
          <a:p>
            <a:pPr lvl="0"/>
            <a:r>
              <a:rPr lang="en-US"/>
              <a:t>Click to edit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00CF24-C629-E54C-BA9B-20518F01F0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96001" y="6492875"/>
            <a:ext cx="1546302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l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7CD4A3B-E186-AB40-96C6-355AF9A6FE76}" type="datetimeFigureOut">
              <a:rPr lang="en-US" smtClean="0"/>
              <a:pPr/>
              <a:t>7/20/2026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334D85-E219-4F49-88C8-4DC17F06D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38150" y="6492875"/>
            <a:ext cx="5060066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ctr">
              <a:defRPr sz="1000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7F2A8-2F01-4745-8AFB-4EEC8D271D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5020" y="6492875"/>
            <a:ext cx="434428" cy="365125"/>
          </a:xfrm>
          <a:prstGeom prst="rect">
            <a:avLst/>
          </a:prstGeom>
        </p:spPr>
        <p:txBody>
          <a:bodyPr vert="horz" lIns="91440" tIns="45720" rIns="91440" bIns="155448" rtlCol="0" anchor="ctr"/>
          <a:lstStyle>
            <a:lvl1pPr algn="ctr">
              <a:defRPr sz="1000" b="1">
                <a:solidFill>
                  <a:schemeClr val="accent6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2B577FA-F7D9-2C48-919F-F962E3BF952F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blue/green box top">
            <a:extLst>
              <a:ext uri="{FF2B5EF4-FFF2-40B4-BE49-F238E27FC236}">
                <a16:creationId xmlns:a16="http://schemas.microsoft.com/office/drawing/2014/main" id="{2FE8E780-1DE8-B245-8215-3ECC2513C073}"/>
              </a:ext>
            </a:extLst>
          </p:cNvPr>
          <p:cNvGrpSpPr/>
          <p:nvPr userDrawn="1"/>
        </p:nvGrpSpPr>
        <p:grpSpPr>
          <a:xfrm>
            <a:off x="0" y="522288"/>
            <a:ext cx="744467" cy="547190"/>
            <a:chOff x="0" y="711956"/>
            <a:chExt cx="3721100" cy="620205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0A2A1D5-CB4B-1A40-8711-4F412AA9927B}"/>
                </a:ext>
              </a:extLst>
            </p:cNvPr>
            <p:cNvSpPr/>
            <p:nvPr userDrawn="1"/>
          </p:nvSpPr>
          <p:spPr>
            <a:xfrm rot="10800000">
              <a:off x="0" y="711956"/>
              <a:ext cx="3721100" cy="522288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2B5F476-DD08-5B45-A331-21193BD3472A}"/>
                </a:ext>
              </a:extLst>
            </p:cNvPr>
            <p:cNvSpPr/>
            <p:nvPr userDrawn="1"/>
          </p:nvSpPr>
          <p:spPr>
            <a:xfrm rot="10800000">
              <a:off x="0" y="1234244"/>
              <a:ext cx="3721100" cy="9791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67765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  <p:sldLayoutId id="2147483729" r:id="rId13"/>
    <p:sldLayoutId id="2147483730" r:id="rId14"/>
    <p:sldLayoutId id="2147483731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−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−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bg2"/>
        </a:buClr>
        <a:buFont typeface="Arial" panose="020B0604020202020204" pitchFamily="34" charset="0"/>
        <a:buChar char="•"/>
        <a:defRPr sz="2200" b="0" i="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orient="horz" pos="420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5B3176E-FAD1-2B4C-96D5-F706C44483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/>
              <a:t>Research Excellence Programs</a:t>
            </a:r>
          </a:p>
          <a:p>
            <a:pPr>
              <a:spcBef>
                <a:spcPts val="500"/>
              </a:spcBef>
            </a:pPr>
            <a:r>
              <a:rPr lang="en-US" sz="2400" b="0"/>
              <a:t>At Idaho National Laboratory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56D43-7FAB-834B-AA9F-965D52A8E52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0142" y="273297"/>
            <a:ext cx="3741437" cy="1392237"/>
          </a:xfrm>
        </p:spPr>
        <p:txBody>
          <a:bodyPr/>
          <a:lstStyle/>
          <a:p>
            <a:r>
              <a:rPr lang="en-US" sz="1400" b="0" dirty="0"/>
              <a:t>July 22, 2026</a:t>
            </a:r>
          </a:p>
          <a:p>
            <a:pPr>
              <a:spcBef>
                <a:spcPts val="2000"/>
              </a:spcBef>
            </a:pPr>
            <a:r>
              <a:rPr lang="en-US" dirty="0"/>
              <a:t>Jeff Benson</a:t>
            </a:r>
          </a:p>
          <a:p>
            <a:pPr>
              <a:spcBef>
                <a:spcPts val="500"/>
              </a:spcBef>
            </a:pPr>
            <a:r>
              <a:rPr lang="en-US" b="0" dirty="0"/>
              <a:t>Lead, Research Excellence Programs</a:t>
            </a:r>
          </a:p>
        </p:txBody>
      </p:sp>
    </p:spTree>
    <p:extLst>
      <p:ext uri="{BB962C8B-B14F-4D97-AF65-F5344CB8AC3E}">
        <p14:creationId xmlns:p14="http://schemas.microsoft.com/office/powerpoint/2010/main" val="40251509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89844-608D-E059-4AFC-11C3A3043A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Internships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21B8C3-7576-C61A-64F5-7B056656A2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Lab wide intern program</a:t>
            </a:r>
          </a:p>
          <a:p>
            <a:pPr lvl="1"/>
            <a:r>
              <a:rPr lang="en-US" dirty="0"/>
              <a:t>55% undergraduate</a:t>
            </a:r>
          </a:p>
          <a:p>
            <a:pPr lvl="1"/>
            <a:r>
              <a:rPr lang="en-US" dirty="0"/>
              <a:t>45% graduate</a:t>
            </a:r>
          </a:p>
          <a:p>
            <a:r>
              <a:rPr lang="en-US" dirty="0"/>
              <a:t>550+ interns annually</a:t>
            </a:r>
          </a:p>
          <a:p>
            <a:r>
              <a:rPr lang="en-US" dirty="0"/>
              <a:t>Robust professional development program</a:t>
            </a:r>
          </a:p>
          <a:p>
            <a:r>
              <a:rPr lang="en-US" dirty="0"/>
              <a:t>Required deliverables</a:t>
            </a:r>
          </a:p>
          <a:p>
            <a:pPr lvl="1"/>
            <a:r>
              <a:rPr lang="en-US" dirty="0"/>
              <a:t>Abstract</a:t>
            </a:r>
          </a:p>
          <a:p>
            <a:pPr lvl="1"/>
            <a:r>
              <a:rPr lang="en-US" dirty="0"/>
              <a:t>Poster session</a:t>
            </a:r>
          </a:p>
          <a:p>
            <a:pPr lvl="1"/>
            <a:r>
              <a:rPr lang="en-US" dirty="0"/>
              <a:t>Video or oral presentation</a:t>
            </a:r>
          </a:p>
          <a:p>
            <a:pPr lvl="1"/>
            <a:r>
              <a:rPr lang="en-US" dirty="0"/>
              <a:t>Publication or prototype</a:t>
            </a:r>
          </a:p>
        </p:txBody>
      </p:sp>
      <p:pic>
        <p:nvPicPr>
          <p:cNvPr id="16" name="Picture Placeholder 15" descr="The image shows a professional setting with a speaker addressing an audience in a conference room, surrounded by seated attendees, some of whom are engaged in note-taking.&#10;&#10;AI-generated content may be incorrect.">
            <a:extLst>
              <a:ext uri="{FF2B5EF4-FFF2-40B4-BE49-F238E27FC236}">
                <a16:creationId xmlns:a16="http://schemas.microsoft.com/office/drawing/2014/main" id="{8E6E376D-E2D3-408B-9F90-C0E33FF369F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9736" r="973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3171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36D6B1-44E2-BF6D-026B-B10C446344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1563" y="338612"/>
            <a:ext cx="9087970" cy="573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4349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FB08E-FD0D-6422-9777-7ED7DA11D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5894F-741F-2660-3800-1C1990367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 Eligibility Requirement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0198D1-09D6-4242-3327-0E83232FBB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469" y="1739901"/>
            <a:ext cx="5584135" cy="4207040"/>
          </a:xfrm>
        </p:spPr>
        <p:txBody>
          <a:bodyPr/>
          <a:lstStyle/>
          <a:p>
            <a:pPr marL="457200" lvl="1" indent="0">
              <a:buNone/>
            </a:pPr>
            <a:r>
              <a:rPr lang="en-US" dirty="0"/>
              <a:t>Eligibility Requirements</a:t>
            </a:r>
          </a:p>
          <a:p>
            <a:pPr lvl="1"/>
            <a:r>
              <a:rPr lang="en-US" dirty="0"/>
              <a:t>Must be a full-time student attending an accredited university or college the semester before and after an internship award</a:t>
            </a:r>
          </a:p>
          <a:p>
            <a:pPr lvl="1"/>
            <a:r>
              <a:rPr lang="en-US" dirty="0"/>
              <a:t>Have a minimum cumulative 3.0 GPA</a:t>
            </a:r>
          </a:p>
          <a:p>
            <a:pPr lvl="1"/>
            <a:r>
              <a:rPr lang="en-US" dirty="0"/>
              <a:t>International students who attend an accredited U.S. college or university must have a current Curricular Practical Training Authorization</a:t>
            </a:r>
          </a:p>
          <a:p>
            <a:pPr lvl="1"/>
            <a:r>
              <a:rPr lang="en-US" dirty="0"/>
              <a:t>Ability to pass a background check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8FABF323-19B6-13AD-6093-51207D7B023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9820" r="9820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4960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234FFE-2703-881D-DBF1-B77C2E47A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exagon 5">
            <a:extLst>
              <a:ext uri="{FF2B5EF4-FFF2-40B4-BE49-F238E27FC236}">
                <a16:creationId xmlns:a16="http://schemas.microsoft.com/office/drawing/2014/main" id="{7DCBCA9D-FE76-9BA1-87D2-99425CDD1D0A}"/>
              </a:ext>
            </a:extLst>
          </p:cNvPr>
          <p:cNvSpPr/>
          <p:nvPr/>
        </p:nvSpPr>
        <p:spPr>
          <a:xfrm rot="16200000" flipH="1">
            <a:off x="10493431" y="405684"/>
            <a:ext cx="1520836" cy="1311064"/>
          </a:xfrm>
          <a:prstGeom prst="hexagon">
            <a:avLst/>
          </a:pr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F5016C2-A472-F483-EC48-22B3E053BCC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alphaModFix amt="52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61660"/>
            <a:ext cx="8024580" cy="469634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7B8E2-DD13-88B2-79E3-1FFBB8C98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8149" y="1371600"/>
            <a:ext cx="6704151" cy="4207040"/>
          </a:xfrm>
        </p:spPr>
        <p:txBody>
          <a:bodyPr vert="horz" lIns="0" tIns="0" rIns="91440" bIns="45720" rtlCol="0" anchor="t">
            <a:noAutofit/>
          </a:bodyPr>
          <a:lstStyle/>
          <a:p>
            <a:r>
              <a:rPr lang="en-US" sz="1800" dirty="0"/>
              <a:t>A set of skills, behaviors and knowledge areas </a:t>
            </a:r>
            <a:r>
              <a:rPr lang="en-US" sz="1800" b="1" dirty="0"/>
              <a:t>essential </a:t>
            </a:r>
            <a:br>
              <a:rPr lang="en-US" sz="1800" b="1" dirty="0"/>
            </a:br>
            <a:r>
              <a:rPr lang="en-US" sz="1800" b="1" dirty="0"/>
              <a:t>for interns </a:t>
            </a:r>
          </a:p>
          <a:p>
            <a:r>
              <a:rPr lang="en-US" sz="1800" dirty="0"/>
              <a:t>Professional development curriculum aligned to competencies</a:t>
            </a:r>
          </a:p>
          <a:p>
            <a:r>
              <a:rPr lang="en-US" sz="1800" dirty="0"/>
              <a:t>Certificates provided to interns that met each of the core competencies through professional development activities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F2298E-0921-9EEC-2EAC-91B4A41DA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Core competencies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6B74B2-936B-1563-42CC-25B8FF8E4391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938149" y="3579895"/>
            <a:ext cx="2919412" cy="2256701"/>
          </a:xfrm>
        </p:spPr>
        <p:txBody>
          <a:bodyPr/>
          <a:lstStyle/>
          <a:p>
            <a:pPr marL="0" indent="0">
              <a:buNone/>
            </a:pPr>
            <a:r>
              <a:rPr lang="en-US" sz="1800" b="1">
                <a:solidFill>
                  <a:schemeClr val="bg2"/>
                </a:solidFill>
              </a:rPr>
              <a:t>CORE COMPETENCIES</a:t>
            </a:r>
          </a:p>
          <a:p>
            <a:r>
              <a:rPr lang="en-US" sz="1800"/>
              <a:t>Professionalism</a:t>
            </a:r>
          </a:p>
          <a:p>
            <a:r>
              <a:rPr lang="en-US" sz="1800"/>
              <a:t>Communication</a:t>
            </a:r>
          </a:p>
          <a:p>
            <a:r>
              <a:rPr lang="en-US" sz="1800"/>
              <a:t>Teamwork</a:t>
            </a:r>
          </a:p>
          <a:p>
            <a:r>
              <a:rPr lang="en-US" sz="1800"/>
              <a:t>Critical thinking</a:t>
            </a:r>
          </a:p>
          <a:p>
            <a:r>
              <a:rPr lang="en-US" sz="1800"/>
              <a:t>Work ethic</a:t>
            </a: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D40CE49C-23AD-43BF-F675-907AD842D66D}"/>
              </a:ext>
            </a:extLst>
          </p:cNvPr>
          <p:cNvSpPr/>
          <p:nvPr/>
        </p:nvSpPr>
        <p:spPr>
          <a:xfrm rot="16200000" flipH="1">
            <a:off x="9883004" y="5021960"/>
            <a:ext cx="768299" cy="662326"/>
          </a:xfrm>
          <a:prstGeom prst="hexagon">
            <a:avLst/>
          </a:prstGeom>
          <a:solidFill>
            <a:schemeClr val="bg1">
              <a:lumMod val="85000"/>
            </a:schemeClr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9FE874-07A9-9705-EBDF-3E4A1E603B8B}"/>
              </a:ext>
            </a:extLst>
          </p:cNvPr>
          <p:cNvSpPr txBox="1"/>
          <p:nvPr/>
        </p:nvSpPr>
        <p:spPr>
          <a:xfrm>
            <a:off x="4018421" y="3908819"/>
            <a:ext cx="3083668" cy="1851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Technical proficiency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Adaptability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Initiative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Artificial Intelligence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CA8E1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6509D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Learning mindset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65B5875-CCEB-11C0-CAD0-A75A3244E2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333" b="11333"/>
          <a:stretch/>
        </p:blipFill>
        <p:spPr>
          <a:xfrm>
            <a:off x="8833201" y="1120727"/>
            <a:ext cx="3047305" cy="3534876"/>
          </a:xfrm>
          <a:custGeom>
            <a:avLst/>
            <a:gdLst>
              <a:gd name="connsiteX0" fmla="*/ 1579252 w 3158503"/>
              <a:gd name="connsiteY0" fmla="*/ 0 h 3663867"/>
              <a:gd name="connsiteX1" fmla="*/ 3158503 w 3158503"/>
              <a:gd name="connsiteY1" fmla="*/ 789626 h 3663867"/>
              <a:gd name="connsiteX2" fmla="*/ 3158503 w 3158503"/>
              <a:gd name="connsiteY2" fmla="*/ 2874241 h 3663867"/>
              <a:gd name="connsiteX3" fmla="*/ 1579252 w 3158503"/>
              <a:gd name="connsiteY3" fmla="*/ 3663867 h 3663867"/>
              <a:gd name="connsiteX4" fmla="*/ 0 w 3158503"/>
              <a:gd name="connsiteY4" fmla="*/ 2874241 h 3663867"/>
              <a:gd name="connsiteX5" fmla="*/ 0 w 3158503"/>
              <a:gd name="connsiteY5" fmla="*/ 789626 h 3663867"/>
              <a:gd name="connsiteX6" fmla="*/ 1579252 w 3158503"/>
              <a:gd name="connsiteY6" fmla="*/ 0 h 3663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58503" h="3663867">
                <a:moveTo>
                  <a:pt x="1579252" y="0"/>
                </a:moveTo>
                <a:lnTo>
                  <a:pt x="3158503" y="789626"/>
                </a:lnTo>
                <a:lnTo>
                  <a:pt x="3158503" y="2874241"/>
                </a:lnTo>
                <a:lnTo>
                  <a:pt x="1579252" y="3663867"/>
                </a:lnTo>
                <a:lnTo>
                  <a:pt x="0" y="2874241"/>
                </a:lnTo>
                <a:lnTo>
                  <a:pt x="0" y="789626"/>
                </a:lnTo>
                <a:lnTo>
                  <a:pt x="1579252" y="0"/>
                </a:lnTo>
                <a:close/>
              </a:path>
            </a:pathLst>
          </a:custGeom>
        </p:spPr>
      </p:pic>
      <p:sp>
        <p:nvSpPr>
          <p:cNvPr id="8" name="Hexagon 7">
            <a:extLst>
              <a:ext uri="{FF2B5EF4-FFF2-40B4-BE49-F238E27FC236}">
                <a16:creationId xmlns:a16="http://schemas.microsoft.com/office/drawing/2014/main" id="{37970F76-2B5F-8C36-BC67-E2FD01DB8EB3}"/>
              </a:ext>
            </a:extLst>
          </p:cNvPr>
          <p:cNvSpPr/>
          <p:nvPr/>
        </p:nvSpPr>
        <p:spPr>
          <a:xfrm rot="16200000" flipH="1">
            <a:off x="8919077" y="3990573"/>
            <a:ext cx="1163679" cy="1003171"/>
          </a:xfrm>
          <a:prstGeom prst="hexagon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2762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1E6889-27F4-206F-ABD5-9446D5F55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Education Programs: Postdocs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E53BCEF-F586-895B-9D19-3E5595732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92 postdocs across all mission orgs</a:t>
            </a:r>
          </a:p>
          <a:p>
            <a:pPr lvl="1"/>
            <a:r>
              <a:rPr lang="en-US" dirty="0"/>
              <a:t>Includes a small number of distinguished postdocs</a:t>
            </a:r>
          </a:p>
          <a:p>
            <a:r>
              <a:rPr lang="en-US" dirty="0"/>
              <a:t>1-3 years</a:t>
            </a:r>
          </a:p>
          <a:p>
            <a:r>
              <a:rPr lang="en-US" dirty="0"/>
              <a:t>All postdoc positions are posted</a:t>
            </a:r>
          </a:p>
          <a:p>
            <a:r>
              <a:rPr lang="en-US" dirty="0"/>
              <a:t>Ph.D. must be competed by start of the appointment and have been received within the previous five years</a:t>
            </a:r>
          </a:p>
          <a:p>
            <a:r>
              <a:rPr lang="en-US" dirty="0"/>
              <a:t>The Postdoctoral Association at INL</a:t>
            </a:r>
          </a:p>
          <a:p>
            <a:pPr lvl="1"/>
            <a:r>
              <a:rPr lang="en-US" dirty="0"/>
              <a:t>A chapter of the National Postdoctoral Association</a:t>
            </a:r>
          </a:p>
          <a:p>
            <a:endParaRPr lang="en-US" dirty="0"/>
          </a:p>
        </p:txBody>
      </p:sp>
      <p:pic>
        <p:nvPicPr>
          <p:cNvPr id="9" name="Picture Placeholder 8" descr="Two people shaking hands&#10;&#10;AI-generated content may be incorrect.">
            <a:extLst>
              <a:ext uri="{FF2B5EF4-FFF2-40B4-BE49-F238E27FC236}">
                <a16:creationId xmlns:a16="http://schemas.microsoft.com/office/drawing/2014/main" id="{C2DDBE0B-3BAC-865E-96A7-E09A302F24F8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9716" r="97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55491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054F69-E50C-FBC5-358B-BF3AE0BF93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/>
                <a:cs typeface="Arial"/>
              </a:rPr>
              <a:t>Faculty appointments and academic visitors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E1F26-D3A8-8025-2EE5-C3A4A8E8F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Joint Appointments</a:t>
            </a:r>
          </a:p>
          <a:p>
            <a:r>
              <a:rPr lang="en-US" dirty="0"/>
              <a:t>Joint appointment program: designed to enhance research collaborations between the laboratory and university staff</a:t>
            </a:r>
          </a:p>
          <a:p>
            <a:pPr lvl="1"/>
            <a:r>
              <a:rPr lang="en-US" dirty="0"/>
              <a:t>Incoming and outgoing</a:t>
            </a:r>
          </a:p>
          <a:p>
            <a:r>
              <a:rPr lang="en-US" dirty="0"/>
              <a:t>Joint appointees conduct research at both INL and their host institutions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Other Faculty Programs</a:t>
            </a:r>
          </a:p>
          <a:p>
            <a:r>
              <a:rPr lang="en-US" dirty="0"/>
              <a:t>INL visiting faculty/researcher program</a:t>
            </a:r>
          </a:p>
          <a:p>
            <a:r>
              <a:rPr lang="en-US" dirty="0"/>
              <a:t>International researcher program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" name="Picture Placeholder 9" descr="The image shows two individuals standing in front of a sophisticated, high-tech laboratory setting with a focus on scientific equipment, likely discussing a project or research.&#10;&#10;AI-generated content may be incorrect.">
            <a:extLst>
              <a:ext uri="{FF2B5EF4-FFF2-40B4-BE49-F238E27FC236}">
                <a16:creationId xmlns:a16="http://schemas.microsoft.com/office/drawing/2014/main" id="{C4A56B46-8F96-7139-8945-79D939B72E02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9716" r="9716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465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0235E5-7B55-A39D-4E0D-34EDFC08CD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A7889-4199-D6AE-3EE2-257D58007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8151" y="558602"/>
            <a:ext cx="10415648" cy="1008797"/>
          </a:xfrm>
        </p:spPr>
        <p:txBody>
          <a:bodyPr anchor="t">
            <a:normAutofit/>
          </a:bodyPr>
          <a:lstStyle/>
          <a:p>
            <a:r>
              <a:rPr lang="en-US" dirty="0"/>
              <a:t>INL Experts</a:t>
            </a:r>
            <a:br>
              <a:rPr lang="en-US" dirty="0"/>
            </a:b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D85FE2-54D2-6989-6818-2CD77F4B8C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271" y="1775142"/>
            <a:ext cx="50816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INL Experts</a:t>
            </a:r>
          </a:p>
          <a:p>
            <a:pPr lvl="1"/>
            <a:r>
              <a:rPr lang="en-US" dirty="0"/>
              <a:t>External website to showcase researcher publications</a:t>
            </a:r>
          </a:p>
          <a:p>
            <a:pPr lvl="1"/>
            <a:r>
              <a:rPr lang="en-US" dirty="0"/>
              <a:t>Public and searchable</a:t>
            </a:r>
          </a:p>
          <a:p>
            <a:pPr lvl="1"/>
            <a:r>
              <a:rPr lang="en-US" dirty="0"/>
              <a:t>Features all INL researchers and postdocs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sz="3200" dirty="0"/>
              <a:t>https://inl.gov/experts/</a:t>
            </a:r>
          </a:p>
          <a:p>
            <a:endParaRPr lang="en-US" dirty="0"/>
          </a:p>
        </p:txBody>
      </p:sp>
      <p:pic>
        <p:nvPicPr>
          <p:cNvPr id="7" name="Picture 6" descr="The image features the INL Experts section of the INL Idaho National Laboratory website, showcasing various search and navigation options for expert profiles, research units, projects, and other resources.&#10;&#10;AI-generated content may be incorrect.">
            <a:extLst>
              <a:ext uri="{FF2B5EF4-FFF2-40B4-BE49-F238E27FC236}">
                <a16:creationId xmlns:a16="http://schemas.microsoft.com/office/drawing/2014/main" id="{345B98D5-F950-DA62-C037-C6BE4F9F5C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5081" y="1890400"/>
            <a:ext cx="5713818" cy="3963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597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760409"/>
      </p:ext>
    </p:extLst>
  </p:cSld>
  <p:clrMapOvr>
    <a:masterClrMapping/>
  </p:clrMapOvr>
</p:sld>
</file>

<file path=ppt/theme/theme1.xml><?xml version="1.0" encoding="utf-8"?>
<a:theme xmlns:a="http://schemas.openxmlformats.org/drawingml/2006/main" name="INL 2020">
  <a:themeElements>
    <a:clrScheme name="INL 2020">
      <a:dk1>
        <a:srgbClr val="000000"/>
      </a:dk1>
      <a:lt1>
        <a:srgbClr val="FFFFFF"/>
      </a:lt1>
      <a:dk2>
        <a:srgbClr val="06509D"/>
      </a:dk2>
      <a:lt2>
        <a:srgbClr val="2CA8E1"/>
      </a:lt2>
      <a:accent1>
        <a:srgbClr val="8EC423"/>
      </a:accent1>
      <a:accent2>
        <a:srgbClr val="2CA8E1"/>
      </a:accent2>
      <a:accent3>
        <a:srgbClr val="832369"/>
      </a:accent3>
      <a:accent4>
        <a:srgbClr val="CF1D4C"/>
      </a:accent4>
      <a:accent5>
        <a:srgbClr val="F78E20"/>
      </a:accent5>
      <a:accent6>
        <a:srgbClr val="59595C"/>
      </a:accent6>
      <a:hlink>
        <a:srgbClr val="7F7F7F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L_2022_hexDark_wide-WEB" id="{BFCE2894-AEF1-8B46-9681-589859762878}" vid="{2C3C1B24-8270-DB49-B9E8-13EE0CF6AED9}"/>
    </a:ext>
  </a:extLst>
</a:theme>
</file>

<file path=ppt/theme/theme2.xml><?xml version="1.0" encoding="utf-8"?>
<a:theme xmlns:a="http://schemas.openxmlformats.org/drawingml/2006/main" name="2_INL 2020">
  <a:themeElements>
    <a:clrScheme name="INL 2020">
      <a:dk1>
        <a:srgbClr val="000000"/>
      </a:dk1>
      <a:lt1>
        <a:srgbClr val="FFFFFF"/>
      </a:lt1>
      <a:dk2>
        <a:srgbClr val="06509D"/>
      </a:dk2>
      <a:lt2>
        <a:srgbClr val="2CA8E1"/>
      </a:lt2>
      <a:accent1>
        <a:srgbClr val="8EC423"/>
      </a:accent1>
      <a:accent2>
        <a:srgbClr val="2CA8E1"/>
      </a:accent2>
      <a:accent3>
        <a:srgbClr val="832369"/>
      </a:accent3>
      <a:accent4>
        <a:srgbClr val="CF1D4C"/>
      </a:accent4>
      <a:accent5>
        <a:srgbClr val="F78E20"/>
      </a:accent5>
      <a:accent6>
        <a:srgbClr val="59595C"/>
      </a:accent6>
      <a:hlink>
        <a:srgbClr val="7F7F7F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L_2022_hexLight_wide-WEB" id="{02E20BC5-FEDE-CE44-9BE4-1CE6CB29BA3D}" vid="{E4378662-F895-C340-BA33-6EA5E69E43E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391d807-f94f-4c4f-bb14-493106c624c2">
      <UserInfo>
        <DisplayName/>
        <AccountId xsi:nil="true"/>
        <AccountType/>
      </UserInfo>
    </SharedWithUsers>
    <TaxCatchAll xmlns="42ea9b75-b306-4826-8769-4c6ad6718b67" xsi:nil="true"/>
    <lcf76f155ced4ddcb4097134ff3c332f xmlns="2391d807-f94f-4c4f-bb14-493106c624c2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3797F432E2A042A124C0139981475A" ma:contentTypeVersion="14" ma:contentTypeDescription="Create a new document." ma:contentTypeScope="" ma:versionID="f98a91b6c1e71bbba55439f0a80a0573">
  <xsd:schema xmlns:xsd="http://www.w3.org/2001/XMLSchema" xmlns:xs="http://www.w3.org/2001/XMLSchema" xmlns:p="http://schemas.microsoft.com/office/2006/metadata/properties" xmlns:ns2="2391d807-f94f-4c4f-bb14-493106c624c2" xmlns:ns3="42ea9b75-b306-4826-8769-4c6ad6718b67" targetNamespace="http://schemas.microsoft.com/office/2006/metadata/properties" ma:root="true" ma:fieldsID="e10204a60157ce1d68d66ae7a68b8f6a" ns2:_="" ns3:_="">
    <xsd:import namespace="2391d807-f94f-4c4f-bb14-493106c624c2"/>
    <xsd:import namespace="42ea9b75-b306-4826-8769-4c6ad6718b6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91d807-f94f-4c4f-bb14-493106c624c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list="UserInfo" ma:SearchPeopleOnly="false" ma:internalName="SharedWithUsers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cf76f155ced4ddcb4097134ff3c332f" ma:index="10" nillable="true" ma:taxonomy="true" ma:internalName="lcf76f155ced4ddcb4097134ff3c332f" ma:taxonomyFieldName="MediaServiceImageTags" ma:displayName="Image Tags" ma:readOnly="false" ma:fieldId="{5cf76f15-5ced-4ddc-b409-7134ff3c332f}" ma:taxonomyMulti="true" ma:sspId="0b78db39-37aa-4e28-bb7e-9642684d42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ea9b75-b306-4826-8769-4c6ad6718b67" elementFormDefault="qualified">
    <xsd:import namespace="http://schemas.microsoft.com/office/2006/documentManagement/types"/>
    <xsd:import namespace="http://schemas.microsoft.com/office/infopath/2007/PartnerControls"/>
    <xsd:element name="TaxCatchAll" ma:index="11" nillable="true" ma:displayName="Taxonomy Catch All Column" ma:hidden="true" ma:list="{2721504a-65bf-41e8-8385-5761431a3c1d}" ma:internalName="TaxCatchAll" ma:showField="CatchAllData" ma:web="42ea9b75-b306-4826-8769-4c6ad6718b6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A68D4D-9402-4485-B11D-8DDDCEB2E4C5}">
  <ds:schemaRefs>
    <ds:schemaRef ds:uri="http://purl.org/dc/elements/1.1/"/>
    <ds:schemaRef ds:uri="http://schemas.microsoft.com/office/2006/documentManagement/types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2391d807-f94f-4c4f-bb14-493106c624c2"/>
    <ds:schemaRef ds:uri="42ea9b75-b306-4826-8769-4c6ad6718b67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322932C-873F-4D0F-B9E0-AE16472CDC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66F687-86D8-437A-89D4-2FE37FABFF26}">
  <ds:schemaRefs>
    <ds:schemaRef ds:uri="2391d807-f94f-4c4f-bb14-493106c624c2"/>
    <ds:schemaRef ds:uri="42ea9b75-b306-4826-8769-4c6ad6718b6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INL_2022_hexDark_wide</Template>
  <TotalTime>62</TotalTime>
  <Words>295</Words>
  <Application>Microsoft Office PowerPoint</Application>
  <PresentationFormat>Widescreen</PresentationFormat>
  <Paragraphs>62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Narrow</vt:lpstr>
      <vt:lpstr>Calibri</vt:lpstr>
      <vt:lpstr>Myriad Pro Cond</vt:lpstr>
      <vt:lpstr>Times New Roman</vt:lpstr>
      <vt:lpstr>INL 2020</vt:lpstr>
      <vt:lpstr>2_INL 2020</vt:lpstr>
      <vt:lpstr>PowerPoint Presentation</vt:lpstr>
      <vt:lpstr>Internships </vt:lpstr>
      <vt:lpstr>PowerPoint Presentation</vt:lpstr>
      <vt:lpstr>Intern Eligibility Requirement </vt:lpstr>
      <vt:lpstr>Core competencies</vt:lpstr>
      <vt:lpstr>Education Programs: Postdocs</vt:lpstr>
      <vt:lpstr>Faculty appointments and academic visitors </vt:lpstr>
      <vt:lpstr>INL Experts 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Kate Meehan</dc:creator>
  <cp:keywords/>
  <dc:description/>
  <cp:lastModifiedBy>Jeff B. Benson</cp:lastModifiedBy>
  <cp:revision>14</cp:revision>
  <dcterms:created xsi:type="dcterms:W3CDTF">2026-06-03T00:14:49Z</dcterms:created>
  <dcterms:modified xsi:type="dcterms:W3CDTF">2026-07-20T15:27:28Z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0x010100803797F432E2A042A124C0139981475A</vt:lpwstr>
  </property>
  <property fmtid="{D5CDD505-2E9C-101B-9397-08002B2CF9AE}" pid="3" name="Order">
    <vt:r8>72900</vt:r8>
  </property>
</Properties>
</file>