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0"/>
  </p:notesMasterIdLst>
  <p:sldIdLst>
    <p:sldId id="899" r:id="rId2"/>
    <p:sldId id="976" r:id="rId3"/>
    <p:sldId id="975" r:id="rId4"/>
    <p:sldId id="965" r:id="rId5"/>
    <p:sldId id="979" r:id="rId6"/>
    <p:sldId id="982" r:id="rId7"/>
    <p:sldId id="980" r:id="rId8"/>
    <p:sldId id="981" r:id="rId9"/>
    <p:sldId id="967" r:id="rId10"/>
    <p:sldId id="983" r:id="rId11"/>
    <p:sldId id="949" r:id="rId12"/>
    <p:sldId id="971" r:id="rId13"/>
    <p:sldId id="966" r:id="rId14"/>
    <p:sldId id="970" r:id="rId15"/>
    <p:sldId id="973" r:id="rId16"/>
    <p:sldId id="974" r:id="rId17"/>
    <p:sldId id="984" r:id="rId18"/>
    <p:sldId id="1007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iwo, Temitope A." initials="TTA" lastIdx="18" clrIdx="0"/>
  <p:cmAuthor id="1" name="DOEUSER" initials="D" lastIdx="4" clrIdx="1"/>
  <p:cmAuthor id="2" name="Phyllis L. King" initials="PLK" lastIdx="1" clrIdx="2">
    <p:extLst>
      <p:ext uri="{19B8F6BF-5375-455C-9EA6-DF929625EA0E}">
        <p15:presenceInfo xmlns:p15="http://schemas.microsoft.com/office/powerpoint/2012/main" userId="S::Phyllis.King@inl.gov::aaecccf4-0070-40c7-ba29-51a3bc6baac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4E5"/>
    <a:srgbClr val="91181A"/>
    <a:srgbClr val="6D6E72"/>
    <a:srgbClr val="6600FF"/>
    <a:srgbClr val="00EABD"/>
    <a:srgbClr val="99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6" autoAdjust="0"/>
    <p:restoredTop sz="94700" autoAdjust="0"/>
  </p:normalViewPr>
  <p:slideViewPr>
    <p:cSldViewPr>
      <p:cViewPr varScale="1">
        <p:scale>
          <a:sx n="94" d="100"/>
          <a:sy n="94" d="100"/>
        </p:scale>
        <p:origin x="102" y="3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50" d="100"/>
          <a:sy n="150" d="100"/>
        </p:scale>
        <p:origin x="354" y="35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E. Woolstenhulme" userId="767b09ca-da20-4631-8516-871d3e3de22f" providerId="ADAL" clId="{2E4E6654-122C-4FF6-8DD6-A47A68FDD4F1}"/>
    <pc:docChg chg="custSel modSld">
      <pc:chgData name="Nicolas E. Woolstenhulme" userId="767b09ca-da20-4631-8516-871d3e3de22f" providerId="ADAL" clId="{2E4E6654-122C-4FF6-8DD6-A47A68FDD4F1}" dt="2026-07-17T15:44:14.982" v="196" actId="1076"/>
      <pc:docMkLst>
        <pc:docMk/>
      </pc:docMkLst>
      <pc:sldChg chg="addSp delSp modSp mod">
        <pc:chgData name="Nicolas E. Woolstenhulme" userId="767b09ca-da20-4631-8516-871d3e3de22f" providerId="ADAL" clId="{2E4E6654-122C-4FF6-8DD6-A47A68FDD4F1}" dt="2026-07-17T15:44:14.982" v="196" actId="1076"/>
        <pc:sldMkLst>
          <pc:docMk/>
          <pc:sldMk cId="3123218700" sldId="899"/>
        </pc:sldMkLst>
        <pc:spChg chg="del">
          <ac:chgData name="Nicolas E. Woolstenhulme" userId="767b09ca-da20-4631-8516-871d3e3de22f" providerId="ADAL" clId="{2E4E6654-122C-4FF6-8DD6-A47A68FDD4F1}" dt="2026-07-17T15:44:05.827" v="194" actId="478"/>
          <ac:spMkLst>
            <pc:docMk/>
            <pc:sldMk cId="3123218700" sldId="899"/>
            <ac:spMk id="4" creationId="{39C29CB3-C57D-E34F-8063-AEF74EBE3890}"/>
          </ac:spMkLst>
        </pc:spChg>
        <pc:spChg chg="add mod">
          <ac:chgData name="Nicolas E. Woolstenhulme" userId="767b09ca-da20-4631-8516-871d3e3de22f" providerId="ADAL" clId="{2E4E6654-122C-4FF6-8DD6-A47A68FDD4F1}" dt="2026-07-17T15:44:14.982" v="196" actId="1076"/>
          <ac:spMkLst>
            <pc:docMk/>
            <pc:sldMk cId="3123218700" sldId="899"/>
            <ac:spMk id="5" creationId="{9D4DF7C6-3B04-1A2A-AA50-7F2C6FFE076A}"/>
          </ac:spMkLst>
        </pc:spChg>
        <pc:spChg chg="mod">
          <ac:chgData name="Nicolas E. Woolstenhulme" userId="767b09ca-da20-4631-8516-871d3e3de22f" providerId="ADAL" clId="{2E4E6654-122C-4FF6-8DD6-A47A68FDD4F1}" dt="2026-07-13T16:46:29.158" v="0" actId="20577"/>
          <ac:spMkLst>
            <pc:docMk/>
            <pc:sldMk cId="3123218700" sldId="899"/>
            <ac:spMk id="6" creationId="{5390B112-C5A3-514E-A0F8-CC24A72C7243}"/>
          </ac:spMkLst>
        </pc:spChg>
      </pc:sldChg>
      <pc:sldChg chg="modSp mod">
        <pc:chgData name="Nicolas E. Woolstenhulme" userId="767b09ca-da20-4631-8516-871d3e3de22f" providerId="ADAL" clId="{2E4E6654-122C-4FF6-8DD6-A47A68FDD4F1}" dt="2026-07-13T16:51:32.834" v="165" actId="20577"/>
        <pc:sldMkLst>
          <pc:docMk/>
          <pc:sldMk cId="3107427732" sldId="965"/>
        </pc:sldMkLst>
        <pc:spChg chg="mod">
          <ac:chgData name="Nicolas E. Woolstenhulme" userId="767b09ca-da20-4631-8516-871d3e3de22f" providerId="ADAL" clId="{2E4E6654-122C-4FF6-8DD6-A47A68FDD4F1}" dt="2026-07-13T16:51:32.834" v="165" actId="20577"/>
          <ac:spMkLst>
            <pc:docMk/>
            <pc:sldMk cId="3107427732" sldId="965"/>
            <ac:spMk id="3" creationId="{D6F5FFF7-7D33-5DDA-4B89-3C113B6E6B2D}"/>
          </ac:spMkLst>
        </pc:spChg>
      </pc:sldChg>
      <pc:sldChg chg="modSp">
        <pc:chgData name="Nicolas E. Woolstenhulme" userId="767b09ca-da20-4631-8516-871d3e3de22f" providerId="ADAL" clId="{2E4E6654-122C-4FF6-8DD6-A47A68FDD4F1}" dt="2026-07-13T16:54:37.744" v="187" actId="1036"/>
        <pc:sldMkLst>
          <pc:docMk/>
          <pc:sldMk cId="1607411282" sldId="966"/>
        </pc:sldMkLst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3" creationId="{D0C76BB3-C215-7234-1712-EC8359020782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5" creationId="{C6920722-CBE8-241F-5941-6980E1F4CEB7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6" creationId="{E2756D44-2CCA-E70C-2393-6DE156A4D448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7" creationId="{1F4D0F7C-6AC9-D0A6-FA2B-014238543C68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8" creationId="{0D3B5B01-9E0C-6389-D6D5-413C639F4687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9" creationId="{D3828D6B-A828-F623-0A8A-89C5E8EF1E7A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10" creationId="{CA8EB594-AF41-9392-DA7A-161F48B37C03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11" creationId="{1AA2EE13-8F18-2432-E55A-17CCD12864AD}"/>
          </ac:spMkLst>
        </pc:spChg>
        <pc:spChg chg="mod">
          <ac:chgData name="Nicolas E. Woolstenhulme" userId="767b09ca-da20-4631-8516-871d3e3de22f" providerId="ADAL" clId="{2E4E6654-122C-4FF6-8DD6-A47A68FDD4F1}" dt="2026-07-13T16:54:37.744" v="187" actId="1036"/>
          <ac:spMkLst>
            <pc:docMk/>
            <pc:sldMk cId="1607411282" sldId="966"/>
            <ac:spMk id="12" creationId="{6EBAA777-3E7E-B5C6-A09D-5102CF8D652C}"/>
          </ac:spMkLst>
        </pc:spChg>
        <pc:picChg chg="mod">
          <ac:chgData name="Nicolas E. Woolstenhulme" userId="767b09ca-da20-4631-8516-871d3e3de22f" providerId="ADAL" clId="{2E4E6654-122C-4FF6-8DD6-A47A68FDD4F1}" dt="2026-07-13T16:54:37.744" v="187" actId="1036"/>
          <ac:picMkLst>
            <pc:docMk/>
            <pc:sldMk cId="1607411282" sldId="966"/>
            <ac:picMk id="4102" creationId="{AFC7550D-48F7-21CD-7FE2-074235D5463C}"/>
          </ac:picMkLst>
        </pc:picChg>
      </pc:sldChg>
      <pc:sldChg chg="modSp mod">
        <pc:chgData name="Nicolas E. Woolstenhulme" userId="767b09ca-da20-4631-8516-871d3e3de22f" providerId="ADAL" clId="{2E4E6654-122C-4FF6-8DD6-A47A68FDD4F1}" dt="2026-07-13T16:53:47.252" v="185" actId="20577"/>
        <pc:sldMkLst>
          <pc:docMk/>
          <pc:sldMk cId="1491501054" sldId="967"/>
        </pc:sldMkLst>
        <pc:spChg chg="mod">
          <ac:chgData name="Nicolas E. Woolstenhulme" userId="767b09ca-da20-4631-8516-871d3e3de22f" providerId="ADAL" clId="{2E4E6654-122C-4FF6-8DD6-A47A68FDD4F1}" dt="2026-07-13T16:53:47.252" v="185" actId="20577"/>
          <ac:spMkLst>
            <pc:docMk/>
            <pc:sldMk cId="1491501054" sldId="967"/>
            <ac:spMk id="3" creationId="{533A3D6E-54FC-105D-9FBD-AB77934199A2}"/>
          </ac:spMkLst>
        </pc:spChg>
      </pc:sldChg>
      <pc:sldChg chg="modSp mod">
        <pc:chgData name="Nicolas E. Woolstenhulme" userId="767b09ca-da20-4631-8516-871d3e3de22f" providerId="ADAL" clId="{2E4E6654-122C-4FF6-8DD6-A47A68FDD4F1}" dt="2026-07-13T16:47:47.598" v="17" actId="14100"/>
        <pc:sldMkLst>
          <pc:docMk/>
          <pc:sldMk cId="151659002" sldId="975"/>
        </pc:sldMkLst>
        <pc:spChg chg="mod">
          <ac:chgData name="Nicolas E. Woolstenhulme" userId="767b09ca-da20-4631-8516-871d3e3de22f" providerId="ADAL" clId="{2E4E6654-122C-4FF6-8DD6-A47A68FDD4F1}" dt="2026-07-13T16:47:47.598" v="17" actId="14100"/>
          <ac:spMkLst>
            <pc:docMk/>
            <pc:sldMk cId="151659002" sldId="975"/>
            <ac:spMk id="3" creationId="{DEDD8985-963D-1133-5764-764F4E8E1ACE}"/>
          </ac:spMkLst>
        </pc:spChg>
      </pc:sldChg>
      <pc:sldChg chg="modSp mod">
        <pc:chgData name="Nicolas E. Woolstenhulme" userId="767b09ca-da20-4631-8516-871d3e3de22f" providerId="ADAL" clId="{2E4E6654-122C-4FF6-8DD6-A47A68FDD4F1}" dt="2026-07-13T16:50:45.697" v="153" actId="1076"/>
        <pc:sldMkLst>
          <pc:docMk/>
          <pc:sldMk cId="4103725516" sldId="976"/>
        </pc:sldMkLst>
        <pc:spChg chg="mod">
          <ac:chgData name="Nicolas E. Woolstenhulme" userId="767b09ca-da20-4631-8516-871d3e3de22f" providerId="ADAL" clId="{2E4E6654-122C-4FF6-8DD6-A47A68FDD4F1}" dt="2026-07-13T16:50:43.515" v="152" actId="1076"/>
          <ac:spMkLst>
            <pc:docMk/>
            <pc:sldMk cId="4103725516" sldId="976"/>
            <ac:spMk id="3" creationId="{5FC21000-75F7-E60D-1362-3ACB2E65BD39}"/>
          </ac:spMkLst>
        </pc:spChg>
        <pc:picChg chg="mod">
          <ac:chgData name="Nicolas E. Woolstenhulme" userId="767b09ca-da20-4631-8516-871d3e3de22f" providerId="ADAL" clId="{2E4E6654-122C-4FF6-8DD6-A47A68FDD4F1}" dt="2026-07-13T16:50:45.697" v="153" actId="1076"/>
          <ac:picMkLst>
            <pc:docMk/>
            <pc:sldMk cId="4103725516" sldId="976"/>
            <ac:picMk id="3074" creationId="{F2380FF3-ECA0-F22A-617D-D6A3DBCF200D}"/>
          </ac:picMkLst>
        </pc:picChg>
      </pc:sldChg>
      <pc:sldChg chg="modSp mod">
        <pc:chgData name="Nicolas E. Woolstenhulme" userId="767b09ca-da20-4631-8516-871d3e3de22f" providerId="ADAL" clId="{2E4E6654-122C-4FF6-8DD6-A47A68FDD4F1}" dt="2026-07-13T16:52:18.417" v="166" actId="20577"/>
        <pc:sldMkLst>
          <pc:docMk/>
          <pc:sldMk cId="735863716" sldId="979"/>
        </pc:sldMkLst>
        <pc:spChg chg="mod">
          <ac:chgData name="Nicolas E. Woolstenhulme" userId="767b09ca-da20-4631-8516-871d3e3de22f" providerId="ADAL" clId="{2E4E6654-122C-4FF6-8DD6-A47A68FDD4F1}" dt="2026-07-13T16:52:18.417" v="166" actId="20577"/>
          <ac:spMkLst>
            <pc:docMk/>
            <pc:sldMk cId="735863716" sldId="979"/>
            <ac:spMk id="3" creationId="{60722148-6705-C336-3204-39CBA15D14D2}"/>
          </ac:spMkLst>
        </pc:spChg>
      </pc:sldChg>
      <pc:sldChg chg="modSp mod">
        <pc:chgData name="Nicolas E. Woolstenhulme" userId="767b09ca-da20-4631-8516-871d3e3de22f" providerId="ADAL" clId="{2E4E6654-122C-4FF6-8DD6-A47A68FDD4F1}" dt="2026-07-13T16:53:01.155" v="172" actId="20577"/>
        <pc:sldMkLst>
          <pc:docMk/>
          <pc:sldMk cId="106199186" sldId="980"/>
        </pc:sldMkLst>
        <pc:spChg chg="mod">
          <ac:chgData name="Nicolas E. Woolstenhulme" userId="767b09ca-da20-4631-8516-871d3e3de22f" providerId="ADAL" clId="{2E4E6654-122C-4FF6-8DD6-A47A68FDD4F1}" dt="2026-07-13T16:53:01.155" v="172" actId="20577"/>
          <ac:spMkLst>
            <pc:docMk/>
            <pc:sldMk cId="106199186" sldId="980"/>
            <ac:spMk id="3" creationId="{4C09BE66-E90B-F6FA-C3F9-E3402D3107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200733-35A1-4DFB-8ACD-AA28285A170C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B99523-4816-4DC3-A103-F8AEE6653A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586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9171EDF-6114-8E44-80F5-1537CC306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766498"/>
            <a:ext cx="7086600" cy="1195971"/>
          </a:xfrm>
        </p:spPr>
        <p:txBody>
          <a:bodyPr anchor="b">
            <a:noAutofit/>
          </a:bodyPr>
          <a:lstStyle>
            <a:lvl1pPr algn="l">
              <a:defRPr sz="405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971800"/>
            <a:ext cx="7086600" cy="1024715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21E347-F5C9-9144-82D3-FEB6FA191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5981883"/>
            <a:ext cx="4267200" cy="723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305FBA-885C-7146-8F4C-1B5907186F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304449" y="2743041"/>
            <a:ext cx="4124009" cy="121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0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2835244-8727-5F49-B8D5-8389784CD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6750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1"/>
            <a:ext cx="10515600" cy="49529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85C13-66A5-4D66-A6C2-319BA5063639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3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43033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E9431-0789-43DF-A9D7-5F8C3D1EAD5F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40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A765D24F-DB87-ED41-B2DD-8D284CBC60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066801"/>
            <a:ext cx="5181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66801"/>
            <a:ext cx="5181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72587-3E07-4ECE-AA96-C4C2D4B30C85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1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066800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890713"/>
            <a:ext cx="5157787" cy="4129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066800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1890713"/>
            <a:ext cx="5183188" cy="4129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49790-5039-466D-95C5-23CC3CC42F03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5261A39C-72AF-A64D-A2F4-3E95F6133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6667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510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10D0211B-A7D2-6D4C-BB38-13988E46D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EEA2-C198-42F2-A69B-B80E04A84C3F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1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05016-35E7-4041-B436-4FCC29FEBCD2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978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02A37-CE6D-4DCC-B3B6-C41CAFA11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878" y="1874385"/>
            <a:ext cx="8352244" cy="3109229"/>
          </a:xfrm>
          <a:prstGeom prst="rect">
            <a:avLst/>
          </a:prstGeom>
        </p:spPr>
      </p:pic>
      <p:pic>
        <p:nvPicPr>
          <p:cNvPr id="7" name="Picture 2" descr="C:\Users\bse\Documents\FCRD\1 AFC\AFC Communication Standards\Logos\AFC_Final (1).jpg">
            <a:extLst>
              <a:ext uri="{FF2B5EF4-FFF2-40B4-BE49-F238E27FC236}">
                <a16:creationId xmlns:a16="http://schemas.microsoft.com/office/drawing/2014/main" id="{0E8D8362-151C-504D-9FAC-BDB2A8EBC0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5334000"/>
            <a:ext cx="3289974" cy="6638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4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066799"/>
            <a:ext cx="10515600" cy="495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230302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230302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B73E42-4FE5-457C-8F80-2090C2EE3874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7" name="Picture 2" descr="C:\Users\bse\Documents\FCRD\1 AFC\AFC Communication Standards\Logos\AFC_Final (1).jpg">
            <a:extLst>
              <a:ext uri="{FF2B5EF4-FFF2-40B4-BE49-F238E27FC236}">
                <a16:creationId xmlns:a16="http://schemas.microsoft.com/office/drawing/2014/main" id="{D7E3538C-9103-DC43-893D-23F4847974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6172200"/>
            <a:ext cx="2385582" cy="481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-8250"/>
            <a:ext cx="10515600" cy="66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21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6" r:id="rId8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18" Type="http://schemas.openxmlformats.org/officeDocument/2006/relationships/image" Target="../media/image61.png"/><Relationship Id="rId26" Type="http://schemas.openxmlformats.org/officeDocument/2006/relationships/image" Target="../media/image69.png"/><Relationship Id="rId3" Type="http://schemas.openxmlformats.org/officeDocument/2006/relationships/image" Target="../media/image46.jpeg"/><Relationship Id="rId21" Type="http://schemas.openxmlformats.org/officeDocument/2006/relationships/image" Target="../media/image64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17" Type="http://schemas.openxmlformats.org/officeDocument/2006/relationships/image" Target="../media/image60.png"/><Relationship Id="rId25" Type="http://schemas.openxmlformats.org/officeDocument/2006/relationships/image" Target="../media/image68.jpeg"/><Relationship Id="rId2" Type="http://schemas.openxmlformats.org/officeDocument/2006/relationships/image" Target="../media/image45.jpeg"/><Relationship Id="rId16" Type="http://schemas.openxmlformats.org/officeDocument/2006/relationships/image" Target="../media/image59.jpe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24" Type="http://schemas.openxmlformats.org/officeDocument/2006/relationships/image" Target="../media/image67.jpe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jpeg"/><Relationship Id="rId10" Type="http://schemas.openxmlformats.org/officeDocument/2006/relationships/image" Target="../media/image53.jpeg"/><Relationship Id="rId19" Type="http://schemas.openxmlformats.org/officeDocument/2006/relationships/image" Target="../media/image62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Relationship Id="rId14" Type="http://schemas.openxmlformats.org/officeDocument/2006/relationships/image" Target="../media/image57.jpeg"/><Relationship Id="rId22" Type="http://schemas.openxmlformats.org/officeDocument/2006/relationships/image" Target="../media/image65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5390B112-C5A3-514E-A0F8-CC24A72C7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1200" y="3467100"/>
            <a:ext cx="7086600" cy="18669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N. Woolstenhulme</a:t>
            </a:r>
          </a:p>
          <a:p>
            <a:endParaRPr lang="en-US" dirty="0"/>
          </a:p>
          <a:p>
            <a:r>
              <a:rPr lang="en-US" dirty="0"/>
              <a:t>*Nicolas.Woolstenhulme@inl.gov</a:t>
            </a:r>
          </a:p>
          <a:p>
            <a:endParaRPr lang="en-US" dirty="0"/>
          </a:p>
          <a:p>
            <a:r>
              <a:rPr lang="en-US" dirty="0"/>
              <a:t>Jul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CC3CF-62D0-066A-9AA7-4A85AFE4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095570"/>
            <a:ext cx="8991600" cy="1866899"/>
          </a:xfrm>
        </p:spPr>
        <p:txBody>
          <a:bodyPr/>
          <a:lstStyle/>
          <a:p>
            <a:r>
              <a:rPr lang="en-US" dirty="0"/>
              <a:t>Fundamentals of Nuclear Fuel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DF7C6-3B04-1A2A-AA50-7F2C6FFE076A}"/>
              </a:ext>
            </a:extLst>
          </p:cNvPr>
          <p:cNvSpPr txBox="1"/>
          <p:nvPr/>
        </p:nvSpPr>
        <p:spPr>
          <a:xfrm>
            <a:off x="10363200" y="6019800"/>
            <a:ext cx="1752600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25" b="0" i="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INL/MIS-25-85854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218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B16C2-F37C-6DC1-CBA0-39887EF8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Fuel Cladding Chemical Interaction in Metallic Fuel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7553A-79C2-32BC-C009-0F98A14A9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66800"/>
            <a:ext cx="5715000" cy="4952999"/>
          </a:xfrm>
        </p:spPr>
        <p:txBody>
          <a:bodyPr/>
          <a:lstStyle/>
          <a:p>
            <a:r>
              <a:rPr lang="en-US" sz="2200" dirty="0"/>
              <a:t>Uranium alloy metallic fuel preferred in sodium fast reactors for its high fissile density and thermal conductivity</a:t>
            </a:r>
          </a:p>
          <a:p>
            <a:r>
              <a:rPr lang="en-US" sz="2200" dirty="0"/>
              <a:t>Iron-based claddings needed for strength at temperature and resistance to fast neutron damage</a:t>
            </a:r>
          </a:p>
          <a:p>
            <a:r>
              <a:rPr lang="en-US" sz="2200" dirty="0"/>
              <a:t>Lanthanide fission products migrate through toward cladding and react, essentially corroding the cladding from the inside out</a:t>
            </a:r>
          </a:p>
          <a:p>
            <a:r>
              <a:rPr lang="en-US" sz="2200" dirty="0"/>
              <a:t>Understanding behavior crucial to determining temperature and burnup limits to ensure fuel performs reliably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C39E7-C673-3413-6CFD-EE3AD0947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FFF82-B740-162E-5941-440D33BC3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600200"/>
            <a:ext cx="5166444" cy="27627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44CDEB-B40B-62C7-9888-D0892B646E82}"/>
              </a:ext>
            </a:extLst>
          </p:cNvPr>
          <p:cNvSpPr txBox="1"/>
          <p:nvPr/>
        </p:nvSpPr>
        <p:spPr>
          <a:xfrm>
            <a:off x="7171397" y="4453946"/>
            <a:ext cx="415146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US" dirty="0"/>
              <a:t>FCCI Microscopy in U-10Zr metallic fuel https://doi.org/10.1016/j.jnucmat.2020.152588</a:t>
            </a:r>
          </a:p>
        </p:txBody>
      </p:sp>
    </p:spTree>
    <p:extLst>
      <p:ext uri="{BB962C8B-B14F-4D97-AF65-F5344CB8AC3E}">
        <p14:creationId xmlns:p14="http://schemas.microsoft.com/office/powerpoint/2010/main" val="273495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7B590-817A-5DEF-C272-737DA041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Pellet Cladding Interaction in LWRs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62065-8425-9615-F56B-C890D78A0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82" y="952499"/>
            <a:ext cx="7239000" cy="4952999"/>
          </a:xfrm>
        </p:spPr>
        <p:txBody>
          <a:bodyPr/>
          <a:lstStyle/>
          <a:p>
            <a:r>
              <a:rPr lang="en-US" dirty="0"/>
              <a:t>Thermal gradients causes radial fractures in UO</a:t>
            </a:r>
            <a:r>
              <a:rPr lang="en-US" baseline="-25000" dirty="0"/>
              <a:t>2</a:t>
            </a:r>
            <a:r>
              <a:rPr lang="en-US" dirty="0"/>
              <a:t> on first rise to power</a:t>
            </a:r>
          </a:p>
          <a:p>
            <a:r>
              <a:rPr lang="en-US" dirty="0"/>
              <a:t>External coolant pressure on Zr-alloy cladding “creep down” closes pellet-cladding gap by mid-life burnup</a:t>
            </a:r>
          </a:p>
          <a:p>
            <a:r>
              <a:rPr lang="en-US" dirty="0"/>
              <a:t>From this state, power ramps (planned power maneuvers) create a stress state susceptible to stress corrosion cracking</a:t>
            </a:r>
          </a:p>
          <a:p>
            <a:pPr lvl="1"/>
            <a:r>
              <a:rPr lang="en-US" dirty="0"/>
              <a:t>Chemically aggressive fission products (e.g., iodine) concentrates phenomena near pellet fracture-cladding interfaces</a:t>
            </a:r>
          </a:p>
          <a:p>
            <a:pPr lvl="1"/>
            <a:r>
              <a:rPr lang="en-US" dirty="0"/>
              <a:t>Can penetrate through cladding to create pin hole “leaker rod”</a:t>
            </a:r>
          </a:p>
          <a:p>
            <a:r>
              <a:rPr lang="en-US" dirty="0"/>
              <a:t>PCI ramp testing in material test reactors used to investigate behavior</a:t>
            </a:r>
          </a:p>
          <a:p>
            <a:pPr lvl="1"/>
            <a:r>
              <a:rPr lang="en-US" dirty="0"/>
              <a:t>Irradiation at low power long enough for cladding creep down</a:t>
            </a:r>
          </a:p>
          <a:p>
            <a:pPr lvl="1"/>
            <a:r>
              <a:rPr lang="en-US" dirty="0"/>
              <a:t>Followed by power ramp and hold, repeat until leak is detected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837BB-1141-4920-B025-6D2CBE1AD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5" name="Picture 4" descr="Chart, diagram&#10;&#10;Description automatically generated">
            <a:extLst>
              <a:ext uri="{FF2B5EF4-FFF2-40B4-BE49-F238E27FC236}">
                <a16:creationId xmlns:a16="http://schemas.microsoft.com/office/drawing/2014/main" id="{A66E27D3-478B-B3E7-C213-82035ABFC1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39819" y="3428999"/>
            <a:ext cx="3313981" cy="3237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 1">
            <a:extLst>
              <a:ext uri="{FF2B5EF4-FFF2-40B4-BE49-F238E27FC236}">
                <a16:creationId xmlns:a16="http://schemas.microsoft.com/office/drawing/2014/main" id="{43B196CB-715B-27B4-3A97-5C811E21BD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7249" y="222118"/>
            <a:ext cx="3543301" cy="216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5B4928-CCE2-08D5-F0AC-A894AB4C8D37}"/>
              </a:ext>
            </a:extLst>
          </p:cNvPr>
          <p:cNvSpPr/>
          <p:nvPr/>
        </p:nvSpPr>
        <p:spPr>
          <a:xfrm>
            <a:off x="8534400" y="2438189"/>
            <a:ext cx="3429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Fractured UO</a:t>
            </a:r>
            <a:r>
              <a:rPr lang="en-US" sz="1200" baseline="-25000" dirty="0"/>
              <a:t>2</a:t>
            </a:r>
            <a:r>
              <a:rPr lang="en-US" sz="1200" dirty="0"/>
              <a:t> LWR Fuel</a:t>
            </a:r>
          </a:p>
          <a:p>
            <a:pPr algn="ctr"/>
            <a:r>
              <a:rPr lang="en-US" sz="1200" dirty="0"/>
              <a:t>Michel et al. Eng. </a:t>
            </a:r>
            <a:r>
              <a:rPr lang="en-US" sz="1200" dirty="0" err="1"/>
              <a:t>Frac</a:t>
            </a:r>
            <a:r>
              <a:rPr lang="en-US" sz="1200" dirty="0"/>
              <a:t>. Mech., 75, 3581 (2008) </a:t>
            </a:r>
          </a:p>
        </p:txBody>
      </p:sp>
    </p:spTree>
    <p:extLst>
      <p:ext uri="{BB962C8B-B14F-4D97-AF65-F5344CB8AC3E}">
        <p14:creationId xmlns:p14="http://schemas.microsoft.com/office/powerpoint/2010/main" val="2532432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97B0-6F46-82DE-8E1D-8DDBD2D4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talk about fission 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F7A32-6840-7CD0-71CA-1E4DCF0CA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71727"/>
            <a:ext cx="7086600" cy="5881528"/>
          </a:xfrm>
          <a:solidFill>
            <a:schemeClr val="bg1"/>
          </a:solidFill>
        </p:spPr>
        <p:txBody>
          <a:bodyPr/>
          <a:lstStyle/>
          <a:p>
            <a:r>
              <a:rPr lang="en-US" sz="1800" dirty="0"/>
              <a:t>Early life: Fission gas atoms recoil microns in fuel material and get “stuck”</a:t>
            </a:r>
          </a:p>
          <a:p>
            <a:r>
              <a:rPr lang="en-US" sz="1800" dirty="0"/>
              <a:t>As gas inventory grows, more gas atoms collect in nano bubbles, finding stable homes in the microstructure</a:t>
            </a:r>
          </a:p>
          <a:p>
            <a:pPr lvl="1"/>
            <a:r>
              <a:rPr lang="en-US" sz="1600" dirty="0"/>
              <a:t>Ordering into beautiful patterns in fuels with ordered crystal structures (U-Mo at MTR temperatures, UO</a:t>
            </a:r>
            <a:r>
              <a:rPr lang="en-US" sz="1600" baseline="-25000" dirty="0"/>
              <a:t>2</a:t>
            </a:r>
            <a:r>
              <a:rPr lang="en-US" sz="1600" dirty="0"/>
              <a:t> at LWR temperatures)</a:t>
            </a:r>
          </a:p>
          <a:p>
            <a:pPr lvl="1"/>
            <a:r>
              <a:rPr lang="en-US" sz="1600" dirty="0"/>
              <a:t>Or just chaotically “bubbling around” in glassy/amorphous microstructures (U</a:t>
            </a:r>
            <a:r>
              <a:rPr lang="en-US" sz="1600" baseline="-25000" dirty="0"/>
              <a:t>3</a:t>
            </a:r>
            <a:r>
              <a:rPr lang="en-US" sz="1600" dirty="0"/>
              <a:t>Si</a:t>
            </a:r>
            <a:r>
              <a:rPr lang="en-US" sz="1600" baseline="-25000" dirty="0"/>
              <a:t>2</a:t>
            </a:r>
            <a:r>
              <a:rPr lang="en-US" sz="1600" dirty="0"/>
              <a:t> at MTR temperatures, U-Zr at SFR temperatures)</a:t>
            </a:r>
          </a:p>
          <a:p>
            <a:pPr lvl="1"/>
            <a:r>
              <a:rPr lang="en-US" sz="1600" dirty="0"/>
              <a:t>Geometric swelling starts to manifest</a:t>
            </a:r>
          </a:p>
          <a:p>
            <a:r>
              <a:rPr lang="en-US" sz="1800" dirty="0"/>
              <a:t>As gas bubble pressure grows, so does the driving force for bubble growth and migration</a:t>
            </a:r>
          </a:p>
          <a:p>
            <a:pPr lvl="1"/>
            <a:r>
              <a:rPr lang="en-US" sz="1600" dirty="0"/>
              <a:t>Bubbles often find each other and coalesce and drive toward a free surface to get released into the cladding</a:t>
            </a:r>
          </a:p>
          <a:p>
            <a:pPr lvl="1"/>
            <a:r>
              <a:rPr lang="en-US" sz="1600" dirty="0"/>
              <a:t>Gas diffusion through the microstructure tends to follow thermal gradients, larger bubbles tend to collect at grain boundaries first</a:t>
            </a:r>
          </a:p>
          <a:p>
            <a:pPr lvl="1"/>
            <a:r>
              <a:rPr lang="en-US" sz="1600" dirty="0"/>
              <a:t>Fractures in some fuel systems (e.g., pelletized ceramics) reduce gas diffusion length to a free surface</a:t>
            </a:r>
          </a:p>
          <a:p>
            <a:pPr lvl="1"/>
            <a:r>
              <a:rPr lang="en-US" sz="1600" dirty="0"/>
              <a:t>In ductile fuel systems (e.g., metallic) bubbles interconnect and form “wormholes” to the surface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20E2A-642F-58C0-1092-420325BC7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3175315"/>
            <a:ext cx="3543300" cy="31510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B7F8E8-FCAA-E36F-0425-07DF3E080F8F}"/>
              </a:ext>
            </a:extLst>
          </p:cNvPr>
          <p:cNvSpPr txBox="1"/>
          <p:nvPr/>
        </p:nvSpPr>
        <p:spPr>
          <a:xfrm>
            <a:off x="7662054" y="6353145"/>
            <a:ext cx="406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Comparison of measurement and simulated fission gas lattice in U-Mo, https://doi.org/10.1016/j.jnucmat.2019.151947</a:t>
            </a:r>
          </a:p>
        </p:txBody>
      </p:sp>
      <p:pic>
        <p:nvPicPr>
          <p:cNvPr id="8194" name="Picture 2" descr="Frontiers | Fission Gas Behaviors and Relevant Phenomena in Different  Nuclear Fuels: A Review of Models and Experiments">
            <a:extLst>
              <a:ext uri="{FF2B5EF4-FFF2-40B4-BE49-F238E27FC236}">
                <a16:creationId xmlns:a16="http://schemas.microsoft.com/office/drawing/2014/main" id="{F97C5A40-D9FA-6E98-EB0D-2C5BB5B6E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2054" y="457200"/>
            <a:ext cx="1693556" cy="260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AC4F04-08B5-2BCA-BB39-6C479C14B974}"/>
              </a:ext>
            </a:extLst>
          </p:cNvPr>
          <p:cNvSpPr txBox="1"/>
          <p:nvPr/>
        </p:nvSpPr>
        <p:spPr>
          <a:xfrm>
            <a:off x="9369987" y="1131942"/>
            <a:ext cx="2711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Intragranular fission gas bubbles in UO2</a:t>
            </a:r>
          </a:p>
          <a:p>
            <a:pPr algn="ctr"/>
            <a:r>
              <a:rPr lang="en-US" sz="1000" dirty="0"/>
              <a:t>https://doi.org/10.3389/fenrg.2022.766865</a:t>
            </a:r>
          </a:p>
        </p:txBody>
      </p:sp>
    </p:spTree>
    <p:extLst>
      <p:ext uri="{BB962C8B-B14F-4D97-AF65-F5344CB8AC3E}">
        <p14:creationId xmlns:p14="http://schemas.microsoft.com/office/powerpoint/2010/main" val="203379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479B2-67B0-9832-8EA3-1D06850FB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Gas Management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76BB3-C215-7234-1712-EC8359020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142298"/>
            <a:ext cx="11125200" cy="3258502"/>
          </a:xfrm>
        </p:spPr>
        <p:txBody>
          <a:bodyPr/>
          <a:lstStyle/>
          <a:p>
            <a:r>
              <a:rPr lang="en-US" sz="1800" dirty="0"/>
              <a:t>Some things that increase FGR in solid fuels</a:t>
            </a:r>
          </a:p>
          <a:p>
            <a:pPr lvl="1"/>
            <a:r>
              <a:rPr lang="en-US" dirty="0"/>
              <a:t>Burnup (or fission density) → more fission gas inventory</a:t>
            </a:r>
          </a:p>
          <a:p>
            <a:pPr lvl="1"/>
            <a:r>
              <a:rPr lang="en-US" dirty="0"/>
              <a:t>Isotope (Pu-239, U-233 have different higher fission gas yields than U-235)</a:t>
            </a:r>
          </a:p>
          <a:p>
            <a:pPr lvl="1"/>
            <a:r>
              <a:rPr lang="en-US" dirty="0"/>
              <a:t>Increasing temperature (gas micro-bubble pressure goes up, and diffusion rates increase as atoms in the fuel material “wiggle” more)</a:t>
            </a:r>
          </a:p>
          <a:p>
            <a:pPr lvl="1"/>
            <a:r>
              <a:rPr lang="en-US" dirty="0"/>
              <a:t>Amorphous (gas atoms diffuse more easily through irregular “messy” non-crystalline microstructures)</a:t>
            </a:r>
          </a:p>
          <a:p>
            <a:pPr lvl="1"/>
            <a:r>
              <a:rPr lang="en-US" dirty="0"/>
              <a:t>Time under irradiation (neutron atom displacement, fission, etc. are ”mixing” the microstructure, helping gas atoms move around)</a:t>
            </a:r>
          </a:p>
          <a:p>
            <a:r>
              <a:rPr lang="en-US" sz="1800" dirty="0"/>
              <a:t>In liquid fuels virtually all fission gas comes out and the piping/vessel system must deal with it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DE8B0-494F-0A85-67DC-DB83D5E79E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920722-CBE8-241F-5941-6980E1F4CEB7}"/>
              </a:ext>
            </a:extLst>
          </p:cNvPr>
          <p:cNvSpPr/>
          <p:nvPr/>
        </p:nvSpPr>
        <p:spPr>
          <a:xfrm>
            <a:off x="1143000" y="2304098"/>
            <a:ext cx="9677400" cy="457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756D44-2CCA-E70C-2393-6DE156A4D448}"/>
              </a:ext>
            </a:extLst>
          </p:cNvPr>
          <p:cNvSpPr txBox="1"/>
          <p:nvPr/>
        </p:nvSpPr>
        <p:spPr>
          <a:xfrm>
            <a:off x="10363200" y="112635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Comply, 100% release to cladding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4D0F7C-6AC9-D0A6-FA2B-014238543C68}"/>
              </a:ext>
            </a:extLst>
          </p:cNvPr>
          <p:cNvSpPr txBox="1"/>
          <p:nvPr/>
        </p:nvSpPr>
        <p:spPr>
          <a:xfrm>
            <a:off x="76199" y="1146915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Resist, 0% release to cladding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3B5B01-9E0C-6389-D6D5-413C639F4687}"/>
              </a:ext>
            </a:extLst>
          </p:cNvPr>
          <p:cNvSpPr txBox="1"/>
          <p:nvPr/>
        </p:nvSpPr>
        <p:spPr>
          <a:xfrm>
            <a:off x="4305299" y="2315766"/>
            <a:ext cx="6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LWR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828D6B-A828-F623-0A8A-89C5E8EF1E7A}"/>
              </a:ext>
            </a:extLst>
          </p:cNvPr>
          <p:cNvSpPr txBox="1"/>
          <p:nvPr/>
        </p:nvSpPr>
        <p:spPr>
          <a:xfrm>
            <a:off x="3219449" y="2315766"/>
            <a:ext cx="819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VHTR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8EB594-AF41-9392-DA7A-161F48B37C03}"/>
              </a:ext>
            </a:extLst>
          </p:cNvPr>
          <p:cNvSpPr txBox="1"/>
          <p:nvPr/>
        </p:nvSpPr>
        <p:spPr>
          <a:xfrm>
            <a:off x="2362199" y="2315766"/>
            <a:ext cx="6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MTR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A2EE13-8F18-2432-E55A-17CCD12864AD}"/>
              </a:ext>
            </a:extLst>
          </p:cNvPr>
          <p:cNvSpPr txBox="1"/>
          <p:nvPr/>
        </p:nvSpPr>
        <p:spPr>
          <a:xfrm>
            <a:off x="10134600" y="2315766"/>
            <a:ext cx="6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MSR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BAA777-3E7E-B5C6-A09D-5102CF8D652C}"/>
              </a:ext>
            </a:extLst>
          </p:cNvPr>
          <p:cNvSpPr txBox="1"/>
          <p:nvPr/>
        </p:nvSpPr>
        <p:spPr>
          <a:xfrm>
            <a:off x="7086600" y="2315766"/>
            <a:ext cx="6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SFR</a:t>
            </a:r>
          </a:p>
        </p:txBody>
      </p:sp>
      <p:pic>
        <p:nvPicPr>
          <p:cNvPr id="4100" name="Picture 4" descr="Oak Tree Urn, Cremation Oak, Turn Into An Oak Tree, Bio Urn Oak Tree — The  Living Urn">
            <a:extLst>
              <a:ext uri="{FF2B5EF4-FFF2-40B4-BE49-F238E27FC236}">
                <a16:creationId xmlns:a16="http://schemas.microsoft.com/office/drawing/2014/main" id="{F719D9F8-B504-F2E1-B01C-C346A0FD0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4119" y="979336"/>
            <a:ext cx="1172362" cy="117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lm trees tend to bend, not fall, in the wind">
            <a:extLst>
              <a:ext uri="{FF2B5EF4-FFF2-40B4-BE49-F238E27FC236}">
                <a16:creationId xmlns:a16="http://schemas.microsoft.com/office/drawing/2014/main" id="{AFC7550D-48F7-21CD-7FE2-074235D54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2950" y="1023204"/>
            <a:ext cx="2000250" cy="113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1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B5B09E6-B1E9-0F5E-678E-E8053E346515}"/>
              </a:ext>
            </a:extLst>
          </p:cNvPr>
          <p:cNvSpPr/>
          <p:nvPr/>
        </p:nvSpPr>
        <p:spPr>
          <a:xfrm>
            <a:off x="105580" y="6096000"/>
            <a:ext cx="3429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EB6F47-4164-F8FD-9114-EFA153495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Gas in Rod Type Fuel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3E7F9-368F-D972-61CB-09D66A4B55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3E1BAB8-8D71-8587-21EA-8F4704D43E87}"/>
              </a:ext>
            </a:extLst>
          </p:cNvPr>
          <p:cNvCxnSpPr>
            <a:cxnSpLocks/>
          </p:cNvCxnSpPr>
          <p:nvPr/>
        </p:nvCxnSpPr>
        <p:spPr>
          <a:xfrm>
            <a:off x="932882" y="4921137"/>
            <a:ext cx="624840" cy="76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AD210AC-AD86-67DF-AF1B-780E808EF45C}"/>
              </a:ext>
            </a:extLst>
          </p:cNvPr>
          <p:cNvSpPr txBox="1"/>
          <p:nvPr/>
        </p:nvSpPr>
        <p:spPr>
          <a:xfrm>
            <a:off x="277702" y="4690304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Radial Gas Gap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7E5A46-1BE2-1BBB-BDE9-D7DC6EF56795}"/>
              </a:ext>
            </a:extLst>
          </p:cNvPr>
          <p:cNvSpPr/>
          <p:nvPr/>
        </p:nvSpPr>
        <p:spPr>
          <a:xfrm>
            <a:off x="3810081" y="3505200"/>
            <a:ext cx="495300" cy="3185763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50F935-CA0F-43C1-4A5A-705264702FBC}"/>
              </a:ext>
            </a:extLst>
          </p:cNvPr>
          <p:cNvSpPr/>
          <p:nvPr/>
        </p:nvSpPr>
        <p:spPr>
          <a:xfrm>
            <a:off x="3867231" y="6233763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651DB0-9738-9C15-805E-426ABD814A81}"/>
              </a:ext>
            </a:extLst>
          </p:cNvPr>
          <p:cNvSpPr/>
          <p:nvPr/>
        </p:nvSpPr>
        <p:spPr>
          <a:xfrm>
            <a:off x="3867231" y="5852064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E7FE90-375E-3820-1A9F-D9B0AD6A2F16}"/>
              </a:ext>
            </a:extLst>
          </p:cNvPr>
          <p:cNvSpPr/>
          <p:nvPr/>
        </p:nvSpPr>
        <p:spPr>
          <a:xfrm>
            <a:off x="3867231" y="5470365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38286A-D502-4545-3484-9B51FF36A0D1}"/>
              </a:ext>
            </a:extLst>
          </p:cNvPr>
          <p:cNvSpPr/>
          <p:nvPr/>
        </p:nvSpPr>
        <p:spPr>
          <a:xfrm>
            <a:off x="3867231" y="5088666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234772F-ECB0-ECD7-6AC7-999A7D432718}"/>
              </a:ext>
            </a:extLst>
          </p:cNvPr>
          <p:cNvCxnSpPr>
            <a:cxnSpLocks/>
          </p:cNvCxnSpPr>
          <p:nvPr/>
        </p:nvCxnSpPr>
        <p:spPr>
          <a:xfrm>
            <a:off x="3382180" y="3675521"/>
            <a:ext cx="624840" cy="76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E8CCC4-EBEA-1CDB-3976-7EEF94ED59AF}"/>
              </a:ext>
            </a:extLst>
          </p:cNvPr>
          <p:cNvSpPr txBox="1"/>
          <p:nvPr/>
        </p:nvSpPr>
        <p:spPr>
          <a:xfrm>
            <a:off x="2749720" y="3505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Plenum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9584CA-7F09-A88D-1785-917B64A82B90}"/>
              </a:ext>
            </a:extLst>
          </p:cNvPr>
          <p:cNvSpPr txBox="1"/>
          <p:nvPr/>
        </p:nvSpPr>
        <p:spPr>
          <a:xfrm>
            <a:off x="218795" y="781802"/>
            <a:ext cx="557240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LWR: Fresh state gap, plenum, pellet porosity (1-3%), initial plenum pressure, cladding properties/geometry all define the capacity for accommodating FGR</a:t>
            </a:r>
          </a:p>
          <a:p>
            <a:endParaRPr lang="en-US" sz="1400" dirty="0"/>
          </a:p>
          <a:p>
            <a:r>
              <a:rPr lang="en-US" sz="1400" dirty="0"/>
              <a:t>High temperature ceramic, well-order crystal structure, relatively low </a:t>
            </a:r>
            <a:r>
              <a:rPr lang="en-US" sz="1400" baseline="30000" dirty="0"/>
              <a:t>235</a:t>
            </a:r>
            <a:r>
              <a:rPr lang="en-US" sz="1400" dirty="0"/>
              <a:t>U density (5% enrichment) → Relatively low FGR (~10-20%)</a:t>
            </a:r>
          </a:p>
          <a:p>
            <a:endParaRPr lang="en-US" sz="1400" dirty="0"/>
          </a:p>
          <a:p>
            <a:r>
              <a:rPr lang="en-US" sz="1400" dirty="0"/>
              <a:t>Gas diffusion through microstructure to surfaces/fractures permits a slow-and-steady release to modestly-sized plenum</a:t>
            </a:r>
            <a:endParaRPr lang="en-US" sz="1400" baseline="-25000" dirty="0"/>
          </a:p>
          <a:p>
            <a:endParaRPr lang="en-US" sz="1400" dirty="0"/>
          </a:p>
          <a:p>
            <a:r>
              <a:rPr lang="en-US" sz="1400" dirty="0"/>
              <a:t>General idea is to maintain P</a:t>
            </a:r>
            <a:r>
              <a:rPr lang="en-US" sz="1400" baseline="-25000" dirty="0"/>
              <a:t>outer </a:t>
            </a:r>
            <a:r>
              <a:rPr lang="en-US" sz="1400" dirty="0"/>
              <a:t>&gt; P</a:t>
            </a:r>
            <a:r>
              <a:rPr lang="en-US" sz="1400" baseline="-25000" dirty="0"/>
              <a:t>inner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F8C150-7D9C-309A-814C-874681953E56}"/>
              </a:ext>
            </a:extLst>
          </p:cNvPr>
          <p:cNvSpPr txBox="1"/>
          <p:nvPr/>
        </p:nvSpPr>
        <p:spPr>
          <a:xfrm>
            <a:off x="6096000" y="768718"/>
            <a:ext cx="59997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SFR: Higher fission rates and coolant temperatures</a:t>
            </a:r>
          </a:p>
          <a:p>
            <a:endParaRPr lang="en-US" sz="1400" dirty="0"/>
          </a:p>
          <a:p>
            <a:r>
              <a:rPr lang="en-US" sz="1400" dirty="0"/>
              <a:t>Extreme thermal gradients drive porosity migration to centerline in oxide systems (e.g., SFR-MOX), pathway for FGR to plenum</a:t>
            </a:r>
          </a:p>
          <a:p>
            <a:endParaRPr lang="en-US" sz="1400" dirty="0"/>
          </a:p>
          <a:p>
            <a:r>
              <a:rPr lang="en-US" sz="1400" dirty="0"/>
              <a:t>Fresh state 25% free volume designed into metallic systems, swells like bread until pores fully interconnect, then swelling ceases and FGR releases to plenum through “open-cell foam” microstructure</a:t>
            </a:r>
          </a:p>
          <a:p>
            <a:endParaRPr lang="en-US" sz="1400" dirty="0"/>
          </a:p>
          <a:p>
            <a:r>
              <a:rPr lang="en-US" sz="1400" dirty="0"/>
              <a:t>Larger FGR fractions (~80% in metallic fuel) require longer plenums (thankfully the cores are much shorter and fast spectrum neutronics allow cladding alloys to be stronger (Fe-based)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2B7EC8B-4739-AEA3-639D-45475C46DC08}"/>
              </a:ext>
            </a:extLst>
          </p:cNvPr>
          <p:cNvGrpSpPr/>
          <p:nvPr/>
        </p:nvGrpSpPr>
        <p:grpSpPr>
          <a:xfrm>
            <a:off x="934979" y="3513594"/>
            <a:ext cx="1554480" cy="1554480"/>
            <a:chOff x="4570095" y="2516202"/>
            <a:chExt cx="1554480" cy="155448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5CFE9E-C67F-2A39-D4D0-0167C929ADA1}"/>
                </a:ext>
              </a:extLst>
            </p:cNvPr>
            <p:cNvSpPr/>
            <p:nvPr/>
          </p:nvSpPr>
          <p:spPr>
            <a:xfrm>
              <a:off x="4661535" y="2607642"/>
              <a:ext cx="1371600" cy="1371600"/>
            </a:xfrm>
            <a:prstGeom prst="ellipse">
              <a:avLst/>
            </a:prstGeom>
            <a:solidFill>
              <a:schemeClr val="bg2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2"/>
                  </a:solidFill>
                </a:rPr>
                <a:t>UO</a:t>
              </a:r>
              <a:r>
                <a:rPr lang="en-US" baseline="-2500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7541A87-6A54-3D18-7CF3-4CAA720E4A78}"/>
                </a:ext>
              </a:extLst>
            </p:cNvPr>
            <p:cNvSpPr/>
            <p:nvPr/>
          </p:nvSpPr>
          <p:spPr>
            <a:xfrm>
              <a:off x="4570095" y="2516202"/>
              <a:ext cx="1554480" cy="1554480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711ED4-E68B-38D7-6666-5F1129701B9B}"/>
                </a:ext>
              </a:extLst>
            </p:cNvPr>
            <p:cNvSpPr/>
            <p:nvPr/>
          </p:nvSpPr>
          <p:spPr>
            <a:xfrm>
              <a:off x="4667250" y="3212306"/>
              <a:ext cx="407194" cy="126207"/>
            </a:xfrm>
            <a:custGeom>
              <a:avLst/>
              <a:gdLst>
                <a:gd name="connsiteX0" fmla="*/ 0 w 407194"/>
                <a:gd name="connsiteY0" fmla="*/ 102394 h 126207"/>
                <a:gd name="connsiteX1" fmla="*/ 33338 w 407194"/>
                <a:gd name="connsiteY1" fmla="*/ 100013 h 126207"/>
                <a:gd name="connsiteX2" fmla="*/ 42863 w 407194"/>
                <a:gd name="connsiteY2" fmla="*/ 90488 h 126207"/>
                <a:gd name="connsiteX3" fmla="*/ 52388 w 407194"/>
                <a:gd name="connsiteY3" fmla="*/ 85725 h 126207"/>
                <a:gd name="connsiteX4" fmla="*/ 66675 w 407194"/>
                <a:gd name="connsiteY4" fmla="*/ 76200 h 126207"/>
                <a:gd name="connsiteX5" fmla="*/ 92869 w 407194"/>
                <a:gd name="connsiteY5" fmla="*/ 59532 h 126207"/>
                <a:gd name="connsiteX6" fmla="*/ 119063 w 407194"/>
                <a:gd name="connsiteY6" fmla="*/ 76200 h 126207"/>
                <a:gd name="connsiteX7" fmla="*/ 140494 w 407194"/>
                <a:gd name="connsiteY7" fmla="*/ 97632 h 126207"/>
                <a:gd name="connsiteX8" fmla="*/ 152400 w 407194"/>
                <a:gd name="connsiteY8" fmla="*/ 107157 h 126207"/>
                <a:gd name="connsiteX9" fmla="*/ 176213 w 407194"/>
                <a:gd name="connsiteY9" fmla="*/ 111919 h 126207"/>
                <a:gd name="connsiteX10" fmla="*/ 204788 w 407194"/>
                <a:gd name="connsiteY10" fmla="*/ 116682 h 126207"/>
                <a:gd name="connsiteX11" fmla="*/ 219075 w 407194"/>
                <a:gd name="connsiteY11" fmla="*/ 123825 h 126207"/>
                <a:gd name="connsiteX12" fmla="*/ 228600 w 407194"/>
                <a:gd name="connsiteY12" fmla="*/ 126207 h 126207"/>
                <a:gd name="connsiteX13" fmla="*/ 264319 w 407194"/>
                <a:gd name="connsiteY13" fmla="*/ 33338 h 126207"/>
                <a:gd name="connsiteX14" fmla="*/ 269081 w 407194"/>
                <a:gd name="connsiteY14" fmla="*/ 0 h 126207"/>
                <a:gd name="connsiteX15" fmla="*/ 373856 w 407194"/>
                <a:gd name="connsiteY15" fmla="*/ 30957 h 126207"/>
                <a:gd name="connsiteX16" fmla="*/ 404813 w 407194"/>
                <a:gd name="connsiteY16" fmla="*/ 42863 h 126207"/>
                <a:gd name="connsiteX17" fmla="*/ 407194 w 407194"/>
                <a:gd name="connsiteY17" fmla="*/ 45244 h 1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7194" h="126207">
                  <a:moveTo>
                    <a:pt x="0" y="102394"/>
                  </a:moveTo>
                  <a:cubicBezTo>
                    <a:pt x="11113" y="101600"/>
                    <a:pt x="22603" y="102995"/>
                    <a:pt x="33338" y="100013"/>
                  </a:cubicBezTo>
                  <a:cubicBezTo>
                    <a:pt x="37664" y="98811"/>
                    <a:pt x="39271" y="93182"/>
                    <a:pt x="42863" y="90488"/>
                  </a:cubicBezTo>
                  <a:cubicBezTo>
                    <a:pt x="45703" y="88358"/>
                    <a:pt x="49344" y="87551"/>
                    <a:pt x="52388" y="85725"/>
                  </a:cubicBezTo>
                  <a:cubicBezTo>
                    <a:pt x="57296" y="82780"/>
                    <a:pt x="61846" y="79273"/>
                    <a:pt x="66675" y="76200"/>
                  </a:cubicBezTo>
                  <a:cubicBezTo>
                    <a:pt x="103697" y="52641"/>
                    <a:pt x="49737" y="88285"/>
                    <a:pt x="92869" y="59532"/>
                  </a:cubicBezTo>
                  <a:cubicBezTo>
                    <a:pt x="101600" y="65088"/>
                    <a:pt x="110982" y="69735"/>
                    <a:pt x="119063" y="76200"/>
                  </a:cubicBezTo>
                  <a:cubicBezTo>
                    <a:pt x="126952" y="82511"/>
                    <a:pt x="133091" y="90757"/>
                    <a:pt x="140494" y="97632"/>
                  </a:cubicBezTo>
                  <a:cubicBezTo>
                    <a:pt x="144218" y="101090"/>
                    <a:pt x="147681" y="105270"/>
                    <a:pt x="152400" y="107157"/>
                  </a:cubicBezTo>
                  <a:cubicBezTo>
                    <a:pt x="159916" y="110163"/>
                    <a:pt x="168275" y="110332"/>
                    <a:pt x="176213" y="111919"/>
                  </a:cubicBezTo>
                  <a:cubicBezTo>
                    <a:pt x="197146" y="127619"/>
                    <a:pt x="171660" y="111950"/>
                    <a:pt x="204788" y="116682"/>
                  </a:cubicBezTo>
                  <a:cubicBezTo>
                    <a:pt x="210059" y="117435"/>
                    <a:pt x="214131" y="121848"/>
                    <a:pt x="219075" y="123825"/>
                  </a:cubicBezTo>
                  <a:cubicBezTo>
                    <a:pt x="222114" y="125041"/>
                    <a:pt x="225425" y="125413"/>
                    <a:pt x="228600" y="126207"/>
                  </a:cubicBezTo>
                  <a:cubicBezTo>
                    <a:pt x="265373" y="113946"/>
                    <a:pt x="239740" y="124634"/>
                    <a:pt x="264319" y="33338"/>
                  </a:cubicBezTo>
                  <a:cubicBezTo>
                    <a:pt x="267237" y="22499"/>
                    <a:pt x="267494" y="11113"/>
                    <a:pt x="269081" y="0"/>
                  </a:cubicBezTo>
                  <a:lnTo>
                    <a:pt x="373856" y="30957"/>
                  </a:lnTo>
                  <a:cubicBezTo>
                    <a:pt x="395425" y="37179"/>
                    <a:pt x="388687" y="32113"/>
                    <a:pt x="404813" y="42863"/>
                  </a:cubicBezTo>
                  <a:cubicBezTo>
                    <a:pt x="405747" y="43486"/>
                    <a:pt x="406400" y="44450"/>
                    <a:pt x="407194" y="45244"/>
                  </a:cubicBezTo>
                </a:path>
              </a:pathLst>
            </a:cu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04225B-BCDE-568A-D102-193E72931E2A}"/>
                </a:ext>
              </a:extLst>
            </p:cNvPr>
            <p:cNvSpPr/>
            <p:nvPr/>
          </p:nvSpPr>
          <p:spPr>
            <a:xfrm>
              <a:off x="5062538" y="2636044"/>
              <a:ext cx="107156" cy="407194"/>
            </a:xfrm>
            <a:custGeom>
              <a:avLst/>
              <a:gdLst>
                <a:gd name="connsiteX0" fmla="*/ 107156 w 107156"/>
                <a:gd name="connsiteY0" fmla="*/ 0 h 407194"/>
                <a:gd name="connsiteX1" fmla="*/ 102393 w 107156"/>
                <a:gd name="connsiteY1" fmla="*/ 30956 h 407194"/>
                <a:gd name="connsiteX2" fmla="*/ 100012 w 107156"/>
                <a:gd name="connsiteY2" fmla="*/ 40481 h 407194"/>
                <a:gd name="connsiteX3" fmla="*/ 0 w 107156"/>
                <a:gd name="connsiteY3" fmla="*/ 164306 h 407194"/>
                <a:gd name="connsiteX4" fmla="*/ 64293 w 107156"/>
                <a:gd name="connsiteY4" fmla="*/ 245269 h 407194"/>
                <a:gd name="connsiteX5" fmla="*/ 54768 w 107156"/>
                <a:gd name="connsiteY5" fmla="*/ 269081 h 407194"/>
                <a:gd name="connsiteX6" fmla="*/ 40481 w 107156"/>
                <a:gd name="connsiteY6" fmla="*/ 285750 h 407194"/>
                <a:gd name="connsiteX7" fmla="*/ 54768 w 107156"/>
                <a:gd name="connsiteY7" fmla="*/ 302419 h 407194"/>
                <a:gd name="connsiteX8" fmla="*/ 69056 w 107156"/>
                <a:gd name="connsiteY8" fmla="*/ 316706 h 407194"/>
                <a:gd name="connsiteX9" fmla="*/ 88106 w 107156"/>
                <a:gd name="connsiteY9" fmla="*/ 335756 h 407194"/>
                <a:gd name="connsiteX10" fmla="*/ 90487 w 107156"/>
                <a:gd name="connsiteY10" fmla="*/ 407194 h 40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156" h="407194">
                  <a:moveTo>
                    <a:pt x="107156" y="0"/>
                  </a:moveTo>
                  <a:cubicBezTo>
                    <a:pt x="105568" y="10319"/>
                    <a:pt x="104207" y="20675"/>
                    <a:pt x="102393" y="30956"/>
                  </a:cubicBezTo>
                  <a:cubicBezTo>
                    <a:pt x="101824" y="34179"/>
                    <a:pt x="102005" y="37885"/>
                    <a:pt x="100012" y="40481"/>
                  </a:cubicBezTo>
                  <a:cubicBezTo>
                    <a:pt x="67699" y="82563"/>
                    <a:pt x="0" y="164306"/>
                    <a:pt x="0" y="164306"/>
                  </a:cubicBezTo>
                  <a:cubicBezTo>
                    <a:pt x="58918" y="233472"/>
                    <a:pt x="40800" y="204156"/>
                    <a:pt x="64293" y="245269"/>
                  </a:cubicBezTo>
                  <a:cubicBezTo>
                    <a:pt x="61118" y="253206"/>
                    <a:pt x="59102" y="261712"/>
                    <a:pt x="54768" y="269081"/>
                  </a:cubicBezTo>
                  <a:cubicBezTo>
                    <a:pt x="51058" y="275389"/>
                    <a:pt x="42256" y="278650"/>
                    <a:pt x="40481" y="285750"/>
                  </a:cubicBezTo>
                  <a:cubicBezTo>
                    <a:pt x="38303" y="294463"/>
                    <a:pt x="50449" y="298580"/>
                    <a:pt x="54768" y="302419"/>
                  </a:cubicBezTo>
                  <a:cubicBezTo>
                    <a:pt x="59802" y="306894"/>
                    <a:pt x="63797" y="312499"/>
                    <a:pt x="69056" y="316706"/>
                  </a:cubicBezTo>
                  <a:cubicBezTo>
                    <a:pt x="84061" y="328710"/>
                    <a:pt x="77912" y="322165"/>
                    <a:pt x="88106" y="335756"/>
                  </a:cubicBezTo>
                  <a:cubicBezTo>
                    <a:pt x="90544" y="404018"/>
                    <a:pt x="90487" y="380192"/>
                    <a:pt x="90487" y="407194"/>
                  </a:cubicBezTo>
                </a:path>
              </a:pathLst>
            </a:cu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25DC05-2B5A-EA8D-B6B0-AF4E3BD22285}"/>
                </a:ext>
              </a:extLst>
            </p:cNvPr>
            <p:cNvSpPr/>
            <p:nvPr/>
          </p:nvSpPr>
          <p:spPr>
            <a:xfrm>
              <a:off x="5572125" y="2786063"/>
              <a:ext cx="221456" cy="257175"/>
            </a:xfrm>
            <a:custGeom>
              <a:avLst/>
              <a:gdLst>
                <a:gd name="connsiteX0" fmla="*/ 221456 w 221456"/>
                <a:gd name="connsiteY0" fmla="*/ 0 h 257175"/>
                <a:gd name="connsiteX1" fmla="*/ 183356 w 221456"/>
                <a:gd name="connsiteY1" fmla="*/ 35718 h 257175"/>
                <a:gd name="connsiteX2" fmla="*/ 111919 w 221456"/>
                <a:gd name="connsiteY2" fmla="*/ 130968 h 257175"/>
                <a:gd name="connsiteX3" fmla="*/ 71438 w 221456"/>
                <a:gd name="connsiteY3" fmla="*/ 121443 h 257175"/>
                <a:gd name="connsiteX4" fmla="*/ 64294 w 221456"/>
                <a:gd name="connsiteY4" fmla="*/ 195262 h 257175"/>
                <a:gd name="connsiteX5" fmla="*/ 61913 w 221456"/>
                <a:gd name="connsiteY5" fmla="*/ 204787 h 257175"/>
                <a:gd name="connsiteX6" fmla="*/ 33338 w 221456"/>
                <a:gd name="connsiteY6" fmla="*/ 230981 h 257175"/>
                <a:gd name="connsiteX7" fmla="*/ 0 w 221456"/>
                <a:gd name="connsiteY7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1456" h="257175">
                  <a:moveTo>
                    <a:pt x="221456" y="0"/>
                  </a:moveTo>
                  <a:cubicBezTo>
                    <a:pt x="214743" y="33569"/>
                    <a:pt x="227838" y="-17319"/>
                    <a:pt x="183356" y="35718"/>
                  </a:cubicBezTo>
                  <a:cubicBezTo>
                    <a:pt x="116420" y="115527"/>
                    <a:pt x="134487" y="80190"/>
                    <a:pt x="111919" y="130968"/>
                  </a:cubicBezTo>
                  <a:cubicBezTo>
                    <a:pt x="98425" y="127793"/>
                    <a:pt x="79689" y="110304"/>
                    <a:pt x="71438" y="121443"/>
                  </a:cubicBezTo>
                  <a:cubicBezTo>
                    <a:pt x="56723" y="141308"/>
                    <a:pt x="67101" y="170701"/>
                    <a:pt x="64294" y="195262"/>
                  </a:cubicBezTo>
                  <a:cubicBezTo>
                    <a:pt x="63922" y="198514"/>
                    <a:pt x="64056" y="202314"/>
                    <a:pt x="61913" y="204787"/>
                  </a:cubicBezTo>
                  <a:cubicBezTo>
                    <a:pt x="53450" y="214552"/>
                    <a:pt x="43232" y="222670"/>
                    <a:pt x="33338" y="230981"/>
                  </a:cubicBezTo>
                  <a:cubicBezTo>
                    <a:pt x="-12561" y="269535"/>
                    <a:pt x="12796" y="244373"/>
                    <a:pt x="0" y="257175"/>
                  </a:cubicBezTo>
                </a:path>
              </a:pathLst>
            </a:cu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9AFA056-E6A8-8F56-6B81-424FC61D532D}"/>
                </a:ext>
              </a:extLst>
            </p:cNvPr>
            <p:cNvSpPr/>
            <p:nvPr/>
          </p:nvSpPr>
          <p:spPr>
            <a:xfrm>
              <a:off x="5026819" y="3588544"/>
              <a:ext cx="147947" cy="309562"/>
            </a:xfrm>
            <a:custGeom>
              <a:avLst/>
              <a:gdLst>
                <a:gd name="connsiteX0" fmla="*/ 0 w 147947"/>
                <a:gd name="connsiteY0" fmla="*/ 309562 h 309562"/>
                <a:gd name="connsiteX1" fmla="*/ 4762 w 147947"/>
                <a:gd name="connsiteY1" fmla="*/ 295275 h 309562"/>
                <a:gd name="connsiteX2" fmla="*/ 14287 w 147947"/>
                <a:gd name="connsiteY2" fmla="*/ 271462 h 309562"/>
                <a:gd name="connsiteX3" fmla="*/ 19050 w 147947"/>
                <a:gd name="connsiteY3" fmla="*/ 247650 h 309562"/>
                <a:gd name="connsiteX4" fmla="*/ 21431 w 147947"/>
                <a:gd name="connsiteY4" fmla="*/ 190500 h 309562"/>
                <a:gd name="connsiteX5" fmla="*/ 30956 w 147947"/>
                <a:gd name="connsiteY5" fmla="*/ 195262 h 309562"/>
                <a:gd name="connsiteX6" fmla="*/ 64294 w 147947"/>
                <a:gd name="connsiteY6" fmla="*/ 204787 h 309562"/>
                <a:gd name="connsiteX7" fmla="*/ 78581 w 147947"/>
                <a:gd name="connsiteY7" fmla="*/ 114300 h 309562"/>
                <a:gd name="connsiteX8" fmla="*/ 92869 w 147947"/>
                <a:gd name="connsiteY8" fmla="*/ 116681 h 309562"/>
                <a:gd name="connsiteX9" fmla="*/ 107156 w 147947"/>
                <a:gd name="connsiteY9" fmla="*/ 100012 h 309562"/>
                <a:gd name="connsiteX10" fmla="*/ 109537 w 147947"/>
                <a:gd name="connsiteY10" fmla="*/ 78581 h 309562"/>
                <a:gd name="connsiteX11" fmla="*/ 111919 w 147947"/>
                <a:gd name="connsiteY11" fmla="*/ 71437 h 309562"/>
                <a:gd name="connsiteX12" fmla="*/ 138112 w 147947"/>
                <a:gd name="connsiteY12" fmla="*/ 71437 h 309562"/>
                <a:gd name="connsiteX13" fmla="*/ 145256 w 147947"/>
                <a:gd name="connsiteY13" fmla="*/ 64294 h 309562"/>
                <a:gd name="connsiteX14" fmla="*/ 147637 w 147947"/>
                <a:gd name="connsiteY14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947" h="309562">
                  <a:moveTo>
                    <a:pt x="0" y="309562"/>
                  </a:moveTo>
                  <a:cubicBezTo>
                    <a:pt x="1587" y="304800"/>
                    <a:pt x="2999" y="299975"/>
                    <a:pt x="4762" y="295275"/>
                  </a:cubicBezTo>
                  <a:cubicBezTo>
                    <a:pt x="7764" y="287270"/>
                    <a:pt x="11830" y="279651"/>
                    <a:pt x="14287" y="271462"/>
                  </a:cubicBezTo>
                  <a:cubicBezTo>
                    <a:pt x="16613" y="263709"/>
                    <a:pt x="17462" y="255587"/>
                    <a:pt x="19050" y="247650"/>
                  </a:cubicBezTo>
                  <a:cubicBezTo>
                    <a:pt x="19844" y="228600"/>
                    <a:pt x="17206" y="209092"/>
                    <a:pt x="21431" y="190500"/>
                  </a:cubicBezTo>
                  <a:cubicBezTo>
                    <a:pt x="22218" y="187039"/>
                    <a:pt x="27660" y="193944"/>
                    <a:pt x="30956" y="195262"/>
                  </a:cubicBezTo>
                  <a:cubicBezTo>
                    <a:pt x="42349" y="199819"/>
                    <a:pt x="52244" y="201775"/>
                    <a:pt x="64294" y="204787"/>
                  </a:cubicBezTo>
                  <a:cubicBezTo>
                    <a:pt x="104163" y="194821"/>
                    <a:pt x="57372" y="209741"/>
                    <a:pt x="78581" y="114300"/>
                  </a:cubicBezTo>
                  <a:cubicBezTo>
                    <a:pt x="79628" y="109587"/>
                    <a:pt x="88106" y="115887"/>
                    <a:pt x="92869" y="116681"/>
                  </a:cubicBezTo>
                  <a:cubicBezTo>
                    <a:pt x="97631" y="111125"/>
                    <a:pt x="104223" y="106716"/>
                    <a:pt x="107156" y="100012"/>
                  </a:cubicBezTo>
                  <a:cubicBezTo>
                    <a:pt x="110037" y="93427"/>
                    <a:pt x="108355" y="85671"/>
                    <a:pt x="109537" y="78581"/>
                  </a:cubicBezTo>
                  <a:cubicBezTo>
                    <a:pt x="109950" y="76105"/>
                    <a:pt x="111125" y="73818"/>
                    <a:pt x="111919" y="71437"/>
                  </a:cubicBezTo>
                  <a:cubicBezTo>
                    <a:pt x="121956" y="73445"/>
                    <a:pt x="127709" y="76060"/>
                    <a:pt x="138112" y="71437"/>
                  </a:cubicBezTo>
                  <a:cubicBezTo>
                    <a:pt x="141189" y="70069"/>
                    <a:pt x="142875" y="66675"/>
                    <a:pt x="145256" y="64294"/>
                  </a:cubicBezTo>
                  <a:cubicBezTo>
                    <a:pt x="149215" y="28662"/>
                    <a:pt x="147637" y="50050"/>
                    <a:pt x="147637" y="0"/>
                  </a:cubicBezTo>
                </a:path>
              </a:pathLst>
            </a:cu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B09502B-27A2-B124-0D07-358FC7582D6F}"/>
                </a:ext>
              </a:extLst>
            </p:cNvPr>
            <p:cNvSpPr/>
            <p:nvPr/>
          </p:nvSpPr>
          <p:spPr>
            <a:xfrm>
              <a:off x="5538788" y="3505200"/>
              <a:ext cx="428625" cy="133350"/>
            </a:xfrm>
            <a:custGeom>
              <a:avLst/>
              <a:gdLst>
                <a:gd name="connsiteX0" fmla="*/ 0 w 428625"/>
                <a:gd name="connsiteY0" fmla="*/ 33338 h 133350"/>
                <a:gd name="connsiteX1" fmla="*/ 11906 w 428625"/>
                <a:gd name="connsiteY1" fmla="*/ 40481 h 133350"/>
                <a:gd name="connsiteX2" fmla="*/ 28575 w 428625"/>
                <a:gd name="connsiteY2" fmla="*/ 69056 h 133350"/>
                <a:gd name="connsiteX3" fmla="*/ 192881 w 428625"/>
                <a:gd name="connsiteY3" fmla="*/ 66675 h 133350"/>
                <a:gd name="connsiteX4" fmla="*/ 202406 w 428625"/>
                <a:gd name="connsiteY4" fmla="*/ 78581 h 133350"/>
                <a:gd name="connsiteX5" fmla="*/ 219075 w 428625"/>
                <a:gd name="connsiteY5" fmla="*/ 111919 h 133350"/>
                <a:gd name="connsiteX6" fmla="*/ 221456 w 428625"/>
                <a:gd name="connsiteY6" fmla="*/ 119063 h 133350"/>
                <a:gd name="connsiteX7" fmla="*/ 230981 w 428625"/>
                <a:gd name="connsiteY7" fmla="*/ 133350 h 133350"/>
                <a:gd name="connsiteX8" fmla="*/ 269081 w 428625"/>
                <a:gd name="connsiteY8" fmla="*/ 83344 h 133350"/>
                <a:gd name="connsiteX9" fmla="*/ 273843 w 428625"/>
                <a:gd name="connsiteY9" fmla="*/ 76200 h 133350"/>
                <a:gd name="connsiteX10" fmla="*/ 335756 w 428625"/>
                <a:gd name="connsiteY10" fmla="*/ 40481 h 133350"/>
                <a:gd name="connsiteX11" fmla="*/ 392906 w 428625"/>
                <a:gd name="connsiteY11" fmla="*/ 0 h 133350"/>
                <a:gd name="connsiteX12" fmla="*/ 419100 w 428625"/>
                <a:gd name="connsiteY12" fmla="*/ 47625 h 133350"/>
                <a:gd name="connsiteX13" fmla="*/ 423862 w 428625"/>
                <a:gd name="connsiteY13" fmla="*/ 57150 h 133350"/>
                <a:gd name="connsiteX14" fmla="*/ 428625 w 428625"/>
                <a:gd name="connsiteY14" fmla="*/ 738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8625" h="133350">
                  <a:moveTo>
                    <a:pt x="0" y="33338"/>
                  </a:moveTo>
                  <a:cubicBezTo>
                    <a:pt x="3969" y="35719"/>
                    <a:pt x="9272" y="36676"/>
                    <a:pt x="11906" y="40481"/>
                  </a:cubicBezTo>
                  <a:cubicBezTo>
                    <a:pt x="36862" y="76529"/>
                    <a:pt x="9508" y="56346"/>
                    <a:pt x="28575" y="69056"/>
                  </a:cubicBezTo>
                  <a:cubicBezTo>
                    <a:pt x="31275" y="68890"/>
                    <a:pt x="153984" y="27778"/>
                    <a:pt x="192881" y="66675"/>
                  </a:cubicBezTo>
                  <a:cubicBezTo>
                    <a:pt x="196475" y="70269"/>
                    <a:pt x="199231" y="74612"/>
                    <a:pt x="202406" y="78581"/>
                  </a:cubicBezTo>
                  <a:cubicBezTo>
                    <a:pt x="217011" y="117527"/>
                    <a:pt x="201187" y="79719"/>
                    <a:pt x="219075" y="111919"/>
                  </a:cubicBezTo>
                  <a:cubicBezTo>
                    <a:pt x="220294" y="114113"/>
                    <a:pt x="220237" y="116869"/>
                    <a:pt x="221456" y="119063"/>
                  </a:cubicBezTo>
                  <a:cubicBezTo>
                    <a:pt x="224236" y="124066"/>
                    <a:pt x="227806" y="128588"/>
                    <a:pt x="230981" y="133350"/>
                  </a:cubicBezTo>
                  <a:cubicBezTo>
                    <a:pt x="267598" y="76391"/>
                    <a:pt x="236566" y="119473"/>
                    <a:pt x="269081" y="83344"/>
                  </a:cubicBezTo>
                  <a:cubicBezTo>
                    <a:pt x="270995" y="81217"/>
                    <a:pt x="271436" y="77748"/>
                    <a:pt x="273843" y="76200"/>
                  </a:cubicBezTo>
                  <a:cubicBezTo>
                    <a:pt x="324085" y="43902"/>
                    <a:pt x="281240" y="82687"/>
                    <a:pt x="335756" y="40481"/>
                  </a:cubicBezTo>
                  <a:cubicBezTo>
                    <a:pt x="390493" y="-1896"/>
                    <a:pt x="355748" y="10618"/>
                    <a:pt x="392906" y="0"/>
                  </a:cubicBezTo>
                  <a:cubicBezTo>
                    <a:pt x="422702" y="24831"/>
                    <a:pt x="393353" y="-3875"/>
                    <a:pt x="419100" y="47625"/>
                  </a:cubicBezTo>
                  <a:cubicBezTo>
                    <a:pt x="420687" y="50800"/>
                    <a:pt x="422649" y="53814"/>
                    <a:pt x="423862" y="57150"/>
                  </a:cubicBezTo>
                  <a:cubicBezTo>
                    <a:pt x="425837" y="62581"/>
                    <a:pt x="428625" y="73819"/>
                    <a:pt x="428625" y="73819"/>
                  </a:cubicBezTo>
                </a:path>
              </a:pathLst>
            </a:cu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B30F3820-7FBF-0E22-BD80-42D7C6B9E38A}"/>
              </a:ext>
            </a:extLst>
          </p:cNvPr>
          <p:cNvSpPr/>
          <p:nvPr/>
        </p:nvSpPr>
        <p:spPr>
          <a:xfrm>
            <a:off x="3867231" y="4706967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4844F8-7C14-7CB9-21BD-55F2A3FA5725}"/>
              </a:ext>
            </a:extLst>
          </p:cNvPr>
          <p:cNvSpPr/>
          <p:nvPr/>
        </p:nvSpPr>
        <p:spPr>
          <a:xfrm>
            <a:off x="3867231" y="4325268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A9E4B4-4BE0-71E0-1645-C8B865454965}"/>
              </a:ext>
            </a:extLst>
          </p:cNvPr>
          <p:cNvSpPr/>
          <p:nvPr/>
        </p:nvSpPr>
        <p:spPr>
          <a:xfrm>
            <a:off x="3867231" y="3943569"/>
            <a:ext cx="381000" cy="38169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796679-EFDC-7F13-163C-4EA7ADA6559D}"/>
              </a:ext>
            </a:extLst>
          </p:cNvPr>
          <p:cNvSpPr/>
          <p:nvPr/>
        </p:nvSpPr>
        <p:spPr>
          <a:xfrm>
            <a:off x="9982200" y="3513594"/>
            <a:ext cx="334099" cy="3185763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023D0F7-CAA4-C995-309A-6D8E320F0414}"/>
              </a:ext>
            </a:extLst>
          </p:cNvPr>
          <p:cNvSpPr/>
          <p:nvPr/>
        </p:nvSpPr>
        <p:spPr>
          <a:xfrm>
            <a:off x="10050259" y="4826680"/>
            <a:ext cx="197980" cy="1797749"/>
          </a:xfrm>
          <a:prstGeom prst="rect">
            <a:avLst/>
          </a:prstGeom>
          <a:solidFill>
            <a:schemeClr val="bg2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668627B-0B03-586A-AA3D-2FC7842C302E}"/>
              </a:ext>
            </a:extLst>
          </p:cNvPr>
          <p:cNvCxnSpPr>
            <a:cxnSpLocks/>
          </p:cNvCxnSpPr>
          <p:nvPr/>
        </p:nvCxnSpPr>
        <p:spPr>
          <a:xfrm>
            <a:off x="9554299" y="3683915"/>
            <a:ext cx="624840" cy="76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BA67B2F-59FD-330A-8436-987EDBA9E378}"/>
              </a:ext>
            </a:extLst>
          </p:cNvPr>
          <p:cNvSpPr txBox="1"/>
          <p:nvPr/>
        </p:nvSpPr>
        <p:spPr>
          <a:xfrm>
            <a:off x="8921839" y="351359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Plenum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134A410-F326-A4FC-4991-ED496AF249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1863" y="3505200"/>
            <a:ext cx="1381615" cy="1299242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CE6E646-3352-CB42-C781-5A38989D40B3}"/>
              </a:ext>
            </a:extLst>
          </p:cNvPr>
          <p:cNvSpPr txBox="1"/>
          <p:nvPr/>
        </p:nvSpPr>
        <p:spPr>
          <a:xfrm>
            <a:off x="7427128" y="4788046"/>
            <a:ext cx="109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SFR-MOX</a:t>
            </a:r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5D98F7A-45EB-F100-9668-06B4AA6AE2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0137" y="5180310"/>
            <a:ext cx="1381615" cy="1359829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3FA4023-F07E-8E59-6383-8125BD55C273}"/>
              </a:ext>
            </a:extLst>
          </p:cNvPr>
          <p:cNvSpPr txBox="1"/>
          <p:nvPr/>
        </p:nvSpPr>
        <p:spPr>
          <a:xfrm>
            <a:off x="7683213" y="6506297"/>
            <a:ext cx="2058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SFR-Metallic Fuel</a:t>
            </a:r>
            <a:endParaRPr lang="en-US" dirty="0"/>
          </a:p>
        </p:txBody>
      </p:sp>
      <p:pic>
        <p:nvPicPr>
          <p:cNvPr id="3074" name="Picture 2" descr="PDF] An Evaluation of the Mechanical Properties and Microstructure in Uranium  Dioxide Doped with Oxide Additives | Semantic Scholar">
            <a:extLst>
              <a:ext uri="{FF2B5EF4-FFF2-40B4-BE49-F238E27FC236}">
                <a16:creationId xmlns:a16="http://schemas.microsoft.com/office/drawing/2014/main" id="{9D795F92-95FF-FA8F-2FB7-4C5DC53D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0463" y="5317570"/>
            <a:ext cx="1371696" cy="136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apter 1. Mechanisms of microstructural changes of fuel under irradiation">
            <a:extLst>
              <a:ext uri="{FF2B5EF4-FFF2-40B4-BE49-F238E27FC236}">
                <a16:creationId xmlns:a16="http://schemas.microsoft.com/office/drawing/2014/main" id="{9A87BF23-1EDA-766E-689E-607A74847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79" y="5332698"/>
            <a:ext cx="1265021" cy="140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186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F5BBF22-9CCB-CC71-23C2-8A6F4200BC91}"/>
              </a:ext>
            </a:extLst>
          </p:cNvPr>
          <p:cNvSpPr/>
          <p:nvPr/>
        </p:nvSpPr>
        <p:spPr>
          <a:xfrm>
            <a:off x="0" y="6096000"/>
            <a:ext cx="3429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0EA07-FB7B-80C0-F84A-E89067A32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Gas in MTR Plate-Type Fuel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1E515-1F88-E6AF-8E92-D7D93FE9F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4755"/>
            <a:ext cx="10515600" cy="1828800"/>
          </a:xfrm>
        </p:spPr>
        <p:txBody>
          <a:bodyPr/>
          <a:lstStyle/>
          <a:p>
            <a:r>
              <a:rPr lang="en-US" sz="1800" dirty="0"/>
              <a:t>0% FGR very difficult to achieve in useful burnup/temperature regimes</a:t>
            </a:r>
          </a:p>
          <a:p>
            <a:pPr lvl="1"/>
            <a:r>
              <a:rPr lang="en-US" sz="1600" dirty="0"/>
              <a:t>Most fuel systems must have some free volume to accommodate gas</a:t>
            </a:r>
          </a:p>
          <a:p>
            <a:r>
              <a:rPr lang="en-US" sz="1800" dirty="0"/>
              <a:t>Rectangles make terrible pressure vessels, must retain nearly all fission gas in the microstructure (never grow up, stay an adolescent fuel forever)</a:t>
            </a:r>
          </a:p>
          <a:p>
            <a:pPr lvl="1"/>
            <a:r>
              <a:rPr lang="en-US" sz="1600" dirty="0"/>
              <a:t>Composite architecture (“dispersion” fuel) helps provide some initial porosity (~10%) and holds composite together in a 3D web of metal</a:t>
            </a:r>
          </a:p>
          <a:p>
            <a:pPr lvl="1"/>
            <a:r>
              <a:rPr lang="en-US" sz="1600" dirty="0"/>
              <a:t>But introduces new problem of managing particle matrix chemical interaction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46993-2330-B034-0759-4A0B5F2E99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431238"/>
            <a:ext cx="2971800" cy="365125"/>
          </a:xfrm>
        </p:spPr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4E01132A-657D-1E8D-0904-164D2E018E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4161" y="2904316"/>
            <a:ext cx="2410241" cy="31916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11EBF3-BECE-1144-6C90-3BA3A5BF44D5}"/>
              </a:ext>
            </a:extLst>
          </p:cNvPr>
          <p:cNvSpPr txBox="1"/>
          <p:nvPr/>
        </p:nvSpPr>
        <p:spPr>
          <a:xfrm>
            <a:off x="3958231" y="6108896"/>
            <a:ext cx="2788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</a:t>
            </a:r>
            <a:r>
              <a:rPr lang="en-US" sz="12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Al “silicide” fuel, an amorphous MTR fuel system that succeeds [barely] by managing fission rate and temperature</a:t>
            </a:r>
            <a:endParaRPr lang="en-US" sz="1200" dirty="0"/>
          </a:p>
        </p:txBody>
      </p:sp>
      <p:pic>
        <p:nvPicPr>
          <p:cNvPr id="9" name="Picture 8" descr="A close-up of a skull&#10;&#10;Description automatically generated with low confidence">
            <a:extLst>
              <a:ext uri="{FF2B5EF4-FFF2-40B4-BE49-F238E27FC236}">
                <a16:creationId xmlns:a16="http://schemas.microsoft.com/office/drawing/2014/main" id="{BC5160B6-5D83-862A-F0E4-596068BFC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714" y="2867167"/>
            <a:ext cx="2160592" cy="3298954"/>
          </a:xfrm>
          <a:prstGeom prst="rect">
            <a:avLst/>
          </a:prstGeom>
        </p:spPr>
      </p:pic>
      <p:pic>
        <p:nvPicPr>
          <p:cNvPr id="10" name="Picture 9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E16EB8A8-308B-061D-EAC4-851492A359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02033" y="2891061"/>
            <a:ext cx="2518367" cy="3192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27A42A-6733-7F85-D369-D0F3DE4EA6E1}"/>
              </a:ext>
            </a:extLst>
          </p:cNvPr>
          <p:cNvSpPr txBox="1"/>
          <p:nvPr/>
        </p:nvSpPr>
        <p:spPr>
          <a:xfrm>
            <a:off x="8302033" y="6106799"/>
            <a:ext cx="2518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U-Mo in Al dispersion fuel, a high-density fuel system that succeeds by managing matrix chemical interaction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5D3220-57D7-57CE-FFDB-C14ED2878B92}"/>
              </a:ext>
            </a:extLst>
          </p:cNvPr>
          <p:cNvSpPr txBox="1"/>
          <p:nvPr/>
        </p:nvSpPr>
        <p:spPr>
          <a:xfrm>
            <a:off x="106073" y="6167519"/>
            <a:ext cx="2684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UAlx in Al “aluminide” fuel (ATR fuel), a fuel system that succeeds by being mostly aluminum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6742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F1BC-A732-5252-50EB-D903C5B0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Gas in Coated Particle TRISO Fuel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09230-8D1D-9669-EC0C-52EA2DBE7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77252"/>
            <a:ext cx="7456930" cy="2276475"/>
          </a:xfrm>
        </p:spPr>
        <p:txBody>
          <a:bodyPr/>
          <a:lstStyle/>
          <a:p>
            <a:r>
              <a:rPr lang="en-US" dirty="0"/>
              <a:t>Uranium Oxide/Carbide ceramic kernels (UCO)</a:t>
            </a:r>
          </a:p>
          <a:p>
            <a:pPr lvl="1"/>
            <a:r>
              <a:rPr lang="en-US" dirty="0"/>
              <a:t>Small kernel size (~500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dirty="0"/>
              <a:t>m) dispersed in high thermal conductivity matrix (graphite) reduces thermal gradients/cracking in fuel</a:t>
            </a:r>
          </a:p>
          <a:p>
            <a:pPr lvl="1"/>
            <a:r>
              <a:rPr lang="en-US" dirty="0"/>
              <a:t>Despite LWR-like FGR microstructural behavior, increased enrichment (20%) and high burnups → Particles end up virtually decimated by fission gas in late life due to high fission density</a:t>
            </a:r>
          </a:p>
          <a:p>
            <a:pPr lvl="1"/>
            <a:r>
              <a:rPr lang="en-US" dirty="0"/>
              <a:t>Innermost porous carbon buffer coating provides free volume</a:t>
            </a:r>
          </a:p>
          <a:p>
            <a:pPr lvl="1"/>
            <a:r>
              <a:rPr lang="en-US" dirty="0"/>
              <a:t>SiC and pyrolytic carbon coatings function like cladding (tiny little spherical pressure vessels) to retain FGR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83AD9-A127-1536-049B-81F1392A1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D7D4A8-C3A4-D15C-3A2F-6B7806821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047" y="3657601"/>
            <a:ext cx="5735106" cy="303368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5431531-E440-CE09-FA0D-334F7AA73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2106" y="877252"/>
            <a:ext cx="3228974" cy="242411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ISO fuel particle; | Download Scientific Diagram">
            <a:extLst>
              <a:ext uri="{FF2B5EF4-FFF2-40B4-BE49-F238E27FC236}">
                <a16:creationId xmlns:a16="http://schemas.microsoft.com/office/drawing/2014/main" id="{96014010-2179-92D3-11A1-507EBA730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05" y="3852278"/>
            <a:ext cx="3646930" cy="182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7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DC8A9-D423-38FB-22E8-8BBE20531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FBF6-414D-C6AB-B7D9-657170861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44" y="1143000"/>
            <a:ext cx="6868719" cy="4952999"/>
          </a:xfrm>
        </p:spPr>
        <p:txBody>
          <a:bodyPr/>
          <a:lstStyle/>
          <a:p>
            <a:r>
              <a:rPr lang="en-US" sz="2000" dirty="0"/>
              <a:t>Nuclear fuels are the heart of a reactor, alongside coolant and spectra, constitute the most important decisions a reactor designer can make</a:t>
            </a:r>
          </a:p>
          <a:p>
            <a:r>
              <a:rPr lang="en-US" sz="2000" dirty="0"/>
              <a:t>Several disciplines and phenomena significant in fuel performance, test reactors make crucial contributions to developing nuclear fuels</a:t>
            </a:r>
          </a:p>
          <a:p>
            <a:pPr lvl="1"/>
            <a:r>
              <a:rPr lang="en-US" sz="1600" dirty="0"/>
              <a:t>Oldest and most well-known fuel system (UO</a:t>
            </a:r>
            <a:r>
              <a:rPr lang="en-US" sz="1600" baseline="-25000" dirty="0"/>
              <a:t>2</a:t>
            </a:r>
            <a:r>
              <a:rPr lang="en-US" sz="1600" dirty="0"/>
              <a:t> in Zr-alloy) still being actively researched to unleash new gains</a:t>
            </a:r>
          </a:p>
          <a:p>
            <a:pPr lvl="1"/>
            <a:r>
              <a:rPr lang="en-US" sz="1600" dirty="0"/>
              <a:t>Near future deployment of TRISO and U-Zr metallic fuels only possible because of DOE’s investment in understanding fuel behavior, now starting the journey toward their maximum potential</a:t>
            </a:r>
          </a:p>
          <a:p>
            <a:pPr lvl="1"/>
            <a:r>
              <a:rPr lang="en-US" sz="1600" dirty="0"/>
              <a:t>Relatively little data for other fuel systems and innovative concepts, data will be key to unlocking their performance potential</a:t>
            </a:r>
          </a:p>
          <a:p>
            <a:r>
              <a:rPr lang="en-US" sz="2000" dirty="0"/>
              <a:t>Irradiation testing crucial to understand nuclear fuel performance, better optimize behavior, and maximize reactor performance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B09E3-9E7C-37C7-42FB-FD584809A7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63CBA-FEEC-CC91-2B2D-1292FC3AD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241" y="2090963"/>
            <a:ext cx="2224869" cy="1829336"/>
          </a:xfrm>
          <a:prstGeom prst="rect">
            <a:avLst/>
          </a:prstGeom>
        </p:spPr>
      </p:pic>
      <p:pic>
        <p:nvPicPr>
          <p:cNvPr id="6" name="Picture 4" descr="Pellet, Fuel | NRC.gov">
            <a:extLst>
              <a:ext uri="{FF2B5EF4-FFF2-40B4-BE49-F238E27FC236}">
                <a16:creationId xmlns:a16="http://schemas.microsoft.com/office/drawing/2014/main" id="{E3329C73-50CE-2C81-6C00-7A9A98222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825064"/>
            <a:ext cx="1725793" cy="1124838"/>
          </a:xfrm>
          <a:prstGeom prst="rect">
            <a:avLst/>
          </a:prstGeom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n Analysis of Nuclear Fuel Burnup in the AGR-1 TRISO Fuel Experiment Using  Gamma Spectrometry, Mass Spectrometry, and Computati">
            <a:extLst>
              <a:ext uri="{FF2B5EF4-FFF2-40B4-BE49-F238E27FC236}">
                <a16:creationId xmlns:a16="http://schemas.microsoft.com/office/drawing/2014/main" id="{466D8B8D-BDA3-5BA6-E058-CBE6774C4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5600" y="770196"/>
            <a:ext cx="970471" cy="98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193782-C217-374D-BD6B-7EFFAD9E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1679" y="2003376"/>
            <a:ext cx="2340321" cy="1854867"/>
          </a:xfrm>
          <a:prstGeom prst="rect">
            <a:avLst/>
          </a:prstGeom>
        </p:spPr>
      </p:pic>
      <p:pic>
        <p:nvPicPr>
          <p:cNvPr id="9" name="Picture 2" descr="ANEEL: Thorium-Based Reactor Fuel Could Support A New Wave Of Nuclear Power">
            <a:extLst>
              <a:ext uri="{FF2B5EF4-FFF2-40B4-BE49-F238E27FC236}">
                <a16:creationId xmlns:a16="http://schemas.microsoft.com/office/drawing/2014/main" id="{92D74E44-2C19-48AA-D17F-C01ABA3B1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1088" y="3703946"/>
            <a:ext cx="2080191" cy="15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28CE0B-0531-C66B-5281-622687E84F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7039" y="4232456"/>
            <a:ext cx="1407961" cy="21247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E55E55-8670-8097-E70C-00C87F0054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2730" y="5070355"/>
            <a:ext cx="1156270" cy="171905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485412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BC9BF029-DC2F-A1F1-C023-4A67AC2BE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2095" y="1522687"/>
            <a:ext cx="1169749" cy="896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862E197-A4A4-78A7-C8B1-013EAB420C6A}"/>
              </a:ext>
            </a:extLst>
          </p:cNvPr>
          <p:cNvSpPr/>
          <p:nvPr/>
        </p:nvSpPr>
        <p:spPr>
          <a:xfrm>
            <a:off x="0" y="5917644"/>
            <a:ext cx="3334820" cy="940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19A83-2C7D-D26F-0E0E-1B201149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Foreshadow to Tomorrow’s Session: Test Reactors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815BE8E-06D0-61CB-0BFA-58667D91D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871" y="1477676"/>
            <a:ext cx="1002150" cy="100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Engineering Test Reactor (ETR): 1957 –... - Idaho National Laboratory |  Facebook">
            <a:extLst>
              <a:ext uri="{FF2B5EF4-FFF2-40B4-BE49-F238E27FC236}">
                <a16:creationId xmlns:a16="http://schemas.microsoft.com/office/drawing/2014/main" id="{92683163-2F89-488C-0B2B-5A6236F9C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649" y="1877161"/>
            <a:ext cx="1131671" cy="898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7 Fast Facts About Idaho National Laboratory's Advanced Test Reactor |  Department of Energy">
            <a:extLst>
              <a:ext uri="{FF2B5EF4-FFF2-40B4-BE49-F238E27FC236}">
                <a16:creationId xmlns:a16="http://schemas.microsoft.com/office/drawing/2014/main" id="{75247A8E-4AA4-392C-25B0-1DA5BB205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92" y="2726909"/>
            <a:ext cx="1321354" cy="1054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DOE Urged to Prepare for Oak Ridge Research Reactor Overhaul | American  Institute of Physics">
            <a:extLst>
              <a:ext uri="{FF2B5EF4-FFF2-40B4-BE49-F238E27FC236}">
                <a16:creationId xmlns:a16="http://schemas.microsoft.com/office/drawing/2014/main" id="{3DE00053-0AE0-2784-123C-668FFB9C9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146" y="3484061"/>
            <a:ext cx="1413135" cy="859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70C082-EEE3-999C-CEA3-C63877852659}"/>
              </a:ext>
            </a:extLst>
          </p:cNvPr>
          <p:cNvSpPr txBox="1"/>
          <p:nvPr/>
        </p:nvSpPr>
        <p:spPr>
          <a:xfrm>
            <a:off x="483036" y="1258293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MTR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7D04F8-7D6D-9247-6185-6817430B27DA}"/>
              </a:ext>
            </a:extLst>
          </p:cNvPr>
          <p:cNvSpPr txBox="1"/>
          <p:nvPr/>
        </p:nvSpPr>
        <p:spPr>
          <a:xfrm>
            <a:off x="1388256" y="1639293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ETR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5662F4-395C-3D42-CC60-047A6A0481F0}"/>
              </a:ext>
            </a:extLst>
          </p:cNvPr>
          <p:cNvSpPr txBox="1"/>
          <p:nvPr/>
        </p:nvSpPr>
        <p:spPr>
          <a:xfrm>
            <a:off x="482379" y="2503717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ATR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AC13CC-7CA1-EFE3-063F-E079F4F6BDC7}"/>
              </a:ext>
            </a:extLst>
          </p:cNvPr>
          <p:cNvSpPr txBox="1"/>
          <p:nvPr/>
        </p:nvSpPr>
        <p:spPr>
          <a:xfrm>
            <a:off x="1442190" y="3289172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HFIR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D6C6E018-8AE4-B813-FBAE-8311A598F5EA}"/>
              </a:ext>
            </a:extLst>
          </p:cNvPr>
          <p:cNvSpPr txBox="1">
            <a:spLocks/>
          </p:cNvSpPr>
          <p:nvPr/>
        </p:nvSpPr>
        <p:spPr bwMode="auto">
          <a:xfrm>
            <a:off x="368769" y="1011370"/>
            <a:ext cx="1912503" cy="26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200" i="1" kern="0" dirty="0"/>
              <a:t>Thermal Spectrum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AE5E6D-3369-2BFE-2E8F-92E354FF7119}"/>
              </a:ext>
            </a:extLst>
          </p:cNvPr>
          <p:cNvSpPr txBox="1"/>
          <p:nvPr/>
        </p:nvSpPr>
        <p:spPr>
          <a:xfrm>
            <a:off x="2201763" y="2222372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MITR</a:t>
            </a:r>
          </a:p>
        </p:txBody>
      </p:sp>
      <p:pic>
        <p:nvPicPr>
          <p:cNvPr id="15" name="Picture 4" descr="EBR-II | Starting in 1964, the Experimental Breeder Reactor-… | Flickr">
            <a:extLst>
              <a:ext uri="{FF2B5EF4-FFF2-40B4-BE49-F238E27FC236}">
                <a16:creationId xmlns:a16="http://schemas.microsoft.com/office/drawing/2014/main" id="{52F4D35E-E0A6-C0D1-0A3A-4160FD260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083" y="5029055"/>
            <a:ext cx="1310909" cy="869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6" descr="Fast Flux Test Facility - Wikipedia">
            <a:extLst>
              <a:ext uri="{FF2B5EF4-FFF2-40B4-BE49-F238E27FC236}">
                <a16:creationId xmlns:a16="http://schemas.microsoft.com/office/drawing/2014/main" id="{8346DE8C-0F5D-9B39-323D-42B8AEBCA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1771" y="5630091"/>
            <a:ext cx="1117747" cy="1001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0AD75995-64D4-3564-4452-B61AE32EC8CC}"/>
              </a:ext>
            </a:extLst>
          </p:cNvPr>
          <p:cNvSpPr txBox="1">
            <a:spLocks/>
          </p:cNvSpPr>
          <p:nvPr/>
        </p:nvSpPr>
        <p:spPr bwMode="auto">
          <a:xfrm>
            <a:off x="23857" y="4572000"/>
            <a:ext cx="1413135" cy="377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n-US" sz="1200" i="1" kern="0" dirty="0"/>
              <a:t>Fast Spectrum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B85ECF-5F8E-35ED-6AD9-13356594B629}"/>
              </a:ext>
            </a:extLst>
          </p:cNvPr>
          <p:cNvSpPr txBox="1"/>
          <p:nvPr/>
        </p:nvSpPr>
        <p:spPr>
          <a:xfrm>
            <a:off x="441212" y="4798735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EBR-II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8612F-5F4F-43B2-47AD-56C989ED641B}"/>
              </a:ext>
            </a:extLst>
          </p:cNvPr>
          <p:cNvSpPr txBox="1"/>
          <p:nvPr/>
        </p:nvSpPr>
        <p:spPr>
          <a:xfrm>
            <a:off x="1442191" y="5373830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FFTF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490857A9-C7BB-FA29-015E-501187F7DC74}"/>
              </a:ext>
            </a:extLst>
          </p:cNvPr>
          <p:cNvSpPr txBox="1">
            <a:spLocks/>
          </p:cNvSpPr>
          <p:nvPr/>
        </p:nvSpPr>
        <p:spPr bwMode="auto">
          <a:xfrm>
            <a:off x="3497968" y="3679353"/>
            <a:ext cx="898130" cy="3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n-US" sz="1200" i="1" kern="0" dirty="0"/>
              <a:t>Transient</a:t>
            </a:r>
          </a:p>
        </p:txBody>
      </p:sp>
      <p:pic>
        <p:nvPicPr>
          <p:cNvPr id="21" name="Picture 12" descr="5 Surprising Facts About America's Only Transient Test Reactor | Department  of Energy">
            <a:extLst>
              <a:ext uri="{FF2B5EF4-FFF2-40B4-BE49-F238E27FC236}">
                <a16:creationId xmlns:a16="http://schemas.microsoft.com/office/drawing/2014/main" id="{C22656E3-897E-8A7E-39FA-696E1EB30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3523" y="4034827"/>
            <a:ext cx="1116063" cy="837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14" descr="Facebook">
            <a:extLst>
              <a:ext uri="{FF2B5EF4-FFF2-40B4-BE49-F238E27FC236}">
                <a16:creationId xmlns:a16="http://schemas.microsoft.com/office/drawing/2014/main" id="{13904820-352C-0263-0993-0D2427D1B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4786" y="4432952"/>
            <a:ext cx="888537" cy="1129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5EE7AB83-B84E-CA7B-3678-00A579C45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6048" y="5082984"/>
            <a:ext cx="1145786" cy="859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18" descr="Loss of Fluid Test Facility (LOFT): 1973... - Idaho National Laboratory |  Facebook">
            <a:extLst>
              <a:ext uri="{FF2B5EF4-FFF2-40B4-BE49-F238E27FC236}">
                <a16:creationId xmlns:a16="http://schemas.microsoft.com/office/drawing/2014/main" id="{580F6EAF-2E56-A701-5DC6-7124AEE2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5097" y="5841905"/>
            <a:ext cx="1309779" cy="863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3ED710-B4C3-0DBC-0170-E57E8728DEA3}"/>
              </a:ext>
            </a:extLst>
          </p:cNvPr>
          <p:cNvSpPr txBox="1"/>
          <p:nvPr/>
        </p:nvSpPr>
        <p:spPr>
          <a:xfrm>
            <a:off x="2855241" y="4852365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PBF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04D506-5445-FB93-DFA9-4388F0D4A684}"/>
              </a:ext>
            </a:extLst>
          </p:cNvPr>
          <p:cNvSpPr txBox="1"/>
          <p:nvPr/>
        </p:nvSpPr>
        <p:spPr>
          <a:xfrm>
            <a:off x="3786997" y="5614226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LOFT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0ABDB2-AF1F-2C06-E63D-C6ABA2393725}"/>
              </a:ext>
            </a:extLst>
          </p:cNvPr>
          <p:cNvSpPr txBox="1"/>
          <p:nvPr/>
        </p:nvSpPr>
        <p:spPr>
          <a:xfrm>
            <a:off x="2997820" y="3793459"/>
            <a:ext cx="724208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TREAT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ADE3B5-6CC1-B952-9B55-BD15388E0FD8}"/>
              </a:ext>
            </a:extLst>
          </p:cNvPr>
          <p:cNvSpPr txBox="1"/>
          <p:nvPr/>
        </p:nvSpPr>
        <p:spPr>
          <a:xfrm>
            <a:off x="3864785" y="4187316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SPERT</a:t>
            </a:r>
          </a:p>
        </p:txBody>
      </p:sp>
      <p:pic>
        <p:nvPicPr>
          <p:cNvPr id="30" name="Picture 2" descr="Photo">
            <a:extLst>
              <a:ext uri="{FF2B5EF4-FFF2-40B4-BE49-F238E27FC236}">
                <a16:creationId xmlns:a16="http://schemas.microsoft.com/office/drawing/2014/main" id="{69ABCFD6-3FA8-6D46-ED99-304FB1B9C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623" y="2497367"/>
            <a:ext cx="1148685" cy="758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03E2B141-962E-F7A3-C460-EC5F4449069C}"/>
              </a:ext>
            </a:extLst>
          </p:cNvPr>
          <p:cNvSpPr/>
          <p:nvPr/>
        </p:nvSpPr>
        <p:spPr>
          <a:xfrm>
            <a:off x="4860083" y="3671689"/>
            <a:ext cx="428866" cy="251174"/>
          </a:xfrm>
          <a:prstGeom prst="rightArrow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ZPPR, the Zero Power Plutonium Reactor | ZPPR, the Zero Powe… | Flickr">
            <a:extLst>
              <a:ext uri="{FF2B5EF4-FFF2-40B4-BE49-F238E27FC236}">
                <a16:creationId xmlns:a16="http://schemas.microsoft.com/office/drawing/2014/main" id="{209B7350-AEAA-784A-0FCB-D10EBF2D0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0264" y="1893654"/>
            <a:ext cx="1044594" cy="1283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8" name="Content Placeholder 5">
            <a:extLst>
              <a:ext uri="{FF2B5EF4-FFF2-40B4-BE49-F238E27FC236}">
                <a16:creationId xmlns:a16="http://schemas.microsoft.com/office/drawing/2014/main" id="{5E709022-1DC9-A434-42C2-76352CFAF083}"/>
              </a:ext>
            </a:extLst>
          </p:cNvPr>
          <p:cNvSpPr txBox="1">
            <a:spLocks/>
          </p:cNvSpPr>
          <p:nvPr/>
        </p:nvSpPr>
        <p:spPr bwMode="auto">
          <a:xfrm>
            <a:off x="3472281" y="978735"/>
            <a:ext cx="1469401" cy="3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200" i="1" kern="0" dirty="0"/>
              <a:t>Critical Facilities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EBDBA0D2-23D2-1DC5-FFF2-01914A039A1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9513" y="2787000"/>
            <a:ext cx="1071087" cy="79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0B1A147-0F8D-B11C-478D-B0C685D337B9}"/>
              </a:ext>
            </a:extLst>
          </p:cNvPr>
          <p:cNvSpPr txBox="1"/>
          <p:nvPr/>
        </p:nvSpPr>
        <p:spPr>
          <a:xfrm>
            <a:off x="3995949" y="1276131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ZPR-3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3162CDF-06A8-DC8A-14C9-3171631807BB}"/>
              </a:ext>
            </a:extLst>
          </p:cNvPr>
          <p:cNvSpPr txBox="1"/>
          <p:nvPr/>
        </p:nvSpPr>
        <p:spPr>
          <a:xfrm>
            <a:off x="3200400" y="1671973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ZPRR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27DDE86-80C6-583D-132C-884AFC337267}"/>
              </a:ext>
            </a:extLst>
          </p:cNvPr>
          <p:cNvSpPr txBox="1"/>
          <p:nvPr/>
        </p:nvSpPr>
        <p:spPr>
          <a:xfrm>
            <a:off x="3991645" y="2543218"/>
            <a:ext cx="600353" cy="2531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aseline="30000"/>
            </a:lvl1pPr>
          </a:lstStyle>
          <a:p>
            <a:pPr algn="ctr"/>
            <a:r>
              <a:rPr lang="en-US" sz="1000" b="1" i="0" baseline="0" dirty="0"/>
              <a:t>RCF</a:t>
            </a:r>
          </a:p>
        </p:txBody>
      </p: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4F074567-DD40-318E-C79B-AD3CD781615E}"/>
              </a:ext>
            </a:extLst>
          </p:cNvPr>
          <p:cNvGrpSpPr/>
          <p:nvPr/>
        </p:nvGrpSpPr>
        <p:grpSpPr>
          <a:xfrm>
            <a:off x="5604416" y="718918"/>
            <a:ext cx="6509766" cy="5986682"/>
            <a:chOff x="5606034" y="718918"/>
            <a:chExt cx="6509766" cy="5986682"/>
          </a:xfrm>
        </p:grpSpPr>
        <p:sp>
          <p:nvSpPr>
            <p:cNvPr id="32" name="Pie 10">
              <a:extLst>
                <a:ext uri="{FF2B5EF4-FFF2-40B4-BE49-F238E27FC236}">
                  <a16:creationId xmlns:a16="http://schemas.microsoft.com/office/drawing/2014/main" id="{D4029DDE-867D-ED83-3BE2-B7230CD934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6423" y="718918"/>
              <a:ext cx="5943600" cy="5943600"/>
            </a:xfrm>
            <a:prstGeom prst="pie">
              <a:avLst>
                <a:gd name="adj1" fmla="val 12525034"/>
                <a:gd name="adj2" fmla="val 16384655"/>
              </a:avLst>
            </a:prstGeom>
            <a:solidFill>
              <a:srgbClr val="0066FF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Pie 11">
              <a:extLst>
                <a:ext uri="{FF2B5EF4-FFF2-40B4-BE49-F238E27FC236}">
                  <a16:creationId xmlns:a16="http://schemas.microsoft.com/office/drawing/2014/main" id="{7D90CAB2-2CCD-5AE9-584A-13A21F20C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7268" y="754107"/>
              <a:ext cx="5943600" cy="5943600"/>
            </a:xfrm>
            <a:prstGeom prst="pie">
              <a:avLst>
                <a:gd name="adj1" fmla="val 9575067"/>
                <a:gd name="adj2" fmla="val 12587970"/>
              </a:avLst>
            </a:prstGeom>
            <a:solidFill>
              <a:srgbClr val="059343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2">
              <a:extLst>
                <a:ext uri="{FF2B5EF4-FFF2-40B4-BE49-F238E27FC236}">
                  <a16:creationId xmlns:a16="http://schemas.microsoft.com/office/drawing/2014/main" id="{B7B5A873-3446-2D4A-2782-047A3BE24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2298" y="749110"/>
              <a:ext cx="5943600" cy="5943600"/>
            </a:xfrm>
            <a:prstGeom prst="pie">
              <a:avLst>
                <a:gd name="adj1" fmla="val 20272678"/>
                <a:gd name="adj2" fmla="val 2426941"/>
              </a:avLst>
            </a:prstGeom>
            <a:solidFill>
              <a:srgbClr val="7030A0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Pie 13">
              <a:extLst>
                <a:ext uri="{FF2B5EF4-FFF2-40B4-BE49-F238E27FC236}">
                  <a16:creationId xmlns:a16="http://schemas.microsoft.com/office/drawing/2014/main" id="{4D2201DB-2C03-41CC-0601-05A2AAB695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87288" y="754107"/>
              <a:ext cx="5943600" cy="5943600"/>
            </a:xfrm>
            <a:prstGeom prst="pie">
              <a:avLst>
                <a:gd name="adj1" fmla="val 16366982"/>
                <a:gd name="adj2" fmla="val 20198389"/>
              </a:avLst>
            </a:prstGeom>
            <a:solidFill>
              <a:srgbClr val="002060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257E81-5B7B-7CF5-0000-C0632A8191FF}"/>
                </a:ext>
              </a:extLst>
            </p:cNvPr>
            <p:cNvSpPr txBox="1"/>
            <p:nvPr/>
          </p:nvSpPr>
          <p:spPr>
            <a:xfrm>
              <a:off x="7779445" y="1870187"/>
              <a:ext cx="1379427" cy="138499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rgbClr val="002060"/>
                  </a:solidFill>
                </a:rPr>
                <a:t>ATR</a:t>
              </a:r>
            </a:p>
            <a:p>
              <a:r>
                <a:rPr lang="en-US" sz="1200" i="1" dirty="0">
                  <a:solidFill>
                    <a:srgbClr val="002060"/>
                  </a:solidFill>
                </a:rPr>
                <a:t>-High flux, large volume</a:t>
              </a:r>
            </a:p>
            <a:p>
              <a:r>
                <a:rPr lang="en-US" sz="1200" i="1" dirty="0">
                  <a:solidFill>
                    <a:srgbClr val="002060"/>
                  </a:solidFill>
                </a:rPr>
                <a:t>-Water loops for fuels testing</a:t>
              </a:r>
            </a:p>
            <a:p>
              <a:r>
                <a:rPr lang="en-US" sz="1200" i="1" dirty="0">
                  <a:solidFill>
                    <a:srgbClr val="002060"/>
                  </a:solidFill>
                </a:rPr>
                <a:t>-Unique dynamic testing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8E22C4-D4E1-5F6A-A283-299F2463D188}"/>
                </a:ext>
              </a:extLst>
            </p:cNvPr>
            <p:cNvSpPr txBox="1"/>
            <p:nvPr/>
          </p:nvSpPr>
          <p:spPr>
            <a:xfrm>
              <a:off x="9197022" y="2168437"/>
              <a:ext cx="1540437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MITR</a:t>
              </a:r>
            </a:p>
            <a:p>
              <a:r>
                <a:rPr lang="en-US" sz="12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-LWR-like flux</a:t>
              </a:r>
            </a:p>
            <a:p>
              <a:r>
                <a:rPr lang="en-US" sz="12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-Cladding corrosion testing in water loops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B32C68-C661-1EA9-99A2-03DBBA108F2F}"/>
                </a:ext>
              </a:extLst>
            </p:cNvPr>
            <p:cNvSpPr txBox="1"/>
            <p:nvPr/>
          </p:nvSpPr>
          <p:spPr>
            <a:xfrm>
              <a:off x="9612717" y="3339559"/>
              <a:ext cx="1435626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chemeClr val="accent4">
                      <a:lumMod val="50000"/>
                    </a:schemeClr>
                  </a:solidFill>
                </a:rPr>
                <a:t>TREAT</a:t>
              </a:r>
            </a:p>
            <a:p>
              <a:r>
                <a:rPr lang="en-US" sz="1200" i="1" dirty="0">
                  <a:solidFill>
                    <a:schemeClr val="accent4">
                      <a:lumMod val="50000"/>
                    </a:schemeClr>
                  </a:solidFill>
                </a:rPr>
                <a:t>-Extreme power maneuvers</a:t>
              </a:r>
            </a:p>
            <a:p>
              <a:r>
                <a:rPr lang="en-US" sz="1200" i="1" dirty="0">
                  <a:solidFill>
                    <a:schemeClr val="accent4">
                      <a:lumMod val="50000"/>
                    </a:schemeClr>
                  </a:solidFill>
                </a:rPr>
                <a:t>-Unique fuel safety testing abilities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85167F5-8577-6F71-6E6A-CF1782687AF1}"/>
                </a:ext>
              </a:extLst>
            </p:cNvPr>
            <p:cNvSpPr txBox="1"/>
            <p:nvPr/>
          </p:nvSpPr>
          <p:spPr>
            <a:xfrm>
              <a:off x="6819714" y="3143071"/>
              <a:ext cx="1486086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rgbClr val="294D00"/>
                  </a:solidFill>
                </a:rPr>
                <a:t>HFIR</a:t>
              </a:r>
            </a:p>
            <a:p>
              <a:r>
                <a:rPr lang="en-US" sz="1200" i="1" dirty="0">
                  <a:solidFill>
                    <a:srgbClr val="294D00"/>
                  </a:solidFill>
                </a:rPr>
                <a:t>-Very high flux on subsize tests</a:t>
              </a:r>
            </a:p>
            <a:p>
              <a:r>
                <a:rPr lang="en-US" sz="1200" i="1" dirty="0">
                  <a:solidFill>
                    <a:srgbClr val="294D00"/>
                  </a:solidFill>
                </a:rPr>
                <a:t>-Unique capabilities for accelerated testing</a:t>
              </a:r>
            </a:p>
          </p:txBody>
        </p:sp>
        <p:sp>
          <p:nvSpPr>
            <p:cNvPr id="3" name="Pie 13">
              <a:extLst>
                <a:ext uri="{FF2B5EF4-FFF2-40B4-BE49-F238E27FC236}">
                  <a16:creationId xmlns:a16="http://schemas.microsoft.com/office/drawing/2014/main" id="{18832D3F-B5FC-0809-A90D-FC3A2FB20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1338" y="734014"/>
              <a:ext cx="5943600" cy="5943600"/>
            </a:xfrm>
            <a:prstGeom prst="pie">
              <a:avLst>
                <a:gd name="adj1" fmla="val 2482334"/>
                <a:gd name="adj2" fmla="val 5996510"/>
              </a:avLst>
            </a:prstGeom>
            <a:solidFill>
              <a:srgbClr val="FFFF00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24E6ED-8FC4-6178-D693-F806DB9C2651}"/>
                </a:ext>
              </a:extLst>
            </p:cNvPr>
            <p:cNvSpPr txBox="1"/>
            <p:nvPr/>
          </p:nvSpPr>
          <p:spPr>
            <a:xfrm>
              <a:off x="8939466" y="4637653"/>
              <a:ext cx="1341953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chemeClr val="bg2">
                      <a:lumMod val="50000"/>
                    </a:schemeClr>
                  </a:solidFill>
                </a:rPr>
                <a:t>Fast Spectrum Test Reactor</a:t>
              </a:r>
            </a:p>
            <a:p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</a:rPr>
                <a:t>-High fast flux</a:t>
              </a:r>
            </a:p>
            <a:p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</a:rPr>
                <a:t>-Crucially needed, timeline TBD</a:t>
              </a:r>
            </a:p>
          </p:txBody>
        </p:sp>
        <p:sp>
          <p:nvSpPr>
            <p:cNvPr id="51" name="Pie 11">
              <a:extLst>
                <a:ext uri="{FF2B5EF4-FFF2-40B4-BE49-F238E27FC236}">
                  <a16:creationId xmlns:a16="http://schemas.microsoft.com/office/drawing/2014/main" id="{12C3C2CE-792A-9C12-30B6-2675797D15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2200" y="762000"/>
              <a:ext cx="5943600" cy="5943600"/>
            </a:xfrm>
            <a:prstGeom prst="pie">
              <a:avLst>
                <a:gd name="adj1" fmla="val 5956055"/>
                <a:gd name="adj2" fmla="val 9676618"/>
              </a:avLst>
            </a:prstGeom>
            <a:solidFill>
              <a:srgbClr val="FF0000">
                <a:alpha val="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1CFA4F-F0DF-3161-F03E-250604C8E698}"/>
                </a:ext>
              </a:extLst>
            </p:cNvPr>
            <p:cNvSpPr txBox="1"/>
            <p:nvPr/>
          </p:nvSpPr>
          <p:spPr>
            <a:xfrm>
              <a:off x="7530603" y="4226323"/>
              <a:ext cx="1486086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i="1" u="sng" dirty="0">
                  <a:solidFill>
                    <a:srgbClr val="C00000"/>
                  </a:solidFill>
                </a:rPr>
                <a:t>SPARC</a:t>
              </a:r>
            </a:p>
            <a:p>
              <a:r>
                <a:rPr lang="en-US" sz="1200" i="1" dirty="0">
                  <a:solidFill>
                    <a:srgbClr val="C00000"/>
                  </a:solidFill>
                </a:rPr>
                <a:t>-Reactor scale critical tests</a:t>
              </a:r>
            </a:p>
            <a:p>
              <a:r>
                <a:rPr lang="en-US" sz="1200" i="1" dirty="0">
                  <a:solidFill>
                    <a:srgbClr val="C00000"/>
                  </a:solidFill>
                </a:rPr>
                <a:t>-Project recently initiated with near future timeline</a:t>
              </a:r>
            </a:p>
          </p:txBody>
        </p:sp>
        <p:pic>
          <p:nvPicPr>
            <p:cNvPr id="56" name="Picture 55" descr="Diagram, engineering drawing&#10;&#10;AI-generated content may be incorrect.">
              <a:extLst>
                <a:ext uri="{FF2B5EF4-FFF2-40B4-BE49-F238E27FC236}">
                  <a16:creationId xmlns:a16="http://schemas.microsoft.com/office/drawing/2014/main" id="{6640096E-8348-D6A2-5A44-75626C2DB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023654" y="5513632"/>
              <a:ext cx="1294148" cy="10652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745493CD-B6E6-7A42-5F6B-AB8E1903A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t="12855"/>
            <a:stretch>
              <a:fillRect/>
            </a:stretch>
          </p:blipFill>
          <p:spPr>
            <a:xfrm>
              <a:off x="7853787" y="1032263"/>
              <a:ext cx="1047620" cy="84690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27" name="Picture 1026">
              <a:extLst>
                <a:ext uri="{FF2B5EF4-FFF2-40B4-BE49-F238E27FC236}">
                  <a16:creationId xmlns:a16="http://schemas.microsoft.com/office/drawing/2014/main" id="{EBC89359-69D4-6012-DE0F-E0F7CA5EC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7355" y="3681495"/>
              <a:ext cx="1116063" cy="8832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30" name="Picture 1029">
              <a:extLst>
                <a:ext uri="{FF2B5EF4-FFF2-40B4-BE49-F238E27FC236}">
                  <a16:creationId xmlns:a16="http://schemas.microsoft.com/office/drawing/2014/main" id="{8ECB71FD-C084-5AAF-36A9-ED0E918D6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3779" y="1032263"/>
              <a:ext cx="1136164" cy="8754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9222" name="Picture 6" descr="Versatile Test Reactor - Wikipedia">
              <a:extLst>
                <a:ext uri="{FF2B5EF4-FFF2-40B4-BE49-F238E27FC236}">
                  <a16:creationId xmlns:a16="http://schemas.microsoft.com/office/drawing/2014/main" id="{163051DC-F5A9-24C3-6FE7-4E4190717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3495" y="5681302"/>
              <a:ext cx="1287911" cy="8099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1031">
              <a:extLst>
                <a:ext uri="{FF2B5EF4-FFF2-40B4-BE49-F238E27FC236}">
                  <a16:creationId xmlns:a16="http://schemas.microsoft.com/office/drawing/2014/main" id="{2E6C4C03-308D-4544-56D2-CCEF9C1A2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8936" y="4348461"/>
              <a:ext cx="1217910" cy="8233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33" name="Picture 1032">
              <a:extLst>
                <a:ext uri="{FF2B5EF4-FFF2-40B4-BE49-F238E27FC236}">
                  <a16:creationId xmlns:a16="http://schemas.microsoft.com/office/drawing/2014/main" id="{A5F06804-28AB-EC64-A305-E69645194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5074" y="1404032"/>
              <a:ext cx="1346809" cy="725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34" name="Picture 4" descr="Image result for hfir ornl">
              <a:extLst>
                <a:ext uri="{FF2B5EF4-FFF2-40B4-BE49-F238E27FC236}">
                  <a16:creationId xmlns:a16="http://schemas.microsoft.com/office/drawing/2014/main" id="{9A636E17-1BE8-602C-5B81-543487B9F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6034" y="2562685"/>
              <a:ext cx="1379427" cy="57476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35" name="Picture 2">
              <a:extLst>
                <a:ext uri="{FF2B5EF4-FFF2-40B4-BE49-F238E27FC236}">
                  <a16:creationId xmlns:a16="http://schemas.microsoft.com/office/drawing/2014/main" id="{949DD360-29E0-253B-4397-B3188C3B5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2641" y="1244190"/>
              <a:ext cx="1091643" cy="8142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1036" name="Picture 8" descr="INL's TREAT reactor successfully completes first fueled experiment">
              <a:extLst>
                <a:ext uri="{FF2B5EF4-FFF2-40B4-BE49-F238E27FC236}">
                  <a16:creationId xmlns:a16="http://schemas.microsoft.com/office/drawing/2014/main" id="{456E0911-FB6A-C0E6-5DDC-5AB7622573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799578" y="3001567"/>
              <a:ext cx="1287911" cy="5727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0925FAD-0B37-FBE4-7E06-6FE5E9D3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0702" y="4883354"/>
              <a:ext cx="1173337" cy="8093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</p:pic>
      </p:grp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E75F2411-5B98-A1BA-C366-735D94D50F6B}"/>
              </a:ext>
            </a:extLst>
          </p:cNvPr>
          <p:cNvSpPr txBox="1">
            <a:spLocks/>
          </p:cNvSpPr>
          <p:nvPr/>
        </p:nvSpPr>
        <p:spPr bwMode="auto">
          <a:xfrm>
            <a:off x="1817010" y="715212"/>
            <a:ext cx="1912503" cy="26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400" i="0" u="sng" kern="0" dirty="0"/>
              <a:t>The Past</a:t>
            </a:r>
            <a:endParaRPr lang="en-US" sz="1400" u="sng" kern="0" dirty="0"/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ACECDC38-4D9D-71B4-A950-3A086283BCA5}"/>
              </a:ext>
            </a:extLst>
          </p:cNvPr>
          <p:cNvSpPr txBox="1">
            <a:spLocks/>
          </p:cNvSpPr>
          <p:nvPr/>
        </p:nvSpPr>
        <p:spPr bwMode="auto">
          <a:xfrm>
            <a:off x="8210963" y="607714"/>
            <a:ext cx="1912503" cy="26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2575" indent="-2825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1B5527"/>
              </a:buClr>
              <a:buFont typeface="Wingdings" pitchFamily="2" charset="2"/>
              <a:buChar char="n"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889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Char char="–"/>
              <a:defRPr sz="1400">
                <a:solidFill>
                  <a:srgbClr val="000000"/>
                </a:solidFill>
                <a:latin typeface="+mn-lt"/>
              </a:defRPr>
            </a:lvl2pPr>
            <a:lvl3pPr marL="968375" indent="-16827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200" i="1">
                <a:solidFill>
                  <a:srgbClr val="000000"/>
                </a:solidFill>
                <a:latin typeface="+mn-lt"/>
              </a:defRPr>
            </a:lvl3pPr>
            <a:lvl4pPr marL="1363663" indent="-280988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16525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5pPr>
            <a:lvl6pPr marL="21097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6pPr>
            <a:lvl7pPr marL="25669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7pPr>
            <a:lvl8pPr marL="30241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8pPr>
            <a:lvl9pPr marL="3481388" indent="-174625" algn="l" rtl="0" eaLnBrk="1" fontAlgn="base" hangingPunct="1">
              <a:spcBef>
                <a:spcPct val="10000"/>
              </a:spcBef>
              <a:spcAft>
                <a:spcPct val="10000"/>
              </a:spcAft>
              <a:buClr>
                <a:srgbClr val="2461AA"/>
              </a:buClr>
              <a:buFont typeface="Times" pitchFamily="18" charset="0"/>
              <a:buChar char="•"/>
              <a:defRPr sz="1600" i="1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400" i="0" u="sng" kern="0" dirty="0"/>
              <a:t>The Future</a:t>
            </a:r>
            <a:endParaRPr lang="en-US" sz="1400" u="sng" kern="0" dirty="0"/>
          </a:p>
        </p:txBody>
      </p:sp>
    </p:spTree>
    <p:extLst>
      <p:ext uri="{BB962C8B-B14F-4D97-AF65-F5344CB8AC3E}">
        <p14:creationId xmlns:p14="http://schemas.microsoft.com/office/powerpoint/2010/main" val="113251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F5038-A691-72F5-329E-7B402AF0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Physics 101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21000-75F7-E60D-1362-3ACB2E65B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6134"/>
            <a:ext cx="8991600" cy="5301164"/>
          </a:xfrm>
        </p:spPr>
        <p:txBody>
          <a:bodyPr/>
          <a:lstStyle/>
          <a:p>
            <a:r>
              <a:rPr lang="en-US" dirty="0"/>
              <a:t>Free neutrons are eventually either absorbed or scattered by atomic nuclei</a:t>
            </a:r>
          </a:p>
          <a:p>
            <a:pPr lvl="1"/>
            <a:r>
              <a:rPr lang="en-US" dirty="0"/>
              <a:t>The probability of these reactions depends on both the target nuclide and the neutron energy </a:t>
            </a:r>
          </a:p>
          <a:p>
            <a:pPr lvl="1"/>
            <a:r>
              <a:rPr lang="en-US" dirty="0"/>
              <a:t>Atoms which strongly absorb neutrons, fission, and release more neutron are called fissile isotopes or </a:t>
            </a:r>
            <a:r>
              <a:rPr lang="en-US" b="1" dirty="0"/>
              <a:t>“fuel” </a:t>
            </a:r>
            <a:r>
              <a:rPr lang="en-US" dirty="0"/>
              <a:t>(</a:t>
            </a:r>
            <a:r>
              <a:rPr lang="en-US" baseline="30000" dirty="0"/>
              <a:t>235</a:t>
            </a:r>
            <a:r>
              <a:rPr lang="en-US" dirty="0"/>
              <a:t>U, </a:t>
            </a:r>
            <a:r>
              <a:rPr lang="en-US" baseline="30000" dirty="0"/>
              <a:t>239</a:t>
            </a:r>
            <a:r>
              <a:rPr lang="en-US" dirty="0"/>
              <a:t>Pu)</a:t>
            </a:r>
          </a:p>
          <a:p>
            <a:pPr lvl="1"/>
            <a:r>
              <a:rPr lang="en-US" dirty="0"/>
              <a:t>Atoms which strongly absorb neutrons and transmute without releasing more neutrons are called poisons (B, Cd, Gd)</a:t>
            </a:r>
          </a:p>
          <a:p>
            <a:pPr lvl="1"/>
            <a:r>
              <a:rPr lang="en-US" dirty="0"/>
              <a:t>Neutrons born of fission are considered “fast” neutron (~2 MeV)</a:t>
            </a:r>
          </a:p>
          <a:p>
            <a:pPr lvl="1"/>
            <a:r>
              <a:rPr lang="en-US" dirty="0"/>
              <a:t>Fast neutrons are less likely to be absorbed, but more likely to knock atoms out of their crystal lattice (atom displacement)</a:t>
            </a:r>
          </a:p>
          <a:p>
            <a:pPr lvl="1"/>
            <a:r>
              <a:rPr lang="en-US" dirty="0"/>
              <a:t>Fast neutrons can be scattered or “moderated”, usually by small nuclei (H, C, Be) to become lower energy “thermal” neutrons (~0.025 eV)</a:t>
            </a:r>
          </a:p>
          <a:p>
            <a:pPr lvl="1"/>
            <a:r>
              <a:rPr lang="en-US" dirty="0"/>
              <a:t>Thermal neutrons are more likely to absorbed and cause transmutation</a:t>
            </a:r>
          </a:p>
          <a:p>
            <a:pPr lvl="1"/>
            <a:r>
              <a:rPr lang="en-US" dirty="0"/>
              <a:t>Some actinide “fertile” isotopes will absorb neutrons and the turn into fissile isotope</a:t>
            </a:r>
          </a:p>
          <a:p>
            <a:r>
              <a:rPr lang="en-US" dirty="0"/>
              <a:t>A self-sustaining fission chain reaction is the whole point</a:t>
            </a:r>
          </a:p>
          <a:p>
            <a:pPr lvl="1"/>
            <a:r>
              <a:rPr lang="en-US" dirty="0"/>
              <a:t>Releases heat, more neutrons, and leaves behind radioactive fission products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D1782-2B45-82AD-7A82-50438472D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3074" name="Picture 2" descr="Nuclear Fission Chain Reaction | Definition | nuclear-power.com">
            <a:extLst>
              <a:ext uri="{FF2B5EF4-FFF2-40B4-BE49-F238E27FC236}">
                <a16:creationId xmlns:a16="http://schemas.microsoft.com/office/drawing/2014/main" id="{F2380FF3-ECA0-F22A-617D-D6A3DBCF2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2209800"/>
            <a:ext cx="307447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725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ECA7A-CD24-B874-BE09-70DE417F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Nuclear Fuel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8985-963D-1133-5764-764F4E8E1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768" y="990600"/>
            <a:ext cx="6701832" cy="3029901"/>
          </a:xfrm>
        </p:spPr>
        <p:txBody>
          <a:bodyPr/>
          <a:lstStyle/>
          <a:p>
            <a:r>
              <a:rPr lang="en-US" sz="1800" dirty="0"/>
              <a:t>There are two useful products of nuclear fission/reactors: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Release Energy: For electrical energy production, process heat, etc.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Release Neutrons: To test nuclear materials, transmute isotopes, create neutron beamlines, etc.</a:t>
            </a:r>
          </a:p>
          <a:p>
            <a:r>
              <a:rPr lang="en-US" sz="1800" dirty="0"/>
              <a:t>Nuclear fuel must do three things well to support nuclear reactors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Sustain Chain Reaction and Fuel Cycle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Transfer Heat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Retain Radioactive Fission Products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A7BF5-B97E-BEF4-8CC2-9D1626B5DE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1026" name="Picture 2" descr="NUCLEAR 101: How Does a Nuclear Reactor Work? | Department of Energy">
            <a:extLst>
              <a:ext uri="{FF2B5EF4-FFF2-40B4-BE49-F238E27FC236}">
                <a16:creationId xmlns:a16="http://schemas.microsoft.com/office/drawing/2014/main" id="{CB37B6C6-4360-09AF-7AC1-019998B9A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5210" y="990600"/>
            <a:ext cx="3554148" cy="26670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rst U.S. nuclear reactor built from scratch in decades enters commercial  operation in Georgia">
            <a:extLst>
              <a:ext uri="{FF2B5EF4-FFF2-40B4-BE49-F238E27FC236}">
                <a16:creationId xmlns:a16="http://schemas.microsoft.com/office/drawing/2014/main" id="{E9D5DEC5-31A2-B88D-D314-83A56BDB1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2901" y="4020501"/>
            <a:ext cx="3405188" cy="227012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BFCC61-7974-105C-157D-89AFED9EEA5C}"/>
              </a:ext>
            </a:extLst>
          </p:cNvPr>
          <p:cNvSpPr txBox="1"/>
          <p:nvPr/>
        </p:nvSpPr>
        <p:spPr>
          <a:xfrm>
            <a:off x="253511" y="443847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Operators, customers, &amp; stakeholders care most about efficiency of these functions on an expected normal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19ABE-0141-EFFE-EB00-CB7062F6DA93}"/>
              </a:ext>
            </a:extLst>
          </p:cNvPr>
          <p:cNvSpPr txBox="1"/>
          <p:nvPr/>
        </p:nvSpPr>
        <p:spPr>
          <a:xfrm>
            <a:off x="3949774" y="4438470"/>
            <a:ext cx="2907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Regulators care most about failure probability and severity of these functions on a postulated bad day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7E5BAB1-5547-3F42-4EFB-95B5A9663D19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891811" y="3937445"/>
            <a:ext cx="165589" cy="501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9BF7B9B-2FC1-BD34-86E0-93177C06F28F}"/>
              </a:ext>
            </a:extLst>
          </p:cNvPr>
          <p:cNvCxnSpPr>
            <a:cxnSpLocks/>
          </p:cNvCxnSpPr>
          <p:nvPr/>
        </p:nvCxnSpPr>
        <p:spPr>
          <a:xfrm flipH="1" flipV="1">
            <a:off x="4953000" y="3937445"/>
            <a:ext cx="163981" cy="501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085FC0-C631-98B8-7472-D4D56873D4F5}"/>
              </a:ext>
            </a:extLst>
          </p:cNvPr>
          <p:cNvSpPr/>
          <p:nvPr/>
        </p:nvSpPr>
        <p:spPr>
          <a:xfrm>
            <a:off x="685800" y="2743200"/>
            <a:ext cx="4431181" cy="990600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9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174C3-0777-0BBC-9BAC-7C445F80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5FFF7-7D33-5DDA-4B89-3C113B6E6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73" y="917678"/>
            <a:ext cx="7330597" cy="575310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u="sng" dirty="0"/>
              <a:t>Most fuel systems are a two-part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material bearing fissile, fissionable, and fertile actinides:</a:t>
            </a:r>
          </a:p>
          <a:p>
            <a:pPr lvl="1"/>
            <a:r>
              <a:rPr lang="en-US" dirty="0"/>
              <a:t>Often categorized by material type: Ceramic (UO</a:t>
            </a:r>
            <a:r>
              <a:rPr lang="en-US" baseline="-25000" dirty="0"/>
              <a:t>2</a:t>
            </a:r>
            <a:r>
              <a:rPr lang="en-US" dirty="0"/>
              <a:t>), Metallic (U-Zr), Intermetallic (U</a:t>
            </a:r>
            <a:r>
              <a:rPr lang="en-US" baseline="-25000" dirty="0"/>
              <a:t>3</a:t>
            </a:r>
            <a:r>
              <a:rPr lang="en-US" dirty="0"/>
              <a:t>Si</a:t>
            </a:r>
            <a:r>
              <a:rPr lang="en-US" baseline="-25000" dirty="0"/>
              <a:t>2</a:t>
            </a:r>
            <a:r>
              <a:rPr lang="en-US" dirty="0"/>
              <a:t>), Coated Particle (TRISO), or liquid (molten salt)</a:t>
            </a:r>
          </a:p>
          <a:p>
            <a:pPr lvl="1"/>
            <a:r>
              <a:rPr lang="en-US" dirty="0"/>
              <a:t>Referred to as fuel material, fissile phase, and simply as “fuel”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hermetic thing that contains radionuclides:</a:t>
            </a:r>
          </a:p>
          <a:p>
            <a:pPr lvl="1"/>
            <a:r>
              <a:rPr lang="en-US" dirty="0"/>
              <a:t>Various designs/dialects includes “cladding” (MTR, SFR, LWR), “coatings” (TRISO), “canisters”, “sheaths” (Canadian word for cladding), or reactor vessel/piping (MSR)</a:t>
            </a:r>
          </a:p>
          <a:p>
            <a:pPr lvl="1"/>
            <a:r>
              <a:rPr lang="en-US" dirty="0"/>
              <a:t>Most often metallic materials, but sometimes ceramics/composites</a:t>
            </a:r>
          </a:p>
          <a:p>
            <a:r>
              <a:rPr lang="en-US" dirty="0"/>
              <a:t>The fuel and cladding together create the “fuel system”</a:t>
            </a:r>
          </a:p>
          <a:p>
            <a:pPr lvl="1"/>
            <a:r>
              <a:rPr lang="en-US" dirty="0"/>
              <a:t>Confusingly is also called “fuel”</a:t>
            </a:r>
          </a:p>
          <a:p>
            <a:pPr lvl="1"/>
            <a:r>
              <a:rPr lang="en-US" dirty="0"/>
              <a:t>Less confusingly also included in description of assembly type:</a:t>
            </a:r>
          </a:p>
          <a:p>
            <a:pPr lvl="2"/>
            <a:r>
              <a:rPr lang="en-US" dirty="0"/>
              <a:t>Fuel rods, fuel pins, fuel plates, fuel bundles, fuel assemblies, fuel elements, fuel pebbles, fuel compacts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899D9-6A58-E938-1D23-53EDB49C1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241" y="2133064"/>
            <a:ext cx="2224869" cy="1829336"/>
          </a:xfrm>
          <a:prstGeom prst="rect">
            <a:avLst/>
          </a:prstGeom>
        </p:spPr>
      </p:pic>
      <p:pic>
        <p:nvPicPr>
          <p:cNvPr id="6" name="Picture 4" descr="Pellet, Fuel | NRC.gov">
            <a:extLst>
              <a:ext uri="{FF2B5EF4-FFF2-40B4-BE49-F238E27FC236}">
                <a16:creationId xmlns:a16="http://schemas.microsoft.com/office/drawing/2014/main" id="{6069B9CA-CBC4-E7DE-BAE5-BC858A0D0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825064"/>
            <a:ext cx="1725793" cy="1124838"/>
          </a:xfrm>
          <a:prstGeom prst="rect">
            <a:avLst/>
          </a:prstGeom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n Analysis of Nuclear Fuel Burnup in the AGR-1 TRISO Fuel Experiment Using  Gamma Spectrometry, Mass Spectrometry, and Computati">
            <a:extLst>
              <a:ext uri="{FF2B5EF4-FFF2-40B4-BE49-F238E27FC236}">
                <a16:creationId xmlns:a16="http://schemas.microsoft.com/office/drawing/2014/main" id="{D25FA265-F5B1-3BDC-8046-C6605F27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5600" y="770196"/>
            <a:ext cx="970471" cy="98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F0F6BF-D498-596F-C22D-2E0E5C65F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1679" y="2003376"/>
            <a:ext cx="2340321" cy="1854867"/>
          </a:xfrm>
          <a:prstGeom prst="rect">
            <a:avLst/>
          </a:prstGeom>
        </p:spPr>
      </p:pic>
      <p:pic>
        <p:nvPicPr>
          <p:cNvPr id="2050" name="Picture 2" descr="ANEEL: Thorium-Based Reactor Fuel Could Support A New Wave Of Nuclear Power">
            <a:extLst>
              <a:ext uri="{FF2B5EF4-FFF2-40B4-BE49-F238E27FC236}">
                <a16:creationId xmlns:a16="http://schemas.microsoft.com/office/drawing/2014/main" id="{4D4EA48C-669D-4F7D-5EB6-463FDE0FE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1088" y="3703946"/>
            <a:ext cx="2080191" cy="15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3CDC3B-2C0E-6ACD-B986-0C06857F28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7039" y="4232456"/>
            <a:ext cx="1407961" cy="21247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943A9A-3493-25E1-9233-328924E932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2730" y="5070355"/>
            <a:ext cx="1156270" cy="171905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0742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B4322-1604-9C29-8D41-6D2384A56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Fuel Performance for the Nuclear Physicist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22148-6705-C336-3204-39CBA15D1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14400"/>
            <a:ext cx="7162800" cy="4952999"/>
          </a:xfrm>
        </p:spPr>
        <p:txBody>
          <a:bodyPr/>
          <a:lstStyle/>
          <a:p>
            <a:r>
              <a:rPr lang="en-US" sz="1800" dirty="0"/>
              <a:t>Most neutrons are released immediately by fission as “prompt neutrons”</a:t>
            </a:r>
          </a:p>
          <a:p>
            <a:pPr lvl="1"/>
            <a:r>
              <a:rPr lang="en-US" dirty="0"/>
              <a:t>If there were only prompt neutrons, then the only thing reactors could do would be an amusing but useless power pulse</a:t>
            </a:r>
          </a:p>
          <a:p>
            <a:r>
              <a:rPr lang="en-US" sz="1800" dirty="0"/>
              <a:t>Some neutrons (&lt;1%) are released slightly later as “delayed neutrons”</a:t>
            </a:r>
          </a:p>
          <a:p>
            <a:pPr lvl="1"/>
            <a:r>
              <a:rPr lang="en-US" dirty="0"/>
              <a:t>The rates at which neutrons are born (from fission) to those lost (by absorption and leakage) must be controlled within the delayed neutron fraction for a reactor to have stable power</a:t>
            </a:r>
          </a:p>
          <a:p>
            <a:pPr lvl="1"/>
            <a:r>
              <a:rPr lang="en-US" dirty="0"/>
              <a:t>The composition and physical arrangement of fuel, moderator, and poison are crucial in getting it right</a:t>
            </a:r>
          </a:p>
          <a:p>
            <a:pPr lvl="1"/>
            <a:r>
              <a:rPr lang="en-US" dirty="0"/>
              <a:t>Nuclear data cross sections describe probabilities of fission, capture, and scattering depending on isotope and neutron energy, and they are not simple</a:t>
            </a:r>
          </a:p>
          <a:p>
            <a:pPr lvl="1"/>
            <a:r>
              <a:rPr lang="en-US" dirty="0"/>
              <a:t>Neutron transport codes rely on nuclear data</a:t>
            </a:r>
          </a:p>
          <a:p>
            <a:pPr lvl="1"/>
            <a:r>
              <a:rPr lang="en-US" dirty="0"/>
              <a:t>Neutronic models of nuclear reactor must be validated against system scale physics experiments</a:t>
            </a:r>
          </a:p>
          <a:p>
            <a:r>
              <a:rPr lang="en-US" sz="1800" dirty="0"/>
              <a:t>Nuclear physicists’ favorite test reactors are “zero-power reactors” for well characterized criticality experiments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84A3D-B4AB-9341-AF7C-15A77528C5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4098" name="Picture 2" descr="Why does natural uranium have to be enriched for fission to occur, although  U-235 thermal fission produces fast neutrons? - Quora">
            <a:extLst>
              <a:ext uri="{FF2B5EF4-FFF2-40B4-BE49-F238E27FC236}">
                <a16:creationId xmlns:a16="http://schemas.microsoft.com/office/drawing/2014/main" id="{799E5641-6DC9-8820-C653-EDCF57FDE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948906"/>
            <a:ext cx="3505200" cy="23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3D pin power predicted by SERPENT/SUBCHAN-FLOW for the PWR UOX/MOX core [10].">
            <a:extLst>
              <a:ext uri="{FF2B5EF4-FFF2-40B4-BE49-F238E27FC236}">
                <a16:creationId xmlns:a16="http://schemas.microsoft.com/office/drawing/2014/main" id="{596FDEFE-1FB4-F771-9161-9683C9FF3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8881" y="3671222"/>
            <a:ext cx="2945781" cy="25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63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D6CF1-9B22-DF82-35A8-986D11D1E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B839-1059-BF3D-7A15-123F2476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Fuel Performance for the Corrosion Scientist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DAB05-2F29-B9AF-4346-D1116B2E7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2502"/>
            <a:ext cx="8305800" cy="5257800"/>
          </a:xfrm>
        </p:spPr>
        <p:txBody>
          <a:bodyPr/>
          <a:lstStyle/>
          <a:p>
            <a:r>
              <a:rPr lang="en-US" sz="1800" dirty="0"/>
              <a:t>Reactors usually have a fluid convection system to remove heat from core</a:t>
            </a:r>
          </a:p>
          <a:p>
            <a:pPr lvl="1"/>
            <a:r>
              <a:rPr lang="en-US" dirty="0"/>
              <a:t>Cladding coolant interactions crucial considerations</a:t>
            </a:r>
          </a:p>
          <a:p>
            <a:pPr lvl="1"/>
            <a:r>
              <a:rPr lang="en-US" dirty="0"/>
              <a:t>Corrosion consumes cladding thickness thus weakening mechanical function</a:t>
            </a:r>
          </a:p>
          <a:p>
            <a:pPr lvl="1"/>
            <a:r>
              <a:rPr lang="en-US" dirty="0"/>
              <a:t>Build up of surface oxide and other deposits (e.g., CRUD) can impede heat transfer and cause fuel temperature to increase</a:t>
            </a:r>
          </a:p>
          <a:p>
            <a:pPr lvl="1"/>
            <a:r>
              <a:rPr lang="en-US" dirty="0"/>
              <a:t>Diffusion of reaction products can embrittle cladding (e.g., hydrides)</a:t>
            </a:r>
          </a:p>
          <a:p>
            <a:r>
              <a:rPr lang="en-US" sz="1800" dirty="0"/>
              <a:t>A reactor dependent problem</a:t>
            </a:r>
          </a:p>
          <a:p>
            <a:pPr lvl="1"/>
            <a:r>
              <a:rPr lang="en-US" dirty="0"/>
              <a:t>Light water reactor fuel development is a multidecadal story about getting zirconium alloys and pressurized hot water chemistry to cooperate</a:t>
            </a:r>
          </a:p>
          <a:p>
            <a:pPr lvl="1"/>
            <a:r>
              <a:rPr lang="en-US" dirty="0"/>
              <a:t>With proper control of coolant contaminants, helium and sodium cooled reactors can have very benign corrosion behaviors</a:t>
            </a:r>
          </a:p>
          <a:p>
            <a:pPr lvl="1"/>
            <a:r>
              <a:rPr lang="en-US" dirty="0"/>
              <a:t>Some other proposed reactor coolants (molten salt, lead-alloys, supercritical water) are expected to put corrosion centerstage for fuel performance</a:t>
            </a:r>
          </a:p>
          <a:p>
            <a:pPr lvl="1"/>
            <a:r>
              <a:rPr lang="en-US" dirty="0"/>
              <a:t>Non-nuclear corrosion testing useful, but in-reactor phenomena (e.g., radiolysis) can dramatically affect behavior</a:t>
            </a:r>
          </a:p>
          <a:p>
            <a:r>
              <a:rPr lang="en-US" sz="1800" dirty="0"/>
              <a:t>Corrosion scientists’ favorite test reactors are material test reactors with independently controllable flowing coolant loops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5C381-28DB-C19C-BCC0-04DB54B36B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F82599-B544-B811-B612-8ED1629A4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4000"/>
            <a:ext cx="1471839" cy="1463207"/>
          </a:xfrm>
          <a:prstGeom prst="rect">
            <a:avLst/>
          </a:prstGeom>
        </p:spPr>
      </p:pic>
      <p:pic>
        <p:nvPicPr>
          <p:cNvPr id="5122" name="Picture 2" descr="corrosion of zirconium alloys 1 | Total Materia">
            <a:extLst>
              <a:ext uri="{FF2B5EF4-FFF2-40B4-BE49-F238E27FC236}">
                <a16:creationId xmlns:a16="http://schemas.microsoft.com/office/drawing/2014/main" id="{1683E0F5-6EA4-3CE3-BDA3-8A8C7EC28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5400" y="4002634"/>
            <a:ext cx="2971800" cy="133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84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4AD4F-9B26-41FC-2742-B9C5EF4C1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48192-16B6-3A54-F131-E4FA83B9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Fuel Performance for the Mechanical Engineer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9BE66-E90B-F6FA-C3F9-E3402D310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856" y="914400"/>
            <a:ext cx="5986775" cy="4952999"/>
          </a:xfrm>
        </p:spPr>
        <p:txBody>
          <a:bodyPr/>
          <a:lstStyle/>
          <a:p>
            <a:r>
              <a:rPr lang="en-US" sz="1800" dirty="0"/>
              <a:t>Not surprisingly, mechanical engineers can also get excited about nuclear fuel</a:t>
            </a:r>
          </a:p>
          <a:p>
            <a:pPr lvl="1"/>
            <a:r>
              <a:rPr lang="en-US" dirty="0"/>
              <a:t>Fuel manufacturing methods deeply intertwined with its behavior</a:t>
            </a:r>
          </a:p>
          <a:p>
            <a:pPr lvl="1"/>
            <a:r>
              <a:rPr lang="en-US" dirty="0"/>
              <a:t>Cladding has key roles in retaining fission product swelling/pressure &amp; maintaining fuel assembly structure</a:t>
            </a:r>
          </a:p>
          <a:p>
            <a:pPr lvl="1"/>
            <a:r>
              <a:rPr lang="en-US" dirty="0"/>
              <a:t>Fuel assembly materials/geometry defines thermal hydraulics of core</a:t>
            </a:r>
          </a:p>
          <a:p>
            <a:pPr lvl="1"/>
            <a:r>
              <a:rPr lang="en-US" dirty="0"/>
              <a:t>Complex multiphase thermal hydraulics behaviors in some coolant (especially water)</a:t>
            </a:r>
          </a:p>
          <a:p>
            <a:r>
              <a:rPr lang="en-US" sz="1800" dirty="0"/>
              <a:t>Mechanical engineers’ favorite test reactors are material test reactors and transient test reactors with all kinds of adaptable, versatile, and extreme condition test capabilities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8C3C7-9659-57A8-EAC6-86A987C964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400" y="762000"/>
            <a:ext cx="1923501" cy="15876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814A94-9D6D-6DDE-C4BD-9EE7F818D9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9331" y="676024"/>
            <a:ext cx="1963813" cy="1821899"/>
          </a:xfrm>
          <a:prstGeom prst="rect">
            <a:avLst/>
          </a:prstGeom>
        </p:spPr>
      </p:pic>
      <p:pic>
        <p:nvPicPr>
          <p:cNvPr id="10" name="Picture 2" descr="Thermal Management Solutions | nTopology">
            <a:extLst>
              <a:ext uri="{FF2B5EF4-FFF2-40B4-BE49-F238E27FC236}">
                <a16:creationId xmlns:a16="http://schemas.microsoft.com/office/drawing/2014/main" id="{6CD4D1DD-90AF-307D-CCB6-4EC325F0A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2056" y="2562063"/>
            <a:ext cx="2264889" cy="169866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764347-7A6A-2BF3-0821-187E22A11FA2}"/>
              </a:ext>
            </a:extLst>
          </p:cNvPr>
          <p:cNvSpPr txBox="1"/>
          <p:nvPr/>
        </p:nvSpPr>
        <p:spPr>
          <a:xfrm>
            <a:off x="6597194" y="4247934"/>
            <a:ext cx="2509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Advanced AM heat exchangers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794E9F-C3FE-1F04-18AB-0D8E0EFE51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1903" y="2556583"/>
            <a:ext cx="1668193" cy="188528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D78A6A-5106-EC01-4E2C-40FF94F622DC}"/>
              </a:ext>
            </a:extLst>
          </p:cNvPr>
          <p:cNvSpPr txBox="1"/>
          <p:nvPr/>
        </p:nvSpPr>
        <p:spPr>
          <a:xfrm>
            <a:off x="9819563" y="4410238"/>
            <a:ext cx="2243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Concept being researched using AM for nature-inspired nuclear fuel</a:t>
            </a:r>
          </a:p>
        </p:txBody>
      </p:sp>
      <p:pic>
        <p:nvPicPr>
          <p:cNvPr id="6146" name="Picture 2" descr="GA progresses with silicon carbide fuel cladding development - World  Nuclear News">
            <a:extLst>
              <a:ext uri="{FF2B5EF4-FFF2-40B4-BE49-F238E27FC236}">
                <a16:creationId xmlns:a16="http://schemas.microsoft.com/office/drawing/2014/main" id="{218A1641-2FAD-EBBD-25F4-1DA5574D6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0200" y="5092511"/>
            <a:ext cx="2264889" cy="12751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DE7C28-2859-C5A4-0C25-72CF7A7C1277}"/>
              </a:ext>
            </a:extLst>
          </p:cNvPr>
          <p:cNvSpPr txBox="1"/>
          <p:nvPr/>
        </p:nvSpPr>
        <p:spPr>
          <a:xfrm>
            <a:off x="9230972" y="6367675"/>
            <a:ext cx="2243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Ceramic fiber composite cladding being researched</a:t>
            </a:r>
          </a:p>
        </p:txBody>
      </p:sp>
      <p:pic>
        <p:nvPicPr>
          <p:cNvPr id="6148" name="Picture 4" descr="Fuel assemblies with 3D-printed bottom nozzles tested - World Nuclear News">
            <a:extLst>
              <a:ext uri="{FF2B5EF4-FFF2-40B4-BE49-F238E27FC236}">
                <a16:creationId xmlns:a16="http://schemas.microsoft.com/office/drawing/2014/main" id="{FCF9FA1F-59B6-8B7A-3E79-6913D8A354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305" y="4733403"/>
            <a:ext cx="1728099" cy="176162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A4E4CF0-4E29-D54E-5A39-325084B6150B}"/>
              </a:ext>
            </a:extLst>
          </p:cNvPr>
          <p:cNvSpPr txBox="1"/>
          <p:nvPr/>
        </p:nvSpPr>
        <p:spPr>
          <a:xfrm>
            <a:off x="6242554" y="6416432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Advanced LWR Bundle Nozzle Made by AM</a:t>
            </a:r>
          </a:p>
        </p:txBody>
      </p:sp>
    </p:spTree>
    <p:extLst>
      <p:ext uri="{BB962C8B-B14F-4D97-AF65-F5344CB8AC3E}">
        <p14:creationId xmlns:p14="http://schemas.microsoft.com/office/powerpoint/2010/main" val="106199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5BBC4-E702-89EE-0FC5-236775753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A2902-A058-E8E1-C7F8-82A290ECA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Fuel Performance for the Material Scientist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47974-0C03-F59F-8F00-2E018794C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007970"/>
            <a:ext cx="7124700" cy="4952999"/>
          </a:xfrm>
        </p:spPr>
        <p:txBody>
          <a:bodyPr/>
          <a:lstStyle/>
          <a:p>
            <a:r>
              <a:rPr lang="en-US" dirty="0"/>
              <a:t>Material science is probably the most represented discipline in nuclear fuel performance</a:t>
            </a:r>
          </a:p>
          <a:p>
            <a:r>
              <a:rPr lang="en-US" dirty="0"/>
              <a:t>Nuclear fuel is interesting stuff</a:t>
            </a:r>
          </a:p>
          <a:p>
            <a:pPr lvl="1"/>
            <a:r>
              <a:rPr lang="en-US" dirty="0"/>
              <a:t>Not the atoms you started with: Fission products and transmutation nearly yield “one of everything” from periodic table</a:t>
            </a:r>
          </a:p>
          <a:p>
            <a:pPr lvl="1"/>
            <a:r>
              <a:rPr lang="en-US" dirty="0"/>
              <a:t>High temperatures and thermal gradients to drive diffusion alongside dissimilar material interfaces to drive interactions</a:t>
            </a:r>
          </a:p>
          <a:p>
            <a:pPr lvl="1"/>
            <a:r>
              <a:rPr lang="en-US" dirty="0"/>
              <a:t>Fast neutron damage and fission gas production constantly battering microstructures, causing volumetric swelling, and messing with creep rates</a:t>
            </a:r>
          </a:p>
          <a:p>
            <a:r>
              <a:rPr lang="en-US" dirty="0"/>
              <a:t>Material Scientists’ favorite test reactors are material test reactors</a:t>
            </a:r>
          </a:p>
          <a:p>
            <a:pPr lvl="1"/>
            <a:r>
              <a:rPr lang="en-US" dirty="0"/>
              <a:t>They love material test reactors almost as much as microscopes!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3BF20-309E-B710-FE60-F19AD1A673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7170" name="Picture 2" descr="Identifying chemically similar multiphase nanoprecipitates in  compositionally complex non-equilibrium oxides via machine learning |  Communications Materials">
            <a:extLst>
              <a:ext uri="{FF2B5EF4-FFF2-40B4-BE49-F238E27FC236}">
                <a16:creationId xmlns:a16="http://schemas.microsoft.com/office/drawing/2014/main" id="{B6CABDA4-692B-E80F-8E73-A5EBAB317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9534" y="1981200"/>
            <a:ext cx="3863366" cy="23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33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DCE0F-B2CD-2B68-EA72-4EF0ED607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 of Fuel Material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A3D6E-54FC-105D-9FBD-AB7793419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16" y="952501"/>
            <a:ext cx="9552384" cy="1562100"/>
          </a:xfrm>
        </p:spPr>
        <p:txBody>
          <a:bodyPr/>
          <a:lstStyle/>
          <a:p>
            <a:r>
              <a:rPr lang="en-US" dirty="0"/>
              <a:t>Nuclear fuel material performance usually falls into two battlegrounds*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Fuel-cladding interaction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Fission gas behavior</a:t>
            </a:r>
          </a:p>
          <a:p>
            <a:pPr marL="342900" lvl="1" indent="0">
              <a:buNone/>
            </a:pPr>
            <a:endParaRPr lang="en-US" sz="1400" dirty="0"/>
          </a:p>
          <a:p>
            <a:pPr marL="342900" lvl="1" indent="0">
              <a:buNone/>
            </a:pPr>
            <a:r>
              <a:rPr lang="en-US" sz="1400" dirty="0"/>
              <a:t>* Setting aside radiation damage cladding behavior as it was well covered by preceding talks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CE8BB-CF25-8037-3169-94974A9511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0E6E4C-B934-7F2D-66CF-8D32F100CA55}"/>
              </a:ext>
            </a:extLst>
          </p:cNvPr>
          <p:cNvSpPr txBox="1">
            <a:spLocks/>
          </p:cNvSpPr>
          <p:nvPr/>
        </p:nvSpPr>
        <p:spPr bwMode="auto">
          <a:xfrm>
            <a:off x="5715000" y="2743200"/>
            <a:ext cx="5867400" cy="310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Noble gases are boring (Xe, Kr), so why are they so interesting as a fission product?</a:t>
            </a:r>
          </a:p>
          <a:p>
            <a:pPr lvl="1"/>
            <a:r>
              <a:rPr lang="en-US" dirty="0"/>
              <a:t>Cannot “tied up” in compounds, always a free non-condensable monoatomic gas</a:t>
            </a:r>
          </a:p>
          <a:p>
            <a:pPr lvl="1"/>
            <a:r>
              <a:rPr lang="en-US" dirty="0"/>
              <a:t>If they stay in the fuel material, they cause it swell and push on the cladding</a:t>
            </a:r>
          </a:p>
          <a:p>
            <a:pPr lvl="1"/>
            <a:r>
              <a:rPr lang="en-US" dirty="0"/>
              <a:t>If they get released from the fuel material, they apply internal pressure on cladding</a:t>
            </a:r>
          </a:p>
          <a:p>
            <a:pPr lvl="1"/>
            <a:r>
              <a:rPr lang="en-US" dirty="0"/>
              <a:t>Hence, fission gas behavior is at the heart of fuel performance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189C08-C095-82EB-93D5-B07CB880C372}"/>
              </a:ext>
            </a:extLst>
          </p:cNvPr>
          <p:cNvSpPr txBox="1">
            <a:spLocks/>
          </p:cNvSpPr>
          <p:nvPr/>
        </p:nvSpPr>
        <p:spPr bwMode="auto">
          <a:xfrm>
            <a:off x="304800" y="2915601"/>
            <a:ext cx="5181600" cy="298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Fuel-cladding interaction, dissimilar material interfaces</a:t>
            </a:r>
          </a:p>
          <a:p>
            <a:pPr lvl="1"/>
            <a:r>
              <a:rPr lang="en-US" dirty="0"/>
              <a:t>Chemically aggressive fission product species corroding the cladding from the inside</a:t>
            </a:r>
          </a:p>
          <a:p>
            <a:pPr lvl="1"/>
            <a:r>
              <a:rPr lang="en-US" dirty="0"/>
              <a:t>Complex thermo-mechanical stress and fuel swelling creep interactions, especially ceramic fuels in contact with metallic claddings</a:t>
            </a:r>
          </a:p>
        </p:txBody>
      </p:sp>
    </p:spTree>
    <p:extLst>
      <p:ext uri="{BB962C8B-B14F-4D97-AF65-F5344CB8AC3E}">
        <p14:creationId xmlns:p14="http://schemas.microsoft.com/office/powerpoint/2010/main" val="149150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214877"/>
      </a:dk1>
      <a:lt1>
        <a:sysClr val="window" lastClr="FFFFFF"/>
      </a:lt1>
      <a:dk2>
        <a:srgbClr val="1C1C1C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9193</TotalTime>
  <Words>2472</Words>
  <Application>Microsoft Office PowerPoint</Application>
  <PresentationFormat>Widescreen</PresentationFormat>
  <Paragraphs>238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Franklin Gothic Book</vt:lpstr>
      <vt:lpstr>Franklin Gothic Demi Cond</vt:lpstr>
      <vt:lpstr>Source Sans Pro</vt:lpstr>
      <vt:lpstr>Times New Roman</vt:lpstr>
      <vt:lpstr>Office Theme</vt:lpstr>
      <vt:lpstr>Fundamentals of Nuclear Fuel</vt:lpstr>
      <vt:lpstr>Nuclear Physics 101</vt:lpstr>
      <vt:lpstr>The Role of Nuclear Fuel</vt:lpstr>
      <vt:lpstr>Some Vocabulary</vt:lpstr>
      <vt:lpstr>Fuel Performance for the Nuclear Physicist</vt:lpstr>
      <vt:lpstr>Fuel Performance for the Corrosion Scientist</vt:lpstr>
      <vt:lpstr>Fuel Performance for the Mechanical Engineer</vt:lpstr>
      <vt:lpstr>Nuclear Fuel Performance for the Material Scientist</vt:lpstr>
      <vt:lpstr>The Basic of Fuel Material Performance</vt:lpstr>
      <vt:lpstr>Fuel Cladding Chemical Interaction in Metallic Fuel</vt:lpstr>
      <vt:lpstr>Summary of Pellet Cladding Interaction in LWRs</vt:lpstr>
      <vt:lpstr>Let's talk about fission gas</vt:lpstr>
      <vt:lpstr>Fission Gas Management Strategy</vt:lpstr>
      <vt:lpstr>Fission Gas in Rod Type Fuel</vt:lpstr>
      <vt:lpstr>Fission Gas in MTR Plate-Type Fuel</vt:lpstr>
      <vt:lpstr>Fission Gas in Coated Particle TRISO Fuel</vt:lpstr>
      <vt:lpstr>Conclusions</vt:lpstr>
      <vt:lpstr>A Foreshadow to Tomorrow’s Session: Test Reactors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Fuels Campaign FY 2022 Strategy Meeting/Webinar</dc:title>
  <dc:creator>Steven L. Hayes</dc:creator>
  <cp:lastModifiedBy>Nicolas E. Woolstenhulme</cp:lastModifiedBy>
  <cp:revision>181</cp:revision>
  <dcterms:created xsi:type="dcterms:W3CDTF">2020-05-01T20:45:43Z</dcterms:created>
  <dcterms:modified xsi:type="dcterms:W3CDTF">2026-07-17T15:44:16Z</dcterms:modified>
</cp:coreProperties>
</file>