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72" r:id="rId4"/>
  </p:sldMasterIdLst>
  <p:notesMasterIdLst>
    <p:notesMasterId r:id="rId58"/>
  </p:notesMasterIdLst>
  <p:handoutMasterIdLst>
    <p:handoutMasterId r:id="rId59"/>
  </p:handoutMasterIdLst>
  <p:sldIdLst>
    <p:sldId id="636" r:id="rId5"/>
    <p:sldId id="2142533373" r:id="rId6"/>
    <p:sldId id="1892" r:id="rId7"/>
    <p:sldId id="1895" r:id="rId8"/>
    <p:sldId id="1896" r:id="rId9"/>
    <p:sldId id="2142533374" r:id="rId10"/>
    <p:sldId id="2099" r:id="rId11"/>
    <p:sldId id="1904" r:id="rId12"/>
    <p:sldId id="2114" r:id="rId13"/>
    <p:sldId id="2115" r:id="rId14"/>
    <p:sldId id="981" r:id="rId15"/>
    <p:sldId id="649" r:id="rId16"/>
    <p:sldId id="2121" r:id="rId17"/>
    <p:sldId id="2118" r:id="rId18"/>
    <p:sldId id="2142533372" r:id="rId19"/>
    <p:sldId id="2119" r:id="rId20"/>
    <p:sldId id="2070" r:id="rId21"/>
    <p:sldId id="2057" r:id="rId22"/>
    <p:sldId id="1907" r:id="rId23"/>
    <p:sldId id="2058" r:id="rId24"/>
    <p:sldId id="2074" r:id="rId25"/>
    <p:sldId id="2116" r:id="rId26"/>
    <p:sldId id="2127" r:id="rId27"/>
    <p:sldId id="275" r:id="rId28"/>
    <p:sldId id="2126" r:id="rId29"/>
    <p:sldId id="2129" r:id="rId30"/>
    <p:sldId id="2093" r:id="rId31"/>
    <p:sldId id="1897" r:id="rId32"/>
    <p:sldId id="2095" r:id="rId33"/>
    <p:sldId id="1909" r:id="rId34"/>
    <p:sldId id="2094" r:id="rId35"/>
    <p:sldId id="1887" r:id="rId36"/>
    <p:sldId id="1393" r:id="rId37"/>
    <p:sldId id="1394" r:id="rId38"/>
    <p:sldId id="510" r:id="rId39"/>
    <p:sldId id="2125" r:id="rId40"/>
    <p:sldId id="1867" r:id="rId41"/>
    <p:sldId id="1848" r:id="rId42"/>
    <p:sldId id="1910" r:id="rId43"/>
    <p:sldId id="2036" r:id="rId44"/>
    <p:sldId id="2124" r:id="rId45"/>
    <p:sldId id="970" r:id="rId46"/>
    <p:sldId id="1389" r:id="rId47"/>
    <p:sldId id="1382" r:id="rId48"/>
    <p:sldId id="2123" r:id="rId49"/>
    <p:sldId id="1903" r:id="rId50"/>
    <p:sldId id="1898" r:id="rId51"/>
    <p:sldId id="1901" r:id="rId52"/>
    <p:sldId id="1899" r:id="rId53"/>
    <p:sldId id="1900" r:id="rId54"/>
    <p:sldId id="1905" r:id="rId55"/>
    <p:sldId id="2142533375" r:id="rId56"/>
    <p:sldId id="960"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5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182B21-F530-CCFA-C704-467BCE01AD0F}" name="Barr, Christopher M" initials="CB" userId="S::christopher.barr@nuclear.energy.gov::56f5df97-01bf-4366-adc7-e01c22dd0239" providerId="AD"/>
  <p188:author id="{138E09EB-153B-D2DE-AD92-26065B20C615}" name="Kathy Johns Swartz" initials="KJ" userId="S::Kathryn.JohnsSwartz1@inl.gov::dffdc0ee-559d-496b-af81-b2e7d6ae362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kbrace" initials="k" lastIdx="7" clrIdx="0"/>
  <p:cmAuthor id="1" name="Fernandez, Ted [USA]" initials="FT[" lastIdx="1" clrIdx="1"/>
  <p:cmAuthor id="2" name="Penny.Mefford" initials="PLM" lastIdx="3" clrIdx="2"/>
  <p:cmAuthor id="3" name="johnsc" initials="csj" lastIdx="2" clrIdx="3"/>
  <p:cmAuthor id="4" name="Jenkins, Daniel (CONTR)" initials="JD(" lastIdx="1" clrIdx="4"/>
  <p:cmAuthor id="5" name="Feng, Bo" initials="FB" lastIdx="1" clrIdx="5">
    <p:extLst>
      <p:ext uri="{19B8F6BF-5375-455C-9EA6-DF929625EA0E}">
        <p15:presenceInfo xmlns:p15="http://schemas.microsoft.com/office/powerpoint/2012/main" userId="S-1-5-21-2035299757-743199251-48716514-6275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3E9A"/>
    <a:srgbClr val="0E1130"/>
    <a:srgbClr val="595959"/>
    <a:srgbClr val="4F81BD"/>
    <a:srgbClr val="77933C"/>
    <a:srgbClr val="94B2B5"/>
    <a:srgbClr val="293340"/>
    <a:srgbClr val="19204C"/>
    <a:srgbClr val="FEF5E8"/>
    <a:srgbClr val="4E61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84A5F-D14F-1A4F-A1CD-FE2730A1DDB9}" v="36" dt="2026-07-20T19:20:37.629"/>
  </p1510:revLst>
</p1510:revInfo>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9" autoAdjust="0"/>
    <p:restoredTop sz="98354"/>
  </p:normalViewPr>
  <p:slideViewPr>
    <p:cSldViewPr snapToGrid="0">
      <p:cViewPr varScale="1">
        <p:scale>
          <a:sx n="191" d="100"/>
          <a:sy n="191" d="100"/>
        </p:scale>
        <p:origin x="200" y="952"/>
      </p:cViewPr>
      <p:guideLst>
        <p:guide orient="horz" pos="2160"/>
        <p:guide pos="256"/>
      </p:guideLst>
    </p:cSldViewPr>
  </p:slideViewPr>
  <p:outlineViewPr>
    <p:cViewPr>
      <p:scale>
        <a:sx n="33" d="100"/>
        <a:sy n="33" d="100"/>
      </p:scale>
      <p:origin x="0" y="-40720"/>
    </p:cViewPr>
  </p:outlineViewPr>
  <p:notesTextViewPr>
    <p:cViewPr>
      <p:scale>
        <a:sx n="1" d="1"/>
        <a:sy n="1" d="1"/>
      </p:scale>
      <p:origin x="0" y="0"/>
    </p:cViewPr>
  </p:notesTextViewPr>
  <p:sorterViewPr>
    <p:cViewPr>
      <p:scale>
        <a:sx n="140" d="100"/>
        <a:sy n="140" d="100"/>
      </p:scale>
      <p:origin x="0" y="0"/>
    </p:cViewPr>
  </p:sorter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30" tIns="46415" rIns="92830" bIns="46415" rtlCol="0"/>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2830" tIns="46415" rIns="92830" bIns="46415" rtlCol="0"/>
          <a:lstStyle>
            <a:lvl1pPr algn="r" fontAlgn="auto">
              <a:spcBef>
                <a:spcPts val="0"/>
              </a:spcBef>
              <a:spcAft>
                <a:spcPts val="0"/>
              </a:spcAft>
              <a:defRPr sz="1200" smtClean="0">
                <a:latin typeface="+mn-lt"/>
                <a:ea typeface="+mn-ea"/>
                <a:cs typeface="+mn-cs"/>
              </a:defRPr>
            </a:lvl1pPr>
          </a:lstStyle>
          <a:p>
            <a:pPr>
              <a:defRPr/>
            </a:pPr>
            <a:fld id="{DF602F7B-3C60-0340-8F65-5D706F0CD99D}" type="datetime1">
              <a:rPr lang="en-US"/>
              <a:pPr>
                <a:defRPr/>
              </a:pPr>
              <a:t>7/21/26</a:t>
            </a:fld>
            <a:endParaRPr lang="en-US"/>
          </a:p>
        </p:txBody>
      </p:sp>
      <p:sp>
        <p:nvSpPr>
          <p:cNvPr id="4" name="Footer Placeholder 3"/>
          <p:cNvSpPr>
            <a:spLocks noGrp="1"/>
          </p:cNvSpPr>
          <p:nvPr>
            <p:ph type="ftr" sz="quarter" idx="2"/>
          </p:nvPr>
        </p:nvSpPr>
        <p:spPr>
          <a:xfrm>
            <a:off x="0" y="8829966"/>
            <a:ext cx="3037840" cy="464820"/>
          </a:xfrm>
          <a:prstGeom prst="rect">
            <a:avLst/>
          </a:prstGeom>
        </p:spPr>
        <p:txBody>
          <a:bodyPr vert="horz" lIns="92830" tIns="46415" rIns="92830" bIns="46415" rtlCol="0" anchor="b"/>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0938" y="8829966"/>
            <a:ext cx="3037840" cy="464820"/>
          </a:xfrm>
          <a:prstGeom prst="rect">
            <a:avLst/>
          </a:prstGeom>
        </p:spPr>
        <p:txBody>
          <a:bodyPr vert="horz" lIns="92830" tIns="46415" rIns="92830" bIns="46415" rtlCol="0" anchor="b"/>
          <a:lstStyle>
            <a:lvl1pPr algn="r" fontAlgn="auto">
              <a:spcBef>
                <a:spcPts val="0"/>
              </a:spcBef>
              <a:spcAft>
                <a:spcPts val="0"/>
              </a:spcAft>
              <a:defRPr sz="1200" smtClean="0">
                <a:latin typeface="+mn-lt"/>
                <a:ea typeface="+mn-ea"/>
                <a:cs typeface="+mn-cs"/>
              </a:defRPr>
            </a:lvl1pPr>
          </a:lstStyle>
          <a:p>
            <a:pPr>
              <a:defRPr/>
            </a:pPr>
            <a:fld id="{C90FB65A-D16E-9F49-BD9B-8D220ECCC788}" type="slidenum">
              <a:rPr lang="en-US"/>
              <a:pPr>
                <a:defRPr/>
              </a:pPr>
              <a:t>‹#›</a:t>
            </a:fld>
            <a:endParaRPr lang="en-US"/>
          </a:p>
        </p:txBody>
      </p:sp>
    </p:spTree>
    <p:extLst>
      <p:ext uri="{BB962C8B-B14F-4D97-AF65-F5344CB8AC3E}">
        <p14:creationId xmlns:p14="http://schemas.microsoft.com/office/powerpoint/2010/main" val="22341071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30" tIns="46415" rIns="92830" bIns="46415" rtlCol="0"/>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830" tIns="46415" rIns="92830" bIns="46415" rtlCol="0"/>
          <a:lstStyle>
            <a:lvl1pPr algn="r" fontAlgn="auto">
              <a:spcBef>
                <a:spcPts val="0"/>
              </a:spcBef>
              <a:spcAft>
                <a:spcPts val="0"/>
              </a:spcAft>
              <a:defRPr sz="1200" smtClean="0">
                <a:latin typeface="+mn-lt"/>
                <a:ea typeface="+mn-ea"/>
                <a:cs typeface="+mn-cs"/>
              </a:defRPr>
            </a:lvl1pPr>
          </a:lstStyle>
          <a:p>
            <a:pPr>
              <a:defRPr/>
            </a:pPr>
            <a:fld id="{251A9E42-4B87-E94B-8E06-D88E87E2D8B6}" type="datetime1">
              <a:rPr lang="en-US"/>
              <a:pPr>
                <a:defRPr/>
              </a:pPr>
              <a:t>7/21/26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830" tIns="46415" rIns="92830" bIns="4641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830" tIns="46415" rIns="92830" bIns="46415" rtlCol="0" anchor="b"/>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830" tIns="46415" rIns="92830" bIns="46415" rtlCol="0" anchor="b"/>
          <a:lstStyle>
            <a:lvl1pPr algn="r" fontAlgn="auto">
              <a:spcBef>
                <a:spcPts val="0"/>
              </a:spcBef>
              <a:spcAft>
                <a:spcPts val="0"/>
              </a:spcAft>
              <a:defRPr sz="1200" smtClean="0">
                <a:latin typeface="+mn-lt"/>
                <a:ea typeface="+mn-ea"/>
                <a:cs typeface="+mn-cs"/>
              </a:defRPr>
            </a:lvl1pPr>
          </a:lstStyle>
          <a:p>
            <a:pPr>
              <a:defRPr/>
            </a:pPr>
            <a:fld id="{62188366-2947-D844-B46D-D483AF8F9817}" type="slidenum">
              <a:rPr lang="en-US"/>
              <a:pPr>
                <a:defRPr/>
              </a:pPr>
              <a:t>‹#›</a:t>
            </a:fld>
            <a:endParaRPr lang="en-US"/>
          </a:p>
        </p:txBody>
      </p:sp>
    </p:spTree>
    <p:extLst>
      <p:ext uri="{BB962C8B-B14F-4D97-AF65-F5344CB8AC3E}">
        <p14:creationId xmlns:p14="http://schemas.microsoft.com/office/powerpoint/2010/main" val="4250815894"/>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fontAlgn="base">
      <a:spcBef>
        <a:spcPct val="30000"/>
      </a:spcBef>
      <a:spcAft>
        <a:spcPct val="0"/>
      </a:spcAft>
      <a:defRPr sz="1200" kern="1200">
        <a:solidFill>
          <a:schemeClr val="tx1"/>
        </a:solidFill>
        <a:latin typeface="+mn-lt"/>
        <a:ea typeface="ヒラギノ角ゴ Pro W3" charset="-128"/>
        <a:cs typeface="+mn-cs"/>
      </a:defRPr>
    </a:lvl2pPr>
    <a:lvl3pPr marL="914400" algn="l" defTabSz="457200" rtl="0" fontAlgn="base">
      <a:spcBef>
        <a:spcPct val="30000"/>
      </a:spcBef>
      <a:spcAft>
        <a:spcPct val="0"/>
      </a:spcAft>
      <a:defRPr sz="1200" kern="1200">
        <a:solidFill>
          <a:schemeClr val="tx1"/>
        </a:solidFill>
        <a:latin typeface="+mn-lt"/>
        <a:ea typeface="ヒラギノ角ゴ Pro W3" charset="-128"/>
        <a:cs typeface="+mn-cs"/>
      </a:defRPr>
    </a:lvl3pPr>
    <a:lvl4pPr marL="1371600" algn="l" defTabSz="457200" rtl="0" fontAlgn="base">
      <a:spcBef>
        <a:spcPct val="30000"/>
      </a:spcBef>
      <a:spcAft>
        <a:spcPct val="0"/>
      </a:spcAft>
      <a:defRPr sz="1200" kern="1200">
        <a:solidFill>
          <a:schemeClr val="tx1"/>
        </a:solidFill>
        <a:latin typeface="+mn-lt"/>
        <a:ea typeface="ヒラギノ角ゴ Pro W3" charset="-128"/>
        <a:cs typeface="+mn-cs"/>
      </a:defRPr>
    </a:lvl4pPr>
    <a:lvl5pPr marL="1828800" algn="l" defTabSz="457200" rtl="0" fontAlgn="base">
      <a:spcBef>
        <a:spcPct val="30000"/>
      </a:spcBef>
      <a:spcAft>
        <a:spcPct val="0"/>
      </a:spcAft>
      <a:defRPr sz="1200" kern="1200">
        <a:solidFill>
          <a:schemeClr val="tx1"/>
        </a:solidFill>
        <a:latin typeface="+mn-lt"/>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nsuf.inl.gov/Home/PartnerInstitution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1</a:t>
            </a:fld>
            <a:endParaRPr lang="en-US"/>
          </a:p>
        </p:txBody>
      </p:sp>
    </p:spTree>
    <p:extLst>
      <p:ext uri="{BB962C8B-B14F-4D97-AF65-F5344CB8AC3E}">
        <p14:creationId xmlns:p14="http://schemas.microsoft.com/office/powerpoint/2010/main" val="3665395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7DB02-3CAF-C64B-94BE-1B80EF929943}" type="slidenum">
              <a:rPr lang="en-US" smtClean="0"/>
              <a:t>19</a:t>
            </a:fld>
            <a:endParaRPr lang="en-US"/>
          </a:p>
        </p:txBody>
      </p:sp>
    </p:spTree>
    <p:extLst>
      <p:ext uri="{BB962C8B-B14F-4D97-AF65-F5344CB8AC3E}">
        <p14:creationId xmlns:p14="http://schemas.microsoft.com/office/powerpoint/2010/main" val="143622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23</a:t>
            </a:fld>
            <a:endParaRPr lang="en-US"/>
          </a:p>
        </p:txBody>
      </p:sp>
    </p:spTree>
    <p:extLst>
      <p:ext uri="{BB962C8B-B14F-4D97-AF65-F5344CB8AC3E}">
        <p14:creationId xmlns:p14="http://schemas.microsoft.com/office/powerpoint/2010/main" val="364358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333333"/>
              </a:solidFill>
              <a:effectLst/>
              <a:latin typeface="pt-serif"/>
            </a:endParaRPr>
          </a:p>
        </p:txBody>
      </p:sp>
      <p:sp>
        <p:nvSpPr>
          <p:cNvPr id="4" name="Slide Number Placeholder 3"/>
          <p:cNvSpPr>
            <a:spLocks noGrp="1"/>
          </p:cNvSpPr>
          <p:nvPr>
            <p:ph type="sldNum" sz="quarter" idx="5"/>
          </p:nvPr>
        </p:nvSpPr>
        <p:spPr/>
        <p:txBody>
          <a:bodyPr/>
          <a:lstStyle/>
          <a:p>
            <a:fld id="{9A0CCFD4-A7F8-054B-8822-BC244B953582}" type="slidenum">
              <a:rPr lang="en-US" smtClean="0"/>
              <a:t>24</a:t>
            </a:fld>
            <a:endParaRPr lang="en-US"/>
          </a:p>
        </p:txBody>
      </p:sp>
    </p:spTree>
    <p:extLst>
      <p:ext uri="{BB962C8B-B14F-4D97-AF65-F5344CB8AC3E}">
        <p14:creationId xmlns:p14="http://schemas.microsoft.com/office/powerpoint/2010/main" val="3751694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25</a:t>
            </a:fld>
            <a:endParaRPr lang="en-US"/>
          </a:p>
        </p:txBody>
      </p:sp>
    </p:spTree>
    <p:extLst>
      <p:ext uri="{BB962C8B-B14F-4D97-AF65-F5344CB8AC3E}">
        <p14:creationId xmlns:p14="http://schemas.microsoft.com/office/powerpoint/2010/main" val="3830504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Lemhi will be transferred to an Idaho university consortium this year, as was done with Falcon four years ago.  </a:t>
            </a:r>
          </a:p>
        </p:txBody>
      </p:sp>
      <p:sp>
        <p:nvSpPr>
          <p:cNvPr id="4" name="Slide Number Placeholder 3"/>
          <p:cNvSpPr>
            <a:spLocks noGrp="1"/>
          </p:cNvSpPr>
          <p:nvPr>
            <p:ph type="sldNum" sz="quarter" idx="5"/>
          </p:nvPr>
        </p:nvSpPr>
        <p:spPr/>
        <p:txBody>
          <a:bodyPr/>
          <a:lstStyle/>
          <a:p>
            <a:fld id="{9A0CCFD4-A7F8-054B-8822-BC244B953582}" type="slidenum">
              <a:rPr lang="en-US" smtClean="0"/>
              <a:t>28</a:t>
            </a:fld>
            <a:endParaRPr lang="en-US"/>
          </a:p>
        </p:txBody>
      </p:sp>
    </p:spTree>
    <p:extLst>
      <p:ext uri="{BB962C8B-B14F-4D97-AF65-F5344CB8AC3E}">
        <p14:creationId xmlns:p14="http://schemas.microsoft.com/office/powerpoint/2010/main" val="1587471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74FBE-F6D7-97DA-8358-48E5B7DC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B8803-4723-D189-2853-60C08D7A2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97459C-A43D-6E7A-D258-AAE08BA6EEC8}"/>
              </a:ext>
            </a:extLst>
          </p:cNvPr>
          <p:cNvSpPr>
            <a:spLocks noGrp="1"/>
          </p:cNvSpPr>
          <p:nvPr>
            <p:ph type="body" idx="1"/>
          </p:nvPr>
        </p:nvSpPr>
        <p:spPr/>
        <p:txBody>
          <a:bodyPr>
            <a:normAutofit/>
          </a:bodyPr>
          <a:lstStyle/>
          <a:p>
            <a:r>
              <a:rPr lang="en-US" dirty="0"/>
              <a:t>Developed by Claude AI –</a:t>
            </a:r>
          </a:p>
          <a:p>
            <a:endParaRPr lang="en-US" dirty="0"/>
          </a:p>
          <a:p>
            <a:r>
              <a:rPr lang="en-US" b="1" dirty="0"/>
              <a:t>What is an agentic AI system?</a:t>
            </a:r>
            <a:endParaRPr lang="en-US" dirty="0"/>
          </a:p>
          <a:p>
            <a:r>
              <a:rPr lang="en-US" dirty="0"/>
              <a:t>A traditional AI answers a single question and stops. An agentic AI is different — it receives a goal, breaks it into subtasks, selects the right tools to accomplish each one, executes them in sequence (or in parallel), checks the results, and loops back if something needs adjusting. It acts more like a skilled research assistant than a search engine.</a:t>
            </a:r>
          </a:p>
          <a:p>
            <a:r>
              <a:rPr lang="en-US" b="1" dirty="0"/>
              <a:t>How it works on your supercomputer</a:t>
            </a:r>
            <a:endParaRPr lang="en-US" dirty="0"/>
          </a:p>
          <a:p>
            <a:r>
              <a:rPr lang="en-US" dirty="0"/>
              <a:t>When a scientist or engineer poses a task — say, "set up and run a neutronics sensitivity study and give me a ranked table of the most influential parameters" — the orchestrator agent takes that request and figures out a plan. It then delegates subtasks to specialist agents, each of which draws on a shared library of tools to get the job done.</a:t>
            </a:r>
          </a:p>
          <a:p>
            <a:r>
              <a:rPr lang="en-US" b="1" dirty="0"/>
              <a:t>Why this matters for DOE mission work</a:t>
            </a:r>
          </a:p>
          <a:p>
            <a:r>
              <a:rPr lang="en-US" dirty="0"/>
              <a:t>The practical effect is that scientists spend less time on the mechanics of running codes — job submission, debugging input files, post-processing output — and more time on the science itself. The agents handle the repetitive and error-prone parts of the workflow autonomously, with the human staying in the loop to review results and steer the analysis.</a:t>
            </a:r>
          </a:p>
          <a:p>
            <a:endParaRPr lang="en-US" dirty="0"/>
          </a:p>
        </p:txBody>
      </p:sp>
      <p:sp>
        <p:nvSpPr>
          <p:cNvPr id="4" name="Slide Number Placeholder 3">
            <a:extLst>
              <a:ext uri="{FF2B5EF4-FFF2-40B4-BE49-F238E27FC236}">
                <a16:creationId xmlns:a16="http://schemas.microsoft.com/office/drawing/2014/main" id="{43D16823-672C-B2D5-C44A-F14C45540FD2}"/>
              </a:ext>
            </a:extLst>
          </p:cNvPr>
          <p:cNvSpPr>
            <a:spLocks noGrp="1"/>
          </p:cNvSpPr>
          <p:nvPr>
            <p:ph type="sldNum" sz="quarter" idx="5"/>
          </p:nvPr>
        </p:nvSpPr>
        <p:spPr/>
        <p:txBody>
          <a:bodyPr/>
          <a:lstStyle/>
          <a:p>
            <a:fld id="{9A0CCFD4-A7F8-054B-8822-BC244B953582}" type="slidenum">
              <a:rPr lang="en-US" smtClean="0"/>
              <a:t>29</a:t>
            </a:fld>
            <a:endParaRPr lang="en-US"/>
          </a:p>
        </p:txBody>
      </p:sp>
    </p:spTree>
    <p:extLst>
      <p:ext uri="{BB962C8B-B14F-4D97-AF65-F5344CB8AC3E}">
        <p14:creationId xmlns:p14="http://schemas.microsoft.com/office/powerpoint/2010/main" val="3380717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Globus Endpoint is established to enable fast and secure data transfer to INL HPC and NRDS.</a:t>
            </a:r>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30</a:t>
            </a:fld>
            <a:endParaRPr lang="en-US"/>
          </a:p>
        </p:txBody>
      </p:sp>
    </p:spTree>
    <p:extLst>
      <p:ext uri="{BB962C8B-B14F-4D97-AF65-F5344CB8AC3E}">
        <p14:creationId xmlns:p14="http://schemas.microsoft.com/office/powerpoint/2010/main" val="1553386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31</a:t>
            </a:fld>
            <a:endParaRPr lang="en-US"/>
          </a:p>
        </p:txBody>
      </p:sp>
    </p:spTree>
    <p:extLst>
      <p:ext uri="{BB962C8B-B14F-4D97-AF65-F5344CB8AC3E}">
        <p14:creationId xmlns:p14="http://schemas.microsoft.com/office/powerpoint/2010/main" val="746710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indent="0">
              <a:buNone/>
            </a:pPr>
            <a:r>
              <a:rPr lang="en-US" b="1" dirty="0">
                <a:solidFill>
                  <a:srgbClr val="213E9A"/>
                </a:solidFill>
              </a:rPr>
              <a:t>Value Assessment Process</a:t>
            </a:r>
          </a:p>
          <a:p>
            <a:pPr marL="0" indent="0">
              <a:spcAft>
                <a:spcPts val="600"/>
              </a:spcAft>
              <a:buNone/>
            </a:pPr>
            <a:r>
              <a:rPr lang="en-US" sz="2000" b="1" dirty="0"/>
              <a:t>Assessed Criteria</a:t>
            </a:r>
          </a:p>
          <a:p>
            <a:pPr lvl="1">
              <a:spcAft>
                <a:spcPts val="0"/>
              </a:spcAft>
            </a:pPr>
            <a:r>
              <a:rPr lang="en-US" sz="1800" dirty="0"/>
              <a:t>Readiness</a:t>
            </a:r>
          </a:p>
          <a:p>
            <a:pPr lvl="2">
              <a:spcAft>
                <a:spcPts val="0"/>
              </a:spcAft>
            </a:pPr>
            <a:r>
              <a:rPr lang="en-US" sz="1400" dirty="0"/>
              <a:t>Availability of required documentation, traceability </a:t>
            </a:r>
          </a:p>
          <a:p>
            <a:pPr lvl="2">
              <a:spcAft>
                <a:spcPts val="0"/>
              </a:spcAft>
            </a:pPr>
            <a:r>
              <a:rPr lang="en-US" sz="1400" dirty="0"/>
              <a:t>Materials condition and usability </a:t>
            </a:r>
          </a:p>
          <a:p>
            <a:pPr lvl="2">
              <a:spcAft>
                <a:spcPts val="0"/>
              </a:spcAft>
            </a:pPr>
            <a:r>
              <a:rPr lang="en-US" sz="1400" dirty="0"/>
              <a:t>Transfer, handling, and storage feasibility </a:t>
            </a:r>
          </a:p>
          <a:p>
            <a:pPr lvl="1">
              <a:spcAft>
                <a:spcPts val="0"/>
              </a:spcAft>
            </a:pPr>
            <a:r>
              <a:rPr lang="en-US" sz="1800" dirty="0"/>
              <a:t>Relevance</a:t>
            </a:r>
          </a:p>
          <a:p>
            <a:pPr lvl="2">
              <a:spcAft>
                <a:spcPts val="0"/>
              </a:spcAft>
            </a:pPr>
            <a:r>
              <a:rPr lang="en-US" sz="1400" dirty="0"/>
              <a:t>Alignment with industry/ regulatory/ program needs </a:t>
            </a:r>
          </a:p>
          <a:p>
            <a:pPr lvl="2">
              <a:spcAft>
                <a:spcPts val="0"/>
              </a:spcAft>
            </a:pPr>
            <a:r>
              <a:rPr lang="en-US" sz="1400" dirty="0"/>
              <a:t>Addresses high-priority materials gap</a:t>
            </a:r>
          </a:p>
          <a:p>
            <a:pPr lvl="1">
              <a:spcAft>
                <a:spcPts val="0"/>
              </a:spcAft>
            </a:pPr>
            <a:r>
              <a:rPr lang="en-US" sz="1800" dirty="0"/>
              <a:t>Uniqueness</a:t>
            </a:r>
          </a:p>
          <a:p>
            <a:pPr lvl="2">
              <a:spcAft>
                <a:spcPts val="0"/>
              </a:spcAft>
            </a:pPr>
            <a:r>
              <a:rPr lang="en-US" sz="1400" dirty="0"/>
              <a:t>Rare composition, irradiation history, conditions </a:t>
            </a:r>
          </a:p>
          <a:p>
            <a:pPr lvl="1">
              <a:spcAft>
                <a:spcPts val="0"/>
              </a:spcAft>
            </a:pPr>
            <a:r>
              <a:rPr lang="en-US" sz="1800" dirty="0"/>
              <a:t>Impact Potential</a:t>
            </a:r>
          </a:p>
          <a:p>
            <a:pPr lvl="2">
              <a:spcAft>
                <a:spcPts val="0"/>
              </a:spcAft>
            </a:pPr>
            <a:r>
              <a:rPr lang="en-US" sz="1400" dirty="0"/>
              <a:t>Expected demand, enables high-impact research, supports modeling /AI / qualification</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36</a:t>
            </a:fld>
            <a:endParaRPr lang="en-US"/>
          </a:p>
        </p:txBody>
      </p:sp>
    </p:spTree>
    <p:extLst>
      <p:ext uri="{BB962C8B-B14F-4D97-AF65-F5344CB8AC3E}">
        <p14:creationId xmlns:p14="http://schemas.microsoft.com/office/powerpoint/2010/main" val="1576722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depends entirely on the position and material. For typical stainless steel structural materials, ATR runs a typical 60-day cycle. So, a large B position would take 1.5 years for 1 dpa, inner A position would be less than a cycle for 1 dpa. 2 dpa takes twice as long.</a:t>
            </a:r>
          </a:p>
          <a:p>
            <a:r>
              <a:rPr lang="en-US" b="1" i="0" dirty="0">
                <a:solidFill>
                  <a:srgbClr val="5F6368"/>
                </a:solidFill>
                <a:effectLst/>
                <a:latin typeface="Roboto" panose="02000000000000000000" pitchFamily="2" charset="0"/>
              </a:rPr>
              <a:t>ATR's serpentine</a:t>
            </a:r>
            <a:r>
              <a:rPr lang="en-US" b="0" i="0" dirty="0">
                <a:solidFill>
                  <a:srgbClr val="4D5156"/>
                </a:solidFill>
                <a:effectLst/>
                <a:latin typeface="Roboto" panose="02000000000000000000" pitchFamily="2" charset="0"/>
              </a:rPr>
              <a:t> core</a:t>
            </a:r>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38</a:t>
            </a:fld>
            <a:endParaRPr lang="en-US"/>
          </a:p>
        </p:txBody>
      </p:sp>
    </p:spTree>
    <p:extLst>
      <p:ext uri="{BB962C8B-B14F-4D97-AF65-F5344CB8AC3E}">
        <p14:creationId xmlns:p14="http://schemas.microsoft.com/office/powerpoint/2010/main" val="138868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C3D3F-AF3E-F03A-84A4-FC76142CBF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5571E-5784-C63F-D063-ADB427302B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CA8A6-1F77-6978-3087-50854932E7A7}"/>
              </a:ext>
            </a:extLst>
          </p:cNvPr>
          <p:cNvSpPr>
            <a:spLocks noGrp="1"/>
          </p:cNvSpPr>
          <p:nvPr>
            <p:ph type="body" idx="1"/>
          </p:nvPr>
        </p:nvSpPr>
        <p:spPr/>
        <p:txBody>
          <a:bodyPr/>
          <a:lstStyle/>
          <a:p>
            <a:r>
              <a:rPr lang="en-US" dirty="0"/>
              <a:t>Reactor research at the University of Chicago's Metallurgical Laboratory led to Argonne National Laboratory; uranium separation built up Oak Ridge; plutonium production stood up Hanford; and the weapons design lab was established at Los Alamos under Robert Oppenheimer. These wartime labs were originally conceived as temporary.</a:t>
            </a:r>
          </a:p>
        </p:txBody>
      </p:sp>
      <p:sp>
        <p:nvSpPr>
          <p:cNvPr id="4" name="Slide Number Placeholder 3">
            <a:extLst>
              <a:ext uri="{FF2B5EF4-FFF2-40B4-BE49-F238E27FC236}">
                <a16:creationId xmlns:a16="http://schemas.microsoft.com/office/drawing/2014/main" id="{9383715D-736F-8F89-B0C4-D0EA96FECFDE}"/>
              </a:ext>
            </a:extLst>
          </p:cNvPr>
          <p:cNvSpPr>
            <a:spLocks noGrp="1"/>
          </p:cNvSpPr>
          <p:nvPr>
            <p:ph type="sldNum" sz="quarter" idx="5"/>
          </p:nvPr>
        </p:nvSpPr>
        <p:spPr/>
        <p:txBody>
          <a:bodyPr/>
          <a:lstStyle/>
          <a:p>
            <a:pPr>
              <a:defRPr/>
            </a:pPr>
            <a:fld id="{62188366-2947-D844-B46D-D483AF8F9817}" type="slidenum">
              <a:rPr lang="en-US" smtClean="0"/>
              <a:pPr>
                <a:defRPr/>
              </a:pPr>
              <a:t>7</a:t>
            </a:fld>
            <a:endParaRPr lang="en-US"/>
          </a:p>
        </p:txBody>
      </p:sp>
    </p:spTree>
    <p:extLst>
      <p:ext uri="{BB962C8B-B14F-4D97-AF65-F5344CB8AC3E}">
        <p14:creationId xmlns:p14="http://schemas.microsoft.com/office/powerpoint/2010/main" val="1047524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ヒラギノ角ゴ Pro W3" charset="-128"/>
                <a:cs typeface="ヒラギノ角ゴ Pro W3" charset="-128"/>
              </a:rPr>
              <a:t>~500 specimens</a:t>
            </a:r>
          </a:p>
          <a:p>
            <a:endParaRPr lang="en-US" sz="1200" kern="1200" dirty="0">
              <a:solidFill>
                <a:schemeClr val="tx1"/>
              </a:solidFill>
              <a:effectLst/>
              <a:latin typeface="+mn-lt"/>
              <a:ea typeface="ヒラギノ角ゴ Pro W3" charset="-128"/>
              <a:cs typeface="ヒラギノ角ゴ Pro W3" charset="-128"/>
            </a:endParaRPr>
          </a:p>
          <a:p>
            <a:r>
              <a:rPr lang="en-US" sz="1200" kern="1200" dirty="0">
                <a:solidFill>
                  <a:schemeClr val="tx1"/>
                </a:solidFill>
                <a:effectLst/>
                <a:latin typeface="+mn-lt"/>
                <a:ea typeface="ヒラギノ角ゴ Pro W3" charset="-128"/>
                <a:cs typeface="ヒラギノ角ゴ Pro W3" charset="-128"/>
              </a:rPr>
              <a:t>Collaborators from AGC – Will Windes, Westinghouse, UKAEA, INL, ORNL, US and UK universities</a:t>
            </a:r>
          </a:p>
          <a:p>
            <a:endParaRPr lang="en-US" sz="1200" kern="1200" dirty="0">
              <a:solidFill>
                <a:schemeClr val="tx1"/>
              </a:solidFill>
              <a:effectLst/>
              <a:latin typeface="+mn-lt"/>
              <a:ea typeface="ヒラギノ角ゴ Pro W3" charset="-128"/>
              <a:cs typeface="ヒラギノ角ゴ Pro W3" charset="-128"/>
            </a:endParaRPr>
          </a:p>
          <a:p>
            <a:r>
              <a:rPr lang="en-US" sz="1200" kern="1200" dirty="0">
                <a:solidFill>
                  <a:schemeClr val="tx1"/>
                </a:solidFill>
                <a:effectLst/>
                <a:latin typeface="+mn-lt"/>
                <a:ea typeface="ヒラギノ角ゴ Pro W3" charset="-128"/>
                <a:cs typeface="ヒラギノ角ゴ Pro W3" charset="-128"/>
              </a:rPr>
              <a:t>Alumina-forming austenitic (AFA) stainless steels are leading candidates for lead fast reactor structural components and are also being considered as an alternative accident-tolerant fuel cladding for LWRs. </a:t>
            </a:r>
          </a:p>
          <a:p>
            <a:endParaRPr lang="en-US" sz="1200" kern="1200" dirty="0">
              <a:solidFill>
                <a:schemeClr val="tx1"/>
              </a:solidFill>
              <a:effectLst/>
              <a:latin typeface="+mn-lt"/>
              <a:ea typeface="ヒラギノ角ゴ Pro W3" charset="-128"/>
            </a:endParaRPr>
          </a:p>
          <a:p>
            <a:r>
              <a:rPr lang="en-US" sz="1200" kern="1200" dirty="0">
                <a:solidFill>
                  <a:schemeClr val="tx1"/>
                </a:solidFill>
                <a:effectLst/>
                <a:latin typeface="+mn-lt"/>
                <a:ea typeface="ヒラギノ角ゴ Pro W3" charset="-128"/>
                <a:cs typeface="ヒラギノ角ゴ Pro W3" charset="-128"/>
              </a:rPr>
              <a:t>Graphite is one of the most versatile materials for numerous nuclear reactor designs, as it can be used as a reflector in LWRs and advanced reactors, as a moderator in molten salt and high-temperature gas reactors, as well as forming several of the coating layers of tri-structural isotropic (TRISO) particle fuels. </a:t>
            </a:r>
          </a:p>
          <a:p>
            <a:endParaRPr lang="en-US" sz="1200" kern="1200" dirty="0">
              <a:solidFill>
                <a:schemeClr val="tx1"/>
              </a:solidFill>
              <a:effectLst/>
              <a:latin typeface="+mn-lt"/>
              <a:ea typeface="ヒラギノ角ゴ Pro W3" charset="-128"/>
            </a:endParaRPr>
          </a:p>
          <a:p>
            <a:endParaRPr lang="en-US" dirty="0"/>
          </a:p>
        </p:txBody>
      </p:sp>
      <p:sp>
        <p:nvSpPr>
          <p:cNvPr id="4" name="Slide Number Placeholder 3"/>
          <p:cNvSpPr>
            <a:spLocks noGrp="1"/>
          </p:cNvSpPr>
          <p:nvPr>
            <p:ph type="sldNum" sz="quarter" idx="5"/>
          </p:nvPr>
        </p:nvSpPr>
        <p:spPr/>
        <p:txBody>
          <a:bodyPr/>
          <a:lstStyle/>
          <a:p>
            <a:fld id="{D0E5B08D-7E9E-4F26-8301-A44CB4E8BFCD}" type="slidenum">
              <a:rPr lang="en-US" smtClean="0"/>
              <a:t>41</a:t>
            </a:fld>
            <a:endParaRPr lang="en-US"/>
          </a:p>
        </p:txBody>
      </p:sp>
    </p:spTree>
    <p:extLst>
      <p:ext uri="{BB962C8B-B14F-4D97-AF65-F5344CB8AC3E}">
        <p14:creationId xmlns:p14="http://schemas.microsoft.com/office/powerpoint/2010/main" val="1158538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945F7-5DC3-C848-A0E3-78F9D590B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30A41-C20A-9A9D-D84D-F303EF901F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F9FB14-0C88-8CF8-B68C-FAC89A354C6E}"/>
              </a:ext>
            </a:extLst>
          </p:cNvPr>
          <p:cNvSpPr>
            <a:spLocks noGrp="1"/>
          </p:cNvSpPr>
          <p:nvPr>
            <p:ph type="body" idx="1"/>
          </p:nvPr>
        </p:nvSpPr>
        <p:spPr/>
        <p:txBody>
          <a:bodyPr/>
          <a:lstStyle/>
          <a:p>
            <a:r>
              <a:rPr lang="en-US" dirty="0"/>
              <a:t>All NSUF irradiations are relevant to NE, therefore relevant to some R&amp;D program within NE.</a:t>
            </a:r>
          </a:p>
        </p:txBody>
      </p:sp>
      <p:sp>
        <p:nvSpPr>
          <p:cNvPr id="4" name="Slide Number Placeholder 3">
            <a:extLst>
              <a:ext uri="{FF2B5EF4-FFF2-40B4-BE49-F238E27FC236}">
                <a16:creationId xmlns:a16="http://schemas.microsoft.com/office/drawing/2014/main" id="{E365074C-A362-7638-E5B6-1DDAE000D190}"/>
              </a:ext>
            </a:extLst>
          </p:cNvPr>
          <p:cNvSpPr>
            <a:spLocks noGrp="1"/>
          </p:cNvSpPr>
          <p:nvPr>
            <p:ph type="sldNum" sz="quarter" idx="5"/>
          </p:nvPr>
        </p:nvSpPr>
        <p:spPr/>
        <p:txBody>
          <a:bodyPr/>
          <a:lstStyle/>
          <a:p>
            <a:pPr>
              <a:defRPr/>
            </a:pPr>
            <a:fld id="{62188366-2947-D844-B46D-D483AF8F9817}" type="slidenum">
              <a:rPr lang="en-US" smtClean="0"/>
              <a:pPr>
                <a:defRPr/>
              </a:pPr>
              <a:t>45</a:t>
            </a:fld>
            <a:endParaRPr lang="en-US"/>
          </a:p>
        </p:txBody>
      </p:sp>
    </p:spTree>
    <p:extLst>
      <p:ext uri="{BB962C8B-B14F-4D97-AF65-F5344CB8AC3E}">
        <p14:creationId xmlns:p14="http://schemas.microsoft.com/office/powerpoint/2010/main" val="173651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four are the most useful for NSUF projects.</a:t>
            </a:r>
          </a:p>
        </p:txBody>
      </p:sp>
      <p:sp>
        <p:nvSpPr>
          <p:cNvPr id="4" name="Slide Number Placeholder 3"/>
          <p:cNvSpPr>
            <a:spLocks noGrp="1"/>
          </p:cNvSpPr>
          <p:nvPr>
            <p:ph type="sldNum" sz="quarter" idx="5"/>
          </p:nvPr>
        </p:nvSpPr>
        <p:spPr/>
        <p:txBody>
          <a:bodyPr/>
          <a:lstStyle/>
          <a:p>
            <a:fld id="{7107DB02-3CAF-C64B-94BE-1B80EF929943}" type="slidenum">
              <a:rPr lang="en-US" smtClean="0"/>
              <a:t>47</a:t>
            </a:fld>
            <a:endParaRPr lang="en-US"/>
          </a:p>
        </p:txBody>
      </p:sp>
    </p:spTree>
    <p:extLst>
      <p:ext uri="{BB962C8B-B14F-4D97-AF65-F5344CB8AC3E}">
        <p14:creationId xmlns:p14="http://schemas.microsoft.com/office/powerpoint/2010/main" val="2051604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Reactor research at the University of Chicago's Metallurgical Laboratory led to Argonne National Laboratory; uranium separation built up Oak Ridge; plutonium production stood up Hanford; and the weapons design lab was established at Los Alamos under Robert Oppenheimer. These wartime labs were originally conceived as temporary.</a:t>
            </a:r>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8</a:t>
            </a:fld>
            <a:endParaRPr lang="en-US"/>
          </a:p>
        </p:txBody>
      </p:sp>
    </p:spTree>
    <p:extLst>
      <p:ext uri="{BB962C8B-B14F-4D97-AF65-F5344CB8AC3E}">
        <p14:creationId xmlns:p14="http://schemas.microsoft.com/office/powerpoint/2010/main" val="337827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57FF9-032B-CB33-9E21-4DC407058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150606-105B-8BC1-951B-A095707C2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3874B-B550-1156-9E40-7F3E8A7D54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172330-30D0-1B9B-00F3-3AB941A7EA41}"/>
              </a:ext>
            </a:extLst>
          </p:cNvPr>
          <p:cNvSpPr>
            <a:spLocks noGrp="1"/>
          </p:cNvSpPr>
          <p:nvPr>
            <p:ph type="sldNum" sz="quarter" idx="5"/>
          </p:nvPr>
        </p:nvSpPr>
        <p:spPr/>
        <p:txBody>
          <a:bodyPr/>
          <a:lstStyle/>
          <a:p>
            <a:fld id="{9A0CCFD4-A7F8-054B-8822-BC244B953582}" type="slidenum">
              <a:rPr lang="en-US" smtClean="0"/>
              <a:t>9</a:t>
            </a:fld>
            <a:endParaRPr lang="en-US"/>
          </a:p>
        </p:txBody>
      </p:sp>
    </p:spTree>
    <p:extLst>
      <p:ext uri="{BB962C8B-B14F-4D97-AF65-F5344CB8AC3E}">
        <p14:creationId xmlns:p14="http://schemas.microsoft.com/office/powerpoint/2010/main" val="1691238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NSUF realized that the demand for nuclear energy material science capabilities far exceeded the capabilities provided by ATR and associated post-irradiation examination facilities at the Idaho National Laboratory (INL).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Between 2008 and 2025, NSUF added twenty institutions across the US as “partners.”  The current list of NSUF partner institutions is available at </a:t>
            </a:r>
            <a:r>
              <a:rPr lang="en-US" sz="1200" u="sng" kern="1200" dirty="0">
                <a:solidFill>
                  <a:schemeClr val="tx1"/>
                </a:solidFill>
                <a:effectLst/>
                <a:latin typeface="+mn-lt"/>
                <a:ea typeface="+mn-ea"/>
                <a:cs typeface="+mn-cs"/>
                <a:hlinkClick r:id="rId3"/>
              </a:rPr>
              <a:t>https://nsuf.inl.gov/Home/PartnerInstitutions</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distributed nature of the program adds a level of complexity in the interactions between the program office, located at the INL, and the partners and users, scattered across the US. </a:t>
            </a:r>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10</a:t>
            </a:fld>
            <a:endParaRPr lang="en-US"/>
          </a:p>
        </p:txBody>
      </p:sp>
    </p:spTree>
    <p:extLst>
      <p:ext uri="{BB962C8B-B14F-4D97-AF65-F5344CB8AC3E}">
        <p14:creationId xmlns:p14="http://schemas.microsoft.com/office/powerpoint/2010/main" val="2325695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2188366-2947-D844-B46D-D483AF8F9817}" type="slidenum">
              <a:rPr lang="en-US" smtClean="0"/>
              <a:pPr>
                <a:defRPr/>
              </a:pPr>
              <a:t>13</a:t>
            </a:fld>
            <a:endParaRPr lang="en-US"/>
          </a:p>
        </p:txBody>
      </p:sp>
    </p:spTree>
    <p:extLst>
      <p:ext uri="{BB962C8B-B14F-4D97-AF65-F5344CB8AC3E}">
        <p14:creationId xmlns:p14="http://schemas.microsoft.com/office/powerpoint/2010/main" val="2468777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0EB26-79E9-115B-DF28-1EA99FFE7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0FF0F-1174-6B06-A38F-E0F62B7891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3DF44-2D0C-4B4B-F77D-96D5745996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C270CA-2734-6F59-14D0-DA08522352E4}"/>
              </a:ext>
            </a:extLst>
          </p:cNvPr>
          <p:cNvSpPr>
            <a:spLocks noGrp="1"/>
          </p:cNvSpPr>
          <p:nvPr>
            <p:ph type="sldNum" sz="quarter" idx="5"/>
          </p:nvPr>
        </p:nvSpPr>
        <p:spPr/>
        <p:txBody>
          <a:bodyPr/>
          <a:lstStyle/>
          <a:p>
            <a:fld id="{7107DB02-3CAF-C64B-94BE-1B80EF929943}" type="slidenum">
              <a:rPr lang="en-US" smtClean="0"/>
              <a:t>14</a:t>
            </a:fld>
            <a:endParaRPr lang="en-US"/>
          </a:p>
        </p:txBody>
      </p:sp>
    </p:spTree>
    <p:extLst>
      <p:ext uri="{BB962C8B-B14F-4D97-AF65-F5344CB8AC3E}">
        <p14:creationId xmlns:p14="http://schemas.microsoft.com/office/powerpoint/2010/main" val="4244874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3.2.2026  9-Mar-26 NEW TOTAL  </a:t>
            </a:r>
            <a:r>
              <a:rPr lang="en-US" sz="1200" b="1" i="0" u="none" strike="noStrike" kern="1200" dirty="0">
                <a:solidFill>
                  <a:schemeClr val="tx1"/>
                </a:solidFill>
                <a:effectLst/>
                <a:latin typeface="+mn-lt"/>
                <a:ea typeface="+mn-ea"/>
                <a:cs typeface="+mn-cs"/>
              </a:rPr>
              <a:t>149504658</a:t>
            </a:r>
            <a:r>
              <a:rPr lang="en-US" dirty="0">
                <a:effectLst/>
              </a:rPr>
              <a:t> </a:t>
            </a:r>
            <a:endParaRPr lang="en-US" dirty="0"/>
          </a:p>
          <a:p>
            <a:endParaRPr lang="en-US" dirty="0"/>
          </a:p>
          <a:p>
            <a:r>
              <a:rPr lang="en-US" dirty="0"/>
              <a:t>	Total projects awarded		</a:t>
            </a:r>
          </a:p>
          <a:p>
            <a:r>
              <a:rPr lang="en-US" dirty="0"/>
              <a:t>900	46	CINR executed	</a:t>
            </a:r>
          </a:p>
          <a:p>
            <a:r>
              <a:rPr lang="en-US" dirty="0"/>
              <a:t>	37	CINR active	</a:t>
            </a:r>
          </a:p>
          <a:p>
            <a:r>
              <a:rPr lang="en-US" dirty="0"/>
              <a:t>	672	RTEs executed	</a:t>
            </a:r>
          </a:p>
          <a:p>
            <a:r>
              <a:rPr lang="en-US" dirty="0"/>
              <a:t>	145	RTEs Active	</a:t>
            </a:r>
          </a:p>
          <a:p>
            <a:r>
              <a:rPr lang="en-US" dirty="0"/>
              <a:t>			</a:t>
            </a:r>
          </a:p>
          <a:p>
            <a:r>
              <a:rPr lang="en-US" dirty="0"/>
              <a:t>Awards by institution			</a:t>
            </a:r>
          </a:p>
          <a:p>
            <a:r>
              <a:rPr lang="en-US" dirty="0"/>
              <a:t>532	projects 	59	Universities</a:t>
            </a:r>
          </a:p>
          <a:p>
            <a:r>
              <a:rPr lang="en-US" dirty="0"/>
              <a:t>283	projects 	10	labs</a:t>
            </a:r>
          </a:p>
          <a:p>
            <a:r>
              <a:rPr lang="en-US" dirty="0"/>
              <a:t>42	projects 	16	industrial </a:t>
            </a:r>
          </a:p>
          <a:p>
            <a:r>
              <a:rPr lang="en-US" dirty="0"/>
              <a:t>43	projects 	22	international</a:t>
            </a:r>
          </a:p>
          <a:p>
            <a:r>
              <a:rPr lang="en-US" dirty="0"/>
              <a:t>			</a:t>
            </a:r>
          </a:p>
          <a:p>
            <a:r>
              <a:rPr lang="en-US" dirty="0"/>
              <a:t>900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defTabSz="928299">
              <a:defRPr/>
            </a:pPr>
            <a:fld id="{9A0CCFD4-A7F8-054B-8822-BC244B953582}" type="slidenum">
              <a:rPr lang="en-US">
                <a:solidFill>
                  <a:prstClr val="black"/>
                </a:solidFill>
                <a:latin typeface="Calibri" panose="020F0502020204030204"/>
              </a:rPr>
              <a:pPr defTabSz="928299">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962901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7DB02-3CAF-C64B-94BE-1B80EF929943}" type="slidenum">
              <a:rPr lang="en-US" smtClean="0"/>
              <a:t>18</a:t>
            </a:fld>
            <a:endParaRPr lang="en-US"/>
          </a:p>
        </p:txBody>
      </p:sp>
    </p:spTree>
    <p:extLst>
      <p:ext uri="{BB962C8B-B14F-4D97-AF65-F5344CB8AC3E}">
        <p14:creationId xmlns:p14="http://schemas.microsoft.com/office/powerpoint/2010/main" val="39070087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Hex Whit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E32755-3959-9D2C-8DDC-971D7259FB7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88951" cy="6856284"/>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2837144" y="2217074"/>
            <a:ext cx="9354855" cy="2292350"/>
          </a:xfrm>
          <a:noFill/>
        </p:spPr>
        <p:txBody>
          <a:bodyPr wrap="square" lIns="365760" tIns="822960" rIns="1097280" bIns="822960" anchor="ctr" anchorCtr="0">
            <a:noAutofit/>
          </a:bodyPr>
          <a:lstStyle>
            <a:lvl1pPr marL="0" indent="0">
              <a:buFont typeface="Arial" panose="020B0604020202020204" pitchFamily="34" charset="0"/>
              <a:buNone/>
              <a:tabLst/>
              <a:defRPr sz="3600" b="1" i="0" baseline="0">
                <a:solidFill>
                  <a:schemeClr val="bg1"/>
                </a:solidFill>
                <a:effectLst>
                  <a:outerShdw blurRad="152400" dist="38100" dir="2700000" algn="tl" rotWithShape="0">
                    <a:prstClr val="black">
                      <a:alpha val="40000"/>
                    </a:prstClr>
                  </a:outerShdw>
                </a:effectLst>
                <a:latin typeface="Arial" panose="020B0604020202020204" pitchFamily="34" charset="0"/>
                <a:cs typeface="Arial" panose="020B0604020202020204" pitchFamily="34" charset="0"/>
              </a:defRPr>
            </a:lvl1pPr>
            <a:lvl2pPr marL="9525" indent="0">
              <a:buFontTx/>
              <a:buNone/>
              <a:tabLst/>
              <a:defRPr sz="2400" baseline="0">
                <a:solidFill>
                  <a:schemeClr val="bg1"/>
                </a:solidFill>
                <a:effectLst>
                  <a:outerShdw blurRad="152400" dist="38100" dir="2700000" algn="tl" rotWithShape="0">
                    <a:prstClr val="black">
                      <a:alpha val="40000"/>
                    </a:prstClr>
                  </a:outerShdw>
                </a:effectLst>
                <a:latin typeface="+mj-lt"/>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dirty="0"/>
              <a:t>Click to edit title</a:t>
            </a:r>
          </a:p>
          <a:p>
            <a:pPr lvl="1"/>
            <a:r>
              <a:rPr lang="en-US" dirty="0"/>
              <a:t>Click to edit subtitle</a:t>
            </a:r>
          </a:p>
        </p:txBody>
      </p:sp>
      <p:sp>
        <p:nvSpPr>
          <p:cNvPr id="9" name="Text Placeholder 7">
            <a:extLst>
              <a:ext uri="{FF2B5EF4-FFF2-40B4-BE49-F238E27FC236}">
                <a16:creationId xmlns:a16="http://schemas.microsoft.com/office/drawing/2014/main" id="{F386BB64-7896-BF4C-1953-FF24D2D242D7}"/>
              </a:ext>
            </a:extLst>
          </p:cNvPr>
          <p:cNvSpPr>
            <a:spLocks noGrp="1"/>
          </p:cNvSpPr>
          <p:nvPr>
            <p:ph type="body" sz="quarter" idx="18" hasCustomPrompt="1"/>
          </p:nvPr>
        </p:nvSpPr>
        <p:spPr>
          <a:xfrm>
            <a:off x="669925" y="425697"/>
            <a:ext cx="2541588" cy="1239837"/>
          </a:xfrm>
        </p:spPr>
        <p:txBody>
          <a:bodyPr anchor="b" anchorCtr="0"/>
          <a:lstStyle>
            <a:lvl1pPr marL="0" indent="0">
              <a:spcBef>
                <a:spcPts val="1800"/>
              </a:spcBef>
              <a:spcAft>
                <a:spcPts val="1200"/>
              </a:spcAft>
              <a:buFontTx/>
              <a:buNone/>
              <a:defRPr sz="1400" baseline="0">
                <a:solidFill>
                  <a:schemeClr val="bg1"/>
                </a:solidFill>
              </a:defRPr>
            </a:lvl1pPr>
            <a:lvl2pPr marL="0" indent="0">
              <a:buFontTx/>
              <a:buNone/>
              <a:defRPr sz="1600" b="1" baseline="0">
                <a:solidFill>
                  <a:schemeClr val="bg1"/>
                </a:solidFill>
              </a:defRPr>
            </a:lvl2pPr>
            <a:lvl3pPr marL="0" indent="0">
              <a:buFontTx/>
              <a:buNone/>
              <a:defRPr sz="1600" baseline="0">
                <a:solidFill>
                  <a:schemeClr val="bg1"/>
                </a:solidFill>
              </a:defRPr>
            </a:lvl3pPr>
            <a:lvl4pPr marL="1371600" indent="0">
              <a:buFontTx/>
              <a:buNone/>
              <a:defRPr baseline="0">
                <a:solidFill>
                  <a:schemeClr val="bg1"/>
                </a:solidFill>
              </a:defRPr>
            </a:lvl4pPr>
            <a:lvl5pPr marL="1828800" indent="0">
              <a:buFontTx/>
              <a:buNone/>
              <a:defRPr baseline="0">
                <a:solidFill>
                  <a:schemeClr val="bg1"/>
                </a:solidFill>
              </a:defRPr>
            </a:lvl5pPr>
          </a:lstStyle>
          <a:p>
            <a:pPr lvl="0"/>
            <a:r>
              <a:rPr lang="en-US" dirty="0"/>
              <a:t>June 1, 2023</a:t>
            </a:r>
          </a:p>
          <a:p>
            <a:pPr lvl="1"/>
            <a:r>
              <a:rPr lang="en-US" dirty="0"/>
              <a:t>Presenter Name</a:t>
            </a:r>
          </a:p>
          <a:p>
            <a:pPr lvl="2"/>
            <a:r>
              <a:rPr lang="en-US" dirty="0"/>
              <a:t>Title</a:t>
            </a:r>
          </a:p>
        </p:txBody>
      </p:sp>
    </p:spTree>
    <p:extLst>
      <p:ext uri="{BB962C8B-B14F-4D97-AF65-F5344CB8AC3E}">
        <p14:creationId xmlns:p14="http://schemas.microsoft.com/office/powerpoint/2010/main" val="19182700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888175" y="2412999"/>
            <a:ext cx="5081650" cy="3636109"/>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22173" y="2412999"/>
            <a:ext cx="5081651" cy="3636109"/>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9" name="Text Placeholder 2">
            <a:extLst>
              <a:ext uri="{FF2B5EF4-FFF2-40B4-BE49-F238E27FC236}">
                <a16:creationId xmlns:a16="http://schemas.microsoft.com/office/drawing/2014/main" id="{172D795B-85F6-1F49-922A-F41317873070}"/>
              </a:ext>
            </a:extLst>
          </p:cNvPr>
          <p:cNvSpPr>
            <a:spLocks noGrp="1"/>
          </p:cNvSpPr>
          <p:nvPr>
            <p:ph type="body" idx="13" hasCustomPrompt="1"/>
          </p:nvPr>
        </p:nvSpPr>
        <p:spPr>
          <a:xfrm>
            <a:off x="888238" y="1637211"/>
            <a:ext cx="5081587" cy="718639"/>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subhead 1</a:t>
            </a:r>
          </a:p>
        </p:txBody>
      </p:sp>
      <p:sp>
        <p:nvSpPr>
          <p:cNvPr id="10" name="Text Placeholder 4">
            <a:extLst>
              <a:ext uri="{FF2B5EF4-FFF2-40B4-BE49-F238E27FC236}">
                <a16:creationId xmlns:a16="http://schemas.microsoft.com/office/drawing/2014/main" id="{B4E34B4F-F908-104C-90F3-5135E2E8C74D}"/>
              </a:ext>
            </a:extLst>
          </p:cNvPr>
          <p:cNvSpPr>
            <a:spLocks noGrp="1"/>
          </p:cNvSpPr>
          <p:nvPr>
            <p:ph type="body" sz="quarter" idx="3" hasCustomPrompt="1"/>
          </p:nvPr>
        </p:nvSpPr>
        <p:spPr>
          <a:xfrm>
            <a:off x="6220650" y="1637211"/>
            <a:ext cx="5081587" cy="718639"/>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subhead 2 </a:t>
            </a:r>
          </a:p>
        </p:txBody>
      </p:sp>
    </p:spTree>
    <p:extLst>
      <p:ext uri="{BB962C8B-B14F-4D97-AF65-F5344CB8AC3E}">
        <p14:creationId xmlns:p14="http://schemas.microsoft.com/office/powerpoint/2010/main" val="2143704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ontact 2">
    <p:spTree>
      <p:nvGrpSpPr>
        <p:cNvPr id="1" name=""/>
        <p:cNvGrpSpPr/>
        <p:nvPr/>
      </p:nvGrpSpPr>
      <p:grpSpPr>
        <a:xfrm>
          <a:off x="0" y="0"/>
          <a:ext cx="0" cy="0"/>
          <a:chOff x="0" y="0"/>
          <a:chExt cx="0" cy="0"/>
        </a:xfrm>
      </p:grpSpPr>
      <p:pic>
        <p:nvPicPr>
          <p:cNvPr id="10" name="Picture 9" descr="A close-up of a planet&#10;&#10;Description automatically generated">
            <a:extLst>
              <a:ext uri="{FF2B5EF4-FFF2-40B4-BE49-F238E27FC236}">
                <a16:creationId xmlns:a16="http://schemas.microsoft.com/office/drawing/2014/main" id="{9C21F558-48C5-60A3-2CD0-60B389C123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3891414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with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1468430"/>
          </a:xfrm>
          <a:prstGeom prst="rect">
            <a:avLst/>
          </a:prstGeom>
        </p:spPr>
        <p:txBody>
          <a:bodyPr anchor="b"/>
          <a:lstStyle>
            <a:lvl1pPr algn="ctr">
              <a:defRPr sz="4500" b="1" i="0">
                <a:solidFill>
                  <a:srgbClr val="0E1130"/>
                </a:solidFill>
                <a:latin typeface="STIX Two Text" pitchFamily="2" charset="0"/>
              </a:defRPr>
            </a:lvl1pPr>
          </a:lstStyle>
          <a:p>
            <a:r>
              <a:rPr lang="en-US"/>
              <a:t>CLICK TO EDIT MASTER TITLE STYLE</a:t>
            </a:r>
          </a:p>
        </p:txBody>
      </p:sp>
      <p:sp>
        <p:nvSpPr>
          <p:cNvPr id="3" name="Subtitle 2"/>
          <p:cNvSpPr>
            <a:spLocks noGrp="1"/>
          </p:cNvSpPr>
          <p:nvPr>
            <p:ph type="subTitle" idx="1"/>
          </p:nvPr>
        </p:nvSpPr>
        <p:spPr>
          <a:xfrm>
            <a:off x="1524000" y="3124211"/>
            <a:ext cx="9144000" cy="2133589"/>
          </a:xfrm>
          <a:prstGeom prst="rect">
            <a:avLst/>
          </a:prstGeom>
        </p:spPr>
        <p:txBody>
          <a:bodyPr/>
          <a:lstStyle>
            <a:lvl1pPr marL="0" indent="0" algn="ctr">
              <a:buNone/>
              <a:defRPr sz="1800">
                <a:solidFill>
                  <a:srgbClr val="293340"/>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Line 2">
            <a:extLst>
              <a:ext uri="{FF2B5EF4-FFF2-40B4-BE49-F238E27FC236}">
                <a16:creationId xmlns:a16="http://schemas.microsoft.com/office/drawing/2014/main" id="{05E38AC4-98C1-815B-7629-81B62C5926C9}"/>
              </a:ext>
            </a:extLst>
          </p:cNvPr>
          <p:cNvSpPr>
            <a:spLocks noChangeShapeType="1"/>
          </p:cNvSpPr>
          <p:nvPr userDrawn="1"/>
        </p:nvSpPr>
        <p:spPr bwMode="auto">
          <a:xfrm>
            <a:off x="1524000" y="2895600"/>
            <a:ext cx="9144000" cy="0"/>
          </a:xfrm>
          <a:prstGeom prst="line">
            <a:avLst/>
          </a:prstGeom>
          <a:noFill/>
          <a:ln w="12700">
            <a:solidFill>
              <a:schemeClr val="bg1">
                <a:lumMod val="65000"/>
              </a:schemeClr>
            </a:solidFill>
            <a:prstDash val="solid"/>
            <a:round/>
            <a:headEnd type="none" w="med" len="med"/>
            <a:tailEnd type="none" w="med" len="med"/>
          </a:ln>
        </p:spPr>
        <p:txBody>
          <a:bodyPr>
            <a:prstTxWarp prst="textNoShape">
              <a:avLst/>
            </a:prstTxWarp>
          </a:bodyPr>
          <a:lstStyle/>
          <a:p>
            <a:pPr fontAlgn="auto">
              <a:spcBef>
                <a:spcPts val="0"/>
              </a:spcBef>
              <a:spcAft>
                <a:spcPts val="0"/>
              </a:spcAft>
              <a:defRPr/>
            </a:pPr>
            <a:endParaRPr lang="en-US">
              <a:latin typeface="+mn-lt"/>
              <a:ea typeface="+mn-ea"/>
              <a:cs typeface="+mn-cs"/>
            </a:endParaRPr>
          </a:p>
        </p:txBody>
      </p:sp>
    </p:spTree>
    <p:extLst>
      <p:ext uri="{BB962C8B-B14F-4D97-AF65-F5344CB8AC3E}">
        <p14:creationId xmlns:p14="http://schemas.microsoft.com/office/powerpoint/2010/main" val="518244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Bar and Heavy Bullet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11684000" cy="685800"/>
          </a:xfrm>
          <a:prstGeom prst="rect">
            <a:avLst/>
          </a:prstGeom>
        </p:spPr>
        <p:txBody>
          <a:bodyPr lIns="0" tIns="0" rIns="0" bIns="0"/>
          <a:lstStyle>
            <a:lvl1pPr algn="l">
              <a:defRPr sz="3200" b="1" i="1">
                <a:solidFill>
                  <a:srgbClr val="FFFFFF"/>
                </a:solidFill>
              </a:defRPr>
            </a:lvl1pPr>
          </a:lstStyle>
          <a:p>
            <a:r>
              <a:rPr lang="en-US"/>
              <a:t>Click to edit Master title style</a:t>
            </a:r>
          </a:p>
        </p:txBody>
      </p:sp>
      <p:sp>
        <p:nvSpPr>
          <p:cNvPr id="12" name="Content Placeholder 11"/>
          <p:cNvSpPr>
            <a:spLocks noGrp="1"/>
          </p:cNvSpPr>
          <p:nvPr>
            <p:ph sz="quarter" idx="12"/>
          </p:nvPr>
        </p:nvSpPr>
        <p:spPr>
          <a:xfrm>
            <a:off x="406400" y="1447800"/>
            <a:ext cx="11379200" cy="4876800"/>
          </a:xfrm>
          <a:prstGeom prst="rect">
            <a:avLst/>
          </a:prstGeom>
        </p:spPr>
        <p:txBody>
          <a:bodyPr vert="horz" lIns="0" tIns="0" rIns="0" bIns="0"/>
          <a:lstStyle>
            <a:lvl1pPr>
              <a:buClr>
                <a:srgbClr val="213E9A"/>
              </a:buClr>
              <a:defRPr sz="2400"/>
            </a:lvl1pPr>
            <a:lvl2pPr>
              <a:buClr>
                <a:srgbClr val="213E9A"/>
              </a:buClr>
              <a:defRPr sz="2000"/>
            </a:lvl2pPr>
            <a:lvl3pPr>
              <a:buClr>
                <a:srgbClr val="213E9A"/>
              </a:buClr>
              <a:defRPr sz="1800"/>
            </a:lvl3pPr>
            <a:lvl4pPr>
              <a:buClr>
                <a:srgbClr val="213E9A"/>
              </a:buClr>
              <a:defRPr sz="1600"/>
            </a:lvl4pPr>
            <a:lvl5pPr>
              <a:buClr>
                <a:srgbClr val="213E9A"/>
              </a:buCl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Line 2">
            <a:extLst>
              <a:ext uri="{FF2B5EF4-FFF2-40B4-BE49-F238E27FC236}">
                <a16:creationId xmlns:a16="http://schemas.microsoft.com/office/drawing/2014/main" id="{4D179006-9475-ED24-ECCC-2A5A24C41FC0}"/>
              </a:ext>
            </a:extLst>
          </p:cNvPr>
          <p:cNvSpPr>
            <a:spLocks noChangeShapeType="1"/>
          </p:cNvSpPr>
          <p:nvPr userDrawn="1"/>
        </p:nvSpPr>
        <p:spPr bwMode="auto">
          <a:xfrm flipV="1">
            <a:off x="-30480" y="6248400"/>
            <a:ext cx="12252960" cy="1"/>
          </a:xfrm>
          <a:prstGeom prst="line">
            <a:avLst/>
          </a:prstGeom>
          <a:noFill/>
          <a:ln w="12700">
            <a:solidFill>
              <a:srgbClr val="595959"/>
            </a:solidFill>
            <a:prstDash val="solid"/>
            <a:round/>
            <a:headEnd type="none" w="med" len="med"/>
            <a:tailEnd type="none" w="med" len="med"/>
          </a:ln>
        </p:spPr>
        <p:txBody>
          <a:bodyPr>
            <a:prstTxWarp prst="textNoShape">
              <a:avLst/>
            </a:prstTxWarp>
          </a:bodyPr>
          <a:lstStyle/>
          <a:p>
            <a:pPr fontAlgn="auto">
              <a:spcBef>
                <a:spcPts val="0"/>
              </a:spcBef>
              <a:spcAft>
                <a:spcPts val="0"/>
              </a:spcAft>
              <a:defRPr/>
            </a:pPr>
            <a:endParaRPr lang="en-US">
              <a:latin typeface="+mn-lt"/>
              <a:ea typeface="+mn-ea"/>
              <a:cs typeface="+mn-cs"/>
            </a:endParaRPr>
          </a:p>
        </p:txBody>
      </p:sp>
    </p:spTree>
    <p:extLst>
      <p:ext uri="{BB962C8B-B14F-4D97-AF65-F5344CB8AC3E}">
        <p14:creationId xmlns:p14="http://schemas.microsoft.com/office/powerpoint/2010/main" val="2219223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wo Bullet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181600" cy="4754563"/>
          </a:xfrm>
          <a:prstGeom prst="rect">
            <a:avLst/>
          </a:prstGeom>
        </p:spPr>
        <p:txBody>
          <a:bodyPr lIns="0" tIns="0" rIns="0" bIns="0"/>
          <a:lstStyle>
            <a:lvl1pPr marL="287338" marR="0" indent="-287338" algn="l" defTabSz="457200" rtl="0" eaLnBrk="1" fontAlgn="auto" latinLnBrk="0" hangingPunct="1">
              <a:lnSpc>
                <a:spcPct val="100000"/>
              </a:lnSpc>
              <a:spcBef>
                <a:spcPts val="0"/>
              </a:spcBef>
              <a:spcAft>
                <a:spcPts val="1200"/>
              </a:spcAft>
              <a:buClr>
                <a:schemeClr val="accent1"/>
              </a:buClr>
              <a:buSzTx/>
              <a:buFont typeface="Arial"/>
              <a:buChar char="•"/>
              <a:tabLst/>
              <a:defRPr sz="2600"/>
            </a:lvl1pPr>
            <a:lvl2pPr marL="576263" marR="0" indent="-288925" algn="l" defTabSz="457200" rtl="0" eaLnBrk="1" fontAlgn="auto" latinLnBrk="0" hangingPunct="1">
              <a:lnSpc>
                <a:spcPct val="100000"/>
              </a:lnSpc>
              <a:spcBef>
                <a:spcPts val="0"/>
              </a:spcBef>
              <a:spcAft>
                <a:spcPts val="1200"/>
              </a:spcAft>
              <a:buClr>
                <a:schemeClr val="accent1"/>
              </a:buClr>
              <a:buSzTx/>
              <a:buFont typeface="Arial"/>
              <a:buChar char="•"/>
              <a:tabLst/>
              <a:defRPr sz="2300"/>
            </a:lvl2pPr>
            <a:lvl3pPr marL="8048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2000"/>
            </a:lvl3pPr>
            <a:lvl4pPr marL="10334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4pPr>
            <a:lvl5pPr marL="12620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2"/>
          <p:cNvSpPr>
            <a:spLocks noGrp="1"/>
          </p:cNvSpPr>
          <p:nvPr>
            <p:ph sz="half" idx="12"/>
          </p:nvPr>
        </p:nvSpPr>
        <p:spPr>
          <a:xfrm>
            <a:off x="6604000" y="1371601"/>
            <a:ext cx="5181600" cy="4754563"/>
          </a:xfrm>
          <a:prstGeom prst="rect">
            <a:avLst/>
          </a:prstGeom>
        </p:spPr>
        <p:txBody>
          <a:bodyPr lIns="0" tIns="0" rIns="0" bIns="0"/>
          <a:lstStyle>
            <a:lvl1pPr marL="287338" marR="0" indent="-287338" algn="l" defTabSz="457200" rtl="0" eaLnBrk="1" fontAlgn="auto" latinLnBrk="0" hangingPunct="1">
              <a:lnSpc>
                <a:spcPct val="100000"/>
              </a:lnSpc>
              <a:spcBef>
                <a:spcPts val="0"/>
              </a:spcBef>
              <a:spcAft>
                <a:spcPts val="1200"/>
              </a:spcAft>
              <a:buClr>
                <a:schemeClr val="accent1"/>
              </a:buClr>
              <a:buSzTx/>
              <a:buFont typeface="Arial"/>
              <a:buChar char="•"/>
              <a:tabLst/>
              <a:defRPr sz="2600"/>
            </a:lvl1pPr>
            <a:lvl2pPr marL="576263" marR="0" indent="-288925" algn="l" defTabSz="457200" rtl="0" eaLnBrk="1" fontAlgn="auto" latinLnBrk="0" hangingPunct="1">
              <a:lnSpc>
                <a:spcPct val="100000"/>
              </a:lnSpc>
              <a:spcBef>
                <a:spcPts val="0"/>
              </a:spcBef>
              <a:spcAft>
                <a:spcPts val="1200"/>
              </a:spcAft>
              <a:buClr>
                <a:schemeClr val="accent1"/>
              </a:buClr>
              <a:buSzTx/>
              <a:buFont typeface="Arial"/>
              <a:buChar char="•"/>
              <a:tabLst/>
              <a:defRPr sz="2300"/>
            </a:lvl2pPr>
            <a:lvl3pPr marL="8048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2000"/>
            </a:lvl3pPr>
            <a:lvl4pPr marL="10334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4pPr>
            <a:lvl5pPr marL="12620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itle 1">
            <a:extLst>
              <a:ext uri="{FF2B5EF4-FFF2-40B4-BE49-F238E27FC236}">
                <a16:creationId xmlns:a16="http://schemas.microsoft.com/office/drawing/2014/main" id="{0C99B006-F632-9E65-CB2A-F169604EB6D8}"/>
              </a:ext>
            </a:extLst>
          </p:cNvPr>
          <p:cNvSpPr>
            <a:spLocks noGrp="1"/>
          </p:cNvSpPr>
          <p:nvPr>
            <p:ph type="title"/>
          </p:nvPr>
        </p:nvSpPr>
        <p:spPr>
          <a:xfrm>
            <a:off x="406400" y="378378"/>
            <a:ext cx="8705513" cy="685800"/>
          </a:xfrm>
          <a:prstGeom prst="rect">
            <a:avLst/>
          </a:prstGeom>
        </p:spPr>
        <p:txBody>
          <a:bodyPr lIns="0" tIns="0" rIns="0" bIns="0"/>
          <a:lstStyle>
            <a:lvl1pPr algn="l">
              <a:defRPr sz="3200" b="1" i="1">
                <a:solidFill>
                  <a:srgbClr val="FFFFFF"/>
                </a:solidFill>
              </a:defRPr>
            </a:lvl1pPr>
          </a:lstStyle>
          <a:p>
            <a:r>
              <a:rPr lang="en-US"/>
              <a:t>Click to edit Master title style</a:t>
            </a:r>
          </a:p>
        </p:txBody>
      </p:sp>
      <p:sp>
        <p:nvSpPr>
          <p:cNvPr id="8" name="Line 2">
            <a:extLst>
              <a:ext uri="{FF2B5EF4-FFF2-40B4-BE49-F238E27FC236}">
                <a16:creationId xmlns:a16="http://schemas.microsoft.com/office/drawing/2014/main" id="{D64B7C6C-DA24-0A0D-7CB7-7BC4C8072201}"/>
              </a:ext>
            </a:extLst>
          </p:cNvPr>
          <p:cNvSpPr>
            <a:spLocks noChangeShapeType="1"/>
          </p:cNvSpPr>
          <p:nvPr userDrawn="1"/>
        </p:nvSpPr>
        <p:spPr bwMode="auto">
          <a:xfrm flipV="1">
            <a:off x="-30480" y="6248400"/>
            <a:ext cx="12252960" cy="1"/>
          </a:xfrm>
          <a:prstGeom prst="line">
            <a:avLst/>
          </a:prstGeom>
          <a:noFill/>
          <a:ln w="12700">
            <a:solidFill>
              <a:srgbClr val="595959"/>
            </a:solidFill>
            <a:prstDash val="solid"/>
            <a:round/>
            <a:headEnd type="none" w="med" len="med"/>
            <a:tailEnd type="none" w="med" len="med"/>
          </a:ln>
        </p:spPr>
        <p:txBody>
          <a:bodyPr>
            <a:prstTxWarp prst="textNoShape">
              <a:avLst/>
            </a:prstTxWarp>
          </a:bodyPr>
          <a:lstStyle/>
          <a:p>
            <a:pPr fontAlgn="auto">
              <a:spcBef>
                <a:spcPts val="0"/>
              </a:spcBef>
              <a:spcAft>
                <a:spcPts val="0"/>
              </a:spcAft>
              <a:defRPr/>
            </a:pPr>
            <a:endParaRPr lang="en-US">
              <a:latin typeface="+mn-lt"/>
              <a:ea typeface="+mn-ea"/>
              <a:cs typeface="+mn-cs"/>
            </a:endParaRPr>
          </a:p>
        </p:txBody>
      </p:sp>
    </p:spTree>
    <p:extLst>
      <p:ext uri="{BB962C8B-B14F-4D97-AF65-F5344CB8AC3E}">
        <p14:creationId xmlns:p14="http://schemas.microsoft.com/office/powerpoint/2010/main" val="2644616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Bar and Heavy Bullet Content">
    <p:spTree>
      <p:nvGrpSpPr>
        <p:cNvPr id="1" name=""/>
        <p:cNvGrpSpPr/>
        <p:nvPr/>
      </p:nvGrpSpPr>
      <p:grpSpPr>
        <a:xfrm>
          <a:off x="0" y="0"/>
          <a:ext cx="0" cy="0"/>
          <a:chOff x="0" y="0"/>
          <a:chExt cx="0" cy="0"/>
        </a:xfrm>
      </p:grpSpPr>
      <p:sp>
        <p:nvSpPr>
          <p:cNvPr id="5" name="Line 2">
            <a:extLst>
              <a:ext uri="{FF2B5EF4-FFF2-40B4-BE49-F238E27FC236}">
                <a16:creationId xmlns:a16="http://schemas.microsoft.com/office/drawing/2014/main" id="{A8E532BE-093B-B577-CA70-D67C8F555A80}"/>
              </a:ext>
            </a:extLst>
          </p:cNvPr>
          <p:cNvSpPr>
            <a:spLocks noChangeShapeType="1"/>
          </p:cNvSpPr>
          <p:nvPr userDrawn="1"/>
        </p:nvSpPr>
        <p:spPr bwMode="auto">
          <a:xfrm flipV="1">
            <a:off x="-30480" y="6248400"/>
            <a:ext cx="12252960" cy="1"/>
          </a:xfrm>
          <a:prstGeom prst="line">
            <a:avLst/>
          </a:prstGeom>
          <a:noFill/>
          <a:ln w="12700">
            <a:solidFill>
              <a:srgbClr val="595959"/>
            </a:solidFill>
            <a:prstDash val="solid"/>
            <a:round/>
            <a:headEnd type="none" w="med" len="med"/>
            <a:tailEnd type="none" w="med" len="med"/>
          </a:ln>
        </p:spPr>
        <p:txBody>
          <a:bodyPr>
            <a:prstTxWarp prst="textNoShape">
              <a:avLst/>
            </a:prstTxWarp>
          </a:bodyPr>
          <a:lstStyle/>
          <a:p>
            <a:pPr fontAlgn="auto">
              <a:spcBef>
                <a:spcPts val="0"/>
              </a:spcBef>
              <a:spcAft>
                <a:spcPts val="0"/>
              </a:spcAft>
              <a:defRPr/>
            </a:pPr>
            <a:endParaRPr lang="en-US">
              <a:latin typeface="+mn-lt"/>
              <a:ea typeface="+mn-ea"/>
              <a:cs typeface="+mn-cs"/>
            </a:endParaRPr>
          </a:p>
        </p:txBody>
      </p:sp>
      <p:sp>
        <p:nvSpPr>
          <p:cNvPr id="2" name="Title 1"/>
          <p:cNvSpPr>
            <a:spLocks noGrp="1"/>
          </p:cNvSpPr>
          <p:nvPr>
            <p:ph type="title"/>
          </p:nvPr>
        </p:nvSpPr>
        <p:spPr>
          <a:xfrm>
            <a:off x="304800" y="304800"/>
            <a:ext cx="11684000" cy="685800"/>
          </a:xfrm>
          <a:prstGeom prst="rect">
            <a:avLst/>
          </a:prstGeom>
        </p:spPr>
        <p:txBody>
          <a:bodyPr lIns="0" tIns="0" rIns="0" bIns="0"/>
          <a:lstStyle>
            <a:lvl1pPr algn="l">
              <a:defRPr sz="3200" b="1" i="1">
                <a:solidFill>
                  <a:srgbClr val="FFFFFF"/>
                </a:solidFill>
              </a:defRPr>
            </a:lvl1pPr>
          </a:lstStyle>
          <a:p>
            <a:r>
              <a:rPr lang="en-US"/>
              <a:t>Click to edit Master title style</a:t>
            </a:r>
          </a:p>
        </p:txBody>
      </p:sp>
      <p:sp>
        <p:nvSpPr>
          <p:cNvPr id="12" name="Content Placeholder 11"/>
          <p:cNvSpPr>
            <a:spLocks noGrp="1"/>
          </p:cNvSpPr>
          <p:nvPr>
            <p:ph sz="quarter" idx="12"/>
          </p:nvPr>
        </p:nvSpPr>
        <p:spPr>
          <a:xfrm>
            <a:off x="406400" y="1447800"/>
            <a:ext cx="11379200" cy="4876800"/>
          </a:xfrm>
          <a:prstGeom prst="rect">
            <a:avLst/>
          </a:prstGeom>
        </p:spPr>
        <p:txBody>
          <a:bodyPr vert="horz" lIns="0" tIns="0" rIns="0" bIns="0"/>
          <a:lstStyle>
            <a:lvl1pPr>
              <a:buClr>
                <a:srgbClr val="213E9A"/>
              </a:buClr>
              <a:defRPr sz="2400"/>
            </a:lvl1pPr>
            <a:lvl2pPr>
              <a:buClr>
                <a:srgbClr val="213E9A"/>
              </a:buClr>
              <a:defRPr sz="2000"/>
            </a:lvl2pPr>
            <a:lvl3pPr>
              <a:buClr>
                <a:srgbClr val="213E9A"/>
              </a:buClr>
              <a:defRPr sz="1800"/>
            </a:lvl3pPr>
            <a:lvl4pPr>
              <a:buClr>
                <a:srgbClr val="213E9A"/>
              </a:buClr>
              <a:defRPr sz="1600"/>
            </a:lvl4pPr>
            <a:lvl5pPr>
              <a:buClr>
                <a:srgbClr val="213E9A"/>
              </a:buCl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A32A62A-B62C-F6AC-0BAA-67E044C98A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96400" y="6324600"/>
            <a:ext cx="2530122" cy="417818"/>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Bullet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181600" cy="4754563"/>
          </a:xfrm>
          <a:prstGeom prst="rect">
            <a:avLst/>
          </a:prstGeom>
        </p:spPr>
        <p:txBody>
          <a:bodyPr lIns="0" tIns="0" rIns="0" bIns="0"/>
          <a:lstStyle>
            <a:lvl1pPr marL="287338" marR="0" indent="-287338" algn="l" defTabSz="457200" rtl="0" eaLnBrk="1" fontAlgn="auto" latinLnBrk="0" hangingPunct="1">
              <a:lnSpc>
                <a:spcPct val="100000"/>
              </a:lnSpc>
              <a:spcBef>
                <a:spcPts val="0"/>
              </a:spcBef>
              <a:spcAft>
                <a:spcPts val="1200"/>
              </a:spcAft>
              <a:buClr>
                <a:schemeClr val="accent1"/>
              </a:buClr>
              <a:buSzTx/>
              <a:buFont typeface="Arial"/>
              <a:buChar char="•"/>
              <a:tabLst/>
              <a:defRPr sz="2600"/>
            </a:lvl1pPr>
            <a:lvl2pPr marL="576263" marR="0" indent="-288925" algn="l" defTabSz="457200" rtl="0" eaLnBrk="1" fontAlgn="auto" latinLnBrk="0" hangingPunct="1">
              <a:lnSpc>
                <a:spcPct val="100000"/>
              </a:lnSpc>
              <a:spcBef>
                <a:spcPts val="0"/>
              </a:spcBef>
              <a:spcAft>
                <a:spcPts val="1200"/>
              </a:spcAft>
              <a:buClr>
                <a:schemeClr val="accent1"/>
              </a:buClr>
              <a:buSzTx/>
              <a:buFont typeface="Arial"/>
              <a:buChar char="•"/>
              <a:tabLst/>
              <a:defRPr sz="2300"/>
            </a:lvl2pPr>
            <a:lvl3pPr marL="8048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2000"/>
            </a:lvl3pPr>
            <a:lvl4pPr marL="10334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4pPr>
            <a:lvl5pPr marL="12620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2"/>
          <p:cNvSpPr>
            <a:spLocks noGrp="1"/>
          </p:cNvSpPr>
          <p:nvPr>
            <p:ph sz="half" idx="12"/>
          </p:nvPr>
        </p:nvSpPr>
        <p:spPr>
          <a:xfrm>
            <a:off x="6604000" y="1371601"/>
            <a:ext cx="5181600" cy="4754563"/>
          </a:xfrm>
          <a:prstGeom prst="rect">
            <a:avLst/>
          </a:prstGeom>
        </p:spPr>
        <p:txBody>
          <a:bodyPr lIns="0" tIns="0" rIns="0" bIns="0"/>
          <a:lstStyle>
            <a:lvl1pPr marL="287338" marR="0" indent="-287338" algn="l" defTabSz="457200" rtl="0" eaLnBrk="1" fontAlgn="auto" latinLnBrk="0" hangingPunct="1">
              <a:lnSpc>
                <a:spcPct val="100000"/>
              </a:lnSpc>
              <a:spcBef>
                <a:spcPts val="0"/>
              </a:spcBef>
              <a:spcAft>
                <a:spcPts val="1200"/>
              </a:spcAft>
              <a:buClr>
                <a:schemeClr val="accent1"/>
              </a:buClr>
              <a:buSzTx/>
              <a:buFont typeface="Arial"/>
              <a:buChar char="•"/>
              <a:tabLst/>
              <a:defRPr sz="2600"/>
            </a:lvl1pPr>
            <a:lvl2pPr marL="576263" marR="0" indent="-288925" algn="l" defTabSz="457200" rtl="0" eaLnBrk="1" fontAlgn="auto" latinLnBrk="0" hangingPunct="1">
              <a:lnSpc>
                <a:spcPct val="100000"/>
              </a:lnSpc>
              <a:spcBef>
                <a:spcPts val="0"/>
              </a:spcBef>
              <a:spcAft>
                <a:spcPts val="1200"/>
              </a:spcAft>
              <a:buClr>
                <a:schemeClr val="accent1"/>
              </a:buClr>
              <a:buSzTx/>
              <a:buFont typeface="Arial"/>
              <a:buChar char="•"/>
              <a:tabLst/>
              <a:defRPr sz="2300"/>
            </a:lvl2pPr>
            <a:lvl3pPr marL="8048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2000"/>
            </a:lvl3pPr>
            <a:lvl4pPr marL="10334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4pPr>
            <a:lvl5pPr marL="1262063" marR="0" indent="-228600" algn="l" defTabSz="457200" rtl="0" eaLnBrk="1" fontAlgn="auto" latinLnBrk="0" hangingPunct="1">
              <a:lnSpc>
                <a:spcPct val="100000"/>
              </a:lnSpc>
              <a:spcBef>
                <a:spcPts val="0"/>
              </a:spcBef>
              <a:spcAft>
                <a:spcPts val="1200"/>
              </a:spcAft>
              <a:buClr>
                <a:schemeClr val="accent1"/>
              </a:buClr>
              <a:buSzTx/>
              <a:buFont typeface="Arial"/>
              <a:buChar char="•"/>
              <a:tabLst/>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Line 2">
            <a:extLst>
              <a:ext uri="{FF2B5EF4-FFF2-40B4-BE49-F238E27FC236}">
                <a16:creationId xmlns:a16="http://schemas.microsoft.com/office/drawing/2014/main" id="{ADD3603B-CE0D-5A82-2851-F47C38B2B77D}"/>
              </a:ext>
            </a:extLst>
          </p:cNvPr>
          <p:cNvSpPr>
            <a:spLocks noChangeShapeType="1"/>
          </p:cNvSpPr>
          <p:nvPr userDrawn="1"/>
        </p:nvSpPr>
        <p:spPr bwMode="auto">
          <a:xfrm flipV="1">
            <a:off x="-30480" y="6248400"/>
            <a:ext cx="12252960" cy="1"/>
          </a:xfrm>
          <a:prstGeom prst="line">
            <a:avLst/>
          </a:prstGeom>
          <a:noFill/>
          <a:ln w="12700">
            <a:solidFill>
              <a:srgbClr val="595959"/>
            </a:solidFill>
            <a:prstDash val="solid"/>
            <a:round/>
            <a:headEnd type="none" w="med" len="med"/>
            <a:tailEnd type="none" w="med" len="med"/>
          </a:ln>
        </p:spPr>
        <p:txBody>
          <a:bodyPr>
            <a:prstTxWarp prst="textNoShape">
              <a:avLst/>
            </a:prstTxWarp>
          </a:bodyPr>
          <a:lstStyle/>
          <a:p>
            <a:pPr fontAlgn="auto">
              <a:spcBef>
                <a:spcPts val="0"/>
              </a:spcBef>
              <a:spcAft>
                <a:spcPts val="0"/>
              </a:spcAft>
              <a:defRPr/>
            </a:pPr>
            <a:endParaRPr lang="en-US">
              <a:latin typeface="+mn-lt"/>
              <a:ea typeface="+mn-ea"/>
              <a:cs typeface="+mn-cs"/>
            </a:endParaRPr>
          </a:p>
        </p:txBody>
      </p:sp>
      <p:sp>
        <p:nvSpPr>
          <p:cNvPr id="15" name="Title 1">
            <a:extLst>
              <a:ext uri="{FF2B5EF4-FFF2-40B4-BE49-F238E27FC236}">
                <a16:creationId xmlns:a16="http://schemas.microsoft.com/office/drawing/2014/main" id="{0C99B006-F632-9E65-CB2A-F169604EB6D8}"/>
              </a:ext>
            </a:extLst>
          </p:cNvPr>
          <p:cNvSpPr>
            <a:spLocks noGrp="1"/>
          </p:cNvSpPr>
          <p:nvPr>
            <p:ph type="title"/>
          </p:nvPr>
        </p:nvSpPr>
        <p:spPr>
          <a:xfrm>
            <a:off x="406400" y="378378"/>
            <a:ext cx="8705513" cy="685800"/>
          </a:xfrm>
          <a:prstGeom prst="rect">
            <a:avLst/>
          </a:prstGeom>
        </p:spPr>
        <p:txBody>
          <a:bodyPr lIns="0" tIns="0" rIns="0" bIns="0"/>
          <a:lstStyle>
            <a:lvl1pPr algn="l">
              <a:defRPr sz="3200" b="1" i="1">
                <a:solidFill>
                  <a:srgbClr val="FFFFFF"/>
                </a:solidFill>
              </a:defRPr>
            </a:lvl1pPr>
          </a:lstStyle>
          <a:p>
            <a:r>
              <a:rPr lang="en-US"/>
              <a:t>Click to edit Master title style</a:t>
            </a:r>
          </a:p>
        </p:txBody>
      </p:sp>
      <p:pic>
        <p:nvPicPr>
          <p:cNvPr id="4" name="Picture 3">
            <a:extLst>
              <a:ext uri="{FF2B5EF4-FFF2-40B4-BE49-F238E27FC236}">
                <a16:creationId xmlns:a16="http://schemas.microsoft.com/office/drawing/2014/main" id="{4E3C81A2-CC44-32F6-F1D4-77B0A88478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96400" y="6324600"/>
            <a:ext cx="2530122" cy="417818"/>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9356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1848459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888177" y="1739901"/>
            <a:ext cx="10415647" cy="4327523"/>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a:p>
            <a:endParaRPr lang="en-US" dirty="0"/>
          </a:p>
        </p:txBody>
      </p:sp>
    </p:spTree>
    <p:extLst>
      <p:ext uri="{BB962C8B-B14F-4D97-AF65-F5344CB8AC3E}">
        <p14:creationId xmlns:p14="http://schemas.microsoft.com/office/powerpoint/2010/main" val="130683969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Full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Date Placeholder 2">
            <a:extLst>
              <a:ext uri="{FF2B5EF4-FFF2-40B4-BE49-F238E27FC236}">
                <a16:creationId xmlns:a16="http://schemas.microsoft.com/office/drawing/2014/main" id="{05CBC813-BC90-383B-25F4-91BFBEF14614}"/>
              </a:ext>
            </a:extLst>
          </p:cNvPr>
          <p:cNvSpPr>
            <a:spLocks noGrp="1"/>
          </p:cNvSpPr>
          <p:nvPr>
            <p:ph type="dt" sz="half" idx="10"/>
          </p:nvPr>
        </p:nvSpPr>
        <p:spPr/>
        <p:txBody>
          <a:bodyPr/>
          <a:lstStyle/>
          <a:p>
            <a:fld id="{27CD4A3B-E186-AB40-96C6-355AF9A6FE76}" type="datetimeFigureOut">
              <a:rPr lang="en-US" smtClean="0"/>
              <a:pPr/>
              <a:t>7/21/26</a:t>
            </a:fld>
            <a:endParaRPr lang="en-US"/>
          </a:p>
        </p:txBody>
      </p:sp>
      <p:sp>
        <p:nvSpPr>
          <p:cNvPr id="10" name="Footer Placeholder 9">
            <a:extLst>
              <a:ext uri="{FF2B5EF4-FFF2-40B4-BE49-F238E27FC236}">
                <a16:creationId xmlns:a16="http://schemas.microsoft.com/office/drawing/2014/main" id="{47C4AC6A-88C2-0026-DF78-EF9920CFE8A1}"/>
              </a:ext>
            </a:extLst>
          </p:cNvPr>
          <p:cNvSpPr>
            <a:spLocks noGrp="1"/>
          </p:cNvSpPr>
          <p:nvPr>
            <p:ph type="ftr" sz="quarter" idx="11"/>
          </p:nvPr>
        </p:nvSpPr>
        <p:spPr/>
        <p:txBody>
          <a:bodyPr/>
          <a:lstStyle/>
          <a:p>
            <a:endParaRPr lang="en-US"/>
          </a:p>
        </p:txBody>
      </p:sp>
      <p:sp>
        <p:nvSpPr>
          <p:cNvPr id="11" name="Slide Number Placeholder 10">
            <a:extLst>
              <a:ext uri="{FF2B5EF4-FFF2-40B4-BE49-F238E27FC236}">
                <a16:creationId xmlns:a16="http://schemas.microsoft.com/office/drawing/2014/main" id="{25ABB9BD-3F69-5EA5-3926-FA3D62842840}"/>
              </a:ext>
            </a:extLst>
          </p:cNvPr>
          <p:cNvSpPr>
            <a:spLocks noGrp="1"/>
          </p:cNvSpPr>
          <p:nvPr>
            <p:ph type="sldNum" sz="quarter" idx="12"/>
          </p:nvPr>
        </p:nvSpPr>
        <p:spPr/>
        <p:txBody>
          <a:bodyPr/>
          <a:lstStyle/>
          <a:p>
            <a:fld id="{82B577FA-F7D9-2C48-919F-F962E3BF952F}" type="slidenum">
              <a:rPr lang="en-US" smtClean="0"/>
              <a:pPr/>
              <a:t>‹#›</a:t>
            </a:fld>
            <a:endParaRPr lang="en-US" dirty="0"/>
          </a:p>
        </p:txBody>
      </p:sp>
    </p:spTree>
    <p:extLst>
      <p:ext uri="{BB962C8B-B14F-4D97-AF65-F5344CB8AC3E}">
        <p14:creationId xmlns:p14="http://schemas.microsoft.com/office/powerpoint/2010/main" val="197065128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290370" y="1739901"/>
            <a:ext cx="5013454"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888175"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1655034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886968" y="558602"/>
            <a:ext cx="10415648" cy="1008797"/>
          </a:xfrm>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888176" y="1739901"/>
            <a:ext cx="5013454"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222175"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46045522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Grey Box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886970" y="558602"/>
            <a:ext cx="6697991" cy="1005229"/>
          </a:xfrm>
        </p:spPr>
        <p:txBody>
          <a:bodyPr/>
          <a:lstStyle/>
          <a:p>
            <a:r>
              <a:rPr lang="en-US" dirty="0"/>
              <a:t>Click to edit title</a:t>
            </a:r>
            <a:br>
              <a:rPr lang="en-US" dirty="0"/>
            </a:br>
            <a:r>
              <a:rPr lang="en-US" dirty="0"/>
              <a:t>(2 lines max)</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886968" y="1739901"/>
            <a:ext cx="669799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p:nvSpPr>
        <p:spPr>
          <a:xfrm>
            <a:off x="8465770" y="0"/>
            <a:ext cx="3726230" cy="615050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2810641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683B70-E60E-3E01-3E06-64F74DBE374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50" y="7144"/>
            <a:ext cx="12179299" cy="6850856"/>
          </a:xfrm>
          <a:prstGeom prst="rect">
            <a:avLst/>
          </a:prstGeom>
        </p:spPr>
      </p:pic>
      <p:sp>
        <p:nvSpPr>
          <p:cNvPr id="2" name="Title 1">
            <a:extLst>
              <a:ext uri="{FF2B5EF4-FFF2-40B4-BE49-F238E27FC236}">
                <a16:creationId xmlns:a16="http://schemas.microsoft.com/office/drawing/2014/main" id="{DD325992-890C-EC4B-B676-6CCEF133B8F2}"/>
              </a:ext>
            </a:extLst>
          </p:cNvPr>
          <p:cNvSpPr>
            <a:spLocks noGrp="1"/>
          </p:cNvSpPr>
          <p:nvPr>
            <p:ph type="title" hasCustomPrompt="1"/>
          </p:nvPr>
        </p:nvSpPr>
        <p:spPr>
          <a:xfrm>
            <a:off x="891351" y="1709738"/>
            <a:ext cx="10409299" cy="2852737"/>
          </a:xfrm>
        </p:spPr>
        <p:txBody>
          <a:bodyPr anchor="ctr" anchorCtr="0"/>
          <a:lstStyle>
            <a:lvl1pPr>
              <a:defRPr sz="4800"/>
            </a:lvl1pPr>
          </a:lstStyle>
          <a:p>
            <a:r>
              <a:rPr lang="en-US" dirty="0"/>
              <a:t>Click to edit title</a:t>
            </a:r>
          </a:p>
        </p:txBody>
      </p:sp>
      <p:sp>
        <p:nvSpPr>
          <p:cNvPr id="3" name="Text Placeholder 2">
            <a:extLst>
              <a:ext uri="{FF2B5EF4-FFF2-40B4-BE49-F238E27FC236}">
                <a16:creationId xmlns:a16="http://schemas.microsoft.com/office/drawing/2014/main" id="{E55303FD-B916-FD4E-85C2-3EBF655BC1FB}"/>
              </a:ext>
            </a:extLst>
          </p:cNvPr>
          <p:cNvSpPr>
            <a:spLocks noGrp="1"/>
          </p:cNvSpPr>
          <p:nvPr>
            <p:ph type="body" idx="1" hasCustomPrompt="1"/>
          </p:nvPr>
        </p:nvSpPr>
        <p:spPr>
          <a:xfrm>
            <a:off x="891350" y="4589463"/>
            <a:ext cx="10409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4" name="Date Placeholder 3">
            <a:extLst>
              <a:ext uri="{FF2B5EF4-FFF2-40B4-BE49-F238E27FC236}">
                <a16:creationId xmlns:a16="http://schemas.microsoft.com/office/drawing/2014/main" id="{2C8FDE18-9616-B043-9C71-522DAD29B023}"/>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5" name="Footer Placeholder 4">
            <a:extLst>
              <a:ext uri="{FF2B5EF4-FFF2-40B4-BE49-F238E27FC236}">
                <a16:creationId xmlns:a16="http://schemas.microsoft.com/office/drawing/2014/main" id="{D832FF7A-5905-EB40-919B-9225D0871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7509E-6005-DB4B-9578-84532E5F8BFF}"/>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4223979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888175" y="1739901"/>
            <a:ext cx="5081650"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22173" y="1739901"/>
            <a:ext cx="5081651"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7/21/26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777768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D954F6-D847-0908-23DD-02E95400FDF1}"/>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12698" y="3574"/>
            <a:ext cx="12172952" cy="6854426"/>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888176" y="558602"/>
            <a:ext cx="10415648" cy="1008797"/>
          </a:xfrm>
          <a:prstGeom prst="rect">
            <a:avLst/>
          </a:prstGeom>
        </p:spPr>
        <p:txBody>
          <a:bodyPr vert="horz" lIns="0" tIns="0" rIns="91440" bIns="45720" rtlCol="0" anchor="t" anchorCtr="0">
            <a:noAutofit/>
          </a:bodyPr>
          <a:lstStyle/>
          <a:p>
            <a:r>
              <a:rPr lang="en-US" dirty="0"/>
              <a:t>Click to edit Master title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888176" y="1739901"/>
            <a:ext cx="10415649" cy="4351338"/>
          </a:xfrm>
          <a:prstGeom prst="rect">
            <a:avLst/>
          </a:prstGeom>
        </p:spPr>
        <p:txBody>
          <a:bodyPr vert="horz" lIns="0" tIns="0" rIns="91440" bIns="45720" rtlCol="0">
            <a:no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6096001" y="6426616"/>
            <a:ext cx="1546302" cy="292238"/>
          </a:xfrm>
          <a:prstGeom prst="rect">
            <a:avLst/>
          </a:prstGeom>
        </p:spPr>
        <p:txBody>
          <a:bodyPr vert="horz" lIns="91440" tIns="91440" rIns="91440" bIns="91440" rtlCol="0" anchor="ctr" anchorCtr="0"/>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27CD4A3B-E186-AB40-96C6-355AF9A6FE76}" type="datetimeFigureOut">
              <a:rPr lang="en-US" smtClean="0"/>
              <a:pPr/>
              <a:t>7/21/26</a:t>
            </a:fld>
            <a:endParaRPr lang="en-US" dirty="0"/>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26616"/>
            <a:ext cx="5060066" cy="292238"/>
          </a:xfrm>
          <a:prstGeom prst="rect">
            <a:avLst/>
          </a:prstGeom>
        </p:spPr>
        <p:txBody>
          <a:bodyPr vert="horz" lIns="91440" tIns="91440" rIns="91440" bIns="91440" rtlCol="0" anchor="ctr"/>
          <a:lstStyle>
            <a:lvl1pPr algn="ctr">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26616"/>
            <a:ext cx="434428" cy="292238"/>
          </a:xfrm>
          <a:prstGeom prst="rect">
            <a:avLst/>
          </a:prstGeom>
        </p:spPr>
        <p:txBody>
          <a:bodyPr vert="horz" lIns="91440" tIns="91440" rIns="91440" bIns="91440"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dirty="0"/>
          </a:p>
        </p:txBody>
      </p:sp>
    </p:spTree>
    <p:extLst>
      <p:ext uri="{BB962C8B-B14F-4D97-AF65-F5344CB8AC3E}">
        <p14:creationId xmlns:p14="http://schemas.microsoft.com/office/powerpoint/2010/main" val="4275361786"/>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05" r:id="rId15"/>
    <p:sldLayoutId id="2147483715" r:id="rId16"/>
    <p:sldLayoutId id="2147483732" r:id="rId17"/>
  </p:sldLayoutIdLst>
  <p:hf hdr="0" ftr="0" dt="0"/>
  <p:txStyles>
    <p:titleStyle>
      <a:lvl1pPr algn="l" defTabSz="914400" rtl="0" eaLnBrk="1" latinLnBrk="0" hangingPunct="1">
        <a:lnSpc>
          <a:spcPct val="90000"/>
        </a:lnSpc>
        <a:spcBef>
          <a:spcPct val="0"/>
        </a:spcBef>
        <a:buNone/>
        <a:defRPr sz="2800" b="1" i="0" kern="1200" baseline="0">
          <a:solidFill>
            <a:schemeClr val="accent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20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6.jpeg"/><Relationship Id="rId3" Type="http://schemas.openxmlformats.org/officeDocument/2006/relationships/image" Target="../media/image21.pn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png"/><Relationship Id="rId2" Type="http://schemas.openxmlformats.org/officeDocument/2006/relationships/notesSlide" Target="../notesSlides/notesSlide6.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5" Type="http://schemas.openxmlformats.org/officeDocument/2006/relationships/image" Target="../media/image33.jpeg"/><Relationship Id="rId10" Type="http://schemas.openxmlformats.org/officeDocument/2006/relationships/image" Target="../media/image28.jpeg"/><Relationship Id="rId19" Type="http://schemas.openxmlformats.org/officeDocument/2006/relationships/image" Target="../media/image37.jpeg"/><Relationship Id="rId4" Type="http://schemas.openxmlformats.org/officeDocument/2006/relationships/image" Target="../media/image22.jpeg"/><Relationship Id="rId9" Type="http://schemas.openxmlformats.org/officeDocument/2006/relationships/image" Target="../media/image27.png"/><Relationship Id="rId1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nsuf.inl.gov/Page/nfml_request" TargetMode="Externa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jpeg"/><Relationship Id="rId12" Type="http://schemas.openxmlformats.org/officeDocument/2006/relationships/image" Target="../media/image79.emf"/><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eg"/><Relationship Id="rId11" Type="http://schemas.openxmlformats.org/officeDocument/2006/relationships/image" Target="../media/image78.emf"/><Relationship Id="rId5" Type="http://schemas.openxmlformats.org/officeDocument/2006/relationships/image" Target="../media/image72.png"/><Relationship Id="rId10" Type="http://schemas.openxmlformats.org/officeDocument/2006/relationships/image" Target="../media/image77.emf"/><Relationship Id="rId4" Type="http://schemas.openxmlformats.org/officeDocument/2006/relationships/image" Target="../media/image71.jpeg"/><Relationship Id="rId9" Type="http://schemas.openxmlformats.org/officeDocument/2006/relationships/image" Target="../media/image76.emf"/></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4.tiff"/><Relationship Id="rId5" Type="http://schemas.openxmlformats.org/officeDocument/2006/relationships/image" Target="../media/image83.png"/><Relationship Id="rId4" Type="http://schemas.openxmlformats.org/officeDocument/2006/relationships/image" Target="../media/image82.png"/></Relationships>
</file>

<file path=ppt/slides/_rels/slide3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9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3.xml"/><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06.jpeg"/><Relationship Id="rId3" Type="http://schemas.openxmlformats.org/officeDocument/2006/relationships/image" Target="../media/image99.jpeg"/><Relationship Id="rId7" Type="http://schemas.openxmlformats.org/officeDocument/2006/relationships/image" Target="../media/image102.jpeg"/><Relationship Id="rId12" Type="http://schemas.openxmlformats.org/officeDocument/2006/relationships/image" Target="../media/image105.jpeg"/><Relationship Id="rId2" Type="http://schemas.openxmlformats.org/officeDocument/2006/relationships/image" Target="../media/image98.png"/><Relationship Id="rId1" Type="http://schemas.openxmlformats.org/officeDocument/2006/relationships/slideLayout" Target="../slideLayouts/slideLayout13.xml"/><Relationship Id="rId6" Type="http://schemas.openxmlformats.org/officeDocument/2006/relationships/image" Target="../media/image101.png"/><Relationship Id="rId11" Type="http://schemas.openxmlformats.org/officeDocument/2006/relationships/image" Target="../media/image104.png"/><Relationship Id="rId5" Type="http://schemas.openxmlformats.org/officeDocument/2006/relationships/image" Target="../media/image100.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103.jpeg"/><Relationship Id="rId14" Type="http://schemas.openxmlformats.org/officeDocument/2006/relationships/image" Target="../media/image107.jpeg"/></Relationships>
</file>

<file path=ppt/slides/_rels/slide4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13.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emf"/></Relationships>
</file>

<file path=ppt/slides/_rels/slide4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114.jpeg"/></Relationships>
</file>

<file path=ppt/slides/_rels/slide46.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www.standards.doe.gov/standards-documents/1000/1018-bhdbk-1993-v1" TargetMode="External"/><Relationship Id="rId13" Type="http://schemas.openxmlformats.org/officeDocument/2006/relationships/hyperlink" Target="https://www.standards.doe.gov/standards-documents/1000/1012-bhdbk-1992-v2" TargetMode="External"/><Relationship Id="rId3" Type="http://schemas.openxmlformats.org/officeDocument/2006/relationships/hyperlink" Target="https://www.standards.doe.gov/" TargetMode="External"/><Relationship Id="rId7" Type="http://schemas.openxmlformats.org/officeDocument/2006/relationships/hyperlink" Target="https://www.standards.doe.gov/standards-documents/1000/1017-BHdbk-1993-V2" TargetMode="External"/><Relationship Id="rId12" Type="http://schemas.openxmlformats.org/officeDocument/2006/relationships/hyperlink" Target="https://www.standards.doe.gov/standards-documents/1000/1012-BHdbk-1992-V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standards.doe.gov/standards-documents/1000/1017-BHdbk-1993-v1" TargetMode="External"/><Relationship Id="rId11" Type="http://schemas.openxmlformats.org/officeDocument/2006/relationships/hyperlink" Target="https://www.standards.doe.gov/standards-documents/1000/1015-bhdbk-1993-v2" TargetMode="External"/><Relationship Id="rId5" Type="http://schemas.openxmlformats.org/officeDocument/2006/relationships/hyperlink" Target="https://www.standards.doe.gov/standards-documents/1000/1019-bhdbk-1993-v2" TargetMode="External"/><Relationship Id="rId10" Type="http://schemas.openxmlformats.org/officeDocument/2006/relationships/hyperlink" Target="https://www.standards.doe.gov/standards-documents/1000/1015-bhdbk-1993-v1" TargetMode="External"/><Relationship Id="rId4" Type="http://schemas.openxmlformats.org/officeDocument/2006/relationships/hyperlink" Target="https://www.standards.doe.gov/standards-documents/1000/1019-bhdbk-1993-v1" TargetMode="External"/><Relationship Id="rId9" Type="http://schemas.openxmlformats.org/officeDocument/2006/relationships/hyperlink" Target="https://www.standards.doe.gov/standards-documents/1000/1018-bhdbk-1993-v2" TargetMode="External"/><Relationship Id="rId14" Type="http://schemas.openxmlformats.org/officeDocument/2006/relationships/hyperlink" Target="https://www.standards.doe.gov/standards-documents/1000/1012-bhdbk-1992-v3"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energy.gov/ne/stem-resources" TargetMode="External"/><Relationship Id="rId7" Type="http://schemas.openxmlformats.org/officeDocument/2006/relationships/hyperlink" Target="https://hps.org/publicinformation/" TargetMode="External"/><Relationship Id="rId2" Type="http://schemas.openxmlformats.org/officeDocument/2006/relationships/hyperlink" Target="https://www.energy.gov/ne/office-nuclear-energy" TargetMode="External"/><Relationship Id="rId1" Type="http://schemas.openxmlformats.org/officeDocument/2006/relationships/slideLayout" Target="../slideLayouts/slideLayout2.xml"/><Relationship Id="rId6" Type="http://schemas.openxmlformats.org/officeDocument/2006/relationships/hyperlink" Target="https://www.ans.org/nuclear/science/" TargetMode="External"/><Relationship Id="rId5" Type="http://schemas.openxmlformats.org/officeDocument/2006/relationships/hyperlink" Target="https://www.nrc.gov/reading-rm/basic-ref/students/elearning.html" TargetMode="External"/><Relationship Id="rId4" Type="http://schemas.openxmlformats.org/officeDocument/2006/relationships/hyperlink" Target="https://inl.gov/nuclear-energy/"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energy.gov/ne/fuel-cycle-technologies" TargetMode="External"/><Relationship Id="rId13" Type="http://schemas.openxmlformats.org/officeDocument/2006/relationships/hyperlink" Target="https://www.eia.gov/energyexplained/nuclear/us-nuclear-industry.php" TargetMode="External"/><Relationship Id="rId3" Type="http://schemas.openxmlformats.org/officeDocument/2006/relationships/hyperlink" Target="https://www.energy.gov/ne/light-water-reactor-sustainability-lwrs-program" TargetMode="External"/><Relationship Id="rId7" Type="http://schemas.openxmlformats.org/officeDocument/2006/relationships/hyperlink" Target="https://www.energy.gov/ne/nuclear-fuel-cycle" TargetMode="External"/><Relationship Id="rId12" Type="http://schemas.openxmlformats.org/officeDocument/2006/relationships/hyperlink" Target="https://www.energy.gov/ne/articles/history-nuclear-energy" TargetMode="External"/><Relationship Id="rId2" Type="http://schemas.openxmlformats.org/officeDocument/2006/relationships/hyperlink" Target="https://www.energy.gov/ne/articles/nuclear-101-how-does-nuclear-reactor-work" TargetMode="External"/><Relationship Id="rId1" Type="http://schemas.openxmlformats.org/officeDocument/2006/relationships/slideLayout" Target="../slideLayouts/slideLayout2.xml"/><Relationship Id="rId6" Type="http://schemas.openxmlformats.org/officeDocument/2006/relationships/hyperlink" Target="https://www.energy.gov/ne/advanced-reactor-technologies" TargetMode="External"/><Relationship Id="rId11" Type="http://schemas.openxmlformats.org/officeDocument/2006/relationships/hyperlink" Target="https://inl.gov/52-reactors/" TargetMode="External"/><Relationship Id="rId5" Type="http://schemas.openxmlformats.org/officeDocument/2006/relationships/hyperlink" Target="https://www.energy.gov/ne/enhanced-safety-advanced-reactors" TargetMode="External"/><Relationship Id="rId15" Type="http://schemas.openxmlformats.org/officeDocument/2006/relationships/hyperlink" Target="https://www.nrc.gov/about-nrc/history.html" TargetMode="External"/><Relationship Id="rId10" Type="http://schemas.openxmlformats.org/officeDocument/2006/relationships/hyperlink" Target="https://inl.gov/proving-the-principle/" TargetMode="External"/><Relationship Id="rId4" Type="http://schemas.openxmlformats.org/officeDocument/2006/relationships/hyperlink" Target="https://www.energy.gov/ne/articles/7-moments-december-changed-nuclear-energy-history" TargetMode="External"/><Relationship Id="rId9" Type="http://schemas.openxmlformats.org/officeDocument/2006/relationships/hyperlink" Target="https://www.energy.gov/ne/office-spent-fuel-and-high-level-waste-disposition" TargetMode="External"/><Relationship Id="rId14" Type="http://schemas.openxmlformats.org/officeDocument/2006/relationships/hyperlink" Target="https://www.epa.gov/radtown/nuclear-power-plant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anl.gov/education/national-xray-school" TargetMode="External"/><Relationship Id="rId7" Type="http://schemas.openxmlformats.org/officeDocument/2006/relationships/hyperlink" Target="https://ssurf.org/" TargetMode="External"/><Relationship Id="rId2" Type="http://schemas.openxmlformats.org/officeDocument/2006/relationships/hyperlink" Target="https://www.mevschool.net/" TargetMode="External"/><Relationship Id="rId1" Type="http://schemas.openxmlformats.org/officeDocument/2006/relationships/slideLayout" Target="../slideLayouts/slideLayout2.xml"/><Relationship Id="rId6" Type="http://schemas.openxmlformats.org/officeDocument/2006/relationships/hyperlink" Target="https://www.nsf.gov/focus-areas/infrastructure" TargetMode="External"/><Relationship Id="rId5" Type="http://schemas.openxmlformats.org/officeDocument/2006/relationships/hyperlink" Target="https://www.nist.gov/ncnr/chrns/education-and-outreach/chrns-summer-school-neutron-scattering" TargetMode="External"/><Relationship Id="rId4" Type="http://schemas.openxmlformats.org/officeDocument/2006/relationships/hyperlink" Target="https://neutrons.ornl.gov/nxs"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antinternational.com/docs/samples/FM/11/Zirat10_Str_Impact_Of_Irradiation_Sample.pdf" TargetMode="External"/><Relationship Id="rId2" Type="http://schemas.openxmlformats.org/officeDocument/2006/relationships/hyperlink" Target="https://www.ansys.com/content/dam/amp/2021/august/webpage-requests/education-resources-dam-upload-batch-3/materials-for-nuclear-power-systems-PAPNPSEN21.pdf"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mailto:nsuf@inl.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hyperlink" Target="https://creativecommons.org/licenses/by-sa/3.0/" TargetMode="External"/><Relationship Id="rId4" Type="http://schemas.openxmlformats.org/officeDocument/2006/relationships/hyperlink" Target="http://histmag.org/Bomba-atomowa.-Cz.-II-Projekt-Manhattan-696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www.energy.gov/science/office-scienc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3432B9-F0FA-05A7-8658-DC77219FFF60}"/>
              </a:ext>
            </a:extLst>
          </p:cNvPr>
          <p:cNvSpPr>
            <a:spLocks noGrp="1"/>
          </p:cNvSpPr>
          <p:nvPr>
            <p:ph type="body" sz="quarter" idx="18"/>
          </p:nvPr>
        </p:nvSpPr>
        <p:spPr/>
        <p:txBody>
          <a:bodyPr/>
          <a:lstStyle/>
          <a:p>
            <a:pPr>
              <a:spcBef>
                <a:spcPts val="0"/>
              </a:spcBef>
              <a:spcAft>
                <a:spcPts val="0"/>
              </a:spcAft>
            </a:pPr>
            <a:r>
              <a:rPr lang="en-US" dirty="0"/>
              <a:t>Brenden Heidrich, PhD PE</a:t>
            </a:r>
          </a:p>
          <a:p>
            <a:pPr>
              <a:spcBef>
                <a:spcPts val="600"/>
              </a:spcBef>
            </a:pPr>
            <a:r>
              <a:rPr lang="en-US" dirty="0"/>
              <a:t>NSUF Director</a:t>
            </a:r>
          </a:p>
          <a:p>
            <a:pPr>
              <a:spcBef>
                <a:spcPts val="0"/>
              </a:spcBef>
            </a:pPr>
            <a:r>
              <a:rPr lang="en-US" dirty="0"/>
              <a:t>July 21, 2026</a:t>
            </a:r>
          </a:p>
        </p:txBody>
      </p:sp>
      <p:sp>
        <p:nvSpPr>
          <p:cNvPr id="2" name="Title 1">
            <a:extLst>
              <a:ext uri="{FF2B5EF4-FFF2-40B4-BE49-F238E27FC236}">
                <a16:creationId xmlns:a16="http://schemas.microsoft.com/office/drawing/2014/main" id="{C7B54D52-7FFD-32C9-F8D0-4EF04DE2DC94}"/>
              </a:ext>
            </a:extLst>
          </p:cNvPr>
          <p:cNvSpPr>
            <a:spLocks noGrp="1"/>
          </p:cNvSpPr>
          <p:nvPr>
            <p:ph type="ctrTitle" idx="4294967295"/>
          </p:nvPr>
        </p:nvSpPr>
        <p:spPr>
          <a:xfrm>
            <a:off x="1886673" y="2694781"/>
            <a:ext cx="10104699" cy="1468438"/>
          </a:xfrm>
        </p:spPr>
        <p:txBody>
          <a:bodyPr/>
          <a:lstStyle/>
          <a:p>
            <a:r>
              <a:rPr lang="en-US" sz="3600" dirty="0">
                <a:solidFill>
                  <a:schemeClr val="bg1"/>
                </a:solidFill>
                <a:latin typeface="+mj-lt"/>
              </a:rPr>
              <a:t>Foundations of Irradiation Testing Workshop:</a:t>
            </a:r>
            <a:br>
              <a:rPr lang="en-US" sz="3600" dirty="0">
                <a:solidFill>
                  <a:schemeClr val="bg1"/>
                </a:solidFill>
                <a:latin typeface="+mj-lt"/>
              </a:rPr>
            </a:br>
            <a:r>
              <a:rPr lang="en-US" sz="3600" dirty="0">
                <a:solidFill>
                  <a:schemeClr val="bg1"/>
                </a:solidFill>
                <a:latin typeface="+mj-lt"/>
              </a:rPr>
              <a:t>Welcome and Introduction to the Nuclear Science User Facilities</a:t>
            </a:r>
          </a:p>
        </p:txBody>
      </p:sp>
    </p:spTree>
    <p:extLst>
      <p:ext uri="{BB962C8B-B14F-4D97-AF65-F5344CB8AC3E}">
        <p14:creationId xmlns:p14="http://schemas.microsoft.com/office/powerpoint/2010/main" val="2129461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62A9AB-750B-AB81-5C91-0084A09792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2651" y="865289"/>
            <a:ext cx="4542898" cy="2696111"/>
          </a:xfrm>
          <a:prstGeom prst="rect">
            <a:avLst/>
          </a:prstGeom>
        </p:spPr>
      </p:pic>
      <p:sp>
        <p:nvSpPr>
          <p:cNvPr id="9" name="TextBox 8">
            <a:extLst>
              <a:ext uri="{FF2B5EF4-FFF2-40B4-BE49-F238E27FC236}">
                <a16:creationId xmlns:a16="http://schemas.microsoft.com/office/drawing/2014/main" id="{94C0C6F2-FF15-FFED-D687-5E300C4D8DAA}"/>
              </a:ext>
            </a:extLst>
          </p:cNvPr>
          <p:cNvSpPr txBox="1"/>
          <p:nvPr/>
        </p:nvSpPr>
        <p:spPr>
          <a:xfrm>
            <a:off x="865027" y="1000327"/>
            <a:ext cx="6902977" cy="5201424"/>
          </a:xfrm>
          <a:prstGeom prst="rect">
            <a:avLst/>
          </a:prstGeom>
          <a:noFill/>
        </p:spPr>
        <p:txBody>
          <a:bodyPr wrap="square">
            <a:spAutoFit/>
          </a:bodyPr>
          <a:lstStyle/>
          <a:p>
            <a:pPr marL="0" indent="0">
              <a:buNone/>
            </a:pPr>
            <a:r>
              <a:rPr lang="en-US" altLang="en-US" sz="2400" b="1" kern="0" baseline="0" dirty="0">
                <a:solidFill>
                  <a:srgbClr val="002060"/>
                </a:solidFill>
                <a:ea typeface="ＭＳ Ｐゴシック" charset="-128"/>
              </a:rPr>
              <a:t>The unique aspects of NSUF</a:t>
            </a:r>
            <a:r>
              <a:rPr lang="en-US" altLang="en-US" sz="2000" b="1" kern="0" baseline="0" dirty="0">
                <a:solidFill>
                  <a:srgbClr val="002060"/>
                </a:solidFill>
                <a:ea typeface="ＭＳ Ｐゴシック" charset="-128"/>
              </a:rPr>
              <a:t> </a:t>
            </a:r>
          </a:p>
          <a:p>
            <a:pPr marL="574675" lvl="1" indent="-285750">
              <a:spcBef>
                <a:spcPts val="1200"/>
              </a:spcBef>
            </a:pPr>
            <a:r>
              <a:rPr lang="en-US" altLang="en-US" sz="2000" b="1" kern="0" baseline="0" dirty="0">
                <a:solidFill>
                  <a:srgbClr val="002060"/>
                </a:solidFill>
                <a:ea typeface="ＭＳ Ｐゴシック" charset="-128"/>
              </a:rPr>
              <a:t>We are a </a:t>
            </a:r>
            <a:r>
              <a:rPr lang="en-US" altLang="en-US" sz="2000" b="1" kern="0" dirty="0">
                <a:solidFill>
                  <a:srgbClr val="002060"/>
                </a:solidFill>
                <a:ea typeface="ＭＳ Ｐゴシック" charset="-128"/>
              </a:rPr>
              <a:t>c</a:t>
            </a:r>
            <a:r>
              <a:rPr lang="en-US" altLang="en-US" sz="2000" b="1" kern="0" baseline="0" dirty="0">
                <a:solidFill>
                  <a:srgbClr val="002060"/>
                </a:solidFill>
                <a:ea typeface="ＭＳ Ｐゴシック" charset="-128"/>
              </a:rPr>
              <a:t>onsortium of facilities/capabilities</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 21 institutions across the United States</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 &gt;50 major facilities and laboratories</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NSUF efficiently leverages existing investment in physical capabilities by utilizing excess capacity.</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Funding to partners covers only the costs for the awarded access project</a:t>
            </a:r>
          </a:p>
          <a:p>
            <a:pPr marL="574675" lvl="1" indent="-285750">
              <a:spcBef>
                <a:spcPts val="600"/>
              </a:spcBef>
              <a:buClr>
                <a:srgbClr val="CC6600"/>
              </a:buClr>
            </a:pPr>
            <a:r>
              <a:rPr lang="en-US" altLang="en-US" sz="2000" b="1" kern="0" baseline="0" dirty="0">
                <a:solidFill>
                  <a:srgbClr val="002060"/>
                </a:solidFill>
                <a:ea typeface="ＭＳ Ｐゴシック" charset="-128"/>
              </a:rPr>
              <a:t>We can apply multiple capabilities to a single scientific area</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Fundamental irradiation effects in nuclear fuels and materials that are important to US nuclear energy development</a:t>
            </a:r>
          </a:p>
          <a:p>
            <a:pPr marL="574675" lvl="1" indent="-285750">
              <a:spcBef>
                <a:spcPts val="600"/>
              </a:spcBef>
              <a:buClr>
                <a:srgbClr val="CC6600"/>
              </a:buClr>
            </a:pPr>
            <a:r>
              <a:rPr lang="en-US" altLang="en-US" sz="2000" b="1" kern="0" baseline="0" dirty="0">
                <a:solidFill>
                  <a:srgbClr val="002060"/>
                </a:solidFill>
                <a:ea typeface="ＭＳ Ｐゴシック" charset="-128"/>
              </a:rPr>
              <a:t>We </a:t>
            </a:r>
            <a:r>
              <a:rPr lang="en-US" altLang="en-US" sz="2000" b="1" kern="0" dirty="0">
                <a:solidFill>
                  <a:srgbClr val="002060"/>
                </a:solidFill>
                <a:ea typeface="ＭＳ Ｐゴシック" charset="-128"/>
              </a:rPr>
              <a:t>support l</a:t>
            </a:r>
            <a:r>
              <a:rPr lang="en-US" altLang="en-US" sz="2000" b="1" kern="0" baseline="0" dirty="0">
                <a:solidFill>
                  <a:srgbClr val="002060"/>
                </a:solidFill>
                <a:ea typeface="ＭＳ Ｐゴシック" charset="-128"/>
              </a:rPr>
              <a:t>arge projects that can last up to 7 years</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Full-scale projects can include engineering design, experiment fabrication, specimen transport, neutron irradiation, post-irradiation examination, and final disposition.</a:t>
            </a:r>
          </a:p>
          <a:p>
            <a:pPr marL="574675" lvl="1" indent="-285750">
              <a:buClr>
                <a:srgbClr val="CC6600"/>
              </a:buClr>
              <a:buFont typeface="Arial" panose="020B0604020202020204" pitchFamily="34" charset="0"/>
              <a:buChar char="•"/>
            </a:pPr>
            <a:r>
              <a:rPr lang="en-US" altLang="en-US" sz="1600" b="0" kern="0" baseline="0" dirty="0">
                <a:solidFill>
                  <a:srgbClr val="002060"/>
                </a:solidFill>
                <a:ea typeface="ＭＳ Ｐゴシック" charset="-128"/>
              </a:rPr>
              <a:t> All projects are fully forward-funded at the tim</a:t>
            </a:r>
            <a:r>
              <a:rPr lang="en-US" altLang="en-US" sz="1600" kern="0" dirty="0">
                <a:solidFill>
                  <a:srgbClr val="002060"/>
                </a:solidFill>
                <a:ea typeface="ＭＳ Ｐゴシック" charset="-128"/>
              </a:rPr>
              <a:t>e of </a:t>
            </a:r>
            <a:r>
              <a:rPr lang="en-US" altLang="en-US" sz="1600" b="0" kern="0" baseline="0" dirty="0">
                <a:solidFill>
                  <a:srgbClr val="002060"/>
                </a:solidFill>
                <a:ea typeface="ＭＳ Ｐゴシック" charset="-128"/>
              </a:rPr>
              <a:t>award. No worries about future budgets.</a:t>
            </a:r>
          </a:p>
        </p:txBody>
      </p:sp>
      <p:sp>
        <p:nvSpPr>
          <p:cNvPr id="15" name="Title 4">
            <a:extLst>
              <a:ext uri="{FF2B5EF4-FFF2-40B4-BE49-F238E27FC236}">
                <a16:creationId xmlns:a16="http://schemas.microsoft.com/office/drawing/2014/main" id="{B855D093-ADA8-2B52-BC5E-486FA39811CB}"/>
              </a:ext>
            </a:extLst>
          </p:cNvPr>
          <p:cNvSpPr>
            <a:spLocks noGrp="1"/>
          </p:cNvSpPr>
          <p:nvPr>
            <p:ph type="title"/>
          </p:nvPr>
        </p:nvSpPr>
        <p:spPr>
          <a:xfrm>
            <a:off x="794047" y="330002"/>
            <a:ext cx="10415648" cy="1008797"/>
          </a:xfrm>
        </p:spPr>
        <p:txBody>
          <a:bodyPr/>
          <a:lstStyle/>
          <a:p>
            <a:r>
              <a:rPr lang="en-US" sz="3200" i="1" dirty="0">
                <a:solidFill>
                  <a:schemeClr val="bg2"/>
                </a:solidFill>
              </a:rPr>
              <a:t>Nuclear Science User Facilities Program</a:t>
            </a:r>
          </a:p>
        </p:txBody>
      </p:sp>
      <p:pic>
        <p:nvPicPr>
          <p:cNvPr id="2" name="Content Placeholder 5">
            <a:extLst>
              <a:ext uri="{FF2B5EF4-FFF2-40B4-BE49-F238E27FC236}">
                <a16:creationId xmlns:a16="http://schemas.microsoft.com/office/drawing/2014/main" id="{A44434EF-885D-3577-ECF2-7A9A6E71B4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20030" y="3504616"/>
            <a:ext cx="3863626" cy="2488095"/>
          </a:xfrm>
          <a:prstGeom prst="rect">
            <a:avLst/>
          </a:prstGeom>
        </p:spPr>
      </p:pic>
    </p:spTree>
    <p:extLst>
      <p:ext uri="{BB962C8B-B14F-4D97-AF65-F5344CB8AC3E}">
        <p14:creationId xmlns:p14="http://schemas.microsoft.com/office/powerpoint/2010/main" val="30582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company's process&#10;&#10;Description automatically generated with medium confidence">
            <a:extLst>
              <a:ext uri="{FF2B5EF4-FFF2-40B4-BE49-F238E27FC236}">
                <a16:creationId xmlns:a16="http://schemas.microsoft.com/office/drawing/2014/main" id="{2EF69FBD-A14F-EEEF-5E03-1770C102B56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072325" y="902454"/>
            <a:ext cx="9949058" cy="5053092"/>
          </a:xfrm>
          <a:prstGeom prst="rect">
            <a:avLst/>
          </a:prstGeom>
        </p:spPr>
      </p:pic>
      <p:sp>
        <p:nvSpPr>
          <p:cNvPr id="5" name="Title 4">
            <a:extLst>
              <a:ext uri="{FF2B5EF4-FFF2-40B4-BE49-F238E27FC236}">
                <a16:creationId xmlns:a16="http://schemas.microsoft.com/office/drawing/2014/main" id="{E8CDEA96-AB6B-0F2B-18FE-3D548D6F676D}"/>
              </a:ext>
            </a:extLst>
          </p:cNvPr>
          <p:cNvSpPr>
            <a:spLocks noGrp="1"/>
          </p:cNvSpPr>
          <p:nvPr>
            <p:ph type="title"/>
          </p:nvPr>
        </p:nvSpPr>
        <p:spPr/>
        <p:txBody>
          <a:bodyPr/>
          <a:lstStyle/>
          <a:p>
            <a:r>
              <a:rPr lang="en-US" dirty="0">
                <a:solidFill>
                  <a:schemeClr val="bg2"/>
                </a:solidFill>
              </a:rPr>
              <a:t>NSUF covers all aspects of nuclear energy materials R&amp;D</a:t>
            </a:r>
          </a:p>
        </p:txBody>
      </p:sp>
    </p:spTree>
    <p:extLst>
      <p:ext uri="{BB962C8B-B14F-4D97-AF65-F5344CB8AC3E}">
        <p14:creationId xmlns:p14="http://schemas.microsoft.com/office/powerpoint/2010/main" val="6321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0F960-EBF8-993B-BD9D-F2233BDCA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9FA2F-4EE9-DC39-1205-C9B1C0A11524}"/>
              </a:ext>
            </a:extLst>
          </p:cNvPr>
          <p:cNvSpPr>
            <a:spLocks noGrp="1"/>
          </p:cNvSpPr>
          <p:nvPr>
            <p:ph type="title"/>
          </p:nvPr>
        </p:nvSpPr>
        <p:spPr/>
        <p:txBody>
          <a:bodyPr/>
          <a:lstStyle/>
          <a:p>
            <a:r>
              <a:rPr lang="en-US" dirty="0">
                <a:solidFill>
                  <a:schemeClr val="bg2"/>
                </a:solidFill>
              </a:rPr>
              <a:t>NSUF Provides Access to Enabling Capabilities</a:t>
            </a:r>
          </a:p>
        </p:txBody>
      </p:sp>
      <p:pic>
        <p:nvPicPr>
          <p:cNvPr id="3" name="Picture 2">
            <a:extLst>
              <a:ext uri="{FF2B5EF4-FFF2-40B4-BE49-F238E27FC236}">
                <a16:creationId xmlns:a16="http://schemas.microsoft.com/office/drawing/2014/main" id="{2AC54A8C-88FF-D1E0-3996-B99D4D6B0032}"/>
              </a:ext>
            </a:extLst>
          </p:cNvPr>
          <p:cNvPicPr>
            <a:picLocks noChangeAspect="1"/>
          </p:cNvPicPr>
          <p:nvPr/>
        </p:nvPicPr>
        <p:blipFill>
          <a:blip r:embed="rId2" cstate="screen">
            <a:extLst>
              <a:ext uri="{28A0092B-C50C-407E-A947-70E740481C1C}">
                <a14:useLocalDpi xmlns:a14="http://schemas.microsoft.com/office/drawing/2010/main"/>
              </a:ext>
            </a:extLst>
          </a:blip>
          <a:srcRect t="-1258"/>
          <a:stretch>
            <a:fillRect/>
          </a:stretch>
        </p:blipFill>
        <p:spPr>
          <a:xfrm>
            <a:off x="431118" y="1250890"/>
            <a:ext cx="11329764" cy="4914900"/>
          </a:xfrm>
          <a:prstGeom prst="rect">
            <a:avLst/>
          </a:prstGeom>
        </p:spPr>
      </p:pic>
      <p:sp>
        <p:nvSpPr>
          <p:cNvPr id="4" name="Rectangle 3">
            <a:extLst>
              <a:ext uri="{FF2B5EF4-FFF2-40B4-BE49-F238E27FC236}">
                <a16:creationId xmlns:a16="http://schemas.microsoft.com/office/drawing/2014/main" id="{9CAF37DA-7EAA-E77A-72AB-3F52962288E2}"/>
              </a:ext>
            </a:extLst>
          </p:cNvPr>
          <p:cNvSpPr/>
          <p:nvPr/>
        </p:nvSpPr>
        <p:spPr>
          <a:xfrm>
            <a:off x="431118" y="4138161"/>
            <a:ext cx="1391008" cy="6874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0D7978A-1A7F-7E6A-4015-75A2C8E3806A}"/>
              </a:ext>
            </a:extLst>
          </p:cNvPr>
          <p:cNvSpPr/>
          <p:nvPr/>
        </p:nvSpPr>
        <p:spPr>
          <a:xfrm>
            <a:off x="5215588" y="4350631"/>
            <a:ext cx="1391008" cy="6874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5610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8E6BA7-3AB8-9469-F556-678A492BE563}"/>
              </a:ext>
            </a:extLst>
          </p:cNvPr>
          <p:cNvSpPr>
            <a:spLocks noGrp="1"/>
          </p:cNvSpPr>
          <p:nvPr>
            <p:ph type="title"/>
          </p:nvPr>
        </p:nvSpPr>
        <p:spPr>
          <a:xfrm>
            <a:off x="304800" y="390359"/>
            <a:ext cx="11684000" cy="685800"/>
          </a:xfrm>
        </p:spPr>
        <p:txBody>
          <a:bodyPr/>
          <a:lstStyle/>
          <a:p>
            <a:r>
              <a:rPr lang="en-US" dirty="0">
                <a:solidFill>
                  <a:schemeClr val="bg2"/>
                </a:solidFill>
              </a:rPr>
              <a:t>  Ion and Neutron Irradiation Capabilities</a:t>
            </a:r>
          </a:p>
        </p:txBody>
      </p:sp>
      <p:sp>
        <p:nvSpPr>
          <p:cNvPr id="5" name="Content Placeholder 4">
            <a:extLst>
              <a:ext uri="{FF2B5EF4-FFF2-40B4-BE49-F238E27FC236}">
                <a16:creationId xmlns:a16="http://schemas.microsoft.com/office/drawing/2014/main" id="{71BFBBBF-F521-CA01-0DBB-B7F3D05D3F6D}"/>
              </a:ext>
            </a:extLst>
          </p:cNvPr>
          <p:cNvSpPr>
            <a:spLocks noGrp="1"/>
          </p:cNvSpPr>
          <p:nvPr>
            <p:ph sz="quarter" idx="12"/>
          </p:nvPr>
        </p:nvSpPr>
        <p:spPr>
          <a:xfrm>
            <a:off x="407911" y="1319784"/>
            <a:ext cx="2765484" cy="4876800"/>
          </a:xfrm>
        </p:spPr>
        <p:txBody>
          <a:bodyPr/>
          <a:lstStyle/>
          <a:p>
            <a:pPr marL="0" indent="0">
              <a:buNone/>
            </a:pPr>
            <a:r>
              <a:rPr lang="en-US" sz="1600" b="1" dirty="0">
                <a:solidFill>
                  <a:srgbClr val="213E9A"/>
                </a:solidFill>
              </a:rPr>
              <a:t>Irradiation Testing Hierarchy</a:t>
            </a:r>
          </a:p>
          <a:p>
            <a:pPr marL="285750" lvl="1" indent="-227013">
              <a:spcBef>
                <a:spcPts val="0"/>
              </a:spcBef>
              <a:spcAft>
                <a:spcPts val="0"/>
              </a:spcAft>
              <a:buFont typeface="+mj-lt"/>
              <a:buAutoNum type="arabicPeriod"/>
            </a:pPr>
            <a:r>
              <a:rPr lang="en-US" sz="1400" b="1" dirty="0">
                <a:solidFill>
                  <a:srgbClr val="0E1130"/>
                </a:solidFill>
              </a:rPr>
              <a:t>Ion Beam Irradiation Facilities</a:t>
            </a:r>
          </a:p>
          <a:p>
            <a:pPr marL="285750" lvl="2" indent="-227013">
              <a:spcBef>
                <a:spcPts val="0"/>
              </a:spcBef>
              <a:spcAft>
                <a:spcPts val="0"/>
              </a:spcAft>
            </a:pPr>
            <a:r>
              <a:rPr lang="en-US" sz="1100" dirty="0"/>
              <a:t>Allow immediate feedback of performance</a:t>
            </a:r>
          </a:p>
          <a:p>
            <a:pPr marL="285750" lvl="2" indent="-227013">
              <a:spcBef>
                <a:spcPts val="0"/>
              </a:spcBef>
              <a:spcAft>
                <a:spcPts val="0"/>
              </a:spcAft>
            </a:pPr>
            <a:r>
              <a:rPr lang="en-US" sz="1100" dirty="0"/>
              <a:t>Ease of instrumentation</a:t>
            </a:r>
          </a:p>
          <a:p>
            <a:pPr marL="285750" lvl="2" indent="-227013">
              <a:spcBef>
                <a:spcPts val="0"/>
              </a:spcBef>
              <a:spcAft>
                <a:spcPts val="0"/>
              </a:spcAft>
            </a:pPr>
            <a:r>
              <a:rPr lang="en-US" sz="1100" dirty="0"/>
              <a:t>Ease of environmental tuning</a:t>
            </a:r>
          </a:p>
          <a:p>
            <a:pPr marL="285750" lvl="1" indent="-227013">
              <a:spcBef>
                <a:spcPts val="1200"/>
              </a:spcBef>
              <a:spcAft>
                <a:spcPts val="0"/>
              </a:spcAft>
              <a:buFont typeface="+mj-lt"/>
              <a:buAutoNum type="arabicPeriod"/>
            </a:pPr>
            <a:r>
              <a:rPr lang="en-US" sz="1400" b="1" dirty="0">
                <a:solidFill>
                  <a:srgbClr val="0E1130"/>
                </a:solidFill>
              </a:rPr>
              <a:t>Low-Power Research Reactors</a:t>
            </a:r>
          </a:p>
          <a:p>
            <a:pPr marL="285750" lvl="2" indent="-227013">
              <a:spcBef>
                <a:spcPts val="0"/>
              </a:spcBef>
              <a:spcAft>
                <a:spcPts val="0"/>
              </a:spcAft>
            </a:pPr>
            <a:r>
              <a:rPr lang="en-US" sz="1100" dirty="0"/>
              <a:t>First 1% and 10% testing to inform future test reactor campaigns</a:t>
            </a:r>
          </a:p>
          <a:p>
            <a:pPr marL="285750" lvl="2" indent="-227013">
              <a:spcBef>
                <a:spcPts val="0"/>
              </a:spcBef>
              <a:spcAft>
                <a:spcPts val="0"/>
              </a:spcAft>
            </a:pPr>
            <a:r>
              <a:rPr lang="en-US" sz="1100" dirty="0"/>
              <a:t>Instrumentation development (ease of access to the core)</a:t>
            </a:r>
          </a:p>
          <a:p>
            <a:pPr marL="285750" lvl="3" indent="-227013">
              <a:spcBef>
                <a:spcPts val="0"/>
              </a:spcBef>
              <a:spcAft>
                <a:spcPts val="0"/>
              </a:spcAft>
            </a:pPr>
            <a:r>
              <a:rPr lang="en-US" sz="1100" dirty="0"/>
              <a:t>Ease of use, faster access, and lower cost (NSUF RTE-eligible)</a:t>
            </a:r>
          </a:p>
          <a:p>
            <a:pPr marL="285750" lvl="1" indent="-227013">
              <a:spcBef>
                <a:spcPts val="1200"/>
              </a:spcBef>
              <a:spcAft>
                <a:spcPts val="0"/>
              </a:spcAft>
              <a:buFont typeface="+mj-lt"/>
              <a:buAutoNum type="arabicPeriod"/>
            </a:pPr>
            <a:r>
              <a:rPr lang="en-US" sz="1400" b="1" dirty="0">
                <a:solidFill>
                  <a:srgbClr val="0E1130"/>
                </a:solidFill>
              </a:rPr>
              <a:t>Test Reactors</a:t>
            </a:r>
          </a:p>
          <a:p>
            <a:pPr marL="285750" lvl="2" indent="-227013">
              <a:spcBef>
                <a:spcPts val="0"/>
              </a:spcBef>
              <a:spcAft>
                <a:spcPts val="0"/>
              </a:spcAft>
            </a:pPr>
            <a:r>
              <a:rPr lang="en-US" sz="1200" dirty="0"/>
              <a:t>Prototypic testing and materials qualification</a:t>
            </a:r>
          </a:p>
          <a:p>
            <a:pPr marL="58737" lvl="2" indent="0">
              <a:spcBef>
                <a:spcPts val="0"/>
              </a:spcBef>
              <a:spcAft>
                <a:spcPts val="0"/>
              </a:spcAft>
              <a:buNone/>
            </a:pPr>
            <a:endParaRPr lang="en-US" sz="1200" dirty="0"/>
          </a:p>
          <a:p>
            <a:pPr marL="58737" lvl="2" indent="0">
              <a:spcBef>
                <a:spcPts val="600"/>
              </a:spcBef>
              <a:spcAft>
                <a:spcPts val="0"/>
              </a:spcAft>
              <a:buNone/>
            </a:pPr>
            <a:r>
              <a:rPr lang="en-US" sz="1200" dirty="0">
                <a:solidFill>
                  <a:srgbClr val="213E9A"/>
                </a:solidFill>
              </a:rPr>
              <a:t>Utilize the NSUF </a:t>
            </a:r>
            <a:r>
              <a:rPr lang="en-US" sz="1200" b="1" dirty="0">
                <a:solidFill>
                  <a:srgbClr val="213E9A"/>
                </a:solidFill>
              </a:rPr>
              <a:t>RAD Calculator </a:t>
            </a:r>
            <a:r>
              <a:rPr lang="en-US" sz="1200" dirty="0">
                <a:solidFill>
                  <a:srgbClr val="213E9A"/>
                </a:solidFill>
              </a:rPr>
              <a:t>to</a:t>
            </a:r>
            <a:r>
              <a:rPr lang="en-US" sz="1200" b="1" dirty="0">
                <a:solidFill>
                  <a:srgbClr val="213E9A"/>
                </a:solidFill>
              </a:rPr>
              <a:t> </a:t>
            </a:r>
            <a:r>
              <a:rPr lang="en-US" sz="1200" dirty="0">
                <a:solidFill>
                  <a:srgbClr val="213E9A"/>
                </a:solidFill>
              </a:rPr>
              <a:t>estimate DPA and residence time at different reactors</a:t>
            </a:r>
          </a:p>
        </p:txBody>
      </p:sp>
      <p:grpSp>
        <p:nvGrpSpPr>
          <p:cNvPr id="6" name="Group 5">
            <a:extLst>
              <a:ext uri="{FF2B5EF4-FFF2-40B4-BE49-F238E27FC236}">
                <a16:creationId xmlns:a16="http://schemas.microsoft.com/office/drawing/2014/main" id="{0EA750C2-E9DF-BF23-1A1B-E04C951A3F13}"/>
              </a:ext>
            </a:extLst>
          </p:cNvPr>
          <p:cNvGrpSpPr/>
          <p:nvPr/>
        </p:nvGrpSpPr>
        <p:grpSpPr>
          <a:xfrm>
            <a:off x="3236675" y="3289246"/>
            <a:ext cx="5419408" cy="2722212"/>
            <a:chOff x="930640" y="1063001"/>
            <a:chExt cx="10509038" cy="5036856"/>
          </a:xfrm>
        </p:grpSpPr>
        <p:pic>
          <p:nvPicPr>
            <p:cNvPr id="7" name="Picture 6">
              <a:extLst>
                <a:ext uri="{FF2B5EF4-FFF2-40B4-BE49-F238E27FC236}">
                  <a16:creationId xmlns:a16="http://schemas.microsoft.com/office/drawing/2014/main" id="{3BBEB4ED-AC74-A06C-D88C-34B115A2E7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55843" y="1069012"/>
              <a:ext cx="2942305" cy="180395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D3E58B14-6828-68FE-F632-EA2CF95FD10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51874" y="1075127"/>
              <a:ext cx="1307670" cy="1822686"/>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8AF74B20-31E0-87D5-47E4-B5CE8F5C0B2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764527" y="3064901"/>
              <a:ext cx="2306162" cy="303495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159F4341-4AAB-302A-63A8-F4B4FE164A6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30640" y="4426574"/>
              <a:ext cx="1368887" cy="1664844"/>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4F1051A-511E-5C32-989D-73D7A1B04B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59007" y="4426575"/>
              <a:ext cx="1509235" cy="1673282"/>
            </a:xfrm>
            <a:prstGeom prst="rect">
              <a:avLst/>
            </a:prstGeom>
            <a:ln>
              <a:noFill/>
            </a:ln>
            <a:effectLst>
              <a:outerShdw blurRad="292100" dist="139700" dir="2700000" algn="tl" rotWithShape="0">
                <a:srgbClr val="333333">
                  <a:alpha val="65000"/>
                </a:srgbClr>
              </a:outerShdw>
            </a:effectLst>
          </p:spPr>
        </p:pic>
        <p:pic>
          <p:nvPicPr>
            <p:cNvPr id="12" name="Picture 2" descr="https://reactor.osu.edu/sites/reactor.osu.edu/files/media/legacy/glowing_core.jpg">
              <a:extLst>
                <a:ext uri="{FF2B5EF4-FFF2-40B4-BE49-F238E27FC236}">
                  <a16:creationId xmlns:a16="http://schemas.microsoft.com/office/drawing/2014/main" id="{671AF610-40D2-60C1-0C28-43CA8DD692E6}"/>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rot="16200000">
              <a:off x="3181944" y="3096835"/>
              <a:ext cx="1115284" cy="1148719"/>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093D4A-A6F4-4BA2-5AB1-D4BC2A2EB86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127722" y="4426575"/>
              <a:ext cx="2513514" cy="1673282"/>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F9C19713-5979-FA8D-F1E7-7E137509AB6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180826" y="1063001"/>
              <a:ext cx="2250121" cy="2768220"/>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EB6E67AF-40EB-D17D-D70C-0F1330F6E14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30640" y="3113553"/>
              <a:ext cx="1951247" cy="1097280"/>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74A88B94-2949-D913-A8A3-A28DDC3029B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597284" y="3113553"/>
              <a:ext cx="2043952" cy="1097280"/>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15876B5B-2C47-5E6D-6195-4F9E7131A232}"/>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930640" y="1069012"/>
              <a:ext cx="2238556" cy="1828800"/>
            </a:xfrm>
            <a:prstGeom prst="rect">
              <a:avLst/>
            </a:prstGeom>
            <a:ln>
              <a:noFill/>
            </a:ln>
            <a:effectLst>
              <a:outerShdw blurRad="292100" dist="139700" dir="2700000" algn="tl" rotWithShape="0">
                <a:srgbClr val="333333">
                  <a:alpha val="65000"/>
                </a:srgbClr>
              </a:outerShdw>
            </a:effectLst>
          </p:spPr>
        </p:pic>
        <p:pic>
          <p:nvPicPr>
            <p:cNvPr id="18" name="Picture 17" descr="A close-up of a machine&#10;&#10;Description automatically generated with low confidence">
              <a:extLst>
                <a:ext uri="{FF2B5EF4-FFF2-40B4-BE49-F238E27FC236}">
                  <a16:creationId xmlns:a16="http://schemas.microsoft.com/office/drawing/2014/main" id="{A252C46E-0E13-21BF-1F4E-D91144A82A80}"/>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4653453" y="1075127"/>
              <a:ext cx="1419712" cy="1822686"/>
            </a:xfrm>
            <a:prstGeom prst="rect">
              <a:avLst/>
            </a:prstGeom>
            <a:ln>
              <a:noFill/>
            </a:ln>
            <a:effectLst>
              <a:outerShdw blurRad="292100" dist="139700" dir="2700000" algn="tl" rotWithShape="0">
                <a:srgbClr val="333333">
                  <a:alpha val="65000"/>
                </a:srgbClr>
              </a:outerShdw>
            </a:effectLst>
          </p:spPr>
        </p:pic>
        <p:pic>
          <p:nvPicPr>
            <p:cNvPr id="19" name="Picture 18" descr="A picture containing screenshot, blue, electric blue, majorelle blue&#10;&#10;Description automatically generated">
              <a:extLst>
                <a:ext uri="{FF2B5EF4-FFF2-40B4-BE49-F238E27FC236}">
                  <a16:creationId xmlns:a16="http://schemas.microsoft.com/office/drawing/2014/main" id="{751F14DC-2778-7668-AF3A-37996B9A80E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9172094" y="4007293"/>
              <a:ext cx="2267584" cy="2084125"/>
            </a:xfrm>
            <a:prstGeom prst="rect">
              <a:avLst/>
            </a:prstGeom>
            <a:ln>
              <a:noFill/>
            </a:ln>
            <a:effectLst>
              <a:outerShdw blurRad="292100" dist="139700" dir="2700000" algn="tl" rotWithShape="0">
                <a:srgbClr val="333333">
                  <a:alpha val="65000"/>
                </a:srgbClr>
              </a:outerShdw>
            </a:effectLst>
          </p:spPr>
        </p:pic>
      </p:grpSp>
      <p:pic>
        <p:nvPicPr>
          <p:cNvPr id="26" name="Picture 25">
            <a:extLst>
              <a:ext uri="{FF2B5EF4-FFF2-40B4-BE49-F238E27FC236}">
                <a16:creationId xmlns:a16="http://schemas.microsoft.com/office/drawing/2014/main" id="{8368BE20-C0DB-AF34-A25C-484303E00268}"/>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8824971" y="2245473"/>
            <a:ext cx="1602558" cy="1071774"/>
          </a:xfrm>
          <a:prstGeom prst="rect">
            <a:avLst/>
          </a:prstGeom>
        </p:spPr>
      </p:pic>
      <p:pic>
        <p:nvPicPr>
          <p:cNvPr id="27" name="Picture 26">
            <a:extLst>
              <a:ext uri="{FF2B5EF4-FFF2-40B4-BE49-F238E27FC236}">
                <a16:creationId xmlns:a16="http://schemas.microsoft.com/office/drawing/2014/main" id="{054C1D90-FDED-657B-BDFC-0CE68081572C}"/>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9270245" y="4267458"/>
            <a:ext cx="2529224" cy="1470420"/>
          </a:xfrm>
          <a:prstGeom prst="rect">
            <a:avLst/>
          </a:prstGeom>
        </p:spPr>
      </p:pic>
      <p:cxnSp>
        <p:nvCxnSpPr>
          <p:cNvPr id="30" name="Straight Arrow Connector 29">
            <a:extLst>
              <a:ext uri="{FF2B5EF4-FFF2-40B4-BE49-F238E27FC236}">
                <a16:creationId xmlns:a16="http://schemas.microsoft.com/office/drawing/2014/main" id="{B889B709-99DB-D4DF-81DA-F054C5E477FC}"/>
              </a:ext>
            </a:extLst>
          </p:cNvPr>
          <p:cNvCxnSpPr>
            <a:stCxn id="26" idx="2"/>
            <a:endCxn id="27" idx="0"/>
          </p:cNvCxnSpPr>
          <p:nvPr/>
        </p:nvCxnSpPr>
        <p:spPr>
          <a:xfrm>
            <a:off x="9626250" y="3317247"/>
            <a:ext cx="908607" cy="9502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19747A1E-6B96-D841-6157-88019A0E6330}"/>
              </a:ext>
            </a:extLst>
          </p:cNvPr>
          <p:cNvCxnSpPr>
            <a:cxnSpLocks/>
            <a:endCxn id="27" idx="0"/>
          </p:cNvCxnSpPr>
          <p:nvPr/>
        </p:nvCxnSpPr>
        <p:spPr>
          <a:xfrm flipH="1">
            <a:off x="10534857" y="3177493"/>
            <a:ext cx="739198" cy="1089965"/>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41" name="TextBox 40">
            <a:extLst>
              <a:ext uri="{FF2B5EF4-FFF2-40B4-BE49-F238E27FC236}">
                <a16:creationId xmlns:a16="http://schemas.microsoft.com/office/drawing/2014/main" id="{6F362299-C338-DFA2-1091-A74C4352EFDC}"/>
              </a:ext>
            </a:extLst>
          </p:cNvPr>
          <p:cNvSpPr txBox="1"/>
          <p:nvPr/>
        </p:nvSpPr>
        <p:spPr>
          <a:xfrm>
            <a:off x="9436657" y="5760508"/>
            <a:ext cx="2362812" cy="400110"/>
          </a:xfrm>
          <a:prstGeom prst="rect">
            <a:avLst/>
          </a:prstGeom>
          <a:noFill/>
        </p:spPr>
        <p:txBody>
          <a:bodyPr wrap="square">
            <a:spAutoFit/>
          </a:bodyPr>
          <a:lstStyle/>
          <a:p>
            <a:r>
              <a:rPr lang="en-US" sz="1000" b="0" i="1" dirty="0">
                <a:solidFill>
                  <a:schemeClr val="bg1">
                    <a:lumMod val="50000"/>
                  </a:schemeClr>
                </a:solidFill>
                <a:effectLst/>
                <a:latin typeface="WordVisi_MSFontService"/>
              </a:rPr>
              <a:t>High Flux Isotope Reactor with NSUF </a:t>
            </a:r>
          </a:p>
          <a:p>
            <a:r>
              <a:rPr lang="en-US" sz="1000" b="0" i="1" dirty="0">
                <a:solidFill>
                  <a:schemeClr val="bg1">
                    <a:lumMod val="50000"/>
                  </a:schemeClr>
                </a:solidFill>
                <a:effectLst/>
                <a:latin typeface="WordVisi_MSFontService"/>
              </a:rPr>
              <a:t>WIRE-21 experiment (Credit: ORNL)</a:t>
            </a:r>
            <a:endParaRPr lang="en-US" sz="1000" dirty="0">
              <a:solidFill>
                <a:schemeClr val="bg1">
                  <a:lumMod val="50000"/>
                </a:schemeClr>
              </a:solidFill>
            </a:endParaRPr>
          </a:p>
        </p:txBody>
      </p:sp>
      <p:sp>
        <p:nvSpPr>
          <p:cNvPr id="42" name="TextBox 41">
            <a:extLst>
              <a:ext uri="{FF2B5EF4-FFF2-40B4-BE49-F238E27FC236}">
                <a16:creationId xmlns:a16="http://schemas.microsoft.com/office/drawing/2014/main" id="{25207F8F-5BA0-927E-9962-52015BE6711B}"/>
              </a:ext>
            </a:extLst>
          </p:cNvPr>
          <p:cNvSpPr txBox="1"/>
          <p:nvPr/>
        </p:nvSpPr>
        <p:spPr>
          <a:xfrm>
            <a:off x="8753065" y="1407573"/>
            <a:ext cx="1674464" cy="861774"/>
          </a:xfrm>
          <a:prstGeom prst="rect">
            <a:avLst/>
          </a:prstGeom>
          <a:noFill/>
        </p:spPr>
        <p:txBody>
          <a:bodyPr wrap="square">
            <a:spAutoFit/>
          </a:bodyPr>
          <a:lstStyle/>
          <a:p>
            <a:r>
              <a:rPr lang="en-US" sz="1000" i="1" dirty="0">
                <a:solidFill>
                  <a:schemeClr val="bg1">
                    <a:lumMod val="50000"/>
                  </a:schemeClr>
                </a:solidFill>
              </a:rPr>
              <a:t>10-MV tandem accelerator at the Center for Accelerator Mass Spectrometry </a:t>
            </a:r>
            <a:r>
              <a:rPr lang="en-US" sz="1000" b="0" i="1" dirty="0">
                <a:solidFill>
                  <a:schemeClr val="bg1">
                    <a:lumMod val="50000"/>
                  </a:schemeClr>
                </a:solidFill>
                <a:effectLst/>
                <a:latin typeface="Aptos" panose="020B0004020202020204" pitchFamily="34" charset="0"/>
              </a:rPr>
              <a:t>(Credit: LLNL) </a:t>
            </a:r>
            <a:endParaRPr lang="en-US" sz="1000" i="1" dirty="0">
              <a:solidFill>
                <a:schemeClr val="bg1">
                  <a:lumMod val="50000"/>
                </a:schemeClr>
              </a:solidFill>
            </a:endParaRPr>
          </a:p>
        </p:txBody>
      </p:sp>
      <p:sp>
        <p:nvSpPr>
          <p:cNvPr id="43" name="TextBox 42">
            <a:extLst>
              <a:ext uri="{FF2B5EF4-FFF2-40B4-BE49-F238E27FC236}">
                <a16:creationId xmlns:a16="http://schemas.microsoft.com/office/drawing/2014/main" id="{F3D3AD97-36F2-87EF-95CC-A5AF48A5F034}"/>
              </a:ext>
            </a:extLst>
          </p:cNvPr>
          <p:cNvSpPr txBox="1"/>
          <p:nvPr/>
        </p:nvSpPr>
        <p:spPr>
          <a:xfrm>
            <a:off x="9116568" y="3721608"/>
            <a:ext cx="1160365" cy="523220"/>
          </a:xfrm>
          <a:prstGeom prst="rect">
            <a:avLst/>
          </a:prstGeom>
          <a:noFill/>
        </p:spPr>
        <p:txBody>
          <a:bodyPr wrap="square" rtlCol="0">
            <a:spAutoFit/>
          </a:bodyPr>
          <a:lstStyle/>
          <a:p>
            <a:r>
              <a:rPr lang="en-US" sz="1400" dirty="0">
                <a:solidFill>
                  <a:srgbClr val="213E9A"/>
                </a:solidFill>
              </a:rPr>
              <a:t>Materials Pathway</a:t>
            </a:r>
          </a:p>
        </p:txBody>
      </p:sp>
      <p:sp>
        <p:nvSpPr>
          <p:cNvPr id="45" name="TextBox 44">
            <a:extLst>
              <a:ext uri="{FF2B5EF4-FFF2-40B4-BE49-F238E27FC236}">
                <a16:creationId xmlns:a16="http://schemas.microsoft.com/office/drawing/2014/main" id="{D19AE2E7-FA17-FC13-6EAD-2F3404F01A69}"/>
              </a:ext>
            </a:extLst>
          </p:cNvPr>
          <p:cNvSpPr txBox="1"/>
          <p:nvPr/>
        </p:nvSpPr>
        <p:spPr>
          <a:xfrm>
            <a:off x="10933876" y="3745492"/>
            <a:ext cx="895013" cy="523220"/>
          </a:xfrm>
          <a:prstGeom prst="rect">
            <a:avLst/>
          </a:prstGeom>
          <a:noFill/>
        </p:spPr>
        <p:txBody>
          <a:bodyPr wrap="square">
            <a:spAutoFit/>
          </a:bodyPr>
          <a:lstStyle/>
          <a:p>
            <a:r>
              <a:rPr lang="en-US" sz="1400" dirty="0">
                <a:solidFill>
                  <a:schemeClr val="accent3">
                    <a:lumMod val="90000"/>
                    <a:lumOff val="10000"/>
                  </a:schemeClr>
                </a:solidFill>
              </a:rPr>
              <a:t>Sensor</a:t>
            </a:r>
          </a:p>
          <a:p>
            <a:r>
              <a:rPr lang="en-US" sz="1400" dirty="0">
                <a:solidFill>
                  <a:schemeClr val="accent3">
                    <a:lumMod val="90000"/>
                    <a:lumOff val="10000"/>
                  </a:schemeClr>
                </a:solidFill>
              </a:rPr>
              <a:t>Pathway</a:t>
            </a:r>
          </a:p>
        </p:txBody>
      </p:sp>
      <p:pic>
        <p:nvPicPr>
          <p:cNvPr id="2" name="Picture 1">
            <a:extLst>
              <a:ext uri="{FF2B5EF4-FFF2-40B4-BE49-F238E27FC236}">
                <a16:creationId xmlns:a16="http://schemas.microsoft.com/office/drawing/2014/main" id="{DC17C140-E240-D5F0-F50E-43EE86738DFB}"/>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10613547" y="1672178"/>
            <a:ext cx="1341072" cy="1645069"/>
          </a:xfrm>
          <a:prstGeom prst="rect">
            <a:avLst/>
          </a:prstGeom>
        </p:spPr>
      </p:pic>
      <p:sp>
        <p:nvSpPr>
          <p:cNvPr id="3" name="TextBox 2">
            <a:extLst>
              <a:ext uri="{FF2B5EF4-FFF2-40B4-BE49-F238E27FC236}">
                <a16:creationId xmlns:a16="http://schemas.microsoft.com/office/drawing/2014/main" id="{C0855B3B-7004-7E74-D9CD-BE851307FE3B}"/>
              </a:ext>
            </a:extLst>
          </p:cNvPr>
          <p:cNvSpPr txBox="1"/>
          <p:nvPr/>
        </p:nvSpPr>
        <p:spPr>
          <a:xfrm>
            <a:off x="10577146" y="1129812"/>
            <a:ext cx="1482220" cy="553998"/>
          </a:xfrm>
          <a:prstGeom prst="rect">
            <a:avLst/>
          </a:prstGeom>
          <a:noFill/>
        </p:spPr>
        <p:txBody>
          <a:bodyPr wrap="square">
            <a:spAutoFit/>
          </a:bodyPr>
          <a:lstStyle/>
          <a:p>
            <a:r>
              <a:rPr lang="en-US" sz="1000" b="0" i="1" dirty="0">
                <a:solidFill>
                  <a:schemeClr val="bg1">
                    <a:lumMod val="50000"/>
                  </a:schemeClr>
                </a:solidFill>
                <a:effectLst/>
                <a:latin typeface="Aptos" panose="020B0004020202020204" pitchFamily="34" charset="0"/>
              </a:rPr>
              <a:t>PSBR 1MW TRIGA research reactor </a:t>
            </a:r>
          </a:p>
          <a:p>
            <a:r>
              <a:rPr lang="en-US" sz="1000" b="0" i="1" dirty="0">
                <a:solidFill>
                  <a:schemeClr val="bg1">
                    <a:lumMod val="50000"/>
                  </a:schemeClr>
                </a:solidFill>
                <a:effectLst/>
                <a:latin typeface="Aptos" panose="020B0004020202020204" pitchFamily="34" charset="0"/>
              </a:rPr>
              <a:t>(Credit: </a:t>
            </a:r>
            <a:r>
              <a:rPr lang="en-US" sz="1000" i="1" dirty="0">
                <a:solidFill>
                  <a:schemeClr val="bg1">
                    <a:lumMod val="50000"/>
                  </a:schemeClr>
                </a:solidFill>
                <a:latin typeface="Aptos" panose="020B0004020202020204" pitchFamily="34" charset="0"/>
              </a:rPr>
              <a:t>Penn State)</a:t>
            </a:r>
            <a:r>
              <a:rPr lang="en-US" sz="1000" b="0" i="1" dirty="0">
                <a:solidFill>
                  <a:schemeClr val="bg1">
                    <a:lumMod val="50000"/>
                  </a:schemeClr>
                </a:solidFill>
                <a:effectLst/>
                <a:latin typeface="Aptos" panose="020B0004020202020204" pitchFamily="34" charset="0"/>
              </a:rPr>
              <a:t> </a:t>
            </a:r>
            <a:endParaRPr lang="en-US" sz="1000" i="1" dirty="0">
              <a:solidFill>
                <a:schemeClr val="bg1">
                  <a:lumMod val="50000"/>
                </a:schemeClr>
              </a:solidFill>
            </a:endParaRPr>
          </a:p>
        </p:txBody>
      </p:sp>
      <p:pic>
        <p:nvPicPr>
          <p:cNvPr id="22" name="Picture 21">
            <a:extLst>
              <a:ext uri="{FF2B5EF4-FFF2-40B4-BE49-F238E27FC236}">
                <a16:creationId xmlns:a16="http://schemas.microsoft.com/office/drawing/2014/main" id="{7B4676B5-F043-69B2-DB5E-7710703C24E2}"/>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230873" y="1340767"/>
            <a:ext cx="3309011" cy="1857160"/>
          </a:xfrm>
          <a:prstGeom prst="rect">
            <a:avLst/>
          </a:prstGeom>
        </p:spPr>
      </p:pic>
      <p:pic>
        <p:nvPicPr>
          <p:cNvPr id="32" name="Picture 31">
            <a:extLst>
              <a:ext uri="{FF2B5EF4-FFF2-40B4-BE49-F238E27FC236}">
                <a16:creationId xmlns:a16="http://schemas.microsoft.com/office/drawing/2014/main" id="{C0F773EE-797E-8540-9D2A-C76E2F2DABB9}"/>
              </a:ext>
            </a:extLst>
          </p:cNvPr>
          <p:cNvPicPr>
            <a:picLocks noChangeAspect="1"/>
          </p:cNvPicPr>
          <p:nvPr/>
        </p:nvPicPr>
        <p:blipFill>
          <a:blip r:embed="rId20" cstate="screen">
            <a:extLst>
              <a:ext uri="{28A0092B-C50C-407E-A947-70E740481C1C}">
                <a14:useLocalDpi xmlns:a14="http://schemas.microsoft.com/office/drawing/2010/main"/>
              </a:ext>
            </a:extLst>
          </a:blip>
          <a:srcRect b="-1"/>
          <a:stretch>
            <a:fillRect/>
          </a:stretch>
        </p:blipFill>
        <p:spPr>
          <a:xfrm>
            <a:off x="6266725" y="1340766"/>
            <a:ext cx="2384855" cy="1853319"/>
          </a:xfrm>
          <a:prstGeom prst="rect">
            <a:avLst/>
          </a:prstGeom>
        </p:spPr>
      </p:pic>
    </p:spTree>
    <p:extLst>
      <p:ext uri="{BB962C8B-B14F-4D97-AF65-F5344CB8AC3E}">
        <p14:creationId xmlns:p14="http://schemas.microsoft.com/office/powerpoint/2010/main" val="2458212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D7E59-FF2F-5D3F-0A56-C1EC0FA9D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E3D79-9D28-FFA1-F3EA-455F98F067EF}"/>
              </a:ext>
            </a:extLst>
          </p:cNvPr>
          <p:cNvSpPr>
            <a:spLocks noGrp="1"/>
          </p:cNvSpPr>
          <p:nvPr>
            <p:ph type="title"/>
          </p:nvPr>
        </p:nvSpPr>
        <p:spPr>
          <a:xfrm>
            <a:off x="812495" y="342483"/>
            <a:ext cx="10415648" cy="1008797"/>
          </a:xfrm>
        </p:spPr>
        <p:txBody>
          <a:bodyPr anchor="t">
            <a:normAutofit/>
          </a:bodyPr>
          <a:lstStyle/>
          <a:p>
            <a:pPr algn="l"/>
            <a:r>
              <a:rPr lang="en-US" sz="3600" i="1" dirty="0">
                <a:solidFill>
                  <a:schemeClr val="bg2"/>
                </a:solidFill>
              </a:rPr>
              <a:t>High-Performance Computing (HPC)</a:t>
            </a:r>
          </a:p>
        </p:txBody>
      </p:sp>
      <p:sp>
        <p:nvSpPr>
          <p:cNvPr id="3" name="Content Placeholder 2">
            <a:extLst>
              <a:ext uri="{FF2B5EF4-FFF2-40B4-BE49-F238E27FC236}">
                <a16:creationId xmlns:a16="http://schemas.microsoft.com/office/drawing/2014/main" id="{CDA0B8D9-3306-5611-C460-46037BF642B3}"/>
              </a:ext>
            </a:extLst>
          </p:cNvPr>
          <p:cNvSpPr>
            <a:spLocks noGrp="1"/>
          </p:cNvSpPr>
          <p:nvPr>
            <p:ph sz="half" idx="1"/>
          </p:nvPr>
        </p:nvSpPr>
        <p:spPr>
          <a:xfrm>
            <a:off x="482082" y="1119651"/>
            <a:ext cx="5613918" cy="4387069"/>
          </a:xfrm>
        </p:spPr>
        <p:txBody>
          <a:bodyPr>
            <a:normAutofit/>
          </a:bodyPr>
          <a:lstStyle/>
          <a:p>
            <a:r>
              <a:rPr lang="en-US" sz="1600" b="1" dirty="0">
                <a:solidFill>
                  <a:schemeClr val="tx1"/>
                </a:solidFill>
              </a:rPr>
              <a:t>Teton (2026)</a:t>
            </a:r>
          </a:p>
          <a:p>
            <a:pPr lvl="1">
              <a:spcBef>
                <a:spcPts val="0"/>
              </a:spcBef>
            </a:pPr>
            <a:r>
              <a:rPr lang="en-US" sz="1400" b="0" dirty="0"/>
              <a:t>15.6 Petaflops performance</a:t>
            </a:r>
          </a:p>
          <a:p>
            <a:pPr lvl="1">
              <a:spcBef>
                <a:spcPts val="0"/>
              </a:spcBef>
            </a:pPr>
            <a:r>
              <a:rPr lang="en-US" sz="1400" b="0" dirty="0"/>
              <a:t>393,216 AMD 9965 Turin cores with 768 TB total memory</a:t>
            </a:r>
          </a:p>
          <a:p>
            <a:r>
              <a:rPr lang="en-US" sz="1600" b="1" dirty="0">
                <a:solidFill>
                  <a:schemeClr val="tx1"/>
                </a:solidFill>
              </a:rPr>
              <a:t>Wind River (2025)</a:t>
            </a:r>
          </a:p>
          <a:p>
            <a:pPr lvl="1">
              <a:spcBef>
                <a:spcPts val="0"/>
              </a:spcBef>
            </a:pPr>
            <a:r>
              <a:rPr lang="en-US" sz="1400" b="0" dirty="0"/>
              <a:t>5.4 Petaflops performance </a:t>
            </a:r>
          </a:p>
          <a:p>
            <a:pPr lvl="1">
              <a:spcBef>
                <a:spcPts val="0"/>
              </a:spcBef>
            </a:pPr>
            <a:r>
              <a:rPr lang="en-US" sz="1400" b="0" dirty="0"/>
              <a:t>94,416-core Dell CTS-2 system with 211 TB total memory</a:t>
            </a:r>
          </a:p>
          <a:p>
            <a:r>
              <a:rPr lang="en-US" sz="1600" b="1" dirty="0">
                <a:solidFill>
                  <a:schemeClr val="tx1"/>
                </a:solidFill>
              </a:rPr>
              <a:t>Bitterroot (2024) </a:t>
            </a:r>
          </a:p>
          <a:p>
            <a:pPr lvl="1">
              <a:spcBef>
                <a:spcPts val="0"/>
              </a:spcBef>
            </a:pPr>
            <a:r>
              <a:rPr lang="en-US" sz="1400" b="0" dirty="0"/>
              <a:t>2 Petaflops performance </a:t>
            </a:r>
          </a:p>
          <a:p>
            <a:pPr lvl="1">
              <a:spcBef>
                <a:spcPts val="0"/>
              </a:spcBef>
            </a:pPr>
            <a:r>
              <a:rPr lang="en-US" sz="1400" b="0" dirty="0"/>
              <a:t>43,008-core Dell CTS-2 system with 90 TB total memory</a:t>
            </a:r>
          </a:p>
          <a:p>
            <a:r>
              <a:rPr lang="en-US" sz="1600" b="1" dirty="0">
                <a:solidFill>
                  <a:schemeClr val="tx1"/>
                </a:solidFill>
              </a:rPr>
              <a:t>Sawtooth (2020)</a:t>
            </a:r>
          </a:p>
          <a:p>
            <a:pPr lvl="1">
              <a:spcBef>
                <a:spcPts val="0"/>
              </a:spcBef>
            </a:pPr>
            <a:r>
              <a:rPr lang="en-US" sz="1400" b="0" dirty="0"/>
              <a:t>5.6 Petaflops performance (#37 on Top 500 list in 2020)</a:t>
            </a:r>
          </a:p>
          <a:p>
            <a:pPr lvl="1">
              <a:spcBef>
                <a:spcPts val="0"/>
              </a:spcBef>
            </a:pPr>
            <a:r>
              <a:rPr lang="en-US" sz="1400" b="0" dirty="0"/>
              <a:t>99,972-core HPE SGI 8600 system with 395 TB memory</a:t>
            </a:r>
          </a:p>
          <a:p>
            <a:r>
              <a:rPr lang="en-US" sz="1600" b="0" dirty="0">
                <a:solidFill>
                  <a:schemeClr val="tx1"/>
                </a:solidFill>
              </a:rPr>
              <a:t>Delivered 1,930 million core hours to users in FY25</a:t>
            </a:r>
          </a:p>
          <a:p>
            <a:r>
              <a:rPr lang="en-US" sz="1600" b="0" dirty="0">
                <a:solidFill>
                  <a:schemeClr val="tx1"/>
                </a:solidFill>
              </a:rPr>
              <a:t>Creating a centralized Artificial Intelligence platform on HPC with Hoodoo (2021) and Caribou (late 2026) GPU AI/ML development machines and the Nuclear Research Data System (NRDS) archive and portal.</a:t>
            </a:r>
          </a:p>
        </p:txBody>
      </p:sp>
      <p:pic>
        <p:nvPicPr>
          <p:cNvPr id="4" name="Picture 3">
            <a:extLst>
              <a:ext uri="{FF2B5EF4-FFF2-40B4-BE49-F238E27FC236}">
                <a16:creationId xmlns:a16="http://schemas.microsoft.com/office/drawing/2014/main" id="{1006272C-C7C5-1466-F528-0DA54B04271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71682" y="1063771"/>
            <a:ext cx="5613918" cy="3747290"/>
          </a:xfrm>
          <a:prstGeom prst="rect">
            <a:avLst/>
          </a:prstGeom>
        </p:spPr>
      </p:pic>
      <p:pic>
        <p:nvPicPr>
          <p:cNvPr id="5" name="Content Placeholder 4" descr="A picture containing icon&#10;&#10;AI-generated content may be incorrect.">
            <a:extLst>
              <a:ext uri="{FF2B5EF4-FFF2-40B4-BE49-F238E27FC236}">
                <a16:creationId xmlns:a16="http://schemas.microsoft.com/office/drawing/2014/main" id="{B6C6BE0B-D549-734C-2140-94BA37A8377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41029" y="4182447"/>
            <a:ext cx="4882605" cy="1555901"/>
          </a:xfrm>
          <a:prstGeom prst="rect">
            <a:avLst/>
          </a:prstGeom>
        </p:spPr>
      </p:pic>
      <p:sp>
        <p:nvSpPr>
          <p:cNvPr id="7" name="TextBox 6">
            <a:extLst>
              <a:ext uri="{FF2B5EF4-FFF2-40B4-BE49-F238E27FC236}">
                <a16:creationId xmlns:a16="http://schemas.microsoft.com/office/drawing/2014/main" id="{4141CBC8-F946-EA25-4B65-B388EBDE4A84}"/>
              </a:ext>
            </a:extLst>
          </p:cNvPr>
          <p:cNvSpPr txBox="1"/>
          <p:nvPr/>
        </p:nvSpPr>
        <p:spPr>
          <a:xfrm>
            <a:off x="376575" y="5327284"/>
            <a:ext cx="7640320" cy="661720"/>
          </a:xfrm>
          <a:prstGeom prst="rect">
            <a:avLst/>
          </a:prstGeom>
          <a:noFill/>
        </p:spPr>
        <p:txBody>
          <a:bodyPr wrap="square">
            <a:spAutoFit/>
          </a:bodyPr>
          <a:lstStyle/>
          <a:p>
            <a:pPr marL="231775" indent="-231775">
              <a:buClr>
                <a:schemeClr val="bg2"/>
              </a:buClr>
              <a:buFont typeface="Arial" panose="020B0604020202020204" pitchFamily="34" charset="0"/>
              <a:buChar char="•"/>
            </a:pPr>
            <a:r>
              <a:rPr lang="en-US" sz="1600" b="0" baseline="0" dirty="0"/>
              <a:t>Supported user trainings and support activities.</a:t>
            </a:r>
          </a:p>
          <a:p>
            <a:pPr marL="231775" indent="-231775">
              <a:spcBef>
                <a:spcPts val="600"/>
              </a:spcBef>
              <a:buClr>
                <a:schemeClr val="bg2"/>
              </a:buClr>
              <a:buFont typeface="Arial" panose="020B0604020202020204" pitchFamily="34" charset="0"/>
              <a:buChar char="•"/>
            </a:pPr>
            <a:r>
              <a:rPr lang="en-US" sz="1600" b="0" baseline="0" dirty="0"/>
              <a:t>Expanded storage by 1.8 petabytes to enhance HPC performance</a:t>
            </a:r>
            <a:endParaRPr lang="en-US" sz="1800" b="0" baseline="0" dirty="0"/>
          </a:p>
        </p:txBody>
      </p:sp>
    </p:spTree>
    <p:extLst>
      <p:ext uri="{BB962C8B-B14F-4D97-AF65-F5344CB8AC3E}">
        <p14:creationId xmlns:p14="http://schemas.microsoft.com/office/powerpoint/2010/main" val="3642869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5B428F-B780-BD73-CFB4-A150E4FCB613}"/>
              </a:ext>
            </a:extLst>
          </p:cNvPr>
          <p:cNvSpPr>
            <a:spLocks noGrp="1"/>
          </p:cNvSpPr>
          <p:nvPr>
            <p:ph type="title"/>
          </p:nvPr>
        </p:nvSpPr>
        <p:spPr/>
        <p:txBody>
          <a:bodyPr/>
          <a:lstStyle/>
          <a:p>
            <a:r>
              <a:rPr lang="en-US" sz="3200" dirty="0">
                <a:solidFill>
                  <a:schemeClr val="bg2"/>
                </a:solidFill>
              </a:rPr>
              <a:t>Nuclear Fuels and Materials Library (NFML)</a:t>
            </a:r>
          </a:p>
        </p:txBody>
      </p:sp>
      <p:graphicFrame>
        <p:nvGraphicFramePr>
          <p:cNvPr id="7" name="Content Placeholder 6">
            <a:extLst>
              <a:ext uri="{FF2B5EF4-FFF2-40B4-BE49-F238E27FC236}">
                <a16:creationId xmlns:a16="http://schemas.microsoft.com/office/drawing/2014/main" id="{D40037D7-8EEC-B34C-DFD5-1244B664DB6F}"/>
              </a:ext>
            </a:extLst>
          </p:cNvPr>
          <p:cNvGraphicFramePr>
            <a:graphicFrameLocks noGrp="1"/>
          </p:cNvGraphicFramePr>
          <p:nvPr>
            <p:ph idx="1"/>
            <p:extLst>
              <p:ext uri="{D42A27DB-BD31-4B8C-83A1-F6EECF244321}">
                <p14:modId xmlns:p14="http://schemas.microsoft.com/office/powerpoint/2010/main" val="3175155533"/>
              </p:ext>
            </p:extLst>
          </p:nvPr>
        </p:nvGraphicFramePr>
        <p:xfrm>
          <a:off x="838201" y="1231900"/>
          <a:ext cx="10612119" cy="4805680"/>
        </p:xfrm>
        <a:graphic>
          <a:graphicData uri="http://schemas.openxmlformats.org/drawingml/2006/table">
            <a:tbl>
              <a:tblPr firstRow="1" bandRow="1">
                <a:tableStyleId>{21E4AEA4-8DFA-4A89-87EB-49C32662AFE0}</a:tableStyleId>
              </a:tblPr>
              <a:tblGrid>
                <a:gridCol w="3366752">
                  <a:extLst>
                    <a:ext uri="{9D8B030D-6E8A-4147-A177-3AD203B41FA5}">
                      <a16:colId xmlns:a16="http://schemas.microsoft.com/office/drawing/2014/main" val="2573102575"/>
                    </a:ext>
                  </a:extLst>
                </a:gridCol>
                <a:gridCol w="3309871">
                  <a:extLst>
                    <a:ext uri="{9D8B030D-6E8A-4147-A177-3AD203B41FA5}">
                      <a16:colId xmlns:a16="http://schemas.microsoft.com/office/drawing/2014/main" val="3761171599"/>
                    </a:ext>
                  </a:extLst>
                </a:gridCol>
                <a:gridCol w="3935496">
                  <a:extLst>
                    <a:ext uri="{9D8B030D-6E8A-4147-A177-3AD203B41FA5}">
                      <a16:colId xmlns:a16="http://schemas.microsoft.com/office/drawing/2014/main" val="2808624377"/>
                    </a:ext>
                  </a:extLst>
                </a:gridCol>
              </a:tblGrid>
              <a:tr h="370840">
                <a:tc>
                  <a:txBody>
                    <a:bodyPr/>
                    <a:lstStyle/>
                    <a:p>
                      <a:r>
                        <a:rPr lang="en-US" dirty="0"/>
                        <a:t>What is the NFML?</a:t>
                      </a:r>
                    </a:p>
                  </a:txBody>
                  <a:tcPr/>
                </a:tc>
                <a:tc>
                  <a:txBody>
                    <a:bodyPr/>
                    <a:lstStyle/>
                    <a:p>
                      <a:r>
                        <a:rPr lang="en-US" dirty="0"/>
                        <a:t>Access &amp; Policies</a:t>
                      </a:r>
                    </a:p>
                  </a:txBody>
                  <a:tcPr/>
                </a:tc>
                <a:tc>
                  <a:txBody>
                    <a:bodyPr/>
                    <a:lstStyle/>
                    <a:p>
                      <a:r>
                        <a:rPr lang="en-US" dirty="0"/>
                        <a:t>Recent Additions and Campaigns</a:t>
                      </a:r>
                    </a:p>
                  </a:txBody>
                  <a:tcPr/>
                </a:tc>
                <a:extLst>
                  <a:ext uri="{0D108BD9-81ED-4DB2-BD59-A6C34878D82A}">
                    <a16:rowId xmlns:a16="http://schemas.microsoft.com/office/drawing/2014/main" val="4204056543"/>
                  </a:ext>
                </a:extLst>
              </a:tr>
              <a:tr h="370840">
                <a:tc>
                  <a:txBody>
                    <a:bodyPr/>
                    <a:lstStyle/>
                    <a:p>
                      <a:pPr marL="285750" indent="-285750">
                        <a:buFont typeface="Arial" panose="020B0604020202020204" pitchFamily="34" charset="0"/>
                        <a:buChar char="•"/>
                      </a:pPr>
                      <a:r>
                        <a:rPr lang="en-US" sz="1400" b="0" kern="1200" dirty="0">
                          <a:solidFill>
                            <a:schemeClr val="dk1"/>
                          </a:solidFill>
                          <a:effectLst/>
                        </a:rPr>
                        <a:t>DOE‑NE‑owned, NSUF‑curated archive of irradiated fuels and materials </a:t>
                      </a:r>
                      <a:r>
                        <a:rPr lang="en-US" sz="1400" b="1" kern="1200" dirty="0">
                          <a:solidFill>
                            <a:schemeClr val="dk1"/>
                          </a:solidFill>
                          <a:effectLst/>
                        </a:rPr>
                        <a:t>plus</a:t>
                      </a:r>
                      <a:r>
                        <a:rPr lang="en-US" sz="1400" b="0" kern="1200" dirty="0">
                          <a:solidFill>
                            <a:schemeClr val="dk1"/>
                          </a:solidFill>
                          <a:effectLst/>
                        </a:rPr>
                        <a:t> technical info and publications</a:t>
                      </a:r>
                    </a:p>
                    <a:p>
                      <a:pPr marL="285750" indent="-285750">
                        <a:buFont typeface="Arial" panose="020B0604020202020204" pitchFamily="34" charset="0"/>
                        <a:buChar char="•"/>
                      </a:pPr>
                      <a:r>
                        <a:rPr lang="en-US" sz="1400" b="0" kern="1200" dirty="0">
                          <a:solidFill>
                            <a:schemeClr val="dk1"/>
                          </a:solidFill>
                          <a:effectLst/>
                        </a:rPr>
                        <a:t>Tied to the </a:t>
                      </a:r>
                      <a:r>
                        <a:rPr lang="en-US" sz="1400" b="1" kern="1200" dirty="0">
                          <a:solidFill>
                            <a:schemeClr val="dk1"/>
                          </a:solidFill>
                          <a:effectLst/>
                        </a:rPr>
                        <a:t>Nuclear Research Data System (NRDS)</a:t>
                      </a:r>
                      <a:r>
                        <a:rPr lang="en-US" sz="1400" b="0" kern="1200" dirty="0">
                          <a:solidFill>
                            <a:schemeClr val="dk1"/>
                          </a:solidFill>
                          <a:effectLst/>
                        </a:rPr>
                        <a:t> for analysis and visualization using INL HPC.</a:t>
                      </a:r>
                    </a:p>
                    <a:p>
                      <a:pPr marL="285750" indent="-285750">
                        <a:buFont typeface="Arial" panose="020B0604020202020204" pitchFamily="34" charset="0"/>
                        <a:buChar char="•"/>
                      </a:pPr>
                      <a:r>
                        <a:rPr lang="en-US" sz="1400" b="0" kern="1200" dirty="0">
                          <a:solidFill>
                            <a:schemeClr val="dk1"/>
                          </a:solidFill>
                          <a:effectLst/>
                        </a:rPr>
                        <a:t>NFML includes NSUF‑project samples, EBR‑II legacy items, harvested power‑plant components, and donations. </a:t>
                      </a:r>
                    </a:p>
                    <a:p>
                      <a:pPr marL="285750" indent="-285750">
                        <a:buFont typeface="Arial" panose="020B0604020202020204" pitchFamily="34" charset="0"/>
                        <a:buChar char="•"/>
                      </a:pPr>
                      <a:r>
                        <a:rPr lang="en-US" sz="1400" b="0" kern="1200" dirty="0">
                          <a:solidFill>
                            <a:schemeClr val="dk1"/>
                          </a:solidFill>
                          <a:effectLst/>
                        </a:rPr>
                        <a:t>Currently &gt;10,000 samples available to researchers</a:t>
                      </a:r>
                    </a:p>
                    <a:p>
                      <a:endParaRPr lang="en-US" sz="1400" dirty="0"/>
                    </a:p>
                  </a:txBody>
                  <a:tcPr/>
                </a:tc>
                <a:tc>
                  <a:txBody>
                    <a:bodyPr/>
                    <a:lstStyle/>
                    <a:p>
                      <a:pPr marL="285750" indent="-285750">
                        <a:buFont typeface="Arial" panose="020B0604020202020204" pitchFamily="34" charset="0"/>
                        <a:buChar char="•"/>
                      </a:pPr>
                      <a:r>
                        <a:rPr lang="en-US" sz="1400" b="1" kern="1200" dirty="0">
                          <a:solidFill>
                            <a:schemeClr val="dk1"/>
                          </a:solidFill>
                          <a:effectLst/>
                        </a:rPr>
                        <a:t>Donations </a:t>
                      </a:r>
                      <a:r>
                        <a:rPr lang="en-US" sz="1400" b="0" kern="1200" dirty="0">
                          <a:solidFill>
                            <a:schemeClr val="dk1"/>
                          </a:solidFill>
                          <a:effectLst/>
                        </a:rPr>
                        <a:t>- Ownership &amp; transfer: third‑party materials must transfer unrestricted title to DOE‑NE. </a:t>
                      </a:r>
                    </a:p>
                    <a:p>
                      <a:pPr marL="285750" indent="-285750">
                        <a:spcBef>
                          <a:spcPts val="600"/>
                        </a:spcBef>
                        <a:buFont typeface="Arial" panose="020B0604020202020204" pitchFamily="34" charset="0"/>
                        <a:buChar char="•"/>
                      </a:pPr>
                      <a:r>
                        <a:rPr lang="en-US" sz="1400" b="1" kern="1200" dirty="0">
                          <a:solidFill>
                            <a:schemeClr val="dk1"/>
                          </a:solidFill>
                          <a:effectLst/>
                        </a:rPr>
                        <a:t>NSUF Irradiations </a:t>
                      </a:r>
                      <a:r>
                        <a:rPr lang="en-US" sz="1400" b="0" kern="1200" dirty="0">
                          <a:solidFill>
                            <a:schemeClr val="dk1"/>
                          </a:solidFill>
                          <a:effectLst/>
                        </a:rPr>
                        <a:t>– PIs have three years of exclusivity access for new samples created in their projects</a:t>
                      </a:r>
                    </a:p>
                    <a:p>
                      <a:pPr marL="742950" lvl="1" indent="-285750">
                        <a:buFont typeface="Arial" panose="020B0604020202020204" pitchFamily="34" charset="0"/>
                        <a:buChar char="•"/>
                      </a:pPr>
                      <a:r>
                        <a:rPr lang="en-US" sz="1400" b="0" kern="1200" dirty="0">
                          <a:solidFill>
                            <a:schemeClr val="dk1"/>
                          </a:solidFill>
                          <a:effectLst/>
                        </a:rPr>
                        <a:t>The time starts when samples are delivered to the PIE facility</a:t>
                      </a:r>
                    </a:p>
                    <a:p>
                      <a:pPr marL="742950" lvl="1" indent="-285750">
                        <a:buFont typeface="Arial" panose="020B0604020202020204" pitchFamily="34" charset="0"/>
                        <a:buChar char="•"/>
                      </a:pPr>
                      <a:r>
                        <a:rPr lang="en-US" sz="1400" b="0" kern="1200" dirty="0">
                          <a:solidFill>
                            <a:schemeClr val="dk1"/>
                          </a:solidFill>
                          <a:effectLst/>
                        </a:rPr>
                        <a:t>Afterwards, the samples are open to the broader research community in the NFML</a:t>
                      </a:r>
                    </a:p>
                    <a:p>
                      <a:pPr marL="742950" lvl="1" indent="-285750">
                        <a:buFont typeface="Arial" panose="020B0604020202020204" pitchFamily="34" charset="0"/>
                        <a:buChar char="•"/>
                      </a:pPr>
                      <a:r>
                        <a:rPr lang="en-US" sz="1400" b="0" kern="1200" dirty="0">
                          <a:solidFill>
                            <a:schemeClr val="dk1"/>
                          </a:solidFill>
                          <a:effectLst/>
                        </a:rPr>
                        <a:t>The original PI contact information is shared to enable collaboration</a:t>
                      </a:r>
                    </a:p>
                    <a:p>
                      <a:pPr marL="0" lvl="0" indent="0">
                        <a:buFont typeface="Arial" panose="020B0604020202020204" pitchFamily="34" charset="0"/>
                        <a:buNone/>
                      </a:pPr>
                      <a:endParaRPr lang="en-US" sz="1400" b="0" kern="1200" dirty="0">
                        <a:solidFill>
                          <a:schemeClr val="dk1"/>
                        </a:solidFill>
                        <a:effectLst/>
                      </a:endParaRPr>
                    </a:p>
                    <a:p>
                      <a:pPr marL="0" lvl="0" indent="0">
                        <a:buFont typeface="Arial" panose="020B0604020202020204" pitchFamily="34" charset="0"/>
                        <a:buNone/>
                      </a:pPr>
                      <a:r>
                        <a:rPr lang="en-US" sz="1400" b="1" kern="1200" dirty="0">
                          <a:solidFill>
                            <a:schemeClr val="dk1"/>
                          </a:solidFill>
                          <a:effectLst/>
                        </a:rPr>
                        <a:t>Requests &amp; guidance: </a:t>
                      </a:r>
                    </a:p>
                    <a:p>
                      <a:pPr marL="0" indent="0">
                        <a:buFont typeface="Arial" panose="020B0604020202020204" pitchFamily="34" charset="0"/>
                        <a:buNone/>
                      </a:pPr>
                      <a:r>
                        <a:rPr lang="en-US" sz="1400" b="0" kern="1200" dirty="0">
                          <a:solidFill>
                            <a:schemeClr val="dk1"/>
                          </a:solidFill>
                          <a:effectLst/>
                        </a:rPr>
                        <a:t>NFML Request Page → </a:t>
                      </a:r>
                      <a:r>
                        <a:rPr lang="en-US" sz="1400" b="0" kern="1200" dirty="0">
                          <a:solidFill>
                            <a:schemeClr val="dk1"/>
                          </a:solidFill>
                          <a:effectLst/>
                          <a:hlinkClick r:id="rId2"/>
                        </a:rPr>
                        <a:t>https://nsuf.inl.gov/Page/nfml_request</a:t>
                      </a:r>
                      <a:r>
                        <a:rPr lang="en-US" sz="1400" b="0" kern="1200" dirty="0">
                          <a:solidFill>
                            <a:schemeClr val="dk1"/>
                          </a:solidFill>
                          <a:effectLst/>
                        </a:rPr>
                        <a:t>   </a:t>
                      </a:r>
                    </a:p>
                    <a:p>
                      <a:endParaRPr lang="en-US" sz="1400" dirty="0"/>
                    </a:p>
                  </a:txBody>
                  <a:tcPr/>
                </a:tc>
                <a:tc>
                  <a:txBody>
                    <a:bodyPr/>
                    <a:lstStyle/>
                    <a:p>
                      <a:pPr marL="0" indent="0">
                        <a:buFont typeface="Arial" panose="020B0604020202020204" pitchFamily="34" charset="0"/>
                        <a:buNone/>
                      </a:pPr>
                      <a:r>
                        <a:rPr lang="en-US" sz="1400" b="1" kern="1200" dirty="0">
                          <a:solidFill>
                            <a:schemeClr val="dk1"/>
                          </a:solidFill>
                          <a:effectLst/>
                        </a:rPr>
                        <a:t>Recent Donations:</a:t>
                      </a:r>
                      <a:r>
                        <a:rPr lang="en-US" sz="1400" b="0" kern="1200" dirty="0">
                          <a:solidFill>
                            <a:schemeClr val="dk1"/>
                          </a:solidFill>
                          <a:effectLst/>
                        </a:rPr>
                        <a:t> </a:t>
                      </a:r>
                    </a:p>
                    <a:p>
                      <a:pPr marL="285750" indent="-285750">
                        <a:buFont typeface="Arial" panose="020B0604020202020204" pitchFamily="34" charset="0"/>
                        <a:buChar char="•"/>
                      </a:pPr>
                      <a:r>
                        <a:rPr lang="en-US" sz="1400" b="0" kern="1200" dirty="0">
                          <a:solidFill>
                            <a:schemeClr val="dk1"/>
                          </a:solidFill>
                          <a:effectLst/>
                        </a:rPr>
                        <a:t>ATR‑irradiated multi-principal element alloys (MPEA) tensile set</a:t>
                      </a:r>
                    </a:p>
                    <a:p>
                      <a:pPr marL="285750" indent="-285750">
                        <a:buFont typeface="Arial" panose="020B0604020202020204" pitchFamily="34" charset="0"/>
                        <a:buChar char="•"/>
                      </a:pPr>
                      <a:r>
                        <a:rPr lang="en-US" sz="1400" b="0" kern="1200" dirty="0">
                          <a:solidFill>
                            <a:schemeClr val="dk1"/>
                          </a:solidFill>
                          <a:effectLst/>
                        </a:rPr>
                        <a:t>ATR‑irradiated Yttrium‑hydride moderator samples </a:t>
                      </a:r>
                    </a:p>
                    <a:p>
                      <a:pPr marL="0" indent="0">
                        <a:spcBef>
                          <a:spcPts val="1200"/>
                        </a:spcBef>
                        <a:buFont typeface="Arial" panose="020B0604020202020204" pitchFamily="34" charset="0"/>
                        <a:buNone/>
                      </a:pPr>
                      <a:r>
                        <a:rPr lang="en-US" sz="1400" b="1" kern="1200" dirty="0">
                          <a:solidFill>
                            <a:schemeClr val="dk1"/>
                          </a:solidFill>
                          <a:effectLst/>
                        </a:rPr>
                        <a:t>Additions:</a:t>
                      </a:r>
                      <a:r>
                        <a:rPr lang="en-US" sz="1400" b="0" kern="1200" dirty="0">
                          <a:solidFill>
                            <a:schemeClr val="dk1"/>
                          </a:solidFill>
                          <a:effectLst/>
                        </a:rPr>
                        <a:t> </a:t>
                      </a:r>
                    </a:p>
                    <a:p>
                      <a:pPr marL="285750" indent="-285750">
                        <a:buFont typeface="Arial" panose="020B0604020202020204" pitchFamily="34" charset="0"/>
                        <a:buChar char="•"/>
                      </a:pPr>
                      <a:r>
                        <a:rPr lang="en-US" sz="1400" b="0" kern="1200" dirty="0">
                          <a:solidFill>
                            <a:schemeClr val="dk1"/>
                          </a:solidFill>
                          <a:effectLst/>
                        </a:rPr>
                        <a:t>AM FeCrAl fabrication‑route assessment </a:t>
                      </a:r>
                    </a:p>
                    <a:p>
                      <a:pPr marL="285750" indent="-285750">
                        <a:buFont typeface="Arial" panose="020B0604020202020204" pitchFamily="34" charset="0"/>
                        <a:buChar char="•"/>
                      </a:pPr>
                      <a:r>
                        <a:rPr lang="en-US" sz="1400" b="0" kern="1200" dirty="0">
                          <a:solidFill>
                            <a:schemeClr val="dk1"/>
                          </a:solidFill>
                          <a:effectLst/>
                        </a:rPr>
                        <a:t>SiC neutron‑transmutation‑doped set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dirty="0">
                          <a:solidFill>
                            <a:schemeClr val="dk1"/>
                          </a:solidFill>
                          <a:effectLst/>
                        </a:rPr>
                        <a:t>Cladding coatings diffusion couples</a:t>
                      </a:r>
                    </a:p>
                    <a:p>
                      <a:pPr marL="0" indent="0">
                        <a:spcBef>
                          <a:spcPts val="1200"/>
                        </a:spcBef>
                        <a:buFont typeface="Arial" panose="020B0604020202020204" pitchFamily="34" charset="0"/>
                        <a:buNone/>
                      </a:pPr>
                      <a:r>
                        <a:rPr lang="en-US" sz="1400" b="1" kern="1200" dirty="0">
                          <a:solidFill>
                            <a:schemeClr val="dk1"/>
                          </a:solidFill>
                          <a:effectLst/>
                        </a:rPr>
                        <a:t>Directed Campaigns:</a:t>
                      </a:r>
                      <a:r>
                        <a:rPr lang="en-US" sz="1400" b="0" kern="1200" dirty="0">
                          <a:solidFill>
                            <a:schemeClr val="dk1"/>
                          </a:solidFill>
                          <a:effectLst/>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dirty="0">
                          <a:solidFill>
                            <a:schemeClr val="dk1"/>
                          </a:solidFill>
                          <a:effectLst/>
                        </a:rPr>
                        <a:t>NIFT‑E US–UK cooperative ATR project (AFA SS and graphite) </a:t>
                      </a:r>
                    </a:p>
                    <a:p>
                      <a:pPr marL="285750" indent="-285750">
                        <a:buFont typeface="Arial" panose="020B0604020202020204" pitchFamily="34" charset="0"/>
                        <a:buChar char="•"/>
                      </a:pPr>
                      <a:r>
                        <a:rPr lang="en-US" sz="1400" b="0" kern="1200" dirty="0">
                          <a:solidFill>
                            <a:schemeClr val="dk1"/>
                          </a:solidFill>
                          <a:effectLst/>
                        </a:rPr>
                        <a:t>DISECT </a:t>
                      </a:r>
                      <a:r>
                        <a:rPr lang="en-US" sz="1400" b="0" kern="1200" dirty="0" err="1">
                          <a:solidFill>
                            <a:schemeClr val="dk1"/>
                          </a:solidFill>
                          <a:effectLst/>
                        </a:rPr>
                        <a:t>UZr</a:t>
                      </a:r>
                      <a:r>
                        <a:rPr lang="en-US" sz="1400" b="0" kern="1200" dirty="0">
                          <a:solidFill>
                            <a:schemeClr val="dk1"/>
                          </a:solidFill>
                          <a:effectLst/>
                        </a:rPr>
                        <a:t> (2026-2027 irradiation at BR2)</a:t>
                      </a:r>
                    </a:p>
                    <a:p>
                      <a:pPr marL="285750" indent="-285750">
                        <a:buFont typeface="Arial" panose="020B0604020202020204" pitchFamily="34" charset="0"/>
                        <a:buChar char="•"/>
                      </a:pPr>
                      <a:r>
                        <a:rPr lang="en-US" sz="1400" b="0" kern="1200" dirty="0">
                          <a:solidFill>
                            <a:schemeClr val="dk1"/>
                          </a:solidFill>
                          <a:effectLst/>
                        </a:rPr>
                        <a:t>SAM‑3 multiple structural materials in six capsules (3–6 dpa, 320–700 °C) with ATR irradiation start FY27‑Q2. </a:t>
                      </a:r>
                    </a:p>
                    <a:p>
                      <a:endParaRPr lang="en-US" sz="1400" dirty="0"/>
                    </a:p>
                  </a:txBody>
                  <a:tcPr/>
                </a:tc>
                <a:extLst>
                  <a:ext uri="{0D108BD9-81ED-4DB2-BD59-A6C34878D82A}">
                    <a16:rowId xmlns:a16="http://schemas.microsoft.com/office/drawing/2014/main" val="1312508832"/>
                  </a:ext>
                </a:extLst>
              </a:tr>
            </a:tbl>
          </a:graphicData>
        </a:graphic>
      </p:graphicFrame>
      <p:pic>
        <p:nvPicPr>
          <p:cNvPr id="9" name="Picture 8">
            <a:extLst>
              <a:ext uri="{FF2B5EF4-FFF2-40B4-BE49-F238E27FC236}">
                <a16:creationId xmlns:a16="http://schemas.microsoft.com/office/drawing/2014/main" id="{DFAC1492-419C-40EA-5441-222D9EE1D95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519"/>
          <a:stretch/>
        </p:blipFill>
        <p:spPr bwMode="auto">
          <a:xfrm>
            <a:off x="807315" y="4707888"/>
            <a:ext cx="1402195" cy="215724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6E8BA46D-6A7A-140F-FADA-80ABFEED9255}"/>
              </a:ext>
            </a:extLst>
          </p:cNvPr>
          <p:cNvPicPr>
            <a:picLocks noChangeAspect="1"/>
          </p:cNvPicPr>
          <p:nvPr/>
        </p:nvPicPr>
        <p:blipFill>
          <a:blip r:embed="rId4"/>
          <a:stretch>
            <a:fillRect/>
          </a:stretch>
        </p:blipFill>
        <p:spPr>
          <a:xfrm>
            <a:off x="2204373" y="4713699"/>
            <a:ext cx="1765300" cy="2146300"/>
          </a:xfrm>
          <a:prstGeom prst="rect">
            <a:avLst/>
          </a:prstGeom>
        </p:spPr>
      </p:pic>
      <p:sp>
        <p:nvSpPr>
          <p:cNvPr id="23" name="TextBox 22">
            <a:extLst>
              <a:ext uri="{FF2B5EF4-FFF2-40B4-BE49-F238E27FC236}">
                <a16:creationId xmlns:a16="http://schemas.microsoft.com/office/drawing/2014/main" id="{68846D98-D414-EDB8-FC02-A3AC432321AF}"/>
              </a:ext>
            </a:extLst>
          </p:cNvPr>
          <p:cNvSpPr txBox="1"/>
          <p:nvPr/>
        </p:nvSpPr>
        <p:spPr>
          <a:xfrm>
            <a:off x="3969673" y="6299398"/>
            <a:ext cx="6145235" cy="430887"/>
          </a:xfrm>
          <a:prstGeom prst="rect">
            <a:avLst/>
          </a:prstGeom>
          <a:noFill/>
        </p:spPr>
        <p:txBody>
          <a:bodyPr wrap="square">
            <a:spAutoFit/>
          </a:bodyPr>
          <a:lstStyle/>
          <a:p>
            <a:r>
              <a:rPr lang="en-US" sz="1100" kern="1600" dirty="0">
                <a:solidFill>
                  <a:schemeClr val="bg1">
                    <a:lumMod val="75000"/>
                  </a:schemeClr>
                </a:solidFill>
                <a:effectLst/>
                <a:cs typeface="Helvetica" panose="020B0604020202020204" pitchFamily="34" charset="0"/>
              </a:rPr>
              <a:t>Example of </a:t>
            </a:r>
            <a:r>
              <a:rPr lang="en-US" sz="1100" kern="1600" dirty="0">
                <a:solidFill>
                  <a:schemeClr val="bg1">
                    <a:lumMod val="75000"/>
                  </a:schemeClr>
                </a:solidFill>
                <a:cs typeface="Helvetica" panose="020B0604020202020204" pitchFamily="34" charset="0"/>
              </a:rPr>
              <a:t>harvested reactor pressure vessel material specimens </a:t>
            </a:r>
            <a:r>
              <a:rPr lang="en-US" sz="1100" kern="1600" dirty="0">
                <a:solidFill>
                  <a:schemeClr val="bg1">
                    <a:lumMod val="75000"/>
                  </a:schemeClr>
                </a:solidFill>
                <a:effectLst/>
                <a:cs typeface="Helvetica" panose="020B0604020202020204" pitchFamily="34" charset="0"/>
              </a:rPr>
              <a:t>from the decommissioned Zion Nuclear Power Plant donated by the Light Water Reactor Sustainability Program (LWRS).</a:t>
            </a:r>
          </a:p>
        </p:txBody>
      </p:sp>
    </p:spTree>
    <p:extLst>
      <p:ext uri="{BB962C8B-B14F-4D97-AF65-F5344CB8AC3E}">
        <p14:creationId xmlns:p14="http://schemas.microsoft.com/office/powerpoint/2010/main" val="3154857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FE8C4-2821-59EE-A3B5-63A7EA79213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28CB20-CB28-EDED-6D14-283A3FD2AB7C}"/>
              </a:ext>
            </a:extLst>
          </p:cNvPr>
          <p:cNvSpPr>
            <a:spLocks noGrp="1"/>
          </p:cNvSpPr>
          <p:nvPr>
            <p:ph type="title"/>
          </p:nvPr>
        </p:nvSpPr>
        <p:spPr>
          <a:xfrm>
            <a:off x="981481" y="2797701"/>
            <a:ext cx="6886306" cy="1262598"/>
          </a:xfrm>
        </p:spPr>
        <p:txBody>
          <a:bodyPr/>
          <a:lstStyle/>
          <a:p>
            <a:pPr algn="l"/>
            <a:r>
              <a:rPr lang="en-US" sz="4400" dirty="0"/>
              <a:t>NSUF Competitive User Access Opportunities</a:t>
            </a:r>
          </a:p>
        </p:txBody>
      </p:sp>
      <p:pic>
        <p:nvPicPr>
          <p:cNvPr id="10" name="Picture Placeholder 9" descr="A picture containing text, person, indoor, person&#10;&#10;AI-generated content may be incorrect.">
            <a:extLst>
              <a:ext uri="{FF2B5EF4-FFF2-40B4-BE49-F238E27FC236}">
                <a16:creationId xmlns:a16="http://schemas.microsoft.com/office/drawing/2014/main" id="{8F347511-B056-E055-A19A-C77D21991E39}"/>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75502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F5279-9BCB-59B5-8BAE-FC65A6D9763D}"/>
              </a:ext>
            </a:extLst>
          </p:cNvPr>
          <p:cNvSpPr>
            <a:spLocks noGrp="1"/>
          </p:cNvSpPr>
          <p:nvPr>
            <p:ph type="title"/>
          </p:nvPr>
        </p:nvSpPr>
        <p:spPr>
          <a:xfrm>
            <a:off x="914400" y="415926"/>
            <a:ext cx="10363200" cy="1143000"/>
          </a:xfrm>
        </p:spPr>
        <p:txBody>
          <a:bodyPr/>
          <a:lstStyle/>
          <a:p>
            <a:r>
              <a:rPr lang="en-US" sz="3200" i="1" dirty="0">
                <a:solidFill>
                  <a:schemeClr val="bg2"/>
                </a:solidFill>
              </a:rPr>
              <a:t>NSUF Access Award Projects Summary: FY07-FY25</a:t>
            </a:r>
            <a:br>
              <a:rPr lang="en-US" sz="3200" i="1" dirty="0">
                <a:solidFill>
                  <a:schemeClr val="bg2"/>
                </a:solidFill>
              </a:rPr>
            </a:br>
            <a:endParaRPr lang="en-US" sz="3200" i="1" dirty="0">
              <a:solidFill>
                <a:schemeClr val="bg2"/>
              </a:solidFill>
            </a:endParaRPr>
          </a:p>
        </p:txBody>
      </p:sp>
      <p:sp>
        <p:nvSpPr>
          <p:cNvPr id="3" name="Content Placeholder 2">
            <a:extLst>
              <a:ext uri="{FF2B5EF4-FFF2-40B4-BE49-F238E27FC236}">
                <a16:creationId xmlns:a16="http://schemas.microsoft.com/office/drawing/2014/main" id="{5EEBAB33-2CEA-9387-D92A-B84208B8CB20}"/>
              </a:ext>
            </a:extLst>
          </p:cNvPr>
          <p:cNvSpPr>
            <a:spLocks noGrp="1"/>
          </p:cNvSpPr>
          <p:nvPr>
            <p:ph idx="1"/>
          </p:nvPr>
        </p:nvSpPr>
        <p:spPr>
          <a:xfrm>
            <a:off x="888176" y="1377950"/>
            <a:ext cx="10415649" cy="4713289"/>
          </a:xfrm>
        </p:spPr>
        <p:txBody>
          <a:bodyPr/>
          <a:lstStyle/>
          <a:p>
            <a:pPr marL="0" indent="0">
              <a:buNone/>
            </a:pPr>
            <a:r>
              <a:rPr lang="en-US" sz="2400" b="0" dirty="0">
                <a:solidFill>
                  <a:schemeClr val="tx1"/>
                </a:solidFill>
              </a:rPr>
              <a:t>Total NSUF Access Award Funding: $149.5M</a:t>
            </a:r>
          </a:p>
          <a:p>
            <a:r>
              <a:rPr lang="en-US" sz="2000" b="0" dirty="0">
                <a:solidFill>
                  <a:schemeClr val="tx1"/>
                </a:solidFill>
              </a:rPr>
              <a:t>900 total projects awarded</a:t>
            </a:r>
          </a:p>
          <a:p>
            <a:pPr lvl="1"/>
            <a:r>
              <a:rPr lang="en-US" sz="1800" b="0" dirty="0">
                <a:solidFill>
                  <a:schemeClr val="tx1"/>
                </a:solidFill>
              </a:rPr>
              <a:t>46 CINR type projects executed</a:t>
            </a:r>
          </a:p>
          <a:p>
            <a:pPr lvl="1"/>
            <a:r>
              <a:rPr lang="en-US" sz="1800" b="0" dirty="0">
                <a:solidFill>
                  <a:schemeClr val="tx1"/>
                </a:solidFill>
              </a:rPr>
              <a:t>37 CINR type projects currently ongoing</a:t>
            </a:r>
          </a:p>
          <a:p>
            <a:pPr lvl="1"/>
            <a:r>
              <a:rPr lang="en-US" sz="1800" b="0" dirty="0">
                <a:solidFill>
                  <a:schemeClr val="tx1"/>
                </a:solidFill>
              </a:rPr>
              <a:t>672 RTEs executed</a:t>
            </a:r>
          </a:p>
          <a:p>
            <a:pPr lvl="1"/>
            <a:r>
              <a:rPr lang="en-US" sz="1800" b="0" dirty="0">
                <a:solidFill>
                  <a:schemeClr val="tx1"/>
                </a:solidFill>
              </a:rPr>
              <a:t>145 RTEs ongoing</a:t>
            </a:r>
          </a:p>
          <a:p>
            <a:r>
              <a:rPr lang="en-US" sz="2000" b="0" dirty="0">
                <a:solidFill>
                  <a:schemeClr val="tx1"/>
                </a:solidFill>
              </a:rPr>
              <a:t>Awards distribution by institution type</a:t>
            </a:r>
          </a:p>
          <a:p>
            <a:pPr lvl="1"/>
            <a:r>
              <a:rPr lang="en-US" sz="1800" b="0" dirty="0">
                <a:solidFill>
                  <a:schemeClr val="tx1"/>
                </a:solidFill>
              </a:rPr>
              <a:t>532 projects to 59 U.S. universities</a:t>
            </a:r>
          </a:p>
          <a:p>
            <a:pPr lvl="1"/>
            <a:r>
              <a:rPr lang="en-US" sz="1800" b="0" dirty="0">
                <a:solidFill>
                  <a:schemeClr val="tx1"/>
                </a:solidFill>
              </a:rPr>
              <a:t>283 projects to 10 national laboratories</a:t>
            </a:r>
          </a:p>
          <a:p>
            <a:pPr lvl="1"/>
            <a:r>
              <a:rPr lang="en-US" sz="1800" b="0" dirty="0">
                <a:solidFill>
                  <a:schemeClr val="tx1"/>
                </a:solidFill>
              </a:rPr>
              <a:t>42 projects to 16 industrial users* </a:t>
            </a:r>
          </a:p>
          <a:p>
            <a:pPr lvl="1"/>
            <a:r>
              <a:rPr lang="en-US" sz="1800" b="0" dirty="0">
                <a:solidFill>
                  <a:schemeClr val="tx1"/>
                </a:solidFill>
              </a:rPr>
              <a:t>43 projects to 22 international researchers</a:t>
            </a:r>
          </a:p>
          <a:p>
            <a:pPr marL="457200" lvl="1" indent="0">
              <a:buNone/>
            </a:pPr>
            <a:endParaRPr lang="en-US" dirty="0">
              <a:solidFill>
                <a:schemeClr val="tx1"/>
              </a:solidFill>
            </a:endParaRPr>
          </a:p>
          <a:p>
            <a:pPr marL="457200" lvl="1" indent="0">
              <a:buNone/>
            </a:pPr>
            <a:r>
              <a:rPr lang="en-US" sz="1400" dirty="0">
                <a:solidFill>
                  <a:schemeClr val="tx1"/>
                </a:solidFill>
              </a:rPr>
              <a:t>* All NSUF access awards support non-proprietary fundamental science and are intended for full public release</a:t>
            </a:r>
            <a:endParaRPr lang="en-US" dirty="0">
              <a:solidFill>
                <a:schemeClr val="tx1"/>
              </a:solidFill>
            </a:endParaRPr>
          </a:p>
          <a:p>
            <a:endParaRPr lang="en-US" dirty="0"/>
          </a:p>
        </p:txBody>
      </p:sp>
      <p:pic>
        <p:nvPicPr>
          <p:cNvPr id="8" name="Picture 7" descr="A person wearing protective gear and gloves&#10;&#10;Description automatically generated">
            <a:extLst>
              <a:ext uri="{FF2B5EF4-FFF2-40B4-BE49-F238E27FC236}">
                <a16:creationId xmlns:a16="http://schemas.microsoft.com/office/drawing/2014/main" id="{AC10FD4F-5777-F77A-53D6-28F820D6C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8073" y="1739901"/>
            <a:ext cx="4823927" cy="3215951"/>
          </a:xfrm>
          <a:prstGeom prst="rect">
            <a:avLst/>
          </a:prstGeom>
          <a:effectLst>
            <a:outerShdw blurRad="635000" dist="190500" dir="18900000" algn="ctr" rotWithShape="0">
              <a:srgbClr val="000000">
                <a:alpha val="40000"/>
              </a:srgbClr>
            </a:outerShdw>
          </a:effectLst>
        </p:spPr>
      </p:pic>
    </p:spTree>
    <p:extLst>
      <p:ext uri="{BB962C8B-B14F-4D97-AF65-F5344CB8AC3E}">
        <p14:creationId xmlns:p14="http://schemas.microsoft.com/office/powerpoint/2010/main" val="1396565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2CA4CA-502A-CCEF-5F98-461FA61217AE}"/>
              </a:ext>
            </a:extLst>
          </p:cNvPr>
          <p:cNvSpPr>
            <a:spLocks noGrp="1"/>
          </p:cNvSpPr>
          <p:nvPr>
            <p:ph type="title"/>
          </p:nvPr>
        </p:nvSpPr>
        <p:spPr>
          <a:xfrm>
            <a:off x="777733" y="2066925"/>
            <a:ext cx="7402440" cy="1362075"/>
          </a:xfrm>
        </p:spPr>
        <p:txBody>
          <a:bodyPr/>
          <a:lstStyle/>
          <a:p>
            <a:r>
              <a:rPr lang="en-US" sz="3600" dirty="0"/>
              <a:t>Consolidated Innovative Nuclear Research (CINR) projects</a:t>
            </a:r>
          </a:p>
        </p:txBody>
      </p:sp>
      <p:sp>
        <p:nvSpPr>
          <p:cNvPr id="5" name="Text Placeholder 4">
            <a:extLst>
              <a:ext uri="{FF2B5EF4-FFF2-40B4-BE49-F238E27FC236}">
                <a16:creationId xmlns:a16="http://schemas.microsoft.com/office/drawing/2014/main" id="{A7A15972-0699-9133-3056-B2FC79D93658}"/>
              </a:ext>
            </a:extLst>
          </p:cNvPr>
          <p:cNvSpPr>
            <a:spLocks noGrp="1"/>
          </p:cNvSpPr>
          <p:nvPr>
            <p:ph type="body" idx="1"/>
          </p:nvPr>
        </p:nvSpPr>
        <p:spPr>
          <a:xfrm>
            <a:off x="777732" y="4043471"/>
            <a:ext cx="7867503" cy="1039040"/>
          </a:xfrm>
        </p:spPr>
        <p:txBody>
          <a:bodyPr/>
          <a:lstStyle/>
          <a:p>
            <a:r>
              <a:rPr lang="en-US" b="0" dirty="0"/>
              <a:t>Partnership with </a:t>
            </a:r>
            <a:r>
              <a:rPr lang="en-US" b="0" dirty="0">
                <a:solidFill>
                  <a:schemeClr val="tx1"/>
                </a:solidFill>
              </a:rPr>
              <a:t>the Nuclear Energy University Program (NEUP) </a:t>
            </a:r>
            <a:r>
              <a:rPr lang="en-US" b="0" dirty="0"/>
              <a:t>to enable multi-year projects with NSUF access and funding for the research team and students.</a:t>
            </a:r>
          </a:p>
        </p:txBody>
      </p:sp>
      <p:pic>
        <p:nvPicPr>
          <p:cNvPr id="6" name="Picture 5" descr="People standing in a row wearing graduation caps with tassels and gowns">
            <a:extLst>
              <a:ext uri="{FF2B5EF4-FFF2-40B4-BE49-F238E27FC236}">
                <a16:creationId xmlns:a16="http://schemas.microsoft.com/office/drawing/2014/main" id="{83D64AAB-44A8-B166-9D5C-97601EF777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31527" y="2230394"/>
            <a:ext cx="2835876" cy="1890584"/>
          </a:xfrm>
          <a:prstGeom prst="rect">
            <a:avLst/>
          </a:prstGeom>
        </p:spPr>
      </p:pic>
      <p:pic>
        <p:nvPicPr>
          <p:cNvPr id="10" name="Picture 9" descr="Worker holding safety helmet">
            <a:extLst>
              <a:ext uri="{FF2B5EF4-FFF2-40B4-BE49-F238E27FC236}">
                <a16:creationId xmlns:a16="http://schemas.microsoft.com/office/drawing/2014/main" id="{82C6BDD6-9A70-87EB-3655-B55DF4E75C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31527" y="4266429"/>
            <a:ext cx="2835876" cy="1891348"/>
          </a:xfrm>
          <a:prstGeom prst="rect">
            <a:avLst/>
          </a:prstGeom>
        </p:spPr>
      </p:pic>
      <p:pic>
        <p:nvPicPr>
          <p:cNvPr id="12" name="Picture 11" descr="Teacher pointing at laptop screen to young students">
            <a:extLst>
              <a:ext uri="{FF2B5EF4-FFF2-40B4-BE49-F238E27FC236}">
                <a16:creationId xmlns:a16="http://schemas.microsoft.com/office/drawing/2014/main" id="{8C9DFB1E-432A-0FB4-DF27-0906A5FAE3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28755" y="194359"/>
            <a:ext cx="2838648" cy="1890584"/>
          </a:xfrm>
          <a:prstGeom prst="rect">
            <a:avLst/>
          </a:prstGeom>
        </p:spPr>
      </p:pic>
    </p:spTree>
    <p:extLst>
      <p:ext uri="{BB962C8B-B14F-4D97-AF65-F5344CB8AC3E}">
        <p14:creationId xmlns:p14="http://schemas.microsoft.com/office/powerpoint/2010/main" val="910261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C0B9157-DED7-C891-B24B-C18ABE29DB45}"/>
              </a:ext>
            </a:extLst>
          </p:cNvPr>
          <p:cNvSpPr>
            <a:spLocks noGrp="1"/>
          </p:cNvSpPr>
          <p:nvPr>
            <p:ph type="title"/>
          </p:nvPr>
        </p:nvSpPr>
        <p:spPr>
          <a:xfrm>
            <a:off x="888176" y="378069"/>
            <a:ext cx="10415648" cy="851154"/>
          </a:xfrm>
        </p:spPr>
        <p:txBody>
          <a:bodyPr/>
          <a:lstStyle/>
          <a:p>
            <a:pPr algn="l"/>
            <a:r>
              <a:rPr lang="en-US" sz="3200" i="1" dirty="0">
                <a:solidFill>
                  <a:schemeClr val="bg2"/>
                </a:solidFill>
              </a:rPr>
              <a:t>NSUF </a:t>
            </a:r>
            <a:r>
              <a:rPr lang="en-US" sz="3200" dirty="0">
                <a:solidFill>
                  <a:schemeClr val="bg2"/>
                </a:solidFill>
              </a:rPr>
              <a:t>Consolidated Innovative Nuclear Research</a:t>
            </a:r>
            <a:endParaRPr lang="en-US" sz="3200" i="1" dirty="0">
              <a:solidFill>
                <a:schemeClr val="bg2"/>
              </a:solidFill>
            </a:endParaRPr>
          </a:p>
        </p:txBody>
      </p:sp>
      <p:sp>
        <p:nvSpPr>
          <p:cNvPr id="7" name="Content Placeholder 2">
            <a:extLst>
              <a:ext uri="{FF2B5EF4-FFF2-40B4-BE49-F238E27FC236}">
                <a16:creationId xmlns:a16="http://schemas.microsoft.com/office/drawing/2014/main" id="{34420E1A-8233-35D6-67B1-51B0F4C37383}"/>
              </a:ext>
            </a:extLst>
          </p:cNvPr>
          <p:cNvSpPr>
            <a:spLocks noGrp="1"/>
          </p:cNvSpPr>
          <p:nvPr>
            <p:ph idx="1"/>
          </p:nvPr>
        </p:nvSpPr>
        <p:spPr>
          <a:xfrm>
            <a:off x="888175" y="1223412"/>
            <a:ext cx="6657939" cy="2716432"/>
          </a:xfrm>
        </p:spPr>
        <p:txBody>
          <a:bodyPr>
            <a:normAutofit/>
          </a:bodyPr>
          <a:lstStyle/>
          <a:p>
            <a:pPr marL="0" indent="0">
              <a:buClr>
                <a:srgbClr val="F68C20"/>
              </a:buClr>
              <a:buNone/>
            </a:pPr>
            <a:r>
              <a:rPr lang="en-US" sz="2000" b="1" dirty="0">
                <a:solidFill>
                  <a:schemeClr val="tx1"/>
                </a:solidFill>
                <a:latin typeface="+mj-lt"/>
              </a:rPr>
              <a:t>Characteristics of the CINR NOFO</a:t>
            </a:r>
          </a:p>
          <a:p>
            <a:pPr>
              <a:buClr>
                <a:schemeClr val="tx1"/>
              </a:buClr>
            </a:pPr>
            <a:r>
              <a:rPr lang="en-US" sz="1600" b="0" dirty="0">
                <a:solidFill>
                  <a:schemeClr val="tx1"/>
                </a:solidFill>
              </a:rPr>
              <a:t>One call per year</a:t>
            </a:r>
          </a:p>
          <a:p>
            <a:pPr>
              <a:buClr>
                <a:schemeClr val="tx1"/>
              </a:buClr>
            </a:pPr>
            <a:r>
              <a:rPr lang="en-US" sz="1600" b="0" dirty="0">
                <a:solidFill>
                  <a:schemeClr val="tx1"/>
                </a:solidFill>
              </a:rPr>
              <a:t>Projects include design, analyses, fabrication, transport, irradiation, disassembly, PIE, disposition of materials</a:t>
            </a:r>
          </a:p>
          <a:p>
            <a:pPr>
              <a:buClr>
                <a:schemeClr val="tx1"/>
              </a:buClr>
            </a:pPr>
            <a:r>
              <a:rPr lang="en-US" sz="1600" b="0" dirty="0">
                <a:solidFill>
                  <a:schemeClr val="tx1"/>
                </a:solidFill>
              </a:rPr>
              <a:t>Possibility to receive user R&amp;D funding on university-specific topic areas</a:t>
            </a:r>
          </a:p>
          <a:p>
            <a:pPr>
              <a:buClr>
                <a:schemeClr val="tx1"/>
              </a:buClr>
            </a:pPr>
            <a:r>
              <a:rPr lang="en-US" sz="1600" b="0" dirty="0">
                <a:solidFill>
                  <a:schemeClr val="tx1"/>
                </a:solidFill>
              </a:rPr>
              <a:t>Projects with test reactor irradiation and post-irradiation examination can extend to 7 years and up to $4,000,000.</a:t>
            </a:r>
          </a:p>
          <a:p>
            <a:pPr marL="0" indent="0">
              <a:spcBef>
                <a:spcPts val="1200"/>
              </a:spcBef>
              <a:buClr>
                <a:srgbClr val="F68C20"/>
              </a:buClr>
              <a:buNone/>
            </a:pPr>
            <a:endParaRPr lang="en-US" dirty="0">
              <a:solidFill>
                <a:srgbClr val="005B99"/>
              </a:solidFill>
            </a:endParaRPr>
          </a:p>
        </p:txBody>
      </p:sp>
      <p:pic>
        <p:nvPicPr>
          <p:cNvPr id="5" name="Picture 4" descr="A picture containing indoor, engine, miller&#10;&#10;AI-generated content may be incorrect.">
            <a:extLst>
              <a:ext uri="{FF2B5EF4-FFF2-40B4-BE49-F238E27FC236}">
                <a16:creationId xmlns:a16="http://schemas.microsoft.com/office/drawing/2014/main" id="{EBB48714-7DB7-3C7D-D0D4-5FC6FDD594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0786" y="1229223"/>
            <a:ext cx="4339439" cy="2336621"/>
          </a:xfrm>
          <a:prstGeom prst="rect">
            <a:avLst/>
          </a:prstGeom>
        </p:spPr>
      </p:pic>
      <p:sp>
        <p:nvSpPr>
          <p:cNvPr id="6" name="TextBox 5">
            <a:extLst>
              <a:ext uri="{FF2B5EF4-FFF2-40B4-BE49-F238E27FC236}">
                <a16:creationId xmlns:a16="http://schemas.microsoft.com/office/drawing/2014/main" id="{4C3AED31-AEE9-9830-B8D1-4E1B5BC599E3}"/>
              </a:ext>
            </a:extLst>
          </p:cNvPr>
          <p:cNvSpPr txBox="1"/>
          <p:nvPr/>
        </p:nvSpPr>
        <p:spPr>
          <a:xfrm>
            <a:off x="888175" y="3626140"/>
            <a:ext cx="11052050" cy="2446824"/>
          </a:xfrm>
          <a:prstGeom prst="rect">
            <a:avLst/>
          </a:prstGeom>
          <a:noFill/>
        </p:spPr>
        <p:txBody>
          <a:bodyPr wrap="square">
            <a:spAutoFit/>
          </a:bodyPr>
          <a:lstStyle/>
          <a:p>
            <a:pPr>
              <a:spcAft>
                <a:spcPts val="600"/>
              </a:spcAft>
            </a:pPr>
            <a:r>
              <a:rPr lang="en-US" sz="2000" b="1" baseline="0" dirty="0"/>
              <a:t>Topic Areas (FY26)</a:t>
            </a:r>
          </a:p>
          <a:p>
            <a:pPr marL="285750" indent="-285750">
              <a:buFont typeface="Arial" panose="020B0604020202020204" pitchFamily="34" charset="0"/>
              <a:buChar char="•"/>
            </a:pPr>
            <a:r>
              <a:rPr lang="en-US" sz="1600" b="1" baseline="0" dirty="0"/>
              <a:t>Fuel and Core Materials</a:t>
            </a:r>
            <a:r>
              <a:rPr lang="en-US" sz="1600" baseline="0" dirty="0"/>
              <a:t>: </a:t>
            </a:r>
            <a:r>
              <a:rPr lang="en-US" sz="1600" b="0" baseline="0" dirty="0"/>
              <a:t>Projects in the areas of fuels irradiation performance and combined effects of irradiation and environment on fuels and core materials, such as fuel cladding.</a:t>
            </a:r>
          </a:p>
          <a:p>
            <a:pPr marL="285750" indent="-285750">
              <a:buFont typeface="Arial" panose="020B0604020202020204" pitchFamily="34" charset="0"/>
              <a:buChar char="•"/>
            </a:pPr>
            <a:r>
              <a:rPr lang="en-US" sz="1600" b="1" baseline="0" dirty="0"/>
              <a:t>Structural Materials and Manufacturing Methods</a:t>
            </a:r>
            <a:r>
              <a:rPr lang="en-US" sz="1600" baseline="0" dirty="0"/>
              <a:t>: </a:t>
            </a:r>
            <a:r>
              <a:rPr lang="en-US" sz="1600" b="0" baseline="0" dirty="0"/>
              <a:t>Projects in the areas of advanced structural materials for nuclear energy applications, novel or cost-effective manufacturing methods, and related topics that leverage NSUF irradiation and post-irradiation examination capabilities.</a:t>
            </a:r>
          </a:p>
          <a:p>
            <a:pPr marL="285750" indent="-285750">
              <a:buFont typeface="Arial" panose="020B0604020202020204" pitchFamily="34" charset="0"/>
              <a:buChar char="•"/>
            </a:pPr>
            <a:r>
              <a:rPr lang="en-US" sz="1600" b="1" baseline="0" dirty="0"/>
              <a:t>Sensor Materials, Instrumentation, and Active Component Systems</a:t>
            </a:r>
            <a:r>
              <a:rPr lang="en-US" sz="1600" baseline="0" dirty="0"/>
              <a:t>: </a:t>
            </a:r>
            <a:r>
              <a:rPr lang="en-US" sz="1600" b="0" baseline="0" dirty="0"/>
              <a:t>Projects that support the development of advanced sensor materials and advanced instrumentation to enhance the long-term viability and competitiveness of the existing fleet, and to develop an advanced reactor pipeline.</a:t>
            </a:r>
          </a:p>
        </p:txBody>
      </p:sp>
    </p:spTree>
    <p:extLst>
      <p:ext uri="{BB962C8B-B14F-4D97-AF65-F5344CB8AC3E}">
        <p14:creationId xmlns:p14="http://schemas.microsoft.com/office/powerpoint/2010/main" val="109686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5858D-ADE5-7C7B-2BB7-64BB5A7C2B4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00CFE8-82BB-47D5-D6C1-93A7622FA10C}"/>
              </a:ext>
            </a:extLst>
          </p:cNvPr>
          <p:cNvSpPr>
            <a:spLocks noGrp="1"/>
          </p:cNvSpPr>
          <p:nvPr>
            <p:ph type="title"/>
          </p:nvPr>
        </p:nvSpPr>
        <p:spPr>
          <a:xfrm>
            <a:off x="981482" y="2797701"/>
            <a:ext cx="5378222" cy="1841676"/>
          </a:xfrm>
        </p:spPr>
        <p:txBody>
          <a:bodyPr/>
          <a:lstStyle/>
          <a:p>
            <a:r>
              <a:rPr lang="en-US" sz="4400" dirty="0"/>
              <a:t>Foundations of Irradiation Testing Workshop</a:t>
            </a:r>
          </a:p>
        </p:txBody>
      </p:sp>
      <p:pic>
        <p:nvPicPr>
          <p:cNvPr id="55" name="Picture Placeholder 54" descr="A picture containing person, outdoor&#10;&#10;AI-generated content may be incorrect.">
            <a:extLst>
              <a:ext uri="{FF2B5EF4-FFF2-40B4-BE49-F238E27FC236}">
                <a16:creationId xmlns:a16="http://schemas.microsoft.com/office/drawing/2014/main" id="{04903B32-8048-69D8-2162-07BFAEA4253F}"/>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497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9E4AC1-F044-9FDA-D157-22C41F6EEF16}"/>
              </a:ext>
            </a:extLst>
          </p:cNvPr>
          <p:cNvSpPr>
            <a:spLocks noGrp="1"/>
          </p:cNvSpPr>
          <p:nvPr>
            <p:ph type="title"/>
          </p:nvPr>
        </p:nvSpPr>
        <p:spPr>
          <a:xfrm>
            <a:off x="1061938" y="2136700"/>
            <a:ext cx="6784603" cy="1362075"/>
          </a:xfrm>
        </p:spPr>
        <p:txBody>
          <a:bodyPr/>
          <a:lstStyle/>
          <a:p>
            <a:r>
              <a:rPr lang="en-US" dirty="0"/>
              <a:t>RTE and Super RTE</a:t>
            </a:r>
          </a:p>
        </p:txBody>
      </p:sp>
      <p:sp>
        <p:nvSpPr>
          <p:cNvPr id="5" name="Text Placeholder 4">
            <a:extLst>
              <a:ext uri="{FF2B5EF4-FFF2-40B4-BE49-F238E27FC236}">
                <a16:creationId xmlns:a16="http://schemas.microsoft.com/office/drawing/2014/main" id="{BA29F9AD-7D80-3E42-EFD4-A1DEC932E0B7}"/>
              </a:ext>
            </a:extLst>
          </p:cNvPr>
          <p:cNvSpPr>
            <a:spLocks noGrp="1"/>
          </p:cNvSpPr>
          <p:nvPr>
            <p:ph type="body" idx="1"/>
          </p:nvPr>
        </p:nvSpPr>
        <p:spPr>
          <a:xfrm>
            <a:off x="1061938" y="3234425"/>
            <a:ext cx="6856336" cy="985407"/>
          </a:xfrm>
        </p:spPr>
        <p:txBody>
          <a:bodyPr/>
          <a:lstStyle/>
          <a:p>
            <a:r>
              <a:rPr lang="en-US" b="0" dirty="0"/>
              <a:t>Streamlined opportunities to obtain NSUF access support for small and mid-sized projects to answer single questions on nuclear energy fuels and materials.</a:t>
            </a:r>
          </a:p>
        </p:txBody>
      </p:sp>
      <p:pic>
        <p:nvPicPr>
          <p:cNvPr id="7" name="Content Placeholder 2">
            <a:extLst>
              <a:ext uri="{FF2B5EF4-FFF2-40B4-BE49-F238E27FC236}">
                <a16:creationId xmlns:a16="http://schemas.microsoft.com/office/drawing/2014/main" id="{8D380500-2313-831A-7427-1C949CED63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9008313" y="261810"/>
            <a:ext cx="3004796" cy="237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780D6774-59BF-04DC-F6C8-58AE82C695B0}"/>
              </a:ext>
            </a:extLst>
          </p:cNvPr>
          <p:cNvSpPr txBox="1"/>
          <p:nvPr/>
        </p:nvSpPr>
        <p:spPr>
          <a:xfrm>
            <a:off x="8924498" y="2634017"/>
            <a:ext cx="3006725" cy="646331"/>
          </a:xfrm>
          <a:prstGeom prst="rect">
            <a:avLst/>
          </a:prstGeom>
          <a:noFill/>
        </p:spPr>
        <p:txBody>
          <a:bodyPr wrap="square">
            <a:spAutoFit/>
          </a:bodyPr>
          <a:lstStyle/>
          <a:p>
            <a:pPr algn="ctr"/>
            <a:r>
              <a:rPr lang="en-US" sz="1200" b="0" baseline="0" dirty="0">
                <a:solidFill>
                  <a:schemeClr val="bg2"/>
                </a:solidFill>
              </a:rPr>
              <a:t>XPD Beamline at the National Synchrotron Light Source-II (NSLS-II), BNL</a:t>
            </a:r>
            <a:endParaRPr lang="en-US" dirty="0"/>
          </a:p>
        </p:txBody>
      </p:sp>
      <p:pic>
        <p:nvPicPr>
          <p:cNvPr id="12" name="Picture 11" descr="Center-for-Advanced-Energy-Studies-Exterior.jpg">
            <a:extLst>
              <a:ext uri="{FF2B5EF4-FFF2-40B4-BE49-F238E27FC236}">
                <a16:creationId xmlns:a16="http://schemas.microsoft.com/office/drawing/2014/main" id="{81ECE3F9-2EC5-A6E9-25BF-F180AADCFD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60691" y="3691197"/>
            <a:ext cx="3039138" cy="1640528"/>
          </a:xfrm>
          <a:prstGeom prst="rect">
            <a:avLst/>
          </a:prstGeom>
        </p:spPr>
      </p:pic>
      <p:sp>
        <p:nvSpPr>
          <p:cNvPr id="13" name="TextBox 12">
            <a:extLst>
              <a:ext uri="{FF2B5EF4-FFF2-40B4-BE49-F238E27FC236}">
                <a16:creationId xmlns:a16="http://schemas.microsoft.com/office/drawing/2014/main" id="{18A787E2-8F37-ACEB-A7E1-BC2AEBE2898C}"/>
              </a:ext>
            </a:extLst>
          </p:cNvPr>
          <p:cNvSpPr txBox="1"/>
          <p:nvPr/>
        </p:nvSpPr>
        <p:spPr>
          <a:xfrm>
            <a:off x="9076898" y="5331725"/>
            <a:ext cx="3006725" cy="646331"/>
          </a:xfrm>
          <a:prstGeom prst="rect">
            <a:avLst/>
          </a:prstGeom>
          <a:noFill/>
        </p:spPr>
        <p:txBody>
          <a:bodyPr wrap="square">
            <a:spAutoFit/>
          </a:bodyPr>
          <a:lstStyle/>
          <a:p>
            <a:pPr algn="ctr"/>
            <a:r>
              <a:rPr lang="en-US" sz="1200" b="0" baseline="0" dirty="0">
                <a:solidFill>
                  <a:schemeClr val="bg2"/>
                </a:solidFill>
              </a:rPr>
              <a:t>Microscopy and Characterization Suite at the Critical Materials and Energy Systems Innovation Center (INL)</a:t>
            </a:r>
            <a:endParaRPr lang="en-US" dirty="0"/>
          </a:p>
        </p:txBody>
      </p:sp>
    </p:spTree>
    <p:extLst>
      <p:ext uri="{BB962C8B-B14F-4D97-AF65-F5344CB8AC3E}">
        <p14:creationId xmlns:p14="http://schemas.microsoft.com/office/powerpoint/2010/main" val="280885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4AB13-1BA5-EBB6-D98C-FBBF0DB46AA6}"/>
              </a:ext>
            </a:extLst>
          </p:cNvPr>
          <p:cNvSpPr>
            <a:spLocks noGrp="1"/>
          </p:cNvSpPr>
          <p:nvPr>
            <p:ph type="title"/>
          </p:nvPr>
        </p:nvSpPr>
        <p:spPr>
          <a:xfrm>
            <a:off x="828881" y="362465"/>
            <a:ext cx="10448719" cy="1143000"/>
          </a:xfrm>
        </p:spPr>
        <p:txBody>
          <a:bodyPr/>
          <a:lstStyle/>
          <a:p>
            <a:pPr algn="l"/>
            <a:r>
              <a:rPr lang="en-US" sz="3200" i="1" dirty="0">
                <a:solidFill>
                  <a:schemeClr val="bg2"/>
                </a:solidFill>
              </a:rPr>
              <a:t>NSUF User Access Opportunities: </a:t>
            </a:r>
            <a:br>
              <a:rPr lang="en-US" sz="3200" i="1" dirty="0">
                <a:solidFill>
                  <a:schemeClr val="bg2"/>
                </a:solidFill>
              </a:rPr>
            </a:br>
            <a:r>
              <a:rPr lang="en-US" sz="3200" i="1" dirty="0">
                <a:solidFill>
                  <a:schemeClr val="bg2"/>
                </a:solidFill>
              </a:rPr>
              <a:t>Rapid Turnaround Experiments</a:t>
            </a:r>
          </a:p>
        </p:txBody>
      </p:sp>
      <p:sp>
        <p:nvSpPr>
          <p:cNvPr id="3" name="Content Placeholder 2">
            <a:extLst>
              <a:ext uri="{FF2B5EF4-FFF2-40B4-BE49-F238E27FC236}">
                <a16:creationId xmlns:a16="http://schemas.microsoft.com/office/drawing/2014/main" id="{1918F6C8-ABDD-2E48-39C0-22E74406FFB7}"/>
              </a:ext>
            </a:extLst>
          </p:cNvPr>
          <p:cNvSpPr>
            <a:spLocks noGrp="1"/>
          </p:cNvSpPr>
          <p:nvPr>
            <p:ph idx="1"/>
          </p:nvPr>
        </p:nvSpPr>
        <p:spPr>
          <a:xfrm>
            <a:off x="785911" y="1461434"/>
            <a:ext cx="5955631" cy="4413743"/>
          </a:xfrm>
        </p:spPr>
        <p:txBody>
          <a:bodyPr/>
          <a:lstStyle/>
          <a:p>
            <a:pPr marL="0" indent="0">
              <a:buNone/>
            </a:pPr>
            <a:r>
              <a:rPr lang="en-US" sz="2000" b="1" dirty="0">
                <a:solidFill>
                  <a:schemeClr val="tx1"/>
                </a:solidFill>
              </a:rPr>
              <a:t>RTE Call Characteristics</a:t>
            </a:r>
          </a:p>
          <a:p>
            <a:pPr>
              <a:spcBef>
                <a:spcPts val="0"/>
              </a:spcBef>
            </a:pPr>
            <a:r>
              <a:rPr lang="en-US" sz="1600" b="0" dirty="0"/>
              <a:t>Projects are selected through open competitive proposal processes</a:t>
            </a:r>
          </a:p>
          <a:p>
            <a:r>
              <a:rPr lang="en-US" sz="1600" b="0" dirty="0"/>
              <a:t>Proposals welcome from university, government laboratory, industry, and small business researchers</a:t>
            </a:r>
          </a:p>
          <a:p>
            <a:r>
              <a:rPr lang="en-US" sz="1600" b="0" dirty="0"/>
              <a:t>Only non-proprietary projects accepted. All awarded projects are fully forward funded</a:t>
            </a:r>
          </a:p>
          <a:p>
            <a:pPr marL="0" indent="0">
              <a:buNone/>
            </a:pPr>
            <a:r>
              <a:rPr lang="en-US" sz="2000" b="1" dirty="0">
                <a:solidFill>
                  <a:schemeClr val="tx1"/>
                </a:solidFill>
              </a:rPr>
              <a:t>Traditional RTEs (1-2 calls/year)</a:t>
            </a:r>
          </a:p>
          <a:p>
            <a:r>
              <a:rPr lang="en-US" sz="1600" b="0" dirty="0"/>
              <a:t>Limited scope: ~2 weeks of characterization and executed within 9 months of the award</a:t>
            </a:r>
          </a:p>
          <a:p>
            <a:pPr marL="0" indent="0">
              <a:buNone/>
            </a:pPr>
            <a:r>
              <a:rPr lang="en-US" sz="2000" b="1" dirty="0">
                <a:solidFill>
                  <a:schemeClr val="tx1"/>
                </a:solidFill>
              </a:rPr>
              <a:t>Super RTEs (1 call/year)</a:t>
            </a:r>
          </a:p>
          <a:p>
            <a:r>
              <a:rPr lang="en-US" sz="1600" b="0" dirty="0"/>
              <a:t>Twice the allowable access time at partner facilities</a:t>
            </a:r>
          </a:p>
          <a:p>
            <a:r>
              <a:rPr lang="en-US" sz="1600" b="0" dirty="0"/>
              <a:t>Two NSUF partner institutions for PIE</a:t>
            </a:r>
          </a:p>
          <a:p>
            <a:r>
              <a:rPr lang="en-US" sz="1600" b="0" dirty="0"/>
              <a:t>12-month project duration</a:t>
            </a:r>
            <a:endParaRPr lang="en-US" dirty="0"/>
          </a:p>
        </p:txBody>
      </p:sp>
      <p:pic>
        <p:nvPicPr>
          <p:cNvPr id="6" name="Picture 5">
            <a:extLst>
              <a:ext uri="{FF2B5EF4-FFF2-40B4-BE49-F238E27FC236}">
                <a16:creationId xmlns:a16="http://schemas.microsoft.com/office/drawing/2014/main" id="{4DF8E573-C8AC-C16F-7FEB-2A7016F06D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50318" y="167054"/>
            <a:ext cx="3236723" cy="2158364"/>
          </a:xfrm>
          <a:prstGeom prst="rect">
            <a:avLst/>
          </a:prstGeom>
        </p:spPr>
      </p:pic>
      <p:pic>
        <p:nvPicPr>
          <p:cNvPr id="8" name="Picture 7">
            <a:extLst>
              <a:ext uri="{FF2B5EF4-FFF2-40B4-BE49-F238E27FC236}">
                <a16:creationId xmlns:a16="http://schemas.microsoft.com/office/drawing/2014/main" id="{DB5FE38E-332B-16C6-400F-6B5A8A4AD2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32785" y="2735141"/>
            <a:ext cx="4554256" cy="3034294"/>
          </a:xfrm>
          <a:prstGeom prst="rect">
            <a:avLst/>
          </a:prstGeom>
        </p:spPr>
      </p:pic>
      <p:sp>
        <p:nvSpPr>
          <p:cNvPr id="10" name="TextBox 9">
            <a:extLst>
              <a:ext uri="{FF2B5EF4-FFF2-40B4-BE49-F238E27FC236}">
                <a16:creationId xmlns:a16="http://schemas.microsoft.com/office/drawing/2014/main" id="{5DC87089-640B-FFA5-3665-824A5C9D7765}"/>
              </a:ext>
            </a:extLst>
          </p:cNvPr>
          <p:cNvSpPr txBox="1"/>
          <p:nvPr/>
        </p:nvSpPr>
        <p:spPr>
          <a:xfrm>
            <a:off x="7238737" y="5704156"/>
            <a:ext cx="4742351" cy="475002"/>
          </a:xfrm>
          <a:prstGeom prst="rect">
            <a:avLst/>
          </a:prstGeom>
          <a:noFill/>
        </p:spPr>
        <p:txBody>
          <a:bodyPr wrap="square">
            <a:spAutoFit/>
          </a:bodyPr>
          <a:lstStyle/>
          <a:p>
            <a:pPr marL="0" marR="0">
              <a:lnSpc>
                <a:spcPct val="116000"/>
              </a:lnSpc>
              <a:spcAft>
                <a:spcPts val="800"/>
              </a:spcAft>
              <a:buNone/>
            </a:pPr>
            <a:r>
              <a:rPr lang="en-US" sz="1100" i="1">
                <a:solidFill>
                  <a:srgbClr val="242424"/>
                </a:solidFill>
                <a:effectLst/>
                <a:latin typeface="Aptos" panose="020B0004020202020204" pitchFamily="34" charset="0"/>
                <a:ea typeface="Aptos" panose="020B0004020202020204" pitchFamily="34" charset="0"/>
                <a:cs typeface="Aptos" panose="020B0004020202020204" pitchFamily="34" charset="0"/>
              </a:rPr>
              <a:t>Scientists and students gathered to conduct X-ray measurements on radioactive samples at the Advanced Photon Source.</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3906CE7-36A7-E956-3E12-3726D9E1795A}"/>
              </a:ext>
            </a:extLst>
          </p:cNvPr>
          <p:cNvSpPr txBox="1"/>
          <p:nvPr/>
        </p:nvSpPr>
        <p:spPr>
          <a:xfrm>
            <a:off x="7724042" y="2268918"/>
            <a:ext cx="4255733" cy="475002"/>
          </a:xfrm>
          <a:prstGeom prst="rect">
            <a:avLst/>
          </a:prstGeom>
          <a:noFill/>
        </p:spPr>
        <p:txBody>
          <a:bodyPr wrap="square">
            <a:spAutoFit/>
          </a:bodyPr>
          <a:lstStyle/>
          <a:p>
            <a:pPr marL="0" marR="0">
              <a:lnSpc>
                <a:spcPct val="116000"/>
              </a:lnSpc>
              <a:spcAft>
                <a:spcPts val="800"/>
              </a:spcAft>
              <a:buNone/>
            </a:pPr>
            <a:r>
              <a:rPr lang="en-US" sz="1100" i="1" dirty="0">
                <a:solidFill>
                  <a:srgbClr val="242424"/>
                </a:solidFill>
                <a:effectLst/>
                <a:latin typeface="Aptos" panose="020B0004020202020204" pitchFamily="34" charset="0"/>
                <a:ea typeface="Aptos" panose="020B0004020202020204" pitchFamily="34" charset="0"/>
                <a:cs typeface="Aptos" panose="020B0004020202020204" pitchFamily="34" charset="0"/>
              </a:rPr>
              <a:t>Instrument scientist preparing a specimen for microscopy using the Focused Ion Beam at the Microscopy and Characterization Suite.</a:t>
            </a:r>
            <a:endParaRPr lang="en-US" sz="12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9240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508D8-71EF-C3ED-80FB-FF1F88BDA9B8}"/>
              </a:ext>
            </a:extLst>
          </p:cNvPr>
          <p:cNvSpPr>
            <a:spLocks noGrp="1"/>
          </p:cNvSpPr>
          <p:nvPr>
            <p:ph type="title"/>
          </p:nvPr>
        </p:nvSpPr>
        <p:spPr>
          <a:xfrm>
            <a:off x="914400" y="349991"/>
            <a:ext cx="10363200" cy="766115"/>
          </a:xfrm>
        </p:spPr>
        <p:txBody>
          <a:bodyPr/>
          <a:lstStyle/>
          <a:p>
            <a:pPr algn="l"/>
            <a:r>
              <a:rPr lang="en-US" sz="2800" i="1" dirty="0">
                <a:solidFill>
                  <a:schemeClr val="bg2"/>
                </a:solidFill>
              </a:rPr>
              <a:t>Answering the need for new nuclear energy materials</a:t>
            </a:r>
          </a:p>
        </p:txBody>
      </p:sp>
      <p:sp>
        <p:nvSpPr>
          <p:cNvPr id="3" name="Content Placeholder 2">
            <a:extLst>
              <a:ext uri="{FF2B5EF4-FFF2-40B4-BE49-F238E27FC236}">
                <a16:creationId xmlns:a16="http://schemas.microsoft.com/office/drawing/2014/main" id="{8C55594C-0BFA-61CD-92EC-F457A7C6A531}"/>
              </a:ext>
            </a:extLst>
          </p:cNvPr>
          <p:cNvSpPr>
            <a:spLocks noGrp="1"/>
          </p:cNvSpPr>
          <p:nvPr>
            <p:ph idx="1"/>
          </p:nvPr>
        </p:nvSpPr>
        <p:spPr>
          <a:xfrm>
            <a:off x="803651" y="1063000"/>
            <a:ext cx="6917165" cy="5140446"/>
          </a:xfrm>
        </p:spPr>
        <p:txBody>
          <a:bodyPr/>
          <a:lstStyle/>
          <a:p>
            <a:pPr marL="0" indent="0">
              <a:buNone/>
            </a:pPr>
            <a:r>
              <a:rPr lang="en-US" sz="2000" dirty="0"/>
              <a:t>If you need a new material for a nuclear energy system, NSUF can help you </a:t>
            </a:r>
            <a:r>
              <a:rPr lang="en-US" sz="2000" dirty="0">
                <a:solidFill>
                  <a:schemeClr val="bg1">
                    <a:lumMod val="50000"/>
                  </a:schemeClr>
                </a:solidFill>
              </a:rPr>
              <a:t>create the </a:t>
            </a:r>
            <a:r>
              <a:rPr lang="en-US" sz="2000" b="1" dirty="0">
                <a:solidFill>
                  <a:schemeClr val="bg1">
                    <a:lumMod val="50000"/>
                  </a:schemeClr>
                </a:solidFill>
              </a:rPr>
              <a:t>irradiation testing data</a:t>
            </a:r>
            <a:r>
              <a:rPr lang="en-US" sz="2000" dirty="0">
                <a:solidFill>
                  <a:schemeClr val="bg1">
                    <a:lumMod val="50000"/>
                  </a:schemeClr>
                </a:solidFill>
              </a:rPr>
              <a:t>.  </a:t>
            </a:r>
          </a:p>
          <a:p>
            <a:pPr marL="0" indent="0">
              <a:buNone/>
            </a:pPr>
            <a:r>
              <a:rPr lang="en-US" sz="1800" b="0" dirty="0">
                <a:solidFill>
                  <a:schemeClr val="tx2"/>
                </a:solidFill>
              </a:rPr>
              <a:t>The higher that you go will add cost and time to your search.</a:t>
            </a:r>
          </a:p>
          <a:p>
            <a:pPr>
              <a:spcBef>
                <a:spcPts val="1584"/>
              </a:spcBef>
              <a:spcAft>
                <a:spcPts val="600"/>
              </a:spcAft>
              <a:buFont typeface="+mj-lt"/>
              <a:buAutoNum type="arabicPeriod"/>
            </a:pPr>
            <a:r>
              <a:rPr lang="en-US" sz="1600" b="0" dirty="0"/>
              <a:t>The material might already be in the marketplace. Search for </a:t>
            </a:r>
            <a:r>
              <a:rPr lang="en-US" sz="1600" b="0" u="sng" dirty="0"/>
              <a:t>ASME code cases and similar standards for qualified materials</a:t>
            </a:r>
            <a:r>
              <a:rPr lang="en-US" sz="1600" b="0" dirty="0"/>
              <a:t>.</a:t>
            </a:r>
          </a:p>
          <a:p>
            <a:pPr>
              <a:spcAft>
                <a:spcPts val="600"/>
              </a:spcAft>
              <a:buFont typeface="+mj-lt"/>
              <a:buAutoNum type="arabicPeriod"/>
            </a:pPr>
            <a:r>
              <a:rPr lang="en-US" sz="1600" b="0" dirty="0"/>
              <a:t>Perhaps there is not a code case, but there has been research.  Do a search of the </a:t>
            </a:r>
            <a:r>
              <a:rPr lang="en-US" sz="1600" b="0" u="sng" dirty="0"/>
              <a:t>academic literature</a:t>
            </a:r>
            <a:r>
              <a:rPr lang="en-US" sz="1600" b="0" dirty="0"/>
              <a:t>.</a:t>
            </a:r>
          </a:p>
          <a:p>
            <a:pPr>
              <a:spcAft>
                <a:spcPts val="600"/>
              </a:spcAft>
              <a:buFont typeface="+mj-lt"/>
              <a:buAutoNum type="arabicPeriod"/>
            </a:pPr>
            <a:r>
              <a:rPr lang="en-US" sz="1600" b="0" dirty="0"/>
              <a:t>Maybe there has been research, but the publications doesn’t address your specific questions, find the project data at NSUF’s </a:t>
            </a:r>
            <a:r>
              <a:rPr lang="en-US" sz="1600" b="0" u="sng" dirty="0"/>
              <a:t>Nuclear Research Data System</a:t>
            </a:r>
            <a:r>
              <a:rPr lang="en-US" sz="1600" b="0" dirty="0"/>
              <a:t> and do your own analyses using INL HPC resources.</a:t>
            </a:r>
          </a:p>
          <a:p>
            <a:pPr>
              <a:spcAft>
                <a:spcPts val="600"/>
              </a:spcAft>
              <a:buFont typeface="+mj-lt"/>
              <a:buAutoNum type="arabicPeriod"/>
            </a:pPr>
            <a:r>
              <a:rPr lang="en-US" sz="1600" b="0" dirty="0"/>
              <a:t>You may need to create your own data.  You can find pre-irradiated  specimens in the </a:t>
            </a:r>
            <a:r>
              <a:rPr lang="en-US" sz="1600" b="0" u="sng" dirty="0"/>
              <a:t>Nuclear Fuels and Materials Library </a:t>
            </a:r>
            <a:r>
              <a:rPr lang="en-US" sz="1600" b="0" dirty="0"/>
              <a:t>and utilize NSUF’s advanced materials characterization capabilities.</a:t>
            </a:r>
          </a:p>
          <a:p>
            <a:pPr>
              <a:spcAft>
                <a:spcPts val="600"/>
              </a:spcAft>
              <a:buFont typeface="+mj-lt"/>
              <a:buAutoNum type="arabicPeriod"/>
            </a:pPr>
            <a:r>
              <a:rPr lang="en-US" sz="1600" b="0" dirty="0"/>
              <a:t>Finally, if all else fails, NSUF has resources to perform a new </a:t>
            </a:r>
            <a:r>
              <a:rPr lang="en-US" sz="1600" b="0" u="sng" dirty="0"/>
              <a:t>irradiation test</a:t>
            </a:r>
            <a:r>
              <a:rPr lang="en-US" sz="1600" b="0" dirty="0"/>
              <a:t>, using ions and neutrons.  </a:t>
            </a:r>
            <a:endParaRPr lang="en-US" sz="3600" dirty="0"/>
          </a:p>
        </p:txBody>
      </p:sp>
      <p:pic>
        <p:nvPicPr>
          <p:cNvPr id="7" name="Picture 6">
            <a:extLst>
              <a:ext uri="{FF2B5EF4-FFF2-40B4-BE49-F238E27FC236}">
                <a16:creationId xmlns:a16="http://schemas.microsoft.com/office/drawing/2014/main" id="{6EE1553D-57F2-2C22-BB03-7D3F8A5E40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07877" y="972704"/>
            <a:ext cx="4113824" cy="5140447"/>
          </a:xfrm>
          <a:prstGeom prst="rect">
            <a:avLst/>
          </a:prstGeom>
        </p:spPr>
      </p:pic>
      <p:sp>
        <p:nvSpPr>
          <p:cNvPr id="8" name="TextBox 7">
            <a:extLst>
              <a:ext uri="{FF2B5EF4-FFF2-40B4-BE49-F238E27FC236}">
                <a16:creationId xmlns:a16="http://schemas.microsoft.com/office/drawing/2014/main" id="{E69AEF2F-92A2-E4D4-42EB-0A48996299D3}"/>
              </a:ext>
            </a:extLst>
          </p:cNvPr>
          <p:cNvSpPr txBox="1"/>
          <p:nvPr/>
        </p:nvSpPr>
        <p:spPr>
          <a:xfrm>
            <a:off x="8276094" y="6203446"/>
            <a:ext cx="2190023" cy="261610"/>
          </a:xfrm>
          <a:prstGeom prst="rect">
            <a:avLst/>
          </a:prstGeom>
          <a:noFill/>
        </p:spPr>
        <p:txBody>
          <a:bodyPr wrap="none" rtlCol="0">
            <a:spAutoFit/>
          </a:bodyPr>
          <a:lstStyle/>
          <a:p>
            <a:pPr>
              <a:buNone/>
            </a:pPr>
            <a:r>
              <a:rPr lang="en-US" sz="1100" b="0" baseline="0" dirty="0">
                <a:solidFill>
                  <a:schemeClr val="bg1">
                    <a:lumMod val="75000"/>
                  </a:schemeClr>
                </a:solidFill>
              </a:rPr>
              <a:t>Graphic created using ChatGPT</a:t>
            </a:r>
          </a:p>
        </p:txBody>
      </p:sp>
      <p:sp>
        <p:nvSpPr>
          <p:cNvPr id="9" name="Rectangle 8">
            <a:extLst>
              <a:ext uri="{FF2B5EF4-FFF2-40B4-BE49-F238E27FC236}">
                <a16:creationId xmlns:a16="http://schemas.microsoft.com/office/drawing/2014/main" id="{71ADBE00-471B-DDCE-F5F3-5706BAAA1E2A}"/>
              </a:ext>
            </a:extLst>
          </p:cNvPr>
          <p:cNvSpPr/>
          <p:nvPr/>
        </p:nvSpPr>
        <p:spPr bwMode="auto">
          <a:xfrm>
            <a:off x="1020486" y="2181306"/>
            <a:ext cx="6645813" cy="5196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034901B6-6A3B-7E37-5940-52E0B5FD75C7}"/>
              </a:ext>
            </a:extLst>
          </p:cNvPr>
          <p:cNvSpPr/>
          <p:nvPr/>
        </p:nvSpPr>
        <p:spPr bwMode="auto">
          <a:xfrm>
            <a:off x="1020486" y="2776061"/>
            <a:ext cx="6315282" cy="5196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0A643D13-33E5-B800-BBE7-BCC600860B81}"/>
              </a:ext>
            </a:extLst>
          </p:cNvPr>
          <p:cNvSpPr/>
          <p:nvPr/>
        </p:nvSpPr>
        <p:spPr bwMode="auto">
          <a:xfrm>
            <a:off x="1020486" y="3458073"/>
            <a:ext cx="6315282" cy="9823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F7DEB46D-AE2A-9E1D-C590-372C1898609E}"/>
              </a:ext>
            </a:extLst>
          </p:cNvPr>
          <p:cNvSpPr/>
          <p:nvPr/>
        </p:nvSpPr>
        <p:spPr bwMode="auto">
          <a:xfrm>
            <a:off x="1020485" y="4553376"/>
            <a:ext cx="6545499" cy="76856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DB3A1B59-B11E-DE23-9B4D-4D342A767B30}"/>
              </a:ext>
            </a:extLst>
          </p:cNvPr>
          <p:cNvSpPr/>
          <p:nvPr/>
        </p:nvSpPr>
        <p:spPr bwMode="auto">
          <a:xfrm>
            <a:off x="1020486" y="5412233"/>
            <a:ext cx="6545498" cy="70091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4" name="Rectangle 3">
            <a:extLst>
              <a:ext uri="{FF2B5EF4-FFF2-40B4-BE49-F238E27FC236}">
                <a16:creationId xmlns:a16="http://schemas.microsoft.com/office/drawing/2014/main" id="{1D61638A-7C0E-986D-B038-6BE9A4B72462}"/>
              </a:ext>
            </a:extLst>
          </p:cNvPr>
          <p:cNvSpPr/>
          <p:nvPr/>
        </p:nvSpPr>
        <p:spPr bwMode="auto">
          <a:xfrm>
            <a:off x="8007877" y="972703"/>
            <a:ext cx="4113824" cy="134223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163AB5FE-2232-5FF6-5FBA-AE5D2A9727AE}"/>
              </a:ext>
            </a:extLst>
          </p:cNvPr>
          <p:cNvSpPr/>
          <p:nvPr/>
        </p:nvSpPr>
        <p:spPr bwMode="auto">
          <a:xfrm>
            <a:off x="8007877" y="2313684"/>
            <a:ext cx="4113824" cy="8847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E231A266-58FB-54D1-B73D-D17019EE558A}"/>
              </a:ext>
            </a:extLst>
          </p:cNvPr>
          <p:cNvSpPr/>
          <p:nvPr/>
        </p:nvSpPr>
        <p:spPr bwMode="auto">
          <a:xfrm>
            <a:off x="8007877" y="3198471"/>
            <a:ext cx="4113824" cy="79865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55F76E7A-34FA-B724-D8B6-9D15DE2DC351}"/>
              </a:ext>
            </a:extLst>
          </p:cNvPr>
          <p:cNvSpPr/>
          <p:nvPr/>
        </p:nvSpPr>
        <p:spPr bwMode="auto">
          <a:xfrm>
            <a:off x="8007877" y="3997124"/>
            <a:ext cx="4113824" cy="79865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B2295E1-0E1F-57FB-8C9B-0BE7A41F5AF7}"/>
              </a:ext>
            </a:extLst>
          </p:cNvPr>
          <p:cNvSpPr/>
          <p:nvPr/>
        </p:nvSpPr>
        <p:spPr bwMode="auto">
          <a:xfrm>
            <a:off x="8007877" y="4795777"/>
            <a:ext cx="4113824" cy="13135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229048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4" grpId="0" animBg="1"/>
      <p:bldP spid="5" grpId="0" animBg="1"/>
      <p:bldP spid="6" grpId="0" animBg="1"/>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DEE1D-28D2-78CB-1E51-B9A46C6D573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3C1D449-7ED5-82CE-5554-F48349DB3B6A}"/>
              </a:ext>
            </a:extLst>
          </p:cNvPr>
          <p:cNvSpPr>
            <a:spLocks noGrp="1"/>
          </p:cNvSpPr>
          <p:nvPr>
            <p:ph type="ctrTitle"/>
          </p:nvPr>
        </p:nvSpPr>
        <p:spPr>
          <a:xfrm>
            <a:off x="1431758" y="797509"/>
            <a:ext cx="6870031" cy="3241639"/>
          </a:xfrm>
          <a:solidFill>
            <a:schemeClr val="bg1"/>
          </a:solidFill>
        </p:spPr>
        <p:txBody>
          <a:bodyPr/>
          <a:lstStyle/>
          <a:p>
            <a:pPr algn="l"/>
            <a:r>
              <a:rPr lang="en-US" sz="4400" dirty="0">
                <a:latin typeface="+mj-lt"/>
              </a:rPr>
              <a:t>1</a:t>
            </a:r>
            <a:r>
              <a:rPr lang="en-US" sz="4400" baseline="30000" dirty="0">
                <a:latin typeface="+mj-lt"/>
              </a:rPr>
              <a:t>st</a:t>
            </a:r>
            <a:r>
              <a:rPr lang="en-US" sz="4400" dirty="0">
                <a:latin typeface="+mj-lt"/>
              </a:rPr>
              <a:t> Floor: Qualified Materials Marketplace</a:t>
            </a:r>
          </a:p>
        </p:txBody>
      </p:sp>
      <p:sp>
        <p:nvSpPr>
          <p:cNvPr id="2" name="Rectangle 1">
            <a:extLst>
              <a:ext uri="{FF2B5EF4-FFF2-40B4-BE49-F238E27FC236}">
                <a16:creationId xmlns:a16="http://schemas.microsoft.com/office/drawing/2014/main" id="{9B788090-D70C-E4BB-D1C9-BB4E8830B015}"/>
              </a:ext>
            </a:extLst>
          </p:cNvPr>
          <p:cNvSpPr/>
          <p:nvPr/>
        </p:nvSpPr>
        <p:spPr bwMode="auto">
          <a:xfrm>
            <a:off x="8204886" y="2774092"/>
            <a:ext cx="2555356" cy="25949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3DBDD8DC-E4B7-342D-870B-848C34687D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1209" y="720367"/>
            <a:ext cx="4024796" cy="5029200"/>
          </a:xfrm>
          <a:prstGeom prst="rect">
            <a:avLst/>
          </a:prstGeom>
        </p:spPr>
      </p:pic>
      <p:sp>
        <p:nvSpPr>
          <p:cNvPr id="7" name="Rectangle 6">
            <a:extLst>
              <a:ext uri="{FF2B5EF4-FFF2-40B4-BE49-F238E27FC236}">
                <a16:creationId xmlns:a16="http://schemas.microsoft.com/office/drawing/2014/main" id="{17869260-F479-71AE-7952-D45F20870E43}"/>
              </a:ext>
            </a:extLst>
          </p:cNvPr>
          <p:cNvSpPr/>
          <p:nvPr/>
        </p:nvSpPr>
        <p:spPr bwMode="auto">
          <a:xfrm>
            <a:off x="7861210" y="720367"/>
            <a:ext cx="4044530" cy="3706908"/>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2573790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EAB5842-3A52-E5E7-9014-37B44F0C4DFF}"/>
              </a:ext>
            </a:extLst>
          </p:cNvPr>
          <p:cNvSpPr>
            <a:spLocks noGrp="1"/>
          </p:cNvSpPr>
          <p:nvPr>
            <p:ph type="title"/>
          </p:nvPr>
        </p:nvSpPr>
        <p:spPr>
          <a:xfrm>
            <a:off x="737191" y="244102"/>
            <a:ext cx="10566633" cy="698061"/>
          </a:xfrm>
        </p:spPr>
        <p:txBody>
          <a:bodyPr/>
          <a:lstStyle/>
          <a:p>
            <a:pPr algn="l"/>
            <a:r>
              <a:rPr lang="en-US" sz="3200" i="1" dirty="0">
                <a:solidFill>
                  <a:schemeClr val="bg2"/>
                </a:solidFill>
              </a:rPr>
              <a:t>NSUF Awards Related to Advanced Manufacturing </a:t>
            </a:r>
          </a:p>
        </p:txBody>
      </p:sp>
      <p:sp>
        <p:nvSpPr>
          <p:cNvPr id="3" name="Content Placeholder 2">
            <a:extLst>
              <a:ext uri="{FF2B5EF4-FFF2-40B4-BE49-F238E27FC236}">
                <a16:creationId xmlns:a16="http://schemas.microsoft.com/office/drawing/2014/main" id="{651418D2-CA1C-1BA7-B560-19BD74DF961A}"/>
              </a:ext>
            </a:extLst>
          </p:cNvPr>
          <p:cNvSpPr>
            <a:spLocks noGrp="1"/>
          </p:cNvSpPr>
          <p:nvPr>
            <p:ph idx="1"/>
          </p:nvPr>
        </p:nvSpPr>
        <p:spPr>
          <a:xfrm>
            <a:off x="888176" y="942162"/>
            <a:ext cx="10566633" cy="5351061"/>
          </a:xfrm>
        </p:spPr>
        <p:txBody>
          <a:bodyPr/>
          <a:lstStyle/>
          <a:p>
            <a:pPr>
              <a:lnSpc>
                <a:spcPct val="100000"/>
              </a:lnSpc>
              <a:spcBef>
                <a:spcPts val="600"/>
              </a:spcBef>
            </a:pPr>
            <a:r>
              <a:rPr lang="en-US" sz="1600" dirty="0">
                <a:solidFill>
                  <a:schemeClr val="tx1"/>
                </a:solidFill>
                <a:latin typeface="+mn-lt"/>
              </a:rPr>
              <a:t>24 awarded projects on AM materials and techniques (through FY24)</a:t>
            </a:r>
          </a:p>
          <a:p>
            <a:pPr lvl="1">
              <a:spcBef>
                <a:spcPts val="0"/>
              </a:spcBef>
            </a:pPr>
            <a:r>
              <a:rPr lang="en-US" sz="1600" b="0" dirty="0">
                <a:solidFill>
                  <a:schemeClr val="tx1"/>
                </a:solidFill>
                <a:latin typeface="+mn-lt"/>
              </a:rPr>
              <a:t>14 </a:t>
            </a:r>
            <a:r>
              <a:rPr lang="en-US" sz="1600" b="0" dirty="0">
                <a:solidFill>
                  <a:schemeClr val="tx1"/>
                </a:solidFill>
              </a:rPr>
              <a:t>RTE and </a:t>
            </a:r>
            <a:r>
              <a:rPr lang="en-US" sz="1600" b="0" dirty="0">
                <a:solidFill>
                  <a:schemeClr val="tx1"/>
                </a:solidFill>
                <a:latin typeface="+mn-lt"/>
              </a:rPr>
              <a:t>10 CINR awards (starting in 2015) including multiple ATR and HFIR irradiations</a:t>
            </a:r>
          </a:p>
          <a:p>
            <a:pPr>
              <a:lnSpc>
                <a:spcPct val="100000"/>
              </a:lnSpc>
              <a:spcBef>
                <a:spcPts val="600"/>
              </a:spcBef>
            </a:pPr>
            <a:r>
              <a:rPr lang="en-US" sz="1600" dirty="0">
                <a:solidFill>
                  <a:schemeClr val="tx1"/>
                </a:solidFill>
                <a:latin typeface="+mn-lt"/>
              </a:rPr>
              <a:t>Awards related to </a:t>
            </a:r>
            <a:r>
              <a:rPr lang="en-US" sz="1600" u="sng" dirty="0">
                <a:solidFill>
                  <a:schemeClr val="tx1"/>
                </a:solidFill>
                <a:latin typeface="+mn-lt"/>
              </a:rPr>
              <a:t>types of advanced manufacturing </a:t>
            </a:r>
          </a:p>
          <a:p>
            <a:pPr lvl="1">
              <a:lnSpc>
                <a:spcPct val="100000"/>
              </a:lnSpc>
              <a:spcBef>
                <a:spcPts val="0"/>
              </a:spcBef>
            </a:pPr>
            <a:r>
              <a:rPr lang="en-US" sz="1600" b="0" dirty="0">
                <a:solidFill>
                  <a:schemeClr val="tx1"/>
                </a:solidFill>
                <a:latin typeface="+mn-lt"/>
              </a:rPr>
              <a:t>11 projects related to LPBF</a:t>
            </a:r>
          </a:p>
          <a:p>
            <a:pPr lvl="1">
              <a:lnSpc>
                <a:spcPct val="100000"/>
              </a:lnSpc>
              <a:spcBef>
                <a:spcPts val="0"/>
              </a:spcBef>
            </a:pPr>
            <a:r>
              <a:rPr lang="en-US" sz="1600" b="0" dirty="0">
                <a:solidFill>
                  <a:schemeClr val="tx1"/>
                </a:solidFill>
                <a:latin typeface="+mn-lt"/>
              </a:rPr>
              <a:t>8 projects related to DED</a:t>
            </a:r>
          </a:p>
          <a:p>
            <a:pPr lvl="1">
              <a:lnSpc>
                <a:spcPct val="100000"/>
              </a:lnSpc>
              <a:spcBef>
                <a:spcPts val="0"/>
              </a:spcBef>
            </a:pPr>
            <a:r>
              <a:rPr lang="en-US" sz="1600" b="0" dirty="0">
                <a:solidFill>
                  <a:schemeClr val="tx1"/>
                </a:solidFill>
                <a:latin typeface="+mn-lt"/>
              </a:rPr>
              <a:t>6 projects related to PM-HIP</a:t>
            </a:r>
          </a:p>
          <a:p>
            <a:pPr lvl="1">
              <a:lnSpc>
                <a:spcPct val="100000"/>
              </a:lnSpc>
              <a:spcBef>
                <a:spcPts val="0"/>
              </a:spcBef>
            </a:pPr>
            <a:r>
              <a:rPr lang="en-US" sz="1600" b="0" dirty="0">
                <a:solidFill>
                  <a:schemeClr val="tx1"/>
                </a:solidFill>
                <a:latin typeface="+mn-lt"/>
              </a:rPr>
              <a:t>1 project related to electron beam welding</a:t>
            </a:r>
          </a:p>
          <a:p>
            <a:pPr lvl="1">
              <a:lnSpc>
                <a:spcPct val="100000"/>
              </a:lnSpc>
              <a:spcBef>
                <a:spcPts val="0"/>
              </a:spcBef>
            </a:pPr>
            <a:r>
              <a:rPr lang="en-US" sz="1600" b="0" dirty="0">
                <a:solidFill>
                  <a:schemeClr val="tx1"/>
                </a:solidFill>
                <a:latin typeface="+mn-lt"/>
              </a:rPr>
              <a:t>2 projects related to cold spray</a:t>
            </a:r>
          </a:p>
          <a:p>
            <a:pPr>
              <a:lnSpc>
                <a:spcPct val="100000"/>
              </a:lnSpc>
              <a:spcBef>
                <a:spcPts val="600"/>
              </a:spcBef>
            </a:pPr>
            <a:r>
              <a:rPr lang="en-US" sz="1600" dirty="0">
                <a:solidFill>
                  <a:schemeClr val="tx1"/>
                </a:solidFill>
                <a:latin typeface="+mn-lt"/>
              </a:rPr>
              <a:t>Awards related to </a:t>
            </a:r>
            <a:r>
              <a:rPr lang="en-US" sz="1600" u="sng" dirty="0">
                <a:solidFill>
                  <a:schemeClr val="tx1"/>
                </a:solidFill>
                <a:latin typeface="+mn-lt"/>
              </a:rPr>
              <a:t>AM materials</a:t>
            </a:r>
          </a:p>
          <a:p>
            <a:pPr lvl="1">
              <a:lnSpc>
                <a:spcPct val="100000"/>
              </a:lnSpc>
              <a:spcBef>
                <a:spcPts val="0"/>
              </a:spcBef>
            </a:pPr>
            <a:r>
              <a:rPr lang="en-US" sz="1600" b="0" dirty="0">
                <a:solidFill>
                  <a:schemeClr val="tx1"/>
                </a:solidFill>
                <a:latin typeface="+mn-lt"/>
              </a:rPr>
              <a:t>ODS: </a:t>
            </a:r>
            <a:r>
              <a:rPr lang="en-US" sz="1600" b="0" dirty="0" err="1">
                <a:solidFill>
                  <a:schemeClr val="tx1"/>
                </a:solidFill>
                <a:latin typeface="+mn-lt"/>
              </a:rPr>
              <a:t>FeAlCr</a:t>
            </a:r>
            <a:r>
              <a:rPr lang="en-US" sz="1600" b="0" dirty="0">
                <a:solidFill>
                  <a:schemeClr val="tx1"/>
                </a:solidFill>
                <a:latin typeface="+mn-lt"/>
              </a:rPr>
              <a:t> </a:t>
            </a:r>
          </a:p>
          <a:p>
            <a:pPr lvl="1">
              <a:lnSpc>
                <a:spcPct val="100000"/>
              </a:lnSpc>
              <a:spcBef>
                <a:spcPts val="0"/>
              </a:spcBef>
            </a:pPr>
            <a:r>
              <a:rPr lang="en-US" sz="1600" b="0" dirty="0">
                <a:solidFill>
                  <a:schemeClr val="tx1"/>
                </a:solidFill>
                <a:latin typeface="+mn-lt"/>
              </a:rPr>
              <a:t>Fe-based: T9, T91/Grade 91, SA508; HT9, 304, 304L, 309L, 316, 316L, 316H</a:t>
            </a:r>
          </a:p>
          <a:p>
            <a:pPr lvl="1">
              <a:lnSpc>
                <a:spcPct val="100000"/>
              </a:lnSpc>
              <a:spcBef>
                <a:spcPts val="0"/>
              </a:spcBef>
            </a:pPr>
            <a:r>
              <a:rPr lang="en-US" sz="1600" b="0" dirty="0">
                <a:solidFill>
                  <a:schemeClr val="tx1"/>
                </a:solidFill>
                <a:latin typeface="+mn-lt"/>
              </a:rPr>
              <a:t>Ni-based: Haynes 230, Inconel Alloy 625, 690, 718 </a:t>
            </a:r>
          </a:p>
          <a:p>
            <a:pPr lvl="1">
              <a:lnSpc>
                <a:spcPct val="100000"/>
              </a:lnSpc>
              <a:spcBef>
                <a:spcPts val="0"/>
              </a:spcBef>
            </a:pPr>
            <a:r>
              <a:rPr lang="en-US" sz="1600" b="0" dirty="0">
                <a:solidFill>
                  <a:schemeClr val="tx1"/>
                </a:solidFill>
                <a:latin typeface="+mn-lt"/>
              </a:rPr>
              <a:t>Zircaloy</a:t>
            </a:r>
          </a:p>
          <a:p>
            <a:pPr lvl="1">
              <a:lnSpc>
                <a:spcPct val="100000"/>
              </a:lnSpc>
              <a:spcBef>
                <a:spcPts val="0"/>
              </a:spcBef>
            </a:pPr>
            <a:r>
              <a:rPr lang="en-US" sz="1600" b="0" dirty="0">
                <a:solidFill>
                  <a:schemeClr val="tx1"/>
                </a:solidFill>
                <a:latin typeface="+mn-lt"/>
              </a:rPr>
              <a:t>F</a:t>
            </a:r>
            <a:r>
              <a:rPr lang="en-US" sz="1600" b="0" u="none" strike="noStrike" dirty="0">
                <a:solidFill>
                  <a:schemeClr val="tx1"/>
                </a:solidFill>
                <a:effectLst/>
                <a:latin typeface="+mn-lt"/>
              </a:rPr>
              <a:t>iber sensor </a:t>
            </a:r>
            <a:r>
              <a:rPr lang="en-US" sz="1600" b="0" dirty="0">
                <a:solidFill>
                  <a:schemeClr val="tx1"/>
                </a:solidFill>
                <a:latin typeface="+mn-lt"/>
              </a:rPr>
              <a:t>embedded titanium components</a:t>
            </a:r>
          </a:p>
          <a:p>
            <a:pPr>
              <a:lnSpc>
                <a:spcPct val="100000"/>
              </a:lnSpc>
              <a:spcBef>
                <a:spcPts val="600"/>
              </a:spcBef>
            </a:pPr>
            <a:r>
              <a:rPr lang="en-US" sz="1600" dirty="0">
                <a:solidFill>
                  <a:schemeClr val="tx1"/>
                </a:solidFill>
                <a:latin typeface="+mn-lt"/>
              </a:rPr>
              <a:t>NIFT-E “Neutron Irradiation as a Function of Temperature – Experiment</a:t>
            </a:r>
          </a:p>
          <a:p>
            <a:pPr lvl="1">
              <a:lnSpc>
                <a:spcPct val="100000"/>
              </a:lnSpc>
              <a:spcBef>
                <a:spcPts val="0"/>
              </a:spcBef>
            </a:pPr>
            <a:r>
              <a:rPr lang="en-US" sz="1600" b="0" dirty="0">
                <a:solidFill>
                  <a:schemeClr val="tx1"/>
                </a:solidFill>
                <a:latin typeface="+mn-lt"/>
              </a:rPr>
              <a:t>Alumina-forming austenitic (AFA) steels;  GA05SA/HT;  GA05 20Ni, SA/HT</a:t>
            </a:r>
          </a:p>
          <a:p>
            <a:pPr lvl="1">
              <a:lnSpc>
                <a:spcPct val="100000"/>
              </a:lnSpc>
              <a:spcBef>
                <a:spcPts val="0"/>
              </a:spcBef>
            </a:pPr>
            <a:r>
              <a:rPr lang="en-US" sz="1600" b="0" dirty="0">
                <a:solidFill>
                  <a:schemeClr val="tx1"/>
                </a:solidFill>
                <a:latin typeface="+mn-lt"/>
              </a:rPr>
              <a:t>304L-3µm Al</a:t>
            </a:r>
            <a:r>
              <a:rPr lang="en-US" sz="1600" b="0" baseline="-25000" dirty="0">
                <a:solidFill>
                  <a:schemeClr val="tx1"/>
                </a:solidFill>
                <a:latin typeface="+mn-lt"/>
              </a:rPr>
              <a:t>2</a:t>
            </a:r>
            <a:r>
              <a:rPr lang="en-US" sz="1600" b="0" dirty="0">
                <a:solidFill>
                  <a:schemeClr val="tx1"/>
                </a:solidFill>
                <a:latin typeface="+mn-lt"/>
              </a:rPr>
              <a:t>O</a:t>
            </a:r>
            <a:r>
              <a:rPr lang="en-US" sz="1600" b="0" baseline="-25000" dirty="0">
                <a:solidFill>
                  <a:schemeClr val="tx1"/>
                </a:solidFill>
                <a:latin typeface="+mn-lt"/>
              </a:rPr>
              <a:t>3  </a:t>
            </a:r>
            <a:r>
              <a:rPr lang="en-US" sz="1600" b="0" dirty="0">
                <a:solidFill>
                  <a:schemeClr val="tx1"/>
                </a:solidFill>
                <a:latin typeface="+mn-lt"/>
              </a:rPr>
              <a:t>coated;     304L-1.5µm FeCrAl-1.5µm Al</a:t>
            </a:r>
            <a:r>
              <a:rPr lang="en-US" sz="1600" b="0" baseline="-25000" dirty="0">
                <a:solidFill>
                  <a:schemeClr val="tx1"/>
                </a:solidFill>
                <a:latin typeface="+mn-lt"/>
              </a:rPr>
              <a:t>2</a:t>
            </a:r>
            <a:r>
              <a:rPr lang="en-US" sz="1600" b="0" dirty="0">
                <a:solidFill>
                  <a:schemeClr val="tx1"/>
                </a:solidFill>
                <a:latin typeface="+mn-lt"/>
              </a:rPr>
              <a:t>O</a:t>
            </a:r>
            <a:r>
              <a:rPr lang="en-US" sz="1600" b="0" baseline="-25000" dirty="0">
                <a:solidFill>
                  <a:schemeClr val="tx1"/>
                </a:solidFill>
                <a:latin typeface="+mn-lt"/>
              </a:rPr>
              <a:t>3  </a:t>
            </a:r>
            <a:r>
              <a:rPr lang="en-US" sz="1600" b="0" dirty="0">
                <a:solidFill>
                  <a:schemeClr val="tx1"/>
                </a:solidFill>
                <a:latin typeface="+mn-lt"/>
              </a:rPr>
              <a:t>coated</a:t>
            </a:r>
          </a:p>
          <a:p>
            <a:pPr lvl="1">
              <a:lnSpc>
                <a:spcPct val="100000"/>
              </a:lnSpc>
              <a:spcBef>
                <a:spcPts val="0"/>
              </a:spcBef>
            </a:pPr>
            <a:r>
              <a:rPr lang="en-US" sz="1600" b="0" dirty="0">
                <a:solidFill>
                  <a:schemeClr val="tx1"/>
                </a:solidFill>
                <a:latin typeface="+mn-lt"/>
              </a:rPr>
              <a:t>Oxide coated F/M steels-3µm Al</a:t>
            </a:r>
            <a:r>
              <a:rPr lang="en-US" sz="1600" b="0" baseline="-25000" dirty="0">
                <a:solidFill>
                  <a:schemeClr val="tx1"/>
                </a:solidFill>
                <a:latin typeface="+mn-lt"/>
              </a:rPr>
              <a:t>2</a:t>
            </a:r>
            <a:r>
              <a:rPr lang="en-US" sz="1600" b="0" dirty="0">
                <a:solidFill>
                  <a:schemeClr val="tx1"/>
                </a:solidFill>
                <a:latin typeface="+mn-lt"/>
              </a:rPr>
              <a:t>O</a:t>
            </a:r>
            <a:r>
              <a:rPr lang="en-US" sz="1600" b="0" baseline="-25000" dirty="0">
                <a:solidFill>
                  <a:schemeClr val="tx1"/>
                </a:solidFill>
                <a:latin typeface="+mn-lt"/>
              </a:rPr>
              <a:t>3  </a:t>
            </a:r>
            <a:r>
              <a:rPr lang="en-US" sz="1600" b="0" dirty="0">
                <a:solidFill>
                  <a:schemeClr val="tx1"/>
                </a:solidFill>
                <a:latin typeface="+mn-lt"/>
              </a:rPr>
              <a:t>coated;    Oxide coated F/M steels-1.5µm FeCrAl-1.5µm Al</a:t>
            </a:r>
            <a:r>
              <a:rPr lang="en-US" sz="1600" b="0" baseline="-25000" dirty="0">
                <a:solidFill>
                  <a:schemeClr val="tx1"/>
                </a:solidFill>
                <a:latin typeface="+mn-lt"/>
              </a:rPr>
              <a:t>2</a:t>
            </a:r>
            <a:r>
              <a:rPr lang="en-US" sz="1600" b="0" dirty="0">
                <a:solidFill>
                  <a:schemeClr val="tx1"/>
                </a:solidFill>
                <a:latin typeface="+mn-lt"/>
              </a:rPr>
              <a:t>O</a:t>
            </a:r>
            <a:r>
              <a:rPr lang="en-US" sz="1600" b="0" baseline="-25000" dirty="0">
                <a:solidFill>
                  <a:schemeClr val="tx1"/>
                </a:solidFill>
                <a:latin typeface="+mn-lt"/>
              </a:rPr>
              <a:t>3  </a:t>
            </a:r>
            <a:r>
              <a:rPr lang="en-US" sz="1600" b="0" dirty="0">
                <a:solidFill>
                  <a:schemeClr val="tx1"/>
                </a:solidFill>
                <a:latin typeface="+mn-lt"/>
              </a:rPr>
              <a:t>coated</a:t>
            </a:r>
          </a:p>
          <a:p>
            <a:pPr lvl="1">
              <a:lnSpc>
                <a:spcPct val="100000"/>
              </a:lnSpc>
              <a:spcBef>
                <a:spcPts val="0"/>
              </a:spcBef>
            </a:pPr>
            <a:r>
              <a:rPr lang="en-US" sz="1600" b="0" dirty="0">
                <a:solidFill>
                  <a:schemeClr val="tx1"/>
                </a:solidFill>
                <a:latin typeface="+mn-lt"/>
              </a:rPr>
              <a:t>AM Grade 91, HEAs, Hetero Nano-composites</a:t>
            </a:r>
            <a:endParaRPr lang="en-US" sz="1600" dirty="0">
              <a:solidFill>
                <a:schemeClr val="tx1"/>
              </a:solidFill>
              <a:latin typeface="+mn-lt"/>
            </a:endParaRPr>
          </a:p>
          <a:p>
            <a:pPr lvl="1">
              <a:lnSpc>
                <a:spcPct val="100000"/>
              </a:lnSpc>
            </a:pPr>
            <a:endParaRPr lang="en-US" sz="1600" dirty="0">
              <a:solidFill>
                <a:schemeClr val="tx1"/>
              </a:solidFill>
              <a:latin typeface="+mn-lt"/>
            </a:endParaRPr>
          </a:p>
        </p:txBody>
      </p:sp>
      <p:sp>
        <p:nvSpPr>
          <p:cNvPr id="2" name="Slide Number Placeholder 1">
            <a:extLst>
              <a:ext uri="{FF2B5EF4-FFF2-40B4-BE49-F238E27FC236}">
                <a16:creationId xmlns:a16="http://schemas.microsoft.com/office/drawing/2014/main" id="{01FF11A8-01AE-653E-3BB6-FC52B04AE455}"/>
              </a:ext>
            </a:extLst>
          </p:cNvPr>
          <p:cNvSpPr>
            <a:spLocks noGrp="1"/>
          </p:cNvSpPr>
          <p:nvPr>
            <p:ph type="sldNum" sz="quarter" idx="12"/>
          </p:nvPr>
        </p:nvSpPr>
        <p:spPr>
          <a:prstGeom prst="rect">
            <a:avLst/>
          </a:prstGeom>
        </p:spPr>
        <p:txBody>
          <a:bodyPr vert="horz" lIns="91440" tIns="91440" rIns="91440" bIns="91440" rtlCol="0" anchor="ctr"/>
          <a:lstStyle>
            <a:defPPr>
              <a:defRPr lang="en-US"/>
            </a:defPPr>
            <a:lvl1pPr marL="0" algn="ctr" defTabSz="914400" rtl="0" eaLnBrk="1" latinLnBrk="0" hangingPunct="1">
              <a:defRPr sz="1000" b="1" kern="1200">
                <a:solidFill>
                  <a:schemeClr val="accent6">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B577FA-F7D9-2C48-919F-F962E3BF952F}" type="slidenum">
              <a:rPr lang="en-US" smtClean="0"/>
              <a:pPr/>
              <a:t>24</a:t>
            </a:fld>
            <a:endParaRPr lang="en-US"/>
          </a:p>
        </p:txBody>
      </p:sp>
    </p:spTree>
    <p:extLst>
      <p:ext uri="{BB962C8B-B14F-4D97-AF65-F5344CB8AC3E}">
        <p14:creationId xmlns:p14="http://schemas.microsoft.com/office/powerpoint/2010/main" val="4105280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DE429-ECE7-9325-A96B-85670DB540D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9B2B73A-0695-0264-FE2C-2912496652C8}"/>
              </a:ext>
            </a:extLst>
          </p:cNvPr>
          <p:cNvSpPr>
            <a:spLocks noGrp="1"/>
          </p:cNvSpPr>
          <p:nvPr>
            <p:ph type="ctrTitle"/>
          </p:nvPr>
        </p:nvSpPr>
        <p:spPr>
          <a:xfrm>
            <a:off x="1431758" y="797509"/>
            <a:ext cx="6870031" cy="3798553"/>
          </a:xfrm>
          <a:solidFill>
            <a:schemeClr val="bg1"/>
          </a:solidFill>
        </p:spPr>
        <p:txBody>
          <a:bodyPr/>
          <a:lstStyle/>
          <a:p>
            <a:pPr algn="l"/>
            <a:r>
              <a:rPr lang="en-US" sz="4400" dirty="0">
                <a:latin typeface="+mj-lt"/>
              </a:rPr>
              <a:t>2</a:t>
            </a:r>
            <a:r>
              <a:rPr lang="en-US" sz="4400" baseline="30000" dirty="0">
                <a:latin typeface="+mj-lt"/>
              </a:rPr>
              <a:t>nd</a:t>
            </a:r>
            <a:r>
              <a:rPr lang="en-US" sz="4400" dirty="0">
                <a:latin typeface="+mj-lt"/>
              </a:rPr>
              <a:t> Floor: Library </a:t>
            </a:r>
            <a:br>
              <a:rPr lang="en-US" sz="4400" dirty="0">
                <a:latin typeface="+mj-lt"/>
              </a:rPr>
            </a:br>
            <a:r>
              <a:rPr lang="en-US" sz="4400" dirty="0">
                <a:latin typeface="+mj-lt"/>
              </a:rPr>
              <a:t>Scholarly Publications and Technical Reports</a:t>
            </a:r>
          </a:p>
        </p:txBody>
      </p:sp>
      <p:sp>
        <p:nvSpPr>
          <p:cNvPr id="16" name="Rectangle 15">
            <a:extLst>
              <a:ext uri="{FF2B5EF4-FFF2-40B4-BE49-F238E27FC236}">
                <a16:creationId xmlns:a16="http://schemas.microsoft.com/office/drawing/2014/main" id="{9E3FD740-1E39-F6CA-747B-00EB2F27C188}"/>
              </a:ext>
            </a:extLst>
          </p:cNvPr>
          <p:cNvSpPr/>
          <p:nvPr/>
        </p:nvSpPr>
        <p:spPr bwMode="auto">
          <a:xfrm>
            <a:off x="8204886" y="2774092"/>
            <a:ext cx="2555356" cy="25949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pic>
        <p:nvPicPr>
          <p:cNvPr id="6" name="Picture 5">
            <a:extLst>
              <a:ext uri="{FF2B5EF4-FFF2-40B4-BE49-F238E27FC236}">
                <a16:creationId xmlns:a16="http://schemas.microsoft.com/office/drawing/2014/main" id="{D48EAFC4-25B6-E6A8-E19B-1C6C4D3C5A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1209" y="720367"/>
            <a:ext cx="4024796" cy="5029200"/>
          </a:xfrm>
          <a:prstGeom prst="rect">
            <a:avLst/>
          </a:prstGeom>
        </p:spPr>
      </p:pic>
      <p:sp>
        <p:nvSpPr>
          <p:cNvPr id="7" name="Rectangle 6">
            <a:extLst>
              <a:ext uri="{FF2B5EF4-FFF2-40B4-BE49-F238E27FC236}">
                <a16:creationId xmlns:a16="http://schemas.microsoft.com/office/drawing/2014/main" id="{6A39480D-8D30-6512-6D16-D4F502CC7C46}"/>
              </a:ext>
            </a:extLst>
          </p:cNvPr>
          <p:cNvSpPr/>
          <p:nvPr/>
        </p:nvSpPr>
        <p:spPr bwMode="auto">
          <a:xfrm>
            <a:off x="7861210" y="4512794"/>
            <a:ext cx="4044530" cy="1236773"/>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A93BC12B-6D62-4E30-87B5-F9C4140308F1}"/>
              </a:ext>
            </a:extLst>
          </p:cNvPr>
          <p:cNvSpPr/>
          <p:nvPr/>
        </p:nvSpPr>
        <p:spPr bwMode="auto">
          <a:xfrm>
            <a:off x="7861210" y="720367"/>
            <a:ext cx="4044530" cy="2931604"/>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3892720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20B452-C252-7EB4-0D5C-22047FD94109}"/>
              </a:ext>
            </a:extLst>
          </p:cNvPr>
          <p:cNvSpPr>
            <a:spLocks noGrp="1"/>
          </p:cNvSpPr>
          <p:nvPr>
            <p:ph type="title"/>
          </p:nvPr>
        </p:nvSpPr>
        <p:spPr>
          <a:xfrm>
            <a:off x="914401" y="342639"/>
            <a:ext cx="10363200" cy="1143000"/>
          </a:xfrm>
        </p:spPr>
        <p:txBody>
          <a:bodyPr/>
          <a:lstStyle/>
          <a:p>
            <a:pPr algn="l"/>
            <a:r>
              <a:rPr lang="en-US" sz="3200" i="1" dirty="0">
                <a:solidFill>
                  <a:schemeClr val="bg2"/>
                </a:solidFill>
              </a:rPr>
              <a:t>NSUF Researcher Publications</a:t>
            </a:r>
          </a:p>
        </p:txBody>
      </p:sp>
      <p:sp>
        <p:nvSpPr>
          <p:cNvPr id="5" name="Content Placeholder 4">
            <a:extLst>
              <a:ext uri="{FF2B5EF4-FFF2-40B4-BE49-F238E27FC236}">
                <a16:creationId xmlns:a16="http://schemas.microsoft.com/office/drawing/2014/main" id="{BE57BC84-67AE-9FB9-98FC-D51FA91484E2}"/>
              </a:ext>
            </a:extLst>
          </p:cNvPr>
          <p:cNvSpPr>
            <a:spLocks noGrp="1"/>
          </p:cNvSpPr>
          <p:nvPr>
            <p:ph idx="1"/>
          </p:nvPr>
        </p:nvSpPr>
        <p:spPr>
          <a:xfrm>
            <a:off x="914399" y="1485639"/>
            <a:ext cx="7367826" cy="4465650"/>
          </a:xfrm>
        </p:spPr>
        <p:txBody>
          <a:bodyPr/>
          <a:lstStyle/>
          <a:p>
            <a:pPr>
              <a:spcAft>
                <a:spcPts val="600"/>
              </a:spcAft>
            </a:pPr>
            <a:r>
              <a:rPr lang="en-US" sz="2400" b="0" dirty="0">
                <a:solidFill>
                  <a:schemeClr val="tx1"/>
                </a:solidFill>
              </a:rPr>
              <a:t>NSUF-supported research produces around 180 peer-reviewed publications per year. </a:t>
            </a:r>
          </a:p>
          <a:p>
            <a:pPr>
              <a:spcAft>
                <a:spcPts val="600"/>
              </a:spcAft>
            </a:pPr>
            <a:r>
              <a:rPr lang="en-US" sz="2400" b="0" dirty="0">
                <a:solidFill>
                  <a:schemeClr val="tx1"/>
                </a:solidFill>
              </a:rPr>
              <a:t>In total, NSUF (and INL HPC) have an estimated 1,107 peer-reviewed publications with 15,554 citations and an H-index of 53 according to data provided by Web of Science.  </a:t>
            </a:r>
          </a:p>
          <a:p>
            <a:pPr>
              <a:spcAft>
                <a:spcPts val="600"/>
              </a:spcAft>
            </a:pPr>
            <a:r>
              <a:rPr lang="en-US" sz="2400" b="0" dirty="0">
                <a:solidFill>
                  <a:schemeClr val="tx1"/>
                </a:solidFill>
              </a:rPr>
              <a:t>NSUF-supported research publications are available at no cost on </a:t>
            </a:r>
            <a:r>
              <a:rPr lang="en-US" sz="2400" b="0" dirty="0" err="1">
                <a:solidFill>
                  <a:schemeClr val="tx1"/>
                </a:solidFill>
              </a:rPr>
              <a:t>OSTI.gov</a:t>
            </a:r>
            <a:r>
              <a:rPr lang="en-US" sz="2400" b="0" dirty="0">
                <a:solidFill>
                  <a:schemeClr val="tx1"/>
                </a:solidFill>
              </a:rPr>
              <a:t>.</a:t>
            </a:r>
          </a:p>
          <a:p>
            <a:pPr>
              <a:spcAft>
                <a:spcPts val="600"/>
              </a:spcAft>
            </a:pPr>
            <a:r>
              <a:rPr lang="en-US" sz="2400" b="0" dirty="0">
                <a:solidFill>
                  <a:schemeClr val="tx1"/>
                </a:solidFill>
              </a:rPr>
              <a:t>Lists of NSUF publications and presentations are tied to projects at </a:t>
            </a:r>
            <a:r>
              <a:rPr lang="en-US" sz="2400" b="0" dirty="0" err="1">
                <a:solidFill>
                  <a:schemeClr val="tx1"/>
                </a:solidFill>
              </a:rPr>
              <a:t>NSUF.INL.gov</a:t>
            </a:r>
            <a:r>
              <a:rPr lang="en-US" sz="2400" b="0" dirty="0">
                <a:solidFill>
                  <a:schemeClr val="tx1"/>
                </a:solidFill>
              </a:rPr>
              <a:t>.</a:t>
            </a:r>
          </a:p>
        </p:txBody>
      </p:sp>
      <p:pic>
        <p:nvPicPr>
          <p:cNvPr id="2" name="Picture 1" descr="Book open on a deck with a blackboard in the background">
            <a:extLst>
              <a:ext uri="{FF2B5EF4-FFF2-40B4-BE49-F238E27FC236}">
                <a16:creationId xmlns:a16="http://schemas.microsoft.com/office/drawing/2014/main" id="{1A842102-55E6-A3C1-F9A0-2262A928F3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9932" y="4231892"/>
            <a:ext cx="2743200" cy="1831232"/>
          </a:xfrm>
          <a:prstGeom prst="rect">
            <a:avLst/>
          </a:prstGeom>
        </p:spPr>
      </p:pic>
      <p:pic>
        <p:nvPicPr>
          <p:cNvPr id="3" name="Picture 2" descr="Files on shelves">
            <a:extLst>
              <a:ext uri="{FF2B5EF4-FFF2-40B4-BE49-F238E27FC236}">
                <a16:creationId xmlns:a16="http://schemas.microsoft.com/office/drawing/2014/main" id="{C81A174F-37E1-5A69-2742-494F42F69C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19932" y="342639"/>
            <a:ext cx="2743200" cy="1823936"/>
          </a:xfrm>
          <a:prstGeom prst="rect">
            <a:avLst/>
          </a:prstGeom>
        </p:spPr>
      </p:pic>
      <p:pic>
        <p:nvPicPr>
          <p:cNvPr id="6" name="Picture 5" descr="Different colored organizers">
            <a:extLst>
              <a:ext uri="{FF2B5EF4-FFF2-40B4-BE49-F238E27FC236}">
                <a16:creationId xmlns:a16="http://schemas.microsoft.com/office/drawing/2014/main" id="{346F5695-B416-2C70-0DCD-3B238A9659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19932" y="2369229"/>
            <a:ext cx="2743200" cy="1660009"/>
          </a:xfrm>
          <a:prstGeom prst="rect">
            <a:avLst/>
          </a:prstGeom>
        </p:spPr>
      </p:pic>
    </p:spTree>
    <p:extLst>
      <p:ext uri="{BB962C8B-B14F-4D97-AF65-F5344CB8AC3E}">
        <p14:creationId xmlns:p14="http://schemas.microsoft.com/office/powerpoint/2010/main" val="3914000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2D412-2B98-9FE8-071C-AFDCB0404FD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8A3A272-5842-7D45-4A9E-7FE1FF4D938F}"/>
              </a:ext>
            </a:extLst>
          </p:cNvPr>
          <p:cNvSpPr>
            <a:spLocks noGrp="1"/>
          </p:cNvSpPr>
          <p:nvPr>
            <p:ph type="ctrTitle"/>
          </p:nvPr>
        </p:nvSpPr>
        <p:spPr>
          <a:xfrm>
            <a:off x="1431758" y="1192214"/>
            <a:ext cx="6475499" cy="3798553"/>
          </a:xfrm>
          <a:solidFill>
            <a:schemeClr val="bg1"/>
          </a:solidFill>
        </p:spPr>
        <p:txBody>
          <a:bodyPr/>
          <a:lstStyle/>
          <a:p>
            <a:pPr algn="l"/>
            <a:r>
              <a:rPr lang="en-US" sz="4400" dirty="0">
                <a:latin typeface="+mj-lt"/>
              </a:rPr>
              <a:t>3</a:t>
            </a:r>
            <a:r>
              <a:rPr lang="en-US" sz="4400" baseline="30000" dirty="0">
                <a:latin typeface="+mj-lt"/>
              </a:rPr>
              <a:t>rd</a:t>
            </a:r>
            <a:r>
              <a:rPr lang="en-US" sz="4400" dirty="0">
                <a:latin typeface="+mj-lt"/>
              </a:rPr>
              <a:t> Floor: High Performance Computing and Nuclear Energy Materials Data</a:t>
            </a:r>
          </a:p>
        </p:txBody>
      </p:sp>
      <p:pic>
        <p:nvPicPr>
          <p:cNvPr id="2" name="Picture 1">
            <a:extLst>
              <a:ext uri="{FF2B5EF4-FFF2-40B4-BE49-F238E27FC236}">
                <a16:creationId xmlns:a16="http://schemas.microsoft.com/office/drawing/2014/main" id="{919F9317-F414-A507-94B1-34B30E196E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07257" y="766416"/>
            <a:ext cx="4024796" cy="5029200"/>
          </a:xfrm>
          <a:prstGeom prst="rect">
            <a:avLst/>
          </a:prstGeom>
        </p:spPr>
      </p:pic>
      <p:sp>
        <p:nvSpPr>
          <p:cNvPr id="4" name="Rectangle 3">
            <a:extLst>
              <a:ext uri="{FF2B5EF4-FFF2-40B4-BE49-F238E27FC236}">
                <a16:creationId xmlns:a16="http://schemas.microsoft.com/office/drawing/2014/main" id="{39FE4A55-29F2-6DCC-1D15-CDAE99E87878}"/>
              </a:ext>
            </a:extLst>
          </p:cNvPr>
          <p:cNvSpPr/>
          <p:nvPr/>
        </p:nvSpPr>
        <p:spPr bwMode="auto">
          <a:xfrm>
            <a:off x="7907256" y="3762854"/>
            <a:ext cx="4024795" cy="2032761"/>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44D7E03-3C28-C14B-67C5-366EB38F5042}"/>
              </a:ext>
            </a:extLst>
          </p:cNvPr>
          <p:cNvSpPr/>
          <p:nvPr/>
        </p:nvSpPr>
        <p:spPr bwMode="auto">
          <a:xfrm>
            <a:off x="7907255" y="766415"/>
            <a:ext cx="4024796" cy="2128089"/>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3083967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A53FD-8715-853C-F8AA-227D55A8B1AC}"/>
              </a:ext>
            </a:extLst>
          </p:cNvPr>
          <p:cNvSpPr>
            <a:spLocks noGrp="1"/>
          </p:cNvSpPr>
          <p:nvPr>
            <p:ph type="title"/>
          </p:nvPr>
        </p:nvSpPr>
        <p:spPr/>
        <p:txBody>
          <a:bodyPr anchor="t">
            <a:normAutofit/>
          </a:bodyPr>
          <a:lstStyle/>
          <a:p>
            <a:r>
              <a:rPr lang="en-US" dirty="0">
                <a:solidFill>
                  <a:schemeClr val="bg2"/>
                </a:solidFill>
              </a:rPr>
              <a:t>High Performance Computing (HPC) resources</a:t>
            </a:r>
          </a:p>
        </p:txBody>
      </p:sp>
      <p:sp>
        <p:nvSpPr>
          <p:cNvPr id="3" name="Content Placeholder 2">
            <a:extLst>
              <a:ext uri="{FF2B5EF4-FFF2-40B4-BE49-F238E27FC236}">
                <a16:creationId xmlns:a16="http://schemas.microsoft.com/office/drawing/2014/main" id="{FCC1B274-C7E2-4782-93A8-8D3B73C8D2BC}"/>
              </a:ext>
            </a:extLst>
          </p:cNvPr>
          <p:cNvSpPr>
            <a:spLocks noGrp="1"/>
          </p:cNvSpPr>
          <p:nvPr>
            <p:ph sz="quarter" idx="12"/>
          </p:nvPr>
        </p:nvSpPr>
        <p:spPr>
          <a:xfrm>
            <a:off x="375874" y="1189967"/>
            <a:ext cx="9062366" cy="4889451"/>
          </a:xfrm>
        </p:spPr>
        <p:txBody>
          <a:bodyPr>
            <a:normAutofit/>
          </a:bodyPr>
          <a:lstStyle/>
          <a:p>
            <a:pPr marL="0" indent="0">
              <a:spcAft>
                <a:spcPts val="1200"/>
              </a:spcAft>
              <a:buNone/>
            </a:pPr>
            <a:r>
              <a:rPr lang="en-US" sz="2000" b="1" dirty="0">
                <a:solidFill>
                  <a:schemeClr val="tx2"/>
                </a:solidFill>
              </a:rPr>
              <a:t>NSUF CPU-based systems support a wide range of users and programs </a:t>
            </a:r>
          </a:p>
          <a:p>
            <a:pPr>
              <a:spcBef>
                <a:spcPts val="0"/>
              </a:spcBef>
              <a:spcAft>
                <a:spcPts val="0"/>
              </a:spcAft>
            </a:pPr>
            <a:r>
              <a:rPr lang="en-US" sz="1800" b="1" dirty="0"/>
              <a:t>Teton (2026)</a:t>
            </a:r>
          </a:p>
          <a:p>
            <a:pPr lvl="1">
              <a:spcBef>
                <a:spcPts val="0"/>
              </a:spcBef>
              <a:spcAft>
                <a:spcPts val="0"/>
              </a:spcAft>
            </a:pPr>
            <a:r>
              <a:rPr lang="en-US" sz="1600" b="0" dirty="0"/>
              <a:t>20.8 Petaflops performance (#85 on Top 500 list)</a:t>
            </a:r>
          </a:p>
          <a:p>
            <a:pPr lvl="1">
              <a:spcBef>
                <a:spcPts val="0"/>
              </a:spcBef>
              <a:spcAft>
                <a:spcPts val="0"/>
              </a:spcAft>
            </a:pPr>
            <a:r>
              <a:rPr lang="en-US" sz="1600" b="0" dirty="0"/>
              <a:t>393,216 AMD 9965 Turin cores</a:t>
            </a:r>
          </a:p>
          <a:p>
            <a:pPr lvl="1">
              <a:spcBef>
                <a:spcPts val="0"/>
              </a:spcBef>
              <a:spcAft>
                <a:spcPts val="0"/>
              </a:spcAft>
            </a:pPr>
            <a:r>
              <a:rPr lang="en-US" sz="1600" b="0" dirty="0"/>
              <a:t>1024 nodes - 384 cores/node – 768GB/node memory</a:t>
            </a:r>
          </a:p>
          <a:p>
            <a:pPr>
              <a:spcBef>
                <a:spcPts val="600"/>
              </a:spcBef>
              <a:spcAft>
                <a:spcPts val="0"/>
              </a:spcAft>
            </a:pPr>
            <a:r>
              <a:rPr lang="en-US" sz="1800" b="1" dirty="0"/>
              <a:t>Windriver (2025)</a:t>
            </a:r>
          </a:p>
          <a:p>
            <a:pPr lvl="1">
              <a:spcBef>
                <a:spcPts val="0"/>
              </a:spcBef>
              <a:spcAft>
                <a:spcPts val="0"/>
              </a:spcAft>
            </a:pPr>
            <a:r>
              <a:rPr lang="en-US" sz="1600" b="0" dirty="0"/>
              <a:t>5.4 Petaflops performance </a:t>
            </a:r>
          </a:p>
          <a:p>
            <a:pPr lvl="1">
              <a:spcBef>
                <a:spcPts val="0"/>
              </a:spcBef>
              <a:spcAft>
                <a:spcPts val="0"/>
              </a:spcAft>
            </a:pPr>
            <a:r>
              <a:rPr lang="en-US" sz="1600" b="0" dirty="0"/>
              <a:t>94,416-core Dell CTS-2 system</a:t>
            </a:r>
          </a:p>
          <a:p>
            <a:pPr lvl="1">
              <a:spcBef>
                <a:spcPts val="0"/>
              </a:spcBef>
              <a:spcAft>
                <a:spcPts val="0"/>
              </a:spcAft>
            </a:pPr>
            <a:r>
              <a:rPr lang="en-US" sz="1600" b="0" dirty="0"/>
              <a:t>211 TB total memory</a:t>
            </a:r>
          </a:p>
          <a:p>
            <a:pPr>
              <a:spcBef>
                <a:spcPts val="600"/>
              </a:spcBef>
              <a:spcAft>
                <a:spcPts val="0"/>
              </a:spcAft>
            </a:pPr>
            <a:r>
              <a:rPr lang="en-US" sz="1800" b="1" dirty="0"/>
              <a:t>Bitterroot (2024) </a:t>
            </a:r>
          </a:p>
          <a:p>
            <a:pPr lvl="1">
              <a:spcBef>
                <a:spcPts val="0"/>
              </a:spcBef>
              <a:spcAft>
                <a:spcPts val="0"/>
              </a:spcAft>
            </a:pPr>
            <a:r>
              <a:rPr lang="en-US" sz="1600" b="0" dirty="0"/>
              <a:t>2 Petaflops performance </a:t>
            </a:r>
          </a:p>
          <a:p>
            <a:pPr lvl="1">
              <a:spcBef>
                <a:spcPts val="0"/>
              </a:spcBef>
              <a:spcAft>
                <a:spcPts val="0"/>
              </a:spcAft>
            </a:pPr>
            <a:r>
              <a:rPr lang="en-US" sz="1600" b="0" dirty="0"/>
              <a:t>43,008-core Dell CTS-2 system</a:t>
            </a:r>
          </a:p>
          <a:p>
            <a:pPr lvl="1">
              <a:spcBef>
                <a:spcPts val="0"/>
              </a:spcBef>
              <a:spcAft>
                <a:spcPts val="0"/>
              </a:spcAft>
            </a:pPr>
            <a:r>
              <a:rPr lang="en-US" sz="1600" b="0" dirty="0"/>
              <a:t>90 TB total memory</a:t>
            </a:r>
          </a:p>
          <a:p>
            <a:pPr>
              <a:spcBef>
                <a:spcPts val="600"/>
              </a:spcBef>
              <a:spcAft>
                <a:spcPts val="0"/>
              </a:spcAft>
            </a:pPr>
            <a:r>
              <a:rPr lang="en-US" sz="1800" b="1" dirty="0"/>
              <a:t>Sawtooth (2020)</a:t>
            </a:r>
          </a:p>
          <a:p>
            <a:pPr lvl="1">
              <a:spcBef>
                <a:spcPts val="0"/>
              </a:spcBef>
              <a:spcAft>
                <a:spcPts val="0"/>
              </a:spcAft>
            </a:pPr>
            <a:r>
              <a:rPr lang="en-US" sz="1600" b="0" dirty="0"/>
              <a:t>5.6 Petaflops performance (was #37 on Top 500 list in 2020)</a:t>
            </a:r>
          </a:p>
          <a:p>
            <a:pPr lvl="1">
              <a:spcBef>
                <a:spcPts val="0"/>
              </a:spcBef>
              <a:spcAft>
                <a:spcPts val="0"/>
              </a:spcAft>
            </a:pPr>
            <a:r>
              <a:rPr lang="en-US" sz="1600" b="0" dirty="0"/>
              <a:t>99,972 compute cores HPE SGI 8600 system</a:t>
            </a:r>
          </a:p>
          <a:p>
            <a:pPr lvl="1">
              <a:spcBef>
                <a:spcPts val="0"/>
              </a:spcBef>
              <a:spcAft>
                <a:spcPts val="0"/>
              </a:spcAft>
            </a:pPr>
            <a:r>
              <a:rPr lang="en-US" sz="1600" b="0" dirty="0"/>
              <a:t>395 TB total memory</a:t>
            </a:r>
          </a:p>
        </p:txBody>
      </p:sp>
      <p:pic>
        <p:nvPicPr>
          <p:cNvPr id="4" name="Picture 3">
            <a:extLst>
              <a:ext uri="{FF2B5EF4-FFF2-40B4-BE49-F238E27FC236}">
                <a16:creationId xmlns:a16="http://schemas.microsoft.com/office/drawing/2014/main" id="{17C16C8B-9723-6489-C9BC-4A79544C4C6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23115" y="4258207"/>
            <a:ext cx="3152931" cy="1519758"/>
          </a:xfrm>
          <a:prstGeom prst="rect">
            <a:avLst/>
          </a:prstGeom>
        </p:spPr>
      </p:pic>
      <p:pic>
        <p:nvPicPr>
          <p:cNvPr id="5" name="Picture 2" descr="page1image45759136">
            <a:extLst>
              <a:ext uri="{FF2B5EF4-FFF2-40B4-BE49-F238E27FC236}">
                <a16:creationId xmlns:a16="http://schemas.microsoft.com/office/drawing/2014/main" id="{6B49F05C-435D-C79C-5817-F9607236711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73046" y="4710338"/>
            <a:ext cx="3492107" cy="1933130"/>
          </a:xfrm>
          <a:prstGeom prst="rect">
            <a:avLst/>
          </a:prstGeom>
          <a:noFill/>
          <a:effectLst>
            <a:softEdge rad="3429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A1CC282-F98F-7BCB-E446-6D7516CFF183}"/>
              </a:ext>
            </a:extLst>
          </p:cNvPr>
          <p:cNvSpPr txBox="1"/>
          <p:nvPr/>
        </p:nvSpPr>
        <p:spPr>
          <a:xfrm>
            <a:off x="7561268" y="4944071"/>
            <a:ext cx="1211778" cy="33855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a:ea typeface="+mn-ea"/>
                <a:cs typeface="+mn-cs"/>
              </a:rPr>
              <a:t>Sawtooth</a:t>
            </a:r>
          </a:p>
        </p:txBody>
      </p:sp>
      <p:sp>
        <p:nvSpPr>
          <p:cNvPr id="10" name="TextBox 9">
            <a:extLst>
              <a:ext uri="{FF2B5EF4-FFF2-40B4-BE49-F238E27FC236}">
                <a16:creationId xmlns:a16="http://schemas.microsoft.com/office/drawing/2014/main" id="{2D992570-CC2C-5B3F-710B-EDCA40CB419F}"/>
              </a:ext>
            </a:extLst>
          </p:cNvPr>
          <p:cNvSpPr txBox="1"/>
          <p:nvPr/>
        </p:nvSpPr>
        <p:spPr>
          <a:xfrm>
            <a:off x="7257327" y="3234792"/>
            <a:ext cx="2095399" cy="584775"/>
          </a:xfrm>
          <a:prstGeom prst="rect">
            <a:avLst/>
          </a:prstGeom>
          <a:noFill/>
        </p:spPr>
        <p:txBody>
          <a:bodyPr wrap="square" rtlCol="0">
            <a:spAutoFit/>
          </a:bodyPr>
          <a:lstStyle/>
          <a:p>
            <a:r>
              <a:rPr lang="en-US" sz="1600" b="1" dirty="0">
                <a:solidFill>
                  <a:srgbClr val="002060"/>
                </a:solidFill>
              </a:rPr>
              <a:t>Bitterroot &amp; Windriver</a:t>
            </a:r>
          </a:p>
        </p:txBody>
      </p:sp>
      <p:pic>
        <p:nvPicPr>
          <p:cNvPr id="11" name="Picture 4" descr="INL accelerates nuclear energy research with Bitterroot supercomputer --  ANS / Nuclear Newswire">
            <a:extLst>
              <a:ext uri="{FF2B5EF4-FFF2-40B4-BE49-F238E27FC236}">
                <a16:creationId xmlns:a16="http://schemas.microsoft.com/office/drawing/2014/main" id="{971D37BF-C231-173E-01D4-16DB4C82641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527347" y="2861942"/>
            <a:ext cx="2659566" cy="13304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920B4AA-99EA-3A12-BF39-73AE12494B61}"/>
              </a:ext>
            </a:extLst>
          </p:cNvPr>
          <p:cNvSpPr txBox="1"/>
          <p:nvPr/>
        </p:nvSpPr>
        <p:spPr>
          <a:xfrm>
            <a:off x="8746837" y="1903669"/>
            <a:ext cx="1211778" cy="33855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a:ea typeface="+mn-ea"/>
                <a:cs typeface="+mn-cs"/>
              </a:rPr>
              <a:t>Teton</a:t>
            </a:r>
          </a:p>
        </p:txBody>
      </p:sp>
      <p:pic>
        <p:nvPicPr>
          <p:cNvPr id="9" name="Picture 8" descr="A picture containing text, sky&#10;&#10;AI-generated content may be incorrect.">
            <a:extLst>
              <a:ext uri="{FF2B5EF4-FFF2-40B4-BE49-F238E27FC236}">
                <a16:creationId xmlns:a16="http://schemas.microsoft.com/office/drawing/2014/main" id="{01C0C622-B3D2-4591-1D10-C675652663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46259" y="1189967"/>
            <a:ext cx="2476653" cy="1606186"/>
          </a:xfrm>
          <a:prstGeom prst="rect">
            <a:avLst/>
          </a:prstGeom>
        </p:spPr>
      </p:pic>
    </p:spTree>
    <p:extLst>
      <p:ext uri="{BB962C8B-B14F-4D97-AF65-F5344CB8AC3E}">
        <p14:creationId xmlns:p14="http://schemas.microsoft.com/office/powerpoint/2010/main" val="2234264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452B2-E6C3-6436-9A34-20EC664BF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3AABC5-FD9D-0102-BA21-D06017C8F6E5}"/>
              </a:ext>
            </a:extLst>
          </p:cNvPr>
          <p:cNvSpPr>
            <a:spLocks noGrp="1"/>
          </p:cNvSpPr>
          <p:nvPr>
            <p:ph type="title"/>
          </p:nvPr>
        </p:nvSpPr>
        <p:spPr/>
        <p:txBody>
          <a:bodyPr anchor="t">
            <a:normAutofit/>
          </a:bodyPr>
          <a:lstStyle/>
          <a:p>
            <a:pPr marL="0" indent="0">
              <a:buNone/>
            </a:pPr>
            <a:r>
              <a:rPr lang="en-US" sz="2800" dirty="0">
                <a:solidFill>
                  <a:schemeClr val="bg2"/>
                </a:solidFill>
              </a:rPr>
              <a:t>INL HPC supports AI/ML and Genesis Mission</a:t>
            </a:r>
          </a:p>
        </p:txBody>
      </p:sp>
      <p:sp>
        <p:nvSpPr>
          <p:cNvPr id="3" name="Content Placeholder 2">
            <a:extLst>
              <a:ext uri="{FF2B5EF4-FFF2-40B4-BE49-F238E27FC236}">
                <a16:creationId xmlns:a16="http://schemas.microsoft.com/office/drawing/2014/main" id="{5956E720-C4E9-C279-B3D0-275AAE1F47C4}"/>
              </a:ext>
            </a:extLst>
          </p:cNvPr>
          <p:cNvSpPr>
            <a:spLocks noGrp="1"/>
          </p:cNvSpPr>
          <p:nvPr>
            <p:ph sz="quarter" idx="12"/>
          </p:nvPr>
        </p:nvSpPr>
        <p:spPr>
          <a:xfrm>
            <a:off x="304800" y="1118955"/>
            <a:ext cx="8754533" cy="4876800"/>
          </a:xfrm>
        </p:spPr>
        <p:txBody>
          <a:bodyPr>
            <a:normAutofit/>
          </a:bodyPr>
          <a:lstStyle/>
          <a:p>
            <a:pPr marL="0" indent="0">
              <a:spcBef>
                <a:spcPts val="0"/>
              </a:spcBef>
              <a:spcAft>
                <a:spcPts val="0"/>
              </a:spcAft>
              <a:buNone/>
            </a:pPr>
            <a:r>
              <a:rPr lang="en-US" sz="2000" b="1" dirty="0">
                <a:solidFill>
                  <a:schemeClr val="tx1"/>
                </a:solidFill>
              </a:rPr>
              <a:t>NSUF </a:t>
            </a:r>
            <a:r>
              <a:rPr lang="en-US" sz="2000" dirty="0">
                <a:solidFill>
                  <a:schemeClr val="tx1"/>
                </a:solidFill>
              </a:rPr>
              <a:t>is creating </a:t>
            </a:r>
            <a:r>
              <a:rPr lang="en-US" sz="2000" dirty="0">
                <a:solidFill>
                  <a:schemeClr val="tx2"/>
                </a:solidFill>
              </a:rPr>
              <a:t>a </a:t>
            </a:r>
            <a:r>
              <a:rPr lang="en-US" sz="2000" b="1" dirty="0">
                <a:solidFill>
                  <a:schemeClr val="tx2"/>
                </a:solidFill>
              </a:rPr>
              <a:t>centralized Artificial Intelligence </a:t>
            </a:r>
            <a:r>
              <a:rPr lang="en-US" sz="2000" b="1" dirty="0">
                <a:solidFill>
                  <a:schemeClr val="tx1"/>
                </a:solidFill>
              </a:rPr>
              <a:t>platform </a:t>
            </a:r>
            <a:r>
              <a:rPr lang="en-US" sz="2000" dirty="0">
                <a:solidFill>
                  <a:schemeClr val="tx1"/>
                </a:solidFill>
              </a:rPr>
              <a:t>on HPC with </a:t>
            </a:r>
            <a:r>
              <a:rPr lang="en-US" sz="2000" b="1" dirty="0">
                <a:solidFill>
                  <a:schemeClr val="tx1"/>
                </a:solidFill>
              </a:rPr>
              <a:t>Hoodoo (2021) </a:t>
            </a:r>
            <a:r>
              <a:rPr lang="en-US" sz="2000" dirty="0">
                <a:solidFill>
                  <a:schemeClr val="tx1"/>
                </a:solidFill>
              </a:rPr>
              <a:t>and </a:t>
            </a:r>
            <a:r>
              <a:rPr lang="en-US" sz="2000" b="1" dirty="0">
                <a:solidFill>
                  <a:schemeClr val="tx1"/>
                </a:solidFill>
              </a:rPr>
              <a:t>Arco (late 2026)</a:t>
            </a:r>
            <a:r>
              <a:rPr lang="en-US" sz="2000" dirty="0">
                <a:solidFill>
                  <a:schemeClr val="tx1"/>
                </a:solidFill>
              </a:rPr>
              <a:t> GPU AI/ML development machines and the Nuclear Research Data System (NRDS) archive and portal.   </a:t>
            </a:r>
            <a:endParaRPr lang="en-US" sz="2000" b="1" dirty="0">
              <a:solidFill>
                <a:schemeClr val="tx1"/>
              </a:solidFill>
            </a:endParaRPr>
          </a:p>
          <a:p>
            <a:pPr>
              <a:spcBef>
                <a:spcPts val="1200"/>
              </a:spcBef>
              <a:spcAft>
                <a:spcPts val="0"/>
              </a:spcAft>
            </a:pPr>
            <a:r>
              <a:rPr lang="en-US" sz="2000" b="1" dirty="0">
                <a:solidFill>
                  <a:schemeClr val="tx1"/>
                </a:solidFill>
              </a:rPr>
              <a:t>Arco (2026)</a:t>
            </a:r>
          </a:p>
          <a:p>
            <a:pPr lvl="1">
              <a:spcBef>
                <a:spcPts val="600"/>
              </a:spcBef>
              <a:spcAft>
                <a:spcPts val="0"/>
              </a:spcAft>
            </a:pPr>
            <a:r>
              <a:rPr lang="en-US" sz="1800" b="0" dirty="0"/>
              <a:t>AI development machine with 160 NVidia H200 GPUs</a:t>
            </a:r>
          </a:p>
          <a:p>
            <a:pPr>
              <a:spcBef>
                <a:spcPts val="1200"/>
              </a:spcBef>
              <a:spcAft>
                <a:spcPts val="0"/>
              </a:spcAft>
            </a:pPr>
            <a:r>
              <a:rPr lang="en-US" sz="2000" b="1" dirty="0">
                <a:solidFill>
                  <a:schemeClr val="tx1"/>
                </a:solidFill>
              </a:rPr>
              <a:t>Hoodoo (2021) </a:t>
            </a:r>
          </a:p>
          <a:p>
            <a:pPr lvl="1">
              <a:spcBef>
                <a:spcPts val="0"/>
              </a:spcBef>
              <a:spcAft>
                <a:spcPts val="0"/>
              </a:spcAft>
            </a:pPr>
            <a:r>
              <a:rPr lang="en-US" sz="1800" b="0" dirty="0"/>
              <a:t>Machine Learning Cluster with 92 NVidia A100 GPUs</a:t>
            </a:r>
          </a:p>
          <a:p>
            <a:pPr>
              <a:spcBef>
                <a:spcPts val="1200"/>
              </a:spcBef>
              <a:spcAft>
                <a:spcPts val="0"/>
              </a:spcAft>
            </a:pPr>
            <a:r>
              <a:rPr lang="en-US" sz="2000" b="1" dirty="0">
                <a:solidFill>
                  <a:schemeClr val="tx1"/>
                </a:solidFill>
              </a:rPr>
              <a:t>Teton (2026)</a:t>
            </a:r>
          </a:p>
          <a:p>
            <a:pPr marL="574675" lvl="1">
              <a:lnSpc>
                <a:spcPts val="2320"/>
              </a:lnSpc>
              <a:spcBef>
                <a:spcPts val="0"/>
              </a:spcBef>
              <a:spcAft>
                <a:spcPts val="0"/>
              </a:spcAft>
            </a:pPr>
            <a:r>
              <a:rPr lang="en-US" sz="1600" b="0" dirty="0"/>
              <a:t>Teton’s ~400,000 CPUs are being used to support agentic AI workflows.  </a:t>
            </a:r>
          </a:p>
          <a:p>
            <a:pPr marL="574675" lvl="1">
              <a:lnSpc>
                <a:spcPts val="2320"/>
              </a:lnSpc>
              <a:spcBef>
                <a:spcPts val="0"/>
              </a:spcBef>
              <a:spcAft>
                <a:spcPts val="0"/>
              </a:spcAft>
            </a:pPr>
            <a:r>
              <a:rPr lang="en-US" sz="1600" b="0" dirty="0"/>
              <a:t>The agents currently running include Bison, Halden (data set),  Relap5-3D, CUBIT, and MOOSE agents.</a:t>
            </a:r>
          </a:p>
          <a:p>
            <a:pPr marL="574675" lvl="1">
              <a:lnSpc>
                <a:spcPts val="2320"/>
              </a:lnSpc>
              <a:spcBef>
                <a:spcPts val="0"/>
              </a:spcBef>
              <a:spcAft>
                <a:spcPts val="0"/>
              </a:spcAft>
            </a:pPr>
            <a:r>
              <a:rPr lang="en-US" sz="1600" b="0" dirty="0"/>
              <a:t>Each agent includes tools such as time series data ingestion, Fortran code readers, mesh generators, plot generators, table readers, parameter optimization workflows, input evaluators, and HPC execution tools.  </a:t>
            </a:r>
          </a:p>
          <a:p>
            <a:pPr lvl="1">
              <a:spcBef>
                <a:spcPts val="0"/>
              </a:spcBef>
              <a:spcAft>
                <a:spcPts val="0"/>
              </a:spcAft>
            </a:pPr>
            <a:endParaRPr lang="en-US" sz="1400" dirty="0"/>
          </a:p>
        </p:txBody>
      </p:sp>
      <p:pic>
        <p:nvPicPr>
          <p:cNvPr id="7" name="Picture 6">
            <a:extLst>
              <a:ext uri="{FF2B5EF4-FFF2-40B4-BE49-F238E27FC236}">
                <a16:creationId xmlns:a16="http://schemas.microsoft.com/office/drawing/2014/main" id="{C92F26D5-E4AE-651F-9AC6-01C707CC53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8800" y="0"/>
            <a:ext cx="2743200" cy="3291840"/>
          </a:xfrm>
          <a:prstGeom prst="rect">
            <a:avLst/>
          </a:prstGeom>
        </p:spPr>
      </p:pic>
      <p:pic>
        <p:nvPicPr>
          <p:cNvPr id="12" name="Picture 11">
            <a:extLst>
              <a:ext uri="{FF2B5EF4-FFF2-40B4-BE49-F238E27FC236}">
                <a16:creationId xmlns:a16="http://schemas.microsoft.com/office/drawing/2014/main" id="{08A6B64B-B822-0283-4A38-B12C4CF4BD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48800" y="2934277"/>
            <a:ext cx="2743200" cy="3275325"/>
          </a:xfrm>
          <a:prstGeom prst="rect">
            <a:avLst/>
          </a:prstGeom>
        </p:spPr>
      </p:pic>
      <p:sp>
        <p:nvSpPr>
          <p:cNvPr id="13" name="TextBox 12">
            <a:extLst>
              <a:ext uri="{FF2B5EF4-FFF2-40B4-BE49-F238E27FC236}">
                <a16:creationId xmlns:a16="http://schemas.microsoft.com/office/drawing/2014/main" id="{D38761B0-B6EC-6610-872D-AAEFFFB36A70}"/>
              </a:ext>
            </a:extLst>
          </p:cNvPr>
          <p:cNvSpPr txBox="1"/>
          <p:nvPr/>
        </p:nvSpPr>
        <p:spPr>
          <a:xfrm>
            <a:off x="3804805" y="6279503"/>
            <a:ext cx="5519460" cy="307777"/>
          </a:xfrm>
          <a:prstGeom prst="rect">
            <a:avLst/>
          </a:prstGeom>
          <a:noFill/>
        </p:spPr>
        <p:txBody>
          <a:bodyPr wrap="none" rtlCol="0">
            <a:spAutoFit/>
          </a:bodyPr>
          <a:lstStyle/>
          <a:p>
            <a:r>
              <a:rPr lang="en-US" sz="1400" dirty="0">
                <a:solidFill>
                  <a:srgbClr val="595959"/>
                </a:solidFill>
              </a:rPr>
              <a:t>Images were produced by the NRDS Dislocation Segmentation tool</a:t>
            </a:r>
          </a:p>
        </p:txBody>
      </p:sp>
    </p:spTree>
    <p:extLst>
      <p:ext uri="{BB962C8B-B14F-4D97-AF65-F5344CB8AC3E}">
        <p14:creationId xmlns:p14="http://schemas.microsoft.com/office/powerpoint/2010/main" val="402724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8253B-E814-4ADC-4CB2-4EF980C65089}"/>
              </a:ext>
            </a:extLst>
          </p:cNvPr>
          <p:cNvSpPr>
            <a:spLocks noGrp="1"/>
          </p:cNvSpPr>
          <p:nvPr>
            <p:ph type="title"/>
          </p:nvPr>
        </p:nvSpPr>
        <p:spPr>
          <a:xfrm>
            <a:off x="888176" y="558602"/>
            <a:ext cx="2787009" cy="4866252"/>
          </a:xfrm>
        </p:spPr>
        <p:txBody>
          <a:bodyPr/>
          <a:lstStyle/>
          <a:p>
            <a:r>
              <a:rPr lang="en-US" dirty="0"/>
              <a:t>Foundations of Irradiation Testing:  </a:t>
            </a:r>
            <a:br>
              <a:rPr lang="en-US" dirty="0"/>
            </a:br>
            <a:r>
              <a:rPr lang="en-US" dirty="0"/>
              <a:t>A Workshop for Researchers (Day 1)</a:t>
            </a:r>
          </a:p>
        </p:txBody>
      </p:sp>
      <p:pic>
        <p:nvPicPr>
          <p:cNvPr id="6" name="Content Placeholder 5">
            <a:extLst>
              <a:ext uri="{FF2B5EF4-FFF2-40B4-BE49-F238E27FC236}">
                <a16:creationId xmlns:a16="http://schemas.microsoft.com/office/drawing/2014/main" id="{8B25549F-833D-135D-16BF-8DDE8DD04C60}"/>
              </a:ext>
            </a:extLst>
          </p:cNvPr>
          <p:cNvPicPr>
            <a:picLocks noGrp="1" noChangeAspect="1"/>
          </p:cNvPicPr>
          <p:nvPr>
            <p:ph idx="1"/>
          </p:nvPr>
        </p:nvPicPr>
        <p:blipFill>
          <a:blip r:embed="rId2"/>
          <a:stretch>
            <a:fillRect/>
          </a:stretch>
        </p:blipFill>
        <p:spPr>
          <a:xfrm>
            <a:off x="4265980" y="558602"/>
            <a:ext cx="7136771" cy="4351338"/>
          </a:xfrm>
          <a:prstGeom prst="rect">
            <a:avLst/>
          </a:prstGeom>
        </p:spPr>
      </p:pic>
    </p:spTree>
    <p:extLst>
      <p:ext uri="{BB962C8B-B14F-4D97-AF65-F5344CB8AC3E}">
        <p14:creationId xmlns:p14="http://schemas.microsoft.com/office/powerpoint/2010/main" val="1282255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9A48B0-1C45-7026-5BBA-C7FC2E2D970B}"/>
              </a:ext>
            </a:extLst>
          </p:cNvPr>
          <p:cNvSpPr>
            <a:spLocks noGrp="1"/>
          </p:cNvSpPr>
          <p:nvPr>
            <p:ph type="title"/>
          </p:nvPr>
        </p:nvSpPr>
        <p:spPr/>
        <p:txBody>
          <a:bodyPr>
            <a:normAutofit/>
          </a:bodyPr>
          <a:lstStyle/>
          <a:p>
            <a:r>
              <a:rPr lang="en-US" dirty="0">
                <a:solidFill>
                  <a:schemeClr val="bg2"/>
                </a:solidFill>
              </a:rPr>
              <a:t>Nuclear Research Data System (NRDS)</a:t>
            </a:r>
          </a:p>
        </p:txBody>
      </p:sp>
      <p:sp>
        <p:nvSpPr>
          <p:cNvPr id="8" name="TextBox 7">
            <a:extLst>
              <a:ext uri="{FF2B5EF4-FFF2-40B4-BE49-F238E27FC236}">
                <a16:creationId xmlns:a16="http://schemas.microsoft.com/office/drawing/2014/main" id="{8A24BA76-0A1F-3FC4-58C3-4F5BF1A88104}"/>
              </a:ext>
            </a:extLst>
          </p:cNvPr>
          <p:cNvSpPr txBox="1"/>
          <p:nvPr/>
        </p:nvSpPr>
        <p:spPr>
          <a:xfrm>
            <a:off x="8735564" y="6385002"/>
            <a:ext cx="2284429" cy="246221"/>
          </a:xfrm>
          <a:prstGeom prst="rect">
            <a:avLst/>
          </a:prstGeom>
          <a:noFill/>
        </p:spPr>
        <p:txBody>
          <a:bodyPr wrap="square" rtlCol="0">
            <a:spAutoFit/>
          </a:bodyPr>
          <a:lstStyle/>
          <a:p>
            <a:r>
              <a:rPr lang="en-US" sz="1000" i="1" dirty="0">
                <a:solidFill>
                  <a:schemeClr val="bg1"/>
                </a:solidFill>
              </a:rPr>
              <a:t>Images from NRDS Portal</a:t>
            </a:r>
          </a:p>
        </p:txBody>
      </p:sp>
      <p:pic>
        <p:nvPicPr>
          <p:cNvPr id="2" name="Picture 1">
            <a:extLst>
              <a:ext uri="{FF2B5EF4-FFF2-40B4-BE49-F238E27FC236}">
                <a16:creationId xmlns:a16="http://schemas.microsoft.com/office/drawing/2014/main" id="{3F3CE8A4-11F3-A2D2-74A7-1530387867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0646" y="1025089"/>
            <a:ext cx="5573140" cy="2283292"/>
          </a:xfrm>
          <a:prstGeom prst="rect">
            <a:avLst/>
          </a:prstGeom>
        </p:spPr>
      </p:pic>
      <p:pic>
        <p:nvPicPr>
          <p:cNvPr id="3" name="Picture 2">
            <a:extLst>
              <a:ext uri="{FF2B5EF4-FFF2-40B4-BE49-F238E27FC236}">
                <a16:creationId xmlns:a16="http://schemas.microsoft.com/office/drawing/2014/main" id="{2FC2D800-FA8B-0044-0225-15A02165F5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6" y="4080791"/>
            <a:ext cx="4554157" cy="2140011"/>
          </a:xfrm>
          <a:prstGeom prst="rect">
            <a:avLst/>
          </a:prstGeom>
        </p:spPr>
      </p:pic>
      <p:grpSp>
        <p:nvGrpSpPr>
          <p:cNvPr id="12" name="Group 11">
            <a:extLst>
              <a:ext uri="{FF2B5EF4-FFF2-40B4-BE49-F238E27FC236}">
                <a16:creationId xmlns:a16="http://schemas.microsoft.com/office/drawing/2014/main" id="{7BC6A74D-0F04-55CF-1D83-830B9500AA36}"/>
              </a:ext>
            </a:extLst>
          </p:cNvPr>
          <p:cNvGrpSpPr/>
          <p:nvPr/>
        </p:nvGrpSpPr>
        <p:grpSpPr>
          <a:xfrm>
            <a:off x="6019963" y="3338428"/>
            <a:ext cx="5573141" cy="2905413"/>
            <a:chOff x="0" y="523587"/>
            <a:chExt cx="12192000" cy="5810826"/>
          </a:xfrm>
        </p:grpSpPr>
        <p:pic>
          <p:nvPicPr>
            <p:cNvPr id="7" name="Picture 6">
              <a:extLst>
                <a:ext uri="{FF2B5EF4-FFF2-40B4-BE49-F238E27FC236}">
                  <a16:creationId xmlns:a16="http://schemas.microsoft.com/office/drawing/2014/main" id="{A5DE215A-F5F9-5A5A-A288-66AAC3D7D01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523587"/>
              <a:ext cx="12192000" cy="5810826"/>
            </a:xfrm>
            <a:prstGeom prst="rect">
              <a:avLst/>
            </a:prstGeom>
          </p:spPr>
        </p:pic>
        <p:sp>
          <p:nvSpPr>
            <p:cNvPr id="11" name="Rectangle 10">
              <a:extLst>
                <a:ext uri="{FF2B5EF4-FFF2-40B4-BE49-F238E27FC236}">
                  <a16:creationId xmlns:a16="http://schemas.microsoft.com/office/drawing/2014/main" id="{1F830EB8-6D8C-7A10-7A38-C3CF66DCB502}"/>
                </a:ext>
              </a:extLst>
            </p:cNvPr>
            <p:cNvSpPr/>
            <p:nvPr/>
          </p:nvSpPr>
          <p:spPr>
            <a:xfrm>
              <a:off x="1324947" y="2024743"/>
              <a:ext cx="1866194" cy="3172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B365AE06-EE2A-4E96-BA4E-5EA3DD63EA9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4495" y="1063000"/>
            <a:ext cx="4328558" cy="2854887"/>
          </a:xfrm>
          <a:prstGeom prst="rect">
            <a:avLst/>
          </a:prstGeom>
        </p:spPr>
      </p:pic>
    </p:spTree>
    <p:extLst>
      <p:ext uri="{BB962C8B-B14F-4D97-AF65-F5344CB8AC3E}">
        <p14:creationId xmlns:p14="http://schemas.microsoft.com/office/powerpoint/2010/main" val="1064477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16E93-7C23-9634-BEDD-AEBBC6DA7E6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732919F-7216-A100-0963-A3D41E00842C}"/>
              </a:ext>
            </a:extLst>
          </p:cNvPr>
          <p:cNvSpPr>
            <a:spLocks noGrp="1"/>
          </p:cNvSpPr>
          <p:nvPr>
            <p:ph type="ctrTitle"/>
          </p:nvPr>
        </p:nvSpPr>
        <p:spPr>
          <a:xfrm>
            <a:off x="1535990" y="1726281"/>
            <a:ext cx="5884465" cy="2703680"/>
          </a:xfrm>
          <a:solidFill>
            <a:schemeClr val="bg1"/>
          </a:solidFill>
        </p:spPr>
        <p:txBody>
          <a:bodyPr/>
          <a:lstStyle/>
          <a:p>
            <a:pPr algn="l"/>
            <a:r>
              <a:rPr lang="en-US" sz="4400" dirty="0">
                <a:latin typeface="+mj-lt"/>
              </a:rPr>
              <a:t>4</a:t>
            </a:r>
            <a:r>
              <a:rPr lang="en-US" sz="4400" baseline="30000" dirty="0">
                <a:latin typeface="+mj-lt"/>
              </a:rPr>
              <a:t>th</a:t>
            </a:r>
            <a:r>
              <a:rPr lang="en-US" sz="4400" dirty="0">
                <a:latin typeface="+mj-lt"/>
              </a:rPr>
              <a:t> Floor: Nuclear Materials Archive and Characterization Capabilities</a:t>
            </a:r>
          </a:p>
        </p:txBody>
      </p:sp>
      <p:sp>
        <p:nvSpPr>
          <p:cNvPr id="6" name="Rectangle 5">
            <a:extLst>
              <a:ext uri="{FF2B5EF4-FFF2-40B4-BE49-F238E27FC236}">
                <a16:creationId xmlns:a16="http://schemas.microsoft.com/office/drawing/2014/main" id="{7F77F96B-E65E-0E0D-EF96-83D81A9CC145}"/>
              </a:ext>
            </a:extLst>
          </p:cNvPr>
          <p:cNvSpPr/>
          <p:nvPr/>
        </p:nvSpPr>
        <p:spPr bwMode="auto">
          <a:xfrm>
            <a:off x="7334935" y="2789249"/>
            <a:ext cx="2322182" cy="23024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EBA081F7-F096-2583-5616-4383A92245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80944" y="799308"/>
            <a:ext cx="4024796" cy="5029200"/>
          </a:xfrm>
          <a:prstGeom prst="rect">
            <a:avLst/>
          </a:prstGeom>
        </p:spPr>
      </p:pic>
      <p:sp>
        <p:nvSpPr>
          <p:cNvPr id="7" name="Rectangle 6">
            <a:extLst>
              <a:ext uri="{FF2B5EF4-FFF2-40B4-BE49-F238E27FC236}">
                <a16:creationId xmlns:a16="http://schemas.microsoft.com/office/drawing/2014/main" id="{3471163E-5579-9062-C99C-5594506BD12F}"/>
              </a:ext>
            </a:extLst>
          </p:cNvPr>
          <p:cNvSpPr/>
          <p:nvPr/>
        </p:nvSpPr>
        <p:spPr bwMode="auto">
          <a:xfrm>
            <a:off x="7880944" y="799308"/>
            <a:ext cx="4024796" cy="1318942"/>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3DA4D18-923C-237E-42F3-98CDEDF999A6}"/>
              </a:ext>
            </a:extLst>
          </p:cNvPr>
          <p:cNvSpPr/>
          <p:nvPr/>
        </p:nvSpPr>
        <p:spPr bwMode="auto">
          <a:xfrm>
            <a:off x="7880944" y="3019494"/>
            <a:ext cx="4024796" cy="2809014"/>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3093474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29BF4-ADA5-9F4B-F522-A2D034465E7A}"/>
              </a:ext>
            </a:extLst>
          </p:cNvPr>
          <p:cNvSpPr>
            <a:spLocks noGrp="1"/>
          </p:cNvSpPr>
          <p:nvPr>
            <p:ph type="title"/>
          </p:nvPr>
        </p:nvSpPr>
        <p:spPr>
          <a:xfrm>
            <a:off x="914400" y="331808"/>
            <a:ext cx="10363200" cy="811192"/>
          </a:xfrm>
        </p:spPr>
        <p:txBody>
          <a:bodyPr/>
          <a:lstStyle/>
          <a:p>
            <a:r>
              <a:rPr lang="en-US" dirty="0"/>
              <a:t>Hot Cells</a:t>
            </a:r>
          </a:p>
        </p:txBody>
      </p:sp>
      <p:pic>
        <p:nvPicPr>
          <p:cNvPr id="4" name="Content Placeholder 3">
            <a:extLst>
              <a:ext uri="{FF2B5EF4-FFF2-40B4-BE49-F238E27FC236}">
                <a16:creationId xmlns:a16="http://schemas.microsoft.com/office/drawing/2014/main" id="{3D56B9E6-DC1F-388A-0734-F1B10DC9044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013266" y="1010342"/>
            <a:ext cx="9962987" cy="5051709"/>
          </a:xfrm>
          <a:prstGeom prst="rect">
            <a:avLst/>
          </a:prstGeom>
        </p:spPr>
      </p:pic>
    </p:spTree>
    <p:extLst>
      <p:ext uri="{BB962C8B-B14F-4D97-AF65-F5344CB8AC3E}">
        <p14:creationId xmlns:p14="http://schemas.microsoft.com/office/powerpoint/2010/main" val="3392842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B3C7C9B-9EAB-6B85-85BB-A1C0B5A31EFE}"/>
              </a:ext>
            </a:extLst>
          </p:cNvPr>
          <p:cNvSpPr txBox="1">
            <a:spLocks/>
          </p:cNvSpPr>
          <p:nvPr/>
        </p:nvSpPr>
        <p:spPr>
          <a:xfrm>
            <a:off x="589448" y="509324"/>
            <a:ext cx="10415648" cy="827604"/>
          </a:xfrm>
          <a:prstGeom prst="rect">
            <a:avLst/>
          </a:prstGeom>
        </p:spPr>
        <p:txBody>
          <a:bodyPr vert="horz" lIns="0" tIns="0" rIns="91440" bIns="45720" rtlCol="0" anchor="t" anchorCtr="0">
            <a:noAutofit/>
          </a:bodyPr>
          <a:lstStyle>
            <a:lvl1pPr algn="l" defTabSz="914400" rtl="0" eaLnBrk="1" latinLnBrk="0" hangingPunct="1">
              <a:lnSpc>
                <a:spcPct val="90000"/>
              </a:lnSpc>
              <a:spcBef>
                <a:spcPct val="0"/>
              </a:spcBef>
              <a:buNone/>
              <a:defRPr sz="2800" b="1" i="0" kern="1200" baseline="0">
                <a:solidFill>
                  <a:schemeClr val="accent3"/>
                </a:solidFill>
                <a:latin typeface="Arial" panose="020B0604020202020204" pitchFamily="34" charset="0"/>
                <a:ea typeface="+mj-ea"/>
                <a:cs typeface="Arial" panose="020B0604020202020204" pitchFamily="34" charset="0"/>
              </a:defRPr>
            </a:lvl1pPr>
          </a:lstStyle>
          <a:p>
            <a:r>
              <a:rPr lang="en-US" dirty="0">
                <a:solidFill>
                  <a:schemeClr val="bg2"/>
                </a:solidFill>
              </a:rPr>
              <a:t>Simulated Reactor Environments: Mechanical Testing </a:t>
            </a:r>
          </a:p>
        </p:txBody>
      </p:sp>
      <p:sp>
        <p:nvSpPr>
          <p:cNvPr id="2" name="Rectangle 1">
            <a:extLst>
              <a:ext uri="{FF2B5EF4-FFF2-40B4-BE49-F238E27FC236}">
                <a16:creationId xmlns:a16="http://schemas.microsoft.com/office/drawing/2014/main" id="{0B790397-3239-9523-BAF6-E9043CD85095}"/>
              </a:ext>
            </a:extLst>
          </p:cNvPr>
          <p:cNvSpPr/>
          <p:nvPr/>
        </p:nvSpPr>
        <p:spPr>
          <a:xfrm>
            <a:off x="750886" y="3261161"/>
            <a:ext cx="4677158" cy="2779421"/>
          </a:xfrm>
          <a:prstGeom prst="rect">
            <a:avLst/>
          </a:prstGeom>
          <a:solidFill>
            <a:srgbClr val="FFC000">
              <a:alpha val="7000"/>
            </a:srgbClr>
          </a:solidFill>
          <a:ln w="63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276CA7-49D9-0621-6368-563AFC065B97}"/>
              </a:ext>
            </a:extLst>
          </p:cNvPr>
          <p:cNvSpPr/>
          <p:nvPr/>
        </p:nvSpPr>
        <p:spPr>
          <a:xfrm>
            <a:off x="7107983" y="1317890"/>
            <a:ext cx="4826502" cy="1752119"/>
          </a:xfrm>
          <a:prstGeom prst="rect">
            <a:avLst/>
          </a:prstGeom>
          <a:solidFill>
            <a:srgbClr val="92D050">
              <a:alpha val="7000"/>
            </a:srgbClr>
          </a:solidFill>
          <a:ln w="952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4AE04F8-F15D-53C8-BE70-BDD5E789AC21}"/>
              </a:ext>
            </a:extLst>
          </p:cNvPr>
          <p:cNvSpPr/>
          <p:nvPr/>
        </p:nvSpPr>
        <p:spPr>
          <a:xfrm>
            <a:off x="750886" y="1310502"/>
            <a:ext cx="6218554" cy="1766894"/>
          </a:xfrm>
          <a:prstGeom prst="rect">
            <a:avLst/>
          </a:prstGeom>
          <a:solidFill>
            <a:srgbClr val="008080">
              <a:alpha val="7000"/>
            </a:srgbClr>
          </a:solidFill>
          <a:ln w="6350">
            <a:solidFill>
              <a:srgbClr val="9BE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EEAA32B-DC46-AD25-1F85-8E68A10C0771}"/>
              </a:ext>
            </a:extLst>
          </p:cNvPr>
          <p:cNvSpPr/>
          <p:nvPr/>
        </p:nvSpPr>
        <p:spPr>
          <a:xfrm>
            <a:off x="5518314" y="3258369"/>
            <a:ext cx="1882440" cy="2779422"/>
          </a:xfrm>
          <a:prstGeom prst="rect">
            <a:avLst/>
          </a:prstGeom>
          <a:solidFill>
            <a:srgbClr val="92D050">
              <a:alpha val="7000"/>
            </a:srgbClr>
          </a:solidFill>
          <a:ln w="952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ACB7586-5149-93C7-DEA7-BBD89018D7E1}"/>
              </a:ext>
            </a:extLst>
          </p:cNvPr>
          <p:cNvSpPr/>
          <p:nvPr/>
        </p:nvSpPr>
        <p:spPr>
          <a:xfrm>
            <a:off x="7492352" y="3261161"/>
            <a:ext cx="4449555" cy="2776630"/>
          </a:xfrm>
          <a:prstGeom prst="rect">
            <a:avLst/>
          </a:prstGeom>
          <a:solidFill>
            <a:schemeClr val="accent1">
              <a:alpha val="15000"/>
            </a:schemeClr>
          </a:solidFill>
          <a:ln w="9525">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9FAB852E-73A9-7581-9FD5-DC3FF76A8A3D}"/>
              </a:ext>
            </a:extLst>
          </p:cNvPr>
          <p:cNvSpPr>
            <a:spLocks noGrp="1"/>
          </p:cNvSpPr>
          <p:nvPr>
            <p:ph idx="1"/>
          </p:nvPr>
        </p:nvSpPr>
        <p:spPr>
          <a:xfrm>
            <a:off x="888175" y="961332"/>
            <a:ext cx="10415649" cy="520268"/>
          </a:xfrm>
        </p:spPr>
        <p:txBody>
          <a:bodyPr>
            <a:normAutofit fontScale="92500"/>
          </a:bodyPr>
          <a:lstStyle/>
          <a:p>
            <a:pPr marL="0" lvl="1" indent="-182880">
              <a:lnSpc>
                <a:spcPct val="100000"/>
              </a:lnSpc>
              <a:buFont typeface="Arial" panose="020B0604020202020204" pitchFamily="34" charset="0"/>
              <a:buChar char="•"/>
            </a:pPr>
            <a:r>
              <a:rPr lang="en-US" sz="2000" dirty="0"/>
              <a:t>Hardness/ Bend test/ Tensile/ Creep/ Fatigue/ Compact tension/ Charpy impact (toughness)</a:t>
            </a:r>
          </a:p>
          <a:p>
            <a:pPr indent="-182880"/>
            <a:endParaRPr lang="en-US" sz="1800" dirty="0"/>
          </a:p>
        </p:txBody>
      </p:sp>
      <p:grpSp>
        <p:nvGrpSpPr>
          <p:cNvPr id="11" name="Group 10">
            <a:extLst>
              <a:ext uri="{FF2B5EF4-FFF2-40B4-BE49-F238E27FC236}">
                <a16:creationId xmlns:a16="http://schemas.microsoft.com/office/drawing/2014/main" id="{44BA7B68-EB28-9572-837D-436A6713A694}"/>
              </a:ext>
            </a:extLst>
          </p:cNvPr>
          <p:cNvGrpSpPr/>
          <p:nvPr/>
        </p:nvGrpSpPr>
        <p:grpSpPr>
          <a:xfrm>
            <a:off x="898150" y="3570489"/>
            <a:ext cx="4401350" cy="2218393"/>
            <a:chOff x="1077779" y="5338929"/>
            <a:chExt cx="5281620" cy="2662071"/>
          </a:xfrm>
        </p:grpSpPr>
        <p:pic>
          <p:nvPicPr>
            <p:cNvPr id="12" name="Picture 11" descr="A picture containing indoor, equipment, miller, cluttered&#10;&#10;Description automatically generated">
              <a:extLst>
                <a:ext uri="{FF2B5EF4-FFF2-40B4-BE49-F238E27FC236}">
                  <a16:creationId xmlns:a16="http://schemas.microsoft.com/office/drawing/2014/main" id="{19CD3F9A-9516-0AF8-C0F5-F8D8D2007B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7779" y="5419363"/>
              <a:ext cx="1704452" cy="2272603"/>
            </a:xfrm>
            <a:prstGeom prst="rect">
              <a:avLst/>
            </a:prstGeom>
          </p:spPr>
        </p:pic>
        <p:pic>
          <p:nvPicPr>
            <p:cNvPr id="13" name="Picture 12" descr="BigFurnace3.jpg">
              <a:extLst>
                <a:ext uri="{FF2B5EF4-FFF2-40B4-BE49-F238E27FC236}">
                  <a16:creationId xmlns:a16="http://schemas.microsoft.com/office/drawing/2014/main" id="{E88DC38D-A586-399B-4C74-2B97808D0A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51601" y="5338929"/>
              <a:ext cx="1856452" cy="2433470"/>
            </a:xfrm>
            <a:prstGeom prst="rect">
              <a:avLst/>
            </a:prstGeom>
          </p:spPr>
        </p:pic>
        <p:pic>
          <p:nvPicPr>
            <p:cNvPr id="14" name="Picture 13">
              <a:extLst>
                <a:ext uri="{FF2B5EF4-FFF2-40B4-BE49-F238E27FC236}">
                  <a16:creationId xmlns:a16="http://schemas.microsoft.com/office/drawing/2014/main" id="{209D64E5-2451-E011-411C-40A56826B2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37378" y="6709484"/>
              <a:ext cx="1722021" cy="1291516"/>
            </a:xfrm>
            <a:prstGeom prst="rect">
              <a:avLst/>
            </a:prstGeom>
          </p:spPr>
        </p:pic>
        <p:pic>
          <p:nvPicPr>
            <p:cNvPr id="15" name="Picture 14" descr="A picture containing sitting, bench, table, wooden&#10;&#10;Description automatically generated">
              <a:extLst>
                <a:ext uri="{FF2B5EF4-FFF2-40B4-BE49-F238E27FC236}">
                  <a16:creationId xmlns:a16="http://schemas.microsoft.com/office/drawing/2014/main" id="{F6A0F997-8B4B-A970-6EAC-16B5C61C169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08053" y="5446885"/>
              <a:ext cx="1732825" cy="1291516"/>
            </a:xfrm>
            <a:prstGeom prst="rect">
              <a:avLst/>
            </a:prstGeom>
          </p:spPr>
        </p:pic>
      </p:grpSp>
      <p:grpSp>
        <p:nvGrpSpPr>
          <p:cNvPr id="19" name="Group 18">
            <a:extLst>
              <a:ext uri="{FF2B5EF4-FFF2-40B4-BE49-F238E27FC236}">
                <a16:creationId xmlns:a16="http://schemas.microsoft.com/office/drawing/2014/main" id="{E5E1CFBC-994B-D07A-6878-016FECFF0EA7}"/>
              </a:ext>
            </a:extLst>
          </p:cNvPr>
          <p:cNvGrpSpPr/>
          <p:nvPr/>
        </p:nvGrpSpPr>
        <p:grpSpPr>
          <a:xfrm>
            <a:off x="5505852" y="3258368"/>
            <a:ext cx="1900205" cy="2252789"/>
            <a:chOff x="6148820" y="4833681"/>
            <a:chExt cx="1900205" cy="2252789"/>
          </a:xfrm>
        </p:grpSpPr>
        <p:pic>
          <p:nvPicPr>
            <p:cNvPr id="20" name="Picture 19" descr="A picture containing indoor, wall, floor, sitting&#10;&#10;Description automatically generated">
              <a:extLst>
                <a:ext uri="{FF2B5EF4-FFF2-40B4-BE49-F238E27FC236}">
                  <a16:creationId xmlns:a16="http://schemas.microsoft.com/office/drawing/2014/main" id="{BD81D13B-CD78-DBB3-CE81-20B6A1CFE88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148820" y="4833681"/>
              <a:ext cx="1900205" cy="2252789"/>
            </a:xfrm>
            <a:prstGeom prst="rect">
              <a:avLst/>
            </a:prstGeom>
            <a:ln>
              <a:noFill/>
            </a:ln>
            <a:effectLst>
              <a:softEdge rad="112500"/>
            </a:effectLst>
          </p:spPr>
        </p:pic>
        <p:sp>
          <p:nvSpPr>
            <p:cNvPr id="21" name="TextBox 20">
              <a:extLst>
                <a:ext uri="{FF2B5EF4-FFF2-40B4-BE49-F238E27FC236}">
                  <a16:creationId xmlns:a16="http://schemas.microsoft.com/office/drawing/2014/main" id="{5304A748-3DED-8F2B-9597-0B10E79E8530}"/>
                </a:ext>
              </a:extLst>
            </p:cNvPr>
            <p:cNvSpPr txBox="1"/>
            <p:nvPr/>
          </p:nvSpPr>
          <p:spPr>
            <a:xfrm>
              <a:off x="6235038" y="6458764"/>
              <a:ext cx="1679698" cy="480131"/>
            </a:xfrm>
            <a:prstGeom prst="rect">
              <a:avLst/>
            </a:prstGeom>
            <a:noFill/>
          </p:spPr>
          <p:txBody>
            <a:bodyPr wrap="square" rtlCol="0">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entury Gothic" panose="020F0302020204030204"/>
                  <a:ea typeface="+mn-ea"/>
                  <a:cs typeface="Arial" charset="0"/>
                </a:rPr>
                <a:t>High Temp Tensile Testing</a:t>
              </a:r>
            </a:p>
          </p:txBody>
        </p:sp>
      </p:grpSp>
      <p:grpSp>
        <p:nvGrpSpPr>
          <p:cNvPr id="27" name="Group 26">
            <a:extLst>
              <a:ext uri="{FF2B5EF4-FFF2-40B4-BE49-F238E27FC236}">
                <a16:creationId xmlns:a16="http://schemas.microsoft.com/office/drawing/2014/main" id="{9DEF237E-76C3-9069-939C-CDABEBFAC5BE}"/>
              </a:ext>
            </a:extLst>
          </p:cNvPr>
          <p:cNvGrpSpPr>
            <a:grpSpLocks noChangeAspect="1"/>
          </p:cNvGrpSpPr>
          <p:nvPr/>
        </p:nvGrpSpPr>
        <p:grpSpPr>
          <a:xfrm>
            <a:off x="7627117" y="1370989"/>
            <a:ext cx="4168825" cy="1645920"/>
            <a:chOff x="5373189" y="3654882"/>
            <a:chExt cx="3613530" cy="1381178"/>
          </a:xfrm>
        </p:grpSpPr>
        <p:pic>
          <p:nvPicPr>
            <p:cNvPr id="30" name="Picture 29" descr="A computer sits on top of a desk&#10;&#10;Description automatically generated with medium confidence">
              <a:extLst>
                <a:ext uri="{FF2B5EF4-FFF2-40B4-BE49-F238E27FC236}">
                  <a16:creationId xmlns:a16="http://schemas.microsoft.com/office/drawing/2014/main" id="{EBF0C113-D679-08DE-6A5D-1B0DEA985C2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373189" y="3664460"/>
              <a:ext cx="2067803" cy="1371600"/>
            </a:xfrm>
            <a:prstGeom prst="rect">
              <a:avLst/>
            </a:prstGeom>
            <a:ln w="12700">
              <a:solidFill>
                <a:schemeClr val="accent4"/>
              </a:solidFill>
            </a:ln>
          </p:spPr>
        </p:pic>
        <p:pic>
          <p:nvPicPr>
            <p:cNvPr id="31" name="Picture 30">
              <a:extLst>
                <a:ext uri="{FF2B5EF4-FFF2-40B4-BE49-F238E27FC236}">
                  <a16:creationId xmlns:a16="http://schemas.microsoft.com/office/drawing/2014/main" id="{3D38F878-16C5-73F8-F795-3BE78641633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97303" y="3654882"/>
              <a:ext cx="1489416" cy="1371600"/>
            </a:xfrm>
            <a:prstGeom prst="rect">
              <a:avLst/>
            </a:prstGeom>
            <a:ln w="12700">
              <a:solidFill>
                <a:schemeClr val="accent4"/>
              </a:solidFill>
            </a:ln>
          </p:spPr>
        </p:pic>
      </p:grpSp>
      <p:grpSp>
        <p:nvGrpSpPr>
          <p:cNvPr id="32" name="Group 31">
            <a:extLst>
              <a:ext uri="{FF2B5EF4-FFF2-40B4-BE49-F238E27FC236}">
                <a16:creationId xmlns:a16="http://schemas.microsoft.com/office/drawing/2014/main" id="{90F45EC7-40F2-494E-D8E0-93FECD6C6261}"/>
              </a:ext>
            </a:extLst>
          </p:cNvPr>
          <p:cNvGrpSpPr>
            <a:grpSpLocks noChangeAspect="1"/>
          </p:cNvGrpSpPr>
          <p:nvPr/>
        </p:nvGrpSpPr>
        <p:grpSpPr>
          <a:xfrm>
            <a:off x="1093183" y="1508149"/>
            <a:ext cx="5542600" cy="1371600"/>
            <a:chOff x="909892" y="1312898"/>
            <a:chExt cx="4872194" cy="1205698"/>
          </a:xfrm>
        </p:grpSpPr>
        <p:pic>
          <p:nvPicPr>
            <p:cNvPr id="33" name="Picture 32">
              <a:extLst>
                <a:ext uri="{FF2B5EF4-FFF2-40B4-BE49-F238E27FC236}">
                  <a16:creationId xmlns:a16="http://schemas.microsoft.com/office/drawing/2014/main" id="{3EDB662F-4B9D-0588-E3E8-620998F0CB16}"/>
                </a:ext>
              </a:extLst>
            </p:cNvPr>
            <p:cNvPicPr>
              <a:picLocks noChangeAspect="1"/>
            </p:cNvPicPr>
            <p:nvPr/>
          </p:nvPicPr>
          <p:blipFill>
            <a:blip r:embed="rId9"/>
            <a:stretch>
              <a:fillRect/>
            </a:stretch>
          </p:blipFill>
          <p:spPr>
            <a:xfrm>
              <a:off x="909892" y="1312898"/>
              <a:ext cx="2430684" cy="1203767"/>
            </a:xfrm>
            <a:prstGeom prst="rect">
              <a:avLst/>
            </a:prstGeom>
          </p:spPr>
        </p:pic>
        <p:pic>
          <p:nvPicPr>
            <p:cNvPr id="34" name="Picture 33">
              <a:extLst>
                <a:ext uri="{FF2B5EF4-FFF2-40B4-BE49-F238E27FC236}">
                  <a16:creationId xmlns:a16="http://schemas.microsoft.com/office/drawing/2014/main" id="{24101E9D-1B08-6EF0-D7B2-8A81403EACDD}"/>
                </a:ext>
              </a:extLst>
            </p:cNvPr>
            <p:cNvPicPr>
              <a:picLocks noChangeAspect="1"/>
            </p:cNvPicPr>
            <p:nvPr/>
          </p:nvPicPr>
          <p:blipFill>
            <a:blip r:embed="rId10"/>
            <a:stretch>
              <a:fillRect/>
            </a:stretch>
          </p:blipFill>
          <p:spPr>
            <a:xfrm>
              <a:off x="3351402" y="1314830"/>
              <a:ext cx="2430684" cy="1203766"/>
            </a:xfrm>
            <a:prstGeom prst="rect">
              <a:avLst/>
            </a:prstGeom>
          </p:spPr>
        </p:pic>
      </p:grpSp>
      <p:pic>
        <p:nvPicPr>
          <p:cNvPr id="36" name="Picture 35">
            <a:extLst>
              <a:ext uri="{FF2B5EF4-FFF2-40B4-BE49-F238E27FC236}">
                <a16:creationId xmlns:a16="http://schemas.microsoft.com/office/drawing/2014/main" id="{550277AE-D9FA-25D8-B04E-3A439D0941C5}"/>
              </a:ext>
            </a:extLst>
          </p:cNvPr>
          <p:cNvPicPr>
            <a:picLocks noChangeAspect="1"/>
          </p:cNvPicPr>
          <p:nvPr/>
        </p:nvPicPr>
        <p:blipFill rotWithShape="1">
          <a:blip r:embed="rId11"/>
          <a:srcRect r="21327"/>
          <a:stretch/>
        </p:blipFill>
        <p:spPr>
          <a:xfrm>
            <a:off x="7630530" y="3327055"/>
            <a:ext cx="2253033" cy="1584623"/>
          </a:xfrm>
          <a:prstGeom prst="rect">
            <a:avLst/>
          </a:prstGeom>
        </p:spPr>
      </p:pic>
      <p:pic>
        <p:nvPicPr>
          <p:cNvPr id="37" name="Picture 36">
            <a:extLst>
              <a:ext uri="{FF2B5EF4-FFF2-40B4-BE49-F238E27FC236}">
                <a16:creationId xmlns:a16="http://schemas.microsoft.com/office/drawing/2014/main" id="{79098ACC-E4BF-900A-ACEF-7A76C3FF12BD}"/>
              </a:ext>
            </a:extLst>
          </p:cNvPr>
          <p:cNvPicPr>
            <a:picLocks noChangeAspect="1"/>
          </p:cNvPicPr>
          <p:nvPr/>
        </p:nvPicPr>
        <p:blipFill rotWithShape="1">
          <a:blip r:embed="rId12"/>
          <a:srcRect r="26955"/>
          <a:stretch/>
        </p:blipFill>
        <p:spPr>
          <a:xfrm>
            <a:off x="9898998" y="4362762"/>
            <a:ext cx="1992809" cy="1634799"/>
          </a:xfrm>
          <a:prstGeom prst="rect">
            <a:avLst/>
          </a:prstGeom>
        </p:spPr>
      </p:pic>
    </p:spTree>
    <p:extLst>
      <p:ext uri="{BB962C8B-B14F-4D97-AF65-F5344CB8AC3E}">
        <p14:creationId xmlns:p14="http://schemas.microsoft.com/office/powerpoint/2010/main" val="53911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FB422827-C8BD-EF84-A38B-B6B63F90A625}"/>
              </a:ext>
            </a:extLst>
          </p:cNvPr>
          <p:cNvSpPr txBox="1">
            <a:spLocks/>
          </p:cNvSpPr>
          <p:nvPr/>
        </p:nvSpPr>
        <p:spPr>
          <a:xfrm>
            <a:off x="589448" y="338001"/>
            <a:ext cx="7244608" cy="1116860"/>
          </a:xfrm>
          <a:prstGeom prst="rect">
            <a:avLst/>
          </a:prstGeom>
        </p:spPr>
        <p:txBody>
          <a:bodyPr vert="horz" lIns="0" tIns="0" rIns="91440" bIns="45720" rtlCol="0" anchor="t" anchorCtr="0">
            <a:noAutofit/>
          </a:bodyPr>
          <a:lstStyle>
            <a:lvl1pPr algn="l" defTabSz="914400" rtl="0" eaLnBrk="1" latinLnBrk="0" hangingPunct="1">
              <a:lnSpc>
                <a:spcPct val="90000"/>
              </a:lnSpc>
              <a:spcBef>
                <a:spcPct val="0"/>
              </a:spcBef>
              <a:buNone/>
              <a:defRPr sz="2800" b="1" i="0" kern="1200" baseline="0">
                <a:solidFill>
                  <a:schemeClr val="accent3"/>
                </a:solidFill>
                <a:latin typeface="Arial" panose="020B0604020202020204" pitchFamily="34" charset="0"/>
                <a:ea typeface="+mj-ea"/>
                <a:cs typeface="Arial" panose="020B0604020202020204" pitchFamily="34" charset="0"/>
              </a:defRPr>
            </a:lvl1pPr>
          </a:lstStyle>
          <a:p>
            <a:r>
              <a:rPr lang="en-US" i="1" dirty="0">
                <a:solidFill>
                  <a:schemeClr val="bg2"/>
                </a:solidFill>
              </a:rPr>
              <a:t>Advanced Microstructure Characterization Capabilities</a:t>
            </a:r>
          </a:p>
          <a:p>
            <a:endParaRPr lang="en-US" dirty="0"/>
          </a:p>
        </p:txBody>
      </p:sp>
      <p:sp>
        <p:nvSpPr>
          <p:cNvPr id="21" name="Rectangle 20">
            <a:extLst>
              <a:ext uri="{FF2B5EF4-FFF2-40B4-BE49-F238E27FC236}">
                <a16:creationId xmlns:a16="http://schemas.microsoft.com/office/drawing/2014/main" id="{C326D44B-00F3-216C-A4F3-92EC43A6CF17}"/>
              </a:ext>
            </a:extLst>
          </p:cNvPr>
          <p:cNvSpPr/>
          <p:nvPr/>
        </p:nvSpPr>
        <p:spPr>
          <a:xfrm>
            <a:off x="6395868" y="3923470"/>
            <a:ext cx="5546039" cy="2222900"/>
          </a:xfrm>
          <a:prstGeom prst="rect">
            <a:avLst/>
          </a:prstGeom>
          <a:solidFill>
            <a:schemeClr val="accent1">
              <a:alpha val="8000"/>
            </a:schemeClr>
          </a:solidFill>
          <a:ln w="9525">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4BEC600-8092-6CD0-99E5-70425026462D}"/>
              </a:ext>
            </a:extLst>
          </p:cNvPr>
          <p:cNvSpPr/>
          <p:nvPr/>
        </p:nvSpPr>
        <p:spPr>
          <a:xfrm>
            <a:off x="388692" y="2689836"/>
            <a:ext cx="5883139" cy="3412691"/>
          </a:xfrm>
          <a:prstGeom prst="rect">
            <a:avLst/>
          </a:prstGeom>
          <a:solidFill>
            <a:srgbClr val="008080">
              <a:alpha val="7000"/>
            </a:srgbClr>
          </a:solidFill>
          <a:ln w="6350">
            <a:solidFill>
              <a:srgbClr val="9BE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B20D7A-DD3A-C97F-4300-10A3132D484A}"/>
              </a:ext>
            </a:extLst>
          </p:cNvPr>
          <p:cNvSpPr/>
          <p:nvPr/>
        </p:nvSpPr>
        <p:spPr>
          <a:xfrm>
            <a:off x="6395868" y="338000"/>
            <a:ext cx="3675720" cy="3558355"/>
          </a:xfrm>
          <a:prstGeom prst="rect">
            <a:avLst/>
          </a:prstGeom>
          <a:solidFill>
            <a:srgbClr val="92D050">
              <a:alpha val="7000"/>
            </a:srgbClr>
          </a:solidFill>
          <a:ln w="952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7E9A5333-1602-CAFA-1FB6-D6381A34426D}"/>
              </a:ext>
            </a:extLst>
          </p:cNvPr>
          <p:cNvSpPr>
            <a:spLocks noGrp="1"/>
          </p:cNvSpPr>
          <p:nvPr>
            <p:ph idx="1"/>
          </p:nvPr>
        </p:nvSpPr>
        <p:spPr>
          <a:xfrm>
            <a:off x="589449" y="1205345"/>
            <a:ext cx="5204522" cy="1445510"/>
          </a:xfrm>
        </p:spPr>
        <p:txBody>
          <a:bodyPr>
            <a:noAutofit/>
          </a:bodyPr>
          <a:lstStyle/>
          <a:p>
            <a:pPr>
              <a:spcBef>
                <a:spcPts val="0"/>
              </a:spcBef>
            </a:pPr>
            <a:r>
              <a:rPr lang="en-US" sz="1400" dirty="0">
                <a:solidFill>
                  <a:schemeClr val="tx1"/>
                </a:solidFill>
              </a:rPr>
              <a:t>Optical metallography </a:t>
            </a:r>
          </a:p>
          <a:p>
            <a:pPr>
              <a:spcBef>
                <a:spcPts val="0"/>
              </a:spcBef>
            </a:pPr>
            <a:r>
              <a:rPr lang="en-US" sz="1400" dirty="0">
                <a:solidFill>
                  <a:schemeClr val="tx1"/>
                </a:solidFill>
              </a:rPr>
              <a:t>Scanning electron microscopy (SEM) </a:t>
            </a:r>
          </a:p>
          <a:p>
            <a:pPr>
              <a:spcBef>
                <a:spcPts val="0"/>
              </a:spcBef>
            </a:pPr>
            <a:r>
              <a:rPr lang="en-US" sz="1400" dirty="0">
                <a:solidFill>
                  <a:schemeClr val="tx1"/>
                </a:solidFill>
              </a:rPr>
              <a:t>Transmission electron microscopy (TEM)</a:t>
            </a:r>
          </a:p>
          <a:p>
            <a:pPr marL="0" lvl="1" indent="231775">
              <a:lnSpc>
                <a:spcPct val="100000"/>
              </a:lnSpc>
              <a:spcBef>
                <a:spcPts val="0"/>
              </a:spcBef>
              <a:buFont typeface="Arial" panose="020B0604020202020204" pitchFamily="34" charset="0"/>
              <a:buChar char="•"/>
            </a:pPr>
            <a:r>
              <a:rPr lang="en-US" sz="1400" b="0" dirty="0">
                <a:solidFill>
                  <a:schemeClr val="tx1"/>
                </a:solidFill>
              </a:rPr>
              <a:t>Atom probe tomography (APT)</a:t>
            </a:r>
          </a:p>
          <a:p>
            <a:pPr marL="0" lvl="1" indent="231775">
              <a:lnSpc>
                <a:spcPct val="100000"/>
              </a:lnSpc>
              <a:spcBef>
                <a:spcPts val="0"/>
              </a:spcBef>
              <a:buFont typeface="Arial" panose="020B0604020202020204" pitchFamily="34" charset="0"/>
              <a:buChar char="•"/>
            </a:pPr>
            <a:r>
              <a:rPr lang="en-US" sz="1400" b="0" dirty="0">
                <a:solidFill>
                  <a:schemeClr val="tx1"/>
                </a:solidFill>
              </a:rPr>
              <a:t>Electron Probe </a:t>
            </a:r>
            <a:r>
              <a:rPr lang="en-US" sz="1400" b="0" dirty="0" err="1">
                <a:solidFill>
                  <a:schemeClr val="tx1"/>
                </a:solidFill>
              </a:rPr>
              <a:t>MicroAnalysis</a:t>
            </a:r>
            <a:r>
              <a:rPr lang="en-US" sz="1400" b="0" dirty="0">
                <a:solidFill>
                  <a:schemeClr val="tx1"/>
                </a:solidFill>
              </a:rPr>
              <a:t> (EPMA)</a:t>
            </a:r>
          </a:p>
          <a:p>
            <a:pPr marL="0" lvl="1" indent="231775">
              <a:lnSpc>
                <a:spcPct val="100000"/>
              </a:lnSpc>
              <a:spcBef>
                <a:spcPts val="0"/>
              </a:spcBef>
              <a:buFont typeface="Arial" panose="020B0604020202020204" pitchFamily="34" charset="0"/>
              <a:buChar char="•"/>
            </a:pPr>
            <a:r>
              <a:rPr lang="en-US" sz="1400" b="0" dirty="0">
                <a:solidFill>
                  <a:schemeClr val="tx1"/>
                </a:solidFill>
              </a:rPr>
              <a:t>Energy Dispersive Spectroscopy (EDS)</a:t>
            </a:r>
          </a:p>
          <a:p>
            <a:pPr marL="0" lvl="1" indent="231775">
              <a:lnSpc>
                <a:spcPct val="100000"/>
              </a:lnSpc>
              <a:spcBef>
                <a:spcPts val="0"/>
              </a:spcBef>
              <a:buFont typeface="Arial" panose="020B0604020202020204" pitchFamily="34" charset="0"/>
              <a:buChar char="•"/>
            </a:pPr>
            <a:r>
              <a:rPr lang="en-US" sz="1400" b="0" dirty="0">
                <a:solidFill>
                  <a:schemeClr val="tx1"/>
                </a:solidFill>
              </a:rPr>
              <a:t>Electron Energy Loss Spectroscopy </a:t>
            </a:r>
            <a:r>
              <a:rPr lang="en-US" sz="1400" dirty="0">
                <a:solidFill>
                  <a:schemeClr val="tx1"/>
                </a:solidFill>
              </a:rPr>
              <a:t>(EELS)</a:t>
            </a:r>
          </a:p>
        </p:txBody>
      </p:sp>
      <p:sp>
        <p:nvSpPr>
          <p:cNvPr id="26" name="TextBox 25">
            <a:extLst>
              <a:ext uri="{FF2B5EF4-FFF2-40B4-BE49-F238E27FC236}">
                <a16:creationId xmlns:a16="http://schemas.microsoft.com/office/drawing/2014/main" id="{80BF3EBE-6837-331E-9BEC-3FBB654407D5}"/>
              </a:ext>
            </a:extLst>
          </p:cNvPr>
          <p:cNvSpPr txBox="1"/>
          <p:nvPr/>
        </p:nvSpPr>
        <p:spPr>
          <a:xfrm>
            <a:off x="6588542" y="5807815"/>
            <a:ext cx="5221451"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6509D"/>
                </a:solidFill>
                <a:latin typeface="Arial" panose="020B0604020202020204"/>
              </a:rPr>
              <a:t>TEM images and EDS maps of irradiated fuel particle  </a:t>
            </a:r>
          </a:p>
        </p:txBody>
      </p:sp>
      <p:pic>
        <p:nvPicPr>
          <p:cNvPr id="27" name="Picture 26">
            <a:extLst>
              <a:ext uri="{FF2B5EF4-FFF2-40B4-BE49-F238E27FC236}">
                <a16:creationId xmlns:a16="http://schemas.microsoft.com/office/drawing/2014/main" id="{F8074034-EEB8-C15A-E6EC-11341790A2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47054" y="3947856"/>
            <a:ext cx="5443666" cy="1884346"/>
          </a:xfrm>
          <a:prstGeom prst="rect">
            <a:avLst/>
          </a:prstGeom>
        </p:spPr>
      </p:pic>
      <p:pic>
        <p:nvPicPr>
          <p:cNvPr id="28" name="Picture 27">
            <a:extLst>
              <a:ext uri="{FF2B5EF4-FFF2-40B4-BE49-F238E27FC236}">
                <a16:creationId xmlns:a16="http://schemas.microsoft.com/office/drawing/2014/main" id="{912CB0EC-1719-09C3-9694-2488A6B924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007" y="2837175"/>
            <a:ext cx="5797343" cy="3329726"/>
          </a:xfrm>
          <a:prstGeom prst="rect">
            <a:avLst/>
          </a:prstGeom>
        </p:spPr>
      </p:pic>
      <p:sp>
        <p:nvSpPr>
          <p:cNvPr id="31" name="Rectangle 30">
            <a:extLst>
              <a:ext uri="{FF2B5EF4-FFF2-40B4-BE49-F238E27FC236}">
                <a16:creationId xmlns:a16="http://schemas.microsoft.com/office/drawing/2014/main" id="{457A0920-80BF-DBD3-ED81-B70322CF67BD}"/>
              </a:ext>
            </a:extLst>
          </p:cNvPr>
          <p:cNvSpPr/>
          <p:nvPr/>
        </p:nvSpPr>
        <p:spPr>
          <a:xfrm>
            <a:off x="2235410" y="2700528"/>
            <a:ext cx="2189702"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ea typeface="+mn-ea"/>
                <a:cs typeface="+mn-cs"/>
              </a:rPr>
              <a:t>Combination of TEM + APT</a:t>
            </a:r>
          </a:p>
        </p:txBody>
      </p:sp>
      <p:pic>
        <p:nvPicPr>
          <p:cNvPr id="32" name="Picture 31">
            <a:extLst>
              <a:ext uri="{FF2B5EF4-FFF2-40B4-BE49-F238E27FC236}">
                <a16:creationId xmlns:a16="http://schemas.microsoft.com/office/drawing/2014/main" id="{54EAB426-644C-D9A4-BECE-52083B5782E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12305" y="437601"/>
            <a:ext cx="3223598" cy="3198114"/>
          </a:xfrm>
          <a:prstGeom prst="rect">
            <a:avLst/>
          </a:prstGeom>
        </p:spPr>
      </p:pic>
      <p:sp>
        <p:nvSpPr>
          <p:cNvPr id="33" name="TextBox 32">
            <a:extLst>
              <a:ext uri="{FF2B5EF4-FFF2-40B4-BE49-F238E27FC236}">
                <a16:creationId xmlns:a16="http://schemas.microsoft.com/office/drawing/2014/main" id="{54A736A2-4910-CACC-7444-8E56347D0B81}"/>
              </a:ext>
            </a:extLst>
          </p:cNvPr>
          <p:cNvSpPr txBox="1"/>
          <p:nvPr/>
        </p:nvSpPr>
        <p:spPr>
          <a:xfrm>
            <a:off x="6837526" y="3588578"/>
            <a:ext cx="3361581" cy="307777"/>
          </a:xfrm>
          <a:prstGeom prst="rect">
            <a:avLst/>
          </a:prstGeom>
          <a:noFill/>
        </p:spPr>
        <p:txBody>
          <a:bodyPr wrap="square">
            <a:spAutoFit/>
          </a:bodyPr>
          <a:lstStyle/>
          <a:p>
            <a:r>
              <a:rPr lang="en-US" sz="1400" dirty="0">
                <a:solidFill>
                  <a:srgbClr val="06509D"/>
                </a:solidFill>
                <a:latin typeface="Arial" panose="020B0604020202020204"/>
              </a:rPr>
              <a:t>WDS maps of a TRISO fuel particle</a:t>
            </a:r>
          </a:p>
        </p:txBody>
      </p:sp>
      <p:pic>
        <p:nvPicPr>
          <p:cNvPr id="2" name="Picture 1">
            <a:extLst>
              <a:ext uri="{FF2B5EF4-FFF2-40B4-BE49-F238E27FC236}">
                <a16:creationId xmlns:a16="http://schemas.microsoft.com/office/drawing/2014/main" id="{E2D1E3A6-0C28-E804-054C-61B8A141897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091367" y="338000"/>
            <a:ext cx="1850540" cy="1301459"/>
          </a:xfrm>
          <a:prstGeom prst="rect">
            <a:avLst/>
          </a:prstGeom>
        </p:spPr>
      </p:pic>
      <p:sp>
        <p:nvSpPr>
          <p:cNvPr id="4" name="TextBox 3">
            <a:extLst>
              <a:ext uri="{FF2B5EF4-FFF2-40B4-BE49-F238E27FC236}">
                <a16:creationId xmlns:a16="http://schemas.microsoft.com/office/drawing/2014/main" id="{D83CE9FE-31F4-B363-10A0-8679E25E6F62}"/>
              </a:ext>
            </a:extLst>
          </p:cNvPr>
          <p:cNvSpPr txBox="1"/>
          <p:nvPr/>
        </p:nvSpPr>
        <p:spPr>
          <a:xfrm>
            <a:off x="9895743" y="1639459"/>
            <a:ext cx="2499946" cy="584775"/>
          </a:xfrm>
          <a:prstGeom prst="rect">
            <a:avLst/>
          </a:prstGeom>
          <a:noFill/>
        </p:spPr>
        <p:txBody>
          <a:bodyPr wrap="square">
            <a:spAutoFit/>
          </a:bodyPr>
          <a:lstStyle/>
          <a:p>
            <a:pPr algn="ctr"/>
            <a:r>
              <a:rPr lang="en-US" sz="1200" b="1" dirty="0">
                <a:solidFill>
                  <a:schemeClr val="tx2"/>
                </a:solidFill>
              </a:rPr>
              <a:t>Spectra 300 STEM</a:t>
            </a:r>
          </a:p>
          <a:p>
            <a:pPr algn="ctr"/>
            <a:r>
              <a:rPr lang="en-US" sz="1000" dirty="0">
                <a:solidFill>
                  <a:schemeClr val="tx2"/>
                </a:solidFill>
              </a:rPr>
              <a:t>STEM resolution 50 pm </a:t>
            </a:r>
          </a:p>
          <a:p>
            <a:pPr algn="ctr"/>
            <a:r>
              <a:rPr lang="en-US" sz="1000" dirty="0">
                <a:solidFill>
                  <a:schemeClr val="tx2"/>
                </a:solidFill>
              </a:rPr>
              <a:t>(125 pm at 30kV)</a:t>
            </a:r>
          </a:p>
        </p:txBody>
      </p:sp>
      <p:pic>
        <p:nvPicPr>
          <p:cNvPr id="5" name="Picture 4">
            <a:extLst>
              <a:ext uri="{FF2B5EF4-FFF2-40B4-BE49-F238E27FC236}">
                <a16:creationId xmlns:a16="http://schemas.microsoft.com/office/drawing/2014/main" id="{4DCB7E56-A6C5-5490-2B96-1B8110BB12CC}"/>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0095639" y="2224234"/>
            <a:ext cx="1901726" cy="1200984"/>
          </a:xfrm>
          <a:prstGeom prst="rect">
            <a:avLst/>
          </a:prstGeom>
        </p:spPr>
      </p:pic>
      <p:sp>
        <p:nvSpPr>
          <p:cNvPr id="6" name="Rectangle 5">
            <a:extLst>
              <a:ext uri="{FF2B5EF4-FFF2-40B4-BE49-F238E27FC236}">
                <a16:creationId xmlns:a16="http://schemas.microsoft.com/office/drawing/2014/main" id="{9886A705-ACD5-4A50-483B-5E0428A1440E}"/>
              </a:ext>
            </a:extLst>
          </p:cNvPr>
          <p:cNvSpPr/>
          <p:nvPr/>
        </p:nvSpPr>
        <p:spPr>
          <a:xfrm>
            <a:off x="10400122" y="3450078"/>
            <a:ext cx="1233030"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ea typeface="+mn-ea"/>
                <a:cs typeface="Arial"/>
              </a:rPr>
              <a:t>Ga</a:t>
            </a:r>
            <a:r>
              <a:rPr kumimoji="0" lang="en-US" sz="1200" b="1" i="0" u="none" strike="noStrike" kern="1200" cap="none" spc="0" normalizeH="0" baseline="-25000" noProof="0" dirty="0">
                <a:ln>
                  <a:noFill/>
                </a:ln>
                <a:solidFill>
                  <a:schemeClr val="tx2"/>
                </a:solidFill>
                <a:effectLst/>
                <a:uLnTx/>
                <a:uFillTx/>
                <a:ea typeface="+mn-ea"/>
                <a:cs typeface="Arial"/>
              </a:rPr>
              <a:t>2</a:t>
            </a:r>
            <a:r>
              <a:rPr kumimoji="0" lang="en-US" sz="1200" b="1" i="0" u="none" strike="noStrike" kern="1200" cap="none" spc="0" normalizeH="0" baseline="0" noProof="0" dirty="0">
                <a:ln>
                  <a:noFill/>
                </a:ln>
                <a:solidFill>
                  <a:schemeClr val="tx2"/>
                </a:solidFill>
                <a:effectLst/>
                <a:uLnTx/>
                <a:uFillTx/>
                <a:ea typeface="+mn-ea"/>
                <a:cs typeface="Arial"/>
              </a:rPr>
              <a:t>O</a:t>
            </a:r>
            <a:r>
              <a:rPr kumimoji="0" lang="en-US" sz="1200" b="1" i="0" u="none" strike="noStrike" kern="1200" cap="none" spc="0" normalizeH="0" baseline="-25000" noProof="0" dirty="0">
                <a:ln>
                  <a:noFill/>
                </a:ln>
                <a:solidFill>
                  <a:schemeClr val="tx2"/>
                </a:solidFill>
                <a:effectLst/>
                <a:uLnTx/>
                <a:uFillTx/>
                <a:ea typeface="+mn-ea"/>
                <a:cs typeface="Arial"/>
              </a:rPr>
              <a:t>3</a:t>
            </a:r>
            <a:r>
              <a:rPr kumimoji="0" lang="en-US" sz="1200" b="1" i="0" u="none" strike="noStrike" kern="1200" cap="none" spc="0" normalizeH="0" baseline="0" noProof="0" dirty="0">
                <a:ln>
                  <a:noFill/>
                </a:ln>
                <a:solidFill>
                  <a:schemeClr val="tx2"/>
                </a:solidFill>
                <a:effectLst/>
                <a:uLnTx/>
                <a:uFillTx/>
                <a:ea typeface="+mn-ea"/>
                <a:cs typeface="Arial"/>
              </a:rPr>
              <a:t>  Sensor</a:t>
            </a:r>
            <a:endParaRPr kumimoji="0" lang="en-US" sz="1200" b="1" i="0" u="none" strike="noStrike" kern="1200" cap="none" spc="0" normalizeH="0" baseline="0" noProof="0" dirty="0">
              <a:ln>
                <a:noFill/>
              </a:ln>
              <a:solidFill>
                <a:schemeClr val="tx2"/>
              </a:solidFill>
              <a:effectLst/>
              <a:uLnTx/>
              <a:uFillTx/>
              <a:ea typeface="+mn-ea"/>
              <a:cs typeface="+mn-cs"/>
            </a:endParaRPr>
          </a:p>
        </p:txBody>
      </p:sp>
    </p:spTree>
    <p:extLst>
      <p:ext uri="{BB962C8B-B14F-4D97-AF65-F5344CB8AC3E}">
        <p14:creationId xmlns:p14="http://schemas.microsoft.com/office/powerpoint/2010/main" val="2093472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BB3876D-4021-BCAB-E73E-E9EF726B103B}"/>
              </a:ext>
            </a:extLst>
          </p:cNvPr>
          <p:cNvSpPr txBox="1">
            <a:spLocks/>
          </p:cNvSpPr>
          <p:nvPr/>
        </p:nvSpPr>
        <p:spPr>
          <a:xfrm>
            <a:off x="508000" y="1055876"/>
            <a:ext cx="8376508" cy="4800600"/>
          </a:xfrm>
          <a:prstGeom prst="rect">
            <a:avLst/>
          </a:prstGeom>
        </p:spPr>
        <p:txBody>
          <a:bodyPr vert="horz" lIns="0" tIns="0" rIns="91440" bIns="45720" rtlCol="0">
            <a:normAutofit lnSpcReduction="10000"/>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baseline="0">
                <a:solidFill>
                  <a:schemeClr val="accent5">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1200"/>
              </a:spcAft>
              <a:buFont typeface="Arial" panose="020B0604020202020204" pitchFamily="34" charset="0"/>
              <a:buNone/>
            </a:pPr>
            <a:r>
              <a:rPr lang="en-US" sz="1800" dirty="0">
                <a:solidFill>
                  <a:schemeClr val="tx1"/>
                </a:solidFill>
                <a:latin typeface="Helvetica" panose="020B0604020202020204" pitchFamily="34" charset="0"/>
                <a:cs typeface="Helvetica" panose="020B0604020202020204" pitchFamily="34" charset="0"/>
              </a:rPr>
              <a:t>The Nuclear Fuels and Materials Library (NFML) is owned by the U.S. Department of Energy’s Office of Nuclear Energy (DOE-NE) and curated by the Nuclear Science User Facilities (NSUF). </a:t>
            </a:r>
          </a:p>
          <a:p>
            <a:pPr marL="0" indent="0">
              <a:lnSpc>
                <a:spcPct val="110000"/>
              </a:lnSpc>
              <a:spcAft>
                <a:spcPts val="1200"/>
              </a:spcAft>
              <a:buFont typeface="Arial" panose="020B0604020202020204" pitchFamily="34" charset="0"/>
              <a:buNone/>
            </a:pPr>
            <a:r>
              <a:rPr lang="en-US" sz="1800" b="1" dirty="0">
                <a:solidFill>
                  <a:schemeClr val="tx1"/>
                </a:solidFill>
                <a:latin typeface="Helvetica" panose="020B0604020202020204" pitchFamily="34" charset="0"/>
                <a:cs typeface="Helvetica" panose="020B0604020202020204" pitchFamily="34" charset="0"/>
              </a:rPr>
              <a:t>The NFML is comprised of</a:t>
            </a:r>
            <a:r>
              <a:rPr lang="en-US" sz="1800" dirty="0">
                <a:solidFill>
                  <a:schemeClr val="tx1"/>
                </a:solidFill>
                <a:latin typeface="Helvetica" panose="020B0604020202020204" pitchFamily="34" charset="0"/>
                <a:cs typeface="Helvetica" panose="020B0604020202020204" pitchFamily="34" charset="0"/>
              </a:rPr>
              <a:t>:</a:t>
            </a:r>
          </a:p>
          <a:p>
            <a:pPr>
              <a:spcBef>
                <a:spcPts val="0"/>
              </a:spcBef>
              <a:spcAft>
                <a:spcPts val="1200"/>
              </a:spcAft>
              <a:buClr>
                <a:srgbClr val="07519E"/>
              </a:buClr>
            </a:pPr>
            <a:r>
              <a:rPr lang="en-US" sz="1800" dirty="0">
                <a:solidFill>
                  <a:schemeClr val="tx1"/>
                </a:solidFill>
                <a:latin typeface="Helvetica" panose="020B0604020202020204" pitchFamily="34" charset="0"/>
                <a:cs typeface="Helvetica" panose="020B0604020202020204" pitchFamily="34" charset="0"/>
              </a:rPr>
              <a:t>Samples resulting from NSUF-awarded projects,</a:t>
            </a:r>
          </a:p>
          <a:p>
            <a:pPr>
              <a:lnSpc>
                <a:spcPct val="120000"/>
              </a:lnSpc>
              <a:spcBef>
                <a:spcPts val="0"/>
              </a:spcBef>
              <a:spcAft>
                <a:spcPts val="1200"/>
              </a:spcAft>
              <a:buClr>
                <a:srgbClr val="07519E"/>
              </a:buClr>
            </a:pPr>
            <a:r>
              <a:rPr lang="en-US" sz="1800" dirty="0">
                <a:solidFill>
                  <a:schemeClr val="tx1"/>
                </a:solidFill>
                <a:latin typeface="Helvetica" panose="020B0604020202020204" pitchFamily="34" charset="0"/>
                <a:cs typeface="Helvetica" panose="020B0604020202020204" pitchFamily="34" charset="0"/>
              </a:rPr>
              <a:t>Legacy samples from Experimental Breeder Reactor (EBR-II) and the Fast Flux Test Facility (FFTF)</a:t>
            </a:r>
          </a:p>
          <a:p>
            <a:pPr>
              <a:spcBef>
                <a:spcPts val="0"/>
              </a:spcBef>
              <a:spcAft>
                <a:spcPts val="1200"/>
              </a:spcAft>
              <a:buClr>
                <a:srgbClr val="07519E"/>
              </a:buClr>
            </a:pPr>
            <a:r>
              <a:rPr lang="en-US" sz="1800" dirty="0">
                <a:solidFill>
                  <a:schemeClr val="tx1"/>
                </a:solidFill>
                <a:latin typeface="Helvetica" panose="020B0604020202020204" pitchFamily="34" charset="0"/>
                <a:cs typeface="Helvetica" panose="020B0604020202020204" pitchFamily="34" charset="0"/>
              </a:rPr>
              <a:t>Samples from real-world components retrieved from decommissioned and operating power reactors,</a:t>
            </a:r>
          </a:p>
          <a:p>
            <a:pPr>
              <a:spcBef>
                <a:spcPts val="0"/>
              </a:spcBef>
              <a:spcAft>
                <a:spcPts val="1300"/>
              </a:spcAft>
              <a:buClr>
                <a:srgbClr val="07519E"/>
              </a:buClr>
            </a:pPr>
            <a:r>
              <a:rPr lang="en-US" sz="1800" dirty="0">
                <a:solidFill>
                  <a:schemeClr val="tx1"/>
                </a:solidFill>
                <a:latin typeface="Helvetica" panose="020B0604020202020204" pitchFamily="34" charset="0"/>
                <a:cs typeface="Helvetica" panose="020B0604020202020204" pitchFamily="34" charset="0"/>
              </a:rPr>
              <a:t>Donations from other sources, and  </a:t>
            </a:r>
          </a:p>
          <a:p>
            <a:pPr>
              <a:spcBef>
                <a:spcPts val="0"/>
              </a:spcBef>
              <a:buClr>
                <a:srgbClr val="07519E"/>
              </a:buClr>
            </a:pPr>
            <a:r>
              <a:rPr lang="en-US" sz="1800" dirty="0">
                <a:solidFill>
                  <a:schemeClr val="tx1"/>
                </a:solidFill>
                <a:latin typeface="Helvetica" panose="020B0604020202020204" pitchFamily="34" charset="0"/>
                <a:cs typeface="Helvetica" panose="020B0604020202020204" pitchFamily="34" charset="0"/>
              </a:rPr>
              <a:t>Specimens from directed irradiation campaigns</a:t>
            </a:r>
          </a:p>
          <a:p>
            <a:pPr marL="0" indent="0">
              <a:spcBef>
                <a:spcPts val="0"/>
              </a:spcBef>
              <a:buClr>
                <a:srgbClr val="07519E"/>
              </a:buClr>
              <a:buNone/>
            </a:pPr>
            <a:endParaRPr lang="en-US" sz="1800" dirty="0">
              <a:solidFill>
                <a:schemeClr val="tx1"/>
              </a:solidFill>
              <a:latin typeface="Helvetica" panose="020B0604020202020204" pitchFamily="34" charset="0"/>
              <a:cs typeface="Helvetica" panose="020B0604020202020204" pitchFamily="34" charset="0"/>
            </a:endParaRPr>
          </a:p>
          <a:p>
            <a:pPr>
              <a:spcBef>
                <a:spcPts val="0"/>
              </a:spcBef>
              <a:buClr>
                <a:srgbClr val="07519E"/>
              </a:buClr>
            </a:pPr>
            <a:r>
              <a:rPr lang="en-US" sz="1800" dirty="0">
                <a:solidFill>
                  <a:schemeClr val="tx1"/>
                </a:solidFill>
                <a:latin typeface="Helvetica" panose="020B0604020202020204" pitchFamily="34" charset="0"/>
                <a:cs typeface="Helvetica" panose="020B0604020202020204" pitchFamily="34" charset="0"/>
              </a:rPr>
              <a:t>Technical information and publications associated with all NFML project samples.</a:t>
            </a:r>
          </a:p>
        </p:txBody>
      </p:sp>
      <p:sp>
        <p:nvSpPr>
          <p:cNvPr id="2" name="Title 1">
            <a:extLst>
              <a:ext uri="{FF2B5EF4-FFF2-40B4-BE49-F238E27FC236}">
                <a16:creationId xmlns:a16="http://schemas.microsoft.com/office/drawing/2014/main" id="{AB9F4E8B-C43E-99D2-1C32-3E9B19270A05}"/>
              </a:ext>
            </a:extLst>
          </p:cNvPr>
          <p:cNvSpPr>
            <a:spLocks noGrp="1"/>
          </p:cNvSpPr>
          <p:nvPr>
            <p:ph type="title"/>
          </p:nvPr>
        </p:nvSpPr>
        <p:spPr>
          <a:xfrm>
            <a:off x="508000" y="271278"/>
            <a:ext cx="11684000" cy="685800"/>
          </a:xfrm>
        </p:spPr>
        <p:txBody>
          <a:bodyPr/>
          <a:lstStyle/>
          <a:p>
            <a:r>
              <a:rPr lang="en-US" dirty="0">
                <a:solidFill>
                  <a:schemeClr val="bg2"/>
                </a:solidFill>
              </a:rPr>
              <a:t>Nuclear Fuels and Materials Library (NFML)</a:t>
            </a:r>
          </a:p>
        </p:txBody>
      </p:sp>
      <p:grpSp>
        <p:nvGrpSpPr>
          <p:cNvPr id="3" name="Group 2">
            <a:extLst>
              <a:ext uri="{FF2B5EF4-FFF2-40B4-BE49-F238E27FC236}">
                <a16:creationId xmlns:a16="http://schemas.microsoft.com/office/drawing/2014/main" id="{0B3B49C0-73DC-CE2A-F5E5-42B27D7E60E1}"/>
              </a:ext>
            </a:extLst>
          </p:cNvPr>
          <p:cNvGrpSpPr/>
          <p:nvPr/>
        </p:nvGrpSpPr>
        <p:grpSpPr>
          <a:xfrm>
            <a:off x="8806620" y="1422979"/>
            <a:ext cx="3262096" cy="4207041"/>
            <a:chOff x="7319911" y="1146062"/>
            <a:chExt cx="3842328" cy="4955350"/>
          </a:xfrm>
        </p:grpSpPr>
        <p:pic>
          <p:nvPicPr>
            <p:cNvPr id="4" name="Picture 3">
              <a:extLst>
                <a:ext uri="{FF2B5EF4-FFF2-40B4-BE49-F238E27FC236}">
                  <a16:creationId xmlns:a16="http://schemas.microsoft.com/office/drawing/2014/main" id="{9CE5EE5E-C54C-2E0D-0BDE-CF77B1329A6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9911" y="4037387"/>
              <a:ext cx="3842328" cy="2064025"/>
            </a:xfrm>
            <a:prstGeom prst="rect">
              <a:avLst/>
            </a:prstGeom>
          </p:spPr>
        </p:pic>
        <p:pic>
          <p:nvPicPr>
            <p:cNvPr id="5" name="Picture 4">
              <a:extLst>
                <a:ext uri="{FF2B5EF4-FFF2-40B4-BE49-F238E27FC236}">
                  <a16:creationId xmlns:a16="http://schemas.microsoft.com/office/drawing/2014/main" id="{571E12D6-8070-45DD-8F73-998036EE3E1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177588" y="1146062"/>
              <a:ext cx="2126974" cy="2891325"/>
            </a:xfrm>
            <a:prstGeom prst="rect">
              <a:avLst/>
            </a:prstGeom>
          </p:spPr>
        </p:pic>
      </p:grpSp>
      <p:sp>
        <p:nvSpPr>
          <p:cNvPr id="7" name="TextBox 6">
            <a:extLst>
              <a:ext uri="{FF2B5EF4-FFF2-40B4-BE49-F238E27FC236}">
                <a16:creationId xmlns:a16="http://schemas.microsoft.com/office/drawing/2014/main" id="{F2F40218-8A31-4DCC-1CFB-39ADD2300D51}"/>
              </a:ext>
            </a:extLst>
          </p:cNvPr>
          <p:cNvSpPr txBox="1"/>
          <p:nvPr/>
        </p:nvSpPr>
        <p:spPr>
          <a:xfrm>
            <a:off x="8806273" y="5638027"/>
            <a:ext cx="3340678" cy="523220"/>
          </a:xfrm>
          <a:prstGeom prst="rect">
            <a:avLst/>
          </a:prstGeom>
          <a:noFill/>
        </p:spPr>
        <p:txBody>
          <a:bodyPr wrap="square">
            <a:spAutoFit/>
          </a:bodyPr>
          <a:lstStyle/>
          <a:p>
            <a:r>
              <a:rPr lang="en-US" sz="1400" dirty="0">
                <a:solidFill>
                  <a:schemeClr val="bg1">
                    <a:lumMod val="50000"/>
                  </a:schemeClr>
                </a:solidFill>
              </a:rPr>
              <a:t>Harvested LWR Core Shroud Materials donated by BWXT in FY24 and FY25</a:t>
            </a:r>
          </a:p>
        </p:txBody>
      </p:sp>
    </p:spTree>
    <p:extLst>
      <p:ext uri="{BB962C8B-B14F-4D97-AF65-F5344CB8AC3E}">
        <p14:creationId xmlns:p14="http://schemas.microsoft.com/office/powerpoint/2010/main" val="832342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7FD1AF-8490-10AB-163E-3AC355255E18}"/>
              </a:ext>
            </a:extLst>
          </p:cNvPr>
          <p:cNvSpPr>
            <a:spLocks noGrp="1"/>
          </p:cNvSpPr>
          <p:nvPr>
            <p:ph sz="half" idx="1"/>
          </p:nvPr>
        </p:nvSpPr>
        <p:spPr>
          <a:xfrm>
            <a:off x="411825" y="1064178"/>
            <a:ext cx="5966792" cy="4371357"/>
          </a:xfrm>
        </p:spPr>
        <p:txBody>
          <a:bodyPr/>
          <a:lstStyle/>
          <a:p>
            <a:pPr marL="0" indent="0">
              <a:buNone/>
            </a:pPr>
            <a:r>
              <a:rPr lang="en-US" sz="1600" b="1" dirty="0">
                <a:solidFill>
                  <a:schemeClr val="tx1"/>
                </a:solidFill>
              </a:rPr>
              <a:t>Materials that can be donated:</a:t>
            </a:r>
          </a:p>
          <a:p>
            <a:pPr lvl="1">
              <a:spcAft>
                <a:spcPts val="0"/>
              </a:spcAft>
            </a:pPr>
            <a:r>
              <a:rPr lang="en-US" sz="1600" b="0" dirty="0">
                <a:solidFill>
                  <a:schemeClr val="tx1"/>
                </a:solidFill>
              </a:rPr>
              <a:t>Irradiated materials / specimens</a:t>
            </a:r>
          </a:p>
          <a:p>
            <a:pPr lvl="1">
              <a:spcAft>
                <a:spcPts val="0"/>
              </a:spcAft>
            </a:pPr>
            <a:r>
              <a:rPr lang="en-US" sz="1600" b="0" dirty="0">
                <a:solidFill>
                  <a:schemeClr val="tx1"/>
                </a:solidFill>
              </a:rPr>
              <a:t>As-fabricated or processed materials</a:t>
            </a:r>
          </a:p>
          <a:p>
            <a:pPr lvl="1">
              <a:spcAft>
                <a:spcPts val="0"/>
              </a:spcAft>
            </a:pPr>
            <a:r>
              <a:rPr lang="en-US" sz="1600" b="0" dirty="0">
                <a:solidFill>
                  <a:schemeClr val="tx1"/>
                </a:solidFill>
              </a:rPr>
              <a:t>Legacy / archived materials with unique history</a:t>
            </a:r>
          </a:p>
          <a:p>
            <a:pPr marL="0" indent="0">
              <a:spcBef>
                <a:spcPts val="1200"/>
              </a:spcBef>
              <a:buNone/>
            </a:pPr>
            <a:r>
              <a:rPr lang="en-US" sz="1600" b="1" dirty="0">
                <a:solidFill>
                  <a:schemeClr val="tx1"/>
                </a:solidFill>
              </a:rPr>
              <a:t>Why Materials Donation is Important to NE R&amp;D:</a:t>
            </a:r>
          </a:p>
          <a:p>
            <a:pPr lvl="1">
              <a:spcAft>
                <a:spcPts val="0"/>
              </a:spcAft>
            </a:pPr>
            <a:r>
              <a:rPr lang="en-US" sz="1600" b="0" dirty="0">
                <a:solidFill>
                  <a:schemeClr val="tx1"/>
                </a:solidFill>
              </a:rPr>
              <a:t>Reduce cost and time to generate new samples</a:t>
            </a:r>
          </a:p>
          <a:p>
            <a:pPr lvl="1">
              <a:spcAft>
                <a:spcPts val="0"/>
              </a:spcAft>
            </a:pPr>
            <a:r>
              <a:rPr lang="en-US" sz="1600" b="0" dirty="0">
                <a:solidFill>
                  <a:schemeClr val="tx1"/>
                </a:solidFill>
              </a:rPr>
              <a:t>Unlock existing high-value materials</a:t>
            </a:r>
          </a:p>
          <a:p>
            <a:pPr lvl="1">
              <a:spcAft>
                <a:spcPts val="0"/>
              </a:spcAft>
            </a:pPr>
            <a:r>
              <a:rPr lang="en-US" sz="1600" b="0" dirty="0">
                <a:solidFill>
                  <a:schemeClr val="tx1"/>
                </a:solidFill>
              </a:rPr>
              <a:t>Enables broader community access and collaboration – R&amp;D program coordination</a:t>
            </a:r>
          </a:p>
          <a:p>
            <a:pPr lvl="1">
              <a:spcAft>
                <a:spcPts val="0"/>
              </a:spcAft>
            </a:pPr>
            <a:r>
              <a:rPr lang="en-US" sz="1600" b="0" dirty="0">
                <a:solidFill>
                  <a:schemeClr val="tx1"/>
                </a:solidFill>
              </a:rPr>
              <a:t>Donations convert existing assets into a shared, high-impact research resources </a:t>
            </a:r>
          </a:p>
          <a:p>
            <a:pPr marL="0" indent="0">
              <a:spcBef>
                <a:spcPts val="1200"/>
              </a:spcBef>
              <a:spcAft>
                <a:spcPts val="0"/>
              </a:spcAft>
              <a:buNone/>
            </a:pPr>
            <a:r>
              <a:rPr lang="en-US" sz="1600" dirty="0">
                <a:solidFill>
                  <a:schemeClr val="tx1"/>
                </a:solidFill>
              </a:rPr>
              <a:t>New </a:t>
            </a:r>
            <a:r>
              <a:rPr lang="en-US" sz="1600" b="1" dirty="0">
                <a:solidFill>
                  <a:schemeClr val="tx1"/>
                </a:solidFill>
              </a:rPr>
              <a:t>Value Assessment Process </a:t>
            </a:r>
            <a:r>
              <a:rPr lang="en-US" sz="1600" b="0" dirty="0">
                <a:solidFill>
                  <a:schemeClr val="tx1"/>
                </a:solidFill>
              </a:rPr>
              <a:t>was established to assess donations as well as current inventory.</a:t>
            </a:r>
          </a:p>
        </p:txBody>
      </p:sp>
      <p:sp>
        <p:nvSpPr>
          <p:cNvPr id="6" name="Content Placeholder 5">
            <a:extLst>
              <a:ext uri="{FF2B5EF4-FFF2-40B4-BE49-F238E27FC236}">
                <a16:creationId xmlns:a16="http://schemas.microsoft.com/office/drawing/2014/main" id="{41F9BA82-EFE0-2395-13A4-2F8B34738649}"/>
              </a:ext>
            </a:extLst>
          </p:cNvPr>
          <p:cNvSpPr>
            <a:spLocks noGrp="1"/>
          </p:cNvSpPr>
          <p:nvPr>
            <p:ph sz="half" idx="12"/>
          </p:nvPr>
        </p:nvSpPr>
        <p:spPr>
          <a:xfrm>
            <a:off x="6479713" y="1256191"/>
            <a:ext cx="5181600" cy="4754563"/>
          </a:xfrm>
        </p:spPr>
        <p:txBody>
          <a:bodyPr/>
          <a:lstStyle/>
          <a:p>
            <a:pPr marL="0" indent="0">
              <a:buNone/>
            </a:pPr>
            <a:r>
              <a:rPr lang="en-US" sz="1600" b="1" dirty="0">
                <a:solidFill>
                  <a:schemeClr val="tx1"/>
                </a:solidFill>
              </a:rPr>
              <a:t>Recent ATR irradiation donations:</a:t>
            </a:r>
          </a:p>
          <a:p>
            <a:pPr>
              <a:spcAft>
                <a:spcPts val="600"/>
              </a:spcAft>
            </a:pPr>
            <a:r>
              <a:rPr lang="en-US" sz="1600" b="0" dirty="0">
                <a:solidFill>
                  <a:schemeClr val="tx1"/>
                </a:solidFill>
                <a:cs typeface="Helvetica" panose="020B0604020202020204" pitchFamily="34" charset="0"/>
              </a:rPr>
              <a:t>High entropy alloys (INL LDRD)</a:t>
            </a:r>
          </a:p>
          <a:p>
            <a:pPr>
              <a:spcAft>
                <a:spcPts val="600"/>
              </a:spcAft>
            </a:pPr>
            <a:r>
              <a:rPr lang="en-US" sz="1600" b="0" dirty="0">
                <a:solidFill>
                  <a:schemeClr val="tx1"/>
                </a:solidFill>
                <a:ea typeface="Verdana" panose="020B0604030504040204" pitchFamily="34" charset="0"/>
                <a:cs typeface="Helvetica" panose="020B0604020202020204" pitchFamily="34" charset="0"/>
              </a:rPr>
              <a:t>Yttrium hydride moderators (Microreactors program)</a:t>
            </a:r>
          </a:p>
          <a:p>
            <a:pPr>
              <a:spcAft>
                <a:spcPts val="600"/>
              </a:spcAft>
            </a:pPr>
            <a:r>
              <a:rPr lang="en-US" sz="1600" b="0" dirty="0">
                <a:solidFill>
                  <a:schemeClr val="tx1"/>
                </a:solidFill>
                <a:ea typeface="Verdana" panose="020B0604030504040204" pitchFamily="34" charset="0"/>
                <a:cs typeface="Helvetica" panose="020B0604020202020204" pitchFamily="34" charset="0"/>
              </a:rPr>
              <a:t>AM </a:t>
            </a:r>
            <a:r>
              <a:rPr lang="en-US" sz="1600" b="0" dirty="0" err="1">
                <a:solidFill>
                  <a:schemeClr val="tx1"/>
                </a:solidFill>
                <a:ea typeface="Verdana" panose="020B0604030504040204" pitchFamily="34" charset="0"/>
                <a:cs typeface="Helvetica" panose="020B0604020202020204" pitchFamily="34" charset="0"/>
              </a:rPr>
              <a:t>FeCrAl</a:t>
            </a:r>
            <a:r>
              <a:rPr lang="en-US" sz="1600" b="0" dirty="0">
                <a:solidFill>
                  <a:schemeClr val="tx1"/>
                </a:solidFill>
                <a:ea typeface="Verdana" panose="020B0604030504040204" pitchFamily="34" charset="0"/>
                <a:cs typeface="Helvetica" panose="020B0604020202020204" pitchFamily="34" charset="0"/>
              </a:rPr>
              <a:t> from (NSUF project from GE Vernova)</a:t>
            </a:r>
            <a:endParaRPr lang="en-US" sz="1600" b="0" dirty="0">
              <a:solidFill>
                <a:schemeClr val="tx1"/>
              </a:solidFill>
              <a:cs typeface="Helvetica" panose="020B0604020202020204" pitchFamily="34" charset="0"/>
            </a:endParaRPr>
          </a:p>
          <a:p>
            <a:pPr marL="0" indent="0">
              <a:buNone/>
            </a:pPr>
            <a:endParaRPr lang="en-US" dirty="0"/>
          </a:p>
        </p:txBody>
      </p:sp>
      <p:sp>
        <p:nvSpPr>
          <p:cNvPr id="4" name="Title 3">
            <a:extLst>
              <a:ext uri="{FF2B5EF4-FFF2-40B4-BE49-F238E27FC236}">
                <a16:creationId xmlns:a16="http://schemas.microsoft.com/office/drawing/2014/main" id="{2B4FAB00-64D2-BB8D-792B-36DFBD8E315C}"/>
              </a:ext>
            </a:extLst>
          </p:cNvPr>
          <p:cNvSpPr>
            <a:spLocks noGrp="1"/>
          </p:cNvSpPr>
          <p:nvPr>
            <p:ph type="title"/>
          </p:nvPr>
        </p:nvSpPr>
        <p:spPr>
          <a:xfrm>
            <a:off x="406400" y="378378"/>
            <a:ext cx="10035241" cy="685800"/>
          </a:xfrm>
        </p:spPr>
        <p:txBody>
          <a:bodyPr/>
          <a:lstStyle/>
          <a:p>
            <a:r>
              <a:rPr lang="en-US" dirty="0">
                <a:solidFill>
                  <a:schemeClr val="bg2"/>
                </a:solidFill>
              </a:rPr>
              <a:t>NFML Donations and Harvesting Activities</a:t>
            </a:r>
          </a:p>
        </p:txBody>
      </p:sp>
      <p:pic>
        <p:nvPicPr>
          <p:cNvPr id="3" name="Picture 2">
            <a:extLst>
              <a:ext uri="{FF2B5EF4-FFF2-40B4-BE49-F238E27FC236}">
                <a16:creationId xmlns:a16="http://schemas.microsoft.com/office/drawing/2014/main" id="{5D8C3F29-966A-4B6C-D4E0-FF61DF7ABDC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819049" y="3101985"/>
            <a:ext cx="1554347" cy="2951615"/>
          </a:xfrm>
          <a:prstGeom prst="rect">
            <a:avLst/>
          </a:prstGeom>
        </p:spPr>
      </p:pic>
      <p:pic>
        <p:nvPicPr>
          <p:cNvPr id="7" name="Picture 6">
            <a:extLst>
              <a:ext uri="{FF2B5EF4-FFF2-40B4-BE49-F238E27FC236}">
                <a16:creationId xmlns:a16="http://schemas.microsoft.com/office/drawing/2014/main" id="{4BCE59F4-D3D9-F858-EDFD-B932B19EB4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68680" y="2780709"/>
            <a:ext cx="2490228" cy="2423526"/>
          </a:xfrm>
          <a:prstGeom prst="rect">
            <a:avLst/>
          </a:prstGeom>
        </p:spPr>
      </p:pic>
      <p:graphicFrame>
        <p:nvGraphicFramePr>
          <p:cNvPr id="2" name="Table 1">
            <a:extLst>
              <a:ext uri="{FF2B5EF4-FFF2-40B4-BE49-F238E27FC236}">
                <a16:creationId xmlns:a16="http://schemas.microsoft.com/office/drawing/2014/main" id="{EE2288B9-D69B-D3EA-628F-3AA41E2935FB}"/>
              </a:ext>
            </a:extLst>
          </p:cNvPr>
          <p:cNvGraphicFramePr>
            <a:graphicFrameLocks noGrp="1"/>
          </p:cNvGraphicFramePr>
          <p:nvPr>
            <p:extLst>
              <p:ext uri="{D42A27DB-BD31-4B8C-83A1-F6EECF244321}">
                <p14:modId xmlns:p14="http://schemas.microsoft.com/office/powerpoint/2010/main" val="2749588206"/>
              </p:ext>
            </p:extLst>
          </p:nvPr>
        </p:nvGraphicFramePr>
        <p:xfrm>
          <a:off x="406400" y="4866415"/>
          <a:ext cx="4472446" cy="675640"/>
        </p:xfrm>
        <a:graphic>
          <a:graphicData uri="http://schemas.openxmlformats.org/drawingml/2006/table">
            <a:tbl>
              <a:tblPr firstRow="1" bandRow="1">
                <a:tableStyleId>{5C22544A-7EE6-4342-B048-85BDC9FD1C3A}</a:tableStyleId>
              </a:tblPr>
              <a:tblGrid>
                <a:gridCol w="2109734">
                  <a:extLst>
                    <a:ext uri="{9D8B030D-6E8A-4147-A177-3AD203B41FA5}">
                      <a16:colId xmlns:a16="http://schemas.microsoft.com/office/drawing/2014/main" val="4213254737"/>
                    </a:ext>
                  </a:extLst>
                </a:gridCol>
                <a:gridCol w="2362712">
                  <a:extLst>
                    <a:ext uri="{9D8B030D-6E8A-4147-A177-3AD203B41FA5}">
                      <a16:colId xmlns:a16="http://schemas.microsoft.com/office/drawing/2014/main" val="3401710954"/>
                    </a:ext>
                  </a:extLst>
                </a:gridCol>
              </a:tblGrid>
              <a:tr h="216562">
                <a:tc>
                  <a:txBody>
                    <a:bodyPr/>
                    <a:lstStyle/>
                    <a:p>
                      <a:pPr marL="285750" indent="-285750">
                        <a:buFont typeface="Arial" panose="020B0604020202020204" pitchFamily="34" charset="0"/>
                        <a:buChar char="•"/>
                      </a:pPr>
                      <a:r>
                        <a:rPr lang="en-US" sz="1400" b="0" dirty="0">
                          <a:solidFill>
                            <a:schemeClr val="tx1"/>
                          </a:solidFill>
                        </a:rPr>
                        <a:t>Specimen readiness</a:t>
                      </a:r>
                    </a:p>
                  </a:txBody>
                  <a:tcPr>
                    <a:noFill/>
                  </a:tcPr>
                </a:tc>
                <a:tc>
                  <a:txBody>
                    <a:bodyPr/>
                    <a:lstStyle/>
                    <a:p>
                      <a:pPr marL="285750" indent="-285750">
                        <a:buFont typeface="Arial" panose="020B0604020202020204" pitchFamily="34" charset="0"/>
                        <a:buChar char="•"/>
                      </a:pPr>
                      <a:r>
                        <a:rPr lang="en-US" sz="1400" b="0" dirty="0">
                          <a:solidFill>
                            <a:schemeClr val="tx1"/>
                          </a:solidFill>
                        </a:rPr>
                        <a:t>Relevance to DOE-NE</a:t>
                      </a:r>
                    </a:p>
                  </a:txBody>
                  <a:tcPr>
                    <a:noFill/>
                  </a:tcPr>
                </a:tc>
                <a:extLst>
                  <a:ext uri="{0D108BD9-81ED-4DB2-BD59-A6C34878D82A}">
                    <a16:rowId xmlns:a16="http://schemas.microsoft.com/office/drawing/2014/main" val="1019898653"/>
                  </a:ext>
                </a:extLst>
              </a:tr>
              <a:tr h="370840">
                <a:tc>
                  <a:txBody>
                    <a:bodyPr/>
                    <a:lstStyle/>
                    <a:p>
                      <a:pPr marL="285750" indent="-285750">
                        <a:buFont typeface="Arial" panose="020B0604020202020204" pitchFamily="34" charset="0"/>
                        <a:buChar char="•"/>
                      </a:pPr>
                      <a:r>
                        <a:rPr lang="en-US" sz="1400" b="0" dirty="0">
                          <a:solidFill>
                            <a:schemeClr val="tx1"/>
                          </a:solidFill>
                        </a:rPr>
                        <a:t>Uniqueness</a:t>
                      </a:r>
                    </a:p>
                  </a:txBody>
                  <a:tcPr>
                    <a:noFill/>
                  </a:tcPr>
                </a:tc>
                <a:tc>
                  <a:txBody>
                    <a:bodyPr/>
                    <a:lstStyle/>
                    <a:p>
                      <a:pPr marL="285750" indent="-285750">
                        <a:buFont typeface="Arial" panose="020B0604020202020204" pitchFamily="34" charset="0"/>
                        <a:buChar char="•"/>
                      </a:pPr>
                      <a:r>
                        <a:rPr lang="en-US" sz="1400" b="0" dirty="0">
                          <a:solidFill>
                            <a:schemeClr val="tx1"/>
                          </a:solidFill>
                        </a:rPr>
                        <a:t>Potential Impact</a:t>
                      </a:r>
                    </a:p>
                  </a:txBody>
                  <a:tcPr>
                    <a:noFill/>
                  </a:tcPr>
                </a:tc>
                <a:extLst>
                  <a:ext uri="{0D108BD9-81ED-4DB2-BD59-A6C34878D82A}">
                    <a16:rowId xmlns:a16="http://schemas.microsoft.com/office/drawing/2014/main" val="1707255243"/>
                  </a:ext>
                </a:extLst>
              </a:tr>
            </a:tbl>
          </a:graphicData>
        </a:graphic>
      </p:graphicFrame>
      <p:sp>
        <p:nvSpPr>
          <p:cNvPr id="9" name="TextBox 8">
            <a:extLst>
              <a:ext uri="{FF2B5EF4-FFF2-40B4-BE49-F238E27FC236}">
                <a16:creationId xmlns:a16="http://schemas.microsoft.com/office/drawing/2014/main" id="{86C9D445-895C-2D76-184B-7E003DF2C165}"/>
              </a:ext>
            </a:extLst>
          </p:cNvPr>
          <p:cNvSpPr txBox="1"/>
          <p:nvPr/>
        </p:nvSpPr>
        <p:spPr>
          <a:xfrm>
            <a:off x="8575589" y="5339680"/>
            <a:ext cx="3333366" cy="646331"/>
          </a:xfrm>
          <a:prstGeom prst="rect">
            <a:avLst/>
          </a:prstGeom>
          <a:noFill/>
        </p:spPr>
        <p:txBody>
          <a:bodyPr wrap="square">
            <a:spAutoFit/>
          </a:bodyPr>
          <a:lstStyle/>
          <a:p>
            <a:r>
              <a:rPr lang="en-US" sz="1200" b="0" kern="1600" baseline="0" dirty="0">
                <a:solidFill>
                  <a:schemeClr val="tx2"/>
                </a:solidFill>
                <a:effectLst/>
                <a:latin typeface="Helvetica" panose="020B0604020202020204" pitchFamily="34" charset="0"/>
                <a:cs typeface="Helvetica" panose="020B0604020202020204" pitchFamily="34" charset="0"/>
              </a:rPr>
              <a:t>General Electric CINR “</a:t>
            </a:r>
            <a:r>
              <a:rPr lang="en-US" sz="1200" b="0" i="1" kern="1600" baseline="0" dirty="0">
                <a:solidFill>
                  <a:schemeClr val="tx2"/>
                </a:solidFill>
                <a:effectLst/>
                <a:latin typeface="Helvetica" panose="020B0604020202020204" pitchFamily="34" charset="0"/>
                <a:cs typeface="Helvetica" panose="020B0604020202020204" pitchFamily="34" charset="0"/>
              </a:rPr>
              <a:t>Assessment of Irradiated Microstructure and Mechanical Properties of </a:t>
            </a:r>
            <a:r>
              <a:rPr lang="en-US" sz="1200" b="0" i="1" kern="1600" baseline="0" dirty="0" err="1">
                <a:solidFill>
                  <a:schemeClr val="tx2"/>
                </a:solidFill>
                <a:effectLst/>
                <a:latin typeface="Helvetica" panose="020B0604020202020204" pitchFamily="34" charset="0"/>
                <a:cs typeface="Helvetica" panose="020B0604020202020204" pitchFamily="34" charset="0"/>
              </a:rPr>
              <a:t>FeCrAl</a:t>
            </a:r>
            <a:r>
              <a:rPr lang="en-US" sz="1200" b="0" i="1" kern="1600" baseline="0" dirty="0">
                <a:solidFill>
                  <a:schemeClr val="tx2"/>
                </a:solidFill>
                <a:effectLst/>
                <a:latin typeface="Helvetica" panose="020B0604020202020204" pitchFamily="34" charset="0"/>
                <a:cs typeface="Helvetica" panose="020B0604020202020204" pitchFamily="34" charset="0"/>
              </a:rPr>
              <a:t> Alloy Fabrication Routes</a:t>
            </a:r>
            <a:r>
              <a:rPr lang="en-US" sz="1200" b="0" kern="1600" baseline="0" dirty="0">
                <a:solidFill>
                  <a:schemeClr val="tx2"/>
                </a:solidFill>
                <a:effectLst/>
                <a:latin typeface="Helvetica" panose="020B0604020202020204" pitchFamily="34" charset="0"/>
                <a:cs typeface="Helvetica" panose="020B0604020202020204" pitchFamily="34" charset="0"/>
              </a:rPr>
              <a:t>”</a:t>
            </a:r>
          </a:p>
        </p:txBody>
      </p:sp>
    </p:spTree>
    <p:extLst>
      <p:ext uri="{BB962C8B-B14F-4D97-AF65-F5344CB8AC3E}">
        <p14:creationId xmlns:p14="http://schemas.microsoft.com/office/powerpoint/2010/main" val="2820326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29A56-84A0-18A9-86B9-3B52CB7FAB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F3978-61C3-D6F5-FF93-FAB37F74ED7A}"/>
              </a:ext>
            </a:extLst>
          </p:cNvPr>
          <p:cNvSpPr>
            <a:spLocks noGrp="1"/>
          </p:cNvSpPr>
          <p:nvPr>
            <p:ph type="title"/>
          </p:nvPr>
        </p:nvSpPr>
        <p:spPr/>
        <p:txBody>
          <a:bodyPr/>
          <a:lstStyle/>
          <a:p>
            <a:r>
              <a:rPr lang="en-US" dirty="0">
                <a:solidFill>
                  <a:schemeClr val="bg2"/>
                </a:solidFill>
              </a:rPr>
              <a:t>NSUF Directed Irradiation Campaigns to Support the NFML</a:t>
            </a:r>
          </a:p>
        </p:txBody>
      </p:sp>
      <p:sp>
        <p:nvSpPr>
          <p:cNvPr id="3" name="Content Placeholder 2">
            <a:extLst>
              <a:ext uri="{FF2B5EF4-FFF2-40B4-BE49-F238E27FC236}">
                <a16:creationId xmlns:a16="http://schemas.microsoft.com/office/drawing/2014/main" id="{08EF5C56-5991-44A9-6869-3FB9911BB053}"/>
              </a:ext>
            </a:extLst>
          </p:cNvPr>
          <p:cNvSpPr>
            <a:spLocks noGrp="1"/>
          </p:cNvSpPr>
          <p:nvPr>
            <p:ph sz="quarter" idx="12"/>
          </p:nvPr>
        </p:nvSpPr>
        <p:spPr/>
        <p:txBody>
          <a:bodyPr/>
          <a:lstStyle/>
          <a:p>
            <a:pPr marL="0">
              <a:spcAft>
                <a:spcPts val="1200"/>
              </a:spcAft>
              <a:buNone/>
            </a:pPr>
            <a:r>
              <a:rPr lang="en-US" sz="2000" b="0" kern="0" dirty="0">
                <a:solidFill>
                  <a:schemeClr val="tx1"/>
                </a:solidFill>
                <a:effectLst/>
                <a:latin typeface="+mn-lt"/>
                <a:ea typeface="Aptos" panose="020B0004020202020204" pitchFamily="34" charset="0"/>
                <a:cs typeface="Times New Roman" panose="02020603050405020304" pitchFamily="18" charset="0"/>
              </a:rPr>
              <a:t>NSUF has access to </a:t>
            </a:r>
            <a:r>
              <a:rPr lang="en-US" sz="2000" kern="0" dirty="0">
                <a:solidFill>
                  <a:schemeClr val="tx1"/>
                </a:solidFill>
                <a:effectLst/>
                <a:latin typeface="+mn-lt"/>
                <a:ea typeface="Aptos" panose="020B0004020202020204" pitchFamily="34" charset="0"/>
                <a:cs typeface="Times New Roman" panose="02020603050405020304" pitchFamily="18" charset="0"/>
              </a:rPr>
              <a:t>US </a:t>
            </a:r>
            <a:r>
              <a:rPr lang="en-US" sz="2000" b="1" kern="0" dirty="0">
                <a:solidFill>
                  <a:schemeClr val="tx1"/>
                </a:solidFill>
                <a:effectLst/>
                <a:latin typeface="+mn-lt"/>
                <a:ea typeface="Aptos" panose="020B0004020202020204" pitchFamily="34" charset="0"/>
                <a:cs typeface="Times New Roman" panose="02020603050405020304" pitchFamily="18" charset="0"/>
              </a:rPr>
              <a:t>test reactor capabilities </a:t>
            </a:r>
            <a:r>
              <a:rPr lang="en-US" sz="2000" b="0" kern="0" dirty="0">
                <a:solidFill>
                  <a:schemeClr val="tx1"/>
                </a:solidFill>
                <a:effectLst/>
                <a:latin typeface="+mn-lt"/>
                <a:ea typeface="Aptos" panose="020B0004020202020204" pitchFamily="34" charset="0"/>
                <a:cs typeface="Times New Roman" panose="02020603050405020304" pitchFamily="18" charset="0"/>
              </a:rPr>
              <a:t>at the Idaho National Laboratory (INL) and </a:t>
            </a:r>
            <a:r>
              <a:rPr lang="en-US" sz="2000" b="0" kern="0" dirty="0">
                <a:solidFill>
                  <a:schemeClr val="tx1"/>
                </a:solidFill>
                <a:latin typeface="+mn-lt"/>
                <a:ea typeface="Aptos" panose="020B0004020202020204" pitchFamily="34" charset="0"/>
                <a:cs typeface="Times New Roman" panose="02020603050405020304" pitchFamily="18" charset="0"/>
              </a:rPr>
              <a:t>Oak Ridge National Laboratory (ORNL) </a:t>
            </a:r>
            <a:r>
              <a:rPr lang="en-US" sz="2000" b="0" kern="0" dirty="0">
                <a:solidFill>
                  <a:schemeClr val="tx1"/>
                </a:solidFill>
                <a:effectLst/>
                <a:latin typeface="+mn-lt"/>
                <a:ea typeface="Aptos" panose="020B0004020202020204" pitchFamily="34" charset="0"/>
                <a:cs typeface="Times New Roman" panose="02020603050405020304" pitchFamily="18" charset="0"/>
              </a:rPr>
              <a:t>and the associated engineering design and fabrication resources.</a:t>
            </a:r>
            <a:r>
              <a:rPr lang="en-US" sz="2000" b="0" dirty="0">
                <a:solidFill>
                  <a:schemeClr val="tx1"/>
                </a:solidFill>
                <a:effectLst/>
                <a:latin typeface="+mn-lt"/>
              </a:rPr>
              <a:t> </a:t>
            </a:r>
          </a:p>
          <a:p>
            <a:pPr marL="0">
              <a:spcAft>
                <a:spcPts val="1200"/>
              </a:spcAft>
              <a:buNone/>
            </a:pPr>
            <a:r>
              <a:rPr lang="en-US" sz="2000" b="0" dirty="0">
                <a:solidFill>
                  <a:schemeClr val="tx1"/>
                </a:solidFill>
                <a:effectLst/>
                <a:latin typeface="+mn-lt"/>
              </a:rPr>
              <a:t>The program will utilize these capabilities to </a:t>
            </a:r>
            <a:r>
              <a:rPr lang="en-US" sz="2000" u="sng" dirty="0">
                <a:solidFill>
                  <a:schemeClr val="tx1"/>
                </a:solidFill>
                <a:effectLst/>
                <a:latin typeface="+mn-lt"/>
              </a:rPr>
              <a:t>irradiate specific materials</a:t>
            </a:r>
            <a:r>
              <a:rPr lang="en-US" sz="2000" b="0" dirty="0">
                <a:solidFill>
                  <a:schemeClr val="tx1"/>
                </a:solidFill>
                <a:effectLst/>
                <a:latin typeface="+mn-lt"/>
              </a:rPr>
              <a:t>, in </a:t>
            </a:r>
            <a:r>
              <a:rPr lang="en-US" sz="2000" u="sng" dirty="0">
                <a:solidFill>
                  <a:schemeClr val="tx1"/>
                </a:solidFill>
                <a:effectLst/>
                <a:latin typeface="+mn-lt"/>
              </a:rPr>
              <a:t>standard geometries</a:t>
            </a:r>
            <a:r>
              <a:rPr lang="en-US" sz="2000" b="0" dirty="0">
                <a:solidFill>
                  <a:schemeClr val="tx1"/>
                </a:solidFill>
                <a:effectLst/>
                <a:latin typeface="+mn-lt"/>
              </a:rPr>
              <a:t>, and </a:t>
            </a:r>
            <a:r>
              <a:rPr lang="en-US" sz="2000" b="0" dirty="0">
                <a:solidFill>
                  <a:schemeClr val="tx1"/>
                </a:solidFill>
                <a:effectLst/>
                <a:latin typeface="+mn-lt"/>
                <a:ea typeface="Aptos" panose="020B0004020202020204" pitchFamily="34" charset="0"/>
                <a:cs typeface="Times New Roman" panose="02020603050405020304" pitchFamily="18" charset="0"/>
              </a:rPr>
              <a:t>incorporate them directly into the Nuclear Fuels and Materials Library (NFML) for access by NSUF researchers through the NSUF competitive access opportunities.</a:t>
            </a:r>
          </a:p>
          <a:p>
            <a:pPr marL="0">
              <a:spcAft>
                <a:spcPts val="1200"/>
              </a:spcAft>
              <a:buNone/>
            </a:pPr>
            <a:r>
              <a:rPr lang="en-US" sz="2000" b="0" dirty="0">
                <a:solidFill>
                  <a:schemeClr val="tx1"/>
                </a:solidFill>
                <a:effectLst/>
                <a:latin typeface="+mn-lt"/>
                <a:ea typeface="Aptos" panose="020B0004020202020204" pitchFamily="34" charset="0"/>
                <a:cs typeface="Times New Roman" panose="02020603050405020304" pitchFamily="18" charset="0"/>
              </a:rPr>
              <a:t>Standardized irradiation designs and analyses will be leveraged to maximize the effectiveness and efficiency of the campaign. </a:t>
            </a:r>
            <a:endParaRPr lang="en-US" sz="2000" b="0" kern="0" dirty="0">
              <a:solidFill>
                <a:schemeClr val="tx1"/>
              </a:solidFill>
              <a:ea typeface="Aptos" panose="020B0004020202020204" pitchFamily="34" charset="0"/>
              <a:cs typeface="Times New Roman" panose="02020603050405020304" pitchFamily="18" charset="0"/>
            </a:endParaRPr>
          </a:p>
          <a:p>
            <a:pPr marL="0">
              <a:spcAft>
                <a:spcPts val="1200"/>
              </a:spcAft>
              <a:buNone/>
            </a:pPr>
            <a:r>
              <a:rPr lang="en-US" sz="2000" b="0" kern="0" dirty="0">
                <a:solidFill>
                  <a:schemeClr val="tx1"/>
                </a:solidFill>
                <a:effectLst/>
                <a:latin typeface="+mn-lt"/>
                <a:ea typeface="Aptos" panose="020B0004020202020204" pitchFamily="34" charset="0"/>
                <a:cs typeface="Times New Roman" panose="02020603050405020304" pitchFamily="18" charset="0"/>
              </a:rPr>
              <a:t>Based on the relative ease of reconfiguring the irradiation vehicle, </a:t>
            </a:r>
            <a:r>
              <a:rPr lang="en-US" sz="2000" kern="0" dirty="0">
                <a:solidFill>
                  <a:schemeClr val="tx1"/>
                </a:solidFill>
                <a:effectLst/>
                <a:latin typeface="+mn-lt"/>
                <a:ea typeface="Aptos" panose="020B0004020202020204" pitchFamily="34" charset="0"/>
                <a:cs typeface="Times New Roman" panose="02020603050405020304" pitchFamily="18" charset="0"/>
              </a:rPr>
              <a:t>many capsules may be constructed</a:t>
            </a:r>
            <a:r>
              <a:rPr lang="en-US" sz="2000" b="0" kern="0" dirty="0">
                <a:solidFill>
                  <a:schemeClr val="tx1"/>
                </a:solidFill>
                <a:effectLst/>
                <a:latin typeface="+mn-lt"/>
                <a:ea typeface="Aptos" panose="020B0004020202020204" pitchFamily="34" charset="0"/>
                <a:cs typeface="Times New Roman" panose="02020603050405020304" pitchFamily="18" charset="0"/>
              </a:rPr>
              <a:t>, over time, to accommodate a variety of materials.  </a:t>
            </a:r>
          </a:p>
          <a:p>
            <a:pPr marL="0">
              <a:spcAft>
                <a:spcPts val="1200"/>
              </a:spcAft>
              <a:buNone/>
            </a:pPr>
            <a:r>
              <a:rPr lang="en-US" sz="2000" b="0" kern="0" dirty="0">
                <a:solidFill>
                  <a:schemeClr val="tx1"/>
                </a:solidFill>
                <a:effectLst/>
                <a:latin typeface="+mn-lt"/>
                <a:ea typeface="Aptos" panose="020B0004020202020204" pitchFamily="34" charset="0"/>
                <a:cs typeface="Times New Roman" panose="02020603050405020304" pitchFamily="18" charset="0"/>
              </a:rPr>
              <a:t>Not all decisions need to be made at the beginning; additional capsules may be approved and constructed throughout the project. </a:t>
            </a:r>
          </a:p>
          <a:p>
            <a:pPr marL="0">
              <a:buNone/>
            </a:pPr>
            <a:endParaRPr lang="en-US" sz="2000" dirty="0">
              <a:effectLst/>
              <a:latin typeface="Aptos" panose="020B0004020202020204" pitchFamily="34" charset="0"/>
              <a:ea typeface="Times New Roman" panose="02020603050405020304" pitchFamily="18" charset="0"/>
              <a:cs typeface="Aptos" panose="020B0004020202020204" pitchFamily="34" charset="0"/>
            </a:endParaRPr>
          </a:p>
        </p:txBody>
      </p:sp>
    </p:spTree>
    <p:extLst>
      <p:ext uri="{BB962C8B-B14F-4D97-AF65-F5344CB8AC3E}">
        <p14:creationId xmlns:p14="http://schemas.microsoft.com/office/powerpoint/2010/main" val="3983179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01E4-4164-D4D0-9FAE-FF24250E84CF}"/>
              </a:ext>
            </a:extLst>
          </p:cNvPr>
          <p:cNvSpPr>
            <a:spLocks noGrp="1"/>
          </p:cNvSpPr>
          <p:nvPr>
            <p:ph type="title"/>
          </p:nvPr>
        </p:nvSpPr>
        <p:spPr/>
        <p:txBody>
          <a:bodyPr/>
          <a:lstStyle/>
          <a:p>
            <a:r>
              <a:rPr lang="en-US" dirty="0">
                <a:solidFill>
                  <a:schemeClr val="bg2"/>
                </a:solidFill>
              </a:rPr>
              <a:t>Structural Material Standard Capsule (SMSC) </a:t>
            </a:r>
          </a:p>
        </p:txBody>
      </p:sp>
      <p:sp>
        <p:nvSpPr>
          <p:cNvPr id="3" name="Content Placeholder 2">
            <a:extLst>
              <a:ext uri="{FF2B5EF4-FFF2-40B4-BE49-F238E27FC236}">
                <a16:creationId xmlns:a16="http://schemas.microsoft.com/office/drawing/2014/main" id="{263E2B5C-90CD-CE9A-4EC4-F78160F64D5B}"/>
              </a:ext>
            </a:extLst>
          </p:cNvPr>
          <p:cNvSpPr>
            <a:spLocks noGrp="1"/>
          </p:cNvSpPr>
          <p:nvPr>
            <p:ph sz="quarter" idx="12"/>
          </p:nvPr>
        </p:nvSpPr>
        <p:spPr>
          <a:xfrm>
            <a:off x="406400" y="1447800"/>
            <a:ext cx="6611619" cy="4876800"/>
          </a:xfrm>
        </p:spPr>
        <p:txBody>
          <a:bodyPr/>
          <a:lstStyle/>
          <a:p>
            <a:pPr marL="0" indent="0">
              <a:lnSpc>
                <a:spcPct val="100000"/>
              </a:lnSpc>
              <a:spcBef>
                <a:spcPts val="600"/>
              </a:spcBef>
              <a:spcAft>
                <a:spcPts val="600"/>
              </a:spcAft>
              <a:buNone/>
            </a:pPr>
            <a:r>
              <a:rPr lang="en-US" sz="2400" b="1" dirty="0">
                <a:solidFill>
                  <a:schemeClr val="tx1"/>
                </a:solidFill>
              </a:rPr>
              <a:t>Materials and Irradiation Limits</a:t>
            </a:r>
            <a:endParaRPr lang="en-US" sz="2100" b="1" dirty="0">
              <a:solidFill>
                <a:schemeClr val="tx1"/>
              </a:solidFill>
              <a:latin typeface="+mn-lt"/>
              <a:ea typeface="Times New Roman" panose="02020603050405020304" pitchFamily="18" charset="0"/>
              <a:cs typeface="Times New Roman" panose="02020603050405020304" pitchFamily="18" charset="0"/>
            </a:endParaRPr>
          </a:p>
          <a:p>
            <a:pPr lvl="1">
              <a:spcBef>
                <a:spcPts val="0"/>
              </a:spcBef>
              <a:spcAft>
                <a:spcPts val="600"/>
              </a:spcAft>
            </a:pPr>
            <a:r>
              <a:rPr lang="en-US" sz="1800" b="0" dirty="0">
                <a:solidFill>
                  <a:schemeClr val="tx1"/>
                </a:solidFill>
                <a:latin typeface="+mn-lt"/>
                <a:ea typeface="Times New Roman" panose="02020603050405020304" pitchFamily="18" charset="0"/>
                <a:cs typeface="Times New Roman" panose="02020603050405020304" pitchFamily="18" charset="0"/>
              </a:rPr>
              <a:t>Materials: non-fuel, structural and cladding materials, materials should not be brittle.</a:t>
            </a:r>
            <a:endParaRPr lang="en-US" sz="1800" b="0" dirty="0">
              <a:solidFill>
                <a:schemeClr val="tx1"/>
              </a:solidFill>
              <a:latin typeface="+mn-lt"/>
              <a:ea typeface="DengXian" panose="02010600030101010101" pitchFamily="2" charset="-122"/>
              <a:cs typeface="Times New Roman" panose="02020603050405020304" pitchFamily="18" charset="0"/>
            </a:endParaRPr>
          </a:p>
          <a:p>
            <a:pPr lvl="1">
              <a:spcBef>
                <a:spcPts val="0"/>
              </a:spcBef>
              <a:spcAft>
                <a:spcPts val="600"/>
              </a:spcAft>
            </a:pPr>
            <a:r>
              <a:rPr lang="en-US" sz="1800" b="0" dirty="0">
                <a:solidFill>
                  <a:schemeClr val="tx1"/>
                </a:solidFill>
                <a:latin typeface="+mn-lt"/>
                <a:ea typeface="Times New Roman" panose="02020603050405020304" pitchFamily="18" charset="0"/>
                <a:cs typeface="Times New Roman" panose="02020603050405020304" pitchFamily="18" charset="0"/>
              </a:rPr>
              <a:t>Maximum dpa: 6 dpa (in stainless steel)</a:t>
            </a:r>
          </a:p>
          <a:p>
            <a:pPr lvl="1">
              <a:spcBef>
                <a:spcPts val="0"/>
              </a:spcBef>
              <a:spcAft>
                <a:spcPts val="600"/>
              </a:spcAft>
            </a:pPr>
            <a:r>
              <a:rPr lang="en-US" sz="1800" b="0" dirty="0">
                <a:solidFill>
                  <a:schemeClr val="tx1"/>
                </a:solidFill>
                <a:latin typeface="+mn-lt"/>
                <a:ea typeface="Times New Roman" panose="02020603050405020304" pitchFamily="18" charset="0"/>
                <a:cs typeface="Times New Roman" panose="02020603050405020304" pitchFamily="18" charset="0"/>
              </a:rPr>
              <a:t>Temperature range: ~200-700 </a:t>
            </a:r>
            <a:r>
              <a:rPr lang="en-US" sz="1800" b="0" baseline="30000" dirty="0">
                <a:solidFill>
                  <a:schemeClr val="tx1"/>
                </a:solidFill>
                <a:latin typeface="+mn-lt"/>
                <a:ea typeface="Times New Roman" panose="02020603050405020304" pitchFamily="18" charset="0"/>
                <a:cs typeface="Times New Roman" panose="02020603050405020304" pitchFamily="18" charset="0"/>
              </a:rPr>
              <a:t>°</a:t>
            </a:r>
            <a:r>
              <a:rPr lang="en-US" sz="1800" b="0" dirty="0">
                <a:solidFill>
                  <a:schemeClr val="tx1"/>
                </a:solidFill>
                <a:latin typeface="+mn-lt"/>
                <a:ea typeface="Times New Roman" panose="02020603050405020304" pitchFamily="18" charset="0"/>
                <a:cs typeface="Times New Roman" panose="02020603050405020304" pitchFamily="18" charset="0"/>
              </a:rPr>
              <a:t>C.</a:t>
            </a:r>
          </a:p>
          <a:p>
            <a:pPr marL="0" indent="0">
              <a:lnSpc>
                <a:spcPct val="100000"/>
              </a:lnSpc>
              <a:spcBef>
                <a:spcPts val="600"/>
              </a:spcBef>
              <a:spcAft>
                <a:spcPts val="600"/>
              </a:spcAft>
              <a:buNone/>
            </a:pPr>
            <a:r>
              <a:rPr lang="en-US" sz="2400" b="1" dirty="0">
                <a:solidFill>
                  <a:schemeClr val="tx1"/>
                </a:solidFill>
              </a:rPr>
              <a:t>Experimental Overview</a:t>
            </a:r>
          </a:p>
          <a:p>
            <a:pPr lvl="1">
              <a:spcBef>
                <a:spcPts val="0"/>
              </a:spcBef>
              <a:spcAft>
                <a:spcPts val="600"/>
              </a:spcAft>
            </a:pPr>
            <a:r>
              <a:rPr lang="en-US" sz="1800" b="0" dirty="0">
                <a:solidFill>
                  <a:schemeClr val="tx1"/>
                </a:solidFill>
              </a:rPr>
              <a:t>Drop-in materials experiment with up to 6 capsules</a:t>
            </a:r>
          </a:p>
          <a:p>
            <a:pPr lvl="1">
              <a:spcBef>
                <a:spcPts val="0"/>
              </a:spcBef>
              <a:spcAft>
                <a:spcPts val="600"/>
              </a:spcAft>
            </a:pPr>
            <a:r>
              <a:rPr lang="en-US" sz="1800" b="0" dirty="0">
                <a:solidFill>
                  <a:schemeClr val="tx1"/>
                </a:solidFill>
              </a:rPr>
              <a:t>60 days ATR cycle</a:t>
            </a:r>
          </a:p>
          <a:p>
            <a:pPr lvl="1">
              <a:spcBef>
                <a:spcPts val="0"/>
              </a:spcBef>
              <a:spcAft>
                <a:spcPts val="600"/>
              </a:spcAft>
            </a:pPr>
            <a:r>
              <a:rPr lang="en-US" sz="1800" b="0" dirty="0">
                <a:solidFill>
                  <a:schemeClr val="tx1"/>
                </a:solidFill>
              </a:rPr>
              <a:t>B7 or B8 positions (near to the driver fuel, high fast flux)</a:t>
            </a:r>
          </a:p>
          <a:p>
            <a:pPr lvl="1">
              <a:spcBef>
                <a:spcPts val="0"/>
              </a:spcBef>
              <a:spcAft>
                <a:spcPts val="600"/>
              </a:spcAft>
            </a:pPr>
            <a:r>
              <a:rPr lang="en-US" sz="1800" b="0" dirty="0">
                <a:solidFill>
                  <a:schemeClr val="tx1"/>
                </a:solidFill>
              </a:rPr>
              <a:t>Concept maximizes the efficiency of the ATR, utilizing all three dimensions available.</a:t>
            </a:r>
          </a:p>
          <a:p>
            <a:pPr lvl="1">
              <a:spcBef>
                <a:spcPts val="0"/>
              </a:spcBef>
              <a:spcAft>
                <a:spcPts val="600"/>
              </a:spcAft>
            </a:pPr>
            <a:r>
              <a:rPr lang="en-US" sz="1800" dirty="0">
                <a:solidFill>
                  <a:schemeClr val="tx1"/>
                </a:solidFill>
              </a:rPr>
              <a:t>Capsules at lower doses are removed once completed and new capsules replace them in the reactor.</a:t>
            </a:r>
            <a:endParaRPr lang="en-US" sz="1800" b="0" dirty="0">
              <a:solidFill>
                <a:schemeClr val="tx1"/>
              </a:solidFill>
            </a:endParaRPr>
          </a:p>
        </p:txBody>
      </p:sp>
      <p:sp>
        <p:nvSpPr>
          <p:cNvPr id="8" name="Title 1">
            <a:extLst>
              <a:ext uri="{FF2B5EF4-FFF2-40B4-BE49-F238E27FC236}">
                <a16:creationId xmlns:a16="http://schemas.microsoft.com/office/drawing/2014/main" id="{D521E47F-82E7-8E42-9317-788C59971993}"/>
              </a:ext>
            </a:extLst>
          </p:cNvPr>
          <p:cNvSpPr txBox="1">
            <a:spLocks/>
          </p:cNvSpPr>
          <p:nvPr/>
        </p:nvSpPr>
        <p:spPr>
          <a:xfrm>
            <a:off x="888176" y="3028274"/>
            <a:ext cx="6129844" cy="1008797"/>
          </a:xfrm>
          <a:prstGeom prst="rect">
            <a:avLst/>
          </a:prstGeom>
        </p:spPr>
        <p:txBody>
          <a:bodyPr vert="horz" lIns="0" tIns="0" rIns="91440" bIns="45720" rtlCol="0" anchor="t" anchorCtr="0">
            <a:noAutofit/>
          </a:bodyPr>
          <a:lstStyle>
            <a:lvl1pPr algn="l" defTabSz="914400" rtl="0" eaLnBrk="1" latinLnBrk="0" hangingPunct="1">
              <a:lnSpc>
                <a:spcPct val="90000"/>
              </a:lnSpc>
              <a:spcBef>
                <a:spcPct val="0"/>
              </a:spcBef>
              <a:buNone/>
              <a:defRPr sz="2800" b="1" i="0" kern="1200" baseline="0">
                <a:solidFill>
                  <a:schemeClr val="accent3"/>
                </a:solidFill>
                <a:latin typeface="Arial" panose="020B0604020202020204" pitchFamily="34" charset="0"/>
                <a:ea typeface="+mj-ea"/>
                <a:cs typeface="Arial" panose="020B0604020202020204" pitchFamily="34" charset="0"/>
              </a:defRPr>
            </a:lvl1pPr>
          </a:lstStyle>
          <a:p>
            <a:endParaRPr lang="en-US" dirty="0"/>
          </a:p>
        </p:txBody>
      </p:sp>
      <p:pic>
        <p:nvPicPr>
          <p:cNvPr id="10" name="Picture 9">
            <a:extLst>
              <a:ext uri="{FF2B5EF4-FFF2-40B4-BE49-F238E27FC236}">
                <a16:creationId xmlns:a16="http://schemas.microsoft.com/office/drawing/2014/main" id="{499E2704-9114-DB25-5C63-0B257D3BFA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6797" y="3110205"/>
            <a:ext cx="4929104" cy="2576014"/>
          </a:xfrm>
          <a:prstGeom prst="rect">
            <a:avLst/>
          </a:prstGeom>
        </p:spPr>
      </p:pic>
      <p:pic>
        <p:nvPicPr>
          <p:cNvPr id="4" name="Picture 3">
            <a:extLst>
              <a:ext uri="{FF2B5EF4-FFF2-40B4-BE49-F238E27FC236}">
                <a16:creationId xmlns:a16="http://schemas.microsoft.com/office/drawing/2014/main" id="{E7BEEC82-2025-5BBC-2470-4821DDDC4A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31988" y="908670"/>
            <a:ext cx="5217875" cy="2201535"/>
          </a:xfrm>
          <a:prstGeom prst="rect">
            <a:avLst/>
          </a:prstGeom>
        </p:spPr>
      </p:pic>
    </p:spTree>
    <p:extLst>
      <p:ext uri="{BB962C8B-B14F-4D97-AF65-F5344CB8AC3E}">
        <p14:creationId xmlns:p14="http://schemas.microsoft.com/office/powerpoint/2010/main" val="4028104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7D7BF3-F735-D35C-50E3-9B3C05829645}"/>
              </a:ext>
            </a:extLst>
          </p:cNvPr>
          <p:cNvSpPr>
            <a:spLocks noGrp="1"/>
          </p:cNvSpPr>
          <p:nvPr>
            <p:ph type="title"/>
          </p:nvPr>
        </p:nvSpPr>
        <p:spPr/>
        <p:txBody>
          <a:bodyPr/>
          <a:lstStyle/>
          <a:p>
            <a:r>
              <a:rPr lang="en-US" dirty="0">
                <a:solidFill>
                  <a:schemeClr val="bg2"/>
                </a:solidFill>
              </a:rPr>
              <a:t>SAM-III - NFML Irradiation Accelerator </a:t>
            </a:r>
          </a:p>
        </p:txBody>
      </p:sp>
      <p:sp>
        <p:nvSpPr>
          <p:cNvPr id="5" name="Text Placeholder 4">
            <a:extLst>
              <a:ext uri="{FF2B5EF4-FFF2-40B4-BE49-F238E27FC236}">
                <a16:creationId xmlns:a16="http://schemas.microsoft.com/office/drawing/2014/main" id="{5B7AAEC0-461F-0AED-2CC2-B9AA5DD68A28}"/>
              </a:ext>
            </a:extLst>
          </p:cNvPr>
          <p:cNvSpPr>
            <a:spLocks noGrp="1"/>
          </p:cNvSpPr>
          <p:nvPr>
            <p:ph sz="quarter" idx="12"/>
          </p:nvPr>
        </p:nvSpPr>
        <p:spPr>
          <a:xfrm>
            <a:off x="426135" y="1188050"/>
            <a:ext cx="8053445" cy="4876800"/>
          </a:xfrm>
        </p:spPr>
        <p:txBody>
          <a:bodyPr/>
          <a:lstStyle/>
          <a:p>
            <a:pPr>
              <a:spcAft>
                <a:spcPts val="1200"/>
              </a:spcAft>
            </a:pPr>
            <a:r>
              <a:rPr lang="en-US" sz="2000" b="0" dirty="0">
                <a:solidFill>
                  <a:schemeClr val="tx1"/>
                </a:solidFill>
              </a:rPr>
              <a:t>Goal </a:t>
            </a:r>
            <a:r>
              <a:rPr lang="en-US" sz="2000" dirty="0">
                <a:solidFill>
                  <a:schemeClr val="tx1"/>
                </a:solidFill>
              </a:rPr>
              <a:t>i</a:t>
            </a:r>
            <a:r>
              <a:rPr lang="en-US" sz="2000" b="0" dirty="0">
                <a:solidFill>
                  <a:schemeClr val="tx1"/>
                </a:solidFill>
              </a:rPr>
              <a:t>s to populate the NFML with relevant materials without the need for individual irradiation projects.  </a:t>
            </a:r>
          </a:p>
          <a:p>
            <a:pPr>
              <a:spcAft>
                <a:spcPts val="1200"/>
              </a:spcAft>
            </a:pPr>
            <a:r>
              <a:rPr lang="en-US" sz="2000" b="0" dirty="0">
                <a:solidFill>
                  <a:schemeClr val="tx1"/>
                </a:solidFill>
              </a:rPr>
              <a:t>SAM-III is both an irradiation project and a </a:t>
            </a:r>
            <a:r>
              <a:rPr lang="en-US" sz="2000" b="0" u="sng" dirty="0">
                <a:solidFill>
                  <a:schemeClr val="tx1"/>
                </a:solidFill>
              </a:rPr>
              <a:t>template for future cost-effective irradiations</a:t>
            </a:r>
            <a:r>
              <a:rPr lang="en-US" sz="2000" b="0" dirty="0">
                <a:solidFill>
                  <a:schemeClr val="tx1"/>
                </a:solidFill>
              </a:rPr>
              <a:t>. The knowledge gained from the SAM-3 and resultant PIE studies will accelerate structural materials development/qualification/deployment for advanced nuclear reactor technologies in the US.</a:t>
            </a:r>
          </a:p>
          <a:p>
            <a:r>
              <a:rPr lang="en-US" sz="2000" b="0" kern="0" dirty="0">
                <a:solidFill>
                  <a:schemeClr val="tx1"/>
                </a:solidFill>
                <a:ea typeface="Aptos" panose="020B0004020202020204" pitchFamily="34" charset="0"/>
                <a:cs typeface="Times New Roman" panose="02020603050405020304" pitchFamily="18" charset="0"/>
              </a:rPr>
              <a:t>Utilized a “specimen identification and prioritization” (SIP) working group of structural materials experts to solicitate input on materials of interest:</a:t>
            </a:r>
          </a:p>
          <a:p>
            <a:pPr lvl="1"/>
            <a:r>
              <a:rPr lang="en-US" sz="1600" b="0" dirty="0">
                <a:solidFill>
                  <a:schemeClr val="tx1"/>
                </a:solidFill>
                <a:ea typeface="Aptos" panose="020B0004020202020204" pitchFamily="34" charset="0"/>
                <a:cs typeface="Times New Roman" panose="02020603050405020304" pitchFamily="18" charset="0"/>
              </a:rPr>
              <a:t>The readiness of the materials for irradiation testing,</a:t>
            </a:r>
            <a:endParaRPr lang="en-US" sz="1600" b="0" kern="0" dirty="0">
              <a:solidFill>
                <a:schemeClr val="tx1"/>
              </a:solidFill>
              <a:ea typeface="Aptos" panose="020B0004020202020204" pitchFamily="34" charset="0"/>
              <a:cs typeface="Times New Roman" panose="02020603050405020304" pitchFamily="18" charset="0"/>
            </a:endParaRPr>
          </a:p>
          <a:p>
            <a:pPr lvl="1"/>
            <a:r>
              <a:rPr lang="en-US" sz="1600" b="0" kern="0" dirty="0">
                <a:solidFill>
                  <a:schemeClr val="tx1"/>
                </a:solidFill>
                <a:ea typeface="Aptos" panose="020B0004020202020204" pitchFamily="34" charset="0"/>
                <a:cs typeface="Times New Roman" panose="02020603050405020304" pitchFamily="18" charset="0"/>
              </a:rPr>
              <a:t>the potential application of the materials in support of nuclear energy, </a:t>
            </a:r>
          </a:p>
          <a:p>
            <a:pPr lvl="1"/>
            <a:r>
              <a:rPr lang="en-US" sz="1600" b="0" kern="0" dirty="0">
                <a:solidFill>
                  <a:schemeClr val="tx1"/>
                </a:solidFill>
                <a:ea typeface="Aptos" panose="020B0004020202020204" pitchFamily="34" charset="0"/>
                <a:cs typeface="Times New Roman" panose="02020603050405020304" pitchFamily="18" charset="0"/>
              </a:rPr>
              <a:t>the conditions for irradiation (temperature and fluence/dpa), and </a:t>
            </a:r>
          </a:p>
          <a:p>
            <a:pPr lvl="1"/>
            <a:r>
              <a:rPr lang="en-US" sz="1600" b="0" kern="0" dirty="0">
                <a:solidFill>
                  <a:schemeClr val="tx1"/>
                </a:solidFill>
                <a:ea typeface="Aptos" panose="020B0004020202020204" pitchFamily="34" charset="0"/>
                <a:cs typeface="Times New Roman" panose="02020603050405020304" pitchFamily="18" charset="0"/>
              </a:rPr>
              <a:t>the importance to the development and deployment of US nuclear reactor technologies. </a:t>
            </a:r>
          </a:p>
          <a:p>
            <a:endParaRPr lang="en-US" b="0" dirty="0"/>
          </a:p>
          <a:p>
            <a:endParaRPr lang="en-US" dirty="0">
              <a:solidFill>
                <a:schemeClr val="tx1"/>
              </a:solidFill>
            </a:endParaRPr>
          </a:p>
        </p:txBody>
      </p:sp>
      <p:sp>
        <p:nvSpPr>
          <p:cNvPr id="3" name="TextBox 2">
            <a:extLst>
              <a:ext uri="{FF2B5EF4-FFF2-40B4-BE49-F238E27FC236}">
                <a16:creationId xmlns:a16="http://schemas.microsoft.com/office/drawing/2014/main" id="{6E5A9E99-1DD2-9A37-63A3-1F25AC248CA5}"/>
              </a:ext>
            </a:extLst>
          </p:cNvPr>
          <p:cNvSpPr txBox="1"/>
          <p:nvPr/>
        </p:nvSpPr>
        <p:spPr>
          <a:xfrm>
            <a:off x="8729560" y="781538"/>
            <a:ext cx="3157640" cy="4909036"/>
          </a:xfrm>
          <a:prstGeom prst="rect">
            <a:avLst/>
          </a:prstGeom>
          <a:solidFill>
            <a:schemeClr val="accent2">
              <a:lumMod val="20000"/>
              <a:lumOff val="80000"/>
            </a:schemeClr>
          </a:solidFill>
        </p:spPr>
        <p:txBody>
          <a:bodyPr wrap="square">
            <a:spAutoFit/>
          </a:bodyPr>
          <a:lstStyle/>
          <a:p>
            <a:pPr>
              <a:spcAft>
                <a:spcPts val="600"/>
              </a:spcAft>
            </a:pPr>
            <a:r>
              <a:rPr lang="en-US" sz="2000" b="1" baseline="0" dirty="0"/>
              <a:t>Conventional Alloys</a:t>
            </a:r>
            <a:r>
              <a:rPr lang="en-US" sz="2000" baseline="0" dirty="0"/>
              <a:t>: </a:t>
            </a:r>
            <a:r>
              <a:rPr lang="en-US" sz="1800" b="0" baseline="0" dirty="0"/>
              <a:t>A709 (</a:t>
            </a:r>
            <a:r>
              <a:rPr lang="en-US" sz="1800" b="0" baseline="0" dirty="0" err="1"/>
              <a:t>Carson+PH</a:t>
            </a:r>
            <a:r>
              <a:rPr lang="en-US" sz="1800" b="0" baseline="0" dirty="0"/>
              <a:t>, ATI+PH, ATI), 316H, A625, Haynes 244, TZM, Grade 92 &amp; Grade 92-modi, and Ni-3Re</a:t>
            </a:r>
          </a:p>
          <a:p>
            <a:pPr>
              <a:spcAft>
                <a:spcPts val="600"/>
              </a:spcAft>
            </a:pPr>
            <a:r>
              <a:rPr lang="en-US" sz="2000" b="1" baseline="0" dirty="0"/>
              <a:t>Adv. Manufacturing</a:t>
            </a:r>
            <a:r>
              <a:rPr lang="en-US" sz="2000" baseline="0" dirty="0"/>
              <a:t>:   </a:t>
            </a:r>
            <a:r>
              <a:rPr lang="en-US" sz="1800" b="0" baseline="0" dirty="0"/>
              <a:t>AM 316H (SR &amp; SA), AM 625, 316L SPS, and 316L+ODS SPS</a:t>
            </a:r>
          </a:p>
          <a:p>
            <a:pPr>
              <a:spcAft>
                <a:spcPts val="600"/>
              </a:spcAft>
            </a:pPr>
            <a:r>
              <a:rPr lang="en-US" sz="2000" b="1" baseline="0" dirty="0"/>
              <a:t>Refractory / HEAs</a:t>
            </a:r>
            <a:r>
              <a:rPr lang="en-US" sz="2000" baseline="0" dirty="0"/>
              <a:t>: </a:t>
            </a:r>
            <a:r>
              <a:rPr lang="en-US" sz="1800" b="0" baseline="0" dirty="0"/>
              <a:t>Ti2NbZrV0.5Mo0.2, Zr40Nb35Ti25, and 40Ti-20Zr-20Nb-4V-10Mo</a:t>
            </a:r>
          </a:p>
          <a:p>
            <a:pPr>
              <a:spcAft>
                <a:spcPts val="600"/>
              </a:spcAft>
            </a:pPr>
            <a:r>
              <a:rPr lang="en-US" sz="2000" b="1" baseline="0" dirty="0"/>
              <a:t>Cladding + coating</a:t>
            </a:r>
            <a:r>
              <a:rPr lang="en-US" sz="1800" baseline="0" dirty="0"/>
              <a:t>: </a:t>
            </a:r>
            <a:r>
              <a:rPr lang="en-US" sz="1800" b="0" baseline="0" dirty="0" err="1"/>
              <a:t>TiN</a:t>
            </a:r>
            <a:r>
              <a:rPr lang="en-US" sz="1800" b="0" baseline="0" dirty="0"/>
              <a:t> coated (HT-9, MA957, 14-YWT)</a:t>
            </a:r>
          </a:p>
        </p:txBody>
      </p:sp>
    </p:spTree>
    <p:extLst>
      <p:ext uri="{BB962C8B-B14F-4D97-AF65-F5344CB8AC3E}">
        <p14:creationId xmlns:p14="http://schemas.microsoft.com/office/powerpoint/2010/main" val="1107203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3DD53-1A59-DEF8-8E69-F41393B93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861A1-FDDD-5325-6019-A1D292233010}"/>
              </a:ext>
            </a:extLst>
          </p:cNvPr>
          <p:cNvSpPr>
            <a:spLocks noGrp="1"/>
          </p:cNvSpPr>
          <p:nvPr>
            <p:ph type="title"/>
          </p:nvPr>
        </p:nvSpPr>
        <p:spPr>
          <a:xfrm>
            <a:off x="888176" y="558602"/>
            <a:ext cx="2962855" cy="4404656"/>
          </a:xfrm>
        </p:spPr>
        <p:txBody>
          <a:bodyPr/>
          <a:lstStyle/>
          <a:p>
            <a:r>
              <a:rPr lang="en-US" dirty="0"/>
              <a:t>Foundations of Irradiation Testing:  </a:t>
            </a:r>
            <a:br>
              <a:rPr lang="en-US" dirty="0"/>
            </a:br>
            <a:r>
              <a:rPr lang="en-US" dirty="0"/>
              <a:t>A Workshop for Researchers (Day 2)</a:t>
            </a:r>
          </a:p>
        </p:txBody>
      </p:sp>
      <p:pic>
        <p:nvPicPr>
          <p:cNvPr id="7" name="Content Placeholder 6">
            <a:extLst>
              <a:ext uri="{FF2B5EF4-FFF2-40B4-BE49-F238E27FC236}">
                <a16:creationId xmlns:a16="http://schemas.microsoft.com/office/drawing/2014/main" id="{70E7A492-848A-20F8-EA33-D221A1A8C3C4}"/>
              </a:ext>
            </a:extLst>
          </p:cNvPr>
          <p:cNvPicPr>
            <a:picLocks noGrp="1" noChangeAspect="1"/>
          </p:cNvPicPr>
          <p:nvPr>
            <p:ph idx="1"/>
          </p:nvPr>
        </p:nvPicPr>
        <p:blipFill>
          <a:blip r:embed="rId2"/>
          <a:stretch>
            <a:fillRect/>
          </a:stretch>
        </p:blipFill>
        <p:spPr>
          <a:xfrm>
            <a:off x="4655345" y="558602"/>
            <a:ext cx="6847668" cy="4351338"/>
          </a:xfrm>
          <a:prstGeom prst="rect">
            <a:avLst/>
          </a:prstGeom>
        </p:spPr>
      </p:pic>
    </p:spTree>
    <p:extLst>
      <p:ext uri="{BB962C8B-B14F-4D97-AF65-F5344CB8AC3E}">
        <p14:creationId xmlns:p14="http://schemas.microsoft.com/office/powerpoint/2010/main" val="3705049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EBBCF0F-6A03-93E0-C3DA-17437988936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911740" y="715765"/>
            <a:ext cx="1628203" cy="3003846"/>
          </a:xfrm>
          <a:prstGeom prst="rect">
            <a:avLst/>
          </a:prstGeom>
        </p:spPr>
      </p:pic>
      <p:sp>
        <p:nvSpPr>
          <p:cNvPr id="2" name="Title 1">
            <a:extLst>
              <a:ext uri="{FF2B5EF4-FFF2-40B4-BE49-F238E27FC236}">
                <a16:creationId xmlns:a16="http://schemas.microsoft.com/office/drawing/2014/main" id="{D1CC9E44-D0C1-784C-987E-A13B5E360C4E}"/>
              </a:ext>
            </a:extLst>
          </p:cNvPr>
          <p:cNvSpPr>
            <a:spLocks noGrp="1"/>
          </p:cNvSpPr>
          <p:nvPr>
            <p:ph type="title"/>
          </p:nvPr>
        </p:nvSpPr>
        <p:spPr>
          <a:xfrm>
            <a:off x="304800" y="304799"/>
            <a:ext cx="6377354" cy="974481"/>
          </a:xfrm>
        </p:spPr>
        <p:txBody>
          <a:bodyPr/>
          <a:lstStyle/>
          <a:p>
            <a:r>
              <a:rPr lang="en-US" sz="3200" dirty="0">
                <a:solidFill>
                  <a:schemeClr val="bg2"/>
                </a:solidFill>
              </a:rPr>
              <a:t>Experimental Irradiation Matrix for SAM-3</a:t>
            </a:r>
          </a:p>
        </p:txBody>
      </p:sp>
      <p:sp>
        <p:nvSpPr>
          <p:cNvPr id="5" name="Content Placeholder 4">
            <a:extLst>
              <a:ext uri="{FF2B5EF4-FFF2-40B4-BE49-F238E27FC236}">
                <a16:creationId xmlns:a16="http://schemas.microsoft.com/office/drawing/2014/main" id="{E76F3E08-D33A-07E8-DE11-25C1B85DABA3}"/>
              </a:ext>
            </a:extLst>
          </p:cNvPr>
          <p:cNvSpPr>
            <a:spLocks noGrp="1"/>
          </p:cNvSpPr>
          <p:nvPr>
            <p:ph sz="quarter" idx="12"/>
          </p:nvPr>
        </p:nvSpPr>
        <p:spPr>
          <a:xfrm>
            <a:off x="698156" y="1409870"/>
            <a:ext cx="11087443" cy="4914730"/>
          </a:xfrm>
        </p:spPr>
        <p:txBody>
          <a:bodyPr/>
          <a:lstStyle/>
          <a:p>
            <a:r>
              <a:rPr lang="en-US" b="0" dirty="0"/>
              <a:t>Drop-In Materials Experiment</a:t>
            </a:r>
          </a:p>
          <a:p>
            <a:r>
              <a:rPr lang="en-US" b="0" dirty="0"/>
              <a:t>B8 position with 6 capsules </a:t>
            </a:r>
          </a:p>
          <a:p>
            <a:r>
              <a:rPr lang="en-US" b="0" dirty="0"/>
              <a:t>Insertion Cycle: 177A </a:t>
            </a:r>
          </a:p>
          <a:p>
            <a:r>
              <a:rPr lang="en-US" b="0" dirty="0"/>
              <a:t>Number of Cycles: 12</a:t>
            </a:r>
          </a:p>
          <a:p>
            <a:endParaRPr lang="en-US" dirty="0">
              <a:solidFill>
                <a:schemeClr val="tx1"/>
              </a:solidFill>
            </a:endParaRPr>
          </a:p>
        </p:txBody>
      </p:sp>
      <p:sp>
        <p:nvSpPr>
          <p:cNvPr id="4" name="Slide Number Placeholder 3">
            <a:extLst>
              <a:ext uri="{FF2B5EF4-FFF2-40B4-BE49-F238E27FC236}">
                <a16:creationId xmlns:a16="http://schemas.microsoft.com/office/drawing/2014/main" id="{1F1C6500-8C77-6817-1AF4-6ED3A1490AA8}"/>
              </a:ext>
            </a:extLst>
          </p:cNvPr>
          <p:cNvSpPr>
            <a:spLocks noGrp="1"/>
          </p:cNvSpPr>
          <p:nvPr>
            <p:ph type="sldNum" sz="quarter" idx="4294967295"/>
          </p:nvPr>
        </p:nvSpPr>
        <p:spPr>
          <a:xfrm>
            <a:off x="0" y="6405563"/>
            <a:ext cx="434975" cy="292100"/>
          </a:xfrm>
          <a:prstGeom prst="rect">
            <a:avLst/>
          </a:prstGeom>
        </p:spPr>
        <p:txBody>
          <a:bodyPr vert="horz" lIns="91440" tIns="91440" rIns="91440" bIns="91440" rtlCol="0" anchor="ctr"/>
          <a:lstStyle>
            <a:defPPr>
              <a:defRPr lang="en-US"/>
            </a:defPPr>
            <a:lvl1pPr marL="0" algn="ctr" defTabSz="914400" rtl="0" eaLnBrk="1" latinLnBrk="0" hangingPunct="1">
              <a:defRPr sz="1400" b="1"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B577FA-F7D9-2C48-919F-F962E3BF952F}" type="slidenum">
              <a:rPr lang="en-US" smtClean="0"/>
              <a:pPr/>
              <a:t>40</a:t>
            </a:fld>
            <a:endParaRPr lang="en-US" dirty="0"/>
          </a:p>
        </p:txBody>
      </p:sp>
      <p:pic>
        <p:nvPicPr>
          <p:cNvPr id="6" name="Content Placeholder 2">
            <a:extLst>
              <a:ext uri="{FF2B5EF4-FFF2-40B4-BE49-F238E27FC236}">
                <a16:creationId xmlns:a16="http://schemas.microsoft.com/office/drawing/2014/main" id="{0D40C339-C4D9-CBE3-026D-0E1E640082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91494" y="-90010"/>
            <a:ext cx="4527364" cy="4491275"/>
          </a:xfrm>
          <a:prstGeom prst="ellipse">
            <a:avLst/>
          </a:prstGeom>
          <a:ln>
            <a:noFill/>
          </a:ln>
          <a:effectLst>
            <a:softEdge rad="112500"/>
          </a:effectLst>
        </p:spPr>
      </p:pic>
      <p:sp>
        <p:nvSpPr>
          <p:cNvPr id="8" name="Oval 7">
            <a:extLst>
              <a:ext uri="{FF2B5EF4-FFF2-40B4-BE49-F238E27FC236}">
                <a16:creationId xmlns:a16="http://schemas.microsoft.com/office/drawing/2014/main" id="{9577E6F8-A691-C78C-D427-1C089F5DA100}"/>
              </a:ext>
            </a:extLst>
          </p:cNvPr>
          <p:cNvSpPr/>
          <p:nvPr/>
        </p:nvSpPr>
        <p:spPr>
          <a:xfrm>
            <a:off x="9462903" y="1061787"/>
            <a:ext cx="270456" cy="276895"/>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155C684F-68D6-FB1F-16DB-720AADA364E1}"/>
              </a:ext>
            </a:extLst>
          </p:cNvPr>
          <p:cNvGraphicFramePr>
            <a:graphicFrameLocks noGrp="1"/>
          </p:cNvGraphicFramePr>
          <p:nvPr>
            <p:extLst>
              <p:ext uri="{D42A27DB-BD31-4B8C-83A1-F6EECF244321}">
                <p14:modId xmlns:p14="http://schemas.microsoft.com/office/powerpoint/2010/main" val="2799957121"/>
              </p:ext>
            </p:extLst>
          </p:nvPr>
        </p:nvGraphicFramePr>
        <p:xfrm>
          <a:off x="6936366" y="4223308"/>
          <a:ext cx="4939341" cy="1918927"/>
        </p:xfrm>
        <a:graphic>
          <a:graphicData uri="http://schemas.openxmlformats.org/drawingml/2006/table">
            <a:tbl>
              <a:tblPr/>
              <a:tblGrid>
                <a:gridCol w="1764747">
                  <a:extLst>
                    <a:ext uri="{9D8B030D-6E8A-4147-A177-3AD203B41FA5}">
                      <a16:colId xmlns:a16="http://schemas.microsoft.com/office/drawing/2014/main" val="2810551847"/>
                    </a:ext>
                  </a:extLst>
                </a:gridCol>
                <a:gridCol w="1389269">
                  <a:extLst>
                    <a:ext uri="{9D8B030D-6E8A-4147-A177-3AD203B41FA5}">
                      <a16:colId xmlns:a16="http://schemas.microsoft.com/office/drawing/2014/main" val="1619298852"/>
                    </a:ext>
                  </a:extLst>
                </a:gridCol>
                <a:gridCol w="1785325">
                  <a:extLst>
                    <a:ext uri="{9D8B030D-6E8A-4147-A177-3AD203B41FA5}">
                      <a16:colId xmlns:a16="http://schemas.microsoft.com/office/drawing/2014/main" val="4098538737"/>
                    </a:ext>
                  </a:extLst>
                </a:gridCol>
              </a:tblGrid>
              <a:tr h="191839">
                <a:tc>
                  <a:txBody>
                    <a:bodyPr/>
                    <a:lstStyle/>
                    <a:p>
                      <a:pPr algn="ctr" fontAlgn="ctr">
                        <a:buNone/>
                      </a:pPr>
                      <a:r>
                        <a:rPr lang="en-US" sz="1600" b="1" i="0" u="none" strike="noStrike" dirty="0">
                          <a:solidFill>
                            <a:srgbClr val="000000"/>
                          </a:solidFill>
                          <a:effectLst/>
                          <a:latin typeface="+mn-lt"/>
                        </a:rPr>
                        <a:t>Capsule </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600" b="1" i="0" u="none" strike="noStrike" dirty="0">
                          <a:solidFill>
                            <a:srgbClr val="000000"/>
                          </a:solidFill>
                          <a:effectLst/>
                          <a:latin typeface="+mn-lt"/>
                        </a:rPr>
                        <a:t>DPA Target</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600" b="1" i="0" u="none" strike="noStrike" dirty="0">
                          <a:solidFill>
                            <a:srgbClr val="000000"/>
                          </a:solidFill>
                          <a:effectLst/>
                          <a:latin typeface="+mn-lt"/>
                        </a:rPr>
                        <a:t>Temperature</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3020602"/>
                  </a:ext>
                </a:extLst>
              </a:tr>
              <a:tr h="278232">
                <a:tc>
                  <a:txBody>
                    <a:bodyPr/>
                    <a:lstStyle/>
                    <a:p>
                      <a:pPr algn="ctr" fontAlgn="ctr">
                        <a:buNone/>
                      </a:pPr>
                      <a:r>
                        <a:rPr lang="en-US" sz="1600" b="0" i="0" u="none" strike="noStrike" dirty="0">
                          <a:solidFill>
                            <a:srgbClr val="000000"/>
                          </a:solidFill>
                          <a:effectLst/>
                          <a:latin typeface="+mn-lt"/>
                        </a:rPr>
                        <a:t>SAM-3-A</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3.0 ± 0.5 dpa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marL="0" lvl="0" algn="ctr" defTabSz="914400" rtl="0" eaLnBrk="1" fontAlgn="ctr" latinLnBrk="0" hangingPunct="1">
                        <a:spcBef>
                          <a:spcPts val="0"/>
                        </a:spcBef>
                        <a:spcAft>
                          <a:spcPts val="0"/>
                        </a:spcAft>
                        <a:buNone/>
                      </a:pPr>
                      <a:r>
                        <a:rPr lang="en-US" sz="1600" b="0" i="0" u="none" strike="noStrike" kern="1200">
                          <a:solidFill>
                            <a:schemeClr val="dk1"/>
                          </a:solidFill>
                          <a:effectLst/>
                          <a:latin typeface="+mn-lt"/>
                          <a:ea typeface="+mn-ea"/>
                          <a:cs typeface="+mn-cs"/>
                        </a:rPr>
                        <a:t>320 ± 50°C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715704041"/>
                  </a:ext>
                </a:extLst>
              </a:tr>
              <a:tr h="278232">
                <a:tc>
                  <a:txBody>
                    <a:bodyPr/>
                    <a:lstStyle/>
                    <a:p>
                      <a:pPr algn="ctr" fontAlgn="ctr">
                        <a:buNone/>
                      </a:pPr>
                      <a:r>
                        <a:rPr lang="en-US" sz="1600" b="0" i="0" u="none" strike="noStrike" dirty="0">
                          <a:solidFill>
                            <a:srgbClr val="000000"/>
                          </a:solidFill>
                          <a:effectLst/>
                          <a:latin typeface="+mn-lt"/>
                        </a:rPr>
                        <a:t>SAM-3-B</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3.0 ± 0.5 dpa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500 ± 50°C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extLst>
                  <a:ext uri="{0D108BD9-81ED-4DB2-BD59-A6C34878D82A}">
                    <a16:rowId xmlns:a16="http://schemas.microsoft.com/office/drawing/2014/main" val="822312910"/>
                  </a:ext>
                </a:extLst>
              </a:tr>
              <a:tr h="278232">
                <a:tc>
                  <a:txBody>
                    <a:bodyPr/>
                    <a:lstStyle/>
                    <a:p>
                      <a:pPr algn="ctr" fontAlgn="ctr">
                        <a:buNone/>
                      </a:pPr>
                      <a:r>
                        <a:rPr lang="en-US" sz="1600" b="0" i="0" u="none" strike="noStrike">
                          <a:solidFill>
                            <a:srgbClr val="000000"/>
                          </a:solidFill>
                          <a:effectLst/>
                          <a:latin typeface="+mn-lt"/>
                        </a:rPr>
                        <a:t>SAM-3-C</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marL="0" lvl="0" algn="ctr" defTabSz="914400" rtl="0" eaLnBrk="1" fontAlgn="ctr" latinLnBrk="0" hangingPunct="1">
                        <a:spcBef>
                          <a:spcPts val="0"/>
                        </a:spcBef>
                        <a:spcAft>
                          <a:spcPts val="0"/>
                        </a:spcAft>
                        <a:buNone/>
                      </a:pPr>
                      <a:r>
                        <a:rPr lang="en-US" sz="1600" b="0" i="0" u="none" strike="noStrike" kern="1200">
                          <a:solidFill>
                            <a:schemeClr val="dk1"/>
                          </a:solidFill>
                          <a:effectLst/>
                          <a:latin typeface="+mn-lt"/>
                          <a:ea typeface="+mn-ea"/>
                          <a:cs typeface="+mn-cs"/>
                        </a:rPr>
                        <a:t>6.0 ± 0.5 dpa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500 ± 50°C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val="594624064"/>
                  </a:ext>
                </a:extLst>
              </a:tr>
              <a:tr h="278232">
                <a:tc>
                  <a:txBody>
                    <a:bodyPr/>
                    <a:lstStyle/>
                    <a:p>
                      <a:pPr algn="ctr" fontAlgn="ctr">
                        <a:buNone/>
                      </a:pPr>
                      <a:r>
                        <a:rPr lang="en-US" sz="1600" b="0" i="0" u="none" strike="noStrike">
                          <a:solidFill>
                            <a:srgbClr val="000000"/>
                          </a:solidFill>
                          <a:effectLst/>
                          <a:latin typeface="+mn-lt"/>
                        </a:rPr>
                        <a:t>SAM-3-D</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99"/>
                    </a:solidFill>
                  </a:tcPr>
                </a:tc>
                <a:tc>
                  <a:txBody>
                    <a:bodyPr/>
                    <a:lstStyle/>
                    <a:p>
                      <a:pPr marL="0" lvl="0" algn="ctr" defTabSz="914400" rtl="0" eaLnBrk="1" fontAlgn="ctr" latinLnBrk="0" hangingPunct="1">
                        <a:spcBef>
                          <a:spcPts val="0"/>
                        </a:spcBef>
                        <a:spcAft>
                          <a:spcPts val="0"/>
                        </a:spcAft>
                        <a:buNone/>
                      </a:pPr>
                      <a:r>
                        <a:rPr lang="en-US" sz="1600" b="0" i="0" u="none" strike="noStrike" kern="1200">
                          <a:solidFill>
                            <a:schemeClr val="dk1"/>
                          </a:solidFill>
                          <a:effectLst/>
                          <a:latin typeface="+mn-lt"/>
                          <a:ea typeface="+mn-ea"/>
                          <a:cs typeface="+mn-cs"/>
                        </a:rPr>
                        <a:t>6.0 ± 0.5 dpa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99"/>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700 ± 50°C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99"/>
                    </a:solidFill>
                  </a:tcPr>
                </a:tc>
                <a:extLst>
                  <a:ext uri="{0D108BD9-81ED-4DB2-BD59-A6C34878D82A}">
                    <a16:rowId xmlns:a16="http://schemas.microsoft.com/office/drawing/2014/main" val="2430661713"/>
                  </a:ext>
                </a:extLst>
              </a:tr>
              <a:tr h="278232">
                <a:tc>
                  <a:txBody>
                    <a:bodyPr/>
                    <a:lstStyle/>
                    <a:p>
                      <a:pPr algn="ctr" fontAlgn="ctr">
                        <a:buNone/>
                      </a:pPr>
                      <a:r>
                        <a:rPr lang="en-US" sz="1600" b="0" i="0" u="none" strike="noStrike">
                          <a:solidFill>
                            <a:srgbClr val="000000"/>
                          </a:solidFill>
                          <a:effectLst/>
                          <a:latin typeface="+mn-lt"/>
                        </a:rPr>
                        <a:t>SAM-3-E</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E0B4"/>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6.0 ± 0.5 dpa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E0B4"/>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320 ± 50°C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E0B4"/>
                    </a:solidFill>
                  </a:tcPr>
                </a:tc>
                <a:extLst>
                  <a:ext uri="{0D108BD9-81ED-4DB2-BD59-A6C34878D82A}">
                    <a16:rowId xmlns:a16="http://schemas.microsoft.com/office/drawing/2014/main" val="1673877"/>
                  </a:ext>
                </a:extLst>
              </a:tr>
              <a:tr h="278232">
                <a:tc>
                  <a:txBody>
                    <a:bodyPr/>
                    <a:lstStyle/>
                    <a:p>
                      <a:pPr algn="ctr" fontAlgn="ctr">
                        <a:buNone/>
                      </a:pPr>
                      <a:r>
                        <a:rPr lang="en-US" sz="1600" b="0" i="0" u="none" strike="noStrike" dirty="0">
                          <a:solidFill>
                            <a:srgbClr val="000000"/>
                          </a:solidFill>
                          <a:effectLst/>
                          <a:latin typeface="+mn-lt"/>
                        </a:rPr>
                        <a:t>SAM-3-F</a:t>
                      </a:r>
                    </a:p>
                  </a:txBody>
                  <a:tcPr marL="5695" marR="5695" marT="5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marL="0" lvl="0" algn="ctr" defTabSz="914400" rtl="0" eaLnBrk="1" fontAlgn="ctr" latinLnBrk="0" hangingPunct="1">
                        <a:spcBef>
                          <a:spcPts val="0"/>
                        </a:spcBef>
                        <a:spcAft>
                          <a:spcPts val="0"/>
                        </a:spcAft>
                        <a:buNone/>
                      </a:pPr>
                      <a:r>
                        <a:rPr lang="en-US" sz="1600" b="0" i="0" u="none" strike="noStrike" kern="1200">
                          <a:solidFill>
                            <a:schemeClr val="dk1"/>
                          </a:solidFill>
                          <a:effectLst/>
                          <a:latin typeface="+mn-lt"/>
                          <a:ea typeface="+mn-ea"/>
                          <a:cs typeface="+mn-cs"/>
                        </a:rPr>
                        <a:t>3.0 ± 0.5 dpa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marL="0" lvl="0" algn="ctr" defTabSz="914400" rtl="0" eaLnBrk="1" fontAlgn="ctr" latinLnBrk="0" hangingPunct="1">
                        <a:spcBef>
                          <a:spcPts val="0"/>
                        </a:spcBef>
                        <a:spcAft>
                          <a:spcPts val="0"/>
                        </a:spcAft>
                        <a:buNone/>
                      </a:pPr>
                      <a:r>
                        <a:rPr lang="en-US" sz="1600" b="0" i="0" u="none" strike="noStrike" kern="1200" dirty="0">
                          <a:solidFill>
                            <a:schemeClr val="dk1"/>
                          </a:solidFill>
                          <a:effectLst/>
                          <a:latin typeface="+mn-lt"/>
                          <a:ea typeface="+mn-ea"/>
                          <a:cs typeface="+mn-cs"/>
                        </a:rPr>
                        <a:t>700 ± 50°C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extLst>
                  <a:ext uri="{0D108BD9-81ED-4DB2-BD59-A6C34878D82A}">
                    <a16:rowId xmlns:a16="http://schemas.microsoft.com/office/drawing/2014/main" val="2976754843"/>
                  </a:ext>
                </a:extLst>
              </a:tr>
            </a:tbl>
          </a:graphicData>
        </a:graphic>
      </p:graphicFrame>
      <p:pic>
        <p:nvPicPr>
          <p:cNvPr id="3" name="Picture 2">
            <a:extLst>
              <a:ext uri="{FF2B5EF4-FFF2-40B4-BE49-F238E27FC236}">
                <a16:creationId xmlns:a16="http://schemas.microsoft.com/office/drawing/2014/main" id="{09136A93-FDCE-8767-8F46-901F82F307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487" y="3341848"/>
            <a:ext cx="5796590" cy="2699629"/>
          </a:xfrm>
          <a:prstGeom prst="rect">
            <a:avLst/>
          </a:prstGeom>
        </p:spPr>
      </p:pic>
    </p:spTree>
    <p:extLst>
      <p:ext uri="{BB962C8B-B14F-4D97-AF65-F5344CB8AC3E}">
        <p14:creationId xmlns:p14="http://schemas.microsoft.com/office/powerpoint/2010/main" val="22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B62B3-DC17-ED6A-E804-17DAD94F7AF9}"/>
              </a:ext>
            </a:extLst>
          </p:cNvPr>
          <p:cNvSpPr>
            <a:spLocks noGrp="1"/>
          </p:cNvSpPr>
          <p:nvPr>
            <p:ph type="title"/>
          </p:nvPr>
        </p:nvSpPr>
        <p:spPr/>
        <p:txBody>
          <a:bodyPr/>
          <a:lstStyle/>
          <a:p>
            <a:r>
              <a:rPr lang="en-US" dirty="0">
                <a:solidFill>
                  <a:schemeClr val="bg2"/>
                </a:solidFill>
                <a:latin typeface="+mj-lt"/>
              </a:rPr>
              <a:t>US/UK Neutron Irradiation as a Function of Temperature</a:t>
            </a:r>
          </a:p>
        </p:txBody>
      </p:sp>
      <p:pic>
        <p:nvPicPr>
          <p:cNvPr id="4" name="Picture 3">
            <a:extLst>
              <a:ext uri="{FF2B5EF4-FFF2-40B4-BE49-F238E27FC236}">
                <a16:creationId xmlns:a16="http://schemas.microsoft.com/office/drawing/2014/main" id="{AF8F1C32-A13F-EE40-61D1-6C68E05E89F5}"/>
              </a:ext>
            </a:extLst>
          </p:cNvPr>
          <p:cNvPicPr>
            <a:picLocks noChangeAspect="1"/>
          </p:cNvPicPr>
          <p:nvPr/>
        </p:nvPicPr>
        <p:blipFill>
          <a:blip r:embed="rId3"/>
          <a:stretch>
            <a:fillRect/>
          </a:stretch>
        </p:blipFill>
        <p:spPr>
          <a:xfrm>
            <a:off x="407102" y="4117735"/>
            <a:ext cx="11377796" cy="1960395"/>
          </a:xfrm>
          <a:prstGeom prst="rect">
            <a:avLst/>
          </a:prstGeom>
        </p:spPr>
      </p:pic>
      <p:pic>
        <p:nvPicPr>
          <p:cNvPr id="6" name="Picture 5">
            <a:extLst>
              <a:ext uri="{FF2B5EF4-FFF2-40B4-BE49-F238E27FC236}">
                <a16:creationId xmlns:a16="http://schemas.microsoft.com/office/drawing/2014/main" id="{D4930AAC-989E-220B-3D26-F32CBCCC1956}"/>
              </a:ext>
            </a:extLst>
          </p:cNvPr>
          <p:cNvPicPr>
            <a:picLocks noChangeAspect="1"/>
          </p:cNvPicPr>
          <p:nvPr/>
        </p:nvPicPr>
        <p:blipFill>
          <a:blip r:embed="rId4"/>
          <a:stretch>
            <a:fillRect/>
          </a:stretch>
        </p:blipFill>
        <p:spPr>
          <a:xfrm>
            <a:off x="7221331" y="1412939"/>
            <a:ext cx="4563567" cy="2223525"/>
          </a:xfrm>
          <a:prstGeom prst="rect">
            <a:avLst/>
          </a:prstGeom>
        </p:spPr>
      </p:pic>
      <p:graphicFrame>
        <p:nvGraphicFramePr>
          <p:cNvPr id="3" name="Content Placeholder 3">
            <a:extLst>
              <a:ext uri="{FF2B5EF4-FFF2-40B4-BE49-F238E27FC236}">
                <a16:creationId xmlns:a16="http://schemas.microsoft.com/office/drawing/2014/main" id="{C3082735-E515-A076-1171-2C80FF350BF2}"/>
              </a:ext>
            </a:extLst>
          </p:cNvPr>
          <p:cNvGraphicFramePr>
            <a:graphicFrameLocks/>
          </p:cNvGraphicFramePr>
          <p:nvPr/>
        </p:nvGraphicFramePr>
        <p:xfrm>
          <a:off x="5304612" y="2438267"/>
          <a:ext cx="1621298" cy="1293410"/>
        </p:xfrm>
        <a:graphic>
          <a:graphicData uri="http://schemas.openxmlformats.org/drawingml/2006/table">
            <a:tbl>
              <a:tblPr/>
              <a:tblGrid>
                <a:gridCol w="1621298">
                  <a:extLst>
                    <a:ext uri="{9D8B030D-6E8A-4147-A177-3AD203B41FA5}">
                      <a16:colId xmlns:a16="http://schemas.microsoft.com/office/drawing/2014/main" val="2519509545"/>
                    </a:ext>
                  </a:extLst>
                </a:gridCol>
              </a:tblGrid>
              <a:tr h="146043">
                <a:tc>
                  <a:txBody>
                    <a:bodyPr/>
                    <a:lstStyle/>
                    <a:p>
                      <a:pPr algn="ctr" fontAlgn="b"/>
                      <a:r>
                        <a:rPr lang="en-US" sz="800" b="1" i="0" u="none" strike="noStrike">
                          <a:solidFill>
                            <a:srgbClr val="000000"/>
                          </a:solidFill>
                          <a:effectLst/>
                          <a:latin typeface="Calibri" panose="020F0502020204030204" pitchFamily="34" charset="0"/>
                        </a:rPr>
                        <a:t>Alumina-Forming Alloys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436840383"/>
                  </a:ext>
                </a:extLst>
              </a:tr>
              <a:tr h="140426">
                <a:tc>
                  <a:txBody>
                    <a:bodyPr/>
                    <a:lstStyle/>
                    <a:p>
                      <a:pPr algn="ctr" fontAlgn="b"/>
                      <a:r>
                        <a:rPr lang="en-US" sz="800" b="0" i="0" u="none" strike="noStrike">
                          <a:solidFill>
                            <a:srgbClr val="000000"/>
                          </a:solidFill>
                          <a:effectLst/>
                          <a:latin typeface="Calibri" panose="020F0502020204030204" pitchFamily="34" charset="0"/>
                        </a:rPr>
                        <a:t>GA05 SA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101930459"/>
                  </a:ext>
                </a:extLst>
              </a:tr>
              <a:tr h="125730">
                <a:tc>
                  <a:txBody>
                    <a:bodyPr/>
                    <a:lstStyle/>
                    <a:p>
                      <a:pPr algn="ctr" fontAlgn="b"/>
                      <a:r>
                        <a:rPr lang="en-US" sz="800" b="0" i="0" u="none" strike="noStrike">
                          <a:solidFill>
                            <a:srgbClr val="000000"/>
                          </a:solidFill>
                          <a:effectLst/>
                          <a:latin typeface="Calibri" panose="020F0502020204030204" pitchFamily="34" charset="0"/>
                        </a:rPr>
                        <a:t>GA05 HT</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42966779"/>
                  </a:ext>
                </a:extLst>
              </a:tr>
              <a:tr h="161381">
                <a:tc>
                  <a:txBody>
                    <a:bodyPr/>
                    <a:lstStyle/>
                    <a:p>
                      <a:pPr algn="ctr" fontAlgn="b"/>
                      <a:r>
                        <a:rPr lang="en-US" sz="800" b="0" i="0" u="none" strike="noStrike">
                          <a:solidFill>
                            <a:srgbClr val="000000"/>
                          </a:solidFill>
                          <a:effectLst/>
                          <a:latin typeface="Calibri" panose="020F0502020204030204" pitchFamily="34" charset="0"/>
                        </a:rPr>
                        <a:t>GA05 20Ni SA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87428568"/>
                  </a:ext>
                </a:extLst>
              </a:tr>
              <a:tr h="125730">
                <a:tc>
                  <a:txBody>
                    <a:bodyPr/>
                    <a:lstStyle/>
                    <a:p>
                      <a:pPr algn="ctr" fontAlgn="b"/>
                      <a:r>
                        <a:rPr lang="en-US" sz="800" b="0" i="0" u="none" strike="noStrike">
                          <a:solidFill>
                            <a:srgbClr val="000000"/>
                          </a:solidFill>
                          <a:effectLst/>
                          <a:latin typeface="Calibri" panose="020F0502020204030204" pitchFamily="34" charset="0"/>
                        </a:rPr>
                        <a:t>GA05 20Ni HT</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18948202"/>
                  </a:ext>
                </a:extLst>
              </a:tr>
              <a:tr h="251460">
                <a:tc>
                  <a:txBody>
                    <a:bodyPr/>
                    <a:lstStyle/>
                    <a:p>
                      <a:pPr algn="ctr" fontAlgn="b"/>
                      <a:r>
                        <a:rPr lang="it-IT" sz="800" b="0" i="0" u="none" strike="noStrike" dirty="0">
                          <a:solidFill>
                            <a:srgbClr val="000000"/>
                          </a:solidFill>
                          <a:effectLst/>
                          <a:latin typeface="Calibri" panose="020F0502020204030204" pitchFamily="34" charset="0"/>
                        </a:rPr>
                        <a:t>AISI </a:t>
                      </a:r>
                      <a:r>
                        <a:rPr lang="it-IT" sz="800" b="0" i="0" u="none" strike="noStrike" dirty="0" err="1">
                          <a:solidFill>
                            <a:srgbClr val="000000"/>
                          </a:solidFill>
                          <a:effectLst/>
                          <a:latin typeface="Calibri" panose="020F0502020204030204" pitchFamily="34" charset="0"/>
                        </a:rPr>
                        <a:t>Type</a:t>
                      </a:r>
                      <a:r>
                        <a:rPr lang="it-IT" sz="800" b="0" i="0" u="none" strike="noStrike" dirty="0">
                          <a:solidFill>
                            <a:srgbClr val="000000"/>
                          </a:solidFill>
                          <a:effectLst/>
                          <a:latin typeface="Calibri" panose="020F0502020204030204" pitchFamily="34" charset="0"/>
                        </a:rPr>
                        <a:t> 304L SS</a:t>
                      </a:r>
                      <a:br>
                        <a:rPr lang="it-IT" sz="800" b="0" i="0" u="none" strike="noStrike" dirty="0">
                          <a:solidFill>
                            <a:srgbClr val="000000"/>
                          </a:solidFill>
                          <a:effectLst/>
                          <a:latin typeface="Calibri" panose="020F0502020204030204" pitchFamily="34" charset="0"/>
                        </a:rPr>
                      </a:br>
                      <a:r>
                        <a:rPr lang="it-IT" sz="800" b="0" i="0" u="none" strike="noStrike" dirty="0">
                          <a:solidFill>
                            <a:srgbClr val="000000"/>
                          </a:solidFill>
                          <a:effectLst/>
                          <a:latin typeface="Calibri" panose="020F0502020204030204" pitchFamily="34" charset="0"/>
                        </a:rPr>
                        <a:t>3 µm Al2O3 </a:t>
                      </a:r>
                      <a:r>
                        <a:rPr lang="it-IT" sz="800" b="0" i="0" u="none" strike="noStrike" dirty="0" err="1">
                          <a:solidFill>
                            <a:srgbClr val="000000"/>
                          </a:solidFill>
                          <a:effectLst/>
                          <a:latin typeface="Calibri" panose="020F0502020204030204" pitchFamily="34" charset="0"/>
                        </a:rPr>
                        <a:t>coated</a:t>
                      </a:r>
                      <a:endParaRPr lang="it-IT" sz="8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46908132"/>
                  </a:ext>
                </a:extLst>
              </a:tr>
              <a:tr h="342640">
                <a:tc>
                  <a:txBody>
                    <a:bodyPr/>
                    <a:lstStyle/>
                    <a:p>
                      <a:pPr algn="ctr" fontAlgn="b"/>
                      <a:r>
                        <a:rPr lang="en-US" sz="800" b="0" i="0" u="none" strike="noStrike" dirty="0">
                          <a:solidFill>
                            <a:srgbClr val="000000"/>
                          </a:solidFill>
                          <a:effectLst/>
                          <a:latin typeface="Calibri" panose="020F0502020204030204" pitchFamily="34" charset="0"/>
                        </a:rPr>
                        <a:t>AISI Type 304L SS</a:t>
                      </a:r>
                      <a:br>
                        <a:rPr lang="en-US" sz="800" b="0" i="0" u="none" strike="noStrike" dirty="0">
                          <a:solidFill>
                            <a:srgbClr val="000000"/>
                          </a:solidFill>
                          <a:effectLst/>
                          <a:latin typeface="Calibri" panose="020F0502020204030204" pitchFamily="34" charset="0"/>
                        </a:rPr>
                      </a:br>
                      <a:r>
                        <a:rPr lang="en-US" sz="800" b="0" i="0" u="none" strike="noStrike" dirty="0">
                          <a:solidFill>
                            <a:srgbClr val="000000"/>
                          </a:solidFill>
                          <a:effectLst/>
                          <a:latin typeface="Calibri" panose="020F0502020204030204" pitchFamily="34" charset="0"/>
                        </a:rPr>
                        <a:t>1.5 µm </a:t>
                      </a:r>
                      <a:r>
                        <a:rPr lang="en-US" sz="800" b="0" i="0" u="none" strike="noStrike" dirty="0" err="1">
                          <a:solidFill>
                            <a:srgbClr val="000000"/>
                          </a:solidFill>
                          <a:effectLst/>
                          <a:latin typeface="Calibri" panose="020F0502020204030204" pitchFamily="34" charset="0"/>
                        </a:rPr>
                        <a:t>FeCrAl</a:t>
                      </a:r>
                      <a:r>
                        <a:rPr lang="en-US" sz="800" b="0" i="0" u="none" strike="noStrike" dirty="0">
                          <a:solidFill>
                            <a:srgbClr val="000000"/>
                          </a:solidFill>
                          <a:effectLst/>
                          <a:latin typeface="Calibri" panose="020F0502020204030204" pitchFamily="34" charset="0"/>
                        </a:rPr>
                        <a:t> 1.5 µm Al2O3 coated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63557940"/>
                  </a:ext>
                </a:extLst>
              </a:tr>
            </a:tbl>
          </a:graphicData>
        </a:graphic>
      </p:graphicFrame>
      <p:graphicFrame>
        <p:nvGraphicFramePr>
          <p:cNvPr id="5" name="Content Placeholder 3">
            <a:extLst>
              <a:ext uri="{FF2B5EF4-FFF2-40B4-BE49-F238E27FC236}">
                <a16:creationId xmlns:a16="http://schemas.microsoft.com/office/drawing/2014/main" id="{019AF4AE-EA53-E85A-81AD-05C46FBDF708}"/>
              </a:ext>
            </a:extLst>
          </p:cNvPr>
          <p:cNvGraphicFramePr>
            <a:graphicFrameLocks/>
          </p:cNvGraphicFramePr>
          <p:nvPr/>
        </p:nvGraphicFramePr>
        <p:xfrm>
          <a:off x="3511567" y="2439779"/>
          <a:ext cx="1621297" cy="1291899"/>
        </p:xfrm>
        <a:graphic>
          <a:graphicData uri="http://schemas.openxmlformats.org/drawingml/2006/table">
            <a:tbl>
              <a:tblPr/>
              <a:tblGrid>
                <a:gridCol w="1621297">
                  <a:extLst>
                    <a:ext uri="{9D8B030D-6E8A-4147-A177-3AD203B41FA5}">
                      <a16:colId xmlns:a16="http://schemas.microsoft.com/office/drawing/2014/main" val="2519509545"/>
                    </a:ext>
                  </a:extLst>
                </a:gridCol>
              </a:tblGrid>
              <a:tr h="15212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err="1">
                          <a:solidFill>
                            <a:srgbClr val="000000"/>
                          </a:solidFill>
                          <a:effectLst/>
                          <a:latin typeface="Calibri" panose="020F0502020204030204" pitchFamily="34" charset="0"/>
                        </a:rPr>
                        <a:t>Structural</a:t>
                      </a:r>
                      <a:r>
                        <a:rPr lang="it-IT" sz="800" b="1" i="0" u="none" strike="noStrike" dirty="0">
                          <a:solidFill>
                            <a:srgbClr val="000000"/>
                          </a:solidFill>
                          <a:effectLst/>
                          <a:latin typeface="Calibri" panose="020F0502020204030204" pitchFamily="34" charset="0"/>
                        </a:rPr>
                        <a:t> </a:t>
                      </a:r>
                      <a:r>
                        <a:rPr lang="en-US" sz="800" b="1" i="0" u="none" strike="noStrike" dirty="0">
                          <a:solidFill>
                            <a:srgbClr val="000000"/>
                          </a:solidFill>
                          <a:effectLst/>
                          <a:latin typeface="Calibri" panose="020F0502020204030204" pitchFamily="34" charset="0"/>
                        </a:rPr>
                        <a:t>Materials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18353645"/>
                  </a:ext>
                </a:extLst>
              </a:tr>
              <a:tr h="253990">
                <a:tc>
                  <a:txBody>
                    <a:bodyPr/>
                    <a:lstStyle/>
                    <a:p>
                      <a:pPr algn="ctr" fontAlgn="ctr"/>
                      <a:r>
                        <a:rPr lang="en-US" sz="800" b="0" i="0" u="none" strike="noStrike" dirty="0">
                          <a:solidFill>
                            <a:srgbClr val="000000"/>
                          </a:solidFill>
                          <a:effectLst/>
                          <a:latin typeface="Calibri" panose="020F0502020204030204" pitchFamily="34" charset="0"/>
                        </a:rPr>
                        <a:t>Oxide-Coated F/M Steels</a:t>
                      </a:r>
                      <a:br>
                        <a:rPr lang="en-US" sz="800" b="0" i="0" u="none" strike="noStrike" dirty="0">
                          <a:solidFill>
                            <a:srgbClr val="000000"/>
                          </a:solidFill>
                          <a:effectLst/>
                          <a:latin typeface="Calibri" panose="020F0502020204030204" pitchFamily="34" charset="0"/>
                        </a:rPr>
                      </a:br>
                      <a:r>
                        <a:rPr lang="en-US" sz="800" b="0" i="0" u="none" strike="noStrike" dirty="0">
                          <a:solidFill>
                            <a:srgbClr val="000000"/>
                          </a:solidFill>
                          <a:effectLst/>
                          <a:latin typeface="Calibri" panose="020F0502020204030204" pitchFamily="34" charset="0"/>
                        </a:rPr>
                        <a:t>3µm Al2O3  coated</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57655047"/>
                  </a:ext>
                </a:extLst>
              </a:tr>
              <a:tr h="360553">
                <a:tc>
                  <a:txBody>
                    <a:bodyPr/>
                    <a:lstStyle/>
                    <a:p>
                      <a:pPr algn="ctr" fontAlgn="ctr"/>
                      <a:r>
                        <a:rPr lang="en-US" sz="800" b="0" i="0" u="none" strike="noStrike" dirty="0">
                          <a:solidFill>
                            <a:srgbClr val="000000"/>
                          </a:solidFill>
                          <a:effectLst/>
                          <a:latin typeface="Calibri" panose="020F0502020204030204" pitchFamily="34" charset="0"/>
                        </a:rPr>
                        <a:t>Oxide-Coated F/M Steels</a:t>
                      </a:r>
                      <a:br>
                        <a:rPr lang="en-US" sz="800" b="0" i="0" u="none" strike="noStrike" dirty="0">
                          <a:solidFill>
                            <a:srgbClr val="000000"/>
                          </a:solidFill>
                          <a:effectLst/>
                          <a:latin typeface="Calibri" panose="020F0502020204030204" pitchFamily="34" charset="0"/>
                        </a:rPr>
                      </a:br>
                      <a:r>
                        <a:rPr lang="en-US" sz="800" b="0" i="0" u="none" strike="noStrike" dirty="0">
                          <a:solidFill>
                            <a:srgbClr val="000000"/>
                          </a:solidFill>
                          <a:effectLst/>
                          <a:latin typeface="Calibri" panose="020F0502020204030204" pitchFamily="34" charset="0"/>
                        </a:rPr>
                        <a:t>1.5 µm </a:t>
                      </a:r>
                      <a:r>
                        <a:rPr lang="en-US" sz="800" b="0" i="0" u="none" strike="noStrike" dirty="0" err="1">
                          <a:solidFill>
                            <a:srgbClr val="000000"/>
                          </a:solidFill>
                          <a:effectLst/>
                          <a:latin typeface="Calibri" panose="020F0502020204030204" pitchFamily="34" charset="0"/>
                        </a:rPr>
                        <a:t>FeCrAl</a:t>
                      </a:r>
                      <a:r>
                        <a:rPr lang="en-US" sz="800" b="0" i="0" u="none" strike="noStrike" dirty="0">
                          <a:solidFill>
                            <a:srgbClr val="000000"/>
                          </a:solidFill>
                          <a:effectLst/>
                          <a:latin typeface="Calibri" panose="020F0502020204030204" pitchFamily="34" charset="0"/>
                        </a:rPr>
                        <a:t> 1.5 µm Al2O3 coated</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25168264"/>
                  </a:ext>
                </a:extLst>
              </a:tr>
              <a:tr h="204099">
                <a:tc>
                  <a:txBody>
                    <a:bodyPr/>
                    <a:lstStyle/>
                    <a:p>
                      <a:pPr algn="ctr" fontAlgn="ctr"/>
                      <a:r>
                        <a:rPr lang="en-US" sz="800" b="0" i="0" u="none" strike="noStrike">
                          <a:solidFill>
                            <a:srgbClr val="000000"/>
                          </a:solidFill>
                          <a:effectLst/>
                          <a:latin typeface="Calibri" panose="020F0502020204030204" pitchFamily="34" charset="0"/>
                        </a:rPr>
                        <a:t>Adv </a:t>
                      </a:r>
                      <a:r>
                        <a:rPr lang="en-US" sz="800" b="0" i="0" u="none" strike="noStrike" err="1">
                          <a:solidFill>
                            <a:srgbClr val="000000"/>
                          </a:solidFill>
                          <a:effectLst/>
                          <a:latin typeface="Calibri" panose="020F0502020204030204" pitchFamily="34" charset="0"/>
                        </a:rPr>
                        <a:t>Mfg</a:t>
                      </a:r>
                      <a:r>
                        <a:rPr lang="en-US" sz="800" b="0" i="0" u="none" strike="noStrike">
                          <a:solidFill>
                            <a:srgbClr val="000000"/>
                          </a:solidFill>
                          <a:effectLst/>
                          <a:latin typeface="Calibri" panose="020F0502020204030204" pitchFamily="34" charset="0"/>
                        </a:rPr>
                        <a:t> Grade 91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18601730"/>
                  </a:ext>
                </a:extLst>
              </a:tr>
              <a:tr h="162279">
                <a:tc>
                  <a:txBody>
                    <a:bodyPr/>
                    <a:lstStyle/>
                    <a:p>
                      <a:pPr algn="ctr" fontAlgn="ctr"/>
                      <a:r>
                        <a:rPr lang="en-US" sz="800" b="0" i="0" u="none" strike="noStrike">
                          <a:solidFill>
                            <a:srgbClr val="000000"/>
                          </a:solidFill>
                          <a:effectLst/>
                          <a:latin typeface="Calibri" panose="020F0502020204030204" pitchFamily="34" charset="0"/>
                        </a:rPr>
                        <a:t>HEAs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47838300"/>
                  </a:ext>
                </a:extLst>
              </a:tr>
              <a:tr h="158856">
                <a:tc>
                  <a:txBody>
                    <a:bodyPr/>
                    <a:lstStyle/>
                    <a:p>
                      <a:pPr algn="ctr" fontAlgn="ctr"/>
                      <a:r>
                        <a:rPr lang="en-US" sz="800" b="0" i="0" u="none" strike="noStrike" dirty="0">
                          <a:solidFill>
                            <a:srgbClr val="000000"/>
                          </a:solidFill>
                          <a:effectLst/>
                          <a:latin typeface="Calibri" panose="020F0502020204030204" pitchFamily="34" charset="0"/>
                        </a:rPr>
                        <a:t>Hetero Nano-composites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07700927"/>
                  </a:ext>
                </a:extLst>
              </a:tr>
            </a:tbl>
          </a:graphicData>
        </a:graphic>
      </p:graphicFrame>
      <p:graphicFrame>
        <p:nvGraphicFramePr>
          <p:cNvPr id="7" name="Content Placeholder 3">
            <a:extLst>
              <a:ext uri="{FF2B5EF4-FFF2-40B4-BE49-F238E27FC236}">
                <a16:creationId xmlns:a16="http://schemas.microsoft.com/office/drawing/2014/main" id="{DD4CFCD5-BEBB-3E08-8CA4-C2F0FEDAD6D2}"/>
              </a:ext>
            </a:extLst>
          </p:cNvPr>
          <p:cNvGraphicFramePr>
            <a:graphicFrameLocks/>
          </p:cNvGraphicFramePr>
          <p:nvPr>
            <p:extLst>
              <p:ext uri="{D42A27DB-BD31-4B8C-83A1-F6EECF244321}">
                <p14:modId xmlns:p14="http://schemas.microsoft.com/office/powerpoint/2010/main" val="2380379386"/>
              </p:ext>
            </p:extLst>
          </p:nvPr>
        </p:nvGraphicFramePr>
        <p:xfrm>
          <a:off x="4445908" y="1504117"/>
          <a:ext cx="1621298" cy="818781"/>
        </p:xfrm>
        <a:graphic>
          <a:graphicData uri="http://schemas.openxmlformats.org/drawingml/2006/table">
            <a:tbl>
              <a:tblPr>
                <a:tableStyleId>{08FB837D-C827-4EFA-A057-4D05807E0F7C}</a:tableStyleId>
              </a:tblPr>
              <a:tblGrid>
                <a:gridCol w="1621298">
                  <a:extLst>
                    <a:ext uri="{9D8B030D-6E8A-4147-A177-3AD203B41FA5}">
                      <a16:colId xmlns:a16="http://schemas.microsoft.com/office/drawing/2014/main" val="2519509545"/>
                    </a:ext>
                  </a:extLst>
                </a:gridCol>
              </a:tblGrid>
              <a:tr h="146043">
                <a:tc>
                  <a:txBody>
                    <a:bodyPr/>
                    <a:lstStyle/>
                    <a:p>
                      <a:pPr algn="ctr" fontAlgn="b"/>
                      <a:r>
                        <a:rPr lang="it-IT" sz="800" b="1" u="none" strike="noStrike" err="1">
                          <a:solidFill>
                            <a:srgbClr val="000000"/>
                          </a:solidFill>
                          <a:effectLst/>
                          <a:latin typeface="+mn-lt"/>
                        </a:rPr>
                        <a:t>Graphite</a:t>
                      </a:r>
                      <a:endParaRPr lang="en-US" sz="800" b="1" i="0" u="none" strike="noStrike">
                        <a:solidFill>
                          <a:srgbClr val="000000"/>
                        </a:solidFill>
                        <a:effectLst/>
                        <a:latin typeface="+mn-lt"/>
                      </a:endParaRPr>
                    </a:p>
                  </a:txBody>
                  <a:tcPr marL="0" marR="0" marT="0" marB="0" anchor="b"/>
                </a:tc>
                <a:extLst>
                  <a:ext uri="{0D108BD9-81ED-4DB2-BD59-A6C34878D82A}">
                    <a16:rowId xmlns:a16="http://schemas.microsoft.com/office/drawing/2014/main" val="3436840383"/>
                  </a:ext>
                </a:extLst>
              </a:tr>
              <a:tr h="140426">
                <a:tc>
                  <a:txBody>
                    <a:bodyPr/>
                    <a:lstStyle/>
                    <a:p>
                      <a:pPr algn="ctr" fontAlgn="b"/>
                      <a:r>
                        <a:rPr lang="en-US" sz="800" b="0" u="none" strike="noStrike" dirty="0">
                          <a:solidFill>
                            <a:srgbClr val="000000"/>
                          </a:solidFill>
                          <a:effectLst/>
                          <a:latin typeface="+mn-lt"/>
                        </a:rPr>
                        <a:t>IG110</a:t>
                      </a:r>
                      <a:endParaRPr lang="en-US" sz="800" b="0" i="0" u="none" strike="noStrike" dirty="0">
                        <a:solidFill>
                          <a:srgbClr val="000000"/>
                        </a:solidFill>
                        <a:effectLst/>
                        <a:latin typeface="+mn-lt"/>
                      </a:endParaRPr>
                    </a:p>
                  </a:txBody>
                  <a:tcPr marL="0" marR="0" marT="0" marB="0" anchor="b"/>
                </a:tc>
                <a:extLst>
                  <a:ext uri="{0D108BD9-81ED-4DB2-BD59-A6C34878D82A}">
                    <a16:rowId xmlns:a16="http://schemas.microsoft.com/office/drawing/2014/main" val="4101930459"/>
                  </a:ext>
                </a:extLst>
              </a:tr>
              <a:tr h="140426">
                <a:tc>
                  <a:txBody>
                    <a:bodyPr/>
                    <a:lstStyle/>
                    <a:p>
                      <a:pPr algn="ctr" fontAlgn="b"/>
                      <a:r>
                        <a:rPr lang="en-US" sz="800" b="0" i="0" u="none" strike="noStrike" dirty="0">
                          <a:solidFill>
                            <a:srgbClr val="000000"/>
                          </a:solidFill>
                          <a:effectLst/>
                          <a:latin typeface="+mn-lt"/>
                        </a:rPr>
                        <a:t>2114</a:t>
                      </a:r>
                    </a:p>
                  </a:txBody>
                  <a:tcPr marL="0" marR="0" marT="0" marB="0" anchor="b"/>
                </a:tc>
                <a:extLst>
                  <a:ext uri="{0D108BD9-81ED-4DB2-BD59-A6C34878D82A}">
                    <a16:rowId xmlns:a16="http://schemas.microsoft.com/office/drawing/2014/main" val="1258801278"/>
                  </a:ext>
                </a:extLst>
              </a:tr>
              <a:tr h="140426">
                <a:tc>
                  <a:txBody>
                    <a:bodyPr/>
                    <a:lstStyle/>
                    <a:p>
                      <a:pPr algn="ctr" fontAlgn="b"/>
                      <a:r>
                        <a:rPr lang="en-US" sz="800" b="0" i="0" u="none" strike="noStrike" dirty="0">
                          <a:solidFill>
                            <a:srgbClr val="000000"/>
                          </a:solidFill>
                          <a:effectLst/>
                          <a:latin typeface="+mn-lt"/>
                        </a:rPr>
                        <a:t>PCEA</a:t>
                      </a:r>
                    </a:p>
                  </a:txBody>
                  <a:tcPr marL="0" marR="0" marT="0" marB="0" anchor="b"/>
                </a:tc>
                <a:extLst>
                  <a:ext uri="{0D108BD9-81ED-4DB2-BD59-A6C34878D82A}">
                    <a16:rowId xmlns:a16="http://schemas.microsoft.com/office/drawing/2014/main" val="2300664319"/>
                  </a:ext>
                </a:extLst>
              </a:tr>
              <a:tr h="125730">
                <a:tc>
                  <a:txBody>
                    <a:bodyPr/>
                    <a:lstStyle/>
                    <a:p>
                      <a:pPr algn="ctr" fontAlgn="b"/>
                      <a:r>
                        <a:rPr lang="en-US" sz="800" b="0" u="none" strike="noStrike" dirty="0">
                          <a:solidFill>
                            <a:srgbClr val="000000"/>
                          </a:solidFill>
                          <a:effectLst/>
                          <a:latin typeface="+mn-lt"/>
                        </a:rPr>
                        <a:t>HOPG</a:t>
                      </a:r>
                      <a:endParaRPr lang="en-US" sz="800" b="0" i="0" u="none" strike="noStrike" dirty="0">
                        <a:solidFill>
                          <a:srgbClr val="000000"/>
                        </a:solidFill>
                        <a:effectLst/>
                        <a:latin typeface="+mn-lt"/>
                      </a:endParaRPr>
                    </a:p>
                  </a:txBody>
                  <a:tcPr marL="0" marR="0" marT="0" marB="0" anchor="b"/>
                </a:tc>
                <a:extLst>
                  <a:ext uri="{0D108BD9-81ED-4DB2-BD59-A6C34878D82A}">
                    <a16:rowId xmlns:a16="http://schemas.microsoft.com/office/drawing/2014/main" val="1542966779"/>
                  </a:ext>
                </a:extLst>
              </a:tr>
              <a:tr h="125730">
                <a:tc>
                  <a:txBody>
                    <a:bodyPr/>
                    <a:lstStyle/>
                    <a:p>
                      <a:pPr algn="ctr" fontAlgn="ctr"/>
                      <a:r>
                        <a:rPr lang="en-US" sz="800" b="0" u="none" strike="noStrike" dirty="0" err="1">
                          <a:solidFill>
                            <a:srgbClr val="000000"/>
                          </a:solidFill>
                          <a:effectLst/>
                          <a:latin typeface="+mn-lt"/>
                        </a:rPr>
                        <a:t>IPyC</a:t>
                      </a:r>
                      <a:endParaRPr lang="en-US" sz="8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487428568"/>
                  </a:ext>
                </a:extLst>
              </a:tr>
            </a:tbl>
          </a:graphicData>
        </a:graphic>
      </p:graphicFrame>
      <p:pic>
        <p:nvPicPr>
          <p:cNvPr id="11" name="Picture 10">
            <a:extLst>
              <a:ext uri="{FF2B5EF4-FFF2-40B4-BE49-F238E27FC236}">
                <a16:creationId xmlns:a16="http://schemas.microsoft.com/office/drawing/2014/main" id="{DBEE322A-4FC2-E3E1-1641-08B11C4F739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330" y="1181988"/>
            <a:ext cx="2949961" cy="1463040"/>
          </a:xfrm>
          <a:prstGeom prst="rect">
            <a:avLst/>
          </a:prstGeom>
        </p:spPr>
      </p:pic>
      <p:pic>
        <p:nvPicPr>
          <p:cNvPr id="12" name="Picture 11">
            <a:extLst>
              <a:ext uri="{FF2B5EF4-FFF2-40B4-BE49-F238E27FC236}">
                <a16:creationId xmlns:a16="http://schemas.microsoft.com/office/drawing/2014/main" id="{387E2920-435F-2E9C-99E9-2036340988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5229" y="2517028"/>
            <a:ext cx="2411483" cy="1463040"/>
          </a:xfrm>
          <a:prstGeom prst="rect">
            <a:avLst/>
          </a:prstGeom>
        </p:spPr>
      </p:pic>
      <p:sp>
        <p:nvSpPr>
          <p:cNvPr id="13" name="TextBox 12">
            <a:extLst>
              <a:ext uri="{FF2B5EF4-FFF2-40B4-BE49-F238E27FC236}">
                <a16:creationId xmlns:a16="http://schemas.microsoft.com/office/drawing/2014/main" id="{E5C0836D-CE5A-123E-CB14-B4C0F17C91A3}"/>
              </a:ext>
            </a:extLst>
          </p:cNvPr>
          <p:cNvSpPr txBox="1"/>
          <p:nvPr/>
        </p:nvSpPr>
        <p:spPr>
          <a:xfrm>
            <a:off x="1846375" y="3628790"/>
            <a:ext cx="2683328" cy="276999"/>
          </a:xfrm>
          <a:prstGeom prst="rect">
            <a:avLst/>
          </a:prstGeom>
          <a:noFill/>
        </p:spPr>
        <p:txBody>
          <a:bodyPr wrap="square" rtlCol="0">
            <a:spAutoFit/>
          </a:bodyPr>
          <a:lstStyle/>
          <a:p>
            <a:r>
              <a:rPr lang="en-US" sz="1200" dirty="0"/>
              <a:t>Graphite Capsule</a:t>
            </a:r>
          </a:p>
        </p:txBody>
      </p:sp>
      <p:sp>
        <p:nvSpPr>
          <p:cNvPr id="14" name="TextBox 13">
            <a:extLst>
              <a:ext uri="{FF2B5EF4-FFF2-40B4-BE49-F238E27FC236}">
                <a16:creationId xmlns:a16="http://schemas.microsoft.com/office/drawing/2014/main" id="{88962AC1-194E-1B23-AFC3-8F7B0AFE2E9D}"/>
              </a:ext>
            </a:extLst>
          </p:cNvPr>
          <p:cNvSpPr txBox="1"/>
          <p:nvPr/>
        </p:nvSpPr>
        <p:spPr>
          <a:xfrm>
            <a:off x="1846375" y="2102362"/>
            <a:ext cx="1839686" cy="276999"/>
          </a:xfrm>
          <a:prstGeom prst="rect">
            <a:avLst/>
          </a:prstGeom>
          <a:noFill/>
        </p:spPr>
        <p:txBody>
          <a:bodyPr wrap="square" rtlCol="0">
            <a:spAutoFit/>
          </a:bodyPr>
          <a:lstStyle/>
          <a:p>
            <a:r>
              <a:rPr lang="en-US" sz="1200" dirty="0"/>
              <a:t>AFA Capsule</a:t>
            </a:r>
          </a:p>
        </p:txBody>
      </p:sp>
      <p:sp>
        <p:nvSpPr>
          <p:cNvPr id="15" name="TextBox 14">
            <a:extLst>
              <a:ext uri="{FF2B5EF4-FFF2-40B4-BE49-F238E27FC236}">
                <a16:creationId xmlns:a16="http://schemas.microsoft.com/office/drawing/2014/main" id="{51DD5E40-6C64-1A9D-F63F-543F4F0EC292}"/>
              </a:ext>
            </a:extLst>
          </p:cNvPr>
          <p:cNvSpPr txBox="1"/>
          <p:nvPr/>
        </p:nvSpPr>
        <p:spPr>
          <a:xfrm>
            <a:off x="3340608" y="6399311"/>
            <a:ext cx="5930341" cy="307777"/>
          </a:xfrm>
          <a:prstGeom prst="rect">
            <a:avLst/>
          </a:prstGeom>
          <a:noFill/>
        </p:spPr>
        <p:txBody>
          <a:bodyPr wrap="none" rtlCol="0">
            <a:spAutoFit/>
          </a:bodyPr>
          <a:lstStyle/>
          <a:p>
            <a:r>
              <a:rPr lang="en-US" sz="1400" dirty="0">
                <a:solidFill>
                  <a:schemeClr val="bg1">
                    <a:lumMod val="50000"/>
                  </a:schemeClr>
                </a:solidFill>
              </a:rPr>
              <a:t>NIFT-E model keeps ATR position full of specimens for highest efficiency</a:t>
            </a:r>
          </a:p>
        </p:txBody>
      </p:sp>
    </p:spTree>
    <p:extLst>
      <p:ext uri="{BB962C8B-B14F-4D97-AF65-F5344CB8AC3E}">
        <p14:creationId xmlns:p14="http://schemas.microsoft.com/office/powerpoint/2010/main" val="30563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2FD7A3-AFF0-24AD-69A8-53989579404B}"/>
              </a:ext>
            </a:extLst>
          </p:cNvPr>
          <p:cNvSpPr>
            <a:spLocks noGrp="1"/>
          </p:cNvSpPr>
          <p:nvPr>
            <p:ph type="ctrTitle"/>
          </p:nvPr>
        </p:nvSpPr>
        <p:spPr>
          <a:xfrm>
            <a:off x="1523499" y="1501691"/>
            <a:ext cx="7210926" cy="2703680"/>
          </a:xfrm>
          <a:solidFill>
            <a:schemeClr val="bg1"/>
          </a:solidFill>
        </p:spPr>
        <p:txBody>
          <a:bodyPr/>
          <a:lstStyle/>
          <a:p>
            <a:pPr algn="l"/>
            <a:r>
              <a:rPr lang="en-US" sz="4400" dirty="0">
                <a:latin typeface="+mj-lt"/>
              </a:rPr>
              <a:t>5</a:t>
            </a:r>
            <a:r>
              <a:rPr lang="en-US" sz="4400" baseline="30000" dirty="0">
                <a:latin typeface="+mj-lt"/>
              </a:rPr>
              <a:t>th</a:t>
            </a:r>
            <a:r>
              <a:rPr lang="en-US" sz="4400" dirty="0">
                <a:latin typeface="+mj-lt"/>
              </a:rPr>
              <a:t> Floor: </a:t>
            </a:r>
            <a:br>
              <a:rPr lang="en-US" sz="4400" dirty="0">
                <a:latin typeface="+mj-lt"/>
              </a:rPr>
            </a:br>
            <a:r>
              <a:rPr lang="en-US" sz="4400" dirty="0">
                <a:latin typeface="+mj-lt"/>
              </a:rPr>
              <a:t>Materials Irradiation Capabilities</a:t>
            </a:r>
          </a:p>
        </p:txBody>
      </p:sp>
      <p:pic>
        <p:nvPicPr>
          <p:cNvPr id="2" name="Picture 1">
            <a:extLst>
              <a:ext uri="{FF2B5EF4-FFF2-40B4-BE49-F238E27FC236}">
                <a16:creationId xmlns:a16="http://schemas.microsoft.com/office/drawing/2014/main" id="{71B05D02-1050-CEE8-6840-17450F29B3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1209" y="720367"/>
            <a:ext cx="4024796" cy="5029200"/>
          </a:xfrm>
          <a:prstGeom prst="rect">
            <a:avLst/>
          </a:prstGeom>
        </p:spPr>
      </p:pic>
      <p:sp>
        <p:nvSpPr>
          <p:cNvPr id="3" name="Rectangle 2">
            <a:extLst>
              <a:ext uri="{FF2B5EF4-FFF2-40B4-BE49-F238E27FC236}">
                <a16:creationId xmlns:a16="http://schemas.microsoft.com/office/drawing/2014/main" id="{F0AC8090-3943-01E0-8D15-C77D67F3CD27}"/>
              </a:ext>
            </a:extLst>
          </p:cNvPr>
          <p:cNvSpPr/>
          <p:nvPr/>
        </p:nvSpPr>
        <p:spPr bwMode="auto">
          <a:xfrm>
            <a:off x="7861209" y="2105094"/>
            <a:ext cx="4024796" cy="3644473"/>
          </a:xfrm>
          <a:prstGeom prst="rect">
            <a:avLst/>
          </a:prstGeom>
          <a:solidFill>
            <a:schemeClr val="tx1">
              <a:lumMod val="95000"/>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409594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90D63-94FF-FC70-3F30-EDF41660BFE0}"/>
              </a:ext>
            </a:extLst>
          </p:cNvPr>
          <p:cNvSpPr>
            <a:spLocks noGrp="1"/>
          </p:cNvSpPr>
          <p:nvPr>
            <p:ph type="title"/>
          </p:nvPr>
        </p:nvSpPr>
        <p:spPr>
          <a:xfrm>
            <a:off x="254000" y="222156"/>
            <a:ext cx="11684000" cy="685800"/>
          </a:xfrm>
        </p:spPr>
        <p:txBody>
          <a:bodyPr>
            <a:noAutofit/>
          </a:bodyPr>
          <a:lstStyle/>
          <a:p>
            <a:r>
              <a:rPr lang="en-US" b="1" dirty="0">
                <a:solidFill>
                  <a:schemeClr val="bg2"/>
                </a:solidFill>
              </a:rPr>
              <a:t>Simulated Reactor Environments</a:t>
            </a:r>
            <a:r>
              <a:rPr lang="en-US" dirty="0">
                <a:solidFill>
                  <a:schemeClr val="bg2"/>
                </a:solidFill>
              </a:rPr>
              <a:t>: </a:t>
            </a:r>
            <a:r>
              <a:rPr lang="en-US" b="1" dirty="0">
                <a:solidFill>
                  <a:schemeClr val="bg2"/>
                </a:solidFill>
              </a:rPr>
              <a:t>Neutron Irradiation</a:t>
            </a:r>
          </a:p>
        </p:txBody>
      </p:sp>
      <p:grpSp>
        <p:nvGrpSpPr>
          <p:cNvPr id="21" name="Group 20">
            <a:extLst>
              <a:ext uri="{FF2B5EF4-FFF2-40B4-BE49-F238E27FC236}">
                <a16:creationId xmlns:a16="http://schemas.microsoft.com/office/drawing/2014/main" id="{DFE53A1F-D1B5-DF0D-A4B4-326FE90D3840}"/>
              </a:ext>
            </a:extLst>
          </p:cNvPr>
          <p:cNvGrpSpPr/>
          <p:nvPr/>
        </p:nvGrpSpPr>
        <p:grpSpPr>
          <a:xfrm>
            <a:off x="634515" y="913188"/>
            <a:ext cx="10509038" cy="5036856"/>
            <a:chOff x="930640" y="1063001"/>
            <a:chExt cx="10509038" cy="5036856"/>
          </a:xfrm>
        </p:grpSpPr>
        <p:pic>
          <p:nvPicPr>
            <p:cNvPr id="22" name="Picture 21">
              <a:extLst>
                <a:ext uri="{FF2B5EF4-FFF2-40B4-BE49-F238E27FC236}">
                  <a16:creationId xmlns:a16="http://schemas.microsoft.com/office/drawing/2014/main" id="{8DC83170-5604-B9A0-9004-EADCA8AE0A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55843" y="1069012"/>
              <a:ext cx="2942305" cy="1803955"/>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5CD1C0CF-212A-D91A-353B-53F1AD67F9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51874" y="1075127"/>
              <a:ext cx="1307670" cy="1822686"/>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C0163176-577F-7A77-9AF5-F29FE82632E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64527" y="3064901"/>
              <a:ext cx="2306162" cy="3034956"/>
            </a:xfrm>
            <a:prstGeom prst="rect">
              <a:avLst/>
            </a:prstGeom>
            <a:ln>
              <a:noFill/>
            </a:ln>
            <a:effectLst>
              <a:outerShdw blurRad="292100" dist="139700" dir="2700000" algn="tl" rotWithShape="0">
                <a:srgbClr val="333333">
                  <a:alpha val="65000"/>
                </a:srgbClr>
              </a:outerShdw>
            </a:effectLst>
          </p:spPr>
        </p:pic>
        <p:pic>
          <p:nvPicPr>
            <p:cNvPr id="25" name="Picture 24">
              <a:extLst>
                <a:ext uri="{FF2B5EF4-FFF2-40B4-BE49-F238E27FC236}">
                  <a16:creationId xmlns:a16="http://schemas.microsoft.com/office/drawing/2014/main" id="{FDDA543D-7C6E-0877-5DDC-C7CEAAC09B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30640" y="4426574"/>
              <a:ext cx="1368887" cy="1664844"/>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58240492-0727-CBA4-626C-B2E371F651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59007" y="4426575"/>
              <a:ext cx="1509235" cy="1673282"/>
            </a:xfrm>
            <a:prstGeom prst="rect">
              <a:avLst/>
            </a:prstGeom>
            <a:ln>
              <a:noFill/>
            </a:ln>
            <a:effectLst>
              <a:outerShdw blurRad="292100" dist="139700" dir="2700000" algn="tl" rotWithShape="0">
                <a:srgbClr val="333333">
                  <a:alpha val="65000"/>
                </a:srgbClr>
              </a:outerShdw>
            </a:effectLst>
          </p:spPr>
        </p:pic>
        <p:pic>
          <p:nvPicPr>
            <p:cNvPr id="27" name="Picture 2" descr="https://reactor.osu.edu/sites/reactor.osu.edu/files/media/legacy/glowing_core.jpg">
              <a:extLst>
                <a:ext uri="{FF2B5EF4-FFF2-40B4-BE49-F238E27FC236}">
                  <a16:creationId xmlns:a16="http://schemas.microsoft.com/office/drawing/2014/main" id="{EDC43A62-6D3C-AD0E-66D8-CBCFAA67786F}"/>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rot="16200000">
              <a:off x="3181944" y="3096835"/>
              <a:ext cx="1115284" cy="11487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28" name="Picture 27">
              <a:extLst>
                <a:ext uri="{FF2B5EF4-FFF2-40B4-BE49-F238E27FC236}">
                  <a16:creationId xmlns:a16="http://schemas.microsoft.com/office/drawing/2014/main" id="{E01D3080-B814-88FB-DB0D-582610B96A4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27722" y="4426575"/>
              <a:ext cx="2513514" cy="1673282"/>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B4FF0A01-940D-E8A7-ABA7-9A07F158093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180826" y="1063001"/>
              <a:ext cx="2250121" cy="2768220"/>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9554F788-50BD-2424-DCC9-5A4B83FF53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30640" y="3113553"/>
              <a:ext cx="1951247" cy="1097280"/>
            </a:xfrm>
            <a:prstGeom prst="rect">
              <a:avLst/>
            </a:prstGeom>
            <a:ln>
              <a:noFill/>
            </a:ln>
            <a:effectLst>
              <a:outerShdw blurRad="292100" dist="139700" dir="2700000" algn="tl" rotWithShape="0">
                <a:srgbClr val="333333">
                  <a:alpha val="65000"/>
                </a:srgbClr>
              </a:outerShdw>
            </a:effectLst>
          </p:spPr>
        </p:pic>
        <p:pic>
          <p:nvPicPr>
            <p:cNvPr id="31" name="Picture 30">
              <a:extLst>
                <a:ext uri="{FF2B5EF4-FFF2-40B4-BE49-F238E27FC236}">
                  <a16:creationId xmlns:a16="http://schemas.microsoft.com/office/drawing/2014/main" id="{94321F4C-69B7-08E0-1A39-F19652AA573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97284" y="3113553"/>
              <a:ext cx="2043952" cy="1097280"/>
            </a:xfrm>
            <a:prstGeom prst="rect">
              <a:avLst/>
            </a:prstGeom>
            <a:ln>
              <a:noFill/>
            </a:ln>
            <a:effectLst>
              <a:outerShdw blurRad="292100" dist="139700" dir="2700000" algn="tl" rotWithShape="0">
                <a:srgbClr val="333333">
                  <a:alpha val="65000"/>
                </a:srgbClr>
              </a:outerShdw>
            </a:effectLst>
          </p:spPr>
        </p:pic>
        <p:pic>
          <p:nvPicPr>
            <p:cNvPr id="32" name="Picture 31">
              <a:extLst>
                <a:ext uri="{FF2B5EF4-FFF2-40B4-BE49-F238E27FC236}">
                  <a16:creationId xmlns:a16="http://schemas.microsoft.com/office/drawing/2014/main" id="{646041B8-477A-B527-B9A5-68A631D58160}"/>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930640" y="1069012"/>
              <a:ext cx="2238556" cy="1828800"/>
            </a:xfrm>
            <a:prstGeom prst="rect">
              <a:avLst/>
            </a:prstGeom>
            <a:ln>
              <a:noFill/>
            </a:ln>
            <a:effectLst>
              <a:outerShdw blurRad="292100" dist="139700" dir="2700000" algn="tl" rotWithShape="0">
                <a:srgbClr val="333333">
                  <a:alpha val="65000"/>
                </a:srgbClr>
              </a:outerShdw>
            </a:effectLst>
          </p:spPr>
        </p:pic>
        <p:pic>
          <p:nvPicPr>
            <p:cNvPr id="33" name="Picture 32" descr="A close-up of a machine&#10;&#10;Description automatically generated with low confidence">
              <a:extLst>
                <a:ext uri="{FF2B5EF4-FFF2-40B4-BE49-F238E27FC236}">
                  <a16:creationId xmlns:a16="http://schemas.microsoft.com/office/drawing/2014/main" id="{C1E746A3-957E-D434-D635-1FE822961D16}"/>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4653453" y="1075127"/>
              <a:ext cx="1419712" cy="1822686"/>
            </a:xfrm>
            <a:prstGeom prst="rect">
              <a:avLst/>
            </a:prstGeom>
            <a:ln>
              <a:noFill/>
            </a:ln>
            <a:effectLst>
              <a:outerShdw blurRad="292100" dist="139700" dir="2700000" algn="tl" rotWithShape="0">
                <a:srgbClr val="333333">
                  <a:alpha val="65000"/>
                </a:srgbClr>
              </a:outerShdw>
            </a:effectLst>
          </p:spPr>
        </p:pic>
        <p:pic>
          <p:nvPicPr>
            <p:cNvPr id="34" name="Picture 33" descr="A picture containing screenshot, blue, electric blue, majorelle blue&#10;&#10;Description automatically generated">
              <a:extLst>
                <a:ext uri="{FF2B5EF4-FFF2-40B4-BE49-F238E27FC236}">
                  <a16:creationId xmlns:a16="http://schemas.microsoft.com/office/drawing/2014/main" id="{A2051222-EA2B-0715-DB3C-3B0316B5DD31}"/>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9172094" y="4007293"/>
              <a:ext cx="2267584" cy="2084125"/>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49861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floor, person&#10;&#10;Description automatically generated">
            <a:extLst>
              <a:ext uri="{FF2B5EF4-FFF2-40B4-BE49-F238E27FC236}">
                <a16:creationId xmlns:a16="http://schemas.microsoft.com/office/drawing/2014/main" id="{0EC9BC6F-89B2-1BDF-EE71-45227FC5BD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4277689" y="1313170"/>
            <a:ext cx="3493665" cy="2468880"/>
          </a:xfrm>
          <a:prstGeom prst="rect">
            <a:avLst/>
          </a:prstGeom>
          <a:ln>
            <a:solidFill>
              <a:srgbClr val="000000"/>
            </a:solidFill>
          </a:ln>
          <a:effectLst>
            <a:outerShdw blurRad="50800" dist="88900" dir="2700000" algn="tl" rotWithShape="0">
              <a:prstClr val="black">
                <a:alpha val="40000"/>
              </a:prstClr>
            </a:outerShdw>
          </a:effectLst>
          <a:extLst>
            <a:ext uri="{53640926-AAD7-44D8-BBD7-CCE9431645EC}">
              <a14:shadowObscured xmlns:a14="http://schemas.microsoft.com/office/drawing/2010/main"/>
            </a:ext>
          </a:extLst>
        </p:spPr>
      </p:pic>
      <p:pic>
        <p:nvPicPr>
          <p:cNvPr id="7" name="Picture 6" descr="A picture containing computer, indoor, text, computer monitor&#10;&#10;Description automatically generated">
            <a:extLst>
              <a:ext uri="{FF2B5EF4-FFF2-40B4-BE49-F238E27FC236}">
                <a16:creationId xmlns:a16="http://schemas.microsoft.com/office/drawing/2014/main" id="{6E7A08A8-0F5E-618F-3746-F18C030E13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662169" y="1342549"/>
            <a:ext cx="3291840" cy="2468880"/>
          </a:xfrm>
          <a:prstGeom prst="rect">
            <a:avLst/>
          </a:prstGeom>
          <a:ln>
            <a:solidFill>
              <a:srgbClr val="000000"/>
            </a:solidFill>
          </a:ln>
          <a:effectLst>
            <a:outerShdw blurRad="50800" dist="88900" dir="2700000" algn="tl" rotWithShape="0">
              <a:prstClr val="black">
                <a:alpha val="40000"/>
              </a:prstClr>
            </a:outerShdw>
          </a:effectLst>
        </p:spPr>
      </p:pic>
      <p:sp>
        <p:nvSpPr>
          <p:cNvPr id="8" name="TextBox 7">
            <a:extLst>
              <a:ext uri="{FF2B5EF4-FFF2-40B4-BE49-F238E27FC236}">
                <a16:creationId xmlns:a16="http://schemas.microsoft.com/office/drawing/2014/main" id="{A07CF266-2E19-1DE8-3629-87DF0877B584}"/>
              </a:ext>
            </a:extLst>
          </p:cNvPr>
          <p:cNvSpPr txBox="1"/>
          <p:nvPr/>
        </p:nvSpPr>
        <p:spPr>
          <a:xfrm>
            <a:off x="602634" y="3351163"/>
            <a:ext cx="1730133" cy="430887"/>
          </a:xfrm>
          <a:prstGeom prst="rect">
            <a:avLst/>
          </a:prstGeom>
          <a:noFill/>
        </p:spPr>
        <p:txBody>
          <a:bodyPr wrap="square">
            <a:spAutoFit/>
          </a:bodyPr>
          <a:lstStyle/>
          <a:p>
            <a:r>
              <a:rPr lang="en-US" sz="2200" b="1" dirty="0">
                <a:solidFill>
                  <a:schemeClr val="bg1"/>
                </a:solidFill>
              </a:rPr>
              <a:t>MIBL</a:t>
            </a:r>
            <a:endParaRPr lang="en-US" sz="2200" dirty="0">
              <a:solidFill>
                <a:schemeClr val="bg1"/>
              </a:solidFill>
            </a:endParaRPr>
          </a:p>
        </p:txBody>
      </p:sp>
      <p:sp>
        <p:nvSpPr>
          <p:cNvPr id="9" name="TextBox 8">
            <a:extLst>
              <a:ext uri="{FF2B5EF4-FFF2-40B4-BE49-F238E27FC236}">
                <a16:creationId xmlns:a16="http://schemas.microsoft.com/office/drawing/2014/main" id="{842EFA78-6A23-75A0-1EA9-8C34B5F2422B}"/>
              </a:ext>
            </a:extLst>
          </p:cNvPr>
          <p:cNvSpPr txBox="1"/>
          <p:nvPr/>
        </p:nvSpPr>
        <p:spPr>
          <a:xfrm>
            <a:off x="6922168" y="1342549"/>
            <a:ext cx="1635811" cy="430887"/>
          </a:xfrm>
          <a:prstGeom prst="rect">
            <a:avLst/>
          </a:prstGeom>
          <a:noFill/>
        </p:spPr>
        <p:txBody>
          <a:bodyPr wrap="square">
            <a:spAutoFit/>
          </a:bodyPr>
          <a:lstStyle/>
          <a:p>
            <a:r>
              <a:rPr lang="en-US" sz="2200" b="1" dirty="0">
                <a:solidFill>
                  <a:schemeClr val="bg1"/>
                </a:solidFill>
              </a:rPr>
              <a:t>IVEM</a:t>
            </a:r>
            <a:endParaRPr lang="en-US" sz="2200" dirty="0">
              <a:solidFill>
                <a:schemeClr val="bg1"/>
              </a:solidFill>
            </a:endParaRPr>
          </a:p>
        </p:txBody>
      </p:sp>
      <p:pic>
        <p:nvPicPr>
          <p:cNvPr id="10" name="Picture 9">
            <a:extLst>
              <a:ext uri="{FF2B5EF4-FFF2-40B4-BE49-F238E27FC236}">
                <a16:creationId xmlns:a16="http://schemas.microsoft.com/office/drawing/2014/main" id="{4AB63CA7-231C-2DE1-2444-7DEFA516D91E}"/>
              </a:ext>
            </a:extLst>
          </p:cNvPr>
          <p:cNvPicPr>
            <a:picLocks noChangeAspect="1"/>
          </p:cNvPicPr>
          <p:nvPr/>
        </p:nvPicPr>
        <p:blipFill rotWithShape="1">
          <a:blip r:embed="rId4"/>
          <a:srcRect b="34080"/>
          <a:stretch/>
        </p:blipFill>
        <p:spPr>
          <a:xfrm>
            <a:off x="8079835" y="1313170"/>
            <a:ext cx="3224798" cy="2468880"/>
          </a:xfrm>
          <a:prstGeom prst="rect">
            <a:avLst/>
          </a:prstGeom>
        </p:spPr>
      </p:pic>
      <p:sp>
        <p:nvSpPr>
          <p:cNvPr id="11" name="TextBox 10">
            <a:extLst>
              <a:ext uri="{FF2B5EF4-FFF2-40B4-BE49-F238E27FC236}">
                <a16:creationId xmlns:a16="http://schemas.microsoft.com/office/drawing/2014/main" id="{4C8F3FA7-239F-EC4C-2666-8D600F68174D}"/>
              </a:ext>
            </a:extLst>
          </p:cNvPr>
          <p:cNvSpPr txBox="1"/>
          <p:nvPr/>
        </p:nvSpPr>
        <p:spPr>
          <a:xfrm>
            <a:off x="10122568" y="3166769"/>
            <a:ext cx="1182065" cy="430887"/>
          </a:xfrm>
          <a:prstGeom prst="rect">
            <a:avLst/>
          </a:prstGeom>
          <a:noFill/>
        </p:spPr>
        <p:txBody>
          <a:bodyPr wrap="square">
            <a:spAutoFit/>
          </a:bodyPr>
          <a:lstStyle/>
          <a:p>
            <a:r>
              <a:rPr lang="en-US" sz="2200" b="1" dirty="0">
                <a:solidFill>
                  <a:schemeClr val="bg1"/>
                </a:solidFill>
              </a:rPr>
              <a:t>I</a:t>
            </a:r>
            <a:r>
              <a:rPr lang="en-US" sz="2200" b="1" baseline="30000" dirty="0">
                <a:solidFill>
                  <a:schemeClr val="bg1"/>
                </a:solidFill>
              </a:rPr>
              <a:t>3</a:t>
            </a:r>
            <a:r>
              <a:rPr lang="en-US" sz="2200" b="1" dirty="0">
                <a:solidFill>
                  <a:schemeClr val="bg1"/>
                </a:solidFill>
              </a:rPr>
              <a:t>TEM</a:t>
            </a:r>
            <a:endParaRPr lang="en-US" sz="2200" dirty="0">
              <a:solidFill>
                <a:schemeClr val="bg1"/>
              </a:solidFill>
            </a:endParaRPr>
          </a:p>
        </p:txBody>
      </p:sp>
      <p:pic>
        <p:nvPicPr>
          <p:cNvPr id="12" name="Picture 2" descr="Accelerator Laboratory | Texas A&amp;M University Engineering">
            <a:extLst>
              <a:ext uri="{FF2B5EF4-FFF2-40B4-BE49-F238E27FC236}">
                <a16:creationId xmlns:a16="http://schemas.microsoft.com/office/drawing/2014/main" id="{572B66FF-FEAD-B8F7-5A55-398CA18DBD0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49264" y="4211193"/>
            <a:ext cx="5055369" cy="1941150"/>
          </a:xfrm>
          <a:prstGeom prst="rect">
            <a:avLst/>
          </a:prstGeom>
          <a:ln>
            <a:solidFill>
              <a:srgbClr val="000000"/>
            </a:solidFill>
          </a:ln>
          <a:effectLst>
            <a:outerShdw blurRad="50800" dist="889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E740594-E3C8-0250-6FD8-3F2655505801}"/>
              </a:ext>
            </a:extLst>
          </p:cNvPr>
          <p:cNvSpPr txBox="1"/>
          <p:nvPr/>
        </p:nvSpPr>
        <p:spPr>
          <a:xfrm>
            <a:off x="6249264" y="5746977"/>
            <a:ext cx="1730133" cy="430887"/>
          </a:xfrm>
          <a:prstGeom prst="rect">
            <a:avLst/>
          </a:prstGeom>
          <a:noFill/>
        </p:spPr>
        <p:txBody>
          <a:bodyPr wrap="square">
            <a:spAutoFit/>
          </a:bodyPr>
          <a:lstStyle/>
          <a:p>
            <a:r>
              <a:rPr lang="en-US" sz="2200" b="1" dirty="0">
                <a:solidFill>
                  <a:schemeClr val="bg1"/>
                </a:solidFill>
              </a:rPr>
              <a:t>TAMU-AL</a:t>
            </a:r>
            <a:endParaRPr lang="en-US" sz="2200" dirty="0">
              <a:solidFill>
                <a:schemeClr val="bg1"/>
              </a:solidFill>
            </a:endParaRPr>
          </a:p>
        </p:txBody>
      </p:sp>
      <p:pic>
        <p:nvPicPr>
          <p:cNvPr id="14" name="Picture 8" descr="Ion Beam Lab (IBL) – The UW-Madison MAterials Degradation under COrrosion  and Radiation (MADCOR) – UW–Madison">
            <a:extLst>
              <a:ext uri="{FF2B5EF4-FFF2-40B4-BE49-F238E27FC236}">
                <a16:creationId xmlns:a16="http://schemas.microsoft.com/office/drawing/2014/main" id="{D354F3A3-14DF-2828-B796-7ADAEA3AE19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53901" y="4205017"/>
            <a:ext cx="5449265" cy="1942025"/>
          </a:xfrm>
          <a:prstGeom prst="rect">
            <a:avLst/>
          </a:prstGeom>
          <a:ln>
            <a:solidFill>
              <a:srgbClr val="000000"/>
            </a:solidFill>
          </a:ln>
          <a:effectLst>
            <a:outerShdw blurRad="50800" dist="889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281D61D-C556-9F55-00D8-EDBBBD19512F}"/>
              </a:ext>
            </a:extLst>
          </p:cNvPr>
          <p:cNvSpPr txBox="1"/>
          <p:nvPr/>
        </p:nvSpPr>
        <p:spPr>
          <a:xfrm>
            <a:off x="553901" y="5738006"/>
            <a:ext cx="2180944" cy="430887"/>
          </a:xfrm>
          <a:prstGeom prst="rect">
            <a:avLst/>
          </a:prstGeom>
          <a:noFill/>
        </p:spPr>
        <p:txBody>
          <a:bodyPr wrap="square">
            <a:spAutoFit/>
          </a:bodyPr>
          <a:lstStyle/>
          <a:p>
            <a:r>
              <a:rPr lang="en-US" sz="2200" b="1" dirty="0">
                <a:solidFill>
                  <a:schemeClr val="bg1"/>
                </a:solidFill>
              </a:rPr>
              <a:t>WISC-IBL</a:t>
            </a:r>
            <a:endParaRPr lang="en-US" sz="2200" dirty="0">
              <a:solidFill>
                <a:schemeClr val="bg1"/>
              </a:solidFill>
            </a:endParaRPr>
          </a:p>
        </p:txBody>
      </p:sp>
      <p:sp>
        <p:nvSpPr>
          <p:cNvPr id="2" name="Title 1">
            <a:extLst>
              <a:ext uri="{FF2B5EF4-FFF2-40B4-BE49-F238E27FC236}">
                <a16:creationId xmlns:a16="http://schemas.microsoft.com/office/drawing/2014/main" id="{EE845448-BB07-655F-1EA1-096DCF1BC944}"/>
              </a:ext>
            </a:extLst>
          </p:cNvPr>
          <p:cNvSpPr>
            <a:spLocks noGrp="1"/>
          </p:cNvSpPr>
          <p:nvPr>
            <p:ph type="title"/>
          </p:nvPr>
        </p:nvSpPr>
        <p:spPr>
          <a:xfrm>
            <a:off x="254000" y="347254"/>
            <a:ext cx="11684000" cy="685800"/>
          </a:xfrm>
        </p:spPr>
        <p:txBody>
          <a:bodyPr/>
          <a:lstStyle/>
          <a:p>
            <a:r>
              <a:rPr lang="en-US" dirty="0">
                <a:solidFill>
                  <a:schemeClr val="bg2"/>
                </a:solidFill>
              </a:rPr>
              <a:t>Simulated Reactor Environments: Ion Irradiation</a:t>
            </a:r>
          </a:p>
        </p:txBody>
      </p:sp>
    </p:spTree>
    <p:extLst>
      <p:ext uri="{BB962C8B-B14F-4D97-AF65-F5344CB8AC3E}">
        <p14:creationId xmlns:p14="http://schemas.microsoft.com/office/powerpoint/2010/main" val="75672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44EC4-39F3-D43E-E485-6193C07FBCF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82990F6-17C9-024D-06C5-DE8C9A6340F1}"/>
              </a:ext>
            </a:extLst>
          </p:cNvPr>
          <p:cNvSpPr>
            <a:spLocks noGrp="1"/>
          </p:cNvSpPr>
          <p:nvPr>
            <p:ph type="title"/>
          </p:nvPr>
        </p:nvSpPr>
        <p:spPr>
          <a:xfrm>
            <a:off x="330036" y="376341"/>
            <a:ext cx="11684000" cy="685800"/>
          </a:xfrm>
        </p:spPr>
        <p:txBody>
          <a:bodyPr/>
          <a:lstStyle/>
          <a:p>
            <a:r>
              <a:rPr lang="en-US" dirty="0">
                <a:solidFill>
                  <a:schemeClr val="bg2"/>
                </a:solidFill>
              </a:rPr>
              <a:t>Past Successful Irradiation Collaborations</a:t>
            </a:r>
          </a:p>
        </p:txBody>
      </p:sp>
      <p:sp>
        <p:nvSpPr>
          <p:cNvPr id="6" name="Text Placeholder 5">
            <a:extLst>
              <a:ext uri="{FF2B5EF4-FFF2-40B4-BE49-F238E27FC236}">
                <a16:creationId xmlns:a16="http://schemas.microsoft.com/office/drawing/2014/main" id="{0819177E-86B0-7FDD-B38E-BFE3F606AE41}"/>
              </a:ext>
            </a:extLst>
          </p:cNvPr>
          <p:cNvSpPr>
            <a:spLocks noGrp="1"/>
          </p:cNvSpPr>
          <p:nvPr>
            <p:ph sz="quarter" idx="12"/>
          </p:nvPr>
        </p:nvSpPr>
        <p:spPr>
          <a:xfrm>
            <a:off x="406400" y="1136822"/>
            <a:ext cx="9322816" cy="5032402"/>
          </a:xfrm>
        </p:spPr>
        <p:txBody>
          <a:bodyPr/>
          <a:lstStyle/>
          <a:p>
            <a:pPr marL="0" indent="0">
              <a:spcBef>
                <a:spcPts val="0"/>
              </a:spcBef>
              <a:spcAft>
                <a:spcPts val="1200"/>
              </a:spcAft>
              <a:buNone/>
            </a:pPr>
            <a:r>
              <a:rPr lang="en-US" sz="2000" b="1" dirty="0">
                <a:solidFill>
                  <a:srgbClr val="213E9A"/>
                </a:solidFill>
              </a:rPr>
              <a:t>NSUF is a </a:t>
            </a:r>
            <a:r>
              <a:rPr lang="en-US" sz="2000" b="1" u="sng" dirty="0">
                <a:solidFill>
                  <a:srgbClr val="213E9A"/>
                </a:solidFill>
              </a:rPr>
              <a:t>force multiplier</a:t>
            </a:r>
            <a:r>
              <a:rPr lang="en-US" sz="2000" b="1" dirty="0">
                <a:solidFill>
                  <a:srgbClr val="213E9A"/>
                </a:solidFill>
              </a:rPr>
              <a:t> for Nuclear Energy research and development</a:t>
            </a:r>
            <a:endParaRPr lang="en-US" sz="2000" dirty="0">
              <a:solidFill>
                <a:srgbClr val="213E9A"/>
              </a:solidFill>
            </a:endParaRPr>
          </a:p>
          <a:p>
            <a:pPr>
              <a:spcBef>
                <a:spcPts val="0"/>
              </a:spcBef>
              <a:spcAft>
                <a:spcPts val="600"/>
              </a:spcAft>
            </a:pPr>
            <a:r>
              <a:rPr lang="en-US" sz="1600" b="1" dirty="0">
                <a:solidFill>
                  <a:schemeClr val="tx1"/>
                </a:solidFill>
              </a:rPr>
              <a:t>Nuclear Energy Advanced Modeling and Simulation</a:t>
            </a:r>
          </a:p>
          <a:p>
            <a:pPr lvl="1">
              <a:spcBef>
                <a:spcPts val="0"/>
              </a:spcBef>
              <a:spcAft>
                <a:spcPts val="0"/>
              </a:spcAft>
            </a:pPr>
            <a:r>
              <a:rPr lang="en-US" sz="1200" dirty="0"/>
              <a:t>Texas A&amp;M University </a:t>
            </a:r>
            <a:r>
              <a:rPr lang="en-US" sz="1200" b="1" dirty="0"/>
              <a:t>MARMOT Validation Project </a:t>
            </a:r>
            <a:r>
              <a:rPr lang="en-US" sz="1200" dirty="0"/>
              <a:t>(TAMU-MVP) </a:t>
            </a:r>
            <a:r>
              <a:rPr lang="en-US" sz="1200" b="1" dirty="0">
                <a:solidFill>
                  <a:srgbClr val="00B0F0"/>
                </a:solidFill>
              </a:rPr>
              <a:t>ATR</a:t>
            </a:r>
            <a:r>
              <a:rPr lang="en-US" sz="1200" dirty="0"/>
              <a:t> NEAMS-2 in FY18 CINR </a:t>
            </a:r>
          </a:p>
          <a:p>
            <a:pPr>
              <a:spcBef>
                <a:spcPts val="1200"/>
              </a:spcBef>
              <a:spcAft>
                <a:spcPts val="0"/>
              </a:spcAft>
            </a:pPr>
            <a:r>
              <a:rPr lang="en-US" sz="1600" b="1" dirty="0">
                <a:solidFill>
                  <a:schemeClr val="tx1"/>
                </a:solidFill>
              </a:rPr>
              <a:t>Advanced Sensors and Instrumentation</a:t>
            </a:r>
          </a:p>
          <a:p>
            <a:pPr lvl="1">
              <a:spcBef>
                <a:spcPts val="0"/>
              </a:spcBef>
              <a:spcAft>
                <a:spcPts val="0"/>
              </a:spcAft>
            </a:pPr>
            <a:r>
              <a:rPr lang="en-US" sz="1200" dirty="0"/>
              <a:t>Westinghouse Electric Company </a:t>
            </a:r>
            <a:r>
              <a:rPr lang="en-US" sz="1200" b="1" i="1" dirty="0"/>
              <a:t>Integral Fuel Rod Real-Time Wireless Sensor </a:t>
            </a:r>
            <a:r>
              <a:rPr lang="en-US" sz="1200" dirty="0"/>
              <a:t>(WIRE-21) sensor irradiation </a:t>
            </a:r>
            <a:r>
              <a:rPr lang="en-US" sz="1200" b="1" dirty="0">
                <a:solidFill>
                  <a:srgbClr val="77933C"/>
                </a:solidFill>
              </a:rPr>
              <a:t>HFIR</a:t>
            </a:r>
            <a:r>
              <a:rPr lang="en-US" sz="1200" dirty="0"/>
              <a:t> NSUF-2 in FY18 CINR</a:t>
            </a:r>
          </a:p>
          <a:p>
            <a:pPr lvl="1">
              <a:spcAft>
                <a:spcPts val="0"/>
              </a:spcAft>
            </a:pPr>
            <a:r>
              <a:rPr lang="en-US" sz="1200" dirty="0"/>
              <a:t>Idaho National Laboratory </a:t>
            </a:r>
            <a:r>
              <a:rPr lang="en-US" sz="1200" b="1" dirty="0"/>
              <a:t>Testing of Sapphire Optical Fiber Distributed Temperature Sensors </a:t>
            </a:r>
            <a:r>
              <a:rPr lang="en-US" sz="1200" b="1" dirty="0">
                <a:solidFill>
                  <a:srgbClr val="C00000"/>
                </a:solidFill>
              </a:rPr>
              <a:t>MITR </a:t>
            </a:r>
            <a:r>
              <a:rPr lang="en-US" sz="1200" dirty="0"/>
              <a:t>NSUF-1.1 in FY19 CINR</a:t>
            </a:r>
          </a:p>
          <a:p>
            <a:pPr lvl="1">
              <a:spcAft>
                <a:spcPts val="0"/>
              </a:spcAft>
            </a:pPr>
            <a:r>
              <a:rPr lang="en-US" sz="1200" dirty="0"/>
              <a:t>University of Pittsburgh </a:t>
            </a:r>
            <a:r>
              <a:rPr lang="en-US" sz="1200" b="1" i="1" dirty="0"/>
              <a:t>Optical Fiber Sensor Fused Smart Alloy Parts with Graded Alloy Composition </a:t>
            </a:r>
            <a:r>
              <a:rPr lang="en-US" sz="1200" b="1" dirty="0">
                <a:solidFill>
                  <a:srgbClr val="C00000"/>
                </a:solidFill>
              </a:rPr>
              <a:t>MITR</a:t>
            </a:r>
            <a:r>
              <a:rPr lang="en-US" sz="1200" dirty="0"/>
              <a:t> NSUF-1.2B in FY17 CINR</a:t>
            </a:r>
          </a:p>
          <a:p>
            <a:pPr lvl="1">
              <a:spcAft>
                <a:spcPts val="0"/>
              </a:spcAft>
            </a:pPr>
            <a:r>
              <a:rPr lang="en-US" sz="1200" dirty="0"/>
              <a:t>Idaho National Laboratory </a:t>
            </a:r>
            <a:r>
              <a:rPr lang="en-US" sz="1200" b="1" i="1" dirty="0"/>
              <a:t>Demonstration of Self Powered Neutron Detectors </a:t>
            </a:r>
            <a:r>
              <a:rPr lang="en-US" sz="1200" b="1" dirty="0">
                <a:solidFill>
                  <a:srgbClr val="C00000"/>
                </a:solidFill>
              </a:rPr>
              <a:t>MITR </a:t>
            </a:r>
            <a:r>
              <a:rPr lang="en-US" sz="1200" dirty="0"/>
              <a:t>NSUF-2.3 in FY20 CINR</a:t>
            </a:r>
          </a:p>
          <a:p>
            <a:pPr>
              <a:spcBef>
                <a:spcPts val="1200"/>
              </a:spcBef>
              <a:spcAft>
                <a:spcPts val="0"/>
              </a:spcAft>
            </a:pPr>
            <a:r>
              <a:rPr lang="en-US" sz="1600" b="1" dirty="0">
                <a:solidFill>
                  <a:schemeClr val="tx1"/>
                </a:solidFill>
              </a:rPr>
              <a:t>Advanced Fuels Campaign</a:t>
            </a:r>
          </a:p>
          <a:p>
            <a:pPr lvl="1">
              <a:spcBef>
                <a:spcPts val="0"/>
              </a:spcBef>
              <a:spcAft>
                <a:spcPts val="0"/>
              </a:spcAft>
            </a:pPr>
            <a:r>
              <a:rPr lang="en-US" sz="1200" dirty="0"/>
              <a:t>Ohio State University </a:t>
            </a:r>
            <a:r>
              <a:rPr lang="en-US" sz="1200" b="1" i="1" dirty="0"/>
              <a:t>Diffusion of Zr and Cr for Accurate Lifetime Prediction of ATF </a:t>
            </a:r>
            <a:r>
              <a:rPr lang="en-US" sz="1200" i="1" dirty="0"/>
              <a:t>(NOEMAD) </a:t>
            </a:r>
            <a:r>
              <a:rPr lang="en-US" sz="1200" b="1" dirty="0">
                <a:solidFill>
                  <a:srgbClr val="213E9A"/>
                </a:solidFill>
              </a:rPr>
              <a:t>TREAT</a:t>
            </a:r>
            <a:r>
              <a:rPr lang="en-US" sz="1200" dirty="0"/>
              <a:t> - FC-2.5 in FY19 CINR</a:t>
            </a:r>
          </a:p>
          <a:p>
            <a:pPr lvl="1">
              <a:spcBef>
                <a:spcPts val="0"/>
              </a:spcBef>
              <a:spcAft>
                <a:spcPts val="0"/>
              </a:spcAft>
            </a:pPr>
            <a:r>
              <a:rPr lang="en-US" sz="1200" dirty="0"/>
              <a:t>University of Pittsburgh </a:t>
            </a:r>
            <a:r>
              <a:rPr lang="en-US" sz="1200" b="1" i="1" dirty="0"/>
              <a:t>Thermal Conductivity Measurement of Irradiated Metallic Fuel Using TREAT </a:t>
            </a:r>
            <a:r>
              <a:rPr lang="en-US" sz="1200" i="1" dirty="0"/>
              <a:t>(EPIC THOR)</a:t>
            </a:r>
            <a:r>
              <a:rPr lang="en-US" sz="1200" dirty="0"/>
              <a:t> </a:t>
            </a:r>
            <a:r>
              <a:rPr lang="en-US" sz="1200" b="1" dirty="0">
                <a:solidFill>
                  <a:srgbClr val="213E9A"/>
                </a:solidFill>
              </a:rPr>
              <a:t>TREAT</a:t>
            </a:r>
            <a:r>
              <a:rPr lang="en-US" sz="1200" dirty="0"/>
              <a:t> - FC-2.5 in FY19 CINR</a:t>
            </a:r>
            <a:endParaRPr lang="en-US" sz="1200" i="1" dirty="0"/>
          </a:p>
          <a:p>
            <a:pPr lvl="1">
              <a:spcBef>
                <a:spcPts val="0"/>
              </a:spcBef>
              <a:spcAft>
                <a:spcPts val="0"/>
              </a:spcAft>
            </a:pPr>
            <a:r>
              <a:rPr lang="en-US" sz="1200" dirty="0"/>
              <a:t>University of Wisconsin </a:t>
            </a:r>
            <a:r>
              <a:rPr lang="en-US" sz="1200" b="1" i="1" dirty="0"/>
              <a:t>Degradation Mechanisms of Cr-coated Zirconium Alloy Cladding in Reactivity Initiated Accidents </a:t>
            </a:r>
            <a:r>
              <a:rPr lang="en-US" sz="1200" i="1" dirty="0"/>
              <a:t>(CCZ-RIA) </a:t>
            </a:r>
            <a:r>
              <a:rPr lang="en-US" sz="1200" b="1" dirty="0">
                <a:solidFill>
                  <a:srgbClr val="213E9A"/>
                </a:solidFill>
              </a:rPr>
              <a:t>TREAT</a:t>
            </a:r>
            <a:r>
              <a:rPr lang="en-US" sz="1200" dirty="0"/>
              <a:t> FC-2.5 in FY20 CINR</a:t>
            </a:r>
          </a:p>
          <a:p>
            <a:pPr>
              <a:spcBef>
                <a:spcPts val="1200"/>
              </a:spcBef>
              <a:spcAft>
                <a:spcPts val="0"/>
              </a:spcAft>
            </a:pPr>
            <a:r>
              <a:rPr lang="en-US" sz="1600" b="1" dirty="0">
                <a:solidFill>
                  <a:schemeClr val="tx1"/>
                </a:solidFill>
              </a:rPr>
              <a:t>Graphite Qualification</a:t>
            </a:r>
          </a:p>
          <a:p>
            <a:pPr lvl="1">
              <a:spcBef>
                <a:spcPts val="0"/>
              </a:spcBef>
              <a:spcAft>
                <a:spcPts val="600"/>
              </a:spcAft>
            </a:pPr>
            <a:r>
              <a:rPr lang="en-US" sz="1200" dirty="0"/>
              <a:t>SAM-1 – INL/AGC - Graphite and the University of Houston - Fiber Optics (</a:t>
            </a:r>
            <a:r>
              <a:rPr lang="en-US" sz="1200" b="1" dirty="0">
                <a:solidFill>
                  <a:srgbClr val="00B0F0"/>
                </a:solidFill>
              </a:rPr>
              <a:t>ATR</a:t>
            </a:r>
            <a:r>
              <a:rPr lang="en-US" sz="1200" dirty="0"/>
              <a:t>-HSIS directed irradiation and RTEs for PIE)</a:t>
            </a:r>
          </a:p>
          <a:p>
            <a:pPr lvl="1">
              <a:spcBef>
                <a:spcPts val="0"/>
              </a:spcBef>
              <a:spcAft>
                <a:spcPts val="600"/>
              </a:spcAft>
            </a:pPr>
            <a:r>
              <a:rPr lang="en-US" sz="1200" dirty="0"/>
              <a:t>NIFT-E – NSUF(US)/NNUF(UK) – advanced graphite materials for reactor applications</a:t>
            </a:r>
          </a:p>
        </p:txBody>
      </p:sp>
      <p:pic>
        <p:nvPicPr>
          <p:cNvPr id="9" name="Picture 8">
            <a:extLst>
              <a:ext uri="{FF2B5EF4-FFF2-40B4-BE49-F238E27FC236}">
                <a16:creationId xmlns:a16="http://schemas.microsoft.com/office/drawing/2014/main" id="{DD5E8D6D-0CF5-68F7-BCE5-05DAD4FB02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92868" y="3724656"/>
            <a:ext cx="1950931" cy="2137156"/>
          </a:xfrm>
          <a:prstGeom prst="rect">
            <a:avLst/>
          </a:prstGeom>
        </p:spPr>
      </p:pic>
      <p:sp>
        <p:nvSpPr>
          <p:cNvPr id="11" name="TextBox 10">
            <a:extLst>
              <a:ext uri="{FF2B5EF4-FFF2-40B4-BE49-F238E27FC236}">
                <a16:creationId xmlns:a16="http://schemas.microsoft.com/office/drawing/2014/main" id="{D5EE7E2A-7033-DB6D-6AD4-054B7D3C16E9}"/>
              </a:ext>
            </a:extLst>
          </p:cNvPr>
          <p:cNvSpPr txBox="1"/>
          <p:nvPr/>
        </p:nvSpPr>
        <p:spPr>
          <a:xfrm>
            <a:off x="9992868" y="5816584"/>
            <a:ext cx="2272284" cy="430887"/>
          </a:xfrm>
          <a:prstGeom prst="rect">
            <a:avLst/>
          </a:prstGeom>
          <a:noFill/>
        </p:spPr>
        <p:txBody>
          <a:bodyPr wrap="square">
            <a:spAutoFit/>
          </a:bodyPr>
          <a:lstStyle/>
          <a:p>
            <a:pPr>
              <a:buNone/>
            </a:pPr>
            <a:r>
              <a:rPr lang="en-US" sz="1050" b="0" baseline="0" dirty="0">
                <a:solidFill>
                  <a:schemeClr val="bg2"/>
                </a:solidFill>
                <a:effectLst/>
                <a:latin typeface="+mn-lt"/>
              </a:rPr>
              <a:t>Assembled PFOX2 capsule train ready for MITR (credit MIT) </a:t>
            </a:r>
          </a:p>
        </p:txBody>
      </p:sp>
      <p:pic>
        <p:nvPicPr>
          <p:cNvPr id="12" name="Picture 11" descr="A picture containing dirty&#10;&#10;AI-generated content may be incorrect.">
            <a:extLst>
              <a:ext uri="{FF2B5EF4-FFF2-40B4-BE49-F238E27FC236}">
                <a16:creationId xmlns:a16="http://schemas.microsoft.com/office/drawing/2014/main" id="{FF4FA0AF-DAD2-2ECE-35A0-9015AB62398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992867" y="1247359"/>
            <a:ext cx="1950931" cy="2005115"/>
          </a:xfrm>
          <a:prstGeom prst="rect">
            <a:avLst/>
          </a:prstGeom>
        </p:spPr>
      </p:pic>
      <p:sp>
        <p:nvSpPr>
          <p:cNvPr id="13" name="TextBox 12">
            <a:extLst>
              <a:ext uri="{FF2B5EF4-FFF2-40B4-BE49-F238E27FC236}">
                <a16:creationId xmlns:a16="http://schemas.microsoft.com/office/drawing/2014/main" id="{56C634A3-7FBF-29B2-6022-A85A3B63C3BC}"/>
              </a:ext>
            </a:extLst>
          </p:cNvPr>
          <p:cNvSpPr txBox="1"/>
          <p:nvPr/>
        </p:nvSpPr>
        <p:spPr>
          <a:xfrm>
            <a:off x="9919716" y="3252474"/>
            <a:ext cx="2272284" cy="430887"/>
          </a:xfrm>
          <a:prstGeom prst="rect">
            <a:avLst/>
          </a:prstGeom>
          <a:noFill/>
        </p:spPr>
        <p:txBody>
          <a:bodyPr wrap="square">
            <a:spAutoFit/>
          </a:bodyPr>
          <a:lstStyle/>
          <a:p>
            <a:pPr>
              <a:buNone/>
            </a:pPr>
            <a:r>
              <a:rPr lang="en-US" sz="1050" b="0" baseline="0" dirty="0">
                <a:solidFill>
                  <a:schemeClr val="bg2"/>
                </a:solidFill>
                <a:effectLst/>
                <a:latin typeface="+mn-lt"/>
              </a:rPr>
              <a:t>EPIC THOR instrumentation assembly for TREAT (credit INL) </a:t>
            </a:r>
          </a:p>
        </p:txBody>
      </p:sp>
    </p:spTree>
    <p:extLst>
      <p:ext uri="{BB962C8B-B14F-4D97-AF65-F5344CB8AC3E}">
        <p14:creationId xmlns:p14="http://schemas.microsoft.com/office/powerpoint/2010/main" val="13447918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FF36F-1B7A-8F41-EDB8-C00D136798E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8F0936B-DEA6-A93A-FF3C-1E3D8FE5EBCB}"/>
              </a:ext>
            </a:extLst>
          </p:cNvPr>
          <p:cNvSpPr>
            <a:spLocks noGrp="1"/>
          </p:cNvSpPr>
          <p:nvPr>
            <p:ph type="title"/>
          </p:nvPr>
        </p:nvSpPr>
        <p:spPr>
          <a:xfrm>
            <a:off x="981481" y="2166402"/>
            <a:ext cx="6271513" cy="1262598"/>
          </a:xfrm>
        </p:spPr>
        <p:txBody>
          <a:bodyPr/>
          <a:lstStyle/>
          <a:p>
            <a:r>
              <a:rPr lang="en-US" sz="4400" dirty="0"/>
              <a:t>Additional References</a:t>
            </a:r>
            <a:endParaRPr lang="en-US" sz="4400" dirty="0">
              <a:solidFill>
                <a:schemeClr val="accent5"/>
              </a:solidFill>
            </a:endParaRPr>
          </a:p>
        </p:txBody>
      </p:sp>
      <p:pic>
        <p:nvPicPr>
          <p:cNvPr id="6" name="Picture Placeholder 5" descr="Close-up of bookshelves in a public library">
            <a:extLst>
              <a:ext uri="{FF2B5EF4-FFF2-40B4-BE49-F238E27FC236}">
                <a16:creationId xmlns:a16="http://schemas.microsoft.com/office/drawing/2014/main" id="{3A207D7D-753C-B404-153F-1A562B5D732A}"/>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61947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FC860-5B47-4DAB-2C58-0F0CB861F153}"/>
              </a:ext>
            </a:extLst>
          </p:cNvPr>
          <p:cNvSpPr>
            <a:spLocks noGrp="1"/>
          </p:cNvSpPr>
          <p:nvPr>
            <p:ph type="title"/>
          </p:nvPr>
        </p:nvSpPr>
        <p:spPr/>
        <p:txBody>
          <a:bodyPr/>
          <a:lstStyle/>
          <a:p>
            <a:r>
              <a:rPr lang="en-US" dirty="0"/>
              <a:t>Department of Energy Technical Standards and Handbooks</a:t>
            </a:r>
          </a:p>
        </p:txBody>
      </p:sp>
      <p:sp>
        <p:nvSpPr>
          <p:cNvPr id="3" name="Content Placeholder 2">
            <a:extLst>
              <a:ext uri="{FF2B5EF4-FFF2-40B4-BE49-F238E27FC236}">
                <a16:creationId xmlns:a16="http://schemas.microsoft.com/office/drawing/2014/main" id="{AF37036B-E5FC-4AA8-97DC-907B9A6C175A}"/>
              </a:ext>
            </a:extLst>
          </p:cNvPr>
          <p:cNvSpPr>
            <a:spLocks noGrp="1"/>
          </p:cNvSpPr>
          <p:nvPr>
            <p:ph idx="1"/>
          </p:nvPr>
        </p:nvSpPr>
        <p:spPr>
          <a:xfrm>
            <a:off x="888176" y="1567399"/>
            <a:ext cx="10415649" cy="4523840"/>
          </a:xfrm>
        </p:spPr>
        <p:txBody>
          <a:bodyPr/>
          <a:lstStyle/>
          <a:p>
            <a:pPr marL="0" indent="0">
              <a:buNone/>
            </a:pPr>
            <a:r>
              <a:rPr lang="en-US" dirty="0">
                <a:solidFill>
                  <a:schemeClr val="tx2"/>
                </a:solidFill>
                <a:hlinkClick r:id="rId3">
                  <a:extLst>
                    <a:ext uri="{A12FA001-AC4F-418D-AE19-62706E023703}">
                      <ahyp:hlinkClr xmlns:ahyp="http://schemas.microsoft.com/office/drawing/2018/hyperlinkcolor" val="tx"/>
                    </a:ext>
                  </a:extLst>
                </a:hlinkClick>
              </a:rPr>
              <a:t>https://www.standards.doe.gov/</a:t>
            </a:r>
            <a:endParaRPr lang="en-US" dirty="0">
              <a:solidFill>
                <a:schemeClr val="tx2"/>
              </a:solidFill>
            </a:endParaRPr>
          </a:p>
          <a:p>
            <a:r>
              <a:rPr lang="en-US" sz="1600" dirty="0"/>
              <a:t>Reactor Physics 1:  </a:t>
            </a:r>
            <a:r>
              <a:rPr lang="en-US" sz="1600" dirty="0">
                <a:solidFill>
                  <a:schemeClr val="tx2"/>
                </a:solidFill>
                <a:hlinkClick r:id="rId4">
                  <a:extLst>
                    <a:ext uri="{A12FA001-AC4F-418D-AE19-62706E023703}">
                      <ahyp:hlinkClr xmlns:ahyp="http://schemas.microsoft.com/office/drawing/2018/hyperlinkcolor" val="tx"/>
                    </a:ext>
                  </a:extLst>
                </a:hlinkClick>
              </a:rPr>
              <a:t>https://www.standards.doe.gov/standards-documents/1000/1019-bhdbk-1993-v1</a:t>
            </a:r>
            <a:endParaRPr lang="en-US" sz="1600" dirty="0">
              <a:solidFill>
                <a:schemeClr val="tx2"/>
              </a:solidFill>
            </a:endParaRPr>
          </a:p>
          <a:p>
            <a:r>
              <a:rPr lang="en-US" sz="1600" dirty="0"/>
              <a:t>Reactor Physics 2:  </a:t>
            </a:r>
            <a:r>
              <a:rPr lang="en-US" sz="1600" dirty="0">
                <a:solidFill>
                  <a:schemeClr val="tx2"/>
                </a:solidFill>
                <a:hlinkClick r:id="rId5">
                  <a:extLst>
                    <a:ext uri="{A12FA001-AC4F-418D-AE19-62706E023703}">
                      <ahyp:hlinkClr xmlns:ahyp="http://schemas.microsoft.com/office/drawing/2018/hyperlinkcolor" val="tx"/>
                    </a:ext>
                  </a:extLst>
                </a:hlinkClick>
              </a:rPr>
              <a:t>https://www.standards.doe.gov/standards-documents/1000/1019-bhdbk-1993-v2</a:t>
            </a:r>
            <a:endParaRPr lang="en-US" sz="1600" dirty="0">
              <a:solidFill>
                <a:schemeClr val="tx2"/>
              </a:solidFill>
            </a:endParaRPr>
          </a:p>
          <a:p>
            <a:r>
              <a:rPr lang="en-US" sz="1600" dirty="0"/>
              <a:t>Material Science 1:  </a:t>
            </a:r>
            <a:r>
              <a:rPr lang="en-US" sz="1600" dirty="0">
                <a:solidFill>
                  <a:schemeClr val="tx2"/>
                </a:solidFill>
                <a:hlinkClick r:id="rId6">
                  <a:extLst>
                    <a:ext uri="{A12FA001-AC4F-418D-AE19-62706E023703}">
                      <ahyp:hlinkClr xmlns:ahyp="http://schemas.microsoft.com/office/drawing/2018/hyperlinkcolor" val="tx"/>
                    </a:ext>
                  </a:extLst>
                </a:hlinkClick>
              </a:rPr>
              <a:t>https://www.standards.doe.gov/standards-documents/1000/1017-BHdbk-1993-v1</a:t>
            </a:r>
            <a:endParaRPr lang="en-US" sz="1600" dirty="0">
              <a:solidFill>
                <a:schemeClr val="tx2"/>
              </a:solidFill>
            </a:endParaRPr>
          </a:p>
          <a:p>
            <a:r>
              <a:rPr lang="en-US" sz="1600" dirty="0"/>
              <a:t>Material Science 2:  </a:t>
            </a:r>
            <a:r>
              <a:rPr lang="en-US" sz="1600" dirty="0">
                <a:solidFill>
                  <a:schemeClr val="tx2"/>
                </a:solidFill>
                <a:hlinkClick r:id="rId7">
                  <a:extLst>
                    <a:ext uri="{A12FA001-AC4F-418D-AE19-62706E023703}">
                      <ahyp:hlinkClr xmlns:ahyp="http://schemas.microsoft.com/office/drawing/2018/hyperlinkcolor" val="tx"/>
                    </a:ext>
                  </a:extLst>
                </a:hlinkClick>
              </a:rPr>
              <a:t>https://www.standards.doe.gov/standards-documents/1000/1017-BHdbk-1993-V2</a:t>
            </a:r>
            <a:endParaRPr lang="en-US" sz="1600" dirty="0">
              <a:solidFill>
                <a:schemeClr val="tx2"/>
              </a:solidFill>
            </a:endParaRPr>
          </a:p>
          <a:p>
            <a:pPr>
              <a:spcBef>
                <a:spcPts val="2200"/>
              </a:spcBef>
            </a:pPr>
            <a:r>
              <a:rPr lang="en-US" sz="1600" dirty="0"/>
              <a:t>Mechanical Science 1:  </a:t>
            </a:r>
            <a:r>
              <a:rPr lang="en-US" sz="1600" dirty="0">
                <a:solidFill>
                  <a:schemeClr val="tx2"/>
                </a:solidFill>
                <a:hlinkClick r:id="rId8">
                  <a:extLst>
                    <a:ext uri="{A12FA001-AC4F-418D-AE19-62706E023703}">
                      <ahyp:hlinkClr xmlns:ahyp="http://schemas.microsoft.com/office/drawing/2018/hyperlinkcolor" val="tx"/>
                    </a:ext>
                  </a:extLst>
                </a:hlinkClick>
              </a:rPr>
              <a:t>https://www.standards.doe.gov/standards-documents/1000/1018-bhdbk-1993-v1</a:t>
            </a:r>
            <a:endParaRPr lang="en-US" sz="1600" dirty="0">
              <a:solidFill>
                <a:schemeClr val="tx2"/>
              </a:solidFill>
            </a:endParaRPr>
          </a:p>
          <a:p>
            <a:r>
              <a:rPr lang="en-US" sz="1600" dirty="0"/>
              <a:t>Mechanical Science 2:  </a:t>
            </a:r>
            <a:r>
              <a:rPr lang="en-US" sz="1600" dirty="0">
                <a:solidFill>
                  <a:schemeClr val="tx2"/>
                </a:solidFill>
                <a:hlinkClick r:id="rId9">
                  <a:extLst>
                    <a:ext uri="{A12FA001-AC4F-418D-AE19-62706E023703}">
                      <ahyp:hlinkClr xmlns:ahyp="http://schemas.microsoft.com/office/drawing/2018/hyperlinkcolor" val="tx"/>
                    </a:ext>
                  </a:extLst>
                </a:hlinkClick>
              </a:rPr>
              <a:t>https://www.standards.doe.gov/standards-documents/1000/1018-bhdbk-1993-v2</a:t>
            </a:r>
            <a:endParaRPr lang="en-US" sz="1600" dirty="0">
              <a:solidFill>
                <a:schemeClr val="tx2"/>
              </a:solidFill>
            </a:endParaRPr>
          </a:p>
          <a:p>
            <a:r>
              <a:rPr lang="en-US" sz="1600" dirty="0"/>
              <a:t>Chemistry 1:  </a:t>
            </a:r>
            <a:r>
              <a:rPr lang="en-US" sz="1600" dirty="0">
                <a:solidFill>
                  <a:schemeClr val="tx2"/>
                </a:solidFill>
                <a:hlinkClick r:id="rId10">
                  <a:extLst>
                    <a:ext uri="{A12FA001-AC4F-418D-AE19-62706E023703}">
                      <ahyp:hlinkClr xmlns:ahyp="http://schemas.microsoft.com/office/drawing/2018/hyperlinkcolor" val="tx"/>
                    </a:ext>
                  </a:extLst>
                </a:hlinkClick>
              </a:rPr>
              <a:t>https://www.standards.doe.gov/standards-documents/1000/1015-bhdbk-1993-v1</a:t>
            </a:r>
            <a:endParaRPr lang="en-US" sz="1600" dirty="0">
              <a:solidFill>
                <a:schemeClr val="tx2"/>
              </a:solidFill>
            </a:endParaRPr>
          </a:p>
          <a:p>
            <a:r>
              <a:rPr lang="en-US" sz="1600" dirty="0"/>
              <a:t>Chemistry 2:  </a:t>
            </a:r>
            <a:r>
              <a:rPr lang="en-US" sz="1600" dirty="0">
                <a:solidFill>
                  <a:schemeClr val="tx2"/>
                </a:solidFill>
                <a:hlinkClick r:id="rId11">
                  <a:extLst>
                    <a:ext uri="{A12FA001-AC4F-418D-AE19-62706E023703}">
                      <ahyp:hlinkClr xmlns:ahyp="http://schemas.microsoft.com/office/drawing/2018/hyperlinkcolor" val="tx"/>
                    </a:ext>
                  </a:extLst>
                </a:hlinkClick>
              </a:rPr>
              <a:t>https://www.standards.doe.gov/standards-documents/1000/1015-bhdbk-1993-v2</a:t>
            </a:r>
            <a:endParaRPr lang="en-US" sz="1600" dirty="0">
              <a:solidFill>
                <a:schemeClr val="tx2"/>
              </a:solidFill>
            </a:endParaRPr>
          </a:p>
          <a:p>
            <a:r>
              <a:rPr lang="en-US" sz="1600" dirty="0"/>
              <a:t>Thermal Hydraulics 1:  </a:t>
            </a:r>
            <a:r>
              <a:rPr lang="en-US" sz="1600" dirty="0">
                <a:solidFill>
                  <a:schemeClr val="tx2"/>
                </a:solidFill>
                <a:hlinkClick r:id="rId12">
                  <a:extLst>
                    <a:ext uri="{A12FA001-AC4F-418D-AE19-62706E023703}">
                      <ahyp:hlinkClr xmlns:ahyp="http://schemas.microsoft.com/office/drawing/2018/hyperlinkcolor" val="tx"/>
                    </a:ext>
                  </a:extLst>
                </a:hlinkClick>
              </a:rPr>
              <a:t>https://www.standards.doe.gov/standards-documents/1000/1012-BHdbk-1992-V1</a:t>
            </a:r>
            <a:endParaRPr lang="en-US" sz="1600" dirty="0">
              <a:solidFill>
                <a:schemeClr val="tx2"/>
              </a:solidFill>
            </a:endParaRPr>
          </a:p>
          <a:p>
            <a:r>
              <a:rPr lang="en-US" sz="1600" dirty="0"/>
              <a:t>Thermal Hydraulics 2:  </a:t>
            </a:r>
            <a:r>
              <a:rPr lang="en-US" sz="1600" dirty="0">
                <a:solidFill>
                  <a:schemeClr val="tx2"/>
                </a:solidFill>
                <a:hlinkClick r:id="rId13">
                  <a:extLst>
                    <a:ext uri="{A12FA001-AC4F-418D-AE19-62706E023703}">
                      <ahyp:hlinkClr xmlns:ahyp="http://schemas.microsoft.com/office/drawing/2018/hyperlinkcolor" val="tx"/>
                    </a:ext>
                  </a:extLst>
                </a:hlinkClick>
              </a:rPr>
              <a:t>https://www.standards.doe.gov/standards-documents/1000/1012-bhdbk-1992-v2</a:t>
            </a:r>
            <a:endParaRPr lang="en-US" sz="1600" dirty="0">
              <a:solidFill>
                <a:schemeClr val="tx2"/>
              </a:solidFill>
            </a:endParaRPr>
          </a:p>
          <a:p>
            <a:r>
              <a:rPr lang="en-US" sz="1600" dirty="0"/>
              <a:t>Thermal Hydraulics 3:  </a:t>
            </a:r>
            <a:r>
              <a:rPr lang="en-US" sz="1600" dirty="0">
                <a:solidFill>
                  <a:schemeClr val="tx2"/>
                </a:solidFill>
                <a:hlinkClick r:id="rId14">
                  <a:extLst>
                    <a:ext uri="{A12FA001-AC4F-418D-AE19-62706E023703}">
                      <ahyp:hlinkClr xmlns:ahyp="http://schemas.microsoft.com/office/drawing/2018/hyperlinkcolor" val="tx"/>
                    </a:ext>
                  </a:extLst>
                </a:hlinkClick>
              </a:rPr>
              <a:t>https://www.standards.doe.gov/standards-documents/1000/1012-bhdbk-1992-v3</a:t>
            </a:r>
            <a:endParaRPr lang="en-US" sz="1600" dirty="0">
              <a:solidFill>
                <a:schemeClr val="tx2"/>
              </a:solidFill>
            </a:endParaRPr>
          </a:p>
          <a:p>
            <a:pPr lvl="1" fontAlgn="ctr"/>
            <a:endParaRPr lang="en-US" sz="2000" dirty="0"/>
          </a:p>
        </p:txBody>
      </p:sp>
    </p:spTree>
    <p:extLst>
      <p:ext uri="{BB962C8B-B14F-4D97-AF65-F5344CB8AC3E}">
        <p14:creationId xmlns:p14="http://schemas.microsoft.com/office/powerpoint/2010/main" val="32851053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DE61F-CFA7-6618-1407-DB6E69F2E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AAA9B-9732-5533-7486-8758A8CC025C}"/>
              </a:ext>
            </a:extLst>
          </p:cNvPr>
          <p:cNvSpPr>
            <a:spLocks noGrp="1"/>
          </p:cNvSpPr>
          <p:nvPr>
            <p:ph type="title"/>
          </p:nvPr>
        </p:nvSpPr>
        <p:spPr/>
        <p:txBody>
          <a:bodyPr/>
          <a:lstStyle/>
          <a:p>
            <a:pPr fontAlgn="ctr"/>
            <a:r>
              <a:rPr lang="en-US" dirty="0"/>
              <a:t>Nuclear Energy Education Resources</a:t>
            </a:r>
            <a:endParaRPr lang="en-US" sz="2400" dirty="0"/>
          </a:p>
        </p:txBody>
      </p:sp>
      <p:sp>
        <p:nvSpPr>
          <p:cNvPr id="3" name="Content Placeholder 2">
            <a:extLst>
              <a:ext uri="{FF2B5EF4-FFF2-40B4-BE49-F238E27FC236}">
                <a16:creationId xmlns:a16="http://schemas.microsoft.com/office/drawing/2014/main" id="{E0F7B2D2-D108-E782-D1F5-45BF131DD47B}"/>
              </a:ext>
            </a:extLst>
          </p:cNvPr>
          <p:cNvSpPr>
            <a:spLocks noGrp="1"/>
          </p:cNvSpPr>
          <p:nvPr>
            <p:ph idx="1"/>
          </p:nvPr>
        </p:nvSpPr>
        <p:spPr/>
        <p:txBody>
          <a:bodyPr/>
          <a:lstStyle/>
          <a:p>
            <a:pPr lvl="1" fontAlgn="ctr"/>
            <a:r>
              <a:rPr lang="en-US" sz="2400" dirty="0">
                <a:solidFill>
                  <a:schemeClr val="tx2"/>
                </a:solidFill>
                <a:hlinkClick r:id="rId2">
                  <a:extLst>
                    <a:ext uri="{A12FA001-AC4F-418D-AE19-62706E023703}">
                      <ahyp:hlinkClr xmlns:ahyp="http://schemas.microsoft.com/office/drawing/2018/hyperlinkcolor" val="tx"/>
                    </a:ext>
                  </a:extLst>
                </a:hlinkClick>
              </a:rPr>
              <a:t>https://www.energy.gov/ne/office-nuclear-energy</a:t>
            </a:r>
            <a:endParaRPr lang="en-US" sz="2400" dirty="0">
              <a:solidFill>
                <a:schemeClr val="tx2"/>
              </a:solidFill>
            </a:endParaRPr>
          </a:p>
          <a:p>
            <a:pPr lvl="1" fontAlgn="ctr"/>
            <a:r>
              <a:rPr lang="en-US" sz="2400" dirty="0">
                <a:solidFill>
                  <a:schemeClr val="tx2"/>
                </a:solidFill>
                <a:hlinkClick r:id="rId3">
                  <a:extLst>
                    <a:ext uri="{A12FA001-AC4F-418D-AE19-62706E023703}">
                      <ahyp:hlinkClr xmlns:ahyp="http://schemas.microsoft.com/office/drawing/2018/hyperlinkcolor" val="tx"/>
                    </a:ext>
                  </a:extLst>
                </a:hlinkClick>
              </a:rPr>
              <a:t>https://www.energy.gov/ne/stem-resources</a:t>
            </a:r>
            <a:endParaRPr lang="en-US" sz="2400" dirty="0">
              <a:solidFill>
                <a:schemeClr val="tx2"/>
              </a:solidFill>
            </a:endParaRPr>
          </a:p>
          <a:p>
            <a:pPr lvl="1" fontAlgn="ctr"/>
            <a:r>
              <a:rPr lang="en-US" sz="2400" dirty="0">
                <a:solidFill>
                  <a:schemeClr val="tx2"/>
                </a:solidFill>
                <a:hlinkClick r:id="rId4">
                  <a:extLst>
                    <a:ext uri="{A12FA001-AC4F-418D-AE19-62706E023703}">
                      <ahyp:hlinkClr xmlns:ahyp="http://schemas.microsoft.com/office/drawing/2018/hyperlinkcolor" val="tx"/>
                    </a:ext>
                  </a:extLst>
                </a:hlinkClick>
              </a:rPr>
              <a:t>https://inl.gov/nuclear-energy/</a:t>
            </a:r>
            <a:endParaRPr lang="en-US" sz="2400" dirty="0">
              <a:solidFill>
                <a:schemeClr val="tx2"/>
              </a:solidFill>
            </a:endParaRPr>
          </a:p>
          <a:p>
            <a:pPr lvl="1" fontAlgn="ctr"/>
            <a:r>
              <a:rPr lang="en-US" sz="2400" dirty="0">
                <a:solidFill>
                  <a:schemeClr val="tx2"/>
                </a:solidFill>
                <a:hlinkClick r:id="rId5">
                  <a:extLst>
                    <a:ext uri="{A12FA001-AC4F-418D-AE19-62706E023703}">
                      <ahyp:hlinkClr xmlns:ahyp="http://schemas.microsoft.com/office/drawing/2018/hyperlinkcolor" val="tx"/>
                    </a:ext>
                  </a:extLst>
                </a:hlinkClick>
              </a:rPr>
              <a:t>https://www.nrc.gov/reading-rm/basic-ref/students/elearning.html</a:t>
            </a:r>
            <a:endParaRPr lang="en-US" sz="2000" dirty="0">
              <a:solidFill>
                <a:schemeClr val="tx2"/>
              </a:solidFill>
            </a:endParaRPr>
          </a:p>
          <a:p>
            <a:pPr lvl="1" fontAlgn="ctr"/>
            <a:endParaRPr lang="en-US" sz="2400" dirty="0">
              <a:solidFill>
                <a:schemeClr val="tx2"/>
              </a:solidFill>
              <a:hlinkClick r:id="" action="ppaction://noaction">
                <a:extLst>
                  <a:ext uri="{A12FA001-AC4F-418D-AE19-62706E023703}">
                    <ahyp:hlinkClr xmlns:ahyp="http://schemas.microsoft.com/office/drawing/2018/hyperlinkcolor" val="tx"/>
                  </a:ext>
                </a:extLst>
              </a:hlinkClick>
            </a:endParaRPr>
          </a:p>
          <a:p>
            <a:pPr lvl="1" fontAlgn="ctr"/>
            <a:r>
              <a:rPr lang="en-US" sz="2400" dirty="0">
                <a:solidFill>
                  <a:schemeClr val="tx2"/>
                </a:solidFill>
                <a:hlinkClick r:id="" action="ppaction://noaction">
                  <a:extLst>
                    <a:ext uri="{A12FA001-AC4F-418D-AE19-62706E023703}">
                      <ahyp:hlinkClr xmlns:ahyp="http://schemas.microsoft.com/office/drawing/2018/hyperlinkcolor" val="tx"/>
                    </a:ext>
                  </a:extLst>
                </a:hlinkClick>
              </a:rPr>
              <a:t>https://www.ans.org/nuclear/energy/</a:t>
            </a:r>
            <a:endParaRPr lang="en-US" sz="2400" dirty="0">
              <a:solidFill>
                <a:schemeClr val="tx2"/>
              </a:solidFill>
            </a:endParaRPr>
          </a:p>
          <a:p>
            <a:pPr lvl="1" fontAlgn="ctr"/>
            <a:r>
              <a:rPr lang="en-US" sz="2400" dirty="0">
                <a:solidFill>
                  <a:schemeClr val="tx2"/>
                </a:solidFill>
                <a:hlinkClick r:id="rId6">
                  <a:extLst>
                    <a:ext uri="{A12FA001-AC4F-418D-AE19-62706E023703}">
                      <ahyp:hlinkClr xmlns:ahyp="http://schemas.microsoft.com/office/drawing/2018/hyperlinkcolor" val="tx"/>
                    </a:ext>
                  </a:extLst>
                </a:hlinkClick>
              </a:rPr>
              <a:t>https://www.ans.org/nuclear/science/</a:t>
            </a:r>
            <a:endParaRPr lang="en-US" sz="2400" dirty="0">
              <a:solidFill>
                <a:schemeClr val="tx2"/>
              </a:solidFill>
            </a:endParaRPr>
          </a:p>
          <a:p>
            <a:pPr lvl="1" fontAlgn="ctr"/>
            <a:r>
              <a:rPr lang="en-US" sz="2400" dirty="0">
                <a:solidFill>
                  <a:schemeClr val="tx2"/>
                </a:solidFill>
                <a:hlinkClick r:id="rId7">
                  <a:extLst>
                    <a:ext uri="{A12FA001-AC4F-418D-AE19-62706E023703}">
                      <ahyp:hlinkClr xmlns:ahyp="http://schemas.microsoft.com/office/drawing/2018/hyperlinkcolor" val="tx"/>
                    </a:ext>
                  </a:extLst>
                </a:hlinkClick>
              </a:rPr>
              <a:t>https://hps.org/publicinformation/</a:t>
            </a:r>
            <a:endParaRPr lang="en-US" sz="2400" dirty="0">
              <a:solidFill>
                <a:schemeClr val="tx2"/>
              </a:solidFill>
            </a:endParaRPr>
          </a:p>
          <a:p>
            <a:pPr lvl="1" fontAlgn="ctr"/>
            <a:endParaRPr lang="en-US" sz="2000" dirty="0"/>
          </a:p>
        </p:txBody>
      </p:sp>
    </p:spTree>
    <p:extLst>
      <p:ext uri="{BB962C8B-B14F-4D97-AF65-F5344CB8AC3E}">
        <p14:creationId xmlns:p14="http://schemas.microsoft.com/office/powerpoint/2010/main" val="23458969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14997-758D-4552-5E3A-BCEF8227344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1074F1-89DD-15DB-1070-805F5A623512}"/>
              </a:ext>
            </a:extLst>
          </p:cNvPr>
          <p:cNvSpPr>
            <a:spLocks noGrp="1"/>
          </p:cNvSpPr>
          <p:nvPr>
            <p:ph idx="1"/>
          </p:nvPr>
        </p:nvSpPr>
        <p:spPr>
          <a:xfrm>
            <a:off x="888175" y="1325561"/>
            <a:ext cx="10415649" cy="4902519"/>
          </a:xfrm>
        </p:spPr>
        <p:txBody>
          <a:bodyPr/>
          <a:lstStyle/>
          <a:p>
            <a:pPr lvl="1" fontAlgn="ctr"/>
            <a:r>
              <a:rPr lang="en-US" sz="1800" dirty="0">
                <a:solidFill>
                  <a:schemeClr val="tx2"/>
                </a:solidFill>
                <a:hlinkClick r:id="rId2">
                  <a:extLst>
                    <a:ext uri="{A12FA001-AC4F-418D-AE19-62706E023703}">
                      <ahyp:hlinkClr xmlns:ahyp="http://schemas.microsoft.com/office/drawing/2018/hyperlinkcolor" val="tx"/>
                    </a:ext>
                  </a:extLst>
                </a:hlinkClick>
              </a:rPr>
              <a:t>https://www.energy.gov/ne/articles/nuclear-101-how-does-nuclear-reactor-work</a:t>
            </a:r>
            <a:endParaRPr lang="en-US" sz="1800" dirty="0">
              <a:solidFill>
                <a:schemeClr val="tx2"/>
              </a:solidFill>
            </a:endParaRPr>
          </a:p>
          <a:p>
            <a:pPr lvl="1" fontAlgn="ctr"/>
            <a:r>
              <a:rPr lang="en-US" sz="1800" dirty="0">
                <a:solidFill>
                  <a:schemeClr val="tx2"/>
                </a:solidFill>
                <a:hlinkClick r:id="rId3">
                  <a:extLst>
                    <a:ext uri="{A12FA001-AC4F-418D-AE19-62706E023703}">
                      <ahyp:hlinkClr xmlns:ahyp="http://schemas.microsoft.com/office/drawing/2018/hyperlinkcolor" val="tx"/>
                    </a:ext>
                  </a:extLst>
                </a:hlinkClick>
              </a:rPr>
              <a:t>https://www.energy.gov/ne/light-water-reactor-sustainability-lwrs-program</a:t>
            </a:r>
            <a:endParaRPr lang="en-US" sz="1800" dirty="0">
              <a:solidFill>
                <a:schemeClr val="tx2"/>
              </a:solidFill>
            </a:endParaRPr>
          </a:p>
          <a:p>
            <a:pPr lvl="1" fontAlgn="ctr"/>
            <a:r>
              <a:rPr lang="en-US" sz="1800" dirty="0">
                <a:solidFill>
                  <a:schemeClr val="tx2"/>
                </a:solidFill>
                <a:hlinkClick r:id="rId4">
                  <a:extLst>
                    <a:ext uri="{A12FA001-AC4F-418D-AE19-62706E023703}">
                      <ahyp:hlinkClr xmlns:ahyp="http://schemas.microsoft.com/office/drawing/2018/hyperlinkcolor" val="tx"/>
                    </a:ext>
                  </a:extLst>
                </a:hlinkClick>
              </a:rPr>
              <a:t>https://www.energy.gov/ne/articles/7-moments-december-changed-nuclear-energy-history</a:t>
            </a:r>
            <a:endParaRPr lang="en-US" sz="1800" dirty="0">
              <a:solidFill>
                <a:schemeClr val="tx2"/>
              </a:solidFill>
            </a:endParaRPr>
          </a:p>
          <a:p>
            <a:pPr lvl="1" fontAlgn="ctr"/>
            <a:r>
              <a:rPr lang="en-US" sz="1800" dirty="0">
                <a:solidFill>
                  <a:schemeClr val="tx2"/>
                </a:solidFill>
                <a:hlinkClick r:id="rId5">
                  <a:extLst>
                    <a:ext uri="{A12FA001-AC4F-418D-AE19-62706E023703}">
                      <ahyp:hlinkClr xmlns:ahyp="http://schemas.microsoft.com/office/drawing/2018/hyperlinkcolor" val="tx"/>
                    </a:ext>
                  </a:extLst>
                </a:hlinkClick>
              </a:rPr>
              <a:t>https://www.energy.gov/ne/enhanced-safety-advanced-reactors</a:t>
            </a:r>
            <a:endParaRPr lang="en-US" sz="1800" dirty="0">
              <a:solidFill>
                <a:schemeClr val="tx2"/>
              </a:solidFill>
            </a:endParaRPr>
          </a:p>
          <a:p>
            <a:pPr lvl="1" fontAlgn="ctr"/>
            <a:r>
              <a:rPr lang="en-US" sz="1800" dirty="0">
                <a:solidFill>
                  <a:schemeClr val="tx2"/>
                </a:solidFill>
                <a:hlinkClick r:id="rId6">
                  <a:extLst>
                    <a:ext uri="{A12FA001-AC4F-418D-AE19-62706E023703}">
                      <ahyp:hlinkClr xmlns:ahyp="http://schemas.microsoft.com/office/drawing/2018/hyperlinkcolor" val="tx"/>
                    </a:ext>
                  </a:extLst>
                </a:hlinkClick>
              </a:rPr>
              <a:t>https://www.energy.gov/ne/advanced-reactor-technologies</a:t>
            </a:r>
            <a:endParaRPr lang="en-US" sz="1800" dirty="0">
              <a:solidFill>
                <a:schemeClr val="tx2"/>
              </a:solidFill>
            </a:endParaRPr>
          </a:p>
          <a:p>
            <a:pPr lvl="1" fontAlgn="ctr"/>
            <a:r>
              <a:rPr lang="en-US" sz="1800" dirty="0">
                <a:solidFill>
                  <a:schemeClr val="tx2"/>
                </a:solidFill>
                <a:hlinkClick r:id="rId7">
                  <a:extLst>
                    <a:ext uri="{A12FA001-AC4F-418D-AE19-62706E023703}">
                      <ahyp:hlinkClr xmlns:ahyp="http://schemas.microsoft.com/office/drawing/2018/hyperlinkcolor" val="tx"/>
                    </a:ext>
                  </a:extLst>
                </a:hlinkClick>
              </a:rPr>
              <a:t>https://www.energy.gov/ne/nuclear-fuel-cycle</a:t>
            </a:r>
            <a:endParaRPr lang="en-US" sz="1800" dirty="0">
              <a:solidFill>
                <a:schemeClr val="tx2"/>
              </a:solidFill>
            </a:endParaRPr>
          </a:p>
          <a:p>
            <a:pPr lvl="1" fontAlgn="ctr"/>
            <a:r>
              <a:rPr lang="en-US" sz="1800" dirty="0">
                <a:solidFill>
                  <a:schemeClr val="tx2"/>
                </a:solidFill>
                <a:hlinkClick r:id="rId8">
                  <a:extLst>
                    <a:ext uri="{A12FA001-AC4F-418D-AE19-62706E023703}">
                      <ahyp:hlinkClr xmlns:ahyp="http://schemas.microsoft.com/office/drawing/2018/hyperlinkcolor" val="tx"/>
                    </a:ext>
                  </a:extLst>
                </a:hlinkClick>
              </a:rPr>
              <a:t>https://www.energy.gov/ne/fuel-cycle-technologies</a:t>
            </a:r>
            <a:endParaRPr lang="en-US" sz="1800" dirty="0">
              <a:solidFill>
                <a:schemeClr val="tx2"/>
              </a:solidFill>
            </a:endParaRPr>
          </a:p>
          <a:p>
            <a:pPr lvl="1" fontAlgn="ctr"/>
            <a:r>
              <a:rPr lang="en-US" sz="1800" dirty="0">
                <a:solidFill>
                  <a:schemeClr val="tx2"/>
                </a:solidFill>
                <a:hlinkClick r:id="rId9">
                  <a:extLst>
                    <a:ext uri="{A12FA001-AC4F-418D-AE19-62706E023703}">
                      <ahyp:hlinkClr xmlns:ahyp="http://schemas.microsoft.com/office/drawing/2018/hyperlinkcolor" val="tx"/>
                    </a:ext>
                  </a:extLst>
                </a:hlinkClick>
              </a:rPr>
              <a:t>https://www.energy.gov/ne/office-spent-fuel-and-high-level-waste-disposition</a:t>
            </a:r>
            <a:endParaRPr lang="en-US" sz="1800" dirty="0">
              <a:solidFill>
                <a:schemeClr val="tx2"/>
              </a:solidFill>
            </a:endParaRPr>
          </a:p>
          <a:p>
            <a:pPr lvl="1" fontAlgn="ctr"/>
            <a:r>
              <a:rPr lang="en-US" sz="1800" dirty="0">
                <a:solidFill>
                  <a:schemeClr val="tx2"/>
                </a:solidFill>
                <a:hlinkClick r:id="rId10">
                  <a:extLst>
                    <a:ext uri="{A12FA001-AC4F-418D-AE19-62706E023703}">
                      <ahyp:hlinkClr xmlns:ahyp="http://schemas.microsoft.com/office/drawing/2018/hyperlinkcolor" val="tx"/>
                    </a:ext>
                  </a:extLst>
                </a:hlinkClick>
              </a:rPr>
              <a:t>https://inl.gov/proving-the-principle/</a:t>
            </a:r>
            <a:endParaRPr lang="en-US" sz="1600" dirty="0">
              <a:solidFill>
                <a:schemeClr val="tx2"/>
              </a:solidFill>
            </a:endParaRPr>
          </a:p>
          <a:p>
            <a:pPr lvl="1" fontAlgn="ctr"/>
            <a:r>
              <a:rPr lang="en-US" sz="1800" dirty="0">
                <a:solidFill>
                  <a:schemeClr val="tx2"/>
                </a:solidFill>
                <a:hlinkClick r:id="rId11">
                  <a:extLst>
                    <a:ext uri="{A12FA001-AC4F-418D-AE19-62706E023703}">
                      <ahyp:hlinkClr xmlns:ahyp="http://schemas.microsoft.com/office/drawing/2018/hyperlinkcolor" val="tx"/>
                    </a:ext>
                  </a:extLst>
                </a:hlinkClick>
              </a:rPr>
              <a:t>https://inl.gov/52-reactors/</a:t>
            </a:r>
            <a:endParaRPr lang="en-US" sz="1600" dirty="0">
              <a:solidFill>
                <a:schemeClr val="tx2"/>
              </a:solidFill>
            </a:endParaRPr>
          </a:p>
          <a:p>
            <a:pPr lvl="1" fontAlgn="ctr"/>
            <a:r>
              <a:rPr lang="en-US" sz="1800" dirty="0">
                <a:solidFill>
                  <a:schemeClr val="tx2"/>
                </a:solidFill>
                <a:hlinkClick r:id="rId12">
                  <a:extLst>
                    <a:ext uri="{A12FA001-AC4F-418D-AE19-62706E023703}">
                      <ahyp:hlinkClr xmlns:ahyp="http://schemas.microsoft.com/office/drawing/2018/hyperlinkcolor" val="tx"/>
                    </a:ext>
                  </a:extLst>
                </a:hlinkClick>
              </a:rPr>
              <a:t>https://www.energy.gov/ne/articles/history-nuclear-energy</a:t>
            </a:r>
            <a:endParaRPr lang="en-US" sz="1800" dirty="0">
              <a:solidFill>
                <a:schemeClr val="tx2"/>
              </a:solidFill>
            </a:endParaRPr>
          </a:p>
          <a:p>
            <a:pPr lvl="1" fontAlgn="ctr"/>
            <a:r>
              <a:rPr lang="en-US" sz="1800" dirty="0">
                <a:solidFill>
                  <a:schemeClr val="tx2"/>
                </a:solidFill>
                <a:hlinkClick r:id="rId13">
                  <a:extLst>
                    <a:ext uri="{A12FA001-AC4F-418D-AE19-62706E023703}">
                      <ahyp:hlinkClr xmlns:ahyp="http://schemas.microsoft.com/office/drawing/2018/hyperlinkcolor" val="tx"/>
                    </a:ext>
                  </a:extLst>
                </a:hlinkClick>
              </a:rPr>
              <a:t>https://www.eia.gov/energyexplained/nuclear/us-nuclear-industry.php</a:t>
            </a:r>
            <a:endParaRPr lang="en-US" sz="1800" dirty="0">
              <a:solidFill>
                <a:schemeClr val="tx2"/>
              </a:solidFill>
            </a:endParaRPr>
          </a:p>
          <a:p>
            <a:pPr lvl="1" fontAlgn="ctr"/>
            <a:r>
              <a:rPr lang="en-US" sz="1800" dirty="0">
                <a:solidFill>
                  <a:schemeClr val="tx2"/>
                </a:solidFill>
                <a:hlinkClick r:id="rId14">
                  <a:extLst>
                    <a:ext uri="{A12FA001-AC4F-418D-AE19-62706E023703}">
                      <ahyp:hlinkClr xmlns:ahyp="http://schemas.microsoft.com/office/drawing/2018/hyperlinkcolor" val="tx"/>
                    </a:ext>
                  </a:extLst>
                </a:hlinkClick>
              </a:rPr>
              <a:t>https://www.epa.gov/radtown/nuclear-power-plants</a:t>
            </a:r>
            <a:endParaRPr lang="en-US" sz="1800" dirty="0">
              <a:solidFill>
                <a:schemeClr val="tx2"/>
              </a:solidFill>
            </a:endParaRPr>
          </a:p>
          <a:p>
            <a:pPr lvl="1" fontAlgn="ctr"/>
            <a:r>
              <a:rPr lang="en-US" sz="1800" dirty="0">
                <a:solidFill>
                  <a:schemeClr val="tx2"/>
                </a:solidFill>
                <a:hlinkClick r:id="rId15">
                  <a:extLst>
                    <a:ext uri="{A12FA001-AC4F-418D-AE19-62706E023703}">
                      <ahyp:hlinkClr xmlns:ahyp="http://schemas.microsoft.com/office/drawing/2018/hyperlinkcolor" val="tx"/>
                    </a:ext>
                  </a:extLst>
                </a:hlinkClick>
              </a:rPr>
              <a:t>https://www.nrc.gov/about-nrc/history.html</a:t>
            </a:r>
            <a:endParaRPr lang="en-US" sz="1800" dirty="0">
              <a:solidFill>
                <a:schemeClr val="tx2"/>
              </a:solidFill>
            </a:endParaRPr>
          </a:p>
          <a:p>
            <a:pPr fontAlgn="ctr"/>
            <a:endParaRPr lang="en-US" dirty="0"/>
          </a:p>
        </p:txBody>
      </p:sp>
      <p:sp>
        <p:nvSpPr>
          <p:cNvPr id="5" name="Title 4">
            <a:extLst>
              <a:ext uri="{FF2B5EF4-FFF2-40B4-BE49-F238E27FC236}">
                <a16:creationId xmlns:a16="http://schemas.microsoft.com/office/drawing/2014/main" id="{D41DF026-F7EB-57C8-E9B3-35B15E26FA6D}"/>
              </a:ext>
            </a:extLst>
          </p:cNvPr>
          <p:cNvSpPr>
            <a:spLocks noGrp="1"/>
          </p:cNvSpPr>
          <p:nvPr>
            <p:ph type="title"/>
          </p:nvPr>
        </p:nvSpPr>
        <p:spPr/>
        <p:txBody>
          <a:bodyPr/>
          <a:lstStyle/>
          <a:p>
            <a:r>
              <a:rPr lang="en-US" dirty="0"/>
              <a:t>Nuclear Reactors and Nuclear Energy References</a:t>
            </a:r>
            <a:br>
              <a:rPr lang="en-US" sz="2400" dirty="0"/>
            </a:br>
            <a:endParaRPr lang="en-US" dirty="0"/>
          </a:p>
        </p:txBody>
      </p:sp>
    </p:spTree>
    <p:extLst>
      <p:ext uri="{BB962C8B-B14F-4D97-AF65-F5344CB8AC3E}">
        <p14:creationId xmlns:p14="http://schemas.microsoft.com/office/powerpoint/2010/main" val="3519538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FC866-EE57-8A60-256B-7F656E888B32}"/>
              </a:ext>
            </a:extLst>
          </p:cNvPr>
          <p:cNvSpPr>
            <a:spLocks noGrp="1"/>
          </p:cNvSpPr>
          <p:nvPr>
            <p:ph type="title"/>
          </p:nvPr>
        </p:nvSpPr>
        <p:spPr/>
        <p:txBody>
          <a:bodyPr/>
          <a:lstStyle/>
          <a:p>
            <a:r>
              <a:rPr lang="en-US" sz="3200" dirty="0">
                <a:solidFill>
                  <a:schemeClr val="bg2"/>
                </a:solidFill>
              </a:rPr>
              <a:t>FIT Workshop Guidelines</a:t>
            </a:r>
          </a:p>
        </p:txBody>
      </p:sp>
      <p:sp>
        <p:nvSpPr>
          <p:cNvPr id="3" name="Content Placeholder 2">
            <a:extLst>
              <a:ext uri="{FF2B5EF4-FFF2-40B4-BE49-F238E27FC236}">
                <a16:creationId xmlns:a16="http://schemas.microsoft.com/office/drawing/2014/main" id="{64B1C33C-B8F6-7053-7762-1DEC8B2B183A}"/>
              </a:ext>
            </a:extLst>
          </p:cNvPr>
          <p:cNvSpPr>
            <a:spLocks noGrp="1"/>
          </p:cNvSpPr>
          <p:nvPr>
            <p:ph idx="1"/>
          </p:nvPr>
        </p:nvSpPr>
        <p:spPr>
          <a:xfrm>
            <a:off x="888177" y="1150220"/>
            <a:ext cx="5812508" cy="4941020"/>
          </a:xfrm>
        </p:spPr>
        <p:txBody>
          <a:bodyPr/>
          <a:lstStyle/>
          <a:p>
            <a:r>
              <a:rPr lang="en-US" b="1" dirty="0">
                <a:solidFill>
                  <a:schemeClr val="tx1"/>
                </a:solidFill>
              </a:rPr>
              <a:t>Punctuality</a:t>
            </a:r>
            <a:r>
              <a:rPr lang="en-US" b="1" dirty="0"/>
              <a:t>:</a:t>
            </a:r>
            <a:r>
              <a:rPr lang="en-US" dirty="0"/>
              <a:t> Please join the meeting 5-10 minutes before the scheduled start time to ensure you are ready when the session begins.</a:t>
            </a:r>
          </a:p>
          <a:p>
            <a:r>
              <a:rPr lang="en-US" b="1" dirty="0">
                <a:solidFill>
                  <a:schemeClr val="tx1"/>
                </a:solidFill>
              </a:rPr>
              <a:t>Mute Your Microphone</a:t>
            </a:r>
            <a:r>
              <a:rPr lang="en-US" b="1" dirty="0"/>
              <a:t>:</a:t>
            </a:r>
            <a:r>
              <a:rPr lang="en-US" dirty="0"/>
              <a:t> To avoid background noise, keep your microphone muted when you are not speaking. You can unmute yourself when you need to ask a question or participate in discussions.</a:t>
            </a:r>
          </a:p>
          <a:p>
            <a:r>
              <a:rPr lang="en-US" b="1" dirty="0">
                <a:solidFill>
                  <a:schemeClr val="tx1"/>
                </a:solidFill>
              </a:rPr>
              <a:t>Use the Chat Function</a:t>
            </a:r>
            <a:r>
              <a:rPr lang="en-US" b="1" dirty="0"/>
              <a:t>:</a:t>
            </a:r>
            <a:r>
              <a:rPr lang="en-US" dirty="0"/>
              <a:t> Feel free to use the chat function to ask questions or make comments during the presentation. Our moderators will monitor the chat and address your queries at appropriate times.</a:t>
            </a:r>
          </a:p>
          <a:p>
            <a:endParaRPr lang="en-US" dirty="0"/>
          </a:p>
        </p:txBody>
      </p:sp>
      <p:pic>
        <p:nvPicPr>
          <p:cNvPr id="4" name="Picture 3">
            <a:extLst>
              <a:ext uri="{FF2B5EF4-FFF2-40B4-BE49-F238E27FC236}">
                <a16:creationId xmlns:a16="http://schemas.microsoft.com/office/drawing/2014/main" id="{B377D0C5-56F5-AF73-E4C4-6AD0E060F0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3166" y="648928"/>
            <a:ext cx="5060799" cy="4885598"/>
          </a:xfrm>
          <a:prstGeom prst="rect">
            <a:avLst/>
          </a:prstGeom>
        </p:spPr>
      </p:pic>
      <p:pic>
        <p:nvPicPr>
          <p:cNvPr id="7" name="Picture 6">
            <a:extLst>
              <a:ext uri="{FF2B5EF4-FFF2-40B4-BE49-F238E27FC236}">
                <a16:creationId xmlns:a16="http://schemas.microsoft.com/office/drawing/2014/main" id="{8FCE51FF-BC4C-854E-FBB1-5B4F9409A87F}"/>
              </a:ext>
            </a:extLst>
          </p:cNvPr>
          <p:cNvPicPr>
            <a:picLocks noChangeAspect="1"/>
          </p:cNvPicPr>
          <p:nvPr/>
        </p:nvPicPr>
        <p:blipFill>
          <a:blip r:embed="rId3"/>
          <a:stretch>
            <a:fillRect/>
          </a:stretch>
        </p:blipFill>
        <p:spPr>
          <a:xfrm>
            <a:off x="6873165" y="3098931"/>
            <a:ext cx="5060799" cy="2834047"/>
          </a:xfrm>
          <a:prstGeom prst="rect">
            <a:avLst/>
          </a:prstGeom>
        </p:spPr>
      </p:pic>
    </p:spTree>
    <p:extLst>
      <p:ext uri="{BB962C8B-B14F-4D97-AF65-F5344CB8AC3E}">
        <p14:creationId xmlns:p14="http://schemas.microsoft.com/office/powerpoint/2010/main" val="1386784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37272-68CF-6222-A737-F19A2678509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479B5B-A1E5-AC3F-9E9C-ADB600710916}"/>
              </a:ext>
            </a:extLst>
          </p:cNvPr>
          <p:cNvSpPr>
            <a:spLocks noGrp="1"/>
          </p:cNvSpPr>
          <p:nvPr>
            <p:ph idx="1"/>
          </p:nvPr>
        </p:nvSpPr>
        <p:spPr>
          <a:xfrm>
            <a:off x="888175" y="1325561"/>
            <a:ext cx="10415649" cy="4902519"/>
          </a:xfrm>
        </p:spPr>
        <p:txBody>
          <a:bodyPr/>
          <a:lstStyle/>
          <a:p>
            <a:pPr fontAlgn="ctr"/>
            <a:r>
              <a:rPr lang="en-US" sz="2400" b="1" u="sng" dirty="0"/>
              <a:t>Short courses and Summer schools</a:t>
            </a:r>
            <a:endParaRPr lang="en-US" sz="2000" dirty="0"/>
          </a:p>
          <a:p>
            <a:pPr lvl="1" fontAlgn="ctr"/>
            <a:r>
              <a:rPr lang="en-US" sz="2400" dirty="0">
                <a:solidFill>
                  <a:schemeClr val="tx2"/>
                </a:solidFill>
                <a:hlinkClick r:id="rId2">
                  <a:extLst>
                    <a:ext uri="{A12FA001-AC4F-418D-AE19-62706E023703}">
                      <ahyp:hlinkClr xmlns:ahyp="http://schemas.microsoft.com/office/drawing/2018/hyperlinkcolor" val="tx"/>
                    </a:ext>
                  </a:extLst>
                </a:hlinkClick>
              </a:rPr>
              <a:t>https://www.mevschool.net/</a:t>
            </a:r>
            <a:endParaRPr lang="en-US" sz="2400" dirty="0">
              <a:solidFill>
                <a:schemeClr val="tx2"/>
              </a:solidFill>
            </a:endParaRPr>
          </a:p>
          <a:p>
            <a:pPr lvl="1" fontAlgn="ctr"/>
            <a:r>
              <a:rPr lang="en-US" sz="2400" dirty="0">
                <a:solidFill>
                  <a:schemeClr val="tx2"/>
                </a:solidFill>
                <a:hlinkClick r:id="rId3">
                  <a:extLst>
                    <a:ext uri="{A12FA001-AC4F-418D-AE19-62706E023703}">
                      <ahyp:hlinkClr xmlns:ahyp="http://schemas.microsoft.com/office/drawing/2018/hyperlinkcolor" val="tx"/>
                    </a:ext>
                  </a:extLst>
                </a:hlinkClick>
              </a:rPr>
              <a:t>https://www.anl.gov/education/national-xray-school</a:t>
            </a:r>
            <a:endParaRPr lang="en-US" sz="2400" dirty="0">
              <a:solidFill>
                <a:schemeClr val="tx2"/>
              </a:solidFill>
            </a:endParaRPr>
          </a:p>
          <a:p>
            <a:pPr lvl="1" fontAlgn="ctr"/>
            <a:r>
              <a:rPr lang="en-US" sz="2400" dirty="0">
                <a:solidFill>
                  <a:schemeClr val="tx2"/>
                </a:solidFill>
                <a:hlinkClick r:id="rId4">
                  <a:extLst>
                    <a:ext uri="{A12FA001-AC4F-418D-AE19-62706E023703}">
                      <ahyp:hlinkClr xmlns:ahyp="http://schemas.microsoft.com/office/drawing/2018/hyperlinkcolor" val="tx"/>
                    </a:ext>
                  </a:extLst>
                </a:hlinkClick>
              </a:rPr>
              <a:t>https://neutrons.ornl.gov/nxs</a:t>
            </a:r>
            <a:endParaRPr lang="en-US" sz="2400" dirty="0">
              <a:solidFill>
                <a:schemeClr val="tx2"/>
              </a:solidFill>
            </a:endParaRPr>
          </a:p>
          <a:p>
            <a:pPr lvl="1" fontAlgn="ctr"/>
            <a:r>
              <a:rPr lang="en-US" sz="2400" dirty="0">
                <a:solidFill>
                  <a:schemeClr val="tx2"/>
                </a:solidFill>
                <a:hlinkClick r:id="rId5">
                  <a:extLst>
                    <a:ext uri="{A12FA001-AC4F-418D-AE19-62706E023703}">
                      <ahyp:hlinkClr xmlns:ahyp="http://schemas.microsoft.com/office/drawing/2018/hyperlinkcolor" val="tx"/>
                    </a:ext>
                  </a:extLst>
                </a:hlinkClick>
              </a:rPr>
              <a:t>https://www.nist.gov/ncnr/chrns/education-and-outreach/chrns-summer-school-neutron-scattering</a:t>
            </a:r>
            <a:endParaRPr lang="en-US" sz="2400" dirty="0">
              <a:solidFill>
                <a:schemeClr val="tx2"/>
              </a:solidFill>
            </a:endParaRPr>
          </a:p>
          <a:p>
            <a:pPr fontAlgn="ctr"/>
            <a:r>
              <a:rPr lang="en-US" sz="2400" b="1" u="sng" dirty="0"/>
              <a:t>User Facilities and Research Tools</a:t>
            </a:r>
            <a:endParaRPr lang="en-US" sz="2400" dirty="0"/>
          </a:p>
          <a:p>
            <a:pPr lvl="1" fontAlgn="ctr"/>
            <a:r>
              <a:rPr lang="en-US" sz="2400" dirty="0">
                <a:solidFill>
                  <a:schemeClr val="tx2"/>
                </a:solidFill>
                <a:hlinkClick r:id="" action="ppaction://noaction">
                  <a:extLst>
                    <a:ext uri="{A12FA001-AC4F-418D-AE19-62706E023703}">
                      <ahyp:hlinkClr xmlns:ahyp="http://schemas.microsoft.com/office/drawing/2018/hyperlinkcolor" val="tx"/>
                    </a:ext>
                  </a:extLst>
                </a:hlinkClick>
              </a:rPr>
              <a:t>https://nsuf.inl.gov/</a:t>
            </a:r>
          </a:p>
          <a:p>
            <a:pPr lvl="1" fontAlgn="ctr"/>
            <a:r>
              <a:rPr lang="en-US" sz="2400" dirty="0">
                <a:solidFill>
                  <a:schemeClr val="tx2"/>
                </a:solidFill>
                <a:hlinkClick r:id="" action="ppaction://noaction">
                  <a:extLst>
                    <a:ext uri="{A12FA001-AC4F-418D-AE19-62706E023703}">
                      <ahyp:hlinkClr xmlns:ahyp="http://schemas.microsoft.com/office/drawing/2018/hyperlinkcolor" val="tx"/>
                    </a:ext>
                  </a:extLst>
                </a:hlinkClick>
              </a:rPr>
              <a:t>http://science.energy.gov/user-facilities/</a:t>
            </a:r>
            <a:r>
              <a:rPr lang="en-US" sz="2400" dirty="0">
                <a:solidFill>
                  <a:schemeClr val="tx2"/>
                </a:solidFill>
              </a:rPr>
              <a:t> </a:t>
            </a:r>
            <a:r>
              <a:rPr lang="en-US" sz="2400" dirty="0"/>
              <a:t>(DOE-supported)</a:t>
            </a:r>
          </a:p>
          <a:p>
            <a:pPr lvl="1" fontAlgn="ctr"/>
            <a:r>
              <a:rPr lang="en-US" sz="2400" dirty="0">
                <a:solidFill>
                  <a:schemeClr val="tx2"/>
                </a:solidFill>
                <a:hlinkClick r:id="rId6">
                  <a:extLst>
                    <a:ext uri="{A12FA001-AC4F-418D-AE19-62706E023703}">
                      <ahyp:hlinkClr xmlns:ahyp="http://schemas.microsoft.com/office/drawing/2018/hyperlinkcolor" val="tx"/>
                    </a:ext>
                  </a:extLst>
                </a:hlinkClick>
              </a:rPr>
              <a:t>https://www.nsf.gov/focus-areas/infrastructure</a:t>
            </a:r>
            <a:r>
              <a:rPr lang="en-US" sz="2400" dirty="0">
                <a:solidFill>
                  <a:schemeClr val="tx2"/>
                </a:solidFill>
              </a:rPr>
              <a:t> </a:t>
            </a:r>
            <a:r>
              <a:rPr lang="en-US" sz="2400" dirty="0"/>
              <a:t>(NSF-supported)</a:t>
            </a:r>
          </a:p>
          <a:p>
            <a:pPr lvl="1" fontAlgn="ctr"/>
            <a:r>
              <a:rPr lang="en-US" sz="2400" dirty="0">
                <a:solidFill>
                  <a:schemeClr val="tx2"/>
                </a:solidFill>
                <a:hlinkClick r:id="rId7">
                  <a:extLst>
                    <a:ext uri="{A12FA001-AC4F-418D-AE19-62706E023703}">
                      <ahyp:hlinkClr xmlns:ahyp="http://schemas.microsoft.com/office/drawing/2018/hyperlinkcolor" val="tx"/>
                    </a:ext>
                  </a:extLst>
                </a:hlinkClick>
              </a:rPr>
              <a:t>https://ssurf.org/</a:t>
            </a:r>
            <a:r>
              <a:rPr lang="en-US" sz="2400" dirty="0">
                <a:solidFill>
                  <a:schemeClr val="tx2"/>
                </a:solidFill>
              </a:rPr>
              <a:t> </a:t>
            </a:r>
          </a:p>
          <a:p>
            <a:pPr fontAlgn="ctr"/>
            <a:endParaRPr lang="en-US" dirty="0"/>
          </a:p>
        </p:txBody>
      </p:sp>
      <p:sp>
        <p:nvSpPr>
          <p:cNvPr id="5" name="Title 4">
            <a:extLst>
              <a:ext uri="{FF2B5EF4-FFF2-40B4-BE49-F238E27FC236}">
                <a16:creationId xmlns:a16="http://schemas.microsoft.com/office/drawing/2014/main" id="{A256B19B-28B7-3F83-720C-0A733C9E7E3A}"/>
              </a:ext>
            </a:extLst>
          </p:cNvPr>
          <p:cNvSpPr>
            <a:spLocks noGrp="1"/>
          </p:cNvSpPr>
          <p:nvPr>
            <p:ph type="title"/>
          </p:nvPr>
        </p:nvSpPr>
        <p:spPr/>
        <p:txBody>
          <a:bodyPr/>
          <a:lstStyle/>
          <a:p>
            <a:r>
              <a:rPr lang="en-US" dirty="0"/>
              <a:t>Learning Resources</a:t>
            </a:r>
          </a:p>
        </p:txBody>
      </p:sp>
    </p:spTree>
    <p:extLst>
      <p:ext uri="{BB962C8B-B14F-4D97-AF65-F5344CB8AC3E}">
        <p14:creationId xmlns:p14="http://schemas.microsoft.com/office/powerpoint/2010/main" val="22964900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2C127-F171-DFA0-68B8-7AFB71284D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0DA7F5-4340-7758-46B7-0CB93F04E8CD}"/>
              </a:ext>
            </a:extLst>
          </p:cNvPr>
          <p:cNvSpPr>
            <a:spLocks noGrp="1"/>
          </p:cNvSpPr>
          <p:nvPr>
            <p:ph idx="1"/>
          </p:nvPr>
        </p:nvSpPr>
        <p:spPr>
          <a:xfrm>
            <a:off x="888175" y="1325562"/>
            <a:ext cx="10415649" cy="4480328"/>
          </a:xfrm>
        </p:spPr>
        <p:txBody>
          <a:bodyPr/>
          <a:lstStyle/>
          <a:p>
            <a:pPr marL="0" indent="0" fontAlgn="ctr">
              <a:buNone/>
            </a:pPr>
            <a:r>
              <a:rPr lang="en-US" sz="2400" b="1" u="sng" dirty="0"/>
              <a:t>Radiation Effects on Materials</a:t>
            </a:r>
            <a:endParaRPr lang="en-US" sz="2000" dirty="0"/>
          </a:p>
          <a:p>
            <a:pPr fontAlgn="ctr"/>
            <a:r>
              <a:rPr lang="en-US" b="1" dirty="0"/>
              <a:t>Materials for Nuclear Power Systems</a:t>
            </a:r>
          </a:p>
          <a:p>
            <a:pPr lvl="1" fontAlgn="ctr"/>
            <a:r>
              <a:rPr lang="en-US" sz="2400" dirty="0">
                <a:solidFill>
                  <a:schemeClr val="tx2"/>
                </a:solidFill>
                <a:hlinkClick r:id="rId2">
                  <a:extLst>
                    <a:ext uri="{A12FA001-AC4F-418D-AE19-62706E023703}">
                      <ahyp:hlinkClr xmlns:ahyp="http://schemas.microsoft.com/office/drawing/2018/hyperlinkcolor" val="tx"/>
                    </a:ext>
                  </a:extLst>
                </a:hlinkClick>
              </a:rPr>
              <a:t>https://www.ansys.com/content/dam/amp/2021/august/webpage-requests/education-resources-dam-upload-batch-3/materials-for-nuclear-power-systems-PAPNPSEN21.pdf</a:t>
            </a:r>
            <a:r>
              <a:rPr lang="en-US" sz="2400" dirty="0">
                <a:solidFill>
                  <a:schemeClr val="tx2"/>
                </a:solidFill>
              </a:rPr>
              <a:t> </a:t>
            </a:r>
          </a:p>
          <a:p>
            <a:r>
              <a:rPr lang="en-US" dirty="0"/>
              <a:t> </a:t>
            </a:r>
            <a:r>
              <a:rPr lang="en-US" b="1" dirty="0"/>
              <a:t>Impact of Irradiation on Material Performance </a:t>
            </a:r>
            <a:endParaRPr lang="en-US" dirty="0"/>
          </a:p>
          <a:p>
            <a:pPr lvl="1" fontAlgn="ctr"/>
            <a:r>
              <a:rPr lang="en-US" sz="2400" dirty="0">
                <a:solidFill>
                  <a:schemeClr val="tx2"/>
                </a:solidFill>
                <a:hlinkClick r:id="rId3">
                  <a:extLst>
                    <a:ext uri="{A12FA001-AC4F-418D-AE19-62706E023703}">
                      <ahyp:hlinkClr xmlns:ahyp="http://schemas.microsoft.com/office/drawing/2018/hyperlinkcolor" val="tx"/>
                    </a:ext>
                  </a:extLst>
                </a:hlinkClick>
              </a:rPr>
              <a:t>https://www.antinternational.com/docs/samples/FM/11/Zirat10_Str_Impact_Of_Irradiation_Sample.pdf</a:t>
            </a:r>
            <a:r>
              <a:rPr lang="en-US" sz="2400" dirty="0">
                <a:solidFill>
                  <a:schemeClr val="tx2"/>
                </a:solidFill>
              </a:rPr>
              <a:t> </a:t>
            </a:r>
          </a:p>
          <a:p>
            <a:pPr fontAlgn="ctr"/>
            <a:endParaRPr lang="en-US" dirty="0"/>
          </a:p>
        </p:txBody>
      </p:sp>
      <p:sp>
        <p:nvSpPr>
          <p:cNvPr id="5" name="Title 4">
            <a:extLst>
              <a:ext uri="{FF2B5EF4-FFF2-40B4-BE49-F238E27FC236}">
                <a16:creationId xmlns:a16="http://schemas.microsoft.com/office/drawing/2014/main" id="{A16CEB6D-E2D5-07A3-5278-5D102464D942}"/>
              </a:ext>
            </a:extLst>
          </p:cNvPr>
          <p:cNvSpPr>
            <a:spLocks noGrp="1"/>
          </p:cNvSpPr>
          <p:nvPr>
            <p:ph type="title"/>
          </p:nvPr>
        </p:nvSpPr>
        <p:spPr/>
        <p:txBody>
          <a:bodyPr/>
          <a:lstStyle/>
          <a:p>
            <a:r>
              <a:rPr lang="en-US" dirty="0"/>
              <a:t>Learning Resources</a:t>
            </a:r>
          </a:p>
        </p:txBody>
      </p:sp>
    </p:spTree>
    <p:extLst>
      <p:ext uri="{BB962C8B-B14F-4D97-AF65-F5344CB8AC3E}">
        <p14:creationId xmlns:p14="http://schemas.microsoft.com/office/powerpoint/2010/main" val="8284158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1C8C6-96D9-14A7-E6B8-83BD92D4AD29}"/>
              </a:ext>
            </a:extLst>
          </p:cNvPr>
          <p:cNvSpPr>
            <a:spLocks noGrp="1"/>
          </p:cNvSpPr>
          <p:nvPr>
            <p:ph type="title"/>
          </p:nvPr>
        </p:nvSpPr>
        <p:spPr/>
        <p:txBody>
          <a:bodyPr/>
          <a:lstStyle/>
          <a:p>
            <a:r>
              <a:rPr lang="en-US" dirty="0"/>
              <a:t>American Nuclear Society: “Nuclear-101” Course</a:t>
            </a:r>
          </a:p>
        </p:txBody>
      </p:sp>
      <p:sp>
        <p:nvSpPr>
          <p:cNvPr id="3" name="Content Placeholder 2">
            <a:extLst>
              <a:ext uri="{FF2B5EF4-FFF2-40B4-BE49-F238E27FC236}">
                <a16:creationId xmlns:a16="http://schemas.microsoft.com/office/drawing/2014/main" id="{6F0015B0-6A8E-F904-7C66-C1CA09B1AB2B}"/>
              </a:ext>
            </a:extLst>
          </p:cNvPr>
          <p:cNvSpPr>
            <a:spLocks noGrp="1"/>
          </p:cNvSpPr>
          <p:nvPr>
            <p:ph idx="1"/>
          </p:nvPr>
        </p:nvSpPr>
        <p:spPr>
          <a:xfrm>
            <a:off x="888176" y="1330929"/>
            <a:ext cx="6853152" cy="884050"/>
          </a:xfrm>
        </p:spPr>
        <p:txBody>
          <a:bodyPr/>
          <a:lstStyle/>
          <a:p>
            <a:r>
              <a:rPr lang="en-US" sz="1800" dirty="0">
                <a:solidFill>
                  <a:schemeClr val="tx1"/>
                </a:solidFill>
              </a:rPr>
              <a:t>Learn the essentials of nuclear energy and technology from the field’s leading experts and instructors during this comprehensive 32-hour course.</a:t>
            </a:r>
          </a:p>
        </p:txBody>
      </p:sp>
      <p:sp>
        <p:nvSpPr>
          <p:cNvPr id="4" name="Slide Number Placeholder 3">
            <a:extLst>
              <a:ext uri="{FF2B5EF4-FFF2-40B4-BE49-F238E27FC236}">
                <a16:creationId xmlns:a16="http://schemas.microsoft.com/office/drawing/2014/main" id="{E4BA9FD7-7C9B-0625-360E-D25CD3B36BFD}"/>
              </a:ext>
            </a:extLst>
          </p:cNvPr>
          <p:cNvSpPr>
            <a:spLocks noGrp="1"/>
          </p:cNvSpPr>
          <p:nvPr>
            <p:ph type="sldNum" sz="quarter" idx="12"/>
          </p:nvPr>
        </p:nvSpPr>
        <p:spPr/>
        <p:txBody>
          <a:bodyPr/>
          <a:lstStyle/>
          <a:p>
            <a:fld id="{82B577FA-F7D9-2C48-919F-F962E3BF952F}" type="slidenum">
              <a:rPr lang="en-US" smtClean="0"/>
              <a:t>52</a:t>
            </a:fld>
            <a:endParaRPr lang="en-US"/>
          </a:p>
        </p:txBody>
      </p:sp>
      <p:sp>
        <p:nvSpPr>
          <p:cNvPr id="6" name="TextBox 5">
            <a:extLst>
              <a:ext uri="{FF2B5EF4-FFF2-40B4-BE49-F238E27FC236}">
                <a16:creationId xmlns:a16="http://schemas.microsoft.com/office/drawing/2014/main" id="{9CF09A43-7264-7D93-2B8C-D8CDBEBA7B6A}"/>
              </a:ext>
            </a:extLst>
          </p:cNvPr>
          <p:cNvSpPr txBox="1"/>
          <p:nvPr/>
        </p:nvSpPr>
        <p:spPr>
          <a:xfrm>
            <a:off x="3390160" y="2826535"/>
            <a:ext cx="6096740" cy="646331"/>
          </a:xfrm>
          <a:prstGeom prst="rect">
            <a:avLst/>
          </a:prstGeom>
          <a:noFill/>
        </p:spPr>
        <p:txBody>
          <a:bodyPr wrap="square">
            <a:spAutoFit/>
          </a:bodyPr>
          <a:lstStyle/>
          <a:p>
            <a:pPr>
              <a:buNone/>
            </a:pPr>
            <a:br>
              <a:rPr lang="en-US" dirty="0"/>
            </a:br>
            <a:endParaRPr lang="en-US" dirty="0"/>
          </a:p>
        </p:txBody>
      </p:sp>
      <p:graphicFrame>
        <p:nvGraphicFramePr>
          <p:cNvPr id="7" name="Table 6">
            <a:extLst>
              <a:ext uri="{FF2B5EF4-FFF2-40B4-BE49-F238E27FC236}">
                <a16:creationId xmlns:a16="http://schemas.microsoft.com/office/drawing/2014/main" id="{50304E12-FF86-B98B-E313-DC8FDBC2FACD}"/>
              </a:ext>
            </a:extLst>
          </p:cNvPr>
          <p:cNvGraphicFramePr>
            <a:graphicFrameLocks noGrp="1"/>
          </p:cNvGraphicFramePr>
          <p:nvPr>
            <p:extLst>
              <p:ext uri="{D42A27DB-BD31-4B8C-83A1-F6EECF244321}">
                <p14:modId xmlns:p14="http://schemas.microsoft.com/office/powerpoint/2010/main" val="400652345"/>
              </p:ext>
            </p:extLst>
          </p:nvPr>
        </p:nvGraphicFramePr>
        <p:xfrm>
          <a:off x="888176" y="2339726"/>
          <a:ext cx="7723164" cy="3538220"/>
        </p:xfrm>
        <a:graphic>
          <a:graphicData uri="http://schemas.openxmlformats.org/drawingml/2006/table">
            <a:tbl>
              <a:tblPr firstRow="1" bandRow="1">
                <a:tableStyleId>{5C22544A-7EE6-4342-B048-85BDC9FD1C3A}</a:tableStyleId>
              </a:tblPr>
              <a:tblGrid>
                <a:gridCol w="3861582">
                  <a:extLst>
                    <a:ext uri="{9D8B030D-6E8A-4147-A177-3AD203B41FA5}">
                      <a16:colId xmlns:a16="http://schemas.microsoft.com/office/drawing/2014/main" val="709466498"/>
                    </a:ext>
                  </a:extLst>
                </a:gridCol>
                <a:gridCol w="3861582">
                  <a:extLst>
                    <a:ext uri="{9D8B030D-6E8A-4147-A177-3AD203B41FA5}">
                      <a16:colId xmlns:a16="http://schemas.microsoft.com/office/drawing/2014/main" val="1292319760"/>
                    </a:ext>
                  </a:extLst>
                </a:gridCol>
              </a:tblGrid>
              <a:tr h="3124365">
                <a:tc>
                  <a:txBody>
                    <a:bodyPr/>
                    <a:lstStyle/>
                    <a:p>
                      <a:pPr marL="0" marR="0" indent="0" algn="l" fontAlgn="base">
                        <a:lnSpc>
                          <a:spcPts val="3000"/>
                        </a:lnSpc>
                        <a:spcAft>
                          <a:spcPts val="1050"/>
                        </a:spcAft>
                        <a:buNone/>
                      </a:pPr>
                      <a:r>
                        <a:rPr lang="en-US" sz="2400" b="0" i="0" spc="0" dirty="0">
                          <a:solidFill>
                            <a:srgbClr val="231F20"/>
                          </a:solidFill>
                          <a:effectLst/>
                          <a:latin typeface="trade-gothic-next-condensed"/>
                        </a:rPr>
                        <a:t>Who Should Participate</a:t>
                      </a:r>
                    </a:p>
                    <a:p>
                      <a:pPr marL="342900" marR="0" lvl="0" indent="-342900" algn="l" fontAlgn="base">
                        <a:buFont typeface="Arial" panose="020B0604020202020204" pitchFamily="34" charset="0"/>
                        <a:buChar char="•"/>
                      </a:pPr>
                      <a:r>
                        <a:rPr lang="en-US" sz="1200" b="0" i="0" spc="0" dirty="0">
                          <a:solidFill>
                            <a:srgbClr val="000000"/>
                          </a:solidFill>
                          <a:effectLst/>
                          <a:latin typeface="canada-type-gibson"/>
                        </a:rPr>
                        <a:t>New to nuclear? If you’re just getting started in the nuclear field, Nuclear 101 can quickly get you up-to-speed and provide foundational knowledge to help you succeed.</a:t>
                      </a:r>
                    </a:p>
                    <a:p>
                      <a:pPr marL="342900" marR="0" lvl="0" indent="-342900" algn="l" fontAlgn="base">
                        <a:buFont typeface="Arial" panose="020B0604020202020204" pitchFamily="34" charset="0"/>
                        <a:buChar char="•"/>
                      </a:pPr>
                      <a:r>
                        <a:rPr lang="en-US" sz="1200" b="0" i="0" spc="0" dirty="0">
                          <a:solidFill>
                            <a:srgbClr val="000000"/>
                          </a:solidFill>
                          <a:effectLst/>
                          <a:latin typeface="canada-type-gibson"/>
                        </a:rPr>
                        <a:t>Looking to expand your technical knowledge? If you already work in nuclear without a technical background, Nuclear 101 can strengthen your expertise and help advance your career!</a:t>
                      </a:r>
                    </a:p>
                    <a:p>
                      <a:pPr marL="342900" marR="0" lvl="0" indent="-342900" algn="l" fontAlgn="base">
                        <a:buFont typeface="Arial" panose="020B0604020202020204" pitchFamily="34" charset="0"/>
                        <a:buChar char="•"/>
                      </a:pPr>
                      <a:r>
                        <a:rPr lang="en-US" sz="1200" b="0" i="0" spc="0" dirty="0">
                          <a:solidFill>
                            <a:srgbClr val="000000"/>
                          </a:solidFill>
                          <a:effectLst/>
                          <a:latin typeface="canada-type-gibson"/>
                        </a:rPr>
                        <a:t>Want to build up your professional qualifications? Differentiate yourself and showcase your knowledge by earning the Nuclear 101 Certificate from the industry's leading professional organization.</a:t>
                      </a:r>
                    </a:p>
                    <a:p>
                      <a:pPr marL="342900" marR="0" lvl="0" indent="-342900" algn="l" fontAlgn="base">
                        <a:buFont typeface="Arial" panose="020B0604020202020204" pitchFamily="34" charset="0"/>
                        <a:buChar char="•"/>
                      </a:pPr>
                      <a:r>
                        <a:rPr lang="en-US" sz="1200" b="0" i="0" spc="0" dirty="0">
                          <a:solidFill>
                            <a:srgbClr val="000000"/>
                          </a:solidFill>
                          <a:effectLst/>
                          <a:latin typeface="canada-type-gibson"/>
                        </a:rPr>
                        <a:t>Employers! Nuclear 101 is the perfect way to augment your training and onboarding, allowing your team to learn from seasoned industry experts.</a:t>
                      </a:r>
                      <a:endParaRPr lang="en-US" dirty="0"/>
                    </a:p>
                  </a:txBody>
                  <a:tcPr>
                    <a:solidFill>
                      <a:schemeClr val="bg1"/>
                    </a:solidFill>
                  </a:tcPr>
                </a:tc>
                <a:tc>
                  <a:txBody>
                    <a:bodyPr/>
                    <a:lstStyle/>
                    <a:p>
                      <a:pPr marL="0" marR="0" indent="0" algn="l" fontAlgn="base">
                        <a:lnSpc>
                          <a:spcPts val="3000"/>
                        </a:lnSpc>
                        <a:spcAft>
                          <a:spcPts val="1050"/>
                        </a:spcAft>
                        <a:buNone/>
                      </a:pPr>
                      <a:r>
                        <a:rPr lang="en-US" sz="2400" b="0" i="0" spc="0" dirty="0">
                          <a:solidFill>
                            <a:srgbClr val="231F20"/>
                          </a:solidFill>
                          <a:effectLst/>
                          <a:latin typeface="trade-gothic-next-condensed"/>
                        </a:rPr>
                        <a:t>What You'll Learn</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History and Legacy of Nuclear</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Nuclear Fundamentals</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Introduction to Nuclear Fuel Cycle</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Nuclear Reactors and Power Generation</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Licensing and Regulatory Concepts</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Radiation Detection and Measurement</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Health Physics and Radiation Safety</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Non-Power Applications of Nuclear Energy</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Nuclear Safety Culture</a:t>
                      </a:r>
                    </a:p>
                    <a:p>
                      <a:pPr marL="342900" marR="0" lvl="0" indent="-342900" algn="l" fontAlgn="base">
                        <a:buFont typeface="Arial" panose="020B0604020202020204" pitchFamily="34" charset="0"/>
                        <a:buChar char="•"/>
                      </a:pPr>
                      <a:r>
                        <a:rPr lang="en-US" sz="1400" b="0" i="0" spc="0" dirty="0">
                          <a:solidFill>
                            <a:srgbClr val="000000"/>
                          </a:solidFill>
                          <a:effectLst/>
                          <a:latin typeface="canada-type-gibson"/>
                        </a:rPr>
                        <a:t>Advanced Reactor Technologies</a:t>
                      </a:r>
                    </a:p>
                  </a:txBody>
                  <a:tcPr>
                    <a:solidFill>
                      <a:schemeClr val="bg1"/>
                    </a:solidFill>
                  </a:tcPr>
                </a:tc>
                <a:extLst>
                  <a:ext uri="{0D108BD9-81ED-4DB2-BD59-A6C34878D82A}">
                    <a16:rowId xmlns:a16="http://schemas.microsoft.com/office/drawing/2014/main" val="4048599591"/>
                  </a:ext>
                </a:extLst>
              </a:tr>
            </a:tbl>
          </a:graphicData>
        </a:graphic>
      </p:graphicFrame>
      <p:pic>
        <p:nvPicPr>
          <p:cNvPr id="8" name="Picture 7">
            <a:extLst>
              <a:ext uri="{FF2B5EF4-FFF2-40B4-BE49-F238E27FC236}">
                <a16:creationId xmlns:a16="http://schemas.microsoft.com/office/drawing/2014/main" id="{71831C6B-2F48-22A6-23F1-AD7B41CED3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13980" y="1330929"/>
            <a:ext cx="3438817" cy="2292544"/>
          </a:xfrm>
          <a:prstGeom prst="rect">
            <a:avLst/>
          </a:prstGeom>
        </p:spPr>
      </p:pic>
      <p:sp>
        <p:nvSpPr>
          <p:cNvPr id="10" name="TextBox 9">
            <a:extLst>
              <a:ext uri="{FF2B5EF4-FFF2-40B4-BE49-F238E27FC236}">
                <a16:creationId xmlns:a16="http://schemas.microsoft.com/office/drawing/2014/main" id="{BB738F19-0F8B-E93B-D0DA-0E6E1D718447}"/>
              </a:ext>
            </a:extLst>
          </p:cNvPr>
          <p:cNvSpPr txBox="1"/>
          <p:nvPr/>
        </p:nvSpPr>
        <p:spPr>
          <a:xfrm>
            <a:off x="4815027" y="5420720"/>
            <a:ext cx="4759541" cy="338554"/>
          </a:xfrm>
          <a:prstGeom prst="rect">
            <a:avLst/>
          </a:prstGeom>
          <a:noFill/>
        </p:spPr>
        <p:txBody>
          <a:bodyPr wrap="square">
            <a:spAutoFit/>
          </a:bodyPr>
          <a:lstStyle/>
          <a:p>
            <a:r>
              <a:rPr lang="en-US" sz="1600" dirty="0">
                <a:solidFill>
                  <a:srgbClr val="213E9A"/>
                </a:solidFill>
              </a:rPr>
              <a:t>https://</a:t>
            </a:r>
            <a:r>
              <a:rPr lang="en-US" sz="1600" dirty="0" err="1">
                <a:solidFill>
                  <a:srgbClr val="213E9A"/>
                </a:solidFill>
              </a:rPr>
              <a:t>www.ans.org</a:t>
            </a:r>
            <a:r>
              <a:rPr lang="en-US" sz="1600" dirty="0">
                <a:solidFill>
                  <a:srgbClr val="213E9A"/>
                </a:solidFill>
              </a:rPr>
              <a:t>/nuclear/</a:t>
            </a:r>
            <a:r>
              <a:rPr lang="en-US" sz="1600" dirty="0" err="1">
                <a:solidFill>
                  <a:srgbClr val="213E9A"/>
                </a:solidFill>
              </a:rPr>
              <a:t>professionalcourses</a:t>
            </a:r>
            <a:r>
              <a:rPr lang="en-US" sz="1600" dirty="0">
                <a:solidFill>
                  <a:srgbClr val="213E9A"/>
                </a:solidFill>
              </a:rPr>
              <a:t>/</a:t>
            </a:r>
          </a:p>
        </p:txBody>
      </p:sp>
      <p:sp>
        <p:nvSpPr>
          <p:cNvPr id="12" name="TextBox 11">
            <a:extLst>
              <a:ext uri="{FF2B5EF4-FFF2-40B4-BE49-F238E27FC236}">
                <a16:creationId xmlns:a16="http://schemas.microsoft.com/office/drawing/2014/main" id="{F7F0058A-B064-27FC-9A68-0A0A451876D7}"/>
              </a:ext>
            </a:extLst>
          </p:cNvPr>
          <p:cNvSpPr txBox="1"/>
          <p:nvPr/>
        </p:nvSpPr>
        <p:spPr>
          <a:xfrm>
            <a:off x="8378939" y="4362137"/>
            <a:ext cx="3438817" cy="738664"/>
          </a:xfrm>
          <a:prstGeom prst="rect">
            <a:avLst/>
          </a:prstGeom>
          <a:noFill/>
        </p:spPr>
        <p:txBody>
          <a:bodyPr wrap="square">
            <a:spAutoFit/>
          </a:bodyPr>
          <a:lstStyle/>
          <a:p>
            <a:r>
              <a:rPr lang="en-US" sz="1400" dirty="0"/>
              <a:t>Information and images on this slide are courtesy of the American Nuclear Society https://</a:t>
            </a:r>
            <a:r>
              <a:rPr lang="en-US" sz="1400" dirty="0" err="1"/>
              <a:t>www.ans.org</a:t>
            </a:r>
            <a:r>
              <a:rPr lang="en-US" sz="1400" dirty="0"/>
              <a:t>/nuclear101/</a:t>
            </a:r>
          </a:p>
        </p:txBody>
      </p:sp>
      <p:sp>
        <p:nvSpPr>
          <p:cNvPr id="14" name="TextBox 13">
            <a:extLst>
              <a:ext uri="{FF2B5EF4-FFF2-40B4-BE49-F238E27FC236}">
                <a16:creationId xmlns:a16="http://schemas.microsoft.com/office/drawing/2014/main" id="{5D849A1F-FEE8-FB5D-D009-7AC5668BDCCC}"/>
              </a:ext>
            </a:extLst>
          </p:cNvPr>
          <p:cNvSpPr txBox="1"/>
          <p:nvPr/>
        </p:nvSpPr>
        <p:spPr>
          <a:xfrm>
            <a:off x="8378939" y="3623473"/>
            <a:ext cx="3508895" cy="738664"/>
          </a:xfrm>
          <a:prstGeom prst="rect">
            <a:avLst/>
          </a:prstGeom>
          <a:noFill/>
        </p:spPr>
        <p:txBody>
          <a:bodyPr wrap="square">
            <a:spAutoFit/>
          </a:bodyPr>
          <a:lstStyle/>
          <a:p>
            <a:r>
              <a:rPr lang="en-US" sz="1400" b="0" i="0" dirty="0">
                <a:effectLst/>
              </a:rPr>
              <a:t>The next in-person course is taking place November 15-19 in Phoenix. </a:t>
            </a:r>
          </a:p>
          <a:p>
            <a:r>
              <a:rPr lang="en-US" sz="1400" b="0" i="0" dirty="0">
                <a:effectLst/>
              </a:rPr>
              <a:t>Registration will open this summer.</a:t>
            </a:r>
            <a:endParaRPr lang="en-US" sz="1400" dirty="0"/>
          </a:p>
        </p:txBody>
      </p:sp>
    </p:spTree>
    <p:extLst>
      <p:ext uri="{BB962C8B-B14F-4D97-AF65-F5344CB8AC3E}">
        <p14:creationId xmlns:p14="http://schemas.microsoft.com/office/powerpoint/2010/main" val="2984035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B3176E-FAD1-2B4C-96D5-F706C44483D8}"/>
              </a:ext>
            </a:extLst>
          </p:cNvPr>
          <p:cNvSpPr>
            <a:spLocks noGrp="1"/>
          </p:cNvSpPr>
          <p:nvPr>
            <p:ph type="body" sz="quarter" idx="13"/>
          </p:nvPr>
        </p:nvSpPr>
        <p:spPr>
          <a:xfrm>
            <a:off x="5456582" y="2365643"/>
            <a:ext cx="7073348" cy="2292350"/>
          </a:xfrm>
        </p:spPr>
        <p:txBody>
          <a:bodyPr/>
          <a:lstStyle/>
          <a:p>
            <a:pPr lvl="0"/>
            <a:r>
              <a:rPr lang="en-US" sz="6000" dirty="0"/>
              <a:t>Questions?</a:t>
            </a:r>
            <a:endParaRPr lang="en-US" dirty="0"/>
          </a:p>
        </p:txBody>
      </p:sp>
      <p:sp>
        <p:nvSpPr>
          <p:cNvPr id="3" name="Text Placeholder 2">
            <a:extLst>
              <a:ext uri="{FF2B5EF4-FFF2-40B4-BE49-F238E27FC236}">
                <a16:creationId xmlns:a16="http://schemas.microsoft.com/office/drawing/2014/main" id="{DC656D43-7FAB-834B-AA9F-965D52A8E525}"/>
              </a:ext>
            </a:extLst>
          </p:cNvPr>
          <p:cNvSpPr>
            <a:spLocks noGrp="1"/>
          </p:cNvSpPr>
          <p:nvPr>
            <p:ph type="body" sz="quarter" idx="18"/>
          </p:nvPr>
        </p:nvSpPr>
        <p:spPr>
          <a:xfrm>
            <a:off x="5953539" y="3511818"/>
            <a:ext cx="3355711" cy="1398112"/>
          </a:xfrm>
        </p:spPr>
        <p:txBody>
          <a:bodyPr/>
          <a:lstStyle/>
          <a:p>
            <a:pPr lvl="1"/>
            <a:r>
              <a:rPr lang="en-US" dirty="0"/>
              <a:t>Brenden Heidrich</a:t>
            </a:r>
          </a:p>
          <a:p>
            <a:pPr lvl="2"/>
            <a:r>
              <a:rPr lang="en-US" dirty="0"/>
              <a:t>Director, NSUF</a:t>
            </a:r>
          </a:p>
          <a:p>
            <a:pPr lvl="2"/>
            <a:r>
              <a:rPr lang="en-US" dirty="0" err="1"/>
              <a:t>Brenden.Heidrich@inl.gov</a:t>
            </a:r>
            <a:endParaRPr lang="en-US" dirty="0"/>
          </a:p>
        </p:txBody>
      </p:sp>
      <p:sp>
        <p:nvSpPr>
          <p:cNvPr id="5" name="TextBox 4">
            <a:extLst>
              <a:ext uri="{FF2B5EF4-FFF2-40B4-BE49-F238E27FC236}">
                <a16:creationId xmlns:a16="http://schemas.microsoft.com/office/drawing/2014/main" id="{A5E23F9F-9AE8-4D5D-8FDF-7E34B2766A59}"/>
              </a:ext>
            </a:extLst>
          </p:cNvPr>
          <p:cNvSpPr txBox="1"/>
          <p:nvPr/>
        </p:nvSpPr>
        <p:spPr>
          <a:xfrm>
            <a:off x="148728" y="6364861"/>
            <a:ext cx="6268596" cy="369332"/>
          </a:xfrm>
          <a:prstGeom prst="rect">
            <a:avLst/>
          </a:prstGeom>
          <a:noFill/>
        </p:spPr>
        <p:txBody>
          <a:bodyPr wrap="square">
            <a:spAutoFit/>
          </a:bodyPr>
          <a:lstStyle/>
          <a:p>
            <a:r>
              <a:rPr lang="en-US" dirty="0">
                <a:solidFill>
                  <a:schemeClr val="bg1"/>
                </a:solidFill>
              </a:rPr>
              <a:t>INL/MIS-26-91517</a:t>
            </a:r>
          </a:p>
        </p:txBody>
      </p:sp>
      <p:pic>
        <p:nvPicPr>
          <p:cNvPr id="4" name="Picture 3">
            <a:extLst>
              <a:ext uri="{FF2B5EF4-FFF2-40B4-BE49-F238E27FC236}">
                <a16:creationId xmlns:a16="http://schemas.microsoft.com/office/drawing/2014/main" id="{BEFD2585-1712-6C3E-627E-621B2EB9C2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38719" y="0"/>
            <a:ext cx="2053281" cy="2516455"/>
          </a:xfrm>
          <a:prstGeom prst="rect">
            <a:avLst/>
          </a:prstGeom>
        </p:spPr>
      </p:pic>
    </p:spTree>
    <p:extLst>
      <p:ext uri="{BB962C8B-B14F-4D97-AF65-F5344CB8AC3E}">
        <p14:creationId xmlns:p14="http://schemas.microsoft.com/office/powerpoint/2010/main" val="650288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BD4EE-76A0-346D-5F62-13F04AAFB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B3BF2-8EEB-39AC-8F47-8AC4292CFBFE}"/>
              </a:ext>
            </a:extLst>
          </p:cNvPr>
          <p:cNvSpPr>
            <a:spLocks noGrp="1"/>
          </p:cNvSpPr>
          <p:nvPr>
            <p:ph type="title"/>
          </p:nvPr>
        </p:nvSpPr>
        <p:spPr/>
        <p:txBody>
          <a:bodyPr/>
          <a:lstStyle/>
          <a:p>
            <a:r>
              <a:rPr lang="en-US" sz="3600" dirty="0">
                <a:solidFill>
                  <a:schemeClr val="bg2"/>
                </a:solidFill>
              </a:rPr>
              <a:t>FIT Workshop Guidelines</a:t>
            </a:r>
          </a:p>
        </p:txBody>
      </p:sp>
      <p:sp>
        <p:nvSpPr>
          <p:cNvPr id="3" name="Content Placeholder 2">
            <a:extLst>
              <a:ext uri="{FF2B5EF4-FFF2-40B4-BE49-F238E27FC236}">
                <a16:creationId xmlns:a16="http://schemas.microsoft.com/office/drawing/2014/main" id="{2906F7CB-63DF-E9F3-477F-772DEE45F157}"/>
              </a:ext>
            </a:extLst>
          </p:cNvPr>
          <p:cNvSpPr>
            <a:spLocks noGrp="1"/>
          </p:cNvSpPr>
          <p:nvPr>
            <p:ph idx="1"/>
          </p:nvPr>
        </p:nvSpPr>
        <p:spPr>
          <a:xfrm>
            <a:off x="888176" y="1328286"/>
            <a:ext cx="10556571" cy="4762953"/>
          </a:xfrm>
        </p:spPr>
        <p:txBody>
          <a:bodyPr/>
          <a:lstStyle/>
          <a:p>
            <a:r>
              <a:rPr lang="en-US" b="1" dirty="0">
                <a:solidFill>
                  <a:schemeClr val="tx1"/>
                </a:solidFill>
              </a:rPr>
              <a:t>Camera Usage</a:t>
            </a:r>
            <a:r>
              <a:rPr lang="en-US" b="1" dirty="0"/>
              <a:t>:</a:t>
            </a:r>
            <a:r>
              <a:rPr lang="en-US" dirty="0"/>
              <a:t> While it is not mandatory, we encourage you to turn your camera on during interactive portions of the workshop, such as question-and-answer sessions, to foster engagement and collaboration. However, due to the high volume of registrations, we request that cameras remain off during presentations to ensure the quality and stability of the meeting.</a:t>
            </a:r>
          </a:p>
          <a:p>
            <a:pPr>
              <a:spcBef>
                <a:spcPts val="1600"/>
              </a:spcBef>
            </a:pPr>
            <a:r>
              <a:rPr lang="en-US" b="1" dirty="0">
                <a:solidFill>
                  <a:schemeClr val="tx1"/>
                </a:solidFill>
              </a:rPr>
              <a:t>No AI Bots</a:t>
            </a:r>
            <a:r>
              <a:rPr lang="en-US" b="1" dirty="0"/>
              <a:t>:</a:t>
            </a:r>
            <a:r>
              <a:rPr lang="en-US" dirty="0"/>
              <a:t> Please refrain from using automated bots or scripts to interact with the meeting. Any bots detected will be removed from the meeting to ensure a smooth and genuine experience for all participants.</a:t>
            </a:r>
          </a:p>
          <a:p>
            <a:pPr>
              <a:spcBef>
                <a:spcPts val="1600"/>
              </a:spcBef>
            </a:pPr>
            <a:r>
              <a:rPr lang="en-US" b="1" dirty="0">
                <a:solidFill>
                  <a:schemeClr val="tx1"/>
                </a:solidFill>
              </a:rPr>
              <a:t>Technical Issues</a:t>
            </a:r>
            <a:r>
              <a:rPr lang="en-US" b="1" dirty="0"/>
              <a:t>:</a:t>
            </a:r>
            <a:r>
              <a:rPr lang="en-US" dirty="0"/>
              <a:t> If you experience any technical difficulties, please notify us through the chat or contact our program office at </a:t>
            </a:r>
            <a:r>
              <a:rPr lang="en-US" dirty="0">
                <a:hlinkClick r:id="rId2" tooltip="mailto:nsuf@inl.gov"/>
              </a:rPr>
              <a:t>nsuf@inl.gov</a:t>
            </a:r>
            <a:r>
              <a:rPr lang="en-US" dirty="0"/>
              <a:t>.</a:t>
            </a:r>
          </a:p>
          <a:p>
            <a:pPr>
              <a:spcBef>
                <a:spcPts val="1600"/>
              </a:spcBef>
            </a:pPr>
            <a:r>
              <a:rPr lang="en-US" b="1" dirty="0">
                <a:solidFill>
                  <a:schemeClr val="tx1"/>
                </a:solidFill>
              </a:rPr>
              <a:t>Respect and Professionalism</a:t>
            </a:r>
            <a:r>
              <a:rPr lang="en-US" b="1" dirty="0"/>
              <a:t>:</a:t>
            </a:r>
            <a:r>
              <a:rPr lang="en-US" dirty="0"/>
              <a:t> Please be respectful and professional in your interactions with the presenters and fellow participants.</a:t>
            </a:r>
          </a:p>
          <a:p>
            <a:endParaRPr lang="en-US" dirty="0"/>
          </a:p>
        </p:txBody>
      </p:sp>
    </p:spTree>
    <p:extLst>
      <p:ext uri="{BB962C8B-B14F-4D97-AF65-F5344CB8AC3E}">
        <p14:creationId xmlns:p14="http://schemas.microsoft.com/office/powerpoint/2010/main" val="236925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D62D8-A8F1-2900-0C8F-DD080F51AF6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23B85EE-6048-30E4-B661-7A59F38C711B}"/>
              </a:ext>
            </a:extLst>
          </p:cNvPr>
          <p:cNvSpPr>
            <a:spLocks noGrp="1"/>
          </p:cNvSpPr>
          <p:nvPr>
            <p:ph type="title"/>
          </p:nvPr>
        </p:nvSpPr>
        <p:spPr/>
        <p:txBody>
          <a:bodyPr/>
          <a:lstStyle/>
          <a:p>
            <a:r>
              <a:rPr lang="en-US" dirty="0">
                <a:solidFill>
                  <a:schemeClr val="bg2"/>
                </a:solidFill>
              </a:rPr>
              <a:t>US Designated User Facilities</a:t>
            </a:r>
          </a:p>
        </p:txBody>
      </p:sp>
      <p:sp>
        <p:nvSpPr>
          <p:cNvPr id="6" name="Content Placeholder 5">
            <a:extLst>
              <a:ext uri="{FF2B5EF4-FFF2-40B4-BE49-F238E27FC236}">
                <a16:creationId xmlns:a16="http://schemas.microsoft.com/office/drawing/2014/main" id="{F52AB6A4-D7A9-BF37-9636-CC1C3D530FCB}"/>
              </a:ext>
            </a:extLst>
          </p:cNvPr>
          <p:cNvSpPr>
            <a:spLocks noGrp="1"/>
          </p:cNvSpPr>
          <p:nvPr>
            <p:ph sz="quarter" idx="12"/>
          </p:nvPr>
        </p:nvSpPr>
        <p:spPr>
          <a:xfrm>
            <a:off x="406691" y="1119942"/>
            <a:ext cx="7382156" cy="4743284"/>
          </a:xfrm>
        </p:spPr>
        <p:txBody>
          <a:bodyPr/>
          <a:lstStyle/>
          <a:p>
            <a:pPr marL="0" indent="0">
              <a:spcAft>
                <a:spcPts val="600"/>
              </a:spcAft>
              <a:buNone/>
            </a:pPr>
            <a:r>
              <a:rPr lang="en-US" b="1" dirty="0">
                <a:solidFill>
                  <a:srgbClr val="213E9A"/>
                </a:solidFill>
              </a:rPr>
              <a:t>Origins: From the Manhattan Project to a National Scientific Infrastructure</a:t>
            </a:r>
          </a:p>
          <a:p>
            <a:r>
              <a:rPr lang="en-US" sz="1600" b="1" dirty="0">
                <a:solidFill>
                  <a:schemeClr val="tx1"/>
                </a:solidFill>
              </a:rPr>
              <a:t>Roots in WWII</a:t>
            </a:r>
            <a:r>
              <a:rPr lang="en-US" sz="1600" b="0" dirty="0">
                <a:solidFill>
                  <a:schemeClr val="tx1"/>
                </a:solidFill>
              </a:rPr>
              <a:t>: the Manhattan Project created a vast R&amp;D apparatus under the War Department, producing large, multi-purpose facilities such as Oak Ridge, Hanford, Los Alamos, and the Met Lab at Chicago (which became Argonne) that became the nation's first national laboratories. </a:t>
            </a:r>
          </a:p>
          <a:p>
            <a:r>
              <a:rPr lang="en-US" sz="1600" b="0" dirty="0">
                <a:solidFill>
                  <a:schemeClr val="tx1"/>
                </a:solidFill>
              </a:rPr>
              <a:t>Originally only temporary, the wartime labs were extended indefinitely by the newly created </a:t>
            </a:r>
            <a:r>
              <a:rPr lang="en-US" sz="1600" b="1" dirty="0">
                <a:solidFill>
                  <a:schemeClr val="tx1"/>
                </a:solidFill>
              </a:rPr>
              <a:t>Atomic Energy Commission</a:t>
            </a:r>
            <a:r>
              <a:rPr lang="en-US" sz="1600" b="0" dirty="0">
                <a:solidFill>
                  <a:schemeClr val="tx1"/>
                </a:solidFill>
              </a:rPr>
              <a:t>, which built out a permanent national laboratory system through the late 1940s and 1950s. </a:t>
            </a:r>
          </a:p>
          <a:p>
            <a:r>
              <a:rPr lang="en-US" sz="1600" b="0" dirty="0">
                <a:solidFill>
                  <a:schemeClr val="tx1"/>
                </a:solidFill>
              </a:rPr>
              <a:t>The founding rationale for "</a:t>
            </a:r>
            <a:r>
              <a:rPr lang="en-US" sz="1600" b="1" dirty="0">
                <a:solidFill>
                  <a:schemeClr val="tx1"/>
                </a:solidFill>
              </a:rPr>
              <a:t>user facilities</a:t>
            </a:r>
            <a:r>
              <a:rPr lang="en-US" sz="1600" b="0" dirty="0">
                <a:solidFill>
                  <a:schemeClr val="tx1"/>
                </a:solidFill>
              </a:rPr>
              <a:t>" was to provide a home for large, costly scientific instruments such as particle accelerators, reactors, light sources, that no single university could afford, but that the U.S. needed to maintain leadership in science. </a:t>
            </a:r>
          </a:p>
          <a:p>
            <a:r>
              <a:rPr lang="en-US" sz="1600" b="0" dirty="0">
                <a:solidFill>
                  <a:schemeClr val="tx1"/>
                </a:solidFill>
              </a:rPr>
              <a:t>The </a:t>
            </a:r>
            <a:r>
              <a:rPr lang="en-US" sz="1600" b="1" dirty="0">
                <a:solidFill>
                  <a:schemeClr val="tx1"/>
                </a:solidFill>
              </a:rPr>
              <a:t>Department of Energy </a:t>
            </a:r>
            <a:r>
              <a:rPr lang="en-US" sz="1600" b="0" dirty="0">
                <a:solidFill>
                  <a:schemeClr val="tx1"/>
                </a:solidFill>
              </a:rPr>
              <a:t>Organization Act of 1977 created the DOE and separated weapons labs from science labs.  The Office of Energy Research (pre-Office of Science) took stewardship of the basic-research labs and their user facilities. </a:t>
            </a:r>
          </a:p>
        </p:txBody>
      </p:sp>
      <p:pic>
        <p:nvPicPr>
          <p:cNvPr id="8" name="Picture 7" descr="Bomba atomowa. Cz. II: Projekt Manhattan - Portal historyczny Histmag.org - historia dla każdego">
            <a:extLst>
              <a:ext uri="{FF2B5EF4-FFF2-40B4-BE49-F238E27FC236}">
                <a16:creationId xmlns:a16="http://schemas.microsoft.com/office/drawing/2014/main" id="{6B3A5B78-E9EA-69EC-D944-8AE79D34B04C}"/>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8459713" y="355235"/>
            <a:ext cx="3427487" cy="2717890"/>
          </a:xfrm>
          <a:prstGeom prst="rect">
            <a:avLst/>
          </a:prstGeom>
        </p:spPr>
      </p:pic>
      <p:sp>
        <p:nvSpPr>
          <p:cNvPr id="9" name="TextBox 8">
            <a:extLst>
              <a:ext uri="{FF2B5EF4-FFF2-40B4-BE49-F238E27FC236}">
                <a16:creationId xmlns:a16="http://schemas.microsoft.com/office/drawing/2014/main" id="{A9B6FBE3-938A-FBB8-9E4E-876AE955A5AE}"/>
              </a:ext>
            </a:extLst>
          </p:cNvPr>
          <p:cNvSpPr txBox="1"/>
          <p:nvPr/>
        </p:nvSpPr>
        <p:spPr>
          <a:xfrm>
            <a:off x="8418912" y="3083221"/>
            <a:ext cx="3773088" cy="230832"/>
          </a:xfrm>
          <a:prstGeom prst="rect">
            <a:avLst/>
          </a:prstGeom>
          <a:noFill/>
        </p:spPr>
        <p:txBody>
          <a:bodyPr wrap="square" rtlCol="0">
            <a:spAutoFit/>
          </a:bodyPr>
          <a:lstStyle/>
          <a:p>
            <a:r>
              <a:rPr lang="en-US" sz="900" b="0" baseline="0" dirty="0">
                <a:solidFill>
                  <a:schemeClr val="bg2">
                    <a:lumMod val="50000"/>
                    <a:lumOff val="50000"/>
                  </a:schemeClr>
                </a:solidFill>
                <a:hlinkClick r:id="rId4" tooltip="http://histmag.org/Bomba-atomowa.-Cz.-II-Projekt-Manhattan-6963">
                  <a:extLst>
                    <a:ext uri="{A12FA001-AC4F-418D-AE19-62706E023703}">
                      <ahyp:hlinkClr xmlns:ahyp="http://schemas.microsoft.com/office/drawing/2018/hyperlinkcolor" val="tx"/>
                    </a:ext>
                  </a:extLst>
                </a:hlinkClick>
              </a:rPr>
              <a:t>This Photo</a:t>
            </a:r>
            <a:r>
              <a:rPr lang="en-US" sz="900" b="0" baseline="0" dirty="0">
                <a:solidFill>
                  <a:schemeClr val="bg2">
                    <a:lumMod val="50000"/>
                    <a:lumOff val="50000"/>
                  </a:schemeClr>
                </a:solidFill>
              </a:rPr>
              <a:t> by Unknown Author is licensed under </a:t>
            </a:r>
            <a:r>
              <a:rPr lang="en-US" sz="900" b="0" baseline="0" dirty="0">
                <a:solidFill>
                  <a:schemeClr val="bg2">
                    <a:lumMod val="50000"/>
                    <a:lumOff val="50000"/>
                  </a:schemeClr>
                </a:solidFill>
                <a:hlinkClick r:id="rId5" tooltip="https://creativecommons.org/licenses/by-sa/3.0/">
                  <a:extLst>
                    <a:ext uri="{A12FA001-AC4F-418D-AE19-62706E023703}">
                      <ahyp:hlinkClr xmlns:ahyp="http://schemas.microsoft.com/office/drawing/2018/hyperlinkcolor" val="tx"/>
                    </a:ext>
                  </a:extLst>
                </a:hlinkClick>
              </a:rPr>
              <a:t>CC BY-SA</a:t>
            </a:r>
            <a:endParaRPr lang="en-US" sz="900" b="0" baseline="0" dirty="0">
              <a:solidFill>
                <a:schemeClr val="bg2">
                  <a:lumMod val="50000"/>
                  <a:lumOff val="50000"/>
                </a:schemeClr>
              </a:solidFill>
            </a:endParaRPr>
          </a:p>
        </p:txBody>
      </p:sp>
      <p:pic>
        <p:nvPicPr>
          <p:cNvPr id="13" name="Picture 12">
            <a:extLst>
              <a:ext uri="{FF2B5EF4-FFF2-40B4-BE49-F238E27FC236}">
                <a16:creationId xmlns:a16="http://schemas.microsoft.com/office/drawing/2014/main" id="{9DB75A62-BAD9-8DF5-B057-F0B6CBB789A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59712" y="3324149"/>
            <a:ext cx="3427487" cy="2282760"/>
          </a:xfrm>
          <a:prstGeom prst="rect">
            <a:avLst/>
          </a:prstGeom>
        </p:spPr>
      </p:pic>
      <p:sp>
        <p:nvSpPr>
          <p:cNvPr id="15" name="TextBox 14">
            <a:extLst>
              <a:ext uri="{FF2B5EF4-FFF2-40B4-BE49-F238E27FC236}">
                <a16:creationId xmlns:a16="http://schemas.microsoft.com/office/drawing/2014/main" id="{A091F578-7EF0-A3E3-CD58-9F16267A44BD}"/>
              </a:ext>
            </a:extLst>
          </p:cNvPr>
          <p:cNvSpPr txBox="1"/>
          <p:nvPr/>
        </p:nvSpPr>
        <p:spPr>
          <a:xfrm>
            <a:off x="8418912" y="5617005"/>
            <a:ext cx="3420776" cy="246221"/>
          </a:xfrm>
          <a:prstGeom prst="rect">
            <a:avLst/>
          </a:prstGeom>
          <a:noFill/>
        </p:spPr>
        <p:txBody>
          <a:bodyPr wrap="square">
            <a:spAutoFit/>
          </a:bodyPr>
          <a:lstStyle/>
          <a:p>
            <a:r>
              <a:rPr lang="en-US" sz="1000" b="0" baseline="0" dirty="0">
                <a:solidFill>
                  <a:schemeClr val="bg2">
                    <a:lumMod val="50000"/>
                    <a:lumOff val="50000"/>
                  </a:schemeClr>
                </a:solidFill>
              </a:rPr>
              <a:t>Photo credit: Idaho National Laboratory</a:t>
            </a:r>
          </a:p>
        </p:txBody>
      </p:sp>
    </p:spTree>
    <p:extLst>
      <p:ext uri="{BB962C8B-B14F-4D97-AF65-F5344CB8AC3E}">
        <p14:creationId xmlns:p14="http://schemas.microsoft.com/office/powerpoint/2010/main" val="156440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DF68E7-71E8-197F-8965-B31C7A47F103}"/>
              </a:ext>
            </a:extLst>
          </p:cNvPr>
          <p:cNvSpPr>
            <a:spLocks noGrp="1"/>
          </p:cNvSpPr>
          <p:nvPr>
            <p:ph type="title"/>
          </p:nvPr>
        </p:nvSpPr>
        <p:spPr/>
        <p:txBody>
          <a:bodyPr/>
          <a:lstStyle/>
          <a:p>
            <a:r>
              <a:rPr lang="en-US" dirty="0">
                <a:solidFill>
                  <a:schemeClr val="bg2"/>
                </a:solidFill>
              </a:rPr>
              <a:t>US Designated User Facilities</a:t>
            </a:r>
          </a:p>
        </p:txBody>
      </p:sp>
      <p:sp>
        <p:nvSpPr>
          <p:cNvPr id="6" name="Content Placeholder 5">
            <a:extLst>
              <a:ext uri="{FF2B5EF4-FFF2-40B4-BE49-F238E27FC236}">
                <a16:creationId xmlns:a16="http://schemas.microsoft.com/office/drawing/2014/main" id="{98158000-D1BC-D893-66E2-A52E9F8F6F2E}"/>
              </a:ext>
            </a:extLst>
          </p:cNvPr>
          <p:cNvSpPr>
            <a:spLocks noGrp="1"/>
          </p:cNvSpPr>
          <p:nvPr>
            <p:ph sz="quarter" idx="12"/>
          </p:nvPr>
        </p:nvSpPr>
        <p:spPr>
          <a:xfrm>
            <a:off x="406399" y="1212613"/>
            <a:ext cx="11379200" cy="453887"/>
          </a:xfrm>
        </p:spPr>
        <p:txBody>
          <a:bodyPr/>
          <a:lstStyle/>
          <a:p>
            <a:pPr marL="0" indent="0">
              <a:buNone/>
            </a:pPr>
            <a:r>
              <a:rPr lang="en-US" b="1" dirty="0">
                <a:solidFill>
                  <a:srgbClr val="213E9A"/>
                </a:solidFill>
              </a:rPr>
              <a:t>29 user facilities, distributed across the DOE national laboratory complex.</a:t>
            </a:r>
            <a:endParaRPr lang="en-US" sz="1600" b="1" dirty="0">
              <a:solidFill>
                <a:srgbClr val="213E9A"/>
              </a:solidFill>
            </a:endParaRPr>
          </a:p>
        </p:txBody>
      </p:sp>
      <p:sp>
        <p:nvSpPr>
          <p:cNvPr id="2" name="Content Placeholder 5">
            <a:extLst>
              <a:ext uri="{FF2B5EF4-FFF2-40B4-BE49-F238E27FC236}">
                <a16:creationId xmlns:a16="http://schemas.microsoft.com/office/drawing/2014/main" id="{C7B4DE63-D562-CC03-19F0-2ECD45D1EC0F}"/>
              </a:ext>
            </a:extLst>
          </p:cNvPr>
          <p:cNvSpPr txBox="1">
            <a:spLocks/>
          </p:cNvSpPr>
          <p:nvPr/>
        </p:nvSpPr>
        <p:spPr>
          <a:xfrm>
            <a:off x="406399" y="1730189"/>
            <a:ext cx="6338957" cy="4283765"/>
          </a:xfrm>
          <a:prstGeom prst="rect">
            <a:avLst/>
          </a:prstGeom>
        </p:spPr>
        <p:txBody>
          <a:bodyPr vert="horz" lIns="0" tIns="0" rIns="0" bIns="0"/>
          <a:lstStyle>
            <a:lvl1pPr marL="287338" indent="-287338" algn="l" defTabSz="457200" rtl="0" eaLnBrk="1" fontAlgn="base" hangingPunct="1">
              <a:spcBef>
                <a:spcPct val="0"/>
              </a:spcBef>
              <a:spcAft>
                <a:spcPts val="1200"/>
              </a:spcAft>
              <a:buClr>
                <a:srgbClr val="213E9A"/>
              </a:buClr>
              <a:buFont typeface="Arial" charset="0"/>
              <a:buChar char="•"/>
              <a:defRPr sz="2400" kern="1200">
                <a:solidFill>
                  <a:srgbClr val="595959"/>
                </a:solidFill>
                <a:latin typeface="+mn-lt"/>
                <a:ea typeface="ヒラギノ角ゴ Pro W3" charset="-128"/>
                <a:cs typeface="ヒラギノ角ゴ Pro W3" charset="-128"/>
              </a:defRPr>
            </a:lvl1pPr>
            <a:lvl2pPr marL="576263" indent="-288925" algn="l" defTabSz="457200" rtl="0" eaLnBrk="1" fontAlgn="base" hangingPunct="1">
              <a:spcBef>
                <a:spcPct val="0"/>
              </a:spcBef>
              <a:spcAft>
                <a:spcPts val="1200"/>
              </a:spcAft>
              <a:buClr>
                <a:srgbClr val="213E9A"/>
              </a:buClr>
              <a:buFont typeface="Arial"/>
              <a:buChar char="•"/>
              <a:defRPr sz="2000" kern="1200">
                <a:solidFill>
                  <a:srgbClr val="595959"/>
                </a:solidFill>
                <a:latin typeface="+mn-lt"/>
                <a:ea typeface="ヒラギノ角ゴ Pro W3" charset="-128"/>
                <a:cs typeface="+mn-cs"/>
              </a:defRPr>
            </a:lvl2pPr>
            <a:lvl3pPr marL="855663" indent="-279400" algn="l" defTabSz="457200" rtl="0" eaLnBrk="1" fontAlgn="base" hangingPunct="1">
              <a:spcBef>
                <a:spcPct val="0"/>
              </a:spcBef>
              <a:spcAft>
                <a:spcPts val="1200"/>
              </a:spcAft>
              <a:buClr>
                <a:srgbClr val="213E9A"/>
              </a:buClr>
              <a:buFont typeface="Arial" charset="0"/>
              <a:buChar char="•"/>
              <a:defRPr sz="1800" kern="1200">
                <a:solidFill>
                  <a:srgbClr val="595959"/>
                </a:solidFill>
                <a:latin typeface="+mn-lt"/>
                <a:ea typeface="ヒラギノ角ゴ Pro W3" charset="-128"/>
                <a:cs typeface="+mn-cs"/>
              </a:defRPr>
            </a:lvl3pPr>
            <a:lvl4pPr marL="1143000" indent="-287338" algn="l" defTabSz="457200" rtl="0" eaLnBrk="1" fontAlgn="base" hangingPunct="1">
              <a:spcBef>
                <a:spcPct val="0"/>
              </a:spcBef>
              <a:spcAft>
                <a:spcPts val="1200"/>
              </a:spcAft>
              <a:buClr>
                <a:srgbClr val="213E9A"/>
              </a:buClr>
              <a:buFont typeface="Arial"/>
              <a:buChar char="•"/>
              <a:defRPr sz="1600" kern="1200">
                <a:solidFill>
                  <a:srgbClr val="595959"/>
                </a:solidFill>
                <a:latin typeface="+mn-lt"/>
                <a:ea typeface="ヒラギノ角ゴ Pro W3" charset="-128"/>
                <a:cs typeface="+mn-cs"/>
              </a:defRPr>
            </a:lvl4pPr>
            <a:lvl5pPr marL="1430338" indent="-287338" algn="l" defTabSz="457200" rtl="0" eaLnBrk="1" fontAlgn="base" hangingPunct="1">
              <a:spcBef>
                <a:spcPct val="0"/>
              </a:spcBef>
              <a:spcAft>
                <a:spcPts val="1200"/>
              </a:spcAft>
              <a:buClr>
                <a:srgbClr val="213E9A"/>
              </a:buClr>
              <a:buFont typeface="Arial" charset="0"/>
              <a:buChar char="•"/>
              <a:defRPr sz="1500" kern="1200">
                <a:solidFill>
                  <a:srgbClr val="595959"/>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r>
              <a:rPr lang="en-US" sz="1600" b="0" dirty="0"/>
              <a:t>X-ray light sources (APS at Argonne, ALS at LBNL, LCLS at SLAC, NSLS-II at Brookhaven, SSRL at SLAC)</a:t>
            </a:r>
          </a:p>
          <a:p>
            <a:pPr>
              <a:spcAft>
                <a:spcPts val="600"/>
              </a:spcAft>
            </a:pPr>
            <a:r>
              <a:rPr lang="en-US" sz="1600" b="0" dirty="0"/>
              <a:t>Neutron sources (SNS and HFIR at Oak Ridge)</a:t>
            </a:r>
          </a:p>
          <a:p>
            <a:pPr>
              <a:spcAft>
                <a:spcPts val="600"/>
              </a:spcAft>
            </a:pPr>
            <a:r>
              <a:rPr lang="en-US" sz="1600" b="0" dirty="0"/>
              <a:t>Nanoscale science research centers (Argonne, Brookhaven, Oak Ridge, LBNL, and the joint Los Alamos/Sandia center)</a:t>
            </a:r>
          </a:p>
          <a:p>
            <a:pPr>
              <a:spcAft>
                <a:spcPts val="600"/>
              </a:spcAft>
            </a:pPr>
            <a:r>
              <a:rPr lang="en-US" sz="1600" b="0" dirty="0"/>
              <a:t>Leadership-class scientific computing (ALCF at Argonne, OLCF at Oak Ridge, NERSC at LBNL, </a:t>
            </a:r>
            <a:r>
              <a:rPr lang="en-US" sz="1600" b="0" dirty="0" err="1"/>
              <a:t>ESnet</a:t>
            </a:r>
            <a:r>
              <a:rPr lang="en-US" sz="1600" b="0" dirty="0"/>
              <a:t>)</a:t>
            </a:r>
          </a:p>
          <a:p>
            <a:pPr>
              <a:spcAft>
                <a:spcPts val="600"/>
              </a:spcAft>
            </a:pPr>
            <a:r>
              <a:rPr lang="en-US" sz="1600" b="0" dirty="0"/>
              <a:t>Particle and nuclear physics accelerators and colliders (RHIC at Brookhaven, CEBAF at Jefferson Lab, ATLAS at Argonne, FACET-II at SLAC, Fermilab accelerator complex)</a:t>
            </a:r>
          </a:p>
          <a:p>
            <a:pPr>
              <a:spcAft>
                <a:spcPts val="600"/>
              </a:spcAft>
            </a:pPr>
            <a:r>
              <a:rPr lang="en-US" sz="1600" b="0" dirty="0"/>
              <a:t>Magnetic fusion (DIII-D at General Atomics, NSTX-U at PPPL)</a:t>
            </a:r>
          </a:p>
          <a:p>
            <a:pPr>
              <a:spcAft>
                <a:spcPts val="600"/>
              </a:spcAft>
            </a:pPr>
            <a:r>
              <a:rPr lang="en-US" sz="1600" b="0" dirty="0"/>
              <a:t>Biological and environmental facilities (Joint Genome Institute, EMSL at PNNL, ARM atmospheric measurement)</a:t>
            </a:r>
          </a:p>
          <a:p>
            <a:pPr>
              <a:spcAft>
                <a:spcPts val="600"/>
              </a:spcAft>
            </a:pPr>
            <a:r>
              <a:rPr lang="en-US" sz="1600" b="0" dirty="0">
                <a:solidFill>
                  <a:srgbClr val="213E9A"/>
                </a:solidFill>
              </a:rPr>
              <a:t>Nuclear Energy material science and high-performance computing resources (NSUF in DOE-NE)</a:t>
            </a:r>
          </a:p>
        </p:txBody>
      </p:sp>
      <p:pic>
        <p:nvPicPr>
          <p:cNvPr id="10" name="Picture 9">
            <a:extLst>
              <a:ext uri="{FF2B5EF4-FFF2-40B4-BE49-F238E27FC236}">
                <a16:creationId xmlns:a16="http://schemas.microsoft.com/office/drawing/2014/main" id="{55161D20-46EB-5D93-B7F1-252F3CD939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5356" y="2237924"/>
            <a:ext cx="5370444" cy="3519953"/>
          </a:xfrm>
          <a:prstGeom prst="rect">
            <a:avLst/>
          </a:prstGeom>
        </p:spPr>
      </p:pic>
      <p:sp>
        <p:nvSpPr>
          <p:cNvPr id="4" name="TextBox 3">
            <a:extLst>
              <a:ext uri="{FF2B5EF4-FFF2-40B4-BE49-F238E27FC236}">
                <a16:creationId xmlns:a16="http://schemas.microsoft.com/office/drawing/2014/main" id="{D17F01D4-2CD5-2F55-E255-3C9CEB42A98F}"/>
              </a:ext>
            </a:extLst>
          </p:cNvPr>
          <p:cNvSpPr txBox="1"/>
          <p:nvPr/>
        </p:nvSpPr>
        <p:spPr>
          <a:xfrm>
            <a:off x="9286179" y="5757878"/>
            <a:ext cx="2829621" cy="400110"/>
          </a:xfrm>
          <a:prstGeom prst="rect">
            <a:avLst/>
          </a:prstGeom>
          <a:noFill/>
        </p:spPr>
        <p:txBody>
          <a:bodyPr wrap="none" rtlCol="0">
            <a:spAutoFit/>
          </a:bodyPr>
          <a:lstStyle/>
          <a:p>
            <a:r>
              <a:rPr lang="en-US" sz="1000" dirty="0">
                <a:solidFill>
                  <a:schemeClr val="bg1">
                    <a:lumMod val="50000"/>
                  </a:schemeClr>
                </a:solidFill>
              </a:rPr>
              <a:t>Image credit: </a:t>
            </a:r>
            <a:r>
              <a:rPr lang="en-US" sz="1000" dirty="0" err="1">
                <a:solidFill>
                  <a:schemeClr val="bg1">
                    <a:lumMod val="50000"/>
                  </a:schemeClr>
                </a:solidFill>
              </a:rPr>
              <a:t>ChatGTP</a:t>
            </a:r>
            <a:r>
              <a:rPr lang="en-US" sz="1000" dirty="0">
                <a:solidFill>
                  <a:schemeClr val="bg1">
                    <a:lumMod val="50000"/>
                  </a:schemeClr>
                </a:solidFill>
              </a:rPr>
              <a:t> using data from </a:t>
            </a:r>
          </a:p>
          <a:p>
            <a:r>
              <a:rPr lang="en-US" sz="1000" dirty="0">
                <a:hlinkClick r:id="rId4"/>
              </a:rPr>
              <a:t>https://www.energy.gov/science/office-science</a:t>
            </a:r>
            <a:r>
              <a:rPr lang="en-US" sz="1000" dirty="0"/>
              <a:t> </a:t>
            </a:r>
          </a:p>
        </p:txBody>
      </p:sp>
      <p:cxnSp>
        <p:nvCxnSpPr>
          <p:cNvPr id="12" name="Straight Arrow Connector 11">
            <a:extLst>
              <a:ext uri="{FF2B5EF4-FFF2-40B4-BE49-F238E27FC236}">
                <a16:creationId xmlns:a16="http://schemas.microsoft.com/office/drawing/2014/main" id="{9093CDE4-5F8C-A56C-EB05-9C631F2FC8ED}"/>
              </a:ext>
            </a:extLst>
          </p:cNvPr>
          <p:cNvCxnSpPr>
            <a:cxnSpLocks/>
          </p:cNvCxnSpPr>
          <p:nvPr/>
        </p:nvCxnSpPr>
        <p:spPr>
          <a:xfrm flipV="1">
            <a:off x="6447865" y="3501736"/>
            <a:ext cx="1792126" cy="19712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519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82CE8-DEBC-92F1-C2D0-D58807A137E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D45C3B-4028-CD86-4B85-305338A5A4A3}"/>
              </a:ext>
            </a:extLst>
          </p:cNvPr>
          <p:cNvSpPr>
            <a:spLocks noGrp="1"/>
          </p:cNvSpPr>
          <p:nvPr>
            <p:ph type="title"/>
          </p:nvPr>
        </p:nvSpPr>
        <p:spPr>
          <a:xfrm>
            <a:off x="544606" y="362159"/>
            <a:ext cx="8113318" cy="658108"/>
          </a:xfrm>
        </p:spPr>
        <p:txBody>
          <a:bodyPr>
            <a:noAutofit/>
          </a:bodyPr>
          <a:lstStyle/>
          <a:p>
            <a:pPr algn="l"/>
            <a:r>
              <a:rPr lang="en-US" sz="3200" i="1" dirty="0">
                <a:solidFill>
                  <a:schemeClr val="bg2"/>
                </a:solidFill>
              </a:rPr>
              <a:t>Nuclear Science User Facilities Program</a:t>
            </a:r>
          </a:p>
        </p:txBody>
      </p:sp>
      <p:sp>
        <p:nvSpPr>
          <p:cNvPr id="3" name="Content Placeholder 2">
            <a:extLst>
              <a:ext uri="{FF2B5EF4-FFF2-40B4-BE49-F238E27FC236}">
                <a16:creationId xmlns:a16="http://schemas.microsoft.com/office/drawing/2014/main" id="{9B78CC46-B270-9195-EE07-1A7B9AAABBA3}"/>
              </a:ext>
            </a:extLst>
          </p:cNvPr>
          <p:cNvSpPr>
            <a:spLocks noGrp="1"/>
          </p:cNvSpPr>
          <p:nvPr>
            <p:ph idx="1"/>
          </p:nvPr>
        </p:nvSpPr>
        <p:spPr>
          <a:xfrm>
            <a:off x="748219" y="1567399"/>
            <a:ext cx="7011972" cy="4633531"/>
          </a:xfrm>
        </p:spPr>
        <p:txBody>
          <a:bodyPr>
            <a:noAutofit/>
          </a:bodyPr>
          <a:lstStyle/>
          <a:p>
            <a:pPr>
              <a:buClr>
                <a:srgbClr val="CC6600"/>
              </a:buClr>
            </a:pPr>
            <a:r>
              <a:rPr lang="en-US" altLang="en-US" sz="1600" kern="0" dirty="0">
                <a:solidFill>
                  <a:srgbClr val="002060"/>
                </a:solidFill>
                <a:ea typeface="ＭＳ Ｐゴシック" charset="-128"/>
              </a:rPr>
              <a:t>Established</a:t>
            </a:r>
            <a:r>
              <a:rPr lang="en-US" altLang="en-US" sz="1600" dirty="0">
                <a:solidFill>
                  <a:srgbClr val="002060"/>
                </a:solidFill>
                <a:ea typeface="ＭＳ Ｐゴシック" charset="-128"/>
              </a:rPr>
              <a:t> in 2007 (along with Idaho National Laboratory in 2005) </a:t>
            </a:r>
          </a:p>
          <a:p>
            <a:pPr lvl="1">
              <a:buClr>
                <a:srgbClr val="CC6600"/>
              </a:buClr>
            </a:pPr>
            <a:r>
              <a:rPr lang="en-US" altLang="en-US" sz="1600" b="0" dirty="0">
                <a:solidFill>
                  <a:srgbClr val="002060"/>
                </a:solidFill>
                <a:ea typeface="ＭＳ Ｐゴシック" charset="-128"/>
              </a:rPr>
              <a:t>To be the U.S. Department of Energy Office of Nuclear Energy’s first dedicated user facility for nuclear energy</a:t>
            </a:r>
          </a:p>
          <a:p>
            <a:pPr lvl="1">
              <a:buClr>
                <a:srgbClr val="CC6600"/>
              </a:buClr>
            </a:pPr>
            <a:r>
              <a:rPr lang="en-US" sz="1600" b="0" dirty="0">
                <a:solidFill>
                  <a:srgbClr val="002060"/>
                </a:solidFill>
                <a:ea typeface="ＭＳ Ｐゴシック" charset="-128"/>
              </a:rPr>
              <a:t>Intended to open the national laboratories to university researchers</a:t>
            </a:r>
            <a:endParaRPr lang="en-US" sz="1600" b="0" dirty="0">
              <a:solidFill>
                <a:srgbClr val="002060"/>
              </a:solidFill>
            </a:endParaRPr>
          </a:p>
          <a:p>
            <a:pPr>
              <a:spcBef>
                <a:spcPts val="2200"/>
              </a:spcBef>
              <a:buClr>
                <a:srgbClr val="CC6600"/>
              </a:buClr>
            </a:pPr>
            <a:r>
              <a:rPr lang="en-US" altLang="en-US" sz="1600" b="0" dirty="0">
                <a:solidFill>
                  <a:srgbClr val="002060"/>
                </a:solidFill>
                <a:ea typeface="ＭＳ Ｐゴシック" charset="-128"/>
              </a:rPr>
              <a:t>Founded at </a:t>
            </a:r>
            <a:r>
              <a:rPr lang="en-US" altLang="en-US" sz="1600" dirty="0">
                <a:solidFill>
                  <a:srgbClr val="002060"/>
                </a:solidFill>
                <a:ea typeface="ＭＳ Ｐゴシック" charset="-128"/>
              </a:rPr>
              <a:t>Idaho National Laboratory (INL)</a:t>
            </a:r>
          </a:p>
          <a:p>
            <a:pPr lvl="1">
              <a:buClr>
                <a:srgbClr val="CC6600"/>
              </a:buClr>
              <a:buFont typeface="Arial" panose="020B0604020202020204" pitchFamily="34" charset="0"/>
              <a:buChar char="‒"/>
            </a:pPr>
            <a:r>
              <a:rPr lang="en-US" altLang="en-US" sz="1600" b="0" dirty="0">
                <a:solidFill>
                  <a:srgbClr val="002060"/>
                </a:solidFill>
                <a:ea typeface="ＭＳ Ｐゴシック" charset="-128"/>
              </a:rPr>
              <a:t>INL remains the lead and primary institution</a:t>
            </a:r>
          </a:p>
          <a:p>
            <a:pPr lvl="1">
              <a:buClr>
                <a:srgbClr val="CC6600"/>
              </a:buClr>
              <a:buFont typeface="Arial" panose="020B0604020202020204" pitchFamily="34" charset="0"/>
              <a:buChar char="‒"/>
            </a:pPr>
            <a:r>
              <a:rPr lang="en-US" altLang="en-US" sz="1600" dirty="0">
                <a:solidFill>
                  <a:srgbClr val="002060"/>
                </a:solidFill>
                <a:ea typeface="ＭＳ Ｐゴシック" charset="-128"/>
              </a:rPr>
              <a:t>Seven other national laboratories are NSUF partners</a:t>
            </a:r>
            <a:endParaRPr lang="en-US" altLang="en-US" sz="1600" b="0" dirty="0">
              <a:solidFill>
                <a:srgbClr val="002060"/>
              </a:solidFill>
              <a:ea typeface="ＭＳ Ｐゴシック" charset="-128"/>
            </a:endParaRPr>
          </a:p>
          <a:p>
            <a:pPr>
              <a:spcBef>
                <a:spcPts val="2200"/>
              </a:spcBef>
              <a:buClr>
                <a:srgbClr val="CC6600"/>
              </a:buClr>
            </a:pPr>
            <a:r>
              <a:rPr lang="en-US" altLang="en-US" sz="1600" dirty="0">
                <a:solidFill>
                  <a:srgbClr val="002060"/>
                </a:solidFill>
                <a:ea typeface="ＭＳ Ｐゴシック" charset="-128"/>
              </a:rPr>
              <a:t>NSUF operates similarly to other user facilities in the United States</a:t>
            </a:r>
          </a:p>
          <a:p>
            <a:pPr lvl="1">
              <a:buClr>
                <a:srgbClr val="CC6600"/>
              </a:buClr>
            </a:pPr>
            <a:r>
              <a:rPr lang="en-US" altLang="en-US" sz="1600" b="1" dirty="0">
                <a:solidFill>
                  <a:srgbClr val="002060"/>
                </a:solidFill>
                <a:latin typeface="+mn-lt"/>
                <a:ea typeface="ＭＳ Ｐゴシック" charset="-128"/>
              </a:rPr>
              <a:t>Fundamental Research </a:t>
            </a:r>
            <a:r>
              <a:rPr lang="en-US" altLang="en-US" sz="1600" b="0" dirty="0">
                <a:solidFill>
                  <a:srgbClr val="002060"/>
                </a:solidFill>
                <a:latin typeface="+mn-lt"/>
                <a:ea typeface="ＭＳ Ｐゴシック" charset="-128"/>
              </a:rPr>
              <a:t>- </a:t>
            </a:r>
            <a:r>
              <a:rPr lang="en-US" sz="1600" b="0" dirty="0">
                <a:solidFill>
                  <a:srgbClr val="002060"/>
                </a:solidFill>
                <a:effectLst/>
                <a:latin typeface="+mn-lt"/>
              </a:rPr>
              <a:t>basic and applied research in science and engineering, intended to be published and shared broadly with the scientific community</a:t>
            </a:r>
          </a:p>
          <a:p>
            <a:pPr lvl="1">
              <a:buClr>
                <a:srgbClr val="CC6600"/>
              </a:buClr>
            </a:pPr>
            <a:r>
              <a:rPr lang="en-US" altLang="en-US" sz="1600" b="0" dirty="0">
                <a:solidFill>
                  <a:srgbClr val="002060"/>
                </a:solidFill>
                <a:ea typeface="ＭＳ Ｐゴシック" charset="-128"/>
              </a:rPr>
              <a:t>Competitive proposal processes for access</a:t>
            </a:r>
          </a:p>
          <a:p>
            <a:pPr lvl="1">
              <a:buClr>
                <a:srgbClr val="CC6600"/>
              </a:buClr>
            </a:pPr>
            <a:r>
              <a:rPr lang="en-US" altLang="en-US" sz="1600" b="0" dirty="0">
                <a:solidFill>
                  <a:srgbClr val="002060"/>
                </a:solidFill>
                <a:ea typeface="ＭＳ Ｐゴシック" charset="-128"/>
              </a:rPr>
              <a:t>No cost to user for accessing capabilities</a:t>
            </a:r>
          </a:p>
          <a:p>
            <a:pPr lvl="1">
              <a:buClr>
                <a:srgbClr val="CC6600"/>
              </a:buClr>
            </a:pPr>
            <a:r>
              <a:rPr lang="en-US" altLang="en-US" sz="1600" b="0" dirty="0">
                <a:solidFill>
                  <a:srgbClr val="002060"/>
                </a:solidFill>
                <a:ea typeface="ＭＳ Ｐゴシック" charset="-128"/>
              </a:rPr>
              <a:t>No travel funding to users, etc.</a:t>
            </a:r>
          </a:p>
        </p:txBody>
      </p:sp>
      <p:pic>
        <p:nvPicPr>
          <p:cNvPr id="1026" name="Picture 2" descr="Map of all Department of Energy Office of Science User Facilities">
            <a:extLst>
              <a:ext uri="{FF2B5EF4-FFF2-40B4-BE49-F238E27FC236}">
                <a16:creationId xmlns:a16="http://schemas.microsoft.com/office/drawing/2014/main" id="{CC0EA593-FFDA-5EA6-4C14-5B52094D6DD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7693557" y="2955273"/>
            <a:ext cx="4305820" cy="27047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Map&#10;&#10;Description automatically generated">
            <a:extLst>
              <a:ext uri="{FF2B5EF4-FFF2-40B4-BE49-F238E27FC236}">
                <a16:creationId xmlns:a16="http://schemas.microsoft.com/office/drawing/2014/main" id="{6A7B19D1-6021-9E41-3F51-E713884B66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26825" y="179525"/>
            <a:ext cx="4172552" cy="2775748"/>
          </a:xfrm>
          <a:prstGeom prst="rect">
            <a:avLst/>
          </a:prstGeom>
        </p:spPr>
      </p:pic>
      <p:pic>
        <p:nvPicPr>
          <p:cNvPr id="2" name="Picture 1" descr="A picture containing text, stove, kitchen appliance, appliance&#10;&#10;AI-generated content may be incorrect.">
            <a:extLst>
              <a:ext uri="{FF2B5EF4-FFF2-40B4-BE49-F238E27FC236}">
                <a16:creationId xmlns:a16="http://schemas.microsoft.com/office/drawing/2014/main" id="{1FB6D781-3839-38CD-1B20-89BF701B6C3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791192" y="179525"/>
            <a:ext cx="1316098" cy="1191430"/>
          </a:xfrm>
          <a:prstGeom prst="rect">
            <a:avLst/>
          </a:prstGeom>
        </p:spPr>
      </p:pic>
      <p:sp>
        <p:nvSpPr>
          <p:cNvPr id="4" name="TextBox 3">
            <a:extLst>
              <a:ext uri="{FF2B5EF4-FFF2-40B4-BE49-F238E27FC236}">
                <a16:creationId xmlns:a16="http://schemas.microsoft.com/office/drawing/2014/main" id="{70DBDE01-655A-07FC-E79F-3F33D862569E}"/>
              </a:ext>
            </a:extLst>
          </p:cNvPr>
          <p:cNvSpPr txBox="1"/>
          <p:nvPr/>
        </p:nvSpPr>
        <p:spPr>
          <a:xfrm>
            <a:off x="821542" y="1063000"/>
            <a:ext cx="6938649" cy="338554"/>
          </a:xfrm>
          <a:prstGeom prst="rect">
            <a:avLst/>
          </a:prstGeom>
          <a:noFill/>
        </p:spPr>
        <p:txBody>
          <a:bodyPr wrap="square">
            <a:spAutoFit/>
          </a:bodyPr>
          <a:lstStyle/>
          <a:p>
            <a:pPr marL="0" indent="0">
              <a:buNone/>
            </a:pPr>
            <a:r>
              <a:rPr lang="en-US" altLang="en-US" sz="2400" b="1" kern="0" dirty="0">
                <a:solidFill>
                  <a:srgbClr val="002060"/>
                </a:solidFill>
                <a:ea typeface="ＭＳ Ｐゴシック" charset="-128"/>
              </a:rPr>
              <a:t>A User Facility to empower US Nuclear Energy</a:t>
            </a:r>
            <a:endParaRPr lang="en-US" altLang="en-US" sz="2000" b="1" kern="0" dirty="0">
              <a:solidFill>
                <a:srgbClr val="002060"/>
              </a:solidFill>
              <a:ea typeface="ＭＳ Ｐゴシック" charset="-128"/>
            </a:endParaRPr>
          </a:p>
        </p:txBody>
      </p:sp>
    </p:spTree>
    <p:extLst>
      <p:ext uri="{BB962C8B-B14F-4D97-AF65-F5344CB8AC3E}">
        <p14:creationId xmlns:p14="http://schemas.microsoft.com/office/powerpoint/2010/main" val="2337275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INL 2020">
  <a:themeElements>
    <a:clrScheme name="NSUF">
      <a:dk1>
        <a:srgbClr val="000000"/>
      </a:dk1>
      <a:lt1>
        <a:srgbClr val="FFFFFF"/>
      </a:lt1>
      <a:dk2>
        <a:srgbClr val="06509D"/>
      </a:dk2>
      <a:lt2>
        <a:srgbClr val="4995D0"/>
      </a:lt2>
      <a:accent1>
        <a:srgbClr val="DB792C"/>
      </a:accent1>
      <a:accent2>
        <a:srgbClr val="4995D0"/>
      </a:accent2>
      <a:accent3>
        <a:srgbClr val="15345B"/>
      </a:accent3>
      <a:accent4>
        <a:srgbClr val="D89328"/>
      </a:accent4>
      <a:accent5>
        <a:srgbClr val="8E8E8E"/>
      </a:accent5>
      <a:accent6>
        <a:srgbClr val="C3C6C7"/>
      </a:accent6>
      <a:hlink>
        <a:srgbClr val="05509C"/>
      </a:hlink>
      <a:folHlink>
        <a:srgbClr val="8E8E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L_2022_hexDark_wide-WEB" id="{BFCE2894-AEF1-8B46-9681-589859762878}" vid="{2C3C1B24-8270-DB49-B9E8-13EE0CF6AE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78BA840E264041A8A938721554CDF0" ma:contentTypeVersion="17" ma:contentTypeDescription="Create a new document." ma:contentTypeScope="" ma:versionID="8e28d2867e7cadd2727e2d4f34c5697b">
  <xsd:schema xmlns:xsd="http://www.w3.org/2001/XMLSchema" xmlns:xs="http://www.w3.org/2001/XMLSchema" xmlns:p="http://schemas.microsoft.com/office/2006/metadata/properties" xmlns:ns2="55bb7a7b-ea7a-4bb0-b24a-d4297f0c0a93" xmlns:ns3="d06c844e-3888-4d7e-9476-f8018e5472cf" xmlns:ns4="0a20205c-0631-4ff0-81c6-46eee12fe7e9" targetNamespace="http://schemas.microsoft.com/office/2006/metadata/properties" ma:root="true" ma:fieldsID="1a6e52dc9f29f0996c01c3f765f8e29e" ns2:_="" ns3:_="" ns4:_="">
    <xsd:import namespace="55bb7a7b-ea7a-4bb0-b24a-d4297f0c0a93"/>
    <xsd:import namespace="d06c844e-3888-4d7e-9476-f8018e5472cf"/>
    <xsd:import namespace="0a20205c-0631-4ff0-81c6-46eee12fe7e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bb7a7b-ea7a-4bb0-b24a-d4297f0c0a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hidden="true" ma:internalName="MediaLengthInSeconds" ma:readOnly="true">
      <xsd:simpleType>
        <xsd:restriction base="dms:Unknown"/>
      </xsd:simpleType>
    </xsd:element>
    <xsd:element name="MediaServiceLocation" ma:index="18" nillable="true" ma:displayName="Location" ma:hidden="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6c844e-3888-4d7e-9476-f8018e5472cf"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60020e9-44d1-4629-a3ff-5db6e7b39b5f}" ma:internalName="TaxCatchAll" ma:readOnly="false" ma:showField="CatchAllData" ma:web="d06c844e-3888-4d7e-9476-f8018e5472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TaxCatchAll xmlns="0a20205c-0631-4ff0-81c6-46eee12fe7e9" xsi:nil="true"/>
    <lcf76f155ced4ddcb4097134ff3c332f xmlns="55bb7a7b-ea7a-4bb0-b24a-d4297f0c0a9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AF51521-8363-4F58-84AB-A75D66AA9CA7}">
  <ds:schemaRefs>
    <ds:schemaRef ds:uri="0a20205c-0631-4ff0-81c6-46eee12fe7e9"/>
    <ds:schemaRef ds:uri="55bb7a7b-ea7a-4bb0-b24a-d4297f0c0a93"/>
    <ds:schemaRef ds:uri="d06c844e-3888-4d7e-9476-f8018e5472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34DC236-E05B-4765-B448-1E669F9B2695}">
  <ds:schemaRefs>
    <ds:schemaRef ds:uri="http://schemas.microsoft.com/sharepoint/v3/contenttype/forms"/>
  </ds:schemaRefs>
</ds:datastoreItem>
</file>

<file path=customXml/itemProps3.xml><?xml version="1.0" encoding="utf-8"?>
<ds:datastoreItem xmlns:ds="http://schemas.openxmlformats.org/officeDocument/2006/customXml" ds:itemID="{9044BF56-C799-47DE-B097-42D0AC3F8454}">
  <ds:schemaRefs>
    <ds:schemaRef ds:uri="http://schemas.microsoft.com/office/2006/documentManagement/types"/>
    <ds:schemaRef ds:uri="http://purl.org/dc/terms/"/>
    <ds:schemaRef ds:uri="http://purl.org/dc/dcmitype/"/>
    <ds:schemaRef ds:uri="http://schemas.openxmlformats.org/package/2006/metadata/core-properties"/>
    <ds:schemaRef ds:uri="d06c844e-3888-4d7e-9476-f8018e5472cf"/>
    <ds:schemaRef ds:uri="http://www.w3.org/XML/1998/namespace"/>
    <ds:schemaRef ds:uri="http://schemas.microsoft.com/office/infopath/2007/PartnerControls"/>
    <ds:schemaRef ds:uri="http://purl.org/dc/elements/1.1/"/>
    <ds:schemaRef ds:uri="0a20205c-0631-4ff0-81c6-46eee12fe7e9"/>
    <ds:schemaRef ds:uri="55bb7a7b-ea7a-4bb0-b24a-d4297f0c0a9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NSUF_Presentation_TEMPLATE_25 (1)</Template>
  <TotalTime>4906</TotalTime>
  <Words>5787</Words>
  <Application>Microsoft Macintosh PowerPoint</Application>
  <PresentationFormat>Widescreen</PresentationFormat>
  <Paragraphs>565</Paragraphs>
  <Slides>53</Slides>
  <Notes>22</Notes>
  <HiddenSlides>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53</vt:i4>
      </vt:variant>
    </vt:vector>
  </HeadingPairs>
  <TitlesOfParts>
    <vt:vector size="67" baseType="lpstr">
      <vt:lpstr>ＭＳ Ｐゴシック</vt:lpstr>
      <vt:lpstr>Aptos</vt:lpstr>
      <vt:lpstr>Arial</vt:lpstr>
      <vt:lpstr>Calibri</vt:lpstr>
      <vt:lpstr>canada-type-gibson</vt:lpstr>
      <vt:lpstr>Century Gothic</vt:lpstr>
      <vt:lpstr>Helvetica</vt:lpstr>
      <vt:lpstr>pt-serif</vt:lpstr>
      <vt:lpstr>Roboto</vt:lpstr>
      <vt:lpstr>STIX Two Text</vt:lpstr>
      <vt:lpstr>trade-gothic-next-condensed</vt:lpstr>
      <vt:lpstr>Verdana</vt:lpstr>
      <vt:lpstr>WordVisi_MSFontService</vt:lpstr>
      <vt:lpstr>INL 2020</vt:lpstr>
      <vt:lpstr>Foundations of Irradiation Testing Workshop: Welcome and Introduction to the Nuclear Science User Facilities</vt:lpstr>
      <vt:lpstr>Foundations of Irradiation Testing Workshop</vt:lpstr>
      <vt:lpstr>Foundations of Irradiation Testing:   A Workshop for Researchers (Day 1)</vt:lpstr>
      <vt:lpstr>Foundations of Irradiation Testing:   A Workshop for Researchers (Day 2)</vt:lpstr>
      <vt:lpstr>FIT Workshop Guidelines</vt:lpstr>
      <vt:lpstr>FIT Workshop Guidelines</vt:lpstr>
      <vt:lpstr>US Designated User Facilities</vt:lpstr>
      <vt:lpstr>US Designated User Facilities</vt:lpstr>
      <vt:lpstr>Nuclear Science User Facilities Program</vt:lpstr>
      <vt:lpstr>Nuclear Science User Facilities Program</vt:lpstr>
      <vt:lpstr>NSUF covers all aspects of nuclear energy materials R&amp;D</vt:lpstr>
      <vt:lpstr>NSUF Provides Access to Enabling Capabilities</vt:lpstr>
      <vt:lpstr>  Ion and Neutron Irradiation Capabilities</vt:lpstr>
      <vt:lpstr>High-Performance Computing (HPC)</vt:lpstr>
      <vt:lpstr>Nuclear Fuels and Materials Library (NFML)</vt:lpstr>
      <vt:lpstr>NSUF Competitive User Access Opportunities</vt:lpstr>
      <vt:lpstr>NSUF Access Award Projects Summary: FY07-FY25 </vt:lpstr>
      <vt:lpstr>Consolidated Innovative Nuclear Research (CINR) projects</vt:lpstr>
      <vt:lpstr>NSUF Consolidated Innovative Nuclear Research</vt:lpstr>
      <vt:lpstr>RTE and Super RTE</vt:lpstr>
      <vt:lpstr>NSUF User Access Opportunities:  Rapid Turnaround Experiments</vt:lpstr>
      <vt:lpstr>Answering the need for new nuclear energy materials</vt:lpstr>
      <vt:lpstr>1st Floor: Qualified Materials Marketplace</vt:lpstr>
      <vt:lpstr>NSUF Awards Related to Advanced Manufacturing </vt:lpstr>
      <vt:lpstr>2nd Floor: Library  Scholarly Publications and Technical Reports</vt:lpstr>
      <vt:lpstr>NSUF Researcher Publications</vt:lpstr>
      <vt:lpstr>3rd Floor: High Performance Computing and Nuclear Energy Materials Data</vt:lpstr>
      <vt:lpstr>High Performance Computing (HPC) resources</vt:lpstr>
      <vt:lpstr>INL HPC supports AI/ML and Genesis Mission</vt:lpstr>
      <vt:lpstr>Nuclear Research Data System (NRDS)</vt:lpstr>
      <vt:lpstr>4th Floor: Nuclear Materials Archive and Characterization Capabilities</vt:lpstr>
      <vt:lpstr>Hot Cells</vt:lpstr>
      <vt:lpstr>PowerPoint Presentation</vt:lpstr>
      <vt:lpstr>PowerPoint Presentation</vt:lpstr>
      <vt:lpstr>Nuclear Fuels and Materials Library (NFML)</vt:lpstr>
      <vt:lpstr>NFML Donations and Harvesting Activities</vt:lpstr>
      <vt:lpstr>NSUF Directed Irradiation Campaigns to Support the NFML</vt:lpstr>
      <vt:lpstr>Structural Material Standard Capsule (SMSC) </vt:lpstr>
      <vt:lpstr>SAM-III - NFML Irradiation Accelerator </vt:lpstr>
      <vt:lpstr>Experimental Irradiation Matrix for SAM-3</vt:lpstr>
      <vt:lpstr>US/UK Neutron Irradiation as a Function of Temperature</vt:lpstr>
      <vt:lpstr>5th Floor:  Materials Irradiation Capabilities</vt:lpstr>
      <vt:lpstr>Simulated Reactor Environments: Neutron Irradiation</vt:lpstr>
      <vt:lpstr>Simulated Reactor Environments: Ion Irradiation</vt:lpstr>
      <vt:lpstr>Past Successful Irradiation Collaborations</vt:lpstr>
      <vt:lpstr>Additional References</vt:lpstr>
      <vt:lpstr>Department of Energy Technical Standards and Handbooks</vt:lpstr>
      <vt:lpstr>Nuclear Energy Education Resources</vt:lpstr>
      <vt:lpstr>Nuclear Reactors and Nuclear Energy References </vt:lpstr>
      <vt:lpstr>Learning Resources</vt:lpstr>
      <vt:lpstr>Learning Resources</vt:lpstr>
      <vt:lpstr>American Nuclear Society: “Nuclear-101” Course</vt:lpstr>
      <vt:lpstr>PowerPoint Presentation</vt:lpstr>
    </vt:vector>
  </TitlesOfParts>
  <Company>Booz Allen Hamilton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 Jenny [USA]</dc:creator>
  <cp:lastModifiedBy>Brenden J. Heidrich</cp:lastModifiedBy>
  <cp:revision>14</cp:revision>
  <cp:lastPrinted>2018-02-05T23:05:47Z</cp:lastPrinted>
  <dcterms:created xsi:type="dcterms:W3CDTF">2013-06-03T19:45:25Z</dcterms:created>
  <dcterms:modified xsi:type="dcterms:W3CDTF">2026-07-21T17:46:59Z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0x010100D878BA840E264041A8A938721554CDF0</vt:lpwstr>
  </property>
  <property fmtid="{D5CDD505-2E9C-101B-9397-08002B2CF9AE}" pid="3" name="MediaServiceImageTags">
    <vt:lpwstr/>
  </property>
</Properties>
</file>