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2" r:id="rId4"/>
    <p:sldMasterId id="2147483716" r:id="rId5"/>
  </p:sldMasterIdLst>
  <p:notesMasterIdLst>
    <p:notesMasterId r:id="rId34"/>
  </p:notesMasterIdLst>
  <p:sldIdLst>
    <p:sldId id="1597" r:id="rId6"/>
    <p:sldId id="257" r:id="rId7"/>
    <p:sldId id="319" r:id="rId8"/>
    <p:sldId id="259" r:id="rId9"/>
    <p:sldId id="260" r:id="rId10"/>
    <p:sldId id="261" r:id="rId11"/>
    <p:sldId id="262" r:id="rId12"/>
    <p:sldId id="922" r:id="rId13"/>
    <p:sldId id="263" r:id="rId14"/>
    <p:sldId id="923" r:id="rId15"/>
    <p:sldId id="1599" r:id="rId16"/>
    <p:sldId id="2147472425" r:id="rId17"/>
    <p:sldId id="264" r:id="rId18"/>
    <p:sldId id="924" r:id="rId19"/>
    <p:sldId id="925" r:id="rId20"/>
    <p:sldId id="926" r:id="rId21"/>
    <p:sldId id="271" r:id="rId22"/>
    <p:sldId id="273" r:id="rId23"/>
    <p:sldId id="1613" r:id="rId24"/>
    <p:sldId id="270" r:id="rId25"/>
    <p:sldId id="265" r:id="rId26"/>
    <p:sldId id="1596" r:id="rId27"/>
    <p:sldId id="315" r:id="rId28"/>
    <p:sldId id="266" r:id="rId29"/>
    <p:sldId id="316" r:id="rId30"/>
    <p:sldId id="918" r:id="rId31"/>
    <p:sldId id="1369" r:id="rId32"/>
    <p:sldId id="25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8EC2F1-F528-9AFA-EE8A-41C6328B4EFE}" name="Cynthia A. Adkins" initials="CA" userId="S::Cynthia.Adkins@inl.gov::ac61270e-3f01-4e16-aaab-cb7a75ba832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519E"/>
    <a:srgbClr val="2DA9E1"/>
    <a:srgbClr val="1C3665"/>
    <a:srgbClr val="8EC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94"/>
  </p:normalViewPr>
  <p:slideViewPr>
    <p:cSldViewPr snapToGrid="0" snapToObjects="1">
      <p:cViewPr varScale="1">
        <p:scale>
          <a:sx n="150" d="100"/>
          <a:sy n="150" d="100"/>
        </p:scale>
        <p:origin x="7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J. Murray" userId="a230413d-57a8-48b1-a67d-90c5a70bded4" providerId="ADAL" clId="{5A1821FB-DBFC-4A82-8706-04B37083AB8D}"/>
    <pc:docChg chg="undo custSel addSld modSld">
      <pc:chgData name="Daniel J. Murray" userId="a230413d-57a8-48b1-a67d-90c5a70bded4" providerId="ADAL" clId="{5A1821FB-DBFC-4A82-8706-04B37083AB8D}" dt="2026-07-21T12:55:36.596" v="268" actId="313"/>
      <pc:docMkLst>
        <pc:docMk/>
      </pc:docMkLst>
      <pc:sldChg chg="modSp">
        <pc:chgData name="Daniel J. Murray" userId="a230413d-57a8-48b1-a67d-90c5a70bded4" providerId="ADAL" clId="{5A1821FB-DBFC-4A82-8706-04B37083AB8D}" dt="2026-07-14T15:27:06.519" v="179" actId="1076"/>
        <pc:sldMkLst>
          <pc:docMk/>
          <pc:sldMk cId="1886234287" sldId="319"/>
        </pc:sldMkLst>
        <pc:picChg chg="mod">
          <ac:chgData name="Daniel J. Murray" userId="a230413d-57a8-48b1-a67d-90c5a70bded4" providerId="ADAL" clId="{5A1821FB-DBFC-4A82-8706-04B37083AB8D}" dt="2026-07-14T15:27:06.519" v="179" actId="1076"/>
          <ac:picMkLst>
            <pc:docMk/>
            <pc:sldMk cId="1886234287" sldId="319"/>
            <ac:picMk id="9" creationId="{C7162BD6-72F9-3948-70BC-89B96AD99F10}"/>
          </ac:picMkLst>
        </pc:picChg>
      </pc:sldChg>
      <pc:sldChg chg="addSp delSp modSp mod">
        <pc:chgData name="Daniel J. Murray" userId="a230413d-57a8-48b1-a67d-90c5a70bded4" providerId="ADAL" clId="{5A1821FB-DBFC-4A82-8706-04B37083AB8D}" dt="2026-07-21T12:55:36.596" v="268" actId="313"/>
        <pc:sldMkLst>
          <pc:docMk/>
          <pc:sldMk cId="3374882223" sldId="1597"/>
        </pc:sldMkLst>
        <pc:spChg chg="mod">
          <ac:chgData name="Daniel J. Murray" userId="a230413d-57a8-48b1-a67d-90c5a70bded4" providerId="ADAL" clId="{5A1821FB-DBFC-4A82-8706-04B37083AB8D}" dt="2026-07-21T12:55:36.596" v="268" actId="313"/>
          <ac:spMkLst>
            <pc:docMk/>
            <pc:sldMk cId="3374882223" sldId="1597"/>
            <ac:spMk id="2" creationId="{E4716283-9065-1442-9316-278D53D97392}"/>
          </ac:spMkLst>
        </pc:spChg>
        <pc:spChg chg="mod">
          <ac:chgData name="Daniel J. Murray" userId="a230413d-57a8-48b1-a67d-90c5a70bded4" providerId="ADAL" clId="{5A1821FB-DBFC-4A82-8706-04B37083AB8D}" dt="2026-07-21T12:54:53.341" v="216" actId="20577"/>
          <ac:spMkLst>
            <pc:docMk/>
            <pc:sldMk cId="3374882223" sldId="1597"/>
            <ac:spMk id="4" creationId="{F3BB74E2-4E6D-19D5-C6F5-352013BF3F1D}"/>
          </ac:spMkLst>
        </pc:spChg>
        <pc:spChg chg="add mod">
          <ac:chgData name="Daniel J. Murray" userId="a230413d-57a8-48b1-a67d-90c5a70bded4" providerId="ADAL" clId="{5A1821FB-DBFC-4A82-8706-04B37083AB8D}" dt="2026-07-21T12:54:26.558" v="183" actId="1076"/>
          <ac:spMkLst>
            <pc:docMk/>
            <pc:sldMk cId="3374882223" sldId="1597"/>
            <ac:spMk id="5" creationId="{BA93A31F-CA08-C5B8-26A5-074E6D714EB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PPF\Documents\INL%20data\Indentation\AFC\AFC%204A\AFC%204A%2033A\AFC%204A%2033A%20MHT%20Results%20SUMMARY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7769207314775"/>
          <c:y val="5.1128224609913973E-2"/>
          <c:w val="0.53192760295321395"/>
          <c:h val="0.52779186823337898"/>
        </c:manualLayout>
      </c:layout>
      <c:lineChart>
        <c:grouping val="standard"/>
        <c:varyColors val="0"/>
        <c:ser>
          <c:idx val="5"/>
          <c:order val="5"/>
          <c:spPr>
            <a:ln w="1587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Sheet1!$AB$4:$AB$10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</c:numCache>
            </c:numRef>
          </c:cat>
          <c:val>
            <c:numRef>
              <c:f>Sheet1!$AC$4:$AC$10</c:f>
              <c:numCache>
                <c:formatCode>General</c:formatCode>
                <c:ptCount val="7"/>
                <c:pt idx="0">
                  <c:v>209</c:v>
                </c:pt>
                <c:pt idx="1">
                  <c:v>209</c:v>
                </c:pt>
                <c:pt idx="2">
                  <c:v>209</c:v>
                </c:pt>
                <c:pt idx="3">
                  <c:v>209</c:v>
                </c:pt>
                <c:pt idx="4">
                  <c:v>209</c:v>
                </c:pt>
                <c:pt idx="5">
                  <c:v>209</c:v>
                </c:pt>
                <c:pt idx="6">
                  <c:v>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33-4383-A0D5-40C6A8517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722952"/>
        <c:axId val="165699120"/>
      </c:lineChart>
      <c:scatterChart>
        <c:scatterStyle val="lineMarker"/>
        <c:varyColors val="0"/>
        <c:ser>
          <c:idx val="0"/>
          <c:order val="0"/>
          <c:tx>
            <c:v>FCCI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xVal>
            <c:numRef>
              <c:f>(Sheet1!$A$8,Sheet1!$A$22,Sheet1!$A$36)</c:f>
              <c:numCache>
                <c:formatCode>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xVal>
          <c:yVal>
            <c:numRef>
              <c:f>(Sheet1!$H$8,Sheet1!$H$22,Sheet1!$H$36)</c:f>
              <c:numCache>
                <c:formatCode>0</c:formatCode>
                <c:ptCount val="3"/>
                <c:pt idx="0">
                  <c:v>551</c:v>
                </c:pt>
                <c:pt idx="1">
                  <c:v>507.8</c:v>
                </c:pt>
                <c:pt idx="2">
                  <c:v>518.79999999999995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933-4383-A0D5-40C6A8517BFB}"/>
            </c:ext>
          </c:extLst>
        </c:ser>
        <c:ser>
          <c:idx val="1"/>
          <c:order val="1"/>
          <c:tx>
            <c:v>Additional interaction layer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(Sheet1!$A$9,Sheet1!$A$23)</c:f>
              <c:numCache>
                <c:formatCode>0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xVal>
          <c:yVal>
            <c:numRef>
              <c:f>(Sheet1!$H$9,Sheet1!$H$23)</c:f>
              <c:numCache>
                <c:formatCode>0</c:formatCode>
                <c:ptCount val="2"/>
                <c:pt idx="0">
                  <c:v>841.66666666666663</c:v>
                </c:pt>
                <c:pt idx="1">
                  <c:v>851.8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E933-4383-A0D5-40C6A8517BFB}"/>
            </c:ext>
          </c:extLst>
        </c:ser>
        <c:ser>
          <c:idx val="2"/>
          <c:order val="2"/>
          <c:tx>
            <c:v>Cladding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xVal>
            <c:numRef>
              <c:f>Sheet1!$A$10:$A$16</c:f>
              <c:numCache>
                <c:formatCode>0</c:formatCode>
                <c:ptCount val="7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</c:numCache>
            </c:numRef>
          </c:xVal>
          <c:yVal>
            <c:numRef>
              <c:f>Sheet1!$H$10:$H$16</c:f>
              <c:numCache>
                <c:formatCode>0</c:formatCode>
                <c:ptCount val="7"/>
                <c:pt idx="0">
                  <c:v>309</c:v>
                </c:pt>
                <c:pt idx="1">
                  <c:v>176.16666666666666</c:v>
                </c:pt>
                <c:pt idx="2">
                  <c:v>165.83333333333334</c:v>
                </c:pt>
                <c:pt idx="3">
                  <c:v>164.83333333333334</c:v>
                </c:pt>
                <c:pt idx="4">
                  <c:v>195</c:v>
                </c:pt>
                <c:pt idx="5">
                  <c:v>229</c:v>
                </c:pt>
                <c:pt idx="6">
                  <c:v>238.83333333333334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E933-4383-A0D5-40C6A8517BFB}"/>
            </c:ext>
          </c:extLst>
        </c:ser>
        <c:ser>
          <c:idx val="3"/>
          <c:order val="3"/>
          <c:tx>
            <c:v>Cladding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xVal>
            <c:numRef>
              <c:f>Sheet1!$A$24:$A$29</c:f>
              <c:numCache>
                <c:formatCode>0</c:formatCode>
                <c:ptCount val="6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</c:numCache>
            </c:numRef>
          </c:xVal>
          <c:yVal>
            <c:numRef>
              <c:f>Sheet1!$H$24:$H$29</c:f>
              <c:numCache>
                <c:formatCode>0</c:formatCode>
                <c:ptCount val="6"/>
                <c:pt idx="0">
                  <c:v>255</c:v>
                </c:pt>
                <c:pt idx="1">
                  <c:v>166</c:v>
                </c:pt>
                <c:pt idx="2">
                  <c:v>171.33333333333334</c:v>
                </c:pt>
                <c:pt idx="3">
                  <c:v>201.5</c:v>
                </c:pt>
                <c:pt idx="4">
                  <c:v>231.33333333333334</c:v>
                </c:pt>
                <c:pt idx="5">
                  <c:v>245.6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E933-4383-A0D5-40C6A8517BFB}"/>
            </c:ext>
          </c:extLst>
        </c:ser>
        <c:ser>
          <c:idx val="4"/>
          <c:order val="4"/>
          <c:tx>
            <c:v>Cladding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xVal>
            <c:numRef>
              <c:f>Sheet1!$A$37:$A$41</c:f>
              <c:numCache>
                <c:formatCode>0</c:formatCode>
                <c:ptCount val="5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xVal>
          <c:yVal>
            <c:numRef>
              <c:f>Sheet1!$H$37:$H$41</c:f>
              <c:numCache>
                <c:formatCode>0</c:formatCode>
                <c:ptCount val="5"/>
                <c:pt idx="0">
                  <c:v>158.80000000000001</c:v>
                </c:pt>
                <c:pt idx="1">
                  <c:v>160.6</c:v>
                </c:pt>
                <c:pt idx="2">
                  <c:v>161.6</c:v>
                </c:pt>
                <c:pt idx="3">
                  <c:v>168.4</c:v>
                </c:pt>
                <c:pt idx="4">
                  <c:v>202.4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E933-4383-A0D5-40C6A8517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722952"/>
        <c:axId val="165699120"/>
      </c:scatterChart>
      <c:dateAx>
        <c:axId val="1647229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700" dirty="0">
                    <a:solidFill>
                      <a:schemeClr val="tx1"/>
                    </a:solidFill>
                  </a:rPr>
                  <a:t>Zone</a:t>
                </a:r>
              </a:p>
            </c:rich>
          </c:tx>
          <c:layout>
            <c:manualLayout>
              <c:xMode val="edge"/>
              <c:yMode val="edge"/>
              <c:x val="0.34982972724907285"/>
              <c:y val="0.668610417567906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7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699120"/>
        <c:crosses val="autoZero"/>
        <c:auto val="0"/>
        <c:lblOffset val="100"/>
        <c:baseTimeUnit val="days"/>
        <c:minorUnit val="1"/>
      </c:dateAx>
      <c:valAx>
        <c:axId val="16569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>
                    <a:solidFill>
                      <a:schemeClr val="tx1"/>
                    </a:solidFill>
                  </a:rPr>
                  <a:t>HV 0.05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47229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egendEntry>
        <c:idx val="0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3.476990109078016E-2"/>
          <c:y val="0.67998159823097071"/>
          <c:w val="0.34251648505975119"/>
          <c:h val="0.256827422354319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EDFD6C-AFAB-4405-A3A0-ED71A3F868C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ADC6B1C-096E-4281-B72D-8B4E3CD6C549}">
      <dgm:prSet phldrT="[Text]"/>
      <dgm:spPr/>
      <dgm:t>
        <a:bodyPr/>
        <a:lstStyle/>
        <a:p>
          <a:r>
            <a:rPr lang="en-US" dirty="0"/>
            <a:t>Question (what are you studying and why)</a:t>
          </a:r>
        </a:p>
      </dgm:t>
    </dgm:pt>
    <dgm:pt modelId="{D7E24DEE-FA36-4570-AA70-FCF0FEB1E58A}" type="parTrans" cxnId="{08F66B05-8C6F-4EEF-B837-BFFDD62EE954}">
      <dgm:prSet/>
      <dgm:spPr/>
      <dgm:t>
        <a:bodyPr/>
        <a:lstStyle/>
        <a:p>
          <a:endParaRPr lang="en-US"/>
        </a:p>
      </dgm:t>
    </dgm:pt>
    <dgm:pt modelId="{DF9E8828-B12B-458D-ABE0-E7FCC7BD9014}" type="sibTrans" cxnId="{08F66B05-8C6F-4EEF-B837-BFFDD62EE954}">
      <dgm:prSet/>
      <dgm:spPr/>
      <dgm:t>
        <a:bodyPr/>
        <a:lstStyle/>
        <a:p>
          <a:endParaRPr lang="en-US"/>
        </a:p>
      </dgm:t>
    </dgm:pt>
    <dgm:pt modelId="{48586206-6B2F-4104-8FA3-C11543FDB62C}">
      <dgm:prSet phldrT="[Text]"/>
      <dgm:spPr/>
      <dgm:t>
        <a:bodyPr/>
        <a:lstStyle/>
        <a:p>
          <a:r>
            <a:rPr lang="en-US" dirty="0"/>
            <a:t>irradiation</a:t>
          </a:r>
        </a:p>
      </dgm:t>
    </dgm:pt>
    <dgm:pt modelId="{65C14647-D46A-4618-A013-3308B52B9C68}" type="parTrans" cxnId="{483E4742-E344-43EF-A657-A46CF42B1096}">
      <dgm:prSet/>
      <dgm:spPr/>
      <dgm:t>
        <a:bodyPr/>
        <a:lstStyle/>
        <a:p>
          <a:endParaRPr lang="en-US"/>
        </a:p>
      </dgm:t>
    </dgm:pt>
    <dgm:pt modelId="{DDCF3344-F553-4103-A285-58F864ECE06B}" type="sibTrans" cxnId="{483E4742-E344-43EF-A657-A46CF42B1096}">
      <dgm:prSet/>
      <dgm:spPr/>
      <dgm:t>
        <a:bodyPr/>
        <a:lstStyle/>
        <a:p>
          <a:endParaRPr lang="en-US"/>
        </a:p>
      </dgm:t>
    </dgm:pt>
    <dgm:pt modelId="{81885A88-CCD2-4D3F-A9E3-8741C1BFEC4A}">
      <dgm:prSet phldrT="[Text]"/>
      <dgm:spPr/>
      <dgm:t>
        <a:bodyPr/>
        <a:lstStyle/>
        <a:p>
          <a:r>
            <a:rPr lang="en-US" dirty="0"/>
            <a:t>Preirradiated material</a:t>
          </a:r>
        </a:p>
      </dgm:t>
    </dgm:pt>
    <dgm:pt modelId="{13617160-DED5-425F-8D3A-1AA4CAEE2903}" type="parTrans" cxnId="{E7F1A700-1ABC-4605-8769-FE2117AC9953}">
      <dgm:prSet/>
      <dgm:spPr/>
      <dgm:t>
        <a:bodyPr/>
        <a:lstStyle/>
        <a:p>
          <a:endParaRPr lang="en-US"/>
        </a:p>
      </dgm:t>
    </dgm:pt>
    <dgm:pt modelId="{E6C9489F-E0C9-4FD5-B6CA-B696DBDF2350}" type="sibTrans" cxnId="{E7F1A700-1ABC-4605-8769-FE2117AC9953}">
      <dgm:prSet/>
      <dgm:spPr/>
      <dgm:t>
        <a:bodyPr/>
        <a:lstStyle/>
        <a:p>
          <a:endParaRPr lang="en-US"/>
        </a:p>
      </dgm:t>
    </dgm:pt>
    <dgm:pt modelId="{12B2C5BF-4629-4F11-90D1-090A01189C1B}" type="pres">
      <dgm:prSet presAssocID="{81EDFD6C-AFAB-4405-A3A0-ED71A3F868CC}" presName="Name0" presStyleCnt="0">
        <dgm:presLayoutVars>
          <dgm:dir/>
          <dgm:resizeHandles val="exact"/>
        </dgm:presLayoutVars>
      </dgm:prSet>
      <dgm:spPr/>
    </dgm:pt>
    <dgm:pt modelId="{117B990D-FF39-4C35-831F-B5CC17F5CEC1}" type="pres">
      <dgm:prSet presAssocID="{4ADC6B1C-096E-4281-B72D-8B4E3CD6C549}" presName="node" presStyleLbl="node1" presStyleIdx="0" presStyleCnt="3" custScaleX="136516" custScaleY="146740" custLinFactX="98146" custLinFactNeighborX="100000">
        <dgm:presLayoutVars>
          <dgm:bulletEnabled val="1"/>
        </dgm:presLayoutVars>
      </dgm:prSet>
      <dgm:spPr/>
    </dgm:pt>
    <dgm:pt modelId="{A115BEAF-FC60-4443-86E2-E6B5CCC50E71}" type="pres">
      <dgm:prSet presAssocID="{DF9E8828-B12B-458D-ABE0-E7FCC7BD9014}" presName="sibTrans" presStyleLbl="sibTrans2D1" presStyleIdx="0" presStyleCnt="2" custLinFactNeighborX="-872"/>
      <dgm:spPr/>
    </dgm:pt>
    <dgm:pt modelId="{D7F2FEF9-40F6-4792-98CC-2F05FA872CFA}" type="pres">
      <dgm:prSet presAssocID="{DF9E8828-B12B-458D-ABE0-E7FCC7BD9014}" presName="connectorText" presStyleLbl="sibTrans2D1" presStyleIdx="0" presStyleCnt="2"/>
      <dgm:spPr/>
    </dgm:pt>
    <dgm:pt modelId="{32BCC717-8EF5-4C1E-B8E7-05FFB9639174}" type="pres">
      <dgm:prSet presAssocID="{48586206-6B2F-4104-8FA3-C11543FDB62C}" presName="node" presStyleLbl="node1" presStyleIdx="1" presStyleCnt="3" custLinFactNeighborX="67543">
        <dgm:presLayoutVars>
          <dgm:bulletEnabled val="1"/>
        </dgm:presLayoutVars>
      </dgm:prSet>
      <dgm:spPr/>
    </dgm:pt>
    <dgm:pt modelId="{2468ED92-97AE-44DD-82CB-69863CB9CCF2}" type="pres">
      <dgm:prSet presAssocID="{DDCF3344-F553-4103-A285-58F864ECE06B}" presName="sibTrans" presStyleLbl="sibTrans2D1" presStyleIdx="1" presStyleCnt="2" custAng="0" custScaleX="20047" custScaleY="103792" custLinFactNeighborX="-76401"/>
      <dgm:spPr/>
    </dgm:pt>
    <dgm:pt modelId="{B5AE34B0-79F6-446C-A453-377B25CCBAD9}" type="pres">
      <dgm:prSet presAssocID="{DDCF3344-F553-4103-A285-58F864ECE06B}" presName="connectorText" presStyleLbl="sibTrans2D1" presStyleIdx="1" presStyleCnt="2"/>
      <dgm:spPr/>
    </dgm:pt>
    <dgm:pt modelId="{DDC59F2C-93AE-4E4E-8E95-13F930C0B250}" type="pres">
      <dgm:prSet presAssocID="{81885A88-CCD2-4D3F-A9E3-8741C1BFEC4A}" presName="node" presStyleLbl="node1" presStyleIdx="2" presStyleCnt="3" custLinFactX="-207023" custLinFactNeighborX="-300000" custLinFactNeighborY="0">
        <dgm:presLayoutVars>
          <dgm:bulletEnabled val="1"/>
        </dgm:presLayoutVars>
      </dgm:prSet>
      <dgm:spPr/>
    </dgm:pt>
  </dgm:ptLst>
  <dgm:cxnLst>
    <dgm:cxn modelId="{E7F1A700-1ABC-4605-8769-FE2117AC9953}" srcId="{81EDFD6C-AFAB-4405-A3A0-ED71A3F868CC}" destId="{81885A88-CCD2-4D3F-A9E3-8741C1BFEC4A}" srcOrd="2" destOrd="0" parTransId="{13617160-DED5-425F-8D3A-1AA4CAEE2903}" sibTransId="{E6C9489F-E0C9-4FD5-B6CA-B696DBDF2350}"/>
    <dgm:cxn modelId="{08F66B05-8C6F-4EEF-B837-BFFDD62EE954}" srcId="{81EDFD6C-AFAB-4405-A3A0-ED71A3F868CC}" destId="{4ADC6B1C-096E-4281-B72D-8B4E3CD6C549}" srcOrd="0" destOrd="0" parTransId="{D7E24DEE-FA36-4570-AA70-FCF0FEB1E58A}" sibTransId="{DF9E8828-B12B-458D-ABE0-E7FCC7BD9014}"/>
    <dgm:cxn modelId="{1F69DD1C-CCF6-4F60-8D8E-BB58550798CD}" type="presOf" srcId="{4ADC6B1C-096E-4281-B72D-8B4E3CD6C549}" destId="{117B990D-FF39-4C35-831F-B5CC17F5CEC1}" srcOrd="0" destOrd="0" presId="urn:microsoft.com/office/officeart/2005/8/layout/process1"/>
    <dgm:cxn modelId="{DD05E92C-6E90-46CB-9434-D0250798677B}" type="presOf" srcId="{DDCF3344-F553-4103-A285-58F864ECE06B}" destId="{B5AE34B0-79F6-446C-A453-377B25CCBAD9}" srcOrd="1" destOrd="0" presId="urn:microsoft.com/office/officeart/2005/8/layout/process1"/>
    <dgm:cxn modelId="{483E4742-E344-43EF-A657-A46CF42B1096}" srcId="{81EDFD6C-AFAB-4405-A3A0-ED71A3F868CC}" destId="{48586206-6B2F-4104-8FA3-C11543FDB62C}" srcOrd="1" destOrd="0" parTransId="{65C14647-D46A-4618-A013-3308B52B9C68}" sibTransId="{DDCF3344-F553-4103-A285-58F864ECE06B}"/>
    <dgm:cxn modelId="{CCF0928B-9BFB-46E7-A12A-124A8893CEE1}" type="presOf" srcId="{81EDFD6C-AFAB-4405-A3A0-ED71A3F868CC}" destId="{12B2C5BF-4629-4F11-90D1-090A01189C1B}" srcOrd="0" destOrd="0" presId="urn:microsoft.com/office/officeart/2005/8/layout/process1"/>
    <dgm:cxn modelId="{416171AA-B458-4BDB-9238-5265584B22DA}" type="presOf" srcId="{DF9E8828-B12B-458D-ABE0-E7FCC7BD9014}" destId="{D7F2FEF9-40F6-4792-98CC-2F05FA872CFA}" srcOrd="1" destOrd="0" presId="urn:microsoft.com/office/officeart/2005/8/layout/process1"/>
    <dgm:cxn modelId="{7B8C81BD-A1B2-44CD-A513-5BF95FE0C71F}" type="presOf" srcId="{DF9E8828-B12B-458D-ABE0-E7FCC7BD9014}" destId="{A115BEAF-FC60-4443-86E2-E6B5CCC50E71}" srcOrd="0" destOrd="0" presId="urn:microsoft.com/office/officeart/2005/8/layout/process1"/>
    <dgm:cxn modelId="{8BC90CC3-F363-423C-943E-61EFE345EDB7}" type="presOf" srcId="{DDCF3344-F553-4103-A285-58F864ECE06B}" destId="{2468ED92-97AE-44DD-82CB-69863CB9CCF2}" srcOrd="0" destOrd="0" presId="urn:microsoft.com/office/officeart/2005/8/layout/process1"/>
    <dgm:cxn modelId="{B9D916F9-67F4-43FE-AFF0-638073AE32B6}" type="presOf" srcId="{48586206-6B2F-4104-8FA3-C11543FDB62C}" destId="{32BCC717-8EF5-4C1E-B8E7-05FFB9639174}" srcOrd="0" destOrd="0" presId="urn:microsoft.com/office/officeart/2005/8/layout/process1"/>
    <dgm:cxn modelId="{286D49FE-76C0-44D0-B655-D01F56B1501F}" type="presOf" srcId="{81885A88-CCD2-4D3F-A9E3-8741C1BFEC4A}" destId="{DDC59F2C-93AE-4E4E-8E95-13F930C0B250}" srcOrd="0" destOrd="0" presId="urn:microsoft.com/office/officeart/2005/8/layout/process1"/>
    <dgm:cxn modelId="{6BE206CB-EB6E-4EE4-AE26-0146C5E92101}" type="presParOf" srcId="{12B2C5BF-4629-4F11-90D1-090A01189C1B}" destId="{117B990D-FF39-4C35-831F-B5CC17F5CEC1}" srcOrd="0" destOrd="0" presId="urn:microsoft.com/office/officeart/2005/8/layout/process1"/>
    <dgm:cxn modelId="{B78CF947-5034-4B2F-B73C-D94416EBC3BE}" type="presParOf" srcId="{12B2C5BF-4629-4F11-90D1-090A01189C1B}" destId="{A115BEAF-FC60-4443-86E2-E6B5CCC50E71}" srcOrd="1" destOrd="0" presId="urn:microsoft.com/office/officeart/2005/8/layout/process1"/>
    <dgm:cxn modelId="{0889994A-8A3D-4A95-9FD2-4DD59F260174}" type="presParOf" srcId="{A115BEAF-FC60-4443-86E2-E6B5CCC50E71}" destId="{D7F2FEF9-40F6-4792-98CC-2F05FA872CFA}" srcOrd="0" destOrd="0" presId="urn:microsoft.com/office/officeart/2005/8/layout/process1"/>
    <dgm:cxn modelId="{DB387DE4-D26E-461A-8031-03EB02359859}" type="presParOf" srcId="{12B2C5BF-4629-4F11-90D1-090A01189C1B}" destId="{32BCC717-8EF5-4C1E-B8E7-05FFB9639174}" srcOrd="2" destOrd="0" presId="urn:microsoft.com/office/officeart/2005/8/layout/process1"/>
    <dgm:cxn modelId="{A952F931-5EB9-4007-B0A3-4C4B1184680F}" type="presParOf" srcId="{12B2C5BF-4629-4F11-90D1-090A01189C1B}" destId="{2468ED92-97AE-44DD-82CB-69863CB9CCF2}" srcOrd="3" destOrd="0" presId="urn:microsoft.com/office/officeart/2005/8/layout/process1"/>
    <dgm:cxn modelId="{E93781A3-C677-4A59-8759-A35F7626F661}" type="presParOf" srcId="{2468ED92-97AE-44DD-82CB-69863CB9CCF2}" destId="{B5AE34B0-79F6-446C-A453-377B25CCBAD9}" srcOrd="0" destOrd="0" presId="urn:microsoft.com/office/officeart/2005/8/layout/process1"/>
    <dgm:cxn modelId="{FB76D9FF-3067-44E2-A5A8-8EE7FED5D155}" type="presParOf" srcId="{12B2C5BF-4629-4F11-90D1-090A01189C1B}" destId="{DDC59F2C-93AE-4E4E-8E95-13F930C0B25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B990D-FF39-4C35-831F-B5CC17F5CEC1}">
      <dsp:nvSpPr>
        <dsp:cNvPr id="0" name=""/>
        <dsp:cNvSpPr/>
      </dsp:nvSpPr>
      <dsp:spPr>
        <a:xfrm>
          <a:off x="2696366" y="1850622"/>
          <a:ext cx="2662936" cy="17174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Question (what are you studying and why)</a:t>
          </a:r>
        </a:p>
      </dsp:txBody>
      <dsp:txXfrm>
        <a:off x="2746668" y="1900924"/>
        <a:ext cx="2562332" cy="1616818"/>
      </dsp:txXfrm>
    </dsp:sp>
    <dsp:sp modelId="{A115BEAF-FC60-4443-86E2-E6B5CCC50E71}">
      <dsp:nvSpPr>
        <dsp:cNvPr id="0" name=""/>
        <dsp:cNvSpPr/>
      </dsp:nvSpPr>
      <dsp:spPr>
        <a:xfrm>
          <a:off x="5534598" y="2467454"/>
          <a:ext cx="378626" cy="4837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534598" y="2564206"/>
        <a:ext cx="265038" cy="290254"/>
      </dsp:txXfrm>
    </dsp:sp>
    <dsp:sp modelId="{32BCC717-8EF5-4C1E-B8E7-05FFB9639174}">
      <dsp:nvSpPr>
        <dsp:cNvPr id="0" name=""/>
        <dsp:cNvSpPr/>
      </dsp:nvSpPr>
      <dsp:spPr>
        <a:xfrm>
          <a:off x="6073692" y="2124141"/>
          <a:ext cx="1950640" cy="1170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irradiation</a:t>
          </a:r>
        </a:p>
      </dsp:txBody>
      <dsp:txXfrm>
        <a:off x="6107971" y="2158420"/>
        <a:ext cx="1882082" cy="1101826"/>
      </dsp:txXfrm>
    </dsp:sp>
    <dsp:sp modelId="{2468ED92-97AE-44DD-82CB-69863CB9CCF2}">
      <dsp:nvSpPr>
        <dsp:cNvPr id="0" name=""/>
        <dsp:cNvSpPr/>
      </dsp:nvSpPr>
      <dsp:spPr>
        <a:xfrm rot="10800000">
          <a:off x="2061757" y="2458281"/>
          <a:ext cx="438070" cy="5021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0800000">
        <a:off x="2193178" y="2558702"/>
        <a:ext cx="306649" cy="301261"/>
      </dsp:txXfrm>
    </dsp:sp>
    <dsp:sp modelId="{DDC59F2C-93AE-4E4E-8E95-13F930C0B250}">
      <dsp:nvSpPr>
        <dsp:cNvPr id="0" name=""/>
        <dsp:cNvSpPr/>
      </dsp:nvSpPr>
      <dsp:spPr>
        <a:xfrm>
          <a:off x="0" y="2124141"/>
          <a:ext cx="1950640" cy="11703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Preirradiated material</a:t>
          </a:r>
        </a:p>
      </dsp:txBody>
      <dsp:txXfrm>
        <a:off x="34279" y="2158420"/>
        <a:ext cx="1882082" cy="1101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0.31527</cdr:x>
      <cdr:y>0.36176</cdr:y>
    </cdr:from>
    <cdr:to>
      <cdr:x>0.5</cdr:x>
      <cdr:y>0.45932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7970" y="1134191"/>
          <a:ext cx="848427" cy="305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800" dirty="0" err="1"/>
            <a:t>Unirradiated</a:t>
          </a:r>
          <a:r>
            <a:rPr lang="en-US" sz="800" dirty="0"/>
            <a:t> HT9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992B-A26C-6A4B-AC27-2602734F286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CFD4-A7F8-054B-8822-BC244B953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458F6C-91F1-2B43-862A-FDE36EC217F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706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F1A9CEB5-4DCA-2549-B149-80C6AFE7CA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6501" y="0"/>
            <a:ext cx="4055498" cy="3048000"/>
          </a:xfrm>
          <a:prstGeom prst="rect">
            <a:avLst/>
          </a:prstGeom>
        </p:spPr>
      </p:pic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04169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1CEF456F-8BC0-384F-83F0-E5A07493A1DB}"/>
              </a:ext>
            </a:extLst>
          </p:cNvPr>
          <p:cNvSpPr/>
          <p:nvPr userDrawn="1"/>
        </p:nvSpPr>
        <p:spPr>
          <a:xfrm>
            <a:off x="8127999" y="3048000"/>
            <a:ext cx="4064001" cy="2292350"/>
          </a:xfrm>
          <a:prstGeom prst="rect">
            <a:avLst/>
          </a:prstGeom>
          <a:solidFill>
            <a:srgbClr val="2DA9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DE6E80B-AE42-7F4B-8C4C-ACBD3261A904}"/>
              </a:ext>
            </a:extLst>
          </p:cNvPr>
          <p:cNvSpPr/>
          <p:nvPr userDrawn="1"/>
        </p:nvSpPr>
        <p:spPr>
          <a:xfrm>
            <a:off x="4063999" y="3048000"/>
            <a:ext cx="8136503" cy="2292350"/>
          </a:xfrm>
          <a:prstGeom prst="rect">
            <a:avLst/>
          </a:prstGeom>
          <a:gradFill>
            <a:gsLst>
              <a:gs pos="50000">
                <a:srgbClr val="2DA9E1"/>
              </a:gs>
              <a:gs pos="0">
                <a:srgbClr val="2DA9E1">
                  <a:alpha val="0"/>
                </a:srgbClr>
              </a:gs>
              <a:gs pos="100000">
                <a:srgbClr val="2DA9E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63999" y="3048000"/>
            <a:ext cx="8128000" cy="2292350"/>
          </a:xfrm>
          <a:solidFill>
            <a:srgbClr val="2DA9E1">
              <a:alpha val="89000"/>
            </a:srgbClr>
          </a:solidFill>
        </p:spPr>
        <p:txBody>
          <a:bodyPr wrap="square" lIns="365760" tIns="822960" rIns="27432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Click to edit subtitle</a:t>
            </a:r>
          </a:p>
        </p:txBody>
      </p:sp>
      <p:sp>
        <p:nvSpPr>
          <p:cNvPr id="20" name="Text Placeholder 46">
            <a:extLst>
              <a:ext uri="{FF2B5EF4-FFF2-40B4-BE49-F238E27FC236}">
                <a16:creationId xmlns:a16="http://schemas.microsoft.com/office/drawing/2014/main" id="{885C2393-A49E-404D-B096-F9ADA920F57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30118" y="1209585"/>
            <a:ext cx="3267075" cy="13922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>
              <a:buFontTx/>
              <a:buNone/>
              <a:tabLst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C7256730-8936-AB40-8754-770CBB5355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63998" y="1"/>
            <a:ext cx="4064002" cy="304323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2AC4C69B-9B36-3C4E-8338-B960738E03F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1" y="1"/>
            <a:ext cx="4063997" cy="304323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  <a:p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2CC63D80-3EC6-EA4E-B485-F488BB2C104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0" y="3048001"/>
            <a:ext cx="4055496" cy="228758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EF66818-AB14-6E7F-A60B-AF97E15E41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4279" y="5913998"/>
            <a:ext cx="5842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52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0018A3-14FE-A04B-A3B4-D9AA55483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546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Blue Box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B96BB-242F-BC47-80BF-E45DB97245BA}"/>
              </a:ext>
            </a:extLst>
          </p:cNvPr>
          <p:cNvSpPr/>
          <p:nvPr userDrawn="1"/>
        </p:nvSpPr>
        <p:spPr>
          <a:xfrm>
            <a:off x="6843714" y="0"/>
            <a:ext cx="5346699" cy="62377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FA9CB-507A-AA48-963A-8D5E37B7CF5B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9016F-99B0-6B40-B3F7-87F0068FC0E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DAHO NATIONAL LABORATORY">
            <a:extLst>
              <a:ext uri="{FF2B5EF4-FFF2-40B4-BE49-F238E27FC236}">
                <a16:creationId xmlns:a16="http://schemas.microsoft.com/office/drawing/2014/main" id="{BD942965-6C07-5D4A-809D-5FC754D5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14" name="Title Placeholder BIG box blue right">
            <a:extLst>
              <a:ext uri="{FF2B5EF4-FFF2-40B4-BE49-F238E27FC236}">
                <a16:creationId xmlns:a16="http://schemas.microsoft.com/office/drawing/2014/main" id="{AB7EA1D9-8A57-3143-9688-4BB8599F98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0063" y="0"/>
            <a:ext cx="5340350" cy="907549"/>
          </a:xfrm>
          <a:prstGeom prst="rect">
            <a:avLst/>
          </a:prstGeom>
          <a:noFill/>
        </p:spPr>
        <p:txBody>
          <a:bodyPr lIns="274320" tIns="365760" rIns="274320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box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B584E-1ECA-5646-9DA7-61B8110256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6947" y="1064712"/>
            <a:ext cx="4598987" cy="4515349"/>
          </a:xfrm>
          <a:prstGeom prst="rect">
            <a:avLst/>
          </a:prstGeom>
        </p:spPr>
        <p:txBody>
          <a:bodyPr lIns="0">
            <a:normAutofit/>
          </a:bodyPr>
          <a:lstStyle>
            <a:lvl1pPr marL="347663" indent="-342900">
              <a:buClr>
                <a:schemeClr val="bg1"/>
              </a:buClr>
              <a:tabLst/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">
            <a:extLst>
              <a:ext uri="{FF2B5EF4-FFF2-40B4-BE49-F238E27FC236}">
                <a16:creationId xmlns:a16="http://schemas.microsoft.com/office/drawing/2014/main" id="{6EF42CC7-103E-EA4C-89A2-543032DA33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43714" cy="62282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89007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5992-890C-EC4B-B676-6CCEF133B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0" y="1709738"/>
            <a:ext cx="10409299" cy="2852737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303FD-B916-FD4E-85C2-3EBF655BC1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8150" y="4589463"/>
            <a:ext cx="104093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FDE18-9616-B043-9C71-522DAD2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2FF7A-5905-EB40-919B-9225D087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7509E-6005-DB4B-9578-84532E5F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8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1739901"/>
            <a:ext cx="5081650" cy="4351338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1739901"/>
            <a:ext cx="5081651" cy="4351338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2412999"/>
            <a:ext cx="5081650" cy="3763963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2412999"/>
            <a:ext cx="5081651" cy="3763963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2D795B-85F6-1F49-922A-F4131787307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8213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4E34B4F-F908-104C-90F3-5135E2E8C7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0625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 2 </a:t>
            </a:r>
          </a:p>
        </p:txBody>
      </p:sp>
    </p:spTree>
    <p:extLst>
      <p:ext uri="{BB962C8B-B14F-4D97-AF65-F5344CB8AC3E}">
        <p14:creationId xmlns:p14="http://schemas.microsoft.com/office/powerpoint/2010/main" val="1790085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07">
            <a:extLst>
              <a:ext uri="{FF2B5EF4-FFF2-40B4-BE49-F238E27FC236}">
                <a16:creationId xmlns:a16="http://schemas.microsoft.com/office/drawing/2014/main" id="{4647A912-5093-6043-8161-0D98167F2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grpSp>
        <p:nvGrpSpPr>
          <p:cNvPr id="11" name="Bottom Bar">
            <a:extLst>
              <a:ext uri="{FF2B5EF4-FFF2-40B4-BE49-F238E27FC236}">
                <a16:creationId xmlns:a16="http://schemas.microsoft.com/office/drawing/2014/main" id="{DC935C4B-E372-E04B-8493-E90A79CBC7F4}"/>
              </a:ext>
            </a:extLst>
          </p:cNvPr>
          <p:cNvGrpSpPr/>
          <p:nvPr userDrawn="1"/>
        </p:nvGrpSpPr>
        <p:grpSpPr>
          <a:xfrm>
            <a:off x="0" y="6247747"/>
            <a:ext cx="12192000" cy="610252"/>
            <a:chOff x="0" y="6247747"/>
            <a:chExt cx="12192000" cy="610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574F32-F3B5-224E-B6D3-DC767B30A5BE}"/>
                </a:ext>
              </a:extLst>
            </p:cNvPr>
            <p:cNvSpPr/>
            <p:nvPr/>
          </p:nvSpPr>
          <p:spPr>
            <a:xfrm>
              <a:off x="0" y="6334125"/>
              <a:ext cx="12192000" cy="52387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EE050A-3114-2641-96C8-48D281A062A0}"/>
                </a:ext>
              </a:extLst>
            </p:cNvPr>
            <p:cNvSpPr/>
            <p:nvPr/>
          </p:nvSpPr>
          <p:spPr>
            <a:xfrm>
              <a:off x="0" y="6247747"/>
              <a:ext cx="12192000" cy="863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Web Address">
            <a:extLst>
              <a:ext uri="{FF2B5EF4-FFF2-40B4-BE49-F238E27FC236}">
                <a16:creationId xmlns:a16="http://schemas.microsoft.com/office/drawing/2014/main" id="{53FCC0DF-9440-B040-A076-DF507B404D83}"/>
              </a:ext>
            </a:extLst>
          </p:cNvPr>
          <p:cNvSpPr txBox="1"/>
          <p:nvPr userDrawn="1"/>
        </p:nvSpPr>
        <p:spPr>
          <a:xfrm>
            <a:off x="4100945" y="6417425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 dirty="0">
                <a:solidFill>
                  <a:schemeClr val="bg1">
                    <a:alpha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WWW.INL.GOV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AD018E-514B-D640-ED85-1C92703A1582}"/>
              </a:ext>
            </a:extLst>
          </p:cNvPr>
          <p:cNvSpPr txBox="1"/>
          <p:nvPr userDrawn="1"/>
        </p:nvSpPr>
        <p:spPr>
          <a:xfrm>
            <a:off x="2078088" y="4839368"/>
            <a:ext cx="80358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6">
                    <a:lumMod val="75000"/>
                  </a:schemeClr>
                </a:solidFill>
              </a:rPr>
              <a:t>Battelle Energy Alliance manages INL for the U.S. Department of Energy’s Office of Nuclear Energy. </a:t>
            </a:r>
            <a:br>
              <a:rPr lang="en-US" sz="1400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i="1" dirty="0">
                <a:solidFill>
                  <a:schemeClr val="accent6">
                    <a:lumMod val="75000"/>
                  </a:schemeClr>
                </a:solidFill>
              </a:rPr>
              <a:t>INL is the nation’s center for nuclear energy research and development, and also performs research </a:t>
            </a:r>
            <a:br>
              <a:rPr lang="en-US" sz="1400" i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i="1" dirty="0">
                <a:solidFill>
                  <a:schemeClr val="accent6">
                    <a:lumMod val="75000"/>
                  </a:schemeClr>
                </a:solidFill>
              </a:rPr>
              <a:t>in each of DOE’s strategic goal areas: energy, national security, science and the environment.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94C53AD-6749-AD54-B11D-C0739929ADE2}"/>
              </a:ext>
            </a:extLst>
          </p:cNvPr>
          <p:cNvCxnSpPr/>
          <p:nvPr userDrawn="1"/>
        </p:nvCxnSpPr>
        <p:spPr>
          <a:xfrm>
            <a:off x="2173971" y="4469057"/>
            <a:ext cx="7842040" cy="0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810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AD338-4A1C-9F2D-74E6-D2BA97F03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324C98-8DA9-CDBE-5C62-E928BEF95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AA85-8091-464B-8549-C48F7A942C21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AA69EE-833A-37C2-7BB5-F5DAC8717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860B48-DED3-0A0A-755D-44A155407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EB738-D579-4EEE-B431-02A717890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70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5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9171EDF-6114-8E44-80F5-1537CC306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766498"/>
            <a:ext cx="7086600" cy="1195971"/>
          </a:xfrm>
        </p:spPr>
        <p:txBody>
          <a:bodyPr anchor="b">
            <a:noAutofit/>
          </a:bodyPr>
          <a:lstStyle>
            <a:lvl1pPr algn="l">
              <a:defRPr sz="405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2971800"/>
            <a:ext cx="7086600" cy="1024715"/>
          </a:xfrm>
        </p:spPr>
        <p:txBody>
          <a:bodyPr>
            <a:normAutofit/>
          </a:bodyPr>
          <a:lstStyle>
            <a:lvl1pPr marL="0" indent="0" algn="l">
              <a:buNone/>
              <a:defRPr sz="21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21E347-F5C9-9144-82D3-FEB6FA1916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5981883"/>
            <a:ext cx="4267200" cy="723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305FBA-885C-7146-8F4C-1B5907186F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304449" y="2743041"/>
            <a:ext cx="4124009" cy="121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09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72835244-8727-5F49-B8D5-8389784CD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66750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1"/>
            <a:ext cx="10515600" cy="495299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85C13-66A5-4D66-A6C2-319BA5063639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61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3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43033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E9431-0789-43DF-A9D7-5F8C3D1EAD5F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A765D24F-DB87-ED41-B2DD-8D284CBC60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066801"/>
            <a:ext cx="5181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66801"/>
            <a:ext cx="5181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72587-3E07-4ECE-AA96-C4C2D4B30C85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530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066800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890713"/>
            <a:ext cx="5157787" cy="4129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066800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1890713"/>
            <a:ext cx="5183188" cy="4129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49790-5039-466D-95C5-23CC3CC42F03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5261A39C-72AF-A64D-A2F4-3E95F6133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66674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64252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10D0211B-A7D2-6D4C-BB38-13988E46D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1EEA2-C198-42F2-A69B-B80E04A84C3F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263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05016-35E7-4041-B436-4FCC29FEBCD2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5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C02A37-CE6D-4DCC-B3B6-C41CAFA11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878" y="1874385"/>
            <a:ext cx="8352244" cy="3109229"/>
          </a:xfrm>
          <a:prstGeom prst="rect">
            <a:avLst/>
          </a:prstGeom>
        </p:spPr>
      </p:pic>
      <p:pic>
        <p:nvPicPr>
          <p:cNvPr id="7" name="Picture 2" descr="C:\Users\bse\Documents\FCRD\1 AFC\AFC Communication Standards\Logos\AFC_Final (1).jpg">
            <a:extLst>
              <a:ext uri="{FF2B5EF4-FFF2-40B4-BE49-F238E27FC236}">
                <a16:creationId xmlns:a16="http://schemas.microsoft.com/office/drawing/2014/main" id="{0E8D8362-151C-504D-9FAC-BDB2A8EBC0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5334000"/>
            <a:ext cx="3289974" cy="66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41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213" y="1739901"/>
            <a:ext cx="10415587" cy="43275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0345" y="1739901"/>
            <a:ext cx="5013454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150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8102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50" y="1739901"/>
            <a:ext cx="5013454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2149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92320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99123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FBD4CC-FEFF-654C-B1A3-229DA69D1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392473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5.jpe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3FEC5-4760-DC48-B91E-CFC0C33F63A9}"/>
              </a:ext>
            </a:extLst>
          </p:cNvPr>
          <p:cNvSpPr/>
          <p:nvPr userDrawn="1"/>
        </p:nvSpPr>
        <p:spPr>
          <a:xfrm>
            <a:off x="8465769" y="6335712"/>
            <a:ext cx="3726231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AE68D-24FC-6749-A309-042231DB68DA}"/>
              </a:ext>
            </a:extLst>
          </p:cNvPr>
          <p:cNvSpPr/>
          <p:nvPr userDrawn="1"/>
        </p:nvSpPr>
        <p:spPr>
          <a:xfrm>
            <a:off x="8465769" y="6237795"/>
            <a:ext cx="3726231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DAHO NATIONAL LABORATORY">
            <a:extLst>
              <a:ext uri="{FF2B5EF4-FFF2-40B4-BE49-F238E27FC236}">
                <a16:creationId xmlns:a16="http://schemas.microsoft.com/office/drawing/2014/main" id="{C491F914-E346-2146-A51D-D37D67DBC113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150" y="1739901"/>
            <a:ext cx="10415649" cy="43513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1" y="6492875"/>
            <a:ext cx="1546302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CD4A3B-E186-AB40-96C6-355AF9A6FE76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blue/green box top">
            <a:extLst>
              <a:ext uri="{FF2B5EF4-FFF2-40B4-BE49-F238E27FC236}">
                <a16:creationId xmlns:a16="http://schemas.microsoft.com/office/drawing/2014/main" id="{2FE8E780-1DE8-B245-8215-3ECC2513C073}"/>
              </a:ext>
            </a:extLst>
          </p:cNvPr>
          <p:cNvGrpSpPr/>
          <p:nvPr userDrawn="1"/>
        </p:nvGrpSpPr>
        <p:grpSpPr>
          <a:xfrm>
            <a:off x="0" y="522288"/>
            <a:ext cx="744467" cy="547190"/>
            <a:chOff x="0" y="711956"/>
            <a:chExt cx="3721100" cy="6202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A2A1D5-CB4B-1A40-8711-4F412AA9927B}"/>
                </a:ext>
              </a:extLst>
            </p:cNvPr>
            <p:cNvSpPr/>
            <p:nvPr userDrawn="1"/>
          </p:nvSpPr>
          <p:spPr>
            <a:xfrm rot="10800000">
              <a:off x="0" y="711956"/>
              <a:ext cx="3721100" cy="522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B5F476-DD08-5B45-A331-21193BD3472A}"/>
                </a:ext>
              </a:extLst>
            </p:cNvPr>
            <p:cNvSpPr/>
            <p:nvPr userDrawn="1"/>
          </p:nvSpPr>
          <p:spPr>
            <a:xfrm rot="10800000">
              <a:off x="0" y="1234244"/>
              <a:ext cx="3721100" cy="979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1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694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10" r:id="rId8"/>
    <p:sldLayoutId id="2147483711" r:id="rId9"/>
    <p:sldLayoutId id="2147483712" r:id="rId10"/>
    <p:sldLayoutId id="2147483713" r:id="rId11"/>
    <p:sldLayoutId id="2147483695" r:id="rId12"/>
    <p:sldLayoutId id="2147483696" r:id="rId13"/>
    <p:sldLayoutId id="2147483709" r:id="rId14"/>
    <p:sldLayoutId id="2147483715" r:id="rId15"/>
    <p:sldLayoutId id="2147483725" r:id="rId16"/>
    <p:sldLayoutId id="214748372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066799"/>
            <a:ext cx="10515600" cy="495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230302"/>
            <a:ext cx="449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230302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B73E42-4FE5-457C-8F80-2090C2EE3874}" type="slidenum">
              <a:rPr lang="en-US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pic>
        <p:nvPicPr>
          <p:cNvPr id="7" name="Picture 2" descr="C:\Users\bse\Documents\FCRD\1 AFC\AFC Communication Standards\Logos\AFC_Final (1).jpg">
            <a:extLst>
              <a:ext uri="{FF2B5EF4-FFF2-40B4-BE49-F238E27FC236}">
                <a16:creationId xmlns:a16="http://schemas.microsoft.com/office/drawing/2014/main" id="{D7E3538C-9103-DC43-893D-23F4847974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6172200"/>
            <a:ext cx="2385582" cy="48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-8250"/>
            <a:ext cx="10515600" cy="66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14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Franklin Gothic Demi Cond" panose="020B070603040202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ti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tif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7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tiff"/><Relationship Id="rId5" Type="http://schemas.openxmlformats.org/officeDocument/2006/relationships/image" Target="../media/image45.tiff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5.tiff"/><Relationship Id="rId5" Type="http://schemas.openxmlformats.org/officeDocument/2006/relationships/image" Target="../media/image54.tiff"/><Relationship Id="rId4" Type="http://schemas.openxmlformats.org/officeDocument/2006/relationships/image" Target="../media/image53.tif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t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6.jpeg"/><Relationship Id="rId7" Type="http://schemas.microsoft.com/office/2007/relationships/hdphoto" Target="../media/hdphoto1.wdp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9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716283-9065-1442-9316-278D53D973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1449" y="3043236"/>
            <a:ext cx="8350550" cy="2297114"/>
          </a:xfrm>
        </p:spPr>
        <p:txBody>
          <a:bodyPr/>
          <a:lstStyle/>
          <a:p>
            <a:r>
              <a:rPr lang="en-US" sz="3200" b="0"/>
              <a:t>Fundamentals </a:t>
            </a:r>
            <a:r>
              <a:rPr lang="en-US" sz="3200" b="0" dirty="0"/>
              <a:t>of Post-Irradiation Examination </a:t>
            </a:r>
            <a:endParaRPr lang="en-US" sz="2000" b="0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626F8FC-27FC-F575-339D-C53C16108846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5" r="4633" b="2690"/>
          <a:stretch/>
        </p:blipFill>
        <p:spPr>
          <a:xfrm>
            <a:off x="15754" y="-7937"/>
            <a:ext cx="3673745" cy="3293397"/>
          </a:xfrm>
          <a:prstGeom prst="rect">
            <a:avLst/>
          </a:prstGeom>
        </p:spPr>
      </p:pic>
      <p:pic>
        <p:nvPicPr>
          <p:cNvPr id="14" name="Picture Placeholder 13" descr="A person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E948E204-645E-CE92-711D-3097F8A41446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/>
          <a:srcRect l="4264" r="4264"/>
          <a:stretch>
            <a:fillRect/>
          </a:stretch>
        </p:blipFill>
        <p:spPr>
          <a:xfrm>
            <a:off x="3689499" y="1"/>
            <a:ext cx="4438501" cy="3043235"/>
          </a:xfrm>
        </p:spPr>
      </p:pic>
      <p:pic>
        <p:nvPicPr>
          <p:cNvPr id="18" name="Picture Placeholder 17" descr="A picture containing porcelain&#10;&#10;Description automatically generated">
            <a:extLst>
              <a:ext uri="{FF2B5EF4-FFF2-40B4-BE49-F238E27FC236}">
                <a16:creationId xmlns:a16="http://schemas.microsoft.com/office/drawing/2014/main" id="{EC9DEDB5-14ED-B6E3-E0C2-6A814EC8E6D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4"/>
          <a:srcRect l="388" t="1" r="-388" b="567"/>
          <a:stretch/>
        </p:blipFill>
        <p:spPr>
          <a:xfrm>
            <a:off x="15754" y="3043236"/>
            <a:ext cx="3930152" cy="381476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BB74E2-4E6D-19D5-C6F5-352013BF3F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Daniel Murray</a:t>
            </a:r>
          </a:p>
          <a:p>
            <a:r>
              <a:rPr lang="en-US" dirty="0"/>
              <a:t>Sr. Manager</a:t>
            </a:r>
          </a:p>
          <a:p>
            <a:r>
              <a:rPr lang="en-US" dirty="0"/>
              <a:t>Irradiated Fuels and Materials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3A31F-CA08-C5B8-26A5-074E6D714EBB}"/>
              </a:ext>
            </a:extLst>
          </p:cNvPr>
          <p:cNvSpPr txBox="1"/>
          <p:nvPr/>
        </p:nvSpPr>
        <p:spPr>
          <a:xfrm>
            <a:off x="10174288" y="6507202"/>
            <a:ext cx="6099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/>
                <a:latin typeface="Arial" panose="020B0604020202020204" pitchFamily="34" charset="0"/>
              </a:rPr>
              <a:t>INL/MIS-26-93307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82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7F32B-A321-BFD8-BB77-94DCC275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Gloveboxes/Hoods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1BC3D-A5BF-9D46-93D4-7BE8106B6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704" y="1408530"/>
            <a:ext cx="4688307" cy="517675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Glovebox</a:t>
            </a:r>
          </a:p>
          <a:p>
            <a:pPr lvl="1"/>
            <a:r>
              <a:rPr lang="en-US" dirty="0"/>
              <a:t>Full contamination control with potential for some radiation shielding</a:t>
            </a:r>
          </a:p>
          <a:p>
            <a:pPr lvl="1"/>
            <a:r>
              <a:rPr lang="en-US" dirty="0"/>
              <a:t>Limited dose rates for contact handling</a:t>
            </a:r>
          </a:p>
          <a:p>
            <a:pPr lvl="1"/>
            <a:r>
              <a:rPr lang="en-US" dirty="0"/>
              <a:t>Limited dexterity and feel</a:t>
            </a:r>
          </a:p>
          <a:p>
            <a:pPr lvl="1"/>
            <a:r>
              <a:rPr lang="en-US" dirty="0"/>
              <a:t>Use of shielding items to handle samples</a:t>
            </a:r>
          </a:p>
          <a:p>
            <a:r>
              <a:rPr lang="en-US" dirty="0"/>
              <a:t>Hoods</a:t>
            </a:r>
          </a:p>
          <a:p>
            <a:pPr lvl="1"/>
            <a:r>
              <a:rPr lang="en-US" dirty="0"/>
              <a:t>Limited contamination and radiation protection</a:t>
            </a:r>
          </a:p>
          <a:p>
            <a:pPr lvl="1"/>
            <a:r>
              <a:rPr lang="en-US" dirty="0"/>
              <a:t>Samples of sample dose rates as gloveboxes</a:t>
            </a:r>
          </a:p>
          <a:p>
            <a:pPr lvl="1"/>
            <a:r>
              <a:rPr lang="en-US" dirty="0"/>
              <a:t>Better dexterity and feel</a:t>
            </a:r>
          </a:p>
          <a:p>
            <a:pPr lvl="1"/>
            <a:r>
              <a:rPr lang="en-US" dirty="0"/>
              <a:t>Increased contamination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891A6D07-78B9-7BF9-4C4E-81C22B6AC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92834" y="598539"/>
            <a:ext cx="3234813" cy="24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08276DB3-C6B5-50D8-8846-D5D9C9C77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366" y="537958"/>
            <a:ext cx="3529781" cy="264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1B8BD0-DE94-3AFD-C979-476D8247C186}"/>
              </a:ext>
            </a:extLst>
          </p:cNvPr>
          <p:cNvSpPr txBox="1"/>
          <p:nvPr/>
        </p:nvSpPr>
        <p:spPr>
          <a:xfrm>
            <a:off x="6328610" y="3429000"/>
            <a:ext cx="4617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Push pop shielding for X-ray microscope testing</a:t>
            </a:r>
          </a:p>
        </p:txBody>
      </p:sp>
      <p:pic>
        <p:nvPicPr>
          <p:cNvPr id="3084" name="Picture 12" descr="Materials and Fuels Complex - Special nuclear materials glovebox">
            <a:extLst>
              <a:ext uri="{FF2B5EF4-FFF2-40B4-BE49-F238E27FC236}">
                <a16:creationId xmlns:a16="http://schemas.microsoft.com/office/drawing/2014/main" id="{1E786B4F-3160-7AEC-0BBD-1D1EA42C8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662" y="4199413"/>
            <a:ext cx="6825529" cy="20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094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8186" y="566611"/>
            <a:ext cx="8231187" cy="377026"/>
          </a:xfrm>
        </p:spPr>
        <p:txBody>
          <a:bodyPr/>
          <a:lstStyle/>
          <a:p>
            <a:r>
              <a:rPr lang="en-US" dirty="0"/>
              <a:t>PIE strategy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6997B3-79D1-D273-CC2C-5B35B039882E}"/>
              </a:ext>
            </a:extLst>
          </p:cNvPr>
          <p:cNvSpPr/>
          <p:nvPr/>
        </p:nvSpPr>
        <p:spPr bwMode="auto">
          <a:xfrm>
            <a:off x="1555094" y="1219220"/>
            <a:ext cx="845109" cy="41467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i="1" dirty="0">
                <a:latin typeface="Arial" charset="0"/>
              </a:rPr>
              <a:t>Scale of Exam</a:t>
            </a:r>
          </a:p>
        </p:txBody>
      </p:sp>
      <p:sp>
        <p:nvSpPr>
          <p:cNvPr id="11" name="Right Arrow 5">
            <a:extLst>
              <a:ext uri="{FF2B5EF4-FFF2-40B4-BE49-F238E27FC236}">
                <a16:creationId xmlns:a16="http://schemas.microsoft.com/office/drawing/2014/main" id="{5BC38970-0F16-2D02-BC40-558ADF0F9D82}"/>
              </a:ext>
            </a:extLst>
          </p:cNvPr>
          <p:cNvSpPr/>
          <p:nvPr/>
        </p:nvSpPr>
        <p:spPr bwMode="auto">
          <a:xfrm>
            <a:off x="2458684" y="993386"/>
            <a:ext cx="7517219" cy="871869"/>
          </a:xfrm>
          <a:prstGeom prst="rightArrow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i="1" dirty="0"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DDC674-661A-CF08-7C9B-D4E11614AAAC}"/>
              </a:ext>
            </a:extLst>
          </p:cNvPr>
          <p:cNvSpPr txBox="1"/>
          <p:nvPr/>
        </p:nvSpPr>
        <p:spPr>
          <a:xfrm>
            <a:off x="8476714" y="1241890"/>
            <a:ext cx="83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&lt;1 µm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F5E6FB-26F1-3583-BA84-8C06B65ECABF}"/>
              </a:ext>
            </a:extLst>
          </p:cNvPr>
          <p:cNvSpPr txBox="1"/>
          <p:nvPr/>
        </p:nvSpPr>
        <p:spPr>
          <a:xfrm>
            <a:off x="2575645" y="1241889"/>
            <a:ext cx="825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Macro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12B7F7-0D4C-6EF1-A667-D40171ED3C3D}"/>
              </a:ext>
            </a:extLst>
          </p:cNvPr>
          <p:cNvGrpSpPr/>
          <p:nvPr/>
        </p:nvGrpSpPr>
        <p:grpSpPr>
          <a:xfrm>
            <a:off x="1690038" y="1855398"/>
            <a:ext cx="8428668" cy="2503612"/>
            <a:chOff x="249244" y="2128837"/>
            <a:chExt cx="8428668" cy="33101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0EEDA7-86F0-1A9D-E5EA-064814D7DC87}"/>
                </a:ext>
              </a:extLst>
            </p:cNvPr>
            <p:cNvSpPr/>
            <p:nvPr/>
          </p:nvSpPr>
          <p:spPr bwMode="auto">
            <a:xfrm>
              <a:off x="560691" y="2135930"/>
              <a:ext cx="457198" cy="912629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b="1" dirty="0">
                  <a:latin typeface="Arial" charset="0"/>
                </a:rPr>
                <a:t>TOOLS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F2C4122-B0C0-B60D-4380-ED336E4A279E}"/>
                </a:ext>
              </a:extLst>
            </p:cNvPr>
            <p:cNvSpPr/>
            <p:nvPr/>
          </p:nvSpPr>
          <p:spPr bwMode="auto">
            <a:xfrm>
              <a:off x="560691" y="3250578"/>
              <a:ext cx="457198" cy="1058824"/>
            </a:xfrm>
            <a:prstGeom prst="rect">
              <a:avLst/>
            </a:prstGeom>
            <a:solidFill>
              <a:srgbClr val="FB9797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b="1" dirty="0">
                  <a:latin typeface="Arial" charset="0"/>
                </a:rPr>
                <a:t>Fuel Performance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BC2C42E-1CC8-DD77-8FDE-ABB7977F66B9}"/>
                </a:ext>
              </a:extLst>
            </p:cNvPr>
            <p:cNvGrpSpPr/>
            <p:nvPr/>
          </p:nvGrpSpPr>
          <p:grpSpPr>
            <a:xfrm>
              <a:off x="249244" y="4574995"/>
              <a:ext cx="7582398" cy="694437"/>
              <a:chOff x="188284" y="5279729"/>
              <a:chExt cx="7582398" cy="694437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826F10A-9FC7-BE3E-46E2-BE1B422DB1B7}"/>
                  </a:ext>
                </a:extLst>
              </p:cNvPr>
              <p:cNvSpPr/>
              <p:nvPr/>
            </p:nvSpPr>
            <p:spPr bwMode="auto">
              <a:xfrm rot="5400000">
                <a:off x="370478" y="5097536"/>
                <a:ext cx="694436" cy="1058824"/>
              </a:xfrm>
              <a:prstGeom prst="rect">
                <a:avLst/>
              </a:prstGeom>
              <a:solidFill>
                <a:srgbClr val="00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vert270" wrap="square" lIns="0" tIns="0" rIns="0" bIns="0" numCol="1" rtlCol="0" anchor="ctr" anchorCtr="1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100" b="1" dirty="0">
                    <a:latin typeface="Arial" charset="0"/>
                  </a:rPr>
                  <a:t>Number of Samples</a:t>
                </a:r>
              </a:p>
            </p:txBody>
          </p: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1219B0EF-9458-9D70-A442-A2F813EDDCFB}"/>
                  </a:ext>
                </a:extLst>
              </p:cNvPr>
              <p:cNvCxnSpPr/>
              <p:nvPr/>
            </p:nvCxnSpPr>
            <p:spPr bwMode="auto">
              <a:xfrm>
                <a:off x="1371600" y="5974166"/>
                <a:ext cx="3785191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48FF6366-373A-7E5B-990C-0E53967E3A7A}"/>
                  </a:ext>
                </a:extLst>
              </p:cNvPr>
              <p:cNvCxnSpPr/>
              <p:nvPr/>
            </p:nvCxnSpPr>
            <p:spPr bwMode="auto">
              <a:xfrm>
                <a:off x="5560828" y="5279730"/>
                <a:ext cx="1977655" cy="583287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577B2F77-D318-D271-56AF-9B6DBA33264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7538483" y="5279729"/>
                <a:ext cx="232199" cy="58329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9FDAE6-4E99-8AF8-712D-8C4DE2FE50FE}"/>
                </a:ext>
              </a:extLst>
            </p:cNvPr>
            <p:cNvSpPr txBox="1"/>
            <p:nvPr/>
          </p:nvSpPr>
          <p:spPr>
            <a:xfrm>
              <a:off x="4813714" y="4594425"/>
              <a:ext cx="699902" cy="488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Section pins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8193BF3-4DA1-496E-C025-FFD99BB40BEF}"/>
                </a:ext>
              </a:extLst>
            </p:cNvPr>
            <p:cNvCxnSpPr/>
            <p:nvPr/>
          </p:nvCxnSpPr>
          <p:spPr bwMode="auto">
            <a:xfrm flipV="1">
              <a:off x="5217751" y="4574996"/>
              <a:ext cx="404037" cy="69443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050E47-7B84-5A5D-B1F3-A7CB220C890E}"/>
                </a:ext>
              </a:extLst>
            </p:cNvPr>
            <p:cNvSpPr txBox="1"/>
            <p:nvPr/>
          </p:nvSpPr>
          <p:spPr>
            <a:xfrm>
              <a:off x="1549592" y="4727395"/>
              <a:ext cx="627321" cy="488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A few pins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5897C7-AE50-4246-EBA9-5254AB40DFBE}"/>
                </a:ext>
              </a:extLst>
            </p:cNvPr>
            <p:cNvSpPr txBox="1"/>
            <p:nvPr/>
          </p:nvSpPr>
          <p:spPr>
            <a:xfrm>
              <a:off x="6025825" y="4767574"/>
              <a:ext cx="765544" cy="671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Select samples to EM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BC53CF-B820-434A-0D97-28F2AB6B0A1E}"/>
                </a:ext>
              </a:extLst>
            </p:cNvPr>
            <p:cNvSpPr txBox="1"/>
            <p:nvPr/>
          </p:nvSpPr>
          <p:spPr>
            <a:xfrm>
              <a:off x="7720907" y="4651195"/>
              <a:ext cx="957005" cy="488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FIB Sample Preparation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F662505-7275-1424-427F-448942E2A0C2}"/>
                </a:ext>
              </a:extLst>
            </p:cNvPr>
            <p:cNvSpPr txBox="1"/>
            <p:nvPr/>
          </p:nvSpPr>
          <p:spPr>
            <a:xfrm>
              <a:off x="1308068" y="2314914"/>
              <a:ext cx="1002197" cy="549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Visual Exams</a:t>
              </a:r>
            </a:p>
            <a:p>
              <a:endParaRPr lang="en-US" sz="105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2F17B0-FB8B-44D2-85AE-254C7C6AC433}"/>
                </a:ext>
              </a:extLst>
            </p:cNvPr>
            <p:cNvSpPr txBox="1"/>
            <p:nvPr/>
          </p:nvSpPr>
          <p:spPr>
            <a:xfrm>
              <a:off x="1229136" y="3268952"/>
              <a:ext cx="1146468" cy="762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Did it Fail </a:t>
              </a:r>
            </a:p>
            <a:p>
              <a:r>
                <a:rPr lang="en-US" sz="1050" dirty="0"/>
                <a:t>Catastrophically</a:t>
              </a:r>
            </a:p>
            <a:p>
              <a:endParaRPr lang="en-US" sz="105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660AA73-0F50-AB44-5C7D-4835544816BA}"/>
                </a:ext>
              </a:extLst>
            </p:cNvPr>
            <p:cNvSpPr txBox="1"/>
            <p:nvPr/>
          </p:nvSpPr>
          <p:spPr>
            <a:xfrm>
              <a:off x="2849612" y="3250578"/>
              <a:ext cx="1453739" cy="549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How much did the geometry change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D2FD90-9C63-310D-0F2D-25108C3917FD}"/>
                </a:ext>
              </a:extLst>
            </p:cNvPr>
            <p:cNvSpPr txBox="1"/>
            <p:nvPr/>
          </p:nvSpPr>
          <p:spPr>
            <a:xfrm>
              <a:off x="2849612" y="2135930"/>
              <a:ext cx="1470274" cy="762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Neutron Radiography</a:t>
              </a:r>
            </a:p>
            <a:p>
              <a:r>
                <a:rPr lang="en-US" sz="1050" dirty="0"/>
                <a:t>Dimensional Exams</a:t>
              </a:r>
            </a:p>
            <a:p>
              <a:endParaRPr lang="en-US" sz="105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52E126-34BE-2139-30C3-80941C360D1E}"/>
                </a:ext>
              </a:extLst>
            </p:cNvPr>
            <p:cNvSpPr txBox="1"/>
            <p:nvPr/>
          </p:nvSpPr>
          <p:spPr>
            <a:xfrm>
              <a:off x="4628173" y="2135929"/>
              <a:ext cx="1502334" cy="976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Gamma Spectrometry</a:t>
              </a:r>
            </a:p>
            <a:p>
              <a:r>
                <a:rPr lang="en-US" sz="1050" dirty="0"/>
                <a:t>Fission Gas Release</a:t>
              </a:r>
            </a:p>
            <a:p>
              <a:r>
                <a:rPr lang="en-US" sz="1050" dirty="0"/>
                <a:t>Optical Microscopy</a:t>
              </a:r>
            </a:p>
            <a:p>
              <a:r>
                <a:rPr lang="en-US" sz="1050" dirty="0"/>
                <a:t>Chemistry Analysis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7D3306-7E93-0AC2-6425-0CC6ED15380A}"/>
                </a:ext>
              </a:extLst>
            </p:cNvPr>
            <p:cNvSpPr txBox="1"/>
            <p:nvPr/>
          </p:nvSpPr>
          <p:spPr>
            <a:xfrm>
              <a:off x="4519914" y="3250578"/>
              <a:ext cx="1827546" cy="976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/>
                <a:t>Fission Product Migration</a:t>
              </a:r>
            </a:p>
            <a:p>
              <a:r>
                <a:rPr lang="en-US" sz="1050" dirty="0"/>
                <a:t>Microstructure, Restructuring, FCCI</a:t>
              </a:r>
            </a:p>
            <a:p>
              <a:r>
                <a:rPr lang="en-US" sz="1050" dirty="0"/>
                <a:t>Burnup, Actinide Balance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3B2E13-71FE-525F-7541-A20A8CDBE200}"/>
                </a:ext>
              </a:extLst>
            </p:cNvPr>
            <p:cNvSpPr txBox="1"/>
            <p:nvPr/>
          </p:nvSpPr>
          <p:spPr>
            <a:xfrm>
              <a:off x="6609373" y="2128837"/>
              <a:ext cx="1399742" cy="976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Electron Microscopy</a:t>
              </a:r>
            </a:p>
            <a:p>
              <a:r>
                <a:rPr lang="en-US" sz="1050" dirty="0"/>
                <a:t>SEM, TEM, EPMA</a:t>
              </a:r>
            </a:p>
            <a:p>
              <a:r>
                <a:rPr lang="en-US" sz="1050" dirty="0"/>
                <a:t>Focused Ion Beam</a:t>
              </a:r>
            </a:p>
            <a:p>
              <a:r>
                <a:rPr lang="en-US" sz="1050" dirty="0"/>
                <a:t>Atom Probe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A0B238F-EAA5-5BE9-1200-D2707F42200E}"/>
                </a:ext>
              </a:extLst>
            </p:cNvPr>
            <p:cNvSpPr txBox="1"/>
            <p:nvPr/>
          </p:nvSpPr>
          <p:spPr>
            <a:xfrm>
              <a:off x="6609373" y="3259007"/>
              <a:ext cx="1476686" cy="9766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/>
                <a:t>Elemental distribution</a:t>
              </a:r>
            </a:p>
            <a:p>
              <a:r>
                <a:rPr lang="en-US" sz="1050" dirty="0"/>
                <a:t>3D microstructure</a:t>
              </a:r>
            </a:p>
            <a:p>
              <a:endParaRPr lang="en-US" sz="1050" dirty="0"/>
            </a:p>
            <a:p>
              <a:endParaRPr lang="en-US" sz="105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1F82DB92-22C2-3045-D008-1869BF164093}"/>
                </a:ext>
              </a:extLst>
            </p:cNvPr>
            <p:cNvCxnSpPr/>
            <p:nvPr/>
          </p:nvCxnSpPr>
          <p:spPr bwMode="auto">
            <a:xfrm>
              <a:off x="1549592" y="4574996"/>
              <a:ext cx="3668159" cy="5832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triangle"/>
            </a:ln>
            <a:effectLst/>
          </p:spPr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87F6FD2-6FA1-1FE9-81AD-FB6ABC68F6E3}"/>
                </a:ext>
              </a:extLst>
            </p:cNvPr>
            <p:cNvSpPr txBox="1"/>
            <p:nvPr/>
          </p:nvSpPr>
          <p:spPr>
            <a:xfrm rot="531273">
              <a:off x="2691544" y="4616104"/>
              <a:ext cx="1241610" cy="488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The historic approach</a:t>
              </a: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E326ECB-9322-8BF3-DFEF-9E207198FF74}"/>
              </a:ext>
            </a:extLst>
          </p:cNvPr>
          <p:cNvSpPr/>
          <p:nvPr/>
        </p:nvSpPr>
        <p:spPr bwMode="auto">
          <a:xfrm>
            <a:off x="1791314" y="1761100"/>
            <a:ext cx="5996940" cy="1901974"/>
          </a:xfrm>
          <a:prstGeom prst="rect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i="1">
              <a:latin typeface="Arial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92CEF1B-4ACD-98F2-3CFE-1B9E74770821}"/>
              </a:ext>
            </a:extLst>
          </p:cNvPr>
          <p:cNvSpPr/>
          <p:nvPr/>
        </p:nvSpPr>
        <p:spPr bwMode="auto">
          <a:xfrm>
            <a:off x="6006058" y="1760144"/>
            <a:ext cx="3443851" cy="190197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i="1">
              <a:latin typeface="Arial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1053DF6-28F9-6449-BA93-7C266786D2C3}"/>
              </a:ext>
            </a:extLst>
          </p:cNvPr>
          <p:cNvSpPr txBox="1"/>
          <p:nvPr/>
        </p:nvSpPr>
        <p:spPr>
          <a:xfrm>
            <a:off x="3942865" y="3341655"/>
            <a:ext cx="1638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Engineering Scale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BAB2637-8012-0F60-58D1-70354AF58F5C}"/>
              </a:ext>
            </a:extLst>
          </p:cNvPr>
          <p:cNvSpPr txBox="1"/>
          <p:nvPr/>
        </p:nvSpPr>
        <p:spPr>
          <a:xfrm>
            <a:off x="7149208" y="3355297"/>
            <a:ext cx="1657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Microstructural</a:t>
            </a:r>
          </a:p>
        </p:txBody>
      </p:sp>
      <p:pic>
        <p:nvPicPr>
          <p:cNvPr id="51" name="Picture 50" descr="fuel_assembly_fuel_rods.jpg">
            <a:extLst>
              <a:ext uri="{FF2B5EF4-FFF2-40B4-BE49-F238E27FC236}">
                <a16:creationId xmlns:a16="http://schemas.microsoft.com/office/drawing/2014/main" id="{2AFD2CCA-66A4-3E36-23A1-EF5F48FBAE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153" y="4480537"/>
            <a:ext cx="1448099" cy="218806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CF20133-9929-585E-7363-9D055392C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967" y="4521757"/>
            <a:ext cx="1921751" cy="1857013"/>
          </a:xfrm>
          <a:prstGeom prst="rect">
            <a:avLst/>
          </a:prstGeom>
        </p:spPr>
      </p:pic>
      <p:pic>
        <p:nvPicPr>
          <p:cNvPr id="53" name="Picture 52" descr="A picture containing indoor&#10;&#10;Description automatically generated">
            <a:extLst>
              <a:ext uri="{FF2B5EF4-FFF2-40B4-BE49-F238E27FC236}">
                <a16:creationId xmlns:a16="http://schemas.microsoft.com/office/drawing/2014/main" id="{082CAD5F-1874-0AB7-9FBA-E7B3C18A0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2643" y="4607696"/>
            <a:ext cx="2528823" cy="1674935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F8A7A802-5499-CEE6-1423-5143B45A0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6741" y="3720219"/>
            <a:ext cx="1751059" cy="245330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9F43AE4-1532-6363-67E6-74D3561E876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219" y="4428876"/>
            <a:ext cx="2303167" cy="1685357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838E1F7A-DD04-E87A-62CE-F74D8A5F8289}"/>
              </a:ext>
            </a:extLst>
          </p:cNvPr>
          <p:cNvSpPr txBox="1"/>
          <p:nvPr/>
        </p:nvSpPr>
        <p:spPr>
          <a:xfrm>
            <a:off x="978186" y="6310684"/>
            <a:ext cx="10757622" cy="46166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>
            <a:outerShdw blurRad="1016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tIns="91440" bIns="91440" rtlCol="0" anchor="ctr" anchorCtr="0">
            <a:spAutoFit/>
          </a:bodyPr>
          <a:lstStyle/>
          <a:p>
            <a:pPr algn="ctr"/>
            <a:r>
              <a:rPr lang="en-US" dirty="0">
                <a:latin typeface="+mn-lt"/>
              </a:rPr>
              <a:t>PIE capabilities span 10 orders of magnitude</a:t>
            </a:r>
          </a:p>
        </p:txBody>
      </p:sp>
    </p:spTree>
    <p:extLst>
      <p:ext uri="{BB962C8B-B14F-4D97-AF65-F5344CB8AC3E}">
        <p14:creationId xmlns:p14="http://schemas.microsoft.com/office/powerpoint/2010/main" val="22863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80963-7B85-8489-0B59-4E5C1EF03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Multi-scale Approach to PIE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4D31843-B6FF-9E51-E248-06C0503515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19" b="419"/>
          <a:stretch/>
        </p:blipFill>
        <p:spPr>
          <a:xfrm>
            <a:off x="623167" y="1363383"/>
            <a:ext cx="10415587" cy="4327523"/>
          </a:xfrm>
        </p:spPr>
      </p:pic>
    </p:spTree>
    <p:extLst>
      <p:ext uri="{BB962C8B-B14F-4D97-AF65-F5344CB8AC3E}">
        <p14:creationId xmlns:p14="http://schemas.microsoft.com/office/powerpoint/2010/main" val="3490695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6D425-E0E4-50A8-C884-152157705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examination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E5DC5-9D5C-B447-04DC-A8F263DEB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step in the process </a:t>
            </a:r>
          </a:p>
          <a:p>
            <a:pPr lvl="1"/>
            <a:r>
              <a:rPr lang="en-US" dirty="0"/>
              <a:t>Visual examination</a:t>
            </a:r>
          </a:p>
          <a:p>
            <a:pPr lvl="1"/>
            <a:r>
              <a:rPr lang="en-US" dirty="0"/>
              <a:t>Thickness, diameter and oxide thickness measurements</a:t>
            </a:r>
          </a:p>
          <a:p>
            <a:pPr lvl="1"/>
            <a:r>
              <a:rPr lang="en-US" dirty="0"/>
              <a:t>Neutron radiography </a:t>
            </a:r>
          </a:p>
          <a:p>
            <a:pPr lvl="1"/>
            <a:r>
              <a:rPr lang="en-US" dirty="0"/>
              <a:t>Gamma scanning</a:t>
            </a:r>
          </a:p>
          <a:p>
            <a:pPr lvl="1"/>
            <a:r>
              <a:rPr lang="en-US" dirty="0"/>
              <a:t>Density </a:t>
            </a:r>
          </a:p>
          <a:p>
            <a:pPr lvl="1"/>
            <a:r>
              <a:rPr lang="en-US" dirty="0"/>
              <a:t>Fission gas analysis</a:t>
            </a:r>
          </a:p>
          <a:p>
            <a:pPr lvl="1"/>
            <a:r>
              <a:rPr lang="en-US" dirty="0"/>
              <a:t>X-Ray Micro-CT*</a:t>
            </a:r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04E991-86B2-E348-9F32-92A15DECA914}"/>
              </a:ext>
            </a:extLst>
          </p:cNvPr>
          <p:cNvSpPr txBox="1"/>
          <p:nvPr/>
        </p:nvSpPr>
        <p:spPr>
          <a:xfrm>
            <a:off x="0" y="6488668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TimesNewRomanPSMT"/>
              </a:rPr>
              <a:t>INL EXT-20-59619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6CDAC8-FD55-2C78-0CB7-3A5854601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974" y="3341326"/>
            <a:ext cx="5756884" cy="226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6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EFE34-B724-5937-494A-38E96AED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489C3-FC76-BA83-F5C9-442C78AF3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Non-Destructive examination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2C22374-1166-F3FD-562C-A5F2BF86C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0788" y="399314"/>
            <a:ext cx="1513954" cy="5782466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282391-6A6F-166A-082F-327FE9B5521F}"/>
              </a:ext>
            </a:extLst>
          </p:cNvPr>
          <p:cNvSpPr txBox="1"/>
          <p:nvPr/>
        </p:nvSpPr>
        <p:spPr>
          <a:xfrm>
            <a:off x="9625" y="6469418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baseline="0" dirty="0">
                <a:latin typeface="TimesNewRomanPSMT"/>
              </a:rPr>
              <a:t>INL EXT-20-59619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474A3D-02EE-F051-B4AF-E20688344606}"/>
              </a:ext>
            </a:extLst>
          </p:cNvPr>
          <p:cNvGrpSpPr/>
          <p:nvPr/>
        </p:nvGrpSpPr>
        <p:grpSpPr>
          <a:xfrm>
            <a:off x="1413388" y="1527016"/>
            <a:ext cx="3563343" cy="4640689"/>
            <a:chOff x="456408" y="1564835"/>
            <a:chExt cx="3563343" cy="464068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3C16FDA-436F-1519-CB8B-8C5DAFBF95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45"/>
            <a:stretch/>
          </p:blipFill>
          <p:spPr>
            <a:xfrm>
              <a:off x="456408" y="1564835"/>
              <a:ext cx="2441538" cy="464068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3282EAE-E29D-588E-8263-9312C9EB0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517" y="1564835"/>
              <a:ext cx="802234" cy="2286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3C1A6DC-51D9-CE6F-5659-B45B1CC2E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517" y="3919524"/>
              <a:ext cx="802234" cy="2286000"/>
            </a:xfrm>
            <a:prstGeom prst="rect">
              <a:avLst/>
            </a:prstGeom>
          </p:spPr>
        </p:pic>
      </p:grpSp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1A8C7A26-D5A0-0E6E-61E7-A1F246553C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0"/>
          <a:stretch/>
        </p:blipFill>
        <p:spPr>
          <a:xfrm>
            <a:off x="5970111" y="920467"/>
            <a:ext cx="4014693" cy="295412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088756A-5DD8-9DAA-2BCC-645AE875B2F9}"/>
              </a:ext>
            </a:extLst>
          </p:cNvPr>
          <p:cNvGrpSpPr/>
          <p:nvPr/>
        </p:nvGrpSpPr>
        <p:grpSpPr>
          <a:xfrm>
            <a:off x="5072715" y="3874589"/>
            <a:ext cx="4531272" cy="1876150"/>
            <a:chOff x="0" y="2914298"/>
            <a:chExt cx="7334518" cy="302781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376D31E-9855-F37F-20D0-5CBBE1DFED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63"/>
            <a:stretch/>
          </p:blipFill>
          <p:spPr>
            <a:xfrm>
              <a:off x="1257112" y="2914298"/>
              <a:ext cx="6077406" cy="3027815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1AD4299-6F88-5999-C908-60087E0F18EB}"/>
                </a:ext>
              </a:extLst>
            </p:cNvPr>
            <p:cNvSpPr/>
            <p:nvPr/>
          </p:nvSpPr>
          <p:spPr bwMode="auto">
            <a:xfrm>
              <a:off x="0" y="3040507"/>
              <a:ext cx="456406" cy="36625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0532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12234-81B2-3189-5F51-BBC3ACD8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Destructive Examinations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0A03E-A870-3537-78BF-C298786C0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NDE data must be examined before DE can start</a:t>
            </a:r>
          </a:p>
          <a:p>
            <a:r>
              <a:rPr lang="en-US" dirty="0"/>
              <a:t>NDE data is used to determine sampling locations </a:t>
            </a:r>
          </a:p>
          <a:p>
            <a:endParaRPr lang="en-US" dirty="0"/>
          </a:p>
        </p:txBody>
      </p:sp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D6F63762-D5B4-B511-BC98-FDDAE528E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779761" y="1606021"/>
            <a:ext cx="1513954" cy="57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64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3D024-3C03-6179-199D-2A475F545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62635-17FA-E77B-9B82-B07D8E7E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Destructive Examinations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9B35A-9649-B1FA-28FB-B645CFDBB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9585" y="1063528"/>
            <a:ext cx="10415649" cy="4351338"/>
          </a:xfrm>
        </p:spPr>
        <p:txBody>
          <a:bodyPr/>
          <a:lstStyle/>
          <a:p>
            <a:r>
              <a:rPr lang="en-US" dirty="0"/>
              <a:t>Sampling and sample preparation</a:t>
            </a:r>
          </a:p>
          <a:p>
            <a:r>
              <a:rPr lang="en-US" dirty="0"/>
              <a:t>Optical metallography</a:t>
            </a:r>
          </a:p>
          <a:p>
            <a:r>
              <a:rPr lang="en-US" dirty="0"/>
              <a:t>Scanning electron microscopy</a:t>
            </a:r>
          </a:p>
          <a:p>
            <a:r>
              <a:rPr lang="en-US" dirty="0"/>
              <a:t>Electron probe microanalysis</a:t>
            </a:r>
          </a:p>
          <a:p>
            <a:r>
              <a:rPr lang="en-US" dirty="0"/>
              <a:t>Transmission electron microscopy</a:t>
            </a:r>
          </a:p>
          <a:p>
            <a:r>
              <a:rPr lang="en-US" dirty="0"/>
              <a:t>X-ray diffraction</a:t>
            </a:r>
          </a:p>
          <a:p>
            <a:r>
              <a:rPr lang="en-US" dirty="0"/>
              <a:t>Radiochemical burnup determination</a:t>
            </a:r>
          </a:p>
          <a:p>
            <a:r>
              <a:rPr lang="en-US" dirty="0"/>
              <a:t>Thermophysical properties measurements</a:t>
            </a:r>
          </a:p>
          <a:p>
            <a:r>
              <a:rPr lang="en-US" dirty="0"/>
              <a:t>Secondary ion mass spectrometry</a:t>
            </a:r>
          </a:p>
          <a:p>
            <a:r>
              <a:rPr lang="en-US" dirty="0"/>
              <a:t>Neutron diffraction</a:t>
            </a:r>
          </a:p>
          <a:p>
            <a:r>
              <a:rPr lang="en-US" dirty="0"/>
              <a:t>Atom probe tomography</a:t>
            </a:r>
          </a:p>
          <a:p>
            <a:r>
              <a:rPr lang="en-US" dirty="0"/>
              <a:t>X-Ray Micro-CT*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BE36FA-3BCF-8AB3-9D52-D56CBA9BD8B8}"/>
              </a:ext>
            </a:extLst>
          </p:cNvPr>
          <p:cNvSpPr txBox="1"/>
          <p:nvPr/>
        </p:nvSpPr>
        <p:spPr>
          <a:xfrm>
            <a:off x="176464" y="1415799"/>
            <a:ext cx="8590546" cy="334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 hot cell DE capabilities: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Fission Gas Release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Sample preparation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Pycnometry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Microscopy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Microhardness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Mechanical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Burnup analyses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 content measurement</a:t>
            </a:r>
          </a:p>
        </p:txBody>
      </p:sp>
    </p:spTree>
    <p:extLst>
      <p:ext uri="{BB962C8B-B14F-4D97-AF65-F5344CB8AC3E}">
        <p14:creationId xmlns:p14="http://schemas.microsoft.com/office/powerpoint/2010/main" val="1880265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EC145-F0C2-3167-F1A2-96BD6EEA9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26891-9621-0704-FF0A-C32A7190E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151" y="1192787"/>
            <a:ext cx="4191000" cy="4351338"/>
          </a:xfrm>
        </p:spPr>
        <p:txBody>
          <a:bodyPr>
            <a:normAutofit/>
          </a:bodyPr>
          <a:lstStyle/>
          <a:p>
            <a:r>
              <a:rPr lang="en-US" dirty="0"/>
              <a:t>High quality prep challenging with non-radioactive samples</a:t>
            </a:r>
          </a:p>
          <a:p>
            <a:r>
              <a:rPr lang="en-US" dirty="0"/>
              <a:t>Provides accurate and reliable results for advanced characterization results</a:t>
            </a:r>
          </a:p>
          <a:p>
            <a:pPr lvl="1"/>
            <a:r>
              <a:rPr lang="en-US" dirty="0"/>
              <a:t>Best practices provide the best results</a:t>
            </a:r>
          </a:p>
          <a:p>
            <a:r>
              <a:rPr lang="en-US" dirty="0"/>
              <a:t>Compounded significantly with radiation and contamination fields added in with radiological samples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A48025-8062-A81D-41A6-3E5D19B447B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659" y="1192787"/>
            <a:ext cx="6295637" cy="4802096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A0AB27-562A-44FE-8151-073C9C298C47}"/>
              </a:ext>
            </a:extLst>
          </p:cNvPr>
          <p:cNvSpPr txBox="1"/>
          <p:nvPr/>
        </p:nvSpPr>
        <p:spPr>
          <a:xfrm>
            <a:off x="7699824" y="5922278"/>
            <a:ext cx="2191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Porosity of U-Mo fuel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7AFA93-832F-17CD-942A-3D6098DBD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797" y="4736525"/>
            <a:ext cx="246697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55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67E5F-4FFB-D94D-8529-D51E951C1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03" y="121780"/>
            <a:ext cx="10515600" cy="1325563"/>
          </a:xfrm>
        </p:spPr>
        <p:txBody>
          <a:bodyPr/>
          <a:lstStyle/>
          <a:p>
            <a:r>
              <a:rPr lang="en-US" dirty="0"/>
              <a:t>Example: U-Zr Based Fuel Cross-Section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8E5A6-3329-B765-918A-8D2425E6E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277" y="1100195"/>
            <a:ext cx="6693568" cy="499811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U-Zr based fuel in a HT-9 cladding</a:t>
            </a:r>
          </a:p>
          <a:p>
            <a:r>
              <a:rPr lang="en-US" dirty="0"/>
              <a:t>Multi-phases in fuel</a:t>
            </a:r>
          </a:p>
          <a:p>
            <a:pPr lvl="1"/>
            <a:r>
              <a:rPr lang="en-US" dirty="0"/>
              <a:t>Polish different rates (rounding)</a:t>
            </a:r>
          </a:p>
          <a:p>
            <a:pPr lvl="1"/>
            <a:r>
              <a:rPr lang="en-US" dirty="0"/>
              <a:t>Holds liquid and could lead to residues</a:t>
            </a:r>
          </a:p>
          <a:p>
            <a:pPr lvl="1"/>
            <a:r>
              <a:rPr lang="en-US" dirty="0"/>
              <a:t>Increased polish times of different phases</a:t>
            </a:r>
          </a:p>
          <a:p>
            <a:r>
              <a:rPr lang="en-US" dirty="0"/>
              <a:t>Porosity</a:t>
            </a:r>
          </a:p>
          <a:p>
            <a:pPr lvl="1"/>
            <a:r>
              <a:rPr lang="en-US" dirty="0"/>
              <a:t>Buildup of polishing debris in pores which lead to scratching later</a:t>
            </a:r>
          </a:p>
          <a:p>
            <a:r>
              <a:rPr lang="en-US" dirty="0"/>
              <a:t>Residue staining in areas from cleaning</a:t>
            </a:r>
          </a:p>
          <a:p>
            <a:r>
              <a:rPr lang="en-US" dirty="0"/>
              <a:t>Removal of Cs-bearing precipitates due to use of water</a:t>
            </a:r>
          </a:p>
          <a:p>
            <a:r>
              <a:rPr lang="en-US" dirty="0"/>
              <a:t>Radiolysis of the epoxy due to radiation fields</a:t>
            </a:r>
          </a:p>
          <a:p>
            <a:r>
              <a:rPr lang="en-US" dirty="0"/>
              <a:t>Decontamination of the material leads to increased handling</a:t>
            </a:r>
          </a:p>
          <a:p>
            <a:r>
              <a:rPr lang="en-US" dirty="0"/>
              <a:t>Oxidation of the surface if perform in air vs inert</a:t>
            </a:r>
          </a:p>
          <a:p>
            <a:r>
              <a:rPr lang="en-US" dirty="0"/>
              <a:t>Many more!</a:t>
            </a:r>
          </a:p>
          <a:p>
            <a:endParaRPr lang="en-US" dirty="0"/>
          </a:p>
        </p:txBody>
      </p:sp>
      <p:pic>
        <p:nvPicPr>
          <p:cNvPr id="4" name="Picture 3" descr="C:\Documents and Settings\maclhj\My Documents\AFCI Metallography\104T 2C-3\104T 50X\104T_50X_Montage c s.jpg">
            <a:extLst>
              <a:ext uri="{FF2B5EF4-FFF2-40B4-BE49-F238E27FC236}">
                <a16:creationId xmlns:a16="http://schemas.microsoft.com/office/drawing/2014/main" id="{A33A331B-F75A-839C-1DA3-C2B2F1526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931" y="1100195"/>
            <a:ext cx="4899950" cy="48557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A83FCAB-6F4E-8701-9F68-2126DF78FC90}"/>
              </a:ext>
            </a:extLst>
          </p:cNvPr>
          <p:cNvSpPr/>
          <p:nvPr/>
        </p:nvSpPr>
        <p:spPr>
          <a:xfrm>
            <a:off x="9039726" y="4788568"/>
            <a:ext cx="721895" cy="7780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7F0EC2C-4737-2E16-93B0-F85961A07106}"/>
              </a:ext>
            </a:extLst>
          </p:cNvPr>
          <p:cNvCxnSpPr/>
          <p:nvPr/>
        </p:nvCxnSpPr>
        <p:spPr>
          <a:xfrm flipV="1">
            <a:off x="8638674" y="5566611"/>
            <a:ext cx="641684" cy="786063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0E59CEC-3F5F-809B-8E03-BF33C0C7BC41}"/>
              </a:ext>
            </a:extLst>
          </p:cNvPr>
          <p:cNvSpPr txBox="1"/>
          <p:nvPr/>
        </p:nvSpPr>
        <p:spPr>
          <a:xfrm>
            <a:off x="8129943" y="6344654"/>
            <a:ext cx="92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Residue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E1137EF-7C47-CFDE-EADC-C5F1C2F08039}"/>
              </a:ext>
            </a:extLst>
          </p:cNvPr>
          <p:cNvSpPr/>
          <p:nvPr/>
        </p:nvSpPr>
        <p:spPr>
          <a:xfrm>
            <a:off x="9778079" y="5239721"/>
            <a:ext cx="721895" cy="7780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8B389F-96A8-F286-4489-B65FD3CB9834}"/>
              </a:ext>
            </a:extLst>
          </p:cNvPr>
          <p:cNvCxnSpPr>
            <a:cxnSpLocks/>
          </p:cNvCxnSpPr>
          <p:nvPr/>
        </p:nvCxnSpPr>
        <p:spPr>
          <a:xfrm flipH="1" flipV="1">
            <a:off x="10186650" y="6004913"/>
            <a:ext cx="528053" cy="33974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A57C6A7-FECA-62D0-AB4F-03D2A8B0B343}"/>
              </a:ext>
            </a:extLst>
          </p:cNvPr>
          <p:cNvSpPr txBox="1"/>
          <p:nvPr/>
        </p:nvSpPr>
        <p:spPr>
          <a:xfrm>
            <a:off x="10253294" y="6344654"/>
            <a:ext cx="1071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Scratches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14022F-3C3B-0116-6193-DF51AC0D8F8A}"/>
              </a:ext>
            </a:extLst>
          </p:cNvPr>
          <p:cNvCxnSpPr>
            <a:cxnSpLocks/>
          </p:cNvCxnSpPr>
          <p:nvPr/>
        </p:nvCxnSpPr>
        <p:spPr>
          <a:xfrm flipV="1">
            <a:off x="9572625" y="2000250"/>
            <a:ext cx="1628775" cy="1258657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F35B966-DAA0-3B36-31D5-5BF15BA111F5}"/>
              </a:ext>
            </a:extLst>
          </p:cNvPr>
          <p:cNvCxnSpPr>
            <a:cxnSpLocks/>
          </p:cNvCxnSpPr>
          <p:nvPr/>
        </p:nvCxnSpPr>
        <p:spPr>
          <a:xfrm flipH="1">
            <a:off x="10450676" y="1005202"/>
            <a:ext cx="49298" cy="152844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7B18B14-CDAC-DC97-610A-8432146629EB}"/>
              </a:ext>
            </a:extLst>
          </p:cNvPr>
          <p:cNvSpPr txBox="1"/>
          <p:nvPr/>
        </p:nvSpPr>
        <p:spPr>
          <a:xfrm>
            <a:off x="9778079" y="611368"/>
            <a:ext cx="2292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Phase changes radially</a:t>
            </a:r>
          </a:p>
        </p:txBody>
      </p:sp>
    </p:spTree>
    <p:extLst>
      <p:ext uri="{BB962C8B-B14F-4D97-AF65-F5344CB8AC3E}">
        <p14:creationId xmlns:p14="http://schemas.microsoft.com/office/powerpoint/2010/main" val="323150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8186" y="566611"/>
            <a:ext cx="9721659" cy="377026"/>
          </a:xfrm>
        </p:spPr>
        <p:txBody>
          <a:bodyPr/>
          <a:lstStyle/>
          <a:p>
            <a:r>
              <a:rPr lang="en-US" dirty="0"/>
              <a:t>Examples of metallography and hardness testing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CF6E2E-C0BF-2F9D-878C-D4F159BDA2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68" y="3784250"/>
            <a:ext cx="2517531" cy="25071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9C2EA8-76A1-40B9-97D6-142075AB8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26" y="1284308"/>
            <a:ext cx="2320056" cy="229839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E0021DE-49AC-6EAD-6081-2450FF4EC54B}"/>
              </a:ext>
            </a:extLst>
          </p:cNvPr>
          <p:cNvGrpSpPr/>
          <p:nvPr/>
        </p:nvGrpSpPr>
        <p:grpSpPr>
          <a:xfrm>
            <a:off x="4836301" y="1499642"/>
            <a:ext cx="6781840" cy="5266534"/>
            <a:chOff x="-679814" y="1457331"/>
            <a:chExt cx="9150555" cy="7150911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546D4A26-F481-78D4-5A82-14F177E0E30A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273806" y="4351284"/>
            <a:ext cx="6196935" cy="42569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4AE3749-5BAF-61F5-FC40-7766A52D8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523" b="19645"/>
            <a:stretch/>
          </p:blipFill>
          <p:spPr>
            <a:xfrm>
              <a:off x="-679814" y="4490574"/>
              <a:ext cx="2742900" cy="221954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ACF0E07-A5D2-E8E0-ADCF-DE064CD6D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8471" y="1620657"/>
              <a:ext cx="3241962" cy="2431472"/>
            </a:xfrm>
            <a:prstGeom prst="rect">
              <a:avLst/>
            </a:prstGeom>
          </p:spPr>
        </p:pic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521DF78-872F-ECA7-0CDB-D70958080FA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79305" y="4970027"/>
              <a:ext cx="2308244" cy="38979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BE162E5-4D7E-F7C6-FDEB-4ABD36EF7F27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828471" y="2785062"/>
              <a:ext cx="2442931" cy="172954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41C0DBB-5180-9A3F-A2B0-E303E3B1F604}"/>
                </a:ext>
              </a:extLst>
            </p:cNvPr>
            <p:cNvGrpSpPr/>
            <p:nvPr/>
          </p:nvGrpSpPr>
          <p:grpSpPr>
            <a:xfrm>
              <a:off x="284715" y="1457331"/>
              <a:ext cx="2650446" cy="2794939"/>
              <a:chOff x="284715" y="1457331"/>
              <a:chExt cx="2650446" cy="2794939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CB48604-30C8-E9F9-69A6-6B85D5AF53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4715" y="1756754"/>
                <a:ext cx="2650446" cy="2495516"/>
              </a:xfrm>
              <a:prstGeom prst="rect">
                <a:avLst/>
              </a:prstGeom>
            </p:spPr>
          </p:pic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571B37DC-A17F-8C8D-3E95-179AEA92E4C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84715" y="1457331"/>
                <a:ext cx="2145676" cy="487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>
                <a:lvl1pPr marL="230188" indent="-230188" algn="l" rtl="0" eaLnBrk="1" fontAlgn="base" hangingPunct="1">
                  <a:lnSpc>
                    <a:spcPct val="85000"/>
                  </a:lnSpc>
                  <a:spcBef>
                    <a:spcPct val="4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sz="2000">
                    <a:solidFill>
                      <a:schemeClr val="tx1"/>
                    </a:solidFill>
                    <a:latin typeface="+mn-lt"/>
                    <a:ea typeface="ＭＳ Ｐゴシック" charset="0"/>
                    <a:cs typeface="+mn-cs"/>
                  </a:defRPr>
                </a:lvl1pPr>
                <a:lvl2pPr marL="684213" indent="-227013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Times New Roman" charset="0"/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ＭＳ Ｐゴシック" charset="0"/>
                  </a:defRPr>
                </a:lvl2pPr>
                <a:lvl3pPr marL="1143000" indent="-228600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sz="2000">
                    <a:solidFill>
                      <a:schemeClr val="tx1"/>
                    </a:solidFill>
                    <a:latin typeface="+mn-lt"/>
                    <a:ea typeface="ＭＳ Ｐゴシック" charset="0"/>
                  </a:defRPr>
                </a:lvl3pPr>
                <a:lvl4pPr marL="1600200" indent="-228600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Times New Roman" charset="0"/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ＭＳ Ｐゴシック" charset="0"/>
                  </a:defRPr>
                </a:lvl4pPr>
                <a:lvl5pPr marL="2057400" indent="-228600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sz="2000">
                    <a:solidFill>
                      <a:schemeClr val="tx1"/>
                    </a:solidFill>
                    <a:latin typeface="+mn-lt"/>
                    <a:ea typeface="ＭＳ Ｐゴシック" charset="0"/>
                  </a:defRPr>
                </a:lvl5pPr>
                <a:lvl6pPr marL="2514600" indent="-228600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eaLnBrk="1" fontAlgn="base" hangingPunct="1">
                  <a:lnSpc>
                    <a:spcPct val="85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rgbClr val="FF6600"/>
                  </a:buClr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Tx/>
                  <a:buNone/>
                </a:pPr>
                <a:r>
                  <a:rPr lang="en-US" sz="1000" dirty="0"/>
                  <a:t>U-5Mo-4.3Ti-0.7Zr fuel</a:t>
                </a:r>
                <a:endParaRPr lang="en-US" sz="2400" i="0" kern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696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7CBB8-8053-1A4C-BB24-463343229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Post-Irradiation Examination (PIE)?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8866A-24F6-6A4B-A92B-B70506345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400" dirty="0"/>
              <a:t>Examinations conducted on irradiated material to understand physio-chemical changes that can be related back to in-reactor performance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2A033AA-E3C4-70B7-E996-C0E125BDC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51" y="2526621"/>
            <a:ext cx="9877245" cy="336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627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F7436-88CC-85E2-248D-824DE22DA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Focused Ion Beam Microscopy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72452-E064-938A-A269-2E1F4D47F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Site Specific TEM and APT sample prep</a:t>
            </a:r>
          </a:p>
          <a:p>
            <a:r>
              <a:rPr lang="en-US" dirty="0"/>
              <a:t>Utilize FIB to remove defects on the surface of the material</a:t>
            </a:r>
          </a:p>
          <a:p>
            <a:pPr lvl="1"/>
            <a:r>
              <a:rPr lang="en-US" dirty="0"/>
              <a:t>Mechanical damage from polishing</a:t>
            </a:r>
          </a:p>
          <a:p>
            <a:pPr lvl="1"/>
            <a:r>
              <a:rPr lang="en-US" dirty="0"/>
              <a:t>Oxidation</a:t>
            </a:r>
          </a:p>
          <a:p>
            <a:pPr lvl="1"/>
            <a:r>
              <a:rPr lang="en-US" dirty="0"/>
              <a:t>Can get electron backscatter diffraction quality samples with some materials</a:t>
            </a:r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Curtaining effects</a:t>
            </a:r>
          </a:p>
          <a:p>
            <a:pPr lvl="1"/>
            <a:r>
              <a:rPr lang="en-US" dirty="0"/>
              <a:t>Sputtering of radioactive materials into the instrument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038AA9-4AB0-D3A0-E36A-4B1B7B390A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257" y="409005"/>
            <a:ext cx="3205271" cy="28076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6F1456-BC4A-60D5-09CB-D072FF875F9A}"/>
              </a:ext>
            </a:extLst>
          </p:cNvPr>
          <p:cNvSpPr txBox="1"/>
          <p:nvPr/>
        </p:nvSpPr>
        <p:spPr>
          <a:xfrm>
            <a:off x="8624879" y="3216672"/>
            <a:ext cx="2976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Cross section of (</a:t>
            </a:r>
            <a:r>
              <a:rPr lang="en-US" dirty="0" err="1"/>
              <a:t>U,Pu</a:t>
            </a:r>
            <a:r>
              <a:rPr lang="en-US" dirty="0"/>
              <a:t>)O</a:t>
            </a:r>
            <a:r>
              <a:rPr lang="en-US" baseline="-25000" dirty="0"/>
              <a:t>2</a:t>
            </a:r>
            <a:r>
              <a:rPr lang="en-US" dirty="0"/>
              <a:t> Fuel</a:t>
            </a:r>
          </a:p>
        </p:txBody>
      </p:sp>
      <p:pic>
        <p:nvPicPr>
          <p:cNvPr id="6" name="Content Placeholder 4" descr="A picture containing brush&#10;&#10;Description automatically generated">
            <a:extLst>
              <a:ext uri="{FF2B5EF4-FFF2-40B4-BE49-F238E27FC236}">
                <a16:creationId xmlns:a16="http://schemas.microsoft.com/office/drawing/2014/main" id="{081813BA-BE1B-E434-57FB-D5E19CAEC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059" y="3624317"/>
            <a:ext cx="2632836" cy="257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91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364F-2399-1D27-3D0B-D69D2DD27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774" y="518329"/>
            <a:ext cx="10415648" cy="1008797"/>
          </a:xfrm>
        </p:spPr>
        <p:txBody>
          <a:bodyPr/>
          <a:lstStyle/>
          <a:p>
            <a:r>
              <a:rPr lang="en-US" dirty="0"/>
              <a:t>PIE Example Workflow</a:t>
            </a:r>
          </a:p>
        </p:txBody>
      </p:sp>
      <p:pic>
        <p:nvPicPr>
          <p:cNvPr id="42" name="Picture 41" descr="Graphical user interface&#10;&#10;AI-generated content may be incorrect.">
            <a:extLst>
              <a:ext uri="{FF2B5EF4-FFF2-40B4-BE49-F238E27FC236}">
                <a16:creationId xmlns:a16="http://schemas.microsoft.com/office/drawing/2014/main" id="{3B15F916-93EE-04CE-BA47-203AB4B11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047" y="1216267"/>
            <a:ext cx="9922397" cy="512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30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13701-5DFC-A845-ABEE-258D0E315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Electron Probe Microanalyzer (EPMA)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06C159-5361-49B5-A8FD-252163661C0D}"/>
              </a:ext>
            </a:extLst>
          </p:cNvPr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0" y="3149600"/>
            <a:ext cx="3587750" cy="2971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388F86B7-4ABA-49F2-8F66-815B36E518B5}"/>
              </a:ext>
            </a:extLst>
          </p:cNvPr>
          <p:cNvGrpSpPr/>
          <p:nvPr/>
        </p:nvGrpSpPr>
        <p:grpSpPr>
          <a:xfrm>
            <a:off x="3530059" y="2272553"/>
            <a:ext cx="3974380" cy="4386717"/>
            <a:chOff x="9205632" y="3039887"/>
            <a:chExt cx="2662518" cy="293444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E194631-E488-4ABD-80F5-C6B41667A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5632" y="3640040"/>
              <a:ext cx="2568713" cy="2334287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A38D16-F3B6-4812-B47F-5483245C5648}"/>
                </a:ext>
              </a:extLst>
            </p:cNvPr>
            <p:cNvSpPr txBox="1"/>
            <p:nvPr/>
          </p:nvSpPr>
          <p:spPr>
            <a:xfrm>
              <a:off x="9225155" y="3039887"/>
              <a:ext cx="2642995" cy="350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Quantitative analytical diameter traverse of mapped diameter region of U-19Pu-14Zr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598900E-8AF3-4F92-930B-78D774B6678A}"/>
              </a:ext>
            </a:extLst>
          </p:cNvPr>
          <p:cNvGrpSpPr/>
          <p:nvPr/>
        </p:nvGrpSpPr>
        <p:grpSpPr>
          <a:xfrm>
            <a:off x="7696517" y="1498284"/>
            <a:ext cx="4595690" cy="4654133"/>
            <a:chOff x="4910260" y="1639626"/>
            <a:chExt cx="4595690" cy="465413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FF30DEB-CBF3-4D16-9482-01DFB62C897E}"/>
                </a:ext>
              </a:extLst>
            </p:cNvPr>
            <p:cNvSpPr txBox="1"/>
            <p:nvPr/>
          </p:nvSpPr>
          <p:spPr>
            <a:xfrm>
              <a:off x="4910260" y="1639626"/>
              <a:ext cx="45956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Quantitative X-ray maps of irradiated U-19Pu-14Zr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6472DC1-55A4-4AFE-9579-29FC5D9233A4}"/>
                </a:ext>
              </a:extLst>
            </p:cNvPr>
            <p:cNvGrpSpPr/>
            <p:nvPr/>
          </p:nvGrpSpPr>
          <p:grpSpPr>
            <a:xfrm>
              <a:off x="5176960" y="2766004"/>
              <a:ext cx="3865219" cy="3527755"/>
              <a:chOff x="4547685" y="1791984"/>
              <a:chExt cx="3865219" cy="3527755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37B1C64-40D0-4844-AAC8-99552C9E3A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67208" y="3188851"/>
                <a:ext cx="3827718" cy="682782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96CCA6C-BC2B-4DD3-9C78-1A19387658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67208" y="1791984"/>
                <a:ext cx="3812437" cy="673472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3EF8388E-6E9A-4B53-92AF-73E8B1B6C7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47685" y="2457467"/>
                <a:ext cx="3812437" cy="682781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37C9E3B3-AD46-443F-9050-E43CC12717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77054" y="4630790"/>
                <a:ext cx="3835850" cy="688949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3B687B4-9780-49CB-B9C2-EACD289B9E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577054" y="3943384"/>
                <a:ext cx="3812437" cy="681754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8FA5767-ED10-4CB1-A8DF-82EFC25D7984}"/>
                  </a:ext>
                </a:extLst>
              </p:cNvPr>
              <p:cNvSpPr txBox="1"/>
              <p:nvPr/>
            </p:nvSpPr>
            <p:spPr>
              <a:xfrm>
                <a:off x="8002705" y="2008347"/>
                <a:ext cx="160866" cy="16927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U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961103D-AB67-4F22-92E5-54A7D230F1EA}"/>
                  </a:ext>
                </a:extLst>
              </p:cNvPr>
              <p:cNvSpPr txBox="1"/>
              <p:nvPr/>
            </p:nvSpPr>
            <p:spPr>
              <a:xfrm>
                <a:off x="7957843" y="2682054"/>
                <a:ext cx="260762" cy="16927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Pu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531027E-88C3-4C2D-A0BC-8B4BACB9EB5B}"/>
                  </a:ext>
                </a:extLst>
              </p:cNvPr>
              <p:cNvSpPr txBox="1"/>
              <p:nvPr/>
            </p:nvSpPr>
            <p:spPr>
              <a:xfrm>
                <a:off x="7951905" y="3403263"/>
                <a:ext cx="266700" cy="16927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Zr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51948F1-60D7-4E37-8EBC-238B3748E1BF}"/>
                  </a:ext>
                </a:extLst>
              </p:cNvPr>
              <p:cNvSpPr txBox="1"/>
              <p:nvPr/>
            </p:nvSpPr>
            <p:spPr>
              <a:xfrm>
                <a:off x="7947672" y="4164086"/>
                <a:ext cx="270933" cy="16927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Nd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6CA1899-60CA-4A87-BB96-5AC507BE6B43}"/>
                  </a:ext>
                </a:extLst>
              </p:cNvPr>
              <p:cNvSpPr txBox="1"/>
              <p:nvPr/>
            </p:nvSpPr>
            <p:spPr>
              <a:xfrm>
                <a:off x="7947672" y="4856213"/>
                <a:ext cx="270933" cy="16927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Pd</a:t>
                </a: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F5ACEAC-3EE7-4606-8939-54072E963CC4}"/>
                </a:ext>
              </a:extLst>
            </p:cNvPr>
            <p:cNvSpPr txBox="1"/>
            <p:nvPr/>
          </p:nvSpPr>
          <p:spPr>
            <a:xfrm>
              <a:off x="5158827" y="1896322"/>
              <a:ext cx="38124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Enhanced center pin Zr concentration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Depleted center pin U concentration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Rare earth element phases near center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Asymmetrical fuel-cladding chemical interaction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E269FC5-8114-4BAC-9E21-702B2F9292D2}"/>
              </a:ext>
            </a:extLst>
          </p:cNvPr>
          <p:cNvSpPr txBox="1"/>
          <p:nvPr/>
        </p:nvSpPr>
        <p:spPr>
          <a:xfrm>
            <a:off x="3441184" y="1034725"/>
            <a:ext cx="41310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Shielded to 3 curies of Cs-137 radiation energy allowing analysis of irradiated fuel pin cross sections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Capable of quantitative analysis of solid specimens on a micrometer spatial scale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Can detect elements from B-Cm+ (including gasses trapped in bubbles)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2EE0F8-DB14-43E5-9ED9-791DC28549F2}"/>
              </a:ext>
            </a:extLst>
          </p:cNvPr>
          <p:cNvSpPr txBox="1"/>
          <p:nvPr/>
        </p:nvSpPr>
        <p:spPr>
          <a:xfrm>
            <a:off x="213131" y="6551548"/>
            <a:ext cx="26344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Contact: Karen.Wright@inl.gov</a:t>
            </a:r>
          </a:p>
        </p:txBody>
      </p:sp>
    </p:spTree>
    <p:extLst>
      <p:ext uri="{BB962C8B-B14F-4D97-AF65-F5344CB8AC3E}">
        <p14:creationId xmlns:p14="http://schemas.microsoft.com/office/powerpoint/2010/main" val="1612631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B2CB87-5365-8419-DC28-C966EBC15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E269-E8B3-8143-A278-4C694DB503C3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 descr="Chart, histogram&#10;&#10;AI-generated content may be incorrect.">
            <a:extLst>
              <a:ext uri="{FF2B5EF4-FFF2-40B4-BE49-F238E27FC236}">
                <a16:creationId xmlns:a16="http://schemas.microsoft.com/office/drawing/2014/main" id="{B839F697-0E33-BDDF-602F-78E661D23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449" y="691155"/>
            <a:ext cx="7209102" cy="551890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A2DD428-0434-C5C0-4190-F32AE29D51D5}"/>
              </a:ext>
            </a:extLst>
          </p:cNvPr>
          <p:cNvCxnSpPr>
            <a:cxnSpLocks/>
          </p:cNvCxnSpPr>
          <p:nvPr/>
        </p:nvCxnSpPr>
        <p:spPr>
          <a:xfrm>
            <a:off x="5657850" y="4341210"/>
            <a:ext cx="714375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D381F5B-0F53-876B-E925-3CCA1B187D42}"/>
              </a:ext>
            </a:extLst>
          </p:cNvPr>
          <p:cNvCxnSpPr>
            <a:cxnSpLocks/>
          </p:cNvCxnSpPr>
          <p:nvPr/>
        </p:nvCxnSpPr>
        <p:spPr>
          <a:xfrm>
            <a:off x="5657850" y="4341210"/>
            <a:ext cx="0" cy="214312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45F7FA6-A0FA-1B02-C710-F354FDAA8838}"/>
              </a:ext>
            </a:extLst>
          </p:cNvPr>
          <p:cNvCxnSpPr/>
          <p:nvPr/>
        </p:nvCxnSpPr>
        <p:spPr>
          <a:xfrm>
            <a:off x="6372225" y="4341210"/>
            <a:ext cx="0" cy="214312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7596E59-49CE-6D18-F983-4DC3C196E8F5}"/>
              </a:ext>
            </a:extLst>
          </p:cNvPr>
          <p:cNvSpPr txBox="1"/>
          <p:nvPr/>
        </p:nvSpPr>
        <p:spPr>
          <a:xfrm>
            <a:off x="5657850" y="4064210"/>
            <a:ext cx="825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4"/>
                </a:solidFill>
              </a:rPr>
              <a:t>Ln-FPs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C61A0E7-8D26-46AB-5F49-6CAF8E9D0DC8}"/>
              </a:ext>
            </a:extLst>
          </p:cNvPr>
          <p:cNvCxnSpPr>
            <a:cxnSpLocks/>
          </p:cNvCxnSpPr>
          <p:nvPr/>
        </p:nvCxnSpPr>
        <p:spPr>
          <a:xfrm>
            <a:off x="7777163" y="4412647"/>
            <a:ext cx="71437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4C72345-0B66-BEE5-3EE0-AF2851C089BE}"/>
              </a:ext>
            </a:extLst>
          </p:cNvPr>
          <p:cNvCxnSpPr>
            <a:cxnSpLocks/>
          </p:cNvCxnSpPr>
          <p:nvPr/>
        </p:nvCxnSpPr>
        <p:spPr>
          <a:xfrm>
            <a:off x="7777163" y="4412647"/>
            <a:ext cx="0" cy="214312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566096C-168C-67C3-6185-2065353CB099}"/>
              </a:ext>
            </a:extLst>
          </p:cNvPr>
          <p:cNvCxnSpPr/>
          <p:nvPr/>
        </p:nvCxnSpPr>
        <p:spPr>
          <a:xfrm>
            <a:off x="8491538" y="4412647"/>
            <a:ext cx="0" cy="214312"/>
          </a:xfrm>
          <a:prstGeom prst="straightConnector1">
            <a:avLst/>
          </a:prstGeom>
          <a:ln w="127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43D02E2-2CF0-6180-C902-C55A8AF1DCE8}"/>
              </a:ext>
            </a:extLst>
          </p:cNvPr>
          <p:cNvSpPr txBox="1"/>
          <p:nvPr/>
        </p:nvSpPr>
        <p:spPr>
          <a:xfrm>
            <a:off x="7645401" y="4135647"/>
            <a:ext cx="1459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U, UO, UO</a:t>
            </a:r>
            <a:r>
              <a:rPr lang="en-US" sz="1200" baseline="-25000" dirty="0">
                <a:solidFill>
                  <a:schemeClr val="tx2"/>
                </a:solidFill>
              </a:rPr>
              <a:t>2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81CAEF1-8547-B169-60AD-6FA3CAFC4CA9}"/>
              </a:ext>
            </a:extLst>
          </p:cNvPr>
          <p:cNvCxnSpPr>
            <a:cxnSpLocks/>
          </p:cNvCxnSpPr>
          <p:nvPr/>
        </p:nvCxnSpPr>
        <p:spPr>
          <a:xfrm flipH="1">
            <a:off x="4826794" y="4274146"/>
            <a:ext cx="178594" cy="245657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C9C542E-C675-BCCC-2A9B-44200A056254}"/>
              </a:ext>
            </a:extLst>
          </p:cNvPr>
          <p:cNvSpPr txBox="1"/>
          <p:nvPr/>
        </p:nvSpPr>
        <p:spPr>
          <a:xfrm>
            <a:off x="4900613" y="4005510"/>
            <a:ext cx="40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</a:rPr>
              <a:t>Zr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5B1528F-8395-F35A-955E-82F37ECC7B70}"/>
              </a:ext>
            </a:extLst>
          </p:cNvPr>
          <p:cNvCxnSpPr>
            <a:cxnSpLocks/>
          </p:cNvCxnSpPr>
          <p:nvPr/>
        </p:nvCxnSpPr>
        <p:spPr>
          <a:xfrm flipH="1">
            <a:off x="4136232" y="2421534"/>
            <a:ext cx="178594" cy="245657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07A2F64D-468A-8D84-43ED-3EBEBB87C939}"/>
              </a:ext>
            </a:extLst>
          </p:cNvPr>
          <p:cNvSpPr txBox="1"/>
          <p:nvPr/>
        </p:nvSpPr>
        <p:spPr>
          <a:xfrm>
            <a:off x="4225529" y="2200523"/>
            <a:ext cx="40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7030A0"/>
                </a:solidFill>
              </a:rPr>
              <a:t>Fe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D4720F37-79FD-7E3E-C2F2-F9FD4A54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213" y="531270"/>
            <a:ext cx="10415648" cy="463349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Secondary Ion Mass Spectrometry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C44534-CDCA-396A-5785-6414E085CD19}"/>
              </a:ext>
            </a:extLst>
          </p:cNvPr>
          <p:cNvSpPr txBox="1"/>
          <p:nvPr/>
        </p:nvSpPr>
        <p:spPr>
          <a:xfrm>
            <a:off x="1122218" y="1226294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</a:t>
            </a:r>
            <a:r>
              <a:rPr lang="en-US" baseline="30000" dirty="0"/>
              <a:t>56</a:t>
            </a:r>
          </a:p>
        </p:txBody>
      </p:sp>
      <p:pic>
        <p:nvPicPr>
          <p:cNvPr id="36" name="Picture 35" descr="A picture containing chart&#10;&#10;AI-generated content may be incorrect.">
            <a:extLst>
              <a:ext uri="{FF2B5EF4-FFF2-40B4-BE49-F238E27FC236}">
                <a16:creationId xmlns:a16="http://schemas.microsoft.com/office/drawing/2014/main" id="{910EA897-0D13-0D67-13B6-FC3FA5447C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41" b="53466"/>
          <a:stretch/>
        </p:blipFill>
        <p:spPr>
          <a:xfrm>
            <a:off x="259200" y="1607838"/>
            <a:ext cx="2362530" cy="177741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ACCB8B6-8C45-A0D8-24D4-E6C8812FA3E6}"/>
              </a:ext>
            </a:extLst>
          </p:cNvPr>
          <p:cNvSpPr txBox="1"/>
          <p:nvPr/>
        </p:nvSpPr>
        <p:spPr>
          <a:xfrm>
            <a:off x="1139902" y="3822501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Zr</a:t>
            </a:r>
            <a:r>
              <a:rPr lang="en-US" baseline="30000" dirty="0"/>
              <a:t>90</a:t>
            </a:r>
          </a:p>
        </p:txBody>
      </p:sp>
      <p:pic>
        <p:nvPicPr>
          <p:cNvPr id="37" name="Picture 36" descr="Chart, histogram&#10;&#10;AI-generated content may be incorrect.">
            <a:extLst>
              <a:ext uri="{FF2B5EF4-FFF2-40B4-BE49-F238E27FC236}">
                <a16:creationId xmlns:a16="http://schemas.microsoft.com/office/drawing/2014/main" id="{1E3F42CA-BF28-54E2-D8AA-A07C46B0E1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044" b="53475"/>
          <a:stretch/>
        </p:blipFill>
        <p:spPr>
          <a:xfrm>
            <a:off x="303848" y="4216257"/>
            <a:ext cx="2362530" cy="17643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101EEBE5-6F59-200A-41B3-8D8009C4003C}"/>
              </a:ext>
            </a:extLst>
          </p:cNvPr>
          <p:cNvSpPr txBox="1"/>
          <p:nvPr/>
        </p:nvSpPr>
        <p:spPr>
          <a:xfrm>
            <a:off x="10225046" y="39820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</a:t>
            </a:r>
            <a:r>
              <a:rPr lang="en-US" baseline="30000" dirty="0"/>
              <a:t>238</a:t>
            </a:r>
          </a:p>
        </p:txBody>
      </p:sp>
      <p:pic>
        <p:nvPicPr>
          <p:cNvPr id="39" name="Picture 38" descr="Chart, histogram&#10;&#10;AI-generated content may be incorrect.">
            <a:extLst>
              <a:ext uri="{FF2B5EF4-FFF2-40B4-BE49-F238E27FC236}">
                <a16:creationId xmlns:a16="http://schemas.microsoft.com/office/drawing/2014/main" id="{D3D0432B-B1E2-B57D-32E7-8B2675E97C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466" b="53082"/>
          <a:stretch/>
        </p:blipFill>
        <p:spPr>
          <a:xfrm>
            <a:off x="9396165" y="340323"/>
            <a:ext cx="2362530" cy="180476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CDC1DA8-724E-FEA6-3685-F94EBCA8D987}"/>
              </a:ext>
            </a:extLst>
          </p:cNvPr>
          <p:cNvSpPr txBox="1"/>
          <p:nvPr/>
        </p:nvSpPr>
        <p:spPr>
          <a:xfrm>
            <a:off x="10225046" y="2231340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UO</a:t>
            </a:r>
          </a:p>
        </p:txBody>
      </p:sp>
      <p:pic>
        <p:nvPicPr>
          <p:cNvPr id="41" name="Picture 40" descr="Chart&#10;&#10;AI-generated content may be incorrect.">
            <a:extLst>
              <a:ext uri="{FF2B5EF4-FFF2-40B4-BE49-F238E27FC236}">
                <a16:creationId xmlns:a16="http://schemas.microsoft.com/office/drawing/2014/main" id="{4B0FF0ED-E569-8492-8D06-EF7DF700C25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243" b="53111"/>
          <a:stretch/>
        </p:blipFill>
        <p:spPr>
          <a:xfrm>
            <a:off x="9396165" y="2585730"/>
            <a:ext cx="2362530" cy="172976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44D7DCB8-EBA8-0725-3427-1BB1B8770EB2}"/>
              </a:ext>
            </a:extLst>
          </p:cNvPr>
          <p:cNvSpPr txBox="1"/>
          <p:nvPr/>
        </p:nvSpPr>
        <p:spPr>
          <a:xfrm>
            <a:off x="10225046" y="4315491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UO</a:t>
            </a:r>
            <a:r>
              <a:rPr lang="en-US" baseline="-25000" dirty="0"/>
              <a:t>2</a:t>
            </a:r>
          </a:p>
        </p:txBody>
      </p:sp>
      <p:pic>
        <p:nvPicPr>
          <p:cNvPr id="43" name="Picture 42" descr="Chart&#10;&#10;AI-generated content may be incorrect.">
            <a:extLst>
              <a:ext uri="{FF2B5EF4-FFF2-40B4-BE49-F238E27FC236}">
                <a16:creationId xmlns:a16="http://schemas.microsoft.com/office/drawing/2014/main" id="{37C1D3AA-37B5-D340-7D5E-92976E0CCA2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243" b="54547"/>
          <a:stretch/>
        </p:blipFill>
        <p:spPr>
          <a:xfrm>
            <a:off x="9357030" y="4659113"/>
            <a:ext cx="2362530" cy="1670125"/>
          </a:xfrm>
          <a:prstGeom prst="rect">
            <a:avLst/>
          </a:prstGeom>
        </p:spPr>
      </p:pic>
      <p:pic>
        <p:nvPicPr>
          <p:cNvPr id="3" name="Picture 2" descr="A bird in a cage&#10;&#10;AI-generated content may be incorrect.">
            <a:extLst>
              <a:ext uri="{FF2B5EF4-FFF2-40B4-BE49-F238E27FC236}">
                <a16:creationId xmlns:a16="http://schemas.microsoft.com/office/drawing/2014/main" id="{1D8D39E6-D8B7-3FB0-B0B7-DBDB6261567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6225"/>
          <a:stretch/>
        </p:blipFill>
        <p:spPr>
          <a:xfrm>
            <a:off x="6367795" y="1712307"/>
            <a:ext cx="2123743" cy="14184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F4FCF1D-B9A2-9C25-818A-DF50C62A2833}"/>
              </a:ext>
            </a:extLst>
          </p:cNvPr>
          <p:cNvCxnSpPr>
            <a:cxnSpLocks/>
          </p:cNvCxnSpPr>
          <p:nvPr/>
        </p:nvCxnSpPr>
        <p:spPr>
          <a:xfrm>
            <a:off x="7591557" y="3060106"/>
            <a:ext cx="8445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052193B-08D1-020F-4DBA-6608C0EE1EBE}"/>
              </a:ext>
            </a:extLst>
          </p:cNvPr>
          <p:cNvSpPr txBox="1"/>
          <p:nvPr/>
        </p:nvSpPr>
        <p:spPr>
          <a:xfrm>
            <a:off x="7769689" y="2890265"/>
            <a:ext cx="61214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30 </a:t>
            </a:r>
            <a:r>
              <a:rPr lang="el-GR" sz="700" dirty="0"/>
              <a:t>μ</a:t>
            </a:r>
            <a:r>
              <a:rPr lang="en-US" sz="700" dirty="0"/>
              <a:t>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C75824-A42E-4B03-2ED7-7791DC5AFDA9}"/>
              </a:ext>
            </a:extLst>
          </p:cNvPr>
          <p:cNvSpPr txBox="1"/>
          <p:nvPr/>
        </p:nvSpPr>
        <p:spPr>
          <a:xfrm>
            <a:off x="6871587" y="1395830"/>
            <a:ext cx="1619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FCCI cube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07E0C1-0EA8-4DBC-2891-2757014B216C}"/>
              </a:ext>
            </a:extLst>
          </p:cNvPr>
          <p:cNvSpPr txBox="1"/>
          <p:nvPr/>
        </p:nvSpPr>
        <p:spPr>
          <a:xfrm>
            <a:off x="5300663" y="905252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Mass spectrum</a:t>
            </a:r>
          </a:p>
        </p:txBody>
      </p:sp>
    </p:spTree>
    <p:extLst>
      <p:ext uri="{BB962C8B-B14F-4D97-AF65-F5344CB8AC3E}">
        <p14:creationId xmlns:p14="http://schemas.microsoft.com/office/powerpoint/2010/main" val="324112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9" grpId="0"/>
      <p:bldP spid="31" grpId="0"/>
      <p:bldP spid="34" grpId="0"/>
      <p:bldP spid="35" grpId="0"/>
      <p:bldP spid="38" grpId="0"/>
      <p:bldP spid="40" grpId="0"/>
      <p:bldP spid="42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8DAB0-EFF9-CB05-D944-8A51BDFA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2" y="504734"/>
            <a:ext cx="10415648" cy="1008797"/>
          </a:xfrm>
        </p:spPr>
        <p:txBody>
          <a:bodyPr/>
          <a:lstStyle/>
          <a:p>
            <a:r>
              <a:rPr lang="en-US" dirty="0"/>
              <a:t>TEM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593DA-C1A7-383A-1557-35626F5E942E}"/>
              </a:ext>
            </a:extLst>
          </p:cNvPr>
          <p:cNvSpPr txBox="1">
            <a:spLocks/>
          </p:cNvSpPr>
          <p:nvPr/>
        </p:nvSpPr>
        <p:spPr>
          <a:xfrm>
            <a:off x="8382001" y="6734700"/>
            <a:ext cx="2971800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9299AE-806B-4A9B-01D9-88CA8E7F813C}"/>
              </a:ext>
            </a:extLst>
          </p:cNvPr>
          <p:cNvGrpSpPr/>
          <p:nvPr/>
        </p:nvGrpSpPr>
        <p:grpSpPr>
          <a:xfrm>
            <a:off x="6650655" y="420844"/>
            <a:ext cx="5282264" cy="5690338"/>
            <a:chOff x="6581646" y="1246955"/>
            <a:chExt cx="5282264" cy="569033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6E684DA-7033-2666-C728-4E91E2F186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0274" y="3948400"/>
              <a:ext cx="5113636" cy="29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A40C3E94-EE8B-94CA-93A0-415C7DB57D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1646" y="1246955"/>
              <a:ext cx="5113636" cy="26347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629B92-1B38-BB0D-C447-7060937920F2}"/>
              </a:ext>
            </a:extLst>
          </p:cNvPr>
          <p:cNvGrpSpPr/>
          <p:nvPr/>
        </p:nvGrpSpPr>
        <p:grpSpPr>
          <a:xfrm>
            <a:off x="678025" y="1251665"/>
            <a:ext cx="5467951" cy="1954514"/>
            <a:chOff x="259081" y="1329512"/>
            <a:chExt cx="6237413" cy="1983007"/>
          </a:xfrm>
        </p:grpSpPr>
        <p:pic>
          <p:nvPicPr>
            <p:cNvPr id="9" name="Picture 10">
              <a:extLst>
                <a:ext uri="{FF2B5EF4-FFF2-40B4-BE49-F238E27FC236}">
                  <a16:creationId xmlns:a16="http://schemas.microsoft.com/office/drawing/2014/main" id="{629FD48B-4B1D-BCA7-3730-1F21839065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2" r="-17509"/>
            <a:stretch/>
          </p:blipFill>
          <p:spPr bwMode="auto">
            <a:xfrm>
              <a:off x="259081" y="1358005"/>
              <a:ext cx="4852352" cy="1926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>
              <a:extLst>
                <a:ext uri="{FF2B5EF4-FFF2-40B4-BE49-F238E27FC236}">
                  <a16:creationId xmlns:a16="http://schemas.microsoft.com/office/drawing/2014/main" id="{D07269C8-DE27-01E7-16CA-9EA1F26CB6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015"/>
            <a:stretch/>
          </p:blipFill>
          <p:spPr bwMode="auto">
            <a:xfrm>
              <a:off x="4440445" y="1329512"/>
              <a:ext cx="2056049" cy="198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62A553F-8C6D-E741-0EB4-222FDF369C61}"/>
              </a:ext>
            </a:extLst>
          </p:cNvPr>
          <p:cNvGrpSpPr/>
          <p:nvPr/>
        </p:nvGrpSpPr>
        <p:grpSpPr>
          <a:xfrm>
            <a:off x="2030750" y="3385063"/>
            <a:ext cx="4550896" cy="3062936"/>
            <a:chOff x="2030750" y="3385063"/>
            <a:chExt cx="4550896" cy="3062936"/>
          </a:xfrm>
        </p:grpSpPr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22384998-A9E0-78D7-C768-B12C82716F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552646" y="3385063"/>
              <a:ext cx="3029000" cy="30492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70BFE7E8-ECBB-E2F4-9161-AB50B43F70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704"/>
            <a:stretch/>
          </p:blipFill>
          <p:spPr bwMode="auto">
            <a:xfrm>
              <a:off x="2030750" y="3398770"/>
              <a:ext cx="1533855" cy="30492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B8412FD-1F2E-28F9-37B1-1562A4EFF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316" y="4236084"/>
            <a:ext cx="1762255" cy="134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736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5658B-DA91-A6C9-4C49-40C085850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176" y="564784"/>
            <a:ext cx="10415648" cy="417786"/>
          </a:xfrm>
        </p:spPr>
        <p:txBody>
          <a:bodyPr/>
          <a:lstStyle/>
          <a:p>
            <a:r>
              <a:rPr lang="en-US" dirty="0"/>
              <a:t>EELS and 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88638-4FB4-2AB9-8423-4BA4C7BC7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FE269-E8B3-8143-A278-4C694DB503C3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073D79-9775-C3AE-B989-4FE3655C7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948" y="946289"/>
            <a:ext cx="5097691" cy="51638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07D00D-2D9A-B873-AE67-00578BDBC1D1}"/>
              </a:ext>
            </a:extLst>
          </p:cNvPr>
          <p:cNvSpPr txBox="1"/>
          <p:nvPr/>
        </p:nvSpPr>
        <p:spPr>
          <a:xfrm>
            <a:off x="555334" y="6193675"/>
            <a:ext cx="7660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A. Pradhan, F. Xu, D. Salvato, I. Charit, C. Judge, L. Capriotti, T. Yao, Characterization of Fuel Cladding Chemical Interaction on a High Burnup U-10Zr Metallic Fuel via Electron Energy Loss Spectroscopy Enhanced by Machine Learning, Materials Characterization 218 (2024) 114524.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1B1CF4-A28C-EC0B-BBA0-F92F8AD66854}"/>
              </a:ext>
            </a:extLst>
          </p:cNvPr>
          <p:cNvSpPr/>
          <p:nvPr/>
        </p:nvSpPr>
        <p:spPr>
          <a:xfrm>
            <a:off x="3471863" y="1838325"/>
            <a:ext cx="1014412" cy="947738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AE7467-47B4-A9B1-1177-DCCE53C63FCE}"/>
              </a:ext>
            </a:extLst>
          </p:cNvPr>
          <p:cNvSpPr/>
          <p:nvPr/>
        </p:nvSpPr>
        <p:spPr>
          <a:xfrm>
            <a:off x="5767821" y="1833562"/>
            <a:ext cx="1014412" cy="947738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3147BF-6A13-57F5-EA49-3AF4394D01D8}"/>
              </a:ext>
            </a:extLst>
          </p:cNvPr>
          <p:cNvSpPr/>
          <p:nvPr/>
        </p:nvSpPr>
        <p:spPr>
          <a:xfrm>
            <a:off x="4486275" y="2781300"/>
            <a:ext cx="1014412" cy="94773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C7A3F7-5125-D827-8FC1-7BEF6E6B3F5D}"/>
              </a:ext>
            </a:extLst>
          </p:cNvPr>
          <p:cNvSpPr/>
          <p:nvPr/>
        </p:nvSpPr>
        <p:spPr>
          <a:xfrm>
            <a:off x="6782233" y="2781300"/>
            <a:ext cx="1014412" cy="947738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C52201-15C5-E8D9-2970-4ED396AE3858}"/>
              </a:ext>
            </a:extLst>
          </p:cNvPr>
          <p:cNvSpPr/>
          <p:nvPr/>
        </p:nvSpPr>
        <p:spPr>
          <a:xfrm>
            <a:off x="4486275" y="1833562"/>
            <a:ext cx="1014412" cy="9159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7CAC4C-E8C0-47C7-34FB-A7553A73B9C6}"/>
              </a:ext>
            </a:extLst>
          </p:cNvPr>
          <p:cNvSpPr/>
          <p:nvPr/>
        </p:nvSpPr>
        <p:spPr>
          <a:xfrm>
            <a:off x="6782233" y="1833562"/>
            <a:ext cx="980642" cy="9159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047BE5-4E9B-37AD-C174-C2DD4E9D8734}"/>
              </a:ext>
            </a:extLst>
          </p:cNvPr>
          <p:cNvSpPr txBox="1"/>
          <p:nvPr/>
        </p:nvSpPr>
        <p:spPr>
          <a:xfrm>
            <a:off x="8216179" y="4630757"/>
            <a:ext cx="3804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2"/>
                </a:solidFill>
              </a:rPr>
              <a:t>Fig. 5.</a:t>
            </a:r>
            <a:r>
              <a:rPr lang="en-US" sz="1400" dirty="0">
                <a:solidFill>
                  <a:schemeClr val="tx2"/>
                </a:solidFill>
              </a:rPr>
              <a:t> Elemental maps of a FCCI region from a high burnup fuel (13.2 at%) along with their microstructure image through STEM-EELS (left) and EDS (right) (Pradhan </a:t>
            </a:r>
            <a:r>
              <a:rPr lang="en-US" sz="1400" i="1" dirty="0">
                <a:solidFill>
                  <a:schemeClr val="tx2"/>
                </a:solidFill>
              </a:rPr>
              <a:t>et. al</a:t>
            </a:r>
            <a:r>
              <a:rPr lang="en-US" sz="1400" dirty="0">
                <a:solidFill>
                  <a:schemeClr val="tx2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1446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DD9A4-DED8-4920-A158-D1D1408F4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 FIB/SEM reconstructions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84AC7-8034-41FE-F29F-DCC6A84427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885C13-66A5-4D66-A6C2-319BA5063639}" type="slidenum">
              <a:rPr lang="en-US" smtClean="0">
                <a:solidFill>
                  <a:srgbClr val="214877">
                    <a:tint val="75000"/>
                  </a:srgbClr>
                </a:solidFill>
              </a:rPr>
              <a:pPr>
                <a:defRPr/>
              </a:pPr>
              <a:t>26</a:t>
            </a:fld>
            <a:endParaRPr lang="en-US" dirty="0">
              <a:solidFill>
                <a:srgbClr val="214877">
                  <a:tint val="75000"/>
                </a:srgb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E99144-0433-8FFA-B835-286C2F09803C}"/>
              </a:ext>
            </a:extLst>
          </p:cNvPr>
          <p:cNvSpPr/>
          <p:nvPr/>
        </p:nvSpPr>
        <p:spPr>
          <a:xfrm>
            <a:off x="1027688" y="5551136"/>
            <a:ext cx="2646096" cy="748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4F93B5-C012-9AF6-B310-01B2B22CB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895" y="1474693"/>
            <a:ext cx="7888259" cy="266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25F95E-001F-5FCA-F68D-410378FF2E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0" t="38172" r="30403" b="7039"/>
          <a:stretch/>
        </p:blipFill>
        <p:spPr>
          <a:xfrm>
            <a:off x="2948987" y="4261824"/>
            <a:ext cx="2704037" cy="224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17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880D5-BD4D-9152-5028-9046ADDB2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Thermal diffusivity measurements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EC19B1-3BF8-0FFC-B50C-8A0A2F619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38" y="1421046"/>
            <a:ext cx="6243315" cy="4680475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1CF1FD-29A0-1E87-9C8A-54D04ACB7B26}"/>
              </a:ext>
            </a:extLst>
          </p:cNvPr>
          <p:cNvSpPr txBox="1"/>
          <p:nvPr/>
        </p:nvSpPr>
        <p:spPr>
          <a:xfrm>
            <a:off x="6447487" y="1618468"/>
            <a:ext cx="337909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800" i="1" kern="100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2 Thermal diffusivity values from TCM measurements of the inner fuel region (red), annular fuel region (blue), and cladding region (black).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3DB744-5ECC-2ACD-F79B-3A40DD172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19" t="5218" r="56711" b="3517"/>
          <a:stretch/>
        </p:blipFill>
        <p:spPr>
          <a:xfrm>
            <a:off x="8104568" y="2934402"/>
            <a:ext cx="3379094" cy="32774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CD1BFC-EF0C-90BD-8764-7CFC4824DF47}"/>
              </a:ext>
            </a:extLst>
          </p:cNvPr>
          <p:cNvSpPr/>
          <p:nvPr/>
        </p:nvSpPr>
        <p:spPr>
          <a:xfrm>
            <a:off x="8055429" y="2882537"/>
            <a:ext cx="487680" cy="4005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802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022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7CBB8-8053-1A4C-BB24-463343229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fuel performance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C7162BD6-72F9-3948-70BC-89B96AD99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18" y="1428236"/>
            <a:ext cx="6160537" cy="419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95D3AD-2A91-A7F8-CE69-DCCD545408A3}"/>
              </a:ext>
            </a:extLst>
          </p:cNvPr>
          <p:cNvSpPr/>
          <p:nvPr/>
        </p:nvSpPr>
        <p:spPr>
          <a:xfrm>
            <a:off x="0" y="5944770"/>
            <a:ext cx="4634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 T. </a:t>
            </a:r>
            <a:r>
              <a:rPr lang="en-US" sz="1200" dirty="0" err="1"/>
              <a:t>Sofu</a:t>
            </a:r>
            <a:r>
              <a:rPr lang="en-US" sz="1200" dirty="0"/>
              <a:t>, Nuclear Engineering and Technology (2015), doi:10.1016/ j.net.2015.03.004</a:t>
            </a:r>
          </a:p>
          <a:p>
            <a:endParaRPr lang="en-US" sz="1200" dirty="0"/>
          </a:p>
        </p:txBody>
      </p:sp>
      <p:pic>
        <p:nvPicPr>
          <p:cNvPr id="2050" name="Picture 2" descr="Image, graphical abstract">
            <a:extLst>
              <a:ext uri="{FF2B5EF4-FFF2-40B4-BE49-F238E27FC236}">
                <a16:creationId xmlns:a16="http://schemas.microsoft.com/office/drawing/2014/main" id="{346AADEC-591B-61C9-04A2-4821A489A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30" y="0"/>
            <a:ext cx="4491908" cy="273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E4089C-85BA-D288-A42F-DD31D2E1A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402" y="2971036"/>
            <a:ext cx="3927131" cy="30177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FEAC0C-DE5A-10E1-BEB8-A75E7B03CCFC}"/>
              </a:ext>
            </a:extLst>
          </p:cNvPr>
          <p:cNvSpPr txBox="1"/>
          <p:nvPr/>
        </p:nvSpPr>
        <p:spPr>
          <a:xfrm>
            <a:off x="4634144" y="6360268"/>
            <a:ext cx="38605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D. Salvato et al., Journal of Nuclear Materials (2024),</a:t>
            </a:r>
          </a:p>
          <a:p>
            <a:pPr algn="r"/>
            <a:r>
              <a:rPr lang="en-US" sz="1200" dirty="0"/>
              <a:t>doi:10.1016/j.jnucmat.2024.154928.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E37B8FE-B8B1-5E33-D56D-433665FD2539}"/>
              </a:ext>
            </a:extLst>
          </p:cNvPr>
          <p:cNvSpPr/>
          <p:nvPr/>
        </p:nvSpPr>
        <p:spPr>
          <a:xfrm rot="16200000">
            <a:off x="6047796" y="4035018"/>
            <a:ext cx="1968532" cy="70273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Modelling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27F8099-0405-56AF-9F36-BF7D859F4E13}"/>
              </a:ext>
            </a:extLst>
          </p:cNvPr>
          <p:cNvSpPr/>
          <p:nvPr/>
        </p:nvSpPr>
        <p:spPr>
          <a:xfrm rot="16200000">
            <a:off x="6047795" y="1076870"/>
            <a:ext cx="1968532" cy="70273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Experimental</a:t>
            </a:r>
          </a:p>
        </p:txBody>
      </p:sp>
    </p:spTree>
    <p:extLst>
      <p:ext uri="{BB962C8B-B14F-4D97-AF65-F5344CB8AC3E}">
        <p14:creationId xmlns:p14="http://schemas.microsoft.com/office/powerpoint/2010/main" val="188623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16C3B-299B-B2F0-964E-75E9F59F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PIE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16BFF-7A90-285E-5CD7-EF8897170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PIE provides feedback to the fuel/materials designers, fabricators, reactor operators and fuel model developers on the performance of fuel and structural components.</a:t>
            </a:r>
          </a:p>
        </p:txBody>
      </p:sp>
      <p:pic>
        <p:nvPicPr>
          <p:cNvPr id="4" name="Picture 3" descr="IncaTemp0">
            <a:extLst>
              <a:ext uri="{FF2B5EF4-FFF2-40B4-BE49-F238E27FC236}">
                <a16:creationId xmlns:a16="http://schemas.microsoft.com/office/drawing/2014/main" id="{8FB74B90-2C79-332D-16F9-CABE1AC3F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541" y="2670365"/>
            <a:ext cx="5205303" cy="3819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D299CA-F14C-443D-A3A3-8F1F2673EDA3}"/>
              </a:ext>
            </a:extLst>
          </p:cNvPr>
          <p:cNvSpPr txBox="1"/>
          <p:nvPr/>
        </p:nvSpPr>
        <p:spPr>
          <a:xfrm>
            <a:off x="2387441" y="6488668"/>
            <a:ext cx="604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Fuel Cladding Chemical Interaction between HT-9 and U-Zr fuel</a:t>
            </a:r>
          </a:p>
        </p:txBody>
      </p:sp>
    </p:spTree>
    <p:extLst>
      <p:ext uri="{BB962C8B-B14F-4D97-AF65-F5344CB8AC3E}">
        <p14:creationId xmlns:p14="http://schemas.microsoft.com/office/powerpoint/2010/main" val="1441309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A0FBB-4F61-20DB-8929-3EA4B0FE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580085"/>
          </a:xfrm>
        </p:spPr>
        <p:txBody>
          <a:bodyPr/>
          <a:lstStyle/>
          <a:p>
            <a:r>
              <a:rPr lang="en-US" dirty="0"/>
              <a:t>Approaches to PIE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5F215-03E2-EB46-8D48-A188AB16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Starts with scientific question (like any research)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33A0EA0-A166-5473-AA1E-19A9C31855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725132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07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FCF40-8733-E1F4-9562-374E952D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Flow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DD1E211-47CB-373E-6941-6D69E60A9236}"/>
              </a:ext>
            </a:extLst>
          </p:cNvPr>
          <p:cNvSpPr/>
          <p:nvPr/>
        </p:nvSpPr>
        <p:spPr>
          <a:xfrm>
            <a:off x="785004" y="2484408"/>
            <a:ext cx="2631056" cy="12853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Poolside Examinations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60BE1E0-4701-EE97-8313-9AC136702E85}"/>
              </a:ext>
            </a:extLst>
          </p:cNvPr>
          <p:cNvSpPr/>
          <p:nvPr/>
        </p:nvSpPr>
        <p:spPr>
          <a:xfrm>
            <a:off x="4646762" y="2484408"/>
            <a:ext cx="2631056" cy="12853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Non-destructive Examinations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500DAF-D88D-0A25-4703-1A504B997D8B}"/>
              </a:ext>
            </a:extLst>
          </p:cNvPr>
          <p:cNvSpPr/>
          <p:nvPr/>
        </p:nvSpPr>
        <p:spPr>
          <a:xfrm>
            <a:off x="8636479" y="2484407"/>
            <a:ext cx="2631056" cy="12853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Destructive Examinations 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F18B372-0069-DACD-18C0-B5BAC3A8C98A}"/>
              </a:ext>
            </a:extLst>
          </p:cNvPr>
          <p:cNvSpPr/>
          <p:nvPr/>
        </p:nvSpPr>
        <p:spPr>
          <a:xfrm>
            <a:off x="3683479" y="3001992"/>
            <a:ext cx="664234" cy="2846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E8848AE6-A88C-CF2A-D074-FE9C3CA939EC}"/>
              </a:ext>
            </a:extLst>
          </p:cNvPr>
          <p:cNvSpPr/>
          <p:nvPr/>
        </p:nvSpPr>
        <p:spPr>
          <a:xfrm>
            <a:off x="7616405" y="3012056"/>
            <a:ext cx="664234" cy="2846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A6E623-EF41-8EDC-60C1-C4DAAAEFD09D}"/>
              </a:ext>
            </a:extLst>
          </p:cNvPr>
          <p:cNvSpPr txBox="1"/>
          <p:nvPr/>
        </p:nvSpPr>
        <p:spPr>
          <a:xfrm>
            <a:off x="1112808" y="3778370"/>
            <a:ext cx="2156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Only if performing an irradiation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E5077A-2A1F-83A1-FECF-ED55FBFC1AE5}"/>
              </a:ext>
            </a:extLst>
          </p:cNvPr>
          <p:cNvSpPr txBox="1"/>
          <p:nvPr/>
        </p:nvSpPr>
        <p:spPr>
          <a:xfrm>
            <a:off x="8919713" y="3899140"/>
            <a:ext cx="1923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Traditional and Advanced</a:t>
            </a:r>
          </a:p>
        </p:txBody>
      </p:sp>
    </p:spTree>
    <p:extLst>
      <p:ext uri="{BB962C8B-B14F-4D97-AF65-F5344CB8AC3E}">
        <p14:creationId xmlns:p14="http://schemas.microsoft.com/office/powerpoint/2010/main" val="220141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D3F9C-1DC3-7943-4539-D616D7836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</p:spPr>
        <p:txBody>
          <a:bodyPr anchor="t">
            <a:normAutofit/>
          </a:bodyPr>
          <a:lstStyle/>
          <a:p>
            <a:r>
              <a:rPr lang="en-US" dirty="0"/>
              <a:t>PIE Facilities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78177-C4D9-DD9D-66F1-092890EDF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2972" y="1123880"/>
            <a:ext cx="8730342" cy="5896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Facilities must be designed to handle radioactive materials (and contamination)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0A03DE42-3AB0-C7D8-3E8F-18A1C8E39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147"/>
          <a:stretch>
            <a:fillRect/>
          </a:stretch>
        </p:blipFill>
        <p:spPr>
          <a:xfrm>
            <a:off x="6370320" y="1371316"/>
            <a:ext cx="5821680" cy="4819702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7C0C849-B6F9-BC8C-422C-AA8E371CDB9F}"/>
              </a:ext>
            </a:extLst>
          </p:cNvPr>
          <p:cNvSpPr txBox="1">
            <a:spLocks/>
          </p:cNvSpPr>
          <p:nvPr/>
        </p:nvSpPr>
        <p:spPr>
          <a:xfrm>
            <a:off x="511630" y="1983978"/>
            <a:ext cx="5421085" cy="4315419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Remote handled</a:t>
            </a:r>
          </a:p>
          <a:p>
            <a:pPr lvl="1"/>
            <a:r>
              <a:rPr lang="en-US" dirty="0"/>
              <a:t>Hot-Cells </a:t>
            </a:r>
          </a:p>
          <a:p>
            <a:pPr lvl="1"/>
            <a:r>
              <a:rPr lang="en-US" dirty="0"/>
              <a:t>Shielded enclosures  </a:t>
            </a:r>
          </a:p>
          <a:p>
            <a:r>
              <a:rPr lang="en-US" dirty="0"/>
              <a:t>Contact handled</a:t>
            </a:r>
          </a:p>
          <a:p>
            <a:pPr lvl="1"/>
            <a:r>
              <a:rPr lang="en-US" dirty="0"/>
              <a:t>Glove boxes </a:t>
            </a:r>
          </a:p>
          <a:p>
            <a:pPr lvl="1"/>
            <a:r>
              <a:rPr lang="en-US" dirty="0"/>
              <a:t>Fume hoods </a:t>
            </a:r>
          </a:p>
          <a:p>
            <a:pPr lvl="1"/>
            <a:r>
              <a:rPr lang="en-US" dirty="0"/>
              <a:t>Long reach tools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592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E5F32-6CD2-44A4-96C8-B4BE85033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792" y="589270"/>
            <a:ext cx="10515600" cy="1325563"/>
          </a:xfrm>
        </p:spPr>
        <p:txBody>
          <a:bodyPr/>
          <a:lstStyle/>
          <a:p>
            <a:r>
              <a:rPr lang="en-US" dirty="0" err="1"/>
              <a:t>Hotcells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8B1FB-5AA5-9141-6626-844FD297F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30" y="1493520"/>
            <a:ext cx="4949370" cy="4886960"/>
          </a:xfrm>
        </p:spPr>
        <p:txBody>
          <a:bodyPr>
            <a:normAutofit/>
          </a:bodyPr>
          <a:lstStyle/>
          <a:p>
            <a:r>
              <a:rPr lang="en-US" dirty="0"/>
              <a:t>Thick concrete walls </a:t>
            </a:r>
          </a:p>
          <a:p>
            <a:r>
              <a:rPr lang="en-US" dirty="0"/>
              <a:t>Lead glass windows for shielding and visual </a:t>
            </a:r>
          </a:p>
          <a:p>
            <a:r>
              <a:rPr lang="en-US" dirty="0"/>
              <a:t>Use manipulators to handle materials (up to 3 meters away from actual samples)</a:t>
            </a:r>
          </a:p>
          <a:p>
            <a:pPr lvl="1"/>
            <a:r>
              <a:rPr lang="en-US" dirty="0"/>
              <a:t>Limited feel feedback </a:t>
            </a:r>
          </a:p>
          <a:p>
            <a:pPr lvl="1"/>
            <a:r>
              <a:rPr lang="en-US" dirty="0"/>
              <a:t>Dexterity</a:t>
            </a:r>
          </a:p>
          <a:p>
            <a:pPr lvl="1"/>
            <a:r>
              <a:rPr lang="en-US" dirty="0"/>
              <a:t>Challenges with view potentially</a:t>
            </a:r>
          </a:p>
          <a:p>
            <a:r>
              <a:rPr lang="en-US" dirty="0"/>
              <a:t>Inert vs Air Environments</a:t>
            </a:r>
          </a:p>
          <a:p>
            <a:r>
              <a:rPr lang="en-US" dirty="0"/>
              <a:t>Increased training time to become proficient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EFF12-312B-B86C-6372-B35B9221762A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031" y="3429000"/>
            <a:ext cx="4676273" cy="28895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BA282B-C25A-0424-6A95-39FF240A5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5883" y="552596"/>
            <a:ext cx="4486917" cy="274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67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DB76-2A5F-68D7-C5FC-B9403A24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Shielded Enclosures 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589E7294-BD44-F13E-B191-EA58F109A5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601" y="1301316"/>
            <a:ext cx="6480423" cy="456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08714"/>
      </p:ext>
    </p:extLst>
  </p:cSld>
  <p:clrMapOvr>
    <a:masterClrMapping/>
  </p:clrMapOvr>
</p:sld>
</file>

<file path=ppt/theme/theme1.xml><?xml version="1.0" encoding="utf-8"?>
<a:theme xmlns:a="http://schemas.openxmlformats.org/drawingml/2006/main" name="INL 2020">
  <a:themeElements>
    <a:clrScheme name="INL 2020">
      <a:dk1>
        <a:srgbClr val="000000"/>
      </a:dk1>
      <a:lt1>
        <a:srgbClr val="FFFFFF"/>
      </a:lt1>
      <a:dk2>
        <a:srgbClr val="06509D"/>
      </a:dk2>
      <a:lt2>
        <a:srgbClr val="2CA8E1"/>
      </a:lt2>
      <a:accent1>
        <a:srgbClr val="8EC423"/>
      </a:accent1>
      <a:accent2>
        <a:srgbClr val="2CA8E1"/>
      </a:accent2>
      <a:accent3>
        <a:srgbClr val="832369"/>
      </a:accent3>
      <a:accent4>
        <a:srgbClr val="CF1D4C"/>
      </a:accent4>
      <a:accent5>
        <a:srgbClr val="F78E20"/>
      </a:accent5>
      <a:accent6>
        <a:srgbClr val="59595C"/>
      </a:accent6>
      <a:hlink>
        <a:srgbClr val="7F7F7F"/>
      </a:hlink>
      <a:folHlink>
        <a:srgbClr val="954F72"/>
      </a:folHlink>
    </a:clrScheme>
    <a:fontScheme name="Arial">
      <a:majorFont>
        <a:latin typeface="MyriadPro" panose="020B0503030403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MyriadPro" panose="020B0503030403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L_2022_3pic_wide" id="{72135AAE-4D4B-2F41-BD20-3E35799978D2}" vid="{C2603792-F730-D34F-A14E-8138369D4C30}"/>
    </a:ext>
  </a:extLst>
</a:theme>
</file>

<file path=ppt/theme/theme2.xml><?xml version="1.0" encoding="utf-8"?>
<a:theme xmlns:a="http://schemas.openxmlformats.org/drawingml/2006/main" name="Office Theme">
  <a:themeElements>
    <a:clrScheme name="Custom 3">
      <a:dk1>
        <a:srgbClr val="214877"/>
      </a:dk1>
      <a:lt1>
        <a:sysClr val="window" lastClr="FFFFFF"/>
      </a:lt1>
      <a:dk2>
        <a:srgbClr val="1C1C1C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E82F965877DA48B42BD2A948B41834" ma:contentTypeVersion="1" ma:contentTypeDescription="Create a new document." ma:contentTypeScope="" ma:versionID="2256d34d26a10fb9041f5e82347b058b">
  <xsd:schema xmlns:xsd="http://www.w3.org/2001/XMLSchema" xmlns:xs="http://www.w3.org/2001/XMLSchema" xmlns:p="http://schemas.microsoft.com/office/2006/metadata/properties" xmlns:ns2="e13a543c-6713-4e5a-aa83-cb6a8e4cb4d2" targetNamespace="http://schemas.microsoft.com/office/2006/metadata/properties" ma:root="true" ma:fieldsID="fe980c8458d991d66740f43b520c8eeb" ns2:_="">
    <xsd:import namespace="e13a543c-6713-4e5a-aa83-cb6a8e4cb4d2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3a543c-6713-4e5a-aa83-cb6a8e4cb4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E7C415A-81F0-4D75-ADB5-81E3F42469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3a543c-6713-4e5a-aa83-cb6a8e4cb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CFDB6C-D38F-4B37-9836-1C60A26D32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396BB3-EBBF-4EEE-9148-7E864CD1ED68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e13a543c-6713-4e5a-aa83-cb6a8e4cb4d2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INL_2022_3pic_wide</Template>
  <TotalTime>6208</TotalTime>
  <Words>983</Words>
  <Application>Microsoft Office PowerPoint</Application>
  <PresentationFormat>Widescreen</PresentationFormat>
  <Paragraphs>211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Arial Narrow</vt:lpstr>
      <vt:lpstr>Calibri</vt:lpstr>
      <vt:lpstr>Franklin Gothic Book</vt:lpstr>
      <vt:lpstr>Franklin Gothic Demi Cond</vt:lpstr>
      <vt:lpstr>Myriad Pro Cond</vt:lpstr>
      <vt:lpstr>MyriadPro</vt:lpstr>
      <vt:lpstr>Times New Roman</vt:lpstr>
      <vt:lpstr>TimesNewRomanPSMT</vt:lpstr>
      <vt:lpstr>INL 2020</vt:lpstr>
      <vt:lpstr>Office Theme</vt:lpstr>
      <vt:lpstr>PowerPoint Presentation</vt:lpstr>
      <vt:lpstr>What is Post-Irradiation Examination (PIE)? </vt:lpstr>
      <vt:lpstr>Nuclear fuel performance</vt:lpstr>
      <vt:lpstr>Why is PIE Important?</vt:lpstr>
      <vt:lpstr>Approaches to PIE </vt:lpstr>
      <vt:lpstr>Process Flow</vt:lpstr>
      <vt:lpstr>PIE Facilities </vt:lpstr>
      <vt:lpstr>Hotcells</vt:lpstr>
      <vt:lpstr>Shielded Enclosures </vt:lpstr>
      <vt:lpstr>Gloveboxes/Hoods</vt:lpstr>
      <vt:lpstr>PIE strategy</vt:lpstr>
      <vt:lpstr>Multi-scale Approach to PIE</vt:lpstr>
      <vt:lpstr>Non-Destructive examination </vt:lpstr>
      <vt:lpstr>Non-Destructive examination </vt:lpstr>
      <vt:lpstr>Destructive Examinations </vt:lpstr>
      <vt:lpstr>Destructive Examinations </vt:lpstr>
      <vt:lpstr>Sample Preparation</vt:lpstr>
      <vt:lpstr>Example: U-Zr Based Fuel Cross-Section</vt:lpstr>
      <vt:lpstr>Examples of metallography and hardness testing</vt:lpstr>
      <vt:lpstr>Focused Ion Beam Microscopy</vt:lpstr>
      <vt:lpstr>PIE Example Workflow</vt:lpstr>
      <vt:lpstr>Electron Probe Microanalyzer (EPMA)</vt:lpstr>
      <vt:lpstr>Secondary Ion Mass Spectrometry </vt:lpstr>
      <vt:lpstr>TEM analysis</vt:lpstr>
      <vt:lpstr>EELS and EDS</vt:lpstr>
      <vt:lpstr>3D FIB/SEM reconstructions </vt:lpstr>
      <vt:lpstr>Thermal diffusivity measurements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Daniel J. Murray</dc:creator>
  <cp:keywords/>
  <dc:description/>
  <cp:lastModifiedBy>Daniel J. Murray</cp:lastModifiedBy>
  <cp:revision>1</cp:revision>
  <dcterms:created xsi:type="dcterms:W3CDTF">2025-07-03T13:35:28Z</dcterms:created>
  <dcterms:modified xsi:type="dcterms:W3CDTF">2026-07-21T13:02:20Z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0x010100E7E82F965877DA48B42BD2A948B41834</vt:lpwstr>
  </property>
</Properties>
</file>