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91" r:id="rId1"/>
  </p:sldMasterIdLst>
  <p:notesMasterIdLst>
    <p:notesMasterId r:id="rId32"/>
  </p:notesMasterIdLst>
  <p:handoutMasterIdLst>
    <p:handoutMasterId r:id="rId33"/>
  </p:handoutMasterIdLst>
  <p:sldIdLst>
    <p:sldId id="2147469161" r:id="rId2"/>
    <p:sldId id="2147481338" r:id="rId3"/>
    <p:sldId id="2147481339" r:id="rId4"/>
    <p:sldId id="2147481342" r:id="rId5"/>
    <p:sldId id="2147481341" r:id="rId6"/>
    <p:sldId id="2147481343" r:id="rId7"/>
    <p:sldId id="2147481356" r:id="rId8"/>
    <p:sldId id="2147481355" r:id="rId9"/>
    <p:sldId id="2147481360" r:id="rId10"/>
    <p:sldId id="2147481358" r:id="rId11"/>
    <p:sldId id="2147481361" r:id="rId12"/>
    <p:sldId id="2147481357" r:id="rId13"/>
    <p:sldId id="2147481359" r:id="rId14"/>
    <p:sldId id="2147481349" r:id="rId15"/>
    <p:sldId id="2147481365" r:id="rId16"/>
    <p:sldId id="2147481350" r:id="rId17"/>
    <p:sldId id="923" r:id="rId18"/>
    <p:sldId id="1179" r:id="rId19"/>
    <p:sldId id="2147481367" r:id="rId20"/>
    <p:sldId id="2147481368" r:id="rId21"/>
    <p:sldId id="2147481352" r:id="rId22"/>
    <p:sldId id="2147481369" r:id="rId23"/>
    <p:sldId id="2147481351" r:id="rId24"/>
    <p:sldId id="2147481373" r:id="rId25"/>
    <p:sldId id="265" r:id="rId26"/>
    <p:sldId id="2147481370" r:id="rId27"/>
    <p:sldId id="2147481354" r:id="rId28"/>
    <p:sldId id="2147481366" r:id="rId29"/>
    <p:sldId id="2147481353" r:id="rId30"/>
    <p:sldId id="214748136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012E0FC-EB06-464C-BBC3-403398CA11B5}">
          <p14:sldIdLst>
            <p14:sldId id="2147469161"/>
            <p14:sldId id="2147481338"/>
            <p14:sldId id="2147481339"/>
            <p14:sldId id="2147481342"/>
          </p14:sldIdLst>
        </p14:section>
        <p14:section name="Radiation Damage Event and Cascades" id="{E662B752-78DF-4C93-9798-8BAA63042402}">
          <p14:sldIdLst>
            <p14:sldId id="2147481341"/>
            <p14:sldId id="2147481343"/>
            <p14:sldId id="2147481356"/>
            <p14:sldId id="2147481355"/>
            <p14:sldId id="2147481360"/>
            <p14:sldId id="2147481358"/>
            <p14:sldId id="2147481361"/>
            <p14:sldId id="2147481357"/>
          </p14:sldIdLst>
        </p14:section>
        <p14:section name="Microstructure Evolution" id="{583EA4CD-A139-4CAE-AFBB-D396D6314A51}">
          <p14:sldIdLst>
            <p14:sldId id="2147481359"/>
            <p14:sldId id="2147481349"/>
            <p14:sldId id="2147481365"/>
            <p14:sldId id="2147481350"/>
            <p14:sldId id="923"/>
            <p14:sldId id="1179"/>
            <p14:sldId id="2147481367"/>
            <p14:sldId id="2147481368"/>
            <p14:sldId id="2147481352"/>
            <p14:sldId id="2147481369"/>
            <p14:sldId id="2147481351"/>
            <p14:sldId id="2147481373"/>
            <p14:sldId id="265"/>
            <p14:sldId id="2147481370"/>
          </p14:sldIdLst>
        </p14:section>
        <p14:section name="State of the Art" id="{C35E6A1F-C857-49BB-B3DD-01347F9DBA1D}">
          <p14:sldIdLst>
            <p14:sldId id="2147481354"/>
            <p14:sldId id="2147481366"/>
          </p14:sldIdLst>
        </p14:section>
        <p14:section name="Summary and Wrap Up" id="{EEA8178A-21D2-4B26-926E-6C4BC7F5A007}">
          <p14:sldIdLst>
            <p14:sldId id="2147481353"/>
            <p14:sldId id="2147481364"/>
          </p14:sldIdLst>
        </p14:section>
        <p14:section name="Backup Slides" id="{C55C6662-C707-46F2-9D6F-493674FA51A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476F3E-2B2C-D02E-A927-755D46376812}" name="Elicia Ferrer" initials="EF" userId="ac7d01b8666ae590" providerId="Windows Live"/>
  <p188:author id="{BEF8CA72-6AE8-8AD8-5B9A-8F576BAC3FD5}" name="Janiga, Jaimee" initials="JJ" userId="S::7nj@ornl.gov::c06abe94-9752-4f8c-96a2-49efdf1f636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C96BF"/>
    <a:srgbClr val="FF7F7F"/>
    <a:srgbClr val="BEDC7F"/>
    <a:srgbClr val="FFFFFF"/>
    <a:srgbClr val="7FB5D2"/>
    <a:srgbClr val="7FD9C7"/>
    <a:srgbClr val="7DBA00"/>
    <a:srgbClr val="FF9E1B"/>
    <a:srgbClr val="7DC397"/>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12EC94-C518-4671-8A60-39D1BE02E516}" v="2" dt="2026-07-20T16:26:20.890"/>
  </p1510:revLst>
</p1510:revInfo>
</file>

<file path=ppt/tableStyles.xml><?xml version="1.0" encoding="utf-8"?>
<a:tblStyleLst xmlns:a="http://schemas.openxmlformats.org/drawingml/2006/main" def="{5C22544A-7EE6-4342-B048-85BDC9FD1C3A}">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0" autoAdjust="0"/>
    <p:restoredTop sz="95822"/>
  </p:normalViewPr>
  <p:slideViewPr>
    <p:cSldViewPr snapToGrid="0">
      <p:cViewPr varScale="1">
        <p:scale>
          <a:sx n="116" d="100"/>
          <a:sy n="116" d="100"/>
        </p:scale>
        <p:origin x="138" y="402"/>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ller, Stephen" userId="13ccfb00-8ab0-43ca-a7d1-eef7ff94f68c" providerId="ADAL" clId="{FD591542-D668-4308-A944-9E89E583978B}"/>
    <pc:docChg chg="custSel delSld modSld modSection">
      <pc:chgData name="Taller, Stephen" userId="13ccfb00-8ab0-43ca-a7d1-eef7ff94f68c" providerId="ADAL" clId="{FD591542-D668-4308-A944-9E89E583978B}" dt="2026-07-20T16:26:29.512" v="8" actId="14100"/>
      <pc:docMkLst>
        <pc:docMk/>
      </pc:docMkLst>
      <pc:sldChg chg="del">
        <pc:chgData name="Taller, Stephen" userId="13ccfb00-8ab0-43ca-a7d1-eef7ff94f68c" providerId="ADAL" clId="{FD591542-D668-4308-A944-9E89E583978B}" dt="2026-07-20T16:15:01.594" v="1" actId="47"/>
        <pc:sldMkLst>
          <pc:docMk/>
          <pc:sldMk cId="2337699030" sldId="274"/>
        </pc:sldMkLst>
      </pc:sldChg>
      <pc:sldChg chg="del">
        <pc:chgData name="Taller, Stephen" userId="13ccfb00-8ab0-43ca-a7d1-eef7ff94f68c" providerId="ADAL" clId="{FD591542-D668-4308-A944-9E89E583978B}" dt="2026-07-20T16:15:01.594" v="1" actId="47"/>
        <pc:sldMkLst>
          <pc:docMk/>
          <pc:sldMk cId="755705388" sldId="945"/>
        </pc:sldMkLst>
      </pc:sldChg>
      <pc:sldChg chg="del">
        <pc:chgData name="Taller, Stephen" userId="13ccfb00-8ab0-43ca-a7d1-eef7ff94f68c" providerId="ADAL" clId="{FD591542-D668-4308-A944-9E89E583978B}" dt="2026-07-20T16:15:01.594" v="1" actId="47"/>
        <pc:sldMkLst>
          <pc:docMk/>
          <pc:sldMk cId="4119178963" sldId="990"/>
        </pc:sldMkLst>
      </pc:sldChg>
      <pc:sldChg chg="modSp mod">
        <pc:chgData name="Taller, Stephen" userId="13ccfb00-8ab0-43ca-a7d1-eef7ff94f68c" providerId="ADAL" clId="{FD591542-D668-4308-A944-9E89E583978B}" dt="2026-07-20T16:26:29.512" v="8" actId="14100"/>
        <pc:sldMkLst>
          <pc:docMk/>
          <pc:sldMk cId="2737320617" sldId="1179"/>
        </pc:sldMkLst>
        <pc:spChg chg="mod">
          <ac:chgData name="Taller, Stephen" userId="13ccfb00-8ab0-43ca-a7d1-eef7ff94f68c" providerId="ADAL" clId="{FD591542-D668-4308-A944-9E89E583978B}" dt="2026-07-20T16:26:29.512" v="8" actId="14100"/>
          <ac:spMkLst>
            <pc:docMk/>
            <pc:sldMk cId="2737320617" sldId="1179"/>
            <ac:spMk id="3" creationId="{71F4DEED-5828-4560-AE74-FEFD03C213EC}"/>
          </ac:spMkLst>
        </pc:spChg>
      </pc:sldChg>
      <pc:sldChg chg="del">
        <pc:chgData name="Taller, Stephen" userId="13ccfb00-8ab0-43ca-a7d1-eef7ff94f68c" providerId="ADAL" clId="{FD591542-D668-4308-A944-9E89E583978B}" dt="2026-07-20T16:15:01.594" v="1" actId="47"/>
        <pc:sldMkLst>
          <pc:docMk/>
          <pc:sldMk cId="837779305" sldId="1197"/>
        </pc:sldMkLst>
      </pc:sldChg>
      <pc:sldChg chg="del">
        <pc:chgData name="Taller, Stephen" userId="13ccfb00-8ab0-43ca-a7d1-eef7ff94f68c" providerId="ADAL" clId="{FD591542-D668-4308-A944-9E89E583978B}" dt="2026-07-20T16:15:01.594" v="1" actId="47"/>
        <pc:sldMkLst>
          <pc:docMk/>
          <pc:sldMk cId="3593099981" sldId="2147481362"/>
        </pc:sldMkLst>
      </pc:sldChg>
      <pc:sldChg chg="del">
        <pc:chgData name="Taller, Stephen" userId="13ccfb00-8ab0-43ca-a7d1-eef7ff94f68c" providerId="ADAL" clId="{FD591542-D668-4308-A944-9E89E583978B}" dt="2026-07-20T16:15:01.594" v="1" actId="47"/>
        <pc:sldMkLst>
          <pc:docMk/>
          <pc:sldMk cId="1008908767" sldId="2147481371"/>
        </pc:sldMkLst>
      </pc:sldChg>
      <pc:sldChg chg="del">
        <pc:chgData name="Taller, Stephen" userId="13ccfb00-8ab0-43ca-a7d1-eef7ff94f68c" providerId="ADAL" clId="{FD591542-D668-4308-A944-9E89E583978B}" dt="2026-07-20T16:15:01.594" v="1" actId="47"/>
        <pc:sldMkLst>
          <pc:docMk/>
          <pc:sldMk cId="240348263" sldId="2147481372"/>
        </pc:sldMkLst>
      </pc:sldChg>
      <pc:sldChg chg="del">
        <pc:chgData name="Taller, Stephen" userId="13ccfb00-8ab0-43ca-a7d1-eef7ff94f68c" providerId="ADAL" clId="{FD591542-D668-4308-A944-9E89E583978B}" dt="2026-07-20T16:14:58.867" v="0" actId="47"/>
        <pc:sldMkLst>
          <pc:docMk/>
          <pc:sldMk cId="3448894738" sldId="2147481374"/>
        </pc:sldMkLst>
      </pc:sldChg>
      <pc:sldChg chg="del">
        <pc:chgData name="Taller, Stephen" userId="13ccfb00-8ab0-43ca-a7d1-eef7ff94f68c" providerId="ADAL" clId="{FD591542-D668-4308-A944-9E89E583978B}" dt="2026-07-20T16:15:01.594" v="1" actId="47"/>
        <pc:sldMkLst>
          <pc:docMk/>
          <pc:sldMk cId="330793725" sldId="214748137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2F454D-A2FB-E28F-62C2-050A837E17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A896BDF-7ADA-716C-F5CA-D157A094BB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614C3F-0AF5-DA4C-84F9-3990FF0B58A5}" type="datetimeFigureOut">
              <a:rPr lang="en-US" smtClean="0"/>
              <a:t>7/20/2026</a:t>
            </a:fld>
            <a:endParaRPr lang="en-US"/>
          </a:p>
        </p:txBody>
      </p:sp>
      <p:sp>
        <p:nvSpPr>
          <p:cNvPr id="4" name="Footer Placeholder 3">
            <a:extLst>
              <a:ext uri="{FF2B5EF4-FFF2-40B4-BE49-F238E27FC236}">
                <a16:creationId xmlns:a16="http://schemas.microsoft.com/office/drawing/2014/main" id="{72677AF2-C6EF-69B3-EBC0-F3BECE6632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24AEBCA-6ABE-1DFD-7AA8-A3B2F1B635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7AB913-EDAA-C746-870D-9B7877FA5A85}" type="slidenum">
              <a:rPr lang="en-US" smtClean="0"/>
              <a:t>‹#›</a:t>
            </a:fld>
            <a:endParaRPr lang="en-US"/>
          </a:p>
        </p:txBody>
      </p:sp>
    </p:spTree>
    <p:extLst>
      <p:ext uri="{BB962C8B-B14F-4D97-AF65-F5344CB8AC3E}">
        <p14:creationId xmlns:p14="http://schemas.microsoft.com/office/powerpoint/2010/main" val="10056905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2D4C33-E834-184F-A85B-4B1A7D742F82}"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EA2CD3-FB95-D94F-9F04-F9F995EAB822}" type="slidenum">
              <a:rPr lang="en-US" smtClean="0"/>
              <a:t>‹#›</a:t>
            </a:fld>
            <a:endParaRPr lang="en-US"/>
          </a:p>
        </p:txBody>
      </p:sp>
    </p:spTree>
    <p:extLst>
      <p:ext uri="{BB962C8B-B14F-4D97-AF65-F5344CB8AC3E}">
        <p14:creationId xmlns:p14="http://schemas.microsoft.com/office/powerpoint/2010/main" val="1818331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 provided by Liz McCrory</a:t>
            </a:r>
          </a:p>
          <a:p>
            <a:endParaRPr lang="en-US" dirty="0"/>
          </a:p>
          <a:p>
            <a:r>
              <a:rPr lang="en-US" b="0" i="0" dirty="0">
                <a:solidFill>
                  <a:srgbClr val="303030"/>
                </a:solidFill>
                <a:effectLst/>
                <a:latin typeface="Roboto" panose="02000000000000000000" pitchFamily="2" charset="0"/>
              </a:rPr>
              <a:t>Cool S&amp;T Photo - Low Activation Materials Development and Analysis, LAMDA Microscopy research lab, July 25 , 2024. Alec </a:t>
            </a:r>
            <a:r>
              <a:rPr lang="en-US" b="0" i="0" dirty="0" err="1">
                <a:solidFill>
                  <a:srgbClr val="303030"/>
                </a:solidFill>
                <a:effectLst/>
                <a:latin typeface="Roboto" panose="02000000000000000000" pitchFamily="2" charset="0"/>
              </a:rPr>
              <a:t>Pfundheller</a:t>
            </a:r>
            <a:r>
              <a:rPr lang="en-US" b="0" i="0" dirty="0">
                <a:solidFill>
                  <a:srgbClr val="303030"/>
                </a:solidFill>
                <a:effectLst/>
                <a:latin typeface="Roboto" panose="02000000000000000000" pitchFamily="2" charset="0"/>
              </a:rPr>
              <a:t>, a graduate student intern from Texas A&amp;M University, and his mentor, Dr. Stephen Taller from the Nuclear Energy and Fuel Cycle Division, perform transmission electron microscopy to investigate radiation damage in additively manufactured type 316 stainless steels. The images depict different patterns produced by the electrons as they scatter off the face centered cubic structure of the steel. These investigations are routinely performed at ORNL’s Low Activation Materials Development and Analysis (LAMDA) laboratory on irradiated materials. </a:t>
            </a:r>
            <a:r>
              <a:rPr lang="en-US" b="0" i="0">
                <a:solidFill>
                  <a:srgbClr val="303030"/>
                </a:solidFill>
                <a:effectLst/>
                <a:latin typeface="Roboto" panose="02000000000000000000" pitchFamily="2" charset="0"/>
              </a:rPr>
              <a:t>This image has been reviewed by an ORNL Releasing Official and is approved for public release, July 2024.</a:t>
            </a:r>
            <a:endParaRPr lang="en-US" dirty="0"/>
          </a:p>
        </p:txBody>
      </p:sp>
      <p:sp>
        <p:nvSpPr>
          <p:cNvPr id="4" name="Slide Number Placeholder 3"/>
          <p:cNvSpPr>
            <a:spLocks noGrp="1"/>
          </p:cNvSpPr>
          <p:nvPr>
            <p:ph type="sldNum" sz="quarter" idx="5"/>
          </p:nvPr>
        </p:nvSpPr>
        <p:spPr/>
        <p:txBody>
          <a:bodyPr/>
          <a:lstStyle/>
          <a:p>
            <a:fld id="{CEEA2CD3-FB95-D94F-9F04-F9F995EAB822}" type="slidenum">
              <a:rPr lang="en-US" smtClean="0"/>
              <a:t>1</a:t>
            </a:fld>
            <a:endParaRPr lang="en-US"/>
          </a:p>
        </p:txBody>
      </p:sp>
    </p:spTree>
    <p:extLst>
      <p:ext uri="{BB962C8B-B14F-4D97-AF65-F5344CB8AC3E}">
        <p14:creationId xmlns:p14="http://schemas.microsoft.com/office/powerpoint/2010/main" val="873775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3: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8" name="Google Shape;188;p13: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pic>
        <p:nvPicPr>
          <p:cNvPr id="2" name="Picture 1" descr="A high angle view of a city&#10;&#10;Description automatically generated">
            <a:extLst>
              <a:ext uri="{FF2B5EF4-FFF2-40B4-BE49-F238E27FC236}">
                <a16:creationId xmlns:a16="http://schemas.microsoft.com/office/drawing/2014/main" id="{01F17512-BEEB-E940-3B9F-9FDBDB21217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A49EAE8-262C-D20D-80FF-4279961B7DBA}"/>
              </a:ext>
            </a:extLst>
          </p:cNvPr>
          <p:cNvSpPr/>
          <p:nvPr userDrawn="1"/>
        </p:nvSpPr>
        <p:spPr>
          <a:xfrm>
            <a:off x="896615" y="843778"/>
            <a:ext cx="5199385" cy="5199385"/>
          </a:xfrm>
          <a:prstGeom prst="rect">
            <a:avLst/>
          </a:prstGeom>
          <a:solidFill>
            <a:schemeClr val="bg1">
              <a:alpha val="8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Roboto" panose="02000000000000000000" pitchFamily="2" charset="0"/>
              <a:ea typeface="Roboto" panose="02000000000000000000" pitchFamily="2" charset="0"/>
            </a:endParaRPr>
          </a:p>
        </p:txBody>
      </p:sp>
      <p:sp>
        <p:nvSpPr>
          <p:cNvPr id="1989" name="Title 1">
            <a:extLst>
              <a:ext uri="{FF2B5EF4-FFF2-40B4-BE49-F238E27FC236}">
                <a16:creationId xmlns:a16="http://schemas.microsoft.com/office/drawing/2014/main" id="{4E63AC8A-1BE4-CC0D-A87D-57B11478230B}"/>
              </a:ext>
            </a:extLst>
          </p:cNvPr>
          <p:cNvSpPr>
            <a:spLocks noGrp="1"/>
          </p:cNvSpPr>
          <p:nvPr>
            <p:ph type="ctrTitle" hasCustomPrompt="1"/>
          </p:nvPr>
        </p:nvSpPr>
        <p:spPr>
          <a:xfrm>
            <a:off x="1215450" y="2254309"/>
            <a:ext cx="4517136" cy="997196"/>
          </a:xfrm>
        </p:spPr>
        <p:txBody>
          <a:bodyPr wrap="square" anchor="t" anchorCtr="0">
            <a:noAutofit/>
          </a:bodyPr>
          <a:lstStyle>
            <a:lvl1pPr algn="l">
              <a:spcBef>
                <a:spcPts val="1200"/>
              </a:spcBef>
              <a:spcAft>
                <a:spcPts val="60"/>
              </a:spcAft>
              <a:defRPr sz="3600" b="1">
                <a:solidFill>
                  <a:schemeClr val="tx1"/>
                </a:solidFill>
              </a:defRPr>
            </a:lvl1pPr>
          </a:lstStyle>
          <a:p>
            <a:r>
              <a:rPr lang="en-US" dirty="0"/>
              <a:t>Presentation Title (Text size no larger than 32pt)</a:t>
            </a:r>
          </a:p>
        </p:txBody>
      </p:sp>
      <p:sp>
        <p:nvSpPr>
          <p:cNvPr id="1990" name="Subtitle 2">
            <a:extLst>
              <a:ext uri="{FF2B5EF4-FFF2-40B4-BE49-F238E27FC236}">
                <a16:creationId xmlns:a16="http://schemas.microsoft.com/office/drawing/2014/main" id="{2FDEC7A3-8D58-3E27-DFCC-68F1F758C82C}"/>
              </a:ext>
            </a:extLst>
          </p:cNvPr>
          <p:cNvSpPr>
            <a:spLocks noGrp="1"/>
          </p:cNvSpPr>
          <p:nvPr>
            <p:ph type="subTitle" idx="1" hasCustomPrompt="1"/>
          </p:nvPr>
        </p:nvSpPr>
        <p:spPr>
          <a:xfrm>
            <a:off x="1215450" y="4031052"/>
            <a:ext cx="4517136" cy="193899"/>
          </a:xfrm>
        </p:spPr>
        <p:txBody>
          <a:bodyPr wrap="square" anchor="t" anchorCtr="0">
            <a:noAutofit/>
          </a:bodyPr>
          <a:lstStyle>
            <a:lvl1pPr marL="0" indent="0" algn="l">
              <a:spcBef>
                <a:spcPts val="1200"/>
              </a:spcBef>
              <a:spcAft>
                <a:spcPts val="60"/>
              </a:spcAft>
              <a:buNone/>
              <a:defRPr sz="1400" b="1" spc="1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91" name="Text Placeholder 1961">
            <a:extLst>
              <a:ext uri="{FF2B5EF4-FFF2-40B4-BE49-F238E27FC236}">
                <a16:creationId xmlns:a16="http://schemas.microsoft.com/office/drawing/2014/main" id="{F290C317-5693-2190-DC6C-B1FBB50E65B2}"/>
              </a:ext>
            </a:extLst>
          </p:cNvPr>
          <p:cNvSpPr>
            <a:spLocks noGrp="1"/>
          </p:cNvSpPr>
          <p:nvPr>
            <p:ph type="body" sz="quarter" idx="14" hasCustomPrompt="1"/>
          </p:nvPr>
        </p:nvSpPr>
        <p:spPr>
          <a:xfrm>
            <a:off x="1215450" y="1934670"/>
            <a:ext cx="4517136"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mn-lt"/>
                <a:ea typeface="Roboto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92" name="Text Placeholder 1963">
            <a:extLst>
              <a:ext uri="{FF2B5EF4-FFF2-40B4-BE49-F238E27FC236}">
                <a16:creationId xmlns:a16="http://schemas.microsoft.com/office/drawing/2014/main" id="{69307D98-0D2A-6367-B886-8BC3DE78A926}"/>
              </a:ext>
            </a:extLst>
          </p:cNvPr>
          <p:cNvSpPr>
            <a:spLocks noGrp="1"/>
          </p:cNvSpPr>
          <p:nvPr>
            <p:ph type="body" sz="quarter" idx="15" hasCustomPrompt="1"/>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Roboto Light" panose="02000000000000000000" pitchFamily="2" charset="0"/>
                <a:ea typeface="Roboto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1993" name="Rectangle 1992">
            <a:extLst>
              <a:ext uri="{FF2B5EF4-FFF2-40B4-BE49-F238E27FC236}">
                <a16:creationId xmlns:a16="http://schemas.microsoft.com/office/drawing/2014/main" id="{75F67FD0-9510-D988-3837-38FD99E6DD28}"/>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274748"/>
              </a:solidFill>
            </a:endParaRPr>
          </a:p>
        </p:txBody>
      </p:sp>
      <p:sp>
        <p:nvSpPr>
          <p:cNvPr id="1994" name="Text Placeholder 47">
            <a:extLst>
              <a:ext uri="{FF2B5EF4-FFF2-40B4-BE49-F238E27FC236}">
                <a16:creationId xmlns:a16="http://schemas.microsoft.com/office/drawing/2014/main" id="{CE691B96-E32E-F7AA-D0A1-ACAFF2C96FA9}"/>
              </a:ext>
            </a:extLst>
          </p:cNvPr>
          <p:cNvSpPr>
            <a:spLocks noGrp="1"/>
          </p:cNvSpPr>
          <p:nvPr>
            <p:ph type="body" sz="quarter" idx="17" hasCustomPrompt="1"/>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mn-lt"/>
                <a:ea typeface="Roboto Light" panose="02000000000000000000" pitchFamily="2" charset="0"/>
              </a:defRPr>
            </a:lvl1pPr>
            <a:lvl2pPr marL="457200" indent="0" algn="ctr">
              <a:buNone/>
              <a:defRPr sz="1600" b="0" i="0">
                <a:solidFill>
                  <a:schemeClr val="bg1"/>
                </a:solidFill>
                <a:latin typeface="Roboto Light" panose="02000000000000000000" pitchFamily="2" charset="0"/>
                <a:ea typeface="Roboto Light" panose="02000000000000000000" pitchFamily="2" charset="0"/>
              </a:defRPr>
            </a:lvl2pPr>
            <a:lvl3pPr marL="914400" indent="0" algn="ctr">
              <a:buNone/>
              <a:defRPr sz="1600" b="0" i="0">
                <a:solidFill>
                  <a:schemeClr val="bg1"/>
                </a:solidFill>
                <a:latin typeface="Roboto Light" panose="02000000000000000000" pitchFamily="2" charset="0"/>
                <a:ea typeface="Roboto Light" panose="02000000000000000000" pitchFamily="2" charset="0"/>
              </a:defRPr>
            </a:lvl3pPr>
            <a:lvl4pPr marL="1371600" indent="0" algn="ctr">
              <a:buNone/>
              <a:defRPr sz="1600" b="0" i="0">
                <a:solidFill>
                  <a:schemeClr val="bg1"/>
                </a:solidFill>
                <a:latin typeface="Roboto Light" panose="02000000000000000000" pitchFamily="2" charset="0"/>
                <a:ea typeface="Roboto Light" panose="02000000000000000000" pitchFamily="2" charset="0"/>
              </a:defRPr>
            </a:lvl4pPr>
            <a:lvl5pPr marL="1828800" indent="0" algn="ctr">
              <a:buNone/>
              <a:defRPr sz="1600" b="0" i="0">
                <a:solidFill>
                  <a:schemeClr val="bg1"/>
                </a:solidFill>
                <a:latin typeface="Roboto Light" panose="02000000000000000000" pitchFamily="2" charset="0"/>
                <a:ea typeface="Roboto Light" panose="02000000000000000000" pitchFamily="2" charset="0"/>
              </a:defRPr>
            </a:lvl5pPr>
          </a:lstStyle>
          <a:p>
            <a:pPr lvl="0"/>
            <a:r>
              <a:rPr lang="en-US" dirty="0"/>
              <a:t>Presenter Affiliation</a:t>
            </a:r>
          </a:p>
        </p:txBody>
      </p:sp>
      <p:pic>
        <p:nvPicPr>
          <p:cNvPr id="5" name="Graphic 4">
            <a:extLst>
              <a:ext uri="{FF2B5EF4-FFF2-40B4-BE49-F238E27FC236}">
                <a16:creationId xmlns:a16="http://schemas.microsoft.com/office/drawing/2014/main" id="{31D47623-818A-705B-B821-F058B0BC952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28108" y="1141396"/>
            <a:ext cx="1780479" cy="428014"/>
          </a:xfrm>
          <a:prstGeom prst="rect">
            <a:avLst/>
          </a:prstGeom>
        </p:spPr>
      </p:pic>
      <p:grpSp>
        <p:nvGrpSpPr>
          <p:cNvPr id="4" name="Group 3">
            <a:extLst>
              <a:ext uri="{FF2B5EF4-FFF2-40B4-BE49-F238E27FC236}">
                <a16:creationId xmlns:a16="http://schemas.microsoft.com/office/drawing/2014/main" id="{989A2CD0-329A-AD66-9E82-A1DB6C6F93A4}"/>
              </a:ext>
            </a:extLst>
          </p:cNvPr>
          <p:cNvGrpSpPr/>
          <p:nvPr userDrawn="1"/>
        </p:nvGrpSpPr>
        <p:grpSpPr>
          <a:xfrm>
            <a:off x="1177351" y="5301081"/>
            <a:ext cx="4558967" cy="438406"/>
            <a:chOff x="1177351" y="5301081"/>
            <a:chExt cx="4558967" cy="438406"/>
          </a:xfrm>
        </p:grpSpPr>
        <p:sp>
          <p:nvSpPr>
            <p:cNvPr id="6" name="TextBox 5">
              <a:extLst>
                <a:ext uri="{FF2B5EF4-FFF2-40B4-BE49-F238E27FC236}">
                  <a16:creationId xmlns:a16="http://schemas.microsoft.com/office/drawing/2014/main" id="{18CD3442-F157-B130-4C8C-C1C6563CA624}"/>
                </a:ext>
              </a:extLst>
            </p:cNvPr>
            <p:cNvSpPr txBox="1"/>
            <p:nvPr userDrawn="1"/>
          </p:nvSpPr>
          <p:spPr>
            <a:xfrm>
              <a:off x="2688336" y="5344755"/>
              <a:ext cx="3047982" cy="369332"/>
            </a:xfrm>
            <a:prstGeom prst="rect">
              <a:avLst/>
            </a:prstGeom>
            <a:noFill/>
          </p:spPr>
          <p:txBody>
            <a:bodyPr wrap="square" lIns="182880" rtlCol="0">
              <a:spAutoFit/>
            </a:bodyPr>
            <a:lstStyle/>
            <a:p>
              <a:r>
                <a:rPr lang="en-US" sz="900" b="0" dirty="0">
                  <a:solidFill>
                    <a:schemeClr val="tx1"/>
                  </a:solidFill>
                  <a:latin typeface="Roboto" panose="02000000000000000000" pitchFamily="2" charset="0"/>
                  <a:ea typeface="Roboto" panose="02000000000000000000" pitchFamily="2" charset="0"/>
                </a:rPr>
                <a:t>ORNL IS MANAGED BY UT-BATTELLE LLC </a:t>
              </a:r>
              <a:br>
                <a:rPr lang="en-US" sz="900" b="0" dirty="0">
                  <a:solidFill>
                    <a:schemeClr val="tx1"/>
                  </a:solidFill>
                  <a:latin typeface="Roboto" panose="02000000000000000000" pitchFamily="2" charset="0"/>
                  <a:ea typeface="Roboto" panose="02000000000000000000" pitchFamily="2" charset="0"/>
                </a:rPr>
              </a:br>
              <a:r>
                <a:rPr lang="en-US" sz="900" b="0" dirty="0">
                  <a:solidFill>
                    <a:schemeClr val="tx1"/>
                  </a:solidFill>
                  <a:latin typeface="Roboto" panose="02000000000000000000" pitchFamily="2" charset="0"/>
                  <a:ea typeface="Roboto" panose="02000000000000000000" pitchFamily="2" charset="0"/>
                </a:rPr>
                <a:t>FOR THE US DEPARTMENT OF ENERGY</a:t>
              </a:r>
            </a:p>
          </p:txBody>
        </p:sp>
        <p:pic>
          <p:nvPicPr>
            <p:cNvPr id="7" name="Picture 6" descr="Shape&#10;&#10;AI-generated content may be incorrect.">
              <a:extLst>
                <a:ext uri="{FF2B5EF4-FFF2-40B4-BE49-F238E27FC236}">
                  <a16:creationId xmlns:a16="http://schemas.microsoft.com/office/drawing/2014/main" id="{442A6DA9-8C3C-81D4-6B8A-D16A90DD9BD7}"/>
                </a:ext>
              </a:extLst>
            </p:cNvPr>
            <p:cNvPicPr>
              <a:picLocks noChangeAspect="1"/>
            </p:cNvPicPr>
            <p:nvPr userDrawn="1"/>
          </p:nvPicPr>
          <p:blipFill>
            <a:blip r:embed="rId4"/>
            <a:stretch>
              <a:fillRect/>
            </a:stretch>
          </p:blipFill>
          <p:spPr>
            <a:xfrm>
              <a:off x="1177351" y="5301081"/>
              <a:ext cx="1526303" cy="438406"/>
            </a:xfrm>
            <a:prstGeom prst="rect">
              <a:avLst/>
            </a:prstGeom>
          </p:spPr>
        </p:pic>
      </p:grpSp>
    </p:spTree>
    <p:extLst>
      <p:ext uri="{BB962C8B-B14F-4D97-AF65-F5344CB8AC3E}">
        <p14:creationId xmlns:p14="http://schemas.microsoft.com/office/powerpoint/2010/main" val="1720754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A">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825625"/>
            <a:ext cx="5563532" cy="4131422"/>
          </a:xfrm>
        </p:spPr>
        <p:txBody>
          <a:bodyPr/>
          <a:lstStyle>
            <a:lvl1pPr marL="0" indent="0">
              <a:spcBef>
                <a:spcPts val="1200"/>
              </a:spcBef>
              <a:buNone/>
              <a:defRPr sz="1800"/>
            </a:lvl1pPr>
          </a:lstStyle>
          <a:p>
            <a:r>
              <a:rPr lang="en-US" dirty="0"/>
              <a:t>Place content here</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43592" y="1825625"/>
            <a:ext cx="5563532" cy="4131422"/>
          </a:xfrm>
        </p:spPr>
        <p:txBody>
          <a:bodyPr/>
          <a:lstStyle>
            <a:lvl1pPr marL="0" indent="0">
              <a:spcBef>
                <a:spcPts val="1200"/>
              </a:spcBef>
              <a:buNone/>
              <a:defRPr sz="1800"/>
            </a:lvl1pPr>
          </a:lstStyle>
          <a:p>
            <a:r>
              <a:rPr lang="en-US" dirty="0"/>
              <a:t>Place content here</a:t>
            </a:r>
          </a:p>
        </p:txBody>
      </p:sp>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a:t>
            </a:r>
          </a:p>
        </p:txBody>
      </p:sp>
    </p:spTree>
    <p:extLst>
      <p:ext uri="{BB962C8B-B14F-4D97-AF65-F5344CB8AC3E}">
        <p14:creationId xmlns:p14="http://schemas.microsoft.com/office/powerpoint/2010/main" val="4115577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Column B">
    <p:bg>
      <p:bgPr>
        <a:solidFill>
          <a:schemeClr val="accent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099DB8-02EB-0BAA-D750-3A0693F28BB8}"/>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a:p>
        </p:txBody>
      </p:sp>
      <p:sp>
        <p:nvSpPr>
          <p:cNvPr id="5" name="Rectangle 6">
            <a:extLst>
              <a:ext uri="{FF2B5EF4-FFF2-40B4-BE49-F238E27FC236}">
                <a16:creationId xmlns:a16="http://schemas.microsoft.com/office/drawing/2014/main" id="{16F1A98B-07FE-B21C-77B1-F780EBF12B12}"/>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pic>
        <p:nvPicPr>
          <p:cNvPr id="7" name="Graphic 6">
            <a:extLst>
              <a:ext uri="{FF2B5EF4-FFF2-40B4-BE49-F238E27FC236}">
                <a16:creationId xmlns:a16="http://schemas.microsoft.com/office/drawing/2014/main" id="{3B2F52CC-99F4-74FB-3BF5-8DD70D4268F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825625"/>
            <a:ext cx="5563532" cy="4131422"/>
          </a:xfrm>
        </p:spPr>
        <p:txBody>
          <a:bodyPr/>
          <a:lstStyle>
            <a:lvl1pPr marL="0" indent="0">
              <a:spcBef>
                <a:spcPts val="1200"/>
              </a:spcBef>
              <a:buNone/>
              <a:defRPr sz="1800">
                <a:solidFill>
                  <a:schemeClr val="bg1"/>
                </a:solidFill>
              </a:defRPr>
            </a:lvl1pPr>
          </a:lstStyle>
          <a:p>
            <a:r>
              <a:rPr lang="en-US" dirty="0"/>
              <a:t>Place content here</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43592" y="1825625"/>
            <a:ext cx="5563532" cy="4131422"/>
          </a:xfrm>
        </p:spPr>
        <p:txBody>
          <a:bodyPr/>
          <a:lstStyle>
            <a:lvl1pPr marL="0" indent="0">
              <a:spcBef>
                <a:spcPts val="1200"/>
              </a:spcBef>
              <a:buNone/>
              <a:defRPr sz="1800">
                <a:solidFill>
                  <a:schemeClr val="bg1"/>
                </a:solidFill>
              </a:defRPr>
            </a:lvl1pPr>
          </a:lstStyle>
          <a:p>
            <a:r>
              <a:rPr lang="en-US" dirty="0"/>
              <a:t>Place content here</a:t>
            </a:r>
          </a:p>
        </p:txBody>
      </p:sp>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solidFill>
                  <a:schemeClr val="bg1"/>
                </a:solidFill>
              </a:defRPr>
            </a:lvl1pPr>
          </a:lstStyle>
          <a:p>
            <a:r>
              <a:rPr lang="en-US" dirty="0"/>
              <a:t>One-sentence headline stating the main takeaway message</a:t>
            </a:r>
          </a:p>
        </p:txBody>
      </p:sp>
    </p:spTree>
    <p:extLst>
      <p:ext uri="{BB962C8B-B14F-4D97-AF65-F5344CB8AC3E}">
        <p14:creationId xmlns:p14="http://schemas.microsoft.com/office/powerpoint/2010/main" val="2409650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Column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652954"/>
            <a:ext cx="3650690" cy="4156175"/>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4228076" y="1652954"/>
            <a:ext cx="3646421" cy="4156175"/>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8156060" y="1652954"/>
            <a:ext cx="3647391" cy="4156175"/>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Tree>
    <p:extLst>
      <p:ext uri="{BB962C8B-B14F-4D97-AF65-F5344CB8AC3E}">
        <p14:creationId xmlns:p14="http://schemas.microsoft.com/office/powerpoint/2010/main" val="1172851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Column B">
    <p:bg>
      <p:bgPr>
        <a:solidFill>
          <a:schemeClr val="accent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099DB8-02EB-0BAA-D750-3A0693F28BB8}"/>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a:p>
        </p:txBody>
      </p:sp>
      <p:sp>
        <p:nvSpPr>
          <p:cNvPr id="5" name="Rectangle 6">
            <a:extLst>
              <a:ext uri="{FF2B5EF4-FFF2-40B4-BE49-F238E27FC236}">
                <a16:creationId xmlns:a16="http://schemas.microsoft.com/office/drawing/2014/main" id="{16F1A98B-07FE-B21C-77B1-F780EBF12B12}"/>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pic>
        <p:nvPicPr>
          <p:cNvPr id="7" name="Graphic 6">
            <a:extLst>
              <a:ext uri="{FF2B5EF4-FFF2-40B4-BE49-F238E27FC236}">
                <a16:creationId xmlns:a16="http://schemas.microsoft.com/office/drawing/2014/main" id="{3B2F52CC-99F4-74FB-3BF5-8DD70D4268F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solidFill>
                  <a:schemeClr val="bg1"/>
                </a:solidFill>
              </a:defRPr>
            </a:lvl1pPr>
          </a:lstStyle>
          <a:p>
            <a:r>
              <a:rPr lang="en-US" dirty="0"/>
              <a:t>One-sentence headline stating the main takeaway message</a:t>
            </a:r>
          </a:p>
        </p:txBody>
      </p:sp>
      <p:sp>
        <p:nvSpPr>
          <p:cNvPr id="2" name="Content Placeholder 2">
            <a:extLst>
              <a:ext uri="{FF2B5EF4-FFF2-40B4-BE49-F238E27FC236}">
                <a16:creationId xmlns:a16="http://schemas.microsoft.com/office/drawing/2014/main" id="{7C908273-EAF5-86C7-7DA1-4B3A63FA40AD}"/>
              </a:ext>
            </a:extLst>
          </p:cNvPr>
          <p:cNvSpPr>
            <a:spLocks noGrp="1"/>
          </p:cNvSpPr>
          <p:nvPr>
            <p:ph sz="half" idx="1" hasCustomPrompt="1"/>
          </p:nvPr>
        </p:nvSpPr>
        <p:spPr>
          <a:xfrm>
            <a:off x="314692" y="1652954"/>
            <a:ext cx="3650690" cy="4156175"/>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9" name="Content Placeholder 2">
            <a:extLst>
              <a:ext uri="{FF2B5EF4-FFF2-40B4-BE49-F238E27FC236}">
                <a16:creationId xmlns:a16="http://schemas.microsoft.com/office/drawing/2014/main" id="{328AC23A-F6F3-1406-A41C-A53D31762F5B}"/>
              </a:ext>
            </a:extLst>
          </p:cNvPr>
          <p:cNvSpPr>
            <a:spLocks noGrp="1"/>
          </p:cNvSpPr>
          <p:nvPr>
            <p:ph sz="half" idx="14" hasCustomPrompt="1"/>
          </p:nvPr>
        </p:nvSpPr>
        <p:spPr>
          <a:xfrm>
            <a:off x="4228076" y="1652954"/>
            <a:ext cx="3646421" cy="4156175"/>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10" name="Content Placeholder 2">
            <a:extLst>
              <a:ext uri="{FF2B5EF4-FFF2-40B4-BE49-F238E27FC236}">
                <a16:creationId xmlns:a16="http://schemas.microsoft.com/office/drawing/2014/main" id="{08990C39-D2EB-2C24-D563-540A447C8980}"/>
              </a:ext>
            </a:extLst>
          </p:cNvPr>
          <p:cNvSpPr>
            <a:spLocks noGrp="1"/>
          </p:cNvSpPr>
          <p:nvPr>
            <p:ph sz="half" idx="16" hasCustomPrompt="1"/>
          </p:nvPr>
        </p:nvSpPr>
        <p:spPr>
          <a:xfrm>
            <a:off x="8156060" y="1652954"/>
            <a:ext cx="3647391" cy="4156175"/>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Tree>
    <p:extLst>
      <p:ext uri="{BB962C8B-B14F-4D97-AF65-F5344CB8AC3E}">
        <p14:creationId xmlns:p14="http://schemas.microsoft.com/office/powerpoint/2010/main" val="15501899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Column 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1629508"/>
            <a:ext cx="2743968"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3237701" y="1629508"/>
            <a:ext cx="2740760"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6144032" y="1629508"/>
            <a:ext cx="2741489"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2" name="Content Placeholder 2">
            <a:extLst>
              <a:ext uri="{FF2B5EF4-FFF2-40B4-BE49-F238E27FC236}">
                <a16:creationId xmlns:a16="http://schemas.microsoft.com/office/drawing/2014/main" id="{13E0DCF4-21AE-4C71-696D-13E98DC66059}"/>
              </a:ext>
            </a:extLst>
          </p:cNvPr>
          <p:cNvSpPr>
            <a:spLocks noGrp="1"/>
          </p:cNvSpPr>
          <p:nvPr>
            <p:ph sz="half" idx="18" hasCustomPrompt="1"/>
          </p:nvPr>
        </p:nvSpPr>
        <p:spPr>
          <a:xfrm>
            <a:off x="9069571" y="1629508"/>
            <a:ext cx="2737553" cy="4179621"/>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Tree>
    <p:extLst>
      <p:ext uri="{BB962C8B-B14F-4D97-AF65-F5344CB8AC3E}">
        <p14:creationId xmlns:p14="http://schemas.microsoft.com/office/powerpoint/2010/main" val="41067462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Column B">
    <p:bg>
      <p:bgPr>
        <a:solidFill>
          <a:schemeClr val="accent1"/>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F099DB8-02EB-0BAA-D750-3A0693F28BB8}"/>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a:p>
        </p:txBody>
      </p:sp>
      <p:sp>
        <p:nvSpPr>
          <p:cNvPr id="5" name="Rectangle 6">
            <a:extLst>
              <a:ext uri="{FF2B5EF4-FFF2-40B4-BE49-F238E27FC236}">
                <a16:creationId xmlns:a16="http://schemas.microsoft.com/office/drawing/2014/main" id="{16F1A98B-07FE-B21C-77B1-F780EBF12B12}"/>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pic>
        <p:nvPicPr>
          <p:cNvPr id="7" name="Graphic 6">
            <a:extLst>
              <a:ext uri="{FF2B5EF4-FFF2-40B4-BE49-F238E27FC236}">
                <a16:creationId xmlns:a16="http://schemas.microsoft.com/office/drawing/2014/main" id="{3B2F52CC-99F4-74FB-3BF5-8DD70D4268F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
        <p:nvSpPr>
          <p:cNvPr id="6" name="Title 1">
            <a:extLst>
              <a:ext uri="{FF2B5EF4-FFF2-40B4-BE49-F238E27FC236}">
                <a16:creationId xmlns:a16="http://schemas.microsoft.com/office/drawing/2014/main" id="{97C102EF-A95D-C917-FF68-A16CB75B3C52}"/>
              </a:ext>
            </a:extLst>
          </p:cNvPr>
          <p:cNvSpPr>
            <a:spLocks noGrp="1"/>
          </p:cNvSpPr>
          <p:nvPr>
            <p:ph type="title" hasCustomPrompt="1"/>
          </p:nvPr>
        </p:nvSpPr>
        <p:spPr>
          <a:xfrm>
            <a:off x="314692" y="365125"/>
            <a:ext cx="11492432" cy="886397"/>
          </a:xfrm>
        </p:spPr>
        <p:txBody>
          <a:bodyPr/>
          <a:lstStyle>
            <a:lvl1pPr>
              <a:defRPr>
                <a:solidFill>
                  <a:schemeClr val="bg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4E3954A7-39D8-F93F-8AB5-8AFDA80ABC34}"/>
              </a:ext>
            </a:extLst>
          </p:cNvPr>
          <p:cNvSpPr>
            <a:spLocks noGrp="1"/>
          </p:cNvSpPr>
          <p:nvPr>
            <p:ph sz="half" idx="1" hasCustomPrompt="1"/>
          </p:nvPr>
        </p:nvSpPr>
        <p:spPr>
          <a:xfrm>
            <a:off x="314692" y="1629508"/>
            <a:ext cx="2743968"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4" name="Content Placeholder 2">
            <a:extLst>
              <a:ext uri="{FF2B5EF4-FFF2-40B4-BE49-F238E27FC236}">
                <a16:creationId xmlns:a16="http://schemas.microsoft.com/office/drawing/2014/main" id="{E933C006-27BF-E46C-6464-DF2AED8EF3CF}"/>
              </a:ext>
            </a:extLst>
          </p:cNvPr>
          <p:cNvSpPr>
            <a:spLocks noGrp="1"/>
          </p:cNvSpPr>
          <p:nvPr>
            <p:ph sz="half" idx="14" hasCustomPrompt="1"/>
          </p:nvPr>
        </p:nvSpPr>
        <p:spPr>
          <a:xfrm>
            <a:off x="3237701" y="1629508"/>
            <a:ext cx="2740760"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11" name="Content Placeholder 2">
            <a:extLst>
              <a:ext uri="{FF2B5EF4-FFF2-40B4-BE49-F238E27FC236}">
                <a16:creationId xmlns:a16="http://schemas.microsoft.com/office/drawing/2014/main" id="{372DE149-7914-DD03-AF2A-717A4DBC4C42}"/>
              </a:ext>
            </a:extLst>
          </p:cNvPr>
          <p:cNvSpPr>
            <a:spLocks noGrp="1"/>
          </p:cNvSpPr>
          <p:nvPr>
            <p:ph sz="half" idx="16" hasCustomPrompt="1"/>
          </p:nvPr>
        </p:nvSpPr>
        <p:spPr>
          <a:xfrm>
            <a:off x="6144032" y="1629508"/>
            <a:ext cx="2741489"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12" name="Content Placeholder 2">
            <a:extLst>
              <a:ext uri="{FF2B5EF4-FFF2-40B4-BE49-F238E27FC236}">
                <a16:creationId xmlns:a16="http://schemas.microsoft.com/office/drawing/2014/main" id="{C563E755-9A43-BCF9-FC26-D2B9312D44A8}"/>
              </a:ext>
            </a:extLst>
          </p:cNvPr>
          <p:cNvSpPr>
            <a:spLocks noGrp="1"/>
          </p:cNvSpPr>
          <p:nvPr>
            <p:ph sz="half" idx="18" hasCustomPrompt="1"/>
          </p:nvPr>
        </p:nvSpPr>
        <p:spPr>
          <a:xfrm>
            <a:off x="9069571" y="1629508"/>
            <a:ext cx="2737553" cy="4179621"/>
          </a:xfrm>
        </p:spPr>
        <p:txBody>
          <a:bodyPr lIns="182880" tIns="91440" rIns="91440" bIns="91440">
            <a:noAutofit/>
          </a:bodyPr>
          <a:lstStyle>
            <a:lvl1pPr marL="0" indent="0">
              <a:spcBef>
                <a:spcPts val="1200"/>
              </a:spcBef>
              <a:spcAft>
                <a:spcPts val="60"/>
              </a:spcAft>
              <a:buNone/>
              <a:defRPr sz="1800">
                <a:solidFill>
                  <a:schemeClr val="bg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Tree>
    <p:extLst>
      <p:ext uri="{BB962C8B-B14F-4D97-AF65-F5344CB8AC3E}">
        <p14:creationId xmlns:p14="http://schemas.microsoft.com/office/powerpoint/2010/main" val="1434581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Column-Green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51529"/>
            <a:ext cx="5528426" cy="3805518"/>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solidFill>
                  <a:schemeClr val="tx1"/>
                </a:solidFill>
              </a:defRPr>
            </a:lvl5pPr>
          </a:lstStyle>
          <a:p>
            <a:r>
              <a:rPr lang="en-US" dirty="0"/>
              <a:t>Place content here</a:t>
            </a:r>
          </a:p>
        </p:txBody>
      </p:sp>
      <p:sp>
        <p:nvSpPr>
          <p:cNvPr id="4" name="Content Placeholder 3">
            <a:extLst>
              <a:ext uri="{FF2B5EF4-FFF2-40B4-BE49-F238E27FC236}">
                <a16:creationId xmlns:a16="http://schemas.microsoft.com/office/drawing/2014/main" id="{F8961C74-5281-AA62-3E0D-EBE314E66ADF}"/>
              </a:ext>
            </a:extLst>
          </p:cNvPr>
          <p:cNvSpPr>
            <a:spLocks noGrp="1"/>
          </p:cNvSpPr>
          <p:nvPr>
            <p:ph sz="half" idx="2" hasCustomPrompt="1"/>
          </p:nvPr>
        </p:nvSpPr>
        <p:spPr>
          <a:xfrm>
            <a:off x="6237905" y="2151529"/>
            <a:ext cx="5534113" cy="3805518"/>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solidFill>
                  <a:schemeClr val="tx1"/>
                </a:solidFill>
              </a:defRPr>
            </a:lvl5pPr>
          </a:lstStyle>
          <a:p>
            <a:r>
              <a:rPr lang="en-US" dirty="0"/>
              <a:t>Place content here</a:t>
            </a:r>
          </a:p>
        </p:txBody>
      </p:sp>
      <p:sp>
        <p:nvSpPr>
          <p:cNvPr id="5" name="Text Placeholder 212">
            <a:extLst>
              <a:ext uri="{FF2B5EF4-FFF2-40B4-BE49-F238E27FC236}">
                <a16:creationId xmlns:a16="http://schemas.microsoft.com/office/drawing/2014/main" id="{E5D92591-51DF-3209-1704-154E381BA6FD}"/>
              </a:ext>
            </a:extLst>
          </p:cNvPr>
          <p:cNvSpPr>
            <a:spLocks noGrp="1"/>
          </p:cNvSpPr>
          <p:nvPr>
            <p:ph type="body" sz="quarter" idx="13" hasCustomPrompt="1"/>
          </p:nvPr>
        </p:nvSpPr>
        <p:spPr>
          <a:xfrm>
            <a:off x="314691" y="1636713"/>
            <a:ext cx="5534113"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6" name="Text Placeholder 212">
            <a:extLst>
              <a:ext uri="{FF2B5EF4-FFF2-40B4-BE49-F238E27FC236}">
                <a16:creationId xmlns:a16="http://schemas.microsoft.com/office/drawing/2014/main" id="{1322623F-B85A-91ED-9131-7E60FBA08AAC}"/>
              </a:ext>
            </a:extLst>
          </p:cNvPr>
          <p:cNvSpPr>
            <a:spLocks noGrp="1"/>
          </p:cNvSpPr>
          <p:nvPr>
            <p:ph type="body" sz="quarter" idx="14" hasCustomPrompt="1"/>
          </p:nvPr>
        </p:nvSpPr>
        <p:spPr>
          <a:xfrm>
            <a:off x="6238429" y="1636672"/>
            <a:ext cx="5534113"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Tree>
    <p:extLst>
      <p:ext uri="{BB962C8B-B14F-4D97-AF65-F5344CB8AC3E}">
        <p14:creationId xmlns:p14="http://schemas.microsoft.com/office/powerpoint/2010/main" val="20008359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Column-Green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91870"/>
            <a:ext cx="3650690"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4228076" y="2191870"/>
            <a:ext cx="3646421"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8156060" y="2191870"/>
            <a:ext cx="3647391"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4" name="Text Placeholder 212">
            <a:extLst>
              <a:ext uri="{FF2B5EF4-FFF2-40B4-BE49-F238E27FC236}">
                <a16:creationId xmlns:a16="http://schemas.microsoft.com/office/drawing/2014/main" id="{0EDE83FF-6880-0C2B-F666-A52972148FBD}"/>
              </a:ext>
            </a:extLst>
          </p:cNvPr>
          <p:cNvSpPr>
            <a:spLocks noGrp="1"/>
          </p:cNvSpPr>
          <p:nvPr>
            <p:ph type="body" sz="quarter" idx="13" hasCustomPrompt="1"/>
          </p:nvPr>
        </p:nvSpPr>
        <p:spPr>
          <a:xfrm>
            <a:off x="314691" y="1636713"/>
            <a:ext cx="3646421"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5" name="Text Placeholder 212">
            <a:extLst>
              <a:ext uri="{FF2B5EF4-FFF2-40B4-BE49-F238E27FC236}">
                <a16:creationId xmlns:a16="http://schemas.microsoft.com/office/drawing/2014/main" id="{8CEEB1B0-74A1-A9A5-0E01-2E2E2380F2DF}"/>
              </a:ext>
            </a:extLst>
          </p:cNvPr>
          <p:cNvSpPr>
            <a:spLocks noGrp="1"/>
          </p:cNvSpPr>
          <p:nvPr>
            <p:ph type="body" sz="quarter" idx="15" hasCustomPrompt="1"/>
          </p:nvPr>
        </p:nvSpPr>
        <p:spPr>
          <a:xfrm>
            <a:off x="4231283" y="1636713"/>
            <a:ext cx="3646421"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6" name="Text Placeholder 212">
            <a:extLst>
              <a:ext uri="{FF2B5EF4-FFF2-40B4-BE49-F238E27FC236}">
                <a16:creationId xmlns:a16="http://schemas.microsoft.com/office/drawing/2014/main" id="{1B1FC136-726A-E90A-AA01-55CC4CA7F5C6}"/>
              </a:ext>
            </a:extLst>
          </p:cNvPr>
          <p:cNvSpPr>
            <a:spLocks noGrp="1"/>
          </p:cNvSpPr>
          <p:nvPr>
            <p:ph type="body" sz="quarter" idx="17" hasCustomPrompt="1"/>
          </p:nvPr>
        </p:nvSpPr>
        <p:spPr>
          <a:xfrm>
            <a:off x="8159995" y="1636713"/>
            <a:ext cx="3646421"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Tree>
    <p:extLst>
      <p:ext uri="{BB962C8B-B14F-4D97-AF65-F5344CB8AC3E}">
        <p14:creationId xmlns:p14="http://schemas.microsoft.com/office/powerpoint/2010/main" val="1401445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Column-Green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11492432" cy="886397"/>
          </a:xfrm>
        </p:spPr>
        <p:txBody>
          <a:bodyPr>
            <a:noAutofit/>
          </a:bodyPr>
          <a:lstStyle>
            <a:lvl1pPr>
              <a:defRPr>
                <a:solidFill>
                  <a:schemeClr val="tx1"/>
                </a:solidFill>
              </a:defRPr>
            </a:lvl1p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191870"/>
            <a:ext cx="2743968"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28" name="Content Placeholder 2">
            <a:extLst>
              <a:ext uri="{FF2B5EF4-FFF2-40B4-BE49-F238E27FC236}">
                <a16:creationId xmlns:a16="http://schemas.microsoft.com/office/drawing/2014/main" id="{91B561D3-B6AC-5C9F-026F-E37DD262A783}"/>
              </a:ext>
            </a:extLst>
          </p:cNvPr>
          <p:cNvSpPr>
            <a:spLocks noGrp="1"/>
          </p:cNvSpPr>
          <p:nvPr>
            <p:ph sz="half" idx="14" hasCustomPrompt="1"/>
          </p:nvPr>
        </p:nvSpPr>
        <p:spPr>
          <a:xfrm>
            <a:off x="3237701" y="2191870"/>
            <a:ext cx="2740760"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0" name="Content Placeholder 2">
            <a:extLst>
              <a:ext uri="{FF2B5EF4-FFF2-40B4-BE49-F238E27FC236}">
                <a16:creationId xmlns:a16="http://schemas.microsoft.com/office/drawing/2014/main" id="{0971FFF4-0C2D-A4E6-1474-3D6A4F0506DA}"/>
              </a:ext>
            </a:extLst>
          </p:cNvPr>
          <p:cNvSpPr>
            <a:spLocks noGrp="1"/>
          </p:cNvSpPr>
          <p:nvPr>
            <p:ph sz="half" idx="16" hasCustomPrompt="1"/>
          </p:nvPr>
        </p:nvSpPr>
        <p:spPr>
          <a:xfrm>
            <a:off x="6144032" y="2191870"/>
            <a:ext cx="2741489"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3432" name="Content Placeholder 2">
            <a:extLst>
              <a:ext uri="{FF2B5EF4-FFF2-40B4-BE49-F238E27FC236}">
                <a16:creationId xmlns:a16="http://schemas.microsoft.com/office/drawing/2014/main" id="{13E0DCF4-21AE-4C71-696D-13E98DC66059}"/>
              </a:ext>
            </a:extLst>
          </p:cNvPr>
          <p:cNvSpPr>
            <a:spLocks noGrp="1"/>
          </p:cNvSpPr>
          <p:nvPr>
            <p:ph sz="half" idx="18" hasCustomPrompt="1"/>
          </p:nvPr>
        </p:nvSpPr>
        <p:spPr>
          <a:xfrm>
            <a:off x="9069571" y="2191870"/>
            <a:ext cx="2737553" cy="3617259"/>
          </a:xfrm>
        </p:spPr>
        <p:txBody>
          <a:bodyPr lIns="182880" tIns="91440" rIns="91440" bIns="91440">
            <a:noAutofit/>
          </a:bodyPr>
          <a:lstStyle>
            <a:lvl1pPr marL="0" indent="0">
              <a:spcBef>
                <a:spcPts val="1200"/>
              </a:spcBef>
              <a:spcAft>
                <a:spcPts val="60"/>
              </a:spcAft>
              <a:buNone/>
              <a:defRPr sz="1800">
                <a:solidFill>
                  <a:schemeClr val="tx1"/>
                </a:solidFill>
              </a:defRPr>
            </a:lvl1pPr>
            <a:lvl2pPr>
              <a:spcBef>
                <a:spcPts val="1200"/>
              </a:spcBef>
              <a:spcAft>
                <a:spcPts val="60"/>
              </a:spcAft>
              <a:defRPr sz="1600">
                <a:solidFill>
                  <a:schemeClr val="tx1"/>
                </a:solidFill>
              </a:defRPr>
            </a:lvl2pPr>
            <a:lvl3pPr>
              <a:spcBef>
                <a:spcPts val="1200"/>
              </a:spcBef>
              <a:spcAft>
                <a:spcPts val="60"/>
              </a:spcAft>
              <a:defRPr sz="1600">
                <a:solidFill>
                  <a:schemeClr val="tx1"/>
                </a:solidFill>
              </a:defRPr>
            </a:lvl3pPr>
            <a:lvl4pPr>
              <a:spcBef>
                <a:spcPts val="1200"/>
              </a:spcBef>
              <a:spcAft>
                <a:spcPts val="60"/>
              </a:spcAft>
              <a:defRPr sz="1600">
                <a:solidFill>
                  <a:schemeClr val="tx1"/>
                </a:solidFill>
              </a:defRPr>
            </a:lvl4pPr>
            <a:lvl5pPr>
              <a:spcBef>
                <a:spcPts val="1200"/>
              </a:spcBef>
              <a:spcAft>
                <a:spcPts val="60"/>
              </a:spcAft>
              <a:defRPr sz="1600"/>
            </a:lvl5pPr>
          </a:lstStyle>
          <a:p>
            <a:r>
              <a:rPr lang="en-US" dirty="0"/>
              <a:t>Place content here</a:t>
            </a:r>
          </a:p>
        </p:txBody>
      </p:sp>
      <p:sp>
        <p:nvSpPr>
          <p:cNvPr id="4" name="Text Placeholder 212">
            <a:extLst>
              <a:ext uri="{FF2B5EF4-FFF2-40B4-BE49-F238E27FC236}">
                <a16:creationId xmlns:a16="http://schemas.microsoft.com/office/drawing/2014/main" id="{A8FB3702-489D-7133-5029-0EED83D74255}"/>
              </a:ext>
            </a:extLst>
          </p:cNvPr>
          <p:cNvSpPr>
            <a:spLocks noGrp="1"/>
          </p:cNvSpPr>
          <p:nvPr>
            <p:ph type="body" sz="quarter" idx="13" hasCustomPrompt="1"/>
          </p:nvPr>
        </p:nvSpPr>
        <p:spPr>
          <a:xfrm>
            <a:off x="314692" y="1636713"/>
            <a:ext cx="2740760" cy="433965"/>
          </a:xfrm>
          <a:solidFill>
            <a:schemeClr val="tx2"/>
          </a:solidFill>
        </p:spPr>
        <p:txBody>
          <a:bodyPr wrap="square" lIns="182880" tIns="91440" rIns="91440" bIns="91440">
            <a:sp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5" name="Text Placeholder 212">
            <a:extLst>
              <a:ext uri="{FF2B5EF4-FFF2-40B4-BE49-F238E27FC236}">
                <a16:creationId xmlns:a16="http://schemas.microsoft.com/office/drawing/2014/main" id="{A472ABD6-D4AF-51A3-D274-EB02E1F7D698}"/>
              </a:ext>
            </a:extLst>
          </p:cNvPr>
          <p:cNvSpPr>
            <a:spLocks noGrp="1"/>
          </p:cNvSpPr>
          <p:nvPr>
            <p:ph type="body" sz="quarter" idx="15" hasCustomPrompt="1"/>
          </p:nvPr>
        </p:nvSpPr>
        <p:spPr>
          <a:xfrm>
            <a:off x="3237701" y="1636713"/>
            <a:ext cx="2740760"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6" name="Text Placeholder 212">
            <a:extLst>
              <a:ext uri="{FF2B5EF4-FFF2-40B4-BE49-F238E27FC236}">
                <a16:creationId xmlns:a16="http://schemas.microsoft.com/office/drawing/2014/main" id="{9B2846D9-98D8-E207-8370-E81B28729B49}"/>
              </a:ext>
            </a:extLst>
          </p:cNvPr>
          <p:cNvSpPr>
            <a:spLocks noGrp="1"/>
          </p:cNvSpPr>
          <p:nvPr>
            <p:ph type="body" sz="quarter" idx="17" hasCustomPrompt="1"/>
          </p:nvPr>
        </p:nvSpPr>
        <p:spPr>
          <a:xfrm>
            <a:off x="6144761" y="1636713"/>
            <a:ext cx="2740760"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
        <p:nvSpPr>
          <p:cNvPr id="7" name="Text Placeholder 212">
            <a:extLst>
              <a:ext uri="{FF2B5EF4-FFF2-40B4-BE49-F238E27FC236}">
                <a16:creationId xmlns:a16="http://schemas.microsoft.com/office/drawing/2014/main" id="{5A4E93FB-938D-13A6-A78B-46943641C35D}"/>
              </a:ext>
            </a:extLst>
          </p:cNvPr>
          <p:cNvSpPr>
            <a:spLocks noGrp="1"/>
          </p:cNvSpPr>
          <p:nvPr>
            <p:ph type="body" sz="quarter" idx="19" hasCustomPrompt="1"/>
          </p:nvPr>
        </p:nvSpPr>
        <p:spPr>
          <a:xfrm>
            <a:off x="9069571" y="1636713"/>
            <a:ext cx="2740760" cy="433965"/>
          </a:xfrm>
          <a:solidFill>
            <a:schemeClr val="tx2"/>
          </a:solidFill>
        </p:spPr>
        <p:txBody>
          <a:bodyPr wrap="square" lIns="182880" tIns="91440" rIns="91440" bIns="91440">
            <a:noAutofit/>
          </a:bodyPr>
          <a:lstStyle>
            <a:lvl1pPr marL="0" indent="0">
              <a:buNone/>
              <a:defRPr sz="1800" b="1">
                <a:solidFill>
                  <a:schemeClr val="bg1"/>
                </a:solidFill>
              </a:defRPr>
            </a:lvl1pPr>
            <a:lvl2pPr marL="457200" indent="0">
              <a:buNone/>
              <a:defRPr sz="1800" b="1">
                <a:solidFill>
                  <a:schemeClr val="bg1"/>
                </a:solidFill>
              </a:defRPr>
            </a:lvl2pPr>
            <a:lvl3pPr marL="914400" indent="0">
              <a:buNone/>
              <a:defRPr sz="1800" b="1">
                <a:solidFill>
                  <a:schemeClr val="bg1"/>
                </a:solidFill>
              </a:defRPr>
            </a:lvl3pPr>
            <a:lvl4pPr marL="1371600" indent="0">
              <a:buNone/>
              <a:defRPr sz="1800" b="1">
                <a:solidFill>
                  <a:schemeClr val="bg1"/>
                </a:solidFill>
              </a:defRPr>
            </a:lvl4pPr>
            <a:lvl5pPr marL="1828800" indent="0">
              <a:buNone/>
              <a:defRPr sz="1800" b="1">
                <a:solidFill>
                  <a:schemeClr val="bg1"/>
                </a:solidFill>
              </a:defRPr>
            </a:lvl5pPr>
          </a:lstStyle>
          <a:p>
            <a:r>
              <a:rPr lang="en-US" dirty="0"/>
              <a:t>Place content here</a:t>
            </a:r>
          </a:p>
        </p:txBody>
      </p:sp>
    </p:spTree>
    <p:extLst>
      <p:ext uri="{BB962C8B-B14F-4D97-AF65-F5344CB8AC3E}">
        <p14:creationId xmlns:p14="http://schemas.microsoft.com/office/powerpoint/2010/main" val="498188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Image Series A">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A0731A8F-A5F9-DD23-C897-CABCBA301C32}"/>
              </a:ext>
            </a:extLst>
          </p:cNvPr>
          <p:cNvSpPr/>
          <p:nvPr userDrawn="1"/>
        </p:nvSpPr>
        <p:spPr>
          <a:xfrm>
            <a:off x="0" y="2874040"/>
            <a:ext cx="12192000" cy="3983959"/>
          </a:xfrm>
          <a:custGeom>
            <a:avLst/>
            <a:gdLst>
              <a:gd name="connsiteX0" fmla="*/ 0 w 12192000"/>
              <a:gd name="connsiteY0" fmla="*/ 0 h 3728466"/>
              <a:gd name="connsiteX1" fmla="*/ 12192000 w 12192000"/>
              <a:gd name="connsiteY1" fmla="*/ 0 h 3728466"/>
              <a:gd name="connsiteX2" fmla="*/ 12192000 w 12192000"/>
              <a:gd name="connsiteY2" fmla="*/ 3728466 h 3728466"/>
              <a:gd name="connsiteX3" fmla="*/ 0 w 12192000"/>
              <a:gd name="connsiteY3" fmla="*/ 3728466 h 3728466"/>
            </a:gdLst>
            <a:ahLst/>
            <a:cxnLst>
              <a:cxn ang="0">
                <a:pos x="connsiteX0" y="connsiteY0"/>
              </a:cxn>
              <a:cxn ang="0">
                <a:pos x="connsiteX1" y="connsiteY1"/>
              </a:cxn>
              <a:cxn ang="0">
                <a:pos x="connsiteX2" y="connsiteY2"/>
              </a:cxn>
              <a:cxn ang="0">
                <a:pos x="connsiteX3" y="connsiteY3"/>
              </a:cxn>
            </a:cxnLst>
            <a:rect l="l" t="t" r="r" b="b"/>
            <a:pathLst>
              <a:path w="12192000" h="3728466">
                <a:moveTo>
                  <a:pt x="0" y="0"/>
                </a:moveTo>
                <a:lnTo>
                  <a:pt x="12192000" y="0"/>
                </a:lnTo>
                <a:lnTo>
                  <a:pt x="12192000" y="3728466"/>
                </a:lnTo>
                <a:lnTo>
                  <a:pt x="0" y="3728466"/>
                </a:lnTo>
                <a:close/>
              </a:path>
            </a:pathLst>
          </a:custGeom>
          <a:solidFill>
            <a:schemeClr val="tx2"/>
          </a:solidFill>
          <a:ln w="0" cap="flat">
            <a:noFill/>
            <a:prstDash val="solid"/>
            <a:miter/>
          </a:ln>
        </p:spPr>
        <p:txBody>
          <a:bodyPr rtlCol="0" anchor="ctr"/>
          <a:lstStyle/>
          <a:p>
            <a:endParaRPr lang="en-US" dirty="0"/>
          </a:p>
        </p:txBody>
      </p:sp>
      <p:sp>
        <p:nvSpPr>
          <p:cNvPr id="361" name="Picture Placeholder 360">
            <a:extLst>
              <a:ext uri="{FF2B5EF4-FFF2-40B4-BE49-F238E27FC236}">
                <a16:creationId xmlns:a16="http://schemas.microsoft.com/office/drawing/2014/main" id="{BDA3E75D-82B9-D08B-2F03-A683518AC717}"/>
              </a:ext>
            </a:extLst>
          </p:cNvPr>
          <p:cNvSpPr>
            <a:spLocks noGrp="1"/>
          </p:cNvSpPr>
          <p:nvPr>
            <p:ph type="pic" sz="quarter" idx="12"/>
          </p:nvPr>
        </p:nvSpPr>
        <p:spPr>
          <a:xfrm>
            <a:off x="1728968" y="1647919"/>
            <a:ext cx="2393950" cy="2393950"/>
          </a:xfrm>
          <a:solidFill>
            <a:schemeClr val="bg2"/>
          </a:solidFill>
        </p:spPr>
        <p:txBody>
          <a:bodyPr/>
          <a:lstStyle/>
          <a:p>
            <a:r>
              <a:rPr lang="en-US"/>
              <a:t>Click icon to add picture</a:t>
            </a:r>
            <a:endParaRPr lang="en-US" dirty="0"/>
          </a:p>
        </p:txBody>
      </p:sp>
      <p:sp>
        <p:nvSpPr>
          <p:cNvPr id="362" name="Picture Placeholder 360">
            <a:extLst>
              <a:ext uri="{FF2B5EF4-FFF2-40B4-BE49-F238E27FC236}">
                <a16:creationId xmlns:a16="http://schemas.microsoft.com/office/drawing/2014/main" id="{B61B4DFE-D0E9-B57A-176A-09A1C664C95C}"/>
              </a:ext>
            </a:extLst>
          </p:cNvPr>
          <p:cNvSpPr>
            <a:spLocks noGrp="1"/>
          </p:cNvSpPr>
          <p:nvPr>
            <p:ph type="pic" sz="quarter" idx="13"/>
          </p:nvPr>
        </p:nvSpPr>
        <p:spPr>
          <a:xfrm>
            <a:off x="4899025" y="1654993"/>
            <a:ext cx="2393950" cy="2393950"/>
          </a:xfrm>
          <a:solidFill>
            <a:schemeClr val="bg2"/>
          </a:solidFill>
        </p:spPr>
        <p:txBody>
          <a:bodyPr/>
          <a:lstStyle/>
          <a:p>
            <a:r>
              <a:rPr lang="en-US"/>
              <a:t>Click icon to add picture</a:t>
            </a:r>
          </a:p>
        </p:txBody>
      </p:sp>
      <p:sp>
        <p:nvSpPr>
          <p:cNvPr id="363" name="Picture Placeholder 360">
            <a:extLst>
              <a:ext uri="{FF2B5EF4-FFF2-40B4-BE49-F238E27FC236}">
                <a16:creationId xmlns:a16="http://schemas.microsoft.com/office/drawing/2014/main" id="{174E554B-4BD8-EF29-58CE-4FB93A18B3CF}"/>
              </a:ext>
            </a:extLst>
          </p:cNvPr>
          <p:cNvSpPr>
            <a:spLocks noGrp="1"/>
          </p:cNvSpPr>
          <p:nvPr>
            <p:ph type="pic" sz="quarter" idx="14"/>
          </p:nvPr>
        </p:nvSpPr>
        <p:spPr>
          <a:xfrm>
            <a:off x="8058997" y="1677066"/>
            <a:ext cx="2393950" cy="2393950"/>
          </a:xfrm>
          <a:solidFill>
            <a:schemeClr val="bg2"/>
          </a:solidFill>
        </p:spPr>
        <p:txBody>
          <a:bodyPr/>
          <a:lstStyle/>
          <a:p>
            <a:r>
              <a:rPr lang="en-US"/>
              <a:t>Click icon to add picture</a:t>
            </a:r>
            <a:endParaRPr lang="en-US" dirty="0"/>
          </a:p>
        </p:txBody>
      </p:sp>
      <p:sp>
        <p:nvSpPr>
          <p:cNvPr id="7" name="Title 6">
            <a:extLst>
              <a:ext uri="{FF2B5EF4-FFF2-40B4-BE49-F238E27FC236}">
                <a16:creationId xmlns:a16="http://schemas.microsoft.com/office/drawing/2014/main" id="{6E6634D6-1ACC-26AC-A117-291B7F184582}"/>
              </a:ext>
            </a:extLst>
          </p:cNvPr>
          <p:cNvSpPr>
            <a:spLocks noGrp="1"/>
          </p:cNvSpPr>
          <p:nvPr>
            <p:ph type="title" hasCustomPrompt="1"/>
          </p:nvPr>
        </p:nvSpPr>
        <p:spPr>
          <a:xfrm>
            <a:off x="314692" y="365125"/>
            <a:ext cx="11492432" cy="886397"/>
          </a:xfrm>
        </p:spPr>
        <p:txBody>
          <a:bodyPr>
            <a:noAutofit/>
          </a:bodyPr>
          <a:lstStyle/>
          <a:p>
            <a:r>
              <a:rPr lang="en-US" dirty="0"/>
              <a:t>One-sentence headline stating the main takeaway message</a:t>
            </a:r>
          </a:p>
        </p:txBody>
      </p:sp>
      <p:sp>
        <p:nvSpPr>
          <p:cNvPr id="3" name="Rectangle 6">
            <a:extLst>
              <a:ext uri="{FF2B5EF4-FFF2-40B4-BE49-F238E27FC236}">
                <a16:creationId xmlns:a16="http://schemas.microsoft.com/office/drawing/2014/main" id="{AB6D4833-11C2-F073-A788-EE5CF0875463}"/>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pic>
        <p:nvPicPr>
          <p:cNvPr id="2" name="Graphic 1">
            <a:extLst>
              <a:ext uri="{FF2B5EF4-FFF2-40B4-BE49-F238E27FC236}">
                <a16:creationId xmlns:a16="http://schemas.microsoft.com/office/drawing/2014/main" id="{9839855A-2E65-D041-0145-9228A25DEC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
        <p:nvSpPr>
          <p:cNvPr id="9" name="Text Placeholder 364">
            <a:extLst>
              <a:ext uri="{FF2B5EF4-FFF2-40B4-BE49-F238E27FC236}">
                <a16:creationId xmlns:a16="http://schemas.microsoft.com/office/drawing/2014/main" id="{87DB2D28-593F-795D-4528-4F36687F3FCB}"/>
              </a:ext>
            </a:extLst>
          </p:cNvPr>
          <p:cNvSpPr>
            <a:spLocks noGrp="1"/>
          </p:cNvSpPr>
          <p:nvPr>
            <p:ph type="body" sz="quarter" idx="18" hasCustomPrompt="1"/>
          </p:nvPr>
        </p:nvSpPr>
        <p:spPr>
          <a:xfrm>
            <a:off x="1730374" y="4209116"/>
            <a:ext cx="2393950" cy="369332"/>
          </a:xfrm>
        </p:spPr>
        <p:txBody>
          <a:bodyPr tIns="91440" bIns="0">
            <a:noAutofit/>
          </a:bodyPr>
          <a:lstStyle>
            <a:lvl1pPr marL="0" indent="0" algn="ctr">
              <a:buNone/>
              <a:defRPr sz="18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0" name="Text Placeholder 364">
            <a:extLst>
              <a:ext uri="{FF2B5EF4-FFF2-40B4-BE49-F238E27FC236}">
                <a16:creationId xmlns:a16="http://schemas.microsoft.com/office/drawing/2014/main" id="{7376F770-679C-5A79-745B-C16311760FBF}"/>
              </a:ext>
            </a:extLst>
          </p:cNvPr>
          <p:cNvSpPr>
            <a:spLocks noGrp="1"/>
          </p:cNvSpPr>
          <p:nvPr>
            <p:ph type="body" sz="quarter" idx="19" hasCustomPrompt="1"/>
          </p:nvPr>
        </p:nvSpPr>
        <p:spPr>
          <a:xfrm>
            <a:off x="4906516" y="4209116"/>
            <a:ext cx="2393950" cy="369332"/>
          </a:xfrm>
        </p:spPr>
        <p:txBody>
          <a:bodyPr tIns="91440" bIns="0">
            <a:noAutofit/>
          </a:bodyPr>
          <a:lstStyle>
            <a:lvl1pPr marL="0" indent="0" algn="ctr">
              <a:buNone/>
              <a:defRPr sz="18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1" name="Text Placeholder 364">
            <a:extLst>
              <a:ext uri="{FF2B5EF4-FFF2-40B4-BE49-F238E27FC236}">
                <a16:creationId xmlns:a16="http://schemas.microsoft.com/office/drawing/2014/main" id="{BE984742-C45A-DB0D-15F8-E82D7B9C2FC6}"/>
              </a:ext>
            </a:extLst>
          </p:cNvPr>
          <p:cNvSpPr>
            <a:spLocks noGrp="1"/>
          </p:cNvSpPr>
          <p:nvPr>
            <p:ph type="body" sz="quarter" idx="20" hasCustomPrompt="1"/>
          </p:nvPr>
        </p:nvSpPr>
        <p:spPr>
          <a:xfrm>
            <a:off x="8083421" y="4209116"/>
            <a:ext cx="2393950" cy="369332"/>
          </a:xfrm>
        </p:spPr>
        <p:txBody>
          <a:bodyPr tIns="91440" bIns="0">
            <a:noAutofit/>
          </a:bodyPr>
          <a:lstStyle>
            <a:lvl1pPr marL="0" indent="0" algn="ctr">
              <a:buNone/>
              <a:defRPr sz="18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Tree>
    <p:extLst>
      <p:ext uri="{BB962C8B-B14F-4D97-AF65-F5344CB8AC3E}">
        <p14:creationId xmlns:p14="http://schemas.microsoft.com/office/powerpoint/2010/main" val="2068199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Standard Text Only">
    <p:spTree>
      <p:nvGrpSpPr>
        <p:cNvPr id="1" name=""/>
        <p:cNvGrpSpPr/>
        <p:nvPr/>
      </p:nvGrpSpPr>
      <p:grpSpPr>
        <a:xfrm>
          <a:off x="0" y="0"/>
          <a:ext cx="0" cy="0"/>
          <a:chOff x="0" y="0"/>
          <a:chExt cx="0" cy="0"/>
        </a:xfrm>
      </p:grpSpPr>
      <p:pic>
        <p:nvPicPr>
          <p:cNvPr id="5" name="Graphic 285">
            <a:extLst>
              <a:ext uri="{FF2B5EF4-FFF2-40B4-BE49-F238E27FC236}">
                <a16:creationId xmlns:a16="http://schemas.microsoft.com/office/drawing/2014/main" id="{A95873F9-24C5-691B-E0D0-B31D39B7FBB2}"/>
              </a:ext>
            </a:extLst>
          </p:cNvPr>
          <p:cNvPicPr>
            <a:picLocks noChangeAspect="1"/>
          </p:cNvPicPr>
          <p:nvPr userDrawn="1"/>
        </p:nvPicPr>
        <p:blipFill>
          <a:blip r:embed="rId2"/>
          <a:srcRect/>
          <a:stretch/>
        </p:blipFill>
        <p:spPr>
          <a:xfrm rot="10800000">
            <a:off x="0" y="0"/>
            <a:ext cx="12192000" cy="6858000"/>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6" y="2292076"/>
            <a:ext cx="10396685" cy="997196"/>
          </a:xfrm>
        </p:spPr>
        <p:txBody>
          <a:bodyPr wrap="square" anchor="t" anchorCtr="0">
            <a:noAutofit/>
          </a:bodyPr>
          <a:lstStyle>
            <a:lvl1pPr algn="l">
              <a:spcBef>
                <a:spcPts val="1200"/>
              </a:spcBef>
              <a:spcAft>
                <a:spcPts val="60"/>
              </a:spcAft>
              <a:defRPr sz="3600" b="1">
                <a:solidFill>
                  <a:schemeClr val="bg1"/>
                </a:solidFill>
              </a:defRPr>
            </a:lvl1pPr>
          </a:lstStyle>
          <a:p>
            <a:r>
              <a:rPr lang="en-US" dirty="0"/>
              <a:t>Presentation Title: Best Title Option for Longer Presentation Titles (Text Size no larger than 32 pt and no smaller than 20pt) </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6" y="4019391"/>
            <a:ext cx="10396685" cy="193899"/>
          </a:xfrm>
        </p:spPr>
        <p:txBody>
          <a:bodyPr wrap="square" anchor="t" anchorCtr="0">
            <a:noAutofit/>
          </a:bodyPr>
          <a:lstStyle>
            <a:lvl1pPr marL="0" indent="0" algn="l">
              <a:spcBef>
                <a:spcPts val="1200"/>
              </a:spcBef>
              <a:spcAft>
                <a:spcPts val="60"/>
              </a:spcAft>
              <a:buNone/>
              <a:defRPr sz="1400" b="1" spc="1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6" y="1880997"/>
            <a:ext cx="10396685"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mn-lt"/>
                <a:ea typeface="Roboto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6" y="4371534"/>
            <a:ext cx="10396685" cy="332399"/>
          </a:xfrm>
        </p:spPr>
        <p:txBody>
          <a:bodyPr wrap="square" anchor="t" anchorCtr="0">
            <a:noAutofit/>
          </a:bodyPr>
          <a:lstStyle>
            <a:lvl1pPr marL="0" indent="0" algn="l">
              <a:spcBef>
                <a:spcPts val="1200"/>
              </a:spcBef>
              <a:spcAft>
                <a:spcPts val="60"/>
              </a:spcAft>
              <a:buNone/>
              <a:defRPr sz="2400" b="0" i="0">
                <a:solidFill>
                  <a:schemeClr val="bg1"/>
                </a:solidFill>
                <a:latin typeface="Roboto Light" panose="02000000000000000000" pitchFamily="2" charset="0"/>
                <a:ea typeface="Roboto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6" y="4881013"/>
            <a:ext cx="10396685"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mn-lt"/>
                <a:ea typeface="Roboto Light" panose="02000000000000000000" pitchFamily="2" charset="0"/>
              </a:defRPr>
            </a:lvl1pPr>
            <a:lvl2pPr marL="457200" indent="0" algn="ctr">
              <a:buNone/>
              <a:defRPr sz="1600" b="0" i="0">
                <a:solidFill>
                  <a:schemeClr val="bg1"/>
                </a:solidFill>
                <a:latin typeface="Roboto Light" panose="02000000000000000000" pitchFamily="2" charset="0"/>
                <a:ea typeface="Roboto Light" panose="02000000000000000000" pitchFamily="2" charset="0"/>
              </a:defRPr>
            </a:lvl2pPr>
            <a:lvl3pPr marL="914400" indent="0" algn="ctr">
              <a:buNone/>
              <a:defRPr sz="1600" b="0" i="0">
                <a:solidFill>
                  <a:schemeClr val="bg1"/>
                </a:solidFill>
                <a:latin typeface="Roboto Light" panose="02000000000000000000" pitchFamily="2" charset="0"/>
                <a:ea typeface="Roboto Light" panose="02000000000000000000" pitchFamily="2" charset="0"/>
              </a:defRPr>
            </a:lvl3pPr>
            <a:lvl4pPr marL="1371600" indent="0" algn="ctr">
              <a:buNone/>
              <a:defRPr sz="1600" b="0" i="0">
                <a:solidFill>
                  <a:schemeClr val="bg1"/>
                </a:solidFill>
                <a:latin typeface="Roboto Light" panose="02000000000000000000" pitchFamily="2" charset="0"/>
                <a:ea typeface="Roboto Light" panose="02000000000000000000" pitchFamily="2" charset="0"/>
              </a:defRPr>
            </a:lvl4pPr>
            <a:lvl5pPr marL="1828800" indent="0" algn="ctr">
              <a:buNone/>
              <a:defRPr sz="1600" b="0" i="0">
                <a:solidFill>
                  <a:schemeClr val="bg1"/>
                </a:solidFill>
                <a:latin typeface="Roboto Light" panose="02000000000000000000" pitchFamily="2" charset="0"/>
                <a:ea typeface="Roboto Light" panose="02000000000000000000" pitchFamily="2" charset="0"/>
              </a:defRPr>
            </a:lvl5pPr>
          </a:lstStyle>
          <a:p>
            <a:pPr lvl="0"/>
            <a:r>
              <a:rPr lang="en-US" dirty="0"/>
              <a:t>Presenter Affiliation</a:t>
            </a:r>
          </a:p>
        </p:txBody>
      </p:sp>
      <p:pic>
        <p:nvPicPr>
          <p:cNvPr id="4" name="Graphic 3">
            <a:extLst>
              <a:ext uri="{FF2B5EF4-FFF2-40B4-BE49-F238E27FC236}">
                <a16:creationId xmlns:a16="http://schemas.microsoft.com/office/drawing/2014/main" id="{D32A73F0-167E-610D-E038-566618F01F9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28070" y="783630"/>
            <a:ext cx="1780479" cy="428014"/>
          </a:xfrm>
          <a:prstGeom prst="rect">
            <a:avLst/>
          </a:prstGeom>
        </p:spPr>
      </p:pic>
      <p:grpSp>
        <p:nvGrpSpPr>
          <p:cNvPr id="6" name="Group 5">
            <a:extLst>
              <a:ext uri="{FF2B5EF4-FFF2-40B4-BE49-F238E27FC236}">
                <a16:creationId xmlns:a16="http://schemas.microsoft.com/office/drawing/2014/main" id="{68B2AD18-B7D9-77F5-D220-3EDA560B2C83}"/>
              </a:ext>
            </a:extLst>
          </p:cNvPr>
          <p:cNvGrpSpPr/>
          <p:nvPr userDrawn="1"/>
        </p:nvGrpSpPr>
        <p:grpSpPr>
          <a:xfrm>
            <a:off x="859536" y="6108192"/>
            <a:ext cx="4556510" cy="438912"/>
            <a:chOff x="859536" y="6108192"/>
            <a:chExt cx="4556510" cy="438912"/>
          </a:xfrm>
        </p:grpSpPr>
        <p:sp>
          <p:nvSpPr>
            <p:cNvPr id="7" name="TextBox 6">
              <a:extLst>
                <a:ext uri="{FF2B5EF4-FFF2-40B4-BE49-F238E27FC236}">
                  <a16:creationId xmlns:a16="http://schemas.microsoft.com/office/drawing/2014/main" id="{66E0B571-503C-1E4E-4585-513FD2198B27}"/>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dirty="0">
                  <a:solidFill>
                    <a:schemeClr val="bg1"/>
                  </a:solidFill>
                  <a:latin typeface="Roboto" panose="02000000000000000000" pitchFamily="2" charset="0"/>
                  <a:ea typeface="Roboto" panose="02000000000000000000" pitchFamily="2" charset="0"/>
                </a:rPr>
                <a:t>ORNL IS MANAGED BY UT-BATTELLE LLC </a:t>
              </a:r>
              <a:br>
                <a:rPr lang="en-US" sz="900" b="0" dirty="0">
                  <a:solidFill>
                    <a:schemeClr val="bg1"/>
                  </a:solidFill>
                  <a:latin typeface="Roboto" panose="02000000000000000000" pitchFamily="2" charset="0"/>
                  <a:ea typeface="Roboto" panose="02000000000000000000" pitchFamily="2" charset="0"/>
                </a:rPr>
              </a:br>
              <a:r>
                <a:rPr lang="en-US" sz="900" b="0" dirty="0">
                  <a:solidFill>
                    <a:schemeClr val="bg1"/>
                  </a:solidFill>
                  <a:latin typeface="Roboto" panose="02000000000000000000" pitchFamily="2" charset="0"/>
                  <a:ea typeface="Roboto" panose="02000000000000000000" pitchFamily="2" charset="0"/>
                </a:rPr>
                <a:t>FOR THE US DEPARTMENT OF ENERGY</a:t>
              </a:r>
            </a:p>
          </p:txBody>
        </p:sp>
        <p:pic>
          <p:nvPicPr>
            <p:cNvPr id="9" name="Picture 8" descr="Text&#10;&#10;AI-generated content may be incorrect.">
              <a:extLst>
                <a:ext uri="{FF2B5EF4-FFF2-40B4-BE49-F238E27FC236}">
                  <a16:creationId xmlns:a16="http://schemas.microsoft.com/office/drawing/2014/main" id="{2FD5B24E-06B1-CD75-BC26-A89AA432FAC2}"/>
                </a:ext>
              </a:extLst>
            </p:cNvPr>
            <p:cNvPicPr>
              <a:picLocks noChangeAspect="1"/>
            </p:cNvPicPr>
            <p:nvPr userDrawn="1"/>
          </p:nvPicPr>
          <p:blipFill>
            <a:blip r:embed="rId4"/>
            <a:stretch>
              <a:fillRect/>
            </a:stretch>
          </p:blipFill>
          <p:spPr>
            <a:xfrm>
              <a:off x="859536" y="6108192"/>
              <a:ext cx="1528065" cy="438912"/>
            </a:xfrm>
            <a:prstGeom prst="rect">
              <a:avLst/>
            </a:prstGeom>
          </p:spPr>
        </p:pic>
      </p:grpSp>
    </p:spTree>
    <p:extLst>
      <p:ext uri="{BB962C8B-B14F-4D97-AF65-F5344CB8AC3E}">
        <p14:creationId xmlns:p14="http://schemas.microsoft.com/office/powerpoint/2010/main" val="2676942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Image Series B">
    <p:spTree>
      <p:nvGrpSpPr>
        <p:cNvPr id="1" name=""/>
        <p:cNvGrpSpPr/>
        <p:nvPr/>
      </p:nvGrpSpPr>
      <p:grpSpPr>
        <a:xfrm>
          <a:off x="0" y="0"/>
          <a:ext cx="0" cy="0"/>
          <a:chOff x="0" y="0"/>
          <a:chExt cx="0" cy="0"/>
        </a:xfrm>
      </p:grpSpPr>
      <p:pic>
        <p:nvPicPr>
          <p:cNvPr id="17" name="Graphic 285">
            <a:extLst>
              <a:ext uri="{FF2B5EF4-FFF2-40B4-BE49-F238E27FC236}">
                <a16:creationId xmlns:a16="http://schemas.microsoft.com/office/drawing/2014/main" id="{33C27B49-A27E-0D8E-47DA-07C46ED6F876}"/>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2" y="365125"/>
            <a:ext cx="11685523" cy="886397"/>
          </a:xfrm>
        </p:spPr>
        <p:txBody>
          <a:bodyPr>
            <a:noAutofit/>
          </a:bodyPr>
          <a:lstStyle>
            <a:lvl1pPr>
              <a:defRPr b="1">
                <a:solidFill>
                  <a:schemeClr val="bg1"/>
                </a:solidFill>
              </a:defRPr>
            </a:lvl1pPr>
          </a:lstStyle>
          <a:p>
            <a:r>
              <a:rPr lang="en-US" dirty="0"/>
              <a:t>One-sentence headline stating the main takeaway message</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pic>
        <p:nvPicPr>
          <p:cNvPr id="3" name="Graphic 2">
            <a:extLst>
              <a:ext uri="{FF2B5EF4-FFF2-40B4-BE49-F238E27FC236}">
                <a16:creationId xmlns:a16="http://schemas.microsoft.com/office/drawing/2014/main" id="{0FD5FAFE-F099-74C8-600F-3FEE5ACA26C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14693" y="6431818"/>
            <a:ext cx="1188988" cy="285824"/>
          </a:xfrm>
          <a:prstGeom prst="rect">
            <a:avLst/>
          </a:prstGeom>
        </p:spPr>
      </p:pic>
      <p:sp>
        <p:nvSpPr>
          <p:cNvPr id="6" name="Picture Placeholder 360">
            <a:extLst>
              <a:ext uri="{FF2B5EF4-FFF2-40B4-BE49-F238E27FC236}">
                <a16:creationId xmlns:a16="http://schemas.microsoft.com/office/drawing/2014/main" id="{22CDA623-F17D-C055-60D8-139C9924BE30}"/>
              </a:ext>
            </a:extLst>
          </p:cNvPr>
          <p:cNvSpPr>
            <a:spLocks noGrp="1"/>
          </p:cNvSpPr>
          <p:nvPr>
            <p:ph type="pic" sz="quarter" idx="12"/>
          </p:nvPr>
        </p:nvSpPr>
        <p:spPr>
          <a:xfrm>
            <a:off x="1773908" y="1647919"/>
            <a:ext cx="2393950" cy="2393950"/>
          </a:xfrm>
          <a:solidFill>
            <a:schemeClr val="bg2"/>
          </a:solidFill>
        </p:spPr>
        <p:txBody>
          <a:bodyPr/>
          <a:lstStyle/>
          <a:p>
            <a:r>
              <a:rPr lang="en-US"/>
              <a:t>Click icon to add picture</a:t>
            </a:r>
            <a:endParaRPr lang="en-US" dirty="0"/>
          </a:p>
        </p:txBody>
      </p:sp>
      <p:sp>
        <p:nvSpPr>
          <p:cNvPr id="7" name="Picture Placeholder 360">
            <a:extLst>
              <a:ext uri="{FF2B5EF4-FFF2-40B4-BE49-F238E27FC236}">
                <a16:creationId xmlns:a16="http://schemas.microsoft.com/office/drawing/2014/main" id="{3347E071-335C-4249-3E65-B4125AADA3C2}"/>
              </a:ext>
            </a:extLst>
          </p:cNvPr>
          <p:cNvSpPr>
            <a:spLocks noGrp="1"/>
          </p:cNvSpPr>
          <p:nvPr>
            <p:ph type="pic" sz="quarter" idx="13"/>
          </p:nvPr>
        </p:nvSpPr>
        <p:spPr>
          <a:xfrm>
            <a:off x="4949380" y="1654993"/>
            <a:ext cx="2393950" cy="2393950"/>
          </a:xfrm>
          <a:solidFill>
            <a:schemeClr val="bg2"/>
          </a:solidFill>
        </p:spPr>
        <p:txBody>
          <a:bodyPr/>
          <a:lstStyle/>
          <a:p>
            <a:r>
              <a:rPr lang="en-US"/>
              <a:t>Click icon to add picture</a:t>
            </a:r>
          </a:p>
        </p:txBody>
      </p:sp>
      <p:sp>
        <p:nvSpPr>
          <p:cNvPr id="8" name="Picture Placeholder 360">
            <a:extLst>
              <a:ext uri="{FF2B5EF4-FFF2-40B4-BE49-F238E27FC236}">
                <a16:creationId xmlns:a16="http://schemas.microsoft.com/office/drawing/2014/main" id="{3FE91602-2738-A673-EBF8-A0ACA14E6531}"/>
              </a:ext>
            </a:extLst>
          </p:cNvPr>
          <p:cNvSpPr>
            <a:spLocks noGrp="1"/>
          </p:cNvSpPr>
          <p:nvPr>
            <p:ph type="pic" sz="quarter" idx="14"/>
          </p:nvPr>
        </p:nvSpPr>
        <p:spPr>
          <a:xfrm>
            <a:off x="8126285" y="1677066"/>
            <a:ext cx="2393950" cy="2393950"/>
          </a:xfrm>
          <a:solidFill>
            <a:schemeClr val="bg2"/>
          </a:solidFill>
        </p:spPr>
        <p:txBody>
          <a:bodyPr/>
          <a:lstStyle/>
          <a:p>
            <a:r>
              <a:rPr lang="en-US"/>
              <a:t>Click icon to add picture</a:t>
            </a:r>
          </a:p>
        </p:txBody>
      </p:sp>
      <p:sp>
        <p:nvSpPr>
          <p:cNvPr id="9" name="Text Placeholder 364">
            <a:extLst>
              <a:ext uri="{FF2B5EF4-FFF2-40B4-BE49-F238E27FC236}">
                <a16:creationId xmlns:a16="http://schemas.microsoft.com/office/drawing/2014/main" id="{9403276D-5FB8-BD3C-65B5-24E0F431ACF3}"/>
              </a:ext>
            </a:extLst>
          </p:cNvPr>
          <p:cNvSpPr>
            <a:spLocks noGrp="1"/>
          </p:cNvSpPr>
          <p:nvPr>
            <p:ph type="body" sz="quarter" idx="15" hasCustomPrompt="1"/>
          </p:nvPr>
        </p:nvSpPr>
        <p:spPr>
          <a:xfrm>
            <a:off x="1773238" y="4209116"/>
            <a:ext cx="2393950" cy="369332"/>
          </a:xfrm>
        </p:spPr>
        <p:txBody>
          <a:bodyPr tIns="91440" bIns="0">
            <a:noAutofit/>
          </a:bodyPr>
          <a:lstStyle>
            <a:lvl1pPr marL="0" indent="0" algn="ctr">
              <a:buNone/>
              <a:defRPr sz="18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0" name="Text Placeholder 364">
            <a:extLst>
              <a:ext uri="{FF2B5EF4-FFF2-40B4-BE49-F238E27FC236}">
                <a16:creationId xmlns:a16="http://schemas.microsoft.com/office/drawing/2014/main" id="{DEAD8E05-AA79-AD7E-E31D-26EE870F8371}"/>
              </a:ext>
            </a:extLst>
          </p:cNvPr>
          <p:cNvSpPr>
            <a:spLocks noGrp="1"/>
          </p:cNvSpPr>
          <p:nvPr>
            <p:ph type="body" sz="quarter" idx="16" hasCustomPrompt="1"/>
          </p:nvPr>
        </p:nvSpPr>
        <p:spPr>
          <a:xfrm>
            <a:off x="4949380" y="4209116"/>
            <a:ext cx="2393950" cy="369332"/>
          </a:xfrm>
        </p:spPr>
        <p:txBody>
          <a:bodyPr tIns="91440" bIns="0">
            <a:noAutofit/>
          </a:bodyPr>
          <a:lstStyle>
            <a:lvl1pPr marL="0" indent="0" algn="ctr">
              <a:buNone/>
              <a:defRPr sz="18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1" name="Text Placeholder 364">
            <a:extLst>
              <a:ext uri="{FF2B5EF4-FFF2-40B4-BE49-F238E27FC236}">
                <a16:creationId xmlns:a16="http://schemas.microsoft.com/office/drawing/2014/main" id="{A7759041-293D-A1CE-7012-E2391337B1E4}"/>
              </a:ext>
            </a:extLst>
          </p:cNvPr>
          <p:cNvSpPr>
            <a:spLocks noGrp="1"/>
          </p:cNvSpPr>
          <p:nvPr>
            <p:ph type="body" sz="quarter" idx="17" hasCustomPrompt="1"/>
          </p:nvPr>
        </p:nvSpPr>
        <p:spPr>
          <a:xfrm>
            <a:off x="8126285" y="4209116"/>
            <a:ext cx="2393950" cy="369332"/>
          </a:xfrm>
        </p:spPr>
        <p:txBody>
          <a:bodyPr tIns="91440" bIns="0">
            <a:noAutofit/>
          </a:bodyPr>
          <a:lstStyle>
            <a:lvl1pPr marL="0" indent="0" algn="ctr">
              <a:buNone/>
              <a:defRPr sz="18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Tree>
    <p:extLst>
      <p:ext uri="{BB962C8B-B14F-4D97-AF65-F5344CB8AC3E}">
        <p14:creationId xmlns:p14="http://schemas.microsoft.com/office/powerpoint/2010/main" val="6527932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Image Series C">
    <p:spTree>
      <p:nvGrpSpPr>
        <p:cNvPr id="1" name=""/>
        <p:cNvGrpSpPr/>
        <p:nvPr/>
      </p:nvGrpSpPr>
      <p:grpSpPr>
        <a:xfrm>
          <a:off x="0" y="0"/>
          <a:ext cx="0" cy="0"/>
          <a:chOff x="0" y="0"/>
          <a:chExt cx="0" cy="0"/>
        </a:xfrm>
      </p:grpSpPr>
      <p:sp>
        <p:nvSpPr>
          <p:cNvPr id="124" name="Freeform 123">
            <a:extLst>
              <a:ext uri="{FF2B5EF4-FFF2-40B4-BE49-F238E27FC236}">
                <a16:creationId xmlns:a16="http://schemas.microsoft.com/office/drawing/2014/main" id="{14819B2D-3933-9761-A0E0-F8A47EFAE83C}"/>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2" y="365125"/>
            <a:ext cx="11685523" cy="917575"/>
          </a:xfrm>
        </p:spPr>
        <p:txBody>
          <a:bodyPr>
            <a:noAutofit/>
          </a:bodyPr>
          <a:lstStyle>
            <a:lvl1pPr>
              <a:defRPr b="1">
                <a:solidFill>
                  <a:schemeClr val="bg1"/>
                </a:solidFill>
              </a:defRPr>
            </a:lvl1pPr>
          </a:lstStyle>
          <a:p>
            <a:r>
              <a:rPr lang="en-US" dirty="0"/>
              <a:t>One-sentence headline stating the main takeaway message</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pic>
        <p:nvPicPr>
          <p:cNvPr id="3" name="Graphic 2">
            <a:extLst>
              <a:ext uri="{FF2B5EF4-FFF2-40B4-BE49-F238E27FC236}">
                <a16:creationId xmlns:a16="http://schemas.microsoft.com/office/drawing/2014/main" id="{0FD5FAFE-F099-74C8-600F-3FEE5ACA26C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
        <p:nvSpPr>
          <p:cNvPr id="6" name="Picture Placeholder 360">
            <a:extLst>
              <a:ext uri="{FF2B5EF4-FFF2-40B4-BE49-F238E27FC236}">
                <a16:creationId xmlns:a16="http://schemas.microsoft.com/office/drawing/2014/main" id="{22CDA623-F17D-C055-60D8-139C9924BE30}"/>
              </a:ext>
            </a:extLst>
          </p:cNvPr>
          <p:cNvSpPr>
            <a:spLocks noGrp="1"/>
          </p:cNvSpPr>
          <p:nvPr>
            <p:ph type="pic" sz="quarter" idx="12"/>
          </p:nvPr>
        </p:nvSpPr>
        <p:spPr>
          <a:xfrm>
            <a:off x="1773908" y="1647919"/>
            <a:ext cx="2393950" cy="2393950"/>
          </a:xfrm>
          <a:solidFill>
            <a:schemeClr val="bg2"/>
          </a:solidFill>
        </p:spPr>
        <p:txBody>
          <a:bodyPr/>
          <a:lstStyle/>
          <a:p>
            <a:r>
              <a:rPr lang="en-US"/>
              <a:t>Click icon to add picture</a:t>
            </a:r>
            <a:endParaRPr lang="en-US" dirty="0"/>
          </a:p>
        </p:txBody>
      </p:sp>
      <p:sp>
        <p:nvSpPr>
          <p:cNvPr id="7" name="Picture Placeholder 360">
            <a:extLst>
              <a:ext uri="{FF2B5EF4-FFF2-40B4-BE49-F238E27FC236}">
                <a16:creationId xmlns:a16="http://schemas.microsoft.com/office/drawing/2014/main" id="{3347E071-335C-4249-3E65-B4125AADA3C2}"/>
              </a:ext>
            </a:extLst>
          </p:cNvPr>
          <p:cNvSpPr>
            <a:spLocks noGrp="1"/>
          </p:cNvSpPr>
          <p:nvPr>
            <p:ph type="pic" sz="quarter" idx="13"/>
          </p:nvPr>
        </p:nvSpPr>
        <p:spPr>
          <a:xfrm>
            <a:off x="4949380" y="1654993"/>
            <a:ext cx="2393950" cy="2393950"/>
          </a:xfrm>
          <a:solidFill>
            <a:schemeClr val="bg2"/>
          </a:solidFill>
        </p:spPr>
        <p:txBody>
          <a:bodyPr/>
          <a:lstStyle/>
          <a:p>
            <a:r>
              <a:rPr lang="en-US"/>
              <a:t>Click icon to add picture</a:t>
            </a:r>
          </a:p>
        </p:txBody>
      </p:sp>
      <p:sp>
        <p:nvSpPr>
          <p:cNvPr id="8" name="Picture Placeholder 360">
            <a:extLst>
              <a:ext uri="{FF2B5EF4-FFF2-40B4-BE49-F238E27FC236}">
                <a16:creationId xmlns:a16="http://schemas.microsoft.com/office/drawing/2014/main" id="{3FE91602-2738-A673-EBF8-A0ACA14E6531}"/>
              </a:ext>
            </a:extLst>
          </p:cNvPr>
          <p:cNvSpPr>
            <a:spLocks noGrp="1"/>
          </p:cNvSpPr>
          <p:nvPr>
            <p:ph type="pic" sz="quarter" idx="14"/>
          </p:nvPr>
        </p:nvSpPr>
        <p:spPr>
          <a:xfrm>
            <a:off x="8126285" y="1677066"/>
            <a:ext cx="2393950" cy="2393950"/>
          </a:xfrm>
          <a:solidFill>
            <a:schemeClr val="bg2"/>
          </a:solidFill>
        </p:spPr>
        <p:txBody>
          <a:bodyPr/>
          <a:lstStyle/>
          <a:p>
            <a:r>
              <a:rPr lang="en-US"/>
              <a:t>Click icon to add picture</a:t>
            </a:r>
          </a:p>
        </p:txBody>
      </p:sp>
      <p:sp>
        <p:nvSpPr>
          <p:cNvPr id="9" name="Text Placeholder 364">
            <a:extLst>
              <a:ext uri="{FF2B5EF4-FFF2-40B4-BE49-F238E27FC236}">
                <a16:creationId xmlns:a16="http://schemas.microsoft.com/office/drawing/2014/main" id="{9403276D-5FB8-BD3C-65B5-24E0F431ACF3}"/>
              </a:ext>
            </a:extLst>
          </p:cNvPr>
          <p:cNvSpPr>
            <a:spLocks noGrp="1"/>
          </p:cNvSpPr>
          <p:nvPr>
            <p:ph type="body" sz="quarter" idx="15" hasCustomPrompt="1"/>
          </p:nvPr>
        </p:nvSpPr>
        <p:spPr>
          <a:xfrm>
            <a:off x="1773238" y="4209116"/>
            <a:ext cx="2393950" cy="369332"/>
          </a:xfrm>
        </p:spPr>
        <p:txBody>
          <a:bodyPr tIns="91440" bIns="0">
            <a:noAutofit/>
          </a:bodyPr>
          <a:lstStyle>
            <a:lvl1pPr marL="0" indent="0" algn="ctr">
              <a:buNone/>
              <a:defRPr sz="18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0" name="Text Placeholder 364">
            <a:extLst>
              <a:ext uri="{FF2B5EF4-FFF2-40B4-BE49-F238E27FC236}">
                <a16:creationId xmlns:a16="http://schemas.microsoft.com/office/drawing/2014/main" id="{DEAD8E05-AA79-AD7E-E31D-26EE870F8371}"/>
              </a:ext>
            </a:extLst>
          </p:cNvPr>
          <p:cNvSpPr>
            <a:spLocks noGrp="1"/>
          </p:cNvSpPr>
          <p:nvPr>
            <p:ph type="body" sz="quarter" idx="16" hasCustomPrompt="1"/>
          </p:nvPr>
        </p:nvSpPr>
        <p:spPr>
          <a:xfrm>
            <a:off x="4949380" y="4209116"/>
            <a:ext cx="2393950" cy="369332"/>
          </a:xfrm>
        </p:spPr>
        <p:txBody>
          <a:bodyPr tIns="91440" bIns="0">
            <a:noAutofit/>
          </a:bodyPr>
          <a:lstStyle>
            <a:lvl1pPr marL="0" indent="0" algn="ctr">
              <a:buNone/>
              <a:defRPr sz="18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
        <p:nvSpPr>
          <p:cNvPr id="11" name="Text Placeholder 364">
            <a:extLst>
              <a:ext uri="{FF2B5EF4-FFF2-40B4-BE49-F238E27FC236}">
                <a16:creationId xmlns:a16="http://schemas.microsoft.com/office/drawing/2014/main" id="{A7759041-293D-A1CE-7012-E2391337B1E4}"/>
              </a:ext>
            </a:extLst>
          </p:cNvPr>
          <p:cNvSpPr>
            <a:spLocks noGrp="1"/>
          </p:cNvSpPr>
          <p:nvPr>
            <p:ph type="body" sz="quarter" idx="17" hasCustomPrompt="1"/>
          </p:nvPr>
        </p:nvSpPr>
        <p:spPr>
          <a:xfrm>
            <a:off x="8126285" y="4209116"/>
            <a:ext cx="2393950" cy="369332"/>
          </a:xfrm>
        </p:spPr>
        <p:txBody>
          <a:bodyPr tIns="91440" bIns="0">
            <a:noAutofit/>
          </a:bodyPr>
          <a:lstStyle>
            <a:lvl1pPr marL="0" indent="0" algn="ctr">
              <a:buNone/>
              <a:defRPr sz="1800" b="1">
                <a:solidFill>
                  <a:schemeClr val="bg1"/>
                </a:solidFill>
              </a:defRPr>
            </a:lvl1pPr>
            <a:lvl2pPr marL="457200" indent="0" algn="ctr">
              <a:buNone/>
              <a:defRPr sz="2000" b="1">
                <a:solidFill>
                  <a:schemeClr val="bg1"/>
                </a:solidFill>
              </a:defRPr>
            </a:lvl2pPr>
            <a:lvl3pPr marL="914400" indent="0" algn="ctr">
              <a:buNone/>
              <a:defRPr sz="2000" b="1">
                <a:solidFill>
                  <a:schemeClr val="bg1"/>
                </a:solidFill>
              </a:defRPr>
            </a:lvl3pPr>
            <a:lvl4pPr marL="1371600" indent="0" algn="ctr">
              <a:buNone/>
              <a:defRPr sz="2000" b="1">
                <a:solidFill>
                  <a:schemeClr val="bg1"/>
                </a:solidFill>
              </a:defRPr>
            </a:lvl4pPr>
            <a:lvl5pPr marL="1828800" indent="0" algn="ctr">
              <a:buNone/>
              <a:defRPr sz="2000" b="1">
                <a:solidFill>
                  <a:schemeClr val="bg1"/>
                </a:solidFill>
              </a:defRPr>
            </a:lvl5pPr>
          </a:lstStyle>
          <a:p>
            <a:r>
              <a:rPr lang="en-US" dirty="0"/>
              <a:t>Place content here</a:t>
            </a:r>
          </a:p>
        </p:txBody>
      </p:sp>
    </p:spTree>
    <p:extLst>
      <p:ext uri="{BB962C8B-B14F-4D97-AF65-F5344CB8AC3E}">
        <p14:creationId xmlns:p14="http://schemas.microsoft.com/office/powerpoint/2010/main" val="296653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Image Series Stacked">
    <p:spTree>
      <p:nvGrpSpPr>
        <p:cNvPr id="1" name=""/>
        <p:cNvGrpSpPr/>
        <p:nvPr/>
      </p:nvGrpSpPr>
      <p:grpSpPr>
        <a:xfrm>
          <a:off x="0" y="0"/>
          <a:ext cx="0" cy="0"/>
          <a:chOff x="0" y="0"/>
          <a:chExt cx="0" cy="0"/>
        </a:xfrm>
      </p:grpSpPr>
      <p:sp>
        <p:nvSpPr>
          <p:cNvPr id="124" name="Freeform 123">
            <a:extLst>
              <a:ext uri="{FF2B5EF4-FFF2-40B4-BE49-F238E27FC236}">
                <a16:creationId xmlns:a16="http://schemas.microsoft.com/office/drawing/2014/main" id="{14819B2D-3933-9761-A0E0-F8A47EFAE83C}"/>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a:solidFill>
            <a:schemeClr val="accent1"/>
          </a:solidFill>
          <a:ln w="0" cap="flat">
            <a:noFill/>
            <a:prstDash val="solid"/>
            <a:miter/>
          </a:ln>
        </p:spPr>
        <p:txBody>
          <a:bodyPr rtlCol="0" anchor="ctr"/>
          <a:lstStyle/>
          <a:p>
            <a:endParaRPr lang="en-US"/>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pic>
        <p:nvPicPr>
          <p:cNvPr id="3" name="Graphic 2">
            <a:extLst>
              <a:ext uri="{FF2B5EF4-FFF2-40B4-BE49-F238E27FC236}">
                <a16:creationId xmlns:a16="http://schemas.microsoft.com/office/drawing/2014/main" id="{0FD5FAFE-F099-74C8-600F-3FEE5ACA26C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
        <p:nvSpPr>
          <p:cNvPr id="9" name="Title 1">
            <a:extLst>
              <a:ext uri="{FF2B5EF4-FFF2-40B4-BE49-F238E27FC236}">
                <a16:creationId xmlns:a16="http://schemas.microsoft.com/office/drawing/2014/main" id="{F127BAF7-7A03-B6B3-4688-2EC146E8747D}"/>
              </a:ext>
            </a:extLst>
          </p:cNvPr>
          <p:cNvSpPr>
            <a:spLocks noGrp="1"/>
          </p:cNvSpPr>
          <p:nvPr>
            <p:ph type="title" hasCustomPrompt="1"/>
          </p:nvPr>
        </p:nvSpPr>
        <p:spPr>
          <a:xfrm>
            <a:off x="314692" y="365125"/>
            <a:ext cx="11492432" cy="886397"/>
          </a:xfrm>
        </p:spPr>
        <p:txBody>
          <a:bodyPr>
            <a:noAutofit/>
          </a:bodyPr>
          <a:lstStyle>
            <a:lvl1pPr>
              <a:defRPr>
                <a:solidFill>
                  <a:schemeClr val="bg1"/>
                </a:solidFill>
              </a:defRPr>
            </a:lvl1pPr>
          </a:lstStyle>
          <a:p>
            <a:r>
              <a:rPr lang="en-US" dirty="0"/>
              <a:t>One-sentence headline stating the main takeaway message</a:t>
            </a:r>
          </a:p>
        </p:txBody>
      </p:sp>
      <p:sp>
        <p:nvSpPr>
          <p:cNvPr id="17" name="Picture Placeholder 122">
            <a:extLst>
              <a:ext uri="{FF2B5EF4-FFF2-40B4-BE49-F238E27FC236}">
                <a16:creationId xmlns:a16="http://schemas.microsoft.com/office/drawing/2014/main" id="{87D78755-2DCD-D8CC-0E1B-26B8798C9E36}"/>
              </a:ext>
            </a:extLst>
          </p:cNvPr>
          <p:cNvSpPr>
            <a:spLocks noGrp="1"/>
          </p:cNvSpPr>
          <p:nvPr>
            <p:ph type="pic" sz="quarter" idx="15"/>
          </p:nvPr>
        </p:nvSpPr>
        <p:spPr>
          <a:xfrm>
            <a:off x="3707498" y="1371574"/>
            <a:ext cx="3075236" cy="1490472"/>
          </a:xfrm>
          <a:solidFill>
            <a:schemeClr val="bg2"/>
          </a:solidFill>
        </p:spPr>
        <p:txBody>
          <a:bodyPr/>
          <a:lstStyle/>
          <a:p>
            <a:r>
              <a:rPr lang="en-US"/>
              <a:t>Click icon to add picture</a:t>
            </a:r>
            <a:endParaRPr lang="en-US" dirty="0"/>
          </a:p>
        </p:txBody>
      </p:sp>
      <p:sp>
        <p:nvSpPr>
          <p:cNvPr id="32" name="Picture Placeholder 122">
            <a:extLst>
              <a:ext uri="{FF2B5EF4-FFF2-40B4-BE49-F238E27FC236}">
                <a16:creationId xmlns:a16="http://schemas.microsoft.com/office/drawing/2014/main" id="{A646BC9C-4F8B-B5BA-4137-4E5CE8FA2E83}"/>
              </a:ext>
            </a:extLst>
          </p:cNvPr>
          <p:cNvSpPr>
            <a:spLocks noGrp="1"/>
          </p:cNvSpPr>
          <p:nvPr>
            <p:ph type="pic" sz="quarter" idx="23"/>
          </p:nvPr>
        </p:nvSpPr>
        <p:spPr>
          <a:xfrm>
            <a:off x="5451474" y="3039052"/>
            <a:ext cx="3075236" cy="1490472"/>
          </a:xfrm>
          <a:solidFill>
            <a:schemeClr val="bg2"/>
          </a:solidFill>
        </p:spPr>
        <p:txBody>
          <a:bodyPr/>
          <a:lstStyle/>
          <a:p>
            <a:r>
              <a:rPr lang="en-US"/>
              <a:t>Click icon to add picture</a:t>
            </a:r>
            <a:endParaRPr lang="en-US" dirty="0"/>
          </a:p>
        </p:txBody>
      </p:sp>
      <p:sp>
        <p:nvSpPr>
          <p:cNvPr id="33" name="Picture Placeholder 122">
            <a:extLst>
              <a:ext uri="{FF2B5EF4-FFF2-40B4-BE49-F238E27FC236}">
                <a16:creationId xmlns:a16="http://schemas.microsoft.com/office/drawing/2014/main" id="{30C68DC1-70B2-C7B0-A2FE-80122E4F85AF}"/>
              </a:ext>
            </a:extLst>
          </p:cNvPr>
          <p:cNvSpPr>
            <a:spLocks noGrp="1"/>
          </p:cNvSpPr>
          <p:nvPr>
            <p:ph type="pic" sz="quarter" idx="24"/>
          </p:nvPr>
        </p:nvSpPr>
        <p:spPr>
          <a:xfrm>
            <a:off x="7196136" y="4707798"/>
            <a:ext cx="3075236" cy="1490472"/>
          </a:xfrm>
          <a:solidFill>
            <a:schemeClr val="bg2"/>
          </a:solidFill>
        </p:spPr>
        <p:txBody>
          <a:bodyPr/>
          <a:lstStyle/>
          <a:p>
            <a:r>
              <a:rPr lang="en-US"/>
              <a:t>Click icon to add picture</a:t>
            </a:r>
            <a:endParaRPr lang="en-US" dirty="0"/>
          </a:p>
        </p:txBody>
      </p:sp>
      <p:sp>
        <p:nvSpPr>
          <p:cNvPr id="2" name="Text Placeholder 21">
            <a:extLst>
              <a:ext uri="{FF2B5EF4-FFF2-40B4-BE49-F238E27FC236}">
                <a16:creationId xmlns:a16="http://schemas.microsoft.com/office/drawing/2014/main" id="{46ACBB2B-C7F0-E810-9B2C-BD70D1820D4F}"/>
              </a:ext>
            </a:extLst>
          </p:cNvPr>
          <p:cNvSpPr>
            <a:spLocks noGrp="1"/>
          </p:cNvSpPr>
          <p:nvPr>
            <p:ph type="body" sz="quarter" idx="20" hasCustomPrompt="1"/>
          </p:nvPr>
        </p:nvSpPr>
        <p:spPr>
          <a:xfrm>
            <a:off x="1962830" y="1376146"/>
            <a:ext cx="1744662" cy="1485900"/>
          </a:xfrm>
          <a:solidFill>
            <a:schemeClr val="accent5"/>
          </a:solidFill>
        </p:spPr>
        <p:txBody>
          <a:bodyPr lIns="91440" tIns="182880" rIns="91440" bIns="182880">
            <a:noAutofit/>
          </a:bodyPr>
          <a:lstStyle>
            <a:lvl1pPr marL="0" indent="0" algn="l">
              <a:buNone/>
              <a:defRPr sz="1800" b="1">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
        <p:nvSpPr>
          <p:cNvPr id="6" name="Text Placeholder 21">
            <a:extLst>
              <a:ext uri="{FF2B5EF4-FFF2-40B4-BE49-F238E27FC236}">
                <a16:creationId xmlns:a16="http://schemas.microsoft.com/office/drawing/2014/main" id="{A5AB8117-0D0B-F4A2-5D9D-8D07A6153612}"/>
              </a:ext>
            </a:extLst>
          </p:cNvPr>
          <p:cNvSpPr>
            <a:spLocks noGrp="1"/>
          </p:cNvSpPr>
          <p:nvPr>
            <p:ph type="body" sz="quarter" idx="21" hasCustomPrompt="1"/>
          </p:nvPr>
        </p:nvSpPr>
        <p:spPr>
          <a:xfrm>
            <a:off x="3707492" y="3043624"/>
            <a:ext cx="1744662" cy="1485900"/>
          </a:xfrm>
          <a:solidFill>
            <a:schemeClr val="accent4"/>
          </a:solidFill>
        </p:spPr>
        <p:txBody>
          <a:bodyPr lIns="91440" tIns="182880" rIns="91440" bIns="182880">
            <a:noAutofit/>
          </a:bodyPr>
          <a:lstStyle>
            <a:lvl1pPr marL="0" indent="0" algn="l">
              <a:buNone/>
              <a:defRPr sz="1800" b="1">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
        <p:nvSpPr>
          <p:cNvPr id="8" name="Text Placeholder 21">
            <a:extLst>
              <a:ext uri="{FF2B5EF4-FFF2-40B4-BE49-F238E27FC236}">
                <a16:creationId xmlns:a16="http://schemas.microsoft.com/office/drawing/2014/main" id="{269DCCB0-CA4C-C341-313C-4C6AB851C3F8}"/>
              </a:ext>
            </a:extLst>
          </p:cNvPr>
          <p:cNvSpPr>
            <a:spLocks noGrp="1"/>
          </p:cNvSpPr>
          <p:nvPr>
            <p:ph type="body" sz="quarter" idx="22" hasCustomPrompt="1"/>
          </p:nvPr>
        </p:nvSpPr>
        <p:spPr>
          <a:xfrm>
            <a:off x="5451474" y="4712370"/>
            <a:ext cx="1744662" cy="1485900"/>
          </a:xfrm>
          <a:solidFill>
            <a:schemeClr val="accent3"/>
          </a:solidFill>
        </p:spPr>
        <p:txBody>
          <a:bodyPr lIns="91440" tIns="182880" rIns="91440" bIns="182880">
            <a:noAutofit/>
          </a:bodyPr>
          <a:lstStyle>
            <a:lvl1pPr marL="0" indent="0" algn="l">
              <a:buNone/>
              <a:defRPr sz="1800" b="1">
                <a:solidFill>
                  <a:schemeClr val="tx1"/>
                </a:solidFill>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Tree>
    <p:extLst>
      <p:ext uri="{BB962C8B-B14F-4D97-AF65-F5344CB8AC3E}">
        <p14:creationId xmlns:p14="http://schemas.microsoft.com/office/powerpoint/2010/main" val="17830676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Image Series-Color Box">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3580965" y="1758896"/>
            <a:ext cx="2194560" cy="1874520"/>
          </a:xfrm>
          <a:solidFill>
            <a:schemeClr val="bg2"/>
          </a:solidFill>
        </p:spPr>
        <p:txBody>
          <a:bodyPr/>
          <a:lstStyle/>
          <a:p>
            <a:r>
              <a:rPr lang="en-US"/>
              <a:t>Click icon to add picture</a:t>
            </a:r>
            <a:endParaRPr lang="en-US" dirty="0"/>
          </a:p>
        </p:txBody>
      </p:sp>
      <p:sp>
        <p:nvSpPr>
          <p:cNvPr id="13" name="Picture Placeholder 360">
            <a:extLst>
              <a:ext uri="{FF2B5EF4-FFF2-40B4-BE49-F238E27FC236}">
                <a16:creationId xmlns:a16="http://schemas.microsoft.com/office/drawing/2014/main" id="{939E5704-91D7-1C33-1BB9-D89551BB48DB}"/>
              </a:ext>
            </a:extLst>
          </p:cNvPr>
          <p:cNvSpPr>
            <a:spLocks noGrp="1"/>
          </p:cNvSpPr>
          <p:nvPr>
            <p:ph type="pic" sz="quarter" idx="13"/>
          </p:nvPr>
        </p:nvSpPr>
        <p:spPr>
          <a:xfrm>
            <a:off x="3580965" y="3911299"/>
            <a:ext cx="2194560" cy="1874520"/>
          </a:xfrm>
          <a:solidFill>
            <a:schemeClr val="bg2"/>
          </a:solidFill>
        </p:spPr>
        <p:txBody>
          <a:bodyPr/>
          <a:lstStyle/>
          <a:p>
            <a:r>
              <a:rPr lang="en-US"/>
              <a:t>Click icon to add picture</a:t>
            </a:r>
            <a:endParaRPr lang="en-US" dirty="0"/>
          </a:p>
        </p:txBody>
      </p:sp>
      <p:sp>
        <p:nvSpPr>
          <p:cNvPr id="14" name="Picture Placeholder 360">
            <a:extLst>
              <a:ext uri="{FF2B5EF4-FFF2-40B4-BE49-F238E27FC236}">
                <a16:creationId xmlns:a16="http://schemas.microsoft.com/office/drawing/2014/main" id="{18357D60-C329-E014-7EC4-02AD7930A529}"/>
              </a:ext>
            </a:extLst>
          </p:cNvPr>
          <p:cNvSpPr>
            <a:spLocks noGrp="1"/>
          </p:cNvSpPr>
          <p:nvPr>
            <p:ph type="pic" sz="quarter" idx="14"/>
          </p:nvPr>
        </p:nvSpPr>
        <p:spPr>
          <a:xfrm>
            <a:off x="8521865" y="1758896"/>
            <a:ext cx="2194560" cy="1874520"/>
          </a:xfrm>
          <a:solidFill>
            <a:schemeClr val="bg2"/>
          </a:solidFill>
        </p:spPr>
        <p:txBody>
          <a:bodyPr/>
          <a:lstStyle/>
          <a:p>
            <a:r>
              <a:rPr lang="en-US"/>
              <a:t>Click icon to add picture</a:t>
            </a:r>
            <a:endParaRPr lang="en-US" dirty="0"/>
          </a:p>
        </p:txBody>
      </p:sp>
      <p:sp>
        <p:nvSpPr>
          <p:cNvPr id="15" name="Picture Placeholder 360">
            <a:extLst>
              <a:ext uri="{FF2B5EF4-FFF2-40B4-BE49-F238E27FC236}">
                <a16:creationId xmlns:a16="http://schemas.microsoft.com/office/drawing/2014/main" id="{1823B7A0-FA70-81A4-C409-2C310328D23B}"/>
              </a:ext>
            </a:extLst>
          </p:cNvPr>
          <p:cNvSpPr>
            <a:spLocks noGrp="1"/>
          </p:cNvSpPr>
          <p:nvPr>
            <p:ph type="pic" sz="quarter" idx="15"/>
          </p:nvPr>
        </p:nvSpPr>
        <p:spPr>
          <a:xfrm>
            <a:off x="8521865" y="3911299"/>
            <a:ext cx="2194560" cy="1874520"/>
          </a:xfrm>
          <a:solidFill>
            <a:schemeClr val="bg2"/>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a:t>
            </a:r>
          </a:p>
        </p:txBody>
      </p:sp>
      <p:sp>
        <p:nvSpPr>
          <p:cNvPr id="24" name="Text Placeholder 22">
            <a:extLst>
              <a:ext uri="{FF2B5EF4-FFF2-40B4-BE49-F238E27FC236}">
                <a16:creationId xmlns:a16="http://schemas.microsoft.com/office/drawing/2014/main" id="{84D16B10-4114-3D13-50FC-848A8724398C}"/>
              </a:ext>
            </a:extLst>
          </p:cNvPr>
          <p:cNvSpPr>
            <a:spLocks noGrp="1"/>
          </p:cNvSpPr>
          <p:nvPr>
            <p:ph type="body" sz="quarter" idx="17" hasCustomPrompt="1"/>
          </p:nvPr>
        </p:nvSpPr>
        <p:spPr>
          <a:xfrm>
            <a:off x="1384410" y="3911299"/>
            <a:ext cx="2192338" cy="1873250"/>
          </a:xfrm>
          <a:solidFill>
            <a:schemeClr val="accent6"/>
          </a:solidFill>
        </p:spPr>
        <p:txBody>
          <a:bodyPr lIns="182880" tIns="182880" rIns="182880"/>
          <a:lstStyle>
            <a:lvl1pPr marL="0" indent="0">
              <a:buNone/>
              <a:defRPr sz="18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7" name="Text Placeholder 22">
            <a:extLst>
              <a:ext uri="{FF2B5EF4-FFF2-40B4-BE49-F238E27FC236}">
                <a16:creationId xmlns:a16="http://schemas.microsoft.com/office/drawing/2014/main" id="{069C9FFD-3BEB-F410-9877-CC941D3224B1}"/>
              </a:ext>
            </a:extLst>
          </p:cNvPr>
          <p:cNvSpPr>
            <a:spLocks noGrp="1"/>
          </p:cNvSpPr>
          <p:nvPr>
            <p:ph type="body" sz="quarter" idx="18" hasCustomPrompt="1"/>
          </p:nvPr>
        </p:nvSpPr>
        <p:spPr>
          <a:xfrm>
            <a:off x="6329527" y="1758896"/>
            <a:ext cx="2192338" cy="1873250"/>
          </a:xfrm>
          <a:solidFill>
            <a:schemeClr val="accent2"/>
          </a:solidFill>
        </p:spPr>
        <p:txBody>
          <a:bodyPr lIns="182880" tIns="182880" rIns="182880"/>
          <a:lstStyle>
            <a:lvl1pPr marL="0" indent="0">
              <a:buNone/>
              <a:defRPr sz="18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8" name="Text Placeholder 22">
            <a:extLst>
              <a:ext uri="{FF2B5EF4-FFF2-40B4-BE49-F238E27FC236}">
                <a16:creationId xmlns:a16="http://schemas.microsoft.com/office/drawing/2014/main" id="{C39CDA33-6D16-DEAF-0280-749663549D57}"/>
              </a:ext>
            </a:extLst>
          </p:cNvPr>
          <p:cNvSpPr>
            <a:spLocks noGrp="1"/>
          </p:cNvSpPr>
          <p:nvPr>
            <p:ph type="body" sz="quarter" idx="19" hasCustomPrompt="1"/>
          </p:nvPr>
        </p:nvSpPr>
        <p:spPr>
          <a:xfrm>
            <a:off x="6329527" y="3911299"/>
            <a:ext cx="2192338" cy="1873250"/>
          </a:xfrm>
          <a:solidFill>
            <a:schemeClr val="accent4"/>
          </a:solidFill>
        </p:spPr>
        <p:txBody>
          <a:bodyPr lIns="182880" tIns="182880" rIns="182880"/>
          <a:lstStyle>
            <a:lvl1pPr marL="0" indent="0">
              <a:buNone/>
              <a:defRPr sz="1800" b="1">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3" name="Text Placeholder 22">
            <a:extLst>
              <a:ext uri="{FF2B5EF4-FFF2-40B4-BE49-F238E27FC236}">
                <a16:creationId xmlns:a16="http://schemas.microsoft.com/office/drawing/2014/main" id="{FD3A4D06-1EC0-67D1-BF1F-4A91D1E34147}"/>
              </a:ext>
            </a:extLst>
          </p:cNvPr>
          <p:cNvSpPr>
            <a:spLocks noGrp="1"/>
          </p:cNvSpPr>
          <p:nvPr>
            <p:ph type="body" sz="quarter" idx="16" hasCustomPrompt="1"/>
          </p:nvPr>
        </p:nvSpPr>
        <p:spPr>
          <a:xfrm>
            <a:off x="1384410" y="1758896"/>
            <a:ext cx="2192338" cy="1873250"/>
          </a:xfrm>
          <a:solidFill>
            <a:schemeClr val="tx2"/>
          </a:solidFill>
        </p:spPr>
        <p:txBody>
          <a:bodyPr lIns="182880" tIns="182880" rIns="182880"/>
          <a:lstStyle>
            <a:lvl1pPr marL="0" indent="0">
              <a:buNone/>
              <a:defRPr sz="18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Tree>
    <p:extLst>
      <p:ext uri="{BB962C8B-B14F-4D97-AF65-F5344CB8AC3E}">
        <p14:creationId xmlns:p14="http://schemas.microsoft.com/office/powerpoint/2010/main" val="26649671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Image Series-Color Bar">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1468099" y="1465385"/>
            <a:ext cx="2658427" cy="1547446"/>
          </a:xfrm>
          <a:solidFill>
            <a:schemeClr val="bg2"/>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a:t>
            </a:r>
          </a:p>
        </p:txBody>
      </p:sp>
      <p:sp>
        <p:nvSpPr>
          <p:cNvPr id="9" name="Text Placeholder 22">
            <a:extLst>
              <a:ext uri="{FF2B5EF4-FFF2-40B4-BE49-F238E27FC236}">
                <a16:creationId xmlns:a16="http://schemas.microsoft.com/office/drawing/2014/main" id="{26F353B8-FF4B-42ED-1CE7-EDC4F7EF61D1}"/>
              </a:ext>
            </a:extLst>
          </p:cNvPr>
          <p:cNvSpPr>
            <a:spLocks noGrp="1"/>
          </p:cNvSpPr>
          <p:nvPr>
            <p:ph type="body" sz="quarter" idx="18" hasCustomPrompt="1"/>
          </p:nvPr>
        </p:nvSpPr>
        <p:spPr>
          <a:xfrm>
            <a:off x="1468099" y="3012831"/>
            <a:ext cx="2658427" cy="656942"/>
          </a:xfrm>
          <a:solidFill>
            <a:schemeClr val="tx2"/>
          </a:solidFill>
        </p:spPr>
        <p:txBody>
          <a:bodyPr lIns="91440" tIns="91440" rIns="91440" bIns="91440"/>
          <a:lstStyle>
            <a:lvl1pPr marL="0" indent="0" algn="ctr">
              <a:buNone/>
              <a:defRPr sz="18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11" name="Picture Placeholder 360">
            <a:extLst>
              <a:ext uri="{FF2B5EF4-FFF2-40B4-BE49-F238E27FC236}">
                <a16:creationId xmlns:a16="http://schemas.microsoft.com/office/drawing/2014/main" id="{6E81FCDA-4DA3-AB4A-5D95-88A3FEFC3A25}"/>
              </a:ext>
            </a:extLst>
          </p:cNvPr>
          <p:cNvSpPr>
            <a:spLocks noGrp="1"/>
          </p:cNvSpPr>
          <p:nvPr>
            <p:ph type="pic" sz="quarter" idx="19"/>
          </p:nvPr>
        </p:nvSpPr>
        <p:spPr>
          <a:xfrm>
            <a:off x="1468099" y="3960136"/>
            <a:ext cx="2658427" cy="1547446"/>
          </a:xfrm>
          <a:solidFill>
            <a:schemeClr val="bg2"/>
          </a:solidFill>
        </p:spPr>
        <p:txBody>
          <a:bodyPr/>
          <a:lstStyle/>
          <a:p>
            <a:r>
              <a:rPr lang="en-US"/>
              <a:t>Click icon to add picture</a:t>
            </a:r>
            <a:endParaRPr lang="en-US" dirty="0"/>
          </a:p>
        </p:txBody>
      </p:sp>
      <p:sp>
        <p:nvSpPr>
          <p:cNvPr id="16" name="Text Placeholder 22">
            <a:extLst>
              <a:ext uri="{FF2B5EF4-FFF2-40B4-BE49-F238E27FC236}">
                <a16:creationId xmlns:a16="http://schemas.microsoft.com/office/drawing/2014/main" id="{3F669257-B949-89C3-AFAB-C056282DB494}"/>
              </a:ext>
            </a:extLst>
          </p:cNvPr>
          <p:cNvSpPr>
            <a:spLocks noGrp="1"/>
          </p:cNvSpPr>
          <p:nvPr>
            <p:ph type="body" sz="quarter" idx="20" hasCustomPrompt="1"/>
          </p:nvPr>
        </p:nvSpPr>
        <p:spPr>
          <a:xfrm>
            <a:off x="1468099" y="5507582"/>
            <a:ext cx="2658427" cy="656942"/>
          </a:xfrm>
          <a:solidFill>
            <a:schemeClr val="accent5"/>
          </a:solidFill>
        </p:spPr>
        <p:txBody>
          <a:bodyPr lIns="91440" tIns="91440" rIns="91440" bIns="91440"/>
          <a:lstStyle>
            <a:lvl1pPr marL="0" indent="0" algn="ctr">
              <a:buNone/>
              <a:defRPr sz="1800" b="1">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17" name="Picture Placeholder 360">
            <a:extLst>
              <a:ext uri="{FF2B5EF4-FFF2-40B4-BE49-F238E27FC236}">
                <a16:creationId xmlns:a16="http://schemas.microsoft.com/office/drawing/2014/main" id="{13D2DA25-934B-21FF-2966-29EF546C487A}"/>
              </a:ext>
            </a:extLst>
          </p:cNvPr>
          <p:cNvSpPr>
            <a:spLocks noGrp="1"/>
          </p:cNvSpPr>
          <p:nvPr>
            <p:ph type="pic" sz="quarter" idx="21"/>
          </p:nvPr>
        </p:nvSpPr>
        <p:spPr>
          <a:xfrm>
            <a:off x="4766787" y="1465385"/>
            <a:ext cx="2658427" cy="1547446"/>
          </a:xfrm>
          <a:solidFill>
            <a:schemeClr val="bg2"/>
          </a:solidFill>
        </p:spPr>
        <p:txBody>
          <a:bodyPr/>
          <a:lstStyle/>
          <a:p>
            <a:r>
              <a:rPr lang="en-US"/>
              <a:t>Click icon to add picture</a:t>
            </a:r>
            <a:endParaRPr lang="en-US" dirty="0"/>
          </a:p>
        </p:txBody>
      </p:sp>
      <p:sp>
        <p:nvSpPr>
          <p:cNvPr id="18" name="Text Placeholder 22">
            <a:extLst>
              <a:ext uri="{FF2B5EF4-FFF2-40B4-BE49-F238E27FC236}">
                <a16:creationId xmlns:a16="http://schemas.microsoft.com/office/drawing/2014/main" id="{17D533C8-B6CD-B35B-9678-CFA2D4FF71A7}"/>
              </a:ext>
            </a:extLst>
          </p:cNvPr>
          <p:cNvSpPr>
            <a:spLocks noGrp="1"/>
          </p:cNvSpPr>
          <p:nvPr>
            <p:ph type="body" sz="quarter" idx="22" hasCustomPrompt="1"/>
          </p:nvPr>
        </p:nvSpPr>
        <p:spPr>
          <a:xfrm>
            <a:off x="4766787" y="3012831"/>
            <a:ext cx="2658427" cy="656942"/>
          </a:xfrm>
          <a:solidFill>
            <a:schemeClr val="accent3"/>
          </a:solidFill>
        </p:spPr>
        <p:txBody>
          <a:bodyPr lIns="91440" tIns="91440" rIns="91440" bIns="91440"/>
          <a:lstStyle>
            <a:lvl1pPr marL="0" indent="0" algn="ctr">
              <a:buNone/>
              <a:defRPr sz="18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19" name="Picture Placeholder 360">
            <a:extLst>
              <a:ext uri="{FF2B5EF4-FFF2-40B4-BE49-F238E27FC236}">
                <a16:creationId xmlns:a16="http://schemas.microsoft.com/office/drawing/2014/main" id="{FFFA52E8-8238-7D32-74C3-C442340BACDD}"/>
              </a:ext>
            </a:extLst>
          </p:cNvPr>
          <p:cNvSpPr>
            <a:spLocks noGrp="1"/>
          </p:cNvSpPr>
          <p:nvPr>
            <p:ph type="pic" sz="quarter" idx="23"/>
          </p:nvPr>
        </p:nvSpPr>
        <p:spPr>
          <a:xfrm>
            <a:off x="4766787" y="3960136"/>
            <a:ext cx="2658427" cy="1547446"/>
          </a:xfrm>
          <a:solidFill>
            <a:schemeClr val="bg2"/>
          </a:solidFill>
        </p:spPr>
        <p:txBody>
          <a:bodyPr/>
          <a:lstStyle/>
          <a:p>
            <a:r>
              <a:rPr lang="en-US"/>
              <a:t>Click icon to add picture</a:t>
            </a:r>
            <a:endParaRPr lang="en-US" dirty="0"/>
          </a:p>
        </p:txBody>
      </p:sp>
      <p:sp>
        <p:nvSpPr>
          <p:cNvPr id="20" name="Text Placeholder 22">
            <a:extLst>
              <a:ext uri="{FF2B5EF4-FFF2-40B4-BE49-F238E27FC236}">
                <a16:creationId xmlns:a16="http://schemas.microsoft.com/office/drawing/2014/main" id="{EAA931B9-F65E-5FA9-1A52-F298BEA03A31}"/>
              </a:ext>
            </a:extLst>
          </p:cNvPr>
          <p:cNvSpPr>
            <a:spLocks noGrp="1"/>
          </p:cNvSpPr>
          <p:nvPr>
            <p:ph type="body" sz="quarter" idx="24" hasCustomPrompt="1"/>
          </p:nvPr>
        </p:nvSpPr>
        <p:spPr>
          <a:xfrm>
            <a:off x="4766787" y="5507582"/>
            <a:ext cx="2658427" cy="656942"/>
          </a:xfrm>
          <a:solidFill>
            <a:schemeClr val="accent4"/>
          </a:solidFill>
        </p:spPr>
        <p:txBody>
          <a:bodyPr lIns="91440" tIns="91440" rIns="91440" bIns="91440"/>
          <a:lstStyle>
            <a:lvl1pPr marL="0" indent="0" algn="ctr">
              <a:buNone/>
              <a:defRPr sz="1800" b="1">
                <a:solidFill>
                  <a:schemeClr val="tx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1" name="Picture Placeholder 360">
            <a:extLst>
              <a:ext uri="{FF2B5EF4-FFF2-40B4-BE49-F238E27FC236}">
                <a16:creationId xmlns:a16="http://schemas.microsoft.com/office/drawing/2014/main" id="{E2163388-A63C-577D-E1F5-098DA5ECC07B}"/>
              </a:ext>
            </a:extLst>
          </p:cNvPr>
          <p:cNvSpPr>
            <a:spLocks noGrp="1"/>
          </p:cNvSpPr>
          <p:nvPr>
            <p:ph type="pic" sz="quarter" idx="25"/>
          </p:nvPr>
        </p:nvSpPr>
        <p:spPr>
          <a:xfrm>
            <a:off x="8065474" y="1465385"/>
            <a:ext cx="2658427" cy="1547446"/>
          </a:xfrm>
          <a:solidFill>
            <a:schemeClr val="bg2"/>
          </a:solidFill>
        </p:spPr>
        <p:txBody>
          <a:bodyPr/>
          <a:lstStyle/>
          <a:p>
            <a:r>
              <a:rPr lang="en-US"/>
              <a:t>Click icon to add picture</a:t>
            </a:r>
            <a:endParaRPr lang="en-US" dirty="0"/>
          </a:p>
        </p:txBody>
      </p:sp>
      <p:sp>
        <p:nvSpPr>
          <p:cNvPr id="22" name="Text Placeholder 22">
            <a:extLst>
              <a:ext uri="{FF2B5EF4-FFF2-40B4-BE49-F238E27FC236}">
                <a16:creationId xmlns:a16="http://schemas.microsoft.com/office/drawing/2014/main" id="{6A354D75-2850-EFEF-9B6E-16282EFCDE4B}"/>
              </a:ext>
            </a:extLst>
          </p:cNvPr>
          <p:cNvSpPr>
            <a:spLocks noGrp="1"/>
          </p:cNvSpPr>
          <p:nvPr>
            <p:ph type="body" sz="quarter" idx="26" hasCustomPrompt="1"/>
          </p:nvPr>
        </p:nvSpPr>
        <p:spPr>
          <a:xfrm>
            <a:off x="8065474" y="3012831"/>
            <a:ext cx="2658427" cy="656942"/>
          </a:xfrm>
          <a:solidFill>
            <a:schemeClr val="accent6"/>
          </a:solidFill>
        </p:spPr>
        <p:txBody>
          <a:bodyPr lIns="91440" tIns="91440" rIns="91440" bIns="91440"/>
          <a:lstStyle>
            <a:lvl1pPr marL="0" indent="0" algn="ctr">
              <a:buNone/>
              <a:defRPr sz="18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
        <p:nvSpPr>
          <p:cNvPr id="23" name="Picture Placeholder 360">
            <a:extLst>
              <a:ext uri="{FF2B5EF4-FFF2-40B4-BE49-F238E27FC236}">
                <a16:creationId xmlns:a16="http://schemas.microsoft.com/office/drawing/2014/main" id="{FBABECBC-CDDA-6887-FB75-25BC231CEC93}"/>
              </a:ext>
            </a:extLst>
          </p:cNvPr>
          <p:cNvSpPr>
            <a:spLocks noGrp="1"/>
          </p:cNvSpPr>
          <p:nvPr>
            <p:ph type="pic" sz="quarter" idx="27"/>
          </p:nvPr>
        </p:nvSpPr>
        <p:spPr>
          <a:xfrm>
            <a:off x="8065474" y="3960136"/>
            <a:ext cx="2658427" cy="1547446"/>
          </a:xfrm>
          <a:solidFill>
            <a:schemeClr val="bg2"/>
          </a:solidFill>
        </p:spPr>
        <p:txBody>
          <a:bodyPr/>
          <a:lstStyle/>
          <a:p>
            <a:r>
              <a:rPr lang="en-US"/>
              <a:t>Click icon to add picture</a:t>
            </a:r>
            <a:endParaRPr lang="en-US" dirty="0"/>
          </a:p>
        </p:txBody>
      </p:sp>
      <p:sp>
        <p:nvSpPr>
          <p:cNvPr id="25" name="Text Placeholder 22">
            <a:extLst>
              <a:ext uri="{FF2B5EF4-FFF2-40B4-BE49-F238E27FC236}">
                <a16:creationId xmlns:a16="http://schemas.microsoft.com/office/drawing/2014/main" id="{AA63FF33-3432-1D2E-53DE-B6F0895069F1}"/>
              </a:ext>
            </a:extLst>
          </p:cNvPr>
          <p:cNvSpPr>
            <a:spLocks noGrp="1"/>
          </p:cNvSpPr>
          <p:nvPr>
            <p:ph type="body" sz="quarter" idx="28" hasCustomPrompt="1"/>
          </p:nvPr>
        </p:nvSpPr>
        <p:spPr>
          <a:xfrm>
            <a:off x="8065474" y="5507582"/>
            <a:ext cx="2658427" cy="656942"/>
          </a:xfrm>
          <a:solidFill>
            <a:schemeClr val="tx1"/>
          </a:solidFill>
        </p:spPr>
        <p:txBody>
          <a:bodyPr lIns="91440" tIns="91440" rIns="91440" bIns="91440"/>
          <a:lstStyle>
            <a:lvl1pPr marL="0" indent="0" algn="ctr">
              <a:buNone/>
              <a:defRPr sz="18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r>
              <a:rPr lang="en-US" dirty="0"/>
              <a:t>Place content here</a:t>
            </a:r>
          </a:p>
        </p:txBody>
      </p:sp>
    </p:spTree>
    <p:extLst>
      <p:ext uri="{BB962C8B-B14F-4D97-AF65-F5344CB8AC3E}">
        <p14:creationId xmlns:p14="http://schemas.microsoft.com/office/powerpoint/2010/main" val="18581818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0-Portrait Series">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1510445" y="1682263"/>
            <a:ext cx="1411061" cy="1408177"/>
          </a:xfrm>
          <a:solidFill>
            <a:schemeClr val="bg2"/>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a:t>
            </a:r>
          </a:p>
        </p:txBody>
      </p:sp>
      <p:sp>
        <p:nvSpPr>
          <p:cNvPr id="5" name="Text Placeholder 4">
            <a:extLst>
              <a:ext uri="{FF2B5EF4-FFF2-40B4-BE49-F238E27FC236}">
                <a16:creationId xmlns:a16="http://schemas.microsoft.com/office/drawing/2014/main" id="{7454D37D-9760-333D-5D98-7361CD68B949}"/>
              </a:ext>
            </a:extLst>
          </p:cNvPr>
          <p:cNvSpPr>
            <a:spLocks noGrp="1"/>
          </p:cNvSpPr>
          <p:nvPr>
            <p:ph type="body" sz="quarter" idx="14" hasCustomPrompt="1"/>
          </p:nvPr>
        </p:nvSpPr>
        <p:spPr>
          <a:xfrm>
            <a:off x="1510079"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7" name="Picture Placeholder 360">
            <a:extLst>
              <a:ext uri="{FF2B5EF4-FFF2-40B4-BE49-F238E27FC236}">
                <a16:creationId xmlns:a16="http://schemas.microsoft.com/office/drawing/2014/main" id="{25194CC7-DFDD-41E3-3F16-A4BAED70D310}"/>
              </a:ext>
            </a:extLst>
          </p:cNvPr>
          <p:cNvSpPr>
            <a:spLocks noGrp="1"/>
          </p:cNvSpPr>
          <p:nvPr>
            <p:ph type="pic" sz="quarter" idx="15"/>
          </p:nvPr>
        </p:nvSpPr>
        <p:spPr>
          <a:xfrm>
            <a:off x="3409584" y="1682263"/>
            <a:ext cx="1411061" cy="1408177"/>
          </a:xfrm>
          <a:solidFill>
            <a:schemeClr val="bg2"/>
          </a:solidFill>
        </p:spPr>
        <p:txBody>
          <a:bodyPr/>
          <a:lstStyle/>
          <a:p>
            <a:r>
              <a:rPr lang="en-US"/>
              <a:t>Click icon to add picture</a:t>
            </a:r>
            <a:endParaRPr lang="en-US" dirty="0"/>
          </a:p>
        </p:txBody>
      </p:sp>
      <p:sp>
        <p:nvSpPr>
          <p:cNvPr id="8" name="Text Placeholder 4">
            <a:extLst>
              <a:ext uri="{FF2B5EF4-FFF2-40B4-BE49-F238E27FC236}">
                <a16:creationId xmlns:a16="http://schemas.microsoft.com/office/drawing/2014/main" id="{259FEBC2-FFA2-F082-C0B4-490D9C6E3682}"/>
              </a:ext>
            </a:extLst>
          </p:cNvPr>
          <p:cNvSpPr>
            <a:spLocks noGrp="1"/>
          </p:cNvSpPr>
          <p:nvPr>
            <p:ph type="body" sz="quarter" idx="16" hasCustomPrompt="1"/>
          </p:nvPr>
        </p:nvSpPr>
        <p:spPr>
          <a:xfrm>
            <a:off x="3409218"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0" name="Picture Placeholder 360">
            <a:extLst>
              <a:ext uri="{FF2B5EF4-FFF2-40B4-BE49-F238E27FC236}">
                <a16:creationId xmlns:a16="http://schemas.microsoft.com/office/drawing/2014/main" id="{9E7760E5-8579-2ACD-19F1-A979EC595A81}"/>
              </a:ext>
            </a:extLst>
          </p:cNvPr>
          <p:cNvSpPr>
            <a:spLocks noGrp="1"/>
          </p:cNvSpPr>
          <p:nvPr>
            <p:ph type="pic" sz="quarter" idx="17"/>
          </p:nvPr>
        </p:nvSpPr>
        <p:spPr>
          <a:xfrm>
            <a:off x="5308182" y="1682263"/>
            <a:ext cx="1411061" cy="1408177"/>
          </a:xfrm>
          <a:solidFill>
            <a:schemeClr val="bg2"/>
          </a:solidFill>
        </p:spPr>
        <p:txBody>
          <a:bodyPr/>
          <a:lstStyle/>
          <a:p>
            <a:r>
              <a:rPr lang="en-US"/>
              <a:t>Click icon to add picture</a:t>
            </a:r>
            <a:endParaRPr lang="en-US" dirty="0"/>
          </a:p>
        </p:txBody>
      </p:sp>
      <p:sp>
        <p:nvSpPr>
          <p:cNvPr id="13" name="Text Placeholder 4">
            <a:extLst>
              <a:ext uri="{FF2B5EF4-FFF2-40B4-BE49-F238E27FC236}">
                <a16:creationId xmlns:a16="http://schemas.microsoft.com/office/drawing/2014/main" id="{121DEBE6-249D-E1B1-4B52-A019B44949CF}"/>
              </a:ext>
            </a:extLst>
          </p:cNvPr>
          <p:cNvSpPr>
            <a:spLocks noGrp="1"/>
          </p:cNvSpPr>
          <p:nvPr>
            <p:ph type="body" sz="quarter" idx="18" hasCustomPrompt="1"/>
          </p:nvPr>
        </p:nvSpPr>
        <p:spPr>
          <a:xfrm>
            <a:off x="5307640"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4" name="Picture Placeholder 360">
            <a:extLst>
              <a:ext uri="{FF2B5EF4-FFF2-40B4-BE49-F238E27FC236}">
                <a16:creationId xmlns:a16="http://schemas.microsoft.com/office/drawing/2014/main" id="{EB7AC011-2F57-EC56-91F9-A965565A4061}"/>
              </a:ext>
            </a:extLst>
          </p:cNvPr>
          <p:cNvSpPr>
            <a:spLocks noGrp="1"/>
          </p:cNvSpPr>
          <p:nvPr>
            <p:ph type="pic" sz="quarter" idx="19"/>
          </p:nvPr>
        </p:nvSpPr>
        <p:spPr>
          <a:xfrm>
            <a:off x="7206077" y="1682263"/>
            <a:ext cx="1411061" cy="1408177"/>
          </a:xfrm>
          <a:solidFill>
            <a:schemeClr val="bg2"/>
          </a:solidFill>
        </p:spPr>
        <p:txBody>
          <a:bodyPr/>
          <a:lstStyle/>
          <a:p>
            <a:r>
              <a:rPr lang="en-US"/>
              <a:t>Click icon to add picture</a:t>
            </a:r>
            <a:endParaRPr lang="en-US" dirty="0"/>
          </a:p>
        </p:txBody>
      </p:sp>
      <p:sp>
        <p:nvSpPr>
          <p:cNvPr id="15" name="Text Placeholder 4">
            <a:extLst>
              <a:ext uri="{FF2B5EF4-FFF2-40B4-BE49-F238E27FC236}">
                <a16:creationId xmlns:a16="http://schemas.microsoft.com/office/drawing/2014/main" id="{D59762E5-F688-DBA8-4C37-B3A3C58F18B9}"/>
              </a:ext>
            </a:extLst>
          </p:cNvPr>
          <p:cNvSpPr>
            <a:spLocks noGrp="1"/>
          </p:cNvSpPr>
          <p:nvPr>
            <p:ph type="body" sz="quarter" idx="20" hasCustomPrompt="1"/>
          </p:nvPr>
        </p:nvSpPr>
        <p:spPr>
          <a:xfrm>
            <a:off x="7205711"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4" name="Picture Placeholder 360">
            <a:extLst>
              <a:ext uri="{FF2B5EF4-FFF2-40B4-BE49-F238E27FC236}">
                <a16:creationId xmlns:a16="http://schemas.microsoft.com/office/drawing/2014/main" id="{8A47F1D3-73AD-F467-48EE-D2074775291F}"/>
              </a:ext>
            </a:extLst>
          </p:cNvPr>
          <p:cNvSpPr>
            <a:spLocks noGrp="1"/>
          </p:cNvSpPr>
          <p:nvPr>
            <p:ph type="pic" sz="quarter" idx="21"/>
          </p:nvPr>
        </p:nvSpPr>
        <p:spPr>
          <a:xfrm>
            <a:off x="9103782" y="1682263"/>
            <a:ext cx="1411061" cy="1408177"/>
          </a:xfrm>
          <a:solidFill>
            <a:schemeClr val="bg2"/>
          </a:solidFill>
        </p:spPr>
        <p:txBody>
          <a:bodyPr/>
          <a:lstStyle/>
          <a:p>
            <a:r>
              <a:rPr lang="en-US"/>
              <a:t>Click icon to add picture</a:t>
            </a:r>
            <a:endParaRPr lang="en-US" dirty="0"/>
          </a:p>
        </p:txBody>
      </p:sp>
      <p:sp>
        <p:nvSpPr>
          <p:cNvPr id="26" name="Text Placeholder 4">
            <a:extLst>
              <a:ext uri="{FF2B5EF4-FFF2-40B4-BE49-F238E27FC236}">
                <a16:creationId xmlns:a16="http://schemas.microsoft.com/office/drawing/2014/main" id="{B4A73141-DACC-B694-EAA5-D499AAA41AA2}"/>
              </a:ext>
            </a:extLst>
          </p:cNvPr>
          <p:cNvSpPr>
            <a:spLocks noGrp="1"/>
          </p:cNvSpPr>
          <p:nvPr>
            <p:ph type="body" sz="quarter" idx="22" hasCustomPrompt="1"/>
          </p:nvPr>
        </p:nvSpPr>
        <p:spPr>
          <a:xfrm>
            <a:off x="9103416" y="3107592"/>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 name="Picture Placeholder 360">
            <a:extLst>
              <a:ext uri="{FF2B5EF4-FFF2-40B4-BE49-F238E27FC236}">
                <a16:creationId xmlns:a16="http://schemas.microsoft.com/office/drawing/2014/main" id="{50C0265D-4C37-A6EB-018A-088C3665D77B}"/>
              </a:ext>
            </a:extLst>
          </p:cNvPr>
          <p:cNvSpPr>
            <a:spLocks noGrp="1"/>
          </p:cNvSpPr>
          <p:nvPr>
            <p:ph type="pic" sz="quarter" idx="23"/>
          </p:nvPr>
        </p:nvSpPr>
        <p:spPr>
          <a:xfrm>
            <a:off x="1510079" y="3970677"/>
            <a:ext cx="1411061" cy="1408177"/>
          </a:xfrm>
          <a:solidFill>
            <a:schemeClr val="bg2"/>
          </a:solidFill>
        </p:spPr>
        <p:txBody>
          <a:bodyPr/>
          <a:lstStyle/>
          <a:p>
            <a:r>
              <a:rPr lang="en-US"/>
              <a:t>Click icon to add picture</a:t>
            </a:r>
            <a:endParaRPr lang="en-US" dirty="0"/>
          </a:p>
        </p:txBody>
      </p:sp>
      <p:sp>
        <p:nvSpPr>
          <p:cNvPr id="4" name="Text Placeholder 4">
            <a:extLst>
              <a:ext uri="{FF2B5EF4-FFF2-40B4-BE49-F238E27FC236}">
                <a16:creationId xmlns:a16="http://schemas.microsoft.com/office/drawing/2014/main" id="{3171DB7C-B77B-BA2F-D42D-E70799E1CF45}"/>
              </a:ext>
            </a:extLst>
          </p:cNvPr>
          <p:cNvSpPr>
            <a:spLocks noGrp="1"/>
          </p:cNvSpPr>
          <p:nvPr>
            <p:ph type="body" sz="quarter" idx="24" hasCustomPrompt="1"/>
          </p:nvPr>
        </p:nvSpPr>
        <p:spPr>
          <a:xfrm>
            <a:off x="1509713"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6" name="Picture Placeholder 360">
            <a:extLst>
              <a:ext uri="{FF2B5EF4-FFF2-40B4-BE49-F238E27FC236}">
                <a16:creationId xmlns:a16="http://schemas.microsoft.com/office/drawing/2014/main" id="{54228786-C065-7CF8-8C9C-C9622BDB5F7E}"/>
              </a:ext>
            </a:extLst>
          </p:cNvPr>
          <p:cNvSpPr>
            <a:spLocks noGrp="1"/>
          </p:cNvSpPr>
          <p:nvPr>
            <p:ph type="pic" sz="quarter" idx="25"/>
          </p:nvPr>
        </p:nvSpPr>
        <p:spPr>
          <a:xfrm>
            <a:off x="3409218" y="3970677"/>
            <a:ext cx="1411061" cy="1408177"/>
          </a:xfrm>
          <a:solidFill>
            <a:schemeClr val="bg2"/>
          </a:solidFill>
        </p:spPr>
        <p:txBody>
          <a:bodyPr/>
          <a:lstStyle/>
          <a:p>
            <a:r>
              <a:rPr lang="en-US"/>
              <a:t>Click icon to add picture</a:t>
            </a:r>
            <a:endParaRPr lang="en-US" dirty="0"/>
          </a:p>
        </p:txBody>
      </p:sp>
      <p:sp>
        <p:nvSpPr>
          <p:cNvPr id="9" name="Text Placeholder 4">
            <a:extLst>
              <a:ext uri="{FF2B5EF4-FFF2-40B4-BE49-F238E27FC236}">
                <a16:creationId xmlns:a16="http://schemas.microsoft.com/office/drawing/2014/main" id="{9C03BA11-280F-ED2F-8FE5-AD08B0D44816}"/>
              </a:ext>
            </a:extLst>
          </p:cNvPr>
          <p:cNvSpPr>
            <a:spLocks noGrp="1"/>
          </p:cNvSpPr>
          <p:nvPr>
            <p:ph type="body" sz="quarter" idx="26" hasCustomPrompt="1"/>
          </p:nvPr>
        </p:nvSpPr>
        <p:spPr>
          <a:xfrm>
            <a:off x="3408852"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1" name="Picture Placeholder 360">
            <a:extLst>
              <a:ext uri="{FF2B5EF4-FFF2-40B4-BE49-F238E27FC236}">
                <a16:creationId xmlns:a16="http://schemas.microsoft.com/office/drawing/2014/main" id="{D0FFE670-33BD-AB72-DB9E-26A7E5785E56}"/>
              </a:ext>
            </a:extLst>
          </p:cNvPr>
          <p:cNvSpPr>
            <a:spLocks noGrp="1"/>
          </p:cNvSpPr>
          <p:nvPr>
            <p:ph type="pic" sz="quarter" idx="27"/>
          </p:nvPr>
        </p:nvSpPr>
        <p:spPr>
          <a:xfrm>
            <a:off x="5307816" y="3970677"/>
            <a:ext cx="1411061" cy="1408177"/>
          </a:xfrm>
          <a:solidFill>
            <a:schemeClr val="bg2"/>
          </a:solidFill>
        </p:spPr>
        <p:txBody>
          <a:bodyPr/>
          <a:lstStyle/>
          <a:p>
            <a:r>
              <a:rPr lang="en-US"/>
              <a:t>Click icon to add picture</a:t>
            </a:r>
            <a:endParaRPr lang="en-US" dirty="0"/>
          </a:p>
        </p:txBody>
      </p:sp>
      <p:sp>
        <p:nvSpPr>
          <p:cNvPr id="16" name="Text Placeholder 4">
            <a:extLst>
              <a:ext uri="{FF2B5EF4-FFF2-40B4-BE49-F238E27FC236}">
                <a16:creationId xmlns:a16="http://schemas.microsoft.com/office/drawing/2014/main" id="{36FD3033-3412-943B-9B60-3555F20EAC66}"/>
              </a:ext>
            </a:extLst>
          </p:cNvPr>
          <p:cNvSpPr>
            <a:spLocks noGrp="1"/>
          </p:cNvSpPr>
          <p:nvPr>
            <p:ph type="body" sz="quarter" idx="28" hasCustomPrompt="1"/>
          </p:nvPr>
        </p:nvSpPr>
        <p:spPr>
          <a:xfrm>
            <a:off x="5307274"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7" name="Picture Placeholder 360">
            <a:extLst>
              <a:ext uri="{FF2B5EF4-FFF2-40B4-BE49-F238E27FC236}">
                <a16:creationId xmlns:a16="http://schemas.microsoft.com/office/drawing/2014/main" id="{D90F4C59-A65F-7802-34A6-70D69C5041A5}"/>
              </a:ext>
            </a:extLst>
          </p:cNvPr>
          <p:cNvSpPr>
            <a:spLocks noGrp="1"/>
          </p:cNvSpPr>
          <p:nvPr>
            <p:ph type="pic" sz="quarter" idx="29"/>
          </p:nvPr>
        </p:nvSpPr>
        <p:spPr>
          <a:xfrm>
            <a:off x="7205711" y="3970677"/>
            <a:ext cx="1411061" cy="1408177"/>
          </a:xfrm>
          <a:solidFill>
            <a:schemeClr val="bg2"/>
          </a:solidFill>
        </p:spPr>
        <p:txBody>
          <a:bodyPr/>
          <a:lstStyle/>
          <a:p>
            <a:r>
              <a:rPr lang="en-US"/>
              <a:t>Click icon to add picture</a:t>
            </a:r>
            <a:endParaRPr lang="en-US" dirty="0"/>
          </a:p>
        </p:txBody>
      </p:sp>
      <p:sp>
        <p:nvSpPr>
          <p:cNvPr id="18" name="Text Placeholder 4">
            <a:extLst>
              <a:ext uri="{FF2B5EF4-FFF2-40B4-BE49-F238E27FC236}">
                <a16:creationId xmlns:a16="http://schemas.microsoft.com/office/drawing/2014/main" id="{134846F9-F8EB-3656-08DF-03E1A00CD633}"/>
              </a:ext>
            </a:extLst>
          </p:cNvPr>
          <p:cNvSpPr>
            <a:spLocks noGrp="1"/>
          </p:cNvSpPr>
          <p:nvPr>
            <p:ph type="body" sz="quarter" idx="30" hasCustomPrompt="1"/>
          </p:nvPr>
        </p:nvSpPr>
        <p:spPr>
          <a:xfrm>
            <a:off x="7205345"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9" name="Picture Placeholder 360">
            <a:extLst>
              <a:ext uri="{FF2B5EF4-FFF2-40B4-BE49-F238E27FC236}">
                <a16:creationId xmlns:a16="http://schemas.microsoft.com/office/drawing/2014/main" id="{9694CBBD-6AE6-ADDC-80FB-FDFA2458BCB3}"/>
              </a:ext>
            </a:extLst>
          </p:cNvPr>
          <p:cNvSpPr>
            <a:spLocks noGrp="1"/>
          </p:cNvSpPr>
          <p:nvPr>
            <p:ph type="pic" sz="quarter" idx="31"/>
          </p:nvPr>
        </p:nvSpPr>
        <p:spPr>
          <a:xfrm>
            <a:off x="9103416" y="3970677"/>
            <a:ext cx="1411061" cy="1408177"/>
          </a:xfrm>
          <a:solidFill>
            <a:schemeClr val="bg2"/>
          </a:solidFill>
        </p:spPr>
        <p:txBody>
          <a:bodyPr/>
          <a:lstStyle/>
          <a:p>
            <a:r>
              <a:rPr lang="en-US"/>
              <a:t>Click icon to add picture</a:t>
            </a:r>
            <a:endParaRPr lang="en-US" dirty="0"/>
          </a:p>
        </p:txBody>
      </p:sp>
      <p:sp>
        <p:nvSpPr>
          <p:cNvPr id="20" name="Text Placeholder 4">
            <a:extLst>
              <a:ext uri="{FF2B5EF4-FFF2-40B4-BE49-F238E27FC236}">
                <a16:creationId xmlns:a16="http://schemas.microsoft.com/office/drawing/2014/main" id="{4DB0CCF3-7E0B-FACF-F244-CCF6EC2D9306}"/>
              </a:ext>
            </a:extLst>
          </p:cNvPr>
          <p:cNvSpPr>
            <a:spLocks noGrp="1"/>
          </p:cNvSpPr>
          <p:nvPr>
            <p:ph type="body" sz="quarter" idx="32" hasCustomPrompt="1"/>
          </p:nvPr>
        </p:nvSpPr>
        <p:spPr>
          <a:xfrm>
            <a:off x="9103050" y="5396006"/>
            <a:ext cx="1412144" cy="321408"/>
          </a:xfrm>
        </p:spPr>
        <p:txBody>
          <a:bodyPr tIns="91440"/>
          <a:lstStyle>
            <a:lvl1pPr marL="0" indent="0">
              <a:buNone/>
              <a:defRPr sz="1600" b="0"/>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Tree>
    <p:extLst>
      <p:ext uri="{BB962C8B-B14F-4D97-AF65-F5344CB8AC3E}">
        <p14:creationId xmlns:p14="http://schemas.microsoft.com/office/powerpoint/2010/main" val="7933756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4-Portrait Series">
    <p:spTree>
      <p:nvGrpSpPr>
        <p:cNvPr id="1" name=""/>
        <p:cNvGrpSpPr/>
        <p:nvPr/>
      </p:nvGrpSpPr>
      <p:grpSpPr>
        <a:xfrm>
          <a:off x="0" y="0"/>
          <a:ext cx="0" cy="0"/>
          <a:chOff x="0" y="0"/>
          <a:chExt cx="0" cy="0"/>
        </a:xfrm>
      </p:grpSpPr>
      <p:sp>
        <p:nvSpPr>
          <p:cNvPr id="12" name="Picture Placeholder 360">
            <a:extLst>
              <a:ext uri="{FF2B5EF4-FFF2-40B4-BE49-F238E27FC236}">
                <a16:creationId xmlns:a16="http://schemas.microsoft.com/office/drawing/2014/main" id="{406AFED2-ED49-1112-B21D-D2ECF913338D}"/>
              </a:ext>
            </a:extLst>
          </p:cNvPr>
          <p:cNvSpPr>
            <a:spLocks noGrp="1"/>
          </p:cNvSpPr>
          <p:nvPr>
            <p:ph type="pic" sz="quarter" idx="12"/>
          </p:nvPr>
        </p:nvSpPr>
        <p:spPr>
          <a:xfrm>
            <a:off x="314691" y="1676401"/>
            <a:ext cx="1411061" cy="1408177"/>
          </a:xfrm>
          <a:solidFill>
            <a:schemeClr val="bg2"/>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174EEC8D-F30D-2272-2A4E-CD93B0D75CC0}"/>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a:t>
            </a:r>
          </a:p>
        </p:txBody>
      </p:sp>
      <p:sp>
        <p:nvSpPr>
          <p:cNvPr id="5" name="Text Placeholder 4">
            <a:extLst>
              <a:ext uri="{FF2B5EF4-FFF2-40B4-BE49-F238E27FC236}">
                <a16:creationId xmlns:a16="http://schemas.microsoft.com/office/drawing/2014/main" id="{7454D37D-9760-333D-5D98-7361CD68B949}"/>
              </a:ext>
            </a:extLst>
          </p:cNvPr>
          <p:cNvSpPr>
            <a:spLocks noGrp="1"/>
          </p:cNvSpPr>
          <p:nvPr>
            <p:ph type="body" sz="quarter" idx="14" hasCustomPrompt="1"/>
          </p:nvPr>
        </p:nvSpPr>
        <p:spPr>
          <a:xfrm>
            <a:off x="3143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7" name="Picture Placeholder 360">
            <a:extLst>
              <a:ext uri="{FF2B5EF4-FFF2-40B4-BE49-F238E27FC236}">
                <a16:creationId xmlns:a16="http://schemas.microsoft.com/office/drawing/2014/main" id="{25194CC7-DFDD-41E3-3F16-A4BAED70D310}"/>
              </a:ext>
            </a:extLst>
          </p:cNvPr>
          <p:cNvSpPr>
            <a:spLocks noGrp="1"/>
          </p:cNvSpPr>
          <p:nvPr>
            <p:ph type="pic" sz="quarter" idx="15"/>
          </p:nvPr>
        </p:nvSpPr>
        <p:spPr>
          <a:xfrm>
            <a:off x="1991091" y="1676401"/>
            <a:ext cx="1411061" cy="1408177"/>
          </a:xfrm>
          <a:solidFill>
            <a:schemeClr val="bg2"/>
          </a:solidFill>
        </p:spPr>
        <p:txBody>
          <a:bodyPr/>
          <a:lstStyle/>
          <a:p>
            <a:r>
              <a:rPr lang="en-US"/>
              <a:t>Click icon to add picture</a:t>
            </a:r>
            <a:endParaRPr lang="en-US" dirty="0"/>
          </a:p>
        </p:txBody>
      </p:sp>
      <p:sp>
        <p:nvSpPr>
          <p:cNvPr id="8" name="Text Placeholder 4">
            <a:extLst>
              <a:ext uri="{FF2B5EF4-FFF2-40B4-BE49-F238E27FC236}">
                <a16:creationId xmlns:a16="http://schemas.microsoft.com/office/drawing/2014/main" id="{259FEBC2-FFA2-F082-C0B4-490D9C6E3682}"/>
              </a:ext>
            </a:extLst>
          </p:cNvPr>
          <p:cNvSpPr>
            <a:spLocks noGrp="1"/>
          </p:cNvSpPr>
          <p:nvPr>
            <p:ph type="body" sz="quarter" idx="16" hasCustomPrompt="1"/>
          </p:nvPr>
        </p:nvSpPr>
        <p:spPr>
          <a:xfrm>
            <a:off x="19907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0" name="Picture Placeholder 360">
            <a:extLst>
              <a:ext uri="{FF2B5EF4-FFF2-40B4-BE49-F238E27FC236}">
                <a16:creationId xmlns:a16="http://schemas.microsoft.com/office/drawing/2014/main" id="{9E7760E5-8579-2ACD-19F1-A979EC595A81}"/>
              </a:ext>
            </a:extLst>
          </p:cNvPr>
          <p:cNvSpPr>
            <a:spLocks noGrp="1"/>
          </p:cNvSpPr>
          <p:nvPr>
            <p:ph type="pic" sz="quarter" idx="17"/>
          </p:nvPr>
        </p:nvSpPr>
        <p:spPr>
          <a:xfrm>
            <a:off x="3667491" y="1676401"/>
            <a:ext cx="1411061" cy="1408177"/>
          </a:xfrm>
          <a:solidFill>
            <a:schemeClr val="bg2"/>
          </a:solidFill>
        </p:spPr>
        <p:txBody>
          <a:bodyPr/>
          <a:lstStyle/>
          <a:p>
            <a:r>
              <a:rPr lang="en-US"/>
              <a:t>Click icon to add picture</a:t>
            </a:r>
            <a:endParaRPr lang="en-US" dirty="0"/>
          </a:p>
        </p:txBody>
      </p:sp>
      <p:sp>
        <p:nvSpPr>
          <p:cNvPr id="13" name="Text Placeholder 4">
            <a:extLst>
              <a:ext uri="{FF2B5EF4-FFF2-40B4-BE49-F238E27FC236}">
                <a16:creationId xmlns:a16="http://schemas.microsoft.com/office/drawing/2014/main" id="{121DEBE6-249D-E1B1-4B52-A019B44949CF}"/>
              </a:ext>
            </a:extLst>
          </p:cNvPr>
          <p:cNvSpPr>
            <a:spLocks noGrp="1"/>
          </p:cNvSpPr>
          <p:nvPr>
            <p:ph type="body" sz="quarter" idx="18" hasCustomPrompt="1"/>
          </p:nvPr>
        </p:nvSpPr>
        <p:spPr>
          <a:xfrm>
            <a:off x="36671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14" name="Picture Placeholder 360">
            <a:extLst>
              <a:ext uri="{FF2B5EF4-FFF2-40B4-BE49-F238E27FC236}">
                <a16:creationId xmlns:a16="http://schemas.microsoft.com/office/drawing/2014/main" id="{EB7AC011-2F57-EC56-91F9-A965565A4061}"/>
              </a:ext>
            </a:extLst>
          </p:cNvPr>
          <p:cNvSpPr>
            <a:spLocks noGrp="1"/>
          </p:cNvSpPr>
          <p:nvPr>
            <p:ph type="pic" sz="quarter" idx="19"/>
          </p:nvPr>
        </p:nvSpPr>
        <p:spPr>
          <a:xfrm>
            <a:off x="5343891" y="1676401"/>
            <a:ext cx="1411061" cy="1408177"/>
          </a:xfrm>
          <a:solidFill>
            <a:schemeClr val="bg2"/>
          </a:solidFill>
        </p:spPr>
        <p:txBody>
          <a:bodyPr/>
          <a:lstStyle/>
          <a:p>
            <a:r>
              <a:rPr lang="en-US"/>
              <a:t>Click icon to add picture</a:t>
            </a:r>
            <a:endParaRPr lang="en-US" dirty="0"/>
          </a:p>
        </p:txBody>
      </p:sp>
      <p:sp>
        <p:nvSpPr>
          <p:cNvPr id="15" name="Text Placeholder 4">
            <a:extLst>
              <a:ext uri="{FF2B5EF4-FFF2-40B4-BE49-F238E27FC236}">
                <a16:creationId xmlns:a16="http://schemas.microsoft.com/office/drawing/2014/main" id="{D59762E5-F688-DBA8-4C37-B3A3C58F18B9}"/>
              </a:ext>
            </a:extLst>
          </p:cNvPr>
          <p:cNvSpPr>
            <a:spLocks noGrp="1"/>
          </p:cNvSpPr>
          <p:nvPr>
            <p:ph type="body" sz="quarter" idx="20" hasCustomPrompt="1"/>
          </p:nvPr>
        </p:nvSpPr>
        <p:spPr>
          <a:xfrm>
            <a:off x="53435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4" name="Picture Placeholder 360">
            <a:extLst>
              <a:ext uri="{FF2B5EF4-FFF2-40B4-BE49-F238E27FC236}">
                <a16:creationId xmlns:a16="http://schemas.microsoft.com/office/drawing/2014/main" id="{8A47F1D3-73AD-F467-48EE-D2074775291F}"/>
              </a:ext>
            </a:extLst>
          </p:cNvPr>
          <p:cNvSpPr>
            <a:spLocks noGrp="1"/>
          </p:cNvSpPr>
          <p:nvPr>
            <p:ph type="pic" sz="quarter" idx="21"/>
          </p:nvPr>
        </p:nvSpPr>
        <p:spPr>
          <a:xfrm>
            <a:off x="7020291" y="1676401"/>
            <a:ext cx="1411061" cy="1408177"/>
          </a:xfrm>
          <a:solidFill>
            <a:schemeClr val="bg2"/>
          </a:solidFill>
        </p:spPr>
        <p:txBody>
          <a:bodyPr/>
          <a:lstStyle/>
          <a:p>
            <a:r>
              <a:rPr lang="en-US"/>
              <a:t>Click icon to add picture</a:t>
            </a:r>
            <a:endParaRPr lang="en-US" dirty="0"/>
          </a:p>
        </p:txBody>
      </p:sp>
      <p:sp>
        <p:nvSpPr>
          <p:cNvPr id="26" name="Text Placeholder 4">
            <a:extLst>
              <a:ext uri="{FF2B5EF4-FFF2-40B4-BE49-F238E27FC236}">
                <a16:creationId xmlns:a16="http://schemas.microsoft.com/office/drawing/2014/main" id="{B4A73141-DACC-B694-EAA5-D499AAA41AA2}"/>
              </a:ext>
            </a:extLst>
          </p:cNvPr>
          <p:cNvSpPr>
            <a:spLocks noGrp="1"/>
          </p:cNvSpPr>
          <p:nvPr>
            <p:ph type="body" sz="quarter" idx="22" hasCustomPrompt="1"/>
          </p:nvPr>
        </p:nvSpPr>
        <p:spPr>
          <a:xfrm>
            <a:off x="7019925"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7" name="Picture Placeholder 360">
            <a:extLst>
              <a:ext uri="{FF2B5EF4-FFF2-40B4-BE49-F238E27FC236}">
                <a16:creationId xmlns:a16="http://schemas.microsoft.com/office/drawing/2014/main" id="{7EDA5855-F73F-935A-1566-720D38EC07DF}"/>
              </a:ext>
            </a:extLst>
          </p:cNvPr>
          <p:cNvSpPr>
            <a:spLocks noGrp="1"/>
          </p:cNvSpPr>
          <p:nvPr>
            <p:ph type="pic" sz="quarter" idx="23"/>
          </p:nvPr>
        </p:nvSpPr>
        <p:spPr>
          <a:xfrm>
            <a:off x="8696325" y="1676401"/>
            <a:ext cx="1411061" cy="1408177"/>
          </a:xfrm>
          <a:solidFill>
            <a:schemeClr val="bg2"/>
          </a:solidFill>
        </p:spPr>
        <p:txBody>
          <a:bodyPr/>
          <a:lstStyle/>
          <a:p>
            <a:r>
              <a:rPr lang="en-US"/>
              <a:t>Click icon to add picture</a:t>
            </a:r>
            <a:endParaRPr lang="en-US" dirty="0"/>
          </a:p>
        </p:txBody>
      </p:sp>
      <p:sp>
        <p:nvSpPr>
          <p:cNvPr id="28" name="Text Placeholder 4">
            <a:extLst>
              <a:ext uri="{FF2B5EF4-FFF2-40B4-BE49-F238E27FC236}">
                <a16:creationId xmlns:a16="http://schemas.microsoft.com/office/drawing/2014/main" id="{CA7A6897-50BB-69EA-CE0D-8428224909F6}"/>
              </a:ext>
            </a:extLst>
          </p:cNvPr>
          <p:cNvSpPr>
            <a:spLocks noGrp="1"/>
          </p:cNvSpPr>
          <p:nvPr>
            <p:ph type="body" sz="quarter" idx="24" hasCustomPrompt="1"/>
          </p:nvPr>
        </p:nvSpPr>
        <p:spPr>
          <a:xfrm>
            <a:off x="8695959"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29" name="Picture Placeholder 360">
            <a:extLst>
              <a:ext uri="{FF2B5EF4-FFF2-40B4-BE49-F238E27FC236}">
                <a16:creationId xmlns:a16="http://schemas.microsoft.com/office/drawing/2014/main" id="{D09EF4CE-B526-1CEA-9EDD-34A61A70EE7C}"/>
              </a:ext>
            </a:extLst>
          </p:cNvPr>
          <p:cNvSpPr>
            <a:spLocks noGrp="1"/>
          </p:cNvSpPr>
          <p:nvPr>
            <p:ph type="pic" sz="quarter" idx="25"/>
          </p:nvPr>
        </p:nvSpPr>
        <p:spPr>
          <a:xfrm>
            <a:off x="10371993" y="1676401"/>
            <a:ext cx="1411061" cy="1408177"/>
          </a:xfrm>
          <a:solidFill>
            <a:schemeClr val="bg2"/>
          </a:solidFill>
        </p:spPr>
        <p:txBody>
          <a:bodyPr/>
          <a:lstStyle/>
          <a:p>
            <a:r>
              <a:rPr lang="en-US"/>
              <a:t>Click icon to add picture</a:t>
            </a:r>
            <a:endParaRPr lang="en-US" dirty="0"/>
          </a:p>
        </p:txBody>
      </p:sp>
      <p:sp>
        <p:nvSpPr>
          <p:cNvPr id="30" name="Text Placeholder 4">
            <a:extLst>
              <a:ext uri="{FF2B5EF4-FFF2-40B4-BE49-F238E27FC236}">
                <a16:creationId xmlns:a16="http://schemas.microsoft.com/office/drawing/2014/main" id="{993FC27B-1624-B783-DF96-5521C31FB6AD}"/>
              </a:ext>
            </a:extLst>
          </p:cNvPr>
          <p:cNvSpPr>
            <a:spLocks noGrp="1"/>
          </p:cNvSpPr>
          <p:nvPr>
            <p:ph type="body" sz="quarter" idx="26" hasCustomPrompt="1"/>
          </p:nvPr>
        </p:nvSpPr>
        <p:spPr>
          <a:xfrm>
            <a:off x="10371627" y="3101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1" name="Picture Placeholder 360">
            <a:extLst>
              <a:ext uri="{FF2B5EF4-FFF2-40B4-BE49-F238E27FC236}">
                <a16:creationId xmlns:a16="http://schemas.microsoft.com/office/drawing/2014/main" id="{5A8BA158-C0D0-7A81-D0D2-8428A63A3D75}"/>
              </a:ext>
            </a:extLst>
          </p:cNvPr>
          <p:cNvSpPr>
            <a:spLocks noGrp="1"/>
          </p:cNvSpPr>
          <p:nvPr>
            <p:ph type="pic" sz="quarter" idx="27"/>
          </p:nvPr>
        </p:nvSpPr>
        <p:spPr>
          <a:xfrm>
            <a:off x="317151" y="3962401"/>
            <a:ext cx="1411061" cy="1408177"/>
          </a:xfrm>
          <a:solidFill>
            <a:schemeClr val="bg2"/>
          </a:solidFill>
        </p:spPr>
        <p:txBody>
          <a:bodyPr/>
          <a:lstStyle/>
          <a:p>
            <a:r>
              <a:rPr lang="en-US"/>
              <a:t>Click icon to add picture</a:t>
            </a:r>
            <a:endParaRPr lang="en-US" dirty="0"/>
          </a:p>
        </p:txBody>
      </p:sp>
      <p:sp>
        <p:nvSpPr>
          <p:cNvPr id="32" name="Text Placeholder 4">
            <a:extLst>
              <a:ext uri="{FF2B5EF4-FFF2-40B4-BE49-F238E27FC236}">
                <a16:creationId xmlns:a16="http://schemas.microsoft.com/office/drawing/2014/main" id="{39D4BA50-34B9-66B8-EAF5-82AF534969D1}"/>
              </a:ext>
            </a:extLst>
          </p:cNvPr>
          <p:cNvSpPr>
            <a:spLocks noGrp="1"/>
          </p:cNvSpPr>
          <p:nvPr>
            <p:ph type="body" sz="quarter" idx="28" hasCustomPrompt="1"/>
          </p:nvPr>
        </p:nvSpPr>
        <p:spPr>
          <a:xfrm>
            <a:off x="3167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3" name="Picture Placeholder 360">
            <a:extLst>
              <a:ext uri="{FF2B5EF4-FFF2-40B4-BE49-F238E27FC236}">
                <a16:creationId xmlns:a16="http://schemas.microsoft.com/office/drawing/2014/main" id="{9764F327-567A-B4BD-324B-5E6E4A38AE8A}"/>
              </a:ext>
            </a:extLst>
          </p:cNvPr>
          <p:cNvSpPr>
            <a:spLocks noGrp="1"/>
          </p:cNvSpPr>
          <p:nvPr>
            <p:ph type="pic" sz="quarter" idx="29"/>
          </p:nvPr>
        </p:nvSpPr>
        <p:spPr>
          <a:xfrm>
            <a:off x="1993551" y="3962401"/>
            <a:ext cx="1411061" cy="1408177"/>
          </a:xfrm>
          <a:solidFill>
            <a:schemeClr val="bg2"/>
          </a:solidFill>
        </p:spPr>
        <p:txBody>
          <a:bodyPr/>
          <a:lstStyle/>
          <a:p>
            <a:r>
              <a:rPr lang="en-US"/>
              <a:t>Click icon to add picture</a:t>
            </a:r>
            <a:endParaRPr lang="en-US" dirty="0"/>
          </a:p>
        </p:txBody>
      </p:sp>
      <p:sp>
        <p:nvSpPr>
          <p:cNvPr id="34" name="Text Placeholder 4">
            <a:extLst>
              <a:ext uri="{FF2B5EF4-FFF2-40B4-BE49-F238E27FC236}">
                <a16:creationId xmlns:a16="http://schemas.microsoft.com/office/drawing/2014/main" id="{81407771-83D8-01C3-0563-CE45ADD67E2A}"/>
              </a:ext>
            </a:extLst>
          </p:cNvPr>
          <p:cNvSpPr>
            <a:spLocks noGrp="1"/>
          </p:cNvSpPr>
          <p:nvPr>
            <p:ph type="body" sz="quarter" idx="30" hasCustomPrompt="1"/>
          </p:nvPr>
        </p:nvSpPr>
        <p:spPr>
          <a:xfrm>
            <a:off x="19931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5" name="Picture Placeholder 360">
            <a:extLst>
              <a:ext uri="{FF2B5EF4-FFF2-40B4-BE49-F238E27FC236}">
                <a16:creationId xmlns:a16="http://schemas.microsoft.com/office/drawing/2014/main" id="{053F6908-A1A4-51D5-C068-74AE8BBE8575}"/>
              </a:ext>
            </a:extLst>
          </p:cNvPr>
          <p:cNvSpPr>
            <a:spLocks noGrp="1"/>
          </p:cNvSpPr>
          <p:nvPr>
            <p:ph type="pic" sz="quarter" idx="31"/>
          </p:nvPr>
        </p:nvSpPr>
        <p:spPr>
          <a:xfrm>
            <a:off x="3669951" y="3962401"/>
            <a:ext cx="1411061" cy="1408177"/>
          </a:xfrm>
          <a:solidFill>
            <a:schemeClr val="bg2"/>
          </a:solidFill>
        </p:spPr>
        <p:txBody>
          <a:bodyPr/>
          <a:lstStyle/>
          <a:p>
            <a:r>
              <a:rPr lang="en-US"/>
              <a:t>Click icon to add picture</a:t>
            </a:r>
            <a:endParaRPr lang="en-US" dirty="0"/>
          </a:p>
        </p:txBody>
      </p:sp>
      <p:sp>
        <p:nvSpPr>
          <p:cNvPr id="36" name="Text Placeholder 4">
            <a:extLst>
              <a:ext uri="{FF2B5EF4-FFF2-40B4-BE49-F238E27FC236}">
                <a16:creationId xmlns:a16="http://schemas.microsoft.com/office/drawing/2014/main" id="{0159B219-D993-9F5C-A25E-271704131301}"/>
              </a:ext>
            </a:extLst>
          </p:cNvPr>
          <p:cNvSpPr>
            <a:spLocks noGrp="1"/>
          </p:cNvSpPr>
          <p:nvPr>
            <p:ph type="body" sz="quarter" idx="32" hasCustomPrompt="1"/>
          </p:nvPr>
        </p:nvSpPr>
        <p:spPr>
          <a:xfrm>
            <a:off x="36695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7" name="Picture Placeholder 360">
            <a:extLst>
              <a:ext uri="{FF2B5EF4-FFF2-40B4-BE49-F238E27FC236}">
                <a16:creationId xmlns:a16="http://schemas.microsoft.com/office/drawing/2014/main" id="{3B1CFCF1-1BBA-A77B-07C5-CE89C6D37D8E}"/>
              </a:ext>
            </a:extLst>
          </p:cNvPr>
          <p:cNvSpPr>
            <a:spLocks noGrp="1"/>
          </p:cNvSpPr>
          <p:nvPr>
            <p:ph type="pic" sz="quarter" idx="33"/>
          </p:nvPr>
        </p:nvSpPr>
        <p:spPr>
          <a:xfrm>
            <a:off x="5346351" y="3962401"/>
            <a:ext cx="1411061" cy="1408177"/>
          </a:xfrm>
          <a:solidFill>
            <a:schemeClr val="bg2"/>
          </a:solidFill>
        </p:spPr>
        <p:txBody>
          <a:bodyPr/>
          <a:lstStyle/>
          <a:p>
            <a:r>
              <a:rPr lang="en-US"/>
              <a:t>Click icon to add picture</a:t>
            </a:r>
            <a:endParaRPr lang="en-US" dirty="0"/>
          </a:p>
        </p:txBody>
      </p:sp>
      <p:sp>
        <p:nvSpPr>
          <p:cNvPr id="38" name="Text Placeholder 4">
            <a:extLst>
              <a:ext uri="{FF2B5EF4-FFF2-40B4-BE49-F238E27FC236}">
                <a16:creationId xmlns:a16="http://schemas.microsoft.com/office/drawing/2014/main" id="{924D5DB3-FDA3-34E1-683B-AF880C6B5647}"/>
              </a:ext>
            </a:extLst>
          </p:cNvPr>
          <p:cNvSpPr>
            <a:spLocks noGrp="1"/>
          </p:cNvSpPr>
          <p:nvPr>
            <p:ph type="body" sz="quarter" idx="34" hasCustomPrompt="1"/>
          </p:nvPr>
        </p:nvSpPr>
        <p:spPr>
          <a:xfrm>
            <a:off x="53459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39" name="Picture Placeholder 360">
            <a:extLst>
              <a:ext uri="{FF2B5EF4-FFF2-40B4-BE49-F238E27FC236}">
                <a16:creationId xmlns:a16="http://schemas.microsoft.com/office/drawing/2014/main" id="{CD18FDA3-0BAD-70CF-4A1C-E0AC365F43EC}"/>
              </a:ext>
            </a:extLst>
          </p:cNvPr>
          <p:cNvSpPr>
            <a:spLocks noGrp="1"/>
          </p:cNvSpPr>
          <p:nvPr>
            <p:ph type="pic" sz="quarter" idx="35"/>
          </p:nvPr>
        </p:nvSpPr>
        <p:spPr>
          <a:xfrm>
            <a:off x="7022751" y="3962401"/>
            <a:ext cx="1411061" cy="1408177"/>
          </a:xfrm>
          <a:solidFill>
            <a:schemeClr val="bg2"/>
          </a:solidFill>
        </p:spPr>
        <p:txBody>
          <a:bodyPr/>
          <a:lstStyle/>
          <a:p>
            <a:r>
              <a:rPr lang="en-US"/>
              <a:t>Click icon to add picture</a:t>
            </a:r>
            <a:endParaRPr lang="en-US" dirty="0"/>
          </a:p>
        </p:txBody>
      </p:sp>
      <p:sp>
        <p:nvSpPr>
          <p:cNvPr id="40" name="Text Placeholder 4">
            <a:extLst>
              <a:ext uri="{FF2B5EF4-FFF2-40B4-BE49-F238E27FC236}">
                <a16:creationId xmlns:a16="http://schemas.microsoft.com/office/drawing/2014/main" id="{BC7D472D-B446-D4C9-7FEA-8337576DA47E}"/>
              </a:ext>
            </a:extLst>
          </p:cNvPr>
          <p:cNvSpPr>
            <a:spLocks noGrp="1"/>
          </p:cNvSpPr>
          <p:nvPr>
            <p:ph type="body" sz="quarter" idx="36" hasCustomPrompt="1"/>
          </p:nvPr>
        </p:nvSpPr>
        <p:spPr>
          <a:xfrm>
            <a:off x="7022385"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41" name="Picture Placeholder 360">
            <a:extLst>
              <a:ext uri="{FF2B5EF4-FFF2-40B4-BE49-F238E27FC236}">
                <a16:creationId xmlns:a16="http://schemas.microsoft.com/office/drawing/2014/main" id="{00CD14FC-B345-724A-1702-9ECB7309E7BA}"/>
              </a:ext>
            </a:extLst>
          </p:cNvPr>
          <p:cNvSpPr>
            <a:spLocks noGrp="1"/>
          </p:cNvSpPr>
          <p:nvPr>
            <p:ph type="pic" sz="quarter" idx="37"/>
          </p:nvPr>
        </p:nvSpPr>
        <p:spPr>
          <a:xfrm>
            <a:off x="8698785" y="3962401"/>
            <a:ext cx="1411061" cy="1408177"/>
          </a:xfrm>
          <a:solidFill>
            <a:schemeClr val="bg2"/>
          </a:solidFill>
        </p:spPr>
        <p:txBody>
          <a:bodyPr/>
          <a:lstStyle/>
          <a:p>
            <a:r>
              <a:rPr lang="en-US"/>
              <a:t>Click icon to add picture</a:t>
            </a:r>
            <a:endParaRPr lang="en-US" dirty="0"/>
          </a:p>
        </p:txBody>
      </p:sp>
      <p:sp>
        <p:nvSpPr>
          <p:cNvPr id="42" name="Text Placeholder 4">
            <a:extLst>
              <a:ext uri="{FF2B5EF4-FFF2-40B4-BE49-F238E27FC236}">
                <a16:creationId xmlns:a16="http://schemas.microsoft.com/office/drawing/2014/main" id="{A39A6918-941C-CFDA-46B7-7B3F5821B260}"/>
              </a:ext>
            </a:extLst>
          </p:cNvPr>
          <p:cNvSpPr>
            <a:spLocks noGrp="1"/>
          </p:cNvSpPr>
          <p:nvPr>
            <p:ph type="body" sz="quarter" idx="38" hasCustomPrompt="1"/>
          </p:nvPr>
        </p:nvSpPr>
        <p:spPr>
          <a:xfrm>
            <a:off x="8698419"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
        <p:nvSpPr>
          <p:cNvPr id="43" name="Picture Placeholder 360">
            <a:extLst>
              <a:ext uri="{FF2B5EF4-FFF2-40B4-BE49-F238E27FC236}">
                <a16:creationId xmlns:a16="http://schemas.microsoft.com/office/drawing/2014/main" id="{13F06704-FC82-77D6-CD12-259FDE55A8D4}"/>
              </a:ext>
            </a:extLst>
          </p:cNvPr>
          <p:cNvSpPr>
            <a:spLocks noGrp="1"/>
          </p:cNvSpPr>
          <p:nvPr>
            <p:ph type="pic" sz="quarter" idx="39"/>
          </p:nvPr>
        </p:nvSpPr>
        <p:spPr>
          <a:xfrm>
            <a:off x="10374453" y="3962401"/>
            <a:ext cx="1411061" cy="1408177"/>
          </a:xfrm>
          <a:solidFill>
            <a:schemeClr val="bg2"/>
          </a:solidFill>
        </p:spPr>
        <p:txBody>
          <a:bodyPr/>
          <a:lstStyle/>
          <a:p>
            <a:r>
              <a:rPr lang="en-US"/>
              <a:t>Click icon to add picture</a:t>
            </a:r>
            <a:endParaRPr lang="en-US" dirty="0"/>
          </a:p>
        </p:txBody>
      </p:sp>
      <p:sp>
        <p:nvSpPr>
          <p:cNvPr id="44" name="Text Placeholder 4">
            <a:extLst>
              <a:ext uri="{FF2B5EF4-FFF2-40B4-BE49-F238E27FC236}">
                <a16:creationId xmlns:a16="http://schemas.microsoft.com/office/drawing/2014/main" id="{DAE33098-4EF0-1E1A-7F23-76F0D50AACBE}"/>
              </a:ext>
            </a:extLst>
          </p:cNvPr>
          <p:cNvSpPr>
            <a:spLocks noGrp="1"/>
          </p:cNvSpPr>
          <p:nvPr>
            <p:ph type="body" sz="quarter" idx="40" hasCustomPrompt="1"/>
          </p:nvPr>
        </p:nvSpPr>
        <p:spPr>
          <a:xfrm>
            <a:off x="10374087" y="5387730"/>
            <a:ext cx="1412144" cy="321408"/>
          </a:xfrm>
        </p:spPr>
        <p:txBody>
          <a:bodyPr tIns="91440"/>
          <a:lstStyle>
            <a:lvl1pPr marL="0" indent="0">
              <a:buNone/>
              <a:defRPr sz="1600" b="0" u="none"/>
            </a:lvl1pPr>
            <a:lvl2pPr marL="457200" indent="0">
              <a:buNone/>
              <a:defRPr sz="1800" b="1"/>
            </a:lvl2pPr>
            <a:lvl3pPr marL="914400" indent="0">
              <a:buNone/>
              <a:defRPr sz="1800" b="1"/>
            </a:lvl3pPr>
            <a:lvl4pPr marL="1371600" indent="0">
              <a:buNone/>
              <a:defRPr sz="1800" b="1"/>
            </a:lvl4pPr>
            <a:lvl5pPr marL="1828800" indent="0">
              <a:buNone/>
              <a:defRPr sz="1800" b="1"/>
            </a:lvl5pPr>
          </a:lstStyle>
          <a:p>
            <a:pPr lvl="0"/>
            <a:r>
              <a:rPr lang="en-US" dirty="0"/>
              <a:t>First Name, Last Name</a:t>
            </a:r>
          </a:p>
        </p:txBody>
      </p:sp>
    </p:spTree>
    <p:extLst>
      <p:ext uri="{BB962C8B-B14F-4D97-AF65-F5344CB8AC3E}">
        <p14:creationId xmlns:p14="http://schemas.microsoft.com/office/powerpoint/2010/main" val="38648840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clusion | Aerial">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DA0192-253A-9416-8E30-B9B66EED54F7}"/>
              </a:ext>
            </a:extLst>
          </p:cNvPr>
          <p:cNvPicPr>
            <a:picLocks noChangeAspect="1"/>
          </p:cNvPicPr>
          <p:nvPr userDrawn="1"/>
        </p:nvPicPr>
        <p:blipFill>
          <a:blip r:embed="rId2"/>
          <a:srcRect/>
          <a:stretch/>
        </p:blipFill>
        <p:spPr>
          <a:xfrm>
            <a:off x="827" y="466"/>
            <a:ext cx="12192000" cy="6856136"/>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55388" y="2258209"/>
            <a:ext cx="12081224" cy="664797"/>
          </a:xfrm>
        </p:spPr>
        <p:txBody>
          <a:bodyPr anchor="t" anchorCtr="0">
            <a:noAutofit/>
          </a:bodyPr>
          <a:lstStyle>
            <a:lvl1pPr algn="ctr">
              <a:spcBef>
                <a:spcPts val="1200"/>
              </a:spcBef>
              <a:spcAft>
                <a:spcPts val="60"/>
              </a:spcAft>
              <a:defRPr sz="4800" b="1">
                <a:solidFill>
                  <a:schemeClr val="tx1"/>
                </a:solidFill>
              </a:defRPr>
            </a:lvl1pPr>
          </a:lstStyle>
          <a:p>
            <a:r>
              <a:rPr lang="en-US" dirty="0"/>
              <a:t>One-sentence statement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64437" y="2922742"/>
            <a:ext cx="12063127" cy="397032"/>
          </a:xfrm>
        </p:spPr>
        <p:txBody>
          <a:bodyPr tIns="91440" anchor="t" anchorCtr="0">
            <a:noAutofit/>
          </a:bodyPr>
          <a:lstStyle>
            <a:lvl1pPr marL="0" indent="0" algn="ctr">
              <a:spcBef>
                <a:spcPts val="1200"/>
              </a:spcBef>
              <a:spcAft>
                <a:spcPts val="60"/>
              </a:spcAft>
              <a:buNone/>
              <a:defRPr sz="2200" b="1" spc="3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PLACE CONTENT HERE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5668818" y="3468601"/>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29567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clusion | Hexagon">
    <p:spTree>
      <p:nvGrpSpPr>
        <p:cNvPr id="1" name=""/>
        <p:cNvGrpSpPr/>
        <p:nvPr/>
      </p:nvGrpSpPr>
      <p:grpSpPr>
        <a:xfrm>
          <a:off x="0" y="0"/>
          <a:ext cx="0" cy="0"/>
          <a:chOff x="0" y="0"/>
          <a:chExt cx="0" cy="0"/>
        </a:xfrm>
      </p:grpSpPr>
      <p:pic>
        <p:nvPicPr>
          <p:cNvPr id="286" name="Graphic 285">
            <a:extLst>
              <a:ext uri="{FF2B5EF4-FFF2-40B4-BE49-F238E27FC236}">
                <a16:creationId xmlns:a16="http://schemas.microsoft.com/office/drawing/2014/main" id="{4013C738-DD97-6098-5C6E-69C6DA8745C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B71230B-9536-B5A5-160D-DBECD2D263EE}"/>
              </a:ext>
            </a:extLst>
          </p:cNvPr>
          <p:cNvSpPr>
            <a:spLocks noGrp="1"/>
          </p:cNvSpPr>
          <p:nvPr>
            <p:ph type="title" hasCustomPrompt="1"/>
          </p:nvPr>
        </p:nvSpPr>
        <p:spPr>
          <a:xfrm>
            <a:off x="573157" y="2624569"/>
            <a:ext cx="11045686" cy="498598"/>
          </a:xfrm>
        </p:spPr>
        <p:txBody>
          <a:bodyPr anchor="t" anchorCtr="0">
            <a:noAutofit/>
          </a:bodyPr>
          <a:lstStyle>
            <a:lvl1pPr algn="ctr">
              <a:defRPr sz="3600">
                <a:solidFill>
                  <a:schemeClr val="bg1"/>
                </a:solidFill>
              </a:defRPr>
            </a:lvl1pPr>
          </a:lstStyle>
          <a:p>
            <a:r>
              <a:rPr lang="en-US" dirty="0"/>
              <a:t>One-sentence headline stating the main takeaway</a:t>
            </a:r>
          </a:p>
        </p:txBody>
      </p:sp>
      <p:sp>
        <p:nvSpPr>
          <p:cNvPr id="320" name="Text Placeholder 368">
            <a:extLst>
              <a:ext uri="{FF2B5EF4-FFF2-40B4-BE49-F238E27FC236}">
                <a16:creationId xmlns:a16="http://schemas.microsoft.com/office/drawing/2014/main" id="{EE706859-C661-2A5C-56D3-6BE7DBBC71DD}"/>
              </a:ext>
            </a:extLst>
          </p:cNvPr>
          <p:cNvSpPr>
            <a:spLocks noGrp="1"/>
          </p:cNvSpPr>
          <p:nvPr>
            <p:ph type="body" sz="quarter" idx="18" hasCustomPrompt="1"/>
          </p:nvPr>
        </p:nvSpPr>
        <p:spPr>
          <a:xfrm>
            <a:off x="556069" y="3774422"/>
            <a:ext cx="11062774" cy="249299"/>
          </a:xfrm>
        </p:spPr>
        <p:txBody>
          <a:bodyPr anchor="t" anchorCtr="0">
            <a:noAutofit/>
          </a:bodyPr>
          <a:lstStyle>
            <a:lvl1pPr marL="0" indent="0" algn="ctr">
              <a:spcBef>
                <a:spcPts val="1200"/>
              </a:spcBef>
              <a:spcAft>
                <a:spcPts val="60"/>
              </a:spcAft>
              <a:buNone/>
              <a:defRPr sz="1800" b="0" i="0">
                <a:solidFill>
                  <a:schemeClr val="bg1"/>
                </a:solidFill>
                <a:latin typeface="Roboto Light" panose="02000000000000000000" pitchFamily="2" charset="0"/>
                <a:ea typeface="Roboto Light" panose="02000000000000000000" pitchFamily="2" charset="0"/>
              </a:defRPr>
            </a:lvl1pPr>
            <a:lvl2pPr marL="457200" indent="0">
              <a:buNone/>
              <a:defRPr sz="1600">
                <a:solidFill>
                  <a:schemeClr val="bg1"/>
                </a:solidFill>
              </a:defRPr>
            </a:lvl2pPr>
            <a:lvl3pPr marL="914400" indent="0">
              <a:buNone/>
              <a:defRPr sz="1600">
                <a:solidFill>
                  <a:schemeClr val="bg1"/>
                </a:solidFill>
              </a:defRPr>
            </a:lvl3pPr>
            <a:lvl4pPr marL="1371600" indent="0">
              <a:buNone/>
              <a:defRPr sz="1600">
                <a:solidFill>
                  <a:schemeClr val="bg1"/>
                </a:solidFill>
              </a:defRPr>
            </a:lvl4pPr>
            <a:lvl5pPr marL="1828800" indent="0">
              <a:buNone/>
              <a:defRPr sz="1600">
                <a:solidFill>
                  <a:schemeClr val="bg1"/>
                </a:solidFill>
              </a:defRPr>
            </a:lvl5pPr>
          </a:lstStyle>
          <a:p>
            <a:r>
              <a:rPr lang="en-US" dirty="0"/>
              <a:t>Place content here</a:t>
            </a:r>
          </a:p>
        </p:txBody>
      </p:sp>
      <p:sp>
        <p:nvSpPr>
          <p:cNvPr id="3" name="Rectangle 2">
            <a:extLst>
              <a:ext uri="{FF2B5EF4-FFF2-40B4-BE49-F238E27FC236}">
                <a16:creationId xmlns:a16="http://schemas.microsoft.com/office/drawing/2014/main" id="{297D526D-05AB-C716-46F5-6CDC1D14E2ED}"/>
              </a:ext>
            </a:extLst>
          </p:cNvPr>
          <p:cNvSpPr/>
          <p:nvPr userDrawn="1"/>
        </p:nvSpPr>
        <p:spPr>
          <a:xfrm>
            <a:off x="5668818" y="3393042"/>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endParaRPr lang="en-US"/>
          </a:p>
        </p:txBody>
      </p:sp>
      <p:sp>
        <p:nvSpPr>
          <p:cNvPr id="6" name="Rectangle 6">
            <a:extLst>
              <a:ext uri="{FF2B5EF4-FFF2-40B4-BE49-F238E27FC236}">
                <a16:creationId xmlns:a16="http://schemas.microsoft.com/office/drawing/2014/main" id="{A6C5D6D4-E7B7-6C45-59D0-554A5C06715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pic>
        <p:nvPicPr>
          <p:cNvPr id="4" name="Graphic 3">
            <a:extLst>
              <a:ext uri="{FF2B5EF4-FFF2-40B4-BE49-F238E27FC236}">
                <a16:creationId xmlns:a16="http://schemas.microsoft.com/office/drawing/2014/main" id="{1790CAB2-9585-BA89-5C2E-B28EE49E995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14693" y="6431818"/>
            <a:ext cx="1188988" cy="285824"/>
          </a:xfrm>
          <a:prstGeom prst="rect">
            <a:avLst/>
          </a:prstGeom>
        </p:spPr>
      </p:pic>
    </p:spTree>
    <p:extLst>
      <p:ext uri="{BB962C8B-B14F-4D97-AF65-F5344CB8AC3E}">
        <p14:creationId xmlns:p14="http://schemas.microsoft.com/office/powerpoint/2010/main" val="3568640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clusion | Aerial + Social">
    <p:spTree>
      <p:nvGrpSpPr>
        <p:cNvPr id="1" name=""/>
        <p:cNvGrpSpPr/>
        <p:nvPr/>
      </p:nvGrpSpPr>
      <p:grpSpPr>
        <a:xfrm>
          <a:off x="0" y="0"/>
          <a:ext cx="0" cy="0"/>
          <a:chOff x="0" y="0"/>
          <a:chExt cx="0" cy="0"/>
        </a:xfrm>
      </p:grpSpPr>
      <p:pic>
        <p:nvPicPr>
          <p:cNvPr id="6" name="Picture 5" descr="A high angle view of a city&#10;&#10;Description automatically generated">
            <a:extLst>
              <a:ext uri="{FF2B5EF4-FFF2-40B4-BE49-F238E27FC236}">
                <a16:creationId xmlns:a16="http://schemas.microsoft.com/office/drawing/2014/main" id="{23DA0192-253A-9416-8E30-B9B66EED54F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39" name="Rectangle 38">
            <a:extLst>
              <a:ext uri="{FF2B5EF4-FFF2-40B4-BE49-F238E27FC236}">
                <a16:creationId xmlns:a16="http://schemas.microsoft.com/office/drawing/2014/main" id="{1B10DD8E-E016-58F8-208C-69AD92BED39D}"/>
              </a:ext>
            </a:extLst>
          </p:cNvPr>
          <p:cNvSpPr/>
          <p:nvPr userDrawn="1"/>
        </p:nvSpPr>
        <p:spPr>
          <a:xfrm>
            <a:off x="0" y="0"/>
            <a:ext cx="12192000" cy="2575976"/>
          </a:xfrm>
          <a:prstGeom prst="rect">
            <a:avLst/>
          </a:prstGeom>
          <a:gradFill>
            <a:gsLst>
              <a:gs pos="57000">
                <a:srgbClr val="FFFFFF">
                  <a:alpha val="62000"/>
                </a:srgbClr>
              </a:gs>
              <a:gs pos="15000">
                <a:schemeClr val="bg1">
                  <a:alpha val="91598"/>
                </a:schemeClr>
              </a:gs>
              <a:gs pos="100000">
                <a:schemeClr val="bg1">
                  <a:alpha val="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7" name="Group 146">
            <a:extLst>
              <a:ext uri="{FF2B5EF4-FFF2-40B4-BE49-F238E27FC236}">
                <a16:creationId xmlns:a16="http://schemas.microsoft.com/office/drawing/2014/main" id="{0E904804-90C2-92CD-EBBE-DEE84A1EF57E}"/>
              </a:ext>
            </a:extLst>
          </p:cNvPr>
          <p:cNvGrpSpPr/>
          <p:nvPr userDrawn="1"/>
        </p:nvGrpSpPr>
        <p:grpSpPr>
          <a:xfrm>
            <a:off x="2230425" y="1950223"/>
            <a:ext cx="7731150" cy="1180116"/>
            <a:chOff x="2419238" y="1689595"/>
            <a:chExt cx="7333183" cy="1119369"/>
          </a:xfrm>
        </p:grpSpPr>
        <p:sp>
          <p:nvSpPr>
            <p:cNvPr id="120" name="Freeform 119">
              <a:extLst>
                <a:ext uri="{FF2B5EF4-FFF2-40B4-BE49-F238E27FC236}">
                  <a16:creationId xmlns:a16="http://schemas.microsoft.com/office/drawing/2014/main" id="{B35B19EB-28CC-5046-67D8-0AC0F092D8F9}"/>
                </a:ext>
              </a:extLst>
            </p:cNvPr>
            <p:cNvSpPr/>
            <p:nvPr userDrawn="1"/>
          </p:nvSpPr>
          <p:spPr>
            <a:xfrm>
              <a:off x="6151118" y="1690962"/>
              <a:ext cx="1113318" cy="1113317"/>
            </a:xfrm>
            <a:custGeom>
              <a:avLst/>
              <a:gdLst>
                <a:gd name="connsiteX0" fmla="*/ 0 w 543306"/>
                <a:gd name="connsiteY0" fmla="*/ 0 h 543305"/>
                <a:gd name="connsiteX1" fmla="*/ 543306 w 543306"/>
                <a:gd name="connsiteY1" fmla="*/ 0 h 543305"/>
                <a:gd name="connsiteX2" fmla="*/ 543306 w 543306"/>
                <a:gd name="connsiteY2" fmla="*/ 543306 h 543305"/>
                <a:gd name="connsiteX3" fmla="*/ 0 w 543306"/>
                <a:gd name="connsiteY3" fmla="*/ 543306 h 543305"/>
              </a:gdLst>
              <a:ahLst/>
              <a:cxnLst>
                <a:cxn ang="0">
                  <a:pos x="connsiteX0" y="connsiteY0"/>
                </a:cxn>
                <a:cxn ang="0">
                  <a:pos x="connsiteX1" y="connsiteY1"/>
                </a:cxn>
                <a:cxn ang="0">
                  <a:pos x="connsiteX2" y="connsiteY2"/>
                </a:cxn>
                <a:cxn ang="0">
                  <a:pos x="connsiteX3" y="connsiteY3"/>
                </a:cxn>
              </a:cxnLst>
              <a:rect l="l" t="t" r="r" b="b"/>
              <a:pathLst>
                <a:path w="543306" h="543305">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9F8B7F74-14E3-0359-48F7-8887F481B3F3}"/>
                </a:ext>
              </a:extLst>
            </p:cNvPr>
            <p:cNvSpPr/>
            <p:nvPr userDrawn="1"/>
          </p:nvSpPr>
          <p:spPr>
            <a:xfrm>
              <a:off x="6531907" y="1870334"/>
              <a:ext cx="352119" cy="754014"/>
            </a:xfrm>
            <a:custGeom>
              <a:avLst/>
              <a:gdLst>
                <a:gd name="connsiteX0" fmla="*/ 136975 w 171836"/>
                <a:gd name="connsiteY0" fmla="*/ 62674 h 367963"/>
                <a:gd name="connsiteX1" fmla="*/ 167646 w 171836"/>
                <a:gd name="connsiteY1" fmla="*/ 62674 h 367963"/>
                <a:gd name="connsiteX2" fmla="*/ 171837 w 171836"/>
                <a:gd name="connsiteY2" fmla="*/ 58483 h 367963"/>
                <a:gd name="connsiteX3" fmla="*/ 171837 w 171836"/>
                <a:gd name="connsiteY3" fmla="*/ 3905 h 367963"/>
                <a:gd name="connsiteX4" fmla="*/ 168027 w 171836"/>
                <a:gd name="connsiteY4" fmla="*/ 0 h 367963"/>
                <a:gd name="connsiteX5" fmla="*/ 104305 w 171836"/>
                <a:gd name="connsiteY5" fmla="*/ 667 h 367963"/>
                <a:gd name="connsiteX6" fmla="*/ 53156 w 171836"/>
                <a:gd name="connsiteY6" fmla="*/ 26670 h 367963"/>
                <a:gd name="connsiteX7" fmla="*/ 38392 w 171836"/>
                <a:gd name="connsiteY7" fmla="*/ 72580 h 367963"/>
                <a:gd name="connsiteX8" fmla="*/ 38392 w 171836"/>
                <a:gd name="connsiteY8" fmla="*/ 113633 h 367963"/>
                <a:gd name="connsiteX9" fmla="*/ 32105 w 171836"/>
                <a:gd name="connsiteY9" fmla="*/ 120205 h 367963"/>
                <a:gd name="connsiteX10" fmla="*/ 4483 w 171836"/>
                <a:gd name="connsiteY10" fmla="*/ 120015 h 367963"/>
                <a:gd name="connsiteX11" fmla="*/ 6 w 171836"/>
                <a:gd name="connsiteY11" fmla="*/ 124492 h 367963"/>
                <a:gd name="connsiteX12" fmla="*/ 6 w 171836"/>
                <a:gd name="connsiteY12" fmla="*/ 178403 h 367963"/>
                <a:gd name="connsiteX13" fmla="*/ 4959 w 171836"/>
                <a:gd name="connsiteY13" fmla="*/ 183166 h 367963"/>
                <a:gd name="connsiteX14" fmla="*/ 31915 w 171836"/>
                <a:gd name="connsiteY14" fmla="*/ 182975 h 367963"/>
                <a:gd name="connsiteX15" fmla="*/ 38106 w 171836"/>
                <a:gd name="connsiteY15" fmla="*/ 189167 h 367963"/>
                <a:gd name="connsiteX16" fmla="*/ 38011 w 171836"/>
                <a:gd name="connsiteY16" fmla="*/ 275558 h 367963"/>
                <a:gd name="connsiteX17" fmla="*/ 37915 w 171836"/>
                <a:gd name="connsiteY17" fmla="*/ 360807 h 367963"/>
                <a:gd name="connsiteX18" fmla="*/ 44773 w 171836"/>
                <a:gd name="connsiteY18" fmla="*/ 367951 h 367963"/>
                <a:gd name="connsiteX19" fmla="*/ 107924 w 171836"/>
                <a:gd name="connsiteY19" fmla="*/ 367951 h 367963"/>
                <a:gd name="connsiteX20" fmla="*/ 115354 w 171836"/>
                <a:gd name="connsiteY20" fmla="*/ 360617 h 367963"/>
                <a:gd name="connsiteX21" fmla="*/ 115258 w 171836"/>
                <a:gd name="connsiteY21" fmla="*/ 191452 h 367963"/>
                <a:gd name="connsiteX22" fmla="*/ 123164 w 171836"/>
                <a:gd name="connsiteY22" fmla="*/ 183737 h 367963"/>
                <a:gd name="connsiteX23" fmla="*/ 159931 w 171836"/>
                <a:gd name="connsiteY23" fmla="*/ 183737 h 367963"/>
                <a:gd name="connsiteX24" fmla="*/ 165836 w 171836"/>
                <a:gd name="connsiteY24" fmla="*/ 178975 h 367963"/>
                <a:gd name="connsiteX25" fmla="*/ 170980 w 171836"/>
                <a:gd name="connsiteY25" fmla="*/ 124682 h 367963"/>
                <a:gd name="connsiteX26" fmla="*/ 165455 w 171836"/>
                <a:gd name="connsiteY26" fmla="*/ 118872 h 367963"/>
                <a:gd name="connsiteX27" fmla="*/ 118878 w 171836"/>
                <a:gd name="connsiteY27" fmla="*/ 118967 h 367963"/>
                <a:gd name="connsiteX28" fmla="*/ 114115 w 171836"/>
                <a:gd name="connsiteY28" fmla="*/ 115348 h 367963"/>
                <a:gd name="connsiteX29" fmla="*/ 114592 w 171836"/>
                <a:gd name="connsiteY29" fmla="*/ 82867 h 367963"/>
                <a:gd name="connsiteX30" fmla="*/ 137166 w 171836"/>
                <a:gd name="connsiteY30" fmla="*/ 62389 h 367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1836" h="367963">
                  <a:moveTo>
                    <a:pt x="136975" y="62674"/>
                  </a:moveTo>
                  <a:cubicBezTo>
                    <a:pt x="147167" y="62674"/>
                    <a:pt x="157454" y="62579"/>
                    <a:pt x="167646" y="62674"/>
                  </a:cubicBezTo>
                  <a:cubicBezTo>
                    <a:pt x="170789" y="62674"/>
                    <a:pt x="171837" y="61722"/>
                    <a:pt x="171837" y="58483"/>
                  </a:cubicBezTo>
                  <a:cubicBezTo>
                    <a:pt x="171742" y="40291"/>
                    <a:pt x="171742" y="22098"/>
                    <a:pt x="171837" y="3905"/>
                  </a:cubicBezTo>
                  <a:cubicBezTo>
                    <a:pt x="171837" y="1048"/>
                    <a:pt x="170980" y="0"/>
                    <a:pt x="168027" y="0"/>
                  </a:cubicBezTo>
                  <a:cubicBezTo>
                    <a:pt x="146786" y="190"/>
                    <a:pt x="125546" y="-286"/>
                    <a:pt x="104305" y="667"/>
                  </a:cubicBezTo>
                  <a:cubicBezTo>
                    <a:pt x="83635" y="1619"/>
                    <a:pt x="65729" y="9430"/>
                    <a:pt x="53156" y="26670"/>
                  </a:cubicBezTo>
                  <a:cubicBezTo>
                    <a:pt x="43154" y="40291"/>
                    <a:pt x="38677" y="55817"/>
                    <a:pt x="38392" y="72580"/>
                  </a:cubicBezTo>
                  <a:cubicBezTo>
                    <a:pt x="38106" y="86296"/>
                    <a:pt x="38106" y="100013"/>
                    <a:pt x="38392" y="113633"/>
                  </a:cubicBezTo>
                  <a:cubicBezTo>
                    <a:pt x="38487" y="118586"/>
                    <a:pt x="37439" y="120491"/>
                    <a:pt x="32105" y="120205"/>
                  </a:cubicBezTo>
                  <a:cubicBezTo>
                    <a:pt x="22961" y="119729"/>
                    <a:pt x="13722" y="120205"/>
                    <a:pt x="4483" y="120015"/>
                  </a:cubicBezTo>
                  <a:cubicBezTo>
                    <a:pt x="958" y="120015"/>
                    <a:pt x="-89" y="121063"/>
                    <a:pt x="6" y="124492"/>
                  </a:cubicBezTo>
                  <a:cubicBezTo>
                    <a:pt x="197" y="142494"/>
                    <a:pt x="197" y="160496"/>
                    <a:pt x="6" y="178403"/>
                  </a:cubicBezTo>
                  <a:cubicBezTo>
                    <a:pt x="6" y="182213"/>
                    <a:pt x="1339" y="183261"/>
                    <a:pt x="4959" y="183166"/>
                  </a:cubicBezTo>
                  <a:cubicBezTo>
                    <a:pt x="13913" y="182975"/>
                    <a:pt x="22961" y="183356"/>
                    <a:pt x="31915" y="182975"/>
                  </a:cubicBezTo>
                  <a:cubicBezTo>
                    <a:pt x="36772" y="182785"/>
                    <a:pt x="38106" y="184309"/>
                    <a:pt x="38106" y="189167"/>
                  </a:cubicBezTo>
                  <a:cubicBezTo>
                    <a:pt x="37915" y="217932"/>
                    <a:pt x="38011" y="246793"/>
                    <a:pt x="38011" y="275558"/>
                  </a:cubicBezTo>
                  <a:cubicBezTo>
                    <a:pt x="38011" y="304324"/>
                    <a:pt x="38106" y="332327"/>
                    <a:pt x="37915" y="360807"/>
                  </a:cubicBezTo>
                  <a:cubicBezTo>
                    <a:pt x="37915" y="366141"/>
                    <a:pt x="38868" y="368141"/>
                    <a:pt x="44773" y="367951"/>
                  </a:cubicBezTo>
                  <a:cubicBezTo>
                    <a:pt x="65824" y="367570"/>
                    <a:pt x="86874" y="367570"/>
                    <a:pt x="107924" y="367951"/>
                  </a:cubicBezTo>
                  <a:cubicBezTo>
                    <a:pt x="113830" y="368046"/>
                    <a:pt x="115354" y="366617"/>
                    <a:pt x="115354" y="360617"/>
                  </a:cubicBezTo>
                  <a:cubicBezTo>
                    <a:pt x="115068" y="304229"/>
                    <a:pt x="115163" y="247841"/>
                    <a:pt x="115258" y="191452"/>
                  </a:cubicBezTo>
                  <a:cubicBezTo>
                    <a:pt x="115258" y="182499"/>
                    <a:pt x="114401" y="183833"/>
                    <a:pt x="123164" y="183737"/>
                  </a:cubicBezTo>
                  <a:cubicBezTo>
                    <a:pt x="135451" y="183737"/>
                    <a:pt x="147643" y="183642"/>
                    <a:pt x="159931" y="183737"/>
                  </a:cubicBezTo>
                  <a:cubicBezTo>
                    <a:pt x="163646" y="183737"/>
                    <a:pt x="165455" y="182975"/>
                    <a:pt x="165836" y="178975"/>
                  </a:cubicBezTo>
                  <a:cubicBezTo>
                    <a:pt x="167360" y="160877"/>
                    <a:pt x="169075" y="142780"/>
                    <a:pt x="170980" y="124682"/>
                  </a:cubicBezTo>
                  <a:cubicBezTo>
                    <a:pt x="171456" y="119920"/>
                    <a:pt x="170027" y="118872"/>
                    <a:pt x="165455" y="118872"/>
                  </a:cubicBezTo>
                  <a:cubicBezTo>
                    <a:pt x="149930" y="119158"/>
                    <a:pt x="134404" y="118872"/>
                    <a:pt x="118878" y="118967"/>
                  </a:cubicBezTo>
                  <a:cubicBezTo>
                    <a:pt x="116306" y="118967"/>
                    <a:pt x="114020" y="119253"/>
                    <a:pt x="114115" y="115348"/>
                  </a:cubicBezTo>
                  <a:cubicBezTo>
                    <a:pt x="114401" y="104489"/>
                    <a:pt x="113830" y="93631"/>
                    <a:pt x="114592" y="82867"/>
                  </a:cubicBezTo>
                  <a:cubicBezTo>
                    <a:pt x="115449" y="69437"/>
                    <a:pt x="123545" y="62389"/>
                    <a:pt x="137166" y="62389"/>
                  </a:cubicBezTo>
                  <a:close/>
                </a:path>
              </a:pathLst>
            </a:custGeom>
            <a:solidFill>
              <a:srgbClr val="FFFFFF"/>
            </a:solidFill>
            <a:ln w="952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C1A6707B-2CA3-3F65-45C2-727FD45B5C49}"/>
                </a:ext>
              </a:extLst>
            </p:cNvPr>
            <p:cNvSpPr/>
            <p:nvPr userDrawn="1"/>
          </p:nvSpPr>
          <p:spPr>
            <a:xfrm>
              <a:off x="4907224" y="1690572"/>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D4C61578-C993-8405-291A-DEF5EE57846B}"/>
                </a:ext>
              </a:extLst>
            </p:cNvPr>
            <p:cNvSpPr/>
            <p:nvPr userDrawn="1"/>
          </p:nvSpPr>
          <p:spPr>
            <a:xfrm>
              <a:off x="5613002" y="2009890"/>
              <a:ext cx="88611" cy="88611"/>
            </a:xfrm>
            <a:custGeom>
              <a:avLst/>
              <a:gdLst>
                <a:gd name="connsiteX0" fmla="*/ 21622 w 43243"/>
                <a:gd name="connsiteY0" fmla="*/ 0 h 43243"/>
                <a:gd name="connsiteX1" fmla="*/ 0 w 43243"/>
                <a:gd name="connsiteY1" fmla="*/ 21622 h 43243"/>
                <a:gd name="connsiteX2" fmla="*/ 21622 w 43243"/>
                <a:gd name="connsiteY2" fmla="*/ 43244 h 43243"/>
                <a:gd name="connsiteX3" fmla="*/ 43244 w 43243"/>
                <a:gd name="connsiteY3" fmla="*/ 21622 h 43243"/>
                <a:gd name="connsiteX4" fmla="*/ 21622 w 43243"/>
                <a:gd name="connsiteY4" fmla="*/ 0 h 43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43" h="43243">
                  <a:moveTo>
                    <a:pt x="21622" y="0"/>
                  </a:moveTo>
                  <a:cubicBezTo>
                    <a:pt x="9715" y="0"/>
                    <a:pt x="0" y="9716"/>
                    <a:pt x="0" y="21622"/>
                  </a:cubicBezTo>
                  <a:cubicBezTo>
                    <a:pt x="0" y="33528"/>
                    <a:pt x="9715" y="43244"/>
                    <a:pt x="21622" y="43244"/>
                  </a:cubicBezTo>
                  <a:cubicBezTo>
                    <a:pt x="33528" y="43244"/>
                    <a:pt x="43244" y="33528"/>
                    <a:pt x="43244" y="21622"/>
                  </a:cubicBezTo>
                  <a:cubicBezTo>
                    <a:pt x="43244" y="9716"/>
                    <a:pt x="33528" y="0"/>
                    <a:pt x="21622" y="0"/>
                  </a:cubicBezTo>
                  <a:close/>
                </a:path>
              </a:pathLst>
            </a:custGeom>
            <a:solidFill>
              <a:srgbClr val="FFFFFF"/>
            </a:solidFill>
            <a:ln w="952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74412687-F6B8-FF14-A681-2E7D9389F291}"/>
                </a:ext>
              </a:extLst>
            </p:cNvPr>
            <p:cNvSpPr/>
            <p:nvPr userDrawn="1"/>
          </p:nvSpPr>
          <p:spPr>
            <a:xfrm>
              <a:off x="5100064" y="1883412"/>
              <a:ext cx="727442" cy="727442"/>
            </a:xfrm>
            <a:custGeom>
              <a:avLst/>
              <a:gdLst>
                <a:gd name="connsiteX0" fmla="*/ 265462 w 354996"/>
                <a:gd name="connsiteY0" fmla="*/ 0 h 354996"/>
                <a:gd name="connsiteX1" fmla="*/ 89535 w 354996"/>
                <a:gd name="connsiteY1" fmla="*/ 0 h 354996"/>
                <a:gd name="connsiteX2" fmla="*/ 0 w 354996"/>
                <a:gd name="connsiteY2" fmla="*/ 89535 h 354996"/>
                <a:gd name="connsiteX3" fmla="*/ 0 w 354996"/>
                <a:gd name="connsiteY3" fmla="*/ 265462 h 354996"/>
                <a:gd name="connsiteX4" fmla="*/ 89535 w 354996"/>
                <a:gd name="connsiteY4" fmla="*/ 354997 h 354996"/>
                <a:gd name="connsiteX5" fmla="*/ 265462 w 354996"/>
                <a:gd name="connsiteY5" fmla="*/ 354997 h 354996"/>
                <a:gd name="connsiteX6" fmla="*/ 354997 w 354996"/>
                <a:gd name="connsiteY6" fmla="*/ 265462 h 354996"/>
                <a:gd name="connsiteX7" fmla="*/ 354997 w 354996"/>
                <a:gd name="connsiteY7" fmla="*/ 89535 h 354996"/>
                <a:gd name="connsiteX8" fmla="*/ 265462 w 354996"/>
                <a:gd name="connsiteY8" fmla="*/ 0 h 354996"/>
                <a:gd name="connsiteX9" fmla="*/ 316421 w 354996"/>
                <a:gd name="connsiteY9" fmla="*/ 265462 h 354996"/>
                <a:gd name="connsiteX10" fmla="*/ 265462 w 354996"/>
                <a:gd name="connsiteY10" fmla="*/ 316421 h 354996"/>
                <a:gd name="connsiteX11" fmla="*/ 89535 w 354996"/>
                <a:gd name="connsiteY11" fmla="*/ 316421 h 354996"/>
                <a:gd name="connsiteX12" fmla="*/ 38576 w 354996"/>
                <a:gd name="connsiteY12" fmla="*/ 265462 h 354996"/>
                <a:gd name="connsiteX13" fmla="*/ 38576 w 354996"/>
                <a:gd name="connsiteY13" fmla="*/ 89535 h 354996"/>
                <a:gd name="connsiteX14" fmla="*/ 89535 w 354996"/>
                <a:gd name="connsiteY14" fmla="*/ 38576 h 354996"/>
                <a:gd name="connsiteX15" fmla="*/ 265462 w 354996"/>
                <a:gd name="connsiteY15" fmla="*/ 38576 h 354996"/>
                <a:gd name="connsiteX16" fmla="*/ 316421 w 354996"/>
                <a:gd name="connsiteY16" fmla="*/ 89535 h 354996"/>
                <a:gd name="connsiteX17" fmla="*/ 316421 w 354996"/>
                <a:gd name="connsiteY17" fmla="*/ 265462 h 35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4996" h="354996">
                  <a:moveTo>
                    <a:pt x="265462" y="0"/>
                  </a:moveTo>
                  <a:lnTo>
                    <a:pt x="89535" y="0"/>
                  </a:lnTo>
                  <a:cubicBezTo>
                    <a:pt x="40196" y="0"/>
                    <a:pt x="0" y="40196"/>
                    <a:pt x="0" y="89535"/>
                  </a:cubicBezTo>
                  <a:lnTo>
                    <a:pt x="0" y="265462"/>
                  </a:lnTo>
                  <a:cubicBezTo>
                    <a:pt x="0" y="314896"/>
                    <a:pt x="40196" y="354997"/>
                    <a:pt x="89535" y="354997"/>
                  </a:cubicBezTo>
                  <a:lnTo>
                    <a:pt x="265462" y="354997"/>
                  </a:lnTo>
                  <a:cubicBezTo>
                    <a:pt x="314801" y="354997"/>
                    <a:pt x="354997" y="314801"/>
                    <a:pt x="354997" y="265462"/>
                  </a:cubicBezTo>
                  <a:lnTo>
                    <a:pt x="354997" y="89535"/>
                  </a:lnTo>
                  <a:cubicBezTo>
                    <a:pt x="354997" y="40196"/>
                    <a:pt x="314801" y="0"/>
                    <a:pt x="265462" y="0"/>
                  </a:cubicBezTo>
                  <a:close/>
                  <a:moveTo>
                    <a:pt x="316421" y="265462"/>
                  </a:moveTo>
                  <a:cubicBezTo>
                    <a:pt x="316421" y="293560"/>
                    <a:pt x="293561" y="316421"/>
                    <a:pt x="265462" y="316421"/>
                  </a:cubicBezTo>
                  <a:lnTo>
                    <a:pt x="89535" y="316421"/>
                  </a:lnTo>
                  <a:cubicBezTo>
                    <a:pt x="61436" y="316421"/>
                    <a:pt x="38576" y="293560"/>
                    <a:pt x="38576" y="265462"/>
                  </a:cubicBezTo>
                  <a:lnTo>
                    <a:pt x="38576" y="89535"/>
                  </a:lnTo>
                  <a:cubicBezTo>
                    <a:pt x="38576" y="61436"/>
                    <a:pt x="61436" y="38576"/>
                    <a:pt x="89535" y="38576"/>
                  </a:cubicBezTo>
                  <a:lnTo>
                    <a:pt x="265462" y="38576"/>
                  </a:lnTo>
                  <a:cubicBezTo>
                    <a:pt x="293561" y="38576"/>
                    <a:pt x="316421" y="61436"/>
                    <a:pt x="316421" y="89535"/>
                  </a:cubicBezTo>
                  <a:lnTo>
                    <a:pt x="316421" y="265462"/>
                  </a:lnTo>
                  <a:close/>
                </a:path>
              </a:pathLst>
            </a:custGeom>
            <a:solidFill>
              <a:srgbClr val="FFFFFF"/>
            </a:solidFill>
            <a:ln w="952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11DCFC7-265A-A74C-9128-D2C19FEB1FE1}"/>
                </a:ext>
              </a:extLst>
            </p:cNvPr>
            <p:cNvSpPr/>
            <p:nvPr userDrawn="1"/>
          </p:nvSpPr>
          <p:spPr>
            <a:xfrm>
              <a:off x="5276508" y="2059857"/>
              <a:ext cx="374747" cy="374750"/>
            </a:xfrm>
            <a:custGeom>
              <a:avLst/>
              <a:gdLst>
                <a:gd name="connsiteX0" fmla="*/ 91440 w 182879"/>
                <a:gd name="connsiteY0" fmla="*/ 0 h 182880"/>
                <a:gd name="connsiteX1" fmla="*/ 0 w 182879"/>
                <a:gd name="connsiteY1" fmla="*/ 91440 h 182880"/>
                <a:gd name="connsiteX2" fmla="*/ 91440 w 182879"/>
                <a:gd name="connsiteY2" fmla="*/ 182880 h 182880"/>
                <a:gd name="connsiteX3" fmla="*/ 182880 w 182879"/>
                <a:gd name="connsiteY3" fmla="*/ 91440 h 182880"/>
                <a:gd name="connsiteX4" fmla="*/ 91440 w 182879"/>
                <a:gd name="connsiteY4" fmla="*/ 0 h 182880"/>
                <a:gd name="connsiteX5" fmla="*/ 91440 w 182879"/>
                <a:gd name="connsiteY5" fmla="*/ 144209 h 182880"/>
                <a:gd name="connsiteX6" fmla="*/ 38671 w 182879"/>
                <a:gd name="connsiteY6" fmla="*/ 91440 h 182880"/>
                <a:gd name="connsiteX7" fmla="*/ 91440 w 182879"/>
                <a:gd name="connsiteY7" fmla="*/ 38672 h 182880"/>
                <a:gd name="connsiteX8" fmla="*/ 144304 w 182879"/>
                <a:gd name="connsiteY8" fmla="*/ 91440 h 182880"/>
                <a:gd name="connsiteX9" fmla="*/ 91440 w 182879"/>
                <a:gd name="connsiteY9" fmla="*/ 144209 h 18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879" h="182880">
                  <a:moveTo>
                    <a:pt x="91440" y="0"/>
                  </a:moveTo>
                  <a:cubicBezTo>
                    <a:pt x="41053" y="0"/>
                    <a:pt x="0" y="41053"/>
                    <a:pt x="0" y="91440"/>
                  </a:cubicBezTo>
                  <a:cubicBezTo>
                    <a:pt x="0" y="141827"/>
                    <a:pt x="41053" y="182880"/>
                    <a:pt x="91440" y="182880"/>
                  </a:cubicBezTo>
                  <a:cubicBezTo>
                    <a:pt x="141827" y="182880"/>
                    <a:pt x="182880" y="141827"/>
                    <a:pt x="182880" y="91440"/>
                  </a:cubicBezTo>
                  <a:cubicBezTo>
                    <a:pt x="182880" y="41053"/>
                    <a:pt x="141922" y="0"/>
                    <a:pt x="91440" y="0"/>
                  </a:cubicBezTo>
                  <a:close/>
                  <a:moveTo>
                    <a:pt x="91440" y="144209"/>
                  </a:moveTo>
                  <a:cubicBezTo>
                    <a:pt x="62389" y="144209"/>
                    <a:pt x="38671" y="120491"/>
                    <a:pt x="38671" y="91440"/>
                  </a:cubicBezTo>
                  <a:cubicBezTo>
                    <a:pt x="38671" y="62389"/>
                    <a:pt x="62389" y="38672"/>
                    <a:pt x="91440" y="38672"/>
                  </a:cubicBezTo>
                  <a:cubicBezTo>
                    <a:pt x="120491" y="38672"/>
                    <a:pt x="144304" y="62389"/>
                    <a:pt x="144304" y="91440"/>
                  </a:cubicBezTo>
                  <a:cubicBezTo>
                    <a:pt x="144304" y="120491"/>
                    <a:pt x="120586" y="144209"/>
                    <a:pt x="91440" y="144209"/>
                  </a:cubicBezTo>
                  <a:close/>
                </a:path>
              </a:pathLst>
            </a:custGeom>
            <a:solidFill>
              <a:srgbClr val="FFFFFF"/>
            </a:solidFill>
            <a:ln w="952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CF71412B-57D0-8C3F-863B-747D72482FB6}"/>
                </a:ext>
              </a:extLst>
            </p:cNvPr>
            <p:cNvSpPr/>
            <p:nvPr userDrawn="1"/>
          </p:nvSpPr>
          <p:spPr>
            <a:xfrm>
              <a:off x="7395013" y="1695646"/>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432E9776-B6B4-0737-83B3-225F4D4AE1BF}"/>
                </a:ext>
              </a:extLst>
            </p:cNvPr>
            <p:cNvSpPr/>
            <p:nvPr userDrawn="1"/>
          </p:nvSpPr>
          <p:spPr>
            <a:xfrm>
              <a:off x="7581999" y="1991739"/>
              <a:ext cx="739350" cy="521135"/>
            </a:xfrm>
            <a:custGeom>
              <a:avLst/>
              <a:gdLst>
                <a:gd name="connsiteX0" fmla="*/ 353282 w 360807"/>
                <a:gd name="connsiteY0" fmla="*/ 39719 h 254317"/>
                <a:gd name="connsiteX1" fmla="*/ 321373 w 360807"/>
                <a:gd name="connsiteY1" fmla="*/ 7620 h 254317"/>
                <a:gd name="connsiteX2" fmla="*/ 180404 w 360807"/>
                <a:gd name="connsiteY2" fmla="*/ 0 h 254317"/>
                <a:gd name="connsiteX3" fmla="*/ 39433 w 360807"/>
                <a:gd name="connsiteY3" fmla="*/ 7620 h 254317"/>
                <a:gd name="connsiteX4" fmla="*/ 7525 w 360807"/>
                <a:gd name="connsiteY4" fmla="*/ 39719 h 254317"/>
                <a:gd name="connsiteX5" fmla="*/ 0 w 360807"/>
                <a:gd name="connsiteY5" fmla="*/ 127159 h 254317"/>
                <a:gd name="connsiteX6" fmla="*/ 7525 w 360807"/>
                <a:gd name="connsiteY6" fmla="*/ 214598 h 254317"/>
                <a:gd name="connsiteX7" fmla="*/ 39433 w 360807"/>
                <a:gd name="connsiteY7" fmla="*/ 246697 h 254317"/>
                <a:gd name="connsiteX8" fmla="*/ 180404 w 360807"/>
                <a:gd name="connsiteY8" fmla="*/ 254317 h 254317"/>
                <a:gd name="connsiteX9" fmla="*/ 321373 w 360807"/>
                <a:gd name="connsiteY9" fmla="*/ 246697 h 254317"/>
                <a:gd name="connsiteX10" fmla="*/ 353282 w 360807"/>
                <a:gd name="connsiteY10" fmla="*/ 214598 h 254317"/>
                <a:gd name="connsiteX11" fmla="*/ 360807 w 360807"/>
                <a:gd name="connsiteY11" fmla="*/ 127159 h 254317"/>
                <a:gd name="connsiteX12" fmla="*/ 353282 w 360807"/>
                <a:gd name="connsiteY12" fmla="*/ 39719 h 254317"/>
                <a:gd name="connsiteX13" fmla="*/ 143542 w 360807"/>
                <a:gd name="connsiteY13" fmla="*/ 180784 h 254317"/>
                <a:gd name="connsiteX14" fmla="*/ 143542 w 360807"/>
                <a:gd name="connsiteY14" fmla="*/ 73533 h 254317"/>
                <a:gd name="connsiteX15" fmla="*/ 237839 w 360807"/>
                <a:gd name="connsiteY15" fmla="*/ 127159 h 254317"/>
                <a:gd name="connsiteX16" fmla="*/ 143542 w 360807"/>
                <a:gd name="connsiteY16" fmla="*/ 180784 h 25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0807" h="254317">
                  <a:moveTo>
                    <a:pt x="353282" y="39719"/>
                  </a:moveTo>
                  <a:cubicBezTo>
                    <a:pt x="349091" y="24098"/>
                    <a:pt x="336899" y="11811"/>
                    <a:pt x="321373" y="7620"/>
                  </a:cubicBezTo>
                  <a:cubicBezTo>
                    <a:pt x="293275" y="0"/>
                    <a:pt x="180404" y="0"/>
                    <a:pt x="180404" y="0"/>
                  </a:cubicBezTo>
                  <a:cubicBezTo>
                    <a:pt x="180404" y="0"/>
                    <a:pt x="67532" y="0"/>
                    <a:pt x="39433" y="7620"/>
                  </a:cubicBezTo>
                  <a:cubicBezTo>
                    <a:pt x="23908" y="11811"/>
                    <a:pt x="11716" y="24098"/>
                    <a:pt x="7525" y="39719"/>
                  </a:cubicBezTo>
                  <a:cubicBezTo>
                    <a:pt x="0" y="68008"/>
                    <a:pt x="0" y="127159"/>
                    <a:pt x="0" y="127159"/>
                  </a:cubicBezTo>
                  <a:cubicBezTo>
                    <a:pt x="0" y="127159"/>
                    <a:pt x="0" y="186214"/>
                    <a:pt x="7525" y="214598"/>
                  </a:cubicBezTo>
                  <a:cubicBezTo>
                    <a:pt x="11716" y="230219"/>
                    <a:pt x="23908" y="242506"/>
                    <a:pt x="39433" y="246697"/>
                  </a:cubicBezTo>
                  <a:cubicBezTo>
                    <a:pt x="67532" y="254317"/>
                    <a:pt x="180404" y="254317"/>
                    <a:pt x="180404" y="254317"/>
                  </a:cubicBezTo>
                  <a:cubicBezTo>
                    <a:pt x="180404" y="254317"/>
                    <a:pt x="293275" y="254317"/>
                    <a:pt x="321373" y="246697"/>
                  </a:cubicBezTo>
                  <a:cubicBezTo>
                    <a:pt x="336899" y="242506"/>
                    <a:pt x="349091" y="230219"/>
                    <a:pt x="353282" y="214598"/>
                  </a:cubicBezTo>
                  <a:cubicBezTo>
                    <a:pt x="360807" y="186309"/>
                    <a:pt x="360807" y="127159"/>
                    <a:pt x="360807" y="127159"/>
                  </a:cubicBezTo>
                  <a:cubicBezTo>
                    <a:pt x="360807" y="127159"/>
                    <a:pt x="360807" y="68104"/>
                    <a:pt x="353282" y="39719"/>
                  </a:cubicBezTo>
                  <a:close/>
                  <a:moveTo>
                    <a:pt x="143542" y="180784"/>
                  </a:moveTo>
                  <a:lnTo>
                    <a:pt x="143542" y="73533"/>
                  </a:lnTo>
                  <a:lnTo>
                    <a:pt x="237839" y="127159"/>
                  </a:lnTo>
                  <a:lnTo>
                    <a:pt x="143542" y="180784"/>
                  </a:lnTo>
                  <a:close/>
                </a:path>
              </a:pathLst>
            </a:custGeom>
            <a:solidFill>
              <a:srgbClr val="FFFFFF"/>
            </a:solidFill>
            <a:ln w="952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46B36695-9D44-CF4A-14FC-6D97E6B5EEB6}"/>
                </a:ext>
              </a:extLst>
            </p:cNvPr>
            <p:cNvSpPr/>
            <p:nvPr userDrawn="1"/>
          </p:nvSpPr>
          <p:spPr>
            <a:xfrm>
              <a:off x="2419238" y="1689595"/>
              <a:ext cx="1113317" cy="1113317"/>
            </a:xfrm>
            <a:custGeom>
              <a:avLst/>
              <a:gdLst>
                <a:gd name="connsiteX0" fmla="*/ 0 w 543305"/>
                <a:gd name="connsiteY0" fmla="*/ 0 h 543305"/>
                <a:gd name="connsiteX1" fmla="*/ 543306 w 543305"/>
                <a:gd name="connsiteY1" fmla="*/ 0 h 543305"/>
                <a:gd name="connsiteX2" fmla="*/ 543306 w 543305"/>
                <a:gd name="connsiteY2" fmla="*/ 543306 h 543305"/>
                <a:gd name="connsiteX3" fmla="*/ 0 w 543305"/>
                <a:gd name="connsiteY3" fmla="*/ 543306 h 543305"/>
              </a:gdLst>
              <a:ahLst/>
              <a:cxnLst>
                <a:cxn ang="0">
                  <a:pos x="connsiteX0" y="connsiteY0"/>
                </a:cxn>
                <a:cxn ang="0">
                  <a:pos x="connsiteX1" y="connsiteY1"/>
                </a:cxn>
                <a:cxn ang="0">
                  <a:pos x="connsiteX2" y="connsiteY2"/>
                </a:cxn>
                <a:cxn ang="0">
                  <a:pos x="connsiteX3" y="connsiteY3"/>
                </a:cxn>
              </a:cxnLst>
              <a:rect l="l" t="t" r="r" b="b"/>
              <a:pathLst>
                <a:path w="543305" h="543305">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E46E7525-5FF1-8346-5B8E-E85830C2BFE2}"/>
                </a:ext>
              </a:extLst>
            </p:cNvPr>
            <p:cNvSpPr/>
            <p:nvPr userDrawn="1"/>
          </p:nvSpPr>
          <p:spPr>
            <a:xfrm>
              <a:off x="2628279" y="2125633"/>
              <a:ext cx="149117" cy="479562"/>
            </a:xfrm>
            <a:custGeom>
              <a:avLst/>
              <a:gdLst>
                <a:gd name="connsiteX0" fmla="*/ 0 w 72770"/>
                <a:gd name="connsiteY0" fmla="*/ 0 h 234029"/>
                <a:gd name="connsiteX1" fmla="*/ 72771 w 72770"/>
                <a:gd name="connsiteY1" fmla="*/ 0 h 234029"/>
                <a:gd name="connsiteX2" fmla="*/ 72771 w 72770"/>
                <a:gd name="connsiteY2" fmla="*/ 234029 h 234029"/>
                <a:gd name="connsiteX3" fmla="*/ 0 w 72770"/>
                <a:gd name="connsiteY3" fmla="*/ 234029 h 234029"/>
              </a:gdLst>
              <a:ahLst/>
              <a:cxnLst>
                <a:cxn ang="0">
                  <a:pos x="connsiteX0" y="connsiteY0"/>
                </a:cxn>
                <a:cxn ang="0">
                  <a:pos x="connsiteX1" y="connsiteY1"/>
                </a:cxn>
                <a:cxn ang="0">
                  <a:pos x="connsiteX2" y="connsiteY2"/>
                </a:cxn>
                <a:cxn ang="0">
                  <a:pos x="connsiteX3" y="connsiteY3"/>
                </a:cxn>
              </a:cxnLst>
              <a:rect l="l" t="t" r="r" b="b"/>
              <a:pathLst>
                <a:path w="72770" h="234029">
                  <a:moveTo>
                    <a:pt x="0" y="0"/>
                  </a:moveTo>
                  <a:lnTo>
                    <a:pt x="72771" y="0"/>
                  </a:lnTo>
                  <a:lnTo>
                    <a:pt x="72771" y="234029"/>
                  </a:lnTo>
                  <a:lnTo>
                    <a:pt x="0" y="234029"/>
                  </a:lnTo>
                  <a:close/>
                </a:path>
              </a:pathLst>
            </a:custGeom>
            <a:solidFill>
              <a:srgbClr val="FFFFFF"/>
            </a:solidFill>
            <a:ln w="952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E2643B9D-593C-28B6-33C7-94AC849E27E6}"/>
                </a:ext>
              </a:extLst>
            </p:cNvPr>
            <p:cNvSpPr/>
            <p:nvPr userDrawn="1"/>
          </p:nvSpPr>
          <p:spPr>
            <a:xfrm>
              <a:off x="2616371" y="1887316"/>
              <a:ext cx="172539" cy="172930"/>
            </a:xfrm>
            <a:custGeom>
              <a:avLst/>
              <a:gdLst>
                <a:gd name="connsiteX0" fmla="*/ 42100 w 84200"/>
                <a:gd name="connsiteY0" fmla="*/ 0 h 84391"/>
                <a:gd name="connsiteX1" fmla="*/ 0 w 84200"/>
                <a:gd name="connsiteY1" fmla="*/ 42196 h 84391"/>
                <a:gd name="connsiteX2" fmla="*/ 42100 w 84200"/>
                <a:gd name="connsiteY2" fmla="*/ 84392 h 84391"/>
                <a:gd name="connsiteX3" fmla="*/ 84201 w 84200"/>
                <a:gd name="connsiteY3" fmla="*/ 42196 h 84391"/>
                <a:gd name="connsiteX4" fmla="*/ 42100 w 84200"/>
                <a:gd name="connsiteY4" fmla="*/ 0 h 843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200" h="84391">
                  <a:moveTo>
                    <a:pt x="42100" y="0"/>
                  </a:moveTo>
                  <a:cubicBezTo>
                    <a:pt x="18764" y="0"/>
                    <a:pt x="0" y="18860"/>
                    <a:pt x="0" y="42196"/>
                  </a:cubicBezTo>
                  <a:cubicBezTo>
                    <a:pt x="0" y="65532"/>
                    <a:pt x="18859" y="84392"/>
                    <a:pt x="42100" y="84392"/>
                  </a:cubicBezTo>
                  <a:cubicBezTo>
                    <a:pt x="65342" y="84392"/>
                    <a:pt x="84201" y="65532"/>
                    <a:pt x="84201" y="42196"/>
                  </a:cubicBezTo>
                  <a:cubicBezTo>
                    <a:pt x="84201" y="18860"/>
                    <a:pt x="65342" y="0"/>
                    <a:pt x="42100" y="0"/>
                  </a:cubicBezTo>
                  <a:close/>
                </a:path>
              </a:pathLst>
            </a:custGeom>
            <a:solidFill>
              <a:srgbClr val="FFFFFF"/>
            </a:solidFill>
            <a:ln w="952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DA44CA4D-A7B1-8C2B-5E9A-F02818DF16DD}"/>
                </a:ext>
              </a:extLst>
            </p:cNvPr>
            <p:cNvSpPr/>
            <p:nvPr userDrawn="1"/>
          </p:nvSpPr>
          <p:spPr>
            <a:xfrm>
              <a:off x="2870888" y="2113727"/>
              <a:ext cx="464728" cy="491467"/>
            </a:xfrm>
            <a:custGeom>
              <a:avLst/>
              <a:gdLst>
                <a:gd name="connsiteX0" fmla="*/ 139446 w 226790"/>
                <a:gd name="connsiteY0" fmla="*/ 0 h 239839"/>
                <a:gd name="connsiteX1" fmla="*/ 70675 w 226790"/>
                <a:gd name="connsiteY1" fmla="*/ 37814 h 239839"/>
                <a:gd name="connsiteX2" fmla="*/ 69723 w 226790"/>
                <a:gd name="connsiteY2" fmla="*/ 37814 h 239839"/>
                <a:gd name="connsiteX3" fmla="*/ 69723 w 226790"/>
                <a:gd name="connsiteY3" fmla="*/ 5810 h 239839"/>
                <a:gd name="connsiteX4" fmla="*/ 0 w 226790"/>
                <a:gd name="connsiteY4" fmla="*/ 5810 h 239839"/>
                <a:gd name="connsiteX5" fmla="*/ 0 w 226790"/>
                <a:gd name="connsiteY5" fmla="*/ 239839 h 239839"/>
                <a:gd name="connsiteX6" fmla="*/ 72676 w 226790"/>
                <a:gd name="connsiteY6" fmla="*/ 239839 h 239839"/>
                <a:gd name="connsiteX7" fmla="*/ 72676 w 226790"/>
                <a:gd name="connsiteY7" fmla="*/ 124111 h 239839"/>
                <a:gd name="connsiteX8" fmla="*/ 116300 w 226790"/>
                <a:gd name="connsiteY8" fmla="*/ 64008 h 239839"/>
                <a:gd name="connsiteX9" fmla="*/ 154115 w 226790"/>
                <a:gd name="connsiteY9" fmla="*/ 126016 h 239839"/>
                <a:gd name="connsiteX10" fmla="*/ 154115 w 226790"/>
                <a:gd name="connsiteY10" fmla="*/ 239839 h 239839"/>
                <a:gd name="connsiteX11" fmla="*/ 226790 w 226790"/>
                <a:gd name="connsiteY11" fmla="*/ 239839 h 239839"/>
                <a:gd name="connsiteX12" fmla="*/ 226790 w 226790"/>
                <a:gd name="connsiteY12" fmla="*/ 111538 h 239839"/>
                <a:gd name="connsiteX13" fmla="*/ 139541 w 226790"/>
                <a:gd name="connsiteY13" fmla="*/ 95 h 23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6790" h="239839">
                  <a:moveTo>
                    <a:pt x="139446" y="0"/>
                  </a:moveTo>
                  <a:cubicBezTo>
                    <a:pt x="104108" y="0"/>
                    <a:pt x="80391" y="19431"/>
                    <a:pt x="70675" y="37814"/>
                  </a:cubicBezTo>
                  <a:lnTo>
                    <a:pt x="69723" y="37814"/>
                  </a:lnTo>
                  <a:lnTo>
                    <a:pt x="69723" y="5810"/>
                  </a:lnTo>
                  <a:lnTo>
                    <a:pt x="0" y="5810"/>
                  </a:lnTo>
                  <a:lnTo>
                    <a:pt x="0" y="239839"/>
                  </a:lnTo>
                  <a:lnTo>
                    <a:pt x="72676" y="239839"/>
                  </a:lnTo>
                  <a:lnTo>
                    <a:pt x="72676" y="124111"/>
                  </a:lnTo>
                  <a:cubicBezTo>
                    <a:pt x="72676" y="93631"/>
                    <a:pt x="78486" y="64008"/>
                    <a:pt x="116300" y="64008"/>
                  </a:cubicBezTo>
                  <a:cubicBezTo>
                    <a:pt x="154115" y="64008"/>
                    <a:pt x="154115" y="98869"/>
                    <a:pt x="154115" y="126016"/>
                  </a:cubicBezTo>
                  <a:lnTo>
                    <a:pt x="154115" y="239839"/>
                  </a:lnTo>
                  <a:lnTo>
                    <a:pt x="226790" y="239839"/>
                  </a:lnTo>
                  <a:lnTo>
                    <a:pt x="226790" y="111538"/>
                  </a:lnTo>
                  <a:cubicBezTo>
                    <a:pt x="226790" y="48577"/>
                    <a:pt x="213170" y="95"/>
                    <a:pt x="139541" y="95"/>
                  </a:cubicBezTo>
                  <a:close/>
                </a:path>
              </a:pathLst>
            </a:custGeom>
            <a:solidFill>
              <a:srgbClr val="FFFFFF"/>
            </a:solidFill>
            <a:ln w="952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D7235AA9-6C56-4AF4-5D5D-249E43C4A4B9}"/>
                </a:ext>
              </a:extLst>
            </p:cNvPr>
            <p:cNvSpPr/>
            <p:nvPr userDrawn="1"/>
          </p:nvSpPr>
          <p:spPr>
            <a:xfrm>
              <a:off x="8639104" y="1690572"/>
              <a:ext cx="1113317" cy="1113318"/>
            </a:xfrm>
            <a:custGeom>
              <a:avLst/>
              <a:gdLst>
                <a:gd name="connsiteX0" fmla="*/ 0 w 543305"/>
                <a:gd name="connsiteY0" fmla="*/ 0 h 543306"/>
                <a:gd name="connsiteX1" fmla="*/ 543306 w 543305"/>
                <a:gd name="connsiteY1" fmla="*/ 0 h 543306"/>
                <a:gd name="connsiteX2" fmla="*/ 543306 w 543305"/>
                <a:gd name="connsiteY2" fmla="*/ 543306 h 543306"/>
                <a:gd name="connsiteX3" fmla="*/ 0 w 543305"/>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5"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79F594E5-39F7-5122-ACD7-B01BB6AD6085}"/>
                </a:ext>
              </a:extLst>
            </p:cNvPr>
            <p:cNvSpPr/>
            <p:nvPr userDrawn="1"/>
          </p:nvSpPr>
          <p:spPr>
            <a:xfrm>
              <a:off x="9250999" y="2079375"/>
              <a:ext cx="335713" cy="335714"/>
            </a:xfrm>
            <a:custGeom>
              <a:avLst/>
              <a:gdLst>
                <a:gd name="connsiteX0" fmla="*/ 81915 w 163830"/>
                <a:gd name="connsiteY0" fmla="*/ 0 h 163830"/>
                <a:gd name="connsiteX1" fmla="*/ 0 w 163830"/>
                <a:gd name="connsiteY1" fmla="*/ 81915 h 163830"/>
                <a:gd name="connsiteX2" fmla="*/ 81915 w 163830"/>
                <a:gd name="connsiteY2" fmla="*/ 163830 h 163830"/>
                <a:gd name="connsiteX3" fmla="*/ 163830 w 163830"/>
                <a:gd name="connsiteY3" fmla="*/ 81915 h 163830"/>
                <a:gd name="connsiteX4" fmla="*/ 81915 w 163830"/>
                <a:gd name="connsiteY4" fmla="*/ 0 h 163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0" h="163830">
                  <a:moveTo>
                    <a:pt x="81915" y="0"/>
                  </a:moveTo>
                  <a:cubicBezTo>
                    <a:pt x="36672" y="0"/>
                    <a:pt x="0" y="36671"/>
                    <a:pt x="0" y="81915"/>
                  </a:cubicBezTo>
                  <a:cubicBezTo>
                    <a:pt x="0" y="127159"/>
                    <a:pt x="36672" y="163830"/>
                    <a:pt x="81915" y="163830"/>
                  </a:cubicBezTo>
                  <a:cubicBezTo>
                    <a:pt x="127159" y="163830"/>
                    <a:pt x="163830" y="127159"/>
                    <a:pt x="163830" y="81915"/>
                  </a:cubicBezTo>
                  <a:cubicBezTo>
                    <a:pt x="163830" y="36671"/>
                    <a:pt x="127159" y="0"/>
                    <a:pt x="81915" y="0"/>
                  </a:cubicBezTo>
                  <a:close/>
                </a:path>
              </a:pathLst>
            </a:custGeom>
            <a:solidFill>
              <a:srgbClr val="FFFFFF"/>
            </a:solidFill>
            <a:ln w="952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9221A9C7-C6AD-0626-16DC-BE6C6F74C19B}"/>
                </a:ext>
              </a:extLst>
            </p:cNvPr>
            <p:cNvSpPr/>
            <p:nvPr userDrawn="1"/>
          </p:nvSpPr>
          <p:spPr>
            <a:xfrm>
              <a:off x="8804617" y="2079375"/>
              <a:ext cx="335713" cy="335711"/>
            </a:xfrm>
            <a:custGeom>
              <a:avLst/>
              <a:gdLst>
                <a:gd name="connsiteX0" fmla="*/ 163830 w 163830"/>
                <a:gd name="connsiteY0" fmla="*/ 81915 h 163829"/>
                <a:gd name="connsiteX1" fmla="*/ 81915 w 163830"/>
                <a:gd name="connsiteY1" fmla="*/ 163830 h 163829"/>
                <a:gd name="connsiteX2" fmla="*/ 1 w 163830"/>
                <a:gd name="connsiteY2" fmla="*/ 81915 h 163829"/>
                <a:gd name="connsiteX3" fmla="*/ 81915 w 163830"/>
                <a:gd name="connsiteY3" fmla="*/ 0 h 163829"/>
                <a:gd name="connsiteX4" fmla="*/ 163830 w 163830"/>
                <a:gd name="connsiteY4" fmla="*/ 81915 h 163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830" h="163829">
                  <a:moveTo>
                    <a:pt x="163830" y="81915"/>
                  </a:moveTo>
                  <a:cubicBezTo>
                    <a:pt x="163830" y="127155"/>
                    <a:pt x="127156" y="163830"/>
                    <a:pt x="81915" y="163830"/>
                  </a:cubicBezTo>
                  <a:cubicBezTo>
                    <a:pt x="36675" y="163830"/>
                    <a:pt x="1" y="127155"/>
                    <a:pt x="1" y="81915"/>
                  </a:cubicBezTo>
                  <a:cubicBezTo>
                    <a:pt x="1" y="36675"/>
                    <a:pt x="36675" y="0"/>
                    <a:pt x="81915" y="0"/>
                  </a:cubicBezTo>
                  <a:cubicBezTo>
                    <a:pt x="127156" y="0"/>
                    <a:pt x="163830" y="36675"/>
                    <a:pt x="163830" y="81915"/>
                  </a:cubicBezTo>
                  <a:close/>
                </a:path>
              </a:pathLst>
            </a:custGeom>
            <a:solidFill>
              <a:srgbClr val="FFFFFF"/>
            </a:solidFill>
            <a:ln w="952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2857E51B-0F39-5587-5067-B466AAFF56CC}"/>
                </a:ext>
              </a:extLst>
            </p:cNvPr>
            <p:cNvSpPr/>
            <p:nvPr userDrawn="1"/>
          </p:nvSpPr>
          <p:spPr>
            <a:xfrm>
              <a:off x="3663327" y="1692523"/>
              <a:ext cx="1113318" cy="1113318"/>
            </a:xfrm>
            <a:custGeom>
              <a:avLst/>
              <a:gdLst>
                <a:gd name="connsiteX0" fmla="*/ 0 w 543306"/>
                <a:gd name="connsiteY0" fmla="*/ 0 h 543306"/>
                <a:gd name="connsiteX1" fmla="*/ 543306 w 543306"/>
                <a:gd name="connsiteY1" fmla="*/ 0 h 543306"/>
                <a:gd name="connsiteX2" fmla="*/ 543306 w 543306"/>
                <a:gd name="connsiteY2" fmla="*/ 543306 h 543306"/>
                <a:gd name="connsiteX3" fmla="*/ 0 w 543306"/>
                <a:gd name="connsiteY3" fmla="*/ 543306 h 543306"/>
              </a:gdLst>
              <a:ahLst/>
              <a:cxnLst>
                <a:cxn ang="0">
                  <a:pos x="connsiteX0" y="connsiteY0"/>
                </a:cxn>
                <a:cxn ang="0">
                  <a:pos x="connsiteX1" y="connsiteY1"/>
                </a:cxn>
                <a:cxn ang="0">
                  <a:pos x="connsiteX2" y="connsiteY2"/>
                </a:cxn>
                <a:cxn ang="0">
                  <a:pos x="connsiteX3" y="connsiteY3"/>
                </a:cxn>
              </a:cxnLst>
              <a:rect l="l" t="t" r="r" b="b"/>
              <a:pathLst>
                <a:path w="543306" h="543306">
                  <a:moveTo>
                    <a:pt x="0" y="0"/>
                  </a:moveTo>
                  <a:lnTo>
                    <a:pt x="543306" y="0"/>
                  </a:lnTo>
                  <a:lnTo>
                    <a:pt x="543306" y="543306"/>
                  </a:lnTo>
                  <a:lnTo>
                    <a:pt x="0" y="543306"/>
                  </a:lnTo>
                  <a:close/>
                </a:path>
              </a:pathLst>
            </a:custGeom>
            <a:solidFill>
              <a:srgbClr val="007934"/>
            </a:solidFill>
            <a:ln w="952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B9A5378C-3AD2-2975-4FF4-12CED3D169DD}"/>
                </a:ext>
              </a:extLst>
            </p:cNvPr>
            <p:cNvSpPr/>
            <p:nvPr userDrawn="1"/>
          </p:nvSpPr>
          <p:spPr>
            <a:xfrm>
              <a:off x="3867878" y="1889462"/>
              <a:ext cx="703825" cy="719246"/>
            </a:xfrm>
            <a:custGeom>
              <a:avLst/>
              <a:gdLst>
                <a:gd name="connsiteX0" fmla="*/ 204406 w 343471"/>
                <a:gd name="connsiteY0" fmla="*/ 148685 h 350996"/>
                <a:gd name="connsiteX1" fmla="*/ 332327 w 343471"/>
                <a:gd name="connsiteY1" fmla="*/ 0 h 350996"/>
                <a:gd name="connsiteX2" fmla="*/ 302038 w 343471"/>
                <a:gd name="connsiteY2" fmla="*/ 0 h 350996"/>
                <a:gd name="connsiteX3" fmla="*/ 190976 w 343471"/>
                <a:gd name="connsiteY3" fmla="*/ 129064 h 350996"/>
                <a:gd name="connsiteX4" fmla="*/ 102298 w 343471"/>
                <a:gd name="connsiteY4" fmla="*/ 0 h 350996"/>
                <a:gd name="connsiteX5" fmla="*/ 0 w 343471"/>
                <a:gd name="connsiteY5" fmla="*/ 0 h 350996"/>
                <a:gd name="connsiteX6" fmla="*/ 134112 w 343471"/>
                <a:gd name="connsiteY6" fmla="*/ 195167 h 350996"/>
                <a:gd name="connsiteX7" fmla="*/ 0 w 343471"/>
                <a:gd name="connsiteY7" fmla="*/ 350996 h 350996"/>
                <a:gd name="connsiteX8" fmla="*/ 30289 w 343471"/>
                <a:gd name="connsiteY8" fmla="*/ 350996 h 350996"/>
                <a:gd name="connsiteX9" fmla="*/ 147542 w 343471"/>
                <a:gd name="connsiteY9" fmla="*/ 214694 h 350996"/>
                <a:gd name="connsiteX10" fmla="*/ 241173 w 343471"/>
                <a:gd name="connsiteY10" fmla="*/ 350996 h 350996"/>
                <a:gd name="connsiteX11" fmla="*/ 343471 w 343471"/>
                <a:gd name="connsiteY11" fmla="*/ 350996 h 350996"/>
                <a:gd name="connsiteX12" fmla="*/ 204406 w 343471"/>
                <a:gd name="connsiteY12" fmla="*/ 148590 h 350996"/>
                <a:gd name="connsiteX13" fmla="*/ 204406 w 343471"/>
                <a:gd name="connsiteY13" fmla="*/ 148590 h 350996"/>
                <a:gd name="connsiteX14" fmla="*/ 162973 w 343471"/>
                <a:gd name="connsiteY14" fmla="*/ 196882 h 350996"/>
                <a:gd name="connsiteX15" fmla="*/ 149352 w 343471"/>
                <a:gd name="connsiteY15" fmla="*/ 177451 h 350996"/>
                <a:gd name="connsiteX16" fmla="*/ 41243 w 343471"/>
                <a:gd name="connsiteY16" fmla="*/ 22765 h 350996"/>
                <a:gd name="connsiteX17" fmla="*/ 87821 w 343471"/>
                <a:gd name="connsiteY17" fmla="*/ 22765 h 350996"/>
                <a:gd name="connsiteX18" fmla="*/ 175070 w 343471"/>
                <a:gd name="connsiteY18" fmla="*/ 147542 h 350996"/>
                <a:gd name="connsiteX19" fmla="*/ 188690 w 343471"/>
                <a:gd name="connsiteY19" fmla="*/ 166973 h 350996"/>
                <a:gd name="connsiteX20" fmla="*/ 302133 w 343471"/>
                <a:gd name="connsiteY20" fmla="*/ 329184 h 350996"/>
                <a:gd name="connsiteX21" fmla="*/ 255556 w 343471"/>
                <a:gd name="connsiteY21" fmla="*/ 329184 h 350996"/>
                <a:gd name="connsiteX22" fmla="*/ 162973 w 343471"/>
                <a:gd name="connsiteY22" fmla="*/ 196787 h 350996"/>
                <a:gd name="connsiteX23" fmla="*/ 162973 w 343471"/>
                <a:gd name="connsiteY23" fmla="*/ 196787 h 350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43471" h="350996">
                  <a:moveTo>
                    <a:pt x="204406" y="148685"/>
                  </a:moveTo>
                  <a:lnTo>
                    <a:pt x="332327" y="0"/>
                  </a:lnTo>
                  <a:lnTo>
                    <a:pt x="302038" y="0"/>
                  </a:lnTo>
                  <a:lnTo>
                    <a:pt x="190976" y="129064"/>
                  </a:lnTo>
                  <a:lnTo>
                    <a:pt x="102298" y="0"/>
                  </a:lnTo>
                  <a:lnTo>
                    <a:pt x="0" y="0"/>
                  </a:lnTo>
                  <a:lnTo>
                    <a:pt x="134112" y="195167"/>
                  </a:lnTo>
                  <a:lnTo>
                    <a:pt x="0" y="350996"/>
                  </a:lnTo>
                  <a:lnTo>
                    <a:pt x="30289" y="350996"/>
                  </a:lnTo>
                  <a:lnTo>
                    <a:pt x="147542" y="214694"/>
                  </a:lnTo>
                  <a:lnTo>
                    <a:pt x="241173" y="350996"/>
                  </a:lnTo>
                  <a:lnTo>
                    <a:pt x="343471" y="350996"/>
                  </a:lnTo>
                  <a:lnTo>
                    <a:pt x="204406" y="148590"/>
                  </a:lnTo>
                  <a:lnTo>
                    <a:pt x="204406" y="148590"/>
                  </a:lnTo>
                  <a:close/>
                  <a:moveTo>
                    <a:pt x="162973" y="196882"/>
                  </a:moveTo>
                  <a:lnTo>
                    <a:pt x="149352" y="177451"/>
                  </a:lnTo>
                  <a:lnTo>
                    <a:pt x="41243" y="22765"/>
                  </a:lnTo>
                  <a:lnTo>
                    <a:pt x="87821" y="22765"/>
                  </a:lnTo>
                  <a:lnTo>
                    <a:pt x="175070" y="147542"/>
                  </a:lnTo>
                  <a:lnTo>
                    <a:pt x="188690" y="166973"/>
                  </a:lnTo>
                  <a:lnTo>
                    <a:pt x="302133" y="329184"/>
                  </a:lnTo>
                  <a:lnTo>
                    <a:pt x="255556" y="329184"/>
                  </a:lnTo>
                  <a:lnTo>
                    <a:pt x="162973" y="196787"/>
                  </a:lnTo>
                  <a:lnTo>
                    <a:pt x="162973" y="196787"/>
                  </a:lnTo>
                  <a:close/>
                </a:path>
              </a:pathLst>
            </a:custGeom>
            <a:solidFill>
              <a:srgbClr val="FFFFFF"/>
            </a:solidFill>
            <a:ln w="9525" cap="flat">
              <a:noFill/>
              <a:prstDash val="solid"/>
              <a:miter/>
            </a:ln>
          </p:spPr>
          <p:txBody>
            <a:bodyPr rtlCol="0" anchor="ctr"/>
            <a:lstStyle/>
            <a:p>
              <a:endParaRPr lang="en-US"/>
            </a:p>
          </p:txBody>
        </p:sp>
      </p:grpSp>
      <p:sp>
        <p:nvSpPr>
          <p:cNvPr id="2" name="Title 7">
            <a:extLst>
              <a:ext uri="{FF2B5EF4-FFF2-40B4-BE49-F238E27FC236}">
                <a16:creationId xmlns:a16="http://schemas.microsoft.com/office/drawing/2014/main" id="{DAE593DB-8ADA-2B81-0837-94D520E6318E}"/>
              </a:ext>
            </a:extLst>
          </p:cNvPr>
          <p:cNvSpPr>
            <a:spLocks noGrp="1"/>
          </p:cNvSpPr>
          <p:nvPr>
            <p:ph type="title" hasCustomPrompt="1"/>
          </p:nvPr>
        </p:nvSpPr>
        <p:spPr>
          <a:xfrm>
            <a:off x="314692" y="365125"/>
            <a:ext cx="11492432" cy="886397"/>
          </a:xfrm>
        </p:spPr>
        <p:txBody>
          <a:bodyPr/>
          <a:lstStyle/>
          <a:p>
            <a:r>
              <a:rPr lang="en-US" dirty="0"/>
              <a:t>Keep up with ORNL’s latest scientific discoveries, economic impacts, and solutions for energy and national security</a:t>
            </a:r>
          </a:p>
        </p:txBody>
      </p:sp>
    </p:spTree>
    <p:extLst>
      <p:ext uri="{BB962C8B-B14F-4D97-AF65-F5344CB8AC3E}">
        <p14:creationId xmlns:p14="http://schemas.microsoft.com/office/powerpoint/2010/main" val="924851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Custom Imag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E25B3089-0A48-0AC4-08EB-C9D35463AC28}"/>
              </a:ext>
            </a:extLst>
          </p:cNvPr>
          <p:cNvSpPr/>
          <p:nvPr userDrawn="1"/>
        </p:nvSpPr>
        <p:spPr>
          <a:xfrm>
            <a:off x="385763" y="6015038"/>
            <a:ext cx="6899620" cy="5759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5">
            <a:extLst>
              <a:ext uri="{FF2B5EF4-FFF2-40B4-BE49-F238E27FC236}">
                <a16:creationId xmlns:a16="http://schemas.microsoft.com/office/drawing/2014/main" id="{98CF54AA-7F0F-038A-AAAF-AD02F6AA5ACA}"/>
              </a:ext>
            </a:extLst>
          </p:cNvPr>
          <p:cNvSpPr>
            <a:spLocks noGrp="1"/>
          </p:cNvSpPr>
          <p:nvPr>
            <p:ph type="pic" sz="quarter" idx="21"/>
          </p:nvPr>
        </p:nvSpPr>
        <p:spPr>
          <a:xfrm>
            <a:off x="0" y="0"/>
            <a:ext cx="12192000" cy="6858000"/>
          </a:xfrm>
          <a:custGeom>
            <a:avLst/>
            <a:gdLst>
              <a:gd name="connsiteX0" fmla="*/ 896615 w 12192000"/>
              <a:gd name="connsiteY0" fmla="*/ 829307 h 6858000"/>
              <a:gd name="connsiteX1" fmla="*/ 896615 w 12192000"/>
              <a:gd name="connsiteY1" fmla="*/ 6028692 h 6858000"/>
              <a:gd name="connsiteX2" fmla="*/ 6096000 w 12192000"/>
              <a:gd name="connsiteY2" fmla="*/ 6028692 h 6858000"/>
              <a:gd name="connsiteX3" fmla="*/ 6096000 w 12192000"/>
              <a:gd name="connsiteY3" fmla="*/ 829307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896615" y="829307"/>
                </a:moveTo>
                <a:lnTo>
                  <a:pt x="896615" y="6028692"/>
                </a:lnTo>
                <a:lnTo>
                  <a:pt x="6096000" y="6028692"/>
                </a:lnTo>
                <a:lnTo>
                  <a:pt x="6096000" y="829307"/>
                </a:lnTo>
                <a:close/>
                <a:moveTo>
                  <a:pt x="0" y="0"/>
                </a:moveTo>
                <a:lnTo>
                  <a:pt x="12192000" y="0"/>
                </a:lnTo>
                <a:lnTo>
                  <a:pt x="12192000" y="6858000"/>
                </a:lnTo>
                <a:lnTo>
                  <a:pt x="0" y="6858000"/>
                </a:lnTo>
                <a:close/>
              </a:path>
            </a:pathLst>
          </a:custGeom>
          <a:solidFill>
            <a:schemeClr val="bg1">
              <a:lumMod val="95000"/>
            </a:schemeClr>
          </a:solidFill>
        </p:spPr>
        <p:txBody>
          <a:bodyPr wrap="square">
            <a:noAutofit/>
          </a:bodyPr>
          <a:lstStyle/>
          <a:p>
            <a:r>
              <a:rPr lang="en-US"/>
              <a:t>Click icon to add picture</a:t>
            </a:r>
            <a:endParaRPr lang="en-US" dirty="0"/>
          </a:p>
        </p:txBody>
      </p:sp>
      <p:sp>
        <p:nvSpPr>
          <p:cNvPr id="41" name="Title 1">
            <a:extLst>
              <a:ext uri="{FF2B5EF4-FFF2-40B4-BE49-F238E27FC236}">
                <a16:creationId xmlns:a16="http://schemas.microsoft.com/office/drawing/2014/main" id="{2B6A4265-6FDC-7301-BD87-6CE0C2335A99}"/>
              </a:ext>
            </a:extLst>
          </p:cNvPr>
          <p:cNvSpPr>
            <a:spLocks noGrp="1"/>
          </p:cNvSpPr>
          <p:nvPr>
            <p:ph type="ctrTitle" hasCustomPrompt="1"/>
          </p:nvPr>
        </p:nvSpPr>
        <p:spPr>
          <a:xfrm>
            <a:off x="1215450" y="2254309"/>
            <a:ext cx="4518085" cy="997196"/>
          </a:xfrm>
        </p:spPr>
        <p:txBody>
          <a:bodyPr wrap="square" anchor="t" anchorCtr="0">
            <a:noAutofit/>
          </a:bodyPr>
          <a:lstStyle>
            <a:lvl1pPr algn="l">
              <a:spcBef>
                <a:spcPts val="1200"/>
              </a:spcBef>
              <a:spcAft>
                <a:spcPts val="60"/>
              </a:spcAft>
              <a:defRPr sz="3600" b="1">
                <a:solidFill>
                  <a:schemeClr val="tx1"/>
                </a:solidFill>
              </a:defRPr>
            </a:lvl1pPr>
          </a:lstStyle>
          <a:p>
            <a:r>
              <a:rPr lang="en-US" dirty="0"/>
              <a:t>Presentation Title (Text size no larger than 32pt)</a:t>
            </a:r>
          </a:p>
        </p:txBody>
      </p:sp>
      <p:sp>
        <p:nvSpPr>
          <p:cNvPr id="43" name="Text Placeholder 1961">
            <a:extLst>
              <a:ext uri="{FF2B5EF4-FFF2-40B4-BE49-F238E27FC236}">
                <a16:creationId xmlns:a16="http://schemas.microsoft.com/office/drawing/2014/main" id="{1061D354-0A2B-B951-F1BE-22D610DF35A9}"/>
              </a:ext>
            </a:extLst>
          </p:cNvPr>
          <p:cNvSpPr>
            <a:spLocks noGrp="1"/>
          </p:cNvSpPr>
          <p:nvPr>
            <p:ph type="body" sz="quarter" idx="14" hasCustomPrompt="1"/>
          </p:nvPr>
        </p:nvSpPr>
        <p:spPr>
          <a:xfrm>
            <a:off x="1215450" y="1934670"/>
            <a:ext cx="4518085"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mn-lt"/>
                <a:ea typeface="Roboto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pic>
        <p:nvPicPr>
          <p:cNvPr id="31" name="Graphic 30">
            <a:extLst>
              <a:ext uri="{FF2B5EF4-FFF2-40B4-BE49-F238E27FC236}">
                <a16:creationId xmlns:a16="http://schemas.microsoft.com/office/drawing/2014/main" id="{767997A1-375F-1726-DF9D-576251F05B3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228108" y="1141396"/>
            <a:ext cx="1780479" cy="428014"/>
          </a:xfrm>
          <a:prstGeom prst="rect">
            <a:avLst/>
          </a:prstGeom>
        </p:spPr>
      </p:pic>
      <p:sp>
        <p:nvSpPr>
          <p:cNvPr id="7" name="Text Placeholder 1963">
            <a:extLst>
              <a:ext uri="{FF2B5EF4-FFF2-40B4-BE49-F238E27FC236}">
                <a16:creationId xmlns:a16="http://schemas.microsoft.com/office/drawing/2014/main" id="{3B1CF4E8-BDC8-B225-DB1D-63D508EC3889}"/>
              </a:ext>
            </a:extLst>
          </p:cNvPr>
          <p:cNvSpPr>
            <a:spLocks noGrp="1"/>
          </p:cNvSpPr>
          <p:nvPr>
            <p:ph type="body" sz="quarter" idx="15" hasCustomPrompt="1"/>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Roboto Light" panose="02000000000000000000" pitchFamily="2" charset="0"/>
                <a:ea typeface="Roboto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10" name="Text Placeholder 47">
            <a:extLst>
              <a:ext uri="{FF2B5EF4-FFF2-40B4-BE49-F238E27FC236}">
                <a16:creationId xmlns:a16="http://schemas.microsoft.com/office/drawing/2014/main" id="{67FCB669-B9C0-1E9C-516B-D8A804C4C36C}"/>
              </a:ext>
            </a:extLst>
          </p:cNvPr>
          <p:cNvSpPr>
            <a:spLocks noGrp="1"/>
          </p:cNvSpPr>
          <p:nvPr>
            <p:ph type="body" sz="quarter" idx="17" hasCustomPrompt="1"/>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mn-lt"/>
                <a:ea typeface="Roboto Light" panose="02000000000000000000" pitchFamily="2" charset="0"/>
              </a:defRPr>
            </a:lvl1pPr>
            <a:lvl2pPr marL="457200" indent="0" algn="ctr">
              <a:buNone/>
              <a:defRPr sz="1600" b="0" i="0">
                <a:solidFill>
                  <a:schemeClr val="bg1"/>
                </a:solidFill>
                <a:latin typeface="Roboto Light" panose="02000000000000000000" pitchFamily="2" charset="0"/>
                <a:ea typeface="Roboto Light" panose="02000000000000000000" pitchFamily="2" charset="0"/>
              </a:defRPr>
            </a:lvl2pPr>
            <a:lvl3pPr marL="914400" indent="0" algn="ctr">
              <a:buNone/>
              <a:defRPr sz="1600" b="0" i="0">
                <a:solidFill>
                  <a:schemeClr val="bg1"/>
                </a:solidFill>
                <a:latin typeface="Roboto Light" panose="02000000000000000000" pitchFamily="2" charset="0"/>
                <a:ea typeface="Roboto Light" panose="02000000000000000000" pitchFamily="2" charset="0"/>
              </a:defRPr>
            </a:lvl3pPr>
            <a:lvl4pPr marL="1371600" indent="0" algn="ctr">
              <a:buNone/>
              <a:defRPr sz="1600" b="0" i="0">
                <a:solidFill>
                  <a:schemeClr val="bg1"/>
                </a:solidFill>
                <a:latin typeface="Roboto Light" panose="02000000000000000000" pitchFamily="2" charset="0"/>
                <a:ea typeface="Roboto Light" panose="02000000000000000000" pitchFamily="2" charset="0"/>
              </a:defRPr>
            </a:lvl4pPr>
            <a:lvl5pPr marL="1828800" indent="0" algn="ctr">
              <a:buNone/>
              <a:defRPr sz="1600" b="0" i="0">
                <a:solidFill>
                  <a:schemeClr val="bg1"/>
                </a:solidFill>
                <a:latin typeface="Roboto Light" panose="02000000000000000000" pitchFamily="2" charset="0"/>
                <a:ea typeface="Roboto Light" panose="02000000000000000000" pitchFamily="2" charset="0"/>
              </a:defRPr>
            </a:lvl5pPr>
          </a:lstStyle>
          <a:p>
            <a:pPr lvl="0"/>
            <a:r>
              <a:rPr lang="en-US" dirty="0"/>
              <a:t>Presenter Affiliation</a:t>
            </a:r>
          </a:p>
        </p:txBody>
      </p:sp>
      <p:sp>
        <p:nvSpPr>
          <p:cNvPr id="12" name="Subtitle 2">
            <a:extLst>
              <a:ext uri="{FF2B5EF4-FFF2-40B4-BE49-F238E27FC236}">
                <a16:creationId xmlns:a16="http://schemas.microsoft.com/office/drawing/2014/main" id="{9A6F6DA4-481A-E606-D7BA-9C2165FE3EB8}"/>
              </a:ext>
            </a:extLst>
          </p:cNvPr>
          <p:cNvSpPr>
            <a:spLocks noGrp="1"/>
          </p:cNvSpPr>
          <p:nvPr>
            <p:ph type="subTitle" idx="1" hasCustomPrompt="1"/>
          </p:nvPr>
        </p:nvSpPr>
        <p:spPr>
          <a:xfrm>
            <a:off x="1215450" y="4031052"/>
            <a:ext cx="4517136" cy="180049"/>
          </a:xfrm>
        </p:spPr>
        <p:txBody>
          <a:bodyPr wrap="square" anchor="t" anchorCtr="0">
            <a:noAutofit/>
          </a:bodyPr>
          <a:lstStyle>
            <a:lvl1pPr marL="0" indent="0" algn="l">
              <a:spcBef>
                <a:spcPts val="1200"/>
              </a:spcBef>
              <a:spcAft>
                <a:spcPts val="60"/>
              </a:spcAft>
              <a:buNone/>
              <a:defRPr sz="1300" b="1" spc="3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3" name="Rectangle 12">
            <a:extLst>
              <a:ext uri="{FF2B5EF4-FFF2-40B4-BE49-F238E27FC236}">
                <a16:creationId xmlns:a16="http://schemas.microsoft.com/office/drawing/2014/main" id="{8D17B51F-DF85-E9E0-712B-297B83E802F9}"/>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274748"/>
              </a:solidFill>
            </a:endParaRPr>
          </a:p>
        </p:txBody>
      </p:sp>
      <p:grpSp>
        <p:nvGrpSpPr>
          <p:cNvPr id="2" name="Group 1">
            <a:extLst>
              <a:ext uri="{FF2B5EF4-FFF2-40B4-BE49-F238E27FC236}">
                <a16:creationId xmlns:a16="http://schemas.microsoft.com/office/drawing/2014/main" id="{69BE50A6-F625-0BB9-2DA3-BD2A1D5A1C99}"/>
              </a:ext>
            </a:extLst>
          </p:cNvPr>
          <p:cNvGrpSpPr/>
          <p:nvPr userDrawn="1"/>
        </p:nvGrpSpPr>
        <p:grpSpPr>
          <a:xfrm>
            <a:off x="1177351" y="5301081"/>
            <a:ext cx="4558967" cy="438406"/>
            <a:chOff x="1177351" y="5301081"/>
            <a:chExt cx="4558967" cy="438406"/>
          </a:xfrm>
        </p:grpSpPr>
        <p:sp>
          <p:nvSpPr>
            <p:cNvPr id="3" name="TextBox 2">
              <a:extLst>
                <a:ext uri="{FF2B5EF4-FFF2-40B4-BE49-F238E27FC236}">
                  <a16:creationId xmlns:a16="http://schemas.microsoft.com/office/drawing/2014/main" id="{F46153C1-920A-60DA-AB29-D732EC8AD9DD}"/>
                </a:ext>
              </a:extLst>
            </p:cNvPr>
            <p:cNvSpPr txBox="1"/>
            <p:nvPr userDrawn="1"/>
          </p:nvSpPr>
          <p:spPr>
            <a:xfrm>
              <a:off x="2688336" y="5344755"/>
              <a:ext cx="3047982" cy="369332"/>
            </a:xfrm>
            <a:prstGeom prst="rect">
              <a:avLst/>
            </a:prstGeom>
            <a:noFill/>
          </p:spPr>
          <p:txBody>
            <a:bodyPr wrap="square" lIns="182880" rtlCol="0">
              <a:spAutoFit/>
            </a:bodyPr>
            <a:lstStyle/>
            <a:p>
              <a:r>
                <a:rPr lang="en-US" sz="900" b="0" dirty="0">
                  <a:solidFill>
                    <a:schemeClr val="tx1"/>
                  </a:solidFill>
                  <a:latin typeface="Roboto" panose="02000000000000000000" pitchFamily="2" charset="0"/>
                  <a:ea typeface="Roboto" panose="02000000000000000000" pitchFamily="2" charset="0"/>
                </a:rPr>
                <a:t>ORNL IS MANAGED BY UT-BATTELLE LLC </a:t>
              </a:r>
              <a:br>
                <a:rPr lang="en-US" sz="900" b="0" dirty="0">
                  <a:solidFill>
                    <a:schemeClr val="tx1"/>
                  </a:solidFill>
                  <a:latin typeface="Roboto" panose="02000000000000000000" pitchFamily="2" charset="0"/>
                  <a:ea typeface="Roboto" panose="02000000000000000000" pitchFamily="2" charset="0"/>
                </a:rPr>
              </a:br>
              <a:r>
                <a:rPr lang="en-US" sz="900" b="0" dirty="0">
                  <a:solidFill>
                    <a:schemeClr val="tx1"/>
                  </a:solidFill>
                  <a:latin typeface="Roboto" panose="02000000000000000000" pitchFamily="2" charset="0"/>
                  <a:ea typeface="Roboto" panose="02000000000000000000" pitchFamily="2" charset="0"/>
                </a:rPr>
                <a:t>FOR THE US DEPARTMENT OF ENERGY</a:t>
              </a:r>
            </a:p>
          </p:txBody>
        </p:sp>
        <p:pic>
          <p:nvPicPr>
            <p:cNvPr id="4" name="Picture 3" descr="Shape&#10;&#10;AI-generated content may be incorrect.">
              <a:extLst>
                <a:ext uri="{FF2B5EF4-FFF2-40B4-BE49-F238E27FC236}">
                  <a16:creationId xmlns:a16="http://schemas.microsoft.com/office/drawing/2014/main" id="{2B8A78FF-CBBF-0925-0C04-834044AF1A8A}"/>
                </a:ext>
              </a:extLst>
            </p:cNvPr>
            <p:cNvPicPr>
              <a:picLocks noChangeAspect="1"/>
            </p:cNvPicPr>
            <p:nvPr userDrawn="1"/>
          </p:nvPicPr>
          <p:blipFill>
            <a:blip r:embed="rId3"/>
            <a:stretch>
              <a:fillRect/>
            </a:stretch>
          </p:blipFill>
          <p:spPr>
            <a:xfrm>
              <a:off x="1177351" y="5301081"/>
              <a:ext cx="1526303" cy="438406"/>
            </a:xfrm>
            <a:prstGeom prst="rect">
              <a:avLst/>
            </a:prstGeom>
          </p:spPr>
        </p:pic>
      </p:grpSp>
    </p:spTree>
    <p:extLst>
      <p:ext uri="{BB962C8B-B14F-4D97-AF65-F5344CB8AC3E}">
        <p14:creationId xmlns:p14="http://schemas.microsoft.com/office/powerpoint/2010/main" val="36203042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clusion | Logo">
    <p:spTree>
      <p:nvGrpSpPr>
        <p:cNvPr id="1" name=""/>
        <p:cNvGrpSpPr/>
        <p:nvPr/>
      </p:nvGrpSpPr>
      <p:grpSpPr>
        <a:xfrm>
          <a:off x="0" y="0"/>
          <a:ext cx="0" cy="0"/>
          <a:chOff x="0" y="0"/>
          <a:chExt cx="0" cy="0"/>
        </a:xfrm>
      </p:grpSpPr>
      <p:pic>
        <p:nvPicPr>
          <p:cNvPr id="3" name="Graphic 285">
            <a:extLst>
              <a:ext uri="{FF2B5EF4-FFF2-40B4-BE49-F238E27FC236}">
                <a16:creationId xmlns:a16="http://schemas.microsoft.com/office/drawing/2014/main" id="{89B1F087-DF83-09A8-95A1-156B3E903116}"/>
              </a:ext>
            </a:extLst>
          </p:cNvPr>
          <p:cNvPicPr>
            <a:picLocks noChangeAspect="1"/>
          </p:cNvPicPr>
          <p:nvPr userDrawn="1"/>
        </p:nvPicPr>
        <p:blipFill>
          <a:blip r:embed="rId2"/>
          <a:srcRect/>
          <a:stretch/>
        </p:blipFill>
        <p:spPr>
          <a:xfrm>
            <a:off x="0" y="0"/>
            <a:ext cx="12192000" cy="6858000"/>
          </a:xfrm>
          <a:prstGeom prst="rect">
            <a:avLst/>
          </a:prstGeom>
        </p:spPr>
      </p:pic>
      <p:pic>
        <p:nvPicPr>
          <p:cNvPr id="37" name="Graphic 36">
            <a:extLst>
              <a:ext uri="{FF2B5EF4-FFF2-40B4-BE49-F238E27FC236}">
                <a16:creationId xmlns:a16="http://schemas.microsoft.com/office/drawing/2014/main" id="{5CAC3282-DC62-4A2A-767F-48373E113E97}"/>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209255" y="2735048"/>
            <a:ext cx="5773490" cy="1387904"/>
          </a:xfrm>
          <a:prstGeom prst="rect">
            <a:avLst/>
          </a:prstGeom>
        </p:spPr>
      </p:pic>
      <p:grpSp>
        <p:nvGrpSpPr>
          <p:cNvPr id="4" name="Group 3">
            <a:extLst>
              <a:ext uri="{FF2B5EF4-FFF2-40B4-BE49-F238E27FC236}">
                <a16:creationId xmlns:a16="http://schemas.microsoft.com/office/drawing/2014/main" id="{3CBD199E-AAB8-C86C-7065-B0DAAC996DDA}"/>
              </a:ext>
            </a:extLst>
          </p:cNvPr>
          <p:cNvGrpSpPr/>
          <p:nvPr userDrawn="1"/>
        </p:nvGrpSpPr>
        <p:grpSpPr>
          <a:xfrm>
            <a:off x="4217981" y="6109219"/>
            <a:ext cx="4556510" cy="438912"/>
            <a:chOff x="859536" y="6108192"/>
            <a:chExt cx="4556510" cy="438912"/>
          </a:xfrm>
        </p:grpSpPr>
        <p:sp>
          <p:nvSpPr>
            <p:cNvPr id="7" name="TextBox 6">
              <a:extLst>
                <a:ext uri="{FF2B5EF4-FFF2-40B4-BE49-F238E27FC236}">
                  <a16:creationId xmlns:a16="http://schemas.microsoft.com/office/drawing/2014/main" id="{97197F97-DD05-46DC-A43C-9A85A489A4DD}"/>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dirty="0">
                  <a:solidFill>
                    <a:schemeClr val="bg1"/>
                  </a:solidFill>
                  <a:latin typeface="Roboto" panose="02000000000000000000" pitchFamily="2" charset="0"/>
                  <a:ea typeface="Roboto" panose="02000000000000000000" pitchFamily="2" charset="0"/>
                </a:rPr>
                <a:t>ORNL IS MANAGED BY UT-BATTELLE LLC </a:t>
              </a:r>
              <a:br>
                <a:rPr lang="en-US" sz="900" b="0" dirty="0">
                  <a:solidFill>
                    <a:schemeClr val="bg1"/>
                  </a:solidFill>
                  <a:latin typeface="Roboto" panose="02000000000000000000" pitchFamily="2" charset="0"/>
                  <a:ea typeface="Roboto" panose="02000000000000000000" pitchFamily="2" charset="0"/>
                </a:rPr>
              </a:br>
              <a:r>
                <a:rPr lang="en-US" sz="900" b="0" dirty="0">
                  <a:solidFill>
                    <a:schemeClr val="bg1"/>
                  </a:solidFill>
                  <a:latin typeface="Roboto" panose="02000000000000000000" pitchFamily="2" charset="0"/>
                  <a:ea typeface="Roboto" panose="02000000000000000000" pitchFamily="2" charset="0"/>
                </a:rPr>
                <a:t>FOR THE US DEPARTMENT OF ENERGY</a:t>
              </a:r>
            </a:p>
          </p:txBody>
        </p:sp>
        <p:pic>
          <p:nvPicPr>
            <p:cNvPr id="8" name="Picture 7" descr="Text&#10;&#10;AI-generated content may be incorrect.">
              <a:extLst>
                <a:ext uri="{FF2B5EF4-FFF2-40B4-BE49-F238E27FC236}">
                  <a16:creationId xmlns:a16="http://schemas.microsoft.com/office/drawing/2014/main" id="{CCDFDBFA-B5E9-EA5B-FE47-B868EED9A8DE}"/>
                </a:ext>
              </a:extLst>
            </p:cNvPr>
            <p:cNvPicPr>
              <a:picLocks noChangeAspect="1"/>
            </p:cNvPicPr>
            <p:nvPr userDrawn="1"/>
          </p:nvPicPr>
          <p:blipFill>
            <a:blip r:embed="rId4"/>
            <a:stretch>
              <a:fillRect/>
            </a:stretch>
          </p:blipFill>
          <p:spPr>
            <a:xfrm>
              <a:off x="859536" y="6108192"/>
              <a:ext cx="1528065" cy="438912"/>
            </a:xfrm>
            <a:prstGeom prst="rect">
              <a:avLst/>
            </a:prstGeom>
          </p:spPr>
        </p:pic>
      </p:grpSp>
    </p:spTree>
    <p:extLst>
      <p:ext uri="{BB962C8B-B14F-4D97-AF65-F5344CB8AC3E}">
        <p14:creationId xmlns:p14="http://schemas.microsoft.com/office/powerpoint/2010/main" val="17541547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9767" y="274320"/>
            <a:ext cx="11430000" cy="539496"/>
          </a:xfrm>
        </p:spPr>
        <p:txBody>
          <a:bodyPr/>
          <a:lstStyle>
            <a:lvl1pPr>
              <a:lnSpc>
                <a:spcPct val="90000"/>
              </a:lnSpc>
              <a:defRPr sz="3200"/>
            </a:lvl1pPr>
          </a:lstStyle>
          <a:p>
            <a:r>
              <a:rPr lang="en-US"/>
              <a:t>Click to edit Master title style</a:t>
            </a:r>
            <a:endParaRPr lang="en-US" dirty="0"/>
          </a:p>
        </p:txBody>
      </p:sp>
      <p:sp>
        <p:nvSpPr>
          <p:cNvPr id="3" name="Content Placeholder 2"/>
          <p:cNvSpPr>
            <a:spLocks noGrp="1"/>
          </p:cNvSpPr>
          <p:nvPr>
            <p:ph idx="1"/>
          </p:nvPr>
        </p:nvSpPr>
        <p:spPr>
          <a:xfrm>
            <a:off x="448055" y="1653735"/>
            <a:ext cx="11430000" cy="4047778"/>
          </a:xfrm>
        </p:spPr>
        <p:txBody>
          <a:bodyPr/>
          <a:lstStyle>
            <a:lvl1pPr marL="288925" indent="-288925">
              <a:spcBef>
                <a:spcPts val="1800"/>
              </a:spcBef>
              <a:buClr>
                <a:schemeClr val="tx1"/>
              </a:buClr>
              <a:buSzPct val="90000"/>
              <a:buFont typeface="Century Gothic" panose="020B0502020202020204" pitchFamily="34" charset="0"/>
              <a:buChar char="•"/>
              <a:defRPr lang="en-US" sz="2800" kern="1200" dirty="0">
                <a:solidFill>
                  <a:schemeClr val="tx1"/>
                </a:solidFill>
                <a:latin typeface="Century Gothic" panose="020B0502020202020204" pitchFamily="34" charset="0"/>
                <a:ea typeface="+mn-ea"/>
                <a:cs typeface="+mn-cs"/>
              </a:defRPr>
            </a:lvl1pPr>
            <a:lvl2pPr marL="687388" indent="-288925">
              <a:buClr>
                <a:schemeClr val="tx1"/>
              </a:buClr>
              <a:buSzPct val="90000"/>
              <a:buFont typeface="Century Gothic" panose="020B0502020202020204" pitchFamily="34" charset="0"/>
              <a:buChar char="–"/>
              <a:defRPr>
                <a:latin typeface="+mn-lt"/>
                <a:cs typeface="Arial" panose="020B0604020202020204" pitchFamily="34" charset="0"/>
              </a:defRPr>
            </a:lvl2pPr>
            <a:lvl3pPr marL="1031875" indent="-288925">
              <a:buClr>
                <a:schemeClr val="tx1"/>
              </a:buClr>
              <a:buSzPct val="90000"/>
              <a:buFont typeface="Century Gothic" panose="020B0502020202020204" pitchFamily="34" charset="0"/>
              <a:buChar char="•"/>
              <a:defRPr>
                <a:latin typeface="+mn-lt"/>
                <a:cs typeface="Arial" panose="020B0604020202020204" pitchFamily="34" charset="0"/>
              </a:defRPr>
            </a:lvl3pPr>
            <a:lvl4pPr>
              <a:buClr>
                <a:schemeClr val="tx1"/>
              </a:buClr>
              <a:defRPr>
                <a:latin typeface="+mn-lt"/>
                <a:cs typeface="Arial" panose="020B0604020202020204" pitchFamily="34" charset="0"/>
              </a:defRPr>
            </a:lvl4pPr>
            <a:lvl5pPr marL="1482725" indent="-222250">
              <a:buClr>
                <a:schemeClr val="tx1"/>
              </a:buClr>
              <a:buFont typeface="Arial" panose="020B0604020202020204" pitchFamily="34" charset="0"/>
              <a:buChar char="•"/>
              <a:defRPr>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832961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55035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16201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cSld name="3_Conten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2621402-BF18-4AC8-ABE8-6D64BE71A4E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3745" y="6287109"/>
            <a:ext cx="12191185" cy="589990"/>
          </a:xfrm>
          <a:prstGeom prst="rect">
            <a:avLst/>
          </a:prstGeom>
        </p:spPr>
      </p:pic>
      <p:sp>
        <p:nvSpPr>
          <p:cNvPr id="2" name="Title 1"/>
          <p:cNvSpPr>
            <a:spLocks noGrp="1"/>
          </p:cNvSpPr>
          <p:nvPr>
            <p:ph type="title"/>
          </p:nvPr>
        </p:nvSpPr>
        <p:spPr>
          <a:xfrm>
            <a:off x="0" y="288472"/>
            <a:ext cx="12192000" cy="589990"/>
          </a:xfrm>
          <a:prstGeom prst="rect">
            <a:avLst/>
          </a:prstGeom>
        </p:spPr>
        <p:txBody>
          <a:bodyPr/>
          <a:lstStyle>
            <a:lvl1pPr algn="ctr">
              <a:defRPr sz="3600" b="0" i="0">
                <a:solidFill>
                  <a:srgbClr val="00387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75354" y="1388943"/>
            <a:ext cx="11007047" cy="4716582"/>
          </a:xfrm>
          <a:prstGeom prst="rect">
            <a:avLst/>
          </a:prstGeom>
        </p:spPr>
        <p:txBody>
          <a:bodyPr/>
          <a:lstStyle>
            <a:lvl1pPr>
              <a:defRPr sz="2800">
                <a:solidFill>
                  <a:srgbClr val="002042"/>
                </a:solidFill>
                <a:latin typeface="Arial" panose="020B0604020202020204" pitchFamily="34" charset="0"/>
                <a:cs typeface="Arial" panose="020B0604020202020204" pitchFamily="34" charset="0"/>
              </a:defRPr>
            </a:lvl1pPr>
            <a:lvl2pPr>
              <a:defRPr sz="2400">
                <a:solidFill>
                  <a:srgbClr val="002042"/>
                </a:solidFill>
                <a:latin typeface="Arial" panose="020B0604020202020204" pitchFamily="34" charset="0"/>
                <a:cs typeface="Arial" panose="020B0604020202020204" pitchFamily="34" charset="0"/>
              </a:defRPr>
            </a:lvl2pPr>
            <a:lvl3pPr>
              <a:defRPr sz="2000">
                <a:solidFill>
                  <a:srgbClr val="002042"/>
                </a:solidFill>
                <a:latin typeface="Arial" panose="020B0604020202020204" pitchFamily="34" charset="0"/>
                <a:cs typeface="Arial" panose="020B0604020202020204" pitchFamily="34" charset="0"/>
              </a:defRPr>
            </a:lvl3pPr>
            <a:lvl4pPr>
              <a:defRPr sz="1800">
                <a:solidFill>
                  <a:srgbClr val="002042"/>
                </a:solidFill>
                <a:latin typeface="Arial" panose="020B0604020202020204" pitchFamily="34" charset="0"/>
                <a:cs typeface="Arial" panose="020B0604020202020204" pitchFamily="34" charset="0"/>
              </a:defRPr>
            </a:lvl4pPr>
            <a:lvl5pPr>
              <a:defRPr sz="1200">
                <a:solidFill>
                  <a:srgbClr val="002042"/>
                </a:solidFill>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6"/>
          <p:cNvSpPr>
            <a:spLocks noGrp="1"/>
          </p:cNvSpPr>
          <p:nvPr userDrawn="1">
            <p:ph type="sldNum" sz="quarter" idx="12"/>
          </p:nvPr>
        </p:nvSpPr>
        <p:spPr>
          <a:xfrm>
            <a:off x="8962968" y="6400801"/>
            <a:ext cx="2844800" cy="365125"/>
          </a:xfrm>
          <a:prstGeom prst="rect">
            <a:avLst/>
          </a:prstGeom>
        </p:spPr>
        <p:txBody>
          <a:bodyPr/>
          <a:lstStyle>
            <a:lvl1pPr algn="r">
              <a:defRPr sz="1800">
                <a:solidFill>
                  <a:schemeClr val="bg1"/>
                </a:solidFill>
                <a:latin typeface="Arial" panose="020B0604020202020204" pitchFamily="34" charset="0"/>
                <a:cs typeface="Arial" panose="020B0604020202020204" pitchFamily="34" charset="0"/>
              </a:defRPr>
            </a:lvl1pPr>
          </a:lstStyle>
          <a:p>
            <a:fld id="{CAAEAE5F-33DD-4897-AC50-6574B07C37E9}" type="slidenum">
              <a:rPr lang="en-US" smtClean="0"/>
              <a:pPr/>
              <a:t>‹#›</a:t>
            </a:fld>
            <a:endParaRPr lang="en-US" dirty="0"/>
          </a:p>
        </p:txBody>
      </p:sp>
      <p:pic>
        <p:nvPicPr>
          <p:cNvPr id="10" name="Picture 9">
            <a:extLst>
              <a:ext uri="{FF2B5EF4-FFF2-40B4-BE49-F238E27FC236}">
                <a16:creationId xmlns:a16="http://schemas.microsoft.com/office/drawing/2014/main" id="{35815245-6D63-4C26-9062-42B5BA39FB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080" y="6355136"/>
            <a:ext cx="6908800" cy="426664"/>
          </a:xfrm>
          <a:prstGeom prst="rect">
            <a:avLst/>
          </a:prstGeom>
        </p:spPr>
      </p:pic>
    </p:spTree>
    <p:extLst>
      <p:ext uri="{BB962C8B-B14F-4D97-AF65-F5344CB8AC3E}">
        <p14:creationId xmlns:p14="http://schemas.microsoft.com/office/powerpoint/2010/main" val="12579119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Title - FFESD">
    <p:spTree>
      <p:nvGrpSpPr>
        <p:cNvPr id="1" name=""/>
        <p:cNvGrpSpPr/>
        <p:nvPr/>
      </p:nvGrpSpPr>
      <p:grpSpPr>
        <a:xfrm>
          <a:off x="0" y="0"/>
          <a:ext cx="0" cy="0"/>
          <a:chOff x="0" y="0"/>
          <a:chExt cx="0" cy="0"/>
        </a:xfrm>
      </p:grpSpPr>
      <p:pic>
        <p:nvPicPr>
          <p:cNvPr id="4" name="Picture 3" descr="Image - provided by Liz McCrory&#10;">
            <a:extLst>
              <a:ext uri="{FF2B5EF4-FFF2-40B4-BE49-F238E27FC236}">
                <a16:creationId xmlns:a16="http://schemas.microsoft.com/office/drawing/2014/main" id="{8DC80ACC-CE41-7827-5B28-532B33392F04}"/>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A49EAE8-262C-D20D-80FF-4279961B7DBA}"/>
              </a:ext>
            </a:extLst>
          </p:cNvPr>
          <p:cNvSpPr/>
          <p:nvPr userDrawn="1"/>
        </p:nvSpPr>
        <p:spPr>
          <a:xfrm>
            <a:off x="896615" y="843778"/>
            <a:ext cx="5199385" cy="5199385"/>
          </a:xfrm>
          <a:prstGeom prst="rect">
            <a:avLst/>
          </a:prstGeom>
          <a:solidFill>
            <a:schemeClr val="bg1">
              <a:alpha val="8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Roboto" panose="02000000000000000000" pitchFamily="2" charset="0"/>
              <a:ea typeface="Roboto" panose="02000000000000000000" pitchFamily="2" charset="0"/>
            </a:endParaRPr>
          </a:p>
        </p:txBody>
      </p:sp>
      <p:sp>
        <p:nvSpPr>
          <p:cNvPr id="1989" name="Title 1">
            <a:extLst>
              <a:ext uri="{FF2B5EF4-FFF2-40B4-BE49-F238E27FC236}">
                <a16:creationId xmlns:a16="http://schemas.microsoft.com/office/drawing/2014/main" id="{4E63AC8A-1BE4-CC0D-A87D-57B11478230B}"/>
              </a:ext>
            </a:extLst>
          </p:cNvPr>
          <p:cNvSpPr>
            <a:spLocks noGrp="1"/>
          </p:cNvSpPr>
          <p:nvPr>
            <p:ph type="ctrTitle"/>
          </p:nvPr>
        </p:nvSpPr>
        <p:spPr>
          <a:xfrm>
            <a:off x="1215450" y="2254309"/>
            <a:ext cx="4517136" cy="997196"/>
          </a:xfrm>
        </p:spPr>
        <p:txBody>
          <a:bodyPr wrap="square" anchor="t" anchorCtr="0">
            <a:noAutofit/>
          </a:bodyPr>
          <a:lstStyle>
            <a:lvl1pPr algn="l">
              <a:spcBef>
                <a:spcPts val="1200"/>
              </a:spcBef>
              <a:spcAft>
                <a:spcPts val="60"/>
              </a:spcAft>
              <a:defRPr sz="3600" b="1">
                <a:solidFill>
                  <a:schemeClr val="tx1"/>
                </a:solidFill>
              </a:defRPr>
            </a:lvl1pPr>
          </a:lstStyle>
          <a:p>
            <a:r>
              <a:rPr lang="en-US"/>
              <a:t>Click to edit Master title style</a:t>
            </a:r>
            <a:endParaRPr lang="en-US" dirty="0"/>
          </a:p>
        </p:txBody>
      </p:sp>
      <p:sp>
        <p:nvSpPr>
          <p:cNvPr id="1990" name="Subtitle 2">
            <a:extLst>
              <a:ext uri="{FF2B5EF4-FFF2-40B4-BE49-F238E27FC236}">
                <a16:creationId xmlns:a16="http://schemas.microsoft.com/office/drawing/2014/main" id="{2FDEC7A3-8D58-3E27-DFCC-68F1F758C82C}"/>
              </a:ext>
            </a:extLst>
          </p:cNvPr>
          <p:cNvSpPr>
            <a:spLocks noGrp="1"/>
          </p:cNvSpPr>
          <p:nvPr>
            <p:ph type="subTitle" idx="1" hasCustomPrompt="1"/>
          </p:nvPr>
        </p:nvSpPr>
        <p:spPr>
          <a:xfrm>
            <a:off x="1215450" y="4031052"/>
            <a:ext cx="4517136" cy="193899"/>
          </a:xfrm>
        </p:spPr>
        <p:txBody>
          <a:bodyPr wrap="square" anchor="t" anchorCtr="0">
            <a:noAutofit/>
          </a:bodyPr>
          <a:lstStyle>
            <a:lvl1pPr marL="0" indent="0" algn="l">
              <a:spcBef>
                <a:spcPts val="1200"/>
              </a:spcBef>
              <a:spcAft>
                <a:spcPts val="60"/>
              </a:spcAft>
              <a:buNone/>
              <a:defRPr sz="1400" b="1" spc="15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991" name="Text Placeholder 1961">
            <a:extLst>
              <a:ext uri="{FF2B5EF4-FFF2-40B4-BE49-F238E27FC236}">
                <a16:creationId xmlns:a16="http://schemas.microsoft.com/office/drawing/2014/main" id="{F290C317-5693-2190-DC6C-B1FBB50E65B2}"/>
              </a:ext>
            </a:extLst>
          </p:cNvPr>
          <p:cNvSpPr>
            <a:spLocks noGrp="1"/>
          </p:cNvSpPr>
          <p:nvPr>
            <p:ph type="body" sz="quarter" idx="14" hasCustomPrompt="1"/>
          </p:nvPr>
        </p:nvSpPr>
        <p:spPr>
          <a:xfrm>
            <a:off x="1215450" y="1934670"/>
            <a:ext cx="4517136" cy="193899"/>
          </a:xfrm>
        </p:spPr>
        <p:txBody>
          <a:bodyPr wrap="square" anchor="t" anchorCtr="0">
            <a:noAutofit/>
          </a:bodyPr>
          <a:lstStyle>
            <a:lvl1pPr marL="0" indent="0" algn="l">
              <a:spcBef>
                <a:spcPts val="1200"/>
              </a:spcBef>
              <a:spcAft>
                <a:spcPts val="60"/>
              </a:spcAft>
              <a:buNone/>
              <a:defRPr sz="1400" b="0" i="0" spc="150" baseline="0">
                <a:solidFill>
                  <a:schemeClr val="tx1"/>
                </a:solidFill>
                <a:latin typeface="+mn-lt"/>
                <a:ea typeface="Roboto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CLICK TO EDIT MASTER TEXT STYLES</a:t>
            </a:r>
          </a:p>
        </p:txBody>
      </p:sp>
      <p:sp>
        <p:nvSpPr>
          <p:cNvPr id="1992" name="Text Placeholder 1963">
            <a:extLst>
              <a:ext uri="{FF2B5EF4-FFF2-40B4-BE49-F238E27FC236}">
                <a16:creationId xmlns:a16="http://schemas.microsoft.com/office/drawing/2014/main" id="{69307D98-0D2A-6367-B886-8BC3DE78A926}"/>
              </a:ext>
            </a:extLst>
          </p:cNvPr>
          <p:cNvSpPr>
            <a:spLocks noGrp="1"/>
          </p:cNvSpPr>
          <p:nvPr>
            <p:ph type="body" sz="quarter" idx="15"/>
          </p:nvPr>
        </p:nvSpPr>
        <p:spPr>
          <a:xfrm>
            <a:off x="1215450" y="4383195"/>
            <a:ext cx="4517136" cy="332399"/>
          </a:xfrm>
        </p:spPr>
        <p:txBody>
          <a:bodyPr wrap="square" anchor="t" anchorCtr="0">
            <a:noAutofit/>
          </a:bodyPr>
          <a:lstStyle>
            <a:lvl1pPr marL="0" indent="0" algn="l">
              <a:spcBef>
                <a:spcPts val="1200"/>
              </a:spcBef>
              <a:spcAft>
                <a:spcPts val="60"/>
              </a:spcAft>
              <a:buNone/>
              <a:defRPr sz="2400" b="0" i="0">
                <a:solidFill>
                  <a:schemeClr val="tx1"/>
                </a:solidFill>
                <a:latin typeface="Roboto Light" panose="02000000000000000000" pitchFamily="2" charset="0"/>
                <a:ea typeface="Roboto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a:t>Click to edit Master text styles</a:t>
            </a:r>
          </a:p>
        </p:txBody>
      </p:sp>
      <p:sp>
        <p:nvSpPr>
          <p:cNvPr id="1993" name="Rectangle 1992">
            <a:extLst>
              <a:ext uri="{FF2B5EF4-FFF2-40B4-BE49-F238E27FC236}">
                <a16:creationId xmlns:a16="http://schemas.microsoft.com/office/drawing/2014/main" id="{75F67FD0-9510-D988-3837-38FD99E6DD28}"/>
              </a:ext>
            </a:extLst>
          </p:cNvPr>
          <p:cNvSpPr/>
          <p:nvPr userDrawn="1"/>
        </p:nvSpPr>
        <p:spPr>
          <a:xfrm>
            <a:off x="1215450" y="3780792"/>
            <a:ext cx="854364" cy="7191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274748"/>
              </a:solidFill>
            </a:endParaRPr>
          </a:p>
        </p:txBody>
      </p:sp>
      <p:sp>
        <p:nvSpPr>
          <p:cNvPr id="1994" name="Text Placeholder 47">
            <a:extLst>
              <a:ext uri="{FF2B5EF4-FFF2-40B4-BE49-F238E27FC236}">
                <a16:creationId xmlns:a16="http://schemas.microsoft.com/office/drawing/2014/main" id="{CE691B96-E32E-F7AA-D0A1-ACAFF2C96FA9}"/>
              </a:ext>
            </a:extLst>
          </p:cNvPr>
          <p:cNvSpPr>
            <a:spLocks noGrp="1"/>
          </p:cNvSpPr>
          <p:nvPr>
            <p:ph type="body" sz="quarter" idx="17"/>
          </p:nvPr>
        </p:nvSpPr>
        <p:spPr>
          <a:xfrm>
            <a:off x="1215450" y="4798918"/>
            <a:ext cx="4517136" cy="246221"/>
          </a:xfrm>
        </p:spPr>
        <p:txBody>
          <a:bodyPr wrap="square" anchor="t" anchorCtr="0">
            <a:noAutofit/>
          </a:bodyPr>
          <a:lstStyle>
            <a:lvl1pPr marL="0" indent="0" algn="l">
              <a:lnSpc>
                <a:spcPct val="100000"/>
              </a:lnSpc>
              <a:spcBef>
                <a:spcPts val="1200"/>
              </a:spcBef>
              <a:spcAft>
                <a:spcPts val="60"/>
              </a:spcAft>
              <a:buNone/>
              <a:defRPr sz="1600" b="0" i="0">
                <a:solidFill>
                  <a:schemeClr val="tx1"/>
                </a:solidFill>
                <a:latin typeface="+mn-lt"/>
                <a:ea typeface="Roboto Light" panose="02000000000000000000" pitchFamily="2" charset="0"/>
              </a:defRPr>
            </a:lvl1pPr>
            <a:lvl2pPr marL="457200" indent="0" algn="ctr">
              <a:buNone/>
              <a:defRPr sz="1600" b="0" i="0">
                <a:solidFill>
                  <a:schemeClr val="bg1"/>
                </a:solidFill>
                <a:latin typeface="Roboto Light" panose="02000000000000000000" pitchFamily="2" charset="0"/>
                <a:ea typeface="Roboto Light" panose="02000000000000000000" pitchFamily="2" charset="0"/>
              </a:defRPr>
            </a:lvl2pPr>
            <a:lvl3pPr marL="914400" indent="0" algn="ctr">
              <a:buNone/>
              <a:defRPr sz="1600" b="0" i="0">
                <a:solidFill>
                  <a:schemeClr val="bg1"/>
                </a:solidFill>
                <a:latin typeface="Roboto Light" panose="02000000000000000000" pitchFamily="2" charset="0"/>
                <a:ea typeface="Roboto Light" panose="02000000000000000000" pitchFamily="2" charset="0"/>
              </a:defRPr>
            </a:lvl3pPr>
            <a:lvl4pPr marL="1371600" indent="0" algn="ctr">
              <a:buNone/>
              <a:defRPr sz="1600" b="0" i="0">
                <a:solidFill>
                  <a:schemeClr val="bg1"/>
                </a:solidFill>
                <a:latin typeface="Roboto Light" panose="02000000000000000000" pitchFamily="2" charset="0"/>
                <a:ea typeface="Roboto Light" panose="02000000000000000000" pitchFamily="2" charset="0"/>
              </a:defRPr>
            </a:lvl4pPr>
            <a:lvl5pPr marL="1828800" indent="0" algn="ctr">
              <a:buNone/>
              <a:defRPr sz="1600" b="0" i="0">
                <a:solidFill>
                  <a:schemeClr val="bg1"/>
                </a:solidFill>
                <a:latin typeface="Roboto Light" panose="02000000000000000000" pitchFamily="2" charset="0"/>
                <a:ea typeface="Roboto Light" panose="02000000000000000000" pitchFamily="2" charset="0"/>
              </a:defRPr>
            </a:lvl5pPr>
          </a:lstStyle>
          <a:p>
            <a:pPr lvl="0"/>
            <a:r>
              <a:rPr lang="en-US"/>
              <a:t>Click to edit Master text styles</a:t>
            </a:r>
          </a:p>
        </p:txBody>
      </p:sp>
      <p:grpSp>
        <p:nvGrpSpPr>
          <p:cNvPr id="1995" name="Group 1994">
            <a:extLst>
              <a:ext uri="{FF2B5EF4-FFF2-40B4-BE49-F238E27FC236}">
                <a16:creationId xmlns:a16="http://schemas.microsoft.com/office/drawing/2014/main" id="{1F4B6682-1CD5-4D07-BAEB-03195C2FB91D}"/>
              </a:ext>
            </a:extLst>
          </p:cNvPr>
          <p:cNvGrpSpPr/>
          <p:nvPr userDrawn="1"/>
        </p:nvGrpSpPr>
        <p:grpSpPr>
          <a:xfrm>
            <a:off x="1168862" y="5406470"/>
            <a:ext cx="4834263" cy="369332"/>
            <a:chOff x="1168862" y="5508070"/>
            <a:chExt cx="4834263" cy="369332"/>
          </a:xfrm>
        </p:grpSpPr>
        <p:pic>
          <p:nvPicPr>
            <p:cNvPr id="1996" name="Picture 1995">
              <a:extLst>
                <a:ext uri="{FF2B5EF4-FFF2-40B4-BE49-F238E27FC236}">
                  <a16:creationId xmlns:a16="http://schemas.microsoft.com/office/drawing/2014/main" id="{E499D9F2-455D-24ED-C934-5DC3E3908EC6}"/>
                </a:ext>
              </a:extLst>
            </p:cNvPr>
            <p:cNvPicPr>
              <a:picLocks noChangeAspect="1"/>
            </p:cNvPicPr>
            <p:nvPr userDrawn="1"/>
          </p:nvPicPr>
          <p:blipFill>
            <a:blip r:embed="rId3"/>
            <a:stretch>
              <a:fillRect/>
            </a:stretch>
          </p:blipFill>
          <p:spPr>
            <a:xfrm>
              <a:off x="1168862" y="5508070"/>
              <a:ext cx="1311127" cy="316213"/>
            </a:xfrm>
            <a:prstGeom prst="rect">
              <a:avLst/>
            </a:prstGeom>
          </p:spPr>
        </p:pic>
        <p:sp>
          <p:nvSpPr>
            <p:cNvPr id="1997" name="TextBox 1996">
              <a:extLst>
                <a:ext uri="{FF2B5EF4-FFF2-40B4-BE49-F238E27FC236}">
                  <a16:creationId xmlns:a16="http://schemas.microsoft.com/office/drawing/2014/main" id="{94A5DA57-E73A-E843-58FE-CFA5666E7A14}"/>
                </a:ext>
              </a:extLst>
            </p:cNvPr>
            <p:cNvSpPr txBox="1"/>
            <p:nvPr userDrawn="1"/>
          </p:nvSpPr>
          <p:spPr>
            <a:xfrm>
              <a:off x="2561071" y="5508070"/>
              <a:ext cx="3442054" cy="369332"/>
            </a:xfrm>
            <a:prstGeom prst="rect">
              <a:avLst/>
            </a:prstGeom>
            <a:noFill/>
          </p:spPr>
          <p:txBody>
            <a:bodyPr wrap="square" rtlCol="0">
              <a:spAutoFit/>
            </a:bodyPr>
            <a:lstStyle/>
            <a:p>
              <a:r>
                <a:rPr lang="en-US" sz="900" b="0" dirty="0">
                  <a:solidFill>
                    <a:schemeClr val="tx1"/>
                  </a:solidFill>
                  <a:latin typeface="Roboto" panose="02000000000000000000" pitchFamily="2" charset="0"/>
                  <a:ea typeface="Roboto" panose="02000000000000000000" pitchFamily="2" charset="0"/>
                </a:rPr>
                <a:t>ORNL IS MANAGED BY UT-BATTELLE LLC </a:t>
              </a:r>
              <a:br>
                <a:rPr lang="en-US" sz="900" b="0" dirty="0">
                  <a:solidFill>
                    <a:schemeClr val="tx1"/>
                  </a:solidFill>
                  <a:latin typeface="Roboto" panose="02000000000000000000" pitchFamily="2" charset="0"/>
                  <a:ea typeface="Roboto" panose="02000000000000000000" pitchFamily="2" charset="0"/>
                </a:rPr>
              </a:br>
              <a:r>
                <a:rPr lang="en-US" sz="900" b="0" dirty="0">
                  <a:solidFill>
                    <a:schemeClr val="tx1"/>
                  </a:solidFill>
                  <a:latin typeface="Roboto" panose="02000000000000000000" pitchFamily="2" charset="0"/>
                  <a:ea typeface="Roboto" panose="02000000000000000000" pitchFamily="2" charset="0"/>
                </a:rPr>
                <a:t>FOR THE US DEPARTMENT OF ENERGY</a:t>
              </a:r>
            </a:p>
          </p:txBody>
        </p:sp>
      </p:grpSp>
      <p:pic>
        <p:nvPicPr>
          <p:cNvPr id="5" name="Graphic 4">
            <a:extLst>
              <a:ext uri="{FF2B5EF4-FFF2-40B4-BE49-F238E27FC236}">
                <a16:creationId xmlns:a16="http://schemas.microsoft.com/office/drawing/2014/main" id="{31D47623-818A-705B-B821-F058B0BC9527}"/>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228108" y="1141396"/>
            <a:ext cx="1780479" cy="428014"/>
          </a:xfrm>
          <a:prstGeom prst="rect">
            <a:avLst/>
          </a:prstGeom>
        </p:spPr>
      </p:pic>
    </p:spTree>
    <p:extLst>
      <p:ext uri="{BB962C8B-B14F-4D97-AF65-F5344CB8AC3E}">
        <p14:creationId xmlns:p14="http://schemas.microsoft.com/office/powerpoint/2010/main" val="235196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Custom Portrait Image">
    <p:spTree>
      <p:nvGrpSpPr>
        <p:cNvPr id="1" name=""/>
        <p:cNvGrpSpPr/>
        <p:nvPr/>
      </p:nvGrpSpPr>
      <p:grpSpPr>
        <a:xfrm>
          <a:off x="0" y="0"/>
          <a:ext cx="0" cy="0"/>
          <a:chOff x="0" y="0"/>
          <a:chExt cx="0" cy="0"/>
        </a:xfrm>
      </p:grpSpPr>
      <p:pic>
        <p:nvPicPr>
          <p:cNvPr id="7" name="Graphic 285">
            <a:extLst>
              <a:ext uri="{FF2B5EF4-FFF2-40B4-BE49-F238E27FC236}">
                <a16:creationId xmlns:a16="http://schemas.microsoft.com/office/drawing/2014/main" id="{B10B79AB-DA35-C9D9-2529-6A8AA0E5020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rot="10800000">
            <a:off x="-1" y="0"/>
            <a:ext cx="6045200" cy="6858000"/>
          </a:xfrm>
          <a:prstGeom prst="rect">
            <a:avLst/>
          </a:prstGeom>
        </p:spPr>
      </p:pic>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7" y="2292076"/>
            <a:ext cx="4465176" cy="997196"/>
          </a:xfrm>
        </p:spPr>
        <p:txBody>
          <a:bodyPr wrap="square" anchor="t" anchorCtr="0">
            <a:noAutofit/>
          </a:bodyPr>
          <a:lstStyle>
            <a:lvl1pPr algn="l">
              <a:spcBef>
                <a:spcPts val="1200"/>
              </a:spcBef>
              <a:spcAft>
                <a:spcPts val="60"/>
              </a:spcAft>
              <a:defRPr sz="3600" b="1">
                <a:solidFill>
                  <a:schemeClr val="bg1"/>
                </a:solidFill>
              </a:defRPr>
            </a:lvl1pPr>
          </a:lstStyle>
          <a:p>
            <a:r>
              <a:rPr lang="en-US" dirty="0"/>
              <a:t>Presentation Title (Text size no larger than 32pt)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7" y="4019391"/>
            <a:ext cx="4465176" cy="193899"/>
          </a:xfrm>
        </p:spPr>
        <p:txBody>
          <a:bodyPr wrap="square" anchor="t" anchorCtr="0">
            <a:noAutofit/>
          </a:bodyPr>
          <a:lstStyle>
            <a:lvl1pPr marL="0" indent="0" algn="l">
              <a:spcBef>
                <a:spcPts val="1200"/>
              </a:spcBef>
              <a:spcAft>
                <a:spcPts val="60"/>
              </a:spcAft>
              <a:buNone/>
              <a:defRPr sz="1400" b="1" spc="1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7" y="1880997"/>
            <a:ext cx="4465176"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mn-lt"/>
                <a:ea typeface="Roboto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7" y="4371534"/>
            <a:ext cx="4465176" cy="332399"/>
          </a:xfrm>
        </p:spPr>
        <p:txBody>
          <a:bodyPr wrap="square" anchor="t" anchorCtr="0">
            <a:noAutofit/>
          </a:bodyPr>
          <a:lstStyle>
            <a:lvl1pPr marL="0" indent="0" algn="l">
              <a:spcBef>
                <a:spcPts val="1200"/>
              </a:spcBef>
              <a:spcAft>
                <a:spcPts val="60"/>
              </a:spcAft>
              <a:buNone/>
              <a:defRPr sz="2400" b="0" i="0">
                <a:solidFill>
                  <a:schemeClr val="bg1"/>
                </a:solidFill>
                <a:latin typeface="Roboto Light" panose="02000000000000000000" pitchFamily="2" charset="0"/>
                <a:ea typeface="Roboto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7" y="4881013"/>
            <a:ext cx="4465176"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mn-lt"/>
                <a:ea typeface="Roboto Light" panose="02000000000000000000" pitchFamily="2" charset="0"/>
              </a:defRPr>
            </a:lvl1pPr>
            <a:lvl2pPr marL="457200" indent="0" algn="ctr">
              <a:buNone/>
              <a:defRPr sz="1600" b="0" i="0">
                <a:solidFill>
                  <a:schemeClr val="bg1"/>
                </a:solidFill>
                <a:latin typeface="Roboto Light" panose="02000000000000000000" pitchFamily="2" charset="0"/>
                <a:ea typeface="Roboto Light" panose="02000000000000000000" pitchFamily="2" charset="0"/>
              </a:defRPr>
            </a:lvl2pPr>
            <a:lvl3pPr marL="914400" indent="0" algn="ctr">
              <a:buNone/>
              <a:defRPr sz="1600" b="0" i="0">
                <a:solidFill>
                  <a:schemeClr val="bg1"/>
                </a:solidFill>
                <a:latin typeface="Roboto Light" panose="02000000000000000000" pitchFamily="2" charset="0"/>
                <a:ea typeface="Roboto Light" panose="02000000000000000000" pitchFamily="2" charset="0"/>
              </a:defRPr>
            </a:lvl3pPr>
            <a:lvl4pPr marL="1371600" indent="0" algn="ctr">
              <a:buNone/>
              <a:defRPr sz="1600" b="0" i="0">
                <a:solidFill>
                  <a:schemeClr val="bg1"/>
                </a:solidFill>
                <a:latin typeface="Roboto Light" panose="02000000000000000000" pitchFamily="2" charset="0"/>
                <a:ea typeface="Roboto Light" panose="02000000000000000000" pitchFamily="2" charset="0"/>
              </a:defRPr>
            </a:lvl4pPr>
            <a:lvl5pPr marL="1828800" indent="0" algn="ctr">
              <a:buNone/>
              <a:defRPr sz="1600" b="0" i="0">
                <a:solidFill>
                  <a:schemeClr val="bg1"/>
                </a:solidFill>
                <a:latin typeface="Roboto Light" panose="02000000000000000000" pitchFamily="2" charset="0"/>
                <a:ea typeface="Roboto Light" panose="02000000000000000000" pitchFamily="2" charset="0"/>
              </a:defRPr>
            </a:lvl5pPr>
          </a:lstStyle>
          <a:p>
            <a:pPr lvl="0"/>
            <a:r>
              <a:rPr lang="en-US" dirty="0"/>
              <a:t>Presenter Affiliation</a:t>
            </a:r>
          </a:p>
        </p:txBody>
      </p:sp>
      <p:sp>
        <p:nvSpPr>
          <p:cNvPr id="9" name="Picture Placeholder 8">
            <a:extLst>
              <a:ext uri="{FF2B5EF4-FFF2-40B4-BE49-F238E27FC236}">
                <a16:creationId xmlns:a16="http://schemas.microsoft.com/office/drawing/2014/main" id="{63D2D23A-F403-7E2C-7D24-BA0C3B867C3E}"/>
              </a:ext>
            </a:extLst>
          </p:cNvPr>
          <p:cNvSpPr>
            <a:spLocks noGrp="1"/>
          </p:cNvSpPr>
          <p:nvPr>
            <p:ph type="pic" sz="quarter" idx="18"/>
          </p:nvPr>
        </p:nvSpPr>
        <p:spPr>
          <a:xfrm>
            <a:off x="6045200" y="0"/>
            <a:ext cx="6146800" cy="6858000"/>
          </a:xfrm>
        </p:spPr>
        <p:txBody>
          <a:bodyPr/>
          <a:lstStyle/>
          <a:p>
            <a:r>
              <a:rPr lang="en-US"/>
              <a:t>Click icon to add picture</a:t>
            </a:r>
          </a:p>
        </p:txBody>
      </p:sp>
      <p:pic>
        <p:nvPicPr>
          <p:cNvPr id="4" name="Graphic 3">
            <a:extLst>
              <a:ext uri="{FF2B5EF4-FFF2-40B4-BE49-F238E27FC236}">
                <a16:creationId xmlns:a16="http://schemas.microsoft.com/office/drawing/2014/main" id="{D32A73F0-167E-610D-E038-566618F01F9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28070" y="783630"/>
            <a:ext cx="1780479" cy="428014"/>
          </a:xfrm>
          <a:prstGeom prst="rect">
            <a:avLst/>
          </a:prstGeom>
        </p:spPr>
      </p:pic>
      <p:grpSp>
        <p:nvGrpSpPr>
          <p:cNvPr id="5" name="Group 4">
            <a:extLst>
              <a:ext uri="{FF2B5EF4-FFF2-40B4-BE49-F238E27FC236}">
                <a16:creationId xmlns:a16="http://schemas.microsoft.com/office/drawing/2014/main" id="{5F2EFFC1-8D00-2422-39D7-701FD30A5CDF}"/>
              </a:ext>
            </a:extLst>
          </p:cNvPr>
          <p:cNvGrpSpPr/>
          <p:nvPr userDrawn="1"/>
        </p:nvGrpSpPr>
        <p:grpSpPr>
          <a:xfrm>
            <a:off x="859536" y="6108192"/>
            <a:ext cx="4556510" cy="438912"/>
            <a:chOff x="859536" y="6108192"/>
            <a:chExt cx="4556510" cy="438912"/>
          </a:xfrm>
        </p:grpSpPr>
        <p:sp>
          <p:nvSpPr>
            <p:cNvPr id="6" name="TextBox 5">
              <a:extLst>
                <a:ext uri="{FF2B5EF4-FFF2-40B4-BE49-F238E27FC236}">
                  <a16:creationId xmlns:a16="http://schemas.microsoft.com/office/drawing/2014/main" id="{A97F60E2-2A56-9EB3-6B56-9299A963E1AB}"/>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dirty="0">
                  <a:solidFill>
                    <a:schemeClr val="bg1"/>
                  </a:solidFill>
                  <a:latin typeface="Roboto" panose="02000000000000000000" pitchFamily="2" charset="0"/>
                  <a:ea typeface="Roboto" panose="02000000000000000000" pitchFamily="2" charset="0"/>
                </a:rPr>
                <a:t>ORNL IS MANAGED BY UT-BATTELLE LLC </a:t>
              </a:r>
              <a:br>
                <a:rPr lang="en-US" sz="900" b="0" dirty="0">
                  <a:solidFill>
                    <a:schemeClr val="bg1"/>
                  </a:solidFill>
                  <a:latin typeface="Roboto" panose="02000000000000000000" pitchFamily="2" charset="0"/>
                  <a:ea typeface="Roboto" panose="02000000000000000000" pitchFamily="2" charset="0"/>
                </a:rPr>
              </a:br>
              <a:r>
                <a:rPr lang="en-US" sz="900" b="0" dirty="0">
                  <a:solidFill>
                    <a:schemeClr val="bg1"/>
                  </a:solidFill>
                  <a:latin typeface="Roboto" panose="02000000000000000000" pitchFamily="2" charset="0"/>
                  <a:ea typeface="Roboto" panose="02000000000000000000" pitchFamily="2" charset="0"/>
                </a:rPr>
                <a:t>FOR THE US DEPARTMENT OF ENERGY</a:t>
              </a:r>
            </a:p>
          </p:txBody>
        </p:sp>
        <p:pic>
          <p:nvPicPr>
            <p:cNvPr id="10" name="Picture 9" descr="Text&#10;&#10;AI-generated content may be incorrect.">
              <a:extLst>
                <a:ext uri="{FF2B5EF4-FFF2-40B4-BE49-F238E27FC236}">
                  <a16:creationId xmlns:a16="http://schemas.microsoft.com/office/drawing/2014/main" id="{E05B343D-85E7-C42A-D96E-37A8AB109C5E}"/>
                </a:ext>
              </a:extLst>
            </p:cNvPr>
            <p:cNvPicPr>
              <a:picLocks noChangeAspect="1"/>
            </p:cNvPicPr>
            <p:nvPr userDrawn="1"/>
          </p:nvPicPr>
          <p:blipFill>
            <a:blip r:embed="rId4"/>
            <a:stretch>
              <a:fillRect/>
            </a:stretch>
          </p:blipFill>
          <p:spPr>
            <a:xfrm>
              <a:off x="859536" y="6108192"/>
              <a:ext cx="1528065" cy="438912"/>
            </a:xfrm>
            <a:prstGeom prst="rect">
              <a:avLst/>
            </a:prstGeom>
          </p:spPr>
        </p:pic>
      </p:grpSp>
    </p:spTree>
    <p:extLst>
      <p:ext uri="{BB962C8B-B14F-4D97-AF65-F5344CB8AC3E}">
        <p14:creationId xmlns:p14="http://schemas.microsoft.com/office/powerpoint/2010/main" val="3540133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Custom Landscape Image">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0FE843FE-B2D6-28A8-6229-2F4F14E7EA05}"/>
              </a:ext>
            </a:extLst>
          </p:cNvPr>
          <p:cNvSpPr/>
          <p:nvPr userDrawn="1"/>
        </p:nvSpPr>
        <p:spPr>
          <a:xfrm>
            <a:off x="-1"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5609063 w 12192000"/>
              <a:gd name="connsiteY5" fmla="*/ 1505414 h 6858000"/>
              <a:gd name="connsiteX6" fmla="*/ 5609063 w 12192000"/>
              <a:gd name="connsiteY6" fmla="*/ 5352586 h 6858000"/>
              <a:gd name="connsiteX7" fmla="*/ 11452302 w 12192000"/>
              <a:gd name="connsiteY7" fmla="*/ 5352586 h 6858000"/>
              <a:gd name="connsiteX8" fmla="*/ 11452302 w 12192000"/>
              <a:gd name="connsiteY8" fmla="*/ 1505414 h 6858000"/>
              <a:gd name="connsiteX9" fmla="*/ 5609063 w 12192000"/>
              <a:gd name="connsiteY9" fmla="*/ 150541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5609063" y="1505414"/>
                </a:moveTo>
                <a:lnTo>
                  <a:pt x="5609063" y="5352586"/>
                </a:lnTo>
                <a:lnTo>
                  <a:pt x="11452302" y="5352586"/>
                </a:lnTo>
                <a:lnTo>
                  <a:pt x="11452302" y="1505414"/>
                </a:lnTo>
                <a:lnTo>
                  <a:pt x="5609063" y="1505414"/>
                </a:lnTo>
                <a:close/>
              </a:path>
            </a:pathLst>
          </a:cu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27FB722-2E40-971C-7B7A-5663B28FCDB7}"/>
              </a:ext>
            </a:extLst>
          </p:cNvPr>
          <p:cNvSpPr>
            <a:spLocks noGrp="1"/>
          </p:cNvSpPr>
          <p:nvPr>
            <p:ph type="ctrTitle" hasCustomPrompt="1"/>
          </p:nvPr>
        </p:nvSpPr>
        <p:spPr>
          <a:xfrm>
            <a:off x="897657" y="2292076"/>
            <a:ext cx="4465176" cy="997196"/>
          </a:xfrm>
        </p:spPr>
        <p:txBody>
          <a:bodyPr wrap="square" anchor="t" anchorCtr="0">
            <a:noAutofit/>
          </a:bodyPr>
          <a:lstStyle>
            <a:lvl1pPr algn="l">
              <a:spcBef>
                <a:spcPts val="1200"/>
              </a:spcBef>
              <a:spcAft>
                <a:spcPts val="60"/>
              </a:spcAft>
              <a:defRPr sz="3600" b="1">
                <a:solidFill>
                  <a:schemeClr val="bg1"/>
                </a:solidFill>
              </a:defRPr>
            </a:lvl1pPr>
          </a:lstStyle>
          <a:p>
            <a:r>
              <a:rPr lang="en-US" dirty="0"/>
              <a:t>Presentation Title (Text size no larger than 32pt)</a:t>
            </a:r>
          </a:p>
        </p:txBody>
      </p:sp>
      <p:sp>
        <p:nvSpPr>
          <p:cNvPr id="3" name="Subtitle 2">
            <a:extLst>
              <a:ext uri="{FF2B5EF4-FFF2-40B4-BE49-F238E27FC236}">
                <a16:creationId xmlns:a16="http://schemas.microsoft.com/office/drawing/2014/main" id="{34CCE055-46B1-6279-21B5-27B8352AB9EC}"/>
              </a:ext>
            </a:extLst>
          </p:cNvPr>
          <p:cNvSpPr>
            <a:spLocks noGrp="1"/>
          </p:cNvSpPr>
          <p:nvPr>
            <p:ph type="subTitle" idx="1" hasCustomPrompt="1"/>
          </p:nvPr>
        </p:nvSpPr>
        <p:spPr>
          <a:xfrm>
            <a:off x="897657" y="4019391"/>
            <a:ext cx="4465176" cy="193899"/>
          </a:xfrm>
        </p:spPr>
        <p:txBody>
          <a:bodyPr wrap="square" anchor="t" anchorCtr="0">
            <a:noAutofit/>
          </a:bodyPr>
          <a:lstStyle>
            <a:lvl1pPr marL="0" indent="0" algn="l">
              <a:spcBef>
                <a:spcPts val="1200"/>
              </a:spcBef>
              <a:spcAft>
                <a:spcPts val="60"/>
              </a:spcAft>
              <a:buNone/>
              <a:defRPr sz="1400" b="1" spc="15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PRESENTED BY</a:t>
            </a:r>
          </a:p>
        </p:txBody>
      </p:sp>
      <p:sp>
        <p:nvSpPr>
          <p:cNvPr id="1962" name="Text Placeholder 1961">
            <a:extLst>
              <a:ext uri="{FF2B5EF4-FFF2-40B4-BE49-F238E27FC236}">
                <a16:creationId xmlns:a16="http://schemas.microsoft.com/office/drawing/2014/main" id="{05A0F360-5E2B-1313-55AF-9056EF7E8BC2}"/>
              </a:ext>
            </a:extLst>
          </p:cNvPr>
          <p:cNvSpPr>
            <a:spLocks noGrp="1"/>
          </p:cNvSpPr>
          <p:nvPr>
            <p:ph type="body" sz="quarter" idx="14" hasCustomPrompt="1"/>
          </p:nvPr>
        </p:nvSpPr>
        <p:spPr>
          <a:xfrm>
            <a:off x="897657" y="1880997"/>
            <a:ext cx="4465176" cy="193899"/>
          </a:xfrm>
        </p:spPr>
        <p:txBody>
          <a:bodyPr wrap="square" anchor="t" anchorCtr="0">
            <a:noAutofit/>
          </a:bodyPr>
          <a:lstStyle>
            <a:lvl1pPr marL="0" indent="0" algn="l">
              <a:spcBef>
                <a:spcPts val="1200"/>
              </a:spcBef>
              <a:spcAft>
                <a:spcPts val="60"/>
              </a:spcAft>
              <a:buNone/>
              <a:defRPr sz="1400" b="0" i="0" spc="150" baseline="0">
                <a:solidFill>
                  <a:schemeClr val="bg1"/>
                </a:solidFill>
                <a:latin typeface="+mn-lt"/>
                <a:ea typeface="Roboto Light" panose="02000000000000000000" pitchFamily="2" charset="0"/>
              </a:defRPr>
            </a:lvl1pPr>
            <a:lvl2pPr marL="457200" indent="0" algn="ctr">
              <a:buNone/>
              <a:defRPr sz="1400">
                <a:solidFill>
                  <a:schemeClr val="bg1"/>
                </a:solidFill>
              </a:defRPr>
            </a:lvl2pPr>
            <a:lvl3pPr marL="914400" indent="0" algn="ctr">
              <a:buNone/>
              <a:defRPr sz="1400">
                <a:solidFill>
                  <a:schemeClr val="bg1"/>
                </a:solidFill>
              </a:defRPr>
            </a:lvl3pPr>
            <a:lvl4pPr marL="1371600" indent="0" algn="ctr">
              <a:buNone/>
              <a:defRPr sz="1400">
                <a:solidFill>
                  <a:schemeClr val="bg1"/>
                </a:solidFill>
              </a:defRPr>
            </a:lvl4pPr>
            <a:lvl5pPr marL="1828800" indent="0" algn="ctr">
              <a:buNone/>
              <a:defRPr sz="1400">
                <a:solidFill>
                  <a:schemeClr val="bg1"/>
                </a:solidFill>
              </a:defRPr>
            </a:lvl5pPr>
          </a:lstStyle>
          <a:p>
            <a:pPr lvl="0"/>
            <a:r>
              <a:rPr lang="en-US" dirty="0"/>
              <a:t>MONTH XX, XXXX | LOCATION</a:t>
            </a:r>
          </a:p>
        </p:txBody>
      </p:sp>
      <p:sp>
        <p:nvSpPr>
          <p:cNvPr id="1964" name="Text Placeholder 1963">
            <a:extLst>
              <a:ext uri="{FF2B5EF4-FFF2-40B4-BE49-F238E27FC236}">
                <a16:creationId xmlns:a16="http://schemas.microsoft.com/office/drawing/2014/main" id="{D8874D39-76D3-2E6D-F8DD-E0676BF138C5}"/>
              </a:ext>
            </a:extLst>
          </p:cNvPr>
          <p:cNvSpPr>
            <a:spLocks noGrp="1"/>
          </p:cNvSpPr>
          <p:nvPr>
            <p:ph type="body" sz="quarter" idx="15" hasCustomPrompt="1"/>
          </p:nvPr>
        </p:nvSpPr>
        <p:spPr>
          <a:xfrm>
            <a:off x="897657" y="4371534"/>
            <a:ext cx="4465176" cy="332399"/>
          </a:xfrm>
        </p:spPr>
        <p:txBody>
          <a:bodyPr wrap="square" anchor="t" anchorCtr="0">
            <a:noAutofit/>
          </a:bodyPr>
          <a:lstStyle>
            <a:lvl1pPr marL="0" indent="0" algn="l">
              <a:spcBef>
                <a:spcPts val="1200"/>
              </a:spcBef>
              <a:spcAft>
                <a:spcPts val="60"/>
              </a:spcAft>
              <a:buNone/>
              <a:defRPr sz="2400" b="0" i="0">
                <a:solidFill>
                  <a:schemeClr val="bg1"/>
                </a:solidFill>
                <a:latin typeface="Roboto Light" panose="02000000000000000000" pitchFamily="2" charset="0"/>
                <a:ea typeface="Roboto Light" panose="02000000000000000000" pitchFamily="2" charset="0"/>
              </a:defRPr>
            </a:lvl1pPr>
            <a:lvl2pPr marL="457200" indent="0" algn="ctr">
              <a:buNone/>
              <a:defRPr sz="2400">
                <a:solidFill>
                  <a:schemeClr val="bg1"/>
                </a:solidFill>
              </a:defRPr>
            </a:lvl2pPr>
            <a:lvl3pPr marL="914400" indent="0" algn="ctr">
              <a:buNone/>
              <a:defRPr sz="2400">
                <a:solidFill>
                  <a:schemeClr val="bg1"/>
                </a:solidFill>
              </a:defRPr>
            </a:lvl3pPr>
            <a:lvl4pPr marL="1371600" indent="0" algn="ctr">
              <a:buNone/>
              <a:defRPr sz="2400">
                <a:solidFill>
                  <a:schemeClr val="bg1"/>
                </a:solidFill>
              </a:defRPr>
            </a:lvl4pPr>
            <a:lvl5pPr marL="1828800" indent="0" algn="ctr">
              <a:buNone/>
              <a:defRPr sz="2400">
                <a:solidFill>
                  <a:schemeClr val="bg1"/>
                </a:solidFill>
              </a:defRPr>
            </a:lvl5pPr>
          </a:lstStyle>
          <a:p>
            <a:pPr lvl="0"/>
            <a:r>
              <a:rPr lang="en-US" dirty="0"/>
              <a:t>First Name, Last Name</a:t>
            </a:r>
          </a:p>
        </p:txBody>
      </p:sp>
      <p:sp>
        <p:nvSpPr>
          <p:cNvPr id="8" name="Rectangle 7">
            <a:extLst>
              <a:ext uri="{FF2B5EF4-FFF2-40B4-BE49-F238E27FC236}">
                <a16:creationId xmlns:a16="http://schemas.microsoft.com/office/drawing/2014/main" id="{C565AA18-2C89-EB56-1919-13EF35EFFBC8}"/>
              </a:ext>
            </a:extLst>
          </p:cNvPr>
          <p:cNvSpPr/>
          <p:nvPr userDrawn="1"/>
        </p:nvSpPr>
        <p:spPr>
          <a:xfrm>
            <a:off x="897656" y="3793881"/>
            <a:ext cx="854364" cy="7191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 Placeholder 47">
            <a:extLst>
              <a:ext uri="{FF2B5EF4-FFF2-40B4-BE49-F238E27FC236}">
                <a16:creationId xmlns:a16="http://schemas.microsoft.com/office/drawing/2014/main" id="{894AF511-2F91-5CEA-AAAB-75308FF6C4DB}"/>
              </a:ext>
            </a:extLst>
          </p:cNvPr>
          <p:cNvSpPr>
            <a:spLocks noGrp="1"/>
          </p:cNvSpPr>
          <p:nvPr>
            <p:ph type="body" sz="quarter" idx="17" hasCustomPrompt="1"/>
          </p:nvPr>
        </p:nvSpPr>
        <p:spPr>
          <a:xfrm>
            <a:off x="897657" y="4881013"/>
            <a:ext cx="4465176" cy="246221"/>
          </a:xfrm>
        </p:spPr>
        <p:txBody>
          <a:bodyPr wrap="square" anchor="t" anchorCtr="0">
            <a:noAutofit/>
          </a:bodyPr>
          <a:lstStyle>
            <a:lvl1pPr marL="0" indent="0" algn="l">
              <a:lnSpc>
                <a:spcPct val="100000"/>
              </a:lnSpc>
              <a:spcBef>
                <a:spcPts val="1200"/>
              </a:spcBef>
              <a:spcAft>
                <a:spcPts val="60"/>
              </a:spcAft>
              <a:buNone/>
              <a:defRPr sz="1600" b="0" i="0">
                <a:solidFill>
                  <a:schemeClr val="bg1"/>
                </a:solidFill>
                <a:latin typeface="+mn-lt"/>
                <a:ea typeface="Roboto Light" panose="02000000000000000000" pitchFamily="2" charset="0"/>
              </a:defRPr>
            </a:lvl1pPr>
            <a:lvl2pPr marL="457200" indent="0" algn="ctr">
              <a:buNone/>
              <a:defRPr sz="1600" b="0" i="0">
                <a:solidFill>
                  <a:schemeClr val="bg1"/>
                </a:solidFill>
                <a:latin typeface="Roboto Light" panose="02000000000000000000" pitchFamily="2" charset="0"/>
                <a:ea typeface="Roboto Light" panose="02000000000000000000" pitchFamily="2" charset="0"/>
              </a:defRPr>
            </a:lvl2pPr>
            <a:lvl3pPr marL="914400" indent="0" algn="ctr">
              <a:buNone/>
              <a:defRPr sz="1600" b="0" i="0">
                <a:solidFill>
                  <a:schemeClr val="bg1"/>
                </a:solidFill>
                <a:latin typeface="Roboto Light" panose="02000000000000000000" pitchFamily="2" charset="0"/>
                <a:ea typeface="Roboto Light" panose="02000000000000000000" pitchFamily="2" charset="0"/>
              </a:defRPr>
            </a:lvl3pPr>
            <a:lvl4pPr marL="1371600" indent="0" algn="ctr">
              <a:buNone/>
              <a:defRPr sz="1600" b="0" i="0">
                <a:solidFill>
                  <a:schemeClr val="bg1"/>
                </a:solidFill>
                <a:latin typeface="Roboto Light" panose="02000000000000000000" pitchFamily="2" charset="0"/>
                <a:ea typeface="Roboto Light" panose="02000000000000000000" pitchFamily="2" charset="0"/>
              </a:defRPr>
            </a:lvl4pPr>
            <a:lvl5pPr marL="1828800" indent="0" algn="ctr">
              <a:buNone/>
              <a:defRPr sz="1600" b="0" i="0">
                <a:solidFill>
                  <a:schemeClr val="bg1"/>
                </a:solidFill>
                <a:latin typeface="Roboto Light" panose="02000000000000000000" pitchFamily="2" charset="0"/>
                <a:ea typeface="Roboto Light" panose="02000000000000000000" pitchFamily="2" charset="0"/>
              </a:defRPr>
            </a:lvl5pPr>
          </a:lstStyle>
          <a:p>
            <a:pPr lvl="0"/>
            <a:r>
              <a:rPr lang="en-US" dirty="0"/>
              <a:t>Presenter Affiliation</a:t>
            </a:r>
          </a:p>
        </p:txBody>
      </p:sp>
      <p:sp>
        <p:nvSpPr>
          <p:cNvPr id="9" name="Picture Placeholder 8">
            <a:extLst>
              <a:ext uri="{FF2B5EF4-FFF2-40B4-BE49-F238E27FC236}">
                <a16:creationId xmlns:a16="http://schemas.microsoft.com/office/drawing/2014/main" id="{63D2D23A-F403-7E2C-7D24-BA0C3B867C3E}"/>
              </a:ext>
            </a:extLst>
          </p:cNvPr>
          <p:cNvSpPr>
            <a:spLocks noGrp="1"/>
          </p:cNvSpPr>
          <p:nvPr>
            <p:ph type="pic" sz="quarter" idx="18"/>
          </p:nvPr>
        </p:nvSpPr>
        <p:spPr>
          <a:xfrm>
            <a:off x="5609063" y="1481958"/>
            <a:ext cx="5843239" cy="3891648"/>
          </a:xfrm>
        </p:spPr>
        <p:txBody>
          <a:bodyPr/>
          <a:lstStyle/>
          <a:p>
            <a:r>
              <a:rPr lang="en-US"/>
              <a:t>Click icon to add picture</a:t>
            </a:r>
            <a:endParaRPr lang="en-US" dirty="0"/>
          </a:p>
        </p:txBody>
      </p:sp>
      <p:pic>
        <p:nvPicPr>
          <p:cNvPr id="4" name="Graphic 3">
            <a:extLst>
              <a:ext uri="{FF2B5EF4-FFF2-40B4-BE49-F238E27FC236}">
                <a16:creationId xmlns:a16="http://schemas.microsoft.com/office/drawing/2014/main" id="{D32A73F0-167E-610D-E038-566618F01F9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28070" y="783630"/>
            <a:ext cx="1780479" cy="428014"/>
          </a:xfrm>
          <a:prstGeom prst="rect">
            <a:avLst/>
          </a:prstGeom>
        </p:spPr>
      </p:pic>
      <p:grpSp>
        <p:nvGrpSpPr>
          <p:cNvPr id="5" name="Group 4">
            <a:extLst>
              <a:ext uri="{FF2B5EF4-FFF2-40B4-BE49-F238E27FC236}">
                <a16:creationId xmlns:a16="http://schemas.microsoft.com/office/drawing/2014/main" id="{C8EA40F8-43C7-91B8-DB7E-DDD5E2408A38}"/>
              </a:ext>
            </a:extLst>
          </p:cNvPr>
          <p:cNvGrpSpPr/>
          <p:nvPr userDrawn="1"/>
        </p:nvGrpSpPr>
        <p:grpSpPr>
          <a:xfrm>
            <a:off x="859536" y="6108192"/>
            <a:ext cx="4556510" cy="438912"/>
            <a:chOff x="859536" y="6108192"/>
            <a:chExt cx="4556510" cy="438912"/>
          </a:xfrm>
        </p:grpSpPr>
        <p:sp>
          <p:nvSpPr>
            <p:cNvPr id="6" name="TextBox 5">
              <a:extLst>
                <a:ext uri="{FF2B5EF4-FFF2-40B4-BE49-F238E27FC236}">
                  <a16:creationId xmlns:a16="http://schemas.microsoft.com/office/drawing/2014/main" id="{5252F9E3-A27C-53E8-B52E-49794F69B0DB}"/>
                </a:ext>
              </a:extLst>
            </p:cNvPr>
            <p:cNvSpPr txBox="1"/>
            <p:nvPr userDrawn="1"/>
          </p:nvSpPr>
          <p:spPr>
            <a:xfrm>
              <a:off x="2368064" y="6156068"/>
              <a:ext cx="3047982" cy="369332"/>
            </a:xfrm>
            <a:prstGeom prst="rect">
              <a:avLst/>
            </a:prstGeom>
            <a:noFill/>
          </p:spPr>
          <p:txBody>
            <a:bodyPr wrap="square" lIns="182880" rtlCol="0">
              <a:spAutoFit/>
            </a:bodyPr>
            <a:lstStyle/>
            <a:p>
              <a:r>
                <a:rPr lang="en-US" sz="900" b="0" dirty="0">
                  <a:solidFill>
                    <a:schemeClr val="bg1"/>
                  </a:solidFill>
                  <a:latin typeface="Roboto" panose="02000000000000000000" pitchFamily="2" charset="0"/>
                  <a:ea typeface="Roboto" panose="02000000000000000000" pitchFamily="2" charset="0"/>
                </a:rPr>
                <a:t>ORNL IS MANAGED BY UT-BATTELLE LLC </a:t>
              </a:r>
              <a:br>
                <a:rPr lang="en-US" sz="900" b="0" dirty="0">
                  <a:solidFill>
                    <a:schemeClr val="bg1"/>
                  </a:solidFill>
                  <a:latin typeface="Roboto" panose="02000000000000000000" pitchFamily="2" charset="0"/>
                  <a:ea typeface="Roboto" panose="02000000000000000000" pitchFamily="2" charset="0"/>
                </a:rPr>
              </a:br>
              <a:r>
                <a:rPr lang="en-US" sz="900" b="0" dirty="0">
                  <a:solidFill>
                    <a:schemeClr val="bg1"/>
                  </a:solidFill>
                  <a:latin typeface="Roboto" panose="02000000000000000000" pitchFamily="2" charset="0"/>
                  <a:ea typeface="Roboto" panose="02000000000000000000" pitchFamily="2" charset="0"/>
                </a:rPr>
                <a:t>FOR THE US DEPARTMENT OF ENERGY</a:t>
              </a:r>
            </a:p>
          </p:txBody>
        </p:sp>
        <p:pic>
          <p:nvPicPr>
            <p:cNvPr id="7" name="Picture 6" descr="Text&#10;&#10;AI-generated content may be incorrect.">
              <a:extLst>
                <a:ext uri="{FF2B5EF4-FFF2-40B4-BE49-F238E27FC236}">
                  <a16:creationId xmlns:a16="http://schemas.microsoft.com/office/drawing/2014/main" id="{DB53C206-3DA3-C765-EB66-A35BBF705421}"/>
                </a:ext>
              </a:extLst>
            </p:cNvPr>
            <p:cNvPicPr>
              <a:picLocks noChangeAspect="1"/>
            </p:cNvPicPr>
            <p:nvPr userDrawn="1"/>
          </p:nvPicPr>
          <p:blipFill>
            <a:blip r:embed="rId4"/>
            <a:stretch>
              <a:fillRect/>
            </a:stretch>
          </p:blipFill>
          <p:spPr>
            <a:xfrm>
              <a:off x="859536" y="6108192"/>
              <a:ext cx="1528065" cy="438912"/>
            </a:xfrm>
            <a:prstGeom prst="rect">
              <a:avLst/>
            </a:prstGeom>
          </p:spPr>
        </p:pic>
      </p:grpSp>
    </p:spTree>
    <p:extLst>
      <p:ext uri="{BB962C8B-B14F-4D97-AF65-F5344CB8AC3E}">
        <p14:creationId xmlns:p14="http://schemas.microsoft.com/office/powerpoint/2010/main" val="3768814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05791-4F91-34B2-5F77-014A7A421E14}"/>
              </a:ext>
            </a:extLst>
          </p:cNvPr>
          <p:cNvSpPr>
            <a:spLocks noGrp="1"/>
          </p:cNvSpPr>
          <p:nvPr>
            <p:ph type="title" hasCustomPrompt="1"/>
          </p:nvPr>
        </p:nvSpPr>
        <p:spPr>
          <a:xfrm>
            <a:off x="314692" y="365125"/>
            <a:ext cx="11492432" cy="886397"/>
          </a:xfrm>
        </p:spPr>
        <p:txBody>
          <a:body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1268E7B4-2380-B18C-C8C1-09BD437D6B16}"/>
              </a:ext>
            </a:extLst>
          </p:cNvPr>
          <p:cNvSpPr>
            <a:spLocks noGrp="1"/>
          </p:cNvSpPr>
          <p:nvPr>
            <p:ph idx="1" hasCustomPrompt="1"/>
          </p:nvPr>
        </p:nvSpPr>
        <p:spPr>
          <a:xfrm>
            <a:off x="314692" y="1825625"/>
            <a:ext cx="11315194" cy="4061829"/>
          </a:xfrm>
        </p:spPr>
        <p:txBody>
          <a:bodyPr/>
          <a:lstStyle>
            <a:lvl1pPr marL="0" indent="0">
              <a:spcBef>
                <a:spcPts val="1200"/>
              </a:spcBef>
              <a:buNone/>
              <a:defRPr sz="1800"/>
            </a:lvl1pPr>
          </a:lstStyle>
          <a:p>
            <a:r>
              <a:rPr lang="en-US" dirty="0"/>
              <a:t>Place content here</a:t>
            </a:r>
          </a:p>
        </p:txBody>
      </p:sp>
    </p:spTree>
    <p:extLst>
      <p:ext uri="{BB962C8B-B14F-4D97-AF65-F5344CB8AC3E}">
        <p14:creationId xmlns:p14="http://schemas.microsoft.com/office/powerpoint/2010/main" val="900239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Key Im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55F232B-0EDE-9AF7-8505-73A82A1D984A}"/>
              </a:ext>
            </a:extLst>
          </p:cNvPr>
          <p:cNvSpPr/>
          <p:nvPr userDrawn="1"/>
        </p:nvSpPr>
        <p:spPr>
          <a:xfrm>
            <a:off x="0" y="0"/>
            <a:ext cx="467885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2" y="365125"/>
            <a:ext cx="3899310" cy="1900997"/>
          </a:xfrm>
        </p:spPr>
        <p:txBody>
          <a:body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2" y="2631247"/>
            <a:ext cx="3899310" cy="3511136"/>
          </a:xfrm>
        </p:spPr>
        <p:txBody>
          <a:bodyPr/>
          <a:lstStyle>
            <a:lvl1pPr marL="0" indent="0">
              <a:buNone/>
              <a:defRPr sz="1800"/>
            </a:lvl1pPr>
          </a:lstStyle>
          <a:p>
            <a:r>
              <a:rPr lang="en-US" dirty="0"/>
              <a:t>Place content here</a:t>
            </a:r>
          </a:p>
        </p:txBody>
      </p:sp>
      <p:sp>
        <p:nvSpPr>
          <p:cNvPr id="5" name="Picture Placeholder 4">
            <a:extLst>
              <a:ext uri="{FF2B5EF4-FFF2-40B4-BE49-F238E27FC236}">
                <a16:creationId xmlns:a16="http://schemas.microsoft.com/office/drawing/2014/main" id="{A40400C1-7283-FABD-80B9-45AEE1D1F5D9}"/>
              </a:ext>
            </a:extLst>
          </p:cNvPr>
          <p:cNvSpPr>
            <a:spLocks noGrp="1"/>
          </p:cNvSpPr>
          <p:nvPr>
            <p:ph type="pic" sz="quarter" idx="10"/>
          </p:nvPr>
        </p:nvSpPr>
        <p:spPr>
          <a:xfrm>
            <a:off x="4678363" y="0"/>
            <a:ext cx="7513637" cy="6858000"/>
          </a:xfrm>
        </p:spPr>
        <p:txBody>
          <a:bodyPr/>
          <a:lstStyle/>
          <a:p>
            <a:r>
              <a:rPr lang="en-US"/>
              <a:t>Click icon to add picture</a:t>
            </a:r>
          </a:p>
        </p:txBody>
      </p:sp>
      <p:pic>
        <p:nvPicPr>
          <p:cNvPr id="4" name="Graphic 3">
            <a:extLst>
              <a:ext uri="{FF2B5EF4-FFF2-40B4-BE49-F238E27FC236}">
                <a16:creationId xmlns:a16="http://schemas.microsoft.com/office/drawing/2014/main" id="{2059A002-CFDF-58EF-945F-28E943618A5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14693" y="6431818"/>
            <a:ext cx="1188988" cy="285824"/>
          </a:xfrm>
          <a:prstGeom prst="rect">
            <a:avLst/>
          </a:prstGeom>
        </p:spPr>
      </p:pic>
    </p:spTree>
    <p:extLst>
      <p:ext uri="{BB962C8B-B14F-4D97-AF65-F5344CB8AC3E}">
        <p14:creationId xmlns:p14="http://schemas.microsoft.com/office/powerpoint/2010/main" val="1815376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Hexagon Cut-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AAFC910-D2D4-C5E3-4A8E-DB371D1637FC}"/>
              </a:ext>
            </a:extLst>
          </p:cNvPr>
          <p:cNvSpPr>
            <a:spLocks noGrp="1"/>
          </p:cNvSpPr>
          <p:nvPr>
            <p:ph type="pic" sz="quarter" idx="13"/>
          </p:nvPr>
        </p:nvSpPr>
        <p:spPr>
          <a:xfrm>
            <a:off x="5139371" y="-23484"/>
            <a:ext cx="6737350" cy="6865418"/>
          </a:xfrm>
          <a:custGeom>
            <a:avLst/>
            <a:gdLst>
              <a:gd name="connsiteX0" fmla="*/ 4765422 w 6737350"/>
              <a:gd name="connsiteY0" fmla="*/ 5955463 h 6865418"/>
              <a:gd name="connsiteX1" fmla="*/ 6080062 w 6737350"/>
              <a:gd name="connsiteY1" fmla="*/ 5955463 h 6865418"/>
              <a:gd name="connsiteX2" fmla="*/ 6604382 w 6737350"/>
              <a:gd name="connsiteY2" fmla="*/ 6863640 h 6865418"/>
              <a:gd name="connsiteX3" fmla="*/ 4240721 w 6737350"/>
              <a:gd name="connsiteY3" fmla="*/ 6864212 h 6865418"/>
              <a:gd name="connsiteX4" fmla="*/ 2712846 w 6737350"/>
              <a:gd name="connsiteY4" fmla="*/ 4762425 h 6865418"/>
              <a:gd name="connsiteX5" fmla="*/ 4027487 w 6737350"/>
              <a:gd name="connsiteY5" fmla="*/ 4762425 h 6865418"/>
              <a:gd name="connsiteX6" fmla="*/ 4684776 w 6737350"/>
              <a:gd name="connsiteY6" fmla="*/ 5900917 h 6865418"/>
              <a:gd name="connsiteX7" fmla="*/ 4128579 w 6737350"/>
              <a:gd name="connsiteY7" fmla="*/ 6864339 h 6865418"/>
              <a:gd name="connsiteX8" fmla="*/ 2612326 w 6737350"/>
              <a:gd name="connsiteY8" fmla="*/ 6865418 h 6865418"/>
              <a:gd name="connsiteX9" fmla="*/ 2055495 w 6737350"/>
              <a:gd name="connsiteY9" fmla="*/ 5900917 h 6865418"/>
              <a:gd name="connsiteX10" fmla="*/ 4765421 w 6737350"/>
              <a:gd name="connsiteY10" fmla="*/ 3584563 h 6865418"/>
              <a:gd name="connsiteX11" fmla="*/ 6080061 w 6737350"/>
              <a:gd name="connsiteY11" fmla="*/ 3584563 h 6865418"/>
              <a:gd name="connsiteX12" fmla="*/ 6737350 w 6737350"/>
              <a:gd name="connsiteY12" fmla="*/ 4723055 h 6865418"/>
              <a:gd name="connsiteX13" fmla="*/ 6080061 w 6737350"/>
              <a:gd name="connsiteY13" fmla="*/ 5861546 h 6865418"/>
              <a:gd name="connsiteX14" fmla="*/ 4765421 w 6737350"/>
              <a:gd name="connsiteY14" fmla="*/ 5861546 h 6865418"/>
              <a:gd name="connsiteX15" fmla="*/ 4108069 w 6737350"/>
              <a:gd name="connsiteY15" fmla="*/ 4723055 h 6865418"/>
              <a:gd name="connsiteX16" fmla="*/ 2712846 w 6737350"/>
              <a:gd name="connsiteY16" fmla="*/ 2395463 h 6865418"/>
              <a:gd name="connsiteX17" fmla="*/ 4027487 w 6737350"/>
              <a:gd name="connsiteY17" fmla="*/ 2395463 h 6865418"/>
              <a:gd name="connsiteX18" fmla="*/ 4684776 w 6737350"/>
              <a:gd name="connsiteY18" fmla="*/ 3533955 h 6865418"/>
              <a:gd name="connsiteX19" fmla="*/ 4027487 w 6737350"/>
              <a:gd name="connsiteY19" fmla="*/ 4672446 h 6865418"/>
              <a:gd name="connsiteX20" fmla="*/ 2712846 w 6737350"/>
              <a:gd name="connsiteY20" fmla="*/ 4672446 h 6865418"/>
              <a:gd name="connsiteX21" fmla="*/ 2055495 w 6737350"/>
              <a:gd name="connsiteY21" fmla="*/ 3533955 h 6865418"/>
              <a:gd name="connsiteX22" fmla="*/ 657289 w 6737350"/>
              <a:gd name="connsiteY22" fmla="*/ 1217538 h 6865418"/>
              <a:gd name="connsiteX23" fmla="*/ 1971929 w 6737350"/>
              <a:gd name="connsiteY23" fmla="*/ 1217538 h 6865418"/>
              <a:gd name="connsiteX24" fmla="*/ 2629281 w 6737350"/>
              <a:gd name="connsiteY24" fmla="*/ 2356092 h 6865418"/>
              <a:gd name="connsiteX25" fmla="*/ 1971929 w 6737350"/>
              <a:gd name="connsiteY25" fmla="*/ 3494584 h 6865418"/>
              <a:gd name="connsiteX26" fmla="*/ 657289 w 6737350"/>
              <a:gd name="connsiteY26" fmla="*/ 3494584 h 6865418"/>
              <a:gd name="connsiteX27" fmla="*/ 0 w 6737350"/>
              <a:gd name="connsiteY27" fmla="*/ 2356092 h 6865418"/>
              <a:gd name="connsiteX28" fmla="*/ 4765421 w 6737350"/>
              <a:gd name="connsiteY28" fmla="*/ 1217537 h 6865418"/>
              <a:gd name="connsiteX29" fmla="*/ 6080061 w 6737350"/>
              <a:gd name="connsiteY29" fmla="*/ 1217537 h 6865418"/>
              <a:gd name="connsiteX30" fmla="*/ 6737350 w 6737350"/>
              <a:gd name="connsiteY30" fmla="*/ 2356092 h 6865418"/>
              <a:gd name="connsiteX31" fmla="*/ 6080061 w 6737350"/>
              <a:gd name="connsiteY31" fmla="*/ 3494584 h 6865418"/>
              <a:gd name="connsiteX32" fmla="*/ 4765421 w 6737350"/>
              <a:gd name="connsiteY32" fmla="*/ 3494584 h 6865418"/>
              <a:gd name="connsiteX33" fmla="*/ 4108069 w 6737350"/>
              <a:gd name="connsiteY33" fmla="*/ 2356092 h 6865418"/>
              <a:gd name="connsiteX34" fmla="*/ 2712846 w 6737350"/>
              <a:gd name="connsiteY34" fmla="*/ 39549 h 6865418"/>
              <a:gd name="connsiteX35" fmla="*/ 4027487 w 6737350"/>
              <a:gd name="connsiteY35" fmla="*/ 39549 h 6865418"/>
              <a:gd name="connsiteX36" fmla="*/ 4684776 w 6737350"/>
              <a:gd name="connsiteY36" fmla="*/ 1178041 h 6865418"/>
              <a:gd name="connsiteX37" fmla="*/ 4027487 w 6737350"/>
              <a:gd name="connsiteY37" fmla="*/ 2316532 h 6865418"/>
              <a:gd name="connsiteX38" fmla="*/ 2712846 w 6737350"/>
              <a:gd name="connsiteY38" fmla="*/ 2316532 h 6865418"/>
              <a:gd name="connsiteX39" fmla="*/ 2055495 w 6737350"/>
              <a:gd name="connsiteY39" fmla="*/ 1178041 h 6865418"/>
              <a:gd name="connsiteX40" fmla="*/ 13492 w 6737350"/>
              <a:gd name="connsiteY40" fmla="*/ 0 h 6865418"/>
              <a:gd name="connsiteX41" fmla="*/ 2631396 w 6737350"/>
              <a:gd name="connsiteY41" fmla="*/ 13447 h 6865418"/>
              <a:gd name="connsiteX42" fmla="*/ 1973010 w 6737350"/>
              <a:gd name="connsiteY42" fmla="*/ 1137655 h 6865418"/>
              <a:gd name="connsiteX43" fmla="*/ 658369 w 6737350"/>
              <a:gd name="connsiteY43" fmla="*/ 1137655 h 6865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737350" h="6865418">
                <a:moveTo>
                  <a:pt x="4765422" y="5955463"/>
                </a:moveTo>
                <a:lnTo>
                  <a:pt x="6080062" y="5955463"/>
                </a:lnTo>
                <a:lnTo>
                  <a:pt x="6604382" y="6863640"/>
                </a:lnTo>
                <a:lnTo>
                  <a:pt x="4240721" y="6864212"/>
                </a:lnTo>
                <a:close/>
                <a:moveTo>
                  <a:pt x="2712846" y="4762425"/>
                </a:moveTo>
                <a:lnTo>
                  <a:pt x="4027487" y="4762425"/>
                </a:lnTo>
                <a:lnTo>
                  <a:pt x="4684776" y="5900917"/>
                </a:lnTo>
                <a:lnTo>
                  <a:pt x="4128579" y="6864339"/>
                </a:lnTo>
                <a:lnTo>
                  <a:pt x="2612326" y="6865418"/>
                </a:lnTo>
                <a:lnTo>
                  <a:pt x="2055495" y="5900917"/>
                </a:lnTo>
                <a:close/>
                <a:moveTo>
                  <a:pt x="4765421" y="3584563"/>
                </a:moveTo>
                <a:lnTo>
                  <a:pt x="6080061" y="3584563"/>
                </a:lnTo>
                <a:lnTo>
                  <a:pt x="6737350" y="4723055"/>
                </a:lnTo>
                <a:lnTo>
                  <a:pt x="6080061" y="5861546"/>
                </a:lnTo>
                <a:lnTo>
                  <a:pt x="4765421" y="5861546"/>
                </a:lnTo>
                <a:lnTo>
                  <a:pt x="4108069" y="4723055"/>
                </a:lnTo>
                <a:close/>
                <a:moveTo>
                  <a:pt x="2712846" y="2395463"/>
                </a:moveTo>
                <a:lnTo>
                  <a:pt x="4027487" y="2395463"/>
                </a:lnTo>
                <a:lnTo>
                  <a:pt x="4684776" y="3533955"/>
                </a:lnTo>
                <a:lnTo>
                  <a:pt x="4027487" y="4672446"/>
                </a:lnTo>
                <a:lnTo>
                  <a:pt x="2712846" y="4672446"/>
                </a:lnTo>
                <a:lnTo>
                  <a:pt x="2055495" y="3533955"/>
                </a:lnTo>
                <a:close/>
                <a:moveTo>
                  <a:pt x="657289" y="1217538"/>
                </a:moveTo>
                <a:lnTo>
                  <a:pt x="1971929" y="1217538"/>
                </a:lnTo>
                <a:lnTo>
                  <a:pt x="2629281" y="2356092"/>
                </a:lnTo>
                <a:lnTo>
                  <a:pt x="1971929" y="3494584"/>
                </a:lnTo>
                <a:lnTo>
                  <a:pt x="657289" y="3494584"/>
                </a:lnTo>
                <a:lnTo>
                  <a:pt x="0" y="2356092"/>
                </a:lnTo>
                <a:close/>
                <a:moveTo>
                  <a:pt x="4765421" y="1217537"/>
                </a:moveTo>
                <a:lnTo>
                  <a:pt x="6080061" y="1217537"/>
                </a:lnTo>
                <a:lnTo>
                  <a:pt x="6737350" y="2356092"/>
                </a:lnTo>
                <a:lnTo>
                  <a:pt x="6080061" y="3494584"/>
                </a:lnTo>
                <a:lnTo>
                  <a:pt x="4765421" y="3494584"/>
                </a:lnTo>
                <a:lnTo>
                  <a:pt x="4108069" y="2356092"/>
                </a:lnTo>
                <a:close/>
                <a:moveTo>
                  <a:pt x="2712846" y="39549"/>
                </a:moveTo>
                <a:lnTo>
                  <a:pt x="4027487" y="39549"/>
                </a:lnTo>
                <a:lnTo>
                  <a:pt x="4684776" y="1178041"/>
                </a:lnTo>
                <a:lnTo>
                  <a:pt x="4027487" y="2316532"/>
                </a:lnTo>
                <a:lnTo>
                  <a:pt x="2712846" y="2316532"/>
                </a:lnTo>
                <a:lnTo>
                  <a:pt x="2055495" y="1178041"/>
                </a:lnTo>
                <a:close/>
                <a:moveTo>
                  <a:pt x="13492" y="0"/>
                </a:moveTo>
                <a:lnTo>
                  <a:pt x="2631396" y="13447"/>
                </a:lnTo>
                <a:lnTo>
                  <a:pt x="1973010" y="1137655"/>
                </a:lnTo>
                <a:lnTo>
                  <a:pt x="658369" y="1137655"/>
                </a:lnTo>
                <a:close/>
              </a:path>
            </a:pathLst>
          </a:custGeom>
        </p:spPr>
        <p:txBody>
          <a:bodyPr wrap="square">
            <a:noAutofit/>
          </a:bodyPr>
          <a:lstStyle/>
          <a:p>
            <a:r>
              <a:rPr lang="en-US"/>
              <a:t>Click icon to add picture</a:t>
            </a:r>
          </a:p>
        </p:txBody>
      </p:sp>
      <p:sp>
        <p:nvSpPr>
          <p:cNvPr id="2" name="Title 1">
            <a:extLst>
              <a:ext uri="{FF2B5EF4-FFF2-40B4-BE49-F238E27FC236}">
                <a16:creationId xmlns:a16="http://schemas.microsoft.com/office/drawing/2014/main" id="{B6D7CE54-A067-C608-8071-D9BFAF60EA84}"/>
              </a:ext>
            </a:extLst>
          </p:cNvPr>
          <p:cNvSpPr>
            <a:spLocks noGrp="1"/>
          </p:cNvSpPr>
          <p:nvPr>
            <p:ph type="title" hasCustomPrompt="1"/>
          </p:nvPr>
        </p:nvSpPr>
        <p:spPr>
          <a:xfrm>
            <a:off x="314693" y="365125"/>
            <a:ext cx="4412934" cy="1772793"/>
          </a:xfrm>
        </p:spPr>
        <p:txBody>
          <a:bodyPr anchor="t" anchorCtr="0">
            <a:noAutofit/>
          </a:bodyPr>
          <a:lstStyle/>
          <a:p>
            <a:r>
              <a:rPr lang="en-US" dirty="0"/>
              <a:t>One-sentence headline stating the main takeaway message</a:t>
            </a:r>
          </a:p>
        </p:txBody>
      </p:sp>
      <p:sp>
        <p:nvSpPr>
          <p:cNvPr id="3" name="Content Placeholder 2">
            <a:extLst>
              <a:ext uri="{FF2B5EF4-FFF2-40B4-BE49-F238E27FC236}">
                <a16:creationId xmlns:a16="http://schemas.microsoft.com/office/drawing/2014/main" id="{92B9DD14-4659-B8FE-84E6-93F5C544420C}"/>
              </a:ext>
            </a:extLst>
          </p:cNvPr>
          <p:cNvSpPr>
            <a:spLocks noGrp="1"/>
          </p:cNvSpPr>
          <p:nvPr>
            <p:ph sz="half" idx="1" hasCustomPrompt="1"/>
          </p:nvPr>
        </p:nvSpPr>
        <p:spPr>
          <a:xfrm>
            <a:off x="314693" y="2514601"/>
            <a:ext cx="4412934" cy="3756990"/>
          </a:xfrm>
        </p:spPr>
        <p:txBody>
          <a:bodyPr anchor="t" anchorCtr="0">
            <a:noAutofit/>
          </a:bodyPr>
          <a:lstStyle>
            <a:lvl1pPr marL="0" indent="0">
              <a:buNone/>
              <a:defRPr sz="1800"/>
            </a:lvl1pPr>
          </a:lstStyle>
          <a:p>
            <a:r>
              <a:rPr lang="en-US" dirty="0"/>
              <a:t>Place content here</a:t>
            </a:r>
          </a:p>
        </p:txBody>
      </p:sp>
    </p:spTree>
    <p:extLst>
      <p:ext uri="{BB962C8B-B14F-4D97-AF65-F5344CB8AC3E}">
        <p14:creationId xmlns:p14="http://schemas.microsoft.com/office/powerpoint/2010/main" val="3554203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Column-Image Series Stacked">
    <p:spTree>
      <p:nvGrpSpPr>
        <p:cNvPr id="1" name=""/>
        <p:cNvGrpSpPr/>
        <p:nvPr/>
      </p:nvGrpSpPr>
      <p:grpSpPr>
        <a:xfrm>
          <a:off x="0" y="0"/>
          <a:ext cx="0" cy="0"/>
          <a:chOff x="0" y="0"/>
          <a:chExt cx="0" cy="0"/>
        </a:xfrm>
      </p:grpSpPr>
      <p:sp>
        <p:nvSpPr>
          <p:cNvPr id="118" name="Picture Placeholder 117">
            <a:extLst>
              <a:ext uri="{FF2B5EF4-FFF2-40B4-BE49-F238E27FC236}">
                <a16:creationId xmlns:a16="http://schemas.microsoft.com/office/drawing/2014/main" id="{FCAA6D76-9D9F-EEEC-3A19-B8672A58A5A7}"/>
              </a:ext>
            </a:extLst>
          </p:cNvPr>
          <p:cNvSpPr>
            <a:spLocks noGrp="1"/>
          </p:cNvSpPr>
          <p:nvPr>
            <p:ph type="pic" sz="quarter" idx="13"/>
          </p:nvPr>
        </p:nvSpPr>
        <p:spPr>
          <a:xfrm>
            <a:off x="7645400" y="-6350"/>
            <a:ext cx="4546600" cy="2155825"/>
          </a:xfrm>
          <a:solidFill>
            <a:schemeClr val="bg2"/>
          </a:solidFill>
        </p:spPr>
        <p:txBody>
          <a:bodyPr/>
          <a:lstStyle/>
          <a:p>
            <a:r>
              <a:rPr lang="en-US"/>
              <a:t>Click icon to add picture</a:t>
            </a:r>
          </a:p>
        </p:txBody>
      </p:sp>
      <p:sp>
        <p:nvSpPr>
          <p:cNvPr id="121" name="Picture Placeholder 120">
            <a:extLst>
              <a:ext uri="{FF2B5EF4-FFF2-40B4-BE49-F238E27FC236}">
                <a16:creationId xmlns:a16="http://schemas.microsoft.com/office/drawing/2014/main" id="{374474B3-1A16-3799-2DA6-5E1F9B62F1F2}"/>
              </a:ext>
            </a:extLst>
          </p:cNvPr>
          <p:cNvSpPr>
            <a:spLocks noGrp="1"/>
          </p:cNvSpPr>
          <p:nvPr>
            <p:ph type="pic" sz="quarter" idx="14"/>
          </p:nvPr>
        </p:nvSpPr>
        <p:spPr>
          <a:xfrm>
            <a:off x="7645400" y="2352675"/>
            <a:ext cx="4546600" cy="2149475"/>
          </a:xfrm>
          <a:solidFill>
            <a:schemeClr val="bg2"/>
          </a:solidFill>
        </p:spPr>
        <p:txBody>
          <a:bodyPr/>
          <a:lstStyle/>
          <a:p>
            <a:r>
              <a:rPr lang="en-US"/>
              <a:t>Click icon to add picture</a:t>
            </a:r>
          </a:p>
        </p:txBody>
      </p:sp>
      <p:sp>
        <p:nvSpPr>
          <p:cNvPr id="123" name="Picture Placeholder 122">
            <a:extLst>
              <a:ext uri="{FF2B5EF4-FFF2-40B4-BE49-F238E27FC236}">
                <a16:creationId xmlns:a16="http://schemas.microsoft.com/office/drawing/2014/main" id="{0285EA67-185C-FA9B-F112-0DEA71BAF9A1}"/>
              </a:ext>
            </a:extLst>
          </p:cNvPr>
          <p:cNvSpPr>
            <a:spLocks noGrp="1"/>
          </p:cNvSpPr>
          <p:nvPr>
            <p:ph type="pic" sz="quarter" idx="15"/>
          </p:nvPr>
        </p:nvSpPr>
        <p:spPr>
          <a:xfrm>
            <a:off x="7645400" y="4703763"/>
            <a:ext cx="4546600" cy="2154237"/>
          </a:xfrm>
          <a:solidFill>
            <a:schemeClr val="bg2"/>
          </a:solidFill>
        </p:spPr>
        <p:txBody>
          <a:bodyPr/>
          <a:lstStyle/>
          <a:p>
            <a:r>
              <a:rPr lang="en-US"/>
              <a:t>Click icon to add picture</a:t>
            </a:r>
          </a:p>
        </p:txBody>
      </p:sp>
      <p:sp>
        <p:nvSpPr>
          <p:cNvPr id="2" name="Title 1">
            <a:extLst>
              <a:ext uri="{FF2B5EF4-FFF2-40B4-BE49-F238E27FC236}">
                <a16:creationId xmlns:a16="http://schemas.microsoft.com/office/drawing/2014/main" id="{265D5DB1-B0F4-39A7-9E5F-343BB17944E4}"/>
              </a:ext>
            </a:extLst>
          </p:cNvPr>
          <p:cNvSpPr>
            <a:spLocks noGrp="1"/>
          </p:cNvSpPr>
          <p:nvPr>
            <p:ph type="title" hasCustomPrompt="1"/>
          </p:nvPr>
        </p:nvSpPr>
        <p:spPr>
          <a:xfrm>
            <a:off x="314693" y="365125"/>
            <a:ext cx="6736022" cy="1006475"/>
          </a:xfrm>
        </p:spPr>
        <p:txBody>
          <a:bodyPr>
            <a:noAutofit/>
          </a:bodyPr>
          <a:lstStyle>
            <a:lvl1pPr>
              <a:defRPr b="1">
                <a:solidFill>
                  <a:schemeClr val="tx1"/>
                </a:solidFill>
              </a:defRPr>
            </a:lvl1pPr>
          </a:lstStyle>
          <a:p>
            <a:r>
              <a:rPr lang="en-US" dirty="0"/>
              <a:t>One-sentence headline stating the main takeaway message</a:t>
            </a:r>
          </a:p>
        </p:txBody>
      </p:sp>
      <p:sp>
        <p:nvSpPr>
          <p:cNvPr id="113" name="Text Placeholder 112">
            <a:extLst>
              <a:ext uri="{FF2B5EF4-FFF2-40B4-BE49-F238E27FC236}">
                <a16:creationId xmlns:a16="http://schemas.microsoft.com/office/drawing/2014/main" id="{561B3BD0-8400-FE4A-5A3F-210329D8A10F}"/>
              </a:ext>
            </a:extLst>
          </p:cNvPr>
          <p:cNvSpPr>
            <a:spLocks noGrp="1"/>
          </p:cNvSpPr>
          <p:nvPr>
            <p:ph type="body" sz="quarter" idx="12" hasCustomPrompt="1"/>
          </p:nvPr>
        </p:nvSpPr>
        <p:spPr>
          <a:xfrm>
            <a:off x="314693" y="1817559"/>
            <a:ext cx="6763894" cy="4324823"/>
          </a:xfrm>
        </p:spPr>
        <p:txBody>
          <a:bodyPr>
            <a:noAutofit/>
          </a:bodyPr>
          <a:lstStyle>
            <a:lvl1pPr marL="0" indent="0">
              <a:buNone/>
              <a:defRPr sz="18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r>
              <a:rPr lang="en-US" dirty="0"/>
              <a:t>Place content here</a:t>
            </a:r>
          </a:p>
        </p:txBody>
      </p:sp>
      <p:sp>
        <p:nvSpPr>
          <p:cNvPr id="4" name="Rectangle 6">
            <a:extLst>
              <a:ext uri="{FF2B5EF4-FFF2-40B4-BE49-F238E27FC236}">
                <a16:creationId xmlns:a16="http://schemas.microsoft.com/office/drawing/2014/main" id="{DAF7721B-92F3-10FF-5A89-459D1C6BA969}"/>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000" smtClean="0">
                <a:solidFill>
                  <a:schemeClr val="bg1"/>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0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331496818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4753CB-6476-BF2C-3CDC-FAB102C713EC}"/>
              </a:ext>
            </a:extLst>
          </p:cNvPr>
          <p:cNvSpPr>
            <a:spLocks noGrp="1"/>
          </p:cNvSpPr>
          <p:nvPr>
            <p:ph type="title"/>
          </p:nvPr>
        </p:nvSpPr>
        <p:spPr>
          <a:xfrm>
            <a:off x="314692" y="365125"/>
            <a:ext cx="11492432" cy="443198"/>
          </a:xfrm>
          <a:prstGeom prst="rect">
            <a:avLst/>
          </a:prstGeom>
        </p:spPr>
        <p:txBody>
          <a:bodyPr vert="horz" wrap="square"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933DD6-9940-13F2-ECB0-187773310927}"/>
              </a:ext>
            </a:extLst>
          </p:cNvPr>
          <p:cNvSpPr>
            <a:spLocks noGrp="1"/>
          </p:cNvSpPr>
          <p:nvPr>
            <p:ph type="body" idx="1"/>
          </p:nvPr>
        </p:nvSpPr>
        <p:spPr>
          <a:xfrm>
            <a:off x="314692" y="1817556"/>
            <a:ext cx="11492432" cy="402055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0" name="Rectangle 6">
            <a:extLst>
              <a:ext uri="{FF2B5EF4-FFF2-40B4-BE49-F238E27FC236}">
                <a16:creationId xmlns:a16="http://schemas.microsoft.com/office/drawing/2014/main" id="{25FC33D5-6A3D-626E-929B-EDEF84A7F09B}"/>
              </a:ext>
            </a:extLst>
          </p:cNvPr>
          <p:cNvSpPr>
            <a:spLocks noChangeArrowheads="1"/>
          </p:cNvSpPr>
          <p:nvPr userDrawn="1"/>
        </p:nvSpPr>
        <p:spPr bwMode="auto">
          <a:xfrm flipH="1">
            <a:off x="11526723" y="6576851"/>
            <a:ext cx="280401" cy="152400"/>
          </a:xfrm>
          <a:prstGeom prst="rect">
            <a:avLst/>
          </a:prstGeom>
          <a:noFill/>
          <a:ln w="9525">
            <a:noFill/>
            <a:miter lim="800000"/>
            <a:headEnd/>
            <a:tailEnd/>
          </a:ln>
          <a:effectLst/>
        </p:spPr>
        <p:txBody>
          <a:bodyPr lIns="0" tIns="0" rIns="0" bIns="0"/>
          <a:lstStyle/>
          <a:p>
            <a:pPr algn="ctr" defTabSz="173038">
              <a:lnSpc>
                <a:spcPct val="90000"/>
              </a:lnSpc>
              <a:tabLst>
                <a:tab pos="230188" algn="l"/>
              </a:tabLst>
              <a:defRPr/>
            </a:pPr>
            <a:fld id="{040BB257-551A-4736-B50F-DCF1BA034C06}" type="slidenum">
              <a:rPr lang="en-US" sz="1100" b="1" smtClean="0">
                <a:solidFill>
                  <a:schemeClr val="bg2"/>
                </a:solidFill>
                <a:latin typeface="Roboto" panose="02000000000000000000" pitchFamily="2" charset="0"/>
                <a:ea typeface="Roboto" panose="02000000000000000000" pitchFamily="2" charset="0"/>
                <a:cs typeface="Times New Roman" panose="02020603050405020304" pitchFamily="18" charset="0"/>
              </a:rPr>
              <a:pPr algn="ctr" defTabSz="173038">
                <a:lnSpc>
                  <a:spcPct val="90000"/>
                </a:lnSpc>
                <a:tabLst>
                  <a:tab pos="230188" algn="l"/>
                </a:tabLst>
                <a:defRPr/>
              </a:pPr>
              <a:t>‹#›</a:t>
            </a:fld>
            <a:endParaRPr lang="en-US" sz="1100" b="1" dirty="0">
              <a:solidFill>
                <a:schemeClr val="bg2"/>
              </a:solidFill>
              <a:latin typeface="Roboto" panose="02000000000000000000" pitchFamily="2" charset="0"/>
              <a:ea typeface="Roboto" panose="02000000000000000000" pitchFamily="2" charset="0"/>
              <a:cs typeface="Times New Roman" panose="02020603050405020304" pitchFamily="18" charset="0"/>
            </a:endParaRPr>
          </a:p>
        </p:txBody>
      </p:sp>
      <p:sp>
        <p:nvSpPr>
          <p:cNvPr id="41" name="Rectangle 256">
            <a:extLst>
              <a:ext uri="{FF2B5EF4-FFF2-40B4-BE49-F238E27FC236}">
                <a16:creationId xmlns:a16="http://schemas.microsoft.com/office/drawing/2014/main" id="{DF5E4726-94A1-FED7-677B-96B372546603}"/>
              </a:ext>
            </a:extLst>
          </p:cNvPr>
          <p:cNvSpPr txBox="1">
            <a:spLocks noChangeArrowheads="1"/>
          </p:cNvSpPr>
          <p:nvPr userDrawn="1"/>
        </p:nvSpPr>
        <p:spPr>
          <a:xfrm>
            <a:off x="7599464" y="6576851"/>
            <a:ext cx="3860800" cy="152400"/>
          </a:xfrm>
          <a:prstGeom prst="rect">
            <a:avLst/>
          </a:prstGeom>
          <a:ln/>
        </p:spPr>
        <p:txBody>
          <a:bodyPr anchor="ctr"/>
          <a:lstStyle/>
          <a:p>
            <a:pPr algn="r"/>
            <a:r>
              <a:rPr lang="en-US" sz="1000" dirty="0">
                <a:solidFill>
                  <a:schemeClr val="bg2"/>
                </a:solidFill>
                <a:latin typeface="Roboto" panose="02000000000000000000" pitchFamily="2" charset="0"/>
                <a:ea typeface="Roboto" panose="02000000000000000000" pitchFamily="2" charset="0"/>
                <a:cs typeface="Arial" pitchFamily="34" charset="0"/>
              </a:rPr>
              <a:t> </a:t>
            </a:r>
          </a:p>
        </p:txBody>
      </p:sp>
      <p:pic>
        <p:nvPicPr>
          <p:cNvPr id="4" name="Graphic 3">
            <a:extLst>
              <a:ext uri="{FF2B5EF4-FFF2-40B4-BE49-F238E27FC236}">
                <a16:creationId xmlns:a16="http://schemas.microsoft.com/office/drawing/2014/main" id="{54E8AFC4-0CE6-E93B-9E8C-DB368BD3C3DA}"/>
              </a:ext>
            </a:extLst>
          </p:cNvPr>
          <p:cNvPicPr>
            <a:picLocks noChangeAspect="1"/>
          </p:cNvPicPr>
          <p:nvPr userDrawn="1"/>
        </p:nvPicPr>
        <p:blipFill>
          <a:blip>
            <a:extLst>
              <a:ext uri="{96DAC541-7B7A-43D3-8B79-37D633B846F1}">
                <asvg:svgBlip xmlns:asvg="http://schemas.microsoft.com/office/drawing/2016/SVG/main" r:embed="rId37"/>
              </a:ext>
            </a:extLst>
          </a:blip>
          <a:stretch>
            <a:fillRect/>
          </a:stretch>
        </p:blipFill>
        <p:spPr>
          <a:xfrm>
            <a:off x="314693" y="6431818"/>
            <a:ext cx="1188988" cy="285824"/>
          </a:xfrm>
          <a:prstGeom prst="rect">
            <a:avLst/>
          </a:prstGeom>
        </p:spPr>
      </p:pic>
    </p:spTree>
    <p:extLst>
      <p:ext uri="{BB962C8B-B14F-4D97-AF65-F5344CB8AC3E}">
        <p14:creationId xmlns:p14="http://schemas.microsoft.com/office/powerpoint/2010/main" val="2196214776"/>
      </p:ext>
    </p:extLst>
  </p:cSld>
  <p:clrMap bg1="lt1" tx1="dk1" bg2="lt2" tx2="dk2" accent1="accent1" accent2="accent2" accent3="accent3" accent4="accent4" accent5="accent5" accent6="accent6" hlink="hlink" folHlink="folHlink"/>
  <p:sldLayoutIdLst>
    <p:sldLayoutId id="2147483873" r:id="rId1"/>
    <p:sldLayoutId id="2147483941" r:id="rId2"/>
    <p:sldLayoutId id="2147483939" r:id="rId3"/>
    <p:sldLayoutId id="2147483896" r:id="rId4"/>
    <p:sldLayoutId id="2147483927" r:id="rId5"/>
    <p:sldLayoutId id="2147483832" r:id="rId6"/>
    <p:sldLayoutId id="2147483894" r:id="rId7"/>
    <p:sldLayoutId id="2147483829" r:id="rId8"/>
    <p:sldLayoutId id="2147483897" r:id="rId9"/>
    <p:sldLayoutId id="2147483833" r:id="rId10"/>
    <p:sldLayoutId id="2147483952" r:id="rId11"/>
    <p:sldLayoutId id="2147483953" r:id="rId12"/>
    <p:sldLayoutId id="2147483954" r:id="rId13"/>
    <p:sldLayoutId id="2147483955" r:id="rId14"/>
    <p:sldLayoutId id="2147483956" r:id="rId15"/>
    <p:sldLayoutId id="2147483834" r:id="rId16"/>
    <p:sldLayoutId id="2147483940" r:id="rId17"/>
    <p:sldLayoutId id="2147483835" r:id="rId18"/>
    <p:sldLayoutId id="2147483928" r:id="rId19"/>
    <p:sldLayoutId id="2147483906" r:id="rId20"/>
    <p:sldLayoutId id="2147483905" r:id="rId21"/>
    <p:sldLayoutId id="2147483937" r:id="rId22"/>
    <p:sldLayoutId id="2147483947" r:id="rId23"/>
    <p:sldLayoutId id="2147483948" r:id="rId24"/>
    <p:sldLayoutId id="2147483951" r:id="rId25"/>
    <p:sldLayoutId id="2147483949" r:id="rId26"/>
    <p:sldLayoutId id="2147483868" r:id="rId27"/>
    <p:sldLayoutId id="2147483861" r:id="rId28"/>
    <p:sldLayoutId id="2147483930" r:id="rId29"/>
    <p:sldLayoutId id="2147483849" r:id="rId30"/>
    <p:sldLayoutId id="2147483957" r:id="rId31"/>
    <p:sldLayoutId id="2147483958" r:id="rId32"/>
    <p:sldLayoutId id="2147483959" r:id="rId33"/>
    <p:sldLayoutId id="2147483960" r:id="rId34"/>
    <p:sldLayoutId id="2147483961" r:id="rId35"/>
  </p:sldLayoutIdLst>
  <p:hf hdr="0" dt="0"/>
  <p:txStyles>
    <p:titleStyle>
      <a:lvl1pPr algn="l" defTabSz="914400" rtl="0" eaLnBrk="1" latinLnBrk="0" hangingPunct="1">
        <a:lnSpc>
          <a:spcPct val="90000"/>
        </a:lnSpc>
        <a:spcBef>
          <a:spcPct val="0"/>
        </a:spcBef>
        <a:buNone/>
        <a:defRPr sz="3200" b="1" kern="1200">
          <a:solidFill>
            <a:schemeClr val="tx1"/>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200"/>
        </a:spcBef>
        <a:spcAft>
          <a:spcPts val="60"/>
        </a:spcAft>
        <a:buFont typeface="Arial" panose="020B0604020202020204" pitchFamily="34" charset="0"/>
        <a:buNone/>
        <a:defRPr sz="22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1200"/>
        </a:spcBef>
        <a:spcAft>
          <a:spcPts val="60"/>
        </a:spcAft>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1200"/>
        </a:spcBef>
        <a:spcAft>
          <a:spcPts val="60"/>
        </a:spcAft>
        <a:buFont typeface="Arial" panose="020B0604020202020204" pitchFamily="34" charset="0"/>
        <a:buChar char="•"/>
        <a:defRPr sz="16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1200"/>
        </a:spcBef>
        <a:spcAft>
          <a:spcPts val="60"/>
        </a:spcAft>
        <a:buFont typeface="Arial" panose="020B0604020202020204" pitchFamily="34" charset="0"/>
        <a:buChar char="•"/>
        <a:defRPr sz="16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1200"/>
        </a:spcBef>
        <a:spcAft>
          <a:spcPts val="60"/>
        </a:spcAft>
        <a:buFont typeface="Arial" panose="020B0604020202020204" pitchFamily="34" charset="0"/>
        <a:buChar char="•"/>
        <a:defRPr sz="16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41.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NUL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NULL"/><Relationship Id="rId4" Type="http://schemas.openxmlformats.org/officeDocument/2006/relationships/image" Target="NUL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oleObject" Target="../embeddings/oleObject1.bin"/><Relationship Id="rId1" Type="http://schemas.openxmlformats.org/officeDocument/2006/relationships/slideLayout" Target="../slideLayouts/slideLayout32.xml"/><Relationship Id="rId6" Type="http://schemas.openxmlformats.org/officeDocument/2006/relationships/image" Target="../media/image45.emf"/><Relationship Id="rId5" Type="http://schemas.openxmlformats.org/officeDocument/2006/relationships/image" Target="../media/image44.wmf"/><Relationship Id="rId4" Type="http://schemas.openxmlformats.org/officeDocument/2006/relationships/oleObject" Target="../embeddings/oleObject2.bin"/></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50.png"/><Relationship Id="rId2" Type="http://schemas.openxmlformats.org/officeDocument/2006/relationships/image" Target="../media/image67.png"/><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8.png"/><Relationship Id="rId4" Type="http://schemas.openxmlformats.org/officeDocument/2006/relationships/notesSlide" Target="../notesSlides/notesSlid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3.xml"/><Relationship Id="rId5" Type="http://schemas.openxmlformats.org/officeDocument/2006/relationships/image" Target="../media/image63.png"/><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32.xml"/><Relationship Id="rId6" Type="http://schemas.openxmlformats.org/officeDocument/2006/relationships/image" Target="../media/image69.png"/><Relationship Id="rId5" Type="http://schemas.openxmlformats.org/officeDocument/2006/relationships/image" Target="../media/image66.png"/><Relationship Id="rId4" Type="http://schemas.openxmlformats.org/officeDocument/2006/relationships/hyperlink" Target="https://doi.org/10.2172/7343826"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9D7E7-1190-0763-B3AB-CADB81B06232}"/>
              </a:ext>
            </a:extLst>
          </p:cNvPr>
          <p:cNvSpPr>
            <a:spLocks noGrp="1"/>
          </p:cNvSpPr>
          <p:nvPr>
            <p:ph type="ctrTitle"/>
          </p:nvPr>
        </p:nvSpPr>
        <p:spPr/>
        <p:txBody>
          <a:bodyPr/>
          <a:lstStyle/>
          <a:p>
            <a:r>
              <a:rPr lang="en-US" dirty="0"/>
              <a:t>Fundamentals of Radiation Damage in Nuclear Materials</a:t>
            </a:r>
          </a:p>
        </p:txBody>
      </p:sp>
      <p:sp>
        <p:nvSpPr>
          <p:cNvPr id="3" name="Subtitle 2">
            <a:extLst>
              <a:ext uri="{FF2B5EF4-FFF2-40B4-BE49-F238E27FC236}">
                <a16:creationId xmlns:a16="http://schemas.microsoft.com/office/drawing/2014/main" id="{14898676-2370-ADC1-1230-3A46A1812FF2}"/>
              </a:ext>
            </a:extLst>
          </p:cNvPr>
          <p:cNvSpPr>
            <a:spLocks noGrp="1"/>
          </p:cNvSpPr>
          <p:nvPr>
            <p:ph type="subTitle" idx="1"/>
          </p:nvPr>
        </p:nvSpPr>
        <p:spPr/>
        <p:txBody>
          <a:bodyPr/>
          <a:lstStyle/>
          <a:p>
            <a:r>
              <a:rPr lang="en-US" dirty="0"/>
              <a:t>Presented by</a:t>
            </a:r>
          </a:p>
        </p:txBody>
      </p:sp>
      <p:sp>
        <p:nvSpPr>
          <p:cNvPr id="4" name="Text Placeholder 3">
            <a:extLst>
              <a:ext uri="{FF2B5EF4-FFF2-40B4-BE49-F238E27FC236}">
                <a16:creationId xmlns:a16="http://schemas.microsoft.com/office/drawing/2014/main" id="{BB36DDB9-99E4-061F-38F1-A4DAAD4F0196}"/>
              </a:ext>
            </a:extLst>
          </p:cNvPr>
          <p:cNvSpPr>
            <a:spLocks noGrp="1"/>
          </p:cNvSpPr>
          <p:nvPr>
            <p:ph type="body" sz="quarter" idx="14"/>
          </p:nvPr>
        </p:nvSpPr>
        <p:spPr>
          <a:xfrm>
            <a:off x="1215450" y="1829747"/>
            <a:ext cx="4517136" cy="193899"/>
          </a:xfrm>
        </p:spPr>
        <p:txBody>
          <a:bodyPr/>
          <a:lstStyle/>
          <a:p>
            <a:r>
              <a:rPr lang="en-US" dirty="0"/>
              <a:t>NSUF Foundations of Irradiation Testing Workshop, July 2026</a:t>
            </a:r>
          </a:p>
          <a:p>
            <a:endParaRPr lang="en-US" dirty="0"/>
          </a:p>
        </p:txBody>
      </p:sp>
      <p:sp>
        <p:nvSpPr>
          <p:cNvPr id="5" name="Text Placeholder 4">
            <a:extLst>
              <a:ext uri="{FF2B5EF4-FFF2-40B4-BE49-F238E27FC236}">
                <a16:creationId xmlns:a16="http://schemas.microsoft.com/office/drawing/2014/main" id="{B70D8AF1-1710-1A00-8605-74993BCE7CBF}"/>
              </a:ext>
            </a:extLst>
          </p:cNvPr>
          <p:cNvSpPr>
            <a:spLocks noGrp="1"/>
          </p:cNvSpPr>
          <p:nvPr>
            <p:ph type="body" sz="quarter" idx="15"/>
          </p:nvPr>
        </p:nvSpPr>
        <p:spPr/>
        <p:txBody>
          <a:bodyPr/>
          <a:lstStyle/>
          <a:p>
            <a:r>
              <a:rPr lang="en-US" dirty="0"/>
              <a:t>Stephen Taller</a:t>
            </a:r>
          </a:p>
          <a:p>
            <a:endParaRPr lang="en-US" dirty="0"/>
          </a:p>
        </p:txBody>
      </p:sp>
      <p:sp>
        <p:nvSpPr>
          <p:cNvPr id="6" name="Text Placeholder 5">
            <a:extLst>
              <a:ext uri="{FF2B5EF4-FFF2-40B4-BE49-F238E27FC236}">
                <a16:creationId xmlns:a16="http://schemas.microsoft.com/office/drawing/2014/main" id="{53F1FD2E-45A0-005E-96CF-8570C5BBE2B0}"/>
              </a:ext>
            </a:extLst>
          </p:cNvPr>
          <p:cNvSpPr>
            <a:spLocks noGrp="1"/>
          </p:cNvSpPr>
          <p:nvPr>
            <p:ph type="body" sz="quarter" idx="17"/>
          </p:nvPr>
        </p:nvSpPr>
        <p:spPr/>
        <p:txBody>
          <a:bodyPr/>
          <a:lstStyle/>
          <a:p>
            <a:r>
              <a:rPr lang="en-US" dirty="0"/>
              <a:t>Oak Ridge National Laboratory</a:t>
            </a:r>
          </a:p>
          <a:p>
            <a:endParaRPr lang="en-US" dirty="0"/>
          </a:p>
        </p:txBody>
      </p:sp>
    </p:spTree>
    <p:extLst>
      <p:ext uri="{BB962C8B-B14F-4D97-AF65-F5344CB8AC3E}">
        <p14:creationId xmlns:p14="http://schemas.microsoft.com/office/powerpoint/2010/main" val="818681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02F2E-8A87-476A-354E-443D47754D6A}"/>
              </a:ext>
            </a:extLst>
          </p:cNvPr>
          <p:cNvSpPr>
            <a:spLocks noGrp="1"/>
          </p:cNvSpPr>
          <p:nvPr>
            <p:ph type="title"/>
          </p:nvPr>
        </p:nvSpPr>
        <p:spPr/>
        <p:txBody>
          <a:bodyPr/>
          <a:lstStyle/>
          <a:p>
            <a:r>
              <a:rPr lang="en-US" dirty="0"/>
              <a:t>The metric of displacements per atom (DPA) is used to compare across environments</a:t>
            </a:r>
          </a:p>
        </p:txBody>
      </p:sp>
      <p:sp>
        <p:nvSpPr>
          <p:cNvPr id="3" name="Content Placeholder 2">
            <a:extLst>
              <a:ext uri="{FF2B5EF4-FFF2-40B4-BE49-F238E27FC236}">
                <a16:creationId xmlns:a16="http://schemas.microsoft.com/office/drawing/2014/main" id="{F489C0A2-CA28-E803-4BC7-68030BA88602}"/>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D5C52EAB-A7BB-DBF6-B5CE-F8FFEEF530E1}"/>
              </a:ext>
            </a:extLst>
          </p:cNvPr>
          <p:cNvPicPr>
            <a:picLocks noChangeAspect="1"/>
          </p:cNvPicPr>
          <p:nvPr/>
        </p:nvPicPr>
        <p:blipFill>
          <a:blip r:embed="rId2"/>
          <a:stretch>
            <a:fillRect/>
          </a:stretch>
        </p:blipFill>
        <p:spPr>
          <a:xfrm>
            <a:off x="384876" y="1432880"/>
            <a:ext cx="5153744" cy="4582164"/>
          </a:xfrm>
          <a:prstGeom prst="rect">
            <a:avLst/>
          </a:prstGeom>
        </p:spPr>
      </p:pic>
      <p:pic>
        <p:nvPicPr>
          <p:cNvPr id="7" name="Picture 6">
            <a:extLst>
              <a:ext uri="{FF2B5EF4-FFF2-40B4-BE49-F238E27FC236}">
                <a16:creationId xmlns:a16="http://schemas.microsoft.com/office/drawing/2014/main" id="{4AFA0D30-791B-1A1B-56AE-0FA9E05552E6}"/>
              </a:ext>
            </a:extLst>
          </p:cNvPr>
          <p:cNvPicPr>
            <a:picLocks noChangeAspect="1"/>
          </p:cNvPicPr>
          <p:nvPr/>
        </p:nvPicPr>
        <p:blipFill>
          <a:blip r:embed="rId3"/>
          <a:stretch>
            <a:fillRect/>
          </a:stretch>
        </p:blipFill>
        <p:spPr>
          <a:xfrm>
            <a:off x="6434274" y="1432880"/>
            <a:ext cx="5372850" cy="4658375"/>
          </a:xfrm>
          <a:prstGeom prst="rect">
            <a:avLst/>
          </a:prstGeom>
        </p:spPr>
      </p:pic>
      <p:sp>
        <p:nvSpPr>
          <p:cNvPr id="8" name="Arrow: Right 7">
            <a:extLst>
              <a:ext uri="{FF2B5EF4-FFF2-40B4-BE49-F238E27FC236}">
                <a16:creationId xmlns:a16="http://schemas.microsoft.com/office/drawing/2014/main" id="{191E236D-5301-9B9C-A858-3C77E380CF56}"/>
              </a:ext>
            </a:extLst>
          </p:cNvPr>
          <p:cNvSpPr/>
          <p:nvPr/>
        </p:nvSpPr>
        <p:spPr>
          <a:xfrm>
            <a:off x="5794744" y="3168502"/>
            <a:ext cx="542261" cy="75491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F1DF85A-F6E4-12CD-2065-CEF48C8527E1}"/>
              </a:ext>
            </a:extLst>
          </p:cNvPr>
          <p:cNvSpPr txBox="1"/>
          <p:nvPr/>
        </p:nvSpPr>
        <p:spPr>
          <a:xfrm>
            <a:off x="4073692" y="6429054"/>
            <a:ext cx="4721164" cy="369332"/>
          </a:xfrm>
          <a:prstGeom prst="rect">
            <a:avLst/>
          </a:prstGeom>
          <a:noFill/>
        </p:spPr>
        <p:txBody>
          <a:bodyPr wrap="none" rtlCol="0">
            <a:spAutoFit/>
          </a:bodyPr>
          <a:lstStyle/>
          <a:p>
            <a:r>
              <a:rPr lang="en-US" dirty="0"/>
              <a:t>L. R. Greenwood, JNM 216, p. 29-44, (1994)</a:t>
            </a:r>
          </a:p>
        </p:txBody>
      </p:sp>
    </p:spTree>
    <p:extLst>
      <p:ext uri="{BB962C8B-B14F-4D97-AF65-F5344CB8AC3E}">
        <p14:creationId xmlns:p14="http://schemas.microsoft.com/office/powerpoint/2010/main" val="2229545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9BB59-E270-E7E0-82FD-43AC9F8C4F40}"/>
              </a:ext>
            </a:extLst>
          </p:cNvPr>
          <p:cNvSpPr>
            <a:spLocks noGrp="1"/>
          </p:cNvSpPr>
          <p:nvPr>
            <p:ph type="title"/>
          </p:nvPr>
        </p:nvSpPr>
        <p:spPr/>
        <p:txBody>
          <a:bodyPr/>
          <a:lstStyle/>
          <a:p>
            <a:r>
              <a:rPr lang="en-US" dirty="0"/>
              <a:t>The international standard is the </a:t>
            </a:r>
            <a:r>
              <a:rPr lang="en-US" dirty="0" err="1"/>
              <a:t>Norgett</a:t>
            </a:r>
            <a:r>
              <a:rPr lang="en-US" dirty="0"/>
              <a:t>-Robinson-Torrens model of displacements (NRT-dpa)</a:t>
            </a:r>
          </a:p>
        </p:txBody>
      </p:sp>
      <p:pic>
        <p:nvPicPr>
          <p:cNvPr id="7" name="Picture 6">
            <a:extLst>
              <a:ext uri="{FF2B5EF4-FFF2-40B4-BE49-F238E27FC236}">
                <a16:creationId xmlns:a16="http://schemas.microsoft.com/office/drawing/2014/main" id="{223583B5-E78A-2B6E-C010-29DDEB07AB54}"/>
              </a:ext>
            </a:extLst>
          </p:cNvPr>
          <p:cNvPicPr>
            <a:picLocks noChangeAspect="1"/>
          </p:cNvPicPr>
          <p:nvPr/>
        </p:nvPicPr>
        <p:blipFill>
          <a:blip r:embed="rId2"/>
          <a:stretch>
            <a:fillRect/>
          </a:stretch>
        </p:blipFill>
        <p:spPr>
          <a:xfrm>
            <a:off x="603467" y="2542602"/>
            <a:ext cx="3925786" cy="1570315"/>
          </a:xfrm>
          <a:prstGeom prst="rect">
            <a:avLst/>
          </a:prstGeom>
        </p:spPr>
      </p:pic>
      <p:sp>
        <p:nvSpPr>
          <p:cNvPr id="8" name="TextBox 7">
            <a:extLst>
              <a:ext uri="{FF2B5EF4-FFF2-40B4-BE49-F238E27FC236}">
                <a16:creationId xmlns:a16="http://schemas.microsoft.com/office/drawing/2014/main" id="{5F5CBAEE-703D-991D-0F9F-7D63A3914FA6}"/>
              </a:ext>
            </a:extLst>
          </p:cNvPr>
          <p:cNvSpPr txBox="1"/>
          <p:nvPr/>
        </p:nvSpPr>
        <p:spPr>
          <a:xfrm>
            <a:off x="1293542" y="1972278"/>
            <a:ext cx="3073277" cy="369332"/>
          </a:xfrm>
          <a:prstGeom prst="rect">
            <a:avLst/>
          </a:prstGeom>
          <a:noFill/>
        </p:spPr>
        <p:txBody>
          <a:bodyPr wrap="none" rtlCol="0">
            <a:spAutoFit/>
          </a:bodyPr>
          <a:lstStyle/>
          <a:p>
            <a:r>
              <a:rPr lang="en-US" dirty="0" err="1"/>
              <a:t>Kinchin</a:t>
            </a:r>
            <a:r>
              <a:rPr lang="en-US" dirty="0"/>
              <a:t>-Pease model (1955)</a:t>
            </a:r>
          </a:p>
        </p:txBody>
      </p:sp>
      <p:sp>
        <p:nvSpPr>
          <p:cNvPr id="11" name="TextBox 10">
            <a:extLst>
              <a:ext uri="{FF2B5EF4-FFF2-40B4-BE49-F238E27FC236}">
                <a16:creationId xmlns:a16="http://schemas.microsoft.com/office/drawing/2014/main" id="{291272E0-C437-7CF3-6C25-6E9D9E7DADFC}"/>
              </a:ext>
            </a:extLst>
          </p:cNvPr>
          <p:cNvSpPr txBox="1"/>
          <p:nvPr/>
        </p:nvSpPr>
        <p:spPr>
          <a:xfrm>
            <a:off x="603467" y="4112917"/>
            <a:ext cx="4596130" cy="646331"/>
          </a:xfrm>
          <a:prstGeom prst="rect">
            <a:avLst/>
          </a:prstGeom>
          <a:noFill/>
        </p:spPr>
        <p:txBody>
          <a:bodyPr wrap="none" rtlCol="0">
            <a:spAutoFit/>
          </a:bodyPr>
          <a:lstStyle/>
          <a:p>
            <a:r>
              <a:rPr lang="en-US" dirty="0"/>
              <a:t>Hard barrier for displacements</a:t>
            </a:r>
          </a:p>
          <a:p>
            <a:r>
              <a:rPr lang="en-US" dirty="0"/>
              <a:t>Linear rate of production at higher energies</a:t>
            </a:r>
          </a:p>
        </p:txBody>
      </p:sp>
      <p:pic>
        <p:nvPicPr>
          <p:cNvPr id="14" name="Picture 13">
            <a:extLst>
              <a:ext uri="{FF2B5EF4-FFF2-40B4-BE49-F238E27FC236}">
                <a16:creationId xmlns:a16="http://schemas.microsoft.com/office/drawing/2014/main" id="{B84C07FC-2696-EFBE-0748-9A40DA704703}"/>
              </a:ext>
            </a:extLst>
          </p:cNvPr>
          <p:cNvPicPr>
            <a:picLocks noChangeAspect="1"/>
          </p:cNvPicPr>
          <p:nvPr/>
        </p:nvPicPr>
        <p:blipFill>
          <a:blip r:embed="rId3"/>
          <a:stretch>
            <a:fillRect/>
          </a:stretch>
        </p:blipFill>
        <p:spPr>
          <a:xfrm>
            <a:off x="6800960" y="882191"/>
            <a:ext cx="4301525" cy="4402146"/>
          </a:xfrm>
          <a:prstGeom prst="rect">
            <a:avLst/>
          </a:prstGeom>
        </p:spPr>
      </p:pic>
      <p:pic>
        <p:nvPicPr>
          <p:cNvPr id="16" name="Picture 15">
            <a:extLst>
              <a:ext uri="{FF2B5EF4-FFF2-40B4-BE49-F238E27FC236}">
                <a16:creationId xmlns:a16="http://schemas.microsoft.com/office/drawing/2014/main" id="{71188E6C-5781-6D28-8DB5-D2B7CE4FDA7F}"/>
              </a:ext>
            </a:extLst>
          </p:cNvPr>
          <p:cNvPicPr>
            <a:picLocks noChangeAspect="1"/>
          </p:cNvPicPr>
          <p:nvPr/>
        </p:nvPicPr>
        <p:blipFill>
          <a:blip r:embed="rId4"/>
          <a:srcRect b="6611"/>
          <a:stretch/>
        </p:blipFill>
        <p:spPr>
          <a:xfrm>
            <a:off x="6800960" y="5207399"/>
            <a:ext cx="4297680" cy="1616355"/>
          </a:xfrm>
          <a:prstGeom prst="rect">
            <a:avLst/>
          </a:prstGeom>
        </p:spPr>
      </p:pic>
      <p:sp>
        <p:nvSpPr>
          <p:cNvPr id="17" name="TextBox 16">
            <a:extLst>
              <a:ext uri="{FF2B5EF4-FFF2-40B4-BE49-F238E27FC236}">
                <a16:creationId xmlns:a16="http://schemas.microsoft.com/office/drawing/2014/main" id="{DDE9A748-B07A-2E13-1451-4B4B19FF8BCF}"/>
              </a:ext>
            </a:extLst>
          </p:cNvPr>
          <p:cNvSpPr txBox="1"/>
          <p:nvPr/>
        </p:nvSpPr>
        <p:spPr>
          <a:xfrm>
            <a:off x="686420" y="5203005"/>
            <a:ext cx="5228244" cy="923330"/>
          </a:xfrm>
          <a:prstGeom prst="rect">
            <a:avLst/>
          </a:prstGeom>
          <a:noFill/>
        </p:spPr>
        <p:txBody>
          <a:bodyPr wrap="square" rtlCol="0">
            <a:spAutoFit/>
          </a:bodyPr>
          <a:lstStyle/>
          <a:p>
            <a:r>
              <a:rPr lang="en-US" dirty="0"/>
              <a:t>Hard barrier for displacements</a:t>
            </a:r>
          </a:p>
          <a:p>
            <a:r>
              <a:rPr lang="en-US" dirty="0"/>
              <a:t>Non-linear rate of displacements based on additional factors</a:t>
            </a:r>
          </a:p>
        </p:txBody>
      </p:sp>
      <p:cxnSp>
        <p:nvCxnSpPr>
          <p:cNvPr id="19" name="Straight Arrow Connector 18">
            <a:extLst>
              <a:ext uri="{FF2B5EF4-FFF2-40B4-BE49-F238E27FC236}">
                <a16:creationId xmlns:a16="http://schemas.microsoft.com/office/drawing/2014/main" id="{E8CC597D-B1C5-3D12-A292-B76005BB49CF}"/>
              </a:ext>
            </a:extLst>
          </p:cNvPr>
          <p:cNvCxnSpPr/>
          <p:nvPr/>
        </p:nvCxnSpPr>
        <p:spPr>
          <a:xfrm>
            <a:off x="5463251" y="5602147"/>
            <a:ext cx="1180617"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72733C0-5DE3-B802-552D-D81B31871BEB}"/>
              </a:ext>
            </a:extLst>
          </p:cNvPr>
          <p:cNvSpPr txBox="1"/>
          <p:nvPr/>
        </p:nvSpPr>
        <p:spPr>
          <a:xfrm>
            <a:off x="2566360" y="6485200"/>
            <a:ext cx="4314001" cy="338554"/>
          </a:xfrm>
          <a:prstGeom prst="rect">
            <a:avLst/>
          </a:prstGeom>
          <a:noFill/>
        </p:spPr>
        <p:txBody>
          <a:bodyPr wrap="none" rtlCol="0">
            <a:spAutoFit/>
          </a:bodyPr>
          <a:lstStyle/>
          <a:p>
            <a:r>
              <a:rPr lang="en-US" sz="1600" dirty="0" err="1"/>
              <a:t>Norgett</a:t>
            </a:r>
            <a:r>
              <a:rPr lang="en-US" sz="1600" dirty="0"/>
              <a:t> et al, </a:t>
            </a:r>
            <a:r>
              <a:rPr lang="en-US" sz="1600" dirty="0" err="1"/>
              <a:t>Nuc</a:t>
            </a:r>
            <a:r>
              <a:rPr lang="en-US" sz="1600" dirty="0"/>
              <a:t>. Eng. and Design 33 (1975)</a:t>
            </a:r>
          </a:p>
        </p:txBody>
      </p:sp>
    </p:spTree>
    <p:extLst>
      <p:ext uri="{BB962C8B-B14F-4D97-AF65-F5344CB8AC3E}">
        <p14:creationId xmlns:p14="http://schemas.microsoft.com/office/powerpoint/2010/main" val="2743099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7A667-FA5E-472D-E2CC-D6EE02A58F9C}"/>
              </a:ext>
            </a:extLst>
          </p:cNvPr>
          <p:cNvSpPr>
            <a:spLocks noGrp="1"/>
          </p:cNvSpPr>
          <p:nvPr>
            <p:ph type="title"/>
          </p:nvPr>
        </p:nvSpPr>
        <p:spPr>
          <a:xfrm>
            <a:off x="314692" y="365125"/>
            <a:ext cx="11315194" cy="886397"/>
          </a:xfrm>
        </p:spPr>
        <p:txBody>
          <a:bodyPr/>
          <a:lstStyle/>
          <a:p>
            <a:r>
              <a:rPr lang="en-US" dirty="0"/>
              <a:t>In practice, standardized methodologies are available to calculate displacements consistently across environments</a:t>
            </a:r>
          </a:p>
        </p:txBody>
      </p:sp>
      <p:pic>
        <p:nvPicPr>
          <p:cNvPr id="5" name="Picture 4">
            <a:extLst>
              <a:ext uri="{FF2B5EF4-FFF2-40B4-BE49-F238E27FC236}">
                <a16:creationId xmlns:a16="http://schemas.microsoft.com/office/drawing/2014/main" id="{9684CEBE-B60F-4B8F-E1C0-4AC6AF051B23}"/>
              </a:ext>
            </a:extLst>
          </p:cNvPr>
          <p:cNvPicPr>
            <a:picLocks noChangeAspect="1"/>
          </p:cNvPicPr>
          <p:nvPr/>
        </p:nvPicPr>
        <p:blipFill>
          <a:blip r:embed="rId2"/>
          <a:srcRect b="24223"/>
          <a:stretch/>
        </p:blipFill>
        <p:spPr>
          <a:xfrm>
            <a:off x="5972289" y="1982072"/>
            <a:ext cx="5809240" cy="1446928"/>
          </a:xfrm>
          <a:prstGeom prst="rect">
            <a:avLst/>
          </a:prstGeom>
        </p:spPr>
      </p:pic>
      <p:pic>
        <p:nvPicPr>
          <p:cNvPr id="7" name="Picture 6">
            <a:extLst>
              <a:ext uri="{FF2B5EF4-FFF2-40B4-BE49-F238E27FC236}">
                <a16:creationId xmlns:a16="http://schemas.microsoft.com/office/drawing/2014/main" id="{499D43CA-7020-1581-CD10-5D16698CF753}"/>
              </a:ext>
            </a:extLst>
          </p:cNvPr>
          <p:cNvPicPr>
            <a:picLocks noChangeAspect="1"/>
          </p:cNvPicPr>
          <p:nvPr/>
        </p:nvPicPr>
        <p:blipFill>
          <a:blip r:embed="rId3"/>
          <a:stretch>
            <a:fillRect/>
          </a:stretch>
        </p:blipFill>
        <p:spPr>
          <a:xfrm>
            <a:off x="460425" y="1910847"/>
            <a:ext cx="5260920" cy="3097088"/>
          </a:xfrm>
          <a:prstGeom prst="rect">
            <a:avLst/>
          </a:prstGeom>
        </p:spPr>
      </p:pic>
      <p:sp>
        <p:nvSpPr>
          <p:cNvPr id="9" name="TextBox 8">
            <a:extLst>
              <a:ext uri="{FF2B5EF4-FFF2-40B4-BE49-F238E27FC236}">
                <a16:creationId xmlns:a16="http://schemas.microsoft.com/office/drawing/2014/main" id="{81BAF771-15C6-E4C6-51F6-606F12BCA626}"/>
              </a:ext>
            </a:extLst>
          </p:cNvPr>
          <p:cNvSpPr txBox="1"/>
          <p:nvPr/>
        </p:nvSpPr>
        <p:spPr>
          <a:xfrm>
            <a:off x="565636" y="5078362"/>
            <a:ext cx="5406653" cy="369332"/>
          </a:xfrm>
          <a:prstGeom prst="rect">
            <a:avLst/>
          </a:prstGeom>
          <a:noFill/>
        </p:spPr>
        <p:txBody>
          <a:bodyPr wrap="square">
            <a:spAutoFit/>
          </a:bodyPr>
          <a:lstStyle/>
          <a:p>
            <a:r>
              <a:rPr lang="en-US" sz="1800" i="0" u="none" strike="noStrike" baseline="0" dirty="0">
                <a:solidFill>
                  <a:srgbClr val="231F20"/>
                </a:solidFill>
              </a:rPr>
              <a:t>ENDF/B-VI-based Iron Displacement Cross Section</a:t>
            </a:r>
            <a:endParaRPr lang="en-US" dirty="0"/>
          </a:p>
        </p:txBody>
      </p:sp>
      <p:pic>
        <p:nvPicPr>
          <p:cNvPr id="11" name="Picture 10">
            <a:extLst>
              <a:ext uri="{FF2B5EF4-FFF2-40B4-BE49-F238E27FC236}">
                <a16:creationId xmlns:a16="http://schemas.microsoft.com/office/drawing/2014/main" id="{46F629F1-13D0-6537-B1DF-E419E97E0900}"/>
              </a:ext>
            </a:extLst>
          </p:cNvPr>
          <p:cNvPicPr>
            <a:picLocks noChangeAspect="1"/>
          </p:cNvPicPr>
          <p:nvPr/>
        </p:nvPicPr>
        <p:blipFill>
          <a:blip r:embed="rId4"/>
          <a:stretch>
            <a:fillRect/>
          </a:stretch>
        </p:blipFill>
        <p:spPr>
          <a:xfrm>
            <a:off x="5972289" y="3825916"/>
            <a:ext cx="5038794" cy="1378365"/>
          </a:xfrm>
          <a:prstGeom prst="rect">
            <a:avLst/>
          </a:prstGeom>
        </p:spPr>
      </p:pic>
      <p:sp>
        <p:nvSpPr>
          <p:cNvPr id="12" name="TextBox 11">
            <a:extLst>
              <a:ext uri="{FF2B5EF4-FFF2-40B4-BE49-F238E27FC236}">
                <a16:creationId xmlns:a16="http://schemas.microsoft.com/office/drawing/2014/main" id="{7E7AE846-B60A-B9DA-0438-BB8229D194EE}"/>
              </a:ext>
            </a:extLst>
          </p:cNvPr>
          <p:cNvSpPr txBox="1"/>
          <p:nvPr/>
        </p:nvSpPr>
        <p:spPr>
          <a:xfrm>
            <a:off x="769060" y="5922668"/>
            <a:ext cx="10653879" cy="369332"/>
          </a:xfrm>
          <a:prstGeom prst="rect">
            <a:avLst/>
          </a:prstGeom>
          <a:noFill/>
        </p:spPr>
        <p:txBody>
          <a:bodyPr wrap="none" rtlCol="0">
            <a:spAutoFit/>
          </a:bodyPr>
          <a:lstStyle/>
          <a:p>
            <a:r>
              <a:rPr lang="en-US" dirty="0"/>
              <a:t>Several code packages exist to calculate displacements from cross section data using ASTM methods</a:t>
            </a:r>
          </a:p>
        </p:txBody>
      </p:sp>
    </p:spTree>
    <p:extLst>
      <p:ext uri="{BB962C8B-B14F-4D97-AF65-F5344CB8AC3E}">
        <p14:creationId xmlns:p14="http://schemas.microsoft.com/office/powerpoint/2010/main" val="1937456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61E0D-2698-2AFF-9E5F-53DDDAF09B45}"/>
              </a:ext>
            </a:extLst>
          </p:cNvPr>
          <p:cNvSpPr>
            <a:spLocks noGrp="1"/>
          </p:cNvSpPr>
          <p:nvPr>
            <p:ph type="title"/>
          </p:nvPr>
        </p:nvSpPr>
        <p:spPr/>
        <p:txBody>
          <a:bodyPr/>
          <a:lstStyle/>
          <a:p>
            <a:r>
              <a:rPr lang="en-US" dirty="0"/>
              <a:t>Fundamentally, rate theory equations provide a conceptual framework for understanding microstructure evolution</a:t>
            </a:r>
          </a:p>
        </p:txBody>
      </p:sp>
      <p:sp>
        <p:nvSpPr>
          <p:cNvPr id="3" name="Content Placeholder 2">
            <a:extLst>
              <a:ext uri="{FF2B5EF4-FFF2-40B4-BE49-F238E27FC236}">
                <a16:creationId xmlns:a16="http://schemas.microsoft.com/office/drawing/2014/main" id="{64DC47D1-B4E3-E34B-C0E2-7F4B6B795C7B}"/>
              </a:ext>
            </a:extLst>
          </p:cNvPr>
          <p:cNvSpPr>
            <a:spLocks noGrp="1"/>
          </p:cNvSpPr>
          <p:nvPr>
            <p:ph idx="1"/>
          </p:nvPr>
        </p:nvSpPr>
        <p:spPr>
          <a:xfrm>
            <a:off x="314692" y="5605191"/>
            <a:ext cx="11315194" cy="579474"/>
          </a:xfrm>
        </p:spPr>
        <p:txBody>
          <a:bodyPr/>
          <a:lstStyle/>
          <a:p>
            <a:r>
              <a:rPr lang="en-US" dirty="0"/>
              <a:t>While microstructure evolution of an individual feature is more complex, they’re all interconnected. </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3AC5E79-1EBE-A6EA-3E18-88EE2F74C3D6}"/>
                  </a:ext>
                </a:extLst>
              </p:cNvPr>
              <p:cNvSpPr txBox="1"/>
              <p:nvPr/>
            </p:nvSpPr>
            <p:spPr>
              <a:xfrm>
                <a:off x="4070195" y="1682942"/>
                <a:ext cx="4682244" cy="115012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𝑑𝐶</m:t>
                              </m:r>
                            </m:e>
                            <m:sub>
                              <m:r>
                                <a:rPr lang="en-US" sz="2400" b="0" i="1" smtClean="0">
                                  <a:latin typeface="Cambria Math" panose="02040503050406030204" pitchFamily="18" charset="0"/>
                                </a:rPr>
                                <m:t>𝑖</m:t>
                              </m:r>
                            </m:sub>
                          </m:sSub>
                        </m:num>
                        <m:den>
                          <m:r>
                            <a:rPr lang="en-US" sz="2400" b="0" i="1" smtClean="0">
                              <a:latin typeface="Cambria Math" panose="02040503050406030204" pitchFamily="18" charset="0"/>
                            </a:rPr>
                            <m:t>𝑑𝑡</m:t>
                          </m:r>
                        </m:den>
                      </m:f>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𝐾</m:t>
                          </m:r>
                        </m:e>
                        <m:sub>
                          <m:r>
                            <a:rPr lang="en-US" sz="2400" b="0" i="1" smtClean="0">
                              <a:latin typeface="Cambria Math" panose="02040503050406030204" pitchFamily="18" charset="0"/>
                            </a:rPr>
                            <m:t>0</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𝐾</m:t>
                          </m:r>
                        </m:e>
                        <m:sub>
                          <m:r>
                            <a:rPr lang="en-US" sz="2400" b="0" i="1" smtClean="0">
                              <a:latin typeface="Cambria Math" panose="02040503050406030204" pitchFamily="18" charset="0"/>
                            </a:rPr>
                            <m:t>𝑖𝑣</m:t>
                          </m:r>
                        </m:sub>
                      </m:s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𝐶</m:t>
                          </m:r>
                        </m:e>
                        <m:sub>
                          <m:r>
                            <a:rPr lang="en-US" sz="2400" b="0" i="1" smtClean="0">
                              <a:latin typeface="Cambria Math" panose="02040503050406030204" pitchFamily="18" charset="0"/>
                            </a:rPr>
                            <m:t>𝑖</m:t>
                          </m:r>
                        </m:sub>
                      </m:s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𝐶</m:t>
                          </m:r>
                        </m:e>
                        <m:sub>
                          <m:r>
                            <a:rPr lang="en-US" sz="2400" b="0" i="1" smtClean="0">
                              <a:latin typeface="Cambria Math" panose="02040503050406030204" pitchFamily="18" charset="0"/>
                            </a:rPr>
                            <m:t>𝑣</m:t>
                          </m:r>
                        </m:sub>
                      </m:sSub>
                      <m:r>
                        <a:rPr lang="en-US" sz="2400" b="0" i="1" smtClean="0">
                          <a:latin typeface="Cambria Math" panose="02040503050406030204" pitchFamily="18" charset="0"/>
                        </a:rPr>
                        <m:t>−</m:t>
                      </m:r>
                      <m:nary>
                        <m:naryPr>
                          <m:chr m:val="∑"/>
                          <m:ctrlPr>
                            <a:rPr lang="en-US" sz="2400" b="0" i="1" smtClean="0">
                              <a:latin typeface="Cambria Math" panose="02040503050406030204" pitchFamily="18" charset="0"/>
                            </a:rPr>
                          </m:ctrlPr>
                        </m:naryPr>
                        <m:sub/>
                        <m:sup>
                          <m:r>
                            <a:rPr lang="en-US" sz="2400" b="0" i="1" smtClean="0">
                              <a:latin typeface="Cambria Math" panose="02040503050406030204" pitchFamily="18" charset="0"/>
                            </a:rPr>
                            <m:t>𝑠𝑖𝑛𝑘𝑠</m:t>
                          </m:r>
                        </m:sup>
                        <m:e>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𝑘</m:t>
                              </m:r>
                            </m:e>
                            <m:sub>
                              <m:r>
                                <a:rPr lang="en-US" sz="2400" b="0" i="1" smtClean="0">
                                  <a:latin typeface="Cambria Math" panose="02040503050406030204" pitchFamily="18" charset="0"/>
                                </a:rPr>
                                <m:t>𝑖</m:t>
                              </m:r>
                            </m:sub>
                            <m:sup>
                              <m:r>
                                <a:rPr lang="en-US" sz="2400" b="0" i="1" smtClean="0">
                                  <a:latin typeface="Cambria Math" panose="02040503050406030204" pitchFamily="18" charset="0"/>
                                </a:rPr>
                                <m:t>2</m:t>
                              </m:r>
                            </m:sup>
                          </m:sSubSup>
                          <m:sSub>
                            <m:sSubPr>
                              <m:ctrlPr>
                                <a:rPr lang="en-US" sz="2400" b="0" i="1" smtClean="0">
                                  <a:latin typeface="Cambria Math" panose="02040503050406030204" pitchFamily="18" charset="0"/>
                                </a:rPr>
                              </m:ctrlPr>
                            </m:sSub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𝐷</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𝐶</m:t>
                              </m:r>
                            </m:e>
                            <m:sub>
                              <m:r>
                                <a:rPr lang="en-US" sz="2400" b="0" i="1" smtClean="0">
                                  <a:latin typeface="Cambria Math" panose="02040503050406030204" pitchFamily="18" charset="0"/>
                                </a:rPr>
                                <m:t>𝑖</m:t>
                              </m:r>
                            </m:sub>
                          </m:sSub>
                        </m:e>
                      </m:nary>
                    </m:oMath>
                  </m:oMathPara>
                </a14:m>
                <a:endParaRPr lang="en-US" sz="2400" dirty="0"/>
              </a:p>
            </p:txBody>
          </p:sp>
        </mc:Choice>
        <mc:Fallback xmlns="">
          <p:sp>
            <p:nvSpPr>
              <p:cNvPr id="6" name="TextBox 5">
                <a:extLst>
                  <a:ext uri="{FF2B5EF4-FFF2-40B4-BE49-F238E27FC236}">
                    <a16:creationId xmlns:a16="http://schemas.microsoft.com/office/drawing/2014/main" id="{83AC5E79-1EBE-A6EA-3E18-88EE2F74C3D6}"/>
                  </a:ext>
                </a:extLst>
              </p:cNvPr>
              <p:cNvSpPr txBox="1">
                <a:spLocks noRot="1" noChangeAspect="1" noMove="1" noResize="1" noEditPoints="1" noAdjustHandles="1" noChangeArrowheads="1" noChangeShapeType="1" noTextEdit="1"/>
              </p:cNvSpPr>
              <p:nvPr/>
            </p:nvSpPr>
            <p:spPr>
              <a:xfrm>
                <a:off x="4070195" y="1682942"/>
                <a:ext cx="4682244" cy="1150123"/>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DEEECEF-3EF2-BEAD-96F6-7B6FD19F6EDA}"/>
                  </a:ext>
                </a:extLst>
              </p:cNvPr>
              <p:cNvSpPr txBox="1"/>
              <p:nvPr/>
            </p:nvSpPr>
            <p:spPr>
              <a:xfrm>
                <a:off x="4024092" y="4023647"/>
                <a:ext cx="4981941" cy="115012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𝑑𝐶</m:t>
                              </m:r>
                            </m:e>
                            <m:sub>
                              <m:r>
                                <a:rPr lang="en-US" sz="2400" b="0" i="1" smtClean="0">
                                  <a:latin typeface="Cambria Math" panose="02040503050406030204" pitchFamily="18" charset="0"/>
                                </a:rPr>
                                <m:t>𝑣</m:t>
                              </m:r>
                            </m:sub>
                          </m:sSub>
                        </m:num>
                        <m:den>
                          <m:r>
                            <a:rPr lang="en-US" sz="2400" b="0" i="1" smtClean="0">
                              <a:latin typeface="Cambria Math" panose="02040503050406030204" pitchFamily="18" charset="0"/>
                            </a:rPr>
                            <m:t>𝑑𝑡</m:t>
                          </m:r>
                        </m:den>
                      </m:f>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𝐾</m:t>
                          </m:r>
                        </m:e>
                        <m:sub>
                          <m:r>
                            <a:rPr lang="en-US" sz="2400" b="0" i="1" smtClean="0">
                              <a:latin typeface="Cambria Math" panose="02040503050406030204" pitchFamily="18" charset="0"/>
                            </a:rPr>
                            <m:t>0</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𝐾</m:t>
                          </m:r>
                        </m:e>
                        <m:sub>
                          <m:r>
                            <a:rPr lang="en-US" sz="2400" b="0" i="1" smtClean="0">
                              <a:latin typeface="Cambria Math" panose="02040503050406030204" pitchFamily="18" charset="0"/>
                            </a:rPr>
                            <m:t>𝑖𝑣</m:t>
                          </m:r>
                        </m:sub>
                      </m:s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𝐶</m:t>
                          </m:r>
                        </m:e>
                        <m:sub>
                          <m:r>
                            <a:rPr lang="en-US" sz="2400" b="0" i="1" smtClean="0">
                              <a:latin typeface="Cambria Math" panose="02040503050406030204" pitchFamily="18" charset="0"/>
                            </a:rPr>
                            <m:t>𝑖</m:t>
                          </m:r>
                        </m:sub>
                      </m:sSub>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𝐶</m:t>
                          </m:r>
                        </m:e>
                        <m:sub>
                          <m:r>
                            <a:rPr lang="en-US" sz="2400" b="0" i="1" smtClean="0">
                              <a:latin typeface="Cambria Math" panose="02040503050406030204" pitchFamily="18" charset="0"/>
                            </a:rPr>
                            <m:t>𝑣</m:t>
                          </m:r>
                        </m:sub>
                      </m:sSub>
                      <m:r>
                        <a:rPr lang="en-US" sz="2400" b="0" i="1" smtClean="0">
                          <a:latin typeface="Cambria Math" panose="02040503050406030204" pitchFamily="18" charset="0"/>
                        </a:rPr>
                        <m:t>−</m:t>
                      </m:r>
                      <m:nary>
                        <m:naryPr>
                          <m:chr m:val="∑"/>
                          <m:ctrlPr>
                            <a:rPr lang="en-US" sz="2400" b="0" i="1" smtClean="0">
                              <a:latin typeface="Cambria Math" panose="02040503050406030204" pitchFamily="18" charset="0"/>
                            </a:rPr>
                          </m:ctrlPr>
                        </m:naryPr>
                        <m:sub/>
                        <m:sup>
                          <m:r>
                            <a:rPr lang="en-US" sz="2400" b="0" i="1" smtClean="0">
                              <a:latin typeface="Cambria Math" panose="02040503050406030204" pitchFamily="18" charset="0"/>
                            </a:rPr>
                            <m:t>𝑠𝑖𝑛𝑘𝑠</m:t>
                          </m:r>
                        </m:sup>
                        <m:e>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𝑘</m:t>
                              </m:r>
                            </m:e>
                            <m:sub>
                              <m:r>
                                <a:rPr lang="en-US" sz="2400" b="0" i="1" smtClean="0">
                                  <a:latin typeface="Cambria Math" panose="02040503050406030204" pitchFamily="18" charset="0"/>
                                </a:rPr>
                                <m:t>𝑣</m:t>
                              </m:r>
                            </m:sub>
                            <m:sup>
                              <m:r>
                                <a:rPr lang="en-US" sz="2400" b="0" i="1" smtClean="0">
                                  <a:latin typeface="Cambria Math" panose="02040503050406030204" pitchFamily="18" charset="0"/>
                                </a:rPr>
                                <m:t>2</m:t>
                              </m:r>
                            </m:sup>
                          </m:sSubSup>
                          <m:sSub>
                            <m:sSubPr>
                              <m:ctrlPr>
                                <a:rPr lang="en-US" sz="2400" b="0" i="1" smtClean="0">
                                  <a:latin typeface="Cambria Math" panose="02040503050406030204" pitchFamily="18" charset="0"/>
                                </a:rPr>
                              </m:ctrlPr>
                            </m:sSub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𝐷</m:t>
                                  </m:r>
                                </m:e>
                                <m:sub>
                                  <m:r>
                                    <a:rPr lang="en-US" sz="2400" b="0" i="1" smtClean="0">
                                      <a:latin typeface="Cambria Math" panose="02040503050406030204" pitchFamily="18" charset="0"/>
                                    </a:rPr>
                                    <m:t>𝑣</m:t>
                                  </m:r>
                                </m:sub>
                              </m:sSub>
                              <m:r>
                                <a:rPr lang="en-US" sz="2400" b="0" i="1" smtClean="0">
                                  <a:latin typeface="Cambria Math" panose="02040503050406030204" pitchFamily="18" charset="0"/>
                                </a:rPr>
                                <m:t>𝐶</m:t>
                              </m:r>
                            </m:e>
                            <m:sub>
                              <m:r>
                                <a:rPr lang="en-US" sz="2400" b="0" i="1" smtClean="0">
                                  <a:latin typeface="Cambria Math" panose="02040503050406030204" pitchFamily="18" charset="0"/>
                                </a:rPr>
                                <m:t>𝑣</m:t>
                              </m:r>
                            </m:sub>
                          </m:sSub>
                        </m:e>
                      </m:nary>
                    </m:oMath>
                  </m:oMathPara>
                </a14:m>
                <a:endParaRPr lang="en-US" sz="2400" dirty="0"/>
              </a:p>
            </p:txBody>
          </p:sp>
        </mc:Choice>
        <mc:Fallback xmlns="">
          <p:sp>
            <p:nvSpPr>
              <p:cNvPr id="7" name="TextBox 6">
                <a:extLst>
                  <a:ext uri="{FF2B5EF4-FFF2-40B4-BE49-F238E27FC236}">
                    <a16:creationId xmlns:a16="http://schemas.microsoft.com/office/drawing/2014/main" id="{CDEEECEF-3EF2-BEAD-96F6-7B6FD19F6EDA}"/>
                  </a:ext>
                </a:extLst>
              </p:cNvPr>
              <p:cNvSpPr txBox="1">
                <a:spLocks noRot="1" noChangeAspect="1" noMove="1" noResize="1" noEditPoints="1" noAdjustHandles="1" noChangeArrowheads="1" noChangeShapeType="1" noTextEdit="1"/>
              </p:cNvSpPr>
              <p:nvPr/>
            </p:nvSpPr>
            <p:spPr>
              <a:xfrm>
                <a:off x="4024092" y="4023647"/>
                <a:ext cx="4981941" cy="1150123"/>
              </a:xfrm>
              <a:prstGeom prst="rect">
                <a:avLst/>
              </a:prstGeom>
              <a:blipFill>
                <a:blip r:embed="rId3"/>
                <a:stretch>
                  <a:fillRect/>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4E78BFC3-806A-D79E-FCED-E316292011BF}"/>
              </a:ext>
            </a:extLst>
          </p:cNvPr>
          <p:cNvSpPr txBox="1"/>
          <p:nvPr/>
        </p:nvSpPr>
        <p:spPr>
          <a:xfrm>
            <a:off x="2016872" y="2996405"/>
            <a:ext cx="2007220" cy="923330"/>
          </a:xfrm>
          <a:prstGeom prst="rect">
            <a:avLst/>
          </a:prstGeom>
          <a:noFill/>
        </p:spPr>
        <p:txBody>
          <a:bodyPr wrap="square" rtlCol="0">
            <a:spAutoFit/>
          </a:bodyPr>
          <a:lstStyle/>
          <a:p>
            <a:pPr algn="ctr"/>
            <a:r>
              <a:rPr lang="en-US" dirty="0"/>
              <a:t>Rate of defect concentration change</a:t>
            </a:r>
          </a:p>
        </p:txBody>
      </p:sp>
      <p:sp>
        <p:nvSpPr>
          <p:cNvPr id="9" name="TextBox 8">
            <a:extLst>
              <a:ext uri="{FF2B5EF4-FFF2-40B4-BE49-F238E27FC236}">
                <a16:creationId xmlns:a16="http://schemas.microsoft.com/office/drawing/2014/main" id="{545D1D15-5D07-6CFE-B10F-17581989EE7B}"/>
              </a:ext>
            </a:extLst>
          </p:cNvPr>
          <p:cNvSpPr txBox="1"/>
          <p:nvPr/>
        </p:nvSpPr>
        <p:spPr>
          <a:xfrm>
            <a:off x="3928947" y="3105190"/>
            <a:ext cx="2007220" cy="646331"/>
          </a:xfrm>
          <a:prstGeom prst="rect">
            <a:avLst/>
          </a:prstGeom>
          <a:noFill/>
        </p:spPr>
        <p:txBody>
          <a:bodyPr wrap="square" rtlCol="0">
            <a:spAutoFit/>
          </a:bodyPr>
          <a:lstStyle/>
          <a:p>
            <a:pPr algn="ctr"/>
            <a:r>
              <a:rPr lang="en-US" dirty="0"/>
              <a:t>Production from cascades</a:t>
            </a:r>
          </a:p>
        </p:txBody>
      </p:sp>
      <p:sp>
        <p:nvSpPr>
          <p:cNvPr id="10" name="TextBox 9">
            <a:extLst>
              <a:ext uri="{FF2B5EF4-FFF2-40B4-BE49-F238E27FC236}">
                <a16:creationId xmlns:a16="http://schemas.microsoft.com/office/drawing/2014/main" id="{A433C0FC-7527-4D80-711C-0C2B5CED41EA}"/>
              </a:ext>
            </a:extLst>
          </p:cNvPr>
          <p:cNvSpPr txBox="1"/>
          <p:nvPr/>
        </p:nvSpPr>
        <p:spPr>
          <a:xfrm>
            <a:off x="5806068" y="3075476"/>
            <a:ext cx="2007220" cy="646331"/>
          </a:xfrm>
          <a:prstGeom prst="rect">
            <a:avLst/>
          </a:prstGeom>
          <a:noFill/>
        </p:spPr>
        <p:txBody>
          <a:bodyPr wrap="square" rtlCol="0">
            <a:spAutoFit/>
          </a:bodyPr>
          <a:lstStyle/>
          <a:p>
            <a:pPr algn="ctr"/>
            <a:r>
              <a:rPr lang="en-US" dirty="0"/>
              <a:t>Mutual annihilation</a:t>
            </a:r>
          </a:p>
        </p:txBody>
      </p:sp>
      <p:sp>
        <p:nvSpPr>
          <p:cNvPr id="11" name="TextBox 10">
            <a:extLst>
              <a:ext uri="{FF2B5EF4-FFF2-40B4-BE49-F238E27FC236}">
                <a16:creationId xmlns:a16="http://schemas.microsoft.com/office/drawing/2014/main" id="{F41C88CC-6DEC-E19D-B13B-A2902ACBA248}"/>
              </a:ext>
            </a:extLst>
          </p:cNvPr>
          <p:cNvSpPr txBox="1"/>
          <p:nvPr/>
        </p:nvSpPr>
        <p:spPr>
          <a:xfrm>
            <a:off x="7718143" y="2966691"/>
            <a:ext cx="2007220" cy="923330"/>
          </a:xfrm>
          <a:prstGeom prst="rect">
            <a:avLst/>
          </a:prstGeom>
          <a:noFill/>
        </p:spPr>
        <p:txBody>
          <a:bodyPr wrap="square" rtlCol="0">
            <a:spAutoFit/>
          </a:bodyPr>
          <a:lstStyle/>
          <a:p>
            <a:pPr algn="ctr"/>
            <a:r>
              <a:rPr lang="en-US" dirty="0"/>
              <a:t>Loss to microstructure sinks</a:t>
            </a:r>
          </a:p>
        </p:txBody>
      </p:sp>
      <p:cxnSp>
        <p:nvCxnSpPr>
          <p:cNvPr id="13" name="Straight Arrow Connector 12">
            <a:extLst>
              <a:ext uri="{FF2B5EF4-FFF2-40B4-BE49-F238E27FC236}">
                <a16:creationId xmlns:a16="http://schemas.microsoft.com/office/drawing/2014/main" id="{B1B8314D-C005-11DC-C150-CC41AEC6F245}"/>
              </a:ext>
            </a:extLst>
          </p:cNvPr>
          <p:cNvCxnSpPr>
            <a:cxnSpLocks/>
            <a:stCxn id="8" idx="0"/>
            <a:endCxn id="6" idx="1"/>
          </p:cNvCxnSpPr>
          <p:nvPr/>
        </p:nvCxnSpPr>
        <p:spPr>
          <a:xfrm flipV="1">
            <a:off x="3020482" y="2258004"/>
            <a:ext cx="1049713" cy="7384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BE23AAD-81B1-0527-B568-0C6DBDC3B89B}"/>
              </a:ext>
            </a:extLst>
          </p:cNvPr>
          <p:cNvCxnSpPr>
            <a:stCxn id="8" idx="2"/>
            <a:endCxn id="7" idx="1"/>
          </p:cNvCxnSpPr>
          <p:nvPr/>
        </p:nvCxnSpPr>
        <p:spPr>
          <a:xfrm>
            <a:off x="3020482" y="3919735"/>
            <a:ext cx="1003610" cy="6789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8453468-E79F-CE66-BE98-AC1E0F50BABA}"/>
              </a:ext>
            </a:extLst>
          </p:cNvPr>
          <p:cNvCxnSpPr>
            <a:stCxn id="9" idx="0"/>
          </p:cNvCxnSpPr>
          <p:nvPr/>
        </p:nvCxnSpPr>
        <p:spPr>
          <a:xfrm flipV="1">
            <a:off x="4932557" y="2487063"/>
            <a:ext cx="230458" cy="6181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913680E-0413-8F36-D5B9-01FA0567A6DA}"/>
              </a:ext>
            </a:extLst>
          </p:cNvPr>
          <p:cNvCxnSpPr>
            <a:stCxn id="9" idx="2"/>
          </p:cNvCxnSpPr>
          <p:nvPr/>
        </p:nvCxnSpPr>
        <p:spPr>
          <a:xfrm>
            <a:off x="4932557" y="3751521"/>
            <a:ext cx="187351" cy="6200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99EC7D1C-8C6A-5E81-26A1-9518D478D3A4}"/>
              </a:ext>
            </a:extLst>
          </p:cNvPr>
          <p:cNvCxnSpPr>
            <a:cxnSpLocks/>
            <a:stCxn id="10" idx="0"/>
          </p:cNvCxnSpPr>
          <p:nvPr/>
        </p:nvCxnSpPr>
        <p:spPr>
          <a:xfrm flipH="1" flipV="1">
            <a:off x="6296724" y="2590304"/>
            <a:ext cx="512954" cy="4851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7F754F1-A726-CE3D-5DF5-520ECD8653EB}"/>
              </a:ext>
            </a:extLst>
          </p:cNvPr>
          <p:cNvCxnSpPr>
            <a:cxnSpLocks/>
            <a:stCxn id="10" idx="2"/>
          </p:cNvCxnSpPr>
          <p:nvPr/>
        </p:nvCxnSpPr>
        <p:spPr>
          <a:xfrm flipH="1">
            <a:off x="6296724" y="3721807"/>
            <a:ext cx="512954" cy="6498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AFD69AF1-83A5-F30C-F3AB-8CC19B84683A}"/>
              </a:ext>
            </a:extLst>
          </p:cNvPr>
          <p:cNvCxnSpPr>
            <a:stCxn id="11" idx="0"/>
          </p:cNvCxnSpPr>
          <p:nvPr/>
        </p:nvCxnSpPr>
        <p:spPr>
          <a:xfrm flipH="1" flipV="1">
            <a:off x="8095785" y="2652176"/>
            <a:ext cx="625968" cy="3145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9678DE9-168F-5BDB-BEC4-CBA93C62DDC2}"/>
              </a:ext>
            </a:extLst>
          </p:cNvPr>
          <p:cNvCxnSpPr>
            <a:stCxn id="11" idx="2"/>
          </p:cNvCxnSpPr>
          <p:nvPr/>
        </p:nvCxnSpPr>
        <p:spPr>
          <a:xfrm flipH="1">
            <a:off x="8151541" y="3890021"/>
            <a:ext cx="570212" cy="3692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0649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ED04A-5587-2598-55F2-7B805EB6EFA2}"/>
              </a:ext>
            </a:extLst>
          </p:cNvPr>
          <p:cNvSpPr>
            <a:spLocks noGrp="1"/>
          </p:cNvSpPr>
          <p:nvPr>
            <p:ph type="title"/>
          </p:nvPr>
        </p:nvSpPr>
        <p:spPr>
          <a:xfrm>
            <a:off x="349784" y="35492"/>
            <a:ext cx="11492432" cy="886397"/>
          </a:xfrm>
        </p:spPr>
        <p:txBody>
          <a:bodyPr/>
          <a:lstStyle/>
          <a:p>
            <a:r>
              <a:rPr lang="en-US" dirty="0"/>
              <a:t>Defects agglomerate into dislocation loops and lines depending on crystal structure, temperature, composition… </a:t>
            </a:r>
          </a:p>
        </p:txBody>
      </p:sp>
      <p:pic>
        <p:nvPicPr>
          <p:cNvPr id="11" name="Content Placeholder 10">
            <a:extLst>
              <a:ext uri="{FF2B5EF4-FFF2-40B4-BE49-F238E27FC236}">
                <a16:creationId xmlns:a16="http://schemas.microsoft.com/office/drawing/2014/main" id="{CC916CC7-3BE1-09EE-42B8-C01AC36DEECC}"/>
              </a:ext>
            </a:extLst>
          </p:cNvPr>
          <p:cNvPicPr>
            <a:picLocks noGrp="1" noChangeAspect="1"/>
          </p:cNvPicPr>
          <p:nvPr>
            <p:ph idx="1"/>
          </p:nvPr>
        </p:nvPicPr>
        <p:blipFill>
          <a:blip r:embed="rId2"/>
          <a:stretch>
            <a:fillRect/>
          </a:stretch>
        </p:blipFill>
        <p:spPr>
          <a:xfrm>
            <a:off x="4667239" y="1705642"/>
            <a:ext cx="1834446" cy="3931920"/>
          </a:xfrm>
        </p:spPr>
      </p:pic>
      <p:pic>
        <p:nvPicPr>
          <p:cNvPr id="7" name="Picture 6">
            <a:extLst>
              <a:ext uri="{FF2B5EF4-FFF2-40B4-BE49-F238E27FC236}">
                <a16:creationId xmlns:a16="http://schemas.microsoft.com/office/drawing/2014/main" id="{FAFDAA88-85B3-9B69-E8C4-A9CCEDE86FBD}"/>
              </a:ext>
            </a:extLst>
          </p:cNvPr>
          <p:cNvPicPr>
            <a:picLocks noChangeAspect="1"/>
          </p:cNvPicPr>
          <p:nvPr/>
        </p:nvPicPr>
        <p:blipFill>
          <a:blip r:embed="rId3"/>
          <a:stretch>
            <a:fillRect/>
          </a:stretch>
        </p:blipFill>
        <p:spPr>
          <a:xfrm>
            <a:off x="741407" y="1705643"/>
            <a:ext cx="1804374" cy="3931920"/>
          </a:xfrm>
          <a:prstGeom prst="rect">
            <a:avLst/>
          </a:prstGeom>
        </p:spPr>
      </p:pic>
      <p:pic>
        <p:nvPicPr>
          <p:cNvPr id="9" name="Picture 8">
            <a:extLst>
              <a:ext uri="{FF2B5EF4-FFF2-40B4-BE49-F238E27FC236}">
                <a16:creationId xmlns:a16="http://schemas.microsoft.com/office/drawing/2014/main" id="{AF43AB39-9E35-DA28-920B-CD2082057453}"/>
              </a:ext>
            </a:extLst>
          </p:cNvPr>
          <p:cNvPicPr>
            <a:picLocks noChangeAspect="1"/>
          </p:cNvPicPr>
          <p:nvPr/>
        </p:nvPicPr>
        <p:blipFill>
          <a:blip r:embed="rId4"/>
          <a:stretch>
            <a:fillRect/>
          </a:stretch>
        </p:blipFill>
        <p:spPr>
          <a:xfrm>
            <a:off x="2703477" y="1705642"/>
            <a:ext cx="1793389" cy="3931920"/>
          </a:xfrm>
          <a:prstGeom prst="rect">
            <a:avLst/>
          </a:prstGeom>
        </p:spPr>
      </p:pic>
      <p:sp>
        <p:nvSpPr>
          <p:cNvPr id="20" name="TextBox 19">
            <a:extLst>
              <a:ext uri="{FF2B5EF4-FFF2-40B4-BE49-F238E27FC236}">
                <a16:creationId xmlns:a16="http://schemas.microsoft.com/office/drawing/2014/main" id="{B88C9EE7-3286-5C0C-25EC-11228C0AB11B}"/>
              </a:ext>
            </a:extLst>
          </p:cNvPr>
          <p:cNvSpPr txBox="1"/>
          <p:nvPr/>
        </p:nvSpPr>
        <p:spPr>
          <a:xfrm>
            <a:off x="1432267" y="5759753"/>
            <a:ext cx="4174541" cy="307777"/>
          </a:xfrm>
          <a:prstGeom prst="rect">
            <a:avLst/>
          </a:prstGeom>
          <a:noFill/>
        </p:spPr>
        <p:txBody>
          <a:bodyPr wrap="none" rtlCol="0">
            <a:spAutoFit/>
          </a:bodyPr>
          <a:lstStyle/>
          <a:p>
            <a:r>
              <a:rPr lang="en-US" sz="1400" dirty="0"/>
              <a:t>S. Taller, Dissertation, University of Michigan 2020</a:t>
            </a:r>
          </a:p>
        </p:txBody>
      </p:sp>
      <p:pic>
        <p:nvPicPr>
          <p:cNvPr id="22" name="Picture 21">
            <a:extLst>
              <a:ext uri="{FF2B5EF4-FFF2-40B4-BE49-F238E27FC236}">
                <a16:creationId xmlns:a16="http://schemas.microsoft.com/office/drawing/2014/main" id="{04B0B1C0-375B-F14A-6B0B-D5E7B90DFEC2}"/>
              </a:ext>
            </a:extLst>
          </p:cNvPr>
          <p:cNvPicPr>
            <a:picLocks noChangeAspect="1"/>
          </p:cNvPicPr>
          <p:nvPr/>
        </p:nvPicPr>
        <p:blipFill>
          <a:blip r:embed="rId5"/>
          <a:stretch>
            <a:fillRect/>
          </a:stretch>
        </p:blipFill>
        <p:spPr>
          <a:xfrm>
            <a:off x="7176340" y="1705642"/>
            <a:ext cx="3903551" cy="3931920"/>
          </a:xfrm>
          <a:prstGeom prst="rect">
            <a:avLst/>
          </a:prstGeom>
        </p:spPr>
      </p:pic>
      <p:sp>
        <p:nvSpPr>
          <p:cNvPr id="23" name="TextBox 22">
            <a:extLst>
              <a:ext uri="{FF2B5EF4-FFF2-40B4-BE49-F238E27FC236}">
                <a16:creationId xmlns:a16="http://schemas.microsoft.com/office/drawing/2014/main" id="{F5D8DCBE-D4CF-1AE5-4D92-5BD4B382B131}"/>
              </a:ext>
            </a:extLst>
          </p:cNvPr>
          <p:cNvSpPr txBox="1"/>
          <p:nvPr/>
        </p:nvSpPr>
        <p:spPr>
          <a:xfrm>
            <a:off x="1771371" y="1203401"/>
            <a:ext cx="3657599" cy="369332"/>
          </a:xfrm>
          <a:prstGeom prst="rect">
            <a:avLst/>
          </a:prstGeom>
          <a:noFill/>
        </p:spPr>
        <p:txBody>
          <a:bodyPr wrap="square" rtlCol="0">
            <a:spAutoFit/>
          </a:bodyPr>
          <a:lstStyle/>
          <a:p>
            <a:pPr algn="ctr"/>
            <a:r>
              <a:rPr lang="en-US" dirty="0"/>
              <a:t>Ion irradiated T91 steel, 17 dpa</a:t>
            </a:r>
          </a:p>
        </p:txBody>
      </p:sp>
      <p:sp>
        <p:nvSpPr>
          <p:cNvPr id="24" name="TextBox 23">
            <a:extLst>
              <a:ext uri="{FF2B5EF4-FFF2-40B4-BE49-F238E27FC236}">
                <a16:creationId xmlns:a16="http://schemas.microsoft.com/office/drawing/2014/main" id="{2F4D2858-7941-20C9-9E48-8428603D28ED}"/>
              </a:ext>
            </a:extLst>
          </p:cNvPr>
          <p:cNvSpPr txBox="1"/>
          <p:nvPr/>
        </p:nvSpPr>
        <p:spPr>
          <a:xfrm>
            <a:off x="6773991" y="1203401"/>
            <a:ext cx="4708248" cy="369332"/>
          </a:xfrm>
          <a:prstGeom prst="rect">
            <a:avLst/>
          </a:prstGeom>
          <a:noFill/>
        </p:spPr>
        <p:txBody>
          <a:bodyPr wrap="square" rtlCol="0">
            <a:spAutoFit/>
          </a:bodyPr>
          <a:lstStyle/>
          <a:p>
            <a:pPr algn="ctr"/>
            <a:r>
              <a:rPr lang="en-US" dirty="0"/>
              <a:t>Ion irradiated Ni</a:t>
            </a:r>
            <a:r>
              <a:rPr lang="en-US" baseline="-25000" dirty="0"/>
              <a:t>40</a:t>
            </a:r>
            <a:r>
              <a:rPr lang="en-US" dirty="0"/>
              <a:t>Fe</a:t>
            </a:r>
            <a:r>
              <a:rPr lang="en-US" baseline="-25000" dirty="0"/>
              <a:t>40</a:t>
            </a:r>
            <a:r>
              <a:rPr lang="en-US" dirty="0"/>
              <a:t>Cr</a:t>
            </a:r>
            <a:r>
              <a:rPr lang="en-US" baseline="-25000" dirty="0"/>
              <a:t>20</a:t>
            </a:r>
            <a:r>
              <a:rPr lang="en-US" dirty="0"/>
              <a:t>, 7.2 dpa, 500°C</a:t>
            </a:r>
          </a:p>
        </p:txBody>
      </p:sp>
      <p:sp>
        <p:nvSpPr>
          <p:cNvPr id="25" name="TextBox 24">
            <a:extLst>
              <a:ext uri="{FF2B5EF4-FFF2-40B4-BE49-F238E27FC236}">
                <a16:creationId xmlns:a16="http://schemas.microsoft.com/office/drawing/2014/main" id="{2F78168D-20A4-3476-0D0A-5CA172927AEE}"/>
              </a:ext>
            </a:extLst>
          </p:cNvPr>
          <p:cNvSpPr txBox="1"/>
          <p:nvPr/>
        </p:nvSpPr>
        <p:spPr>
          <a:xfrm>
            <a:off x="7999818" y="5759752"/>
            <a:ext cx="2414444" cy="307777"/>
          </a:xfrm>
          <a:prstGeom prst="rect">
            <a:avLst/>
          </a:prstGeom>
          <a:noFill/>
        </p:spPr>
        <p:txBody>
          <a:bodyPr wrap="none" rtlCol="0">
            <a:spAutoFit/>
          </a:bodyPr>
          <a:lstStyle/>
          <a:p>
            <a:r>
              <a:rPr lang="en-US" sz="1400" dirty="0"/>
              <a:t>P. Xiu et al, JNM 544 (2021)</a:t>
            </a:r>
          </a:p>
        </p:txBody>
      </p:sp>
    </p:spTree>
    <p:extLst>
      <p:ext uri="{BB962C8B-B14F-4D97-AF65-F5344CB8AC3E}">
        <p14:creationId xmlns:p14="http://schemas.microsoft.com/office/powerpoint/2010/main" val="497855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329A7-9452-E19E-89C6-EA36AB8D2F7A}"/>
              </a:ext>
            </a:extLst>
          </p:cNvPr>
          <p:cNvSpPr>
            <a:spLocks noGrp="1"/>
          </p:cNvSpPr>
          <p:nvPr>
            <p:ph type="title"/>
          </p:nvPr>
        </p:nvSpPr>
        <p:spPr/>
        <p:txBody>
          <a:bodyPr/>
          <a:lstStyle/>
          <a:p>
            <a:r>
              <a:rPr lang="en-US" dirty="0"/>
              <a:t>Dislocations generate local stress fields that impact defect migration and clustering</a:t>
            </a:r>
          </a:p>
        </p:txBody>
      </p:sp>
      <p:sp>
        <p:nvSpPr>
          <p:cNvPr id="3" name="Content Placeholder 2">
            <a:extLst>
              <a:ext uri="{FF2B5EF4-FFF2-40B4-BE49-F238E27FC236}">
                <a16:creationId xmlns:a16="http://schemas.microsoft.com/office/drawing/2014/main" id="{8945D4EB-CF13-5727-1300-1C8A1F44677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9EEEA49-A7C1-0006-0FD3-2DB5F12F3E77}"/>
              </a:ext>
            </a:extLst>
          </p:cNvPr>
          <p:cNvPicPr>
            <a:picLocks noChangeAspect="1"/>
          </p:cNvPicPr>
          <p:nvPr/>
        </p:nvPicPr>
        <p:blipFill>
          <a:blip r:embed="rId2"/>
          <a:stretch>
            <a:fillRect/>
          </a:stretch>
        </p:blipFill>
        <p:spPr>
          <a:xfrm>
            <a:off x="929268" y="1419000"/>
            <a:ext cx="5008501" cy="4020000"/>
          </a:xfrm>
          <a:prstGeom prst="rect">
            <a:avLst/>
          </a:prstGeom>
        </p:spPr>
      </p:pic>
      <p:sp>
        <p:nvSpPr>
          <p:cNvPr id="5" name="TextBox 4">
            <a:extLst>
              <a:ext uri="{FF2B5EF4-FFF2-40B4-BE49-F238E27FC236}">
                <a16:creationId xmlns:a16="http://schemas.microsoft.com/office/drawing/2014/main" id="{99DA9B16-17C7-9E06-7B82-C98DEA6DF05E}"/>
              </a:ext>
            </a:extLst>
          </p:cNvPr>
          <p:cNvSpPr txBox="1"/>
          <p:nvPr/>
        </p:nvSpPr>
        <p:spPr>
          <a:xfrm>
            <a:off x="1099305" y="5321216"/>
            <a:ext cx="4453463" cy="307777"/>
          </a:xfrm>
          <a:prstGeom prst="rect">
            <a:avLst/>
          </a:prstGeom>
          <a:noFill/>
        </p:spPr>
        <p:txBody>
          <a:bodyPr wrap="none" rtlCol="0">
            <a:spAutoFit/>
          </a:bodyPr>
          <a:lstStyle/>
          <a:p>
            <a:r>
              <a:rPr lang="en-US" sz="1400" i="1" dirty="0" err="1">
                <a:latin typeface="Arial" panose="020B0604020202020204" pitchFamily="34" charset="0"/>
                <a:cs typeface="Arial" panose="020B0604020202020204" pitchFamily="34" charset="0"/>
              </a:rPr>
              <a:t>Kohnert</a:t>
            </a:r>
            <a:r>
              <a:rPr lang="en-US" sz="1400" i="1" dirty="0">
                <a:latin typeface="Arial" panose="020B0604020202020204" pitchFamily="34" charset="0"/>
                <a:cs typeface="Arial" panose="020B0604020202020204" pitchFamily="34" charset="0"/>
              </a:rPr>
              <a:t>, </a:t>
            </a:r>
            <a:r>
              <a:rPr lang="en-US" sz="1400" i="1" dirty="0" err="1">
                <a:latin typeface="Arial" panose="020B0604020202020204" pitchFamily="34" charset="0"/>
                <a:cs typeface="Arial" panose="020B0604020202020204" pitchFamily="34" charset="0"/>
              </a:rPr>
              <a:t>Capolungo</a:t>
            </a:r>
            <a:r>
              <a:rPr lang="en-US" sz="1400" i="1" dirty="0">
                <a:latin typeface="Arial" panose="020B0604020202020204" pitchFamily="34" charset="0"/>
                <a:cs typeface="Arial" panose="020B0604020202020204" pitchFamily="34" charset="0"/>
              </a:rPr>
              <a:t> J. Mech. Phys. Solids 122 (2019)</a:t>
            </a:r>
          </a:p>
        </p:txBody>
      </p:sp>
      <p:pic>
        <p:nvPicPr>
          <p:cNvPr id="7" name="Picture 6">
            <a:extLst>
              <a:ext uri="{FF2B5EF4-FFF2-40B4-BE49-F238E27FC236}">
                <a16:creationId xmlns:a16="http://schemas.microsoft.com/office/drawing/2014/main" id="{FFB3282F-4631-6A2F-1157-698FA4A88ECD}"/>
              </a:ext>
            </a:extLst>
          </p:cNvPr>
          <p:cNvPicPr>
            <a:picLocks noChangeAspect="1"/>
          </p:cNvPicPr>
          <p:nvPr/>
        </p:nvPicPr>
        <p:blipFill>
          <a:blip r:embed="rId3"/>
          <a:stretch>
            <a:fillRect/>
          </a:stretch>
        </p:blipFill>
        <p:spPr>
          <a:xfrm>
            <a:off x="6531848" y="1251522"/>
            <a:ext cx="4503959" cy="4945828"/>
          </a:xfrm>
          <a:prstGeom prst="rect">
            <a:avLst/>
          </a:prstGeom>
        </p:spPr>
      </p:pic>
      <p:sp>
        <p:nvSpPr>
          <p:cNvPr id="8" name="TextBox 7">
            <a:extLst>
              <a:ext uri="{FF2B5EF4-FFF2-40B4-BE49-F238E27FC236}">
                <a16:creationId xmlns:a16="http://schemas.microsoft.com/office/drawing/2014/main" id="{ACD22470-830D-39A3-3020-97D721A813E0}"/>
              </a:ext>
            </a:extLst>
          </p:cNvPr>
          <p:cNvSpPr txBox="1"/>
          <p:nvPr/>
        </p:nvSpPr>
        <p:spPr>
          <a:xfrm>
            <a:off x="7389764" y="6185098"/>
            <a:ext cx="3466013" cy="307777"/>
          </a:xfrm>
          <a:prstGeom prst="rect">
            <a:avLst/>
          </a:prstGeom>
          <a:noFill/>
        </p:spPr>
        <p:txBody>
          <a:bodyPr wrap="none" rtlCol="0">
            <a:spAutoFit/>
          </a:bodyPr>
          <a:lstStyle/>
          <a:p>
            <a:r>
              <a:rPr lang="en-US" sz="1400" dirty="0"/>
              <a:t>Wolfer, Comprehensive </a:t>
            </a:r>
            <a:r>
              <a:rPr lang="en-US" sz="1400" dirty="0" err="1"/>
              <a:t>Nucl</a:t>
            </a:r>
            <a:r>
              <a:rPr lang="en-US" sz="1400" dirty="0"/>
              <a:t>. Mat. (2020)</a:t>
            </a:r>
          </a:p>
        </p:txBody>
      </p:sp>
    </p:spTree>
    <p:extLst>
      <p:ext uri="{BB962C8B-B14F-4D97-AF65-F5344CB8AC3E}">
        <p14:creationId xmlns:p14="http://schemas.microsoft.com/office/powerpoint/2010/main" val="80934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86500-F9C1-A788-6A03-B9904CFA96D4}"/>
              </a:ext>
            </a:extLst>
          </p:cNvPr>
          <p:cNvSpPr>
            <a:spLocks noGrp="1"/>
          </p:cNvSpPr>
          <p:nvPr>
            <p:ph type="title"/>
          </p:nvPr>
        </p:nvSpPr>
        <p:spPr/>
        <p:txBody>
          <a:bodyPr/>
          <a:lstStyle/>
          <a:p>
            <a:r>
              <a:rPr lang="en-US" dirty="0"/>
              <a:t>In the range of 0.3 &lt; T</a:t>
            </a:r>
            <a:r>
              <a:rPr lang="en-US" baseline="-25000" dirty="0"/>
              <a:t>m</a:t>
            </a:r>
            <a:r>
              <a:rPr lang="en-US" dirty="0"/>
              <a:t> &lt; 0.6, cavities form from vacancy rich clusters</a:t>
            </a:r>
          </a:p>
        </p:txBody>
      </p:sp>
      <p:sp>
        <p:nvSpPr>
          <p:cNvPr id="3" name="Content Placeholder 2">
            <a:extLst>
              <a:ext uri="{FF2B5EF4-FFF2-40B4-BE49-F238E27FC236}">
                <a16:creationId xmlns:a16="http://schemas.microsoft.com/office/drawing/2014/main" id="{D3DC8128-38C4-8DF6-54EF-07B925427C66}"/>
              </a:ext>
            </a:extLst>
          </p:cNvPr>
          <p:cNvSpPr>
            <a:spLocks noGrp="1"/>
          </p:cNvSpPr>
          <p:nvPr>
            <p:ph idx="1"/>
          </p:nvPr>
        </p:nvSpPr>
        <p:spPr>
          <a:xfrm>
            <a:off x="314692" y="5930997"/>
            <a:ext cx="11315194" cy="649871"/>
          </a:xfrm>
        </p:spPr>
        <p:txBody>
          <a:bodyPr/>
          <a:lstStyle/>
          <a:p>
            <a:endParaRPr lang="en-US" dirty="0"/>
          </a:p>
        </p:txBody>
      </p:sp>
      <p:pic>
        <p:nvPicPr>
          <p:cNvPr id="4" name="Picture 3">
            <a:extLst>
              <a:ext uri="{FF2B5EF4-FFF2-40B4-BE49-F238E27FC236}">
                <a16:creationId xmlns:a16="http://schemas.microsoft.com/office/drawing/2014/main" id="{307573E1-526C-C6C9-A2E9-1BEF0D4D8E88}"/>
              </a:ext>
            </a:extLst>
          </p:cNvPr>
          <p:cNvPicPr>
            <a:picLocks noChangeAspect="1"/>
          </p:cNvPicPr>
          <p:nvPr/>
        </p:nvPicPr>
        <p:blipFill>
          <a:blip r:embed="rId2"/>
          <a:stretch>
            <a:fillRect/>
          </a:stretch>
        </p:blipFill>
        <p:spPr>
          <a:xfrm>
            <a:off x="684591" y="1904628"/>
            <a:ext cx="3657600" cy="3657600"/>
          </a:xfrm>
          <a:prstGeom prst="rect">
            <a:avLst/>
          </a:prstGeom>
        </p:spPr>
      </p:pic>
      <p:sp>
        <p:nvSpPr>
          <p:cNvPr id="5" name="TextBox 4">
            <a:extLst>
              <a:ext uri="{FF2B5EF4-FFF2-40B4-BE49-F238E27FC236}">
                <a16:creationId xmlns:a16="http://schemas.microsoft.com/office/drawing/2014/main" id="{690C6197-D4CE-0F33-645D-253B2734074E}"/>
              </a:ext>
            </a:extLst>
          </p:cNvPr>
          <p:cNvSpPr txBox="1"/>
          <p:nvPr/>
        </p:nvSpPr>
        <p:spPr>
          <a:xfrm>
            <a:off x="562114" y="1225459"/>
            <a:ext cx="3987724" cy="707886"/>
          </a:xfrm>
          <a:prstGeom prst="rect">
            <a:avLst/>
          </a:prstGeom>
          <a:noFill/>
        </p:spPr>
        <p:txBody>
          <a:bodyPr wrap="square" rtlCol="0">
            <a:spAutoFit/>
          </a:bodyPr>
          <a:lstStyle/>
          <a:p>
            <a:pPr algn="ctr"/>
            <a:r>
              <a:rPr lang="en-US" sz="2000" dirty="0"/>
              <a:t>Stainless Steel 316 ion irradiated to 10 dpa near 600°C</a:t>
            </a:r>
          </a:p>
        </p:txBody>
      </p:sp>
      <p:sp>
        <p:nvSpPr>
          <p:cNvPr id="8" name="TextBox 7">
            <a:extLst>
              <a:ext uri="{FF2B5EF4-FFF2-40B4-BE49-F238E27FC236}">
                <a16:creationId xmlns:a16="http://schemas.microsoft.com/office/drawing/2014/main" id="{EE4CA6F3-5B38-2C15-689D-E6CF522CC98E}"/>
              </a:ext>
            </a:extLst>
          </p:cNvPr>
          <p:cNvSpPr txBox="1"/>
          <p:nvPr/>
        </p:nvSpPr>
        <p:spPr>
          <a:xfrm>
            <a:off x="684591" y="1902568"/>
            <a:ext cx="1122423" cy="369332"/>
          </a:xfrm>
          <a:prstGeom prst="rect">
            <a:avLst/>
          </a:prstGeom>
          <a:solidFill>
            <a:schemeClr val="bg2">
              <a:lumMod val="10000"/>
            </a:schemeClr>
          </a:solidFill>
        </p:spPr>
        <p:txBody>
          <a:bodyPr wrap="none" rtlCol="0">
            <a:spAutoFit/>
          </a:bodyPr>
          <a:lstStyle/>
          <a:p>
            <a:r>
              <a:rPr lang="en-US" dirty="0">
                <a:solidFill>
                  <a:schemeClr val="bg1"/>
                </a:solidFill>
              </a:rPr>
              <a:t>STEM BF</a:t>
            </a:r>
          </a:p>
        </p:txBody>
      </p:sp>
      <p:sp>
        <p:nvSpPr>
          <p:cNvPr id="10" name="TextBox 9">
            <a:extLst>
              <a:ext uri="{FF2B5EF4-FFF2-40B4-BE49-F238E27FC236}">
                <a16:creationId xmlns:a16="http://schemas.microsoft.com/office/drawing/2014/main" id="{332EFC01-C16E-B111-E093-ADA9CAEE3EF4}"/>
              </a:ext>
            </a:extLst>
          </p:cNvPr>
          <p:cNvSpPr txBox="1"/>
          <p:nvPr/>
        </p:nvSpPr>
        <p:spPr>
          <a:xfrm>
            <a:off x="1320596" y="5562228"/>
            <a:ext cx="2385589" cy="307777"/>
          </a:xfrm>
          <a:prstGeom prst="rect">
            <a:avLst/>
          </a:prstGeom>
          <a:noFill/>
        </p:spPr>
        <p:txBody>
          <a:bodyPr wrap="none" rtlCol="0">
            <a:spAutoFit/>
          </a:bodyPr>
          <a:lstStyle/>
          <a:p>
            <a:r>
              <a:rPr lang="en-US" sz="1400" dirty="0"/>
              <a:t>Stephen Taller, unpublished</a:t>
            </a:r>
          </a:p>
        </p:txBody>
      </p:sp>
      <p:pic>
        <p:nvPicPr>
          <p:cNvPr id="11" name="Picture 10" descr="A picture containing nature, photo&#10;&#10;Description automatically generated">
            <a:extLst>
              <a:ext uri="{FF2B5EF4-FFF2-40B4-BE49-F238E27FC236}">
                <a16:creationId xmlns:a16="http://schemas.microsoft.com/office/drawing/2014/main" id="{25F2F0BC-7884-9C76-2D94-C8119141F211}"/>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4676217" y="1825625"/>
            <a:ext cx="3657600" cy="3657600"/>
          </a:xfrm>
          <a:prstGeom prst="rect">
            <a:avLst/>
          </a:prstGeom>
        </p:spPr>
      </p:pic>
      <p:pic>
        <p:nvPicPr>
          <p:cNvPr id="12" name="Picture 11" descr="A picture containing nature, outdoor&#10;&#10;Description automatically generated">
            <a:extLst>
              <a:ext uri="{FF2B5EF4-FFF2-40B4-BE49-F238E27FC236}">
                <a16:creationId xmlns:a16="http://schemas.microsoft.com/office/drawing/2014/main" id="{2EAD6FBF-A9AB-EB86-7794-ABA81BBEA97B}"/>
              </a:ext>
            </a:extLst>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8430915" y="1825625"/>
            <a:ext cx="3657600" cy="3657600"/>
          </a:xfrm>
          <a:prstGeom prst="rect">
            <a:avLst/>
          </a:prstGeom>
        </p:spPr>
      </p:pic>
      <p:sp>
        <p:nvSpPr>
          <p:cNvPr id="13" name="Oval 12">
            <a:extLst>
              <a:ext uri="{FF2B5EF4-FFF2-40B4-BE49-F238E27FC236}">
                <a16:creationId xmlns:a16="http://schemas.microsoft.com/office/drawing/2014/main" id="{28304557-6503-1606-B28D-CEB42F0C5F91}"/>
              </a:ext>
            </a:extLst>
          </p:cNvPr>
          <p:cNvSpPr/>
          <p:nvPr/>
        </p:nvSpPr>
        <p:spPr>
          <a:xfrm>
            <a:off x="6459412" y="2139386"/>
            <a:ext cx="1264920" cy="579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C6D9FE9-2A79-C951-7522-207A628095A1}"/>
              </a:ext>
            </a:extLst>
          </p:cNvPr>
          <p:cNvSpPr/>
          <p:nvPr/>
        </p:nvSpPr>
        <p:spPr>
          <a:xfrm>
            <a:off x="10182834" y="2063345"/>
            <a:ext cx="1264920" cy="579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3EC8E475-7ADA-9C09-C7BC-9B5BA8BC2DA6}"/>
              </a:ext>
            </a:extLst>
          </p:cNvPr>
          <p:cNvSpPr/>
          <p:nvPr/>
        </p:nvSpPr>
        <p:spPr>
          <a:xfrm>
            <a:off x="5458142" y="4868251"/>
            <a:ext cx="1113091" cy="59070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6D65EF1-8E48-EB2B-A03F-BE00016BC8E4}"/>
              </a:ext>
            </a:extLst>
          </p:cNvPr>
          <p:cNvSpPr/>
          <p:nvPr/>
        </p:nvSpPr>
        <p:spPr>
          <a:xfrm>
            <a:off x="9067266" y="4797221"/>
            <a:ext cx="1115568" cy="5943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97DF5CD5-0366-B77E-996A-731769F63BE6}"/>
              </a:ext>
            </a:extLst>
          </p:cNvPr>
          <p:cNvSpPr txBox="1"/>
          <p:nvPr/>
        </p:nvSpPr>
        <p:spPr>
          <a:xfrm>
            <a:off x="4652106" y="1451904"/>
            <a:ext cx="2741456"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CTEM </a:t>
            </a:r>
            <a:r>
              <a:rPr lang="en-US" dirty="0" err="1">
                <a:latin typeface="Arial" panose="020B0604020202020204" pitchFamily="34" charset="0"/>
                <a:cs typeface="Arial" panose="020B0604020202020204" pitchFamily="34" charset="0"/>
              </a:rPr>
              <a:t>overfocus</a:t>
            </a:r>
            <a:r>
              <a:rPr lang="en-US" dirty="0">
                <a:latin typeface="Arial" panose="020B0604020202020204" pitchFamily="34" charset="0"/>
                <a:cs typeface="Arial" panose="020B0604020202020204" pitchFamily="34" charset="0"/>
              </a:rPr>
              <a:t> (+2</a:t>
            </a:r>
            <a:r>
              <a:rPr lang="el-GR" dirty="0"/>
              <a:t>μ</a:t>
            </a:r>
            <a:r>
              <a:rPr lang="en-US" dirty="0"/>
              <a:t>m)</a:t>
            </a:r>
            <a:endParaRPr lang="en-US"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DE0C8E0B-1070-F8BE-E6E6-8C8AE7F58F59}"/>
              </a:ext>
            </a:extLst>
          </p:cNvPr>
          <p:cNvSpPr txBox="1"/>
          <p:nvPr/>
        </p:nvSpPr>
        <p:spPr>
          <a:xfrm>
            <a:off x="8354428" y="1451904"/>
            <a:ext cx="277191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CTEM </a:t>
            </a:r>
            <a:r>
              <a:rPr lang="en-US" dirty="0" err="1">
                <a:latin typeface="Arial" panose="020B0604020202020204" pitchFamily="34" charset="0"/>
                <a:cs typeface="Arial" panose="020B0604020202020204" pitchFamily="34" charset="0"/>
              </a:rPr>
              <a:t>underfocus</a:t>
            </a:r>
            <a:r>
              <a:rPr lang="en-US" dirty="0">
                <a:latin typeface="Arial" panose="020B0604020202020204" pitchFamily="34" charset="0"/>
                <a:cs typeface="Arial" panose="020B0604020202020204" pitchFamily="34" charset="0"/>
              </a:rPr>
              <a:t> (-2</a:t>
            </a:r>
            <a:r>
              <a:rPr lang="el-GR" dirty="0"/>
              <a:t>μ</a:t>
            </a:r>
            <a:r>
              <a:rPr lang="en-US" dirty="0"/>
              <a:t>m)</a:t>
            </a:r>
            <a:endParaRPr lang="en-US"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928A166B-83AB-C60A-479A-FCE6ABCD5EED}"/>
              </a:ext>
            </a:extLst>
          </p:cNvPr>
          <p:cNvSpPr txBox="1"/>
          <p:nvPr/>
        </p:nvSpPr>
        <p:spPr>
          <a:xfrm>
            <a:off x="5475175" y="1132989"/>
            <a:ext cx="5717284" cy="400110"/>
          </a:xfrm>
          <a:prstGeom prst="rect">
            <a:avLst/>
          </a:prstGeom>
          <a:noFill/>
        </p:spPr>
        <p:txBody>
          <a:bodyPr wrap="square" rtlCol="0">
            <a:spAutoFit/>
          </a:bodyPr>
          <a:lstStyle/>
          <a:p>
            <a:pPr algn="ctr"/>
            <a:r>
              <a:rPr lang="en-US" sz="2000" dirty="0"/>
              <a:t>T91 Steel ion irradiated to ~17 dpa near 445°C</a:t>
            </a:r>
          </a:p>
        </p:txBody>
      </p:sp>
    </p:spTree>
    <p:extLst>
      <p:ext uri="{BB962C8B-B14F-4D97-AF65-F5344CB8AC3E}">
        <p14:creationId xmlns:p14="http://schemas.microsoft.com/office/powerpoint/2010/main" val="3108604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E044C-8FBF-45A0-BA0B-FFF8CC7E0547}"/>
              </a:ext>
            </a:extLst>
          </p:cNvPr>
          <p:cNvSpPr>
            <a:spLocks noGrp="1"/>
          </p:cNvSpPr>
          <p:nvPr>
            <p:ph type="title"/>
          </p:nvPr>
        </p:nvSpPr>
        <p:spPr>
          <a:xfrm>
            <a:off x="314692" y="-19491"/>
            <a:ext cx="11492432" cy="886397"/>
          </a:xfrm>
        </p:spPr>
        <p:txBody>
          <a:bodyPr/>
          <a:lstStyle/>
          <a:p>
            <a:r>
              <a:rPr lang="en-US" sz="3200" dirty="0"/>
              <a:t>The cavity growth rate equation provides a framework to examine cavity formation</a:t>
            </a:r>
          </a:p>
        </p:txBody>
      </p:sp>
      <p:sp>
        <p:nvSpPr>
          <p:cNvPr id="6" name="Content Placeholder 5">
            <a:extLst>
              <a:ext uri="{FF2B5EF4-FFF2-40B4-BE49-F238E27FC236}">
                <a16:creationId xmlns:a16="http://schemas.microsoft.com/office/drawing/2014/main" id="{D3E19FDE-1775-4978-B47F-806EA70AA465}"/>
              </a:ext>
            </a:extLst>
          </p:cNvPr>
          <p:cNvSpPr>
            <a:spLocks noGrp="1"/>
          </p:cNvSpPr>
          <p:nvPr>
            <p:ph idx="1"/>
          </p:nvPr>
        </p:nvSpPr>
        <p:spPr>
          <a:xfrm>
            <a:off x="213039" y="5531782"/>
            <a:ext cx="11315194" cy="783869"/>
          </a:xfrm>
        </p:spPr>
        <p:txBody>
          <a:bodyPr/>
          <a:lstStyle/>
          <a:p>
            <a:r>
              <a:rPr lang="en-US" sz="2200" dirty="0"/>
              <a:t>Cavities have a dependence on temperature through diffusion, helium rate through the gas pressure, </a:t>
            </a:r>
            <a:r>
              <a:rPr lang="en-US" sz="2200" dirty="0" err="1"/>
              <a:t>p</a:t>
            </a:r>
            <a:r>
              <a:rPr lang="en-US" sz="2200" baseline="-25000" dirty="0" err="1"/>
              <a:t>g</a:t>
            </a:r>
            <a:r>
              <a:rPr lang="en-US" sz="2200" dirty="0"/>
              <a:t> and damage rate through the concentration of defects, </a:t>
            </a:r>
            <a:r>
              <a:rPr lang="en-US" sz="2200" dirty="0" err="1"/>
              <a:t>C</a:t>
            </a:r>
            <a:r>
              <a:rPr lang="en-US" sz="2200" baseline="-25000" dirty="0" err="1"/>
              <a:t>v</a:t>
            </a:r>
            <a:r>
              <a:rPr lang="en-US" sz="2200" dirty="0"/>
              <a:t> and C</a:t>
            </a:r>
            <a:r>
              <a:rPr lang="en-US" sz="2200" baseline="-25000" dirty="0"/>
              <a:t>i</a:t>
            </a:r>
            <a:r>
              <a:rPr lang="en-US" sz="2200" dirty="0"/>
              <a:t> and their own size, r. </a:t>
            </a:r>
          </a:p>
        </p:txBody>
      </p:sp>
      <p:sp>
        <p:nvSpPr>
          <p:cNvPr id="4" name="Slide Number Placeholder 3">
            <a:extLst>
              <a:ext uri="{FF2B5EF4-FFF2-40B4-BE49-F238E27FC236}">
                <a16:creationId xmlns:a16="http://schemas.microsoft.com/office/drawing/2014/main" id="{E3E85345-0574-4B2B-9145-1BF8BDDC41B1}"/>
              </a:ext>
            </a:extLst>
          </p:cNvPr>
          <p:cNvSpPr>
            <a:spLocks noGrp="1"/>
          </p:cNvSpPr>
          <p:nvPr>
            <p:ph type="sldNum" sz="quarter" idx="4294967295"/>
          </p:nvPr>
        </p:nvSpPr>
        <p:spPr>
          <a:xfrm>
            <a:off x="9347200" y="6400800"/>
            <a:ext cx="2844800" cy="365125"/>
          </a:xfrm>
          <a:prstGeom prst="rect">
            <a:avLst/>
          </a:prstGeom>
        </p:spPr>
        <p:txBody>
          <a:bodyPr/>
          <a:lstStyle/>
          <a:p>
            <a:fld id="{CAAEAE5F-33DD-4897-AC50-6574B07C37E9}" type="slidenum">
              <a:rPr lang="en-US" smtClean="0"/>
              <a:pPr/>
              <a:t>17</a:t>
            </a:fld>
            <a:endParaRPr lang="en-US" dirty="0"/>
          </a:p>
        </p:txBody>
      </p:sp>
      <p:grpSp>
        <p:nvGrpSpPr>
          <p:cNvPr id="5" name="Group 4">
            <a:extLst>
              <a:ext uri="{FF2B5EF4-FFF2-40B4-BE49-F238E27FC236}">
                <a16:creationId xmlns:a16="http://schemas.microsoft.com/office/drawing/2014/main" id="{028C212A-AC59-4112-A418-05CB203B2B73}"/>
              </a:ext>
            </a:extLst>
          </p:cNvPr>
          <p:cNvGrpSpPr/>
          <p:nvPr/>
        </p:nvGrpSpPr>
        <p:grpSpPr>
          <a:xfrm>
            <a:off x="5431639" y="2738492"/>
            <a:ext cx="3727547" cy="2812747"/>
            <a:chOff x="5293751" y="1291606"/>
            <a:chExt cx="3727547" cy="2812747"/>
          </a:xfrm>
        </p:grpSpPr>
        <p:grpSp>
          <p:nvGrpSpPr>
            <p:cNvPr id="17" name="Group 16">
              <a:extLst>
                <a:ext uri="{FF2B5EF4-FFF2-40B4-BE49-F238E27FC236}">
                  <a16:creationId xmlns:a16="http://schemas.microsoft.com/office/drawing/2014/main" id="{72B198C1-6C6F-4CA2-BD8F-5BD269911E16}"/>
                </a:ext>
              </a:extLst>
            </p:cNvPr>
            <p:cNvGrpSpPr/>
            <p:nvPr/>
          </p:nvGrpSpPr>
          <p:grpSpPr>
            <a:xfrm>
              <a:off x="5293751" y="1291606"/>
              <a:ext cx="3668096" cy="2812747"/>
              <a:chOff x="6096000" y="467833"/>
              <a:chExt cx="3668096" cy="2812747"/>
            </a:xfrm>
          </p:grpSpPr>
          <p:grpSp>
            <p:nvGrpSpPr>
              <p:cNvPr id="18" name="Group 17">
                <a:extLst>
                  <a:ext uri="{FF2B5EF4-FFF2-40B4-BE49-F238E27FC236}">
                    <a16:creationId xmlns:a16="http://schemas.microsoft.com/office/drawing/2014/main" id="{F8454778-C05D-4EB3-841E-B01D7177748C}"/>
                  </a:ext>
                </a:extLst>
              </p:cNvPr>
              <p:cNvGrpSpPr/>
              <p:nvPr/>
            </p:nvGrpSpPr>
            <p:grpSpPr>
              <a:xfrm>
                <a:off x="6096000" y="470403"/>
                <a:ext cx="3668096" cy="2810177"/>
                <a:chOff x="2366944" y="470403"/>
                <a:chExt cx="3668096" cy="2810177"/>
              </a:xfrm>
            </p:grpSpPr>
            <p:cxnSp>
              <p:nvCxnSpPr>
                <p:cNvPr id="21" name="Straight Connector 20">
                  <a:extLst>
                    <a:ext uri="{FF2B5EF4-FFF2-40B4-BE49-F238E27FC236}">
                      <a16:creationId xmlns:a16="http://schemas.microsoft.com/office/drawing/2014/main" id="{C7B2D7DF-23A5-4E30-AD8C-73220B37CB87}"/>
                    </a:ext>
                  </a:extLst>
                </p:cNvPr>
                <p:cNvCxnSpPr/>
                <p:nvPr/>
              </p:nvCxnSpPr>
              <p:spPr>
                <a:xfrm>
                  <a:off x="2993457" y="548640"/>
                  <a:ext cx="0" cy="2675823"/>
                </a:xfrm>
                <a:prstGeom prst="line">
                  <a:avLst/>
                </a:prstGeom>
                <a:ln w="38100">
                  <a:solidFill>
                    <a:schemeClr val="tx1"/>
                  </a:solidFill>
                </a:ln>
                <a:effectLst/>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2B45126-0C20-41F1-B584-6AA40F96BDDE}"/>
                    </a:ext>
                  </a:extLst>
                </p:cNvPr>
                <p:cNvCxnSpPr/>
                <p:nvPr/>
              </p:nvCxnSpPr>
              <p:spPr>
                <a:xfrm>
                  <a:off x="2993457" y="1819175"/>
                  <a:ext cx="3041583" cy="0"/>
                </a:xfrm>
                <a:prstGeom prst="line">
                  <a:avLst/>
                </a:prstGeom>
                <a:ln w="38100">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D647498-21A2-4CB4-AE82-4C4B086D3E9D}"/>
                    </a:ext>
                  </a:extLst>
                </p:cNvPr>
                <p:cNvSpPr txBox="1"/>
                <p:nvPr/>
              </p:nvSpPr>
              <p:spPr>
                <a:xfrm>
                  <a:off x="2640513" y="470403"/>
                  <a:ext cx="319318"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t>
                  </a:r>
                </a:p>
              </p:txBody>
            </p:sp>
            <p:sp>
              <p:nvSpPr>
                <p:cNvPr id="24" name="TextBox 23">
                  <a:extLst>
                    <a:ext uri="{FF2B5EF4-FFF2-40B4-BE49-F238E27FC236}">
                      <a16:creationId xmlns:a16="http://schemas.microsoft.com/office/drawing/2014/main" id="{9117661C-349D-4651-805F-71BFFE7C5E67}"/>
                    </a:ext>
                  </a:extLst>
                </p:cNvPr>
                <p:cNvSpPr txBox="1"/>
                <p:nvPr/>
              </p:nvSpPr>
              <p:spPr>
                <a:xfrm>
                  <a:off x="2666963" y="2911248"/>
                  <a:ext cx="261610"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t>
                  </a:r>
                </a:p>
              </p:txBody>
            </p: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C9575808-7B3A-47E2-88B0-4BD2E26FF505}"/>
                        </a:ext>
                      </a:extLst>
                    </p:cNvPr>
                    <p:cNvSpPr txBox="1"/>
                    <p:nvPr/>
                  </p:nvSpPr>
                  <p:spPr>
                    <a:xfrm>
                      <a:off x="2366944" y="1089314"/>
                      <a:ext cx="311239" cy="52591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𝑑𝑟</m:t>
                                </m:r>
                              </m:num>
                              <m:den>
                                <m:r>
                                  <a:rPr lang="en-US" i="1">
                                    <a:latin typeface="Cambria Math" panose="02040503050406030204" pitchFamily="18" charset="0"/>
                                  </a:rPr>
                                  <m:t>𝑑𝑡</m:t>
                                </m:r>
                              </m:den>
                            </m:f>
                          </m:oMath>
                        </m:oMathPara>
                      </a14:m>
                      <a:endParaRPr lang="en-US" dirty="0">
                        <a:latin typeface="Arial" panose="020B0604020202020204" pitchFamily="34" charset="0"/>
                        <a:cs typeface="Arial" panose="020B0604020202020204" pitchFamily="34" charset="0"/>
                      </a:endParaRPr>
                    </a:p>
                  </p:txBody>
                </p:sp>
              </mc:Choice>
              <mc:Fallback xmlns="">
                <p:sp>
                  <p:nvSpPr>
                    <p:cNvPr id="20" name="TextBox 19">
                      <a:extLst>
                        <a:ext uri="{FF2B5EF4-FFF2-40B4-BE49-F238E27FC236}">
                          <a16:creationId xmlns:a16="http://schemas.microsoft.com/office/drawing/2014/main" id="{D9168501-C845-4205-8351-0AFEF408565F}"/>
                        </a:ext>
                      </a:extLst>
                    </p:cNvPr>
                    <p:cNvSpPr txBox="1">
                      <a:spLocks noRot="1" noChangeAspect="1" noMove="1" noResize="1" noEditPoints="1" noAdjustHandles="1" noChangeArrowheads="1" noChangeShapeType="1" noTextEdit="1"/>
                    </p:cNvSpPr>
                    <p:nvPr/>
                  </p:nvSpPr>
                  <p:spPr>
                    <a:xfrm>
                      <a:off x="2366944" y="1089314"/>
                      <a:ext cx="311239" cy="525913"/>
                    </a:xfrm>
                    <a:prstGeom prst="rect">
                      <a:avLst/>
                    </a:prstGeom>
                    <a:blipFill>
                      <a:blip r:embed="rId3"/>
                      <a:stretch>
                        <a:fillRect/>
                      </a:stretch>
                    </a:blipFill>
                  </p:spPr>
                  <p:txBody>
                    <a:bodyPr/>
                    <a:lstStyle/>
                    <a:p>
                      <a:r>
                        <a:rPr lang="en-US">
                          <a:noFill/>
                        </a:rPr>
                        <a:t> </a:t>
                      </a:r>
                    </a:p>
                  </p:txBody>
                </p:sp>
              </mc:Fallback>
            </mc:AlternateContent>
            <p:sp>
              <p:nvSpPr>
                <p:cNvPr id="26" name="TextBox 25">
                  <a:extLst>
                    <a:ext uri="{FF2B5EF4-FFF2-40B4-BE49-F238E27FC236}">
                      <a16:creationId xmlns:a16="http://schemas.microsoft.com/office/drawing/2014/main" id="{7ABF7E96-F319-49FC-9AFD-C4962C6E7B06}"/>
                    </a:ext>
                  </a:extLst>
                </p:cNvPr>
                <p:cNvSpPr txBox="1"/>
                <p:nvPr/>
              </p:nvSpPr>
              <p:spPr>
                <a:xfrm>
                  <a:off x="2672554" y="1613432"/>
                  <a:ext cx="312906"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0</a:t>
                  </a:r>
                </a:p>
              </p:txBody>
            </p:sp>
            <p:sp>
              <p:nvSpPr>
                <p:cNvPr id="27" name="TextBox 26">
                  <a:extLst>
                    <a:ext uri="{FF2B5EF4-FFF2-40B4-BE49-F238E27FC236}">
                      <a16:creationId xmlns:a16="http://schemas.microsoft.com/office/drawing/2014/main" id="{A7C0626F-8116-44F5-BA09-63BA3A416D7F}"/>
                    </a:ext>
                  </a:extLst>
                </p:cNvPr>
                <p:cNvSpPr txBox="1"/>
                <p:nvPr/>
              </p:nvSpPr>
              <p:spPr>
                <a:xfrm>
                  <a:off x="4303059" y="1819175"/>
                  <a:ext cx="65" cy="276999"/>
                </a:xfrm>
                <a:prstGeom prst="rect">
                  <a:avLst/>
                </a:prstGeom>
                <a:noFill/>
              </p:spPr>
              <p:txBody>
                <a:bodyPr wrap="none" lIns="0" tIns="0" rIns="0" bIns="0" rtlCol="0">
                  <a:spAutoFit/>
                </a:bodyPr>
                <a:lstStyle/>
                <a:p>
                  <a:endParaRPr lang="en-US" dirty="0">
                    <a:latin typeface="Arial" panose="020B0604020202020204" pitchFamily="34" charset="0"/>
                    <a:cs typeface="Arial" panose="020B0604020202020204" pitchFamily="34" charset="0"/>
                  </a:endParaRPr>
                </a:p>
              </p:txBody>
            </p:sp>
          </p:grpSp>
          <p:sp>
            <p:nvSpPr>
              <p:cNvPr id="19" name="Freeform: Shape 18">
                <a:extLst>
                  <a:ext uri="{FF2B5EF4-FFF2-40B4-BE49-F238E27FC236}">
                    <a16:creationId xmlns:a16="http://schemas.microsoft.com/office/drawing/2014/main" id="{337D61F9-F667-4BE9-95F9-5D4C09377836}"/>
                  </a:ext>
                </a:extLst>
              </p:cNvPr>
              <p:cNvSpPr/>
              <p:nvPr/>
            </p:nvSpPr>
            <p:spPr>
              <a:xfrm>
                <a:off x="6980274" y="467833"/>
                <a:ext cx="2716619" cy="2715576"/>
              </a:xfrm>
              <a:custGeom>
                <a:avLst/>
                <a:gdLst>
                  <a:gd name="connsiteX0" fmla="*/ 0 w 2716619"/>
                  <a:gd name="connsiteY0" fmla="*/ 0 h 2715590"/>
                  <a:gd name="connsiteX1" fmla="*/ 350875 w 2716619"/>
                  <a:gd name="connsiteY1" fmla="*/ 2690037 h 2715590"/>
                  <a:gd name="connsiteX2" fmla="*/ 1047307 w 2716619"/>
                  <a:gd name="connsiteY2" fmla="*/ 1339702 h 2715590"/>
                  <a:gd name="connsiteX3" fmla="*/ 1839433 w 2716619"/>
                  <a:gd name="connsiteY3" fmla="*/ 1084520 h 2715590"/>
                  <a:gd name="connsiteX4" fmla="*/ 2716619 w 2716619"/>
                  <a:gd name="connsiteY4" fmla="*/ 1281223 h 2715590"/>
                  <a:gd name="connsiteX0" fmla="*/ 0 w 2716619"/>
                  <a:gd name="connsiteY0" fmla="*/ 0 h 2715576"/>
                  <a:gd name="connsiteX1" fmla="*/ 350875 w 2716619"/>
                  <a:gd name="connsiteY1" fmla="*/ 2690037 h 2715576"/>
                  <a:gd name="connsiteX2" fmla="*/ 1047307 w 2716619"/>
                  <a:gd name="connsiteY2" fmla="*/ 1339702 h 2715576"/>
                  <a:gd name="connsiteX3" fmla="*/ 1828800 w 2716619"/>
                  <a:gd name="connsiteY3" fmla="*/ 1089837 h 2715576"/>
                  <a:gd name="connsiteX4" fmla="*/ 2716619 w 2716619"/>
                  <a:gd name="connsiteY4" fmla="*/ 1281223 h 2715576"/>
                  <a:gd name="connsiteX0" fmla="*/ 0 w 2716619"/>
                  <a:gd name="connsiteY0" fmla="*/ 0 h 2715576"/>
                  <a:gd name="connsiteX1" fmla="*/ 350875 w 2716619"/>
                  <a:gd name="connsiteY1" fmla="*/ 2690037 h 2715576"/>
                  <a:gd name="connsiteX2" fmla="*/ 1047307 w 2716619"/>
                  <a:gd name="connsiteY2" fmla="*/ 1339702 h 2715576"/>
                  <a:gd name="connsiteX3" fmla="*/ 1828800 w 2716619"/>
                  <a:gd name="connsiteY3" fmla="*/ 1089837 h 2715576"/>
                  <a:gd name="connsiteX4" fmla="*/ 2716619 w 2716619"/>
                  <a:gd name="connsiteY4" fmla="*/ 1281223 h 2715576"/>
                  <a:gd name="connsiteX0" fmla="*/ 0 w 2716619"/>
                  <a:gd name="connsiteY0" fmla="*/ 0 h 2715576"/>
                  <a:gd name="connsiteX1" fmla="*/ 350875 w 2716619"/>
                  <a:gd name="connsiteY1" fmla="*/ 2690037 h 2715576"/>
                  <a:gd name="connsiteX2" fmla="*/ 1047307 w 2716619"/>
                  <a:gd name="connsiteY2" fmla="*/ 1339702 h 2715576"/>
                  <a:gd name="connsiteX3" fmla="*/ 1828800 w 2716619"/>
                  <a:gd name="connsiteY3" fmla="*/ 1089837 h 2715576"/>
                  <a:gd name="connsiteX4" fmla="*/ 2716619 w 2716619"/>
                  <a:gd name="connsiteY4" fmla="*/ 1281223 h 2715576"/>
                  <a:gd name="connsiteX0" fmla="*/ 0 w 2716619"/>
                  <a:gd name="connsiteY0" fmla="*/ 0 h 2715576"/>
                  <a:gd name="connsiteX1" fmla="*/ 350875 w 2716619"/>
                  <a:gd name="connsiteY1" fmla="*/ 2690037 h 2715576"/>
                  <a:gd name="connsiteX2" fmla="*/ 1047307 w 2716619"/>
                  <a:gd name="connsiteY2" fmla="*/ 1339702 h 2715576"/>
                  <a:gd name="connsiteX3" fmla="*/ 1828800 w 2716619"/>
                  <a:gd name="connsiteY3" fmla="*/ 1089837 h 2715576"/>
                  <a:gd name="connsiteX4" fmla="*/ 2716619 w 2716619"/>
                  <a:gd name="connsiteY4" fmla="*/ 1281223 h 2715576"/>
                  <a:gd name="connsiteX0" fmla="*/ 0 w 2716619"/>
                  <a:gd name="connsiteY0" fmla="*/ 0 h 2715576"/>
                  <a:gd name="connsiteX1" fmla="*/ 350875 w 2716619"/>
                  <a:gd name="connsiteY1" fmla="*/ 2690037 h 2715576"/>
                  <a:gd name="connsiteX2" fmla="*/ 1047307 w 2716619"/>
                  <a:gd name="connsiteY2" fmla="*/ 1339702 h 2715576"/>
                  <a:gd name="connsiteX3" fmla="*/ 1828800 w 2716619"/>
                  <a:gd name="connsiteY3" fmla="*/ 1089837 h 2715576"/>
                  <a:gd name="connsiteX4" fmla="*/ 2716619 w 2716619"/>
                  <a:gd name="connsiteY4" fmla="*/ 1281223 h 2715576"/>
                  <a:gd name="connsiteX0" fmla="*/ 0 w 2716619"/>
                  <a:gd name="connsiteY0" fmla="*/ 0 h 2715576"/>
                  <a:gd name="connsiteX1" fmla="*/ 350875 w 2716619"/>
                  <a:gd name="connsiteY1" fmla="*/ 2690037 h 2715576"/>
                  <a:gd name="connsiteX2" fmla="*/ 1047307 w 2716619"/>
                  <a:gd name="connsiteY2" fmla="*/ 1339702 h 2715576"/>
                  <a:gd name="connsiteX3" fmla="*/ 1828800 w 2716619"/>
                  <a:gd name="connsiteY3" fmla="*/ 1089837 h 2715576"/>
                  <a:gd name="connsiteX4" fmla="*/ 2716619 w 2716619"/>
                  <a:gd name="connsiteY4" fmla="*/ 1281223 h 2715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6619" h="2715576">
                    <a:moveTo>
                      <a:pt x="0" y="0"/>
                    </a:moveTo>
                    <a:cubicBezTo>
                      <a:pt x="88162" y="1233376"/>
                      <a:pt x="176324" y="2466753"/>
                      <a:pt x="350875" y="2690037"/>
                    </a:cubicBezTo>
                    <a:cubicBezTo>
                      <a:pt x="525426" y="2913321"/>
                      <a:pt x="800986" y="1606402"/>
                      <a:pt x="1047307" y="1339702"/>
                    </a:cubicBezTo>
                    <a:cubicBezTo>
                      <a:pt x="1293628" y="1073002"/>
                      <a:pt x="1539949" y="1041104"/>
                      <a:pt x="1828800" y="1089837"/>
                    </a:cubicBezTo>
                    <a:cubicBezTo>
                      <a:pt x="2117651" y="1138570"/>
                      <a:pt x="2390553" y="1252425"/>
                      <a:pt x="2716619" y="1281223"/>
                    </a:cubicBezTo>
                  </a:path>
                </a:pathLst>
              </a:cu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347B7F1B-D19B-43D1-AB03-50353ED35DE5}"/>
                    </a:ext>
                  </a:extLst>
                </p:cNvPr>
                <p:cNvSpPr txBox="1"/>
                <p:nvPr/>
              </p:nvSpPr>
              <p:spPr>
                <a:xfrm>
                  <a:off x="8843109" y="2606897"/>
                  <a:ext cx="17818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𝑟</m:t>
                        </m:r>
                      </m:oMath>
                    </m:oMathPara>
                  </a14:m>
                  <a:endParaRPr lang="en-US" dirty="0">
                    <a:latin typeface="Arial" panose="020B0604020202020204" pitchFamily="34" charset="0"/>
                    <a:cs typeface="Arial" panose="020B0604020202020204" pitchFamily="34" charset="0"/>
                  </a:endParaRPr>
                </a:p>
              </p:txBody>
            </p:sp>
          </mc:Choice>
          <mc:Fallback xmlns="">
            <p:sp>
              <p:nvSpPr>
                <p:cNvPr id="31" name="TextBox 30">
                  <a:extLst>
                    <a:ext uri="{FF2B5EF4-FFF2-40B4-BE49-F238E27FC236}">
                      <a16:creationId xmlns:a16="http://schemas.microsoft.com/office/drawing/2014/main" id="{347B7F1B-D19B-43D1-AB03-50353ED35DE5}"/>
                    </a:ext>
                  </a:extLst>
                </p:cNvPr>
                <p:cNvSpPr txBox="1">
                  <a:spLocks noRot="1" noChangeAspect="1" noMove="1" noResize="1" noEditPoints="1" noAdjustHandles="1" noChangeArrowheads="1" noChangeShapeType="1" noTextEdit="1"/>
                </p:cNvSpPr>
                <p:nvPr/>
              </p:nvSpPr>
              <p:spPr>
                <a:xfrm>
                  <a:off x="8843109" y="2606897"/>
                  <a:ext cx="178189" cy="276999"/>
                </a:xfrm>
                <a:prstGeom prst="rect">
                  <a:avLst/>
                </a:prstGeom>
                <a:blipFill>
                  <a:blip r:embed="rId4"/>
                  <a:stretch>
                    <a:fillRect l="-17241" r="-13793"/>
                  </a:stretch>
                </a:blipFill>
              </p:spPr>
              <p:txBody>
                <a:bodyPr/>
                <a:lstStyle/>
                <a:p>
                  <a:r>
                    <a:rPr lang="en-US">
                      <a:noFill/>
                    </a:rPr>
                    <a:t> </a:t>
                  </a:r>
                </a:p>
              </p:txBody>
            </p:sp>
          </mc:Fallback>
        </mc:AlternateContent>
      </p:grpSp>
      <p:grpSp>
        <p:nvGrpSpPr>
          <p:cNvPr id="9" name="Group 8">
            <a:extLst>
              <a:ext uri="{FF2B5EF4-FFF2-40B4-BE49-F238E27FC236}">
                <a16:creationId xmlns:a16="http://schemas.microsoft.com/office/drawing/2014/main" id="{17B471B4-E14E-46B0-A17E-6185BB749FC2}"/>
              </a:ext>
            </a:extLst>
          </p:cNvPr>
          <p:cNvGrpSpPr/>
          <p:nvPr/>
        </p:nvGrpSpPr>
        <p:grpSpPr>
          <a:xfrm>
            <a:off x="5591157" y="533998"/>
            <a:ext cx="6858000" cy="2974026"/>
            <a:chOff x="2665084" y="1056086"/>
            <a:chExt cx="6858000" cy="2974026"/>
          </a:xfrm>
        </p:grpSpPr>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5398B608-6CAE-4C9D-8694-669C0C4CCD4A}"/>
                    </a:ext>
                  </a:extLst>
                </p:cNvPr>
                <p:cNvSpPr/>
                <p:nvPr/>
              </p:nvSpPr>
              <p:spPr>
                <a:xfrm>
                  <a:off x="2665084" y="2058346"/>
                  <a:ext cx="6858000" cy="78386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𝑑𝑟</m:t>
                            </m:r>
                          </m:num>
                          <m:den>
                            <m:r>
                              <a:rPr lang="en-US" sz="2000" i="1">
                                <a:latin typeface="Cambria Math" panose="02040503050406030204" pitchFamily="18" charset="0"/>
                              </a:rPr>
                              <m:t>𝑑𝑡</m:t>
                            </m:r>
                          </m:den>
                        </m:f>
                        <m:r>
                          <a:rPr lang="en-US" sz="2000">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𝛺</m:t>
                            </m:r>
                          </m:num>
                          <m:den>
                            <m:r>
                              <a:rPr lang="en-US" sz="2000" i="1">
                                <a:latin typeface="Cambria Math" panose="02040503050406030204" pitchFamily="18" charset="0"/>
                              </a:rPr>
                              <m:t>𝑟</m:t>
                            </m:r>
                          </m:den>
                        </m:f>
                        <m:d>
                          <m:dPr>
                            <m:begChr m:val="["/>
                            <m:endChr m:val="]"/>
                            <m:ctrlPr>
                              <a:rPr lang="en-US" sz="2000" i="1">
                                <a:latin typeface="Cambria Math" panose="02040503050406030204" pitchFamily="18" charset="0"/>
                              </a:rPr>
                            </m:ctrlPr>
                          </m:dPr>
                          <m:e>
                            <m:sSub>
                              <m:sSubPr>
                                <m:ctrlPr>
                                  <a:rPr lang="en-US" sz="2000" i="1">
                                    <a:latin typeface="Cambria Math" panose="02040503050406030204" pitchFamily="18" charset="0"/>
                                  </a:rPr>
                                </m:ctrlPr>
                              </m:sSubPr>
                              <m:e>
                                <m:r>
                                  <a:rPr lang="en-US" sz="2000" i="1">
                                    <a:latin typeface="Cambria Math" panose="02040503050406030204" pitchFamily="18" charset="0"/>
                                  </a:rPr>
                                  <m:t>𝐷</m:t>
                                </m:r>
                              </m:e>
                              <m:sub>
                                <m:r>
                                  <a:rPr lang="en-US" sz="2000" i="1">
                                    <a:latin typeface="Cambria Math" panose="02040503050406030204" pitchFamily="18" charset="0"/>
                                  </a:rPr>
                                  <m:t>𝑣</m:t>
                                </m:r>
                              </m:sub>
                            </m:sSub>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𝑣</m:t>
                                </m:r>
                              </m:sub>
                            </m:sSub>
                            <m:r>
                              <a:rPr lang="en-US" sz="200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𝐷</m:t>
                                </m:r>
                              </m:e>
                              <m:sub>
                                <m:r>
                                  <a:rPr lang="en-US" sz="2000" i="1">
                                    <a:latin typeface="Cambria Math" panose="02040503050406030204" pitchFamily="18" charset="0"/>
                                  </a:rPr>
                                  <m:t>𝑖</m:t>
                                </m:r>
                              </m:sub>
                            </m:sSub>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𝑖</m:t>
                                </m:r>
                              </m:sub>
                            </m:sSub>
                            <m:r>
                              <a:rPr lang="en-US" sz="2000">
                                <a:latin typeface="Cambria Math" panose="02040503050406030204" pitchFamily="18" charset="0"/>
                              </a:rPr>
                              <m:t>−</m:t>
                            </m:r>
                            <m:sSub>
                              <m:sSubPr>
                                <m:ctrlPr>
                                  <a:rPr lang="en-US" sz="2000" i="1">
                                    <a:latin typeface="Cambria Math" panose="02040503050406030204" pitchFamily="18" charset="0"/>
                                  </a:rPr>
                                </m:ctrlPr>
                              </m:sSubPr>
                              <m:e>
                                <m:sSub>
                                  <m:sSubPr>
                                    <m:ctrlPr>
                                      <a:rPr lang="en-US" sz="2000" i="1">
                                        <a:latin typeface="Cambria Math" panose="02040503050406030204" pitchFamily="18" charset="0"/>
                                      </a:rPr>
                                    </m:ctrlPr>
                                  </m:sSubPr>
                                  <m:e>
                                    <m:r>
                                      <a:rPr lang="en-US" sz="2000" i="1">
                                        <a:latin typeface="Cambria Math" panose="02040503050406030204" pitchFamily="18" charset="0"/>
                                      </a:rPr>
                                      <m:t>𝐷</m:t>
                                    </m:r>
                                  </m:e>
                                  <m:sub>
                                    <m:r>
                                      <a:rPr lang="en-US" sz="2000" i="1">
                                        <a:latin typeface="Cambria Math" panose="02040503050406030204" pitchFamily="18" charset="0"/>
                                      </a:rPr>
                                      <m:t>𝑣</m:t>
                                    </m:r>
                                  </m:sub>
                                </m:sSub>
                                <m:r>
                                  <a:rPr lang="en-US" sz="2000" i="1">
                                    <a:latin typeface="Cambria Math" panose="02040503050406030204" pitchFamily="18" charset="0"/>
                                  </a:rPr>
                                  <m:t>𝐶</m:t>
                                </m:r>
                              </m:e>
                              <m:sub>
                                <m:r>
                                  <a:rPr lang="en-US" sz="2000" i="1">
                                    <a:latin typeface="Cambria Math" panose="02040503050406030204" pitchFamily="18" charset="0"/>
                                  </a:rPr>
                                  <m:t>𝑣</m:t>
                                </m:r>
                                <m:r>
                                  <a:rPr lang="en-US" sz="2000">
                                    <a:latin typeface="Cambria Math" panose="02040503050406030204" pitchFamily="18" charset="0"/>
                                  </a:rPr>
                                  <m:t>,</m:t>
                                </m:r>
                                <m:r>
                                  <a:rPr lang="en-US" sz="2000" i="1">
                                    <a:latin typeface="Cambria Math" panose="02040503050406030204" pitchFamily="18" charset="0"/>
                                  </a:rPr>
                                  <m:t>𝑇</m:t>
                                </m:r>
                              </m:sub>
                            </m:sSub>
                            <m:r>
                              <m:rPr>
                                <m:sty m:val="p"/>
                              </m:rPr>
                              <a:rPr lang="en-US" sz="2000">
                                <a:latin typeface="Cambria Math" panose="02040503050406030204" pitchFamily="18" charset="0"/>
                              </a:rPr>
                              <m:t>ex</m:t>
                            </m:r>
                            <m:func>
                              <m:funcPr>
                                <m:ctrlPr>
                                  <a:rPr lang="en-US" sz="2000" i="1">
                                    <a:latin typeface="Cambria Math" panose="02040503050406030204" pitchFamily="18" charset="0"/>
                                  </a:rPr>
                                </m:ctrlPr>
                              </m:funcPr>
                              <m:fName>
                                <m:r>
                                  <m:rPr>
                                    <m:sty m:val="p"/>
                                  </m:rPr>
                                  <a:rPr lang="en-US" sz="2000">
                                    <a:latin typeface="Cambria Math" panose="02040503050406030204" pitchFamily="18" charset="0"/>
                                  </a:rPr>
                                  <m:t>p</m:t>
                                </m:r>
                              </m:fName>
                              <m:e>
                                <m:d>
                                  <m:dPr>
                                    <m:ctrlPr>
                                      <a:rPr lang="en-US" sz="2000" i="1">
                                        <a:latin typeface="Cambria Math" panose="02040503050406030204" pitchFamily="18" charset="0"/>
                                      </a:rPr>
                                    </m:ctrlPr>
                                  </m:dPr>
                                  <m:e>
                                    <m:f>
                                      <m:fPr>
                                        <m:ctrlPr>
                                          <a:rPr lang="en-US" sz="2000" i="1">
                                            <a:latin typeface="Cambria Math" panose="02040503050406030204" pitchFamily="18" charset="0"/>
                                          </a:rPr>
                                        </m:ctrlPr>
                                      </m:fPr>
                                      <m:num>
                                        <m:r>
                                          <a:rPr lang="en-US" sz="2000">
                                            <a:latin typeface="Cambria Math" panose="02040503050406030204" pitchFamily="18" charset="0"/>
                                          </a:rPr>
                                          <m:t>2</m:t>
                                        </m:r>
                                        <m:r>
                                          <a:rPr lang="en-US" sz="2000" i="1">
                                            <a:latin typeface="Cambria Math" panose="02040503050406030204" pitchFamily="18" charset="0"/>
                                          </a:rPr>
                                          <m:t>𝛾</m:t>
                                        </m:r>
                                      </m:num>
                                      <m:den>
                                        <m:r>
                                          <a:rPr lang="en-US" sz="2000" i="1">
                                            <a:latin typeface="Cambria Math" panose="02040503050406030204" pitchFamily="18" charset="0"/>
                                          </a:rPr>
                                          <m:t>𝑟</m:t>
                                        </m:r>
                                      </m:den>
                                    </m:f>
                                    <m:r>
                                      <a:rPr lang="en-US" sz="200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𝑝</m:t>
                                        </m:r>
                                      </m:e>
                                      <m:sub>
                                        <m:r>
                                          <a:rPr lang="en-US" sz="2000" i="1">
                                            <a:latin typeface="Cambria Math" panose="02040503050406030204" pitchFamily="18" charset="0"/>
                                          </a:rPr>
                                          <m:t>𝑔</m:t>
                                        </m:r>
                                      </m:sub>
                                    </m:sSub>
                                  </m:e>
                                </m:d>
                              </m:e>
                            </m:func>
                          </m:e>
                        </m:d>
                      </m:oMath>
                    </m:oMathPara>
                  </a14:m>
                  <a:endParaRPr lang="en-US" sz="2000" dirty="0"/>
                </a:p>
              </p:txBody>
            </p:sp>
          </mc:Choice>
          <mc:Fallback xmlns="">
            <p:sp>
              <p:nvSpPr>
                <p:cNvPr id="7" name="Rectangle 6">
                  <a:extLst>
                    <a:ext uri="{FF2B5EF4-FFF2-40B4-BE49-F238E27FC236}">
                      <a16:creationId xmlns:a16="http://schemas.microsoft.com/office/drawing/2014/main" id="{5398B608-6CAE-4C9D-8694-669C0C4CCD4A}"/>
                    </a:ext>
                  </a:extLst>
                </p:cNvPr>
                <p:cNvSpPr>
                  <a:spLocks noRot="1" noChangeAspect="1" noMove="1" noResize="1" noEditPoints="1" noAdjustHandles="1" noChangeArrowheads="1" noChangeShapeType="1" noTextEdit="1"/>
                </p:cNvSpPr>
                <p:nvPr/>
              </p:nvSpPr>
              <p:spPr>
                <a:xfrm>
                  <a:off x="2665084" y="2058346"/>
                  <a:ext cx="6858000" cy="783869"/>
                </a:xfrm>
                <a:prstGeom prst="rect">
                  <a:avLst/>
                </a:prstGeom>
                <a:blipFill>
                  <a:blip r:embed="rId5"/>
                  <a:stretch>
                    <a:fillRect/>
                  </a:stretch>
                </a:blipFill>
              </p:spPr>
              <p:txBody>
                <a:bodyPr/>
                <a:lstStyle/>
                <a:p>
                  <a:r>
                    <a:rPr lang="en-US">
                      <a:noFill/>
                    </a:rPr>
                    <a:t> </a:t>
                  </a:r>
                </a:p>
              </p:txBody>
            </p:sp>
          </mc:Fallback>
        </mc:AlternateContent>
        <p:sp>
          <p:nvSpPr>
            <p:cNvPr id="8" name="TextBox 7">
              <a:extLst>
                <a:ext uri="{FF2B5EF4-FFF2-40B4-BE49-F238E27FC236}">
                  <a16:creationId xmlns:a16="http://schemas.microsoft.com/office/drawing/2014/main" id="{05C50617-00D5-49E2-99A2-113870BB0C20}"/>
                </a:ext>
              </a:extLst>
            </p:cNvPr>
            <p:cNvSpPr txBox="1"/>
            <p:nvPr/>
          </p:nvSpPr>
          <p:spPr>
            <a:xfrm>
              <a:off x="3532671" y="3244529"/>
              <a:ext cx="2185214"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Arrival of vacancies</a:t>
              </a:r>
            </a:p>
          </p:txBody>
        </p:sp>
        <p:cxnSp>
          <p:nvCxnSpPr>
            <p:cNvPr id="10" name="Straight Arrow Connector 9">
              <a:extLst>
                <a:ext uri="{FF2B5EF4-FFF2-40B4-BE49-F238E27FC236}">
                  <a16:creationId xmlns:a16="http://schemas.microsoft.com/office/drawing/2014/main" id="{AE313B5E-BBE2-4187-8658-CE9564B0A5CA}"/>
                </a:ext>
              </a:extLst>
            </p:cNvPr>
            <p:cNvCxnSpPr>
              <a:cxnSpLocks/>
            </p:cNvCxnSpPr>
            <p:nvPr/>
          </p:nvCxnSpPr>
          <p:spPr>
            <a:xfrm flipV="1">
              <a:off x="4843252" y="2805188"/>
              <a:ext cx="0" cy="458931"/>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2BB8E029-2421-4C28-A6C8-3E0863CD6CB9}"/>
                </a:ext>
              </a:extLst>
            </p:cNvPr>
            <p:cNvSpPr txBox="1"/>
            <p:nvPr/>
          </p:nvSpPr>
          <p:spPr>
            <a:xfrm>
              <a:off x="4767052" y="3660780"/>
              <a:ext cx="2249334"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Arrival of interstitials</a:t>
              </a:r>
            </a:p>
          </p:txBody>
        </p:sp>
        <p:cxnSp>
          <p:nvCxnSpPr>
            <p:cNvPr id="12" name="Straight Arrow Connector 11">
              <a:extLst>
                <a:ext uri="{FF2B5EF4-FFF2-40B4-BE49-F238E27FC236}">
                  <a16:creationId xmlns:a16="http://schemas.microsoft.com/office/drawing/2014/main" id="{EBFFDE1C-9A57-4BD9-BE7B-358218643212}"/>
                </a:ext>
              </a:extLst>
            </p:cNvPr>
            <p:cNvCxnSpPr>
              <a:cxnSpLocks/>
            </p:cNvCxnSpPr>
            <p:nvPr/>
          </p:nvCxnSpPr>
          <p:spPr>
            <a:xfrm flipV="1">
              <a:off x="5681452" y="2805187"/>
              <a:ext cx="0" cy="835384"/>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0D958B9F-A888-44A5-B2FE-2FCF653034B7}"/>
                </a:ext>
              </a:extLst>
            </p:cNvPr>
            <p:cNvSpPr txBox="1"/>
            <p:nvPr/>
          </p:nvSpPr>
          <p:spPr>
            <a:xfrm>
              <a:off x="6538887" y="3227814"/>
              <a:ext cx="2069797" cy="646331"/>
            </a:xfrm>
            <a:prstGeom prst="rect">
              <a:avLst/>
            </a:prstGeom>
            <a:noFill/>
          </p:spPr>
          <p:txBody>
            <a:bodyPr wrap="none" rtlCol="0">
              <a:spAutoFit/>
            </a:bodyPr>
            <a:lstStyle/>
            <a:p>
              <a:pPr algn="ctr"/>
              <a:r>
                <a:rPr lang="en-US" dirty="0">
                  <a:latin typeface="Arial" panose="020B0604020202020204" pitchFamily="34" charset="0"/>
                  <a:cs typeface="Arial" panose="020B0604020202020204" pitchFamily="34" charset="0"/>
                </a:rPr>
                <a:t>Thermal emission </a:t>
              </a:r>
            </a:p>
            <a:p>
              <a:pPr algn="ctr"/>
              <a:r>
                <a:rPr lang="en-US" dirty="0">
                  <a:latin typeface="Arial" panose="020B0604020202020204" pitchFamily="34" charset="0"/>
                  <a:cs typeface="Arial" panose="020B0604020202020204" pitchFamily="34" charset="0"/>
                </a:rPr>
                <a:t>of vacancies</a:t>
              </a:r>
            </a:p>
          </p:txBody>
        </p:sp>
        <p:cxnSp>
          <p:nvCxnSpPr>
            <p:cNvPr id="15" name="Straight Arrow Connector 14">
              <a:extLst>
                <a:ext uri="{FF2B5EF4-FFF2-40B4-BE49-F238E27FC236}">
                  <a16:creationId xmlns:a16="http://schemas.microsoft.com/office/drawing/2014/main" id="{15AEFA60-F8C8-4296-95AA-B344AD0B6425}"/>
                </a:ext>
              </a:extLst>
            </p:cNvPr>
            <p:cNvCxnSpPr>
              <a:cxnSpLocks/>
            </p:cNvCxnSpPr>
            <p:nvPr/>
          </p:nvCxnSpPr>
          <p:spPr>
            <a:xfrm flipV="1">
              <a:off x="7150435" y="2828937"/>
              <a:ext cx="0" cy="458931"/>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64EA97DA-9167-45E4-A814-68583A60BB1E}"/>
                </a:ext>
              </a:extLst>
            </p:cNvPr>
            <p:cNvSpPr txBox="1"/>
            <p:nvPr/>
          </p:nvSpPr>
          <p:spPr>
            <a:xfrm>
              <a:off x="3532671" y="1136988"/>
              <a:ext cx="2300630"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Growth rate of cavity</a:t>
              </a:r>
            </a:p>
          </p:txBody>
        </p:sp>
        <p:cxnSp>
          <p:nvCxnSpPr>
            <p:cNvPr id="13" name="Straight Arrow Connector 12">
              <a:extLst>
                <a:ext uri="{FF2B5EF4-FFF2-40B4-BE49-F238E27FC236}">
                  <a16:creationId xmlns:a16="http://schemas.microsoft.com/office/drawing/2014/main" id="{738897AA-97F7-42AC-A4B0-79076EB5757B}"/>
                </a:ext>
              </a:extLst>
            </p:cNvPr>
            <p:cNvCxnSpPr>
              <a:cxnSpLocks/>
            </p:cNvCxnSpPr>
            <p:nvPr/>
          </p:nvCxnSpPr>
          <p:spPr>
            <a:xfrm>
              <a:off x="3852652" y="1471149"/>
              <a:ext cx="0" cy="637172"/>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40BA1B2A-3771-456B-B93F-723BF4B72F68}"/>
                </a:ext>
              </a:extLst>
            </p:cNvPr>
            <p:cNvCxnSpPr>
              <a:cxnSpLocks/>
            </p:cNvCxnSpPr>
            <p:nvPr/>
          </p:nvCxnSpPr>
          <p:spPr>
            <a:xfrm>
              <a:off x="8227684" y="1754559"/>
              <a:ext cx="0" cy="397712"/>
            </a:xfrm>
            <a:prstGeom prst="straightConnector1">
              <a:avLst/>
            </a:prstGeom>
            <a:ln w="3810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C31B396C-4B99-4A28-89CF-F25358C588D9}"/>
                </a:ext>
              </a:extLst>
            </p:cNvPr>
            <p:cNvSpPr txBox="1"/>
            <p:nvPr/>
          </p:nvSpPr>
          <p:spPr>
            <a:xfrm>
              <a:off x="6788955" y="1056086"/>
              <a:ext cx="2500438" cy="646331"/>
            </a:xfrm>
            <a:prstGeom prst="rect">
              <a:avLst/>
            </a:prstGeom>
            <a:noFill/>
          </p:spPr>
          <p:txBody>
            <a:bodyPr wrap="square" rtlCol="0">
              <a:spAutoFit/>
            </a:bodyPr>
            <a:lstStyle/>
            <a:p>
              <a:pPr algn="ctr"/>
              <a:r>
                <a:rPr lang="en-US" dirty="0">
                  <a:latin typeface="Arial" panose="020B0604020202020204" pitchFamily="34" charset="0"/>
                  <a:cs typeface="Arial" panose="020B0604020202020204" pitchFamily="34" charset="0"/>
                </a:rPr>
                <a:t>Pressure of He gas from Eq. of State</a:t>
              </a:r>
            </a:p>
          </p:txBody>
        </p:sp>
      </p:grpSp>
      <p:pic>
        <p:nvPicPr>
          <p:cNvPr id="16" name="Picture 15">
            <a:extLst>
              <a:ext uri="{FF2B5EF4-FFF2-40B4-BE49-F238E27FC236}">
                <a16:creationId xmlns:a16="http://schemas.microsoft.com/office/drawing/2014/main" id="{FFC79C66-E899-B9AD-6702-D71B8E36F6FE}"/>
              </a:ext>
            </a:extLst>
          </p:cNvPr>
          <p:cNvPicPr>
            <a:picLocks noChangeAspect="1"/>
          </p:cNvPicPr>
          <p:nvPr/>
        </p:nvPicPr>
        <p:blipFill>
          <a:blip r:embed="rId6"/>
          <a:stretch>
            <a:fillRect/>
          </a:stretch>
        </p:blipFill>
        <p:spPr>
          <a:xfrm>
            <a:off x="257847" y="833235"/>
            <a:ext cx="5082492" cy="4421672"/>
          </a:xfrm>
          <a:prstGeom prst="rect">
            <a:avLst/>
          </a:prstGeom>
        </p:spPr>
      </p:pic>
      <p:cxnSp>
        <p:nvCxnSpPr>
          <p:cNvPr id="33" name="Straight Arrow Connector 32">
            <a:extLst>
              <a:ext uri="{FF2B5EF4-FFF2-40B4-BE49-F238E27FC236}">
                <a16:creationId xmlns:a16="http://schemas.microsoft.com/office/drawing/2014/main" id="{2A0EE70E-522F-C265-4570-85A76F9D14D7}"/>
              </a:ext>
            </a:extLst>
          </p:cNvPr>
          <p:cNvCxnSpPr/>
          <p:nvPr/>
        </p:nvCxnSpPr>
        <p:spPr>
          <a:xfrm flipH="1" flipV="1">
            <a:off x="6458744" y="4096280"/>
            <a:ext cx="1310581" cy="8576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6D139C5-95C0-19B6-9DB3-D9B6EEA42AC1}"/>
              </a:ext>
            </a:extLst>
          </p:cNvPr>
          <p:cNvCxnSpPr>
            <a:cxnSpLocks/>
            <a:endCxn id="19" idx="2"/>
          </p:cNvCxnSpPr>
          <p:nvPr/>
        </p:nvCxnSpPr>
        <p:spPr>
          <a:xfrm flipH="1" flipV="1">
            <a:off x="7363220" y="4078194"/>
            <a:ext cx="406105" cy="8717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907E4AF7-21CF-D8E2-4109-7CF028FFC33F}"/>
              </a:ext>
            </a:extLst>
          </p:cNvPr>
          <p:cNvSpPr txBox="1"/>
          <p:nvPr/>
        </p:nvSpPr>
        <p:spPr>
          <a:xfrm>
            <a:off x="7857848" y="4848759"/>
            <a:ext cx="2864887" cy="369332"/>
          </a:xfrm>
          <a:prstGeom prst="rect">
            <a:avLst/>
          </a:prstGeom>
          <a:noFill/>
        </p:spPr>
        <p:txBody>
          <a:bodyPr wrap="none" rtlCol="0">
            <a:spAutoFit/>
          </a:bodyPr>
          <a:lstStyle/>
          <a:p>
            <a:r>
              <a:rPr lang="en-US" dirty="0"/>
              <a:t>Critical points for stability!</a:t>
            </a:r>
          </a:p>
        </p:txBody>
      </p:sp>
      <p:sp>
        <p:nvSpPr>
          <p:cNvPr id="38" name="TextBox 37">
            <a:extLst>
              <a:ext uri="{FF2B5EF4-FFF2-40B4-BE49-F238E27FC236}">
                <a16:creationId xmlns:a16="http://schemas.microsoft.com/office/drawing/2014/main" id="{E54F0236-F843-505D-DD08-D97DF1CFBE2A}"/>
              </a:ext>
            </a:extLst>
          </p:cNvPr>
          <p:cNvSpPr txBox="1"/>
          <p:nvPr/>
        </p:nvSpPr>
        <p:spPr>
          <a:xfrm>
            <a:off x="283531" y="5138856"/>
            <a:ext cx="5421677" cy="307777"/>
          </a:xfrm>
          <a:prstGeom prst="rect">
            <a:avLst/>
          </a:prstGeom>
          <a:noFill/>
        </p:spPr>
        <p:txBody>
          <a:bodyPr wrap="none" rtlCol="0">
            <a:spAutoFit/>
          </a:bodyPr>
          <a:lstStyle/>
          <a:p>
            <a:r>
              <a:rPr lang="en-US" sz="1400" dirty="0"/>
              <a:t>Bhattacharya and Zinkle, Comprehensive Nuclear Materials, 2020 </a:t>
            </a:r>
          </a:p>
        </p:txBody>
      </p:sp>
    </p:spTree>
    <p:extLst>
      <p:ext uri="{BB962C8B-B14F-4D97-AF65-F5344CB8AC3E}">
        <p14:creationId xmlns:p14="http://schemas.microsoft.com/office/powerpoint/2010/main" val="296095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3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E04E5-EAFF-4ACD-8A0E-1C8DBABA7F70}"/>
              </a:ext>
            </a:extLst>
          </p:cNvPr>
          <p:cNvSpPr>
            <a:spLocks noGrp="1"/>
          </p:cNvSpPr>
          <p:nvPr>
            <p:ph type="title"/>
          </p:nvPr>
        </p:nvSpPr>
        <p:spPr>
          <a:xfrm>
            <a:off x="379550" y="266674"/>
            <a:ext cx="11541513" cy="744851"/>
          </a:xfrm>
        </p:spPr>
        <p:txBody>
          <a:bodyPr>
            <a:noAutofit/>
          </a:bodyPr>
          <a:lstStyle/>
          <a:p>
            <a:r>
              <a:rPr lang="en-US" sz="2800" dirty="0"/>
              <a:t>Helium from transmutation is a (nearly) uniquely nuclear problem and “flows” between sinks and traps in the microstructure</a:t>
            </a:r>
          </a:p>
        </p:txBody>
      </p:sp>
      <p:sp>
        <p:nvSpPr>
          <p:cNvPr id="3" name="Content Placeholder 2">
            <a:extLst>
              <a:ext uri="{FF2B5EF4-FFF2-40B4-BE49-F238E27FC236}">
                <a16:creationId xmlns:a16="http://schemas.microsoft.com/office/drawing/2014/main" id="{71F4DEED-5828-4560-AE74-FEFD03C213EC}"/>
              </a:ext>
            </a:extLst>
          </p:cNvPr>
          <p:cNvSpPr>
            <a:spLocks noGrp="1"/>
          </p:cNvSpPr>
          <p:nvPr>
            <p:ph idx="1"/>
          </p:nvPr>
        </p:nvSpPr>
        <p:spPr>
          <a:xfrm>
            <a:off x="7668746" y="3751408"/>
            <a:ext cx="3715945" cy="2835546"/>
          </a:xfrm>
        </p:spPr>
        <p:txBody>
          <a:bodyPr>
            <a:normAutofit/>
          </a:bodyPr>
          <a:lstStyle/>
          <a:p>
            <a:r>
              <a:rPr lang="en-US" sz="1800" dirty="0">
                <a:latin typeface="Arial" panose="020B0604020202020204" pitchFamily="34" charset="0"/>
                <a:cs typeface="Arial" panose="020B0604020202020204" pitchFamily="34" charset="0"/>
              </a:rPr>
              <a:t>Time dependence:</a:t>
            </a:r>
          </a:p>
          <a:p>
            <a:r>
              <a:rPr lang="en-US" sz="1800" dirty="0">
                <a:latin typeface="Arial" panose="020B0604020202020204" pitchFamily="34" charset="0"/>
                <a:cs typeface="Arial" panose="020B0604020202020204" pitchFamily="34" charset="0"/>
              </a:rPr>
              <a:t>1. Helium diffuses to sinks and traps in proportion to sink strength.</a:t>
            </a:r>
          </a:p>
          <a:p>
            <a:r>
              <a:rPr lang="en-US" sz="1800" dirty="0">
                <a:latin typeface="Arial" panose="020B0604020202020204" pitchFamily="34" charset="0"/>
                <a:cs typeface="Arial" panose="020B0604020202020204" pitchFamily="34" charset="0"/>
              </a:rPr>
              <a:t>2. Helium releases from a weaker trap and diffuses. </a:t>
            </a:r>
          </a:p>
          <a:p>
            <a:r>
              <a:rPr lang="en-US" sz="1800" dirty="0">
                <a:latin typeface="Arial" panose="020B0604020202020204" pitchFamily="34" charset="0"/>
                <a:cs typeface="Arial" panose="020B0604020202020204" pitchFamily="34" charset="0"/>
              </a:rPr>
              <a:t>3. Helium accumulates at the strongest trap.</a:t>
            </a:r>
          </a:p>
          <a:p>
            <a:endParaRPr lang="en-US" sz="1800" dirty="0"/>
          </a:p>
        </p:txBody>
      </p:sp>
      <p:sp>
        <p:nvSpPr>
          <p:cNvPr id="4" name="Oval 3">
            <a:extLst>
              <a:ext uri="{FF2B5EF4-FFF2-40B4-BE49-F238E27FC236}">
                <a16:creationId xmlns:a16="http://schemas.microsoft.com/office/drawing/2014/main" id="{ACBE6627-3851-4FE8-AFBA-806562CBAF53}"/>
              </a:ext>
            </a:extLst>
          </p:cNvPr>
          <p:cNvSpPr/>
          <p:nvPr/>
        </p:nvSpPr>
        <p:spPr>
          <a:xfrm rot="1855754">
            <a:off x="7728997" y="2227865"/>
            <a:ext cx="2136394" cy="140459"/>
          </a:xfrm>
          <a:prstGeom prst="ellipse">
            <a:avLst/>
          </a:prstGeom>
          <a:solidFill>
            <a:schemeClr val="bg1"/>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89046001-B8B8-4514-AA7F-31199D2491E5}"/>
              </a:ext>
            </a:extLst>
          </p:cNvPr>
          <p:cNvSpPr/>
          <p:nvPr/>
        </p:nvSpPr>
        <p:spPr>
          <a:xfrm rot="1855754">
            <a:off x="7486963" y="2121942"/>
            <a:ext cx="1295400" cy="137219"/>
          </a:xfrm>
          <a:prstGeom prst="ellipse">
            <a:avLst/>
          </a:prstGeom>
          <a:solidFill>
            <a:schemeClr val="bg1"/>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F89D44E3-457E-485C-A710-A3BB2A92BA17}"/>
              </a:ext>
            </a:extLst>
          </p:cNvPr>
          <p:cNvSpPr/>
          <p:nvPr/>
        </p:nvSpPr>
        <p:spPr>
          <a:xfrm rot="1855754">
            <a:off x="8271803" y="1854117"/>
            <a:ext cx="563008" cy="100544"/>
          </a:xfrm>
          <a:prstGeom prst="ellipse">
            <a:avLst/>
          </a:prstGeom>
          <a:solidFill>
            <a:schemeClr val="bg1"/>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C97150CC-CC4D-4E3D-B1D9-80EC61E974F0}"/>
              </a:ext>
            </a:extLst>
          </p:cNvPr>
          <p:cNvSpPr/>
          <p:nvPr/>
        </p:nvSpPr>
        <p:spPr>
          <a:xfrm rot="18858735">
            <a:off x="8236196" y="2241612"/>
            <a:ext cx="1295400" cy="137219"/>
          </a:xfrm>
          <a:prstGeom prst="ellipse">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155D51A-A8AF-448E-82AA-A7DAC7064474}"/>
              </a:ext>
            </a:extLst>
          </p:cNvPr>
          <p:cNvSpPr/>
          <p:nvPr/>
        </p:nvSpPr>
        <p:spPr>
          <a:xfrm rot="18858735">
            <a:off x="7679469" y="1992076"/>
            <a:ext cx="1005485" cy="138328"/>
          </a:xfrm>
          <a:prstGeom prst="ellipse">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3781953C-C11F-4AFC-996F-D9286A8856CA}"/>
              </a:ext>
            </a:extLst>
          </p:cNvPr>
          <p:cNvCxnSpPr>
            <a:cxnSpLocks/>
          </p:cNvCxnSpPr>
          <p:nvPr/>
        </p:nvCxnSpPr>
        <p:spPr>
          <a:xfrm>
            <a:off x="2856874" y="1751878"/>
            <a:ext cx="549700" cy="646327"/>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08F1CA9C-5E56-46BB-9BFD-BFF5E44F081A}"/>
              </a:ext>
            </a:extLst>
          </p:cNvPr>
          <p:cNvCxnSpPr>
            <a:cxnSpLocks/>
          </p:cNvCxnSpPr>
          <p:nvPr/>
        </p:nvCxnSpPr>
        <p:spPr>
          <a:xfrm>
            <a:off x="3088039" y="1751878"/>
            <a:ext cx="549700" cy="646327"/>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6195933-6357-4594-8F5E-37BC36C5627D}"/>
              </a:ext>
            </a:extLst>
          </p:cNvPr>
          <p:cNvCxnSpPr>
            <a:cxnSpLocks/>
          </p:cNvCxnSpPr>
          <p:nvPr/>
        </p:nvCxnSpPr>
        <p:spPr>
          <a:xfrm>
            <a:off x="3426558" y="1751878"/>
            <a:ext cx="549700" cy="646327"/>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14212AEF-6E22-40D1-82D0-1473675C3936}"/>
              </a:ext>
            </a:extLst>
          </p:cNvPr>
          <p:cNvCxnSpPr>
            <a:cxnSpLocks/>
          </p:cNvCxnSpPr>
          <p:nvPr/>
        </p:nvCxnSpPr>
        <p:spPr>
          <a:xfrm>
            <a:off x="2835168" y="2075041"/>
            <a:ext cx="549700" cy="646327"/>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2D3BC35-6378-4A11-87EA-79826BD516C1}"/>
              </a:ext>
            </a:extLst>
          </p:cNvPr>
          <p:cNvCxnSpPr>
            <a:cxnSpLocks/>
          </p:cNvCxnSpPr>
          <p:nvPr/>
        </p:nvCxnSpPr>
        <p:spPr>
          <a:xfrm>
            <a:off x="3865930" y="1935983"/>
            <a:ext cx="549700" cy="646327"/>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798F1E53-416D-456F-BBE6-CC39AF904318}"/>
              </a:ext>
            </a:extLst>
          </p:cNvPr>
          <p:cNvCxnSpPr>
            <a:cxnSpLocks/>
          </p:cNvCxnSpPr>
          <p:nvPr/>
        </p:nvCxnSpPr>
        <p:spPr>
          <a:xfrm flipH="1">
            <a:off x="2948600" y="2154653"/>
            <a:ext cx="633462" cy="40513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6A9D8F9-7C19-425E-9DFA-D3FC9DC59134}"/>
              </a:ext>
            </a:extLst>
          </p:cNvPr>
          <p:cNvCxnSpPr>
            <a:cxnSpLocks/>
          </p:cNvCxnSpPr>
          <p:nvPr/>
        </p:nvCxnSpPr>
        <p:spPr>
          <a:xfrm flipH="1">
            <a:off x="3267870" y="2502236"/>
            <a:ext cx="633462" cy="40513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44A24B15-9924-4D69-AC96-7896A3CD780C}"/>
              </a:ext>
            </a:extLst>
          </p:cNvPr>
          <p:cNvCxnSpPr>
            <a:cxnSpLocks/>
          </p:cNvCxnSpPr>
          <p:nvPr/>
        </p:nvCxnSpPr>
        <p:spPr>
          <a:xfrm flipH="1">
            <a:off x="3664604" y="1799686"/>
            <a:ext cx="281138" cy="55753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1" name="Oval 20">
            <a:extLst>
              <a:ext uri="{FF2B5EF4-FFF2-40B4-BE49-F238E27FC236}">
                <a16:creationId xmlns:a16="http://schemas.microsoft.com/office/drawing/2014/main" id="{055ABA8E-7CF4-400E-9974-CC90605FA68B}"/>
              </a:ext>
            </a:extLst>
          </p:cNvPr>
          <p:cNvSpPr/>
          <p:nvPr/>
        </p:nvSpPr>
        <p:spPr>
          <a:xfrm>
            <a:off x="4882177" y="4578547"/>
            <a:ext cx="899677" cy="899677"/>
          </a:xfrm>
          <a:prstGeom prst="ellipse">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F09FEBF6-3F35-4839-9F6E-1A5360DF31E6}"/>
              </a:ext>
            </a:extLst>
          </p:cNvPr>
          <p:cNvSpPr txBox="1"/>
          <p:nvPr/>
        </p:nvSpPr>
        <p:spPr>
          <a:xfrm>
            <a:off x="1962287" y="1394855"/>
            <a:ext cx="3147015"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Dislocation Lines (weak trap)</a:t>
            </a:r>
          </a:p>
        </p:txBody>
      </p:sp>
      <p:sp>
        <p:nvSpPr>
          <p:cNvPr id="23" name="TextBox 22">
            <a:extLst>
              <a:ext uri="{FF2B5EF4-FFF2-40B4-BE49-F238E27FC236}">
                <a16:creationId xmlns:a16="http://schemas.microsoft.com/office/drawing/2014/main" id="{DFEB6651-6395-4E6A-9AAE-5A00A11A94A6}"/>
              </a:ext>
            </a:extLst>
          </p:cNvPr>
          <p:cNvSpPr txBox="1"/>
          <p:nvPr/>
        </p:nvSpPr>
        <p:spPr>
          <a:xfrm>
            <a:off x="6613747" y="1225472"/>
            <a:ext cx="3454792"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Dislocation Loops (strong sink)</a:t>
            </a:r>
          </a:p>
        </p:txBody>
      </p:sp>
      <p:sp>
        <p:nvSpPr>
          <p:cNvPr id="24" name="Oval 23">
            <a:extLst>
              <a:ext uri="{FF2B5EF4-FFF2-40B4-BE49-F238E27FC236}">
                <a16:creationId xmlns:a16="http://schemas.microsoft.com/office/drawing/2014/main" id="{6DC22132-E8AA-45B8-8DAD-FF14916AEE16}"/>
              </a:ext>
            </a:extLst>
          </p:cNvPr>
          <p:cNvSpPr/>
          <p:nvPr/>
        </p:nvSpPr>
        <p:spPr>
          <a:xfrm>
            <a:off x="6189444" y="4895665"/>
            <a:ext cx="820957" cy="820957"/>
          </a:xfrm>
          <a:prstGeom prst="ellipse">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AE0517F1-34C9-4397-BAE2-5070A747CD9D}"/>
              </a:ext>
            </a:extLst>
          </p:cNvPr>
          <p:cNvSpPr/>
          <p:nvPr/>
        </p:nvSpPr>
        <p:spPr>
          <a:xfrm>
            <a:off x="5494825" y="5496727"/>
            <a:ext cx="322044" cy="326319"/>
          </a:xfrm>
          <a:prstGeom prst="ellipse">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B702607A-48A6-4DB2-852F-F2B3E3517D07}"/>
              </a:ext>
            </a:extLst>
          </p:cNvPr>
          <p:cNvSpPr/>
          <p:nvPr/>
        </p:nvSpPr>
        <p:spPr>
          <a:xfrm>
            <a:off x="5929050" y="5715001"/>
            <a:ext cx="1016856" cy="1030353"/>
          </a:xfrm>
          <a:prstGeom prst="ellipse">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FBE6C761-2001-40F3-98A4-996F35B02941}"/>
              </a:ext>
            </a:extLst>
          </p:cNvPr>
          <p:cNvSpPr txBox="1"/>
          <p:nvPr/>
        </p:nvSpPr>
        <p:spPr>
          <a:xfrm>
            <a:off x="2469586" y="5823045"/>
            <a:ext cx="2634054"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Cavities (strongest trap)</a:t>
            </a:r>
          </a:p>
        </p:txBody>
      </p:sp>
      <p:sp>
        <p:nvSpPr>
          <p:cNvPr id="29" name="Oval 28">
            <a:extLst>
              <a:ext uri="{FF2B5EF4-FFF2-40B4-BE49-F238E27FC236}">
                <a16:creationId xmlns:a16="http://schemas.microsoft.com/office/drawing/2014/main" id="{68A58D37-E2AB-47DF-9708-81DEA6208654}"/>
              </a:ext>
            </a:extLst>
          </p:cNvPr>
          <p:cNvSpPr/>
          <p:nvPr/>
        </p:nvSpPr>
        <p:spPr>
          <a:xfrm>
            <a:off x="5481533" y="3042793"/>
            <a:ext cx="630733" cy="630733"/>
          </a:xfrm>
          <a:prstGeom prst="ellipse">
            <a:avLst/>
          </a:prstGeom>
          <a:solidFill>
            <a:srgbClr val="190D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He</a:t>
            </a:r>
          </a:p>
        </p:txBody>
      </p:sp>
      <p:sp>
        <p:nvSpPr>
          <p:cNvPr id="30" name="Oval 29">
            <a:extLst>
              <a:ext uri="{FF2B5EF4-FFF2-40B4-BE49-F238E27FC236}">
                <a16:creationId xmlns:a16="http://schemas.microsoft.com/office/drawing/2014/main" id="{A6990FE6-8ADE-4E6B-A1D4-B05358CF0FEC}"/>
              </a:ext>
            </a:extLst>
          </p:cNvPr>
          <p:cNvSpPr/>
          <p:nvPr/>
        </p:nvSpPr>
        <p:spPr>
          <a:xfrm>
            <a:off x="6254193" y="3324872"/>
            <a:ext cx="630733" cy="630733"/>
          </a:xfrm>
          <a:prstGeom prst="ellipse">
            <a:avLst/>
          </a:prstGeom>
          <a:solidFill>
            <a:srgbClr val="190D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He</a:t>
            </a:r>
          </a:p>
        </p:txBody>
      </p:sp>
      <p:sp>
        <p:nvSpPr>
          <p:cNvPr id="31" name="Oval 30">
            <a:extLst>
              <a:ext uri="{FF2B5EF4-FFF2-40B4-BE49-F238E27FC236}">
                <a16:creationId xmlns:a16="http://schemas.microsoft.com/office/drawing/2014/main" id="{B9FC3DC6-1F86-4634-8100-021D5B3BCB37}"/>
              </a:ext>
            </a:extLst>
          </p:cNvPr>
          <p:cNvSpPr/>
          <p:nvPr/>
        </p:nvSpPr>
        <p:spPr>
          <a:xfrm>
            <a:off x="6122113" y="2522758"/>
            <a:ext cx="630733" cy="630733"/>
          </a:xfrm>
          <a:prstGeom prst="ellipse">
            <a:avLst/>
          </a:prstGeom>
          <a:solidFill>
            <a:srgbClr val="190D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He</a:t>
            </a:r>
          </a:p>
        </p:txBody>
      </p:sp>
      <p:sp>
        <p:nvSpPr>
          <p:cNvPr id="32" name="Oval 31">
            <a:extLst>
              <a:ext uri="{FF2B5EF4-FFF2-40B4-BE49-F238E27FC236}">
                <a16:creationId xmlns:a16="http://schemas.microsoft.com/office/drawing/2014/main" id="{98CD5FE0-ADEA-4FE4-B8F6-2D0FCAF0D853}"/>
              </a:ext>
            </a:extLst>
          </p:cNvPr>
          <p:cNvSpPr/>
          <p:nvPr/>
        </p:nvSpPr>
        <p:spPr>
          <a:xfrm>
            <a:off x="6832957" y="2923815"/>
            <a:ext cx="630733" cy="630733"/>
          </a:xfrm>
          <a:prstGeom prst="ellipse">
            <a:avLst/>
          </a:prstGeom>
          <a:solidFill>
            <a:srgbClr val="190D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He</a:t>
            </a:r>
          </a:p>
        </p:txBody>
      </p:sp>
      <p:sp>
        <p:nvSpPr>
          <p:cNvPr id="33" name="Oval 32">
            <a:extLst>
              <a:ext uri="{FF2B5EF4-FFF2-40B4-BE49-F238E27FC236}">
                <a16:creationId xmlns:a16="http://schemas.microsoft.com/office/drawing/2014/main" id="{341154E1-86C5-450C-B3D6-665D8B283BD9}"/>
              </a:ext>
            </a:extLst>
          </p:cNvPr>
          <p:cNvSpPr/>
          <p:nvPr/>
        </p:nvSpPr>
        <p:spPr>
          <a:xfrm>
            <a:off x="5116030" y="2415459"/>
            <a:ext cx="630733" cy="630733"/>
          </a:xfrm>
          <a:prstGeom prst="ellipse">
            <a:avLst/>
          </a:prstGeom>
          <a:solidFill>
            <a:srgbClr val="190D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He</a:t>
            </a:r>
          </a:p>
        </p:txBody>
      </p:sp>
      <p:sp>
        <p:nvSpPr>
          <p:cNvPr id="34" name="Oval 33">
            <a:extLst>
              <a:ext uri="{FF2B5EF4-FFF2-40B4-BE49-F238E27FC236}">
                <a16:creationId xmlns:a16="http://schemas.microsoft.com/office/drawing/2014/main" id="{8B36A6D8-2E97-40CE-924A-4002D63E94BE}"/>
              </a:ext>
            </a:extLst>
          </p:cNvPr>
          <p:cNvSpPr/>
          <p:nvPr/>
        </p:nvSpPr>
        <p:spPr>
          <a:xfrm>
            <a:off x="4995271" y="3772902"/>
            <a:ext cx="630733" cy="630733"/>
          </a:xfrm>
          <a:prstGeom prst="ellipse">
            <a:avLst/>
          </a:prstGeom>
          <a:solidFill>
            <a:srgbClr val="190D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He</a:t>
            </a:r>
          </a:p>
        </p:txBody>
      </p:sp>
      <p:sp>
        <p:nvSpPr>
          <p:cNvPr id="35" name="Oval 34">
            <a:extLst>
              <a:ext uri="{FF2B5EF4-FFF2-40B4-BE49-F238E27FC236}">
                <a16:creationId xmlns:a16="http://schemas.microsoft.com/office/drawing/2014/main" id="{B9A6B187-C71A-4840-BF4F-B0A6B4F2475F}"/>
              </a:ext>
            </a:extLst>
          </p:cNvPr>
          <p:cNvSpPr/>
          <p:nvPr/>
        </p:nvSpPr>
        <p:spPr>
          <a:xfrm>
            <a:off x="6881365" y="3853128"/>
            <a:ext cx="630733" cy="630733"/>
          </a:xfrm>
          <a:prstGeom prst="ellipse">
            <a:avLst/>
          </a:prstGeom>
          <a:solidFill>
            <a:srgbClr val="190D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He</a:t>
            </a:r>
          </a:p>
        </p:txBody>
      </p:sp>
      <p:sp>
        <p:nvSpPr>
          <p:cNvPr id="36" name="Oval 35">
            <a:extLst>
              <a:ext uri="{FF2B5EF4-FFF2-40B4-BE49-F238E27FC236}">
                <a16:creationId xmlns:a16="http://schemas.microsoft.com/office/drawing/2014/main" id="{1027C3D5-B4B0-41DB-9EDC-3D3936A78FEB}"/>
              </a:ext>
            </a:extLst>
          </p:cNvPr>
          <p:cNvSpPr/>
          <p:nvPr/>
        </p:nvSpPr>
        <p:spPr>
          <a:xfrm>
            <a:off x="4721787" y="3142169"/>
            <a:ext cx="630733" cy="630733"/>
          </a:xfrm>
          <a:prstGeom prst="ellipse">
            <a:avLst/>
          </a:prstGeom>
          <a:solidFill>
            <a:srgbClr val="190D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He</a:t>
            </a:r>
          </a:p>
        </p:txBody>
      </p:sp>
      <p:sp>
        <p:nvSpPr>
          <p:cNvPr id="37" name="Oval 36">
            <a:extLst>
              <a:ext uri="{FF2B5EF4-FFF2-40B4-BE49-F238E27FC236}">
                <a16:creationId xmlns:a16="http://schemas.microsoft.com/office/drawing/2014/main" id="{75945386-09D8-41AB-A659-F2899EE20693}"/>
              </a:ext>
            </a:extLst>
          </p:cNvPr>
          <p:cNvSpPr/>
          <p:nvPr/>
        </p:nvSpPr>
        <p:spPr>
          <a:xfrm>
            <a:off x="5727870" y="3714973"/>
            <a:ext cx="630733" cy="630733"/>
          </a:xfrm>
          <a:prstGeom prst="ellipse">
            <a:avLst/>
          </a:prstGeom>
          <a:solidFill>
            <a:srgbClr val="190D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He</a:t>
            </a:r>
          </a:p>
        </p:txBody>
      </p:sp>
      <p:sp>
        <p:nvSpPr>
          <p:cNvPr id="38" name="Oval 37">
            <a:extLst>
              <a:ext uri="{FF2B5EF4-FFF2-40B4-BE49-F238E27FC236}">
                <a16:creationId xmlns:a16="http://schemas.microsoft.com/office/drawing/2014/main" id="{4C196A1C-5514-4A1C-8CD6-AB58D135193A}"/>
              </a:ext>
            </a:extLst>
          </p:cNvPr>
          <p:cNvSpPr/>
          <p:nvPr/>
        </p:nvSpPr>
        <p:spPr>
          <a:xfrm>
            <a:off x="4132936" y="3594884"/>
            <a:ext cx="630733" cy="630733"/>
          </a:xfrm>
          <a:prstGeom prst="ellipse">
            <a:avLst/>
          </a:prstGeom>
          <a:solidFill>
            <a:srgbClr val="190DFF"/>
          </a:solidFill>
          <a:ln w="28575">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He</a:t>
            </a:r>
          </a:p>
        </p:txBody>
      </p:sp>
      <p:sp>
        <p:nvSpPr>
          <p:cNvPr id="39" name="Oval 38">
            <a:extLst>
              <a:ext uri="{FF2B5EF4-FFF2-40B4-BE49-F238E27FC236}">
                <a16:creationId xmlns:a16="http://schemas.microsoft.com/office/drawing/2014/main" id="{95510CF0-2A7E-49D3-B235-5ADD023FC0F7}"/>
              </a:ext>
            </a:extLst>
          </p:cNvPr>
          <p:cNvSpPr/>
          <p:nvPr/>
        </p:nvSpPr>
        <p:spPr>
          <a:xfrm>
            <a:off x="5828263" y="5050759"/>
            <a:ext cx="322044" cy="326319"/>
          </a:xfrm>
          <a:prstGeom prst="ellipse">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34A182EF-3ACC-4016-8B2F-99DF8D826DDC}"/>
              </a:ext>
            </a:extLst>
          </p:cNvPr>
          <p:cNvSpPr/>
          <p:nvPr/>
        </p:nvSpPr>
        <p:spPr>
          <a:xfrm>
            <a:off x="6912284" y="5660052"/>
            <a:ext cx="322044" cy="326319"/>
          </a:xfrm>
          <a:prstGeom prst="ellipse">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2E855CFC-5A96-4960-B596-94E16B82A0C2}"/>
              </a:ext>
            </a:extLst>
          </p:cNvPr>
          <p:cNvSpPr/>
          <p:nvPr/>
        </p:nvSpPr>
        <p:spPr>
          <a:xfrm>
            <a:off x="5864556" y="5426319"/>
            <a:ext cx="322044" cy="326319"/>
          </a:xfrm>
          <a:prstGeom prst="ellipse">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75351AD4-C28A-45AC-A041-CC453BBAD9FC}"/>
              </a:ext>
            </a:extLst>
          </p:cNvPr>
          <p:cNvSpPr/>
          <p:nvPr/>
        </p:nvSpPr>
        <p:spPr>
          <a:xfrm>
            <a:off x="6002558" y="4696965"/>
            <a:ext cx="322044" cy="326319"/>
          </a:xfrm>
          <a:prstGeom prst="ellipse">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C1F8AD36-7004-464B-9C12-D7FE4074C4EC}"/>
              </a:ext>
            </a:extLst>
          </p:cNvPr>
          <p:cNvSpPr/>
          <p:nvPr/>
        </p:nvSpPr>
        <p:spPr>
          <a:xfrm>
            <a:off x="5045381" y="5547905"/>
            <a:ext cx="322044" cy="326319"/>
          </a:xfrm>
          <a:prstGeom prst="ellipse">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A315BC8C-E35C-44A1-AFC5-5BABB5E02F7A}"/>
              </a:ext>
            </a:extLst>
          </p:cNvPr>
          <p:cNvSpPr/>
          <p:nvPr/>
        </p:nvSpPr>
        <p:spPr>
          <a:xfrm>
            <a:off x="5474686" y="5937293"/>
            <a:ext cx="322044" cy="326319"/>
          </a:xfrm>
          <a:prstGeom prst="ellipse">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157460E0-B790-4E23-AA75-E8068AE8271D}"/>
              </a:ext>
            </a:extLst>
          </p:cNvPr>
          <p:cNvSpPr/>
          <p:nvPr/>
        </p:nvSpPr>
        <p:spPr>
          <a:xfrm>
            <a:off x="5109301" y="6273442"/>
            <a:ext cx="322044" cy="326319"/>
          </a:xfrm>
          <a:prstGeom prst="ellipse">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7320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3.05556E-6 1.85185E-6 L -0.15209 -0.08403 " pathEditMode="relative" rAng="0" ptsTypes="AA">
                                      <p:cBhvr>
                                        <p:cTn id="10" dur="2000" fill="hold"/>
                                        <p:tgtEl>
                                          <p:spTgt spid="33"/>
                                        </p:tgtEl>
                                        <p:attrNameLst>
                                          <p:attrName>ppt_x</p:attrName>
                                          <p:attrName>ppt_y</p:attrName>
                                        </p:attrNameLst>
                                      </p:cBhvr>
                                      <p:rCtr x="-7604" y="-4213"/>
                                    </p:animMotion>
                                  </p:childTnLst>
                                </p:cTn>
                              </p:par>
                              <p:par>
                                <p:cTn id="11" presetID="42" presetClass="path" presetSubtype="0" accel="50000" decel="50000" fill="hold" grpId="0" nodeType="withEffect">
                                  <p:stCondLst>
                                    <p:cond delay="0"/>
                                  </p:stCondLst>
                                  <p:childTnLst>
                                    <p:animMotion origin="layout" path="M 3.61111E-6 2.59259E-6 L 0.1677 -0.12292 " pathEditMode="relative" rAng="0" ptsTypes="AA">
                                      <p:cBhvr>
                                        <p:cTn id="12" dur="2000" fill="hold"/>
                                        <p:tgtEl>
                                          <p:spTgt spid="31"/>
                                        </p:tgtEl>
                                        <p:attrNameLst>
                                          <p:attrName>ppt_x</p:attrName>
                                          <p:attrName>ppt_y</p:attrName>
                                        </p:attrNameLst>
                                      </p:cBhvr>
                                      <p:rCtr x="8385" y="-6157"/>
                                    </p:animMotion>
                                  </p:childTnLst>
                                </p:cTn>
                              </p:par>
                              <p:par>
                                <p:cTn id="13" presetID="42" presetClass="path" presetSubtype="0" accel="50000" decel="50000" fill="hold" grpId="0" nodeType="withEffect">
                                  <p:stCondLst>
                                    <p:cond delay="0"/>
                                  </p:stCondLst>
                                  <p:childTnLst>
                                    <p:animMotion origin="layout" path="M -4.16667E-6 -2.22222E-6 L 0.14566 -0.14259 " pathEditMode="relative" rAng="0" ptsTypes="AA">
                                      <p:cBhvr>
                                        <p:cTn id="14" dur="2000" fill="hold"/>
                                        <p:tgtEl>
                                          <p:spTgt spid="32"/>
                                        </p:tgtEl>
                                        <p:attrNameLst>
                                          <p:attrName>ppt_x</p:attrName>
                                          <p:attrName>ppt_y</p:attrName>
                                        </p:attrNameLst>
                                      </p:cBhvr>
                                      <p:rCtr x="7274" y="-7130"/>
                                    </p:animMotion>
                                  </p:childTnLst>
                                </p:cTn>
                              </p:par>
                              <p:par>
                                <p:cTn id="15" presetID="42" presetClass="path" presetSubtype="0" accel="50000" decel="50000" fill="hold" grpId="0" nodeType="withEffect">
                                  <p:stCondLst>
                                    <p:cond delay="0"/>
                                  </p:stCondLst>
                                  <p:childTnLst>
                                    <p:animMotion origin="layout" path="M -1.38889E-6 3.33333E-6 L 0.03455 0.2206 " pathEditMode="relative" rAng="0" ptsTypes="AA">
                                      <p:cBhvr>
                                        <p:cTn id="16" dur="2000" fill="hold"/>
                                        <p:tgtEl>
                                          <p:spTgt spid="36"/>
                                        </p:tgtEl>
                                        <p:attrNameLst>
                                          <p:attrName>ppt_x</p:attrName>
                                          <p:attrName>ppt_y</p:attrName>
                                        </p:attrNameLst>
                                      </p:cBhvr>
                                      <p:rCtr x="1719" y="11019"/>
                                    </p:animMotion>
                                  </p:childTnLst>
                                </p:cTn>
                              </p:par>
                              <p:par>
                                <p:cTn id="17" presetID="42" presetClass="path" presetSubtype="0" accel="50000" decel="50000" fill="hold" grpId="0" nodeType="withEffect">
                                  <p:stCondLst>
                                    <p:cond delay="0"/>
                                  </p:stCondLst>
                                  <p:childTnLst>
                                    <p:animMotion origin="layout" path="M -1.66667E-6 1.11111E-6 L -0.13559 -0.20232 " pathEditMode="relative" rAng="0" ptsTypes="AA">
                                      <p:cBhvr>
                                        <p:cTn id="18" dur="2000" fill="hold"/>
                                        <p:tgtEl>
                                          <p:spTgt spid="38"/>
                                        </p:tgtEl>
                                        <p:attrNameLst>
                                          <p:attrName>ppt_x</p:attrName>
                                          <p:attrName>ppt_y</p:attrName>
                                        </p:attrNameLst>
                                      </p:cBhvr>
                                      <p:rCtr x="-6788" y="-10116"/>
                                    </p:animMotion>
                                  </p:childTnLst>
                                </p:cTn>
                              </p:par>
                              <p:par>
                                <p:cTn id="19" presetID="42" presetClass="path" presetSubtype="0" accel="50000" decel="50000" fill="hold" grpId="0" nodeType="withEffect">
                                  <p:stCondLst>
                                    <p:cond delay="0"/>
                                  </p:stCondLst>
                                  <p:childTnLst>
                                    <p:animMotion origin="layout" path="M 3.125E-6 -4.81481E-6 L 0.34557 -0.21481 " pathEditMode="relative" rAng="0" ptsTypes="AA">
                                      <p:cBhvr>
                                        <p:cTn id="20" dur="2000" fill="hold"/>
                                        <p:tgtEl>
                                          <p:spTgt spid="34"/>
                                        </p:tgtEl>
                                        <p:attrNameLst>
                                          <p:attrName>ppt_x</p:attrName>
                                          <p:attrName>ppt_y</p:attrName>
                                        </p:attrNameLst>
                                      </p:cBhvr>
                                      <p:rCtr x="17279" y="-10625"/>
                                    </p:animMotion>
                                  </p:childTnLst>
                                </p:cTn>
                              </p:par>
                              <p:par>
                                <p:cTn id="21" presetID="42" presetClass="path" presetSubtype="0" accel="50000" decel="50000" fill="hold" grpId="0" nodeType="withEffect">
                                  <p:stCondLst>
                                    <p:cond delay="0"/>
                                  </p:stCondLst>
                                  <p:childTnLst>
                                    <p:animMotion origin="layout" path="M 2.77778E-6 0 L 0.06093 0.19051 " pathEditMode="relative" rAng="0" ptsTypes="AA">
                                      <p:cBhvr>
                                        <p:cTn id="22" dur="2000" fill="hold"/>
                                        <p:tgtEl>
                                          <p:spTgt spid="37"/>
                                        </p:tgtEl>
                                        <p:attrNameLst>
                                          <p:attrName>ppt_x</p:attrName>
                                          <p:attrName>ppt_y</p:attrName>
                                        </p:attrNameLst>
                                      </p:cBhvr>
                                      <p:rCtr x="3038" y="9514"/>
                                    </p:animMotion>
                                  </p:childTnLst>
                                </p:cTn>
                              </p:par>
                              <p:par>
                                <p:cTn id="23" presetID="42" presetClass="path" presetSubtype="0" accel="50000" decel="50000" fill="hold" grpId="0" nodeType="withEffect">
                                  <p:stCondLst>
                                    <p:cond delay="0"/>
                                  </p:stCondLst>
                                  <p:childTnLst>
                                    <p:animMotion origin="layout" path="M 2.5E-6 -3.33333E-6 L -0.19896 -0.09421 " pathEditMode="relative" rAng="0" ptsTypes="AA">
                                      <p:cBhvr>
                                        <p:cTn id="24" dur="2000" fill="hold"/>
                                        <p:tgtEl>
                                          <p:spTgt spid="29"/>
                                        </p:tgtEl>
                                        <p:attrNameLst>
                                          <p:attrName>ppt_x</p:attrName>
                                          <p:attrName>ppt_y</p:attrName>
                                        </p:attrNameLst>
                                      </p:cBhvr>
                                      <p:rCtr x="-9948" y="-4722"/>
                                    </p:animMotion>
                                  </p:childTnLst>
                                </p:cTn>
                              </p:par>
                              <p:par>
                                <p:cTn id="25" presetID="42" presetClass="path" presetSubtype="0" accel="50000" decel="50000" fill="hold" grpId="0" nodeType="withEffect">
                                  <p:stCondLst>
                                    <p:cond delay="0"/>
                                  </p:stCondLst>
                                  <p:childTnLst>
                                    <p:animMotion origin="layout" path="M 3.88889E-6 2.96296E-6 L 0.22031 -0.25463 " pathEditMode="relative" rAng="0" ptsTypes="AA">
                                      <p:cBhvr>
                                        <p:cTn id="26" dur="2000" fill="hold"/>
                                        <p:tgtEl>
                                          <p:spTgt spid="30"/>
                                        </p:tgtEl>
                                        <p:attrNameLst>
                                          <p:attrName>ppt_x</p:attrName>
                                          <p:attrName>ppt_y</p:attrName>
                                        </p:attrNameLst>
                                      </p:cBhvr>
                                      <p:rCtr x="11007" y="-12731"/>
                                    </p:animMotion>
                                  </p:childTnLst>
                                </p:cTn>
                              </p:par>
                              <p:par>
                                <p:cTn id="27" presetID="42" presetClass="path" presetSubtype="0" accel="50000" decel="50000" fill="hold" grpId="0" nodeType="withEffect">
                                  <p:stCondLst>
                                    <p:cond delay="0"/>
                                  </p:stCondLst>
                                  <p:childTnLst>
                                    <p:animMotion origin="layout" path="M -4.375E-6 1.11111E-6 L -0.04544 0.30579 " pathEditMode="relative" rAng="0" ptsTypes="AA">
                                      <p:cBhvr>
                                        <p:cTn id="28" dur="2000" fill="hold"/>
                                        <p:tgtEl>
                                          <p:spTgt spid="35"/>
                                        </p:tgtEl>
                                        <p:attrNameLst>
                                          <p:attrName>ppt_x</p:attrName>
                                          <p:attrName>ppt_y</p:attrName>
                                        </p:attrNameLst>
                                      </p:cBhvr>
                                      <p:rCtr x="-2279" y="15278"/>
                                    </p:animMotion>
                                  </p:childTnLst>
                                </p:cTn>
                              </p:par>
                              <p:par>
                                <p:cTn id="29" presetID="1" presetClass="entr" presetSubtype="0" fill="hold" grpId="0" nodeType="with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grpId="1" nodeType="clickEffect">
                                  <p:stCondLst>
                                    <p:cond delay="0"/>
                                  </p:stCondLst>
                                  <p:childTnLst>
                                    <p:animMotion origin="layout" path="M -0.15209 -0.08403 L -0.0125 0.35092 " pathEditMode="relative" rAng="0" ptsTypes="AA">
                                      <p:cBhvr>
                                        <p:cTn id="34" dur="2000" fill="hold"/>
                                        <p:tgtEl>
                                          <p:spTgt spid="33"/>
                                        </p:tgtEl>
                                        <p:attrNameLst>
                                          <p:attrName>ppt_x</p:attrName>
                                          <p:attrName>ppt_y</p:attrName>
                                        </p:attrNameLst>
                                      </p:cBhvr>
                                      <p:rCtr x="6979" y="21736"/>
                                    </p:animMotion>
                                  </p:childTnLst>
                                </p:cTn>
                              </p:par>
                              <p:par>
                                <p:cTn id="35" presetID="42" presetClass="path" presetSubtype="0" accel="50000" decel="50000" fill="hold" grpId="1" nodeType="withEffect">
                                  <p:stCondLst>
                                    <p:cond delay="0"/>
                                  </p:stCondLst>
                                  <p:childTnLst>
                                    <p:animMotion origin="layout" path="M -0.19896 -0.09421 L 0.23784 -0.12361 " pathEditMode="relative" rAng="0" ptsTypes="AA">
                                      <p:cBhvr>
                                        <p:cTn id="36" dur="2000" fill="hold"/>
                                        <p:tgtEl>
                                          <p:spTgt spid="29"/>
                                        </p:tgtEl>
                                        <p:attrNameLst>
                                          <p:attrName>ppt_x</p:attrName>
                                          <p:attrName>ppt_y</p:attrName>
                                        </p:attrNameLst>
                                      </p:cBhvr>
                                      <p:rCtr x="21840" y="-1481"/>
                                    </p:animMotion>
                                  </p:childTnLst>
                                </p:cTn>
                              </p:par>
                              <p:par>
                                <p:cTn id="37" presetID="1" presetClass="entr" presetSubtype="0" fill="hold" grpId="0" nodeType="with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grpId="1" nodeType="clickEffect">
                                  <p:stCondLst>
                                    <p:cond delay="0"/>
                                  </p:stCondLst>
                                  <p:childTnLst>
                                    <p:animMotion origin="layout" path="M 0.1457 -0.14259 L -0.07578 0.44259 " pathEditMode="relative" rAng="0" ptsTypes="AA">
                                      <p:cBhvr>
                                        <p:cTn id="42" dur="2000" fill="hold"/>
                                        <p:tgtEl>
                                          <p:spTgt spid="32"/>
                                        </p:tgtEl>
                                        <p:attrNameLst>
                                          <p:attrName>ppt_x</p:attrName>
                                          <p:attrName>ppt_y</p:attrName>
                                        </p:attrNameLst>
                                      </p:cBhvr>
                                      <p:rCtr x="-11081" y="29259"/>
                                    </p:animMotion>
                                  </p:childTnLst>
                                </p:cTn>
                              </p:par>
                              <p:par>
                                <p:cTn id="43" presetID="42" presetClass="path" presetSubtype="0" accel="50000" decel="50000" fill="hold" grpId="1" nodeType="withEffect">
                                  <p:stCondLst>
                                    <p:cond delay="0"/>
                                  </p:stCondLst>
                                  <p:childTnLst>
                                    <p:animMotion origin="layout" path="M 0.34557 -0.21481 L 0.09987 0.18797 " pathEditMode="relative" rAng="0" ptsTypes="AA">
                                      <p:cBhvr>
                                        <p:cTn id="44" dur="2000" fill="hold"/>
                                        <p:tgtEl>
                                          <p:spTgt spid="34"/>
                                        </p:tgtEl>
                                        <p:attrNameLst>
                                          <p:attrName>ppt_x</p:attrName>
                                          <p:attrName>ppt_y</p:attrName>
                                        </p:attrNameLst>
                                      </p:cBhvr>
                                      <p:rCtr x="-12292" y="20139"/>
                                    </p:animMotion>
                                  </p:childTnLst>
                                </p:cTn>
                              </p:par>
                              <p:par>
                                <p:cTn id="45" presetID="1" presetClass="entr" presetSubtype="0" fill="hold" grpId="0" nodeType="with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9" grpId="0" animBg="1"/>
      <p:bldP spid="29" grpId="1" animBg="1"/>
      <p:bldP spid="30" grpId="0" animBg="1"/>
      <p:bldP spid="31" grpId="0" animBg="1"/>
      <p:bldP spid="32" grpId="0" animBg="1"/>
      <p:bldP spid="32" grpId="1" animBg="1"/>
      <p:bldP spid="33" grpId="0" animBg="1"/>
      <p:bldP spid="33" grpId="1" animBg="1"/>
      <p:bldP spid="34" grpId="0" animBg="1"/>
      <p:bldP spid="34" grpId="1" animBg="1"/>
      <p:bldP spid="35" grpId="0" animBg="1"/>
      <p:bldP spid="36" grpId="0" animBg="1"/>
      <p:bldP spid="37" grpId="0" animBg="1"/>
      <p:bldP spid="3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D4DD9-847D-89EB-BFEA-1F62993CC14A}"/>
              </a:ext>
            </a:extLst>
          </p:cNvPr>
          <p:cNvSpPr>
            <a:spLocks noGrp="1"/>
          </p:cNvSpPr>
          <p:nvPr>
            <p:ph type="title"/>
          </p:nvPr>
        </p:nvSpPr>
        <p:spPr>
          <a:xfrm>
            <a:off x="314692" y="24874"/>
            <a:ext cx="11492432" cy="443198"/>
          </a:xfrm>
        </p:spPr>
        <p:txBody>
          <a:bodyPr/>
          <a:lstStyle/>
          <a:p>
            <a:r>
              <a:rPr lang="en-US" dirty="0"/>
              <a:t>The role of helium is to increase cavity nucleation (primarily)</a:t>
            </a:r>
          </a:p>
        </p:txBody>
      </p:sp>
      <p:sp>
        <p:nvSpPr>
          <p:cNvPr id="4" name="Title 1">
            <a:extLst>
              <a:ext uri="{FF2B5EF4-FFF2-40B4-BE49-F238E27FC236}">
                <a16:creationId xmlns:a16="http://schemas.microsoft.com/office/drawing/2014/main" id="{731A4B8D-7765-7F60-1D1B-9ECEFD29ED4C}"/>
              </a:ext>
            </a:extLst>
          </p:cNvPr>
          <p:cNvSpPr txBox="1">
            <a:spLocks/>
          </p:cNvSpPr>
          <p:nvPr/>
        </p:nvSpPr>
        <p:spPr>
          <a:xfrm>
            <a:off x="-12843" y="-11948"/>
            <a:ext cx="9144000" cy="589990"/>
          </a:xfrm>
          <a:prstGeom prst="rect">
            <a:avLst/>
          </a:prstGeom>
        </p:spPr>
        <p:txBody>
          <a:bodyPr vert="horz" wrap="square" lIns="0" tIns="0" rIns="0" bIns="0" rtlCol="0" anchor="t" anchorCtr="0">
            <a:noAutofit/>
          </a:bodyPr>
          <a:lstStyle>
            <a:lvl1pPr algn="l" defTabSz="914400" rtl="0" eaLnBrk="1" latinLnBrk="0" hangingPunct="1">
              <a:lnSpc>
                <a:spcPct val="90000"/>
              </a:lnSpc>
              <a:spcBef>
                <a:spcPct val="0"/>
              </a:spcBef>
              <a:buNone/>
              <a:defRPr sz="3200" b="1" kern="1200">
                <a:solidFill>
                  <a:schemeClr val="tx1"/>
                </a:solidFill>
                <a:latin typeface="Roboto" panose="02000000000000000000" pitchFamily="2" charset="0"/>
                <a:ea typeface="Roboto" panose="02000000000000000000" pitchFamily="2" charset="0"/>
                <a:cs typeface="+mj-cs"/>
              </a:defRPr>
            </a:lvl1pPr>
          </a:lstStyle>
          <a:p>
            <a:endParaRPr lang="en-US" dirty="0"/>
          </a:p>
        </p:txBody>
      </p:sp>
      <p:sp>
        <p:nvSpPr>
          <p:cNvPr id="5" name="Content Placeholder 2">
            <a:extLst>
              <a:ext uri="{FF2B5EF4-FFF2-40B4-BE49-F238E27FC236}">
                <a16:creationId xmlns:a16="http://schemas.microsoft.com/office/drawing/2014/main" id="{58F0DB8E-2F56-2844-68D0-0914C2A0A1BE}"/>
              </a:ext>
            </a:extLst>
          </p:cNvPr>
          <p:cNvSpPr txBox="1">
            <a:spLocks/>
          </p:cNvSpPr>
          <p:nvPr/>
        </p:nvSpPr>
        <p:spPr>
          <a:xfrm>
            <a:off x="178989" y="5462706"/>
            <a:ext cx="11763837" cy="1455576"/>
          </a:xfrm>
          <a:prstGeom prst="rect">
            <a:avLst/>
          </a:prstGeom>
        </p:spPr>
        <p:txBody>
          <a:bodyPr vert="horz" lIns="0" tIns="0" rIns="0" bIns="0" rtlCol="0">
            <a:noAutofit/>
          </a:bodyPr>
          <a:lstStyle>
            <a:lvl1pPr marL="0" indent="0" algn="l" defTabSz="914400" rtl="0" eaLnBrk="1" latinLnBrk="0" hangingPunct="1">
              <a:lnSpc>
                <a:spcPct val="90000"/>
              </a:lnSpc>
              <a:spcBef>
                <a:spcPts val="1200"/>
              </a:spcBef>
              <a:spcAft>
                <a:spcPts val="60"/>
              </a:spcAft>
              <a:buFont typeface="Arial" panose="020B0604020202020204" pitchFamily="34" charset="0"/>
              <a:buNone/>
              <a:defRPr sz="22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1200"/>
              </a:spcBef>
              <a:spcAft>
                <a:spcPts val="60"/>
              </a:spcAft>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1200"/>
              </a:spcBef>
              <a:spcAft>
                <a:spcPts val="60"/>
              </a:spcAft>
              <a:buFont typeface="Arial" panose="020B0604020202020204" pitchFamily="34" charset="0"/>
              <a:buChar char="•"/>
              <a:defRPr sz="16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1200"/>
              </a:spcBef>
              <a:spcAft>
                <a:spcPts val="60"/>
              </a:spcAft>
              <a:buFont typeface="Arial" panose="020B0604020202020204" pitchFamily="34" charset="0"/>
              <a:buChar char="•"/>
              <a:defRPr sz="16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1200"/>
              </a:spcBef>
              <a:spcAft>
                <a:spcPts val="60"/>
              </a:spcAft>
              <a:buFont typeface="Arial" panose="020B0604020202020204" pitchFamily="34" charset="0"/>
              <a:buChar char="•"/>
              <a:defRPr sz="16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Cavity density increases with He/dpa. </a:t>
            </a:r>
          </a:p>
          <a:p>
            <a:r>
              <a:rPr lang="en-US" sz="1800" dirty="0"/>
              <a:t>Overall, average cavity diameter decreases with </a:t>
            </a:r>
            <a:r>
              <a:rPr lang="en-US" sz="1800" dirty="0" err="1"/>
              <a:t>appm</a:t>
            </a:r>
            <a:r>
              <a:rPr lang="en-US" sz="1800" dirty="0"/>
              <a:t> He/dpa. However, without the cavity size distributions, it is unclear what cavities are bubbles, stabilized by helium, or how they grow to larger sizes. </a:t>
            </a:r>
          </a:p>
        </p:txBody>
      </p:sp>
      <p:graphicFrame>
        <p:nvGraphicFramePr>
          <p:cNvPr id="6" name="Object 5">
            <a:extLst>
              <a:ext uri="{FF2B5EF4-FFF2-40B4-BE49-F238E27FC236}">
                <a16:creationId xmlns:a16="http://schemas.microsoft.com/office/drawing/2014/main" id="{FC03CCA6-D756-AB06-8B0B-23CD9C95245A}"/>
              </a:ext>
            </a:extLst>
          </p:cNvPr>
          <p:cNvGraphicFramePr>
            <a:graphicFrameLocks noChangeAspect="1"/>
          </p:cNvGraphicFramePr>
          <p:nvPr>
            <p:extLst>
              <p:ext uri="{D42A27DB-BD31-4B8C-83A1-F6EECF244321}">
                <p14:modId xmlns:p14="http://schemas.microsoft.com/office/powerpoint/2010/main" val="1223863624"/>
              </p:ext>
            </p:extLst>
          </p:nvPr>
        </p:nvGraphicFramePr>
        <p:xfrm>
          <a:off x="4498975" y="1676400"/>
          <a:ext cx="4356100" cy="3540125"/>
        </p:xfrm>
        <a:graphic>
          <a:graphicData uri="http://schemas.openxmlformats.org/presentationml/2006/ole">
            <mc:AlternateContent xmlns:mc="http://schemas.openxmlformats.org/markup-compatibility/2006">
              <mc:Choice xmlns:v="urn:schemas-microsoft-com:vml" Requires="v">
                <p:oleObj name="KGPlot" r:id="rId2" imgW="5790960" imgH="4711680" progId="KGraph_Plot">
                  <p:embed/>
                </p:oleObj>
              </mc:Choice>
              <mc:Fallback>
                <p:oleObj name="KGPlot" r:id="rId2" imgW="5790960" imgH="4711680" progId="KGraph_Plot">
                  <p:embed/>
                  <p:pic>
                    <p:nvPicPr>
                      <p:cNvPr id="6" name="Object 5">
                        <a:extLst>
                          <a:ext uri="{FF2B5EF4-FFF2-40B4-BE49-F238E27FC236}">
                            <a16:creationId xmlns:a16="http://schemas.microsoft.com/office/drawing/2014/main" id="{FC03CCA6-D756-AB06-8B0B-23CD9C95245A}"/>
                          </a:ext>
                        </a:extLst>
                      </p:cNvPr>
                      <p:cNvPicPr/>
                      <p:nvPr/>
                    </p:nvPicPr>
                    <p:blipFill>
                      <a:blip r:embed="rId3"/>
                      <a:stretch>
                        <a:fillRect/>
                      </a:stretch>
                    </p:blipFill>
                    <p:spPr>
                      <a:xfrm>
                        <a:off x="4498975" y="1676400"/>
                        <a:ext cx="4356100" cy="3540125"/>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172CB7CC-05E2-2BE6-D04C-A812321FD38D}"/>
              </a:ext>
            </a:extLst>
          </p:cNvPr>
          <p:cNvGraphicFramePr>
            <a:graphicFrameLocks noChangeAspect="1"/>
          </p:cNvGraphicFramePr>
          <p:nvPr>
            <p:extLst>
              <p:ext uri="{D42A27DB-BD31-4B8C-83A1-F6EECF244321}">
                <p14:modId xmlns:p14="http://schemas.microsoft.com/office/powerpoint/2010/main" val="1272205783"/>
              </p:ext>
            </p:extLst>
          </p:nvPr>
        </p:nvGraphicFramePr>
        <p:xfrm>
          <a:off x="-88369" y="1561024"/>
          <a:ext cx="4676775" cy="3646488"/>
        </p:xfrm>
        <a:graphic>
          <a:graphicData uri="http://schemas.openxmlformats.org/presentationml/2006/ole">
            <mc:AlternateContent xmlns:mc="http://schemas.openxmlformats.org/markup-compatibility/2006">
              <mc:Choice xmlns:v="urn:schemas-microsoft-com:vml" Requires="v">
                <p:oleObj name="KGPlot" r:id="rId4" imgW="6219720" imgH="4851360" progId="KGraph_Plot">
                  <p:embed/>
                </p:oleObj>
              </mc:Choice>
              <mc:Fallback>
                <p:oleObj name="KGPlot" r:id="rId4" imgW="6219720" imgH="4851360" progId="KGraph_Plot">
                  <p:embed/>
                  <p:pic>
                    <p:nvPicPr>
                      <p:cNvPr id="7" name="Object 6">
                        <a:extLst>
                          <a:ext uri="{FF2B5EF4-FFF2-40B4-BE49-F238E27FC236}">
                            <a16:creationId xmlns:a16="http://schemas.microsoft.com/office/drawing/2014/main" id="{172CB7CC-05E2-2BE6-D04C-A812321FD38D}"/>
                          </a:ext>
                        </a:extLst>
                      </p:cNvPr>
                      <p:cNvPicPr/>
                      <p:nvPr/>
                    </p:nvPicPr>
                    <p:blipFill>
                      <a:blip r:embed="rId5"/>
                      <a:stretch>
                        <a:fillRect/>
                      </a:stretch>
                    </p:blipFill>
                    <p:spPr>
                      <a:xfrm>
                        <a:off x="-88369" y="1561024"/>
                        <a:ext cx="4676775" cy="3646488"/>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B270C710-B5B3-30A5-894B-524BB6ED6029}"/>
              </a:ext>
            </a:extLst>
          </p:cNvPr>
          <p:cNvSpPr txBox="1"/>
          <p:nvPr/>
        </p:nvSpPr>
        <p:spPr>
          <a:xfrm>
            <a:off x="314692" y="476956"/>
            <a:ext cx="2214068" cy="646331"/>
          </a:xfrm>
          <a:prstGeom prst="rect">
            <a:avLst/>
          </a:prstGeom>
          <a:noFill/>
        </p:spPr>
        <p:txBody>
          <a:bodyPr wrap="none" rtlCol="0">
            <a:spAutoFit/>
          </a:bodyPr>
          <a:lstStyle/>
          <a:p>
            <a:r>
              <a:rPr lang="en-US" dirty="0" err="1">
                <a:latin typeface="Arial" panose="020B0604020202020204" pitchFamily="34" charset="0"/>
                <a:cs typeface="Arial" panose="020B0604020202020204" pitchFamily="34" charset="0"/>
              </a:rPr>
              <a:t>T</a:t>
            </a:r>
            <a:r>
              <a:rPr lang="en-US" baseline="-25000" dirty="0" err="1">
                <a:latin typeface="Arial" panose="020B0604020202020204" pitchFamily="34" charset="0"/>
                <a:cs typeface="Arial" panose="020B0604020202020204" pitchFamily="34" charset="0"/>
              </a:rPr>
              <a:t>neutron</a:t>
            </a:r>
            <a:r>
              <a:rPr lang="en-US" dirty="0">
                <a:latin typeface="Arial" panose="020B0604020202020204" pitchFamily="34" charset="0"/>
                <a:cs typeface="Arial" panose="020B0604020202020204" pitchFamily="34" charset="0"/>
              </a:rPr>
              <a:t> = 400-500°C</a:t>
            </a:r>
          </a:p>
          <a:p>
            <a:r>
              <a:rPr lang="en-US" dirty="0" err="1">
                <a:latin typeface="Arial" panose="020B0604020202020204" pitchFamily="34" charset="0"/>
                <a:cs typeface="Arial" panose="020B0604020202020204" pitchFamily="34" charset="0"/>
              </a:rPr>
              <a:t>T</a:t>
            </a:r>
            <a:r>
              <a:rPr lang="en-US" baseline="-25000" dirty="0" err="1">
                <a:latin typeface="Arial" panose="020B0604020202020204" pitchFamily="34" charset="0"/>
                <a:cs typeface="Arial" panose="020B0604020202020204" pitchFamily="34" charset="0"/>
              </a:rPr>
              <a:t>dual</a:t>
            </a:r>
            <a:r>
              <a:rPr lang="en-US" baseline="-25000" dirty="0">
                <a:latin typeface="Arial" panose="020B0604020202020204" pitchFamily="34" charset="0"/>
                <a:cs typeface="Arial" panose="020B0604020202020204" pitchFamily="34" charset="0"/>
              </a:rPr>
              <a:t> ion</a:t>
            </a:r>
            <a:r>
              <a:rPr lang="en-US" dirty="0">
                <a:latin typeface="Arial" panose="020B0604020202020204" pitchFamily="34" charset="0"/>
                <a:cs typeface="Arial" panose="020B0604020202020204" pitchFamily="34" charset="0"/>
              </a:rPr>
              <a:t>=360-600°C</a:t>
            </a:r>
          </a:p>
        </p:txBody>
      </p:sp>
      <p:sp>
        <p:nvSpPr>
          <p:cNvPr id="9" name="TextBox 8">
            <a:extLst>
              <a:ext uri="{FF2B5EF4-FFF2-40B4-BE49-F238E27FC236}">
                <a16:creationId xmlns:a16="http://schemas.microsoft.com/office/drawing/2014/main" id="{81BE8087-6C1A-829A-A8FB-D2A42D871510}"/>
              </a:ext>
            </a:extLst>
          </p:cNvPr>
          <p:cNvSpPr txBox="1"/>
          <p:nvPr/>
        </p:nvSpPr>
        <p:spPr>
          <a:xfrm>
            <a:off x="8855075" y="1602526"/>
            <a:ext cx="3379448" cy="1754326"/>
          </a:xfrm>
          <a:prstGeom prst="rect">
            <a:avLst/>
          </a:prstGeom>
          <a:noFill/>
        </p:spPr>
        <p:txBody>
          <a:bodyPr wrap="square" rtlCol="0">
            <a:spAutoFit/>
          </a:bodyPr>
          <a:lstStyle/>
          <a:p>
            <a:r>
              <a:rPr lang="en-US" sz="1200" dirty="0">
                <a:cs typeface="Times New Roman" panose="02020603050405020304" pitchFamily="18" charset="0"/>
              </a:rPr>
              <a:t>J.M. </a:t>
            </a:r>
            <a:r>
              <a:rPr lang="en-US" sz="1200" dirty="0" err="1">
                <a:cs typeface="Times New Roman" panose="02020603050405020304" pitchFamily="18" charset="0"/>
              </a:rPr>
              <a:t>Vitek</a:t>
            </a:r>
            <a:r>
              <a:rPr lang="en-US" sz="1200" dirty="0">
                <a:cs typeface="Times New Roman" panose="02020603050405020304" pitchFamily="18" charset="0"/>
              </a:rPr>
              <a:t>, R.L. </a:t>
            </a:r>
            <a:r>
              <a:rPr lang="en-US" sz="1200" dirty="0" err="1">
                <a:cs typeface="Times New Roman" panose="02020603050405020304" pitchFamily="18" charset="0"/>
              </a:rPr>
              <a:t>Klueh</a:t>
            </a:r>
            <a:r>
              <a:rPr lang="en-US" sz="1200" dirty="0">
                <a:cs typeface="Times New Roman" panose="02020603050405020304" pitchFamily="18" charset="0"/>
              </a:rPr>
              <a:t>, JNM. 122–123 (1984)</a:t>
            </a:r>
          </a:p>
          <a:p>
            <a:r>
              <a:rPr lang="en-US" sz="1200" dirty="0">
                <a:cs typeface="Times New Roman" panose="02020603050405020304" pitchFamily="18" charset="0"/>
              </a:rPr>
              <a:t>N. Hashimoto, R.. </a:t>
            </a:r>
            <a:r>
              <a:rPr lang="en-US" sz="1200" dirty="0" err="1">
                <a:cs typeface="Times New Roman" panose="02020603050405020304" pitchFamily="18" charset="0"/>
              </a:rPr>
              <a:t>Klueh</a:t>
            </a:r>
            <a:r>
              <a:rPr lang="en-US" sz="1200" dirty="0">
                <a:cs typeface="Times New Roman" panose="02020603050405020304" pitchFamily="18" charset="0"/>
              </a:rPr>
              <a:t>, JNM. 305 (2002) </a:t>
            </a:r>
          </a:p>
          <a:p>
            <a:r>
              <a:rPr lang="en-US" sz="1200" dirty="0">
                <a:cs typeface="Times New Roman" panose="02020603050405020304" pitchFamily="18" charset="0"/>
              </a:rPr>
              <a:t>E. </a:t>
            </a:r>
            <a:r>
              <a:rPr lang="en-US" sz="1200" dirty="0" err="1">
                <a:cs typeface="Times New Roman" panose="02020603050405020304" pitchFamily="18" charset="0"/>
              </a:rPr>
              <a:t>Wakai</a:t>
            </a:r>
            <a:r>
              <a:rPr lang="en-US" sz="1200" dirty="0">
                <a:cs typeface="Times New Roman" panose="02020603050405020304" pitchFamily="18" charset="0"/>
              </a:rPr>
              <a:t>, et al, JNM. 283–287 (2000) </a:t>
            </a:r>
          </a:p>
          <a:p>
            <a:r>
              <a:rPr lang="en-US" sz="1200" dirty="0">
                <a:cs typeface="Times New Roman" panose="02020603050405020304" pitchFamily="18" charset="0"/>
              </a:rPr>
              <a:t>E. </a:t>
            </a:r>
            <a:r>
              <a:rPr lang="en-US" sz="1200" dirty="0" err="1">
                <a:cs typeface="Times New Roman" panose="02020603050405020304" pitchFamily="18" charset="0"/>
              </a:rPr>
              <a:t>Wakai</a:t>
            </a:r>
            <a:r>
              <a:rPr lang="en-US" sz="1200" dirty="0">
                <a:cs typeface="Times New Roman" panose="02020603050405020304" pitchFamily="18" charset="0"/>
              </a:rPr>
              <a:t>, et al, JNM. 307–311 (2002) </a:t>
            </a:r>
          </a:p>
          <a:p>
            <a:r>
              <a:rPr lang="en-US" sz="1200" dirty="0">
                <a:cs typeface="Times New Roman" panose="02020603050405020304" pitchFamily="18" charset="0"/>
              </a:rPr>
              <a:t>J.J. Kai, R.L. </a:t>
            </a:r>
            <a:r>
              <a:rPr lang="en-US" sz="1200" dirty="0" err="1">
                <a:cs typeface="Times New Roman" panose="02020603050405020304" pitchFamily="18" charset="0"/>
              </a:rPr>
              <a:t>Klueh</a:t>
            </a:r>
            <a:r>
              <a:rPr lang="en-US" sz="1200" dirty="0">
                <a:cs typeface="Times New Roman" panose="02020603050405020304" pitchFamily="18" charset="0"/>
              </a:rPr>
              <a:t>, JNM. 230 (1996)</a:t>
            </a:r>
          </a:p>
          <a:p>
            <a:r>
              <a:rPr lang="en-US" sz="1200" dirty="0">
                <a:cs typeface="Times New Roman" panose="02020603050405020304" pitchFamily="18" charset="0"/>
              </a:rPr>
              <a:t>A. Kimura, et al JNM. 191–194 (1992)</a:t>
            </a:r>
          </a:p>
          <a:p>
            <a:r>
              <a:rPr lang="en-US" sz="1200" dirty="0">
                <a:cs typeface="Times New Roman" panose="02020603050405020304" pitchFamily="18" charset="0"/>
              </a:rPr>
              <a:t>B.H. </a:t>
            </a:r>
            <a:r>
              <a:rPr lang="en-US" sz="1200" dirty="0" err="1">
                <a:cs typeface="Times New Roman" panose="02020603050405020304" pitchFamily="18" charset="0"/>
              </a:rPr>
              <a:t>Sencer</a:t>
            </a:r>
            <a:r>
              <a:rPr lang="en-US" sz="1200" dirty="0">
                <a:cs typeface="Times New Roman" panose="02020603050405020304" pitchFamily="18" charset="0"/>
              </a:rPr>
              <a:t>, et al, JNM. 414 (2011)</a:t>
            </a:r>
          </a:p>
          <a:p>
            <a:r>
              <a:rPr lang="en-US" sz="1200" dirty="0">
                <a:cs typeface="Times New Roman" panose="02020603050405020304" pitchFamily="18" charset="0"/>
              </a:rPr>
              <a:t>D.S. </a:t>
            </a:r>
            <a:r>
              <a:rPr lang="en-US" sz="1200" dirty="0" err="1">
                <a:cs typeface="Times New Roman" panose="02020603050405020304" pitchFamily="18" charset="0"/>
              </a:rPr>
              <a:t>Gelles</a:t>
            </a:r>
            <a:r>
              <a:rPr lang="en-US" sz="1200" dirty="0">
                <a:cs typeface="Times New Roman" panose="02020603050405020304" pitchFamily="18" charset="0"/>
              </a:rPr>
              <a:t>, JNM. 237 (1996) </a:t>
            </a:r>
          </a:p>
          <a:p>
            <a:r>
              <a:rPr lang="en-US" sz="1200" dirty="0">
                <a:cs typeface="Times New Roman" panose="02020603050405020304" pitchFamily="18" charset="0"/>
              </a:rPr>
              <a:t>J. Van Den Bosch, et al, JNM. 440 (2013)</a:t>
            </a:r>
          </a:p>
        </p:txBody>
      </p:sp>
      <p:sp>
        <p:nvSpPr>
          <p:cNvPr id="10" name="Rectangle 9">
            <a:extLst>
              <a:ext uri="{FF2B5EF4-FFF2-40B4-BE49-F238E27FC236}">
                <a16:creationId xmlns:a16="http://schemas.microsoft.com/office/drawing/2014/main" id="{C0359F75-5F24-AF97-A20F-CA260D20DE6C}"/>
              </a:ext>
            </a:extLst>
          </p:cNvPr>
          <p:cNvSpPr/>
          <p:nvPr/>
        </p:nvSpPr>
        <p:spPr>
          <a:xfrm>
            <a:off x="8817101" y="3799223"/>
            <a:ext cx="3374899" cy="1569660"/>
          </a:xfrm>
          <a:prstGeom prst="rect">
            <a:avLst/>
          </a:prstGeom>
        </p:spPr>
        <p:txBody>
          <a:bodyPr wrap="square">
            <a:spAutoFit/>
          </a:bodyPr>
          <a:lstStyle/>
          <a:p>
            <a:pPr marL="406400" marR="0" indent="-406400">
              <a:spcBef>
                <a:spcPts val="0"/>
              </a:spcBef>
            </a:pPr>
            <a:r>
              <a:rPr lang="en-US" sz="1200" dirty="0">
                <a:ea typeface="Calibri" panose="020F0502020204030204" pitchFamily="34" charset="0"/>
                <a:cs typeface="Times New Roman" panose="02020603050405020304" pitchFamily="18" charset="0"/>
              </a:rPr>
              <a:t>K. Asano, et al, JNM. 157 (1988)</a:t>
            </a:r>
          </a:p>
          <a:p>
            <a:pPr marL="406400" marR="0" indent="-406400">
              <a:spcBef>
                <a:spcPts val="0"/>
              </a:spcBef>
            </a:pPr>
            <a:r>
              <a:rPr lang="en-US" sz="1200" dirty="0">
                <a:ea typeface="Calibri" panose="020F0502020204030204" pitchFamily="34" charset="0"/>
                <a:cs typeface="Times New Roman" panose="02020603050405020304" pitchFamily="18" charset="0"/>
              </a:rPr>
              <a:t>Y.E. </a:t>
            </a:r>
            <a:r>
              <a:rPr lang="en-US" sz="1200" dirty="0" err="1">
                <a:ea typeface="Calibri" panose="020F0502020204030204" pitchFamily="34" charset="0"/>
                <a:cs typeface="Times New Roman" panose="02020603050405020304" pitchFamily="18" charset="0"/>
              </a:rPr>
              <a:t>Kupriiyanova</a:t>
            </a:r>
            <a:r>
              <a:rPr lang="en-US" sz="1200" dirty="0">
                <a:ea typeface="Calibri" panose="020F0502020204030204" pitchFamily="34" charset="0"/>
                <a:cs typeface="Times New Roman" panose="02020603050405020304" pitchFamily="18" charset="0"/>
              </a:rPr>
              <a:t>, et al, JNM. 468 (2015) </a:t>
            </a:r>
          </a:p>
          <a:p>
            <a:pPr marL="406400" marR="0" indent="-406400">
              <a:spcBef>
                <a:spcPts val="0"/>
              </a:spcBef>
            </a:pPr>
            <a:r>
              <a:rPr lang="en-US" sz="1200" dirty="0">
                <a:ea typeface="Calibri" panose="020F0502020204030204" pitchFamily="34" charset="0"/>
                <a:cs typeface="Times New Roman" panose="02020603050405020304" pitchFamily="18" charset="0"/>
              </a:rPr>
              <a:t>H. </a:t>
            </a:r>
            <a:r>
              <a:rPr lang="en-US" sz="1200" dirty="0" err="1">
                <a:ea typeface="Calibri" panose="020F0502020204030204" pitchFamily="34" charset="0"/>
                <a:cs typeface="Times New Roman" panose="02020603050405020304" pitchFamily="18" charset="0"/>
              </a:rPr>
              <a:t>Ogiwara</a:t>
            </a:r>
            <a:r>
              <a:rPr lang="en-US" sz="1200" dirty="0">
                <a:ea typeface="Calibri" panose="020F0502020204030204" pitchFamily="34" charset="0"/>
                <a:cs typeface="Times New Roman" panose="02020603050405020304" pitchFamily="18" charset="0"/>
              </a:rPr>
              <a:t>, et al, JNM. 307–311 (2002)</a:t>
            </a:r>
          </a:p>
          <a:p>
            <a:pPr marL="406400" marR="0" indent="-406400">
              <a:spcBef>
                <a:spcPts val="0"/>
              </a:spcBef>
            </a:pPr>
            <a:r>
              <a:rPr lang="en-US" sz="1200" dirty="0">
                <a:ea typeface="Calibri" panose="020F0502020204030204" pitchFamily="34" charset="0"/>
                <a:cs typeface="Times New Roman" panose="02020603050405020304" pitchFamily="18" charset="0"/>
              </a:rPr>
              <a:t>E. </a:t>
            </a:r>
            <a:r>
              <a:rPr lang="en-US" sz="1200" dirty="0" err="1">
                <a:ea typeface="Calibri" panose="020F0502020204030204" pitchFamily="34" charset="0"/>
                <a:cs typeface="Times New Roman" panose="02020603050405020304" pitchFamily="18" charset="0"/>
              </a:rPr>
              <a:t>Wakai</a:t>
            </a:r>
            <a:r>
              <a:rPr lang="en-US" sz="1200" dirty="0">
                <a:ea typeface="Calibri" panose="020F0502020204030204" pitchFamily="34" charset="0"/>
                <a:cs typeface="Times New Roman" panose="02020603050405020304" pitchFamily="18" charset="0"/>
              </a:rPr>
              <a:t>, et al, JNM. 318 (2003)</a:t>
            </a:r>
          </a:p>
          <a:p>
            <a:pPr marL="406400" marR="0" indent="-406400">
              <a:spcBef>
                <a:spcPts val="0"/>
              </a:spcBef>
            </a:pPr>
            <a:r>
              <a:rPr lang="en-US" sz="1200" dirty="0">
                <a:ea typeface="Calibri" panose="020F0502020204030204" pitchFamily="34" charset="0"/>
                <a:cs typeface="Times New Roman" panose="02020603050405020304" pitchFamily="18" charset="0"/>
              </a:rPr>
              <a:t>S. </a:t>
            </a:r>
            <a:r>
              <a:rPr lang="en-US" sz="1200" dirty="0" err="1">
                <a:ea typeface="Calibri" panose="020F0502020204030204" pitchFamily="34" charset="0"/>
                <a:cs typeface="Times New Roman" panose="02020603050405020304" pitchFamily="18" charset="0"/>
              </a:rPr>
              <a:t>Hiwatashi</a:t>
            </a:r>
            <a:r>
              <a:rPr lang="en-US" sz="1200" dirty="0">
                <a:ea typeface="Calibri" panose="020F0502020204030204" pitchFamily="34" charset="0"/>
                <a:cs typeface="Times New Roman" panose="02020603050405020304" pitchFamily="18" charset="0"/>
              </a:rPr>
              <a:t>, et al, JNM. 179–181 (1991)</a:t>
            </a:r>
          </a:p>
          <a:p>
            <a:pPr marL="406400" marR="0" indent="-406400">
              <a:spcBef>
                <a:spcPts val="0"/>
              </a:spcBef>
            </a:pPr>
            <a:r>
              <a:rPr lang="en-US" sz="1200" dirty="0">
                <a:ea typeface="Calibri" panose="020F0502020204030204" pitchFamily="34" charset="0"/>
                <a:cs typeface="Times New Roman" panose="02020603050405020304" pitchFamily="18" charset="0"/>
              </a:rPr>
              <a:t>T. Yamamoto, et al, JNM. 449 (2014) </a:t>
            </a:r>
          </a:p>
          <a:p>
            <a:pPr marL="406400" marR="0" indent="-406400">
              <a:spcBef>
                <a:spcPts val="0"/>
              </a:spcBef>
            </a:pPr>
            <a:r>
              <a:rPr lang="en-US" sz="1200" dirty="0">
                <a:ea typeface="Calibri" panose="020F0502020204030204" pitchFamily="34" charset="0"/>
                <a:cs typeface="Times New Roman" panose="02020603050405020304" pitchFamily="18" charset="0"/>
              </a:rPr>
              <a:t>A. Bhattacharya, et al, Acta Mater. 108 (2016)</a:t>
            </a:r>
          </a:p>
          <a:p>
            <a:pPr marL="406400" marR="0" indent="-406400">
              <a:spcBef>
                <a:spcPts val="0"/>
              </a:spcBef>
            </a:pPr>
            <a:r>
              <a:rPr lang="en-US" sz="1200" dirty="0">
                <a:ea typeface="Calibri" panose="020F0502020204030204" pitchFamily="34" charset="0"/>
                <a:cs typeface="Times New Roman" panose="02020603050405020304" pitchFamily="18" charset="0"/>
              </a:rPr>
              <a:t>D. </a:t>
            </a:r>
            <a:r>
              <a:rPr lang="en-US" sz="1200" dirty="0" err="1">
                <a:ea typeface="Calibri" panose="020F0502020204030204" pitchFamily="34" charset="0"/>
                <a:cs typeface="Times New Roman" panose="02020603050405020304" pitchFamily="18" charset="0"/>
              </a:rPr>
              <a:t>Brimbal</a:t>
            </a:r>
            <a:r>
              <a:rPr lang="en-US" sz="1200" dirty="0">
                <a:ea typeface="Calibri" panose="020F0502020204030204" pitchFamily="34" charset="0"/>
                <a:cs typeface="Times New Roman" panose="02020603050405020304" pitchFamily="18" charset="0"/>
              </a:rPr>
              <a:t>, et al, Acta Mater. 61 (2013) </a:t>
            </a:r>
            <a:endParaRPr lang="en-US" sz="1200" dirty="0">
              <a:effectLst/>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FEAA2397-67F7-857F-2DBC-8D1A5FD46AF3}"/>
              </a:ext>
            </a:extLst>
          </p:cNvPr>
          <p:cNvSpPr txBox="1"/>
          <p:nvPr/>
        </p:nvSpPr>
        <p:spPr>
          <a:xfrm>
            <a:off x="8812552" y="1175580"/>
            <a:ext cx="3379448" cy="369332"/>
          </a:xfrm>
          <a:prstGeom prst="rect">
            <a:avLst/>
          </a:prstGeom>
          <a:noFill/>
        </p:spPr>
        <p:txBody>
          <a:bodyPr wrap="square" rtlCol="0">
            <a:spAutoFit/>
          </a:bodyPr>
          <a:lstStyle/>
          <a:p>
            <a:r>
              <a:rPr lang="en-US" dirty="0">
                <a:cs typeface="Times New Roman" panose="02020603050405020304" pitchFamily="18" charset="0"/>
              </a:rPr>
              <a:t>Reactor Irradiation Literature</a:t>
            </a:r>
          </a:p>
        </p:txBody>
      </p:sp>
      <p:sp>
        <p:nvSpPr>
          <p:cNvPr id="12" name="TextBox 11">
            <a:extLst>
              <a:ext uri="{FF2B5EF4-FFF2-40B4-BE49-F238E27FC236}">
                <a16:creationId xmlns:a16="http://schemas.microsoft.com/office/drawing/2014/main" id="{3BF76861-6E77-B0ED-1D9D-6993CB3EB3D5}"/>
              </a:ext>
            </a:extLst>
          </p:cNvPr>
          <p:cNvSpPr txBox="1"/>
          <p:nvPr/>
        </p:nvSpPr>
        <p:spPr>
          <a:xfrm>
            <a:off x="8700715" y="3481504"/>
            <a:ext cx="3374899" cy="369332"/>
          </a:xfrm>
          <a:prstGeom prst="rect">
            <a:avLst/>
          </a:prstGeom>
          <a:noFill/>
        </p:spPr>
        <p:txBody>
          <a:bodyPr wrap="square" rtlCol="0">
            <a:spAutoFit/>
          </a:bodyPr>
          <a:lstStyle/>
          <a:p>
            <a:r>
              <a:rPr lang="en-US" dirty="0">
                <a:cs typeface="Times New Roman" panose="02020603050405020304" pitchFamily="18" charset="0"/>
              </a:rPr>
              <a:t>Dual Ion Irradiation Literature</a:t>
            </a:r>
          </a:p>
        </p:txBody>
      </p:sp>
      <p:pic>
        <p:nvPicPr>
          <p:cNvPr id="13" name="Picture 12">
            <a:extLst>
              <a:ext uri="{FF2B5EF4-FFF2-40B4-BE49-F238E27FC236}">
                <a16:creationId xmlns:a16="http://schemas.microsoft.com/office/drawing/2014/main" id="{9B1C14AD-4868-B08D-6499-D66038CDC38E}"/>
              </a:ext>
            </a:extLst>
          </p:cNvPr>
          <p:cNvPicPr>
            <a:picLocks noChangeAspect="1"/>
          </p:cNvPicPr>
          <p:nvPr/>
        </p:nvPicPr>
        <p:blipFill rotWithShape="1">
          <a:blip r:embed="rId6"/>
          <a:srcRect b="80984"/>
          <a:stretch/>
        </p:blipFill>
        <p:spPr>
          <a:xfrm>
            <a:off x="1273888" y="1058796"/>
            <a:ext cx="6596224" cy="696411"/>
          </a:xfrm>
          <a:prstGeom prst="rect">
            <a:avLst/>
          </a:prstGeom>
        </p:spPr>
      </p:pic>
      <p:sp>
        <p:nvSpPr>
          <p:cNvPr id="14" name="TextBox 13">
            <a:extLst>
              <a:ext uri="{FF2B5EF4-FFF2-40B4-BE49-F238E27FC236}">
                <a16:creationId xmlns:a16="http://schemas.microsoft.com/office/drawing/2014/main" id="{B161E977-FC97-0E31-B01A-03296D5D1E6C}"/>
              </a:ext>
            </a:extLst>
          </p:cNvPr>
          <p:cNvSpPr txBox="1"/>
          <p:nvPr/>
        </p:nvSpPr>
        <p:spPr>
          <a:xfrm>
            <a:off x="2705529" y="5176371"/>
            <a:ext cx="4209807" cy="307777"/>
          </a:xfrm>
          <a:prstGeom prst="rect">
            <a:avLst/>
          </a:prstGeom>
          <a:noFill/>
        </p:spPr>
        <p:txBody>
          <a:bodyPr wrap="none" rtlCol="0">
            <a:spAutoFit/>
          </a:bodyPr>
          <a:lstStyle/>
          <a:p>
            <a:r>
              <a:rPr lang="en-US" sz="1400" dirty="0"/>
              <a:t>S. Taller, Dissertation, University of Michigan, 2020</a:t>
            </a:r>
          </a:p>
        </p:txBody>
      </p:sp>
    </p:spTree>
    <p:extLst>
      <p:ext uri="{BB962C8B-B14F-4D97-AF65-F5344CB8AC3E}">
        <p14:creationId xmlns:p14="http://schemas.microsoft.com/office/powerpoint/2010/main" val="3089158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81F67C7-3244-864B-49CE-BF1C5E888136}"/>
              </a:ext>
            </a:extLst>
          </p:cNvPr>
          <p:cNvSpPr>
            <a:spLocks noGrp="1"/>
          </p:cNvSpPr>
          <p:nvPr>
            <p:ph type="title"/>
          </p:nvPr>
        </p:nvSpPr>
        <p:spPr/>
        <p:txBody>
          <a:bodyPr/>
          <a:lstStyle/>
          <a:p>
            <a:r>
              <a:rPr lang="en-US" dirty="0"/>
              <a:t>Radiation Damage has been part of the Nuclear Engineering discipline since the beginning</a:t>
            </a:r>
          </a:p>
        </p:txBody>
      </p:sp>
      <p:sp>
        <p:nvSpPr>
          <p:cNvPr id="8" name="Content Placeholder 7">
            <a:extLst>
              <a:ext uri="{FF2B5EF4-FFF2-40B4-BE49-F238E27FC236}">
                <a16:creationId xmlns:a16="http://schemas.microsoft.com/office/drawing/2014/main" id="{8EA485A6-5984-DFCF-854E-8B7AB7DD8AD3}"/>
              </a:ext>
            </a:extLst>
          </p:cNvPr>
          <p:cNvSpPr>
            <a:spLocks noGrp="1"/>
          </p:cNvSpPr>
          <p:nvPr>
            <p:ph idx="1"/>
          </p:nvPr>
        </p:nvSpPr>
        <p:spPr>
          <a:xfrm>
            <a:off x="5895124" y="1814993"/>
            <a:ext cx="6119398" cy="4061829"/>
          </a:xfrm>
        </p:spPr>
        <p:txBody>
          <a:bodyPr/>
          <a:lstStyle/>
          <a:p>
            <a:pPr marL="285750" indent="-285750">
              <a:buFont typeface="Arial" panose="020B0604020202020204" pitchFamily="34" charset="0"/>
              <a:buChar char="•"/>
            </a:pPr>
            <a:r>
              <a:rPr lang="en-US" dirty="0"/>
              <a:t>Excerpts from Section 3. </a:t>
            </a:r>
          </a:p>
          <a:p>
            <a:pPr marL="285750" indent="-285750">
              <a:buFont typeface="Arial" panose="020B0604020202020204" pitchFamily="34" charset="0"/>
              <a:buChar char="•"/>
            </a:pPr>
            <a:r>
              <a:rPr lang="en-US" dirty="0"/>
              <a:t>“The </a:t>
            </a:r>
            <a:r>
              <a:rPr lang="en-US" b="1" dirty="0"/>
              <a:t>radiation densities, both </a:t>
            </a:r>
            <a:r>
              <a:rPr lang="el-GR" b="1" dirty="0"/>
              <a:t>γ</a:t>
            </a:r>
            <a:r>
              <a:rPr lang="en-US" b="1" dirty="0"/>
              <a:t> and neutron, are higher </a:t>
            </a:r>
            <a:r>
              <a:rPr lang="en-US" dirty="0"/>
              <a:t>in a plutonium producing pile than can be maintained outside the pile for extended periods of time.”</a:t>
            </a:r>
          </a:p>
          <a:p>
            <a:pPr marL="285750" indent="-285750">
              <a:buFont typeface="Arial" panose="020B0604020202020204" pitchFamily="34" charset="0"/>
              <a:buChar char="•"/>
            </a:pPr>
            <a:r>
              <a:rPr lang="en-US" dirty="0"/>
              <a:t>“The effect of these radiations on the structure of materials was one of our early concerns from the theoretical point of view.”</a:t>
            </a:r>
          </a:p>
          <a:p>
            <a:pPr marL="285750" indent="-285750">
              <a:buFont typeface="Arial" panose="020B0604020202020204" pitchFamily="34" charset="0"/>
              <a:buChar char="•"/>
            </a:pPr>
            <a:r>
              <a:rPr lang="en-US" b="1" dirty="0"/>
              <a:t>“Clearly, the collision of neutrons with the atoms of any substance placed into the pile will cause </a:t>
            </a:r>
            <a:r>
              <a:rPr lang="en-US" b="1" u="sng" dirty="0"/>
              <a:t>displacements of these atoms</a:t>
            </a:r>
            <a:r>
              <a:rPr lang="en-US" b="1" dirty="0"/>
              <a:t>.”</a:t>
            </a:r>
          </a:p>
          <a:p>
            <a:pPr marL="285750" indent="-285750">
              <a:buFont typeface="Arial" panose="020B0604020202020204" pitchFamily="34" charset="0"/>
              <a:buChar char="•"/>
            </a:pPr>
            <a:r>
              <a:rPr lang="en-US" dirty="0"/>
              <a:t>“The matter has great scientific interest because pile irradiation should permit the artificial formation of displacements in definite numbers and </a:t>
            </a:r>
            <a:r>
              <a:rPr lang="en-US" b="1" u="sng" dirty="0"/>
              <a:t>a study of the effect of these on thermal and electrical conductivity, tensile strength, ductility, etc.”</a:t>
            </a:r>
          </a:p>
        </p:txBody>
      </p:sp>
      <p:pic>
        <p:nvPicPr>
          <p:cNvPr id="10" name="Picture 9">
            <a:extLst>
              <a:ext uri="{FF2B5EF4-FFF2-40B4-BE49-F238E27FC236}">
                <a16:creationId xmlns:a16="http://schemas.microsoft.com/office/drawing/2014/main" id="{0959BA57-BD7C-B165-9D9F-B6B9BAD36F9E}"/>
              </a:ext>
            </a:extLst>
          </p:cNvPr>
          <p:cNvPicPr>
            <a:picLocks noChangeAspect="1"/>
          </p:cNvPicPr>
          <p:nvPr/>
        </p:nvPicPr>
        <p:blipFill>
          <a:blip r:embed="rId2"/>
          <a:srcRect b="66090"/>
          <a:stretch/>
        </p:blipFill>
        <p:spPr>
          <a:xfrm>
            <a:off x="0" y="2229716"/>
            <a:ext cx="5895124" cy="2682525"/>
          </a:xfrm>
          <a:prstGeom prst="rect">
            <a:avLst/>
          </a:prstGeom>
        </p:spPr>
      </p:pic>
    </p:spTree>
    <p:extLst>
      <p:ext uri="{BB962C8B-B14F-4D97-AF65-F5344CB8AC3E}">
        <p14:creationId xmlns:p14="http://schemas.microsoft.com/office/powerpoint/2010/main" val="1527064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2FF0F-7F04-2118-1E89-9C0B6E3A94CE}"/>
              </a:ext>
            </a:extLst>
          </p:cNvPr>
          <p:cNvSpPr>
            <a:spLocks noGrp="1"/>
          </p:cNvSpPr>
          <p:nvPr>
            <p:ph type="title"/>
          </p:nvPr>
        </p:nvSpPr>
        <p:spPr>
          <a:xfrm>
            <a:off x="256819" y="2101328"/>
            <a:ext cx="11492432" cy="443198"/>
          </a:xfrm>
        </p:spPr>
        <p:txBody>
          <a:bodyPr/>
          <a:lstStyle/>
          <a:p>
            <a:r>
              <a:rPr lang="en-US" dirty="0"/>
              <a:t>So far we’ve seen the basic defect clusters based on interstitials and vacancies (and some helium).</a:t>
            </a:r>
            <a:br>
              <a:rPr lang="en-US" dirty="0"/>
            </a:br>
            <a:br>
              <a:rPr lang="en-US" dirty="0"/>
            </a:br>
            <a:r>
              <a:rPr lang="en-US" dirty="0"/>
              <a:t>What happens when individual elements are considered? </a:t>
            </a:r>
          </a:p>
        </p:txBody>
      </p:sp>
    </p:spTree>
    <p:extLst>
      <p:ext uri="{BB962C8B-B14F-4D97-AF65-F5344CB8AC3E}">
        <p14:creationId xmlns:p14="http://schemas.microsoft.com/office/powerpoint/2010/main" val="3893398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D1AC3-50A5-CF23-CDB0-47FC47AF823D}"/>
              </a:ext>
            </a:extLst>
          </p:cNvPr>
          <p:cNvSpPr>
            <a:spLocks noGrp="1"/>
          </p:cNvSpPr>
          <p:nvPr>
            <p:ph type="title"/>
          </p:nvPr>
        </p:nvSpPr>
        <p:spPr>
          <a:xfrm>
            <a:off x="286589" y="97539"/>
            <a:ext cx="11492432" cy="886397"/>
          </a:xfrm>
        </p:spPr>
        <p:txBody>
          <a:bodyPr/>
          <a:lstStyle/>
          <a:p>
            <a:r>
              <a:rPr lang="en-US" dirty="0"/>
              <a:t>Differences in atomic diffusivity with enhanced point defect concentrations leads to radiation induced segregation</a:t>
            </a:r>
          </a:p>
        </p:txBody>
      </p:sp>
      <p:sp>
        <p:nvSpPr>
          <p:cNvPr id="4" name="TextBox 3">
            <a:extLst>
              <a:ext uri="{FF2B5EF4-FFF2-40B4-BE49-F238E27FC236}">
                <a16:creationId xmlns:a16="http://schemas.microsoft.com/office/drawing/2014/main" id="{88F23D1D-9F7A-D22F-4F96-61F1D0C151FD}"/>
              </a:ext>
            </a:extLst>
          </p:cNvPr>
          <p:cNvSpPr txBox="1"/>
          <p:nvPr/>
        </p:nvSpPr>
        <p:spPr>
          <a:xfrm>
            <a:off x="4186786" y="6550223"/>
            <a:ext cx="4927952" cy="307777"/>
          </a:xfrm>
          <a:prstGeom prst="rect">
            <a:avLst/>
          </a:prstGeom>
          <a:noFill/>
        </p:spPr>
        <p:txBody>
          <a:bodyPr wrap="none" rtlCol="0">
            <a:spAutoFit/>
          </a:bodyPr>
          <a:lstStyle/>
          <a:p>
            <a:r>
              <a:rPr lang="en-US" sz="1400" dirty="0"/>
              <a:t>Adapted from P. R. Okamoto and L. E. Rehn, JNM 83 (1979)</a:t>
            </a:r>
          </a:p>
        </p:txBody>
      </p:sp>
      <p:cxnSp>
        <p:nvCxnSpPr>
          <p:cNvPr id="8" name="Straight Connector 7">
            <a:extLst>
              <a:ext uri="{FF2B5EF4-FFF2-40B4-BE49-F238E27FC236}">
                <a16:creationId xmlns:a16="http://schemas.microsoft.com/office/drawing/2014/main" id="{85CA4F4D-5380-6109-4C50-2D522590C722}"/>
              </a:ext>
            </a:extLst>
          </p:cNvPr>
          <p:cNvCxnSpPr/>
          <p:nvPr/>
        </p:nvCxnSpPr>
        <p:spPr>
          <a:xfrm>
            <a:off x="17378101" y="1169072"/>
            <a:ext cx="460672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77B8A54-B836-DD15-E749-653C3EDD2240}"/>
              </a:ext>
            </a:extLst>
          </p:cNvPr>
          <p:cNvCxnSpPr>
            <a:cxnSpLocks/>
          </p:cNvCxnSpPr>
          <p:nvPr/>
        </p:nvCxnSpPr>
        <p:spPr>
          <a:xfrm>
            <a:off x="17389676" y="-3053760"/>
            <a:ext cx="0" cy="4257555"/>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B1628CA-A128-05EA-850E-F1418246D36B}"/>
              </a:ext>
            </a:extLst>
          </p:cNvPr>
          <p:cNvCxnSpPr>
            <a:cxnSpLocks/>
          </p:cNvCxnSpPr>
          <p:nvPr/>
        </p:nvCxnSpPr>
        <p:spPr>
          <a:xfrm flipH="1">
            <a:off x="17487178" y="-1020908"/>
            <a:ext cx="4370326" cy="0"/>
          </a:xfrm>
          <a:prstGeom prst="line">
            <a:avLst/>
          </a:prstGeom>
          <a:ln w="57150">
            <a:solidFill>
              <a:srgbClr val="00662C"/>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8A6A6EE7-7C48-D3A6-61D8-B614949B960E}"/>
                  </a:ext>
                </a:extLst>
              </p:cNvPr>
              <p:cNvSpPr txBox="1"/>
              <p:nvPr/>
            </p:nvSpPr>
            <p:spPr>
              <a:xfrm>
                <a:off x="19936602" y="-567608"/>
                <a:ext cx="1800173" cy="124822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sz="3200" i="1" smtClean="0">
                              <a:latin typeface="Cambria Math" panose="02040503050406030204" pitchFamily="18" charset="0"/>
                            </a:rPr>
                          </m:ctrlPr>
                        </m:fPr>
                        <m:num>
                          <m:sSubSup>
                            <m:sSubSupPr>
                              <m:ctrlPr>
                                <a:rPr lang="en-US" sz="3200" i="1" smtClean="0">
                                  <a:latin typeface="Cambria Math" panose="02040503050406030204" pitchFamily="18" charset="0"/>
                                </a:rPr>
                              </m:ctrlPr>
                            </m:sSubSupPr>
                            <m:e>
                              <m:r>
                                <a:rPr lang="en-US" sz="3200" b="0" i="1" smtClean="0">
                                  <a:latin typeface="Cambria Math" panose="02040503050406030204" pitchFamily="18" charset="0"/>
                                </a:rPr>
                                <m:t>𝐷</m:t>
                              </m:r>
                            </m:e>
                            <m:sub>
                              <m:r>
                                <a:rPr lang="en-US" sz="3200" b="0" i="1" smtClean="0">
                                  <a:latin typeface="Cambria Math" panose="02040503050406030204" pitchFamily="18" charset="0"/>
                                </a:rPr>
                                <m:t>𝐴</m:t>
                              </m:r>
                            </m:sub>
                            <m:sup>
                              <m:r>
                                <a:rPr lang="en-US" sz="3200" b="0" i="1" smtClean="0">
                                  <a:latin typeface="Cambria Math" panose="02040503050406030204" pitchFamily="18" charset="0"/>
                                </a:rPr>
                                <m:t>𝑣</m:t>
                              </m:r>
                            </m:sup>
                          </m:sSubSup>
                        </m:num>
                        <m:den>
                          <m:sSubSup>
                            <m:sSubSupPr>
                              <m:ctrlPr>
                                <a:rPr lang="en-US" sz="3200" i="1" smtClean="0">
                                  <a:latin typeface="Cambria Math" panose="02040503050406030204" pitchFamily="18" charset="0"/>
                                </a:rPr>
                              </m:ctrlPr>
                            </m:sSubSupPr>
                            <m:e>
                              <m:r>
                                <a:rPr lang="en-US" sz="3200" b="0" i="1" smtClean="0">
                                  <a:latin typeface="Cambria Math" panose="02040503050406030204" pitchFamily="18" charset="0"/>
                                </a:rPr>
                                <m:t>𝐷</m:t>
                              </m:r>
                            </m:e>
                            <m:sub>
                              <m:r>
                                <a:rPr lang="en-US" sz="3200" b="0" i="1" smtClean="0">
                                  <a:latin typeface="Cambria Math" panose="02040503050406030204" pitchFamily="18" charset="0"/>
                                </a:rPr>
                                <m:t>𝐵</m:t>
                              </m:r>
                            </m:sub>
                            <m:sup>
                              <m:r>
                                <a:rPr lang="en-US" sz="3200" b="0" i="1" smtClean="0">
                                  <a:latin typeface="Cambria Math" panose="02040503050406030204" pitchFamily="18" charset="0"/>
                                </a:rPr>
                                <m:t>𝑣</m:t>
                              </m:r>
                            </m:sup>
                          </m:sSubSup>
                        </m:den>
                      </m:f>
                      <m:r>
                        <a:rPr lang="en-US" sz="3200" b="0" i="1" smtClean="0">
                          <a:latin typeface="Cambria Math" panose="02040503050406030204" pitchFamily="18" charset="0"/>
                        </a:rPr>
                        <m:t>&lt;</m:t>
                      </m:r>
                      <m:f>
                        <m:fPr>
                          <m:ctrlPr>
                            <a:rPr lang="en-US" sz="3200" b="0" i="1" smtClean="0">
                              <a:latin typeface="Cambria Math" panose="02040503050406030204" pitchFamily="18" charset="0"/>
                            </a:rPr>
                          </m:ctrlPr>
                        </m:fPr>
                        <m:num>
                          <m:sSubSup>
                            <m:sSubSupPr>
                              <m:ctrlPr>
                                <a:rPr lang="en-US" sz="3200" b="0" i="1" smtClean="0">
                                  <a:latin typeface="Cambria Math" panose="02040503050406030204" pitchFamily="18" charset="0"/>
                                </a:rPr>
                              </m:ctrlPr>
                            </m:sSubSupPr>
                            <m:e>
                              <m:r>
                                <a:rPr lang="en-US" sz="3200" b="0" i="1" smtClean="0">
                                  <a:latin typeface="Cambria Math" panose="02040503050406030204" pitchFamily="18" charset="0"/>
                                </a:rPr>
                                <m:t>𝐷</m:t>
                              </m:r>
                            </m:e>
                            <m:sub>
                              <m:r>
                                <a:rPr lang="en-US" sz="3200" b="0" i="1" smtClean="0">
                                  <a:latin typeface="Cambria Math" panose="02040503050406030204" pitchFamily="18" charset="0"/>
                                </a:rPr>
                                <m:t>𝐴</m:t>
                              </m:r>
                            </m:sub>
                            <m:sup>
                              <m:r>
                                <a:rPr lang="en-US" sz="3200" b="0" i="1" smtClean="0">
                                  <a:latin typeface="Cambria Math" panose="02040503050406030204" pitchFamily="18" charset="0"/>
                                </a:rPr>
                                <m:t>𝑖</m:t>
                              </m:r>
                            </m:sup>
                          </m:sSubSup>
                        </m:num>
                        <m:den>
                          <m:sSubSup>
                            <m:sSubSupPr>
                              <m:ctrlPr>
                                <a:rPr lang="en-US" sz="3200" b="0" i="1" smtClean="0">
                                  <a:latin typeface="Cambria Math" panose="02040503050406030204" pitchFamily="18" charset="0"/>
                                </a:rPr>
                              </m:ctrlPr>
                            </m:sSubSupPr>
                            <m:e>
                              <m:r>
                                <a:rPr lang="en-US" sz="3200" b="0" i="1" smtClean="0">
                                  <a:latin typeface="Cambria Math" panose="02040503050406030204" pitchFamily="18" charset="0"/>
                                </a:rPr>
                                <m:t>𝐷</m:t>
                              </m:r>
                            </m:e>
                            <m:sub>
                              <m:r>
                                <a:rPr lang="en-US" sz="3200" b="0" i="1" smtClean="0">
                                  <a:latin typeface="Cambria Math" panose="02040503050406030204" pitchFamily="18" charset="0"/>
                                </a:rPr>
                                <m:t>𝐵</m:t>
                              </m:r>
                            </m:sub>
                            <m:sup>
                              <m:r>
                                <a:rPr lang="en-US" sz="3200" b="0" i="1" smtClean="0">
                                  <a:latin typeface="Cambria Math" panose="02040503050406030204" pitchFamily="18" charset="0"/>
                                </a:rPr>
                                <m:t>𝑖</m:t>
                              </m:r>
                            </m:sup>
                          </m:sSubSup>
                        </m:den>
                      </m:f>
                    </m:oMath>
                  </m:oMathPara>
                </a14:m>
                <a:endParaRPr lang="en-US" sz="3200" dirty="0"/>
              </a:p>
            </p:txBody>
          </p:sp>
        </mc:Choice>
        <mc:Fallback xmlns="">
          <p:sp>
            <p:nvSpPr>
              <p:cNvPr id="24" name="TextBox 23">
                <a:extLst>
                  <a:ext uri="{FF2B5EF4-FFF2-40B4-BE49-F238E27FC236}">
                    <a16:creationId xmlns:a16="http://schemas.microsoft.com/office/drawing/2014/main" id="{8A6A6EE7-7C48-D3A6-61D8-B614949B960E}"/>
                  </a:ext>
                </a:extLst>
              </p:cNvPr>
              <p:cNvSpPr txBox="1">
                <a:spLocks noRot="1" noChangeAspect="1" noMove="1" noResize="1" noEditPoints="1" noAdjustHandles="1" noChangeArrowheads="1" noChangeShapeType="1" noTextEdit="1"/>
              </p:cNvSpPr>
              <p:nvPr/>
            </p:nvSpPr>
            <p:spPr>
              <a:xfrm>
                <a:off x="19936602" y="-567608"/>
                <a:ext cx="1800173" cy="1248227"/>
              </a:xfrm>
              <a:prstGeom prst="rect">
                <a:avLst/>
              </a:prstGeom>
              <a:blipFill>
                <a:blip r:embed="rId2"/>
                <a:stretch>
                  <a:fillRect/>
                </a:stretch>
              </a:blipFill>
            </p:spPr>
            <p:txBody>
              <a:bodyPr/>
              <a:lstStyle/>
              <a:p>
                <a:r>
                  <a:rPr lang="en-US">
                    <a:noFill/>
                  </a:rPr>
                  <a:t> </a:t>
                </a:r>
              </a:p>
            </p:txBody>
          </p:sp>
        </mc:Fallback>
      </mc:AlternateContent>
      <p:sp>
        <p:nvSpPr>
          <p:cNvPr id="27" name="TextBox 26">
            <a:extLst>
              <a:ext uri="{FF2B5EF4-FFF2-40B4-BE49-F238E27FC236}">
                <a16:creationId xmlns:a16="http://schemas.microsoft.com/office/drawing/2014/main" id="{AAF02EDC-3D6C-3D06-BC48-6A71CB1D3C40}"/>
              </a:ext>
            </a:extLst>
          </p:cNvPr>
          <p:cNvSpPr txBox="1"/>
          <p:nvPr/>
        </p:nvSpPr>
        <p:spPr>
          <a:xfrm>
            <a:off x="19548354" y="1070395"/>
            <a:ext cx="388248" cy="584775"/>
          </a:xfrm>
          <a:prstGeom prst="rect">
            <a:avLst/>
          </a:prstGeom>
          <a:noFill/>
        </p:spPr>
        <p:txBody>
          <a:bodyPr wrap="none" rtlCol="0">
            <a:spAutoFit/>
          </a:bodyPr>
          <a:lstStyle/>
          <a:p>
            <a:r>
              <a:rPr lang="en-US" sz="3200" dirty="0"/>
              <a:t>x</a:t>
            </a:r>
          </a:p>
        </p:txBody>
      </p:sp>
      <p:sp>
        <p:nvSpPr>
          <p:cNvPr id="28" name="Oval 27">
            <a:extLst>
              <a:ext uri="{FF2B5EF4-FFF2-40B4-BE49-F238E27FC236}">
                <a16:creationId xmlns:a16="http://schemas.microsoft.com/office/drawing/2014/main" id="{25DFBD9B-E2CA-CF3F-66AC-8B77CCC62BC7}"/>
              </a:ext>
            </a:extLst>
          </p:cNvPr>
          <p:cNvSpPr/>
          <p:nvPr/>
        </p:nvSpPr>
        <p:spPr>
          <a:xfrm>
            <a:off x="15784555" y="-2780101"/>
            <a:ext cx="1539864" cy="146791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Sink</a:t>
            </a:r>
          </a:p>
        </p:txBody>
      </p:sp>
      <p:cxnSp>
        <p:nvCxnSpPr>
          <p:cNvPr id="30" name="Straight Arrow Connector 29">
            <a:extLst>
              <a:ext uri="{FF2B5EF4-FFF2-40B4-BE49-F238E27FC236}">
                <a16:creationId xmlns:a16="http://schemas.microsoft.com/office/drawing/2014/main" id="{EFF08365-03B7-843B-C78F-713B241D9BA1}"/>
              </a:ext>
            </a:extLst>
          </p:cNvPr>
          <p:cNvCxnSpPr/>
          <p:nvPr/>
        </p:nvCxnSpPr>
        <p:spPr>
          <a:xfrm>
            <a:off x="19936602" y="1396984"/>
            <a:ext cx="1045139"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0092DC03-A011-F90D-4680-0467B5B0F5EF}"/>
                  </a:ext>
                </a:extLst>
              </p:cNvPr>
              <p:cNvSpPr txBox="1"/>
              <p:nvPr/>
            </p:nvSpPr>
            <p:spPr>
              <a:xfrm>
                <a:off x="16669780" y="-1316470"/>
                <a:ext cx="754950"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Sup>
                        <m:sSubSupPr>
                          <m:ctrlPr>
                            <a:rPr lang="en-US" sz="3200" i="1" smtClean="0">
                              <a:latin typeface="Cambria Math" panose="02040503050406030204" pitchFamily="18" charset="0"/>
                            </a:rPr>
                          </m:ctrlPr>
                        </m:sSubSupPr>
                        <m:e>
                          <m:r>
                            <a:rPr lang="en-US" sz="3200" b="0" i="1" smtClean="0">
                              <a:latin typeface="Cambria Math" panose="02040503050406030204" pitchFamily="18" charset="0"/>
                            </a:rPr>
                            <m:t>𝐶</m:t>
                          </m:r>
                        </m:e>
                        <m:sub>
                          <m:r>
                            <a:rPr lang="en-US" sz="3200" b="0" i="1" smtClean="0">
                              <a:latin typeface="Cambria Math" panose="02040503050406030204" pitchFamily="18" charset="0"/>
                            </a:rPr>
                            <m:t>𝐴</m:t>
                          </m:r>
                        </m:sub>
                        <m:sup>
                          <m:r>
                            <a:rPr lang="en-US" sz="3200" b="0" i="1" smtClean="0">
                              <a:latin typeface="Cambria Math" panose="02040503050406030204" pitchFamily="18" charset="0"/>
                            </a:rPr>
                            <m:t>𝑜</m:t>
                          </m:r>
                        </m:sup>
                      </m:sSubSup>
                    </m:oMath>
                  </m:oMathPara>
                </a14:m>
                <a:endParaRPr lang="en-US" sz="3200" dirty="0"/>
              </a:p>
            </p:txBody>
          </p:sp>
        </mc:Choice>
        <mc:Fallback xmlns="">
          <p:sp>
            <p:nvSpPr>
              <p:cNvPr id="32" name="TextBox 31">
                <a:extLst>
                  <a:ext uri="{FF2B5EF4-FFF2-40B4-BE49-F238E27FC236}">
                    <a16:creationId xmlns:a16="http://schemas.microsoft.com/office/drawing/2014/main" id="{0092DC03-A011-F90D-4680-0467B5B0F5EF}"/>
                  </a:ext>
                </a:extLst>
              </p:cNvPr>
              <p:cNvSpPr txBox="1">
                <a:spLocks noRot="1" noChangeAspect="1" noMove="1" noResize="1" noEditPoints="1" noAdjustHandles="1" noChangeArrowheads="1" noChangeShapeType="1" noTextEdit="1"/>
              </p:cNvSpPr>
              <p:nvPr/>
            </p:nvSpPr>
            <p:spPr>
              <a:xfrm>
                <a:off x="16669780" y="-1316470"/>
                <a:ext cx="754950" cy="584775"/>
              </a:xfrm>
              <a:prstGeom prst="rect">
                <a:avLst/>
              </a:prstGeom>
              <a:blipFill>
                <a:blip r:embed="rId3"/>
                <a:stretch>
                  <a:fillRect/>
                </a:stretch>
              </a:blipFill>
            </p:spPr>
            <p:txBody>
              <a:bodyPr/>
              <a:lstStyle/>
              <a:p>
                <a:r>
                  <a:rPr lang="en-US">
                    <a:noFill/>
                  </a:rPr>
                  <a:t> </a:t>
                </a:r>
              </a:p>
            </p:txBody>
          </p:sp>
        </mc:Fallback>
      </mc:AlternateContent>
      <p:pic>
        <p:nvPicPr>
          <p:cNvPr id="33" name="Picture 32">
            <a:extLst>
              <a:ext uri="{FF2B5EF4-FFF2-40B4-BE49-F238E27FC236}">
                <a16:creationId xmlns:a16="http://schemas.microsoft.com/office/drawing/2014/main" id="{BE91E63D-2465-0FCD-4114-C3D10022943B}"/>
              </a:ext>
            </a:extLst>
          </p:cNvPr>
          <p:cNvPicPr>
            <a:picLocks noChangeAspect="1"/>
          </p:cNvPicPr>
          <p:nvPr/>
        </p:nvPicPr>
        <p:blipFill>
          <a:blip r:embed="rId4"/>
          <a:stretch>
            <a:fillRect/>
          </a:stretch>
        </p:blipFill>
        <p:spPr>
          <a:xfrm>
            <a:off x="1451911" y="983936"/>
            <a:ext cx="4315442" cy="2926080"/>
          </a:xfrm>
          <a:prstGeom prst="rect">
            <a:avLst/>
          </a:prstGeom>
        </p:spPr>
      </p:pic>
      <p:pic>
        <p:nvPicPr>
          <p:cNvPr id="38" name="Picture 37">
            <a:extLst>
              <a:ext uri="{FF2B5EF4-FFF2-40B4-BE49-F238E27FC236}">
                <a16:creationId xmlns:a16="http://schemas.microsoft.com/office/drawing/2014/main" id="{507C613F-3E21-C052-F3A1-A9ADD18BE170}"/>
              </a:ext>
            </a:extLst>
          </p:cNvPr>
          <p:cNvPicPr>
            <a:picLocks noChangeAspect="1"/>
          </p:cNvPicPr>
          <p:nvPr/>
        </p:nvPicPr>
        <p:blipFill>
          <a:blip r:embed="rId5"/>
          <a:stretch>
            <a:fillRect/>
          </a:stretch>
        </p:blipFill>
        <p:spPr>
          <a:xfrm>
            <a:off x="1467707" y="3881140"/>
            <a:ext cx="4082354" cy="2926080"/>
          </a:xfrm>
          <a:prstGeom prst="rect">
            <a:avLst/>
          </a:prstGeom>
        </p:spPr>
      </p:pic>
      <p:pic>
        <p:nvPicPr>
          <p:cNvPr id="42" name="Picture 41">
            <a:extLst>
              <a:ext uri="{FF2B5EF4-FFF2-40B4-BE49-F238E27FC236}">
                <a16:creationId xmlns:a16="http://schemas.microsoft.com/office/drawing/2014/main" id="{80BAE76E-3682-EDC2-21BE-35B8A6CB4683}"/>
              </a:ext>
            </a:extLst>
          </p:cNvPr>
          <p:cNvPicPr>
            <a:picLocks noChangeAspect="1"/>
          </p:cNvPicPr>
          <p:nvPr/>
        </p:nvPicPr>
        <p:blipFill>
          <a:blip r:embed="rId6"/>
          <a:stretch>
            <a:fillRect/>
          </a:stretch>
        </p:blipFill>
        <p:spPr>
          <a:xfrm>
            <a:off x="6127301" y="1070395"/>
            <a:ext cx="3707333" cy="2926080"/>
          </a:xfrm>
          <a:prstGeom prst="rect">
            <a:avLst/>
          </a:prstGeom>
        </p:spPr>
      </p:pic>
      <p:sp>
        <p:nvSpPr>
          <p:cNvPr id="43" name="Freeform: Shape 42">
            <a:extLst>
              <a:ext uri="{FF2B5EF4-FFF2-40B4-BE49-F238E27FC236}">
                <a16:creationId xmlns:a16="http://schemas.microsoft.com/office/drawing/2014/main" id="{77C56018-F434-D46F-D47D-A606FC769915}"/>
              </a:ext>
            </a:extLst>
          </p:cNvPr>
          <p:cNvSpPr/>
          <p:nvPr/>
        </p:nvSpPr>
        <p:spPr>
          <a:xfrm>
            <a:off x="17563296" y="-2963090"/>
            <a:ext cx="4039565" cy="3328215"/>
          </a:xfrm>
          <a:custGeom>
            <a:avLst/>
            <a:gdLst>
              <a:gd name="connsiteX0" fmla="*/ 0 w 3784922"/>
              <a:gd name="connsiteY0" fmla="*/ 0 h 3328215"/>
              <a:gd name="connsiteX1" fmla="*/ 648183 w 3784922"/>
              <a:gd name="connsiteY1" fmla="*/ 3240912 h 3328215"/>
              <a:gd name="connsiteX2" fmla="*/ 1921398 w 3784922"/>
              <a:gd name="connsiteY2" fmla="*/ 2372811 h 3328215"/>
              <a:gd name="connsiteX3" fmla="*/ 3784922 w 3784922"/>
              <a:gd name="connsiteY3" fmla="*/ 2048719 h 3328215"/>
            </a:gdLst>
            <a:ahLst/>
            <a:cxnLst>
              <a:cxn ang="0">
                <a:pos x="connsiteX0" y="connsiteY0"/>
              </a:cxn>
              <a:cxn ang="0">
                <a:pos x="connsiteX1" y="connsiteY1"/>
              </a:cxn>
              <a:cxn ang="0">
                <a:pos x="connsiteX2" y="connsiteY2"/>
              </a:cxn>
              <a:cxn ang="0">
                <a:pos x="connsiteX3" y="connsiteY3"/>
              </a:cxn>
            </a:cxnLst>
            <a:rect l="l" t="t" r="r" b="b"/>
            <a:pathLst>
              <a:path w="3784922" h="3328215">
                <a:moveTo>
                  <a:pt x="0" y="0"/>
                </a:moveTo>
                <a:cubicBezTo>
                  <a:pt x="163975" y="1422722"/>
                  <a:pt x="327950" y="2845444"/>
                  <a:pt x="648183" y="3240912"/>
                </a:cubicBezTo>
                <a:cubicBezTo>
                  <a:pt x="968416" y="3636381"/>
                  <a:pt x="1398608" y="2571510"/>
                  <a:pt x="1921398" y="2372811"/>
                </a:cubicBezTo>
                <a:cubicBezTo>
                  <a:pt x="2444188" y="2174112"/>
                  <a:pt x="3114555" y="2111415"/>
                  <a:pt x="3784922" y="2048719"/>
                </a:cubicBezTo>
              </a:path>
            </a:pathLst>
          </a:custGeom>
          <a:noFill/>
          <a:ln w="57150">
            <a:solidFill>
              <a:srgbClr val="4C96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a:extLst>
              <a:ext uri="{FF2B5EF4-FFF2-40B4-BE49-F238E27FC236}">
                <a16:creationId xmlns:a16="http://schemas.microsoft.com/office/drawing/2014/main" id="{BECA963B-E054-4213-09D3-6665253A7CC6}"/>
              </a:ext>
            </a:extLst>
          </p:cNvPr>
          <p:cNvPicPr>
            <a:picLocks noChangeAspect="1"/>
          </p:cNvPicPr>
          <p:nvPr/>
        </p:nvPicPr>
        <p:blipFill>
          <a:blip r:embed="rId7"/>
          <a:stretch>
            <a:fillRect/>
          </a:stretch>
        </p:blipFill>
        <p:spPr>
          <a:xfrm>
            <a:off x="6127301" y="3810309"/>
            <a:ext cx="3729389" cy="2926080"/>
          </a:xfrm>
          <a:prstGeom prst="rect">
            <a:avLst/>
          </a:prstGeom>
        </p:spPr>
      </p:pic>
    </p:spTree>
    <p:extLst>
      <p:ext uri="{BB962C8B-B14F-4D97-AF65-F5344CB8AC3E}">
        <p14:creationId xmlns:p14="http://schemas.microsoft.com/office/powerpoint/2010/main" val="11713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9AFD4-EDE3-7A24-1FDF-223E5001D9A0}"/>
              </a:ext>
            </a:extLst>
          </p:cNvPr>
          <p:cNvSpPr>
            <a:spLocks noGrp="1"/>
          </p:cNvSpPr>
          <p:nvPr>
            <p:ph type="title"/>
          </p:nvPr>
        </p:nvSpPr>
        <p:spPr>
          <a:xfrm>
            <a:off x="314692" y="57348"/>
            <a:ext cx="11492432" cy="886397"/>
          </a:xfrm>
        </p:spPr>
        <p:txBody>
          <a:bodyPr/>
          <a:lstStyle/>
          <a:p>
            <a:r>
              <a:rPr lang="en-US" dirty="0"/>
              <a:t>Radiation induced segregation is temperature and dose rate dependent</a:t>
            </a:r>
          </a:p>
        </p:txBody>
      </p:sp>
      <p:sp>
        <p:nvSpPr>
          <p:cNvPr id="3" name="Content Placeholder 2">
            <a:extLst>
              <a:ext uri="{FF2B5EF4-FFF2-40B4-BE49-F238E27FC236}">
                <a16:creationId xmlns:a16="http://schemas.microsoft.com/office/drawing/2014/main" id="{C8EDA885-FC8E-F032-7552-A54FE10FDF27}"/>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1B2AEC5D-1E2B-0D0D-E1B7-3C9AE5BD8A91}"/>
              </a:ext>
            </a:extLst>
          </p:cNvPr>
          <p:cNvPicPr>
            <a:picLocks noChangeAspect="1"/>
          </p:cNvPicPr>
          <p:nvPr/>
        </p:nvPicPr>
        <p:blipFill>
          <a:blip r:embed="rId2"/>
          <a:srcRect l="12424" b="14702"/>
          <a:stretch/>
        </p:blipFill>
        <p:spPr>
          <a:xfrm>
            <a:off x="314692" y="1191795"/>
            <a:ext cx="4441686" cy="4573587"/>
          </a:xfrm>
          <a:prstGeom prst="rect">
            <a:avLst/>
          </a:prstGeom>
        </p:spPr>
      </p:pic>
      <p:sp>
        <p:nvSpPr>
          <p:cNvPr id="5" name="TextBox 4">
            <a:extLst>
              <a:ext uri="{FF2B5EF4-FFF2-40B4-BE49-F238E27FC236}">
                <a16:creationId xmlns:a16="http://schemas.microsoft.com/office/drawing/2014/main" id="{FD141062-3123-899D-3EB4-D9579B065943}"/>
              </a:ext>
            </a:extLst>
          </p:cNvPr>
          <p:cNvSpPr txBox="1"/>
          <p:nvPr/>
        </p:nvSpPr>
        <p:spPr>
          <a:xfrm>
            <a:off x="899831" y="5778138"/>
            <a:ext cx="3437159" cy="307777"/>
          </a:xfrm>
          <a:prstGeom prst="rect">
            <a:avLst/>
          </a:prstGeom>
          <a:noFill/>
        </p:spPr>
        <p:txBody>
          <a:bodyPr wrap="none" rtlCol="0">
            <a:spAutoFit/>
          </a:bodyPr>
          <a:lstStyle/>
          <a:p>
            <a:r>
              <a:rPr lang="en-US" sz="1400" dirty="0" err="1">
                <a:cs typeface="Times New Roman" panose="02020603050405020304" pitchFamily="18" charset="0"/>
              </a:rPr>
              <a:t>Nastar</a:t>
            </a:r>
            <a:r>
              <a:rPr lang="en-US" sz="1400" dirty="0">
                <a:cs typeface="Times New Roman" panose="02020603050405020304" pitchFamily="18" charset="0"/>
              </a:rPr>
              <a:t>, </a:t>
            </a:r>
            <a:r>
              <a:rPr lang="en-US" sz="1400" dirty="0" err="1">
                <a:cs typeface="Times New Roman" panose="02020603050405020304" pitchFamily="18" charset="0"/>
              </a:rPr>
              <a:t>Soisson</a:t>
            </a:r>
            <a:r>
              <a:rPr lang="en-US" sz="1400" dirty="0">
                <a:cs typeface="Times New Roman" panose="02020603050405020304" pitchFamily="18" charset="0"/>
              </a:rPr>
              <a:t>, Comp. </a:t>
            </a:r>
            <a:r>
              <a:rPr lang="en-US" sz="1400" dirty="0" err="1">
                <a:cs typeface="Times New Roman" panose="02020603050405020304" pitchFamily="18" charset="0"/>
              </a:rPr>
              <a:t>Nuc</a:t>
            </a:r>
            <a:r>
              <a:rPr lang="en-US" sz="1400" dirty="0">
                <a:cs typeface="Times New Roman" panose="02020603050405020304" pitchFamily="18" charset="0"/>
              </a:rPr>
              <a:t>. Mat. (2012)</a:t>
            </a:r>
          </a:p>
        </p:txBody>
      </p:sp>
      <p:pic>
        <p:nvPicPr>
          <p:cNvPr id="6" name="Picture 5">
            <a:extLst>
              <a:ext uri="{FF2B5EF4-FFF2-40B4-BE49-F238E27FC236}">
                <a16:creationId xmlns:a16="http://schemas.microsoft.com/office/drawing/2014/main" id="{F187E17C-855F-9808-B910-772E4183109E}"/>
              </a:ext>
            </a:extLst>
          </p:cNvPr>
          <p:cNvPicPr>
            <a:picLocks noChangeAspect="1"/>
          </p:cNvPicPr>
          <p:nvPr/>
        </p:nvPicPr>
        <p:blipFill>
          <a:blip r:embed="rId3"/>
          <a:stretch>
            <a:fillRect/>
          </a:stretch>
        </p:blipFill>
        <p:spPr>
          <a:xfrm>
            <a:off x="5262662" y="850900"/>
            <a:ext cx="5870733" cy="5670384"/>
          </a:xfrm>
          <a:prstGeom prst="rect">
            <a:avLst/>
          </a:prstGeom>
        </p:spPr>
      </p:pic>
      <p:sp>
        <p:nvSpPr>
          <p:cNvPr id="7" name="TextBox 6">
            <a:extLst>
              <a:ext uri="{FF2B5EF4-FFF2-40B4-BE49-F238E27FC236}">
                <a16:creationId xmlns:a16="http://schemas.microsoft.com/office/drawing/2014/main" id="{1AE0741B-7BEE-A2EE-F617-99CAA5CC5450}"/>
              </a:ext>
            </a:extLst>
          </p:cNvPr>
          <p:cNvSpPr txBox="1"/>
          <p:nvPr/>
        </p:nvSpPr>
        <p:spPr>
          <a:xfrm>
            <a:off x="6743700" y="6521284"/>
            <a:ext cx="3743332" cy="307777"/>
          </a:xfrm>
          <a:prstGeom prst="rect">
            <a:avLst/>
          </a:prstGeom>
          <a:noFill/>
        </p:spPr>
        <p:txBody>
          <a:bodyPr wrap="none" rtlCol="0">
            <a:spAutoFit/>
          </a:bodyPr>
          <a:lstStyle/>
          <a:p>
            <a:r>
              <a:rPr lang="en-US" sz="1400" dirty="0"/>
              <a:t>Adapted from S. Taller et al, JNM 563 (2022)</a:t>
            </a:r>
          </a:p>
        </p:txBody>
      </p:sp>
      <p:sp>
        <p:nvSpPr>
          <p:cNvPr id="8" name="TextBox 7">
            <a:extLst>
              <a:ext uri="{FF2B5EF4-FFF2-40B4-BE49-F238E27FC236}">
                <a16:creationId xmlns:a16="http://schemas.microsoft.com/office/drawing/2014/main" id="{C13E5A19-45E8-FC57-226B-A9CA63181651}"/>
              </a:ext>
            </a:extLst>
          </p:cNvPr>
          <p:cNvSpPr txBox="1"/>
          <p:nvPr/>
        </p:nvSpPr>
        <p:spPr>
          <a:xfrm>
            <a:off x="6908800" y="518492"/>
            <a:ext cx="2842445" cy="369332"/>
          </a:xfrm>
          <a:prstGeom prst="rect">
            <a:avLst/>
          </a:prstGeom>
          <a:noFill/>
        </p:spPr>
        <p:txBody>
          <a:bodyPr wrap="none" rtlCol="0">
            <a:spAutoFit/>
          </a:bodyPr>
          <a:lstStyle/>
          <a:p>
            <a:r>
              <a:rPr lang="en-US" dirty="0"/>
              <a:t>T91 Steel, 445°C, ~17 dpa</a:t>
            </a:r>
          </a:p>
        </p:txBody>
      </p:sp>
    </p:spTree>
    <p:extLst>
      <p:ext uri="{BB962C8B-B14F-4D97-AF65-F5344CB8AC3E}">
        <p14:creationId xmlns:p14="http://schemas.microsoft.com/office/powerpoint/2010/main" val="177784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8F127-8670-BCA1-74CC-0183FF246F4C}"/>
              </a:ext>
            </a:extLst>
          </p:cNvPr>
          <p:cNvSpPr>
            <a:spLocks noGrp="1"/>
          </p:cNvSpPr>
          <p:nvPr>
            <p:ph type="title"/>
          </p:nvPr>
        </p:nvSpPr>
        <p:spPr/>
        <p:txBody>
          <a:bodyPr/>
          <a:lstStyle/>
          <a:p>
            <a:r>
              <a:rPr lang="en-US" dirty="0"/>
              <a:t>Precipitation is a complex mix of thermodynamics and kinetics</a:t>
            </a:r>
          </a:p>
        </p:txBody>
      </p:sp>
      <p:sp>
        <p:nvSpPr>
          <p:cNvPr id="6" name="Oval 5">
            <a:extLst>
              <a:ext uri="{FF2B5EF4-FFF2-40B4-BE49-F238E27FC236}">
                <a16:creationId xmlns:a16="http://schemas.microsoft.com/office/drawing/2014/main" id="{1D79CEAB-B4C2-4BF9-8FE0-DD16F90BD182}"/>
              </a:ext>
            </a:extLst>
          </p:cNvPr>
          <p:cNvSpPr/>
          <p:nvPr/>
        </p:nvSpPr>
        <p:spPr>
          <a:xfrm>
            <a:off x="4114800" y="2184400"/>
            <a:ext cx="3860800" cy="18796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Phase Stability</a:t>
            </a:r>
          </a:p>
        </p:txBody>
      </p:sp>
      <p:sp>
        <p:nvSpPr>
          <p:cNvPr id="7" name="TextBox 6">
            <a:extLst>
              <a:ext uri="{FF2B5EF4-FFF2-40B4-BE49-F238E27FC236}">
                <a16:creationId xmlns:a16="http://schemas.microsoft.com/office/drawing/2014/main" id="{E6B4744C-62F1-E5F5-250D-8B59E3960A6A}"/>
              </a:ext>
            </a:extLst>
          </p:cNvPr>
          <p:cNvSpPr txBox="1"/>
          <p:nvPr/>
        </p:nvSpPr>
        <p:spPr>
          <a:xfrm>
            <a:off x="384876" y="1164505"/>
            <a:ext cx="4540025" cy="461665"/>
          </a:xfrm>
          <a:prstGeom prst="rect">
            <a:avLst/>
          </a:prstGeom>
          <a:noFill/>
        </p:spPr>
        <p:txBody>
          <a:bodyPr wrap="none" rtlCol="0">
            <a:spAutoFit/>
          </a:bodyPr>
          <a:lstStyle/>
          <a:p>
            <a:r>
              <a:rPr lang="en-US" sz="2400" b="1" dirty="0"/>
              <a:t>Radiation Induced Precipitation</a:t>
            </a:r>
          </a:p>
        </p:txBody>
      </p:sp>
      <p:sp>
        <p:nvSpPr>
          <p:cNvPr id="9" name="TextBox 8">
            <a:extLst>
              <a:ext uri="{FF2B5EF4-FFF2-40B4-BE49-F238E27FC236}">
                <a16:creationId xmlns:a16="http://schemas.microsoft.com/office/drawing/2014/main" id="{6EA854DD-DAE4-8DCF-C96E-AD9520668326}"/>
              </a:ext>
            </a:extLst>
          </p:cNvPr>
          <p:cNvSpPr txBox="1"/>
          <p:nvPr/>
        </p:nvSpPr>
        <p:spPr>
          <a:xfrm>
            <a:off x="596900" y="4648686"/>
            <a:ext cx="4512774" cy="461665"/>
          </a:xfrm>
          <a:prstGeom prst="rect">
            <a:avLst/>
          </a:prstGeom>
          <a:noFill/>
        </p:spPr>
        <p:txBody>
          <a:bodyPr wrap="none" rtlCol="0">
            <a:spAutoFit/>
          </a:bodyPr>
          <a:lstStyle/>
          <a:p>
            <a:r>
              <a:rPr lang="en-US" sz="2400" b="1" dirty="0"/>
              <a:t>Radiation Ordering/Disordering</a:t>
            </a:r>
          </a:p>
        </p:txBody>
      </p:sp>
      <p:sp>
        <p:nvSpPr>
          <p:cNvPr id="10" name="TextBox 9">
            <a:extLst>
              <a:ext uri="{FF2B5EF4-FFF2-40B4-BE49-F238E27FC236}">
                <a16:creationId xmlns:a16="http://schemas.microsoft.com/office/drawing/2014/main" id="{30E65FC0-BFB7-4001-E6BC-86712B7E6364}"/>
              </a:ext>
            </a:extLst>
          </p:cNvPr>
          <p:cNvSpPr txBox="1"/>
          <p:nvPr/>
        </p:nvSpPr>
        <p:spPr>
          <a:xfrm>
            <a:off x="7342442" y="1138048"/>
            <a:ext cx="4788490" cy="461665"/>
          </a:xfrm>
          <a:prstGeom prst="rect">
            <a:avLst/>
          </a:prstGeom>
          <a:noFill/>
        </p:spPr>
        <p:txBody>
          <a:bodyPr wrap="none" rtlCol="0">
            <a:spAutoFit/>
          </a:bodyPr>
          <a:lstStyle/>
          <a:p>
            <a:r>
              <a:rPr lang="en-US" sz="2400" b="1" dirty="0"/>
              <a:t>Radiation Enhanced Precipitation</a:t>
            </a:r>
          </a:p>
        </p:txBody>
      </p:sp>
      <p:sp>
        <p:nvSpPr>
          <p:cNvPr id="11" name="TextBox 10">
            <a:extLst>
              <a:ext uri="{FF2B5EF4-FFF2-40B4-BE49-F238E27FC236}">
                <a16:creationId xmlns:a16="http://schemas.microsoft.com/office/drawing/2014/main" id="{2637D336-1B49-387E-FB7C-BB3E469271EC}"/>
              </a:ext>
            </a:extLst>
          </p:cNvPr>
          <p:cNvSpPr txBox="1"/>
          <p:nvPr/>
        </p:nvSpPr>
        <p:spPr>
          <a:xfrm>
            <a:off x="8147340" y="4648687"/>
            <a:ext cx="2685351" cy="461665"/>
          </a:xfrm>
          <a:prstGeom prst="rect">
            <a:avLst/>
          </a:prstGeom>
          <a:noFill/>
        </p:spPr>
        <p:txBody>
          <a:bodyPr wrap="none" rtlCol="0">
            <a:spAutoFit/>
          </a:bodyPr>
          <a:lstStyle/>
          <a:p>
            <a:r>
              <a:rPr lang="en-US" sz="2400" b="1" dirty="0"/>
              <a:t>Recoil Dissolution</a:t>
            </a:r>
          </a:p>
        </p:txBody>
      </p:sp>
      <p:sp>
        <p:nvSpPr>
          <p:cNvPr id="14" name="TextBox 13">
            <a:extLst>
              <a:ext uri="{FF2B5EF4-FFF2-40B4-BE49-F238E27FC236}">
                <a16:creationId xmlns:a16="http://schemas.microsoft.com/office/drawing/2014/main" id="{B3DF175A-A587-C7E5-C7CB-83E272A952F3}"/>
              </a:ext>
            </a:extLst>
          </p:cNvPr>
          <p:cNvSpPr txBox="1"/>
          <p:nvPr/>
        </p:nvSpPr>
        <p:spPr>
          <a:xfrm>
            <a:off x="559104" y="1886148"/>
            <a:ext cx="3310996" cy="646331"/>
          </a:xfrm>
          <a:prstGeom prst="rect">
            <a:avLst/>
          </a:prstGeom>
          <a:noFill/>
        </p:spPr>
        <p:txBody>
          <a:bodyPr wrap="square" rtlCol="0">
            <a:spAutoFit/>
          </a:bodyPr>
          <a:lstStyle/>
          <a:p>
            <a:pPr algn="ctr"/>
            <a:r>
              <a:rPr lang="en-US" dirty="0"/>
              <a:t>New phases form that otherwise are prohibited </a:t>
            </a:r>
          </a:p>
        </p:txBody>
      </p:sp>
      <p:sp>
        <p:nvSpPr>
          <p:cNvPr id="15" name="TextBox 14">
            <a:extLst>
              <a:ext uri="{FF2B5EF4-FFF2-40B4-BE49-F238E27FC236}">
                <a16:creationId xmlns:a16="http://schemas.microsoft.com/office/drawing/2014/main" id="{10D7299E-DD67-2858-B653-074B1B626CF2}"/>
              </a:ext>
            </a:extLst>
          </p:cNvPr>
          <p:cNvSpPr txBox="1"/>
          <p:nvPr/>
        </p:nvSpPr>
        <p:spPr>
          <a:xfrm>
            <a:off x="8148946" y="2005461"/>
            <a:ext cx="3310996" cy="923330"/>
          </a:xfrm>
          <a:prstGeom prst="rect">
            <a:avLst/>
          </a:prstGeom>
          <a:noFill/>
        </p:spPr>
        <p:txBody>
          <a:bodyPr wrap="square" rtlCol="0">
            <a:spAutoFit/>
          </a:bodyPr>
          <a:lstStyle/>
          <a:p>
            <a:pPr algn="ctr"/>
            <a:r>
              <a:rPr lang="en-US" dirty="0"/>
              <a:t>Enhanced point defect concentrations and mobility increase kinetics</a:t>
            </a:r>
          </a:p>
        </p:txBody>
      </p:sp>
      <p:sp>
        <p:nvSpPr>
          <p:cNvPr id="16" name="TextBox 15">
            <a:extLst>
              <a:ext uri="{FF2B5EF4-FFF2-40B4-BE49-F238E27FC236}">
                <a16:creationId xmlns:a16="http://schemas.microsoft.com/office/drawing/2014/main" id="{B7DAB570-540B-B5F2-C1CC-2079540FC02E}"/>
              </a:ext>
            </a:extLst>
          </p:cNvPr>
          <p:cNvSpPr txBox="1"/>
          <p:nvPr/>
        </p:nvSpPr>
        <p:spPr>
          <a:xfrm>
            <a:off x="7812877" y="5313747"/>
            <a:ext cx="3310996" cy="923330"/>
          </a:xfrm>
          <a:prstGeom prst="rect">
            <a:avLst/>
          </a:prstGeom>
          <a:noFill/>
        </p:spPr>
        <p:txBody>
          <a:bodyPr wrap="square" rtlCol="0">
            <a:spAutoFit/>
          </a:bodyPr>
          <a:lstStyle/>
          <a:p>
            <a:pPr algn="ctr"/>
            <a:r>
              <a:rPr lang="en-US" dirty="0"/>
              <a:t>Damage cascades ballistically release solutes to the surrounding lattice</a:t>
            </a:r>
          </a:p>
        </p:txBody>
      </p:sp>
      <p:cxnSp>
        <p:nvCxnSpPr>
          <p:cNvPr id="18" name="Straight Arrow Connector 17">
            <a:extLst>
              <a:ext uri="{FF2B5EF4-FFF2-40B4-BE49-F238E27FC236}">
                <a16:creationId xmlns:a16="http://schemas.microsoft.com/office/drawing/2014/main" id="{D89A6C4D-FF4A-74D5-C2B5-0510451378C8}"/>
              </a:ext>
            </a:extLst>
          </p:cNvPr>
          <p:cNvCxnSpPr>
            <a:stCxn id="6" idx="1"/>
            <a:endCxn id="7" idx="2"/>
          </p:cNvCxnSpPr>
          <p:nvPr/>
        </p:nvCxnSpPr>
        <p:spPr>
          <a:xfrm flipH="1" flipV="1">
            <a:off x="2654889" y="1626170"/>
            <a:ext cx="2025312" cy="83349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1C5A187-526F-7AA8-1934-32F97E0DE3EC}"/>
              </a:ext>
            </a:extLst>
          </p:cNvPr>
          <p:cNvCxnSpPr>
            <a:stCxn id="6" idx="7"/>
            <a:endCxn id="10" idx="2"/>
          </p:cNvCxnSpPr>
          <p:nvPr/>
        </p:nvCxnSpPr>
        <p:spPr>
          <a:xfrm flipV="1">
            <a:off x="7410199" y="1599713"/>
            <a:ext cx="2326488" cy="859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C82CF1C5-88CF-16C7-6B7A-A3CAC79F2DE6}"/>
              </a:ext>
            </a:extLst>
          </p:cNvPr>
          <p:cNvCxnSpPr>
            <a:stCxn id="6" idx="3"/>
            <a:endCxn id="9" idx="0"/>
          </p:cNvCxnSpPr>
          <p:nvPr/>
        </p:nvCxnSpPr>
        <p:spPr>
          <a:xfrm flipH="1">
            <a:off x="2853287" y="3788739"/>
            <a:ext cx="1826914" cy="85994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980CED7-D76C-EB0A-7079-B124A8FF3B84}"/>
              </a:ext>
            </a:extLst>
          </p:cNvPr>
          <p:cNvCxnSpPr>
            <a:stCxn id="6" idx="5"/>
            <a:endCxn id="11" idx="0"/>
          </p:cNvCxnSpPr>
          <p:nvPr/>
        </p:nvCxnSpPr>
        <p:spPr>
          <a:xfrm>
            <a:off x="7410199" y="3788739"/>
            <a:ext cx="2079817" cy="8599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54571E51-5096-8165-1213-D77D6EF91647}"/>
              </a:ext>
            </a:extLst>
          </p:cNvPr>
          <p:cNvSpPr txBox="1"/>
          <p:nvPr/>
        </p:nvSpPr>
        <p:spPr>
          <a:xfrm>
            <a:off x="999390" y="5157986"/>
            <a:ext cx="3310996" cy="923330"/>
          </a:xfrm>
          <a:prstGeom prst="rect">
            <a:avLst/>
          </a:prstGeom>
          <a:noFill/>
        </p:spPr>
        <p:txBody>
          <a:bodyPr wrap="square" rtlCol="0">
            <a:spAutoFit/>
          </a:bodyPr>
          <a:lstStyle/>
          <a:p>
            <a:pPr algn="ctr"/>
            <a:r>
              <a:rPr lang="en-US" dirty="0"/>
              <a:t>Loss of long range order (LRO) or formation of short range order (SRO) due to irradiation</a:t>
            </a:r>
          </a:p>
        </p:txBody>
      </p:sp>
    </p:spTree>
    <p:extLst>
      <p:ext uri="{BB962C8B-B14F-4D97-AF65-F5344CB8AC3E}">
        <p14:creationId xmlns:p14="http://schemas.microsoft.com/office/powerpoint/2010/main" val="2481058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5" grpId="0"/>
      <p:bldP spid="16" grpId="0"/>
      <p:bldP spid="2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315D6-8CAF-9103-370E-B4C400562E0F}"/>
              </a:ext>
            </a:extLst>
          </p:cNvPr>
          <p:cNvSpPr>
            <a:spLocks noGrp="1"/>
          </p:cNvSpPr>
          <p:nvPr>
            <p:ph type="title"/>
          </p:nvPr>
        </p:nvSpPr>
        <p:spPr/>
        <p:txBody>
          <a:bodyPr/>
          <a:lstStyle/>
          <a:p>
            <a:r>
              <a:rPr lang="en-US" dirty="0"/>
              <a:t>Case Study: α’ precipitates in Fe-Cr binary alloys</a:t>
            </a:r>
          </a:p>
        </p:txBody>
      </p:sp>
      <p:pic>
        <p:nvPicPr>
          <p:cNvPr id="5" name="Picture 4">
            <a:extLst>
              <a:ext uri="{FF2B5EF4-FFF2-40B4-BE49-F238E27FC236}">
                <a16:creationId xmlns:a16="http://schemas.microsoft.com/office/drawing/2014/main" id="{5FD20701-C9FA-33A4-C4AA-649D1B39925D}"/>
              </a:ext>
            </a:extLst>
          </p:cNvPr>
          <p:cNvPicPr>
            <a:picLocks noChangeAspect="1"/>
          </p:cNvPicPr>
          <p:nvPr/>
        </p:nvPicPr>
        <p:blipFill>
          <a:blip r:embed="rId2"/>
          <a:stretch>
            <a:fillRect/>
          </a:stretch>
        </p:blipFill>
        <p:spPr>
          <a:xfrm>
            <a:off x="187443" y="2062609"/>
            <a:ext cx="1428695" cy="2519418"/>
          </a:xfrm>
          <a:prstGeom prst="rect">
            <a:avLst/>
          </a:prstGeom>
        </p:spPr>
      </p:pic>
      <p:sp>
        <p:nvSpPr>
          <p:cNvPr id="6" name="TextBox 5">
            <a:extLst>
              <a:ext uri="{FF2B5EF4-FFF2-40B4-BE49-F238E27FC236}">
                <a16:creationId xmlns:a16="http://schemas.microsoft.com/office/drawing/2014/main" id="{9393BDCB-25B2-1818-6D59-68B2D7AC5658}"/>
              </a:ext>
            </a:extLst>
          </p:cNvPr>
          <p:cNvSpPr txBox="1"/>
          <p:nvPr/>
        </p:nvSpPr>
        <p:spPr>
          <a:xfrm>
            <a:off x="0" y="1170847"/>
            <a:ext cx="2183642" cy="923330"/>
          </a:xfrm>
          <a:prstGeom prst="rect">
            <a:avLst/>
          </a:prstGeom>
          <a:noFill/>
        </p:spPr>
        <p:txBody>
          <a:bodyPr wrap="square" rtlCol="0">
            <a:spAutoFit/>
          </a:bodyPr>
          <a:lstStyle/>
          <a:p>
            <a:pPr algn="ctr"/>
            <a:r>
              <a:rPr lang="en-US" dirty="0"/>
              <a:t>Initial conditions</a:t>
            </a:r>
          </a:p>
          <a:p>
            <a:pPr algn="ctr"/>
            <a:r>
              <a:rPr lang="en-US" dirty="0"/>
              <a:t>Cr-rich precipitates present</a:t>
            </a:r>
          </a:p>
        </p:txBody>
      </p:sp>
      <p:pic>
        <p:nvPicPr>
          <p:cNvPr id="8" name="Picture 7">
            <a:extLst>
              <a:ext uri="{FF2B5EF4-FFF2-40B4-BE49-F238E27FC236}">
                <a16:creationId xmlns:a16="http://schemas.microsoft.com/office/drawing/2014/main" id="{9181ADC9-A3A6-804C-E8EB-357EF6ABC241}"/>
              </a:ext>
            </a:extLst>
          </p:cNvPr>
          <p:cNvPicPr>
            <a:picLocks noChangeAspect="1"/>
          </p:cNvPicPr>
          <p:nvPr/>
        </p:nvPicPr>
        <p:blipFill>
          <a:blip r:embed="rId3"/>
          <a:stretch>
            <a:fillRect/>
          </a:stretch>
        </p:blipFill>
        <p:spPr>
          <a:xfrm>
            <a:off x="1793376" y="1841720"/>
            <a:ext cx="5609642" cy="3263021"/>
          </a:xfrm>
          <a:prstGeom prst="rect">
            <a:avLst/>
          </a:prstGeom>
        </p:spPr>
      </p:pic>
      <p:pic>
        <p:nvPicPr>
          <p:cNvPr id="10" name="Picture 9">
            <a:extLst>
              <a:ext uri="{FF2B5EF4-FFF2-40B4-BE49-F238E27FC236}">
                <a16:creationId xmlns:a16="http://schemas.microsoft.com/office/drawing/2014/main" id="{AA14DFAB-7E90-F51C-BA57-A70975F0CA37}"/>
              </a:ext>
            </a:extLst>
          </p:cNvPr>
          <p:cNvPicPr>
            <a:picLocks noChangeAspect="1"/>
          </p:cNvPicPr>
          <p:nvPr/>
        </p:nvPicPr>
        <p:blipFill>
          <a:blip r:embed="rId4"/>
          <a:stretch>
            <a:fillRect/>
          </a:stretch>
        </p:blipFill>
        <p:spPr>
          <a:xfrm>
            <a:off x="7403018" y="811205"/>
            <a:ext cx="4404106" cy="2743200"/>
          </a:xfrm>
          <a:prstGeom prst="rect">
            <a:avLst/>
          </a:prstGeom>
        </p:spPr>
      </p:pic>
      <p:pic>
        <p:nvPicPr>
          <p:cNvPr id="12" name="Picture 11">
            <a:extLst>
              <a:ext uri="{FF2B5EF4-FFF2-40B4-BE49-F238E27FC236}">
                <a16:creationId xmlns:a16="http://schemas.microsoft.com/office/drawing/2014/main" id="{6C10A567-9221-D286-32AF-077D70F4B4EA}"/>
              </a:ext>
            </a:extLst>
          </p:cNvPr>
          <p:cNvPicPr>
            <a:picLocks noChangeAspect="1"/>
          </p:cNvPicPr>
          <p:nvPr/>
        </p:nvPicPr>
        <p:blipFill>
          <a:blip r:embed="rId5"/>
          <a:stretch>
            <a:fillRect/>
          </a:stretch>
        </p:blipFill>
        <p:spPr>
          <a:xfrm>
            <a:off x="7500506" y="3597227"/>
            <a:ext cx="4306618" cy="2743200"/>
          </a:xfrm>
          <a:prstGeom prst="rect">
            <a:avLst/>
          </a:prstGeom>
        </p:spPr>
      </p:pic>
      <p:pic>
        <p:nvPicPr>
          <p:cNvPr id="14" name="Picture 13">
            <a:extLst>
              <a:ext uri="{FF2B5EF4-FFF2-40B4-BE49-F238E27FC236}">
                <a16:creationId xmlns:a16="http://schemas.microsoft.com/office/drawing/2014/main" id="{46F983E4-FF78-BAD0-0E40-6387D55C8D39}"/>
              </a:ext>
            </a:extLst>
          </p:cNvPr>
          <p:cNvPicPr>
            <a:picLocks noChangeAspect="1"/>
          </p:cNvPicPr>
          <p:nvPr/>
        </p:nvPicPr>
        <p:blipFill>
          <a:blip r:embed="rId6"/>
          <a:stretch>
            <a:fillRect/>
          </a:stretch>
        </p:blipFill>
        <p:spPr>
          <a:xfrm>
            <a:off x="8206796" y="6340427"/>
            <a:ext cx="2929777" cy="547228"/>
          </a:xfrm>
          <a:prstGeom prst="rect">
            <a:avLst/>
          </a:prstGeom>
        </p:spPr>
      </p:pic>
      <p:sp>
        <p:nvSpPr>
          <p:cNvPr id="15" name="TextBox 14">
            <a:extLst>
              <a:ext uri="{FF2B5EF4-FFF2-40B4-BE49-F238E27FC236}">
                <a16:creationId xmlns:a16="http://schemas.microsoft.com/office/drawing/2014/main" id="{A4A37674-59DF-8A7F-ACE2-DFA1029B386C}"/>
              </a:ext>
            </a:extLst>
          </p:cNvPr>
          <p:cNvSpPr txBox="1"/>
          <p:nvPr/>
        </p:nvSpPr>
        <p:spPr>
          <a:xfrm>
            <a:off x="3232438" y="1527567"/>
            <a:ext cx="3228769" cy="369332"/>
          </a:xfrm>
          <a:prstGeom prst="rect">
            <a:avLst/>
          </a:prstGeom>
          <a:noFill/>
        </p:spPr>
        <p:txBody>
          <a:bodyPr wrap="none" rtlCol="0">
            <a:spAutoFit/>
          </a:bodyPr>
          <a:lstStyle/>
          <a:p>
            <a:r>
              <a:rPr lang="en-US" dirty="0"/>
              <a:t>Heavy ion irradiation at 400°C</a:t>
            </a:r>
          </a:p>
        </p:txBody>
      </p:sp>
      <p:sp>
        <p:nvSpPr>
          <p:cNvPr id="16" name="TextBox 15">
            <a:extLst>
              <a:ext uri="{FF2B5EF4-FFF2-40B4-BE49-F238E27FC236}">
                <a16:creationId xmlns:a16="http://schemas.microsoft.com/office/drawing/2014/main" id="{ED7DD321-C91C-5FE2-4AEE-944A1622A4CD}"/>
              </a:ext>
            </a:extLst>
          </p:cNvPr>
          <p:cNvSpPr txBox="1"/>
          <p:nvPr/>
        </p:nvSpPr>
        <p:spPr>
          <a:xfrm>
            <a:off x="2325780" y="6429375"/>
            <a:ext cx="4544834" cy="369332"/>
          </a:xfrm>
          <a:prstGeom prst="rect">
            <a:avLst/>
          </a:prstGeom>
          <a:noFill/>
        </p:spPr>
        <p:txBody>
          <a:bodyPr wrap="none" rtlCol="0">
            <a:spAutoFit/>
          </a:bodyPr>
          <a:lstStyle/>
          <a:p>
            <a:r>
              <a:rPr lang="en-US" dirty="0"/>
              <a:t>K. Thomas and G. S. Was, JNM 585 (2023)</a:t>
            </a:r>
          </a:p>
        </p:txBody>
      </p:sp>
    </p:spTree>
    <p:extLst>
      <p:ext uri="{BB962C8B-B14F-4D97-AF65-F5344CB8AC3E}">
        <p14:creationId xmlns:p14="http://schemas.microsoft.com/office/powerpoint/2010/main" val="1788131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3"/>
          <p:cNvSpPr txBox="1">
            <a:spLocks noGrp="1"/>
          </p:cNvSpPr>
          <p:nvPr>
            <p:ph type="title"/>
          </p:nvPr>
        </p:nvSpPr>
        <p:spPr>
          <a:xfrm>
            <a:off x="314692" y="302852"/>
            <a:ext cx="11492432" cy="481013"/>
          </a:xfrm>
          <a:prstGeom prst="rect">
            <a:avLst/>
          </a:prstGeom>
          <a:noFill/>
          <a:ln>
            <a:noFill/>
          </a:ln>
        </p:spPr>
        <p:txBody>
          <a:bodyPr spcFirstLastPara="1" vert="horz" wrap="square" lIns="91425" tIns="45700" rIns="91425" bIns="45700" rtlCol="0" anchor="ctr" anchorCtr="0">
            <a:noAutofit/>
          </a:bodyPr>
          <a:lstStyle/>
          <a:p>
            <a:pPr>
              <a:spcBef>
                <a:spcPts val="0"/>
              </a:spcBef>
              <a:buSzPts val="2800"/>
            </a:pPr>
            <a:r>
              <a:rPr lang="en-US" dirty="0">
                <a:latin typeface="+mn-lt"/>
                <a:ea typeface="Lato" panose="020F0502020204030203" pitchFamily="34" charset="0"/>
                <a:cs typeface="Times New Roman" panose="02020603050405020304" pitchFamily="18" charset="0"/>
              </a:rPr>
              <a:t>Precipitates and defect clusters act as barriers to dislocation motion</a:t>
            </a:r>
            <a:endParaRPr dirty="0">
              <a:latin typeface="+mn-lt"/>
              <a:ea typeface="Lato" panose="020F0502020204030203" pitchFamily="34"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57A6926C-74E7-9FAE-0B34-41BC8C03EC4A}"/>
              </a:ext>
            </a:extLst>
          </p:cNvPr>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id="{B426AC60-9647-26D7-69CC-C4572A19FD8F}"/>
              </a:ext>
            </a:extLst>
          </p:cNvPr>
          <p:cNvSpPr txBox="1"/>
          <p:nvPr/>
        </p:nvSpPr>
        <p:spPr>
          <a:xfrm>
            <a:off x="1601491" y="5860200"/>
            <a:ext cx="8989016" cy="636713"/>
          </a:xfrm>
          <a:prstGeom prst="rect">
            <a:avLst/>
          </a:prstGeom>
          <a:noFill/>
        </p:spPr>
        <p:txBody>
          <a:bodyPr wrap="square">
            <a:spAutoFit/>
          </a:bodyPr>
          <a:lstStyle/>
          <a:p>
            <a:pPr>
              <a:lnSpc>
                <a:spcPct val="115000"/>
              </a:lnSpc>
              <a:buClr>
                <a:srgbClr val="000000"/>
              </a:buClr>
              <a:buSzPts val="1400"/>
            </a:pPr>
            <a:r>
              <a:rPr lang="en-US" sz="1600" dirty="0">
                <a:solidFill>
                  <a:schemeClr val="dk1"/>
                </a:solidFill>
                <a:ea typeface="Lato" panose="020F0502020204030203" pitchFamily="34" charset="0"/>
                <a:cs typeface="Lato" panose="020F0502020204030203" pitchFamily="34" charset="0"/>
                <a:sym typeface="Lato"/>
              </a:rPr>
              <a:t>Visualization of edge dislocation structure mobility and shear stress behavior during dislocation MD simulation for X-oriented, 10nm, 300K simulation</a:t>
            </a:r>
          </a:p>
        </p:txBody>
      </p:sp>
      <p:pic>
        <p:nvPicPr>
          <p:cNvPr id="2" name="300k_run1_combined(1)">
            <a:hlinkClick r:id="" action="ppaction://media"/>
            <a:extLst>
              <a:ext uri="{FF2B5EF4-FFF2-40B4-BE49-F238E27FC236}">
                <a16:creationId xmlns:a16="http://schemas.microsoft.com/office/drawing/2014/main" id="{F6DFFBA8-2550-FA9E-7F73-ECAF123F1E10}"/>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348" t="22399"/>
          <a:stretch/>
        </p:blipFill>
        <p:spPr>
          <a:xfrm>
            <a:off x="1661160" y="1494359"/>
            <a:ext cx="8929347" cy="3991440"/>
          </a:xfrm>
          <a:prstGeom prst="rect">
            <a:avLst/>
          </a:prstGeom>
        </p:spPr>
      </p:pic>
      <p:sp>
        <p:nvSpPr>
          <p:cNvPr id="7" name="TextBox 6">
            <a:extLst>
              <a:ext uri="{FF2B5EF4-FFF2-40B4-BE49-F238E27FC236}">
                <a16:creationId xmlns:a16="http://schemas.microsoft.com/office/drawing/2014/main" id="{F1B6A20D-DC54-D404-A5DD-83ADADF1C7F0}"/>
              </a:ext>
            </a:extLst>
          </p:cNvPr>
          <p:cNvSpPr txBox="1"/>
          <p:nvPr/>
        </p:nvSpPr>
        <p:spPr>
          <a:xfrm>
            <a:off x="8259727" y="6487525"/>
            <a:ext cx="3132589" cy="307777"/>
          </a:xfrm>
          <a:prstGeom prst="rect">
            <a:avLst/>
          </a:prstGeom>
          <a:noFill/>
        </p:spPr>
        <p:txBody>
          <a:bodyPr wrap="none" rtlCol="0">
            <a:spAutoFit/>
          </a:bodyPr>
          <a:lstStyle/>
          <a:p>
            <a:r>
              <a:rPr lang="en-US" sz="1400" dirty="0">
                <a:cs typeface="Times New Roman" panose="02020603050405020304" pitchFamily="18" charset="0"/>
              </a:rPr>
              <a:t>Provided by L. Metzger, Virginia Tech</a:t>
            </a:r>
          </a:p>
        </p:txBody>
      </p:sp>
      <p:sp>
        <p:nvSpPr>
          <p:cNvPr id="8" name="TextBox 7">
            <a:extLst>
              <a:ext uri="{FF2B5EF4-FFF2-40B4-BE49-F238E27FC236}">
                <a16:creationId xmlns:a16="http://schemas.microsoft.com/office/drawing/2014/main" id="{01DAFAC4-69F1-5FC8-3761-2B812C192B3D}"/>
              </a:ext>
            </a:extLst>
          </p:cNvPr>
          <p:cNvSpPr txBox="1"/>
          <p:nvPr/>
        </p:nvSpPr>
        <p:spPr>
          <a:xfrm>
            <a:off x="7391401" y="1116638"/>
            <a:ext cx="2467342" cy="369332"/>
          </a:xfrm>
          <a:prstGeom prst="rect">
            <a:avLst/>
          </a:prstGeom>
          <a:noFill/>
        </p:spPr>
        <p:txBody>
          <a:bodyPr wrap="none" rtlCol="0">
            <a:spAutoFit/>
          </a:bodyPr>
          <a:lstStyle/>
          <a:p>
            <a:r>
              <a:rPr lang="el-GR" dirty="0">
                <a:cs typeface="Times New Roman" panose="02020603050405020304" pitchFamily="18" charset="0"/>
              </a:rPr>
              <a:t>γ</a:t>
            </a:r>
            <a:r>
              <a:rPr lang="el-GR" dirty="0">
                <a:ea typeface="Cambria Math" panose="02040503050406030204" pitchFamily="18" charset="0"/>
                <a:cs typeface="Times New Roman" panose="02020603050405020304" pitchFamily="18" charset="0"/>
              </a:rPr>
              <a:t>ʺ</a:t>
            </a:r>
            <a:r>
              <a:rPr lang="en-US" dirty="0">
                <a:ea typeface="Cambria Math" panose="02040503050406030204" pitchFamily="18" charset="0"/>
                <a:cs typeface="Times New Roman" panose="02020603050405020304" pitchFamily="18" charset="0"/>
              </a:rPr>
              <a:t> precipitate in Nickel</a:t>
            </a:r>
            <a:endParaRPr lang="en-US" dirty="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5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F575F-5BFD-2973-F6B4-92006D2BA82E}"/>
              </a:ext>
            </a:extLst>
          </p:cNvPr>
          <p:cNvSpPr>
            <a:spLocks noGrp="1"/>
          </p:cNvSpPr>
          <p:nvPr>
            <p:ph type="title"/>
          </p:nvPr>
        </p:nvSpPr>
        <p:spPr/>
        <p:txBody>
          <a:bodyPr/>
          <a:lstStyle/>
          <a:p>
            <a:pPr algn="ctr"/>
            <a:r>
              <a:rPr lang="en-US" dirty="0"/>
              <a:t>Microstructure evolution is holistic!</a:t>
            </a:r>
          </a:p>
        </p:txBody>
      </p:sp>
      <p:sp>
        <p:nvSpPr>
          <p:cNvPr id="7" name="TextBox 6">
            <a:extLst>
              <a:ext uri="{FF2B5EF4-FFF2-40B4-BE49-F238E27FC236}">
                <a16:creationId xmlns:a16="http://schemas.microsoft.com/office/drawing/2014/main" id="{8079DC7F-5E0C-FB0A-CCE6-009E83F1226F}"/>
              </a:ext>
            </a:extLst>
          </p:cNvPr>
          <p:cNvSpPr txBox="1"/>
          <p:nvPr/>
        </p:nvSpPr>
        <p:spPr>
          <a:xfrm>
            <a:off x="750405" y="1470088"/>
            <a:ext cx="2441694" cy="584775"/>
          </a:xfrm>
          <a:prstGeom prst="rect">
            <a:avLst/>
          </a:prstGeom>
          <a:noFill/>
        </p:spPr>
        <p:txBody>
          <a:bodyPr wrap="none" rtlCol="0">
            <a:spAutoFit/>
          </a:bodyPr>
          <a:lstStyle/>
          <a:p>
            <a:r>
              <a:rPr lang="en-US" sz="3200" dirty="0"/>
              <a:t>Dislocations</a:t>
            </a:r>
          </a:p>
        </p:txBody>
      </p:sp>
      <p:cxnSp>
        <p:nvCxnSpPr>
          <p:cNvPr id="9" name="Straight Arrow Connector 8">
            <a:extLst>
              <a:ext uri="{FF2B5EF4-FFF2-40B4-BE49-F238E27FC236}">
                <a16:creationId xmlns:a16="http://schemas.microsoft.com/office/drawing/2014/main" id="{A4BE999B-08C6-61A9-6415-E0025D8786DF}"/>
              </a:ext>
            </a:extLst>
          </p:cNvPr>
          <p:cNvCxnSpPr>
            <a:cxnSpLocks/>
            <a:stCxn id="7" idx="3"/>
            <a:endCxn id="11" idx="1"/>
          </p:cNvCxnSpPr>
          <p:nvPr/>
        </p:nvCxnSpPr>
        <p:spPr>
          <a:xfrm flipV="1">
            <a:off x="3192099" y="1737011"/>
            <a:ext cx="6230331" cy="25465"/>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5534120-ED89-0E27-65DC-79D325DEFE0C}"/>
              </a:ext>
            </a:extLst>
          </p:cNvPr>
          <p:cNvSpPr txBox="1"/>
          <p:nvPr/>
        </p:nvSpPr>
        <p:spPr>
          <a:xfrm>
            <a:off x="5183454" y="1387800"/>
            <a:ext cx="2194832" cy="369332"/>
          </a:xfrm>
          <a:prstGeom prst="rect">
            <a:avLst/>
          </a:prstGeom>
          <a:noFill/>
        </p:spPr>
        <p:txBody>
          <a:bodyPr wrap="none" rtlCol="0">
            <a:spAutoFit/>
          </a:bodyPr>
          <a:lstStyle/>
          <a:p>
            <a:r>
              <a:rPr lang="en-US" dirty="0"/>
              <a:t>Strain/Bias leads to</a:t>
            </a:r>
          </a:p>
        </p:txBody>
      </p:sp>
      <p:sp>
        <p:nvSpPr>
          <p:cNvPr id="11" name="TextBox 10">
            <a:extLst>
              <a:ext uri="{FF2B5EF4-FFF2-40B4-BE49-F238E27FC236}">
                <a16:creationId xmlns:a16="http://schemas.microsoft.com/office/drawing/2014/main" id="{F0787E37-8430-85BA-0D68-D805F3E4FA6E}"/>
              </a:ext>
            </a:extLst>
          </p:cNvPr>
          <p:cNvSpPr txBox="1"/>
          <p:nvPr/>
        </p:nvSpPr>
        <p:spPr>
          <a:xfrm>
            <a:off x="9422430" y="1444623"/>
            <a:ext cx="1636987" cy="584775"/>
          </a:xfrm>
          <a:prstGeom prst="rect">
            <a:avLst/>
          </a:prstGeom>
          <a:noFill/>
        </p:spPr>
        <p:txBody>
          <a:bodyPr wrap="none" rtlCol="0">
            <a:spAutoFit/>
          </a:bodyPr>
          <a:lstStyle/>
          <a:p>
            <a:r>
              <a:rPr lang="en-US" sz="3200" dirty="0"/>
              <a:t>Cavities</a:t>
            </a:r>
          </a:p>
        </p:txBody>
      </p:sp>
      <p:sp>
        <p:nvSpPr>
          <p:cNvPr id="12" name="TextBox 11">
            <a:extLst>
              <a:ext uri="{FF2B5EF4-FFF2-40B4-BE49-F238E27FC236}">
                <a16:creationId xmlns:a16="http://schemas.microsoft.com/office/drawing/2014/main" id="{41E55A29-1C1F-D27C-5040-D1E9E246C78F}"/>
              </a:ext>
            </a:extLst>
          </p:cNvPr>
          <p:cNvSpPr txBox="1"/>
          <p:nvPr/>
        </p:nvSpPr>
        <p:spPr>
          <a:xfrm>
            <a:off x="809716" y="5613400"/>
            <a:ext cx="2382383" cy="584775"/>
          </a:xfrm>
          <a:prstGeom prst="rect">
            <a:avLst/>
          </a:prstGeom>
          <a:noFill/>
        </p:spPr>
        <p:txBody>
          <a:bodyPr wrap="none" rtlCol="0">
            <a:spAutoFit/>
          </a:bodyPr>
          <a:lstStyle/>
          <a:p>
            <a:r>
              <a:rPr lang="en-US" sz="3200" dirty="0"/>
              <a:t>Segregation</a:t>
            </a:r>
          </a:p>
        </p:txBody>
      </p:sp>
      <p:cxnSp>
        <p:nvCxnSpPr>
          <p:cNvPr id="14" name="Straight Arrow Connector 13">
            <a:extLst>
              <a:ext uri="{FF2B5EF4-FFF2-40B4-BE49-F238E27FC236}">
                <a16:creationId xmlns:a16="http://schemas.microsoft.com/office/drawing/2014/main" id="{585160B3-DEB7-0563-5099-0C079CF3C776}"/>
              </a:ext>
            </a:extLst>
          </p:cNvPr>
          <p:cNvCxnSpPr>
            <a:stCxn id="12" idx="0"/>
            <a:endCxn id="7" idx="2"/>
          </p:cNvCxnSpPr>
          <p:nvPr/>
        </p:nvCxnSpPr>
        <p:spPr>
          <a:xfrm flipH="1" flipV="1">
            <a:off x="1971252" y="2054863"/>
            <a:ext cx="29656" cy="355853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6F31EBC-6530-1F1D-785F-FF644E489C15}"/>
              </a:ext>
            </a:extLst>
          </p:cNvPr>
          <p:cNvCxnSpPr>
            <a:stCxn id="12" idx="0"/>
            <a:endCxn id="11" idx="2"/>
          </p:cNvCxnSpPr>
          <p:nvPr/>
        </p:nvCxnSpPr>
        <p:spPr>
          <a:xfrm flipV="1">
            <a:off x="2000908" y="2029398"/>
            <a:ext cx="8240016" cy="358400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0AED648-407C-E50B-FD4E-04561B3C56E5}"/>
              </a:ext>
            </a:extLst>
          </p:cNvPr>
          <p:cNvSpPr txBox="1"/>
          <p:nvPr/>
        </p:nvSpPr>
        <p:spPr>
          <a:xfrm rot="20169345">
            <a:off x="5684773" y="2807979"/>
            <a:ext cx="3762568" cy="369332"/>
          </a:xfrm>
          <a:prstGeom prst="rect">
            <a:avLst/>
          </a:prstGeom>
          <a:noFill/>
        </p:spPr>
        <p:txBody>
          <a:bodyPr wrap="none" rtlCol="0">
            <a:spAutoFit/>
          </a:bodyPr>
          <a:lstStyle/>
          <a:p>
            <a:r>
              <a:rPr lang="en-US" dirty="0"/>
              <a:t>Coatings reduce nucleation barrier </a:t>
            </a:r>
          </a:p>
        </p:txBody>
      </p:sp>
      <p:sp>
        <p:nvSpPr>
          <p:cNvPr id="18" name="TextBox 17">
            <a:extLst>
              <a:ext uri="{FF2B5EF4-FFF2-40B4-BE49-F238E27FC236}">
                <a16:creationId xmlns:a16="http://schemas.microsoft.com/office/drawing/2014/main" id="{9849303F-C967-7385-B730-9E9C59983200}"/>
              </a:ext>
            </a:extLst>
          </p:cNvPr>
          <p:cNvSpPr txBox="1"/>
          <p:nvPr/>
        </p:nvSpPr>
        <p:spPr>
          <a:xfrm>
            <a:off x="8634191" y="5400389"/>
            <a:ext cx="2367956" cy="584775"/>
          </a:xfrm>
          <a:prstGeom prst="rect">
            <a:avLst/>
          </a:prstGeom>
          <a:noFill/>
        </p:spPr>
        <p:txBody>
          <a:bodyPr wrap="none" rtlCol="0">
            <a:spAutoFit/>
          </a:bodyPr>
          <a:lstStyle/>
          <a:p>
            <a:r>
              <a:rPr lang="en-US" sz="3200" dirty="0"/>
              <a:t>Precipitates</a:t>
            </a:r>
          </a:p>
        </p:txBody>
      </p:sp>
      <p:cxnSp>
        <p:nvCxnSpPr>
          <p:cNvPr id="20" name="Straight Arrow Connector 19">
            <a:extLst>
              <a:ext uri="{FF2B5EF4-FFF2-40B4-BE49-F238E27FC236}">
                <a16:creationId xmlns:a16="http://schemas.microsoft.com/office/drawing/2014/main" id="{C5EF3D0F-1FCF-BC62-D714-96039D4A84DA}"/>
              </a:ext>
            </a:extLst>
          </p:cNvPr>
          <p:cNvCxnSpPr>
            <a:stCxn id="7" idx="2"/>
            <a:endCxn id="18" idx="1"/>
          </p:cNvCxnSpPr>
          <p:nvPr/>
        </p:nvCxnSpPr>
        <p:spPr>
          <a:xfrm>
            <a:off x="1971252" y="2054863"/>
            <a:ext cx="6662939" cy="363791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B9D3E25-78FC-3CD6-0CCA-8015A62E9E9E}"/>
              </a:ext>
            </a:extLst>
          </p:cNvPr>
          <p:cNvSpPr txBox="1"/>
          <p:nvPr/>
        </p:nvSpPr>
        <p:spPr>
          <a:xfrm rot="1764314">
            <a:off x="2371949" y="2708316"/>
            <a:ext cx="2908168" cy="369332"/>
          </a:xfrm>
          <a:prstGeom prst="rect">
            <a:avLst/>
          </a:prstGeom>
          <a:noFill/>
        </p:spPr>
        <p:txBody>
          <a:bodyPr wrap="none" rtlCol="0">
            <a:spAutoFit/>
          </a:bodyPr>
          <a:lstStyle/>
          <a:p>
            <a:r>
              <a:rPr lang="en-US" dirty="0"/>
              <a:t>Act as nucleation sites for</a:t>
            </a:r>
          </a:p>
        </p:txBody>
      </p:sp>
      <p:sp>
        <p:nvSpPr>
          <p:cNvPr id="30" name="TextBox 29">
            <a:extLst>
              <a:ext uri="{FF2B5EF4-FFF2-40B4-BE49-F238E27FC236}">
                <a16:creationId xmlns:a16="http://schemas.microsoft.com/office/drawing/2014/main" id="{1D4F561D-D9A2-CA96-D9D7-EC7CFF103BFD}"/>
              </a:ext>
            </a:extLst>
          </p:cNvPr>
          <p:cNvSpPr txBox="1"/>
          <p:nvPr/>
        </p:nvSpPr>
        <p:spPr>
          <a:xfrm>
            <a:off x="5290285" y="2742381"/>
            <a:ext cx="912429" cy="369332"/>
          </a:xfrm>
          <a:prstGeom prst="rect">
            <a:avLst/>
          </a:prstGeom>
          <a:noFill/>
        </p:spPr>
        <p:txBody>
          <a:bodyPr wrap="none" rtlCol="0">
            <a:spAutoFit/>
          </a:bodyPr>
          <a:lstStyle/>
          <a:p>
            <a:r>
              <a:rPr lang="en-US" dirty="0"/>
              <a:t>Helium</a:t>
            </a:r>
          </a:p>
        </p:txBody>
      </p:sp>
      <p:cxnSp>
        <p:nvCxnSpPr>
          <p:cNvPr id="32" name="Straight Arrow Connector 31">
            <a:extLst>
              <a:ext uri="{FF2B5EF4-FFF2-40B4-BE49-F238E27FC236}">
                <a16:creationId xmlns:a16="http://schemas.microsoft.com/office/drawing/2014/main" id="{4C48CBF8-5F47-27BF-C6D0-2C83E6738F45}"/>
              </a:ext>
            </a:extLst>
          </p:cNvPr>
          <p:cNvCxnSpPr/>
          <p:nvPr/>
        </p:nvCxnSpPr>
        <p:spPr>
          <a:xfrm flipH="1">
            <a:off x="3429586" y="1912525"/>
            <a:ext cx="5824301" cy="4862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CB335AAC-1F1F-56A3-26C6-4132DF3FE710}"/>
              </a:ext>
            </a:extLst>
          </p:cNvPr>
          <p:cNvSpPr txBox="1"/>
          <p:nvPr/>
        </p:nvSpPr>
        <p:spPr>
          <a:xfrm>
            <a:off x="5055842" y="1972940"/>
            <a:ext cx="2603598" cy="369332"/>
          </a:xfrm>
          <a:prstGeom prst="rect">
            <a:avLst/>
          </a:prstGeom>
          <a:noFill/>
        </p:spPr>
        <p:txBody>
          <a:bodyPr wrap="none" rtlCol="0">
            <a:spAutoFit/>
          </a:bodyPr>
          <a:lstStyle/>
          <a:p>
            <a:r>
              <a:rPr lang="en-US" dirty="0"/>
              <a:t>Act as barrier to motion</a:t>
            </a:r>
          </a:p>
        </p:txBody>
      </p:sp>
      <p:cxnSp>
        <p:nvCxnSpPr>
          <p:cNvPr id="34" name="Straight Arrow Connector 33">
            <a:extLst>
              <a:ext uri="{FF2B5EF4-FFF2-40B4-BE49-F238E27FC236}">
                <a16:creationId xmlns:a16="http://schemas.microsoft.com/office/drawing/2014/main" id="{4D00D8A2-0D3D-39D7-0D12-373C82B4E808}"/>
              </a:ext>
            </a:extLst>
          </p:cNvPr>
          <p:cNvCxnSpPr>
            <a:cxnSpLocks/>
          </p:cNvCxnSpPr>
          <p:nvPr/>
        </p:nvCxnSpPr>
        <p:spPr>
          <a:xfrm flipH="1" flipV="1">
            <a:off x="2161182" y="2329529"/>
            <a:ext cx="6157318" cy="343814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FE3118F2-A5F8-1660-8770-8293A70430AD}"/>
              </a:ext>
            </a:extLst>
          </p:cNvPr>
          <p:cNvSpPr txBox="1"/>
          <p:nvPr/>
        </p:nvSpPr>
        <p:spPr>
          <a:xfrm rot="1716076">
            <a:off x="5247029" y="4868697"/>
            <a:ext cx="2603598" cy="369332"/>
          </a:xfrm>
          <a:prstGeom prst="rect">
            <a:avLst/>
          </a:prstGeom>
          <a:noFill/>
        </p:spPr>
        <p:txBody>
          <a:bodyPr wrap="none" rtlCol="0">
            <a:spAutoFit/>
          </a:bodyPr>
          <a:lstStyle/>
          <a:p>
            <a:r>
              <a:rPr lang="en-US" dirty="0"/>
              <a:t>Act as barrier to motion</a:t>
            </a:r>
          </a:p>
        </p:txBody>
      </p:sp>
      <p:cxnSp>
        <p:nvCxnSpPr>
          <p:cNvPr id="38" name="Straight Arrow Connector 37">
            <a:extLst>
              <a:ext uri="{FF2B5EF4-FFF2-40B4-BE49-F238E27FC236}">
                <a16:creationId xmlns:a16="http://schemas.microsoft.com/office/drawing/2014/main" id="{9CC4829B-EEDC-9666-2C26-BD36F31F3559}"/>
              </a:ext>
            </a:extLst>
          </p:cNvPr>
          <p:cNvCxnSpPr>
            <a:stCxn id="12" idx="3"/>
          </p:cNvCxnSpPr>
          <p:nvPr/>
        </p:nvCxnSpPr>
        <p:spPr>
          <a:xfrm flipV="1">
            <a:off x="3192099" y="5905787"/>
            <a:ext cx="5378229" cy="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9D86D9E0-FAF7-04EA-2547-A5767DE02DA1}"/>
              </a:ext>
            </a:extLst>
          </p:cNvPr>
          <p:cNvSpPr txBox="1"/>
          <p:nvPr/>
        </p:nvSpPr>
        <p:spPr>
          <a:xfrm>
            <a:off x="4654041" y="5861255"/>
            <a:ext cx="2233304" cy="369332"/>
          </a:xfrm>
          <a:prstGeom prst="rect">
            <a:avLst/>
          </a:prstGeom>
          <a:noFill/>
        </p:spPr>
        <p:txBody>
          <a:bodyPr wrap="none" rtlCol="0">
            <a:spAutoFit/>
          </a:bodyPr>
          <a:lstStyle/>
          <a:p>
            <a:r>
              <a:rPr lang="en-US" dirty="0"/>
              <a:t>Provides solutes for</a:t>
            </a:r>
          </a:p>
        </p:txBody>
      </p:sp>
      <p:cxnSp>
        <p:nvCxnSpPr>
          <p:cNvPr id="41" name="Straight Arrow Connector 40">
            <a:extLst>
              <a:ext uri="{FF2B5EF4-FFF2-40B4-BE49-F238E27FC236}">
                <a16:creationId xmlns:a16="http://schemas.microsoft.com/office/drawing/2014/main" id="{C6D58D52-82B3-DEAC-55B0-A43EA48E52CC}"/>
              </a:ext>
            </a:extLst>
          </p:cNvPr>
          <p:cNvCxnSpPr>
            <a:stCxn id="18" idx="0"/>
          </p:cNvCxnSpPr>
          <p:nvPr/>
        </p:nvCxnSpPr>
        <p:spPr>
          <a:xfrm flipV="1">
            <a:off x="9818169" y="2353397"/>
            <a:ext cx="486617" cy="304699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A69B5D1F-27A0-D945-E1E1-8D1093B649A5}"/>
              </a:ext>
            </a:extLst>
          </p:cNvPr>
          <p:cNvSpPr txBox="1"/>
          <p:nvPr/>
        </p:nvSpPr>
        <p:spPr>
          <a:xfrm rot="16836977">
            <a:off x="8443691" y="3581283"/>
            <a:ext cx="2754280" cy="369332"/>
          </a:xfrm>
          <a:prstGeom prst="rect">
            <a:avLst/>
          </a:prstGeom>
          <a:noFill/>
          <a:ln w="76200">
            <a:noFill/>
          </a:ln>
        </p:spPr>
        <p:txBody>
          <a:bodyPr wrap="none" rtlCol="0">
            <a:spAutoFit/>
          </a:bodyPr>
          <a:lstStyle/>
          <a:p>
            <a:r>
              <a:rPr lang="en-US" dirty="0"/>
              <a:t>Can provide variable bias</a:t>
            </a:r>
          </a:p>
        </p:txBody>
      </p:sp>
    </p:spTree>
    <p:extLst>
      <p:ext uri="{BB962C8B-B14F-4D97-AF65-F5344CB8AC3E}">
        <p14:creationId xmlns:p14="http://schemas.microsoft.com/office/powerpoint/2010/main" val="15328839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7A087-FBD7-9511-5D4D-51E623CFEEA3}"/>
              </a:ext>
            </a:extLst>
          </p:cNvPr>
          <p:cNvSpPr>
            <a:spLocks noGrp="1"/>
          </p:cNvSpPr>
          <p:nvPr>
            <p:ph type="title"/>
          </p:nvPr>
        </p:nvSpPr>
        <p:spPr/>
        <p:txBody>
          <a:bodyPr/>
          <a:lstStyle/>
          <a:p>
            <a:r>
              <a:rPr lang="en-US" dirty="0"/>
              <a:t>Which DPA measure is the right one? </a:t>
            </a:r>
          </a:p>
        </p:txBody>
      </p:sp>
      <p:pic>
        <p:nvPicPr>
          <p:cNvPr id="4" name="Picture 3">
            <a:extLst>
              <a:ext uri="{FF2B5EF4-FFF2-40B4-BE49-F238E27FC236}">
                <a16:creationId xmlns:a16="http://schemas.microsoft.com/office/drawing/2014/main" id="{3D4EF357-823B-F57E-1A2A-839F6998A26A}"/>
              </a:ext>
            </a:extLst>
          </p:cNvPr>
          <p:cNvPicPr>
            <a:picLocks noChangeAspect="1"/>
          </p:cNvPicPr>
          <p:nvPr/>
        </p:nvPicPr>
        <p:blipFill>
          <a:blip r:embed="rId2"/>
          <a:stretch>
            <a:fillRect/>
          </a:stretch>
        </p:blipFill>
        <p:spPr>
          <a:xfrm>
            <a:off x="6407582" y="808323"/>
            <a:ext cx="5182822" cy="5287677"/>
          </a:xfrm>
          <a:prstGeom prst="rect">
            <a:avLst/>
          </a:prstGeom>
        </p:spPr>
      </p:pic>
      <p:sp>
        <p:nvSpPr>
          <p:cNvPr id="5" name="TextBox 4">
            <a:extLst>
              <a:ext uri="{FF2B5EF4-FFF2-40B4-BE49-F238E27FC236}">
                <a16:creationId xmlns:a16="http://schemas.microsoft.com/office/drawing/2014/main" id="{272A7F6A-FB6D-BFA1-83E8-A22F4BB96EB8}"/>
              </a:ext>
            </a:extLst>
          </p:cNvPr>
          <p:cNvSpPr txBox="1"/>
          <p:nvPr/>
        </p:nvSpPr>
        <p:spPr>
          <a:xfrm>
            <a:off x="729818" y="1605967"/>
            <a:ext cx="5677763" cy="4154984"/>
          </a:xfrm>
          <a:prstGeom prst="rect">
            <a:avLst/>
          </a:prstGeom>
          <a:noFill/>
        </p:spPr>
        <p:txBody>
          <a:bodyPr wrap="square" rtlCol="0">
            <a:spAutoFit/>
          </a:bodyPr>
          <a:lstStyle/>
          <a:p>
            <a:pPr marL="285750" indent="-285750">
              <a:buFont typeface="Arial" panose="020B0604020202020204" pitchFamily="34" charset="0"/>
              <a:buChar char="•"/>
            </a:pPr>
            <a:r>
              <a:rPr lang="en-US" sz="2400" dirty="0"/>
              <a:t>Recall NRT-dpa is primarily about the damage event, NOT the outcome of the damage.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Two additional metrics are proposed:</a:t>
            </a:r>
          </a:p>
          <a:p>
            <a:r>
              <a:rPr lang="en-US" sz="2400" dirty="0"/>
              <a:t> </a:t>
            </a:r>
          </a:p>
          <a:p>
            <a:pPr marL="285750" indent="-285750">
              <a:buFont typeface="Arial" panose="020B0604020202020204" pitchFamily="34" charset="0"/>
              <a:buChar char="•"/>
            </a:pPr>
            <a:r>
              <a:rPr lang="en-US" sz="2400" dirty="0"/>
              <a:t>ARC-dpa (</a:t>
            </a:r>
            <a:r>
              <a:rPr lang="en-US" sz="2400" dirty="0" err="1"/>
              <a:t>athermal</a:t>
            </a:r>
            <a:r>
              <a:rPr lang="en-US" sz="2400" dirty="0"/>
              <a:t> recombination correlated)</a:t>
            </a:r>
          </a:p>
          <a:p>
            <a:pPr marL="285750" indent="-285750">
              <a:buFont typeface="Arial" panose="020B0604020202020204" pitchFamily="34" charset="0"/>
              <a:buChar char="•"/>
            </a:pPr>
            <a:r>
              <a:rPr lang="en-US" sz="2400" dirty="0"/>
              <a:t>CRC-dpa (correlated recombination- corrected dpa, “core-dpa”)</a:t>
            </a:r>
          </a:p>
        </p:txBody>
      </p:sp>
      <p:sp>
        <p:nvSpPr>
          <p:cNvPr id="6" name="TextBox 5">
            <a:extLst>
              <a:ext uri="{FF2B5EF4-FFF2-40B4-BE49-F238E27FC236}">
                <a16:creationId xmlns:a16="http://schemas.microsoft.com/office/drawing/2014/main" id="{9FE7D637-BE77-4195-9564-436C0D843602}"/>
              </a:ext>
            </a:extLst>
          </p:cNvPr>
          <p:cNvSpPr txBox="1"/>
          <p:nvPr/>
        </p:nvSpPr>
        <p:spPr>
          <a:xfrm>
            <a:off x="7645400" y="6185098"/>
            <a:ext cx="3345788" cy="307777"/>
          </a:xfrm>
          <a:prstGeom prst="rect">
            <a:avLst/>
          </a:prstGeom>
          <a:noFill/>
        </p:spPr>
        <p:txBody>
          <a:bodyPr wrap="none" rtlCol="0">
            <a:spAutoFit/>
          </a:bodyPr>
          <a:lstStyle/>
          <a:p>
            <a:r>
              <a:rPr lang="en-US" sz="1400" dirty="0"/>
              <a:t>S. Zinkle and R. Stoller, JNM 577 (2023)</a:t>
            </a:r>
          </a:p>
        </p:txBody>
      </p:sp>
    </p:spTree>
    <p:extLst>
      <p:ext uri="{BB962C8B-B14F-4D97-AF65-F5344CB8AC3E}">
        <p14:creationId xmlns:p14="http://schemas.microsoft.com/office/powerpoint/2010/main" val="2436746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041B6-4041-DB5C-BB69-D64D0DFE48E9}"/>
              </a:ext>
            </a:extLst>
          </p:cNvPr>
          <p:cNvSpPr>
            <a:spLocks noGrp="1"/>
          </p:cNvSpPr>
          <p:nvPr>
            <p:ph type="title"/>
          </p:nvPr>
        </p:nvSpPr>
        <p:spPr>
          <a:xfrm>
            <a:off x="349784" y="66359"/>
            <a:ext cx="11492432" cy="443198"/>
          </a:xfrm>
        </p:spPr>
        <p:txBody>
          <a:bodyPr/>
          <a:lstStyle/>
          <a:p>
            <a:r>
              <a:rPr lang="en-US" dirty="0"/>
              <a:t>How can we simulate one environment with another? </a:t>
            </a:r>
          </a:p>
        </p:txBody>
      </p:sp>
      <p:pic>
        <p:nvPicPr>
          <p:cNvPr id="5" name="Picture 4">
            <a:extLst>
              <a:ext uri="{FF2B5EF4-FFF2-40B4-BE49-F238E27FC236}">
                <a16:creationId xmlns:a16="http://schemas.microsoft.com/office/drawing/2014/main" id="{E3346513-3C3B-7723-D2AF-93255D8BD69C}"/>
              </a:ext>
            </a:extLst>
          </p:cNvPr>
          <p:cNvPicPr>
            <a:picLocks noChangeAspect="1"/>
          </p:cNvPicPr>
          <p:nvPr/>
        </p:nvPicPr>
        <p:blipFill>
          <a:blip r:embed="rId2"/>
          <a:stretch>
            <a:fillRect/>
          </a:stretch>
        </p:blipFill>
        <p:spPr>
          <a:xfrm>
            <a:off x="3847171" y="3370684"/>
            <a:ext cx="8344829" cy="2977759"/>
          </a:xfrm>
          <a:prstGeom prst="rect">
            <a:avLst/>
          </a:prstGeom>
        </p:spPr>
      </p:pic>
      <p:pic>
        <p:nvPicPr>
          <p:cNvPr id="7" name="Picture 6">
            <a:extLst>
              <a:ext uri="{FF2B5EF4-FFF2-40B4-BE49-F238E27FC236}">
                <a16:creationId xmlns:a16="http://schemas.microsoft.com/office/drawing/2014/main" id="{104DDA25-CF9A-808C-D056-DCC7C0A29A10}"/>
              </a:ext>
            </a:extLst>
          </p:cNvPr>
          <p:cNvPicPr>
            <a:picLocks noChangeAspect="1"/>
          </p:cNvPicPr>
          <p:nvPr/>
        </p:nvPicPr>
        <p:blipFill>
          <a:blip r:embed="rId3"/>
          <a:stretch>
            <a:fillRect/>
          </a:stretch>
        </p:blipFill>
        <p:spPr>
          <a:xfrm>
            <a:off x="5372656" y="977924"/>
            <a:ext cx="6540564" cy="2123022"/>
          </a:xfrm>
          <a:prstGeom prst="rect">
            <a:avLst/>
          </a:prstGeom>
        </p:spPr>
      </p:pic>
      <p:pic>
        <p:nvPicPr>
          <p:cNvPr id="9" name="Picture 8">
            <a:extLst>
              <a:ext uri="{FF2B5EF4-FFF2-40B4-BE49-F238E27FC236}">
                <a16:creationId xmlns:a16="http://schemas.microsoft.com/office/drawing/2014/main" id="{BF91EF19-06A6-E704-86BD-C60B27ED3678}"/>
              </a:ext>
            </a:extLst>
          </p:cNvPr>
          <p:cNvPicPr>
            <a:picLocks noChangeAspect="1"/>
          </p:cNvPicPr>
          <p:nvPr/>
        </p:nvPicPr>
        <p:blipFill>
          <a:blip r:embed="rId4"/>
          <a:stretch>
            <a:fillRect/>
          </a:stretch>
        </p:blipFill>
        <p:spPr>
          <a:xfrm>
            <a:off x="51104" y="3306825"/>
            <a:ext cx="3542505" cy="3105476"/>
          </a:xfrm>
          <a:prstGeom prst="rect">
            <a:avLst/>
          </a:prstGeom>
        </p:spPr>
      </p:pic>
      <p:sp>
        <p:nvSpPr>
          <p:cNvPr id="10" name="TextBox 9">
            <a:extLst>
              <a:ext uri="{FF2B5EF4-FFF2-40B4-BE49-F238E27FC236}">
                <a16:creationId xmlns:a16="http://schemas.microsoft.com/office/drawing/2014/main" id="{BAA73C4B-4956-BE67-A496-85ABCE4FDA77}"/>
              </a:ext>
            </a:extLst>
          </p:cNvPr>
          <p:cNvSpPr txBox="1"/>
          <p:nvPr/>
        </p:nvSpPr>
        <p:spPr>
          <a:xfrm>
            <a:off x="2706030" y="6348443"/>
            <a:ext cx="7080785" cy="492443"/>
          </a:xfrm>
          <a:prstGeom prst="rect">
            <a:avLst/>
          </a:prstGeom>
          <a:noFill/>
        </p:spPr>
        <p:txBody>
          <a:bodyPr wrap="none" rtlCol="0">
            <a:spAutoFit/>
          </a:bodyPr>
          <a:lstStyle/>
          <a:p>
            <a:r>
              <a:rPr lang="en-US" sz="2600" dirty="0"/>
              <a:t>Short answer: It depends and it’s complicated. </a:t>
            </a:r>
          </a:p>
        </p:txBody>
      </p:sp>
      <p:sp>
        <p:nvSpPr>
          <p:cNvPr id="11" name="TextBox 10">
            <a:extLst>
              <a:ext uri="{FF2B5EF4-FFF2-40B4-BE49-F238E27FC236}">
                <a16:creationId xmlns:a16="http://schemas.microsoft.com/office/drawing/2014/main" id="{222D9E58-9A95-3493-9675-A539A735574B}"/>
              </a:ext>
            </a:extLst>
          </p:cNvPr>
          <p:cNvSpPr txBox="1"/>
          <p:nvPr/>
        </p:nvSpPr>
        <p:spPr>
          <a:xfrm>
            <a:off x="6545765" y="2992944"/>
            <a:ext cx="3916457" cy="369332"/>
          </a:xfrm>
          <a:prstGeom prst="rect">
            <a:avLst/>
          </a:prstGeom>
          <a:noFill/>
        </p:spPr>
        <p:txBody>
          <a:bodyPr wrap="none" rtlCol="0">
            <a:spAutoFit/>
          </a:bodyPr>
          <a:lstStyle/>
          <a:p>
            <a:r>
              <a:rPr lang="el-GR" dirty="0"/>
              <a:t>Δ</a:t>
            </a:r>
            <a:r>
              <a:rPr lang="en-US" dirty="0"/>
              <a:t>T~60-70°C across ~10</a:t>
            </a:r>
            <a:r>
              <a:rPr lang="en-US" baseline="30000" dirty="0"/>
              <a:t>3</a:t>
            </a:r>
            <a:r>
              <a:rPr lang="en-US" dirty="0"/>
              <a:t> in dpa rate</a:t>
            </a:r>
          </a:p>
        </p:txBody>
      </p:sp>
      <p:pic>
        <p:nvPicPr>
          <p:cNvPr id="13" name="Picture 12">
            <a:extLst>
              <a:ext uri="{FF2B5EF4-FFF2-40B4-BE49-F238E27FC236}">
                <a16:creationId xmlns:a16="http://schemas.microsoft.com/office/drawing/2014/main" id="{67DFE40A-2ABB-3E80-C3CF-5B68694DA001}"/>
              </a:ext>
            </a:extLst>
          </p:cNvPr>
          <p:cNvPicPr>
            <a:picLocks noChangeAspect="1"/>
          </p:cNvPicPr>
          <p:nvPr/>
        </p:nvPicPr>
        <p:blipFill>
          <a:blip r:embed="rId5"/>
          <a:stretch>
            <a:fillRect/>
          </a:stretch>
        </p:blipFill>
        <p:spPr>
          <a:xfrm>
            <a:off x="657869" y="1014443"/>
            <a:ext cx="4096322" cy="1838582"/>
          </a:xfrm>
          <a:prstGeom prst="rect">
            <a:avLst/>
          </a:prstGeom>
        </p:spPr>
      </p:pic>
      <p:sp>
        <p:nvSpPr>
          <p:cNvPr id="14" name="TextBox 13">
            <a:extLst>
              <a:ext uri="{FF2B5EF4-FFF2-40B4-BE49-F238E27FC236}">
                <a16:creationId xmlns:a16="http://schemas.microsoft.com/office/drawing/2014/main" id="{F10C1D90-52C5-05A1-EA8B-BCA44A74D4E7}"/>
              </a:ext>
            </a:extLst>
          </p:cNvPr>
          <p:cNvSpPr txBox="1"/>
          <p:nvPr/>
        </p:nvSpPr>
        <p:spPr>
          <a:xfrm>
            <a:off x="1335302" y="2709312"/>
            <a:ext cx="2741456" cy="369332"/>
          </a:xfrm>
          <a:prstGeom prst="rect">
            <a:avLst/>
          </a:prstGeom>
          <a:noFill/>
        </p:spPr>
        <p:txBody>
          <a:bodyPr wrap="none" rtlCol="0">
            <a:spAutoFit/>
          </a:bodyPr>
          <a:lstStyle/>
          <a:p>
            <a:r>
              <a:rPr lang="en-US" dirty="0"/>
              <a:t>Mansur, JNM 206 (1993)</a:t>
            </a:r>
          </a:p>
        </p:txBody>
      </p:sp>
      <p:sp>
        <p:nvSpPr>
          <p:cNvPr id="15" name="TextBox 14">
            <a:extLst>
              <a:ext uri="{FF2B5EF4-FFF2-40B4-BE49-F238E27FC236}">
                <a16:creationId xmlns:a16="http://schemas.microsoft.com/office/drawing/2014/main" id="{EF3972DA-1F1C-1B35-9026-07EFF9537A45}"/>
              </a:ext>
            </a:extLst>
          </p:cNvPr>
          <p:cNvSpPr txBox="1"/>
          <p:nvPr/>
        </p:nvSpPr>
        <p:spPr>
          <a:xfrm>
            <a:off x="8058773" y="6091147"/>
            <a:ext cx="4041491" cy="338554"/>
          </a:xfrm>
          <a:prstGeom prst="rect">
            <a:avLst/>
          </a:prstGeom>
          <a:noFill/>
        </p:spPr>
        <p:txBody>
          <a:bodyPr wrap="none" rtlCol="0">
            <a:spAutoFit/>
          </a:bodyPr>
          <a:lstStyle/>
          <a:p>
            <a:r>
              <a:rPr lang="en-US" sz="1600" dirty="0"/>
              <a:t>S. Taller et al, Scientific Reports, 11 (2021)</a:t>
            </a:r>
          </a:p>
        </p:txBody>
      </p:sp>
    </p:spTree>
    <p:extLst>
      <p:ext uri="{BB962C8B-B14F-4D97-AF65-F5344CB8AC3E}">
        <p14:creationId xmlns:p14="http://schemas.microsoft.com/office/powerpoint/2010/main" val="45928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63732-49EB-1C03-FAED-EB80F1B9836E}"/>
              </a:ext>
            </a:extLst>
          </p:cNvPr>
          <p:cNvSpPr>
            <a:spLocks noGrp="1"/>
          </p:cNvSpPr>
          <p:nvPr>
            <p:ph type="title"/>
          </p:nvPr>
        </p:nvSpPr>
        <p:spPr/>
        <p:txBody>
          <a:bodyPr/>
          <a:lstStyle/>
          <a:p>
            <a:r>
              <a:rPr lang="en-US" dirty="0"/>
              <a:t>For more information there’s great reference materials</a:t>
            </a:r>
          </a:p>
        </p:txBody>
      </p:sp>
      <p:sp>
        <p:nvSpPr>
          <p:cNvPr id="3" name="Content Placeholder 2">
            <a:extLst>
              <a:ext uri="{FF2B5EF4-FFF2-40B4-BE49-F238E27FC236}">
                <a16:creationId xmlns:a16="http://schemas.microsoft.com/office/drawing/2014/main" id="{2BFD3B13-2269-5316-0C93-B8D030C9E7D7}"/>
              </a:ext>
            </a:extLst>
          </p:cNvPr>
          <p:cNvSpPr>
            <a:spLocks noGrp="1"/>
          </p:cNvSpPr>
          <p:nvPr>
            <p:ph idx="1"/>
          </p:nvPr>
        </p:nvSpPr>
        <p:spPr/>
        <p:txBody>
          <a:bodyPr/>
          <a:lstStyle/>
          <a:p>
            <a:endParaRPr lang="en-US"/>
          </a:p>
        </p:txBody>
      </p:sp>
      <p:pic>
        <p:nvPicPr>
          <p:cNvPr id="1026" name="Picture 2" descr="Book cover">
            <a:extLst>
              <a:ext uri="{FF2B5EF4-FFF2-40B4-BE49-F238E27FC236}">
                <a16:creationId xmlns:a16="http://schemas.microsoft.com/office/drawing/2014/main" id="{1237FB85-BF2B-66AC-F1BA-A4CCF48C15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50" y="1618659"/>
            <a:ext cx="2278063" cy="3429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B051FDE-AD4D-497B-9B55-A19A637AEDFD}"/>
              </a:ext>
            </a:extLst>
          </p:cNvPr>
          <p:cNvSpPr txBox="1"/>
          <p:nvPr/>
        </p:nvSpPr>
        <p:spPr>
          <a:xfrm>
            <a:off x="-22376" y="1244101"/>
            <a:ext cx="2789546" cy="369332"/>
          </a:xfrm>
          <a:prstGeom prst="rect">
            <a:avLst/>
          </a:prstGeom>
          <a:noFill/>
        </p:spPr>
        <p:txBody>
          <a:bodyPr wrap="none" rtlCol="0">
            <a:spAutoFit/>
          </a:bodyPr>
          <a:lstStyle/>
          <a:p>
            <a:r>
              <a:rPr lang="en-US" dirty="0"/>
              <a:t>For theory and equations:</a:t>
            </a:r>
          </a:p>
        </p:txBody>
      </p:sp>
      <p:pic>
        <p:nvPicPr>
          <p:cNvPr id="6" name="Picture 5">
            <a:extLst>
              <a:ext uri="{FF2B5EF4-FFF2-40B4-BE49-F238E27FC236}">
                <a16:creationId xmlns:a16="http://schemas.microsoft.com/office/drawing/2014/main" id="{65757508-62D6-7906-9ACD-68D7E1186458}"/>
              </a:ext>
            </a:extLst>
          </p:cNvPr>
          <p:cNvPicPr>
            <a:picLocks noChangeAspect="1"/>
          </p:cNvPicPr>
          <p:nvPr/>
        </p:nvPicPr>
        <p:blipFill>
          <a:blip r:embed="rId3"/>
          <a:stretch>
            <a:fillRect/>
          </a:stretch>
        </p:blipFill>
        <p:spPr>
          <a:xfrm>
            <a:off x="2806769" y="1625036"/>
            <a:ext cx="2493818" cy="3429000"/>
          </a:xfrm>
          <a:prstGeom prst="rect">
            <a:avLst/>
          </a:prstGeom>
        </p:spPr>
      </p:pic>
      <p:sp>
        <p:nvSpPr>
          <p:cNvPr id="7" name="TextBox 6">
            <a:extLst>
              <a:ext uri="{FF2B5EF4-FFF2-40B4-BE49-F238E27FC236}">
                <a16:creationId xmlns:a16="http://schemas.microsoft.com/office/drawing/2014/main" id="{DBD98170-F881-A655-E7CE-01A88044C552}"/>
              </a:ext>
            </a:extLst>
          </p:cNvPr>
          <p:cNvSpPr txBox="1"/>
          <p:nvPr/>
        </p:nvSpPr>
        <p:spPr>
          <a:xfrm>
            <a:off x="2639495" y="1255704"/>
            <a:ext cx="3177473" cy="369332"/>
          </a:xfrm>
          <a:prstGeom prst="rect">
            <a:avLst/>
          </a:prstGeom>
          <a:noFill/>
        </p:spPr>
        <p:txBody>
          <a:bodyPr wrap="none" rtlCol="0">
            <a:spAutoFit/>
          </a:bodyPr>
          <a:lstStyle/>
          <a:p>
            <a:r>
              <a:rPr lang="en-US" dirty="0"/>
              <a:t>For material specific reviews:</a:t>
            </a:r>
          </a:p>
        </p:txBody>
      </p:sp>
      <p:sp>
        <p:nvSpPr>
          <p:cNvPr id="8" name="TextBox 7">
            <a:extLst>
              <a:ext uri="{FF2B5EF4-FFF2-40B4-BE49-F238E27FC236}">
                <a16:creationId xmlns:a16="http://schemas.microsoft.com/office/drawing/2014/main" id="{93528FD5-F4F3-34BB-8298-528EFE9C1CC0}"/>
              </a:ext>
            </a:extLst>
          </p:cNvPr>
          <p:cNvSpPr txBox="1"/>
          <p:nvPr/>
        </p:nvSpPr>
        <p:spPr>
          <a:xfrm>
            <a:off x="5360757" y="5101607"/>
            <a:ext cx="6094140" cy="369332"/>
          </a:xfrm>
          <a:prstGeom prst="rect">
            <a:avLst/>
          </a:prstGeom>
          <a:noFill/>
        </p:spPr>
        <p:txBody>
          <a:bodyPr wrap="square">
            <a:spAutoFit/>
          </a:bodyPr>
          <a:lstStyle/>
          <a:p>
            <a:r>
              <a:rPr lang="en-US" b="0" i="0" u="none" strike="noStrike" dirty="0">
                <a:solidFill>
                  <a:srgbClr val="3073AC"/>
                </a:solidFill>
                <a:effectLst/>
                <a:latin typeface="system-ui"/>
                <a:hlinkClick r:id="rId4" tooltip="Document DOI URL"/>
              </a:rPr>
              <a:t>https://doi.org/10.2172/7343826</a:t>
            </a:r>
            <a:endParaRPr lang="en-US" dirty="0"/>
          </a:p>
        </p:txBody>
      </p:sp>
      <p:pic>
        <p:nvPicPr>
          <p:cNvPr id="10" name="Picture 9">
            <a:extLst>
              <a:ext uri="{FF2B5EF4-FFF2-40B4-BE49-F238E27FC236}">
                <a16:creationId xmlns:a16="http://schemas.microsoft.com/office/drawing/2014/main" id="{E5AE6CCF-405B-6195-104E-C831DB33723E}"/>
              </a:ext>
            </a:extLst>
          </p:cNvPr>
          <p:cNvPicPr>
            <a:picLocks noChangeAspect="1"/>
          </p:cNvPicPr>
          <p:nvPr/>
        </p:nvPicPr>
        <p:blipFill>
          <a:blip r:embed="rId5"/>
          <a:stretch>
            <a:fillRect/>
          </a:stretch>
        </p:blipFill>
        <p:spPr>
          <a:xfrm>
            <a:off x="5676867" y="1613433"/>
            <a:ext cx="2616420" cy="3429000"/>
          </a:xfrm>
          <a:prstGeom prst="rect">
            <a:avLst/>
          </a:prstGeom>
        </p:spPr>
      </p:pic>
      <p:sp>
        <p:nvSpPr>
          <p:cNvPr id="11" name="TextBox 10">
            <a:extLst>
              <a:ext uri="{FF2B5EF4-FFF2-40B4-BE49-F238E27FC236}">
                <a16:creationId xmlns:a16="http://schemas.microsoft.com/office/drawing/2014/main" id="{695E047B-9CB0-C791-EDD7-BAA1A9E3E612}"/>
              </a:ext>
            </a:extLst>
          </p:cNvPr>
          <p:cNvSpPr txBox="1"/>
          <p:nvPr/>
        </p:nvSpPr>
        <p:spPr>
          <a:xfrm>
            <a:off x="5534469" y="1019890"/>
            <a:ext cx="3129383" cy="646331"/>
          </a:xfrm>
          <a:prstGeom prst="rect">
            <a:avLst/>
          </a:prstGeom>
          <a:noFill/>
        </p:spPr>
        <p:txBody>
          <a:bodyPr wrap="none" rtlCol="0">
            <a:spAutoFit/>
          </a:bodyPr>
          <a:lstStyle/>
          <a:p>
            <a:pPr algn="ctr"/>
            <a:r>
              <a:rPr lang="en-US" dirty="0"/>
              <a:t>For more fuels related items:</a:t>
            </a:r>
          </a:p>
          <a:p>
            <a:pPr algn="ctr"/>
            <a:r>
              <a:rPr lang="en-US" dirty="0"/>
              <a:t>Also free on OSTI</a:t>
            </a:r>
          </a:p>
        </p:txBody>
      </p:sp>
      <p:pic>
        <p:nvPicPr>
          <p:cNvPr id="13" name="Picture 12">
            <a:extLst>
              <a:ext uri="{FF2B5EF4-FFF2-40B4-BE49-F238E27FC236}">
                <a16:creationId xmlns:a16="http://schemas.microsoft.com/office/drawing/2014/main" id="{3CAFC26A-D0C2-D566-0B48-D62ADB10E852}"/>
              </a:ext>
            </a:extLst>
          </p:cNvPr>
          <p:cNvPicPr>
            <a:picLocks noChangeAspect="1"/>
          </p:cNvPicPr>
          <p:nvPr/>
        </p:nvPicPr>
        <p:blipFill>
          <a:blip r:embed="rId6"/>
          <a:stretch>
            <a:fillRect/>
          </a:stretch>
        </p:blipFill>
        <p:spPr>
          <a:xfrm>
            <a:off x="8334485" y="1613433"/>
            <a:ext cx="3787548" cy="3042457"/>
          </a:xfrm>
          <a:prstGeom prst="rect">
            <a:avLst/>
          </a:prstGeom>
        </p:spPr>
      </p:pic>
      <p:sp>
        <p:nvSpPr>
          <p:cNvPr id="14" name="TextBox 13">
            <a:extLst>
              <a:ext uri="{FF2B5EF4-FFF2-40B4-BE49-F238E27FC236}">
                <a16:creationId xmlns:a16="http://schemas.microsoft.com/office/drawing/2014/main" id="{CCCA00DC-973A-CCAC-7C8C-3334E783CA6A}"/>
              </a:ext>
            </a:extLst>
          </p:cNvPr>
          <p:cNvSpPr txBox="1"/>
          <p:nvPr/>
        </p:nvSpPr>
        <p:spPr>
          <a:xfrm>
            <a:off x="8828423" y="1255704"/>
            <a:ext cx="2978701" cy="369332"/>
          </a:xfrm>
          <a:prstGeom prst="rect">
            <a:avLst/>
          </a:prstGeom>
          <a:noFill/>
        </p:spPr>
        <p:txBody>
          <a:bodyPr wrap="none" rtlCol="0">
            <a:spAutoFit/>
          </a:bodyPr>
          <a:lstStyle/>
          <a:p>
            <a:pPr algn="ctr"/>
            <a:r>
              <a:rPr lang="en-US" dirty="0"/>
              <a:t>Focused on LWR materials:</a:t>
            </a:r>
          </a:p>
        </p:txBody>
      </p:sp>
    </p:spTree>
    <p:extLst>
      <p:ext uri="{BB962C8B-B14F-4D97-AF65-F5344CB8AC3E}">
        <p14:creationId xmlns:p14="http://schemas.microsoft.com/office/powerpoint/2010/main" val="295777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E1711-812B-F118-67D7-03E9C66BB351}"/>
              </a:ext>
            </a:extLst>
          </p:cNvPr>
          <p:cNvSpPr>
            <a:spLocks noGrp="1"/>
          </p:cNvSpPr>
          <p:nvPr>
            <p:ph type="title"/>
          </p:nvPr>
        </p:nvSpPr>
        <p:spPr/>
        <p:txBody>
          <a:bodyPr/>
          <a:lstStyle/>
          <a:p>
            <a:r>
              <a:rPr lang="en-US" dirty="0"/>
              <a:t>Radiation damage is one piece in a complex puzzle</a:t>
            </a:r>
          </a:p>
        </p:txBody>
      </p:sp>
      <p:sp>
        <p:nvSpPr>
          <p:cNvPr id="4" name="Rectangle 3">
            <a:extLst>
              <a:ext uri="{FF2B5EF4-FFF2-40B4-BE49-F238E27FC236}">
                <a16:creationId xmlns:a16="http://schemas.microsoft.com/office/drawing/2014/main" id="{0FE0F136-B59C-889B-18E4-AB4039037407}"/>
              </a:ext>
            </a:extLst>
          </p:cNvPr>
          <p:cNvSpPr/>
          <p:nvPr/>
        </p:nvSpPr>
        <p:spPr>
          <a:xfrm>
            <a:off x="4795284" y="1251522"/>
            <a:ext cx="1371600" cy="4572000"/>
          </a:xfrm>
          <a:prstGeom prst="rect">
            <a:avLst/>
          </a:prstGeom>
          <a:solidFill>
            <a:srgbClr val="FF0000">
              <a:alpha val="5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4E1429D-18F7-04B3-A1C7-6D117006AE27}"/>
              </a:ext>
            </a:extLst>
          </p:cNvPr>
          <p:cNvSpPr/>
          <p:nvPr/>
        </p:nvSpPr>
        <p:spPr>
          <a:xfrm>
            <a:off x="5481084" y="1920875"/>
            <a:ext cx="1371600" cy="4572000"/>
          </a:xfrm>
          <a:prstGeom prst="rect">
            <a:avLst/>
          </a:prstGeom>
          <a:solidFill>
            <a:schemeClr val="accent2">
              <a:alpha val="5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EFA2D24-AC0E-6207-A0AF-F8B79371EFE7}"/>
              </a:ext>
            </a:extLst>
          </p:cNvPr>
          <p:cNvSpPr/>
          <p:nvPr/>
        </p:nvSpPr>
        <p:spPr>
          <a:xfrm rot="5400000">
            <a:off x="4694274" y="1235075"/>
            <a:ext cx="1371600" cy="4572000"/>
          </a:xfrm>
          <a:prstGeom prst="rect">
            <a:avLst/>
          </a:prstGeom>
          <a:solidFill>
            <a:schemeClr val="accent4">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A432C91-DB2E-ECBC-17E4-EE9E5F8F8BBA}"/>
              </a:ext>
            </a:extLst>
          </p:cNvPr>
          <p:cNvSpPr/>
          <p:nvPr/>
        </p:nvSpPr>
        <p:spPr>
          <a:xfrm rot="5400000">
            <a:off x="5481084" y="1904428"/>
            <a:ext cx="1371600" cy="4572000"/>
          </a:xfrm>
          <a:prstGeom prst="rect">
            <a:avLst/>
          </a:prstGeom>
          <a:solidFill>
            <a:schemeClr val="accent3">
              <a:alpha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17541B7-F70A-174A-C281-B95E2D579445}"/>
              </a:ext>
            </a:extLst>
          </p:cNvPr>
          <p:cNvSpPr txBox="1"/>
          <p:nvPr/>
        </p:nvSpPr>
        <p:spPr>
          <a:xfrm>
            <a:off x="8578298" y="3898040"/>
            <a:ext cx="1907895" cy="584775"/>
          </a:xfrm>
          <a:prstGeom prst="rect">
            <a:avLst/>
          </a:prstGeom>
          <a:noFill/>
          <a:ln w="38100">
            <a:solidFill>
              <a:srgbClr val="7FD9C7"/>
            </a:solidFill>
          </a:ln>
        </p:spPr>
        <p:txBody>
          <a:bodyPr wrap="none" rtlCol="0">
            <a:spAutoFit/>
          </a:bodyPr>
          <a:lstStyle/>
          <a:p>
            <a:r>
              <a:rPr lang="en-US" sz="3200" dirty="0"/>
              <a:t>Radiation</a:t>
            </a:r>
          </a:p>
        </p:txBody>
      </p:sp>
      <p:sp>
        <p:nvSpPr>
          <p:cNvPr id="9" name="TextBox 8">
            <a:extLst>
              <a:ext uri="{FF2B5EF4-FFF2-40B4-BE49-F238E27FC236}">
                <a16:creationId xmlns:a16="http://schemas.microsoft.com/office/drawing/2014/main" id="{153B9807-94AC-20E3-1C6A-5AEBF85DEA57}"/>
              </a:ext>
            </a:extLst>
          </p:cNvPr>
          <p:cNvSpPr txBox="1"/>
          <p:nvPr/>
        </p:nvSpPr>
        <p:spPr>
          <a:xfrm>
            <a:off x="6986958" y="6200487"/>
            <a:ext cx="1680268" cy="584775"/>
          </a:xfrm>
          <a:prstGeom prst="rect">
            <a:avLst/>
          </a:prstGeom>
          <a:noFill/>
          <a:ln w="38100">
            <a:solidFill>
              <a:srgbClr val="7FB5D2"/>
            </a:solidFill>
          </a:ln>
        </p:spPr>
        <p:txBody>
          <a:bodyPr wrap="none" rtlCol="0">
            <a:spAutoFit/>
          </a:bodyPr>
          <a:lstStyle/>
          <a:p>
            <a:r>
              <a:rPr lang="en-US" sz="3200" dirty="0"/>
              <a:t>Material</a:t>
            </a:r>
          </a:p>
        </p:txBody>
      </p:sp>
      <p:sp>
        <p:nvSpPr>
          <p:cNvPr id="10" name="TextBox 9">
            <a:extLst>
              <a:ext uri="{FF2B5EF4-FFF2-40B4-BE49-F238E27FC236}">
                <a16:creationId xmlns:a16="http://schemas.microsoft.com/office/drawing/2014/main" id="{F35251B8-CEB3-99E5-4FFD-1B2CBEE61C0B}"/>
              </a:ext>
            </a:extLst>
          </p:cNvPr>
          <p:cNvSpPr txBox="1"/>
          <p:nvPr/>
        </p:nvSpPr>
        <p:spPr>
          <a:xfrm>
            <a:off x="1571650" y="2844225"/>
            <a:ext cx="1343638" cy="584775"/>
          </a:xfrm>
          <a:prstGeom prst="rect">
            <a:avLst/>
          </a:prstGeom>
          <a:noFill/>
          <a:ln w="38100">
            <a:solidFill>
              <a:srgbClr val="BEDC7F"/>
            </a:solidFill>
          </a:ln>
        </p:spPr>
        <p:txBody>
          <a:bodyPr wrap="none" rtlCol="0">
            <a:spAutoFit/>
          </a:bodyPr>
          <a:lstStyle/>
          <a:p>
            <a:r>
              <a:rPr lang="en-US" sz="3200" dirty="0"/>
              <a:t>Stress</a:t>
            </a:r>
          </a:p>
        </p:txBody>
      </p:sp>
      <p:sp>
        <p:nvSpPr>
          <p:cNvPr id="11" name="TextBox 10">
            <a:extLst>
              <a:ext uri="{FF2B5EF4-FFF2-40B4-BE49-F238E27FC236}">
                <a16:creationId xmlns:a16="http://schemas.microsoft.com/office/drawing/2014/main" id="{3BDFABF2-00BA-1993-A458-8854751D363D}"/>
              </a:ext>
            </a:extLst>
          </p:cNvPr>
          <p:cNvSpPr txBox="1"/>
          <p:nvPr/>
        </p:nvSpPr>
        <p:spPr>
          <a:xfrm>
            <a:off x="3079222" y="959134"/>
            <a:ext cx="1603324" cy="584775"/>
          </a:xfrm>
          <a:prstGeom prst="rect">
            <a:avLst/>
          </a:prstGeom>
          <a:noFill/>
          <a:ln w="38100">
            <a:solidFill>
              <a:srgbClr val="FF7F7F"/>
            </a:solidFill>
          </a:ln>
        </p:spPr>
        <p:txBody>
          <a:bodyPr wrap="none" rtlCol="0">
            <a:spAutoFit/>
          </a:bodyPr>
          <a:lstStyle/>
          <a:p>
            <a:r>
              <a:rPr lang="en-US" sz="3200" dirty="0"/>
              <a:t>Coolant</a:t>
            </a:r>
          </a:p>
        </p:txBody>
      </p:sp>
      <p:sp>
        <p:nvSpPr>
          <p:cNvPr id="12" name="TextBox 11">
            <a:extLst>
              <a:ext uri="{FF2B5EF4-FFF2-40B4-BE49-F238E27FC236}">
                <a16:creationId xmlns:a16="http://schemas.microsoft.com/office/drawing/2014/main" id="{15AB62AE-549D-2A4E-F9DB-89225F02C9BA}"/>
              </a:ext>
            </a:extLst>
          </p:cNvPr>
          <p:cNvSpPr txBox="1"/>
          <p:nvPr/>
        </p:nvSpPr>
        <p:spPr>
          <a:xfrm>
            <a:off x="7400260" y="1786956"/>
            <a:ext cx="2856872" cy="369332"/>
          </a:xfrm>
          <a:prstGeom prst="rect">
            <a:avLst/>
          </a:prstGeom>
          <a:noFill/>
        </p:spPr>
        <p:txBody>
          <a:bodyPr wrap="none" rtlCol="0">
            <a:spAutoFit/>
          </a:bodyPr>
          <a:lstStyle/>
          <a:p>
            <a:r>
              <a:rPr lang="en-US" dirty="0"/>
              <a:t>Stress Corrosion Cracking</a:t>
            </a:r>
          </a:p>
        </p:txBody>
      </p:sp>
      <p:cxnSp>
        <p:nvCxnSpPr>
          <p:cNvPr id="14" name="Straight Connector 13">
            <a:extLst>
              <a:ext uri="{FF2B5EF4-FFF2-40B4-BE49-F238E27FC236}">
                <a16:creationId xmlns:a16="http://schemas.microsoft.com/office/drawing/2014/main" id="{BFCC6835-F551-6FC2-BE9A-111E0ACA8532}"/>
              </a:ext>
            </a:extLst>
          </p:cNvPr>
          <p:cNvCxnSpPr>
            <a:endCxn id="12" idx="1"/>
          </p:cNvCxnSpPr>
          <p:nvPr/>
        </p:nvCxnSpPr>
        <p:spPr>
          <a:xfrm flipV="1">
            <a:off x="5816009" y="1971622"/>
            <a:ext cx="1584251" cy="116499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6EF6172-95B0-D6BD-E69F-77FA914CB837}"/>
              </a:ext>
            </a:extLst>
          </p:cNvPr>
          <p:cNvSpPr txBox="1"/>
          <p:nvPr/>
        </p:nvSpPr>
        <p:spPr>
          <a:xfrm>
            <a:off x="7879970" y="2359753"/>
            <a:ext cx="2214068" cy="646331"/>
          </a:xfrm>
          <a:prstGeom prst="rect">
            <a:avLst/>
          </a:prstGeom>
          <a:noFill/>
        </p:spPr>
        <p:txBody>
          <a:bodyPr wrap="none" rtlCol="0">
            <a:spAutoFit/>
          </a:bodyPr>
          <a:lstStyle/>
          <a:p>
            <a:r>
              <a:rPr lang="en-US" dirty="0"/>
              <a:t>Fracture Mechanics</a:t>
            </a:r>
          </a:p>
          <a:p>
            <a:r>
              <a:rPr lang="en-US" dirty="0"/>
              <a:t>Thermal Creep</a:t>
            </a:r>
          </a:p>
        </p:txBody>
      </p:sp>
      <p:cxnSp>
        <p:nvCxnSpPr>
          <p:cNvPr id="17" name="Straight Connector 16">
            <a:extLst>
              <a:ext uri="{FF2B5EF4-FFF2-40B4-BE49-F238E27FC236}">
                <a16:creationId xmlns:a16="http://schemas.microsoft.com/office/drawing/2014/main" id="{F950974F-6BC9-F719-324F-405B13911851}"/>
              </a:ext>
            </a:extLst>
          </p:cNvPr>
          <p:cNvCxnSpPr>
            <a:endCxn id="15" idx="1"/>
          </p:cNvCxnSpPr>
          <p:nvPr/>
        </p:nvCxnSpPr>
        <p:spPr>
          <a:xfrm flipV="1">
            <a:off x="6608134" y="2682919"/>
            <a:ext cx="1271836" cy="453693"/>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0553730-D6F7-D5DA-8A8B-12C822A2E0B3}"/>
              </a:ext>
            </a:extLst>
          </p:cNvPr>
          <p:cNvSpPr txBox="1"/>
          <p:nvPr/>
        </p:nvSpPr>
        <p:spPr>
          <a:xfrm>
            <a:off x="7585564" y="4984359"/>
            <a:ext cx="1813317" cy="369332"/>
          </a:xfrm>
          <a:prstGeom prst="rect">
            <a:avLst/>
          </a:prstGeom>
          <a:noFill/>
        </p:spPr>
        <p:txBody>
          <a:bodyPr wrap="none" rtlCol="0">
            <a:spAutoFit/>
          </a:bodyPr>
          <a:lstStyle/>
          <a:p>
            <a:r>
              <a:rPr lang="en-US" dirty="0"/>
              <a:t>Radiation Creep</a:t>
            </a:r>
          </a:p>
        </p:txBody>
      </p:sp>
      <p:cxnSp>
        <p:nvCxnSpPr>
          <p:cNvPr id="20" name="Straight Connector 19">
            <a:extLst>
              <a:ext uri="{FF2B5EF4-FFF2-40B4-BE49-F238E27FC236}">
                <a16:creationId xmlns:a16="http://schemas.microsoft.com/office/drawing/2014/main" id="{64E48AE7-A0CA-3456-20CC-7F7131294DE4}"/>
              </a:ext>
            </a:extLst>
          </p:cNvPr>
          <p:cNvCxnSpPr>
            <a:endCxn id="18" idx="1"/>
          </p:cNvCxnSpPr>
          <p:nvPr/>
        </p:nvCxnSpPr>
        <p:spPr>
          <a:xfrm>
            <a:off x="6608134" y="3898040"/>
            <a:ext cx="977430" cy="1270985"/>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667FAA6-B5CB-1C6A-4ADC-AFFFB0CD39CB}"/>
              </a:ext>
            </a:extLst>
          </p:cNvPr>
          <p:cNvSpPr txBox="1"/>
          <p:nvPr/>
        </p:nvSpPr>
        <p:spPr>
          <a:xfrm>
            <a:off x="1848336" y="5005440"/>
            <a:ext cx="2214068" cy="369332"/>
          </a:xfrm>
          <a:prstGeom prst="rect">
            <a:avLst/>
          </a:prstGeom>
          <a:noFill/>
        </p:spPr>
        <p:txBody>
          <a:bodyPr wrap="none" rtlCol="0">
            <a:spAutoFit/>
          </a:bodyPr>
          <a:lstStyle/>
          <a:p>
            <a:r>
              <a:rPr lang="en-US" dirty="0"/>
              <a:t>Radiation Corrosion</a:t>
            </a:r>
          </a:p>
        </p:txBody>
      </p:sp>
      <p:cxnSp>
        <p:nvCxnSpPr>
          <p:cNvPr id="23" name="Straight Connector 22">
            <a:extLst>
              <a:ext uri="{FF2B5EF4-FFF2-40B4-BE49-F238E27FC236}">
                <a16:creationId xmlns:a16="http://schemas.microsoft.com/office/drawing/2014/main" id="{9AD53B62-3E71-A72C-8B1F-8C8BB2BC6906}"/>
              </a:ext>
            </a:extLst>
          </p:cNvPr>
          <p:cNvCxnSpPr>
            <a:stCxn id="21" idx="3"/>
          </p:cNvCxnSpPr>
          <p:nvPr/>
        </p:nvCxnSpPr>
        <p:spPr>
          <a:xfrm flipV="1">
            <a:off x="4062404" y="4482815"/>
            <a:ext cx="1753605" cy="707291"/>
          </a:xfrm>
          <a:prstGeom prst="line">
            <a:avLst/>
          </a:prstGeom>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C57B215-18CA-0C8E-4861-FF5D26DC0460}"/>
              </a:ext>
            </a:extLst>
          </p:cNvPr>
          <p:cNvSpPr txBox="1"/>
          <p:nvPr/>
        </p:nvSpPr>
        <p:spPr>
          <a:xfrm>
            <a:off x="3067079" y="2308643"/>
            <a:ext cx="835485" cy="369332"/>
          </a:xfrm>
          <a:prstGeom prst="rect">
            <a:avLst/>
          </a:prstGeom>
          <a:noFill/>
        </p:spPr>
        <p:txBody>
          <a:bodyPr wrap="none" rtlCol="0">
            <a:spAutoFit/>
          </a:bodyPr>
          <a:lstStyle/>
          <a:p>
            <a:r>
              <a:rPr lang="en-US" dirty="0"/>
              <a:t>IASCC</a:t>
            </a:r>
          </a:p>
        </p:txBody>
      </p:sp>
      <p:cxnSp>
        <p:nvCxnSpPr>
          <p:cNvPr id="26" name="Straight Connector 25">
            <a:extLst>
              <a:ext uri="{FF2B5EF4-FFF2-40B4-BE49-F238E27FC236}">
                <a16:creationId xmlns:a16="http://schemas.microsoft.com/office/drawing/2014/main" id="{D2999797-2681-F70E-5EF6-B033097A1E70}"/>
              </a:ext>
            </a:extLst>
          </p:cNvPr>
          <p:cNvCxnSpPr>
            <a:cxnSpLocks/>
            <a:stCxn id="24" idx="3"/>
          </p:cNvCxnSpPr>
          <p:nvPr/>
        </p:nvCxnSpPr>
        <p:spPr>
          <a:xfrm>
            <a:off x="3902564" y="2493309"/>
            <a:ext cx="1913445" cy="1389931"/>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630107C-E302-9D80-9D1B-BBD5DC6BF8D9}"/>
              </a:ext>
            </a:extLst>
          </p:cNvPr>
          <p:cNvSpPr txBox="1"/>
          <p:nvPr/>
        </p:nvSpPr>
        <p:spPr>
          <a:xfrm>
            <a:off x="339612" y="4386836"/>
            <a:ext cx="3328155" cy="369332"/>
          </a:xfrm>
          <a:prstGeom prst="rect">
            <a:avLst/>
          </a:prstGeom>
          <a:noFill/>
        </p:spPr>
        <p:txBody>
          <a:bodyPr wrap="none" rtlCol="0">
            <a:spAutoFit/>
          </a:bodyPr>
          <a:lstStyle/>
          <a:p>
            <a:r>
              <a:rPr lang="en-US" dirty="0"/>
              <a:t>Radiolysis (Charge Movement)</a:t>
            </a:r>
          </a:p>
        </p:txBody>
      </p:sp>
      <p:cxnSp>
        <p:nvCxnSpPr>
          <p:cNvPr id="29" name="Straight Connector 28">
            <a:extLst>
              <a:ext uri="{FF2B5EF4-FFF2-40B4-BE49-F238E27FC236}">
                <a16:creationId xmlns:a16="http://schemas.microsoft.com/office/drawing/2014/main" id="{70293850-7F2E-5B72-CA7C-055229C7A4A3}"/>
              </a:ext>
            </a:extLst>
          </p:cNvPr>
          <p:cNvCxnSpPr>
            <a:endCxn id="27" idx="3"/>
          </p:cNvCxnSpPr>
          <p:nvPr/>
        </p:nvCxnSpPr>
        <p:spPr>
          <a:xfrm flipH="1">
            <a:off x="3667767" y="4482815"/>
            <a:ext cx="1467759" cy="88687"/>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2CA072F3-7348-A750-0B00-BEFEA44C6543}"/>
              </a:ext>
            </a:extLst>
          </p:cNvPr>
          <p:cNvSpPr txBox="1"/>
          <p:nvPr/>
        </p:nvSpPr>
        <p:spPr>
          <a:xfrm>
            <a:off x="7585564" y="5398852"/>
            <a:ext cx="2699778" cy="369332"/>
          </a:xfrm>
          <a:prstGeom prst="rect">
            <a:avLst/>
          </a:prstGeom>
          <a:noFill/>
        </p:spPr>
        <p:txBody>
          <a:bodyPr wrap="none" rtlCol="0">
            <a:spAutoFit/>
          </a:bodyPr>
          <a:lstStyle/>
          <a:p>
            <a:r>
              <a:rPr lang="en-US" dirty="0"/>
              <a:t>Microstructure Evolution</a:t>
            </a:r>
          </a:p>
        </p:txBody>
      </p:sp>
      <p:cxnSp>
        <p:nvCxnSpPr>
          <p:cNvPr id="32" name="Straight Connector 31">
            <a:extLst>
              <a:ext uri="{FF2B5EF4-FFF2-40B4-BE49-F238E27FC236}">
                <a16:creationId xmlns:a16="http://schemas.microsoft.com/office/drawing/2014/main" id="{77AE18E6-6341-A5B7-C853-3BD5E1BBED80}"/>
              </a:ext>
            </a:extLst>
          </p:cNvPr>
          <p:cNvCxnSpPr>
            <a:endCxn id="30" idx="1"/>
          </p:cNvCxnSpPr>
          <p:nvPr/>
        </p:nvCxnSpPr>
        <p:spPr>
          <a:xfrm>
            <a:off x="6608134" y="4482815"/>
            <a:ext cx="977430" cy="1100703"/>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D18AF3E4-ACD6-8164-701D-DF4ABCA61CF3}"/>
              </a:ext>
            </a:extLst>
          </p:cNvPr>
          <p:cNvSpPr txBox="1"/>
          <p:nvPr/>
        </p:nvSpPr>
        <p:spPr>
          <a:xfrm>
            <a:off x="3285460" y="1701209"/>
            <a:ext cx="1188146" cy="369332"/>
          </a:xfrm>
          <a:prstGeom prst="rect">
            <a:avLst/>
          </a:prstGeom>
          <a:noFill/>
        </p:spPr>
        <p:txBody>
          <a:bodyPr wrap="none" rtlCol="0">
            <a:spAutoFit/>
          </a:bodyPr>
          <a:lstStyle/>
          <a:p>
            <a:r>
              <a:rPr lang="en-US" dirty="0"/>
              <a:t>Corrosion</a:t>
            </a:r>
          </a:p>
        </p:txBody>
      </p:sp>
      <p:cxnSp>
        <p:nvCxnSpPr>
          <p:cNvPr id="36" name="Straight Connector 35">
            <a:extLst>
              <a:ext uri="{FF2B5EF4-FFF2-40B4-BE49-F238E27FC236}">
                <a16:creationId xmlns:a16="http://schemas.microsoft.com/office/drawing/2014/main" id="{B1651DF7-12C8-AAE3-657F-1C73E57D200C}"/>
              </a:ext>
            </a:extLst>
          </p:cNvPr>
          <p:cNvCxnSpPr>
            <a:stCxn id="33" idx="3"/>
          </p:cNvCxnSpPr>
          <p:nvPr/>
        </p:nvCxnSpPr>
        <p:spPr>
          <a:xfrm>
            <a:off x="4473606" y="1885875"/>
            <a:ext cx="1342403" cy="473878"/>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3A2F82F-D142-E73F-B774-87D1420F2A5B}"/>
              </a:ext>
            </a:extLst>
          </p:cNvPr>
          <p:cNvSpPr txBox="1"/>
          <p:nvPr/>
        </p:nvSpPr>
        <p:spPr>
          <a:xfrm>
            <a:off x="124842" y="5552630"/>
            <a:ext cx="3984642" cy="830997"/>
          </a:xfrm>
          <a:prstGeom prst="rect">
            <a:avLst/>
          </a:prstGeom>
          <a:noFill/>
        </p:spPr>
        <p:txBody>
          <a:bodyPr wrap="square" rtlCol="0">
            <a:spAutoFit/>
          </a:bodyPr>
          <a:lstStyle/>
          <a:p>
            <a:r>
              <a:rPr lang="en-US" sz="1200" dirty="0"/>
              <a:t>Adapted from: </a:t>
            </a:r>
            <a:r>
              <a:rPr lang="en-US" sz="1200" dirty="0" err="1"/>
              <a:t>Vankeerberghen</a:t>
            </a:r>
            <a:r>
              <a:rPr lang="en-US" sz="1200" dirty="0"/>
              <a:t> M. IASCC Modelling: phenomenological approach. Symposium on Irradiation</a:t>
            </a:r>
            <a:br>
              <a:rPr lang="en-US" sz="1200" dirty="0"/>
            </a:br>
            <a:r>
              <a:rPr lang="en-US" sz="1200" dirty="0"/>
              <a:t>Effects in Structural Materials for Nuclear Reactors, pages STR–6.1–1–STR–6.1–5, 2012.</a:t>
            </a:r>
          </a:p>
        </p:txBody>
      </p:sp>
    </p:spTree>
    <p:extLst>
      <p:ext uri="{BB962C8B-B14F-4D97-AF65-F5344CB8AC3E}">
        <p14:creationId xmlns:p14="http://schemas.microsoft.com/office/powerpoint/2010/main" val="78050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0" grpId="0" animBg="1"/>
      <p:bldP spid="11" grpId="0" animBg="1"/>
      <p:bldP spid="12" grpId="0"/>
      <p:bldP spid="15" grpId="0"/>
      <p:bldP spid="18" grpId="0"/>
      <p:bldP spid="21" grpId="0"/>
      <p:bldP spid="24" grpId="0"/>
      <p:bldP spid="27" grpId="0"/>
      <p:bldP spid="30" grpId="0"/>
      <p:bldP spid="3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DC34A-0F8B-DDBF-B83D-2029A7AF6205}"/>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89C85E60-C37F-358D-8012-0D5DE927EC9C}"/>
              </a:ext>
            </a:extLst>
          </p:cNvPr>
          <p:cNvSpPr>
            <a:spLocks noGrp="1"/>
          </p:cNvSpPr>
          <p:nvPr>
            <p:ph idx="1"/>
          </p:nvPr>
        </p:nvSpPr>
        <p:spPr/>
        <p:txBody>
          <a:bodyPr/>
          <a:lstStyle/>
          <a:p>
            <a:pPr marL="342900" indent="-342900">
              <a:buFont typeface="Arial" panose="020B0604020202020204" pitchFamily="34" charset="0"/>
              <a:buChar char="•"/>
            </a:pPr>
            <a:r>
              <a:rPr lang="en-US" sz="2400" dirty="0"/>
              <a:t>Radiation damage is a complex set of interconnected phenomena (and that’s why its fun to research!)</a:t>
            </a:r>
          </a:p>
          <a:p>
            <a:pPr marL="342900" indent="-342900">
              <a:buFont typeface="Arial" panose="020B0604020202020204" pitchFamily="34" charset="0"/>
              <a:buChar char="•"/>
            </a:pPr>
            <a:r>
              <a:rPr lang="en-US" sz="2400" dirty="0"/>
              <a:t>Picosecond (timescale) events influence large length scale properties!</a:t>
            </a:r>
          </a:p>
          <a:p>
            <a:pPr marL="342900" indent="-342900">
              <a:buFont typeface="Arial" panose="020B0604020202020204" pitchFamily="34" charset="0"/>
              <a:buChar char="•"/>
            </a:pPr>
            <a:r>
              <a:rPr lang="en-US" sz="2400" dirty="0"/>
              <a:t>There are many independent and synergistic effects to consider when planning or designing irradiation test campaigns.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NSUF scientists are available to help plan out experiments across the 20+ facilities. </a:t>
            </a:r>
          </a:p>
          <a:p>
            <a:pPr marL="342900"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1132310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12049-BB55-FD31-AE0B-3AED2B5FCEB9}"/>
              </a:ext>
            </a:extLst>
          </p:cNvPr>
          <p:cNvSpPr>
            <a:spLocks noGrp="1"/>
          </p:cNvSpPr>
          <p:nvPr>
            <p:ph type="title"/>
          </p:nvPr>
        </p:nvSpPr>
        <p:spPr/>
        <p:txBody>
          <a:bodyPr/>
          <a:lstStyle/>
          <a:p>
            <a:r>
              <a:rPr lang="en-US" dirty="0"/>
              <a:t>Our Discussion Today Is in 3 Parts</a:t>
            </a:r>
          </a:p>
        </p:txBody>
      </p:sp>
      <p:sp>
        <p:nvSpPr>
          <p:cNvPr id="4" name="Content Placeholder 3">
            <a:extLst>
              <a:ext uri="{FF2B5EF4-FFF2-40B4-BE49-F238E27FC236}">
                <a16:creationId xmlns:a16="http://schemas.microsoft.com/office/drawing/2014/main" id="{E639A2A7-FD83-C9D6-B36C-7C2093942AAD}"/>
              </a:ext>
            </a:extLst>
          </p:cNvPr>
          <p:cNvSpPr>
            <a:spLocks noGrp="1"/>
          </p:cNvSpPr>
          <p:nvPr>
            <p:ph sz="half" idx="1"/>
          </p:nvPr>
        </p:nvSpPr>
        <p:spPr>
          <a:xfrm>
            <a:off x="655886" y="1837902"/>
            <a:ext cx="4131836" cy="445559"/>
          </a:xfrm>
        </p:spPr>
        <p:txBody>
          <a:bodyPr/>
          <a:lstStyle/>
          <a:p>
            <a:r>
              <a:rPr lang="en-US" sz="2400" dirty="0"/>
              <a:t>What is radiation damage?</a:t>
            </a:r>
          </a:p>
        </p:txBody>
      </p:sp>
      <p:sp>
        <p:nvSpPr>
          <p:cNvPr id="5" name="Content Placeholder 4">
            <a:extLst>
              <a:ext uri="{FF2B5EF4-FFF2-40B4-BE49-F238E27FC236}">
                <a16:creationId xmlns:a16="http://schemas.microsoft.com/office/drawing/2014/main" id="{079D59D4-518D-77EF-660E-B50022716779}"/>
              </a:ext>
            </a:extLst>
          </p:cNvPr>
          <p:cNvSpPr>
            <a:spLocks noGrp="1"/>
          </p:cNvSpPr>
          <p:nvPr>
            <p:ph sz="half" idx="14"/>
          </p:nvPr>
        </p:nvSpPr>
        <p:spPr>
          <a:xfrm>
            <a:off x="3355905" y="3301754"/>
            <a:ext cx="5946432" cy="445559"/>
          </a:xfrm>
        </p:spPr>
        <p:txBody>
          <a:bodyPr/>
          <a:lstStyle/>
          <a:p>
            <a:r>
              <a:rPr lang="en-US" sz="2400" dirty="0"/>
              <a:t>What does it do to materials, broadly? </a:t>
            </a:r>
          </a:p>
        </p:txBody>
      </p:sp>
      <p:sp>
        <p:nvSpPr>
          <p:cNvPr id="6" name="Content Placeholder 5">
            <a:extLst>
              <a:ext uri="{FF2B5EF4-FFF2-40B4-BE49-F238E27FC236}">
                <a16:creationId xmlns:a16="http://schemas.microsoft.com/office/drawing/2014/main" id="{D5D44BDA-EEB5-209A-F5F9-1568FB399A10}"/>
              </a:ext>
            </a:extLst>
          </p:cNvPr>
          <p:cNvSpPr>
            <a:spLocks noGrp="1"/>
          </p:cNvSpPr>
          <p:nvPr>
            <p:ph sz="half" idx="16"/>
          </p:nvPr>
        </p:nvSpPr>
        <p:spPr>
          <a:xfrm>
            <a:off x="6949030" y="5215112"/>
            <a:ext cx="4706615" cy="445559"/>
          </a:xfrm>
        </p:spPr>
        <p:txBody>
          <a:bodyPr/>
          <a:lstStyle/>
          <a:p>
            <a:r>
              <a:rPr lang="en-US" sz="2400" dirty="0"/>
              <a:t>What are some open questions?</a:t>
            </a:r>
          </a:p>
        </p:txBody>
      </p:sp>
    </p:spTree>
    <p:extLst>
      <p:ext uri="{BB962C8B-B14F-4D97-AF65-F5344CB8AC3E}">
        <p14:creationId xmlns:p14="http://schemas.microsoft.com/office/powerpoint/2010/main" val="3946277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F78C4-6105-6DA0-0CEE-058D004FF41E}"/>
              </a:ext>
            </a:extLst>
          </p:cNvPr>
          <p:cNvSpPr>
            <a:spLocks noGrp="1"/>
          </p:cNvSpPr>
          <p:nvPr>
            <p:ph type="title"/>
          </p:nvPr>
        </p:nvSpPr>
        <p:spPr/>
        <p:txBody>
          <a:bodyPr/>
          <a:lstStyle/>
          <a:p>
            <a:r>
              <a:rPr lang="en-US" dirty="0"/>
              <a:t>Radiation damage is a disruption of the crystal lattice and production of defects in the crystal</a:t>
            </a:r>
          </a:p>
        </p:txBody>
      </p:sp>
      <p:sp>
        <p:nvSpPr>
          <p:cNvPr id="3" name="Content Placeholder 2">
            <a:extLst>
              <a:ext uri="{FF2B5EF4-FFF2-40B4-BE49-F238E27FC236}">
                <a16:creationId xmlns:a16="http://schemas.microsoft.com/office/drawing/2014/main" id="{A339DC62-67BF-D2FF-6750-65117136271B}"/>
              </a:ext>
            </a:extLst>
          </p:cNvPr>
          <p:cNvSpPr>
            <a:spLocks noGrp="1"/>
          </p:cNvSpPr>
          <p:nvPr>
            <p:ph idx="1"/>
          </p:nvPr>
        </p:nvSpPr>
        <p:spPr/>
        <p:txBody>
          <a:bodyPr/>
          <a:lstStyle/>
          <a:p>
            <a:endParaRPr lang="en-US"/>
          </a:p>
        </p:txBody>
      </p:sp>
      <p:sp>
        <p:nvSpPr>
          <p:cNvPr id="5" name="TextBox 4">
            <a:extLst>
              <a:ext uri="{FF2B5EF4-FFF2-40B4-BE49-F238E27FC236}">
                <a16:creationId xmlns:a16="http://schemas.microsoft.com/office/drawing/2014/main" id="{CB95D093-6A02-816D-7A66-033599AF4CE9}"/>
              </a:ext>
            </a:extLst>
          </p:cNvPr>
          <p:cNvSpPr txBox="1"/>
          <p:nvPr/>
        </p:nvSpPr>
        <p:spPr>
          <a:xfrm>
            <a:off x="1568432" y="6434931"/>
            <a:ext cx="5320624"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Adapted from </a:t>
            </a:r>
            <a:r>
              <a:rPr lang="en-US" sz="1400" i="1" dirty="0">
                <a:latin typeface="Arial" panose="020B0604020202020204" pitchFamily="34" charset="0"/>
                <a:cs typeface="Arial" panose="020B0604020202020204" pitchFamily="34" charset="0"/>
              </a:rPr>
              <a:t>G. S. Was, Fund. of Rad. Mat. Sci., 2</a:t>
            </a:r>
            <a:r>
              <a:rPr lang="en-US" sz="1400" i="1" baseline="30000" dirty="0">
                <a:latin typeface="Arial" panose="020B0604020202020204" pitchFamily="34" charset="0"/>
                <a:cs typeface="Arial" panose="020B0604020202020204" pitchFamily="34" charset="0"/>
              </a:rPr>
              <a:t>nd</a:t>
            </a:r>
            <a:r>
              <a:rPr lang="en-US" sz="1400" i="1" dirty="0">
                <a:latin typeface="Arial" panose="020B0604020202020204" pitchFamily="34" charset="0"/>
                <a:cs typeface="Arial" panose="020B0604020202020204" pitchFamily="34" charset="0"/>
              </a:rPr>
              <a:t> ed., 2017</a:t>
            </a:r>
            <a:r>
              <a:rPr lang="en-US" sz="1400" dirty="0">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813D1695-8C60-5F1A-83F0-603CE9164D22}"/>
              </a:ext>
            </a:extLst>
          </p:cNvPr>
          <p:cNvSpPr txBox="1"/>
          <p:nvPr/>
        </p:nvSpPr>
        <p:spPr>
          <a:xfrm>
            <a:off x="1286379" y="3380493"/>
            <a:ext cx="4437564" cy="646331"/>
          </a:xfrm>
          <a:prstGeom prst="rect">
            <a:avLst/>
          </a:prstGeom>
          <a:noFill/>
        </p:spPr>
        <p:txBody>
          <a:bodyPr wrap="square" rtlCol="0">
            <a:spAutoFit/>
          </a:bodyPr>
          <a:lstStyle/>
          <a:p>
            <a:r>
              <a:rPr lang="en-US" dirty="0"/>
              <a:t>Displacements happen when enough energy is transferred to displace an atom</a:t>
            </a:r>
          </a:p>
        </p:txBody>
      </p:sp>
      <p:pic>
        <p:nvPicPr>
          <p:cNvPr id="10" name="Picture 9">
            <a:extLst>
              <a:ext uri="{FF2B5EF4-FFF2-40B4-BE49-F238E27FC236}">
                <a16:creationId xmlns:a16="http://schemas.microsoft.com/office/drawing/2014/main" id="{B12247B2-8A59-63DE-56B5-DB2C595706BF}"/>
              </a:ext>
            </a:extLst>
          </p:cNvPr>
          <p:cNvPicPr>
            <a:picLocks noChangeAspect="1"/>
          </p:cNvPicPr>
          <p:nvPr/>
        </p:nvPicPr>
        <p:blipFill>
          <a:blip r:embed="rId2"/>
          <a:stretch>
            <a:fillRect/>
          </a:stretch>
        </p:blipFill>
        <p:spPr>
          <a:xfrm>
            <a:off x="2029679" y="1210707"/>
            <a:ext cx="3002652" cy="2262975"/>
          </a:xfrm>
          <a:prstGeom prst="rect">
            <a:avLst/>
          </a:prstGeom>
        </p:spPr>
      </p:pic>
      <p:pic>
        <p:nvPicPr>
          <p:cNvPr id="12" name="Picture 11">
            <a:extLst>
              <a:ext uri="{FF2B5EF4-FFF2-40B4-BE49-F238E27FC236}">
                <a16:creationId xmlns:a16="http://schemas.microsoft.com/office/drawing/2014/main" id="{265447CB-158F-F8AC-A5B6-167AE905907B}"/>
              </a:ext>
            </a:extLst>
          </p:cNvPr>
          <p:cNvPicPr>
            <a:picLocks noChangeAspect="1"/>
          </p:cNvPicPr>
          <p:nvPr/>
        </p:nvPicPr>
        <p:blipFill>
          <a:blip r:embed="rId3"/>
          <a:stretch>
            <a:fillRect/>
          </a:stretch>
        </p:blipFill>
        <p:spPr>
          <a:xfrm>
            <a:off x="1864372" y="3948991"/>
            <a:ext cx="3624554" cy="1970927"/>
          </a:xfrm>
          <a:prstGeom prst="rect">
            <a:avLst/>
          </a:prstGeom>
        </p:spPr>
      </p:pic>
      <p:sp>
        <p:nvSpPr>
          <p:cNvPr id="13" name="TextBox 12">
            <a:extLst>
              <a:ext uri="{FF2B5EF4-FFF2-40B4-BE49-F238E27FC236}">
                <a16:creationId xmlns:a16="http://schemas.microsoft.com/office/drawing/2014/main" id="{256C926E-9811-D739-F992-FAF899F0F0F6}"/>
              </a:ext>
            </a:extLst>
          </p:cNvPr>
          <p:cNvSpPr txBox="1"/>
          <p:nvPr/>
        </p:nvSpPr>
        <p:spPr>
          <a:xfrm>
            <a:off x="1456850" y="5783032"/>
            <a:ext cx="5354167" cy="646331"/>
          </a:xfrm>
          <a:prstGeom prst="rect">
            <a:avLst/>
          </a:prstGeom>
          <a:noFill/>
        </p:spPr>
        <p:txBody>
          <a:bodyPr wrap="square" rtlCol="0">
            <a:spAutoFit/>
          </a:bodyPr>
          <a:lstStyle/>
          <a:p>
            <a:r>
              <a:rPr lang="en-US" dirty="0"/>
              <a:t>In reality, the threshold is blurred due to atomic vibrations, impurity atoms, scattering angle, etc.</a:t>
            </a:r>
          </a:p>
        </p:txBody>
      </p:sp>
      <p:pic>
        <p:nvPicPr>
          <p:cNvPr id="7" name="Picture 6">
            <a:extLst>
              <a:ext uri="{FF2B5EF4-FFF2-40B4-BE49-F238E27FC236}">
                <a16:creationId xmlns:a16="http://schemas.microsoft.com/office/drawing/2014/main" id="{A3E935BB-8928-2DF0-C48C-9F290C3E0D52}"/>
              </a:ext>
            </a:extLst>
          </p:cNvPr>
          <p:cNvPicPr>
            <a:picLocks noChangeAspect="1"/>
          </p:cNvPicPr>
          <p:nvPr/>
        </p:nvPicPr>
        <p:blipFill>
          <a:blip r:embed="rId4"/>
          <a:srcRect b="15423"/>
          <a:stretch/>
        </p:blipFill>
        <p:spPr>
          <a:xfrm>
            <a:off x="6313523" y="1251523"/>
            <a:ext cx="5210863" cy="4956842"/>
          </a:xfrm>
          <a:prstGeom prst="rect">
            <a:avLst/>
          </a:prstGeom>
        </p:spPr>
      </p:pic>
      <p:sp>
        <p:nvSpPr>
          <p:cNvPr id="9" name="TextBox 8">
            <a:extLst>
              <a:ext uri="{FF2B5EF4-FFF2-40B4-BE49-F238E27FC236}">
                <a16:creationId xmlns:a16="http://schemas.microsoft.com/office/drawing/2014/main" id="{CC3D083C-68CB-843C-AF45-EA777493BF23}"/>
              </a:ext>
            </a:extLst>
          </p:cNvPr>
          <p:cNvSpPr txBox="1"/>
          <p:nvPr/>
        </p:nvSpPr>
        <p:spPr>
          <a:xfrm>
            <a:off x="7760154" y="6171541"/>
            <a:ext cx="3466013" cy="307777"/>
          </a:xfrm>
          <a:prstGeom prst="rect">
            <a:avLst/>
          </a:prstGeom>
          <a:noFill/>
        </p:spPr>
        <p:txBody>
          <a:bodyPr wrap="none" rtlCol="0">
            <a:spAutoFit/>
          </a:bodyPr>
          <a:lstStyle/>
          <a:p>
            <a:r>
              <a:rPr lang="en-US" sz="1400" dirty="0"/>
              <a:t>Wolfer, Comprehensive </a:t>
            </a:r>
            <a:r>
              <a:rPr lang="en-US" sz="1400" dirty="0" err="1"/>
              <a:t>Nucl</a:t>
            </a:r>
            <a:r>
              <a:rPr lang="en-US" sz="1400" dirty="0"/>
              <a:t>. Mat. (2020)</a:t>
            </a:r>
          </a:p>
        </p:txBody>
      </p:sp>
      <p:pic>
        <p:nvPicPr>
          <p:cNvPr id="14" name="Picture 13">
            <a:extLst>
              <a:ext uri="{FF2B5EF4-FFF2-40B4-BE49-F238E27FC236}">
                <a16:creationId xmlns:a16="http://schemas.microsoft.com/office/drawing/2014/main" id="{428BEFD8-9274-FAEF-C3D3-73D654E532AF}"/>
              </a:ext>
            </a:extLst>
          </p:cNvPr>
          <p:cNvPicPr>
            <a:picLocks noChangeAspect="1"/>
          </p:cNvPicPr>
          <p:nvPr/>
        </p:nvPicPr>
        <p:blipFill>
          <a:blip r:embed="rId5"/>
          <a:stretch>
            <a:fillRect/>
          </a:stretch>
        </p:blipFill>
        <p:spPr>
          <a:xfrm>
            <a:off x="6494719" y="1350940"/>
            <a:ext cx="5029667" cy="4906777"/>
          </a:xfrm>
          <a:prstGeom prst="rect">
            <a:avLst/>
          </a:prstGeom>
        </p:spPr>
      </p:pic>
    </p:spTree>
    <p:extLst>
      <p:ext uri="{BB962C8B-B14F-4D97-AF65-F5344CB8AC3E}">
        <p14:creationId xmlns:p14="http://schemas.microsoft.com/office/powerpoint/2010/main" val="2885603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B3966-A93A-327D-485E-8CEE25B4D427}"/>
              </a:ext>
            </a:extLst>
          </p:cNvPr>
          <p:cNvSpPr>
            <a:spLocks noGrp="1"/>
          </p:cNvSpPr>
          <p:nvPr>
            <p:ph type="title"/>
          </p:nvPr>
        </p:nvSpPr>
        <p:spPr>
          <a:xfrm>
            <a:off x="245244" y="145206"/>
            <a:ext cx="11492432" cy="886397"/>
          </a:xfrm>
        </p:spPr>
        <p:txBody>
          <a:bodyPr/>
          <a:lstStyle/>
          <a:p>
            <a:r>
              <a:rPr lang="en-US" dirty="0"/>
              <a:t>Damage cascades and generates </a:t>
            </a:r>
            <a:r>
              <a:rPr lang="en-US" dirty="0" err="1"/>
              <a:t>subcascades</a:t>
            </a:r>
            <a:r>
              <a:rPr lang="en-US" dirty="0"/>
              <a:t> until all atoms are below a threshold energy</a:t>
            </a:r>
          </a:p>
        </p:txBody>
      </p:sp>
      <p:pic>
        <p:nvPicPr>
          <p:cNvPr id="4" name="3.3-Movie">
            <a:hlinkClick r:id="" action="ppaction://media"/>
            <a:extLst>
              <a:ext uri="{FF2B5EF4-FFF2-40B4-BE49-F238E27FC236}">
                <a16:creationId xmlns:a16="http://schemas.microsoft.com/office/drawing/2014/main" id="{EA06DC7D-032E-8DCD-5FCB-86AC170F4F4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rcRect l="44905"/>
          <a:stretch/>
        </p:blipFill>
        <p:spPr>
          <a:xfrm>
            <a:off x="5991460" y="1031603"/>
            <a:ext cx="5406231" cy="5519982"/>
          </a:xfrm>
        </p:spPr>
      </p:pic>
      <p:pic>
        <p:nvPicPr>
          <p:cNvPr id="5" name="Content Placeholder 5">
            <a:extLst>
              <a:ext uri="{FF2B5EF4-FFF2-40B4-BE49-F238E27FC236}">
                <a16:creationId xmlns:a16="http://schemas.microsoft.com/office/drawing/2014/main" id="{1AAAC858-5B70-4C1B-3BA3-F73ABE9294B7}"/>
              </a:ext>
            </a:extLst>
          </p:cNvPr>
          <p:cNvPicPr>
            <a:picLocks noChangeAspect="1"/>
          </p:cNvPicPr>
          <p:nvPr/>
        </p:nvPicPr>
        <p:blipFill rotWithShape="1">
          <a:blip r:embed="rId5">
            <a:extLst>
              <a:ext uri="{28A0092B-C50C-407E-A947-70E740481C1C}">
                <a14:useLocalDpi xmlns:a14="http://schemas.microsoft.com/office/drawing/2010/main" val="0"/>
              </a:ext>
            </a:extLst>
          </a:blip>
          <a:srcRect t="11100" r="10176" b="11067"/>
          <a:stretch/>
        </p:blipFill>
        <p:spPr>
          <a:xfrm>
            <a:off x="504464" y="1702537"/>
            <a:ext cx="5227777" cy="3452925"/>
          </a:xfrm>
          <a:prstGeom prst="rect">
            <a:avLst/>
          </a:prstGeom>
        </p:spPr>
      </p:pic>
      <p:sp>
        <p:nvSpPr>
          <p:cNvPr id="6" name="TextBox 5">
            <a:extLst>
              <a:ext uri="{FF2B5EF4-FFF2-40B4-BE49-F238E27FC236}">
                <a16:creationId xmlns:a16="http://schemas.microsoft.com/office/drawing/2014/main" id="{555C959E-56D2-94B5-D768-8EFC36D0F85B}"/>
              </a:ext>
            </a:extLst>
          </p:cNvPr>
          <p:cNvSpPr txBox="1"/>
          <p:nvPr/>
        </p:nvSpPr>
        <p:spPr>
          <a:xfrm>
            <a:off x="670836" y="5155776"/>
            <a:ext cx="5320624"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Adapted from </a:t>
            </a:r>
            <a:r>
              <a:rPr lang="en-US" sz="1400" i="1" dirty="0">
                <a:latin typeface="Arial" panose="020B0604020202020204" pitchFamily="34" charset="0"/>
                <a:cs typeface="Arial" panose="020B0604020202020204" pitchFamily="34" charset="0"/>
              </a:rPr>
              <a:t>G. S. Was, Fund. of Rad. Mat. Sci., 2</a:t>
            </a:r>
            <a:r>
              <a:rPr lang="en-US" sz="1400" i="1" baseline="30000" dirty="0">
                <a:latin typeface="Arial" panose="020B0604020202020204" pitchFamily="34" charset="0"/>
                <a:cs typeface="Arial" panose="020B0604020202020204" pitchFamily="34" charset="0"/>
              </a:rPr>
              <a:t>nd</a:t>
            </a:r>
            <a:r>
              <a:rPr lang="en-US" sz="1400" i="1" dirty="0">
                <a:latin typeface="Arial" panose="020B0604020202020204" pitchFamily="34" charset="0"/>
                <a:cs typeface="Arial" panose="020B0604020202020204" pitchFamily="34" charset="0"/>
              </a:rPr>
              <a:t> ed., 2017</a:t>
            </a:r>
            <a:r>
              <a:rPr lang="en-US" sz="1400" dirty="0">
                <a:latin typeface="Arial" panose="020B0604020202020204" pitchFamily="34" charset="0"/>
                <a:cs typeface="Arial" panose="020B0604020202020204" pitchFamily="34" charset="0"/>
              </a:rPr>
              <a:t>. </a:t>
            </a:r>
          </a:p>
        </p:txBody>
      </p:sp>
      <p:sp>
        <p:nvSpPr>
          <p:cNvPr id="7" name="TextBox 6">
            <a:extLst>
              <a:ext uri="{FF2B5EF4-FFF2-40B4-BE49-F238E27FC236}">
                <a16:creationId xmlns:a16="http://schemas.microsoft.com/office/drawing/2014/main" id="{6E1DBBE0-5A94-B0E1-192F-8FF6655913CB}"/>
              </a:ext>
            </a:extLst>
          </p:cNvPr>
          <p:cNvSpPr txBox="1"/>
          <p:nvPr/>
        </p:nvSpPr>
        <p:spPr>
          <a:xfrm>
            <a:off x="7767334" y="6405017"/>
            <a:ext cx="1854482"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Courtesy, B. D. Wirth</a:t>
            </a:r>
          </a:p>
        </p:txBody>
      </p:sp>
    </p:spTree>
    <p:extLst>
      <p:ext uri="{BB962C8B-B14F-4D97-AF65-F5344CB8AC3E}">
        <p14:creationId xmlns:p14="http://schemas.microsoft.com/office/powerpoint/2010/main" val="7722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8BA95-630E-CC0E-67DD-C86D9B25E1A7}"/>
              </a:ext>
            </a:extLst>
          </p:cNvPr>
          <p:cNvSpPr>
            <a:spLocks noGrp="1"/>
          </p:cNvSpPr>
          <p:nvPr>
            <p:ph type="title"/>
          </p:nvPr>
        </p:nvSpPr>
        <p:spPr/>
        <p:txBody>
          <a:bodyPr/>
          <a:lstStyle/>
          <a:p>
            <a:r>
              <a:rPr lang="en-US" dirty="0"/>
              <a:t>Differences in PKA and cascades occur via nuclear and electronic energy losses</a:t>
            </a:r>
          </a:p>
        </p:txBody>
      </p:sp>
      <p:sp>
        <p:nvSpPr>
          <p:cNvPr id="3" name="Content Placeholder 2">
            <a:extLst>
              <a:ext uri="{FF2B5EF4-FFF2-40B4-BE49-F238E27FC236}">
                <a16:creationId xmlns:a16="http://schemas.microsoft.com/office/drawing/2014/main" id="{A6937D06-E21A-3BAD-4584-CBD1F7B611E6}"/>
              </a:ext>
            </a:extLst>
          </p:cNvPr>
          <p:cNvSpPr>
            <a:spLocks noGrp="1"/>
          </p:cNvSpPr>
          <p:nvPr>
            <p:ph idx="1"/>
          </p:nvPr>
        </p:nvSpPr>
        <p:spPr>
          <a:xfrm>
            <a:off x="7319089" y="1985114"/>
            <a:ext cx="4229626" cy="3246105"/>
          </a:xfrm>
        </p:spPr>
        <p:txBody>
          <a:bodyPr/>
          <a:lstStyle/>
          <a:p>
            <a:pPr marL="285750" indent="-285750">
              <a:buFont typeface="Arial" panose="020B0604020202020204" pitchFamily="34" charset="0"/>
              <a:buChar char="•"/>
            </a:pPr>
            <a:r>
              <a:rPr lang="en-US" dirty="0"/>
              <a:t>Nuclear Stopping Power (S</a:t>
            </a:r>
            <a:r>
              <a:rPr lang="en-US" baseline="-25000" dirty="0"/>
              <a:t>n</a:t>
            </a:r>
            <a:r>
              <a:rPr lang="en-US" dirty="0"/>
              <a:t>)</a:t>
            </a:r>
          </a:p>
          <a:p>
            <a:pPr marL="971550" lvl="1" indent="-285750"/>
            <a:r>
              <a:rPr lang="en-US" dirty="0"/>
              <a:t>Primarily responsible for displacements</a:t>
            </a:r>
          </a:p>
          <a:p>
            <a:pPr marL="971550" lvl="1" indent="-285750"/>
            <a:endParaRPr lang="en-US" dirty="0"/>
          </a:p>
          <a:p>
            <a:pPr marL="285750" indent="-285750">
              <a:buFont typeface="Arial" panose="020B0604020202020204" pitchFamily="34" charset="0"/>
              <a:buChar char="•"/>
            </a:pPr>
            <a:r>
              <a:rPr lang="en-US" dirty="0"/>
              <a:t>Electronic Stopping Power (S</a:t>
            </a:r>
            <a:r>
              <a:rPr lang="en-US" baseline="-25000" dirty="0"/>
              <a:t>e</a:t>
            </a:r>
            <a:r>
              <a:rPr lang="en-US" dirty="0"/>
              <a:t>)</a:t>
            </a:r>
          </a:p>
          <a:p>
            <a:pPr marL="971550" lvl="1" indent="-285750"/>
            <a:r>
              <a:rPr lang="en-US" dirty="0"/>
              <a:t>Responsible for:</a:t>
            </a:r>
          </a:p>
          <a:p>
            <a:pPr marL="1428750" lvl="2" indent="-285750"/>
            <a:r>
              <a:rPr lang="en-US" dirty="0"/>
              <a:t>Phonon transport (heat)</a:t>
            </a:r>
          </a:p>
          <a:p>
            <a:pPr marL="1428750" lvl="2" indent="-285750"/>
            <a:r>
              <a:rPr lang="en-US" dirty="0"/>
              <a:t>Electron motion (chemical activity)</a:t>
            </a:r>
          </a:p>
        </p:txBody>
      </p:sp>
      <p:pic>
        <p:nvPicPr>
          <p:cNvPr id="4" name="Picture 3">
            <a:extLst>
              <a:ext uri="{FF2B5EF4-FFF2-40B4-BE49-F238E27FC236}">
                <a16:creationId xmlns:a16="http://schemas.microsoft.com/office/drawing/2014/main" id="{A993EF96-50AA-7E18-69B6-6AB71F6219C9}"/>
              </a:ext>
            </a:extLst>
          </p:cNvPr>
          <p:cNvPicPr>
            <a:picLocks noChangeAspect="1"/>
          </p:cNvPicPr>
          <p:nvPr/>
        </p:nvPicPr>
        <p:blipFill>
          <a:blip r:embed="rId2"/>
          <a:stretch>
            <a:fillRect/>
          </a:stretch>
        </p:blipFill>
        <p:spPr>
          <a:xfrm>
            <a:off x="856951" y="1251522"/>
            <a:ext cx="6203729" cy="4936627"/>
          </a:xfrm>
          <a:prstGeom prst="rect">
            <a:avLst/>
          </a:prstGeom>
        </p:spPr>
      </p:pic>
      <p:sp>
        <p:nvSpPr>
          <p:cNvPr id="6" name="TextBox 5">
            <a:extLst>
              <a:ext uri="{FF2B5EF4-FFF2-40B4-BE49-F238E27FC236}">
                <a16:creationId xmlns:a16="http://schemas.microsoft.com/office/drawing/2014/main" id="{F67415DF-7F52-7D23-E098-4B43DD984069}"/>
              </a:ext>
            </a:extLst>
          </p:cNvPr>
          <p:cNvSpPr txBox="1"/>
          <p:nvPr/>
        </p:nvSpPr>
        <p:spPr>
          <a:xfrm>
            <a:off x="3648247" y="6109651"/>
            <a:ext cx="5320624"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Adapted from </a:t>
            </a:r>
            <a:r>
              <a:rPr lang="en-US" sz="1400" i="1" dirty="0">
                <a:latin typeface="Arial" panose="020B0604020202020204" pitchFamily="34" charset="0"/>
                <a:cs typeface="Arial" panose="020B0604020202020204" pitchFamily="34" charset="0"/>
              </a:rPr>
              <a:t>G. S. Was, Fund. of Rad. Mat. Sci., 2</a:t>
            </a:r>
            <a:r>
              <a:rPr lang="en-US" sz="1400" i="1" baseline="30000" dirty="0">
                <a:latin typeface="Arial" panose="020B0604020202020204" pitchFamily="34" charset="0"/>
                <a:cs typeface="Arial" panose="020B0604020202020204" pitchFamily="34" charset="0"/>
              </a:rPr>
              <a:t>nd</a:t>
            </a:r>
            <a:r>
              <a:rPr lang="en-US" sz="1400" i="1" dirty="0">
                <a:latin typeface="Arial" panose="020B0604020202020204" pitchFamily="34" charset="0"/>
                <a:cs typeface="Arial" panose="020B0604020202020204" pitchFamily="34" charset="0"/>
              </a:rPr>
              <a:t> ed., 2017</a:t>
            </a:r>
            <a:r>
              <a:rPr lang="en-US" sz="1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72999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1A586-4B6B-4525-F5AF-308A0320340C}"/>
              </a:ext>
            </a:extLst>
          </p:cNvPr>
          <p:cNvSpPr>
            <a:spLocks noGrp="1"/>
          </p:cNvSpPr>
          <p:nvPr>
            <p:ph type="title"/>
          </p:nvPr>
        </p:nvSpPr>
        <p:spPr/>
        <p:txBody>
          <a:bodyPr/>
          <a:lstStyle/>
          <a:p>
            <a:r>
              <a:rPr lang="en-US" dirty="0"/>
              <a:t>Radiation damage cascades are particle dependent</a:t>
            </a:r>
          </a:p>
        </p:txBody>
      </p:sp>
      <p:sp>
        <p:nvSpPr>
          <p:cNvPr id="3" name="Content Placeholder 2">
            <a:extLst>
              <a:ext uri="{FF2B5EF4-FFF2-40B4-BE49-F238E27FC236}">
                <a16:creationId xmlns:a16="http://schemas.microsoft.com/office/drawing/2014/main" id="{59089B19-131A-259E-6C1D-4CE771E6D2A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B9892B6-8B0F-877C-0DBD-DC044FD98ABB}"/>
              </a:ext>
            </a:extLst>
          </p:cNvPr>
          <p:cNvPicPr>
            <a:picLocks noChangeAspect="1"/>
          </p:cNvPicPr>
          <p:nvPr/>
        </p:nvPicPr>
        <p:blipFill>
          <a:blip r:embed="rId2"/>
          <a:stretch>
            <a:fillRect/>
          </a:stretch>
        </p:blipFill>
        <p:spPr>
          <a:xfrm>
            <a:off x="2748780" y="1014674"/>
            <a:ext cx="6694440" cy="5094977"/>
          </a:xfrm>
          <a:prstGeom prst="rect">
            <a:avLst/>
          </a:prstGeom>
        </p:spPr>
      </p:pic>
      <p:sp>
        <p:nvSpPr>
          <p:cNvPr id="5" name="TextBox 4">
            <a:extLst>
              <a:ext uri="{FF2B5EF4-FFF2-40B4-BE49-F238E27FC236}">
                <a16:creationId xmlns:a16="http://schemas.microsoft.com/office/drawing/2014/main" id="{FDA9FA17-B54D-FD5D-217C-6663321A12AC}"/>
              </a:ext>
            </a:extLst>
          </p:cNvPr>
          <p:cNvSpPr txBox="1"/>
          <p:nvPr/>
        </p:nvSpPr>
        <p:spPr>
          <a:xfrm>
            <a:off x="3648247" y="6109651"/>
            <a:ext cx="5320624"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Adapted from </a:t>
            </a:r>
            <a:r>
              <a:rPr lang="en-US" sz="1400" i="1" dirty="0">
                <a:latin typeface="Arial" panose="020B0604020202020204" pitchFamily="34" charset="0"/>
                <a:cs typeface="Arial" panose="020B0604020202020204" pitchFamily="34" charset="0"/>
              </a:rPr>
              <a:t>G. S. Was, Fund. of Rad. Mat. Sci., 2</a:t>
            </a:r>
            <a:r>
              <a:rPr lang="en-US" sz="1400" i="1" baseline="30000" dirty="0">
                <a:latin typeface="Arial" panose="020B0604020202020204" pitchFamily="34" charset="0"/>
                <a:cs typeface="Arial" panose="020B0604020202020204" pitchFamily="34" charset="0"/>
              </a:rPr>
              <a:t>nd</a:t>
            </a:r>
            <a:r>
              <a:rPr lang="en-US" sz="1400" i="1" dirty="0">
                <a:latin typeface="Arial" panose="020B0604020202020204" pitchFamily="34" charset="0"/>
                <a:cs typeface="Arial" panose="020B0604020202020204" pitchFamily="34" charset="0"/>
              </a:rPr>
              <a:t> ed., 2017</a:t>
            </a:r>
            <a:r>
              <a:rPr lang="en-US" sz="1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144890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5894D-A8F8-F973-EF5D-C7B81D0A08C8}"/>
              </a:ext>
            </a:extLst>
          </p:cNvPr>
          <p:cNvSpPr>
            <a:spLocks noGrp="1"/>
          </p:cNvSpPr>
          <p:nvPr>
            <p:ph type="title"/>
          </p:nvPr>
        </p:nvSpPr>
        <p:spPr>
          <a:xfrm>
            <a:off x="314692" y="118535"/>
            <a:ext cx="11492432" cy="886397"/>
          </a:xfrm>
        </p:spPr>
        <p:txBody>
          <a:bodyPr/>
          <a:lstStyle/>
          <a:p>
            <a:r>
              <a:rPr lang="en-US" dirty="0"/>
              <a:t>Displacements are only one part of the process</a:t>
            </a:r>
          </a:p>
        </p:txBody>
      </p:sp>
      <p:sp>
        <p:nvSpPr>
          <p:cNvPr id="3" name="Content Placeholder 2">
            <a:extLst>
              <a:ext uri="{FF2B5EF4-FFF2-40B4-BE49-F238E27FC236}">
                <a16:creationId xmlns:a16="http://schemas.microsoft.com/office/drawing/2014/main" id="{9DFA7D5A-A7EC-6B90-025A-F9B98E32C55F}"/>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2DDEB5F5-428C-CFD3-05EA-56C6AE696FCD}"/>
              </a:ext>
            </a:extLst>
          </p:cNvPr>
          <p:cNvPicPr>
            <a:picLocks noChangeAspect="1"/>
          </p:cNvPicPr>
          <p:nvPr/>
        </p:nvPicPr>
        <p:blipFill>
          <a:blip r:embed="rId2"/>
          <a:stretch>
            <a:fillRect/>
          </a:stretch>
        </p:blipFill>
        <p:spPr>
          <a:xfrm>
            <a:off x="6380097" y="486656"/>
            <a:ext cx="5041449" cy="5468825"/>
          </a:xfrm>
          <a:prstGeom prst="rect">
            <a:avLst/>
          </a:prstGeom>
        </p:spPr>
      </p:pic>
      <p:sp>
        <p:nvSpPr>
          <p:cNvPr id="5" name="TextBox 4">
            <a:extLst>
              <a:ext uri="{FF2B5EF4-FFF2-40B4-BE49-F238E27FC236}">
                <a16:creationId xmlns:a16="http://schemas.microsoft.com/office/drawing/2014/main" id="{5843E254-3788-5F75-352A-1EE86B405560}"/>
              </a:ext>
            </a:extLst>
          </p:cNvPr>
          <p:cNvSpPr txBox="1"/>
          <p:nvPr/>
        </p:nvSpPr>
        <p:spPr>
          <a:xfrm>
            <a:off x="6240509" y="5901169"/>
            <a:ext cx="5320624" cy="307777"/>
          </a:xfrm>
          <a:prstGeom prst="rect">
            <a:avLst/>
          </a:prstGeom>
          <a:noFill/>
        </p:spPr>
        <p:txBody>
          <a:bodyPr wrap="none" rtlCol="0">
            <a:spAutoFit/>
          </a:bodyPr>
          <a:lstStyle/>
          <a:p>
            <a:r>
              <a:rPr lang="en-US" sz="1400" dirty="0">
                <a:latin typeface="Arial" panose="020B0604020202020204" pitchFamily="34" charset="0"/>
                <a:cs typeface="Arial" panose="020B0604020202020204" pitchFamily="34" charset="0"/>
              </a:rPr>
              <a:t>Adapted from </a:t>
            </a:r>
            <a:r>
              <a:rPr lang="en-US" sz="1400" i="1" dirty="0">
                <a:latin typeface="Arial" panose="020B0604020202020204" pitchFamily="34" charset="0"/>
                <a:cs typeface="Arial" panose="020B0604020202020204" pitchFamily="34" charset="0"/>
              </a:rPr>
              <a:t>G. S. Was, Fund. of Rad. Mat. Sci., 2</a:t>
            </a:r>
            <a:r>
              <a:rPr lang="en-US" sz="1400" i="1" baseline="30000" dirty="0">
                <a:latin typeface="Arial" panose="020B0604020202020204" pitchFamily="34" charset="0"/>
                <a:cs typeface="Arial" panose="020B0604020202020204" pitchFamily="34" charset="0"/>
              </a:rPr>
              <a:t>nd</a:t>
            </a:r>
            <a:r>
              <a:rPr lang="en-US" sz="1400" i="1" dirty="0">
                <a:latin typeface="Arial" panose="020B0604020202020204" pitchFamily="34" charset="0"/>
                <a:cs typeface="Arial" panose="020B0604020202020204" pitchFamily="34" charset="0"/>
              </a:rPr>
              <a:t> ed., 2017</a:t>
            </a:r>
            <a:r>
              <a:rPr lang="en-US" sz="1400" dirty="0">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B2471F80-0E60-D34F-A691-DF4963AA91F4}"/>
              </a:ext>
            </a:extLst>
          </p:cNvPr>
          <p:cNvSpPr txBox="1"/>
          <p:nvPr/>
        </p:nvSpPr>
        <p:spPr>
          <a:xfrm>
            <a:off x="3507998" y="6261707"/>
            <a:ext cx="5392823" cy="461665"/>
          </a:xfrm>
          <a:prstGeom prst="rect">
            <a:avLst/>
          </a:prstGeom>
          <a:noFill/>
        </p:spPr>
        <p:txBody>
          <a:bodyPr wrap="none" rtlCol="0">
            <a:spAutoFit/>
          </a:bodyPr>
          <a:lstStyle/>
          <a:p>
            <a:r>
              <a:rPr lang="en-US" sz="2400" b="1" dirty="0"/>
              <a:t>What metric can define this process? </a:t>
            </a:r>
          </a:p>
        </p:txBody>
      </p:sp>
      <p:pic>
        <p:nvPicPr>
          <p:cNvPr id="8" name="Picture 7">
            <a:extLst>
              <a:ext uri="{FF2B5EF4-FFF2-40B4-BE49-F238E27FC236}">
                <a16:creationId xmlns:a16="http://schemas.microsoft.com/office/drawing/2014/main" id="{38C39EB6-0001-31A7-2DD4-B50F017DFD4C}"/>
              </a:ext>
            </a:extLst>
          </p:cNvPr>
          <p:cNvPicPr>
            <a:picLocks noChangeAspect="1"/>
          </p:cNvPicPr>
          <p:nvPr/>
        </p:nvPicPr>
        <p:blipFill>
          <a:blip r:embed="rId3"/>
          <a:stretch>
            <a:fillRect/>
          </a:stretch>
        </p:blipFill>
        <p:spPr>
          <a:xfrm>
            <a:off x="76202" y="970546"/>
            <a:ext cx="6234101" cy="4740796"/>
          </a:xfrm>
          <a:prstGeom prst="rect">
            <a:avLst/>
          </a:prstGeom>
        </p:spPr>
      </p:pic>
      <p:sp>
        <p:nvSpPr>
          <p:cNvPr id="9" name="TextBox 8">
            <a:extLst>
              <a:ext uri="{FF2B5EF4-FFF2-40B4-BE49-F238E27FC236}">
                <a16:creationId xmlns:a16="http://schemas.microsoft.com/office/drawing/2014/main" id="{ADB86B0D-6CB4-AFEE-BE64-8B15054C19B3}"/>
              </a:ext>
            </a:extLst>
          </p:cNvPr>
          <p:cNvSpPr txBox="1"/>
          <p:nvPr/>
        </p:nvSpPr>
        <p:spPr>
          <a:xfrm>
            <a:off x="1383057" y="5647704"/>
            <a:ext cx="4249881" cy="307777"/>
          </a:xfrm>
          <a:prstGeom prst="rect">
            <a:avLst/>
          </a:prstGeom>
          <a:noFill/>
        </p:spPr>
        <p:txBody>
          <a:bodyPr wrap="none" rtlCol="0">
            <a:spAutoFit/>
          </a:bodyPr>
          <a:lstStyle/>
          <a:p>
            <a:r>
              <a:rPr lang="en-US" sz="1400" dirty="0"/>
              <a:t>R. Stoller and E. Zarkadoula, Comp. </a:t>
            </a:r>
            <a:r>
              <a:rPr lang="en-US" sz="1400" dirty="0" err="1"/>
              <a:t>Nuc</a:t>
            </a:r>
            <a:r>
              <a:rPr lang="en-US" sz="1400" dirty="0"/>
              <a:t>. Mat. 2020</a:t>
            </a:r>
          </a:p>
        </p:txBody>
      </p:sp>
    </p:spTree>
    <p:extLst>
      <p:ext uri="{BB962C8B-B14F-4D97-AF65-F5344CB8AC3E}">
        <p14:creationId xmlns:p14="http://schemas.microsoft.com/office/powerpoint/2010/main" val="263925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heme/theme1.xml><?xml version="1.0" encoding="utf-8"?>
<a:theme xmlns:a="http://schemas.openxmlformats.org/drawingml/2006/main" name="ORNL Presentation">
  <a:themeElements>
    <a:clrScheme name="ORNL Color TEST">
      <a:dk1>
        <a:srgbClr val="373A36"/>
      </a:dk1>
      <a:lt1>
        <a:srgbClr val="FFFFFF"/>
      </a:lt1>
      <a:dk2>
        <a:srgbClr val="00662C"/>
      </a:dk2>
      <a:lt2>
        <a:srgbClr val="DBDCDB"/>
      </a:lt2>
      <a:accent1>
        <a:srgbClr val="00454D"/>
      </a:accent1>
      <a:accent2>
        <a:srgbClr val="006BA6"/>
      </a:accent2>
      <a:accent3>
        <a:srgbClr val="00B38F"/>
      </a:accent3>
      <a:accent4>
        <a:srgbClr val="7DBA00"/>
      </a:accent4>
      <a:accent5>
        <a:srgbClr val="FF9E1B"/>
      </a:accent5>
      <a:accent6>
        <a:srgbClr val="B50093"/>
      </a:accent6>
      <a:hlink>
        <a:srgbClr val="00BDB5"/>
      </a:hlink>
      <a:folHlink>
        <a:srgbClr val="00662C"/>
      </a:folHlink>
    </a:clrScheme>
    <a:fontScheme name="ORNL">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ORNL Green">
      <a:srgbClr val="00662C"/>
    </a:custClr>
    <a:custClr name="Hale Navy">
      <a:srgbClr val="00454D"/>
    </a:custClr>
    <a:custClr name="Graphite">
      <a:srgbClr val="DBDCDB"/>
    </a:custClr>
    <a:custClr name="Polar">
      <a:srgbClr val="FFFFFF"/>
    </a:custClr>
    <a:custClr name="Dark Matter">
      <a:srgbClr val="373A36"/>
    </a:custClr>
    <a:custClr name="Energy">
      <a:srgbClr val="7DBA00"/>
    </a:custClr>
    <a:custClr name="Mist">
      <a:srgbClr val="8BFEBF"/>
    </a:custClr>
    <a:custClr name="Biome">
      <a:srgbClr val="00B38F"/>
    </a:custClr>
    <a:custClr name="Aqua">
      <a:srgbClr val="00BDB5"/>
    </a:custClr>
    <a:custClr name="Infinity">
      <a:srgbClr val="006BA6"/>
    </a:custClr>
    <a:custClr name="Hydro">
      <a:srgbClr val="005776"/>
    </a:custClr>
    <a:custClr name="Solar">
      <a:srgbClr val="FF9E1B"/>
    </a:custClr>
    <a:custClr name="Spark">
      <a:srgbClr val="FE5000"/>
    </a:custClr>
    <a:custClr name="Plasma">
      <a:srgbClr val="B50094"/>
    </a:custClr>
    <a:custClr name="Pulsar">
      <a:srgbClr val="4E008E"/>
    </a:custClr>
  </a:custClrLst>
  <a:extLst>
    <a:ext uri="{05A4C25C-085E-4340-85A3-A5531E510DB2}">
      <thm15:themeFamily xmlns:thm15="http://schemas.microsoft.com/office/thememl/2012/main" name="ORNL Presentation 16x9 Template" id="{15F1EDB1-644E-C748-8245-FEA8598B5561}" vid="{8418BCC7-4D0A-BF43-99D3-2FD175AA12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db3dbd43-4c4b-4544-9f8a-0553f9f5f25e}" enabled="0" method="" siteId="{db3dbd43-4c4b-4544-9f8a-0553f9f5f25e}" removed="1"/>
</clbl:labelList>
</file>

<file path=docProps/app.xml><?xml version="1.0" encoding="utf-8"?>
<Properties xmlns="http://schemas.openxmlformats.org/officeDocument/2006/extended-properties" xmlns:vt="http://schemas.openxmlformats.org/officeDocument/2006/docPropsVTypes">
  <Template>ORNL-Presentation-16x9-Template</Template>
  <TotalTime>1816</TotalTime>
  <Words>2010</Words>
  <Application>Microsoft Office PowerPoint</Application>
  <PresentationFormat>Widescreen</PresentationFormat>
  <Paragraphs>223</Paragraphs>
  <Slides>30</Slides>
  <Notes>2</Notes>
  <HiddenSlides>0</HiddenSlides>
  <MMClips>2</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41" baseType="lpstr">
      <vt:lpstr>Arial</vt:lpstr>
      <vt:lpstr>Calibri</vt:lpstr>
      <vt:lpstr>Cambria Math</vt:lpstr>
      <vt:lpstr>Century Gothic</vt:lpstr>
      <vt:lpstr>Lato</vt:lpstr>
      <vt:lpstr>Roboto</vt:lpstr>
      <vt:lpstr>Roboto Light</vt:lpstr>
      <vt:lpstr>system-ui</vt:lpstr>
      <vt:lpstr>Times New Roman</vt:lpstr>
      <vt:lpstr>ORNL Presentation</vt:lpstr>
      <vt:lpstr>KGPlot</vt:lpstr>
      <vt:lpstr>Fundamentals of Radiation Damage in Nuclear Materials</vt:lpstr>
      <vt:lpstr>Radiation Damage has been part of the Nuclear Engineering discipline since the beginning</vt:lpstr>
      <vt:lpstr>Radiation damage is one piece in a complex puzzle</vt:lpstr>
      <vt:lpstr>Our Discussion Today Is in 3 Parts</vt:lpstr>
      <vt:lpstr>Radiation damage is a disruption of the crystal lattice and production of defects in the crystal</vt:lpstr>
      <vt:lpstr>Damage cascades and generates subcascades until all atoms are below a threshold energy</vt:lpstr>
      <vt:lpstr>Differences in PKA and cascades occur via nuclear and electronic energy losses</vt:lpstr>
      <vt:lpstr>Radiation damage cascades are particle dependent</vt:lpstr>
      <vt:lpstr>Displacements are only one part of the process</vt:lpstr>
      <vt:lpstr>The metric of displacements per atom (DPA) is used to compare across environments</vt:lpstr>
      <vt:lpstr>The international standard is the Norgett-Robinson-Torrens model of displacements (NRT-dpa)</vt:lpstr>
      <vt:lpstr>In practice, standardized methodologies are available to calculate displacements consistently across environments</vt:lpstr>
      <vt:lpstr>Fundamentally, rate theory equations provide a conceptual framework for understanding microstructure evolution</vt:lpstr>
      <vt:lpstr>Defects agglomerate into dislocation loops and lines depending on crystal structure, temperature, composition… </vt:lpstr>
      <vt:lpstr>Dislocations generate local stress fields that impact defect migration and clustering</vt:lpstr>
      <vt:lpstr>In the range of 0.3 &lt; Tm &lt; 0.6, cavities form from vacancy rich clusters</vt:lpstr>
      <vt:lpstr>The cavity growth rate equation provides a framework to examine cavity formation</vt:lpstr>
      <vt:lpstr>Helium from transmutation is a (nearly) uniquely nuclear problem and “flows” between sinks and traps in the microstructure</vt:lpstr>
      <vt:lpstr>The role of helium is to increase cavity nucleation (primarily)</vt:lpstr>
      <vt:lpstr>So far we’ve seen the basic defect clusters based on interstitials and vacancies (and some helium).  What happens when individual elements are considered? </vt:lpstr>
      <vt:lpstr>Differences in atomic diffusivity with enhanced point defect concentrations leads to radiation induced segregation</vt:lpstr>
      <vt:lpstr>Radiation induced segregation is temperature and dose rate dependent</vt:lpstr>
      <vt:lpstr>Precipitation is a complex mix of thermodynamics and kinetics</vt:lpstr>
      <vt:lpstr>Case Study: α’ precipitates in Fe-Cr binary alloys</vt:lpstr>
      <vt:lpstr>Precipitates and defect clusters act as barriers to dislocation motion</vt:lpstr>
      <vt:lpstr>Microstructure evolution is holistic!</vt:lpstr>
      <vt:lpstr>Which DPA measure is the right one? </vt:lpstr>
      <vt:lpstr>How can we simulate one environment with another? </vt:lpstr>
      <vt:lpstr>For more information there’s great reference materials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Taller, Stephen</dc:creator>
  <cp:lastModifiedBy>Taller, Stephen</cp:lastModifiedBy>
  <cp:revision>4</cp:revision>
  <dcterms:created xsi:type="dcterms:W3CDTF">2025-06-13T15:27:46Z</dcterms:created>
  <dcterms:modified xsi:type="dcterms:W3CDTF">2026-07-20T16:26:37Z</dcterms:modified>
</cp:coreProperties>
</file>