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ngesInfos/changesInfo1.xml" ContentType="application/vnd.ms-powerpoint.changes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embedTrueTypeFonts="1" autoCompressPictures="0">
  <p:sldMasterIdLst>
    <p:sldMasterId id="2147483648" r:id="rId1"/>
  </p:sldMasterIdLst>
  <p:notesMasterIdLst>
    <p:notesMasterId r:id="rId23"/>
  </p:notesMasterIdLst>
  <p:sldIdLst>
    <p:sldId id="256" r:id="rId2"/>
    <p:sldId id="257" r:id="rId3"/>
    <p:sldId id="2147470845" r:id="rId4"/>
    <p:sldId id="260" r:id="rId5"/>
    <p:sldId id="2147470864" r:id="rId6"/>
    <p:sldId id="337" r:id="rId7"/>
    <p:sldId id="2147470842" r:id="rId8"/>
    <p:sldId id="269" r:id="rId9"/>
    <p:sldId id="2147470878" r:id="rId10"/>
    <p:sldId id="270" r:id="rId11"/>
    <p:sldId id="271" r:id="rId12"/>
    <p:sldId id="274" r:id="rId13"/>
    <p:sldId id="276" r:id="rId14"/>
    <p:sldId id="277" r:id="rId15"/>
    <p:sldId id="268" r:id="rId16"/>
    <p:sldId id="2147470880" r:id="rId17"/>
    <p:sldId id="275" r:id="rId18"/>
    <p:sldId id="2147470879" r:id="rId19"/>
    <p:sldId id="2147470881" r:id="rId20"/>
    <p:sldId id="278" r:id="rId21"/>
    <p:sldId id="258" r:id="rId22"/>
  </p:sldIdLst>
  <p:sldSz cx="12192000" cy="6858000"/>
  <p:notesSz cx="6858000" cy="9144000"/>
  <p:embeddedFontLst>
    <p:embeddedFont>
      <p:font typeface="Arial Narrow" panose="020B0606020202030204" pitchFamily="34" charset="0"/>
      <p:regular r:id="rId24"/>
      <p:bold r:id="rId25"/>
      <p:italic r:id="rId26"/>
      <p:boldItalic r:id="rId27"/>
    </p:embeddedFont>
    <p:embeddedFont>
      <p:font typeface="Montserrat" panose="00000500000000000000" pitchFamily="2" charset="0"/>
      <p:regular r:id="rId28"/>
      <p:bold r:id="rId29"/>
      <p:italic r:id="rId30"/>
      <p:boldItalic r:id="rId31"/>
    </p:embeddedFont>
    <p:embeddedFont>
      <p:font typeface="Montserrat ExtraBold" panose="00000900000000000000" pitchFamily="2" charset="0"/>
      <p:bold r:id="rId32"/>
      <p:boldItalic r:id="rId33"/>
    </p:embeddedFont>
    <p:embeddedFont>
      <p:font typeface="Montserrat SemiBold" panose="00000700000000000000" pitchFamily="2" charset="0"/>
      <p:bold r:id="rId34"/>
      <p:boldItalic r:id="rId35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5229FB34-E5B9-6649-9B6C-220217536547}" name="Joelyn Marie Hansen" initials="JH" userId="S::Joelyn.Hansen@inl.gov::9621c89e-637a-44f5-b4ba-fb329b85e82c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6BAB3"/>
    <a:srgbClr val="006E96"/>
    <a:srgbClr val="016E9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678"/>
    <p:restoredTop sz="95745"/>
  </p:normalViewPr>
  <p:slideViewPr>
    <p:cSldViewPr snapToGrid="0">
      <p:cViewPr varScale="1">
        <p:scale>
          <a:sx n="120" d="100"/>
          <a:sy n="120" d="100"/>
        </p:scale>
        <p:origin x="833" y="29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3.fntdata"/><Relationship Id="rId39" Type="http://schemas.openxmlformats.org/officeDocument/2006/relationships/tableStyles" Target="tableStyles.xml"/><Relationship Id="rId21" Type="http://schemas.openxmlformats.org/officeDocument/2006/relationships/slide" Target="slides/slide20.xml"/><Relationship Id="rId34" Type="http://schemas.openxmlformats.org/officeDocument/2006/relationships/font" Target="fonts/font11.fntdata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6.fntdata"/><Relationship Id="rId41" Type="http://schemas.microsoft.com/office/2018/10/relationships/authors" Target="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.fntdata"/><Relationship Id="rId32" Type="http://schemas.openxmlformats.org/officeDocument/2006/relationships/font" Target="fonts/font9.fntdata"/><Relationship Id="rId37" Type="http://schemas.openxmlformats.org/officeDocument/2006/relationships/viewProps" Target="viewProps.xml"/><Relationship Id="rId40" Type="http://schemas.microsoft.com/office/2016/11/relationships/changesInfo" Target="changesInfos/changesInfo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font" Target="fonts/font5.fntdata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8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4.fntdata"/><Relationship Id="rId30" Type="http://schemas.openxmlformats.org/officeDocument/2006/relationships/font" Target="fonts/font7.fntdata"/><Relationship Id="rId35" Type="http://schemas.openxmlformats.org/officeDocument/2006/relationships/font" Target="fonts/font12.fntdata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2.fntdata"/><Relationship Id="rId33" Type="http://schemas.openxmlformats.org/officeDocument/2006/relationships/font" Target="fonts/font10.fntdata"/><Relationship Id="rId38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ake Rymer" userId="f00fe9b2-1b3c-4b68-9600-a9b1a2dcd8f8" providerId="ADAL" clId="{B477EE70-5FCB-4014-8419-356C22607660}"/>
    <pc:docChg chg="modSld sldOrd">
      <pc:chgData name="Jake Rymer" userId="f00fe9b2-1b3c-4b68-9600-a9b1a2dcd8f8" providerId="ADAL" clId="{B477EE70-5FCB-4014-8419-356C22607660}" dt="2026-07-21T13:40:14.045" v="84"/>
      <pc:docMkLst>
        <pc:docMk/>
      </pc:docMkLst>
      <pc:sldChg chg="modSp mod">
        <pc:chgData name="Jake Rymer" userId="f00fe9b2-1b3c-4b68-9600-a9b1a2dcd8f8" providerId="ADAL" clId="{B477EE70-5FCB-4014-8419-356C22607660}" dt="2026-07-21T13:34:29.085" v="56" actId="20577"/>
        <pc:sldMkLst>
          <pc:docMk/>
          <pc:sldMk cId="2455883101" sldId="256"/>
        </pc:sldMkLst>
        <pc:spChg chg="mod">
          <ac:chgData name="Jake Rymer" userId="f00fe9b2-1b3c-4b68-9600-a9b1a2dcd8f8" providerId="ADAL" clId="{B477EE70-5FCB-4014-8419-356C22607660}" dt="2026-07-21T13:34:29.085" v="56" actId="20577"/>
          <ac:spMkLst>
            <pc:docMk/>
            <pc:sldMk cId="2455883101" sldId="256"/>
            <ac:spMk id="9" creationId="{A8004D13-B3B3-71FB-426C-8F4DC070F6CF}"/>
          </ac:spMkLst>
        </pc:spChg>
      </pc:sldChg>
      <pc:sldChg chg="ord">
        <pc:chgData name="Jake Rymer" userId="f00fe9b2-1b3c-4b68-9600-a9b1a2dcd8f8" providerId="ADAL" clId="{B477EE70-5FCB-4014-8419-356C22607660}" dt="2026-07-21T13:40:02.405" v="82"/>
        <pc:sldMkLst>
          <pc:docMk/>
          <pc:sldMk cId="3501755245" sldId="258"/>
        </pc:sldMkLst>
      </pc:sldChg>
      <pc:sldChg chg="ord">
        <pc:chgData name="Jake Rymer" userId="f00fe9b2-1b3c-4b68-9600-a9b1a2dcd8f8" providerId="ADAL" clId="{B477EE70-5FCB-4014-8419-356C22607660}" dt="2026-07-21T13:37:41.526" v="62"/>
        <pc:sldMkLst>
          <pc:docMk/>
          <pc:sldMk cId="3786162164" sldId="268"/>
        </pc:sldMkLst>
      </pc:sldChg>
      <pc:sldChg chg="modSp mod">
        <pc:chgData name="Jake Rymer" userId="f00fe9b2-1b3c-4b68-9600-a9b1a2dcd8f8" providerId="ADAL" clId="{B477EE70-5FCB-4014-8419-356C22607660}" dt="2026-07-21T13:38:52.026" v="80" actId="20577"/>
        <pc:sldMkLst>
          <pc:docMk/>
          <pc:sldMk cId="1365401158" sldId="269"/>
        </pc:sldMkLst>
        <pc:spChg chg="mod">
          <ac:chgData name="Jake Rymer" userId="f00fe9b2-1b3c-4b68-9600-a9b1a2dcd8f8" providerId="ADAL" clId="{B477EE70-5FCB-4014-8419-356C22607660}" dt="2026-07-21T13:38:52.026" v="80" actId="20577"/>
          <ac:spMkLst>
            <pc:docMk/>
            <pc:sldMk cId="1365401158" sldId="269"/>
            <ac:spMk id="6" creationId="{2B3A174A-28E5-4274-0367-978A70136633}"/>
          </ac:spMkLst>
        </pc:spChg>
      </pc:sldChg>
      <pc:sldChg chg="ord">
        <pc:chgData name="Jake Rymer" userId="f00fe9b2-1b3c-4b68-9600-a9b1a2dcd8f8" providerId="ADAL" clId="{B477EE70-5FCB-4014-8419-356C22607660}" dt="2026-07-21T13:37:35.537" v="60"/>
        <pc:sldMkLst>
          <pc:docMk/>
          <pc:sldMk cId="3517920905" sldId="274"/>
        </pc:sldMkLst>
      </pc:sldChg>
      <pc:sldChg chg="ord">
        <pc:chgData name="Jake Rymer" userId="f00fe9b2-1b3c-4b68-9600-a9b1a2dcd8f8" providerId="ADAL" clId="{B477EE70-5FCB-4014-8419-356C22607660}" dt="2026-07-21T13:40:14.045" v="84"/>
        <pc:sldMkLst>
          <pc:docMk/>
          <pc:sldMk cId="3306439265" sldId="278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2EA5883-84EF-8548-ADD3-BD9645445ADE}" type="datetimeFigureOut">
              <a:rPr lang="en-US" smtClean="0"/>
              <a:t>7/21/2026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E26A994-41D2-2D4D-8265-0A1BC307FC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52688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5535AF-938F-3E7C-E382-65AAA91DE7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CCE178E-64BB-0C0A-F99E-F8FC2DA7A84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50F60F7-A2E4-4935-0360-C043A7BCE1F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/>
            <a:r>
              <a:rPr lang="en-US" i="1" dirty="0"/>
              <a:t>For Graphics Use: 26-50349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09BB6F0-F969-5EBA-7713-D04321EAB09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124459-8710-4D5D-A904-75DCFDDC9E2B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423557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222238-DCA1-AA67-7EEA-6C2E33F4C5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535F7E2-E1FC-FEFD-EE4A-383A976040E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9FD89C3-1333-986A-CF50-37B8517721F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44F848-5F2C-063D-FBB9-4B066227B8E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925464">
              <a:defRPr/>
            </a:pPr>
            <a:fld id="{9A0CCFD4-A7F8-054B-8822-BC244B953582}" type="slidenum">
              <a:rPr lang="en-US" sz="1300">
                <a:solidFill>
                  <a:prstClr val="black"/>
                </a:solidFill>
                <a:latin typeface="Calibri" panose="020F0502020204030204"/>
              </a:rPr>
              <a:pPr defTabSz="925464">
                <a:defRPr/>
              </a:pPr>
              <a:t>8</a:t>
            </a:fld>
            <a:endParaRPr lang="en-US" sz="1300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290219188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B8481E-BCBC-3076-2AA1-707E0A30D9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2BB18F4-4C5C-89FF-5DE1-F22BD4B6C7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4317075-BBB8-1B55-5DAB-32D05200BCE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7D3B219-9F4F-7411-F21C-8374917DBB4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925464">
              <a:defRPr/>
            </a:pPr>
            <a:fld id="{9A0CCFD4-A7F8-054B-8822-BC244B953582}" type="slidenum">
              <a:rPr lang="en-US" sz="1300">
                <a:solidFill>
                  <a:prstClr val="black"/>
                </a:solidFill>
                <a:latin typeface="Calibri" panose="020F0502020204030204"/>
              </a:rPr>
              <a:pPr defTabSz="925464">
                <a:defRPr/>
              </a:pPr>
              <a:t>17</a:t>
            </a:fld>
            <a:endParaRPr lang="en-US" sz="1300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45043689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171F59-2762-10C8-2E4A-2F954886FD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3369BE3-41C5-C4A2-3980-16251BA453E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5092FD8-82A6-3819-0F4E-EE8F35D8C3C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/>
            <a:r>
              <a:rPr lang="en-US" b="1" i="1"/>
              <a:t>For Graphics Use</a:t>
            </a:r>
          </a:p>
          <a:p>
            <a:pPr algn="r"/>
            <a:r>
              <a:rPr lang="en-US" i="1"/>
              <a:t>26-50091_Hansen</a:t>
            </a:r>
          </a:p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5D2464C-BA95-55AB-3A1F-349AE6A9070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124459-8710-4D5D-A904-75DCFDDC9E2B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12654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A black background with a blue rectangle&#10;&#10;Description automatically generated">
            <a:extLst>
              <a:ext uri="{FF2B5EF4-FFF2-40B4-BE49-F238E27FC236}">
                <a16:creationId xmlns:a16="http://schemas.microsoft.com/office/drawing/2014/main" id="{EAA50134-95AE-6258-9DE9-CA1A7D3AD83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2858" y="10160"/>
            <a:ext cx="12179302" cy="685800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01D77BDC-51B4-7BFA-93FE-CD513CE19BB0}"/>
              </a:ext>
            </a:extLst>
          </p:cNvPr>
          <p:cNvSpPr/>
          <p:nvPr userDrawn="1"/>
        </p:nvSpPr>
        <p:spPr>
          <a:xfrm>
            <a:off x="838200" y="1564060"/>
            <a:ext cx="11353800" cy="717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46C8F79-886C-E3D1-8DA9-B5B659C21EA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200" y="1707460"/>
            <a:ext cx="10515600" cy="1473200"/>
          </a:xfrm>
        </p:spPr>
        <p:txBody>
          <a:bodyPr anchor="b" anchorCtr="0">
            <a:normAutofit/>
          </a:bodyPr>
          <a:lstStyle>
            <a:lvl1pPr algn="l">
              <a:defRPr sz="4800"/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C995D27-82AA-D7E9-B971-AFF3D981797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8200" y="3180660"/>
            <a:ext cx="10515600" cy="547742"/>
          </a:xfrm>
        </p:spPr>
        <p:txBody>
          <a:bodyPr>
            <a:normAutofit/>
          </a:bodyPr>
          <a:lstStyle>
            <a:lvl1pPr marL="0" indent="0" algn="l">
              <a:buNone/>
              <a:defRPr sz="3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subtitle</a:t>
            </a:r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68192A0F-918B-AE7B-0F43-A8DA04515DD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4380174"/>
            <a:ext cx="2743200" cy="273686"/>
          </a:xfrm>
          <a:prstGeom prst="rect">
            <a:avLst/>
          </a:prstGeom>
        </p:spPr>
        <p:txBody>
          <a:bodyPr/>
          <a:lstStyle>
            <a:lvl1pPr>
              <a:defRPr b="0" i="0">
                <a:solidFill>
                  <a:srgbClr val="006E96"/>
                </a:solidFill>
                <a:latin typeface="Montserrat" pitchFamily="2" charset="77"/>
              </a:defRPr>
            </a:lvl1pPr>
          </a:lstStyle>
          <a:p>
            <a:fld id="{37B08D95-F7CC-8C4C-AE39-0E19FC143803}" type="datetime1">
              <a:rPr lang="en-US" smtClean="0"/>
              <a:t>7/21/2026</a:t>
            </a:fld>
            <a:endParaRPr lang="en-US" dirty="0"/>
          </a:p>
        </p:txBody>
      </p:sp>
      <p:pic>
        <p:nvPicPr>
          <p:cNvPr id="9" name="Picture 8" descr="A blue and black logo&#10;&#10;Description automatically generated">
            <a:extLst>
              <a:ext uri="{FF2B5EF4-FFF2-40B4-BE49-F238E27FC236}">
                <a16:creationId xmlns:a16="http://schemas.microsoft.com/office/drawing/2014/main" id="{66E58200-881B-52C6-1B94-E5FECE22164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81000" y="283900"/>
            <a:ext cx="5842000" cy="1473200"/>
          </a:xfrm>
          <a:prstGeom prst="rect">
            <a:avLst/>
          </a:prstGeom>
        </p:spPr>
      </p:pic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FC773D21-A97E-D540-41D2-F1D3A50E589D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838200" y="4106488"/>
            <a:ext cx="10515600" cy="273685"/>
          </a:xfrm>
        </p:spPr>
        <p:txBody>
          <a:bodyPr>
            <a:normAutofit/>
          </a:bodyPr>
          <a:lstStyle>
            <a:lvl1pPr marL="0" indent="0" algn="l">
              <a:buFontTx/>
              <a:buNone/>
              <a:defRPr sz="1600" b="1" i="0">
                <a:latin typeface="Montserrat" panose="00000500000000000000" pitchFamily="2" charset="0"/>
              </a:defRPr>
            </a:lvl1pPr>
            <a:lvl2pPr marL="457200" indent="0" algn="l">
              <a:buFontTx/>
              <a:buNone/>
              <a:defRPr/>
            </a:lvl2pPr>
            <a:lvl3pPr marL="914400" indent="0" algn="l">
              <a:buFontTx/>
              <a:buNone/>
              <a:defRPr/>
            </a:lvl3pPr>
            <a:lvl4pPr marL="1371600" indent="0" algn="l">
              <a:buFontTx/>
              <a:buNone/>
              <a:defRPr/>
            </a:lvl4pPr>
            <a:lvl5pPr marL="1828800" indent="0" algn="l">
              <a:buFontTx/>
              <a:buNone/>
              <a:defRPr/>
            </a:lvl5pPr>
          </a:lstStyle>
          <a:p>
            <a:pPr lvl="0"/>
            <a:r>
              <a:rPr lang="en-US" dirty="0"/>
              <a:t>Presenter</a:t>
            </a:r>
          </a:p>
        </p:txBody>
      </p:sp>
    </p:spTree>
    <p:extLst>
      <p:ext uri="{BB962C8B-B14F-4D97-AF65-F5344CB8AC3E}">
        <p14:creationId xmlns:p14="http://schemas.microsoft.com/office/powerpoint/2010/main" val="4958719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A black screen with a blue and white logo&#10;&#10;Description automatically generated">
            <a:extLst>
              <a:ext uri="{FF2B5EF4-FFF2-40B4-BE49-F238E27FC236}">
                <a16:creationId xmlns:a16="http://schemas.microsoft.com/office/drawing/2014/main" id="{77997C9F-319E-B34E-1E9A-CECC09A0CAD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6670" y="10160"/>
            <a:ext cx="12179302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C0E0CB4-09C4-8878-8F65-2E99C481D20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500063"/>
            <a:ext cx="10515600" cy="1196658"/>
          </a:xfrm>
        </p:spPr>
        <p:txBody>
          <a:bodyPr/>
          <a:lstStyle/>
          <a:p>
            <a:r>
              <a:rPr lang="en-US" dirty="0"/>
              <a:t>Click to Edit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FB9EE9-831F-2421-FA01-EC85BA6E010D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8200" y="1778000"/>
            <a:ext cx="10515600" cy="4038010"/>
          </a:xfrm>
        </p:spPr>
        <p:txBody>
          <a:bodyPr/>
          <a:lstStyle/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33249F2-58AB-46E1-909A-1E4200A71B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7960" y="6356350"/>
            <a:ext cx="1003300" cy="365125"/>
          </a:xfrm>
          <a:prstGeom prst="rect">
            <a:avLst/>
          </a:prstGeom>
        </p:spPr>
        <p:txBody>
          <a:bodyPr/>
          <a:lstStyle>
            <a:lvl1pPr algn="l">
              <a:defRPr b="0" i="0">
                <a:solidFill>
                  <a:srgbClr val="06BAB3"/>
                </a:solidFill>
                <a:latin typeface="Montserrat" pitchFamily="2" charset="77"/>
              </a:defRPr>
            </a:lvl1pPr>
          </a:lstStyle>
          <a:p>
            <a:fld id="{C9F8A8B4-CBB0-5845-8D8A-6B10FD577CA1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8" name="Picture 7" descr="A close up of a logo&#10;&#10;Description automatically generated">
            <a:extLst>
              <a:ext uri="{FF2B5EF4-FFF2-40B4-BE49-F238E27FC236}">
                <a16:creationId xmlns:a16="http://schemas.microsoft.com/office/drawing/2014/main" id="{1C92DAE5-392C-62C2-BA12-95B12E30E35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-102394"/>
            <a:ext cx="1003300" cy="2971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21205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A black screen with a blue and white logo&#10;&#10;Description automatically generated">
            <a:extLst>
              <a:ext uri="{FF2B5EF4-FFF2-40B4-BE49-F238E27FC236}">
                <a16:creationId xmlns:a16="http://schemas.microsoft.com/office/drawing/2014/main" id="{77997C9F-319E-B34E-1E9A-CECC09A0CAD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6670" y="10160"/>
            <a:ext cx="12179302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C0E0CB4-09C4-8878-8F65-2E99C481D20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500063"/>
            <a:ext cx="10515600" cy="1196658"/>
          </a:xfrm>
        </p:spPr>
        <p:txBody>
          <a:bodyPr/>
          <a:lstStyle/>
          <a:p>
            <a:r>
              <a:rPr lang="en-US" dirty="0"/>
              <a:t>Click to Edit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FB9EE9-831F-2421-FA01-EC85BA6E010D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8200" y="1778000"/>
            <a:ext cx="7669696" cy="4038010"/>
          </a:xfrm>
        </p:spPr>
        <p:txBody>
          <a:bodyPr/>
          <a:lstStyle/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33249F2-58AB-46E1-909A-1E4200A71B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7960" y="6356350"/>
            <a:ext cx="1003300" cy="365125"/>
          </a:xfrm>
          <a:prstGeom prst="rect">
            <a:avLst/>
          </a:prstGeom>
        </p:spPr>
        <p:txBody>
          <a:bodyPr/>
          <a:lstStyle>
            <a:lvl1pPr algn="l">
              <a:defRPr b="0" i="0">
                <a:solidFill>
                  <a:srgbClr val="06BAB3"/>
                </a:solidFill>
                <a:latin typeface="Montserrat" pitchFamily="2" charset="77"/>
              </a:defRPr>
            </a:lvl1pPr>
          </a:lstStyle>
          <a:p>
            <a:fld id="{C9F8A8B4-CBB0-5845-8D8A-6B10FD577CA1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8" name="Picture 7" descr="A close up of a logo&#10;&#10;Description automatically generated">
            <a:extLst>
              <a:ext uri="{FF2B5EF4-FFF2-40B4-BE49-F238E27FC236}">
                <a16:creationId xmlns:a16="http://schemas.microsoft.com/office/drawing/2014/main" id="{1C92DAE5-392C-62C2-BA12-95B12E30E35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-102394"/>
            <a:ext cx="1003300" cy="2971800"/>
          </a:xfrm>
          <a:prstGeom prst="rect">
            <a:avLst/>
          </a:prstGeom>
        </p:spPr>
      </p:pic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85208DCF-F291-DD22-C93F-83246A3DEA59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706679" y="1778000"/>
            <a:ext cx="2647122" cy="4038009"/>
          </a:xfrm>
          <a:solidFill>
            <a:schemeClr val="bg2">
              <a:lumMod val="90000"/>
            </a:schemeClr>
          </a:solidFill>
        </p:spPr>
        <p:txBody>
          <a:bodyPr>
            <a:normAutofit/>
          </a:bodyPr>
          <a:lstStyle>
            <a:lvl1pPr marL="0" indent="0" algn="ctr">
              <a:buFontTx/>
              <a:buNone/>
              <a:defRPr sz="2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photo icon below to insert picture</a:t>
            </a:r>
          </a:p>
        </p:txBody>
      </p:sp>
    </p:spTree>
    <p:extLst>
      <p:ext uri="{BB962C8B-B14F-4D97-AF65-F5344CB8AC3E}">
        <p14:creationId xmlns:p14="http://schemas.microsoft.com/office/powerpoint/2010/main" val="14561525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A black screen with a blue and white logo&#10;&#10;Description automatically generated">
            <a:extLst>
              <a:ext uri="{FF2B5EF4-FFF2-40B4-BE49-F238E27FC236}">
                <a16:creationId xmlns:a16="http://schemas.microsoft.com/office/drawing/2014/main" id="{77997C9F-319E-B34E-1E9A-CECC09A0CAD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6670" y="10160"/>
            <a:ext cx="12179302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C0E0CB4-09C4-8878-8F65-2E99C481D20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500063"/>
            <a:ext cx="10516264" cy="1196658"/>
          </a:xfrm>
        </p:spPr>
        <p:txBody>
          <a:bodyPr/>
          <a:lstStyle/>
          <a:p>
            <a:r>
              <a:rPr lang="en-US" dirty="0"/>
              <a:t>Click to Edit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FB9EE9-831F-2421-FA01-EC85BA6E010D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8200" y="1778000"/>
            <a:ext cx="7876430" cy="4038010"/>
          </a:xfrm>
        </p:spPr>
        <p:txBody>
          <a:bodyPr/>
          <a:lstStyle/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33249F2-58AB-46E1-909A-1E4200A71B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7960" y="6356350"/>
            <a:ext cx="1003300" cy="365125"/>
          </a:xfrm>
          <a:prstGeom prst="rect">
            <a:avLst/>
          </a:prstGeom>
        </p:spPr>
        <p:txBody>
          <a:bodyPr/>
          <a:lstStyle>
            <a:lvl1pPr algn="l">
              <a:defRPr b="0" i="0">
                <a:solidFill>
                  <a:srgbClr val="06BAB3"/>
                </a:solidFill>
                <a:latin typeface="Montserrat" pitchFamily="2" charset="77"/>
              </a:defRPr>
            </a:lvl1pPr>
          </a:lstStyle>
          <a:p>
            <a:fld id="{C9F8A8B4-CBB0-5845-8D8A-6B10FD577CA1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8" name="Picture 7" descr="A close up of a logo&#10;&#10;Description automatically generated">
            <a:extLst>
              <a:ext uri="{FF2B5EF4-FFF2-40B4-BE49-F238E27FC236}">
                <a16:creationId xmlns:a16="http://schemas.microsoft.com/office/drawing/2014/main" id="{1C92DAE5-392C-62C2-BA12-95B12E30E35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-102394"/>
            <a:ext cx="1003300" cy="2971800"/>
          </a:xfrm>
          <a:prstGeom prst="rect">
            <a:avLst/>
          </a:prstGeom>
        </p:spPr>
      </p:pic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62AF3B47-EC37-9F6B-C2E1-632D2890D15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129011" y="2398426"/>
            <a:ext cx="2224789" cy="2675224"/>
          </a:xfrm>
        </p:spPr>
        <p:txBody>
          <a:bodyPr anchor="ctr" anchorCtr="1">
            <a:normAutofit/>
          </a:bodyPr>
          <a:lstStyle>
            <a:lvl1pPr marL="0" indent="0" algn="ctr">
              <a:buFontTx/>
              <a:buNone/>
              <a:defRPr sz="2400"/>
            </a:lvl1pPr>
          </a:lstStyle>
          <a:p>
            <a:r>
              <a:rPr lang="en-US" dirty="0"/>
              <a:t>”Click to edit pull quote”</a:t>
            </a:r>
          </a:p>
        </p:txBody>
      </p:sp>
    </p:spTree>
    <p:extLst>
      <p:ext uri="{BB962C8B-B14F-4D97-AF65-F5344CB8AC3E}">
        <p14:creationId xmlns:p14="http://schemas.microsoft.com/office/powerpoint/2010/main" val="35299586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8D4B6C3-E91E-4371-4023-4213EC66DFB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17446" y="6126280"/>
            <a:ext cx="2072081" cy="273686"/>
          </a:xfrm>
          <a:prstGeom prst="rect">
            <a:avLst/>
          </a:prstGeom>
        </p:spPr>
        <p:txBody>
          <a:bodyPr/>
          <a:lstStyle>
            <a:lvl1pPr algn="l">
              <a:defRPr b="0" i="0">
                <a:solidFill>
                  <a:srgbClr val="006E96"/>
                </a:solidFill>
                <a:latin typeface="Montserrat" pitchFamily="2" charset="77"/>
              </a:defRPr>
            </a:lvl1pPr>
          </a:lstStyle>
          <a:p>
            <a:fld id="{09E8CEDA-214D-A04E-B419-B08C9C09E4E0}" type="datetime1">
              <a:rPr lang="en-US" smtClean="0"/>
              <a:t>7/21/2026</a:t>
            </a:fld>
            <a:endParaRPr lang="en-US" dirty="0"/>
          </a:p>
        </p:txBody>
      </p:sp>
      <p:pic>
        <p:nvPicPr>
          <p:cNvPr id="7" name="Picture 6" descr="A close up of a colorful background&#10;&#10;Description automatically generated">
            <a:extLst>
              <a:ext uri="{FF2B5EF4-FFF2-40B4-BE49-F238E27FC236}">
                <a16:creationId xmlns:a16="http://schemas.microsoft.com/office/drawing/2014/main" id="{A2B6AFD9-4A29-BEE9-9ECB-C237191BA6E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8389" y="-273368"/>
            <a:ext cx="1689100" cy="6858000"/>
          </a:xfrm>
          <a:prstGeom prst="rect">
            <a:avLst/>
          </a:prstGeom>
        </p:spPr>
      </p:pic>
      <p:pic>
        <p:nvPicPr>
          <p:cNvPr id="9" name="Picture 8" descr="A blue and black logo&#10;&#10;Description automatically generated">
            <a:extLst>
              <a:ext uri="{FF2B5EF4-FFF2-40B4-BE49-F238E27FC236}">
                <a16:creationId xmlns:a16="http://schemas.microsoft.com/office/drawing/2014/main" id="{02040FA7-9D2B-DA91-ED4B-0F728C83BA4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77954" y="2624428"/>
            <a:ext cx="5842000" cy="147320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A5F0B0E7-5009-C51F-1C30-DC60E38BE452}"/>
              </a:ext>
            </a:extLst>
          </p:cNvPr>
          <p:cNvSpPr txBox="1"/>
          <p:nvPr userDrawn="1"/>
        </p:nvSpPr>
        <p:spPr>
          <a:xfrm>
            <a:off x="117446" y="6399966"/>
            <a:ext cx="24747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i="0" dirty="0" err="1">
                <a:solidFill>
                  <a:srgbClr val="006E96"/>
                </a:solidFill>
                <a:latin typeface="Montserrat" panose="00000500000000000000" pitchFamily="2" charset="0"/>
              </a:rPr>
              <a:t>www.nric.inl.gov</a:t>
            </a:r>
            <a:endParaRPr lang="en-US" b="1" i="0" dirty="0">
              <a:solidFill>
                <a:srgbClr val="006E96"/>
              </a:solidFill>
              <a:latin typeface="Montserrat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302044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white and grey background&#10;&#10;Description automatically generated">
            <a:extLst>
              <a:ext uri="{FF2B5EF4-FFF2-40B4-BE49-F238E27FC236}">
                <a16:creationId xmlns:a16="http://schemas.microsoft.com/office/drawing/2014/main" id="{BAB41BEC-6849-24BC-E49C-EE5178075BBD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3048" y="-1"/>
            <a:ext cx="12188952" cy="6859715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E824E6B-F12B-9DAA-A7F7-A78D895CF7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9199F35-11F7-5951-9D9D-7EEF6436359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BAE2EFD-5F77-AF64-078C-E577AB08994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25BD30-0AEB-0E40-A727-7AE6A8E09BB8}" type="datetime1">
              <a:rPr lang="en-US" smtClean="0"/>
              <a:t>7/21/2026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944748F-D1EB-D974-EEFE-4409410AE82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1F0CCE0-63FD-A6AA-B0FE-99DC447BB27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F8A8B4-CBB0-5845-8D8A-6B10FD577C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98081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3" r:id="rId3"/>
    <p:sldLayoutId id="2147483652" r:id="rId4"/>
    <p:sldLayoutId id="2147483651" r:id="rId5"/>
  </p:sldLayoutIdLst>
  <p:hf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800" b="1" i="0" kern="1200">
          <a:solidFill>
            <a:srgbClr val="06BAB3"/>
          </a:solidFill>
          <a:latin typeface="Montserrat" panose="00000500000000000000" pitchFamily="2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0" i="0" kern="1200">
          <a:solidFill>
            <a:srgbClr val="016E97"/>
          </a:solidFill>
          <a:latin typeface="Montserrat" pitchFamily="2" charset="77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kern="1200">
          <a:solidFill>
            <a:srgbClr val="016E97"/>
          </a:solidFill>
          <a:latin typeface="Montserrat" pitchFamily="2" charset="77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0" i="0" kern="1200">
          <a:solidFill>
            <a:srgbClr val="016E97"/>
          </a:solidFill>
          <a:latin typeface="Montserrat" pitchFamily="2" charset="77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rgbClr val="016E97"/>
          </a:solidFill>
          <a:latin typeface="Montserrat" pitchFamily="2" charset="77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rgbClr val="016E97"/>
          </a:solidFill>
          <a:latin typeface="Montserrat" pitchFamily="2" charset="77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NULL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8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emf"/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61.jpg"/><Relationship Id="rId4" Type="http://schemas.openxmlformats.org/officeDocument/2006/relationships/image" Target="../media/image60.jpe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image" Target="../media/image18.png"/><Relationship Id="rId18" Type="http://schemas.openxmlformats.org/officeDocument/2006/relationships/image" Target="../media/image23.png"/><Relationship Id="rId3" Type="http://schemas.openxmlformats.org/officeDocument/2006/relationships/image" Target="../media/image8.png"/><Relationship Id="rId21" Type="http://schemas.openxmlformats.org/officeDocument/2006/relationships/image" Target="../media/image26.png"/><Relationship Id="rId7" Type="http://schemas.openxmlformats.org/officeDocument/2006/relationships/image" Target="../media/image12.png"/><Relationship Id="rId12" Type="http://schemas.openxmlformats.org/officeDocument/2006/relationships/image" Target="../media/image17.png"/><Relationship Id="rId17" Type="http://schemas.openxmlformats.org/officeDocument/2006/relationships/image" Target="../media/image22.png"/><Relationship Id="rId25" Type="http://schemas.openxmlformats.org/officeDocument/2006/relationships/image" Target="../media/image30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21.png"/><Relationship Id="rId20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11" Type="http://schemas.openxmlformats.org/officeDocument/2006/relationships/image" Target="../media/image16.png"/><Relationship Id="rId24" Type="http://schemas.openxmlformats.org/officeDocument/2006/relationships/image" Target="../media/image29.emf"/><Relationship Id="rId5" Type="http://schemas.openxmlformats.org/officeDocument/2006/relationships/image" Target="../media/image10.png"/><Relationship Id="rId15" Type="http://schemas.openxmlformats.org/officeDocument/2006/relationships/image" Target="../media/image20.png"/><Relationship Id="rId23" Type="http://schemas.openxmlformats.org/officeDocument/2006/relationships/image" Target="../media/image28.png"/><Relationship Id="rId10" Type="http://schemas.openxmlformats.org/officeDocument/2006/relationships/image" Target="../media/image15.png"/><Relationship Id="rId19" Type="http://schemas.openxmlformats.org/officeDocument/2006/relationships/image" Target="../media/image24.png"/><Relationship Id="rId4" Type="http://schemas.openxmlformats.org/officeDocument/2006/relationships/image" Target="../media/image9.png"/><Relationship Id="rId9" Type="http://schemas.openxmlformats.org/officeDocument/2006/relationships/image" Target="../media/image14.png"/><Relationship Id="rId14" Type="http://schemas.openxmlformats.org/officeDocument/2006/relationships/image" Target="../media/image19.png"/><Relationship Id="rId22" Type="http://schemas.openxmlformats.org/officeDocument/2006/relationships/image" Target="../media/image2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emf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5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A755FA98-A9FD-5F5C-2FC9-6F23706770B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20374" y="1747086"/>
            <a:ext cx="11193379" cy="1119000"/>
          </a:xfrm>
        </p:spPr>
        <p:txBody>
          <a:bodyPr anchor="ctr">
            <a:normAutofit/>
          </a:bodyPr>
          <a:lstStyle/>
          <a:p>
            <a:r>
              <a:rPr lang="en-US" sz="4400" dirty="0"/>
              <a:t>National Reactor Innovation Center</a:t>
            </a:r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96195520-9FE9-E13E-794E-4EB7F154D51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62712" y="3246452"/>
            <a:ext cx="11108701" cy="547742"/>
          </a:xfrm>
        </p:spPr>
        <p:txBody>
          <a:bodyPr anchor="ctr" anchorCtr="0">
            <a:noAutofit/>
          </a:bodyPr>
          <a:lstStyle/>
          <a:p>
            <a:r>
              <a:rPr lang="en-US" sz="3600" dirty="0"/>
              <a:t>Partnering with industry to deploy advanced nuclear at the speed of a startup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9A2FD71-D53D-E550-D016-A718D900F5B9}"/>
              </a:ext>
            </a:extLst>
          </p:cNvPr>
          <p:cNvSpPr txBox="1"/>
          <p:nvPr/>
        </p:nvSpPr>
        <p:spPr>
          <a:xfrm>
            <a:off x="10269416" y="6289102"/>
            <a:ext cx="17011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  <a:latin typeface="Montserrat" panose="00000500000000000000" pitchFamily="2" charset="0"/>
              </a:rPr>
              <a:t>MIS-25-85413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8004D13-B3B3-71FB-426C-8F4DC070F6CF}"/>
              </a:ext>
            </a:extLst>
          </p:cNvPr>
          <p:cNvSpPr txBox="1"/>
          <p:nvPr/>
        </p:nvSpPr>
        <p:spPr>
          <a:xfrm>
            <a:off x="660773" y="4665984"/>
            <a:ext cx="3937732" cy="15234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06BAB3"/>
                </a:solidFill>
                <a:latin typeface="Montserrat ExtraBold" pitchFamily="2" charset="77"/>
              </a:rPr>
              <a:t>June 2026</a:t>
            </a:r>
          </a:p>
          <a:p>
            <a:r>
              <a:rPr lang="en-US" b="1" dirty="0">
                <a:solidFill>
                  <a:srgbClr val="006E96"/>
                </a:solidFill>
                <a:latin typeface="Montserrat" panose="00000500000000000000" pitchFamily="2" charset="0"/>
              </a:rPr>
              <a:t>Jake Rymer</a:t>
            </a:r>
          </a:p>
          <a:p>
            <a:endParaRPr lang="en-US" sz="900" dirty="0">
              <a:solidFill>
                <a:srgbClr val="006E96"/>
              </a:solidFill>
              <a:latin typeface="Montserrat" pitchFamily="2" charset="77"/>
            </a:endParaRPr>
          </a:p>
          <a:p>
            <a:r>
              <a:rPr lang="en-US" sz="1600" dirty="0">
                <a:solidFill>
                  <a:srgbClr val="006E96"/>
                </a:solidFill>
                <a:latin typeface="Montserrat" pitchFamily="2" charset="77"/>
              </a:rPr>
              <a:t>Technical Program Manager</a:t>
            </a:r>
          </a:p>
          <a:p>
            <a:r>
              <a:rPr lang="en-US" sz="1600" dirty="0">
                <a:solidFill>
                  <a:srgbClr val="006E96"/>
                </a:solidFill>
                <a:latin typeface="Montserrat" pitchFamily="2" charset="77"/>
              </a:rPr>
              <a:t>National Reactor Innovation Center</a:t>
            </a:r>
          </a:p>
          <a:p>
            <a:r>
              <a:rPr lang="en-US" sz="1600" i="1" dirty="0">
                <a:solidFill>
                  <a:srgbClr val="006E96"/>
                </a:solidFill>
                <a:latin typeface="Montserrat" pitchFamily="2" charset="77"/>
              </a:rPr>
              <a:t>jacob.rymer@inl.gov</a:t>
            </a:r>
          </a:p>
        </p:txBody>
      </p:sp>
    </p:spTree>
    <p:extLst>
      <p:ext uri="{BB962C8B-B14F-4D97-AF65-F5344CB8AC3E}">
        <p14:creationId xmlns:p14="http://schemas.microsoft.com/office/powerpoint/2010/main" val="245588310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10D9C6-95D1-4B3C-173C-C571A5A945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BDCC1B-3EEA-273B-3A03-F8385F16F5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33313"/>
            <a:ext cx="7669696" cy="1196658"/>
          </a:xfrm>
        </p:spPr>
        <p:txBody>
          <a:bodyPr>
            <a:noAutofit/>
          </a:bodyPr>
          <a:lstStyle/>
          <a:p>
            <a:r>
              <a:rPr lang="en-US" sz="3600" dirty="0">
                <a:cs typeface="Arial" panose="020B0604020202020204" pitchFamily="34" charset="0"/>
              </a:rPr>
              <a:t>Unleashing the golden era </a:t>
            </a:r>
            <a:br>
              <a:rPr lang="en-US" sz="3600" dirty="0">
                <a:cs typeface="Arial" panose="020B0604020202020204" pitchFamily="34" charset="0"/>
              </a:rPr>
            </a:br>
            <a:r>
              <a:rPr lang="en-US" sz="3600" dirty="0">
                <a:cs typeface="Arial" panose="020B0604020202020204" pitchFamily="34" charset="0"/>
              </a:rPr>
              <a:t>of American energy dominance</a:t>
            </a:r>
            <a:br>
              <a:rPr lang="en-US" sz="3600" dirty="0">
                <a:solidFill>
                  <a:srgbClr val="06509D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US" sz="36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C8D811B-E556-CE9C-2F0B-000AE83950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F8A8B4-CBB0-5845-8D8A-6B10FD577CA1}" type="slidenum">
              <a:rPr lang="en-US" smtClean="0"/>
              <a:pPr/>
              <a:t>9</a:t>
            </a:fld>
            <a:endParaRPr lang="en-US" dirty="0"/>
          </a:p>
        </p:txBody>
      </p:sp>
      <p:pic>
        <p:nvPicPr>
          <p:cNvPr id="8" name="Picture Placeholder 7">
            <a:extLst>
              <a:ext uri="{FF2B5EF4-FFF2-40B4-BE49-F238E27FC236}">
                <a16:creationId xmlns:a16="http://schemas.microsoft.com/office/drawing/2014/main" id="{2A904540-C6C6-7132-C97A-8127A3834D1E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/>
          <a:srcRect l="30745" r="30745"/>
          <a:stretch>
            <a:fillRect/>
          </a:stretch>
        </p:blipFill>
        <p:spPr>
          <a:xfrm>
            <a:off x="8707438" y="0"/>
            <a:ext cx="3484562" cy="5980113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88B86F7B-E31D-FD2B-01CE-2DD49C6CEB71}"/>
              </a:ext>
            </a:extLst>
          </p:cNvPr>
          <p:cNvSpPr txBox="1"/>
          <p:nvPr/>
        </p:nvSpPr>
        <p:spPr>
          <a:xfrm>
            <a:off x="906966" y="2062867"/>
            <a:ext cx="4712784" cy="417037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42900" indent="-342900">
              <a:spcBef>
                <a:spcPts val="600"/>
              </a:spcBef>
              <a:buClr>
                <a:srgbClr val="06BAB3"/>
              </a:buClr>
              <a:buFont typeface="+mj-lt"/>
              <a:buAutoNum type="arabicPeriod"/>
            </a:pPr>
            <a:r>
              <a:rPr lang="en-US" sz="1500" dirty="0">
                <a:solidFill>
                  <a:srgbClr val="016E97"/>
                </a:solidFill>
                <a:latin typeface="Montserrat" pitchFamily="2" charset="77"/>
              </a:rPr>
              <a:t> </a:t>
            </a:r>
            <a:r>
              <a:rPr lang="en-US" sz="1500" b="1" dirty="0">
                <a:solidFill>
                  <a:srgbClr val="016E97"/>
                </a:solidFill>
                <a:latin typeface="Montserrat" panose="00000500000000000000" pitchFamily="2" charset="0"/>
              </a:rPr>
              <a:t>Advance energy addition, not  </a:t>
            </a:r>
            <a:br>
              <a:rPr lang="en-US" sz="1500" b="1" dirty="0">
                <a:solidFill>
                  <a:srgbClr val="016E97"/>
                </a:solidFill>
                <a:latin typeface="Montserrat" panose="00000500000000000000" pitchFamily="2" charset="0"/>
              </a:rPr>
            </a:br>
            <a:r>
              <a:rPr lang="en-US" sz="1500" b="1" dirty="0">
                <a:solidFill>
                  <a:srgbClr val="016E97"/>
                </a:solidFill>
                <a:latin typeface="Montserrat" panose="00000500000000000000" pitchFamily="2" charset="0"/>
              </a:rPr>
              <a:t> subtraction</a:t>
            </a:r>
          </a:p>
          <a:p>
            <a:pPr marL="342900" indent="-342900">
              <a:spcBef>
                <a:spcPts val="600"/>
              </a:spcBef>
              <a:buClr>
                <a:srgbClr val="06BAB3"/>
              </a:buClr>
              <a:buFont typeface="+mj-lt"/>
              <a:buAutoNum type="arabicPeriod"/>
            </a:pPr>
            <a:r>
              <a:rPr lang="en-US" sz="1500" dirty="0">
                <a:solidFill>
                  <a:srgbClr val="016E97"/>
                </a:solidFill>
                <a:latin typeface="Montserrat" pitchFamily="2" charset="77"/>
              </a:rPr>
              <a:t> </a:t>
            </a:r>
            <a:r>
              <a:rPr lang="en-US" sz="1500" b="1" dirty="0">
                <a:solidFill>
                  <a:srgbClr val="016E97"/>
                </a:solidFill>
                <a:latin typeface="Montserrat" panose="00000500000000000000" pitchFamily="2" charset="0"/>
              </a:rPr>
              <a:t>Unleash American energy innovation</a:t>
            </a:r>
          </a:p>
          <a:p>
            <a:pPr marL="342900" indent="-342900">
              <a:spcBef>
                <a:spcPts val="600"/>
              </a:spcBef>
              <a:buClr>
                <a:srgbClr val="06BAB3"/>
              </a:buClr>
              <a:buFont typeface="+mj-lt"/>
              <a:buAutoNum type="arabicPeriod"/>
            </a:pPr>
            <a:r>
              <a:rPr lang="en-US" sz="1500" dirty="0">
                <a:solidFill>
                  <a:srgbClr val="016E97"/>
                </a:solidFill>
                <a:latin typeface="Montserrat" pitchFamily="2" charset="77"/>
              </a:rPr>
              <a:t> Return to regular order on LNG exports</a:t>
            </a:r>
          </a:p>
          <a:p>
            <a:pPr marL="342900" indent="-342900">
              <a:spcBef>
                <a:spcPts val="600"/>
              </a:spcBef>
              <a:buClr>
                <a:srgbClr val="06BAB3"/>
              </a:buClr>
              <a:buFont typeface="+mj-lt"/>
              <a:buAutoNum type="arabicPeriod"/>
            </a:pPr>
            <a:r>
              <a:rPr lang="en-US" sz="1500" dirty="0">
                <a:solidFill>
                  <a:srgbClr val="016E97"/>
                </a:solidFill>
                <a:latin typeface="Montserrat" pitchFamily="2" charset="77"/>
              </a:rPr>
              <a:t> Promote affordability and consumer  </a:t>
            </a:r>
            <a:br>
              <a:rPr lang="en-US" sz="1500" dirty="0">
                <a:solidFill>
                  <a:srgbClr val="016E97"/>
                </a:solidFill>
                <a:latin typeface="Montserrat" pitchFamily="2" charset="77"/>
              </a:rPr>
            </a:br>
            <a:r>
              <a:rPr lang="en-US" sz="1500" dirty="0">
                <a:solidFill>
                  <a:srgbClr val="016E97"/>
                </a:solidFill>
                <a:latin typeface="Montserrat" pitchFamily="2" charset="77"/>
              </a:rPr>
              <a:t> choice in home appliances</a:t>
            </a:r>
          </a:p>
          <a:p>
            <a:pPr marL="342900" indent="-342900">
              <a:spcBef>
                <a:spcPts val="600"/>
              </a:spcBef>
              <a:buClr>
                <a:srgbClr val="06BAB3"/>
              </a:buClr>
              <a:buFont typeface="+mj-lt"/>
              <a:buAutoNum type="arabicPeriod"/>
            </a:pPr>
            <a:r>
              <a:rPr lang="en-US" sz="1500" dirty="0">
                <a:solidFill>
                  <a:srgbClr val="016E97"/>
                </a:solidFill>
                <a:latin typeface="Montserrat" pitchFamily="2" charset="77"/>
              </a:rPr>
              <a:t> Refill the strategic petroleum reserve  </a:t>
            </a:r>
            <a:br>
              <a:rPr lang="en-US" sz="1500" dirty="0">
                <a:solidFill>
                  <a:srgbClr val="016E97"/>
                </a:solidFill>
                <a:latin typeface="Montserrat" pitchFamily="2" charset="77"/>
              </a:rPr>
            </a:br>
            <a:r>
              <a:rPr lang="en-US" sz="1500" dirty="0">
                <a:solidFill>
                  <a:srgbClr val="016E97"/>
                </a:solidFill>
                <a:latin typeface="Montserrat" pitchFamily="2" charset="77"/>
              </a:rPr>
              <a:t> (SPR)</a:t>
            </a:r>
          </a:p>
          <a:p>
            <a:pPr marL="342900" indent="-342900">
              <a:spcBef>
                <a:spcPts val="600"/>
              </a:spcBef>
              <a:buClr>
                <a:srgbClr val="06BAB3"/>
              </a:buClr>
              <a:buFont typeface="+mj-lt"/>
              <a:buAutoNum type="arabicPeriod"/>
            </a:pPr>
            <a:r>
              <a:rPr lang="en-US" sz="1500" dirty="0">
                <a:solidFill>
                  <a:srgbClr val="016E97"/>
                </a:solidFill>
                <a:latin typeface="Montserrat" pitchFamily="2" charset="77"/>
              </a:rPr>
              <a:t> Modernize America’s nuclear stockpile</a:t>
            </a:r>
          </a:p>
          <a:p>
            <a:pPr marL="342900" indent="-342900">
              <a:spcBef>
                <a:spcPts val="600"/>
              </a:spcBef>
              <a:buClr>
                <a:srgbClr val="06BAB3"/>
              </a:buClr>
              <a:buFont typeface="+mj-lt"/>
              <a:buAutoNum type="arabicPeriod"/>
            </a:pPr>
            <a:r>
              <a:rPr lang="en-US" sz="1500" dirty="0">
                <a:solidFill>
                  <a:srgbClr val="016E97"/>
                </a:solidFill>
                <a:latin typeface="Montserrat" pitchFamily="2" charset="77"/>
              </a:rPr>
              <a:t> </a:t>
            </a:r>
            <a:r>
              <a:rPr lang="en-US" sz="1500" b="1" dirty="0">
                <a:solidFill>
                  <a:srgbClr val="016E97"/>
                </a:solidFill>
                <a:latin typeface="Montserrat" panose="00000500000000000000" pitchFamily="2" charset="0"/>
              </a:rPr>
              <a:t>Unleash commercial nuclear power </a:t>
            </a:r>
            <a:br>
              <a:rPr lang="en-US" sz="1500" b="1" dirty="0">
                <a:solidFill>
                  <a:srgbClr val="016E97"/>
                </a:solidFill>
                <a:latin typeface="Montserrat" panose="00000500000000000000" pitchFamily="2" charset="0"/>
              </a:rPr>
            </a:br>
            <a:r>
              <a:rPr lang="en-US" sz="1500" b="1" dirty="0">
                <a:solidFill>
                  <a:srgbClr val="016E97"/>
                </a:solidFill>
                <a:latin typeface="Montserrat" panose="00000500000000000000" pitchFamily="2" charset="0"/>
              </a:rPr>
              <a:t> in the United States</a:t>
            </a:r>
          </a:p>
          <a:p>
            <a:pPr marL="342900" indent="-342900">
              <a:spcBef>
                <a:spcPts val="600"/>
              </a:spcBef>
              <a:buClr>
                <a:srgbClr val="06BAB3"/>
              </a:buClr>
              <a:buFont typeface="+mj-lt"/>
              <a:buAutoNum type="arabicPeriod"/>
            </a:pPr>
            <a:r>
              <a:rPr lang="en-US" sz="1500" dirty="0">
                <a:solidFill>
                  <a:srgbClr val="016E97"/>
                </a:solidFill>
                <a:latin typeface="Montserrat" pitchFamily="2" charset="77"/>
              </a:rPr>
              <a:t>Strengthen grid reliability and security</a:t>
            </a:r>
          </a:p>
          <a:p>
            <a:pPr marL="342900" indent="-342900">
              <a:spcBef>
                <a:spcPts val="600"/>
              </a:spcBef>
              <a:buClr>
                <a:srgbClr val="06BAB3"/>
              </a:buClr>
              <a:buFont typeface="+mj-lt"/>
              <a:buAutoNum type="arabicPeriod"/>
            </a:pPr>
            <a:r>
              <a:rPr lang="en-US" sz="1500" b="1" dirty="0">
                <a:solidFill>
                  <a:srgbClr val="016E97"/>
                </a:solidFill>
                <a:latin typeface="Montserrat" pitchFamily="2" charset="77"/>
              </a:rPr>
              <a:t> </a:t>
            </a:r>
            <a:r>
              <a:rPr lang="en-US" sz="1500" b="1" dirty="0">
                <a:solidFill>
                  <a:srgbClr val="016E97"/>
                </a:solidFill>
                <a:latin typeface="Montserrat" panose="00000500000000000000" pitchFamily="2" charset="0"/>
              </a:rPr>
              <a:t>Streamline permitting and identify </a:t>
            </a:r>
            <a:br>
              <a:rPr lang="en-US" sz="1500" b="1" dirty="0">
                <a:solidFill>
                  <a:srgbClr val="016E97"/>
                </a:solidFill>
                <a:latin typeface="Montserrat" panose="00000500000000000000" pitchFamily="2" charset="0"/>
              </a:rPr>
            </a:br>
            <a:r>
              <a:rPr lang="en-US" sz="1500" b="1" dirty="0">
                <a:solidFill>
                  <a:srgbClr val="016E97"/>
                </a:solidFill>
                <a:latin typeface="Montserrat" panose="00000500000000000000" pitchFamily="2" charset="0"/>
              </a:rPr>
              <a:t> undue burdens on American energy</a:t>
            </a:r>
          </a:p>
          <a:p>
            <a:pPr marL="342900" indent="-342900">
              <a:spcBef>
                <a:spcPts val="600"/>
              </a:spcBef>
              <a:buClr>
                <a:srgbClr val="2DA9E1"/>
              </a:buClr>
              <a:buFont typeface="+mj-lt"/>
              <a:buAutoNum type="arabicPeriod"/>
            </a:pPr>
            <a:endParaRPr lang="en-US" sz="1600" dirty="0">
              <a:solidFill>
                <a:srgbClr val="07519E"/>
              </a:solidFill>
              <a:latin typeface="Montserrat" pitchFamily="2" charset="77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AB9387C-87EF-3F02-086C-A7296F238777}"/>
              </a:ext>
            </a:extLst>
          </p:cNvPr>
          <p:cNvSpPr txBox="1"/>
          <p:nvPr/>
        </p:nvSpPr>
        <p:spPr>
          <a:xfrm>
            <a:off x="5619750" y="3071624"/>
            <a:ext cx="2626100" cy="29084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06BAB3"/>
                </a:solidFill>
                <a:effectLst/>
                <a:uLnTx/>
                <a:uFillTx/>
                <a:latin typeface="Arial" panose="020B0604020202020204"/>
              </a:rPr>
              <a:t>“The long-awaited American nuclear renaissance must launch during President Trump’s administration. As global energy demand continues to grow, America must lead the commercialization of </a:t>
            </a:r>
            <a:r>
              <a:rPr kumimoji="0" lang="en-US" sz="1400" b="1" i="0" u="none" strike="noStrike" kern="0" cap="none" spc="0" normalizeH="0" baseline="0" noProof="0" dirty="0">
                <a:ln>
                  <a:noFill/>
                </a:ln>
                <a:solidFill>
                  <a:srgbClr val="06BAB3"/>
                </a:solidFill>
                <a:effectLst/>
                <a:uLnTx/>
                <a:uFillTx/>
                <a:latin typeface="Arial" panose="020B0604020202020204"/>
              </a:rPr>
              <a:t>affordable and abundant nuclear energy</a:t>
            </a:r>
            <a:r>
              <a: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06BAB3"/>
                </a:solidFill>
                <a:effectLst/>
                <a:uLnTx/>
                <a:uFillTx/>
                <a:latin typeface="Arial" panose="020B0604020202020204"/>
              </a:rPr>
              <a:t>.”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1" u="none" strike="noStrike" kern="0" cap="none" spc="0" normalizeH="0" baseline="0" noProof="0" dirty="0">
                <a:ln>
                  <a:noFill/>
                </a:ln>
                <a:solidFill>
                  <a:srgbClr val="06BAB3"/>
                </a:solidFill>
                <a:effectLst/>
                <a:uLnTx/>
                <a:uFillTx/>
                <a:latin typeface="Arial" panose="020B0604020202020204"/>
              </a:rPr>
              <a:t>Secretary of Energy</a:t>
            </a:r>
            <a:br>
              <a:rPr kumimoji="0" lang="en-US" sz="1400" b="0" i="1" u="none" strike="noStrike" kern="0" cap="none" spc="0" normalizeH="0" baseline="0" noProof="0" dirty="0">
                <a:ln>
                  <a:noFill/>
                </a:ln>
                <a:solidFill>
                  <a:srgbClr val="06BAB3"/>
                </a:solidFill>
                <a:effectLst/>
                <a:uLnTx/>
                <a:uFillTx/>
                <a:latin typeface="Arial" panose="020B0604020202020204"/>
              </a:rPr>
            </a:br>
            <a:r>
              <a:rPr kumimoji="0" lang="en-US" sz="1400" b="0" i="1" u="none" strike="noStrike" kern="0" cap="none" spc="0" normalizeH="0" baseline="0" noProof="0" dirty="0">
                <a:ln>
                  <a:noFill/>
                </a:ln>
                <a:solidFill>
                  <a:srgbClr val="06BAB3"/>
                </a:solidFill>
                <a:effectLst/>
                <a:uLnTx/>
                <a:uFillTx/>
                <a:latin typeface="Arial" panose="020B0604020202020204"/>
              </a:rPr>
              <a:t>Chris Wright</a:t>
            </a:r>
            <a:endParaRPr kumimoji="0" lang="en-US" sz="1400" b="1" i="1" u="none" strike="noStrike" kern="0" cap="none" spc="0" normalizeH="0" baseline="0" noProof="0" dirty="0">
              <a:ln>
                <a:noFill/>
              </a:ln>
              <a:solidFill>
                <a:srgbClr val="06BAB3"/>
              </a:solidFill>
              <a:effectLst/>
              <a:uLnTx/>
              <a:uFillTx/>
              <a:latin typeface="Arial" panose="020B0604020202020204"/>
            </a:endParaRPr>
          </a:p>
        </p:txBody>
      </p:sp>
    </p:spTree>
    <p:extLst>
      <p:ext uri="{BB962C8B-B14F-4D97-AF65-F5344CB8AC3E}">
        <p14:creationId xmlns:p14="http://schemas.microsoft.com/office/powerpoint/2010/main" val="401380379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7E53CB-48B2-6F65-3CAA-4DE6EC4787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17B33D6-3245-6EE1-D3D3-49CE384D30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F8A8B4-CBB0-5845-8D8A-6B10FD577CA1}" type="slidenum">
              <a:rPr lang="en-US" smtClean="0"/>
              <a:pPr/>
              <a:t>10</a:t>
            </a:fld>
            <a:endParaRPr lang="en-US" dirty="0"/>
          </a:p>
        </p:txBody>
      </p:sp>
      <p:pic>
        <p:nvPicPr>
          <p:cNvPr id="6" name="Picture Placeholder 5" descr="A picture containing person, suit, concert band&#10;&#10;AI-generated content may be incorrect.">
            <a:extLst>
              <a:ext uri="{FF2B5EF4-FFF2-40B4-BE49-F238E27FC236}">
                <a16:creationId xmlns:a16="http://schemas.microsoft.com/office/drawing/2014/main" id="{31E97925-6EDF-1217-7D64-10D64F447046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407784"/>
            <a:ext cx="6306671" cy="5739520"/>
          </a:xfrm>
          <a:prstGeom prst="rect">
            <a:avLst/>
          </a:prstGeom>
        </p:spPr>
      </p:pic>
      <p:sp>
        <p:nvSpPr>
          <p:cNvPr id="7" name="Text Placeholder 1">
            <a:extLst>
              <a:ext uri="{FF2B5EF4-FFF2-40B4-BE49-F238E27FC236}">
                <a16:creationId xmlns:a16="http://schemas.microsoft.com/office/drawing/2014/main" id="{2B5EA794-4131-DF54-F09B-21EC33FF5F64}"/>
              </a:ext>
            </a:extLst>
          </p:cNvPr>
          <p:cNvSpPr txBox="1">
            <a:spLocks/>
          </p:cNvSpPr>
          <p:nvPr/>
        </p:nvSpPr>
        <p:spPr>
          <a:xfrm>
            <a:off x="7004100" y="508912"/>
            <a:ext cx="3971182" cy="1050947"/>
          </a:xfrm>
          <a:prstGeom prst="rect">
            <a:avLst/>
          </a:prstGeom>
          <a:noFill/>
        </p:spPr>
        <p:txBody>
          <a:bodyPr vert="horz" lIns="0" tIns="9144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bg2"/>
              </a:buClr>
              <a:buFontTx/>
              <a:buNone/>
              <a:defRPr sz="3200" b="1" i="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bg2"/>
              </a:buClr>
              <a:buFontTx/>
              <a:buNone/>
              <a:defRPr sz="2200" b="0" i="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bg2"/>
              </a:buClr>
              <a:buFontTx/>
              <a:buNone/>
              <a:defRPr sz="2200" b="0" i="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bg2"/>
              </a:buClr>
              <a:buFontTx/>
              <a:buNone/>
              <a:defRPr sz="2200" b="0" i="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bg2"/>
              </a:buClr>
              <a:buFontTx/>
              <a:buNone/>
              <a:defRPr sz="2200" b="0" i="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2CA8E1"/>
              </a:buClr>
              <a:buSzTx/>
              <a:buFontTx/>
              <a:buNone/>
              <a:tabLst/>
              <a:defRPr/>
            </a:pPr>
            <a:r>
              <a:rPr kumimoji="0" lang="en-US" u="none" strike="noStrike" kern="1200" cap="none" spc="0" normalizeH="0" baseline="0" noProof="0" dirty="0">
                <a:ln>
                  <a:noFill/>
                </a:ln>
                <a:solidFill>
                  <a:srgbClr val="06BAB3"/>
                </a:solidFill>
                <a:effectLst/>
                <a:uLnTx/>
                <a:uFillTx/>
                <a:latin typeface="Montserrat" panose="00000500000000000000" pitchFamily="2" charset="0"/>
              </a:rPr>
              <a:t>Nuclear Energy</a:t>
            </a:r>
            <a:br>
              <a:rPr kumimoji="0" lang="en-US" u="none" strike="noStrike" kern="1200" cap="none" spc="0" normalizeH="0" baseline="0" noProof="0" dirty="0">
                <a:ln>
                  <a:noFill/>
                </a:ln>
                <a:solidFill>
                  <a:srgbClr val="06BAB3"/>
                </a:solidFill>
                <a:effectLst/>
                <a:uLnTx/>
                <a:uFillTx/>
                <a:latin typeface="Montserrat" panose="00000500000000000000" pitchFamily="2" charset="0"/>
              </a:rPr>
            </a:br>
            <a:r>
              <a:rPr kumimoji="0" lang="en-US" u="none" strike="noStrike" kern="1200" cap="none" spc="0" normalizeH="0" baseline="0" noProof="0" dirty="0">
                <a:ln>
                  <a:noFill/>
                </a:ln>
                <a:solidFill>
                  <a:srgbClr val="06BAB3"/>
                </a:solidFill>
                <a:effectLst/>
                <a:uLnTx/>
                <a:uFillTx/>
                <a:latin typeface="Montserrat" panose="00000500000000000000" pitchFamily="2" charset="0"/>
              </a:rPr>
              <a:t>Executive Orders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59398C0-8CC6-4650-FC68-47166A3868F4}"/>
              </a:ext>
            </a:extLst>
          </p:cNvPr>
          <p:cNvSpPr txBox="1"/>
          <p:nvPr/>
        </p:nvSpPr>
        <p:spPr>
          <a:xfrm>
            <a:off x="6950312" y="4798699"/>
            <a:ext cx="393575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1500"/>
              </a:lnSpc>
              <a:spcBef>
                <a:spcPts val="300"/>
              </a:spcBef>
            </a:pPr>
            <a:r>
              <a:rPr lang="en-US" sz="1000" i="1" dirty="0">
                <a:solidFill>
                  <a:srgbClr val="06BAB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President Donald Trump holds up a signed executive order in the </a:t>
            </a:r>
            <a:br>
              <a:rPr lang="en-US" sz="1000" i="1" dirty="0">
                <a:solidFill>
                  <a:srgbClr val="06BAB3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1000" i="1" dirty="0">
                <a:solidFill>
                  <a:srgbClr val="06BAB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Oval Office of the White House May 23, 2025 in Washington, DC. </a:t>
            </a:r>
          </a:p>
          <a:p>
            <a:r>
              <a:rPr lang="en-US" sz="1000" i="1" dirty="0">
                <a:solidFill>
                  <a:srgbClr val="06BAB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Win McNamee/Getty Images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F6FC7F4-0B87-36F9-8FE8-DB00F06DF1EE}"/>
              </a:ext>
            </a:extLst>
          </p:cNvPr>
          <p:cNvSpPr txBox="1"/>
          <p:nvPr/>
        </p:nvSpPr>
        <p:spPr>
          <a:xfrm>
            <a:off x="6950312" y="1748118"/>
            <a:ext cx="3726713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Clr>
                <a:srgbClr val="016E97"/>
              </a:buClr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16E97"/>
                </a:solidFill>
                <a:latin typeface="Montserrat" pitchFamily="2" charset="77"/>
              </a:rPr>
              <a:t>Reinvigorate the Nuclear Industrial Base</a:t>
            </a:r>
          </a:p>
          <a:p>
            <a:pPr marL="285750" indent="-285750">
              <a:buClr>
                <a:srgbClr val="016E97"/>
              </a:buClr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16E97"/>
                </a:solidFill>
                <a:latin typeface="Montserrat" pitchFamily="2" charset="77"/>
              </a:rPr>
              <a:t>Reform Nuclear Reactor Testing at DOE</a:t>
            </a:r>
          </a:p>
          <a:p>
            <a:pPr marL="285750" indent="-285750">
              <a:buClr>
                <a:srgbClr val="016E97"/>
              </a:buClr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16E97"/>
                </a:solidFill>
                <a:latin typeface="Montserrat" pitchFamily="2" charset="77"/>
              </a:rPr>
              <a:t>Deploy Advanced Nuclear Reactor Technologies for National Security</a:t>
            </a:r>
          </a:p>
          <a:p>
            <a:pPr marL="285750" indent="-285750">
              <a:buClr>
                <a:srgbClr val="016E97"/>
              </a:buClr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16E97"/>
                </a:solidFill>
                <a:latin typeface="Montserrat" pitchFamily="2" charset="77"/>
              </a:rPr>
              <a:t>Reform the Nuclear Regulatory Commission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endParaRPr lang="en-US" dirty="0">
              <a:latin typeface="Montserra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16540678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A985C5-D270-3331-0E68-7B015FF139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9622808C-CE84-4BD5-1BBF-DD15258D5F9B}"/>
              </a:ext>
            </a:extLst>
          </p:cNvPr>
          <p:cNvSpPr/>
          <p:nvPr/>
        </p:nvSpPr>
        <p:spPr>
          <a:xfrm>
            <a:off x="8713694" y="1"/>
            <a:ext cx="3478306" cy="598278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F689C41-7D3B-8D7C-5902-411C939641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Aalo</a:t>
            </a:r>
            <a:r>
              <a:rPr lang="en-US" dirty="0"/>
              <a:t>-X Reactor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87CDCD-5975-AEC1-F5E3-4D1BC93510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48277"/>
            <a:ext cx="7286469" cy="4382957"/>
          </a:xfrm>
        </p:spPr>
        <p:txBody>
          <a:bodyPr>
            <a:normAutofit fontScale="62500" lnSpcReduction="20000"/>
          </a:bodyPr>
          <a:lstStyle/>
          <a:p>
            <a:pPr>
              <a:lnSpc>
                <a:spcPct val="120000"/>
              </a:lnSpc>
            </a:pPr>
            <a:r>
              <a:rPr lang="en-US" sz="2300" b="1" dirty="0" err="1">
                <a:latin typeface="Montserrat" panose="00000500000000000000" pitchFamily="2" charset="0"/>
              </a:rPr>
              <a:t>Aalo</a:t>
            </a:r>
            <a:r>
              <a:rPr lang="en-US" sz="2300" b="1" dirty="0">
                <a:latin typeface="Montserrat" panose="00000500000000000000" pitchFamily="2" charset="0"/>
              </a:rPr>
              <a:t> Atomics</a:t>
            </a:r>
          </a:p>
          <a:p>
            <a:pPr lvl="1">
              <a:lnSpc>
                <a:spcPct val="120000"/>
              </a:lnSpc>
              <a:buFont typeface="Courier New" panose="02070309020205020404" pitchFamily="49" charset="0"/>
              <a:buChar char="o"/>
            </a:pPr>
            <a:r>
              <a:rPr lang="en-US" sz="2000" dirty="0"/>
              <a:t>Selected for DOE Reactor Pilot Program</a:t>
            </a:r>
          </a:p>
          <a:p>
            <a:pPr lvl="1">
              <a:lnSpc>
                <a:spcPct val="120000"/>
              </a:lnSpc>
              <a:buFont typeface="Courier New" panose="02070309020205020404" pitchFamily="49" charset="0"/>
              <a:buChar char="o"/>
            </a:pPr>
            <a:r>
              <a:rPr lang="en-US" sz="2000" dirty="0"/>
              <a:t>Signed Other Transaction Authority (OTA) agreement with DOE</a:t>
            </a:r>
          </a:p>
          <a:p>
            <a:pPr lvl="1">
              <a:lnSpc>
                <a:spcPct val="120000"/>
              </a:lnSpc>
              <a:buFont typeface="Courier New" panose="02070309020205020404" pitchFamily="49" charset="0"/>
              <a:buChar char="o"/>
            </a:pPr>
            <a:r>
              <a:rPr lang="en-US" sz="2000" dirty="0"/>
              <a:t>Planned as DOE authorized test</a:t>
            </a:r>
          </a:p>
          <a:p>
            <a:pPr>
              <a:lnSpc>
                <a:spcPct val="120000"/>
              </a:lnSpc>
            </a:pPr>
            <a:r>
              <a:rPr lang="en-US" sz="2300" b="1" dirty="0" err="1">
                <a:latin typeface="Montserrat" panose="00000500000000000000" pitchFamily="2" charset="0"/>
              </a:rPr>
              <a:t>Aalo</a:t>
            </a:r>
            <a:r>
              <a:rPr lang="en-US" sz="2300" b="1" dirty="0">
                <a:latin typeface="Montserrat" panose="00000500000000000000" pitchFamily="2" charset="0"/>
              </a:rPr>
              <a:t>-X Reactor </a:t>
            </a:r>
          </a:p>
          <a:p>
            <a:pPr lvl="1">
              <a:lnSpc>
                <a:spcPct val="120000"/>
              </a:lnSpc>
              <a:buFont typeface="Courier New" panose="02070309020205020404" pitchFamily="49" charset="0"/>
              <a:buChar char="o"/>
            </a:pPr>
            <a:r>
              <a:rPr lang="en-US" sz="2000" dirty="0"/>
              <a:t>Liquid Metal Reactor, Sodium Cooled Thermal Reactor</a:t>
            </a:r>
          </a:p>
          <a:p>
            <a:pPr lvl="1">
              <a:lnSpc>
                <a:spcPct val="120000"/>
              </a:lnSpc>
              <a:buFont typeface="Courier New" panose="02070309020205020404" pitchFamily="49" charset="0"/>
              <a:buChar char="o"/>
            </a:pPr>
            <a:r>
              <a:rPr lang="en-US" sz="2000" dirty="0"/>
              <a:t>UO2 fuel pins and graphite moderated core</a:t>
            </a:r>
          </a:p>
          <a:p>
            <a:pPr lvl="2">
              <a:lnSpc>
                <a:spcPct val="120000"/>
              </a:lnSpc>
              <a:buFont typeface="Courier New" panose="02070309020205020404" pitchFamily="49" charset="0"/>
              <a:buChar char="o"/>
            </a:pPr>
            <a:r>
              <a:rPr lang="en-US" dirty="0"/>
              <a:t>Final design under development</a:t>
            </a:r>
          </a:p>
          <a:p>
            <a:pPr lvl="1">
              <a:lnSpc>
                <a:spcPct val="120000"/>
              </a:lnSpc>
              <a:buFont typeface="Courier New" panose="02070309020205020404" pitchFamily="49" charset="0"/>
              <a:buChar char="o"/>
            </a:pPr>
            <a:r>
              <a:rPr lang="en-US" sz="2000" dirty="0"/>
              <a:t>30 </a:t>
            </a:r>
            <a:r>
              <a:rPr lang="en-US" sz="2000" dirty="0" err="1"/>
              <a:t>MWth</a:t>
            </a:r>
            <a:endParaRPr lang="en-US" sz="2000" dirty="0"/>
          </a:p>
          <a:p>
            <a:pPr>
              <a:lnSpc>
                <a:spcPct val="120000"/>
              </a:lnSpc>
            </a:pPr>
            <a:r>
              <a:rPr lang="en-US" sz="2300" b="1" dirty="0">
                <a:latin typeface="Montserrat" panose="00000500000000000000" pitchFamily="2" charset="0"/>
              </a:rPr>
              <a:t>5% enriched UO2</a:t>
            </a:r>
          </a:p>
          <a:p>
            <a:pPr lvl="1">
              <a:lnSpc>
                <a:spcPct val="120000"/>
              </a:lnSpc>
              <a:buFont typeface="Courier New" panose="02070309020205020404" pitchFamily="49" charset="0"/>
              <a:buChar char="o"/>
            </a:pPr>
            <a:r>
              <a:rPr lang="en-US" sz="2000" dirty="0" err="1"/>
              <a:t>Aalo</a:t>
            </a:r>
            <a:r>
              <a:rPr lang="en-US" sz="2000" dirty="0"/>
              <a:t> signed agreement with Urenco to supply fuel</a:t>
            </a:r>
          </a:p>
          <a:p>
            <a:pPr>
              <a:lnSpc>
                <a:spcPct val="120000"/>
              </a:lnSpc>
            </a:pPr>
            <a:r>
              <a:rPr lang="en-US" sz="2300" b="1" dirty="0">
                <a:latin typeface="Montserrat" panose="00000500000000000000" pitchFamily="2" charset="0"/>
              </a:rPr>
              <a:t>Groundbreaking held August 28 after receiving the Environmental Compliance Permit</a:t>
            </a:r>
          </a:p>
          <a:p>
            <a:pPr>
              <a:lnSpc>
                <a:spcPct val="120000"/>
              </a:lnSpc>
            </a:pPr>
            <a:r>
              <a:rPr lang="en-US" sz="2300" b="1" dirty="0" err="1">
                <a:latin typeface="Montserrat" panose="00000500000000000000" pitchFamily="2" charset="0"/>
              </a:rPr>
              <a:t>Aalo’s</a:t>
            </a:r>
            <a:r>
              <a:rPr lang="en-US" sz="2300" b="1" dirty="0">
                <a:latin typeface="Montserrat" panose="00000500000000000000" pitchFamily="2" charset="0"/>
              </a:rPr>
              <a:t> goal is to have a dry criticality experiment by July 4, 2026 COMPLETE</a:t>
            </a:r>
          </a:p>
          <a:p>
            <a:pPr>
              <a:lnSpc>
                <a:spcPct val="100000"/>
              </a:lnSpc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37A926D-23DD-21E2-F569-136F647743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F8A8B4-CBB0-5845-8D8A-6B10FD577CA1}" type="slidenum">
              <a:rPr lang="en-US" smtClean="0"/>
              <a:pPr/>
              <a:t>11</a:t>
            </a:fld>
            <a:endParaRPr lang="en-US" dirty="0"/>
          </a:p>
        </p:txBody>
      </p:sp>
      <p:pic>
        <p:nvPicPr>
          <p:cNvPr id="8" name="Picture 7" descr="A picture containing sky, outdoor, tarmac&#10;&#10;AI-generated content may be incorrect.">
            <a:extLst>
              <a:ext uri="{FF2B5EF4-FFF2-40B4-BE49-F238E27FC236}">
                <a16:creationId xmlns:a16="http://schemas.microsoft.com/office/drawing/2014/main" id="{95C7D405-1B20-01FF-A802-1377F7C106B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1749" t="20029" r="19858" b="7581"/>
          <a:stretch>
            <a:fillRect/>
          </a:stretch>
        </p:blipFill>
        <p:spPr>
          <a:xfrm>
            <a:off x="9099031" y="3069508"/>
            <a:ext cx="2772148" cy="2103988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47F755DF-12DD-610E-669A-3018E87FE019}"/>
              </a:ext>
            </a:extLst>
          </p:cNvPr>
          <p:cNvSpPr txBox="1"/>
          <p:nvPr/>
        </p:nvSpPr>
        <p:spPr>
          <a:xfrm>
            <a:off x="8934328" y="5256866"/>
            <a:ext cx="30972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u="none" strike="noStrike" kern="1200" cap="none" spc="0" normalizeH="0" baseline="0" noProof="0" dirty="0">
                <a:ln>
                  <a:noFill/>
                </a:ln>
                <a:solidFill>
                  <a:srgbClr val="006E96"/>
                </a:solidFill>
                <a:effectLst/>
                <a:uLnTx/>
                <a:uFillTx/>
                <a:latin typeface="Montserrat" pitchFamily="2" charset="77"/>
              </a:rPr>
              <a:t>Critical Assembly Facility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u="none" strike="noStrike" kern="1200" cap="none" spc="0" normalizeH="0" baseline="0" noProof="0" dirty="0">
                <a:ln>
                  <a:noFill/>
                </a:ln>
                <a:solidFill>
                  <a:srgbClr val="006E96"/>
                </a:solidFill>
                <a:effectLst/>
                <a:uLnTx/>
                <a:uFillTx/>
                <a:latin typeface="Montserrat" pitchFamily="2" charset="77"/>
              </a:rPr>
              <a:t>Home of the Zero Power Dry Criticality Experiment 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4914B93A-D812-B0FA-BEBC-89B0705FF60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34018" y="345436"/>
            <a:ext cx="1258704" cy="24363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792090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0B85A5-50F6-DDBE-03AE-F0FDA8DE2A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BDC2CE2C-6EED-2E46-3316-AE759C7B869B}"/>
              </a:ext>
            </a:extLst>
          </p:cNvPr>
          <p:cNvSpPr/>
          <p:nvPr/>
        </p:nvSpPr>
        <p:spPr>
          <a:xfrm>
            <a:off x="8713694" y="1"/>
            <a:ext cx="3478306" cy="598278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6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D548A5D-FA50-4087-8721-DF74407325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00063"/>
            <a:ext cx="7286469" cy="1196658"/>
          </a:xfrm>
        </p:spPr>
        <p:txBody>
          <a:bodyPr>
            <a:normAutofit/>
          </a:bodyPr>
          <a:lstStyle/>
          <a:p>
            <a:r>
              <a:rPr lang="en-US" sz="4000" dirty="0"/>
              <a:t>Antares R1 Demonstration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C9A7AEA-D69E-A971-5BB8-DAC650D9B5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6721"/>
            <a:ext cx="7286469" cy="4578350"/>
          </a:xfrm>
        </p:spPr>
        <p:txBody>
          <a:bodyPr>
            <a:noAutofit/>
          </a:bodyPr>
          <a:lstStyle/>
          <a:p>
            <a:pPr lvl="0">
              <a:defRPr/>
            </a:pPr>
            <a:r>
              <a:rPr lang="en-US" sz="1600" b="1" dirty="0">
                <a:latin typeface="Montserrat" panose="00000500000000000000" pitchFamily="2" charset="0"/>
              </a:rPr>
              <a:t>Antares</a:t>
            </a:r>
          </a:p>
          <a:p>
            <a:pPr lvl="1">
              <a:buFont typeface="Courier New" panose="02070309020205020404" pitchFamily="49" charset="0"/>
              <a:buChar char="o"/>
              <a:defRPr/>
            </a:pPr>
            <a:r>
              <a:rPr lang="en-US" sz="1400" dirty="0"/>
              <a:t>Selected for DOE Reactor Pilot Program</a:t>
            </a:r>
          </a:p>
          <a:p>
            <a:pPr lvl="1">
              <a:buFont typeface="Courier New" panose="02070309020205020404" pitchFamily="49" charset="0"/>
              <a:buChar char="o"/>
              <a:defRPr/>
            </a:pPr>
            <a:r>
              <a:rPr lang="en-US" sz="1400" dirty="0"/>
              <a:t>DOE Other Transaction Authority (OTA) agreement  – Sept 2025</a:t>
            </a:r>
          </a:p>
          <a:p>
            <a:pPr lvl="1">
              <a:buFont typeface="Courier New" panose="02070309020205020404" pitchFamily="49" charset="0"/>
              <a:buChar char="o"/>
              <a:defRPr/>
            </a:pPr>
            <a:r>
              <a:rPr lang="en-US" sz="1400" dirty="0"/>
              <a:t>Planned as DOE authorized test</a:t>
            </a:r>
          </a:p>
          <a:p>
            <a:pPr lvl="0">
              <a:defRPr/>
            </a:pPr>
            <a:r>
              <a:rPr lang="en-US" sz="1600" b="1" dirty="0">
                <a:latin typeface="Montserrat" panose="00000500000000000000" pitchFamily="2" charset="0"/>
              </a:rPr>
              <a:t>Antares R1 Reactor </a:t>
            </a:r>
          </a:p>
          <a:p>
            <a:pPr lvl="1">
              <a:buFont typeface="Courier New" panose="02070309020205020404" pitchFamily="49" charset="0"/>
              <a:buChar char="o"/>
              <a:defRPr/>
            </a:pPr>
            <a:r>
              <a:rPr lang="en-US" sz="1400" dirty="0"/>
              <a:t>Sodium Cooled Heat Pipe Reactor</a:t>
            </a:r>
          </a:p>
          <a:p>
            <a:pPr lvl="1">
              <a:buFont typeface="Courier New" panose="02070309020205020404" pitchFamily="49" charset="0"/>
              <a:buChar char="o"/>
              <a:defRPr/>
            </a:pPr>
            <a:r>
              <a:rPr lang="en-US" sz="1400" dirty="0"/>
              <a:t>Graphite moderated core</a:t>
            </a:r>
          </a:p>
          <a:p>
            <a:pPr lvl="1">
              <a:buFont typeface="Courier New" panose="02070309020205020404" pitchFamily="49" charset="0"/>
              <a:buChar char="o"/>
              <a:defRPr/>
            </a:pPr>
            <a:r>
              <a:rPr lang="en-US" sz="1400" dirty="0"/>
              <a:t>TRISO fuel compacts</a:t>
            </a:r>
          </a:p>
          <a:p>
            <a:pPr lvl="1">
              <a:buFont typeface="Courier New" panose="02070309020205020404" pitchFamily="49" charset="0"/>
              <a:buChar char="o"/>
              <a:defRPr/>
            </a:pPr>
            <a:r>
              <a:rPr lang="en-US" sz="1400" dirty="0"/>
              <a:t>1-3 </a:t>
            </a:r>
            <a:r>
              <a:rPr lang="en-US" sz="1400" dirty="0" err="1"/>
              <a:t>MWth</a:t>
            </a:r>
            <a:r>
              <a:rPr lang="en-US" sz="1400" dirty="0"/>
              <a:t>, scalable to higher power levels</a:t>
            </a:r>
          </a:p>
          <a:p>
            <a:pPr lvl="0">
              <a:defRPr/>
            </a:pPr>
            <a:r>
              <a:rPr lang="en-US" sz="1600" b="1" dirty="0">
                <a:latin typeface="Montserrat" panose="00000500000000000000" pitchFamily="2" charset="0"/>
              </a:rPr>
              <a:t>TRISO Fuel: 19.75% enriched U-235</a:t>
            </a:r>
          </a:p>
          <a:p>
            <a:pPr lvl="1">
              <a:defRPr/>
            </a:pPr>
            <a:r>
              <a:rPr lang="en-US" sz="1400" dirty="0"/>
              <a:t>Contract with BWXT to manufacture fuel</a:t>
            </a:r>
          </a:p>
          <a:p>
            <a:pPr lvl="0">
              <a:defRPr/>
            </a:pPr>
            <a:r>
              <a:rPr lang="en-US" sz="1600" b="1" dirty="0">
                <a:latin typeface="Montserrat" panose="00000500000000000000" pitchFamily="2" charset="0"/>
              </a:rPr>
              <a:t>INL is cleaning/modifying MFC-793 to establish the Reactor and Critical Experiment (RACE) Facility</a:t>
            </a:r>
          </a:p>
          <a:p>
            <a:pPr lvl="0">
              <a:defRPr/>
            </a:pPr>
            <a:r>
              <a:rPr lang="en-US" sz="1600" b="1" dirty="0">
                <a:latin typeface="Montserrat" panose="00000500000000000000" pitchFamily="2" charset="0"/>
              </a:rPr>
              <a:t>Mark-0 Test:  Dry criticality experiment COMPLETE</a:t>
            </a:r>
          </a:p>
          <a:p>
            <a:pPr lvl="0">
              <a:defRPr/>
            </a:pPr>
            <a:r>
              <a:rPr lang="en-US" sz="1600" b="1" dirty="0">
                <a:latin typeface="Montserrat" panose="00000500000000000000" pitchFamily="2" charset="0"/>
              </a:rPr>
              <a:t>Mark-1 Test:  Full R1 reactor test - 2028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B854DBB-8C8C-0FB1-4E6B-52B1F15F4F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F8A8B4-CBB0-5845-8D8A-6B10FD577CA1}" type="slidenum">
              <a:rPr lang="en-US" smtClean="0"/>
              <a:pPr/>
              <a:t>12</a:t>
            </a:fld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C03B45E-C00F-8669-7E28-FF1516323F7C}"/>
              </a:ext>
            </a:extLst>
          </p:cNvPr>
          <p:cNvSpPr txBox="1"/>
          <p:nvPr/>
        </p:nvSpPr>
        <p:spPr>
          <a:xfrm>
            <a:off x="9004917" y="3310573"/>
            <a:ext cx="183297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1" u="none" strike="noStrike" kern="1200" cap="none" spc="0" normalizeH="0" baseline="0" noProof="0" dirty="0">
                <a:ln>
                  <a:noFill/>
                </a:ln>
                <a:solidFill>
                  <a:srgbClr val="006E96"/>
                </a:solidFill>
                <a:effectLst/>
                <a:uLnTx/>
                <a:uFillTx/>
                <a:latin typeface="Montserrat" panose="00000500000000000000" pitchFamily="2" charset="0"/>
              </a:rPr>
              <a:t>Antares R1 Reactor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A74EC85-8E51-8090-DC65-95BBF0771734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5000" b="96849" l="5110" r="94890">
                        <a14:foregroundMark x1="22676" y1="7865" x2="38869" y2="7865"/>
                        <a14:foregroundMark x1="38869" y1="7865" x2="50687" y2="7682"/>
                        <a14:foregroundMark x1="20281" y1="5911" x2="52379" y2="5130"/>
                        <a14:foregroundMark x1="52379" y1="5130" x2="57170" y2="9427"/>
                        <a14:foregroundMark x1="9550" y1="70469" x2="16544" y2="82604"/>
                        <a14:foregroundMark x1="16544" y1="82604" x2="19451" y2="83151"/>
                        <a14:foregroundMark x1="7985" y1="80547" x2="7697" y2="70885"/>
                        <a14:foregroundMark x1="5110" y1="80130" x2="6963" y2="74401"/>
                        <a14:foregroundMark x1="9230" y1="69870" x2="15937" y2="63307"/>
                        <a14:foregroundMark x1="57490" y1="52812" x2="60779" y2="64167"/>
                        <a14:foregroundMark x1="61195" y1="67109" x2="61290" y2="72135"/>
                        <a14:foregroundMark x1="68093" y1="74505" x2="77579" y2="76927"/>
                        <a14:foregroundMark x1="85212" y1="79193" x2="94794" y2="80885"/>
                        <a14:foregroundMark x1="94922" y1="86589" x2="94507" y2="81224"/>
                        <a14:foregroundMark x1="83775" y1="89870" x2="68828" y2="94375"/>
                        <a14:foregroundMark x1="68828" y1="94375" x2="53082" y2="94479"/>
                        <a14:foregroundMark x1="53082" y1="94479" x2="38326" y2="89922"/>
                        <a14:foregroundMark x1="38326" y1="89922" x2="53497" y2="85911"/>
                        <a14:foregroundMark x1="53497" y1="85911" x2="70936" y2="88073"/>
                        <a14:foregroundMark x1="70936" y1="88073" x2="52954" y2="90859"/>
                        <a14:foregroundMark x1="52954" y1="90859" x2="68317" y2="92865"/>
                        <a14:foregroundMark x1="68317" y1="92865" x2="74289" y2="90625"/>
                        <a14:foregroundMark x1="68636" y1="94766" x2="67806" y2="94766"/>
                        <a14:foregroundMark x1="60492" y1="96849" x2="64484" y2="95938"/>
                        <a14:foregroundMark x1="56883" y1="45417" x2="56659" y2="35313"/>
                        <a14:foregroundMark x1="56340" y1="36823" x2="58607" y2="36250"/>
                        <a14:foregroundMark x1="57681" y1="36667" x2="58735" y2="34818"/>
                        <a14:foregroundMark x1="58735" y1="35729" x2="58512" y2="37005"/>
                        <a14:foregroundMark x1="57074" y1="7083" x2="57394" y2="35234"/>
                        <a14:foregroundMark x1="57170" y1="12292" x2="57585" y2="35911"/>
                        <a14:foregroundMark x1="57170" y1="12370" x2="57905" y2="34323"/>
                        <a14:foregroundMark x1="57809" y1="12786" x2="58192" y2="3531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9367876" y="500063"/>
            <a:ext cx="2334953" cy="2864157"/>
          </a:xfrm>
          <a:prstGeom prst="rect">
            <a:avLst/>
          </a:prstGeom>
        </p:spPr>
      </p:pic>
      <p:pic>
        <p:nvPicPr>
          <p:cNvPr id="11" name="Picture 10" descr="A picture containing sky, outdoor, building&#10;&#10;AI-generated content may be incorrect.">
            <a:extLst>
              <a:ext uri="{FF2B5EF4-FFF2-40B4-BE49-F238E27FC236}">
                <a16:creationId xmlns:a16="http://schemas.microsoft.com/office/drawing/2014/main" id="{A123553F-4D4B-359D-0CF3-A34371187AE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084039" y="3798321"/>
            <a:ext cx="2788299" cy="1624568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A37512DF-DD01-D016-ED08-B9B953BE1313}"/>
              </a:ext>
            </a:extLst>
          </p:cNvPr>
          <p:cNvSpPr txBox="1"/>
          <p:nvPr/>
        </p:nvSpPr>
        <p:spPr>
          <a:xfrm>
            <a:off x="9004917" y="5495041"/>
            <a:ext cx="183297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1" u="none" strike="noStrike" kern="1200" cap="none" spc="0" normalizeH="0" baseline="0" noProof="0" dirty="0">
                <a:ln>
                  <a:noFill/>
                </a:ln>
                <a:solidFill>
                  <a:srgbClr val="006E96"/>
                </a:solidFill>
                <a:effectLst/>
                <a:uLnTx/>
                <a:uFillTx/>
                <a:latin typeface="Montserrat" panose="00000500000000000000" pitchFamily="2" charset="0"/>
              </a:rPr>
              <a:t>MFC 793</a:t>
            </a:r>
          </a:p>
        </p:txBody>
      </p:sp>
    </p:spTree>
    <p:extLst>
      <p:ext uri="{BB962C8B-B14F-4D97-AF65-F5344CB8AC3E}">
        <p14:creationId xmlns:p14="http://schemas.microsoft.com/office/powerpoint/2010/main" val="213055103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75184E-238F-3568-2958-98DAD90B8A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2C5AD3F9-CC5F-46B1-AA64-F6B3102FB2E4}"/>
              </a:ext>
            </a:extLst>
          </p:cNvPr>
          <p:cNvSpPr/>
          <p:nvPr/>
        </p:nvSpPr>
        <p:spPr>
          <a:xfrm>
            <a:off x="8713694" y="1"/>
            <a:ext cx="3478306" cy="598278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520D962-2AD9-40EA-7310-0FE66F3903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3015" y="314142"/>
            <a:ext cx="7132846" cy="1196658"/>
          </a:xfrm>
        </p:spPr>
        <p:txBody>
          <a:bodyPr>
            <a:normAutofit fontScale="90000"/>
          </a:bodyPr>
          <a:lstStyle/>
          <a:p>
            <a:r>
              <a:rPr lang="en-US" dirty="0"/>
              <a:t>Deployable Energy Unity Nuclear Battery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F10DC8D-1035-A06C-D44C-3A78487D47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F8A8B4-CBB0-5845-8D8A-6B10FD577CA1}" type="slidenum">
              <a:rPr lang="en-US" smtClean="0"/>
              <a:pPr/>
              <a:t>13</a:t>
            </a:fld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4EA9A16-F5E4-8EDA-0B24-DF7AB3BC615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24079" y="693382"/>
            <a:ext cx="2903954" cy="1935167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2" descr="A picture containing wall, indoor&#10;&#10;AI-generated content may be incorrect.">
            <a:extLst>
              <a:ext uri="{FF2B5EF4-FFF2-40B4-BE49-F238E27FC236}">
                <a16:creationId xmlns:a16="http://schemas.microsoft.com/office/drawing/2014/main" id="{DB2802A5-31E0-4765-4357-9E906613AA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24079" y="2955632"/>
            <a:ext cx="2903954" cy="22414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6A5B963E-A10C-A876-5CE1-D2165039BE8A}"/>
              </a:ext>
            </a:extLst>
          </p:cNvPr>
          <p:cNvSpPr txBox="1"/>
          <p:nvPr/>
        </p:nvSpPr>
        <p:spPr>
          <a:xfrm>
            <a:off x="8917523" y="5377098"/>
            <a:ext cx="269801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1" u="none" strike="noStrike" kern="1200" cap="none" spc="0" normalizeH="0" baseline="0" noProof="0" dirty="0">
                <a:ln>
                  <a:noFill/>
                </a:ln>
                <a:solidFill>
                  <a:srgbClr val="016E97"/>
                </a:solidFill>
                <a:effectLst/>
                <a:uLnTx/>
                <a:uFillTx/>
                <a:latin typeface="Montserrat" panose="00000500000000000000" pitchFamily="2" charset="0"/>
              </a:rPr>
              <a:t>Water Tank Zero Power Criticality Experiment  </a:t>
            </a:r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94F41547-0D1D-6548-2186-D90D3C5750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2333" y="1510800"/>
            <a:ext cx="7494210" cy="4977638"/>
          </a:xfrm>
        </p:spPr>
        <p:txBody>
          <a:bodyPr>
            <a:normAutofit fontScale="77500" lnSpcReduction="20000"/>
          </a:bodyPr>
          <a:lstStyle/>
          <a:p>
            <a:pPr>
              <a:lnSpc>
                <a:spcPct val="120000"/>
              </a:lnSpc>
            </a:pPr>
            <a:r>
              <a:rPr lang="en-US" sz="2100" b="1" dirty="0">
                <a:latin typeface="Montserrat" panose="00000500000000000000" pitchFamily="2" charset="0"/>
              </a:rPr>
              <a:t>Deployable Energy</a:t>
            </a:r>
          </a:p>
          <a:p>
            <a:pPr lvl="1">
              <a:lnSpc>
                <a:spcPct val="120000"/>
              </a:lnSpc>
              <a:buFont typeface="Courier New" panose="02070309020205020404" pitchFamily="49" charset="0"/>
              <a:buChar char="o"/>
            </a:pPr>
            <a:r>
              <a:rPr lang="en-US" sz="1800" dirty="0"/>
              <a:t>SPP and PTS approved and active Jan 2026</a:t>
            </a:r>
          </a:p>
          <a:p>
            <a:pPr lvl="1">
              <a:lnSpc>
                <a:spcPct val="120000"/>
              </a:lnSpc>
              <a:buFont typeface="Courier New" panose="02070309020205020404" pitchFamily="49" charset="0"/>
              <a:buChar char="o"/>
            </a:pPr>
            <a:r>
              <a:rPr lang="en-US" sz="1800" dirty="0"/>
              <a:t>Contract covers development of Water Tank Zero Power Criticality Experiment </a:t>
            </a:r>
          </a:p>
          <a:p>
            <a:pPr lvl="1">
              <a:lnSpc>
                <a:spcPct val="120000"/>
              </a:lnSpc>
              <a:buFont typeface="Courier New" panose="02070309020205020404" pitchFamily="49" charset="0"/>
              <a:buChar char="o"/>
            </a:pPr>
            <a:r>
              <a:rPr lang="en-US" sz="1800" dirty="0"/>
              <a:t>Plan is to execute test under SPP </a:t>
            </a:r>
          </a:p>
          <a:p>
            <a:pPr>
              <a:lnSpc>
                <a:spcPct val="120000"/>
              </a:lnSpc>
            </a:pPr>
            <a:r>
              <a:rPr lang="en-US" sz="2100" b="1" dirty="0">
                <a:latin typeface="Montserrat" panose="00000500000000000000" pitchFamily="2" charset="0"/>
              </a:rPr>
              <a:t>Unity Nuclear Battery</a:t>
            </a:r>
          </a:p>
          <a:p>
            <a:pPr lvl="1">
              <a:lnSpc>
                <a:spcPct val="120000"/>
              </a:lnSpc>
              <a:buFont typeface="Courier New" panose="02070309020205020404" pitchFamily="49" charset="0"/>
              <a:buChar char="o"/>
            </a:pPr>
            <a:r>
              <a:rPr lang="en-US" sz="1800" dirty="0"/>
              <a:t>Light-Water Moderated – Helium Cooled</a:t>
            </a:r>
          </a:p>
          <a:p>
            <a:pPr lvl="1">
              <a:lnSpc>
                <a:spcPct val="120000"/>
              </a:lnSpc>
              <a:buFont typeface="Courier New" panose="02070309020205020404" pitchFamily="49" charset="0"/>
              <a:buChar char="o"/>
            </a:pPr>
            <a:r>
              <a:rPr lang="en-US" sz="1800" dirty="0"/>
              <a:t>4.95%% LEU UO2 fuel </a:t>
            </a:r>
          </a:p>
          <a:p>
            <a:pPr lvl="2">
              <a:lnSpc>
                <a:spcPct val="120000"/>
              </a:lnSpc>
              <a:buFont typeface="Courier New" panose="02070309020205020404" pitchFamily="49" charset="0"/>
              <a:buChar char="o"/>
            </a:pPr>
            <a:r>
              <a:rPr lang="en-US" sz="1800" dirty="0"/>
              <a:t>Contract with Westinghouse to deliver fuel by April 2026.</a:t>
            </a:r>
          </a:p>
          <a:p>
            <a:pPr lvl="1">
              <a:lnSpc>
                <a:spcPct val="120000"/>
              </a:lnSpc>
              <a:buFont typeface="Courier New" panose="02070309020205020404" pitchFamily="49" charset="0"/>
              <a:buChar char="o"/>
            </a:pPr>
            <a:r>
              <a:rPr lang="en-US" sz="1800" dirty="0"/>
              <a:t>3 </a:t>
            </a:r>
            <a:r>
              <a:rPr lang="en-US" sz="1800" dirty="0" err="1"/>
              <a:t>MWth</a:t>
            </a:r>
            <a:r>
              <a:rPr lang="en-US" sz="1800" dirty="0"/>
              <a:t> – 1 MWe</a:t>
            </a:r>
          </a:p>
          <a:p>
            <a:pPr>
              <a:lnSpc>
                <a:spcPct val="120000"/>
              </a:lnSpc>
            </a:pPr>
            <a:r>
              <a:rPr lang="en-US" sz="2100" b="1" dirty="0">
                <a:latin typeface="Montserrat" panose="00000500000000000000" pitchFamily="2" charset="0"/>
              </a:rPr>
              <a:t>Goal is to conduct criticality experiment by July 4, 2026 COMPLETE</a:t>
            </a:r>
          </a:p>
          <a:p>
            <a:pPr>
              <a:lnSpc>
                <a:spcPct val="120000"/>
              </a:lnSpc>
            </a:pPr>
            <a:r>
              <a:rPr lang="en-US" sz="2100" b="1" dirty="0">
                <a:latin typeface="Montserrat" panose="00000500000000000000" pitchFamily="2" charset="0"/>
              </a:rPr>
              <a:t>This test will validate neutronics modeling and confirm the Unity core design using LEU fuel and water moderation. </a:t>
            </a:r>
          </a:p>
          <a:p>
            <a:pPr>
              <a:lnSpc>
                <a:spcPct val="120000"/>
              </a:lnSpc>
            </a:pPr>
            <a:r>
              <a:rPr lang="en-US" sz="2100" b="1" dirty="0">
                <a:latin typeface="Montserrat" panose="00000500000000000000" pitchFamily="2" charset="0"/>
              </a:rPr>
              <a:t>After this test Deployable intends to continue to work with INL for additional criticality experiments and eventually a First of a Kind (FOAK) reactor demonstration. </a:t>
            </a:r>
          </a:p>
        </p:txBody>
      </p:sp>
    </p:spTree>
    <p:extLst>
      <p:ext uri="{BB962C8B-B14F-4D97-AF65-F5344CB8AC3E}">
        <p14:creationId xmlns:p14="http://schemas.microsoft.com/office/powerpoint/2010/main" val="419265282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FCAFFC-6EBA-0FFE-CBA4-81D40EADF5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47679B-BEF8-B658-7160-4A90D2B178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54896"/>
            <a:ext cx="7316449" cy="1196658"/>
          </a:xfrm>
        </p:spPr>
        <p:txBody>
          <a:bodyPr>
            <a:normAutofit fontScale="90000"/>
          </a:bodyPr>
          <a:lstStyle/>
          <a:p>
            <a:r>
              <a:rPr lang="en-US" dirty="0" err="1"/>
              <a:t>Oklo</a:t>
            </a:r>
            <a:r>
              <a:rPr lang="en-US" dirty="0"/>
              <a:t> Aurora Reactor &amp; </a:t>
            </a:r>
            <a:br>
              <a:rPr lang="en-US" dirty="0"/>
            </a:br>
            <a:r>
              <a:rPr lang="en-US" dirty="0"/>
              <a:t>Fuel Fabrication Facility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2382985-72B5-A5F2-7C09-248D5EAF5C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134947"/>
            <a:ext cx="7316449" cy="4038010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US" sz="1600" b="1" dirty="0">
                <a:latin typeface="Montserrat" panose="00000500000000000000" pitchFamily="2" charset="0"/>
              </a:rPr>
              <a:t>Sodium-cooled fast reactor based on proven technologies developed at INL (e.g., EBR-I, EBR-II)</a:t>
            </a:r>
          </a:p>
          <a:p>
            <a:pPr>
              <a:lnSpc>
                <a:spcPct val="100000"/>
              </a:lnSpc>
            </a:pPr>
            <a:r>
              <a:rPr lang="en-US" sz="1600" b="1" dirty="0">
                <a:latin typeface="Montserrat" panose="00000500000000000000" pitchFamily="2" charset="0"/>
              </a:rPr>
              <a:t>Aurora Reactor</a:t>
            </a:r>
          </a:p>
          <a:p>
            <a:pPr lvl="1">
              <a:lnSpc>
                <a:spcPct val="100000"/>
              </a:lnSpc>
              <a:buFont typeface="Courier New" panose="02070309020205020404" pitchFamily="49" charset="0"/>
              <a:buChar char="o"/>
              <a:defRPr/>
            </a:pPr>
            <a:r>
              <a:rPr lang="en-US" sz="1400" dirty="0"/>
              <a:t>DOE Authorization through Pilot Program</a:t>
            </a:r>
          </a:p>
          <a:p>
            <a:pPr lvl="1">
              <a:lnSpc>
                <a:spcPct val="100000"/>
              </a:lnSpc>
              <a:buFont typeface="Courier New" panose="02070309020205020404" pitchFamily="49" charset="0"/>
              <a:buChar char="o"/>
            </a:pPr>
            <a:r>
              <a:rPr lang="en-US" sz="1400" dirty="0"/>
              <a:t>75 MWe</a:t>
            </a:r>
          </a:p>
          <a:p>
            <a:pPr lvl="1">
              <a:lnSpc>
                <a:spcPct val="100000"/>
              </a:lnSpc>
              <a:buFont typeface="Courier New" panose="02070309020205020404" pitchFamily="49" charset="0"/>
              <a:buChar char="o"/>
            </a:pPr>
            <a:r>
              <a:rPr lang="en-US" sz="1400" dirty="0"/>
              <a:t>Groundbreaking Sept 22, 2025</a:t>
            </a:r>
          </a:p>
          <a:p>
            <a:pPr lvl="1">
              <a:lnSpc>
                <a:spcPct val="100000"/>
              </a:lnSpc>
              <a:buFont typeface="Courier New" panose="02070309020205020404" pitchFamily="49" charset="0"/>
              <a:buChar char="o"/>
            </a:pPr>
            <a:r>
              <a:rPr lang="en-US" sz="1400" dirty="0"/>
              <a:t>Goal to begin operation in 2028</a:t>
            </a:r>
          </a:p>
          <a:p>
            <a:pPr>
              <a:lnSpc>
                <a:spcPct val="100000"/>
              </a:lnSpc>
            </a:pPr>
            <a:r>
              <a:rPr lang="en-US" sz="1600" b="1" dirty="0">
                <a:latin typeface="Montserrat" panose="00000500000000000000" pitchFamily="2" charset="0"/>
              </a:rPr>
              <a:t>DOE competitively awarded </a:t>
            </a:r>
            <a:r>
              <a:rPr lang="en-US" sz="1600" b="1" dirty="0" err="1">
                <a:latin typeface="Montserrat" panose="00000500000000000000" pitchFamily="2" charset="0"/>
              </a:rPr>
              <a:t>Oklo</a:t>
            </a:r>
            <a:r>
              <a:rPr lang="en-US" sz="1600" b="1" dirty="0">
                <a:latin typeface="Montserrat" panose="00000500000000000000" pitchFamily="2" charset="0"/>
              </a:rPr>
              <a:t> with 5 MT of HALEU material recovered from EBR-II driver fuel</a:t>
            </a:r>
          </a:p>
          <a:p>
            <a:pPr lvl="1">
              <a:lnSpc>
                <a:spcPct val="100000"/>
              </a:lnSpc>
              <a:buFont typeface="Courier New" panose="02070309020205020404" pitchFamily="49" charset="0"/>
              <a:buChar char="o"/>
            </a:pPr>
            <a:r>
              <a:rPr lang="en-US" sz="1400" dirty="0"/>
              <a:t>Fuel fab facility to be constructed at MFC</a:t>
            </a:r>
          </a:p>
          <a:p>
            <a:pPr lvl="2">
              <a:lnSpc>
                <a:spcPct val="100000"/>
              </a:lnSpc>
              <a:buFont typeface="Courier New" panose="02070309020205020404" pitchFamily="49" charset="0"/>
              <a:buChar char="o"/>
            </a:pPr>
            <a:r>
              <a:rPr lang="en-US" sz="1400" dirty="0"/>
              <a:t>DOE authorized</a:t>
            </a:r>
          </a:p>
          <a:p>
            <a:pPr lvl="2">
              <a:lnSpc>
                <a:spcPct val="100000"/>
              </a:lnSpc>
              <a:buFont typeface="Courier New" panose="02070309020205020404" pitchFamily="49" charset="0"/>
              <a:buChar char="o"/>
            </a:pPr>
            <a:r>
              <a:rPr lang="en-US" sz="1400" dirty="0"/>
              <a:t>PDSA approved by DOE – Dec 8, 2025</a:t>
            </a:r>
          </a:p>
          <a:p>
            <a:pPr>
              <a:lnSpc>
                <a:spcPct val="100000"/>
              </a:lnSpc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9D21C7-5BB8-9F7A-CAAD-0C12CDBB6B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F8A8B4-CBB0-5845-8D8A-6B10FD577CA1}" type="slidenum">
              <a:rPr lang="en-US" smtClean="0"/>
              <a:pPr/>
              <a:t>14</a:t>
            </a:fld>
            <a:endParaRPr lang="en-US" dirty="0"/>
          </a:p>
        </p:txBody>
      </p:sp>
      <p:pic>
        <p:nvPicPr>
          <p:cNvPr id="7" name="Picture 6" descr="A picture containing outdoor, sky&#10;&#10;AI-generated content may be incorrect.">
            <a:extLst>
              <a:ext uri="{FF2B5EF4-FFF2-40B4-BE49-F238E27FC236}">
                <a16:creationId xmlns:a16="http://schemas.microsoft.com/office/drawing/2014/main" id="{DBDA72EB-C621-A267-D825-A9D9D85E392B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13694" y="1831632"/>
            <a:ext cx="3478306" cy="1924169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D3D2C646-7409-DE1F-606C-F35A7AAB9349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13694" y="3884315"/>
            <a:ext cx="3478306" cy="19575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616216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1CC162-B53B-70C7-678E-1F797696C6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29725D-10DE-4C60-4342-5F904B7E2E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3015" y="314142"/>
            <a:ext cx="7132846" cy="1196658"/>
          </a:xfrm>
        </p:spPr>
        <p:txBody>
          <a:bodyPr>
            <a:normAutofit fontScale="90000"/>
          </a:bodyPr>
          <a:lstStyle/>
          <a:p>
            <a:r>
              <a:rPr lang="en-US" dirty="0"/>
              <a:t>Radiant </a:t>
            </a:r>
            <a:r>
              <a:rPr lang="en-US" dirty="0" err="1"/>
              <a:t>Kaleidos</a:t>
            </a:r>
            <a:r>
              <a:rPr lang="en-US" dirty="0"/>
              <a:t> Reactor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550E1AA-520A-4771-EAE0-B8ACBD9AF1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F8A8B4-CBB0-5845-8D8A-6B10FD577CA1}" type="slidenum">
              <a:rPr lang="en-US" smtClean="0"/>
              <a:pPr/>
              <a:t>15</a:t>
            </a:fld>
            <a:endParaRPr lang="en-US" dirty="0"/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AF194ADE-2A8A-7698-8AB5-94794C7634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2333" y="1510800"/>
            <a:ext cx="7494210" cy="4977638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120000"/>
              </a:lnSpc>
            </a:pPr>
            <a:r>
              <a:rPr lang="en-US" sz="2100" b="1" dirty="0">
                <a:latin typeface="Montserrat" panose="00000500000000000000" pitchFamily="2" charset="0"/>
              </a:rPr>
              <a:t>Radiant Industries</a:t>
            </a:r>
          </a:p>
          <a:p>
            <a:pPr lvl="1">
              <a:lnSpc>
                <a:spcPct val="120000"/>
              </a:lnSpc>
              <a:buFont typeface="Courier New" panose="02070309020205020404" pitchFamily="49" charset="0"/>
              <a:buChar char="o"/>
            </a:pPr>
            <a:r>
              <a:rPr lang="en-US" sz="1800" dirty="0"/>
              <a:t>Selected as first DOME microreactor experiment</a:t>
            </a:r>
          </a:p>
          <a:p>
            <a:pPr lvl="1">
              <a:lnSpc>
                <a:spcPct val="120000"/>
              </a:lnSpc>
              <a:buFont typeface="Courier New" panose="02070309020205020404" pitchFamily="49" charset="0"/>
              <a:buChar char="o"/>
            </a:pPr>
            <a:r>
              <a:rPr lang="en-US" sz="1800" dirty="0"/>
              <a:t>DOE Authorization pathway for full-power test</a:t>
            </a:r>
          </a:p>
          <a:p>
            <a:pPr lvl="1">
              <a:lnSpc>
                <a:spcPct val="120000"/>
              </a:lnSpc>
              <a:buFont typeface="Courier New" panose="02070309020205020404" pitchFamily="49" charset="0"/>
              <a:buChar char="o"/>
            </a:pPr>
            <a:r>
              <a:rPr lang="en-US" sz="1800" dirty="0"/>
              <a:t>DARK/PDSA approved by DOE – Feb 2026</a:t>
            </a:r>
          </a:p>
          <a:p>
            <a:pPr>
              <a:lnSpc>
                <a:spcPct val="120000"/>
              </a:lnSpc>
            </a:pPr>
            <a:r>
              <a:rPr lang="en-US" sz="2100" b="1" dirty="0" err="1">
                <a:latin typeface="Montserrat" panose="00000500000000000000" pitchFamily="2" charset="0"/>
              </a:rPr>
              <a:t>Kaleidos</a:t>
            </a:r>
            <a:r>
              <a:rPr lang="en-US" sz="2100" b="1" dirty="0">
                <a:latin typeface="Montserrat" panose="00000500000000000000" pitchFamily="2" charset="0"/>
              </a:rPr>
              <a:t> Demonstration Unit</a:t>
            </a:r>
          </a:p>
          <a:p>
            <a:pPr lvl="1">
              <a:lnSpc>
                <a:spcPct val="120000"/>
              </a:lnSpc>
              <a:buFont typeface="Courier New" panose="02070309020205020404" pitchFamily="49" charset="0"/>
              <a:buChar char="o"/>
            </a:pPr>
            <a:r>
              <a:rPr lang="en-US" sz="1800" dirty="0"/>
              <a:t>Gas-cooled, HALEU TRISO-fueled microreactor</a:t>
            </a:r>
          </a:p>
          <a:p>
            <a:pPr lvl="1">
              <a:lnSpc>
                <a:spcPct val="120000"/>
              </a:lnSpc>
              <a:buFont typeface="Courier New" panose="02070309020205020404" pitchFamily="49" charset="0"/>
              <a:buChar char="o"/>
            </a:pPr>
            <a:r>
              <a:rPr lang="en-US" sz="1800" dirty="0"/>
              <a:t>HALEU TRISO fuel</a:t>
            </a:r>
          </a:p>
          <a:p>
            <a:pPr lvl="1">
              <a:lnSpc>
                <a:spcPct val="120000"/>
              </a:lnSpc>
              <a:buFont typeface="Courier New" panose="02070309020205020404" pitchFamily="49" charset="0"/>
              <a:buChar char="o"/>
            </a:pPr>
            <a:r>
              <a:rPr lang="en-US" sz="1800" dirty="0"/>
              <a:t>3.5 </a:t>
            </a:r>
            <a:r>
              <a:rPr lang="en-US" sz="1800" dirty="0" err="1"/>
              <a:t>MWth</a:t>
            </a:r>
            <a:r>
              <a:rPr lang="en-US" sz="1800" dirty="0"/>
              <a:t> test at NRIC DOME</a:t>
            </a:r>
          </a:p>
          <a:p>
            <a:pPr lvl="1">
              <a:lnSpc>
                <a:spcPct val="120000"/>
              </a:lnSpc>
              <a:buFont typeface="Courier New" panose="02070309020205020404" pitchFamily="49" charset="0"/>
              <a:buChar char="o"/>
            </a:pPr>
            <a:r>
              <a:rPr lang="en-US" sz="1800" dirty="0"/>
              <a:t>Target operation/startup: Summer 2026</a:t>
            </a:r>
          </a:p>
          <a:p>
            <a:pPr>
              <a:lnSpc>
                <a:spcPct val="120000"/>
              </a:lnSpc>
            </a:pPr>
            <a:r>
              <a:rPr lang="en-US" sz="2100" b="1" dirty="0">
                <a:latin typeface="Montserrat" panose="00000500000000000000" pitchFamily="2" charset="0"/>
              </a:rPr>
              <a:t>DOME Integration</a:t>
            </a:r>
          </a:p>
          <a:p>
            <a:pPr lvl="1">
              <a:lnSpc>
                <a:spcPct val="120000"/>
              </a:lnSpc>
              <a:buFont typeface="Courier New" panose="02070309020205020404" pitchFamily="49" charset="0"/>
              <a:buChar char="o"/>
            </a:pPr>
            <a:r>
              <a:rPr lang="en-US" sz="1800" dirty="0">
                <a:latin typeface="Montserrat" panose="00000500000000000000" pitchFamily="2" charset="0"/>
              </a:rPr>
              <a:t>All pre-reactor shielding installed in DOME</a:t>
            </a:r>
          </a:p>
          <a:p>
            <a:pPr>
              <a:lnSpc>
                <a:spcPct val="120000"/>
              </a:lnSpc>
            </a:pPr>
            <a:r>
              <a:rPr lang="en-US" sz="2100" b="1" dirty="0" err="1">
                <a:latin typeface="Montserrat" panose="00000500000000000000" pitchFamily="2" charset="0"/>
              </a:rPr>
              <a:t>Radiant’s</a:t>
            </a:r>
            <a:r>
              <a:rPr lang="en-US" sz="2100" b="1" dirty="0">
                <a:latin typeface="Montserrat" panose="00000500000000000000" pitchFamily="2" charset="0"/>
              </a:rPr>
              <a:t> </a:t>
            </a:r>
            <a:r>
              <a:rPr lang="en-US" sz="2100" b="1" dirty="0" err="1">
                <a:latin typeface="Montserrat" panose="00000500000000000000" pitchFamily="2" charset="0"/>
              </a:rPr>
              <a:t>Kaleidos</a:t>
            </a:r>
            <a:r>
              <a:rPr lang="en-US" sz="2100" b="1" dirty="0">
                <a:latin typeface="Montserrat" panose="00000500000000000000" pitchFamily="2" charset="0"/>
              </a:rPr>
              <a:t> test will demonstrate operation of a commercial prototype for 150+ hours of full power operation.</a:t>
            </a:r>
          </a:p>
        </p:txBody>
      </p:sp>
      <p:pic>
        <p:nvPicPr>
          <p:cNvPr id="5" name="Picture 4" descr="kaleidos_render.png">
            <a:extLst>
              <a:ext uri="{FF2B5EF4-FFF2-40B4-BE49-F238E27FC236}">
                <a16:creationId xmlns:a16="http://schemas.microsoft.com/office/drawing/2014/main" id="{384C1D30-B8A9-6CB9-C3ED-CB726C35313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71734" y="233536"/>
            <a:ext cx="4846320" cy="2542032"/>
          </a:xfrm>
          <a:prstGeom prst="rect">
            <a:avLst/>
          </a:prstGeom>
        </p:spPr>
      </p:pic>
      <p:pic>
        <p:nvPicPr>
          <p:cNvPr id="11" name="Picture 10" descr="The image depicts an underground construction site with large concrete walls, a crane, safety barriers, and an American flag, likely for a construction or infrastructure project.&#10;&#10;AI-generated content may be incorrect.">
            <a:extLst>
              <a:ext uri="{FF2B5EF4-FFF2-40B4-BE49-F238E27FC236}">
                <a16:creationId xmlns:a16="http://schemas.microsoft.com/office/drawing/2014/main" id="{65F191AC-F56B-C6BD-A6CA-CFAD46C0C2A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05861" y="2919773"/>
            <a:ext cx="3912264" cy="29292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275787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C8BE47-88E0-043E-7E63-56EA2A4AD9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2CFB6A-29C3-403E-233E-359C5E38C0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56680"/>
            <a:ext cx="10516264" cy="1196658"/>
          </a:xfrm>
        </p:spPr>
        <p:txBody>
          <a:bodyPr>
            <a:normAutofit fontScale="90000"/>
          </a:bodyPr>
          <a:lstStyle/>
          <a:p>
            <a:r>
              <a:rPr lang="en-US" dirty="0"/>
              <a:t>Standard Nuclear Fuel Fabrication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42446B9-3D33-A76B-B2A4-21BCCBF905A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53338"/>
            <a:ext cx="6327098" cy="4703012"/>
          </a:xfrm>
        </p:spPr>
        <p:txBody>
          <a:bodyPr>
            <a:normAutofit fontScale="40000" lnSpcReduction="20000"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en-US" sz="3800" dirty="0">
                <a:cs typeface="Arial"/>
              </a:rPr>
              <a:t>Standard Nuclear is building advanced nuclear fuel production facilities focused on TRISO fuel for next-generation reactors. 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en-US" sz="4000" b="1" dirty="0">
                <a:latin typeface="Montserrat" panose="00000500000000000000" pitchFamily="2" charset="0"/>
                <a:cs typeface="Arial"/>
              </a:rPr>
              <a:t>Current facility located in Oak Ridge, TN producing 350kgU per year</a:t>
            </a:r>
          </a:p>
          <a:p>
            <a:pPr>
              <a:lnSpc>
                <a:spcPct val="120000"/>
              </a:lnSpc>
              <a:buFont typeface="Calibri" panose="020B0604020202020204" pitchFamily="34" charset="0"/>
              <a:buChar char="-"/>
            </a:pPr>
            <a:r>
              <a:rPr lang="en-US" sz="2900" dirty="0">
                <a:cs typeface="Arial"/>
              </a:rPr>
              <a:t>Two more planned facilities (one at Oak Ridge, one at INL), both planned to produce 1000kgU per year </a:t>
            </a:r>
          </a:p>
          <a:p>
            <a:pPr>
              <a:lnSpc>
                <a:spcPct val="120000"/>
              </a:lnSpc>
              <a:buFont typeface="Calibri" panose="020B0604020202020204" pitchFamily="34" charset="0"/>
              <a:buChar char="-"/>
            </a:pPr>
            <a:r>
              <a:rPr lang="en-US" sz="2900" dirty="0">
                <a:cs typeface="Arial"/>
              </a:rPr>
              <a:t>DOE authorization for all facilities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en-US" sz="4000" b="1" dirty="0">
                <a:latin typeface="Montserrat" panose="00000500000000000000" pitchFamily="2" charset="0"/>
                <a:cs typeface="Arial"/>
              </a:rPr>
              <a:t>INL supporting development of Standard Nuclear facility </a:t>
            </a:r>
            <a:br>
              <a:rPr lang="en-US" sz="4000" b="1" dirty="0">
                <a:latin typeface="Montserrat" panose="00000500000000000000" pitchFamily="2" charset="0"/>
                <a:cs typeface="Arial"/>
              </a:rPr>
            </a:br>
            <a:r>
              <a:rPr lang="en-US" sz="4000" b="1" dirty="0">
                <a:latin typeface="Montserrat" panose="00000500000000000000" pitchFamily="2" charset="0"/>
                <a:cs typeface="Arial"/>
              </a:rPr>
              <a:t>programs and submittals for DOE authorization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en-US" sz="2900" b="1" dirty="0">
                <a:latin typeface="Montserrat" panose="00000500000000000000" pitchFamily="2" charset="0"/>
                <a:cs typeface="Arial"/>
              </a:rPr>
              <a:t>Status:</a:t>
            </a:r>
          </a:p>
          <a:p>
            <a:pPr>
              <a:lnSpc>
                <a:spcPct val="120000"/>
              </a:lnSpc>
              <a:buFont typeface="Courier New" panose="02070309020205020404" pitchFamily="49" charset="0"/>
              <a:buChar char="o"/>
            </a:pPr>
            <a:r>
              <a:rPr lang="en-US" sz="2900" dirty="0">
                <a:cs typeface="Arial"/>
              </a:rPr>
              <a:t>Signed OTA with DOE – September 2025</a:t>
            </a:r>
          </a:p>
          <a:p>
            <a:pPr>
              <a:lnSpc>
                <a:spcPct val="120000"/>
              </a:lnSpc>
              <a:buFont typeface="Courier New" panose="02070309020205020404" pitchFamily="49" charset="0"/>
              <a:buChar char="o"/>
            </a:pPr>
            <a:r>
              <a:rPr lang="en-US" sz="2900" dirty="0">
                <a:cs typeface="Arial"/>
              </a:rPr>
              <a:t>Received DOE Authorization for SN-0 – January 2026</a:t>
            </a:r>
          </a:p>
          <a:p>
            <a:pPr>
              <a:lnSpc>
                <a:spcPct val="120000"/>
              </a:lnSpc>
              <a:buFont typeface="Courier New" panose="02070309020205020404" pitchFamily="49" charset="0"/>
              <a:buChar char="o"/>
            </a:pPr>
            <a:r>
              <a:rPr lang="en-US" sz="2900" dirty="0">
                <a:cs typeface="Arial"/>
              </a:rPr>
              <a:t>Commenced fabrication of Radiant KDU fuel – January 2026</a:t>
            </a:r>
          </a:p>
          <a:p>
            <a:pPr>
              <a:lnSpc>
                <a:spcPct val="120000"/>
              </a:lnSpc>
              <a:buFont typeface="Courier New" panose="02070309020205020404" pitchFamily="49" charset="0"/>
              <a:buChar char="o"/>
            </a:pPr>
            <a:r>
              <a:rPr lang="en-US" sz="2900" dirty="0">
                <a:cs typeface="Arial"/>
              </a:rPr>
              <a:t>Idaho facility construction start – March 23, 2026</a:t>
            </a:r>
          </a:p>
          <a:p>
            <a:pPr>
              <a:lnSpc>
                <a:spcPct val="120000"/>
              </a:lnSpc>
              <a:buFont typeface="Courier New" panose="02070309020205020404" pitchFamily="49" charset="0"/>
              <a:buChar char="o"/>
            </a:pPr>
            <a:r>
              <a:rPr lang="en-US" sz="2900" dirty="0">
                <a:cs typeface="Arial"/>
              </a:rPr>
              <a:t>Idaho facility operations commence – July 2026</a:t>
            </a:r>
          </a:p>
          <a:p>
            <a:pPr>
              <a:lnSpc>
                <a:spcPct val="100000"/>
              </a:lnSpc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D6068F3-03B8-08D0-4FD1-489FAE501E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F8A8B4-CBB0-5845-8D8A-6B10FD577CA1}" type="slidenum">
              <a:rPr lang="en-US" smtClean="0"/>
              <a:pPr/>
              <a:t>16</a:t>
            </a:fld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9F38D4A-F8FB-8BA0-4624-D71E23E14EB4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88002" y="2939072"/>
            <a:ext cx="4549590" cy="26571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380763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E73F04-AC77-406E-C052-51F0BFE35B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CEEA1A45-0740-B562-ED3C-DEAD3523DE96}"/>
              </a:ext>
            </a:extLst>
          </p:cNvPr>
          <p:cNvSpPr/>
          <p:nvPr/>
        </p:nvSpPr>
        <p:spPr>
          <a:xfrm>
            <a:off x="8713694" y="1"/>
            <a:ext cx="3478306" cy="5982788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Content Placeholder 15">
            <a:extLst>
              <a:ext uri="{FF2B5EF4-FFF2-40B4-BE49-F238E27FC236}">
                <a16:creationId xmlns:a16="http://schemas.microsoft.com/office/drawing/2014/main" id="{71CDC94E-B1F1-AF28-3711-6FA078F201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722293"/>
            <a:ext cx="3822171" cy="3912801"/>
          </a:xfrm>
        </p:spPr>
        <p:txBody>
          <a:bodyPr>
            <a:normAutofit lnSpcReduction="10000"/>
          </a:bodyPr>
          <a:lstStyle/>
          <a:p>
            <a:pPr marL="0" indent="0">
              <a:spcBef>
                <a:spcPts val="400"/>
              </a:spcBef>
              <a:buNone/>
            </a:pPr>
            <a:r>
              <a:rPr lang="en-US" sz="1600" b="1" dirty="0"/>
              <a:t>Replaces/Expands Pilot Program</a:t>
            </a:r>
          </a:p>
          <a:p>
            <a:pPr marL="300038" marR="0" lvl="1" indent="-28575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16E97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Fast-track the testing of advanced nuclear technologies </a:t>
            </a:r>
          </a:p>
          <a:p>
            <a:pPr marL="300038" marR="0" lvl="1" indent="-28575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16E97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Strengthen domestic nuclear infrastructure</a:t>
            </a:r>
            <a:endParaRPr lang="en-US" sz="1600" spc="50" dirty="0">
              <a:solidFill>
                <a:schemeClr val="tx2"/>
              </a:solidFill>
            </a:endParaRPr>
          </a:p>
          <a:p>
            <a:pPr marL="0" indent="0">
              <a:spcBef>
                <a:spcPts val="1600"/>
              </a:spcBef>
              <a:buNone/>
            </a:pPr>
            <a:r>
              <a:rPr lang="en-US" sz="1600" spc="50" dirty="0">
                <a:solidFill>
                  <a:schemeClr val="tx2"/>
                </a:solidFill>
              </a:rPr>
              <a:t>TWO PATHS</a:t>
            </a:r>
          </a:p>
          <a:p>
            <a:pPr marL="0" indent="0">
              <a:spcBef>
                <a:spcPts val="400"/>
              </a:spcBef>
              <a:buNone/>
            </a:pPr>
            <a:r>
              <a:rPr lang="en-US" sz="1600" b="1" dirty="0"/>
              <a:t>1. Launch Pad – INL</a:t>
            </a:r>
          </a:p>
          <a:p>
            <a:pPr>
              <a:spcBef>
                <a:spcPts val="800"/>
              </a:spcBef>
            </a:pPr>
            <a:r>
              <a:rPr lang="en-US" sz="1600" dirty="0"/>
              <a:t>Land set aside for testing with coordinated site characterization, shared utilities and infrastructure</a:t>
            </a:r>
          </a:p>
          <a:p>
            <a:pPr>
              <a:spcBef>
                <a:spcPts val="800"/>
              </a:spcBef>
            </a:pPr>
            <a:r>
              <a:rPr lang="en-US" sz="1600" dirty="0"/>
              <a:t>Open to DOE-Authorization</a:t>
            </a:r>
          </a:p>
          <a:p>
            <a:pPr marL="0" indent="0">
              <a:spcBef>
                <a:spcPts val="1600"/>
              </a:spcBef>
              <a:buNone/>
            </a:pPr>
            <a:r>
              <a:rPr lang="en-US" sz="1600" b="1" dirty="0"/>
              <a:t>2. Launch Pad – USA</a:t>
            </a:r>
          </a:p>
          <a:p>
            <a:pPr>
              <a:spcBef>
                <a:spcPts val="800"/>
              </a:spcBef>
            </a:pPr>
            <a:r>
              <a:rPr lang="en-US" sz="1600" dirty="0"/>
              <a:t>Location proposed by Applicant</a:t>
            </a:r>
          </a:p>
          <a:p>
            <a:pPr>
              <a:spcBef>
                <a:spcPts val="800"/>
              </a:spcBef>
            </a:pPr>
            <a:r>
              <a:rPr lang="en-US" sz="1600" dirty="0"/>
              <a:t>Open to DOE Authorization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236DF92-4309-E1BF-4B14-86862AE0BB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7960" y="6356350"/>
            <a:ext cx="1003300" cy="365125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2B577FA-F7D9-2C48-919F-F962E3BF952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6BAB3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06BAB3"/>
              </a:solidFill>
              <a:effectLst/>
              <a:uLnTx/>
              <a:uFillTx/>
              <a:latin typeface="Montserrat" pitchFamily="2" charset="77"/>
              <a:ea typeface="+mn-ea"/>
              <a:cs typeface="+mn-cs"/>
            </a:endParaRPr>
          </a:p>
        </p:txBody>
      </p:sp>
      <p:sp>
        <p:nvSpPr>
          <p:cNvPr id="31" name="Title 1">
            <a:extLst>
              <a:ext uri="{FF2B5EF4-FFF2-40B4-BE49-F238E27FC236}">
                <a16:creationId xmlns:a16="http://schemas.microsoft.com/office/drawing/2014/main" id="{948085C0-6D23-698E-D2AE-B29AAC5C1274}"/>
              </a:ext>
            </a:extLst>
          </p:cNvPr>
          <p:cNvSpPr txBox="1">
            <a:spLocks/>
          </p:cNvSpPr>
          <p:nvPr/>
        </p:nvSpPr>
        <p:spPr>
          <a:xfrm>
            <a:off x="836227" y="411097"/>
            <a:ext cx="10924674" cy="119665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00" b="1" i="0" kern="1200">
                <a:solidFill>
                  <a:srgbClr val="06BAB3"/>
                </a:solidFill>
                <a:latin typeface="Montserrat SemiBold" pitchFamily="2" charset="77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6BAB3"/>
                </a:solidFill>
                <a:effectLst/>
                <a:uLnTx/>
                <a:uFillTx/>
                <a:latin typeface="Montserrat SemiBold" pitchFamily="2" charset="77"/>
                <a:ea typeface="+mj-ea"/>
                <a:cs typeface="+mj-cs"/>
              </a:rPr>
              <a:t>Nuclear Energy Launch Pad</a:t>
            </a:r>
            <a:r>
              <a:rPr lang="en-US" sz="3600" dirty="0"/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dirty="0"/>
              <a:t>Established 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6BAB3"/>
                </a:solidFill>
                <a:effectLst/>
                <a:uLnTx/>
                <a:uFillTx/>
                <a:latin typeface="Montserrat SemiBold" pitchFamily="2" charset="77"/>
                <a:ea typeface="+mj-ea"/>
                <a:cs typeface="+mj-cs"/>
              </a:rPr>
              <a:t>March 5, 2026</a:t>
            </a:r>
          </a:p>
        </p:txBody>
      </p:sp>
      <p:sp>
        <p:nvSpPr>
          <p:cNvPr id="3" name="Content Placeholder 15">
            <a:extLst>
              <a:ext uri="{FF2B5EF4-FFF2-40B4-BE49-F238E27FC236}">
                <a16:creationId xmlns:a16="http://schemas.microsoft.com/office/drawing/2014/main" id="{D65246E3-20B6-EC4A-3FCB-31258DC641EC}"/>
              </a:ext>
            </a:extLst>
          </p:cNvPr>
          <p:cNvSpPr txBox="1">
            <a:spLocks/>
          </p:cNvSpPr>
          <p:nvPr/>
        </p:nvSpPr>
        <p:spPr>
          <a:xfrm>
            <a:off x="4981130" y="1722293"/>
            <a:ext cx="3478306" cy="418904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rgbClr val="016E97"/>
                </a:solidFill>
                <a:latin typeface="Montserrat" pitchFamily="2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rgbClr val="016E97"/>
                </a:solidFill>
                <a:latin typeface="Montserrat" pitchFamily="2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rgbClr val="016E97"/>
                </a:solidFill>
                <a:latin typeface="Montserrat" pitchFamily="2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rgbClr val="016E97"/>
                </a:solidFill>
                <a:latin typeface="Montserrat" pitchFamily="2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rgbClr val="016E97"/>
                </a:solidFill>
                <a:latin typeface="Montserrat" pitchFamily="2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400"/>
              </a:spcBef>
              <a:buFont typeface="Arial" panose="020B0604020202020204" pitchFamily="34" charset="0"/>
              <a:buNone/>
            </a:pPr>
            <a:r>
              <a:rPr lang="en-US" sz="1600" b="1" dirty="0"/>
              <a:t>Requests for Application (RFA)</a:t>
            </a:r>
          </a:p>
          <a:p>
            <a:pPr>
              <a:spcBef>
                <a:spcPts val="800"/>
              </a:spcBef>
            </a:pPr>
            <a:r>
              <a:rPr lang="en-US" sz="1600" dirty="0"/>
              <a:t>Issued: April 29</a:t>
            </a:r>
          </a:p>
          <a:p>
            <a:pPr>
              <a:spcBef>
                <a:spcPts val="800"/>
              </a:spcBef>
            </a:pPr>
            <a:r>
              <a:rPr lang="en-US" sz="1600" dirty="0"/>
              <a:t>Industry Day: May 19</a:t>
            </a:r>
          </a:p>
          <a:p>
            <a:pPr>
              <a:spcBef>
                <a:spcPts val="800"/>
              </a:spcBef>
            </a:pPr>
            <a:r>
              <a:rPr lang="en-US" sz="1600" dirty="0"/>
              <a:t>Due: July 8</a:t>
            </a:r>
          </a:p>
          <a:p>
            <a:pPr>
              <a:spcBef>
                <a:spcPts val="800"/>
              </a:spcBef>
            </a:pPr>
            <a:r>
              <a:rPr lang="en-US" sz="1600" dirty="0"/>
              <a:t>Includes both pathways</a:t>
            </a:r>
          </a:p>
          <a:p>
            <a:pPr>
              <a:spcBef>
                <a:spcPts val="800"/>
              </a:spcBef>
            </a:pPr>
            <a:r>
              <a:rPr lang="en-US" sz="1600" dirty="0"/>
              <a:t>Process similar enough to pilot program that current pilot program applicants </a:t>
            </a:r>
            <a:br>
              <a:rPr lang="en-US" sz="1600" dirty="0"/>
            </a:br>
            <a:r>
              <a:rPr lang="en-US" sz="1600" dirty="0"/>
              <a:t>can easily apply</a:t>
            </a:r>
          </a:p>
          <a:p>
            <a:pPr marL="0" indent="0">
              <a:spcBef>
                <a:spcPts val="1600"/>
              </a:spcBef>
              <a:buNone/>
            </a:pPr>
            <a:r>
              <a:rPr lang="en-US" sz="1600" b="1" dirty="0"/>
              <a:t>Establish contracts with participants for siting</a:t>
            </a:r>
          </a:p>
          <a:p>
            <a:pPr>
              <a:spcBef>
                <a:spcPts val="800"/>
              </a:spcBef>
            </a:pPr>
            <a:r>
              <a:rPr lang="en-US" sz="1600" dirty="0"/>
              <a:t>OTAs with DOE</a:t>
            </a:r>
          </a:p>
          <a:p>
            <a:pPr>
              <a:spcBef>
                <a:spcPts val="800"/>
              </a:spcBef>
            </a:pPr>
            <a:r>
              <a:rPr lang="en-US" sz="1600" dirty="0"/>
              <a:t>SPPs with INL </a:t>
            </a:r>
            <a:br>
              <a:rPr lang="en-US" sz="1600" dirty="0"/>
            </a:br>
            <a:r>
              <a:rPr lang="en-US" sz="1600" dirty="0"/>
              <a:t>or other National Labs </a:t>
            </a:r>
            <a:br>
              <a:rPr lang="en-US" sz="1600" dirty="0"/>
            </a:br>
            <a:r>
              <a:rPr lang="en-US" sz="1600" dirty="0"/>
              <a:t>as appropriate</a:t>
            </a:r>
          </a:p>
        </p:txBody>
      </p:sp>
      <p:pic>
        <p:nvPicPr>
          <p:cNvPr id="4" name="Picture 3" descr="A sign on the side of a road&#10;&#10;AI-generated content may be incorrect.">
            <a:extLst>
              <a:ext uri="{FF2B5EF4-FFF2-40B4-BE49-F238E27FC236}">
                <a16:creationId xmlns:a16="http://schemas.microsoft.com/office/drawing/2014/main" id="{6A96B213-7176-A0FE-7106-AD1973346BA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8713695" y="506627"/>
            <a:ext cx="3478306" cy="318436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DD0E3D42-1AC9-B11C-2095-3C6CA2950CE9}"/>
              </a:ext>
            </a:extLst>
          </p:cNvPr>
          <p:cNvSpPr txBox="1"/>
          <p:nvPr/>
        </p:nvSpPr>
        <p:spPr>
          <a:xfrm>
            <a:off x="836227" y="6433662"/>
            <a:ext cx="1144865" cy="2446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R="0" lvl="0" fontAlgn="auto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sz="1100" dirty="0">
                <a:solidFill>
                  <a:srgbClr val="016E97"/>
                </a:solidFill>
                <a:latin typeface="Montserrat" pitchFamily="2" charset="77"/>
              </a:rPr>
              <a:t>MIS-26-90225</a:t>
            </a:r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4755757D-4201-8C90-F40D-E2ACD23B7A74}"/>
              </a:ext>
            </a:extLst>
          </p:cNvPr>
          <p:cNvSpPr txBox="1">
            <a:spLocks/>
          </p:cNvSpPr>
          <p:nvPr/>
        </p:nvSpPr>
        <p:spPr>
          <a:xfrm>
            <a:off x="8780195" y="3842144"/>
            <a:ext cx="3411805" cy="1465276"/>
          </a:xfrm>
          <a:prstGeom prst="rect">
            <a:avLst/>
          </a:prstGeom>
          <a:noFill/>
          <a:ln w="12700">
            <a:noFill/>
          </a:ln>
        </p:spPr>
        <p:txBody>
          <a:bodyPr wrap="square" lIns="0" rIns="0" rtlCol="0" anchor="t">
            <a:noAutofit/>
          </a:bodyPr>
          <a:lstStyle>
            <a:defPPr>
              <a:defRPr lang="en-US"/>
            </a:defPPr>
            <a:lvl1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400" i="1">
                <a:solidFill>
                  <a:srgbClr val="166F98"/>
                </a:solidFill>
                <a:latin typeface="Arial Narrow" panose="020B0604020202020204" pitchFamily="34" charset="0"/>
                <a:cs typeface="Arial Narrow" panose="020B0604020202020204" pitchFamily="34" charset="0"/>
              </a:defRPr>
            </a:lvl1pPr>
          </a:lstStyle>
          <a:p>
            <a:pPr algn="l">
              <a:lnSpc>
                <a:spcPct val="150000"/>
              </a:lnSpc>
              <a:defRPr/>
            </a:pPr>
            <a:r>
              <a:rPr lang="en-US" sz="1600" b="1" dirty="0">
                <a:solidFill>
                  <a:prstClr val="white"/>
                </a:solidFill>
                <a:latin typeface="Montserrat" pitchFamily="2" charset="77"/>
                <a:cs typeface="+mn-cs"/>
              </a:rPr>
              <a:t>Provides a solution to backlog of pilot program applicants</a:t>
            </a:r>
          </a:p>
          <a:p>
            <a:pPr marL="285750" indent="-285750" algn="l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en-US" sz="1600" dirty="0">
                <a:solidFill>
                  <a:prstClr val="white"/>
                </a:solidFill>
                <a:latin typeface="Montserrat" pitchFamily="2" charset="77"/>
                <a:cs typeface="+mn-cs"/>
              </a:rPr>
              <a:t>4 selectees transferred </a:t>
            </a:r>
          </a:p>
          <a:p>
            <a:pPr marL="285750" indent="-285750" algn="l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en-US" sz="1600" dirty="0">
                <a:solidFill>
                  <a:prstClr val="white"/>
                </a:solidFill>
                <a:latin typeface="Montserrat" pitchFamily="2" charset="77"/>
                <a:cs typeface="+mn-cs"/>
              </a:rPr>
              <a:t>3 applications transferred</a:t>
            </a:r>
          </a:p>
        </p:txBody>
      </p:sp>
    </p:spTree>
    <p:extLst>
      <p:ext uri="{BB962C8B-B14F-4D97-AF65-F5344CB8AC3E}">
        <p14:creationId xmlns:p14="http://schemas.microsoft.com/office/powerpoint/2010/main" val="1340074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B62D2B-63D3-C78A-A902-18146B1A4A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1AEFC8EF-FE2D-F312-1BD2-AFE71868501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2972" y="1607466"/>
            <a:ext cx="10880563" cy="4094976"/>
          </a:xfrm>
          <a:prstGeom prst="rect">
            <a:avLst/>
          </a:prstGeom>
        </p:spPr>
      </p:pic>
      <p:sp>
        <p:nvSpPr>
          <p:cNvPr id="8" name="Title 7">
            <a:extLst>
              <a:ext uri="{FF2B5EF4-FFF2-40B4-BE49-F238E27FC236}">
                <a16:creationId xmlns:a16="http://schemas.microsoft.com/office/drawing/2014/main" id="{954F5856-8224-9447-C761-473AE7FA21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18917"/>
            <a:ext cx="10515600" cy="1196658"/>
          </a:xfrm>
        </p:spPr>
        <p:txBody>
          <a:bodyPr>
            <a:normAutofit fontScale="90000"/>
          </a:bodyPr>
          <a:lstStyle/>
          <a:p>
            <a:r>
              <a:rPr lang="en-US"/>
              <a:t>Launch Pad Pathway Comparison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CA2333B-8053-420E-7E46-D458F784F8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F8A8B4-CBB0-5845-8D8A-6B10FD577CA1}" type="slidenum">
              <a:rPr lang="en-US" smtClean="0"/>
              <a:pPr/>
              <a:t>18</a:t>
            </a:fld>
            <a:endParaRPr lang="en-US"/>
          </a:p>
        </p:txBody>
      </p:sp>
      <p:graphicFrame>
        <p:nvGraphicFramePr>
          <p:cNvPr id="2" name="Content Placeholder 9">
            <a:extLst>
              <a:ext uri="{FF2B5EF4-FFF2-40B4-BE49-F238E27FC236}">
                <a16:creationId xmlns:a16="http://schemas.microsoft.com/office/drawing/2014/main" id="{7E601CCB-E0CD-D04F-3829-1A7C0436653A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1015253" y="1949052"/>
          <a:ext cx="1501860" cy="3753390"/>
        </p:xfrm>
        <a:graphic>
          <a:graphicData uri="http://schemas.openxmlformats.org/drawingml/2006/table">
            <a:tbl>
              <a:tblPr/>
              <a:tblGrid>
                <a:gridCol w="1501860">
                  <a:extLst>
                    <a:ext uri="{9D8B030D-6E8A-4147-A177-3AD203B41FA5}">
                      <a16:colId xmlns:a16="http://schemas.microsoft.com/office/drawing/2014/main" val="3656060436"/>
                    </a:ext>
                  </a:extLst>
                </a:gridCol>
              </a:tblGrid>
              <a:tr h="375339">
                <a:tc>
                  <a:txBody>
                    <a:bodyPr/>
                    <a:lstStyle/>
                    <a:p>
                      <a:pPr marL="91440">
                        <a:buNone/>
                      </a:pPr>
                      <a:r>
                        <a:rPr lang="en-US" sz="1050" b="1">
                          <a:solidFill>
                            <a:srgbClr val="06BAB3"/>
                          </a:solidFill>
                          <a:latin typeface="Montserrat" pitchFamily="2" charset="77"/>
                        </a:rPr>
                        <a:t>Primary Purpose</a:t>
                      </a:r>
                    </a:p>
                  </a:txBody>
                  <a:tcPr marL="46960" marR="46960" marT="23480" marB="2348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6BAB3">
                          <a:alpha val="2549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15647803"/>
                  </a:ext>
                </a:extLst>
              </a:tr>
              <a:tr h="375339">
                <a:tc>
                  <a:txBody>
                    <a:bodyPr/>
                    <a:lstStyle/>
                    <a:p>
                      <a:pPr marL="91440">
                        <a:buNone/>
                      </a:pPr>
                      <a:r>
                        <a:rPr lang="en-US" sz="1050" b="1">
                          <a:solidFill>
                            <a:srgbClr val="06BAB3"/>
                          </a:solidFill>
                          <a:latin typeface="Montserrat" pitchFamily="2" charset="77"/>
                        </a:rPr>
                        <a:t>Siting Location</a:t>
                      </a:r>
                    </a:p>
                  </a:txBody>
                  <a:tcPr marL="46960" marR="46960" marT="23480" marB="2348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6BAB3">
                          <a:alpha val="2549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6BAB3">
                          <a:alpha val="2549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73087193"/>
                  </a:ext>
                </a:extLst>
              </a:tr>
              <a:tr h="375339">
                <a:tc>
                  <a:txBody>
                    <a:bodyPr/>
                    <a:lstStyle/>
                    <a:p>
                      <a:pPr marL="91440">
                        <a:buNone/>
                      </a:pPr>
                      <a:r>
                        <a:rPr lang="en-US" sz="1050" b="1">
                          <a:solidFill>
                            <a:srgbClr val="06BAB3"/>
                          </a:solidFill>
                          <a:latin typeface="Montserrat" pitchFamily="2" charset="77"/>
                        </a:rPr>
                        <a:t>Land Availability</a:t>
                      </a:r>
                    </a:p>
                  </a:txBody>
                  <a:tcPr marL="46960" marR="46960" marT="23480" marB="2348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6BAB3">
                          <a:alpha val="2549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6BAB3">
                          <a:alpha val="2549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07438533"/>
                  </a:ext>
                </a:extLst>
              </a:tr>
              <a:tr h="375339">
                <a:tc>
                  <a:txBody>
                    <a:bodyPr/>
                    <a:lstStyle/>
                    <a:p>
                      <a:pPr marL="91440">
                        <a:buNone/>
                      </a:pPr>
                      <a:r>
                        <a:rPr lang="en-US" sz="1050" b="1">
                          <a:solidFill>
                            <a:srgbClr val="06BAB3"/>
                          </a:solidFill>
                          <a:latin typeface="Montserrat" pitchFamily="2" charset="77"/>
                        </a:rPr>
                        <a:t>Site Characterization</a:t>
                      </a:r>
                    </a:p>
                  </a:txBody>
                  <a:tcPr marL="46960" marR="46960" marT="23480" marB="2348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6BAB3">
                          <a:alpha val="2549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6BAB3">
                          <a:alpha val="2549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31878967"/>
                  </a:ext>
                </a:extLst>
              </a:tr>
              <a:tr h="375339">
                <a:tc>
                  <a:txBody>
                    <a:bodyPr/>
                    <a:lstStyle/>
                    <a:p>
                      <a:pPr marL="91440">
                        <a:buNone/>
                      </a:pPr>
                      <a:r>
                        <a:rPr lang="en-US" sz="1050" b="1">
                          <a:solidFill>
                            <a:srgbClr val="06BAB3"/>
                          </a:solidFill>
                          <a:latin typeface="Montserrat" pitchFamily="2" charset="77"/>
                        </a:rPr>
                        <a:t>Infrastructure </a:t>
                      </a:r>
                      <a:br>
                        <a:rPr lang="en-US" sz="1050" b="1">
                          <a:solidFill>
                            <a:srgbClr val="06BAB3"/>
                          </a:solidFill>
                          <a:latin typeface="Montserrat" pitchFamily="2" charset="77"/>
                        </a:rPr>
                      </a:br>
                      <a:r>
                        <a:rPr lang="en-US" sz="1050" b="1">
                          <a:solidFill>
                            <a:srgbClr val="06BAB3"/>
                          </a:solidFill>
                          <a:latin typeface="Montserrat" pitchFamily="2" charset="77"/>
                        </a:rPr>
                        <a:t>&amp; Services</a:t>
                      </a:r>
                    </a:p>
                  </a:txBody>
                  <a:tcPr marL="46960" marR="46960" marT="23480" marB="2348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6BAB3">
                          <a:alpha val="2549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6BAB3">
                          <a:alpha val="2549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68914971"/>
                  </a:ext>
                </a:extLst>
              </a:tr>
              <a:tr h="375339">
                <a:tc>
                  <a:txBody>
                    <a:bodyPr/>
                    <a:lstStyle/>
                    <a:p>
                      <a:pPr marL="91440">
                        <a:buNone/>
                      </a:pPr>
                      <a:r>
                        <a:rPr lang="en-US" sz="1050" b="1">
                          <a:solidFill>
                            <a:srgbClr val="06BAB3"/>
                          </a:solidFill>
                          <a:latin typeface="Montserrat" pitchFamily="2" charset="77"/>
                        </a:rPr>
                        <a:t>Access to INL Expertise</a:t>
                      </a:r>
                    </a:p>
                  </a:txBody>
                  <a:tcPr marL="46960" marR="46960" marT="23480" marB="2348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6BAB3">
                          <a:alpha val="2549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6BAB3">
                          <a:alpha val="2549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3711828"/>
                  </a:ext>
                </a:extLst>
              </a:tr>
              <a:tr h="375339">
                <a:tc>
                  <a:txBody>
                    <a:bodyPr/>
                    <a:lstStyle/>
                    <a:p>
                      <a:pPr marL="91440">
                        <a:buNone/>
                      </a:pPr>
                      <a:r>
                        <a:rPr lang="en-US" sz="1050" b="1">
                          <a:solidFill>
                            <a:srgbClr val="06BAB3"/>
                          </a:solidFill>
                          <a:latin typeface="Montserrat" pitchFamily="2" charset="77"/>
                        </a:rPr>
                        <a:t>DOE Authorization</a:t>
                      </a:r>
                    </a:p>
                  </a:txBody>
                  <a:tcPr marL="46960" marR="46960" marT="23480" marB="2348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6BAB3">
                          <a:alpha val="2549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6BAB3">
                          <a:alpha val="2549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04036503"/>
                  </a:ext>
                </a:extLst>
              </a:tr>
              <a:tr h="375339">
                <a:tc>
                  <a:txBody>
                    <a:bodyPr/>
                    <a:lstStyle/>
                    <a:p>
                      <a:pPr marL="91440">
                        <a:buNone/>
                      </a:pPr>
                      <a:r>
                        <a:rPr lang="en-US" sz="1050" b="1">
                          <a:solidFill>
                            <a:srgbClr val="06BAB3"/>
                          </a:solidFill>
                          <a:latin typeface="Montserrat" pitchFamily="2" charset="77"/>
                        </a:rPr>
                        <a:t>NRC Licensing</a:t>
                      </a:r>
                    </a:p>
                  </a:txBody>
                  <a:tcPr marL="46960" marR="46960" marT="23480" marB="2348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6BAB3">
                          <a:alpha val="2549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6BAB3">
                          <a:alpha val="2549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9937170"/>
                  </a:ext>
                </a:extLst>
              </a:tr>
              <a:tr h="375339">
                <a:tc>
                  <a:txBody>
                    <a:bodyPr/>
                    <a:lstStyle/>
                    <a:p>
                      <a:pPr marL="91440">
                        <a:buNone/>
                      </a:pPr>
                      <a:r>
                        <a:rPr lang="en-US" sz="1050" b="1">
                          <a:solidFill>
                            <a:srgbClr val="06BAB3"/>
                          </a:solidFill>
                          <a:latin typeface="Montserrat" pitchFamily="2" charset="77"/>
                        </a:rPr>
                        <a:t>Flexibility</a:t>
                      </a:r>
                    </a:p>
                  </a:txBody>
                  <a:tcPr marL="46960" marR="46960" marT="23480" marB="2348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6BAB3">
                          <a:alpha val="2549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6BAB3">
                          <a:alpha val="2549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16398900"/>
                  </a:ext>
                </a:extLst>
              </a:tr>
              <a:tr h="375339">
                <a:tc>
                  <a:txBody>
                    <a:bodyPr/>
                    <a:lstStyle/>
                    <a:p>
                      <a:pPr marL="91440">
                        <a:buNone/>
                      </a:pPr>
                      <a:r>
                        <a:rPr lang="en-US" sz="1050" b="1">
                          <a:solidFill>
                            <a:srgbClr val="06BAB3"/>
                          </a:solidFill>
                          <a:latin typeface="Montserrat" pitchFamily="2" charset="77"/>
                        </a:rPr>
                        <a:t>Ideal Use Cases</a:t>
                      </a:r>
                    </a:p>
                  </a:txBody>
                  <a:tcPr marL="46960" marR="46960" marT="23480" marB="2348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6BAB3">
                          <a:alpha val="2549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89604450"/>
                  </a:ext>
                </a:extLst>
              </a:tr>
            </a:tbl>
          </a:graphicData>
        </a:graphic>
      </p:graphicFrame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A0C15989-121A-712E-5CDD-3E79F42B593C}"/>
              </a:ext>
            </a:extLst>
          </p:cNvPr>
          <p:cNvGraphicFramePr>
            <a:graphicFrameLocks noGrp="1"/>
          </p:cNvGraphicFramePr>
          <p:nvPr/>
        </p:nvGraphicFramePr>
        <p:xfrm>
          <a:off x="7285355" y="1949053"/>
          <a:ext cx="4475543" cy="3760280"/>
        </p:xfrm>
        <a:graphic>
          <a:graphicData uri="http://schemas.openxmlformats.org/drawingml/2006/table">
            <a:tbl>
              <a:tblPr/>
              <a:tblGrid>
                <a:gridCol w="4475543">
                  <a:extLst>
                    <a:ext uri="{9D8B030D-6E8A-4147-A177-3AD203B41FA5}">
                      <a16:colId xmlns:a16="http://schemas.microsoft.com/office/drawing/2014/main" val="4280678208"/>
                    </a:ext>
                  </a:extLst>
                </a:gridCol>
              </a:tblGrid>
              <a:tr h="376028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050" b="1">
                          <a:solidFill>
                            <a:srgbClr val="016E97"/>
                          </a:solidFill>
                          <a:latin typeface="Montserrat" pitchFamily="2" charset="77"/>
                        </a:rPr>
                        <a:t>Distributed demonstration sites across the United States</a:t>
                      </a:r>
                    </a:p>
                  </a:txBody>
                  <a:tcPr marL="46960" marR="46960" marT="23480" marB="2348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33367584"/>
                  </a:ext>
                </a:extLst>
              </a:tr>
              <a:tr h="376028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050" b="1">
                          <a:solidFill>
                            <a:srgbClr val="016E97"/>
                          </a:solidFill>
                          <a:latin typeface="Montserrat" pitchFamily="2" charset="77"/>
                        </a:rPr>
                        <a:t>Any suitable U.S. location outside INL</a:t>
                      </a:r>
                    </a:p>
                  </a:txBody>
                  <a:tcPr marL="46960" marR="46960" marT="23480" marB="2348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54520220"/>
                  </a:ext>
                </a:extLst>
              </a:tr>
              <a:tr h="376028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050" b="1">
                          <a:solidFill>
                            <a:srgbClr val="016E97"/>
                          </a:solidFill>
                          <a:latin typeface="Montserrat" pitchFamily="2" charset="77"/>
                        </a:rPr>
                        <a:t>Developer-identified or partner-provided sites</a:t>
                      </a:r>
                    </a:p>
                  </a:txBody>
                  <a:tcPr marL="46960" marR="46960" marT="23480" marB="2348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71892295"/>
                  </a:ext>
                </a:extLst>
              </a:tr>
              <a:tr h="376028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050" b="1">
                          <a:solidFill>
                            <a:srgbClr val="016E97"/>
                          </a:solidFill>
                          <a:latin typeface="Montserrat" pitchFamily="2" charset="77"/>
                        </a:rPr>
                        <a:t>Site characterization dependent on selected location</a:t>
                      </a:r>
                    </a:p>
                  </a:txBody>
                  <a:tcPr marL="46960" marR="46960" marT="23480" marB="2348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5222425"/>
                  </a:ext>
                </a:extLst>
              </a:tr>
              <a:tr h="376028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050" b="1">
                          <a:solidFill>
                            <a:srgbClr val="016E97"/>
                          </a:solidFill>
                          <a:latin typeface="Montserrat" pitchFamily="2" charset="77"/>
                        </a:rPr>
                        <a:t>Infrastructure varies by site; not shared through INL</a:t>
                      </a:r>
                    </a:p>
                  </a:txBody>
                  <a:tcPr marL="46960" marR="46960" marT="23480" marB="2348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86921288"/>
                  </a:ext>
                </a:extLst>
              </a:tr>
              <a:tr h="376028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050" b="1">
                          <a:solidFill>
                            <a:srgbClr val="016E97"/>
                          </a:solidFill>
                          <a:latin typeface="Montserrat" pitchFamily="2" charset="77"/>
                        </a:rPr>
                        <a:t>Remote or project-specific access to INL expertise</a:t>
                      </a:r>
                    </a:p>
                  </a:txBody>
                  <a:tcPr marL="46960" marR="46960" marT="23480" marB="2348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73769870"/>
                  </a:ext>
                </a:extLst>
              </a:tr>
              <a:tr h="376028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050" b="1">
                          <a:solidFill>
                            <a:srgbClr val="016E97"/>
                          </a:solidFill>
                          <a:latin typeface="Montserrat" pitchFamily="2" charset="77"/>
                        </a:rPr>
                        <a:t>Prioritized access to DOE authorization processes</a:t>
                      </a:r>
                    </a:p>
                  </a:txBody>
                  <a:tcPr marL="46960" marR="46960" marT="23480" marB="2348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46565426"/>
                  </a:ext>
                </a:extLst>
              </a:tr>
              <a:tr h="376028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050" b="1" dirty="0">
                          <a:solidFill>
                            <a:srgbClr val="016E97"/>
                          </a:solidFill>
                          <a:latin typeface="Montserrat" pitchFamily="2" charset="77"/>
                        </a:rPr>
                        <a:t>Enables pathway to NRC licensing of projects</a:t>
                      </a:r>
                    </a:p>
                  </a:txBody>
                  <a:tcPr marL="46960" marR="46960" marT="23480" marB="2348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17495230"/>
                  </a:ext>
                </a:extLst>
              </a:tr>
              <a:tr h="376028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050" b="1">
                          <a:solidFill>
                            <a:srgbClr val="016E97"/>
                          </a:solidFill>
                          <a:latin typeface="Montserrat" pitchFamily="2" charset="77"/>
                        </a:rPr>
                        <a:t>High flexibility to leverage unique regional or </a:t>
                      </a:r>
                      <a:br>
                        <a:rPr lang="en-US" sz="1050" b="1">
                          <a:solidFill>
                            <a:srgbClr val="016E97"/>
                          </a:solidFill>
                          <a:latin typeface="Montserrat" pitchFamily="2" charset="77"/>
                        </a:rPr>
                      </a:br>
                      <a:r>
                        <a:rPr lang="en-US" sz="1050" b="1">
                          <a:solidFill>
                            <a:srgbClr val="016E97"/>
                          </a:solidFill>
                          <a:latin typeface="Montserrat" pitchFamily="2" charset="77"/>
                        </a:rPr>
                        <a:t>project-specific advantages</a:t>
                      </a:r>
                    </a:p>
                  </a:txBody>
                  <a:tcPr marL="46960" marR="46960" marT="23480" marB="2348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60083933"/>
                  </a:ext>
                </a:extLst>
              </a:tr>
              <a:tr h="376028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050" b="1" dirty="0">
                          <a:solidFill>
                            <a:srgbClr val="016E97"/>
                          </a:solidFill>
                          <a:latin typeface="Montserrat" pitchFamily="2" charset="77"/>
                        </a:rPr>
                        <a:t>Projects requiring unique siting conditions, partnerships, or regional advantages</a:t>
                      </a:r>
                    </a:p>
                  </a:txBody>
                  <a:tcPr marL="46960" marR="46960" marT="23480" marB="2348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70297437"/>
                  </a:ext>
                </a:extLst>
              </a:tr>
            </a:tbl>
          </a:graphicData>
        </a:graphic>
      </p:graphicFrame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F4184ADC-A35B-7C12-CB7D-A4645623D912}"/>
              </a:ext>
            </a:extLst>
          </p:cNvPr>
          <p:cNvGraphicFramePr>
            <a:graphicFrameLocks noGrp="1"/>
          </p:cNvGraphicFramePr>
          <p:nvPr/>
        </p:nvGraphicFramePr>
        <p:xfrm>
          <a:off x="2687477" y="1949051"/>
          <a:ext cx="4449466" cy="3760270"/>
        </p:xfrm>
        <a:graphic>
          <a:graphicData uri="http://schemas.openxmlformats.org/drawingml/2006/table">
            <a:tbl>
              <a:tblPr/>
              <a:tblGrid>
                <a:gridCol w="4449466">
                  <a:extLst>
                    <a:ext uri="{9D8B030D-6E8A-4147-A177-3AD203B41FA5}">
                      <a16:colId xmlns:a16="http://schemas.microsoft.com/office/drawing/2014/main" val="114406575"/>
                    </a:ext>
                  </a:extLst>
                </a:gridCol>
              </a:tblGrid>
              <a:tr h="376027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050" b="1">
                          <a:solidFill>
                            <a:srgbClr val="016E97"/>
                          </a:solidFill>
                          <a:latin typeface="Montserrat" pitchFamily="2" charset="77"/>
                        </a:rPr>
                        <a:t>Centralized demonstration site at Idaho National Laboratory</a:t>
                      </a:r>
                    </a:p>
                  </a:txBody>
                  <a:tcPr marL="46960" marR="46960" marT="23480" marB="2348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5171913"/>
                  </a:ext>
                </a:extLst>
              </a:tr>
              <a:tr h="376027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050" b="1">
                          <a:solidFill>
                            <a:srgbClr val="016E97"/>
                          </a:solidFill>
                          <a:latin typeface="Montserrat" pitchFamily="2" charset="77"/>
                        </a:rPr>
                        <a:t>Idaho National Laboratory</a:t>
                      </a:r>
                    </a:p>
                  </a:txBody>
                  <a:tcPr marL="46960" marR="46960" marT="23480" marB="2348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41940340"/>
                  </a:ext>
                </a:extLst>
              </a:tr>
              <a:tr h="376027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050" b="1" dirty="0">
                          <a:solidFill>
                            <a:srgbClr val="016E97"/>
                          </a:solidFill>
                          <a:latin typeface="Montserrat" pitchFamily="2" charset="77"/>
                        </a:rPr>
                        <a:t>Dedicated land reserved for technology siting</a:t>
                      </a:r>
                    </a:p>
                  </a:txBody>
                  <a:tcPr marL="46960" marR="46960" marT="23480" marB="2348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64161954"/>
                  </a:ext>
                </a:extLst>
              </a:tr>
              <a:tr h="376027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050" b="1">
                          <a:solidFill>
                            <a:srgbClr val="016E97"/>
                          </a:solidFill>
                          <a:latin typeface="Montserrat" pitchFamily="2" charset="77"/>
                        </a:rPr>
                        <a:t>Well-characterized sites with existing environmental and safety data</a:t>
                      </a:r>
                    </a:p>
                  </a:txBody>
                  <a:tcPr marL="46960" marR="46960" marT="23480" marB="2348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15917909"/>
                  </a:ext>
                </a:extLst>
              </a:tr>
              <a:tr h="376027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050" b="1">
                          <a:solidFill>
                            <a:srgbClr val="016E97"/>
                          </a:solidFill>
                          <a:latin typeface="Montserrat" pitchFamily="2" charset="77"/>
                        </a:rPr>
                        <a:t>Shared infrastructure, facilities, and services through co-location</a:t>
                      </a:r>
                    </a:p>
                  </a:txBody>
                  <a:tcPr marL="46960" marR="46960" marT="23480" marB="2348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97897090"/>
                  </a:ext>
                </a:extLst>
              </a:tr>
              <a:tr h="376027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050" b="1">
                          <a:solidFill>
                            <a:srgbClr val="016E97"/>
                          </a:solidFill>
                          <a:latin typeface="Montserrat" pitchFamily="2" charset="77"/>
                        </a:rPr>
                        <a:t>Direct, on-site access to INL staff and facilities</a:t>
                      </a:r>
                    </a:p>
                  </a:txBody>
                  <a:tcPr marL="46960" marR="46960" marT="23480" marB="2348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51301131"/>
                  </a:ext>
                </a:extLst>
              </a:tr>
              <a:tr h="376027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050" b="1">
                          <a:solidFill>
                            <a:srgbClr val="016E97"/>
                          </a:solidFill>
                          <a:latin typeface="Montserrat" pitchFamily="2" charset="77"/>
                        </a:rPr>
                        <a:t>Prioritized access to DOE authorization processes</a:t>
                      </a:r>
                    </a:p>
                  </a:txBody>
                  <a:tcPr marL="46960" marR="46960" marT="23480" marB="2348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57901694"/>
                  </a:ext>
                </a:extLst>
              </a:tr>
              <a:tr h="376027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050" b="1" dirty="0">
                          <a:solidFill>
                            <a:srgbClr val="016E97"/>
                          </a:solidFill>
                          <a:latin typeface="Montserrat" pitchFamily="2" charset="77"/>
                        </a:rPr>
                        <a:t>Enables pathway to NRC licensing of projects</a:t>
                      </a:r>
                    </a:p>
                  </a:txBody>
                  <a:tcPr marL="46960" marR="46960" marT="23480" marB="2348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36367630"/>
                  </a:ext>
                </a:extLst>
              </a:tr>
              <a:tr h="376027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050" b="1" dirty="0">
                          <a:solidFill>
                            <a:srgbClr val="016E97"/>
                          </a:solidFill>
                          <a:latin typeface="Montserrat" pitchFamily="2" charset="77"/>
                        </a:rPr>
                        <a:t>Standardized, controlled environment</a:t>
                      </a:r>
                    </a:p>
                  </a:txBody>
                  <a:tcPr marL="46960" marR="46960" marT="23480" marB="2348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45815437"/>
                  </a:ext>
                </a:extLst>
              </a:tr>
              <a:tr h="376027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050" b="1" dirty="0">
                          <a:solidFill>
                            <a:srgbClr val="016E97"/>
                          </a:solidFill>
                          <a:latin typeface="Montserrat" pitchFamily="2" charset="77"/>
                        </a:rPr>
                        <a:t>First-of-a-kind demonstrations, multi-project co-location with shared services, rapid access to infrastructure</a:t>
                      </a:r>
                    </a:p>
                  </a:txBody>
                  <a:tcPr marL="46960" marR="46960" marT="23480" marB="2348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4045381"/>
                  </a:ext>
                </a:extLst>
              </a:tr>
            </a:tbl>
          </a:graphicData>
        </a:graphic>
      </p:graphicFrame>
      <p:sp>
        <p:nvSpPr>
          <p:cNvPr id="9" name="TextBox 8">
            <a:extLst>
              <a:ext uri="{FF2B5EF4-FFF2-40B4-BE49-F238E27FC236}">
                <a16:creationId xmlns:a16="http://schemas.microsoft.com/office/drawing/2014/main" id="{B3D01142-E435-E771-EC2B-7F8491A65C27}"/>
              </a:ext>
            </a:extLst>
          </p:cNvPr>
          <p:cNvSpPr txBox="1"/>
          <p:nvPr/>
        </p:nvSpPr>
        <p:spPr>
          <a:xfrm>
            <a:off x="1064545" y="1632463"/>
            <a:ext cx="104936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sz="1400" b="1">
                <a:solidFill>
                  <a:schemeClr val="bg1"/>
                </a:solidFill>
                <a:latin typeface="Montserrat" pitchFamily="2" charset="77"/>
              </a:rPr>
              <a:t>Features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09D5B3B-5C4A-D030-0A9C-2E8B9B1B8B08}"/>
              </a:ext>
            </a:extLst>
          </p:cNvPr>
          <p:cNvSpPr txBox="1"/>
          <p:nvPr/>
        </p:nvSpPr>
        <p:spPr>
          <a:xfrm>
            <a:off x="2634547" y="1632463"/>
            <a:ext cx="2290701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sz="1400" b="1">
                <a:solidFill>
                  <a:schemeClr val="bg1"/>
                </a:solidFill>
                <a:latin typeface="Montserrat" pitchFamily="2" charset="77"/>
              </a:rPr>
              <a:t>LAUNCH PAD </a:t>
            </a:r>
            <a:r>
              <a:rPr lang="en-US" sz="1400" b="1">
                <a:solidFill>
                  <a:srgbClr val="E3E935"/>
                </a:solidFill>
                <a:latin typeface="Montserrat" pitchFamily="2" charset="77"/>
              </a:rPr>
              <a:t>INL  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192E91A-1451-620E-FE91-8481C45F8A2D}"/>
              </a:ext>
            </a:extLst>
          </p:cNvPr>
          <p:cNvSpPr txBox="1"/>
          <p:nvPr/>
        </p:nvSpPr>
        <p:spPr>
          <a:xfrm>
            <a:off x="7232426" y="1632463"/>
            <a:ext cx="2290701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sz="1400" b="1">
                <a:solidFill>
                  <a:schemeClr val="bg1"/>
                </a:solidFill>
                <a:latin typeface="Montserrat" pitchFamily="2" charset="77"/>
              </a:rPr>
              <a:t>LAUNCH PAD </a:t>
            </a:r>
            <a:r>
              <a:rPr lang="en-US" sz="1400" b="1">
                <a:solidFill>
                  <a:srgbClr val="E3E935"/>
                </a:solidFill>
                <a:latin typeface="Montserrat" pitchFamily="2" charset="77"/>
              </a:rPr>
              <a:t>USA  </a:t>
            </a:r>
          </a:p>
        </p:txBody>
      </p:sp>
    </p:spTree>
    <p:extLst>
      <p:ext uri="{BB962C8B-B14F-4D97-AF65-F5344CB8AC3E}">
        <p14:creationId xmlns:p14="http://schemas.microsoft.com/office/powerpoint/2010/main" val="38763659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271A643-B08A-B12F-DB46-54C076805B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F8A8B4-CBB0-5845-8D8A-6B10FD577CA1}" type="slidenum">
              <a:rPr lang="en-US" smtClean="0"/>
              <a:pPr/>
              <a:t>1</a:t>
            </a:fld>
            <a:endParaRPr lang="en-US" dirty="0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5CD54DE7-9507-8332-2977-DCB3D1E5E6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4254" y="622093"/>
            <a:ext cx="10310907" cy="1196658"/>
          </a:xfrm>
        </p:spPr>
        <p:txBody>
          <a:bodyPr>
            <a:noAutofit/>
          </a:bodyPr>
          <a:lstStyle/>
          <a:p>
            <a:r>
              <a:rPr lang="en-US" sz="3200" dirty="0"/>
              <a:t>The National Reactor Innovation Center (NRIC) is a DOE program launched in October 2019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D0AFA813-10FF-2285-E190-C41EE79AEA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4401" y="1968021"/>
            <a:ext cx="4823210" cy="4015774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kumimoji="0" lang="en-US" sz="2200" b="1" u="none" strike="noStrike" kern="1200" cap="none" spc="0" normalizeH="0" baseline="0" noProof="0" dirty="0">
                <a:ln>
                  <a:noFill/>
                </a:ln>
                <a:solidFill>
                  <a:srgbClr val="006E96"/>
                </a:solidFill>
                <a:effectLst/>
                <a:uLnTx/>
                <a:uFillTx/>
                <a:latin typeface="Montserrat" panose="00000500000000000000" pitchFamily="2" charset="0"/>
              </a:rPr>
              <a:t>NRIC Enables Nuclear Reactor Tests &amp; Demonstrations</a:t>
            </a:r>
          </a:p>
          <a:p>
            <a:pPr>
              <a:lnSpc>
                <a:spcPct val="100000"/>
              </a:lnSpc>
            </a:pPr>
            <a:r>
              <a:rPr lang="en-US" sz="1500" dirty="0">
                <a:solidFill>
                  <a:srgbClr val="006E96"/>
                </a:solidFill>
                <a:latin typeface="Montserrat" panose="00000500000000000000" pitchFamily="2" charset="0"/>
              </a:rPr>
              <a:t>Authorized by the Nuclear Energy </a:t>
            </a:r>
            <a:br>
              <a:rPr lang="en-US" sz="1500" dirty="0">
                <a:solidFill>
                  <a:srgbClr val="006E96"/>
                </a:solidFill>
                <a:latin typeface="Montserrat" panose="00000500000000000000" pitchFamily="2" charset="0"/>
              </a:rPr>
            </a:br>
            <a:r>
              <a:rPr lang="en-US" sz="1500" dirty="0">
                <a:solidFill>
                  <a:srgbClr val="006E96"/>
                </a:solidFill>
                <a:latin typeface="Montserrat" panose="00000500000000000000" pitchFamily="2" charset="0"/>
              </a:rPr>
              <a:t>Innovation Capabilities Act (NEICA)</a:t>
            </a:r>
          </a:p>
          <a:p>
            <a:pPr lvl="1">
              <a:lnSpc>
                <a:spcPct val="100000"/>
              </a:lnSpc>
              <a:buFont typeface="Courier New" panose="02070309020205020404" pitchFamily="49" charset="0"/>
              <a:buChar char="o"/>
            </a:pPr>
            <a:r>
              <a:rPr lang="en-US" sz="1500" dirty="0">
                <a:solidFill>
                  <a:srgbClr val="006E96"/>
                </a:solidFill>
                <a:latin typeface="Montserrat" panose="00000500000000000000" pitchFamily="2" charset="0"/>
              </a:rPr>
              <a:t>Department of Energy (DOE)-Office of Nuclear Energy </a:t>
            </a:r>
          </a:p>
          <a:p>
            <a:pPr lvl="1">
              <a:lnSpc>
                <a:spcPct val="100000"/>
              </a:lnSpc>
              <a:buFont typeface="Courier New" panose="02070309020205020404" pitchFamily="49" charset="0"/>
              <a:buChar char="o"/>
            </a:pPr>
            <a:r>
              <a:rPr lang="en-US" sz="1500" dirty="0">
                <a:solidFill>
                  <a:srgbClr val="006E96"/>
                </a:solidFill>
                <a:latin typeface="Montserrat" panose="00000500000000000000" pitchFamily="2" charset="0"/>
              </a:rPr>
              <a:t>Headquartered at Idaho National Laboratory (INL) and part of Nuclear Science &amp; Technology Directorate</a:t>
            </a:r>
          </a:p>
          <a:p>
            <a:pPr>
              <a:lnSpc>
                <a:spcPct val="100000"/>
              </a:lnSpc>
            </a:pPr>
            <a:r>
              <a:rPr lang="en-US" sz="1500" dirty="0">
                <a:solidFill>
                  <a:srgbClr val="006E96"/>
                </a:solidFill>
                <a:latin typeface="Montserrat" panose="00000500000000000000" pitchFamily="2" charset="0"/>
              </a:rPr>
              <a:t>Partner with industry to bridge the gap between research and commercial deployment</a:t>
            </a:r>
          </a:p>
          <a:p>
            <a:pPr>
              <a:lnSpc>
                <a:spcPct val="100000"/>
              </a:lnSpc>
            </a:pPr>
            <a:r>
              <a:rPr lang="en-US" sz="1500" dirty="0">
                <a:latin typeface="Montserrat" panose="00000500000000000000" pitchFamily="2" charset="0"/>
              </a:rPr>
              <a:t>Leverage national lab expertise and infrastructure</a:t>
            </a:r>
          </a:p>
          <a:p>
            <a:endParaRPr lang="en-US" sz="2000" dirty="0">
              <a:latin typeface="Montserrat" panose="00000500000000000000" pitchFamily="2" charset="0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97D595BE-556A-77D7-9C88-22673A9749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08867" y="2079663"/>
            <a:ext cx="5681038" cy="35263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696075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C6BCF7-82CA-84E1-63D4-D6CE7FCB6E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5A3AE45-D443-5DFE-3FCB-6D37C5CB66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F8A8B4-CBB0-5845-8D8A-6B10FD577CA1}" type="slidenum">
              <a:rPr lang="en-US" smtClean="0"/>
              <a:pPr/>
              <a:t>19</a:t>
            </a:fld>
            <a:endParaRPr lang="en-US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09BC4619-0D1E-9FD9-AF37-F152D802E9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9715" y="462890"/>
            <a:ext cx="10515600" cy="1196658"/>
          </a:xfrm>
        </p:spPr>
        <p:txBody>
          <a:bodyPr>
            <a:normAutofit/>
          </a:bodyPr>
          <a:lstStyle/>
          <a:p>
            <a:r>
              <a:rPr lang="en-US" sz="4000" dirty="0"/>
              <a:t>NRIC Experimental Infrastructure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F01782E-47F4-4038-7125-10FBA9BEEC6D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8097" y="1659548"/>
            <a:ext cx="2511985" cy="2128614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562FD8F1-7CC9-3804-9625-3D596B94FA3F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14161" y="4132524"/>
            <a:ext cx="3057032" cy="1293940"/>
          </a:xfrm>
          <a:prstGeom prst="rect">
            <a:avLst/>
          </a:prstGeom>
          <a:solidFill>
            <a:schemeClr val="tx1"/>
          </a:solidFill>
        </p:spPr>
      </p:pic>
      <p:pic>
        <p:nvPicPr>
          <p:cNvPr id="10" name="Picture 9" descr="C:\Users\dkultgen\Desktop\20161004_112148.jpg">
            <a:extLst>
              <a:ext uri="{FF2B5EF4-FFF2-40B4-BE49-F238E27FC236}">
                <a16:creationId xmlns:a16="http://schemas.microsoft.com/office/drawing/2014/main" id="{B0FA4D31-89F3-B8B9-A07D-D25E50132D1D}"/>
              </a:ext>
            </a:extLst>
          </p:cNvPr>
          <p:cNvPicPr/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514160" y="1672420"/>
            <a:ext cx="3057032" cy="1980977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0CFD1970-B1ED-9252-81D2-32B2C72EA884}"/>
              </a:ext>
            </a:extLst>
          </p:cNvPr>
          <p:cNvSpPr txBox="1"/>
          <p:nvPr/>
        </p:nvSpPr>
        <p:spPr>
          <a:xfrm>
            <a:off x="3594085" y="3270750"/>
            <a:ext cx="239343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chemeClr val="accent6">
                    <a:lumMod val="75000"/>
                  </a:schemeClr>
                </a:solidFill>
                <a:latin typeface="Montserrat" panose="00000500000000000000" pitchFamily="2" charset="0"/>
              </a:rPr>
              <a:t>Helium Component Test Facility [</a:t>
            </a:r>
            <a:r>
              <a:rPr lang="en-US" sz="1600" i="1" dirty="0">
                <a:solidFill>
                  <a:schemeClr val="accent6">
                    <a:lumMod val="75000"/>
                  </a:schemeClr>
                </a:solidFill>
                <a:latin typeface="Montserrat" panose="00000500000000000000" pitchFamily="2" charset="0"/>
              </a:rPr>
              <a:t>2022</a:t>
            </a:r>
            <a:r>
              <a:rPr lang="en-US" sz="1600" dirty="0">
                <a:solidFill>
                  <a:schemeClr val="accent6">
                    <a:lumMod val="75000"/>
                  </a:schemeClr>
                </a:solidFill>
                <a:latin typeface="Montserrat" panose="00000500000000000000" pitchFamily="2" charset="0"/>
              </a:rPr>
              <a:t>]</a:t>
            </a:r>
          </a:p>
          <a:p>
            <a:endParaRPr lang="en-US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8C8723A-75F4-4546-3C51-5DF88C208254}"/>
              </a:ext>
            </a:extLst>
          </p:cNvPr>
          <p:cNvSpPr txBox="1"/>
          <p:nvPr/>
        </p:nvSpPr>
        <p:spPr>
          <a:xfrm>
            <a:off x="4408538" y="4964543"/>
            <a:ext cx="239343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457200">
              <a:defRPr/>
            </a:pPr>
            <a:r>
              <a:rPr lang="en-US" sz="1600" dirty="0">
                <a:solidFill>
                  <a:schemeClr val="accent6">
                    <a:lumMod val="75000"/>
                  </a:schemeClr>
                </a:solidFill>
                <a:latin typeface="Montserrat" panose="00000500000000000000" pitchFamily="2" charset="0"/>
              </a:rPr>
              <a:t>Molten Salt Thermophysical Examination Capabilities (MSTEC) [</a:t>
            </a:r>
            <a:r>
              <a:rPr lang="en-US" sz="1600" i="1" dirty="0">
                <a:solidFill>
                  <a:schemeClr val="accent6">
                    <a:lumMod val="75000"/>
                  </a:schemeClr>
                </a:solidFill>
                <a:latin typeface="Montserrat" panose="00000500000000000000" pitchFamily="2" charset="0"/>
              </a:rPr>
              <a:t>2025</a:t>
            </a:r>
            <a:r>
              <a:rPr lang="en-US" sz="1600" dirty="0">
                <a:solidFill>
                  <a:schemeClr val="accent6">
                    <a:lumMod val="75000"/>
                  </a:schemeClr>
                </a:solidFill>
                <a:latin typeface="Montserrat" panose="00000500000000000000" pitchFamily="2" charset="0"/>
              </a:rPr>
              <a:t>]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E424BB17-1D72-3AFB-F3B4-38727CED061F}"/>
              </a:ext>
            </a:extLst>
          </p:cNvPr>
          <p:cNvSpPr txBox="1"/>
          <p:nvPr/>
        </p:nvSpPr>
        <p:spPr>
          <a:xfrm>
            <a:off x="9737074" y="4684550"/>
            <a:ext cx="179139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chemeClr val="accent6">
                    <a:lumMod val="75000"/>
                  </a:schemeClr>
                </a:solidFill>
                <a:latin typeface="Montserrat" panose="00000500000000000000" pitchFamily="2" charset="0"/>
              </a:rPr>
              <a:t>In-</a:t>
            </a:r>
            <a:r>
              <a:rPr lang="en-US" sz="1600" dirty="0" err="1">
                <a:solidFill>
                  <a:schemeClr val="accent6">
                    <a:lumMod val="75000"/>
                  </a:schemeClr>
                </a:solidFill>
                <a:latin typeface="Montserrat" panose="00000500000000000000" pitchFamily="2" charset="0"/>
              </a:rPr>
              <a:t>HotCell</a:t>
            </a:r>
            <a:r>
              <a:rPr lang="en-US" sz="1600" dirty="0">
                <a:solidFill>
                  <a:schemeClr val="accent6">
                    <a:lumMod val="75000"/>
                  </a:schemeClr>
                </a:solidFill>
                <a:latin typeface="Montserrat" panose="00000500000000000000" pitchFamily="2" charset="0"/>
              </a:rPr>
              <a:t> Thermal Creep Frame [</a:t>
            </a:r>
            <a:r>
              <a:rPr lang="en-US" sz="1600" i="1" dirty="0">
                <a:solidFill>
                  <a:schemeClr val="accent6">
                    <a:lumMod val="75000"/>
                  </a:schemeClr>
                </a:solidFill>
                <a:latin typeface="Montserrat" panose="00000500000000000000" pitchFamily="2" charset="0"/>
              </a:rPr>
              <a:t>2025</a:t>
            </a:r>
            <a:r>
              <a:rPr lang="en-US" sz="1600" dirty="0">
                <a:solidFill>
                  <a:schemeClr val="accent6">
                    <a:lumMod val="75000"/>
                  </a:schemeClr>
                </a:solidFill>
                <a:latin typeface="Montserrat" panose="00000500000000000000" pitchFamily="2" charset="0"/>
              </a:rPr>
              <a:t>]</a:t>
            </a:r>
          </a:p>
          <a:p>
            <a:endParaRPr lang="en-US" sz="1600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60168D1F-52F4-B7C9-FE94-985C0A32BB63}"/>
              </a:ext>
            </a:extLst>
          </p:cNvPr>
          <p:cNvSpPr txBox="1"/>
          <p:nvPr/>
        </p:nvSpPr>
        <p:spPr>
          <a:xfrm>
            <a:off x="9769747" y="2192067"/>
            <a:ext cx="1554156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chemeClr val="accent6">
                    <a:lumMod val="75000"/>
                  </a:schemeClr>
                </a:solidFill>
                <a:latin typeface="Montserrat" panose="00000500000000000000" pitchFamily="2" charset="0"/>
              </a:rPr>
              <a:t>Mechanisms Engineering Test Lab (METL) [Operating since 2018]</a:t>
            </a:r>
          </a:p>
          <a:p>
            <a:endParaRPr lang="en-US" sz="1600" dirty="0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6A26AE6-0943-EB05-4C17-B9260DD6ADA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91260" y="4317434"/>
            <a:ext cx="3057033" cy="20389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643926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9C311D9-44EB-0D48-98A8-17F3FE7D20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B71A94-7157-AA41-A9AB-71A41A80E8AF}" type="datetime1">
              <a:rPr lang="en-US" smtClean="0"/>
              <a:t>7/21/2026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17552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B53C28-A222-681C-293F-7B0D56036C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2" name="Elbow Connector 21">
            <a:extLst>
              <a:ext uri="{FF2B5EF4-FFF2-40B4-BE49-F238E27FC236}">
                <a16:creationId xmlns:a16="http://schemas.microsoft.com/office/drawing/2014/main" id="{92464A4D-5995-EAD2-11C8-FE1303AA8C18}"/>
              </a:ext>
            </a:extLst>
          </p:cNvPr>
          <p:cNvCxnSpPr>
            <a:cxnSpLocks/>
          </p:cNvCxnSpPr>
          <p:nvPr/>
        </p:nvCxnSpPr>
        <p:spPr>
          <a:xfrm flipV="1">
            <a:off x="2829560" y="616543"/>
            <a:ext cx="8808028" cy="1054899"/>
          </a:xfrm>
          <a:prstGeom prst="bentConnector3">
            <a:avLst>
              <a:gd name="adj1" fmla="val 194"/>
            </a:avLst>
          </a:prstGeom>
          <a:ln w="22225">
            <a:solidFill>
              <a:srgbClr val="016E97"/>
            </a:solidFill>
            <a:headEnd type="none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3D07FB9B-1C19-AE82-259C-ABA59306EF96}"/>
              </a:ext>
            </a:extLst>
          </p:cNvPr>
          <p:cNvCxnSpPr>
            <a:cxnSpLocks/>
          </p:cNvCxnSpPr>
          <p:nvPr/>
        </p:nvCxnSpPr>
        <p:spPr>
          <a:xfrm>
            <a:off x="3124464" y="2011458"/>
            <a:ext cx="8513124" cy="0"/>
          </a:xfrm>
          <a:prstGeom prst="line">
            <a:avLst/>
          </a:prstGeom>
          <a:ln w="22225">
            <a:solidFill>
              <a:srgbClr val="0089A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5D8CF80E-DE53-C6BA-9F0F-08D2FC4898A1}"/>
              </a:ext>
            </a:extLst>
          </p:cNvPr>
          <p:cNvCxnSpPr>
            <a:cxnSpLocks/>
          </p:cNvCxnSpPr>
          <p:nvPr/>
        </p:nvCxnSpPr>
        <p:spPr>
          <a:xfrm>
            <a:off x="3124464" y="2982795"/>
            <a:ext cx="8513124" cy="0"/>
          </a:xfrm>
          <a:prstGeom prst="line">
            <a:avLst/>
          </a:prstGeom>
          <a:ln w="22225">
            <a:solidFill>
              <a:srgbClr val="00A4AA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4B68889-E688-7A4A-813A-3BCE87C8B1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F8A8B4-CBB0-5845-8D8A-6B10FD577CA1}" type="slidenum">
              <a:rPr lang="en-US" smtClean="0"/>
              <a:pPr/>
              <a:t>2</a:t>
            </a:fld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C412BA8-9A44-0381-ED4E-000A4236B53D}"/>
              </a:ext>
            </a:extLst>
          </p:cNvPr>
          <p:cNvSpPr txBox="1"/>
          <p:nvPr/>
        </p:nvSpPr>
        <p:spPr>
          <a:xfrm>
            <a:off x="686457" y="3599225"/>
            <a:ext cx="2425798" cy="153888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b="1" dirty="0">
                <a:solidFill>
                  <a:srgbClr val="84786F"/>
                </a:solidFill>
                <a:latin typeface="Montserrat" pitchFamily="2" charset="77"/>
              </a:rPr>
              <a:t>NS&amp;T</a:t>
            </a:r>
          </a:p>
          <a:p>
            <a:r>
              <a:rPr lang="en-US" sz="1600" b="1" dirty="0">
                <a:solidFill>
                  <a:srgbClr val="84786F"/>
                </a:solidFill>
                <a:latin typeface="Montserrat" pitchFamily="2" charset="77"/>
              </a:rPr>
              <a:t>MFC</a:t>
            </a:r>
          </a:p>
          <a:p>
            <a:r>
              <a:rPr lang="en-US" sz="1600" b="1" dirty="0">
                <a:solidFill>
                  <a:srgbClr val="84786F"/>
                </a:solidFill>
                <a:latin typeface="Montserrat" pitchFamily="2" charset="77"/>
              </a:rPr>
              <a:t>ATR</a:t>
            </a:r>
          </a:p>
          <a:p>
            <a:r>
              <a:rPr lang="en-US" sz="1600" b="1" dirty="0">
                <a:solidFill>
                  <a:srgbClr val="84786F"/>
                </a:solidFill>
                <a:latin typeface="Montserrat" pitchFamily="2" charset="77"/>
              </a:rPr>
              <a:t>CFA</a:t>
            </a:r>
          </a:p>
          <a:p>
            <a:r>
              <a:rPr lang="en-US" sz="1400" dirty="0">
                <a:solidFill>
                  <a:srgbClr val="84786F"/>
                </a:solidFill>
                <a:latin typeface="Montserrat" pitchFamily="2" charset="77"/>
              </a:rPr>
              <a:t>&amp; Other </a:t>
            </a:r>
            <a:br>
              <a:rPr lang="en-US" sz="1400" dirty="0">
                <a:solidFill>
                  <a:srgbClr val="84786F"/>
                </a:solidFill>
                <a:latin typeface="Montserrat" pitchFamily="2" charset="77"/>
              </a:rPr>
            </a:br>
            <a:r>
              <a:rPr lang="en-US" sz="1400" dirty="0">
                <a:solidFill>
                  <a:srgbClr val="84786F"/>
                </a:solidFill>
                <a:latin typeface="Montserrat" pitchFamily="2" charset="77"/>
              </a:rPr>
              <a:t>National Labs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DA5A868-D5B5-B314-AB9B-07EE438BB721}"/>
              </a:ext>
            </a:extLst>
          </p:cNvPr>
          <p:cNvSpPr txBox="1"/>
          <p:nvPr/>
        </p:nvSpPr>
        <p:spPr>
          <a:xfrm>
            <a:off x="3018346" y="4039270"/>
            <a:ext cx="570015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900" dirty="0">
                <a:solidFill>
                  <a:schemeClr val="bg2">
                    <a:lumMod val="90000"/>
                  </a:schemeClr>
                </a:solidFill>
                <a:latin typeface="Myriad Pro Cond" panose="020B0506030403020204" pitchFamily="34" charset="0"/>
              </a:rPr>
              <a:t>26-50349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82FBE8B-D591-CF0B-A5E7-8B3EA5BF517E}"/>
              </a:ext>
            </a:extLst>
          </p:cNvPr>
          <p:cNvSpPr txBox="1"/>
          <p:nvPr/>
        </p:nvSpPr>
        <p:spPr>
          <a:xfrm>
            <a:off x="3956463" y="420537"/>
            <a:ext cx="3099489" cy="338554"/>
          </a:xfrm>
          <a:prstGeom prst="rect">
            <a:avLst/>
          </a:prstGeom>
          <a:solidFill>
            <a:srgbClr val="FFFFFF"/>
          </a:solidFill>
        </p:spPr>
        <p:txBody>
          <a:bodyPr wrap="square">
            <a:spAutoFit/>
          </a:bodyPr>
          <a:lstStyle/>
          <a:p>
            <a:r>
              <a:rPr lang="en-US" sz="1600" b="1" dirty="0">
                <a:solidFill>
                  <a:srgbClr val="016E97"/>
                </a:solidFill>
                <a:latin typeface="Montserrat" pitchFamily="2" charset="77"/>
              </a:rPr>
              <a:t>Select DOE Pilot Programs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E82CE2E-9750-BCD2-DE93-4801ED9D70E1}"/>
              </a:ext>
            </a:extLst>
          </p:cNvPr>
          <p:cNvSpPr txBox="1"/>
          <p:nvPr/>
        </p:nvSpPr>
        <p:spPr>
          <a:xfrm>
            <a:off x="3956462" y="1826792"/>
            <a:ext cx="1476775" cy="338554"/>
          </a:xfrm>
          <a:prstGeom prst="rect">
            <a:avLst/>
          </a:prstGeom>
          <a:solidFill>
            <a:srgbClr val="FFFFFF"/>
          </a:solidFill>
        </p:spPr>
        <p:txBody>
          <a:bodyPr wrap="square">
            <a:spAutoFit/>
          </a:bodyPr>
          <a:lstStyle/>
          <a:p>
            <a:r>
              <a:rPr lang="en-US" sz="1600" b="1" dirty="0">
                <a:solidFill>
                  <a:srgbClr val="0089A0"/>
                </a:solidFill>
                <a:latin typeface="Montserrat" pitchFamily="2" charset="77"/>
              </a:rPr>
              <a:t>Launch Pad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B46B9F8-7735-3841-4E6C-74B382263D0D}"/>
              </a:ext>
            </a:extLst>
          </p:cNvPr>
          <p:cNvSpPr txBox="1"/>
          <p:nvPr/>
        </p:nvSpPr>
        <p:spPr>
          <a:xfrm>
            <a:off x="3956462" y="2811509"/>
            <a:ext cx="2870176" cy="338554"/>
          </a:xfrm>
          <a:prstGeom prst="rect">
            <a:avLst/>
          </a:prstGeom>
          <a:solidFill>
            <a:srgbClr val="FFFFFF"/>
          </a:solidFill>
        </p:spPr>
        <p:txBody>
          <a:bodyPr wrap="square">
            <a:spAutoFit/>
          </a:bodyPr>
          <a:lstStyle/>
          <a:p>
            <a:r>
              <a:rPr lang="en-US" sz="1600" b="1" dirty="0">
                <a:solidFill>
                  <a:srgbClr val="00A4AA"/>
                </a:solidFill>
                <a:latin typeface="Montserrat" pitchFamily="2" charset="77"/>
              </a:rPr>
              <a:t>Other Early Engagement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63FB9D0-5248-6E44-0B56-8ECB60AD64B1}"/>
              </a:ext>
            </a:extLst>
          </p:cNvPr>
          <p:cNvSpPr txBox="1"/>
          <p:nvPr/>
        </p:nvSpPr>
        <p:spPr>
          <a:xfrm>
            <a:off x="3956462" y="3838237"/>
            <a:ext cx="4841549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b="1" dirty="0">
                <a:solidFill>
                  <a:srgbClr val="06BAB3"/>
                </a:solidFill>
                <a:latin typeface="Montserrat" pitchFamily="2" charset="77"/>
              </a:rPr>
              <a:t>Advanced Reactor Demonstration Program</a:t>
            </a: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603B9FB4-4245-ADF7-2703-72D6A6C7FD17}"/>
              </a:ext>
            </a:extLst>
          </p:cNvPr>
          <p:cNvCxnSpPr>
            <a:cxnSpLocks/>
          </p:cNvCxnSpPr>
          <p:nvPr/>
        </p:nvCxnSpPr>
        <p:spPr>
          <a:xfrm>
            <a:off x="8798013" y="4021238"/>
            <a:ext cx="2839575" cy="9360"/>
          </a:xfrm>
          <a:prstGeom prst="line">
            <a:avLst/>
          </a:prstGeom>
          <a:ln w="22225">
            <a:solidFill>
              <a:srgbClr val="06BAB3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5" name="Picture 24">
            <a:extLst>
              <a:ext uri="{FF2B5EF4-FFF2-40B4-BE49-F238E27FC236}">
                <a16:creationId xmlns:a16="http://schemas.microsoft.com/office/drawing/2014/main" id="{50555176-ED17-2330-D6D0-BF8464D7291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070945" y="878732"/>
            <a:ext cx="546100" cy="203200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BE631E7F-2105-B17D-76F7-73DA885645C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841181" y="937519"/>
            <a:ext cx="1384300" cy="114300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221AA3DE-06FA-C257-5822-92988F9E351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490089" y="782372"/>
            <a:ext cx="1358900" cy="380999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7CD0B5CA-84AD-73FB-383D-5CF0B18F50C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081790" y="872035"/>
            <a:ext cx="863600" cy="266700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968A4E64-CC6A-3933-D9F0-757DC2632A2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064703" y="817368"/>
            <a:ext cx="1130300" cy="381000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8CE96C1D-FA13-EC31-7304-DDEABC1F670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072862" y="1332770"/>
            <a:ext cx="863600" cy="292100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1B39F28A-A34C-9ED0-6308-196C380E486C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196483" y="1300255"/>
            <a:ext cx="1003300" cy="342900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9F08DA26-C09B-3A38-A31B-D67560F0C620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490089" y="1324603"/>
            <a:ext cx="1079500" cy="304800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99F992A4-8BF4-6A37-1CED-9277348B98E3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892091" y="1372764"/>
            <a:ext cx="990600" cy="241300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8C19E70E-9DB8-2253-88CD-366C925495CA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14112" y="2245514"/>
            <a:ext cx="1181100" cy="385141"/>
          </a:xfrm>
          <a:prstGeom prst="rect">
            <a:avLst/>
          </a:prstGeom>
        </p:spPr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id="{DF9612C1-0C51-9F92-FBAD-2AA8B6F5A2D0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268989" y="2356346"/>
            <a:ext cx="1320800" cy="165100"/>
          </a:xfrm>
          <a:prstGeom prst="rect">
            <a:avLst/>
          </a:prstGeom>
        </p:spPr>
      </p:pic>
      <p:pic>
        <p:nvPicPr>
          <p:cNvPr id="36" name="Picture 35">
            <a:extLst>
              <a:ext uri="{FF2B5EF4-FFF2-40B4-BE49-F238E27FC236}">
                <a16:creationId xmlns:a16="http://schemas.microsoft.com/office/drawing/2014/main" id="{0327D10C-C025-F617-5A99-75A317E2589B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826639" y="2390746"/>
            <a:ext cx="1485900" cy="140904"/>
          </a:xfrm>
          <a:prstGeom prst="rect">
            <a:avLst/>
          </a:prstGeom>
        </p:spPr>
      </p:pic>
      <p:pic>
        <p:nvPicPr>
          <p:cNvPr id="37" name="Picture 36">
            <a:extLst>
              <a:ext uri="{FF2B5EF4-FFF2-40B4-BE49-F238E27FC236}">
                <a16:creationId xmlns:a16="http://schemas.microsoft.com/office/drawing/2014/main" id="{3955363E-47C5-944B-D5E6-119A880FD3E9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513590" y="2299649"/>
            <a:ext cx="1333500" cy="279400"/>
          </a:xfrm>
          <a:prstGeom prst="rect">
            <a:avLst/>
          </a:prstGeom>
        </p:spPr>
      </p:pic>
      <p:pic>
        <p:nvPicPr>
          <p:cNvPr id="38" name="Picture 37">
            <a:extLst>
              <a:ext uri="{FF2B5EF4-FFF2-40B4-BE49-F238E27FC236}">
                <a16:creationId xmlns:a16="http://schemas.microsoft.com/office/drawing/2014/main" id="{A31D4AD5-41C6-1B71-8F89-EC71AA44CF08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954791" y="2253935"/>
            <a:ext cx="1816100" cy="368300"/>
          </a:xfrm>
          <a:prstGeom prst="rect">
            <a:avLst/>
          </a:prstGeom>
        </p:spPr>
      </p:pic>
      <p:pic>
        <p:nvPicPr>
          <p:cNvPr id="39" name="Picture 38">
            <a:extLst>
              <a:ext uri="{FF2B5EF4-FFF2-40B4-BE49-F238E27FC236}">
                <a16:creationId xmlns:a16="http://schemas.microsoft.com/office/drawing/2014/main" id="{3F2F03C1-091F-EDAE-0C90-427EDFC459A4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031973" y="3304849"/>
            <a:ext cx="533400" cy="266700"/>
          </a:xfrm>
          <a:prstGeom prst="rect">
            <a:avLst/>
          </a:prstGeom>
        </p:spPr>
      </p:pic>
      <p:pic>
        <p:nvPicPr>
          <p:cNvPr id="40" name="Picture 39">
            <a:extLst>
              <a:ext uri="{FF2B5EF4-FFF2-40B4-BE49-F238E27FC236}">
                <a16:creationId xmlns:a16="http://schemas.microsoft.com/office/drawing/2014/main" id="{AE0AA1A3-2DE4-C316-8D86-909FDD16CCB4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802438" y="3272249"/>
            <a:ext cx="736600" cy="342900"/>
          </a:xfrm>
          <a:prstGeom prst="rect">
            <a:avLst/>
          </a:prstGeom>
        </p:spPr>
      </p:pic>
      <p:pic>
        <p:nvPicPr>
          <p:cNvPr id="41" name="Picture 40">
            <a:extLst>
              <a:ext uri="{FF2B5EF4-FFF2-40B4-BE49-F238E27FC236}">
                <a16:creationId xmlns:a16="http://schemas.microsoft.com/office/drawing/2014/main" id="{B45C5486-9177-DF35-F29A-9269ACC1A074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233" b="36233"/>
          <a:stretch/>
        </p:blipFill>
        <p:spPr>
          <a:xfrm>
            <a:off x="5764036" y="3281679"/>
            <a:ext cx="1016000" cy="279744"/>
          </a:xfrm>
          <a:prstGeom prst="rect">
            <a:avLst/>
          </a:prstGeom>
        </p:spPr>
      </p:pic>
      <p:pic>
        <p:nvPicPr>
          <p:cNvPr id="42" name="Picture 41">
            <a:extLst>
              <a:ext uri="{FF2B5EF4-FFF2-40B4-BE49-F238E27FC236}">
                <a16:creationId xmlns:a16="http://schemas.microsoft.com/office/drawing/2014/main" id="{84D6F9BA-16E4-D67B-7FD1-BA368E265AF5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945243" y="3286930"/>
            <a:ext cx="1041400" cy="304800"/>
          </a:xfrm>
          <a:prstGeom prst="rect">
            <a:avLst/>
          </a:prstGeom>
        </p:spPr>
      </p:pic>
      <p:pic>
        <p:nvPicPr>
          <p:cNvPr id="43" name="Picture 42">
            <a:extLst>
              <a:ext uri="{FF2B5EF4-FFF2-40B4-BE49-F238E27FC236}">
                <a16:creationId xmlns:a16="http://schemas.microsoft.com/office/drawing/2014/main" id="{B3D7A8C6-AFA4-6FAC-6044-DA629C2F7D7B}"/>
              </a:ext>
            </a:extLst>
          </p:cNvPr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151850" y="3330711"/>
            <a:ext cx="838200" cy="241300"/>
          </a:xfrm>
          <a:prstGeom prst="rect">
            <a:avLst/>
          </a:prstGeom>
        </p:spPr>
      </p:pic>
      <p:pic>
        <p:nvPicPr>
          <p:cNvPr id="44" name="Picture 43">
            <a:extLst>
              <a:ext uri="{FF2B5EF4-FFF2-40B4-BE49-F238E27FC236}">
                <a16:creationId xmlns:a16="http://schemas.microsoft.com/office/drawing/2014/main" id="{754433AA-E1B6-59E5-66A5-01C3377D5041}"/>
              </a:ext>
            </a:extLst>
          </p:cNvPr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229842" y="3257520"/>
            <a:ext cx="1054100" cy="342900"/>
          </a:xfrm>
          <a:prstGeom prst="rect">
            <a:avLst/>
          </a:prstGeom>
        </p:spPr>
      </p:pic>
      <p:pic>
        <p:nvPicPr>
          <p:cNvPr id="45" name="Picture 44">
            <a:extLst>
              <a:ext uri="{FF2B5EF4-FFF2-40B4-BE49-F238E27FC236}">
                <a16:creationId xmlns:a16="http://schemas.microsoft.com/office/drawing/2014/main" id="{9571D1DF-7E86-4101-C9DB-6FC1F27F6CDA}"/>
              </a:ext>
            </a:extLst>
          </p:cNvPr>
          <p:cNvPicPr>
            <a:picLocks noChangeAspect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488873" y="3375161"/>
            <a:ext cx="1117600" cy="152400"/>
          </a:xfrm>
          <a:prstGeom prst="rect">
            <a:avLst/>
          </a:prstGeom>
        </p:spPr>
      </p:pic>
      <p:sp>
        <p:nvSpPr>
          <p:cNvPr id="51" name="TextBox 50">
            <a:extLst>
              <a:ext uri="{FF2B5EF4-FFF2-40B4-BE49-F238E27FC236}">
                <a16:creationId xmlns:a16="http://schemas.microsoft.com/office/drawing/2014/main" id="{745F79AB-AFA1-085B-050C-1A3CF7F37EBB}"/>
              </a:ext>
            </a:extLst>
          </p:cNvPr>
          <p:cNvSpPr txBox="1"/>
          <p:nvPr/>
        </p:nvSpPr>
        <p:spPr>
          <a:xfrm>
            <a:off x="3901007" y="4172385"/>
            <a:ext cx="7814429" cy="9848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860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1200" b="1" dirty="0">
                <a:solidFill>
                  <a:srgbClr val="84786F"/>
                </a:solidFill>
                <a:latin typeface="Montserrat" pitchFamily="2" charset="77"/>
              </a:rPr>
              <a:t>Natrium Reactor </a:t>
            </a:r>
            <a:r>
              <a:rPr lang="en-US" sz="1200" dirty="0">
                <a:solidFill>
                  <a:srgbClr val="84786F"/>
                </a:solidFill>
                <a:latin typeface="Montserrat" pitchFamily="2" charset="77"/>
              </a:rPr>
              <a:t>Sodium-cooled reactor + molten salt energy storage system (TERRAPOWER)</a:t>
            </a:r>
          </a:p>
          <a:p>
            <a:pPr marL="22860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1200" b="1" dirty="0">
                <a:solidFill>
                  <a:srgbClr val="84786F"/>
                </a:solidFill>
                <a:latin typeface="Montserrat" pitchFamily="2" charset="77"/>
              </a:rPr>
              <a:t>XE-100</a:t>
            </a:r>
            <a:r>
              <a:rPr lang="en-US" sz="1200" dirty="0">
                <a:solidFill>
                  <a:srgbClr val="84786F"/>
                </a:solidFill>
                <a:latin typeface="Montserrat" pitchFamily="2" charset="77"/>
              </a:rPr>
              <a:t> High-temperature gas reactor (X-ENERGY)</a:t>
            </a:r>
          </a:p>
          <a:p>
            <a:pPr marL="22860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1200" b="1">
                <a:solidFill>
                  <a:srgbClr val="84786F"/>
                </a:solidFill>
                <a:latin typeface="Montserrat" pitchFamily="2" charset="77"/>
              </a:rPr>
              <a:t>BWXT Advanced </a:t>
            </a:r>
            <a:r>
              <a:rPr lang="en-US" sz="1200" b="1" dirty="0">
                <a:solidFill>
                  <a:srgbClr val="84786F"/>
                </a:solidFill>
                <a:latin typeface="Montserrat" pitchFamily="2" charset="77"/>
              </a:rPr>
              <a:t>Nuclear Reactor (BANR) </a:t>
            </a:r>
            <a:r>
              <a:rPr lang="en-US" sz="1200" dirty="0">
                <a:solidFill>
                  <a:srgbClr val="84786F"/>
                </a:solidFill>
                <a:latin typeface="Montserrat" pitchFamily="2" charset="77"/>
              </a:rPr>
              <a:t>High-temperature gas-cooled microreactor </a:t>
            </a:r>
            <a:br>
              <a:rPr lang="en-US" sz="1200" dirty="0">
                <a:solidFill>
                  <a:srgbClr val="84786F"/>
                </a:solidFill>
                <a:latin typeface="Montserrat" pitchFamily="2" charset="77"/>
              </a:rPr>
            </a:br>
            <a:r>
              <a:rPr lang="en-US" sz="1200" dirty="0">
                <a:solidFill>
                  <a:srgbClr val="84786F"/>
                </a:solidFill>
                <a:latin typeface="Montserrat" pitchFamily="2" charset="77"/>
              </a:rPr>
              <a:t>(BWX TECHNOLOGIES)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37E45BFD-AD7A-176D-3351-04E103BD1F5A}"/>
              </a:ext>
            </a:extLst>
          </p:cNvPr>
          <p:cNvSpPr txBox="1"/>
          <p:nvPr/>
        </p:nvSpPr>
        <p:spPr>
          <a:xfrm>
            <a:off x="676924" y="5352010"/>
            <a:ext cx="6379028" cy="9541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2320"/>
              </a:lnSpc>
              <a:spcAft>
                <a:spcPts val="2400"/>
              </a:spcAft>
            </a:pPr>
            <a:r>
              <a:rPr lang="en-US" sz="1600" b="1" dirty="0">
                <a:solidFill>
                  <a:srgbClr val="016E97"/>
                </a:solidFill>
                <a:latin typeface="Montserrat" pitchFamily="2" charset="77"/>
              </a:rPr>
              <a:t>NRIC serves as a hub, bringing the best of the National Laboratories to bear for successful deployment of private industry-developed advanced nuclear technology.</a:t>
            </a:r>
          </a:p>
        </p:txBody>
      </p:sp>
      <p:cxnSp>
        <p:nvCxnSpPr>
          <p:cNvPr id="55" name="Straight Connector 54">
            <a:extLst>
              <a:ext uri="{FF2B5EF4-FFF2-40B4-BE49-F238E27FC236}">
                <a16:creationId xmlns:a16="http://schemas.microsoft.com/office/drawing/2014/main" id="{6BD96DD3-F7D9-01F7-E06F-CD91F04AFBA6}"/>
              </a:ext>
            </a:extLst>
          </p:cNvPr>
          <p:cNvCxnSpPr>
            <a:cxnSpLocks/>
          </p:cNvCxnSpPr>
          <p:nvPr/>
        </p:nvCxnSpPr>
        <p:spPr>
          <a:xfrm>
            <a:off x="594499" y="5352010"/>
            <a:ext cx="0" cy="869568"/>
          </a:xfrm>
          <a:prstGeom prst="line">
            <a:avLst/>
          </a:prstGeom>
          <a:ln w="28575">
            <a:solidFill>
              <a:srgbClr val="E3E93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Straight Connector 55">
            <a:extLst>
              <a:ext uri="{FF2B5EF4-FFF2-40B4-BE49-F238E27FC236}">
                <a16:creationId xmlns:a16="http://schemas.microsoft.com/office/drawing/2014/main" id="{6DCEB1F8-28F8-6C5F-9CC2-28438AB21DA4}"/>
              </a:ext>
            </a:extLst>
          </p:cNvPr>
          <p:cNvCxnSpPr>
            <a:cxnSpLocks/>
          </p:cNvCxnSpPr>
          <p:nvPr/>
        </p:nvCxnSpPr>
        <p:spPr>
          <a:xfrm>
            <a:off x="4754050" y="871201"/>
            <a:ext cx="0" cy="233568"/>
          </a:xfrm>
          <a:prstGeom prst="line">
            <a:avLst/>
          </a:prstGeom>
          <a:ln w="12700">
            <a:solidFill>
              <a:srgbClr val="D8D2C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Straight Connector 75">
            <a:extLst>
              <a:ext uri="{FF2B5EF4-FFF2-40B4-BE49-F238E27FC236}">
                <a16:creationId xmlns:a16="http://schemas.microsoft.com/office/drawing/2014/main" id="{4F4974B0-B704-FEA4-497F-28F45901E564}"/>
              </a:ext>
            </a:extLst>
          </p:cNvPr>
          <p:cNvCxnSpPr>
            <a:cxnSpLocks/>
            <a:stCxn id="16" idx="1"/>
          </p:cNvCxnSpPr>
          <p:nvPr/>
        </p:nvCxnSpPr>
        <p:spPr>
          <a:xfrm flipH="1">
            <a:off x="2650603" y="4007514"/>
            <a:ext cx="1305859" cy="0"/>
          </a:xfrm>
          <a:prstGeom prst="line">
            <a:avLst/>
          </a:prstGeom>
          <a:ln w="22225">
            <a:solidFill>
              <a:srgbClr val="06BAB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3" name="Picture 72">
            <a:extLst>
              <a:ext uri="{FF2B5EF4-FFF2-40B4-BE49-F238E27FC236}">
                <a16:creationId xmlns:a16="http://schemas.microsoft.com/office/drawing/2014/main" id="{6A38ED81-312A-B797-513D-C6AA11302499}"/>
              </a:ext>
            </a:extLst>
      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812666" y="1058169"/>
            <a:ext cx="3429000" cy="3695700"/>
          </a:xfrm>
          <a:prstGeom prst="rect">
            <a:avLst/>
          </a:prstGeom>
        </p:spPr>
      </p:pic>
      <p:pic>
        <p:nvPicPr>
          <p:cNvPr id="74" name="Picture 73">
            <a:extLst>
              <a:ext uri="{FF2B5EF4-FFF2-40B4-BE49-F238E27FC236}">
                <a16:creationId xmlns:a16="http://schemas.microsoft.com/office/drawing/2014/main" id="{4F9F431A-0A96-1F2F-08C3-EC113684E330}"/>
              </a:ext>
            </a:extLst>
          </p:cNvPr>
          <p:cNvPicPr>
            <a:picLocks noChangeAspect="1"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442808" y="2562554"/>
            <a:ext cx="1616794" cy="533400"/>
          </a:xfrm>
          <a:prstGeom prst="rect">
            <a:avLst/>
          </a:prstGeom>
        </p:spPr>
      </p:pic>
      <p:cxnSp>
        <p:nvCxnSpPr>
          <p:cNvPr id="77" name="Straight Connector 76">
            <a:extLst>
              <a:ext uri="{FF2B5EF4-FFF2-40B4-BE49-F238E27FC236}">
                <a16:creationId xmlns:a16="http://schemas.microsoft.com/office/drawing/2014/main" id="{C906D687-6A87-00AC-F369-10C5DC372DC1}"/>
              </a:ext>
            </a:extLst>
          </p:cNvPr>
          <p:cNvCxnSpPr>
            <a:cxnSpLocks/>
          </p:cNvCxnSpPr>
          <p:nvPr/>
        </p:nvCxnSpPr>
        <p:spPr>
          <a:xfrm>
            <a:off x="6385041" y="871201"/>
            <a:ext cx="0" cy="233568"/>
          </a:xfrm>
          <a:prstGeom prst="line">
            <a:avLst/>
          </a:prstGeom>
          <a:ln w="12700">
            <a:solidFill>
              <a:srgbClr val="D8D2C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Straight Connector 77">
            <a:extLst>
              <a:ext uri="{FF2B5EF4-FFF2-40B4-BE49-F238E27FC236}">
                <a16:creationId xmlns:a16="http://schemas.microsoft.com/office/drawing/2014/main" id="{590E320F-DB10-0785-2787-0F9BF20EB88F}"/>
              </a:ext>
            </a:extLst>
          </p:cNvPr>
          <p:cNvCxnSpPr>
            <a:cxnSpLocks/>
          </p:cNvCxnSpPr>
          <p:nvPr/>
        </p:nvCxnSpPr>
        <p:spPr>
          <a:xfrm>
            <a:off x="7960049" y="871201"/>
            <a:ext cx="0" cy="233568"/>
          </a:xfrm>
          <a:prstGeom prst="line">
            <a:avLst/>
          </a:prstGeom>
          <a:ln w="12700">
            <a:solidFill>
              <a:srgbClr val="D8D2C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Straight Connector 78">
            <a:extLst>
              <a:ext uri="{FF2B5EF4-FFF2-40B4-BE49-F238E27FC236}">
                <a16:creationId xmlns:a16="http://schemas.microsoft.com/office/drawing/2014/main" id="{CD7BD666-0031-5227-5999-D27BBE3C5AB5}"/>
              </a:ext>
            </a:extLst>
          </p:cNvPr>
          <p:cNvCxnSpPr>
            <a:cxnSpLocks/>
          </p:cNvCxnSpPr>
          <p:nvPr/>
        </p:nvCxnSpPr>
        <p:spPr>
          <a:xfrm>
            <a:off x="9075990" y="871201"/>
            <a:ext cx="0" cy="233568"/>
          </a:xfrm>
          <a:prstGeom prst="line">
            <a:avLst/>
          </a:prstGeom>
          <a:ln w="12700">
            <a:solidFill>
              <a:srgbClr val="D8D2C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Straight Connector 79">
            <a:extLst>
              <a:ext uri="{FF2B5EF4-FFF2-40B4-BE49-F238E27FC236}">
                <a16:creationId xmlns:a16="http://schemas.microsoft.com/office/drawing/2014/main" id="{7CE7DBD8-32D8-9AF8-204B-3E568341F187}"/>
              </a:ext>
            </a:extLst>
          </p:cNvPr>
          <p:cNvCxnSpPr>
            <a:cxnSpLocks/>
          </p:cNvCxnSpPr>
          <p:nvPr/>
        </p:nvCxnSpPr>
        <p:spPr>
          <a:xfrm>
            <a:off x="5056362" y="1356392"/>
            <a:ext cx="0" cy="233568"/>
          </a:xfrm>
          <a:prstGeom prst="line">
            <a:avLst/>
          </a:prstGeom>
          <a:ln w="12700">
            <a:solidFill>
              <a:srgbClr val="D8D2C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Straight Connector 80">
            <a:extLst>
              <a:ext uri="{FF2B5EF4-FFF2-40B4-BE49-F238E27FC236}">
                <a16:creationId xmlns:a16="http://schemas.microsoft.com/office/drawing/2014/main" id="{33CB6665-0250-C21F-D70A-BC09E17FB16E}"/>
              </a:ext>
            </a:extLst>
          </p:cNvPr>
          <p:cNvCxnSpPr>
            <a:cxnSpLocks/>
          </p:cNvCxnSpPr>
          <p:nvPr/>
        </p:nvCxnSpPr>
        <p:spPr>
          <a:xfrm>
            <a:off x="6351451" y="1356392"/>
            <a:ext cx="0" cy="233568"/>
          </a:xfrm>
          <a:prstGeom prst="line">
            <a:avLst/>
          </a:prstGeom>
          <a:ln w="12700">
            <a:solidFill>
              <a:srgbClr val="D8D2C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Straight Connector 81">
            <a:extLst>
              <a:ext uri="{FF2B5EF4-FFF2-40B4-BE49-F238E27FC236}">
                <a16:creationId xmlns:a16="http://schemas.microsoft.com/office/drawing/2014/main" id="{4D4AA3B5-8467-8849-257C-0411AD0535E9}"/>
              </a:ext>
            </a:extLst>
          </p:cNvPr>
          <p:cNvCxnSpPr>
            <a:cxnSpLocks/>
          </p:cNvCxnSpPr>
          <p:nvPr/>
        </p:nvCxnSpPr>
        <p:spPr>
          <a:xfrm>
            <a:off x="7680130" y="1356392"/>
            <a:ext cx="0" cy="233568"/>
          </a:xfrm>
          <a:prstGeom prst="line">
            <a:avLst/>
          </a:prstGeom>
          <a:ln w="12700">
            <a:solidFill>
              <a:srgbClr val="D8D2C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Straight Connector 82">
            <a:extLst>
              <a:ext uri="{FF2B5EF4-FFF2-40B4-BE49-F238E27FC236}">
                <a16:creationId xmlns:a16="http://schemas.microsoft.com/office/drawing/2014/main" id="{BE3524A3-2CA3-0CFD-E094-F24CE184A538}"/>
              </a:ext>
            </a:extLst>
          </p:cNvPr>
          <p:cNvCxnSpPr>
            <a:cxnSpLocks/>
          </p:cNvCxnSpPr>
          <p:nvPr/>
        </p:nvCxnSpPr>
        <p:spPr>
          <a:xfrm>
            <a:off x="5159094" y="2323043"/>
            <a:ext cx="0" cy="233568"/>
          </a:xfrm>
          <a:prstGeom prst="line">
            <a:avLst/>
          </a:prstGeom>
          <a:ln w="12700">
            <a:solidFill>
              <a:srgbClr val="D8D2C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Straight Connector 83">
            <a:extLst>
              <a:ext uri="{FF2B5EF4-FFF2-40B4-BE49-F238E27FC236}">
                <a16:creationId xmlns:a16="http://schemas.microsoft.com/office/drawing/2014/main" id="{99C51282-5C00-6447-F1BF-21DDE028D20A}"/>
              </a:ext>
            </a:extLst>
          </p:cNvPr>
          <p:cNvCxnSpPr>
            <a:cxnSpLocks/>
          </p:cNvCxnSpPr>
          <p:nvPr/>
        </p:nvCxnSpPr>
        <p:spPr>
          <a:xfrm>
            <a:off x="6694817" y="2323043"/>
            <a:ext cx="0" cy="233568"/>
          </a:xfrm>
          <a:prstGeom prst="line">
            <a:avLst/>
          </a:prstGeom>
          <a:ln w="12700">
            <a:solidFill>
              <a:srgbClr val="D8D2C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Straight Connector 84">
            <a:extLst>
              <a:ext uri="{FF2B5EF4-FFF2-40B4-BE49-F238E27FC236}">
                <a16:creationId xmlns:a16="http://schemas.microsoft.com/office/drawing/2014/main" id="{5FF058FF-99A9-B1D8-B8DF-4A61FCD9899A}"/>
              </a:ext>
            </a:extLst>
          </p:cNvPr>
          <p:cNvCxnSpPr>
            <a:cxnSpLocks/>
          </p:cNvCxnSpPr>
          <p:nvPr/>
        </p:nvCxnSpPr>
        <p:spPr>
          <a:xfrm>
            <a:off x="9986658" y="2323043"/>
            <a:ext cx="0" cy="233568"/>
          </a:xfrm>
          <a:prstGeom prst="line">
            <a:avLst/>
          </a:prstGeom>
          <a:ln w="12700">
            <a:solidFill>
              <a:srgbClr val="D8D2C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6" name="Rectangle 85">
            <a:extLst>
              <a:ext uri="{FF2B5EF4-FFF2-40B4-BE49-F238E27FC236}">
                <a16:creationId xmlns:a16="http://schemas.microsoft.com/office/drawing/2014/main" id="{96D8D5B7-868D-EBA1-14C1-F8E56079A756}"/>
              </a:ext>
            </a:extLst>
          </p:cNvPr>
          <p:cNvSpPr/>
          <p:nvPr/>
        </p:nvSpPr>
        <p:spPr>
          <a:xfrm>
            <a:off x="8420240" y="2194461"/>
            <a:ext cx="3295194" cy="485292"/>
          </a:xfrm>
          <a:prstGeom prst="rect">
            <a:avLst/>
          </a:prstGeom>
          <a:noFill/>
          <a:ln>
            <a:solidFill>
              <a:srgbClr val="D8D2C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7" name="Straight Connector 86">
            <a:extLst>
              <a:ext uri="{FF2B5EF4-FFF2-40B4-BE49-F238E27FC236}">
                <a16:creationId xmlns:a16="http://schemas.microsoft.com/office/drawing/2014/main" id="{3E9BC1F1-F92D-AA8D-994F-F7AE4E383E55}"/>
              </a:ext>
            </a:extLst>
          </p:cNvPr>
          <p:cNvCxnSpPr>
            <a:cxnSpLocks/>
          </p:cNvCxnSpPr>
          <p:nvPr/>
        </p:nvCxnSpPr>
        <p:spPr>
          <a:xfrm>
            <a:off x="4679697" y="3314069"/>
            <a:ext cx="0" cy="233568"/>
          </a:xfrm>
          <a:prstGeom prst="line">
            <a:avLst/>
          </a:prstGeom>
          <a:ln w="12700">
            <a:solidFill>
              <a:srgbClr val="D8D2C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Straight Connector 87">
            <a:extLst>
              <a:ext uri="{FF2B5EF4-FFF2-40B4-BE49-F238E27FC236}">
                <a16:creationId xmlns:a16="http://schemas.microsoft.com/office/drawing/2014/main" id="{88B7DF73-C0F0-446D-59E4-83B8F835BAEE}"/>
              </a:ext>
            </a:extLst>
          </p:cNvPr>
          <p:cNvCxnSpPr>
            <a:cxnSpLocks/>
          </p:cNvCxnSpPr>
          <p:nvPr/>
        </p:nvCxnSpPr>
        <p:spPr>
          <a:xfrm>
            <a:off x="5660506" y="3314069"/>
            <a:ext cx="0" cy="233568"/>
          </a:xfrm>
          <a:prstGeom prst="line">
            <a:avLst/>
          </a:prstGeom>
          <a:ln w="12700">
            <a:solidFill>
              <a:srgbClr val="D8D2C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Straight Connector 88">
            <a:extLst>
              <a:ext uri="{FF2B5EF4-FFF2-40B4-BE49-F238E27FC236}">
                <a16:creationId xmlns:a16="http://schemas.microsoft.com/office/drawing/2014/main" id="{EC7E4901-1468-6BD0-1124-7F00E005FC28}"/>
              </a:ext>
            </a:extLst>
          </p:cNvPr>
          <p:cNvCxnSpPr>
            <a:cxnSpLocks/>
          </p:cNvCxnSpPr>
          <p:nvPr/>
        </p:nvCxnSpPr>
        <p:spPr>
          <a:xfrm>
            <a:off x="6891626" y="3314069"/>
            <a:ext cx="0" cy="233568"/>
          </a:xfrm>
          <a:prstGeom prst="line">
            <a:avLst/>
          </a:prstGeom>
          <a:ln w="12700">
            <a:solidFill>
              <a:srgbClr val="D8D2C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Straight Connector 89">
            <a:extLst>
              <a:ext uri="{FF2B5EF4-FFF2-40B4-BE49-F238E27FC236}">
                <a16:creationId xmlns:a16="http://schemas.microsoft.com/office/drawing/2014/main" id="{E2586071-1184-D7E0-BA53-99CEDA30EFB4}"/>
              </a:ext>
            </a:extLst>
          </p:cNvPr>
          <p:cNvCxnSpPr>
            <a:cxnSpLocks/>
          </p:cNvCxnSpPr>
          <p:nvPr/>
        </p:nvCxnSpPr>
        <p:spPr>
          <a:xfrm>
            <a:off x="8025687" y="3314069"/>
            <a:ext cx="0" cy="233568"/>
          </a:xfrm>
          <a:prstGeom prst="line">
            <a:avLst/>
          </a:prstGeom>
          <a:ln w="12700">
            <a:solidFill>
              <a:srgbClr val="D8D2C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Straight Connector 90">
            <a:extLst>
              <a:ext uri="{FF2B5EF4-FFF2-40B4-BE49-F238E27FC236}">
                <a16:creationId xmlns:a16="http://schemas.microsoft.com/office/drawing/2014/main" id="{FFD1466E-7C08-E751-0E7E-C0705FEED2AA}"/>
              </a:ext>
            </a:extLst>
          </p:cNvPr>
          <p:cNvCxnSpPr>
            <a:cxnSpLocks/>
          </p:cNvCxnSpPr>
          <p:nvPr/>
        </p:nvCxnSpPr>
        <p:spPr>
          <a:xfrm>
            <a:off x="9118881" y="3314069"/>
            <a:ext cx="0" cy="233568"/>
          </a:xfrm>
          <a:prstGeom prst="line">
            <a:avLst/>
          </a:prstGeom>
          <a:ln w="12700">
            <a:solidFill>
              <a:srgbClr val="D8D2C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" name="Straight Connector 91">
            <a:extLst>
              <a:ext uri="{FF2B5EF4-FFF2-40B4-BE49-F238E27FC236}">
                <a16:creationId xmlns:a16="http://schemas.microsoft.com/office/drawing/2014/main" id="{F59B16BD-4F9B-0DFC-9616-C85C35718FBF}"/>
              </a:ext>
            </a:extLst>
          </p:cNvPr>
          <p:cNvCxnSpPr>
            <a:cxnSpLocks/>
          </p:cNvCxnSpPr>
          <p:nvPr/>
        </p:nvCxnSpPr>
        <p:spPr>
          <a:xfrm>
            <a:off x="10375542" y="3314069"/>
            <a:ext cx="0" cy="233568"/>
          </a:xfrm>
          <a:prstGeom prst="line">
            <a:avLst/>
          </a:prstGeom>
          <a:ln w="12700">
            <a:solidFill>
              <a:srgbClr val="D8D2C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747510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25">
            <a:extLst>
              <a:ext uri="{FF2B5EF4-FFF2-40B4-BE49-F238E27FC236}">
                <a16:creationId xmlns:a16="http://schemas.microsoft.com/office/drawing/2014/main" id="{2F7FA781-DDB1-214C-C270-51262A894B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3555" y="2050876"/>
            <a:ext cx="1605125" cy="1605125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3ACCC9C-F65E-FA5E-58B4-5A956B2C5B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F8A8B4-CBB0-5845-8D8A-6B10FD577CA1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C9260D8-1569-C4E4-E2DE-3041ECC5DBF5}"/>
              </a:ext>
            </a:extLst>
          </p:cNvPr>
          <p:cNvSpPr/>
          <p:nvPr/>
        </p:nvSpPr>
        <p:spPr>
          <a:xfrm>
            <a:off x="8711921" y="0"/>
            <a:ext cx="3480079" cy="5978769"/>
          </a:xfrm>
          <a:prstGeom prst="rect">
            <a:avLst/>
          </a:prstGeom>
          <a:ln>
            <a:noFill/>
          </a:ln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0400D7C1-FF34-B196-B922-FD2FB15973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8150" y="839967"/>
            <a:ext cx="7410720" cy="1008797"/>
          </a:xfrm>
        </p:spPr>
        <p:txBody>
          <a:bodyPr>
            <a:normAutofit fontScale="90000"/>
          </a:bodyPr>
          <a:lstStyle/>
          <a:p>
            <a:r>
              <a:rPr lang="en-US" sz="3200" dirty="0">
                <a:solidFill>
                  <a:srgbClr val="06BAB3"/>
                </a:solidFill>
              </a:rPr>
              <a:t>Our Heritage: </a:t>
            </a:r>
            <a:r>
              <a:rPr lang="en-US" sz="2800" b="0" i="1" dirty="0">
                <a:solidFill>
                  <a:srgbClr val="06BAB3"/>
                </a:solidFill>
                <a:latin typeface="Montserrat" pitchFamily="2" charset="77"/>
              </a:rPr>
              <a:t>The National Reactor </a:t>
            </a:r>
            <a:br>
              <a:rPr lang="en-US" sz="2800" b="0" i="1" dirty="0">
                <a:solidFill>
                  <a:srgbClr val="06BAB3"/>
                </a:solidFill>
                <a:latin typeface="Montserrat" pitchFamily="2" charset="77"/>
              </a:rPr>
            </a:br>
            <a:r>
              <a:rPr lang="en-US" sz="2800" b="0" i="1" dirty="0">
                <a:solidFill>
                  <a:srgbClr val="06BAB3"/>
                </a:solidFill>
                <a:latin typeface="Montserrat" pitchFamily="2" charset="77"/>
              </a:rPr>
              <a:t>Testing Station drove nuclear innovation </a:t>
            </a:r>
            <a:br>
              <a:rPr lang="en-US" sz="2800" b="0" i="1" dirty="0">
                <a:solidFill>
                  <a:srgbClr val="06BAB3"/>
                </a:solidFill>
                <a:latin typeface="Montserrat" pitchFamily="2" charset="77"/>
              </a:rPr>
            </a:br>
            <a:r>
              <a:rPr lang="en-US" sz="2800" b="0" i="1" dirty="0">
                <a:solidFill>
                  <a:srgbClr val="06BAB3"/>
                </a:solidFill>
                <a:latin typeface="Montserrat" pitchFamily="2" charset="77"/>
              </a:rPr>
              <a:t>in the U.S. and around the world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3405D29-092B-0F5A-043A-264E309B2A1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88695" y="95965"/>
            <a:ext cx="3298441" cy="5772272"/>
          </a:xfrm>
          <a:prstGeom prst="rect">
            <a:avLst/>
          </a:prstGeom>
        </p:spPr>
      </p:pic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CA9FCDB2-F99F-5C00-8D1A-D1AC58835CC6}"/>
              </a:ext>
            </a:extLst>
          </p:cNvPr>
          <p:cNvCxnSpPr>
            <a:cxnSpLocks/>
          </p:cNvCxnSpPr>
          <p:nvPr/>
        </p:nvCxnSpPr>
        <p:spPr>
          <a:xfrm flipH="1">
            <a:off x="1019040" y="4770102"/>
            <a:ext cx="6734858" cy="0"/>
          </a:xfrm>
          <a:prstGeom prst="line">
            <a:avLst/>
          </a:prstGeom>
          <a:ln w="12700" cap="rnd">
            <a:solidFill>
              <a:schemeClr val="accent6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1" name="Group 10">
            <a:extLst>
              <a:ext uri="{FF2B5EF4-FFF2-40B4-BE49-F238E27FC236}">
                <a16:creationId xmlns:a16="http://schemas.microsoft.com/office/drawing/2014/main" id="{E02BA604-7D1E-0B61-1CBB-4B963212C745}"/>
              </a:ext>
            </a:extLst>
          </p:cNvPr>
          <p:cNvGrpSpPr/>
          <p:nvPr/>
        </p:nvGrpSpPr>
        <p:grpSpPr>
          <a:xfrm>
            <a:off x="832086" y="2300748"/>
            <a:ext cx="6999352" cy="3277820"/>
            <a:chOff x="828259" y="1945680"/>
            <a:chExt cx="6999352" cy="3277820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0A662F6B-6B98-EE0F-EE66-01F515F82457}"/>
                </a:ext>
              </a:extLst>
            </p:cNvPr>
            <p:cNvSpPr txBox="1"/>
            <p:nvPr/>
          </p:nvSpPr>
          <p:spPr>
            <a:xfrm>
              <a:off x="2443640" y="1945680"/>
              <a:ext cx="5383971" cy="32778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marR="0" lvl="0" indent="-28575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sz="1800" b="1" strike="noStrike" kern="1200" cap="none" spc="0" normalizeH="0" baseline="0" noProof="0" dirty="0">
                  <a:ln>
                    <a:noFill/>
                  </a:ln>
                  <a:solidFill>
                    <a:srgbClr val="006E96"/>
                  </a:solidFill>
                  <a:effectLst/>
                  <a:uLnTx/>
                  <a:uFillTx/>
                  <a:latin typeface="Montserrat" panose="00000500000000000000" pitchFamily="2" charset="0"/>
                </a:rPr>
                <a:t>Nuclear power plant</a:t>
              </a:r>
              <a:br>
                <a:rPr kumimoji="0" lang="en-US" sz="1800" b="1" strike="noStrike" kern="1200" cap="none" spc="0" normalizeH="0" baseline="0" noProof="0" dirty="0">
                  <a:ln>
                    <a:noFill/>
                  </a:ln>
                  <a:solidFill>
                    <a:srgbClr val="006E96"/>
                  </a:solidFill>
                  <a:effectLst/>
                  <a:uLnTx/>
                  <a:uFillTx/>
                  <a:latin typeface="Montserrat" panose="00000500000000000000" pitchFamily="2" charset="0"/>
                </a:rPr>
              </a:br>
              <a:r>
                <a:rPr kumimoji="0" lang="en-US" sz="500" b="1" strike="noStrike" kern="1200" cap="none" spc="0" normalizeH="0" baseline="0" noProof="0" dirty="0">
                  <a:ln>
                    <a:noFill/>
                  </a:ln>
                  <a:solidFill>
                    <a:srgbClr val="006E96"/>
                  </a:solidFill>
                  <a:effectLst/>
                  <a:uLnTx/>
                  <a:uFillTx/>
                  <a:latin typeface="Montserrat" panose="00000500000000000000" pitchFamily="2" charset="0"/>
                </a:rPr>
                <a:t> </a:t>
              </a:r>
            </a:p>
            <a:p>
              <a:pPr marL="285750" marR="0" lvl="0" indent="-28575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sz="1800" b="1" strike="noStrike" kern="1200" cap="none" spc="0" normalizeH="0" baseline="0" noProof="0" dirty="0">
                  <a:ln>
                    <a:noFill/>
                  </a:ln>
                  <a:solidFill>
                    <a:srgbClr val="006E96"/>
                  </a:solidFill>
                  <a:effectLst/>
                  <a:uLnTx/>
                  <a:uFillTx/>
                  <a:latin typeface="Montserrat" panose="00000500000000000000" pitchFamily="2" charset="0"/>
                </a:rPr>
                <a:t>U.S. city to be powered by nuclear energy</a:t>
              </a:r>
              <a:br>
                <a:rPr kumimoji="0" lang="en-US" sz="1800" b="1" strike="noStrike" kern="1200" cap="none" spc="0" normalizeH="0" baseline="0" noProof="0" dirty="0">
                  <a:ln>
                    <a:noFill/>
                  </a:ln>
                  <a:solidFill>
                    <a:srgbClr val="006E96"/>
                  </a:solidFill>
                  <a:effectLst/>
                  <a:uLnTx/>
                  <a:uFillTx/>
                  <a:latin typeface="Montserrat" panose="00000500000000000000" pitchFamily="2" charset="0"/>
                </a:rPr>
              </a:br>
              <a:r>
                <a:rPr kumimoji="0" lang="en-US" sz="800" b="1" strike="noStrike" kern="1200" cap="none" spc="0" normalizeH="0" baseline="0" noProof="0" dirty="0">
                  <a:ln>
                    <a:noFill/>
                  </a:ln>
                  <a:solidFill>
                    <a:srgbClr val="006E96"/>
                  </a:solidFill>
                  <a:effectLst/>
                  <a:uLnTx/>
                  <a:uFillTx/>
                  <a:latin typeface="Montserrat" panose="00000500000000000000" pitchFamily="2" charset="0"/>
                </a:rPr>
                <a:t> </a:t>
              </a:r>
            </a:p>
            <a:p>
              <a:pPr marL="285750" marR="0" lvl="0" indent="-28575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sz="1800" b="1" strike="noStrike" kern="1200" cap="none" spc="0" normalizeH="0" baseline="0" noProof="0" dirty="0">
                  <a:ln>
                    <a:noFill/>
                  </a:ln>
                  <a:solidFill>
                    <a:srgbClr val="006E96"/>
                  </a:solidFill>
                  <a:effectLst/>
                  <a:uLnTx/>
                  <a:uFillTx/>
                  <a:latin typeface="Montserrat" panose="00000500000000000000" pitchFamily="2" charset="0"/>
                </a:rPr>
                <a:t>Submarine reactor tested; training of nearly 40,000 reactor operators until mid-1990s</a:t>
              </a:r>
              <a:br>
                <a:rPr kumimoji="0" lang="en-US" sz="1800" b="1" strike="noStrike" kern="1200" cap="none" spc="0" normalizeH="0" baseline="0" noProof="0" dirty="0">
                  <a:ln>
                    <a:noFill/>
                  </a:ln>
                  <a:solidFill>
                    <a:srgbClr val="006E96"/>
                  </a:solidFill>
                  <a:effectLst/>
                  <a:uLnTx/>
                  <a:uFillTx/>
                  <a:latin typeface="Montserrat" panose="00000500000000000000" pitchFamily="2" charset="0"/>
                </a:rPr>
              </a:br>
              <a:r>
                <a:rPr kumimoji="0" lang="en-US" sz="800" b="1" strike="noStrike" kern="1200" cap="none" spc="0" normalizeH="0" baseline="0" noProof="0" dirty="0">
                  <a:ln>
                    <a:noFill/>
                  </a:ln>
                  <a:solidFill>
                    <a:srgbClr val="006E96"/>
                  </a:solidFill>
                  <a:effectLst/>
                  <a:uLnTx/>
                  <a:uFillTx/>
                  <a:latin typeface="Montserrat" panose="00000500000000000000" pitchFamily="2" charset="0"/>
                </a:rPr>
                <a:t> </a:t>
              </a:r>
            </a:p>
            <a:p>
              <a:pPr marL="285750" marR="0" lvl="0" indent="-28575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sz="1800" b="1" strike="noStrike" kern="1200" cap="none" spc="0" normalizeH="0" baseline="0" noProof="0" dirty="0">
                  <a:ln>
                    <a:noFill/>
                  </a:ln>
                  <a:solidFill>
                    <a:srgbClr val="006E96"/>
                  </a:solidFill>
                  <a:effectLst/>
                  <a:uLnTx/>
                  <a:uFillTx/>
                  <a:latin typeface="Montserrat" panose="00000500000000000000" pitchFamily="2" charset="0"/>
                </a:rPr>
                <a:t>Mobile nuclear power plant for the army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59595C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1" i="0" u="none" strike="noStrike" kern="1200" cap="none" spc="0" normalizeH="0" baseline="30000" noProof="0" dirty="0">
                <a:ln>
                  <a:noFill/>
                </a:ln>
                <a:solidFill>
                  <a:srgbClr val="59595C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59595C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 </a:t>
              </a:r>
              <a:b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59595C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</a:br>
              <a:endParaRPr kumimoji="0" lang="en-US" sz="1800" b="1" i="0" u="none" strike="noStrike" kern="1200" cap="none" spc="0" normalizeH="0" baseline="30000" noProof="0" dirty="0">
                <a:ln>
                  <a:noFill/>
                </a:ln>
                <a:solidFill>
                  <a:srgbClr val="59595C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ACB1B32E-B80A-BFF6-2CFC-CBB5A96B0F1B}"/>
                </a:ext>
              </a:extLst>
            </p:cNvPr>
            <p:cNvSpPr txBox="1"/>
            <p:nvPr/>
          </p:nvSpPr>
          <p:spPr>
            <a:xfrm>
              <a:off x="828259" y="2021321"/>
              <a:ext cx="1252330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1</a:t>
              </a:r>
              <a:r>
                <a:rPr kumimoji="0" lang="en-US" sz="6000" b="1" i="0" u="none" strike="noStrike" kern="1200" cap="none" spc="0" normalizeH="0" baseline="3000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st</a:t>
              </a:r>
              <a:endPara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AFF1402E-C358-A002-7528-4B3FDA90BA74}"/>
                </a:ext>
              </a:extLst>
            </p:cNvPr>
            <p:cNvCxnSpPr>
              <a:cxnSpLocks/>
            </p:cNvCxnSpPr>
            <p:nvPr/>
          </p:nvCxnSpPr>
          <p:spPr>
            <a:xfrm>
              <a:off x="6367669" y="4439346"/>
              <a:ext cx="0" cy="0"/>
            </a:xfrm>
            <a:prstGeom prst="line">
              <a:avLst/>
            </a:prstGeom>
            <a:ln w="9525" cap="rnd">
              <a:solidFill>
                <a:schemeClr val="accent6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462F8F37-EBCA-7891-58EF-27293C3D793B}"/>
              </a:ext>
            </a:extLst>
          </p:cNvPr>
          <p:cNvGrpSpPr/>
          <p:nvPr/>
        </p:nvGrpSpPr>
        <p:grpSpPr>
          <a:xfrm>
            <a:off x="938151" y="5042807"/>
            <a:ext cx="6955031" cy="1004052"/>
            <a:chOff x="938151" y="4550610"/>
            <a:chExt cx="6955031" cy="1004052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ACDDB576-3404-9815-076D-7C13F4FE374B}"/>
                </a:ext>
              </a:extLst>
            </p:cNvPr>
            <p:cNvSpPr txBox="1"/>
            <p:nvPr/>
          </p:nvSpPr>
          <p:spPr>
            <a:xfrm>
              <a:off x="938151" y="4624706"/>
              <a:ext cx="1915764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6BAB3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Demonstration of self-sustaining fuel cycle </a:t>
              </a: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6ED76F82-E1D7-181F-DB72-D6BB7D0E904B}"/>
                </a:ext>
              </a:extLst>
            </p:cNvPr>
            <p:cNvSpPr txBox="1"/>
            <p:nvPr/>
          </p:nvSpPr>
          <p:spPr>
            <a:xfrm>
              <a:off x="2918566" y="4624706"/>
              <a:ext cx="191576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6BAB3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Basis for LWR reactor safety </a:t>
              </a: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0AAA9A50-310A-9250-D7D9-CB97EFC310EF}"/>
                </a:ext>
              </a:extLst>
            </p:cNvPr>
            <p:cNvSpPr txBox="1"/>
            <p:nvPr/>
          </p:nvSpPr>
          <p:spPr>
            <a:xfrm>
              <a:off x="4898978" y="4624706"/>
              <a:ext cx="1795667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6BAB3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Aircraft and aerospace reactor testing </a:t>
              </a: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0A2DBEC1-3EB8-C174-1AF4-72C27BBB6E15}"/>
                </a:ext>
              </a:extLst>
            </p:cNvPr>
            <p:cNvSpPr txBox="1"/>
            <p:nvPr/>
          </p:nvSpPr>
          <p:spPr>
            <a:xfrm>
              <a:off x="6759297" y="4624706"/>
              <a:ext cx="1133885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6BAB3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Materials testing reactors</a:t>
              </a:r>
            </a:p>
          </p:txBody>
        </p: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0247C025-0963-C0A5-D281-3A6CF9CE8F79}"/>
                </a:ext>
              </a:extLst>
            </p:cNvPr>
            <p:cNvCxnSpPr>
              <a:cxnSpLocks/>
            </p:cNvCxnSpPr>
            <p:nvPr/>
          </p:nvCxnSpPr>
          <p:spPr>
            <a:xfrm>
              <a:off x="2853915" y="4550610"/>
              <a:ext cx="0" cy="1004052"/>
            </a:xfrm>
            <a:prstGeom prst="line">
              <a:avLst/>
            </a:prstGeom>
            <a:ln w="12700" cap="rnd">
              <a:solidFill>
                <a:schemeClr val="accent6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D7E8DB71-64C7-AA34-A6FB-53BDA78EFB1D}"/>
                </a:ext>
              </a:extLst>
            </p:cNvPr>
            <p:cNvCxnSpPr>
              <a:cxnSpLocks/>
            </p:cNvCxnSpPr>
            <p:nvPr/>
          </p:nvCxnSpPr>
          <p:spPr>
            <a:xfrm>
              <a:off x="4742350" y="4550610"/>
              <a:ext cx="0" cy="1004052"/>
            </a:xfrm>
            <a:prstGeom prst="line">
              <a:avLst/>
            </a:prstGeom>
            <a:ln w="12700" cap="rnd">
              <a:solidFill>
                <a:schemeClr val="accent6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D4CCA453-0972-BF10-30D0-03479350CF93}"/>
                </a:ext>
              </a:extLst>
            </p:cNvPr>
            <p:cNvCxnSpPr>
              <a:cxnSpLocks/>
            </p:cNvCxnSpPr>
            <p:nvPr/>
          </p:nvCxnSpPr>
          <p:spPr>
            <a:xfrm>
              <a:off x="6637411" y="4550610"/>
              <a:ext cx="0" cy="1004052"/>
            </a:xfrm>
            <a:prstGeom prst="line">
              <a:avLst/>
            </a:prstGeom>
            <a:ln w="12700" cap="rnd">
              <a:solidFill>
                <a:schemeClr val="accent6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9767548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FCD3693-D668-CAAC-71DF-731C6DCC36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9F8A8B4-CBB0-5845-8D8A-6B10FD577CA1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6BAB3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06BAB3"/>
              </a:solidFill>
              <a:effectLst/>
              <a:uLnTx/>
              <a:uFillTx/>
              <a:latin typeface="Montserrat" pitchFamily="2" charset="77"/>
              <a:ea typeface="+mn-ea"/>
              <a:cs typeface="+mn-cs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80F4CB8F-E9C3-6A50-CC38-40B1BB533024}"/>
              </a:ext>
            </a:extLst>
          </p:cNvPr>
          <p:cNvGrpSpPr/>
          <p:nvPr/>
        </p:nvGrpSpPr>
        <p:grpSpPr>
          <a:xfrm>
            <a:off x="5490039" y="1974070"/>
            <a:ext cx="6426640" cy="2292285"/>
            <a:chOff x="4834257" y="1965477"/>
            <a:chExt cx="6426640" cy="2292285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8C351A5C-ED8C-59B0-259E-7BAFE32DE909}"/>
                </a:ext>
              </a:extLst>
            </p:cNvPr>
            <p:cNvSpPr/>
            <p:nvPr/>
          </p:nvSpPr>
          <p:spPr>
            <a:xfrm>
              <a:off x="4834257" y="1974069"/>
              <a:ext cx="6426640" cy="2283693"/>
            </a:xfrm>
            <a:prstGeom prst="rect">
              <a:avLst/>
            </a:prstGeom>
            <a:solidFill>
              <a:schemeClr val="bg1"/>
            </a:solidFill>
            <a:ln w="635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BAC41DF3-B638-887F-3020-2A70CB9754F0}"/>
                </a:ext>
              </a:extLst>
            </p:cNvPr>
            <p:cNvGrpSpPr/>
            <p:nvPr/>
          </p:nvGrpSpPr>
          <p:grpSpPr>
            <a:xfrm>
              <a:off x="5207753" y="1965477"/>
              <a:ext cx="5357865" cy="2219133"/>
              <a:chOff x="6388342" y="2336801"/>
              <a:chExt cx="4858778" cy="2012420"/>
            </a:xfrm>
          </p:grpSpPr>
          <p:pic>
            <p:nvPicPr>
              <p:cNvPr id="5" name="Picture 4">
                <a:extLst>
                  <a:ext uri="{FF2B5EF4-FFF2-40B4-BE49-F238E27FC236}">
                    <a16:creationId xmlns:a16="http://schemas.microsoft.com/office/drawing/2014/main" id="{D174E2FD-F397-7EB1-0E4B-E5C475F6447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6388342" y="2336801"/>
                <a:ext cx="4663549" cy="2012420"/>
              </a:xfrm>
              <a:prstGeom prst="rect">
                <a:avLst/>
              </a:prstGeom>
              <a:noFill/>
            </p:spPr>
          </p:pic>
          <p:pic>
            <p:nvPicPr>
              <p:cNvPr id="7" name="Picture 6" descr="A sign on the side of a road&#10;&#10;AI-generated content may be incorrect.">
                <a:extLst>
                  <a:ext uri="{FF2B5EF4-FFF2-40B4-BE49-F238E27FC236}">
                    <a16:creationId xmlns:a16="http://schemas.microsoft.com/office/drawing/2014/main" id="{F1D7E025-1106-034D-BEDA-D55E3961691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9979242" y="2514464"/>
                <a:ext cx="1267878" cy="1160733"/>
              </a:xfrm>
              <a:prstGeom prst="rect">
                <a:avLst/>
              </a:prstGeom>
            </p:spPr>
          </p:pic>
        </p:grpSp>
      </p:grpSp>
      <p:pic>
        <p:nvPicPr>
          <p:cNvPr id="11" name="Picture 10">
            <a:extLst>
              <a:ext uri="{FF2B5EF4-FFF2-40B4-BE49-F238E27FC236}">
                <a16:creationId xmlns:a16="http://schemas.microsoft.com/office/drawing/2014/main" id="{1700F634-BE51-DE3C-A50B-C6BED673AB2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931103" y="1974070"/>
            <a:ext cx="3440560" cy="2283692"/>
          </a:xfrm>
          <a:prstGeom prst="rect">
            <a:avLst/>
          </a:prstGeom>
        </p:spPr>
      </p:pic>
      <p:sp>
        <p:nvSpPr>
          <p:cNvPr id="12" name="Title 1">
            <a:extLst>
              <a:ext uri="{FF2B5EF4-FFF2-40B4-BE49-F238E27FC236}">
                <a16:creationId xmlns:a16="http://schemas.microsoft.com/office/drawing/2014/main" id="{710682A4-4D11-6B22-D825-F34624A937BE}"/>
              </a:ext>
            </a:extLst>
          </p:cNvPr>
          <p:cNvSpPr txBox="1">
            <a:spLocks/>
          </p:cNvSpPr>
          <p:nvPr/>
        </p:nvSpPr>
        <p:spPr>
          <a:xfrm>
            <a:off x="810743" y="398578"/>
            <a:ext cx="10924674" cy="119665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00" b="1" i="0" kern="1200">
                <a:solidFill>
                  <a:srgbClr val="06BAB3"/>
                </a:solidFill>
                <a:latin typeface="Montserrat SemiBold" pitchFamily="2" charset="77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6BAB3"/>
                </a:solidFill>
                <a:effectLst/>
                <a:uLnTx/>
                <a:uFillTx/>
                <a:latin typeface="Montserrat SemiBold" pitchFamily="2" charset="77"/>
                <a:ea typeface="+mj-ea"/>
                <a:cs typeface="+mj-cs"/>
              </a:rPr>
              <a:t>Portfolio Empowering Developers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015CFD8-7ECE-E2F1-AE51-6C308A4623ED}"/>
              </a:ext>
            </a:extLst>
          </p:cNvPr>
          <p:cNvSpPr txBox="1"/>
          <p:nvPr/>
        </p:nvSpPr>
        <p:spPr>
          <a:xfrm>
            <a:off x="931102" y="1486406"/>
            <a:ext cx="10329796" cy="307777"/>
          </a:xfrm>
          <a:prstGeom prst="rect">
            <a:avLst/>
          </a:prstGeom>
          <a:solidFill>
            <a:srgbClr val="0BBAB3"/>
          </a:solidFill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NRIC’s portfolio of facilities, capabilities and expertise is bridging the gaps identified by industry.</a:t>
            </a:r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2239A9B3-3475-CF34-CFB9-2538EE599B81}"/>
              </a:ext>
            </a:extLst>
          </p:cNvPr>
          <p:cNvSpPr txBox="1">
            <a:spLocks/>
          </p:cNvSpPr>
          <p:nvPr/>
        </p:nvSpPr>
        <p:spPr>
          <a:xfrm>
            <a:off x="939079" y="4257762"/>
            <a:ext cx="3895178" cy="307777"/>
          </a:xfrm>
          <a:prstGeom prst="rect">
            <a:avLst/>
          </a:prstGeom>
          <a:noFill/>
          <a:ln w="12700">
            <a:noFill/>
          </a:ln>
        </p:spPr>
        <p:txBody>
          <a:bodyPr wrap="square" lIns="0" rtlCol="0">
            <a:noAutofit/>
          </a:bodyPr>
          <a:lstStyle>
            <a:defPPr>
              <a:defRPr lang="en-US"/>
            </a:defPPr>
            <a:lvl1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400" i="1">
                <a:solidFill>
                  <a:srgbClr val="166F98"/>
                </a:solidFill>
                <a:latin typeface="Arial Narrow" panose="020B0604020202020204" pitchFamily="34" charset="0"/>
                <a:cs typeface="Arial Narrow" panose="020B06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1" u="none" strike="noStrike" kern="1200" cap="none" spc="0" normalizeH="0" baseline="0" noProof="0" dirty="0">
                <a:ln>
                  <a:noFill/>
                </a:ln>
                <a:solidFill>
                  <a:srgbClr val="166F98"/>
                </a:solidFill>
                <a:effectLst/>
                <a:uLnTx/>
                <a:uFillTx/>
                <a:latin typeface="Arial Narrow" panose="020B0604020202020204" pitchFamily="34" charset="0"/>
                <a:ea typeface="+mn-ea"/>
              </a:rPr>
              <a:t>DOME ecosystem</a:t>
            </a:r>
          </a:p>
        </p:txBody>
      </p:sp>
      <p:sp>
        <p:nvSpPr>
          <p:cNvPr id="20" name="Content Placeholder 9">
            <a:extLst>
              <a:ext uri="{FF2B5EF4-FFF2-40B4-BE49-F238E27FC236}">
                <a16:creationId xmlns:a16="http://schemas.microsoft.com/office/drawing/2014/main" id="{D22FBD00-39C2-4CD3-89CF-B5F9FF2E5C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4619834"/>
            <a:ext cx="4355591" cy="1939994"/>
          </a:xfrm>
        </p:spPr>
        <p:txBody>
          <a:bodyPr/>
          <a:lstStyle/>
          <a:p>
            <a:pPr marL="0" indent="0">
              <a:spcBef>
                <a:spcPts val="400"/>
              </a:spcBef>
              <a:buNone/>
            </a:pPr>
            <a:r>
              <a:rPr lang="en-US" sz="1600" b="1" dirty="0"/>
              <a:t>Accelerating Nuclear Testing</a:t>
            </a:r>
          </a:p>
          <a:p>
            <a:pPr>
              <a:spcBef>
                <a:spcPts val="400"/>
              </a:spcBef>
            </a:pPr>
            <a:r>
              <a:rPr lang="en-US" sz="1600" dirty="0"/>
              <a:t>Advanced reactor test beds</a:t>
            </a:r>
          </a:p>
          <a:p>
            <a:pPr>
              <a:spcBef>
                <a:spcPts val="400"/>
              </a:spcBef>
            </a:pPr>
            <a:r>
              <a:rPr lang="en-US" sz="1600" dirty="0"/>
              <a:t>National Lab/Developer Partnerships</a:t>
            </a:r>
          </a:p>
          <a:p>
            <a:pPr>
              <a:spcBef>
                <a:spcPts val="400"/>
              </a:spcBef>
            </a:pPr>
            <a:r>
              <a:rPr lang="en-US" sz="1600" dirty="0"/>
              <a:t>Nuclear Energy Launch Pad</a:t>
            </a:r>
          </a:p>
          <a:p>
            <a:pPr>
              <a:spcBef>
                <a:spcPts val="400"/>
              </a:spcBef>
            </a:pPr>
            <a:r>
              <a:rPr lang="en-US" sz="1600" dirty="0"/>
              <a:t>Experimental infrastructure</a:t>
            </a:r>
          </a:p>
        </p:txBody>
      </p:sp>
      <p:sp>
        <p:nvSpPr>
          <p:cNvPr id="21" name="Content Placeholder 9">
            <a:extLst>
              <a:ext uri="{FF2B5EF4-FFF2-40B4-BE49-F238E27FC236}">
                <a16:creationId xmlns:a16="http://schemas.microsoft.com/office/drawing/2014/main" id="{B45403F1-4B83-AB83-2DAB-0719E4372986}"/>
              </a:ext>
            </a:extLst>
          </p:cNvPr>
          <p:cNvSpPr txBox="1">
            <a:spLocks/>
          </p:cNvSpPr>
          <p:nvPr/>
        </p:nvSpPr>
        <p:spPr>
          <a:xfrm>
            <a:off x="5490039" y="4565539"/>
            <a:ext cx="5603616" cy="1250614"/>
          </a:xfrm>
          <a:prstGeom prst="rect">
            <a:avLst/>
          </a:prstGeom>
        </p:spPr>
        <p:txBody>
          <a:bodyPr vert="horz" lIns="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rgbClr val="016E97"/>
                </a:solidFill>
                <a:latin typeface="Montserrat" pitchFamily="2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rgbClr val="016E97"/>
                </a:solidFill>
                <a:latin typeface="Montserrat" pitchFamily="2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rgbClr val="016E97"/>
                </a:solidFill>
                <a:latin typeface="Montserrat" pitchFamily="2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rgbClr val="016E97"/>
                </a:solidFill>
                <a:latin typeface="Montserrat" pitchFamily="2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rgbClr val="016E97"/>
                </a:solidFill>
                <a:latin typeface="Montserrat" pitchFamily="2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16E97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Addressing Costs &amp; Markets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16E97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Advanced Construction Technology Initiative 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16E97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Digital Engineering for Nuclear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600" dirty="0"/>
              <a:t>Virtual Test Bed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rgbClr val="016E97"/>
              </a:solidFill>
              <a:effectLst/>
              <a:uLnTx/>
              <a:uFillTx/>
              <a:latin typeface="Montserrat" pitchFamily="2" charset="77"/>
              <a:ea typeface="+mn-ea"/>
              <a:cs typeface="+mn-cs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16E97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Maritime applications</a:t>
            </a:r>
          </a:p>
        </p:txBody>
      </p:sp>
    </p:spTree>
    <p:extLst>
      <p:ext uri="{BB962C8B-B14F-4D97-AF65-F5344CB8AC3E}">
        <p14:creationId xmlns:p14="http://schemas.microsoft.com/office/powerpoint/2010/main" val="138630932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28C7E7D-ADB1-8AD7-95A4-333185E5A5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F8A8B4-CBB0-5845-8D8A-6B10FD577CA1}" type="slidenum">
              <a:rPr lang="en-US" smtClean="0"/>
              <a:pPr/>
              <a:t>5</a:t>
            </a:fld>
            <a:endParaRPr lang="en-US"/>
          </a:p>
        </p:txBody>
      </p:sp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31C8F7B5-B66B-BBCF-9DE9-5731B825BEE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28305" y="3205788"/>
            <a:ext cx="2991846" cy="2999749"/>
          </a:xfrm>
        </p:spPr>
        <p:txBody>
          <a:bodyPr lIns="0" numCol="1" spcCol="228600"/>
          <a:lstStyle/>
          <a:p>
            <a:pPr>
              <a:spcBef>
                <a:spcPts val="400"/>
              </a:spcBef>
            </a:pPr>
            <a:r>
              <a:rPr lang="en-US" sz="1400"/>
              <a:t>Built for Advanced Microreactors up to 20MWth</a:t>
            </a:r>
          </a:p>
          <a:p>
            <a:pPr>
              <a:spcBef>
                <a:spcPts val="400"/>
              </a:spcBef>
            </a:pPr>
            <a:r>
              <a:rPr lang="en-US" sz="1400"/>
              <a:t>Accommodates up to High-Assay Low-Enriched Uranium ((HALEU) enrichment &lt; 20%)</a:t>
            </a:r>
          </a:p>
          <a:p>
            <a:pPr>
              <a:spcBef>
                <a:spcPts val="400"/>
              </a:spcBef>
            </a:pPr>
            <a:r>
              <a:rPr lang="en-US" sz="1400"/>
              <a:t>Containment up to 10 psi</a:t>
            </a:r>
          </a:p>
          <a:p>
            <a:pPr>
              <a:spcBef>
                <a:spcPts val="400"/>
              </a:spcBef>
            </a:pPr>
            <a:r>
              <a:rPr lang="en-US" sz="1400"/>
              <a:t>Supports ISO 668 High-Cube Shipping Containers up to 40ft long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61458DBB-0B96-A653-0F0A-D33D0C2A8F1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922908" y="1496052"/>
            <a:ext cx="4601133" cy="4709486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D3E2DF4D-E57B-21A3-C7E9-400EFF9279A1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5828304" y="1496051"/>
            <a:ext cx="4273275" cy="1516239"/>
          </a:xfrm>
          <a:prstGeom prst="rect">
            <a:avLst/>
          </a:prstGeom>
        </p:spPr>
      </p:pic>
      <p:sp>
        <p:nvSpPr>
          <p:cNvPr id="17" name="Title 2">
            <a:extLst>
              <a:ext uri="{FF2B5EF4-FFF2-40B4-BE49-F238E27FC236}">
                <a16:creationId xmlns:a16="http://schemas.microsoft.com/office/drawing/2014/main" id="{DB030BE8-90EC-4050-9A5B-2A1E88BA0426}"/>
              </a:ext>
            </a:extLst>
          </p:cNvPr>
          <p:cNvSpPr txBox="1">
            <a:spLocks/>
          </p:cNvSpPr>
          <p:nvPr/>
        </p:nvSpPr>
        <p:spPr>
          <a:xfrm>
            <a:off x="834521" y="652463"/>
            <a:ext cx="10515600" cy="119665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00" b="1" i="0" kern="1200">
                <a:solidFill>
                  <a:srgbClr val="06BAB3"/>
                </a:solidFill>
                <a:latin typeface="Montserrat SemiBold" pitchFamily="2" charset="77"/>
                <a:ea typeface="+mj-ea"/>
                <a:cs typeface="+mj-cs"/>
              </a:defRPr>
            </a:lvl1pPr>
          </a:lstStyle>
          <a:p>
            <a:r>
              <a:rPr lang="en-US" sz="3200"/>
              <a:t>DOME Physical Systems </a:t>
            </a:r>
            <a:br>
              <a:rPr lang="en-US" sz="3600"/>
            </a:br>
            <a:endParaRPr lang="en-US"/>
          </a:p>
        </p:txBody>
      </p:sp>
      <p:sp>
        <p:nvSpPr>
          <p:cNvPr id="20" name="Content Placeholder 11">
            <a:extLst>
              <a:ext uri="{FF2B5EF4-FFF2-40B4-BE49-F238E27FC236}">
                <a16:creationId xmlns:a16="http://schemas.microsoft.com/office/drawing/2014/main" id="{9A5DB20B-C3E4-FC55-9A60-FA8F472828A6}"/>
              </a:ext>
            </a:extLst>
          </p:cNvPr>
          <p:cNvSpPr txBox="1">
            <a:spLocks/>
          </p:cNvSpPr>
          <p:nvPr/>
        </p:nvSpPr>
        <p:spPr>
          <a:xfrm>
            <a:off x="9034435" y="3205788"/>
            <a:ext cx="2932027" cy="2999749"/>
          </a:xfrm>
          <a:prstGeom prst="rect">
            <a:avLst/>
          </a:prstGeom>
        </p:spPr>
        <p:txBody>
          <a:bodyPr vert="horz" lIns="0" tIns="45720" rIns="91440" bIns="45720" numCol="1" spcCol="22860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rgbClr val="016E97"/>
                </a:solidFill>
                <a:latin typeface="Montserrat" pitchFamily="2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rgbClr val="016E97"/>
                </a:solidFill>
                <a:latin typeface="Montserrat" pitchFamily="2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rgbClr val="016E97"/>
                </a:solidFill>
                <a:latin typeface="Montserrat" pitchFamily="2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rgbClr val="016E97"/>
                </a:solidFill>
                <a:latin typeface="Montserrat" pitchFamily="2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rgbClr val="016E97"/>
                </a:solidFill>
                <a:latin typeface="Montserrat" pitchFamily="2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400"/>
              </a:spcBef>
            </a:pPr>
            <a:r>
              <a:rPr lang="en-US" sz="1400"/>
              <a:t>480V / 400Amp </a:t>
            </a:r>
            <a:br>
              <a:rPr lang="en-US" sz="1400"/>
            </a:br>
            <a:r>
              <a:rPr lang="en-US" sz="1400"/>
              <a:t>electrical service</a:t>
            </a:r>
          </a:p>
          <a:p>
            <a:pPr>
              <a:spcBef>
                <a:spcPts val="400"/>
              </a:spcBef>
            </a:pPr>
            <a:r>
              <a:rPr lang="en-US" sz="1400"/>
              <a:t>≈ 78 ft diameter floor space with an 80ft ceiling</a:t>
            </a:r>
          </a:p>
          <a:p>
            <a:pPr>
              <a:spcBef>
                <a:spcPts val="400"/>
              </a:spcBef>
            </a:pPr>
            <a:r>
              <a:rPr lang="en-US" sz="1400"/>
              <a:t>300kW of environmental cooling</a:t>
            </a:r>
          </a:p>
          <a:p>
            <a:pPr>
              <a:spcBef>
                <a:spcPts val="400"/>
              </a:spcBef>
            </a:pPr>
            <a:r>
              <a:rPr lang="en-US" sz="1400"/>
              <a:t>Planned Reactor cooldown pad at the Radioactive Scrap and Waste Facility (RSWF) </a:t>
            </a:r>
          </a:p>
          <a:p>
            <a:pPr>
              <a:spcBef>
                <a:spcPts val="400"/>
              </a:spcBef>
            </a:pPr>
            <a:r>
              <a:rPr lang="en-US" sz="1400"/>
              <a:t>75-ton NOG-1 polar crane</a:t>
            </a:r>
          </a:p>
        </p:txBody>
      </p:sp>
      <p:sp>
        <p:nvSpPr>
          <p:cNvPr id="21" name="Content Placeholder 25">
            <a:extLst>
              <a:ext uri="{FF2B5EF4-FFF2-40B4-BE49-F238E27FC236}">
                <a16:creationId xmlns:a16="http://schemas.microsoft.com/office/drawing/2014/main" id="{7FC73429-1FF6-6205-1DD3-4E6EC42973B5}"/>
              </a:ext>
            </a:extLst>
          </p:cNvPr>
          <p:cNvSpPr txBox="1">
            <a:spLocks/>
          </p:cNvSpPr>
          <p:nvPr/>
        </p:nvSpPr>
        <p:spPr>
          <a:xfrm>
            <a:off x="926587" y="1496051"/>
            <a:ext cx="1831361" cy="286232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vert="horz" lIns="91440" tIns="45720" rIns="91440" bIns="45720" numCol="1" spcCol="228600" rtlCol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rgbClr val="016E97"/>
                </a:solidFill>
                <a:latin typeface="Montserrat" pitchFamily="2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rgbClr val="016E97"/>
                </a:solidFill>
                <a:latin typeface="Montserrat" pitchFamily="2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rgbClr val="016E97"/>
                </a:solidFill>
                <a:latin typeface="Montserrat" pitchFamily="2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rgbClr val="016E97"/>
                </a:solidFill>
                <a:latin typeface="Montserrat" pitchFamily="2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rgbClr val="016E97"/>
                </a:solidFill>
                <a:latin typeface="Montserrat" pitchFamily="2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1400" b="1" spc="-20">
                <a:solidFill>
                  <a:schemeClr val="bg1"/>
                </a:solidFill>
              </a:rPr>
              <a:t>DOME Testbed</a:t>
            </a:r>
          </a:p>
        </p:txBody>
      </p:sp>
      <p:sp>
        <p:nvSpPr>
          <p:cNvPr id="22" name="Content Placeholder 25">
            <a:extLst>
              <a:ext uri="{FF2B5EF4-FFF2-40B4-BE49-F238E27FC236}">
                <a16:creationId xmlns:a16="http://schemas.microsoft.com/office/drawing/2014/main" id="{2B78B3CB-2B39-73B8-E1C6-1FF8E1D05699}"/>
              </a:ext>
            </a:extLst>
          </p:cNvPr>
          <p:cNvSpPr txBox="1">
            <a:spLocks/>
          </p:cNvSpPr>
          <p:nvPr/>
        </p:nvSpPr>
        <p:spPr>
          <a:xfrm>
            <a:off x="10101579" y="1496050"/>
            <a:ext cx="1552805" cy="1516240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vert="horz" lIns="91440" tIns="45720" rIns="91440" bIns="45720" numCol="1" spcCol="228600" rtlCol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rgbClr val="016E97"/>
                </a:solidFill>
                <a:latin typeface="Montserrat" pitchFamily="2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rgbClr val="016E97"/>
                </a:solidFill>
                <a:latin typeface="Montserrat" pitchFamily="2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rgbClr val="016E97"/>
                </a:solidFill>
                <a:latin typeface="Montserrat" pitchFamily="2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rgbClr val="016E97"/>
                </a:solidFill>
                <a:latin typeface="Montserrat" pitchFamily="2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rgbClr val="016E97"/>
                </a:solidFill>
                <a:latin typeface="Montserrat" pitchFamily="2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1400" b="1" spc="-20">
                <a:solidFill>
                  <a:schemeClr val="bg1"/>
                </a:solidFill>
              </a:rPr>
              <a:t>DOME </a:t>
            </a:r>
            <a:br>
              <a:rPr lang="en-US" sz="1400" b="1" spc="-20">
                <a:solidFill>
                  <a:schemeClr val="bg1"/>
                </a:solidFill>
              </a:rPr>
            </a:br>
            <a:r>
              <a:rPr lang="en-US" sz="1400" b="1" spc="-20">
                <a:solidFill>
                  <a:schemeClr val="bg1"/>
                </a:solidFill>
              </a:rPr>
              <a:t>Polar </a:t>
            </a:r>
            <a:br>
              <a:rPr lang="en-US" sz="1400" b="1" spc="-20">
                <a:solidFill>
                  <a:schemeClr val="bg1"/>
                </a:solidFill>
              </a:rPr>
            </a:br>
            <a:r>
              <a:rPr lang="en-US" sz="1400" b="1" spc="-20">
                <a:solidFill>
                  <a:schemeClr val="bg1"/>
                </a:solidFill>
              </a:rPr>
              <a:t>Crane</a:t>
            </a:r>
          </a:p>
        </p:txBody>
      </p:sp>
    </p:spTree>
    <p:extLst>
      <p:ext uri="{BB962C8B-B14F-4D97-AF65-F5344CB8AC3E}">
        <p14:creationId xmlns:p14="http://schemas.microsoft.com/office/powerpoint/2010/main" val="407717816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C33F4D-1C1C-7055-A02F-084E836530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D044DC-ABE6-9F59-3FCD-6C17CF0456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84021"/>
            <a:ext cx="10516264" cy="1196658"/>
          </a:xfrm>
        </p:spPr>
        <p:txBody>
          <a:bodyPr/>
          <a:lstStyle/>
          <a:p>
            <a:r>
              <a:rPr lang="en-US" dirty="0"/>
              <a:t>DOME Ecosystem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3AF7F79-5E5A-ABC8-E77F-A2687493A2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F8A8B4-CBB0-5845-8D8A-6B10FD577CA1}" type="slidenum">
              <a:rPr lang="en-US" smtClean="0"/>
              <a:pPr/>
              <a:t>6</a:t>
            </a:fld>
            <a:endParaRPr lang="en-US" dirty="0"/>
          </a:p>
        </p:txBody>
      </p:sp>
      <p:pic>
        <p:nvPicPr>
          <p:cNvPr id="15" name="Picture 14" descr="A picture containing website&#10;&#10;AI-generated content may be incorrect.">
            <a:extLst>
              <a:ext uri="{FF2B5EF4-FFF2-40B4-BE49-F238E27FC236}">
                <a16:creationId xmlns:a16="http://schemas.microsoft.com/office/drawing/2014/main" id="{FF55595D-14D9-2D84-2462-446D06564FC2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255466" y="226687"/>
            <a:ext cx="2572300" cy="1712876"/>
          </a:xfrm>
          <a:prstGeom prst="rect">
            <a:avLst/>
          </a:prstGeom>
        </p:spPr>
      </p:pic>
      <p:sp>
        <p:nvSpPr>
          <p:cNvPr id="16" name="Content Placeholder 11">
            <a:extLst>
              <a:ext uri="{FF2B5EF4-FFF2-40B4-BE49-F238E27FC236}">
                <a16:creationId xmlns:a16="http://schemas.microsoft.com/office/drawing/2014/main" id="{144CC635-0377-806C-8DF8-7A7186DE7426}"/>
              </a:ext>
            </a:extLst>
          </p:cNvPr>
          <p:cNvSpPr txBox="1">
            <a:spLocks/>
          </p:cNvSpPr>
          <p:nvPr/>
        </p:nvSpPr>
        <p:spPr>
          <a:xfrm>
            <a:off x="938150" y="1467176"/>
            <a:ext cx="7517081" cy="412716"/>
          </a:xfrm>
          <a:prstGeom prst="rect">
            <a:avLst/>
          </a:prstGeom>
        </p:spPr>
        <p:txBody>
          <a:bodyPr vert="horz" lIns="0" tIns="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bg2"/>
              </a:buClr>
              <a:buFont typeface="Arial" panose="020B0604020202020204" pitchFamily="34" charset="0"/>
              <a:buChar char="•"/>
              <a:defRPr sz="2200" b="0" i="0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bg2"/>
              </a:buClr>
              <a:buFont typeface="Arial" panose="020B0604020202020204" pitchFamily="34" charset="0"/>
              <a:buChar char="−"/>
              <a:defRPr sz="2200" b="0" i="0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bg2"/>
              </a:buClr>
              <a:buFont typeface="Arial" panose="020B0604020202020204" pitchFamily="34" charset="0"/>
              <a:buChar char="•"/>
              <a:defRPr sz="2200" b="0" i="0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bg2"/>
              </a:buClr>
              <a:buFont typeface="Arial" panose="020B0604020202020204" pitchFamily="34" charset="0"/>
              <a:buChar char="−"/>
              <a:defRPr sz="2200" b="0" i="0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bg2"/>
              </a:buClr>
              <a:buFont typeface="Arial" panose="020B0604020202020204" pitchFamily="34" charset="0"/>
              <a:buChar char="•"/>
              <a:defRPr sz="2200" b="0" i="0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1500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Performing reactor experiments takes more than just the DOME facility. It requires integration of additional infrastructure, partners, procedures, and processes.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US" sz="1400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en-US" sz="1400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5" name="Picture 4" descr="The image illustrates a step-by-step process involving a reactor's cooling, fuel handling, and disposal, including components like shielding, fuel storage, and pad systems.&#10;&#10;AI-generated content may be incorrect.">
            <a:extLst>
              <a:ext uri="{FF2B5EF4-FFF2-40B4-BE49-F238E27FC236}">
                <a16:creationId xmlns:a16="http://schemas.microsoft.com/office/drawing/2014/main" id="{A90EDD47-7523-B7DF-08CA-A303C01EAD9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547896"/>
            <a:ext cx="12529388" cy="4742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550885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92F489-2BA5-0371-439F-5635F87FC8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50CCDB2-8B45-D169-0732-C26050407A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F8A8B4-CBB0-5845-8D8A-6B10FD577CA1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B3A174A-28E5-4274-0367-978A70136633}"/>
              </a:ext>
            </a:extLst>
          </p:cNvPr>
          <p:cNvSpPr txBox="1"/>
          <p:nvPr/>
        </p:nvSpPr>
        <p:spPr>
          <a:xfrm>
            <a:off x="3812704" y="1911987"/>
            <a:ext cx="3549791" cy="4651145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84430"/>
              </a:lnSpc>
              <a:spcBef>
                <a:spcPts val="600"/>
              </a:spcBef>
              <a:spcAft>
                <a:spcPts val="0"/>
              </a:spcAft>
              <a:buClr>
                <a:srgbClr val="2CA8E1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srgbClr val="06509D"/>
              </a:solidFill>
              <a:effectLst/>
              <a:uLnTx/>
              <a:uFillTx/>
              <a:latin typeface="Montserrat" pitchFamily="2" charset="77"/>
              <a:cs typeface="Arial"/>
            </a:endParaRPr>
          </a:p>
          <a:p>
            <a:pPr marL="285750" marR="0" lvl="0" indent="-285750" algn="l" defTabSz="914400" rtl="0" eaLnBrk="1" fontAlgn="auto" latinLnBrk="0" hangingPunct="1">
              <a:spcBef>
                <a:spcPts val="600"/>
              </a:spcBef>
              <a:spcAft>
                <a:spcPts val="0"/>
              </a:spcAft>
              <a:buClr>
                <a:srgbClr val="016E97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6509D"/>
                </a:solidFill>
                <a:effectLst/>
                <a:uLnTx/>
                <a:uFillTx/>
                <a:latin typeface="Montserrat" pitchFamily="2" charset="77"/>
                <a:cs typeface="Arial"/>
              </a:rPr>
              <a:t>Designed for &gt;20% enriched high security fuels</a:t>
            </a:r>
          </a:p>
          <a:p>
            <a:pPr marL="285750" marR="0" lvl="0" indent="-285750" algn="l" defTabSz="914400" rtl="0" eaLnBrk="1" fontAlgn="auto" latinLnBrk="0" hangingPunct="1">
              <a:spcBef>
                <a:spcPts val="600"/>
              </a:spcBef>
              <a:spcAft>
                <a:spcPts val="0"/>
              </a:spcAft>
              <a:buClr>
                <a:srgbClr val="016E97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6509D"/>
                </a:solidFill>
                <a:effectLst/>
                <a:uLnTx/>
                <a:uFillTx/>
                <a:latin typeface="Montserrat" pitchFamily="2" charset="77"/>
                <a:cs typeface="Arial"/>
              </a:rPr>
              <a:t>Performance based security posture</a:t>
            </a:r>
          </a:p>
          <a:p>
            <a:pPr marL="285750" marR="0" lvl="0" indent="-285750" algn="l" defTabSz="914400" rtl="0" eaLnBrk="1" fontAlgn="auto" latinLnBrk="0" hangingPunct="1">
              <a:spcBef>
                <a:spcPts val="600"/>
              </a:spcBef>
              <a:spcAft>
                <a:spcPts val="0"/>
              </a:spcAft>
              <a:buClr>
                <a:srgbClr val="016E97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6509D"/>
                </a:solidFill>
                <a:effectLst/>
                <a:uLnTx/>
                <a:uFillTx/>
                <a:latin typeface="Montserrat" pitchFamily="2" charset="77"/>
                <a:cs typeface="Arial"/>
              </a:rPr>
              <a:t>7,000 ft</a:t>
            </a:r>
            <a:r>
              <a:rPr kumimoji="0" lang="en-US" sz="1400" b="0" i="0" u="none" strike="noStrike" kern="1200" cap="none" spc="0" normalizeH="0" baseline="30000" noProof="0" dirty="0">
                <a:ln>
                  <a:noFill/>
                </a:ln>
                <a:solidFill>
                  <a:srgbClr val="06509D"/>
                </a:solidFill>
                <a:effectLst/>
                <a:uLnTx/>
                <a:uFillTx/>
                <a:latin typeface="Montserrat" pitchFamily="2" charset="77"/>
                <a:cs typeface="Arial"/>
              </a:rPr>
              <a:t>2 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6509D"/>
                </a:solidFill>
                <a:effectLst/>
                <a:uLnTx/>
                <a:uFillTx/>
                <a:latin typeface="Montserrat" pitchFamily="2" charset="77"/>
                <a:cs typeface="Arial"/>
              </a:rPr>
              <a:t>experiment area with 4,000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06509D"/>
                </a:solidFill>
                <a:effectLst/>
                <a:uLnTx/>
                <a:uFillTx/>
                <a:latin typeface="Montserrat" pitchFamily="2" charset="77"/>
                <a:cs typeface="Arial"/>
              </a:rPr>
              <a:t>psf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6509D"/>
                </a:solidFill>
                <a:effectLst/>
                <a:uLnTx/>
                <a:uFillTx/>
                <a:latin typeface="Montserrat" pitchFamily="2" charset="77"/>
                <a:cs typeface="Arial"/>
              </a:rPr>
              <a:t> floor bearing capacity</a:t>
            </a:r>
          </a:p>
          <a:p>
            <a:pPr marL="285750" marR="0" lvl="0" indent="-285750" algn="l" defTabSz="914400" rtl="0" eaLnBrk="1" fontAlgn="auto" latinLnBrk="0" hangingPunct="1">
              <a:spcBef>
                <a:spcPts val="600"/>
              </a:spcBef>
              <a:spcAft>
                <a:spcPts val="0"/>
              </a:spcAft>
              <a:buClr>
                <a:srgbClr val="016E97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6509D"/>
                </a:solidFill>
                <a:effectLst/>
                <a:uLnTx/>
                <a:uFillTx/>
                <a:latin typeface="Montserrat" pitchFamily="2" charset="77"/>
                <a:cs typeface="Arial"/>
              </a:rPr>
              <a:t>(2) 20 ft-wide by 20 ft-high doors</a:t>
            </a:r>
          </a:p>
          <a:p>
            <a:pPr marL="285750" marR="0" lvl="0" indent="-285750" algn="l" defTabSz="914400" rtl="0" eaLnBrk="1" fontAlgn="auto" latinLnBrk="0" hangingPunct="1">
              <a:spcBef>
                <a:spcPts val="600"/>
              </a:spcBef>
              <a:spcAft>
                <a:spcPts val="0"/>
              </a:spcAft>
              <a:buClr>
                <a:srgbClr val="016E97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6509D"/>
                </a:solidFill>
                <a:effectLst/>
                <a:uLnTx/>
                <a:uFillTx/>
                <a:latin typeface="Montserrat" pitchFamily="2" charset="77"/>
                <a:cs typeface="Arial"/>
              </a:rPr>
              <a:t>Overhead crane; 30 ft to bottom of crane hook </a:t>
            </a:r>
          </a:p>
          <a:p>
            <a:pPr marL="285750" marR="0" lvl="0" indent="-285750" algn="l" defTabSz="914400" rtl="0" eaLnBrk="1" fontAlgn="auto" latinLnBrk="0" hangingPunct="1">
              <a:spcBef>
                <a:spcPts val="600"/>
              </a:spcBef>
              <a:spcAft>
                <a:spcPts val="0"/>
              </a:spcAft>
              <a:buClr>
                <a:srgbClr val="016E97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6509D"/>
                </a:solidFill>
                <a:effectLst/>
                <a:uLnTx/>
                <a:uFillTx/>
                <a:latin typeface="Montserrat" pitchFamily="2" charset="77"/>
                <a:cs typeface="Arial"/>
              </a:rPr>
              <a:t>Ventilation system with radiological monitoring</a:t>
            </a:r>
          </a:p>
          <a:p>
            <a:pPr marL="285750" marR="0" lvl="0" indent="-285750" algn="l" defTabSz="914400" rtl="0" eaLnBrk="1" fontAlgn="auto" latinLnBrk="0" hangingPunct="1">
              <a:spcBef>
                <a:spcPts val="600"/>
              </a:spcBef>
              <a:spcAft>
                <a:spcPts val="0"/>
              </a:spcAft>
              <a:buClr>
                <a:srgbClr val="016E97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6509D"/>
                </a:solidFill>
                <a:effectLst/>
                <a:uLnTx/>
                <a:uFillTx/>
                <a:latin typeface="Montserrat" pitchFamily="2" charset="77"/>
                <a:cs typeface="Arial"/>
              </a:rPr>
              <a:t>Instrument air system available</a:t>
            </a:r>
          </a:p>
          <a:p>
            <a:pPr marL="285750" marR="0" lvl="0" indent="-285750" algn="l" defTabSz="914400" rtl="0" eaLnBrk="1" fontAlgn="auto" latinLnBrk="0" hangingPunct="1">
              <a:spcBef>
                <a:spcPts val="600"/>
              </a:spcBef>
              <a:spcAft>
                <a:spcPts val="0"/>
              </a:spcAft>
              <a:buClr>
                <a:srgbClr val="016E97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6509D"/>
                </a:solidFill>
                <a:effectLst/>
                <a:uLnTx/>
                <a:uFillTx/>
                <a:latin typeface="Montserrat" pitchFamily="2" charset="77"/>
                <a:cs typeface="Arial"/>
              </a:rPr>
              <a:t>Available uninterruptable power supply, standby power – diesel generator</a:t>
            </a:r>
          </a:p>
          <a:p>
            <a:pPr marL="0" marR="0" lvl="0" indent="0" algn="l" defTabSz="914400" rtl="0" eaLnBrk="1" fontAlgn="auto" latinLnBrk="0" hangingPunct="1">
              <a:lnSpc>
                <a:spcPct val="84430"/>
              </a:lnSpc>
              <a:spcBef>
                <a:spcPts val="600"/>
              </a:spcBef>
              <a:spcAft>
                <a:spcPts val="0"/>
              </a:spcAft>
              <a:buClr>
                <a:srgbClr val="2CA8E1"/>
              </a:buClr>
              <a:buSzTx/>
              <a:buFontTx/>
              <a:buNone/>
              <a:tabLst/>
              <a:defRPr/>
            </a:pPr>
            <a:endParaRPr kumimoji="0" lang="en-US" sz="1500" b="0" i="0" u="none" strike="noStrike" kern="1200" cap="none" spc="0" normalizeH="0" baseline="0" noProof="0" dirty="0">
              <a:ln>
                <a:noFill/>
              </a:ln>
              <a:solidFill>
                <a:srgbClr val="06509D"/>
              </a:solidFill>
              <a:effectLst/>
              <a:uLnTx/>
              <a:uFillTx/>
              <a:latin typeface="Arial" panose="020B0604020202020204"/>
              <a:ea typeface="+mn-ea"/>
              <a:cs typeface="Arial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84430"/>
              </a:lnSpc>
              <a:spcBef>
                <a:spcPts val="600"/>
              </a:spcBef>
              <a:spcAft>
                <a:spcPts val="0"/>
              </a:spcAft>
              <a:buClr>
                <a:srgbClr val="2CA8E1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500" b="0" i="0" u="none" strike="noStrike" kern="1200" cap="none" spc="0" normalizeH="0" baseline="0" noProof="0" dirty="0">
              <a:ln>
                <a:noFill/>
              </a:ln>
              <a:solidFill>
                <a:srgbClr val="06509D"/>
              </a:solidFill>
              <a:effectLst/>
              <a:uLnTx/>
              <a:uFillTx/>
              <a:latin typeface="Arial" panose="020B0604020202020204"/>
              <a:ea typeface="+mn-ea"/>
              <a:cs typeface="Arial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84430"/>
              </a:lnSpc>
              <a:spcBef>
                <a:spcPts val="600"/>
              </a:spcBef>
              <a:spcAft>
                <a:spcPts val="0"/>
              </a:spcAft>
              <a:buClr>
                <a:srgbClr val="2CA8E1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500" b="0" i="0" u="none" strike="noStrike" kern="1200" cap="none" spc="0" normalizeH="0" baseline="0" noProof="0" dirty="0">
              <a:ln>
                <a:noFill/>
              </a:ln>
              <a:solidFill>
                <a:srgbClr val="06509D"/>
              </a:solidFill>
              <a:effectLst/>
              <a:uLnTx/>
              <a:uFillTx/>
              <a:latin typeface="Arial" panose="020B0604020202020204"/>
              <a:ea typeface="+mn-ea"/>
              <a:cs typeface="Arial"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B2A51EC6-CB86-72E4-0181-F1CCA9D3BA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70172"/>
            <a:ext cx="10515600" cy="1196658"/>
          </a:xfrm>
        </p:spPr>
        <p:txBody>
          <a:bodyPr anchor="ctr">
            <a:normAutofit/>
          </a:bodyPr>
          <a:lstStyle/>
          <a:p>
            <a:r>
              <a:rPr lang="en-US" sz="4400" dirty="0"/>
              <a:t>NRIC-LOTUS Test Bed</a:t>
            </a:r>
          </a:p>
        </p:txBody>
      </p:sp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47440ABF-5214-9701-6CD5-1C8D9BAD7981}"/>
              </a:ext>
            </a:extLst>
          </p:cNvPr>
          <p:cNvSpPr txBox="1">
            <a:spLocks/>
          </p:cNvSpPr>
          <p:nvPr/>
        </p:nvSpPr>
        <p:spPr>
          <a:xfrm>
            <a:off x="838200" y="1310096"/>
            <a:ext cx="7956201" cy="766763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rgbClr val="016E97"/>
                </a:solidFill>
                <a:latin typeface="Montserrat" pitchFamily="2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rgbClr val="016E97"/>
                </a:solidFill>
                <a:latin typeface="Montserrat" pitchFamily="2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rgbClr val="016E97"/>
                </a:solidFill>
                <a:latin typeface="Montserrat" pitchFamily="2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rgbClr val="016E97"/>
                </a:solidFill>
                <a:latin typeface="Montserrat" pitchFamily="2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rgbClr val="016E97"/>
                </a:solidFill>
                <a:latin typeface="Montserrat" pitchFamily="2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16E97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Laboratory for Operations &amp; Testing in the US (LOTUS)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010E806-1A3B-F061-4267-8CF8013754BF}"/>
              </a:ext>
            </a:extLst>
          </p:cNvPr>
          <p:cNvSpPr txBox="1"/>
          <p:nvPr/>
        </p:nvSpPr>
        <p:spPr>
          <a:xfrm>
            <a:off x="971750" y="1924513"/>
            <a:ext cx="2354476" cy="4182042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>
            <a:spAutoFit/>
          </a:bodyPr>
          <a:lstStyle/>
          <a:p>
            <a:pPr marL="285750" marR="0" lvl="0" indent="-285750" defTabSz="914400" rtl="0" eaLnBrk="1" fontAlgn="auto" latinLnBrk="0" hangingPunct="1">
              <a:lnSpc>
                <a:spcPct val="84430"/>
              </a:lnSpc>
              <a:spcBef>
                <a:spcPts val="600"/>
              </a:spcBef>
              <a:spcAft>
                <a:spcPts val="0"/>
              </a:spcAft>
              <a:buClr>
                <a:srgbClr val="2CA8E1"/>
              </a:buClr>
              <a:buSzTx/>
              <a:buFont typeface="Courier New" panose="02070309020205020404" pitchFamily="49" charset="0"/>
              <a:buChar char="o"/>
              <a:tabLst/>
              <a:defRPr/>
            </a:pP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rgbClr val="07519E"/>
              </a:solidFill>
              <a:effectLst/>
              <a:uLnTx/>
              <a:uFillTx/>
              <a:latin typeface="Arial" panose="020B0604020202020204"/>
              <a:ea typeface="+mn-ea"/>
              <a:cs typeface="Arial"/>
            </a:endParaRPr>
          </a:p>
          <a:p>
            <a:pPr marL="285750" marR="0" lvl="0" indent="-285750" defTabSz="914400" rtl="0" eaLnBrk="1" fontAlgn="auto" latinLnBrk="0" hangingPunct="1">
              <a:spcBef>
                <a:spcPts val="600"/>
              </a:spcBef>
              <a:spcAft>
                <a:spcPts val="0"/>
              </a:spcAft>
              <a:buClr>
                <a:srgbClr val="016E97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500" u="none" strike="noStrike" kern="1200" cap="none" spc="0" normalizeH="0" baseline="0" noProof="0" dirty="0">
                <a:ln>
                  <a:noFill/>
                </a:ln>
                <a:solidFill>
                  <a:srgbClr val="06509D"/>
                </a:solidFill>
                <a:effectLst/>
                <a:uLnTx/>
                <a:uFillTx/>
                <a:latin typeface="Montserrat" pitchFamily="2" charset="77"/>
                <a:cs typeface="Arial"/>
              </a:rPr>
              <a:t>Original scope intended to repurpose Zero Power Physics Reactor structure </a:t>
            </a:r>
          </a:p>
          <a:p>
            <a:pPr marL="285750" marR="0" lvl="0" indent="-285750" defTabSz="914400" rtl="0" eaLnBrk="1" fontAlgn="auto" latinLnBrk="0" hangingPunct="1">
              <a:spcBef>
                <a:spcPts val="600"/>
              </a:spcBef>
              <a:spcAft>
                <a:spcPts val="0"/>
              </a:spcAft>
              <a:buClr>
                <a:srgbClr val="016E97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500" u="none" strike="noStrike" kern="1200" cap="none" spc="0" normalizeH="0" baseline="0" noProof="0" dirty="0">
                <a:ln>
                  <a:noFill/>
                </a:ln>
                <a:solidFill>
                  <a:srgbClr val="06509D"/>
                </a:solidFill>
                <a:effectLst/>
                <a:uLnTx/>
                <a:uFillTx/>
                <a:latin typeface="Montserrat" pitchFamily="2" charset="77"/>
                <a:cs typeface="Arial"/>
              </a:rPr>
              <a:t>Pivoted to new building due to increased costs of original project scope</a:t>
            </a:r>
          </a:p>
          <a:p>
            <a:pPr marL="285750" marR="0" lvl="0" indent="-285750" defTabSz="914400" rtl="0" eaLnBrk="1" fontAlgn="auto" latinLnBrk="0" hangingPunct="1">
              <a:spcBef>
                <a:spcPts val="600"/>
              </a:spcBef>
              <a:spcAft>
                <a:spcPts val="0"/>
              </a:spcAft>
              <a:buClr>
                <a:srgbClr val="016E97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500" u="none" strike="noStrike" kern="1200" cap="none" spc="0" normalizeH="0" baseline="0" noProof="0" dirty="0">
                <a:ln>
                  <a:noFill/>
                </a:ln>
                <a:solidFill>
                  <a:srgbClr val="06509D"/>
                </a:solidFill>
                <a:effectLst/>
                <a:uLnTx/>
                <a:uFillTx/>
                <a:latin typeface="Montserrat" pitchFamily="2" charset="77"/>
                <a:cs typeface="Arial"/>
              </a:rPr>
              <a:t>New facility design/build request for proposals – Mid-2026</a:t>
            </a:r>
          </a:p>
          <a:p>
            <a:pPr marL="285750" marR="0" lvl="0" indent="-285750" defTabSz="914400" rtl="0" eaLnBrk="1" fontAlgn="auto" latinLnBrk="0" hangingPunct="1">
              <a:spcBef>
                <a:spcPts val="600"/>
              </a:spcBef>
              <a:spcAft>
                <a:spcPts val="0"/>
              </a:spcAft>
              <a:buClr>
                <a:srgbClr val="016E97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500" u="none" strike="noStrike" kern="1200" cap="none" spc="0" normalizeH="0" baseline="0" noProof="0" dirty="0">
                <a:ln>
                  <a:noFill/>
                </a:ln>
                <a:solidFill>
                  <a:srgbClr val="06509D"/>
                </a:solidFill>
                <a:effectLst/>
                <a:uLnTx/>
                <a:uFillTx/>
                <a:latin typeface="Montserrat" pitchFamily="2" charset="77"/>
                <a:cs typeface="Arial"/>
              </a:rPr>
              <a:t>Targeting construction completion - 2028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B9D0CC11-CC09-2C2C-47B5-FA39684660A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6695" b="92657" l="870" r="92899">
                        <a14:foregroundMark x1="52754" y1="75162" x2="21304" y2="55508"/>
                        <a14:foregroundMark x1="37246" y1="70194" x2="15942" y2="56371"/>
                        <a14:foregroundMark x1="15942" y1="56371" x2="20725" y2="41253"/>
                        <a14:foregroundMark x1="20725" y1="41253" x2="49420" y2="51404"/>
                        <a14:foregroundMark x1="24638" y1="40605" x2="25072" y2="40389"/>
                        <a14:foregroundMark x1="21739" y1="8855" x2="27536" y2="10151"/>
                        <a14:foregroundMark x1="88986" y1="58315" x2="90435" y2="63715"/>
                        <a14:foregroundMark x1="93333" y1="59179" x2="92754" y2="57451"/>
                        <a14:foregroundMark x1="72319" y1="83153" x2="71304" y2="85961"/>
                        <a14:foregroundMark x1="65217" y1="85961" x2="52899" y2="77538"/>
                        <a14:foregroundMark x1="12609" y1="56803" x2="14348" y2="47300"/>
                        <a14:foregroundMark x1="13913" y1="36717" x2="11594" y2="38661"/>
                        <a14:foregroundMark x1="8986" y1="28294" x2="6232" y2="44492"/>
                        <a14:foregroundMark x1="6232" y1="44492" x2="10290" y2="30022"/>
                        <a14:foregroundMark x1="10290" y1="30022" x2="9710" y2="27862"/>
                        <a14:foregroundMark x1="10580" y1="49244" x2="7971" y2="47084"/>
                        <a14:foregroundMark x1="60145" y1="92657" x2="64493" y2="86609"/>
                        <a14:foregroundMark x1="53478" y1="88985" x2="57826" y2="83153"/>
                        <a14:foregroundMark x1="46377" y1="85529" x2="51884" y2="79698"/>
                        <a14:foregroundMark x1="39855" y1="82073" x2="45652" y2="75810"/>
                        <a14:foregroundMark x1="33333" y1="78834" x2="38406" y2="72354"/>
                        <a14:foregroundMark x1="27246" y1="75594" x2="31739" y2="69330"/>
                        <a14:foregroundMark x1="20870" y1="71706" x2="25072" y2="65659"/>
                        <a14:foregroundMark x1="72174" y1="90929" x2="70145" y2="89849"/>
                        <a14:foregroundMark x1="76087" y1="85529" x2="74348" y2="85097"/>
                        <a14:foregroundMark x1="81014" y1="80562" x2="78986" y2="79482"/>
                        <a14:foregroundMark x1="85507" y1="75162" x2="83478" y2="74298"/>
                        <a14:foregroundMark x1="89565" y1="69978" x2="87536" y2="68683"/>
                        <a14:foregroundMark x1="71159" y1="89633" x2="72609" y2="90065"/>
                        <a14:foregroundMark x1="75217" y1="84449" x2="75797" y2="83801"/>
                        <a14:foregroundMark x1="81159" y1="80562" x2="79275" y2="78402"/>
                        <a14:foregroundMark x1="85507" y1="74730" x2="83188" y2="73866"/>
                        <a14:foregroundMark x1="89420" y1="69762" x2="87826" y2="68467"/>
                        <a14:foregroundMark x1="53188" y1="89201" x2="54203" y2="88337"/>
                        <a14:foregroundMark x1="60290" y1="92657" x2="37101" y2="72138"/>
                        <a14:foregroundMark x1="37101" y1="72138" x2="13768" y2="60691"/>
                        <a14:foregroundMark x1="13768" y1="60691" x2="11159" y2="58531"/>
                        <a14:foregroundMark x1="61884" y1="90281" x2="66522" y2="86609"/>
                        <a14:foregroundMark x1="14928" y1="66307" x2="19565" y2="62419"/>
                        <a14:foregroundMark x1="7971" y1="63931" x2="12319" y2="58963"/>
                        <a14:foregroundMark x1="870" y1="60907" x2="6377" y2="55508"/>
                        <a14:foregroundMark x1="4348" y1="52916" x2="5507" y2="46652"/>
                        <a14:foregroundMark x1="22174" y1="6695" x2="22899" y2="7559"/>
                      </a14:backgroundRemoval>
                    </a14:imgEffect>
                  </a14:imgLayer>
                </a14:imgProps>
              </a:ext>
            </a:extLst>
          </a:blip>
          <a:srcRect b="4665"/>
          <a:stretch>
            <a:fillRect/>
          </a:stretch>
        </p:blipFill>
        <p:spPr>
          <a:xfrm>
            <a:off x="7755026" y="1084543"/>
            <a:ext cx="4878474" cy="3336394"/>
          </a:xfrm>
          <a:prstGeom prst="rect">
            <a:avLst/>
          </a:prstGeom>
        </p:spPr>
      </p:pic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BEAC14E5-690D-72E9-040F-CBEC3454F789}"/>
              </a:ext>
            </a:extLst>
          </p:cNvPr>
          <p:cNvCxnSpPr>
            <a:cxnSpLocks/>
          </p:cNvCxnSpPr>
          <p:nvPr/>
        </p:nvCxnSpPr>
        <p:spPr>
          <a:xfrm>
            <a:off x="3569465" y="1911987"/>
            <a:ext cx="0" cy="4586456"/>
          </a:xfrm>
          <a:prstGeom prst="line">
            <a:avLst/>
          </a:prstGeom>
          <a:ln w="12700">
            <a:solidFill>
              <a:srgbClr val="09BAB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FCC09852-DC41-2D24-9C4C-674936B21E94}"/>
              </a:ext>
            </a:extLst>
          </p:cNvPr>
          <p:cNvSpPr txBox="1"/>
          <p:nvPr/>
        </p:nvSpPr>
        <p:spPr>
          <a:xfrm>
            <a:off x="3812705" y="1754332"/>
            <a:ext cx="11346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FEATURES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349463B-39C8-A0BB-EAB1-BF561214A514}"/>
              </a:ext>
            </a:extLst>
          </p:cNvPr>
          <p:cNvSpPr txBox="1"/>
          <p:nvPr/>
        </p:nvSpPr>
        <p:spPr>
          <a:xfrm>
            <a:off x="971749" y="1754332"/>
            <a:ext cx="8820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STATUS</a:t>
            </a:r>
          </a:p>
        </p:txBody>
      </p:sp>
    </p:spTree>
    <p:extLst>
      <p:ext uri="{BB962C8B-B14F-4D97-AF65-F5344CB8AC3E}">
        <p14:creationId xmlns:p14="http://schemas.microsoft.com/office/powerpoint/2010/main" val="136540115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900677-3ACC-C0BF-9BDE-D11F7B81DF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66DF404-CA84-32CE-B3AF-DA970FE197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7960" y="6356350"/>
            <a:ext cx="1003300" cy="365125"/>
          </a:xfrm>
        </p:spPr>
        <p:txBody>
          <a:bodyPr/>
          <a:lstStyle/>
          <a:p>
            <a:pPr lvl="0"/>
            <a:fld id="{82B577FA-F7D9-2C48-919F-F962E3BF952F}" type="slidenum">
              <a:rPr lang="en-US" noProof="0" smtClean="0"/>
              <a:pPr lvl="0"/>
              <a:t>8</a:t>
            </a:fld>
            <a:endParaRPr lang="en-US" noProof="0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548544D2-BE4B-2F48-72D9-339DD07944FB}"/>
              </a:ext>
            </a:extLst>
          </p:cNvPr>
          <p:cNvSpPr txBox="1">
            <a:spLocks/>
          </p:cNvSpPr>
          <p:nvPr/>
        </p:nvSpPr>
        <p:spPr>
          <a:xfrm>
            <a:off x="810743" y="576072"/>
            <a:ext cx="10924674" cy="119665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00" b="1" i="0" kern="1200">
                <a:solidFill>
                  <a:srgbClr val="06BAB3"/>
                </a:solidFill>
                <a:latin typeface="Montserrat SemiBold" pitchFamily="2" charset="77"/>
                <a:ea typeface="+mj-ea"/>
                <a:cs typeface="+mj-cs"/>
              </a:defRPr>
            </a:lvl1pPr>
          </a:lstStyle>
          <a:p>
            <a:r>
              <a:rPr lang="en-US" sz="3600" dirty="0"/>
              <a:t>Additional Test Beds</a:t>
            </a:r>
          </a:p>
          <a:p>
            <a:r>
              <a:rPr lang="en-US" sz="2400" b="0" dirty="0">
                <a:latin typeface="Montserrat" pitchFamily="2" charset="77"/>
              </a:rPr>
              <a:t>RACE and NRAD NRS – Developer Funded</a:t>
            </a:r>
          </a:p>
        </p:txBody>
      </p:sp>
      <p:sp>
        <p:nvSpPr>
          <p:cNvPr id="26" name="Content Placeholder 15">
            <a:extLst>
              <a:ext uri="{FF2B5EF4-FFF2-40B4-BE49-F238E27FC236}">
                <a16:creationId xmlns:a16="http://schemas.microsoft.com/office/drawing/2014/main" id="{8D4859BD-BE7F-D621-69E5-650C3C0AD52F}"/>
              </a:ext>
            </a:extLst>
          </p:cNvPr>
          <p:cNvSpPr txBox="1">
            <a:spLocks/>
          </p:cNvSpPr>
          <p:nvPr/>
        </p:nvSpPr>
        <p:spPr>
          <a:xfrm>
            <a:off x="838200" y="3601788"/>
            <a:ext cx="2403762" cy="2907085"/>
          </a:xfrm>
          <a:prstGeom prst="rect">
            <a:avLst/>
          </a:prstGeom>
        </p:spPr>
        <p:txBody>
          <a:bodyPr vert="horz" lIns="91440" tIns="45720" rIns="91440" bIns="45720" numCol="1" spcCol="22860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rgbClr val="016E97"/>
                </a:solidFill>
                <a:latin typeface="Montserrat" pitchFamily="2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rgbClr val="016E97"/>
                </a:solidFill>
                <a:latin typeface="Montserrat" pitchFamily="2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rgbClr val="016E97"/>
                </a:solidFill>
                <a:latin typeface="Montserrat" pitchFamily="2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rgbClr val="016E97"/>
                </a:solidFill>
                <a:latin typeface="Montserrat" pitchFamily="2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rgbClr val="016E97"/>
                </a:solidFill>
                <a:latin typeface="Montserrat" pitchFamily="2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400"/>
              </a:spcBef>
              <a:buNone/>
            </a:pPr>
            <a:r>
              <a:rPr lang="en-US" sz="1400" b="1" dirty="0"/>
              <a:t>Overview</a:t>
            </a:r>
            <a:endParaRPr lang="en-US" sz="1400" dirty="0"/>
          </a:p>
          <a:p>
            <a:pPr>
              <a:spcBef>
                <a:spcPts val="400"/>
              </a:spcBef>
            </a:pPr>
            <a:r>
              <a:rPr lang="en-US" sz="1400" dirty="0"/>
              <a:t>Originally housed ML-1 reactor in ​1960s</a:t>
            </a:r>
          </a:p>
          <a:p>
            <a:pPr>
              <a:spcBef>
                <a:spcPts val="400"/>
              </a:spcBef>
            </a:pPr>
            <a:r>
              <a:rPr lang="en-US" sz="1400" dirty="0"/>
              <a:t>Currently supports MFC sodium waste management activities</a:t>
            </a:r>
          </a:p>
          <a:p>
            <a:pPr marL="0" indent="0">
              <a:spcBef>
                <a:spcPts val="400"/>
              </a:spcBef>
              <a:buNone/>
            </a:pPr>
            <a:r>
              <a:rPr lang="en-US" sz="1400" dirty="0"/>
              <a:t>​</a:t>
            </a:r>
            <a:r>
              <a:rPr lang="en-US" sz="1400" b="1" dirty="0"/>
              <a:t>Features</a:t>
            </a:r>
            <a:endParaRPr lang="en-US" sz="1400" dirty="0"/>
          </a:p>
          <a:p>
            <a:pPr>
              <a:spcBef>
                <a:spcPts val="400"/>
              </a:spcBef>
            </a:pPr>
            <a:r>
              <a:rPr lang="en-US" sz="1400" dirty="0"/>
              <a:t>32’ tall × 20’ wide rollup door</a:t>
            </a:r>
          </a:p>
          <a:p>
            <a:pPr>
              <a:spcBef>
                <a:spcPts val="400"/>
              </a:spcBef>
            </a:pPr>
            <a:r>
              <a:rPr lang="en-US" sz="1400" dirty="0"/>
              <a:t>30-ton crane; 32 ft hook height</a:t>
            </a:r>
          </a:p>
          <a:p>
            <a:pPr>
              <a:spcBef>
                <a:spcPts val="400"/>
              </a:spcBef>
            </a:pPr>
            <a:r>
              <a:rPr lang="en-US" sz="1400" dirty="0"/>
              <a:t>10’ wide x 15’ long x </a:t>
            </a:r>
            <a:br>
              <a:rPr lang="en-US" sz="1400" dirty="0"/>
            </a:br>
            <a:r>
              <a:rPr lang="en-US" sz="1400" dirty="0"/>
              <a:t>20’ deep pit</a:t>
            </a:r>
          </a:p>
          <a:p>
            <a:pPr>
              <a:spcBef>
                <a:spcPts val="400"/>
              </a:spcBef>
            </a:pPr>
            <a:endParaRPr lang="en-US" sz="1400" dirty="0"/>
          </a:p>
        </p:txBody>
      </p:sp>
      <p:sp>
        <p:nvSpPr>
          <p:cNvPr id="9" name="Content Placeholder 15">
            <a:extLst>
              <a:ext uri="{FF2B5EF4-FFF2-40B4-BE49-F238E27FC236}">
                <a16:creationId xmlns:a16="http://schemas.microsoft.com/office/drawing/2014/main" id="{5A5B6BCD-B864-FB90-1566-EE74D405C843}"/>
              </a:ext>
            </a:extLst>
          </p:cNvPr>
          <p:cNvSpPr txBox="1">
            <a:spLocks/>
          </p:cNvSpPr>
          <p:nvPr/>
        </p:nvSpPr>
        <p:spPr>
          <a:xfrm>
            <a:off x="3388206" y="3601788"/>
            <a:ext cx="2380214" cy="2070255"/>
          </a:xfrm>
          <a:prstGeom prst="rect">
            <a:avLst/>
          </a:prstGeom>
        </p:spPr>
        <p:txBody>
          <a:bodyPr vert="horz" lIns="91440" tIns="45720" rIns="91440" bIns="45720" numCol="1" spcCol="22860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rgbClr val="016E97"/>
                </a:solidFill>
                <a:latin typeface="Montserrat" pitchFamily="2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rgbClr val="016E97"/>
                </a:solidFill>
                <a:latin typeface="Montserrat" pitchFamily="2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rgbClr val="016E97"/>
                </a:solidFill>
                <a:latin typeface="Montserrat" pitchFamily="2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rgbClr val="016E97"/>
                </a:solidFill>
                <a:latin typeface="Montserrat" pitchFamily="2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rgbClr val="016E97"/>
                </a:solidFill>
                <a:latin typeface="Montserrat" pitchFamily="2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400"/>
              </a:spcBef>
              <a:buNone/>
            </a:pPr>
            <a:r>
              <a:rPr lang="en-US" sz="1400" b="1" dirty="0"/>
              <a:t>Status</a:t>
            </a:r>
            <a:endParaRPr lang="en-US" sz="1400" dirty="0"/>
          </a:p>
          <a:p>
            <a:pPr>
              <a:spcBef>
                <a:spcPts val="400"/>
              </a:spcBef>
            </a:pPr>
            <a:r>
              <a:rPr lang="en-US" sz="1400" dirty="0"/>
              <a:t>Upgraded to Hazard Cat 2 nuclear facility</a:t>
            </a:r>
          </a:p>
          <a:p>
            <a:pPr>
              <a:spcBef>
                <a:spcPts val="400"/>
              </a:spcBef>
            </a:pPr>
            <a:r>
              <a:rPr lang="en-US" sz="1400" dirty="0"/>
              <a:t>Initial construction completion mid 2026</a:t>
            </a:r>
          </a:p>
          <a:p>
            <a:pPr>
              <a:spcBef>
                <a:spcPts val="400"/>
              </a:spcBef>
            </a:pPr>
            <a:r>
              <a:rPr lang="en-US" sz="1400" dirty="0"/>
              <a:t>Final construction completion in 2027</a:t>
            </a:r>
          </a:p>
          <a:p>
            <a:pPr>
              <a:spcBef>
                <a:spcPts val="400"/>
              </a:spcBef>
            </a:pPr>
            <a:endParaRPr lang="en-US" sz="1400" dirty="0"/>
          </a:p>
        </p:txBody>
      </p:sp>
      <p:pic>
        <p:nvPicPr>
          <p:cNvPr id="8" name="Picture 7" descr="A picture containing sky, outdoor, building&#10;&#10;AI-generated content may be incorrect.">
            <a:extLst>
              <a:ext uri="{FF2B5EF4-FFF2-40B4-BE49-F238E27FC236}">
                <a16:creationId xmlns:a16="http://schemas.microsoft.com/office/drawing/2014/main" id="{82E825A3-563F-95A1-C940-5C3A65D981C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162164" y="1872411"/>
            <a:ext cx="2590243" cy="1580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C4EA7FEC-9972-BBC0-70F1-A8BD5B689E88}"/>
              </a:ext>
            </a:extLst>
          </p:cNvPr>
          <p:cNvSpPr txBox="1"/>
          <p:nvPr/>
        </p:nvSpPr>
        <p:spPr>
          <a:xfrm flipH="1">
            <a:off x="934353" y="1872411"/>
            <a:ext cx="2227810" cy="1580625"/>
          </a:xfrm>
          <a:prstGeom prst="rect">
            <a:avLst/>
          </a:prstGeom>
          <a:solidFill>
            <a:srgbClr val="0BBAB3"/>
          </a:solidFill>
          <a:ln>
            <a:noFill/>
          </a:ln>
        </p:spPr>
        <p:txBody>
          <a:bodyPr wrap="square" lIns="182880" rtlCol="0" anchor="ctr">
            <a:noAutofit/>
          </a:bodyPr>
          <a:lstStyle/>
          <a:p>
            <a:r>
              <a:rPr lang="en-US" sz="1400" b="1" i="1" dirty="0">
                <a:solidFill>
                  <a:schemeClr val="bg1"/>
                </a:solidFill>
                <a:latin typeface="Montserrat" pitchFamily="2" charset="77"/>
              </a:rPr>
              <a:t>RACE Test Bed</a:t>
            </a:r>
          </a:p>
          <a:p>
            <a:r>
              <a:rPr lang="en-US" sz="1400" i="1" dirty="0">
                <a:solidFill>
                  <a:schemeClr val="bg1"/>
                </a:solidFill>
                <a:latin typeface="Montserrat" pitchFamily="2" charset="77"/>
              </a:rPr>
              <a:t>Reactor And Critical Experiments </a:t>
            </a:r>
            <a:br>
              <a:rPr lang="en-US" sz="1400" i="1" dirty="0">
                <a:solidFill>
                  <a:schemeClr val="bg1"/>
                </a:solidFill>
                <a:latin typeface="Montserrat" pitchFamily="2" charset="77"/>
              </a:rPr>
            </a:br>
            <a:r>
              <a:rPr lang="en-US" sz="1400" i="1" dirty="0">
                <a:solidFill>
                  <a:schemeClr val="bg1"/>
                </a:solidFill>
                <a:latin typeface="Montserrat" pitchFamily="2" charset="77"/>
              </a:rPr>
              <a:t>(RACE) Facility</a:t>
            </a:r>
          </a:p>
        </p:txBody>
      </p:sp>
      <p:sp>
        <p:nvSpPr>
          <p:cNvPr id="11" name="Content Placeholder 15">
            <a:extLst>
              <a:ext uri="{FF2B5EF4-FFF2-40B4-BE49-F238E27FC236}">
                <a16:creationId xmlns:a16="http://schemas.microsoft.com/office/drawing/2014/main" id="{0B6CFD83-B5F4-A37F-473D-5ED54CD6637C}"/>
              </a:ext>
            </a:extLst>
          </p:cNvPr>
          <p:cNvSpPr txBox="1">
            <a:spLocks/>
          </p:cNvSpPr>
          <p:nvPr/>
        </p:nvSpPr>
        <p:spPr>
          <a:xfrm>
            <a:off x="6225678" y="3601788"/>
            <a:ext cx="5509730" cy="604453"/>
          </a:xfrm>
          <a:prstGeom prst="rect">
            <a:avLst/>
          </a:prstGeom>
        </p:spPr>
        <p:txBody>
          <a:bodyPr vert="horz" lIns="0" tIns="45720" rIns="91440" bIns="45720" numCol="1" spcCol="22860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rgbClr val="016E97"/>
                </a:solidFill>
                <a:latin typeface="Montserrat" pitchFamily="2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rgbClr val="016E97"/>
                </a:solidFill>
                <a:latin typeface="Montserrat" pitchFamily="2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rgbClr val="016E97"/>
                </a:solidFill>
                <a:latin typeface="Montserrat" pitchFamily="2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rgbClr val="016E97"/>
                </a:solidFill>
                <a:latin typeface="Montserrat" pitchFamily="2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rgbClr val="016E97"/>
                </a:solidFill>
                <a:latin typeface="Montserrat" pitchFamily="2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400"/>
              </a:spcBef>
              <a:buNone/>
            </a:pPr>
            <a:r>
              <a:rPr lang="en-US" sz="1400" b="1" dirty="0"/>
              <a:t>Overview</a:t>
            </a:r>
            <a:endParaRPr lang="en-US" sz="1400" dirty="0"/>
          </a:p>
          <a:p>
            <a:pPr>
              <a:spcBef>
                <a:spcPts val="400"/>
              </a:spcBef>
            </a:pPr>
            <a:r>
              <a:rPr lang="en-US" sz="1400" spc="-40" dirty="0"/>
              <a:t>Located below MFC’s Hot Fuel Examination Facility (HFEF)</a:t>
            </a:r>
          </a:p>
        </p:txBody>
      </p:sp>
      <p:sp>
        <p:nvSpPr>
          <p:cNvPr id="15" name="Content Placeholder 15">
            <a:extLst>
              <a:ext uri="{FF2B5EF4-FFF2-40B4-BE49-F238E27FC236}">
                <a16:creationId xmlns:a16="http://schemas.microsoft.com/office/drawing/2014/main" id="{5DB2A19E-4834-61F8-12C6-6D30BCBBFD74}"/>
              </a:ext>
            </a:extLst>
          </p:cNvPr>
          <p:cNvSpPr txBox="1">
            <a:spLocks/>
          </p:cNvSpPr>
          <p:nvPr/>
        </p:nvSpPr>
        <p:spPr>
          <a:xfrm>
            <a:off x="6225677" y="4206241"/>
            <a:ext cx="2403762" cy="249383"/>
          </a:xfrm>
          <a:prstGeom prst="rect">
            <a:avLst/>
          </a:prstGeom>
        </p:spPr>
        <p:txBody>
          <a:bodyPr vert="horz" lIns="91440" tIns="45720" rIns="91440" bIns="45720" numCol="1" spcCol="22860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rgbClr val="016E97"/>
                </a:solidFill>
                <a:latin typeface="Montserrat" pitchFamily="2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rgbClr val="016E97"/>
                </a:solidFill>
                <a:latin typeface="Montserrat" pitchFamily="2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rgbClr val="016E97"/>
                </a:solidFill>
                <a:latin typeface="Montserrat" pitchFamily="2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rgbClr val="016E97"/>
                </a:solidFill>
                <a:latin typeface="Montserrat" pitchFamily="2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rgbClr val="016E97"/>
                </a:solidFill>
                <a:latin typeface="Montserrat" pitchFamily="2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400"/>
              </a:spcBef>
              <a:buNone/>
            </a:pPr>
            <a:r>
              <a:rPr lang="en-US" sz="1400" b="1" dirty="0"/>
              <a:t>Features</a:t>
            </a:r>
            <a:endParaRPr lang="en-US" sz="1400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52AFEBB2-C58B-47ED-8A86-89549B4A9C4A}"/>
              </a:ext>
            </a:extLst>
          </p:cNvPr>
          <p:cNvSpPr txBox="1"/>
          <p:nvPr/>
        </p:nvSpPr>
        <p:spPr>
          <a:xfrm flipH="1">
            <a:off x="6225669" y="1872411"/>
            <a:ext cx="2916169" cy="1580625"/>
          </a:xfrm>
          <a:prstGeom prst="rect">
            <a:avLst/>
          </a:prstGeom>
          <a:solidFill>
            <a:srgbClr val="0BBAB3"/>
          </a:solidFill>
          <a:ln>
            <a:noFill/>
          </a:ln>
        </p:spPr>
        <p:txBody>
          <a:bodyPr wrap="square" lIns="182880" rtlCol="0" anchor="ctr">
            <a:noAutofit/>
          </a:bodyPr>
          <a:lstStyle/>
          <a:p>
            <a:r>
              <a:rPr lang="en-US" sz="1400" b="1" i="1" dirty="0">
                <a:solidFill>
                  <a:schemeClr val="bg1"/>
                </a:solidFill>
                <a:latin typeface="Montserrat" pitchFamily="2" charset="77"/>
              </a:rPr>
              <a:t>NRAD NRS (3N) Test Bed</a:t>
            </a:r>
          </a:p>
          <a:p>
            <a:r>
              <a:rPr lang="en-US" sz="1400" i="1" dirty="0">
                <a:solidFill>
                  <a:schemeClr val="bg1"/>
                </a:solidFill>
                <a:latin typeface="Montserrat" pitchFamily="2" charset="77"/>
              </a:rPr>
              <a:t>Neutron Radiography (NRAD) Reactor North Radiography (NRS) </a:t>
            </a:r>
            <a:br>
              <a:rPr lang="en-US" sz="1400" i="1" dirty="0">
                <a:solidFill>
                  <a:schemeClr val="bg1"/>
                </a:solidFill>
                <a:latin typeface="Montserrat" pitchFamily="2" charset="77"/>
              </a:rPr>
            </a:br>
            <a:r>
              <a:rPr lang="en-US" sz="1400" i="1" dirty="0">
                <a:solidFill>
                  <a:schemeClr val="bg1"/>
                </a:solidFill>
                <a:latin typeface="Montserrat" pitchFamily="2" charset="77"/>
              </a:rPr>
              <a:t>Station Test Bed</a:t>
            </a:r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64F9824C-AFEF-23BE-667A-8C453D05E803}"/>
              </a:ext>
            </a:extLst>
          </p:cNvPr>
          <p:cNvGrpSpPr/>
          <p:nvPr/>
        </p:nvGrpSpPr>
        <p:grpSpPr>
          <a:xfrm>
            <a:off x="9141839" y="1872411"/>
            <a:ext cx="2593569" cy="1556589"/>
            <a:chOff x="6803411" y="1872411"/>
            <a:chExt cx="2593569" cy="1556589"/>
          </a:xfrm>
        </p:grpSpPr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C8D844BF-BCAC-580B-DAC8-EA89D82C2327}"/>
                </a:ext>
              </a:extLst>
            </p:cNvPr>
            <p:cNvSpPr/>
            <p:nvPr/>
          </p:nvSpPr>
          <p:spPr>
            <a:xfrm>
              <a:off x="6803411" y="1872411"/>
              <a:ext cx="2593569" cy="1556589"/>
            </a:xfrm>
            <a:prstGeom prst="rect">
              <a:avLst/>
            </a:prstGeom>
            <a:solidFill>
              <a:schemeClr val="bg1"/>
            </a:solidFill>
            <a:ln w="635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02202F76-F876-A82F-6980-DF0A9F52E13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064428" y="1948937"/>
              <a:ext cx="2141356" cy="1427571"/>
            </a:xfrm>
            <a:prstGeom prst="rect">
              <a:avLst/>
            </a:prstGeom>
          </p:spPr>
        </p:pic>
      </p:grpSp>
      <p:sp>
        <p:nvSpPr>
          <p:cNvPr id="27" name="Content Placeholder 15">
            <a:extLst>
              <a:ext uri="{FF2B5EF4-FFF2-40B4-BE49-F238E27FC236}">
                <a16:creationId xmlns:a16="http://schemas.microsoft.com/office/drawing/2014/main" id="{AF0F5964-7687-850D-FF63-36977990342A}"/>
              </a:ext>
            </a:extLst>
          </p:cNvPr>
          <p:cNvSpPr txBox="1">
            <a:spLocks/>
          </p:cNvSpPr>
          <p:nvPr/>
        </p:nvSpPr>
        <p:spPr>
          <a:xfrm>
            <a:off x="6225677" y="4455624"/>
            <a:ext cx="2885072" cy="2070255"/>
          </a:xfrm>
          <a:prstGeom prst="rect">
            <a:avLst/>
          </a:prstGeom>
        </p:spPr>
        <p:txBody>
          <a:bodyPr vert="horz" lIns="0" tIns="45720" rIns="91440" bIns="45720" numCol="1" spcCol="22860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rgbClr val="016E97"/>
                </a:solidFill>
                <a:latin typeface="Montserrat" pitchFamily="2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rgbClr val="016E97"/>
                </a:solidFill>
                <a:latin typeface="Montserrat" pitchFamily="2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rgbClr val="016E97"/>
                </a:solidFill>
                <a:latin typeface="Montserrat" pitchFamily="2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rgbClr val="016E97"/>
                </a:solidFill>
                <a:latin typeface="Montserrat" pitchFamily="2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rgbClr val="016E97"/>
                </a:solidFill>
                <a:latin typeface="Montserrat" pitchFamily="2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400"/>
              </a:spcBef>
            </a:pPr>
            <a:r>
              <a:rPr lang="en-US" sz="1400" dirty="0"/>
              <a:t>Personnel entry to NRS via 11.5-ton shield door</a:t>
            </a:r>
          </a:p>
          <a:p>
            <a:pPr>
              <a:spcBef>
                <a:spcPts val="400"/>
              </a:spcBef>
            </a:pPr>
            <a:r>
              <a:rPr lang="en-US" sz="1400" dirty="0"/>
              <a:t>18’ tall × 14’ wide rollup door</a:t>
            </a:r>
          </a:p>
          <a:p>
            <a:pPr>
              <a:spcBef>
                <a:spcPts val="400"/>
              </a:spcBef>
            </a:pPr>
            <a:r>
              <a:rPr lang="en-US" sz="1400" dirty="0"/>
              <a:t>30” diameter “pit” that extends below the </a:t>
            </a:r>
            <a:br>
              <a:rPr lang="en-US" sz="1400" dirty="0"/>
            </a:br>
            <a:r>
              <a:rPr lang="en-US" sz="1400" dirty="0"/>
              <a:t>shielded cell 34’</a:t>
            </a:r>
          </a:p>
          <a:p>
            <a:pPr>
              <a:spcBef>
                <a:spcPts val="400"/>
              </a:spcBef>
            </a:pPr>
            <a:r>
              <a:rPr lang="en-US" sz="1400" dirty="0"/>
              <a:t>HAZCAT 2 CAT B </a:t>
            </a:r>
            <a:br>
              <a:rPr lang="en-US" sz="1400" dirty="0"/>
            </a:br>
            <a:r>
              <a:rPr lang="en-US" sz="1400" dirty="0"/>
              <a:t>Reactor Facility</a:t>
            </a:r>
          </a:p>
          <a:p>
            <a:pPr>
              <a:spcBef>
                <a:spcPts val="400"/>
              </a:spcBef>
            </a:pPr>
            <a:endParaRPr lang="en-US" sz="1400" dirty="0"/>
          </a:p>
          <a:p>
            <a:pPr>
              <a:spcBef>
                <a:spcPts val="400"/>
              </a:spcBef>
            </a:pPr>
            <a:endParaRPr lang="en-US" sz="1400" dirty="0"/>
          </a:p>
        </p:txBody>
      </p:sp>
      <p:sp>
        <p:nvSpPr>
          <p:cNvPr id="28" name="Content Placeholder 15">
            <a:extLst>
              <a:ext uri="{FF2B5EF4-FFF2-40B4-BE49-F238E27FC236}">
                <a16:creationId xmlns:a16="http://schemas.microsoft.com/office/drawing/2014/main" id="{14B8C698-2C62-2D31-E4C0-94DF50D2099F}"/>
              </a:ext>
            </a:extLst>
          </p:cNvPr>
          <p:cNvSpPr txBox="1">
            <a:spLocks/>
          </p:cNvSpPr>
          <p:nvPr/>
        </p:nvSpPr>
        <p:spPr>
          <a:xfrm>
            <a:off x="9350437" y="4455624"/>
            <a:ext cx="2403762" cy="1216419"/>
          </a:xfrm>
          <a:prstGeom prst="rect">
            <a:avLst/>
          </a:prstGeom>
        </p:spPr>
        <p:txBody>
          <a:bodyPr vert="horz" lIns="0" tIns="45720" rIns="91440" bIns="45720" numCol="1" spcCol="22860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rgbClr val="016E97"/>
                </a:solidFill>
                <a:latin typeface="Montserrat" pitchFamily="2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rgbClr val="016E97"/>
                </a:solidFill>
                <a:latin typeface="Montserrat" pitchFamily="2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rgbClr val="016E97"/>
                </a:solidFill>
                <a:latin typeface="Montserrat" pitchFamily="2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rgbClr val="016E97"/>
                </a:solidFill>
                <a:latin typeface="Montserrat" pitchFamily="2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rgbClr val="016E97"/>
                </a:solidFill>
                <a:latin typeface="Montserrat" pitchFamily="2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400"/>
              </a:spcBef>
            </a:pPr>
            <a:r>
              <a:rPr lang="en-US" sz="1400" dirty="0"/>
              <a:t>Radiation shielding, </a:t>
            </a:r>
            <a:br>
              <a:rPr lang="en-US" sz="1400" dirty="0"/>
            </a:br>
            <a:r>
              <a:rPr lang="en-US" sz="1400" dirty="0"/>
              <a:t>6’ thick concrete walls</a:t>
            </a:r>
          </a:p>
          <a:p>
            <a:pPr>
              <a:spcBef>
                <a:spcPts val="400"/>
              </a:spcBef>
            </a:pPr>
            <a:r>
              <a:rPr lang="en-US" sz="1400" dirty="0"/>
              <a:t>5-ton bridge crane</a:t>
            </a:r>
          </a:p>
          <a:p>
            <a:pPr>
              <a:spcBef>
                <a:spcPts val="400"/>
              </a:spcBef>
            </a:pPr>
            <a:r>
              <a:rPr lang="en-US" sz="1400" dirty="0"/>
              <a:t>Configuration funded by Deployable</a:t>
            </a:r>
          </a:p>
          <a:p>
            <a:pPr>
              <a:spcBef>
                <a:spcPts val="400"/>
              </a:spcBef>
            </a:pP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369399498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NRIC Colors">
      <a:dk1>
        <a:srgbClr val="2E6B94"/>
      </a:dk1>
      <a:lt1>
        <a:srgbClr val="FFFFFF"/>
      </a:lt1>
      <a:dk2>
        <a:srgbClr val="05B9B2"/>
      </a:dk2>
      <a:lt2>
        <a:srgbClr val="E7E6E6"/>
      </a:lt2>
      <a:accent1>
        <a:srgbClr val="E2E734"/>
      </a:accent1>
      <a:accent2>
        <a:srgbClr val="00BBB3"/>
      </a:accent2>
      <a:accent3>
        <a:srgbClr val="006E96"/>
      </a:accent3>
      <a:accent4>
        <a:srgbClr val="D6D1CA"/>
      </a:accent4>
      <a:accent5>
        <a:srgbClr val="837770"/>
      </a:accent5>
      <a:accent6>
        <a:srgbClr val="8F8F8F"/>
      </a:accent6>
      <a:hlink>
        <a:srgbClr val="2E6C94"/>
      </a:hlink>
      <a:folHlink>
        <a:srgbClr val="05B9B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23-50197_NRIC_PowerPoint_Template_R1" id="{457067DC-289C-BD47-89B7-7A67045CC036}" vid="{D2FD0E77-3153-1B48-B45D-38D37914AE2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1396</TotalTime>
  <Words>1914</Words>
  <Application>Microsoft Office PowerPoint</Application>
  <PresentationFormat>Widescreen</PresentationFormat>
  <Paragraphs>309</Paragraphs>
  <Slides>21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30" baseType="lpstr">
      <vt:lpstr>Montserrat</vt:lpstr>
      <vt:lpstr>Montserrat SemiBold</vt:lpstr>
      <vt:lpstr>Montserrat ExtraBold</vt:lpstr>
      <vt:lpstr>Courier New</vt:lpstr>
      <vt:lpstr>Calibri</vt:lpstr>
      <vt:lpstr>Myriad Pro Cond</vt:lpstr>
      <vt:lpstr>Arial Narrow</vt:lpstr>
      <vt:lpstr>Arial</vt:lpstr>
      <vt:lpstr>Office Theme</vt:lpstr>
      <vt:lpstr>National Reactor Innovation Center</vt:lpstr>
      <vt:lpstr>The National Reactor Innovation Center (NRIC) is a DOE program launched in October 2019</vt:lpstr>
      <vt:lpstr>PowerPoint Presentation</vt:lpstr>
      <vt:lpstr>Our Heritage: The National Reactor  Testing Station drove nuclear innovation  in the U.S. and around the world</vt:lpstr>
      <vt:lpstr>PowerPoint Presentation</vt:lpstr>
      <vt:lpstr>PowerPoint Presentation</vt:lpstr>
      <vt:lpstr>DOME Ecosystem</vt:lpstr>
      <vt:lpstr>NRIC-LOTUS Test Bed</vt:lpstr>
      <vt:lpstr>PowerPoint Presentation</vt:lpstr>
      <vt:lpstr>Unleashing the golden era  of American energy dominance </vt:lpstr>
      <vt:lpstr>PowerPoint Presentation</vt:lpstr>
      <vt:lpstr>Aalo-X Reactor</vt:lpstr>
      <vt:lpstr>Antares R1 Demonstration</vt:lpstr>
      <vt:lpstr>Deployable Energy Unity Nuclear Battery</vt:lpstr>
      <vt:lpstr>Oklo Aurora Reactor &amp;  Fuel Fabrication Facility</vt:lpstr>
      <vt:lpstr>Radiant Kaleidos Reactor</vt:lpstr>
      <vt:lpstr>Standard Nuclear Fuel Fabrication</vt:lpstr>
      <vt:lpstr>PowerPoint Presentation</vt:lpstr>
      <vt:lpstr>Launch Pad Pathway Comparison</vt:lpstr>
      <vt:lpstr>NRIC Experimental Infrastructure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Jeremy Robert Webster</dc:creator>
  <cp:lastModifiedBy>Jake Rymer</cp:lastModifiedBy>
  <cp:revision>47</cp:revision>
  <dcterms:created xsi:type="dcterms:W3CDTF">2026-01-30T17:00:56Z</dcterms:created>
  <dcterms:modified xsi:type="dcterms:W3CDTF">2026-07-21T15:25:41Z</dcterms:modified>
</cp:coreProperties>
</file>