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F9FF"/>
    <a:srgbClr val="FFFFCC"/>
    <a:srgbClr val="FFFFF7"/>
    <a:srgbClr val="CDEEFF"/>
    <a:srgbClr val="C9EDFF"/>
    <a:srgbClr val="2E33EE"/>
    <a:srgbClr val="996600"/>
    <a:srgbClr val="66CCFF"/>
    <a:srgbClr val="E1F4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274403-9010-474E-8851-5D8952BA83A0}" v="48" dt="2025-04-15T18:25:32.4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2254" autoAdjust="0"/>
  </p:normalViewPr>
  <p:slideViewPr>
    <p:cSldViewPr snapToGrid="0">
      <p:cViewPr varScale="1">
        <p:scale>
          <a:sx n="54" d="100"/>
          <a:sy n="54" d="100"/>
        </p:scale>
        <p:origin x="490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ngjie Song" userId="c72457c5-61cf-4d37-b785-ac56e88051bb" providerId="ADAL" clId="{04274403-9010-474E-8851-5D8952BA83A0}"/>
    <pc:docChg chg="undo custSel addSld delSld modSld">
      <pc:chgData name="Rongjie Song" userId="c72457c5-61cf-4d37-b785-ac56e88051bb" providerId="ADAL" clId="{04274403-9010-474E-8851-5D8952BA83A0}" dt="2025-04-15T18:32:42.551" v="658" actId="20577"/>
      <pc:docMkLst>
        <pc:docMk/>
      </pc:docMkLst>
      <pc:sldChg chg="addSp delSp modSp mod modNotesTx">
        <pc:chgData name="Rongjie Song" userId="c72457c5-61cf-4d37-b785-ac56e88051bb" providerId="ADAL" clId="{04274403-9010-474E-8851-5D8952BA83A0}" dt="2025-04-15T18:32:42.551" v="658" actId="20577"/>
        <pc:sldMkLst>
          <pc:docMk/>
          <pc:sldMk cId="534798966" sldId="256"/>
        </pc:sldMkLst>
        <pc:spChg chg="add mod">
          <ac:chgData name="Rongjie Song" userId="c72457c5-61cf-4d37-b785-ac56e88051bb" providerId="ADAL" clId="{04274403-9010-474E-8851-5D8952BA83A0}" dt="2025-04-15T18:21:20.338" v="610" actId="207"/>
          <ac:spMkLst>
            <pc:docMk/>
            <pc:sldMk cId="534798966" sldId="256"/>
            <ac:spMk id="2" creationId="{C916713C-215B-0301-DD3D-1A92F4181FD9}"/>
          </ac:spMkLst>
        </pc:spChg>
        <pc:spChg chg="del">
          <ac:chgData name="Rongjie Song" userId="c72457c5-61cf-4d37-b785-ac56e88051bb" providerId="ADAL" clId="{04274403-9010-474E-8851-5D8952BA83A0}" dt="2025-04-15T17:21:24.224" v="474" actId="478"/>
          <ac:spMkLst>
            <pc:docMk/>
            <pc:sldMk cId="534798966" sldId="256"/>
            <ac:spMk id="3" creationId="{F9123DBC-C2E2-4B26-80DB-616F668FFA4E}"/>
          </ac:spMkLst>
        </pc:spChg>
        <pc:spChg chg="add del mod">
          <ac:chgData name="Rongjie Song" userId="c72457c5-61cf-4d37-b785-ac56e88051bb" providerId="ADAL" clId="{04274403-9010-474E-8851-5D8952BA83A0}" dt="2025-04-15T17:21:53.621" v="479"/>
          <ac:spMkLst>
            <pc:docMk/>
            <pc:sldMk cId="534798966" sldId="256"/>
            <ac:spMk id="6" creationId="{91F57B82-41A6-7F56-86A4-25443B420C8F}"/>
          </ac:spMkLst>
        </pc:spChg>
        <pc:graphicFrameChg chg="mod modGraphic">
          <ac:chgData name="Rongjie Song" userId="c72457c5-61cf-4d37-b785-ac56e88051bb" providerId="ADAL" clId="{04274403-9010-474E-8851-5D8952BA83A0}" dt="2025-04-15T18:32:42.551" v="658" actId="20577"/>
          <ac:graphicFrameMkLst>
            <pc:docMk/>
            <pc:sldMk cId="534798966" sldId="256"/>
            <ac:graphicFrameMk id="4" creationId="{79C1A077-51DE-BA55-0393-B23520DE83E2}"/>
          </ac:graphicFrameMkLst>
        </pc:graphicFrameChg>
      </pc:sldChg>
      <pc:sldChg chg="add del">
        <pc:chgData name="Rongjie Song" userId="c72457c5-61cf-4d37-b785-ac56e88051bb" providerId="ADAL" clId="{04274403-9010-474E-8851-5D8952BA83A0}" dt="2025-04-15T17:37:55.212" v="595" actId="2696"/>
        <pc:sldMkLst>
          <pc:docMk/>
          <pc:sldMk cId="1804706990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83F3B0-7F0A-43EE-9A48-357B414D3A8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0D169-7554-46F4-A635-0DD21AA1A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LEISS: Low Energy Ion Scattering Spectroscopy, </a:t>
            </a:r>
            <a:r>
              <a:rPr lang="en-US" b="1" i="0" dirty="0">
                <a:solidFill>
                  <a:srgbClr val="767676"/>
                </a:solidFill>
                <a:effectLst/>
                <a:latin typeface="Roboto" panose="02000000000000000000" pitchFamily="2" charset="0"/>
              </a:rPr>
              <a:t>enables a precise chemical analysis</a:t>
            </a:r>
            <a:r>
              <a:rPr lang="en-US" b="0" i="0" dirty="0">
                <a:solidFill>
                  <a:srgbClr val="474747"/>
                </a:solidFill>
                <a:effectLst/>
                <a:latin typeface="Roboto" panose="02000000000000000000" pitchFamily="2" charset="0"/>
              </a:rPr>
              <a:t> with high sensitivity.</a:t>
            </a:r>
          </a:p>
          <a:p>
            <a:r>
              <a:rPr lang="en-US" altLang="en-US" sz="1200" dirty="0">
                <a:solidFill>
                  <a:schemeClr val="tx2"/>
                </a:solidFill>
                <a:latin typeface="+mj-lt"/>
              </a:rPr>
              <a:t>Geometric phase analysis (GPA) analysis detected irradiation-induced strain field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FY 2023 CINR, 2023, 2020</a:t>
            </a:r>
            <a:r>
              <a:rPr lang="en-US"/>
              <a:t>, 2024RTE</a:t>
            </a:r>
            <a:r>
              <a:rPr lang="en-US" dirty="0"/>
              <a:t>, 2023RTE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0D169-7554-46F4-A635-0DD21AA1A0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99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A733E-E91A-003D-EEDE-0019B75850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1CB66B-B6F4-1712-3884-7616B861FB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C3DD-383D-3364-27F1-E3B6C5412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C8BE3-5E83-6159-3672-0D7584012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7BBE8-AE9F-A894-3AD4-BD6ABE0BA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659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CFE2E-DD89-8D4B-BBEC-EA5D063FA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41F158-5236-5F34-A506-E69087412D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286C7-DF07-2C4A-AE9F-455945999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EFBBA-066A-EA04-4B7E-53436873A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429DE-C85A-E2D8-D703-FAEA3F59B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07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0249FA-6853-1383-B752-444F4B93DF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6B2800-B039-803C-C1E0-6647FC0EA9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313CAA-52DB-8C72-C6A6-EE1D0C757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10CB8-55DC-181A-0A2B-33A4B513B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36549-8EA3-C4C8-F607-75C36C728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998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77F59-966B-FC45-A8C5-708B0E4C6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CB826-502C-79F3-DBBE-346ACA6F2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653C9-D671-EBA9-A701-6F3ADDCD2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C144D-45EF-04BD-8FBA-DDDC9B887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97494-D437-12AE-4C7D-9D3B3A3EB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009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1588C-101C-4E91-3F16-56BC2C898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ED937-1B34-6F23-A748-B7DCB7BB8E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E137F-0557-FFFD-8CEE-470D30F12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119DF-989F-830E-E7ED-1FDB93252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28F46-0A88-61E5-D1EF-AA6FA1416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95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0929F-9FB4-E3EC-D5F7-3CB665D9C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8C3E9-2DAF-0C3B-F729-39877E9092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2AEB4B-4D31-17BE-600A-06D10046EE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4207FF-6B58-7206-B014-7204D0103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9531B9-C6F0-7965-9009-FFC4218D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A4F923-8C0F-781A-D44B-5E8AC4716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8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36232-1496-397D-03C7-A0EF7DDE4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A2A1B3-367F-11EB-7E36-03A512A9E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7E3AF-7896-F670-2397-981EEE3C47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D81A3-678F-25A7-5C1C-CCE44F8F5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5704A7-6EA6-A0D2-F521-7CDC0A89BB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920E2D-4988-A005-CFED-EED1FF6D9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C3A4AB-5599-1D61-58A5-17564AC56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73CFD1-8609-2713-F32B-53748CA66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23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ED9B2-2D8F-A726-8C0F-415A1AB9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F0C2A2-1EDD-7D40-7A9B-3F597BE64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75DEBE-04B0-B613-C4A8-15B58C802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8D0D7A-3C90-EF3C-4731-11434FEBD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11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056FED-BCA3-963E-5654-5C881010E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350F56-4FA3-7024-3EDD-9FD9773E1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CED6B7-5C17-BAA1-AF0E-A97090F23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41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B621D-3F97-1BC8-1B2E-44EAF79FE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2E1E3-DE3D-BBF1-4857-7FA450D4E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19AA35-EAAF-8C23-B397-95C293C62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3881C0-0AB4-BA56-7EED-02B0F1C34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5E5DAD-361E-8B42-6BE8-58B834842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FB8E9-6ACD-3650-DA31-0F280800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417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73D6B-3756-7454-E79E-F82D006FB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EA2DE5-4E3E-8D2A-AEC5-B64859B341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71925-953F-FD18-C7F1-0FD784134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BC077E-AA91-EC40-C6A5-D5F4B4CEC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D8BF33-A718-B647-A74B-0DA25A98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47096-2FB5-5C55-FE7A-32B32C809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9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050A9A-F4C9-9530-8EDE-31F369B32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15311-4C24-082A-5366-430A24BC9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EE2E4-4432-F274-B475-183AE3B87A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DE290A-9E10-473F-8510-ADF7F09C849A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60BF6-896D-B285-C999-3E8F14BD8E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5403CD-1C9B-6EDE-DCC0-34612A1E59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18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9C1A077-51DE-BA55-0393-B23520DE83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321927"/>
              </p:ext>
            </p:extLst>
          </p:nvPr>
        </p:nvGraphicFramePr>
        <p:xfrm>
          <a:off x="166770" y="921099"/>
          <a:ext cx="11858460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930">
                  <a:extLst>
                    <a:ext uri="{9D8B030D-6E8A-4147-A177-3AD203B41FA5}">
                      <a16:colId xmlns:a16="http://schemas.microsoft.com/office/drawing/2014/main" val="2006358752"/>
                    </a:ext>
                  </a:extLst>
                </a:gridCol>
                <a:gridCol w="1343017">
                  <a:extLst>
                    <a:ext uri="{9D8B030D-6E8A-4147-A177-3AD203B41FA5}">
                      <a16:colId xmlns:a16="http://schemas.microsoft.com/office/drawing/2014/main" val="1574957966"/>
                    </a:ext>
                  </a:extLst>
                </a:gridCol>
                <a:gridCol w="1086255">
                  <a:extLst>
                    <a:ext uri="{9D8B030D-6E8A-4147-A177-3AD203B41FA5}">
                      <a16:colId xmlns:a16="http://schemas.microsoft.com/office/drawing/2014/main" val="2862404592"/>
                    </a:ext>
                  </a:extLst>
                </a:gridCol>
                <a:gridCol w="2984751">
                  <a:extLst>
                    <a:ext uri="{9D8B030D-6E8A-4147-A177-3AD203B41FA5}">
                      <a16:colId xmlns:a16="http://schemas.microsoft.com/office/drawing/2014/main" val="1975329298"/>
                    </a:ext>
                  </a:extLst>
                </a:gridCol>
                <a:gridCol w="2015930">
                  <a:extLst>
                    <a:ext uri="{9D8B030D-6E8A-4147-A177-3AD203B41FA5}">
                      <a16:colId xmlns:a16="http://schemas.microsoft.com/office/drawing/2014/main" val="879004459"/>
                    </a:ext>
                  </a:extLst>
                </a:gridCol>
                <a:gridCol w="1778960">
                  <a:extLst>
                    <a:ext uri="{9D8B030D-6E8A-4147-A177-3AD203B41FA5}">
                      <a16:colId xmlns:a16="http://schemas.microsoft.com/office/drawing/2014/main" val="3763648670"/>
                    </a:ext>
                  </a:extLst>
                </a:gridCol>
                <a:gridCol w="2311617">
                  <a:extLst>
                    <a:ext uri="{9D8B030D-6E8A-4147-A177-3AD203B41FA5}">
                      <a16:colId xmlns:a16="http://schemas.microsoft.com/office/drawing/2014/main" val="33464256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Presenter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Awarded Institution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Title/objective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Material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Processing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Testing /characterization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9080396"/>
                  </a:ext>
                </a:extLst>
              </a:tr>
              <a:tr h="614598">
                <a:tc>
                  <a:txBody>
                    <a:bodyPr/>
                    <a:lstStyle/>
                    <a:p>
                      <a:r>
                        <a:rPr lang="en-US" sz="1800" b="1" u="none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u="none" dirty="0"/>
                        <a:t>Maxim </a:t>
                      </a:r>
                      <a:r>
                        <a:rPr lang="en-US" sz="1800" u="none" dirty="0" err="1"/>
                        <a:t>Gussev</a:t>
                      </a:r>
                      <a:endParaRPr lang="en-US" sz="1800" u="none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ORNL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Investigation of intergranular cracking of highly irradiated austenitic SS of pressurized water reactors in ambient conditions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Harvesting materials, Type 304 Baffle Plate, </a:t>
                      </a:r>
                      <a:r>
                        <a:rPr lang="fr-FR" sz="1800" dirty="0"/>
                        <a:t>CW Type 316 Flux </a:t>
                      </a:r>
                      <a:r>
                        <a:rPr lang="fr-FR" sz="1800" dirty="0" err="1"/>
                        <a:t>Thimble</a:t>
                      </a:r>
                      <a:r>
                        <a:rPr lang="fr-FR" sz="1800" dirty="0"/>
                        <a:t> Tube</a:t>
                      </a:r>
                      <a:endParaRPr lang="en-US" sz="18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Conventional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SEM, H2 and He measurements, tensile, 4-point bend testing, EBSD, TEM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557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u="none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u="none" dirty="0">
                          <a:solidFill>
                            <a:schemeClr val="tx1"/>
                          </a:solidFill>
                        </a:rPr>
                        <a:t>Janelle Wharry</a:t>
                      </a:r>
                      <a:endParaRPr lang="en-US" sz="1800" u="none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Univ. of Illinois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Irradiation-Corrosion of Alumina-Forming Austenitic Stainless Steels in Static Lead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AFA 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Vacuum induction melted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 annealing + rolling + annealing </a:t>
                      </a:r>
                      <a:endParaRPr lang="en-US" sz="16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Tensile, SEM, TEM, LEISS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166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Ramprashad Prabhakaran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PNNL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Effect of Neutron Irradiation on Microstructure and Mechanical Properties of Nanocrystalline Nickel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Conventional and nanograined Ni samples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Conventional, ECAP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FIB, SEM/EBSD, TEM, and Vickers microhardness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677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2E33EE"/>
                          </a:solidFill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Timothy Lach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ORNL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Co-Location of Solute Clusters and Dislocations in Additively Manufactured </a:t>
                      </a:r>
                      <a:r>
                        <a:rPr lang="en-US" sz="1600"/>
                        <a:t>316L SS</a:t>
                      </a:r>
                      <a:endParaRPr lang="en-US" sz="16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316L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cs typeface="Arial" panose="020B0604020202020204" pitchFamily="34" charset="0"/>
                        </a:rPr>
                        <a:t>LPBF, AR, SR, SA, wrought</a:t>
                      </a:r>
                    </a:p>
                    <a:p>
                      <a:endParaRPr lang="en-US" sz="18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TEM, APT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004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2E33EE"/>
                          </a:solidFill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Emily Proehl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ORNL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Stability of VN,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TaN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, and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TaC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MX-type Precipitates in Ferritic Steels under Neutron Radiation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VN,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</a:rPr>
                        <a:t>TaN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, and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</a:rPr>
                        <a:t>TaC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 MX-type Precipitates in Ferritic Steels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Vacuum induction melting + annealing + forging + rolling + tempering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SEM, EBSD, FIB, STEM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55153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916713C-215B-0301-DD3D-1A92F4181FD9}"/>
              </a:ext>
            </a:extLst>
          </p:cNvPr>
          <p:cNvSpPr txBox="1"/>
          <p:nvPr/>
        </p:nvSpPr>
        <p:spPr>
          <a:xfrm>
            <a:off x="113414" y="161291"/>
            <a:ext cx="118160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chemeClr val="accent2">
                    <a:lumMod val="50000"/>
                  </a:schemeClr>
                </a:solidFill>
              </a:rPr>
              <a:t>Tuesday, April 15 Afternoon Panel Session - NSUF User Access Awards: Structural Materials</a:t>
            </a:r>
          </a:p>
        </p:txBody>
      </p:sp>
    </p:spTree>
    <p:extLst>
      <p:ext uri="{BB962C8B-B14F-4D97-AF65-F5344CB8AC3E}">
        <p14:creationId xmlns:p14="http://schemas.microsoft.com/office/powerpoint/2010/main" val="534798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263</Words>
  <Application>Microsoft Office PowerPoint</Application>
  <PresentationFormat>Widescreen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Rongjie Song</dc:creator>
  <cp:lastModifiedBy>Rongjie Song</cp:lastModifiedBy>
  <cp:revision>1</cp:revision>
  <dcterms:created xsi:type="dcterms:W3CDTF">2025-04-15T15:20:37Z</dcterms:created>
  <dcterms:modified xsi:type="dcterms:W3CDTF">2025-04-15T18:32:51Z</dcterms:modified>
</cp:coreProperties>
</file>