
<file path=[Content_Types].xml><?xml version="1.0" encoding="utf-8"?>
<Types xmlns="http://schemas.openxmlformats.org/package/2006/content-types">
  <Default Extension="avi" ContentType="video/x-msvideo"/>
  <Default Extension="bin" ContentType="application/vnd.ms-office.vbaPro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92" r:id="rId4"/>
  </p:sldMasterIdLst>
  <p:notesMasterIdLst>
    <p:notesMasterId r:id="rId20"/>
  </p:notesMasterIdLst>
  <p:sldIdLst>
    <p:sldId id="411" r:id="rId5"/>
    <p:sldId id="416" r:id="rId6"/>
    <p:sldId id="418" r:id="rId7"/>
    <p:sldId id="421" r:id="rId8"/>
    <p:sldId id="423" r:id="rId9"/>
    <p:sldId id="437" r:id="rId10"/>
    <p:sldId id="425" r:id="rId11"/>
    <p:sldId id="939" r:id="rId12"/>
    <p:sldId id="940" r:id="rId13"/>
    <p:sldId id="937" r:id="rId14"/>
    <p:sldId id="438" r:id="rId15"/>
    <p:sldId id="938" r:id="rId16"/>
    <p:sldId id="941" r:id="rId17"/>
    <p:sldId id="942" r:id="rId18"/>
    <p:sldId id="34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CC66FF"/>
    <a:srgbClr val="0000FF"/>
    <a:srgbClr val="2DA9E1"/>
    <a:srgbClr val="00B050"/>
    <a:srgbClr val="8EC423"/>
    <a:srgbClr val="9900CC"/>
    <a:srgbClr val="FFFF00"/>
    <a:srgbClr val="00CBCC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569" autoAdjust="0"/>
    <p:restoredTop sz="95254" autoAdjust="0"/>
  </p:normalViewPr>
  <p:slideViewPr>
    <p:cSldViewPr snapToGrid="0" snapToObjects="1">
      <p:cViewPr varScale="1">
        <p:scale>
          <a:sx n="87" d="100"/>
          <a:sy n="87" d="100"/>
        </p:scale>
        <p:origin x="6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06/relationships/vbaProject" Target="vbaProject.bin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cott J. Thompson" userId="e9f75283-9c84-43d5-badd-686a362f782b" providerId="ADAL" clId="{B2873003-EC44-48DB-A868-FD164ECD274F}"/>
    <pc:docChg chg="modSld">
      <pc:chgData name="Scott J. Thompson" userId="e9f75283-9c84-43d5-badd-686a362f782b" providerId="ADAL" clId="{B2873003-EC44-48DB-A868-FD164ECD274F}" dt="2025-04-07T18:19:57.525" v="13" actId="1076"/>
      <pc:docMkLst>
        <pc:docMk/>
      </pc:docMkLst>
      <pc:sldChg chg="modSp mod">
        <pc:chgData name="Scott J. Thompson" userId="e9f75283-9c84-43d5-badd-686a362f782b" providerId="ADAL" clId="{B2873003-EC44-48DB-A868-FD164ECD274F}" dt="2025-04-07T18:19:57.525" v="13" actId="1076"/>
        <pc:sldMkLst>
          <pc:docMk/>
          <pc:sldMk cId="3628770477" sldId="411"/>
        </pc:sldMkLst>
        <pc:spChg chg="mod">
          <ac:chgData name="Scott J. Thompson" userId="e9f75283-9c84-43d5-badd-686a362f782b" providerId="ADAL" clId="{B2873003-EC44-48DB-A868-FD164ECD274F}" dt="2025-04-07T18:19:44.774" v="10" actId="20577"/>
          <ac:spMkLst>
            <pc:docMk/>
            <pc:sldMk cId="3628770477" sldId="411"/>
            <ac:spMk id="5" creationId="{8F3430AF-36C3-B218-347C-8631A6DBB9BF}"/>
          </ac:spMkLst>
        </pc:spChg>
        <pc:spChg chg="mod">
          <ac:chgData name="Scott J. Thompson" userId="e9f75283-9c84-43d5-badd-686a362f782b" providerId="ADAL" clId="{B2873003-EC44-48DB-A868-FD164ECD274F}" dt="2025-04-07T18:19:57.525" v="13" actId="1076"/>
          <ac:spMkLst>
            <pc:docMk/>
            <pc:sldMk cId="3628770477" sldId="411"/>
            <ac:spMk id="7" creationId="{3044B997-6A9F-5860-EDC4-F5ACD6FBA3A5}"/>
          </ac:spMkLst>
        </pc:spChg>
        <pc:grpChg chg="mod">
          <ac:chgData name="Scott J. Thompson" userId="e9f75283-9c84-43d5-badd-686a362f782b" providerId="ADAL" clId="{B2873003-EC44-48DB-A868-FD164ECD274F}" dt="2025-04-07T18:19:57.525" v="13" actId="1076"/>
          <ac:grpSpMkLst>
            <pc:docMk/>
            <pc:sldMk cId="3628770477" sldId="411"/>
            <ac:grpSpMk id="9" creationId="{EEEDF4ED-C503-A7A1-9024-0197CCF32FFD}"/>
          </ac:grpSpMkLst>
        </pc:grpChg>
        <pc:picChg chg="mod">
          <ac:chgData name="Scott J. Thompson" userId="e9f75283-9c84-43d5-badd-686a362f782b" providerId="ADAL" clId="{B2873003-EC44-48DB-A868-FD164ECD274F}" dt="2025-04-07T18:19:57.525" v="13" actId="1076"/>
          <ac:picMkLst>
            <pc:docMk/>
            <pc:sldMk cId="3628770477" sldId="411"/>
            <ac:picMk id="2" creationId="{17316AA4-E880-CE69-0983-C8C1ED062FA0}"/>
          </ac:picMkLst>
        </pc:picChg>
        <pc:picChg chg="mod">
          <ac:chgData name="Scott J. Thompson" userId="e9f75283-9c84-43d5-badd-686a362f782b" providerId="ADAL" clId="{B2873003-EC44-48DB-A868-FD164ECD274F}" dt="2025-04-07T18:19:57.525" v="13" actId="1076"/>
          <ac:picMkLst>
            <pc:docMk/>
            <pc:sldMk cId="3628770477" sldId="411"/>
            <ac:picMk id="3" creationId="{E1E06360-291B-D0A4-2228-68632BE63DD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09992B-A26C-6A4B-AC27-2602734F286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0CCFD4-A7F8-054B-8822-BC244B953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01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7EF366-19D4-41E2-9F5E-259A4C7B5F93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73809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F7EF366-19D4-41E2-9F5E-259A4C7B5F93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6997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Hex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77A4BE5-FE46-EA43-B6B0-450DE02CC3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-4764"/>
            <a:ext cx="10174777" cy="537929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566EC07-D962-6647-8E4E-0283A02CE19B}"/>
              </a:ext>
            </a:extLst>
          </p:cNvPr>
          <p:cNvSpPr/>
          <p:nvPr userDrawn="1"/>
        </p:nvSpPr>
        <p:spPr>
          <a:xfrm>
            <a:off x="0" y="0"/>
            <a:ext cx="12192000" cy="5479712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76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blue/green box bottom">
            <a:extLst>
              <a:ext uri="{FF2B5EF4-FFF2-40B4-BE49-F238E27FC236}">
                <a16:creationId xmlns:a16="http://schemas.microsoft.com/office/drawing/2014/main" id="{01F9400E-D49A-AA40-B4BD-53F03EC31D76}"/>
              </a:ext>
            </a:extLst>
          </p:cNvPr>
          <p:cNvGrpSpPr/>
          <p:nvPr userDrawn="1"/>
        </p:nvGrpSpPr>
        <p:grpSpPr>
          <a:xfrm>
            <a:off x="0" y="5340350"/>
            <a:ext cx="12192000" cy="1517650"/>
            <a:chOff x="0" y="5340350"/>
            <a:chExt cx="12192000" cy="151765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C04B8F3-C379-C04D-8634-1CDEC81586E2}"/>
                </a:ext>
              </a:extLst>
            </p:cNvPr>
            <p:cNvSpPr/>
            <p:nvPr userDrawn="1"/>
          </p:nvSpPr>
          <p:spPr bwMode="auto">
            <a:xfrm>
              <a:off x="0" y="5444519"/>
              <a:ext cx="12192000" cy="1413481"/>
            </a:xfrm>
            <a:prstGeom prst="rect">
              <a:avLst/>
            </a:prstGeom>
            <a:solidFill>
              <a:srgbClr val="07519E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03207E4-91BC-AB48-939F-AAC2AA29BF23}"/>
                </a:ext>
              </a:extLst>
            </p:cNvPr>
            <p:cNvSpPr/>
            <p:nvPr userDrawn="1"/>
          </p:nvSpPr>
          <p:spPr bwMode="auto">
            <a:xfrm>
              <a:off x="0" y="5340350"/>
              <a:ext cx="12192000" cy="104169"/>
            </a:xfrm>
            <a:prstGeom prst="rect">
              <a:avLst/>
            </a:prstGeom>
            <a:solidFill>
              <a:srgbClr val="8EC42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</p:txBody>
        </p:sp>
      </p:grp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E1DFF24A-6025-2847-8C93-29954BFB7B8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837144" y="2217074"/>
            <a:ext cx="9354855" cy="2292350"/>
          </a:xfrm>
          <a:noFill/>
        </p:spPr>
        <p:txBody>
          <a:bodyPr wrap="square" lIns="365760" tIns="822960" rIns="1097280" bIns="822960" anchor="ctr" anchorCtr="0">
            <a:noAutofit/>
          </a:bodyPr>
          <a:lstStyle>
            <a:lvl1pPr marL="0" indent="0">
              <a:buFont typeface="Arial" panose="020B0604020202020204" pitchFamily="34" charset="0"/>
              <a:buNone/>
              <a:tabLst/>
              <a:defRPr sz="3600" b="1" i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525" indent="0">
              <a:buFontTx/>
              <a:buNone/>
              <a:tabLst/>
              <a:defRPr sz="2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title</a:t>
            </a:r>
          </a:p>
          <a:p>
            <a:pPr lvl="1"/>
            <a:r>
              <a:rPr lang="en-US" dirty="0"/>
              <a:t>Click to edit subtitle</a:t>
            </a:r>
          </a:p>
        </p:txBody>
      </p:sp>
      <p:sp>
        <p:nvSpPr>
          <p:cNvPr id="16" name="Text Placeholder 46">
            <a:extLst>
              <a:ext uri="{FF2B5EF4-FFF2-40B4-BE49-F238E27FC236}">
                <a16:creationId xmlns:a16="http://schemas.microsoft.com/office/drawing/2014/main" id="{F11E7C5D-AAED-604F-85A8-6DB539F1F60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70142" y="273297"/>
            <a:ext cx="2541981" cy="1392237"/>
          </a:xfrm>
          <a:effectLst/>
        </p:spPr>
        <p:txBody>
          <a:bodyPr lIns="0" rIns="0" bIns="0" anchor="b" anchorCtr="0">
            <a:noAutofit/>
          </a:bodyPr>
          <a:lstStyle>
            <a:lvl1pPr marL="7938" indent="0">
              <a:buFontTx/>
              <a:buNone/>
              <a:tabLst/>
              <a:defRPr sz="16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b="0" i="0">
                <a:solidFill>
                  <a:schemeClr val="bg1"/>
                </a:solidFill>
                <a:latin typeface="Myriad Pro Cond" panose="020B0506030403020204" pitchFamily="34" charset="0"/>
              </a:defRPr>
            </a:lvl2pPr>
            <a:lvl3pPr marL="7938" indent="0">
              <a:buFontTx/>
              <a:buNone/>
              <a:tabLst/>
              <a:defRPr sz="16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b="0" i="0">
                <a:solidFill>
                  <a:schemeClr val="bg1"/>
                </a:solidFill>
                <a:latin typeface="Myriad Pro Cond" panose="020B0506030403020204" pitchFamily="34" charset="0"/>
              </a:defRPr>
            </a:lvl4pPr>
            <a:lvl5pPr marL="1828800" indent="0">
              <a:buFontTx/>
              <a:buNone/>
              <a:defRPr b="0" i="0">
                <a:solidFill>
                  <a:schemeClr val="bg1"/>
                </a:solidFill>
                <a:latin typeface="Myriad Pro Cond" panose="020B0506030403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 descr="INL Logo&#10;">
            <a:extLst>
              <a:ext uri="{FF2B5EF4-FFF2-40B4-BE49-F238E27FC236}">
                <a16:creationId xmlns:a16="http://schemas.microsoft.com/office/drawing/2014/main" id="{F38E7DC8-C335-422E-F9DF-8AD57F6DD66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5024" y="5910196"/>
            <a:ext cx="3191256" cy="473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3824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pos="3840">
          <p15:clr>
            <a:srgbClr val="FBAE40"/>
          </p15:clr>
        </p15:guide>
        <p15:guide id="3" orient="horz" pos="1920">
          <p15:clr>
            <a:srgbClr val="FBAE40"/>
          </p15:clr>
        </p15:guide>
        <p15:guide id="4" pos="532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(choose 1 image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DB3D172A-EB9F-DE48-BEA7-EAF396F15D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400800"/>
          </a:xfrm>
          <a:prstGeom prst="rect">
            <a:avLst/>
          </a:prstGeom>
        </p:spPr>
      </p:pic>
      <p:sp>
        <p:nvSpPr>
          <p:cNvPr id="15" name="Text Placeholder 20">
            <a:extLst>
              <a:ext uri="{FF2B5EF4-FFF2-40B4-BE49-F238E27FC236}">
                <a16:creationId xmlns:a16="http://schemas.microsoft.com/office/drawing/2014/main" id="{7FE4112F-D4CC-6F4D-8884-133F9ADDDAE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63999" y="3047999"/>
            <a:ext cx="8128000" cy="2292350"/>
          </a:xfrm>
          <a:gradFill flip="none" rotWithShape="1">
            <a:gsLst>
              <a:gs pos="0">
                <a:srgbClr val="2DA9E1">
                  <a:alpha val="0"/>
                </a:srgbClr>
              </a:gs>
              <a:gs pos="100000">
                <a:srgbClr val="2DA9E1"/>
              </a:gs>
            </a:gsLst>
            <a:lin ang="10800000" scaled="1"/>
            <a:tileRect/>
          </a:gradFill>
        </p:spPr>
        <p:txBody>
          <a:bodyPr wrap="square" lIns="365760" tIns="822960" rIns="274320" bIns="822960" anchor="ctr" anchorCtr="0">
            <a:noAutofit/>
          </a:bodyPr>
          <a:lstStyle>
            <a:lvl1pPr marL="0" indent="0">
              <a:buFont typeface="Arial" panose="020B0604020202020204" pitchFamily="34" charset="0"/>
              <a:buNone/>
              <a:tabLst/>
              <a:defRPr sz="36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525" indent="0">
              <a:buFontTx/>
              <a:buNone/>
              <a:tabLst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title</a:t>
            </a:r>
          </a:p>
          <a:p>
            <a:pPr lvl="1"/>
            <a:r>
              <a:rPr lang="en-US" dirty="0"/>
              <a:t>Click to edit subtitle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04B8F3-C379-C04D-8634-1CDEC81586E2}"/>
              </a:ext>
            </a:extLst>
          </p:cNvPr>
          <p:cNvSpPr/>
          <p:nvPr userDrawn="1"/>
        </p:nvSpPr>
        <p:spPr bwMode="auto">
          <a:xfrm>
            <a:off x="0" y="5444519"/>
            <a:ext cx="12192000" cy="1413481"/>
          </a:xfrm>
          <a:prstGeom prst="rect">
            <a:avLst/>
          </a:prstGeom>
          <a:solidFill>
            <a:srgbClr val="07519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3207E4-91BC-AB48-939F-AAC2AA29BF23}"/>
              </a:ext>
            </a:extLst>
          </p:cNvPr>
          <p:cNvSpPr/>
          <p:nvPr userDrawn="1"/>
        </p:nvSpPr>
        <p:spPr bwMode="auto">
          <a:xfrm>
            <a:off x="0" y="5340350"/>
            <a:ext cx="12192000" cy="104169"/>
          </a:xfrm>
          <a:prstGeom prst="rect">
            <a:avLst/>
          </a:prstGeom>
          <a:solidFill>
            <a:srgbClr val="8EC4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9" name="Picture 8" descr="INL Logo&#10;">
            <a:extLst>
              <a:ext uri="{FF2B5EF4-FFF2-40B4-BE49-F238E27FC236}">
                <a16:creationId xmlns:a16="http://schemas.microsoft.com/office/drawing/2014/main" id="{C1008D85-606B-D848-BFCA-7687F5A46FB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5024" y="5910196"/>
            <a:ext cx="3191256" cy="473702"/>
          </a:xfrm>
          <a:prstGeom prst="rect">
            <a:avLst/>
          </a:prstGeom>
        </p:spPr>
      </p:pic>
      <p:sp>
        <p:nvSpPr>
          <p:cNvPr id="16" name="Text Placeholder 46">
            <a:extLst>
              <a:ext uri="{FF2B5EF4-FFF2-40B4-BE49-F238E27FC236}">
                <a16:creationId xmlns:a16="http://schemas.microsoft.com/office/drawing/2014/main" id="{F5014510-E6EF-3147-9268-B01445A04D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70142" y="455004"/>
            <a:ext cx="2167002" cy="1048200"/>
          </a:xfrm>
          <a:prstGeom prst="rect">
            <a:avLst/>
          </a:prstGeom>
          <a:effectLst/>
        </p:spPr>
        <p:txBody>
          <a:bodyPr lIns="0" rIns="0" bIns="0" anchor="b" anchorCtr="0">
            <a:noAutofit/>
          </a:bodyPr>
          <a:lstStyle>
            <a:lvl1pPr marL="7938" indent="0" algn="l">
              <a:buFontTx/>
              <a:buNone/>
              <a:tabLst/>
              <a:defRPr sz="16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b="0" i="0">
                <a:solidFill>
                  <a:schemeClr val="bg1"/>
                </a:solidFill>
                <a:latin typeface="Myriad Pro Condensed" panose="020B0506030403020204" pitchFamily="34" charset="0"/>
              </a:defRPr>
            </a:lvl2pPr>
            <a:lvl3pPr marL="7938" indent="0" algn="l">
              <a:buFontTx/>
              <a:buNone/>
              <a:tabLst/>
              <a:defRPr sz="16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b="0" i="0">
                <a:solidFill>
                  <a:schemeClr val="bg1"/>
                </a:solidFill>
                <a:latin typeface="Myriad Pro Condensed" panose="020B0506030403020204" pitchFamily="34" charset="0"/>
              </a:defRPr>
            </a:lvl4pPr>
            <a:lvl5pPr marL="1828800" indent="0">
              <a:buFontTx/>
              <a:buNone/>
              <a:defRPr b="0" i="0">
                <a:solidFill>
                  <a:schemeClr val="bg1"/>
                </a:solidFill>
                <a:latin typeface="Myriad Pro Condensed" panose="020B0506030403020204" pitchFamily="34" charset="0"/>
              </a:defRPr>
            </a:lvl5pPr>
          </a:lstStyle>
          <a:p>
            <a:pPr lvl="0"/>
            <a:r>
              <a:rPr lang="en-US" dirty="0"/>
              <a:t>Click to edit date and presenter name</a:t>
            </a:r>
          </a:p>
          <a:p>
            <a:pPr lvl="2"/>
            <a:r>
              <a:rPr lang="en-US" dirty="0"/>
              <a:t>Presenter Name</a:t>
            </a:r>
          </a:p>
        </p:txBody>
      </p:sp>
    </p:spTree>
    <p:extLst>
      <p:ext uri="{BB962C8B-B14F-4D97-AF65-F5344CB8AC3E}">
        <p14:creationId xmlns:p14="http://schemas.microsoft.com/office/powerpoint/2010/main" val="32722342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2" pos="3840">
          <p15:clr>
            <a:srgbClr val="FBAE40"/>
          </p15:clr>
        </p15:guide>
        <p15:guide id="3" orient="horz" pos="1920">
          <p15:clr>
            <a:srgbClr val="FBAE40"/>
          </p15:clr>
        </p15:guide>
        <p15:guide id="4" pos="544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EC5EE-7A70-7D44-877F-2A9D266232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br>
              <a:rPr lang="en-US" dirty="0"/>
            </a:br>
            <a:r>
              <a:rPr lang="en-US" dirty="0"/>
              <a:t>(Reduce font for title longer than 2 lines)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D6444-081A-D54B-830B-A94153C0EF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7199" y="1280160"/>
            <a:ext cx="10972800" cy="4351338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sz="2400"/>
            </a:lvl1pPr>
            <a:lvl2pPr>
              <a:lnSpc>
                <a:spcPct val="100000"/>
              </a:lnSpc>
              <a:spcBef>
                <a:spcPts val="0"/>
              </a:spcBef>
              <a:defRPr sz="2400"/>
            </a:lvl2pPr>
            <a:lvl3pPr>
              <a:lnSpc>
                <a:spcPct val="100000"/>
              </a:lnSpc>
              <a:spcBef>
                <a:spcPts val="0"/>
              </a:spcBef>
              <a:defRPr sz="2400"/>
            </a:lvl3pPr>
            <a:lvl4pPr>
              <a:lnSpc>
                <a:spcPct val="100000"/>
              </a:lnSpc>
              <a:spcBef>
                <a:spcPts val="0"/>
              </a:spcBef>
              <a:defRPr sz="2400"/>
            </a:lvl4pPr>
            <a:lvl5pPr>
              <a:lnSpc>
                <a:spcPct val="100000"/>
              </a:lnSpc>
              <a:spcBef>
                <a:spcPts val="0"/>
              </a:spcBef>
              <a:defRPr sz="2400"/>
            </a:lvl5pPr>
          </a:lstStyle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E2218-371C-0D41-97AF-B220A81F8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462E5-D969-3443-B549-CE7B6CCBE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BC785-2799-4146-A523-CFA98FEB9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193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Full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2365512-1A58-B241-838D-EFAB0E25F8AF}"/>
              </a:ext>
            </a:extLst>
          </p:cNvPr>
          <p:cNvSpPr/>
          <p:nvPr userDrawn="1"/>
        </p:nvSpPr>
        <p:spPr>
          <a:xfrm>
            <a:off x="0" y="6335712"/>
            <a:ext cx="12192000" cy="5222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EE89965-9C98-C446-B0C8-8151A52702B5}"/>
              </a:ext>
            </a:extLst>
          </p:cNvPr>
          <p:cNvSpPr/>
          <p:nvPr userDrawn="1"/>
        </p:nvSpPr>
        <p:spPr>
          <a:xfrm>
            <a:off x="0" y="6237795"/>
            <a:ext cx="12192000" cy="979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DAHO NATIONAL LABORATORY">
            <a:extLst>
              <a:ext uri="{FF2B5EF4-FFF2-40B4-BE49-F238E27FC236}">
                <a16:creationId xmlns:a16="http://schemas.microsoft.com/office/drawing/2014/main" id="{C9B294FD-1F7F-4240-B2BD-1DD570DF2E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4584" y="6543675"/>
            <a:ext cx="2768600" cy="127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03EC5EE-7A70-7D44-877F-2A9D266232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br>
              <a:rPr lang="en-US" dirty="0"/>
            </a:br>
            <a:r>
              <a:rPr lang="en-US" dirty="0"/>
              <a:t>(Reduce font for title longer than 2 lines)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D6444-081A-D54B-830B-A94153C0EF14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E2218-371C-0D41-97AF-B220A81F8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462E5-D969-3443-B549-CE7B6CCBE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BC785-2799-4146-A523-CFA98FEB9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340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EC5EE-7A70-7D44-877F-2A9D266232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br>
              <a:rPr lang="en-US" dirty="0"/>
            </a:br>
            <a:r>
              <a:rPr lang="en-US" dirty="0"/>
              <a:t>(Reduce font for title longer than 2 lines)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E2218-371C-0D41-97AF-B220A81F8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462E5-D969-3443-B549-CE7B6CCBE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BC785-2799-4146-A523-CFA98FEB9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E6D6083-77A6-334A-8C7F-A5F18D4F5F87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38213" y="1739901"/>
            <a:ext cx="10415587" cy="432752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bg2"/>
              </a:buClr>
              <a:buSzTx/>
              <a:buFontTx/>
              <a:buNone/>
              <a:tabLst/>
              <a:defRPr sz="20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photo icon below to insert picture</a:t>
            </a:r>
            <a:br>
              <a:rPr lang="en-US" dirty="0"/>
            </a:br>
            <a:r>
              <a:rPr lang="en-US" dirty="0"/>
              <a:t>(if replacing picture, you will have to reset your crop area)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134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Full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2365512-1A58-B241-838D-EFAB0E25F8AF}"/>
              </a:ext>
            </a:extLst>
          </p:cNvPr>
          <p:cNvSpPr/>
          <p:nvPr userDrawn="1"/>
        </p:nvSpPr>
        <p:spPr>
          <a:xfrm>
            <a:off x="0" y="6335712"/>
            <a:ext cx="12192000" cy="5222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EE89965-9C98-C446-B0C8-8151A52702B5}"/>
              </a:ext>
            </a:extLst>
          </p:cNvPr>
          <p:cNvSpPr/>
          <p:nvPr userDrawn="1"/>
        </p:nvSpPr>
        <p:spPr>
          <a:xfrm>
            <a:off x="0" y="6237795"/>
            <a:ext cx="12192000" cy="979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IDAHO NATIONAL LABORATORY">
            <a:extLst>
              <a:ext uri="{FF2B5EF4-FFF2-40B4-BE49-F238E27FC236}">
                <a16:creationId xmlns:a16="http://schemas.microsoft.com/office/drawing/2014/main" id="{C9B294FD-1F7F-4240-B2BD-1DD570DF2E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4584" y="6543675"/>
            <a:ext cx="2768600" cy="127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03EC5EE-7A70-7D44-877F-2A9D266232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br>
              <a:rPr lang="en-US" dirty="0"/>
            </a:br>
            <a:r>
              <a:rPr lang="en-US" dirty="0"/>
              <a:t>(Reduce font for title longer than 2 lines)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E2218-371C-0D41-97AF-B220A81F8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462E5-D969-3443-B549-CE7B6CCBE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BC785-2799-4146-A523-CFA98FEB9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659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EC5EE-7A70-7D44-877F-2A9D266232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br>
              <a:rPr lang="en-US" dirty="0"/>
            </a:br>
            <a:r>
              <a:rPr lang="en-US" dirty="0"/>
              <a:t>(Reduce font for title longer than 2 lines)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D6444-081A-D54B-830B-A94153C0EF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340345" y="1739901"/>
            <a:ext cx="5013454" cy="4207040"/>
          </a:xfrm>
        </p:spPr>
        <p:txBody>
          <a:bodyPr/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E2218-371C-0D41-97AF-B220A81F8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462E5-D969-3443-B549-CE7B6CCBE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BC785-2799-4146-A523-CFA98FEB9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Picture Placeholder 5">
            <a:extLst>
              <a:ext uri="{FF2B5EF4-FFF2-40B4-BE49-F238E27FC236}">
                <a16:creationId xmlns:a16="http://schemas.microsoft.com/office/drawing/2014/main" id="{705329EE-4FB4-5A4D-AB92-8FB39F63785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38150" y="1739901"/>
            <a:ext cx="5081650" cy="42070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0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photo icon below to insert picture</a:t>
            </a:r>
            <a:br>
              <a:rPr lang="en-US" dirty="0"/>
            </a:br>
            <a:r>
              <a:rPr lang="en-US" dirty="0"/>
              <a:t>(if replacing picture, you will have to reset your crop area)</a:t>
            </a:r>
          </a:p>
        </p:txBody>
      </p:sp>
    </p:spTree>
    <p:extLst>
      <p:ext uri="{BB962C8B-B14F-4D97-AF65-F5344CB8AC3E}">
        <p14:creationId xmlns:p14="http://schemas.microsoft.com/office/powerpoint/2010/main" val="1810270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EC5EE-7A70-7D44-877F-2A9D266232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br>
              <a:rPr lang="en-US" dirty="0"/>
            </a:br>
            <a:r>
              <a:rPr lang="en-US" dirty="0"/>
              <a:t>(Reduce font for title longer than 2 lines)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D6444-081A-D54B-830B-A94153C0EF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38150" y="1739901"/>
            <a:ext cx="5013454" cy="4207040"/>
          </a:xfrm>
        </p:spPr>
        <p:txBody>
          <a:bodyPr/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E2218-371C-0D41-97AF-B220A81F8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462E5-D969-3443-B549-CE7B6CCBE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BC785-2799-4146-A523-CFA98FEB9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Picture Placeholder 5">
            <a:extLst>
              <a:ext uri="{FF2B5EF4-FFF2-40B4-BE49-F238E27FC236}">
                <a16:creationId xmlns:a16="http://schemas.microsoft.com/office/drawing/2014/main" id="{705329EE-4FB4-5A4D-AB92-8FB39F63785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272149" y="1739901"/>
            <a:ext cx="5081650" cy="42070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0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photo icon below to insert picture</a:t>
            </a:r>
            <a:br>
              <a:rPr lang="en-US" dirty="0"/>
            </a:br>
            <a:r>
              <a:rPr lang="en-US" dirty="0"/>
              <a:t>(if replacing picture, you will have to reset your crop area)</a:t>
            </a:r>
          </a:p>
        </p:txBody>
      </p:sp>
    </p:spTree>
    <p:extLst>
      <p:ext uri="{BB962C8B-B14F-4D97-AF65-F5344CB8AC3E}">
        <p14:creationId xmlns:p14="http://schemas.microsoft.com/office/powerpoint/2010/main" val="3923201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Box Photo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EC5EE-7A70-7D44-877F-2A9D266232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8151" y="558602"/>
            <a:ext cx="6704151" cy="1005229"/>
          </a:xfrm>
        </p:spPr>
        <p:txBody>
          <a:bodyPr/>
          <a:lstStyle/>
          <a:p>
            <a:r>
              <a:rPr lang="en-US" dirty="0"/>
              <a:t>Click to edit title</a:t>
            </a:r>
            <a:br>
              <a:rPr lang="en-US" dirty="0"/>
            </a:br>
            <a:r>
              <a:rPr lang="en-US" dirty="0"/>
              <a:t>(2 lines max)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D6444-081A-D54B-830B-A94153C0EF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38149" y="1739901"/>
            <a:ext cx="6704153" cy="4207040"/>
          </a:xfrm>
        </p:spPr>
        <p:txBody>
          <a:bodyPr/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E2218-371C-0D41-97AF-B220A81F8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462E5-D969-3443-B549-CE7B6CCBE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BC785-2799-4146-A523-CFA98FEB9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B2EB56D-A175-2340-8316-CB2D73FC70C2}"/>
              </a:ext>
            </a:extLst>
          </p:cNvPr>
          <p:cNvSpPr/>
          <p:nvPr userDrawn="1"/>
        </p:nvSpPr>
        <p:spPr>
          <a:xfrm>
            <a:off x="8465770" y="-1"/>
            <a:ext cx="3726230" cy="62377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AEB60818-A426-D644-9EEA-D2FB1CBDFB5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871283" y="522288"/>
            <a:ext cx="2919664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0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photo icon below to insert picture</a:t>
            </a:r>
            <a:br>
              <a:rPr lang="en-US" dirty="0"/>
            </a:br>
            <a:r>
              <a:rPr lang="en-US" dirty="0"/>
              <a:t>(if replacing picture, you will have to reset your crop area)</a:t>
            </a:r>
          </a:p>
        </p:txBody>
      </p:sp>
    </p:spTree>
    <p:extLst>
      <p:ext uri="{BB962C8B-B14F-4D97-AF65-F5344CB8AC3E}">
        <p14:creationId xmlns:p14="http://schemas.microsoft.com/office/powerpoint/2010/main" val="1991234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Box Photo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D6444-081A-D54B-830B-A94153C0EF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38149" y="1739901"/>
            <a:ext cx="6704153" cy="4207040"/>
          </a:xfrm>
        </p:spPr>
        <p:txBody>
          <a:bodyPr/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E2218-371C-0D41-97AF-B220A81F8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462E5-D969-3443-B549-CE7B6CCBE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BC785-2799-4146-A523-CFA98FEB9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B2EB56D-A175-2340-8316-CB2D73FC70C2}"/>
              </a:ext>
            </a:extLst>
          </p:cNvPr>
          <p:cNvSpPr/>
          <p:nvPr userDrawn="1"/>
        </p:nvSpPr>
        <p:spPr>
          <a:xfrm>
            <a:off x="8465770" y="-1"/>
            <a:ext cx="3726230" cy="623779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AEB60818-A426-D644-9EEA-D2FB1CBDFB5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871283" y="522288"/>
            <a:ext cx="2919664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0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photo icon below to insert picture</a:t>
            </a:r>
            <a:br>
              <a:rPr lang="en-US" dirty="0"/>
            </a:br>
            <a:r>
              <a:rPr lang="en-US" dirty="0"/>
              <a:t>(if replacing picture, you will have to reset your crop area)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EFBD4CC-FEFF-654C-B1A3-229DA69D10F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8151" y="558602"/>
            <a:ext cx="6704151" cy="1005229"/>
          </a:xfrm>
        </p:spPr>
        <p:txBody>
          <a:bodyPr/>
          <a:lstStyle/>
          <a:p>
            <a:r>
              <a:rPr lang="en-US" dirty="0"/>
              <a:t>Click to edit title</a:t>
            </a:r>
            <a:br>
              <a:rPr lang="en-US" dirty="0"/>
            </a:br>
            <a:r>
              <a:rPr lang="en-US" dirty="0"/>
              <a:t>(2 lines max)</a:t>
            </a:r>
          </a:p>
        </p:txBody>
      </p:sp>
    </p:spTree>
    <p:extLst>
      <p:ext uri="{BB962C8B-B14F-4D97-AF65-F5344CB8AC3E}">
        <p14:creationId xmlns:p14="http://schemas.microsoft.com/office/powerpoint/2010/main" val="3924736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ght Blue Box Photo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D6444-081A-D54B-830B-A94153C0EF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38149" y="1739901"/>
            <a:ext cx="6704153" cy="4207040"/>
          </a:xfrm>
        </p:spPr>
        <p:txBody>
          <a:bodyPr/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E2218-371C-0D41-97AF-B220A81F8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462E5-D969-3443-B549-CE7B6CCBE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BC785-2799-4146-A523-CFA98FEB9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B2EB56D-A175-2340-8316-CB2D73FC70C2}"/>
              </a:ext>
            </a:extLst>
          </p:cNvPr>
          <p:cNvSpPr/>
          <p:nvPr userDrawn="1"/>
        </p:nvSpPr>
        <p:spPr>
          <a:xfrm>
            <a:off x="8465770" y="-1"/>
            <a:ext cx="3726230" cy="623779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icture Placeholder 5">
            <a:extLst>
              <a:ext uri="{FF2B5EF4-FFF2-40B4-BE49-F238E27FC236}">
                <a16:creationId xmlns:a16="http://schemas.microsoft.com/office/drawing/2014/main" id="{AEB60818-A426-D644-9EEA-D2FB1CBDFB5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871283" y="522288"/>
            <a:ext cx="2919664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dirty="0"/>
              <a:t>Click photo icon below to insert picture</a:t>
            </a:r>
            <a:br>
              <a:rPr lang="en-US" dirty="0"/>
            </a:br>
            <a:r>
              <a:rPr lang="en-US" dirty="0"/>
              <a:t>(if replacing picture, you will have to reset your crop area)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080018A3-14FE-A04B-A3B4-D9AA55483B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8151" y="558602"/>
            <a:ext cx="6704151" cy="1005229"/>
          </a:xfrm>
        </p:spPr>
        <p:txBody>
          <a:bodyPr/>
          <a:lstStyle/>
          <a:p>
            <a:r>
              <a:rPr lang="en-US" dirty="0"/>
              <a:t>Click to edit title</a:t>
            </a:r>
            <a:br>
              <a:rPr lang="en-US" dirty="0"/>
            </a:br>
            <a:r>
              <a:rPr lang="en-US" dirty="0"/>
              <a:t>(2 lines max)</a:t>
            </a:r>
          </a:p>
        </p:txBody>
      </p:sp>
    </p:spTree>
    <p:extLst>
      <p:ext uri="{BB962C8B-B14F-4D97-AF65-F5344CB8AC3E}">
        <p14:creationId xmlns:p14="http://schemas.microsoft.com/office/powerpoint/2010/main" val="5465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ig Blue Box Bullets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2CB96BB-242F-BC47-80BF-E45DB97245BA}"/>
              </a:ext>
            </a:extLst>
          </p:cNvPr>
          <p:cNvSpPr/>
          <p:nvPr userDrawn="1"/>
        </p:nvSpPr>
        <p:spPr>
          <a:xfrm>
            <a:off x="6843714" y="0"/>
            <a:ext cx="5346699" cy="623779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72FA9CB-507A-AA48-963A-8D5E37B7CF5B}"/>
              </a:ext>
            </a:extLst>
          </p:cNvPr>
          <p:cNvSpPr/>
          <p:nvPr userDrawn="1"/>
        </p:nvSpPr>
        <p:spPr>
          <a:xfrm>
            <a:off x="0" y="6335712"/>
            <a:ext cx="12192000" cy="5222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E79016F-99B0-6B40-B3F7-87F0068FC0E5}"/>
              </a:ext>
            </a:extLst>
          </p:cNvPr>
          <p:cNvSpPr/>
          <p:nvPr userDrawn="1"/>
        </p:nvSpPr>
        <p:spPr>
          <a:xfrm>
            <a:off x="0" y="6237795"/>
            <a:ext cx="12192000" cy="979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IDAHO NATIONAL LABORATORY">
            <a:extLst>
              <a:ext uri="{FF2B5EF4-FFF2-40B4-BE49-F238E27FC236}">
                <a16:creationId xmlns:a16="http://schemas.microsoft.com/office/drawing/2014/main" id="{BD942965-6C07-5D4A-809D-5FC754D590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4584" y="6543675"/>
            <a:ext cx="2768600" cy="127000"/>
          </a:xfrm>
          <a:prstGeom prst="rect">
            <a:avLst/>
          </a:prstGeom>
        </p:spPr>
      </p:pic>
      <p:sp>
        <p:nvSpPr>
          <p:cNvPr id="14" name="Title Placeholder BIG box blue right">
            <a:extLst>
              <a:ext uri="{FF2B5EF4-FFF2-40B4-BE49-F238E27FC236}">
                <a16:creationId xmlns:a16="http://schemas.microsoft.com/office/drawing/2014/main" id="{AB7EA1D9-8A57-3143-9688-4BB8599F986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850063" y="0"/>
            <a:ext cx="5340350" cy="907549"/>
          </a:xfrm>
          <a:prstGeom prst="rect">
            <a:avLst/>
          </a:prstGeom>
          <a:noFill/>
        </p:spPr>
        <p:txBody>
          <a:bodyPr lIns="274320" tIns="365760" rIns="274320">
            <a:normAutofit/>
          </a:bodyPr>
          <a:lstStyle>
            <a:lvl1pPr marL="0" indent="0">
              <a:buFontTx/>
              <a:buNone/>
              <a:defRPr sz="32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box title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538B584E-1ECA-5646-9DA7-61B8110256F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116947" y="1064712"/>
            <a:ext cx="4598987" cy="4515349"/>
          </a:xfrm>
          <a:prstGeom prst="rect">
            <a:avLst/>
          </a:prstGeom>
        </p:spPr>
        <p:txBody>
          <a:bodyPr lIns="0">
            <a:normAutofit/>
          </a:bodyPr>
          <a:lstStyle>
            <a:lvl1pPr marL="347663" indent="-342900">
              <a:buClr>
                <a:schemeClr val="bg1"/>
              </a:buClr>
              <a:tabLst/>
              <a:defRPr sz="2400"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bullet list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E2218-371C-0D41-97AF-B220A81F8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462E5-D969-3443-B549-CE7B6CCBE8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BC785-2799-4146-A523-CFA98FEB9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Picture Placeholder">
            <a:extLst>
              <a:ext uri="{FF2B5EF4-FFF2-40B4-BE49-F238E27FC236}">
                <a16:creationId xmlns:a16="http://schemas.microsoft.com/office/drawing/2014/main" id="{6EF42CC7-103E-EA4C-89A2-543032DA331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6843714" cy="622826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20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Click photo icon below to insert picture</a:t>
            </a:r>
            <a:br>
              <a:rPr lang="en-US" dirty="0"/>
            </a:br>
            <a:r>
              <a:rPr lang="en-US" dirty="0"/>
              <a:t>(if replacing picture, you will have to reset your crop area)</a:t>
            </a:r>
          </a:p>
        </p:txBody>
      </p:sp>
    </p:spTree>
    <p:extLst>
      <p:ext uri="{BB962C8B-B14F-4D97-AF65-F5344CB8AC3E}">
        <p14:creationId xmlns:p14="http://schemas.microsoft.com/office/powerpoint/2010/main" val="38900746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25992-890C-EC4B-B676-6CCEF133B8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38150" y="1709738"/>
            <a:ext cx="10409299" cy="2852737"/>
          </a:xfrm>
        </p:spPr>
        <p:txBody>
          <a:bodyPr anchor="ctr" anchorCtr="0"/>
          <a:lstStyle>
            <a:lvl1pPr>
              <a:defRPr sz="4800"/>
            </a:lvl1pPr>
          </a:lstStyle>
          <a:p>
            <a:r>
              <a:rPr lang="en-US" dirty="0"/>
              <a:t>Click to edit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5303FD-B916-FD4E-85C2-3EBF655BC1F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38150" y="4589463"/>
            <a:ext cx="104093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subhead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8FDE18-9616-B043-9C71-522DAD29B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2FF7A-5905-EB40-919B-9225D0871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7509E-6005-DB4B-9578-84532E5F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382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C0D34-E50C-7946-9657-29EA34F401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br>
              <a:rPr lang="en-US" dirty="0"/>
            </a:br>
            <a:r>
              <a:rPr lang="en-US" dirty="0"/>
              <a:t>(Reduce font for title longer than 2 lines)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BFFB48-1F38-8C46-B4B3-0871CA9880E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938150" y="1739901"/>
            <a:ext cx="5081650" cy="4351338"/>
          </a:xfrm>
        </p:spPr>
        <p:txBody>
          <a:bodyPr/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C7F5AB-BF51-4044-8164-B8ADFB34B0A6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72148" y="1739901"/>
            <a:ext cx="5081651" cy="4351338"/>
          </a:xfrm>
        </p:spPr>
        <p:txBody>
          <a:bodyPr/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73E568-D8E9-CE46-B564-4CAF0B6E4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3C80FD-FB7C-F246-A242-07AFCB295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FBDEBE-950D-C343-A00C-8D9FA1E33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3200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AC0D34-E50C-7946-9657-29EA34F401D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title</a:t>
            </a:r>
            <a:br>
              <a:rPr lang="en-US" dirty="0"/>
            </a:br>
            <a:r>
              <a:rPr lang="en-US" dirty="0"/>
              <a:t>(Reduce font for title longer than 2 lines)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BFFB48-1F38-8C46-B4B3-0871CA9880E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938150" y="2412999"/>
            <a:ext cx="5081650" cy="3763963"/>
          </a:xfrm>
        </p:spPr>
        <p:txBody>
          <a:bodyPr/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C7F5AB-BF51-4044-8164-B8ADFB34B0A6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72148" y="2412999"/>
            <a:ext cx="5081651" cy="3763963"/>
          </a:xfrm>
        </p:spPr>
        <p:txBody>
          <a:bodyPr/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73E568-D8E9-CE46-B564-4CAF0B6E4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D4A3B-E186-AB40-96C6-355AF9A6FE76}" type="datetimeFigureOut">
              <a:rPr lang="en-US" smtClean="0"/>
              <a:t>4/7/2025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3C80FD-FB7C-F246-A242-07AFCB295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FBDEBE-950D-C343-A00C-8D9FA1E33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B577FA-F7D9-2C48-919F-F962E3BF952F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72D795B-85F6-1F49-922A-F4131787307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938213" y="1589087"/>
            <a:ext cx="5081587" cy="766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subhead 1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B4E34B4F-F908-104C-90F3-5135E2E8C74D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270625" y="1589087"/>
            <a:ext cx="5081587" cy="766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subhead 2 </a:t>
            </a:r>
          </a:p>
        </p:txBody>
      </p:sp>
    </p:spTree>
    <p:extLst>
      <p:ext uri="{BB962C8B-B14F-4D97-AF65-F5344CB8AC3E}">
        <p14:creationId xmlns:p14="http://schemas.microsoft.com/office/powerpoint/2010/main" val="17900851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4"/>
          <p:cNvSpPr>
            <a:spLocks noGrp="1" noChangeArrowheads="1"/>
          </p:cNvSpPr>
          <p:nvPr>
            <p:ph type="ftr" sz="quarter" idx="10"/>
          </p:nvPr>
        </p:nvSpPr>
        <p:spPr>
          <a:xfrm>
            <a:off x="9012200" y="6553202"/>
            <a:ext cx="2406651" cy="169277"/>
          </a:xfrm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85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11420968" y="6553202"/>
            <a:ext cx="347133" cy="169277"/>
          </a:xfrm>
          <a:ln/>
        </p:spPr>
        <p:txBody>
          <a:bodyPr/>
          <a:lstStyle>
            <a:lvl1pPr>
              <a:defRPr/>
            </a:lvl1pPr>
          </a:lstStyle>
          <a:p>
            <a:fld id="{15BEEC3B-0EA6-480B-B109-237CC15826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852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EB3FEC5-4760-DC48-B91E-CFC0C33F63A9}"/>
              </a:ext>
            </a:extLst>
          </p:cNvPr>
          <p:cNvSpPr/>
          <p:nvPr userDrawn="1"/>
        </p:nvSpPr>
        <p:spPr>
          <a:xfrm>
            <a:off x="8465769" y="6335712"/>
            <a:ext cx="3726231" cy="52228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AEAE68D-24FC-6749-A309-042231DB68DA}"/>
              </a:ext>
            </a:extLst>
          </p:cNvPr>
          <p:cNvSpPr/>
          <p:nvPr userDrawn="1"/>
        </p:nvSpPr>
        <p:spPr>
          <a:xfrm>
            <a:off x="8465769" y="6237795"/>
            <a:ext cx="3726231" cy="979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IDAHO NATIONAL LABORATORY">
            <a:extLst>
              <a:ext uri="{FF2B5EF4-FFF2-40B4-BE49-F238E27FC236}">
                <a16:creationId xmlns:a16="http://schemas.microsoft.com/office/drawing/2014/main" id="{C491F914-E346-2146-A51D-D37D67DBC113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4584" y="6543675"/>
            <a:ext cx="2768600" cy="127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82502A-5BF2-8845-923F-AAF24377F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151" y="91440"/>
            <a:ext cx="10415648" cy="1008797"/>
          </a:xfrm>
          <a:prstGeom prst="rect">
            <a:avLst/>
          </a:prstGeom>
        </p:spPr>
        <p:txBody>
          <a:bodyPr vert="horz" lIns="0" tIns="0" rIns="91440" bIns="45720" rtlCol="0" anchor="b" anchorCtr="0">
            <a:noAutofit/>
          </a:bodyPr>
          <a:lstStyle/>
          <a:p>
            <a:r>
              <a:rPr lang="en-US" dirty="0"/>
              <a:t>Click to edit Master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7B4A4D-34FE-994A-AFE8-DCF682312F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8150" y="1280160"/>
            <a:ext cx="10415649" cy="4351338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/>
          <a:p>
            <a:pPr lvl="0"/>
            <a:r>
              <a:rPr lang="en-US" dirty="0"/>
              <a:t>Click to edit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00CF24-C629-E54C-BA9B-20518F01F0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1" y="6492875"/>
            <a:ext cx="1546302" cy="365125"/>
          </a:xfrm>
          <a:prstGeom prst="rect">
            <a:avLst/>
          </a:prstGeom>
        </p:spPr>
        <p:txBody>
          <a:bodyPr vert="horz" lIns="91440" tIns="45720" rIns="91440" bIns="155448" rtlCol="0" anchor="ctr"/>
          <a:lstStyle>
            <a:lvl1pPr algn="l">
              <a:defRPr sz="1000">
                <a:solidFill>
                  <a:schemeClr val="accent6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7CD4A3B-E186-AB40-96C6-355AF9A6FE76}" type="datetimeFigureOut">
              <a:rPr lang="en-US" smtClean="0"/>
              <a:pPr/>
              <a:t>4/7/2025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34D85-E219-4F49-88C8-4DC17F06DE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38150" y="6492875"/>
            <a:ext cx="5060066" cy="365125"/>
          </a:xfrm>
          <a:prstGeom prst="rect">
            <a:avLst/>
          </a:prstGeom>
        </p:spPr>
        <p:txBody>
          <a:bodyPr vert="horz" lIns="91440" tIns="45720" rIns="91440" bIns="155448" rtlCol="0" anchor="ctr"/>
          <a:lstStyle>
            <a:lvl1pPr algn="ctr">
              <a:defRPr sz="1000">
                <a:solidFill>
                  <a:schemeClr val="accent6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57F2A8-2F01-4745-8AFB-4EEC8D271D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55020" y="6492875"/>
            <a:ext cx="434428" cy="365125"/>
          </a:xfrm>
          <a:prstGeom prst="rect">
            <a:avLst/>
          </a:prstGeom>
        </p:spPr>
        <p:txBody>
          <a:bodyPr vert="horz" lIns="91440" tIns="45720" rIns="91440" bIns="155448" rtlCol="0" anchor="ctr"/>
          <a:lstStyle>
            <a:lvl1pPr algn="ctr">
              <a:defRPr sz="1000" b="1">
                <a:solidFill>
                  <a:schemeClr val="accent6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2B577FA-F7D9-2C48-919F-F962E3BF952F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15" name="blue/green box top">
            <a:extLst>
              <a:ext uri="{FF2B5EF4-FFF2-40B4-BE49-F238E27FC236}">
                <a16:creationId xmlns:a16="http://schemas.microsoft.com/office/drawing/2014/main" id="{2FE8E780-1DE8-B245-8215-3ECC2513C073}"/>
              </a:ext>
            </a:extLst>
          </p:cNvPr>
          <p:cNvGrpSpPr/>
          <p:nvPr userDrawn="1"/>
        </p:nvGrpSpPr>
        <p:grpSpPr>
          <a:xfrm>
            <a:off x="0" y="522288"/>
            <a:ext cx="744467" cy="547190"/>
            <a:chOff x="0" y="711956"/>
            <a:chExt cx="3721100" cy="62020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0A2A1D5-CB4B-1A40-8711-4F412AA9927B}"/>
                </a:ext>
              </a:extLst>
            </p:cNvPr>
            <p:cNvSpPr/>
            <p:nvPr userDrawn="1"/>
          </p:nvSpPr>
          <p:spPr>
            <a:xfrm rot="10800000">
              <a:off x="0" y="711956"/>
              <a:ext cx="3721100" cy="52228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2B5F476-DD08-5B45-A331-21193BD3472A}"/>
                </a:ext>
              </a:extLst>
            </p:cNvPr>
            <p:cNvSpPr/>
            <p:nvPr userDrawn="1"/>
          </p:nvSpPr>
          <p:spPr>
            <a:xfrm rot="10800000">
              <a:off x="0" y="1234244"/>
              <a:ext cx="3721100" cy="9791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Slide Number Placeholder 2">
            <a:extLst>
              <a:ext uri="{FF2B5EF4-FFF2-40B4-BE49-F238E27FC236}">
                <a16:creationId xmlns:a16="http://schemas.microsoft.com/office/drawing/2014/main" id="{973FF98D-33E9-D08B-65AE-DE65E0A9611A}"/>
              </a:ext>
            </a:extLst>
          </p:cNvPr>
          <p:cNvSpPr txBox="1">
            <a:spLocks/>
          </p:cNvSpPr>
          <p:nvPr userDrawn="1"/>
        </p:nvSpPr>
        <p:spPr>
          <a:xfrm>
            <a:off x="11763984" y="6402793"/>
            <a:ext cx="478815" cy="28176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5BEEC3B-0EA6-480B-B109-237CC158263F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166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668" r:id="rId2"/>
    <p:sldLayoutId id="2147483694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10" r:id="rId9"/>
    <p:sldLayoutId id="2147483711" r:id="rId10"/>
    <p:sldLayoutId id="2147483712" r:id="rId11"/>
    <p:sldLayoutId id="2147483713" r:id="rId12"/>
    <p:sldLayoutId id="2147483695" r:id="rId13"/>
    <p:sldLayoutId id="2147483696" r:id="rId14"/>
    <p:sldLayoutId id="2147483709" r:id="rId15"/>
    <p:sldLayoutId id="2147483716" r:id="rId16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i="0" kern="1200">
          <a:solidFill>
            <a:schemeClr val="tx2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bg2"/>
        </a:buClr>
        <a:buFont typeface="Arial" panose="020B0604020202020204" pitchFamily="34" charset="0"/>
        <a:buChar char="•"/>
        <a:defRPr sz="2400" b="0" i="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−"/>
        <a:defRPr sz="2400" b="0" i="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•"/>
        <a:defRPr sz="2400" b="0" i="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−"/>
        <a:defRPr sz="2400" b="0" i="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2"/>
        </a:buClr>
        <a:buFont typeface="Arial" panose="020B0604020202020204" pitchFamily="34" charset="0"/>
        <a:buChar char="•"/>
        <a:defRPr sz="2400" b="0" i="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420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microsoft.com/office/2007/relationships/hdphoto" Target="../media/hdphoto2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2.avi"/><Relationship Id="rId1" Type="http://schemas.microsoft.com/office/2007/relationships/media" Target="../media/media2.avi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3.avi"/><Relationship Id="rId1" Type="http://schemas.microsoft.com/office/2007/relationships/media" Target="../media/media3.avi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0">
            <a:extLst>
              <a:ext uri="{FF2B5EF4-FFF2-40B4-BE49-F238E27FC236}">
                <a16:creationId xmlns:a16="http://schemas.microsoft.com/office/drawing/2014/main" id="{DD5EB73B-0B76-B41F-1AE3-B12148410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4" y="197699"/>
            <a:ext cx="16859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3600" b="1" i="1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3600" b="1" i="1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3600" b="1" i="1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3600" b="1" i="1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3600" b="1" i="1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 i="1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 i="1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 i="1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 b="1" i="1">
                <a:solidFill>
                  <a:schemeClr val="bg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>
              <a:defRPr/>
            </a:pPr>
            <a:r>
              <a:rPr lang="en-US" altLang="en-US" sz="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Approved for public release; distribution is unlimited.</a:t>
            </a:r>
            <a:endParaRPr lang="en-US" altLang="en-US" sz="8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eaLnBrk="1" hangingPunct="1">
              <a:defRPr/>
            </a:pPr>
            <a:endParaRPr lang="en-US" altLang="en-US" sz="800" b="0" i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3430AF-36C3-B218-347C-8631A6DBB9BF}"/>
              </a:ext>
            </a:extLst>
          </p:cNvPr>
          <p:cNvSpPr txBox="1"/>
          <p:nvPr/>
        </p:nvSpPr>
        <p:spPr>
          <a:xfrm>
            <a:off x="68264" y="40531"/>
            <a:ext cx="1624013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en-US"/>
            </a:defPPr>
            <a:lvl1pPr eaLnBrk="1" hangingPunct="1">
              <a:defRPr sz="800" b="0"/>
            </a:lvl1pPr>
            <a:lvl2pPr marL="742950" indent="-285750" eaLnBrk="0" hangingPunct="0"/>
            <a:lvl3pPr marL="1143000" indent="-228600" eaLnBrk="0" hangingPunct="0"/>
            <a:lvl4pPr marL="1600200" indent="-228600" eaLnBrk="0" hangingPunct="0"/>
            <a:lvl5pPr marL="2057400" indent="-228600" eaLnBrk="0" hangingPunct="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en-US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INL-CON-25-84243</a:t>
            </a: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28DE8121-80C1-4930-50DF-8C6E5A26E1FC}"/>
              </a:ext>
            </a:extLst>
          </p:cNvPr>
          <p:cNvSpPr txBox="1">
            <a:spLocks/>
          </p:cNvSpPr>
          <p:nvPr/>
        </p:nvSpPr>
        <p:spPr>
          <a:xfrm>
            <a:off x="1692277" y="0"/>
            <a:ext cx="10499722" cy="2292350"/>
          </a:xfrm>
          <a:prstGeom prst="rect">
            <a:avLst/>
          </a:prstGeom>
          <a:noFill/>
        </p:spPr>
        <p:txBody>
          <a:bodyPr vert="horz" wrap="square" lIns="365760" tIns="822960" rIns="1097280" bIns="822960" rtlCol="0" anchor="ctr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Arial" panose="020B0604020202020204" pitchFamily="34" charset="0"/>
              <a:buNone/>
              <a:tabLst/>
              <a:defRPr sz="3600" b="1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9525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Tx/>
              <a:buNone/>
              <a:tabLst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Tx/>
              <a:buNone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Tx/>
              <a:buNone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Tx/>
              <a:buNone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dirty="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Expansion of the Fast Neutron Hodoscope at TREAT to Support Fuel Safety Experiments</a:t>
            </a:r>
          </a:p>
        </p:txBody>
      </p:sp>
      <p:sp>
        <p:nvSpPr>
          <p:cNvPr id="11" name="Text Placeholder 20">
            <a:extLst>
              <a:ext uri="{FF2B5EF4-FFF2-40B4-BE49-F238E27FC236}">
                <a16:creationId xmlns:a16="http://schemas.microsoft.com/office/drawing/2014/main" id="{B9BB7E43-39AC-5CDB-CF96-1DEC01D5BF1C}"/>
              </a:ext>
            </a:extLst>
          </p:cNvPr>
          <p:cNvSpPr txBox="1">
            <a:spLocks/>
          </p:cNvSpPr>
          <p:nvPr/>
        </p:nvSpPr>
        <p:spPr>
          <a:xfrm>
            <a:off x="6782463" y="3047999"/>
            <a:ext cx="5409536" cy="2292350"/>
          </a:xfrm>
          <a:prstGeom prst="rect">
            <a:avLst/>
          </a:prstGeom>
          <a:noFill/>
        </p:spPr>
        <p:txBody>
          <a:bodyPr vert="horz" wrap="square" lIns="365760" tIns="822960" rIns="274320" bIns="9144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bg2"/>
              </a:buClr>
              <a:buFont typeface="Arial" panose="020B0604020202020204" pitchFamily="34" charset="0"/>
              <a:buNone/>
              <a:tabLst/>
              <a:defRPr sz="3600" b="1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9525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Tx/>
              <a:buNone/>
              <a:tabLst/>
              <a:defRPr sz="2400" b="0" i="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Tx/>
              <a:buNone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Tx/>
              <a:buNone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bg2"/>
              </a:buClr>
              <a:buFontTx/>
              <a:buNone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7938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David Chichester</a:t>
            </a:r>
          </a:p>
          <a:p>
            <a:pPr marL="0" indent="7938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James T. Johnson</a:t>
            </a:r>
          </a:p>
          <a:p>
            <a:pPr marL="0" indent="7938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Jay D. Hix</a:t>
            </a:r>
          </a:p>
          <a:p>
            <a:pPr indent="7938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Jeff S. Burggraf</a:t>
            </a:r>
          </a:p>
          <a:p>
            <a:pPr marL="0" indent="7938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Luis A. Ocampo Giraldo</a:t>
            </a:r>
          </a:p>
          <a:p>
            <a:pPr marL="0" indent="7938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Scott J. Thompson</a:t>
            </a:r>
          </a:p>
          <a:p>
            <a:pPr marL="0" indent="7938">
              <a:lnSpc>
                <a:spcPct val="100000"/>
              </a:lnSpc>
              <a:spcBef>
                <a:spcPts val="0"/>
              </a:spcBef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Tommy V. Holschuh</a:t>
            </a:r>
          </a:p>
        </p:txBody>
      </p:sp>
      <p:pic>
        <p:nvPicPr>
          <p:cNvPr id="12" name="Content Placeholder 4">
            <a:extLst>
              <a:ext uri="{FF2B5EF4-FFF2-40B4-BE49-F238E27FC236}">
                <a16:creationId xmlns:a16="http://schemas.microsoft.com/office/drawing/2014/main" id="{0418B475-4CA5-2FB9-BA12-659831DE71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2123" y="2678116"/>
            <a:ext cx="3750734" cy="3611244"/>
          </a:xfrm>
          <a:prstGeom prst="rect">
            <a:avLst/>
          </a:prstGeom>
          <a:ln w="127000" cap="rnd">
            <a:solidFill>
              <a:srgbClr val="FFFFFF"/>
            </a:solidFill>
          </a:ln>
          <a:effectLst/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EEEDF4ED-C503-A7A1-9024-0197CCF32FFD}"/>
              </a:ext>
            </a:extLst>
          </p:cNvPr>
          <p:cNvGrpSpPr/>
          <p:nvPr/>
        </p:nvGrpSpPr>
        <p:grpSpPr>
          <a:xfrm>
            <a:off x="68264" y="3715928"/>
            <a:ext cx="2563424" cy="1699446"/>
            <a:chOff x="68264" y="4036741"/>
            <a:chExt cx="2563424" cy="1699446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3044B997-6A9F-5860-EDC4-F5ACD6FBA3A5}"/>
                </a:ext>
              </a:extLst>
            </p:cNvPr>
            <p:cNvSpPr/>
            <p:nvPr/>
          </p:nvSpPr>
          <p:spPr>
            <a:xfrm>
              <a:off x="68264" y="4036741"/>
              <a:ext cx="2563424" cy="1699446"/>
            </a:xfrm>
            <a:prstGeom prst="roundRect">
              <a:avLst>
                <a:gd name="adj" fmla="val 8793"/>
              </a:avLst>
            </a:prstGeom>
            <a:solidFill>
              <a:schemeClr val="bg1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" name="Picture 2" descr="NSUF | Nuclear Materials Group">
              <a:extLst>
                <a:ext uri="{FF2B5EF4-FFF2-40B4-BE49-F238E27FC236}">
                  <a16:creationId xmlns:a16="http://schemas.microsoft.com/office/drawing/2014/main" id="{17316AA4-E880-CE69-0983-C8C1ED062FA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515" y="4083168"/>
              <a:ext cx="2284662" cy="909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" name="Picture 4" descr="Advanced Fuels Program - Home">
              <a:extLst>
                <a:ext uri="{FF2B5EF4-FFF2-40B4-BE49-F238E27FC236}">
                  <a16:creationId xmlns:a16="http://schemas.microsoft.com/office/drawing/2014/main" id="{E1E06360-291B-D0A4-2228-68632BE63D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709" y="4920163"/>
              <a:ext cx="2404533" cy="6063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CC855BBE-C70F-C479-FBAD-C8D25C7EAAEA}"/>
              </a:ext>
            </a:extLst>
          </p:cNvPr>
          <p:cNvSpPr txBox="1"/>
          <p:nvPr/>
        </p:nvSpPr>
        <p:spPr>
          <a:xfrm>
            <a:off x="68264" y="5441247"/>
            <a:ext cx="26556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The work presented here is sponsored by the U.S. DOE Office of Nuclear Energy's Advanced Fuels Campaign and the Nuclear Science User Facilities.</a:t>
            </a:r>
          </a:p>
        </p:txBody>
      </p:sp>
    </p:spTree>
    <p:extLst>
      <p:ext uri="{BB962C8B-B14F-4D97-AF65-F5344CB8AC3E}">
        <p14:creationId xmlns:p14="http://schemas.microsoft.com/office/powerpoint/2010/main" val="3628770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-6318-710.jpg"/>
          <p:cNvPicPr>
            <a:picLocks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22259" y="90025"/>
            <a:ext cx="76697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Arial View of the</a:t>
            </a:r>
            <a:b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Transient Reactor Test (TREAT) Facility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12F7E25-12DC-49AD-8898-01DDC1DD8ED7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pic>
        <p:nvPicPr>
          <p:cNvPr id="9" name="Picture 8" descr="P-6721-67.JPG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917046" y="1732019"/>
            <a:ext cx="3911334" cy="2743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800757-73A6-8963-A378-DAFD558E5403}"/>
              </a:ext>
            </a:extLst>
          </p:cNvPr>
          <p:cNvSpPr txBox="1"/>
          <p:nvPr/>
        </p:nvSpPr>
        <p:spPr>
          <a:xfrm>
            <a:off x="0" y="914966"/>
            <a:ext cx="766974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Air-cooled, graphite moderated thermal reactor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kW steady-state power; 19 GW peak transient power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1.2 m high x 1.9 m square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Surrounded by 0.25 m graphite reflector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Fuel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Highly-enriched uranium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0.225 wt.% (100 ppm) </a:t>
            </a:r>
            <a:r>
              <a:rPr lang="en-US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UO</a:t>
            </a:r>
            <a:r>
              <a:rPr lang="en-US" sz="2400" baseline="-25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dispersed in graphite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steady-state control rods and 8 transient control rods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Instantaneous, large negative temperature coefficient (self protecting driver core)</a:t>
            </a:r>
          </a:p>
        </p:txBody>
      </p:sp>
    </p:spTree>
    <p:extLst>
      <p:ext uri="{BB962C8B-B14F-4D97-AF65-F5344CB8AC3E}">
        <p14:creationId xmlns:p14="http://schemas.microsoft.com/office/powerpoint/2010/main" val="251585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F4FEF-E3BA-2A30-4CC2-89317B0FD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Transient Experiments</a:t>
            </a:r>
            <a:br>
              <a:rPr lang="en-US" dirty="0"/>
            </a:br>
            <a:r>
              <a:rPr lang="en-US" dirty="0"/>
              <a:t>at TREAT</a:t>
            </a:r>
          </a:p>
        </p:txBody>
      </p:sp>
      <p:pic>
        <p:nvPicPr>
          <p:cNvPr id="4" name="Picture 4" descr="H:\ATF Transient Testing\FY15 Detailed Design\Multi-SERTTA Design File\Pics for report\16.jpg">
            <a:extLst>
              <a:ext uri="{FF2B5EF4-FFF2-40B4-BE49-F238E27FC236}">
                <a16:creationId xmlns:a16="http://schemas.microsoft.com/office/drawing/2014/main" id="{A0866AE2-DD8F-8107-CCCC-821B648EA3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4201" y="262242"/>
            <a:ext cx="5189804" cy="462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B79763-8296-3297-9241-03886A9F27A4}"/>
              </a:ext>
            </a:extLst>
          </p:cNvPr>
          <p:cNvSpPr txBox="1"/>
          <p:nvPr/>
        </p:nvSpPr>
        <p:spPr>
          <a:xfrm>
            <a:off x="6934201" y="5057658"/>
            <a:ext cx="5080001" cy="830997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rgbClr val="0070C0"/>
                </a:solidFill>
                <a:latin typeface="+mn-lt"/>
              </a:rPr>
              <a:t>Three-dimensional rendering of the TREAT core, illustrating the fuel elements (grey) and the transient test vehicle (orange)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FFC683-99B3-5171-A6C8-A4303DF03520}"/>
              </a:ext>
            </a:extLst>
          </p:cNvPr>
          <p:cNvSpPr txBox="1"/>
          <p:nvPr/>
        </p:nvSpPr>
        <p:spPr>
          <a:xfrm>
            <a:off x="372533" y="6114027"/>
            <a:ext cx="2161004" cy="584775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>
            <a:defPPr>
              <a:defRPr lang="en-US"/>
            </a:defPPr>
            <a:lvl1pPr algn="ctr">
              <a:defRPr sz="1200" b="1">
                <a:solidFill>
                  <a:srgbClr val="0070C0"/>
                </a:solidFill>
                <a:latin typeface="+mn-lt"/>
              </a:defRPr>
            </a:lvl1pPr>
          </a:lstStyle>
          <a:p>
            <a:r>
              <a:rPr lang="en-US" sz="1600" dirty="0"/>
              <a:t>Leak-tight secondary enclosure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A95636-D6FE-DEA2-B94A-AD27F9012FFF}"/>
              </a:ext>
            </a:extLst>
          </p:cNvPr>
          <p:cNvSpPr txBox="1"/>
          <p:nvPr/>
        </p:nvSpPr>
        <p:spPr>
          <a:xfrm>
            <a:off x="3449790" y="5609978"/>
            <a:ext cx="2646210" cy="584775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rgbClr val="0070C0"/>
                </a:solidFill>
                <a:latin typeface="+mn-lt"/>
              </a:rPr>
              <a:t>Individual fuel-rod in test capsule</a:t>
            </a:r>
          </a:p>
        </p:txBody>
      </p:sp>
      <p:pic>
        <p:nvPicPr>
          <p:cNvPr id="15" name="Picture 14" descr="Diagram of a diagram of a machine&#10;&#10;Description automatically generated">
            <a:extLst>
              <a:ext uri="{FF2B5EF4-FFF2-40B4-BE49-F238E27FC236}">
                <a16:creationId xmlns:a16="http://schemas.microsoft.com/office/drawing/2014/main" id="{D3EAC2F7-A3CF-390D-7ACD-EE9D57F35D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1047" y="1088824"/>
            <a:ext cx="1293858" cy="5100350"/>
          </a:xfrm>
          <a:prstGeom prst="rect">
            <a:avLst/>
          </a:prstGeom>
        </p:spPr>
      </p:pic>
      <p:pic>
        <p:nvPicPr>
          <p:cNvPr id="16" name="Picture 15" descr="Diagram of a diagram of a machine&#10;&#10;Description automatically generated">
            <a:extLst>
              <a:ext uri="{FF2B5EF4-FFF2-40B4-BE49-F238E27FC236}">
                <a16:creationId xmlns:a16="http://schemas.microsoft.com/office/drawing/2014/main" id="{22518C02-39E0-4E14-9E38-82417CAAF4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3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3060" y="1248022"/>
            <a:ext cx="973929" cy="4408848"/>
          </a:xfrm>
          <a:prstGeom prst="rect">
            <a:avLst/>
          </a:prstGeom>
        </p:spPr>
      </p:pic>
      <p:pic>
        <p:nvPicPr>
          <p:cNvPr id="17" name="Picture 16" descr="Diagram of a diagram of a machine&#10;&#10;Description automatically generated">
            <a:extLst>
              <a:ext uri="{FF2B5EF4-FFF2-40B4-BE49-F238E27FC236}">
                <a16:creationId xmlns:a16="http://schemas.microsoft.com/office/drawing/2014/main" id="{8DDB1853-B25B-0370-A649-D9702BC5F3F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3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21432" y="1262309"/>
            <a:ext cx="1063026" cy="350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264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F4FEF-E3BA-2A30-4CC2-89317B0FD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Transient Experiments</a:t>
            </a:r>
            <a:br>
              <a:rPr lang="en-US" dirty="0"/>
            </a:br>
            <a:r>
              <a:rPr lang="en-US" dirty="0"/>
              <a:t>at TREAT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2904C-5248-98D4-68C5-5E197A2813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280160"/>
            <a:ext cx="5994401" cy="4351338"/>
          </a:xfrm>
        </p:spPr>
        <p:txBody>
          <a:bodyPr/>
          <a:lstStyle/>
          <a:p>
            <a:r>
              <a:rPr lang="en-US" kern="0" dirty="0"/>
              <a:t>The key measurement at TREAT: monitoring the movement and relocation of fuel</a:t>
            </a:r>
          </a:p>
          <a:p>
            <a:r>
              <a:rPr lang="en-US" kern="0" dirty="0"/>
              <a:t>Method: fast-neutron hodoscope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kern="0" dirty="0"/>
              <a:t>A row of fuel elements is left empty between the fuel and the outside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kern="0" dirty="0"/>
              <a:t>A fast-neutron collimator with hundreds of small slits is placed external to the core, each viewing a small area of the test vehicle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kern="0" dirty="0"/>
              <a:t>Fast neutron detectors are placed at the outside surface of the collimator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kern="0" dirty="0"/>
              <a:t>Fission is induced in the fuel sample by the reactor during the transient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kern="0" dirty="0"/>
              <a:t>Fission-neutrons from the test specimen leak from the core, through the slits, and are measured in the detectors</a:t>
            </a:r>
          </a:p>
          <a:p>
            <a:endParaRPr lang="en-US" dirty="0"/>
          </a:p>
        </p:txBody>
      </p:sp>
      <p:pic>
        <p:nvPicPr>
          <p:cNvPr id="4" name="Picture 4" descr="H:\ATF Transient Testing\FY15 Detailed Design\Multi-SERTTA Design File\Pics for report\16.jpg">
            <a:extLst>
              <a:ext uri="{FF2B5EF4-FFF2-40B4-BE49-F238E27FC236}">
                <a16:creationId xmlns:a16="http://schemas.microsoft.com/office/drawing/2014/main" id="{A0866AE2-DD8F-8107-CCCC-821B648EA37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4201" y="262242"/>
            <a:ext cx="5189804" cy="4626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B79763-8296-3297-9241-03886A9F27A4}"/>
              </a:ext>
            </a:extLst>
          </p:cNvPr>
          <p:cNvSpPr txBox="1"/>
          <p:nvPr/>
        </p:nvSpPr>
        <p:spPr>
          <a:xfrm>
            <a:off x="6934201" y="5057658"/>
            <a:ext cx="5080001" cy="830997"/>
          </a:xfrm>
          <a:prstGeom prst="rect">
            <a:avLst/>
          </a:prstGeom>
          <a:noFill/>
        </p:spPr>
        <p:txBody>
          <a:bodyPr wrap="square" lIns="0" rIns="0">
            <a:spAutoFit/>
          </a:bodyPr>
          <a:lstStyle/>
          <a:p>
            <a:pPr algn="ctr">
              <a:defRPr/>
            </a:pPr>
            <a:r>
              <a:rPr lang="en-US" sz="1600" b="1" dirty="0">
                <a:solidFill>
                  <a:srgbClr val="0070C0"/>
                </a:solidFill>
                <a:latin typeface="+mn-lt"/>
              </a:rPr>
              <a:t>Three-dimensional rendering of the TREAT core, illustrating the fuel elements (grey) and the transient test vehicle (orange)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1B0C197-6867-4860-4B48-92F1E419FDC8}"/>
              </a:ext>
            </a:extLst>
          </p:cNvPr>
          <p:cNvCxnSpPr/>
          <p:nvPr/>
        </p:nvCxnSpPr>
        <p:spPr bwMode="auto">
          <a:xfrm>
            <a:off x="9505354" y="2025187"/>
            <a:ext cx="1731419" cy="9723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86AB1EB-30F5-5A6E-3E46-02CA09377669}"/>
              </a:ext>
            </a:extLst>
          </p:cNvPr>
          <p:cNvCxnSpPr/>
          <p:nvPr/>
        </p:nvCxnSpPr>
        <p:spPr bwMode="auto">
          <a:xfrm>
            <a:off x="9505354" y="2268666"/>
            <a:ext cx="1731419" cy="9723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6F8CAD11-DCB7-995E-FBD6-B2D8FA12B6F6}"/>
              </a:ext>
            </a:extLst>
          </p:cNvPr>
          <p:cNvCxnSpPr/>
          <p:nvPr/>
        </p:nvCxnSpPr>
        <p:spPr bwMode="auto">
          <a:xfrm>
            <a:off x="9505354" y="2511344"/>
            <a:ext cx="1731419" cy="9723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198F4D6-C18C-6694-D0D4-6DE931BE21FE}"/>
              </a:ext>
            </a:extLst>
          </p:cNvPr>
          <p:cNvCxnSpPr/>
          <p:nvPr/>
        </p:nvCxnSpPr>
        <p:spPr bwMode="auto">
          <a:xfrm>
            <a:off x="9505354" y="2754823"/>
            <a:ext cx="1731419" cy="9723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88EE941F-3D6C-6FE4-857A-FAB29DF0BBA8}"/>
              </a:ext>
            </a:extLst>
          </p:cNvPr>
          <p:cNvCxnSpPr/>
          <p:nvPr/>
        </p:nvCxnSpPr>
        <p:spPr bwMode="auto">
          <a:xfrm>
            <a:off x="9505354" y="2990487"/>
            <a:ext cx="1731419" cy="9723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0184B46-6658-ED9F-92FF-1A29699A22EB}"/>
              </a:ext>
            </a:extLst>
          </p:cNvPr>
          <p:cNvCxnSpPr/>
          <p:nvPr/>
        </p:nvCxnSpPr>
        <p:spPr bwMode="auto">
          <a:xfrm>
            <a:off x="9505354" y="3239377"/>
            <a:ext cx="1731419" cy="9723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FF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235E8FF-8B66-5C5E-5246-933C1C5E3C0B}"/>
              </a:ext>
            </a:extLst>
          </p:cNvPr>
          <p:cNvSpPr txBox="1"/>
          <p:nvPr/>
        </p:nvSpPr>
        <p:spPr>
          <a:xfrm>
            <a:off x="9086076" y="1248698"/>
            <a:ext cx="2445525" cy="7848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85000"/>
              </a:lnSpc>
            </a:pP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Fast-neutrons from fission occurring in the test specimen</a:t>
            </a:r>
          </a:p>
        </p:txBody>
      </p:sp>
    </p:spTree>
    <p:extLst>
      <p:ext uri="{BB962C8B-B14F-4D97-AF65-F5344CB8AC3E}">
        <p14:creationId xmlns:p14="http://schemas.microsoft.com/office/powerpoint/2010/main" val="1976305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66FB7B-94A6-A28D-7D93-397EF485B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33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TREAT Fast-Neutron Hodoscope</a:t>
            </a:r>
          </a:p>
        </p:txBody>
      </p:sp>
      <p:pic>
        <p:nvPicPr>
          <p:cNvPr id="4" name="Picture 3" descr="Diagram of a diagram of a laser scan&#10;&#10;Description automatically generated">
            <a:extLst>
              <a:ext uri="{FF2B5EF4-FFF2-40B4-BE49-F238E27FC236}">
                <a16:creationId xmlns:a16="http://schemas.microsoft.com/office/drawing/2014/main" id="{7EC51A70-FE4E-AA77-6709-8116BE41B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94250" y="205316"/>
            <a:ext cx="6916177" cy="584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2383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08802-7B52-4EC2-0144-B8B434076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2024 Expansion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84925-3B78-99FE-56A9-89CBB236E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8" y="1280160"/>
            <a:ext cx="11465561" cy="4351338"/>
          </a:xfrm>
        </p:spPr>
        <p:txBody>
          <a:bodyPr/>
          <a:lstStyle/>
          <a:p>
            <a:r>
              <a:rPr lang="en-US" dirty="0"/>
              <a:t>Prepared and installed 96 additional detectors</a:t>
            </a:r>
          </a:p>
          <a:p>
            <a:r>
              <a:rPr lang="en-US" dirty="0"/>
              <a:t>Detector efficiency studies</a:t>
            </a:r>
          </a:p>
          <a:p>
            <a:r>
              <a:rPr lang="en-US" dirty="0"/>
              <a:t>Prepared and installed new data acquisition system (DAS) cabinet (192 channels)</a:t>
            </a:r>
          </a:p>
          <a:p>
            <a:r>
              <a:rPr lang="en-US" dirty="0"/>
              <a:t>Commissioning tests - steady-state and transient</a:t>
            </a:r>
          </a:p>
        </p:txBody>
      </p:sp>
      <p:pic>
        <p:nvPicPr>
          <p:cNvPr id="4" name="Content Placeholder 4" descr="A group of men standing in a room&#10;&#10;Description automatically generated">
            <a:extLst>
              <a:ext uri="{FF2B5EF4-FFF2-40B4-BE49-F238E27FC236}">
                <a16:creationId xmlns:a16="http://schemas.microsoft.com/office/drawing/2014/main" id="{7848BC2F-6D1F-0407-A8A5-86EE0560470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70" y="3241040"/>
            <a:ext cx="3521630" cy="2640689"/>
          </a:xfrm>
          <a:prstGeom prst="rect">
            <a:avLst/>
          </a:prstGeom>
        </p:spPr>
      </p:pic>
      <p:pic>
        <p:nvPicPr>
          <p:cNvPr id="5" name="Content Placeholder 5" descr="A person wearing gloves and holding a pipe&#10;&#10;Description automatically generated">
            <a:extLst>
              <a:ext uri="{FF2B5EF4-FFF2-40B4-BE49-F238E27FC236}">
                <a16:creationId xmlns:a16="http://schemas.microsoft.com/office/drawing/2014/main" id="{74914A21-B313-4478-44B4-D7CF4B65701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4415" y="3240841"/>
            <a:ext cx="3962400" cy="2640888"/>
          </a:xfrm>
          <a:prstGeom prst="rect">
            <a:avLst/>
          </a:prstGeom>
        </p:spPr>
      </p:pic>
      <p:pic>
        <p:nvPicPr>
          <p:cNvPr id="6" name="Content Placeholder 4" descr="A person in gloves working on a machine&#10;&#10;Description automatically generated">
            <a:extLst>
              <a:ext uri="{FF2B5EF4-FFF2-40B4-BE49-F238E27FC236}">
                <a16:creationId xmlns:a16="http://schemas.microsoft.com/office/drawing/2014/main" id="{C5B31DF0-7D85-54E9-53F9-33183BA5759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3630" y="3241040"/>
            <a:ext cx="3962400" cy="2641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81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C1D11-4F49-61F3-43E1-FBAA5C6E5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New Detectors for Installation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2543FF-9895-0C36-434E-AF8CB0722D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3432810"/>
            <a:ext cx="10972800" cy="3333750"/>
          </a:xfrm>
        </p:spPr>
        <p:txBody>
          <a:bodyPr/>
          <a:lstStyle/>
          <a:p>
            <a:r>
              <a:rPr lang="en-US" altLang="en-US" dirty="0"/>
              <a:t>There are 360 detector slots in the hodoscope collimator</a:t>
            </a:r>
          </a:p>
          <a:p>
            <a:r>
              <a:rPr lang="en-US" altLang="en-US" dirty="0"/>
              <a:t>Recent expansion from 96 </a:t>
            </a:r>
            <a:r>
              <a:rPr lang="en-US" altLang="en-US" dirty="0">
                <a:sym typeface="Wingdings" panose="05000000000000000000" pitchFamily="2" charset="2"/>
              </a:rPr>
              <a:t> 192 </a:t>
            </a:r>
            <a:r>
              <a:rPr lang="en-US" altLang="en-US" dirty="0"/>
              <a:t>slots filled with proton recoil scintillator detector (</a:t>
            </a:r>
            <a:r>
              <a:rPr lang="en-US" altLang="en-US" dirty="0" err="1"/>
              <a:t>PRSD</a:t>
            </a:r>
            <a:r>
              <a:rPr lang="en-US" altLang="en-US" dirty="0"/>
              <a:t>, aka </a:t>
            </a:r>
            <a:r>
              <a:rPr lang="en-US" altLang="en-US" dirty="0" err="1"/>
              <a:t>Hornyak</a:t>
            </a:r>
            <a:r>
              <a:rPr lang="en-US" altLang="en-US" dirty="0"/>
              <a:t> Buttons) – ZnS/epoxy matrix sandwiched between Lucite hemi-cylinders</a:t>
            </a:r>
          </a:p>
          <a:p>
            <a:r>
              <a:rPr lang="en-US" altLang="en-US" dirty="0"/>
              <a:t>Real-time neutron/photon </a:t>
            </a:r>
            <a:r>
              <a:rPr lang="en-US" altLang="en-US" dirty="0" err="1"/>
              <a:t>discsitmaition</a:t>
            </a:r>
            <a:r>
              <a:rPr lang="en-US" altLang="en-US" dirty="0"/>
              <a:t> using FPGA-based PSD</a:t>
            </a:r>
          </a:p>
          <a:p>
            <a:r>
              <a:rPr lang="en-US" altLang="en-US" dirty="0"/>
              <a:t>Data is recorded in 1-</a:t>
            </a:r>
            <a:r>
              <a:rPr lang="en-US" altLang="en-US" dirty="0" err="1"/>
              <a:t>ms</a:t>
            </a:r>
            <a:r>
              <a:rPr lang="en-US" altLang="en-US" dirty="0"/>
              <a:t> time bins</a:t>
            </a:r>
          </a:p>
          <a:p>
            <a:r>
              <a:rPr lang="en-US" altLang="en-US" dirty="0"/>
              <a:t>Maximum instantaneous data rate of ~400,000 events s</a:t>
            </a:r>
            <a:r>
              <a:rPr lang="en-US" altLang="en-US" baseline="30000" dirty="0"/>
              <a:t>-1</a:t>
            </a:r>
            <a:r>
              <a:rPr lang="en-US" altLang="en-US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4AB107-B0FF-5840-4855-CB217E14F4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70526" y="1225247"/>
            <a:ext cx="2864077" cy="18288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7" name="Content Placeholder 4" descr="A person writing in a notebook&#10;&#10;Description automatically generated">
            <a:extLst>
              <a:ext uri="{FF2B5EF4-FFF2-40B4-BE49-F238E27FC236}">
                <a16:creationId xmlns:a16="http://schemas.microsoft.com/office/drawing/2014/main" id="{17E40C9C-22E7-B25F-D1BA-16ADB037B0B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05949" y="1225247"/>
            <a:ext cx="3380155" cy="18288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8" name="Content Placeholder 5" descr="A hand holding a pipe&#10;&#10;Description automatically generated">
            <a:extLst>
              <a:ext uri="{FF2B5EF4-FFF2-40B4-BE49-F238E27FC236}">
                <a16:creationId xmlns:a16="http://schemas.microsoft.com/office/drawing/2014/main" id="{602D7DCD-0EF6-8DEB-555B-412EE223680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9235" y="1225247"/>
            <a:ext cx="2121408" cy="18288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9" name="Content Placeholder 7" descr="A hand holding a round white object&#10;&#10;Description automatically generated">
            <a:extLst>
              <a:ext uri="{FF2B5EF4-FFF2-40B4-BE49-F238E27FC236}">
                <a16:creationId xmlns:a16="http://schemas.microsoft.com/office/drawing/2014/main" id="{236558A2-2FD3-94D9-776D-37DB93E58E4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71410" y="1225247"/>
            <a:ext cx="2213810" cy="18288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2485122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6F651-F96B-B596-AF2D-BEC3727F2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Detector Efficiency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BF209-4F50-C30B-413B-9E3D3C436D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280160"/>
            <a:ext cx="5679441" cy="4351338"/>
          </a:xfrm>
        </p:spPr>
        <p:txBody>
          <a:bodyPr/>
          <a:lstStyle/>
          <a:p>
            <a:r>
              <a:rPr lang="en-US" b="0" dirty="0"/>
              <a:t>Neutron </a:t>
            </a:r>
            <a:r>
              <a:rPr lang="en-US" b="0" dirty="0" err="1"/>
              <a:t>ToF</a:t>
            </a:r>
            <a:r>
              <a:rPr lang="en-US" b="0" dirty="0"/>
              <a:t> is used to determine neutron speed, and thus neutron energy</a:t>
            </a:r>
          </a:p>
          <a:p>
            <a:r>
              <a:rPr lang="en-US" b="0" dirty="0"/>
              <a:t>The well-known energy distribution of </a:t>
            </a:r>
            <a:r>
              <a:rPr lang="en-US" b="0" baseline="30000" dirty="0" err="1"/>
              <a:t>252</a:t>
            </a:r>
            <a:r>
              <a:rPr lang="en-US" b="0" dirty="0" err="1"/>
              <a:t>Cf</a:t>
            </a:r>
            <a:r>
              <a:rPr lang="en-US" b="0" dirty="0"/>
              <a:t> neutrons is compared to our measured neutron energy distribution</a:t>
            </a:r>
          </a:p>
          <a:p>
            <a:r>
              <a:rPr lang="en-US" b="0" dirty="0"/>
              <a:t>This gives us the relative neutron efficiency as a function of energy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6C40B2-09A5-27FE-9F4A-2B2D9283FC5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9777" y="1100237"/>
            <a:ext cx="5162943" cy="40610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594587-CFAC-9BBC-E82A-CEA40C9CD1EE}"/>
              </a:ext>
            </a:extLst>
          </p:cNvPr>
          <p:cNvSpPr txBox="1"/>
          <p:nvPr/>
        </p:nvSpPr>
        <p:spPr>
          <a:xfrm>
            <a:off x="6309360" y="5294059"/>
            <a:ext cx="5725160" cy="28886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>
                <a:solidFill>
                  <a:srgbClr val="0070C0"/>
                </a:solidFill>
              </a:rPr>
              <a:t>Relative energy-dependent neutron detection efficiency for six PRS detectors</a:t>
            </a:r>
          </a:p>
        </p:txBody>
      </p:sp>
    </p:spTree>
    <p:extLst>
      <p:ext uri="{BB962C8B-B14F-4D97-AF65-F5344CB8AC3E}">
        <p14:creationId xmlns:p14="http://schemas.microsoft.com/office/powerpoint/2010/main" val="144406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6F651-F96B-B596-AF2D-BEC3727F2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Detector Efficiency Studies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BF209-4F50-C30B-413B-9E3D3C436D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280160"/>
            <a:ext cx="5679441" cy="4351338"/>
          </a:xfrm>
        </p:spPr>
        <p:txBody>
          <a:bodyPr/>
          <a:lstStyle/>
          <a:p>
            <a:r>
              <a:rPr lang="en-US" b="0" dirty="0"/>
              <a:t>Neutron </a:t>
            </a:r>
            <a:r>
              <a:rPr lang="en-US" b="0" dirty="0" err="1"/>
              <a:t>ToF</a:t>
            </a:r>
            <a:r>
              <a:rPr lang="en-US" b="0" dirty="0"/>
              <a:t> is used to determine neutron speed, and thus neutron energy</a:t>
            </a:r>
          </a:p>
          <a:p>
            <a:r>
              <a:rPr lang="en-US" b="0" dirty="0"/>
              <a:t>The well-known energy distribution of </a:t>
            </a:r>
            <a:r>
              <a:rPr lang="en-US" b="0" baseline="30000" dirty="0" err="1"/>
              <a:t>252</a:t>
            </a:r>
            <a:r>
              <a:rPr lang="en-US" b="0" dirty="0" err="1"/>
              <a:t>Cf</a:t>
            </a:r>
            <a:r>
              <a:rPr lang="en-US" b="0" dirty="0"/>
              <a:t> neutrons is compared to our measured neutron energy distribution</a:t>
            </a:r>
          </a:p>
          <a:p>
            <a:r>
              <a:rPr lang="en-US" b="0" dirty="0"/>
              <a:t>This gives us the relative neutron efficiency as a function of energy</a:t>
            </a:r>
          </a:p>
          <a:p>
            <a:endParaRPr lang="en-US" dirty="0"/>
          </a:p>
          <a:p>
            <a:r>
              <a:rPr lang="en-US" b="0" dirty="0"/>
              <a:t>Tests with a well-defined neutron source allow us to scale energy-dependent curves for absolute efficiency</a:t>
            </a:r>
          </a:p>
          <a:p>
            <a:endParaRPr lang="en-US" dirty="0"/>
          </a:p>
        </p:txBody>
      </p:sp>
      <p:pic>
        <p:nvPicPr>
          <p:cNvPr id="5" name="Picture 4" descr="A graph of lines and numbers&#10;&#10;Description automatically generated">
            <a:extLst>
              <a:ext uri="{FF2B5EF4-FFF2-40B4-BE49-F238E27FC236}">
                <a16:creationId xmlns:a16="http://schemas.microsoft.com/office/drawing/2014/main" id="{56AFCEC8-429D-1C0A-1DF9-A230CBE040F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9776" y="1000760"/>
            <a:ext cx="5190469" cy="4165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CA8A70-CE42-A9F6-6ACB-C9EBCA3B2447}"/>
              </a:ext>
            </a:extLst>
          </p:cNvPr>
          <p:cNvSpPr txBox="1"/>
          <p:nvPr/>
        </p:nvSpPr>
        <p:spPr>
          <a:xfrm>
            <a:off x="1026160" y="6119336"/>
            <a:ext cx="7420058" cy="7386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n-US" sz="1400" b="1" i="1" u="none" strike="noStrike" baseline="0" dirty="0">
                <a:solidFill>
                  <a:srgbClr val="212121"/>
                </a:solidFill>
                <a:latin typeface="+mn-lt"/>
              </a:rPr>
              <a:t>The FMMS' PRS detectors </a:t>
            </a:r>
            <a:r>
              <a:rPr lang="en-US" sz="1400" b="1" i="1" dirty="0">
                <a:solidFill>
                  <a:srgbClr val="212121"/>
                </a:solidFill>
                <a:latin typeface="+mn-lt"/>
              </a:rPr>
              <a:t>were reported to have a </a:t>
            </a:r>
            <a:r>
              <a:rPr lang="en-US" sz="1400" b="1" i="1" u="none" strike="noStrike" baseline="0" dirty="0">
                <a:solidFill>
                  <a:srgbClr val="212121"/>
                </a:solidFill>
                <a:latin typeface="+mn-lt"/>
              </a:rPr>
              <a:t>detection efficiency for neutrons above 0.1 MeV of ~0.004 (0.4%) counts per incident neutron in this application.</a:t>
            </a:r>
          </a:p>
          <a:p>
            <a:pPr algn="r"/>
            <a:r>
              <a:rPr lang="en-US" sz="1400" b="1" i="1" dirty="0">
                <a:solidFill>
                  <a:srgbClr val="212121"/>
                </a:solidFill>
                <a:latin typeface="+mn-lt"/>
              </a:rPr>
              <a:t>Nucl. Tech. 27 (1975) 449-489</a:t>
            </a:r>
            <a:endParaRPr lang="en-US" sz="1400" b="1" i="1" dirty="0"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0BBD6B-C97B-FDE4-769A-4B02BC515C17}"/>
              </a:ext>
            </a:extLst>
          </p:cNvPr>
          <p:cNvSpPr txBox="1"/>
          <p:nvPr/>
        </p:nvSpPr>
        <p:spPr>
          <a:xfrm>
            <a:off x="6309360" y="5294059"/>
            <a:ext cx="5725160" cy="28886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>
                <a:solidFill>
                  <a:srgbClr val="0070C0"/>
                </a:solidFill>
              </a:rPr>
              <a:t>Absolute energy-dependent neutron detection efficiency for six PRS detectors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3322812-6A48-381A-DA70-078186ACAE8B}"/>
              </a:ext>
            </a:extLst>
          </p:cNvPr>
          <p:cNvCxnSpPr>
            <a:cxnSpLocks/>
          </p:cNvCxnSpPr>
          <p:nvPr/>
        </p:nvCxnSpPr>
        <p:spPr>
          <a:xfrm flipH="1">
            <a:off x="6995160" y="2778760"/>
            <a:ext cx="4739641" cy="0"/>
          </a:xfrm>
          <a:prstGeom prst="line">
            <a:avLst/>
          </a:prstGeom>
          <a:ln w="76200" cmpd="dbl">
            <a:solidFill>
              <a:schemeClr val="tx1"/>
            </a:solidFill>
            <a:prstDash val="sys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750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AC121-4C1E-BE96-3B7A-FEC07BD70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New DAS Cabinets</a:t>
            </a:r>
          </a:p>
        </p:txBody>
      </p:sp>
      <p:pic>
        <p:nvPicPr>
          <p:cNvPr id="4" name="Content Placeholder 4" descr="A group of black boxes in a room&#10;&#10;Description automatically generated">
            <a:extLst>
              <a:ext uri="{FF2B5EF4-FFF2-40B4-BE49-F238E27FC236}">
                <a16:creationId xmlns:a16="http://schemas.microsoft.com/office/drawing/2014/main" id="{85C1921C-A115-1315-2923-E2AC6BD4D1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238" y="2424980"/>
            <a:ext cx="3934664" cy="2950359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CAF8C11-B367-2550-0EF1-0FC08629FFCC}"/>
              </a:ext>
            </a:extLst>
          </p:cNvPr>
          <p:cNvSpPr txBox="1"/>
          <p:nvPr/>
        </p:nvSpPr>
        <p:spPr>
          <a:xfrm>
            <a:off x="594360" y="5375339"/>
            <a:ext cx="2667000" cy="28886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>
                <a:solidFill>
                  <a:srgbClr val="0070C0"/>
                </a:solidFill>
              </a:rPr>
              <a:t>New DAS cabinet</a:t>
            </a:r>
          </a:p>
        </p:txBody>
      </p:sp>
      <p:pic>
        <p:nvPicPr>
          <p:cNvPr id="3" name="Content Placeholder 4" descr="A person standing in a room with a couple of people&#10;&#10;Description automatically generated">
            <a:extLst>
              <a:ext uri="{FF2B5EF4-FFF2-40B4-BE49-F238E27FC236}">
                <a16:creationId xmlns:a16="http://schemas.microsoft.com/office/drawing/2014/main" id="{39CC5FE3-569F-3FE2-204B-D1BFFC28E7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033979" y="1911230"/>
            <a:ext cx="3959155" cy="2969066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14A3889-3927-F6A5-F0D9-D469C3945B01}"/>
              </a:ext>
            </a:extLst>
          </p:cNvPr>
          <p:cNvSpPr txBox="1">
            <a:spLocks/>
          </p:cNvSpPr>
          <p:nvPr/>
        </p:nvSpPr>
        <p:spPr>
          <a:xfrm>
            <a:off x="8026400" y="1351280"/>
            <a:ext cx="4034361" cy="4718576"/>
          </a:xfrm>
          <a:prstGeom prst="rect">
            <a:avLst/>
          </a:prstGeom>
        </p:spPr>
        <p:txBody>
          <a:bodyPr vert="horz" lIns="0" tIns="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Char char="−"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Char char="−"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kern="0" dirty="0"/>
              <a:t>Stringing the cables out and testing for continuity</a:t>
            </a:r>
          </a:p>
          <a:p>
            <a:r>
              <a:rPr lang="en-US" kern="0" dirty="0"/>
              <a:t>192 detector assemblies, each has an HV cable and a signal cable</a:t>
            </a:r>
          </a:p>
          <a:p>
            <a:r>
              <a:rPr lang="en-US" kern="0" dirty="0"/>
              <a:t>Each cable is 100 feet in length</a:t>
            </a:r>
          </a:p>
          <a:p>
            <a:r>
              <a:rPr lang="en-US" kern="0" dirty="0"/>
              <a:t>A total of </a:t>
            </a:r>
            <a:r>
              <a:rPr lang="en-US" u="sng" kern="0" dirty="0">
                <a:effectLst>
                  <a:glow rad="101600">
                    <a:srgbClr val="FFCC00">
                      <a:alpha val="60000"/>
                    </a:srgbClr>
                  </a:glow>
                </a:effectLst>
              </a:rPr>
              <a:t>11 km of cables </a:t>
            </a:r>
            <a:r>
              <a:rPr lang="en-US" kern="0" dirty="0"/>
              <a:t>were laid out during the 192-detector expansion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79B23A-9188-2214-EE54-5FEC448241A7}"/>
              </a:ext>
            </a:extLst>
          </p:cNvPr>
          <p:cNvSpPr txBox="1"/>
          <p:nvPr/>
        </p:nvSpPr>
        <p:spPr>
          <a:xfrm>
            <a:off x="4680056" y="5375340"/>
            <a:ext cx="2667000" cy="288861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>
                <a:solidFill>
                  <a:srgbClr val="0070C0"/>
                </a:solidFill>
              </a:rPr>
              <a:t>Laying new cables</a:t>
            </a:r>
          </a:p>
        </p:txBody>
      </p:sp>
    </p:spTree>
    <p:extLst>
      <p:ext uri="{BB962C8B-B14F-4D97-AF65-F5344CB8AC3E}">
        <p14:creationId xmlns:p14="http://schemas.microsoft.com/office/powerpoint/2010/main" val="1811831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513E71-89E8-DF2E-EBE6-3418DF0F3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Commissioning Tests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0991936-3ACF-437C-AD75-A610121B8F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280160"/>
            <a:ext cx="5323841" cy="4351338"/>
          </a:xfrm>
        </p:spPr>
        <p:txBody>
          <a:bodyPr/>
          <a:lstStyle/>
          <a:p>
            <a:r>
              <a:rPr lang="en-US" sz="2400" b="0" dirty="0"/>
              <a:t>Verification tests are performed to confirm each detector is functioning</a:t>
            </a:r>
            <a:r>
              <a:rPr lang="en-US" b="0" dirty="0"/>
              <a:t> and in the correct location</a:t>
            </a:r>
          </a:p>
          <a:p>
            <a:r>
              <a:rPr lang="en-US" sz="2400" b="0" dirty="0"/>
              <a:t>A </a:t>
            </a:r>
            <a:r>
              <a:rPr lang="en-US" sz="2400" b="0" dirty="0" err="1"/>
              <a:t>PuBe</a:t>
            </a:r>
            <a:r>
              <a:rPr lang="en-US" sz="2400" b="0" dirty="0"/>
              <a:t> source is placed in the </a:t>
            </a:r>
            <a:r>
              <a:rPr lang="en-US" sz="2400" b="0" dirty="0" err="1"/>
              <a:t>XY</a:t>
            </a:r>
            <a:r>
              <a:rPr lang="en-US" sz="2400" b="0" dirty="0"/>
              <a:t> translation system near the detector cabinet and scanned over the entire detector cabinet</a:t>
            </a:r>
          </a:p>
          <a:p>
            <a:r>
              <a:rPr lang="en-US" b="0" dirty="0"/>
              <a:t>A machine learning engine adjusts the bias voltage to normalize the count rates</a:t>
            </a:r>
          </a:p>
          <a:p>
            <a:r>
              <a:rPr lang="en-US" b="0" dirty="0"/>
              <a:t>The gamma-ray count rates, PSD </a:t>
            </a:r>
            <a:r>
              <a:rPr lang="en-US" b="0" dirty="0" err="1"/>
              <a:t>FOM</a:t>
            </a:r>
            <a:r>
              <a:rPr lang="en-US" b="0" dirty="0"/>
              <a:t>, and final bias voltages are determined</a:t>
            </a:r>
            <a:endParaRPr lang="en-US" sz="2400" b="0" dirty="0"/>
          </a:p>
          <a:p>
            <a:endParaRPr lang="en-US" dirty="0"/>
          </a:p>
        </p:txBody>
      </p:sp>
      <p:pic>
        <p:nvPicPr>
          <p:cNvPr id="6" name="Detector Scan 8fps">
            <a:hlinkClick r:id="" action="ppaction://media"/>
            <a:extLst>
              <a:ext uri="{FF2B5EF4-FFF2-40B4-BE49-F238E27FC236}">
                <a16:creationId xmlns:a16="http://schemas.microsoft.com/office/drawing/2014/main" id="{8F3E93AF-BF3E-C315-51F9-601A33714E1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136642" y="1149558"/>
            <a:ext cx="552804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565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repeatCount="indefinite" fill="remove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9E828-A30B-7505-4FC3-292BF689A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Reactor Tests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CF7C5F-CF14-3276-4DDA-B4D4B9170A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0240" y="1587937"/>
            <a:ext cx="4831080" cy="4351338"/>
          </a:xfrm>
        </p:spPr>
        <p:txBody>
          <a:bodyPr/>
          <a:lstStyle/>
          <a:p>
            <a:r>
              <a:rPr lang="en-US" sz="2400" b="0" dirty="0"/>
              <a:t>The reactor was operated at a constant power of 80 kW</a:t>
            </a:r>
          </a:p>
          <a:p>
            <a:r>
              <a:rPr lang="en-US" sz="2400" b="0" dirty="0"/>
              <a:t>Steady state operation allows monitoring each detector’s performance metrics</a:t>
            </a:r>
          </a:p>
          <a:p>
            <a:r>
              <a:rPr lang="en-US" dirty="0"/>
              <a:t>Transient testing allows assessment for dynamic range and identification of outliers</a:t>
            </a:r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1BBDABD9-72FD-51A5-2B2C-702DCEE0D0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7046" y="1358314"/>
            <a:ext cx="2215675" cy="493656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B916D65-424B-C7DD-21EB-0BF646D861C2}"/>
              </a:ext>
            </a:extLst>
          </p:cNvPr>
          <p:cNvSpPr txBox="1"/>
          <p:nvPr/>
        </p:nvSpPr>
        <p:spPr>
          <a:xfrm>
            <a:off x="194761" y="6032931"/>
            <a:ext cx="2517960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>
                <a:solidFill>
                  <a:srgbClr val="0070C0"/>
                </a:solidFill>
              </a:rPr>
              <a:t>Reactor steady-state test give flat-field image for normalization</a:t>
            </a:r>
          </a:p>
        </p:txBody>
      </p:sp>
      <p:pic>
        <p:nvPicPr>
          <p:cNvPr id="6" name="51FC2E78">
            <a:hlinkClick r:id="" action="ppaction://media"/>
            <a:extLst>
              <a:ext uri="{FF2B5EF4-FFF2-40B4-BE49-F238E27FC236}">
                <a16:creationId xmlns:a16="http://schemas.microsoft.com/office/drawing/2014/main" id="{C1FF01EE-3A68-4F44-0195-10B73A2F7D8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8140" t="11509" r="50774"/>
          <a:stretch/>
        </p:blipFill>
        <p:spPr>
          <a:xfrm>
            <a:off x="8253932" y="338138"/>
            <a:ext cx="3633268" cy="52933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3EF8299-CF0F-BC12-7A3F-393D1E75ED0C}"/>
              </a:ext>
            </a:extLst>
          </p:cNvPr>
          <p:cNvSpPr txBox="1"/>
          <p:nvPr/>
        </p:nvSpPr>
        <p:spPr>
          <a:xfrm>
            <a:off x="8073840" y="5631498"/>
            <a:ext cx="3960679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>
                <a:solidFill>
                  <a:srgbClr val="0070C0"/>
                </a:solidFill>
              </a:rPr>
              <a:t>Reactor transient test for dynamic range assessment</a:t>
            </a:r>
          </a:p>
        </p:txBody>
      </p:sp>
    </p:spTree>
    <p:extLst>
      <p:ext uri="{BB962C8B-B14F-4D97-AF65-F5344CB8AC3E}">
        <p14:creationId xmlns:p14="http://schemas.microsoft.com/office/powerpoint/2010/main" val="1338866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5243E-9FB6-0134-6658-96C16B03B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Hodoscope Data Visualization - Fuel Experiment</a:t>
            </a:r>
          </a:p>
        </p:txBody>
      </p:sp>
      <p:pic>
        <p:nvPicPr>
          <p:cNvPr id="6" name="68DC1048">
            <a:hlinkClick r:id="" action="ppaction://media"/>
            <a:extLst>
              <a:ext uri="{FF2B5EF4-FFF2-40B4-BE49-F238E27FC236}">
                <a16:creationId xmlns:a16="http://schemas.microsoft.com/office/drawing/2014/main" id="{5842CD94-022D-ABC4-FEC1-E46CA0463C1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70901" y="1466427"/>
            <a:ext cx="5850198" cy="411141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39E8027-DEA5-E19D-11B0-9557F86183FE}"/>
              </a:ext>
            </a:extLst>
          </p:cNvPr>
          <p:cNvSpPr txBox="1"/>
          <p:nvPr/>
        </p:nvSpPr>
        <p:spPr>
          <a:xfrm>
            <a:off x="3170901" y="5689911"/>
            <a:ext cx="5850198" cy="307777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sz="1400" b="1" dirty="0">
                <a:solidFill>
                  <a:srgbClr val="0070C0"/>
                </a:solidFill>
              </a:rPr>
              <a:t>A transient test with a fresh LEU fuel rodlet</a:t>
            </a:r>
          </a:p>
        </p:txBody>
      </p:sp>
    </p:spTree>
    <p:extLst>
      <p:ext uri="{BB962C8B-B14F-4D97-AF65-F5344CB8AC3E}">
        <p14:creationId xmlns:p14="http://schemas.microsoft.com/office/powerpoint/2010/main" val="1818698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C0CE3-DA0B-C2D3-B1E3-6BBEBA986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354FC-049D-0E4E-1627-C417702808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1280160"/>
            <a:ext cx="10972800" cy="2926080"/>
          </a:xfrm>
        </p:spPr>
        <p:txBody>
          <a:bodyPr/>
          <a:lstStyle/>
          <a:p>
            <a:r>
              <a:rPr lang="en-US" dirty="0"/>
              <a:t>The Fuel Motion Monitoring System (Hodoscope) at the TREAT reactor was expanded from 96 channels to 192 channels</a:t>
            </a:r>
          </a:p>
          <a:p>
            <a:r>
              <a:rPr lang="en-US" dirty="0"/>
              <a:t>Research continues to improve our understanding of the PRS detectors used to monitor neutrons in the Hodoscope</a:t>
            </a:r>
          </a:p>
          <a:p>
            <a:r>
              <a:rPr lang="en-US" dirty="0"/>
              <a:t>Looking towards 2025 TREAT will be studying a variety of fuels and transient accident scenarios, with an emphasis on </a:t>
            </a:r>
            <a:r>
              <a:rPr lang="en-US" dirty="0" err="1"/>
              <a:t>LOCA</a:t>
            </a:r>
            <a:endParaRPr lang="en-US" dirty="0"/>
          </a:p>
          <a:p>
            <a:r>
              <a:rPr lang="en-US" dirty="0"/>
              <a:t>The Hodoscope can provide key information needed to understand accidents and qualify new fuel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56E15B7-17FB-D0AA-7B5B-E5CBF28B1739}"/>
              </a:ext>
            </a:extLst>
          </p:cNvPr>
          <p:cNvSpPr txBox="1">
            <a:spLocks/>
          </p:cNvSpPr>
          <p:nvPr/>
        </p:nvSpPr>
        <p:spPr>
          <a:xfrm>
            <a:off x="457199" y="4206240"/>
            <a:ext cx="10972800" cy="1991360"/>
          </a:xfrm>
          <a:prstGeom prst="rect">
            <a:avLst/>
          </a:prstGeom>
        </p:spPr>
        <p:txBody>
          <a:bodyPr vert="horz" lIns="0" tIns="0" rIns="91440" bIns="45720" numCol="2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Char char="−"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Char char="−"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bg2"/>
              </a:buClr>
              <a:buFont typeface="Arial" panose="020B0604020202020204" pitchFamily="34" charset="0"/>
              <a:buChar char="•"/>
              <a:defRPr sz="2400" b="0" i="0" kern="120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dirty="0"/>
              <a:t>Axial fuel swelling rate</a:t>
            </a:r>
          </a:p>
          <a:p>
            <a:pPr lvl="1"/>
            <a:r>
              <a:rPr lang="en-US" dirty="0"/>
              <a:t>Time and location of clad rupture</a:t>
            </a:r>
          </a:p>
          <a:p>
            <a:pPr lvl="1"/>
            <a:r>
              <a:rPr lang="en-US" dirty="0"/>
              <a:t>Fuel density changes due to fracture, </a:t>
            </a:r>
            <a:r>
              <a:rPr lang="en-US" dirty="0" err="1"/>
              <a:t>rubbleization</a:t>
            </a:r>
            <a:r>
              <a:rPr lang="en-US" dirty="0"/>
              <a:t>, and relocation</a:t>
            </a:r>
          </a:p>
          <a:p>
            <a:pPr lvl="1"/>
            <a:r>
              <a:rPr lang="en-US" dirty="0"/>
              <a:t>Fuel relocation time and mass</a:t>
            </a:r>
          </a:p>
          <a:p>
            <a:pPr lvl="1"/>
            <a:r>
              <a:rPr lang="en-US" dirty="0"/>
              <a:t>Water height level during </a:t>
            </a:r>
            <a:r>
              <a:rPr lang="en-US" dirty="0" err="1"/>
              <a:t>LOCA</a:t>
            </a:r>
            <a:endParaRPr lang="en-US" dirty="0"/>
          </a:p>
          <a:p>
            <a:pPr lvl="1"/>
            <a:r>
              <a:rPr lang="en-US" dirty="0"/>
              <a:t>RIA accident progression</a:t>
            </a:r>
          </a:p>
          <a:p>
            <a:pPr lvl="1"/>
            <a:r>
              <a:rPr lang="en-US" dirty="0"/>
              <a:t>Dynamic power coupling factor and fuel axial heat generation rate</a:t>
            </a:r>
          </a:p>
        </p:txBody>
      </p:sp>
    </p:spTree>
    <p:extLst>
      <p:ext uri="{BB962C8B-B14F-4D97-AF65-F5344CB8AC3E}">
        <p14:creationId xmlns:p14="http://schemas.microsoft.com/office/powerpoint/2010/main" val="1874262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0668000" y="0"/>
            <a:ext cx="1524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Closing_Animation_01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0150" y="1828800"/>
            <a:ext cx="47117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 descr="Closing_Animation_02a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0150" y="1828800"/>
            <a:ext cx="47117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 descr="Closing_Animation_03a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0150" y="1828800"/>
            <a:ext cx="47117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 descr="Closing_Animation_04a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0150" y="1828800"/>
            <a:ext cx="47117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 descr="Closing_Animation_05a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0150" y="1828800"/>
            <a:ext cx="47117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0" y="0"/>
            <a:ext cx="1524000" cy="6858000"/>
          </a:xfrm>
          <a:prstGeom prst="rect">
            <a:avLst/>
          </a:prstGeom>
        </p:spPr>
      </p:pic>
      <p:sp>
        <p:nvSpPr>
          <p:cNvPr id="5" name="Slide Number Placeholder 2">
            <a:extLst>
              <a:ext uri="{FF2B5EF4-FFF2-40B4-BE49-F238E27FC236}">
                <a16:creationId xmlns:a16="http://schemas.microsoft.com/office/drawing/2014/main" id="{94603ABC-9AD2-F8B4-CE57-6141D94AC2D0}"/>
              </a:ext>
            </a:extLst>
          </p:cNvPr>
          <p:cNvSpPr txBox="1">
            <a:spLocks/>
          </p:cNvSpPr>
          <p:nvPr/>
        </p:nvSpPr>
        <p:spPr>
          <a:xfrm>
            <a:off x="11763984" y="6402793"/>
            <a:ext cx="478815" cy="28176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5BEEC3B-0EA6-480B-B109-237CC158263F}" type="slidenum">
              <a:rPr lang="en-US" smtClean="0">
                <a:solidFill>
                  <a:schemeClr val="bg1"/>
                </a:solidFill>
              </a:rPr>
              <a:pPr/>
              <a:t>15</a:t>
            </a:fld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777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INL 2020">
  <a:themeElements>
    <a:clrScheme name="INL 2020">
      <a:dk1>
        <a:srgbClr val="000000"/>
      </a:dk1>
      <a:lt1>
        <a:srgbClr val="FFFFFF"/>
      </a:lt1>
      <a:dk2>
        <a:srgbClr val="06509D"/>
      </a:dk2>
      <a:lt2>
        <a:srgbClr val="2CA8E1"/>
      </a:lt2>
      <a:accent1>
        <a:srgbClr val="8EC423"/>
      </a:accent1>
      <a:accent2>
        <a:srgbClr val="2CA8E1"/>
      </a:accent2>
      <a:accent3>
        <a:srgbClr val="832369"/>
      </a:accent3>
      <a:accent4>
        <a:srgbClr val="CF1D4C"/>
      </a:accent4>
      <a:accent5>
        <a:srgbClr val="F78E20"/>
      </a:accent5>
      <a:accent6>
        <a:srgbClr val="59595C"/>
      </a:accent6>
      <a:hlink>
        <a:srgbClr val="7F7F7F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E82F965877DA48B42BD2A948B41834" ma:contentTypeVersion="1" ma:contentTypeDescription="Create a new document." ma:contentTypeScope="" ma:versionID="2256d34d26a10fb9041f5e82347b058b">
  <xsd:schema xmlns:xsd="http://www.w3.org/2001/XMLSchema" xmlns:xs="http://www.w3.org/2001/XMLSchema" xmlns:p="http://schemas.microsoft.com/office/2006/metadata/properties" xmlns:ns2="e13a543c-6713-4e5a-aa83-cb6a8e4cb4d2" targetNamespace="http://schemas.microsoft.com/office/2006/metadata/properties" ma:root="true" ma:fieldsID="fe980c8458d991d66740f43b520c8eeb" ns2:_="">
    <xsd:import namespace="e13a543c-6713-4e5a-aa83-cb6a8e4cb4d2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3a543c-6713-4e5a-aa83-cb6a8e4cb4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3E4AF6C-C0A7-45FB-BE71-B8D93D5FEF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3a543c-6713-4e5a-aa83-cb6a8e4cb4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4FC5A27-2B90-4732-8D69-31D38D1CE74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37AC476-B983-43E3-834A-12EDDD4FAD59}">
  <ds:schemaRefs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metadata/properties"/>
    <ds:schemaRef ds:uri="e13a543c-6713-4e5a-aa83-cb6a8e4cb4d2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24525</TotalTime>
  <Words>884</Words>
  <Application>Microsoft Office PowerPoint</Application>
  <PresentationFormat>Widescreen</PresentationFormat>
  <Paragraphs>98</Paragraphs>
  <Slides>15</Slides>
  <Notes>2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Myriad Pro Cond</vt:lpstr>
      <vt:lpstr>Myriad Pro Condensed</vt:lpstr>
      <vt:lpstr>Times New Roman</vt:lpstr>
      <vt:lpstr>Wingdings</vt:lpstr>
      <vt:lpstr>INL 2020</vt:lpstr>
      <vt:lpstr>PowerPoint Presentation</vt:lpstr>
      <vt:lpstr>PowerPoint Presentation</vt:lpstr>
      <vt:lpstr>Transient Experiments at TREAT</vt:lpstr>
      <vt:lpstr>Transient Experiments at TREAT</vt:lpstr>
      <vt:lpstr>TREAT Fast-Neutron Hodoscope</vt:lpstr>
      <vt:lpstr>2024 Expansion</vt:lpstr>
      <vt:lpstr>New Detectors for Installation</vt:lpstr>
      <vt:lpstr>Detector Efficiency Studies</vt:lpstr>
      <vt:lpstr>Detector Efficiency Studies</vt:lpstr>
      <vt:lpstr>New DAS Cabinets</vt:lpstr>
      <vt:lpstr>Commissioning Tests</vt:lpstr>
      <vt:lpstr>Reactor Tests</vt:lpstr>
      <vt:lpstr>Hodoscope Data Visualization - Fuel Experiment</vt:lpstr>
      <vt:lpstr>Summary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Daniel L. Campbell</dc:creator>
  <cp:keywords/>
  <dc:description/>
  <cp:lastModifiedBy>Scott J. Thompson</cp:lastModifiedBy>
  <cp:revision>493</cp:revision>
  <dcterms:created xsi:type="dcterms:W3CDTF">2020-04-22T20:22:45Z</dcterms:created>
  <dcterms:modified xsi:type="dcterms:W3CDTF">2025-04-07T18:35:32Z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0x010100E7E82F965877DA48B42BD2A948B41834</vt:lpwstr>
  </property>
</Properties>
</file>