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4"/>
  </p:sldMasterIdLst>
  <p:notesMasterIdLst>
    <p:notesMasterId r:id="rId29"/>
  </p:notesMasterIdLst>
  <p:sldIdLst>
    <p:sldId id="256" r:id="rId5"/>
    <p:sldId id="257" r:id="rId6"/>
    <p:sldId id="259" r:id="rId7"/>
    <p:sldId id="297" r:id="rId8"/>
    <p:sldId id="299" r:id="rId9"/>
    <p:sldId id="303" r:id="rId10"/>
    <p:sldId id="304" r:id="rId11"/>
    <p:sldId id="305" r:id="rId12"/>
    <p:sldId id="267" r:id="rId13"/>
    <p:sldId id="306" r:id="rId14"/>
    <p:sldId id="277" r:id="rId15"/>
    <p:sldId id="314" r:id="rId16"/>
    <p:sldId id="260" r:id="rId17"/>
    <p:sldId id="262" r:id="rId18"/>
    <p:sldId id="315" r:id="rId19"/>
    <p:sldId id="310" r:id="rId20"/>
    <p:sldId id="302" r:id="rId21"/>
    <p:sldId id="278" r:id="rId22"/>
    <p:sldId id="281" r:id="rId23"/>
    <p:sldId id="285" r:id="rId24"/>
    <p:sldId id="309" r:id="rId25"/>
    <p:sldId id="289" r:id="rId26"/>
    <p:sldId id="300"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94"/>
  </p:normalViewPr>
  <p:slideViewPr>
    <p:cSldViewPr snapToGrid="0" snapToObjects="1">
      <p:cViewPr varScale="1">
        <p:scale>
          <a:sx n="75" d="100"/>
          <a:sy n="75" d="100"/>
        </p:scale>
        <p:origin x="4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8759F5-AF84-B5EE-43D3-CE9D246D7755}"/>
              </a:ext>
            </a:extLst>
          </p:cNvPr>
          <p:cNvSpPr>
            <a:spLocks noGrp="1"/>
          </p:cNvSpPr>
          <p:nvPr>
            <p:ph type="dt" sz="half" idx="10"/>
          </p:nvPr>
        </p:nvSpPr>
        <p:spPr/>
        <p:txBody>
          <a:bodyPr/>
          <a:lstStyle/>
          <a:p>
            <a:fld id="{95CE4C70-F6E1-4BAA-8F7F-BF4BE0A3DEF8}" type="datetimeFigureOut">
              <a:rPr lang="en-US" smtClean="0"/>
              <a:t>4/11/2025</a:t>
            </a:fld>
            <a:endParaRPr lang="en-US"/>
          </a:p>
        </p:txBody>
      </p:sp>
      <p:sp>
        <p:nvSpPr>
          <p:cNvPr id="3" name="Footer Placeholder 2">
            <a:extLst>
              <a:ext uri="{FF2B5EF4-FFF2-40B4-BE49-F238E27FC236}">
                <a16:creationId xmlns:a16="http://schemas.microsoft.com/office/drawing/2014/main" id="{D9DC125D-B394-12CB-2067-2C92D8978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64986-FF00-953B-94CE-7D7A89B09987}"/>
              </a:ext>
            </a:extLst>
          </p:cNvPr>
          <p:cNvSpPr>
            <a:spLocks noGrp="1"/>
          </p:cNvSpPr>
          <p:nvPr>
            <p:ph type="sldNum" sz="quarter" idx="12"/>
          </p:nvPr>
        </p:nvSpPr>
        <p:spPr/>
        <p:txBody>
          <a:bodyPr/>
          <a:lstStyle/>
          <a:p>
            <a:fld id="{C891114C-048F-4FAE-9EB8-C0C3C5E5511D}" type="slidenum">
              <a:rPr lang="en-US" smtClean="0"/>
              <a:t>‹#›</a:t>
            </a:fld>
            <a:endParaRPr lang="en-US"/>
          </a:p>
        </p:txBody>
      </p:sp>
    </p:spTree>
    <p:extLst>
      <p:ext uri="{BB962C8B-B14F-4D97-AF65-F5344CB8AC3E}">
        <p14:creationId xmlns:p14="http://schemas.microsoft.com/office/powerpoint/2010/main" val="361021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 id="2147483716" r:id="rId16"/>
  </p:sldLayoutIdLst>
  <p:hf sldNum="0" hdr="0" ftr="0" dt="0"/>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ov"/><Relationship Id="rId7" Type="http://schemas.openxmlformats.org/officeDocument/2006/relationships/image" Target="../media/image2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png"/><Relationship Id="rId5" Type="http://schemas.openxmlformats.org/officeDocument/2006/relationships/slideLayout" Target="../slideLayouts/slideLayout13.xml"/><Relationship Id="rId4" Type="http://schemas.openxmlformats.org/officeDocument/2006/relationships/video" Target="../media/media2.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3.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p:txBody>
          <a:bodyPr/>
          <a:lstStyle/>
          <a:p>
            <a:r>
              <a:rPr lang="en-US" dirty="0"/>
              <a:t>Correlative Atom Probe Tomography of the Buffer-</a:t>
            </a:r>
            <a:r>
              <a:rPr lang="en-US" dirty="0" err="1"/>
              <a:t>IPyC</a:t>
            </a:r>
            <a:r>
              <a:rPr lang="en-US" dirty="0"/>
              <a:t> Interlayer Region of TRISO-coated Particles</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6"/>
          </p:nvPr>
        </p:nvSpPr>
        <p:spPr>
          <a:xfrm>
            <a:off x="670141" y="273297"/>
            <a:ext cx="5341192" cy="1392237"/>
          </a:xfrm>
        </p:spPr>
        <p:txBody>
          <a:bodyPr/>
          <a:lstStyle/>
          <a:p>
            <a:r>
              <a:rPr lang="en-US" sz="1400" b="0" dirty="0"/>
              <a:t>Nuclear Science User Facilities (NSUF) Annual Program Review, April 15-17, 2025</a:t>
            </a:r>
          </a:p>
          <a:p>
            <a:pPr>
              <a:spcBef>
                <a:spcPts val="2000"/>
              </a:spcBef>
            </a:pPr>
            <a:r>
              <a:rPr lang="en-US" dirty="0"/>
              <a:t>Tanner Mauseth</a:t>
            </a:r>
          </a:p>
          <a:p>
            <a:pPr>
              <a:spcBef>
                <a:spcPts val="500"/>
              </a:spcBef>
            </a:pPr>
            <a:r>
              <a:rPr lang="en-US" b="0" dirty="0"/>
              <a:t>Post-Irradiation Examination (PIE) Research Scientist</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24BA12-FCD3-896A-145B-3F31648C8C4B}"/>
              </a:ext>
            </a:extLst>
          </p:cNvPr>
          <p:cNvSpPr txBox="1"/>
          <p:nvPr/>
        </p:nvSpPr>
        <p:spPr>
          <a:xfrm>
            <a:off x="1202372" y="5194965"/>
            <a:ext cx="1829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Testing Overview</a:t>
            </a:r>
          </a:p>
        </p:txBody>
      </p:sp>
      <p:pic>
        <p:nvPicPr>
          <p:cNvPr id="8" name="Picture 7">
            <a:extLst>
              <a:ext uri="{FF2B5EF4-FFF2-40B4-BE49-F238E27FC236}">
                <a16:creationId xmlns:a16="http://schemas.microsoft.com/office/drawing/2014/main" id="{04747D52-4211-8973-98C4-72506D91BCA2}"/>
              </a:ext>
            </a:extLst>
          </p:cNvPr>
          <p:cNvPicPr>
            <a:picLocks noChangeAspect="1"/>
          </p:cNvPicPr>
          <p:nvPr/>
        </p:nvPicPr>
        <p:blipFill>
          <a:blip r:embed="rId6"/>
          <a:stretch>
            <a:fillRect/>
          </a:stretch>
        </p:blipFill>
        <p:spPr>
          <a:xfrm>
            <a:off x="275863" y="1429992"/>
            <a:ext cx="3682303" cy="3682303"/>
          </a:xfrm>
          <a:prstGeom prst="rect">
            <a:avLst/>
          </a:prstGeom>
        </p:spPr>
      </p:pic>
      <p:sp>
        <p:nvSpPr>
          <p:cNvPr id="11" name="Title 2">
            <a:extLst>
              <a:ext uri="{FF2B5EF4-FFF2-40B4-BE49-F238E27FC236}">
                <a16:creationId xmlns:a16="http://schemas.microsoft.com/office/drawing/2014/main" id="{33882BA4-C1A7-8402-7903-9A3667C0948F}"/>
              </a:ext>
            </a:extLst>
          </p:cNvPr>
          <p:cNvSpPr>
            <a:spLocks noGrp="1"/>
          </p:cNvSpPr>
          <p:nvPr>
            <p:ph type="title"/>
          </p:nvPr>
        </p:nvSpPr>
        <p:spPr>
          <a:xfrm>
            <a:off x="938151" y="558602"/>
            <a:ext cx="10415648" cy="1008797"/>
          </a:xfrm>
        </p:spPr>
        <p:txBody>
          <a:bodyPr/>
          <a:lstStyle/>
          <a:p>
            <a:r>
              <a:rPr lang="en-US" dirty="0"/>
              <a:t>PI 88 Micro-tensile Testing</a:t>
            </a:r>
          </a:p>
        </p:txBody>
      </p:sp>
      <p:sp>
        <p:nvSpPr>
          <p:cNvPr id="12" name="TextBox 11">
            <a:extLst>
              <a:ext uri="{FF2B5EF4-FFF2-40B4-BE49-F238E27FC236}">
                <a16:creationId xmlns:a16="http://schemas.microsoft.com/office/drawing/2014/main" id="{30CB2F1A-3441-715E-3A95-39D5C694F7F2}"/>
              </a:ext>
            </a:extLst>
          </p:cNvPr>
          <p:cNvSpPr txBox="1"/>
          <p:nvPr/>
        </p:nvSpPr>
        <p:spPr>
          <a:xfrm>
            <a:off x="8139" y="6488668"/>
            <a:ext cx="441146" cy="369332"/>
          </a:xfrm>
          <a:prstGeom prst="rect">
            <a:avLst/>
          </a:prstGeom>
          <a:noFill/>
        </p:spPr>
        <p:txBody>
          <a:bodyPr wrap="none" rtlCol="0">
            <a:spAutoFit/>
          </a:bodyPr>
          <a:lstStyle/>
          <a:p>
            <a:r>
              <a:rPr lang="en-US" dirty="0"/>
              <a:t>10</a:t>
            </a:r>
          </a:p>
        </p:txBody>
      </p:sp>
      <p:sp>
        <p:nvSpPr>
          <p:cNvPr id="3" name="TextBox 2">
            <a:extLst>
              <a:ext uri="{FF2B5EF4-FFF2-40B4-BE49-F238E27FC236}">
                <a16:creationId xmlns:a16="http://schemas.microsoft.com/office/drawing/2014/main" id="{5DA5BA48-B53B-D002-8E4F-F7CD3E126F18}"/>
              </a:ext>
            </a:extLst>
          </p:cNvPr>
          <p:cNvSpPr txBox="1"/>
          <p:nvPr/>
        </p:nvSpPr>
        <p:spPr>
          <a:xfrm>
            <a:off x="5035453" y="5194965"/>
            <a:ext cx="212109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Brittle and Steady</a:t>
            </a:r>
          </a:p>
          <a:p>
            <a:pPr algn="ctr"/>
            <a:r>
              <a:rPr lang="en-US" dirty="0">
                <a:latin typeface="Times New Roman" panose="02020603050405020304" pitchFamily="18" charset="0"/>
                <a:cs typeface="Times New Roman" panose="02020603050405020304" pitchFamily="18" charset="0"/>
              </a:rPr>
              <a:t>(Buffer, Fractured Buffer, Buffer-</a:t>
            </a:r>
            <a:r>
              <a:rPr lang="en-US" dirty="0" err="1">
                <a:latin typeface="Times New Roman" panose="02020603050405020304" pitchFamily="18" charset="0"/>
                <a:cs typeface="Times New Roman" panose="02020603050405020304" pitchFamily="18" charset="0"/>
              </a:rPr>
              <a:t>IPyC</a:t>
            </a:r>
            <a:r>
              <a:rPr lang="en-US"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D97DC83-9F46-0551-3FDF-3A6F3D76585E}"/>
              </a:ext>
            </a:extLst>
          </p:cNvPr>
          <p:cNvSpPr txBox="1"/>
          <p:nvPr/>
        </p:nvSpPr>
        <p:spPr>
          <a:xfrm>
            <a:off x="8868535" y="5194965"/>
            <a:ext cx="212109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Brittle and Abrupt</a:t>
            </a:r>
          </a:p>
          <a:p>
            <a:pPr algn="ctr"/>
            <a:r>
              <a:rPr lang="en-US" dirty="0">
                <a:latin typeface="Times New Roman" panose="02020603050405020304" pitchFamily="18" charset="0"/>
                <a:cs typeface="Times New Roman" panose="02020603050405020304" pitchFamily="18" charset="0"/>
              </a:rPr>
              <a:t>(IPyC, SiC, Buffer-</a:t>
            </a:r>
            <a:r>
              <a:rPr lang="en-US" dirty="0" err="1">
                <a:latin typeface="Times New Roman" panose="02020603050405020304" pitchFamily="18" charset="0"/>
                <a:cs typeface="Times New Roman" panose="02020603050405020304" pitchFamily="18" charset="0"/>
              </a:rPr>
              <a:t>IPyC</a:t>
            </a:r>
            <a:r>
              <a:rPr lang="en-US" dirty="0">
                <a:latin typeface="Times New Roman" panose="02020603050405020304" pitchFamily="18" charset="0"/>
                <a:cs typeface="Times New Roman" panose="02020603050405020304" pitchFamily="18" charset="0"/>
              </a:rPr>
              <a:t>)</a:t>
            </a:r>
          </a:p>
        </p:txBody>
      </p:sp>
      <p:pic>
        <p:nvPicPr>
          <p:cNvPr id="2" name="Timeline 1">
            <a:hlinkClick r:id="" action="ppaction://media"/>
            <a:extLst>
              <a:ext uri="{FF2B5EF4-FFF2-40B4-BE49-F238E27FC236}">
                <a16:creationId xmlns:a16="http://schemas.microsoft.com/office/drawing/2014/main" id="{3BE15574-BBB0-B9AA-C144-155B010FC369}"/>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7947" t="5102" r="24509" b="10375"/>
          <a:stretch/>
        </p:blipFill>
        <p:spPr>
          <a:xfrm>
            <a:off x="4254847" y="1429993"/>
            <a:ext cx="3682303" cy="3682303"/>
          </a:xfrm>
          <a:prstGeom prst="rect">
            <a:avLst/>
          </a:prstGeom>
        </p:spPr>
      </p:pic>
      <p:pic>
        <p:nvPicPr>
          <p:cNvPr id="7" name="Timeline 2">
            <a:hlinkClick r:id="" action="ppaction://media"/>
            <a:extLst>
              <a:ext uri="{FF2B5EF4-FFF2-40B4-BE49-F238E27FC236}">
                <a16:creationId xmlns:a16="http://schemas.microsoft.com/office/drawing/2014/main" id="{64B82536-422A-948E-1E28-D9EFE1575E62}"/>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27722" t="4826" r="24594" b="10405"/>
          <a:stretch/>
        </p:blipFill>
        <p:spPr>
          <a:xfrm>
            <a:off x="8233836" y="1429992"/>
            <a:ext cx="3682303" cy="3682304"/>
          </a:xfrm>
          <a:prstGeom prst="rect">
            <a:avLst/>
          </a:prstGeom>
        </p:spPr>
      </p:pic>
    </p:spTree>
    <p:extLst>
      <p:ext uri="{BB962C8B-B14F-4D97-AF65-F5344CB8AC3E}">
        <p14:creationId xmlns:p14="http://schemas.microsoft.com/office/powerpoint/2010/main" val="10576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83FA74-A9BE-FD6C-8B6A-0847AEDA4B32}"/>
              </a:ext>
            </a:extLst>
          </p:cNvPr>
          <p:cNvSpPr>
            <a:spLocks noGrp="1"/>
          </p:cNvSpPr>
          <p:nvPr>
            <p:ph type="title"/>
          </p:nvPr>
        </p:nvSpPr>
        <p:spPr/>
        <p:txBody>
          <a:bodyPr/>
          <a:lstStyle/>
          <a:p>
            <a:r>
              <a:rPr lang="en-US" dirty="0"/>
              <a:t>Results</a:t>
            </a:r>
          </a:p>
        </p:txBody>
      </p:sp>
      <p:sp>
        <p:nvSpPr>
          <p:cNvPr id="9" name="Content Placeholder 8">
            <a:extLst>
              <a:ext uri="{FF2B5EF4-FFF2-40B4-BE49-F238E27FC236}">
                <a16:creationId xmlns:a16="http://schemas.microsoft.com/office/drawing/2014/main" id="{5E319093-500A-5F67-41D9-2A681BEE4F31}"/>
              </a:ext>
            </a:extLst>
          </p:cNvPr>
          <p:cNvSpPr>
            <a:spLocks noGrp="1"/>
          </p:cNvSpPr>
          <p:nvPr>
            <p:ph idx="1"/>
          </p:nvPr>
        </p:nvSpPr>
        <p:spPr/>
        <p:txBody>
          <a:bodyPr>
            <a:normAutofit fontScale="92500"/>
          </a:bodyPr>
          <a:lstStyle/>
          <a:p>
            <a:r>
              <a:rPr lang="en-US" dirty="0"/>
              <a:t>APT, TEM, and micro-tensile analysis were applied to the buffer, </a:t>
            </a:r>
            <a:r>
              <a:rPr lang="en-US" dirty="0" err="1"/>
              <a:t>IPyC</a:t>
            </a:r>
            <a:r>
              <a:rPr lang="en-US" dirty="0"/>
              <a:t>, and buffer-</a:t>
            </a:r>
            <a:r>
              <a:rPr lang="en-US" dirty="0" err="1"/>
              <a:t>IPyC</a:t>
            </a:r>
            <a:r>
              <a:rPr lang="en-US" dirty="0"/>
              <a:t> layers and interlayers of fresh-fueled and one irradiated AGR-2 TRISO particle. </a:t>
            </a:r>
          </a:p>
          <a:p>
            <a:endParaRPr lang="en-US" dirty="0"/>
          </a:p>
          <a:p>
            <a:r>
              <a:rPr lang="en-US" dirty="0"/>
              <a:t>While APT and TEM data were collected, they were collected separately and not correlatively as originally planned. APT and TEM data are paired with micro-tensile data from the same regions.</a:t>
            </a:r>
          </a:p>
          <a:p>
            <a:pPr marL="0" indent="0">
              <a:buNone/>
            </a:pPr>
            <a:endParaRPr lang="en-US" dirty="0"/>
          </a:p>
          <a:p>
            <a:r>
              <a:rPr lang="en-US" dirty="0"/>
              <a:t>Micro-tensile analysis of the buffer, </a:t>
            </a:r>
            <a:r>
              <a:rPr lang="en-US" dirty="0" err="1"/>
              <a:t>IPyC</a:t>
            </a:r>
            <a:r>
              <a:rPr lang="en-US" dirty="0"/>
              <a:t>, buffer-</a:t>
            </a:r>
            <a:r>
              <a:rPr lang="en-US" dirty="0" err="1"/>
              <a:t>IPyC</a:t>
            </a:r>
            <a:r>
              <a:rPr lang="en-US" dirty="0"/>
              <a:t>, </a:t>
            </a:r>
            <a:r>
              <a:rPr lang="en-US" dirty="0" err="1"/>
              <a:t>SiC</a:t>
            </a:r>
            <a:r>
              <a:rPr lang="en-US" dirty="0"/>
              <a:t>, and </a:t>
            </a:r>
            <a:r>
              <a:rPr lang="en-US" dirty="0" err="1"/>
              <a:t>SiC-IPyC</a:t>
            </a:r>
            <a:r>
              <a:rPr lang="en-US" dirty="0"/>
              <a:t> layers and interlayers was applied to TRISO particles with a greater range of irradiation conditions.</a:t>
            </a:r>
          </a:p>
          <a:p>
            <a:endParaRPr lang="en-US" dirty="0"/>
          </a:p>
          <a:p>
            <a:r>
              <a:rPr lang="en-US" dirty="0"/>
              <a:t>Due to the focus of this presentation, only the buffer, </a:t>
            </a:r>
            <a:r>
              <a:rPr lang="en-US" dirty="0" err="1"/>
              <a:t>IPyC</a:t>
            </a:r>
            <a:r>
              <a:rPr lang="en-US" dirty="0"/>
              <a:t>, and buffer-</a:t>
            </a:r>
            <a:r>
              <a:rPr lang="en-US" dirty="0" err="1"/>
              <a:t>IPyC</a:t>
            </a:r>
            <a:r>
              <a:rPr lang="en-US" dirty="0"/>
              <a:t> layers and interlayers will be discussed in detail.</a:t>
            </a:r>
          </a:p>
        </p:txBody>
      </p:sp>
      <p:sp>
        <p:nvSpPr>
          <p:cNvPr id="4" name="TextBox 3">
            <a:extLst>
              <a:ext uri="{FF2B5EF4-FFF2-40B4-BE49-F238E27FC236}">
                <a16:creationId xmlns:a16="http://schemas.microsoft.com/office/drawing/2014/main" id="{AF7AEBF6-EE83-6443-A99A-ED717BFA2A89}"/>
              </a:ext>
            </a:extLst>
          </p:cNvPr>
          <p:cNvSpPr txBox="1"/>
          <p:nvPr/>
        </p:nvSpPr>
        <p:spPr>
          <a:xfrm>
            <a:off x="8139" y="6488668"/>
            <a:ext cx="424027" cy="369332"/>
          </a:xfrm>
          <a:prstGeom prst="rect">
            <a:avLst/>
          </a:prstGeom>
          <a:noFill/>
        </p:spPr>
        <p:txBody>
          <a:bodyPr wrap="none" rtlCol="0">
            <a:spAutoFit/>
          </a:bodyPr>
          <a:lstStyle/>
          <a:p>
            <a:r>
              <a:rPr lang="en-US" dirty="0"/>
              <a:t>11</a:t>
            </a:r>
          </a:p>
        </p:txBody>
      </p:sp>
    </p:spTree>
    <p:extLst>
      <p:ext uri="{BB962C8B-B14F-4D97-AF65-F5344CB8AC3E}">
        <p14:creationId xmlns:p14="http://schemas.microsoft.com/office/powerpoint/2010/main" val="67881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AI-generated content may be incorrect.">
            <a:extLst>
              <a:ext uri="{FF2B5EF4-FFF2-40B4-BE49-F238E27FC236}">
                <a16:creationId xmlns:a16="http://schemas.microsoft.com/office/drawing/2014/main" id="{D55A29E2-BC32-E686-204C-C868042A8632}"/>
              </a:ext>
            </a:extLst>
          </p:cNvPr>
          <p:cNvPicPr>
            <a:picLocks noChangeAspect="1"/>
          </p:cNvPicPr>
          <p:nvPr/>
        </p:nvPicPr>
        <p:blipFill>
          <a:blip r:embed="rId2">
            <a:extLst>
              <a:ext uri="{28A0092B-C50C-407E-A947-70E740481C1C}">
                <a14:useLocalDpi xmlns:a14="http://schemas.microsoft.com/office/drawing/2010/main" val="0"/>
              </a:ext>
            </a:extLst>
          </a:blip>
          <a:srcRect l="38750" t="10000" r="38333" b="11944"/>
          <a:stretch/>
        </p:blipFill>
        <p:spPr>
          <a:xfrm>
            <a:off x="475671" y="1126445"/>
            <a:ext cx="1284208" cy="4374092"/>
          </a:xfrm>
          <a:prstGeom prst="rect">
            <a:avLst/>
          </a:prstGeom>
        </p:spPr>
      </p:pic>
      <p:pic>
        <p:nvPicPr>
          <p:cNvPr id="6" name="Picture 5" descr="A picture containing logo&#10;&#10;AI-generated content may be incorrect.">
            <a:extLst>
              <a:ext uri="{FF2B5EF4-FFF2-40B4-BE49-F238E27FC236}">
                <a16:creationId xmlns:a16="http://schemas.microsoft.com/office/drawing/2014/main" id="{97C9926E-EBE9-4280-A4DD-9E085B3EE13C}"/>
              </a:ext>
            </a:extLst>
          </p:cNvPr>
          <p:cNvPicPr>
            <a:picLocks noChangeAspect="1"/>
          </p:cNvPicPr>
          <p:nvPr/>
        </p:nvPicPr>
        <p:blipFill>
          <a:blip r:embed="rId3">
            <a:extLst>
              <a:ext uri="{28A0092B-C50C-407E-A947-70E740481C1C}">
                <a14:useLocalDpi xmlns:a14="http://schemas.microsoft.com/office/drawing/2010/main" val="0"/>
              </a:ext>
            </a:extLst>
          </a:blip>
          <a:srcRect l="38750" t="5385" r="38611" b="10555"/>
          <a:stretch/>
        </p:blipFill>
        <p:spPr>
          <a:xfrm>
            <a:off x="1877988" y="1126445"/>
            <a:ext cx="1178036" cy="4374092"/>
          </a:xfrm>
          <a:prstGeom prst="rect">
            <a:avLst/>
          </a:prstGeom>
        </p:spPr>
      </p:pic>
      <p:grpSp>
        <p:nvGrpSpPr>
          <p:cNvPr id="14" name="Group 13">
            <a:extLst>
              <a:ext uri="{FF2B5EF4-FFF2-40B4-BE49-F238E27FC236}">
                <a16:creationId xmlns:a16="http://schemas.microsoft.com/office/drawing/2014/main" id="{0FB501F6-5FBD-81A5-0325-A860FB18192C}"/>
              </a:ext>
            </a:extLst>
          </p:cNvPr>
          <p:cNvGrpSpPr/>
          <p:nvPr/>
        </p:nvGrpSpPr>
        <p:grpSpPr>
          <a:xfrm>
            <a:off x="627237" y="6404001"/>
            <a:ext cx="981075" cy="369333"/>
            <a:chOff x="1126905" y="5762624"/>
            <a:chExt cx="981075" cy="369333"/>
          </a:xfrm>
        </p:grpSpPr>
        <p:cxnSp>
          <p:nvCxnSpPr>
            <p:cNvPr id="12" name="Straight Connector 11">
              <a:extLst>
                <a:ext uri="{FF2B5EF4-FFF2-40B4-BE49-F238E27FC236}">
                  <a16:creationId xmlns:a16="http://schemas.microsoft.com/office/drawing/2014/main" id="{18DB521B-7272-B4CF-F7CC-918187A8DD11}"/>
                </a:ext>
              </a:extLst>
            </p:cNvPr>
            <p:cNvCxnSpPr/>
            <p:nvPr/>
          </p:nvCxnSpPr>
          <p:spPr>
            <a:xfrm>
              <a:off x="1257300" y="5762624"/>
              <a:ext cx="714375" cy="0"/>
            </a:xfrm>
            <a:prstGeom prst="line">
              <a:avLst/>
            </a:prstGeom>
            <a:ln w="76200"/>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39B4708E-AF25-1E55-8FB9-0D9C1D9AFCB6}"/>
                </a:ext>
              </a:extLst>
            </p:cNvPr>
            <p:cNvSpPr txBox="1"/>
            <p:nvPr/>
          </p:nvSpPr>
          <p:spPr>
            <a:xfrm>
              <a:off x="1126905" y="5762625"/>
              <a:ext cx="981075" cy="369332"/>
            </a:xfrm>
            <a:prstGeom prst="rect">
              <a:avLst/>
            </a:prstGeom>
            <a:noFill/>
          </p:spPr>
          <p:txBody>
            <a:bodyPr wrap="square" rtlCol="0">
              <a:spAutoFit/>
            </a:bodyPr>
            <a:lstStyle/>
            <a:p>
              <a:r>
                <a:rPr lang="en-US" dirty="0"/>
                <a:t>100 nm</a:t>
              </a:r>
            </a:p>
          </p:txBody>
        </p:sp>
      </p:grpSp>
      <p:sp>
        <p:nvSpPr>
          <p:cNvPr id="15" name="TextBox 14">
            <a:extLst>
              <a:ext uri="{FF2B5EF4-FFF2-40B4-BE49-F238E27FC236}">
                <a16:creationId xmlns:a16="http://schemas.microsoft.com/office/drawing/2014/main" id="{5B70DAD1-BB33-2FE8-8999-0AA9FF382419}"/>
              </a:ext>
            </a:extLst>
          </p:cNvPr>
          <p:cNvSpPr txBox="1"/>
          <p:nvPr/>
        </p:nvSpPr>
        <p:spPr>
          <a:xfrm>
            <a:off x="806317" y="5809936"/>
            <a:ext cx="622916" cy="369332"/>
          </a:xfrm>
          <a:prstGeom prst="rect">
            <a:avLst/>
          </a:prstGeom>
          <a:noFill/>
        </p:spPr>
        <p:txBody>
          <a:bodyPr wrap="square" rtlCol="0">
            <a:spAutoFit/>
          </a:bodyPr>
          <a:lstStyle/>
          <a:p>
            <a:r>
              <a:rPr lang="en-US" dirty="0"/>
              <a:t>UO</a:t>
            </a:r>
          </a:p>
        </p:txBody>
      </p:sp>
      <p:sp>
        <p:nvSpPr>
          <p:cNvPr id="16" name="TextBox 15">
            <a:extLst>
              <a:ext uri="{FF2B5EF4-FFF2-40B4-BE49-F238E27FC236}">
                <a16:creationId xmlns:a16="http://schemas.microsoft.com/office/drawing/2014/main" id="{D0EE0DDA-0778-2CFA-4AD3-32422796B109}"/>
              </a:ext>
            </a:extLst>
          </p:cNvPr>
          <p:cNvSpPr txBox="1"/>
          <p:nvPr/>
        </p:nvSpPr>
        <p:spPr>
          <a:xfrm>
            <a:off x="2109818" y="5810314"/>
            <a:ext cx="714375" cy="369332"/>
          </a:xfrm>
          <a:prstGeom prst="rect">
            <a:avLst/>
          </a:prstGeom>
          <a:noFill/>
        </p:spPr>
        <p:txBody>
          <a:bodyPr wrap="square" rtlCol="0">
            <a:spAutoFit/>
          </a:bodyPr>
          <a:lstStyle/>
          <a:p>
            <a:r>
              <a:rPr lang="en-US" dirty="0"/>
              <a:t>UO</a:t>
            </a:r>
            <a:r>
              <a:rPr lang="en-US" baseline="-25000" dirty="0"/>
              <a:t>2</a:t>
            </a:r>
          </a:p>
        </p:txBody>
      </p:sp>
      <p:pic>
        <p:nvPicPr>
          <p:cNvPr id="18" name="Picture 17" descr="Shape&#10;&#10;AI-generated content may be incorrect.">
            <a:extLst>
              <a:ext uri="{FF2B5EF4-FFF2-40B4-BE49-F238E27FC236}">
                <a16:creationId xmlns:a16="http://schemas.microsoft.com/office/drawing/2014/main" id="{33099755-C737-04CA-113D-1591AFE3B489}"/>
              </a:ext>
            </a:extLst>
          </p:cNvPr>
          <p:cNvPicPr>
            <a:picLocks noChangeAspect="1"/>
          </p:cNvPicPr>
          <p:nvPr/>
        </p:nvPicPr>
        <p:blipFill>
          <a:blip r:embed="rId4">
            <a:extLst>
              <a:ext uri="{28A0092B-C50C-407E-A947-70E740481C1C}">
                <a14:useLocalDpi xmlns:a14="http://schemas.microsoft.com/office/drawing/2010/main" val="0"/>
              </a:ext>
            </a:extLst>
          </a:blip>
          <a:srcRect l="38750" t="10000" r="38611" b="10587"/>
          <a:stretch/>
        </p:blipFill>
        <p:spPr>
          <a:xfrm>
            <a:off x="3281275" y="1126445"/>
            <a:ext cx="1246955" cy="4374092"/>
          </a:xfrm>
          <a:prstGeom prst="rect">
            <a:avLst/>
          </a:prstGeom>
        </p:spPr>
      </p:pic>
      <p:sp>
        <p:nvSpPr>
          <p:cNvPr id="19" name="TextBox 18">
            <a:extLst>
              <a:ext uri="{FF2B5EF4-FFF2-40B4-BE49-F238E27FC236}">
                <a16:creationId xmlns:a16="http://schemas.microsoft.com/office/drawing/2014/main" id="{B14D488E-2098-8429-A611-B55D089E21B7}"/>
              </a:ext>
            </a:extLst>
          </p:cNvPr>
          <p:cNvSpPr txBox="1"/>
          <p:nvPr/>
        </p:nvSpPr>
        <p:spPr>
          <a:xfrm>
            <a:off x="3687279" y="5810314"/>
            <a:ext cx="446174" cy="369332"/>
          </a:xfrm>
          <a:prstGeom prst="rect">
            <a:avLst/>
          </a:prstGeom>
          <a:noFill/>
        </p:spPr>
        <p:txBody>
          <a:bodyPr wrap="square" rtlCol="0">
            <a:spAutoFit/>
          </a:bodyPr>
          <a:lstStyle/>
          <a:p>
            <a:r>
              <a:rPr lang="en-US" dirty="0"/>
              <a:t>O</a:t>
            </a:r>
          </a:p>
        </p:txBody>
      </p:sp>
      <p:pic>
        <p:nvPicPr>
          <p:cNvPr id="21" name="Picture 20" descr="Shape&#10;&#10;AI-generated content may be incorrect.">
            <a:extLst>
              <a:ext uri="{FF2B5EF4-FFF2-40B4-BE49-F238E27FC236}">
                <a16:creationId xmlns:a16="http://schemas.microsoft.com/office/drawing/2014/main" id="{59DAB826-8DD1-5E9F-014B-737A07C83C71}"/>
              </a:ext>
            </a:extLst>
          </p:cNvPr>
          <p:cNvPicPr>
            <a:picLocks noChangeAspect="1"/>
          </p:cNvPicPr>
          <p:nvPr/>
        </p:nvPicPr>
        <p:blipFill>
          <a:blip r:embed="rId5">
            <a:extLst>
              <a:ext uri="{28A0092B-C50C-407E-A947-70E740481C1C}">
                <a14:useLocalDpi xmlns:a14="http://schemas.microsoft.com/office/drawing/2010/main" val="0"/>
              </a:ext>
            </a:extLst>
          </a:blip>
          <a:srcRect l="38333" t="11944" r="39028" b="10587"/>
          <a:stretch/>
        </p:blipFill>
        <p:spPr>
          <a:xfrm>
            <a:off x="4756601" y="1126445"/>
            <a:ext cx="1278252" cy="4374092"/>
          </a:xfrm>
          <a:prstGeom prst="rect">
            <a:avLst/>
          </a:prstGeom>
        </p:spPr>
      </p:pic>
      <p:sp>
        <p:nvSpPr>
          <p:cNvPr id="22" name="TextBox 21">
            <a:extLst>
              <a:ext uri="{FF2B5EF4-FFF2-40B4-BE49-F238E27FC236}">
                <a16:creationId xmlns:a16="http://schemas.microsoft.com/office/drawing/2014/main" id="{685281CA-E4B5-4453-4B3C-5EF08CB05D74}"/>
              </a:ext>
            </a:extLst>
          </p:cNvPr>
          <p:cNvSpPr txBox="1"/>
          <p:nvPr/>
        </p:nvSpPr>
        <p:spPr>
          <a:xfrm>
            <a:off x="5116258" y="5810314"/>
            <a:ext cx="558937" cy="369332"/>
          </a:xfrm>
          <a:prstGeom prst="rect">
            <a:avLst/>
          </a:prstGeom>
          <a:noFill/>
        </p:spPr>
        <p:txBody>
          <a:bodyPr wrap="square" rtlCol="0">
            <a:spAutoFit/>
          </a:bodyPr>
          <a:lstStyle/>
          <a:p>
            <a:r>
              <a:rPr lang="en-US" dirty="0"/>
              <a:t>UC</a:t>
            </a:r>
          </a:p>
        </p:txBody>
      </p:sp>
      <p:pic>
        <p:nvPicPr>
          <p:cNvPr id="24" name="Picture 23">
            <a:extLst>
              <a:ext uri="{FF2B5EF4-FFF2-40B4-BE49-F238E27FC236}">
                <a16:creationId xmlns:a16="http://schemas.microsoft.com/office/drawing/2014/main" id="{A4B630B6-4F4B-696B-CB20-AAB2D3435637}"/>
              </a:ext>
            </a:extLst>
          </p:cNvPr>
          <p:cNvPicPr>
            <a:picLocks noChangeAspect="1"/>
          </p:cNvPicPr>
          <p:nvPr/>
        </p:nvPicPr>
        <p:blipFill>
          <a:blip r:embed="rId6">
            <a:extLst>
              <a:ext uri="{28A0092B-C50C-407E-A947-70E740481C1C}">
                <a14:useLocalDpi xmlns:a14="http://schemas.microsoft.com/office/drawing/2010/main" val="0"/>
              </a:ext>
            </a:extLst>
          </a:blip>
          <a:srcRect l="38472" t="9861" r="38333" b="10587"/>
          <a:stretch/>
        </p:blipFill>
        <p:spPr>
          <a:xfrm>
            <a:off x="6264639" y="1126445"/>
            <a:ext cx="1275324" cy="4374092"/>
          </a:xfrm>
          <a:prstGeom prst="rect">
            <a:avLst/>
          </a:prstGeom>
        </p:spPr>
      </p:pic>
      <p:sp>
        <p:nvSpPr>
          <p:cNvPr id="25" name="TextBox 24">
            <a:extLst>
              <a:ext uri="{FF2B5EF4-FFF2-40B4-BE49-F238E27FC236}">
                <a16:creationId xmlns:a16="http://schemas.microsoft.com/office/drawing/2014/main" id="{9A04EDC7-240D-2B43-690E-984BDAFBEE2A}"/>
              </a:ext>
            </a:extLst>
          </p:cNvPr>
          <p:cNvSpPr txBox="1"/>
          <p:nvPr/>
        </p:nvSpPr>
        <p:spPr>
          <a:xfrm>
            <a:off x="6679214" y="5809936"/>
            <a:ext cx="446174" cy="369332"/>
          </a:xfrm>
          <a:prstGeom prst="rect">
            <a:avLst/>
          </a:prstGeom>
          <a:noFill/>
        </p:spPr>
        <p:txBody>
          <a:bodyPr wrap="square" rtlCol="0">
            <a:spAutoFit/>
          </a:bodyPr>
          <a:lstStyle/>
          <a:p>
            <a:r>
              <a:rPr lang="en-US" dirty="0"/>
              <a:t>C</a:t>
            </a:r>
          </a:p>
        </p:txBody>
      </p:sp>
      <p:pic>
        <p:nvPicPr>
          <p:cNvPr id="27" name="Picture 26" descr="A picture containing diagram&#10;&#10;AI-generated content may be incorrect.">
            <a:extLst>
              <a:ext uri="{FF2B5EF4-FFF2-40B4-BE49-F238E27FC236}">
                <a16:creationId xmlns:a16="http://schemas.microsoft.com/office/drawing/2014/main" id="{ADA99E04-C525-423E-1B18-9BF4ED8A6494}"/>
              </a:ext>
            </a:extLst>
          </p:cNvPr>
          <p:cNvPicPr>
            <a:picLocks noChangeAspect="1"/>
          </p:cNvPicPr>
          <p:nvPr/>
        </p:nvPicPr>
        <p:blipFill>
          <a:blip r:embed="rId7">
            <a:extLst>
              <a:ext uri="{28A0092B-C50C-407E-A947-70E740481C1C}">
                <a14:useLocalDpi xmlns:a14="http://schemas.microsoft.com/office/drawing/2010/main" val="0"/>
              </a:ext>
            </a:extLst>
          </a:blip>
          <a:srcRect l="40717" t="10278" r="39710" b="10587"/>
          <a:stretch/>
        </p:blipFill>
        <p:spPr>
          <a:xfrm>
            <a:off x="7769616" y="1126445"/>
            <a:ext cx="1081866" cy="4374092"/>
          </a:xfrm>
          <a:prstGeom prst="rect">
            <a:avLst/>
          </a:prstGeom>
        </p:spPr>
      </p:pic>
      <p:sp>
        <p:nvSpPr>
          <p:cNvPr id="28" name="TextBox 27">
            <a:extLst>
              <a:ext uri="{FF2B5EF4-FFF2-40B4-BE49-F238E27FC236}">
                <a16:creationId xmlns:a16="http://schemas.microsoft.com/office/drawing/2014/main" id="{166A716D-016C-6956-866A-EB9D8B610748}"/>
              </a:ext>
            </a:extLst>
          </p:cNvPr>
          <p:cNvSpPr txBox="1"/>
          <p:nvPr/>
        </p:nvSpPr>
        <p:spPr>
          <a:xfrm>
            <a:off x="8087462" y="5809936"/>
            <a:ext cx="446174" cy="369332"/>
          </a:xfrm>
          <a:prstGeom prst="rect">
            <a:avLst/>
          </a:prstGeom>
          <a:noFill/>
        </p:spPr>
        <p:txBody>
          <a:bodyPr wrap="square" rtlCol="0">
            <a:spAutoFit/>
          </a:bodyPr>
          <a:lstStyle/>
          <a:p>
            <a:r>
              <a:rPr lang="en-US" dirty="0"/>
              <a:t>U</a:t>
            </a:r>
          </a:p>
        </p:txBody>
      </p:sp>
      <p:pic>
        <p:nvPicPr>
          <p:cNvPr id="30" name="Picture 29" descr="Shape&#10;&#10;AI-generated content may be incorrect.">
            <a:extLst>
              <a:ext uri="{FF2B5EF4-FFF2-40B4-BE49-F238E27FC236}">
                <a16:creationId xmlns:a16="http://schemas.microsoft.com/office/drawing/2014/main" id="{D4A7D863-C544-F437-6B87-32656617512D}"/>
              </a:ext>
            </a:extLst>
          </p:cNvPr>
          <p:cNvPicPr>
            <a:picLocks noChangeAspect="1"/>
          </p:cNvPicPr>
          <p:nvPr/>
        </p:nvPicPr>
        <p:blipFill>
          <a:blip r:embed="rId8">
            <a:extLst>
              <a:ext uri="{28A0092B-C50C-407E-A947-70E740481C1C}">
                <a14:useLocalDpi xmlns:a14="http://schemas.microsoft.com/office/drawing/2010/main" val="0"/>
              </a:ext>
            </a:extLst>
          </a:blip>
          <a:srcRect l="39028" t="11111" r="38888" b="10587"/>
          <a:stretch/>
        </p:blipFill>
        <p:spPr>
          <a:xfrm>
            <a:off x="9072383" y="1126445"/>
            <a:ext cx="1233614" cy="4374092"/>
          </a:xfrm>
          <a:prstGeom prst="rect">
            <a:avLst/>
          </a:prstGeom>
        </p:spPr>
      </p:pic>
      <p:sp>
        <p:nvSpPr>
          <p:cNvPr id="31" name="TextBox 30">
            <a:extLst>
              <a:ext uri="{FF2B5EF4-FFF2-40B4-BE49-F238E27FC236}">
                <a16:creationId xmlns:a16="http://schemas.microsoft.com/office/drawing/2014/main" id="{8A6CF4CF-9EE1-B31A-A8A7-CA904B9C47F1}"/>
              </a:ext>
            </a:extLst>
          </p:cNvPr>
          <p:cNvSpPr txBox="1"/>
          <p:nvPr/>
        </p:nvSpPr>
        <p:spPr>
          <a:xfrm>
            <a:off x="9409721" y="5809936"/>
            <a:ext cx="558937" cy="369332"/>
          </a:xfrm>
          <a:prstGeom prst="rect">
            <a:avLst/>
          </a:prstGeom>
          <a:noFill/>
        </p:spPr>
        <p:txBody>
          <a:bodyPr wrap="square" rtlCol="0">
            <a:spAutoFit/>
          </a:bodyPr>
          <a:lstStyle/>
          <a:p>
            <a:r>
              <a:rPr lang="en-US" dirty="0"/>
              <a:t>Gd</a:t>
            </a:r>
          </a:p>
        </p:txBody>
      </p:sp>
      <p:pic>
        <p:nvPicPr>
          <p:cNvPr id="33" name="Picture 32" descr="Shape&#10;&#10;AI-generated content may be incorrect.">
            <a:extLst>
              <a:ext uri="{FF2B5EF4-FFF2-40B4-BE49-F238E27FC236}">
                <a16:creationId xmlns:a16="http://schemas.microsoft.com/office/drawing/2014/main" id="{7FE2D631-34F9-BC89-5862-92FEDF3DAA7A}"/>
              </a:ext>
            </a:extLst>
          </p:cNvPr>
          <p:cNvPicPr>
            <a:picLocks noChangeAspect="1"/>
          </p:cNvPicPr>
          <p:nvPr/>
        </p:nvPicPr>
        <p:blipFill>
          <a:blip r:embed="rId9">
            <a:extLst>
              <a:ext uri="{28A0092B-C50C-407E-A947-70E740481C1C}">
                <a14:useLocalDpi xmlns:a14="http://schemas.microsoft.com/office/drawing/2010/main" val="0"/>
              </a:ext>
            </a:extLst>
          </a:blip>
          <a:srcRect l="39028" t="10278" r="37901" b="10587"/>
          <a:stretch/>
        </p:blipFill>
        <p:spPr>
          <a:xfrm>
            <a:off x="10533764" y="1126445"/>
            <a:ext cx="1275220" cy="4374092"/>
          </a:xfrm>
          <a:prstGeom prst="rect">
            <a:avLst/>
          </a:prstGeom>
        </p:spPr>
      </p:pic>
      <p:sp>
        <p:nvSpPr>
          <p:cNvPr id="34" name="TextBox 33">
            <a:extLst>
              <a:ext uri="{FF2B5EF4-FFF2-40B4-BE49-F238E27FC236}">
                <a16:creationId xmlns:a16="http://schemas.microsoft.com/office/drawing/2014/main" id="{DCCB829C-E536-3F10-C7C1-F7F7BB1394FF}"/>
              </a:ext>
            </a:extLst>
          </p:cNvPr>
          <p:cNvSpPr txBox="1"/>
          <p:nvPr/>
        </p:nvSpPr>
        <p:spPr>
          <a:xfrm>
            <a:off x="10893303" y="5809936"/>
            <a:ext cx="556142" cy="369332"/>
          </a:xfrm>
          <a:prstGeom prst="rect">
            <a:avLst/>
          </a:prstGeom>
          <a:noFill/>
        </p:spPr>
        <p:txBody>
          <a:bodyPr wrap="square" rtlCol="0">
            <a:spAutoFit/>
          </a:bodyPr>
          <a:lstStyle/>
          <a:p>
            <a:r>
              <a:rPr lang="en-US" dirty="0"/>
              <a:t>Tb</a:t>
            </a:r>
          </a:p>
        </p:txBody>
      </p:sp>
      <p:sp>
        <p:nvSpPr>
          <p:cNvPr id="3" name="Title 7">
            <a:extLst>
              <a:ext uri="{FF2B5EF4-FFF2-40B4-BE49-F238E27FC236}">
                <a16:creationId xmlns:a16="http://schemas.microsoft.com/office/drawing/2014/main" id="{43C93A91-BB98-BF29-1219-2867EC23D341}"/>
              </a:ext>
            </a:extLst>
          </p:cNvPr>
          <p:cNvSpPr txBox="1">
            <a:spLocks/>
          </p:cNvSpPr>
          <p:nvPr/>
        </p:nvSpPr>
        <p:spPr>
          <a:xfrm>
            <a:off x="888176" y="529715"/>
            <a:ext cx="10415648" cy="596730"/>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Irradiated Fuel Kernel APT</a:t>
            </a:r>
          </a:p>
        </p:txBody>
      </p:sp>
      <p:sp>
        <p:nvSpPr>
          <p:cNvPr id="5" name="TextBox 4">
            <a:extLst>
              <a:ext uri="{FF2B5EF4-FFF2-40B4-BE49-F238E27FC236}">
                <a16:creationId xmlns:a16="http://schemas.microsoft.com/office/drawing/2014/main" id="{31BD8006-A65D-EEBB-D55B-536C9B122C3A}"/>
              </a:ext>
            </a:extLst>
          </p:cNvPr>
          <p:cNvSpPr txBox="1"/>
          <p:nvPr/>
        </p:nvSpPr>
        <p:spPr>
          <a:xfrm>
            <a:off x="8139" y="6488668"/>
            <a:ext cx="441146" cy="369332"/>
          </a:xfrm>
          <a:prstGeom prst="rect">
            <a:avLst/>
          </a:prstGeom>
          <a:noFill/>
        </p:spPr>
        <p:txBody>
          <a:bodyPr wrap="none" rtlCol="0">
            <a:spAutoFit/>
          </a:bodyPr>
          <a:lstStyle/>
          <a:p>
            <a:r>
              <a:rPr lang="en-US" dirty="0"/>
              <a:t>12</a:t>
            </a:r>
          </a:p>
        </p:txBody>
      </p:sp>
    </p:spTree>
    <p:extLst>
      <p:ext uri="{BB962C8B-B14F-4D97-AF65-F5344CB8AC3E}">
        <p14:creationId xmlns:p14="http://schemas.microsoft.com/office/powerpoint/2010/main" val="193903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AI-generated content may be incorrect.">
            <a:extLst>
              <a:ext uri="{FF2B5EF4-FFF2-40B4-BE49-F238E27FC236}">
                <a16:creationId xmlns:a16="http://schemas.microsoft.com/office/drawing/2014/main" id="{3650B006-5EC1-8DA3-0C51-857F094CD64C}"/>
              </a:ext>
            </a:extLst>
          </p:cNvPr>
          <p:cNvPicPr>
            <a:picLocks noChangeAspect="1"/>
          </p:cNvPicPr>
          <p:nvPr/>
        </p:nvPicPr>
        <p:blipFill>
          <a:blip r:embed="rId2">
            <a:extLst>
              <a:ext uri="{28A0092B-C50C-407E-A947-70E740481C1C}">
                <a14:useLocalDpi xmlns:a14="http://schemas.microsoft.com/office/drawing/2010/main" val="0"/>
              </a:ext>
            </a:extLst>
          </a:blip>
          <a:srcRect l="38889" t="11111" r="38472" b="10695"/>
          <a:stretch/>
        </p:blipFill>
        <p:spPr>
          <a:xfrm>
            <a:off x="1470776" y="1234017"/>
            <a:ext cx="1323687" cy="4572000"/>
          </a:xfrm>
          <a:prstGeom prst="rect">
            <a:avLst/>
          </a:prstGeom>
        </p:spPr>
      </p:pic>
      <p:sp>
        <p:nvSpPr>
          <p:cNvPr id="5" name="TextBox 4">
            <a:extLst>
              <a:ext uri="{FF2B5EF4-FFF2-40B4-BE49-F238E27FC236}">
                <a16:creationId xmlns:a16="http://schemas.microsoft.com/office/drawing/2014/main" id="{E2DFF708-C930-2337-2D7E-D7240D0020A4}"/>
              </a:ext>
            </a:extLst>
          </p:cNvPr>
          <p:cNvSpPr txBox="1"/>
          <p:nvPr/>
        </p:nvSpPr>
        <p:spPr>
          <a:xfrm>
            <a:off x="1832438" y="5874835"/>
            <a:ext cx="962025" cy="369332"/>
          </a:xfrm>
          <a:prstGeom prst="rect">
            <a:avLst/>
          </a:prstGeom>
          <a:noFill/>
        </p:spPr>
        <p:txBody>
          <a:bodyPr wrap="square" rtlCol="0">
            <a:spAutoFit/>
          </a:bodyPr>
          <a:lstStyle/>
          <a:p>
            <a:r>
              <a:rPr lang="en-US" dirty="0"/>
              <a:t>Dy</a:t>
            </a:r>
          </a:p>
        </p:txBody>
      </p:sp>
      <p:pic>
        <p:nvPicPr>
          <p:cNvPr id="7" name="Picture 6" descr="A picture containing diagram&#10;&#10;AI-generated content may be incorrect.">
            <a:extLst>
              <a:ext uri="{FF2B5EF4-FFF2-40B4-BE49-F238E27FC236}">
                <a16:creationId xmlns:a16="http://schemas.microsoft.com/office/drawing/2014/main" id="{CA8C89FD-B994-9126-6A6B-F6BA82F9D83A}"/>
              </a:ext>
            </a:extLst>
          </p:cNvPr>
          <p:cNvPicPr>
            <a:picLocks noChangeAspect="1"/>
          </p:cNvPicPr>
          <p:nvPr/>
        </p:nvPicPr>
        <p:blipFill>
          <a:blip r:embed="rId3">
            <a:extLst>
              <a:ext uri="{28A0092B-C50C-407E-A947-70E740481C1C}">
                <a14:useLocalDpi xmlns:a14="http://schemas.microsoft.com/office/drawing/2010/main" val="0"/>
              </a:ext>
            </a:extLst>
          </a:blip>
          <a:srcRect l="38472" t="10556" r="38472" b="11250"/>
          <a:stretch/>
        </p:blipFill>
        <p:spPr>
          <a:xfrm>
            <a:off x="2966200" y="1234017"/>
            <a:ext cx="1348051" cy="4572000"/>
          </a:xfrm>
          <a:prstGeom prst="rect">
            <a:avLst/>
          </a:prstGeom>
        </p:spPr>
      </p:pic>
      <p:sp>
        <p:nvSpPr>
          <p:cNvPr id="8" name="TextBox 7">
            <a:extLst>
              <a:ext uri="{FF2B5EF4-FFF2-40B4-BE49-F238E27FC236}">
                <a16:creationId xmlns:a16="http://schemas.microsoft.com/office/drawing/2014/main" id="{690F353F-E868-6B93-A40E-5B7A30CFCB2D}"/>
              </a:ext>
            </a:extLst>
          </p:cNvPr>
          <p:cNvSpPr txBox="1"/>
          <p:nvPr/>
        </p:nvSpPr>
        <p:spPr>
          <a:xfrm>
            <a:off x="3388257" y="5874835"/>
            <a:ext cx="962025" cy="369332"/>
          </a:xfrm>
          <a:prstGeom prst="rect">
            <a:avLst/>
          </a:prstGeom>
          <a:noFill/>
        </p:spPr>
        <p:txBody>
          <a:bodyPr wrap="square" rtlCol="0">
            <a:spAutoFit/>
          </a:bodyPr>
          <a:lstStyle/>
          <a:p>
            <a:r>
              <a:rPr lang="en-US" dirty="0"/>
              <a:t>Cd</a:t>
            </a:r>
          </a:p>
        </p:txBody>
      </p:sp>
      <p:graphicFrame>
        <p:nvGraphicFramePr>
          <p:cNvPr id="9" name="Table 8">
            <a:extLst>
              <a:ext uri="{FF2B5EF4-FFF2-40B4-BE49-F238E27FC236}">
                <a16:creationId xmlns:a16="http://schemas.microsoft.com/office/drawing/2014/main" id="{3D8D44F8-72E0-FC3A-1844-7EF00BF908CE}"/>
              </a:ext>
            </a:extLst>
          </p:cNvPr>
          <p:cNvGraphicFramePr>
            <a:graphicFrameLocks noGrp="1"/>
          </p:cNvGraphicFramePr>
          <p:nvPr>
            <p:extLst>
              <p:ext uri="{D42A27DB-BD31-4B8C-83A1-F6EECF244321}">
                <p14:modId xmlns:p14="http://schemas.microsoft.com/office/powerpoint/2010/main" val="3834416350"/>
              </p:ext>
            </p:extLst>
          </p:nvPr>
        </p:nvGraphicFramePr>
        <p:xfrm>
          <a:off x="9330420" y="1938867"/>
          <a:ext cx="2286000" cy="3383276"/>
        </p:xfrm>
        <a:graphic>
          <a:graphicData uri="http://schemas.openxmlformats.org/drawingml/2006/table">
            <a:tbl>
              <a:tblPr/>
              <a:tblGrid>
                <a:gridCol w="1143000">
                  <a:extLst>
                    <a:ext uri="{9D8B030D-6E8A-4147-A177-3AD203B41FA5}">
                      <a16:colId xmlns:a16="http://schemas.microsoft.com/office/drawing/2014/main" val="2715459291"/>
                    </a:ext>
                  </a:extLst>
                </a:gridCol>
                <a:gridCol w="1143000">
                  <a:extLst>
                    <a:ext uri="{9D8B030D-6E8A-4147-A177-3AD203B41FA5}">
                      <a16:colId xmlns:a16="http://schemas.microsoft.com/office/drawing/2014/main" val="2819010812"/>
                    </a:ext>
                  </a:extLst>
                </a:gridCol>
              </a:tblGrid>
              <a:tr h="260252">
                <a:tc>
                  <a:txBody>
                    <a:bodyPr/>
                    <a:lstStyle/>
                    <a:p>
                      <a:pPr algn="ctr" fontAlgn="ctr"/>
                      <a:r>
                        <a:rPr lang="en-US" sz="1100" b="0" i="0" u="none" strike="noStrike">
                          <a:solidFill>
                            <a:srgbClr val="000000"/>
                          </a:solidFill>
                          <a:effectLst/>
                          <a:latin typeface="Aptos Narrow" panose="020B0004020202020204" pitchFamily="34" charset="0"/>
                        </a:rPr>
                        <a:t>Atom Type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Ranged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1168212645"/>
                  </a:ext>
                </a:extLst>
              </a:tr>
              <a:tr h="260252">
                <a:tc>
                  <a:txBody>
                    <a:bodyPr/>
                    <a:lstStyle/>
                    <a:p>
                      <a:pPr algn="ctr" fontAlgn="ctr"/>
                      <a:r>
                        <a:rPr lang="en-US" sz="1100" b="0" i="0" u="none" strike="noStrike">
                          <a:solidFill>
                            <a:srgbClr val="000000"/>
                          </a:solidFill>
                          <a:effectLst/>
                          <a:latin typeface="Aptos Narrow" panose="020B0004020202020204" pitchFamily="34" charset="0"/>
                        </a:rPr>
                        <a:t>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59.15%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250648735"/>
                  </a:ext>
                </a:extLst>
              </a:tr>
              <a:tr h="260252">
                <a:tc>
                  <a:txBody>
                    <a:bodyPr/>
                    <a:lstStyle/>
                    <a:p>
                      <a:pPr algn="ctr" fontAlgn="ctr"/>
                      <a:r>
                        <a:rPr lang="en-US" sz="1100" b="0" i="0" u="none" strike="noStrike">
                          <a:solidFill>
                            <a:srgbClr val="000000"/>
                          </a:solidFill>
                          <a:effectLst/>
                          <a:latin typeface="Aptos Narrow" panose="020B0004020202020204" pitchFamily="34" charset="0"/>
                        </a:rPr>
                        <a:t>U</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33.76%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3392199019"/>
                  </a:ext>
                </a:extLst>
              </a:tr>
              <a:tr h="260252">
                <a:tc>
                  <a:txBody>
                    <a:bodyPr/>
                    <a:lstStyle/>
                    <a:p>
                      <a:pPr algn="ctr" fontAlgn="ctr"/>
                      <a:r>
                        <a:rPr lang="en-US" sz="1100" b="0" i="0" u="none" strike="noStrike">
                          <a:solidFill>
                            <a:srgbClr val="000000"/>
                          </a:solidFill>
                          <a:effectLst/>
                          <a:latin typeface="Aptos Narrow" panose="020B000402020202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3.03%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3450914451"/>
                  </a:ext>
                </a:extLst>
              </a:tr>
              <a:tr h="260252">
                <a:tc>
                  <a:txBody>
                    <a:bodyPr/>
                    <a:lstStyle/>
                    <a:p>
                      <a:pPr algn="ctr" fontAlgn="ctr"/>
                      <a:r>
                        <a:rPr lang="en-US" sz="1100" b="0" i="0" u="none" strike="noStrike">
                          <a:solidFill>
                            <a:srgbClr val="000000"/>
                          </a:solidFill>
                          <a:effectLst/>
                          <a:latin typeface="Aptos Narrow" panose="020B0004020202020204" pitchFamily="34" charset="0"/>
                        </a:rPr>
                        <a:t>Mo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806628580"/>
                  </a:ext>
                </a:extLst>
              </a:tr>
              <a:tr h="260252">
                <a:tc>
                  <a:txBody>
                    <a:bodyPr/>
                    <a:lstStyle/>
                    <a:p>
                      <a:pPr algn="ctr" fontAlgn="ctr"/>
                      <a:r>
                        <a:rPr lang="en-US" sz="1100" b="0" i="0" u="none" strike="noStrike">
                          <a:solidFill>
                            <a:srgbClr val="000000"/>
                          </a:solidFill>
                          <a:effectLst/>
                          <a:latin typeface="Aptos Narrow" panose="020B0004020202020204" pitchFamily="34" charset="0"/>
                        </a:rPr>
                        <a:t>Gd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3405432928"/>
                  </a:ext>
                </a:extLst>
              </a:tr>
              <a:tr h="260252">
                <a:tc>
                  <a:txBody>
                    <a:bodyPr/>
                    <a:lstStyle/>
                    <a:p>
                      <a:pPr algn="ctr" fontAlgn="ctr"/>
                      <a:r>
                        <a:rPr lang="en-US" sz="1100" b="0" i="0" u="none" strike="noStrike">
                          <a:solidFill>
                            <a:srgbClr val="000000"/>
                          </a:solidFill>
                          <a:effectLst/>
                          <a:latin typeface="Aptos Narrow" panose="020B0004020202020204" pitchFamily="34" charset="0"/>
                        </a:rPr>
                        <a:t>Dy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584185719"/>
                  </a:ext>
                </a:extLst>
              </a:tr>
              <a:tr h="260252">
                <a:tc>
                  <a:txBody>
                    <a:bodyPr/>
                    <a:lstStyle/>
                    <a:p>
                      <a:pPr algn="ctr" fontAlgn="ctr"/>
                      <a:r>
                        <a:rPr lang="en-US" sz="1100" b="0" i="0" u="none" strike="noStrike">
                          <a:solidFill>
                            <a:srgbClr val="000000"/>
                          </a:solidFill>
                          <a:effectLst/>
                          <a:latin typeface="Aptos Narrow" panose="020B0004020202020204" pitchFamily="34" charset="0"/>
                        </a:rPr>
                        <a:t>Tb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642428539"/>
                  </a:ext>
                </a:extLst>
              </a:tr>
              <a:tr h="260252">
                <a:tc>
                  <a:txBody>
                    <a:bodyPr/>
                    <a:lstStyle/>
                    <a:p>
                      <a:pPr algn="ctr" fontAlgn="ctr"/>
                      <a:r>
                        <a:rPr lang="en-US" sz="1100" b="0" i="0" u="none" strike="noStrike">
                          <a:solidFill>
                            <a:srgbClr val="000000"/>
                          </a:solidFill>
                          <a:effectLst/>
                          <a:latin typeface="Aptos Narrow" panose="020B0004020202020204" pitchFamily="34" charset="0"/>
                        </a:rPr>
                        <a:t>Cd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1356042131"/>
                  </a:ext>
                </a:extLst>
              </a:tr>
              <a:tr h="260252">
                <a:tc>
                  <a:txBody>
                    <a:bodyPr/>
                    <a:lstStyle/>
                    <a:p>
                      <a:pPr algn="ctr" fontAlgn="ctr"/>
                      <a:r>
                        <a:rPr lang="en-US" sz="1100" b="0" i="0" u="none" strike="noStrike">
                          <a:solidFill>
                            <a:srgbClr val="000000"/>
                          </a:solidFill>
                          <a:effectLst/>
                          <a:latin typeface="Aptos Narrow" panose="020B0004020202020204" pitchFamily="34" charset="0"/>
                        </a:rPr>
                        <a:t>Ru</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3431577560"/>
                  </a:ext>
                </a:extLst>
              </a:tr>
              <a:tr h="260252">
                <a:tc>
                  <a:txBody>
                    <a:bodyPr/>
                    <a:lstStyle/>
                    <a:p>
                      <a:pPr algn="ctr" fontAlgn="ctr"/>
                      <a:r>
                        <a:rPr lang="en-US" sz="1100" b="0" i="0" u="none" strike="noStrike">
                          <a:solidFill>
                            <a:srgbClr val="000000"/>
                          </a:solidFill>
                          <a:effectLst/>
                          <a:latin typeface="Aptos Narrow" panose="020B0004020202020204" pitchFamily="34" charset="0"/>
                        </a:rPr>
                        <a:t>Sn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1683757784"/>
                  </a:ext>
                </a:extLst>
              </a:tr>
              <a:tr h="260252">
                <a:tc>
                  <a:txBody>
                    <a:bodyPr/>
                    <a:lstStyle/>
                    <a:p>
                      <a:pPr algn="ctr" fontAlgn="ctr"/>
                      <a:r>
                        <a:rPr lang="en-US" sz="1100" b="0" i="0" u="none" strike="noStrike">
                          <a:solidFill>
                            <a:srgbClr val="000000"/>
                          </a:solidFill>
                          <a:effectLst/>
                          <a:latin typeface="Aptos Narrow" panose="020B0004020202020204" pitchFamily="34" charset="0"/>
                        </a:rPr>
                        <a:t>Ag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0.09%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867964790"/>
                  </a:ext>
                </a:extLst>
              </a:tr>
              <a:tr h="260252">
                <a:tc>
                  <a:txBody>
                    <a:bodyPr/>
                    <a:lstStyle/>
                    <a:p>
                      <a:pPr algn="ctr" fontAlgn="ctr"/>
                      <a:r>
                        <a:rPr lang="en-US" sz="1100" b="0" i="0" u="none" strike="noStrike">
                          <a:solidFill>
                            <a:srgbClr val="000000"/>
                          </a:solidFill>
                          <a:effectLst/>
                          <a:latin typeface="Aptos Narrow" panose="020B0004020202020204" pitchFamily="34" charset="0"/>
                        </a:rPr>
                        <a:t>Nb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dirty="0">
                          <a:solidFill>
                            <a:srgbClr val="000000"/>
                          </a:solidFill>
                          <a:effectLst/>
                          <a:latin typeface="Aptos Narrow" panose="020B0004020202020204" pitchFamily="34" charset="0"/>
                        </a:rPr>
                        <a:t>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589999903"/>
                  </a:ext>
                </a:extLst>
              </a:tr>
            </a:tbl>
          </a:graphicData>
        </a:graphic>
      </p:graphicFrame>
      <p:pic>
        <p:nvPicPr>
          <p:cNvPr id="11" name="Picture 10" descr="A picture containing chart&#10;&#10;AI-generated content may be incorrect.">
            <a:extLst>
              <a:ext uri="{FF2B5EF4-FFF2-40B4-BE49-F238E27FC236}">
                <a16:creationId xmlns:a16="http://schemas.microsoft.com/office/drawing/2014/main" id="{F34D9A9C-AD36-EE46-EDE6-37C856680A94}"/>
              </a:ext>
            </a:extLst>
          </p:cNvPr>
          <p:cNvPicPr>
            <a:picLocks noChangeAspect="1"/>
          </p:cNvPicPr>
          <p:nvPr/>
        </p:nvPicPr>
        <p:blipFill>
          <a:blip r:embed="rId4">
            <a:extLst>
              <a:ext uri="{28A0092B-C50C-407E-A947-70E740481C1C}">
                <a14:useLocalDpi xmlns:a14="http://schemas.microsoft.com/office/drawing/2010/main" val="0"/>
              </a:ext>
            </a:extLst>
          </a:blip>
          <a:srcRect l="39028" t="10834" r="38333" b="10694"/>
          <a:stretch/>
        </p:blipFill>
        <p:spPr>
          <a:xfrm>
            <a:off x="4485988" y="1234017"/>
            <a:ext cx="1319003" cy="4572000"/>
          </a:xfrm>
          <a:prstGeom prst="rect">
            <a:avLst/>
          </a:prstGeom>
        </p:spPr>
      </p:pic>
      <p:sp>
        <p:nvSpPr>
          <p:cNvPr id="12" name="TextBox 11">
            <a:extLst>
              <a:ext uri="{FF2B5EF4-FFF2-40B4-BE49-F238E27FC236}">
                <a16:creationId xmlns:a16="http://schemas.microsoft.com/office/drawing/2014/main" id="{A586CF4D-13CF-BDE8-0F9D-75EF6001163D}"/>
              </a:ext>
            </a:extLst>
          </p:cNvPr>
          <p:cNvSpPr txBox="1"/>
          <p:nvPr/>
        </p:nvSpPr>
        <p:spPr>
          <a:xfrm>
            <a:off x="4944076" y="5874835"/>
            <a:ext cx="962025" cy="369332"/>
          </a:xfrm>
          <a:prstGeom prst="rect">
            <a:avLst/>
          </a:prstGeom>
          <a:noFill/>
        </p:spPr>
        <p:txBody>
          <a:bodyPr wrap="square" rtlCol="0">
            <a:spAutoFit/>
          </a:bodyPr>
          <a:lstStyle/>
          <a:p>
            <a:r>
              <a:rPr lang="en-US" dirty="0"/>
              <a:t>Ru</a:t>
            </a:r>
          </a:p>
        </p:txBody>
      </p:sp>
      <p:pic>
        <p:nvPicPr>
          <p:cNvPr id="14" name="Picture 13" descr="A picture containing chart&#10;&#10;AI-generated content may be incorrect.">
            <a:extLst>
              <a:ext uri="{FF2B5EF4-FFF2-40B4-BE49-F238E27FC236}">
                <a16:creationId xmlns:a16="http://schemas.microsoft.com/office/drawing/2014/main" id="{C9A189BA-74A3-B01B-55F6-9651CDE7D152}"/>
              </a:ext>
            </a:extLst>
          </p:cNvPr>
          <p:cNvPicPr>
            <a:picLocks noChangeAspect="1"/>
          </p:cNvPicPr>
          <p:nvPr/>
        </p:nvPicPr>
        <p:blipFill>
          <a:blip r:embed="rId5">
            <a:extLst>
              <a:ext uri="{28A0092B-C50C-407E-A947-70E740481C1C}">
                <a14:useLocalDpi xmlns:a14="http://schemas.microsoft.com/office/drawing/2010/main" val="0"/>
              </a:ext>
            </a:extLst>
          </a:blip>
          <a:srcRect l="39028" t="10833" r="38750" b="10973"/>
          <a:stretch/>
        </p:blipFill>
        <p:spPr>
          <a:xfrm>
            <a:off x="5976728" y="1234017"/>
            <a:ext cx="1299326" cy="4572000"/>
          </a:xfrm>
          <a:prstGeom prst="rect">
            <a:avLst/>
          </a:prstGeom>
        </p:spPr>
      </p:pic>
      <p:sp>
        <p:nvSpPr>
          <p:cNvPr id="15" name="TextBox 14">
            <a:extLst>
              <a:ext uri="{FF2B5EF4-FFF2-40B4-BE49-F238E27FC236}">
                <a16:creationId xmlns:a16="http://schemas.microsoft.com/office/drawing/2014/main" id="{48F0FF01-39B2-EBCD-037E-378A6E4A22E8}"/>
              </a:ext>
            </a:extLst>
          </p:cNvPr>
          <p:cNvSpPr txBox="1"/>
          <p:nvPr/>
        </p:nvSpPr>
        <p:spPr>
          <a:xfrm>
            <a:off x="6433301" y="5874835"/>
            <a:ext cx="962025" cy="369332"/>
          </a:xfrm>
          <a:prstGeom prst="rect">
            <a:avLst/>
          </a:prstGeom>
          <a:noFill/>
        </p:spPr>
        <p:txBody>
          <a:bodyPr wrap="square" rtlCol="0">
            <a:spAutoFit/>
          </a:bodyPr>
          <a:lstStyle/>
          <a:p>
            <a:r>
              <a:rPr lang="en-US" dirty="0"/>
              <a:t>Mo</a:t>
            </a:r>
          </a:p>
        </p:txBody>
      </p:sp>
      <p:sp>
        <p:nvSpPr>
          <p:cNvPr id="3" name="Title 7">
            <a:extLst>
              <a:ext uri="{FF2B5EF4-FFF2-40B4-BE49-F238E27FC236}">
                <a16:creationId xmlns:a16="http://schemas.microsoft.com/office/drawing/2014/main" id="{D5A071AC-5555-DAF1-6B48-563766F41738}"/>
              </a:ext>
            </a:extLst>
          </p:cNvPr>
          <p:cNvSpPr txBox="1">
            <a:spLocks/>
          </p:cNvSpPr>
          <p:nvPr/>
        </p:nvSpPr>
        <p:spPr>
          <a:xfrm>
            <a:off x="888176" y="529715"/>
            <a:ext cx="10415648" cy="596730"/>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Irradiated Fuel Kernel APT (cont.)</a:t>
            </a:r>
          </a:p>
        </p:txBody>
      </p:sp>
      <p:sp>
        <p:nvSpPr>
          <p:cNvPr id="6" name="TextBox 5">
            <a:extLst>
              <a:ext uri="{FF2B5EF4-FFF2-40B4-BE49-F238E27FC236}">
                <a16:creationId xmlns:a16="http://schemas.microsoft.com/office/drawing/2014/main" id="{96DF859B-1606-111B-1419-49D81A850BAB}"/>
              </a:ext>
            </a:extLst>
          </p:cNvPr>
          <p:cNvSpPr txBox="1"/>
          <p:nvPr/>
        </p:nvSpPr>
        <p:spPr>
          <a:xfrm>
            <a:off x="8139" y="6488668"/>
            <a:ext cx="441146" cy="369332"/>
          </a:xfrm>
          <a:prstGeom prst="rect">
            <a:avLst/>
          </a:prstGeom>
          <a:noFill/>
        </p:spPr>
        <p:txBody>
          <a:bodyPr wrap="none" rtlCol="0">
            <a:spAutoFit/>
          </a:bodyPr>
          <a:lstStyle/>
          <a:p>
            <a:r>
              <a:rPr lang="en-US" dirty="0"/>
              <a:t>13</a:t>
            </a:r>
          </a:p>
        </p:txBody>
      </p:sp>
    </p:spTree>
    <p:extLst>
      <p:ext uri="{BB962C8B-B14F-4D97-AF65-F5344CB8AC3E}">
        <p14:creationId xmlns:p14="http://schemas.microsoft.com/office/powerpoint/2010/main" val="363145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row&#10;&#10;AI-generated content may be incorrect.">
            <a:extLst>
              <a:ext uri="{FF2B5EF4-FFF2-40B4-BE49-F238E27FC236}">
                <a16:creationId xmlns:a16="http://schemas.microsoft.com/office/drawing/2014/main" id="{78D7F839-00AC-494E-0559-817767C9C58A}"/>
              </a:ext>
            </a:extLst>
          </p:cNvPr>
          <p:cNvPicPr>
            <a:picLocks noChangeAspect="1"/>
          </p:cNvPicPr>
          <p:nvPr/>
        </p:nvPicPr>
        <p:blipFill>
          <a:blip r:embed="rId2">
            <a:extLst>
              <a:ext uri="{28A0092B-C50C-407E-A947-70E740481C1C}">
                <a14:useLocalDpi xmlns:a14="http://schemas.microsoft.com/office/drawing/2010/main" val="0"/>
              </a:ext>
            </a:extLst>
          </a:blip>
          <a:srcRect l="26250" t="12778" r="26389" b="13473"/>
          <a:stretch/>
        </p:blipFill>
        <p:spPr>
          <a:xfrm>
            <a:off x="191579" y="2112188"/>
            <a:ext cx="1746927" cy="2720287"/>
          </a:xfrm>
          <a:prstGeom prst="rect">
            <a:avLst/>
          </a:prstGeom>
        </p:spPr>
      </p:pic>
      <p:grpSp>
        <p:nvGrpSpPr>
          <p:cNvPr id="9" name="Group 8">
            <a:extLst>
              <a:ext uri="{FF2B5EF4-FFF2-40B4-BE49-F238E27FC236}">
                <a16:creationId xmlns:a16="http://schemas.microsoft.com/office/drawing/2014/main" id="{3BE57FCA-DB3F-CFAE-9293-F204EB75B9B7}"/>
              </a:ext>
            </a:extLst>
          </p:cNvPr>
          <p:cNvGrpSpPr/>
          <p:nvPr/>
        </p:nvGrpSpPr>
        <p:grpSpPr>
          <a:xfrm>
            <a:off x="617392" y="6007244"/>
            <a:ext cx="895300" cy="369332"/>
            <a:chOff x="519934" y="4895850"/>
            <a:chExt cx="804041" cy="369332"/>
          </a:xfrm>
        </p:grpSpPr>
        <p:cxnSp>
          <p:nvCxnSpPr>
            <p:cNvPr id="7" name="Straight Connector 6">
              <a:extLst>
                <a:ext uri="{FF2B5EF4-FFF2-40B4-BE49-F238E27FC236}">
                  <a16:creationId xmlns:a16="http://schemas.microsoft.com/office/drawing/2014/main" id="{B40703E1-5475-5C66-164A-1FF100C741F0}"/>
                </a:ext>
              </a:extLst>
            </p:cNvPr>
            <p:cNvCxnSpPr/>
            <p:nvPr/>
          </p:nvCxnSpPr>
          <p:spPr>
            <a:xfrm>
              <a:off x="592455" y="4895850"/>
              <a:ext cx="731520" cy="0"/>
            </a:xfrm>
            <a:prstGeom prst="line">
              <a:avLst/>
            </a:prstGeom>
            <a:ln w="76200"/>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E5E279C5-DED7-15D6-E1E1-7A569B48AF25}"/>
                </a:ext>
              </a:extLst>
            </p:cNvPr>
            <p:cNvSpPr txBox="1"/>
            <p:nvPr/>
          </p:nvSpPr>
          <p:spPr>
            <a:xfrm>
              <a:off x="519934" y="4895850"/>
              <a:ext cx="804041" cy="369332"/>
            </a:xfrm>
            <a:prstGeom prst="rect">
              <a:avLst/>
            </a:prstGeom>
            <a:noFill/>
          </p:spPr>
          <p:txBody>
            <a:bodyPr wrap="square" rtlCol="0">
              <a:spAutoFit/>
            </a:bodyPr>
            <a:lstStyle/>
            <a:p>
              <a:r>
                <a:rPr lang="en-US" dirty="0"/>
                <a:t>10 nm</a:t>
              </a:r>
            </a:p>
          </p:txBody>
        </p:sp>
      </p:grpSp>
      <p:pic>
        <p:nvPicPr>
          <p:cNvPr id="11" name="Picture 10" descr="A picture containing accessory&#10;&#10;AI-generated content may be incorrect.">
            <a:extLst>
              <a:ext uri="{FF2B5EF4-FFF2-40B4-BE49-F238E27FC236}">
                <a16:creationId xmlns:a16="http://schemas.microsoft.com/office/drawing/2014/main" id="{E1AFAC14-F82D-06DF-00DC-D9186F9C213E}"/>
              </a:ext>
            </a:extLst>
          </p:cNvPr>
          <p:cNvPicPr>
            <a:picLocks noChangeAspect="1"/>
          </p:cNvPicPr>
          <p:nvPr/>
        </p:nvPicPr>
        <p:blipFill>
          <a:blip r:embed="rId3">
            <a:extLst>
              <a:ext uri="{28A0092B-C50C-407E-A947-70E740481C1C}">
                <a14:useLocalDpi xmlns:a14="http://schemas.microsoft.com/office/drawing/2010/main" val="0"/>
              </a:ext>
            </a:extLst>
          </a:blip>
          <a:srcRect l="27880" t="14074" r="26564" b="13703"/>
          <a:stretch/>
        </p:blipFill>
        <p:spPr>
          <a:xfrm>
            <a:off x="2407241" y="2112189"/>
            <a:ext cx="1715874" cy="2720287"/>
          </a:xfrm>
          <a:prstGeom prst="rect">
            <a:avLst/>
          </a:prstGeom>
        </p:spPr>
      </p:pic>
      <p:pic>
        <p:nvPicPr>
          <p:cNvPr id="13" name="Picture 12" descr="A picture containing chart&#10;&#10;AI-generated content may be incorrect.">
            <a:extLst>
              <a:ext uri="{FF2B5EF4-FFF2-40B4-BE49-F238E27FC236}">
                <a16:creationId xmlns:a16="http://schemas.microsoft.com/office/drawing/2014/main" id="{BF808F98-11DF-3BBF-CB3E-05C8CFC6E746}"/>
              </a:ext>
            </a:extLst>
          </p:cNvPr>
          <p:cNvPicPr>
            <a:picLocks noChangeAspect="1"/>
          </p:cNvPicPr>
          <p:nvPr/>
        </p:nvPicPr>
        <p:blipFill>
          <a:blip r:embed="rId4">
            <a:extLst>
              <a:ext uri="{28A0092B-C50C-407E-A947-70E740481C1C}">
                <a14:useLocalDpi xmlns:a14="http://schemas.microsoft.com/office/drawing/2010/main" val="0"/>
              </a:ext>
            </a:extLst>
          </a:blip>
          <a:srcRect l="26666" t="12778" r="26297" b="14445"/>
          <a:stretch/>
        </p:blipFill>
        <p:spPr>
          <a:xfrm>
            <a:off x="4591850" y="2112189"/>
            <a:ext cx="1758150" cy="2720286"/>
          </a:xfrm>
          <a:prstGeom prst="rect">
            <a:avLst/>
          </a:prstGeom>
        </p:spPr>
      </p:pic>
      <p:pic>
        <p:nvPicPr>
          <p:cNvPr id="15" name="Picture 14" descr="A picture containing background pattern&#10;&#10;AI-generated content may be incorrect.">
            <a:extLst>
              <a:ext uri="{FF2B5EF4-FFF2-40B4-BE49-F238E27FC236}">
                <a16:creationId xmlns:a16="http://schemas.microsoft.com/office/drawing/2014/main" id="{F57DCBA7-8EA8-1962-A4FF-CD27CF83884F}"/>
              </a:ext>
            </a:extLst>
          </p:cNvPr>
          <p:cNvPicPr>
            <a:picLocks noChangeAspect="1"/>
          </p:cNvPicPr>
          <p:nvPr/>
        </p:nvPicPr>
        <p:blipFill>
          <a:blip r:embed="rId5">
            <a:extLst>
              <a:ext uri="{28A0092B-C50C-407E-A947-70E740481C1C}">
                <a14:useLocalDpi xmlns:a14="http://schemas.microsoft.com/office/drawing/2010/main" val="0"/>
              </a:ext>
            </a:extLst>
          </a:blip>
          <a:srcRect l="26481" t="12778" r="26297" b="12778"/>
          <a:stretch/>
        </p:blipFill>
        <p:spPr>
          <a:xfrm>
            <a:off x="6818735" y="2116707"/>
            <a:ext cx="1725556" cy="2720287"/>
          </a:xfrm>
          <a:prstGeom prst="rect">
            <a:avLst/>
          </a:prstGeom>
        </p:spPr>
      </p:pic>
      <p:sp>
        <p:nvSpPr>
          <p:cNvPr id="16" name="TextBox 15">
            <a:extLst>
              <a:ext uri="{FF2B5EF4-FFF2-40B4-BE49-F238E27FC236}">
                <a16:creationId xmlns:a16="http://schemas.microsoft.com/office/drawing/2014/main" id="{C26C16B8-89FA-33DB-59F4-9F1C00FEEF01}"/>
              </a:ext>
            </a:extLst>
          </p:cNvPr>
          <p:cNvSpPr txBox="1"/>
          <p:nvPr/>
        </p:nvSpPr>
        <p:spPr>
          <a:xfrm>
            <a:off x="865860" y="5115995"/>
            <a:ext cx="428155" cy="369332"/>
          </a:xfrm>
          <a:prstGeom prst="rect">
            <a:avLst/>
          </a:prstGeom>
          <a:noFill/>
        </p:spPr>
        <p:txBody>
          <a:bodyPr wrap="square" rtlCol="0">
            <a:spAutoFit/>
          </a:bodyPr>
          <a:lstStyle/>
          <a:p>
            <a:r>
              <a:rPr lang="en-US" dirty="0"/>
              <a:t>C</a:t>
            </a:r>
          </a:p>
        </p:txBody>
      </p:sp>
      <p:sp>
        <p:nvSpPr>
          <p:cNvPr id="17" name="TextBox 16">
            <a:extLst>
              <a:ext uri="{FF2B5EF4-FFF2-40B4-BE49-F238E27FC236}">
                <a16:creationId xmlns:a16="http://schemas.microsoft.com/office/drawing/2014/main" id="{1BC7E96D-D0FC-A843-587F-FE884F798A86}"/>
              </a:ext>
            </a:extLst>
          </p:cNvPr>
          <p:cNvSpPr txBox="1"/>
          <p:nvPr/>
        </p:nvSpPr>
        <p:spPr>
          <a:xfrm>
            <a:off x="2976020" y="5115995"/>
            <a:ext cx="578316" cy="369332"/>
          </a:xfrm>
          <a:prstGeom prst="rect">
            <a:avLst/>
          </a:prstGeom>
          <a:noFill/>
        </p:spPr>
        <p:txBody>
          <a:bodyPr wrap="square" rtlCol="0">
            <a:spAutoFit/>
          </a:bodyPr>
          <a:lstStyle/>
          <a:p>
            <a:r>
              <a:rPr lang="en-US" dirty="0"/>
              <a:t>CO</a:t>
            </a:r>
          </a:p>
        </p:txBody>
      </p:sp>
      <p:sp>
        <p:nvSpPr>
          <p:cNvPr id="18" name="TextBox 17">
            <a:extLst>
              <a:ext uri="{FF2B5EF4-FFF2-40B4-BE49-F238E27FC236}">
                <a16:creationId xmlns:a16="http://schemas.microsoft.com/office/drawing/2014/main" id="{8074F475-3FFC-0152-23B3-A83ED66BC003}"/>
              </a:ext>
            </a:extLst>
          </p:cNvPr>
          <p:cNvSpPr txBox="1"/>
          <p:nvPr/>
        </p:nvSpPr>
        <p:spPr>
          <a:xfrm>
            <a:off x="5275389" y="5115995"/>
            <a:ext cx="391072" cy="369332"/>
          </a:xfrm>
          <a:prstGeom prst="rect">
            <a:avLst/>
          </a:prstGeom>
          <a:noFill/>
        </p:spPr>
        <p:txBody>
          <a:bodyPr wrap="square" rtlCol="0">
            <a:spAutoFit/>
          </a:bodyPr>
          <a:lstStyle/>
          <a:p>
            <a:r>
              <a:rPr lang="en-US" dirty="0"/>
              <a:t>O</a:t>
            </a:r>
          </a:p>
        </p:txBody>
      </p:sp>
      <p:sp>
        <p:nvSpPr>
          <p:cNvPr id="19" name="TextBox 18">
            <a:extLst>
              <a:ext uri="{FF2B5EF4-FFF2-40B4-BE49-F238E27FC236}">
                <a16:creationId xmlns:a16="http://schemas.microsoft.com/office/drawing/2014/main" id="{60616442-C945-C11A-D109-672E9FDBF359}"/>
              </a:ext>
            </a:extLst>
          </p:cNvPr>
          <p:cNvSpPr txBox="1"/>
          <p:nvPr/>
        </p:nvSpPr>
        <p:spPr>
          <a:xfrm>
            <a:off x="7432916" y="5114927"/>
            <a:ext cx="497194" cy="369332"/>
          </a:xfrm>
          <a:prstGeom prst="rect">
            <a:avLst/>
          </a:prstGeom>
          <a:noFill/>
        </p:spPr>
        <p:txBody>
          <a:bodyPr wrap="square" rtlCol="0">
            <a:spAutoFit/>
          </a:bodyPr>
          <a:lstStyle/>
          <a:p>
            <a:r>
              <a:rPr lang="en-US" dirty="0"/>
              <a:t>FP</a:t>
            </a:r>
          </a:p>
        </p:txBody>
      </p:sp>
      <p:graphicFrame>
        <p:nvGraphicFramePr>
          <p:cNvPr id="2" name="Table 1">
            <a:extLst>
              <a:ext uri="{FF2B5EF4-FFF2-40B4-BE49-F238E27FC236}">
                <a16:creationId xmlns:a16="http://schemas.microsoft.com/office/drawing/2014/main" id="{E62DDAB6-7C3D-55A3-38E9-AC2D04A6049A}"/>
              </a:ext>
            </a:extLst>
          </p:cNvPr>
          <p:cNvGraphicFramePr>
            <a:graphicFrameLocks noGrp="1"/>
          </p:cNvGraphicFramePr>
          <p:nvPr>
            <p:extLst>
              <p:ext uri="{D42A27DB-BD31-4B8C-83A1-F6EECF244321}">
                <p14:modId xmlns:p14="http://schemas.microsoft.com/office/powerpoint/2010/main" val="4191209946"/>
              </p:ext>
            </p:extLst>
          </p:nvPr>
        </p:nvGraphicFramePr>
        <p:xfrm>
          <a:off x="9220200" y="2112188"/>
          <a:ext cx="2285298" cy="1368651"/>
        </p:xfrm>
        <a:graphic>
          <a:graphicData uri="http://schemas.openxmlformats.org/drawingml/2006/table">
            <a:tbl>
              <a:tblPr/>
              <a:tblGrid>
                <a:gridCol w="1142649">
                  <a:extLst>
                    <a:ext uri="{9D8B030D-6E8A-4147-A177-3AD203B41FA5}">
                      <a16:colId xmlns:a16="http://schemas.microsoft.com/office/drawing/2014/main" val="3871085582"/>
                    </a:ext>
                  </a:extLst>
                </a:gridCol>
                <a:gridCol w="1142649">
                  <a:extLst>
                    <a:ext uri="{9D8B030D-6E8A-4147-A177-3AD203B41FA5}">
                      <a16:colId xmlns:a16="http://schemas.microsoft.com/office/drawing/2014/main" val="1928683918"/>
                    </a:ext>
                  </a:extLst>
                </a:gridCol>
              </a:tblGrid>
              <a:tr h="456217">
                <a:tc>
                  <a:txBody>
                    <a:bodyPr/>
                    <a:lstStyle/>
                    <a:p>
                      <a:pPr algn="ctr" fontAlgn="ctr"/>
                      <a:r>
                        <a:rPr lang="en-US" sz="1100" b="0" i="0" u="none" strike="noStrike">
                          <a:solidFill>
                            <a:srgbClr val="000000"/>
                          </a:solidFill>
                          <a:effectLst/>
                          <a:latin typeface="Aptos Narrow" panose="020B0004020202020204" pitchFamily="34" charset="0"/>
                        </a:rPr>
                        <a:t>Atom Type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a:solidFill>
                            <a:srgbClr val="000000"/>
                          </a:solidFill>
                          <a:effectLst/>
                          <a:latin typeface="Aptos Narrow" panose="020B0004020202020204" pitchFamily="34" charset="0"/>
                        </a:rPr>
                        <a:t>Ranged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635360693"/>
                  </a:ext>
                </a:extLst>
              </a:tr>
              <a:tr h="456217">
                <a:tc>
                  <a:txBody>
                    <a:bodyPr/>
                    <a:lstStyle/>
                    <a:p>
                      <a:pPr algn="ctr" fontAlgn="ctr"/>
                      <a:r>
                        <a:rPr lang="en-US" sz="1100" b="0" i="0" u="none" strike="noStrike" dirty="0">
                          <a:solidFill>
                            <a:srgbClr val="000000"/>
                          </a:solidFill>
                          <a:effectLst/>
                          <a:latin typeface="Aptos Narrow" panose="020B000402020202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dirty="0">
                          <a:solidFill>
                            <a:srgbClr val="000000"/>
                          </a:solidFill>
                          <a:effectLst/>
                          <a:latin typeface="Aptos Narrow" panose="020B0004020202020204" pitchFamily="34" charset="0"/>
                        </a:rPr>
                        <a:t>61.6%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292055558"/>
                  </a:ext>
                </a:extLst>
              </a:tr>
              <a:tr h="456217">
                <a:tc>
                  <a:txBody>
                    <a:bodyPr/>
                    <a:lstStyle/>
                    <a:p>
                      <a:pPr algn="ctr" fontAlgn="ctr"/>
                      <a:r>
                        <a:rPr lang="en-US" sz="1100" b="0" i="0" u="none" strike="noStrike" dirty="0">
                          <a:solidFill>
                            <a:srgbClr val="000000"/>
                          </a:solidFill>
                          <a:effectLst/>
                          <a:latin typeface="Aptos Narrow" panose="020B0004020202020204" pitchFamily="34" charset="0"/>
                        </a:rPr>
                        <a:t>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a:txBody>
                    <a:bodyPr/>
                    <a:lstStyle/>
                    <a:p>
                      <a:pPr algn="ctr" fontAlgn="ctr"/>
                      <a:r>
                        <a:rPr lang="en-US" sz="1100" b="0" i="0" u="none" strike="noStrike" dirty="0">
                          <a:solidFill>
                            <a:srgbClr val="000000"/>
                          </a:solidFill>
                          <a:effectLst/>
                          <a:latin typeface="Aptos Narrow" panose="020B0004020202020204" pitchFamily="34" charset="0"/>
                        </a:rPr>
                        <a:t>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extLst>
                  <a:ext uri="{0D108BD9-81ED-4DB2-BD59-A6C34878D82A}">
                    <a16:rowId xmlns:a16="http://schemas.microsoft.com/office/drawing/2014/main" val="2801240117"/>
                  </a:ext>
                </a:extLst>
              </a:tr>
            </a:tbl>
          </a:graphicData>
        </a:graphic>
      </p:graphicFrame>
      <p:sp>
        <p:nvSpPr>
          <p:cNvPr id="4" name="TextBox 3">
            <a:extLst>
              <a:ext uri="{FF2B5EF4-FFF2-40B4-BE49-F238E27FC236}">
                <a16:creationId xmlns:a16="http://schemas.microsoft.com/office/drawing/2014/main" id="{D7E97E0B-1924-011C-F916-1611CA9A4CA6}"/>
              </a:ext>
            </a:extLst>
          </p:cNvPr>
          <p:cNvSpPr txBox="1"/>
          <p:nvPr/>
        </p:nvSpPr>
        <p:spPr>
          <a:xfrm>
            <a:off x="9075735" y="4112005"/>
            <a:ext cx="2854383" cy="923330"/>
          </a:xfrm>
          <a:prstGeom prst="rect">
            <a:avLst/>
          </a:prstGeom>
          <a:noFill/>
        </p:spPr>
        <p:txBody>
          <a:bodyPr wrap="square" rtlCol="0">
            <a:spAutoFit/>
          </a:bodyPr>
          <a:lstStyle/>
          <a:p>
            <a:pPr marL="285750" indent="-285750">
              <a:buFont typeface="Arial" panose="020B0604020202020204" pitchFamily="34" charset="0"/>
              <a:buChar char="•"/>
            </a:pPr>
            <a:r>
              <a:rPr lang="en-US" dirty="0"/>
              <a:t>Other fission products:                Ag, Cd, </a:t>
            </a:r>
            <a:r>
              <a:rPr lang="en-US" dirty="0" err="1"/>
              <a:t>Te</a:t>
            </a:r>
            <a:r>
              <a:rPr lang="en-US" dirty="0"/>
              <a:t>, Cs, Bi, Rh, Ru</a:t>
            </a:r>
          </a:p>
        </p:txBody>
      </p:sp>
      <p:sp>
        <p:nvSpPr>
          <p:cNvPr id="5" name="Title 7">
            <a:extLst>
              <a:ext uri="{FF2B5EF4-FFF2-40B4-BE49-F238E27FC236}">
                <a16:creationId xmlns:a16="http://schemas.microsoft.com/office/drawing/2014/main" id="{59DC72D4-40B8-5269-763A-84F210F7C9B9}"/>
              </a:ext>
            </a:extLst>
          </p:cNvPr>
          <p:cNvSpPr txBox="1">
            <a:spLocks/>
          </p:cNvSpPr>
          <p:nvPr/>
        </p:nvSpPr>
        <p:spPr>
          <a:xfrm>
            <a:off x="888176" y="529715"/>
            <a:ext cx="10415648" cy="596730"/>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Irradiated Buffer-</a:t>
            </a:r>
            <a:r>
              <a:rPr lang="en-US" dirty="0" err="1"/>
              <a:t>IPyC</a:t>
            </a:r>
            <a:r>
              <a:rPr lang="en-US" dirty="0"/>
              <a:t> APT</a:t>
            </a:r>
          </a:p>
        </p:txBody>
      </p:sp>
      <p:sp>
        <p:nvSpPr>
          <p:cNvPr id="6" name="TextBox 5">
            <a:extLst>
              <a:ext uri="{FF2B5EF4-FFF2-40B4-BE49-F238E27FC236}">
                <a16:creationId xmlns:a16="http://schemas.microsoft.com/office/drawing/2014/main" id="{35F8C6DD-5A73-4464-EADE-73017F06AFF6}"/>
              </a:ext>
            </a:extLst>
          </p:cNvPr>
          <p:cNvSpPr txBox="1"/>
          <p:nvPr/>
        </p:nvSpPr>
        <p:spPr>
          <a:xfrm>
            <a:off x="8139" y="6488668"/>
            <a:ext cx="441146" cy="369332"/>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36381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1374-AB63-14DD-C885-F64E38677687}"/>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1E5C79DC-D846-F0C2-9E2A-B71771DF48A9}"/>
              </a:ext>
            </a:extLst>
          </p:cNvPr>
          <p:cNvSpPr>
            <a:spLocks noGrp="1"/>
          </p:cNvSpPr>
          <p:nvPr>
            <p:ph type="title"/>
          </p:nvPr>
        </p:nvSpPr>
        <p:spPr>
          <a:xfrm>
            <a:off x="938151" y="558602"/>
            <a:ext cx="10415648" cy="1008797"/>
          </a:xfrm>
        </p:spPr>
        <p:txBody>
          <a:bodyPr/>
          <a:lstStyle/>
          <a:p>
            <a:r>
              <a:rPr lang="en-US" dirty="0"/>
              <a:t>Buffer-</a:t>
            </a:r>
            <a:r>
              <a:rPr lang="en-US" dirty="0" err="1"/>
              <a:t>IPyC</a:t>
            </a:r>
            <a:r>
              <a:rPr lang="en-US" dirty="0"/>
              <a:t> TEM</a:t>
            </a:r>
          </a:p>
        </p:txBody>
      </p:sp>
      <p:sp>
        <p:nvSpPr>
          <p:cNvPr id="12" name="TextBox 11">
            <a:extLst>
              <a:ext uri="{FF2B5EF4-FFF2-40B4-BE49-F238E27FC236}">
                <a16:creationId xmlns:a16="http://schemas.microsoft.com/office/drawing/2014/main" id="{9FA5118B-3E4C-09E6-67E5-50077BCAA36C}"/>
              </a:ext>
            </a:extLst>
          </p:cNvPr>
          <p:cNvSpPr txBox="1"/>
          <p:nvPr/>
        </p:nvSpPr>
        <p:spPr>
          <a:xfrm>
            <a:off x="8139" y="6488668"/>
            <a:ext cx="441146" cy="369332"/>
          </a:xfrm>
          <a:prstGeom prst="rect">
            <a:avLst/>
          </a:prstGeom>
          <a:noFill/>
        </p:spPr>
        <p:txBody>
          <a:bodyPr wrap="none" rtlCol="0">
            <a:spAutoFit/>
          </a:bodyPr>
          <a:lstStyle/>
          <a:p>
            <a:r>
              <a:rPr lang="en-US" dirty="0"/>
              <a:t>15</a:t>
            </a:r>
          </a:p>
        </p:txBody>
      </p:sp>
      <p:sp>
        <p:nvSpPr>
          <p:cNvPr id="13" name="TextBox 12">
            <a:extLst>
              <a:ext uri="{FF2B5EF4-FFF2-40B4-BE49-F238E27FC236}">
                <a16:creationId xmlns:a16="http://schemas.microsoft.com/office/drawing/2014/main" id="{F2758AE7-A210-4B43-6FD1-7BD886FE171A}"/>
              </a:ext>
            </a:extLst>
          </p:cNvPr>
          <p:cNvSpPr txBox="1"/>
          <p:nvPr/>
        </p:nvSpPr>
        <p:spPr>
          <a:xfrm>
            <a:off x="1786477" y="1735590"/>
            <a:ext cx="1544012" cy="369332"/>
          </a:xfrm>
          <a:prstGeom prst="rect">
            <a:avLst/>
          </a:prstGeom>
          <a:noFill/>
        </p:spPr>
        <p:txBody>
          <a:bodyPr wrap="none" rtlCol="0">
            <a:spAutoFit/>
          </a:bodyPr>
          <a:lstStyle/>
          <a:p>
            <a:r>
              <a:rPr lang="en-US" dirty="0"/>
              <a:t>Fresh Fueled</a:t>
            </a:r>
          </a:p>
        </p:txBody>
      </p:sp>
      <p:sp>
        <p:nvSpPr>
          <p:cNvPr id="14" name="TextBox 13">
            <a:extLst>
              <a:ext uri="{FF2B5EF4-FFF2-40B4-BE49-F238E27FC236}">
                <a16:creationId xmlns:a16="http://schemas.microsoft.com/office/drawing/2014/main" id="{A86419C6-9F23-9F63-4707-ECE81C42B28F}"/>
              </a:ext>
            </a:extLst>
          </p:cNvPr>
          <p:cNvSpPr txBox="1"/>
          <p:nvPr/>
        </p:nvSpPr>
        <p:spPr>
          <a:xfrm>
            <a:off x="9071545" y="1735590"/>
            <a:ext cx="1159292" cy="369332"/>
          </a:xfrm>
          <a:prstGeom prst="rect">
            <a:avLst/>
          </a:prstGeom>
          <a:noFill/>
        </p:spPr>
        <p:txBody>
          <a:bodyPr wrap="none" rtlCol="0">
            <a:spAutoFit/>
          </a:bodyPr>
          <a:lstStyle/>
          <a:p>
            <a:r>
              <a:rPr lang="en-US" dirty="0"/>
              <a:t>Irradiated</a:t>
            </a:r>
          </a:p>
        </p:txBody>
      </p:sp>
      <p:sp>
        <p:nvSpPr>
          <p:cNvPr id="15" name="Arrow: Right 14">
            <a:extLst>
              <a:ext uri="{FF2B5EF4-FFF2-40B4-BE49-F238E27FC236}">
                <a16:creationId xmlns:a16="http://schemas.microsoft.com/office/drawing/2014/main" id="{7885023D-B848-B16F-A071-8083E46EEC02}"/>
              </a:ext>
            </a:extLst>
          </p:cNvPr>
          <p:cNvSpPr/>
          <p:nvPr/>
        </p:nvSpPr>
        <p:spPr>
          <a:xfrm>
            <a:off x="4818596" y="3367592"/>
            <a:ext cx="2573867" cy="406400"/>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66D8B1-E573-BDC3-715E-C5A90CE504E0}"/>
              </a:ext>
            </a:extLst>
          </p:cNvPr>
          <p:cNvSpPr txBox="1"/>
          <p:nvPr/>
        </p:nvSpPr>
        <p:spPr>
          <a:xfrm>
            <a:off x="4945923" y="2716271"/>
            <a:ext cx="2321982" cy="646331"/>
          </a:xfrm>
          <a:prstGeom prst="rect">
            <a:avLst/>
          </a:prstGeom>
          <a:noFill/>
        </p:spPr>
        <p:txBody>
          <a:bodyPr wrap="square">
            <a:spAutoFit/>
          </a:bodyPr>
          <a:lstStyle/>
          <a:p>
            <a:pPr algn="ctr"/>
            <a:r>
              <a:rPr lang="en-US" sz="1800" dirty="0"/>
              <a:t>Neutron Fluence</a:t>
            </a:r>
          </a:p>
          <a:p>
            <a:pPr algn="ctr"/>
            <a:r>
              <a:rPr lang="en-US" sz="1800" dirty="0"/>
              <a:t>2.14</a:t>
            </a:r>
            <a:r>
              <a:rPr lang="en-US" dirty="0">
                <a:latin typeface="Times New Roman" panose="02020603050405020304" pitchFamily="18" charset="0"/>
                <a:cs typeface="Times New Roman" panose="02020603050405020304" pitchFamily="18" charset="0"/>
              </a:rPr>
              <a:t> </a:t>
            </a:r>
            <a:r>
              <a:rPr lang="en-US" sz="1800" kern="1200" dirty="0">
                <a:solidFill>
                  <a:schemeClr val="dk1"/>
                </a:solidFill>
                <a:effectLst/>
              </a:rPr>
              <a:t>x 10</a:t>
            </a:r>
            <a:r>
              <a:rPr lang="en-US" sz="1800" kern="1200" baseline="30000" dirty="0">
                <a:solidFill>
                  <a:schemeClr val="dk1"/>
                </a:solidFill>
                <a:effectLst/>
              </a:rPr>
              <a:t>25 </a:t>
            </a:r>
            <a:r>
              <a:rPr lang="en-US" sz="1800" kern="1200" dirty="0">
                <a:solidFill>
                  <a:schemeClr val="dk1"/>
                </a:solidFill>
                <a:effectLst/>
              </a:rPr>
              <a:t>n/m</a:t>
            </a:r>
            <a:r>
              <a:rPr lang="en-US" sz="1800" kern="1200" baseline="30000" dirty="0">
                <a:solidFill>
                  <a:schemeClr val="dk1"/>
                </a:solidFill>
                <a:effectLst/>
              </a:rPr>
              <a:t>2</a:t>
            </a:r>
            <a:endParaRPr lang="en-US" sz="18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01E4B45-BA41-EB55-E294-A4F1AED2845B}"/>
              </a:ext>
            </a:extLst>
          </p:cNvPr>
          <p:cNvSpPr txBox="1"/>
          <p:nvPr/>
        </p:nvSpPr>
        <p:spPr>
          <a:xfrm>
            <a:off x="5137651" y="3778982"/>
            <a:ext cx="1938528" cy="369332"/>
          </a:xfrm>
          <a:prstGeom prst="rect">
            <a:avLst/>
          </a:prstGeom>
          <a:noFill/>
        </p:spPr>
        <p:txBody>
          <a:bodyPr wrap="square">
            <a:spAutoFit/>
          </a:bodyPr>
          <a:lstStyle/>
          <a:p>
            <a:pPr algn="ctr"/>
            <a:r>
              <a:rPr lang="en-US" sz="1800" dirty="0"/>
              <a:t>TAVA 1060°C</a:t>
            </a:r>
            <a:endParaRPr lang="en-US" sz="1800" dirty="0">
              <a:latin typeface="Times New Roman" panose="02020603050405020304" pitchFamily="18" charset="0"/>
              <a:cs typeface="Times New Roman" panose="02020603050405020304" pitchFamily="18" charset="0"/>
            </a:endParaRPr>
          </a:p>
        </p:txBody>
      </p:sp>
      <p:pic>
        <p:nvPicPr>
          <p:cNvPr id="3" name="Picture 2" descr="A picture containing text, wall&#10;&#10;AI-generated content may be incorrect.">
            <a:extLst>
              <a:ext uri="{FF2B5EF4-FFF2-40B4-BE49-F238E27FC236}">
                <a16:creationId xmlns:a16="http://schemas.microsoft.com/office/drawing/2014/main" id="{E955DF70-0FDE-68BD-2B37-BEB9C5CBBF85}"/>
              </a:ext>
            </a:extLst>
          </p:cNvPr>
          <p:cNvPicPr>
            <a:picLocks noChangeAspect="1"/>
          </p:cNvPicPr>
          <p:nvPr/>
        </p:nvPicPr>
        <p:blipFill rotWithShape="1">
          <a:blip r:embed="rId2"/>
          <a:srcRect t="11018" b="13982"/>
          <a:stretch/>
        </p:blipFill>
        <p:spPr>
          <a:xfrm>
            <a:off x="7705977" y="2111881"/>
            <a:ext cx="3890428" cy="2917821"/>
          </a:xfrm>
          <a:prstGeom prst="rect">
            <a:avLst/>
          </a:prstGeom>
          <a:ln>
            <a:solidFill>
              <a:schemeClr val="tx1"/>
            </a:solidFill>
          </a:ln>
        </p:spPr>
      </p:pic>
      <p:pic>
        <p:nvPicPr>
          <p:cNvPr id="7" name="Picture 6">
            <a:extLst>
              <a:ext uri="{FF2B5EF4-FFF2-40B4-BE49-F238E27FC236}">
                <a16:creationId xmlns:a16="http://schemas.microsoft.com/office/drawing/2014/main" id="{283252BC-33C4-B777-8391-EE24EB89C86E}"/>
              </a:ext>
            </a:extLst>
          </p:cNvPr>
          <p:cNvPicPr>
            <a:picLocks noChangeAspect="1"/>
          </p:cNvPicPr>
          <p:nvPr/>
        </p:nvPicPr>
        <p:blipFill rotWithShape="1">
          <a:blip r:embed="rId3"/>
          <a:srcRect l="17640" t="16690" r="3519" b="19101"/>
          <a:stretch/>
        </p:blipFill>
        <p:spPr>
          <a:xfrm>
            <a:off x="614654" y="2113959"/>
            <a:ext cx="3887658" cy="2915744"/>
          </a:xfrm>
          <a:prstGeom prst="rect">
            <a:avLst/>
          </a:prstGeom>
          <a:ln>
            <a:solidFill>
              <a:schemeClr val="tx1"/>
            </a:solidFill>
          </a:ln>
        </p:spPr>
      </p:pic>
      <p:cxnSp>
        <p:nvCxnSpPr>
          <p:cNvPr id="20" name="Straight Connector 19">
            <a:extLst>
              <a:ext uri="{FF2B5EF4-FFF2-40B4-BE49-F238E27FC236}">
                <a16:creationId xmlns:a16="http://schemas.microsoft.com/office/drawing/2014/main" id="{F563AFB9-181D-9EFD-7FDA-9DCD71D61BC6}"/>
              </a:ext>
            </a:extLst>
          </p:cNvPr>
          <p:cNvCxnSpPr/>
          <p:nvPr/>
        </p:nvCxnSpPr>
        <p:spPr>
          <a:xfrm>
            <a:off x="2429777" y="2606205"/>
            <a:ext cx="0" cy="188904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FF725B-8445-2630-7AF1-8935C284549D}"/>
              </a:ext>
            </a:extLst>
          </p:cNvPr>
          <p:cNvCxnSpPr>
            <a:cxnSpLocks/>
          </p:cNvCxnSpPr>
          <p:nvPr/>
        </p:nvCxnSpPr>
        <p:spPr>
          <a:xfrm>
            <a:off x="9541777" y="2175379"/>
            <a:ext cx="220133" cy="262466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9D9EB5-7667-3B7E-0F45-CDF344B6E632}"/>
              </a:ext>
            </a:extLst>
          </p:cNvPr>
          <p:cNvSpPr txBox="1"/>
          <p:nvPr/>
        </p:nvSpPr>
        <p:spPr>
          <a:xfrm>
            <a:off x="1003836" y="3436374"/>
            <a:ext cx="602760" cy="276999"/>
          </a:xfrm>
          <a:prstGeom prst="rect">
            <a:avLst/>
          </a:prstGeom>
          <a:solidFill>
            <a:schemeClr val="bg1"/>
          </a:solidFill>
          <a:ln>
            <a:solidFill>
              <a:schemeClr val="tx1"/>
            </a:solidFill>
          </a:ln>
        </p:spPr>
        <p:txBody>
          <a:bodyPr wrap="square" rtlCol="0">
            <a:spAutoFit/>
          </a:bodyPr>
          <a:lstStyle/>
          <a:p>
            <a:r>
              <a:rPr lang="en-US" sz="1200" dirty="0"/>
              <a:t>Buffer</a:t>
            </a:r>
          </a:p>
        </p:txBody>
      </p:sp>
      <p:sp>
        <p:nvSpPr>
          <p:cNvPr id="30" name="TextBox 29">
            <a:extLst>
              <a:ext uri="{FF2B5EF4-FFF2-40B4-BE49-F238E27FC236}">
                <a16:creationId xmlns:a16="http://schemas.microsoft.com/office/drawing/2014/main" id="{718E0508-986B-B8B6-655A-A9D2A52A9629}"/>
              </a:ext>
            </a:extLst>
          </p:cNvPr>
          <p:cNvSpPr txBox="1"/>
          <p:nvPr/>
        </p:nvSpPr>
        <p:spPr>
          <a:xfrm>
            <a:off x="3343650" y="3436375"/>
            <a:ext cx="557046" cy="276998"/>
          </a:xfrm>
          <a:prstGeom prst="rect">
            <a:avLst/>
          </a:prstGeom>
          <a:solidFill>
            <a:schemeClr val="bg1"/>
          </a:solidFill>
          <a:ln>
            <a:solidFill>
              <a:schemeClr val="tx1"/>
            </a:solidFill>
          </a:ln>
        </p:spPr>
        <p:txBody>
          <a:bodyPr wrap="square" rtlCol="0">
            <a:spAutoFit/>
          </a:bodyPr>
          <a:lstStyle/>
          <a:p>
            <a:r>
              <a:rPr lang="en-US" sz="1200" dirty="0" err="1"/>
              <a:t>IPyC</a:t>
            </a:r>
            <a:endParaRPr lang="en-US" sz="1200" dirty="0"/>
          </a:p>
        </p:txBody>
      </p:sp>
      <p:sp>
        <p:nvSpPr>
          <p:cNvPr id="31" name="TextBox 30">
            <a:extLst>
              <a:ext uri="{FF2B5EF4-FFF2-40B4-BE49-F238E27FC236}">
                <a16:creationId xmlns:a16="http://schemas.microsoft.com/office/drawing/2014/main" id="{873F13D8-6F4E-E8DB-CA89-267559A4A359}"/>
              </a:ext>
            </a:extLst>
          </p:cNvPr>
          <p:cNvSpPr txBox="1"/>
          <p:nvPr/>
        </p:nvSpPr>
        <p:spPr>
          <a:xfrm>
            <a:off x="8085102" y="3436375"/>
            <a:ext cx="602760" cy="276999"/>
          </a:xfrm>
          <a:prstGeom prst="rect">
            <a:avLst/>
          </a:prstGeom>
          <a:solidFill>
            <a:schemeClr val="bg1"/>
          </a:solidFill>
          <a:ln>
            <a:solidFill>
              <a:schemeClr val="tx1"/>
            </a:solidFill>
          </a:ln>
        </p:spPr>
        <p:txBody>
          <a:bodyPr wrap="square" rtlCol="0">
            <a:spAutoFit/>
          </a:bodyPr>
          <a:lstStyle/>
          <a:p>
            <a:r>
              <a:rPr lang="en-US" sz="1200" dirty="0"/>
              <a:t>Buffer</a:t>
            </a:r>
          </a:p>
        </p:txBody>
      </p:sp>
      <p:sp>
        <p:nvSpPr>
          <p:cNvPr id="33" name="TextBox 32">
            <a:extLst>
              <a:ext uri="{FF2B5EF4-FFF2-40B4-BE49-F238E27FC236}">
                <a16:creationId xmlns:a16="http://schemas.microsoft.com/office/drawing/2014/main" id="{335A8AE3-A047-9BEF-F27D-F3FF1786E241}"/>
              </a:ext>
            </a:extLst>
          </p:cNvPr>
          <p:cNvSpPr txBox="1"/>
          <p:nvPr/>
        </p:nvSpPr>
        <p:spPr>
          <a:xfrm>
            <a:off x="10461092" y="3436374"/>
            <a:ext cx="557048" cy="276999"/>
          </a:xfrm>
          <a:prstGeom prst="rect">
            <a:avLst/>
          </a:prstGeom>
          <a:solidFill>
            <a:schemeClr val="bg1"/>
          </a:solidFill>
          <a:ln>
            <a:solidFill>
              <a:schemeClr val="tx1"/>
            </a:solidFill>
          </a:ln>
        </p:spPr>
        <p:txBody>
          <a:bodyPr wrap="square" rtlCol="0">
            <a:spAutoFit/>
          </a:bodyPr>
          <a:lstStyle/>
          <a:p>
            <a:r>
              <a:rPr lang="en-US" sz="1200" dirty="0" err="1"/>
              <a:t>IPyC</a:t>
            </a:r>
            <a:endParaRPr lang="en-US" sz="1200" dirty="0"/>
          </a:p>
        </p:txBody>
      </p:sp>
      <p:sp>
        <p:nvSpPr>
          <p:cNvPr id="43" name="TextBox 42">
            <a:extLst>
              <a:ext uri="{FF2B5EF4-FFF2-40B4-BE49-F238E27FC236}">
                <a16:creationId xmlns:a16="http://schemas.microsoft.com/office/drawing/2014/main" id="{9A925945-3308-D0E5-E85E-A4EA25A8E40C}"/>
              </a:ext>
            </a:extLst>
          </p:cNvPr>
          <p:cNvSpPr txBox="1"/>
          <p:nvPr/>
        </p:nvSpPr>
        <p:spPr>
          <a:xfrm>
            <a:off x="10461092" y="4581930"/>
            <a:ext cx="1043309" cy="365760"/>
          </a:xfrm>
          <a:prstGeom prst="rect">
            <a:avLst/>
          </a:prstGeom>
          <a:solidFill>
            <a:schemeClr val="bg1"/>
          </a:solidFill>
          <a:ln>
            <a:solidFill>
              <a:schemeClr val="tx1"/>
            </a:solidFill>
          </a:ln>
        </p:spPr>
        <p:txBody>
          <a:bodyPr wrap="square" rtlCol="0">
            <a:spAutoFit/>
          </a:bodyPr>
          <a:lstStyle/>
          <a:p>
            <a:pPr algn="ctr"/>
            <a:r>
              <a:rPr lang="en-US" sz="1200" dirty="0"/>
              <a:t>4 µm</a:t>
            </a:r>
          </a:p>
        </p:txBody>
      </p:sp>
      <p:cxnSp>
        <p:nvCxnSpPr>
          <p:cNvPr id="44" name="Straight Connector 43">
            <a:extLst>
              <a:ext uri="{FF2B5EF4-FFF2-40B4-BE49-F238E27FC236}">
                <a16:creationId xmlns:a16="http://schemas.microsoft.com/office/drawing/2014/main" id="{CB0ADB3D-67DF-F225-8B96-893EB955A40B}"/>
              </a:ext>
            </a:extLst>
          </p:cNvPr>
          <p:cNvCxnSpPr>
            <a:cxnSpLocks/>
          </p:cNvCxnSpPr>
          <p:nvPr/>
        </p:nvCxnSpPr>
        <p:spPr>
          <a:xfrm>
            <a:off x="10579080" y="4876897"/>
            <a:ext cx="8537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510EDA5-A306-2229-3394-AAF10F2E3B91}"/>
              </a:ext>
            </a:extLst>
          </p:cNvPr>
          <p:cNvSpPr txBox="1"/>
          <p:nvPr/>
        </p:nvSpPr>
        <p:spPr>
          <a:xfrm>
            <a:off x="3340052" y="4568380"/>
            <a:ext cx="1043309" cy="365760"/>
          </a:xfrm>
          <a:prstGeom prst="rect">
            <a:avLst/>
          </a:prstGeom>
          <a:solidFill>
            <a:schemeClr val="bg1"/>
          </a:solidFill>
          <a:ln>
            <a:solidFill>
              <a:schemeClr val="tx1"/>
            </a:solidFill>
          </a:ln>
        </p:spPr>
        <p:txBody>
          <a:bodyPr wrap="square" rtlCol="0">
            <a:spAutoFit/>
          </a:bodyPr>
          <a:lstStyle/>
          <a:p>
            <a:pPr algn="ctr"/>
            <a:r>
              <a:rPr lang="en-US" sz="1200" dirty="0"/>
              <a:t>4 µm</a:t>
            </a:r>
          </a:p>
        </p:txBody>
      </p:sp>
      <p:cxnSp>
        <p:nvCxnSpPr>
          <p:cNvPr id="47" name="Straight Connector 46">
            <a:extLst>
              <a:ext uri="{FF2B5EF4-FFF2-40B4-BE49-F238E27FC236}">
                <a16:creationId xmlns:a16="http://schemas.microsoft.com/office/drawing/2014/main" id="{757537AC-A72D-ABC6-02AE-CD51BD91171D}"/>
              </a:ext>
            </a:extLst>
          </p:cNvPr>
          <p:cNvCxnSpPr>
            <a:cxnSpLocks/>
          </p:cNvCxnSpPr>
          <p:nvPr/>
        </p:nvCxnSpPr>
        <p:spPr>
          <a:xfrm>
            <a:off x="3458040" y="4863347"/>
            <a:ext cx="8537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345AD24-85B2-93C4-547C-085B085116FA}"/>
              </a:ext>
            </a:extLst>
          </p:cNvPr>
          <p:cNvSpPr txBox="1"/>
          <p:nvPr/>
        </p:nvSpPr>
        <p:spPr>
          <a:xfrm>
            <a:off x="7608872" y="5389518"/>
            <a:ext cx="4153701" cy="369332"/>
          </a:xfrm>
          <a:prstGeom prst="rect">
            <a:avLst/>
          </a:prstGeom>
          <a:noFill/>
        </p:spPr>
        <p:txBody>
          <a:bodyPr wrap="none" rtlCol="0">
            <a:spAutoFit/>
          </a:bodyPr>
          <a:lstStyle/>
          <a:p>
            <a:pPr marL="285750" indent="-285750">
              <a:buFont typeface="Arial" panose="020B0604020202020204" pitchFamily="34" charset="0"/>
              <a:buChar char="•"/>
            </a:pPr>
            <a:r>
              <a:rPr lang="en-US" dirty="0"/>
              <a:t>Increased porosity/pore segregation</a:t>
            </a:r>
          </a:p>
        </p:txBody>
      </p:sp>
    </p:spTree>
    <p:extLst>
      <p:ext uri="{BB962C8B-B14F-4D97-AF65-F5344CB8AC3E}">
        <p14:creationId xmlns:p14="http://schemas.microsoft.com/office/powerpoint/2010/main" val="291532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ABF94-4724-0F7A-B11D-A93AFD9E1897}"/>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6655EDB8-78D6-447C-4E6E-2187049FCE82}"/>
              </a:ext>
            </a:extLst>
          </p:cNvPr>
          <p:cNvSpPr>
            <a:spLocks noGrp="1"/>
          </p:cNvSpPr>
          <p:nvPr>
            <p:ph type="title"/>
          </p:nvPr>
        </p:nvSpPr>
        <p:spPr>
          <a:xfrm>
            <a:off x="938151" y="558602"/>
            <a:ext cx="10415648" cy="1008797"/>
          </a:xfrm>
        </p:spPr>
        <p:txBody>
          <a:bodyPr/>
          <a:lstStyle/>
          <a:p>
            <a:r>
              <a:rPr lang="en-US" dirty="0"/>
              <a:t>Buffer-</a:t>
            </a:r>
            <a:r>
              <a:rPr lang="en-US" dirty="0" err="1"/>
              <a:t>IPyC</a:t>
            </a:r>
            <a:r>
              <a:rPr lang="en-US" dirty="0"/>
              <a:t> TEM (cont.)</a:t>
            </a:r>
          </a:p>
        </p:txBody>
      </p:sp>
      <p:sp>
        <p:nvSpPr>
          <p:cNvPr id="12" name="TextBox 11">
            <a:extLst>
              <a:ext uri="{FF2B5EF4-FFF2-40B4-BE49-F238E27FC236}">
                <a16:creationId xmlns:a16="http://schemas.microsoft.com/office/drawing/2014/main" id="{C0D9EDBB-E547-E6C2-382D-22315CF455EB}"/>
              </a:ext>
            </a:extLst>
          </p:cNvPr>
          <p:cNvSpPr txBox="1"/>
          <p:nvPr/>
        </p:nvSpPr>
        <p:spPr>
          <a:xfrm>
            <a:off x="8139" y="6488668"/>
            <a:ext cx="441146" cy="369332"/>
          </a:xfrm>
          <a:prstGeom prst="rect">
            <a:avLst/>
          </a:prstGeom>
          <a:noFill/>
        </p:spPr>
        <p:txBody>
          <a:bodyPr wrap="none" rtlCol="0">
            <a:spAutoFit/>
          </a:bodyPr>
          <a:lstStyle/>
          <a:p>
            <a:r>
              <a:rPr lang="en-US" dirty="0"/>
              <a:t>16</a:t>
            </a:r>
          </a:p>
        </p:txBody>
      </p:sp>
      <p:pic>
        <p:nvPicPr>
          <p:cNvPr id="4" name="Picture 3" descr="A picture containing outdoor, grass, field, nature&#10;&#10;AI-generated content may be incorrect.">
            <a:extLst>
              <a:ext uri="{FF2B5EF4-FFF2-40B4-BE49-F238E27FC236}">
                <a16:creationId xmlns:a16="http://schemas.microsoft.com/office/drawing/2014/main" id="{BA0A6480-6305-5A58-7DEB-CD6CB8F9486C}"/>
              </a:ext>
            </a:extLst>
          </p:cNvPr>
          <p:cNvPicPr>
            <a:picLocks noChangeAspect="1"/>
          </p:cNvPicPr>
          <p:nvPr/>
        </p:nvPicPr>
        <p:blipFill>
          <a:blip r:embed="rId2"/>
          <a:stretch>
            <a:fillRect/>
          </a:stretch>
        </p:blipFill>
        <p:spPr>
          <a:xfrm>
            <a:off x="6691928" y="1382733"/>
            <a:ext cx="2326981" cy="2326981"/>
          </a:xfrm>
          <a:prstGeom prst="rect">
            <a:avLst/>
          </a:prstGeom>
        </p:spPr>
      </p:pic>
      <p:pic>
        <p:nvPicPr>
          <p:cNvPr id="6" name="Picture 5" descr="A picture containing dark&#10;&#10;AI-generated content may be incorrect.">
            <a:extLst>
              <a:ext uri="{FF2B5EF4-FFF2-40B4-BE49-F238E27FC236}">
                <a16:creationId xmlns:a16="http://schemas.microsoft.com/office/drawing/2014/main" id="{31AF90B8-4ECE-DA90-7DF6-C3C7654B1F3B}"/>
              </a:ext>
            </a:extLst>
          </p:cNvPr>
          <p:cNvPicPr>
            <a:picLocks noChangeAspect="1"/>
          </p:cNvPicPr>
          <p:nvPr/>
        </p:nvPicPr>
        <p:blipFill>
          <a:blip r:embed="rId3"/>
          <a:stretch>
            <a:fillRect/>
          </a:stretch>
        </p:blipFill>
        <p:spPr>
          <a:xfrm>
            <a:off x="6691929" y="3709714"/>
            <a:ext cx="2326981" cy="2326981"/>
          </a:xfrm>
          <a:prstGeom prst="rect">
            <a:avLst/>
          </a:prstGeom>
        </p:spPr>
      </p:pic>
      <p:pic>
        <p:nvPicPr>
          <p:cNvPr id="8" name="Picture 7" descr="A picture containing grass, outdoor, field&#10;&#10;AI-generated content may be incorrect.">
            <a:extLst>
              <a:ext uri="{FF2B5EF4-FFF2-40B4-BE49-F238E27FC236}">
                <a16:creationId xmlns:a16="http://schemas.microsoft.com/office/drawing/2014/main" id="{134B97FB-5DB8-4B1A-03BE-13F6A479B92C}"/>
              </a:ext>
            </a:extLst>
          </p:cNvPr>
          <p:cNvPicPr>
            <a:picLocks noChangeAspect="1"/>
          </p:cNvPicPr>
          <p:nvPr/>
        </p:nvPicPr>
        <p:blipFill>
          <a:blip r:embed="rId4"/>
          <a:stretch>
            <a:fillRect/>
          </a:stretch>
        </p:blipFill>
        <p:spPr>
          <a:xfrm>
            <a:off x="963551" y="1382733"/>
            <a:ext cx="2326981" cy="2326981"/>
          </a:xfrm>
          <a:prstGeom prst="rect">
            <a:avLst/>
          </a:prstGeom>
        </p:spPr>
      </p:pic>
      <p:pic>
        <p:nvPicPr>
          <p:cNvPr id="10" name="Picture 9">
            <a:extLst>
              <a:ext uri="{FF2B5EF4-FFF2-40B4-BE49-F238E27FC236}">
                <a16:creationId xmlns:a16="http://schemas.microsoft.com/office/drawing/2014/main" id="{715F14B2-4117-CB12-EB79-F29C6C7D297A}"/>
              </a:ext>
            </a:extLst>
          </p:cNvPr>
          <p:cNvPicPr>
            <a:picLocks noChangeAspect="1"/>
          </p:cNvPicPr>
          <p:nvPr/>
        </p:nvPicPr>
        <p:blipFill>
          <a:blip r:embed="rId5"/>
          <a:stretch>
            <a:fillRect/>
          </a:stretch>
        </p:blipFill>
        <p:spPr>
          <a:xfrm>
            <a:off x="963551" y="3709714"/>
            <a:ext cx="2326981" cy="2326981"/>
          </a:xfrm>
          <a:prstGeom prst="rect">
            <a:avLst/>
          </a:prstGeom>
        </p:spPr>
      </p:pic>
      <p:sp>
        <p:nvSpPr>
          <p:cNvPr id="13" name="TextBox 12">
            <a:extLst>
              <a:ext uri="{FF2B5EF4-FFF2-40B4-BE49-F238E27FC236}">
                <a16:creationId xmlns:a16="http://schemas.microsoft.com/office/drawing/2014/main" id="{066FCE86-F11C-9286-B48F-B318A7A338D1}"/>
              </a:ext>
            </a:extLst>
          </p:cNvPr>
          <p:cNvSpPr txBox="1"/>
          <p:nvPr/>
        </p:nvSpPr>
        <p:spPr>
          <a:xfrm>
            <a:off x="1355035" y="1063000"/>
            <a:ext cx="1544012" cy="369332"/>
          </a:xfrm>
          <a:prstGeom prst="rect">
            <a:avLst/>
          </a:prstGeom>
          <a:noFill/>
        </p:spPr>
        <p:txBody>
          <a:bodyPr wrap="none" rtlCol="0">
            <a:spAutoFit/>
          </a:bodyPr>
          <a:lstStyle/>
          <a:p>
            <a:r>
              <a:rPr lang="en-US" dirty="0"/>
              <a:t>Fresh Fueled</a:t>
            </a:r>
          </a:p>
        </p:txBody>
      </p:sp>
      <p:sp>
        <p:nvSpPr>
          <p:cNvPr id="14" name="TextBox 13">
            <a:extLst>
              <a:ext uri="{FF2B5EF4-FFF2-40B4-BE49-F238E27FC236}">
                <a16:creationId xmlns:a16="http://schemas.microsoft.com/office/drawing/2014/main" id="{35B45D9E-3EAB-F080-013D-8B909B9DC3EC}"/>
              </a:ext>
            </a:extLst>
          </p:cNvPr>
          <p:cNvSpPr txBox="1"/>
          <p:nvPr/>
        </p:nvSpPr>
        <p:spPr>
          <a:xfrm>
            <a:off x="7211652" y="1063000"/>
            <a:ext cx="1159292" cy="369332"/>
          </a:xfrm>
          <a:prstGeom prst="rect">
            <a:avLst/>
          </a:prstGeom>
          <a:noFill/>
        </p:spPr>
        <p:txBody>
          <a:bodyPr wrap="none" rtlCol="0">
            <a:spAutoFit/>
          </a:bodyPr>
          <a:lstStyle/>
          <a:p>
            <a:r>
              <a:rPr lang="en-US" dirty="0"/>
              <a:t>Irradiated</a:t>
            </a:r>
          </a:p>
        </p:txBody>
      </p:sp>
      <p:sp>
        <p:nvSpPr>
          <p:cNvPr id="15" name="Arrow: Right 14">
            <a:extLst>
              <a:ext uri="{FF2B5EF4-FFF2-40B4-BE49-F238E27FC236}">
                <a16:creationId xmlns:a16="http://schemas.microsoft.com/office/drawing/2014/main" id="{8C300B24-DF8C-5910-E3AD-805B3FDCD7A1}"/>
              </a:ext>
            </a:extLst>
          </p:cNvPr>
          <p:cNvSpPr/>
          <p:nvPr/>
        </p:nvSpPr>
        <p:spPr>
          <a:xfrm>
            <a:off x="3769575" y="3506514"/>
            <a:ext cx="2573867" cy="406400"/>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E4AEEAE-9036-2412-E1CA-25FA0410B3B1}"/>
              </a:ext>
            </a:extLst>
          </p:cNvPr>
          <p:cNvSpPr txBox="1"/>
          <p:nvPr/>
        </p:nvSpPr>
        <p:spPr>
          <a:xfrm>
            <a:off x="1997925" y="2860183"/>
            <a:ext cx="6117166" cy="646331"/>
          </a:xfrm>
          <a:prstGeom prst="rect">
            <a:avLst/>
          </a:prstGeom>
          <a:noFill/>
        </p:spPr>
        <p:txBody>
          <a:bodyPr wrap="square">
            <a:spAutoFit/>
          </a:bodyPr>
          <a:lstStyle/>
          <a:p>
            <a:pPr algn="ctr"/>
            <a:r>
              <a:rPr lang="en-US" sz="1800" dirty="0"/>
              <a:t>Neutron Fluence</a:t>
            </a:r>
          </a:p>
          <a:p>
            <a:pPr algn="ctr"/>
            <a:r>
              <a:rPr lang="en-US" sz="1800" dirty="0"/>
              <a:t>2.14</a:t>
            </a:r>
            <a:r>
              <a:rPr lang="en-US" dirty="0">
                <a:latin typeface="Times New Roman" panose="02020603050405020304" pitchFamily="18" charset="0"/>
                <a:cs typeface="Times New Roman" panose="02020603050405020304" pitchFamily="18" charset="0"/>
              </a:rPr>
              <a:t> </a:t>
            </a:r>
            <a:r>
              <a:rPr lang="en-US" sz="1800" kern="1200" dirty="0">
                <a:solidFill>
                  <a:schemeClr val="dk1"/>
                </a:solidFill>
                <a:effectLst/>
              </a:rPr>
              <a:t>x 10</a:t>
            </a:r>
            <a:r>
              <a:rPr lang="en-US" sz="1800" kern="1200" baseline="30000" dirty="0">
                <a:solidFill>
                  <a:schemeClr val="dk1"/>
                </a:solidFill>
                <a:effectLst/>
              </a:rPr>
              <a:t>25 </a:t>
            </a:r>
            <a:r>
              <a:rPr lang="en-US" sz="1800" kern="1200" dirty="0">
                <a:solidFill>
                  <a:schemeClr val="dk1"/>
                </a:solidFill>
                <a:effectLst/>
              </a:rPr>
              <a:t>n/m</a:t>
            </a:r>
            <a:r>
              <a:rPr lang="en-US" sz="1800" kern="1200" baseline="30000" dirty="0">
                <a:solidFill>
                  <a:schemeClr val="dk1"/>
                </a:solidFill>
                <a:effectLst/>
              </a:rPr>
              <a:t>2</a:t>
            </a:r>
            <a:endParaRPr lang="en-US" sz="18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49639FF5-A8CC-DF10-D4D9-B9DFBC57D274}"/>
              </a:ext>
            </a:extLst>
          </p:cNvPr>
          <p:cNvSpPr txBox="1"/>
          <p:nvPr/>
        </p:nvSpPr>
        <p:spPr>
          <a:xfrm>
            <a:off x="4087244" y="3890429"/>
            <a:ext cx="1938528" cy="369332"/>
          </a:xfrm>
          <a:prstGeom prst="rect">
            <a:avLst/>
          </a:prstGeom>
          <a:noFill/>
        </p:spPr>
        <p:txBody>
          <a:bodyPr wrap="square">
            <a:spAutoFit/>
          </a:bodyPr>
          <a:lstStyle/>
          <a:p>
            <a:pPr algn="ctr"/>
            <a:r>
              <a:rPr lang="en-US" sz="1800" dirty="0"/>
              <a:t>TAVA 1060°C</a:t>
            </a:r>
            <a:endParaRPr lang="en-US"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996C461-A814-7014-4E6D-54DC06641D53}"/>
              </a:ext>
            </a:extLst>
          </p:cNvPr>
          <p:cNvSpPr txBox="1"/>
          <p:nvPr/>
        </p:nvSpPr>
        <p:spPr>
          <a:xfrm>
            <a:off x="9367395" y="2180804"/>
            <a:ext cx="26162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Appearance of increased texturing</a:t>
            </a:r>
          </a:p>
        </p:txBody>
      </p:sp>
      <p:sp>
        <p:nvSpPr>
          <p:cNvPr id="3" name="TextBox 2">
            <a:extLst>
              <a:ext uri="{FF2B5EF4-FFF2-40B4-BE49-F238E27FC236}">
                <a16:creationId xmlns:a16="http://schemas.microsoft.com/office/drawing/2014/main" id="{D303277D-B23E-DCFF-7BA4-9DD8B31C77B4}"/>
              </a:ext>
            </a:extLst>
          </p:cNvPr>
          <p:cNvSpPr txBox="1"/>
          <p:nvPr/>
        </p:nvSpPr>
        <p:spPr>
          <a:xfrm>
            <a:off x="9367395" y="3410269"/>
            <a:ext cx="26162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Possible increased anisotropy</a:t>
            </a:r>
          </a:p>
        </p:txBody>
      </p:sp>
      <p:sp>
        <p:nvSpPr>
          <p:cNvPr id="5" name="TextBox 4">
            <a:extLst>
              <a:ext uri="{FF2B5EF4-FFF2-40B4-BE49-F238E27FC236}">
                <a16:creationId xmlns:a16="http://schemas.microsoft.com/office/drawing/2014/main" id="{A58DE716-6935-EDDA-A928-47793A0509A7}"/>
              </a:ext>
            </a:extLst>
          </p:cNvPr>
          <p:cNvSpPr txBox="1"/>
          <p:nvPr/>
        </p:nvSpPr>
        <p:spPr>
          <a:xfrm>
            <a:off x="9367394" y="4639734"/>
            <a:ext cx="261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Nanocrystalline material, possible grain growth</a:t>
            </a:r>
          </a:p>
        </p:txBody>
      </p:sp>
    </p:spTree>
    <p:extLst>
      <p:ext uri="{BB962C8B-B14F-4D97-AF65-F5344CB8AC3E}">
        <p14:creationId xmlns:p14="http://schemas.microsoft.com/office/powerpoint/2010/main" val="1463156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53D4305-4383-FE6F-8B6C-640F08ED4775}"/>
              </a:ext>
            </a:extLst>
          </p:cNvPr>
          <p:cNvSpPr>
            <a:spLocks noGrp="1"/>
          </p:cNvSpPr>
          <p:nvPr>
            <p:ph type="title"/>
          </p:nvPr>
        </p:nvSpPr>
        <p:spPr>
          <a:xfrm>
            <a:off x="938213" y="558800"/>
            <a:ext cx="10415587" cy="1008063"/>
          </a:xfrm>
        </p:spPr>
        <p:txBody>
          <a:bodyPr/>
          <a:lstStyle/>
          <a:p>
            <a:r>
              <a:rPr lang="en-US" dirty="0"/>
              <a:t>Micro-tensile Sample Locations</a:t>
            </a:r>
          </a:p>
        </p:txBody>
      </p:sp>
      <p:pic>
        <p:nvPicPr>
          <p:cNvPr id="6" name="Picture 5">
            <a:extLst>
              <a:ext uri="{FF2B5EF4-FFF2-40B4-BE49-F238E27FC236}">
                <a16:creationId xmlns:a16="http://schemas.microsoft.com/office/drawing/2014/main" id="{41359F88-2604-30B8-A21C-61780BB537B4}"/>
              </a:ext>
            </a:extLst>
          </p:cNvPr>
          <p:cNvPicPr>
            <a:picLocks noChangeAspect="1"/>
          </p:cNvPicPr>
          <p:nvPr/>
        </p:nvPicPr>
        <p:blipFill rotWithShape="1">
          <a:blip r:embed="rId2"/>
          <a:srcRect r="22105" b="2220"/>
          <a:stretch/>
        </p:blipFill>
        <p:spPr>
          <a:xfrm>
            <a:off x="4268126" y="1690688"/>
            <a:ext cx="3655748" cy="3657600"/>
          </a:xfrm>
          <a:prstGeom prst="rect">
            <a:avLst/>
          </a:prstGeom>
        </p:spPr>
      </p:pic>
      <p:pic>
        <p:nvPicPr>
          <p:cNvPr id="7" name="Picture 6">
            <a:extLst>
              <a:ext uri="{FF2B5EF4-FFF2-40B4-BE49-F238E27FC236}">
                <a16:creationId xmlns:a16="http://schemas.microsoft.com/office/drawing/2014/main" id="{5DAFA828-9C6A-5C10-9590-432B845143FC}"/>
              </a:ext>
            </a:extLst>
          </p:cNvPr>
          <p:cNvPicPr>
            <a:picLocks noChangeAspect="1"/>
          </p:cNvPicPr>
          <p:nvPr/>
        </p:nvPicPr>
        <p:blipFill rotWithShape="1">
          <a:blip r:embed="rId3"/>
          <a:srcRect r="22105" b="2220"/>
          <a:stretch/>
        </p:blipFill>
        <p:spPr>
          <a:xfrm>
            <a:off x="8214316" y="1694619"/>
            <a:ext cx="3655748" cy="3657600"/>
          </a:xfrm>
          <a:prstGeom prst="rect">
            <a:avLst/>
          </a:prstGeom>
        </p:spPr>
      </p:pic>
      <p:pic>
        <p:nvPicPr>
          <p:cNvPr id="8" name="Picture 7">
            <a:extLst>
              <a:ext uri="{FF2B5EF4-FFF2-40B4-BE49-F238E27FC236}">
                <a16:creationId xmlns:a16="http://schemas.microsoft.com/office/drawing/2014/main" id="{9A3992A0-DD7B-BC19-E2C0-9EEBDD82BDAB}"/>
              </a:ext>
            </a:extLst>
          </p:cNvPr>
          <p:cNvPicPr>
            <a:picLocks noChangeAspect="1"/>
          </p:cNvPicPr>
          <p:nvPr/>
        </p:nvPicPr>
        <p:blipFill rotWithShape="1">
          <a:blip r:embed="rId4"/>
          <a:srcRect r="21510" b="3252"/>
          <a:stretch/>
        </p:blipFill>
        <p:spPr>
          <a:xfrm>
            <a:off x="254677" y="1690688"/>
            <a:ext cx="3723005" cy="3657600"/>
          </a:xfrm>
          <a:prstGeom prst="rect">
            <a:avLst/>
          </a:prstGeom>
        </p:spPr>
      </p:pic>
      <p:sp>
        <p:nvSpPr>
          <p:cNvPr id="9" name="TextBox 8">
            <a:extLst>
              <a:ext uri="{FF2B5EF4-FFF2-40B4-BE49-F238E27FC236}">
                <a16:creationId xmlns:a16="http://schemas.microsoft.com/office/drawing/2014/main" id="{405E8440-885E-9DFE-7154-F2BB940FFD69}"/>
              </a:ext>
            </a:extLst>
          </p:cNvPr>
          <p:cNvSpPr txBox="1"/>
          <p:nvPr/>
        </p:nvSpPr>
        <p:spPr>
          <a:xfrm>
            <a:off x="1122960" y="5552271"/>
            <a:ext cx="19864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Compact Overview</a:t>
            </a:r>
          </a:p>
        </p:txBody>
      </p:sp>
      <p:sp>
        <p:nvSpPr>
          <p:cNvPr id="10" name="TextBox 9">
            <a:extLst>
              <a:ext uri="{FF2B5EF4-FFF2-40B4-BE49-F238E27FC236}">
                <a16:creationId xmlns:a16="http://schemas.microsoft.com/office/drawing/2014/main" id="{BD61643C-25A8-45C0-C9FC-20D757EEBFF5}"/>
              </a:ext>
            </a:extLst>
          </p:cNvPr>
          <p:cNvSpPr txBox="1"/>
          <p:nvPr/>
        </p:nvSpPr>
        <p:spPr>
          <a:xfrm>
            <a:off x="5211783" y="5552271"/>
            <a:ext cx="17684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Standard Particle</a:t>
            </a:r>
          </a:p>
        </p:txBody>
      </p:sp>
      <p:sp>
        <p:nvSpPr>
          <p:cNvPr id="11" name="TextBox 10">
            <a:extLst>
              <a:ext uri="{FF2B5EF4-FFF2-40B4-BE49-F238E27FC236}">
                <a16:creationId xmlns:a16="http://schemas.microsoft.com/office/drawing/2014/main" id="{AD45117F-A2C4-BD0A-8550-8658BEF5010D}"/>
              </a:ext>
            </a:extLst>
          </p:cNvPr>
          <p:cNvSpPr txBox="1"/>
          <p:nvPr/>
        </p:nvSpPr>
        <p:spPr>
          <a:xfrm>
            <a:off x="9125913" y="5552271"/>
            <a:ext cx="183255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Fractured Particle</a:t>
            </a:r>
          </a:p>
        </p:txBody>
      </p:sp>
      <p:sp>
        <p:nvSpPr>
          <p:cNvPr id="12" name="TextBox 11">
            <a:extLst>
              <a:ext uri="{FF2B5EF4-FFF2-40B4-BE49-F238E27FC236}">
                <a16:creationId xmlns:a16="http://schemas.microsoft.com/office/drawing/2014/main" id="{FF6517E6-F156-AF06-4BDF-6680A5DAF553}"/>
              </a:ext>
            </a:extLst>
          </p:cNvPr>
          <p:cNvSpPr txBox="1"/>
          <p:nvPr/>
        </p:nvSpPr>
        <p:spPr>
          <a:xfrm>
            <a:off x="8139" y="6488668"/>
            <a:ext cx="441146" cy="369332"/>
          </a:xfrm>
          <a:prstGeom prst="rect">
            <a:avLst/>
          </a:prstGeom>
          <a:noFill/>
        </p:spPr>
        <p:txBody>
          <a:bodyPr wrap="none" rtlCol="0">
            <a:spAutoFit/>
          </a:bodyPr>
          <a:lstStyle/>
          <a:p>
            <a:r>
              <a:rPr lang="en-US" dirty="0"/>
              <a:t>17</a:t>
            </a:r>
          </a:p>
        </p:txBody>
      </p:sp>
    </p:spTree>
    <p:extLst>
      <p:ext uri="{BB962C8B-B14F-4D97-AF65-F5344CB8AC3E}">
        <p14:creationId xmlns:p14="http://schemas.microsoft.com/office/powerpoint/2010/main" val="299735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A4D691F5-261A-99B8-F00B-6025BB0BD12A}"/>
              </a:ext>
            </a:extLst>
          </p:cNvPr>
          <p:cNvGraphicFramePr>
            <a:graphicFrameLocks noGrp="1"/>
          </p:cNvGraphicFramePr>
          <p:nvPr>
            <p:ph sz="half" idx="1"/>
            <p:extLst>
              <p:ext uri="{D42A27DB-BD31-4B8C-83A1-F6EECF244321}">
                <p14:modId xmlns:p14="http://schemas.microsoft.com/office/powerpoint/2010/main" val="370908639"/>
              </p:ext>
            </p:extLst>
          </p:nvPr>
        </p:nvGraphicFramePr>
        <p:xfrm>
          <a:off x="151765" y="1435371"/>
          <a:ext cx="5811914" cy="4023360"/>
        </p:xfrm>
        <a:graphic>
          <a:graphicData uri="http://schemas.openxmlformats.org/drawingml/2006/table">
            <a:tbl>
              <a:tblPr firstRow="1" bandRow="1">
                <a:tableStyleId>{21E4AEA4-8DFA-4A89-87EB-49C32662AFE0}</a:tableStyleId>
              </a:tblPr>
              <a:tblGrid>
                <a:gridCol w="1001463">
                  <a:extLst>
                    <a:ext uri="{9D8B030D-6E8A-4147-A177-3AD203B41FA5}">
                      <a16:colId xmlns:a16="http://schemas.microsoft.com/office/drawing/2014/main" val="3861732339"/>
                    </a:ext>
                  </a:extLst>
                </a:gridCol>
                <a:gridCol w="882547">
                  <a:extLst>
                    <a:ext uri="{9D8B030D-6E8A-4147-A177-3AD203B41FA5}">
                      <a16:colId xmlns:a16="http://schemas.microsoft.com/office/drawing/2014/main" val="3416940012"/>
                    </a:ext>
                  </a:extLst>
                </a:gridCol>
                <a:gridCol w="765326">
                  <a:extLst>
                    <a:ext uri="{9D8B030D-6E8A-4147-A177-3AD203B41FA5}">
                      <a16:colId xmlns:a16="http://schemas.microsoft.com/office/drawing/2014/main" val="535941275"/>
                    </a:ext>
                  </a:extLst>
                </a:gridCol>
                <a:gridCol w="760491">
                  <a:extLst>
                    <a:ext uri="{9D8B030D-6E8A-4147-A177-3AD203B41FA5}">
                      <a16:colId xmlns:a16="http://schemas.microsoft.com/office/drawing/2014/main" val="2352098839"/>
                    </a:ext>
                  </a:extLst>
                </a:gridCol>
                <a:gridCol w="771869">
                  <a:extLst>
                    <a:ext uri="{9D8B030D-6E8A-4147-A177-3AD203B41FA5}">
                      <a16:colId xmlns:a16="http://schemas.microsoft.com/office/drawing/2014/main" val="607015064"/>
                    </a:ext>
                  </a:extLst>
                </a:gridCol>
                <a:gridCol w="799945">
                  <a:extLst>
                    <a:ext uri="{9D8B030D-6E8A-4147-A177-3AD203B41FA5}">
                      <a16:colId xmlns:a16="http://schemas.microsoft.com/office/drawing/2014/main" val="460097875"/>
                    </a:ext>
                  </a:extLst>
                </a:gridCol>
                <a:gridCol w="830273">
                  <a:extLst>
                    <a:ext uri="{9D8B030D-6E8A-4147-A177-3AD203B41FA5}">
                      <a16:colId xmlns:a16="http://schemas.microsoft.com/office/drawing/2014/main" val="699159749"/>
                    </a:ext>
                  </a:extLst>
                </a:gridCol>
              </a:tblGrid>
              <a:tr h="600388">
                <a:tc>
                  <a:txBody>
                    <a:bodyPr/>
                    <a:lstStyle/>
                    <a:p>
                      <a:pPr algn="ctr"/>
                      <a:r>
                        <a:rPr lang="en-US" sz="1050" kern="1200" dirty="0">
                          <a:solidFill>
                            <a:schemeClr val="bg1"/>
                          </a:solidFill>
                          <a:effectLst/>
                        </a:rPr>
                        <a:t>Mechanical Values</a:t>
                      </a:r>
                      <a:endParaRPr lang="en-US" sz="105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latin typeface="+mn-lt"/>
                          <a:cs typeface="Times New Roman" panose="02020603050405020304" pitchFamily="18" charset="0"/>
                        </a:rPr>
                        <a:t>Fresh Fuel</a:t>
                      </a:r>
                    </a:p>
                  </a:txBody>
                  <a:tcPr anchor="ctr"/>
                </a:tc>
                <a:tc>
                  <a:txBody>
                    <a:bodyPr/>
                    <a:lstStyle/>
                    <a:p>
                      <a:pPr algn="ctr"/>
                      <a:r>
                        <a:rPr lang="en-US" sz="1050" dirty="0">
                          <a:latin typeface="+mn-lt"/>
                          <a:cs typeface="Times New Roman" panose="02020603050405020304" pitchFamily="18" charset="0"/>
                        </a:rPr>
                        <a:t>Compact     6-3-3</a:t>
                      </a:r>
                    </a:p>
                  </a:txBody>
                  <a:tcPr anchor="ctr"/>
                </a:tc>
                <a:tc>
                  <a:txBody>
                    <a:bodyPr/>
                    <a:lstStyle/>
                    <a:p>
                      <a:pPr algn="ctr"/>
                      <a:r>
                        <a:rPr lang="en-US" sz="1050" dirty="0"/>
                        <a:t>Compact     5-1-3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2-1-3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5-1-3 Fractured</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2-1-3 Fractured</a:t>
                      </a:r>
                      <a:endParaRPr lang="en-US" sz="105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8813973"/>
                  </a:ext>
                </a:extLst>
              </a:tr>
              <a:tr h="421032">
                <a:tc>
                  <a:txBody>
                    <a:bodyPr/>
                    <a:lstStyle/>
                    <a:p>
                      <a:pPr algn="ctr"/>
                      <a:r>
                        <a:rPr lang="en-US" sz="1050" dirty="0"/>
                        <a:t>Number of samples</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02146344"/>
                  </a:ext>
                </a:extLst>
              </a:tr>
              <a:tr h="600388">
                <a:tc>
                  <a:txBody>
                    <a:bodyPr/>
                    <a:lstStyle/>
                    <a:p>
                      <a:pPr algn="ctr"/>
                      <a:r>
                        <a:rPr lang="en-US" sz="1050" dirty="0"/>
                        <a:t>Neutron Fluence</a:t>
                      </a:r>
                    </a:p>
                    <a:p>
                      <a:pPr algn="ctr"/>
                      <a:r>
                        <a:rPr lang="en-US" sz="1050" kern="1200" dirty="0">
                          <a:solidFill>
                            <a:schemeClr val="dk1"/>
                          </a:solidFill>
                          <a:effectLst/>
                        </a:rPr>
                        <a:t>(x10</a:t>
                      </a:r>
                      <a:r>
                        <a:rPr lang="en-US" sz="1050" kern="1200" baseline="30000" dirty="0">
                          <a:solidFill>
                            <a:schemeClr val="dk1"/>
                          </a:solidFill>
                          <a:effectLst/>
                        </a:rPr>
                        <a:t>25 </a:t>
                      </a:r>
                      <a:r>
                        <a:rPr lang="en-US" sz="1050" kern="1200" dirty="0">
                          <a:solidFill>
                            <a:schemeClr val="dk1"/>
                          </a:solidFill>
                          <a:effectLst/>
                        </a:rPr>
                        <a:t>n/m</a:t>
                      </a:r>
                      <a:r>
                        <a:rPr lang="en-US" sz="1050" kern="1200" baseline="30000" dirty="0">
                          <a:solidFill>
                            <a:schemeClr val="dk1"/>
                          </a:solidFill>
                          <a:effectLst/>
                        </a:rPr>
                        <a:t>2</a:t>
                      </a:r>
                      <a:r>
                        <a:rPr lang="en-US" sz="1050" kern="1200" dirty="0">
                          <a:solidFill>
                            <a:schemeClr val="dk1"/>
                          </a:solidFill>
                          <a:effectLst/>
                        </a:rPr>
                        <a:t>)</a:t>
                      </a:r>
                      <a:endParaRPr lang="en-US"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3.03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2.88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3.03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2.88</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527843311"/>
                  </a:ext>
                </a:extLst>
              </a:tr>
              <a:tr h="600388">
                <a:tc>
                  <a:txBody>
                    <a:bodyPr/>
                    <a:lstStyle/>
                    <a:p>
                      <a:pPr algn="ctr"/>
                      <a:r>
                        <a:rPr lang="en-US" sz="1050" dirty="0"/>
                        <a:t>TAVA (°C)</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1060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1078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1194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1078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1194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53286713"/>
                  </a:ext>
                </a:extLst>
              </a:tr>
              <a:tr h="600388">
                <a:tc>
                  <a:txBody>
                    <a:bodyPr/>
                    <a:lstStyle/>
                    <a:p>
                      <a:pPr algn="ctr"/>
                      <a:r>
                        <a:rPr lang="en-US" sz="1050" dirty="0"/>
                        <a:t>Weibull Median </a:t>
                      </a:r>
                    </a:p>
                    <a:p>
                      <a:pPr algn="ctr"/>
                      <a:r>
                        <a:rPr lang="en-US" sz="1050" dirty="0"/>
                        <a:t>(MPa)</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210.74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138.57</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246.00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100.37</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125.36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331.57</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61474257"/>
                  </a:ext>
                </a:extLst>
              </a:tr>
              <a:tr h="600388">
                <a:tc>
                  <a:txBody>
                    <a:bodyPr/>
                    <a:lstStyle/>
                    <a:p>
                      <a:pPr algn="ctr"/>
                      <a:r>
                        <a:rPr lang="en-US" sz="1050" dirty="0"/>
                        <a:t>Modulus (GPa)</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19.35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22.83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14.55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13.65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8.46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27.43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19547905"/>
                  </a:ext>
                </a:extLst>
              </a:tr>
              <a:tr h="600388">
                <a:tc>
                  <a:txBody>
                    <a:bodyPr/>
                    <a:lstStyle/>
                    <a:p>
                      <a:pPr algn="ctr"/>
                      <a:r>
                        <a:rPr lang="en-US" sz="1050" kern="1200" dirty="0">
                          <a:solidFill>
                            <a:schemeClr val="dk1"/>
                          </a:solidFill>
                          <a:effectLst/>
                        </a:rPr>
                        <a:t>R</a:t>
                      </a:r>
                      <a:r>
                        <a:rPr lang="en-US" sz="1050" kern="1200" baseline="30000" dirty="0">
                          <a:solidFill>
                            <a:schemeClr val="dk1"/>
                          </a:solidFill>
                          <a:effectLst/>
                        </a:rPr>
                        <a:t>2</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0.91</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66577202"/>
                  </a:ext>
                </a:extLst>
              </a:tr>
            </a:tbl>
          </a:graphicData>
        </a:graphic>
      </p:graphicFrame>
      <p:sp>
        <p:nvSpPr>
          <p:cNvPr id="3" name="Title 2">
            <a:extLst>
              <a:ext uri="{FF2B5EF4-FFF2-40B4-BE49-F238E27FC236}">
                <a16:creationId xmlns:a16="http://schemas.microsoft.com/office/drawing/2014/main" id="{D4F1D121-B0FA-1368-906D-E7D7767CF47D}"/>
              </a:ext>
            </a:extLst>
          </p:cNvPr>
          <p:cNvSpPr>
            <a:spLocks noGrp="1"/>
          </p:cNvSpPr>
          <p:nvPr>
            <p:ph type="title"/>
          </p:nvPr>
        </p:nvSpPr>
        <p:spPr/>
        <p:txBody>
          <a:bodyPr/>
          <a:lstStyle/>
          <a:p>
            <a:r>
              <a:rPr lang="en-US" dirty="0"/>
              <a:t>Buffer Comparison</a:t>
            </a:r>
          </a:p>
        </p:txBody>
      </p:sp>
      <p:sp>
        <p:nvSpPr>
          <p:cNvPr id="7" name="TextBox 6">
            <a:extLst>
              <a:ext uri="{FF2B5EF4-FFF2-40B4-BE49-F238E27FC236}">
                <a16:creationId xmlns:a16="http://schemas.microsoft.com/office/drawing/2014/main" id="{570B52F5-151D-4117-4F6F-92EF76730CEF}"/>
              </a:ext>
            </a:extLst>
          </p:cNvPr>
          <p:cNvSpPr txBox="1"/>
          <p:nvPr/>
        </p:nvSpPr>
        <p:spPr>
          <a:xfrm>
            <a:off x="8139" y="6488668"/>
            <a:ext cx="441146" cy="369332"/>
          </a:xfrm>
          <a:prstGeom prst="rect">
            <a:avLst/>
          </a:prstGeom>
          <a:noFill/>
        </p:spPr>
        <p:txBody>
          <a:bodyPr wrap="none" rtlCol="0">
            <a:spAutoFit/>
          </a:bodyPr>
          <a:lstStyle/>
          <a:p>
            <a:r>
              <a:rPr lang="en-US" dirty="0"/>
              <a:t>18</a:t>
            </a:r>
          </a:p>
        </p:txBody>
      </p:sp>
      <p:pic>
        <p:nvPicPr>
          <p:cNvPr id="2" name="Picture 1">
            <a:extLst>
              <a:ext uri="{FF2B5EF4-FFF2-40B4-BE49-F238E27FC236}">
                <a16:creationId xmlns:a16="http://schemas.microsoft.com/office/drawing/2014/main" id="{7F5353BE-746A-E594-72C9-6D94CF90B6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35370"/>
            <a:ext cx="5944235" cy="4009365"/>
          </a:xfrm>
          <a:prstGeom prst="rect">
            <a:avLst/>
          </a:prstGeom>
          <a:noFill/>
        </p:spPr>
      </p:pic>
    </p:spTree>
    <p:extLst>
      <p:ext uri="{BB962C8B-B14F-4D97-AF65-F5344CB8AC3E}">
        <p14:creationId xmlns:p14="http://schemas.microsoft.com/office/powerpoint/2010/main" val="786610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0317D8C-9B60-DF3F-E674-CD8D4D40B05D}"/>
              </a:ext>
            </a:extLst>
          </p:cNvPr>
          <p:cNvGraphicFramePr>
            <a:graphicFrameLocks noGrp="1"/>
          </p:cNvGraphicFramePr>
          <p:nvPr>
            <p:ph sz="half" idx="1"/>
            <p:extLst>
              <p:ext uri="{D42A27DB-BD31-4B8C-83A1-F6EECF244321}">
                <p14:modId xmlns:p14="http://schemas.microsoft.com/office/powerpoint/2010/main" val="3599224376"/>
              </p:ext>
            </p:extLst>
          </p:nvPr>
        </p:nvGraphicFramePr>
        <p:xfrm>
          <a:off x="152400" y="1417320"/>
          <a:ext cx="5815585" cy="4024990"/>
        </p:xfrm>
        <a:graphic>
          <a:graphicData uri="http://schemas.openxmlformats.org/drawingml/2006/table">
            <a:tbl>
              <a:tblPr firstRow="1" bandRow="1">
                <a:tableStyleId>{21E4AEA4-8DFA-4A89-87EB-49C32662AFE0}</a:tableStyleId>
              </a:tblPr>
              <a:tblGrid>
                <a:gridCol w="1163117">
                  <a:extLst>
                    <a:ext uri="{9D8B030D-6E8A-4147-A177-3AD203B41FA5}">
                      <a16:colId xmlns:a16="http://schemas.microsoft.com/office/drawing/2014/main" val="2118156305"/>
                    </a:ext>
                  </a:extLst>
                </a:gridCol>
                <a:gridCol w="1163117">
                  <a:extLst>
                    <a:ext uri="{9D8B030D-6E8A-4147-A177-3AD203B41FA5}">
                      <a16:colId xmlns:a16="http://schemas.microsoft.com/office/drawing/2014/main" val="1473859588"/>
                    </a:ext>
                  </a:extLst>
                </a:gridCol>
                <a:gridCol w="1163117">
                  <a:extLst>
                    <a:ext uri="{9D8B030D-6E8A-4147-A177-3AD203B41FA5}">
                      <a16:colId xmlns:a16="http://schemas.microsoft.com/office/drawing/2014/main" val="3608252887"/>
                    </a:ext>
                  </a:extLst>
                </a:gridCol>
                <a:gridCol w="1163117">
                  <a:extLst>
                    <a:ext uri="{9D8B030D-6E8A-4147-A177-3AD203B41FA5}">
                      <a16:colId xmlns:a16="http://schemas.microsoft.com/office/drawing/2014/main" val="4005337328"/>
                    </a:ext>
                  </a:extLst>
                </a:gridCol>
                <a:gridCol w="1163117">
                  <a:extLst>
                    <a:ext uri="{9D8B030D-6E8A-4147-A177-3AD203B41FA5}">
                      <a16:colId xmlns:a16="http://schemas.microsoft.com/office/drawing/2014/main" val="862332636"/>
                    </a:ext>
                  </a:extLst>
                </a:gridCol>
              </a:tblGrid>
              <a:tr h="548966">
                <a:tc>
                  <a:txBody>
                    <a:bodyPr/>
                    <a:lstStyle/>
                    <a:p>
                      <a:pPr algn="ctr"/>
                      <a:r>
                        <a:rPr lang="en-US" sz="1050" kern="1200" dirty="0">
                          <a:solidFill>
                            <a:schemeClr val="bg1"/>
                          </a:solidFill>
                          <a:effectLst/>
                        </a:rPr>
                        <a:t>Mechanical Values</a:t>
                      </a:r>
                      <a:endParaRPr lang="en-US" sz="105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latin typeface="+mn-lt"/>
                          <a:cs typeface="Times New Roman" panose="02020603050405020304" pitchFamily="18" charset="0"/>
                        </a:rPr>
                        <a:t>Fresh Fuel</a:t>
                      </a:r>
                    </a:p>
                  </a:txBody>
                  <a:tcPr anchor="ctr"/>
                </a:tc>
                <a:tc>
                  <a:txBody>
                    <a:bodyPr/>
                    <a:lstStyle/>
                    <a:p>
                      <a:pPr algn="ctr"/>
                      <a:r>
                        <a:rPr lang="en-US" sz="1050" dirty="0"/>
                        <a:t>Compact 6-3-3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5-1-3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2-1-3</a:t>
                      </a:r>
                      <a:endParaRPr lang="en-US" sz="105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35543799"/>
                  </a:ext>
                </a:extLst>
              </a:tr>
              <a:tr h="548966">
                <a:tc>
                  <a:txBody>
                    <a:bodyPr/>
                    <a:lstStyle/>
                    <a:p>
                      <a:pPr algn="ctr"/>
                      <a:r>
                        <a:rPr lang="en-US" sz="1200" dirty="0"/>
                        <a:t>Number of samples</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7</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9</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62384580"/>
                  </a:ext>
                </a:extLst>
              </a:tr>
              <a:tr h="639264">
                <a:tc>
                  <a:txBody>
                    <a:bodyPr/>
                    <a:lstStyle/>
                    <a:p>
                      <a:pPr algn="ctr"/>
                      <a:r>
                        <a:rPr lang="en-US" sz="1200" dirty="0"/>
                        <a:t>Neutron Fluence</a:t>
                      </a:r>
                    </a:p>
                    <a:p>
                      <a:pPr algn="ctr"/>
                      <a:r>
                        <a:rPr lang="en-US" sz="1200" kern="1200" dirty="0">
                          <a:solidFill>
                            <a:schemeClr val="dk1"/>
                          </a:solidFill>
                          <a:effectLst/>
                        </a:rPr>
                        <a:t>(x10</a:t>
                      </a:r>
                      <a:r>
                        <a:rPr lang="en-US" sz="1200" kern="1200" baseline="30000" dirty="0">
                          <a:solidFill>
                            <a:schemeClr val="dk1"/>
                          </a:solidFill>
                          <a:effectLst/>
                        </a:rPr>
                        <a:t>25 </a:t>
                      </a:r>
                      <a:r>
                        <a:rPr lang="en-US" sz="1200" kern="1200" dirty="0">
                          <a:solidFill>
                            <a:schemeClr val="dk1"/>
                          </a:solidFill>
                          <a:effectLst/>
                        </a:rPr>
                        <a:t>n/m</a:t>
                      </a:r>
                      <a:r>
                        <a:rPr lang="en-US" sz="1200" kern="1200" baseline="30000" dirty="0">
                          <a:solidFill>
                            <a:schemeClr val="dk1"/>
                          </a:solidFill>
                          <a:effectLst/>
                        </a:rPr>
                        <a:t>2</a:t>
                      </a:r>
                      <a:r>
                        <a:rPr lang="en-US" sz="1200" kern="1200" dirty="0">
                          <a:solidFill>
                            <a:schemeClr val="dk1"/>
                          </a:solidFill>
                          <a:effectLst/>
                        </a:rPr>
                        <a:t>)</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3.03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2.88</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98071244"/>
                  </a:ext>
                </a:extLst>
              </a:tr>
              <a:tr h="548966">
                <a:tc>
                  <a:txBody>
                    <a:bodyPr/>
                    <a:lstStyle/>
                    <a:p>
                      <a:pPr algn="ctr"/>
                      <a:r>
                        <a:rPr lang="en-US" sz="1200" dirty="0"/>
                        <a:t>TAVA (°C)</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1060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1078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1194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61063351"/>
                  </a:ext>
                </a:extLst>
              </a:tr>
              <a:tr h="639264">
                <a:tc>
                  <a:txBody>
                    <a:bodyPr/>
                    <a:lstStyle/>
                    <a:p>
                      <a:pPr algn="ctr"/>
                      <a:r>
                        <a:rPr lang="en-US" sz="1200" dirty="0"/>
                        <a:t>Weibull Median </a:t>
                      </a:r>
                    </a:p>
                    <a:p>
                      <a:pPr algn="ctr"/>
                      <a:r>
                        <a:rPr lang="en-US" sz="1200" dirty="0"/>
                        <a:t>(MPa)</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1200" dirty="0">
                          <a:solidFill>
                            <a:schemeClr val="tx1"/>
                          </a:solidFill>
                          <a:effectLst/>
                        </a:rPr>
                        <a:t>512.12</a:t>
                      </a:r>
                      <a:endParaRPr lang="en-US" sz="12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411.94</a:t>
                      </a:r>
                      <a:endParaRPr lang="en-US" sz="12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200" kern="100" dirty="0">
                          <a:solidFill>
                            <a:schemeClr val="tx1"/>
                          </a:solidFill>
                          <a:effectLst/>
                        </a:rPr>
                        <a:t>413.17</a:t>
                      </a:r>
                      <a:endParaRPr lang="en-US" sz="12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274.62</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598132887"/>
                  </a:ext>
                </a:extLst>
              </a:tr>
              <a:tr h="548966">
                <a:tc>
                  <a:txBody>
                    <a:bodyPr/>
                    <a:lstStyle/>
                    <a:p>
                      <a:pPr algn="ctr"/>
                      <a:r>
                        <a:rPr lang="en-US" sz="1200" dirty="0"/>
                        <a:t>Modulus (GPa)</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100" kern="1200" dirty="0">
                          <a:solidFill>
                            <a:schemeClr val="tx1"/>
                          </a:solidFill>
                          <a:effectLst/>
                        </a:rPr>
                        <a:t>31.69</a:t>
                      </a:r>
                      <a:endParaRPr lang="en-US" sz="11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100" kern="1200" dirty="0">
                          <a:solidFill>
                            <a:schemeClr val="tx1"/>
                          </a:solidFill>
                          <a:effectLst/>
                        </a:rPr>
                        <a:t>27.11</a:t>
                      </a:r>
                      <a:endParaRPr lang="en-US" sz="11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100" kern="100" dirty="0">
                          <a:solidFill>
                            <a:schemeClr val="tx1"/>
                          </a:solidFill>
                          <a:effectLst/>
                        </a:rPr>
                        <a:t>27.21</a:t>
                      </a:r>
                      <a:endParaRPr lang="en-US" sz="1100" kern="10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9525" marB="0" anchor="ctr"/>
                </a:tc>
                <a:tc>
                  <a:txBody>
                    <a:bodyPr/>
                    <a:lstStyle/>
                    <a:p>
                      <a:pPr marL="0" marR="0" algn="ctr">
                        <a:lnSpc>
                          <a:spcPct val="107000"/>
                        </a:lnSpc>
                        <a:spcBef>
                          <a:spcPts val="0"/>
                        </a:spcBef>
                        <a:spcAft>
                          <a:spcPts val="0"/>
                        </a:spcAft>
                      </a:pPr>
                      <a:r>
                        <a:rPr lang="en-US" sz="1100" kern="1200" dirty="0">
                          <a:solidFill>
                            <a:schemeClr val="tx1"/>
                          </a:solidFill>
                          <a:effectLst/>
                        </a:rPr>
                        <a:t>30.81</a:t>
                      </a:r>
                      <a:endParaRPr lang="en-US"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21925622"/>
                  </a:ext>
                </a:extLst>
              </a:tr>
              <a:tr h="548966">
                <a:tc>
                  <a:txBody>
                    <a:bodyPr/>
                    <a:lstStyle/>
                    <a:p>
                      <a:pPr algn="ctr"/>
                      <a:r>
                        <a:rPr lang="en-US" sz="1200" kern="1200" dirty="0">
                          <a:solidFill>
                            <a:schemeClr val="dk1"/>
                          </a:solidFill>
                          <a:effectLst/>
                        </a:rPr>
                        <a:t>R</a:t>
                      </a:r>
                      <a:r>
                        <a:rPr lang="en-US" sz="1200" kern="1200" baseline="30000" dirty="0">
                          <a:solidFill>
                            <a:schemeClr val="dk1"/>
                          </a:solidFill>
                          <a:effectLst/>
                        </a:rPr>
                        <a:t>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0.89</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0.99</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9232621"/>
                  </a:ext>
                </a:extLst>
              </a:tr>
            </a:tbl>
          </a:graphicData>
        </a:graphic>
      </p:graphicFrame>
      <p:sp>
        <p:nvSpPr>
          <p:cNvPr id="5" name="Title 2">
            <a:extLst>
              <a:ext uri="{FF2B5EF4-FFF2-40B4-BE49-F238E27FC236}">
                <a16:creationId xmlns:a16="http://schemas.microsoft.com/office/drawing/2014/main" id="{BBF6A75C-B133-FFD6-AAE1-674FB552DD5D}"/>
              </a:ext>
            </a:extLst>
          </p:cNvPr>
          <p:cNvSpPr>
            <a:spLocks noGrp="1"/>
          </p:cNvSpPr>
          <p:nvPr>
            <p:ph type="title"/>
          </p:nvPr>
        </p:nvSpPr>
        <p:spPr>
          <a:xfrm>
            <a:off x="938151" y="558602"/>
            <a:ext cx="10415648" cy="1008797"/>
          </a:xfrm>
        </p:spPr>
        <p:txBody>
          <a:bodyPr/>
          <a:lstStyle/>
          <a:p>
            <a:r>
              <a:rPr lang="en-US" dirty="0" err="1"/>
              <a:t>IPyC</a:t>
            </a:r>
            <a:r>
              <a:rPr lang="en-US" dirty="0"/>
              <a:t> Comparison</a:t>
            </a:r>
          </a:p>
        </p:txBody>
      </p:sp>
      <p:sp>
        <p:nvSpPr>
          <p:cNvPr id="9" name="TextBox 8">
            <a:extLst>
              <a:ext uri="{FF2B5EF4-FFF2-40B4-BE49-F238E27FC236}">
                <a16:creationId xmlns:a16="http://schemas.microsoft.com/office/drawing/2014/main" id="{ED7942E6-9081-B0D7-EA5A-7237C5526077}"/>
              </a:ext>
            </a:extLst>
          </p:cNvPr>
          <p:cNvSpPr txBox="1"/>
          <p:nvPr/>
        </p:nvSpPr>
        <p:spPr>
          <a:xfrm>
            <a:off x="8139" y="6488668"/>
            <a:ext cx="441146" cy="369332"/>
          </a:xfrm>
          <a:prstGeom prst="rect">
            <a:avLst/>
          </a:prstGeom>
          <a:noFill/>
        </p:spPr>
        <p:txBody>
          <a:bodyPr wrap="none" rtlCol="0">
            <a:spAutoFit/>
          </a:bodyPr>
          <a:lstStyle/>
          <a:p>
            <a:r>
              <a:rPr lang="en-US" dirty="0"/>
              <a:t>19</a:t>
            </a:r>
          </a:p>
        </p:txBody>
      </p:sp>
      <p:pic>
        <p:nvPicPr>
          <p:cNvPr id="2" name="Picture 1">
            <a:extLst>
              <a:ext uri="{FF2B5EF4-FFF2-40B4-BE49-F238E27FC236}">
                <a16:creationId xmlns:a16="http://schemas.microsoft.com/office/drawing/2014/main" id="{A504E258-63D7-30D3-C0A5-8F4AB77434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417320"/>
            <a:ext cx="5943600" cy="4024990"/>
          </a:xfrm>
          <a:prstGeom prst="rect">
            <a:avLst/>
          </a:prstGeom>
          <a:noFill/>
          <a:ln>
            <a:solidFill>
              <a:schemeClr val="tx1"/>
            </a:solidFill>
          </a:ln>
        </p:spPr>
      </p:pic>
    </p:spTree>
    <p:extLst>
      <p:ext uri="{BB962C8B-B14F-4D97-AF65-F5344CB8AC3E}">
        <p14:creationId xmlns:p14="http://schemas.microsoft.com/office/powerpoint/2010/main" val="361911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938150" y="1071466"/>
            <a:ext cx="10415649" cy="5477934"/>
          </a:xfrm>
        </p:spPr>
        <p:txBody>
          <a:bodyPr/>
          <a:lstStyle/>
          <a:p>
            <a:pPr marL="0" indent="0">
              <a:buNone/>
            </a:pPr>
            <a:r>
              <a:rPr lang="en-US" sz="2000" dirty="0"/>
              <a:t>Mary Lou Dunzik-Gougar - Idaho State University</a:t>
            </a:r>
          </a:p>
          <a:p>
            <a:pPr marL="0" indent="0">
              <a:buNone/>
            </a:pPr>
            <a:r>
              <a:rPr lang="en-US" sz="2000" dirty="0"/>
              <a:t>Fei Teng - Idaho National Laboratory</a:t>
            </a:r>
          </a:p>
          <a:p>
            <a:pPr marL="0" indent="0">
              <a:buNone/>
            </a:pPr>
            <a:r>
              <a:rPr lang="en-US" sz="2000" dirty="0"/>
              <a:t>Sohail Shah – Idaho National Laboratory</a:t>
            </a:r>
          </a:p>
          <a:p>
            <a:pPr marL="0" indent="0">
              <a:buNone/>
            </a:pPr>
            <a:r>
              <a:rPr lang="en-US" sz="2000" dirty="0"/>
              <a:t>Kaustubh Bawane – Idaho National Laboratory</a:t>
            </a:r>
          </a:p>
          <a:p>
            <a:pPr marL="0" indent="0">
              <a:buNone/>
            </a:pPr>
            <a:r>
              <a:rPr lang="en-US" sz="2000" dirty="0"/>
              <a:t>Arnold Pradhan – Idaho National Laboratory</a:t>
            </a:r>
          </a:p>
          <a:p>
            <a:pPr marL="0" indent="0">
              <a:buNone/>
            </a:pPr>
            <a:r>
              <a:rPr lang="en-US" sz="2000" dirty="0"/>
              <a:t>Lu Cai - Idaho National Laboratory </a:t>
            </a:r>
          </a:p>
          <a:p>
            <a:pPr marL="0" indent="0">
              <a:buNone/>
            </a:pPr>
            <a:r>
              <a:rPr lang="en-US" sz="2000" dirty="0"/>
              <a:t>Mukesh Bachhav - Idaho National Laboratory </a:t>
            </a:r>
          </a:p>
          <a:p>
            <a:pPr marL="0" indent="0">
              <a:buNone/>
            </a:pPr>
            <a:r>
              <a:rPr lang="en-US" sz="2000" dirty="0"/>
              <a:t>John Stempien - Idaho National Laboratory</a:t>
            </a:r>
          </a:p>
          <a:p>
            <a:pPr marL="0" indent="0">
              <a:buNone/>
            </a:pPr>
            <a:endParaRPr lang="en-US" sz="2000" dirty="0"/>
          </a:p>
          <a:p>
            <a:pPr marL="0" indent="0">
              <a:buNone/>
            </a:pPr>
            <a:r>
              <a:rPr lang="en-US" sz="2000" dirty="0"/>
              <a:t>U.S. DOE AGR Program</a:t>
            </a:r>
          </a:p>
          <a:p>
            <a:pPr marL="0" indent="0">
              <a:buNone/>
            </a:pPr>
            <a:r>
              <a:rPr lang="en-US" sz="2000" dirty="0"/>
              <a:t>Nuclear Science User Facilities (NSUF)</a:t>
            </a:r>
          </a:p>
          <a:p>
            <a:pPr marL="0" indent="0">
              <a:buNone/>
            </a:pPr>
            <a:r>
              <a:rPr lang="en-US" sz="2000" dirty="0"/>
              <a:t>Irradiated Materials Characterization Laboratory (IMCL) Staff Members</a:t>
            </a:r>
          </a:p>
          <a:p>
            <a:pPr marL="0" indent="0">
              <a:buNone/>
            </a:pPr>
            <a:r>
              <a:rPr lang="en-US" sz="2000" dirty="0"/>
              <a:t>The slide contents were previously presented at </a:t>
            </a:r>
            <a:r>
              <a:rPr lang="en-US" sz="2000" dirty="0" err="1"/>
              <a:t>NuMat</a:t>
            </a:r>
            <a:r>
              <a:rPr lang="en-US" sz="2000" dirty="0"/>
              <a:t> 2024 and SMINS-7</a:t>
            </a:r>
          </a:p>
        </p:txBody>
      </p:sp>
      <p:sp>
        <p:nvSpPr>
          <p:cNvPr id="6" name="TextBox 5">
            <a:extLst>
              <a:ext uri="{FF2B5EF4-FFF2-40B4-BE49-F238E27FC236}">
                <a16:creationId xmlns:a16="http://schemas.microsoft.com/office/drawing/2014/main" id="{599BEC6C-C500-6C19-C025-9DB7A15E5F73}"/>
              </a:ext>
            </a:extLst>
          </p:cNvPr>
          <p:cNvSpPr txBox="1"/>
          <p:nvPr/>
        </p:nvSpPr>
        <p:spPr>
          <a:xfrm>
            <a:off x="8139" y="6488668"/>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374050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4A7A741-A0EC-DF8E-B526-6903D795D3B4}"/>
              </a:ext>
            </a:extLst>
          </p:cNvPr>
          <p:cNvGraphicFramePr>
            <a:graphicFrameLocks noGrp="1"/>
          </p:cNvGraphicFramePr>
          <p:nvPr>
            <p:ph sz="half" idx="1"/>
            <p:extLst>
              <p:ext uri="{D42A27DB-BD31-4B8C-83A1-F6EECF244321}">
                <p14:modId xmlns:p14="http://schemas.microsoft.com/office/powerpoint/2010/main" val="565383736"/>
              </p:ext>
            </p:extLst>
          </p:nvPr>
        </p:nvGraphicFramePr>
        <p:xfrm>
          <a:off x="152400" y="1396217"/>
          <a:ext cx="5815585" cy="4065565"/>
        </p:xfrm>
        <a:graphic>
          <a:graphicData uri="http://schemas.openxmlformats.org/drawingml/2006/table">
            <a:tbl>
              <a:tblPr firstRow="1" bandRow="1">
                <a:tableStyleId>{21E4AEA4-8DFA-4A89-87EB-49C32662AFE0}</a:tableStyleId>
              </a:tblPr>
              <a:tblGrid>
                <a:gridCol w="1163117">
                  <a:extLst>
                    <a:ext uri="{9D8B030D-6E8A-4147-A177-3AD203B41FA5}">
                      <a16:colId xmlns:a16="http://schemas.microsoft.com/office/drawing/2014/main" val="2474786557"/>
                    </a:ext>
                  </a:extLst>
                </a:gridCol>
                <a:gridCol w="1163117">
                  <a:extLst>
                    <a:ext uri="{9D8B030D-6E8A-4147-A177-3AD203B41FA5}">
                      <a16:colId xmlns:a16="http://schemas.microsoft.com/office/drawing/2014/main" val="692765344"/>
                    </a:ext>
                  </a:extLst>
                </a:gridCol>
                <a:gridCol w="1163117">
                  <a:extLst>
                    <a:ext uri="{9D8B030D-6E8A-4147-A177-3AD203B41FA5}">
                      <a16:colId xmlns:a16="http://schemas.microsoft.com/office/drawing/2014/main" val="4280896571"/>
                    </a:ext>
                  </a:extLst>
                </a:gridCol>
                <a:gridCol w="1163117">
                  <a:extLst>
                    <a:ext uri="{9D8B030D-6E8A-4147-A177-3AD203B41FA5}">
                      <a16:colId xmlns:a16="http://schemas.microsoft.com/office/drawing/2014/main" val="1879363438"/>
                    </a:ext>
                  </a:extLst>
                </a:gridCol>
                <a:gridCol w="1163117">
                  <a:extLst>
                    <a:ext uri="{9D8B030D-6E8A-4147-A177-3AD203B41FA5}">
                      <a16:colId xmlns:a16="http://schemas.microsoft.com/office/drawing/2014/main" val="3829700762"/>
                    </a:ext>
                  </a:extLst>
                </a:gridCol>
              </a:tblGrid>
              <a:tr h="557081">
                <a:tc>
                  <a:txBody>
                    <a:bodyPr/>
                    <a:lstStyle/>
                    <a:p>
                      <a:pPr algn="ctr"/>
                      <a:r>
                        <a:rPr lang="en-US" sz="1050" kern="1200" dirty="0">
                          <a:solidFill>
                            <a:schemeClr val="bg1"/>
                          </a:solidFill>
                          <a:effectLst/>
                        </a:rPr>
                        <a:t>Mechanical Values</a:t>
                      </a:r>
                      <a:endParaRPr lang="en-US" sz="105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latin typeface="+mn-lt"/>
                          <a:cs typeface="Times New Roman" panose="02020603050405020304" pitchFamily="18" charset="0"/>
                        </a:rPr>
                        <a:t>Fresh Fuel</a:t>
                      </a:r>
                    </a:p>
                  </a:txBody>
                  <a:tcPr anchor="ctr"/>
                </a:tc>
                <a:tc>
                  <a:txBody>
                    <a:bodyPr/>
                    <a:lstStyle/>
                    <a:p>
                      <a:pPr algn="ctr"/>
                      <a:r>
                        <a:rPr lang="en-US" sz="1050" dirty="0"/>
                        <a:t>Compact 6-3-3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5-1-3</a:t>
                      </a:r>
                      <a:endParaRPr lang="en-US" sz="1050" dirty="0">
                        <a:latin typeface="Times New Roman" panose="02020603050405020304" pitchFamily="18" charset="0"/>
                        <a:cs typeface="Times New Roman" panose="02020603050405020304" pitchFamily="18" charset="0"/>
                      </a:endParaRPr>
                    </a:p>
                  </a:txBody>
                  <a:tcPr anchor="ctr"/>
                </a:tc>
                <a:tc>
                  <a:txBody>
                    <a:bodyPr/>
                    <a:lstStyle/>
                    <a:p>
                      <a:pPr algn="ctr"/>
                      <a:r>
                        <a:rPr lang="en-US" sz="1050" dirty="0"/>
                        <a:t>Compact 2-1-3</a:t>
                      </a:r>
                      <a:endParaRPr lang="en-US" sz="105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46348313"/>
                  </a:ext>
                </a:extLst>
              </a:tr>
              <a:tr h="557081">
                <a:tc>
                  <a:txBody>
                    <a:bodyPr/>
                    <a:lstStyle/>
                    <a:p>
                      <a:pPr algn="ctr"/>
                      <a:r>
                        <a:rPr lang="en-US" sz="1200" dirty="0"/>
                        <a:t>Number of samples</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9</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5</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36955144"/>
                  </a:ext>
                </a:extLst>
              </a:tr>
              <a:tr h="618978">
                <a:tc>
                  <a:txBody>
                    <a:bodyPr/>
                    <a:lstStyle/>
                    <a:p>
                      <a:pPr algn="ctr"/>
                      <a:r>
                        <a:rPr lang="en-US" sz="1200" dirty="0"/>
                        <a:t>Neutron Fluence</a:t>
                      </a:r>
                    </a:p>
                    <a:p>
                      <a:pPr algn="ctr"/>
                      <a:r>
                        <a:rPr lang="en-US" sz="1200" kern="1200" dirty="0">
                          <a:solidFill>
                            <a:schemeClr val="dk1"/>
                          </a:solidFill>
                          <a:effectLst/>
                        </a:rPr>
                        <a:t>(x10</a:t>
                      </a:r>
                      <a:r>
                        <a:rPr lang="en-US" sz="1200" kern="1200" baseline="30000" dirty="0">
                          <a:solidFill>
                            <a:schemeClr val="dk1"/>
                          </a:solidFill>
                          <a:effectLst/>
                        </a:rPr>
                        <a:t>25 </a:t>
                      </a:r>
                      <a:r>
                        <a:rPr lang="en-US" sz="1200" kern="1200" dirty="0">
                          <a:solidFill>
                            <a:schemeClr val="dk1"/>
                          </a:solidFill>
                          <a:effectLst/>
                        </a:rPr>
                        <a:t>n/m</a:t>
                      </a:r>
                      <a:r>
                        <a:rPr lang="en-US" sz="1200" kern="1200" baseline="30000" dirty="0">
                          <a:solidFill>
                            <a:schemeClr val="dk1"/>
                          </a:solidFill>
                          <a:effectLst/>
                        </a:rPr>
                        <a:t>2</a:t>
                      </a:r>
                      <a:r>
                        <a:rPr lang="en-US" sz="1200" kern="1200" dirty="0">
                          <a:solidFill>
                            <a:schemeClr val="dk1"/>
                          </a:solidFill>
                          <a:effectLst/>
                        </a:rPr>
                        <a:t>)</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3.03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2.88</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93135407"/>
                  </a:ext>
                </a:extLst>
              </a:tr>
              <a:tr h="557081">
                <a:tc>
                  <a:txBody>
                    <a:bodyPr/>
                    <a:lstStyle/>
                    <a:p>
                      <a:pPr algn="ctr"/>
                      <a:r>
                        <a:rPr lang="en-US" sz="1200" dirty="0"/>
                        <a:t>TAVA (°C)</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None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1060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1078</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1194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66206166"/>
                  </a:ext>
                </a:extLst>
              </a:tr>
              <a:tr h="618978">
                <a:tc>
                  <a:txBody>
                    <a:bodyPr/>
                    <a:lstStyle/>
                    <a:p>
                      <a:pPr algn="ctr"/>
                      <a:r>
                        <a:rPr lang="en-US" sz="1200" dirty="0"/>
                        <a:t>Weibull Median </a:t>
                      </a:r>
                    </a:p>
                    <a:p>
                      <a:pPr algn="ctr"/>
                      <a:r>
                        <a:rPr lang="en-US" sz="1200" dirty="0"/>
                        <a:t>(MPa)</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1200" dirty="0">
                          <a:solidFill>
                            <a:schemeClr val="tx1"/>
                          </a:solidFill>
                          <a:effectLst/>
                        </a:rPr>
                        <a:t>351.33</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101.60</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332.39</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129.25</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73935470"/>
                  </a:ext>
                </a:extLst>
              </a:tr>
              <a:tr h="557081">
                <a:tc>
                  <a:txBody>
                    <a:bodyPr/>
                    <a:lstStyle/>
                    <a:p>
                      <a:pPr algn="ctr"/>
                      <a:r>
                        <a:rPr lang="en-US" sz="1200" dirty="0"/>
                        <a:t>Modulus (GPa)</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1200" dirty="0">
                          <a:solidFill>
                            <a:schemeClr val="tx1"/>
                          </a:solidFill>
                          <a:effectLst/>
                        </a:rPr>
                        <a:t>14.38</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5.30</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21.32</a:t>
                      </a:r>
                      <a:endParaRPr lang="en-US" sz="1200"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algn="ctr">
                        <a:lnSpc>
                          <a:spcPct val="107000"/>
                        </a:lnSpc>
                        <a:spcBef>
                          <a:spcPts val="0"/>
                        </a:spcBef>
                        <a:spcAft>
                          <a:spcPts val="0"/>
                        </a:spcAft>
                      </a:pPr>
                      <a:r>
                        <a:rPr lang="en-US" sz="1200" kern="1200" dirty="0">
                          <a:solidFill>
                            <a:schemeClr val="tx1"/>
                          </a:solidFill>
                          <a:effectLst/>
                        </a:rPr>
                        <a:t>11.12</a:t>
                      </a:r>
                      <a:endParaRPr lang="en-US" sz="12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876649136"/>
                  </a:ext>
                </a:extLst>
              </a:tr>
              <a:tr h="557081">
                <a:tc>
                  <a:txBody>
                    <a:bodyPr/>
                    <a:lstStyle/>
                    <a:p>
                      <a:pPr algn="ctr"/>
                      <a:r>
                        <a:rPr lang="en-US" sz="1200" kern="1200" dirty="0">
                          <a:solidFill>
                            <a:schemeClr val="dk1"/>
                          </a:solidFill>
                          <a:effectLst/>
                        </a:rPr>
                        <a:t>R</a:t>
                      </a:r>
                      <a:r>
                        <a:rPr lang="en-US" sz="1200" kern="1200" baseline="30000" dirty="0">
                          <a:solidFill>
                            <a:schemeClr val="dk1"/>
                          </a:solidFill>
                          <a:effectLst/>
                        </a:rPr>
                        <a:t>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0.96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0.83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0.81</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a:t>0.88</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14666527"/>
                  </a:ext>
                </a:extLst>
              </a:tr>
            </a:tbl>
          </a:graphicData>
        </a:graphic>
      </p:graphicFrame>
      <p:sp>
        <p:nvSpPr>
          <p:cNvPr id="3" name="Title 2">
            <a:extLst>
              <a:ext uri="{FF2B5EF4-FFF2-40B4-BE49-F238E27FC236}">
                <a16:creationId xmlns:a16="http://schemas.microsoft.com/office/drawing/2014/main" id="{CE8336E6-12BF-4256-C1B8-C2EC5CD7A093}"/>
              </a:ext>
            </a:extLst>
          </p:cNvPr>
          <p:cNvSpPr>
            <a:spLocks noGrp="1"/>
          </p:cNvSpPr>
          <p:nvPr>
            <p:ph type="title"/>
          </p:nvPr>
        </p:nvSpPr>
        <p:spPr>
          <a:xfrm>
            <a:off x="938151" y="558602"/>
            <a:ext cx="10415648" cy="1008797"/>
          </a:xfrm>
        </p:spPr>
        <p:txBody>
          <a:bodyPr/>
          <a:lstStyle/>
          <a:p>
            <a:r>
              <a:rPr lang="en-US" dirty="0"/>
              <a:t>Buffer-</a:t>
            </a:r>
            <a:r>
              <a:rPr lang="en-US" dirty="0" err="1"/>
              <a:t>IPyC</a:t>
            </a:r>
            <a:r>
              <a:rPr lang="en-US" dirty="0"/>
              <a:t> Comparison</a:t>
            </a:r>
          </a:p>
        </p:txBody>
      </p:sp>
      <p:sp>
        <p:nvSpPr>
          <p:cNvPr id="7" name="TextBox 6">
            <a:extLst>
              <a:ext uri="{FF2B5EF4-FFF2-40B4-BE49-F238E27FC236}">
                <a16:creationId xmlns:a16="http://schemas.microsoft.com/office/drawing/2014/main" id="{472A097B-8A3A-05AF-EFC3-A09819F96814}"/>
              </a:ext>
            </a:extLst>
          </p:cNvPr>
          <p:cNvSpPr txBox="1"/>
          <p:nvPr/>
        </p:nvSpPr>
        <p:spPr>
          <a:xfrm>
            <a:off x="8139" y="6488668"/>
            <a:ext cx="441146" cy="369332"/>
          </a:xfrm>
          <a:prstGeom prst="rect">
            <a:avLst/>
          </a:prstGeom>
          <a:noFill/>
        </p:spPr>
        <p:txBody>
          <a:bodyPr wrap="none" rtlCol="0">
            <a:spAutoFit/>
          </a:bodyPr>
          <a:lstStyle/>
          <a:p>
            <a:r>
              <a:rPr lang="en-US" dirty="0"/>
              <a:t>20</a:t>
            </a:r>
          </a:p>
        </p:txBody>
      </p:sp>
      <p:pic>
        <p:nvPicPr>
          <p:cNvPr id="4" name="Picture 3">
            <a:extLst>
              <a:ext uri="{FF2B5EF4-FFF2-40B4-BE49-F238E27FC236}">
                <a16:creationId xmlns:a16="http://schemas.microsoft.com/office/drawing/2014/main" id="{89A9B028-3764-82E6-BF45-BCA05A4749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396217"/>
            <a:ext cx="5943600" cy="4065564"/>
          </a:xfrm>
          <a:prstGeom prst="rect">
            <a:avLst/>
          </a:prstGeom>
          <a:noFill/>
          <a:ln>
            <a:solidFill>
              <a:schemeClr val="tx1"/>
            </a:solidFill>
          </a:ln>
        </p:spPr>
      </p:pic>
    </p:spTree>
    <p:extLst>
      <p:ext uri="{BB962C8B-B14F-4D97-AF65-F5344CB8AC3E}">
        <p14:creationId xmlns:p14="http://schemas.microsoft.com/office/powerpoint/2010/main" val="384818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5961-DDAB-7590-512D-9DFA2C30CEA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DC6E220-D155-BEE2-77E1-000EC7EE91A8}"/>
              </a:ext>
            </a:extLst>
          </p:cNvPr>
          <p:cNvSpPr>
            <a:spLocks noGrp="1"/>
          </p:cNvSpPr>
          <p:nvPr>
            <p:ph idx="1"/>
          </p:nvPr>
        </p:nvSpPr>
        <p:spPr>
          <a:xfrm>
            <a:off x="938151" y="1344249"/>
            <a:ext cx="10415649" cy="5050565"/>
          </a:xfrm>
        </p:spPr>
        <p:txBody>
          <a:bodyPr/>
          <a:lstStyle/>
          <a:p>
            <a:r>
              <a:rPr lang="en-US" sz="1600" dirty="0">
                <a:latin typeface="+mj-lt"/>
              </a:rPr>
              <a:t>APT, TEM, and micro-tensile characterization were applied to the buffer, </a:t>
            </a:r>
            <a:r>
              <a:rPr lang="en-US" sz="1600" dirty="0" err="1">
                <a:latin typeface="+mj-lt"/>
              </a:rPr>
              <a:t>IPyC</a:t>
            </a:r>
            <a:r>
              <a:rPr lang="en-US" sz="1600" dirty="0">
                <a:latin typeface="+mj-lt"/>
              </a:rPr>
              <a:t>, and buffer-</a:t>
            </a:r>
            <a:r>
              <a:rPr lang="en-US" sz="1600" dirty="0" err="1">
                <a:latin typeface="+mj-lt"/>
              </a:rPr>
              <a:t>IPyC</a:t>
            </a:r>
            <a:r>
              <a:rPr lang="en-US" sz="1600" dirty="0">
                <a:latin typeface="+mj-lt"/>
              </a:rPr>
              <a:t> layers and interlayers of unirradiated and irradiated AGR-2 TRISO particles.</a:t>
            </a:r>
          </a:p>
          <a:p>
            <a:r>
              <a:rPr lang="en-US" sz="1600" dirty="0">
                <a:latin typeface="+mj-lt"/>
              </a:rPr>
              <a:t>Each layer/interlayer region demonstrated unique material properties:</a:t>
            </a:r>
          </a:p>
          <a:p>
            <a:pPr lvl="1">
              <a:buFont typeface="Wingdings" panose="05000000000000000000" pitchFamily="2" charset="2"/>
              <a:buChar char="Ø"/>
            </a:pPr>
            <a:r>
              <a:rPr lang="en-US" sz="1600" dirty="0">
                <a:latin typeface="+mj-lt"/>
              </a:rPr>
              <a:t> Buffer/Fractured Buffer Layers: </a:t>
            </a:r>
          </a:p>
          <a:p>
            <a:pPr lvl="2">
              <a:buFont typeface="Wingdings" panose="05000000000000000000" pitchFamily="2" charset="2"/>
              <a:buChar char="§"/>
            </a:pPr>
            <a:r>
              <a:rPr lang="en-US" sz="1600" dirty="0">
                <a:latin typeface="+mj-lt"/>
              </a:rPr>
              <a:t>TEM results indicated increased porosity and pore segregation in the buffer layer with increased irradiation. Highest TAVA samples showed both the highest and lowest strength values, suggesting strength variations were driven by porosity and microstructural features caused by irradiation and temperature.</a:t>
            </a:r>
          </a:p>
          <a:p>
            <a:pPr marL="685800" lvl="2">
              <a:buFont typeface="Wingdings" panose="05000000000000000000" pitchFamily="2" charset="2"/>
              <a:buChar char="Ø"/>
            </a:pPr>
            <a:r>
              <a:rPr lang="en-US" sz="1600" dirty="0" err="1">
                <a:latin typeface="+mj-lt"/>
              </a:rPr>
              <a:t>IPyC</a:t>
            </a:r>
            <a:r>
              <a:rPr lang="en-US" sz="1600" dirty="0">
                <a:latin typeface="+mj-lt"/>
              </a:rPr>
              <a:t> Layer: </a:t>
            </a:r>
          </a:p>
          <a:p>
            <a:pPr marL="1143000" lvl="3">
              <a:buFont typeface="Wingdings" panose="05000000000000000000" pitchFamily="2" charset="2"/>
              <a:buChar char="§"/>
            </a:pPr>
            <a:r>
              <a:rPr lang="en-US" sz="1600" dirty="0">
                <a:latin typeface="+mj-lt"/>
              </a:rPr>
              <a:t>TEM results suggested the appearance of increased texturing, possible increased anisotropy, and potential nanocrystalline grain growth with increased irradiation. Strength decreases as TAVA increases. PARFUME metrics align well with experimental results, including a reference PyC Weibull modulus of 9.5 with a density of 1.9 g/cm³, and reference PyC elastic moduli ranging from 26 to 62 </a:t>
            </a:r>
            <a:r>
              <a:rPr lang="en-US" sz="1600" dirty="0" err="1">
                <a:latin typeface="+mj-lt"/>
              </a:rPr>
              <a:t>GPa</a:t>
            </a:r>
            <a:r>
              <a:rPr lang="en-US" sz="1600" dirty="0">
                <a:latin typeface="+mj-lt"/>
              </a:rPr>
              <a:t>. Comparatively, the fresh fueled </a:t>
            </a:r>
            <a:r>
              <a:rPr lang="en-US" sz="1600" dirty="0" err="1">
                <a:latin typeface="+mj-lt"/>
              </a:rPr>
              <a:t>IPyC</a:t>
            </a:r>
            <a:r>
              <a:rPr lang="en-US" sz="1600" dirty="0">
                <a:latin typeface="+mj-lt"/>
              </a:rPr>
              <a:t> Weibull modulus was 9.26 with a density of 1.85-1.95 g/cm³, and experimental </a:t>
            </a:r>
            <a:r>
              <a:rPr lang="en-US" sz="1600" dirty="0" err="1">
                <a:latin typeface="+mj-lt"/>
              </a:rPr>
              <a:t>IPyC</a:t>
            </a:r>
            <a:r>
              <a:rPr lang="en-US" sz="1600" dirty="0">
                <a:latin typeface="+mj-lt"/>
              </a:rPr>
              <a:t> elastic moduli range from 27.11 to 31.69 </a:t>
            </a:r>
            <a:r>
              <a:rPr lang="en-US" sz="1600" dirty="0" err="1">
                <a:latin typeface="+mj-lt"/>
              </a:rPr>
              <a:t>GPa</a:t>
            </a:r>
            <a:r>
              <a:rPr lang="en-US" sz="1600" dirty="0">
                <a:latin typeface="+mj-lt"/>
              </a:rPr>
              <a:t>.</a:t>
            </a:r>
          </a:p>
          <a:p>
            <a:pPr marL="685800" lvl="2">
              <a:buFont typeface="Wingdings" panose="05000000000000000000" pitchFamily="2" charset="2"/>
              <a:buChar char="Ø"/>
            </a:pPr>
            <a:r>
              <a:rPr lang="en-US" sz="1600" dirty="0">
                <a:latin typeface="+mj-lt"/>
              </a:rPr>
              <a:t>Buffer-</a:t>
            </a:r>
            <a:r>
              <a:rPr lang="en-US" sz="1600" dirty="0" err="1">
                <a:latin typeface="+mj-lt"/>
              </a:rPr>
              <a:t>IPyC</a:t>
            </a:r>
            <a:r>
              <a:rPr lang="en-US" sz="1600" dirty="0">
                <a:latin typeface="+mj-lt"/>
              </a:rPr>
              <a:t> Interlayer:</a:t>
            </a:r>
          </a:p>
          <a:p>
            <a:pPr marL="1200150" lvl="3" indent="-285750">
              <a:buFont typeface="Wingdings" panose="05000000000000000000" pitchFamily="2" charset="2"/>
              <a:buChar char="§"/>
            </a:pPr>
            <a:r>
              <a:rPr lang="en-US" sz="1600" dirty="0">
                <a:latin typeface="+mj-lt"/>
              </a:rPr>
              <a:t>APT results suggested diffuse amounts of fission products with no major/large precipitates in the buffer-</a:t>
            </a:r>
            <a:r>
              <a:rPr lang="en-US" sz="1600" dirty="0" err="1">
                <a:latin typeface="+mj-lt"/>
              </a:rPr>
              <a:t>IPyC</a:t>
            </a:r>
            <a:r>
              <a:rPr lang="en-US" sz="1600" dirty="0">
                <a:latin typeface="+mj-lt"/>
              </a:rPr>
              <a:t> region. No clear direct relationship between TAVA and sample strength, but general trends suggest buffer layer strength significantly influences buffer-</a:t>
            </a:r>
            <a:r>
              <a:rPr lang="en-US" sz="1600" dirty="0" err="1">
                <a:latin typeface="+mj-lt"/>
              </a:rPr>
              <a:t>IPyC</a:t>
            </a:r>
            <a:r>
              <a:rPr lang="en-US" sz="1600" dirty="0">
                <a:latin typeface="+mj-lt"/>
              </a:rPr>
              <a:t> debonding strength.</a:t>
            </a:r>
          </a:p>
        </p:txBody>
      </p:sp>
      <p:sp>
        <p:nvSpPr>
          <p:cNvPr id="4" name="TextBox 3">
            <a:extLst>
              <a:ext uri="{FF2B5EF4-FFF2-40B4-BE49-F238E27FC236}">
                <a16:creationId xmlns:a16="http://schemas.microsoft.com/office/drawing/2014/main" id="{78225790-5361-8599-C5B1-5B4713B88B93}"/>
              </a:ext>
            </a:extLst>
          </p:cNvPr>
          <p:cNvSpPr txBox="1"/>
          <p:nvPr/>
        </p:nvSpPr>
        <p:spPr>
          <a:xfrm>
            <a:off x="8139" y="6488668"/>
            <a:ext cx="441146" cy="369332"/>
          </a:xfrm>
          <a:prstGeom prst="rect">
            <a:avLst/>
          </a:prstGeom>
          <a:noFill/>
        </p:spPr>
        <p:txBody>
          <a:bodyPr wrap="none" rtlCol="0">
            <a:spAutoFit/>
          </a:bodyPr>
          <a:lstStyle/>
          <a:p>
            <a:r>
              <a:rPr lang="en-US" dirty="0"/>
              <a:t>21</a:t>
            </a:r>
          </a:p>
        </p:txBody>
      </p:sp>
    </p:spTree>
    <p:extLst>
      <p:ext uri="{BB962C8B-B14F-4D97-AF65-F5344CB8AC3E}">
        <p14:creationId xmlns:p14="http://schemas.microsoft.com/office/powerpoint/2010/main" val="1375148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83FA74-A9BE-FD6C-8B6A-0847AEDA4B32}"/>
              </a:ext>
            </a:extLst>
          </p:cNvPr>
          <p:cNvSpPr>
            <a:spLocks noGrp="1"/>
          </p:cNvSpPr>
          <p:nvPr>
            <p:ph type="title"/>
          </p:nvPr>
        </p:nvSpPr>
        <p:spPr/>
        <p:txBody>
          <a:bodyPr/>
          <a:lstStyle/>
          <a:p>
            <a:r>
              <a:rPr lang="en-US" dirty="0"/>
              <a:t>Future Work</a:t>
            </a:r>
          </a:p>
        </p:txBody>
      </p:sp>
      <p:sp>
        <p:nvSpPr>
          <p:cNvPr id="9" name="Content Placeholder 8">
            <a:extLst>
              <a:ext uri="{FF2B5EF4-FFF2-40B4-BE49-F238E27FC236}">
                <a16:creationId xmlns:a16="http://schemas.microsoft.com/office/drawing/2014/main" id="{5E319093-500A-5F67-41D9-2A681BEE4F31}"/>
              </a:ext>
            </a:extLst>
          </p:cNvPr>
          <p:cNvSpPr>
            <a:spLocks noGrp="1"/>
          </p:cNvSpPr>
          <p:nvPr>
            <p:ph idx="1"/>
          </p:nvPr>
        </p:nvSpPr>
        <p:spPr>
          <a:xfrm>
            <a:off x="938150" y="1430440"/>
            <a:ext cx="10415649" cy="4900366"/>
          </a:xfrm>
        </p:spPr>
        <p:txBody>
          <a:bodyPr>
            <a:normAutofit fontScale="77500" lnSpcReduction="20000"/>
          </a:bodyPr>
          <a:lstStyle/>
          <a:p>
            <a:r>
              <a:rPr lang="en-US" sz="2100" dirty="0"/>
              <a:t>Samples tested thus far paint a general picture, more testing needed to clarify properties of select layers:</a:t>
            </a:r>
          </a:p>
          <a:p>
            <a:pPr lvl="1"/>
            <a:endParaRPr lang="en-US" sz="2100" dirty="0"/>
          </a:p>
          <a:p>
            <a:pPr lvl="1">
              <a:buFont typeface="Wingdings" panose="05000000000000000000" pitchFamily="2" charset="2"/>
              <a:buChar char="Ø"/>
            </a:pPr>
            <a:r>
              <a:rPr lang="en-US" sz="2100" dirty="0"/>
              <a:t>Testing TRISO particles under real-time heat stress would help clarify correlated strength trends.</a:t>
            </a:r>
          </a:p>
          <a:p>
            <a:pPr lvl="1">
              <a:buFont typeface="Wingdings" panose="05000000000000000000" pitchFamily="2" charset="2"/>
              <a:buChar char="Ø"/>
            </a:pPr>
            <a:endParaRPr lang="en-US" sz="2100" dirty="0"/>
          </a:p>
          <a:p>
            <a:pPr lvl="2">
              <a:buFont typeface="Wingdings" panose="05000000000000000000" pitchFamily="2" charset="2"/>
              <a:buChar char="§"/>
            </a:pPr>
            <a:r>
              <a:rPr lang="en-US" sz="2100" dirty="0"/>
              <a:t>800 ºC in situ high temperature micro-tensile testing of buffer, </a:t>
            </a:r>
            <a:r>
              <a:rPr lang="en-US" sz="2100" dirty="0" err="1"/>
              <a:t>IPyC</a:t>
            </a:r>
            <a:r>
              <a:rPr lang="en-US" sz="2100" dirty="0"/>
              <a:t>, and </a:t>
            </a:r>
            <a:r>
              <a:rPr lang="en-US" sz="2100" dirty="0" err="1"/>
              <a:t>SiC</a:t>
            </a:r>
            <a:r>
              <a:rPr lang="en-US" sz="2100" dirty="0"/>
              <a:t> samples planned for FY2025.</a:t>
            </a:r>
          </a:p>
          <a:p>
            <a:pPr lvl="1">
              <a:buFont typeface="Wingdings" panose="05000000000000000000" pitchFamily="2" charset="2"/>
              <a:buChar char="Ø"/>
            </a:pPr>
            <a:endParaRPr lang="en-US" sz="2100" dirty="0"/>
          </a:p>
          <a:p>
            <a:pPr lvl="1">
              <a:buFont typeface="Wingdings" panose="05000000000000000000" pitchFamily="2" charset="2"/>
              <a:buChar char="Ø"/>
            </a:pPr>
            <a:r>
              <a:rPr lang="en-US" sz="2100" dirty="0"/>
              <a:t>Testing different-sized micro-tensile samples in various orientations in the buffer, </a:t>
            </a:r>
            <a:r>
              <a:rPr lang="en-US" sz="2100" dirty="0" err="1"/>
              <a:t>IPyC</a:t>
            </a:r>
            <a:r>
              <a:rPr lang="en-US" sz="2100" dirty="0"/>
              <a:t>, and </a:t>
            </a:r>
            <a:r>
              <a:rPr lang="en-US" sz="2100" dirty="0" err="1"/>
              <a:t>SiC</a:t>
            </a:r>
            <a:r>
              <a:rPr lang="en-US" sz="2100" dirty="0"/>
              <a:t> layers would help clarify any porosity-based and grain-related size effects.</a:t>
            </a:r>
          </a:p>
          <a:p>
            <a:pPr lvl="1">
              <a:buFont typeface="Wingdings" panose="05000000000000000000" pitchFamily="2" charset="2"/>
              <a:buChar char="Ø"/>
            </a:pPr>
            <a:endParaRPr lang="en-US" sz="2100" dirty="0"/>
          </a:p>
          <a:p>
            <a:pPr lvl="2">
              <a:buFont typeface="Wingdings" panose="05000000000000000000" pitchFamily="2" charset="2"/>
              <a:buChar char="§"/>
            </a:pPr>
            <a:r>
              <a:rPr lang="en-US" sz="2100" dirty="0"/>
              <a:t>Anisotropic and size effect studies on buffer, </a:t>
            </a:r>
            <a:r>
              <a:rPr lang="en-US" sz="2100" dirty="0" err="1"/>
              <a:t>IPyC</a:t>
            </a:r>
            <a:r>
              <a:rPr lang="en-US" sz="2100" dirty="0"/>
              <a:t>, and </a:t>
            </a:r>
            <a:r>
              <a:rPr lang="en-US" sz="2100" dirty="0" err="1"/>
              <a:t>SiC</a:t>
            </a:r>
            <a:r>
              <a:rPr lang="en-US" sz="2100" dirty="0"/>
              <a:t> samples planned for FY2025.</a:t>
            </a:r>
          </a:p>
          <a:p>
            <a:pPr lvl="1">
              <a:buFont typeface="Wingdings" panose="05000000000000000000" pitchFamily="2" charset="2"/>
              <a:buChar char="Ø"/>
            </a:pPr>
            <a:endParaRPr lang="en-US" sz="2100" dirty="0"/>
          </a:p>
          <a:p>
            <a:pPr lvl="1">
              <a:buFont typeface="Wingdings" panose="05000000000000000000" pitchFamily="2" charset="2"/>
              <a:buChar char="Ø"/>
            </a:pPr>
            <a:r>
              <a:rPr lang="en-US" sz="2100" dirty="0"/>
              <a:t>Other layers and layer interfaces (Kernel, Buffer-Kernel, </a:t>
            </a:r>
            <a:r>
              <a:rPr lang="en-US" sz="2100" dirty="0" err="1"/>
              <a:t>OPyC-SiC</a:t>
            </a:r>
            <a:r>
              <a:rPr lang="en-US" sz="2100" dirty="0"/>
              <a:t>, </a:t>
            </a:r>
            <a:r>
              <a:rPr lang="en-US" sz="2100" dirty="0" err="1"/>
              <a:t>OPyC</a:t>
            </a:r>
            <a:r>
              <a:rPr lang="en-US" sz="2100" dirty="0"/>
              <a:t>, Matrix-</a:t>
            </a:r>
            <a:r>
              <a:rPr lang="en-US" sz="2100" dirty="0" err="1"/>
              <a:t>OPyC</a:t>
            </a:r>
            <a:r>
              <a:rPr lang="en-US" sz="2100" dirty="0"/>
              <a:t>, etc.) have yet to be investigated.</a:t>
            </a:r>
          </a:p>
          <a:p>
            <a:pPr lvl="1">
              <a:buFont typeface="Wingdings" panose="05000000000000000000" pitchFamily="2" charset="2"/>
              <a:buChar char="Ø"/>
            </a:pPr>
            <a:endParaRPr lang="en-US" sz="2100" dirty="0"/>
          </a:p>
          <a:p>
            <a:pPr lvl="2">
              <a:buFont typeface="Wingdings" panose="05000000000000000000" pitchFamily="2" charset="2"/>
              <a:buChar char="§"/>
            </a:pPr>
            <a:r>
              <a:rPr lang="en-US" sz="2100" dirty="0"/>
              <a:t>Super RTE investigating Pd effects on micro-tensile properties of </a:t>
            </a:r>
            <a:r>
              <a:rPr lang="en-US" sz="2100" dirty="0" err="1"/>
              <a:t>OPyC-SiC</a:t>
            </a:r>
            <a:r>
              <a:rPr lang="en-US" sz="2100" dirty="0"/>
              <a:t> and </a:t>
            </a:r>
            <a:r>
              <a:rPr lang="en-US" sz="2100" dirty="0" err="1"/>
              <a:t>SiC-IPyC</a:t>
            </a:r>
            <a:r>
              <a:rPr lang="en-US" sz="2100" dirty="0"/>
              <a:t> layers and interfaces was recently awarded.</a:t>
            </a:r>
          </a:p>
          <a:p>
            <a:pPr lvl="1">
              <a:buFont typeface="Wingdings" panose="05000000000000000000" pitchFamily="2" charset="2"/>
              <a:buChar char="Ø"/>
            </a:pPr>
            <a:endParaRPr lang="en-US" sz="2100" dirty="0"/>
          </a:p>
          <a:p>
            <a:pPr lvl="1">
              <a:buFont typeface="Wingdings" panose="05000000000000000000" pitchFamily="2" charset="2"/>
              <a:buChar char="Ø"/>
            </a:pPr>
            <a:r>
              <a:rPr lang="en-US" sz="2100" dirty="0"/>
              <a:t>Pursuing XRD analysis of the PyC layers may help quantify any possible nanocrystalline grain growth.</a:t>
            </a:r>
          </a:p>
          <a:p>
            <a:pPr lvl="1">
              <a:buFont typeface="Wingdings" panose="05000000000000000000" pitchFamily="2" charset="2"/>
              <a:buChar char="Ø"/>
            </a:pPr>
            <a:endParaRPr lang="en-US" sz="2100" dirty="0"/>
          </a:p>
          <a:p>
            <a:pPr lvl="2">
              <a:buFont typeface="Wingdings" panose="05000000000000000000" pitchFamily="2" charset="2"/>
              <a:buChar char="§"/>
            </a:pPr>
            <a:endParaRPr lang="en-US" sz="2100" dirty="0"/>
          </a:p>
          <a:p>
            <a:pPr marL="0" indent="0">
              <a:buNone/>
            </a:pPr>
            <a:endParaRPr lang="en-US" dirty="0"/>
          </a:p>
        </p:txBody>
      </p:sp>
      <p:sp>
        <p:nvSpPr>
          <p:cNvPr id="4" name="TextBox 3">
            <a:extLst>
              <a:ext uri="{FF2B5EF4-FFF2-40B4-BE49-F238E27FC236}">
                <a16:creationId xmlns:a16="http://schemas.microsoft.com/office/drawing/2014/main" id="{522EB400-5F6B-23C5-EDA6-F28D2875A6C8}"/>
              </a:ext>
            </a:extLst>
          </p:cNvPr>
          <p:cNvSpPr txBox="1"/>
          <p:nvPr/>
        </p:nvSpPr>
        <p:spPr>
          <a:xfrm>
            <a:off x="8139" y="6488668"/>
            <a:ext cx="441146" cy="369332"/>
          </a:xfrm>
          <a:prstGeom prst="rect">
            <a:avLst/>
          </a:prstGeom>
          <a:noFill/>
        </p:spPr>
        <p:txBody>
          <a:bodyPr wrap="none" rtlCol="0">
            <a:spAutoFit/>
          </a:bodyPr>
          <a:lstStyle/>
          <a:p>
            <a:r>
              <a:rPr lang="en-US" dirty="0"/>
              <a:t>22</a:t>
            </a:r>
          </a:p>
        </p:txBody>
      </p:sp>
    </p:spTree>
    <p:extLst>
      <p:ext uri="{BB962C8B-B14F-4D97-AF65-F5344CB8AC3E}">
        <p14:creationId xmlns:p14="http://schemas.microsoft.com/office/powerpoint/2010/main" val="31098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C3E7-7E99-3C46-13E8-FEB5E7BE04F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81F10D7-A007-849C-525B-25EA3C2B5E67}"/>
              </a:ext>
            </a:extLst>
          </p:cNvPr>
          <p:cNvSpPr>
            <a:spLocks noGrp="1"/>
          </p:cNvSpPr>
          <p:nvPr>
            <p:ph idx="1"/>
          </p:nvPr>
        </p:nvSpPr>
        <p:spPr>
          <a:xfrm>
            <a:off x="763222" y="1151505"/>
            <a:ext cx="10415649" cy="4351338"/>
          </a:xfrm>
        </p:spPr>
        <p:txBody>
          <a:bodyPr/>
          <a:lstStyle/>
          <a:p>
            <a:r>
              <a:rPr lang="en-US" sz="1600" dirty="0"/>
              <a:t>Bower, G. R., Demkowicz, P. A., Ploger, S. A., &amp; Hunn, J. D. (2017). Measurement of kernel swelling and buffer densification in irradiated UCO-TRISO particles. http://www.inl.gov</a:t>
            </a:r>
          </a:p>
          <a:p>
            <a:r>
              <a:rPr lang="en-US" sz="1600" dirty="0"/>
              <a:t>Hales, J. D., Williamson, R. L., </a:t>
            </a:r>
            <a:r>
              <a:rPr lang="en-US" sz="1600" dirty="0" err="1"/>
              <a:t>Novascone</a:t>
            </a:r>
            <a:r>
              <a:rPr lang="en-US" sz="1600" dirty="0"/>
              <a:t>, S. R., Perez, D. M., Spencer, B. W., &amp; Pastore, G. (2013). Multidimensional </a:t>
            </a:r>
            <a:r>
              <a:rPr lang="en-US" sz="1600" dirty="0" err="1"/>
              <a:t>multiphysics</a:t>
            </a:r>
            <a:r>
              <a:rPr lang="en-US" sz="1600" dirty="0"/>
              <a:t> simulation of TRISO particle fuel. Journal of Nuclear Materials, 443(1–3), 531–543. https://doi.org/10.1016/j.jnucmat.2013.07.070</a:t>
            </a:r>
          </a:p>
          <a:p>
            <a:r>
              <a:rPr lang="en-US" sz="1600" dirty="0"/>
              <a:t>Kiener, D., &amp; Minor, A. M. (2011). Source truncation and exhaustion: Insights from quantitative in situ TEM tensile testing. Nano Letters, 11(9), 3816–3820. https://doi.org/10.1021/nl201890s</a:t>
            </a:r>
          </a:p>
          <a:p>
            <a:r>
              <a:rPr lang="en-US" sz="1600" dirty="0"/>
              <a:t>Mauseth, T. (2021). Development of a Sample Preparation Technique for Determining the Tensile Strength of Select Layers and Layer Interfaces of TRISO Particles.</a:t>
            </a:r>
          </a:p>
          <a:p>
            <a:r>
              <a:rPr lang="en-US" sz="1600" dirty="0"/>
              <a:t>Mauseth, T. (2023). Micro-tensile Characterization of Select TRISO-coated Particle Layers and Interlayer Regions. Idaho State University.</a:t>
            </a:r>
          </a:p>
          <a:p>
            <a:r>
              <a:rPr lang="en-US" sz="1600" dirty="0"/>
              <a:t>Mauseth, T., Dunzik-Gougar, M. L., Meher, S., &amp; van Rooyen, I. J. (2023). Determining the Tensile Strength of Fuel Surrogate TRISO-coated Particle Buffer, </a:t>
            </a:r>
            <a:r>
              <a:rPr lang="en-US" sz="1600" dirty="0" err="1"/>
              <a:t>IPyC</a:t>
            </a:r>
            <a:r>
              <a:rPr lang="en-US" sz="1600" dirty="0"/>
              <a:t>, and Buffer-</a:t>
            </a:r>
            <a:r>
              <a:rPr lang="en-US" sz="1600" dirty="0" err="1"/>
              <a:t>IPyC</a:t>
            </a:r>
            <a:r>
              <a:rPr lang="en-US" sz="1600" dirty="0"/>
              <a:t> Interlayer Regions. Journal of Nuclear Materials, 154540. https://doi.org/10.1016/J.JNUCMAT.2023.154540</a:t>
            </a:r>
          </a:p>
          <a:p>
            <a:r>
              <a:rPr lang="en-US" sz="1600" dirty="0"/>
              <a:t>Mauseth, T., Dunzik-Gougar, M. L., &amp; Teng, F. (Preprint, 2025). Micro-Tensile Characteristics of As-Fabricated and Irradiated AGR-2 TRISO Fuel Particle Buffer, </a:t>
            </a:r>
            <a:r>
              <a:rPr lang="en-US" sz="1600" dirty="0" err="1"/>
              <a:t>IPyC</a:t>
            </a:r>
            <a:r>
              <a:rPr lang="en-US" sz="1600" dirty="0"/>
              <a:t>, and Buffer-</a:t>
            </a:r>
            <a:r>
              <a:rPr lang="en-US" sz="1600" dirty="0" err="1"/>
              <a:t>IPyC</a:t>
            </a:r>
            <a:r>
              <a:rPr lang="en-US" sz="1600" dirty="0"/>
              <a:t> Interlayer Regions.</a:t>
            </a:r>
          </a:p>
          <a:p>
            <a:r>
              <a:rPr lang="en-US" sz="1600" dirty="0"/>
              <a:t>PI 88 SEM </a:t>
            </a:r>
            <a:r>
              <a:rPr lang="en-US" sz="1600" dirty="0" err="1"/>
              <a:t>PicoIndenter</a:t>
            </a:r>
            <a:r>
              <a:rPr lang="en-US" sz="1600" dirty="0"/>
              <a:t> ®. (2020). https://airtable.com/shrrfypV1Wg7J9ULa</a:t>
            </a:r>
          </a:p>
          <a:p>
            <a:r>
              <a:rPr lang="en-US" sz="1600" dirty="0"/>
              <a:t>Wolff, A. (2020). Focused ion beams: An overview of the technology and its capabilities - 2020 - Wiley Analytical Science. https://analyticalscience.wiley.com/do/10.1002/was.00070009</a:t>
            </a:r>
            <a:endParaRPr lang="en-US" dirty="0"/>
          </a:p>
        </p:txBody>
      </p:sp>
    </p:spTree>
    <p:extLst>
      <p:ext uri="{BB962C8B-B14F-4D97-AF65-F5344CB8AC3E}">
        <p14:creationId xmlns:p14="http://schemas.microsoft.com/office/powerpoint/2010/main" val="122936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7888-DD42-FAC1-453F-6DB84B33D7FE}"/>
              </a:ext>
            </a:extLst>
          </p:cNvPr>
          <p:cNvSpPr>
            <a:spLocks noGrp="1"/>
          </p:cNvSpPr>
          <p:nvPr>
            <p:ph type="title"/>
          </p:nvPr>
        </p:nvSpPr>
        <p:spPr/>
        <p:txBody>
          <a:bodyPr/>
          <a:lstStyle/>
          <a:p>
            <a:r>
              <a:rPr lang="en-US" dirty="0"/>
              <a:t>Thank you for attending. Any questions?</a:t>
            </a:r>
          </a:p>
        </p:txBody>
      </p:sp>
      <p:sp>
        <p:nvSpPr>
          <p:cNvPr id="3" name="Content Placeholder 2">
            <a:extLst>
              <a:ext uri="{FF2B5EF4-FFF2-40B4-BE49-F238E27FC236}">
                <a16:creationId xmlns:a16="http://schemas.microsoft.com/office/drawing/2014/main" id="{6F8C8B99-1FEE-080E-5A9F-25893B6B6CCB}"/>
              </a:ext>
            </a:extLst>
          </p:cNvPr>
          <p:cNvSpPr>
            <a:spLocks noGrp="1"/>
          </p:cNvSpPr>
          <p:nvPr>
            <p:ph idx="1"/>
          </p:nvPr>
        </p:nvSpPr>
        <p:spPr/>
        <p:txBody>
          <a:bodyPr/>
          <a:lstStyle/>
          <a:p>
            <a:pPr marL="0" indent="0">
              <a:buNone/>
            </a:pPr>
            <a:r>
              <a:rPr lang="en-US" dirty="0"/>
              <a:t>Tanner Mauseth, Ph.D. (he/him/his)</a:t>
            </a:r>
          </a:p>
          <a:p>
            <a:pPr marL="0" indent="0">
              <a:buNone/>
            </a:pPr>
            <a:endParaRPr lang="en-US" dirty="0"/>
          </a:p>
          <a:p>
            <a:pPr marL="0" indent="0">
              <a:buNone/>
            </a:pPr>
            <a:r>
              <a:rPr lang="en-US" dirty="0"/>
              <a:t>Post-Irradiation Examination (PIE) Research Scientist   |   Characterization, Materials &amp; Fuels Complex </a:t>
            </a:r>
          </a:p>
          <a:p>
            <a:pPr marL="0" indent="0">
              <a:buNone/>
            </a:pPr>
            <a:endParaRPr lang="en-US" dirty="0"/>
          </a:p>
          <a:p>
            <a:pPr marL="0" indent="0">
              <a:buNone/>
            </a:pPr>
            <a:r>
              <a:rPr lang="en-US" dirty="0"/>
              <a:t>Tanner.Mauseth@inl.gov   |   208-533-9396   |   208-530-2953</a:t>
            </a:r>
          </a:p>
          <a:p>
            <a:pPr marL="0" indent="0">
              <a:buNone/>
            </a:pPr>
            <a:endParaRPr lang="en-US" dirty="0"/>
          </a:p>
          <a:p>
            <a:pPr marL="0" indent="0">
              <a:buNone/>
            </a:pPr>
            <a:r>
              <a:rPr lang="en-US" dirty="0"/>
              <a:t>Idaho National Laboratory   |   PO Box 1625, MS 6000   |   Idaho Falls, ID   |   83415</a:t>
            </a:r>
          </a:p>
          <a:p>
            <a:endParaRPr lang="en-US" dirty="0"/>
          </a:p>
        </p:txBody>
      </p:sp>
    </p:spTree>
    <p:extLst>
      <p:ext uri="{BB962C8B-B14F-4D97-AF65-F5344CB8AC3E}">
        <p14:creationId xmlns:p14="http://schemas.microsoft.com/office/powerpoint/2010/main" val="341982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83FA74-A9BE-FD6C-8B6A-0847AEDA4B32}"/>
              </a:ext>
            </a:extLst>
          </p:cNvPr>
          <p:cNvSpPr>
            <a:spLocks noGrp="1"/>
          </p:cNvSpPr>
          <p:nvPr>
            <p:ph type="title"/>
          </p:nvPr>
        </p:nvSpPr>
        <p:spPr/>
        <p:txBody>
          <a:bodyPr/>
          <a:lstStyle/>
          <a:p>
            <a:r>
              <a:rPr lang="en-US" dirty="0"/>
              <a:t>Experimental Motivation</a:t>
            </a:r>
          </a:p>
        </p:txBody>
      </p:sp>
      <p:sp>
        <p:nvSpPr>
          <p:cNvPr id="9" name="Content Placeholder 8">
            <a:extLst>
              <a:ext uri="{FF2B5EF4-FFF2-40B4-BE49-F238E27FC236}">
                <a16:creationId xmlns:a16="http://schemas.microsoft.com/office/drawing/2014/main" id="{5E319093-500A-5F67-41D9-2A681BEE4F31}"/>
              </a:ext>
            </a:extLst>
          </p:cNvPr>
          <p:cNvSpPr>
            <a:spLocks noGrp="1"/>
          </p:cNvSpPr>
          <p:nvPr>
            <p:ph idx="1"/>
          </p:nvPr>
        </p:nvSpPr>
        <p:spPr>
          <a:xfrm>
            <a:off x="938151" y="1567399"/>
            <a:ext cx="6377050" cy="4523840"/>
          </a:xfrm>
        </p:spPr>
        <p:txBody>
          <a:bodyPr>
            <a:normAutofit fontScale="92500" lnSpcReduction="10000"/>
          </a:bodyPr>
          <a:lstStyle/>
          <a:p>
            <a:r>
              <a:rPr lang="en-US" dirty="0"/>
              <a:t>Mechanical and structural properties of TRISO particle layers needed for more detailed modeling of failure probability and licensing.</a:t>
            </a:r>
          </a:p>
          <a:p>
            <a:endParaRPr lang="en-US" dirty="0"/>
          </a:p>
          <a:p>
            <a:r>
              <a:rPr lang="en-US" dirty="0"/>
              <a:t>Through the work done by Mauseth (2023), a capability that enables micrometer scale tensile strength characterization of the buffer, IPyC, and buffer-IPyC interface of TRISO particles was developed.</a:t>
            </a:r>
          </a:p>
          <a:p>
            <a:pPr marL="0" indent="0">
              <a:buNone/>
            </a:pPr>
            <a:endParaRPr lang="en-US" dirty="0"/>
          </a:p>
          <a:p>
            <a:r>
              <a:rPr lang="en-US" dirty="0"/>
              <a:t>Atom probe tomography (APT), transmission electron microscopy (TEM), and micro-tensile testing were utilized for the microstructural characterization of AGR-2 TRISO particle layers irradiated in the Advanced Test Reactor (ATR) at Idaho National Laboratory (INL).</a:t>
            </a:r>
          </a:p>
        </p:txBody>
      </p:sp>
      <p:sp>
        <p:nvSpPr>
          <p:cNvPr id="4" name="TextBox 3">
            <a:extLst>
              <a:ext uri="{FF2B5EF4-FFF2-40B4-BE49-F238E27FC236}">
                <a16:creationId xmlns:a16="http://schemas.microsoft.com/office/drawing/2014/main" id="{8C963922-C717-F884-209A-361E087CD652}"/>
              </a:ext>
            </a:extLst>
          </p:cNvPr>
          <p:cNvSpPr txBox="1"/>
          <p:nvPr/>
        </p:nvSpPr>
        <p:spPr>
          <a:xfrm>
            <a:off x="8139" y="6488668"/>
            <a:ext cx="312906" cy="369332"/>
          </a:xfrm>
          <a:prstGeom prst="rect">
            <a:avLst/>
          </a:prstGeom>
          <a:noFill/>
        </p:spPr>
        <p:txBody>
          <a:bodyPr wrap="none" rtlCol="0">
            <a:spAutoFit/>
          </a:bodyPr>
          <a:lstStyle/>
          <a:p>
            <a:r>
              <a:rPr lang="en-US" dirty="0"/>
              <a:t>3</a:t>
            </a:r>
          </a:p>
        </p:txBody>
      </p:sp>
      <p:pic>
        <p:nvPicPr>
          <p:cNvPr id="2" name="Picture 1">
            <a:extLst>
              <a:ext uri="{FF2B5EF4-FFF2-40B4-BE49-F238E27FC236}">
                <a16:creationId xmlns:a16="http://schemas.microsoft.com/office/drawing/2014/main" id="{DD4E3811-456E-83AC-9D08-03D86A11CDBE}"/>
              </a:ext>
            </a:extLst>
          </p:cNvPr>
          <p:cNvPicPr>
            <a:picLocks noChangeAspect="1"/>
          </p:cNvPicPr>
          <p:nvPr/>
        </p:nvPicPr>
        <p:blipFill>
          <a:blip r:embed="rId2"/>
          <a:stretch>
            <a:fillRect/>
          </a:stretch>
        </p:blipFill>
        <p:spPr>
          <a:xfrm>
            <a:off x="7532225" y="1567399"/>
            <a:ext cx="4219509" cy="4226113"/>
          </a:xfrm>
          <a:prstGeom prst="rect">
            <a:avLst/>
          </a:prstGeom>
        </p:spPr>
      </p:pic>
    </p:spTree>
    <p:extLst>
      <p:ext uri="{BB962C8B-B14F-4D97-AF65-F5344CB8AC3E}">
        <p14:creationId xmlns:p14="http://schemas.microsoft.com/office/powerpoint/2010/main" val="1852569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7123-97B8-4085-8D86-FBF4393C4782}"/>
              </a:ext>
            </a:extLst>
          </p:cNvPr>
          <p:cNvSpPr>
            <a:spLocks noGrp="1"/>
          </p:cNvSpPr>
          <p:nvPr>
            <p:ph type="title"/>
          </p:nvPr>
        </p:nvSpPr>
        <p:spPr/>
        <p:txBody>
          <a:bodyPr/>
          <a:lstStyle/>
          <a:p>
            <a:r>
              <a:rPr lang="en-US" dirty="0"/>
              <a:t>TRISO Particles</a:t>
            </a:r>
          </a:p>
        </p:txBody>
      </p:sp>
      <p:pic>
        <p:nvPicPr>
          <p:cNvPr id="6" name="Picture 5">
            <a:extLst>
              <a:ext uri="{FF2B5EF4-FFF2-40B4-BE49-F238E27FC236}">
                <a16:creationId xmlns:a16="http://schemas.microsoft.com/office/drawing/2014/main" id="{CAA5F223-BE0E-47AB-9499-3DB2F182B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123" y="1681891"/>
            <a:ext cx="5423215" cy="3494217"/>
          </a:xfrm>
          <a:prstGeom prst="rect">
            <a:avLst/>
          </a:prstGeom>
        </p:spPr>
      </p:pic>
      <p:sp>
        <p:nvSpPr>
          <p:cNvPr id="4" name="Content Placeholder 3">
            <a:extLst>
              <a:ext uri="{FF2B5EF4-FFF2-40B4-BE49-F238E27FC236}">
                <a16:creationId xmlns:a16="http://schemas.microsoft.com/office/drawing/2014/main" id="{236E0537-3381-474E-8C52-1F8EF383B9F0}"/>
              </a:ext>
            </a:extLst>
          </p:cNvPr>
          <p:cNvSpPr>
            <a:spLocks noGrp="1"/>
          </p:cNvSpPr>
          <p:nvPr>
            <p:ph idx="1"/>
          </p:nvPr>
        </p:nvSpPr>
        <p:spPr>
          <a:xfrm>
            <a:off x="938151" y="1739901"/>
            <a:ext cx="5157850" cy="4351338"/>
          </a:xfrm>
        </p:spPr>
        <p:txBody>
          <a:bodyPr/>
          <a:lstStyle/>
          <a:p>
            <a:r>
              <a:rPr lang="en-US" dirty="0"/>
              <a:t>TRISO fuel particles are under development for advanced nuclear reactor designs.</a:t>
            </a:r>
          </a:p>
          <a:p>
            <a:endParaRPr lang="en-US" dirty="0"/>
          </a:p>
          <a:p>
            <a:r>
              <a:rPr lang="en-US" dirty="0"/>
              <a:t>TRISO particles are ~1 mm in diameter and consists of a fuel kernel surrounded by layers of various materials. </a:t>
            </a:r>
          </a:p>
          <a:p>
            <a:endParaRPr lang="en-US" dirty="0"/>
          </a:p>
          <a:p>
            <a:r>
              <a:rPr lang="en-US" dirty="0"/>
              <a:t>Layers allow exposure to higher temperatures and neutron fluences.</a:t>
            </a:r>
          </a:p>
          <a:p>
            <a:endParaRPr lang="en-US" dirty="0"/>
          </a:p>
        </p:txBody>
      </p:sp>
      <p:sp>
        <p:nvSpPr>
          <p:cNvPr id="12" name="TextBox 11">
            <a:extLst>
              <a:ext uri="{FF2B5EF4-FFF2-40B4-BE49-F238E27FC236}">
                <a16:creationId xmlns:a16="http://schemas.microsoft.com/office/drawing/2014/main" id="{07CFE16F-2423-5BB5-2DA4-997D984BEAFD}"/>
              </a:ext>
            </a:extLst>
          </p:cNvPr>
          <p:cNvSpPr txBox="1"/>
          <p:nvPr/>
        </p:nvSpPr>
        <p:spPr>
          <a:xfrm>
            <a:off x="8139" y="6488668"/>
            <a:ext cx="312906"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259622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7123-97B8-4085-8D86-FBF4393C4782}"/>
              </a:ext>
            </a:extLst>
          </p:cNvPr>
          <p:cNvSpPr>
            <a:spLocks noGrp="1"/>
          </p:cNvSpPr>
          <p:nvPr>
            <p:ph type="title"/>
          </p:nvPr>
        </p:nvSpPr>
        <p:spPr/>
        <p:txBody>
          <a:bodyPr/>
          <a:lstStyle/>
          <a:p>
            <a:r>
              <a:rPr lang="en-US" dirty="0"/>
              <a:t>TRISO Particle Layer Degradation</a:t>
            </a:r>
          </a:p>
        </p:txBody>
      </p:sp>
      <p:pic>
        <p:nvPicPr>
          <p:cNvPr id="6" name="Picture 5">
            <a:extLst>
              <a:ext uri="{FF2B5EF4-FFF2-40B4-BE49-F238E27FC236}">
                <a16:creationId xmlns:a16="http://schemas.microsoft.com/office/drawing/2014/main" id="{108F0F49-25D5-47F6-8E22-AEEE5C17D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121" y="1828800"/>
            <a:ext cx="3181573" cy="3200400"/>
          </a:xfrm>
          <a:prstGeom prst="rect">
            <a:avLst/>
          </a:prstGeom>
        </p:spPr>
      </p:pic>
      <p:pic>
        <p:nvPicPr>
          <p:cNvPr id="8" name="Picture 7">
            <a:extLst>
              <a:ext uri="{FF2B5EF4-FFF2-40B4-BE49-F238E27FC236}">
                <a16:creationId xmlns:a16="http://schemas.microsoft.com/office/drawing/2014/main" id="{9E1A2474-2AF8-4161-85C1-FABB4535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694" y="1828800"/>
            <a:ext cx="3210129" cy="3200400"/>
          </a:xfrm>
          <a:prstGeom prst="rect">
            <a:avLst/>
          </a:prstGeom>
        </p:spPr>
      </p:pic>
      <p:sp>
        <p:nvSpPr>
          <p:cNvPr id="4" name="Content Placeholder 3">
            <a:extLst>
              <a:ext uri="{FF2B5EF4-FFF2-40B4-BE49-F238E27FC236}">
                <a16:creationId xmlns:a16="http://schemas.microsoft.com/office/drawing/2014/main" id="{894C05DC-498D-472C-0658-B158BF39222F}"/>
              </a:ext>
            </a:extLst>
          </p:cNvPr>
          <p:cNvSpPr>
            <a:spLocks noGrp="1"/>
          </p:cNvSpPr>
          <p:nvPr>
            <p:ph idx="1"/>
          </p:nvPr>
        </p:nvSpPr>
        <p:spPr>
          <a:xfrm>
            <a:off x="938151" y="1739901"/>
            <a:ext cx="3361745" cy="4351338"/>
          </a:xfrm>
        </p:spPr>
        <p:txBody>
          <a:bodyPr/>
          <a:lstStyle/>
          <a:p>
            <a:r>
              <a:rPr lang="en-US" dirty="0"/>
              <a:t>While TRISO particle failure is rare, when it does occur it is typically due to degradation of the silicon carbide (</a:t>
            </a:r>
            <a:r>
              <a:rPr lang="en-US" dirty="0" err="1"/>
              <a:t>SiC</a:t>
            </a:r>
            <a:r>
              <a:rPr lang="en-US" dirty="0"/>
              <a:t>) layer caused by incomplete delamination of the internal buffer and inner </a:t>
            </a:r>
            <a:r>
              <a:rPr lang="en-US" dirty="0" err="1"/>
              <a:t>pyrolitic</a:t>
            </a:r>
            <a:r>
              <a:rPr lang="en-US" dirty="0"/>
              <a:t> carbon (</a:t>
            </a:r>
            <a:r>
              <a:rPr lang="en-US" dirty="0" err="1"/>
              <a:t>IPyC</a:t>
            </a:r>
            <a:r>
              <a:rPr lang="en-US" dirty="0"/>
              <a:t>) layers during irradiation. </a:t>
            </a:r>
          </a:p>
          <a:p>
            <a:endParaRPr lang="en-US" dirty="0"/>
          </a:p>
        </p:txBody>
      </p:sp>
      <p:sp>
        <p:nvSpPr>
          <p:cNvPr id="13" name="TextBox 12">
            <a:extLst>
              <a:ext uri="{FF2B5EF4-FFF2-40B4-BE49-F238E27FC236}">
                <a16:creationId xmlns:a16="http://schemas.microsoft.com/office/drawing/2014/main" id="{F9B32DF2-0871-96C3-A10C-D540DCA5A4F5}"/>
              </a:ext>
            </a:extLst>
          </p:cNvPr>
          <p:cNvSpPr txBox="1"/>
          <p:nvPr/>
        </p:nvSpPr>
        <p:spPr>
          <a:xfrm>
            <a:off x="8139" y="6488668"/>
            <a:ext cx="312906" cy="369332"/>
          </a:xfrm>
          <a:prstGeom prst="rect">
            <a:avLst/>
          </a:prstGeom>
          <a:noFill/>
        </p:spPr>
        <p:txBody>
          <a:bodyPr wrap="none" rtlCol="0">
            <a:spAutoFit/>
          </a:bodyPr>
          <a:lstStyle/>
          <a:p>
            <a:r>
              <a:rPr lang="en-US" dirty="0"/>
              <a:t>5</a:t>
            </a:r>
          </a:p>
        </p:txBody>
      </p:sp>
      <p:sp>
        <p:nvSpPr>
          <p:cNvPr id="5" name="TextBox 4">
            <a:extLst>
              <a:ext uri="{FF2B5EF4-FFF2-40B4-BE49-F238E27FC236}">
                <a16:creationId xmlns:a16="http://schemas.microsoft.com/office/drawing/2014/main" id="{1931A585-2ED9-140E-0210-BBCA16777953}"/>
              </a:ext>
            </a:extLst>
          </p:cNvPr>
          <p:cNvSpPr txBox="1"/>
          <p:nvPr/>
        </p:nvSpPr>
        <p:spPr>
          <a:xfrm>
            <a:off x="5299544" y="5141017"/>
            <a:ext cx="6114552" cy="461665"/>
          </a:xfrm>
          <a:prstGeom prst="rect">
            <a:avLst/>
          </a:prstGeom>
          <a:noFill/>
        </p:spPr>
        <p:txBody>
          <a:bodyPr wrap="square">
            <a:spAutoFit/>
          </a:bodyPr>
          <a:lstStyle/>
          <a:p>
            <a:r>
              <a:rPr lang="en-US" sz="800" dirty="0"/>
              <a:t>Gordon R. Bower, Scott A. Ploger, Paul A. Demkowicz, John D. Hunn, Measurement of kernel swelling and buffer densification in irradiated UCO-TRISO particles, Journal of Nuclear Materials, Volume 486, 2017, Pages 339-349, ISSN 0022-3115, https://doi.org/10.1016/j.jnucmat.2017.01.006. (https://www.sciencedirect.com/science/article/pii/S0022311516310625)</a:t>
            </a:r>
          </a:p>
        </p:txBody>
      </p:sp>
    </p:spTree>
    <p:extLst>
      <p:ext uri="{BB962C8B-B14F-4D97-AF65-F5344CB8AC3E}">
        <p14:creationId xmlns:p14="http://schemas.microsoft.com/office/powerpoint/2010/main" val="302789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58040-67BB-D06C-7CA7-564F6D736E66}"/>
              </a:ext>
            </a:extLst>
          </p:cNvPr>
          <p:cNvSpPr txBox="1"/>
          <p:nvPr/>
        </p:nvSpPr>
        <p:spPr>
          <a:xfrm>
            <a:off x="2303277" y="5639233"/>
            <a:ext cx="16576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Trenched Block</a:t>
            </a:r>
          </a:p>
        </p:txBody>
      </p:sp>
      <p:sp>
        <p:nvSpPr>
          <p:cNvPr id="6" name="TextBox 5">
            <a:extLst>
              <a:ext uri="{FF2B5EF4-FFF2-40B4-BE49-F238E27FC236}">
                <a16:creationId xmlns:a16="http://schemas.microsoft.com/office/drawing/2014/main" id="{4662756C-B880-25CA-3E8D-DA72D377B4FB}"/>
              </a:ext>
            </a:extLst>
          </p:cNvPr>
          <p:cNvSpPr txBox="1"/>
          <p:nvPr/>
        </p:nvSpPr>
        <p:spPr>
          <a:xfrm>
            <a:off x="8172237" y="5639233"/>
            <a:ext cx="17812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Lifted-Out Block</a:t>
            </a:r>
          </a:p>
        </p:txBody>
      </p:sp>
      <p:pic>
        <p:nvPicPr>
          <p:cNvPr id="7" name="Picture 6">
            <a:extLst>
              <a:ext uri="{FF2B5EF4-FFF2-40B4-BE49-F238E27FC236}">
                <a16:creationId xmlns:a16="http://schemas.microsoft.com/office/drawing/2014/main" id="{8CBCD0AD-8D8B-A306-C8E1-FB9B6A21F1D0}"/>
              </a:ext>
            </a:extLst>
          </p:cNvPr>
          <p:cNvPicPr>
            <a:picLocks noChangeAspect="1"/>
          </p:cNvPicPr>
          <p:nvPr/>
        </p:nvPicPr>
        <p:blipFill rotWithShape="1">
          <a:blip r:embed="rId2"/>
          <a:srcRect l="45972" r="8605" b="1398"/>
          <a:stretch/>
        </p:blipFill>
        <p:spPr>
          <a:xfrm>
            <a:off x="724530" y="1371600"/>
            <a:ext cx="4815192" cy="4114800"/>
          </a:xfrm>
          <a:prstGeom prst="rect">
            <a:avLst/>
          </a:prstGeom>
          <a:ln>
            <a:noFill/>
          </a:ln>
        </p:spPr>
      </p:pic>
      <p:pic>
        <p:nvPicPr>
          <p:cNvPr id="8" name="Picture 7">
            <a:extLst>
              <a:ext uri="{FF2B5EF4-FFF2-40B4-BE49-F238E27FC236}">
                <a16:creationId xmlns:a16="http://schemas.microsoft.com/office/drawing/2014/main" id="{CE19801B-16AC-6C2A-8219-75A5D1FE1ACC}"/>
              </a:ext>
            </a:extLst>
          </p:cNvPr>
          <p:cNvPicPr>
            <a:picLocks noChangeAspect="1"/>
          </p:cNvPicPr>
          <p:nvPr/>
        </p:nvPicPr>
        <p:blipFill>
          <a:blip r:embed="rId3"/>
          <a:stretch>
            <a:fillRect/>
          </a:stretch>
        </p:blipFill>
        <p:spPr>
          <a:xfrm>
            <a:off x="6646296" y="1371600"/>
            <a:ext cx="4821174" cy="4114800"/>
          </a:xfrm>
          <a:prstGeom prst="rect">
            <a:avLst/>
          </a:prstGeom>
        </p:spPr>
      </p:pic>
      <p:sp>
        <p:nvSpPr>
          <p:cNvPr id="9" name="Title 2">
            <a:extLst>
              <a:ext uri="{FF2B5EF4-FFF2-40B4-BE49-F238E27FC236}">
                <a16:creationId xmlns:a16="http://schemas.microsoft.com/office/drawing/2014/main" id="{CC7EFC14-78EC-8224-CA86-081E499CFB2D}"/>
              </a:ext>
            </a:extLst>
          </p:cNvPr>
          <p:cNvSpPr>
            <a:spLocks noGrp="1"/>
          </p:cNvSpPr>
          <p:nvPr>
            <p:ph type="title"/>
          </p:nvPr>
        </p:nvSpPr>
        <p:spPr>
          <a:xfrm>
            <a:off x="938151" y="558602"/>
            <a:ext cx="10415648" cy="1008797"/>
          </a:xfrm>
        </p:spPr>
        <p:txBody>
          <a:bodyPr/>
          <a:lstStyle/>
          <a:p>
            <a:r>
              <a:rPr lang="en-US" dirty="0"/>
              <a:t>Micro-tensile Sample Fabrication Using IMCL FIB</a:t>
            </a:r>
          </a:p>
        </p:txBody>
      </p:sp>
      <p:sp>
        <p:nvSpPr>
          <p:cNvPr id="10" name="TextBox 9">
            <a:extLst>
              <a:ext uri="{FF2B5EF4-FFF2-40B4-BE49-F238E27FC236}">
                <a16:creationId xmlns:a16="http://schemas.microsoft.com/office/drawing/2014/main" id="{21878CC1-9C82-6BC0-9A10-9BE4A3924BF1}"/>
              </a:ext>
            </a:extLst>
          </p:cNvPr>
          <p:cNvSpPr txBox="1"/>
          <p:nvPr/>
        </p:nvSpPr>
        <p:spPr>
          <a:xfrm>
            <a:off x="8139" y="6488668"/>
            <a:ext cx="312906" cy="369332"/>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312484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86F89-BCBC-82EF-0E21-92F418DEC4F5}"/>
              </a:ext>
            </a:extLst>
          </p:cNvPr>
          <p:cNvSpPr txBox="1"/>
          <p:nvPr/>
        </p:nvSpPr>
        <p:spPr>
          <a:xfrm>
            <a:off x="2398967" y="5656630"/>
            <a:ext cx="15632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Thinned Block</a:t>
            </a:r>
          </a:p>
        </p:txBody>
      </p:sp>
      <p:pic>
        <p:nvPicPr>
          <p:cNvPr id="6" name="Picture 5">
            <a:extLst>
              <a:ext uri="{FF2B5EF4-FFF2-40B4-BE49-F238E27FC236}">
                <a16:creationId xmlns:a16="http://schemas.microsoft.com/office/drawing/2014/main" id="{2773CD65-4FA1-CAFE-4E4B-F6F35987B311}"/>
              </a:ext>
            </a:extLst>
          </p:cNvPr>
          <p:cNvPicPr>
            <a:picLocks noChangeAspect="1"/>
          </p:cNvPicPr>
          <p:nvPr/>
        </p:nvPicPr>
        <p:blipFill>
          <a:blip r:embed="rId2"/>
          <a:stretch>
            <a:fillRect/>
          </a:stretch>
        </p:blipFill>
        <p:spPr>
          <a:xfrm>
            <a:off x="796187" y="1371600"/>
            <a:ext cx="4768808" cy="4114800"/>
          </a:xfrm>
          <a:prstGeom prst="rect">
            <a:avLst/>
          </a:prstGeom>
          <a:ln>
            <a:solidFill>
              <a:schemeClr val="tx1"/>
            </a:solidFill>
          </a:ln>
        </p:spPr>
      </p:pic>
      <p:pic>
        <p:nvPicPr>
          <p:cNvPr id="7" name="Picture 6">
            <a:extLst>
              <a:ext uri="{FF2B5EF4-FFF2-40B4-BE49-F238E27FC236}">
                <a16:creationId xmlns:a16="http://schemas.microsoft.com/office/drawing/2014/main" id="{AFC43596-B541-C5AC-60F0-005994D0F293}"/>
              </a:ext>
            </a:extLst>
          </p:cNvPr>
          <p:cNvPicPr>
            <a:picLocks noChangeAspect="1"/>
          </p:cNvPicPr>
          <p:nvPr/>
        </p:nvPicPr>
        <p:blipFill>
          <a:blip r:embed="rId3"/>
          <a:stretch>
            <a:fillRect/>
          </a:stretch>
        </p:blipFill>
        <p:spPr>
          <a:xfrm>
            <a:off x="6627005" y="1371600"/>
            <a:ext cx="4768808" cy="4114800"/>
          </a:xfrm>
          <a:prstGeom prst="rect">
            <a:avLst/>
          </a:prstGeom>
          <a:ln>
            <a:solidFill>
              <a:schemeClr val="tx1"/>
            </a:solidFill>
          </a:ln>
        </p:spPr>
      </p:pic>
      <p:sp>
        <p:nvSpPr>
          <p:cNvPr id="8" name="TextBox 7">
            <a:extLst>
              <a:ext uri="{FF2B5EF4-FFF2-40B4-BE49-F238E27FC236}">
                <a16:creationId xmlns:a16="http://schemas.microsoft.com/office/drawing/2014/main" id="{A0CA1FAF-A46F-62B6-BBB5-6045C56BD72F}"/>
              </a:ext>
            </a:extLst>
          </p:cNvPr>
          <p:cNvSpPr txBox="1"/>
          <p:nvPr/>
        </p:nvSpPr>
        <p:spPr>
          <a:xfrm>
            <a:off x="8037424" y="5662268"/>
            <a:ext cx="19479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Individual Lamella</a:t>
            </a:r>
          </a:p>
        </p:txBody>
      </p:sp>
      <p:sp>
        <p:nvSpPr>
          <p:cNvPr id="9" name="Title 2">
            <a:extLst>
              <a:ext uri="{FF2B5EF4-FFF2-40B4-BE49-F238E27FC236}">
                <a16:creationId xmlns:a16="http://schemas.microsoft.com/office/drawing/2014/main" id="{AA0215A8-0F50-2358-0CC2-8535E631590A}"/>
              </a:ext>
            </a:extLst>
          </p:cNvPr>
          <p:cNvSpPr>
            <a:spLocks noGrp="1"/>
          </p:cNvSpPr>
          <p:nvPr>
            <p:ph type="title"/>
          </p:nvPr>
        </p:nvSpPr>
        <p:spPr>
          <a:xfrm>
            <a:off x="938151" y="558602"/>
            <a:ext cx="10415648" cy="1008797"/>
          </a:xfrm>
        </p:spPr>
        <p:txBody>
          <a:bodyPr/>
          <a:lstStyle/>
          <a:p>
            <a:r>
              <a:rPr lang="en-US" dirty="0"/>
              <a:t>Micro-tensile Sample Fabrication (cont.) </a:t>
            </a:r>
          </a:p>
        </p:txBody>
      </p:sp>
      <p:sp>
        <p:nvSpPr>
          <p:cNvPr id="10" name="TextBox 9">
            <a:extLst>
              <a:ext uri="{FF2B5EF4-FFF2-40B4-BE49-F238E27FC236}">
                <a16:creationId xmlns:a16="http://schemas.microsoft.com/office/drawing/2014/main" id="{1206A9DC-C88F-8A62-9815-2F20CF80B6C5}"/>
              </a:ext>
            </a:extLst>
          </p:cNvPr>
          <p:cNvSpPr txBox="1"/>
          <p:nvPr/>
        </p:nvSpPr>
        <p:spPr>
          <a:xfrm>
            <a:off x="8139" y="6488668"/>
            <a:ext cx="312906"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62397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17AAEE-C1D4-D05D-0FCA-69266920909D}"/>
              </a:ext>
            </a:extLst>
          </p:cNvPr>
          <p:cNvSpPr txBox="1"/>
          <p:nvPr/>
        </p:nvSpPr>
        <p:spPr>
          <a:xfrm>
            <a:off x="2129659" y="5656630"/>
            <a:ext cx="183255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Mounted Lamella</a:t>
            </a:r>
          </a:p>
        </p:txBody>
      </p:sp>
      <p:sp>
        <p:nvSpPr>
          <p:cNvPr id="6" name="TextBox 5">
            <a:extLst>
              <a:ext uri="{FF2B5EF4-FFF2-40B4-BE49-F238E27FC236}">
                <a16:creationId xmlns:a16="http://schemas.microsoft.com/office/drawing/2014/main" id="{B0BC8A3B-B0CB-D43C-4F9B-A1709A4E8164}"/>
              </a:ext>
            </a:extLst>
          </p:cNvPr>
          <p:cNvSpPr txBox="1"/>
          <p:nvPr/>
        </p:nvSpPr>
        <p:spPr>
          <a:xfrm>
            <a:off x="7829037" y="5656630"/>
            <a:ext cx="26340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Final Microtensile Sample</a:t>
            </a:r>
          </a:p>
        </p:txBody>
      </p:sp>
      <p:pic>
        <p:nvPicPr>
          <p:cNvPr id="7" name="Picture 6">
            <a:extLst>
              <a:ext uri="{FF2B5EF4-FFF2-40B4-BE49-F238E27FC236}">
                <a16:creationId xmlns:a16="http://schemas.microsoft.com/office/drawing/2014/main" id="{727654F5-8253-1F59-1A5E-D3A703B84197}"/>
              </a:ext>
            </a:extLst>
          </p:cNvPr>
          <p:cNvPicPr>
            <a:picLocks noChangeAspect="1"/>
          </p:cNvPicPr>
          <p:nvPr/>
        </p:nvPicPr>
        <p:blipFill>
          <a:blip r:embed="rId2"/>
          <a:stretch>
            <a:fillRect/>
          </a:stretch>
        </p:blipFill>
        <p:spPr>
          <a:xfrm>
            <a:off x="654719" y="1371600"/>
            <a:ext cx="4782434" cy="4114800"/>
          </a:xfrm>
          <a:prstGeom prst="rect">
            <a:avLst/>
          </a:prstGeom>
        </p:spPr>
      </p:pic>
      <p:pic>
        <p:nvPicPr>
          <p:cNvPr id="8" name="Picture 7">
            <a:extLst>
              <a:ext uri="{FF2B5EF4-FFF2-40B4-BE49-F238E27FC236}">
                <a16:creationId xmlns:a16="http://schemas.microsoft.com/office/drawing/2014/main" id="{D8A94B6E-1A7C-7CC9-5451-147B97C2F462}"/>
              </a:ext>
            </a:extLst>
          </p:cNvPr>
          <p:cNvPicPr>
            <a:picLocks noChangeAspect="1"/>
          </p:cNvPicPr>
          <p:nvPr/>
        </p:nvPicPr>
        <p:blipFill>
          <a:blip r:embed="rId3"/>
          <a:stretch>
            <a:fillRect/>
          </a:stretch>
        </p:blipFill>
        <p:spPr>
          <a:xfrm>
            <a:off x="6754849" y="1371600"/>
            <a:ext cx="4793742" cy="4114800"/>
          </a:xfrm>
          <a:prstGeom prst="rect">
            <a:avLst/>
          </a:prstGeom>
        </p:spPr>
      </p:pic>
      <p:sp>
        <p:nvSpPr>
          <p:cNvPr id="9" name="Title 2">
            <a:extLst>
              <a:ext uri="{FF2B5EF4-FFF2-40B4-BE49-F238E27FC236}">
                <a16:creationId xmlns:a16="http://schemas.microsoft.com/office/drawing/2014/main" id="{7CEDC258-901B-BCCB-B0E9-8496EFA76103}"/>
              </a:ext>
            </a:extLst>
          </p:cNvPr>
          <p:cNvSpPr>
            <a:spLocks noGrp="1"/>
          </p:cNvSpPr>
          <p:nvPr>
            <p:ph type="title"/>
          </p:nvPr>
        </p:nvSpPr>
        <p:spPr>
          <a:xfrm>
            <a:off x="938151" y="558602"/>
            <a:ext cx="10415648" cy="1008797"/>
          </a:xfrm>
        </p:spPr>
        <p:txBody>
          <a:bodyPr/>
          <a:lstStyle/>
          <a:p>
            <a:r>
              <a:rPr lang="en-US" dirty="0"/>
              <a:t>Micro-tensile Sample Fabrication (cont.) </a:t>
            </a:r>
          </a:p>
        </p:txBody>
      </p:sp>
      <p:sp>
        <p:nvSpPr>
          <p:cNvPr id="10" name="TextBox 9">
            <a:extLst>
              <a:ext uri="{FF2B5EF4-FFF2-40B4-BE49-F238E27FC236}">
                <a16:creationId xmlns:a16="http://schemas.microsoft.com/office/drawing/2014/main" id="{B661FA9E-8169-7E61-FEA9-E2558F6DC108}"/>
              </a:ext>
            </a:extLst>
          </p:cNvPr>
          <p:cNvSpPr txBox="1"/>
          <p:nvPr/>
        </p:nvSpPr>
        <p:spPr>
          <a:xfrm>
            <a:off x="8139" y="6488668"/>
            <a:ext cx="312906" cy="369332"/>
          </a:xfrm>
          <a:prstGeom prst="rect">
            <a:avLst/>
          </a:prstGeom>
          <a:noFill/>
        </p:spPr>
        <p:txBody>
          <a:bodyPr wrap="none" rtlCol="0">
            <a:spAutoFit/>
          </a:bodyPr>
          <a:lstStyle/>
          <a:p>
            <a:r>
              <a:rPr lang="en-US" dirty="0"/>
              <a:t>8</a:t>
            </a:r>
          </a:p>
        </p:txBody>
      </p:sp>
    </p:spTree>
    <p:extLst>
      <p:ext uri="{BB962C8B-B14F-4D97-AF65-F5344CB8AC3E}">
        <p14:creationId xmlns:p14="http://schemas.microsoft.com/office/powerpoint/2010/main" val="223815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D97844-C737-29B2-9B06-88B1D6DD0F73}"/>
              </a:ext>
            </a:extLst>
          </p:cNvPr>
          <p:cNvSpPr>
            <a:spLocks noGrp="1"/>
          </p:cNvSpPr>
          <p:nvPr>
            <p:ph sz="half" idx="1"/>
          </p:nvPr>
        </p:nvSpPr>
        <p:spPr>
          <a:xfrm>
            <a:off x="938151" y="1825625"/>
            <a:ext cx="5157849" cy="4814872"/>
          </a:xfrm>
        </p:spPr>
        <p:txBody>
          <a:bodyPr>
            <a:normAutofit/>
          </a:bodyPr>
          <a:lstStyle/>
          <a:p>
            <a:r>
              <a:rPr lang="en-US" dirty="0"/>
              <a:t>Bruker Hysitron PI 88 SEM PicoIndenter was used to perform micro-tensile test in conjunction with SEM.</a:t>
            </a:r>
          </a:p>
          <a:p>
            <a:endParaRPr lang="en-US" dirty="0"/>
          </a:p>
          <a:p>
            <a:r>
              <a:rPr lang="en-US" dirty="0"/>
              <a:t>The PI 88 is typically used to conduct nanoindentation, was retrofitted with a diamond gripper to enable micro-tensile testing.</a:t>
            </a:r>
          </a:p>
        </p:txBody>
      </p:sp>
      <p:sp>
        <p:nvSpPr>
          <p:cNvPr id="4" name="Title 3">
            <a:extLst>
              <a:ext uri="{FF2B5EF4-FFF2-40B4-BE49-F238E27FC236}">
                <a16:creationId xmlns:a16="http://schemas.microsoft.com/office/drawing/2014/main" id="{237010C4-27A4-7663-E5D6-C0BCD9B4F3DD}"/>
              </a:ext>
            </a:extLst>
          </p:cNvPr>
          <p:cNvSpPr>
            <a:spLocks noGrp="1"/>
          </p:cNvSpPr>
          <p:nvPr>
            <p:ph type="title"/>
          </p:nvPr>
        </p:nvSpPr>
        <p:spPr/>
        <p:txBody>
          <a:bodyPr/>
          <a:lstStyle/>
          <a:p>
            <a:r>
              <a:rPr lang="en-US" dirty="0"/>
              <a:t>Micromechanical Load Cell</a:t>
            </a:r>
          </a:p>
        </p:txBody>
      </p:sp>
      <p:sp>
        <p:nvSpPr>
          <p:cNvPr id="12" name="Content Placeholder 11">
            <a:extLst>
              <a:ext uri="{FF2B5EF4-FFF2-40B4-BE49-F238E27FC236}">
                <a16:creationId xmlns:a16="http://schemas.microsoft.com/office/drawing/2014/main" id="{F2AE3E26-2E44-CC32-980D-EA4CA309B929}"/>
              </a:ext>
            </a:extLst>
          </p:cNvPr>
          <p:cNvSpPr>
            <a:spLocks noGrp="1"/>
          </p:cNvSpPr>
          <p:nvPr>
            <p:ph sz="half" idx="2"/>
          </p:nvPr>
        </p:nvSpPr>
        <p:spPr/>
        <p:txBody>
          <a:bodyPr/>
          <a:lstStyle/>
          <a:p>
            <a:endParaRPr lang="en-US" dirty="0"/>
          </a:p>
          <a:p>
            <a:endParaRPr lang="en-US" dirty="0"/>
          </a:p>
        </p:txBody>
      </p:sp>
      <p:pic>
        <p:nvPicPr>
          <p:cNvPr id="19" name="Picture 18">
            <a:extLst>
              <a:ext uri="{FF2B5EF4-FFF2-40B4-BE49-F238E27FC236}">
                <a16:creationId xmlns:a16="http://schemas.microsoft.com/office/drawing/2014/main" id="{7F5A4B67-3E4F-7521-BF73-7F7A2730A91D}"/>
              </a:ext>
            </a:extLst>
          </p:cNvPr>
          <p:cNvPicPr>
            <a:picLocks noChangeAspect="1"/>
          </p:cNvPicPr>
          <p:nvPr/>
        </p:nvPicPr>
        <p:blipFill>
          <a:blip r:embed="rId2"/>
          <a:stretch>
            <a:fillRect/>
          </a:stretch>
        </p:blipFill>
        <p:spPr>
          <a:xfrm>
            <a:off x="6853443" y="948437"/>
            <a:ext cx="4676504" cy="2580663"/>
          </a:xfrm>
          <a:prstGeom prst="rect">
            <a:avLst/>
          </a:prstGeom>
        </p:spPr>
      </p:pic>
      <p:pic>
        <p:nvPicPr>
          <p:cNvPr id="21" name="Picture 20">
            <a:extLst>
              <a:ext uri="{FF2B5EF4-FFF2-40B4-BE49-F238E27FC236}">
                <a16:creationId xmlns:a16="http://schemas.microsoft.com/office/drawing/2014/main" id="{D917207B-B1A6-E9E1-B337-E13D950383CB}"/>
              </a:ext>
            </a:extLst>
          </p:cNvPr>
          <p:cNvPicPr>
            <a:picLocks noChangeAspect="1"/>
          </p:cNvPicPr>
          <p:nvPr/>
        </p:nvPicPr>
        <p:blipFill>
          <a:blip r:embed="rId3"/>
          <a:stretch>
            <a:fillRect/>
          </a:stretch>
        </p:blipFill>
        <p:spPr>
          <a:xfrm>
            <a:off x="7671794" y="1382060"/>
            <a:ext cx="243861" cy="377985"/>
          </a:xfrm>
          <a:prstGeom prst="rect">
            <a:avLst/>
          </a:prstGeom>
        </p:spPr>
      </p:pic>
      <p:pic>
        <p:nvPicPr>
          <p:cNvPr id="22" name="Picture 21">
            <a:extLst>
              <a:ext uri="{FF2B5EF4-FFF2-40B4-BE49-F238E27FC236}">
                <a16:creationId xmlns:a16="http://schemas.microsoft.com/office/drawing/2014/main" id="{7402F9E5-18D4-3B05-5C9C-11573B240810}"/>
              </a:ext>
            </a:extLst>
          </p:cNvPr>
          <p:cNvPicPr>
            <a:picLocks noChangeAspect="1"/>
          </p:cNvPicPr>
          <p:nvPr/>
        </p:nvPicPr>
        <p:blipFill>
          <a:blip r:embed="rId4"/>
          <a:stretch>
            <a:fillRect/>
          </a:stretch>
        </p:blipFill>
        <p:spPr>
          <a:xfrm>
            <a:off x="8571346" y="1340259"/>
            <a:ext cx="249958" cy="384081"/>
          </a:xfrm>
          <a:prstGeom prst="rect">
            <a:avLst/>
          </a:prstGeom>
        </p:spPr>
      </p:pic>
      <p:pic>
        <p:nvPicPr>
          <p:cNvPr id="23" name="Picture 22">
            <a:extLst>
              <a:ext uri="{FF2B5EF4-FFF2-40B4-BE49-F238E27FC236}">
                <a16:creationId xmlns:a16="http://schemas.microsoft.com/office/drawing/2014/main" id="{3D0529AC-A588-E3F4-6E84-0A8B84A3B217}"/>
              </a:ext>
            </a:extLst>
          </p:cNvPr>
          <p:cNvPicPr>
            <a:picLocks noChangeAspect="1"/>
          </p:cNvPicPr>
          <p:nvPr/>
        </p:nvPicPr>
        <p:blipFill>
          <a:blip r:embed="rId5"/>
          <a:stretch>
            <a:fillRect/>
          </a:stretch>
        </p:blipFill>
        <p:spPr>
          <a:xfrm>
            <a:off x="9727264" y="766761"/>
            <a:ext cx="243861" cy="384081"/>
          </a:xfrm>
          <a:prstGeom prst="rect">
            <a:avLst/>
          </a:prstGeom>
        </p:spPr>
      </p:pic>
      <p:pic>
        <p:nvPicPr>
          <p:cNvPr id="24" name="Picture 23">
            <a:extLst>
              <a:ext uri="{FF2B5EF4-FFF2-40B4-BE49-F238E27FC236}">
                <a16:creationId xmlns:a16="http://schemas.microsoft.com/office/drawing/2014/main" id="{4FE12BDD-4FA7-585E-A565-B55666623A36}"/>
              </a:ext>
            </a:extLst>
          </p:cNvPr>
          <p:cNvPicPr>
            <a:picLocks noChangeAspect="1"/>
          </p:cNvPicPr>
          <p:nvPr/>
        </p:nvPicPr>
        <p:blipFill>
          <a:blip r:embed="rId6"/>
          <a:stretch>
            <a:fillRect/>
          </a:stretch>
        </p:blipFill>
        <p:spPr>
          <a:xfrm>
            <a:off x="8821304" y="1340259"/>
            <a:ext cx="249958" cy="384081"/>
          </a:xfrm>
          <a:prstGeom prst="rect">
            <a:avLst/>
          </a:prstGeom>
        </p:spPr>
      </p:pic>
      <p:pic>
        <p:nvPicPr>
          <p:cNvPr id="25" name="Picture 24">
            <a:extLst>
              <a:ext uri="{FF2B5EF4-FFF2-40B4-BE49-F238E27FC236}">
                <a16:creationId xmlns:a16="http://schemas.microsoft.com/office/drawing/2014/main" id="{0DD2E63D-EE26-118D-D8D5-EC32201E5A63}"/>
              </a:ext>
            </a:extLst>
          </p:cNvPr>
          <p:cNvPicPr>
            <a:picLocks noChangeAspect="1"/>
          </p:cNvPicPr>
          <p:nvPr/>
        </p:nvPicPr>
        <p:blipFill>
          <a:blip r:embed="rId6"/>
          <a:stretch>
            <a:fillRect/>
          </a:stretch>
        </p:blipFill>
        <p:spPr>
          <a:xfrm rot="5400000">
            <a:off x="10619276" y="4458821"/>
            <a:ext cx="249958" cy="384081"/>
          </a:xfrm>
          <a:prstGeom prst="rect">
            <a:avLst/>
          </a:prstGeom>
        </p:spPr>
      </p:pic>
      <p:pic>
        <p:nvPicPr>
          <p:cNvPr id="32" name="Picture 31">
            <a:extLst>
              <a:ext uri="{FF2B5EF4-FFF2-40B4-BE49-F238E27FC236}">
                <a16:creationId xmlns:a16="http://schemas.microsoft.com/office/drawing/2014/main" id="{5E19DCE0-6BA2-45CE-CA5F-F5076EB9E65F}"/>
              </a:ext>
            </a:extLst>
          </p:cNvPr>
          <p:cNvPicPr>
            <a:picLocks noChangeAspect="1"/>
          </p:cNvPicPr>
          <p:nvPr/>
        </p:nvPicPr>
        <p:blipFill>
          <a:blip r:embed="rId7"/>
          <a:stretch>
            <a:fillRect/>
          </a:stretch>
        </p:blipFill>
        <p:spPr>
          <a:xfrm>
            <a:off x="7831738" y="3529100"/>
            <a:ext cx="2615411" cy="2243522"/>
          </a:xfrm>
          <a:prstGeom prst="rect">
            <a:avLst/>
          </a:prstGeom>
          <a:solidFill>
            <a:schemeClr val="accent2"/>
          </a:solidFill>
          <a:ln>
            <a:solidFill>
              <a:schemeClr val="tx1"/>
            </a:solidFill>
          </a:ln>
        </p:spPr>
      </p:pic>
      <p:sp>
        <p:nvSpPr>
          <p:cNvPr id="6" name="TextBox 5">
            <a:extLst>
              <a:ext uri="{FF2B5EF4-FFF2-40B4-BE49-F238E27FC236}">
                <a16:creationId xmlns:a16="http://schemas.microsoft.com/office/drawing/2014/main" id="{3C44F3C2-2CE4-7F3D-B40B-DACB119B3456}"/>
              </a:ext>
            </a:extLst>
          </p:cNvPr>
          <p:cNvSpPr txBox="1"/>
          <p:nvPr/>
        </p:nvSpPr>
        <p:spPr>
          <a:xfrm>
            <a:off x="8139" y="6488668"/>
            <a:ext cx="312906" cy="369332"/>
          </a:xfrm>
          <a:prstGeom prst="rect">
            <a:avLst/>
          </a:prstGeom>
          <a:noFill/>
        </p:spPr>
        <p:txBody>
          <a:bodyPr wrap="none" rtlCol="0">
            <a:spAutoFit/>
          </a:bodyPr>
          <a:lstStyle/>
          <a:p>
            <a:r>
              <a:rPr lang="en-US" dirty="0"/>
              <a:t>9</a:t>
            </a:r>
          </a:p>
        </p:txBody>
      </p:sp>
    </p:spTree>
    <p:extLst>
      <p:ext uri="{BB962C8B-B14F-4D97-AF65-F5344CB8AC3E}">
        <p14:creationId xmlns:p14="http://schemas.microsoft.com/office/powerpoint/2010/main" val="255474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3797F432E2A042A124C0139981475A" ma:contentTypeVersion="14" ma:contentTypeDescription="Create a new document." ma:contentTypeScope="" ma:versionID="f98a91b6c1e71bbba55439f0a80a0573">
  <xsd:schema xmlns:xsd="http://www.w3.org/2001/XMLSchema" xmlns:xs="http://www.w3.org/2001/XMLSchema" xmlns:p="http://schemas.microsoft.com/office/2006/metadata/properties" xmlns:ns2="2391d807-f94f-4c4f-bb14-493106c624c2" xmlns:ns3="42ea9b75-b306-4826-8769-4c6ad6718b67" targetNamespace="http://schemas.microsoft.com/office/2006/metadata/properties" ma:root="true" ma:fieldsID="e10204a60157ce1d68d66ae7a68b8f6a" ns2:_="" ns3:_="">
    <xsd:import namespace="2391d807-f94f-4c4f-bb14-493106c624c2"/>
    <xsd:import namespace="42ea9b75-b306-4826-8769-4c6ad6718b67"/>
    <xsd:element name="properties">
      <xsd:complexType>
        <xsd:sequence>
          <xsd:element name="documentManagement">
            <xsd:complexType>
              <xsd:all>
                <xsd:element ref="ns2:SharedWithUser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1d807-f94f-4c4f-bb14-493106c624c2"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0b78db39-37aa-4e28-bb7e-9642684d42d7"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ea9b75-b306-4826-8769-4c6ad6718b6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721504a-65bf-41e8-8385-5761431a3c1d}" ma:internalName="TaxCatchAll" ma:showField="CatchAllData" ma:web="42ea9b75-b306-4826-8769-4c6ad6718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391d807-f94f-4c4f-bb14-493106c624c2">
      <UserInfo>
        <DisplayName/>
        <AccountId xsi:nil="true"/>
        <AccountType/>
      </UserInfo>
    </SharedWithUsers>
    <TaxCatchAll xmlns="42ea9b75-b306-4826-8769-4c6ad6718b67" xsi:nil="true"/>
    <lcf76f155ced4ddcb4097134ff3c332f xmlns="2391d807-f94f-4c4f-bb14-493106c624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2.xml><?xml version="1.0" encoding="utf-8"?>
<ds:datastoreItem xmlns:ds="http://schemas.openxmlformats.org/officeDocument/2006/customXml" ds:itemID="{3B66F687-86D8-437A-89D4-2FE37FABF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1d807-f94f-4c4f-bb14-493106c624c2"/>
    <ds:schemaRef ds:uri="42ea9b75-b306-4826-8769-4c6ad6718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A68D4D-9402-4485-B11D-8DDDCEB2E4C5}">
  <ds:schemaRef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42ea9b75-b306-4826-8769-4c6ad6718b67"/>
    <ds:schemaRef ds:uri="2391d807-f94f-4c4f-bb14-493106c624c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INL_2022_hexDark_wide</Template>
  <TotalTime>837</TotalTime>
  <Words>1821</Words>
  <Application>Microsoft Office PowerPoint</Application>
  <PresentationFormat>Widescreen</PresentationFormat>
  <Paragraphs>333</Paragraphs>
  <Slides>24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 Narrow</vt:lpstr>
      <vt:lpstr>Arial</vt:lpstr>
      <vt:lpstr>Arial Narrow</vt:lpstr>
      <vt:lpstr>Calibri</vt:lpstr>
      <vt:lpstr>Myriad Pro Cond</vt:lpstr>
      <vt:lpstr>Times New Roman</vt:lpstr>
      <vt:lpstr>Wingdings</vt:lpstr>
      <vt:lpstr>INL 2020</vt:lpstr>
      <vt:lpstr>PowerPoint Presentation</vt:lpstr>
      <vt:lpstr>Acknowledgements </vt:lpstr>
      <vt:lpstr>Experimental Motivation</vt:lpstr>
      <vt:lpstr>TRISO Particles</vt:lpstr>
      <vt:lpstr>TRISO Particle Layer Degradation</vt:lpstr>
      <vt:lpstr>Micro-tensile Sample Fabrication Using IMCL FIB</vt:lpstr>
      <vt:lpstr>Micro-tensile Sample Fabrication (cont.) </vt:lpstr>
      <vt:lpstr>Micro-tensile Sample Fabrication (cont.) </vt:lpstr>
      <vt:lpstr>Micromechanical Load Cell</vt:lpstr>
      <vt:lpstr>PI 88 Micro-tensile Testing</vt:lpstr>
      <vt:lpstr>Results</vt:lpstr>
      <vt:lpstr>PowerPoint Presentation</vt:lpstr>
      <vt:lpstr>PowerPoint Presentation</vt:lpstr>
      <vt:lpstr>PowerPoint Presentation</vt:lpstr>
      <vt:lpstr>Buffer-IPyC TEM</vt:lpstr>
      <vt:lpstr>Buffer-IPyC TEM (cont.)</vt:lpstr>
      <vt:lpstr>Micro-tensile Sample Locations</vt:lpstr>
      <vt:lpstr>Buffer Comparison</vt:lpstr>
      <vt:lpstr>IPyC Comparison</vt:lpstr>
      <vt:lpstr>Buffer-IPyC Comparison</vt:lpstr>
      <vt:lpstr>Conclusion</vt:lpstr>
      <vt:lpstr>Future Work</vt:lpstr>
      <vt:lpstr>References</vt:lpstr>
      <vt:lpstr>Thank you for attending. Any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Tanner Jason Mauseth</dc:creator>
  <cp:keywords/>
  <dc:description/>
  <cp:lastModifiedBy>Tanner Jason Mauseth</cp:lastModifiedBy>
  <cp:revision>34</cp:revision>
  <cp:lastPrinted>2024-11-15T23:45:38Z</cp:lastPrinted>
  <dcterms:created xsi:type="dcterms:W3CDTF">2024-10-14T20:57:09Z</dcterms:created>
  <dcterms:modified xsi:type="dcterms:W3CDTF">2025-04-11T18:50:35Z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0x010100803797F432E2A042A124C0139981475A</vt:lpwstr>
  </property>
  <property fmtid="{D5CDD505-2E9C-101B-9397-08002B2CF9AE}" pid="3" name="Order">
    <vt:r8>72900</vt:r8>
  </property>
</Properties>
</file>