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92" r:id="rId4"/>
    <p:sldMasterId id="2147483716" r:id="rId5"/>
  </p:sldMasterIdLst>
  <p:notesMasterIdLst>
    <p:notesMasterId r:id="rId21"/>
  </p:notesMasterIdLst>
  <p:sldIdLst>
    <p:sldId id="256" r:id="rId6"/>
    <p:sldId id="284" r:id="rId7"/>
    <p:sldId id="276" r:id="rId8"/>
    <p:sldId id="295" r:id="rId9"/>
    <p:sldId id="371" r:id="rId10"/>
    <p:sldId id="372" r:id="rId11"/>
    <p:sldId id="374" r:id="rId12"/>
    <p:sldId id="375" r:id="rId13"/>
    <p:sldId id="370" r:id="rId14"/>
    <p:sldId id="376" r:id="rId15"/>
    <p:sldId id="377" r:id="rId16"/>
    <p:sldId id="378" r:id="rId17"/>
    <p:sldId id="373" r:id="rId18"/>
    <p:sldId id="357" r:id="rId19"/>
    <p:sldId id="34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76728C-6AF6-31A5-B9DA-E7BE1E82666E}" name="Harish Reddy Gadey" initials="" userId="S::HarishReddy.Gadey@inl.gov::9afb2b13-2e77-49aa-bf96-da4c005c9a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19E"/>
    <a:srgbClr val="06509D"/>
    <a:srgbClr val="F6F00A"/>
    <a:srgbClr val="C59EE2"/>
    <a:srgbClr val="680E26"/>
    <a:srgbClr val="8EC423"/>
    <a:srgbClr val="2DA9E1"/>
    <a:srgbClr val="1C36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77" autoAdjust="0"/>
    <p:restoredTop sz="89065" autoAdjust="0"/>
  </p:normalViewPr>
  <p:slideViewPr>
    <p:cSldViewPr snapToGrid="0" snapToObjects="1">
      <p:cViewPr varScale="1">
        <p:scale>
          <a:sx n="135" d="100"/>
          <a:sy n="135" d="100"/>
        </p:scale>
        <p:origin x="80" y="216"/>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9992B-A26C-6A4B-AC27-2602734F2866}"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CCFD4-A7F8-054B-8822-BC244B953582}" type="slidenum">
              <a:rPr lang="en-US" smtClean="0"/>
              <a:t>‹#›</a:t>
            </a:fld>
            <a:endParaRPr lang="en-US"/>
          </a:p>
        </p:txBody>
      </p:sp>
    </p:spTree>
    <p:extLst>
      <p:ext uri="{BB962C8B-B14F-4D97-AF65-F5344CB8AC3E}">
        <p14:creationId xmlns:p14="http://schemas.microsoft.com/office/powerpoint/2010/main" val="243701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1</a:t>
            </a:fld>
            <a:endParaRPr lang="en-US"/>
          </a:p>
        </p:txBody>
      </p:sp>
    </p:spTree>
    <p:extLst>
      <p:ext uri="{BB962C8B-B14F-4D97-AF65-F5344CB8AC3E}">
        <p14:creationId xmlns:p14="http://schemas.microsoft.com/office/powerpoint/2010/main" val="1581788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B993355-477D-48F4-92D1-B7DBD5C0E59C}" type="slidenum">
              <a:rPr lang="en-US" smtClean="0"/>
              <a:pPr>
                <a:defRPr/>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B993355-477D-48F4-92D1-B7DBD5C0E59C}" type="slidenum">
              <a:rPr lang="en-US" smtClean="0"/>
              <a:pPr>
                <a:defRPr/>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Piggybacked on 15-8242 irradiation</a:t>
            </a:r>
          </a:p>
        </p:txBody>
      </p:sp>
      <p:sp>
        <p:nvSpPr>
          <p:cNvPr id="4" name="Slide Number Placeholder 3"/>
          <p:cNvSpPr>
            <a:spLocks noGrp="1"/>
          </p:cNvSpPr>
          <p:nvPr>
            <p:ph type="sldNum" sz="quarter" idx="5"/>
          </p:nvPr>
        </p:nvSpPr>
        <p:spPr/>
        <p:txBody>
          <a:bodyPr/>
          <a:lstStyle/>
          <a:p>
            <a:fld id="{9A0CCFD4-A7F8-054B-8822-BC244B953582}" type="slidenum">
              <a:rPr lang="en-US" smtClean="0"/>
              <a:t>5</a:t>
            </a:fld>
            <a:endParaRPr lang="en-US"/>
          </a:p>
        </p:txBody>
      </p:sp>
    </p:spTree>
    <p:extLst>
      <p:ext uri="{BB962C8B-B14F-4D97-AF65-F5344CB8AC3E}">
        <p14:creationId xmlns:p14="http://schemas.microsoft.com/office/powerpoint/2010/main" val="1672967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Acknowledge co-authors</a:t>
            </a:r>
          </a:p>
        </p:txBody>
      </p:sp>
      <p:sp>
        <p:nvSpPr>
          <p:cNvPr id="4" name="Slide Number Placeholder 3"/>
          <p:cNvSpPr>
            <a:spLocks noGrp="1"/>
          </p:cNvSpPr>
          <p:nvPr>
            <p:ph type="sldNum" sz="quarter" idx="5"/>
          </p:nvPr>
        </p:nvSpPr>
        <p:spPr/>
        <p:txBody>
          <a:bodyPr/>
          <a:lstStyle/>
          <a:p>
            <a:fld id="{9A0CCFD4-A7F8-054B-8822-BC244B953582}" type="slidenum">
              <a:rPr lang="en-US" smtClean="0"/>
              <a:t>13</a:t>
            </a:fld>
            <a:endParaRPr lang="en-US"/>
          </a:p>
        </p:txBody>
      </p:sp>
    </p:spTree>
    <p:extLst>
      <p:ext uri="{BB962C8B-B14F-4D97-AF65-F5344CB8AC3E}">
        <p14:creationId xmlns:p14="http://schemas.microsoft.com/office/powerpoint/2010/main" val="1828408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I’d like to acknowledge our funding sponsors</a:t>
            </a:r>
          </a:p>
        </p:txBody>
      </p:sp>
      <p:sp>
        <p:nvSpPr>
          <p:cNvPr id="4" name="Slide Number Placeholder 3"/>
          <p:cNvSpPr>
            <a:spLocks noGrp="1"/>
          </p:cNvSpPr>
          <p:nvPr>
            <p:ph type="sldNum" sz="quarter" idx="5"/>
          </p:nvPr>
        </p:nvSpPr>
        <p:spPr/>
        <p:txBody>
          <a:bodyPr/>
          <a:lstStyle/>
          <a:p>
            <a:fld id="{02773189-2CCE-484F-A2C5-C94A38753398}" type="slidenum">
              <a:rPr lang="en-US" smtClean="0"/>
              <a:t>14</a:t>
            </a:fld>
            <a:endParaRPr lang="en-US"/>
          </a:p>
        </p:txBody>
      </p:sp>
    </p:spTree>
    <p:extLst>
      <p:ext uri="{BB962C8B-B14F-4D97-AF65-F5344CB8AC3E}">
        <p14:creationId xmlns:p14="http://schemas.microsoft.com/office/powerpoint/2010/main" val="3781201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Hex Whit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7A4BE5-FE46-EA43-B6B0-450DE02CC3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4764"/>
            <a:ext cx="10174777" cy="5379290"/>
          </a:xfrm>
          <a:prstGeom prst="rect">
            <a:avLst/>
          </a:prstGeom>
        </p:spPr>
      </p:pic>
      <p:sp>
        <p:nvSpPr>
          <p:cNvPr id="5" name="Rectangle 4">
            <a:extLst>
              <a:ext uri="{FF2B5EF4-FFF2-40B4-BE49-F238E27FC236}">
                <a16:creationId xmlns:a16="http://schemas.microsoft.com/office/drawing/2014/main" id="{3566EC07-D962-6647-8E4E-0283A02CE19B}"/>
              </a:ext>
            </a:extLst>
          </p:cNvPr>
          <p:cNvSpPr/>
          <p:nvPr userDrawn="1"/>
        </p:nvSpPr>
        <p:spPr>
          <a:xfrm>
            <a:off x="0" y="0"/>
            <a:ext cx="12192000" cy="5479712"/>
          </a:xfrm>
          <a:prstGeom prst="rect">
            <a:avLst/>
          </a:prstGeom>
          <a:gradFill>
            <a:gsLst>
              <a:gs pos="0">
                <a:schemeClr val="bg1">
                  <a:alpha val="0"/>
                </a:schemeClr>
              </a:gs>
              <a:gs pos="76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12192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837144" y="2217074"/>
            <a:ext cx="9354855" cy="2292350"/>
          </a:xfrm>
          <a:noFill/>
        </p:spPr>
        <p:txBody>
          <a:bodyPr wrap="square" lIns="365760" tIns="822960" rIns="1097280" bIns="822960" anchor="ctr" anchorCtr="0">
            <a:noAutofit/>
          </a:bodyPr>
          <a:lstStyle>
            <a:lvl1pPr marL="0" indent="0">
              <a:buFont typeface="Arial" panose="020B0604020202020204" pitchFamily="34" charset="0"/>
              <a:buNone/>
              <a:tabLst/>
              <a:defRPr sz="3600" b="1" i="0">
                <a:solidFill>
                  <a:schemeClr val="tx2"/>
                </a:solidFill>
                <a:latin typeface="Arial" panose="020B0604020202020204" pitchFamily="34" charset="0"/>
                <a:cs typeface="Arial" panose="020B0604020202020204" pitchFamily="34" charset="0"/>
              </a:defRPr>
            </a:lvl1pPr>
            <a:lvl2pPr marL="9525" indent="0">
              <a:buFontTx/>
              <a:buNone/>
              <a:tabLst/>
              <a:defRPr sz="2400">
                <a:solidFill>
                  <a:schemeClr val="tx2"/>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title</a:t>
            </a:r>
          </a:p>
          <a:p>
            <a:pPr lvl="1"/>
            <a:r>
              <a:rPr lang="en-US" dirty="0"/>
              <a:t>Click to edit subtitle</a:t>
            </a:r>
          </a:p>
        </p:txBody>
      </p:sp>
      <p:sp>
        <p:nvSpPr>
          <p:cNvPr id="16" name="Text Placeholder 46">
            <a:extLst>
              <a:ext uri="{FF2B5EF4-FFF2-40B4-BE49-F238E27FC236}">
                <a16:creationId xmlns:a16="http://schemas.microsoft.com/office/drawing/2014/main" id="{F11E7C5D-AAED-604F-85A8-6DB539F1F601}"/>
              </a:ext>
            </a:extLst>
          </p:cNvPr>
          <p:cNvSpPr>
            <a:spLocks noGrp="1"/>
          </p:cNvSpPr>
          <p:nvPr>
            <p:ph type="body" sz="quarter" idx="16"/>
          </p:nvPr>
        </p:nvSpPr>
        <p:spPr>
          <a:xfrm>
            <a:off x="670142" y="273297"/>
            <a:ext cx="2541981" cy="1392237"/>
          </a:xfrm>
          <a:effectLst/>
        </p:spPr>
        <p:txBody>
          <a:bodyPr lIns="0" rIns="0" bIns="0" anchor="b" anchorCtr="0">
            <a:noAutofit/>
          </a:bodyPr>
          <a:lstStyle>
            <a:lvl1pPr marL="7938" indent="0">
              <a:buFontTx/>
              <a:buNone/>
              <a:tabLst/>
              <a:defRPr sz="1600" b="1" i="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buFontTx/>
              <a:buNone/>
              <a:tabLst/>
              <a:defRPr sz="1600" b="0" i="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6610926E-0A3C-C1B9-33F0-0FCC7333AFB3}"/>
              </a:ext>
            </a:extLst>
          </p:cNvPr>
          <p:cNvPicPr>
            <a:picLocks noChangeAspect="1"/>
          </p:cNvPicPr>
          <p:nvPr userDrawn="1"/>
        </p:nvPicPr>
        <p:blipFill>
          <a:blip r:embed="rId3"/>
          <a:stretch>
            <a:fillRect/>
          </a:stretch>
        </p:blipFill>
        <p:spPr>
          <a:xfrm>
            <a:off x="5804279" y="5913998"/>
            <a:ext cx="5842000" cy="469900"/>
          </a:xfrm>
          <a:prstGeom prst="rect">
            <a:avLst/>
          </a:prstGeom>
        </p:spPr>
      </p:pic>
    </p:spTree>
    <p:extLst>
      <p:ext uri="{BB962C8B-B14F-4D97-AF65-F5344CB8AC3E}">
        <p14:creationId xmlns:p14="http://schemas.microsoft.com/office/powerpoint/2010/main" val="26474190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166A4E3A-1F85-4C8F-A24C-0B117BF433B1}" type="datetime1">
              <a:rPr lang="en-US" smtClean="0"/>
              <a:t>4/7/2025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tx1">
                    <a:lumMod val="65000"/>
                    <a:lumOff val="3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Tree>
    <p:extLst>
      <p:ext uri="{BB962C8B-B14F-4D97-AF65-F5344CB8AC3E}">
        <p14:creationId xmlns:p14="http://schemas.microsoft.com/office/powerpoint/2010/main" val="5465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6843714" y="0"/>
            <a:ext cx="5346699" cy="6237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6850063" y="0"/>
            <a:ext cx="5340350" cy="907549"/>
          </a:xfrm>
          <a:prstGeom prst="rect">
            <a:avLst/>
          </a:prstGeom>
          <a:noFill/>
        </p:spPr>
        <p:txBody>
          <a:bodyPr lIns="274320" tIns="365760" rIns="274320">
            <a:normAutofit/>
          </a:bodyPr>
          <a:lstStyle>
            <a:lvl1pPr marL="0" indent="0">
              <a:buFontTx/>
              <a:buNone/>
              <a:defRPr sz="3200" b="1" i="0">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7116947" y="1064712"/>
            <a:ext cx="4598987" cy="4515349"/>
          </a:xfrm>
          <a:prstGeom prst="rect">
            <a:avLst/>
          </a:prstGeom>
        </p:spPr>
        <p:txBody>
          <a:bodyPr lIns="0">
            <a:normAutofit/>
          </a:bodyPr>
          <a:lstStyle>
            <a:lvl1pPr marL="347663" indent="-342900">
              <a:buClr>
                <a:schemeClr val="bg1"/>
              </a:buClr>
              <a:tabLst/>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1D86C957-1ECE-4268-97E5-A8DDB8FAF443}" type="datetime1">
              <a:rPr lang="en-US" smtClean="0"/>
              <a:t>4/7/2025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0"/>
            <a:ext cx="6843714" cy="6228267"/>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3890074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938150" y="1709738"/>
            <a:ext cx="10409299" cy="2852737"/>
          </a:xfrm>
        </p:spPr>
        <p:txBody>
          <a:bodyPr anchor="ctr" anchorCtr="0"/>
          <a:lstStyle>
            <a:lvl1pPr>
              <a:defRPr sz="4800"/>
            </a:lvl1pPr>
          </a:lstStyle>
          <a:p>
            <a:r>
              <a:rPr lang="en-US" dirty="0"/>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9381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C78C24E1-C912-46DB-A6F0-606EF6E82EAB}" type="datetime1">
              <a:rPr lang="en-US" smtClean="0"/>
              <a:t>4/7/2025</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374382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1739901"/>
            <a:ext cx="5081650"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1739901"/>
            <a:ext cx="5081651"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932E8270-0941-4620-AFC4-0F03D20BD099}" type="datetime1">
              <a:rPr lang="en-US" smtClean="0"/>
              <a:t>4/7/2025</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625320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2412999"/>
            <a:ext cx="5081650" cy="37639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2412999"/>
            <a:ext cx="5081651" cy="37639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5A4FE0C7-A4E2-4B5A-8C07-3DAEC48EA13B}" type="datetime1">
              <a:rPr lang="en-US" smtClean="0"/>
              <a:t>4/7/2025</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938213"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70625"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2 </a:t>
            </a:r>
          </a:p>
        </p:txBody>
      </p:sp>
    </p:spTree>
    <p:extLst>
      <p:ext uri="{BB962C8B-B14F-4D97-AF65-F5344CB8AC3E}">
        <p14:creationId xmlns:p14="http://schemas.microsoft.com/office/powerpoint/2010/main" val="1790085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Static">
    <p:spTree>
      <p:nvGrpSpPr>
        <p:cNvPr id="1" name=""/>
        <p:cNvGrpSpPr/>
        <p:nvPr/>
      </p:nvGrpSpPr>
      <p:grpSpPr>
        <a:xfrm>
          <a:off x="0" y="0"/>
          <a:ext cx="0" cy="0"/>
          <a:chOff x="0" y="0"/>
          <a:chExt cx="0" cy="0"/>
        </a:xfrm>
      </p:grpSpPr>
      <p:pic>
        <p:nvPicPr>
          <p:cNvPr id="10" name="07">
            <a:extLst>
              <a:ext uri="{FF2B5EF4-FFF2-40B4-BE49-F238E27FC236}">
                <a16:creationId xmlns:a16="http://schemas.microsoft.com/office/drawing/2014/main" id="{4647A912-5093-6043-8161-0D98167F24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36550"/>
            <a:ext cx="12192000" cy="6858000"/>
          </a:xfrm>
          <a:prstGeom prst="rect">
            <a:avLst/>
          </a:prstGeom>
        </p:spPr>
      </p:pic>
      <p:grpSp>
        <p:nvGrpSpPr>
          <p:cNvPr id="11" name="Bottom Bar">
            <a:extLst>
              <a:ext uri="{FF2B5EF4-FFF2-40B4-BE49-F238E27FC236}">
                <a16:creationId xmlns:a16="http://schemas.microsoft.com/office/drawing/2014/main" id="{DC935C4B-E372-E04B-8493-E90A79CBC7F4}"/>
              </a:ext>
            </a:extLst>
          </p:cNvPr>
          <p:cNvGrpSpPr/>
          <p:nvPr userDrawn="1"/>
        </p:nvGrpSpPr>
        <p:grpSpPr>
          <a:xfrm>
            <a:off x="0" y="6247747"/>
            <a:ext cx="12192000" cy="610252"/>
            <a:chOff x="0" y="6247747"/>
            <a:chExt cx="12192000" cy="610252"/>
          </a:xfrm>
        </p:grpSpPr>
        <p:sp>
          <p:nvSpPr>
            <p:cNvPr id="12" name="Rectangle 11">
              <a:extLst>
                <a:ext uri="{FF2B5EF4-FFF2-40B4-BE49-F238E27FC236}">
                  <a16:creationId xmlns:a16="http://schemas.microsoft.com/office/drawing/2014/main" id="{9A574F32-F3B5-224E-B6D3-DC767B30A5BE}"/>
                </a:ext>
              </a:extLst>
            </p:cNvPr>
            <p:cNvSpPr/>
            <p:nvPr/>
          </p:nvSpPr>
          <p:spPr>
            <a:xfrm>
              <a:off x="0" y="6334125"/>
              <a:ext cx="12192000" cy="5238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EE050A-3114-2641-96C8-48D281A062A0}"/>
                </a:ext>
              </a:extLst>
            </p:cNvPr>
            <p:cNvSpPr/>
            <p:nvPr/>
          </p:nvSpPr>
          <p:spPr>
            <a:xfrm>
              <a:off x="0" y="6247747"/>
              <a:ext cx="12192000" cy="86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7F59F24B-A93D-B046-B78A-2C31137D1AC5}"/>
              </a:ext>
            </a:extLst>
          </p:cNvPr>
          <p:cNvSpPr txBox="1"/>
          <p:nvPr userDrawn="1"/>
        </p:nvSpPr>
        <p:spPr>
          <a:xfrm>
            <a:off x="2872408" y="5178483"/>
            <a:ext cx="6447184" cy="577081"/>
          </a:xfrm>
          <a:prstGeom prst="rect">
            <a:avLst/>
          </a:prstGeom>
          <a:noFill/>
        </p:spPr>
        <p:txBody>
          <a:bodyPr wrap="square" rtlCol="0">
            <a:spAutoFit/>
          </a:bodyPr>
          <a:lstStyle/>
          <a:p>
            <a:pPr algn="ctr"/>
            <a:r>
              <a:rPr lang="en-US" sz="1050" i="1" dirty="0">
                <a:solidFill>
                  <a:schemeClr val="bg1">
                    <a:lumMod val="65000"/>
                  </a:schemeClr>
                </a:solidFill>
              </a:rPr>
              <a:t>Battelle Energy Alliance manages INL for the US Department of Energy’s Office of Nuclear Energy </a:t>
            </a:r>
            <a:br>
              <a:rPr lang="en-US" sz="1050" i="1" dirty="0">
                <a:solidFill>
                  <a:schemeClr val="bg1">
                    <a:lumMod val="65000"/>
                  </a:schemeClr>
                </a:solidFill>
              </a:rPr>
            </a:br>
            <a:r>
              <a:rPr lang="en-US" sz="1050" i="1" dirty="0">
                <a:solidFill>
                  <a:schemeClr val="bg1">
                    <a:lumMod val="65000"/>
                  </a:schemeClr>
                </a:solidFill>
              </a:rPr>
              <a:t>INL is the nation’s center for nuclear energy research and development, and also performs research </a:t>
            </a:r>
            <a:br>
              <a:rPr lang="en-US" sz="1050" i="1" dirty="0">
                <a:solidFill>
                  <a:schemeClr val="bg1">
                    <a:lumMod val="65000"/>
                  </a:schemeClr>
                </a:solidFill>
              </a:rPr>
            </a:br>
            <a:r>
              <a:rPr lang="en-US" sz="1050" i="1" dirty="0">
                <a:solidFill>
                  <a:schemeClr val="bg1">
                    <a:lumMod val="65000"/>
                  </a:schemeClr>
                </a:solidFill>
              </a:rPr>
              <a:t>in each of DOE’s strategic goal areas: energy, national security, science and the environment</a:t>
            </a:r>
            <a:endParaRPr lang="en-US" sz="1050" dirty="0">
              <a:solidFill>
                <a:schemeClr val="bg1">
                  <a:lumMod val="65000"/>
                </a:schemeClr>
              </a:solidFill>
            </a:endParaRPr>
          </a:p>
        </p:txBody>
      </p:sp>
      <p:sp>
        <p:nvSpPr>
          <p:cNvPr id="15" name="Web Address">
            <a:extLst>
              <a:ext uri="{FF2B5EF4-FFF2-40B4-BE49-F238E27FC236}">
                <a16:creationId xmlns:a16="http://schemas.microsoft.com/office/drawing/2014/main" id="{53FCC0DF-9440-B040-A076-DF507B404D83}"/>
              </a:ext>
            </a:extLst>
          </p:cNvPr>
          <p:cNvSpPr txBox="1"/>
          <p:nvPr userDrawn="1"/>
        </p:nvSpPr>
        <p:spPr>
          <a:xfrm>
            <a:off x="4100945" y="6417425"/>
            <a:ext cx="3990109" cy="369332"/>
          </a:xfrm>
          <a:prstGeom prst="rect">
            <a:avLst/>
          </a:prstGeom>
          <a:noFill/>
        </p:spPr>
        <p:txBody>
          <a:bodyPr wrap="square" rtlCol="0">
            <a:spAutoFit/>
          </a:bodyPr>
          <a:lstStyle/>
          <a:p>
            <a:pPr algn="ctr"/>
            <a:r>
              <a:rPr lang="en-US" spc="600" dirty="0">
                <a:solidFill>
                  <a:schemeClr val="bg1">
                    <a:alpha val="50000"/>
                  </a:schemeClr>
                </a:solidFill>
                <a:latin typeface="Arial Narrow" panose="020B0604020202020204" pitchFamily="34" charset="0"/>
                <a:cs typeface="Arial Narrow" panose="020B0604020202020204" pitchFamily="34" charset="0"/>
              </a:rPr>
              <a:t>WWWINLGOV</a:t>
            </a:r>
          </a:p>
        </p:txBody>
      </p:sp>
    </p:spTree>
    <p:extLst>
      <p:ext uri="{BB962C8B-B14F-4D97-AF65-F5344CB8AC3E}">
        <p14:creationId xmlns:p14="http://schemas.microsoft.com/office/powerpoint/2010/main" val="1883443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4"/>
          <p:cNvSpPr>
            <a:spLocks noGrp="1" noChangeArrowheads="1"/>
          </p:cNvSpPr>
          <p:nvPr>
            <p:ph type="ftr" sz="quarter" idx="10"/>
          </p:nvPr>
        </p:nvSpPr>
        <p:spPr>
          <a:ln/>
        </p:spPr>
        <p:txBody>
          <a:bodyPr/>
          <a:lstStyle>
            <a:lvl1pPr>
              <a:defRPr/>
            </a:lvl1pPr>
          </a:lstStyle>
          <a:p>
            <a:pPr>
              <a:defRPr/>
            </a:pPr>
            <a:r>
              <a:rPr lang="en-US" dirty="0"/>
              <a:t>Business Sensitive</a:t>
            </a:r>
          </a:p>
        </p:txBody>
      </p:sp>
      <p:sp>
        <p:nvSpPr>
          <p:cNvPr id="3" name="Rectangle 85"/>
          <p:cNvSpPr>
            <a:spLocks noGrp="1" noChangeArrowheads="1"/>
          </p:cNvSpPr>
          <p:nvPr>
            <p:ph type="sldNum" sz="quarter" idx="11"/>
          </p:nvPr>
        </p:nvSpPr>
        <p:spPr>
          <a:ln/>
        </p:spPr>
        <p:txBody>
          <a:bodyPr/>
          <a:lstStyle>
            <a:lvl1pPr>
              <a:defRPr/>
            </a:lvl1pPr>
          </a:lstStyle>
          <a:p>
            <a:pPr>
              <a:defRPr/>
            </a:pPr>
            <a:fld id="{8951A3A8-41DE-48E6-AB67-E5E90C035861}" type="slidenum">
              <a:rPr lang="en-US"/>
              <a:pPr>
                <a:defRPr/>
              </a:pPr>
              <a:t>‹#›</a:t>
            </a:fld>
            <a:endParaRPr lang="en-US" dirty="0"/>
          </a:p>
        </p:txBody>
      </p:sp>
    </p:spTree>
    <p:extLst>
      <p:ext uri="{BB962C8B-B14F-4D97-AF65-F5344CB8AC3E}">
        <p14:creationId xmlns:p14="http://schemas.microsoft.com/office/powerpoint/2010/main" val="1699603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Hex Whit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7A4BE5-FE46-EA43-B6B0-450DE02CC372}"/>
              </a:ext>
            </a:extLst>
          </p:cNvPr>
          <p:cNvPicPr>
            <a:picLocks noChangeAspect="1"/>
          </p:cNvPicPr>
          <p:nvPr userDrawn="1"/>
        </p:nvPicPr>
        <p:blipFill rotWithShape="1">
          <a:blip r:embed="rId2"/>
          <a:srcRect t="1639" b="1"/>
          <a:stretch/>
        </p:blipFill>
        <p:spPr>
          <a:xfrm>
            <a:off x="1" y="-4764"/>
            <a:ext cx="10174777" cy="5379290"/>
          </a:xfrm>
          <a:prstGeom prst="rect">
            <a:avLst/>
          </a:prstGeom>
        </p:spPr>
      </p:pic>
      <p:sp>
        <p:nvSpPr>
          <p:cNvPr id="5" name="Rectangle 4">
            <a:extLst>
              <a:ext uri="{FF2B5EF4-FFF2-40B4-BE49-F238E27FC236}">
                <a16:creationId xmlns:a16="http://schemas.microsoft.com/office/drawing/2014/main" id="{3566EC07-D962-6647-8E4E-0283A02CE19B}"/>
              </a:ext>
            </a:extLst>
          </p:cNvPr>
          <p:cNvSpPr/>
          <p:nvPr userDrawn="1"/>
        </p:nvSpPr>
        <p:spPr>
          <a:xfrm>
            <a:off x="0" y="0"/>
            <a:ext cx="12192000" cy="5479712"/>
          </a:xfrm>
          <a:prstGeom prst="rect">
            <a:avLst/>
          </a:prstGeom>
          <a:gradFill>
            <a:gsLst>
              <a:gs pos="0">
                <a:schemeClr val="bg1">
                  <a:alpha val="0"/>
                </a:schemeClr>
              </a:gs>
              <a:gs pos="76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12192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pic>
        <p:nvPicPr>
          <p:cNvPr id="15" name="INL Logo">
            <a:extLst>
              <a:ext uri="{FF2B5EF4-FFF2-40B4-BE49-F238E27FC236}">
                <a16:creationId xmlns:a16="http://schemas.microsoft.com/office/drawing/2014/main" id="{21EEECFB-01DD-5F4A-AC25-029E8729B2BC}"/>
              </a:ext>
            </a:extLst>
          </p:cNvPr>
          <p:cNvPicPr>
            <a:picLocks noChangeAspect="1"/>
          </p:cNvPicPr>
          <p:nvPr userDrawn="1"/>
        </p:nvPicPr>
        <p:blipFill>
          <a:blip r:embed="rId3"/>
          <a:srcRect/>
          <a:stretch/>
        </p:blipFill>
        <p:spPr>
          <a:xfrm>
            <a:off x="8455025" y="5904670"/>
            <a:ext cx="3189597" cy="473455"/>
          </a:xfrm>
          <a:prstGeom prst="rect">
            <a:avLst/>
          </a:prstGeom>
        </p:spPr>
      </p:pic>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837144" y="2217074"/>
            <a:ext cx="9354855" cy="2292350"/>
          </a:xfrm>
          <a:noFill/>
        </p:spPr>
        <p:txBody>
          <a:bodyPr wrap="square" lIns="365760" tIns="822960" rIns="1097280" bIns="822960" anchor="ctr" anchorCtr="0">
            <a:noAutofit/>
          </a:bodyPr>
          <a:lstStyle>
            <a:lvl1pPr marL="0" indent="0">
              <a:buFont typeface="Arial" panose="020B0604020202020204" pitchFamily="34" charset="0"/>
              <a:buNone/>
              <a:tabLst/>
              <a:defRPr sz="3600" b="1" i="0">
                <a:solidFill>
                  <a:schemeClr val="tx2"/>
                </a:solidFill>
                <a:latin typeface="Arial" panose="020B0604020202020204" pitchFamily="34" charset="0"/>
                <a:cs typeface="Arial" panose="020B0604020202020204" pitchFamily="34" charset="0"/>
              </a:defRPr>
            </a:lvl1pPr>
            <a:lvl2pPr marL="9525" indent="0">
              <a:buFontTx/>
              <a:buNone/>
              <a:tabLst/>
              <a:defRPr sz="2400">
                <a:solidFill>
                  <a:schemeClr val="tx2"/>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title</a:t>
            </a:r>
          </a:p>
          <a:p>
            <a:pPr lvl="1"/>
            <a:r>
              <a:rPr lang="en-US" dirty="0"/>
              <a:t>Click to edit subtitle</a:t>
            </a:r>
          </a:p>
        </p:txBody>
      </p:sp>
      <p:sp>
        <p:nvSpPr>
          <p:cNvPr id="16" name="Text Placeholder 46">
            <a:extLst>
              <a:ext uri="{FF2B5EF4-FFF2-40B4-BE49-F238E27FC236}">
                <a16:creationId xmlns:a16="http://schemas.microsoft.com/office/drawing/2014/main" id="{F11E7C5D-AAED-604F-85A8-6DB539F1F601}"/>
              </a:ext>
            </a:extLst>
          </p:cNvPr>
          <p:cNvSpPr>
            <a:spLocks noGrp="1"/>
          </p:cNvSpPr>
          <p:nvPr>
            <p:ph type="body" sz="quarter" idx="16"/>
          </p:nvPr>
        </p:nvSpPr>
        <p:spPr>
          <a:xfrm>
            <a:off x="670142" y="273297"/>
            <a:ext cx="2541981" cy="1392237"/>
          </a:xfrm>
          <a:effectLst/>
        </p:spPr>
        <p:txBody>
          <a:bodyPr lIns="0" rIns="0" bIns="0" anchor="b" anchorCtr="0">
            <a:noAutofit/>
          </a:bodyPr>
          <a:lstStyle>
            <a:lvl1pPr marL="7938" indent="0">
              <a:buFontTx/>
              <a:buNone/>
              <a:tabLst/>
              <a:defRPr sz="1600" b="1" i="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buFontTx/>
              <a:buNone/>
              <a:tabLst/>
              <a:defRPr sz="1600" b="0" i="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endParaRPr lang="en-US" dirty="0"/>
          </a:p>
          <a:p>
            <a:pPr lvl="2"/>
            <a:r>
              <a:rPr lang="en-US" dirty="0"/>
              <a:t>Date</a:t>
            </a:r>
          </a:p>
          <a:p>
            <a:pPr lvl="2"/>
            <a:endParaRPr lang="en-US" dirty="0"/>
          </a:p>
          <a:p>
            <a:pPr lvl="0"/>
            <a:r>
              <a:rPr lang="en-US" dirty="0"/>
              <a:t>Presenter name</a:t>
            </a:r>
          </a:p>
          <a:p>
            <a:pPr lvl="2"/>
            <a:r>
              <a:rPr lang="en-US" dirty="0"/>
              <a:t>Title</a:t>
            </a:r>
          </a:p>
        </p:txBody>
      </p:sp>
      <p:pic>
        <p:nvPicPr>
          <p:cNvPr id="10" name="Picture 9">
            <a:extLst>
              <a:ext uri="{FF2B5EF4-FFF2-40B4-BE49-F238E27FC236}">
                <a16:creationId xmlns:a16="http://schemas.microsoft.com/office/drawing/2014/main" id="{73EAC40A-E02E-BBB7-BAAE-7324A1A61143}"/>
              </a:ext>
            </a:extLst>
          </p:cNvPr>
          <p:cNvPicPr>
            <a:picLocks noChangeAspect="1"/>
          </p:cNvPicPr>
          <p:nvPr userDrawn="1"/>
        </p:nvPicPr>
        <p:blipFill>
          <a:blip r:embed="rId4">
            <a:alphaModFix amt="50000"/>
          </a:blip>
          <a:stretch>
            <a:fillRect/>
          </a:stretch>
        </p:blipFill>
        <p:spPr>
          <a:xfrm>
            <a:off x="6234422" y="6027702"/>
            <a:ext cx="1968500" cy="317500"/>
          </a:xfrm>
          <a:prstGeom prst="rect">
            <a:avLst/>
          </a:prstGeom>
        </p:spPr>
      </p:pic>
      <p:cxnSp>
        <p:nvCxnSpPr>
          <p:cNvPr id="14" name="Straight Connector 13">
            <a:extLst>
              <a:ext uri="{FF2B5EF4-FFF2-40B4-BE49-F238E27FC236}">
                <a16:creationId xmlns:a16="http://schemas.microsoft.com/office/drawing/2014/main" id="{6F121DDE-A929-3B48-9CF6-9A7DFF8AAAEE}"/>
              </a:ext>
            </a:extLst>
          </p:cNvPr>
          <p:cNvCxnSpPr>
            <a:cxnSpLocks/>
          </p:cNvCxnSpPr>
          <p:nvPr userDrawn="1"/>
        </p:nvCxnSpPr>
        <p:spPr>
          <a:xfrm>
            <a:off x="8352766" y="6008183"/>
            <a:ext cx="0" cy="3556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883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9A6B7A43-3BB8-4B47-A3F4-96624F240F05}" type="datetime1">
              <a:rPr lang="en-US" smtClean="0"/>
              <a:t>4/7/2025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246209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53FE2C11-CA93-46CB-85BE-0AF6EBB50EF8}" type="datetime1">
              <a:rPr lang="en-US" smtClean="0"/>
              <a:t>4/7/2025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215269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ECF2B8A0-BE27-4833-8A2B-DAF94072C7F3}" type="datetime1">
              <a:rPr lang="en-US" smtClean="0"/>
              <a:t>4/7/2025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lvl1pPr>
              <a:defRPr/>
            </a:lvl1pPr>
          </a:lstStyle>
          <a:p>
            <a:fld id="{6A0E53EE-2DC5-4582-A101-A9303821F81B}" type="slidenum">
              <a:rPr lang="en-US" smtClean="0"/>
              <a:pPr/>
              <a:t>‹#›</a:t>
            </a:fld>
            <a:endParaRPr lang="en-US" dirty="0"/>
          </a:p>
        </p:txBody>
      </p:sp>
    </p:spTree>
    <p:extLst>
      <p:ext uri="{BB962C8B-B14F-4D97-AF65-F5344CB8AC3E}">
        <p14:creationId xmlns:p14="http://schemas.microsoft.com/office/powerpoint/2010/main" val="2061193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5C142203-6D34-4891-A617-0049C0504E13}" type="datetime1">
              <a:rPr lang="en-US" smtClean="0"/>
              <a:t>4/7/2025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938213" y="1739901"/>
            <a:ext cx="1041558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0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a:p>
            <a:endParaRPr lang="en-US" dirty="0"/>
          </a:p>
        </p:txBody>
      </p:sp>
    </p:spTree>
    <p:extLst>
      <p:ext uri="{BB962C8B-B14F-4D97-AF65-F5344CB8AC3E}">
        <p14:creationId xmlns:p14="http://schemas.microsoft.com/office/powerpoint/2010/main" val="3109966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913885B8-9E13-421E-B7BA-18BFEA80C939}" type="datetime1">
              <a:rPr lang="en-US" smtClean="0"/>
              <a:t>4/7/2025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647068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340345"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E3B09680-C9F5-4588-8AEC-805AF02AAEDE}" type="datetime1">
              <a:rPr lang="en-US" smtClean="0"/>
              <a:t>4/7/2025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938150" y="1739901"/>
            <a:ext cx="5081650" cy="4207040"/>
          </a:xfrm>
          <a:prstGeom prst="rect">
            <a:avLst/>
          </a:prstGeom>
        </p:spPr>
        <p:txBody>
          <a:bodyPr>
            <a:normAutofit/>
          </a:bodyPr>
          <a:lstStyle>
            <a:lvl1pPr marL="0" indent="0">
              <a:buFontTx/>
              <a:buNone/>
              <a:defRPr sz="20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3542255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50"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B609C67B-8949-4BA4-89EC-EFD4BF6B1E59}" type="datetime1">
              <a:rPr lang="en-US" smtClean="0"/>
              <a:t>4/7/2025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72149" y="1739901"/>
            <a:ext cx="5081650" cy="4207040"/>
          </a:xfrm>
          <a:prstGeom prst="rect">
            <a:avLst/>
          </a:prstGeom>
        </p:spPr>
        <p:txBody>
          <a:bodyPr>
            <a:normAutofit/>
          </a:bodyPr>
          <a:lstStyle>
            <a:lvl1pPr marL="0" indent="0">
              <a:buFontTx/>
              <a:buNone/>
              <a:defRPr sz="20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90368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FCF7675A-8DEE-40C0-871D-912F4F2F4B8C}" type="datetime1">
              <a:rPr lang="en-US" smtClean="0"/>
              <a:t>4/7/2025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0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828663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D8477110-8C3E-4FBA-BF43-39B932EE5D95}" type="datetime1">
              <a:rPr lang="en-US" smtClean="0"/>
              <a:t>4/7/2025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0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Tree>
    <p:extLst>
      <p:ext uri="{BB962C8B-B14F-4D97-AF65-F5344CB8AC3E}">
        <p14:creationId xmlns:p14="http://schemas.microsoft.com/office/powerpoint/2010/main" val="746455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CF56E0FA-A05E-407D-A835-FD00A0560411}" type="datetime1">
              <a:rPr lang="en-US" smtClean="0"/>
              <a:t>4/7/2025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000">
                <a:solidFill>
                  <a:schemeClr val="tx1">
                    <a:lumMod val="65000"/>
                    <a:lumOff val="3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Tree>
    <p:extLst>
      <p:ext uri="{BB962C8B-B14F-4D97-AF65-F5344CB8AC3E}">
        <p14:creationId xmlns:p14="http://schemas.microsoft.com/office/powerpoint/2010/main" val="1497769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6843714" y="0"/>
            <a:ext cx="5346699" cy="6237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6850063" y="0"/>
            <a:ext cx="5340350" cy="907549"/>
          </a:xfrm>
          <a:prstGeom prst="rect">
            <a:avLst/>
          </a:prstGeom>
          <a:noFill/>
        </p:spPr>
        <p:txBody>
          <a:bodyPr lIns="274320" tIns="365760" rIns="274320">
            <a:normAutofit/>
          </a:bodyPr>
          <a:lstStyle>
            <a:lvl1pPr marL="0" indent="0">
              <a:buFontTx/>
              <a:buNone/>
              <a:defRPr sz="3200" b="1" i="0">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7116947" y="1064712"/>
            <a:ext cx="4598987" cy="4515349"/>
          </a:xfrm>
          <a:prstGeom prst="rect">
            <a:avLst/>
          </a:prstGeom>
        </p:spPr>
        <p:txBody>
          <a:bodyPr lIns="0">
            <a:normAutofit/>
          </a:bodyPr>
          <a:lstStyle>
            <a:lvl1pPr marL="347663" indent="-342900">
              <a:buClr>
                <a:schemeClr val="bg1"/>
              </a:buClr>
              <a:tabLst/>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1B6FF902-6DBE-4B40-9971-2D64455923DD}" type="datetime1">
              <a:rPr lang="en-US" smtClean="0"/>
              <a:t>4/7/2025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0"/>
            <a:ext cx="6843714" cy="6228267"/>
          </a:xfrm>
          <a:prstGeom prst="rect">
            <a:avLst/>
          </a:prstGeom>
        </p:spPr>
        <p:txBody>
          <a:bodyPr>
            <a:normAutofit/>
          </a:bodyPr>
          <a:lstStyle>
            <a:lvl1pPr marL="0" indent="0">
              <a:buFontTx/>
              <a:buNone/>
              <a:defRPr sz="20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3251768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938150" y="1709738"/>
            <a:ext cx="10409299" cy="2852737"/>
          </a:xfrm>
        </p:spPr>
        <p:txBody>
          <a:bodyPr anchor="ctr" anchorCtr="0"/>
          <a:lstStyle>
            <a:lvl1pPr>
              <a:defRPr sz="4800"/>
            </a:lvl1pPr>
          </a:lstStyle>
          <a:p>
            <a:r>
              <a:rPr lang="en-US" dirty="0"/>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9381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7CC89EB0-90B5-4567-B7A2-D8C79DD01E02}" type="datetime1">
              <a:rPr lang="en-US" smtClean="0"/>
              <a:t>4/7/2025</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944062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1739901"/>
            <a:ext cx="5081650"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1739901"/>
            <a:ext cx="5081651"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7A4E9CD4-725B-4173-9957-C17F6504CEB3}" type="datetime1">
              <a:rPr lang="en-US" smtClean="0"/>
              <a:t>4/7/2025</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829955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6E12D1B6-219E-40B8-ACEA-0A9CCE9BE7C7}" type="datetime1">
              <a:rPr lang="en-US" smtClean="0"/>
              <a:t>4/7/2025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931340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2412999"/>
            <a:ext cx="5081650" cy="37639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2412999"/>
            <a:ext cx="5081651" cy="37639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62C6BBFA-9513-4E79-9945-165F377F530D}" type="datetime1">
              <a:rPr lang="en-US" smtClean="0"/>
              <a:t>4/7/2025</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938213"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70625"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2 </a:t>
            </a:r>
          </a:p>
        </p:txBody>
      </p:sp>
    </p:spTree>
    <p:extLst>
      <p:ext uri="{BB962C8B-B14F-4D97-AF65-F5344CB8AC3E}">
        <p14:creationId xmlns:p14="http://schemas.microsoft.com/office/powerpoint/2010/main" val="6209087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losing Slide Static">
    <p:spTree>
      <p:nvGrpSpPr>
        <p:cNvPr id="1" name=""/>
        <p:cNvGrpSpPr/>
        <p:nvPr/>
      </p:nvGrpSpPr>
      <p:grpSpPr>
        <a:xfrm>
          <a:off x="0" y="0"/>
          <a:ext cx="0" cy="0"/>
          <a:chOff x="0" y="0"/>
          <a:chExt cx="0" cy="0"/>
        </a:xfrm>
      </p:grpSpPr>
      <p:pic>
        <p:nvPicPr>
          <p:cNvPr id="10" name="07">
            <a:extLst>
              <a:ext uri="{FF2B5EF4-FFF2-40B4-BE49-F238E27FC236}">
                <a16:creationId xmlns:a16="http://schemas.microsoft.com/office/drawing/2014/main" id="{4647A912-5093-6043-8161-0D98167F242E}"/>
              </a:ext>
            </a:extLst>
          </p:cNvPr>
          <p:cNvPicPr>
            <a:picLocks noChangeAspect="1"/>
          </p:cNvPicPr>
          <p:nvPr userDrawn="1"/>
        </p:nvPicPr>
        <p:blipFill>
          <a:blip r:embed="rId2"/>
          <a:stretch>
            <a:fillRect/>
          </a:stretch>
        </p:blipFill>
        <p:spPr>
          <a:xfrm>
            <a:off x="-1" y="-336550"/>
            <a:ext cx="12192000" cy="6858000"/>
          </a:xfrm>
          <a:prstGeom prst="rect">
            <a:avLst/>
          </a:prstGeom>
        </p:spPr>
      </p:pic>
      <p:grpSp>
        <p:nvGrpSpPr>
          <p:cNvPr id="11" name="Bottom Bar">
            <a:extLst>
              <a:ext uri="{FF2B5EF4-FFF2-40B4-BE49-F238E27FC236}">
                <a16:creationId xmlns:a16="http://schemas.microsoft.com/office/drawing/2014/main" id="{DC935C4B-E372-E04B-8493-E90A79CBC7F4}"/>
              </a:ext>
            </a:extLst>
          </p:cNvPr>
          <p:cNvGrpSpPr/>
          <p:nvPr userDrawn="1"/>
        </p:nvGrpSpPr>
        <p:grpSpPr>
          <a:xfrm>
            <a:off x="0" y="6247747"/>
            <a:ext cx="12192000" cy="610252"/>
            <a:chOff x="0" y="6247747"/>
            <a:chExt cx="12192000" cy="610252"/>
          </a:xfrm>
        </p:grpSpPr>
        <p:sp>
          <p:nvSpPr>
            <p:cNvPr id="12" name="Rectangle 11">
              <a:extLst>
                <a:ext uri="{FF2B5EF4-FFF2-40B4-BE49-F238E27FC236}">
                  <a16:creationId xmlns:a16="http://schemas.microsoft.com/office/drawing/2014/main" id="{9A574F32-F3B5-224E-B6D3-DC767B30A5BE}"/>
                </a:ext>
              </a:extLst>
            </p:cNvPr>
            <p:cNvSpPr/>
            <p:nvPr/>
          </p:nvSpPr>
          <p:spPr>
            <a:xfrm>
              <a:off x="0" y="6334125"/>
              <a:ext cx="12192000" cy="5238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EE050A-3114-2641-96C8-48D281A062A0}"/>
                </a:ext>
              </a:extLst>
            </p:cNvPr>
            <p:cNvSpPr/>
            <p:nvPr/>
          </p:nvSpPr>
          <p:spPr>
            <a:xfrm>
              <a:off x="0" y="6247747"/>
              <a:ext cx="12192000" cy="86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7F59F24B-A93D-B046-B78A-2C31137D1AC5}"/>
              </a:ext>
            </a:extLst>
          </p:cNvPr>
          <p:cNvSpPr txBox="1"/>
          <p:nvPr userDrawn="1"/>
        </p:nvSpPr>
        <p:spPr>
          <a:xfrm>
            <a:off x="2872408" y="5178483"/>
            <a:ext cx="6447184" cy="577081"/>
          </a:xfrm>
          <a:prstGeom prst="rect">
            <a:avLst/>
          </a:prstGeom>
          <a:noFill/>
        </p:spPr>
        <p:txBody>
          <a:bodyPr wrap="square" rtlCol="0">
            <a:spAutoFit/>
          </a:bodyPr>
          <a:lstStyle/>
          <a:p>
            <a:pPr algn="ctr"/>
            <a:r>
              <a:rPr lang="en-US" sz="1050" i="1" dirty="0">
                <a:solidFill>
                  <a:schemeClr val="bg1">
                    <a:lumMod val="65000"/>
                  </a:schemeClr>
                </a:solidFill>
              </a:rPr>
              <a:t>Battelle Energy Alliance manages INL for the US Department of Energy’s Office of Nuclear Energy </a:t>
            </a:r>
            <a:br>
              <a:rPr lang="en-US" sz="1050" i="1" dirty="0">
                <a:solidFill>
                  <a:schemeClr val="bg1">
                    <a:lumMod val="65000"/>
                  </a:schemeClr>
                </a:solidFill>
              </a:rPr>
            </a:br>
            <a:r>
              <a:rPr lang="en-US" sz="1050" i="1" dirty="0">
                <a:solidFill>
                  <a:schemeClr val="bg1">
                    <a:lumMod val="65000"/>
                  </a:schemeClr>
                </a:solidFill>
              </a:rPr>
              <a:t>INL is the nation’s center for nuclear energy research and development, and also performs research </a:t>
            </a:r>
            <a:br>
              <a:rPr lang="en-US" sz="1050" i="1" dirty="0">
                <a:solidFill>
                  <a:schemeClr val="bg1">
                    <a:lumMod val="65000"/>
                  </a:schemeClr>
                </a:solidFill>
              </a:rPr>
            </a:br>
            <a:r>
              <a:rPr lang="en-US" sz="1050" i="1" dirty="0">
                <a:solidFill>
                  <a:schemeClr val="bg1">
                    <a:lumMod val="65000"/>
                  </a:schemeClr>
                </a:solidFill>
              </a:rPr>
              <a:t>in each of DOE’s strategic goal areas: energy, national security, science and the environment</a:t>
            </a:r>
            <a:endParaRPr lang="en-US" sz="1050" dirty="0">
              <a:solidFill>
                <a:schemeClr val="bg1">
                  <a:lumMod val="65000"/>
                </a:schemeClr>
              </a:solidFill>
            </a:endParaRPr>
          </a:p>
        </p:txBody>
      </p:sp>
      <p:sp>
        <p:nvSpPr>
          <p:cNvPr id="15" name="Web Address">
            <a:extLst>
              <a:ext uri="{FF2B5EF4-FFF2-40B4-BE49-F238E27FC236}">
                <a16:creationId xmlns:a16="http://schemas.microsoft.com/office/drawing/2014/main" id="{53FCC0DF-9440-B040-A076-DF507B404D83}"/>
              </a:ext>
            </a:extLst>
          </p:cNvPr>
          <p:cNvSpPr txBox="1"/>
          <p:nvPr userDrawn="1"/>
        </p:nvSpPr>
        <p:spPr>
          <a:xfrm>
            <a:off x="4100945" y="6417425"/>
            <a:ext cx="3990109" cy="369332"/>
          </a:xfrm>
          <a:prstGeom prst="rect">
            <a:avLst/>
          </a:prstGeom>
          <a:noFill/>
        </p:spPr>
        <p:txBody>
          <a:bodyPr wrap="square" rtlCol="0">
            <a:spAutoFit/>
          </a:bodyPr>
          <a:lstStyle/>
          <a:p>
            <a:pPr algn="ctr"/>
            <a:r>
              <a:rPr lang="en-US" spc="600" dirty="0">
                <a:solidFill>
                  <a:schemeClr val="bg1">
                    <a:alpha val="50000"/>
                  </a:schemeClr>
                </a:solidFill>
                <a:latin typeface="Arial Narrow" panose="020B0604020202020204" pitchFamily="34" charset="0"/>
                <a:cs typeface="Arial Narrow" panose="020B0604020202020204" pitchFamily="34" charset="0"/>
              </a:rPr>
              <a:t>WWWINLGOV</a:t>
            </a:r>
          </a:p>
        </p:txBody>
      </p:sp>
    </p:spTree>
    <p:extLst>
      <p:ext uri="{BB962C8B-B14F-4D97-AF65-F5344CB8AC3E}">
        <p14:creationId xmlns:p14="http://schemas.microsoft.com/office/powerpoint/2010/main" val="1738677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Title Slide (choose 1 image)">
    <p:bg>
      <p:bgPr>
        <a:solidFill>
          <a:schemeClr val="bg1"/>
        </a:solidFill>
        <a:effectLst/>
      </p:bgPr>
    </p:bg>
    <p:spTree>
      <p:nvGrpSpPr>
        <p:cNvPr id="1" name=""/>
        <p:cNvGrpSpPr/>
        <p:nvPr/>
      </p:nvGrpSpPr>
      <p:grpSpPr>
        <a:xfrm>
          <a:off x="0" y="0"/>
          <a:ext cx="0" cy="0"/>
          <a:chOff x="0" y="0"/>
          <a:chExt cx="0" cy="0"/>
        </a:xfrm>
      </p:grpSpPr>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12192000" cy="1517650"/>
            <a:chOff x="0" y="5340350"/>
            <a:chExt cx="12192000" cy="1517650"/>
          </a:xfrm>
        </p:grpSpPr>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33637"/>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2" name="Date Placeholder 1">
            <a:extLst>
              <a:ext uri="{FF2B5EF4-FFF2-40B4-BE49-F238E27FC236}">
                <a16:creationId xmlns:a16="http://schemas.microsoft.com/office/drawing/2014/main" id="{82DC2E8C-A26E-3542-BC2A-84F220DCE114}"/>
              </a:ext>
            </a:extLst>
          </p:cNvPr>
          <p:cNvSpPr>
            <a:spLocks noGrp="1"/>
          </p:cNvSpPr>
          <p:nvPr>
            <p:ph type="dt" sz="half" idx="17"/>
          </p:nvPr>
        </p:nvSpPr>
        <p:spPr/>
        <p:txBody>
          <a:bodyPr/>
          <a:lstStyle/>
          <a:p>
            <a:fld id="{5D58627C-E38D-482C-969C-C351BE458343}" type="datetime1">
              <a:rPr lang="en-US" smtClean="0"/>
              <a:t>4/7/2025</a:t>
            </a:fld>
            <a:endParaRPr lang="en-US"/>
          </a:p>
        </p:txBody>
      </p:sp>
      <p:sp>
        <p:nvSpPr>
          <p:cNvPr id="3" name="Footer Placeholder 2">
            <a:extLst>
              <a:ext uri="{FF2B5EF4-FFF2-40B4-BE49-F238E27FC236}">
                <a16:creationId xmlns:a16="http://schemas.microsoft.com/office/drawing/2014/main" id="{0E3529CA-6C0C-5C40-BE85-053259A7F8D5}"/>
              </a:ext>
            </a:extLst>
          </p:cNvPr>
          <p:cNvSpPr>
            <a:spLocks noGrp="1"/>
          </p:cNvSpPr>
          <p:nvPr>
            <p:ph type="ftr" sz="quarter" idx="18"/>
          </p:nvPr>
        </p:nvSpPr>
        <p:spPr/>
        <p:txBody>
          <a:bodyPr/>
          <a:lstStyle/>
          <a:p>
            <a:endParaRPr lang="en-US" dirty="0"/>
          </a:p>
        </p:txBody>
      </p:sp>
      <p:sp>
        <p:nvSpPr>
          <p:cNvPr id="4" name="Slide Number Placeholder 3">
            <a:extLst>
              <a:ext uri="{FF2B5EF4-FFF2-40B4-BE49-F238E27FC236}">
                <a16:creationId xmlns:a16="http://schemas.microsoft.com/office/drawing/2014/main" id="{F1DCA78E-3913-FA4A-B830-A953C25319DA}"/>
              </a:ext>
            </a:extLst>
          </p:cNvPr>
          <p:cNvSpPr>
            <a:spLocks noGrp="1"/>
          </p:cNvSpPr>
          <p:nvPr>
            <p:ph type="sldNum" sz="quarter" idx="19"/>
          </p:nvPr>
        </p:nvSpPr>
        <p:spPr/>
        <p:txBody>
          <a:bodyPr/>
          <a:lstStyle/>
          <a:p>
            <a:fld id="{6164B7E2-0EF6-D644-96E4-5875537DF4CA}" type="slidenum">
              <a:rPr lang="en-US" smtClean="0"/>
              <a:pPr/>
              <a:t>‹#›</a:t>
            </a:fld>
            <a:endParaRPr lang="en-US" dirty="0"/>
          </a:p>
        </p:txBody>
      </p:sp>
      <p:sp>
        <p:nvSpPr>
          <p:cNvPr id="6" name="Picture Placeholder 5">
            <a:extLst>
              <a:ext uri="{FF2B5EF4-FFF2-40B4-BE49-F238E27FC236}">
                <a16:creationId xmlns:a16="http://schemas.microsoft.com/office/drawing/2014/main" id="{77E9F140-4CCA-2246-AD7D-29595F1376C5}"/>
              </a:ext>
            </a:extLst>
          </p:cNvPr>
          <p:cNvSpPr>
            <a:spLocks noGrp="1"/>
          </p:cNvSpPr>
          <p:nvPr>
            <p:ph type="pic" sz="quarter" idx="20" hasCustomPrompt="1"/>
          </p:nvPr>
        </p:nvSpPr>
        <p:spPr>
          <a:xfrm>
            <a:off x="-1" y="0"/>
            <a:ext cx="12191999" cy="5340350"/>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000">
                <a:solidFill>
                  <a:schemeClr val="bg1">
                    <a:lumMod val="65000"/>
                  </a:schemeClr>
                </a:solidFill>
                <a:latin typeface="Arial" panose="020B0604020202020204" pitchFamily="34" charset="0"/>
                <a:cs typeface="Arial" panose="020B0604020202020204" pitchFamily="34" charset="0"/>
              </a:defRPr>
            </a:lvl1pPr>
            <a:lvl2pPr marL="6350" indent="0">
              <a:buNone/>
              <a:tabLst/>
              <a:defRPr sz="1600">
                <a:solidFill>
                  <a:schemeClr val="tx1">
                    <a:lumMod val="50000"/>
                    <a:lumOff val="50000"/>
                  </a:schemeClr>
                </a:solidFill>
              </a:defRPr>
            </a:lvl2pPr>
          </a:lstStyle>
          <a:p>
            <a:pPr lvl="0"/>
            <a:r>
              <a:rPr lang="en-US" dirty="0"/>
              <a:t>Click photo icon below to insert picture</a:t>
            </a:r>
            <a:br>
              <a:rPr lang="en-US" dirty="0"/>
            </a:br>
            <a:r>
              <a:rPr lang="en-US" dirty="0"/>
              <a:t>(if replacing picture, you will have to reset your crop area)</a:t>
            </a:r>
          </a:p>
          <a:p>
            <a:endParaRPr lang="en-US" dirty="0"/>
          </a:p>
        </p:txBody>
      </p:sp>
      <p:sp>
        <p:nvSpPr>
          <p:cNvPr id="14" name="Text Placeholder 20">
            <a:extLst>
              <a:ext uri="{FF2B5EF4-FFF2-40B4-BE49-F238E27FC236}">
                <a16:creationId xmlns:a16="http://schemas.microsoft.com/office/drawing/2014/main" id="{ED0F961E-6587-AA4F-8030-8F74AF0A2187}"/>
              </a:ext>
            </a:extLst>
          </p:cNvPr>
          <p:cNvSpPr>
            <a:spLocks noGrp="1"/>
          </p:cNvSpPr>
          <p:nvPr>
            <p:ph type="body" sz="quarter" idx="13" hasCustomPrompt="1"/>
          </p:nvPr>
        </p:nvSpPr>
        <p:spPr>
          <a:xfrm>
            <a:off x="4063999" y="3048000"/>
            <a:ext cx="8128000" cy="2292350"/>
          </a:xfrm>
          <a:gradFill flip="none" rotWithShape="1">
            <a:gsLst>
              <a:gs pos="0">
                <a:srgbClr val="2DA9E1">
                  <a:alpha val="0"/>
                </a:srgbClr>
              </a:gs>
              <a:gs pos="100000">
                <a:srgbClr val="2DA9E1"/>
              </a:gs>
            </a:gsLst>
            <a:lin ang="10800000" scaled="1"/>
            <a:tileRect/>
          </a:gradFill>
        </p:spPr>
        <p:txBody>
          <a:bodyPr wrap="square" lIns="365760" tIns="822960" rIns="274320" bIns="822960" anchor="ctr" anchorCtr="0">
            <a:noAutofit/>
          </a:bodyPr>
          <a:lstStyle>
            <a:lvl1pPr marL="0" indent="0">
              <a:buFont typeface="Arial" panose="020B0604020202020204" pitchFamily="34" charset="0"/>
              <a:buNone/>
              <a:tabLst/>
              <a:defRPr sz="3600" b="1" i="0">
                <a:solidFill>
                  <a:schemeClr val="bg1"/>
                </a:solidFill>
                <a:latin typeface="Arial" panose="020B0604020202020204" pitchFamily="34" charset="0"/>
                <a:cs typeface="Arial" panose="020B0604020202020204" pitchFamily="34" charset="0"/>
              </a:defRPr>
            </a:lvl1pPr>
            <a:lvl2pPr marL="9525" indent="0">
              <a:buFontTx/>
              <a:buNone/>
              <a:tabLst/>
              <a:defRPr sz="2400">
                <a:solidFill>
                  <a:schemeClr val="bg1"/>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title</a:t>
            </a:r>
          </a:p>
          <a:p>
            <a:pPr lvl="1"/>
            <a:r>
              <a:rPr lang="en-US" dirty="0"/>
              <a:t>Click to edit subtitle</a:t>
            </a:r>
          </a:p>
        </p:txBody>
      </p:sp>
      <p:sp>
        <p:nvSpPr>
          <p:cNvPr id="17" name="Text Placeholder 46">
            <a:extLst>
              <a:ext uri="{FF2B5EF4-FFF2-40B4-BE49-F238E27FC236}">
                <a16:creationId xmlns:a16="http://schemas.microsoft.com/office/drawing/2014/main" id="{93547F53-414E-F841-8311-3B08772BBA42}"/>
              </a:ext>
            </a:extLst>
          </p:cNvPr>
          <p:cNvSpPr>
            <a:spLocks noGrp="1"/>
          </p:cNvSpPr>
          <p:nvPr>
            <p:ph type="body" sz="quarter" idx="21"/>
          </p:nvPr>
        </p:nvSpPr>
        <p:spPr>
          <a:xfrm>
            <a:off x="670142" y="273297"/>
            <a:ext cx="2541981" cy="1392237"/>
          </a:xfrm>
          <a:effectLst/>
        </p:spPr>
        <p:txBody>
          <a:bodyPr lIns="0" rIns="0" bIns="0" anchor="b" anchorCtr="0">
            <a:noAutofit/>
          </a:bodyPr>
          <a:lstStyle>
            <a:lvl1pPr marL="7938" indent="0">
              <a:buFontTx/>
              <a:buNone/>
              <a:tabLst/>
              <a:defRPr sz="1600" b="1" i="0">
                <a:solidFill>
                  <a:schemeClr val="bg1"/>
                </a:solidFill>
                <a:effectLst>
                  <a:outerShdw blurRad="76200" dist="50800" dir="2700000" algn="tl" rotWithShape="0">
                    <a:prstClr val="black">
                      <a:alpha val="60000"/>
                    </a:prstClr>
                  </a:outerShdw>
                </a:effectLst>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buFontTx/>
              <a:buNone/>
              <a:tabLst/>
              <a:defRPr sz="1600" b="0" i="0">
                <a:solidFill>
                  <a:schemeClr val="bg1"/>
                </a:solidFill>
                <a:effectLst>
                  <a:outerShdw blurRad="76200" dist="50800" dir="2700000" algn="tl" rotWithShape="0">
                    <a:prstClr val="black">
                      <a:alpha val="60000"/>
                    </a:prstClr>
                  </a:outerShdw>
                </a:effectLst>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8" name="Picture 17">
            <a:extLst>
              <a:ext uri="{FF2B5EF4-FFF2-40B4-BE49-F238E27FC236}">
                <a16:creationId xmlns:a16="http://schemas.microsoft.com/office/drawing/2014/main" id="{739053A4-F005-3FE1-5397-DF01E96C689B}"/>
              </a:ext>
            </a:extLst>
          </p:cNvPr>
          <p:cNvPicPr>
            <a:picLocks noChangeAspect="1"/>
          </p:cNvPicPr>
          <p:nvPr userDrawn="1"/>
        </p:nvPicPr>
        <p:blipFill>
          <a:blip r:embed="rId2"/>
          <a:stretch>
            <a:fillRect/>
          </a:stretch>
        </p:blipFill>
        <p:spPr>
          <a:xfrm>
            <a:off x="5804279" y="5913998"/>
            <a:ext cx="5842000" cy="469900"/>
          </a:xfrm>
          <a:prstGeom prst="rect">
            <a:avLst/>
          </a:prstGeom>
        </p:spPr>
      </p:pic>
    </p:spTree>
    <p:extLst>
      <p:ext uri="{BB962C8B-B14F-4D97-AF65-F5344CB8AC3E}">
        <p14:creationId xmlns:p14="http://schemas.microsoft.com/office/powerpoint/2010/main" val="17032362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D406CB-387A-3045-1742-4A97B2BE48D6}"/>
              </a:ext>
            </a:extLst>
          </p:cNvPr>
          <p:cNvSpPr>
            <a:spLocks noGrp="1"/>
          </p:cNvSpPr>
          <p:nvPr>
            <p:ph type="dt" sz="half" idx="10"/>
          </p:nvPr>
        </p:nvSpPr>
        <p:spPr/>
        <p:txBody>
          <a:bodyPr/>
          <a:lstStyle/>
          <a:p>
            <a:fld id="{506BB607-7B9E-4097-9E35-DB0C7F3DF158}" type="datetime1">
              <a:rPr lang="en-US" smtClean="0"/>
              <a:t>4/7/2025</a:t>
            </a:fld>
            <a:endParaRPr lang="en-US"/>
          </a:p>
        </p:txBody>
      </p:sp>
      <p:sp>
        <p:nvSpPr>
          <p:cNvPr id="3" name="Footer Placeholder 2">
            <a:extLst>
              <a:ext uri="{FF2B5EF4-FFF2-40B4-BE49-F238E27FC236}">
                <a16:creationId xmlns:a16="http://schemas.microsoft.com/office/drawing/2014/main" id="{839B7926-145E-64D3-2F87-B311329729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479AB9-82FF-567A-7D47-7B76554BD4B6}"/>
              </a:ext>
            </a:extLst>
          </p:cNvPr>
          <p:cNvSpPr>
            <a:spLocks noGrp="1"/>
          </p:cNvSpPr>
          <p:nvPr>
            <p:ph type="sldNum" sz="quarter" idx="12"/>
          </p:nvPr>
        </p:nvSpPr>
        <p:spPr/>
        <p:txBody>
          <a:bodyPr/>
          <a:lstStyle/>
          <a:p>
            <a:fld id="{A5FA4AA0-5E77-4680-9A3D-910DBA4B174E}" type="slidenum">
              <a:rPr lang="en-US" smtClean="0"/>
              <a:t>‹#›</a:t>
            </a:fld>
            <a:endParaRPr lang="en-US"/>
          </a:p>
        </p:txBody>
      </p:sp>
    </p:spTree>
    <p:extLst>
      <p:ext uri="{BB962C8B-B14F-4D97-AF65-F5344CB8AC3E}">
        <p14:creationId xmlns:p14="http://schemas.microsoft.com/office/powerpoint/2010/main" val="2754339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lvl1pPr>
              <a:defRPr/>
            </a:lvl1pPr>
          </a:lstStyle>
          <a:p>
            <a:fld id="{F52E5385-EDB7-4724-87F7-E51B9C4A36C1}" type="datetime1">
              <a:rPr lang="en-US" smtClean="0"/>
              <a:t>4/7/2025</a:t>
            </a:fld>
            <a:endParaRPr lang="en-US" dirty="0"/>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lvl1pPr>
              <a:defRPr/>
            </a:lvl1pPr>
          </a:lstStyle>
          <a:p>
            <a:r>
              <a:rPr lang="en-US" dirty="0"/>
              <a:t>2</a:t>
            </a:r>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938213" y="1739901"/>
            <a:ext cx="1041558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a:p>
            <a:endParaRPr lang="en-US" dirty="0"/>
          </a:p>
        </p:txBody>
      </p:sp>
    </p:spTree>
    <p:extLst>
      <p:ext uri="{BB962C8B-B14F-4D97-AF65-F5344CB8AC3E}">
        <p14:creationId xmlns:p14="http://schemas.microsoft.com/office/powerpoint/2010/main" val="2254134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33F04477-FD12-4227-B0D4-B0CA675D4BF1}" type="datetime1">
              <a:rPr lang="en-US" smtClean="0"/>
              <a:t>4/7/2025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978659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340345"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9FA7AF86-2D0D-4755-B317-A4E198CF5426}" type="datetime1">
              <a:rPr lang="en-US" smtClean="0"/>
              <a:t>4/7/2025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938150"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810270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50"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6EF04A0B-1E4B-4051-A130-5ED1B2A248D8}" type="datetime1">
              <a:rPr lang="en-US" smtClean="0"/>
              <a:t>4/7/2025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72149"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392320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A2E6ABE3-15CF-4FD5-A04E-6E4F71759AF6}" type="datetime1">
              <a:rPr lang="en-US" smtClean="0"/>
              <a:t>4/7/2025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991234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1829FADD-1EF2-41F6-90F7-888891BF1163}" type="datetime1">
              <a:rPr lang="en-US" smtClean="0"/>
              <a:t>4/7/2025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Tree>
    <p:extLst>
      <p:ext uri="{BB962C8B-B14F-4D97-AF65-F5344CB8AC3E}">
        <p14:creationId xmlns:p14="http://schemas.microsoft.com/office/powerpoint/2010/main" val="3924736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1.emf"/><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8465769" y="6335712"/>
            <a:ext cx="3726231"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8465769" y="6237795"/>
            <a:ext cx="3726231"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18"/>
          <a:stretch>
            <a:fillRect/>
          </a:stretch>
        </p:blipFill>
        <p:spPr>
          <a:xfrm>
            <a:off x="8944584" y="6543675"/>
            <a:ext cx="2768600" cy="12700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938151" y="558602"/>
            <a:ext cx="10415648" cy="1008797"/>
          </a:xfrm>
          <a:prstGeom prst="rect">
            <a:avLst/>
          </a:prstGeom>
        </p:spPr>
        <p:txBody>
          <a:bodyPr vert="horz" lIns="0" tIns="0" rIns="91440" bIns="45720" rtlCol="0" anchor="t" anchorCtr="0">
            <a:noAutofit/>
          </a:bodyPr>
          <a:lstStyle/>
          <a:p>
            <a:r>
              <a:rPr lang="en-US" dirty="0"/>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938150" y="1739901"/>
            <a:ext cx="10415649" cy="4351338"/>
          </a:xfrm>
          <a:prstGeom prst="rect">
            <a:avLst/>
          </a:prstGeom>
        </p:spPr>
        <p:txBody>
          <a:bodyPr vert="horz" lIns="0" tIns="0" rIns="91440" bIns="4572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6096001" y="6492875"/>
            <a:ext cx="1546302" cy="365125"/>
          </a:xfrm>
          <a:prstGeom prst="rect">
            <a:avLst/>
          </a:prstGeom>
        </p:spPr>
        <p:txBody>
          <a:bodyPr vert="horz" lIns="91440" tIns="45720" rIns="91440" bIns="155448" rtlCol="0" anchor="ctr"/>
          <a:lstStyle>
            <a:lvl1pPr algn="l">
              <a:defRPr sz="1000">
                <a:solidFill>
                  <a:schemeClr val="accent6">
                    <a:lumMod val="40000"/>
                    <a:lumOff val="60000"/>
                  </a:schemeClr>
                </a:solidFill>
                <a:latin typeface="Arial" panose="020B0604020202020204" pitchFamily="34" charset="0"/>
                <a:cs typeface="Arial" panose="020B0604020202020204" pitchFamily="34" charset="0"/>
              </a:defRPr>
            </a:lvl1pPr>
          </a:lstStyle>
          <a:p>
            <a:fld id="{26341B33-AF86-4F92-B2DB-C9E80860C9F8}" type="datetime1">
              <a:rPr lang="en-US" smtClean="0"/>
              <a:t>4/7/2025</a:t>
            </a:fld>
            <a:endParaRPr lang="en-US" dirty="0"/>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938150" y="6492875"/>
            <a:ext cx="5060066" cy="365125"/>
          </a:xfrm>
          <a:prstGeom prst="rect">
            <a:avLst/>
          </a:prstGeom>
        </p:spPr>
        <p:txBody>
          <a:bodyPr vert="horz" lIns="91440" tIns="45720" rIns="91440" bIns="155448" rtlCol="0" anchor="ctr"/>
          <a:lstStyle>
            <a:lvl1pPr algn="ctr">
              <a:defRPr sz="100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55020" y="6492875"/>
            <a:ext cx="434428" cy="365125"/>
          </a:xfrm>
          <a:prstGeom prst="rect">
            <a:avLst/>
          </a:prstGeom>
        </p:spPr>
        <p:txBody>
          <a:bodyPr vert="horz" lIns="91440" tIns="45720" rIns="91440" bIns="155448" rtlCol="0" anchor="ctr"/>
          <a:lstStyle>
            <a:lvl1pPr algn="ctr">
              <a:defRPr sz="1000" b="1">
                <a:solidFill>
                  <a:schemeClr val="accent6">
                    <a:lumMod val="40000"/>
                    <a:lumOff val="60000"/>
                  </a:schemeClr>
                </a:solidFill>
                <a:latin typeface="Arial" panose="020B0604020202020204" pitchFamily="34" charset="0"/>
                <a:cs typeface="Arial" panose="020B0604020202020204" pitchFamily="34" charset="0"/>
              </a:defRPr>
            </a:lvl1pPr>
          </a:lstStyle>
          <a:p>
            <a:r>
              <a:rPr lang="en-US" dirty="0"/>
              <a:t>2</a:t>
            </a:r>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0" y="522288"/>
            <a:ext cx="744467" cy="547190"/>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5166460"/>
      </p:ext>
    </p:extLst>
  </p:cSld>
  <p:clrMap bg1="lt1" tx1="dk1" bg2="lt2" tx2="dk2" accent1="accent1" accent2="accent2" accent3="accent3" accent4="accent4" accent5="accent5" accent6="accent6" hlink="hlink" folHlink="folHlink"/>
  <p:sldLayoutIdLst>
    <p:sldLayoutId id="2147483714" r:id="rId1"/>
    <p:sldLayoutId id="2147483694" r:id="rId2"/>
    <p:sldLayoutId id="2147483704" r:id="rId3"/>
    <p:sldLayoutId id="2147483705" r:id="rId4"/>
    <p:sldLayoutId id="2147483706" r:id="rId5"/>
    <p:sldLayoutId id="2147483707" r:id="rId6"/>
    <p:sldLayoutId id="2147483708" r:id="rId7"/>
    <p:sldLayoutId id="2147483710" r:id="rId8"/>
    <p:sldLayoutId id="2147483711" r:id="rId9"/>
    <p:sldLayoutId id="2147483712" r:id="rId10"/>
    <p:sldLayoutId id="2147483713" r:id="rId11"/>
    <p:sldLayoutId id="2147483695" r:id="rId12"/>
    <p:sldLayoutId id="2147483696" r:id="rId13"/>
    <p:sldLayoutId id="2147483709" r:id="rId14"/>
    <p:sldLayoutId id="2147483715" r:id="rId15"/>
    <p:sldLayoutId id="2147483735" r:id="rId16"/>
  </p:sldLayoutIdLst>
  <p:hf hdr="0" ftr="0" dt="0"/>
  <p:txStyles>
    <p:title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2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8465769" y="6335712"/>
            <a:ext cx="3726231"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8465769" y="6237795"/>
            <a:ext cx="3726231"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19"/>
          <a:stretch>
            <a:fillRect/>
          </a:stretch>
        </p:blipFill>
        <p:spPr>
          <a:xfrm>
            <a:off x="8944584" y="6543675"/>
            <a:ext cx="2768600" cy="12700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938151" y="558602"/>
            <a:ext cx="10415648" cy="1008797"/>
          </a:xfrm>
          <a:prstGeom prst="rect">
            <a:avLst/>
          </a:prstGeom>
        </p:spPr>
        <p:txBody>
          <a:bodyPr vert="horz" lIns="0" tIns="0" rIns="91440" bIns="45720" rtlCol="0" anchor="t" anchorCtr="0">
            <a:noAutofit/>
          </a:bodyPr>
          <a:lstStyle/>
          <a:p>
            <a:r>
              <a:rPr lang="en-US" dirty="0"/>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938150" y="1739901"/>
            <a:ext cx="10415649" cy="4351338"/>
          </a:xfrm>
          <a:prstGeom prst="rect">
            <a:avLst/>
          </a:prstGeom>
        </p:spPr>
        <p:txBody>
          <a:bodyPr vert="horz" lIns="0" tIns="0" rIns="91440" bIns="4572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6096001" y="6492875"/>
            <a:ext cx="1546302" cy="365125"/>
          </a:xfrm>
          <a:prstGeom prst="rect">
            <a:avLst/>
          </a:prstGeom>
        </p:spPr>
        <p:txBody>
          <a:bodyPr vert="horz" lIns="91440" tIns="45720" rIns="91440" bIns="155448" rtlCol="0" anchor="ctr"/>
          <a:lstStyle>
            <a:lvl1pPr algn="l">
              <a:defRPr sz="1000">
                <a:solidFill>
                  <a:schemeClr val="accent6">
                    <a:lumMod val="40000"/>
                    <a:lumOff val="60000"/>
                  </a:schemeClr>
                </a:solidFill>
                <a:latin typeface="Arial" panose="020B0604020202020204" pitchFamily="34" charset="0"/>
                <a:cs typeface="Arial" panose="020B0604020202020204" pitchFamily="34" charset="0"/>
              </a:defRPr>
            </a:lvl1pPr>
          </a:lstStyle>
          <a:p>
            <a:fld id="{6375234F-6914-42EA-8135-410EAE2287DA}" type="datetime1">
              <a:rPr lang="en-US" smtClean="0"/>
              <a:t>4/7/2025</a:t>
            </a:fld>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938150" y="6492875"/>
            <a:ext cx="5060066" cy="365125"/>
          </a:xfrm>
          <a:prstGeom prst="rect">
            <a:avLst/>
          </a:prstGeom>
        </p:spPr>
        <p:txBody>
          <a:bodyPr vert="horz" lIns="91440" tIns="45720" rIns="91440" bIns="155448" rtlCol="0" anchor="ctr"/>
          <a:lstStyle>
            <a:lvl1pPr algn="ctr">
              <a:defRPr sz="100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55020" y="6492875"/>
            <a:ext cx="434428" cy="365125"/>
          </a:xfrm>
          <a:prstGeom prst="rect">
            <a:avLst/>
          </a:prstGeom>
        </p:spPr>
        <p:txBody>
          <a:bodyPr vert="horz" lIns="91440" tIns="45720" rIns="91440" bIns="155448" rtlCol="0" anchor="ctr"/>
          <a:lstStyle>
            <a:lvl1pPr algn="ctr">
              <a:defRPr sz="100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dirty="0"/>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0" y="522288"/>
            <a:ext cx="744467" cy="547190"/>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2843123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Lst>
  <p:hf hdr="0" ftr="0" dt="0"/>
  <p:txStyles>
    <p:titleStyle>
      <a:lvl1pPr algn="l" defTabSz="914400" rtl="0" eaLnBrk="1" latinLnBrk="0" hangingPunct="1">
        <a:lnSpc>
          <a:spcPct val="90000"/>
        </a:lnSpc>
        <a:spcBef>
          <a:spcPct val="0"/>
        </a:spcBef>
        <a:buNone/>
        <a:defRPr sz="32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33.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5.jpeg"/><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doi.org/10.48806/2468645" TargetMode="External"/><Relationship Id="rId2" Type="http://schemas.openxmlformats.org/officeDocument/2006/relationships/hyperlink" Target="https://github.com/idaholab/PANDA" TargetMode="External"/><Relationship Id="rId1" Type="http://schemas.openxmlformats.org/officeDocument/2006/relationships/slideLayout" Target="../slideLayouts/slideLayout1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B3176E-FAD1-2B4C-96D5-F706C44483D8}"/>
              </a:ext>
            </a:extLst>
          </p:cNvPr>
          <p:cNvSpPr>
            <a:spLocks noGrp="1"/>
          </p:cNvSpPr>
          <p:nvPr>
            <p:ph type="body" sz="quarter" idx="13"/>
          </p:nvPr>
        </p:nvSpPr>
        <p:spPr>
          <a:xfrm>
            <a:off x="2588666" y="1340998"/>
            <a:ext cx="9354855" cy="2292350"/>
          </a:xfrm>
        </p:spPr>
        <p:txBody>
          <a:bodyPr/>
          <a:lstStyle/>
          <a:p>
            <a:pPr marL="0" marR="0">
              <a:lnSpc>
                <a:spcPct val="107000"/>
              </a:lnSpc>
              <a:spcAft>
                <a:spcPts val="600"/>
              </a:spcAft>
            </a:pPr>
            <a:r>
              <a:rPr lang="en-US" dirty="0"/>
              <a:t>Advanced Characterization Techniques on Nuclear Fuels and Materials</a:t>
            </a:r>
          </a:p>
        </p:txBody>
      </p:sp>
      <p:sp>
        <p:nvSpPr>
          <p:cNvPr id="6" name="Text Placeholder 2">
            <a:extLst>
              <a:ext uri="{FF2B5EF4-FFF2-40B4-BE49-F238E27FC236}">
                <a16:creationId xmlns:a16="http://schemas.microsoft.com/office/drawing/2014/main" id="{3A708086-A3ED-7BFE-86BF-EE75DA9BCE39}"/>
              </a:ext>
            </a:extLst>
          </p:cNvPr>
          <p:cNvSpPr txBox="1">
            <a:spLocks/>
          </p:cNvSpPr>
          <p:nvPr/>
        </p:nvSpPr>
        <p:spPr>
          <a:xfrm>
            <a:off x="335038" y="5455391"/>
            <a:ext cx="6538728" cy="1788768"/>
          </a:xfrm>
          <a:prstGeom prst="rect">
            <a:avLst/>
          </a:prstGeom>
          <a:effectLst/>
        </p:spPr>
        <p:txBody>
          <a:bodyPr vert="horz" lIns="0" tIns="0" rIns="0" bIns="0" rtlCol="0" anchor="ctr" anchorCtr="0">
            <a:noAutofit/>
          </a:bodyPr>
          <a:lstStyle>
            <a:lvl1pPr marL="7938" indent="0" algn="l" defTabSz="914400" rtl="0" eaLnBrk="1" latinLnBrk="0" hangingPunct="1">
              <a:lnSpc>
                <a:spcPct val="90000"/>
              </a:lnSpc>
              <a:spcBef>
                <a:spcPts val="1000"/>
              </a:spcBef>
              <a:buClr>
                <a:schemeClr val="bg2"/>
              </a:buClr>
              <a:buFontTx/>
              <a:buNone/>
              <a:tabLst/>
              <a:defRPr sz="16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bg2"/>
              </a:buClr>
              <a:buFontTx/>
              <a:buNone/>
              <a:defRPr sz="2200" b="0" i="0" kern="1200">
                <a:solidFill>
                  <a:schemeClr val="bg1"/>
                </a:solidFill>
                <a:latin typeface="Myriad Pro Cond" panose="020B0506030403020204" pitchFamily="34" charset="0"/>
                <a:ea typeface="+mn-ea"/>
                <a:cs typeface="Arial" panose="020B0604020202020204" pitchFamily="34" charset="0"/>
              </a:defRPr>
            </a:lvl2pPr>
            <a:lvl3pPr marL="7938" indent="0" algn="l" defTabSz="914400" rtl="0" eaLnBrk="1" latinLnBrk="0" hangingPunct="1">
              <a:lnSpc>
                <a:spcPct val="90000"/>
              </a:lnSpc>
              <a:spcBef>
                <a:spcPts val="500"/>
              </a:spcBef>
              <a:buClr>
                <a:schemeClr val="bg2"/>
              </a:buClr>
              <a:buFontTx/>
              <a:buNone/>
              <a:tabLst/>
              <a:defRPr sz="1600" b="0" i="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bg2"/>
              </a:buClr>
              <a:buFontTx/>
              <a:buNone/>
              <a:defRPr sz="2200" b="0" i="0" kern="1200">
                <a:solidFill>
                  <a:schemeClr val="bg1"/>
                </a:solidFill>
                <a:latin typeface="Myriad Pro Cond" panose="020B0506030403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bg2"/>
              </a:buClr>
              <a:buFontTx/>
              <a:buNone/>
              <a:defRPr sz="2200" b="0" i="0" kern="1200">
                <a:solidFill>
                  <a:schemeClr val="bg1"/>
                </a:solidFill>
                <a:latin typeface="Myriad Pro Cond" panose="020B0506030403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800" b="0" i="0" u="none" strike="noStrike" baseline="0" dirty="0">
              <a:solidFill>
                <a:srgbClr val="000000"/>
              </a:solidFill>
              <a:latin typeface="Arial" panose="020B0604020202020204" pitchFamily="34" charset="0"/>
            </a:endParaRPr>
          </a:p>
          <a:p>
            <a:r>
              <a:rPr lang="en-US" sz="1400" b="0" dirty="0"/>
              <a:t>Nuclear Science User Facilities (NSUF) Annual Program Review </a:t>
            </a:r>
            <a:r>
              <a:rPr lang="en-US" sz="1800" b="0" i="0" u="none" strike="noStrike" baseline="0" dirty="0">
                <a:solidFill>
                  <a:srgbClr val="000000"/>
                </a:solidFill>
                <a:latin typeface="Arial" panose="020B0604020202020204" pitchFamily="34" charset="0"/>
              </a:rPr>
              <a:t>	</a:t>
            </a:r>
          </a:p>
          <a:p>
            <a:pPr>
              <a:lnSpc>
                <a:spcPct val="100000"/>
              </a:lnSpc>
              <a:spcBef>
                <a:spcPts val="0"/>
              </a:spcBef>
            </a:pPr>
            <a:r>
              <a:rPr lang="en-US" sz="1400" b="0" dirty="0"/>
              <a:t>Idaho Falls, Idaho</a:t>
            </a:r>
          </a:p>
          <a:p>
            <a:pPr>
              <a:lnSpc>
                <a:spcPct val="100000"/>
              </a:lnSpc>
              <a:spcBef>
                <a:spcPts val="0"/>
              </a:spcBef>
            </a:pPr>
            <a:r>
              <a:rPr lang="en-US" sz="1400" b="0" dirty="0"/>
              <a:t>April 15-17, 2025</a:t>
            </a:r>
            <a:endParaRPr lang="en-US" dirty="0"/>
          </a:p>
          <a:p>
            <a:pPr>
              <a:spcBef>
                <a:spcPts val="2000"/>
              </a:spcBef>
            </a:pPr>
            <a:endParaRPr lang="en-US" dirty="0"/>
          </a:p>
        </p:txBody>
      </p:sp>
      <p:sp>
        <p:nvSpPr>
          <p:cNvPr id="4" name="TextBox 3">
            <a:extLst>
              <a:ext uri="{FF2B5EF4-FFF2-40B4-BE49-F238E27FC236}">
                <a16:creationId xmlns:a16="http://schemas.microsoft.com/office/drawing/2014/main" id="{B7762E45-3211-4A21-FF1D-C46D2A86613C}"/>
              </a:ext>
            </a:extLst>
          </p:cNvPr>
          <p:cNvSpPr txBox="1"/>
          <p:nvPr/>
        </p:nvSpPr>
        <p:spPr>
          <a:xfrm>
            <a:off x="2860506" y="3576276"/>
            <a:ext cx="9083015" cy="1384995"/>
          </a:xfrm>
          <a:prstGeom prst="rect">
            <a:avLst/>
          </a:prstGeom>
          <a:noFill/>
        </p:spPr>
        <p:txBody>
          <a:bodyPr wrap="square">
            <a:spAutoFit/>
          </a:bodyPr>
          <a:lstStyle/>
          <a:p>
            <a:r>
              <a:rPr lang="en-US" sz="2400" dirty="0">
                <a:solidFill>
                  <a:srgbClr val="06509D"/>
                </a:solidFill>
                <a:effectLst/>
                <a:latin typeface="Calibri" panose="020F0502020204030204" pitchFamily="34" charset="0"/>
                <a:ea typeface="Calibri" panose="020F0502020204030204" pitchFamily="34" charset="0"/>
                <a:cs typeface="Times New Roman" panose="02020603050405020304" pitchFamily="18" charset="0"/>
              </a:rPr>
              <a:t>Donna Post Guillen, PhD, PE</a:t>
            </a:r>
          </a:p>
          <a:p>
            <a:r>
              <a:rPr lang="en-US" sz="2000" i="1" dirty="0">
                <a:solidFill>
                  <a:srgbClr val="06509D"/>
                </a:solidFill>
                <a:latin typeface="Calibri" panose="020F0502020204030204" pitchFamily="34" charset="0"/>
                <a:ea typeface="Calibri" panose="020F0502020204030204" pitchFamily="34" charset="0"/>
                <a:cs typeface="Times New Roman" panose="02020603050405020304" pitchFamily="18" charset="0"/>
              </a:rPr>
              <a:t>Group Lead and Distinguished Researcher, </a:t>
            </a:r>
            <a:r>
              <a:rPr lang="en-US" sz="2000" i="1" dirty="0">
                <a:solidFill>
                  <a:srgbClr val="06509D"/>
                </a:solidFill>
                <a:effectLst/>
                <a:latin typeface="Calibri" panose="020F0502020204030204" pitchFamily="34" charset="0"/>
                <a:ea typeface="Calibri" panose="020F0502020204030204" pitchFamily="34" charset="0"/>
                <a:cs typeface="Times New Roman" panose="02020603050405020304" pitchFamily="18" charset="0"/>
              </a:rPr>
              <a:t>Materials Performance and Modeling Group</a:t>
            </a:r>
          </a:p>
          <a:p>
            <a:r>
              <a:rPr lang="en-US" sz="2000" i="1" dirty="0">
                <a:solidFill>
                  <a:srgbClr val="06509D"/>
                </a:solidFill>
                <a:latin typeface="Calibri" panose="020F0502020204030204" pitchFamily="34" charset="0"/>
                <a:ea typeface="Calibri" panose="020F0502020204030204" pitchFamily="34" charset="0"/>
                <a:cs typeface="Times New Roman" panose="02020603050405020304" pitchFamily="18" charset="0"/>
              </a:rPr>
              <a:t>Material Science and Manufacturing Department, </a:t>
            </a:r>
            <a:r>
              <a:rPr lang="en-US" sz="2000" i="1" dirty="0">
                <a:solidFill>
                  <a:srgbClr val="06509D"/>
                </a:solidFill>
                <a:effectLst/>
                <a:latin typeface="Calibri" panose="020F0502020204030204" pitchFamily="34" charset="0"/>
                <a:ea typeface="Calibri" panose="020F0502020204030204" pitchFamily="34" charset="0"/>
                <a:cs typeface="Times New Roman" panose="02020603050405020304" pitchFamily="18" charset="0"/>
              </a:rPr>
              <a:t>Energy and Environment Science &amp; Technology Directorate</a:t>
            </a:r>
          </a:p>
        </p:txBody>
      </p:sp>
    </p:spTree>
    <p:extLst>
      <p:ext uri="{BB962C8B-B14F-4D97-AF65-F5344CB8AC3E}">
        <p14:creationId xmlns:p14="http://schemas.microsoft.com/office/powerpoint/2010/main" val="4025150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74C97D-691D-123A-C954-46BC6AF4215F}"/>
              </a:ext>
            </a:extLst>
          </p:cNvPr>
          <p:cNvSpPr>
            <a:spLocks noGrp="1"/>
          </p:cNvSpPr>
          <p:nvPr>
            <p:ph type="sldNum" sz="quarter" idx="12"/>
          </p:nvPr>
        </p:nvSpPr>
        <p:spPr/>
        <p:txBody>
          <a:bodyPr anchor="ctr">
            <a:normAutofit/>
          </a:bodyPr>
          <a:lstStyle/>
          <a:p>
            <a:pPr>
              <a:spcAft>
                <a:spcPts val="600"/>
              </a:spcAft>
            </a:pPr>
            <a:fld id="{6A0E53EE-2DC5-4582-A101-A9303821F81B}" type="slidenum">
              <a:rPr lang="en-US" smtClean="0"/>
              <a:pPr>
                <a:spcAft>
                  <a:spcPts val="600"/>
                </a:spcAft>
              </a:pPr>
              <a:t>10</a:t>
            </a:fld>
            <a:endParaRPr lang="en-US"/>
          </a:p>
        </p:txBody>
      </p:sp>
      <p:sp>
        <p:nvSpPr>
          <p:cNvPr id="13" name="Text Placeholder 2">
            <a:extLst>
              <a:ext uri="{FF2B5EF4-FFF2-40B4-BE49-F238E27FC236}">
                <a16:creationId xmlns:a16="http://schemas.microsoft.com/office/drawing/2014/main" id="{BDBCE2AE-6253-AAEF-CDE5-708C2422AE94}"/>
              </a:ext>
            </a:extLst>
          </p:cNvPr>
          <p:cNvSpPr>
            <a:spLocks noGrp="1"/>
          </p:cNvSpPr>
          <p:nvPr>
            <p:ph type="body" sz="quarter" idx="4294967295"/>
          </p:nvPr>
        </p:nvSpPr>
        <p:spPr>
          <a:xfrm>
            <a:off x="816857" y="1797598"/>
            <a:ext cx="4460036" cy="4514850"/>
          </a:xfrm>
        </p:spPr>
        <p:txBody>
          <a:bodyPr/>
          <a:lstStyle/>
          <a:p>
            <a:r>
              <a:rPr lang="en-US" sz="2000" dirty="0"/>
              <a:t>High resolution TEM characterization was performed with a FEI </a:t>
            </a:r>
            <a:r>
              <a:rPr lang="en-US" sz="2000" dirty="0" err="1"/>
              <a:t>Tecnai</a:t>
            </a:r>
            <a:r>
              <a:rPr lang="en-US" sz="2000" dirty="0"/>
              <a:t> G2 F30 Scanning TEM (STEM) (</a:t>
            </a:r>
            <a:r>
              <a:rPr lang="en-US" sz="2000" dirty="0" err="1"/>
              <a:t>Thermo</a:t>
            </a:r>
            <a:r>
              <a:rPr lang="en-US" sz="2000" dirty="0"/>
              <a:t> Fisher Scientific, Waltham, MA)</a:t>
            </a:r>
          </a:p>
          <a:p>
            <a:r>
              <a:rPr lang="en-US" sz="2000" dirty="0"/>
              <a:t>Bright field (BF) STEM images were acquired to visualize the coherency of the interface between the particles and the matrix </a:t>
            </a:r>
          </a:p>
          <a:p>
            <a:r>
              <a:rPr lang="en-US" sz="2000" dirty="0"/>
              <a:t>Energy dispersive X-ray spectroscopy (EDS) was applied to study the chemical composition evolution across the interface</a:t>
            </a:r>
          </a:p>
          <a:p>
            <a:endParaRPr lang="en-US" dirty="0"/>
          </a:p>
        </p:txBody>
      </p:sp>
      <p:grpSp>
        <p:nvGrpSpPr>
          <p:cNvPr id="10" name="Group 9">
            <a:extLst>
              <a:ext uri="{FF2B5EF4-FFF2-40B4-BE49-F238E27FC236}">
                <a16:creationId xmlns:a16="http://schemas.microsoft.com/office/drawing/2014/main" id="{E548456E-3619-177F-19A8-828666CEF7D3}"/>
              </a:ext>
            </a:extLst>
          </p:cNvPr>
          <p:cNvGrpSpPr/>
          <p:nvPr/>
        </p:nvGrpSpPr>
        <p:grpSpPr>
          <a:xfrm>
            <a:off x="5222377" y="107161"/>
            <a:ext cx="6843714" cy="5993579"/>
            <a:chOff x="3421857" y="329504"/>
            <a:chExt cx="6843714" cy="5993579"/>
          </a:xfrm>
        </p:grpSpPr>
        <p:pic>
          <p:nvPicPr>
            <p:cNvPr id="6" name="Picture 5">
              <a:extLst>
                <a:ext uri="{FF2B5EF4-FFF2-40B4-BE49-F238E27FC236}">
                  <a16:creationId xmlns:a16="http://schemas.microsoft.com/office/drawing/2014/main" id="{C8D068B5-9070-EC2B-C806-69257CB63D14}"/>
                </a:ext>
              </a:extLst>
            </p:cNvPr>
            <p:cNvPicPr>
              <a:picLocks noChangeAspect="1"/>
            </p:cNvPicPr>
            <p:nvPr/>
          </p:nvPicPr>
          <p:blipFill>
            <a:blip r:embed="rId2"/>
            <a:srcRect t="1" b="867"/>
            <a:stretch/>
          </p:blipFill>
          <p:spPr>
            <a:xfrm>
              <a:off x="3421857" y="329504"/>
              <a:ext cx="6843714" cy="5885593"/>
            </a:xfrm>
            <a:prstGeom prst="rect">
              <a:avLst/>
            </a:prstGeom>
            <a:noFill/>
          </p:spPr>
        </p:pic>
        <p:sp>
          <p:nvSpPr>
            <p:cNvPr id="7" name="TextBox 6">
              <a:extLst>
                <a:ext uri="{FF2B5EF4-FFF2-40B4-BE49-F238E27FC236}">
                  <a16:creationId xmlns:a16="http://schemas.microsoft.com/office/drawing/2014/main" id="{9B62AE05-5D19-26D7-8235-979F0D6BA9BB}"/>
                </a:ext>
              </a:extLst>
            </p:cNvPr>
            <p:cNvSpPr txBox="1"/>
            <p:nvPr/>
          </p:nvSpPr>
          <p:spPr>
            <a:xfrm>
              <a:off x="3954924" y="3227543"/>
              <a:ext cx="5429692" cy="369332"/>
            </a:xfrm>
            <a:prstGeom prst="rect">
              <a:avLst/>
            </a:prstGeom>
            <a:solidFill>
              <a:schemeClr val="bg1"/>
            </a:solidFill>
          </p:spPr>
          <p:txBody>
            <a:bodyPr wrap="none" rtlCol="0">
              <a:spAutoFit/>
            </a:bodyPr>
            <a:lstStyle/>
            <a:p>
              <a:r>
                <a:rPr lang="en-US" dirty="0"/>
                <a:t>BF-STEM image with residual oxide along interface</a:t>
              </a:r>
            </a:p>
          </p:txBody>
        </p:sp>
        <p:sp>
          <p:nvSpPr>
            <p:cNvPr id="8" name="TextBox 7">
              <a:extLst>
                <a:ext uri="{FF2B5EF4-FFF2-40B4-BE49-F238E27FC236}">
                  <a16:creationId xmlns:a16="http://schemas.microsoft.com/office/drawing/2014/main" id="{B3585152-8AFB-EBCF-FAE9-E37A3BE4B3C3}"/>
                </a:ext>
              </a:extLst>
            </p:cNvPr>
            <p:cNvSpPr txBox="1"/>
            <p:nvPr/>
          </p:nvSpPr>
          <p:spPr>
            <a:xfrm>
              <a:off x="4217816" y="5953751"/>
              <a:ext cx="4903907" cy="369332"/>
            </a:xfrm>
            <a:prstGeom prst="rect">
              <a:avLst/>
            </a:prstGeom>
            <a:solidFill>
              <a:schemeClr val="bg1"/>
            </a:solidFill>
          </p:spPr>
          <p:txBody>
            <a:bodyPr wrap="none" rtlCol="0">
              <a:spAutoFit/>
            </a:bodyPr>
            <a:lstStyle/>
            <a:p>
              <a:r>
                <a:rPr lang="en-US" dirty="0"/>
                <a:t>Higher magnification image with EDS </a:t>
              </a:r>
              <a:r>
                <a:rPr lang="en-US" dirty="0" err="1"/>
                <a:t>linescan</a:t>
              </a:r>
              <a:endParaRPr lang="en-US" dirty="0"/>
            </a:p>
          </p:txBody>
        </p:sp>
      </p:grpSp>
      <p:sp>
        <p:nvSpPr>
          <p:cNvPr id="14" name="TextBox 13">
            <a:extLst>
              <a:ext uri="{FF2B5EF4-FFF2-40B4-BE49-F238E27FC236}">
                <a16:creationId xmlns:a16="http://schemas.microsoft.com/office/drawing/2014/main" id="{37B8E6A2-FC18-6C75-2F9A-D031ADE38AE3}"/>
              </a:ext>
            </a:extLst>
          </p:cNvPr>
          <p:cNvSpPr txBox="1"/>
          <p:nvPr/>
        </p:nvSpPr>
        <p:spPr>
          <a:xfrm>
            <a:off x="9616965" y="192627"/>
            <a:ext cx="2449126" cy="923330"/>
          </a:xfrm>
          <a:prstGeom prst="rect">
            <a:avLst/>
          </a:prstGeom>
          <a:solidFill>
            <a:schemeClr val="bg2">
              <a:lumMod val="20000"/>
              <a:lumOff val="80000"/>
            </a:schemeClr>
          </a:solidFill>
          <a:effectLst>
            <a:outerShdw blurRad="50800" dist="38100" dir="2700000" algn="tl" rotWithShape="0">
              <a:prstClr val="black">
                <a:alpha val="40000"/>
              </a:prstClr>
            </a:outerShdw>
          </a:effectLst>
        </p:spPr>
        <p:txBody>
          <a:bodyPr wrap="square">
            <a:spAutoFit/>
          </a:bodyPr>
          <a:lstStyle/>
          <a:p>
            <a:r>
              <a:rPr lang="en-US" sz="1800" dirty="0"/>
              <a:t>Unirradiated Al</a:t>
            </a:r>
            <a:r>
              <a:rPr lang="en-US" sz="1800" baseline="-25000" dirty="0"/>
              <a:t>3</a:t>
            </a:r>
            <a:r>
              <a:rPr lang="en-US" sz="1800" dirty="0"/>
              <a:t>Hf-Al specimen shows ~30 nm oxide thickness</a:t>
            </a:r>
          </a:p>
        </p:txBody>
      </p:sp>
      <p:sp>
        <p:nvSpPr>
          <p:cNvPr id="9" name="Title 8">
            <a:extLst>
              <a:ext uri="{FF2B5EF4-FFF2-40B4-BE49-F238E27FC236}">
                <a16:creationId xmlns:a16="http://schemas.microsoft.com/office/drawing/2014/main" id="{E96C55BE-77FD-CCE8-1F90-3348A9899F62}"/>
              </a:ext>
            </a:extLst>
          </p:cNvPr>
          <p:cNvSpPr>
            <a:spLocks noGrp="1"/>
          </p:cNvSpPr>
          <p:nvPr>
            <p:ph type="title"/>
          </p:nvPr>
        </p:nvSpPr>
        <p:spPr>
          <a:xfrm>
            <a:off x="938150" y="611559"/>
            <a:ext cx="5157850" cy="1008797"/>
          </a:xfrm>
        </p:spPr>
        <p:txBody>
          <a:bodyPr/>
          <a:lstStyle/>
          <a:p>
            <a:r>
              <a:rPr lang="en-US" dirty="0"/>
              <a:t>Particle-Matrix Interface in Unirradiated Specimen</a:t>
            </a:r>
            <a:br>
              <a:rPr lang="en-US" dirty="0"/>
            </a:br>
            <a:endParaRPr lang="en-US" dirty="0"/>
          </a:p>
        </p:txBody>
      </p:sp>
    </p:spTree>
    <p:extLst>
      <p:ext uri="{BB962C8B-B14F-4D97-AF65-F5344CB8AC3E}">
        <p14:creationId xmlns:p14="http://schemas.microsoft.com/office/powerpoint/2010/main" val="1662020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3DEA6-24D3-B547-C8F3-8275F110FE5F}"/>
              </a:ext>
            </a:extLst>
          </p:cNvPr>
          <p:cNvSpPr>
            <a:spLocks noGrp="1"/>
          </p:cNvSpPr>
          <p:nvPr>
            <p:ph type="title"/>
          </p:nvPr>
        </p:nvSpPr>
        <p:spPr/>
        <p:txBody>
          <a:bodyPr/>
          <a:lstStyle/>
          <a:p>
            <a:r>
              <a:rPr lang="en-US" dirty="0"/>
              <a:t>Particle-Matrix Interface in Irradiated Specimens</a:t>
            </a:r>
          </a:p>
        </p:txBody>
      </p:sp>
      <p:sp>
        <p:nvSpPr>
          <p:cNvPr id="3" name="Content Placeholder 2">
            <a:extLst>
              <a:ext uri="{FF2B5EF4-FFF2-40B4-BE49-F238E27FC236}">
                <a16:creationId xmlns:a16="http://schemas.microsoft.com/office/drawing/2014/main" id="{9C8D1ABB-BF9F-90A1-0764-534AC06AA039}"/>
              </a:ext>
            </a:extLst>
          </p:cNvPr>
          <p:cNvSpPr>
            <a:spLocks noGrp="1"/>
          </p:cNvSpPr>
          <p:nvPr>
            <p:ph idx="1"/>
          </p:nvPr>
        </p:nvSpPr>
        <p:spPr>
          <a:xfrm>
            <a:off x="838201" y="1437683"/>
            <a:ext cx="6277952" cy="4351338"/>
          </a:xfrm>
        </p:spPr>
        <p:txBody>
          <a:bodyPr/>
          <a:lstStyle/>
          <a:p>
            <a:r>
              <a:rPr lang="en-US" sz="1800" dirty="0">
                <a:effectLst/>
                <a:latin typeface="+mj-lt"/>
                <a:ea typeface="Calibri" panose="020F0502020204030204" pitchFamily="34" charset="0"/>
                <a:cs typeface="Arial" panose="020B0604020202020204" pitchFamily="34" charset="0"/>
              </a:rPr>
              <a:t>BF-STEM imaging shows needle-like structures have formed within the Al matrix along the particle-matrix boundary </a:t>
            </a:r>
          </a:p>
          <a:p>
            <a:pPr lvl="1"/>
            <a:r>
              <a:rPr lang="en-US" sz="1800" dirty="0">
                <a:effectLst/>
                <a:latin typeface="+mj-lt"/>
                <a:ea typeface="Calibri" panose="020F0502020204030204" pitchFamily="34" charset="0"/>
                <a:cs typeface="Arial" panose="020B0604020202020204" pitchFamily="34" charset="0"/>
              </a:rPr>
              <a:t>The aspect ratios of the needles appear larger (i.e., longer and thinner) in the ~400 ºC irradiation conditions than in the ~300 ºC irradiation conditions, possibly due to the accelerated kinetics at the higher temperature</a:t>
            </a:r>
          </a:p>
          <a:p>
            <a:pPr lvl="1"/>
            <a:r>
              <a:rPr lang="en-US" sz="1800" dirty="0">
                <a:effectLst/>
                <a:latin typeface="+mj-lt"/>
                <a:ea typeface="Calibri" panose="020F0502020204030204" pitchFamily="34" charset="0"/>
                <a:cs typeface="Arial" panose="020B0604020202020204" pitchFamily="34" charset="0"/>
              </a:rPr>
              <a:t>The needles do not appear to exhibit significant evolution as a function of dpa</a:t>
            </a:r>
            <a:endParaRPr lang="en-US" sz="1800" dirty="0">
              <a:latin typeface="+mj-lt"/>
            </a:endParaRPr>
          </a:p>
          <a:p>
            <a:r>
              <a:rPr lang="en-US" sz="1800" dirty="0">
                <a:latin typeface="+mj-lt"/>
                <a:ea typeface="Calibri" panose="020F0502020204030204" pitchFamily="34" charset="0"/>
              </a:rPr>
              <a:t>V</a:t>
            </a:r>
            <a:r>
              <a:rPr lang="en-US" sz="1800" dirty="0">
                <a:effectLst/>
                <a:latin typeface="+mj-lt"/>
                <a:ea typeface="Calibri" panose="020F0502020204030204" pitchFamily="34" charset="0"/>
                <a:cs typeface="Arial" panose="020B0604020202020204" pitchFamily="34" charset="0"/>
              </a:rPr>
              <a:t>oids are observed only in Al</a:t>
            </a:r>
            <a:r>
              <a:rPr lang="en-US" sz="1800" baseline="-25000" dirty="0">
                <a:effectLst/>
                <a:latin typeface="+mj-lt"/>
                <a:ea typeface="Calibri" panose="020F0502020204030204" pitchFamily="34" charset="0"/>
                <a:cs typeface="Arial" panose="020B0604020202020204" pitchFamily="34" charset="0"/>
              </a:rPr>
              <a:t>3</a:t>
            </a:r>
            <a:r>
              <a:rPr lang="en-US" sz="1800" dirty="0">
                <a:effectLst/>
                <a:latin typeface="+mj-lt"/>
                <a:ea typeface="Calibri" panose="020F0502020204030204" pitchFamily="34" charset="0"/>
                <a:cs typeface="Arial" panose="020B0604020202020204" pitchFamily="34" charset="0"/>
              </a:rPr>
              <a:t>Hf-Al irradiated under the highest dpa-temperature condition </a:t>
            </a:r>
          </a:p>
          <a:p>
            <a:pPr lvl="1"/>
            <a:r>
              <a:rPr lang="en-US" sz="1800" dirty="0">
                <a:effectLst/>
                <a:latin typeface="+mj-lt"/>
                <a:ea typeface="Calibri" panose="020F0502020204030204" pitchFamily="34" charset="0"/>
                <a:cs typeface="Arial" panose="020B0604020202020204" pitchFamily="34" charset="0"/>
              </a:rPr>
              <a:t>The voids primarily appear in the vicinity of the Al</a:t>
            </a:r>
            <a:r>
              <a:rPr lang="en-US" sz="1800" baseline="-25000" dirty="0">
                <a:effectLst/>
                <a:latin typeface="+mj-lt"/>
                <a:ea typeface="Calibri" panose="020F0502020204030204" pitchFamily="34" charset="0"/>
                <a:cs typeface="Arial" panose="020B0604020202020204" pitchFamily="34" charset="0"/>
              </a:rPr>
              <a:t>3</a:t>
            </a:r>
            <a:r>
              <a:rPr lang="en-US" sz="1800" dirty="0">
                <a:effectLst/>
                <a:latin typeface="+mj-lt"/>
                <a:ea typeface="Calibri" panose="020F0502020204030204" pitchFamily="34" charset="0"/>
                <a:cs typeface="Arial" panose="020B0604020202020204" pitchFamily="34" charset="0"/>
              </a:rPr>
              <a:t>Hf- Al interface, suggesting that void formation induced by irradiation may compromise the material’s integrity at this interface</a:t>
            </a:r>
          </a:p>
          <a:p>
            <a:pPr lvl="1"/>
            <a:r>
              <a:rPr lang="en-US" sz="1800" dirty="0">
                <a:latin typeface="+mj-lt"/>
                <a:ea typeface="Calibri" panose="020F0502020204030204" pitchFamily="34" charset="0"/>
              </a:rPr>
              <a:t>T</a:t>
            </a:r>
            <a:r>
              <a:rPr lang="en-US" sz="1800" dirty="0">
                <a:effectLst/>
                <a:latin typeface="+mj-lt"/>
                <a:ea typeface="Calibri" panose="020F0502020204030204" pitchFamily="34" charset="0"/>
                <a:cs typeface="Arial" panose="020B0604020202020204" pitchFamily="34" charset="0"/>
              </a:rPr>
              <a:t>he voids </a:t>
            </a:r>
            <a:r>
              <a:rPr lang="en-US" sz="1800" dirty="0">
                <a:latin typeface="+mj-lt"/>
                <a:ea typeface="Calibri" panose="020F0502020204030204" pitchFamily="34" charset="0"/>
              </a:rPr>
              <a:t>may </a:t>
            </a:r>
            <a:r>
              <a:rPr lang="en-US" sz="1800" dirty="0">
                <a:effectLst/>
                <a:latin typeface="+mj-lt"/>
                <a:ea typeface="Calibri" panose="020F0502020204030204" pitchFamily="34" charset="0"/>
                <a:cs typeface="Arial" panose="020B0604020202020204" pitchFamily="34" charset="0"/>
              </a:rPr>
              <a:t>affect thermal conductivity, which in turn impacts the material's function as a thermal neutron absorber</a:t>
            </a:r>
          </a:p>
        </p:txBody>
      </p:sp>
      <p:sp>
        <p:nvSpPr>
          <p:cNvPr id="4" name="Slide Number Placeholder 3">
            <a:extLst>
              <a:ext uri="{FF2B5EF4-FFF2-40B4-BE49-F238E27FC236}">
                <a16:creationId xmlns:a16="http://schemas.microsoft.com/office/drawing/2014/main" id="{8198A1D7-B91D-E675-DEBC-C3939262EC69}"/>
              </a:ext>
            </a:extLst>
          </p:cNvPr>
          <p:cNvSpPr>
            <a:spLocks noGrp="1"/>
          </p:cNvSpPr>
          <p:nvPr>
            <p:ph type="sldNum" sz="quarter" idx="12"/>
          </p:nvPr>
        </p:nvSpPr>
        <p:spPr/>
        <p:txBody>
          <a:bodyPr/>
          <a:lstStyle/>
          <a:p>
            <a:fld id="{6A0E53EE-2DC5-4582-A101-A9303821F81B}" type="slidenum">
              <a:rPr lang="en-US" smtClean="0"/>
              <a:pPr/>
              <a:t>11</a:t>
            </a:fld>
            <a:endParaRPr lang="en-US" dirty="0"/>
          </a:p>
        </p:txBody>
      </p:sp>
      <p:pic>
        <p:nvPicPr>
          <p:cNvPr id="6" name="Picture 5">
            <a:extLst>
              <a:ext uri="{FF2B5EF4-FFF2-40B4-BE49-F238E27FC236}">
                <a16:creationId xmlns:a16="http://schemas.microsoft.com/office/drawing/2014/main" id="{8022E9B3-DBDB-2C45-4016-1DD11B206DD9}"/>
              </a:ext>
            </a:extLst>
          </p:cNvPr>
          <p:cNvPicPr>
            <a:picLocks noChangeAspect="1"/>
          </p:cNvPicPr>
          <p:nvPr/>
        </p:nvPicPr>
        <p:blipFill>
          <a:blip r:embed="rId2"/>
          <a:stretch>
            <a:fillRect/>
          </a:stretch>
        </p:blipFill>
        <p:spPr>
          <a:xfrm>
            <a:off x="7292185" y="1437683"/>
            <a:ext cx="4705350" cy="4733925"/>
          </a:xfrm>
          <a:prstGeom prst="rect">
            <a:avLst/>
          </a:prstGeom>
        </p:spPr>
      </p:pic>
    </p:spTree>
    <p:extLst>
      <p:ext uri="{BB962C8B-B14F-4D97-AF65-F5344CB8AC3E}">
        <p14:creationId xmlns:p14="http://schemas.microsoft.com/office/powerpoint/2010/main" val="4092134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2C5240CE-2014-90C1-3919-E4DFFE0F820E}"/>
              </a:ext>
            </a:extLst>
          </p:cNvPr>
          <p:cNvSpPr>
            <a:spLocks noGrp="1"/>
          </p:cNvSpPr>
          <p:nvPr>
            <p:ph type="body" sz="quarter" idx="14"/>
          </p:nvPr>
        </p:nvSpPr>
        <p:spPr>
          <a:xfrm>
            <a:off x="6850063" y="0"/>
            <a:ext cx="5340350" cy="907549"/>
          </a:xfrm>
        </p:spPr>
        <p:txBody>
          <a:bodyPr/>
          <a:lstStyle/>
          <a:p>
            <a:r>
              <a:rPr lang="en-US" dirty="0"/>
              <a:t>TEM EDS Line Scans</a:t>
            </a:r>
          </a:p>
        </p:txBody>
      </p:sp>
      <p:sp>
        <p:nvSpPr>
          <p:cNvPr id="13" name="Text Placeholder 2">
            <a:extLst>
              <a:ext uri="{FF2B5EF4-FFF2-40B4-BE49-F238E27FC236}">
                <a16:creationId xmlns:a16="http://schemas.microsoft.com/office/drawing/2014/main" id="{A9E1201B-8E15-9F60-9CD8-A501FDA1D0BA}"/>
              </a:ext>
            </a:extLst>
          </p:cNvPr>
          <p:cNvSpPr>
            <a:spLocks noGrp="1"/>
          </p:cNvSpPr>
          <p:nvPr>
            <p:ph type="body" sz="quarter" idx="15"/>
          </p:nvPr>
        </p:nvSpPr>
        <p:spPr>
          <a:xfrm>
            <a:off x="7116947" y="1064712"/>
            <a:ext cx="4598987" cy="4515349"/>
          </a:xfrm>
        </p:spPr>
        <p:txBody>
          <a:bodyPr/>
          <a:lstStyle/>
          <a:p>
            <a:r>
              <a:rPr lang="en-US" sz="2000" dirty="0">
                <a:effectLst/>
                <a:latin typeface="+mn-lt"/>
                <a:ea typeface="Calibri" panose="020F0502020204030204" pitchFamily="34" charset="0"/>
                <a:cs typeface="Arial" panose="020B0604020202020204" pitchFamily="34" charset="0"/>
              </a:rPr>
              <a:t>Hf, Al, and O composition profiles across irradiation-induced needle-like structures in Al matrix at conditions </a:t>
            </a:r>
          </a:p>
          <a:p>
            <a:pPr lvl="1"/>
            <a:r>
              <a:rPr lang="en-US" sz="1800" dirty="0">
                <a:latin typeface="+mn-lt"/>
                <a:ea typeface="Calibri" panose="020F0502020204030204" pitchFamily="34" charset="0"/>
              </a:rPr>
              <a:t>N</a:t>
            </a:r>
            <a:r>
              <a:rPr lang="en-US" sz="1800" dirty="0">
                <a:effectLst/>
                <a:latin typeface="+mn-lt"/>
                <a:ea typeface="Calibri" panose="020F0502020204030204" pitchFamily="34" charset="0"/>
                <a:cs typeface="Arial" panose="020B0604020202020204" pitchFamily="34" charset="0"/>
              </a:rPr>
              <a:t>eedle-like structures are Hf-rich and there remains oxide present at the interface </a:t>
            </a:r>
            <a:endParaRPr lang="en-US" sz="1800" dirty="0">
              <a:latin typeface="+mn-lt"/>
              <a:ea typeface="Calibri" panose="020F0502020204030204" pitchFamily="34" charset="0"/>
            </a:endParaRPr>
          </a:p>
          <a:p>
            <a:pPr lvl="1"/>
            <a:r>
              <a:rPr kumimoji="0" lang="en-US" altLang="en-US" sz="1800" b="0" i="0" u="none" strike="noStrike" cap="none" normalizeH="0" baseline="0" dirty="0">
                <a:ln>
                  <a:noFill/>
                </a:ln>
                <a:effectLst/>
                <a:latin typeface="+mn-lt"/>
                <a:ea typeface="Calibri" panose="020F0502020204030204" pitchFamily="34" charset="0"/>
                <a:cs typeface="Times New Roman" panose="02020603050405020304" pitchFamily="18" charset="0"/>
              </a:rPr>
              <a:t>In the 5.96 dpa, 268 ºC condition, an EDS line scan is taken across the particle-matrix interface rather than across the needles, (Figure c) revealing a thicker oxide layer than prior to irradiation</a:t>
            </a:r>
            <a:endParaRPr kumimoji="0" lang="en-US" altLang="en-US" sz="1800" b="0" i="0" u="none" strike="noStrike" cap="none" normalizeH="0" baseline="0" dirty="0">
              <a:ln>
                <a:noFill/>
              </a:ln>
              <a:effectLst/>
              <a:latin typeface="+mn-lt"/>
            </a:endParaRPr>
          </a:p>
          <a:p>
            <a:endParaRPr lang="en-US" dirty="0"/>
          </a:p>
        </p:txBody>
      </p:sp>
      <p:sp>
        <p:nvSpPr>
          <p:cNvPr id="4" name="Slide Number Placeholder 3">
            <a:extLst>
              <a:ext uri="{FF2B5EF4-FFF2-40B4-BE49-F238E27FC236}">
                <a16:creationId xmlns:a16="http://schemas.microsoft.com/office/drawing/2014/main" id="{C966AAAB-9097-A98F-12FE-C2171B50F2BB}"/>
              </a:ext>
            </a:extLst>
          </p:cNvPr>
          <p:cNvSpPr>
            <a:spLocks noGrp="1"/>
          </p:cNvSpPr>
          <p:nvPr>
            <p:ph type="sldNum" sz="quarter" idx="12"/>
          </p:nvPr>
        </p:nvSpPr>
        <p:spPr>
          <a:xfrm>
            <a:off x="155020" y="6492875"/>
            <a:ext cx="434428" cy="365125"/>
          </a:xfrm>
        </p:spPr>
        <p:txBody>
          <a:bodyPr anchor="ctr">
            <a:normAutofit/>
          </a:bodyPr>
          <a:lstStyle/>
          <a:p>
            <a:pPr>
              <a:spcAft>
                <a:spcPts val="600"/>
              </a:spcAft>
            </a:pPr>
            <a:fld id="{6A0E53EE-2DC5-4582-A101-A9303821F81B}" type="slidenum">
              <a:rPr lang="en-US" smtClean="0"/>
              <a:pPr>
                <a:spcAft>
                  <a:spcPts val="600"/>
                </a:spcAft>
              </a:pPr>
              <a:t>12</a:t>
            </a:fld>
            <a:endParaRPr lang="en-US"/>
          </a:p>
        </p:txBody>
      </p:sp>
      <p:pic>
        <p:nvPicPr>
          <p:cNvPr id="6" name="Picture 5">
            <a:extLst>
              <a:ext uri="{FF2B5EF4-FFF2-40B4-BE49-F238E27FC236}">
                <a16:creationId xmlns:a16="http://schemas.microsoft.com/office/drawing/2014/main" id="{3ED40C98-BA33-FB41-FE47-5A372FB3EC26}"/>
              </a:ext>
            </a:extLst>
          </p:cNvPr>
          <p:cNvPicPr>
            <a:picLocks noChangeAspect="1"/>
          </p:cNvPicPr>
          <p:nvPr/>
        </p:nvPicPr>
        <p:blipFill>
          <a:blip r:embed="rId2"/>
          <a:stretch>
            <a:fillRect/>
          </a:stretch>
        </p:blipFill>
        <p:spPr>
          <a:xfrm>
            <a:off x="0" y="1411759"/>
            <a:ext cx="6843714" cy="3404748"/>
          </a:xfrm>
          <a:prstGeom prst="rect">
            <a:avLst/>
          </a:prstGeom>
          <a:noFill/>
        </p:spPr>
      </p:pic>
      <p:sp>
        <p:nvSpPr>
          <p:cNvPr id="9" name="Title 8">
            <a:extLst>
              <a:ext uri="{FF2B5EF4-FFF2-40B4-BE49-F238E27FC236}">
                <a16:creationId xmlns:a16="http://schemas.microsoft.com/office/drawing/2014/main" id="{AA1BB4F5-1FE9-8EB1-3612-946635ADE088}"/>
              </a:ext>
            </a:extLst>
          </p:cNvPr>
          <p:cNvSpPr txBox="1">
            <a:spLocks/>
          </p:cNvSpPr>
          <p:nvPr/>
        </p:nvSpPr>
        <p:spPr>
          <a:xfrm>
            <a:off x="1475478" y="907549"/>
            <a:ext cx="5157850" cy="1008797"/>
          </a:xfrm>
          <a:prstGeom prst="rect">
            <a:avLst/>
          </a:prstGeom>
        </p:spPr>
        <p:txBody>
          <a:bodyPr/>
          <a:lst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r>
              <a:rPr lang="en-US" dirty="0"/>
              <a:t>Irradiated Al</a:t>
            </a:r>
            <a:r>
              <a:rPr lang="en-US" baseline="-25000" dirty="0"/>
              <a:t>3</a:t>
            </a:r>
            <a:r>
              <a:rPr lang="en-US" dirty="0"/>
              <a:t>Hf-Al</a:t>
            </a:r>
            <a:br>
              <a:rPr lang="en-US" dirty="0"/>
            </a:br>
            <a:endParaRPr lang="en-US" dirty="0"/>
          </a:p>
        </p:txBody>
      </p:sp>
    </p:spTree>
    <p:extLst>
      <p:ext uri="{BB962C8B-B14F-4D97-AF65-F5344CB8AC3E}">
        <p14:creationId xmlns:p14="http://schemas.microsoft.com/office/powerpoint/2010/main" val="2300585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B88CB-F0AC-0F3D-B829-A55ACC644B2F}"/>
              </a:ext>
            </a:extLst>
          </p:cNvPr>
          <p:cNvSpPr>
            <a:spLocks noGrp="1"/>
          </p:cNvSpPr>
          <p:nvPr>
            <p:ph type="title"/>
          </p:nvPr>
        </p:nvSpPr>
        <p:spPr/>
        <p:txBody>
          <a:bodyPr/>
          <a:lstStyle/>
          <a:p>
            <a:r>
              <a:rPr lang="en-US" dirty="0"/>
              <a:t>Summary and Conclusions</a:t>
            </a:r>
          </a:p>
        </p:txBody>
      </p:sp>
      <p:sp>
        <p:nvSpPr>
          <p:cNvPr id="3" name="Content Placeholder 2">
            <a:extLst>
              <a:ext uri="{FF2B5EF4-FFF2-40B4-BE49-F238E27FC236}">
                <a16:creationId xmlns:a16="http://schemas.microsoft.com/office/drawing/2014/main" id="{167922EA-6BEB-821A-251A-0389DA2A47EB}"/>
              </a:ext>
            </a:extLst>
          </p:cNvPr>
          <p:cNvSpPr>
            <a:spLocks noGrp="1"/>
          </p:cNvSpPr>
          <p:nvPr>
            <p:ph idx="1"/>
          </p:nvPr>
        </p:nvSpPr>
        <p:spPr>
          <a:xfrm>
            <a:off x="888176" y="1496662"/>
            <a:ext cx="7418000" cy="4351338"/>
          </a:xfrm>
        </p:spPr>
        <p:txBody>
          <a:bodyPr/>
          <a:lstStyle/>
          <a:p>
            <a:pPr marL="0" marR="0" indent="0">
              <a:spcAft>
                <a:spcPts val="600"/>
              </a:spcAft>
              <a:buNone/>
            </a:pPr>
            <a:r>
              <a:rPr lang="en-US" sz="1800" dirty="0"/>
              <a:t>This NSUF RTE study provides insights into the microstructural stability of the Al3Hf-Al MMCs under irradiation, supporting their potential as novel neutron absorbers for advanced spectral tailoring in LWRs, and playing a crucial role in the qualification of fast reactor fuels and materials, enhancing the development of fast flux irradiation testing facilities</a:t>
            </a:r>
          </a:p>
          <a:p>
            <a:pPr marL="0">
              <a:spcAft>
                <a:spcPts val="600"/>
              </a:spcAft>
            </a:pPr>
            <a:r>
              <a:rPr lang="en-US" sz="1800" dirty="0"/>
              <a:t>An open-source object segmentation method was developed to automate the detection and quantification of dislocation defects. Since developing a database of manually annotated images is quite time-consuming, the application of transfer learning can facilitate high throughput analysis of TEM images. </a:t>
            </a:r>
          </a:p>
          <a:p>
            <a:pPr marL="0">
              <a:spcAft>
                <a:spcPts val="600"/>
              </a:spcAft>
            </a:pPr>
            <a:r>
              <a:rPr lang="en-US" sz="1800" dirty="0"/>
              <a:t>TEM EDS showed:</a:t>
            </a:r>
          </a:p>
          <a:p>
            <a:pPr marL="457200" lvl="1">
              <a:spcAft>
                <a:spcPts val="600"/>
              </a:spcAft>
            </a:pPr>
            <a:r>
              <a:rPr lang="en-US" sz="1800" dirty="0"/>
              <a:t>Oxygen at the particle-matrix interface in all samples</a:t>
            </a:r>
          </a:p>
          <a:p>
            <a:pPr marL="457200" lvl="1">
              <a:spcAft>
                <a:spcPts val="600"/>
              </a:spcAft>
            </a:pPr>
            <a:r>
              <a:rPr lang="en-US" sz="1800" dirty="0"/>
              <a:t>Needle-like structures extending from the </a:t>
            </a:r>
            <a:r>
              <a:rPr lang="en-US" sz="1800" dirty="0" err="1"/>
              <a:t>Al₃Hf</a:t>
            </a:r>
            <a:r>
              <a:rPr lang="en-US" sz="1800" dirty="0"/>
              <a:t> particles into the Al matrix in the irradiated samples (but not the unirradiated samples)</a:t>
            </a:r>
          </a:p>
          <a:p>
            <a:pPr marL="457200" lvl="1">
              <a:spcAft>
                <a:spcPts val="600"/>
              </a:spcAft>
            </a:pPr>
            <a:r>
              <a:rPr lang="en-US" sz="1800" dirty="0"/>
              <a:t>Voids within the Al matrix of the high temperature/high dpa specimen </a:t>
            </a:r>
          </a:p>
          <a:p>
            <a:pPr marL="0" marR="0">
              <a:spcAft>
                <a:spcPts val="60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B5192786-78DA-E314-CCCA-CB2837FBE2DD}"/>
              </a:ext>
            </a:extLst>
          </p:cNvPr>
          <p:cNvSpPr>
            <a:spLocks noGrp="1"/>
          </p:cNvSpPr>
          <p:nvPr>
            <p:ph type="sldNum" sz="quarter" idx="12"/>
          </p:nvPr>
        </p:nvSpPr>
        <p:spPr/>
        <p:txBody>
          <a:bodyPr/>
          <a:lstStyle/>
          <a:p>
            <a:fld id="{6A0E53EE-2DC5-4582-A101-A9303821F81B}" type="slidenum">
              <a:rPr lang="en-US" smtClean="0"/>
              <a:pPr/>
              <a:t>13</a:t>
            </a:fld>
            <a:endParaRPr lang="en-US" dirty="0"/>
          </a:p>
        </p:txBody>
      </p:sp>
      <p:pic>
        <p:nvPicPr>
          <p:cNvPr id="8" name="Picture 7">
            <a:extLst>
              <a:ext uri="{FF2B5EF4-FFF2-40B4-BE49-F238E27FC236}">
                <a16:creationId xmlns:a16="http://schemas.microsoft.com/office/drawing/2014/main" id="{62715644-CFEC-09BD-F418-A239DFB4A471}"/>
              </a:ext>
            </a:extLst>
          </p:cNvPr>
          <p:cNvPicPr>
            <a:picLocks noChangeAspect="1"/>
          </p:cNvPicPr>
          <p:nvPr/>
        </p:nvPicPr>
        <p:blipFill>
          <a:blip r:embed="rId3"/>
          <a:stretch>
            <a:fillRect/>
          </a:stretch>
        </p:blipFill>
        <p:spPr>
          <a:xfrm>
            <a:off x="8604094" y="1004893"/>
            <a:ext cx="3573765" cy="5102747"/>
          </a:xfrm>
          <a:prstGeom prst="rect">
            <a:avLst/>
          </a:prstGeom>
        </p:spPr>
      </p:pic>
      <p:sp>
        <p:nvSpPr>
          <p:cNvPr id="11" name="Rectangle 10">
            <a:extLst>
              <a:ext uri="{FF2B5EF4-FFF2-40B4-BE49-F238E27FC236}">
                <a16:creationId xmlns:a16="http://schemas.microsoft.com/office/drawing/2014/main" id="{7420045C-C1D0-5398-1F83-66959189B6F3}"/>
              </a:ext>
            </a:extLst>
          </p:cNvPr>
          <p:cNvSpPr/>
          <p:nvPr/>
        </p:nvSpPr>
        <p:spPr>
          <a:xfrm>
            <a:off x="8488837" y="881405"/>
            <a:ext cx="3689022" cy="5363851"/>
          </a:xfrm>
          <a:prstGeom prst="rect">
            <a:avLst/>
          </a:prstGeom>
          <a:noFill/>
          <a:ln w="476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898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BF1184F5-6058-F853-18D8-F6EB12512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006" r="1" b="13695"/>
          <a:stretch/>
        </p:blipFill>
        <p:spPr bwMode="auto">
          <a:xfrm>
            <a:off x="-6" y="10"/>
            <a:ext cx="7642746" cy="6857990"/>
          </a:xfrm>
          <a:prstGeom prst="rect">
            <a:avLst/>
          </a:prstGeom>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3AF5F2-26B5-4EB6-9941-2AA78DB7FA43}"/>
              </a:ext>
            </a:extLst>
          </p:cNvPr>
          <p:cNvSpPr txBox="1">
            <a:spLocks/>
          </p:cNvSpPr>
          <p:nvPr/>
        </p:nvSpPr>
        <p:spPr>
          <a:xfrm>
            <a:off x="841248" y="4152624"/>
            <a:ext cx="2275474" cy="1920240"/>
          </a:xfrm>
          <a:prstGeom prst="rect">
            <a:avLst/>
          </a:prstGeom>
        </p:spPr>
        <p:txBody>
          <a:bodyPr vert="horz" lIns="91440" tIns="45720" rIns="91440" bIns="45720" rtlCol="0" anchor="ctr">
            <a:prstTxWarp prst="textSlantUp">
              <a:avLst/>
            </a:prstTxWarp>
            <a:normAutofit/>
          </a:bodyPr>
          <a:lstStyle>
            <a:lvl1pPr algn="l" rtl="0" eaLnBrk="1" fontAlgn="base" hangingPunct="1">
              <a:lnSpc>
                <a:spcPct val="85000"/>
              </a:lnSpc>
              <a:spcBef>
                <a:spcPct val="0"/>
              </a:spcBef>
              <a:spcAft>
                <a:spcPct val="0"/>
              </a:spcAft>
              <a:defRPr sz="2700" b="1" i="1">
                <a:solidFill>
                  <a:srgbClr val="005875"/>
                </a:solidFill>
                <a:latin typeface="+mj-lt"/>
                <a:ea typeface="+mj-ea"/>
                <a:cs typeface="+mj-cs"/>
              </a:defRPr>
            </a:lvl1pPr>
            <a:lvl2pPr algn="l" rtl="0" eaLnBrk="1" fontAlgn="base" hangingPunct="1">
              <a:lnSpc>
                <a:spcPct val="85000"/>
              </a:lnSpc>
              <a:spcBef>
                <a:spcPct val="0"/>
              </a:spcBef>
              <a:spcAft>
                <a:spcPct val="0"/>
              </a:spcAft>
              <a:defRPr sz="3700" b="1" i="1">
                <a:solidFill>
                  <a:srgbClr val="003663"/>
                </a:solidFill>
                <a:latin typeface="Arial" charset="0"/>
              </a:defRPr>
            </a:lvl2pPr>
            <a:lvl3pPr algn="l" rtl="0" eaLnBrk="1" fontAlgn="base" hangingPunct="1">
              <a:lnSpc>
                <a:spcPct val="85000"/>
              </a:lnSpc>
              <a:spcBef>
                <a:spcPct val="0"/>
              </a:spcBef>
              <a:spcAft>
                <a:spcPct val="0"/>
              </a:spcAft>
              <a:defRPr sz="3700" b="1" i="1">
                <a:solidFill>
                  <a:srgbClr val="003663"/>
                </a:solidFill>
                <a:latin typeface="Arial" charset="0"/>
              </a:defRPr>
            </a:lvl3pPr>
            <a:lvl4pPr algn="l" rtl="0" eaLnBrk="1" fontAlgn="base" hangingPunct="1">
              <a:lnSpc>
                <a:spcPct val="85000"/>
              </a:lnSpc>
              <a:spcBef>
                <a:spcPct val="0"/>
              </a:spcBef>
              <a:spcAft>
                <a:spcPct val="0"/>
              </a:spcAft>
              <a:defRPr sz="3700" b="1" i="1">
                <a:solidFill>
                  <a:srgbClr val="003663"/>
                </a:solidFill>
                <a:latin typeface="Arial" charset="0"/>
              </a:defRPr>
            </a:lvl4pPr>
            <a:lvl5pPr algn="l" rtl="0" eaLnBrk="1" fontAlgn="base" hangingPunct="1">
              <a:lnSpc>
                <a:spcPct val="85000"/>
              </a:lnSpc>
              <a:spcBef>
                <a:spcPct val="0"/>
              </a:spcBef>
              <a:spcAft>
                <a:spcPct val="0"/>
              </a:spcAft>
              <a:defRPr sz="3700" b="1" i="1">
                <a:solidFill>
                  <a:srgbClr val="003663"/>
                </a:solidFill>
                <a:latin typeface="Arial" charset="0"/>
              </a:defRPr>
            </a:lvl5pPr>
            <a:lvl6pPr marL="609493" algn="l" rtl="0" eaLnBrk="1" fontAlgn="base" hangingPunct="1">
              <a:lnSpc>
                <a:spcPct val="85000"/>
              </a:lnSpc>
              <a:spcBef>
                <a:spcPct val="0"/>
              </a:spcBef>
              <a:spcAft>
                <a:spcPct val="0"/>
              </a:spcAft>
              <a:defRPr sz="3700" b="1" i="1">
                <a:solidFill>
                  <a:srgbClr val="003663"/>
                </a:solidFill>
                <a:latin typeface="Arial" charset="0"/>
              </a:defRPr>
            </a:lvl6pPr>
            <a:lvl7pPr marL="1218987" algn="l" rtl="0" eaLnBrk="1" fontAlgn="base" hangingPunct="1">
              <a:lnSpc>
                <a:spcPct val="85000"/>
              </a:lnSpc>
              <a:spcBef>
                <a:spcPct val="0"/>
              </a:spcBef>
              <a:spcAft>
                <a:spcPct val="0"/>
              </a:spcAft>
              <a:defRPr sz="3700" b="1" i="1">
                <a:solidFill>
                  <a:srgbClr val="003663"/>
                </a:solidFill>
                <a:latin typeface="Arial" charset="0"/>
              </a:defRPr>
            </a:lvl7pPr>
            <a:lvl8pPr marL="1828480" algn="l" rtl="0" eaLnBrk="1" fontAlgn="base" hangingPunct="1">
              <a:lnSpc>
                <a:spcPct val="85000"/>
              </a:lnSpc>
              <a:spcBef>
                <a:spcPct val="0"/>
              </a:spcBef>
              <a:spcAft>
                <a:spcPct val="0"/>
              </a:spcAft>
              <a:defRPr sz="3700" b="1" i="1">
                <a:solidFill>
                  <a:srgbClr val="003663"/>
                </a:solidFill>
                <a:latin typeface="Arial" charset="0"/>
              </a:defRPr>
            </a:lvl8pPr>
            <a:lvl9pPr marL="2437973" algn="l" rtl="0" eaLnBrk="1" fontAlgn="base" hangingPunct="1">
              <a:lnSpc>
                <a:spcPct val="85000"/>
              </a:lnSpc>
              <a:spcBef>
                <a:spcPct val="0"/>
              </a:spcBef>
              <a:spcAft>
                <a:spcPct val="0"/>
              </a:spcAft>
              <a:defRPr sz="3700" b="1" i="1">
                <a:solidFill>
                  <a:srgbClr val="003663"/>
                </a:solidFill>
                <a:latin typeface="Arial" charset="0"/>
              </a:defRPr>
            </a:lvl9pPr>
          </a:lstStyle>
          <a:p>
            <a:pPr>
              <a:lnSpc>
                <a:spcPct val="90000"/>
              </a:lnSpc>
              <a:spcAft>
                <a:spcPts val="600"/>
              </a:spcAft>
            </a:pPr>
            <a:r>
              <a:rPr lang="en-US" sz="1600" i="0" kern="1200" dirty="0">
                <a:solidFill>
                  <a:schemeClr val="tx1"/>
                </a:solidFill>
                <a:latin typeface="+mj-lt"/>
                <a:ea typeface="+mj-ea"/>
                <a:cs typeface="+mj-cs"/>
              </a:rPr>
              <a:t>Acknowledgements</a:t>
            </a:r>
          </a:p>
        </p:txBody>
      </p:sp>
      <p:pic>
        <p:nvPicPr>
          <p:cNvPr id="1026" name="Picture 2">
            <a:extLst>
              <a:ext uri="{FF2B5EF4-FFF2-40B4-BE49-F238E27FC236}">
                <a16:creationId xmlns:a16="http://schemas.microsoft.com/office/drawing/2014/main" id="{22403167-306A-5990-8D87-0FEB7C0CF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134" r="8432" b="4"/>
          <a:stretch/>
        </p:blipFill>
        <p:spPr bwMode="auto">
          <a:xfrm>
            <a:off x="7809454" y="1"/>
            <a:ext cx="4382546" cy="3345645"/>
          </a:xfrm>
          <a:prstGeom prst="rect">
            <a:avLst/>
          </a:prstGeom>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535"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1" name="Rectangle 1040">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CF2A797-66D5-425F-A393-B47542A22D62}"/>
              </a:ext>
            </a:extLst>
          </p:cNvPr>
          <p:cNvSpPr txBox="1">
            <a:spLocks/>
          </p:cNvSpPr>
          <p:nvPr/>
        </p:nvSpPr>
        <p:spPr>
          <a:xfrm>
            <a:off x="3364992" y="4151376"/>
            <a:ext cx="3319272" cy="1920240"/>
          </a:xfrm>
          <a:prstGeom prst="rect">
            <a:avLst/>
          </a:prstGeom>
        </p:spPr>
        <p:txBody>
          <a:bodyPr vert="horz" lIns="91440" tIns="45720" rIns="91440" bIns="45720" rtlCol="0" anchor="ctr">
            <a:noAutofit/>
          </a:bodyPr>
          <a:lstStyle>
            <a:lvl1pPr marL="306864" indent="-306864" algn="l" rtl="0" eaLnBrk="1" fontAlgn="base" hangingPunct="1">
              <a:lnSpc>
                <a:spcPct val="85000"/>
              </a:lnSpc>
              <a:spcBef>
                <a:spcPct val="40000"/>
              </a:spcBef>
              <a:spcAft>
                <a:spcPct val="0"/>
              </a:spcAft>
              <a:buClr>
                <a:schemeClr val="accent2"/>
              </a:buClr>
              <a:buChar char="•"/>
              <a:defRPr sz="1900">
                <a:solidFill>
                  <a:schemeClr val="tx1"/>
                </a:solidFill>
                <a:latin typeface="+mn-lt"/>
                <a:ea typeface="+mn-ea"/>
                <a:cs typeface="+mn-cs"/>
              </a:defRPr>
            </a:lvl1pPr>
            <a:lvl2pPr marL="912124" indent="-302631" algn="l" rtl="0" eaLnBrk="1" fontAlgn="base" hangingPunct="1">
              <a:lnSpc>
                <a:spcPct val="85000"/>
              </a:lnSpc>
              <a:spcBef>
                <a:spcPct val="20000"/>
              </a:spcBef>
              <a:spcAft>
                <a:spcPct val="0"/>
              </a:spcAft>
              <a:buClr>
                <a:schemeClr val="accent2"/>
              </a:buClr>
              <a:buFont typeface="Times New Roman" pitchFamily="18" charset="0"/>
              <a:buChar char="–"/>
              <a:defRPr sz="1900">
                <a:solidFill>
                  <a:schemeClr val="tx1"/>
                </a:solidFill>
                <a:latin typeface="+mn-lt"/>
              </a:defRPr>
            </a:lvl2pPr>
            <a:lvl3pPr marL="1523733" indent="-304747" algn="l" rtl="0" eaLnBrk="1" fontAlgn="base" hangingPunct="1">
              <a:lnSpc>
                <a:spcPct val="85000"/>
              </a:lnSpc>
              <a:spcBef>
                <a:spcPct val="20000"/>
              </a:spcBef>
              <a:spcAft>
                <a:spcPct val="0"/>
              </a:spcAft>
              <a:buClr>
                <a:schemeClr val="accent2"/>
              </a:buClr>
              <a:buChar char="•"/>
              <a:defRPr sz="1900">
                <a:solidFill>
                  <a:schemeClr val="tx1"/>
                </a:solidFill>
                <a:latin typeface="+mn-lt"/>
              </a:defRPr>
            </a:lvl3pPr>
            <a:lvl4pPr marL="2133227" indent="-304747" algn="l" rtl="0" eaLnBrk="1" fontAlgn="base" hangingPunct="1">
              <a:lnSpc>
                <a:spcPct val="85000"/>
              </a:lnSpc>
              <a:spcBef>
                <a:spcPct val="20000"/>
              </a:spcBef>
              <a:spcAft>
                <a:spcPct val="0"/>
              </a:spcAft>
              <a:buClr>
                <a:schemeClr val="accent2"/>
              </a:buClr>
              <a:buFont typeface="Times New Roman" pitchFamily="18" charset="0"/>
              <a:buChar char="–"/>
              <a:defRPr sz="1900">
                <a:solidFill>
                  <a:schemeClr val="tx1"/>
                </a:solidFill>
                <a:latin typeface="+mn-lt"/>
              </a:defRPr>
            </a:lvl4pPr>
            <a:lvl5pPr marL="2742720" indent="-304747" algn="l" rtl="0" eaLnBrk="1" fontAlgn="base" hangingPunct="1">
              <a:lnSpc>
                <a:spcPct val="85000"/>
              </a:lnSpc>
              <a:spcBef>
                <a:spcPct val="20000"/>
              </a:spcBef>
              <a:spcAft>
                <a:spcPct val="0"/>
              </a:spcAft>
              <a:buClr>
                <a:schemeClr val="accent2"/>
              </a:buClr>
              <a:buChar char="•"/>
              <a:defRPr sz="1900">
                <a:solidFill>
                  <a:schemeClr val="tx1"/>
                </a:solidFill>
                <a:latin typeface="+mn-lt"/>
              </a:defRPr>
            </a:lvl5pPr>
            <a:lvl6pPr marL="3352213"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6pPr>
            <a:lvl7pPr marL="3961707"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7pPr>
            <a:lvl8pPr marL="4571200"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8pPr>
            <a:lvl9pPr marL="5180693" indent="-304747" algn="l" rtl="0" eaLnBrk="1" fontAlgn="base" hangingPunct="1">
              <a:lnSpc>
                <a:spcPct val="85000"/>
              </a:lnSpc>
              <a:spcBef>
                <a:spcPct val="20000"/>
              </a:spcBef>
              <a:spcAft>
                <a:spcPct val="0"/>
              </a:spcAft>
              <a:buClr>
                <a:srgbClr val="FF6600"/>
              </a:buClr>
              <a:buChar char="•"/>
              <a:defRPr sz="2700">
                <a:solidFill>
                  <a:schemeClr val="tx1"/>
                </a:solidFill>
                <a:latin typeface="+mn-lt"/>
              </a:defRPr>
            </a:lvl9pPr>
          </a:lstStyle>
          <a:p>
            <a:pPr marL="0" marR="0" indent="0">
              <a:lnSpc>
                <a:spcPct val="90000"/>
              </a:lnSpc>
              <a:spcAft>
                <a:spcPts val="600"/>
              </a:spcAft>
              <a:buNone/>
            </a:pPr>
            <a:r>
              <a:rPr lang="en-US" sz="1000" dirty="0"/>
              <a:t>This work was performed by Battelle Energy Alliance, LLC under the DOE Idaho Operations Contract DE-AC07-05ID14517. This research made use of INL's High Performance Computing systems located at the Collaborative Computing Center and supported by the Office of Nuclear Energy of the U.S. Department of Energy and the Nuclear Science User Facilities under Contract No. DE-AC07-05ID14517. Neutron irradiation in the ATR was conducted through DOE Office of Nuclear Energy, NSUF project 15-8242. Post-irradiation examination was performed through NSUF Rapid Turnaround Experiment 21-4280 at the Microscopy and Characterization Suite (</a:t>
            </a:r>
            <a:r>
              <a:rPr lang="en-US" sz="1000" dirty="0" err="1"/>
              <a:t>MaCS</a:t>
            </a:r>
            <a:r>
              <a:rPr lang="en-US" sz="1000" dirty="0"/>
              <a:t>), Center for Advanced Energy Studies (CAES).</a:t>
            </a:r>
          </a:p>
        </p:txBody>
      </p:sp>
      <p:pic>
        <p:nvPicPr>
          <p:cNvPr id="1030" name="Picture 6">
            <a:extLst>
              <a:ext uri="{FF2B5EF4-FFF2-40B4-BE49-F238E27FC236}">
                <a16:creationId xmlns:a16="http://schemas.microsoft.com/office/drawing/2014/main" id="{8661C3BC-675D-E8B3-C4F1-6C2012EBB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779" r="8540" b="3"/>
          <a:stretch/>
        </p:blipFill>
        <p:spPr bwMode="auto">
          <a:xfrm>
            <a:off x="7809462" y="3512354"/>
            <a:ext cx="4382545" cy="334564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4BBC582-3092-349F-AA0E-DD923413CE5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A5FA4AA0-5E77-4680-9A3D-910DBA4B174E}" type="slidenum">
              <a:rPr lang="en-US" sz="1200">
                <a:solidFill>
                  <a:schemeClr val="bg1"/>
                </a:solidFill>
                <a:latin typeface="+mn-lt"/>
                <a:cs typeface="+mn-cs"/>
              </a:rPr>
              <a:pPr algn="r">
                <a:spcAft>
                  <a:spcPts val="600"/>
                </a:spcAft>
              </a:pPr>
              <a:t>14</a:t>
            </a:fld>
            <a:endParaRPr lang="en-US" sz="1200">
              <a:solidFill>
                <a:schemeClr val="bg1"/>
              </a:solidFill>
              <a:latin typeface="+mn-lt"/>
              <a:cs typeface="+mn-cs"/>
            </a:endParaRPr>
          </a:p>
        </p:txBody>
      </p:sp>
    </p:spTree>
    <p:extLst>
      <p:ext uri="{BB962C8B-B14F-4D97-AF65-F5344CB8AC3E}">
        <p14:creationId xmlns:p14="http://schemas.microsoft.com/office/powerpoint/2010/main" val="2278359428"/>
      </p:ext>
    </p:extLst>
  </p:cSld>
  <p:clrMapOvr>
    <a:masterClrMapping/>
  </p:clrMapOvr>
  <mc:AlternateContent xmlns:mc="http://schemas.openxmlformats.org/markup-compatibility/2006" xmlns:p14="http://schemas.microsoft.com/office/powerpoint/2010/main">
    <mc:Choice Requires="p14">
      <p:transition spd="slow" p14:dur="2000" advTm="27061"/>
    </mc:Choice>
    <mc:Fallback xmlns="">
      <p:transition spd="slow" advTm="2706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8A90A-B0C4-5EAB-C1E0-01C8C273B8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2FE8C21-58F0-2AEA-1523-739D90ADBE43}"/>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D721BF22-3975-6DE4-36D2-FFF9958669D8}"/>
              </a:ext>
            </a:extLst>
          </p:cNvPr>
          <p:cNvPicPr>
            <a:picLocks noChangeAspect="1"/>
          </p:cNvPicPr>
          <p:nvPr/>
        </p:nvPicPr>
        <p:blipFill>
          <a:blip r:embed="rId2"/>
          <a:stretch>
            <a:fillRect/>
          </a:stretch>
        </p:blipFill>
        <p:spPr>
          <a:xfrm>
            <a:off x="0" y="-1"/>
            <a:ext cx="12192000" cy="6858001"/>
          </a:xfrm>
          <a:prstGeom prst="rect">
            <a:avLst/>
          </a:prstGeom>
        </p:spPr>
      </p:pic>
      <p:sp>
        <p:nvSpPr>
          <p:cNvPr id="7" name="Slide Number Placeholder 6">
            <a:extLst>
              <a:ext uri="{FF2B5EF4-FFF2-40B4-BE49-F238E27FC236}">
                <a16:creationId xmlns:a16="http://schemas.microsoft.com/office/drawing/2014/main" id="{E0382248-1AA3-A054-CBAA-BB86EAF676E4}"/>
              </a:ext>
            </a:extLst>
          </p:cNvPr>
          <p:cNvSpPr>
            <a:spLocks noGrp="1"/>
          </p:cNvSpPr>
          <p:nvPr>
            <p:ph type="sldNum" sz="quarter" idx="12"/>
          </p:nvPr>
        </p:nvSpPr>
        <p:spPr/>
        <p:txBody>
          <a:bodyPr/>
          <a:lstStyle/>
          <a:p>
            <a:fld id="{6A0E53EE-2DC5-4582-A101-A9303821F81B}" type="slidenum">
              <a:rPr lang="en-US" smtClean="0"/>
              <a:pPr/>
              <a:t>15</a:t>
            </a:fld>
            <a:endParaRPr lang="en-US" dirty="0"/>
          </a:p>
        </p:txBody>
      </p:sp>
    </p:spTree>
    <p:extLst>
      <p:ext uri="{BB962C8B-B14F-4D97-AF65-F5344CB8AC3E}">
        <p14:creationId xmlns:p14="http://schemas.microsoft.com/office/powerpoint/2010/main" val="1446934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dirty="0"/>
              <a:t>Motivation</a:t>
            </a:r>
          </a:p>
        </p:txBody>
      </p:sp>
      <p:sp>
        <p:nvSpPr>
          <p:cNvPr id="5123" name="Rectangle 3"/>
          <p:cNvSpPr>
            <a:spLocks noGrp="1" noChangeArrowheads="1"/>
          </p:cNvSpPr>
          <p:nvPr>
            <p:ph type="body" idx="1"/>
          </p:nvPr>
        </p:nvSpPr>
        <p:spPr>
          <a:xfrm>
            <a:off x="813028" y="1600551"/>
            <a:ext cx="6451600" cy="2628482"/>
          </a:xfrm>
        </p:spPr>
        <p:txBody>
          <a:bodyPr/>
          <a:lstStyle/>
          <a:p>
            <a:pPr marL="0" indent="0">
              <a:buNone/>
            </a:pPr>
            <a:r>
              <a:rPr lang="en-US" dirty="0"/>
              <a:t>Establish a domestic high intensity fast-flux irradiation test capability for nuclear fuels and materials for advanced concept nuclear reactors</a:t>
            </a:r>
          </a:p>
          <a:p>
            <a:pPr marL="0" indent="0">
              <a:buNone/>
            </a:pPr>
            <a:r>
              <a:rPr lang="en-US" dirty="0"/>
              <a:t>Provide an interim fast-flux test capability to test nuclear fuels and materials</a:t>
            </a:r>
          </a:p>
          <a:p>
            <a:pPr lvl="1">
              <a:lnSpc>
                <a:spcPct val="90000"/>
              </a:lnSpc>
            </a:pPr>
            <a:r>
              <a:rPr lang="en-US" dirty="0"/>
              <a:t>Could be brought on-line in 5-6 yrs. </a:t>
            </a:r>
          </a:p>
          <a:p>
            <a:pPr lvl="1">
              <a:lnSpc>
                <a:spcPct val="90000"/>
              </a:lnSpc>
            </a:pPr>
            <a:r>
              <a:rPr lang="en-US" dirty="0"/>
              <a:t>Much sooner than building a new fast-flux test reactor</a:t>
            </a:r>
          </a:p>
          <a:p>
            <a:pPr marL="0" indent="0">
              <a:buNone/>
            </a:pPr>
            <a:r>
              <a:rPr lang="en-US" dirty="0"/>
              <a:t>Use existing irradiation facility with i</a:t>
            </a:r>
            <a:r>
              <a:rPr lang="en-US" altLang="ko-KR" dirty="0">
                <a:ea typeface="굴림" charset="-127"/>
              </a:rPr>
              <a:t>rradiation volume large enough to irradiate meaningful numbers of test specimens </a:t>
            </a:r>
            <a:endParaRPr lang="en-US" dirty="0"/>
          </a:p>
          <a:p>
            <a:pPr marL="0" indent="0"/>
            <a:endParaRPr lang="en-US" dirty="0"/>
          </a:p>
        </p:txBody>
      </p:sp>
      <p:pic>
        <p:nvPicPr>
          <p:cNvPr id="4100" name="Picture 4" descr="http://nuclearstreet.com/images/img/atr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63068" y="238126"/>
            <a:ext cx="2171212" cy="27781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104" name="Picture 8" descr="Image result for inl advanced test reac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7865" y="2669038"/>
            <a:ext cx="2619375" cy="17430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8" name="Picture 2" descr="Advanced Reactor Technologi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8224"/>
          <a:stretch/>
        </p:blipFill>
        <p:spPr bwMode="auto">
          <a:xfrm>
            <a:off x="8773689" y="3429000"/>
            <a:ext cx="3467100" cy="27261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a:t>Genesis of Absorber Block Concept</a:t>
            </a:r>
          </a:p>
        </p:txBody>
      </p:sp>
      <p:sp>
        <p:nvSpPr>
          <p:cNvPr id="6147" name="Rectangle 3"/>
          <p:cNvSpPr>
            <a:spLocks noGrp="1" noChangeArrowheads="1"/>
          </p:cNvSpPr>
          <p:nvPr>
            <p:ph type="body" idx="1"/>
          </p:nvPr>
        </p:nvSpPr>
        <p:spPr>
          <a:xfrm>
            <a:off x="938150" y="1515747"/>
            <a:ext cx="10415649" cy="4351338"/>
          </a:xfrm>
        </p:spPr>
        <p:txBody>
          <a:bodyPr/>
          <a:lstStyle/>
          <a:p>
            <a:pPr marL="0" indent="0">
              <a:buNone/>
            </a:pPr>
            <a:r>
              <a:rPr lang="en-US" dirty="0"/>
              <a:t>Gas Test Loop project</a:t>
            </a:r>
          </a:p>
          <a:p>
            <a:pPr lvl="1"/>
            <a:r>
              <a:rPr lang="en-US" dirty="0"/>
              <a:t>Mission need established 2004 by DOE</a:t>
            </a:r>
          </a:p>
          <a:p>
            <a:pPr lvl="1"/>
            <a:r>
              <a:rPr lang="en-US" dirty="0"/>
              <a:t>CD1-A in 2005 authorized resolution of key feasibility issues</a:t>
            </a:r>
          </a:p>
          <a:p>
            <a:pPr marL="0" indent="0">
              <a:buNone/>
            </a:pPr>
            <a:r>
              <a:rPr lang="en-US" dirty="0"/>
              <a:t>Original Gas Test Loop Conceptual Design estimated cost was $80M to $100M depending on contingency</a:t>
            </a:r>
          </a:p>
          <a:p>
            <a:pPr marL="0" indent="0">
              <a:buNone/>
            </a:pPr>
            <a:r>
              <a:rPr lang="en-US" dirty="0"/>
              <a:t>Challenge - Find a way to make the Gas Test Loop less expensive by using a different cooling approach than pressurized helium</a:t>
            </a:r>
          </a:p>
          <a:p>
            <a:pPr marL="0" indent="0">
              <a:spcAft>
                <a:spcPts val="600"/>
              </a:spcAft>
              <a:buNone/>
            </a:pPr>
            <a:r>
              <a:rPr lang="en-US" dirty="0"/>
              <a:t>Boosted Fast Flux Loop (BFFL) concept explored</a:t>
            </a:r>
          </a:p>
          <a:p>
            <a:pPr marL="0" indent="0">
              <a:lnSpc>
                <a:spcPct val="50000"/>
              </a:lnSpc>
              <a:buNone/>
            </a:pPr>
            <a:r>
              <a:rPr lang="en-US" dirty="0"/>
              <a:t>Experiments conducted in INL’s Advanced </a:t>
            </a:r>
          </a:p>
          <a:p>
            <a:pPr marL="0" indent="0">
              <a:lnSpc>
                <a:spcPct val="50000"/>
              </a:lnSpc>
              <a:buNone/>
            </a:pPr>
            <a:r>
              <a:rPr lang="en-US" dirty="0"/>
              <a:t>Test Reactor (ATR)</a:t>
            </a:r>
          </a:p>
        </p:txBody>
      </p:sp>
      <p:sp>
        <p:nvSpPr>
          <p:cNvPr id="6148" name="Rectangle 4"/>
          <p:cNvSpPr>
            <a:spLocks noChangeArrowheads="1"/>
          </p:cNvSpPr>
          <p:nvPr/>
        </p:nvSpPr>
        <p:spPr bwMode="auto">
          <a:xfrm>
            <a:off x="3413126" y="538164"/>
            <a:ext cx="8126413" cy="757237"/>
          </a:xfrm>
          <a:prstGeom prst="rect">
            <a:avLst/>
          </a:prstGeom>
          <a:noFill/>
          <a:ln w="9525">
            <a:noFill/>
            <a:miter lim="800000"/>
            <a:headEnd/>
            <a:tailEnd/>
          </a:ln>
        </p:spPr>
        <p:txBody>
          <a:bodyPr lIns="91429" tIns="45714" rIns="91429" bIns="45714"/>
          <a:lstStyle/>
          <a:p>
            <a:pPr>
              <a:lnSpc>
                <a:spcPct val="85000"/>
              </a:lnSpc>
            </a:pPr>
            <a:endParaRPr lang="en-US" sz="2800" b="1" i="1" dirty="0">
              <a:solidFill>
                <a:srgbClr val="003663"/>
              </a:solidFill>
              <a:latin typeface="Arial" charset="0"/>
            </a:endParaRPr>
          </a:p>
        </p:txBody>
      </p:sp>
      <p:pic>
        <p:nvPicPr>
          <p:cNvPr id="6149" name="Picture 7" descr="p_6102_2_72_group_dpi"/>
          <p:cNvPicPr>
            <a:picLocks noChangeAspect="1" noChangeArrowheads="1"/>
          </p:cNvPicPr>
          <p:nvPr/>
        </p:nvPicPr>
        <p:blipFill>
          <a:blip r:embed="rId3" cstate="print"/>
          <a:srcRect/>
          <a:stretch>
            <a:fillRect/>
          </a:stretch>
        </p:blipFill>
        <p:spPr bwMode="auto">
          <a:xfrm>
            <a:off x="8608740" y="3724679"/>
            <a:ext cx="3370263" cy="2492375"/>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72063" y="6249723"/>
            <a:ext cx="8071945" cy="646331"/>
          </a:xfrm>
          <a:prstGeom prst="rect">
            <a:avLst/>
          </a:prstGeom>
          <a:noFill/>
        </p:spPr>
        <p:txBody>
          <a:bodyPr wrap="square" rtlCol="0">
            <a:spAutoFit/>
          </a:bodyPr>
          <a:lstStyle/>
          <a:p>
            <a:r>
              <a:rPr lang="en-US" sz="1200" dirty="0"/>
              <a:t>Methods for Absorbing Neutrons, US 8,229,054, July 24, 2012</a:t>
            </a:r>
          </a:p>
          <a:p>
            <a:r>
              <a:rPr lang="en-US" sz="1200" dirty="0">
                <a:effectLst/>
                <a:ea typeface="Times New Roman" panose="02020603050405020304" pitchFamily="18" charset="0"/>
                <a:cs typeface="Times New Roman" panose="02020603050405020304" pitchFamily="18" charset="0"/>
              </a:rPr>
              <a:t>Neutron Absorbers and Methods of </a:t>
            </a:r>
            <a:r>
              <a:rPr lang="en-US" sz="1200" dirty="0">
                <a:solidFill>
                  <a:srgbClr val="000000"/>
                </a:solidFill>
                <a:effectLst/>
                <a:ea typeface="Times New Roman" panose="02020603050405020304" pitchFamily="18" charset="0"/>
              </a:rPr>
              <a:t>Forming at Least a Portion of a Neutron Absorber, US 8,9</a:t>
            </a:r>
            <a:r>
              <a:rPr lang="en-US" sz="1200" dirty="0">
                <a:effectLst/>
                <a:ea typeface="Times New Roman" panose="02020603050405020304" pitchFamily="18" charset="0"/>
                <a:cs typeface="Times New Roman" panose="02020603050405020304" pitchFamily="18" charset="0"/>
              </a:rPr>
              <a:t>03,035, Dec. 2014</a:t>
            </a:r>
            <a:endParaRPr lang="en-US" sz="1200" dirty="0">
              <a:effectLst/>
              <a:ea typeface="Times New Roman" panose="02020603050405020304" pitchFamily="18" charset="0"/>
            </a:endParaRPr>
          </a:p>
          <a:p>
            <a:endParaRPr lang="en-US" sz="1200" dirty="0"/>
          </a:p>
        </p:txBody>
      </p:sp>
    </p:spTree>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Hf-AL-filter"/>
          <p:cNvPicPr>
            <a:picLocks noChangeAspect="1" noChangeArrowheads="1"/>
          </p:cNvPicPr>
          <p:nvPr/>
        </p:nvPicPr>
        <p:blipFill>
          <a:blip r:embed="rId3" cstate="print">
            <a:extLst>
              <a:ext uri="{28A0092B-C50C-407E-A947-70E740481C1C}">
                <a14:useLocalDpi xmlns:a14="http://schemas.microsoft.com/office/drawing/2010/main" val="0"/>
              </a:ext>
            </a:extLst>
          </a:blip>
          <a:srcRect r="53896" b="29425"/>
          <a:stretch>
            <a:fillRect/>
          </a:stretch>
        </p:blipFill>
        <p:spPr bwMode="auto">
          <a:xfrm>
            <a:off x="7748542" y="2717799"/>
            <a:ext cx="2126689" cy="197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Rectangle 2"/>
          <p:cNvSpPr>
            <a:spLocks noGrp="1" noChangeArrowheads="1"/>
          </p:cNvSpPr>
          <p:nvPr>
            <p:ph type="title" idx="4294967295"/>
          </p:nvPr>
        </p:nvSpPr>
        <p:spPr>
          <a:xfrm>
            <a:off x="947341" y="613960"/>
            <a:ext cx="8258175" cy="727075"/>
          </a:xfrm>
        </p:spPr>
        <p:txBody>
          <a:bodyPr/>
          <a:lstStyle/>
          <a:p>
            <a:r>
              <a:rPr lang="en-US" dirty="0"/>
              <a:t>Absorber Block Design</a:t>
            </a:r>
            <a:br>
              <a:rPr lang="en-US" dirty="0"/>
            </a:br>
            <a:endParaRPr lang="en-US" dirty="0"/>
          </a:p>
        </p:txBody>
      </p:sp>
      <p:sp>
        <p:nvSpPr>
          <p:cNvPr id="8195" name="Rectangle 3"/>
          <p:cNvSpPr>
            <a:spLocks noGrp="1" noChangeArrowheads="1"/>
          </p:cNvSpPr>
          <p:nvPr>
            <p:ph type="body" idx="4294967295"/>
          </p:nvPr>
        </p:nvSpPr>
        <p:spPr>
          <a:xfrm>
            <a:off x="450443" y="1216026"/>
            <a:ext cx="7396279" cy="4524375"/>
          </a:xfrm>
        </p:spPr>
        <p:txBody>
          <a:bodyPr/>
          <a:lstStyle/>
          <a:p>
            <a:pPr marL="234950" indent="-234950">
              <a:buClrTx/>
              <a:buNone/>
            </a:pPr>
            <a:r>
              <a:rPr lang="en-US" dirty="0"/>
              <a:t>Concept developed to filter out a large portion of the thermal flux component by using a thermally conductive neutron absorber block</a:t>
            </a:r>
          </a:p>
          <a:p>
            <a:pPr marL="234950" indent="-234950">
              <a:buClrTx/>
              <a:buNone/>
            </a:pPr>
            <a:r>
              <a:rPr lang="en-US" dirty="0"/>
              <a:t>Use Hf-Al alloy (Al</a:t>
            </a:r>
            <a:r>
              <a:rPr lang="en-US" baseline="-25000" dirty="0"/>
              <a:t>3</a:t>
            </a:r>
            <a:r>
              <a:rPr lang="en-US" dirty="0"/>
              <a:t>Hf-Al) to conduct heat away from the experiments</a:t>
            </a:r>
          </a:p>
          <a:p>
            <a:pPr marL="234950" indent="-234950"/>
            <a:r>
              <a:rPr lang="en-US" dirty="0"/>
              <a:t>Serves a dual role</a:t>
            </a:r>
          </a:p>
          <a:p>
            <a:pPr lvl="1"/>
            <a:r>
              <a:rPr lang="en-US" dirty="0"/>
              <a:t>High thermal conductivity of Al</a:t>
            </a:r>
          </a:p>
          <a:p>
            <a:pPr lvl="1"/>
            <a:r>
              <a:rPr lang="en-US" dirty="0"/>
              <a:t>Thermal neutron absorption of Hf</a:t>
            </a:r>
          </a:p>
          <a:p>
            <a:pPr marL="234950" indent="-234950"/>
            <a:r>
              <a:rPr lang="en-US" dirty="0"/>
              <a:t>Limit amt. of pressurized water for cooling</a:t>
            </a:r>
          </a:p>
          <a:p>
            <a:pPr lvl="1"/>
            <a:r>
              <a:rPr lang="en-US" dirty="0"/>
              <a:t>Pressurized water systems already exist in ATR</a:t>
            </a:r>
          </a:p>
          <a:p>
            <a:pPr lvl="1"/>
            <a:r>
              <a:rPr lang="en-US" dirty="0"/>
              <a:t>If water is not close to experiments, thermalization may be manageable</a:t>
            </a:r>
          </a:p>
          <a:p>
            <a:pPr marL="234950" indent="-234950"/>
            <a:r>
              <a:rPr lang="en-US" dirty="0"/>
              <a:t>Use booster fuel to augment neutron flux</a:t>
            </a:r>
            <a:endParaRPr lang="en-US" baseline="30000" dirty="0"/>
          </a:p>
          <a:p>
            <a:pPr marL="234950" indent="-234950">
              <a:buNone/>
            </a:pPr>
            <a:endParaRPr lang="en-US" dirty="0"/>
          </a:p>
          <a:p>
            <a:pPr marL="234950" indent="-234950"/>
            <a:endParaRPr lang="en-US" sz="1800" dirty="0"/>
          </a:p>
        </p:txBody>
      </p:sp>
      <p:sp>
        <p:nvSpPr>
          <p:cNvPr id="8196" name="Rectangle 4"/>
          <p:cNvSpPr>
            <a:spLocks noChangeArrowheads="1"/>
          </p:cNvSpPr>
          <p:nvPr/>
        </p:nvSpPr>
        <p:spPr bwMode="auto">
          <a:xfrm>
            <a:off x="3044826" y="458789"/>
            <a:ext cx="8126413" cy="757237"/>
          </a:xfrm>
          <a:prstGeom prst="rect">
            <a:avLst/>
          </a:prstGeom>
          <a:noFill/>
          <a:ln w="9525">
            <a:noFill/>
            <a:miter lim="800000"/>
            <a:headEnd/>
            <a:tailEnd/>
          </a:ln>
        </p:spPr>
        <p:txBody>
          <a:bodyPr lIns="91429" tIns="45714" rIns="91429" bIns="45714"/>
          <a:lstStyle/>
          <a:p>
            <a:pPr>
              <a:lnSpc>
                <a:spcPct val="85000"/>
              </a:lnSpc>
            </a:pPr>
            <a:endParaRPr lang="en-US" sz="2800" b="1" i="1" dirty="0">
              <a:solidFill>
                <a:srgbClr val="003663"/>
              </a:solidFill>
              <a:latin typeface="Arial" charset="0"/>
            </a:endParaRPr>
          </a:p>
        </p:txBody>
      </p:sp>
      <p:sp>
        <p:nvSpPr>
          <p:cNvPr id="8197" name="Rectangle 5"/>
          <p:cNvSpPr>
            <a:spLocks noChangeArrowheads="1"/>
          </p:cNvSpPr>
          <p:nvPr/>
        </p:nvSpPr>
        <p:spPr bwMode="auto">
          <a:xfrm>
            <a:off x="3025776" y="2044700"/>
            <a:ext cx="8145463" cy="4116388"/>
          </a:xfrm>
          <a:prstGeom prst="rect">
            <a:avLst/>
          </a:prstGeom>
          <a:noFill/>
          <a:ln w="9525">
            <a:noFill/>
            <a:miter lim="800000"/>
            <a:headEnd/>
            <a:tailEnd/>
          </a:ln>
        </p:spPr>
        <p:txBody>
          <a:bodyPr lIns="91429" tIns="45714" rIns="91429" bIns="45714"/>
          <a:lstStyle/>
          <a:p>
            <a:pPr marL="230188" indent="-230188">
              <a:lnSpc>
                <a:spcPct val="85000"/>
              </a:lnSpc>
              <a:spcBef>
                <a:spcPct val="40000"/>
              </a:spcBef>
              <a:buClr>
                <a:srgbClr val="FF6600"/>
              </a:buClr>
              <a:buFontTx/>
              <a:buChar char="•"/>
            </a:pPr>
            <a:endParaRPr lang="en-US" dirty="0">
              <a:latin typeface="Arial" charset="0"/>
            </a:endParaRPr>
          </a:p>
        </p:txBody>
      </p:sp>
      <p:pic>
        <p:nvPicPr>
          <p:cNvPr id="8198" name="Picture 6"/>
          <p:cNvPicPr>
            <a:picLocks noChangeAspect="1" noChangeArrowheads="1"/>
          </p:cNvPicPr>
          <p:nvPr/>
        </p:nvPicPr>
        <p:blipFill>
          <a:blip r:embed="rId4" cstate="print"/>
          <a:srcRect/>
          <a:stretch>
            <a:fillRect/>
          </a:stretch>
        </p:blipFill>
        <p:spPr bwMode="auto">
          <a:xfrm>
            <a:off x="8070123" y="696912"/>
            <a:ext cx="3435086" cy="1868487"/>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a:stretch>
            <a:fillRect/>
          </a:stretch>
        </p:blipFill>
        <p:spPr bwMode="auto">
          <a:xfrm>
            <a:off x="9581025" y="2655093"/>
            <a:ext cx="1924184" cy="2693987"/>
          </a:xfrm>
          <a:prstGeom prst="rect">
            <a:avLst/>
          </a:prstGeom>
          <a:noFill/>
          <a:ln w="9525">
            <a:noFill/>
            <a:miter lim="800000"/>
            <a:headEnd/>
            <a:tailEnd/>
          </a:ln>
          <a:effectLst/>
        </p:spPr>
      </p:pic>
      <p:sp>
        <p:nvSpPr>
          <p:cNvPr id="2" name="TextBox 1"/>
          <p:cNvSpPr txBox="1"/>
          <p:nvPr/>
        </p:nvSpPr>
        <p:spPr>
          <a:xfrm>
            <a:off x="312117" y="5979899"/>
            <a:ext cx="8662217" cy="1261884"/>
          </a:xfrm>
          <a:prstGeom prst="rect">
            <a:avLst/>
          </a:prstGeom>
          <a:noFill/>
        </p:spPr>
        <p:txBody>
          <a:bodyPr wrap="square" rtlCol="0">
            <a:spAutoFit/>
          </a:bodyPr>
          <a:lstStyle/>
          <a:p>
            <a:pPr>
              <a:spcAft>
                <a:spcPts val="600"/>
              </a:spcAft>
            </a:pPr>
            <a:r>
              <a:rPr lang="en-US" sz="1200" dirty="0"/>
              <a:t>Thermal Evaluation of Uranium Silicide </a:t>
            </a:r>
            <a:r>
              <a:rPr lang="en-US" sz="1200" dirty="0" err="1"/>
              <a:t>Miniplates</a:t>
            </a:r>
            <a:r>
              <a:rPr lang="en-US" sz="1200" dirty="0"/>
              <a:t> Irradiated at High Heat Flux, </a:t>
            </a:r>
            <a:r>
              <a:rPr lang="en-US" sz="1200" i="1" dirty="0"/>
              <a:t>Nuclear Engineering and Design</a:t>
            </a:r>
            <a:r>
              <a:rPr lang="en-US" sz="1200" dirty="0"/>
              <a:t> 250, September 2012, p. 237– 246 </a:t>
            </a:r>
          </a:p>
          <a:p>
            <a:pPr>
              <a:spcAft>
                <a:spcPts val="600"/>
              </a:spcAft>
            </a:pPr>
            <a:r>
              <a:rPr lang="en-US" sz="1200" dirty="0"/>
              <a:t>Thermal Analysis of a Uranium Silicide </a:t>
            </a:r>
            <a:r>
              <a:rPr lang="en-US" sz="1200" dirty="0" err="1"/>
              <a:t>Miniplate</a:t>
            </a:r>
            <a:r>
              <a:rPr lang="en-US" sz="1200" dirty="0"/>
              <a:t> Experiment, </a:t>
            </a:r>
            <a:r>
              <a:rPr lang="en-US" sz="1200" i="1" dirty="0"/>
              <a:t>Proceedings of the 13</a:t>
            </a:r>
            <a:r>
              <a:rPr lang="en-US" sz="1200" i="1" baseline="30000" dirty="0"/>
              <a:t>th</a:t>
            </a:r>
            <a:r>
              <a:rPr lang="en-US" sz="1200" i="1" dirty="0"/>
              <a:t> International Nuclear Thermal Hydraulics Meeting (NURETH-13)</a:t>
            </a:r>
            <a:r>
              <a:rPr lang="en-US" sz="1200" dirty="0"/>
              <a:t>, Kanazawa, Japan, September 29-October 1, 2009</a:t>
            </a:r>
            <a:endParaRPr lang="en-US" sz="1200" b="1" dirty="0"/>
          </a:p>
          <a:p>
            <a:endParaRPr lang="en-US" dirty="0"/>
          </a:p>
        </p:txBody>
      </p:sp>
    </p:spTree>
  </p:cSld>
  <p:clrMapOvr>
    <a:masterClrMapping/>
  </p:clrMapOvr>
  <p:transition>
    <p:pull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FFB85-FD21-0CD7-479E-34BE3A78AB8B}"/>
              </a:ext>
            </a:extLst>
          </p:cNvPr>
          <p:cNvSpPr>
            <a:spLocks noGrp="1"/>
          </p:cNvSpPr>
          <p:nvPr>
            <p:ph type="title"/>
          </p:nvPr>
        </p:nvSpPr>
        <p:spPr/>
        <p:txBody>
          <a:bodyPr/>
          <a:lstStyle/>
          <a:p>
            <a:r>
              <a:rPr lang="en-US" dirty="0"/>
              <a:t>ATR Irradiations</a:t>
            </a:r>
          </a:p>
        </p:txBody>
      </p:sp>
      <p:sp>
        <p:nvSpPr>
          <p:cNvPr id="3" name="Content Placeholder 2">
            <a:extLst>
              <a:ext uri="{FF2B5EF4-FFF2-40B4-BE49-F238E27FC236}">
                <a16:creationId xmlns:a16="http://schemas.microsoft.com/office/drawing/2014/main" id="{5733CB16-EFA9-ACA6-361E-30EE1BFA383C}"/>
              </a:ext>
            </a:extLst>
          </p:cNvPr>
          <p:cNvSpPr>
            <a:spLocks noGrp="1"/>
          </p:cNvSpPr>
          <p:nvPr>
            <p:ph idx="1"/>
          </p:nvPr>
        </p:nvSpPr>
        <p:spPr>
          <a:xfrm>
            <a:off x="900805" y="1778372"/>
            <a:ext cx="6570740" cy="4351338"/>
          </a:xfrm>
        </p:spPr>
        <p:txBody>
          <a:bodyPr/>
          <a:lstStyle/>
          <a:p>
            <a:r>
              <a:rPr lang="en-US" sz="1800" dirty="0">
                <a:effectLst/>
                <a:latin typeface="+mn-lt"/>
                <a:ea typeface="Calibri" panose="020F0502020204030204" pitchFamily="34" charset="0"/>
              </a:rPr>
              <a:t>Original neutron irradiation via NSUF project </a:t>
            </a:r>
            <a:r>
              <a:rPr lang="en-US" sz="1800" dirty="0">
                <a:latin typeface="+mn-lt"/>
              </a:rPr>
              <a:t>09-157</a:t>
            </a:r>
            <a:endParaRPr lang="en-US" sz="1800" dirty="0">
              <a:effectLst/>
              <a:latin typeface="+mn-lt"/>
              <a:ea typeface="Calibri" panose="020F0502020204030204" pitchFamily="34" charset="0"/>
            </a:endParaRPr>
          </a:p>
          <a:p>
            <a:r>
              <a:rPr lang="en-US" sz="1800" dirty="0">
                <a:effectLst/>
                <a:latin typeface="+mn-lt"/>
                <a:ea typeface="Calibri" panose="020F0502020204030204" pitchFamily="34" charset="0"/>
              </a:rPr>
              <a:t>Neutron irradiation performed via NSUF project 15-8242</a:t>
            </a:r>
          </a:p>
          <a:p>
            <a:r>
              <a:rPr lang="en-US" sz="1800" dirty="0">
                <a:effectLst/>
                <a:latin typeface="+mn-lt"/>
                <a:ea typeface="Calibri" panose="020F0502020204030204" pitchFamily="34" charset="0"/>
              </a:rPr>
              <a:t>P</a:t>
            </a:r>
            <a:r>
              <a:rPr lang="en-US" sz="1800" spc="5" dirty="0">
                <a:effectLst/>
                <a:latin typeface="+mn-lt"/>
                <a:ea typeface="Calibri" panose="020F0502020204030204" pitchFamily="34" charset="0"/>
              </a:rPr>
              <a:t>ost-irradiation examination performed through NSUF Rapid Turnaround Experiment 21-4280 </a:t>
            </a:r>
            <a:endParaRPr lang="en-US" dirty="0">
              <a:latin typeface="+mn-lt"/>
            </a:endParaRPr>
          </a:p>
        </p:txBody>
      </p:sp>
      <p:sp>
        <p:nvSpPr>
          <p:cNvPr id="4" name="Slide Number Placeholder 3">
            <a:extLst>
              <a:ext uri="{FF2B5EF4-FFF2-40B4-BE49-F238E27FC236}">
                <a16:creationId xmlns:a16="http://schemas.microsoft.com/office/drawing/2014/main" id="{8FA14335-4CAF-7F01-C251-E72F123340B8}"/>
              </a:ext>
            </a:extLst>
          </p:cNvPr>
          <p:cNvSpPr>
            <a:spLocks noGrp="1"/>
          </p:cNvSpPr>
          <p:nvPr>
            <p:ph type="sldNum" sz="quarter" idx="12"/>
          </p:nvPr>
        </p:nvSpPr>
        <p:spPr/>
        <p:txBody>
          <a:bodyPr/>
          <a:lstStyle/>
          <a:p>
            <a:fld id="{6A0E53EE-2DC5-4582-A101-A9303821F81B}" type="slidenum">
              <a:rPr lang="en-US" smtClean="0"/>
              <a:pPr/>
              <a:t>5</a:t>
            </a:fld>
            <a:endParaRPr lang="en-US" dirty="0"/>
          </a:p>
        </p:txBody>
      </p:sp>
      <p:sp>
        <p:nvSpPr>
          <p:cNvPr id="6" name="TextBox 5">
            <a:extLst>
              <a:ext uri="{FF2B5EF4-FFF2-40B4-BE49-F238E27FC236}">
                <a16:creationId xmlns:a16="http://schemas.microsoft.com/office/drawing/2014/main" id="{2BD1EB79-DCB5-1346-E68B-19DE48124425}"/>
              </a:ext>
            </a:extLst>
          </p:cNvPr>
          <p:cNvSpPr txBox="1"/>
          <p:nvPr/>
        </p:nvSpPr>
        <p:spPr>
          <a:xfrm>
            <a:off x="641374" y="5491074"/>
            <a:ext cx="7089602" cy="1277273"/>
          </a:xfrm>
          <a:prstGeom prst="rect">
            <a:avLst/>
          </a:prstGeom>
          <a:noFill/>
        </p:spPr>
        <p:txBody>
          <a:bodyPr wrap="square">
            <a:spAutoFit/>
          </a:bodyPr>
          <a:lstStyle/>
          <a:p>
            <a:pPr>
              <a:spcAft>
                <a:spcPts val="600"/>
              </a:spcAft>
            </a:pPr>
            <a:r>
              <a:rPr lang="en-US" sz="1200" b="0" i="0" dirty="0">
                <a:solidFill>
                  <a:srgbClr val="212529"/>
                </a:solidFill>
                <a:effectLst/>
              </a:rPr>
              <a:t>Guillen, D. P., Greenwood, L. R., &amp; Parry, J. R. (2014). High conduction neutron absorber to simulate fast reactor environment in an existing test reactor. </a:t>
            </a:r>
            <a:r>
              <a:rPr lang="en-US" sz="1200" b="0" i="1" dirty="0">
                <a:solidFill>
                  <a:srgbClr val="212529"/>
                </a:solidFill>
                <a:effectLst/>
              </a:rPr>
              <a:t>Journal of Radioanalytical and Nuclear Chemistry, 302</a:t>
            </a:r>
            <a:r>
              <a:rPr lang="en-US" sz="1200" b="0" i="0" dirty="0">
                <a:solidFill>
                  <a:srgbClr val="212529"/>
                </a:solidFill>
                <a:effectLst/>
              </a:rPr>
              <a:t>(1), 413-424.</a:t>
            </a:r>
          </a:p>
          <a:p>
            <a:r>
              <a:rPr lang="en-US" sz="1200" b="0" i="0" dirty="0">
                <a:solidFill>
                  <a:srgbClr val="222222"/>
                </a:solidFill>
                <a:effectLst/>
                <a:latin typeface="Arial" panose="020B0604020202020204" pitchFamily="34" charset="0"/>
              </a:rPr>
              <a:t>Guillen, D. P., Wharry, J. P., Housley, G. K., Hale, C. D., Brookman, J. V., &amp; Gandy, D. W. (2022). Experiment design for the neutron irradiation of PM-HIP alloys for nuclear reactors. </a:t>
            </a:r>
            <a:r>
              <a:rPr lang="en-US" sz="1200" b="0" i="1" dirty="0">
                <a:solidFill>
                  <a:srgbClr val="222222"/>
                </a:solidFill>
                <a:effectLst/>
                <a:latin typeface="Arial" panose="020B0604020202020204" pitchFamily="34" charset="0"/>
              </a:rPr>
              <a:t>Nuclear Engineering and Design</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402, </a:t>
            </a:r>
            <a:r>
              <a:rPr lang="en-US" sz="1200" b="0" dirty="0">
                <a:solidFill>
                  <a:srgbClr val="222222"/>
                </a:solidFill>
                <a:effectLst/>
                <a:latin typeface="Arial" panose="020B0604020202020204" pitchFamily="34" charset="0"/>
              </a:rPr>
              <a:t>112114</a:t>
            </a:r>
            <a:r>
              <a:rPr lang="en-US" sz="1200" dirty="0">
                <a:solidFill>
                  <a:srgbClr val="222222"/>
                </a:solidFill>
                <a:latin typeface="Arial" panose="020B0604020202020204" pitchFamily="34" charset="0"/>
              </a:rPr>
              <a:t>.</a:t>
            </a:r>
            <a:endParaRPr lang="en-US" sz="1200" dirty="0"/>
          </a:p>
        </p:txBody>
      </p:sp>
      <p:graphicFrame>
        <p:nvGraphicFramePr>
          <p:cNvPr id="7" name="Table 6">
            <a:extLst>
              <a:ext uri="{FF2B5EF4-FFF2-40B4-BE49-F238E27FC236}">
                <a16:creationId xmlns:a16="http://schemas.microsoft.com/office/drawing/2014/main" id="{6BEA5650-D9AC-C907-91D7-F0EB532B9A89}"/>
              </a:ext>
            </a:extLst>
          </p:cNvPr>
          <p:cNvGraphicFramePr>
            <a:graphicFrameLocks noGrp="1"/>
          </p:cNvGraphicFramePr>
          <p:nvPr>
            <p:extLst>
              <p:ext uri="{D42A27DB-BD31-4B8C-83A1-F6EECF244321}">
                <p14:modId xmlns:p14="http://schemas.microsoft.com/office/powerpoint/2010/main" val="1083134976"/>
              </p:ext>
            </p:extLst>
          </p:nvPr>
        </p:nvGraphicFramePr>
        <p:xfrm>
          <a:off x="641374" y="3254728"/>
          <a:ext cx="7020666" cy="1767840"/>
        </p:xfrm>
        <a:graphic>
          <a:graphicData uri="http://schemas.openxmlformats.org/drawingml/2006/table">
            <a:tbl>
              <a:tblPr firstRow="1" bandRow="1">
                <a:tableStyleId>{5C22544A-7EE6-4342-B048-85BDC9FD1C3A}</a:tableStyleId>
              </a:tblPr>
              <a:tblGrid>
                <a:gridCol w="1340924">
                  <a:extLst>
                    <a:ext uri="{9D8B030D-6E8A-4147-A177-3AD203B41FA5}">
                      <a16:colId xmlns:a16="http://schemas.microsoft.com/office/drawing/2014/main" val="3278245841"/>
                    </a:ext>
                  </a:extLst>
                </a:gridCol>
                <a:gridCol w="2562675">
                  <a:extLst>
                    <a:ext uri="{9D8B030D-6E8A-4147-A177-3AD203B41FA5}">
                      <a16:colId xmlns:a16="http://schemas.microsoft.com/office/drawing/2014/main" val="1120470922"/>
                    </a:ext>
                  </a:extLst>
                </a:gridCol>
                <a:gridCol w="1405384">
                  <a:extLst>
                    <a:ext uri="{9D8B030D-6E8A-4147-A177-3AD203B41FA5}">
                      <a16:colId xmlns:a16="http://schemas.microsoft.com/office/drawing/2014/main" val="4018616941"/>
                    </a:ext>
                  </a:extLst>
                </a:gridCol>
                <a:gridCol w="905391">
                  <a:extLst>
                    <a:ext uri="{9D8B030D-6E8A-4147-A177-3AD203B41FA5}">
                      <a16:colId xmlns:a16="http://schemas.microsoft.com/office/drawing/2014/main" val="2858157898"/>
                    </a:ext>
                  </a:extLst>
                </a:gridCol>
                <a:gridCol w="806292">
                  <a:extLst>
                    <a:ext uri="{9D8B030D-6E8A-4147-A177-3AD203B41FA5}">
                      <a16:colId xmlns:a16="http://schemas.microsoft.com/office/drawing/2014/main" val="4060065500"/>
                    </a:ext>
                  </a:extLst>
                </a:gridCol>
              </a:tblGrid>
              <a:tr h="370840">
                <a:tc>
                  <a:txBody>
                    <a:bodyPr/>
                    <a:lstStyle/>
                    <a:p>
                      <a:pPr algn="ctr"/>
                      <a:r>
                        <a:rPr lang="en-US" sz="1400" dirty="0"/>
                        <a:t>Capsule Designation</a:t>
                      </a:r>
                    </a:p>
                  </a:txBody>
                  <a:tcPr anchor="ctr"/>
                </a:tc>
                <a:tc>
                  <a:txBody>
                    <a:bodyPr/>
                    <a:lstStyle/>
                    <a:p>
                      <a:pPr algn="ctr"/>
                      <a:r>
                        <a:rPr lang="en-US" sz="1400" dirty="0"/>
                        <a:t>Target Irradiation Conditions</a:t>
                      </a:r>
                    </a:p>
                  </a:txBody>
                  <a:tcPr anchor="ctr"/>
                </a:tc>
                <a:tc>
                  <a:txBody>
                    <a:bodyPr/>
                    <a:lstStyle/>
                    <a:p>
                      <a:pPr algn="ctr"/>
                      <a:r>
                        <a:rPr lang="en-US" sz="1400" dirty="0"/>
                        <a:t>ATR Position</a:t>
                      </a:r>
                    </a:p>
                  </a:txBody>
                  <a:tcPr anchor="ctr"/>
                </a:tc>
                <a:tc>
                  <a:txBody>
                    <a:bodyPr/>
                    <a:lstStyle/>
                    <a:p>
                      <a:pPr algn="ctr"/>
                      <a:r>
                        <a:rPr lang="en-US" sz="1400" dirty="0"/>
                        <a:t>Cycles</a:t>
                      </a:r>
                    </a:p>
                  </a:txBody>
                  <a:tcPr anchor="ctr"/>
                </a:tc>
                <a:tc>
                  <a:txBody>
                    <a:bodyPr/>
                    <a:lstStyle/>
                    <a:p>
                      <a:pPr algn="ctr"/>
                      <a:r>
                        <a:rPr lang="en-US" sz="1400" dirty="0"/>
                        <a:t>EFPD</a:t>
                      </a:r>
                    </a:p>
                  </a:txBody>
                  <a:tcPr anchor="ctr"/>
                </a:tc>
                <a:extLst>
                  <a:ext uri="{0D108BD9-81ED-4DB2-BD59-A6C34878D82A}">
                    <a16:rowId xmlns:a16="http://schemas.microsoft.com/office/drawing/2014/main" val="3480873008"/>
                  </a:ext>
                </a:extLst>
              </a:tr>
              <a:tr h="370840">
                <a:tc>
                  <a:txBody>
                    <a:bodyPr/>
                    <a:lstStyle/>
                    <a:p>
                      <a:pPr algn="ctr"/>
                      <a:r>
                        <a:rPr lang="en-US" sz="1400" dirty="0"/>
                        <a:t>1 DPA</a:t>
                      </a:r>
                    </a:p>
                  </a:txBody>
                  <a:tcPr anchor="ctr"/>
                </a:tc>
                <a:tc>
                  <a:txBody>
                    <a:bodyPr/>
                    <a:lstStyle/>
                    <a:p>
                      <a:pPr algn="ctr"/>
                      <a:r>
                        <a:rPr lang="en-US" sz="1400" kern="1200" dirty="0">
                          <a:solidFill>
                            <a:schemeClr val="dk1"/>
                          </a:solidFill>
                          <a:effectLst/>
                          <a:latin typeface="+mn-lt"/>
                          <a:ea typeface="+mn-ea"/>
                          <a:cs typeface="+mn-cs"/>
                        </a:rPr>
                        <a:t>1 ± 0.2 dpa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300 ± 50 °C and 400 ± 50 °C </a:t>
                      </a:r>
                      <a:endParaRPr lang="en-US" sz="1400" dirty="0"/>
                    </a:p>
                  </a:txBody>
                  <a:tcPr anchor="ctr"/>
                </a:tc>
                <a:tc>
                  <a:txBody>
                    <a:bodyPr/>
                    <a:lstStyle/>
                    <a:p>
                      <a:pPr algn="ctr"/>
                      <a:r>
                        <a:rPr lang="en-US" sz="1400" dirty="0"/>
                        <a:t>A-7</a:t>
                      </a:r>
                    </a:p>
                    <a:p>
                      <a:pPr algn="ctr"/>
                      <a:r>
                        <a:rPr lang="en-US" sz="1400" dirty="0"/>
                        <a:t>A-8</a:t>
                      </a:r>
                    </a:p>
                  </a:txBody>
                  <a:tcPr anchor="ctr"/>
                </a:tc>
                <a:tc>
                  <a:txBody>
                    <a:bodyPr/>
                    <a:lstStyle/>
                    <a:p>
                      <a:pPr algn="ctr"/>
                      <a:r>
                        <a:rPr lang="en-US" sz="1400" dirty="0"/>
                        <a:t>164A</a:t>
                      </a:r>
                    </a:p>
                  </a:txBody>
                  <a:tcPr anchor="ctr"/>
                </a:tc>
                <a:tc>
                  <a:txBody>
                    <a:bodyPr/>
                    <a:lstStyle/>
                    <a:p>
                      <a:pPr algn="ctr"/>
                      <a:r>
                        <a:rPr lang="en-US" sz="1400" dirty="0"/>
                        <a:t>54.9</a:t>
                      </a:r>
                    </a:p>
                  </a:txBody>
                  <a:tcPr anchor="ctr"/>
                </a:tc>
                <a:extLst>
                  <a:ext uri="{0D108BD9-81ED-4DB2-BD59-A6C34878D82A}">
                    <a16:rowId xmlns:a16="http://schemas.microsoft.com/office/drawing/2014/main" val="627517842"/>
                  </a:ext>
                </a:extLst>
              </a:tr>
              <a:tr h="370840">
                <a:tc>
                  <a:txBody>
                    <a:bodyPr/>
                    <a:lstStyle/>
                    <a:p>
                      <a:pPr algn="ctr"/>
                      <a:r>
                        <a:rPr lang="en-US" sz="1400" dirty="0"/>
                        <a:t>3 DPA</a:t>
                      </a:r>
                    </a:p>
                  </a:txBody>
                  <a:tcPr anchor="ctr"/>
                </a:tc>
                <a:tc>
                  <a:txBody>
                    <a:bodyPr/>
                    <a:lstStyle/>
                    <a:p>
                      <a:pPr algn="ctr"/>
                      <a:r>
                        <a:rPr lang="en-US" sz="1400" kern="1200" dirty="0">
                          <a:solidFill>
                            <a:schemeClr val="dk1"/>
                          </a:solidFill>
                          <a:effectLst/>
                          <a:latin typeface="+mn-lt"/>
                          <a:ea typeface="+mn-ea"/>
                          <a:cs typeface="+mn-cs"/>
                        </a:rPr>
                        <a:t>3 ± 0.2 DPA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300 ± 50 °C and 400 ± 50 °C </a:t>
                      </a:r>
                      <a:endParaRPr lang="en-US" sz="1400" dirty="0"/>
                    </a:p>
                  </a:txBody>
                  <a:tcPr anchor="ctr"/>
                </a:tc>
                <a:tc>
                  <a:txBody>
                    <a:bodyPr/>
                    <a:lstStyle/>
                    <a:p>
                      <a:pPr algn="ctr"/>
                      <a:r>
                        <a:rPr lang="en-US" sz="1400" dirty="0"/>
                        <a:t>A-6</a:t>
                      </a:r>
                    </a:p>
                    <a:p>
                      <a:pPr algn="ctr"/>
                      <a:r>
                        <a:rPr lang="en-US" sz="1400" dirty="0"/>
                        <a:t>A-7 </a:t>
                      </a:r>
                    </a:p>
                    <a:p>
                      <a:pPr algn="ctr"/>
                      <a:r>
                        <a:rPr lang="en-US" sz="1400" dirty="0"/>
                        <a:t>A-8</a:t>
                      </a:r>
                    </a:p>
                  </a:txBody>
                  <a:tcPr anchor="ctr"/>
                </a:tc>
                <a:tc>
                  <a:txBody>
                    <a:bodyPr/>
                    <a:lstStyle/>
                    <a:p>
                      <a:pPr algn="ctr"/>
                      <a:r>
                        <a:rPr lang="en-US" sz="1400" dirty="0"/>
                        <a:t>164A</a:t>
                      </a:r>
                    </a:p>
                    <a:p>
                      <a:pPr algn="ctr"/>
                      <a:r>
                        <a:rPr lang="en-US" sz="1400" dirty="0"/>
                        <a:t>164B</a:t>
                      </a:r>
                    </a:p>
                    <a:p>
                      <a:pPr algn="ctr"/>
                      <a:r>
                        <a:rPr lang="en-US" sz="1400" dirty="0"/>
                        <a:t>166A</a:t>
                      </a:r>
                    </a:p>
                  </a:txBody>
                  <a:tcPr anchor="ctr"/>
                </a:tc>
                <a:tc>
                  <a:txBody>
                    <a:bodyPr/>
                    <a:lstStyle/>
                    <a:p>
                      <a:pPr algn="ctr"/>
                      <a:r>
                        <a:rPr lang="en-US" sz="1400" dirty="0"/>
                        <a:t>187.8</a:t>
                      </a:r>
                    </a:p>
                  </a:txBody>
                  <a:tcPr anchor="ctr"/>
                </a:tc>
                <a:extLst>
                  <a:ext uri="{0D108BD9-81ED-4DB2-BD59-A6C34878D82A}">
                    <a16:rowId xmlns:a16="http://schemas.microsoft.com/office/drawing/2014/main" val="3479037044"/>
                  </a:ext>
                </a:extLst>
              </a:tr>
            </a:tbl>
          </a:graphicData>
        </a:graphic>
      </p:graphicFrame>
      <p:pic>
        <p:nvPicPr>
          <p:cNvPr id="8" name="Picture 7">
            <a:extLst>
              <a:ext uri="{FF2B5EF4-FFF2-40B4-BE49-F238E27FC236}">
                <a16:creationId xmlns:a16="http://schemas.microsoft.com/office/drawing/2014/main" id="{E4C5A502-3071-39A4-3E2C-8CE1AFAA30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34576" y="2866377"/>
            <a:ext cx="4004710" cy="3224862"/>
          </a:xfrm>
          <a:prstGeom prst="rect">
            <a:avLst/>
          </a:prstGeom>
          <a:noFill/>
        </p:spPr>
      </p:pic>
      <p:pic>
        <p:nvPicPr>
          <p:cNvPr id="10" name="Picture 9">
            <a:extLst>
              <a:ext uri="{FF2B5EF4-FFF2-40B4-BE49-F238E27FC236}">
                <a16:creationId xmlns:a16="http://schemas.microsoft.com/office/drawing/2014/main" id="{8124EADF-2539-ED5D-B5F8-882BF0749455}"/>
              </a:ext>
            </a:extLst>
          </p:cNvPr>
          <p:cNvPicPr>
            <a:picLocks noChangeAspect="1"/>
          </p:cNvPicPr>
          <p:nvPr/>
        </p:nvPicPr>
        <p:blipFill>
          <a:blip r:embed="rId4"/>
          <a:stretch>
            <a:fillRect/>
          </a:stretch>
        </p:blipFill>
        <p:spPr>
          <a:xfrm>
            <a:off x="8628814" y="173513"/>
            <a:ext cx="2801559" cy="2656829"/>
          </a:xfrm>
          <a:prstGeom prst="rect">
            <a:avLst/>
          </a:prstGeom>
        </p:spPr>
      </p:pic>
      <p:sp>
        <p:nvSpPr>
          <p:cNvPr id="11" name="Rectangle 10">
            <a:extLst>
              <a:ext uri="{FF2B5EF4-FFF2-40B4-BE49-F238E27FC236}">
                <a16:creationId xmlns:a16="http://schemas.microsoft.com/office/drawing/2014/main" id="{C468804E-E1B7-5280-0008-DA5C76C1F6E5}"/>
              </a:ext>
            </a:extLst>
          </p:cNvPr>
          <p:cNvSpPr/>
          <p:nvPr/>
        </p:nvSpPr>
        <p:spPr>
          <a:xfrm>
            <a:off x="7829863" y="23567"/>
            <a:ext cx="4357424" cy="6212164"/>
          </a:xfrm>
          <a:prstGeom prst="rect">
            <a:avLst/>
          </a:prstGeom>
          <a:noFill/>
          <a:ln w="444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34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026F-61CD-6513-A58E-6907DBC46A55}"/>
              </a:ext>
            </a:extLst>
          </p:cNvPr>
          <p:cNvSpPr>
            <a:spLocks noGrp="1"/>
          </p:cNvSpPr>
          <p:nvPr>
            <p:ph type="title"/>
          </p:nvPr>
        </p:nvSpPr>
        <p:spPr/>
        <p:txBody>
          <a:bodyPr/>
          <a:lstStyle/>
          <a:p>
            <a:r>
              <a:rPr lang="en-US" dirty="0"/>
              <a:t>Transfer Learning Approach</a:t>
            </a:r>
          </a:p>
        </p:txBody>
      </p:sp>
      <p:sp>
        <p:nvSpPr>
          <p:cNvPr id="7" name="Content Placeholder 6">
            <a:extLst>
              <a:ext uri="{FF2B5EF4-FFF2-40B4-BE49-F238E27FC236}">
                <a16:creationId xmlns:a16="http://schemas.microsoft.com/office/drawing/2014/main" id="{22468ED8-1635-11BC-3EBE-2304C7F689EC}"/>
              </a:ext>
            </a:extLst>
          </p:cNvPr>
          <p:cNvSpPr>
            <a:spLocks noGrp="1"/>
          </p:cNvSpPr>
          <p:nvPr>
            <p:ph idx="1"/>
          </p:nvPr>
        </p:nvSpPr>
        <p:spPr>
          <a:xfrm>
            <a:off x="838201" y="1307476"/>
            <a:ext cx="10415649" cy="4351338"/>
          </a:xfrm>
        </p:spPr>
        <p:txBody>
          <a:bodyPr/>
          <a:lstStyle/>
          <a:p>
            <a:pPr algn="l"/>
            <a:r>
              <a:rPr lang="en-US" sz="1800" b="0" i="0" u="none" strike="noStrike" baseline="0" dirty="0">
                <a:latin typeface="URWPalladioL-Roma"/>
              </a:rPr>
              <a:t>Transfer learning process for quantifying dislocation defects</a:t>
            </a:r>
          </a:p>
          <a:p>
            <a:pPr lvl="1"/>
            <a:r>
              <a:rPr lang="en-US" sz="1800" b="0" i="0" u="none" strike="noStrike" baseline="0" dirty="0">
                <a:latin typeface="URWPalladioL-Roma"/>
              </a:rPr>
              <a:t>The YOLO11 object detection model was initially trained on crops and a synthetic cavity dataset</a:t>
            </a:r>
          </a:p>
          <a:p>
            <a:pPr lvl="1"/>
            <a:r>
              <a:rPr lang="en-US" sz="1800" b="0" i="0" u="none" strike="noStrike" baseline="0" dirty="0">
                <a:latin typeface="URWPalladioL-Roma"/>
              </a:rPr>
              <a:t>The resulting weights were then fine-tuned using MA956 ODS alloy images to obtain the final model weights</a:t>
            </a:r>
            <a:endParaRPr lang="en-US" dirty="0"/>
          </a:p>
        </p:txBody>
      </p:sp>
      <p:sp>
        <p:nvSpPr>
          <p:cNvPr id="4" name="Slide Number Placeholder 3">
            <a:extLst>
              <a:ext uri="{FF2B5EF4-FFF2-40B4-BE49-F238E27FC236}">
                <a16:creationId xmlns:a16="http://schemas.microsoft.com/office/drawing/2014/main" id="{42AEB821-E123-5476-A3C5-D42B2A73B10B}"/>
              </a:ext>
            </a:extLst>
          </p:cNvPr>
          <p:cNvSpPr>
            <a:spLocks noGrp="1"/>
          </p:cNvSpPr>
          <p:nvPr>
            <p:ph type="sldNum" sz="quarter" idx="12"/>
          </p:nvPr>
        </p:nvSpPr>
        <p:spPr/>
        <p:txBody>
          <a:bodyPr/>
          <a:lstStyle/>
          <a:p>
            <a:fld id="{6A0E53EE-2DC5-4582-A101-A9303821F81B}" type="slidenum">
              <a:rPr lang="en-US" smtClean="0"/>
              <a:pPr/>
              <a:t>6</a:t>
            </a:fld>
            <a:endParaRPr lang="en-US" dirty="0"/>
          </a:p>
        </p:txBody>
      </p:sp>
      <p:pic>
        <p:nvPicPr>
          <p:cNvPr id="6" name="Picture 5">
            <a:extLst>
              <a:ext uri="{FF2B5EF4-FFF2-40B4-BE49-F238E27FC236}">
                <a16:creationId xmlns:a16="http://schemas.microsoft.com/office/drawing/2014/main" id="{2425AB74-DB92-7832-55D0-F9AA36A231D1}"/>
              </a:ext>
            </a:extLst>
          </p:cNvPr>
          <p:cNvPicPr>
            <a:picLocks noChangeAspect="1"/>
          </p:cNvPicPr>
          <p:nvPr/>
        </p:nvPicPr>
        <p:blipFill>
          <a:blip r:embed="rId2"/>
          <a:stretch>
            <a:fillRect/>
          </a:stretch>
        </p:blipFill>
        <p:spPr>
          <a:xfrm>
            <a:off x="2094562" y="2479089"/>
            <a:ext cx="7268653" cy="3700418"/>
          </a:xfrm>
          <a:prstGeom prst="rect">
            <a:avLst/>
          </a:prstGeom>
        </p:spPr>
      </p:pic>
    </p:spTree>
    <p:extLst>
      <p:ext uri="{BB962C8B-B14F-4D97-AF65-F5344CB8AC3E}">
        <p14:creationId xmlns:p14="http://schemas.microsoft.com/office/powerpoint/2010/main" val="651732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8C797-1D9F-CF95-7CF0-A8BDCE558DE7}"/>
              </a:ext>
            </a:extLst>
          </p:cNvPr>
          <p:cNvSpPr>
            <a:spLocks noGrp="1"/>
          </p:cNvSpPr>
          <p:nvPr>
            <p:ph type="title"/>
          </p:nvPr>
        </p:nvSpPr>
        <p:spPr/>
        <p:txBody>
          <a:bodyPr/>
          <a:lstStyle/>
          <a:p>
            <a:r>
              <a:rPr lang="en-US" dirty="0"/>
              <a:t>Dislocation Defect Detection and Quantification</a:t>
            </a:r>
          </a:p>
        </p:txBody>
      </p:sp>
      <p:sp>
        <p:nvSpPr>
          <p:cNvPr id="3" name="Content Placeholder 2">
            <a:extLst>
              <a:ext uri="{FF2B5EF4-FFF2-40B4-BE49-F238E27FC236}">
                <a16:creationId xmlns:a16="http://schemas.microsoft.com/office/drawing/2014/main" id="{044EC43D-9109-12C0-C685-F1A7AAAF5251}"/>
              </a:ext>
            </a:extLst>
          </p:cNvPr>
          <p:cNvSpPr>
            <a:spLocks noGrp="1"/>
          </p:cNvSpPr>
          <p:nvPr>
            <p:ph idx="1"/>
          </p:nvPr>
        </p:nvSpPr>
        <p:spPr>
          <a:xfrm>
            <a:off x="8009896" y="1253331"/>
            <a:ext cx="3709908" cy="4351338"/>
          </a:xfrm>
        </p:spPr>
        <p:txBody>
          <a:bodyPr/>
          <a:lstStyle/>
          <a:p>
            <a:pPr marL="0" indent="0">
              <a:buNone/>
            </a:pPr>
            <a:r>
              <a:rPr lang="en-US" sz="1800" dirty="0">
                <a:latin typeface="+mn-lt"/>
              </a:rPr>
              <a:t>On zone axis BF-STEM images in the Al</a:t>
            </a:r>
            <a:r>
              <a:rPr lang="en-US" sz="1800" baseline="-25000" dirty="0">
                <a:latin typeface="+mn-lt"/>
              </a:rPr>
              <a:t>3</a:t>
            </a:r>
            <a:r>
              <a:rPr lang="en-US" sz="1800" dirty="0">
                <a:latin typeface="+mn-lt"/>
              </a:rPr>
              <a:t>Hf showing dislocation lines and loops under various irradiation dpa and temperatures. </a:t>
            </a:r>
          </a:p>
          <a:p>
            <a:pPr marL="0" indent="0">
              <a:buNone/>
            </a:pPr>
            <a:r>
              <a:rPr lang="en-US" sz="1800" dirty="0">
                <a:latin typeface="+mn-lt"/>
              </a:rPr>
              <a:t>For each pair of images, the left image is the original BF-STEM image, and the right image shows the YOLO11 detected lines and loops overlaid </a:t>
            </a:r>
          </a:p>
          <a:p>
            <a:r>
              <a:rPr lang="en-US" sz="1800" dirty="0">
                <a:latin typeface="+mn-lt"/>
              </a:rPr>
              <a:t>green mask </a:t>
            </a:r>
            <a:r>
              <a:rPr lang="en-US" sz="1800" dirty="0">
                <a:latin typeface="+mn-lt"/>
                <a:sym typeface="Wingdings" panose="05000000000000000000" pitchFamily="2" charset="2"/>
              </a:rPr>
              <a:t> </a:t>
            </a:r>
            <a:r>
              <a:rPr lang="en-US" sz="1800" dirty="0">
                <a:latin typeface="+mn-lt"/>
              </a:rPr>
              <a:t>dislocation lines</a:t>
            </a:r>
          </a:p>
          <a:p>
            <a:r>
              <a:rPr lang="en-US" sz="1800" dirty="0">
                <a:latin typeface="+mn-lt"/>
              </a:rPr>
              <a:t>blue mask </a:t>
            </a:r>
            <a:r>
              <a:rPr lang="en-US" sz="1800" dirty="0">
                <a:latin typeface="+mn-lt"/>
                <a:sym typeface="Wingdings" panose="05000000000000000000" pitchFamily="2" charset="2"/>
              </a:rPr>
              <a:t></a:t>
            </a:r>
            <a:r>
              <a:rPr lang="en-US" sz="1800" dirty="0">
                <a:latin typeface="+mn-lt"/>
              </a:rPr>
              <a:t> loops</a:t>
            </a:r>
          </a:p>
          <a:p>
            <a:r>
              <a:rPr lang="en-US" sz="1800" dirty="0">
                <a:latin typeface="+mn-lt"/>
              </a:rPr>
              <a:t>teal mask </a:t>
            </a:r>
            <a:r>
              <a:rPr lang="en-US" sz="1800" dirty="0">
                <a:latin typeface="+mn-lt"/>
                <a:sym typeface="Wingdings" panose="05000000000000000000" pitchFamily="2" charset="2"/>
              </a:rPr>
              <a:t></a:t>
            </a:r>
            <a:r>
              <a:rPr lang="en-US" sz="1800" dirty="0">
                <a:latin typeface="+mn-lt"/>
              </a:rPr>
              <a:t> overlap between lines and loops</a:t>
            </a:r>
          </a:p>
        </p:txBody>
      </p:sp>
      <p:sp>
        <p:nvSpPr>
          <p:cNvPr id="4" name="Slide Number Placeholder 3">
            <a:extLst>
              <a:ext uri="{FF2B5EF4-FFF2-40B4-BE49-F238E27FC236}">
                <a16:creationId xmlns:a16="http://schemas.microsoft.com/office/drawing/2014/main" id="{9DC0954E-22D6-D3FA-516D-C5FCC4102C27}"/>
              </a:ext>
            </a:extLst>
          </p:cNvPr>
          <p:cNvSpPr>
            <a:spLocks noGrp="1"/>
          </p:cNvSpPr>
          <p:nvPr>
            <p:ph type="sldNum" sz="quarter" idx="12"/>
          </p:nvPr>
        </p:nvSpPr>
        <p:spPr/>
        <p:txBody>
          <a:bodyPr/>
          <a:lstStyle/>
          <a:p>
            <a:fld id="{6A0E53EE-2DC5-4582-A101-A9303821F81B}" type="slidenum">
              <a:rPr lang="en-US" smtClean="0"/>
              <a:pPr/>
              <a:t>7</a:t>
            </a:fld>
            <a:endParaRPr lang="en-US" dirty="0"/>
          </a:p>
        </p:txBody>
      </p:sp>
      <p:pic>
        <p:nvPicPr>
          <p:cNvPr id="6" name="Picture 5">
            <a:extLst>
              <a:ext uri="{FF2B5EF4-FFF2-40B4-BE49-F238E27FC236}">
                <a16:creationId xmlns:a16="http://schemas.microsoft.com/office/drawing/2014/main" id="{20CFC055-3A32-C604-5831-60582DFA94E8}"/>
              </a:ext>
            </a:extLst>
          </p:cNvPr>
          <p:cNvPicPr>
            <a:picLocks noChangeAspect="1"/>
          </p:cNvPicPr>
          <p:nvPr/>
        </p:nvPicPr>
        <p:blipFill>
          <a:blip r:embed="rId2"/>
          <a:stretch>
            <a:fillRect/>
          </a:stretch>
        </p:blipFill>
        <p:spPr>
          <a:xfrm>
            <a:off x="688546" y="1253331"/>
            <a:ext cx="6620015" cy="3610038"/>
          </a:xfrm>
          <a:prstGeom prst="rect">
            <a:avLst/>
          </a:prstGeom>
        </p:spPr>
      </p:pic>
      <p:graphicFrame>
        <p:nvGraphicFramePr>
          <p:cNvPr id="7" name="Table 6">
            <a:extLst>
              <a:ext uri="{FF2B5EF4-FFF2-40B4-BE49-F238E27FC236}">
                <a16:creationId xmlns:a16="http://schemas.microsoft.com/office/drawing/2014/main" id="{773F314E-DFC6-0983-0328-8ADA84A32188}"/>
              </a:ext>
            </a:extLst>
          </p:cNvPr>
          <p:cNvGraphicFramePr>
            <a:graphicFrameLocks noGrp="1"/>
          </p:cNvGraphicFramePr>
          <p:nvPr>
            <p:extLst>
              <p:ext uri="{D42A27DB-BD31-4B8C-83A1-F6EECF244321}">
                <p14:modId xmlns:p14="http://schemas.microsoft.com/office/powerpoint/2010/main" val="588559899"/>
              </p:ext>
            </p:extLst>
          </p:nvPr>
        </p:nvGraphicFramePr>
        <p:xfrm>
          <a:off x="472196" y="4926639"/>
          <a:ext cx="7223760" cy="1463040"/>
        </p:xfrm>
        <a:graphic>
          <a:graphicData uri="http://schemas.openxmlformats.org/drawingml/2006/table">
            <a:tbl>
              <a:tblPr firstRow="1" firstCol="1" bandRow="1">
                <a:tableStyleId>{5C22544A-7EE6-4342-B048-85BDC9FD1C3A}</a:tableStyleId>
              </a:tblPr>
              <a:tblGrid>
                <a:gridCol w="902970">
                  <a:extLst>
                    <a:ext uri="{9D8B030D-6E8A-4147-A177-3AD203B41FA5}">
                      <a16:colId xmlns:a16="http://schemas.microsoft.com/office/drawing/2014/main" val="1500527039"/>
                    </a:ext>
                  </a:extLst>
                </a:gridCol>
                <a:gridCol w="902970">
                  <a:extLst>
                    <a:ext uri="{9D8B030D-6E8A-4147-A177-3AD203B41FA5}">
                      <a16:colId xmlns:a16="http://schemas.microsoft.com/office/drawing/2014/main" val="1757385126"/>
                    </a:ext>
                  </a:extLst>
                </a:gridCol>
                <a:gridCol w="902970">
                  <a:extLst>
                    <a:ext uri="{9D8B030D-6E8A-4147-A177-3AD203B41FA5}">
                      <a16:colId xmlns:a16="http://schemas.microsoft.com/office/drawing/2014/main" val="2843452119"/>
                    </a:ext>
                  </a:extLst>
                </a:gridCol>
                <a:gridCol w="902970">
                  <a:extLst>
                    <a:ext uri="{9D8B030D-6E8A-4147-A177-3AD203B41FA5}">
                      <a16:colId xmlns:a16="http://schemas.microsoft.com/office/drawing/2014/main" val="353938915"/>
                    </a:ext>
                  </a:extLst>
                </a:gridCol>
                <a:gridCol w="902970">
                  <a:extLst>
                    <a:ext uri="{9D8B030D-6E8A-4147-A177-3AD203B41FA5}">
                      <a16:colId xmlns:a16="http://schemas.microsoft.com/office/drawing/2014/main" val="151405618"/>
                    </a:ext>
                  </a:extLst>
                </a:gridCol>
                <a:gridCol w="902970">
                  <a:extLst>
                    <a:ext uri="{9D8B030D-6E8A-4147-A177-3AD203B41FA5}">
                      <a16:colId xmlns:a16="http://schemas.microsoft.com/office/drawing/2014/main" val="2290197254"/>
                    </a:ext>
                  </a:extLst>
                </a:gridCol>
                <a:gridCol w="902970">
                  <a:extLst>
                    <a:ext uri="{9D8B030D-6E8A-4147-A177-3AD203B41FA5}">
                      <a16:colId xmlns:a16="http://schemas.microsoft.com/office/drawing/2014/main" val="3964740147"/>
                    </a:ext>
                  </a:extLst>
                </a:gridCol>
                <a:gridCol w="902970">
                  <a:extLst>
                    <a:ext uri="{9D8B030D-6E8A-4147-A177-3AD203B41FA5}">
                      <a16:colId xmlns:a16="http://schemas.microsoft.com/office/drawing/2014/main" val="416962446"/>
                    </a:ext>
                  </a:extLst>
                </a:gridCol>
              </a:tblGrid>
              <a:tr h="731520">
                <a:tc>
                  <a:txBody>
                    <a:bodyPr/>
                    <a:lstStyle/>
                    <a:p>
                      <a:pPr marL="0" marR="0" algn="ctr">
                        <a:spcAft>
                          <a:spcPts val="600"/>
                        </a:spcAft>
                        <a:buNone/>
                      </a:pPr>
                      <a:r>
                        <a:rPr lang="en-US" sz="1000" kern="100" dirty="0">
                          <a:effectLst/>
                        </a:rPr>
                        <a:t>Dpa</a:t>
                      </a:r>
                      <a:endParaRPr lang="en-US" sz="1000" kern="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dirty="0">
                          <a:effectLst/>
                        </a:rPr>
                        <a:t>Temperature (ºC)</a:t>
                      </a:r>
                      <a:endParaRPr lang="en-US" sz="1000" kern="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dirty="0">
                          <a:effectLst/>
                        </a:rPr>
                        <a:t>Zone Axis</a:t>
                      </a:r>
                      <a:endParaRPr lang="en-US" sz="1000" kern="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dirty="0">
                          <a:effectLst/>
                        </a:rPr>
                        <a:t>Lamellae Thickness (nm)</a:t>
                      </a:r>
                      <a:endParaRPr lang="en-US" sz="1000" kern="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dirty="0">
                          <a:effectLst/>
                        </a:rPr>
                        <a:t>Dislocation Lines (Number)</a:t>
                      </a:r>
                      <a:endParaRPr lang="en-US" sz="1000" kern="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dirty="0">
                          <a:effectLst/>
                        </a:rPr>
                        <a:t>Dislocation Loops (Number)</a:t>
                      </a:r>
                      <a:endParaRPr lang="en-US" sz="1000" kern="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0"/>
                        </a:spcAft>
                        <a:buNone/>
                      </a:pPr>
                      <a:r>
                        <a:rPr lang="en-US" sz="1000" kern="100" dirty="0">
                          <a:effectLst/>
                        </a:rPr>
                        <a:t>Line Number Density </a:t>
                      </a:r>
                    </a:p>
                    <a:p>
                      <a:pPr marL="0" marR="0" algn="ctr">
                        <a:spcAft>
                          <a:spcPts val="0"/>
                        </a:spcAft>
                        <a:buNone/>
                      </a:pPr>
                      <a:r>
                        <a:rPr lang="en-US" sz="1000" kern="100" dirty="0">
                          <a:effectLst/>
                        </a:rPr>
                        <a:t>(m</a:t>
                      </a:r>
                      <a:r>
                        <a:rPr lang="en-US" sz="1000" kern="100" baseline="30000" dirty="0">
                          <a:effectLst/>
                        </a:rPr>
                        <a:t>-3</a:t>
                      </a:r>
                      <a:r>
                        <a:rPr lang="en-US" sz="1000" kern="100" dirty="0">
                          <a:effectLst/>
                        </a:rPr>
                        <a:t>)</a:t>
                      </a:r>
                      <a:endParaRPr lang="en-US" sz="1000" kern="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0"/>
                        </a:spcAft>
                        <a:buNone/>
                      </a:pPr>
                      <a:r>
                        <a:rPr lang="en-US" sz="1000" kern="100" dirty="0">
                          <a:effectLst/>
                        </a:rPr>
                        <a:t>Loop Number Density </a:t>
                      </a:r>
                    </a:p>
                    <a:p>
                      <a:pPr marL="0" marR="0" algn="ctr">
                        <a:spcAft>
                          <a:spcPts val="0"/>
                        </a:spcAft>
                        <a:buNone/>
                      </a:pPr>
                      <a:r>
                        <a:rPr lang="en-US" sz="1000" kern="100" dirty="0">
                          <a:effectLst/>
                        </a:rPr>
                        <a:t>(m</a:t>
                      </a:r>
                      <a:r>
                        <a:rPr lang="en-US" sz="1000" kern="100" baseline="30000" dirty="0">
                          <a:effectLst/>
                        </a:rPr>
                        <a:t>-3</a:t>
                      </a:r>
                      <a:r>
                        <a:rPr lang="en-US" sz="1000" kern="100" dirty="0">
                          <a:effectLst/>
                        </a:rPr>
                        <a:t>)</a:t>
                      </a:r>
                      <a:endParaRPr lang="en-US" sz="1000" kern="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43168572"/>
                  </a:ext>
                </a:extLst>
              </a:tr>
              <a:tr h="182880">
                <a:tc>
                  <a:txBody>
                    <a:bodyPr/>
                    <a:lstStyle/>
                    <a:p>
                      <a:pPr marL="0" marR="0" algn="ctr">
                        <a:spcAft>
                          <a:spcPts val="600"/>
                        </a:spcAft>
                        <a:buNone/>
                      </a:pPr>
                      <a:r>
                        <a:rPr lang="en-US" sz="1000" kern="100">
                          <a:effectLst/>
                        </a:rPr>
                        <a:t>1.12</a:t>
                      </a:r>
                      <a:endParaRPr lang="en-US" sz="1000" kern="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a:effectLst/>
                        </a:rPr>
                        <a:t>290</a:t>
                      </a:r>
                      <a:endParaRPr lang="en-US" sz="1000" kern="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a:effectLst/>
                        </a:rPr>
                        <a:t>[001]</a:t>
                      </a:r>
                      <a:endParaRPr lang="en-US" sz="1000" kern="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dirty="0">
                          <a:effectLst/>
                        </a:rPr>
                        <a:t>68.35</a:t>
                      </a:r>
                      <a:endParaRPr lang="en-US" sz="1000" kern="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dirty="0">
                          <a:effectLst/>
                        </a:rPr>
                        <a:t>666</a:t>
                      </a:r>
                      <a:endParaRPr lang="en-US" sz="1000" kern="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dirty="0">
                          <a:effectLst/>
                        </a:rPr>
                        <a:t>194</a:t>
                      </a:r>
                      <a:endParaRPr lang="en-US" sz="1000" kern="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dirty="0">
                          <a:effectLst/>
                        </a:rPr>
                        <a:t>6.72 × 10</a:t>
                      </a:r>
                      <a:r>
                        <a:rPr lang="en-US" sz="1000" kern="100" baseline="30000" dirty="0">
                          <a:effectLst/>
                        </a:rPr>
                        <a:t>21</a:t>
                      </a:r>
                      <a:endParaRPr lang="en-US" sz="1000" kern="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a:effectLst/>
                        </a:rPr>
                        <a:t>1.96 × 10</a:t>
                      </a:r>
                      <a:r>
                        <a:rPr lang="en-US" sz="1000" kern="100" baseline="30000">
                          <a:effectLst/>
                        </a:rPr>
                        <a:t>21</a:t>
                      </a:r>
                      <a:endParaRPr lang="en-US" sz="1000" kern="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28023129"/>
                  </a:ext>
                </a:extLst>
              </a:tr>
              <a:tr h="182880">
                <a:tc>
                  <a:txBody>
                    <a:bodyPr/>
                    <a:lstStyle/>
                    <a:p>
                      <a:pPr marL="0" marR="0" algn="ctr">
                        <a:spcAft>
                          <a:spcPts val="600"/>
                        </a:spcAft>
                        <a:buNone/>
                      </a:pPr>
                      <a:r>
                        <a:rPr lang="en-US" sz="1000" kern="100">
                          <a:effectLst/>
                        </a:rPr>
                        <a:t>1.38</a:t>
                      </a:r>
                      <a:endParaRPr lang="en-US" sz="1000" kern="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a:effectLst/>
                        </a:rPr>
                        <a:t>397</a:t>
                      </a:r>
                      <a:endParaRPr lang="en-US" sz="1000" kern="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a:effectLst/>
                        </a:rPr>
                        <a:t>[041]</a:t>
                      </a:r>
                      <a:endParaRPr lang="en-US" sz="1000" kern="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a:effectLst/>
                        </a:rPr>
                        <a:t>125.88</a:t>
                      </a:r>
                      <a:endParaRPr lang="en-US" sz="1000" kern="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dirty="0">
                          <a:effectLst/>
                        </a:rPr>
                        <a:t>526</a:t>
                      </a:r>
                      <a:endParaRPr lang="en-US" sz="1000" kern="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dirty="0">
                          <a:effectLst/>
                        </a:rPr>
                        <a:t>35</a:t>
                      </a:r>
                      <a:endParaRPr lang="en-US" sz="1000" kern="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dirty="0">
                          <a:effectLst/>
                        </a:rPr>
                        <a:t>2.86 × 10</a:t>
                      </a:r>
                      <a:r>
                        <a:rPr lang="en-US" sz="1000" kern="100" baseline="30000" dirty="0">
                          <a:effectLst/>
                        </a:rPr>
                        <a:t>21</a:t>
                      </a:r>
                      <a:endParaRPr lang="en-US" sz="1000" kern="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a:effectLst/>
                        </a:rPr>
                        <a:t>1.91 × 10</a:t>
                      </a:r>
                      <a:r>
                        <a:rPr lang="en-US" sz="1000" kern="100" baseline="30000">
                          <a:effectLst/>
                        </a:rPr>
                        <a:t>20</a:t>
                      </a:r>
                      <a:endParaRPr lang="en-US" sz="1000" kern="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46085683"/>
                  </a:ext>
                </a:extLst>
              </a:tr>
              <a:tr h="182880">
                <a:tc>
                  <a:txBody>
                    <a:bodyPr/>
                    <a:lstStyle/>
                    <a:p>
                      <a:pPr marL="0" marR="0" algn="ctr">
                        <a:spcAft>
                          <a:spcPts val="600"/>
                        </a:spcAft>
                        <a:buNone/>
                      </a:pPr>
                      <a:r>
                        <a:rPr lang="en-US" sz="1000" kern="100">
                          <a:effectLst/>
                        </a:rPr>
                        <a:t>5.96</a:t>
                      </a:r>
                      <a:endParaRPr lang="en-US" sz="1000" kern="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a:effectLst/>
                        </a:rPr>
                        <a:t>286</a:t>
                      </a:r>
                      <a:endParaRPr lang="en-US" sz="1000" kern="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a:effectLst/>
                        </a:rPr>
                        <a:t>[221]</a:t>
                      </a:r>
                      <a:endParaRPr lang="en-US" sz="1000" kern="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a:effectLst/>
                        </a:rPr>
                        <a:t>88.82</a:t>
                      </a:r>
                      <a:endParaRPr lang="en-US" sz="1000" kern="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a:effectLst/>
                        </a:rPr>
                        <a:t>315</a:t>
                      </a:r>
                      <a:endParaRPr lang="en-US" sz="1000" kern="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dirty="0">
                          <a:effectLst/>
                        </a:rPr>
                        <a:t>24</a:t>
                      </a:r>
                      <a:endParaRPr lang="en-US" sz="1000" kern="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dirty="0">
                          <a:effectLst/>
                        </a:rPr>
                        <a:t>2.43 × 10</a:t>
                      </a:r>
                      <a:r>
                        <a:rPr lang="en-US" sz="1000" kern="100" baseline="30000" dirty="0">
                          <a:effectLst/>
                        </a:rPr>
                        <a:t>21</a:t>
                      </a:r>
                      <a:endParaRPr lang="en-US" sz="1000" kern="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dirty="0">
                          <a:effectLst/>
                        </a:rPr>
                        <a:t>1.85 × 10</a:t>
                      </a:r>
                      <a:r>
                        <a:rPr lang="en-US" sz="1000" kern="100" baseline="30000" dirty="0">
                          <a:effectLst/>
                        </a:rPr>
                        <a:t>20</a:t>
                      </a:r>
                      <a:endParaRPr lang="en-US" sz="1000" kern="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44307308"/>
                  </a:ext>
                </a:extLst>
              </a:tr>
              <a:tr h="182880">
                <a:tc>
                  <a:txBody>
                    <a:bodyPr/>
                    <a:lstStyle/>
                    <a:p>
                      <a:pPr marL="0" marR="0" algn="ctr">
                        <a:spcAft>
                          <a:spcPts val="600"/>
                        </a:spcAft>
                        <a:buNone/>
                      </a:pPr>
                      <a:r>
                        <a:rPr lang="en-US" sz="1000" kern="100">
                          <a:effectLst/>
                        </a:rPr>
                        <a:t>5.38</a:t>
                      </a:r>
                      <a:endParaRPr lang="en-US" sz="1000" kern="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a:effectLst/>
                        </a:rPr>
                        <a:t>400</a:t>
                      </a:r>
                      <a:endParaRPr lang="en-US" sz="1000" kern="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a:effectLst/>
                        </a:rPr>
                        <a:t>[221]</a:t>
                      </a:r>
                      <a:endParaRPr lang="en-US" sz="1000" kern="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a:effectLst/>
                        </a:rPr>
                        <a:t>106.34</a:t>
                      </a:r>
                      <a:endParaRPr lang="en-US" sz="1000" kern="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a:effectLst/>
                        </a:rPr>
                        <a:t>149</a:t>
                      </a:r>
                      <a:endParaRPr lang="en-US" sz="1000" kern="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a:effectLst/>
                        </a:rPr>
                        <a:t>46</a:t>
                      </a:r>
                      <a:endParaRPr lang="en-US" sz="1000" kern="1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dirty="0">
                          <a:effectLst/>
                        </a:rPr>
                        <a:t>9.87 × 10</a:t>
                      </a:r>
                      <a:r>
                        <a:rPr lang="en-US" sz="1000" kern="100" baseline="30000" dirty="0">
                          <a:effectLst/>
                        </a:rPr>
                        <a:t>20</a:t>
                      </a:r>
                      <a:endParaRPr lang="en-US" sz="1000" kern="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Aft>
                          <a:spcPts val="600"/>
                        </a:spcAft>
                        <a:buNone/>
                      </a:pPr>
                      <a:r>
                        <a:rPr lang="en-US" sz="1000" kern="100" dirty="0">
                          <a:effectLst/>
                        </a:rPr>
                        <a:t>3.05 × 10</a:t>
                      </a:r>
                      <a:r>
                        <a:rPr lang="en-US" sz="1000" kern="100" baseline="30000" dirty="0">
                          <a:effectLst/>
                        </a:rPr>
                        <a:t>20</a:t>
                      </a:r>
                      <a:endParaRPr lang="en-US" sz="1000" kern="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45667285"/>
                  </a:ext>
                </a:extLst>
              </a:tr>
            </a:tbl>
          </a:graphicData>
        </a:graphic>
      </p:graphicFrame>
      <p:sp>
        <p:nvSpPr>
          <p:cNvPr id="8" name="Arrow: Right 7">
            <a:extLst>
              <a:ext uri="{FF2B5EF4-FFF2-40B4-BE49-F238E27FC236}">
                <a16:creationId xmlns:a16="http://schemas.microsoft.com/office/drawing/2014/main" id="{A3B8DC16-8226-C92E-9136-53EE1B5CB416}"/>
              </a:ext>
            </a:extLst>
          </p:cNvPr>
          <p:cNvSpPr/>
          <p:nvPr/>
        </p:nvSpPr>
        <p:spPr>
          <a:xfrm rot="10800000">
            <a:off x="7237371" y="2608470"/>
            <a:ext cx="572063" cy="3963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29C182F-7E76-2B56-AF88-BF9F2A311B80}"/>
              </a:ext>
            </a:extLst>
          </p:cNvPr>
          <p:cNvSpPr txBox="1"/>
          <p:nvPr/>
        </p:nvSpPr>
        <p:spPr>
          <a:xfrm>
            <a:off x="8397291" y="5357530"/>
            <a:ext cx="3709908" cy="830997"/>
          </a:xfrm>
          <a:prstGeom prst="rect">
            <a:avLst/>
          </a:prstGeom>
          <a:noFill/>
        </p:spPr>
        <p:txBody>
          <a:bodyPr wrap="square">
            <a:spAutoFit/>
          </a:bodyPr>
          <a:lstStyle/>
          <a:p>
            <a:r>
              <a:rPr lang="en-US" sz="1200" b="0" i="0" dirty="0">
                <a:solidFill>
                  <a:srgbClr val="222222"/>
                </a:solidFill>
                <a:effectLst/>
                <a:latin typeface="Arial" panose="020B0604020202020204" pitchFamily="34" charset="0"/>
              </a:rPr>
              <a:t>Guillen, D. P., Wharry, J., Lu, Y., Wu, M., Sharapov, J., &amp; Anderson, M. (2025). Microstructure of Neutron-Irradiated Al3Hf-Al Thermal Neutron Absorber Materials. </a:t>
            </a:r>
            <a:r>
              <a:rPr lang="en-US" sz="1200" b="0" i="1" dirty="0">
                <a:solidFill>
                  <a:srgbClr val="222222"/>
                </a:solidFill>
                <a:effectLst/>
                <a:latin typeface="Arial" panose="020B0604020202020204" pitchFamily="34" charset="0"/>
              </a:rPr>
              <a:t>Materials</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18</a:t>
            </a:r>
            <a:r>
              <a:rPr lang="en-US" sz="1200" b="0" i="0" dirty="0">
                <a:solidFill>
                  <a:srgbClr val="222222"/>
                </a:solidFill>
                <a:effectLst/>
                <a:latin typeface="Arial" panose="020B0604020202020204" pitchFamily="34" charset="0"/>
              </a:rPr>
              <a:t>(4), 833.</a:t>
            </a:r>
            <a:endParaRPr lang="en-US" sz="1200" dirty="0"/>
          </a:p>
        </p:txBody>
      </p:sp>
    </p:spTree>
    <p:extLst>
      <p:ext uri="{BB962C8B-B14F-4D97-AF65-F5344CB8AC3E}">
        <p14:creationId xmlns:p14="http://schemas.microsoft.com/office/powerpoint/2010/main" val="571285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F7A29EFF-B956-1404-48F7-406D1405CB5D}"/>
              </a:ext>
            </a:extLst>
          </p:cNvPr>
          <p:cNvSpPr>
            <a:spLocks noGrp="1"/>
          </p:cNvSpPr>
          <p:nvPr>
            <p:ph type="body" sz="quarter" idx="14"/>
          </p:nvPr>
        </p:nvSpPr>
        <p:spPr>
          <a:xfrm>
            <a:off x="6850063" y="0"/>
            <a:ext cx="5465304" cy="907549"/>
          </a:xfrm>
        </p:spPr>
        <p:txBody>
          <a:bodyPr/>
          <a:lstStyle/>
          <a:p>
            <a:r>
              <a:rPr lang="en-US" sz="1800" dirty="0">
                <a:effectLst/>
                <a:latin typeface="+mj-lt"/>
                <a:ea typeface="Calibri" panose="020F0502020204030204" pitchFamily="34" charset="0"/>
                <a:cs typeface="Arial" panose="020B0604020202020204" pitchFamily="34" charset="0"/>
              </a:rPr>
              <a:t>Histograms of Line Lengths and Loop Areas </a:t>
            </a:r>
            <a:endParaRPr lang="en-US" dirty="0">
              <a:latin typeface="+mj-lt"/>
            </a:endParaRPr>
          </a:p>
        </p:txBody>
      </p:sp>
      <p:sp>
        <p:nvSpPr>
          <p:cNvPr id="17" name="Text Placeholder 2">
            <a:extLst>
              <a:ext uri="{FF2B5EF4-FFF2-40B4-BE49-F238E27FC236}">
                <a16:creationId xmlns:a16="http://schemas.microsoft.com/office/drawing/2014/main" id="{F73EDBC9-12FC-1200-DFB3-7190A4707BB6}"/>
              </a:ext>
            </a:extLst>
          </p:cNvPr>
          <p:cNvSpPr>
            <a:spLocks noGrp="1"/>
          </p:cNvSpPr>
          <p:nvPr>
            <p:ph type="body" sz="quarter" idx="15"/>
          </p:nvPr>
        </p:nvSpPr>
        <p:spPr>
          <a:xfrm>
            <a:off x="7116947" y="856458"/>
            <a:ext cx="4598987" cy="4515349"/>
          </a:xfrm>
        </p:spPr>
        <p:txBody>
          <a:bodyPr>
            <a:noAutofit/>
          </a:bodyPr>
          <a:lstStyle/>
          <a:p>
            <a:pPr marL="4763" indent="0" algn="l">
              <a:buNone/>
            </a:pPr>
            <a:r>
              <a:rPr lang="en-US" sz="1600" b="0" i="0" u="none" strike="noStrike" baseline="0" dirty="0">
                <a:latin typeface="+mn-lt"/>
              </a:rPr>
              <a:t>The on-zone axis BF-STEM images show dislocation loop and line networks in the Al matrix that vary in relative population, size, and number density across irradiation conditions</a:t>
            </a:r>
          </a:p>
          <a:p>
            <a:pPr algn="l"/>
            <a:r>
              <a:rPr lang="en-US" sz="1600" dirty="0">
                <a:effectLst/>
                <a:latin typeface="+mn-lt"/>
                <a:ea typeface="Calibri" panose="020F0502020204030204" pitchFamily="34" charset="0"/>
                <a:cs typeface="Arial" panose="020B0604020202020204" pitchFamily="34" charset="0"/>
              </a:rPr>
              <a:t>At the lowest dpa and temperature, the network is comprised almost exclusively of dislocation loops</a:t>
            </a:r>
          </a:p>
          <a:p>
            <a:pPr algn="l"/>
            <a:r>
              <a:rPr lang="en-US" sz="1600" dirty="0">
                <a:effectLst/>
                <a:latin typeface="+mn-lt"/>
                <a:ea typeface="Calibri" panose="020F0502020204030204" pitchFamily="34" charset="0"/>
                <a:cs typeface="Arial" panose="020B0604020202020204" pitchFamily="34" charset="0"/>
              </a:rPr>
              <a:t>With increasing irradiation temperature, 1.38 dpa at 397 ºC, a few large dislocation loops remain (~50-150 nm in diameter), amongst a relatively high density of dislocation lines formed by loops growing too large and subsequently </a:t>
            </a:r>
            <a:r>
              <a:rPr lang="en-US" sz="1600" dirty="0" err="1">
                <a:effectLst/>
                <a:latin typeface="+mn-lt"/>
                <a:ea typeface="Calibri" panose="020F0502020204030204" pitchFamily="34" charset="0"/>
                <a:cs typeface="Arial" panose="020B0604020202020204" pitchFamily="34" charset="0"/>
              </a:rPr>
              <a:t>unfaulting</a:t>
            </a:r>
            <a:r>
              <a:rPr lang="en-US" sz="1600" dirty="0">
                <a:effectLst/>
                <a:latin typeface="+mn-lt"/>
                <a:ea typeface="Calibri" panose="020F0502020204030204" pitchFamily="34" charset="0"/>
                <a:cs typeface="Arial" panose="020B0604020202020204" pitchFamily="34" charset="0"/>
              </a:rPr>
              <a:t> </a:t>
            </a:r>
            <a:endParaRPr lang="en-US" sz="1600" dirty="0">
              <a:latin typeface="+mn-lt"/>
              <a:ea typeface="Calibri" panose="020F0502020204030204" pitchFamily="34" charset="0"/>
            </a:endParaRPr>
          </a:p>
          <a:p>
            <a:pPr algn="l"/>
            <a:r>
              <a:rPr lang="en-US" sz="1600" dirty="0">
                <a:effectLst/>
                <a:latin typeface="+mn-lt"/>
                <a:ea typeface="Calibri" panose="020F0502020204030204" pitchFamily="34" charset="0"/>
                <a:cs typeface="Arial" panose="020B0604020202020204" pitchFamily="34" charset="0"/>
              </a:rPr>
              <a:t>With increasing dpa, nearly all dislocation loops have completely </a:t>
            </a:r>
            <a:r>
              <a:rPr lang="en-US" sz="1600" dirty="0" err="1">
                <a:effectLst/>
                <a:latin typeface="+mn-lt"/>
                <a:ea typeface="Calibri" panose="020F0502020204030204" pitchFamily="34" charset="0"/>
                <a:cs typeface="Arial" panose="020B0604020202020204" pitchFamily="34" charset="0"/>
              </a:rPr>
              <a:t>unfaulted</a:t>
            </a:r>
            <a:r>
              <a:rPr lang="en-US" sz="1600" dirty="0">
                <a:effectLst/>
                <a:latin typeface="+mn-lt"/>
                <a:ea typeface="Calibri" panose="020F0502020204030204" pitchFamily="34" charset="0"/>
                <a:cs typeface="Arial" panose="020B0604020202020204" pitchFamily="34" charset="0"/>
              </a:rPr>
              <a:t> into dislocation lines, and dislocation line recovery has occurred</a:t>
            </a:r>
          </a:p>
          <a:p>
            <a:pPr algn="l"/>
            <a:r>
              <a:rPr lang="en-US" sz="1600" dirty="0">
                <a:effectLst/>
                <a:latin typeface="+mn-lt"/>
                <a:ea typeface="Calibri" panose="020F0502020204030204" pitchFamily="34" charset="0"/>
                <a:cs typeface="Arial" panose="020B0604020202020204" pitchFamily="34" charset="0"/>
              </a:rPr>
              <a:t>At the highest dpa and temperature, 5.38 dpa at 400 ºC, the dislocation loops have almost completely </a:t>
            </a:r>
            <a:r>
              <a:rPr lang="en-US" sz="1600" dirty="0" err="1">
                <a:effectLst/>
                <a:latin typeface="+mn-lt"/>
                <a:ea typeface="Calibri" panose="020F0502020204030204" pitchFamily="34" charset="0"/>
                <a:cs typeface="Arial" panose="020B0604020202020204" pitchFamily="34" charset="0"/>
              </a:rPr>
              <a:t>unfaulted</a:t>
            </a:r>
            <a:r>
              <a:rPr lang="en-US" sz="1600" dirty="0">
                <a:effectLst/>
                <a:latin typeface="+mn-lt"/>
                <a:ea typeface="Calibri" panose="020F0502020204030204" pitchFamily="34" charset="0"/>
                <a:cs typeface="Arial" panose="020B0604020202020204" pitchFamily="34" charset="0"/>
              </a:rPr>
              <a:t> into dislocation lines, and dislocation line recovery has occurred</a:t>
            </a:r>
            <a:endParaRPr lang="en-US" sz="1600" dirty="0">
              <a:latin typeface="+mn-lt"/>
            </a:endParaRPr>
          </a:p>
        </p:txBody>
      </p:sp>
      <p:sp>
        <p:nvSpPr>
          <p:cNvPr id="4" name="Slide Number Placeholder 3">
            <a:extLst>
              <a:ext uri="{FF2B5EF4-FFF2-40B4-BE49-F238E27FC236}">
                <a16:creationId xmlns:a16="http://schemas.microsoft.com/office/drawing/2014/main" id="{F6065DFA-D688-D155-9FA6-D93957F05B3C}"/>
              </a:ext>
            </a:extLst>
          </p:cNvPr>
          <p:cNvSpPr>
            <a:spLocks noGrp="1"/>
          </p:cNvSpPr>
          <p:nvPr>
            <p:ph type="sldNum" sz="quarter" idx="12"/>
          </p:nvPr>
        </p:nvSpPr>
        <p:spPr>
          <a:xfrm>
            <a:off x="155020" y="6492875"/>
            <a:ext cx="434428" cy="365125"/>
          </a:xfrm>
        </p:spPr>
        <p:txBody>
          <a:bodyPr anchor="ctr">
            <a:normAutofit/>
          </a:bodyPr>
          <a:lstStyle/>
          <a:p>
            <a:pPr>
              <a:spcAft>
                <a:spcPts val="600"/>
              </a:spcAft>
            </a:pPr>
            <a:fld id="{6A0E53EE-2DC5-4582-A101-A9303821F81B}" type="slidenum">
              <a:rPr lang="en-US" smtClean="0"/>
              <a:pPr>
                <a:spcAft>
                  <a:spcPts val="600"/>
                </a:spcAft>
              </a:pPr>
              <a:t>8</a:t>
            </a:fld>
            <a:endParaRPr lang="en-US"/>
          </a:p>
        </p:txBody>
      </p:sp>
      <p:pic>
        <p:nvPicPr>
          <p:cNvPr id="10" name="Picture 9">
            <a:extLst>
              <a:ext uri="{FF2B5EF4-FFF2-40B4-BE49-F238E27FC236}">
                <a16:creationId xmlns:a16="http://schemas.microsoft.com/office/drawing/2014/main" id="{90323E3B-7C42-8924-062E-84D32FBD0993}"/>
              </a:ext>
            </a:extLst>
          </p:cNvPr>
          <p:cNvPicPr>
            <a:picLocks noChangeAspect="1"/>
          </p:cNvPicPr>
          <p:nvPr/>
        </p:nvPicPr>
        <p:blipFill>
          <a:blip r:embed="rId2"/>
          <a:stretch>
            <a:fillRect/>
          </a:stretch>
        </p:blipFill>
        <p:spPr>
          <a:xfrm>
            <a:off x="689205" y="0"/>
            <a:ext cx="5465304" cy="6228267"/>
          </a:xfrm>
          <a:prstGeom prst="rect">
            <a:avLst/>
          </a:prstGeom>
          <a:noFill/>
        </p:spPr>
      </p:pic>
    </p:spTree>
    <p:extLst>
      <p:ext uri="{BB962C8B-B14F-4D97-AF65-F5344CB8AC3E}">
        <p14:creationId xmlns:p14="http://schemas.microsoft.com/office/powerpoint/2010/main" val="3505457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C98C2-1EB8-E359-932A-9827D179CD0D}"/>
              </a:ext>
            </a:extLst>
          </p:cNvPr>
          <p:cNvSpPr>
            <a:spLocks noGrp="1"/>
          </p:cNvSpPr>
          <p:nvPr>
            <p:ph type="body" sz="quarter" idx="14"/>
          </p:nvPr>
        </p:nvSpPr>
        <p:spPr>
          <a:xfrm>
            <a:off x="6850063" y="0"/>
            <a:ext cx="5340350" cy="907549"/>
          </a:xfrm>
        </p:spPr>
        <p:txBody>
          <a:bodyPr>
            <a:normAutofit/>
          </a:bodyPr>
          <a:lstStyle/>
          <a:p>
            <a:r>
              <a:rPr lang="en-US" dirty="0"/>
              <a:t>NRDS Data Availability</a:t>
            </a:r>
          </a:p>
        </p:txBody>
      </p:sp>
      <p:sp>
        <p:nvSpPr>
          <p:cNvPr id="3" name="Content Placeholder 2">
            <a:extLst>
              <a:ext uri="{FF2B5EF4-FFF2-40B4-BE49-F238E27FC236}">
                <a16:creationId xmlns:a16="http://schemas.microsoft.com/office/drawing/2014/main" id="{62D589C7-BA72-6438-0C0A-6EB3409046F8}"/>
              </a:ext>
            </a:extLst>
          </p:cNvPr>
          <p:cNvSpPr>
            <a:spLocks noGrp="1"/>
          </p:cNvSpPr>
          <p:nvPr>
            <p:ph type="body" sz="quarter" idx="15"/>
          </p:nvPr>
        </p:nvSpPr>
        <p:spPr>
          <a:xfrm>
            <a:off x="7116947" y="1064712"/>
            <a:ext cx="4598987" cy="4515349"/>
          </a:xfrm>
        </p:spPr>
        <p:txBody>
          <a:bodyPr>
            <a:normAutofit/>
          </a:bodyPr>
          <a:lstStyle/>
          <a:p>
            <a:r>
              <a:rPr lang="en-US" sz="2000" dirty="0">
                <a:effectLst/>
              </a:rPr>
              <a:t>The data supporting the findings of this study are openly available via the Nuclear Science User Facilities’ Nuclear Research Data System, TEM Characterization of Neutron Irradiated Al</a:t>
            </a:r>
            <a:r>
              <a:rPr lang="en-US" sz="2000" baseline="-25000" dirty="0">
                <a:effectLst/>
              </a:rPr>
              <a:t>3</a:t>
            </a:r>
            <a:r>
              <a:rPr lang="en-US" sz="2000" dirty="0">
                <a:effectLst/>
              </a:rPr>
              <a:t>Hf-Al Composite Specimens: </a:t>
            </a:r>
            <a:r>
              <a:rPr lang="en-US" sz="2000" u="sng" dirty="0"/>
              <a:t>https://doi.org/10.48806/2478162 </a:t>
            </a:r>
            <a:r>
              <a:rPr lang="en-US" sz="2000" dirty="0">
                <a:effectLst/>
              </a:rPr>
              <a:t>(2024). The code and models, along with the training, test, and validation datasets, are available at: </a:t>
            </a:r>
            <a:r>
              <a:rPr lang="en-US" sz="2000" u="sng" dirty="0">
                <a:effectLst/>
                <a:hlinkClick r:id="rId2"/>
              </a:rPr>
              <a:t>https://github.com/idaholab/PANDA</a:t>
            </a:r>
            <a:r>
              <a:rPr lang="en-US" sz="2000" dirty="0">
                <a:effectLst/>
              </a:rPr>
              <a:t>. The MA956 ODS images used for training are available at: </a:t>
            </a:r>
            <a:r>
              <a:rPr lang="en-US" sz="2000" u="sng" dirty="0">
                <a:effectLst/>
                <a:hlinkClick r:id="rId3" tooltip="https://doi.org/10.48806/2468645"/>
              </a:rPr>
              <a:t>https://doi.org/10.48806/2468645</a:t>
            </a:r>
            <a:endParaRPr lang="en-US" sz="2000" dirty="0"/>
          </a:p>
        </p:txBody>
      </p:sp>
      <p:sp>
        <p:nvSpPr>
          <p:cNvPr id="4" name="Slide Number Placeholder 3">
            <a:extLst>
              <a:ext uri="{FF2B5EF4-FFF2-40B4-BE49-F238E27FC236}">
                <a16:creationId xmlns:a16="http://schemas.microsoft.com/office/drawing/2014/main" id="{9AA2D8ED-FA7B-A597-E4A2-C54AF341F73C}"/>
              </a:ext>
            </a:extLst>
          </p:cNvPr>
          <p:cNvSpPr>
            <a:spLocks noGrp="1"/>
          </p:cNvSpPr>
          <p:nvPr>
            <p:ph type="sldNum" sz="quarter" idx="12"/>
          </p:nvPr>
        </p:nvSpPr>
        <p:spPr>
          <a:xfrm>
            <a:off x="155020" y="6492875"/>
            <a:ext cx="434428" cy="365125"/>
          </a:xfrm>
        </p:spPr>
        <p:txBody>
          <a:bodyPr anchor="ctr">
            <a:normAutofit/>
          </a:bodyPr>
          <a:lstStyle/>
          <a:p>
            <a:pPr>
              <a:spcAft>
                <a:spcPts val="600"/>
              </a:spcAft>
            </a:pPr>
            <a:fld id="{6A0E53EE-2DC5-4582-A101-A9303821F81B}" type="slidenum">
              <a:rPr lang="en-US" smtClean="0"/>
              <a:pPr>
                <a:spcAft>
                  <a:spcPts val="600"/>
                </a:spcAft>
              </a:pPr>
              <a:t>9</a:t>
            </a:fld>
            <a:endParaRPr lang="en-US"/>
          </a:p>
        </p:txBody>
      </p:sp>
      <p:pic>
        <p:nvPicPr>
          <p:cNvPr id="6" name="Picture 5" descr="Graphical user interface, text, application, email&#10;&#10;AI-generated content may be incorrect.">
            <a:extLst>
              <a:ext uri="{FF2B5EF4-FFF2-40B4-BE49-F238E27FC236}">
                <a16:creationId xmlns:a16="http://schemas.microsoft.com/office/drawing/2014/main" id="{FD9D8105-D868-3024-F249-2F74CC9DDC1A}"/>
              </a:ext>
            </a:extLst>
          </p:cNvPr>
          <p:cNvPicPr>
            <a:picLocks noChangeAspect="1"/>
          </p:cNvPicPr>
          <p:nvPr/>
        </p:nvPicPr>
        <p:blipFill>
          <a:blip r:embed="rId4"/>
          <a:stretch>
            <a:fillRect/>
          </a:stretch>
        </p:blipFill>
        <p:spPr>
          <a:xfrm>
            <a:off x="0" y="231219"/>
            <a:ext cx="6843714" cy="5765828"/>
          </a:xfrm>
          <a:prstGeom prst="rect">
            <a:avLst/>
          </a:prstGeom>
          <a:noFill/>
        </p:spPr>
      </p:pic>
    </p:spTree>
    <p:extLst>
      <p:ext uri="{BB962C8B-B14F-4D97-AF65-F5344CB8AC3E}">
        <p14:creationId xmlns:p14="http://schemas.microsoft.com/office/powerpoint/2010/main" val="3534944944"/>
      </p:ext>
    </p:extLst>
  </p:cSld>
  <p:clrMapOvr>
    <a:masterClrMapping/>
  </p:clrMapOvr>
</p:sld>
</file>

<file path=ppt/theme/theme1.xml><?xml version="1.0" encoding="utf-8"?>
<a:theme xmlns:a="http://schemas.openxmlformats.org/drawingml/2006/main" name="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hexDark_wide-WEB" id="{BFCE2894-AEF1-8B46-9681-589859762878}" vid="{2C3C1B24-8270-DB49-B9E8-13EE0CF6AED9}"/>
    </a:ext>
  </a:extLst>
</a:theme>
</file>

<file path=ppt/theme/theme2.xml><?xml version="1.0" encoding="utf-8"?>
<a:theme xmlns:a="http://schemas.openxmlformats.org/drawingml/2006/main" name="1_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4E49A7F472C4A4D951B26E5D0CF52EE" ma:contentTypeVersion="5" ma:contentTypeDescription="Create a new document." ma:contentTypeScope="" ma:versionID="6a5930152f4b6b8dab81d1202b41a314">
  <xsd:schema xmlns:xsd="http://www.w3.org/2001/XMLSchema" xmlns:xs="http://www.w3.org/2001/XMLSchema" xmlns:p="http://schemas.microsoft.com/office/2006/metadata/properties" xmlns:ns2="e14a81c0-c23a-4474-8c8f-f98ee66e1979" targetNamespace="http://schemas.microsoft.com/office/2006/metadata/properties" ma:root="true" ma:fieldsID="fc649c39e4cf95e85b4c0bad1c313a03" ns2:_="">
    <xsd:import namespace="e14a81c0-c23a-4474-8c8f-f98ee66e197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4a81c0-c23a-4474-8c8f-f98ee66e19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A68D4D-9402-4485-B11D-8DDDCEB2E4C5}">
  <ds:schemaRefs>
    <ds:schemaRef ds:uri="http://purl.org/dc/terms/"/>
    <ds:schemaRef ds:uri="http://schemas.microsoft.com/office/2006/documentManagement/types"/>
    <ds:schemaRef ds:uri="http://purl.org/dc/elements/1.1/"/>
    <ds:schemaRef ds:uri="http://purl.org/dc/dcmitype/"/>
    <ds:schemaRef ds:uri="http://schemas.openxmlformats.org/package/2006/metadata/core-properties"/>
    <ds:schemaRef ds:uri="http://schemas.microsoft.com/office/2006/metadata/properties"/>
    <ds:schemaRef ds:uri="http://schemas.microsoft.com/office/infopath/2007/PartnerControls"/>
    <ds:schemaRef ds:uri="e14a81c0-c23a-4474-8c8f-f98ee66e1979"/>
    <ds:schemaRef ds:uri="http://www.w3.org/XML/1998/namespace"/>
  </ds:schemaRefs>
</ds:datastoreItem>
</file>

<file path=customXml/itemProps2.xml><?xml version="1.0" encoding="utf-8"?>
<ds:datastoreItem xmlns:ds="http://schemas.openxmlformats.org/officeDocument/2006/customXml" ds:itemID="{1CC2643A-F086-4011-A8F7-94FD37E59E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4a81c0-c23a-4474-8c8f-f98ee66e19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22932C-873F-4D0F-B9E0-AE16472CDC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INL_2022_hexDark_wide (7)</Template>
  <TotalTime>17333</TotalTime>
  <Words>1646</Words>
  <Application>Microsoft Office PowerPoint</Application>
  <PresentationFormat>Widescreen</PresentationFormat>
  <Paragraphs>174</Paragraphs>
  <Slides>15</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Gulim</vt:lpstr>
      <vt:lpstr>Arial</vt:lpstr>
      <vt:lpstr>Arial Narrow</vt:lpstr>
      <vt:lpstr>Calibri</vt:lpstr>
      <vt:lpstr>Myriad Pro Cond</vt:lpstr>
      <vt:lpstr>Times New Roman</vt:lpstr>
      <vt:lpstr>URWPalladioL-Roma</vt:lpstr>
      <vt:lpstr>INL 2020</vt:lpstr>
      <vt:lpstr>1_INL 2020</vt:lpstr>
      <vt:lpstr>PowerPoint Presentation</vt:lpstr>
      <vt:lpstr>Motivation</vt:lpstr>
      <vt:lpstr>Genesis of Absorber Block Concept</vt:lpstr>
      <vt:lpstr>Absorber Block Design </vt:lpstr>
      <vt:lpstr>ATR Irradiations</vt:lpstr>
      <vt:lpstr>Transfer Learning Approach</vt:lpstr>
      <vt:lpstr>Dislocation Defect Detection and Quantification</vt:lpstr>
      <vt:lpstr>PowerPoint Presentation</vt:lpstr>
      <vt:lpstr>PowerPoint Presentation</vt:lpstr>
      <vt:lpstr>Particle-Matrix Interface in Unirradiated Specimen </vt:lpstr>
      <vt:lpstr>Particle-Matrix Interface in Irradiated Specimens</vt:lpstr>
      <vt:lpstr>PowerPoint Presentation</vt:lpstr>
      <vt:lpstr>Summary and Conclusions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Donna.Guillen@inl.gov</dc:creator>
  <cp:keywords/>
  <dc:description/>
  <cp:lastModifiedBy>Donna Post Guillen</cp:lastModifiedBy>
  <cp:revision>3734</cp:revision>
  <dcterms:created xsi:type="dcterms:W3CDTF">2023-09-28T15:12:42Z</dcterms:created>
  <dcterms:modified xsi:type="dcterms:W3CDTF">2025-04-07T22:21:21Z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0x01010054E49A7F472C4A4D951B26E5D0CF52EE</vt:lpwstr>
  </property>
</Properties>
</file>