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2" r:id="rId4"/>
  </p:sldMasterIdLst>
  <p:notesMasterIdLst>
    <p:notesMasterId r:id="rId20"/>
  </p:notesMasterIdLst>
  <p:sldIdLst>
    <p:sldId id="256" r:id="rId5"/>
    <p:sldId id="432" r:id="rId6"/>
    <p:sldId id="285" r:id="rId7"/>
    <p:sldId id="433" r:id="rId8"/>
    <p:sldId id="436" r:id="rId9"/>
    <p:sldId id="434" r:id="rId10"/>
    <p:sldId id="437" r:id="rId11"/>
    <p:sldId id="438" r:id="rId12"/>
    <p:sldId id="439" r:id="rId13"/>
    <p:sldId id="440" r:id="rId14"/>
    <p:sldId id="441" r:id="rId15"/>
    <p:sldId id="442" r:id="rId16"/>
    <p:sldId id="443" r:id="rId17"/>
    <p:sldId id="444" r:id="rId18"/>
    <p:sldId id="43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3459"/>
    <a:srgbClr val="DA792B"/>
    <a:srgbClr val="07519E"/>
    <a:srgbClr val="2DA9E1"/>
    <a:srgbClr val="1C3665"/>
    <a:srgbClr val="8EC4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12"/>
    <p:restoredTop sz="94490"/>
  </p:normalViewPr>
  <p:slideViewPr>
    <p:cSldViewPr snapToGrid="0">
      <p:cViewPr varScale="1">
        <p:scale>
          <a:sx n="78" d="100"/>
          <a:sy n="78" d="100"/>
        </p:scale>
        <p:origin x="2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9992B-A26C-6A4B-AC27-2602734F2866}" type="datetimeFigureOut">
              <a:rPr lang="en-US" smtClean="0"/>
              <a:t>4/17/25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CCFD4-A7F8-054B-8822-BC244B95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12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64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ex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32755-3959-9D2C-8DDC-971D7259F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8951" cy="685628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1DFF24A-6025-2847-8C93-29954BFB7B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7144" y="2217074"/>
            <a:ext cx="9354855" cy="2292350"/>
          </a:xfrm>
          <a:noFill/>
        </p:spPr>
        <p:txBody>
          <a:bodyPr wrap="square" lIns="365760" tIns="822960" rIns="1097280" bIns="82296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sz="3600" b="1" i="0" baseline="0">
                <a:solidFill>
                  <a:schemeClr val="bg1"/>
                </a:solidFill>
                <a:effectLst>
                  <a:outerShdw blurRad="1524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FontTx/>
              <a:buNone/>
              <a:tabLst/>
              <a:defRPr sz="2400" baseline="0">
                <a:solidFill>
                  <a:schemeClr val="bg1"/>
                </a:solidFill>
                <a:effectLst>
                  <a:outerShdw blurRad="1524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title</a:t>
            </a:r>
          </a:p>
          <a:p>
            <a:pPr lvl="1"/>
            <a:r>
              <a:rPr lang="en-US"/>
              <a:t>Click to edit subtitle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86BB64-7896-BF4C-1953-FF24D2D242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925" y="425697"/>
            <a:ext cx="2541588" cy="1239837"/>
          </a:xfrm>
        </p:spPr>
        <p:txBody>
          <a:bodyPr anchor="b" anchorCtr="0"/>
          <a:lstStyle>
            <a:lvl1pPr marL="0" indent="0">
              <a:spcBef>
                <a:spcPts val="1800"/>
              </a:spcBef>
              <a:spcAft>
                <a:spcPts val="1200"/>
              </a:spcAft>
              <a:buFontTx/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 b="1" baseline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600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June 1, 2023</a:t>
            </a:r>
          </a:p>
          <a:p>
            <a:pPr lvl="1"/>
            <a:r>
              <a:rPr lang="en-US"/>
              <a:t>Presenter Name</a:t>
            </a:r>
          </a:p>
          <a:p>
            <a:pPr lvl="2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7419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920">
          <p15:clr>
            <a:srgbClr val="FBAE40"/>
          </p15:clr>
        </p15:guide>
        <p15:guide id="4" pos="53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88175" y="2412999"/>
            <a:ext cx="5081650" cy="3636109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2173" y="2412999"/>
            <a:ext cx="5081651" cy="3636109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72D795B-85F6-1F49-922A-F4131787307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88238" y="1637211"/>
            <a:ext cx="5081587" cy="71863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 1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4E34B4F-F908-104C-90F3-5135E2E8C7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0650" y="1637211"/>
            <a:ext cx="5081587" cy="71863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 2 </a:t>
            </a:r>
          </a:p>
        </p:txBody>
      </p:sp>
    </p:spTree>
    <p:extLst>
      <p:ext uri="{BB962C8B-B14F-4D97-AF65-F5344CB8AC3E}">
        <p14:creationId xmlns:p14="http://schemas.microsoft.com/office/powerpoint/2010/main" val="179008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9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(Reduce font for title longer than 2 lines)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6D6083-77A6-334A-8C7F-A5F18D4F5F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8177" y="1739901"/>
            <a:ext cx="10415647" cy="432752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photo icon below to insert picture</a:t>
            </a:r>
            <a:br>
              <a:rPr lang="en-US"/>
            </a:br>
            <a:r>
              <a:rPr lang="en-US"/>
              <a:t>(if replacing picture, you will have to reset your crop area)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3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(Reduce font for title longer than 2 lines)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CBC813-BC90-383B-25F4-91BFBEF14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pPr/>
              <a:t>4/17/25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7C4AC6A-88C2-0026-DF78-EF9920CFE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5ABB9BD-3F69-5EA5-3926-FA3D6284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59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90370" y="1739901"/>
            <a:ext cx="5013454" cy="4207040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8175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photo icon below to insert picture</a:t>
            </a:r>
            <a:br>
              <a:rPr lang="en-US"/>
            </a:br>
            <a:r>
              <a:rPr lang="en-US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1810270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558602"/>
            <a:ext cx="10415648" cy="1008797"/>
          </a:xfrm>
        </p:spPr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8176" y="1739901"/>
            <a:ext cx="5013454" cy="4207040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2175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photo icon below to insert picture</a:t>
            </a:r>
            <a:br>
              <a:rPr lang="en-US"/>
            </a:br>
            <a:r>
              <a:rPr lang="en-US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923201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70" y="558602"/>
            <a:ext cx="6697991" cy="1005229"/>
          </a:xfrm>
        </p:spPr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(2 lines max)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6968" y="1739901"/>
            <a:ext cx="6697993" cy="4207040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465770" y="0"/>
            <a:ext cx="3726230" cy="61505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1283" y="522288"/>
            <a:ext cx="291966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photo icon below to insert picture</a:t>
            </a:r>
            <a:br>
              <a:rPr lang="en-US"/>
            </a:br>
            <a:r>
              <a:rPr lang="en-US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1991234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683B70-E60E-3E01-3E06-64F74DBE37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7144"/>
            <a:ext cx="12179299" cy="6850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25992-890C-EC4B-B676-6CCEF133B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351" y="1709738"/>
            <a:ext cx="10409299" cy="2852737"/>
          </a:xfrm>
        </p:spPr>
        <p:txBody>
          <a:bodyPr anchor="ctr" anchorCtr="0"/>
          <a:lstStyle>
            <a:lvl1pPr>
              <a:defRPr sz="48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303FD-B916-FD4E-85C2-3EBF655BC1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91350" y="4589463"/>
            <a:ext cx="104093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FDE18-9616-B043-9C71-522DAD29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2FF7A-5905-EB40-919B-9225D0871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7509E-6005-DB4B-9578-84532E5F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8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88175" y="1739901"/>
            <a:ext cx="5081650" cy="4351338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2173" y="1739901"/>
            <a:ext cx="5081651" cy="4351338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A3B-E186-AB40-96C6-355AF9A6FE76}" type="datetimeFigureOut">
              <a:rPr lang="en-US" smtClean="0"/>
              <a:t>4/17/25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2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D954F6-D847-0908-23DD-02E95400FDF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698" y="3574"/>
            <a:ext cx="12172952" cy="685442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2502A-5BF2-8845-923F-AAF24377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2"/>
            <a:ext cx="10415648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B4A4D-34FE-994A-AFE8-DCF682312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8176" y="1739901"/>
            <a:ext cx="10415649" cy="435133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0CF24-C629-E54C-BA9B-20518F01F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1" y="6426616"/>
            <a:ext cx="1546302" cy="292238"/>
          </a:xfrm>
          <a:prstGeom prst="rect">
            <a:avLst/>
          </a:prstGeom>
        </p:spPr>
        <p:txBody>
          <a:bodyPr vert="horz" lIns="91440" tIns="91440" rIns="91440" bIns="91440" rtlCol="0" anchor="ctr" anchorCtr="0"/>
          <a:lstStyle>
            <a:lvl1pPr algn="l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CD4A3B-E186-AB40-96C6-355AF9A6FE76}" type="datetimeFigureOut">
              <a:rPr lang="en-US" smtClean="0"/>
              <a:pPr/>
              <a:t>4/17/25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34D85-E219-4F49-88C8-4DC17F06D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8150" y="6426616"/>
            <a:ext cx="5060066" cy="292238"/>
          </a:xfrm>
          <a:prstGeom prst="rect">
            <a:avLst/>
          </a:prstGeom>
        </p:spPr>
        <p:txBody>
          <a:bodyPr vert="horz" lIns="91440" tIns="91440" rIns="91440" bIns="91440" rtlCol="0" anchor="ctr"/>
          <a:lstStyle>
            <a:lvl1pPr algn="ctr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F2A8-2F01-4745-8AFB-4EEC8D271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020" y="6426616"/>
            <a:ext cx="434428" cy="292238"/>
          </a:xfrm>
          <a:prstGeom prst="rect">
            <a:avLst/>
          </a:prstGeom>
        </p:spPr>
        <p:txBody>
          <a:bodyPr vert="horz" lIns="91440" tIns="91440" rIns="91440" bIns="91440" rtlCol="0" anchor="ctr"/>
          <a:lstStyle>
            <a:lvl1pPr algn="ctr">
              <a:defRPr sz="1000" b="1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2B577FA-F7D9-2C48-919F-F962E3BF95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6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94" r:id="rId2"/>
    <p:sldLayoutId id="2147483705" r:id="rId3"/>
    <p:sldLayoutId id="2147483706" r:id="rId4"/>
    <p:sldLayoutId id="2147483707" r:id="rId5"/>
    <p:sldLayoutId id="2147483708" r:id="rId6"/>
    <p:sldLayoutId id="2147483710" r:id="rId7"/>
    <p:sldLayoutId id="2147483695" r:id="rId8"/>
    <p:sldLayoutId id="2147483696" r:id="rId9"/>
    <p:sldLayoutId id="214748370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baseline="0">
          <a:solidFill>
            <a:schemeClr val="accent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2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6" Type="http://schemas.openxmlformats.org/officeDocument/2006/relationships/image" Target="../media/image15.png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11" Type="http://schemas.openxmlformats.org/officeDocument/2006/relationships/image" Target="../media/image10.jpeg"/><Relationship Id="rId5" Type="http://schemas.openxmlformats.org/officeDocument/2006/relationships/image" Target="../media/image5.jpeg"/><Relationship Id="rId1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B3176E-FAD1-2B4C-96D5-F706C44483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5740" y="781022"/>
            <a:ext cx="11780519" cy="5295956"/>
          </a:xfrm>
        </p:spPr>
        <p:txBody>
          <a:bodyPr/>
          <a:lstStyle/>
          <a:p>
            <a:r>
              <a:rPr lang="en-US" dirty="0"/>
              <a:t>Automated Regions of Interest (ROI) Detection in Irradiated U-Zr Metallic Fuel Using Deep Learning Method</a:t>
            </a:r>
          </a:p>
          <a:p>
            <a:endParaRPr lang="en-US" dirty="0"/>
          </a:p>
          <a:p>
            <a:r>
              <a:rPr lang="en-US" sz="2000" dirty="0"/>
              <a:t>By Tiankai Yao</a:t>
            </a:r>
          </a:p>
          <a:p>
            <a:endParaRPr lang="en-US" sz="2000" dirty="0"/>
          </a:p>
          <a:p>
            <a:r>
              <a:rPr lang="en-US" sz="2000" dirty="0"/>
              <a:t>Prepared for NSUF Annual Program Review</a:t>
            </a:r>
          </a:p>
          <a:p>
            <a:r>
              <a:rPr lang="en-US" sz="2000" dirty="0"/>
              <a:t>04/17/2025 </a:t>
            </a:r>
          </a:p>
        </p:txBody>
      </p:sp>
    </p:spTree>
    <p:extLst>
      <p:ext uri="{BB962C8B-B14F-4D97-AF65-F5344CB8AC3E}">
        <p14:creationId xmlns:p14="http://schemas.microsoft.com/office/powerpoint/2010/main" val="4025150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6770A-EA70-F542-7922-4AA4B674C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3"/>
            <a:ext cx="10415648" cy="482798"/>
          </a:xfrm>
        </p:spPr>
        <p:txBody>
          <a:bodyPr/>
          <a:lstStyle/>
          <a:p>
            <a:r>
              <a:rPr lang="en-US" dirty="0"/>
              <a:t>Compared with Faster RCNN method </a:t>
            </a:r>
          </a:p>
        </p:txBody>
      </p:sp>
      <p:pic>
        <p:nvPicPr>
          <p:cNvPr id="4" name="Picture 3" descr="A collage of images of cells&#10;&#10;AI-generated content may be incorrect.">
            <a:extLst>
              <a:ext uri="{FF2B5EF4-FFF2-40B4-BE49-F238E27FC236}">
                <a16:creationId xmlns:a16="http://schemas.microsoft.com/office/drawing/2014/main" id="{3FD575B4-BCE5-352E-F874-33712F20B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1163637"/>
            <a:ext cx="9020324" cy="464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14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1FEC1-F34F-A561-CD3E-76DEE0959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Performance by Numbers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504C01-CC5E-5ECA-D8D9-7907D216E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1063000"/>
            <a:ext cx="5803900" cy="1788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E5A761-625E-F6A1-5582-238CEC55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050" y="2851578"/>
            <a:ext cx="6248400" cy="303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15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D11DF-4C32-3719-BDEF-D281A062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2"/>
            <a:ext cx="10783124" cy="1008797"/>
          </a:xfrm>
        </p:spPr>
        <p:txBody>
          <a:bodyPr/>
          <a:lstStyle/>
          <a:p>
            <a:r>
              <a:rPr lang="en-US" dirty="0"/>
              <a:t>Other AI models developed and deployed on NSUF NRDS site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9C01BB-2379-348E-E749-CF5755BE9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11275"/>
            <a:ext cx="7772400" cy="443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2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CF44B-2C35-C085-142C-3167DDA4F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2"/>
            <a:ext cx="10833924" cy="1008797"/>
          </a:xfrm>
        </p:spPr>
        <p:txBody>
          <a:bodyPr/>
          <a:lstStyle/>
          <a:p>
            <a:r>
              <a:rPr lang="en-US" dirty="0"/>
              <a:t>Other AI models developed and deployed on NSUF NRDS site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79AFA5-4D1A-091B-5B80-4A700F9DD2EF}"/>
              </a:ext>
            </a:extLst>
          </p:cNvPr>
          <p:cNvSpPr txBox="1"/>
          <p:nvPr/>
        </p:nvSpPr>
        <p:spPr>
          <a:xfrm>
            <a:off x="888176" y="1198067"/>
            <a:ext cx="867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Accurate Segmentation of Localized Corrosion in Structural Alloys via Deep Learning</a:t>
            </a:r>
            <a:endParaRPr lang="en-US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167FE-3430-849B-C18C-D14DE0B87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76" y="1802130"/>
            <a:ext cx="4953824" cy="43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CB9A71-6EDE-E1CB-D9BB-368358D36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538" y="1936788"/>
            <a:ext cx="5683462" cy="4204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8486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8107D-3D14-A06A-A2FA-988556C33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3"/>
            <a:ext cx="10415648" cy="419298"/>
          </a:xfrm>
        </p:spPr>
        <p:txBody>
          <a:bodyPr/>
          <a:lstStyle/>
          <a:p>
            <a:r>
              <a:rPr lang="en-US" dirty="0"/>
              <a:t>Performance comparison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F67585-CED7-9A29-CE1F-8FFD984E3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469" y="1253331"/>
            <a:ext cx="8291062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747C6D-7436-3742-D6CA-8F307644E610}"/>
              </a:ext>
            </a:extLst>
          </p:cNvPr>
          <p:cNvSpPr txBox="1"/>
          <p:nvPr/>
        </p:nvSpPr>
        <p:spPr>
          <a:xfrm>
            <a:off x="4071369" y="5604669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Without (c) and with (d) texture refinement </a:t>
            </a:r>
          </a:p>
        </p:txBody>
      </p:sp>
    </p:spTree>
    <p:extLst>
      <p:ext uri="{BB962C8B-B14F-4D97-AF65-F5344CB8AC3E}">
        <p14:creationId xmlns:p14="http://schemas.microsoft.com/office/powerpoint/2010/main" val="82288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49EF8-5E9E-AF85-9E04-03F9B6079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838" y="3049125"/>
            <a:ext cx="2343562" cy="45495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1E8F9ED3-726A-0160-5015-55F69786C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18875FDB-3E50-6A8C-2E9A-0C4564FA07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9235AF52-454E-5C4B-3B98-D139A361CF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47EAC9-E18D-828E-D1F6-868C3ADC4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124" y="3109722"/>
            <a:ext cx="29337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6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3B097-348D-47D6-7452-939EA7D9C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76" y="368103"/>
            <a:ext cx="7658924" cy="508198"/>
          </a:xfrm>
        </p:spPr>
        <p:txBody>
          <a:bodyPr/>
          <a:lstStyle/>
          <a:p>
            <a:r>
              <a:rPr lang="en-US" dirty="0"/>
              <a:t>Nuclear Fuel Post Irradiation Examination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EB9302-59A4-2C87-1815-9B728D75D030}"/>
              </a:ext>
            </a:extLst>
          </p:cNvPr>
          <p:cNvSpPr txBox="1"/>
          <p:nvPr/>
        </p:nvSpPr>
        <p:spPr>
          <a:xfrm>
            <a:off x="296943" y="4689989"/>
            <a:ext cx="229861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Photo observation of U-10Zr fuel pins irradiated in Fast Flux </a:t>
            </a:r>
            <a:r>
              <a:rPr lang="en-US" sz="1400" dirty="0"/>
              <a:t>Test Facility </a:t>
            </a:r>
            <a:r>
              <a:rPr lang="en-US" sz="1400" dirty="0">
                <a:latin typeface="+mn-lt"/>
              </a:rPr>
              <a:t>(~</a:t>
            </a:r>
            <a:r>
              <a:rPr lang="en-US" sz="1400" dirty="0"/>
              <a:t>1</a:t>
            </a:r>
            <a:r>
              <a:rPr lang="en-US" sz="1400" dirty="0">
                <a:latin typeface="+mn-lt"/>
              </a:rPr>
              <a:t> 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08AF83-2F9E-DD35-8CD3-3BA9896D852A}"/>
              </a:ext>
            </a:extLst>
          </p:cNvPr>
          <p:cNvSpPr txBox="1"/>
          <p:nvPr/>
        </p:nvSpPr>
        <p:spPr>
          <a:xfrm>
            <a:off x="2494561" y="3306809"/>
            <a:ext cx="2543015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dirty="0"/>
              <a:t>OM examination</a:t>
            </a:r>
            <a:r>
              <a:rPr lang="en-US" sz="1400" dirty="0">
                <a:latin typeface="+mn-lt"/>
              </a:rPr>
              <a:t> (U-10Zr fuel) </a:t>
            </a:r>
            <a:br>
              <a:rPr lang="en-US" sz="1400" dirty="0">
                <a:latin typeface="+mn-lt"/>
              </a:rPr>
            </a:br>
            <a:r>
              <a:rPr lang="en-US" sz="1400" dirty="0">
                <a:latin typeface="+mn-lt"/>
              </a:rPr>
              <a:t>(1mm, 10</a:t>
            </a:r>
            <a:r>
              <a:rPr lang="en-US" sz="1400" baseline="30000" dirty="0">
                <a:latin typeface="+mn-lt"/>
              </a:rPr>
              <a:t>-3</a:t>
            </a:r>
            <a:r>
              <a:rPr lang="en-US" sz="1400" dirty="0">
                <a:latin typeface="+mn-lt"/>
              </a:rPr>
              <a:t> m</a:t>
            </a:r>
            <a:r>
              <a:rPr lang="en-US" sz="1400" baseline="30000" dirty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665892-3DA7-7EE7-47AC-52AB5B5765D8}"/>
              </a:ext>
            </a:extLst>
          </p:cNvPr>
          <p:cNvSpPr txBox="1"/>
          <p:nvPr/>
        </p:nvSpPr>
        <p:spPr>
          <a:xfrm>
            <a:off x="4364715" y="4981749"/>
            <a:ext cx="375102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Scanning electron microscopy characterization </a:t>
            </a:r>
          </a:p>
          <a:p>
            <a:pPr algn="ctr"/>
            <a:r>
              <a:rPr lang="en-US" sz="1400" dirty="0">
                <a:latin typeface="+mn-lt"/>
              </a:rPr>
              <a:t>of U-10Zr grain and precipitate (1 μm, 10</a:t>
            </a:r>
            <a:r>
              <a:rPr lang="en-US" sz="1400" baseline="30000" dirty="0">
                <a:latin typeface="+mn-lt"/>
              </a:rPr>
              <a:t>-6 </a:t>
            </a:r>
            <a:r>
              <a:rPr lang="en-US" sz="1400" dirty="0">
                <a:latin typeface="+mn-lt"/>
              </a:rPr>
              <a:t>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907678-E34F-335C-4589-D750BC96EBD2}"/>
              </a:ext>
            </a:extLst>
          </p:cNvPr>
          <p:cNvSpPr txBox="1"/>
          <p:nvPr/>
        </p:nvSpPr>
        <p:spPr>
          <a:xfrm>
            <a:off x="570432" y="5496782"/>
            <a:ext cx="10757622" cy="461665"/>
          </a:xfrm>
          <a:prstGeom prst="rect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tIns="91440" bIns="91440" rtlCol="0" anchor="ctr" anchorCtr="0">
            <a:spAutoFit/>
          </a:bodyPr>
          <a:lstStyle/>
          <a:p>
            <a:pPr algn="ctr"/>
            <a:r>
              <a:rPr lang="en-US" dirty="0">
                <a:latin typeface="+mn-lt"/>
              </a:rPr>
              <a:t>INL PIE capabilities span 10 orders of magnitude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47D026-09DB-A472-71C8-E3842A4A4434}"/>
              </a:ext>
            </a:extLst>
          </p:cNvPr>
          <p:cNvSpPr txBox="1"/>
          <p:nvPr/>
        </p:nvSpPr>
        <p:spPr>
          <a:xfrm>
            <a:off x="9590148" y="4686783"/>
            <a:ext cx="2487552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Atom probe tomography study of Zr atom distribution in 3D </a:t>
            </a:r>
          </a:p>
          <a:p>
            <a:pPr algn="ctr"/>
            <a:r>
              <a:rPr lang="en-US" sz="1400" dirty="0">
                <a:latin typeface="+mn-lt"/>
              </a:rPr>
              <a:t>(3 </a:t>
            </a:r>
            <a:r>
              <a:rPr lang="en-US" sz="1400" dirty="0" err="1">
                <a:latin typeface="+mn-lt"/>
              </a:rPr>
              <a:t>Å</a:t>
            </a:r>
            <a:r>
              <a:rPr lang="en-US" sz="1400" dirty="0"/>
              <a:t>, </a:t>
            </a:r>
            <a:r>
              <a:rPr lang="en-US" sz="1400" dirty="0">
                <a:latin typeface="+mn-lt"/>
              </a:rPr>
              <a:t>10</a:t>
            </a:r>
            <a:r>
              <a:rPr lang="en-US" sz="1400" baseline="30000" dirty="0">
                <a:latin typeface="+mn-lt"/>
              </a:rPr>
              <a:t>-10 </a:t>
            </a:r>
            <a:r>
              <a:rPr lang="en-US" sz="1400" dirty="0">
                <a:latin typeface="+mn-lt"/>
              </a:rPr>
              <a:t>m)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0AF681-B583-03A5-E635-9945A12A02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127" y="2108547"/>
            <a:ext cx="3660419" cy="143844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E4C39BE-7B9D-3BE7-B9BC-34362BA33F53}"/>
              </a:ext>
            </a:extLst>
          </p:cNvPr>
          <p:cNvGrpSpPr/>
          <p:nvPr/>
        </p:nvGrpSpPr>
        <p:grpSpPr>
          <a:xfrm>
            <a:off x="340174" y="994866"/>
            <a:ext cx="766630" cy="3660419"/>
            <a:chOff x="0" y="1238590"/>
            <a:chExt cx="825590" cy="3941934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BF9EB3F4-F37E-6562-2004-D84DFA9858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4093476"/>
              <a:ext cx="825590" cy="1087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FFTF Cover Photo">
              <a:extLst>
                <a:ext uri="{FF2B5EF4-FFF2-40B4-BE49-F238E27FC236}">
                  <a16:creationId xmlns:a16="http://schemas.microsoft.com/office/drawing/2014/main" id="{7CCEBD6B-457A-5468-1EB4-9ACAFF0AB7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82" y="1238590"/>
              <a:ext cx="818913" cy="2800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 descr="A picture containing nature, rain, photo, large&#10;&#10;Description automatically generated">
            <a:extLst>
              <a:ext uri="{FF2B5EF4-FFF2-40B4-BE49-F238E27FC236}">
                <a16:creationId xmlns:a16="http://schemas.microsoft.com/office/drawing/2014/main" id="{C5013E85-83FE-626E-2DCD-365BBCD100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8871" y="3236701"/>
            <a:ext cx="1215302" cy="171803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A0D05F-2E9A-7130-6B74-6DCD59C88947}"/>
              </a:ext>
            </a:extLst>
          </p:cNvPr>
          <p:cNvCxnSpPr>
            <a:cxnSpLocks/>
          </p:cNvCxnSpPr>
          <p:nvPr/>
        </p:nvCxnSpPr>
        <p:spPr>
          <a:xfrm flipV="1">
            <a:off x="5119409" y="4853785"/>
            <a:ext cx="601374" cy="3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174C1FF-9242-2D8C-5303-CB67BE93DC92}"/>
              </a:ext>
            </a:extLst>
          </p:cNvPr>
          <p:cNvSpPr txBox="1"/>
          <p:nvPr/>
        </p:nvSpPr>
        <p:spPr>
          <a:xfrm>
            <a:off x="5119409" y="4595697"/>
            <a:ext cx="829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50 µm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1C6BB-BF70-2673-10E3-DB99483F85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3653" y="997559"/>
            <a:ext cx="2210321" cy="2207402"/>
          </a:xfrm>
          <a:prstGeom prst="rect">
            <a:avLst/>
          </a:prstGeom>
        </p:spPr>
      </p:pic>
      <p:pic>
        <p:nvPicPr>
          <p:cNvPr id="18" name="Picture 17" descr="A picture containing indoor, food, video, game&#10;&#10;Description automatically generated">
            <a:extLst>
              <a:ext uri="{FF2B5EF4-FFF2-40B4-BE49-F238E27FC236}">
                <a16:creationId xmlns:a16="http://schemas.microsoft.com/office/drawing/2014/main" id="{441985C7-FB8F-A5CA-BD3F-C89ED90EAE5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0254" y="3243711"/>
            <a:ext cx="1215302" cy="171803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0485E4-6306-9A23-68C2-F181955C97F1}"/>
              </a:ext>
            </a:extLst>
          </p:cNvPr>
          <p:cNvCxnSpPr>
            <a:cxnSpLocks/>
          </p:cNvCxnSpPr>
          <p:nvPr/>
        </p:nvCxnSpPr>
        <p:spPr>
          <a:xfrm flipV="1">
            <a:off x="6474775" y="4865597"/>
            <a:ext cx="481491" cy="1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A22AD52-E00E-2314-9461-FB1EC14A8EE6}"/>
              </a:ext>
            </a:extLst>
          </p:cNvPr>
          <p:cNvSpPr txBox="1"/>
          <p:nvPr/>
        </p:nvSpPr>
        <p:spPr>
          <a:xfrm>
            <a:off x="6407005" y="4595697"/>
            <a:ext cx="829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2 µm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CC19BB-F092-C6FB-DD82-554C12DDC1E3}"/>
              </a:ext>
            </a:extLst>
          </p:cNvPr>
          <p:cNvGrpSpPr/>
          <p:nvPr/>
        </p:nvGrpSpPr>
        <p:grpSpPr>
          <a:xfrm>
            <a:off x="6739340" y="736745"/>
            <a:ext cx="3412468" cy="3263988"/>
            <a:chOff x="6704662" y="1016145"/>
            <a:chExt cx="3412468" cy="326398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66FF111-C30A-05AA-0001-8FA7C3752013}"/>
                </a:ext>
              </a:extLst>
            </p:cNvPr>
            <p:cNvSpPr txBox="1"/>
            <p:nvPr/>
          </p:nvSpPr>
          <p:spPr>
            <a:xfrm>
              <a:off x="7607798" y="3418359"/>
              <a:ext cx="1947672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+mn-lt"/>
                </a:rPr>
                <a:t>Transmission electron  microscopy identification of Zr nano precipitate</a:t>
              </a:r>
              <a:br>
                <a:rPr lang="en-US" sz="1400" dirty="0">
                  <a:latin typeface="+mn-lt"/>
                </a:rPr>
              </a:br>
              <a:r>
                <a:rPr lang="en-US" sz="1400" dirty="0">
                  <a:latin typeface="+mn-lt"/>
                </a:rPr>
                <a:t>(2-5 nm, 10</a:t>
              </a:r>
              <a:r>
                <a:rPr lang="en-US" sz="1400" baseline="30000" dirty="0">
                  <a:latin typeface="+mn-lt"/>
                </a:rPr>
                <a:t>-9</a:t>
              </a:r>
              <a:r>
                <a:rPr lang="en-US" sz="1400" dirty="0">
                  <a:latin typeface="+mn-lt"/>
                </a:rPr>
                <a:t> m)</a:t>
              </a:r>
            </a:p>
          </p:txBody>
        </p:sp>
        <p:pic>
          <p:nvPicPr>
            <p:cNvPr id="23" name="Picture 22" descr="A picture containing brush&#10;&#10;Description automatically generated">
              <a:extLst>
                <a:ext uri="{FF2B5EF4-FFF2-40B4-BE49-F238E27FC236}">
                  <a16:creationId xmlns:a16="http://schemas.microsoft.com/office/drawing/2014/main" id="{2E2E72A2-B710-A266-3F36-E098C7B0C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6101" y="1276959"/>
              <a:ext cx="1027766" cy="2078513"/>
            </a:xfrm>
            <a:prstGeom prst="rect">
              <a:avLst/>
            </a:prstGeom>
            <a:ln w="6350" cap="sq">
              <a:solidFill>
                <a:schemeClr val="tx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905A6EE-F71D-F778-2686-451267760988}"/>
                </a:ext>
              </a:extLst>
            </p:cNvPr>
            <p:cNvCxnSpPr>
              <a:cxnSpLocks/>
            </p:cNvCxnSpPr>
            <p:nvPr/>
          </p:nvCxnSpPr>
          <p:spPr>
            <a:xfrm>
              <a:off x="6800368" y="1489201"/>
              <a:ext cx="326391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EC6A265-5414-DBA5-3E85-10C56FFD0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802137" y="1276959"/>
              <a:ext cx="1032358" cy="103235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34FB611-AF42-7CB2-3748-766B36EC2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873810" y="1282415"/>
              <a:ext cx="1032358" cy="103524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C14EA3D-ABCA-20E0-C2F9-C1C3C8E1C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2137" y="2363215"/>
              <a:ext cx="1029683" cy="102968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1EE0EB9-BABE-05D6-9EC2-2C7C48222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0724" y="2357758"/>
              <a:ext cx="1046886" cy="1040599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E9658C3-615D-E14C-9E4C-67B94955DE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5235" y="3353378"/>
              <a:ext cx="216787" cy="1"/>
            </a:xfrm>
            <a:prstGeom prst="line">
              <a:avLst/>
            </a:prstGeom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1F1B92E-2E37-7127-325A-27C0FBBE07C6}"/>
                </a:ext>
              </a:extLst>
            </p:cNvPr>
            <p:cNvSpPr txBox="1"/>
            <p:nvPr/>
          </p:nvSpPr>
          <p:spPr>
            <a:xfrm>
              <a:off x="6704662" y="1230657"/>
              <a:ext cx="8298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 µm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C3BDFD8-9354-C8C8-BF80-1157143B081C}"/>
                </a:ext>
              </a:extLst>
            </p:cNvPr>
            <p:cNvSpPr txBox="1"/>
            <p:nvPr/>
          </p:nvSpPr>
          <p:spPr>
            <a:xfrm>
              <a:off x="9287296" y="3107292"/>
              <a:ext cx="8298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500 nm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00D4E2F-73BE-D36C-A7C8-AEE6FA4F35B1}"/>
                </a:ext>
              </a:extLst>
            </p:cNvPr>
            <p:cNvSpPr/>
            <p:nvPr/>
          </p:nvSpPr>
          <p:spPr>
            <a:xfrm>
              <a:off x="6730789" y="2063931"/>
              <a:ext cx="926748" cy="10975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7BFAD19-BD52-8782-4C6F-522EA707D4D7}"/>
                </a:ext>
              </a:extLst>
            </p:cNvPr>
            <p:cNvSpPr txBox="1"/>
            <p:nvPr/>
          </p:nvSpPr>
          <p:spPr>
            <a:xfrm>
              <a:off x="7743323" y="1016145"/>
              <a:ext cx="8298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C000"/>
                  </a:solidFill>
                </a:rPr>
                <a:t>U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E9C8633-7912-7CB6-E439-7D77039E3BDC}"/>
                </a:ext>
              </a:extLst>
            </p:cNvPr>
            <p:cNvSpPr txBox="1"/>
            <p:nvPr/>
          </p:nvSpPr>
          <p:spPr>
            <a:xfrm>
              <a:off x="8814945" y="1032330"/>
              <a:ext cx="8298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FF00"/>
                  </a:solidFill>
                </a:rPr>
                <a:t>Zr</a:t>
              </a:r>
            </a:p>
          </p:txBody>
        </p:sp>
      </p:grpSp>
      <p:pic>
        <p:nvPicPr>
          <p:cNvPr id="35" name="javaw_VLpcN4H8L7">
            <a:hlinkClick r:id="" action="ppaction://media"/>
            <a:extLst>
              <a:ext uri="{FF2B5EF4-FFF2-40B4-BE49-F238E27FC236}">
                <a16:creationId xmlns:a16="http://schemas.microsoft.com/office/drawing/2014/main" id="{9E2E49E8-5E1E-0BD2-56A3-CC86F4FBBC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11544" r="12283"/>
          <a:stretch/>
        </p:blipFill>
        <p:spPr>
          <a:xfrm>
            <a:off x="10096903" y="1154404"/>
            <a:ext cx="1947672" cy="3544876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14589BE-D6FE-FD2E-7901-C11725CDC5CA}"/>
              </a:ext>
            </a:extLst>
          </p:cNvPr>
          <p:cNvCxnSpPr>
            <a:cxnSpLocks/>
          </p:cNvCxnSpPr>
          <p:nvPr/>
        </p:nvCxnSpPr>
        <p:spPr>
          <a:xfrm>
            <a:off x="742780" y="3104891"/>
            <a:ext cx="118626" cy="106504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C594F79-8BB3-F502-C600-73E710239D6E}"/>
              </a:ext>
            </a:extLst>
          </p:cNvPr>
          <p:cNvCxnSpPr>
            <a:cxnSpLocks/>
          </p:cNvCxnSpPr>
          <p:nvPr/>
        </p:nvCxnSpPr>
        <p:spPr>
          <a:xfrm flipH="1">
            <a:off x="742780" y="1533611"/>
            <a:ext cx="46533" cy="114788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1955AC0-5F56-C034-D0F6-911BEE8AD44B}"/>
              </a:ext>
            </a:extLst>
          </p:cNvPr>
          <p:cNvCxnSpPr>
            <a:cxnSpLocks/>
          </p:cNvCxnSpPr>
          <p:nvPr/>
        </p:nvCxnSpPr>
        <p:spPr>
          <a:xfrm flipV="1">
            <a:off x="740545" y="3880088"/>
            <a:ext cx="1098514" cy="39118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91CA111-8A95-883D-B59A-DDC228D57235}"/>
              </a:ext>
            </a:extLst>
          </p:cNvPr>
          <p:cNvCxnSpPr>
            <a:cxnSpLocks/>
          </p:cNvCxnSpPr>
          <p:nvPr/>
        </p:nvCxnSpPr>
        <p:spPr>
          <a:xfrm flipV="1">
            <a:off x="1777261" y="2185740"/>
            <a:ext cx="1098514" cy="39118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C2311B4-E901-21EC-6085-81572BE37433}"/>
              </a:ext>
            </a:extLst>
          </p:cNvPr>
          <p:cNvCxnSpPr>
            <a:cxnSpLocks/>
          </p:cNvCxnSpPr>
          <p:nvPr/>
        </p:nvCxnSpPr>
        <p:spPr>
          <a:xfrm>
            <a:off x="4141895" y="2208092"/>
            <a:ext cx="1480245" cy="14972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0E5F63A-4A37-F748-8650-298C9401112A}"/>
              </a:ext>
            </a:extLst>
          </p:cNvPr>
          <p:cNvCxnSpPr>
            <a:cxnSpLocks/>
          </p:cNvCxnSpPr>
          <p:nvPr/>
        </p:nvCxnSpPr>
        <p:spPr>
          <a:xfrm flipV="1">
            <a:off x="6978081" y="2623936"/>
            <a:ext cx="355678" cy="94591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1F0F7B9-E0DA-38F6-BD1E-368E974EF36A}"/>
              </a:ext>
            </a:extLst>
          </p:cNvPr>
          <p:cNvCxnSpPr>
            <a:cxnSpLocks/>
          </p:cNvCxnSpPr>
          <p:nvPr/>
        </p:nvCxnSpPr>
        <p:spPr>
          <a:xfrm>
            <a:off x="9466716" y="2438492"/>
            <a:ext cx="1032709" cy="52789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93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30CE30C-4F6F-5C01-0F5C-963504FDE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98" y="374189"/>
            <a:ext cx="10415648" cy="1008797"/>
          </a:xfrm>
        </p:spPr>
        <p:txBody>
          <a:bodyPr/>
          <a:lstStyle/>
          <a:p>
            <a:r>
              <a:rPr lang="en-US" dirty="0"/>
              <a:t>ROI is the starting point of materials characterization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732AFA-3A7E-E95F-247D-6AA7763CEC4D}"/>
              </a:ext>
            </a:extLst>
          </p:cNvPr>
          <p:cNvGrpSpPr/>
          <p:nvPr/>
        </p:nvGrpSpPr>
        <p:grpSpPr>
          <a:xfrm>
            <a:off x="5094506" y="1168399"/>
            <a:ext cx="7018029" cy="4778149"/>
            <a:chOff x="4306747" y="-1214671"/>
            <a:chExt cx="8325282" cy="5668178"/>
          </a:xfrm>
        </p:grpSpPr>
        <p:pic>
          <p:nvPicPr>
            <p:cNvPr id="2" name="Picture 1" descr="A red square on a white surface&#10;&#10;Description automatically generated">
              <a:extLst>
                <a:ext uri="{FF2B5EF4-FFF2-40B4-BE49-F238E27FC236}">
                  <a16:creationId xmlns:a16="http://schemas.microsoft.com/office/drawing/2014/main" id="{42B5E6F6-BB3B-0079-315C-4650B4603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747" y="1710307"/>
              <a:ext cx="4116208" cy="2743200"/>
            </a:xfrm>
            <a:prstGeom prst="rect">
              <a:avLst/>
            </a:prstGeom>
          </p:spPr>
        </p:pic>
        <p:pic>
          <p:nvPicPr>
            <p:cNvPr id="3" name="Picture 2" descr="A close-up of a red square&#10;&#10;Description automatically generated">
              <a:extLst>
                <a:ext uri="{FF2B5EF4-FFF2-40B4-BE49-F238E27FC236}">
                  <a16:creationId xmlns:a16="http://schemas.microsoft.com/office/drawing/2014/main" id="{4661FFE9-0EC6-9C45-5336-0DEBD8954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850" y="-1214671"/>
              <a:ext cx="4116208" cy="2743200"/>
            </a:xfrm>
            <a:prstGeom prst="rect">
              <a:avLst/>
            </a:prstGeom>
          </p:spPr>
        </p:pic>
        <p:pic>
          <p:nvPicPr>
            <p:cNvPr id="4" name="Picture 3" descr="A close-up of a stone&#10;&#10;Description automatically generated">
              <a:extLst>
                <a:ext uri="{FF2B5EF4-FFF2-40B4-BE49-F238E27FC236}">
                  <a16:creationId xmlns:a16="http://schemas.microsoft.com/office/drawing/2014/main" id="{9BDCF2CE-F7EF-9E70-B76E-BF1002BF6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5821" y="1696198"/>
              <a:ext cx="4116208" cy="27432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536DC7C-340F-D01A-1E8F-2AF486E2B4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65" y="1168399"/>
            <a:ext cx="4784468" cy="477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39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B159D-309D-FA70-4A04-D1050CFA3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77" y="454358"/>
            <a:ext cx="10415648" cy="607548"/>
          </a:xfrm>
        </p:spPr>
        <p:txBody>
          <a:bodyPr/>
          <a:lstStyle/>
          <a:p>
            <a:r>
              <a:rPr lang="en-US" dirty="0"/>
              <a:t>ROI and Image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D8523-53BD-46D0-5998-51C041E63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77" y="1567399"/>
            <a:ext cx="3721923" cy="3530599"/>
          </a:xfrm>
        </p:spPr>
        <p:txBody>
          <a:bodyPr/>
          <a:lstStyle/>
          <a:p>
            <a:r>
              <a:rPr lang="en-US" dirty="0"/>
              <a:t>Is the ROI selected representative of irradiated fuel</a:t>
            </a:r>
          </a:p>
          <a:p>
            <a:r>
              <a:rPr lang="en-US" dirty="0"/>
              <a:t>If Yes, proof?</a:t>
            </a:r>
          </a:p>
          <a:p>
            <a:r>
              <a:rPr lang="en-US" dirty="0"/>
              <a:t>If not, how to make sure it is representative </a:t>
            </a:r>
          </a:p>
          <a:p>
            <a:r>
              <a:rPr lang="en-US" dirty="0"/>
              <a:t>Automation</a:t>
            </a:r>
          </a:p>
          <a:p>
            <a:r>
              <a:rPr lang="en-US" dirty="0"/>
              <a:t>Efficiency</a:t>
            </a:r>
          </a:p>
          <a:p>
            <a:r>
              <a:rPr lang="en-US" dirty="0"/>
              <a:t>Cost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ABA11-6CCD-A725-1F1C-5DF2E5A806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23" y="1063000"/>
            <a:ext cx="2743670" cy="1828800"/>
          </a:xfrm>
          <a:prstGeom prst="rect">
            <a:avLst/>
          </a:prstGeom>
        </p:spPr>
      </p:pic>
      <p:pic>
        <p:nvPicPr>
          <p:cNvPr id="5" name="Picture 4" descr="A graph of a number of blue and green lines&#10;&#10;AI-generated content may be incorrect.">
            <a:extLst>
              <a:ext uri="{FF2B5EF4-FFF2-40B4-BE49-F238E27FC236}">
                <a16:creationId xmlns:a16="http://schemas.microsoft.com/office/drawing/2014/main" id="{144DB87E-DFBC-54D4-B35F-9C4DE3C0CD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727" y="2109053"/>
            <a:ext cx="2789296" cy="1828800"/>
          </a:xfrm>
          <a:prstGeom prst="rect">
            <a:avLst/>
          </a:prstGeom>
        </p:spPr>
      </p:pic>
      <p:pic>
        <p:nvPicPr>
          <p:cNvPr id="6" name="Picture 5" descr="A blue and yellow paint splattered on a black background&#10;&#10;AI-generated content may be incorrect.">
            <a:extLst>
              <a:ext uri="{FF2B5EF4-FFF2-40B4-BE49-F238E27FC236}">
                <a16:creationId xmlns:a16="http://schemas.microsoft.com/office/drawing/2014/main" id="{09B51155-C3B5-D2F0-9A31-2D65B2DBF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665" y="4183598"/>
            <a:ext cx="2744139" cy="1828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FE308AA-6798-05FC-3891-B222E3E952F3}"/>
              </a:ext>
            </a:extLst>
          </p:cNvPr>
          <p:cNvGrpSpPr/>
          <p:nvPr/>
        </p:nvGrpSpPr>
        <p:grpSpPr>
          <a:xfrm rot="20132017">
            <a:off x="7705335" y="2109053"/>
            <a:ext cx="794295" cy="627546"/>
            <a:chOff x="4542351" y="2380179"/>
            <a:chExt cx="794295" cy="627546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A2036379-823F-6A9F-F030-0D33F75D4DDB}"/>
                </a:ext>
              </a:extLst>
            </p:cNvPr>
            <p:cNvSpPr/>
            <p:nvPr/>
          </p:nvSpPr>
          <p:spPr>
            <a:xfrm rot="3600000">
              <a:off x="4625726" y="2296804"/>
              <a:ext cx="627546" cy="79429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ight Arrow 4">
              <a:extLst>
                <a:ext uri="{FF2B5EF4-FFF2-40B4-BE49-F238E27FC236}">
                  <a16:creationId xmlns:a16="http://schemas.microsoft.com/office/drawing/2014/main" id="{7675C8FA-424C-B660-750C-BBBD043EA6FA}"/>
                </a:ext>
              </a:extLst>
            </p:cNvPr>
            <p:cNvSpPr txBox="1"/>
            <p:nvPr/>
          </p:nvSpPr>
          <p:spPr>
            <a:xfrm rot="3600000">
              <a:off x="4672792" y="2374142"/>
              <a:ext cx="439282" cy="4765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72ECE40-339A-CF6D-1C99-5338D978ED6F}"/>
              </a:ext>
            </a:extLst>
          </p:cNvPr>
          <p:cNvGrpSpPr/>
          <p:nvPr/>
        </p:nvGrpSpPr>
        <p:grpSpPr>
          <a:xfrm rot="20342474">
            <a:off x="8530954" y="4183598"/>
            <a:ext cx="627546" cy="794295"/>
            <a:chOff x="3767987" y="3843976"/>
            <a:chExt cx="627546" cy="794295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0830539D-1EF0-02EB-9150-D14B69B865C9}"/>
                </a:ext>
              </a:extLst>
            </p:cNvPr>
            <p:cNvSpPr/>
            <p:nvPr/>
          </p:nvSpPr>
          <p:spPr>
            <a:xfrm rot="10800000">
              <a:off x="3767987" y="3843976"/>
              <a:ext cx="627546" cy="79429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ight Arrow 6">
              <a:extLst>
                <a:ext uri="{FF2B5EF4-FFF2-40B4-BE49-F238E27FC236}">
                  <a16:creationId xmlns:a16="http://schemas.microsoft.com/office/drawing/2014/main" id="{E23F97D6-B0EF-7154-D6D4-8080344F3EE0}"/>
                </a:ext>
              </a:extLst>
            </p:cNvPr>
            <p:cNvSpPr txBox="1"/>
            <p:nvPr/>
          </p:nvSpPr>
          <p:spPr>
            <a:xfrm rot="21600000">
              <a:off x="3956251" y="4002835"/>
              <a:ext cx="439282" cy="4765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69E82E-8F04-4D9E-2B53-A463AEFAF1B2}"/>
              </a:ext>
            </a:extLst>
          </p:cNvPr>
          <p:cNvGrpSpPr/>
          <p:nvPr/>
        </p:nvGrpSpPr>
        <p:grpSpPr>
          <a:xfrm rot="19776305">
            <a:off x="5563447" y="3223926"/>
            <a:ext cx="794295" cy="627546"/>
            <a:chOff x="2773591" y="2410941"/>
            <a:chExt cx="794295" cy="627546"/>
          </a:xfrm>
        </p:grpSpPr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68BE0C72-B07C-2FD2-43FB-C1D4604068EC}"/>
                </a:ext>
              </a:extLst>
            </p:cNvPr>
            <p:cNvSpPr/>
            <p:nvPr/>
          </p:nvSpPr>
          <p:spPr>
            <a:xfrm rot="18000000">
              <a:off x="2856966" y="2327566"/>
              <a:ext cx="627546" cy="79429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ight Arrow 8">
              <a:extLst>
                <a:ext uri="{FF2B5EF4-FFF2-40B4-BE49-F238E27FC236}">
                  <a16:creationId xmlns:a16="http://schemas.microsoft.com/office/drawing/2014/main" id="{31E71BBF-9C5F-8544-0947-76A480364260}"/>
                </a:ext>
              </a:extLst>
            </p:cNvPr>
            <p:cNvSpPr txBox="1"/>
            <p:nvPr/>
          </p:nvSpPr>
          <p:spPr>
            <a:xfrm rot="18000000">
              <a:off x="2904032" y="2567946"/>
              <a:ext cx="439282" cy="4765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481067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E6CCF-A7AB-B1C5-448C-DFC23A6B9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EDC1428-5A26-9EFD-A815-AC2025360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98" y="374189"/>
            <a:ext cx="10415648" cy="549157"/>
          </a:xfrm>
        </p:spPr>
        <p:txBody>
          <a:bodyPr/>
          <a:lstStyle/>
          <a:p>
            <a:r>
              <a:rPr lang="en-US" dirty="0"/>
              <a:t>10, 000 images stitched to cover the whole area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8E741F-463B-B2D6-FEC7-109B0A8F9903}"/>
              </a:ext>
            </a:extLst>
          </p:cNvPr>
          <p:cNvGrpSpPr/>
          <p:nvPr/>
        </p:nvGrpSpPr>
        <p:grpSpPr>
          <a:xfrm>
            <a:off x="5094506" y="1168399"/>
            <a:ext cx="7018029" cy="4778149"/>
            <a:chOff x="4306747" y="-1214671"/>
            <a:chExt cx="8325282" cy="5668178"/>
          </a:xfrm>
        </p:grpSpPr>
        <p:pic>
          <p:nvPicPr>
            <p:cNvPr id="2" name="Picture 1" descr="A red square on a white surface&#10;&#10;Description automatically generated">
              <a:extLst>
                <a:ext uri="{FF2B5EF4-FFF2-40B4-BE49-F238E27FC236}">
                  <a16:creationId xmlns:a16="http://schemas.microsoft.com/office/drawing/2014/main" id="{BAD6D3FF-7BA3-1F56-6312-021503EA9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747" y="1710307"/>
              <a:ext cx="4116208" cy="2743200"/>
            </a:xfrm>
            <a:prstGeom prst="rect">
              <a:avLst/>
            </a:prstGeom>
          </p:spPr>
        </p:pic>
        <p:pic>
          <p:nvPicPr>
            <p:cNvPr id="3" name="Picture 2" descr="A close-up of a red square&#10;&#10;Description automatically generated">
              <a:extLst>
                <a:ext uri="{FF2B5EF4-FFF2-40B4-BE49-F238E27FC236}">
                  <a16:creationId xmlns:a16="http://schemas.microsoft.com/office/drawing/2014/main" id="{7F499CF3-220F-8487-DC9C-E13681978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850" y="-1214671"/>
              <a:ext cx="4116208" cy="2743200"/>
            </a:xfrm>
            <a:prstGeom prst="rect">
              <a:avLst/>
            </a:prstGeom>
          </p:spPr>
        </p:pic>
        <p:pic>
          <p:nvPicPr>
            <p:cNvPr id="4" name="Picture 3" descr="A close-up of a stone&#10;&#10;Description automatically generated">
              <a:extLst>
                <a:ext uri="{FF2B5EF4-FFF2-40B4-BE49-F238E27FC236}">
                  <a16:creationId xmlns:a16="http://schemas.microsoft.com/office/drawing/2014/main" id="{94E62E25-6AE7-4E53-4DD7-FC6BCAC1C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5821" y="1696198"/>
              <a:ext cx="4116208" cy="27432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CA03CC0-5476-7542-F476-CEDDBC2060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65" y="1168399"/>
            <a:ext cx="4784468" cy="477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74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A4259-0CA2-4A3A-3BE9-1EC1A3B79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</a:t>
            </a:r>
          </a:p>
        </p:txBody>
      </p:sp>
      <p:pic>
        <p:nvPicPr>
          <p:cNvPr id="4" name="Content Placeholder 3" descr="A diagram of a computer&#10;&#10;Description automatically generated">
            <a:extLst>
              <a:ext uri="{FF2B5EF4-FFF2-40B4-BE49-F238E27FC236}">
                <a16:creationId xmlns:a16="http://schemas.microsoft.com/office/drawing/2014/main" id="{6CDB7FCB-4C45-EECC-6527-5B9E21316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51" y="1253331"/>
            <a:ext cx="958949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3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13A24-161A-356E-AFE7-20B41C063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Singe-phase vs two-phase</a:t>
            </a:r>
          </a:p>
        </p:txBody>
      </p:sp>
      <p:pic>
        <p:nvPicPr>
          <p:cNvPr id="4" name="Content Placeholder 3" descr="A collage of images of a variety of shapes&#10;&#10;AI-generated content may be incorrect.">
            <a:extLst>
              <a:ext uri="{FF2B5EF4-FFF2-40B4-BE49-F238E27FC236}">
                <a16:creationId xmlns:a16="http://schemas.microsoft.com/office/drawing/2014/main" id="{3B52E1B1-D437-937E-C865-63AD2B3E4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1313399"/>
            <a:ext cx="8352822" cy="3183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CDC23E-091B-F3F6-B175-01D8739D0B1B}"/>
              </a:ext>
            </a:extLst>
          </p:cNvPr>
          <p:cNvSpPr txBox="1"/>
          <p:nvPr/>
        </p:nvSpPr>
        <p:spPr>
          <a:xfrm>
            <a:off x="1295400" y="4822070"/>
            <a:ext cx="916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Aft>
                <a:spcPts val="1000"/>
              </a:spcAft>
            </a:pPr>
            <a:r>
              <a:rPr lang="en-US" sz="1800" i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Comparison of single-phase and two-phase training.  The top row shows annotated ROIs, serving as ground truth. The middle row shows ROI proposals inferred using the single-phase model, while the bottom row shows ROI proposals generated by the two-phase model, highlighting its performance. </a:t>
            </a:r>
            <a:r>
              <a:rPr lang="en-US" sz="1800" i="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1800" i="0" kern="100" baseline="-2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en-US" sz="1800" i="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represents the prediction threshold score.</a:t>
            </a:r>
            <a:endParaRPr lang="en-US" sz="1800" i="1" kern="100" dirty="0">
              <a:solidFill>
                <a:srgbClr val="0E284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439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9B0DC-6CC6-7D22-04EA-A57F2F949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phase with modified weight loss function </a:t>
            </a:r>
          </a:p>
        </p:txBody>
      </p:sp>
      <p:pic>
        <p:nvPicPr>
          <p:cNvPr id="4" name="Picture 3" descr="A collage of images of a variety of shapes&#10;&#10;AI-generated content may be incorrect.">
            <a:extLst>
              <a:ext uri="{FF2B5EF4-FFF2-40B4-BE49-F238E27FC236}">
                <a16:creationId xmlns:a16="http://schemas.microsoft.com/office/drawing/2014/main" id="{043D6620-24E9-54B1-77B8-5C581254E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99" y="1273174"/>
            <a:ext cx="9095509" cy="3527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E41425-6EED-AB45-9CD8-06943DD76BF0}"/>
              </a:ext>
            </a:extLst>
          </p:cNvPr>
          <p:cNvSpPr txBox="1"/>
          <p:nvPr/>
        </p:nvSpPr>
        <p:spPr>
          <a:xfrm>
            <a:off x="1651000" y="4915006"/>
            <a:ext cx="889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Aft>
                <a:spcPts val="600"/>
              </a:spcAft>
            </a:pP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 top row shows annotated ROIs. The middle row shows ROI proposals inferred using the two-phase model utilizing original loss functions, while the bottom row shows ROI proposals generated by the two-phase model with modified weighted loss functions. </a:t>
            </a:r>
            <a:r>
              <a:rPr lang="en-US" sz="1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1800" kern="100" baseline="-2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represents the prediction threshold score.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547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F8924-DF7F-FA9A-5869-3DFE4A8B4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351465"/>
            <a:ext cx="10415648" cy="1008797"/>
          </a:xfrm>
        </p:spPr>
        <p:txBody>
          <a:bodyPr/>
          <a:lstStyle/>
          <a:p>
            <a:r>
              <a:rPr lang="en-US" dirty="0"/>
              <a:t>Compared with other methods in literature </a:t>
            </a:r>
          </a:p>
        </p:txBody>
      </p:sp>
      <p:pic>
        <p:nvPicPr>
          <p:cNvPr id="4" name="Content Placeholder 3" descr="A collage of images of cells&#10;&#10;AI-generated content may be incorrect.">
            <a:extLst>
              <a:ext uri="{FF2B5EF4-FFF2-40B4-BE49-F238E27FC236}">
                <a16:creationId xmlns:a16="http://schemas.microsoft.com/office/drawing/2014/main" id="{F093999C-6DCF-57B9-873C-8BCE12DF0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990537"/>
            <a:ext cx="8505190" cy="43434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2095F1-865D-7C2A-8B3B-AA68BBB6DD8C}"/>
              </a:ext>
            </a:extLst>
          </p:cNvPr>
          <p:cNvSpPr txBox="1"/>
          <p:nvPr/>
        </p:nvSpPr>
        <p:spPr>
          <a:xfrm>
            <a:off x="1192152" y="5468673"/>
            <a:ext cx="10415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-webkit-standard"/>
                <a:cs typeface="Arial" panose="020B0604020202020204" pitchFamily="34" charset="0"/>
              </a:rPr>
              <a:t>Visual comparison of ROI proposals generated by two variations of </a:t>
            </a:r>
            <a:r>
              <a:rPr lang="en-US" sz="1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-webkit-standard"/>
                <a:cs typeface="Arial" panose="020B0604020202020204" pitchFamily="34" charset="0"/>
              </a:rPr>
              <a:t>RetinaNet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-webkit-standard"/>
                <a:cs typeface="Arial" panose="020B0604020202020204" pitchFamily="34" charset="0"/>
              </a:rPr>
              <a:t> and our Proposed Method.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136320"/>
      </p:ext>
    </p:extLst>
  </p:cSld>
  <p:clrMapOvr>
    <a:masterClrMapping/>
  </p:clrMapOvr>
</p:sld>
</file>

<file path=ppt/theme/theme1.xml><?xml version="1.0" encoding="utf-8"?>
<a:theme xmlns:a="http://schemas.openxmlformats.org/drawingml/2006/main" name="INL 2020">
  <a:themeElements>
    <a:clrScheme name="NSUF">
      <a:dk1>
        <a:srgbClr val="000000"/>
      </a:dk1>
      <a:lt1>
        <a:srgbClr val="FFFFFF"/>
      </a:lt1>
      <a:dk2>
        <a:srgbClr val="06509D"/>
      </a:dk2>
      <a:lt2>
        <a:srgbClr val="4995D0"/>
      </a:lt2>
      <a:accent1>
        <a:srgbClr val="DB792C"/>
      </a:accent1>
      <a:accent2>
        <a:srgbClr val="4995D0"/>
      </a:accent2>
      <a:accent3>
        <a:srgbClr val="15345B"/>
      </a:accent3>
      <a:accent4>
        <a:srgbClr val="D89328"/>
      </a:accent4>
      <a:accent5>
        <a:srgbClr val="8E8E8E"/>
      </a:accent5>
      <a:accent6>
        <a:srgbClr val="C3C6C7"/>
      </a:accent6>
      <a:hlink>
        <a:srgbClr val="05509C"/>
      </a:hlink>
      <a:folHlink>
        <a:srgbClr val="8E8E8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L_2022_hexDark_wide-WEB" id="{BFCE2894-AEF1-8B46-9681-589859762878}" vid="{2C3C1B24-8270-DB49-B9E8-13EE0CF6AE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E82F965877DA48B42BD2A948B41834" ma:contentTypeVersion="1" ma:contentTypeDescription="Create a new document." ma:contentTypeScope="" ma:versionID="2256d34d26a10fb9041f5e82347b058b">
  <xsd:schema xmlns:xsd="http://www.w3.org/2001/XMLSchema" xmlns:xs="http://www.w3.org/2001/XMLSchema" xmlns:p="http://schemas.microsoft.com/office/2006/metadata/properties" xmlns:ns2="e13a543c-6713-4e5a-aa83-cb6a8e4cb4d2" targetNamespace="http://schemas.microsoft.com/office/2006/metadata/properties" ma:root="true" ma:fieldsID="fe980c8458d991d66740f43b520c8eeb" ns2:_="">
    <xsd:import namespace="e13a543c-6713-4e5a-aa83-cb6a8e4cb4d2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3a543c-6713-4e5a-aa83-cb6a8e4cb4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53BD8C8-895E-4169-A358-3E9B46BE64A2}">
  <ds:schemaRefs>
    <ds:schemaRef ds:uri="e13a543c-6713-4e5a-aa83-cb6a8e4cb4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322932C-873F-4D0F-B9E0-AE16472CDC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A68D4D-9402-4485-B11D-8DDDCEB2E4C5}">
  <ds:schemaRefs>
    <ds:schemaRef ds:uri="http://www.w3.org/XML/1998/namespace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e13a543c-6713-4e5a-aa83-cb6a8e4cb4d2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INL 2020</Template>
  <TotalTime>1197</TotalTime>
  <Words>369</Words>
  <Application>Microsoft Macintosh PowerPoint</Application>
  <PresentationFormat>Widescreen</PresentationFormat>
  <Paragraphs>46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Times New Roman</vt:lpstr>
      <vt:lpstr>INL 2020</vt:lpstr>
      <vt:lpstr>PowerPoint Presentation</vt:lpstr>
      <vt:lpstr>Nuclear Fuel Post Irradiation Examination</vt:lpstr>
      <vt:lpstr>ROI is the starting point of materials characterization</vt:lpstr>
      <vt:lpstr>ROI and Image Analysis</vt:lpstr>
      <vt:lpstr>10, 000 images stitched to cover the whole area</vt:lpstr>
      <vt:lpstr>Deep learning </vt:lpstr>
      <vt:lpstr>Singe-phase vs two-phase</vt:lpstr>
      <vt:lpstr>2nd phase with modified weight loss function </vt:lpstr>
      <vt:lpstr>Compared with other methods in literature </vt:lpstr>
      <vt:lpstr>Compared with Faster RCNN method </vt:lpstr>
      <vt:lpstr>Model Performance by Numbers </vt:lpstr>
      <vt:lpstr>Other AI models developed and deployed on NSUF NRDS site</vt:lpstr>
      <vt:lpstr>Other AI models developed and deployed on NSUF NRDS site</vt:lpstr>
      <vt:lpstr>Performance comparison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Lauren M. Perttula</dc:creator>
  <cp:keywords/>
  <dc:description/>
  <cp:lastModifiedBy>Tiankai Yao</cp:lastModifiedBy>
  <cp:revision>11</cp:revision>
  <dcterms:created xsi:type="dcterms:W3CDTF">2023-06-23T17:54:28Z</dcterms:created>
  <dcterms:modified xsi:type="dcterms:W3CDTF">2025-04-17T14:27:38Z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0x010100E7E82F965877DA48B42BD2A948B41834</vt:lpwstr>
  </property>
</Properties>
</file>