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7" r:id="rId5"/>
    <p:sldId id="263" r:id="rId6"/>
    <p:sldId id="266" r:id="rId7"/>
    <p:sldId id="270" r:id="rId8"/>
    <p:sldId id="272" r:id="rId9"/>
    <p:sldId id="271" r:id="rId10"/>
    <p:sldId id="280" r:id="rId11"/>
    <p:sldId id="281" r:id="rId12"/>
    <p:sldId id="265" r:id="rId13"/>
    <p:sldId id="261" r:id="rId14"/>
    <p:sldId id="279" r:id="rId15"/>
    <p:sldId id="273" r:id="rId16"/>
    <p:sldId id="274" r:id="rId17"/>
    <p:sldId id="275" r:id="rId18"/>
    <p:sldId id="276" r:id="rId19"/>
    <p:sldId id="277" r:id="rId20"/>
    <p:sldId id="264" r:id="rId21"/>
    <p:sldId id="268" r:id="rId2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0F635D-F415-395B-2D55-80F9C0F88F9E}" name="Taller, Stephen" initials="TS" userId="S::tallersa_ornl.gov#ext#@inl.onmicrosoft.com::955d5bb8-43fc-4499-bed9-384800c341bd" providerId="AD"/>
  <p188:author id="{5162F269-CC6C-DADD-FE6E-C0344368FC53}" name="Chen, Wei-Ying" initials="" userId="S::wychen@anl.gov::b4bf49f8-53bc-4c05-bf4f-843838a4cfd4" providerId="AD"/>
  <p188:author id="{D566A473-05E9-0B7A-055B-639686A96ADC}" name="Garrison, Ben" initials="GB" userId="S::bnt@ornl.gov::af9c6c25-4838-42ef-abdd-ee779ee09a52" providerId="AD"/>
  <p188:author id="{B5662682-58E2-A30A-616C-CCD57CAF1778}" name="Linton, Kory" initials="LK" userId="S::kl7@ornl.gov::5f2b237a-2288-45dd-a7fe-eccc914dbd64" providerId="AD"/>
  <p188:author id="{77B68788-6329-3FF6-E7D8-4E5B9BBBD4BA}" name="Andrea M. Jokisaari" initials="" userId="S::Andrea.Jokisaari@inl.gov::d63ddf9e-5e8b-493e-b498-24ff136d8c0f" providerId="AD"/>
  <p188:author id="{2C998DB1-BDD0-D464-1E6D-C90109D812F5}" name="Taller, Stephen" initials="TS" userId="S::86t@ornl.gov::13ccfb00-8ab0-43ca-a7d1-eef7ff94f68c" providerId="AD"/>
  <p188:author id="{49E5ADC4-61E0-848B-3811-12FD3AEECB27}" name="Massey, Caleb" initials="MC" userId="S::masseycp_ornl.gov#ext#@inl.onmicrosoft.com::87f32dab-4cec-45e9-be97-4360c21660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EE6"/>
    <a:srgbClr val="1D3770"/>
    <a:srgbClr val="6A98C9"/>
    <a:srgbClr val="E2F1FF"/>
    <a:srgbClr val="7C7DAD"/>
    <a:srgbClr val="44546A"/>
    <a:srgbClr val="0070C0"/>
    <a:srgbClr val="358199"/>
    <a:srgbClr val="BCD8F2"/>
    <a:srgbClr val="83AD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3" autoAdjust="0"/>
    <p:restoredTop sz="78163" autoAdjust="0"/>
  </p:normalViewPr>
  <p:slideViewPr>
    <p:cSldViewPr snapToGrid="0" snapToObjects="1">
      <p:cViewPr varScale="1">
        <p:scale>
          <a:sx n="65" d="100"/>
          <a:sy n="65" d="100"/>
        </p:scale>
        <p:origin x="468" y="60"/>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3" d="100"/>
          <a:sy n="63" d="100"/>
        </p:scale>
        <p:origin x="614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ia\Documents\Maria\Conferences\NSUF%20Users%20Meeting%202025\NSUF%202025%20Online%20Attendees-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a:t>NSUF Annual Users Org. Meeting Participants</a:t>
            </a:r>
          </a:p>
        </c:rich>
      </c:tx>
      <c:layout>
        <c:manualLayout>
          <c:xMode val="edge"/>
          <c:yMode val="edge"/>
          <c:x val="0.18054454184289104"/>
          <c:y val="0"/>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7A0-4C90-B423-9D2CCAA5E2DC}"/>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7A0-4C90-B423-9D2CCAA5E2DC}"/>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A7A0-4C90-B423-9D2CCAA5E2DC}"/>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A7A0-4C90-B423-9D2CCAA5E2DC}"/>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A7A0-4C90-B423-9D2CCAA5E2DC}"/>
              </c:ext>
            </c:extLst>
          </c:dPt>
          <c:dLbls>
            <c:dLbl>
              <c:idx val="0"/>
              <c:layout>
                <c:manualLayout>
                  <c:x val="5.1096019247594E-2"/>
                  <c:y val="0.1152946130696318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7A0-4C90-B423-9D2CCAA5E2DC}"/>
                </c:ext>
              </c:extLst>
            </c:dLbl>
            <c:dLbl>
              <c:idx val="3"/>
              <c:layout>
                <c:manualLayout>
                  <c:x val="-3.8672134733158378E-2"/>
                  <c:y val="3.4322576897804789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7A0-4C90-B423-9D2CCAA5E2DC}"/>
                </c:ext>
              </c:extLst>
            </c:dLbl>
            <c:dLbl>
              <c:idx val="4"/>
              <c:layout>
                <c:manualLayout>
                  <c:x val="0.10442738407699033"/>
                  <c:y val="4.373241433463476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7A0-4C90-B423-9D2CCAA5E2D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Sheet1!$K$141:$O$141</c:f>
              <c:strCache>
                <c:ptCount val="5"/>
                <c:pt idx="0">
                  <c:v>DOE</c:v>
                </c:pt>
                <c:pt idx="1">
                  <c:v>University</c:v>
                </c:pt>
                <c:pt idx="2">
                  <c:v>National Laboratory</c:v>
                </c:pt>
                <c:pt idx="3">
                  <c:v>Industry</c:v>
                </c:pt>
                <c:pt idx="4">
                  <c:v>Unknown</c:v>
                </c:pt>
              </c:strCache>
            </c:strRef>
          </c:cat>
          <c:val>
            <c:numRef>
              <c:f>Sheet1!$K$142:$O$142</c:f>
              <c:numCache>
                <c:formatCode>General</c:formatCode>
                <c:ptCount val="5"/>
                <c:pt idx="0">
                  <c:v>2</c:v>
                </c:pt>
                <c:pt idx="1">
                  <c:v>42</c:v>
                </c:pt>
                <c:pt idx="2">
                  <c:v>40</c:v>
                </c:pt>
                <c:pt idx="3">
                  <c:v>3</c:v>
                </c:pt>
                <c:pt idx="4">
                  <c:v>1</c:v>
                </c:pt>
              </c:numCache>
            </c:numRef>
          </c:val>
          <c:extLst>
            <c:ext xmlns:c16="http://schemas.microsoft.com/office/drawing/2014/chart" uri="{C3380CC4-5D6E-409C-BE32-E72D297353CC}">
              <c16:uniqueId val="{0000000A-A7A0-4C90-B423-9D2CCAA5E2DC}"/>
            </c:ext>
          </c:extLst>
        </c:ser>
        <c:dLbls>
          <c:dLblPos val="ctr"/>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74BD3BE-8A9F-431E-9299-9DD043100CFF}" type="datetimeFigureOut">
              <a:rPr lang="en-US" smtClean="0"/>
              <a:t>4/15/2025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431AD72B-A0AE-4301-9A84-B8B5479DC40B}" type="slidenum">
              <a:rPr lang="en-US" smtClean="0"/>
              <a:t>‹#›</a:t>
            </a:fld>
            <a:endParaRPr lang="en-US"/>
          </a:p>
        </p:txBody>
      </p:sp>
    </p:spTree>
    <p:extLst>
      <p:ext uri="{BB962C8B-B14F-4D97-AF65-F5344CB8AC3E}">
        <p14:creationId xmlns:p14="http://schemas.microsoft.com/office/powerpoint/2010/main" val="292237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expanded in 2024 under bullet point 2.2 – codified within charter</a:t>
            </a:r>
          </a:p>
        </p:txBody>
      </p:sp>
      <p:sp>
        <p:nvSpPr>
          <p:cNvPr id="4" name="Slide Number Placeholder 3"/>
          <p:cNvSpPr>
            <a:spLocks noGrp="1"/>
          </p:cNvSpPr>
          <p:nvPr>
            <p:ph type="sldNum" sz="quarter" idx="5"/>
          </p:nvPr>
        </p:nvSpPr>
        <p:spPr/>
        <p:txBody>
          <a:bodyPr/>
          <a:lstStyle/>
          <a:p>
            <a:fld id="{431AD72B-A0AE-4301-9A84-B8B5479DC40B}" type="slidenum">
              <a:rPr lang="en-US" smtClean="0"/>
              <a:t>2</a:t>
            </a:fld>
            <a:endParaRPr lang="en-US"/>
          </a:p>
        </p:txBody>
      </p:sp>
    </p:spTree>
    <p:extLst>
      <p:ext uri="{BB962C8B-B14F-4D97-AF65-F5344CB8AC3E}">
        <p14:creationId xmlns:p14="http://schemas.microsoft.com/office/powerpoint/2010/main" val="4262067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1AD72B-A0AE-4301-9A84-B8B5479DC40B}" type="slidenum">
              <a:rPr lang="en-US" smtClean="0"/>
              <a:t>3</a:t>
            </a:fld>
            <a:endParaRPr lang="en-US"/>
          </a:p>
        </p:txBody>
      </p:sp>
    </p:spTree>
    <p:extLst>
      <p:ext uri="{BB962C8B-B14F-4D97-AF65-F5344CB8AC3E}">
        <p14:creationId xmlns:p14="http://schemas.microsoft.com/office/powerpoint/2010/main" val="415497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25399-7A0C-0573-ACAB-F82DA5814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C2798-C1FF-53B8-C098-2B91F0748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87DB7D-7119-44A7-9B74-0576EE7DF3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75AC4D-3AD6-00F4-EE33-E5133CA448EA}"/>
              </a:ext>
            </a:extLst>
          </p:cNvPr>
          <p:cNvSpPr>
            <a:spLocks noGrp="1"/>
          </p:cNvSpPr>
          <p:nvPr>
            <p:ph type="sldNum" sz="quarter" idx="5"/>
          </p:nvPr>
        </p:nvSpPr>
        <p:spPr/>
        <p:txBody>
          <a:bodyPr/>
          <a:lstStyle/>
          <a:p>
            <a:fld id="{431AD72B-A0AE-4301-9A84-B8B5479DC40B}" type="slidenum">
              <a:rPr lang="en-US" smtClean="0"/>
              <a:t>4</a:t>
            </a:fld>
            <a:endParaRPr lang="en-US"/>
          </a:p>
        </p:txBody>
      </p:sp>
    </p:spTree>
    <p:extLst>
      <p:ext uri="{BB962C8B-B14F-4D97-AF65-F5344CB8AC3E}">
        <p14:creationId xmlns:p14="http://schemas.microsoft.com/office/powerpoint/2010/main" val="1245051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46D89-D97B-6F5E-CDB8-581C4A61D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5AB35-36CC-69CF-94B5-24A787CC4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A6EA3-18D2-145B-4357-CBFA67217C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C8181B-C1DE-A5B4-6B94-19CBF7A6C429}"/>
              </a:ext>
            </a:extLst>
          </p:cNvPr>
          <p:cNvSpPr>
            <a:spLocks noGrp="1"/>
          </p:cNvSpPr>
          <p:nvPr>
            <p:ph type="sldNum" sz="quarter" idx="5"/>
          </p:nvPr>
        </p:nvSpPr>
        <p:spPr/>
        <p:txBody>
          <a:bodyPr/>
          <a:lstStyle/>
          <a:p>
            <a:fld id="{431AD72B-A0AE-4301-9A84-B8B5479DC40B}" type="slidenum">
              <a:rPr lang="en-US" smtClean="0"/>
              <a:t>7</a:t>
            </a:fld>
            <a:endParaRPr lang="en-US"/>
          </a:p>
        </p:txBody>
      </p:sp>
    </p:spTree>
    <p:extLst>
      <p:ext uri="{BB962C8B-B14F-4D97-AF65-F5344CB8AC3E}">
        <p14:creationId xmlns:p14="http://schemas.microsoft.com/office/powerpoint/2010/main" val="1928523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1FF69-B641-0293-4A64-591C7EDD1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6BC88-B4C2-559B-896F-1F7048162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60F06-D95B-A2C0-990E-9088BA69E3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6BD183-3BAA-3DC4-BB62-C1B94B5010E4}"/>
              </a:ext>
            </a:extLst>
          </p:cNvPr>
          <p:cNvSpPr>
            <a:spLocks noGrp="1"/>
          </p:cNvSpPr>
          <p:nvPr>
            <p:ph type="sldNum" sz="quarter" idx="5"/>
          </p:nvPr>
        </p:nvSpPr>
        <p:spPr/>
        <p:txBody>
          <a:bodyPr/>
          <a:lstStyle/>
          <a:p>
            <a:fld id="{431AD72B-A0AE-4301-9A84-B8B5479DC40B}" type="slidenum">
              <a:rPr lang="en-US" smtClean="0"/>
              <a:t>8</a:t>
            </a:fld>
            <a:endParaRPr lang="en-US"/>
          </a:p>
        </p:txBody>
      </p:sp>
    </p:spTree>
    <p:extLst>
      <p:ext uri="{BB962C8B-B14F-4D97-AF65-F5344CB8AC3E}">
        <p14:creationId xmlns:p14="http://schemas.microsoft.com/office/powerpoint/2010/main" val="1967629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1AD72B-A0AE-4301-9A84-B8B5479DC40B}" type="slidenum">
              <a:rPr lang="en-US" smtClean="0"/>
              <a:t>9</a:t>
            </a:fld>
            <a:endParaRPr lang="en-US"/>
          </a:p>
        </p:txBody>
      </p:sp>
    </p:spTree>
    <p:extLst>
      <p:ext uri="{BB962C8B-B14F-4D97-AF65-F5344CB8AC3E}">
        <p14:creationId xmlns:p14="http://schemas.microsoft.com/office/powerpoint/2010/main" val="105974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1AD72B-A0AE-4301-9A84-B8B5479DC40B}" type="slidenum">
              <a:rPr lang="en-US" smtClean="0"/>
              <a:t>18</a:t>
            </a:fld>
            <a:endParaRPr lang="en-US"/>
          </a:p>
        </p:txBody>
      </p:sp>
    </p:spTree>
    <p:extLst>
      <p:ext uri="{BB962C8B-B14F-4D97-AF65-F5344CB8AC3E}">
        <p14:creationId xmlns:p14="http://schemas.microsoft.com/office/powerpoint/2010/main" val="3651025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191D2A6-F49F-F54B-A5E0-483415100305}"/>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4/15/2025</a:t>
            </a:fld>
            <a:endParaRPr lang="en-US" dirty="0"/>
          </a:p>
        </p:txBody>
      </p:sp>
      <p:sp>
        <p:nvSpPr>
          <p:cNvPr id="5" name="Footer Placeholder 4">
            <a:extLst>
              <a:ext uri="{FF2B5EF4-FFF2-40B4-BE49-F238E27FC236}">
                <a16:creationId xmlns:a16="http://schemas.microsoft.com/office/drawing/2014/main" id="{CF69D14B-D930-C544-BD84-5BCF8A13C2C8}"/>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6" name="Slide Number Placeholder 5">
            <a:extLst>
              <a:ext uri="{FF2B5EF4-FFF2-40B4-BE49-F238E27FC236}">
                <a16:creationId xmlns:a16="http://schemas.microsoft.com/office/drawing/2014/main" id="{A0AF38A8-648D-F44E-BD11-BB88770CC742}"/>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A41C2159-4C12-A243-9193-E09945F74DD2}"/>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22317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4/15/2025</a:t>
            </a:fld>
            <a:endParaRPr lang="en-US" dirty="0"/>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176745"/>
            <a:ext cx="2788761" cy="537755"/>
          </a:xfrm>
          <a:prstGeom prst="rect">
            <a:avLst/>
          </a:prstGeom>
        </p:spPr>
      </p:pic>
      <p:sp>
        <p:nvSpPr>
          <p:cNvPr id="14" name="Content Placeholder 2">
            <a:extLst>
              <a:ext uri="{FF2B5EF4-FFF2-40B4-BE49-F238E27FC236}">
                <a16:creationId xmlns:a16="http://schemas.microsoft.com/office/drawing/2014/main" id="{C31E5408-3E95-644B-A8E5-998B64BF2E96}"/>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698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4/15/2025</a:t>
            </a:fld>
            <a:endParaRPr lang="en-US" dirty="0"/>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176745"/>
            <a:ext cx="2788761" cy="537755"/>
          </a:xfrm>
          <a:prstGeom prst="rect">
            <a:avLst/>
          </a:prstGeom>
        </p:spPr>
      </p:pic>
      <p:sp>
        <p:nvSpPr>
          <p:cNvPr id="15" name="Content Placeholder 2">
            <a:extLst>
              <a:ext uri="{FF2B5EF4-FFF2-40B4-BE49-F238E27FC236}">
                <a16:creationId xmlns:a16="http://schemas.microsoft.com/office/drawing/2014/main" id="{E4E9A757-DA8F-1541-BB3B-3D632A3B4D7F}"/>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0252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accent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4/15/2025</a:t>
            </a:fld>
            <a:endParaRPr lang="en-US" dirty="0"/>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176745"/>
            <a:ext cx="2788761" cy="537755"/>
          </a:xfrm>
          <a:prstGeom prst="rect">
            <a:avLst/>
          </a:prstGeom>
        </p:spPr>
      </p:pic>
      <p:sp>
        <p:nvSpPr>
          <p:cNvPr id="14" name="Content Placeholder 2">
            <a:extLst>
              <a:ext uri="{FF2B5EF4-FFF2-40B4-BE49-F238E27FC236}">
                <a16:creationId xmlns:a16="http://schemas.microsoft.com/office/drawing/2014/main" id="{5789E040-F8B3-B447-8280-573B64745AFB}"/>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7974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12192000" cy="1191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1" y="147782"/>
            <a:ext cx="6647550" cy="951345"/>
          </a:xfrm>
        </p:spPr>
        <p:txBody>
          <a:bodyPr anchor="ctr"/>
          <a:lstStyle>
            <a:lvl1pPr>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4FCE6B-B2CA-2048-B57E-49DD0E41F6E0}"/>
              </a:ext>
            </a:extLst>
          </p:cNvPr>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hasCustomPrompt="1"/>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subtitle styles</a:t>
            </a:r>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4/15/2025</a:t>
            </a:fld>
            <a:endParaRPr lang="en-US" dirty="0"/>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3687448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12192000" cy="119149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1" y="147782"/>
            <a:ext cx="6647550" cy="951345"/>
          </a:xfrm>
        </p:spPr>
        <p:txBody>
          <a:bodyPr anchor="ctr"/>
          <a:lstStyle>
            <a:lvl1pPr>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4FCE6B-B2CA-2048-B57E-49DD0E41F6E0}"/>
              </a:ext>
            </a:extLst>
          </p:cNvPr>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hasCustomPrompt="1"/>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subtitle styles</a:t>
            </a:r>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4/15/2025</a:t>
            </a:fld>
            <a:endParaRPr lang="en-US" dirty="0"/>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3740454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a:srcRect/>
          <a:stretch/>
        </p:blipFill>
        <p:spPr>
          <a:xfrm>
            <a:off x="4304144" y="5662051"/>
            <a:ext cx="4661019" cy="903298"/>
          </a:xfrm>
          <a:prstGeom prst="rect">
            <a:avLst/>
          </a:prstGeom>
        </p:spPr>
      </p:pic>
    </p:spTree>
    <p:extLst>
      <p:ext uri="{BB962C8B-B14F-4D97-AF65-F5344CB8AC3E}">
        <p14:creationId xmlns:p14="http://schemas.microsoft.com/office/powerpoint/2010/main" val="2479622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 Gri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100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nd Slide - Gri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55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a:srcRect/>
          <a:stretch/>
        </p:blipFill>
        <p:spPr>
          <a:xfrm>
            <a:off x="4304144" y="5394196"/>
            <a:ext cx="4661019" cy="903298"/>
          </a:xfrm>
          <a:prstGeom prst="rect">
            <a:avLst/>
          </a:prstGeom>
        </p:spPr>
      </p:pic>
    </p:spTree>
    <p:extLst>
      <p:ext uri="{BB962C8B-B14F-4D97-AF65-F5344CB8AC3E}">
        <p14:creationId xmlns:p14="http://schemas.microsoft.com/office/powerpoint/2010/main" val="1211978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2"/>
          <a:srcRect/>
          <a:stretch/>
        </p:blipFill>
        <p:spPr>
          <a:xfrm>
            <a:off x="4304144" y="5394197"/>
            <a:ext cx="4661019" cy="903298"/>
          </a:xfrm>
          <a:prstGeom prst="rect">
            <a:avLst/>
          </a:prstGeom>
        </p:spPr>
      </p:pic>
    </p:spTree>
    <p:extLst>
      <p:ext uri="{BB962C8B-B14F-4D97-AF65-F5344CB8AC3E}">
        <p14:creationId xmlns:p14="http://schemas.microsoft.com/office/powerpoint/2010/main" val="3287250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tyle 2">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DD9425-DAF9-FF47-8099-FECD86498833}"/>
              </a:ext>
            </a:extLst>
          </p:cNvPr>
          <p:cNvSpPr/>
          <p:nvPr userDrawn="1"/>
        </p:nvSpPr>
        <p:spPr>
          <a:xfrm>
            <a:off x="0" y="6033247"/>
            <a:ext cx="12192000" cy="824753"/>
          </a:xfrm>
          <a:prstGeom prst="rect">
            <a:avLst/>
          </a:prstGeom>
          <a:solidFill>
            <a:schemeClr val="bg2"/>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191D2A6-F49F-F54B-A5E0-483415100305}"/>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4/15/2025</a:t>
            </a:fld>
            <a:endParaRPr lang="en-US" dirty="0"/>
          </a:p>
        </p:txBody>
      </p:sp>
      <p:sp>
        <p:nvSpPr>
          <p:cNvPr id="5" name="Footer Placeholder 4">
            <a:extLst>
              <a:ext uri="{FF2B5EF4-FFF2-40B4-BE49-F238E27FC236}">
                <a16:creationId xmlns:a16="http://schemas.microsoft.com/office/drawing/2014/main" id="{CF69D14B-D930-C544-BD84-5BCF8A13C2C8}"/>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6" name="Slide Number Placeholder 5">
            <a:extLst>
              <a:ext uri="{FF2B5EF4-FFF2-40B4-BE49-F238E27FC236}">
                <a16:creationId xmlns:a16="http://schemas.microsoft.com/office/drawing/2014/main" id="{A0AF38A8-648D-F44E-BD11-BB88770CC742}"/>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A41C2159-4C12-A243-9193-E09945F74DD2}"/>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825378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514D462-E127-8441-8233-DC181D2FD93A}"/>
              </a:ext>
            </a:extLst>
          </p:cNvPr>
          <p:cNvPicPr>
            <a:picLocks noChangeAspect="1"/>
          </p:cNvPicPr>
          <p:nvPr userDrawn="1"/>
        </p:nvPicPr>
        <p:blipFill>
          <a:blip r:embed="rId2"/>
          <a:stretch>
            <a:fillRect/>
          </a:stretch>
        </p:blipFill>
        <p:spPr>
          <a:xfrm>
            <a:off x="1873259" y="2482965"/>
            <a:ext cx="8445481" cy="1628538"/>
          </a:xfrm>
          <a:prstGeom prst="rect">
            <a:avLst/>
          </a:prstGeom>
        </p:spPr>
      </p:pic>
    </p:spTree>
    <p:extLst>
      <p:ext uri="{BB962C8B-B14F-4D97-AF65-F5344CB8AC3E}">
        <p14:creationId xmlns:p14="http://schemas.microsoft.com/office/powerpoint/2010/main" val="28562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5444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tyle 3 ">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A41C2159-4C12-A243-9193-E09945F74DD2}"/>
              </a:ext>
            </a:extLst>
          </p:cNvPr>
          <p:cNvPicPr>
            <a:picLocks noChangeAspect="1"/>
          </p:cNvPicPr>
          <p:nvPr userDrawn="1"/>
        </p:nvPicPr>
        <p:blipFill>
          <a:blip r:embed="rId2"/>
          <a:srcRect/>
          <a:stretch/>
        </p:blipFill>
        <p:spPr>
          <a:xfrm>
            <a:off x="4180907" y="5680369"/>
            <a:ext cx="3830187" cy="738573"/>
          </a:xfrm>
          <a:prstGeom prst="rect">
            <a:avLst/>
          </a:prstGeom>
        </p:spPr>
      </p:pic>
    </p:spTree>
    <p:extLst>
      <p:ext uri="{BB962C8B-B14F-4D97-AF65-F5344CB8AC3E}">
        <p14:creationId xmlns:p14="http://schemas.microsoft.com/office/powerpoint/2010/main" val="19293208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tyle 4: Grid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E11D27F-9E58-A043-AA7C-9B0E99E2FCBB}"/>
              </a:ext>
            </a:extLst>
          </p:cNvPr>
          <p:cNvPicPr>
            <a:picLocks noChangeAspect="1"/>
          </p:cNvPicPr>
          <p:nvPr userDrawn="1"/>
        </p:nvPicPr>
        <p:blipFill>
          <a:blip r:embed="rId3"/>
          <a:stretch>
            <a:fillRect/>
          </a:stretch>
        </p:blipFill>
        <p:spPr>
          <a:xfrm>
            <a:off x="240147" y="348426"/>
            <a:ext cx="5033818" cy="970669"/>
          </a:xfrm>
          <a:prstGeom prst="rect">
            <a:avLst/>
          </a:prstGeom>
        </p:spPr>
      </p:pic>
      <p:sp>
        <p:nvSpPr>
          <p:cNvPr id="6" name="Title 1">
            <a:extLst>
              <a:ext uri="{FF2B5EF4-FFF2-40B4-BE49-F238E27FC236}">
                <a16:creationId xmlns:a16="http://schemas.microsoft.com/office/drawing/2014/main" id="{4C7541BA-2769-E846-965F-C34A72CC0357}"/>
              </a:ext>
            </a:extLst>
          </p:cNvPr>
          <p:cNvSpPr>
            <a:spLocks noGrp="1"/>
          </p:cNvSpPr>
          <p:nvPr>
            <p:ph type="ctrTitle" hasCustomPrompt="1"/>
          </p:nvPr>
        </p:nvSpPr>
        <p:spPr>
          <a:xfrm>
            <a:off x="1524000" y="1815090"/>
            <a:ext cx="9144000" cy="2387600"/>
          </a:xfrm>
        </p:spPr>
        <p:txBody>
          <a:bodyPr anchor="ctr"/>
          <a:lstStyle>
            <a:lvl1pPr algn="ctr">
              <a:defRPr sz="6000"/>
            </a:lvl1pPr>
          </a:lstStyle>
          <a:p>
            <a:r>
              <a:rPr lang="en-US" dirty="0"/>
              <a:t>Click to edit </a:t>
            </a:r>
            <a:br>
              <a:rPr lang="en-US" dirty="0"/>
            </a:br>
            <a:r>
              <a:rPr lang="en-US" dirty="0"/>
              <a:t>master title style</a:t>
            </a:r>
          </a:p>
        </p:txBody>
      </p:sp>
      <p:sp>
        <p:nvSpPr>
          <p:cNvPr id="7" name="Subtitle 2">
            <a:extLst>
              <a:ext uri="{FF2B5EF4-FFF2-40B4-BE49-F238E27FC236}">
                <a16:creationId xmlns:a16="http://schemas.microsoft.com/office/drawing/2014/main" id="{AB47155F-CC5C-5042-BCE3-AF08A1BD8160}"/>
              </a:ext>
            </a:extLst>
          </p:cNvPr>
          <p:cNvSpPr>
            <a:spLocks noGrp="1"/>
          </p:cNvSpPr>
          <p:nvPr>
            <p:ph type="subTitle" idx="1"/>
          </p:nvPr>
        </p:nvSpPr>
        <p:spPr>
          <a:xfrm>
            <a:off x="1524000" y="4285529"/>
            <a:ext cx="9144000" cy="739053"/>
          </a:xfrm>
        </p:spPr>
        <p:txBody>
          <a:bodyPr anchor="ctr"/>
          <a:lstStyle>
            <a:lvl1pPr marL="0" indent="0" algn="ctr">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3360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tyle 5: Blue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8AFBA29-2060-EF4C-B63D-8CE28A90F039}"/>
              </a:ext>
            </a:extLst>
          </p:cNvPr>
          <p:cNvSpPr>
            <a:spLocks noGrp="1"/>
          </p:cNvSpPr>
          <p:nvPr>
            <p:ph type="ctrTitle" hasCustomPrompt="1"/>
          </p:nvPr>
        </p:nvSpPr>
        <p:spPr>
          <a:xfrm>
            <a:off x="1524000" y="1815090"/>
            <a:ext cx="9144000" cy="2387600"/>
          </a:xfrm>
        </p:spPr>
        <p:txBody>
          <a:bodyPr anchor="ctr"/>
          <a:lstStyle>
            <a:lvl1pPr algn="ctr">
              <a:defRPr sz="6000">
                <a:solidFill>
                  <a:schemeClr val="bg1"/>
                </a:solidFill>
              </a:defRPr>
            </a:lvl1pPr>
          </a:lstStyle>
          <a:p>
            <a:r>
              <a:rPr lang="en-US" dirty="0"/>
              <a:t>Click to edit </a:t>
            </a:r>
            <a:br>
              <a:rPr lang="en-US" dirty="0"/>
            </a:br>
            <a:r>
              <a:rPr lang="en-US" dirty="0"/>
              <a:t>master title style</a:t>
            </a:r>
          </a:p>
        </p:txBody>
      </p:sp>
      <p:sp>
        <p:nvSpPr>
          <p:cNvPr id="13" name="Subtitle 2">
            <a:extLst>
              <a:ext uri="{FF2B5EF4-FFF2-40B4-BE49-F238E27FC236}">
                <a16:creationId xmlns:a16="http://schemas.microsoft.com/office/drawing/2014/main" id="{ECD0B0B7-6727-5A4E-9A2A-C6193D98085D}"/>
              </a:ext>
            </a:extLst>
          </p:cNvPr>
          <p:cNvSpPr>
            <a:spLocks noGrp="1"/>
          </p:cNvSpPr>
          <p:nvPr>
            <p:ph type="subTitle" idx="1"/>
          </p:nvPr>
        </p:nvSpPr>
        <p:spPr>
          <a:xfrm>
            <a:off x="1524000" y="4285529"/>
            <a:ext cx="9144000" cy="739053"/>
          </a:xfrm>
        </p:spPr>
        <p:txBody>
          <a:bodyPr anchor="ct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 name="Picture 1">
            <a:extLst>
              <a:ext uri="{FF2B5EF4-FFF2-40B4-BE49-F238E27FC236}">
                <a16:creationId xmlns:a16="http://schemas.microsoft.com/office/drawing/2014/main" id="{390175D2-DC82-70F7-4D6F-4EF4AFCFEDA2}"/>
              </a:ext>
            </a:extLst>
          </p:cNvPr>
          <p:cNvPicPr>
            <a:picLocks noChangeAspect="1"/>
          </p:cNvPicPr>
          <p:nvPr userDrawn="1"/>
        </p:nvPicPr>
        <p:blipFill>
          <a:blip r:embed="rId3"/>
          <a:stretch>
            <a:fillRect/>
          </a:stretch>
        </p:blipFill>
        <p:spPr>
          <a:xfrm>
            <a:off x="446087" y="328991"/>
            <a:ext cx="2346325" cy="963120"/>
          </a:xfrm>
          <a:prstGeom prst="rect">
            <a:avLst/>
          </a:prstGeom>
        </p:spPr>
      </p:pic>
      <p:sp>
        <p:nvSpPr>
          <p:cNvPr id="3" name="TextBox 2">
            <a:extLst>
              <a:ext uri="{FF2B5EF4-FFF2-40B4-BE49-F238E27FC236}">
                <a16:creationId xmlns:a16="http://schemas.microsoft.com/office/drawing/2014/main" id="{E312611C-2915-0748-6B91-3392E7FFFBAD}"/>
              </a:ext>
            </a:extLst>
          </p:cNvPr>
          <p:cNvSpPr txBox="1"/>
          <p:nvPr userDrawn="1"/>
        </p:nvSpPr>
        <p:spPr>
          <a:xfrm>
            <a:off x="1141412" y="964109"/>
            <a:ext cx="1993900" cy="261610"/>
          </a:xfrm>
          <a:prstGeom prst="rect">
            <a:avLst/>
          </a:prstGeom>
          <a:noFill/>
        </p:spPr>
        <p:txBody>
          <a:bodyPr wrap="square" rtlCol="0">
            <a:spAutoFit/>
          </a:bodyPr>
          <a:lstStyle/>
          <a:p>
            <a:r>
              <a:rPr lang="en-US" sz="1100" dirty="0"/>
              <a:t>Users Organization</a:t>
            </a:r>
          </a:p>
        </p:txBody>
      </p:sp>
    </p:spTree>
    <p:extLst>
      <p:ext uri="{BB962C8B-B14F-4D97-AF65-F5344CB8AC3E}">
        <p14:creationId xmlns:p14="http://schemas.microsoft.com/office/powerpoint/2010/main" val="3601081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Interior Slide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969B-D1C5-C34E-BB2C-BF8385783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AE4E3-8FE3-3046-87BB-4EA60315E415}"/>
              </a:ext>
            </a:extLst>
          </p:cNvPr>
          <p:cNvSpPr>
            <a:spLocks noGrp="1"/>
          </p:cNvSpPr>
          <p:nvPr>
            <p:ph idx="1"/>
          </p:nvPr>
        </p:nvSpPr>
        <p:spPr>
          <a:xfrm>
            <a:off x="838200" y="1825625"/>
            <a:ext cx="10515600" cy="3819801"/>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832148FE-8518-3F46-8B4B-04372D63AEF6}"/>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4/15/2025</a:t>
            </a:fld>
            <a:endParaRPr lang="en-US" dirty="0"/>
          </a:p>
        </p:txBody>
      </p:sp>
      <p:sp>
        <p:nvSpPr>
          <p:cNvPr id="9" name="Footer Placeholder 4">
            <a:extLst>
              <a:ext uri="{FF2B5EF4-FFF2-40B4-BE49-F238E27FC236}">
                <a16:creationId xmlns:a16="http://schemas.microsoft.com/office/drawing/2014/main" id="{5D72A474-AC01-4348-9D15-FE0A0976CB86}"/>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0" name="Slide Number Placeholder 5">
            <a:extLst>
              <a:ext uri="{FF2B5EF4-FFF2-40B4-BE49-F238E27FC236}">
                <a16:creationId xmlns:a16="http://schemas.microsoft.com/office/drawing/2014/main" id="{01FDEB76-7905-0D43-8C06-20123B6A8636}"/>
              </a:ext>
            </a:extLst>
          </p:cNvPr>
          <p:cNvSpPr>
            <a:spLocks noGrp="1"/>
          </p:cNvSpPr>
          <p:nvPr>
            <p:ph type="sldNum" sz="quarter" idx="12"/>
          </p:nvPr>
        </p:nvSpPr>
        <p:spPr>
          <a:xfrm>
            <a:off x="0" y="6472775"/>
            <a:ext cx="985631" cy="365125"/>
          </a:xfrm>
        </p:spPr>
        <p:txBody>
          <a:bodyPr/>
          <a:lstStyle>
            <a:lvl1pPr algn="ctr">
              <a:defRPr/>
            </a:lvl1pPr>
          </a:lstStyle>
          <a:p>
            <a:fld id="{797C032F-CD6F-4040-A6F8-55EF6F4FAEDE}" type="slidenum">
              <a:rPr lang="en-US" smtClean="0"/>
              <a:pPr/>
              <a:t>‹#›</a:t>
            </a:fld>
            <a:endParaRPr lang="en-US" dirty="0"/>
          </a:p>
        </p:txBody>
      </p:sp>
      <p:pic>
        <p:nvPicPr>
          <p:cNvPr id="5" name="Picture 4">
            <a:extLst>
              <a:ext uri="{FF2B5EF4-FFF2-40B4-BE49-F238E27FC236}">
                <a16:creationId xmlns:a16="http://schemas.microsoft.com/office/drawing/2014/main" id="{77E69BE3-D789-7898-F24F-89692E4391AD}"/>
              </a:ext>
            </a:extLst>
          </p:cNvPr>
          <p:cNvPicPr>
            <a:picLocks noChangeAspect="1"/>
          </p:cNvPicPr>
          <p:nvPr userDrawn="1"/>
        </p:nvPicPr>
        <p:blipFill>
          <a:blip r:embed="rId2"/>
          <a:stretch>
            <a:fillRect/>
          </a:stretch>
        </p:blipFill>
        <p:spPr>
          <a:xfrm>
            <a:off x="9197975" y="5807843"/>
            <a:ext cx="2346325" cy="963120"/>
          </a:xfrm>
          <a:prstGeom prst="rect">
            <a:avLst/>
          </a:prstGeom>
        </p:spPr>
      </p:pic>
      <p:sp>
        <p:nvSpPr>
          <p:cNvPr id="6" name="TextBox 5">
            <a:extLst>
              <a:ext uri="{FF2B5EF4-FFF2-40B4-BE49-F238E27FC236}">
                <a16:creationId xmlns:a16="http://schemas.microsoft.com/office/drawing/2014/main" id="{6F1339A8-B99B-469D-A031-EAAF19407AB3}"/>
              </a:ext>
            </a:extLst>
          </p:cNvPr>
          <p:cNvSpPr txBox="1"/>
          <p:nvPr userDrawn="1"/>
        </p:nvSpPr>
        <p:spPr>
          <a:xfrm>
            <a:off x="9817100" y="6400800"/>
            <a:ext cx="1993900" cy="261610"/>
          </a:xfrm>
          <a:prstGeom prst="rect">
            <a:avLst/>
          </a:prstGeom>
          <a:noFill/>
        </p:spPr>
        <p:txBody>
          <a:bodyPr wrap="square" rtlCol="0">
            <a:spAutoFit/>
          </a:bodyPr>
          <a:lstStyle/>
          <a:p>
            <a:r>
              <a:rPr lang="en-US" sz="1100" dirty="0"/>
              <a:t>Users Organization</a:t>
            </a:r>
          </a:p>
        </p:txBody>
      </p:sp>
    </p:spTree>
    <p:extLst>
      <p:ext uri="{BB962C8B-B14F-4D97-AF65-F5344CB8AC3E}">
        <p14:creationId xmlns:p14="http://schemas.microsoft.com/office/powerpoint/2010/main" val="36161851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09A1-805F-B642-A881-F7B3197BA03A}"/>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0BAC69-547B-EC4B-BC49-59EDE4494DF4}"/>
              </a:ext>
            </a:extLst>
          </p:cNvPr>
          <p:cNvSpPr>
            <a:spLocks noGrp="1"/>
          </p:cNvSpPr>
          <p:nvPr>
            <p:ph type="body" idx="1"/>
          </p:nvPr>
        </p:nvSpPr>
        <p:spPr>
          <a:xfrm>
            <a:off x="839788" y="1681163"/>
            <a:ext cx="5157787"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34F7CC-A027-5C4C-81B0-9F4FABD34473}"/>
              </a:ext>
            </a:extLst>
          </p:cNvPr>
          <p:cNvSpPr>
            <a:spLocks noGrp="1"/>
          </p:cNvSpPr>
          <p:nvPr>
            <p:ph sz="half" idx="2"/>
          </p:nvPr>
        </p:nvSpPr>
        <p:spPr>
          <a:xfrm>
            <a:off x="839788" y="2505075"/>
            <a:ext cx="5157787"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0181E-F3A0-BE4A-8E12-35ECAF5ABFD5}"/>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55487B-74FF-8B4D-8B09-8FC7AB6C63C0}"/>
              </a:ext>
            </a:extLst>
          </p:cNvPr>
          <p:cNvSpPr>
            <a:spLocks noGrp="1"/>
          </p:cNvSpPr>
          <p:nvPr>
            <p:ph sz="quarter" idx="4"/>
          </p:nvPr>
        </p:nvSpPr>
        <p:spPr>
          <a:xfrm>
            <a:off x="6172200" y="2505075"/>
            <a:ext cx="5183188"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63C18A0F-5E8C-1A45-BC97-2C8C8F0ED743}"/>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4/15/2025</a:t>
            </a:fld>
            <a:endParaRPr lang="en-US" dirty="0"/>
          </a:p>
        </p:txBody>
      </p:sp>
      <p:sp>
        <p:nvSpPr>
          <p:cNvPr id="12" name="Footer Placeholder 4">
            <a:extLst>
              <a:ext uri="{FF2B5EF4-FFF2-40B4-BE49-F238E27FC236}">
                <a16:creationId xmlns:a16="http://schemas.microsoft.com/office/drawing/2014/main" id="{5150F630-0EFE-5A42-BFDB-0404155B7F3D}"/>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3" name="Slide Number Placeholder 5">
            <a:extLst>
              <a:ext uri="{FF2B5EF4-FFF2-40B4-BE49-F238E27FC236}">
                <a16:creationId xmlns:a16="http://schemas.microsoft.com/office/drawing/2014/main" id="{C7E4CB6F-6755-CB43-AFAC-9F35D8E8EA1B}"/>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14" name="Picture 13" descr="Text&#10;&#10;Description automatically generated">
            <a:extLst>
              <a:ext uri="{FF2B5EF4-FFF2-40B4-BE49-F238E27FC236}">
                <a16:creationId xmlns:a16="http://schemas.microsoft.com/office/drawing/2014/main" id="{A407CF2E-0388-254A-8E83-BDD2533D1B1E}"/>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21586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356D-7050-CF4E-ACB6-EC62E19667FC}"/>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DE61EE77-6424-542E-D644-587E0E567577}"/>
              </a:ext>
            </a:extLst>
          </p:cNvPr>
          <p:cNvSpPr>
            <a:spLocks noGrp="1"/>
          </p:cNvSpPr>
          <p:nvPr>
            <p:ph type="sldNum" sz="quarter" idx="12"/>
          </p:nvPr>
        </p:nvSpPr>
        <p:spPr>
          <a:xfrm>
            <a:off x="343630"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80025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210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ECA06-E767-2E45-902E-394AE9FF12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8DF526-84C8-1948-B428-F7C982D99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A8E4B-7B4F-7F43-B003-0ECE7F024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1F7C2-CB90-0E46-B9C1-9806C6DE7237}" type="datetimeFigureOut">
              <a:rPr lang="en-US" smtClean="0"/>
              <a:t>4/15/2025</a:t>
            </a:fld>
            <a:endParaRPr lang="en-US" dirty="0"/>
          </a:p>
        </p:txBody>
      </p:sp>
      <p:sp>
        <p:nvSpPr>
          <p:cNvPr id="5" name="Footer Placeholder 4">
            <a:extLst>
              <a:ext uri="{FF2B5EF4-FFF2-40B4-BE49-F238E27FC236}">
                <a16:creationId xmlns:a16="http://schemas.microsoft.com/office/drawing/2014/main" id="{5273426D-184F-474D-AB65-901CF6056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33BAD-3224-3D4A-AF4C-40D29A01C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C032F-CD6F-4040-A6F8-55EF6F4FAEDE}" type="slidenum">
              <a:rPr lang="en-US" smtClean="0"/>
              <a:t>‹#›</a:t>
            </a:fld>
            <a:endParaRPr lang="en-US"/>
          </a:p>
        </p:txBody>
      </p:sp>
    </p:spTree>
    <p:extLst>
      <p:ext uri="{BB962C8B-B14F-4D97-AF65-F5344CB8AC3E}">
        <p14:creationId xmlns:p14="http://schemas.microsoft.com/office/powerpoint/2010/main" val="114222578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3" r:id="rId4"/>
    <p:sldLayoutId id="2147483664" r:id="rId5"/>
    <p:sldLayoutId id="2147483650" r:id="rId6"/>
    <p:sldLayoutId id="2147483653" r:id="rId7"/>
    <p:sldLayoutId id="2147483654" r:id="rId8"/>
    <p:sldLayoutId id="2147483655" r:id="rId9"/>
    <p:sldLayoutId id="2147483656" r:id="rId10"/>
    <p:sldLayoutId id="2147483671" r:id="rId11"/>
    <p:sldLayoutId id="2147483673" r:id="rId12"/>
    <p:sldLayoutId id="2147483665" r:id="rId13"/>
    <p:sldLayoutId id="2147483672" r:id="rId14"/>
    <p:sldLayoutId id="2147483666" r:id="rId15"/>
    <p:sldLayoutId id="2147483670" r:id="rId16"/>
    <p:sldLayoutId id="2147483674" r:id="rId17"/>
    <p:sldLayoutId id="2147483667" r:id="rId18"/>
    <p:sldLayoutId id="2147483668" r:id="rId19"/>
    <p:sldLayoutId id="2147483669" r:id="rId20"/>
    <p:sldLayoutId id="2147483675" r:id="rId21"/>
  </p:sldLayoutIdLst>
  <p:txStyles>
    <p:title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hyperlink" Target="http://www.nsuf.inl.gov/"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1075B-42F5-1A45-DB75-8DFD58858640}"/>
              </a:ext>
            </a:extLst>
          </p:cNvPr>
          <p:cNvSpPr>
            <a:spLocks noGrp="1"/>
          </p:cNvSpPr>
          <p:nvPr>
            <p:ph type="ctrTitle"/>
          </p:nvPr>
        </p:nvSpPr>
        <p:spPr>
          <a:xfrm>
            <a:off x="1425145" y="1559360"/>
            <a:ext cx="9144000" cy="2420074"/>
          </a:xfrm>
        </p:spPr>
        <p:txBody>
          <a:bodyPr>
            <a:noAutofit/>
          </a:bodyPr>
          <a:lstStyle/>
          <a:p>
            <a:r>
              <a:rPr lang="en-US" sz="4400" dirty="0"/>
              <a:t>NSUF Users Organization Overview</a:t>
            </a:r>
          </a:p>
        </p:txBody>
      </p:sp>
      <p:sp>
        <p:nvSpPr>
          <p:cNvPr id="3" name="Subtitle 2">
            <a:extLst>
              <a:ext uri="{FF2B5EF4-FFF2-40B4-BE49-F238E27FC236}">
                <a16:creationId xmlns:a16="http://schemas.microsoft.com/office/drawing/2014/main" id="{6D344402-8C1A-370D-4EA7-2B4C784A22F2}"/>
              </a:ext>
            </a:extLst>
          </p:cNvPr>
          <p:cNvSpPr>
            <a:spLocks noGrp="1"/>
          </p:cNvSpPr>
          <p:nvPr>
            <p:ph type="subTitle" idx="1"/>
          </p:nvPr>
        </p:nvSpPr>
        <p:spPr>
          <a:xfrm>
            <a:off x="1324097" y="3805882"/>
            <a:ext cx="9543803" cy="1226706"/>
          </a:xfrm>
        </p:spPr>
        <p:txBody>
          <a:bodyPr>
            <a:normAutofit lnSpcReduction="10000"/>
          </a:bodyPr>
          <a:lstStyle/>
          <a:p>
            <a:r>
              <a:rPr lang="en-US" dirty="0"/>
              <a:t>Maria Okuniewski </a:t>
            </a:r>
          </a:p>
          <a:p>
            <a:r>
              <a:rPr lang="en-US" dirty="0"/>
              <a:t>Purdue University, School of Materials Engineering</a:t>
            </a:r>
          </a:p>
          <a:p>
            <a:r>
              <a:rPr lang="en-US" dirty="0"/>
              <a:t>NSUF UO Chair</a:t>
            </a:r>
          </a:p>
        </p:txBody>
      </p:sp>
      <p:sp>
        <p:nvSpPr>
          <p:cNvPr id="5" name="Subtitle 2">
            <a:extLst>
              <a:ext uri="{FF2B5EF4-FFF2-40B4-BE49-F238E27FC236}">
                <a16:creationId xmlns:a16="http://schemas.microsoft.com/office/drawing/2014/main" id="{6C197E9A-8D36-E802-A3E2-42093958AC5C}"/>
              </a:ext>
            </a:extLst>
          </p:cNvPr>
          <p:cNvSpPr txBox="1">
            <a:spLocks/>
          </p:cNvSpPr>
          <p:nvPr/>
        </p:nvSpPr>
        <p:spPr>
          <a:xfrm>
            <a:off x="1324096" y="5346687"/>
            <a:ext cx="9543803" cy="73905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NSUF Annual Review Meeting</a:t>
            </a:r>
          </a:p>
          <a:p>
            <a:r>
              <a:rPr lang="en-US" dirty="0"/>
              <a:t>April 16, 2025, Idaho Falls, ID</a:t>
            </a:r>
          </a:p>
        </p:txBody>
      </p:sp>
    </p:spTree>
    <p:extLst>
      <p:ext uri="{BB962C8B-B14F-4D97-AF65-F5344CB8AC3E}">
        <p14:creationId xmlns:p14="http://schemas.microsoft.com/office/powerpoint/2010/main" val="1954286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8423-D6B3-D78A-DA74-839BAACA1630}"/>
              </a:ext>
            </a:extLst>
          </p:cNvPr>
          <p:cNvSpPr>
            <a:spLocks noGrp="1"/>
          </p:cNvSpPr>
          <p:nvPr>
            <p:ph type="title"/>
          </p:nvPr>
        </p:nvSpPr>
        <p:spPr>
          <a:xfrm>
            <a:off x="838200" y="365125"/>
            <a:ext cx="10515600" cy="753991"/>
          </a:xfrm>
        </p:spPr>
        <p:txBody>
          <a:bodyPr/>
          <a:lstStyle/>
          <a:p>
            <a:r>
              <a:rPr lang="en-US" dirty="0"/>
              <a:t>Upcoming Activities</a:t>
            </a:r>
          </a:p>
        </p:txBody>
      </p:sp>
      <p:sp>
        <p:nvSpPr>
          <p:cNvPr id="3" name="Content Placeholder 2">
            <a:extLst>
              <a:ext uri="{FF2B5EF4-FFF2-40B4-BE49-F238E27FC236}">
                <a16:creationId xmlns:a16="http://schemas.microsoft.com/office/drawing/2014/main" id="{B8EF6479-7D29-6217-911C-F0C310352399}"/>
              </a:ext>
            </a:extLst>
          </p:cNvPr>
          <p:cNvSpPr>
            <a:spLocks noGrp="1"/>
          </p:cNvSpPr>
          <p:nvPr>
            <p:ph idx="1"/>
          </p:nvPr>
        </p:nvSpPr>
        <p:spPr>
          <a:xfrm>
            <a:off x="838200" y="1145098"/>
            <a:ext cx="10515600" cy="5078721"/>
          </a:xfrm>
        </p:spPr>
        <p:txBody>
          <a:bodyPr>
            <a:normAutofit/>
          </a:bodyPr>
          <a:lstStyle/>
          <a:p>
            <a:r>
              <a:rPr lang="en-US" dirty="0"/>
              <a:t>Lowering the Barrier for New NSUF Users</a:t>
            </a:r>
          </a:p>
          <a:p>
            <a:pPr lvl="1"/>
            <a:r>
              <a:rPr lang="en-US" dirty="0"/>
              <a:t>Online Video: </a:t>
            </a:r>
            <a:r>
              <a:rPr lang="en-US" sz="2400" dirty="0"/>
              <a:t>My First RTE: Tips and Tricks for Success </a:t>
            </a:r>
          </a:p>
          <a:p>
            <a:pPr lvl="2"/>
            <a:r>
              <a:rPr lang="en-US" dirty="0"/>
              <a:t>Stephen Taller, ORNL, NSUF UO Vice-Chair</a:t>
            </a:r>
          </a:p>
          <a:p>
            <a:pPr lvl="2"/>
            <a:r>
              <a:rPr lang="en-US" dirty="0"/>
              <a:t>Anna Podgorney, INL, RTE Administrator</a:t>
            </a:r>
          </a:p>
          <a:p>
            <a:r>
              <a:rPr lang="en-US" dirty="0"/>
              <a:t>Surveying Community for:</a:t>
            </a:r>
          </a:p>
          <a:p>
            <a:pPr lvl="1"/>
            <a:r>
              <a:rPr lang="en-US" dirty="0"/>
              <a:t>Annual NSUF User Meeting: Feedback, ideas</a:t>
            </a:r>
          </a:p>
          <a:p>
            <a:pPr lvl="1"/>
            <a:r>
              <a:rPr lang="en-US" dirty="0"/>
              <a:t>NSUF needs: Library, working groups, SAM-like experiments</a:t>
            </a:r>
          </a:p>
          <a:p>
            <a:pPr lvl="1"/>
            <a:r>
              <a:rPr lang="en-US" dirty="0"/>
              <a:t>Community wants: Specific user needs</a:t>
            </a:r>
          </a:p>
          <a:p>
            <a:pPr lvl="1"/>
            <a:r>
              <a:rPr lang="en-US" dirty="0"/>
              <a:t>Community input: Nuclear Research Data System (NRDS) best practices, data embargo	</a:t>
            </a:r>
          </a:p>
        </p:txBody>
      </p:sp>
    </p:spTree>
    <p:extLst>
      <p:ext uri="{BB962C8B-B14F-4D97-AF65-F5344CB8AC3E}">
        <p14:creationId xmlns:p14="http://schemas.microsoft.com/office/powerpoint/2010/main" val="2837086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9ABB-9525-F3DA-1DEC-E80ADAC58605}"/>
              </a:ext>
            </a:extLst>
          </p:cNvPr>
          <p:cNvSpPr>
            <a:spLocks noGrp="1"/>
          </p:cNvSpPr>
          <p:nvPr>
            <p:ph type="title"/>
          </p:nvPr>
        </p:nvSpPr>
        <p:spPr>
          <a:xfrm>
            <a:off x="838200" y="1908810"/>
            <a:ext cx="10515600" cy="3837940"/>
          </a:xfrm>
        </p:spPr>
        <p:txBody>
          <a:bodyPr>
            <a:normAutofit/>
          </a:bodyPr>
          <a:lstStyle/>
          <a:p>
            <a:pPr algn="ctr"/>
            <a:r>
              <a:rPr lang="en-US" dirty="0"/>
              <a:t>Thank you for your attention!</a:t>
            </a:r>
            <a:br>
              <a:rPr lang="en-US" dirty="0"/>
            </a:br>
            <a:br>
              <a:rPr lang="en-US" dirty="0"/>
            </a:br>
            <a:r>
              <a:rPr lang="en-US" dirty="0"/>
              <a:t>Questions/Ideas/Concerns?</a:t>
            </a:r>
            <a:br>
              <a:rPr lang="en-US" dirty="0"/>
            </a:br>
            <a:br>
              <a:rPr lang="en-US" dirty="0"/>
            </a:br>
            <a:r>
              <a:rPr lang="en-US" sz="3200" dirty="0"/>
              <a:t>Maria Okuniewski</a:t>
            </a:r>
            <a:br>
              <a:rPr lang="en-US" sz="3200" dirty="0"/>
            </a:br>
            <a:r>
              <a:rPr lang="en-US" sz="3200" dirty="0"/>
              <a:t>mokuniew@purdue.edu</a:t>
            </a:r>
          </a:p>
        </p:txBody>
      </p:sp>
    </p:spTree>
    <p:extLst>
      <p:ext uri="{BB962C8B-B14F-4D97-AF65-F5344CB8AC3E}">
        <p14:creationId xmlns:p14="http://schemas.microsoft.com/office/powerpoint/2010/main" val="178959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6634-928D-0EDC-4545-72DF2343A84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FD3CE83-9B5F-D411-5BBF-AA87BDB21024}"/>
              </a:ext>
            </a:extLst>
          </p:cNvPr>
          <p:cNvSpPr>
            <a:spLocks noGrp="1"/>
          </p:cNvSpPr>
          <p:nvPr>
            <p:ph idx="1"/>
          </p:nvPr>
        </p:nvSpPr>
        <p:spPr>
          <a:xfrm>
            <a:off x="370389" y="1472597"/>
            <a:ext cx="11597833" cy="4569388"/>
          </a:xfrm>
        </p:spPr>
        <p:txBody>
          <a:bodyPr>
            <a:normAutofit/>
          </a:bodyPr>
          <a:lstStyle/>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9:00 – 9:10 –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Maria Okuniewski (Chair NSUF Users’ Organization, Purdue University)</a:t>
            </a:r>
            <a:r>
              <a:rPr lang="en-US" sz="1800" kern="100" dirty="0">
                <a:effectLst/>
                <a:latin typeface="Calibri" panose="020F0502020204030204" pitchFamily="34" charset="0"/>
                <a:ea typeface="Calibri" panose="020F0502020204030204" pitchFamily="34" charset="0"/>
                <a:cs typeface="Calibri" panose="020F0502020204030204" pitchFamily="34" charset="0"/>
              </a:rPr>
              <a:t> –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Welcome and Introduction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9:10 - 9:30 –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Chris Barr (Program Manager, NSUF, DOE-NE)</a:t>
            </a:r>
            <a:r>
              <a:rPr lang="en-US" sz="1800" kern="100" dirty="0">
                <a:effectLst/>
                <a:latin typeface="Calibri" panose="020F0502020204030204" pitchFamily="34" charset="0"/>
                <a:ea typeface="Calibri" panose="020F0502020204030204" pitchFamily="34" charset="0"/>
                <a:cs typeface="Calibri" panose="020F0502020204030204" pitchFamily="34" charset="0"/>
              </a:rPr>
              <a:t> –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Nuclear Science User Facilities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Machine Learning, Artificial Intelligence, and Automation </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9:30 – 9:45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Kevin Field (University of Michigan)</a:t>
            </a:r>
            <a:r>
              <a:rPr lang="en-US" sz="1800" kern="100" dirty="0">
                <a:effectLst/>
                <a:latin typeface="Calibri" panose="020F0502020204030204" pitchFamily="34" charset="0"/>
                <a:ea typeface="Calibri" panose="020F0502020204030204" pitchFamily="34" charset="0"/>
                <a:cs typeface="Calibri" panose="020F0502020204030204" pitchFamily="34" charset="0"/>
              </a:rPr>
              <a:t> –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Accelerating NSUF studies with Artificial Intelligence and Machine Learning at Partner Facilities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9:45-10:00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Adrien </a:t>
            </a:r>
            <a:r>
              <a:rPr lang="en-US" sz="1800" b="1" kern="100" dirty="0" err="1">
                <a:effectLst/>
                <a:latin typeface="Calibri" panose="020F0502020204030204" pitchFamily="34" charset="0"/>
                <a:ea typeface="Calibri" panose="020F0502020204030204" pitchFamily="34" charset="0"/>
                <a:cs typeface="Calibri" panose="020F0502020204030204" pitchFamily="34" charset="0"/>
              </a:rPr>
              <a:t>Couet</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(University of Wisconsin at Madison)</a:t>
            </a:r>
            <a:r>
              <a:rPr lang="en-US" sz="1800" kern="100" dirty="0">
                <a:effectLst/>
                <a:latin typeface="Calibri" panose="020F0502020204030204" pitchFamily="34" charset="0"/>
                <a:ea typeface="Calibri" panose="020F0502020204030204" pitchFamily="34" charset="0"/>
                <a:cs typeface="Calibri" panose="020F0502020204030204" pitchFamily="34" charset="0"/>
              </a:rPr>
              <a:t> –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High-throughput irradiation and characterization capabilities at UW Ion Beam Laboratory to support data-driven modeling and nuclear materials design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10:00-10:15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James Haley (Oak Ridge National Laboratory) </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Simulation and Sensing Driven Automation in Additive Manufacturing for Adaptive Materials Research</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10:15 – 10:35  </a:t>
            </a: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Break and Poster Viewing</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59745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B57D-9C65-CD90-9FD5-DBA942E34F7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AD16652-734F-07F9-B890-68D60D8100E4}"/>
              </a:ext>
            </a:extLst>
          </p:cNvPr>
          <p:cNvSpPr>
            <a:spLocks noGrp="1"/>
          </p:cNvSpPr>
          <p:nvPr>
            <p:ph idx="1"/>
          </p:nvPr>
        </p:nvSpPr>
        <p:spPr>
          <a:xfrm>
            <a:off x="445625" y="1435261"/>
            <a:ext cx="11453150" cy="4734045"/>
          </a:xfrm>
        </p:spPr>
        <p:txBody>
          <a:bodyPr>
            <a:normAutofit/>
          </a:bodyPr>
          <a:lstStyle/>
          <a:p>
            <a:pPr marL="0" marR="0">
              <a:lnSpc>
                <a:spcPct val="107000"/>
              </a:lnSpc>
              <a:spcAft>
                <a:spcPts val="800"/>
              </a:spcAft>
              <a:buNone/>
            </a:pP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NSUF User Data Storage, Sharing, Data Embargo, Demonstration, and Discussion</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10:35 -10:55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Anna </a:t>
            </a:r>
            <a:r>
              <a:rPr lang="en-US" sz="1800" b="1" kern="100" dirty="0" err="1">
                <a:effectLst/>
                <a:latin typeface="Calibri" panose="020F0502020204030204" pitchFamily="34" charset="0"/>
                <a:ea typeface="Calibri" panose="020F0502020204030204" pitchFamily="34" charset="0"/>
                <a:cs typeface="Calibri" panose="020F0502020204030204" pitchFamily="34" charset="0"/>
              </a:rPr>
              <a:t>Podgorney</a:t>
            </a:r>
            <a:r>
              <a:rPr lang="en-US" sz="1800" kern="100" dirty="0">
                <a:effectLst/>
                <a:latin typeface="Calibri" panose="020F0502020204030204" pitchFamily="34" charset="0"/>
                <a:ea typeface="Calibri" panose="020F0502020204030204" pitchFamily="34" charset="0"/>
                <a:cs typeface="Calibri" panose="020F0502020204030204" pitchFamily="34" charset="0"/>
              </a:rPr>
              <a:t> &amp;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Bradlee Jensen</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(Idaho National Laboratory)</a:t>
            </a:r>
            <a:r>
              <a:rPr lang="en-US" sz="1800" kern="100" dirty="0">
                <a:effectLst/>
                <a:latin typeface="Calibri" panose="020F0502020204030204" pitchFamily="34" charset="0"/>
                <a:ea typeface="Calibri" panose="020F0502020204030204" pitchFamily="34" charset="0"/>
                <a:cs typeface="Calibri" panose="020F0502020204030204" pitchFamily="34" charset="0"/>
              </a:rPr>
              <a:t> –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Nuclear Research Data Search (NRDS)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10:55-11:15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All Participants</a:t>
            </a:r>
            <a:r>
              <a:rPr lang="en-US" sz="1800" kern="100" dirty="0">
                <a:effectLst/>
                <a:latin typeface="Calibri" panose="020F0502020204030204" pitchFamily="34" charset="0"/>
                <a:ea typeface="Calibri" panose="020F0502020204030204" pitchFamily="34" charset="0"/>
                <a:cs typeface="Calibri" panose="020F0502020204030204" pitchFamily="34" charset="0"/>
              </a:rPr>
              <a:t> - Discussion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Expansion of Capabilities Supported by NSUF Instrument Scientist Awards</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11:15-11:30</a:t>
            </a:r>
            <a:r>
              <a:rPr lang="en-US" sz="1800" i="1" kern="100" dirty="0">
                <a:effectLst/>
                <a:latin typeface="Calibri" panose="020F0502020204030204" pitchFamily="34" charset="0"/>
                <a:ea typeface="Calibri" panose="020F0502020204030204" pitchFamily="34" charset="0"/>
                <a:cs typeface="Calibri" panose="020F0502020204030204" pitchFamily="34" charset="0"/>
              </a:rPr>
              <a:t>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Sven Vogel (Los Alamos National Laboratory)</a:t>
            </a:r>
            <a:r>
              <a:rPr lang="en-US" sz="1800" i="1" kern="100" dirty="0">
                <a:effectLst/>
                <a:latin typeface="Calibri" panose="020F0502020204030204" pitchFamily="34" charset="0"/>
                <a:ea typeface="Calibri" panose="020F0502020204030204" pitchFamily="34" charset="0"/>
                <a:cs typeface="Calibri" panose="020F0502020204030204" pitchFamily="34"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HIPPO Meets ERNI &amp; BERT - Combining Diffraction and Imaging for Characterization of Nuclear Materials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 11:30-11:45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T.S. Byun</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(Oak Ridge National Laboratory) </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Miniaturized Fracture Toughness Testing Technology for Irradiated Materials</a:t>
            </a:r>
          </a:p>
          <a:p>
            <a:pPr marL="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11:45-1:15</a:t>
            </a:r>
            <a:r>
              <a:rPr lang="en-US" sz="1800" kern="100" dirty="0">
                <a:latin typeface="Calibri" panose="020F0502020204030204" pitchFamily="34" charset="0"/>
                <a:ea typeface="Calibri" panose="020F0502020204030204" pitchFamily="34" charset="0"/>
                <a:cs typeface="Arial" panose="020B0604020202020204" pitchFamily="34" charset="0"/>
              </a:rPr>
              <a:t> </a:t>
            </a: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Lunch (On your own) &amp; Poster Viewing</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306231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C8F7A-91AD-8817-2507-BB83E3B116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7E6A3-98D0-14A7-0EE9-C4A65E5569C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C3DC4C4-FB4A-7E58-3B37-8C79E738729D}"/>
              </a:ext>
            </a:extLst>
          </p:cNvPr>
          <p:cNvSpPr>
            <a:spLocks noGrp="1"/>
          </p:cNvSpPr>
          <p:nvPr>
            <p:ph idx="1"/>
          </p:nvPr>
        </p:nvSpPr>
        <p:spPr>
          <a:xfrm>
            <a:off x="445625" y="1435261"/>
            <a:ext cx="11453150" cy="4734045"/>
          </a:xfrm>
        </p:spPr>
        <p:txBody>
          <a:bodyPr>
            <a:normAutofit fontScale="92500" lnSpcReduction="10000"/>
          </a:bodyPr>
          <a:lstStyle/>
          <a:p>
            <a:pPr marL="0" marR="0">
              <a:lnSpc>
                <a:spcPct val="107000"/>
              </a:lnSpc>
              <a:spcAft>
                <a:spcPts val="800"/>
              </a:spcAft>
              <a:buNone/>
            </a:pP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New Developments within NSUF</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1:15 – 1:35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Brenden Heidrich (Director, NSUF, Idaho National Laboratory)</a:t>
            </a:r>
            <a:r>
              <a:rPr lang="en-US" sz="1800" kern="100" dirty="0">
                <a:effectLst/>
                <a:latin typeface="Calibri" panose="020F0502020204030204" pitchFamily="34" charset="0"/>
                <a:ea typeface="Calibri" panose="020F0502020204030204" pitchFamily="34" charset="0"/>
                <a:cs typeface="Calibri" panose="020F0502020204030204" pitchFamily="34" charset="0"/>
              </a:rPr>
              <a:t> –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State of the NSUF</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1:35 – 2:00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All Participants</a:t>
            </a:r>
            <a:r>
              <a:rPr lang="en-US" sz="1800" kern="100" dirty="0">
                <a:effectLst/>
                <a:latin typeface="Calibri" panose="020F0502020204030204" pitchFamily="34" charset="0"/>
                <a:ea typeface="Calibri" panose="020F0502020204030204" pitchFamily="34" charset="0"/>
                <a:cs typeface="Calibri" panose="020F0502020204030204" pitchFamily="34" charset="0"/>
              </a:rPr>
              <a:t> - NSUF Users Feedback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Election for NSUF User’s Organization Executive Committee Members</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2:00 – 2:30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All Users</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2:30 – 3:00 </a:t>
            </a: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Break and Poster Viewing</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New NSUF Capabilities</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3:00– 3:15 –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Mehmet </a:t>
            </a:r>
            <a:r>
              <a:rPr lang="en-US" sz="1800" b="1" kern="100" dirty="0" err="1">
                <a:effectLst/>
                <a:latin typeface="Calibri" panose="020F0502020204030204" pitchFamily="34" charset="0"/>
                <a:ea typeface="Calibri" panose="020F0502020204030204" pitchFamily="34" charset="0"/>
                <a:cs typeface="Calibri" panose="020F0502020204030204" pitchFamily="34" charset="0"/>
              </a:rPr>
              <a:t>Topsakal</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(Brookhaven National Laboratory, NSLS-II)</a:t>
            </a:r>
            <a:r>
              <a:rPr lang="en-US" sz="1800" kern="100" dirty="0">
                <a:effectLst/>
                <a:latin typeface="Calibri" panose="020F0502020204030204" pitchFamily="34" charset="0"/>
                <a:ea typeface="Calibri" panose="020F0502020204030204" pitchFamily="34" charset="0"/>
                <a:cs typeface="Calibri" panose="020F0502020204030204" pitchFamily="34" charset="0"/>
              </a:rPr>
              <a:t> -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Capability upgrades and future plans for nuclear materials research at NSLS-II</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3:15-3:30 – </a:t>
            </a:r>
            <a:r>
              <a:rPr lang="en-US" sz="1800" b="1" kern="100" dirty="0" err="1">
                <a:effectLst/>
                <a:latin typeface="Calibri" panose="020F0502020204030204" pitchFamily="34" charset="0"/>
                <a:ea typeface="Calibri" panose="020F0502020204030204" pitchFamily="34" charset="0"/>
                <a:cs typeface="Calibri" panose="020F0502020204030204" pitchFamily="34" charset="0"/>
              </a:rPr>
              <a:t>Weiying</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Chen (Argonne National Laboratory, IVEM)</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 Capability updates for IVEM-Tandem facility</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048825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0B25E-7A20-BF10-FBD7-1EFBB7BA2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E044E-4E1F-A06F-B2BC-3818BE54297A}"/>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6CEDA27-A085-A229-97CD-E8FE1AD3F782}"/>
              </a:ext>
            </a:extLst>
          </p:cNvPr>
          <p:cNvSpPr>
            <a:spLocks noGrp="1"/>
          </p:cNvSpPr>
          <p:nvPr>
            <p:ph idx="1"/>
          </p:nvPr>
        </p:nvSpPr>
        <p:spPr>
          <a:xfrm>
            <a:off x="445625" y="1435261"/>
            <a:ext cx="11453150" cy="4734045"/>
          </a:xfrm>
        </p:spPr>
        <p:txBody>
          <a:bodyPr>
            <a:normAutofit/>
          </a:bodyPr>
          <a:lstStyle/>
          <a:p>
            <a:pPr marL="0" marR="0">
              <a:lnSpc>
                <a:spcPct val="107000"/>
              </a:lnSpc>
              <a:spcAft>
                <a:spcPts val="800"/>
              </a:spcAft>
              <a:buNone/>
            </a:pP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Super Rapid Turn-around Experiment</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3:30-3:45</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 David Frazer (General Atomics)</a:t>
            </a:r>
            <a:r>
              <a:rPr lang="en-US" sz="1800" i="1" kern="100" dirty="0">
                <a:effectLst/>
                <a:latin typeface="Calibri" panose="020F0502020204030204" pitchFamily="34" charset="0"/>
                <a:ea typeface="Calibri" panose="020F0502020204030204" pitchFamily="34" charset="0"/>
                <a:cs typeface="Calibri" panose="020F0502020204030204" pitchFamily="34"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n-US" sz="1800" i="1" kern="100" dirty="0">
                <a:effectLst/>
                <a:latin typeface="Calibri" panose="020F0502020204030204" pitchFamily="34" charset="0"/>
                <a:ea typeface="Calibri" panose="020F0502020204030204" pitchFamily="34" charset="0"/>
                <a:cs typeface="Arial" panose="020B0604020202020204" pitchFamily="34" charset="0"/>
              </a:rPr>
              <a:t>Performance of </a:t>
            </a:r>
            <a:r>
              <a:rPr lang="en-US" sz="1800" i="1" kern="100" dirty="0" err="1">
                <a:effectLst/>
                <a:latin typeface="Calibri" panose="020F0502020204030204" pitchFamily="34" charset="0"/>
                <a:ea typeface="Calibri" panose="020F0502020204030204" pitchFamily="34" charset="0"/>
                <a:cs typeface="Arial" panose="020B0604020202020204" pitchFamily="34" charset="0"/>
              </a:rPr>
              <a:t>SiC-SiC</a:t>
            </a:r>
            <a:r>
              <a:rPr lang="en-US" sz="1800" i="1" kern="100" dirty="0">
                <a:effectLst/>
                <a:latin typeface="Calibri" panose="020F0502020204030204" pitchFamily="34" charset="0"/>
                <a:ea typeface="Calibri" panose="020F0502020204030204" pitchFamily="34" charset="0"/>
                <a:cs typeface="Arial" panose="020B0604020202020204" pitchFamily="34" charset="0"/>
              </a:rPr>
              <a:t> Cladding and </a:t>
            </a:r>
            <a:r>
              <a:rPr lang="en-US" sz="1800" i="1" kern="100" dirty="0" err="1">
                <a:effectLst/>
                <a:latin typeface="Calibri" panose="020F0502020204030204" pitchFamily="34" charset="0"/>
                <a:ea typeface="Calibri" panose="020F0502020204030204" pitchFamily="34" charset="0"/>
                <a:cs typeface="Arial" panose="020B0604020202020204" pitchFamily="34" charset="0"/>
              </a:rPr>
              <a:t>Endplug</a:t>
            </a:r>
            <a:r>
              <a:rPr lang="en-US" sz="1800" i="1" kern="100" dirty="0">
                <a:effectLst/>
                <a:latin typeface="Calibri" panose="020F0502020204030204" pitchFamily="34" charset="0"/>
                <a:ea typeface="Calibri" panose="020F0502020204030204" pitchFamily="34" charset="0"/>
                <a:cs typeface="Arial" panose="020B0604020202020204" pitchFamily="34" charset="0"/>
              </a:rPr>
              <a:t> Joints Under Neutron Irradiation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Additive Manufacturing in Nuclear</a:t>
            </a:r>
            <a:endParaRPr lang="en-US" sz="18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3:45 – 4:00</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 Bai Cui (University of Nebraska-Lincoln) </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Compositionally Complex Carbides for Extreme Environments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Closing Remarks</a:t>
            </a:r>
            <a:endParaRPr lang="en-US" sz="1800" b="1" i="1" kern="100" dirty="0">
              <a:solidFill>
                <a:schemeClr val="tx1"/>
              </a:solidFill>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4:00 – 4:15 -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Maria Okuniewski</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(Chair NSUF Users’ Organization, Purdue University)</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buNone/>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675100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6D3A0-F897-6A81-E2B8-3AC8010ECB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F35F8-9032-204F-1736-A97F4831488B}"/>
              </a:ext>
            </a:extLst>
          </p:cNvPr>
          <p:cNvSpPr>
            <a:spLocks noGrp="1"/>
          </p:cNvSpPr>
          <p:nvPr>
            <p:ph type="title"/>
          </p:nvPr>
        </p:nvSpPr>
        <p:spPr/>
        <p:txBody>
          <a:bodyPr/>
          <a:lstStyle/>
          <a:p>
            <a:r>
              <a:rPr lang="en-US" dirty="0"/>
              <a:t>Poster Presentations</a:t>
            </a:r>
          </a:p>
        </p:txBody>
      </p:sp>
      <p:graphicFrame>
        <p:nvGraphicFramePr>
          <p:cNvPr id="6" name="Content Placeholder 5">
            <a:extLst>
              <a:ext uri="{FF2B5EF4-FFF2-40B4-BE49-F238E27FC236}">
                <a16:creationId xmlns:a16="http://schemas.microsoft.com/office/drawing/2014/main" id="{5ACBEE5D-1984-9472-7EE0-6327E3643111}"/>
              </a:ext>
            </a:extLst>
          </p:cNvPr>
          <p:cNvGraphicFramePr>
            <a:graphicFrameLocks noGrp="1"/>
          </p:cNvGraphicFramePr>
          <p:nvPr>
            <p:ph idx="1"/>
            <p:extLst>
              <p:ext uri="{D42A27DB-BD31-4B8C-83A1-F6EECF244321}">
                <p14:modId xmlns:p14="http://schemas.microsoft.com/office/powerpoint/2010/main" val="1983509250"/>
              </p:ext>
            </p:extLst>
          </p:nvPr>
        </p:nvGraphicFramePr>
        <p:xfrm>
          <a:off x="110030" y="2551429"/>
          <a:ext cx="5816208" cy="4042333"/>
        </p:xfrm>
        <a:graphic>
          <a:graphicData uri="http://schemas.openxmlformats.org/drawingml/2006/table">
            <a:tbl>
              <a:tblPr firstRow="1" firstCol="1" bandRow="1">
                <a:tableStyleId>{5C22544A-7EE6-4342-B048-85BDC9FD1C3A}</a:tableStyleId>
              </a:tblPr>
              <a:tblGrid>
                <a:gridCol w="1111099">
                  <a:extLst>
                    <a:ext uri="{9D8B030D-6E8A-4147-A177-3AD203B41FA5}">
                      <a16:colId xmlns:a16="http://schemas.microsoft.com/office/drawing/2014/main" val="802352219"/>
                    </a:ext>
                  </a:extLst>
                </a:gridCol>
                <a:gridCol w="1035934">
                  <a:extLst>
                    <a:ext uri="{9D8B030D-6E8A-4147-A177-3AD203B41FA5}">
                      <a16:colId xmlns:a16="http://schemas.microsoft.com/office/drawing/2014/main" val="474397017"/>
                    </a:ext>
                  </a:extLst>
                </a:gridCol>
                <a:gridCol w="3669175">
                  <a:extLst>
                    <a:ext uri="{9D8B030D-6E8A-4147-A177-3AD203B41FA5}">
                      <a16:colId xmlns:a16="http://schemas.microsoft.com/office/drawing/2014/main" val="2284383295"/>
                    </a:ext>
                  </a:extLst>
                </a:gridCol>
              </a:tblGrid>
              <a:tr h="296322">
                <a:tc>
                  <a:txBody>
                    <a:bodyPr/>
                    <a:lstStyle/>
                    <a:p>
                      <a:pPr marL="0" marR="0">
                        <a:lnSpc>
                          <a:spcPct val="107000"/>
                        </a:lnSpc>
                        <a:spcAft>
                          <a:spcPts val="800"/>
                        </a:spcAft>
                        <a:buNone/>
                      </a:pPr>
                      <a:r>
                        <a:rPr lang="en-US" sz="1400" kern="100">
                          <a:effectLst/>
                        </a:rPr>
                        <a:t>Name</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Affiliation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dirty="0">
                          <a:effectLst/>
                        </a:rPr>
                        <a:t>Title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39460035"/>
                  </a:ext>
                </a:extLst>
              </a:tr>
              <a:tr h="1115038">
                <a:tc>
                  <a:txBody>
                    <a:bodyPr/>
                    <a:lstStyle/>
                    <a:p>
                      <a:pPr marL="0" marR="0">
                        <a:lnSpc>
                          <a:spcPct val="107000"/>
                        </a:lnSpc>
                        <a:spcAft>
                          <a:spcPts val="800"/>
                        </a:spcAft>
                        <a:buNone/>
                      </a:pPr>
                      <a:r>
                        <a:rPr lang="en-US" sz="1400" kern="100">
                          <a:effectLst/>
                        </a:rPr>
                        <a:t>Rashed Almasri</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North Carolina State University</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In-situ TEM Analysis of Xe-Irradiation-Induced Bubble Dynamics and Swelling in Zirconium Carbide (ZrC) and Nitride (ZrN) at 800°C</a:t>
                      </a:r>
                    </a:p>
                    <a:p>
                      <a:pPr marL="0" marR="0">
                        <a:lnSpc>
                          <a:spcPct val="107000"/>
                        </a:lnSpc>
                        <a:spcAft>
                          <a:spcPts val="800"/>
                        </a:spcAft>
                        <a:buNone/>
                      </a:pPr>
                      <a:r>
                        <a:rPr lang="en-US" sz="1400" kern="100">
                          <a:effectLst/>
                        </a:rPr>
                        <a:t> </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66641952"/>
                  </a:ext>
                </a:extLst>
              </a:tr>
              <a:tr h="920569">
                <a:tc>
                  <a:txBody>
                    <a:bodyPr/>
                    <a:lstStyle/>
                    <a:p>
                      <a:pPr marL="0" marR="0">
                        <a:lnSpc>
                          <a:spcPct val="107000"/>
                        </a:lnSpc>
                        <a:spcAft>
                          <a:spcPts val="800"/>
                        </a:spcAft>
                        <a:buNone/>
                      </a:pPr>
                      <a:r>
                        <a:rPr lang="en-US" sz="1400" kern="100">
                          <a:effectLst/>
                        </a:rPr>
                        <a:t>Nathan Curtis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University of Wisconsin-Madison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Local chemical ordering in a CrFeMnNi compositionally complex alloy under neutron irradiation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40511235"/>
                  </a:ext>
                </a:extLst>
              </a:tr>
              <a:tr h="920569">
                <a:tc>
                  <a:txBody>
                    <a:bodyPr/>
                    <a:lstStyle/>
                    <a:p>
                      <a:pPr marL="0" marR="0">
                        <a:lnSpc>
                          <a:spcPct val="107000"/>
                        </a:lnSpc>
                        <a:spcAft>
                          <a:spcPts val="800"/>
                        </a:spcAft>
                        <a:buNone/>
                      </a:pPr>
                      <a:r>
                        <a:rPr lang="en-US" sz="1400" kern="100">
                          <a:effectLst/>
                        </a:rPr>
                        <a:t>Artur Santos Paixao</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Texas A &amp; M University</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Combination of ion irradiation testing and finite element analysis for risk assessment of Cr-coated fuel cladding over a fuel cycle</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3046147"/>
                  </a:ext>
                </a:extLst>
              </a:tr>
              <a:tr h="608446">
                <a:tc>
                  <a:txBody>
                    <a:bodyPr/>
                    <a:lstStyle/>
                    <a:p>
                      <a:pPr marL="0" marR="0">
                        <a:lnSpc>
                          <a:spcPct val="107000"/>
                        </a:lnSpc>
                        <a:spcAft>
                          <a:spcPts val="800"/>
                        </a:spcAft>
                        <a:buNone/>
                      </a:pPr>
                      <a:r>
                        <a:rPr lang="en-US" sz="1400" kern="100">
                          <a:effectLst/>
                        </a:rPr>
                        <a:t>Valentin Pauly</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University of Michigan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dirty="0">
                          <a:effectLst/>
                        </a:rPr>
                        <a:t>Prediction of Neutron-Irradiated Cavity Microstructures via Dual-Ion Irradiation up to 184 dpa in T91 Steel</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23156632"/>
                  </a:ext>
                </a:extLst>
              </a:tr>
            </a:tbl>
          </a:graphicData>
        </a:graphic>
      </p:graphicFrame>
      <p:graphicFrame>
        <p:nvGraphicFramePr>
          <p:cNvPr id="7" name="Table 6">
            <a:extLst>
              <a:ext uri="{FF2B5EF4-FFF2-40B4-BE49-F238E27FC236}">
                <a16:creationId xmlns:a16="http://schemas.microsoft.com/office/drawing/2014/main" id="{274272FF-D04B-61B6-256A-AEA9765A7472}"/>
              </a:ext>
            </a:extLst>
          </p:cNvPr>
          <p:cNvGraphicFramePr>
            <a:graphicFrameLocks noGrp="1"/>
          </p:cNvGraphicFramePr>
          <p:nvPr>
            <p:extLst>
              <p:ext uri="{D42A27DB-BD31-4B8C-83A1-F6EECF244321}">
                <p14:modId xmlns:p14="http://schemas.microsoft.com/office/powerpoint/2010/main" val="4110219256"/>
              </p:ext>
            </p:extLst>
          </p:nvPr>
        </p:nvGraphicFramePr>
        <p:xfrm>
          <a:off x="6265764" y="2580364"/>
          <a:ext cx="5731394" cy="4239429"/>
        </p:xfrm>
        <a:graphic>
          <a:graphicData uri="http://schemas.openxmlformats.org/drawingml/2006/table">
            <a:tbl>
              <a:tblPr firstRow="1" firstCol="1" bandRow="1">
                <a:tableStyleId>{5C22544A-7EE6-4342-B048-85BDC9FD1C3A}</a:tableStyleId>
              </a:tblPr>
              <a:tblGrid>
                <a:gridCol w="1228844">
                  <a:extLst>
                    <a:ext uri="{9D8B030D-6E8A-4147-A177-3AD203B41FA5}">
                      <a16:colId xmlns:a16="http://schemas.microsoft.com/office/drawing/2014/main" val="2475203569"/>
                    </a:ext>
                  </a:extLst>
                </a:gridCol>
                <a:gridCol w="1076445">
                  <a:extLst>
                    <a:ext uri="{9D8B030D-6E8A-4147-A177-3AD203B41FA5}">
                      <a16:colId xmlns:a16="http://schemas.microsoft.com/office/drawing/2014/main" val="3890747531"/>
                    </a:ext>
                  </a:extLst>
                </a:gridCol>
                <a:gridCol w="3426105">
                  <a:extLst>
                    <a:ext uri="{9D8B030D-6E8A-4147-A177-3AD203B41FA5}">
                      <a16:colId xmlns:a16="http://schemas.microsoft.com/office/drawing/2014/main" val="1341609601"/>
                    </a:ext>
                  </a:extLst>
                </a:gridCol>
              </a:tblGrid>
              <a:tr h="209775">
                <a:tc>
                  <a:txBody>
                    <a:bodyPr/>
                    <a:lstStyle/>
                    <a:p>
                      <a:pPr marL="0" marR="0">
                        <a:lnSpc>
                          <a:spcPct val="107000"/>
                        </a:lnSpc>
                        <a:spcAft>
                          <a:spcPts val="800"/>
                        </a:spcAft>
                        <a:buNone/>
                      </a:pPr>
                      <a:r>
                        <a:rPr lang="en-US" sz="1400" kern="100">
                          <a:effectLst/>
                        </a:rPr>
                        <a:t>Name</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dirty="0">
                          <a:effectLst/>
                        </a:rPr>
                        <a:t>Affiliation</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dirty="0">
                          <a:effectLst/>
                        </a:rPr>
                        <a:t>Title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45505197"/>
                  </a:ext>
                </a:extLst>
              </a:tr>
              <a:tr h="0">
                <a:tc>
                  <a:txBody>
                    <a:bodyPr/>
                    <a:lstStyle/>
                    <a:p>
                      <a:pPr marL="0" marR="0">
                        <a:lnSpc>
                          <a:spcPct val="107000"/>
                        </a:lnSpc>
                        <a:spcAft>
                          <a:spcPts val="800"/>
                        </a:spcAft>
                        <a:buNone/>
                      </a:pPr>
                      <a:r>
                        <a:rPr lang="en-US" sz="1400" kern="100">
                          <a:effectLst/>
                        </a:rPr>
                        <a:t>Keith Jewell</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Idaho National Laboratory</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The Advanced Test Reactor</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85070104"/>
                  </a:ext>
                </a:extLst>
              </a:tr>
              <a:tr h="651697">
                <a:tc>
                  <a:txBody>
                    <a:bodyPr/>
                    <a:lstStyle/>
                    <a:p>
                      <a:pPr marL="0" marR="0">
                        <a:lnSpc>
                          <a:spcPct val="107000"/>
                        </a:lnSpc>
                        <a:spcAft>
                          <a:spcPts val="800"/>
                        </a:spcAft>
                        <a:buNone/>
                      </a:pPr>
                      <a:r>
                        <a:rPr lang="en-US" sz="1400" kern="100">
                          <a:effectLst/>
                        </a:rPr>
                        <a:t>Kenneth Cooper</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Oak Ridge National Laboratory</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Flexible Irradiations for Accelerated Development of Advanced Nuclear Fuels and Materials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4578491"/>
                  </a:ext>
                </a:extLst>
              </a:tr>
              <a:tr h="872658">
                <a:tc>
                  <a:txBody>
                    <a:bodyPr/>
                    <a:lstStyle/>
                    <a:p>
                      <a:pPr marL="0" marR="0">
                        <a:lnSpc>
                          <a:spcPct val="107000"/>
                        </a:lnSpc>
                        <a:spcAft>
                          <a:spcPts val="800"/>
                        </a:spcAft>
                        <a:buNone/>
                      </a:pPr>
                      <a:r>
                        <a:rPr lang="en-US" sz="1400" kern="100">
                          <a:effectLst/>
                        </a:rPr>
                        <a:t>Raymond Cao</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Ohio State University</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Research Capabilities at The Ohio State University Nuclear Reactor Laboratory: Supporting Sensor and Sensor Materials Irradiation Testing</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54782237"/>
                  </a:ext>
                </a:extLst>
              </a:tr>
              <a:tr h="872658">
                <a:tc>
                  <a:txBody>
                    <a:bodyPr/>
                    <a:lstStyle/>
                    <a:p>
                      <a:pPr marL="0" marR="0">
                        <a:lnSpc>
                          <a:spcPct val="107000"/>
                        </a:lnSpc>
                        <a:spcAft>
                          <a:spcPts val="800"/>
                        </a:spcAft>
                        <a:buNone/>
                      </a:pPr>
                      <a:r>
                        <a:rPr lang="en-US" sz="1400" kern="100" dirty="0">
                          <a:effectLst/>
                        </a:rPr>
                        <a:t>Ramprashad Prabhakaran</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Pacific Northwest National Laboratory</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Nuclear materials PIE capability at PNNL</a:t>
                      </a:r>
                    </a:p>
                    <a:p>
                      <a:pPr marL="0" marR="0">
                        <a:lnSpc>
                          <a:spcPct val="107000"/>
                        </a:lnSpc>
                        <a:spcAft>
                          <a:spcPts val="800"/>
                        </a:spcAft>
                        <a:buNone/>
                      </a:pPr>
                      <a:r>
                        <a:rPr lang="en-US" sz="1400" kern="100">
                          <a:effectLst/>
                        </a:rPr>
                        <a:t> </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35925510"/>
                  </a:ext>
                </a:extLst>
              </a:tr>
              <a:tr h="872658">
                <a:tc>
                  <a:txBody>
                    <a:bodyPr/>
                    <a:lstStyle/>
                    <a:p>
                      <a:pPr marL="0" marR="0">
                        <a:lnSpc>
                          <a:spcPct val="107000"/>
                        </a:lnSpc>
                        <a:spcAft>
                          <a:spcPts val="800"/>
                        </a:spcAft>
                        <a:buNone/>
                      </a:pPr>
                      <a:r>
                        <a:rPr lang="en-US" sz="1400" kern="100" dirty="0">
                          <a:effectLst/>
                        </a:rPr>
                        <a:t>Brandon Bohanon</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a:effectLst/>
                        </a:rPr>
                        <a:t>University of Florida </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Aft>
                          <a:spcPts val="800"/>
                        </a:spcAft>
                        <a:buNone/>
                      </a:pPr>
                      <a:r>
                        <a:rPr lang="en-US" sz="1400" kern="100" dirty="0">
                          <a:effectLst/>
                        </a:rPr>
                        <a:t>Nuclear Fuels and Materials Characterization Facility (NFMC) at the University of Florida</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92376015"/>
                  </a:ext>
                </a:extLst>
              </a:tr>
            </a:tbl>
          </a:graphicData>
        </a:graphic>
      </p:graphicFrame>
      <p:sp>
        <p:nvSpPr>
          <p:cNvPr id="8" name="TextBox 7">
            <a:extLst>
              <a:ext uri="{FF2B5EF4-FFF2-40B4-BE49-F238E27FC236}">
                <a16:creationId xmlns:a16="http://schemas.microsoft.com/office/drawing/2014/main" id="{BF64DE31-4931-3EB1-F5EF-6C3AB9E1BED0}"/>
              </a:ext>
            </a:extLst>
          </p:cNvPr>
          <p:cNvSpPr txBox="1"/>
          <p:nvPr/>
        </p:nvSpPr>
        <p:spPr>
          <a:xfrm>
            <a:off x="2025568" y="1905483"/>
            <a:ext cx="8900933" cy="523220"/>
          </a:xfrm>
          <a:prstGeom prst="rect">
            <a:avLst/>
          </a:prstGeom>
          <a:noFill/>
        </p:spPr>
        <p:txBody>
          <a:bodyPr wrap="square" rtlCol="0">
            <a:spAutoFit/>
          </a:bodyPr>
          <a:lstStyle/>
          <a:p>
            <a:r>
              <a:rPr lang="en-US" sz="2800" dirty="0">
                <a:solidFill>
                  <a:schemeClr val="accent1"/>
                </a:solidFill>
              </a:rPr>
              <a:t>Academic   			          	Facilities</a:t>
            </a:r>
          </a:p>
        </p:txBody>
      </p:sp>
    </p:spTree>
    <p:extLst>
      <p:ext uri="{BB962C8B-B14F-4D97-AF65-F5344CB8AC3E}">
        <p14:creationId xmlns:p14="http://schemas.microsoft.com/office/powerpoint/2010/main" val="1103060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D17D2-369B-910E-243C-8F6D1ED6A8B9}"/>
              </a:ext>
            </a:extLst>
          </p:cNvPr>
          <p:cNvSpPr>
            <a:spLocks noGrp="1"/>
          </p:cNvSpPr>
          <p:nvPr>
            <p:ph type="title"/>
          </p:nvPr>
        </p:nvSpPr>
        <p:spPr>
          <a:xfrm>
            <a:off x="0" y="64875"/>
            <a:ext cx="12192000" cy="699400"/>
          </a:xfrm>
        </p:spPr>
        <p:txBody>
          <a:bodyPr>
            <a:normAutofit/>
          </a:bodyPr>
          <a:lstStyle/>
          <a:p>
            <a:r>
              <a:rPr lang="en-US" sz="3600" dirty="0"/>
              <a:t>Organizational Structure for Executive Committee</a:t>
            </a:r>
          </a:p>
        </p:txBody>
      </p:sp>
      <p:sp>
        <p:nvSpPr>
          <p:cNvPr id="4" name="Rectangle 3">
            <a:extLst>
              <a:ext uri="{FF2B5EF4-FFF2-40B4-BE49-F238E27FC236}">
                <a16:creationId xmlns:a16="http://schemas.microsoft.com/office/drawing/2014/main" id="{B2A689AB-E548-576F-FC0B-F68240072598}"/>
              </a:ext>
            </a:extLst>
          </p:cNvPr>
          <p:cNvSpPr/>
          <p:nvPr/>
        </p:nvSpPr>
        <p:spPr>
          <a:xfrm>
            <a:off x="4337714" y="1028035"/>
            <a:ext cx="2388358" cy="464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Chair</a:t>
            </a:r>
          </a:p>
        </p:txBody>
      </p:sp>
      <p:sp>
        <p:nvSpPr>
          <p:cNvPr id="5" name="Rectangle 4">
            <a:extLst>
              <a:ext uri="{FF2B5EF4-FFF2-40B4-BE49-F238E27FC236}">
                <a16:creationId xmlns:a16="http://schemas.microsoft.com/office/drawing/2014/main" id="{54E998B6-D6EF-E715-B24B-E090A0C0A28C}"/>
              </a:ext>
            </a:extLst>
          </p:cNvPr>
          <p:cNvSpPr/>
          <p:nvPr/>
        </p:nvSpPr>
        <p:spPr>
          <a:xfrm>
            <a:off x="4337714" y="1676304"/>
            <a:ext cx="2388358" cy="464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Vice Chair</a:t>
            </a:r>
          </a:p>
        </p:txBody>
      </p:sp>
      <p:sp>
        <p:nvSpPr>
          <p:cNvPr id="6" name="Rectangle 5">
            <a:extLst>
              <a:ext uri="{FF2B5EF4-FFF2-40B4-BE49-F238E27FC236}">
                <a16:creationId xmlns:a16="http://schemas.microsoft.com/office/drawing/2014/main" id="{5E03CFBA-1E97-9F45-11A0-5CC6D45F02C3}"/>
              </a:ext>
            </a:extLst>
          </p:cNvPr>
          <p:cNvSpPr/>
          <p:nvPr/>
        </p:nvSpPr>
        <p:spPr>
          <a:xfrm>
            <a:off x="4337714" y="2372340"/>
            <a:ext cx="2388358" cy="464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Secretary</a:t>
            </a:r>
          </a:p>
        </p:txBody>
      </p:sp>
      <p:sp>
        <p:nvSpPr>
          <p:cNvPr id="7" name="Rectangle 6">
            <a:extLst>
              <a:ext uri="{FF2B5EF4-FFF2-40B4-BE49-F238E27FC236}">
                <a16:creationId xmlns:a16="http://schemas.microsoft.com/office/drawing/2014/main" id="{CFB760B6-9EBD-5574-4D32-40AB6119048F}"/>
              </a:ext>
            </a:extLst>
          </p:cNvPr>
          <p:cNvSpPr/>
          <p:nvPr/>
        </p:nvSpPr>
        <p:spPr>
          <a:xfrm>
            <a:off x="6878472" y="1028035"/>
            <a:ext cx="2388358" cy="464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Chair Ex-Officio</a:t>
            </a:r>
          </a:p>
        </p:txBody>
      </p:sp>
      <p:sp>
        <p:nvSpPr>
          <p:cNvPr id="8" name="Rectangle 7">
            <a:extLst>
              <a:ext uri="{FF2B5EF4-FFF2-40B4-BE49-F238E27FC236}">
                <a16:creationId xmlns:a16="http://schemas.microsoft.com/office/drawing/2014/main" id="{06BB1251-DE32-BE81-435D-0E3C24F6B56B}"/>
              </a:ext>
            </a:extLst>
          </p:cNvPr>
          <p:cNvSpPr/>
          <p:nvPr/>
        </p:nvSpPr>
        <p:spPr>
          <a:xfrm>
            <a:off x="1978924" y="3636195"/>
            <a:ext cx="2388358" cy="699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Representative Member</a:t>
            </a:r>
          </a:p>
        </p:txBody>
      </p:sp>
      <p:sp>
        <p:nvSpPr>
          <p:cNvPr id="9" name="Rectangle 8">
            <a:extLst>
              <a:ext uri="{FF2B5EF4-FFF2-40B4-BE49-F238E27FC236}">
                <a16:creationId xmlns:a16="http://schemas.microsoft.com/office/drawing/2014/main" id="{A476AF8C-CEC5-B1A7-41DE-92C19DE7613F}"/>
              </a:ext>
            </a:extLst>
          </p:cNvPr>
          <p:cNvSpPr/>
          <p:nvPr/>
        </p:nvSpPr>
        <p:spPr>
          <a:xfrm>
            <a:off x="1978924" y="4593813"/>
            <a:ext cx="2388358" cy="699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Representative Member</a:t>
            </a:r>
          </a:p>
        </p:txBody>
      </p:sp>
      <p:sp>
        <p:nvSpPr>
          <p:cNvPr id="10" name="Rectangle 9">
            <a:extLst>
              <a:ext uri="{FF2B5EF4-FFF2-40B4-BE49-F238E27FC236}">
                <a16:creationId xmlns:a16="http://schemas.microsoft.com/office/drawing/2014/main" id="{4B77A50A-9D04-04CE-71E3-3412441C95A6}"/>
              </a:ext>
            </a:extLst>
          </p:cNvPr>
          <p:cNvSpPr/>
          <p:nvPr/>
        </p:nvSpPr>
        <p:spPr>
          <a:xfrm>
            <a:off x="4926841" y="3631646"/>
            <a:ext cx="2388358" cy="699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Representative Member</a:t>
            </a:r>
          </a:p>
        </p:txBody>
      </p:sp>
      <p:sp>
        <p:nvSpPr>
          <p:cNvPr id="11" name="Rectangle 10">
            <a:extLst>
              <a:ext uri="{FF2B5EF4-FFF2-40B4-BE49-F238E27FC236}">
                <a16:creationId xmlns:a16="http://schemas.microsoft.com/office/drawing/2014/main" id="{05130FA5-5C8B-B518-32AD-D3A556D2C941}"/>
              </a:ext>
            </a:extLst>
          </p:cNvPr>
          <p:cNvSpPr/>
          <p:nvPr/>
        </p:nvSpPr>
        <p:spPr>
          <a:xfrm>
            <a:off x="4926841" y="4589264"/>
            <a:ext cx="2388358" cy="699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Representative Member</a:t>
            </a:r>
          </a:p>
        </p:txBody>
      </p:sp>
      <p:sp>
        <p:nvSpPr>
          <p:cNvPr id="12" name="Rectangle 11">
            <a:extLst>
              <a:ext uri="{FF2B5EF4-FFF2-40B4-BE49-F238E27FC236}">
                <a16:creationId xmlns:a16="http://schemas.microsoft.com/office/drawing/2014/main" id="{E397B2DF-10EB-7E69-196B-53CFFD7E81D2}"/>
              </a:ext>
            </a:extLst>
          </p:cNvPr>
          <p:cNvSpPr/>
          <p:nvPr/>
        </p:nvSpPr>
        <p:spPr>
          <a:xfrm>
            <a:off x="7874758" y="3631646"/>
            <a:ext cx="2388358" cy="699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Representative Member</a:t>
            </a:r>
          </a:p>
        </p:txBody>
      </p:sp>
      <p:sp>
        <p:nvSpPr>
          <p:cNvPr id="13" name="Rectangle 12">
            <a:extLst>
              <a:ext uri="{FF2B5EF4-FFF2-40B4-BE49-F238E27FC236}">
                <a16:creationId xmlns:a16="http://schemas.microsoft.com/office/drawing/2014/main" id="{AF7BCE30-22C8-1E08-680E-7F1DB98FE05C}"/>
              </a:ext>
            </a:extLst>
          </p:cNvPr>
          <p:cNvSpPr/>
          <p:nvPr/>
        </p:nvSpPr>
        <p:spPr>
          <a:xfrm>
            <a:off x="7874758" y="4589264"/>
            <a:ext cx="2388358" cy="699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Representative Member</a:t>
            </a:r>
          </a:p>
        </p:txBody>
      </p:sp>
      <p:sp>
        <p:nvSpPr>
          <p:cNvPr id="14" name="Rectangle 13">
            <a:extLst>
              <a:ext uri="{FF2B5EF4-FFF2-40B4-BE49-F238E27FC236}">
                <a16:creationId xmlns:a16="http://schemas.microsoft.com/office/drawing/2014/main" id="{51B48AB1-EFC4-1C47-3A3A-25E95C4C1FEE}"/>
              </a:ext>
            </a:extLst>
          </p:cNvPr>
          <p:cNvSpPr/>
          <p:nvPr/>
        </p:nvSpPr>
        <p:spPr>
          <a:xfrm>
            <a:off x="7599527" y="3438301"/>
            <a:ext cx="2947916" cy="2115404"/>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00A0F31-CEA3-08AC-CF0D-D20F9503465B}"/>
              </a:ext>
            </a:extLst>
          </p:cNvPr>
          <p:cNvSpPr txBox="1"/>
          <p:nvPr/>
        </p:nvSpPr>
        <p:spPr>
          <a:xfrm>
            <a:off x="7883854" y="5506799"/>
            <a:ext cx="3266367" cy="923330"/>
          </a:xfrm>
          <a:prstGeom prst="rect">
            <a:avLst/>
          </a:prstGeom>
          <a:noFill/>
        </p:spPr>
        <p:txBody>
          <a:bodyPr wrap="square" rtlCol="0">
            <a:spAutoFit/>
          </a:bodyPr>
          <a:lstStyle/>
          <a:p>
            <a:r>
              <a:rPr lang="en-US" dirty="0"/>
              <a:t>Up to 2 positions reserved for emerging professionals</a:t>
            </a:r>
          </a:p>
          <a:p>
            <a:r>
              <a:rPr lang="en-US" dirty="0"/>
              <a:t>(graduate students, postdocs)</a:t>
            </a:r>
          </a:p>
        </p:txBody>
      </p:sp>
      <p:sp>
        <p:nvSpPr>
          <p:cNvPr id="16" name="TextBox 15">
            <a:extLst>
              <a:ext uri="{FF2B5EF4-FFF2-40B4-BE49-F238E27FC236}">
                <a16:creationId xmlns:a16="http://schemas.microsoft.com/office/drawing/2014/main" id="{583538DC-F58E-7494-4783-DD0C336AC032}"/>
              </a:ext>
            </a:extLst>
          </p:cNvPr>
          <p:cNvSpPr txBox="1"/>
          <p:nvPr/>
        </p:nvSpPr>
        <p:spPr>
          <a:xfrm>
            <a:off x="8393111" y="3081062"/>
            <a:ext cx="1351652" cy="369332"/>
          </a:xfrm>
          <a:prstGeom prst="rect">
            <a:avLst/>
          </a:prstGeom>
          <a:noFill/>
        </p:spPr>
        <p:txBody>
          <a:bodyPr wrap="none" rtlCol="0">
            <a:spAutoFit/>
          </a:bodyPr>
          <a:lstStyle/>
          <a:p>
            <a:r>
              <a:rPr lang="en-US" dirty="0"/>
              <a:t>2 year term</a:t>
            </a:r>
          </a:p>
        </p:txBody>
      </p:sp>
      <p:sp>
        <p:nvSpPr>
          <p:cNvPr id="17" name="Rectangle 16">
            <a:extLst>
              <a:ext uri="{FF2B5EF4-FFF2-40B4-BE49-F238E27FC236}">
                <a16:creationId xmlns:a16="http://schemas.microsoft.com/office/drawing/2014/main" id="{851C97F3-70CC-1DD6-0D84-17D90799BD12}"/>
              </a:ext>
            </a:extLst>
          </p:cNvPr>
          <p:cNvSpPr/>
          <p:nvPr/>
        </p:nvSpPr>
        <p:spPr>
          <a:xfrm>
            <a:off x="1694597" y="3450394"/>
            <a:ext cx="5895834" cy="2115404"/>
          </a:xfrm>
          <a:prstGeom prst="rect">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83827A7-150B-0EF1-37DD-ACDF14A6A124}"/>
              </a:ext>
            </a:extLst>
          </p:cNvPr>
          <p:cNvSpPr txBox="1"/>
          <p:nvPr/>
        </p:nvSpPr>
        <p:spPr>
          <a:xfrm>
            <a:off x="4098615" y="3068969"/>
            <a:ext cx="1351652" cy="369332"/>
          </a:xfrm>
          <a:prstGeom prst="rect">
            <a:avLst/>
          </a:prstGeom>
          <a:noFill/>
        </p:spPr>
        <p:txBody>
          <a:bodyPr wrap="none" rtlCol="0">
            <a:spAutoFit/>
          </a:bodyPr>
          <a:lstStyle/>
          <a:p>
            <a:r>
              <a:rPr lang="en-US" dirty="0"/>
              <a:t>4 year term</a:t>
            </a:r>
          </a:p>
        </p:txBody>
      </p:sp>
      <p:sp>
        <p:nvSpPr>
          <p:cNvPr id="19" name="Left Brace 18">
            <a:extLst>
              <a:ext uri="{FF2B5EF4-FFF2-40B4-BE49-F238E27FC236}">
                <a16:creationId xmlns:a16="http://schemas.microsoft.com/office/drawing/2014/main" id="{903C2BB9-6F01-B322-DF12-753A0BD5067E}"/>
              </a:ext>
            </a:extLst>
          </p:cNvPr>
          <p:cNvSpPr/>
          <p:nvPr/>
        </p:nvSpPr>
        <p:spPr>
          <a:xfrm>
            <a:off x="3193576" y="1028035"/>
            <a:ext cx="491320" cy="180832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8A5831AA-AE1D-BAE5-A4E8-88530B2223A7}"/>
              </a:ext>
            </a:extLst>
          </p:cNvPr>
          <p:cNvSpPr txBox="1"/>
          <p:nvPr/>
        </p:nvSpPr>
        <p:spPr>
          <a:xfrm>
            <a:off x="535362" y="1270291"/>
            <a:ext cx="2505814" cy="1292662"/>
          </a:xfrm>
          <a:prstGeom prst="rect">
            <a:avLst/>
          </a:prstGeom>
          <a:noFill/>
        </p:spPr>
        <p:txBody>
          <a:bodyPr wrap="none" rtlCol="0">
            <a:spAutoFit/>
          </a:bodyPr>
          <a:lstStyle/>
          <a:p>
            <a:pPr algn="r"/>
            <a:r>
              <a:rPr lang="en-US" sz="2600" dirty="0"/>
              <a:t>Officers</a:t>
            </a:r>
          </a:p>
          <a:p>
            <a:pPr algn="r"/>
            <a:r>
              <a:rPr lang="en-US" sz="2600" dirty="0"/>
              <a:t>2 year term</a:t>
            </a:r>
          </a:p>
          <a:p>
            <a:pPr algn="r"/>
            <a:r>
              <a:rPr lang="en-US" sz="2600" dirty="0"/>
              <a:t>in each position</a:t>
            </a:r>
          </a:p>
        </p:txBody>
      </p:sp>
      <p:sp>
        <p:nvSpPr>
          <p:cNvPr id="21" name="Arrow: Curved Left 20">
            <a:extLst>
              <a:ext uri="{FF2B5EF4-FFF2-40B4-BE49-F238E27FC236}">
                <a16:creationId xmlns:a16="http://schemas.microsoft.com/office/drawing/2014/main" id="{5B9A92DD-0604-2995-1DDB-F868E2E7E9B1}"/>
              </a:ext>
            </a:extLst>
          </p:cNvPr>
          <p:cNvSpPr/>
          <p:nvPr/>
        </p:nvSpPr>
        <p:spPr>
          <a:xfrm rot="10800000">
            <a:off x="3948489" y="1864887"/>
            <a:ext cx="300251" cy="76036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urved Left 21">
            <a:extLst>
              <a:ext uri="{FF2B5EF4-FFF2-40B4-BE49-F238E27FC236}">
                <a16:creationId xmlns:a16="http://schemas.microsoft.com/office/drawing/2014/main" id="{684CB30B-E6C1-2920-7C13-47FA80F5F9F9}"/>
              </a:ext>
            </a:extLst>
          </p:cNvPr>
          <p:cNvSpPr/>
          <p:nvPr/>
        </p:nvSpPr>
        <p:spPr>
          <a:xfrm rot="16200000">
            <a:off x="6714380" y="374382"/>
            <a:ext cx="300251" cy="76036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Curved Left 22">
            <a:extLst>
              <a:ext uri="{FF2B5EF4-FFF2-40B4-BE49-F238E27FC236}">
                <a16:creationId xmlns:a16="http://schemas.microsoft.com/office/drawing/2014/main" id="{46DC6E9D-85CE-9B71-A4EC-66FB07A984B8}"/>
              </a:ext>
            </a:extLst>
          </p:cNvPr>
          <p:cNvSpPr/>
          <p:nvPr/>
        </p:nvSpPr>
        <p:spPr>
          <a:xfrm rot="10800000">
            <a:off x="3943940" y="1090432"/>
            <a:ext cx="300251" cy="76036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0A4C8033-D9B2-C379-1903-AF42E968145F}"/>
              </a:ext>
            </a:extLst>
          </p:cNvPr>
          <p:cNvSpPr txBox="1"/>
          <p:nvPr/>
        </p:nvSpPr>
        <p:spPr>
          <a:xfrm>
            <a:off x="7874758" y="1638861"/>
            <a:ext cx="4237057" cy="1200329"/>
          </a:xfrm>
          <a:prstGeom prst="rect">
            <a:avLst/>
          </a:prstGeom>
          <a:noFill/>
        </p:spPr>
        <p:txBody>
          <a:bodyPr wrap="none" rtlCol="0">
            <a:spAutoFit/>
          </a:bodyPr>
          <a:lstStyle/>
          <a:p>
            <a:r>
              <a:rPr lang="en-US" dirty="0"/>
              <a:t>Benefits:</a:t>
            </a:r>
          </a:p>
          <a:p>
            <a:r>
              <a:rPr lang="en-US" dirty="0"/>
              <a:t>Continuity of Knowledge</a:t>
            </a:r>
          </a:p>
          <a:p>
            <a:r>
              <a:rPr lang="en-US" dirty="0"/>
              <a:t>Consistent presence at NSUF meetings</a:t>
            </a:r>
          </a:p>
          <a:p>
            <a:r>
              <a:rPr lang="en-US" dirty="0"/>
              <a:t>Familiar voices for user advocacy</a:t>
            </a:r>
          </a:p>
        </p:txBody>
      </p:sp>
      <p:sp>
        <p:nvSpPr>
          <p:cNvPr id="25" name="TextBox 24">
            <a:extLst>
              <a:ext uri="{FF2B5EF4-FFF2-40B4-BE49-F238E27FC236}">
                <a16:creationId xmlns:a16="http://schemas.microsoft.com/office/drawing/2014/main" id="{47B44BE1-6A24-DFDB-601E-602C317F1050}"/>
              </a:ext>
            </a:extLst>
          </p:cNvPr>
          <p:cNvSpPr txBox="1"/>
          <p:nvPr/>
        </p:nvSpPr>
        <p:spPr>
          <a:xfrm>
            <a:off x="0" y="5587709"/>
            <a:ext cx="7874758" cy="1323439"/>
          </a:xfrm>
          <a:prstGeom prst="rect">
            <a:avLst/>
          </a:prstGeom>
          <a:noFill/>
        </p:spPr>
        <p:txBody>
          <a:bodyPr wrap="square" rtlCol="0">
            <a:spAutoFit/>
          </a:bodyPr>
          <a:lstStyle/>
          <a:p>
            <a:r>
              <a:rPr lang="en-US" sz="1600" dirty="0"/>
              <a:t>Restrictions imposed:</a:t>
            </a:r>
          </a:p>
          <a:p>
            <a:r>
              <a:rPr lang="en-US" sz="1600" dirty="0"/>
              <a:t>Exec committee strives to have scientific and institutional diversity reflected and avoid multiple members representing similar interests. </a:t>
            </a:r>
          </a:p>
          <a:p>
            <a:r>
              <a:rPr lang="en-US" sz="1600" dirty="0"/>
              <a:t>Neither the Chair, Vice-Chair nor Secretary shall be an employee of the organization contracted for the management or operation of Idaho National Laboratory. </a:t>
            </a:r>
          </a:p>
        </p:txBody>
      </p:sp>
    </p:spTree>
    <p:extLst>
      <p:ext uri="{BB962C8B-B14F-4D97-AF65-F5344CB8AC3E}">
        <p14:creationId xmlns:p14="http://schemas.microsoft.com/office/powerpoint/2010/main" val="370315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88C87-419A-BCD9-CD92-CD0E007B251A}"/>
            </a:ext>
          </a:extLst>
        </p:cNvPr>
        <p:cNvGrpSpPr/>
        <p:nvPr/>
      </p:nvGrpSpPr>
      <p:grpSpPr>
        <a:xfrm>
          <a:off x="0" y="0"/>
          <a:ext cx="0" cy="0"/>
          <a:chOff x="0" y="0"/>
          <a:chExt cx="0" cy="0"/>
        </a:xfrm>
      </p:grpSpPr>
      <p:pic>
        <p:nvPicPr>
          <p:cNvPr id="3" name="Picture 2" descr="Image preview">
            <a:extLst>
              <a:ext uri="{FF2B5EF4-FFF2-40B4-BE49-F238E27FC236}">
                <a16:creationId xmlns:a16="http://schemas.microsoft.com/office/drawing/2014/main" id="{5F503DAD-2E49-0C0A-7632-4B05D9B76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78" y="224450"/>
            <a:ext cx="9167149" cy="4778377"/>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95363180-DF85-BB98-23E6-CCC49833DD05}"/>
              </a:ext>
            </a:extLst>
          </p:cNvPr>
          <p:cNvSpPr txBox="1">
            <a:spLocks/>
          </p:cNvSpPr>
          <p:nvPr/>
        </p:nvSpPr>
        <p:spPr>
          <a:xfrm>
            <a:off x="694482" y="5577648"/>
            <a:ext cx="11244804" cy="7390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t>Prof. Maria Okuniewski, Purdue University, NSUF UO Chair</a:t>
            </a:r>
          </a:p>
        </p:txBody>
      </p:sp>
    </p:spTree>
    <p:extLst>
      <p:ext uri="{BB962C8B-B14F-4D97-AF65-F5344CB8AC3E}">
        <p14:creationId xmlns:p14="http://schemas.microsoft.com/office/powerpoint/2010/main" val="6796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0FE4-5F1C-F785-7CD0-01ED6C2F6E5C}"/>
              </a:ext>
            </a:extLst>
          </p:cNvPr>
          <p:cNvSpPr>
            <a:spLocks noGrp="1"/>
          </p:cNvSpPr>
          <p:nvPr>
            <p:ph type="title"/>
          </p:nvPr>
        </p:nvSpPr>
        <p:spPr>
          <a:xfrm>
            <a:off x="838200" y="136430"/>
            <a:ext cx="10515600" cy="535627"/>
          </a:xfrm>
        </p:spPr>
        <p:txBody>
          <a:bodyPr>
            <a:normAutofit fontScale="90000"/>
          </a:bodyPr>
          <a:lstStyle/>
          <a:p>
            <a:r>
              <a:rPr lang="en-US" dirty="0"/>
              <a:t>Our Purpose</a:t>
            </a:r>
          </a:p>
        </p:txBody>
      </p:sp>
      <p:sp>
        <p:nvSpPr>
          <p:cNvPr id="10" name="TextBox 9">
            <a:extLst>
              <a:ext uri="{FF2B5EF4-FFF2-40B4-BE49-F238E27FC236}">
                <a16:creationId xmlns:a16="http://schemas.microsoft.com/office/drawing/2014/main" id="{DB08808E-C9F4-C6AB-5103-96B8189601F7}"/>
              </a:ext>
            </a:extLst>
          </p:cNvPr>
          <p:cNvSpPr txBox="1"/>
          <p:nvPr/>
        </p:nvSpPr>
        <p:spPr>
          <a:xfrm>
            <a:off x="838200" y="6303435"/>
            <a:ext cx="4604658" cy="369332"/>
          </a:xfrm>
          <a:prstGeom prst="rect">
            <a:avLst/>
          </a:prstGeom>
          <a:noFill/>
        </p:spPr>
        <p:txBody>
          <a:bodyPr wrap="none" rtlCol="0">
            <a:spAutoFit/>
          </a:bodyPr>
          <a:lstStyle/>
          <a:p>
            <a:r>
              <a:rPr lang="en-US" dirty="0"/>
              <a:t>NSUF UO Charter and Bylaws - Rev. 2024 </a:t>
            </a:r>
          </a:p>
        </p:txBody>
      </p:sp>
      <p:sp>
        <p:nvSpPr>
          <p:cNvPr id="5" name="Content Placeholder 4">
            <a:extLst>
              <a:ext uri="{FF2B5EF4-FFF2-40B4-BE49-F238E27FC236}">
                <a16:creationId xmlns:a16="http://schemas.microsoft.com/office/drawing/2014/main" id="{84C42751-EBC4-5215-8456-F6BD8EF60457}"/>
              </a:ext>
            </a:extLst>
          </p:cNvPr>
          <p:cNvSpPr>
            <a:spLocks noGrp="1"/>
          </p:cNvSpPr>
          <p:nvPr>
            <p:ph idx="1"/>
          </p:nvPr>
        </p:nvSpPr>
        <p:spPr>
          <a:xfrm>
            <a:off x="838200" y="1032813"/>
            <a:ext cx="10515600" cy="5065380"/>
          </a:xfrm>
        </p:spPr>
        <p:txBody>
          <a:bodyPr>
            <a:normAutofit fontScale="92500" lnSpcReduction="20000"/>
          </a:bodyPr>
          <a:lstStyle/>
          <a:p>
            <a:pPr marL="0" indent="0">
              <a:lnSpc>
                <a:spcPct val="115000"/>
              </a:lnSpc>
              <a:spcBef>
                <a:spcPts val="0"/>
              </a:spcBef>
              <a:buFont typeface="Arial" panose="020B0604020202020204" pitchFamily="34" charset="0"/>
              <a:buNone/>
            </a:pPr>
            <a:r>
              <a:rPr lang="en-US" sz="2800" b="0" dirty="0">
                <a:ea typeface="MS Mincho" panose="020B0400000000000000" pitchFamily="49" charset="-128"/>
                <a:cs typeface="Arial" panose="020B0604020202020204" pitchFamily="34" charset="0"/>
              </a:rPr>
              <a:t>The purpose of the UO is to promote the advancement of nuclear energy science and technology to meet needs as defined by the U.S. Department of Energy Office of Nuclear Energy and executed through the Nuclear Science User Facilities program through:</a:t>
            </a:r>
          </a:p>
          <a:p>
            <a:pPr marL="0" indent="0">
              <a:lnSpc>
                <a:spcPct val="115000"/>
              </a:lnSpc>
              <a:spcBef>
                <a:spcPts val="0"/>
              </a:spcBef>
              <a:buFont typeface="Arial" panose="020B0604020202020204" pitchFamily="34" charset="0"/>
              <a:buNone/>
            </a:pPr>
            <a:endParaRPr lang="en-US" sz="2800" b="0" dirty="0">
              <a:ea typeface="MS Mincho" panose="020B0400000000000000" pitchFamily="49" charset="-128"/>
              <a:cs typeface="Arial" panose="020B0604020202020204" pitchFamily="34" charset="0"/>
            </a:endParaRPr>
          </a:p>
          <a:p>
            <a:pPr marL="0" indent="0">
              <a:lnSpc>
                <a:spcPct val="115000"/>
              </a:lnSpc>
              <a:spcBef>
                <a:spcPts val="0"/>
              </a:spcBef>
              <a:buFont typeface="Arial" panose="020B0604020202020204" pitchFamily="34" charset="0"/>
              <a:buNone/>
            </a:pPr>
            <a:r>
              <a:rPr lang="en-US" sz="2800" b="0" dirty="0">
                <a:ea typeface="MS Mincho" panose="020B0400000000000000" pitchFamily="49" charset="-128"/>
                <a:cs typeface="Arial" panose="020B0604020202020204" pitchFamily="34" charset="0"/>
              </a:rPr>
              <a:t>1. Providing a formal and clear channel for the exchange of information, advice and best practices between the investigators who perform nuclear technology-driven experiments and the NSUF Management.</a:t>
            </a:r>
          </a:p>
          <a:p>
            <a:pPr marL="0" indent="0">
              <a:lnSpc>
                <a:spcPct val="115000"/>
              </a:lnSpc>
              <a:spcBef>
                <a:spcPts val="0"/>
              </a:spcBef>
              <a:buFont typeface="Arial" panose="020B0604020202020204" pitchFamily="34" charset="0"/>
              <a:buNone/>
            </a:pPr>
            <a:r>
              <a:rPr lang="en-US" sz="2800" b="0" dirty="0">
                <a:ea typeface="MS Mincho" panose="020B0400000000000000" pitchFamily="49" charset="-128"/>
                <a:cs typeface="Arial" panose="020B0604020202020204" pitchFamily="34" charset="0"/>
              </a:rPr>
              <a:t>2 Serve as an advocacy group for the activities at the NSUF.</a:t>
            </a:r>
          </a:p>
          <a:p>
            <a:pPr marL="0" indent="0">
              <a:lnSpc>
                <a:spcPct val="115000"/>
              </a:lnSpc>
              <a:spcBef>
                <a:spcPts val="0"/>
              </a:spcBef>
              <a:buFont typeface="Arial" panose="020B0604020202020204" pitchFamily="34" charset="0"/>
              <a:buNone/>
            </a:pPr>
            <a:r>
              <a:rPr lang="en-US" sz="2800" b="0" dirty="0">
                <a:ea typeface="MS Mincho" panose="020B0400000000000000" pitchFamily="49" charset="-128"/>
                <a:cs typeface="Arial" panose="020B0604020202020204" pitchFamily="34" charset="0"/>
              </a:rPr>
              <a:t>3. Educating and informing all stakeholders regarding experimental activities at the NSUF.</a:t>
            </a:r>
          </a:p>
          <a:p>
            <a:pPr marL="0" indent="0">
              <a:lnSpc>
                <a:spcPct val="115000"/>
              </a:lnSpc>
              <a:spcBef>
                <a:spcPts val="0"/>
              </a:spcBef>
              <a:buFont typeface="Arial" panose="020B0604020202020204" pitchFamily="34" charset="0"/>
              <a:buNone/>
            </a:pPr>
            <a:r>
              <a:rPr lang="en-US" sz="2800" b="0" dirty="0">
                <a:ea typeface="MS Mincho" panose="020B0400000000000000" pitchFamily="49" charset="-128"/>
                <a:cs typeface="Arial" panose="020B0604020202020204" pitchFamily="34" charset="0"/>
              </a:rPr>
              <a:t>4. Facilitating communications among users of the NSUF.</a:t>
            </a:r>
            <a:endParaRPr lang="en-US" dirty="0"/>
          </a:p>
        </p:txBody>
      </p:sp>
    </p:spTree>
    <p:extLst>
      <p:ext uri="{BB962C8B-B14F-4D97-AF65-F5344CB8AC3E}">
        <p14:creationId xmlns:p14="http://schemas.microsoft.com/office/powerpoint/2010/main" val="2263937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D17D2-369B-910E-243C-8F6D1ED6A8B9}"/>
              </a:ext>
            </a:extLst>
          </p:cNvPr>
          <p:cNvSpPr>
            <a:spLocks noGrp="1"/>
          </p:cNvSpPr>
          <p:nvPr>
            <p:ph type="title"/>
          </p:nvPr>
        </p:nvSpPr>
        <p:spPr>
          <a:xfrm>
            <a:off x="0" y="64875"/>
            <a:ext cx="12192000" cy="699400"/>
          </a:xfrm>
        </p:spPr>
        <p:txBody>
          <a:bodyPr>
            <a:normAutofit/>
          </a:bodyPr>
          <a:lstStyle/>
          <a:p>
            <a:r>
              <a:rPr lang="en-US" sz="3600" dirty="0"/>
              <a:t>Meet the Team</a:t>
            </a:r>
          </a:p>
        </p:txBody>
      </p:sp>
      <p:sp>
        <p:nvSpPr>
          <p:cNvPr id="4" name="Rectangle 3">
            <a:extLst>
              <a:ext uri="{FF2B5EF4-FFF2-40B4-BE49-F238E27FC236}">
                <a16:creationId xmlns:a16="http://schemas.microsoft.com/office/drawing/2014/main" id="{B2A689AB-E548-576F-FC0B-F68240072598}"/>
              </a:ext>
            </a:extLst>
          </p:cNvPr>
          <p:cNvSpPr/>
          <p:nvPr/>
        </p:nvSpPr>
        <p:spPr>
          <a:xfrm>
            <a:off x="769348" y="2550775"/>
            <a:ext cx="1828800" cy="5839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Maria Okuniewski, Purdue University, Chair</a:t>
            </a:r>
          </a:p>
        </p:txBody>
      </p:sp>
      <p:sp>
        <p:nvSpPr>
          <p:cNvPr id="5" name="Rectangle 4">
            <a:extLst>
              <a:ext uri="{FF2B5EF4-FFF2-40B4-BE49-F238E27FC236}">
                <a16:creationId xmlns:a16="http://schemas.microsoft.com/office/drawing/2014/main" id="{54E998B6-D6EF-E715-B24B-E090A0C0A28C}"/>
              </a:ext>
            </a:extLst>
          </p:cNvPr>
          <p:cNvSpPr/>
          <p:nvPr/>
        </p:nvSpPr>
        <p:spPr>
          <a:xfrm>
            <a:off x="3265469" y="2501747"/>
            <a:ext cx="1828800" cy="8103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Stephen Taller, Oak Ridge National Laboratory, Vice Chair</a:t>
            </a:r>
          </a:p>
        </p:txBody>
      </p:sp>
      <p:sp>
        <p:nvSpPr>
          <p:cNvPr id="6" name="Rectangle 5">
            <a:extLst>
              <a:ext uri="{FF2B5EF4-FFF2-40B4-BE49-F238E27FC236}">
                <a16:creationId xmlns:a16="http://schemas.microsoft.com/office/drawing/2014/main" id="{5E03CFBA-1E97-9F45-11A0-5CC6D45F02C3}"/>
              </a:ext>
            </a:extLst>
          </p:cNvPr>
          <p:cNvSpPr/>
          <p:nvPr/>
        </p:nvSpPr>
        <p:spPr>
          <a:xfrm>
            <a:off x="5549214" y="2493072"/>
            <a:ext cx="1828800" cy="6994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Ramprashad Prabhakaran, Pacific Northwest National Laboratory Secretary</a:t>
            </a:r>
          </a:p>
        </p:txBody>
      </p:sp>
      <p:sp>
        <p:nvSpPr>
          <p:cNvPr id="7" name="Rectangle 6">
            <a:extLst>
              <a:ext uri="{FF2B5EF4-FFF2-40B4-BE49-F238E27FC236}">
                <a16:creationId xmlns:a16="http://schemas.microsoft.com/office/drawing/2014/main" id="{CFB760B6-9EBD-5574-4D32-40AB6119048F}"/>
              </a:ext>
            </a:extLst>
          </p:cNvPr>
          <p:cNvSpPr/>
          <p:nvPr/>
        </p:nvSpPr>
        <p:spPr>
          <a:xfrm>
            <a:off x="8141243" y="2474703"/>
            <a:ext cx="1828800" cy="8458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Gabriel Meric de </a:t>
            </a:r>
            <a:r>
              <a:rPr lang="en-US" sz="1400" dirty="0" err="1"/>
              <a:t>Bellefon</a:t>
            </a:r>
            <a:r>
              <a:rPr lang="en-US" sz="1400" dirty="0"/>
              <a:t>, Kairos Power, Chair Ex-Officio</a:t>
            </a:r>
          </a:p>
        </p:txBody>
      </p:sp>
      <p:sp>
        <p:nvSpPr>
          <p:cNvPr id="8" name="Rectangle 7">
            <a:extLst>
              <a:ext uri="{FF2B5EF4-FFF2-40B4-BE49-F238E27FC236}">
                <a16:creationId xmlns:a16="http://schemas.microsoft.com/office/drawing/2014/main" id="{06BB1251-DE32-BE81-435D-0E3C24F6B56B}"/>
              </a:ext>
            </a:extLst>
          </p:cNvPr>
          <p:cNvSpPr/>
          <p:nvPr/>
        </p:nvSpPr>
        <p:spPr>
          <a:xfrm>
            <a:off x="4399624" y="5521788"/>
            <a:ext cx="1828800" cy="9983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Simerjeet Gill, Brookhaven National Laboratory, Representative Member</a:t>
            </a:r>
          </a:p>
        </p:txBody>
      </p:sp>
      <p:sp>
        <p:nvSpPr>
          <p:cNvPr id="9" name="Rectangle 8">
            <a:extLst>
              <a:ext uri="{FF2B5EF4-FFF2-40B4-BE49-F238E27FC236}">
                <a16:creationId xmlns:a16="http://schemas.microsoft.com/office/drawing/2014/main" id="{A476AF8C-CEC5-B1A7-41DE-92C19DE7613F}"/>
              </a:ext>
            </a:extLst>
          </p:cNvPr>
          <p:cNvSpPr/>
          <p:nvPr/>
        </p:nvSpPr>
        <p:spPr>
          <a:xfrm>
            <a:off x="10081077" y="2457390"/>
            <a:ext cx="1828800" cy="10745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Peter Hosemann</a:t>
            </a:r>
          </a:p>
          <a:p>
            <a:pPr algn="ctr"/>
            <a:r>
              <a:rPr lang="en-US" sz="1400" dirty="0"/>
              <a:t>University of California, Berkeley, Representative Member / Ex-Chair</a:t>
            </a:r>
          </a:p>
        </p:txBody>
      </p:sp>
      <p:sp>
        <p:nvSpPr>
          <p:cNvPr id="10" name="Rectangle 9">
            <a:extLst>
              <a:ext uri="{FF2B5EF4-FFF2-40B4-BE49-F238E27FC236}">
                <a16:creationId xmlns:a16="http://schemas.microsoft.com/office/drawing/2014/main" id="{4B77A50A-9D04-04CE-71E3-3412441C95A6}"/>
              </a:ext>
            </a:extLst>
          </p:cNvPr>
          <p:cNvSpPr/>
          <p:nvPr/>
        </p:nvSpPr>
        <p:spPr>
          <a:xfrm>
            <a:off x="2394620" y="5554536"/>
            <a:ext cx="1828800" cy="86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Xiaoyuan Lou</a:t>
            </a:r>
          </a:p>
          <a:p>
            <a:pPr algn="ctr"/>
            <a:r>
              <a:rPr lang="en-US" sz="1400" dirty="0"/>
              <a:t>Purdue University, Representative Member</a:t>
            </a:r>
          </a:p>
        </p:txBody>
      </p:sp>
      <p:sp>
        <p:nvSpPr>
          <p:cNvPr id="11" name="Rectangle 10">
            <a:extLst>
              <a:ext uri="{FF2B5EF4-FFF2-40B4-BE49-F238E27FC236}">
                <a16:creationId xmlns:a16="http://schemas.microsoft.com/office/drawing/2014/main" id="{05130FA5-5C8B-B518-32AD-D3A556D2C941}"/>
              </a:ext>
            </a:extLst>
          </p:cNvPr>
          <p:cNvSpPr/>
          <p:nvPr/>
        </p:nvSpPr>
        <p:spPr>
          <a:xfrm>
            <a:off x="6342804" y="5521789"/>
            <a:ext cx="1828800" cy="8458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David Frazer, General Atomics, Representative Member</a:t>
            </a:r>
          </a:p>
        </p:txBody>
      </p:sp>
      <p:sp>
        <p:nvSpPr>
          <p:cNvPr id="12" name="Rectangle 11">
            <a:extLst>
              <a:ext uri="{FF2B5EF4-FFF2-40B4-BE49-F238E27FC236}">
                <a16:creationId xmlns:a16="http://schemas.microsoft.com/office/drawing/2014/main" id="{E397B2DF-10EB-7E69-196B-53CFFD7E81D2}"/>
              </a:ext>
            </a:extLst>
          </p:cNvPr>
          <p:cNvSpPr/>
          <p:nvPr/>
        </p:nvSpPr>
        <p:spPr>
          <a:xfrm>
            <a:off x="10287000" y="5543438"/>
            <a:ext cx="1828800" cy="9361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Malachi Nelson, UCB Representative Member, Emerging Professional</a:t>
            </a:r>
          </a:p>
        </p:txBody>
      </p:sp>
      <p:sp>
        <p:nvSpPr>
          <p:cNvPr id="13" name="Rectangle 12">
            <a:extLst>
              <a:ext uri="{FF2B5EF4-FFF2-40B4-BE49-F238E27FC236}">
                <a16:creationId xmlns:a16="http://schemas.microsoft.com/office/drawing/2014/main" id="{AF7BCE30-22C8-1E08-680E-7F1DB98FE05C}"/>
              </a:ext>
            </a:extLst>
          </p:cNvPr>
          <p:cNvSpPr/>
          <p:nvPr/>
        </p:nvSpPr>
        <p:spPr>
          <a:xfrm>
            <a:off x="8357402" y="5521788"/>
            <a:ext cx="1828800" cy="10949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Mukesh </a:t>
            </a:r>
            <a:r>
              <a:rPr lang="en-US" sz="1400" dirty="0" err="1"/>
              <a:t>Bachav</a:t>
            </a:r>
            <a:r>
              <a:rPr lang="en-US" sz="1400" dirty="0"/>
              <a:t>,, Idaho National Laboratory, Representative Member</a:t>
            </a:r>
          </a:p>
        </p:txBody>
      </p:sp>
      <p:pic>
        <p:nvPicPr>
          <p:cNvPr id="1026" name="Picture 2">
            <a:extLst>
              <a:ext uri="{FF2B5EF4-FFF2-40B4-BE49-F238E27FC236}">
                <a16:creationId xmlns:a16="http://schemas.microsoft.com/office/drawing/2014/main" id="{F7889665-9070-51AE-2D56-F482DE7F4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30" y="62859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67D34B-4EAF-47E5-9959-F0F298533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243" y="569703"/>
            <a:ext cx="1828800" cy="1828800"/>
          </a:xfrm>
          <a:prstGeom prst="rect">
            <a:avLst/>
          </a:prstGeom>
          <a:gradFill>
            <a:gsLst>
              <a:gs pos="0">
                <a:schemeClr val="accent1">
                  <a:lumMod val="5000"/>
                  <a:lumOff val="95000"/>
                </a:schemeClr>
              </a:gs>
              <a:gs pos="74000">
                <a:srgbClr val="B0CEE6"/>
              </a:gs>
              <a:gs pos="83000">
                <a:srgbClr val="6A98C9"/>
              </a:gs>
              <a:gs pos="100000">
                <a:srgbClr val="1D3770"/>
              </a:gs>
            </a:gsLst>
            <a:lin ang="5400000" scaled="1"/>
          </a:gradFill>
        </p:spPr>
      </p:pic>
      <p:pic>
        <p:nvPicPr>
          <p:cNvPr id="1030" name="Picture 6">
            <a:extLst>
              <a:ext uri="{FF2B5EF4-FFF2-40B4-BE49-F238E27FC236}">
                <a16:creationId xmlns:a16="http://schemas.microsoft.com/office/drawing/2014/main" id="{A5D92D24-F35C-18A8-F913-265250F44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0108" y="58809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1D506BB-585E-941C-0A6C-E0F02391D8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7849" y="58809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8DC3616-56FB-2377-A9E9-BD8E7719C5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7000" y="361678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B416BC5-C3A8-2B9C-96DA-727234A0E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7402" y="361678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E77865A-7BD9-97AE-82DD-EA5E607CE3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9808" y="361678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0BA7847-FD09-24F4-B91E-FB1DDE479F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2214" y="361678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C5581D6D-995C-C863-2011-1B8120C83B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81077" y="56970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BB7BED00-0B3F-CEE3-57B7-EBBAF25897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94620" y="361678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67694900-81C8-885B-5746-E3BD3187AF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026" y="3616788"/>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86C74B1C-F76E-73A6-9A10-5E361492DFD0}"/>
              </a:ext>
            </a:extLst>
          </p:cNvPr>
          <p:cNvSpPr/>
          <p:nvPr/>
        </p:nvSpPr>
        <p:spPr>
          <a:xfrm>
            <a:off x="441846" y="5554536"/>
            <a:ext cx="1828800" cy="86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Keyou Mao</a:t>
            </a:r>
          </a:p>
          <a:p>
            <a:pPr algn="ctr"/>
            <a:r>
              <a:rPr lang="en-US" sz="1400" dirty="0"/>
              <a:t>Florida A &amp; M, Representative Member</a:t>
            </a:r>
          </a:p>
        </p:txBody>
      </p:sp>
    </p:spTree>
    <p:extLst>
      <p:ext uri="{BB962C8B-B14F-4D97-AF65-F5344CB8AC3E}">
        <p14:creationId xmlns:p14="http://schemas.microsoft.com/office/powerpoint/2010/main" val="145431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E823B-C88B-9D69-9218-0E203720B4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C4969E-CDEF-5D92-525B-C83B1C3E79C7}"/>
              </a:ext>
            </a:extLst>
          </p:cNvPr>
          <p:cNvSpPr>
            <a:spLocks noGrp="1"/>
          </p:cNvSpPr>
          <p:nvPr>
            <p:ph type="title"/>
          </p:nvPr>
        </p:nvSpPr>
        <p:spPr/>
        <p:txBody>
          <a:bodyPr/>
          <a:lstStyle/>
          <a:p>
            <a:r>
              <a:rPr lang="en-US" dirty="0"/>
              <a:t>Can I join?</a:t>
            </a:r>
          </a:p>
        </p:txBody>
      </p:sp>
      <p:sp>
        <p:nvSpPr>
          <p:cNvPr id="5" name="Content Placeholder 4">
            <a:extLst>
              <a:ext uri="{FF2B5EF4-FFF2-40B4-BE49-F238E27FC236}">
                <a16:creationId xmlns:a16="http://schemas.microsoft.com/office/drawing/2014/main" id="{3EB0FDD3-63F7-EEE0-3B22-28701F26379B}"/>
              </a:ext>
            </a:extLst>
          </p:cNvPr>
          <p:cNvSpPr>
            <a:spLocks noGrp="1"/>
          </p:cNvSpPr>
          <p:nvPr>
            <p:ph idx="1"/>
          </p:nvPr>
        </p:nvSpPr>
        <p:spPr>
          <a:xfrm>
            <a:off x="958850" y="1519099"/>
            <a:ext cx="10670748" cy="3961514"/>
          </a:xfrm>
        </p:spPr>
        <p:txBody>
          <a:bodyPr>
            <a:normAutofit/>
          </a:bodyPr>
          <a:lstStyle/>
          <a:p>
            <a:pPr algn="l"/>
            <a:r>
              <a:rPr lang="en-US" i="0" dirty="0">
                <a:effectLst/>
              </a:rPr>
              <a:t>YES - Membership in the organization is open to all users and potential users of the various NSUF facilities and scientists and engineers engaged in the operation and development of these facilities. Potential members can join by self-nomination.</a:t>
            </a:r>
          </a:p>
          <a:p>
            <a:pPr algn="l"/>
            <a:endParaRPr lang="en-US" dirty="0"/>
          </a:p>
          <a:p>
            <a:pPr algn="l"/>
            <a:r>
              <a:rPr lang="en-US" i="0" dirty="0">
                <a:effectLst/>
                <a:hlinkClick r:id="rId3"/>
              </a:rPr>
              <a:t>www.nsuf.inl.gov</a:t>
            </a:r>
            <a:endParaRPr lang="en-US" i="0" dirty="0">
              <a:effectLst/>
            </a:endParaRPr>
          </a:p>
          <a:p>
            <a:pPr lvl="1"/>
            <a:r>
              <a:rPr lang="en-US" b="1" i="0" dirty="0">
                <a:solidFill>
                  <a:schemeClr val="accent1"/>
                </a:solidFill>
                <a:effectLst/>
              </a:rPr>
              <a:t>My Research  → Create an Account</a:t>
            </a:r>
          </a:p>
          <a:p>
            <a:endParaRPr lang="en-US" dirty="0"/>
          </a:p>
        </p:txBody>
      </p:sp>
    </p:spTree>
    <p:extLst>
      <p:ext uri="{BB962C8B-B14F-4D97-AF65-F5344CB8AC3E}">
        <p14:creationId xmlns:p14="http://schemas.microsoft.com/office/powerpoint/2010/main" val="3495385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35BCE-4818-407E-3560-AB212DF0DF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06BBBC-3410-6C97-5DE6-2D989208165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CAACD65-3192-66F1-3288-D43661F47BF6}"/>
              </a:ext>
            </a:extLst>
          </p:cNvPr>
          <p:cNvPicPr>
            <a:picLocks noChangeAspect="1"/>
          </p:cNvPicPr>
          <p:nvPr/>
        </p:nvPicPr>
        <p:blipFill>
          <a:blip r:embed="rId2"/>
          <a:srcRect l="3465" t="4389" r="4162" b="17681"/>
          <a:stretch/>
        </p:blipFill>
        <p:spPr>
          <a:xfrm>
            <a:off x="422476" y="300942"/>
            <a:ext cx="11262167" cy="5344484"/>
          </a:xfrm>
          <a:prstGeom prst="rect">
            <a:avLst/>
          </a:prstGeom>
        </p:spPr>
      </p:pic>
      <p:pic>
        <p:nvPicPr>
          <p:cNvPr id="7" name="Picture 6">
            <a:extLst>
              <a:ext uri="{FF2B5EF4-FFF2-40B4-BE49-F238E27FC236}">
                <a16:creationId xmlns:a16="http://schemas.microsoft.com/office/drawing/2014/main" id="{16510305-82AB-DEEA-7B9F-3581A8E9F14E}"/>
              </a:ext>
            </a:extLst>
          </p:cNvPr>
          <p:cNvPicPr>
            <a:picLocks noChangeAspect="1"/>
          </p:cNvPicPr>
          <p:nvPr/>
        </p:nvPicPr>
        <p:blipFill>
          <a:blip r:embed="rId3"/>
          <a:srcRect l="21456" t="37469" r="2881" b="43966"/>
          <a:stretch/>
        </p:blipFill>
        <p:spPr>
          <a:xfrm>
            <a:off x="2615878" y="5584785"/>
            <a:ext cx="9225023" cy="1273215"/>
          </a:xfrm>
          <a:prstGeom prst="rect">
            <a:avLst/>
          </a:prstGeom>
        </p:spPr>
      </p:pic>
      <p:sp>
        <p:nvSpPr>
          <p:cNvPr id="4" name="Oval 3">
            <a:extLst>
              <a:ext uri="{FF2B5EF4-FFF2-40B4-BE49-F238E27FC236}">
                <a16:creationId xmlns:a16="http://schemas.microsoft.com/office/drawing/2014/main" id="{791ABFE5-157E-1726-76F2-990B36D375B2}"/>
              </a:ext>
            </a:extLst>
          </p:cNvPr>
          <p:cNvSpPr/>
          <p:nvPr/>
        </p:nvSpPr>
        <p:spPr>
          <a:xfrm>
            <a:off x="3442447" y="6360459"/>
            <a:ext cx="4141694" cy="37651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503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048B-C499-DE56-3FD2-AEF79FB6ECD6}"/>
              </a:ext>
            </a:extLst>
          </p:cNvPr>
          <p:cNvSpPr>
            <a:spLocks noGrp="1"/>
          </p:cNvSpPr>
          <p:nvPr>
            <p:ph type="title"/>
          </p:nvPr>
        </p:nvSpPr>
        <p:spPr>
          <a:xfrm>
            <a:off x="451413" y="365125"/>
            <a:ext cx="11545746" cy="1325563"/>
          </a:xfrm>
        </p:spPr>
        <p:txBody>
          <a:bodyPr/>
          <a:lstStyle/>
          <a:p>
            <a:pPr algn="ctr"/>
            <a:r>
              <a:rPr lang="en-US" dirty="0"/>
              <a:t>Sign up for the NSUF UO Mailing List (independent of INL)</a:t>
            </a:r>
          </a:p>
        </p:txBody>
      </p:sp>
      <p:pic>
        <p:nvPicPr>
          <p:cNvPr id="5" name="Content Placeholder 4" descr="A qr code on a white background&#10;&#10;AI-generated content may be incorrect.">
            <a:extLst>
              <a:ext uri="{FF2B5EF4-FFF2-40B4-BE49-F238E27FC236}">
                <a16:creationId xmlns:a16="http://schemas.microsoft.com/office/drawing/2014/main" id="{3AC03E8F-84D7-6221-705C-E9C6DF8AEF63}"/>
              </a:ext>
            </a:extLst>
          </p:cNvPr>
          <p:cNvPicPr>
            <a:picLocks noGrp="1" noChangeAspect="1"/>
          </p:cNvPicPr>
          <p:nvPr>
            <p:ph idx="1"/>
          </p:nvPr>
        </p:nvPicPr>
        <p:blipFill>
          <a:blip r:embed="rId2"/>
          <a:srcRect b="20632"/>
          <a:stretch/>
        </p:blipFill>
        <p:spPr>
          <a:xfrm>
            <a:off x="3565003" y="1943275"/>
            <a:ext cx="4473615" cy="4414591"/>
          </a:xfrm>
        </p:spPr>
      </p:pic>
    </p:spTree>
    <p:extLst>
      <p:ext uri="{BB962C8B-B14F-4D97-AF65-F5344CB8AC3E}">
        <p14:creationId xmlns:p14="http://schemas.microsoft.com/office/powerpoint/2010/main" val="3697012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D14CF-95B9-34A8-B0AC-BFFAC582F6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C31B09-E533-25FD-807F-5F78F5B95361}"/>
              </a:ext>
            </a:extLst>
          </p:cNvPr>
          <p:cNvSpPr>
            <a:spLocks noGrp="1"/>
          </p:cNvSpPr>
          <p:nvPr>
            <p:ph type="title"/>
          </p:nvPr>
        </p:nvSpPr>
        <p:spPr/>
        <p:txBody>
          <a:bodyPr/>
          <a:lstStyle/>
          <a:p>
            <a:r>
              <a:rPr lang="en-US" dirty="0"/>
              <a:t>Annual NSUF Users Org. Meeting</a:t>
            </a:r>
          </a:p>
        </p:txBody>
      </p:sp>
      <p:sp>
        <p:nvSpPr>
          <p:cNvPr id="5" name="Content Placeholder 4">
            <a:extLst>
              <a:ext uri="{FF2B5EF4-FFF2-40B4-BE49-F238E27FC236}">
                <a16:creationId xmlns:a16="http://schemas.microsoft.com/office/drawing/2014/main" id="{7E5483D5-A356-8E5D-0390-CCA25173ED2F}"/>
              </a:ext>
            </a:extLst>
          </p:cNvPr>
          <p:cNvSpPr>
            <a:spLocks noGrp="1"/>
          </p:cNvSpPr>
          <p:nvPr>
            <p:ph idx="1"/>
          </p:nvPr>
        </p:nvSpPr>
        <p:spPr>
          <a:xfrm>
            <a:off x="958850" y="1690687"/>
            <a:ext cx="10670748" cy="4907465"/>
          </a:xfrm>
        </p:spPr>
        <p:txBody>
          <a:bodyPr>
            <a:normAutofit/>
          </a:bodyPr>
          <a:lstStyle/>
          <a:p>
            <a:r>
              <a:rPr lang="en-US" dirty="0"/>
              <a:t>Date: Thursday, March 27, 2025; during TMS Meeting 2025 in Las Vegas, NV</a:t>
            </a:r>
          </a:p>
        </p:txBody>
      </p:sp>
      <p:pic>
        <p:nvPicPr>
          <p:cNvPr id="3" name="Picture 2">
            <a:extLst>
              <a:ext uri="{FF2B5EF4-FFF2-40B4-BE49-F238E27FC236}">
                <a16:creationId xmlns:a16="http://schemas.microsoft.com/office/drawing/2014/main" id="{9D7F2F25-DBBD-E9D8-9ACA-DFD299C54967}"/>
              </a:ext>
            </a:extLst>
          </p:cNvPr>
          <p:cNvPicPr>
            <a:picLocks noChangeAspect="1"/>
          </p:cNvPicPr>
          <p:nvPr/>
        </p:nvPicPr>
        <p:blipFill>
          <a:blip r:embed="rId3"/>
          <a:srcRect t="27059" b="20785"/>
          <a:stretch/>
        </p:blipFill>
        <p:spPr>
          <a:xfrm>
            <a:off x="332067" y="3068283"/>
            <a:ext cx="5962157" cy="2332256"/>
          </a:xfrm>
          <a:prstGeom prst="rect">
            <a:avLst/>
          </a:prstGeom>
        </p:spPr>
      </p:pic>
      <p:graphicFrame>
        <p:nvGraphicFramePr>
          <p:cNvPr id="2" name="Chart 1">
            <a:extLst>
              <a:ext uri="{FF2B5EF4-FFF2-40B4-BE49-F238E27FC236}">
                <a16:creationId xmlns:a16="http://schemas.microsoft.com/office/drawing/2014/main" id="{3BCF18EE-D566-AEE5-80DA-B088EF297EB2}"/>
              </a:ext>
            </a:extLst>
          </p:cNvPr>
          <p:cNvGraphicFramePr>
            <a:graphicFrameLocks/>
          </p:cNvGraphicFramePr>
          <p:nvPr>
            <p:extLst>
              <p:ext uri="{D42A27DB-BD31-4B8C-83A1-F6EECF244321}">
                <p14:modId xmlns:p14="http://schemas.microsoft.com/office/powerpoint/2010/main" val="2333595888"/>
              </p:ext>
            </p:extLst>
          </p:nvPr>
        </p:nvGraphicFramePr>
        <p:xfrm>
          <a:off x="6611774" y="3068283"/>
          <a:ext cx="5581426" cy="3789717"/>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4">
            <a:extLst>
              <a:ext uri="{FF2B5EF4-FFF2-40B4-BE49-F238E27FC236}">
                <a16:creationId xmlns:a16="http://schemas.microsoft.com/office/drawing/2014/main" id="{99CE2DEA-F5A5-1616-4D63-B6968B8158FD}"/>
              </a:ext>
            </a:extLst>
          </p:cNvPr>
          <p:cNvSpPr txBox="1">
            <a:spLocks/>
          </p:cNvSpPr>
          <p:nvPr/>
        </p:nvSpPr>
        <p:spPr>
          <a:xfrm>
            <a:off x="712798" y="5475756"/>
            <a:ext cx="5581426" cy="1463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Participation: </a:t>
            </a:r>
          </a:p>
          <a:p>
            <a:pPr lvl="1"/>
            <a:r>
              <a:rPr lang="en-US" dirty="0"/>
              <a:t>In person (63) / Virtual (24): 87</a:t>
            </a:r>
          </a:p>
          <a:p>
            <a:pPr lvl="1"/>
            <a:r>
              <a:rPr lang="en-US" dirty="0"/>
              <a:t>New Users: 4</a:t>
            </a:r>
          </a:p>
        </p:txBody>
      </p:sp>
    </p:spTree>
    <p:extLst>
      <p:ext uri="{BB962C8B-B14F-4D97-AF65-F5344CB8AC3E}">
        <p14:creationId xmlns:p14="http://schemas.microsoft.com/office/powerpoint/2010/main" val="2418756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B5FEC-C253-7152-765E-E7589A5CBC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19022E-1DE5-CFDA-7272-25E9B9A628B6}"/>
              </a:ext>
            </a:extLst>
          </p:cNvPr>
          <p:cNvSpPr>
            <a:spLocks noGrp="1"/>
          </p:cNvSpPr>
          <p:nvPr>
            <p:ph type="title"/>
          </p:nvPr>
        </p:nvSpPr>
        <p:spPr/>
        <p:txBody>
          <a:bodyPr/>
          <a:lstStyle/>
          <a:p>
            <a:r>
              <a:rPr lang="en-US" dirty="0"/>
              <a:t>Annual NSUF Users Org. Meeting</a:t>
            </a:r>
          </a:p>
        </p:txBody>
      </p:sp>
      <p:sp>
        <p:nvSpPr>
          <p:cNvPr id="9" name="Content Placeholder 4">
            <a:extLst>
              <a:ext uri="{FF2B5EF4-FFF2-40B4-BE49-F238E27FC236}">
                <a16:creationId xmlns:a16="http://schemas.microsoft.com/office/drawing/2014/main" id="{34468670-A19A-83AD-3E69-84EDB2675DE9}"/>
              </a:ext>
            </a:extLst>
          </p:cNvPr>
          <p:cNvSpPr txBox="1">
            <a:spLocks/>
          </p:cNvSpPr>
          <p:nvPr/>
        </p:nvSpPr>
        <p:spPr>
          <a:xfrm>
            <a:off x="226962" y="1391076"/>
            <a:ext cx="11738075" cy="5220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Objectives: </a:t>
            </a:r>
          </a:p>
          <a:p>
            <a:pPr lvl="1"/>
            <a:r>
              <a:rPr lang="en-US" sz="2800" dirty="0"/>
              <a:t>Share with current and potential users what is new within NSUF</a:t>
            </a:r>
          </a:p>
          <a:p>
            <a:pPr lvl="2"/>
            <a:r>
              <a:rPr lang="en-US" sz="2800" dirty="0"/>
              <a:t>FY24 Summary, project award updates, completion report template, website updates, NRDS </a:t>
            </a:r>
          </a:p>
          <a:p>
            <a:pPr lvl="1"/>
            <a:r>
              <a:rPr lang="en-US" sz="2800" dirty="0"/>
              <a:t>Highlight new capabilities / research / instrument scientist investments </a:t>
            </a:r>
          </a:p>
          <a:p>
            <a:pPr lvl="1"/>
            <a:r>
              <a:rPr lang="en-US" sz="2800" dirty="0"/>
              <a:t>Share research &amp; capabilities – presentations / posters</a:t>
            </a:r>
          </a:p>
          <a:p>
            <a:pPr lvl="1"/>
            <a:r>
              <a:rPr lang="en-US" sz="2800" dirty="0"/>
              <a:t>Topical Focus: Harnessing artificial intelligence, machine learning, automation/robotics, and additive manufacturing for accelerating nuclear research, development, &amp; deployment</a:t>
            </a:r>
          </a:p>
          <a:p>
            <a:pPr lvl="1"/>
            <a:r>
              <a:rPr lang="en-US" sz="2800" dirty="0"/>
              <a:t>Users: Dialogue with NSUF leadership and staff &amp; amongst each other to foster new proposal ideas / collaboration</a:t>
            </a:r>
          </a:p>
        </p:txBody>
      </p:sp>
    </p:spTree>
    <p:extLst>
      <p:ext uri="{BB962C8B-B14F-4D97-AF65-F5344CB8AC3E}">
        <p14:creationId xmlns:p14="http://schemas.microsoft.com/office/powerpoint/2010/main" val="2813623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CB1A-C129-FA30-33A5-4A09FC48F0DF}"/>
              </a:ext>
            </a:extLst>
          </p:cNvPr>
          <p:cNvSpPr>
            <a:spLocks noGrp="1"/>
          </p:cNvSpPr>
          <p:nvPr>
            <p:ph type="title"/>
          </p:nvPr>
        </p:nvSpPr>
        <p:spPr/>
        <p:txBody>
          <a:bodyPr/>
          <a:lstStyle/>
          <a:p>
            <a:r>
              <a:rPr lang="en-US" dirty="0"/>
              <a:t>Elections</a:t>
            </a:r>
          </a:p>
        </p:txBody>
      </p:sp>
      <p:sp>
        <p:nvSpPr>
          <p:cNvPr id="3" name="Content Placeholder 2">
            <a:extLst>
              <a:ext uri="{FF2B5EF4-FFF2-40B4-BE49-F238E27FC236}">
                <a16:creationId xmlns:a16="http://schemas.microsoft.com/office/drawing/2014/main" id="{27929C1C-9790-8C7E-C998-02B587430CE6}"/>
              </a:ext>
            </a:extLst>
          </p:cNvPr>
          <p:cNvSpPr>
            <a:spLocks noGrp="1"/>
          </p:cNvSpPr>
          <p:nvPr>
            <p:ph idx="1"/>
          </p:nvPr>
        </p:nvSpPr>
        <p:spPr>
          <a:xfrm>
            <a:off x="725828" y="1264456"/>
            <a:ext cx="5917343" cy="4973776"/>
          </a:xfrm>
        </p:spPr>
        <p:txBody>
          <a:bodyPr>
            <a:noAutofit/>
          </a:bodyPr>
          <a:lstStyle/>
          <a:p>
            <a:pPr>
              <a:lnSpc>
                <a:spcPct val="100000"/>
              </a:lnSpc>
              <a:spcBef>
                <a:spcPts val="600"/>
              </a:spcBef>
            </a:pPr>
            <a:r>
              <a:rPr lang="en-US" sz="2400" b="0" dirty="0"/>
              <a:t>Two new positions start Oct 1, 2025: Secretary and Emerging Professional Member</a:t>
            </a:r>
            <a:br>
              <a:rPr lang="en-US" sz="2000" b="0" dirty="0">
                <a:solidFill>
                  <a:schemeClr val="accent1"/>
                </a:solidFill>
                <a:effectLst/>
              </a:rPr>
            </a:br>
            <a:endParaRPr lang="en-US" sz="2000" b="0" dirty="0">
              <a:solidFill>
                <a:schemeClr val="accent1"/>
              </a:solidFill>
              <a:effectLst/>
            </a:endParaRPr>
          </a:p>
          <a:p>
            <a:pPr algn="l">
              <a:lnSpc>
                <a:spcPct val="100000"/>
              </a:lnSpc>
              <a:spcBef>
                <a:spcPts val="600"/>
              </a:spcBef>
              <a:buFont typeface="+mj-lt"/>
              <a:buAutoNum type="arabicPeriod"/>
            </a:pPr>
            <a:r>
              <a:rPr lang="en-US" sz="2400" b="0" i="1" u="sng" dirty="0">
                <a:effectLst/>
              </a:rPr>
              <a:t>Secretary</a:t>
            </a:r>
            <a:r>
              <a:rPr lang="en-US" sz="2400" b="0" dirty="0">
                <a:effectLst/>
              </a:rPr>
              <a:t>: Eight year-term - the first two years as a Secretary, transitions to Vice-Chair (two years), then Chair (two years) and finally as a Chair Ex-Officio (final two years).</a:t>
            </a:r>
          </a:p>
          <a:p>
            <a:pPr algn="l">
              <a:lnSpc>
                <a:spcPct val="100000"/>
              </a:lnSpc>
              <a:spcBef>
                <a:spcPts val="600"/>
              </a:spcBef>
              <a:buFont typeface="+mj-lt"/>
              <a:buAutoNum type="arabicPeriod"/>
            </a:pPr>
            <a:endParaRPr lang="en-US" sz="2400" b="0" dirty="0">
              <a:effectLst/>
            </a:endParaRPr>
          </a:p>
          <a:p>
            <a:pPr algn="l">
              <a:lnSpc>
                <a:spcPct val="100000"/>
              </a:lnSpc>
              <a:spcBef>
                <a:spcPts val="600"/>
              </a:spcBef>
              <a:buFont typeface="+mj-lt"/>
              <a:buAutoNum type="arabicPeriod"/>
            </a:pPr>
            <a:r>
              <a:rPr lang="en-US" sz="2400" b="0" i="1" u="sng" dirty="0">
                <a:effectLst/>
              </a:rPr>
              <a:t>Emerging professional member</a:t>
            </a:r>
            <a:r>
              <a:rPr lang="en-US" sz="2400" b="0" dirty="0">
                <a:effectLst/>
              </a:rPr>
              <a:t>: (graduate student or postdoctoral fellow) for a two-year term.</a:t>
            </a:r>
          </a:p>
          <a:p>
            <a:pPr marL="0" indent="0" algn="l">
              <a:lnSpc>
                <a:spcPct val="100000"/>
              </a:lnSpc>
              <a:spcBef>
                <a:spcPts val="600"/>
              </a:spcBef>
              <a:buNone/>
            </a:pPr>
            <a:endParaRPr lang="en-US" sz="2400" b="0" dirty="0"/>
          </a:p>
          <a:p>
            <a:pPr>
              <a:lnSpc>
                <a:spcPct val="100000"/>
              </a:lnSpc>
              <a:spcBef>
                <a:spcPts val="600"/>
              </a:spcBef>
            </a:pPr>
            <a:endParaRPr lang="en-US" sz="2400" b="0" dirty="0">
              <a:effectLst/>
            </a:endParaRPr>
          </a:p>
        </p:txBody>
      </p:sp>
      <p:pic>
        <p:nvPicPr>
          <p:cNvPr id="4" name="Picture 3">
            <a:extLst>
              <a:ext uri="{FF2B5EF4-FFF2-40B4-BE49-F238E27FC236}">
                <a16:creationId xmlns:a16="http://schemas.microsoft.com/office/drawing/2014/main" id="{46EBA841-C271-CE2D-4F4D-BB862CDBFB5F}"/>
              </a:ext>
            </a:extLst>
          </p:cNvPr>
          <p:cNvPicPr>
            <a:picLocks noChangeAspect="1"/>
          </p:cNvPicPr>
          <p:nvPr/>
        </p:nvPicPr>
        <p:blipFill>
          <a:blip r:embed="rId3"/>
          <a:stretch>
            <a:fillRect/>
          </a:stretch>
        </p:blipFill>
        <p:spPr>
          <a:xfrm>
            <a:off x="9888466" y="2983833"/>
            <a:ext cx="2159882" cy="2837708"/>
          </a:xfrm>
          <a:prstGeom prst="rect">
            <a:avLst/>
          </a:prstGeom>
        </p:spPr>
      </p:pic>
      <p:pic>
        <p:nvPicPr>
          <p:cNvPr id="5" name="Picture 4">
            <a:extLst>
              <a:ext uri="{FF2B5EF4-FFF2-40B4-BE49-F238E27FC236}">
                <a16:creationId xmlns:a16="http://schemas.microsoft.com/office/drawing/2014/main" id="{0C826F01-0433-42D2-7E82-0D01E94195DC}"/>
              </a:ext>
            </a:extLst>
          </p:cNvPr>
          <p:cNvPicPr>
            <a:picLocks noChangeAspect="1"/>
          </p:cNvPicPr>
          <p:nvPr/>
        </p:nvPicPr>
        <p:blipFill>
          <a:blip r:embed="rId4"/>
          <a:stretch>
            <a:fillRect/>
          </a:stretch>
        </p:blipFill>
        <p:spPr>
          <a:xfrm>
            <a:off x="6838603" y="2962766"/>
            <a:ext cx="2159882" cy="2879842"/>
          </a:xfrm>
          <a:prstGeom prst="rect">
            <a:avLst/>
          </a:prstGeom>
        </p:spPr>
      </p:pic>
      <p:sp>
        <p:nvSpPr>
          <p:cNvPr id="6" name="TextBox 5">
            <a:extLst>
              <a:ext uri="{FF2B5EF4-FFF2-40B4-BE49-F238E27FC236}">
                <a16:creationId xmlns:a16="http://schemas.microsoft.com/office/drawing/2014/main" id="{81A63302-4B26-0E82-B500-D83BEB789D11}"/>
              </a:ext>
            </a:extLst>
          </p:cNvPr>
          <p:cNvSpPr txBox="1"/>
          <p:nvPr/>
        </p:nvSpPr>
        <p:spPr>
          <a:xfrm>
            <a:off x="6315589" y="2266853"/>
            <a:ext cx="3205909" cy="646331"/>
          </a:xfrm>
          <a:prstGeom prst="rect">
            <a:avLst/>
          </a:prstGeom>
          <a:noFill/>
        </p:spPr>
        <p:txBody>
          <a:bodyPr wrap="square" rtlCol="0">
            <a:spAutoFit/>
          </a:bodyPr>
          <a:lstStyle/>
          <a:p>
            <a:pPr algn="ctr"/>
            <a:r>
              <a:rPr lang="en-US" b="1" dirty="0"/>
              <a:t>Secretary: Prof. Yong Yang, University of Florida</a:t>
            </a:r>
          </a:p>
        </p:txBody>
      </p:sp>
      <p:sp>
        <p:nvSpPr>
          <p:cNvPr id="7" name="TextBox 6">
            <a:extLst>
              <a:ext uri="{FF2B5EF4-FFF2-40B4-BE49-F238E27FC236}">
                <a16:creationId xmlns:a16="http://schemas.microsoft.com/office/drawing/2014/main" id="{970FBEA5-4C43-3CEE-825E-670AD091132C}"/>
              </a:ext>
            </a:extLst>
          </p:cNvPr>
          <p:cNvSpPr txBox="1"/>
          <p:nvPr/>
        </p:nvSpPr>
        <p:spPr>
          <a:xfrm>
            <a:off x="9360086" y="2107379"/>
            <a:ext cx="2831914" cy="923330"/>
          </a:xfrm>
          <a:prstGeom prst="rect">
            <a:avLst/>
          </a:prstGeom>
          <a:noFill/>
        </p:spPr>
        <p:txBody>
          <a:bodyPr wrap="square" rtlCol="0">
            <a:spAutoFit/>
          </a:bodyPr>
          <a:lstStyle/>
          <a:p>
            <a:pPr algn="ctr"/>
            <a:r>
              <a:rPr lang="en-US" b="1" dirty="0"/>
              <a:t>Emerging Professional: </a:t>
            </a:r>
          </a:p>
          <a:p>
            <a:pPr algn="ctr"/>
            <a:r>
              <a:rPr lang="en-US" b="1" dirty="0"/>
              <a:t>Ms. Jasmyne Emerson, Purdue University</a:t>
            </a:r>
          </a:p>
        </p:txBody>
      </p:sp>
    </p:spTree>
    <p:extLst>
      <p:ext uri="{BB962C8B-B14F-4D97-AF65-F5344CB8AC3E}">
        <p14:creationId xmlns:p14="http://schemas.microsoft.com/office/powerpoint/2010/main" val="22190555"/>
      </p:ext>
    </p:extLst>
  </p:cSld>
  <p:clrMapOvr>
    <a:masterClrMapping/>
  </p:clrMapOvr>
</p:sld>
</file>

<file path=ppt/theme/theme1.xml><?xml version="1.0" encoding="utf-8"?>
<a:theme xmlns:a="http://schemas.openxmlformats.org/drawingml/2006/main" name="Office Theme">
  <a:themeElements>
    <a:clrScheme name="DOE-NE">
      <a:dk1>
        <a:srgbClr val="000000"/>
      </a:dk1>
      <a:lt1>
        <a:srgbClr val="FFFFFF"/>
      </a:lt1>
      <a:dk2>
        <a:srgbClr val="44546A"/>
      </a:dk2>
      <a:lt2>
        <a:srgbClr val="E7E6E6"/>
      </a:lt2>
      <a:accent1>
        <a:srgbClr val="02617F"/>
      </a:accent1>
      <a:accent2>
        <a:srgbClr val="ED7D31"/>
      </a:accent2>
      <a:accent3>
        <a:srgbClr val="A5A5A5"/>
      </a:accent3>
      <a:accent4>
        <a:srgbClr val="FFC000"/>
      </a:accent4>
      <a:accent5>
        <a:srgbClr val="2BBCCF"/>
      </a:accent5>
      <a:accent6>
        <a:srgbClr val="B8DB2C"/>
      </a:accent6>
      <a:hlink>
        <a:srgbClr val="00BCC6"/>
      </a:hlink>
      <a:folHlink>
        <a:srgbClr val="454F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MT_neutron_irradiation_plan_FY24_20231005" id="{934F4AF4-E8A8-8B41-A76C-A0A4DA266E80}" vid="{7EC90DF3-E528-174D-8215-5EB6D31109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9dea029-ce6e-47ea-a2e1-46410364810e">
      <Terms xmlns="http://schemas.microsoft.com/office/infopath/2007/PartnerControls"/>
    </lcf76f155ced4ddcb4097134ff3c332f>
    <TaxCatchAll xmlns="6a2561ab-ed26-465b-8350-ad4f6d0f824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3A2DAD6430DE41A67201CBA5A885E7" ma:contentTypeVersion="11" ma:contentTypeDescription="Create a new document." ma:contentTypeScope="" ma:versionID="663ddbe0a500bc4ecf9fa69673e838a8">
  <xsd:schema xmlns:xsd="http://www.w3.org/2001/XMLSchema" xmlns:xs="http://www.w3.org/2001/XMLSchema" xmlns:p="http://schemas.microsoft.com/office/2006/metadata/properties" xmlns:ns2="39dea029-ce6e-47ea-a2e1-46410364810e" xmlns:ns3="6a2561ab-ed26-465b-8350-ad4f6d0f824d" targetNamespace="http://schemas.microsoft.com/office/2006/metadata/properties" ma:root="true" ma:fieldsID="527cba750ee8e538caac96f51e96d9cd" ns2:_="" ns3:_="">
    <xsd:import namespace="39dea029-ce6e-47ea-a2e1-46410364810e"/>
    <xsd:import namespace="6a2561ab-ed26-465b-8350-ad4f6d0f82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dea029-ce6e-47ea-a2e1-464103648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b78db39-37aa-4e28-bb7e-9642684d42d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2561ab-ed26-465b-8350-ad4f6d0f82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c131080-3f1c-4d4b-b8c7-0a4ee9c4f7de}" ma:internalName="TaxCatchAll" ma:showField="CatchAllData" ma:web="6a2561ab-ed26-465b-8350-ad4f6d0f82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C4DCBB-7F96-40DA-921C-1681B9FAA2EF}">
  <ds:schemaRefs>
    <ds:schemaRef ds:uri="http://schemas.microsoft.com/sharepoint/v3/contenttype/forms"/>
  </ds:schemaRefs>
</ds:datastoreItem>
</file>

<file path=customXml/itemProps2.xml><?xml version="1.0" encoding="utf-8"?>
<ds:datastoreItem xmlns:ds="http://schemas.openxmlformats.org/officeDocument/2006/customXml" ds:itemID="{0DA9AF4A-DF35-45B0-A63C-E189572D1407}">
  <ds:schemaRefs>
    <ds:schemaRef ds:uri="http://purl.org/dc/terms/"/>
    <ds:schemaRef ds:uri="http://purl.org/dc/elements/1.1/"/>
    <ds:schemaRef ds:uri="6a2561ab-ed26-465b-8350-ad4f6d0f824d"/>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39dea029-ce6e-47ea-a2e1-46410364810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69519E1-9EF3-449E-BDC9-A3F7A5C4C6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dea029-ce6e-47ea-a2e1-46410364810e"/>
    <ds:schemaRef ds:uri="6a2561ab-ed26-465b-8350-ad4f6d0f82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2301</TotalTime>
  <Words>1407</Words>
  <Application>Microsoft Office PowerPoint</Application>
  <PresentationFormat>Widescreen</PresentationFormat>
  <Paragraphs>175</Paragraphs>
  <Slides>18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MS Mincho</vt:lpstr>
      <vt:lpstr>Arial</vt:lpstr>
      <vt:lpstr>Arial Black</vt:lpstr>
      <vt:lpstr>Calibri</vt:lpstr>
      <vt:lpstr>Century Gothic</vt:lpstr>
      <vt:lpstr>Office Theme</vt:lpstr>
      <vt:lpstr>NSUF Users Organization Overview</vt:lpstr>
      <vt:lpstr>Our Purpose</vt:lpstr>
      <vt:lpstr>Meet the Team</vt:lpstr>
      <vt:lpstr>Can I join?</vt:lpstr>
      <vt:lpstr>PowerPoint Presentation</vt:lpstr>
      <vt:lpstr>Sign up for the NSUF UO Mailing List (independent of INL)</vt:lpstr>
      <vt:lpstr>Annual NSUF Users Org. Meeting</vt:lpstr>
      <vt:lpstr>Annual NSUF Users Org. Meeting</vt:lpstr>
      <vt:lpstr>Elections</vt:lpstr>
      <vt:lpstr>Upcoming Activities</vt:lpstr>
      <vt:lpstr>Thank you for your attention!  Questions/Ideas/Concerns?  Maria Okuniewski mokuniew@purdue.edu</vt:lpstr>
      <vt:lpstr>Agenda</vt:lpstr>
      <vt:lpstr>Agenda</vt:lpstr>
      <vt:lpstr>Agenda</vt:lpstr>
      <vt:lpstr>Agenda</vt:lpstr>
      <vt:lpstr>Poster Presentations</vt:lpstr>
      <vt:lpstr>Organizational Structure for Executive Committee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Okuniewski</dc:creator>
  <cp:lastModifiedBy>Okuniewski, Maria A</cp:lastModifiedBy>
  <cp:revision>18</cp:revision>
  <cp:lastPrinted>2022-08-04T14:18:16Z</cp:lastPrinted>
  <dcterms:created xsi:type="dcterms:W3CDTF">2023-10-18T15:27:18Z</dcterms:created>
  <dcterms:modified xsi:type="dcterms:W3CDTF">2025-04-16T09:26:30Z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0x010100D878BA840E264041A8A938721554CDF0</vt:lpwstr>
  </property>
  <property fmtid="{D5CDD505-2E9C-101B-9397-08002B2CF9AE}" pid="3" name="MediaServiceImageTags">
    <vt:lpwstr/>
  </property>
  <property fmtid="{D5CDD505-2E9C-101B-9397-08002B2CF9AE}" pid="4" name="MSIP_Label_f7606f69-b0ae-4874-be30-7d43a3c7be10_Enabled">
    <vt:lpwstr>true</vt:lpwstr>
  </property>
  <property fmtid="{D5CDD505-2E9C-101B-9397-08002B2CF9AE}" pid="5" name="MSIP_Label_f7606f69-b0ae-4874-be30-7d43a3c7be10_SetDate">
    <vt:lpwstr>2025-03-26T22:54:47Z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17f52430-2a31-491d-9d2d-718c71728261</vt:lpwstr>
  </property>
  <property fmtid="{D5CDD505-2E9C-101B-9397-08002B2CF9AE}" pid="10" name="MSIP_Label_f7606f69-b0ae-4874-be30-7d43a3c7be10_ContentBits">
    <vt:lpwstr>0</vt:lpwstr>
  </property>
  <property fmtid="{D5CDD505-2E9C-101B-9397-08002B2CF9AE}" pid="11" name="MSIP_Label_f7606f69-b0ae-4874-be30-7d43a3c7be10_Tag">
    <vt:lpwstr>10, 3, 0, 1</vt:lpwstr>
  </property>
</Properties>
</file>