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9" r:id="rId4"/>
    <p:sldId id="290" r:id="rId5"/>
    <p:sldId id="518" r:id="rId6"/>
    <p:sldId id="536" r:id="rId7"/>
    <p:sldId id="537" r:id="rId8"/>
    <p:sldId id="533" r:id="rId9"/>
    <p:sldId id="534" r:id="rId10"/>
    <p:sldId id="257" r:id="rId11"/>
    <p:sldId id="538" r:id="rId12"/>
    <p:sldId id="535" r:id="rId13"/>
    <p:sldId id="521" r:id="rId14"/>
    <p:sldId id="332" r:id="rId15"/>
    <p:sldId id="539" r:id="rId16"/>
    <p:sldId id="282" r:id="rId17"/>
    <p:sldId id="280" r:id="rId18"/>
    <p:sldId id="520" r:id="rId19"/>
    <p:sldId id="5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sihyd\Downloads\2025-04-10 12-21-27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6935"/>
  <ax:ocxPr ax:name="_cy" ax:value="15240"/>
</ax:ocx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2C45-E7BD-483A-85AB-A0AE262FF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66919-E0E7-48C4-9061-D21673A3A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E69F7-CD27-4FE9-A482-21309DD2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A8622-98E3-405A-AD1B-35697585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D87C0-CB8F-4264-B511-C750EB26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84EC-620C-4BBF-B558-4A42A8FD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2A45F-4E35-430B-B974-FF888663D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9354A-2C2E-4B5B-83E9-5A8D957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DDB2E-2D36-4B68-AD88-A4AE65D3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6832-23EE-423C-BF6E-13ED7F5A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96F771-5F44-44D7-BAB3-DBC592415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0AA98-7274-4A1D-AB5B-A28081E86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64C63-714A-4191-BAE6-BE41197E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1F32A-C0BD-415B-9A44-6CC6E4BC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4673-41A8-4EE2-9A25-289E67E4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109728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768B-E54E-4415-9162-F44285FC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8AE6-9BDA-498F-AB1B-D90B3F4CA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D16A-4BF5-4DD7-A994-592E2C81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4A264-2142-44FB-824E-A83CAE7A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A513F-B69A-46DD-83B4-C43EFB7F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07F4-1463-471D-BA03-F8D63C79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4777A-69DA-4BE2-A279-E1F829C6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E1CC-88B2-4633-BBED-C86398BD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7EA1-157A-40B7-97DD-270E0508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CA6C3-D9E3-4CB3-8ACC-DEFE9A52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4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F6D8-C919-491B-A412-744B11D0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BE945-61C4-447A-AAC0-7209745A3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C7522-EEF4-4920-B76F-E282361F3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82C4D-6175-44D1-8E1F-BB838E00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72492-6871-4080-8AEA-55DCEBB5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31C28-1655-4E54-84E8-B249FA42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26DE-F1C8-4A84-817E-0ABC9012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40713-051E-496F-901C-8ED32017D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AC293-4B02-4FAF-B5AE-5E2AE581B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41FD8-D0E3-4A70-B0E4-550070175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2EC6B-4502-417F-A767-E23A92969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EDCDC-7458-48A9-A0C8-81304051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7A8CF-1E05-4F19-82B0-9A6043CC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172D1-EFBF-4DF9-AADE-E7EFF836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08DC-40C1-4A0C-8820-C4BCE190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90F0F-4498-445E-B8C0-A4C543B5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F019-FE58-462C-BC38-E73AF563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4F2FF-8FAA-40AD-9538-C0E46EBA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2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FB463-17D8-4BFE-8099-B3FBBF77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DA3A1-FDEC-4DFC-96C5-004123E5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F004-8C82-4CBD-BE71-9349EC9A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35DF-9B8E-4B59-AE41-1ABE68C0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7712-769A-4519-94F3-AACD568A1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56E8F-CCD9-4E24-9C22-99334EC20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81F33-F724-4117-8A30-9CDA8B4B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4AC56-FD41-4F3D-8E4B-BB65C54F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748DE-83DF-4BB6-BDC0-B9DB7282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19E8-A76A-4123-AB79-1B405F7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85669-1EE2-4ACA-ACC1-3F1BF3008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D9D69-C635-4E09-9898-5EF9C4CF3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19428-E835-45BE-B826-73F5BD72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2FDB8-5A68-410C-8219-9A452750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86DE4-2810-4F95-B03C-CCB1BE08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71CD51-75AD-4F2F-A4BB-E1C3C527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2CB7E-EA11-44D3-A0CE-68D93717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ACE27-013D-4917-BBFE-00561635C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C22DE-244C-4150-AD43-B58E357C3B2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7B9D-C463-48D9-9A14-4CA0B4BC6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59802-A323-45BE-90CD-6DD35DE34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4C33-AA80-4CEF-BE05-AD270F87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eam@mopine.com" TargetMode="External"/><Relationship Id="rId2" Type="http://schemas.openxmlformats.org/officeDocument/2006/relationships/hyperlink" Target="mailto:sihyd@mst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ason.schulthess@inl.go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slideLayout" Target="../slideLayouts/slideLayout12.xml"/><Relationship Id="rId1" Type="http://schemas.openxmlformats.org/officeDocument/2006/relationships/control" Target="../activeX/activeX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C1169-CF4C-4DF9-91E1-AE6BB1673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0242" b="18163"/>
          <a:stretch/>
        </p:blipFill>
        <p:spPr>
          <a:xfrm>
            <a:off x="10306050" y="6131750"/>
            <a:ext cx="1885950" cy="666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93728-BDFF-4A49-899A-E5BA25565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14" y="554562"/>
            <a:ext cx="11736371" cy="2387600"/>
          </a:xfrm>
        </p:spPr>
        <p:txBody>
          <a:bodyPr>
            <a:normAutofit/>
          </a:bodyPr>
          <a:lstStyle/>
          <a:p>
            <a:r>
              <a:rPr lang="en-US" dirty="0"/>
              <a:t>Advanced Mechanical Testing of Highly Irradiated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D75FC-F2F6-4CE7-930A-56C011D98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2162"/>
            <a:ext cx="9144000" cy="325596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By: </a:t>
            </a:r>
          </a:p>
          <a:p>
            <a:r>
              <a:rPr lang="en-US" dirty="0"/>
              <a:t>Sriram “</a:t>
            </a:r>
            <a:r>
              <a:rPr lang="en-US" dirty="0" err="1"/>
              <a:t>Praneeth</a:t>
            </a:r>
            <a:r>
              <a:rPr lang="en-US" dirty="0"/>
              <a:t>” Isanaka</a:t>
            </a:r>
          </a:p>
          <a:p>
            <a:r>
              <a:rPr lang="en-US" dirty="0"/>
              <a:t>Assistant Research Professor</a:t>
            </a:r>
          </a:p>
          <a:p>
            <a:r>
              <a:rPr lang="en-US" dirty="0"/>
              <a:t>Dept of Mechanical and Aerospace Engineering</a:t>
            </a:r>
          </a:p>
          <a:p>
            <a:r>
              <a:rPr lang="en-US" dirty="0"/>
              <a:t>Missouri University of Science and Technology </a:t>
            </a:r>
          </a:p>
          <a:p>
            <a:r>
              <a:rPr lang="en-US" dirty="0"/>
              <a:t>Rolla, MO</a:t>
            </a:r>
          </a:p>
          <a:p>
            <a:r>
              <a:rPr lang="en-US" dirty="0"/>
              <a:t>04/12/2025</a:t>
            </a:r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2384024F-C59C-174B-F701-06B4A5C687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35" y="6214377"/>
            <a:ext cx="808522" cy="501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49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26AA-5608-DD42-CB35-B6F66AA23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4595446"/>
            <a:ext cx="11497826" cy="215991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Advanced mechanical test system installed in hot cell facility at INL</a:t>
            </a:r>
          </a:p>
          <a:p>
            <a:r>
              <a:rPr lang="en-US" dirty="0"/>
              <a:t>Applying for a trademark called “</a:t>
            </a:r>
            <a:r>
              <a:rPr lang="en-US" dirty="0" err="1"/>
              <a:t>MiniTensile</a:t>
            </a:r>
            <a:r>
              <a:rPr lang="en-US" dirty="0"/>
              <a:t>”</a:t>
            </a:r>
          </a:p>
          <a:p>
            <a:r>
              <a:rPr lang="en-US" dirty="0"/>
              <a:t>Frame for lifting, Cartridge modifications for ease of loading</a:t>
            </a:r>
          </a:p>
          <a:p>
            <a:r>
              <a:rPr lang="en-US" dirty="0"/>
              <a:t>Calibration fixture to periodically test and correct load cell</a:t>
            </a: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</a:rPr>
              <a:t>Pics approved for public release by INL</a:t>
            </a:r>
          </a:p>
        </p:txBody>
      </p:sp>
      <p:pic>
        <p:nvPicPr>
          <p:cNvPr id="5" name="Picture 4" descr="A machine with yellow tubes&#10;&#10;Description automatically generated with medium confidence">
            <a:extLst>
              <a:ext uri="{FF2B5EF4-FFF2-40B4-BE49-F238E27FC236}">
                <a16:creationId xmlns:a16="http://schemas.microsoft.com/office/drawing/2014/main" id="{0A4E2580-CFB4-112A-CB82-820D4E44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93610"/>
            <a:ext cx="5730072" cy="42975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40F70-143A-2CC4-2255-920A146A34DA}"/>
              </a:ext>
            </a:extLst>
          </p:cNvPr>
          <p:cNvGrpSpPr/>
          <p:nvPr/>
        </p:nvGrpSpPr>
        <p:grpSpPr>
          <a:xfrm>
            <a:off x="6592110" y="193610"/>
            <a:ext cx="5327747" cy="4300236"/>
            <a:chOff x="255424" y="198324"/>
            <a:chExt cx="8615135" cy="6461351"/>
          </a:xfrm>
        </p:grpSpPr>
        <p:pic>
          <p:nvPicPr>
            <p:cNvPr id="4" name="Picture 3" descr="A machine with chains and a piece of metal&#10;&#10;Description automatically generated with medium confidence">
              <a:extLst>
                <a:ext uri="{FF2B5EF4-FFF2-40B4-BE49-F238E27FC236}">
                  <a16:creationId xmlns:a16="http://schemas.microsoft.com/office/drawing/2014/main" id="{ABA1E1BA-C33E-0259-60B6-BCCBDE369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24" y="198324"/>
              <a:ext cx="8615135" cy="646135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94874A7-CAA8-2D8F-C847-33FC830954C3}"/>
                </a:ext>
              </a:extLst>
            </p:cNvPr>
            <p:cNvCxnSpPr/>
            <p:nvPr/>
          </p:nvCxnSpPr>
          <p:spPr>
            <a:xfrm>
              <a:off x="1240971" y="3175907"/>
              <a:ext cx="759279" cy="92256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3ECDD83-D2FF-DCB7-ADD8-509056016BE3}"/>
                </a:ext>
              </a:extLst>
            </p:cNvPr>
            <p:cNvCxnSpPr/>
            <p:nvPr/>
          </p:nvCxnSpPr>
          <p:spPr>
            <a:xfrm>
              <a:off x="3887189" y="1324016"/>
              <a:ext cx="759279" cy="92256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1C14378-2AFE-6293-BEFA-983B2EFE3727}"/>
                </a:ext>
              </a:extLst>
            </p:cNvPr>
            <p:cNvCxnSpPr/>
            <p:nvPr/>
          </p:nvCxnSpPr>
          <p:spPr>
            <a:xfrm>
              <a:off x="3240644" y="2269341"/>
              <a:ext cx="759279" cy="92256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9186EE-3F8C-0C21-25D5-D0F6D6541328}"/>
              </a:ext>
            </a:extLst>
          </p:cNvPr>
          <p:cNvCxnSpPr/>
          <p:nvPr/>
        </p:nvCxnSpPr>
        <p:spPr>
          <a:xfrm>
            <a:off x="2267975" y="1923600"/>
            <a:ext cx="469551" cy="6139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84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222AF-166D-56AA-AD5E-090EC9824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338" y="5896316"/>
            <a:ext cx="11004061" cy="35208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Reports compiled for individual tests and groups with important metrics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1715B2-98FD-28CF-D3AB-F05E2050C7A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 generated</a:t>
            </a:r>
          </a:p>
        </p:txBody>
      </p:sp>
      <p:sp>
        <p:nvSpPr>
          <p:cNvPr id="5" name="Google Shape;170;p21">
            <a:extLst>
              <a:ext uri="{FF2B5EF4-FFF2-40B4-BE49-F238E27FC236}">
                <a16:creationId xmlns:a16="http://schemas.microsoft.com/office/drawing/2014/main" id="{9D770F50-6187-D098-05EE-BB6825B0D73B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67921-2D25-1170-7937-035216BE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6" y="1166612"/>
            <a:ext cx="5758383" cy="4582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DC9B0-618D-2693-56C1-5D089B6D0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34" y="3324984"/>
            <a:ext cx="5548673" cy="11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2F3C-BCC8-C2BF-2C51-0AEF731A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Comparison with existing test frames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0ED9E-82D3-0BF6-B70A-87641E8ED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670180"/>
            <a:ext cx="4417106" cy="45782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Comparative test between Tinius Olsen 25 </a:t>
            </a:r>
            <a:r>
              <a:rPr lang="en-US" dirty="0" err="1"/>
              <a:t>kN</a:t>
            </a:r>
            <a:r>
              <a:rPr lang="en-US" dirty="0"/>
              <a:t> frame and AMTS</a:t>
            </a:r>
          </a:p>
          <a:p>
            <a:r>
              <a:rPr lang="en-US" dirty="0"/>
              <a:t>3 materials</a:t>
            </a:r>
          </a:p>
          <a:p>
            <a:pPr lvl="1"/>
            <a:r>
              <a:rPr lang="en-US" dirty="0"/>
              <a:t>17-4 PH steel</a:t>
            </a:r>
          </a:p>
          <a:p>
            <a:pPr lvl="1"/>
            <a:r>
              <a:rPr lang="en-US" dirty="0"/>
              <a:t>Al 7075-T6</a:t>
            </a:r>
          </a:p>
          <a:p>
            <a:pPr lvl="1"/>
            <a:r>
              <a:rPr lang="en-US" dirty="0"/>
              <a:t>C1008 steel</a:t>
            </a:r>
          </a:p>
          <a:p>
            <a:r>
              <a:rPr lang="en-US" dirty="0"/>
              <a:t>5 specimen per material each tested on the TO and the AMTS</a:t>
            </a:r>
          </a:p>
          <a:p>
            <a:r>
              <a:rPr lang="en-US" dirty="0"/>
              <a:t>TO data in blue, AMTS data in red</a:t>
            </a:r>
          </a:p>
          <a:p>
            <a:endParaRPr lang="en-US" dirty="0"/>
          </a:p>
        </p:txBody>
      </p:sp>
      <p:pic>
        <p:nvPicPr>
          <p:cNvPr id="5" name="Picture 4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0825CDE3-9F33-6BFE-E3D9-AB6CBB06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06" y="1325563"/>
            <a:ext cx="6903832" cy="5177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8B114-AF3B-169B-FA6D-1898005AC6CC}"/>
              </a:ext>
            </a:extLst>
          </p:cNvPr>
          <p:cNvSpPr txBox="1"/>
          <p:nvPr/>
        </p:nvSpPr>
        <p:spPr>
          <a:xfrm rot="16200000">
            <a:off x="4534778" y="3729833"/>
            <a:ext cx="165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 (MPa)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15D35-F345-353A-4670-C73CFE5B147E}"/>
              </a:ext>
            </a:extLst>
          </p:cNvPr>
          <p:cNvSpPr txBox="1"/>
          <p:nvPr/>
        </p:nvSpPr>
        <p:spPr>
          <a:xfrm>
            <a:off x="7576457" y="6248399"/>
            <a:ext cx="22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(mm/mm)</a:t>
            </a:r>
          </a:p>
        </p:txBody>
      </p:sp>
      <p:sp>
        <p:nvSpPr>
          <p:cNvPr id="4" name="Google Shape;124;p17">
            <a:extLst>
              <a:ext uri="{FF2B5EF4-FFF2-40B4-BE49-F238E27FC236}">
                <a16:creationId xmlns:a16="http://schemas.microsoft.com/office/drawing/2014/main" id="{FB122713-DF7B-CF40-DA62-CB27D69FE4E0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897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3DE5-798B-8A94-BCCC-21E0AADB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Effects of manufacturing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0CA94-28AA-8037-79C8-BC36E045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60606"/>
            <a:ext cx="10972800" cy="10877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CNC machining tends to work harden material</a:t>
            </a:r>
          </a:p>
          <a:p>
            <a:r>
              <a:rPr lang="en-US" dirty="0"/>
              <a:t>Leading to zones that affect the neck formation and material elongation behavior</a:t>
            </a:r>
          </a:p>
        </p:txBody>
      </p:sp>
      <p:pic>
        <p:nvPicPr>
          <p:cNvPr id="4" name="04-05-2023,12 25 45">
            <a:hlinkClick r:id="" action="ppaction://media"/>
            <a:extLst>
              <a:ext uri="{FF2B5EF4-FFF2-40B4-BE49-F238E27FC236}">
                <a16:creationId xmlns:a16="http://schemas.microsoft.com/office/drawing/2014/main" id="{FC7A0580-2593-6030-7DDF-E1B44322BB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45" y="1276141"/>
            <a:ext cx="4972678" cy="3760849"/>
          </a:xfrm>
          <a:prstGeom prst="rect">
            <a:avLst/>
          </a:prstGeom>
        </p:spPr>
      </p:pic>
      <p:pic>
        <p:nvPicPr>
          <p:cNvPr id="6" name="03-05-2023,10 17 11">
            <a:hlinkClick r:id="" action="ppaction://media"/>
            <a:extLst>
              <a:ext uri="{FF2B5EF4-FFF2-40B4-BE49-F238E27FC236}">
                <a16:creationId xmlns:a16="http://schemas.microsoft.com/office/drawing/2014/main" id="{D9DA8345-3877-010A-F4E2-71F7B72A85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5375" y="1276141"/>
            <a:ext cx="4972678" cy="3760849"/>
          </a:xfrm>
          <a:prstGeom prst="rect">
            <a:avLst/>
          </a:prstGeom>
        </p:spPr>
      </p:pic>
      <p:sp>
        <p:nvSpPr>
          <p:cNvPr id="5" name="Google Shape;124;p17">
            <a:extLst>
              <a:ext uri="{FF2B5EF4-FFF2-40B4-BE49-F238E27FC236}">
                <a16:creationId xmlns:a16="http://schemas.microsoft.com/office/drawing/2014/main" id="{A0CA297B-70D3-84D3-6940-E5D462D50C7D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D4F37-171B-43B0-B389-86156EDED3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3" name="Google Shape;124;p17">
            <a:extLst>
              <a:ext uri="{FF2B5EF4-FFF2-40B4-BE49-F238E27FC236}">
                <a16:creationId xmlns:a16="http://schemas.microsoft.com/office/drawing/2014/main" id="{B499DE90-5A1A-4A18-B977-5D2692E8DDEE}"/>
              </a:ext>
            </a:extLst>
          </p:cNvPr>
          <p:cNvSpPr/>
          <p:nvPr/>
        </p:nvSpPr>
        <p:spPr>
          <a:xfrm>
            <a:off x="483800" y="1010567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215;p24">
            <a:extLst>
              <a:ext uri="{FF2B5EF4-FFF2-40B4-BE49-F238E27FC236}">
                <a16:creationId xmlns:a16="http://schemas.microsoft.com/office/drawing/2014/main" id="{218A242A-6B4E-417D-8EFB-C8A10A5741FC}"/>
              </a:ext>
            </a:extLst>
          </p:cNvPr>
          <p:cNvSpPr txBox="1"/>
          <p:nvPr/>
        </p:nvSpPr>
        <p:spPr>
          <a:xfrm>
            <a:off x="483800" y="0"/>
            <a:ext cx="8728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Contact</a:t>
            </a:r>
            <a:endParaRPr sz="48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5B9C2-87EF-4CBE-B071-F844736B4866}"/>
              </a:ext>
            </a:extLst>
          </p:cNvPr>
          <p:cNvSpPr txBox="1"/>
          <p:nvPr/>
        </p:nvSpPr>
        <p:spPr>
          <a:xfrm>
            <a:off x="483800" y="1293655"/>
            <a:ext cx="1122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Missouri S&amp;T:</a:t>
            </a:r>
          </a:p>
          <a:p>
            <a:r>
              <a:rPr lang="en-US" sz="2400" dirty="0"/>
              <a:t>Sriram Praneeth Isanaka</a:t>
            </a:r>
          </a:p>
          <a:p>
            <a:r>
              <a:rPr lang="en-US" sz="2400" dirty="0"/>
              <a:t>Missouri University of Science and Technology, Rolla, MO – 65409</a:t>
            </a:r>
          </a:p>
          <a:p>
            <a:r>
              <a:rPr lang="en-US" sz="2400" dirty="0">
                <a:hlinkClick r:id="rId2"/>
              </a:rPr>
              <a:t>sihyd@mst.edu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PINE: </a:t>
            </a:r>
          </a:p>
          <a:p>
            <a:r>
              <a:rPr lang="en-US" sz="2400" dirty="0"/>
              <a:t>Braden McLain</a:t>
            </a:r>
          </a:p>
          <a:p>
            <a:r>
              <a:rPr lang="en-US" sz="2400" dirty="0"/>
              <a:t>Product Innovation and Engineering, LLC., </a:t>
            </a:r>
            <a:r>
              <a:rPr lang="en-US" sz="2400" dirty="0" err="1"/>
              <a:t>St.James</a:t>
            </a:r>
            <a:r>
              <a:rPr lang="en-US" sz="2400" dirty="0"/>
              <a:t> MO – 65409</a:t>
            </a:r>
          </a:p>
          <a:p>
            <a:r>
              <a:rPr lang="en-US" sz="2400" dirty="0">
                <a:hlinkClick r:id="rId3"/>
              </a:rPr>
              <a:t>team@mopine.com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INL: </a:t>
            </a:r>
          </a:p>
          <a:p>
            <a:r>
              <a:rPr lang="en-US" sz="2400" dirty="0"/>
              <a:t>Jason </a:t>
            </a:r>
            <a:r>
              <a:rPr lang="en-US" sz="2400" dirty="0" err="1"/>
              <a:t>Schulthess</a:t>
            </a:r>
            <a:endParaRPr lang="en-US" sz="2400" dirty="0"/>
          </a:p>
          <a:p>
            <a:r>
              <a:rPr lang="en-US" sz="2400" dirty="0"/>
              <a:t>Idaho National Laboratory, Idaho Falls, ID – 83415</a:t>
            </a:r>
          </a:p>
          <a:p>
            <a:r>
              <a:rPr lang="en-US" sz="2400" dirty="0">
                <a:hlinkClick r:id="rId4"/>
              </a:rPr>
              <a:t>jason.schulthess@inl.gov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757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2AA62-A985-6FAC-22F5-237630830B95}"/>
              </a:ext>
            </a:extLst>
          </p:cNvPr>
          <p:cNvSpPr txBox="1"/>
          <p:nvPr/>
        </p:nvSpPr>
        <p:spPr>
          <a:xfrm>
            <a:off x="1871784" y="2905780"/>
            <a:ext cx="8448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 for your time. </a:t>
            </a:r>
          </a:p>
        </p:txBody>
      </p:sp>
    </p:spTree>
    <p:extLst>
      <p:ext uri="{BB962C8B-B14F-4D97-AF65-F5344CB8AC3E}">
        <p14:creationId xmlns:p14="http://schemas.microsoft.com/office/powerpoint/2010/main" val="339137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9028-CC7C-E4C9-70BE-DBDBD40C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0" y="192265"/>
            <a:ext cx="11360800" cy="763600"/>
          </a:xfrm>
        </p:spPr>
        <p:txBody>
          <a:bodyPr/>
          <a:lstStyle/>
          <a:p>
            <a:r>
              <a:rPr lang="en-US" dirty="0"/>
              <a:t>Some initial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18219-2131-C719-375D-007DFEA94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4109" y="1019284"/>
            <a:ext cx="4616207" cy="5381385"/>
          </a:xfrm>
        </p:spPr>
        <p:txBody>
          <a:bodyPr/>
          <a:lstStyle/>
          <a:p>
            <a:r>
              <a:rPr lang="en-US" dirty="0"/>
              <a:t>Wrought materials by virtue of temperatures and pressures involved produce fine grained microstructures with minimal defects</a:t>
            </a:r>
          </a:p>
          <a:p>
            <a:r>
              <a:rPr lang="en-US" dirty="0"/>
              <a:t>Mechanical performance consistency is anticipated</a:t>
            </a:r>
          </a:p>
          <a:p>
            <a:r>
              <a:rPr lang="en-US" dirty="0"/>
              <a:t>AM materials due to their cooling rates produce meta-stable structures with inclusions and other defect mechanisms that exhibit inconsistent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216E5-79D7-E6F3-FC70-C280A4D46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7" y="1580179"/>
            <a:ext cx="7459456" cy="4957431"/>
          </a:xfrm>
          <a:prstGeom prst="rect">
            <a:avLst/>
          </a:prstGeom>
        </p:spPr>
      </p:pic>
      <p:sp>
        <p:nvSpPr>
          <p:cNvPr id="5" name="Google Shape;170;p21">
            <a:extLst>
              <a:ext uri="{FF2B5EF4-FFF2-40B4-BE49-F238E27FC236}">
                <a16:creationId xmlns:a16="http://schemas.microsoft.com/office/drawing/2014/main" id="{F7C5CEC9-7252-191E-6FD5-18F050B49063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0026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777B-962C-E484-8217-3704E949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0529"/>
            <a:ext cx="11360800" cy="763600"/>
          </a:xfrm>
        </p:spPr>
        <p:txBody>
          <a:bodyPr/>
          <a:lstStyle/>
          <a:p>
            <a:r>
              <a:rPr lang="en-US" dirty="0"/>
              <a:t>Representativeness comparison to ASTM E8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3B7AF-D1F4-CC13-0BF1-14B7C89FF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1010567"/>
            <a:ext cx="7727999" cy="19416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Within the elastic region, curves matched closely</a:t>
            </a:r>
          </a:p>
          <a:p>
            <a:r>
              <a:rPr lang="en-US" dirty="0"/>
              <a:t>Even in the plastic regime, mechanical performance matched between the ASTM and miniature SS304 long after the yield</a:t>
            </a:r>
          </a:p>
          <a:p>
            <a:r>
              <a:rPr lang="en-US" dirty="0"/>
              <a:t>Differences here were observed and noted and attributed to varying defect/inclusion populations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2E245-6F5C-5CCA-3CAF-09B741D50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10" y="3207013"/>
            <a:ext cx="4515188" cy="301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97484-94D4-E9D6-F0DC-7C3B1146F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0" b="4624"/>
          <a:stretch/>
        </p:blipFill>
        <p:spPr bwMode="auto">
          <a:xfrm>
            <a:off x="7727999" y="1588017"/>
            <a:ext cx="4240637" cy="5039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A0EDA79F-EB18-95B3-2055-9822D3EEF4AA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0144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090A-5978-F3DC-D904-6CB7BA12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Effects of poor specimen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5DEA4-5CD8-910A-1421-631BCDED27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054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Effect of defects on the gage length due to poor manufacturing</a:t>
            </a:r>
          </a:p>
          <a:p>
            <a:r>
              <a:rPr lang="en-US" dirty="0"/>
              <a:t>Neck formation and failure follow the presence of defects</a:t>
            </a:r>
          </a:p>
        </p:txBody>
      </p:sp>
      <p:pic>
        <p:nvPicPr>
          <p:cNvPr id="4" name="02-05-2023,11 14 17">
            <a:hlinkClick r:id="" action="ppaction://media"/>
            <a:extLst>
              <a:ext uri="{FF2B5EF4-FFF2-40B4-BE49-F238E27FC236}">
                <a16:creationId xmlns:a16="http://schemas.microsoft.com/office/drawing/2014/main" id="{80D8B72E-776A-D52B-4D21-230961D56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85" y="1236010"/>
            <a:ext cx="4922436" cy="3722851"/>
          </a:xfrm>
          <a:prstGeom prst="rect">
            <a:avLst/>
          </a:prstGeom>
        </p:spPr>
      </p:pic>
      <p:pic>
        <p:nvPicPr>
          <p:cNvPr id="5" name="02-05-2023,13 27 33">
            <a:hlinkClick r:id="" action="ppaction://media"/>
            <a:extLst>
              <a:ext uri="{FF2B5EF4-FFF2-40B4-BE49-F238E27FC236}">
                <a16:creationId xmlns:a16="http://schemas.microsoft.com/office/drawing/2014/main" id="{F352E845-8519-6F84-0C64-84771DC5B1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3700" y="1236010"/>
            <a:ext cx="4922437" cy="3722852"/>
          </a:xfrm>
          <a:prstGeom prst="rect">
            <a:avLst/>
          </a:prstGeom>
        </p:spPr>
      </p:pic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A84AA15-CEFC-7844-07B9-FB1F941E3EC2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6410-AEF5-6845-0402-BF795E7F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09" y="0"/>
            <a:ext cx="10515600" cy="1325563"/>
          </a:xfrm>
        </p:spPr>
        <p:txBody>
          <a:bodyPr/>
          <a:lstStyle/>
          <a:p>
            <a:r>
              <a:rPr lang="en-US" dirty="0"/>
              <a:t>Effects of work hardening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1ADD2-D40A-E187-8846-826D4304EB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293070"/>
            <a:ext cx="10972800" cy="1268839"/>
          </a:xfrm>
        </p:spPr>
        <p:txBody>
          <a:bodyPr>
            <a:normAutofit/>
          </a:bodyPr>
          <a:lstStyle/>
          <a:p>
            <a:r>
              <a:rPr lang="en-US" dirty="0"/>
              <a:t>Our own analyses confirms this. Work hardening was mapped to increase strength and minimize elongation which is indicative of an inaccurate test.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EF62F-9B36-97A2-9A21-02E02AE9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09" y="1224565"/>
            <a:ext cx="4494541" cy="353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E1056-4001-6367-61C9-6C443788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6503" r="9865" b="10872"/>
          <a:stretch/>
        </p:blipFill>
        <p:spPr bwMode="auto">
          <a:xfrm>
            <a:off x="6618915" y="1224565"/>
            <a:ext cx="4484513" cy="3535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1C440-FB2F-114E-0A27-938895A31884}"/>
              </a:ext>
            </a:extLst>
          </p:cNvPr>
          <p:cNvSpPr txBox="1"/>
          <p:nvPr/>
        </p:nvSpPr>
        <p:spPr>
          <a:xfrm>
            <a:off x="1034578" y="4817139"/>
            <a:ext cx="426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Strain field development in SS 304L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D7720-266A-3DB2-24BD-3BE81FB7E816}"/>
              </a:ext>
            </a:extLst>
          </p:cNvPr>
          <p:cNvSpPr txBox="1"/>
          <p:nvPr/>
        </p:nvSpPr>
        <p:spPr>
          <a:xfrm>
            <a:off x="6726700" y="4760271"/>
            <a:ext cx="426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Strain field development in Cp-Ti</a:t>
            </a:r>
          </a:p>
        </p:txBody>
      </p:sp>
      <p:sp>
        <p:nvSpPr>
          <p:cNvPr id="8" name="Google Shape;124;p17">
            <a:extLst>
              <a:ext uri="{FF2B5EF4-FFF2-40B4-BE49-F238E27FC236}">
                <a16:creationId xmlns:a16="http://schemas.microsoft.com/office/drawing/2014/main" id="{9196CC3E-CCE2-82C8-3BD2-16D65A2AB707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806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B22C-C81B-48D4-9142-5938F321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85065"/>
            <a:ext cx="11360800" cy="763600"/>
          </a:xfrm>
        </p:spPr>
        <p:txBody>
          <a:bodyPr/>
          <a:lstStyle/>
          <a:p>
            <a:r>
              <a:rPr lang="en-US" dirty="0"/>
              <a:t>Miniature tensile specimen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2E128-92F9-4083-B864-2AA1735B2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488" y="4231537"/>
            <a:ext cx="4267200" cy="2133600"/>
          </a:xfrm>
        </p:spPr>
        <p:txBody>
          <a:bodyPr>
            <a:normAutofit/>
          </a:bodyPr>
          <a:lstStyle/>
          <a:p>
            <a:r>
              <a:rPr lang="en-US" sz="2000" dirty="0"/>
              <a:t>ASTM sub-size “dog bone” specimen</a:t>
            </a:r>
          </a:p>
          <a:p>
            <a:pPr lvl="1"/>
            <a:r>
              <a:rPr lang="en-US" sz="2000" dirty="0"/>
              <a:t>102 mm long with a gage length of 25.4 mm</a:t>
            </a:r>
          </a:p>
          <a:p>
            <a:r>
              <a:rPr lang="en-US" sz="2000" dirty="0"/>
              <a:t>Miniature specimen</a:t>
            </a:r>
          </a:p>
          <a:p>
            <a:pPr lvl="1"/>
            <a:r>
              <a:rPr lang="en-US" sz="2000" dirty="0"/>
              <a:t>9.65mm long with a three mm gage length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3A747-0BB8-4C4D-94E0-1D7C1787ED7F}"/>
              </a:ext>
            </a:extLst>
          </p:cNvPr>
          <p:cNvSpPr/>
          <p:nvPr/>
        </p:nvSpPr>
        <p:spPr>
          <a:xfrm>
            <a:off x="8352697" y="2441289"/>
            <a:ext cx="3716041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Material characterization</a:t>
            </a:r>
          </a:p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Chemistry variation</a:t>
            </a:r>
          </a:p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Spatial variation </a:t>
            </a:r>
          </a:p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Process variation</a:t>
            </a:r>
          </a:p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Benchmarking	</a:t>
            </a:r>
          </a:p>
          <a:p>
            <a:pPr marL="457189" indent="-380990">
              <a:lnSpc>
                <a:spcPct val="150000"/>
              </a:lnSpc>
              <a:buSzPts val="2400"/>
              <a:buChar char="●"/>
            </a:pPr>
            <a:r>
              <a:rPr lang="en-US" sz="2000" dirty="0"/>
              <a:t>DIC analysis</a:t>
            </a:r>
          </a:p>
        </p:txBody>
      </p:sp>
      <p:sp>
        <p:nvSpPr>
          <p:cNvPr id="8" name="Google Shape;170;p21"/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" name="图片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39D3C3D-086A-439A-8A87-DF6B2C68D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7445" r="7833" b="8054"/>
          <a:stretch/>
        </p:blipFill>
        <p:spPr>
          <a:xfrm>
            <a:off x="4215556" y="3950279"/>
            <a:ext cx="4065555" cy="2768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12079-87C6-4AA4-BDC4-3E644FECAC4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12620" r="48077" b="9495"/>
          <a:stretch/>
        </p:blipFill>
        <p:spPr bwMode="auto">
          <a:xfrm rot="16200000">
            <a:off x="3340320" y="-899956"/>
            <a:ext cx="1750472" cy="6682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2A89A089-3D20-42C0-AF90-FAC68FFD0A67}"/>
              </a:ext>
            </a:extLst>
          </p:cNvPr>
          <p:cNvSpPr txBox="1">
            <a:spLocks/>
          </p:cNvSpPr>
          <p:nvPr/>
        </p:nvSpPr>
        <p:spPr>
          <a:xfrm>
            <a:off x="9675421" y="6492876"/>
            <a:ext cx="25165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48A7FD7-D788-5C4F-8784-060411599E56}" type="slidenum">
              <a:rPr lang="en-US" sz="1867"/>
              <a:pPr algn="r"/>
              <a:t>2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04945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62E4-1C87-CA1C-95C7-17F52C10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0" y="198083"/>
            <a:ext cx="11360800" cy="763600"/>
          </a:xfrm>
        </p:spPr>
        <p:txBody>
          <a:bodyPr/>
          <a:lstStyle/>
          <a:p>
            <a:r>
              <a:rPr lang="en-US" dirty="0"/>
              <a:t>Some advantages of our specimen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EC95C-70F8-8897-BEE3-9D91C12D2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087160"/>
            <a:ext cx="10972800" cy="2341841"/>
          </a:xfrm>
        </p:spPr>
        <p:txBody>
          <a:bodyPr/>
          <a:lstStyle/>
          <a:p>
            <a:r>
              <a:rPr lang="en-US" dirty="0"/>
              <a:t>What we call “waist loading” to minimize complexity of miniature specimen</a:t>
            </a:r>
          </a:p>
          <a:p>
            <a:pPr lvl="1"/>
            <a:r>
              <a:rPr lang="en-US" dirty="0"/>
              <a:t>Minimizing manufacturing complexity for tough and/or brittle materials</a:t>
            </a:r>
          </a:p>
          <a:p>
            <a:pPr lvl="1"/>
            <a:r>
              <a:rPr lang="en-US" dirty="0"/>
              <a:t>Minimizing testing complexity due to the load applications without the need for clamping, pin loading and other loading mechanisms</a:t>
            </a:r>
          </a:p>
        </p:txBody>
      </p:sp>
      <p:sp>
        <p:nvSpPr>
          <p:cNvPr id="4" name="Google Shape;170;p21">
            <a:extLst>
              <a:ext uri="{FF2B5EF4-FFF2-40B4-BE49-F238E27FC236}">
                <a16:creationId xmlns:a16="http://schemas.microsoft.com/office/drawing/2014/main" id="{F459998A-B114-ED7C-70F4-E29353374C96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0B98962-3A9A-A653-3E83-C2D86E6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379120" y="5295525"/>
            <a:ext cx="4172552" cy="1125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1950E-24A4-1F97-EFCE-478FF122C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33272" y="5382813"/>
            <a:ext cx="3344291" cy="951065"/>
          </a:xfrm>
          <a:prstGeom prst="rect">
            <a:avLst/>
          </a:prstGeom>
        </p:spPr>
      </p:pic>
      <p:pic>
        <p:nvPicPr>
          <p:cNvPr id="7" name="Google Shape;92;p17">
            <a:extLst>
              <a:ext uri="{FF2B5EF4-FFF2-40B4-BE49-F238E27FC236}">
                <a16:creationId xmlns:a16="http://schemas.microsoft.com/office/drawing/2014/main" id="{97BB6AA2-4EFF-4AE6-B47C-72D7DA2BCB47}"/>
              </a:ext>
            </a:extLst>
          </p:cNvPr>
          <p:cNvPicPr/>
          <p:nvPr/>
        </p:nvPicPr>
        <p:blipFill rotWithShape="1">
          <a:blip r:embed="rId4">
            <a:alphaModFix/>
          </a:blip>
          <a:srcRect l="10158" t="15417" r="35140" b="27712"/>
          <a:stretch/>
        </p:blipFill>
        <p:spPr>
          <a:xfrm>
            <a:off x="2283705" y="3789156"/>
            <a:ext cx="2040467" cy="121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FFAC6A-875E-6BEC-79DD-D31FADC160FB}"/>
              </a:ext>
            </a:extLst>
          </p:cNvPr>
          <p:cNvCxnSpPr/>
          <p:nvPr/>
        </p:nvCxnSpPr>
        <p:spPr>
          <a:xfrm flipH="1" flipV="1">
            <a:off x="3880579" y="4058106"/>
            <a:ext cx="321733" cy="14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0671F8-384E-4589-2CFD-545481AB6DEF}"/>
              </a:ext>
            </a:extLst>
          </p:cNvPr>
          <p:cNvCxnSpPr/>
          <p:nvPr/>
        </p:nvCxnSpPr>
        <p:spPr>
          <a:xfrm flipH="1">
            <a:off x="3855179" y="4566105"/>
            <a:ext cx="372533" cy="135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8">
            <a:extLst>
              <a:ext uri="{FF2B5EF4-FFF2-40B4-BE49-F238E27FC236}">
                <a16:creationId xmlns:a16="http://schemas.microsoft.com/office/drawing/2014/main" id="{2F7E24E8-D984-8B96-E4CB-FA5CCB8A3D53}"/>
              </a:ext>
            </a:extLst>
          </p:cNvPr>
          <p:cNvSpPr txBox="1"/>
          <p:nvPr/>
        </p:nvSpPr>
        <p:spPr>
          <a:xfrm>
            <a:off x="4185379" y="4108905"/>
            <a:ext cx="838200" cy="6180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1467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Waist loading</a:t>
            </a:r>
            <a:endParaRPr lang="en-US" sz="1467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0708DD-AC19-3D3A-6951-B32DA2FF88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12620" r="48077" b="9495"/>
          <a:stretch/>
        </p:blipFill>
        <p:spPr bwMode="auto">
          <a:xfrm rot="16200000">
            <a:off x="7858761" y="2032324"/>
            <a:ext cx="1213273" cy="4738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68857FA3-80DE-9E6E-A3F9-DE0E2CE553E7}"/>
              </a:ext>
            </a:extLst>
          </p:cNvPr>
          <p:cNvSpPr txBox="1"/>
          <p:nvPr/>
        </p:nvSpPr>
        <p:spPr>
          <a:xfrm>
            <a:off x="6096000" y="4477342"/>
            <a:ext cx="1591733" cy="6011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1467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Shoulder loading</a:t>
            </a:r>
            <a:endParaRPr lang="en-US" sz="1467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60AC3BD7-8FA8-C152-6B73-365345F81CF7}"/>
              </a:ext>
            </a:extLst>
          </p:cNvPr>
          <p:cNvSpPr txBox="1"/>
          <p:nvPr/>
        </p:nvSpPr>
        <p:spPr>
          <a:xfrm>
            <a:off x="9296400" y="4440088"/>
            <a:ext cx="1591733" cy="6011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1467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Shoulder loading</a:t>
            </a:r>
            <a:endParaRPr lang="en-US" sz="1467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0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13AD-9B28-E671-F499-805E50B7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0" y="198083"/>
            <a:ext cx="11360800" cy="763600"/>
          </a:xfrm>
        </p:spPr>
        <p:txBody>
          <a:bodyPr/>
          <a:lstStyle/>
          <a:p>
            <a:r>
              <a:rPr lang="en-US" dirty="0"/>
              <a:t>Specimen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14749-66D0-9C30-749C-02A38179D5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019283"/>
            <a:ext cx="10972800" cy="2434909"/>
          </a:xfrm>
        </p:spPr>
        <p:txBody>
          <a:bodyPr/>
          <a:lstStyle/>
          <a:p>
            <a:r>
              <a:rPr lang="en-US" dirty="0"/>
              <a:t>Miniature specimen come with manufacturing and specimen preparation challenges</a:t>
            </a:r>
          </a:p>
          <a:p>
            <a:r>
              <a:rPr lang="en-US" dirty="0"/>
              <a:t>EDM Manufacturing process chosen to minimize work hardening</a:t>
            </a:r>
          </a:p>
          <a:p>
            <a:r>
              <a:rPr lang="en-US" dirty="0"/>
              <a:t>Lapping process included to remove scale, oxide layer and other artifacts like burr, formed during specimen manufacture</a:t>
            </a:r>
          </a:p>
        </p:txBody>
      </p:sp>
      <p:sp>
        <p:nvSpPr>
          <p:cNvPr id="4" name="Google Shape;170;p21">
            <a:extLst>
              <a:ext uri="{FF2B5EF4-FFF2-40B4-BE49-F238E27FC236}">
                <a16:creationId xmlns:a16="http://schemas.microsoft.com/office/drawing/2014/main" id="{E24221F3-AA7D-2EA8-563F-A15130C2FE34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044F7-CB83-7B73-19E1-D1043288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616" y="3429000"/>
            <a:ext cx="7922768" cy="3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ACF4-42BB-897B-DB87-0ACF4276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Verification of specimen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28357-92F2-EDC4-E903-25C1ADA30A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3508" y="1371600"/>
            <a:ext cx="4618892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Independent validation of lack of oxide layer and any potential plastic deformation or heat affected zones</a:t>
            </a:r>
          </a:p>
          <a:p>
            <a:r>
              <a:rPr lang="en-US" dirty="0"/>
              <a:t>Cp-Ti specimen etched with </a:t>
            </a:r>
            <a:r>
              <a:rPr lang="en-US" dirty="0" err="1"/>
              <a:t>Krolls</a:t>
            </a:r>
            <a:r>
              <a:rPr lang="en-US" dirty="0"/>
              <a:t> agent, 4140 Steel etched with </a:t>
            </a:r>
            <a:r>
              <a:rPr lang="en-US" dirty="0" err="1"/>
              <a:t>Nital</a:t>
            </a:r>
            <a:endParaRPr lang="en-US" dirty="0"/>
          </a:p>
          <a:p>
            <a:r>
              <a:rPr lang="en-US" dirty="0"/>
              <a:t>Specimen prepared by Missouri S&amp;T and sent to Rio Tinto, Canada, for evaluation</a:t>
            </a:r>
          </a:p>
          <a:p>
            <a:r>
              <a:rPr lang="en-US" dirty="0"/>
              <a:t>No plastic deformation at the edges of the gage</a:t>
            </a:r>
          </a:p>
          <a:p>
            <a:r>
              <a:rPr lang="en-US" dirty="0"/>
              <a:t>Minimal oxide layer presence that could affect tensile data</a:t>
            </a:r>
          </a:p>
          <a:p>
            <a:r>
              <a:rPr lang="en-US" dirty="0"/>
              <a:t>Confirmed for multiple specimen of 4140 Steel and Cp-Ti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9C295-4DBD-F9E3-C1D1-6CED740F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38" y="1243117"/>
            <a:ext cx="4618893" cy="5557105"/>
          </a:xfrm>
          <a:prstGeom prst="rect">
            <a:avLst/>
          </a:prstGeom>
        </p:spPr>
      </p:pic>
      <p:sp>
        <p:nvSpPr>
          <p:cNvPr id="4" name="Google Shape;124;p17">
            <a:extLst>
              <a:ext uri="{FF2B5EF4-FFF2-40B4-BE49-F238E27FC236}">
                <a16:creationId xmlns:a16="http://schemas.microsoft.com/office/drawing/2014/main" id="{EF8586B1-A7EB-52C3-9665-09C198BBD700}"/>
              </a:ext>
            </a:extLst>
          </p:cNvPr>
          <p:cNvSpPr/>
          <p:nvPr/>
        </p:nvSpPr>
        <p:spPr>
          <a:xfrm>
            <a:off x="483800" y="93190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903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0BC8B-2606-C914-AEAC-A56D9B571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5998" y="2391507"/>
            <a:ext cx="3438767" cy="3868615"/>
          </a:xfrm>
        </p:spPr>
        <p:txBody>
          <a:bodyPr>
            <a:normAutofit/>
          </a:bodyPr>
          <a:lstStyle/>
          <a:p>
            <a:r>
              <a:rPr lang="en-US" dirty="0"/>
              <a:t>Cartridge design to house 24 specimen</a:t>
            </a:r>
          </a:p>
          <a:p>
            <a:r>
              <a:rPr lang="en-US" dirty="0"/>
              <a:t>Rotational indexing to position specimen, apply preload, and test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B3BECE-F04F-4A25-42EE-F1816E56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/>
              <a:t>Advanced Mechanical Test System (AMTS)</a:t>
            </a:r>
          </a:p>
        </p:txBody>
      </p:sp>
      <p:sp>
        <p:nvSpPr>
          <p:cNvPr id="8" name="Google Shape;170;p21">
            <a:extLst>
              <a:ext uri="{FF2B5EF4-FFF2-40B4-BE49-F238E27FC236}">
                <a16:creationId xmlns:a16="http://schemas.microsoft.com/office/drawing/2014/main" id="{3B7B56F5-F274-D2C2-AA64-24C6A707F7C7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" name="Picture 4" descr="A machine with a green light&#10;&#10;AI-generated content may be incorrect.">
            <a:extLst>
              <a:ext uri="{FF2B5EF4-FFF2-40B4-BE49-F238E27FC236}">
                <a16:creationId xmlns:a16="http://schemas.microsoft.com/office/drawing/2014/main" id="{4AB68031-80CD-35F5-0BCA-4509AD21C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7294" r="21193"/>
          <a:stretch/>
        </p:blipFill>
        <p:spPr>
          <a:xfrm>
            <a:off x="85970" y="1122363"/>
            <a:ext cx="4861167" cy="4364855"/>
          </a:xfrm>
          <a:prstGeom prst="rect">
            <a:avLst/>
          </a:prstGeom>
        </p:spPr>
      </p:pic>
      <p:pic>
        <p:nvPicPr>
          <p:cNvPr id="10" name="Picture 9" descr="A machine with green lights&#10;&#10;AI-generated content may be incorrect.">
            <a:extLst>
              <a:ext uri="{FF2B5EF4-FFF2-40B4-BE49-F238E27FC236}">
                <a16:creationId xmlns:a16="http://schemas.microsoft.com/office/drawing/2014/main" id="{0A0F3095-895D-E111-827E-4A6C54ED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3" r="33575"/>
          <a:stretch/>
        </p:blipFill>
        <p:spPr>
          <a:xfrm>
            <a:off x="5038869" y="1122363"/>
            <a:ext cx="3505396" cy="57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3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9E3CA-0FE9-165D-10D7-F816EAC2C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1161" y="4648748"/>
            <a:ext cx="5587291" cy="1599652"/>
          </a:xfrm>
        </p:spPr>
        <p:txBody>
          <a:bodyPr/>
          <a:lstStyle/>
          <a:p>
            <a:r>
              <a:rPr lang="en-US" dirty="0"/>
              <a:t>Close ups of AMTS performing tests</a:t>
            </a:r>
          </a:p>
          <a:p>
            <a:r>
              <a:rPr lang="en-US" dirty="0"/>
              <a:t>SSJ Specimen</a:t>
            </a:r>
          </a:p>
          <a:p>
            <a:r>
              <a:rPr lang="en-US" dirty="0"/>
              <a:t>Speckle pattern applied</a:t>
            </a:r>
          </a:p>
        </p:txBody>
      </p:sp>
      <p:pic>
        <p:nvPicPr>
          <p:cNvPr id="14" name="Picture 13" descr="A green circular object with numbers and a metal handle&#10;&#10;AI-generated content may be incorrect.">
            <a:extLst>
              <a:ext uri="{FF2B5EF4-FFF2-40B4-BE49-F238E27FC236}">
                <a16:creationId xmlns:a16="http://schemas.microsoft.com/office/drawing/2014/main" id="{99787733-DA3F-1E3E-CBD3-F8C6A02D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r="9515"/>
          <a:stretch/>
        </p:blipFill>
        <p:spPr>
          <a:xfrm>
            <a:off x="6491162" y="1261170"/>
            <a:ext cx="5626368" cy="3145691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8778FF9F-C112-3666-61E4-7AB0FFF2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/>
              <a:t>Advanced Mechanical Test System (AMTS)</a:t>
            </a:r>
          </a:p>
        </p:txBody>
      </p:sp>
      <p:sp>
        <p:nvSpPr>
          <p:cNvPr id="5" name="Google Shape;170;p21">
            <a:extLst>
              <a:ext uri="{FF2B5EF4-FFF2-40B4-BE49-F238E27FC236}">
                <a16:creationId xmlns:a16="http://schemas.microsoft.com/office/drawing/2014/main" id="{04023CB0-FF5E-C438-0998-18B8C5F6CFF9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9" name="Picture 8" descr="A machine with green knobs&#10;&#10;AI-generated content may be incorrect.">
            <a:extLst>
              <a:ext uri="{FF2B5EF4-FFF2-40B4-BE49-F238E27FC236}">
                <a16:creationId xmlns:a16="http://schemas.microsoft.com/office/drawing/2014/main" id="{F63C103A-4FCA-9150-952D-E0E7E13A9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r="26389"/>
          <a:stretch/>
        </p:blipFill>
        <p:spPr>
          <a:xfrm>
            <a:off x="113547" y="1261170"/>
            <a:ext cx="6273654" cy="49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F736-79F0-A1AD-6A9F-A2646C20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1325563"/>
          </a:xfrm>
        </p:spPr>
        <p:txBody>
          <a:bodyPr/>
          <a:lstStyle/>
          <a:p>
            <a:r>
              <a:rPr lang="en-US" dirty="0"/>
              <a:t>In-house developed software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4535-E969-2C9C-6220-25F4819B9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5442" y="4392386"/>
            <a:ext cx="3956957" cy="1856014"/>
          </a:xfrm>
        </p:spPr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43675-AA1A-05B4-AD5A-9C31DD7CE494}"/>
              </a:ext>
            </a:extLst>
          </p:cNvPr>
          <p:cNvSpPr txBox="1"/>
          <p:nvPr/>
        </p:nvSpPr>
        <p:spPr>
          <a:xfrm>
            <a:off x="122464" y="1722664"/>
            <a:ext cx="1362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selection and status update 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FB06F-5293-8FC1-C28E-924D7993B79B}"/>
              </a:ext>
            </a:extLst>
          </p:cNvPr>
          <p:cNvSpPr txBox="1"/>
          <p:nvPr/>
        </p:nvSpPr>
        <p:spPr>
          <a:xfrm>
            <a:off x="156870" y="4520293"/>
            <a:ext cx="1362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geometry and test parameters edit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48921-7E8F-136B-BC16-D4AACF087A50}"/>
              </a:ext>
            </a:extLst>
          </p:cNvPr>
          <p:cNvSpPr txBox="1"/>
          <p:nvPr/>
        </p:nvSpPr>
        <p:spPr>
          <a:xfrm>
            <a:off x="9663679" y="1470149"/>
            <a:ext cx="136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 view 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F81FF-0BAB-A404-0CC2-B2B65F5E74D9}"/>
              </a:ext>
            </a:extLst>
          </p:cNvPr>
          <p:cNvSpPr txBox="1"/>
          <p:nvPr/>
        </p:nvSpPr>
        <p:spPr>
          <a:xfrm>
            <a:off x="5847269" y="5938011"/>
            <a:ext cx="254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 plot section for stress strain curves</a:t>
            </a: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293F3343-76E8-2458-9519-5E2A00666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2262" r="8971" b="13214"/>
          <a:stretch/>
        </p:blipFill>
        <p:spPr>
          <a:xfrm>
            <a:off x="9149639" y="4454769"/>
            <a:ext cx="2928060" cy="2251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CC6502-3F92-C7DD-79E5-E9E116E46B33}"/>
              </a:ext>
            </a:extLst>
          </p:cNvPr>
          <p:cNvSpPr txBox="1"/>
          <p:nvPr/>
        </p:nvSpPr>
        <p:spPr>
          <a:xfrm>
            <a:off x="9394258" y="4023054"/>
            <a:ext cx="276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parameter edit section</a:t>
            </a:r>
          </a:p>
        </p:txBody>
      </p:sp>
      <p:sp>
        <p:nvSpPr>
          <p:cNvPr id="22" name="Google Shape;170;p21">
            <a:extLst>
              <a:ext uri="{FF2B5EF4-FFF2-40B4-BE49-F238E27FC236}">
                <a16:creationId xmlns:a16="http://schemas.microsoft.com/office/drawing/2014/main" id="{6606114F-4B9E-3CE0-0713-A6C114754DB2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F88735-A7A4-0F5E-E361-C2EA0341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29" y="1157557"/>
            <a:ext cx="7901354" cy="44445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197794-B1F7-0473-EAEC-7D7A298881F6}"/>
              </a:ext>
            </a:extLst>
          </p:cNvPr>
          <p:cNvCxnSpPr/>
          <p:nvPr/>
        </p:nvCxnSpPr>
        <p:spPr>
          <a:xfrm flipV="1">
            <a:off x="1257883" y="4751614"/>
            <a:ext cx="523291" cy="25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8CA24A-849D-712A-D060-6C25D9C90DC9}"/>
              </a:ext>
            </a:extLst>
          </p:cNvPr>
          <p:cNvCxnSpPr>
            <a:cxnSpLocks/>
          </p:cNvCxnSpPr>
          <p:nvPr/>
        </p:nvCxnSpPr>
        <p:spPr>
          <a:xfrm>
            <a:off x="1189849" y="2206510"/>
            <a:ext cx="425320" cy="388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D197C1-D2D3-1BB7-30D8-E4504DAB78A0}"/>
              </a:ext>
            </a:extLst>
          </p:cNvPr>
          <p:cNvCxnSpPr>
            <a:cxnSpLocks/>
          </p:cNvCxnSpPr>
          <p:nvPr/>
        </p:nvCxnSpPr>
        <p:spPr>
          <a:xfrm flipV="1">
            <a:off x="6752348" y="5456835"/>
            <a:ext cx="110995" cy="410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B9DEE9-1CA2-FC3D-FDB1-28646A51DBD2}"/>
              </a:ext>
            </a:extLst>
          </p:cNvPr>
          <p:cNvCxnSpPr/>
          <p:nvPr/>
        </p:nvCxnSpPr>
        <p:spPr>
          <a:xfrm flipH="1">
            <a:off x="9124837" y="1854452"/>
            <a:ext cx="538842" cy="298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4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9E68-CD75-7213-420A-5DFE6E91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AMTS in action</a:t>
            </a:r>
          </a:p>
        </p:txBody>
      </p:sp>
      <p:sp>
        <p:nvSpPr>
          <p:cNvPr id="5" name="Google Shape;170;p21">
            <a:extLst>
              <a:ext uri="{FF2B5EF4-FFF2-40B4-BE49-F238E27FC236}">
                <a16:creationId xmlns:a16="http://schemas.microsoft.com/office/drawing/2014/main" id="{E28B2255-F6AC-F54B-AF05-7ED0764F9242}"/>
              </a:ext>
            </a:extLst>
          </p:cNvPr>
          <p:cNvSpPr/>
          <p:nvPr/>
        </p:nvSpPr>
        <p:spPr>
          <a:xfrm>
            <a:off x="483800" y="961683"/>
            <a:ext cx="11224400" cy="576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F2F2F-C70F-E820-C830-E36A2738EFC1}"/>
              </a:ext>
            </a:extLst>
          </p:cNvPr>
          <p:cNvSpPr txBox="1"/>
          <p:nvPr/>
        </p:nvSpPr>
        <p:spPr>
          <a:xfrm>
            <a:off x="10181492" y="2483408"/>
            <a:ext cx="1894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Upon test completion 3 files saved for every test. Raw data in .csv, video file to be used for post processing. Separate .pdf compiled report saved as well.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WindowsMediaPlayer1" r:id="rId1" imgW="9696600" imgH="5486400"/>
        </mc:Choice>
        <mc:Fallback>
          <p:control name="WindowsMediaPlayer1" r:id="rId1" imgW="9696600" imgH="5486400">
            <p:pic>
              <p:nvPicPr>
                <p:cNvPr id="10" name="WindowsMediaPlayer1">
                  <a:extLst>
                    <a:ext uri="{FF2B5EF4-FFF2-40B4-BE49-F238E27FC236}">
                      <a16:creationId xmlns:a16="http://schemas.microsoft.com/office/drawing/2014/main" id="{E8319307-A5BB-CFD0-D9B3-B8F2866404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5775" y="1211263"/>
                  <a:ext cx="9696450" cy="5486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04192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720</Words>
  <Application>Microsoft Office PowerPoint</Application>
  <PresentationFormat>Widescreen</PresentationFormat>
  <Paragraphs>110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Advanced Mechanical Testing of Highly Irradiated Materials</vt:lpstr>
      <vt:lpstr>Miniature tensile specimen</vt:lpstr>
      <vt:lpstr>Some advantages of our specimen design</vt:lpstr>
      <vt:lpstr>Specimen preparation</vt:lpstr>
      <vt:lpstr>Verification of specimen preparation</vt:lpstr>
      <vt:lpstr>Advanced Mechanical Test System (AMTS)</vt:lpstr>
      <vt:lpstr>Advanced Mechanical Test System (AMTS)</vt:lpstr>
      <vt:lpstr>In-house developed software</vt:lpstr>
      <vt:lpstr>AMTS in action</vt:lpstr>
      <vt:lpstr>PowerPoint Presentation</vt:lpstr>
      <vt:lpstr>PowerPoint Presentation</vt:lpstr>
      <vt:lpstr>Comparison with existing test frames</vt:lpstr>
      <vt:lpstr>Effects of manufacturing process</vt:lpstr>
      <vt:lpstr>PowerPoint Presentation</vt:lpstr>
      <vt:lpstr>PowerPoint Presentation</vt:lpstr>
      <vt:lpstr>Some initial data</vt:lpstr>
      <vt:lpstr>Representativeness comparison to ASTM E8</vt:lpstr>
      <vt:lpstr>Effects of poor specimen preparation</vt:lpstr>
      <vt:lpstr>Effects of work hardening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Sriram Praneeth Isanaka</dc:creator>
  <cp:lastModifiedBy>Isanaka, Sriram</cp:lastModifiedBy>
  <cp:revision>18</cp:revision>
  <dcterms:created xsi:type="dcterms:W3CDTF">2020-05-14T13:44:45Z</dcterms:created>
  <dcterms:modified xsi:type="dcterms:W3CDTF">2025-04-13T14:27:36Z</dcterms:modified>
</cp:coreProperties>
</file>