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00_EFEAEDD3.xml" ContentType="application/vnd.ms-powerpoint.comments+xml"/>
  <Override PartName="/ppt/notesSlides/notesSlide1.xml" ContentType="application/vnd.openxmlformats-officedocument.presentationml.notesSlide+xml"/>
  <Override PartName="/ppt/comments/modernComment_3F1_7995EC83.xml" ContentType="application/vnd.ms-powerpoint.comments+xml"/>
  <Override PartName="/ppt/comments/modernComment_3F4_1FCDEEEC.xml" ContentType="application/vnd.ms-powerpoint.comments+xml"/>
  <Override PartName="/ppt/comments/modernComment_3F5_924A5227.xml" ContentType="application/vnd.ms-powerpoint.comments+xml"/>
  <Override PartName="/ppt/comments/modernComment_3F7_3F9059D2.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2" r:id="rId4"/>
  </p:sldMasterIdLst>
  <p:notesMasterIdLst>
    <p:notesMasterId r:id="rId20"/>
  </p:notesMasterIdLst>
  <p:sldIdLst>
    <p:sldId id="256" r:id="rId5"/>
    <p:sldId id="510" r:id="rId6"/>
    <p:sldId id="1020" r:id="rId7"/>
    <p:sldId id="1009" r:id="rId8"/>
    <p:sldId id="1010" r:id="rId9"/>
    <p:sldId id="1011" r:id="rId10"/>
    <p:sldId id="1012" r:id="rId11"/>
    <p:sldId id="1013" r:id="rId12"/>
    <p:sldId id="1014" r:id="rId13"/>
    <p:sldId id="1015" r:id="rId14"/>
    <p:sldId id="1016" r:id="rId15"/>
    <p:sldId id="1017" r:id="rId16"/>
    <p:sldId id="1018" r:id="rId17"/>
    <p:sldId id="1019" r:id="rId18"/>
    <p:sldId id="95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D5131D-E9E5-6C6C-62CF-9EABBA69DFB5}" name="Michelle J. O'Donnell" initials="MO" userId="S::Michelle.ODonnell@inl.gov::496aad79-ea7a-40e5-9b79-c3c0c4e23552" providerId="AD"/>
  <p188:author id="{79182B21-F530-CCFA-C704-467BCE01AD0F}" name="Barr, Christopher M" initials="CB" userId="S::christopher.barr@nuclear.energy.gov::56f5df97-01bf-4366-adc7-e01c22dd0239" providerId="AD"/>
  <p188:author id="{508C3B4F-808C-29A0-52A2-C602544CB680}" name="Tiera B. Cate" initials="TC" userId="S::tiera.cate@inl.gov::9a42b47b-450c-4889-8536-5e56093e96bb" providerId="AD"/>
  <p188:author id="{67D0FA78-E4F0-1BDE-555B-C87B871BC79D}" name="Kelly A. Cunningham" initials="KC" userId="S::Kelly.Cunningham@inl.gov::7d079723-e74c-4fea-b0e4-6d72c7c67a0b" providerId="AD"/>
  <p188:author id="{92D2608A-8643-EA41-B5C5-D6161C675584}" name="Vanessa L. Godfrey" initials="" userId="S::Vanessa.Godfrey@inl.gov::552dce5b-f790-4e0c-b441-d3efb17a16af" providerId="AD"/>
  <p188:author id="{95C836CF-EA5C-500D-9437-1CD2080684A2}" name="Brenden J. Heidrich" initials="BH" userId="S::brenden.heidrich@inl.gov::6f62ed03-fe37-4324-a972-ba168a654cf6" providerId="AD"/>
  <p188:author id="{08C382E8-6D5A-C324-0639-29FCE6F4C47D}" name="Tiera B. Cate" initials="" userId="S::Tiera.Cate@inl.gov::9a42b47b-450c-4889-8536-5e56093e96b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19E"/>
    <a:srgbClr val="DB792C"/>
    <a:srgbClr val="D89328"/>
    <a:srgbClr val="FFFFFF"/>
    <a:srgbClr val="6A6A6A"/>
    <a:srgbClr val="000000"/>
    <a:srgbClr val="8E8E8E"/>
    <a:srgbClr val="4A95D0"/>
    <a:srgbClr val="C4C6C7"/>
    <a:srgbClr val="1534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227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0_EFEAEDD3.xml><?xml version="1.0" encoding="utf-8"?>
<p188:cmLst xmlns:a="http://schemas.openxmlformats.org/drawingml/2006/main" xmlns:r="http://schemas.openxmlformats.org/officeDocument/2006/relationships" xmlns:p188="http://schemas.microsoft.com/office/powerpoint/2018/8/main">
  <p188:cm id="{46EAA330-B6FF-481E-A1AC-3B29226623EE}" authorId="{79182B21-F530-CCFA-C704-467BCE01AD0F}" created="2025-04-09T19:50:55.626">
    <ac:deMkLst xmlns:ac="http://schemas.microsoft.com/office/drawing/2013/main/command">
      <pc:docMk xmlns:pc="http://schemas.microsoft.com/office/powerpoint/2013/main/command"/>
      <pc:sldMk xmlns:pc="http://schemas.microsoft.com/office/powerpoint/2013/main/command" cId="4025150931" sldId="256"/>
      <ac:spMk id="2" creationId="{65B3176E-FAD1-2B4C-96D5-F706C44483D8}"/>
    </ac:deMkLst>
    <p188:replyLst>
      <p188:reply id="{61E6E042-BE2F-457B-889A-25BDEB8DCCED}" authorId="{67D0FA78-E4F0-1BDE-555B-C87B871BC79D}" created="2025-04-10T17:47:09.055">
        <p188:txBody>
          <a:bodyPr/>
          <a:lstStyle/>
          <a:p>
            <a:r>
              <a:rPr lang="en-US"/>
              <a:t>Noted and made text color consistent.</a:t>
            </a:r>
          </a:p>
        </p188:txBody>
      </p188:reply>
    </p188:replyLst>
    <p188:txBody>
      <a:bodyPr/>
      <a:lstStyle/>
      <a:p>
        <a:r>
          <a:rPr lang="en-US"/>
          <a:t>General comment: Slide 2-3 are blue text but this later switches to black.  Please be consistent in the color themes where possible.  </a:t>
        </a:r>
      </a:p>
    </p188:txBody>
  </p188:cm>
</p188:cmLst>
</file>

<file path=ppt/comments/modernComment_3F1_7995EC83.xml><?xml version="1.0" encoding="utf-8"?>
<p188:cmLst xmlns:a="http://schemas.openxmlformats.org/drawingml/2006/main" xmlns:r="http://schemas.openxmlformats.org/officeDocument/2006/relationships" xmlns:p188="http://schemas.microsoft.com/office/powerpoint/2018/8/main">
  <p188:cm id="{91CA4C94-E519-43F3-B620-162067C17BAC}" authorId="{79182B21-F530-CCFA-C704-467BCE01AD0F}" created="2025-04-09T19:48:13.053">
    <ac:txMkLst xmlns:ac="http://schemas.microsoft.com/office/drawing/2013/main/command">
      <pc:docMk xmlns:pc="http://schemas.microsoft.com/office/powerpoint/2013/main/command"/>
      <pc:sldMk xmlns:pc="http://schemas.microsoft.com/office/powerpoint/2013/main/command" cId="2039868547" sldId="1009"/>
      <ac:spMk id="2" creationId="{FD5E362D-B1A6-A119-9DB6-B148AA45C1ED}"/>
      <ac:txMk cp="5" len="8">
        <ac:context len="63" hash="1408050996"/>
      </ac:txMk>
    </ac:txMkLst>
    <p188:pos x="2431039" y="219166"/>
    <p188:replyLst>
      <p188:reply id="{E42999A3-A302-478F-959B-463172B78A62}" authorId="{67D0FA78-E4F0-1BDE-555B-C87B871BC79D}" created="2025-04-10T16:46:16.154">
        <p188:txBody>
          <a:bodyPr/>
          <a:lstStyle/>
          <a:p>
            <a:r>
              <a:rPr lang="en-US"/>
              <a:t>Understood.</a:t>
            </a:r>
          </a:p>
        </p188:txBody>
      </p188:reply>
    </p188:replyLst>
    <p188:txBody>
      <a:bodyPr/>
      <a:lstStyle/>
      <a:p>
        <a:r>
          <a:rPr lang="en-US"/>
          <a:t>I know we call this NFML Policy - but I’ve changed it here to NFML Guidance.  
So anywhere on the slide where there was policy, I replaced it with guidance.  
No need to change the actual document on that is posted on the website.  </a:t>
        </a:r>
      </a:p>
    </p188:txBody>
  </p188:cm>
</p188:cmLst>
</file>

<file path=ppt/comments/modernComment_3F4_1FCDEEEC.xml><?xml version="1.0" encoding="utf-8"?>
<p188:cmLst xmlns:a="http://schemas.openxmlformats.org/drawingml/2006/main" xmlns:r="http://schemas.openxmlformats.org/officeDocument/2006/relationships" xmlns:p188="http://schemas.microsoft.com/office/powerpoint/2018/8/main">
  <p188:cm id="{74AF0BE8-040A-4186-BEDA-452E24D3E892}" authorId="{79182B21-F530-CCFA-C704-467BCE01AD0F}" created="2025-04-09T19:52:03.233">
    <ac:txMkLst xmlns:ac="http://schemas.microsoft.com/office/drawing/2013/main/command">
      <pc:docMk xmlns:pc="http://schemas.microsoft.com/office/powerpoint/2013/main/command"/>
      <pc:sldMk xmlns:pc="http://schemas.microsoft.com/office/powerpoint/2013/main/command" cId="533589740" sldId="1012"/>
      <ac:spMk id="3" creationId="{E388AD0C-8050-71D2-3072-C552069932B2}"/>
      <ac:txMk cp="51">
        <ac:context len="174" hash="2008210812"/>
      </ac:txMk>
    </ac:txMkLst>
    <p188:pos x="6179978" y="216291"/>
    <p188:txBody>
      <a:bodyPr/>
      <a:lstStyle/>
      <a:p>
        <a:r>
          <a:rPr lang="en-US"/>
          <a:t>DMLM is more commonly reference to as L-Powder Bed Fusion.  I’ve changed this bullet.  </a:t>
        </a:r>
      </a:p>
    </p188:txBody>
    <p188:extLst>
      <p:ext xmlns:p="http://schemas.openxmlformats.org/presentationml/2006/main" uri="{57CB4572-C831-44C2-8A1C-0ADB6CCDFE69}">
        <p223:reactions xmlns:p223="http://schemas.microsoft.com/office/powerpoint/2022/03/main">
          <p223:rxn type="👍">
            <p223:instance time="2025-04-10T16:47:03.195" authorId="{67D0FA78-E4F0-1BDE-555B-C87B871BC79D}"/>
          </p223:rxn>
        </p223:reactions>
      </p:ext>
    </p188:extLst>
  </p188:cm>
</p188:cmLst>
</file>

<file path=ppt/comments/modernComment_3F5_924A5227.xml><?xml version="1.0" encoding="utf-8"?>
<p188:cmLst xmlns:a="http://schemas.openxmlformats.org/drawingml/2006/main" xmlns:r="http://schemas.openxmlformats.org/officeDocument/2006/relationships" xmlns:p188="http://schemas.microsoft.com/office/powerpoint/2018/8/main">
  <p188:cm id="{FB9D4CCB-345F-43CD-9B34-29866B492C04}" authorId="{79182B21-F530-CCFA-C704-467BCE01AD0F}" created="2025-04-09T19:58:16.602">
    <pc:sldMkLst xmlns:pc="http://schemas.microsoft.com/office/powerpoint/2013/main/command">
      <pc:docMk/>
      <pc:sldMk cId="2454344231" sldId="1013"/>
    </pc:sldMkLst>
    <p188:replyLst>
      <p188:reply id="{01E3F469-10CE-4EE8-A3B5-A0A270654334}" authorId="{67D0FA78-E4F0-1BDE-555B-C87B871BC79D}" created="2025-04-10T17:18:18.565">
        <p188:txBody>
          <a:bodyPr/>
          <a:lstStyle/>
          <a:p>
            <a:r>
              <a:rPr lang="en-US"/>
              <a:t>See 2nd bullet</a:t>
            </a:r>
          </a:p>
        </p188:txBody>
      </p188:reply>
    </p188:replyLst>
    <p188:txBody>
      <a:bodyPr/>
      <a:lstStyle/>
      <a:p>
        <a:r>
          <a:rPr lang="en-US"/>
          <a:t>It would be good to mention the materials, X-750 and why this is relevant to lifetime extension activities.</a:t>
        </a:r>
      </a:p>
    </p188:txBody>
  </p188:cm>
</p188:cmLst>
</file>

<file path=ppt/comments/modernComment_3F7_3F9059D2.xml><?xml version="1.0" encoding="utf-8"?>
<p188:cmLst xmlns:a="http://schemas.openxmlformats.org/drawingml/2006/main" xmlns:r="http://schemas.openxmlformats.org/officeDocument/2006/relationships" xmlns:p188="http://schemas.microsoft.com/office/powerpoint/2018/8/main">
  <p188:cm id="{14F95D20-2248-4ACB-84A7-1CC5FB1C39C4}" authorId="{79182B21-F530-CCFA-C704-467BCE01AD0F}" created="2025-04-09T19:59:44.102">
    <ac:deMkLst xmlns:ac="http://schemas.microsoft.com/office/drawing/2013/main/command">
      <pc:docMk xmlns:pc="http://schemas.microsoft.com/office/powerpoint/2013/main/command"/>
      <pc:sldMk xmlns:pc="http://schemas.microsoft.com/office/powerpoint/2013/main/command" cId="1066424786" sldId="1015"/>
      <ac:picMk id="5" creationId="{2ABD41F4-722B-2BC7-C4FB-4486885C4475}"/>
    </ac:deMkLst>
    <p188:replyLst>
      <p188:reply id="{65CC65BA-F926-447A-AD10-0243029A6F86}" authorId="{67D0FA78-E4F0-1BDE-555B-C87B871BC79D}" created="2025-04-10T17:41:25.945">
        <p188:txBody>
          <a:bodyPr/>
          <a:lstStyle/>
          <a:p>
            <a:r>
              <a:rPr lang="en-US"/>
              <a:t>I added the sizes of each tensile</a:t>
            </a:r>
          </a:p>
        </p188:txBody>
      </p188:reply>
    </p188:replyLst>
    <p188:txBody>
      <a:bodyPr/>
      <a:lstStyle/>
      <a:p>
        <a:r>
          <a:rPr lang="en-US"/>
          <a:t>Good visual - but for future, it would help to add context on the size (i.e., ruler or scale bar) on these types of images.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9992B-A26C-6A4B-AC27-2602734F2866}" type="datetimeFigureOut">
              <a:rPr lang="en-US" smtClean="0"/>
              <a:t>4/11/2025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CCFD4-A7F8-054B-8822-BC244B953582}" type="slidenum">
              <a:rPr lang="en-US" smtClean="0"/>
              <a:t>‹#›</a:t>
            </a:fld>
            <a:endParaRPr lang="en-US" dirty="0"/>
          </a:p>
        </p:txBody>
      </p:sp>
    </p:spTree>
    <p:extLst>
      <p:ext uri="{BB962C8B-B14F-4D97-AF65-F5344CB8AC3E}">
        <p14:creationId xmlns:p14="http://schemas.microsoft.com/office/powerpoint/2010/main" val="243701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A625F-8493-D554-898F-8605B0432B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BF976-B42F-87D7-B280-A65598521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4E900-1E92-ABE6-4D77-1B446059D0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AB508D-6687-5356-3F4A-767149F2091D}"/>
              </a:ext>
            </a:extLst>
          </p:cNvPr>
          <p:cNvSpPr>
            <a:spLocks noGrp="1"/>
          </p:cNvSpPr>
          <p:nvPr>
            <p:ph type="sldNum" sz="quarter" idx="5"/>
          </p:nvPr>
        </p:nvSpPr>
        <p:spPr/>
        <p:txBody>
          <a:bodyPr/>
          <a:lstStyle/>
          <a:p>
            <a:fld id="{9A0CCFD4-A7F8-054B-8822-BC244B953582}" type="slidenum">
              <a:rPr lang="en-US" smtClean="0"/>
              <a:t>3</a:t>
            </a:fld>
            <a:endParaRPr lang="en-US" dirty="0"/>
          </a:p>
        </p:txBody>
      </p:sp>
    </p:spTree>
    <p:extLst>
      <p:ext uri="{BB962C8B-B14F-4D97-AF65-F5344CB8AC3E}">
        <p14:creationId xmlns:p14="http://schemas.microsoft.com/office/powerpoint/2010/main" val="41347332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E32755-3959-9D2C-8DDC-971D7259FB7F}"/>
              </a:ext>
            </a:extLst>
          </p:cNvPr>
          <p:cNvPicPr>
            <a:picLocks noChangeAspect="1"/>
          </p:cNvPicPr>
          <p:nvPr userDrawn="1"/>
        </p:nvPicPr>
        <p:blipFill>
          <a:blip r:embed="rId2"/>
          <a:srcRect/>
          <a:stretch/>
        </p:blipFill>
        <p:spPr>
          <a:xfrm>
            <a:off x="0" y="0"/>
            <a:ext cx="12188951" cy="6856284"/>
          </a:xfrm>
          <a:prstGeom prst="rect">
            <a:avLst/>
          </a:prstGeom>
        </p:spPr>
      </p:pic>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837144" y="2217074"/>
            <a:ext cx="9354855" cy="2292350"/>
          </a:xfrm>
          <a:noFill/>
        </p:spPr>
        <p:txBody>
          <a:bodyPr wrap="square" lIns="365760" tIns="822960" rIns="1097280" bIns="822960" anchor="ctr" anchorCtr="0">
            <a:noAutofit/>
          </a:bodyPr>
          <a:lstStyle>
            <a:lvl1pPr marL="0" indent="0">
              <a:buFont typeface="Arial" panose="020B0604020202020204" pitchFamily="34" charset="0"/>
              <a:buNone/>
              <a:tabLst/>
              <a:defRPr sz="3600" b="1" i="0" baseline="0">
                <a:solidFill>
                  <a:schemeClr val="bg1"/>
                </a:solidFill>
                <a:effectLst>
                  <a:outerShdw blurRad="152400" dist="38100" dir="2700000" algn="tl" rotWithShape="0">
                    <a:prstClr val="black">
                      <a:alpha val="40000"/>
                    </a:prstClr>
                  </a:outerShdw>
                </a:effectLst>
                <a:latin typeface="Arial" panose="020B0604020202020204" pitchFamily="34" charset="0"/>
                <a:cs typeface="Arial" panose="020B0604020202020204" pitchFamily="34" charset="0"/>
              </a:defRPr>
            </a:lvl1pPr>
            <a:lvl2pPr marL="9525" indent="0">
              <a:buFontTx/>
              <a:buNone/>
              <a:tabLst/>
              <a:defRPr sz="2400" baseline="0">
                <a:solidFill>
                  <a:schemeClr val="bg1"/>
                </a:solidFill>
                <a:effectLst>
                  <a:outerShdw blurRad="152400" dist="38100" dir="2700000" algn="tl" rotWithShape="0">
                    <a:prstClr val="black">
                      <a:alpha val="40000"/>
                    </a:prstClr>
                  </a:outerShdw>
                </a:effectLst>
                <a:latin typeface="+mj-lt"/>
                <a:cs typeface="Arial" panose="020B0604020202020204" pitchFamily="34" charset="0"/>
              </a:defRPr>
            </a:lvl2pPr>
            <a:lvl3pPr marL="914400" indent="0">
              <a:buFontTx/>
              <a:buNone/>
              <a:defRPr/>
            </a:lvl3pPr>
            <a:lvl4pPr marL="1371600" indent="0">
              <a:buFontTx/>
              <a:buNone/>
              <a:defRPr/>
            </a:lvl4pPr>
            <a:lvl5pPr marL="1828800" indent="0">
              <a:buFontTx/>
              <a:buNone/>
              <a:defRPr/>
            </a:lvl5pPr>
          </a:lstStyle>
          <a:p>
            <a:pPr lvl="0"/>
            <a:r>
              <a:rPr lang="en-US"/>
              <a:t>Click to edit title</a:t>
            </a:r>
          </a:p>
          <a:p>
            <a:pPr lvl="1"/>
            <a:r>
              <a:rPr lang="en-US"/>
              <a:t>Click to edit subtitle</a:t>
            </a:r>
          </a:p>
        </p:txBody>
      </p:sp>
      <p:sp>
        <p:nvSpPr>
          <p:cNvPr id="9" name="Text Placeholder 7">
            <a:extLst>
              <a:ext uri="{FF2B5EF4-FFF2-40B4-BE49-F238E27FC236}">
                <a16:creationId xmlns:a16="http://schemas.microsoft.com/office/drawing/2014/main" id="{F386BB64-7896-BF4C-1953-FF24D2D242D7}"/>
              </a:ext>
            </a:extLst>
          </p:cNvPr>
          <p:cNvSpPr>
            <a:spLocks noGrp="1"/>
          </p:cNvSpPr>
          <p:nvPr>
            <p:ph type="body" sz="quarter" idx="18" hasCustomPrompt="1"/>
          </p:nvPr>
        </p:nvSpPr>
        <p:spPr>
          <a:xfrm>
            <a:off x="669925" y="425697"/>
            <a:ext cx="2541588" cy="1239837"/>
          </a:xfrm>
        </p:spPr>
        <p:txBody>
          <a:bodyPr anchor="b" anchorCtr="0"/>
          <a:lstStyle>
            <a:lvl1pPr marL="0" indent="0">
              <a:spcBef>
                <a:spcPts val="1800"/>
              </a:spcBef>
              <a:spcAft>
                <a:spcPts val="1200"/>
              </a:spcAft>
              <a:buFontTx/>
              <a:buNone/>
              <a:defRPr sz="1400" baseline="0">
                <a:solidFill>
                  <a:schemeClr val="bg1"/>
                </a:solidFill>
              </a:defRPr>
            </a:lvl1pPr>
            <a:lvl2pPr marL="0" indent="0">
              <a:buFontTx/>
              <a:buNone/>
              <a:defRPr sz="1600" b="1" baseline="0">
                <a:solidFill>
                  <a:schemeClr val="bg1"/>
                </a:solidFill>
              </a:defRPr>
            </a:lvl2pPr>
            <a:lvl3pPr marL="0" indent="0">
              <a:buFontTx/>
              <a:buNone/>
              <a:defRPr sz="1600" baseline="0">
                <a:solidFill>
                  <a:schemeClr val="bg1"/>
                </a:solidFill>
              </a:defRPr>
            </a:lvl3pPr>
            <a:lvl4pPr marL="1371600" indent="0">
              <a:buFontTx/>
              <a:buNone/>
              <a:defRPr baseline="0">
                <a:solidFill>
                  <a:schemeClr val="bg1"/>
                </a:solidFill>
              </a:defRPr>
            </a:lvl4pPr>
            <a:lvl5pPr marL="1828800" indent="0">
              <a:buFontTx/>
              <a:buNone/>
              <a:defRPr baseline="0">
                <a:solidFill>
                  <a:schemeClr val="bg1"/>
                </a:solidFill>
              </a:defRPr>
            </a:lvl5pPr>
          </a:lstStyle>
          <a:p>
            <a:pPr lvl="0"/>
            <a:r>
              <a:rPr lang="en-US"/>
              <a:t>June 1, 2023</a:t>
            </a:r>
          </a:p>
          <a:p>
            <a:pPr lvl="1"/>
            <a:r>
              <a:rPr lang="en-US"/>
              <a:t>Presenter Name</a:t>
            </a:r>
          </a:p>
          <a:p>
            <a:pPr lvl="2"/>
            <a:r>
              <a:rPr lang="en-US"/>
              <a:t>Title</a:t>
            </a:r>
          </a:p>
        </p:txBody>
      </p:sp>
    </p:spTree>
    <p:extLst>
      <p:ext uri="{BB962C8B-B14F-4D97-AF65-F5344CB8AC3E}">
        <p14:creationId xmlns:p14="http://schemas.microsoft.com/office/powerpoint/2010/main" val="26474190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2412999"/>
            <a:ext cx="5081650"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2412999"/>
            <a:ext cx="5081651" cy="363610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888238"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6220650" y="1637211"/>
            <a:ext cx="5081587" cy="718639"/>
          </a:xfrm>
        </p:spPr>
        <p:txBody>
          <a:bodyPr anchor="b"/>
          <a:lstStyle>
            <a:lvl1pPr marL="0" indent="0">
              <a:buNone/>
              <a:defRPr sz="2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subhead 2 </a:t>
            </a:r>
          </a:p>
        </p:txBody>
      </p:sp>
    </p:spTree>
    <p:extLst>
      <p:ext uri="{BB962C8B-B14F-4D97-AF65-F5344CB8AC3E}">
        <p14:creationId xmlns:p14="http://schemas.microsoft.com/office/powerpoint/2010/main" val="1790085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act 2">
    <p:spTree>
      <p:nvGrpSpPr>
        <p:cNvPr id="1" name=""/>
        <p:cNvGrpSpPr/>
        <p:nvPr/>
      </p:nvGrpSpPr>
      <p:grpSpPr>
        <a:xfrm>
          <a:off x="0" y="0"/>
          <a:ext cx="0" cy="0"/>
          <a:chOff x="0" y="0"/>
          <a:chExt cx="0" cy="0"/>
        </a:xfrm>
      </p:grpSpPr>
      <p:pic>
        <p:nvPicPr>
          <p:cNvPr id="10" name="Picture 9" descr="A close-up of a planet&#10;&#10;Description automatically generated">
            <a:extLst>
              <a:ext uri="{FF2B5EF4-FFF2-40B4-BE49-F238E27FC236}">
                <a16:creationId xmlns:a16="http://schemas.microsoft.com/office/drawing/2014/main" id="{9C21F558-48C5-60A3-2CD0-60B389C1237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3121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Y 2023 Annual Review Layou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8F1DAE-F1E9-2AF2-1171-83198EF790B2}"/>
              </a:ext>
            </a:extLst>
          </p:cNvPr>
          <p:cNvSpPr txBox="1"/>
          <p:nvPr userDrawn="1"/>
        </p:nvSpPr>
        <p:spPr>
          <a:xfrm>
            <a:off x="320040" y="149352"/>
            <a:ext cx="5775960" cy="461665"/>
          </a:xfrm>
          <a:prstGeom prst="rect">
            <a:avLst/>
          </a:prstGeom>
          <a:noFill/>
        </p:spPr>
        <p:txBody>
          <a:bodyPr wrap="square" rtlCol="0">
            <a:spAutoFit/>
          </a:bodyPr>
          <a:lstStyle/>
          <a:p>
            <a:r>
              <a:rPr lang="en-US" sz="2400" dirty="0">
                <a:solidFill>
                  <a:schemeClr val="tx2">
                    <a:lumMod val="75000"/>
                  </a:schemeClr>
                </a:solidFill>
                <a:latin typeface="Helvetica" panose="020B0604020202020204" pitchFamily="34" charset="0"/>
                <a:cs typeface="Helvetica" panose="020B0604020202020204" pitchFamily="34" charset="0"/>
              </a:rPr>
              <a:t>The Nuclear Fuels and Materials Library</a:t>
            </a:r>
          </a:p>
        </p:txBody>
      </p:sp>
    </p:spTree>
    <p:extLst>
      <p:ext uri="{BB962C8B-B14F-4D97-AF65-F5344CB8AC3E}">
        <p14:creationId xmlns:p14="http://schemas.microsoft.com/office/powerpoint/2010/main" val="1160350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193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888177" y="1739901"/>
            <a:ext cx="10415647" cy="432752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chemeClr val="bg2"/>
              </a:buClr>
              <a:buSzTx/>
              <a:buFontTx/>
              <a:buNone/>
              <a:tabLst/>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225413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Full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Tree>
    <p:extLst>
      <p:ext uri="{BB962C8B-B14F-4D97-AF65-F5344CB8AC3E}">
        <p14:creationId xmlns:p14="http://schemas.microsoft.com/office/powerpoint/2010/main" val="3978659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6290370"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888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810270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68" y="558602"/>
            <a:ext cx="10415648" cy="1008797"/>
          </a:xfrm>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8176" y="1739901"/>
            <a:ext cx="5013454"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6222175" y="1739901"/>
            <a:ext cx="5081650" cy="4207040"/>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923201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886970" y="558602"/>
            <a:ext cx="6697991" cy="1005229"/>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886968" y="1739901"/>
            <a:ext cx="6697993" cy="420704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B2EB56D-A175-2340-8316-CB2D73FC70C2}"/>
              </a:ext>
            </a:extLst>
          </p:cNvPr>
          <p:cNvSpPr/>
          <p:nvPr userDrawn="1"/>
        </p:nvSpPr>
        <p:spPr>
          <a:xfrm>
            <a:off x="8465770" y="0"/>
            <a:ext cx="3726230" cy="61505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8465770" y="0"/>
            <a:ext cx="3726230" cy="6150508"/>
          </a:xfrm>
          <a:prstGeom prst="rect">
            <a:avLst/>
          </a:prstGeom>
        </p:spPr>
        <p:txBody>
          <a:bodyPr>
            <a:normAutofit/>
          </a:bodyPr>
          <a:lstStyle>
            <a:lvl1pPr marL="0" indent="0">
              <a:buFontTx/>
              <a:buNone/>
              <a:defRPr sz="22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1991234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683B70-E60E-3E01-3E06-64F74DBE3749}"/>
              </a:ext>
            </a:extLst>
          </p:cNvPr>
          <p:cNvPicPr>
            <a:picLocks noChangeAspect="1"/>
          </p:cNvPicPr>
          <p:nvPr userDrawn="1"/>
        </p:nvPicPr>
        <p:blipFill>
          <a:blip r:embed="rId2"/>
          <a:srcRect/>
          <a:stretch/>
        </p:blipFill>
        <p:spPr>
          <a:xfrm>
            <a:off x="6350" y="7144"/>
            <a:ext cx="12179299" cy="6850856"/>
          </a:xfrm>
          <a:prstGeom prst="rect">
            <a:avLst/>
          </a:prstGeom>
        </p:spPr>
      </p:pic>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891351" y="1709738"/>
            <a:ext cx="10409299" cy="2852737"/>
          </a:xfrm>
        </p:spPr>
        <p:txBody>
          <a:bodyPr anchor="ctr" anchorCtr="0"/>
          <a:lstStyle>
            <a:lvl1pPr>
              <a:defRPr sz="48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891350" y="4589463"/>
            <a:ext cx="104093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subhead</a:t>
            </a:r>
          </a:p>
        </p:txBody>
      </p:sp>
    </p:spTree>
    <p:extLst>
      <p:ext uri="{BB962C8B-B14F-4D97-AF65-F5344CB8AC3E}">
        <p14:creationId xmlns:p14="http://schemas.microsoft.com/office/powerpoint/2010/main" val="1374382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888175" y="1739901"/>
            <a:ext cx="5081650"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6222173" y="1739901"/>
            <a:ext cx="5081651" cy="435133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5320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D954F6-D847-0908-23DD-02E95400FDF1}"/>
              </a:ext>
            </a:extLst>
          </p:cNvPr>
          <p:cNvPicPr>
            <a:picLocks noChangeAspect="1"/>
          </p:cNvPicPr>
          <p:nvPr userDrawn="1"/>
        </p:nvPicPr>
        <p:blipFill>
          <a:blip r:embed="rId14"/>
          <a:srcRect/>
          <a:stretch/>
        </p:blipFill>
        <p:spPr>
          <a:xfrm>
            <a:off x="12698" y="3574"/>
            <a:ext cx="12172952" cy="6854426"/>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888176" y="558602"/>
            <a:ext cx="10415648" cy="1008797"/>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888176" y="1739901"/>
            <a:ext cx="10415649" cy="4351338"/>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166460"/>
      </p:ext>
    </p:extLst>
  </p:cSld>
  <p:clrMap bg1="lt1" tx1="dk1" bg2="lt2" tx2="dk2" accent1="accent1" accent2="accent2" accent3="accent3" accent4="accent4" accent5="accent5" accent6="accent6" hlink="hlink" folHlink="folHlink"/>
  <p:sldLayoutIdLst>
    <p:sldLayoutId id="2147483714" r:id="rId1"/>
    <p:sldLayoutId id="2147483694" r:id="rId2"/>
    <p:sldLayoutId id="2147483705" r:id="rId3"/>
    <p:sldLayoutId id="2147483706" r:id="rId4"/>
    <p:sldLayoutId id="2147483707" r:id="rId5"/>
    <p:sldLayoutId id="2147483708" r:id="rId6"/>
    <p:sldLayoutId id="2147483710" r:id="rId7"/>
    <p:sldLayoutId id="2147483695" r:id="rId8"/>
    <p:sldLayoutId id="2147483696" r:id="rId9"/>
    <p:sldLayoutId id="2147483709" r:id="rId10"/>
    <p:sldLayoutId id="2147483715" r:id="rId11"/>
    <p:sldLayoutId id="2147483716" r:id="rId12"/>
  </p:sldLayoutIdLst>
  <p:hf hdr="0" dt="0"/>
  <p:txStyles>
    <p:title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microsoft.com/office/2018/10/relationships/comments" Target="../comments/modernComment_100_EFEAEDD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3F7_3F9059D2.xml"/><Relationship Id="rId1" Type="http://schemas.openxmlformats.org/officeDocument/2006/relationships/slideLayout" Target="../slideLayouts/slideLayout12.xml"/><Relationship Id="rId5" Type="http://schemas.openxmlformats.org/officeDocument/2006/relationships/image" Target="../media/image18.emf"/><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microsoft.com/office/2018/10/relationships/comments" Target="../comments/modernComment_3F1_7995EC8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8/10/relationships/comments" Target="../comments/modernComment_3F4_1FCDEEEC.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microsoft.com/office/2018/10/relationships/comments" Target="../comments/modernComment_3F5_924A522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B3176E-FAD1-2B4C-96D5-F706C44483D8}"/>
              </a:ext>
            </a:extLst>
          </p:cNvPr>
          <p:cNvSpPr>
            <a:spLocks noGrp="1"/>
          </p:cNvSpPr>
          <p:nvPr>
            <p:ph type="body" sz="quarter" idx="13"/>
          </p:nvPr>
        </p:nvSpPr>
        <p:spPr>
          <a:xfrm>
            <a:off x="2401294" y="2217074"/>
            <a:ext cx="9790705" cy="2292350"/>
          </a:xfrm>
        </p:spPr>
        <p:txBody>
          <a:bodyPr/>
          <a:lstStyle/>
          <a:p>
            <a:pPr lvl="0"/>
            <a:r>
              <a:rPr lang="en-US" dirty="0"/>
              <a:t>Nuclear Science User Facilities</a:t>
            </a:r>
          </a:p>
          <a:p>
            <a:pPr lvl="1"/>
            <a:r>
              <a:rPr lang="en-US" dirty="0"/>
              <a:t>The Nuclear Fuels and Materials Library</a:t>
            </a:r>
          </a:p>
        </p:txBody>
      </p:sp>
      <p:sp>
        <p:nvSpPr>
          <p:cNvPr id="3" name="Text Placeholder 2">
            <a:extLst>
              <a:ext uri="{FF2B5EF4-FFF2-40B4-BE49-F238E27FC236}">
                <a16:creationId xmlns:a16="http://schemas.microsoft.com/office/drawing/2014/main" id="{DC656D43-7FAB-834B-AA9F-965D52A8E525}"/>
              </a:ext>
            </a:extLst>
          </p:cNvPr>
          <p:cNvSpPr>
            <a:spLocks noGrp="1"/>
          </p:cNvSpPr>
          <p:nvPr>
            <p:ph type="body" sz="quarter" idx="18"/>
          </p:nvPr>
        </p:nvSpPr>
        <p:spPr>
          <a:xfrm>
            <a:off x="669924" y="425697"/>
            <a:ext cx="4674069" cy="1239837"/>
          </a:xfrm>
        </p:spPr>
        <p:txBody>
          <a:bodyPr/>
          <a:lstStyle/>
          <a:p>
            <a:pPr lvl="0"/>
            <a:r>
              <a:rPr lang="en-US" dirty="0"/>
              <a:t>April 14-17, 2025</a:t>
            </a:r>
          </a:p>
          <a:p>
            <a:pPr lvl="1"/>
            <a:r>
              <a:rPr lang="en-US" dirty="0"/>
              <a:t>Kelly Cunningham</a:t>
            </a:r>
          </a:p>
          <a:p>
            <a:pPr lvl="2"/>
            <a:r>
              <a:rPr lang="en-US" dirty="0"/>
              <a:t>Nuclear Fuels and Materials Administrator, NSUF</a:t>
            </a:r>
          </a:p>
        </p:txBody>
      </p:sp>
    </p:spTree>
    <p:extLst>
      <p:ext uri="{BB962C8B-B14F-4D97-AF65-F5344CB8AC3E}">
        <p14:creationId xmlns:p14="http://schemas.microsoft.com/office/powerpoint/2010/main" val="402515093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87BF3-768D-47C3-339A-793C5ADE89DF}"/>
              </a:ext>
            </a:extLst>
          </p:cNvPr>
          <p:cNvPicPr>
            <a:picLocks noChangeAspect="1"/>
          </p:cNvPicPr>
          <p:nvPr/>
        </p:nvPicPr>
        <p:blipFill>
          <a:blip r:embed="rId3"/>
          <a:srcRect t="1495" b="1260"/>
          <a:stretch/>
        </p:blipFill>
        <p:spPr>
          <a:xfrm>
            <a:off x="3839443" y="3793721"/>
            <a:ext cx="4003828" cy="2367090"/>
          </a:xfrm>
          <a:prstGeom prst="rect">
            <a:avLst/>
          </a:prstGeom>
        </p:spPr>
      </p:pic>
      <p:sp>
        <p:nvSpPr>
          <p:cNvPr id="3" name="TextBox 2">
            <a:extLst>
              <a:ext uri="{FF2B5EF4-FFF2-40B4-BE49-F238E27FC236}">
                <a16:creationId xmlns:a16="http://schemas.microsoft.com/office/drawing/2014/main" id="{37D03BD6-AAB2-2389-6A9F-C6E25EBF64B3}"/>
              </a:ext>
            </a:extLst>
          </p:cNvPr>
          <p:cNvSpPr txBox="1"/>
          <p:nvPr/>
        </p:nvSpPr>
        <p:spPr>
          <a:xfrm>
            <a:off x="419596" y="1473895"/>
            <a:ext cx="6826491" cy="1286506"/>
          </a:xfrm>
          <a:prstGeom prst="rect">
            <a:avLst/>
          </a:prstGeom>
          <a:noFill/>
        </p:spPr>
        <p:txBody>
          <a:bodyPr wrap="square" rtlCol="0">
            <a:spAutoFit/>
          </a:bodyPr>
          <a:lstStyle/>
          <a:p>
            <a:pPr marL="285750" indent="-285750">
              <a:lnSpc>
                <a:spcPct val="90000"/>
              </a:lnSpc>
              <a:spcAft>
                <a:spcPts val="1200"/>
              </a:spcAft>
              <a:buClr>
                <a:srgbClr val="07519E"/>
              </a:buClr>
              <a:buFont typeface="Arial" panose="020B0604020202020204" pitchFamily="34" charset="0"/>
              <a:buChar char="•"/>
            </a:pPr>
            <a:r>
              <a:rPr lang="en-US" sz="1600" dirty="0">
                <a:solidFill>
                  <a:schemeClr val="tx2">
                    <a:lumMod val="75000"/>
                  </a:schemeClr>
                </a:solidFill>
              </a:rPr>
              <a:t>ATR-irradiated multi-principal (high entropy) component alloys (MPEA)</a:t>
            </a:r>
          </a:p>
          <a:p>
            <a:pPr marL="285750" indent="-285750">
              <a:lnSpc>
                <a:spcPct val="90000"/>
              </a:lnSpc>
              <a:spcAft>
                <a:spcPts val="1200"/>
              </a:spcAft>
              <a:buClr>
                <a:srgbClr val="07519E"/>
              </a:buClr>
              <a:buFont typeface="Arial" panose="020B0604020202020204" pitchFamily="34" charset="0"/>
              <a:buChar char="•"/>
            </a:pPr>
            <a:r>
              <a:rPr lang="en-US" sz="1600" dirty="0">
                <a:solidFill>
                  <a:schemeClr val="tx2">
                    <a:lumMod val="75000"/>
                  </a:schemeClr>
                </a:solidFill>
              </a:rPr>
              <a:t>16 material compositions</a:t>
            </a:r>
          </a:p>
          <a:p>
            <a:pPr marL="285750" indent="-285750">
              <a:lnSpc>
                <a:spcPct val="90000"/>
              </a:lnSpc>
              <a:spcAft>
                <a:spcPts val="1200"/>
              </a:spcAft>
              <a:buClr>
                <a:srgbClr val="07519E"/>
              </a:buClr>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SSJ tensile samples of five or more main components irradiated in the SAM-2 standard capsule</a:t>
            </a:r>
          </a:p>
        </p:txBody>
      </p:sp>
      <p:sp>
        <p:nvSpPr>
          <p:cNvPr id="4" name="Title 4">
            <a:extLst>
              <a:ext uri="{FF2B5EF4-FFF2-40B4-BE49-F238E27FC236}">
                <a16:creationId xmlns:a16="http://schemas.microsoft.com/office/drawing/2014/main" id="{AE8D1C25-DAE2-2F05-1BA4-192F20A952DF}"/>
              </a:ext>
            </a:extLst>
          </p:cNvPr>
          <p:cNvSpPr txBox="1">
            <a:spLocks/>
          </p:cNvSpPr>
          <p:nvPr/>
        </p:nvSpPr>
        <p:spPr>
          <a:xfrm>
            <a:off x="2858530" y="1049344"/>
            <a:ext cx="6474940" cy="39928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spcAft>
                <a:spcPts val="300"/>
              </a:spcAft>
            </a:pPr>
            <a:r>
              <a:rPr lang="en-US" sz="2000" dirty="0">
                <a:latin typeface="Helvetica" panose="020B0604020202020204" pitchFamily="34" charset="0"/>
                <a:cs typeface="Helvetica" panose="020B0604020202020204" pitchFamily="34" charset="0"/>
              </a:rPr>
              <a:t>Tensile Testing Using the Standard Capsule (TTUSC)</a:t>
            </a:r>
          </a:p>
          <a:p>
            <a:pPr algn="ctr">
              <a:spcAft>
                <a:spcPts val="800"/>
              </a:spcAft>
            </a:pPr>
            <a:r>
              <a:rPr lang="en-US" sz="2000" dirty="0">
                <a:latin typeface="Helvetica" panose="020B0604020202020204" pitchFamily="34" charset="0"/>
                <a:cs typeface="Helvetica" panose="020B0604020202020204" pitchFamily="34" charset="0"/>
              </a:rPr>
              <a:t> </a:t>
            </a:r>
            <a:endParaRPr lang="en-US" sz="2000" dirty="0">
              <a:solidFill>
                <a:schemeClr val="accent1">
                  <a:lumMod val="75000"/>
                </a:schemeClr>
              </a:solidFill>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2ABD41F4-722B-2BC7-C4FB-4486885C4475}"/>
              </a:ext>
            </a:extLst>
          </p:cNvPr>
          <p:cNvPicPr>
            <a:picLocks noChangeAspect="1"/>
          </p:cNvPicPr>
          <p:nvPr/>
        </p:nvPicPr>
        <p:blipFill>
          <a:blip r:embed="rId4"/>
          <a:srcRect r="2677"/>
          <a:stretch/>
        </p:blipFill>
        <p:spPr>
          <a:xfrm>
            <a:off x="622262" y="3929208"/>
            <a:ext cx="2988409" cy="1053261"/>
          </a:xfrm>
          <a:prstGeom prst="rect">
            <a:avLst/>
          </a:prstGeom>
        </p:spPr>
      </p:pic>
      <p:sp>
        <p:nvSpPr>
          <p:cNvPr id="6" name="TextBox 5">
            <a:extLst>
              <a:ext uri="{FF2B5EF4-FFF2-40B4-BE49-F238E27FC236}">
                <a16:creationId xmlns:a16="http://schemas.microsoft.com/office/drawing/2014/main" id="{CE2C2F16-DCC4-960C-CC4B-F66CB85520C1}"/>
              </a:ext>
            </a:extLst>
          </p:cNvPr>
          <p:cNvSpPr txBox="1"/>
          <p:nvPr/>
        </p:nvSpPr>
        <p:spPr>
          <a:xfrm>
            <a:off x="3535593" y="4105389"/>
            <a:ext cx="1358526" cy="646331"/>
          </a:xfrm>
          <a:prstGeom prst="rect">
            <a:avLst/>
          </a:prstGeom>
          <a:noFill/>
        </p:spPr>
        <p:txBody>
          <a:bodyPr wrap="square" rtlCol="0">
            <a:spAutoFit/>
          </a:bodyPr>
          <a:lstStyle/>
          <a:p>
            <a:r>
              <a:rPr lang="en-US" sz="1200" dirty="0">
                <a:solidFill>
                  <a:srgbClr val="000000"/>
                </a:solidFill>
              </a:rPr>
              <a:t>Miniature “MT2” Tensile specimen (16 x 5 mm)</a:t>
            </a:r>
          </a:p>
        </p:txBody>
      </p:sp>
      <p:sp>
        <p:nvSpPr>
          <p:cNvPr id="7" name="TextBox 6">
            <a:extLst>
              <a:ext uri="{FF2B5EF4-FFF2-40B4-BE49-F238E27FC236}">
                <a16:creationId xmlns:a16="http://schemas.microsoft.com/office/drawing/2014/main" id="{6DA514DE-368C-D7A2-051C-B325429D42E6}"/>
              </a:ext>
            </a:extLst>
          </p:cNvPr>
          <p:cNvSpPr txBox="1"/>
          <p:nvPr/>
        </p:nvSpPr>
        <p:spPr>
          <a:xfrm>
            <a:off x="1301969" y="5158969"/>
            <a:ext cx="1736799" cy="646331"/>
          </a:xfrm>
          <a:prstGeom prst="rect">
            <a:avLst/>
          </a:prstGeom>
          <a:noFill/>
        </p:spPr>
        <p:txBody>
          <a:bodyPr wrap="square" rtlCol="0">
            <a:spAutoFit/>
          </a:bodyPr>
          <a:lstStyle/>
          <a:p>
            <a:r>
              <a:rPr lang="en-US" sz="1200" dirty="0">
                <a:solidFill>
                  <a:srgbClr val="000000"/>
                </a:solidFill>
              </a:rPr>
              <a:t>ASTM E8 Standard “Sub-sized Specimen”</a:t>
            </a:r>
          </a:p>
          <a:p>
            <a:r>
              <a:rPr lang="en-US" sz="1200" dirty="0">
                <a:solidFill>
                  <a:srgbClr val="000000"/>
                </a:solidFill>
              </a:rPr>
              <a:t>(50 mm x 12.5 mm)</a:t>
            </a:r>
          </a:p>
        </p:txBody>
      </p:sp>
      <p:sp>
        <p:nvSpPr>
          <p:cNvPr id="8" name="TextBox 7">
            <a:extLst>
              <a:ext uri="{FF2B5EF4-FFF2-40B4-BE49-F238E27FC236}">
                <a16:creationId xmlns:a16="http://schemas.microsoft.com/office/drawing/2014/main" id="{33FA6394-8620-DE0E-32B4-E8DD1FC1DBA8}"/>
              </a:ext>
            </a:extLst>
          </p:cNvPr>
          <p:cNvSpPr txBox="1"/>
          <p:nvPr/>
        </p:nvSpPr>
        <p:spPr>
          <a:xfrm>
            <a:off x="640993" y="2771284"/>
            <a:ext cx="6826491" cy="1036181"/>
          </a:xfrm>
          <a:prstGeom prst="rect">
            <a:avLst/>
          </a:prstGeom>
          <a:noFill/>
        </p:spPr>
        <p:txBody>
          <a:bodyPr wrap="square" rtlCol="0">
            <a:spAutoFit/>
          </a:bodyPr>
          <a:lstStyle/>
          <a:p>
            <a:pPr marL="285750" indent="-285750">
              <a:spcAft>
                <a:spcPts val="800"/>
              </a:spcAft>
              <a:buClr>
                <a:srgbClr val="07519E"/>
              </a:buClr>
              <a:buFont typeface="Helvetica"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“Standard” capsule with analysis basis to use ATR “A” positions.</a:t>
            </a:r>
          </a:p>
          <a:p>
            <a:pPr marL="285750" indent="-285750">
              <a:spcAft>
                <a:spcPts val="800"/>
              </a:spcAft>
              <a:buClr>
                <a:srgbClr val="07519E"/>
              </a:buClr>
              <a:buFont typeface="Helvetica"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Allows for large number of specimens to be irradiated</a:t>
            </a:r>
          </a:p>
          <a:p>
            <a:pPr marL="285750" indent="-285750">
              <a:spcAft>
                <a:spcPts val="1000"/>
              </a:spcAft>
              <a:buClr>
                <a:srgbClr val="07519E"/>
              </a:buClr>
              <a:buFont typeface="Helvetica"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Reduced specimen size to accommodate more specimens in reactor</a:t>
            </a:r>
          </a:p>
        </p:txBody>
      </p:sp>
      <p:pic>
        <p:nvPicPr>
          <p:cNvPr id="9" name="Picture 8">
            <a:extLst>
              <a:ext uri="{FF2B5EF4-FFF2-40B4-BE49-F238E27FC236}">
                <a16:creationId xmlns:a16="http://schemas.microsoft.com/office/drawing/2014/main" id="{0456BAAA-FEA6-CC29-491E-0A752AAEB97D}"/>
              </a:ext>
            </a:extLst>
          </p:cNvPr>
          <p:cNvPicPr>
            <a:picLocks noChangeAspect="1"/>
          </p:cNvPicPr>
          <p:nvPr/>
        </p:nvPicPr>
        <p:blipFill>
          <a:blip r:embed="rId5"/>
          <a:srcRect r="12037" b="2553"/>
          <a:stretch/>
        </p:blipFill>
        <p:spPr>
          <a:xfrm>
            <a:off x="7882468" y="1473895"/>
            <a:ext cx="4109254" cy="4345704"/>
          </a:xfrm>
          <a:prstGeom prst="rect">
            <a:avLst/>
          </a:prstGeom>
          <a:solidFill>
            <a:schemeClr val="bg1">
              <a:lumMod val="95000"/>
            </a:schemeClr>
          </a:solidFill>
        </p:spPr>
      </p:pic>
      <p:sp>
        <p:nvSpPr>
          <p:cNvPr id="10" name="TextBox 9">
            <a:extLst>
              <a:ext uri="{FF2B5EF4-FFF2-40B4-BE49-F238E27FC236}">
                <a16:creationId xmlns:a16="http://schemas.microsoft.com/office/drawing/2014/main" id="{A5B53657-A43E-63A6-FE6B-88FB55FDE7DF}"/>
              </a:ext>
            </a:extLst>
          </p:cNvPr>
          <p:cNvSpPr txBox="1"/>
          <p:nvPr/>
        </p:nvSpPr>
        <p:spPr>
          <a:xfrm rot="20148548">
            <a:off x="8780437" y="3435489"/>
            <a:ext cx="2918086" cy="461665"/>
          </a:xfrm>
          <a:prstGeom prst="rect">
            <a:avLst/>
          </a:prstGeom>
          <a:solidFill>
            <a:schemeClr val="bg1"/>
          </a:solidFill>
          <a:ln>
            <a:solidFill>
              <a:schemeClr val="accent6">
                <a:lumMod val="75000"/>
              </a:schemeClr>
            </a:solidFill>
          </a:ln>
        </p:spPr>
        <p:txBody>
          <a:bodyPr wrap="square" rtlCol="0">
            <a:spAutoFit/>
          </a:bodyPr>
          <a:lstStyle/>
          <a:p>
            <a:r>
              <a:rPr lang="en-US" sz="1200" dirty="0">
                <a:solidFill>
                  <a:srgbClr val="C00000"/>
                </a:solidFill>
                <a:highlight>
                  <a:srgbClr val="FFFFFF"/>
                </a:highlight>
                <a:latin typeface="Helvetica" panose="020B0604020202020204" pitchFamily="34" charset="0"/>
                <a:cs typeface="Helvetica" panose="020B0604020202020204" pitchFamily="34" charset="0"/>
              </a:rPr>
              <a:t>Samples awarded for FY24 CINR: Radiation Effects of High Entropy Alloys</a:t>
            </a:r>
          </a:p>
        </p:txBody>
      </p:sp>
      <p:cxnSp>
        <p:nvCxnSpPr>
          <p:cNvPr id="11" name="Straight Arrow Connector 10">
            <a:extLst>
              <a:ext uri="{FF2B5EF4-FFF2-40B4-BE49-F238E27FC236}">
                <a16:creationId xmlns:a16="http://schemas.microsoft.com/office/drawing/2014/main" id="{D66F1F6D-FCD8-E13F-69B6-17D3FE25E498}"/>
              </a:ext>
            </a:extLst>
          </p:cNvPr>
          <p:cNvCxnSpPr>
            <a:cxnSpLocks/>
          </p:cNvCxnSpPr>
          <p:nvPr/>
        </p:nvCxnSpPr>
        <p:spPr>
          <a:xfrm flipV="1">
            <a:off x="2073171" y="4847380"/>
            <a:ext cx="0" cy="29534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4">
            <a:extLst>
              <a:ext uri="{FF2B5EF4-FFF2-40B4-BE49-F238E27FC236}">
                <a16:creationId xmlns:a16="http://schemas.microsoft.com/office/drawing/2014/main" id="{4C5F486F-CBDC-09A2-6DD4-F2DBBAA9AC23}"/>
              </a:ext>
            </a:extLst>
          </p:cNvPr>
          <p:cNvSpPr txBox="1">
            <a:spLocks/>
          </p:cNvSpPr>
          <p:nvPr/>
        </p:nvSpPr>
        <p:spPr>
          <a:xfrm>
            <a:off x="419596" y="569631"/>
            <a:ext cx="10406241" cy="294369"/>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2024 Sample </a:t>
            </a:r>
            <a:r>
              <a:rPr lang="en-US" sz="2400" dirty="0">
                <a:solidFill>
                  <a:schemeClr val="tx2">
                    <a:lumMod val="75000"/>
                  </a:schemeClr>
                </a:solidFill>
                <a:latin typeface="Arial"/>
                <a:cs typeface="Arial"/>
              </a:rPr>
              <a:t>ACQUISITION: LDRD Donation</a:t>
            </a:r>
            <a:r>
              <a:rPr lang="en-US" sz="2400" dirty="0">
                <a:solidFill>
                  <a:schemeClr val="accent1">
                    <a:lumMod val="75000"/>
                  </a:schemeClr>
                </a:solidFill>
                <a:latin typeface="Helvetica" panose="020B0604020202020204" pitchFamily="34" charset="0"/>
                <a:cs typeface="Helvetica" panose="020B0604020202020204" pitchFamily="34" charset="0"/>
              </a:rPr>
              <a:t>/NSUF PIE</a:t>
            </a:r>
            <a:endParaRPr lang="en-US" sz="2400" dirty="0">
              <a:solidFill>
                <a:schemeClr val="tx2">
                  <a:lumMod val="75000"/>
                </a:schemeClr>
              </a:solidFill>
            </a:endParaRPr>
          </a:p>
        </p:txBody>
      </p:sp>
    </p:spTree>
    <p:extLst>
      <p:ext uri="{BB962C8B-B14F-4D97-AF65-F5344CB8AC3E}">
        <p14:creationId xmlns:p14="http://schemas.microsoft.com/office/powerpoint/2010/main" val="1066424786"/>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EAE5BB-AAC0-F3C4-C7C2-F62E187C622A}"/>
              </a:ext>
            </a:extLst>
          </p:cNvPr>
          <p:cNvSpPr txBox="1"/>
          <p:nvPr/>
        </p:nvSpPr>
        <p:spPr>
          <a:xfrm>
            <a:off x="454728" y="1335220"/>
            <a:ext cx="9911373" cy="313932"/>
          </a:xfrm>
          <a:prstGeom prst="rect">
            <a:avLst/>
          </a:prstGeom>
          <a:noFill/>
        </p:spPr>
        <p:txBody>
          <a:bodyPr wrap="square" rtlCol="0">
            <a:spAutoFit/>
          </a:bodyPr>
          <a:lstStyle/>
          <a:p>
            <a:pPr marL="285750" indent="-285750">
              <a:lnSpc>
                <a:spcPct val="90000"/>
              </a:lnSpc>
              <a:spcAft>
                <a:spcPts val="1200"/>
              </a:spcAft>
              <a:buClr>
                <a:srgbClr val="07519E"/>
              </a:buClr>
              <a:buFont typeface="Arial" panose="020B0604020202020204" pitchFamily="34" charset="0"/>
              <a:buChar char="•"/>
            </a:pPr>
            <a:r>
              <a:rPr lang="en-US" sz="1600" dirty="0">
                <a:solidFill>
                  <a:schemeClr val="tx2">
                    <a:lumMod val="75000"/>
                  </a:schemeClr>
                </a:solidFill>
              </a:rPr>
              <a:t>ATR-irradiated</a:t>
            </a: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 Yttrium-hydride experiments to advance technology readiness level of moderator material</a:t>
            </a:r>
          </a:p>
        </p:txBody>
      </p:sp>
      <p:sp>
        <p:nvSpPr>
          <p:cNvPr id="3" name="Title 4">
            <a:extLst>
              <a:ext uri="{FF2B5EF4-FFF2-40B4-BE49-F238E27FC236}">
                <a16:creationId xmlns:a16="http://schemas.microsoft.com/office/drawing/2014/main" id="{3789D8CC-B6C3-8132-C138-A51155AD8712}"/>
              </a:ext>
            </a:extLst>
          </p:cNvPr>
          <p:cNvSpPr txBox="1">
            <a:spLocks/>
          </p:cNvSpPr>
          <p:nvPr/>
        </p:nvSpPr>
        <p:spPr>
          <a:xfrm>
            <a:off x="4229587" y="1016633"/>
            <a:ext cx="3732825" cy="39891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Yttrium-Hydride Samples</a:t>
            </a:r>
          </a:p>
        </p:txBody>
      </p:sp>
      <p:sp>
        <p:nvSpPr>
          <p:cNvPr id="4" name="Title 4">
            <a:extLst>
              <a:ext uri="{FF2B5EF4-FFF2-40B4-BE49-F238E27FC236}">
                <a16:creationId xmlns:a16="http://schemas.microsoft.com/office/drawing/2014/main" id="{216A72C0-59B8-E529-4D8D-D104D276D19E}"/>
              </a:ext>
            </a:extLst>
          </p:cNvPr>
          <p:cNvSpPr txBox="1">
            <a:spLocks/>
          </p:cNvSpPr>
          <p:nvPr/>
        </p:nvSpPr>
        <p:spPr>
          <a:xfrm>
            <a:off x="454728" y="599212"/>
            <a:ext cx="9279774" cy="375796"/>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2024 Sample </a:t>
            </a:r>
            <a:r>
              <a:rPr lang="en-US" sz="2400" dirty="0">
                <a:solidFill>
                  <a:schemeClr val="tx2">
                    <a:lumMod val="75000"/>
                  </a:schemeClr>
                </a:solidFill>
                <a:latin typeface="Arial"/>
                <a:cs typeface="Arial"/>
              </a:rPr>
              <a:t>ACQUISITION: Microreactor Program Donation</a:t>
            </a:r>
            <a:endParaRPr lang="en-US" sz="2400" dirty="0">
              <a:solidFill>
                <a:schemeClr val="tx2">
                  <a:lumMod val="75000"/>
                </a:schemeClr>
              </a:solidFill>
            </a:endParaRPr>
          </a:p>
        </p:txBody>
      </p:sp>
      <p:sp>
        <p:nvSpPr>
          <p:cNvPr id="5" name="TextBox 4">
            <a:extLst>
              <a:ext uri="{FF2B5EF4-FFF2-40B4-BE49-F238E27FC236}">
                <a16:creationId xmlns:a16="http://schemas.microsoft.com/office/drawing/2014/main" id="{8F40B964-D8B4-26C0-E9BB-7EE57C902CBA}"/>
              </a:ext>
            </a:extLst>
          </p:cNvPr>
          <p:cNvSpPr txBox="1"/>
          <p:nvPr/>
        </p:nvSpPr>
        <p:spPr>
          <a:xfrm>
            <a:off x="454727" y="2296109"/>
            <a:ext cx="6975667" cy="757130"/>
          </a:xfrm>
          <a:prstGeom prst="rect">
            <a:avLst/>
          </a:prstGeom>
          <a:noFill/>
        </p:spPr>
        <p:txBody>
          <a:bodyPr wrap="square" rtlCol="0">
            <a:spAutoFit/>
          </a:bodyPr>
          <a:lstStyle/>
          <a:p>
            <a:pPr marL="285750" indent="-285750">
              <a:lnSpc>
                <a:spcPct val="90000"/>
              </a:lnSpc>
              <a:spcAft>
                <a:spcPts val="1200"/>
              </a:spcAft>
              <a:buClr>
                <a:srgbClr val="07519E"/>
              </a:buClr>
              <a:buFont typeface="Arial" panose="020B0604020202020204" pitchFamily="34" charset="0"/>
              <a:buChar char="•"/>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The principal additions to the FY23 Version of the Advanced Moderator Material Handbook are the pre- and post-irradiation examination(s) of the irradiated YH.</a:t>
            </a:r>
          </a:p>
        </p:txBody>
      </p:sp>
      <p:sp>
        <p:nvSpPr>
          <p:cNvPr id="17" name="TextBox 16">
            <a:extLst>
              <a:ext uri="{FF2B5EF4-FFF2-40B4-BE49-F238E27FC236}">
                <a16:creationId xmlns:a16="http://schemas.microsoft.com/office/drawing/2014/main" id="{3B2C7AAE-1028-5155-D66A-DA30BD1EE728}"/>
              </a:ext>
            </a:extLst>
          </p:cNvPr>
          <p:cNvSpPr txBox="1"/>
          <p:nvPr/>
        </p:nvSpPr>
        <p:spPr>
          <a:xfrm>
            <a:off x="454727" y="1725318"/>
            <a:ext cx="7132000" cy="535531"/>
          </a:xfrm>
          <a:prstGeom prst="rect">
            <a:avLst/>
          </a:prstGeom>
          <a:noFill/>
        </p:spPr>
        <p:txBody>
          <a:bodyPr wrap="square" rtlCol="0">
            <a:spAutoFit/>
          </a:bodyPr>
          <a:lstStyle/>
          <a:p>
            <a:pPr marL="285750" indent="-285750">
              <a:lnSpc>
                <a:spcPct val="90000"/>
              </a:lnSpc>
              <a:spcAft>
                <a:spcPts val="1200"/>
              </a:spcAft>
              <a:buClr>
                <a:srgbClr val="07519E"/>
              </a:buClr>
              <a:buFont typeface="Arial" panose="020B0604020202020204" pitchFamily="34" charset="0"/>
              <a:buChar char="•"/>
              <a:tabLst>
                <a:tab pos="9653588" algn="l"/>
              </a:tabLst>
            </a:pPr>
            <a:r>
              <a:rPr lang="en-US" sz="16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Fabricated through innovative techniques (powder metallurgy and massive hydriding)</a:t>
            </a:r>
          </a:p>
        </p:txBody>
      </p:sp>
      <p:pic>
        <p:nvPicPr>
          <p:cNvPr id="6" name="Picture 5">
            <a:extLst>
              <a:ext uri="{FF2B5EF4-FFF2-40B4-BE49-F238E27FC236}">
                <a16:creationId xmlns:a16="http://schemas.microsoft.com/office/drawing/2014/main" id="{22BFC36C-25C4-D97E-70E2-CB970EF6D378}"/>
              </a:ext>
            </a:extLst>
          </p:cNvPr>
          <p:cNvPicPr>
            <a:picLocks noChangeAspect="1"/>
          </p:cNvPicPr>
          <p:nvPr/>
        </p:nvPicPr>
        <p:blipFill>
          <a:blip r:embed="rId2"/>
          <a:srcRect b="4207"/>
          <a:stretch/>
        </p:blipFill>
        <p:spPr>
          <a:xfrm>
            <a:off x="4196447" y="2833253"/>
            <a:ext cx="3833703" cy="3666154"/>
          </a:xfrm>
          <a:prstGeom prst="rect">
            <a:avLst/>
          </a:prstGeom>
        </p:spPr>
      </p:pic>
      <p:grpSp>
        <p:nvGrpSpPr>
          <p:cNvPr id="7" name="Group 6">
            <a:extLst>
              <a:ext uri="{FF2B5EF4-FFF2-40B4-BE49-F238E27FC236}">
                <a16:creationId xmlns:a16="http://schemas.microsoft.com/office/drawing/2014/main" id="{FBF97521-5F5E-234D-9CAB-DD6E56F8636D}"/>
              </a:ext>
            </a:extLst>
          </p:cNvPr>
          <p:cNvGrpSpPr/>
          <p:nvPr/>
        </p:nvGrpSpPr>
        <p:grpSpPr>
          <a:xfrm>
            <a:off x="7962412" y="1778175"/>
            <a:ext cx="3743499" cy="4548886"/>
            <a:chOff x="8192919" y="2028328"/>
            <a:chExt cx="3743499" cy="4548886"/>
          </a:xfrm>
        </p:grpSpPr>
        <p:grpSp>
          <p:nvGrpSpPr>
            <p:cNvPr id="8" name="Group 7">
              <a:extLst>
                <a:ext uri="{FF2B5EF4-FFF2-40B4-BE49-F238E27FC236}">
                  <a16:creationId xmlns:a16="http://schemas.microsoft.com/office/drawing/2014/main" id="{0AB667FF-3C13-2D56-C7EB-A7F4DBC97870}"/>
                </a:ext>
              </a:extLst>
            </p:cNvPr>
            <p:cNvGrpSpPr/>
            <p:nvPr/>
          </p:nvGrpSpPr>
          <p:grpSpPr>
            <a:xfrm>
              <a:off x="8192919" y="2104967"/>
              <a:ext cx="3464165" cy="4472247"/>
              <a:chOff x="10692245" y="276543"/>
              <a:chExt cx="4810991" cy="5635884"/>
            </a:xfrm>
          </p:grpSpPr>
          <p:pic>
            <p:nvPicPr>
              <p:cNvPr id="15" name="Picture 14">
                <a:extLst>
                  <a:ext uri="{FF2B5EF4-FFF2-40B4-BE49-F238E27FC236}">
                    <a16:creationId xmlns:a16="http://schemas.microsoft.com/office/drawing/2014/main" id="{127D01BF-2AD9-FAB2-414F-FB09C1C07C98}"/>
                  </a:ext>
                </a:extLst>
              </p:cNvPr>
              <p:cNvPicPr>
                <a:picLocks noChangeAspect="1"/>
              </p:cNvPicPr>
              <p:nvPr/>
            </p:nvPicPr>
            <p:blipFill>
              <a:blip r:embed="rId3"/>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6" name="Picture 15">
                <a:extLst>
                  <a:ext uri="{FF2B5EF4-FFF2-40B4-BE49-F238E27FC236}">
                    <a16:creationId xmlns:a16="http://schemas.microsoft.com/office/drawing/2014/main" id="{323FFB85-8E26-F471-69E3-57C563EF5267}"/>
                  </a:ext>
                </a:extLst>
              </p:cNvPr>
              <p:cNvPicPr>
                <a:picLocks noChangeAspect="1"/>
              </p:cNvPicPr>
              <p:nvPr/>
            </p:nvPicPr>
            <p:blipFill>
              <a:blip r:embed="rId4">
                <a:alphaModFix amt="50000"/>
              </a:blip>
              <a:stretch>
                <a:fillRect/>
              </a:stretch>
            </p:blipFill>
            <p:spPr>
              <a:xfrm>
                <a:off x="10980287" y="5370375"/>
                <a:ext cx="1695512" cy="331076"/>
              </a:xfrm>
              <a:prstGeom prst="rect">
                <a:avLst/>
              </a:prstGeom>
            </p:spPr>
          </p:pic>
        </p:grpSp>
        <p:grpSp>
          <p:nvGrpSpPr>
            <p:cNvPr id="9" name="Group 8">
              <a:extLst>
                <a:ext uri="{FF2B5EF4-FFF2-40B4-BE49-F238E27FC236}">
                  <a16:creationId xmlns:a16="http://schemas.microsoft.com/office/drawing/2014/main" id="{5D9E9FDB-55F3-24EF-9A6F-F1AE22DD36A8}"/>
                </a:ext>
              </a:extLst>
            </p:cNvPr>
            <p:cNvGrpSpPr/>
            <p:nvPr/>
          </p:nvGrpSpPr>
          <p:grpSpPr>
            <a:xfrm>
              <a:off x="8472253" y="2028328"/>
              <a:ext cx="3464165" cy="4472247"/>
              <a:chOff x="10692245" y="276543"/>
              <a:chExt cx="4810991" cy="5635884"/>
            </a:xfrm>
          </p:grpSpPr>
          <p:pic>
            <p:nvPicPr>
              <p:cNvPr id="13" name="Picture 12">
                <a:extLst>
                  <a:ext uri="{FF2B5EF4-FFF2-40B4-BE49-F238E27FC236}">
                    <a16:creationId xmlns:a16="http://schemas.microsoft.com/office/drawing/2014/main" id="{DE9D461B-ED98-A669-ABE8-2833F56759EC}"/>
                  </a:ext>
                </a:extLst>
              </p:cNvPr>
              <p:cNvPicPr>
                <a:picLocks noChangeAspect="1"/>
              </p:cNvPicPr>
              <p:nvPr/>
            </p:nvPicPr>
            <p:blipFill>
              <a:blip r:embed="rId3"/>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4" name="Picture 13">
                <a:extLst>
                  <a:ext uri="{FF2B5EF4-FFF2-40B4-BE49-F238E27FC236}">
                    <a16:creationId xmlns:a16="http://schemas.microsoft.com/office/drawing/2014/main" id="{606E6833-0CE4-A972-7AE1-46900F8FF116}"/>
                  </a:ext>
                </a:extLst>
              </p:cNvPr>
              <p:cNvPicPr>
                <a:picLocks noChangeAspect="1"/>
              </p:cNvPicPr>
              <p:nvPr/>
            </p:nvPicPr>
            <p:blipFill>
              <a:blip r:embed="rId4">
                <a:alphaModFix amt="50000"/>
              </a:blip>
              <a:stretch>
                <a:fillRect/>
              </a:stretch>
            </p:blipFill>
            <p:spPr>
              <a:xfrm>
                <a:off x="10980287" y="5370375"/>
                <a:ext cx="1695512" cy="331076"/>
              </a:xfrm>
              <a:prstGeom prst="rect">
                <a:avLst/>
              </a:prstGeom>
            </p:spPr>
          </p:pic>
        </p:grpSp>
        <p:grpSp>
          <p:nvGrpSpPr>
            <p:cNvPr id="10" name="Group 9">
              <a:extLst>
                <a:ext uri="{FF2B5EF4-FFF2-40B4-BE49-F238E27FC236}">
                  <a16:creationId xmlns:a16="http://schemas.microsoft.com/office/drawing/2014/main" id="{B15628F1-931C-3E59-7D10-3503588D3147}"/>
                </a:ext>
              </a:extLst>
            </p:cNvPr>
            <p:cNvGrpSpPr/>
            <p:nvPr/>
          </p:nvGrpSpPr>
          <p:grpSpPr>
            <a:xfrm rot="368198">
              <a:off x="8422035" y="2104967"/>
              <a:ext cx="3464165" cy="4472247"/>
              <a:chOff x="10692245" y="276543"/>
              <a:chExt cx="4810991" cy="5635884"/>
            </a:xfrm>
          </p:grpSpPr>
          <p:pic>
            <p:nvPicPr>
              <p:cNvPr id="11" name="Picture 10">
                <a:extLst>
                  <a:ext uri="{FF2B5EF4-FFF2-40B4-BE49-F238E27FC236}">
                    <a16:creationId xmlns:a16="http://schemas.microsoft.com/office/drawing/2014/main" id="{1C6862AA-3204-5820-F2D3-0E0D6CF6E2C7}"/>
                  </a:ext>
                </a:extLst>
              </p:cNvPr>
              <p:cNvPicPr>
                <a:picLocks noChangeAspect="1"/>
              </p:cNvPicPr>
              <p:nvPr/>
            </p:nvPicPr>
            <p:blipFill>
              <a:blip r:embed="rId3"/>
              <a:srcRect l="4387" t="12662" r="6938" b="9267"/>
              <a:stretch/>
            </p:blipFill>
            <p:spPr>
              <a:xfrm>
                <a:off x="10692245" y="276543"/>
                <a:ext cx="4810991" cy="5635884"/>
              </a:xfrm>
              <a:prstGeom prst="rect">
                <a:avLst/>
              </a:prstGeom>
              <a:ln>
                <a:solidFill>
                  <a:srgbClr val="6A6A6A"/>
                </a:solidFill>
              </a:ln>
              <a:scene3d>
                <a:camera prst="orthographicFront"/>
                <a:lightRig rig="threePt" dir="t"/>
              </a:scene3d>
              <a:sp3d prstMaterial="softEdge">
                <a:bevelT prst="angle"/>
                <a:bevelB prst="angle"/>
              </a:sp3d>
            </p:spPr>
          </p:pic>
          <p:pic>
            <p:nvPicPr>
              <p:cNvPr id="12" name="Picture 11">
                <a:extLst>
                  <a:ext uri="{FF2B5EF4-FFF2-40B4-BE49-F238E27FC236}">
                    <a16:creationId xmlns:a16="http://schemas.microsoft.com/office/drawing/2014/main" id="{0A475617-F52C-7E77-E8BC-D5F07DC53694}"/>
                  </a:ext>
                </a:extLst>
              </p:cNvPr>
              <p:cNvPicPr>
                <a:picLocks noChangeAspect="1"/>
              </p:cNvPicPr>
              <p:nvPr/>
            </p:nvPicPr>
            <p:blipFill>
              <a:blip r:embed="rId4">
                <a:alphaModFix amt="50000"/>
              </a:blip>
              <a:stretch>
                <a:fillRect/>
              </a:stretch>
            </p:blipFill>
            <p:spPr>
              <a:xfrm>
                <a:off x="10980287" y="5370375"/>
                <a:ext cx="1695512" cy="331076"/>
              </a:xfrm>
              <a:prstGeom prst="rect">
                <a:avLst/>
              </a:prstGeom>
            </p:spPr>
          </p:pic>
        </p:grpSp>
      </p:grpSp>
      <p:pic>
        <p:nvPicPr>
          <p:cNvPr id="18" name="Picture 17">
            <a:extLst>
              <a:ext uri="{FF2B5EF4-FFF2-40B4-BE49-F238E27FC236}">
                <a16:creationId xmlns:a16="http://schemas.microsoft.com/office/drawing/2014/main" id="{28088909-2FA9-A4AB-B145-4FF0BF6DA509}"/>
              </a:ext>
            </a:extLst>
          </p:cNvPr>
          <p:cNvPicPr>
            <a:picLocks noChangeAspect="1"/>
          </p:cNvPicPr>
          <p:nvPr/>
        </p:nvPicPr>
        <p:blipFill>
          <a:blip r:embed="rId5"/>
          <a:srcRect t="2651"/>
          <a:stretch/>
        </p:blipFill>
        <p:spPr>
          <a:xfrm>
            <a:off x="510202" y="3210511"/>
            <a:ext cx="3763793" cy="2956516"/>
          </a:xfrm>
          <a:prstGeom prst="rect">
            <a:avLst/>
          </a:prstGeom>
        </p:spPr>
      </p:pic>
    </p:spTree>
    <p:extLst>
      <p:ext uri="{BB962C8B-B14F-4D97-AF65-F5344CB8AC3E}">
        <p14:creationId xmlns:p14="http://schemas.microsoft.com/office/powerpoint/2010/main" val="2026324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a:extLst>
              <a:ext uri="{FF2B5EF4-FFF2-40B4-BE49-F238E27FC236}">
                <a16:creationId xmlns:a16="http://schemas.microsoft.com/office/drawing/2014/main" id="{25660114-FF01-5EFE-1211-F0E2B7DE8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487443"/>
            <a:ext cx="5482729" cy="45299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4">
            <a:extLst>
              <a:ext uri="{FF2B5EF4-FFF2-40B4-BE49-F238E27FC236}">
                <a16:creationId xmlns:a16="http://schemas.microsoft.com/office/drawing/2014/main" id="{D606FC41-B6C4-94A9-8389-52057F2A19EA}"/>
              </a:ext>
            </a:extLst>
          </p:cNvPr>
          <p:cNvSpPr txBox="1">
            <a:spLocks/>
          </p:cNvSpPr>
          <p:nvPr/>
        </p:nvSpPr>
        <p:spPr>
          <a:xfrm>
            <a:off x="447109" y="584146"/>
            <a:ext cx="10525692" cy="40178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2024 Sample </a:t>
            </a:r>
            <a:r>
              <a:rPr lang="en-US" sz="2400" dirty="0">
                <a:solidFill>
                  <a:schemeClr val="tx2">
                    <a:lumMod val="75000"/>
                  </a:schemeClr>
                </a:solidFill>
                <a:latin typeface="Arial"/>
                <a:cs typeface="Arial"/>
              </a:rPr>
              <a:t>ACQUISITION: </a:t>
            </a:r>
            <a:r>
              <a:rPr lang="en-US" sz="2200" dirty="0">
                <a:solidFill>
                  <a:schemeClr val="tx2">
                    <a:lumMod val="75000"/>
                  </a:schemeClr>
                </a:solidFill>
                <a:latin typeface="Helvetica" panose="020B0604020202020204" pitchFamily="34" charset="0"/>
                <a:cs typeface="Helvetica" panose="020B0604020202020204" pitchFamily="34" charset="0"/>
              </a:rPr>
              <a:t>Light Water Reactor Sustainability Program</a:t>
            </a:r>
            <a:endParaRPr lang="en-US" sz="2200" dirty="0">
              <a:solidFill>
                <a:schemeClr val="tx2">
                  <a:lumMod val="75000"/>
                </a:schemeClr>
              </a:solidFill>
            </a:endParaRPr>
          </a:p>
        </p:txBody>
      </p:sp>
      <p:pic>
        <p:nvPicPr>
          <p:cNvPr id="4" name="Picture 3">
            <a:extLst>
              <a:ext uri="{FF2B5EF4-FFF2-40B4-BE49-F238E27FC236}">
                <a16:creationId xmlns:a16="http://schemas.microsoft.com/office/drawing/2014/main" id="{8CFA5A31-F9E1-8554-6C83-D5CAB4C68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 t="-512" r="3690" b="1441"/>
          <a:stretch/>
        </p:blipFill>
        <p:spPr bwMode="auto">
          <a:xfrm>
            <a:off x="185502" y="1357480"/>
            <a:ext cx="3113362" cy="47898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51C8AD7-ED2D-1B81-9A29-4FBBFCA2A7D0}"/>
              </a:ext>
            </a:extLst>
          </p:cNvPr>
          <p:cNvGrpSpPr/>
          <p:nvPr/>
        </p:nvGrpSpPr>
        <p:grpSpPr>
          <a:xfrm>
            <a:off x="2436327" y="1016592"/>
            <a:ext cx="4267203" cy="4914504"/>
            <a:chOff x="2945975" y="1810854"/>
            <a:chExt cx="3669232" cy="4340737"/>
          </a:xfrm>
        </p:grpSpPr>
        <p:grpSp>
          <p:nvGrpSpPr>
            <p:cNvPr id="7" name="Group 6">
              <a:extLst>
                <a:ext uri="{FF2B5EF4-FFF2-40B4-BE49-F238E27FC236}">
                  <a16:creationId xmlns:a16="http://schemas.microsoft.com/office/drawing/2014/main" id="{8737D836-4976-627F-139B-63C24A2C770B}"/>
                </a:ext>
              </a:extLst>
            </p:cNvPr>
            <p:cNvGrpSpPr/>
            <p:nvPr/>
          </p:nvGrpSpPr>
          <p:grpSpPr>
            <a:xfrm>
              <a:off x="2945975" y="1810854"/>
              <a:ext cx="3669232" cy="4340737"/>
              <a:chOff x="2945975" y="1810854"/>
              <a:chExt cx="3669232" cy="4340737"/>
            </a:xfrm>
          </p:grpSpPr>
          <p:pic>
            <p:nvPicPr>
              <p:cNvPr id="11" name="Picture 10">
                <a:extLst>
                  <a:ext uri="{FF2B5EF4-FFF2-40B4-BE49-F238E27FC236}">
                    <a16:creationId xmlns:a16="http://schemas.microsoft.com/office/drawing/2014/main" id="{80827CFA-EE61-8BA8-EC61-53DD1DC57EEB}"/>
                  </a:ext>
                </a:extLst>
              </p:cNvPr>
              <p:cNvPicPr>
                <a:picLocks noChangeAspect="1"/>
              </p:cNvPicPr>
              <p:nvPr/>
            </p:nvPicPr>
            <p:blipFill>
              <a:blip r:embed="rId4"/>
              <a:srcRect l="11198" t="4977" r="11953" b="2404"/>
              <a:stretch/>
            </p:blipFill>
            <p:spPr>
              <a:xfrm>
                <a:off x="3615185" y="2514009"/>
                <a:ext cx="2358729" cy="3637582"/>
              </a:xfrm>
              <a:prstGeom prst="rect">
                <a:avLst/>
              </a:prstGeom>
            </p:spPr>
          </p:pic>
          <p:grpSp>
            <p:nvGrpSpPr>
              <p:cNvPr id="9" name="Group 8">
                <a:extLst>
                  <a:ext uri="{FF2B5EF4-FFF2-40B4-BE49-F238E27FC236}">
                    <a16:creationId xmlns:a16="http://schemas.microsoft.com/office/drawing/2014/main" id="{6AF54A45-58F7-8351-B453-B4DC4B4AE068}"/>
                  </a:ext>
                </a:extLst>
              </p:cNvPr>
              <p:cNvGrpSpPr/>
              <p:nvPr/>
            </p:nvGrpSpPr>
            <p:grpSpPr>
              <a:xfrm>
                <a:off x="2945975" y="1810854"/>
                <a:ext cx="3669232" cy="3479063"/>
                <a:chOff x="2956939" y="1550"/>
                <a:chExt cx="3166813" cy="3538369"/>
              </a:xfrm>
            </p:grpSpPr>
            <p:grpSp>
              <p:nvGrpSpPr>
                <p:cNvPr id="12" name="Group 11">
                  <a:extLst>
                    <a:ext uri="{FF2B5EF4-FFF2-40B4-BE49-F238E27FC236}">
                      <a16:creationId xmlns:a16="http://schemas.microsoft.com/office/drawing/2014/main" id="{04874E96-F433-685E-293B-6534706984F8}"/>
                    </a:ext>
                  </a:extLst>
                </p:cNvPr>
                <p:cNvGrpSpPr/>
                <p:nvPr/>
              </p:nvGrpSpPr>
              <p:grpSpPr>
                <a:xfrm>
                  <a:off x="5467807" y="1741455"/>
                  <a:ext cx="655945" cy="1393690"/>
                  <a:chOff x="5936772" y="1716138"/>
                  <a:chExt cx="695225" cy="1504503"/>
                </a:xfrm>
              </p:grpSpPr>
              <p:sp>
                <p:nvSpPr>
                  <p:cNvPr id="15" name="TextBox 15">
                    <a:extLst>
                      <a:ext uri="{FF2B5EF4-FFF2-40B4-BE49-F238E27FC236}">
                        <a16:creationId xmlns:a16="http://schemas.microsoft.com/office/drawing/2014/main" id="{B8828EB5-DDFD-1243-D193-450097D67961}"/>
                      </a:ext>
                    </a:extLst>
                  </p:cNvPr>
                  <p:cNvSpPr txBox="1"/>
                  <p:nvPr/>
                </p:nvSpPr>
                <p:spPr>
                  <a:xfrm>
                    <a:off x="5936772" y="2701539"/>
                    <a:ext cx="663319" cy="519102"/>
                  </a:xfrm>
                  <a:prstGeom prst="snip2SameRect">
                    <a:avLst/>
                  </a:prstGeom>
                  <a:solidFill>
                    <a:schemeClr val="bg1"/>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dirty="0">
                        <a:solidFill>
                          <a:srgbClr val="000000"/>
                        </a:solidFill>
                      </a:rPr>
                      <a:t>Beltline</a:t>
                    </a:r>
                    <a:r>
                      <a:rPr lang="en-US" sz="1300" dirty="0"/>
                      <a:t> weld</a:t>
                    </a:r>
                  </a:p>
                </p:txBody>
              </p:sp>
              <p:sp>
                <p:nvSpPr>
                  <p:cNvPr id="14" name="TextBox 14">
                    <a:extLst>
                      <a:ext uri="{FF2B5EF4-FFF2-40B4-BE49-F238E27FC236}">
                        <a16:creationId xmlns:a16="http://schemas.microsoft.com/office/drawing/2014/main" id="{97CAE78F-6418-AD0E-4E01-2F5C224BDBB8}"/>
                      </a:ext>
                    </a:extLst>
                  </p:cNvPr>
                  <p:cNvSpPr txBox="1"/>
                  <p:nvPr/>
                </p:nvSpPr>
                <p:spPr>
                  <a:xfrm>
                    <a:off x="5971308" y="1716138"/>
                    <a:ext cx="660689" cy="367324"/>
                  </a:xfrm>
                  <a:prstGeom prst="snip2Same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rPr>
                      <a:t>Weld</a:t>
                    </a:r>
                  </a:p>
                </p:txBody>
              </p:sp>
            </p:grpSp>
            <p:sp>
              <p:nvSpPr>
                <p:cNvPr id="13" name="Oval 18">
                  <a:extLst>
                    <a:ext uri="{FF2B5EF4-FFF2-40B4-BE49-F238E27FC236}">
                      <a16:creationId xmlns:a16="http://schemas.microsoft.com/office/drawing/2014/main" id="{A0461349-6C03-5551-39B5-FA9E1895C8D5}"/>
                    </a:ext>
                  </a:extLst>
                </p:cNvPr>
                <p:cNvSpPr/>
                <p:nvPr/>
              </p:nvSpPr>
              <p:spPr>
                <a:xfrm>
                  <a:off x="2956939" y="1550"/>
                  <a:ext cx="2774531" cy="3538369"/>
                </a:xfrm>
                <a:prstGeom prst="snip2Same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10" name="Freeform: Shape 9">
                <a:extLst>
                  <a:ext uri="{FF2B5EF4-FFF2-40B4-BE49-F238E27FC236}">
                    <a16:creationId xmlns:a16="http://schemas.microsoft.com/office/drawing/2014/main" id="{C312B77E-ADB0-6EC3-C97C-13AD68C17AD0}"/>
                  </a:ext>
                </a:extLst>
              </p:cNvPr>
              <p:cNvSpPr/>
              <p:nvPr/>
            </p:nvSpPr>
            <p:spPr>
              <a:xfrm rot="560605">
                <a:off x="3396704" y="4926792"/>
                <a:ext cx="472490" cy="683491"/>
              </a:xfrm>
              <a:custGeom>
                <a:avLst/>
                <a:gdLst>
                  <a:gd name="connsiteX0" fmla="*/ 286327 w 472490"/>
                  <a:gd name="connsiteY0" fmla="*/ 0 h 683491"/>
                  <a:gd name="connsiteX1" fmla="*/ 286327 w 472490"/>
                  <a:gd name="connsiteY1" fmla="*/ 0 h 683491"/>
                  <a:gd name="connsiteX2" fmla="*/ 304800 w 472490"/>
                  <a:gd name="connsiteY2" fmla="*/ 83127 h 683491"/>
                  <a:gd name="connsiteX3" fmla="*/ 332509 w 472490"/>
                  <a:gd name="connsiteY3" fmla="*/ 101600 h 683491"/>
                  <a:gd name="connsiteX4" fmla="*/ 341745 w 472490"/>
                  <a:gd name="connsiteY4" fmla="*/ 157018 h 683491"/>
                  <a:gd name="connsiteX5" fmla="*/ 378691 w 472490"/>
                  <a:gd name="connsiteY5" fmla="*/ 267855 h 683491"/>
                  <a:gd name="connsiteX6" fmla="*/ 387927 w 472490"/>
                  <a:gd name="connsiteY6" fmla="*/ 304800 h 683491"/>
                  <a:gd name="connsiteX7" fmla="*/ 415636 w 472490"/>
                  <a:gd name="connsiteY7" fmla="*/ 341745 h 683491"/>
                  <a:gd name="connsiteX8" fmla="*/ 434109 w 472490"/>
                  <a:gd name="connsiteY8" fmla="*/ 369455 h 683491"/>
                  <a:gd name="connsiteX9" fmla="*/ 443345 w 472490"/>
                  <a:gd name="connsiteY9" fmla="*/ 397164 h 683491"/>
                  <a:gd name="connsiteX10" fmla="*/ 471054 w 472490"/>
                  <a:gd name="connsiteY10" fmla="*/ 424873 h 683491"/>
                  <a:gd name="connsiteX11" fmla="*/ 461818 w 472490"/>
                  <a:gd name="connsiteY11" fmla="*/ 554182 h 683491"/>
                  <a:gd name="connsiteX12" fmla="*/ 434109 w 472490"/>
                  <a:gd name="connsiteY12" fmla="*/ 618836 h 683491"/>
                  <a:gd name="connsiteX13" fmla="*/ 406400 w 472490"/>
                  <a:gd name="connsiteY13" fmla="*/ 637309 h 683491"/>
                  <a:gd name="connsiteX14" fmla="*/ 286327 w 472490"/>
                  <a:gd name="connsiteY14" fmla="*/ 683491 h 683491"/>
                  <a:gd name="connsiteX15" fmla="*/ 147782 w 472490"/>
                  <a:gd name="connsiteY15" fmla="*/ 665018 h 683491"/>
                  <a:gd name="connsiteX16" fmla="*/ 110836 w 472490"/>
                  <a:gd name="connsiteY16" fmla="*/ 637309 h 683491"/>
                  <a:gd name="connsiteX17" fmla="*/ 83127 w 472490"/>
                  <a:gd name="connsiteY17" fmla="*/ 628073 h 683491"/>
                  <a:gd name="connsiteX18" fmla="*/ 46182 w 472490"/>
                  <a:gd name="connsiteY18" fmla="*/ 600364 h 683491"/>
                  <a:gd name="connsiteX19" fmla="*/ 0 w 472490"/>
                  <a:gd name="connsiteY19" fmla="*/ 535709 h 683491"/>
                  <a:gd name="connsiteX20" fmla="*/ 9236 w 472490"/>
                  <a:gd name="connsiteY20" fmla="*/ 443345 h 683491"/>
                  <a:gd name="connsiteX21" fmla="*/ 27709 w 472490"/>
                  <a:gd name="connsiteY21" fmla="*/ 415636 h 683491"/>
                  <a:gd name="connsiteX22" fmla="*/ 83127 w 472490"/>
                  <a:gd name="connsiteY22" fmla="*/ 360218 h 683491"/>
                  <a:gd name="connsiteX23" fmla="*/ 110836 w 472490"/>
                  <a:gd name="connsiteY23" fmla="*/ 332509 h 683491"/>
                  <a:gd name="connsiteX24" fmla="*/ 203200 w 472490"/>
                  <a:gd name="connsiteY24" fmla="*/ 249382 h 683491"/>
                  <a:gd name="connsiteX25" fmla="*/ 240145 w 472490"/>
                  <a:gd name="connsiteY25" fmla="*/ 203200 h 683491"/>
                  <a:gd name="connsiteX26" fmla="*/ 258618 w 472490"/>
                  <a:gd name="connsiteY26" fmla="*/ 166255 h 683491"/>
                  <a:gd name="connsiteX27" fmla="*/ 286327 w 472490"/>
                  <a:gd name="connsiteY27" fmla="*/ 147782 h 683491"/>
                  <a:gd name="connsiteX28" fmla="*/ 304800 w 472490"/>
                  <a:gd name="connsiteY28" fmla="*/ 92364 h 683491"/>
                  <a:gd name="connsiteX29" fmla="*/ 295563 w 472490"/>
                  <a:gd name="connsiteY29" fmla="*/ 101600 h 683491"/>
                  <a:gd name="connsiteX30" fmla="*/ 295563 w 472490"/>
                  <a:gd name="connsiteY30" fmla="*/ 101600 h 683491"/>
                  <a:gd name="connsiteX31" fmla="*/ 304800 w 472490"/>
                  <a:gd name="connsiteY31" fmla="*/ 110836 h 683491"/>
                  <a:gd name="connsiteX32" fmla="*/ 304800 w 472490"/>
                  <a:gd name="connsiteY32" fmla="*/ 110836 h 68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72490" h="683491">
                    <a:moveTo>
                      <a:pt x="286327" y="0"/>
                    </a:moveTo>
                    <a:lnTo>
                      <a:pt x="286327" y="0"/>
                    </a:lnTo>
                    <a:cubicBezTo>
                      <a:pt x="292485" y="27709"/>
                      <a:pt x="293054" y="57286"/>
                      <a:pt x="304800" y="83127"/>
                    </a:cubicBezTo>
                    <a:cubicBezTo>
                      <a:pt x="309394" y="93233"/>
                      <a:pt x="327545" y="91671"/>
                      <a:pt x="332509" y="101600"/>
                    </a:cubicBezTo>
                    <a:cubicBezTo>
                      <a:pt x="340884" y="118350"/>
                      <a:pt x="337821" y="138706"/>
                      <a:pt x="341745" y="157018"/>
                    </a:cubicBezTo>
                    <a:cubicBezTo>
                      <a:pt x="358104" y="233360"/>
                      <a:pt x="351822" y="214116"/>
                      <a:pt x="378691" y="267855"/>
                    </a:cubicBezTo>
                    <a:cubicBezTo>
                      <a:pt x="381770" y="280170"/>
                      <a:pt x="382250" y="293446"/>
                      <a:pt x="387927" y="304800"/>
                    </a:cubicBezTo>
                    <a:cubicBezTo>
                      <a:pt x="394811" y="318569"/>
                      <a:pt x="406689" y="329219"/>
                      <a:pt x="415636" y="341745"/>
                    </a:cubicBezTo>
                    <a:cubicBezTo>
                      <a:pt x="422088" y="350778"/>
                      <a:pt x="427951" y="360218"/>
                      <a:pt x="434109" y="369455"/>
                    </a:cubicBezTo>
                    <a:cubicBezTo>
                      <a:pt x="437188" y="378691"/>
                      <a:pt x="437945" y="389063"/>
                      <a:pt x="443345" y="397164"/>
                    </a:cubicBezTo>
                    <a:cubicBezTo>
                      <a:pt x="450591" y="408032"/>
                      <a:pt x="469528" y="411900"/>
                      <a:pt x="471054" y="424873"/>
                    </a:cubicBezTo>
                    <a:cubicBezTo>
                      <a:pt x="476103" y="467790"/>
                      <a:pt x="466590" y="511233"/>
                      <a:pt x="461818" y="554182"/>
                    </a:cubicBezTo>
                    <a:cubicBezTo>
                      <a:pt x="459168" y="578030"/>
                      <a:pt x="451509" y="601436"/>
                      <a:pt x="434109" y="618836"/>
                    </a:cubicBezTo>
                    <a:cubicBezTo>
                      <a:pt x="426260" y="626685"/>
                      <a:pt x="416145" y="631993"/>
                      <a:pt x="406400" y="637309"/>
                    </a:cubicBezTo>
                    <a:cubicBezTo>
                      <a:pt x="330037" y="678962"/>
                      <a:pt x="352916" y="670174"/>
                      <a:pt x="286327" y="683491"/>
                    </a:cubicBezTo>
                    <a:cubicBezTo>
                      <a:pt x="240145" y="677333"/>
                      <a:pt x="192838" y="676875"/>
                      <a:pt x="147782" y="665018"/>
                    </a:cubicBezTo>
                    <a:cubicBezTo>
                      <a:pt x="132895" y="661100"/>
                      <a:pt x="124202" y="644946"/>
                      <a:pt x="110836" y="637309"/>
                    </a:cubicBezTo>
                    <a:cubicBezTo>
                      <a:pt x="102383" y="632479"/>
                      <a:pt x="92363" y="631152"/>
                      <a:pt x="83127" y="628073"/>
                    </a:cubicBezTo>
                    <a:cubicBezTo>
                      <a:pt x="70812" y="618837"/>
                      <a:pt x="57067" y="611249"/>
                      <a:pt x="46182" y="600364"/>
                    </a:cubicBezTo>
                    <a:cubicBezTo>
                      <a:pt x="34721" y="588903"/>
                      <a:pt x="10491" y="551447"/>
                      <a:pt x="0" y="535709"/>
                    </a:cubicBezTo>
                    <a:cubicBezTo>
                      <a:pt x="3079" y="504921"/>
                      <a:pt x="2279" y="473494"/>
                      <a:pt x="9236" y="443345"/>
                    </a:cubicBezTo>
                    <a:cubicBezTo>
                      <a:pt x="11732" y="432529"/>
                      <a:pt x="21257" y="424669"/>
                      <a:pt x="27709" y="415636"/>
                    </a:cubicBezTo>
                    <a:cubicBezTo>
                      <a:pt x="74561" y="350044"/>
                      <a:pt x="33608" y="401484"/>
                      <a:pt x="83127" y="360218"/>
                    </a:cubicBezTo>
                    <a:cubicBezTo>
                      <a:pt x="93162" y="351856"/>
                      <a:pt x="100801" y="340871"/>
                      <a:pt x="110836" y="332509"/>
                    </a:cubicBezTo>
                    <a:cubicBezTo>
                      <a:pt x="169284" y="283802"/>
                      <a:pt x="115925" y="358478"/>
                      <a:pt x="203200" y="249382"/>
                    </a:cubicBezTo>
                    <a:cubicBezTo>
                      <a:pt x="215515" y="233988"/>
                      <a:pt x="229210" y="219603"/>
                      <a:pt x="240145" y="203200"/>
                    </a:cubicBezTo>
                    <a:cubicBezTo>
                      <a:pt x="247782" y="191744"/>
                      <a:pt x="249803" y="176832"/>
                      <a:pt x="258618" y="166255"/>
                    </a:cubicBezTo>
                    <a:cubicBezTo>
                      <a:pt x="265725" y="157727"/>
                      <a:pt x="277091" y="153940"/>
                      <a:pt x="286327" y="147782"/>
                    </a:cubicBezTo>
                    <a:cubicBezTo>
                      <a:pt x="297233" y="104157"/>
                      <a:pt x="289885" y="122190"/>
                      <a:pt x="304800" y="92364"/>
                    </a:cubicBezTo>
                    <a:lnTo>
                      <a:pt x="295563" y="101600"/>
                    </a:lnTo>
                    <a:lnTo>
                      <a:pt x="295563" y="101600"/>
                    </a:lnTo>
                    <a:lnTo>
                      <a:pt x="304800" y="110836"/>
                    </a:lnTo>
                    <a:lnTo>
                      <a:pt x="304800" y="110836"/>
                    </a:ln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8" name="Oval 7">
              <a:extLst>
                <a:ext uri="{FF2B5EF4-FFF2-40B4-BE49-F238E27FC236}">
                  <a16:creationId xmlns:a16="http://schemas.microsoft.com/office/drawing/2014/main" id="{9F7581AF-DA49-ECF4-4BF8-237EF4D4F4C9}"/>
                </a:ext>
              </a:extLst>
            </p:cNvPr>
            <p:cNvSpPr/>
            <p:nvPr/>
          </p:nvSpPr>
          <p:spPr>
            <a:xfrm flipH="1">
              <a:off x="3730408" y="4864842"/>
              <a:ext cx="822925" cy="622727"/>
            </a:xfrm>
            <a:prstGeom prst="ellipse">
              <a:avLst/>
            </a:prstGeom>
            <a:noFill/>
            <a:ln w="571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pic>
        <p:nvPicPr>
          <p:cNvPr id="6" name="Picture 5">
            <a:extLst>
              <a:ext uri="{FF2B5EF4-FFF2-40B4-BE49-F238E27FC236}">
                <a16:creationId xmlns:a16="http://schemas.microsoft.com/office/drawing/2014/main" id="{E2F3FB91-EE26-2297-958C-526970B66705}"/>
              </a:ext>
            </a:extLst>
          </p:cNvPr>
          <p:cNvPicPr>
            <a:picLocks noChangeAspect="1"/>
          </p:cNvPicPr>
          <p:nvPr/>
        </p:nvPicPr>
        <p:blipFill>
          <a:blip r:embed="rId5"/>
          <a:stretch>
            <a:fillRect/>
          </a:stretch>
        </p:blipFill>
        <p:spPr>
          <a:xfrm>
            <a:off x="4451504" y="4451721"/>
            <a:ext cx="2196370" cy="1673746"/>
          </a:xfrm>
          <a:prstGeom prst="rect">
            <a:avLst/>
          </a:prstGeom>
        </p:spPr>
      </p:pic>
      <p:sp>
        <p:nvSpPr>
          <p:cNvPr id="17" name="Title 4">
            <a:extLst>
              <a:ext uri="{FF2B5EF4-FFF2-40B4-BE49-F238E27FC236}">
                <a16:creationId xmlns:a16="http://schemas.microsoft.com/office/drawing/2014/main" id="{9F29C2E8-E8E4-45FF-660D-86980EB0E626}"/>
              </a:ext>
            </a:extLst>
          </p:cNvPr>
          <p:cNvSpPr txBox="1">
            <a:spLocks/>
          </p:cNvSpPr>
          <p:nvPr/>
        </p:nvSpPr>
        <p:spPr>
          <a:xfrm>
            <a:off x="2346335" y="1016592"/>
            <a:ext cx="7300950" cy="393881"/>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b="1" kern="1600" dirty="0">
                <a:solidFill>
                  <a:schemeClr val="tx2">
                    <a:lumMod val="75000"/>
                  </a:schemeClr>
                </a:solidFill>
                <a:effectLst/>
                <a:latin typeface="Helvetica" panose="020B0604020202020204" pitchFamily="34" charset="0"/>
                <a:cs typeface="Helvetica" panose="020B0604020202020204" pitchFamily="34" charset="0"/>
              </a:rPr>
              <a:t>Zion Nuclear Power Plant Reactor Pressure Vessel Material</a:t>
            </a:r>
          </a:p>
        </p:txBody>
      </p:sp>
    </p:spTree>
    <p:extLst>
      <p:ext uri="{BB962C8B-B14F-4D97-AF65-F5344CB8AC3E}">
        <p14:creationId xmlns:p14="http://schemas.microsoft.com/office/powerpoint/2010/main" val="416899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4D115DDD-5F53-451C-5E5C-F0CA12123A45}"/>
              </a:ext>
            </a:extLst>
          </p:cNvPr>
          <p:cNvSpPr txBox="1">
            <a:spLocks/>
          </p:cNvSpPr>
          <p:nvPr/>
        </p:nvSpPr>
        <p:spPr>
          <a:xfrm>
            <a:off x="447108" y="547866"/>
            <a:ext cx="4725669" cy="37200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Value Assessment Process</a:t>
            </a:r>
          </a:p>
          <a:p>
            <a:endParaRPr lang="en-US" sz="2400" dirty="0">
              <a:solidFill>
                <a:schemeClr val="accent1">
                  <a:lumMod val="75000"/>
                </a:schemeClr>
              </a:solidFill>
              <a:latin typeface="Arial"/>
              <a:cs typeface="Arial"/>
            </a:endParaRPr>
          </a:p>
        </p:txBody>
      </p:sp>
      <p:sp>
        <p:nvSpPr>
          <p:cNvPr id="3" name="TextBox 2">
            <a:extLst>
              <a:ext uri="{FF2B5EF4-FFF2-40B4-BE49-F238E27FC236}">
                <a16:creationId xmlns:a16="http://schemas.microsoft.com/office/drawing/2014/main" id="{6F466231-785A-48AD-D6BF-0BFBBB79CFB1}"/>
              </a:ext>
            </a:extLst>
          </p:cNvPr>
          <p:cNvSpPr txBox="1"/>
          <p:nvPr/>
        </p:nvSpPr>
        <p:spPr>
          <a:xfrm>
            <a:off x="449648" y="994391"/>
            <a:ext cx="4511856" cy="4821513"/>
          </a:xfrm>
          <a:prstGeom prst="rect">
            <a:avLst/>
          </a:prstGeom>
          <a:noFill/>
          <a:ln>
            <a:noFill/>
          </a:ln>
        </p:spPr>
        <p:txBody>
          <a:bodyPr wrap="square" lIns="91440" tIns="45720" rIns="91440" bIns="45720" rtlCol="0" anchor="t">
            <a:spAutoFit/>
          </a:bodyPr>
          <a:lstStyle/>
          <a:p>
            <a:pPr>
              <a:spcAft>
                <a:spcPts val="600"/>
              </a:spcAft>
            </a:pPr>
            <a:r>
              <a:rPr lang="en-US" sz="1600" dirty="0">
                <a:solidFill>
                  <a:schemeClr val="accent1">
                    <a:lumMod val="75000"/>
                  </a:schemeClr>
                </a:solidFill>
                <a:latin typeface="Arial"/>
                <a:cs typeface="Arial"/>
              </a:rPr>
              <a:t>Step 1: Donor</a:t>
            </a:r>
          </a:p>
          <a:p>
            <a:pPr marR="0">
              <a:lnSpc>
                <a:spcPct val="115000"/>
              </a:lnSpc>
              <a:spcAft>
                <a:spcPts val="1000"/>
              </a:spcAft>
              <a:buNone/>
            </a:pPr>
            <a:r>
              <a:rPr lang="en-US" sz="1300" b="0" kern="100" dirty="0">
                <a:solidFill>
                  <a:schemeClr val="accent1">
                    <a:lumMod val="75000"/>
                  </a:schemeClr>
                </a:solidFill>
                <a:effectLst/>
                <a:latin typeface="Helvetica"/>
                <a:ea typeface="Aptos" panose="020B0004020202020204" pitchFamily="34" charset="0"/>
                <a:cs typeface="Helvetica"/>
              </a:rPr>
              <a:t>Provide relevant details regarding the </a:t>
            </a:r>
            <a:r>
              <a:rPr lang="en-US" sz="1300" b="0" kern="100" dirty="0">
                <a:solidFill>
                  <a:schemeClr val="accent1">
                    <a:lumMod val="75000"/>
                  </a:schemeClr>
                </a:solidFill>
                <a:latin typeface="Helvetica"/>
                <a:ea typeface="Aptos" panose="020B0004020202020204" pitchFamily="34" charset="0"/>
                <a:cs typeface="Helvetica"/>
              </a:rPr>
              <a:t>potential donation</a:t>
            </a:r>
            <a:endParaRPr lang="en-US" sz="1300" b="0" kern="100" dirty="0">
              <a:solidFill>
                <a:schemeClr val="accent1">
                  <a:lumMod val="75000"/>
                </a:schemeClr>
              </a:solidFill>
              <a:effectLst/>
              <a:latin typeface="Helvetica"/>
              <a:ea typeface="Aptos" panose="020B0004020202020204" pitchFamily="34" charset="0"/>
              <a:cs typeface="Helvetica"/>
            </a:endParaRPr>
          </a:p>
          <a:p>
            <a:pPr marL="228600" marR="0" lvl="0" indent="-228600">
              <a:lnSpc>
                <a:spcPct val="115000"/>
              </a:lnSpc>
              <a:spcAft>
                <a:spcPts val="600"/>
              </a:spcAft>
              <a:buFont typeface="Symbol" panose="05050102010706020507" pitchFamily="18" charset="2"/>
              <a:buChar char=""/>
            </a:pPr>
            <a:r>
              <a:rPr lang="en-US" sz="1300" b="0" kern="100" dirty="0">
                <a:solidFill>
                  <a:schemeClr val="tx2">
                    <a:lumMod val="75000"/>
                  </a:schemeClr>
                </a:solidFill>
                <a:effectLst/>
                <a:latin typeface="Helvetica"/>
                <a:ea typeface="Yu Mincho"/>
                <a:cs typeface="Helvetica"/>
              </a:rPr>
              <a:t>Sample geometry and dimensions</a:t>
            </a:r>
            <a:r>
              <a:rPr lang="en-US" sz="1300" b="0" kern="100" dirty="0">
                <a:solidFill>
                  <a:schemeClr val="tx2">
                    <a:lumMod val="75000"/>
                  </a:schemeClr>
                </a:solidFill>
                <a:effectLst/>
                <a:latin typeface="Helvetica"/>
                <a:ea typeface="Aptos" panose="020B0004020202020204" pitchFamily="34" charset="0"/>
                <a:cs typeface="Helvetica"/>
              </a:rPr>
              <a:t>, weight</a:t>
            </a:r>
            <a:r>
              <a:rPr lang="en-US" sz="1300" b="0" kern="100" dirty="0">
                <a:effectLst/>
                <a:latin typeface="Helvetica"/>
                <a:ea typeface="Aptos" panose="020B0004020202020204" pitchFamily="34" charset="0"/>
                <a:cs typeface="Helvetica"/>
              </a:rPr>
              <a:t> </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Materials certification</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Composition (chemical and radioactive)</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Irradiation condition (temperature, dose, flux, fluence, environment, duration)</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Fabrication (methodology, processing parameters)</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Provenance/history</a:t>
            </a:r>
          </a:p>
          <a:p>
            <a:pPr marL="685800" lvl="2" indent="-228600">
              <a:lnSpc>
                <a:spcPct val="115000"/>
              </a:lnSpc>
              <a:spcAft>
                <a:spcPts val="600"/>
              </a:spcAft>
              <a:buClr>
                <a:srgbClr val="07519E"/>
              </a:buClr>
              <a:buFont typeface="Helvetica" panose="020B0604020202020204" pitchFamily="34" charset="0"/>
              <a:buChar char="-"/>
            </a:pPr>
            <a:r>
              <a:rPr lang="en-US" sz="1300" kern="100" dirty="0">
                <a:effectLst/>
                <a:latin typeface="Helvetica"/>
                <a:ea typeface="Aptos" panose="020B0004020202020204" pitchFamily="34" charset="0"/>
                <a:cs typeface="Helvetica"/>
              </a:rPr>
              <a:t>Harvested</a:t>
            </a:r>
          </a:p>
          <a:p>
            <a:pPr marL="685800" lvl="2" indent="-228600">
              <a:lnSpc>
                <a:spcPct val="115000"/>
              </a:lnSpc>
              <a:spcAft>
                <a:spcPts val="600"/>
              </a:spcAft>
              <a:buClr>
                <a:srgbClr val="07519E"/>
              </a:buClr>
              <a:buFont typeface="Helvetica" panose="020B0604020202020204" pitchFamily="34" charset="0"/>
              <a:buChar char="-"/>
            </a:pPr>
            <a:r>
              <a:rPr lang="en-US" sz="1300" kern="100" dirty="0">
                <a:effectLst/>
                <a:latin typeface="Helvetica"/>
                <a:ea typeface="Aptos" panose="020B0004020202020204" pitchFamily="34" charset="0"/>
                <a:cs typeface="Helvetica"/>
              </a:rPr>
              <a:t>Experiment name/cycle(s)/logical designation</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Properties (mechanical, physical, etc.)</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Current condition (contaminated, degraded, time-critical etc.)</a:t>
            </a:r>
          </a:p>
          <a:p>
            <a:pPr marL="228600" marR="0" lvl="0" indent="-228600">
              <a:lnSpc>
                <a:spcPct val="115000"/>
              </a:lnSpc>
              <a:spcAft>
                <a:spcPts val="600"/>
              </a:spcAft>
              <a:buFont typeface="Symbol" panose="05050102010706020507" pitchFamily="18" charset="2"/>
              <a:buChar char=""/>
            </a:pPr>
            <a:r>
              <a:rPr lang="en-US" sz="1300" b="0" kern="100" dirty="0">
                <a:effectLst/>
                <a:latin typeface="Helvetica"/>
                <a:ea typeface="Aptos" panose="020B0004020202020204" pitchFamily="34" charset="0"/>
                <a:cs typeface="Helvetica"/>
              </a:rPr>
              <a:t>Burnup/irradiation history (for fuel samples) if available</a:t>
            </a:r>
          </a:p>
          <a:p>
            <a:pPr marL="228600" indent="-228600">
              <a:lnSpc>
                <a:spcPct val="115000"/>
              </a:lnSpc>
              <a:spcAft>
                <a:spcPts val="400"/>
              </a:spcAft>
              <a:buFont typeface="Symbol" panose="05050102010706020507" pitchFamily="18" charset="2"/>
              <a:buChar char=""/>
            </a:pPr>
            <a:r>
              <a:rPr lang="en-US" sz="1300" b="0" dirty="0">
                <a:effectLst/>
                <a:latin typeface="Helvetica"/>
                <a:ea typeface="Aptos" panose="020B0004020202020204" pitchFamily="34" charset="0"/>
                <a:cs typeface="Helvetica"/>
              </a:rPr>
              <a:t>Related reports and publications</a:t>
            </a:r>
            <a:endParaRPr lang="en-US" sz="1300" b="0" dirty="0">
              <a:solidFill>
                <a:schemeClr val="tx2">
                  <a:lumMod val="75000"/>
                </a:schemeClr>
              </a:solidFill>
              <a:latin typeface="Helvetica"/>
              <a:cs typeface="Helvetica"/>
            </a:endParaRPr>
          </a:p>
        </p:txBody>
      </p:sp>
      <p:sp>
        <p:nvSpPr>
          <p:cNvPr id="4" name="TextBox 3">
            <a:extLst>
              <a:ext uri="{FF2B5EF4-FFF2-40B4-BE49-F238E27FC236}">
                <a16:creationId xmlns:a16="http://schemas.microsoft.com/office/drawing/2014/main" id="{57F87F34-7518-4E63-7093-D54CB0E2939E}"/>
              </a:ext>
            </a:extLst>
          </p:cNvPr>
          <p:cNvSpPr txBox="1"/>
          <p:nvPr/>
        </p:nvSpPr>
        <p:spPr>
          <a:xfrm>
            <a:off x="5329326" y="994390"/>
            <a:ext cx="6512103" cy="5132111"/>
          </a:xfrm>
          <a:prstGeom prst="rect">
            <a:avLst/>
          </a:prstGeom>
          <a:noFill/>
          <a:ln>
            <a:noFill/>
          </a:ln>
        </p:spPr>
        <p:txBody>
          <a:bodyPr wrap="square" lIns="91440" tIns="45720" rIns="91440" bIns="45720" rtlCol="0" anchor="t">
            <a:spAutoFit/>
          </a:bodyPr>
          <a:lstStyle/>
          <a:p>
            <a:pPr>
              <a:spcAft>
                <a:spcPts val="600"/>
              </a:spcAft>
            </a:pPr>
            <a:r>
              <a:rPr lang="en-US" sz="1600" dirty="0">
                <a:solidFill>
                  <a:schemeClr val="accent1">
                    <a:lumMod val="75000"/>
                  </a:schemeClr>
                </a:solidFill>
                <a:latin typeface="Arial"/>
                <a:cs typeface="Arial"/>
              </a:rPr>
              <a:t>Step 2: NSUF Chief Scientists</a:t>
            </a:r>
          </a:p>
          <a:p>
            <a:pPr marL="0" marR="0">
              <a:lnSpc>
                <a:spcPct val="115000"/>
              </a:lnSpc>
              <a:spcAft>
                <a:spcPts val="600"/>
              </a:spcAft>
              <a:buNone/>
            </a:pPr>
            <a:r>
              <a:rPr lang="en-US" sz="1300" b="0" kern="100" dirty="0">
                <a:solidFill>
                  <a:schemeClr val="accent1">
                    <a:lumMod val="75000"/>
                  </a:schemeClr>
                </a:solidFill>
                <a:effectLst/>
                <a:latin typeface="Helvetica"/>
                <a:ea typeface="Aptos" panose="020B0004020202020204" pitchFamily="34" charset="0"/>
                <a:cs typeface="Helvetica"/>
              </a:rPr>
              <a:t>Determine the value of offered samples/materials.</a:t>
            </a:r>
          </a:p>
          <a:p>
            <a:pPr marL="0" marR="0">
              <a:lnSpc>
                <a:spcPct val="115000"/>
              </a:lnSpc>
              <a:spcAft>
                <a:spcPts val="800"/>
              </a:spcAft>
              <a:buNone/>
            </a:pPr>
            <a:r>
              <a:rPr lang="en-US" sz="1300" b="0" kern="100" dirty="0">
                <a:solidFill>
                  <a:schemeClr val="accent1">
                    <a:lumMod val="75000"/>
                  </a:schemeClr>
                </a:solidFill>
                <a:effectLst/>
                <a:latin typeface="Helvetica"/>
                <a:ea typeface="Aptos" panose="020B0004020202020204" pitchFamily="34" charset="0"/>
                <a:cs typeface="Helvetica"/>
              </a:rPr>
              <a:t>Provide </a:t>
            </a:r>
            <a:r>
              <a:rPr lang="en-US" sz="1300" kern="100" dirty="0">
                <a:solidFill>
                  <a:schemeClr val="accent1">
                    <a:lumMod val="75000"/>
                  </a:schemeClr>
                </a:solidFill>
                <a:latin typeface="Helvetica"/>
                <a:cs typeface="Helvetica"/>
              </a:rPr>
              <a:t>Justification for score (include references to evidence or further information, if applicable) Include sufficient detail to document relevant issues/concerns.</a:t>
            </a:r>
          </a:p>
          <a:p>
            <a:pPr marL="231775" indent="-231775">
              <a:lnSpc>
                <a:spcPct val="115000"/>
              </a:lnSpc>
              <a:spcAft>
                <a:spcPts val="600"/>
              </a:spcAft>
              <a:buAutoNum type="arabicPeriod"/>
            </a:pPr>
            <a:r>
              <a:rPr lang="en-US" sz="1300" kern="100" dirty="0">
                <a:effectLst/>
                <a:latin typeface="Helvetica"/>
                <a:ea typeface="Aptos" panose="020B0004020202020204" pitchFamily="34" charset="0"/>
                <a:cs typeface="Helvetica"/>
              </a:rPr>
              <a:t>Is there supporting information/context for the sample/set of samples concerning provenance and baseline (unirradiated) material? </a:t>
            </a:r>
            <a:r>
              <a:rPr lang="en-US" sz="1300" b="1" kern="100" dirty="0">
                <a:solidFill>
                  <a:srgbClr val="FF0000"/>
                </a:solidFill>
                <a:effectLst/>
                <a:latin typeface="Helvetica"/>
                <a:ea typeface="Aptos" panose="020B0004020202020204" pitchFamily="34" charset="0"/>
                <a:cs typeface="Helvetica"/>
              </a:rPr>
              <a:t>0</a:t>
            </a:r>
            <a:r>
              <a:rPr lang="en-US" sz="1300" b="1" kern="100" dirty="0">
                <a:solidFill>
                  <a:schemeClr val="accent1">
                    <a:lumMod val="75000"/>
                  </a:schemeClr>
                </a:solidFill>
                <a:latin typeface="Helvetica"/>
                <a:cs typeface="Helvetica"/>
              </a:rPr>
              <a:t> – </a:t>
            </a:r>
            <a:r>
              <a:rPr lang="en-US" sz="1300" b="1" kern="100" dirty="0">
                <a:solidFill>
                  <a:srgbClr val="00B050"/>
                </a:solidFill>
                <a:effectLst/>
                <a:latin typeface="Helvetica"/>
                <a:ea typeface="Aptos" panose="020B0004020202020204" pitchFamily="34" charset="0"/>
                <a:cs typeface="Helvetica"/>
              </a:rPr>
              <a:t>25</a:t>
            </a:r>
            <a:r>
              <a:rPr lang="en-US" sz="1300" kern="100" dirty="0">
                <a:effectLst/>
                <a:latin typeface="Helvetica"/>
                <a:ea typeface="Aptos" panose="020B0004020202020204" pitchFamily="34" charset="0"/>
                <a:cs typeface="Helvetica"/>
              </a:rPr>
              <a:t>points</a:t>
            </a:r>
          </a:p>
          <a:p>
            <a:pPr marL="231775" indent="-231775">
              <a:lnSpc>
                <a:spcPct val="115000"/>
              </a:lnSpc>
              <a:spcAft>
                <a:spcPts val="600"/>
              </a:spcAft>
              <a:buFontTx/>
              <a:buAutoNum type="arabicPeriod"/>
            </a:pPr>
            <a:r>
              <a:rPr lang="en-US" sz="1300" kern="100" dirty="0">
                <a:latin typeface="Helvetica"/>
                <a:cs typeface="Helvetica"/>
              </a:rPr>
              <a:t>Does the sample/set of samples support a nuclear energy initiative or have any other known and ongoing purpose? </a:t>
            </a:r>
            <a:r>
              <a:rPr lang="en-US" sz="1300" b="1" kern="100" dirty="0">
                <a:solidFill>
                  <a:srgbClr val="FF0000"/>
                </a:solidFill>
                <a:latin typeface="Helvetica"/>
                <a:cs typeface="Helvetica"/>
              </a:rPr>
              <a:t>0</a:t>
            </a:r>
            <a:r>
              <a:rPr lang="en-US" sz="1300" b="1" kern="100" dirty="0">
                <a:latin typeface="Helvetica"/>
                <a:cs typeface="Helvetica"/>
              </a:rPr>
              <a:t> </a:t>
            </a:r>
            <a:r>
              <a:rPr lang="en-US" sz="1300" b="1" kern="100" dirty="0">
                <a:solidFill>
                  <a:schemeClr val="accent1">
                    <a:lumMod val="75000"/>
                  </a:schemeClr>
                </a:solidFill>
                <a:latin typeface="Helvetica"/>
                <a:cs typeface="Helvetica"/>
              </a:rPr>
              <a:t>– </a:t>
            </a:r>
            <a:r>
              <a:rPr lang="en-US" sz="1300" b="1" kern="100" dirty="0">
                <a:solidFill>
                  <a:srgbClr val="00B050"/>
                </a:solidFill>
                <a:latin typeface="Helvetica"/>
                <a:cs typeface="Helvetica"/>
              </a:rPr>
              <a:t>10</a:t>
            </a:r>
            <a:r>
              <a:rPr lang="en-US" sz="1300" b="1" kern="100" dirty="0">
                <a:latin typeface="Helvetica"/>
                <a:cs typeface="Helvetica"/>
              </a:rPr>
              <a:t> </a:t>
            </a:r>
            <a:r>
              <a:rPr lang="en-US" sz="1300" kern="100" dirty="0">
                <a:latin typeface="Helvetica"/>
                <a:cs typeface="Helvetica"/>
              </a:rPr>
              <a:t>points</a:t>
            </a:r>
          </a:p>
          <a:p>
            <a:pPr marL="231775" indent="-231775">
              <a:lnSpc>
                <a:spcPct val="115000"/>
              </a:lnSpc>
              <a:spcAft>
                <a:spcPts val="600"/>
              </a:spcAft>
              <a:buFontTx/>
              <a:buAutoNum type="arabicPeriod"/>
            </a:pPr>
            <a:r>
              <a:rPr lang="en-US" sz="1300" kern="100" dirty="0">
                <a:latin typeface="Helvetica"/>
                <a:cs typeface="Helvetica"/>
              </a:rPr>
              <a:t>Is the sample/set of samples difficult to reproduce? </a:t>
            </a:r>
            <a:r>
              <a:rPr lang="en-US" sz="1300" b="1" kern="100" dirty="0">
                <a:solidFill>
                  <a:srgbClr val="FF0000"/>
                </a:solidFill>
                <a:latin typeface="Helvetica"/>
                <a:cs typeface="Helvetica"/>
              </a:rPr>
              <a:t>0</a:t>
            </a:r>
            <a:r>
              <a:rPr lang="en-US" sz="1300" b="1" kern="100" dirty="0">
                <a:solidFill>
                  <a:schemeClr val="accent1">
                    <a:lumMod val="75000"/>
                  </a:schemeClr>
                </a:solidFill>
                <a:latin typeface="Helvetica"/>
                <a:cs typeface="Helvetica"/>
              </a:rPr>
              <a:t> – </a:t>
            </a:r>
            <a:r>
              <a:rPr lang="en-US" sz="1300" b="1" kern="100" dirty="0">
                <a:solidFill>
                  <a:srgbClr val="00B050"/>
                </a:solidFill>
                <a:latin typeface="Helvetica"/>
                <a:cs typeface="Helvetica"/>
              </a:rPr>
              <a:t>10</a:t>
            </a:r>
            <a:r>
              <a:rPr lang="en-US" sz="1300" b="1" kern="100" dirty="0">
                <a:latin typeface="Helvetica"/>
                <a:cs typeface="Helvetica"/>
              </a:rPr>
              <a:t> </a:t>
            </a:r>
            <a:r>
              <a:rPr lang="en-US" sz="1300" kern="100" dirty="0">
                <a:latin typeface="Helvetica"/>
                <a:cs typeface="Helvetica"/>
              </a:rPr>
              <a:t>points</a:t>
            </a:r>
          </a:p>
          <a:p>
            <a:pPr marL="231775" indent="-231775">
              <a:lnSpc>
                <a:spcPct val="115000"/>
              </a:lnSpc>
              <a:spcAft>
                <a:spcPts val="600"/>
              </a:spcAft>
              <a:buFontTx/>
              <a:buAutoNum type="arabicPeriod"/>
            </a:pPr>
            <a:r>
              <a:rPr lang="en-US" sz="1300" kern="100" dirty="0">
                <a:latin typeface="Helvetica"/>
                <a:cs typeface="Helvetica"/>
              </a:rPr>
              <a:t>Is the sample/set of samples unique? Does it have unique characteristics/contain unique information? </a:t>
            </a:r>
            <a:r>
              <a:rPr lang="en-US" sz="1300" b="1" kern="100" dirty="0">
                <a:solidFill>
                  <a:srgbClr val="FF0000"/>
                </a:solidFill>
                <a:latin typeface="Helvetica"/>
                <a:cs typeface="Helvetica"/>
              </a:rPr>
              <a:t>0</a:t>
            </a:r>
            <a:r>
              <a:rPr lang="en-US" sz="1300" b="1" kern="100" dirty="0">
                <a:latin typeface="Helvetica"/>
                <a:cs typeface="Helvetica"/>
              </a:rPr>
              <a:t> </a:t>
            </a:r>
            <a:r>
              <a:rPr lang="en-US" sz="1300" b="1" kern="100" dirty="0">
                <a:solidFill>
                  <a:schemeClr val="accent1">
                    <a:lumMod val="75000"/>
                  </a:schemeClr>
                </a:solidFill>
                <a:latin typeface="Helvetica"/>
                <a:cs typeface="Helvetica"/>
              </a:rPr>
              <a:t>– </a:t>
            </a:r>
            <a:r>
              <a:rPr lang="en-US" sz="1300" b="1" kern="100" dirty="0">
                <a:solidFill>
                  <a:srgbClr val="00B050"/>
                </a:solidFill>
                <a:latin typeface="Helvetica"/>
                <a:cs typeface="Helvetica"/>
              </a:rPr>
              <a:t>20</a:t>
            </a:r>
            <a:r>
              <a:rPr lang="en-US" sz="1300" b="1" kern="100" dirty="0">
                <a:latin typeface="Helvetica"/>
                <a:cs typeface="Helvetica"/>
              </a:rPr>
              <a:t> </a:t>
            </a:r>
            <a:r>
              <a:rPr lang="en-US" sz="1300" kern="100" dirty="0">
                <a:latin typeface="Helvetica"/>
                <a:cs typeface="Helvetica"/>
              </a:rPr>
              <a:t>points</a:t>
            </a:r>
          </a:p>
          <a:p>
            <a:pPr marL="231775" indent="-231775">
              <a:lnSpc>
                <a:spcPct val="115000"/>
              </a:lnSpc>
              <a:spcAft>
                <a:spcPts val="600"/>
              </a:spcAft>
              <a:buFontTx/>
              <a:buAutoNum type="arabicPeriod"/>
            </a:pPr>
            <a:r>
              <a:rPr lang="en-US" sz="1300" kern="100" dirty="0">
                <a:latin typeface="Helvetica"/>
                <a:cs typeface="Helvetica"/>
              </a:rPr>
              <a:t>Is the sample/set of samples in adequate condition for any ongoing purposes for which it is, or might be, required? </a:t>
            </a:r>
            <a:r>
              <a:rPr lang="en-US" sz="1300" b="1" kern="100" dirty="0">
                <a:solidFill>
                  <a:srgbClr val="FF0000"/>
                </a:solidFill>
                <a:latin typeface="Helvetica"/>
                <a:cs typeface="Helvetica"/>
              </a:rPr>
              <a:t>0</a:t>
            </a:r>
            <a:r>
              <a:rPr lang="en-US" sz="1300" b="1" kern="100" dirty="0">
                <a:latin typeface="Helvetica"/>
                <a:cs typeface="Helvetica"/>
              </a:rPr>
              <a:t> </a:t>
            </a:r>
            <a:r>
              <a:rPr lang="en-US" sz="1300" b="1" kern="100" dirty="0">
                <a:solidFill>
                  <a:schemeClr val="accent1">
                    <a:lumMod val="75000"/>
                  </a:schemeClr>
                </a:solidFill>
                <a:latin typeface="Helvetica"/>
                <a:cs typeface="Helvetica"/>
              </a:rPr>
              <a:t>– </a:t>
            </a:r>
            <a:r>
              <a:rPr lang="en-US" sz="1300" b="1" kern="100" dirty="0">
                <a:solidFill>
                  <a:srgbClr val="00B050"/>
                </a:solidFill>
                <a:latin typeface="Helvetica"/>
                <a:cs typeface="Helvetica"/>
              </a:rPr>
              <a:t>10</a:t>
            </a:r>
            <a:r>
              <a:rPr lang="en-US" sz="1300" b="1" kern="100" dirty="0">
                <a:latin typeface="Helvetica"/>
                <a:cs typeface="Helvetica"/>
              </a:rPr>
              <a:t> </a:t>
            </a:r>
            <a:r>
              <a:rPr lang="en-US" sz="1300" kern="100" dirty="0">
                <a:latin typeface="Helvetica"/>
                <a:cs typeface="Helvetica"/>
              </a:rPr>
              <a:t>points</a:t>
            </a:r>
          </a:p>
          <a:p>
            <a:pPr marL="231775" indent="-231775">
              <a:lnSpc>
                <a:spcPct val="115000"/>
              </a:lnSpc>
              <a:spcAft>
                <a:spcPts val="600"/>
              </a:spcAft>
              <a:buFontTx/>
              <a:buAutoNum type="arabicPeriod"/>
            </a:pPr>
            <a:r>
              <a:rPr lang="en-US" sz="1300" kern="100" dirty="0">
                <a:latin typeface="Helvetica"/>
                <a:cs typeface="Helvetica"/>
              </a:rPr>
              <a:t>Can the sample/set of samples remain at its present location? What would be the cost or burden associated with keeping the sample/set of samples at its present location or must the samples be transferred to the INL? </a:t>
            </a:r>
            <a:r>
              <a:rPr lang="en-US" sz="1300" b="1" kern="100" dirty="0">
                <a:solidFill>
                  <a:srgbClr val="FF0000"/>
                </a:solidFill>
                <a:latin typeface="Helvetica"/>
                <a:cs typeface="Helvetica"/>
              </a:rPr>
              <a:t>0</a:t>
            </a:r>
            <a:r>
              <a:rPr lang="en-US" sz="1300" b="1" kern="100" dirty="0">
                <a:latin typeface="Helvetica"/>
                <a:cs typeface="Helvetica"/>
              </a:rPr>
              <a:t> </a:t>
            </a:r>
            <a:r>
              <a:rPr lang="en-US" sz="1300" b="1" kern="100" dirty="0">
                <a:solidFill>
                  <a:schemeClr val="accent1">
                    <a:lumMod val="75000"/>
                  </a:schemeClr>
                </a:solidFill>
                <a:latin typeface="Helvetica"/>
                <a:cs typeface="Helvetica"/>
              </a:rPr>
              <a:t>– </a:t>
            </a:r>
            <a:r>
              <a:rPr lang="en-US" sz="1300" b="1" kern="100" dirty="0">
                <a:solidFill>
                  <a:srgbClr val="00B050"/>
                </a:solidFill>
                <a:latin typeface="Helvetica"/>
                <a:cs typeface="Helvetica"/>
              </a:rPr>
              <a:t>10</a:t>
            </a:r>
            <a:r>
              <a:rPr lang="en-US" sz="1300" b="1" kern="100" dirty="0">
                <a:latin typeface="Helvetica"/>
                <a:cs typeface="Helvetica"/>
              </a:rPr>
              <a:t> </a:t>
            </a:r>
            <a:r>
              <a:rPr lang="en-US" sz="1300" kern="100" dirty="0">
                <a:latin typeface="Helvetica"/>
                <a:cs typeface="Helvetica"/>
              </a:rPr>
              <a:t>points</a:t>
            </a:r>
          </a:p>
          <a:p>
            <a:pPr marL="231775" indent="-231775">
              <a:lnSpc>
                <a:spcPct val="115000"/>
              </a:lnSpc>
              <a:spcAft>
                <a:spcPts val="600"/>
              </a:spcAft>
              <a:buFontTx/>
              <a:buAutoNum type="arabicPeriod"/>
            </a:pPr>
            <a:r>
              <a:rPr lang="en-US" sz="1300" kern="100" dirty="0">
                <a:latin typeface="Helvetica"/>
                <a:cs typeface="Helvetica"/>
              </a:rPr>
              <a:t>Are there major issues involved in accessing, handling, transporting and/or storing the sample/set of samples?  </a:t>
            </a:r>
            <a:r>
              <a:rPr lang="en-US" sz="1300" b="1" kern="100" dirty="0">
                <a:solidFill>
                  <a:srgbClr val="FF0000"/>
                </a:solidFill>
                <a:latin typeface="Helvetica"/>
                <a:cs typeface="Helvetica"/>
              </a:rPr>
              <a:t>0</a:t>
            </a:r>
            <a:r>
              <a:rPr lang="en-US" sz="1300" b="1" kern="100" dirty="0">
                <a:latin typeface="Helvetica"/>
                <a:cs typeface="Helvetica"/>
              </a:rPr>
              <a:t> </a:t>
            </a:r>
            <a:r>
              <a:rPr lang="en-US" sz="1300" b="1" kern="100" dirty="0">
                <a:solidFill>
                  <a:schemeClr val="accent1">
                    <a:lumMod val="75000"/>
                  </a:schemeClr>
                </a:solidFill>
                <a:latin typeface="Helvetica"/>
                <a:cs typeface="Helvetica"/>
              </a:rPr>
              <a:t>– </a:t>
            </a:r>
            <a:r>
              <a:rPr lang="en-US" sz="1300" b="1" kern="100" dirty="0">
                <a:solidFill>
                  <a:srgbClr val="00B050"/>
                </a:solidFill>
                <a:latin typeface="Helvetica"/>
                <a:cs typeface="Helvetica"/>
              </a:rPr>
              <a:t>15</a:t>
            </a:r>
            <a:r>
              <a:rPr lang="en-US" sz="1300" b="1" kern="100" dirty="0">
                <a:latin typeface="Helvetica"/>
                <a:cs typeface="Helvetica"/>
              </a:rPr>
              <a:t> </a:t>
            </a:r>
            <a:r>
              <a:rPr lang="en-US" sz="1300" kern="100" dirty="0">
                <a:latin typeface="Helvetica"/>
                <a:cs typeface="Helvetica"/>
              </a:rPr>
              <a:t>points</a:t>
            </a:r>
          </a:p>
        </p:txBody>
      </p:sp>
      <p:grpSp>
        <p:nvGrpSpPr>
          <p:cNvPr id="9" name="Group 8">
            <a:extLst>
              <a:ext uri="{FF2B5EF4-FFF2-40B4-BE49-F238E27FC236}">
                <a16:creationId xmlns:a16="http://schemas.microsoft.com/office/drawing/2014/main" id="{5F56EAC5-F49F-88FC-90BF-AB0D4E19C6E6}"/>
              </a:ext>
            </a:extLst>
          </p:cNvPr>
          <p:cNvGrpSpPr/>
          <p:nvPr/>
        </p:nvGrpSpPr>
        <p:grpSpPr>
          <a:xfrm>
            <a:off x="4971914" y="995192"/>
            <a:ext cx="207642" cy="4934863"/>
            <a:chOff x="4971914" y="995192"/>
            <a:chExt cx="207642" cy="4934863"/>
          </a:xfrm>
        </p:grpSpPr>
        <p:sp>
          <p:nvSpPr>
            <p:cNvPr id="6" name="Rectangle 5">
              <a:extLst>
                <a:ext uri="{FF2B5EF4-FFF2-40B4-BE49-F238E27FC236}">
                  <a16:creationId xmlns:a16="http://schemas.microsoft.com/office/drawing/2014/main" id="{8B264F42-A949-22B7-EB74-9FE089BCBD3F}"/>
                </a:ext>
              </a:extLst>
            </p:cNvPr>
            <p:cNvSpPr/>
            <p:nvPr/>
          </p:nvSpPr>
          <p:spPr>
            <a:xfrm>
              <a:off x="4971914" y="2640146"/>
              <a:ext cx="207642" cy="16449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95DC31-0008-AC54-20F9-0994F8DF7F10}"/>
                </a:ext>
              </a:extLst>
            </p:cNvPr>
            <p:cNvSpPr/>
            <p:nvPr/>
          </p:nvSpPr>
          <p:spPr>
            <a:xfrm>
              <a:off x="4971914" y="995192"/>
              <a:ext cx="207642" cy="1644954"/>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148242E-B057-69F8-1063-7BEDB02B88D8}"/>
                </a:ext>
              </a:extLst>
            </p:cNvPr>
            <p:cNvSpPr/>
            <p:nvPr/>
          </p:nvSpPr>
          <p:spPr>
            <a:xfrm>
              <a:off x="4971914" y="4285101"/>
              <a:ext cx="207642" cy="1644954"/>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9761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99302CC-1373-7D0E-CE31-E1FC16D5BB7A}"/>
              </a:ext>
            </a:extLst>
          </p:cNvPr>
          <p:cNvGraphicFramePr>
            <a:graphicFrameLocks noGrp="1"/>
          </p:cNvGraphicFramePr>
          <p:nvPr>
            <p:extLst>
              <p:ext uri="{D42A27DB-BD31-4B8C-83A1-F6EECF244321}">
                <p14:modId xmlns:p14="http://schemas.microsoft.com/office/powerpoint/2010/main" val="2088066426"/>
              </p:ext>
            </p:extLst>
          </p:nvPr>
        </p:nvGraphicFramePr>
        <p:xfrm>
          <a:off x="499110" y="1621365"/>
          <a:ext cx="10858499" cy="2459599"/>
        </p:xfrm>
        <a:graphic>
          <a:graphicData uri="http://schemas.openxmlformats.org/drawingml/2006/table">
            <a:tbl>
              <a:tblPr firstRow="1" firstCol="1" bandRow="1"/>
              <a:tblGrid>
                <a:gridCol w="1424940">
                  <a:extLst>
                    <a:ext uri="{9D8B030D-6E8A-4147-A177-3AD203B41FA5}">
                      <a16:colId xmlns:a16="http://schemas.microsoft.com/office/drawing/2014/main" val="3889292862"/>
                    </a:ext>
                  </a:extLst>
                </a:gridCol>
                <a:gridCol w="9433559">
                  <a:extLst>
                    <a:ext uri="{9D8B030D-6E8A-4147-A177-3AD203B41FA5}">
                      <a16:colId xmlns:a16="http://schemas.microsoft.com/office/drawing/2014/main" val="3190709956"/>
                    </a:ext>
                  </a:extLst>
                </a:gridCol>
              </a:tblGrid>
              <a:tr h="533749">
                <a:tc>
                  <a:txBody>
                    <a:bodyPr/>
                    <a:lstStyle/>
                    <a:p>
                      <a:pPr marL="0" marR="0" algn="ctr">
                        <a:lnSpc>
                          <a:spcPct val="115000"/>
                        </a:lnSpc>
                        <a:spcAft>
                          <a:spcPts val="400"/>
                        </a:spcAft>
                        <a:buNone/>
                      </a:pPr>
                      <a:r>
                        <a:rPr lang="en-US" sz="1400" b="1" kern="100" dirty="0">
                          <a:effectLst/>
                          <a:latin typeface="Helvetica" panose="020B0604020202020204" pitchFamily="34" charset="0"/>
                          <a:ea typeface="Aptos" panose="020B0004020202020204" pitchFamily="34" charset="0"/>
                          <a:cs typeface="Helvetica" panose="020B0604020202020204" pitchFamily="34" charset="0"/>
                        </a:rPr>
                        <a:t>Overall Value Assessment</a:t>
                      </a:r>
                      <a:endParaRPr lang="en-US" sz="1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400"/>
                        </a:spcAft>
                        <a:buNone/>
                      </a:pPr>
                      <a:r>
                        <a:rPr lang="en-US" sz="1400" b="1" kern="100" dirty="0">
                          <a:effectLst/>
                          <a:latin typeface="Helvetica" panose="020B0604020202020204" pitchFamily="34" charset="0"/>
                          <a:ea typeface="Aptos" panose="020B0004020202020204" pitchFamily="34" charset="0"/>
                          <a:cs typeface="Helvetica" panose="020B0604020202020204" pitchFamily="34" charset="0"/>
                        </a:rPr>
                        <a:t>Decision</a:t>
                      </a:r>
                      <a:endParaRPr lang="en-US" sz="1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3879476"/>
                  </a:ext>
                </a:extLst>
              </a:tr>
              <a:tr h="579480">
                <a:tc>
                  <a:txBody>
                    <a:bodyPr/>
                    <a:lstStyle/>
                    <a:p>
                      <a:pPr marL="0" marR="0" algn="ctr">
                        <a:lnSpc>
                          <a:spcPct val="115000"/>
                        </a:lnSpc>
                        <a:spcAft>
                          <a:spcPts val="800"/>
                        </a:spcAft>
                        <a:buNone/>
                      </a:pPr>
                      <a:r>
                        <a:rPr lang="en-US" sz="1400" b="1" kern="100" dirty="0">
                          <a:solidFill>
                            <a:srgbClr val="000000"/>
                          </a:solidFill>
                          <a:effectLst/>
                          <a:latin typeface="Helvetica" panose="020B0604020202020204" pitchFamily="34" charset="0"/>
                          <a:ea typeface="Aptos" panose="020B0004020202020204" pitchFamily="34" charset="0"/>
                          <a:cs typeface="Helvetica" panose="020B0604020202020204" pitchFamily="34" charset="0"/>
                        </a:rPr>
                        <a:t>Red</a:t>
                      </a:r>
                      <a:endParaRPr lang="en-US" sz="1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15000"/>
                        </a:lnSpc>
                        <a:spcBef>
                          <a:spcPts val="600"/>
                        </a:spcBef>
                        <a:spcAft>
                          <a:spcPts val="600"/>
                        </a:spcAft>
                        <a:buNone/>
                      </a:pPr>
                      <a:r>
                        <a:rPr lang="en-US" sz="1400" kern="100" dirty="0">
                          <a:effectLst/>
                          <a:latin typeface="Helvetica" panose="020B0604020202020204" pitchFamily="34" charset="0"/>
                          <a:ea typeface="Aptos" panose="020B0004020202020204" pitchFamily="34" charset="0"/>
                          <a:cs typeface="Helvetica" panose="020B0604020202020204" pitchFamily="34" charset="0"/>
                        </a:rPr>
                        <a:t>Sample/set of samples is of no present or future use to NSUF, and/or could be easily reproduced if needed. The cost of keeping the sample far outweighs any potential value. </a:t>
                      </a:r>
                      <a:r>
                        <a:rPr lang="en-US" sz="1400" b="1" kern="100" dirty="0">
                          <a:solidFill>
                            <a:srgbClr val="FF0000"/>
                          </a:solidFill>
                          <a:effectLst/>
                          <a:latin typeface="Helvetica" panose="020B0604020202020204" pitchFamily="34" charset="0"/>
                          <a:ea typeface="Aptos" panose="020B0004020202020204" pitchFamily="34" charset="0"/>
                          <a:cs typeface="Helvetica" panose="020B0604020202020204" pitchFamily="34" charset="0"/>
                        </a:rPr>
                        <a:t>(0 – 49)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3963304"/>
                  </a:ext>
                </a:extLst>
              </a:tr>
              <a:tr h="618884">
                <a:tc>
                  <a:txBody>
                    <a:bodyPr/>
                    <a:lstStyle/>
                    <a:p>
                      <a:pPr marL="0" marR="0" algn="ctr">
                        <a:lnSpc>
                          <a:spcPct val="115000"/>
                        </a:lnSpc>
                        <a:spcAft>
                          <a:spcPts val="800"/>
                        </a:spcAft>
                        <a:buNone/>
                      </a:pPr>
                      <a:r>
                        <a:rPr lang="en-US" sz="1400" b="1" kern="100" dirty="0">
                          <a:solidFill>
                            <a:srgbClr val="000000"/>
                          </a:solidFill>
                          <a:effectLst/>
                          <a:latin typeface="Helvetica" panose="020B0604020202020204" pitchFamily="34" charset="0"/>
                          <a:ea typeface="Aptos" panose="020B0004020202020204" pitchFamily="34" charset="0"/>
                          <a:cs typeface="Helvetica" panose="020B0604020202020204" pitchFamily="34" charset="0"/>
                        </a:rPr>
                        <a:t>Amber</a:t>
                      </a:r>
                      <a:endParaRPr lang="en-US" sz="1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B200"/>
                    </a:solidFill>
                  </a:tcPr>
                </a:tc>
                <a:tc>
                  <a:txBody>
                    <a:bodyPr/>
                    <a:lstStyle/>
                    <a:p>
                      <a:pPr marL="0" marR="0">
                        <a:lnSpc>
                          <a:spcPct val="115000"/>
                        </a:lnSpc>
                        <a:spcBef>
                          <a:spcPts val="300"/>
                        </a:spcBef>
                        <a:spcAft>
                          <a:spcPts val="300"/>
                        </a:spcAft>
                        <a:buNone/>
                      </a:pPr>
                      <a:r>
                        <a:rPr lang="en-US" sz="1400" kern="100" dirty="0">
                          <a:effectLst/>
                          <a:latin typeface="Helvetica" panose="020B0604020202020204" pitchFamily="34" charset="0"/>
                          <a:ea typeface="Aptos" panose="020B0004020202020204" pitchFamily="34" charset="0"/>
                          <a:cs typeface="Helvetica" panose="020B0604020202020204" pitchFamily="34" charset="0"/>
                        </a:rPr>
                        <a:t>Uncertain value, needs further consideration </a:t>
                      </a:r>
                      <a:r>
                        <a:rPr lang="en-US" sz="1400" b="1" kern="100" dirty="0">
                          <a:solidFill>
                            <a:schemeClr val="accent1">
                              <a:lumMod val="75000"/>
                            </a:schemeClr>
                          </a:solidFill>
                          <a:effectLst/>
                          <a:latin typeface="Helvetica" panose="020B0604020202020204" pitchFamily="34" charset="0"/>
                          <a:ea typeface="Aptos" panose="020B0004020202020204" pitchFamily="34" charset="0"/>
                          <a:cs typeface="Helvetica" panose="020B0604020202020204" pitchFamily="34" charset="0"/>
                        </a:rPr>
                        <a:t>(50 – 79) </a:t>
                      </a:r>
                      <a:r>
                        <a:rPr lang="en-US" sz="1400" b="1" kern="100" dirty="0">
                          <a:effectLst/>
                          <a:latin typeface="Helvetica" panose="020B0604020202020204" pitchFamily="34" charset="0"/>
                          <a:ea typeface="Aptos" panose="020B0004020202020204" pitchFamily="34" charset="0"/>
                          <a:cs typeface="Helvetica" panose="020B0604020202020204" pitchFamily="34" charset="0"/>
                        </a:rPr>
                        <a:t>Amber should only be used as a holding category, i.e. if it is anticipated that further work or subsequent developments will allow a Red or Green categorization to be assigned. </a:t>
                      </a:r>
                      <a:endParaRPr lang="en-US" sz="1400" kern="100" dirty="0">
                        <a:solidFill>
                          <a:schemeClr val="accent1">
                            <a:lumMod val="75000"/>
                          </a:schemeClr>
                        </a:solidFill>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1597621"/>
                  </a:ext>
                </a:extLst>
              </a:tr>
              <a:tr h="631169">
                <a:tc>
                  <a:txBody>
                    <a:bodyPr/>
                    <a:lstStyle/>
                    <a:p>
                      <a:pPr marL="0" marR="0" algn="ctr">
                        <a:lnSpc>
                          <a:spcPct val="115000"/>
                        </a:lnSpc>
                        <a:spcAft>
                          <a:spcPts val="800"/>
                        </a:spcAft>
                        <a:buNone/>
                      </a:pPr>
                      <a:r>
                        <a:rPr lang="en-US" sz="1400" kern="100" dirty="0">
                          <a:solidFill>
                            <a:srgbClr val="000000"/>
                          </a:solidFill>
                          <a:effectLst/>
                          <a:latin typeface="Helvetica" panose="020B0604020202020204" pitchFamily="34" charset="0"/>
                          <a:ea typeface="Aptos" panose="020B0004020202020204" pitchFamily="34" charset="0"/>
                          <a:cs typeface="Helvetica" panose="020B0604020202020204" pitchFamily="34" charset="0"/>
                        </a:rPr>
                        <a:t>Green</a:t>
                      </a:r>
                      <a:endParaRPr lang="en-US" sz="1400" kern="100" dirty="0">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15000"/>
                        </a:lnSpc>
                        <a:spcBef>
                          <a:spcPts val="300"/>
                        </a:spcBef>
                        <a:spcAft>
                          <a:spcPts val="0"/>
                        </a:spcAft>
                        <a:buNone/>
                      </a:pPr>
                      <a:r>
                        <a:rPr lang="en-US" sz="1400" kern="100" dirty="0">
                          <a:effectLst/>
                          <a:latin typeface="Helvetica" panose="020B0604020202020204" pitchFamily="34" charset="0"/>
                          <a:ea typeface="Aptos" panose="020B0004020202020204" pitchFamily="34" charset="0"/>
                          <a:cs typeface="Helvetica" panose="020B0604020202020204" pitchFamily="34" charset="0"/>
                        </a:rPr>
                        <a:t>High value, sample accepted </a:t>
                      </a:r>
                      <a:r>
                        <a:rPr lang="en-US" sz="1400" b="1" kern="100" dirty="0">
                          <a:solidFill>
                            <a:srgbClr val="00B050"/>
                          </a:solidFill>
                          <a:effectLst/>
                          <a:latin typeface="Helvetica" panose="020B0604020202020204" pitchFamily="34" charset="0"/>
                          <a:ea typeface="Aptos" panose="020B0004020202020204" pitchFamily="34" charset="0"/>
                          <a:cs typeface="Helvetica" panose="020B0604020202020204" pitchFamily="34" charset="0"/>
                        </a:rPr>
                        <a:t>(80 – 100) </a:t>
                      </a:r>
                      <a:r>
                        <a:rPr lang="en-US" sz="1400" kern="100" dirty="0">
                          <a:effectLst/>
                          <a:latin typeface="Helvetica" panose="020B0604020202020204" pitchFamily="34" charset="0"/>
                          <a:ea typeface="Aptos" panose="020B0004020202020204" pitchFamily="34" charset="0"/>
                          <a:cs typeface="Helvetica" panose="020B0604020202020204" pitchFamily="34" charset="0"/>
                        </a:rPr>
                        <a:t>Sample/set of samples is considered useful to NSUF in the present and/or future and could not be easily reproduced. Its value outweighs the cost of keeping it. </a:t>
                      </a:r>
                      <a:endParaRPr lang="en-US" sz="1400" kern="100" dirty="0">
                        <a:solidFill>
                          <a:srgbClr val="00B050"/>
                        </a:solidFill>
                        <a:effectLst/>
                        <a:latin typeface="Helvetica" panose="020B0604020202020204" pitchFamily="34" charset="0"/>
                        <a:ea typeface="Aptos" panose="020B0004020202020204" pitchFamily="34" charset="0"/>
                        <a:cs typeface="Helvetica"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8289052"/>
                  </a:ext>
                </a:extLst>
              </a:tr>
            </a:tbl>
          </a:graphicData>
        </a:graphic>
      </p:graphicFrame>
      <p:graphicFrame>
        <p:nvGraphicFramePr>
          <p:cNvPr id="3" name="Table 2">
            <a:extLst>
              <a:ext uri="{FF2B5EF4-FFF2-40B4-BE49-F238E27FC236}">
                <a16:creationId xmlns:a16="http://schemas.microsoft.com/office/drawing/2014/main" id="{1FE6587E-9024-FE23-805F-7EB36BDB9A25}"/>
              </a:ext>
            </a:extLst>
          </p:cNvPr>
          <p:cNvGraphicFramePr>
            <a:graphicFrameLocks noGrp="1"/>
          </p:cNvGraphicFramePr>
          <p:nvPr>
            <p:extLst>
              <p:ext uri="{D42A27DB-BD31-4B8C-83A1-F6EECF244321}">
                <p14:modId xmlns:p14="http://schemas.microsoft.com/office/powerpoint/2010/main" val="2932201785"/>
              </p:ext>
            </p:extLst>
          </p:nvPr>
        </p:nvGraphicFramePr>
        <p:xfrm>
          <a:off x="499110" y="4597499"/>
          <a:ext cx="4652753" cy="731520"/>
        </p:xfrm>
        <a:graphic>
          <a:graphicData uri="http://schemas.openxmlformats.org/drawingml/2006/table">
            <a:tbl>
              <a:tblPr firstRow="1" bandRow="1">
                <a:tableStyleId>{5C22544A-7EE6-4342-B048-85BDC9FD1C3A}</a:tableStyleId>
              </a:tblPr>
              <a:tblGrid>
                <a:gridCol w="1965310">
                  <a:extLst>
                    <a:ext uri="{9D8B030D-6E8A-4147-A177-3AD203B41FA5}">
                      <a16:colId xmlns:a16="http://schemas.microsoft.com/office/drawing/2014/main" val="3837846188"/>
                    </a:ext>
                  </a:extLst>
                </a:gridCol>
                <a:gridCol w="2687443">
                  <a:extLst>
                    <a:ext uri="{9D8B030D-6E8A-4147-A177-3AD203B41FA5}">
                      <a16:colId xmlns:a16="http://schemas.microsoft.com/office/drawing/2014/main" val="2941226678"/>
                    </a:ext>
                  </a:extLst>
                </a:gridCol>
              </a:tblGrid>
              <a:tr h="631828">
                <a:tc>
                  <a:txBody>
                    <a:bodyPr/>
                    <a:lstStyle/>
                    <a:p>
                      <a:pPr algn="l"/>
                      <a:r>
                        <a:rPr lang="en-US" sz="1400" kern="100" dirty="0">
                          <a:solidFill>
                            <a:schemeClr val="tx1"/>
                          </a:solidFill>
                          <a:effectLst/>
                          <a:latin typeface="Helvetica" panose="020B0604020202020204" pitchFamily="34" charset="0"/>
                          <a:cs typeface="Helvetica" panose="020B0604020202020204" pitchFamily="34" charset="0"/>
                        </a:rPr>
                        <a:t>Outcome of Value Assessment </a:t>
                      </a:r>
                      <a:r>
                        <a:rPr lang="en-US" sz="1400" b="0" kern="100" dirty="0">
                          <a:solidFill>
                            <a:schemeClr val="tx1"/>
                          </a:solidFill>
                          <a:effectLst/>
                          <a:latin typeface="Helvetica" panose="020B0604020202020204" pitchFamily="34" charset="0"/>
                          <a:cs typeface="Helvetica" panose="020B0604020202020204" pitchFamily="34" charset="0"/>
                        </a:rPr>
                        <a:t>(overall Numerical score)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rgbClr val="FF0000"/>
                          </a:solidFill>
                          <a:latin typeface="Helvetica" panose="020B0604020202020204" pitchFamily="34" charset="0"/>
                          <a:cs typeface="Helvetica" panose="020B0604020202020204" pitchFamily="34" charset="0"/>
                        </a:rPr>
                        <a:t>Reject – score</a:t>
                      </a:r>
                    </a:p>
                    <a:p>
                      <a:r>
                        <a:rPr lang="en-US" sz="1400" dirty="0">
                          <a:solidFill>
                            <a:srgbClr val="00B050"/>
                          </a:solidFill>
                          <a:latin typeface="Helvetica" panose="020B0604020202020204" pitchFamily="34" charset="0"/>
                          <a:cs typeface="Helvetica" panose="020B0604020202020204" pitchFamily="34" charset="0"/>
                        </a:rPr>
                        <a:t>Accept – score </a:t>
                      </a:r>
                    </a:p>
                    <a:p>
                      <a:r>
                        <a:rPr lang="en-US" sz="1400" dirty="0">
                          <a:solidFill>
                            <a:srgbClr val="DB792C"/>
                          </a:solidFill>
                          <a:latin typeface="Helvetica" panose="020B0604020202020204" pitchFamily="34" charset="0"/>
                          <a:cs typeface="Helvetica" panose="020B0604020202020204" pitchFamily="34" charset="0"/>
                        </a:rPr>
                        <a:t>Uncertain – score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177581"/>
                  </a:ext>
                </a:extLst>
              </a:tr>
            </a:tbl>
          </a:graphicData>
        </a:graphic>
      </p:graphicFrame>
      <p:graphicFrame>
        <p:nvGraphicFramePr>
          <p:cNvPr id="4" name="Table 3">
            <a:extLst>
              <a:ext uri="{FF2B5EF4-FFF2-40B4-BE49-F238E27FC236}">
                <a16:creationId xmlns:a16="http://schemas.microsoft.com/office/drawing/2014/main" id="{9A78DBA1-051C-D72F-630F-9D09365C5CAF}"/>
              </a:ext>
            </a:extLst>
          </p:cNvPr>
          <p:cNvGraphicFramePr>
            <a:graphicFrameLocks noGrp="1"/>
          </p:cNvGraphicFramePr>
          <p:nvPr>
            <p:extLst>
              <p:ext uri="{D42A27DB-BD31-4B8C-83A1-F6EECF244321}">
                <p14:modId xmlns:p14="http://schemas.microsoft.com/office/powerpoint/2010/main" val="1475425980"/>
              </p:ext>
            </p:extLst>
          </p:nvPr>
        </p:nvGraphicFramePr>
        <p:xfrm>
          <a:off x="5602740" y="4597499"/>
          <a:ext cx="5821680" cy="731520"/>
        </p:xfrm>
        <a:graphic>
          <a:graphicData uri="http://schemas.openxmlformats.org/drawingml/2006/table">
            <a:tbl>
              <a:tblPr firstRow="1" bandRow="1">
                <a:tableStyleId>{5C22544A-7EE6-4342-B048-85BDC9FD1C3A}</a:tableStyleId>
              </a:tblPr>
              <a:tblGrid>
                <a:gridCol w="2894393">
                  <a:extLst>
                    <a:ext uri="{9D8B030D-6E8A-4147-A177-3AD203B41FA5}">
                      <a16:colId xmlns:a16="http://schemas.microsoft.com/office/drawing/2014/main" val="3837846188"/>
                    </a:ext>
                  </a:extLst>
                </a:gridCol>
                <a:gridCol w="2927287">
                  <a:extLst>
                    <a:ext uri="{9D8B030D-6E8A-4147-A177-3AD203B41FA5}">
                      <a16:colId xmlns:a16="http://schemas.microsoft.com/office/drawing/2014/main" val="2941226678"/>
                    </a:ext>
                  </a:extLst>
                </a:gridCol>
              </a:tblGrid>
              <a:tr h="731520">
                <a:tc>
                  <a:txBody>
                    <a:bodyPr/>
                    <a:lstStyle/>
                    <a:p>
                      <a:pPr algn="l"/>
                      <a:r>
                        <a:rPr lang="en-US" sz="1400" kern="100" dirty="0">
                          <a:solidFill>
                            <a:schemeClr val="tx1"/>
                          </a:solidFill>
                          <a:effectLst/>
                          <a:latin typeface="Helvetica" panose="020B0604020202020204" pitchFamily="34" charset="0"/>
                          <a:cs typeface="Helvetica" panose="020B0604020202020204" pitchFamily="34" charset="0"/>
                        </a:rPr>
                        <a:t>Outcome </a:t>
                      </a:r>
                      <a:r>
                        <a:rPr lang="en-US" sz="1400" b="0" kern="100" dirty="0">
                          <a:solidFill>
                            <a:schemeClr val="tx1"/>
                          </a:solidFill>
                          <a:effectLst/>
                          <a:latin typeface="Helvetica" panose="020B0604020202020204" pitchFamily="34" charset="0"/>
                          <a:cs typeface="Helvetica" panose="020B0604020202020204" pitchFamily="34" charset="0"/>
                        </a:rPr>
                        <a:t>(endpoint reached, i.e. </a:t>
                      </a:r>
                      <a:r>
                        <a:rPr lang="en-US" sz="1400" b="1" kern="100" dirty="0">
                          <a:solidFill>
                            <a:srgbClr val="00B050"/>
                          </a:solidFill>
                          <a:effectLst/>
                          <a:latin typeface="Helvetica" panose="020B0604020202020204" pitchFamily="34" charset="0"/>
                          <a:cs typeface="Helvetica" panose="020B0604020202020204" pitchFamily="34" charset="0"/>
                        </a:rPr>
                        <a:t>Accept</a:t>
                      </a:r>
                      <a:r>
                        <a:rPr lang="en-US" sz="1400" b="0" kern="100" dirty="0">
                          <a:solidFill>
                            <a:schemeClr val="tx1"/>
                          </a:solidFill>
                          <a:effectLst/>
                          <a:latin typeface="Helvetica" panose="020B0604020202020204" pitchFamily="34" charset="0"/>
                          <a:cs typeface="Helvetica" panose="020B0604020202020204" pitchFamily="34" charset="0"/>
                        </a:rPr>
                        <a:t>, retain at current location, transfer to NSUF facility, or </a:t>
                      </a:r>
                      <a:r>
                        <a:rPr lang="en-US" sz="1400" b="1" kern="100" dirty="0">
                          <a:solidFill>
                            <a:srgbClr val="FF0000"/>
                          </a:solidFill>
                          <a:effectLst/>
                          <a:latin typeface="Helvetica" panose="020B0604020202020204" pitchFamily="34" charset="0"/>
                          <a:cs typeface="Helvetica" panose="020B0604020202020204" pitchFamily="34" charset="0"/>
                        </a:rPr>
                        <a:t>Reject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400" dirty="0">
                        <a:solidFill>
                          <a:srgbClr val="DB792C"/>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3177581"/>
                  </a:ext>
                </a:extLst>
              </a:tr>
            </a:tbl>
          </a:graphicData>
        </a:graphic>
      </p:graphicFrame>
      <p:sp>
        <p:nvSpPr>
          <p:cNvPr id="5" name="TextBox 4">
            <a:extLst>
              <a:ext uri="{FF2B5EF4-FFF2-40B4-BE49-F238E27FC236}">
                <a16:creationId xmlns:a16="http://schemas.microsoft.com/office/drawing/2014/main" id="{748136AA-6A69-0716-33B5-E53157E0C79E}"/>
              </a:ext>
            </a:extLst>
          </p:cNvPr>
          <p:cNvSpPr txBox="1"/>
          <p:nvPr/>
        </p:nvSpPr>
        <p:spPr>
          <a:xfrm>
            <a:off x="445770" y="4289722"/>
            <a:ext cx="1836420"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Value Assessment:</a:t>
            </a:r>
          </a:p>
        </p:txBody>
      </p:sp>
      <p:sp>
        <p:nvSpPr>
          <p:cNvPr id="6" name="Title 4">
            <a:extLst>
              <a:ext uri="{FF2B5EF4-FFF2-40B4-BE49-F238E27FC236}">
                <a16:creationId xmlns:a16="http://schemas.microsoft.com/office/drawing/2014/main" id="{2F63A055-0BDC-5000-6457-C09B44BB4915}"/>
              </a:ext>
            </a:extLst>
          </p:cNvPr>
          <p:cNvSpPr txBox="1">
            <a:spLocks/>
          </p:cNvSpPr>
          <p:nvPr/>
        </p:nvSpPr>
        <p:spPr>
          <a:xfrm>
            <a:off x="445770" y="556844"/>
            <a:ext cx="4103370" cy="37855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Value Assessment Process</a:t>
            </a:r>
          </a:p>
        </p:txBody>
      </p:sp>
      <p:sp>
        <p:nvSpPr>
          <p:cNvPr id="8" name="TextBox 7">
            <a:extLst>
              <a:ext uri="{FF2B5EF4-FFF2-40B4-BE49-F238E27FC236}">
                <a16:creationId xmlns:a16="http://schemas.microsoft.com/office/drawing/2014/main" id="{1ACF46A0-A550-6231-66AD-48445F770786}"/>
              </a:ext>
            </a:extLst>
          </p:cNvPr>
          <p:cNvSpPr txBox="1"/>
          <p:nvPr/>
        </p:nvSpPr>
        <p:spPr>
          <a:xfrm>
            <a:off x="377190" y="1226500"/>
            <a:ext cx="5105399" cy="369332"/>
          </a:xfrm>
          <a:prstGeom prst="rect">
            <a:avLst/>
          </a:prstGeom>
          <a:noFill/>
        </p:spPr>
        <p:txBody>
          <a:bodyPr wrap="square">
            <a:spAutoFit/>
          </a:bodyPr>
          <a:lstStyle/>
          <a:p>
            <a:pPr>
              <a:spcAft>
                <a:spcPts val="600"/>
              </a:spcAft>
            </a:pPr>
            <a:r>
              <a:rPr lang="en-US" sz="1800" dirty="0">
                <a:solidFill>
                  <a:schemeClr val="accent1">
                    <a:lumMod val="75000"/>
                  </a:schemeClr>
                </a:solidFill>
                <a:latin typeface="Arial"/>
                <a:cs typeface="Arial"/>
              </a:rPr>
              <a:t>Step 3: NSUF Management and Chief Scientists</a:t>
            </a:r>
          </a:p>
        </p:txBody>
      </p:sp>
      <p:sp>
        <p:nvSpPr>
          <p:cNvPr id="7" name="TextBox 6">
            <a:extLst>
              <a:ext uri="{FF2B5EF4-FFF2-40B4-BE49-F238E27FC236}">
                <a16:creationId xmlns:a16="http://schemas.microsoft.com/office/drawing/2014/main" id="{4A6E3C50-0F75-1AC9-12E4-85F732387258}"/>
              </a:ext>
            </a:extLst>
          </p:cNvPr>
          <p:cNvSpPr txBox="1"/>
          <p:nvPr/>
        </p:nvSpPr>
        <p:spPr>
          <a:xfrm>
            <a:off x="5551662" y="4290838"/>
            <a:ext cx="5104230" cy="307777"/>
          </a:xfrm>
          <a:prstGeom prst="rect">
            <a:avLst/>
          </a:prstGeom>
          <a:noFill/>
        </p:spPr>
        <p:txBody>
          <a:bodyPr wrap="square" rtlCol="0">
            <a:spAutoFit/>
          </a:bodyPr>
          <a:lstStyle/>
          <a:p>
            <a:r>
              <a:rPr lang="en-US" sz="1400" b="1" dirty="0">
                <a:latin typeface="Helvetica" panose="020B0604020202020204" pitchFamily="34" charset="0"/>
                <a:cs typeface="Helvetica" panose="020B0604020202020204" pitchFamily="34" charset="0"/>
              </a:rPr>
              <a:t>Decision to accept, transfer to NSUF facility, reject:</a:t>
            </a:r>
          </a:p>
        </p:txBody>
      </p:sp>
    </p:spTree>
    <p:extLst>
      <p:ext uri="{BB962C8B-B14F-4D97-AF65-F5344CB8AC3E}">
        <p14:creationId xmlns:p14="http://schemas.microsoft.com/office/powerpoint/2010/main" val="2160725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78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B9BA4E-A054-7FD4-CE4D-A58478D56C46}"/>
              </a:ext>
            </a:extLst>
          </p:cNvPr>
          <p:cNvSpPr txBox="1"/>
          <p:nvPr/>
        </p:nvSpPr>
        <p:spPr>
          <a:xfrm>
            <a:off x="334922" y="527892"/>
            <a:ext cx="1773639" cy="523220"/>
          </a:xfrm>
          <a:prstGeom prst="rect">
            <a:avLst/>
          </a:prstGeom>
          <a:noFill/>
        </p:spPr>
        <p:txBody>
          <a:bodyPr wrap="square" rtlCol="0">
            <a:spAutoFit/>
          </a:bodyPr>
          <a:lstStyle/>
          <a:p>
            <a:r>
              <a:rPr lang="en-US" sz="2800" b="1" dirty="0">
                <a:ln>
                  <a:gradFill>
                    <a:gsLst>
                      <a:gs pos="56000">
                        <a:schemeClr val="accent1">
                          <a:lumMod val="5000"/>
                          <a:lumOff val="95000"/>
                        </a:schemeClr>
                      </a:gs>
                      <a:gs pos="0">
                        <a:schemeClr val="accent1">
                          <a:lumMod val="75000"/>
                        </a:schemeClr>
                      </a:gs>
                      <a:gs pos="100000">
                        <a:schemeClr val="accent1">
                          <a:lumMod val="75000"/>
                        </a:schemeClr>
                      </a:gs>
                    </a:gsLst>
                    <a:lin ang="5400000" scaled="1"/>
                  </a:gradFill>
                </a:ln>
                <a:solidFill>
                  <a:schemeClr val="accent1">
                    <a:lumMod val="75000"/>
                  </a:schemeClr>
                </a:solidFill>
                <a:effectLst>
                  <a:innerShdw blurRad="63500" dist="50800" dir="16200000">
                    <a:prstClr val="black">
                      <a:alpha val="50000"/>
                    </a:prstClr>
                  </a:innerShdw>
                </a:effectLst>
                <a:latin typeface="Helvetica" panose="020B0604020202020204" pitchFamily="34" charset="0"/>
                <a:cs typeface="Helvetica" panose="020B0604020202020204" pitchFamily="34" charset="0"/>
              </a:rPr>
              <a:t>Overview</a:t>
            </a:r>
          </a:p>
        </p:txBody>
      </p:sp>
      <p:grpSp>
        <p:nvGrpSpPr>
          <p:cNvPr id="6" name="Group 5">
            <a:extLst>
              <a:ext uri="{FF2B5EF4-FFF2-40B4-BE49-F238E27FC236}">
                <a16:creationId xmlns:a16="http://schemas.microsoft.com/office/drawing/2014/main" id="{CA300040-A1A8-0A9C-721C-2AD08B40E56C}"/>
              </a:ext>
            </a:extLst>
          </p:cNvPr>
          <p:cNvGrpSpPr/>
          <p:nvPr/>
        </p:nvGrpSpPr>
        <p:grpSpPr>
          <a:xfrm>
            <a:off x="409837" y="1263066"/>
            <a:ext cx="10028278" cy="4800600"/>
            <a:chOff x="355770" y="1162493"/>
            <a:chExt cx="9952736" cy="4800600"/>
          </a:xfrm>
        </p:grpSpPr>
        <p:sp>
          <p:nvSpPr>
            <p:cNvPr id="7" name="Content Placeholder 2">
              <a:extLst>
                <a:ext uri="{FF2B5EF4-FFF2-40B4-BE49-F238E27FC236}">
                  <a16:creationId xmlns:a16="http://schemas.microsoft.com/office/drawing/2014/main" id="{8AEE13D6-3F81-3E1E-6135-C9FA3347E546}"/>
                </a:ext>
              </a:extLst>
            </p:cNvPr>
            <p:cNvSpPr txBox="1">
              <a:spLocks/>
            </p:cNvSpPr>
            <p:nvPr/>
          </p:nvSpPr>
          <p:spPr>
            <a:xfrm>
              <a:off x="583440" y="2217658"/>
              <a:ext cx="6067344" cy="34048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resulting from NSUF-awarded projects,</a:t>
              </a:r>
            </a:p>
            <a:p>
              <a:pPr>
                <a:lnSpc>
                  <a:spcPct val="120000"/>
                </a:lnSpc>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Legacy samples from the Experimental Breeder Reactor (EBR-II) shutdown in 1994,</a:t>
              </a:r>
            </a:p>
            <a:p>
              <a:pPr>
                <a:spcBef>
                  <a:spcPts val="0"/>
                </a:spcBef>
                <a:spcAft>
                  <a:spcPts val="12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Samples from real-world components retrieved from decommissioned and operating power reactors,</a:t>
              </a:r>
            </a:p>
            <a:p>
              <a:pPr>
                <a:spcBef>
                  <a:spcPts val="0"/>
                </a:spcBef>
                <a:spcAft>
                  <a:spcPts val="1200"/>
                </a:spcAft>
                <a:buClr>
                  <a:srgbClr val="07519E"/>
                </a:buClr>
              </a:pPr>
              <a:endParaRPr lang="en-US" sz="1800" dirty="0">
                <a:solidFill>
                  <a:schemeClr val="tx2">
                    <a:lumMod val="75000"/>
                  </a:schemeClr>
                </a:solidFill>
                <a:latin typeface="Helvetica" panose="020B0604020202020204" pitchFamily="34" charset="0"/>
                <a:cs typeface="Helvetica" panose="020B0604020202020204" pitchFamily="34" charset="0"/>
              </a:endParaRPr>
            </a:p>
          </p:txBody>
        </p:sp>
        <p:sp>
          <p:nvSpPr>
            <p:cNvPr id="9" name="Content Placeholder 2">
              <a:extLst>
                <a:ext uri="{FF2B5EF4-FFF2-40B4-BE49-F238E27FC236}">
                  <a16:creationId xmlns:a16="http://schemas.microsoft.com/office/drawing/2014/main" id="{5BB3876D-4021-BCAB-E73E-E9EF726B103B}"/>
                </a:ext>
              </a:extLst>
            </p:cNvPr>
            <p:cNvSpPr txBox="1">
              <a:spLocks/>
            </p:cNvSpPr>
            <p:nvPr/>
          </p:nvSpPr>
          <p:spPr>
            <a:xfrm>
              <a:off x="355770" y="1162493"/>
              <a:ext cx="9952736" cy="4800600"/>
            </a:xfrm>
            <a:prstGeom prst="rect">
              <a:avLst/>
            </a:prstGeom>
          </p:spPr>
          <p:txBody>
            <a:bodyPr vert="horz" lIns="0" tIns="0" rIns="91440" bIns="45720" rtlCol="0">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Font typeface="Arial" panose="020B0604020202020204" pitchFamily="34" charset="0"/>
                <a:buNone/>
              </a:pPr>
              <a:r>
                <a:rPr lang="en-US" sz="1800" dirty="0">
                  <a:solidFill>
                    <a:schemeClr val="tx2">
                      <a:lumMod val="75000"/>
                    </a:schemeClr>
                  </a:solidFill>
                  <a:latin typeface="Helvetica" panose="020B0604020202020204" pitchFamily="34" charset="0"/>
                  <a:cs typeface="Helvetica" panose="020B0604020202020204" pitchFamily="34" charset="0"/>
                </a:rPr>
                <a:t>The Nuclear Fuels and Materials Library (NFML) is owned by the U.S. Department of Energy’s Office of Nuclear Energy (DOE-NE) and curated by the Nuclear Science User Facilities (NSUF). The NFML is comprised of:</a:t>
              </a:r>
            </a:p>
          </p:txBody>
        </p:sp>
      </p:grpSp>
      <p:pic>
        <p:nvPicPr>
          <p:cNvPr id="11" name="Picture 10">
            <a:extLst>
              <a:ext uri="{FF2B5EF4-FFF2-40B4-BE49-F238E27FC236}">
                <a16:creationId xmlns:a16="http://schemas.microsoft.com/office/drawing/2014/main" id="{3A5E692E-5CAF-EE52-35A6-E0E2ACB45F60}"/>
              </a:ext>
            </a:extLst>
          </p:cNvPr>
          <p:cNvPicPr>
            <a:picLocks noChangeAspect="1"/>
          </p:cNvPicPr>
          <p:nvPr/>
        </p:nvPicPr>
        <p:blipFill>
          <a:blip r:embed="rId2"/>
          <a:stretch>
            <a:fillRect/>
          </a:stretch>
        </p:blipFill>
        <p:spPr>
          <a:xfrm>
            <a:off x="7173952" y="1817554"/>
            <a:ext cx="4608211" cy="2883011"/>
          </a:xfrm>
          <a:prstGeom prst="rect">
            <a:avLst/>
          </a:prstGeom>
        </p:spPr>
      </p:pic>
      <p:sp>
        <p:nvSpPr>
          <p:cNvPr id="12" name="Content Placeholder 2">
            <a:extLst>
              <a:ext uri="{FF2B5EF4-FFF2-40B4-BE49-F238E27FC236}">
                <a16:creationId xmlns:a16="http://schemas.microsoft.com/office/drawing/2014/main" id="{329EF365-92A3-A4A5-9831-88E13FE764C0}"/>
              </a:ext>
            </a:extLst>
          </p:cNvPr>
          <p:cNvSpPr txBox="1">
            <a:spLocks/>
          </p:cNvSpPr>
          <p:nvPr/>
        </p:nvSpPr>
        <p:spPr>
          <a:xfrm>
            <a:off x="661539" y="4199888"/>
            <a:ext cx="9069231" cy="8431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68C20"/>
              </a:buClr>
              <a:buFont typeface="Arial" panose="020B0604020202020204" pitchFamily="34" charset="0"/>
              <a:buChar char="•"/>
              <a:defRPr sz="2400" kern="1200">
                <a:solidFill>
                  <a:srgbClr val="6D6E71"/>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F68C20"/>
              </a:buClr>
              <a:buFont typeface="Arial" panose="020B0604020202020204" pitchFamily="34" charset="0"/>
              <a:buChar char="•"/>
              <a:defRPr sz="2000" kern="1200">
                <a:solidFill>
                  <a:srgbClr val="6D6E7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300"/>
              </a:spcAft>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Donations from other sources, and  </a:t>
            </a:r>
          </a:p>
          <a:p>
            <a:pPr>
              <a:spcBef>
                <a:spcPts val="0"/>
              </a:spcBef>
              <a:buClr>
                <a:srgbClr val="07519E"/>
              </a:buClr>
            </a:pPr>
            <a:r>
              <a:rPr lang="en-US" sz="1800" dirty="0">
                <a:solidFill>
                  <a:schemeClr val="tx2">
                    <a:lumMod val="75000"/>
                  </a:schemeClr>
                </a:solidFill>
                <a:latin typeface="Helvetica" panose="020B0604020202020204" pitchFamily="34" charset="0"/>
                <a:cs typeface="Helvetica" panose="020B0604020202020204" pitchFamily="34" charset="0"/>
              </a:rPr>
              <a:t>Technical information and publications associated with all NFML project samples.</a:t>
            </a:r>
          </a:p>
        </p:txBody>
      </p:sp>
    </p:spTree>
    <p:extLst>
      <p:ext uri="{BB962C8B-B14F-4D97-AF65-F5344CB8AC3E}">
        <p14:creationId xmlns:p14="http://schemas.microsoft.com/office/powerpoint/2010/main" val="83234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D50AD-7C6E-7E08-6EC2-9E7F9DC51904}"/>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F7AD3E-70D3-E949-5041-968EEC0B82AD}"/>
              </a:ext>
            </a:extLst>
          </p:cNvPr>
          <p:cNvSpPr txBox="1">
            <a:spLocks/>
          </p:cNvSpPr>
          <p:nvPr/>
        </p:nvSpPr>
        <p:spPr>
          <a:xfrm>
            <a:off x="543453" y="1133623"/>
            <a:ext cx="10657947" cy="502414"/>
          </a:xfrm>
          <a:prstGeom prst="rect">
            <a:avLst/>
          </a:prstGeom>
        </p:spPr>
        <p:txBody>
          <a:bodyPr vert="horz" lIns="0" tIns="0" rIns="91440" bIns="45720" rtlCol="0" anchor="t">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200"/>
              </a:spcAft>
              <a:buNone/>
            </a:pPr>
            <a:r>
              <a:rPr lang="en-US" sz="1500" dirty="0">
                <a:solidFill>
                  <a:schemeClr val="tx2">
                    <a:lumMod val="75000"/>
                  </a:schemeClr>
                </a:solidFill>
                <a:latin typeface="Helvetica"/>
                <a:cs typeface="Helvetica"/>
              </a:rPr>
              <a:t>The NFML inventory went online in 2016 with 5700 samples and has increased to over 10,000 samples in 2025. In addition to samples from NSUF-awarded irradiations, the inventory growth includes additions from:</a:t>
            </a:r>
          </a:p>
          <a:p>
            <a:pPr marL="0" indent="0">
              <a:lnSpc>
                <a:spcPct val="110000"/>
              </a:lnSpc>
              <a:spcAft>
                <a:spcPts val="1200"/>
              </a:spcAft>
              <a:buNone/>
            </a:pPr>
            <a:endParaRPr lang="en-US" sz="1500" dirty="0">
              <a:solidFill>
                <a:schemeClr val="tx2">
                  <a:lumMod val="75000"/>
                </a:schemeClr>
              </a:solidFill>
              <a:latin typeface="Helvetica"/>
              <a:cs typeface="Helvetica"/>
            </a:endParaRPr>
          </a:p>
        </p:txBody>
      </p:sp>
      <p:sp>
        <p:nvSpPr>
          <p:cNvPr id="5" name="Title 4">
            <a:extLst>
              <a:ext uri="{FF2B5EF4-FFF2-40B4-BE49-F238E27FC236}">
                <a16:creationId xmlns:a16="http://schemas.microsoft.com/office/drawing/2014/main" id="{1ED07727-06F9-A2E1-4C65-D056D6301A1C}"/>
              </a:ext>
            </a:extLst>
          </p:cNvPr>
          <p:cNvSpPr>
            <a:spLocks noGrp="1"/>
          </p:cNvSpPr>
          <p:nvPr>
            <p:ph type="title" idx="4294967295"/>
          </p:nvPr>
        </p:nvSpPr>
        <p:spPr>
          <a:xfrm>
            <a:off x="434341" y="184881"/>
            <a:ext cx="5852160" cy="848566"/>
          </a:xfrm>
        </p:spPr>
        <p:txBody>
          <a:bodyPr/>
          <a:lstStyle/>
          <a:p>
            <a:br>
              <a:rPr lang="en-US" dirty="0"/>
            </a:br>
            <a:r>
              <a:rPr lang="en-US" dirty="0">
                <a:solidFill>
                  <a:schemeClr val="accent1">
                    <a:lumMod val="75000"/>
                  </a:schemeClr>
                </a:solidFill>
                <a:latin typeface="Arial"/>
                <a:cs typeface="Arial"/>
              </a:rPr>
              <a:t>Inventory Growth</a:t>
            </a:r>
            <a:endParaRPr lang="en-US" dirty="0">
              <a:solidFill>
                <a:schemeClr val="accent1">
                  <a:lumMod val="75000"/>
                </a:schemeClr>
              </a:solidFill>
            </a:endParaRPr>
          </a:p>
        </p:txBody>
      </p:sp>
      <p:grpSp>
        <p:nvGrpSpPr>
          <p:cNvPr id="3" name="Group 2">
            <a:extLst>
              <a:ext uri="{FF2B5EF4-FFF2-40B4-BE49-F238E27FC236}">
                <a16:creationId xmlns:a16="http://schemas.microsoft.com/office/drawing/2014/main" id="{9FBFC30C-DD36-29BF-3367-888A5BFEA90A}"/>
              </a:ext>
            </a:extLst>
          </p:cNvPr>
          <p:cNvGrpSpPr/>
          <p:nvPr/>
        </p:nvGrpSpPr>
        <p:grpSpPr>
          <a:xfrm>
            <a:off x="626309" y="2099416"/>
            <a:ext cx="10777941" cy="4252889"/>
            <a:chOff x="1806414" y="2369028"/>
            <a:chExt cx="10499886" cy="3982241"/>
          </a:xfrm>
        </p:grpSpPr>
        <p:pic>
          <p:nvPicPr>
            <p:cNvPr id="18" name="Picture 17">
              <a:extLst>
                <a:ext uri="{FF2B5EF4-FFF2-40B4-BE49-F238E27FC236}">
                  <a16:creationId xmlns:a16="http://schemas.microsoft.com/office/drawing/2014/main" id="{95D582A3-2D2B-08A4-5556-856E9550BE70}"/>
                </a:ext>
              </a:extLst>
            </p:cNvPr>
            <p:cNvPicPr>
              <a:picLocks noChangeAspect="1"/>
            </p:cNvPicPr>
            <p:nvPr/>
          </p:nvPicPr>
          <p:blipFill>
            <a:blip r:embed="rId3"/>
            <a:srcRect l="6097" t="23650" r="14726" b="606"/>
            <a:stretch/>
          </p:blipFill>
          <p:spPr>
            <a:xfrm>
              <a:off x="1806414" y="3771663"/>
              <a:ext cx="3906078" cy="2200377"/>
            </a:xfrm>
            <a:prstGeom prst="rect">
              <a:avLst/>
            </a:prstGeom>
          </p:spPr>
        </p:pic>
        <p:pic>
          <p:nvPicPr>
            <p:cNvPr id="6" name="Picture 5">
              <a:extLst>
                <a:ext uri="{FF2B5EF4-FFF2-40B4-BE49-F238E27FC236}">
                  <a16:creationId xmlns:a16="http://schemas.microsoft.com/office/drawing/2014/main" id="{6E1F701E-545C-0C78-4A08-6232AD5168B8}"/>
                </a:ext>
              </a:extLst>
            </p:cNvPr>
            <p:cNvPicPr>
              <a:picLocks noChangeAspect="1"/>
            </p:cNvPicPr>
            <p:nvPr/>
          </p:nvPicPr>
          <p:blipFill>
            <a:blip r:embed="rId4"/>
            <a:srcRect l="4284" t="32298" r="9431"/>
            <a:stretch/>
          </p:blipFill>
          <p:spPr>
            <a:xfrm>
              <a:off x="4727677" y="2369028"/>
              <a:ext cx="7578623" cy="3982241"/>
            </a:xfrm>
            <a:prstGeom prst="rect">
              <a:avLst/>
            </a:prstGeom>
          </p:spPr>
        </p:pic>
      </p:grpSp>
      <p:grpSp>
        <p:nvGrpSpPr>
          <p:cNvPr id="19" name="Group 18">
            <a:extLst>
              <a:ext uri="{FF2B5EF4-FFF2-40B4-BE49-F238E27FC236}">
                <a16:creationId xmlns:a16="http://schemas.microsoft.com/office/drawing/2014/main" id="{62916704-F415-2FD8-4F8B-D308010F503C}"/>
              </a:ext>
            </a:extLst>
          </p:cNvPr>
          <p:cNvGrpSpPr/>
          <p:nvPr/>
        </p:nvGrpSpPr>
        <p:grpSpPr>
          <a:xfrm>
            <a:off x="626309" y="1772852"/>
            <a:ext cx="7779319" cy="1539635"/>
            <a:chOff x="688655" y="1793688"/>
            <a:chExt cx="7779319" cy="1539635"/>
          </a:xfrm>
        </p:grpSpPr>
        <p:sp>
          <p:nvSpPr>
            <p:cNvPr id="11" name="TextBox 10">
              <a:extLst>
                <a:ext uri="{FF2B5EF4-FFF2-40B4-BE49-F238E27FC236}">
                  <a16:creationId xmlns:a16="http://schemas.microsoft.com/office/drawing/2014/main" id="{11DF6285-3437-51B5-213A-F96CCB5B3E2C}"/>
                </a:ext>
              </a:extLst>
            </p:cNvPr>
            <p:cNvSpPr txBox="1"/>
            <p:nvPr/>
          </p:nvSpPr>
          <p:spPr>
            <a:xfrm>
              <a:off x="688655" y="2608152"/>
              <a:ext cx="5171548"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Material harvested from nuclear power plants, and </a:t>
              </a:r>
            </a:p>
          </p:txBody>
        </p:sp>
        <p:sp>
          <p:nvSpPr>
            <p:cNvPr id="13" name="TextBox 12">
              <a:extLst>
                <a:ext uri="{FF2B5EF4-FFF2-40B4-BE49-F238E27FC236}">
                  <a16:creationId xmlns:a16="http://schemas.microsoft.com/office/drawing/2014/main" id="{4C86F913-F66B-F937-0F0C-FFA83257DDFB}"/>
                </a:ext>
              </a:extLst>
            </p:cNvPr>
            <p:cNvSpPr txBox="1"/>
            <p:nvPr/>
          </p:nvSpPr>
          <p:spPr>
            <a:xfrm>
              <a:off x="688656" y="2200348"/>
              <a:ext cx="7779318"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Laboratory Directed Research and Development (LDRD) project, </a:t>
              </a:r>
              <a:endParaRPr lang="en-US" sz="1500" dirty="0"/>
            </a:p>
          </p:txBody>
        </p:sp>
        <p:sp>
          <p:nvSpPr>
            <p:cNvPr id="15" name="TextBox 14">
              <a:extLst>
                <a:ext uri="{FF2B5EF4-FFF2-40B4-BE49-F238E27FC236}">
                  <a16:creationId xmlns:a16="http://schemas.microsoft.com/office/drawing/2014/main" id="{994BD4BD-8A9E-0DA9-9A84-9183AE8AE7EB}"/>
                </a:ext>
              </a:extLst>
            </p:cNvPr>
            <p:cNvSpPr txBox="1"/>
            <p:nvPr/>
          </p:nvSpPr>
          <p:spPr>
            <a:xfrm>
              <a:off x="688655" y="1793688"/>
              <a:ext cx="6033993" cy="326564"/>
            </a:xfrm>
            <a:prstGeom prst="rect">
              <a:avLst/>
            </a:prstGeom>
            <a:noFill/>
          </p:spPr>
          <p:txBody>
            <a:bodyPr wrap="square">
              <a:spAutoFit/>
            </a:bodyPr>
            <a:lstStyle/>
            <a:p>
              <a:pPr marL="285750" indent="-285750">
                <a:lnSpc>
                  <a:spcPct val="110000"/>
                </a:lnSpc>
                <a:spcAft>
                  <a:spcPts val="1200"/>
                </a:spcAft>
                <a:buFont typeface="Arial" panose="020B0604020202020204" pitchFamily="34" charset="0"/>
                <a:buChar char="•"/>
              </a:pPr>
              <a:r>
                <a:rPr lang="en-US" sz="1500" dirty="0">
                  <a:solidFill>
                    <a:schemeClr val="tx2">
                      <a:lumMod val="75000"/>
                    </a:schemeClr>
                  </a:solidFill>
                  <a:latin typeface="Helvetica"/>
                  <a:cs typeface="Helvetica"/>
                </a:rPr>
                <a:t>Cooperative Research and Development Agreement (CRADA), </a:t>
              </a:r>
            </a:p>
          </p:txBody>
        </p:sp>
        <p:sp>
          <p:nvSpPr>
            <p:cNvPr id="17" name="TextBox 16">
              <a:extLst>
                <a:ext uri="{FF2B5EF4-FFF2-40B4-BE49-F238E27FC236}">
                  <a16:creationId xmlns:a16="http://schemas.microsoft.com/office/drawing/2014/main" id="{E067146F-6447-DACC-3AC5-830BB83E0DF9}"/>
                </a:ext>
              </a:extLst>
            </p:cNvPr>
            <p:cNvSpPr txBox="1"/>
            <p:nvPr/>
          </p:nvSpPr>
          <p:spPr>
            <a:xfrm>
              <a:off x="688655" y="3010158"/>
              <a:ext cx="2326053" cy="323165"/>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tx2">
                      <a:lumMod val="75000"/>
                    </a:schemeClr>
                  </a:solidFill>
                  <a:latin typeface="Helvetica"/>
                  <a:cs typeface="Helvetica"/>
                </a:rPr>
                <a:t>Other DOE programs.</a:t>
              </a:r>
            </a:p>
          </p:txBody>
        </p:sp>
      </p:grpSp>
    </p:spTree>
    <p:extLst>
      <p:ext uri="{BB962C8B-B14F-4D97-AF65-F5344CB8AC3E}">
        <p14:creationId xmlns:p14="http://schemas.microsoft.com/office/powerpoint/2010/main" val="821242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D5E362D-B1A6-A119-9DB6-B148AA45C1ED}"/>
              </a:ext>
            </a:extLst>
          </p:cNvPr>
          <p:cNvSpPr txBox="1">
            <a:spLocks/>
          </p:cNvSpPr>
          <p:nvPr/>
        </p:nvSpPr>
        <p:spPr>
          <a:xfrm>
            <a:off x="348447" y="579120"/>
            <a:ext cx="8837117" cy="448231"/>
          </a:xfrm>
          <a:prstGeom prst="rect">
            <a:avLst/>
          </a:prstGeom>
        </p:spPr>
        <p:txBody>
          <a:bodyPr lIns="91440" tIns="45720" rIns="91440" bIns="45720" anchor="t"/>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NFML Guidance (updated) </a:t>
            </a:r>
            <a:r>
              <a:rPr lang="en-US" sz="1400" u="sng" dirty="0">
                <a:solidFill>
                  <a:schemeClr val="tx2">
                    <a:lumMod val="75000"/>
                  </a:schemeClr>
                </a:solidFill>
                <a:latin typeface="Helvetica"/>
                <a:ea typeface="+mn-lt"/>
                <a:cs typeface="Helvetica"/>
              </a:rPr>
              <a:t>https://nsuf.inl.gov/Page/nfml_request</a:t>
            </a:r>
          </a:p>
        </p:txBody>
      </p:sp>
      <p:sp>
        <p:nvSpPr>
          <p:cNvPr id="3" name="TextBox 2">
            <a:extLst>
              <a:ext uri="{FF2B5EF4-FFF2-40B4-BE49-F238E27FC236}">
                <a16:creationId xmlns:a16="http://schemas.microsoft.com/office/drawing/2014/main" id="{DDAED576-E84A-40BA-50A4-DA79F48BC818}"/>
              </a:ext>
            </a:extLst>
          </p:cNvPr>
          <p:cNvSpPr txBox="1"/>
          <p:nvPr/>
        </p:nvSpPr>
        <p:spPr>
          <a:xfrm>
            <a:off x="350804" y="1027899"/>
            <a:ext cx="11109950" cy="5037276"/>
          </a:xfrm>
          <a:prstGeom prst="rect">
            <a:avLst/>
          </a:prstGeom>
          <a:noFill/>
        </p:spPr>
        <p:txBody>
          <a:bodyPr wrap="square" lIns="91440" tIns="45720" rIns="91440" bIns="45720" anchor="t">
            <a:spAutoFit/>
          </a:bodyPr>
          <a:lstStyle/>
          <a:p>
            <a:pPr>
              <a:lnSpc>
                <a:spcPct val="110000"/>
              </a:lnSpc>
              <a:spcAft>
                <a:spcPts val="1600"/>
              </a:spcAft>
            </a:pPr>
            <a:r>
              <a:rPr lang="en-US" sz="1500" i="1" dirty="0">
                <a:solidFill>
                  <a:srgbClr val="DB792C"/>
                </a:solidFill>
                <a:latin typeface="Helvetica"/>
                <a:cs typeface="Helvetica"/>
              </a:rPr>
              <a:t>Most of the updates provide further clarification of existing guidance and semantic adjustments.</a:t>
            </a:r>
            <a:endParaRPr lang="en-US" dirty="0">
              <a:solidFill>
                <a:srgbClr val="DB792C"/>
              </a:solidFill>
              <a:cs typeface="Arial" panose="020B0604020202020204"/>
            </a:endParaRPr>
          </a:p>
          <a:p>
            <a:pPr marL="288925" indent="-288925">
              <a:lnSpc>
                <a:spcPct val="110000"/>
              </a:lnSpc>
              <a:spcAft>
                <a:spcPts val="1200"/>
              </a:spcAft>
              <a:buClr>
                <a:srgbClr val="07519E"/>
              </a:buClr>
              <a:buSzPct val="105000"/>
              <a:buFont typeface="Arial" panose="020B0604020202020204" pitchFamily="34" charset="0"/>
              <a:buChar char="•"/>
            </a:pPr>
            <a:r>
              <a:rPr lang="en-US" sz="1500" dirty="0">
                <a:solidFill>
                  <a:schemeClr val="tx2">
                    <a:lumMod val="75000"/>
                  </a:schemeClr>
                </a:solidFill>
                <a:latin typeface="Helvetica"/>
                <a:cs typeface="Helvetica"/>
              </a:rPr>
              <a:t>Materials or samples </a:t>
            </a:r>
            <a:r>
              <a:rPr lang="en-US" sz="1500" dirty="0">
                <a:solidFill>
                  <a:schemeClr val="tx2">
                    <a:lumMod val="75000"/>
                  </a:schemeClr>
                </a:solidFill>
                <a:latin typeface="Helvetica"/>
                <a:ea typeface="Calibri"/>
                <a:cs typeface="Helvetica"/>
              </a:rPr>
              <a:t>from third parties (industry, foreign entities, other non-DOE federal agencies, etc.) </a:t>
            </a:r>
            <a:r>
              <a:rPr lang="en-US" sz="1500" strike="sngStrike" dirty="0">
                <a:solidFill>
                  <a:srgbClr val="FF0000"/>
                </a:solidFill>
                <a:latin typeface="Helvetica"/>
                <a:ea typeface="Calibri"/>
                <a:cs typeface="Helvetica"/>
              </a:rPr>
              <a:t>should</a:t>
            </a:r>
            <a:r>
              <a:rPr lang="en-US" sz="1500"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MUST</a:t>
            </a:r>
            <a:r>
              <a:rPr lang="en-US" sz="1500" dirty="0">
                <a:solidFill>
                  <a:srgbClr val="000000"/>
                </a:solidFill>
                <a:latin typeface="Helvetica"/>
                <a:ea typeface="Calibri"/>
                <a:cs typeface="Helvetica"/>
              </a:rPr>
              <a:t> be </a:t>
            </a:r>
            <a:r>
              <a:rPr lang="en-US" sz="1500" dirty="0">
                <a:solidFill>
                  <a:schemeClr val="tx2">
                    <a:lumMod val="75000"/>
                  </a:schemeClr>
                </a:solidFill>
                <a:latin typeface="Helvetica"/>
                <a:ea typeface="Calibri"/>
                <a:cs typeface="Helvetica"/>
              </a:rPr>
              <a:t>transferred to the DOE-NE per a legal Agreement on Transfer of Title and Ownership.</a:t>
            </a:r>
            <a:endParaRPr lang="en-US" sz="1500" dirty="0">
              <a:solidFill>
                <a:schemeClr val="tx2">
                  <a:lumMod val="75000"/>
                </a:schemeClr>
              </a:solidFill>
              <a:latin typeface="Helvetica"/>
              <a:cs typeface="Helvetica"/>
            </a:endParaRPr>
          </a:p>
          <a:p>
            <a:pPr marL="288925" indent="-288925">
              <a:lnSpc>
                <a:spcPct val="110000"/>
              </a:lnSpc>
              <a:spcAft>
                <a:spcPts val="600"/>
              </a:spcAft>
              <a:buClr>
                <a:srgbClr val="07519E"/>
              </a:buClr>
              <a:buFont typeface="Arial"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NSUF Program Leadership (NSUF Director and Federal Program Manager) will make decisions regarding:</a:t>
            </a:r>
          </a:p>
          <a:p>
            <a:pPr marL="800100" lvl="1" indent="-342900">
              <a:lnSpc>
                <a:spcPct val="110000"/>
              </a:lnSpc>
              <a:spcAft>
                <a:spcPts val="600"/>
              </a:spcAft>
              <a:buClr>
                <a:srgbClr val="07519E"/>
              </a:buClr>
              <a:buFont typeface="Helvetica"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Direct requests,</a:t>
            </a:r>
          </a:p>
          <a:p>
            <a:pPr marL="800100" lvl="1" indent="-342900">
              <a:lnSpc>
                <a:spcPct val="110000"/>
              </a:lnSpc>
              <a:spcAft>
                <a:spcPts val="600"/>
              </a:spcAft>
              <a:buFont typeface="Helvetica"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Guidance changes,</a:t>
            </a:r>
          </a:p>
          <a:p>
            <a:pPr marL="800100" lvl="1" indent="-342900">
              <a:lnSpc>
                <a:spcPct val="110000"/>
              </a:lnSpc>
              <a:spcAft>
                <a:spcPts val="1200"/>
              </a:spcAft>
              <a:buFont typeface="Helvetica" panose="020B0604020202020204" pitchFamily="34" charset="0"/>
              <a:buChar char="-"/>
            </a:pPr>
            <a:r>
              <a:rPr lang="en-US" sz="1600" b="1" dirty="0">
                <a:solidFill>
                  <a:schemeClr val="tx2">
                    <a:lumMod val="75000"/>
                  </a:schemeClr>
                </a:solidFill>
                <a:latin typeface="Helvetica" panose="020B0604020202020204" pitchFamily="34" charset="0"/>
                <a:cs typeface="Helvetica" panose="020B0604020202020204" pitchFamily="34" charset="0"/>
              </a:rPr>
              <a:t>Disputes involving the use of NFML samples, or the admittance of samples into the NFML.</a:t>
            </a:r>
          </a:p>
          <a:p>
            <a:pPr marL="288925" indent="-288925">
              <a:lnSpc>
                <a:spcPct val="110000"/>
              </a:lnSpc>
              <a:spcAft>
                <a:spcPts val="600"/>
              </a:spcAft>
              <a:buClr>
                <a:srgbClr val="07519E"/>
              </a:buClr>
              <a:buFont typeface="Arial" panose="020B0604020202020204" pitchFamily="34" charset="0"/>
              <a:buChar char="•"/>
            </a:pPr>
            <a:r>
              <a:rPr lang="en-US" sz="1500" dirty="0">
                <a:solidFill>
                  <a:schemeClr val="tx2">
                    <a:lumMod val="75000"/>
                  </a:schemeClr>
                </a:solidFill>
                <a:latin typeface="Helvetica"/>
                <a:cs typeface="Helvetica"/>
              </a:rPr>
              <a:t>Additional sample attributes were added to the list of pedigree information requested for samples offered and accepted into the NFML</a:t>
            </a:r>
          </a:p>
          <a:p>
            <a:pPr marL="742950" lvl="1" indent="-285750">
              <a:spcAft>
                <a:spcPts val="600"/>
              </a:spcAft>
              <a:buClr>
                <a:srgbClr val="07519E"/>
              </a:buClr>
              <a:buFontTx/>
              <a:buChar char="-"/>
            </a:pPr>
            <a:r>
              <a:rPr lang="en-US" sz="1500" dirty="0">
                <a:solidFill>
                  <a:schemeClr val="tx2">
                    <a:lumMod val="75000"/>
                  </a:schemeClr>
                </a:solidFill>
                <a:latin typeface="Helvetica"/>
                <a:ea typeface="Calibri"/>
                <a:cs typeface="Helvetica"/>
              </a:rPr>
              <a:t>Material certifications, compositions</a:t>
            </a:r>
            <a:r>
              <a:rPr lang="en-US" sz="1500" b="1" dirty="0">
                <a:solidFill>
                  <a:schemeClr val="tx2">
                    <a:lumMod val="75000"/>
                  </a:schemeClr>
                </a:solidFill>
                <a:latin typeface="Helvetica"/>
                <a:ea typeface="Calibri"/>
                <a:cs typeface="Helvetica"/>
              </a:rPr>
              <a:t>, </a:t>
            </a:r>
            <a:r>
              <a:rPr lang="en-US" sz="1600" b="1" dirty="0">
                <a:solidFill>
                  <a:schemeClr val="tx2">
                    <a:lumMod val="75000"/>
                  </a:schemeClr>
                </a:solidFill>
                <a:latin typeface="Helvetica"/>
                <a:ea typeface="Calibri"/>
                <a:cs typeface="Helvetica"/>
              </a:rPr>
              <a:t>and properties</a:t>
            </a:r>
            <a:endParaRPr lang="en-US" sz="1600" b="1" dirty="0">
              <a:solidFill>
                <a:schemeClr val="tx2">
                  <a:lumMod val="75000"/>
                </a:schemeClr>
              </a:solidFill>
              <a:latin typeface="Helvetica"/>
              <a:cs typeface="Helvetica"/>
            </a:endParaRPr>
          </a:p>
          <a:p>
            <a:pPr marL="742950" lvl="1" indent="-285750">
              <a:spcAft>
                <a:spcPts val="600"/>
              </a:spcAft>
              <a:buClr>
                <a:srgbClr val="07519E"/>
              </a:buClr>
              <a:buFontTx/>
              <a:buChar char="-"/>
            </a:pPr>
            <a:r>
              <a:rPr lang="en-US" sz="1500" dirty="0">
                <a:solidFill>
                  <a:schemeClr val="tx2">
                    <a:lumMod val="75000"/>
                  </a:schemeClr>
                </a:solidFill>
                <a:latin typeface="Helvetica" panose="020B0604020202020204" pitchFamily="34" charset="0"/>
                <a:ea typeface="Calibri"/>
                <a:cs typeface="Helvetica" panose="020B0604020202020204" pitchFamily="34" charset="0"/>
              </a:rPr>
              <a:t>Irradiation conditions (temperature, dose, flux, fluence,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environment, duration</a:t>
            </a:r>
            <a:r>
              <a:rPr lang="en-US" sz="1500" dirty="0">
                <a:solidFill>
                  <a:srgbClr val="000000"/>
                </a:solidFill>
                <a:latin typeface="Helvetica" panose="020B0604020202020204" pitchFamily="34" charset="0"/>
                <a:ea typeface="Calibri"/>
                <a:cs typeface="Helvetica" panose="020B0604020202020204" pitchFamily="34" charset="0"/>
              </a:rPr>
              <a:t>)</a:t>
            </a:r>
            <a:endParaRPr lang="en-US" sz="1500" dirty="0">
              <a:latin typeface="Helvetica" panose="020B0604020202020204" pitchFamily="34" charset="0"/>
              <a:cs typeface="Helvetica" panose="020B0604020202020204" pitchFamily="34" charset="0"/>
            </a:endParaRPr>
          </a:p>
          <a:p>
            <a:pPr marL="742950" lvl="1" indent="-285750">
              <a:spcAft>
                <a:spcPts val="600"/>
              </a:spcAft>
              <a:buClr>
                <a:srgbClr val="07519E"/>
              </a:buClr>
              <a:buFontTx/>
              <a:buChar char="-"/>
            </a:pPr>
            <a:r>
              <a:rPr lang="en-US" sz="1500" dirty="0">
                <a:solidFill>
                  <a:schemeClr val="tx2">
                    <a:lumMod val="75000"/>
                  </a:schemeClr>
                </a:solidFill>
                <a:latin typeface="Helvetica"/>
                <a:ea typeface="Calibri"/>
                <a:cs typeface="Helvetica"/>
              </a:rPr>
              <a:t>Fabrication</a:t>
            </a:r>
            <a:r>
              <a:rPr lang="en-US" sz="1500" dirty="0">
                <a:solidFill>
                  <a:srgbClr val="000000"/>
                </a:solidFill>
                <a:latin typeface="Helvetica"/>
                <a:ea typeface="Calibri"/>
                <a:cs typeface="Helvetica"/>
              </a:rPr>
              <a:t> </a:t>
            </a:r>
            <a:r>
              <a:rPr lang="en-US" sz="1600" b="1" dirty="0">
                <a:solidFill>
                  <a:schemeClr val="tx2">
                    <a:lumMod val="75000"/>
                  </a:schemeClr>
                </a:solidFill>
                <a:latin typeface="Helvetica"/>
                <a:ea typeface="Calibri"/>
                <a:cs typeface="Helvetica"/>
              </a:rPr>
              <a:t>and/or manufacturing processes</a:t>
            </a:r>
            <a:endParaRPr lang="en-US" sz="1600" b="1" dirty="0">
              <a:solidFill>
                <a:schemeClr val="tx2">
                  <a:lumMod val="75000"/>
                </a:schemeClr>
              </a:solidFill>
              <a:latin typeface="Helvetica"/>
              <a:cs typeface="Helvetica"/>
            </a:endParaRPr>
          </a:p>
          <a:p>
            <a:pPr marL="742950" lvl="1" indent="-285750">
              <a:spcAft>
                <a:spcPts val="600"/>
              </a:spcAft>
              <a:buClr>
                <a:srgbClr val="07519E"/>
              </a:buClr>
              <a:buFontTx/>
              <a:buChar char="-"/>
            </a:pPr>
            <a:r>
              <a:rPr lang="en-US" sz="1500" dirty="0">
                <a:solidFill>
                  <a:schemeClr val="tx2">
                    <a:lumMod val="75000"/>
                  </a:schemeClr>
                </a:solidFill>
                <a:latin typeface="Helvetica"/>
                <a:ea typeface="Calibri"/>
                <a:cs typeface="Helvetica"/>
              </a:rPr>
              <a:t>Sample geometry </a:t>
            </a:r>
            <a:r>
              <a:rPr lang="en-US" sz="1600" b="1" dirty="0">
                <a:solidFill>
                  <a:schemeClr val="tx2">
                    <a:lumMod val="75000"/>
                  </a:schemeClr>
                </a:solidFill>
                <a:latin typeface="Helvetica"/>
                <a:ea typeface="Calibri"/>
                <a:cs typeface="Helvetica"/>
              </a:rPr>
              <a:t>and dimensions</a:t>
            </a:r>
            <a:r>
              <a:rPr lang="en-US" sz="1500" dirty="0">
                <a:solidFill>
                  <a:srgbClr val="000000"/>
                </a:solidFill>
                <a:latin typeface="Helvetica"/>
                <a:ea typeface="Calibri"/>
                <a:cs typeface="Helvetica"/>
              </a:rPr>
              <a:t>, </a:t>
            </a:r>
            <a:r>
              <a:rPr lang="en-US" sz="1500" dirty="0">
                <a:solidFill>
                  <a:schemeClr val="tx2">
                    <a:lumMod val="75000"/>
                  </a:schemeClr>
                </a:solidFill>
                <a:latin typeface="Helvetica"/>
                <a:ea typeface="Calibri"/>
                <a:cs typeface="Helvetica"/>
              </a:rPr>
              <a:t>and</a:t>
            </a:r>
            <a:endParaRPr lang="en-US" sz="1500" dirty="0">
              <a:solidFill>
                <a:schemeClr val="tx2">
                  <a:lumMod val="75000"/>
                </a:schemeClr>
              </a:solidFill>
              <a:latin typeface="Helvetica"/>
              <a:cs typeface="Helvetica"/>
            </a:endParaRPr>
          </a:p>
          <a:p>
            <a:pPr marL="742950" lvl="1" indent="-285750">
              <a:buClr>
                <a:srgbClr val="07519E"/>
              </a:buClr>
              <a:buFontTx/>
              <a:buChar char="-"/>
            </a:pPr>
            <a:r>
              <a:rPr lang="en-US" sz="1500" dirty="0">
                <a:solidFill>
                  <a:schemeClr val="tx2">
                    <a:lumMod val="75000"/>
                  </a:schemeClr>
                </a:solidFill>
                <a:latin typeface="Helvetica" panose="020B0604020202020204" pitchFamily="34" charset="0"/>
                <a:ea typeface="Calibri"/>
                <a:cs typeface="Helvetica" panose="020B0604020202020204" pitchFamily="34" charset="0"/>
              </a:rPr>
              <a:t>Related</a:t>
            </a:r>
            <a:r>
              <a:rPr lang="en-US" sz="1500" dirty="0">
                <a:solidFill>
                  <a:srgbClr val="000000"/>
                </a:solidFill>
                <a:latin typeface="Helvetica" panose="020B0604020202020204" pitchFamily="34" charset="0"/>
                <a:ea typeface="Calibri"/>
                <a:cs typeface="Helvetica" panose="020B0604020202020204" pitchFamily="34" charset="0"/>
              </a:rPr>
              <a:t> </a:t>
            </a:r>
            <a:r>
              <a:rPr lang="en-US" sz="1600" b="1" dirty="0">
                <a:solidFill>
                  <a:schemeClr val="tx2">
                    <a:lumMod val="75000"/>
                  </a:schemeClr>
                </a:solidFill>
                <a:latin typeface="Helvetica" panose="020B0604020202020204" pitchFamily="34" charset="0"/>
                <a:ea typeface="Calibri"/>
                <a:cs typeface="Helvetica" panose="020B0604020202020204" pitchFamily="34" charset="0"/>
              </a:rPr>
              <a:t>reports and </a:t>
            </a:r>
            <a:r>
              <a:rPr lang="en-US" sz="1500" dirty="0">
                <a:solidFill>
                  <a:schemeClr val="tx2">
                    <a:lumMod val="75000"/>
                  </a:schemeClr>
                </a:solidFill>
                <a:latin typeface="Helvetica" panose="020B0604020202020204" pitchFamily="34" charset="0"/>
                <a:ea typeface="Calibri"/>
                <a:cs typeface="Helvetica" panose="020B0604020202020204" pitchFamily="34" charset="0"/>
              </a:rPr>
              <a:t>publications.</a:t>
            </a:r>
          </a:p>
          <a:p>
            <a:pPr lvl="1"/>
            <a:endParaRPr lang="en-US" sz="1400" dirty="0">
              <a:solidFill>
                <a:srgbClr val="000000"/>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39868547"/>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DF311C0-54C3-24C2-2C42-027537936836}"/>
              </a:ext>
            </a:extLst>
          </p:cNvPr>
          <p:cNvSpPr txBox="1">
            <a:spLocks/>
          </p:cNvSpPr>
          <p:nvPr/>
        </p:nvSpPr>
        <p:spPr>
          <a:xfrm>
            <a:off x="368529" y="564290"/>
            <a:ext cx="6870059" cy="679538"/>
          </a:xfrm>
          <a:prstGeom prst="rect">
            <a:avLst/>
          </a:prstGeom>
        </p:spPr>
        <p:txBody>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NFML Guidance (updated) </a:t>
            </a:r>
            <a:r>
              <a:rPr lang="en-US" sz="1800" dirty="0">
                <a:solidFill>
                  <a:schemeClr val="tx2">
                    <a:lumMod val="75000"/>
                  </a:schemeClr>
                </a:solidFill>
                <a:latin typeface="Helvetica" panose="020B0604020202020204" pitchFamily="34" charset="0"/>
                <a:cs typeface="Helvetica" panose="020B0604020202020204" pitchFamily="34" charset="0"/>
              </a:rPr>
              <a:t>continued</a:t>
            </a:r>
            <a:endParaRPr lang="en-US" sz="1400" dirty="0">
              <a:solidFill>
                <a:schemeClr val="tx1"/>
              </a:solidFill>
            </a:endParaRPr>
          </a:p>
        </p:txBody>
      </p:sp>
      <p:sp>
        <p:nvSpPr>
          <p:cNvPr id="3" name="TextBox 2">
            <a:extLst>
              <a:ext uri="{FF2B5EF4-FFF2-40B4-BE49-F238E27FC236}">
                <a16:creationId xmlns:a16="http://schemas.microsoft.com/office/drawing/2014/main" id="{A1875F92-C0BE-4AB3-4378-F596A67786C4}"/>
              </a:ext>
            </a:extLst>
          </p:cNvPr>
          <p:cNvSpPr txBox="1"/>
          <p:nvPr/>
        </p:nvSpPr>
        <p:spPr>
          <a:xfrm>
            <a:off x="463779" y="1252487"/>
            <a:ext cx="11109950" cy="3652538"/>
          </a:xfrm>
          <a:prstGeom prst="rect">
            <a:avLst/>
          </a:prstGeom>
          <a:noFill/>
        </p:spPr>
        <p:txBody>
          <a:bodyPr wrap="square" lIns="91440" tIns="45720" rIns="91440" bIns="45720" anchor="t">
            <a:spAutoFit/>
          </a:bodyPr>
          <a:lstStyle/>
          <a:p>
            <a:pPr marL="288925" indent="-288925">
              <a:lnSpc>
                <a:spcPct val="150000"/>
              </a:lnSpc>
              <a:spcAft>
                <a:spcPts val="1500"/>
              </a:spcAft>
              <a:buClr>
                <a:srgbClr val="07519E"/>
              </a:buClr>
              <a:buFont typeface="Arial" panose="020B0604020202020204" pitchFamily="34" charset="0"/>
              <a:buChar char="•"/>
            </a:pPr>
            <a:r>
              <a:rPr lang="en-US" sz="1600" dirty="0">
                <a:solidFill>
                  <a:srgbClr val="07519E"/>
                </a:solidFill>
                <a:latin typeface="Helvetica"/>
                <a:ea typeface="DengXian"/>
                <a:cs typeface="Helvetica"/>
              </a:rPr>
              <a:t>Upon completion of the irradiation phase of an awarded experiment the samples are available for post-irradiation examination. The Principal Investigator (PI) will be given exclusive rights to the samples for a three-year period of post-irradiation examination unless other conditions are agreed upon. </a:t>
            </a:r>
            <a:r>
              <a:rPr lang="en-US" sz="1700" b="1" dirty="0">
                <a:solidFill>
                  <a:schemeClr val="tx2">
                    <a:lumMod val="75000"/>
                  </a:schemeClr>
                </a:solidFill>
                <a:latin typeface="Helvetica"/>
                <a:ea typeface="DengXian"/>
                <a:cs typeface="Helvetica"/>
              </a:rPr>
              <a:t>This three-year period starts once the materials are at the PIE facility and available for use by the PI</a:t>
            </a:r>
            <a:r>
              <a:rPr lang="en-US" sz="1700" dirty="0">
                <a:solidFill>
                  <a:srgbClr val="984807"/>
                </a:solidFill>
                <a:latin typeface="Helvetica"/>
                <a:ea typeface="DengXian"/>
                <a:cs typeface="Helvetica"/>
              </a:rPr>
              <a:t>.</a:t>
            </a:r>
            <a:r>
              <a:rPr lang="en-US" sz="1700" dirty="0">
                <a:solidFill>
                  <a:srgbClr val="000000"/>
                </a:solidFill>
                <a:latin typeface="Helvetica"/>
                <a:ea typeface="DengXian"/>
                <a:cs typeface="Helvetica"/>
              </a:rPr>
              <a:t> </a:t>
            </a:r>
            <a:r>
              <a:rPr lang="en-US" sz="1600" dirty="0">
                <a:solidFill>
                  <a:srgbClr val="000000"/>
                </a:solidFill>
                <a:latin typeface="Helvetica"/>
                <a:ea typeface="DengXian"/>
                <a:cs typeface="Helvetica"/>
              </a:rPr>
              <a:t> </a:t>
            </a:r>
            <a:r>
              <a:rPr lang="en-US" sz="1600" dirty="0">
                <a:solidFill>
                  <a:srgbClr val="07519E"/>
                </a:solidFill>
                <a:latin typeface="Helvetica"/>
                <a:ea typeface="DengXian"/>
                <a:cs typeface="Helvetica"/>
              </a:rPr>
              <a:t>After the three-year period, the samples will be made available to the general research community for subsequent competitively awarded proposals. </a:t>
            </a:r>
            <a:endParaRPr lang="en-US" sz="1600" dirty="0">
              <a:solidFill>
                <a:srgbClr val="07519E"/>
              </a:solidFill>
              <a:cs typeface="Arial" panose="020B0604020202020204"/>
            </a:endParaRPr>
          </a:p>
          <a:p>
            <a:pPr marL="742950" lvl="1" indent="-285750">
              <a:lnSpc>
                <a:spcPct val="150000"/>
              </a:lnSpc>
              <a:spcAft>
                <a:spcPts val="1000"/>
              </a:spcAft>
              <a:buClr>
                <a:srgbClr val="07519E"/>
              </a:buClr>
              <a:buFont typeface="Helvetica" panose="020B0604020202020204" pitchFamily="34" charset="0"/>
              <a:buChar char="-"/>
            </a:pPr>
            <a:r>
              <a:rPr lang="en-US" sz="1600" dirty="0">
                <a:solidFill>
                  <a:srgbClr val="07519E"/>
                </a:solidFill>
                <a:latin typeface="Helvetica"/>
                <a:ea typeface="DengXian"/>
                <a:cs typeface="Helvetica"/>
              </a:rPr>
              <a:t>As a courtesy, subsequent proposers will be provided with the contact information of the original project PI to facilitate potential collaboration opportunities. The original PI may choose to collaborate but cannot deny access to the NFML sample req</a:t>
            </a:r>
            <a:r>
              <a:rPr lang="en-US" sz="1600" dirty="0">
                <a:solidFill>
                  <a:srgbClr val="07519E"/>
                </a:solidFill>
                <a:effectLst/>
                <a:latin typeface="Helvetica"/>
                <a:ea typeface="DengXian"/>
                <a:cs typeface="Helvetica"/>
              </a:rPr>
              <a:t>uests included in an awarded proposal. </a:t>
            </a:r>
            <a:r>
              <a:rPr lang="en-US" sz="1500" b="1" i="1" dirty="0">
                <a:solidFill>
                  <a:srgbClr val="DB792C"/>
                </a:solidFill>
                <a:effectLst/>
                <a:latin typeface="Helvetica"/>
                <a:ea typeface="DengXian"/>
                <a:cs typeface="Helvetica"/>
              </a:rPr>
              <a:t>(This statement has been added to the RTE proposal form with the original PI’s contact information.)</a:t>
            </a:r>
            <a:endParaRPr lang="en-US" sz="1500" i="1" dirty="0">
              <a:solidFill>
                <a:srgbClr val="DB792C"/>
              </a:solidFill>
              <a:latin typeface="Helvetica" panose="020B0604020202020204" pitchFamily="34" charset="0"/>
              <a:ea typeface="Calibri"/>
              <a:cs typeface="Helvetica" panose="020B0604020202020204" pitchFamily="34" charset="0"/>
            </a:endParaRPr>
          </a:p>
        </p:txBody>
      </p:sp>
    </p:spTree>
    <p:extLst>
      <p:ext uri="{BB962C8B-B14F-4D97-AF65-F5344CB8AC3E}">
        <p14:creationId xmlns:p14="http://schemas.microsoft.com/office/powerpoint/2010/main" val="4187344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AEDBC72-1562-8576-5CD3-D55D9FE41843}"/>
              </a:ext>
            </a:extLst>
          </p:cNvPr>
          <p:cNvSpPr txBox="1">
            <a:spLocks/>
          </p:cNvSpPr>
          <p:nvPr/>
        </p:nvSpPr>
        <p:spPr>
          <a:xfrm>
            <a:off x="607097" y="1255542"/>
            <a:ext cx="10410276" cy="4541769"/>
          </a:xfrm>
          <a:prstGeom prst="rect">
            <a:avLst/>
          </a:prstGeom>
        </p:spPr>
        <p:txBody>
          <a:bodyPr vert="horz" lIns="0" tIns="0" rIns="91440" bIns="45720" rtlCol="0" anchor="t">
            <a:norm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baseline="0">
                <a:solidFill>
                  <a:schemeClr val="accent5">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1175" indent="0">
              <a:lnSpc>
                <a:spcPct val="110000"/>
              </a:lnSpc>
              <a:spcAft>
                <a:spcPts val="1200"/>
              </a:spcAft>
              <a:buNone/>
            </a:pPr>
            <a:r>
              <a:rPr lang="en-US" sz="1500" dirty="0">
                <a:solidFill>
                  <a:schemeClr val="tx2">
                    <a:lumMod val="75000"/>
                  </a:schemeClr>
                </a:solidFill>
                <a:latin typeface="Helvetica"/>
                <a:cs typeface="Helvetica"/>
              </a:rPr>
              <a:t>The NFML was available </a:t>
            </a:r>
            <a:r>
              <a:rPr lang="en-US" sz="1500" i="1" dirty="0">
                <a:solidFill>
                  <a:schemeClr val="tx2">
                    <a:lumMod val="75000"/>
                  </a:schemeClr>
                </a:solidFill>
                <a:latin typeface="Helvetica"/>
                <a:cs typeface="Helvetica"/>
              </a:rPr>
              <a:t>online</a:t>
            </a:r>
            <a:r>
              <a:rPr lang="en-US" sz="1500" dirty="0">
                <a:solidFill>
                  <a:schemeClr val="tx2">
                    <a:lumMod val="75000"/>
                  </a:schemeClr>
                </a:solidFill>
                <a:latin typeface="Helvetica"/>
                <a:cs typeface="Helvetica"/>
              </a:rPr>
              <a:t> for the first time in 2016 for the 3</a:t>
            </a:r>
            <a:r>
              <a:rPr lang="en-US" sz="1500" baseline="30000" dirty="0">
                <a:solidFill>
                  <a:schemeClr val="tx2">
                    <a:lumMod val="75000"/>
                  </a:schemeClr>
                </a:solidFill>
                <a:latin typeface="Helvetica"/>
                <a:cs typeface="Helvetica"/>
              </a:rPr>
              <a:t>rd</a:t>
            </a:r>
            <a:r>
              <a:rPr lang="en-US" sz="1500" dirty="0">
                <a:solidFill>
                  <a:schemeClr val="tx2">
                    <a:lumMod val="75000"/>
                  </a:schemeClr>
                </a:solidFill>
                <a:latin typeface="Helvetica"/>
                <a:cs typeface="Helvetica"/>
              </a:rPr>
              <a:t> RTE Call. </a:t>
            </a:r>
          </a:p>
        </p:txBody>
      </p:sp>
      <p:sp>
        <p:nvSpPr>
          <p:cNvPr id="7" name="Title 4">
            <a:extLst>
              <a:ext uri="{FF2B5EF4-FFF2-40B4-BE49-F238E27FC236}">
                <a16:creationId xmlns:a16="http://schemas.microsoft.com/office/drawing/2014/main" id="{7A3F3123-B302-9C9D-BD76-523E199AC186}"/>
              </a:ext>
            </a:extLst>
          </p:cNvPr>
          <p:cNvSpPr txBox="1">
            <a:spLocks/>
          </p:cNvSpPr>
          <p:nvPr/>
        </p:nvSpPr>
        <p:spPr>
          <a:xfrm>
            <a:off x="462387" y="576004"/>
            <a:ext cx="104062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NFML Utilization</a:t>
            </a:r>
            <a:endParaRPr lang="en-US" sz="2400" dirty="0">
              <a:solidFill>
                <a:schemeClr val="accent1">
                  <a:lumMod val="75000"/>
                </a:schemeClr>
              </a:solidFill>
            </a:endParaRPr>
          </a:p>
        </p:txBody>
      </p:sp>
      <p:graphicFrame>
        <p:nvGraphicFramePr>
          <p:cNvPr id="10" name="Table 9">
            <a:extLst>
              <a:ext uri="{FF2B5EF4-FFF2-40B4-BE49-F238E27FC236}">
                <a16:creationId xmlns:a16="http://schemas.microsoft.com/office/drawing/2014/main" id="{8E3B6DF9-7251-0586-CA0E-945B32B72081}"/>
              </a:ext>
            </a:extLst>
          </p:cNvPr>
          <p:cNvGraphicFramePr>
            <a:graphicFrameLocks noGrp="1"/>
          </p:cNvGraphicFramePr>
          <p:nvPr>
            <p:extLst>
              <p:ext uri="{D42A27DB-BD31-4B8C-83A1-F6EECF244321}">
                <p14:modId xmlns:p14="http://schemas.microsoft.com/office/powerpoint/2010/main" val="1034043290"/>
              </p:ext>
            </p:extLst>
          </p:nvPr>
        </p:nvGraphicFramePr>
        <p:xfrm>
          <a:off x="1202812" y="1676667"/>
          <a:ext cx="6460986" cy="1204472"/>
        </p:xfrm>
        <a:graphic>
          <a:graphicData uri="http://schemas.openxmlformats.org/drawingml/2006/table">
            <a:tbl>
              <a:tblPr/>
              <a:tblGrid>
                <a:gridCol w="916761">
                  <a:extLst>
                    <a:ext uri="{9D8B030D-6E8A-4147-A177-3AD203B41FA5}">
                      <a16:colId xmlns:a16="http://schemas.microsoft.com/office/drawing/2014/main" val="639433687"/>
                    </a:ext>
                  </a:extLst>
                </a:gridCol>
                <a:gridCol w="1069555">
                  <a:extLst>
                    <a:ext uri="{9D8B030D-6E8A-4147-A177-3AD203B41FA5}">
                      <a16:colId xmlns:a16="http://schemas.microsoft.com/office/drawing/2014/main" val="2996463226"/>
                    </a:ext>
                  </a:extLst>
                </a:gridCol>
                <a:gridCol w="916761">
                  <a:extLst>
                    <a:ext uri="{9D8B030D-6E8A-4147-A177-3AD203B41FA5}">
                      <a16:colId xmlns:a16="http://schemas.microsoft.com/office/drawing/2014/main" val="4035555380"/>
                    </a:ext>
                  </a:extLst>
                </a:gridCol>
                <a:gridCol w="1069555">
                  <a:extLst>
                    <a:ext uri="{9D8B030D-6E8A-4147-A177-3AD203B41FA5}">
                      <a16:colId xmlns:a16="http://schemas.microsoft.com/office/drawing/2014/main" val="134676464"/>
                    </a:ext>
                  </a:extLst>
                </a:gridCol>
                <a:gridCol w="1200522">
                  <a:extLst>
                    <a:ext uri="{9D8B030D-6E8A-4147-A177-3AD203B41FA5}">
                      <a16:colId xmlns:a16="http://schemas.microsoft.com/office/drawing/2014/main" val="3650981615"/>
                    </a:ext>
                  </a:extLst>
                </a:gridCol>
                <a:gridCol w="1287832">
                  <a:extLst>
                    <a:ext uri="{9D8B030D-6E8A-4147-A177-3AD203B41FA5}">
                      <a16:colId xmlns:a16="http://schemas.microsoft.com/office/drawing/2014/main" val="1830633887"/>
                    </a:ext>
                  </a:extLst>
                </a:gridCol>
              </a:tblGrid>
              <a:tr h="301118">
                <a:tc>
                  <a:txBody>
                    <a:bodyPr/>
                    <a:lstStyle/>
                    <a:p>
                      <a:pPr algn="ctr" fontAlgn="b"/>
                      <a:r>
                        <a:rPr lang="en-US" sz="1600" b="1" i="0" u="none" strike="noStrike" dirty="0">
                          <a:solidFill>
                            <a:srgbClr val="FFFFFF"/>
                          </a:solidFill>
                          <a:effectLst/>
                          <a:latin typeface="Helvetica" panose="020B0604020202020204" pitchFamily="34" charset="0"/>
                          <a:cs typeface="Helvetica" panose="020B0604020202020204" pitchFamily="34" charset="0"/>
                        </a:rPr>
                        <a:t>2016</a:t>
                      </a:r>
                    </a:p>
                  </a:txBody>
                  <a:tcPr marL="7620" marR="7620" marT="7620" anchor="b">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cs typeface="Helvetica" panose="020B0604020202020204" pitchFamily="34" charset="0"/>
                        </a:rPr>
                        <a:t>75</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13</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17%</a:t>
                      </a:r>
                    </a:p>
                  </a:txBody>
                  <a:tcPr marL="7620" marR="7620" marT="7620" anchor="b">
                    <a:lnL>
                      <a:noFill/>
                    </a:lnL>
                    <a:lnR>
                      <a:noFill/>
                    </a:lnR>
                    <a:lnT>
                      <a:noFill/>
                    </a:lnT>
                    <a:lnB>
                      <a:noFill/>
                    </a:lnB>
                    <a:solidFill>
                      <a:srgbClr val="B8CCE4"/>
                    </a:solidFill>
                  </a:tcPr>
                </a:tc>
                <a:extLst>
                  <a:ext uri="{0D108BD9-81ED-4DB2-BD59-A6C34878D82A}">
                    <a16:rowId xmlns:a16="http://schemas.microsoft.com/office/drawing/2014/main" val="2532750029"/>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2017</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180</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23</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13%</a:t>
                      </a:r>
                    </a:p>
                  </a:txBody>
                  <a:tcPr marL="7620" marR="7620" marT="7620" anchor="b">
                    <a:lnL>
                      <a:noFill/>
                    </a:lnL>
                    <a:lnR>
                      <a:noFill/>
                    </a:lnR>
                    <a:lnT>
                      <a:noFill/>
                    </a:lnT>
                    <a:lnB>
                      <a:noFill/>
                    </a:lnB>
                    <a:solidFill>
                      <a:srgbClr val="DCE6F1"/>
                    </a:solidFill>
                  </a:tcPr>
                </a:tc>
                <a:extLst>
                  <a:ext uri="{0D108BD9-81ED-4DB2-BD59-A6C34878D82A}">
                    <a16:rowId xmlns:a16="http://schemas.microsoft.com/office/drawing/2014/main" val="781677554"/>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2018</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280</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33</a:t>
                      </a:r>
                    </a:p>
                  </a:txBody>
                  <a:tcPr marL="7620" marR="7620" marT="7620" anchor="b">
                    <a:lnL>
                      <a:noFill/>
                    </a:lnL>
                    <a:lnR>
                      <a:noFill/>
                    </a:lnR>
                    <a:lnT>
                      <a:noFill/>
                    </a:lnT>
                    <a:lnB>
                      <a:noFill/>
                    </a:lnB>
                    <a:solidFill>
                      <a:srgbClr val="B8CCE4"/>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12%</a:t>
                      </a:r>
                    </a:p>
                  </a:txBody>
                  <a:tcPr marL="7620" marR="7620" marT="7620" anchor="b">
                    <a:lnL>
                      <a:noFill/>
                    </a:lnL>
                    <a:lnR>
                      <a:noFill/>
                    </a:lnR>
                    <a:lnT>
                      <a:noFill/>
                    </a:lnT>
                    <a:lnB>
                      <a:noFill/>
                    </a:lnB>
                    <a:solidFill>
                      <a:srgbClr val="B8CCE4"/>
                    </a:solidFill>
                  </a:tcPr>
                </a:tc>
                <a:extLst>
                  <a:ext uri="{0D108BD9-81ED-4DB2-BD59-A6C34878D82A}">
                    <a16:rowId xmlns:a16="http://schemas.microsoft.com/office/drawing/2014/main" val="2550695258"/>
                  </a:ext>
                </a:extLst>
              </a:tr>
              <a:tr h="301118">
                <a:tc>
                  <a:txBody>
                    <a:bodyPr/>
                    <a:lstStyle/>
                    <a:p>
                      <a:pPr algn="ctr" fontAlgn="b"/>
                      <a:r>
                        <a:rPr lang="en-US" sz="1600" b="1" i="0" u="none" strike="noStrike" dirty="0">
                          <a:solidFill>
                            <a:srgbClr val="FFFFFF"/>
                          </a:solidFill>
                          <a:effectLst/>
                          <a:latin typeface="Helvetica" panose="020B0604020202020204" pitchFamily="34" charset="0"/>
                        </a:rPr>
                        <a:t>2019</a:t>
                      </a:r>
                    </a:p>
                  </a:txBody>
                  <a:tcPr marL="7620" marR="7620" marT="762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66092"/>
                    </a:solidFill>
                  </a:tcPr>
                </a:tc>
                <a:tc>
                  <a:txBody>
                    <a:bodyPr/>
                    <a:lstStyle/>
                    <a:p>
                      <a:pPr algn="ctr" fontAlgn="b"/>
                      <a:r>
                        <a:rPr lang="en-US" sz="1600" b="1" i="0" u="none" strike="noStrike" dirty="0">
                          <a:solidFill>
                            <a:srgbClr val="16365C"/>
                          </a:solidFill>
                          <a:effectLst/>
                          <a:latin typeface="Helvetica" panose="020B0604020202020204" pitchFamily="34" charset="0"/>
                        </a:rPr>
                        <a:t>185</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16365C"/>
                          </a:solidFill>
                          <a:effectLst/>
                          <a:latin typeface="Helvetica" panose="020B0604020202020204" pitchFamily="34" charset="0"/>
                        </a:rPr>
                        <a:t>22</a:t>
                      </a:r>
                    </a:p>
                  </a:txBody>
                  <a:tcPr marL="7620" marR="7620" marT="7620" anchor="b">
                    <a:lnL>
                      <a:noFill/>
                    </a:lnL>
                    <a:lnR>
                      <a:noFill/>
                    </a:lnR>
                    <a:lnT>
                      <a:noFill/>
                    </a:lnT>
                    <a:lnB>
                      <a:noFill/>
                    </a:lnB>
                    <a:solidFill>
                      <a:srgbClr val="DCE6F1"/>
                    </a:solidFill>
                  </a:tcPr>
                </a:tc>
                <a:tc>
                  <a:txBody>
                    <a:bodyPr/>
                    <a:lstStyle/>
                    <a:p>
                      <a:pPr algn="l" fontAlgn="b"/>
                      <a:endParaRPr lang="en-US" sz="1600" b="0" i="0" u="none" strike="noStrike" dirty="0">
                        <a:effectLst/>
                        <a:latin typeface="Calibri" panose="020F0502020204030204" pitchFamily="34" charset="0"/>
                      </a:endParaRPr>
                    </a:p>
                  </a:txBody>
                  <a:tcPr marL="7620" marR="7620" marT="7620" anchor="b">
                    <a:lnL>
                      <a:noFill/>
                    </a:lnL>
                    <a:lnR>
                      <a:noFill/>
                    </a:lnR>
                    <a:lnT>
                      <a:noFill/>
                    </a:lnT>
                    <a:lnB>
                      <a:noFill/>
                    </a:lnB>
                    <a:solidFill>
                      <a:srgbClr val="FFFFFF"/>
                    </a:solidFill>
                  </a:tcPr>
                </a:tc>
                <a:tc>
                  <a:txBody>
                    <a:bodyPr/>
                    <a:lstStyle/>
                    <a:p>
                      <a:pPr algn="ctr" fontAlgn="b"/>
                      <a:r>
                        <a:rPr lang="en-US" sz="1600" b="1" i="0" u="none" strike="noStrike" dirty="0">
                          <a:solidFill>
                            <a:srgbClr val="E26B0A"/>
                          </a:solidFill>
                          <a:effectLst/>
                          <a:latin typeface="Helvetica" panose="020B0604020202020204" pitchFamily="34" charset="0"/>
                        </a:rPr>
                        <a:t>12%</a:t>
                      </a:r>
                    </a:p>
                  </a:txBody>
                  <a:tcPr marL="7620" marR="7620" marT="7620" anchor="b">
                    <a:lnL>
                      <a:noFill/>
                    </a:lnL>
                    <a:lnR>
                      <a:noFill/>
                    </a:lnR>
                    <a:lnT>
                      <a:noFill/>
                    </a:lnT>
                    <a:lnB>
                      <a:noFill/>
                    </a:lnB>
                    <a:solidFill>
                      <a:srgbClr val="DCE6F1"/>
                    </a:solidFill>
                  </a:tcPr>
                </a:tc>
                <a:extLst>
                  <a:ext uri="{0D108BD9-81ED-4DB2-BD59-A6C34878D82A}">
                    <a16:rowId xmlns:a16="http://schemas.microsoft.com/office/drawing/2014/main" val="770904618"/>
                  </a:ext>
                </a:extLst>
              </a:tr>
            </a:tbl>
          </a:graphicData>
        </a:graphic>
      </p:graphicFrame>
      <p:sp>
        <p:nvSpPr>
          <p:cNvPr id="8" name="Rectangle 7">
            <a:extLst>
              <a:ext uri="{FF2B5EF4-FFF2-40B4-BE49-F238E27FC236}">
                <a16:creationId xmlns:a16="http://schemas.microsoft.com/office/drawing/2014/main" id="{FFFB3C4B-5894-39F1-421A-18D4F2951A34}"/>
              </a:ext>
            </a:extLst>
          </p:cNvPr>
          <p:cNvSpPr/>
          <p:nvPr/>
        </p:nvSpPr>
        <p:spPr>
          <a:xfrm>
            <a:off x="918079" y="1485801"/>
            <a:ext cx="7022443" cy="1606378"/>
          </a:xfrm>
          <a:prstGeom prst="rect">
            <a:avLst/>
          </a:prstGeom>
          <a:solidFill>
            <a:schemeClr val="accent5">
              <a:lumMod val="40000"/>
              <a:lumOff val="60000"/>
              <a:alpha val="50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A9B47D-77B7-D889-4732-795B0A88583E}"/>
              </a:ext>
            </a:extLst>
          </p:cNvPr>
          <p:cNvSpPr txBox="1"/>
          <p:nvPr/>
        </p:nvSpPr>
        <p:spPr>
          <a:xfrm>
            <a:off x="8810638" y="5022607"/>
            <a:ext cx="2351445" cy="492443"/>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2024 had 3 RTE calls and 1 Super RTE call</a:t>
            </a:r>
          </a:p>
        </p:txBody>
      </p:sp>
      <p:pic>
        <p:nvPicPr>
          <p:cNvPr id="9" name="Picture 8">
            <a:extLst>
              <a:ext uri="{FF2B5EF4-FFF2-40B4-BE49-F238E27FC236}">
                <a16:creationId xmlns:a16="http://schemas.microsoft.com/office/drawing/2014/main" id="{F6921AA9-B7AD-C087-DD23-F7EF32396737}"/>
              </a:ext>
            </a:extLst>
          </p:cNvPr>
          <p:cNvPicPr>
            <a:picLocks noChangeAspect="1" noChangeArrowheads="1"/>
            <a:extLst>
              <a:ext uri="{84589F7E-364E-4C9E-8A38-B11213B215E9}">
                <a14:cameraTool xmlns:a14="http://schemas.microsoft.com/office/drawing/2010/main" cellRange="'STATS-2 as of 11-6-24'!$B$23:$H$30" spid="_x0000_s11331"/>
              </a:ext>
            </a:extLst>
          </p:cNvPicPr>
          <p:nvPr/>
        </p:nvPicPr>
        <p:blipFill>
          <a:blip r:embed="rId2"/>
          <a:srcRect/>
          <a:stretch>
            <a:fillRect/>
          </a:stretch>
        </p:blipFill>
        <p:spPr bwMode="auto">
          <a:xfrm>
            <a:off x="1182247" y="2835518"/>
            <a:ext cx="7628392" cy="2961793"/>
          </a:xfrm>
          <a:prstGeom prst="rect">
            <a:avLst/>
          </a:prstGeom>
          <a:solidFill>
            <a:schemeClr val="accent2"/>
          </a:solidFill>
          <a:ln w="9525">
            <a:solidFill>
              <a:srgbClr xmlns:mc="http://schemas.openxmlformats.org/markup-compatibility/2006" xmlns:a14="http://schemas.microsoft.com/office/drawing/2010/main" val="000000" mc:Ignorable="a14" a14:legacySpreadsheetColorIndex="64"/>
            </a:solidFill>
            <a:miter lim="800000"/>
            <a:headEnd/>
            <a:tailEnd/>
          </a:ln>
          <a:scene3d>
            <a:camera prst="isometricLeftDown">
              <a:rot lat="0" lon="0" rev="0"/>
            </a:camera>
            <a:lightRig rig="threePt" dir="t"/>
          </a:scene3d>
          <a:sp3d extrusionH="127000" prstMaterial="dkEdge">
            <a:bevelT w="190500" h="127000"/>
          </a:sp3d>
        </p:spPr>
      </p:pic>
      <p:sp>
        <p:nvSpPr>
          <p:cNvPr id="3" name="TextBox 2">
            <a:extLst>
              <a:ext uri="{FF2B5EF4-FFF2-40B4-BE49-F238E27FC236}">
                <a16:creationId xmlns:a16="http://schemas.microsoft.com/office/drawing/2014/main" id="{55032524-8800-6657-CB50-4896E63B4994}"/>
              </a:ext>
            </a:extLst>
          </p:cNvPr>
          <p:cNvSpPr txBox="1"/>
          <p:nvPr/>
        </p:nvSpPr>
        <p:spPr>
          <a:xfrm>
            <a:off x="8810638" y="4078453"/>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2021 had 1 RTE call</a:t>
            </a:r>
          </a:p>
        </p:txBody>
      </p:sp>
      <p:sp>
        <p:nvSpPr>
          <p:cNvPr id="4" name="TextBox 3">
            <a:extLst>
              <a:ext uri="{FF2B5EF4-FFF2-40B4-BE49-F238E27FC236}">
                <a16:creationId xmlns:a16="http://schemas.microsoft.com/office/drawing/2014/main" id="{B63BE46E-CBEA-4421-0C86-404881DF9B4F}"/>
              </a:ext>
            </a:extLst>
          </p:cNvPr>
          <p:cNvSpPr txBox="1"/>
          <p:nvPr/>
        </p:nvSpPr>
        <p:spPr>
          <a:xfrm>
            <a:off x="8811088" y="4427004"/>
            <a:ext cx="2057989" cy="292388"/>
          </a:xfrm>
          <a:prstGeom prst="rect">
            <a:avLst/>
          </a:prstGeom>
          <a:noFill/>
          <a:ln>
            <a:noFill/>
          </a:ln>
        </p:spPr>
        <p:txBody>
          <a:bodyPr wrap="square" rtlCol="0">
            <a:spAutoFit/>
          </a:bodyPr>
          <a:lstStyle/>
          <a:p>
            <a:pPr marL="285750" indent="-285750">
              <a:buClr>
                <a:srgbClr val="07519E"/>
              </a:buClr>
              <a:buFont typeface="Wingdings" panose="05000000000000000000" pitchFamily="2" charset="2"/>
              <a:buChar char="v"/>
            </a:pPr>
            <a:r>
              <a:rPr lang="en-US" sz="1300" dirty="0">
                <a:latin typeface="Helvetica" panose="020B0604020202020204" pitchFamily="34" charset="0"/>
                <a:cs typeface="Helvetica" panose="020B0604020202020204" pitchFamily="34" charset="0"/>
              </a:rPr>
              <a:t>2022 had 1 RTE call</a:t>
            </a:r>
          </a:p>
        </p:txBody>
      </p:sp>
    </p:spTree>
    <p:extLst>
      <p:ext uri="{BB962C8B-B14F-4D97-AF65-F5344CB8AC3E}">
        <p14:creationId xmlns:p14="http://schemas.microsoft.com/office/powerpoint/2010/main" val="96513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E7517-FDFD-D67E-26C6-F62EAB81CD29}"/>
              </a:ext>
            </a:extLst>
          </p:cNvPr>
          <p:cNvPicPr>
            <a:picLocks noChangeAspect="1"/>
          </p:cNvPicPr>
          <p:nvPr/>
        </p:nvPicPr>
        <p:blipFill>
          <a:blip r:embed="rId3"/>
          <a:srcRect l="6132" t="3174" r="1926" b="3090"/>
          <a:stretch/>
        </p:blipFill>
        <p:spPr>
          <a:xfrm>
            <a:off x="805021" y="2707297"/>
            <a:ext cx="6105817" cy="3357436"/>
          </a:xfrm>
          <a:prstGeom prst="rect">
            <a:avLst/>
          </a:prstGeom>
        </p:spPr>
      </p:pic>
      <p:sp>
        <p:nvSpPr>
          <p:cNvPr id="3" name="TextBox 2">
            <a:extLst>
              <a:ext uri="{FF2B5EF4-FFF2-40B4-BE49-F238E27FC236}">
                <a16:creationId xmlns:a16="http://schemas.microsoft.com/office/drawing/2014/main" id="{E388AD0C-8050-71D2-3072-C552069932B2}"/>
              </a:ext>
            </a:extLst>
          </p:cNvPr>
          <p:cNvSpPr txBox="1"/>
          <p:nvPr/>
        </p:nvSpPr>
        <p:spPr>
          <a:xfrm>
            <a:off x="431279" y="1525423"/>
            <a:ext cx="6292688" cy="1472198"/>
          </a:xfrm>
          <a:prstGeom prst="rect">
            <a:avLst/>
          </a:prstGeom>
          <a:noFill/>
        </p:spPr>
        <p:txBody>
          <a:bodyPr wrap="square" rtlCol="0">
            <a:spAutoFit/>
          </a:bodyPr>
          <a:lstStyle/>
          <a:p>
            <a:pPr marL="285750" indent="-285750">
              <a:lnSpc>
                <a:spcPct val="90000"/>
              </a:lnSpc>
              <a:spcAft>
                <a:spcPts val="800"/>
              </a:spcAft>
              <a:buClr>
                <a:srgbClr val="07519E"/>
              </a:buClr>
              <a:buFont typeface="Arial" panose="020B0604020202020204" pitchFamily="34" charset="0"/>
              <a:buChar cha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Additively Manufactured - Laser-Powder Bed Fusion </a:t>
            </a:r>
          </a:p>
          <a:p>
            <a:pPr marL="285750" indent="-285750">
              <a:lnSpc>
                <a:spcPct val="90000"/>
              </a:lnSpc>
              <a:spcAft>
                <a:spcPts val="800"/>
              </a:spcAft>
              <a:buClr>
                <a:srgbClr val="07519E"/>
              </a:buClr>
              <a:buFont typeface="Arial" panose="020B0604020202020204" pitchFamily="34" charset="0"/>
              <a:buChar cha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Compact tension and tensile specimens</a:t>
            </a:r>
          </a:p>
          <a:p>
            <a:pPr marL="288925" indent="-285750">
              <a:lnSpc>
                <a:spcPct val="90000"/>
              </a:lnSpc>
              <a:spcAft>
                <a:spcPts val="800"/>
              </a:spcAft>
              <a:buClr>
                <a:srgbClr val="07519E"/>
              </a:buClr>
              <a:buFont typeface="Arial" panose="020B0604020202020204" pitchFamily="34" charset="0"/>
              <a:buChar cha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Inconel 718 Nickel-base alloy</a:t>
            </a:r>
          </a:p>
          <a:p>
            <a:pPr marL="288925" indent="-288925">
              <a:lnSpc>
                <a:spcPct val="90000"/>
              </a:lnSpc>
              <a:spcAft>
                <a:spcPts val="800"/>
              </a:spcAft>
              <a:buClr>
                <a:srgbClr val="07519E"/>
              </a:buClr>
              <a:buFont typeface="Arial" panose="020B0604020202020204" pitchFamily="34" charset="0"/>
              <a:buChar cha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316L Stainless Steel</a:t>
            </a:r>
          </a:p>
          <a:p>
            <a:pPr marL="288925" indent="-288925">
              <a:lnSpc>
                <a:spcPct val="90000"/>
              </a:lnSpc>
              <a:spcAft>
                <a:spcPts val="500"/>
              </a:spcAft>
              <a:buClr>
                <a:srgbClr val="07519E"/>
              </a:buClr>
              <a:buFont typeface="Arial" panose="020B0604020202020204" pitchFamily="34" charset="0"/>
              <a:buChar char="•"/>
            </a:pP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Unirradiated (baseline) specimens</a:t>
            </a:r>
          </a:p>
        </p:txBody>
      </p:sp>
      <p:sp>
        <p:nvSpPr>
          <p:cNvPr id="4" name="Title 4">
            <a:extLst>
              <a:ext uri="{FF2B5EF4-FFF2-40B4-BE49-F238E27FC236}">
                <a16:creationId xmlns:a16="http://schemas.microsoft.com/office/drawing/2014/main" id="{30F4A7DB-2646-8EA5-1E62-DB3A18B5C519}"/>
              </a:ext>
            </a:extLst>
          </p:cNvPr>
          <p:cNvSpPr txBox="1">
            <a:spLocks/>
          </p:cNvSpPr>
          <p:nvPr/>
        </p:nvSpPr>
        <p:spPr>
          <a:xfrm>
            <a:off x="2372985" y="1073146"/>
            <a:ext cx="7446028" cy="353217"/>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solidFill>
                  <a:schemeClr val="tx2">
                    <a:lumMod val="75000"/>
                  </a:schemeClr>
                </a:solidFill>
              </a:rPr>
              <a:t>Irradiation Testing of LWR Additively Manufactured Materials</a:t>
            </a:r>
          </a:p>
        </p:txBody>
      </p:sp>
      <p:sp>
        <p:nvSpPr>
          <p:cNvPr id="5" name="Title 4">
            <a:extLst>
              <a:ext uri="{FF2B5EF4-FFF2-40B4-BE49-F238E27FC236}">
                <a16:creationId xmlns:a16="http://schemas.microsoft.com/office/drawing/2014/main" id="{B696B44E-4EEC-04E4-F070-136D00DA0CBA}"/>
              </a:ext>
            </a:extLst>
          </p:cNvPr>
          <p:cNvSpPr txBox="1">
            <a:spLocks/>
          </p:cNvSpPr>
          <p:nvPr/>
        </p:nvSpPr>
        <p:spPr>
          <a:xfrm>
            <a:off x="431279" y="176692"/>
            <a:ext cx="11329441" cy="679538"/>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br>
              <a:rPr lang="en-US" dirty="0"/>
            </a:br>
            <a:r>
              <a:rPr lang="en-US" sz="2400" dirty="0">
                <a:solidFill>
                  <a:schemeClr val="accent1">
                    <a:lumMod val="75000"/>
                  </a:schemeClr>
                </a:solidFill>
                <a:latin typeface="Arial"/>
                <a:cs typeface="Arial"/>
              </a:rPr>
              <a:t>FY 2024 Sample </a:t>
            </a:r>
            <a:r>
              <a:rPr lang="en-US" sz="2400" dirty="0">
                <a:solidFill>
                  <a:schemeClr val="tx2">
                    <a:lumMod val="75000"/>
                  </a:schemeClr>
                </a:solidFill>
                <a:latin typeface="Arial"/>
                <a:cs typeface="Arial"/>
              </a:rPr>
              <a:t>AVAILABILITY:</a:t>
            </a:r>
            <a:r>
              <a:rPr lang="en-US" sz="2400" dirty="0">
                <a:solidFill>
                  <a:schemeClr val="accent1">
                    <a:lumMod val="75000"/>
                  </a:schemeClr>
                </a:solidFill>
                <a:latin typeface="Arial"/>
                <a:cs typeface="Arial"/>
              </a:rPr>
              <a:t> Awarded NSUF Project – GE Hitachi</a:t>
            </a:r>
            <a:endParaRPr lang="en-US" sz="2400" dirty="0">
              <a:solidFill>
                <a:schemeClr val="accent1">
                  <a:lumMod val="75000"/>
                </a:schemeClr>
              </a:solidFill>
            </a:endParaRPr>
          </a:p>
        </p:txBody>
      </p:sp>
      <p:pic>
        <p:nvPicPr>
          <p:cNvPr id="6" name="Picture 5">
            <a:extLst>
              <a:ext uri="{FF2B5EF4-FFF2-40B4-BE49-F238E27FC236}">
                <a16:creationId xmlns:a16="http://schemas.microsoft.com/office/drawing/2014/main" id="{F8CA1242-EC63-2B8F-DD6B-06EBF360FDE3}"/>
              </a:ext>
            </a:extLst>
          </p:cNvPr>
          <p:cNvPicPr>
            <a:picLocks noChangeAspect="1"/>
          </p:cNvPicPr>
          <p:nvPr/>
        </p:nvPicPr>
        <p:blipFill>
          <a:blip r:embed="rId4"/>
          <a:stretch>
            <a:fillRect/>
          </a:stretch>
        </p:blipFill>
        <p:spPr>
          <a:xfrm>
            <a:off x="6910838" y="1525423"/>
            <a:ext cx="5160161" cy="4539310"/>
          </a:xfrm>
          <a:prstGeom prst="rect">
            <a:avLst/>
          </a:prstGeom>
        </p:spPr>
      </p:pic>
    </p:spTree>
    <p:extLst>
      <p:ext uri="{BB962C8B-B14F-4D97-AF65-F5344CB8AC3E}">
        <p14:creationId xmlns:p14="http://schemas.microsoft.com/office/powerpoint/2010/main" val="533589740"/>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23EEA155-253C-C810-1A0D-95613CA2B0EA}"/>
              </a:ext>
            </a:extLst>
          </p:cNvPr>
          <p:cNvSpPr txBox="1">
            <a:spLocks/>
          </p:cNvSpPr>
          <p:nvPr/>
        </p:nvSpPr>
        <p:spPr>
          <a:xfrm>
            <a:off x="2246379" y="1035011"/>
            <a:ext cx="7699241" cy="32567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solidFill>
                  <a:schemeClr val="tx2">
                    <a:lumMod val="75000"/>
                  </a:schemeClr>
                </a:solidFill>
                <a:latin typeface="Arial"/>
                <a:cs typeface="Arial"/>
              </a:rPr>
              <a:t>Electric Power Research Institute/NSUF CRADA Pilot Project</a:t>
            </a:r>
            <a:endParaRPr lang="en-US" sz="2000" dirty="0">
              <a:solidFill>
                <a:schemeClr val="tx2">
                  <a:lumMod val="75000"/>
                </a:schemeClr>
              </a:solidFill>
            </a:endParaRPr>
          </a:p>
        </p:txBody>
      </p:sp>
      <p:sp>
        <p:nvSpPr>
          <p:cNvPr id="4" name="Title 4">
            <a:extLst>
              <a:ext uri="{FF2B5EF4-FFF2-40B4-BE49-F238E27FC236}">
                <a16:creationId xmlns:a16="http://schemas.microsoft.com/office/drawing/2014/main" id="{724C7D09-41FC-D487-33B3-D25DDE1CA6B4}"/>
              </a:ext>
            </a:extLst>
          </p:cNvPr>
          <p:cNvSpPr txBox="1">
            <a:spLocks/>
          </p:cNvSpPr>
          <p:nvPr/>
        </p:nvSpPr>
        <p:spPr>
          <a:xfrm>
            <a:off x="447107" y="573211"/>
            <a:ext cx="11127673" cy="364915"/>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300" dirty="0">
                <a:solidFill>
                  <a:schemeClr val="accent1">
                    <a:lumMod val="75000"/>
                  </a:schemeClr>
                </a:solidFill>
                <a:latin typeface="Arial"/>
                <a:cs typeface="Arial"/>
              </a:rPr>
              <a:t>FY 2024 Sample </a:t>
            </a:r>
            <a:r>
              <a:rPr lang="en-US" sz="2300" dirty="0">
                <a:solidFill>
                  <a:schemeClr val="tx2">
                    <a:lumMod val="75000"/>
                  </a:schemeClr>
                </a:solidFill>
                <a:latin typeface="Arial"/>
                <a:cs typeface="Arial"/>
              </a:rPr>
              <a:t>ADDITION:</a:t>
            </a:r>
            <a:r>
              <a:rPr lang="en-US" sz="2300" dirty="0">
                <a:solidFill>
                  <a:schemeClr val="accent1">
                    <a:lumMod val="75000"/>
                  </a:schemeClr>
                </a:solidFill>
                <a:latin typeface="Arial"/>
                <a:cs typeface="Arial"/>
              </a:rPr>
              <a:t> </a:t>
            </a:r>
            <a:r>
              <a:rPr lang="en-US" sz="2200" dirty="0">
                <a:solidFill>
                  <a:schemeClr val="accent1">
                    <a:lumMod val="75000"/>
                  </a:schemeClr>
                </a:solidFill>
                <a:latin typeface="Arial"/>
                <a:cs typeface="Arial"/>
              </a:rPr>
              <a:t>Cooperative Research and Development Agreement</a:t>
            </a:r>
            <a:endParaRPr lang="en-US" sz="2200" dirty="0">
              <a:solidFill>
                <a:schemeClr val="accent1">
                  <a:lumMod val="75000"/>
                </a:schemeClr>
              </a:solidFill>
            </a:endParaRPr>
          </a:p>
        </p:txBody>
      </p:sp>
      <p:sp>
        <p:nvSpPr>
          <p:cNvPr id="6" name="TextBox 5">
            <a:extLst>
              <a:ext uri="{FF2B5EF4-FFF2-40B4-BE49-F238E27FC236}">
                <a16:creationId xmlns:a16="http://schemas.microsoft.com/office/drawing/2014/main" id="{7E4A5F48-F531-69A7-B71C-C1FB23AA4CDD}"/>
              </a:ext>
            </a:extLst>
          </p:cNvPr>
          <p:cNvSpPr txBox="1"/>
          <p:nvPr/>
        </p:nvSpPr>
        <p:spPr>
          <a:xfrm>
            <a:off x="4588694" y="5767813"/>
            <a:ext cx="3639262" cy="292388"/>
          </a:xfrm>
          <a:prstGeom prst="rect">
            <a:avLst/>
          </a:prstGeom>
          <a:noFill/>
        </p:spPr>
        <p:txBody>
          <a:bodyPr wrap="square" rtlCol="0">
            <a:spAutoFit/>
          </a:bodyPr>
          <a:lstStyle/>
          <a:p>
            <a:r>
              <a:rPr lang="en-US" sz="1300" dirty="0"/>
              <a:t>Experiment capsules and specimen stack-up</a:t>
            </a:r>
          </a:p>
        </p:txBody>
      </p:sp>
      <p:sp>
        <p:nvSpPr>
          <p:cNvPr id="7" name="TextBox 6">
            <a:extLst>
              <a:ext uri="{FF2B5EF4-FFF2-40B4-BE49-F238E27FC236}">
                <a16:creationId xmlns:a16="http://schemas.microsoft.com/office/drawing/2014/main" id="{DB25A5BE-0B3B-D128-2D36-B174B6525488}"/>
              </a:ext>
            </a:extLst>
          </p:cNvPr>
          <p:cNvSpPr txBox="1"/>
          <p:nvPr/>
        </p:nvSpPr>
        <p:spPr>
          <a:xfrm>
            <a:off x="447107" y="2098615"/>
            <a:ext cx="3968776" cy="3529171"/>
          </a:xfrm>
          <a:prstGeom prst="rect">
            <a:avLst/>
          </a:prstGeom>
          <a:noFill/>
        </p:spPr>
        <p:txBody>
          <a:bodyPr wrap="square" rtlCol="0">
            <a:spAutoFit/>
          </a:bodyPr>
          <a:lstStyle/>
          <a:p>
            <a:pPr marL="285750" indent="-285750">
              <a:lnSpc>
                <a:spcPct val="90000"/>
              </a:lnSpc>
              <a:spcAft>
                <a:spcPts val="1200"/>
              </a:spcAft>
              <a:buClr>
                <a:srgbClr val="07519E"/>
              </a:buClr>
              <a:buFont typeface="Arial" panose="020B0604020202020204" pitchFamily="34" charset="0"/>
              <a:buChar char="•"/>
            </a:pPr>
            <a:r>
              <a:rPr lang="en-US" sz="1500" dirty="0">
                <a:solidFill>
                  <a:schemeClr val="tx2">
                    <a:lumMod val="75000"/>
                  </a:schemeClr>
                </a:solidFill>
                <a:latin typeface="Helvetica"/>
                <a:ea typeface="Verdana"/>
                <a:cs typeface="Helvetica"/>
              </a:rPr>
              <a:t>Research on the X-750 samples provided a chance to gather data needed for reactor licenses to be extended 40, 60, and 80 years. </a:t>
            </a:r>
            <a:endParaRPr lang="en-US" sz="15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endParaRPr>
          </a:p>
          <a:p>
            <a:pPr marL="285750" indent="-285750">
              <a:lnSpc>
                <a:spcPct val="90000"/>
              </a:lnSpc>
              <a:spcAft>
                <a:spcPts val="1300"/>
              </a:spcAft>
              <a:buClr>
                <a:srgbClr val="07519E"/>
              </a:buClr>
              <a:buFont typeface="Arial" panose="020B0604020202020204" pitchFamily="34" charset="0"/>
              <a:buChar char="•"/>
            </a:pPr>
            <a:r>
              <a:rPr lang="en-US" sz="15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The research showed X-750 and XM-19 retain a high level of integrity even at the highest fluence, synonymous with beyond end-of-life components that utilize these materials.* </a:t>
            </a:r>
          </a:p>
          <a:p>
            <a:pPr marL="285750" indent="-285750">
              <a:lnSpc>
                <a:spcPct val="90000"/>
              </a:lnSpc>
              <a:spcAft>
                <a:spcPts val="1300"/>
              </a:spcAft>
              <a:buClr>
                <a:srgbClr val="07519E"/>
              </a:buClr>
              <a:buFont typeface="Arial" panose="020B0604020202020204" pitchFamily="34" charset="0"/>
              <a:buChar char="•"/>
            </a:pPr>
            <a:r>
              <a:rPr lang="en-US" sz="15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Valuable experience was gained in testing protocol and processes, and paved the path for future NSUF experiments on structural materials involving Irradiation Assisted Stress Corrosion Cracking</a:t>
            </a:r>
            <a:r>
              <a:rPr lang="en-US" sz="14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a:t>
            </a:r>
          </a:p>
        </p:txBody>
      </p:sp>
      <p:pic>
        <p:nvPicPr>
          <p:cNvPr id="8" name="Picture 7">
            <a:extLst>
              <a:ext uri="{FF2B5EF4-FFF2-40B4-BE49-F238E27FC236}">
                <a16:creationId xmlns:a16="http://schemas.microsoft.com/office/drawing/2014/main" id="{649485E3-2949-3D44-9207-B9ACBF11750E}"/>
              </a:ext>
            </a:extLst>
          </p:cNvPr>
          <p:cNvPicPr>
            <a:picLocks noChangeAspect="1"/>
          </p:cNvPicPr>
          <p:nvPr/>
        </p:nvPicPr>
        <p:blipFill>
          <a:blip r:embed="rId3"/>
          <a:srcRect l="7240" r="36309"/>
          <a:stretch/>
        </p:blipFill>
        <p:spPr>
          <a:xfrm>
            <a:off x="8400769" y="1848728"/>
            <a:ext cx="3344124" cy="4082739"/>
          </a:xfrm>
          <a:prstGeom prst="rect">
            <a:avLst/>
          </a:prstGeom>
        </p:spPr>
      </p:pic>
      <p:sp>
        <p:nvSpPr>
          <p:cNvPr id="9" name="TextBox 8">
            <a:extLst>
              <a:ext uri="{FF2B5EF4-FFF2-40B4-BE49-F238E27FC236}">
                <a16:creationId xmlns:a16="http://schemas.microsoft.com/office/drawing/2014/main" id="{B995AE98-076A-56A4-CE39-A98561E63A26}"/>
              </a:ext>
            </a:extLst>
          </p:cNvPr>
          <p:cNvSpPr txBox="1"/>
          <p:nvPr/>
        </p:nvSpPr>
        <p:spPr>
          <a:xfrm>
            <a:off x="447107" y="1457568"/>
            <a:ext cx="10495478" cy="600164"/>
          </a:xfrm>
          <a:prstGeom prst="rect">
            <a:avLst/>
          </a:prstGeom>
          <a:noFill/>
        </p:spPr>
        <p:txBody>
          <a:bodyPr wrap="square" rtlCol="0">
            <a:spAutoFit/>
          </a:bodyPr>
          <a:lstStyle/>
          <a:p>
            <a:pPr marL="285750" indent="-285750">
              <a:spcAft>
                <a:spcPts val="1200"/>
              </a:spcAft>
              <a:buClr>
                <a:srgbClr val="07519E"/>
              </a:buClr>
              <a:buFont typeface="Arial" panose="020B0604020202020204" pitchFamily="34" charset="0"/>
              <a:buChar char="•"/>
            </a:pPr>
            <a:r>
              <a:rPr lang="en-US" sz="1500" dirty="0">
                <a:solidFill>
                  <a:schemeClr val="tx2">
                    <a:lumMod val="75000"/>
                  </a:schemeClr>
                </a:solidFill>
                <a:latin typeface="Helvetica" panose="020B0604020202020204" pitchFamily="34" charset="0"/>
                <a:ea typeface="Verdana" panose="020B0604030504040204" pitchFamily="34" charset="0"/>
                <a:cs typeface="Helvetica" panose="020B0604020202020204" pitchFamily="34" charset="0"/>
              </a:rPr>
              <a:t>Cooperative Research &amp; Development Agreement (CRADA) between DOE NSUF and EPRI made ATR’s capabilities available to universities and the commercial nuclear industry.</a:t>
            </a:r>
            <a:r>
              <a:rPr lang="en-US" dirty="0">
                <a:solidFill>
                  <a:schemeClr val="accent1">
                    <a:lumMod val="75000"/>
                  </a:schemeClr>
                </a:solidFill>
                <a:latin typeface="Helvetica" panose="020B0604020202020204" pitchFamily="34" charset="0"/>
                <a:ea typeface="Verdana" panose="020B0604030504040204" pitchFamily="34" charset="0"/>
                <a:cs typeface="Helvetica" panose="020B0604020202020204" pitchFamily="34" charset="0"/>
              </a:rPr>
              <a:t>*</a:t>
            </a:r>
          </a:p>
        </p:txBody>
      </p:sp>
      <p:pic>
        <p:nvPicPr>
          <p:cNvPr id="5" name="Picture 4">
            <a:extLst>
              <a:ext uri="{FF2B5EF4-FFF2-40B4-BE49-F238E27FC236}">
                <a16:creationId xmlns:a16="http://schemas.microsoft.com/office/drawing/2014/main" id="{1A188EBB-75A5-CC4C-3813-EABD883A7228}"/>
              </a:ext>
            </a:extLst>
          </p:cNvPr>
          <p:cNvPicPr>
            <a:picLocks noChangeAspect="1"/>
          </p:cNvPicPr>
          <p:nvPr/>
        </p:nvPicPr>
        <p:blipFill>
          <a:blip r:embed="rId4"/>
          <a:srcRect l="1650" t="2468"/>
          <a:stretch/>
        </p:blipFill>
        <p:spPr>
          <a:xfrm>
            <a:off x="4511616" y="1998645"/>
            <a:ext cx="3793419" cy="3782903"/>
          </a:xfrm>
          <a:prstGeom prst="rect">
            <a:avLst/>
          </a:prstGeom>
        </p:spPr>
      </p:pic>
      <p:sp>
        <p:nvSpPr>
          <p:cNvPr id="2" name="TextBox 1">
            <a:extLst>
              <a:ext uri="{FF2B5EF4-FFF2-40B4-BE49-F238E27FC236}">
                <a16:creationId xmlns:a16="http://schemas.microsoft.com/office/drawing/2014/main" id="{9AC9F94A-277B-B989-5535-FB37A814CA00}"/>
              </a:ext>
            </a:extLst>
          </p:cNvPr>
          <p:cNvSpPr txBox="1"/>
          <p:nvPr/>
        </p:nvSpPr>
        <p:spPr>
          <a:xfrm>
            <a:off x="737501" y="5937091"/>
            <a:ext cx="2203128" cy="246221"/>
          </a:xfrm>
          <a:prstGeom prst="rect">
            <a:avLst/>
          </a:prstGeom>
          <a:noFill/>
        </p:spPr>
        <p:txBody>
          <a:bodyPr wrap="square" rtlCol="0">
            <a:spAutoFit/>
          </a:bodyPr>
          <a:lstStyle/>
          <a:p>
            <a:r>
              <a:rPr lang="en-US" sz="1000" dirty="0">
                <a:solidFill>
                  <a:schemeClr val="tx2">
                    <a:lumMod val="75000"/>
                  </a:schemeClr>
                </a:solidFill>
              </a:rPr>
              <a:t>*https://nsuf.inl.gov/Home/Article/75</a:t>
            </a:r>
          </a:p>
        </p:txBody>
      </p:sp>
    </p:spTree>
    <p:extLst>
      <p:ext uri="{BB962C8B-B14F-4D97-AF65-F5344CB8AC3E}">
        <p14:creationId xmlns:p14="http://schemas.microsoft.com/office/powerpoint/2010/main" val="245434423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63A61075-4A09-045E-427F-A50CB54280E4}"/>
              </a:ext>
            </a:extLst>
          </p:cNvPr>
          <p:cNvSpPr txBox="1">
            <a:spLocks/>
          </p:cNvSpPr>
          <p:nvPr/>
        </p:nvSpPr>
        <p:spPr>
          <a:xfrm>
            <a:off x="469837" y="608589"/>
            <a:ext cx="11457541" cy="38283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r>
              <a:rPr lang="en-US" sz="2400" dirty="0">
                <a:solidFill>
                  <a:schemeClr val="accent1">
                    <a:lumMod val="75000"/>
                  </a:schemeClr>
                </a:solidFill>
                <a:latin typeface="Arial"/>
                <a:cs typeface="Arial"/>
              </a:rPr>
              <a:t>FY 2024 Sample </a:t>
            </a:r>
            <a:r>
              <a:rPr lang="en-US" sz="2400" dirty="0">
                <a:solidFill>
                  <a:schemeClr val="tx2">
                    <a:lumMod val="75000"/>
                  </a:schemeClr>
                </a:solidFill>
                <a:latin typeface="Arial"/>
                <a:cs typeface="Arial"/>
              </a:rPr>
              <a:t>ADDITION</a:t>
            </a:r>
            <a:r>
              <a:rPr lang="en-US" sz="2400" dirty="0">
                <a:solidFill>
                  <a:schemeClr val="accent1">
                    <a:lumMod val="75000"/>
                  </a:schemeClr>
                </a:solidFill>
                <a:latin typeface="Arial"/>
                <a:cs typeface="Arial"/>
              </a:rPr>
              <a:t>: </a:t>
            </a:r>
            <a:r>
              <a:rPr lang="en-US" sz="2200" dirty="0">
                <a:solidFill>
                  <a:schemeClr val="accent1">
                    <a:lumMod val="75000"/>
                  </a:schemeClr>
                </a:solidFill>
                <a:latin typeface="Arial"/>
                <a:cs typeface="Arial"/>
              </a:rPr>
              <a:t>Deliveries from </a:t>
            </a:r>
            <a:r>
              <a:rPr lang="en-US" sz="2400" dirty="0">
                <a:solidFill>
                  <a:schemeClr val="accent1">
                    <a:lumMod val="75000"/>
                  </a:schemeClr>
                </a:solidFill>
                <a:latin typeface="Arial"/>
                <a:cs typeface="Arial"/>
              </a:rPr>
              <a:t>BWXT </a:t>
            </a:r>
            <a:r>
              <a:rPr lang="en-US" sz="2000" dirty="0">
                <a:solidFill>
                  <a:schemeClr val="accent1">
                    <a:lumMod val="75000"/>
                  </a:schemeClr>
                </a:solidFill>
                <a:latin typeface="Arial"/>
                <a:cs typeface="Arial"/>
              </a:rPr>
              <a:t>Nuclear Operations Group </a:t>
            </a:r>
            <a:endParaRPr lang="en-US" sz="2000" dirty="0">
              <a:solidFill>
                <a:schemeClr val="accent1">
                  <a:lumMod val="75000"/>
                </a:schemeClr>
              </a:solidFill>
            </a:endParaRPr>
          </a:p>
        </p:txBody>
      </p:sp>
      <p:sp>
        <p:nvSpPr>
          <p:cNvPr id="3" name="Title 4">
            <a:extLst>
              <a:ext uri="{FF2B5EF4-FFF2-40B4-BE49-F238E27FC236}">
                <a16:creationId xmlns:a16="http://schemas.microsoft.com/office/drawing/2014/main" id="{9361469F-BB63-7D22-B1F0-27473BDD9025}"/>
              </a:ext>
            </a:extLst>
          </p:cNvPr>
          <p:cNvSpPr txBox="1">
            <a:spLocks/>
          </p:cNvSpPr>
          <p:nvPr/>
        </p:nvSpPr>
        <p:spPr>
          <a:xfrm>
            <a:off x="2823958" y="1084548"/>
            <a:ext cx="6544083" cy="71868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chemeClr val="accent3"/>
                </a:solidFill>
                <a:latin typeface="Arial" panose="020B0604020202020204" pitchFamily="34" charset="0"/>
                <a:ea typeface="+mj-ea"/>
                <a:cs typeface="Arial" panose="020B0604020202020204" pitchFamily="34" charset="0"/>
              </a:defRPr>
            </a:lvl1pPr>
          </a:lstStyle>
          <a:p>
            <a:pPr algn="ctr"/>
            <a:r>
              <a:rPr lang="en-US" sz="2000" dirty="0">
                <a:latin typeface="Helvetica" panose="020B0604020202020204" pitchFamily="34" charset="0"/>
                <a:cs typeface="Helvetica" panose="020B0604020202020204" pitchFamily="34" charset="0"/>
              </a:rPr>
              <a:t>Harvested </a:t>
            </a:r>
            <a:r>
              <a:rPr lang="en-US" sz="2000" b="1" i="0" u="none" strike="noStrike" dirty="0">
                <a:solidFill>
                  <a:srgbClr val="053C76"/>
                </a:solidFill>
                <a:effectLst/>
                <a:latin typeface="Helvetica" panose="020B0604020202020204" pitchFamily="34" charset="0"/>
                <a:cs typeface="Helvetica" panose="020B0604020202020204" pitchFamily="34" charset="0"/>
              </a:rPr>
              <a:t>LWR Core Shroud Material</a:t>
            </a:r>
            <a:endParaRPr lang="en-US" sz="2000" dirty="0">
              <a:latin typeface="Helvetica" panose="020B0604020202020204" pitchFamily="34" charset="0"/>
              <a:cs typeface="Helvetica" panose="020B0604020202020204" pitchFamily="34" charset="0"/>
            </a:endParaRPr>
          </a:p>
          <a:p>
            <a:pPr algn="ctr"/>
            <a:r>
              <a:rPr lang="en-US" sz="2000" dirty="0">
                <a:solidFill>
                  <a:schemeClr val="accent1">
                    <a:lumMod val="75000"/>
                  </a:schemeClr>
                </a:solidFill>
                <a:latin typeface="Arial"/>
                <a:cs typeface="Arial"/>
              </a:rPr>
              <a:t>Donors: EPRI/Southern Nuclear/BWXT</a:t>
            </a:r>
            <a:endParaRPr lang="en-US" sz="2000" dirty="0">
              <a:solidFill>
                <a:schemeClr val="accent1">
                  <a:lumMod val="75000"/>
                </a:schemeClr>
              </a:solidFill>
            </a:endParaRPr>
          </a:p>
        </p:txBody>
      </p:sp>
      <p:pic>
        <p:nvPicPr>
          <p:cNvPr id="4" name="Picture 3">
            <a:extLst>
              <a:ext uri="{FF2B5EF4-FFF2-40B4-BE49-F238E27FC236}">
                <a16:creationId xmlns:a16="http://schemas.microsoft.com/office/drawing/2014/main" id="{A01074B6-AE46-9F69-339F-74AF34FB1F4A}"/>
              </a:ext>
            </a:extLst>
          </p:cNvPr>
          <p:cNvPicPr>
            <a:picLocks noChangeAspect="1"/>
          </p:cNvPicPr>
          <p:nvPr/>
        </p:nvPicPr>
        <p:blipFill>
          <a:blip r:embed="rId2"/>
          <a:stretch>
            <a:fillRect/>
          </a:stretch>
        </p:blipFill>
        <p:spPr>
          <a:xfrm>
            <a:off x="5496339" y="1776236"/>
            <a:ext cx="6116495" cy="3997216"/>
          </a:xfrm>
          <a:prstGeom prst="rect">
            <a:avLst/>
          </a:prstGeom>
          <a:solidFill>
            <a:schemeClr val="bg1">
              <a:lumMod val="95000"/>
            </a:schemeClr>
          </a:solidFill>
        </p:spPr>
      </p:pic>
      <p:pic>
        <p:nvPicPr>
          <p:cNvPr id="5" name="Picture 4">
            <a:extLst>
              <a:ext uri="{FF2B5EF4-FFF2-40B4-BE49-F238E27FC236}">
                <a16:creationId xmlns:a16="http://schemas.microsoft.com/office/drawing/2014/main" id="{1826DE09-D3B6-4FC5-CD41-9291FBE04F59}"/>
              </a:ext>
            </a:extLst>
          </p:cNvPr>
          <p:cNvPicPr>
            <a:picLocks noChangeAspect="1"/>
          </p:cNvPicPr>
          <p:nvPr/>
        </p:nvPicPr>
        <p:blipFill>
          <a:blip r:embed="rId3"/>
          <a:srcRect l="32347" t="16981" r="34674" b="4113"/>
          <a:stretch/>
        </p:blipFill>
        <p:spPr>
          <a:xfrm>
            <a:off x="9234687" y="1720247"/>
            <a:ext cx="2126974" cy="2891325"/>
          </a:xfrm>
          <a:prstGeom prst="rect">
            <a:avLst/>
          </a:prstGeom>
        </p:spPr>
      </p:pic>
      <p:sp>
        <p:nvSpPr>
          <p:cNvPr id="6" name="TextBox 5">
            <a:extLst>
              <a:ext uri="{FF2B5EF4-FFF2-40B4-BE49-F238E27FC236}">
                <a16:creationId xmlns:a16="http://schemas.microsoft.com/office/drawing/2014/main" id="{6B725C5E-8058-979C-09F0-17D7F6B4F9F8}"/>
              </a:ext>
            </a:extLst>
          </p:cNvPr>
          <p:cNvSpPr txBox="1"/>
          <p:nvPr/>
        </p:nvSpPr>
        <p:spPr>
          <a:xfrm>
            <a:off x="469837" y="1720247"/>
            <a:ext cx="4858862" cy="2200602"/>
          </a:xfrm>
          <a:prstGeom prst="rect">
            <a:avLst/>
          </a:prstGeom>
          <a:noFill/>
        </p:spPr>
        <p:txBody>
          <a:bodyPr wrap="square" rtlCol="0">
            <a:spAutoFit/>
          </a:bodyPr>
          <a:lstStyle/>
          <a:p>
            <a:pPr marL="285750" indent="-285750">
              <a:spcAft>
                <a:spcPts val="1000"/>
              </a:spcAft>
              <a:buClr>
                <a:srgbClr val="07519E"/>
              </a:buClr>
              <a:buFont typeface="Arial" panose="020B0604020202020204" pitchFamily="34" charset="0"/>
              <a:buChar char="•"/>
            </a:pPr>
            <a:r>
              <a:rPr lang="en-US" sz="1600" dirty="0"/>
              <a:t>304 SS core shroud samples (weld and base metal and Heat Affected Zones (HAZ) from a commercial LWR NPP</a:t>
            </a:r>
          </a:p>
          <a:p>
            <a:pPr marL="285750" indent="-285750">
              <a:spcAft>
                <a:spcPts val="1000"/>
              </a:spcAft>
              <a:buClr>
                <a:srgbClr val="07519E"/>
              </a:buClr>
              <a:buFont typeface="Arial" panose="020B0604020202020204" pitchFamily="34" charset="0"/>
              <a:buChar char="•"/>
            </a:pPr>
            <a:r>
              <a:rPr lang="en-US" sz="1600" dirty="0"/>
              <a:t>Legal transfer of Title and Ownership signed in FY 2022</a:t>
            </a:r>
          </a:p>
          <a:p>
            <a:pPr marL="285750" indent="-285750">
              <a:spcAft>
                <a:spcPts val="1000"/>
              </a:spcAft>
              <a:buClr>
                <a:srgbClr val="07519E"/>
              </a:buClr>
              <a:buFont typeface="Arial" panose="020B0604020202020204" pitchFamily="34" charset="0"/>
              <a:buChar char="•"/>
            </a:pPr>
            <a:r>
              <a:rPr lang="en-US" sz="1600" dirty="0"/>
              <a:t>Samples delivered in batches from BWXT to INL</a:t>
            </a:r>
          </a:p>
          <a:p>
            <a:pPr marL="285750" indent="-285750">
              <a:spcAft>
                <a:spcPts val="800"/>
              </a:spcAft>
              <a:buClr>
                <a:srgbClr val="07519E"/>
              </a:buClr>
              <a:buFont typeface="Arial" panose="020B0604020202020204" pitchFamily="34" charset="0"/>
              <a:buChar char="•"/>
            </a:pPr>
            <a:r>
              <a:rPr lang="en-US" sz="1600" dirty="0"/>
              <a:t>Last shipment arrived March 2025</a:t>
            </a:r>
          </a:p>
        </p:txBody>
      </p:sp>
      <p:pic>
        <p:nvPicPr>
          <p:cNvPr id="10" name="Picture 9">
            <a:extLst>
              <a:ext uri="{FF2B5EF4-FFF2-40B4-BE49-F238E27FC236}">
                <a16:creationId xmlns:a16="http://schemas.microsoft.com/office/drawing/2014/main" id="{7424C7DE-431E-1B13-4186-C9102108A696}"/>
              </a:ext>
            </a:extLst>
          </p:cNvPr>
          <p:cNvPicPr>
            <a:picLocks noChangeAspect="1"/>
          </p:cNvPicPr>
          <p:nvPr/>
        </p:nvPicPr>
        <p:blipFill>
          <a:blip r:embed="rId4"/>
          <a:stretch>
            <a:fillRect/>
          </a:stretch>
        </p:blipFill>
        <p:spPr>
          <a:xfrm>
            <a:off x="978104" y="3920849"/>
            <a:ext cx="3842328" cy="2064025"/>
          </a:xfrm>
          <a:prstGeom prst="rect">
            <a:avLst/>
          </a:prstGeom>
        </p:spPr>
      </p:pic>
    </p:spTree>
    <p:extLst>
      <p:ext uri="{BB962C8B-B14F-4D97-AF65-F5344CB8AC3E}">
        <p14:creationId xmlns:p14="http://schemas.microsoft.com/office/powerpoint/2010/main" val="1693111545"/>
      </p:ext>
    </p:extLst>
  </p:cSld>
  <p:clrMapOvr>
    <a:masterClrMapping/>
  </p:clrMapOvr>
</p:sld>
</file>

<file path=ppt/theme/theme1.xml><?xml version="1.0" encoding="utf-8"?>
<a:theme xmlns:a="http://schemas.openxmlformats.org/drawingml/2006/main" name="INL 2020">
  <a:themeElements>
    <a:clrScheme name="NSUF Color Scheme">
      <a:dk1>
        <a:srgbClr val="15345B"/>
      </a:dk1>
      <a:lt1>
        <a:srgbClr val="FFFFFF"/>
      </a:lt1>
      <a:dk2>
        <a:srgbClr val="07519E"/>
      </a:dk2>
      <a:lt2>
        <a:srgbClr val="4A95D0"/>
      </a:lt2>
      <a:accent1>
        <a:srgbClr val="DB792C"/>
      </a:accent1>
      <a:accent2>
        <a:srgbClr val="4A95D0"/>
      </a:accent2>
      <a:accent3>
        <a:srgbClr val="15345B"/>
      </a:accent3>
      <a:accent4>
        <a:srgbClr val="D89328"/>
      </a:accent4>
      <a:accent5>
        <a:srgbClr val="8E8E8E"/>
      </a:accent5>
      <a:accent6>
        <a:srgbClr val="C4C6C7"/>
      </a:accent6>
      <a:hlink>
        <a:srgbClr val="D89328"/>
      </a:hlink>
      <a:folHlink>
        <a:srgbClr val="4A95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E82F965877DA48B42BD2A948B41834" ma:contentTypeVersion="1" ma:contentTypeDescription="Create a new document." ma:contentTypeScope="" ma:versionID="2256d34d26a10fb9041f5e82347b058b">
  <xsd:schema xmlns:xsd="http://www.w3.org/2001/XMLSchema" xmlns:xs="http://www.w3.org/2001/XMLSchema" xmlns:p="http://schemas.microsoft.com/office/2006/metadata/properties" xmlns:ns2="e13a543c-6713-4e5a-aa83-cb6a8e4cb4d2" targetNamespace="http://schemas.microsoft.com/office/2006/metadata/properties" ma:root="true" ma:fieldsID="fe980c8458d991d66740f43b520c8eeb" ns2:_="">
    <xsd:import namespace="e13a543c-6713-4e5a-aa83-cb6a8e4cb4d2"/>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a543c-6713-4e5a-aa83-cb6a8e4cb4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A68D4D-9402-4485-B11D-8DDDCEB2E4C5}">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e13a543c-6713-4e5a-aa83-cb6a8e4cb4d2"/>
    <ds:schemaRef ds:uri="http://purl.org/dc/dcmitype/"/>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C53BD8C8-895E-4169-A358-3E9B46BE64A2}">
  <ds:schemaRefs>
    <ds:schemaRef ds:uri="e13a543c-6713-4e5a-aa83-cb6a8e4cb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322932C-873F-4D0F-B9E0-AE16472CDC1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155</TotalTime>
  <Words>1557</Words>
  <Application>Microsoft Office PowerPoint</Application>
  <PresentationFormat>Widescreen</PresentationFormat>
  <Paragraphs>142</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Helvetica</vt:lpstr>
      <vt:lpstr>Symbol</vt:lpstr>
      <vt:lpstr>Wingdings</vt:lpstr>
      <vt:lpstr>INL 2020</vt:lpstr>
      <vt:lpstr>PowerPoint Presentation</vt:lpstr>
      <vt:lpstr>PowerPoint Presentation</vt:lpstr>
      <vt:lpstr> Inventory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Lauren M. Perttula</dc:creator>
  <cp:keywords/>
  <dc:description/>
  <cp:lastModifiedBy>Kelly A. Cunningham</cp:lastModifiedBy>
  <cp:revision>4</cp:revision>
  <dcterms:created xsi:type="dcterms:W3CDTF">2023-06-23T17:54:28Z</dcterms:created>
  <dcterms:modified xsi:type="dcterms:W3CDTF">2025-04-11T16:12:40Z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0x010100E7E82F965877DA48B42BD2A948B41834</vt:lpwstr>
  </property>
</Properties>
</file>