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2" r:id="rId3"/>
    <p:sldId id="292" r:id="rId4"/>
    <p:sldId id="294" r:id="rId5"/>
    <p:sldId id="293" r:id="rId6"/>
    <p:sldId id="258" r:id="rId7"/>
    <p:sldId id="259" r:id="rId8"/>
    <p:sldId id="257" r:id="rId9"/>
    <p:sldId id="276" r:id="rId10"/>
    <p:sldId id="277" r:id="rId11"/>
    <p:sldId id="278" r:id="rId12"/>
    <p:sldId id="279" r:id="rId13"/>
    <p:sldId id="295" r:id="rId14"/>
    <p:sldId id="297" r:id="rId15"/>
    <p:sldId id="296" r:id="rId16"/>
    <p:sldId id="283" r:id="rId17"/>
    <p:sldId id="281" r:id="rId18"/>
    <p:sldId id="282" r:id="rId19"/>
    <p:sldId id="284" r:id="rId20"/>
    <p:sldId id="303" r:id="rId21"/>
    <p:sldId id="309" r:id="rId22"/>
    <p:sldId id="305" r:id="rId23"/>
    <p:sldId id="306" r:id="rId24"/>
    <p:sldId id="307" r:id="rId25"/>
    <p:sldId id="308" r:id="rId26"/>
    <p:sldId id="299" r:id="rId27"/>
    <p:sldId id="298" r:id="rId28"/>
    <p:sldId id="270" r:id="rId29"/>
    <p:sldId id="302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167DE-D30C-40A2-8C4E-79DFE9C6982A}" v="10" dt="2025-04-15T02:50:02.5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60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gfeng He" userId="c81cfb47-ea74-4865-b963-c6afc509a71a" providerId="ADAL" clId="{E7C167DE-D30C-40A2-8C4E-79DFE9C6982A}"/>
    <pc:docChg chg="undo custSel addSld delSld modSld">
      <pc:chgData name="Lingfeng He" userId="c81cfb47-ea74-4865-b963-c6afc509a71a" providerId="ADAL" clId="{E7C167DE-D30C-40A2-8C4E-79DFE9C6982A}" dt="2025-04-15T02:51:02.955" v="126" actId="20577"/>
      <pc:docMkLst>
        <pc:docMk/>
      </pc:docMkLst>
      <pc:sldChg chg="addSp modSp mod">
        <pc:chgData name="Lingfeng He" userId="c81cfb47-ea74-4865-b963-c6afc509a71a" providerId="ADAL" clId="{E7C167DE-D30C-40A2-8C4E-79DFE9C6982A}" dt="2025-04-15T02:49:07.973" v="108" actId="207"/>
        <pc:sldMkLst>
          <pc:docMk/>
          <pc:sldMk cId="0" sldId="256"/>
        </pc:sldMkLst>
        <pc:spChg chg="mod">
          <ac:chgData name="Lingfeng He" userId="c81cfb47-ea74-4865-b963-c6afc509a71a" providerId="ADAL" clId="{E7C167DE-D30C-40A2-8C4E-79DFE9C6982A}" dt="2025-04-15T02:36:50.845" v="86" actId="1076"/>
          <ac:spMkLst>
            <pc:docMk/>
            <pc:sldMk cId="0" sldId="256"/>
            <ac:spMk id="2" creationId="{212ABD82-9706-13AE-D976-7C998FD57FF7}"/>
          </ac:spMkLst>
        </pc:spChg>
        <pc:spChg chg="add mod">
          <ac:chgData name="Lingfeng He" userId="c81cfb47-ea74-4865-b963-c6afc509a71a" providerId="ADAL" clId="{E7C167DE-D30C-40A2-8C4E-79DFE9C6982A}" dt="2025-04-15T01:17:55.226" v="40" actId="1076"/>
          <ac:spMkLst>
            <pc:docMk/>
            <pc:sldMk cId="0" sldId="256"/>
            <ac:spMk id="3" creationId="{AAC3145A-E302-B308-9CBE-713EEB38498C}"/>
          </ac:spMkLst>
        </pc:spChg>
        <pc:spChg chg="mod">
          <ac:chgData name="Lingfeng He" userId="c81cfb47-ea74-4865-b963-c6afc509a71a" providerId="ADAL" clId="{E7C167DE-D30C-40A2-8C4E-79DFE9C6982A}" dt="2025-04-15T02:36:52.495" v="87" actId="1076"/>
          <ac:spMkLst>
            <pc:docMk/>
            <pc:sldMk cId="0" sldId="256"/>
            <ac:spMk id="6" creationId="{98F62AFA-8B0A-E893-A4ED-DB6E58826E65}"/>
          </ac:spMkLst>
        </pc:spChg>
        <pc:spChg chg="add mod">
          <ac:chgData name="Lingfeng He" userId="c81cfb47-ea74-4865-b963-c6afc509a71a" providerId="ADAL" clId="{E7C167DE-D30C-40A2-8C4E-79DFE9C6982A}" dt="2025-04-15T02:49:07.973" v="108" actId="207"/>
          <ac:spMkLst>
            <pc:docMk/>
            <pc:sldMk cId="0" sldId="256"/>
            <ac:spMk id="8" creationId="{DA5C3EC4-0998-24E5-52D8-DC85E55C229F}"/>
          </ac:spMkLst>
        </pc:spChg>
        <pc:spChg chg="mod">
          <ac:chgData name="Lingfeng He" userId="c81cfb47-ea74-4865-b963-c6afc509a71a" providerId="ADAL" clId="{E7C167DE-D30C-40A2-8C4E-79DFE9C6982A}" dt="2025-04-15T02:36:55.401" v="88" actId="1076"/>
          <ac:spMkLst>
            <pc:docMk/>
            <pc:sldMk cId="0" sldId="256"/>
            <ac:spMk id="2049" creationId="{00000000-0000-0000-0000-000000000000}"/>
          </ac:spMkLst>
        </pc:spChg>
        <pc:picChg chg="mod">
          <ac:chgData name="Lingfeng He" userId="c81cfb47-ea74-4865-b963-c6afc509a71a" providerId="ADAL" clId="{E7C167DE-D30C-40A2-8C4E-79DFE9C6982A}" dt="2025-04-15T02:48:36.450" v="105" actId="1076"/>
          <ac:picMkLst>
            <pc:docMk/>
            <pc:sldMk cId="0" sldId="256"/>
            <ac:picMk id="5" creationId="{ABAE7DD8-AB8F-2FBF-C21F-98809A58D136}"/>
          </ac:picMkLst>
        </pc:picChg>
        <pc:picChg chg="mod">
          <ac:chgData name="Lingfeng He" userId="c81cfb47-ea74-4865-b963-c6afc509a71a" providerId="ADAL" clId="{E7C167DE-D30C-40A2-8C4E-79DFE9C6982A}" dt="2025-04-15T02:48:33.361" v="103" actId="1076"/>
          <ac:picMkLst>
            <pc:docMk/>
            <pc:sldMk cId="0" sldId="256"/>
            <ac:picMk id="7" creationId="{8AB862F5-9019-7C7F-B4EA-FEBFD5C755FF}"/>
          </ac:picMkLst>
        </pc:picChg>
      </pc:sldChg>
      <pc:sldChg chg="modSp mod">
        <pc:chgData name="Lingfeng He" userId="c81cfb47-ea74-4865-b963-c6afc509a71a" providerId="ADAL" clId="{E7C167DE-D30C-40A2-8C4E-79DFE9C6982A}" dt="2025-04-15T02:38:23.748" v="90" actId="1076"/>
        <pc:sldMkLst>
          <pc:docMk/>
          <pc:sldMk cId="1950139817" sldId="262"/>
        </pc:sldMkLst>
        <pc:spChg chg="mod">
          <ac:chgData name="Lingfeng He" userId="c81cfb47-ea74-4865-b963-c6afc509a71a" providerId="ADAL" clId="{E7C167DE-D30C-40A2-8C4E-79DFE9C6982A}" dt="2025-04-15T02:38:17.253" v="89" actId="1076"/>
          <ac:spMkLst>
            <pc:docMk/>
            <pc:sldMk cId="1950139817" sldId="262"/>
            <ac:spMk id="4" creationId="{DB814377-6454-184C-1F59-BECB74350700}"/>
          </ac:spMkLst>
        </pc:spChg>
        <pc:picChg chg="mod">
          <ac:chgData name="Lingfeng He" userId="c81cfb47-ea74-4865-b963-c6afc509a71a" providerId="ADAL" clId="{E7C167DE-D30C-40A2-8C4E-79DFE9C6982A}" dt="2025-04-15T02:38:23.748" v="90" actId="1076"/>
          <ac:picMkLst>
            <pc:docMk/>
            <pc:sldMk cId="1950139817" sldId="262"/>
            <ac:picMk id="5" creationId="{90A997E9-0B8F-90D1-C9ED-BFE80D912A21}"/>
          </ac:picMkLst>
        </pc:picChg>
      </pc:sldChg>
      <pc:sldChg chg="add">
        <pc:chgData name="Lingfeng He" userId="c81cfb47-ea74-4865-b963-c6afc509a71a" providerId="ADAL" clId="{E7C167DE-D30C-40A2-8C4E-79DFE9C6982A}" dt="2025-04-15T02:30:33.486" v="58"/>
        <pc:sldMkLst>
          <pc:docMk/>
          <pc:sldMk cId="3664843213" sldId="270"/>
        </pc:sldMkLst>
      </pc:sldChg>
      <pc:sldChg chg="modSp mod">
        <pc:chgData name="Lingfeng He" userId="c81cfb47-ea74-4865-b963-c6afc509a71a" providerId="ADAL" clId="{E7C167DE-D30C-40A2-8C4E-79DFE9C6982A}" dt="2025-04-15T02:50:16.576" v="117" actId="20577"/>
        <pc:sldMkLst>
          <pc:docMk/>
          <pc:sldMk cId="2209144739" sldId="276"/>
        </pc:sldMkLst>
        <pc:spChg chg="mod">
          <ac:chgData name="Lingfeng He" userId="c81cfb47-ea74-4865-b963-c6afc509a71a" providerId="ADAL" clId="{E7C167DE-D30C-40A2-8C4E-79DFE9C6982A}" dt="2025-04-15T02:50:16.576" v="117" actId="20577"/>
          <ac:spMkLst>
            <pc:docMk/>
            <pc:sldMk cId="2209144739" sldId="276"/>
            <ac:spMk id="4" creationId="{FE48591E-FB98-C700-0C7D-9D8661321641}"/>
          </ac:spMkLst>
        </pc:spChg>
        <pc:spChg chg="mod">
          <ac:chgData name="Lingfeng He" userId="c81cfb47-ea74-4865-b963-c6afc509a71a" providerId="ADAL" clId="{E7C167DE-D30C-40A2-8C4E-79DFE9C6982A}" dt="2025-04-15T02:49:39.183" v="110" actId="1076"/>
          <ac:spMkLst>
            <pc:docMk/>
            <pc:sldMk cId="2209144739" sldId="276"/>
            <ac:spMk id="10" creationId="{C5A65AEA-69AA-BF82-BD47-94D08D9CCF49}"/>
          </ac:spMkLst>
        </pc:spChg>
      </pc:sldChg>
      <pc:sldChg chg="modSp mod">
        <pc:chgData name="Lingfeng He" userId="c81cfb47-ea74-4865-b963-c6afc509a71a" providerId="ADAL" clId="{E7C167DE-D30C-40A2-8C4E-79DFE9C6982A}" dt="2025-04-15T02:50:37.936" v="122" actId="14100"/>
        <pc:sldMkLst>
          <pc:docMk/>
          <pc:sldMk cId="2896410119" sldId="277"/>
        </pc:sldMkLst>
        <pc:spChg chg="mod">
          <ac:chgData name="Lingfeng He" userId="c81cfb47-ea74-4865-b963-c6afc509a71a" providerId="ADAL" clId="{E7C167DE-D30C-40A2-8C4E-79DFE9C6982A}" dt="2025-04-15T02:50:37.936" v="122" actId="14100"/>
          <ac:spMkLst>
            <pc:docMk/>
            <pc:sldMk cId="2896410119" sldId="277"/>
            <ac:spMk id="4" creationId="{8CD91CB5-1BE5-D933-51BF-B7D451DE664E}"/>
          </ac:spMkLst>
        </pc:spChg>
      </pc:sldChg>
      <pc:sldChg chg="del">
        <pc:chgData name="Lingfeng He" userId="c81cfb47-ea74-4865-b963-c6afc509a71a" providerId="ADAL" clId="{E7C167DE-D30C-40A2-8C4E-79DFE9C6982A}" dt="2025-04-15T02:29:38.152" v="57" actId="47"/>
        <pc:sldMkLst>
          <pc:docMk/>
          <pc:sldMk cId="3205820482" sldId="291"/>
        </pc:sldMkLst>
      </pc:sldChg>
      <pc:sldChg chg="modSp mod">
        <pc:chgData name="Lingfeng He" userId="c81cfb47-ea74-4865-b963-c6afc509a71a" providerId="ADAL" clId="{E7C167DE-D30C-40A2-8C4E-79DFE9C6982A}" dt="2025-04-15T02:51:02.955" v="126" actId="20577"/>
        <pc:sldMkLst>
          <pc:docMk/>
          <pc:sldMk cId="995496538" sldId="295"/>
        </pc:sldMkLst>
        <pc:spChg chg="mod">
          <ac:chgData name="Lingfeng He" userId="c81cfb47-ea74-4865-b963-c6afc509a71a" providerId="ADAL" clId="{E7C167DE-D30C-40A2-8C4E-79DFE9C6982A}" dt="2025-04-15T02:51:02.955" v="126" actId="20577"/>
          <ac:spMkLst>
            <pc:docMk/>
            <pc:sldMk cId="995496538" sldId="295"/>
            <ac:spMk id="8" creationId="{4C7258AA-5CE1-6814-74BA-5FB608B7BDB8}"/>
          </ac:spMkLst>
        </pc:spChg>
      </pc:sldChg>
      <pc:sldChg chg="addSp delSp modSp mod">
        <pc:chgData name="Lingfeng He" userId="c81cfb47-ea74-4865-b963-c6afc509a71a" providerId="ADAL" clId="{E7C167DE-D30C-40A2-8C4E-79DFE9C6982A}" dt="2025-04-15T02:31:26.598" v="60"/>
        <pc:sldMkLst>
          <pc:docMk/>
          <pc:sldMk cId="1340872632" sldId="303"/>
        </pc:sldMkLst>
        <pc:spChg chg="add mod">
          <ac:chgData name="Lingfeng He" userId="c81cfb47-ea74-4865-b963-c6afc509a71a" providerId="ADAL" clId="{E7C167DE-D30C-40A2-8C4E-79DFE9C6982A}" dt="2025-04-15T02:31:26.598" v="60"/>
          <ac:spMkLst>
            <pc:docMk/>
            <pc:sldMk cId="1340872632" sldId="303"/>
            <ac:spMk id="2" creationId="{09787A26-A1FB-29CD-21A9-D50E2160709D}"/>
          </ac:spMkLst>
        </pc:spChg>
        <pc:spChg chg="del">
          <ac:chgData name="Lingfeng He" userId="c81cfb47-ea74-4865-b963-c6afc509a71a" providerId="ADAL" clId="{E7C167DE-D30C-40A2-8C4E-79DFE9C6982A}" dt="2025-04-15T02:31:11.962" v="59" actId="478"/>
          <ac:spMkLst>
            <pc:docMk/>
            <pc:sldMk cId="1340872632" sldId="303"/>
            <ac:spMk id="5" creationId="{F8A5B687-7C13-0F41-E254-9857F853573A}"/>
          </ac:spMkLst>
        </pc:spChg>
      </pc:sldChg>
      <pc:sldChg chg="delSp del mod">
        <pc:chgData name="Lingfeng He" userId="c81cfb47-ea74-4865-b963-c6afc509a71a" providerId="ADAL" clId="{E7C167DE-D30C-40A2-8C4E-79DFE9C6982A}" dt="2025-04-15T02:29:08.493" v="56" actId="47"/>
        <pc:sldMkLst>
          <pc:docMk/>
          <pc:sldMk cId="1435173293" sldId="304"/>
        </pc:sldMkLst>
        <pc:spChg chg="del">
          <ac:chgData name="Lingfeng He" userId="c81cfb47-ea74-4865-b963-c6afc509a71a" providerId="ADAL" clId="{E7C167DE-D30C-40A2-8C4E-79DFE9C6982A}" dt="2025-04-15T02:27:04.367" v="42" actId="478"/>
          <ac:spMkLst>
            <pc:docMk/>
            <pc:sldMk cId="1435173293" sldId="304"/>
            <ac:spMk id="9" creationId="{43AF029F-1168-4FE7-3F08-958D58FAA60E}"/>
          </ac:spMkLst>
        </pc:spChg>
        <pc:picChg chg="del">
          <ac:chgData name="Lingfeng He" userId="c81cfb47-ea74-4865-b963-c6afc509a71a" providerId="ADAL" clId="{E7C167DE-D30C-40A2-8C4E-79DFE9C6982A}" dt="2025-04-15T02:27:02.027" v="41" actId="478"/>
          <ac:picMkLst>
            <pc:docMk/>
            <pc:sldMk cId="1435173293" sldId="304"/>
            <ac:picMk id="5" creationId="{2CC4D139-41CE-2564-F31D-C574F6D4340D}"/>
          </ac:picMkLst>
        </pc:picChg>
      </pc:sldChg>
      <pc:sldChg chg="addSp delSp modSp add mod">
        <pc:chgData name="Lingfeng He" userId="c81cfb47-ea74-4865-b963-c6afc509a71a" providerId="ADAL" clId="{E7C167DE-D30C-40A2-8C4E-79DFE9C6982A}" dt="2025-04-15T02:28:54.525" v="55" actId="478"/>
        <pc:sldMkLst>
          <pc:docMk/>
          <pc:sldMk cId="3826133073" sldId="309"/>
        </pc:sldMkLst>
        <pc:spChg chg="add mod">
          <ac:chgData name="Lingfeng He" userId="c81cfb47-ea74-4865-b963-c6afc509a71a" providerId="ADAL" clId="{E7C167DE-D30C-40A2-8C4E-79DFE9C6982A}" dt="2025-04-15T02:27:29.168" v="44"/>
          <ac:spMkLst>
            <pc:docMk/>
            <pc:sldMk cId="3826133073" sldId="309"/>
            <ac:spMk id="2" creationId="{6B6B0289-9841-EEDF-D2C0-2DA815E43BD3}"/>
          </ac:spMkLst>
        </pc:spChg>
        <pc:spChg chg="add del mod">
          <ac:chgData name="Lingfeng He" userId="c81cfb47-ea74-4865-b963-c6afc509a71a" providerId="ADAL" clId="{E7C167DE-D30C-40A2-8C4E-79DFE9C6982A}" dt="2025-04-15T02:28:54.525" v="55" actId="478"/>
          <ac:spMkLst>
            <pc:docMk/>
            <pc:sldMk cId="3826133073" sldId="309"/>
            <ac:spMk id="4" creationId="{631357CE-D76A-6037-2B32-9E40368FE768}"/>
          </ac:spMkLst>
        </pc:spChg>
        <pc:spChg chg="add mod">
          <ac:chgData name="Lingfeng He" userId="c81cfb47-ea74-4865-b963-c6afc509a71a" providerId="ADAL" clId="{E7C167DE-D30C-40A2-8C4E-79DFE9C6982A}" dt="2025-04-15T02:28:52.058" v="54"/>
          <ac:spMkLst>
            <pc:docMk/>
            <pc:sldMk cId="3826133073" sldId="309"/>
            <ac:spMk id="5" creationId="{393670BA-F690-AD47-0731-56A8655577A0}"/>
          </ac:spMkLst>
        </pc:spChg>
        <pc:spChg chg="del">
          <ac:chgData name="Lingfeng He" userId="c81cfb47-ea74-4865-b963-c6afc509a71a" providerId="ADAL" clId="{E7C167DE-D30C-40A2-8C4E-79DFE9C6982A}" dt="2025-04-15T02:28:49.579" v="53" actId="478"/>
          <ac:spMkLst>
            <pc:docMk/>
            <pc:sldMk cId="3826133073" sldId="309"/>
            <ac:spMk id="6" creationId="{85940359-38C3-9E41-6138-09E9C56B1ED3}"/>
          </ac:spMkLst>
        </pc:spChg>
        <pc:spChg chg="mod">
          <ac:chgData name="Lingfeng He" userId="c81cfb47-ea74-4865-b963-c6afc509a71a" providerId="ADAL" clId="{E7C167DE-D30C-40A2-8C4E-79DFE9C6982A}" dt="2025-04-15T02:28:28.019" v="52" actId="1076"/>
          <ac:spMkLst>
            <pc:docMk/>
            <pc:sldMk cId="3826133073" sldId="309"/>
            <ac:spMk id="11" creationId="{B1C12D8F-7513-53B7-09FC-74BDFABACD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h-m\My%20Drive%20(raalmasr@ncsu.edu)\D1\Research\Calculations\DPA%20-%20UC\K-P\Kr\Calc-kp-k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D1\Research\Calculations\Book1.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D1\Research\Calculations\Book1.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D1\Research\Calculations\Book1.xls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D1\Research\Calculations\Book1.xls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68019254588964"/>
          <c:y val="5.0925925925925923E-2"/>
          <c:w val="0.65392964699701506"/>
          <c:h val="0.761242442367011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dpa/nm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Graphs!$A$5:$A$104</c:f>
              <c:numCache>
                <c:formatCode>General</c:formatCode>
                <c:ptCount val="100"/>
                <c:pt idx="0">
                  <c:v>5.0009999999999994</c:v>
                </c:pt>
                <c:pt idx="1">
                  <c:v>10.001000000000001</c:v>
                </c:pt>
                <c:pt idx="2">
                  <c:v>15.000999999999999</c:v>
                </c:pt>
                <c:pt idx="3">
                  <c:v>20.000999999999998</c:v>
                </c:pt>
                <c:pt idx="4">
                  <c:v>25.000999999999998</c:v>
                </c:pt>
                <c:pt idx="5">
                  <c:v>30.000999999999998</c:v>
                </c:pt>
                <c:pt idx="6">
                  <c:v>35.000999999999998</c:v>
                </c:pt>
                <c:pt idx="7">
                  <c:v>40.000999999999998</c:v>
                </c:pt>
                <c:pt idx="8">
                  <c:v>45.000999999999998</c:v>
                </c:pt>
                <c:pt idx="9">
                  <c:v>50.000999999999998</c:v>
                </c:pt>
                <c:pt idx="10">
                  <c:v>55.000999999999998</c:v>
                </c:pt>
                <c:pt idx="11">
                  <c:v>60.000999999999998</c:v>
                </c:pt>
                <c:pt idx="12">
                  <c:v>65.001000000000005</c:v>
                </c:pt>
                <c:pt idx="13">
                  <c:v>70.001000000000005</c:v>
                </c:pt>
                <c:pt idx="14">
                  <c:v>75.001000000000005</c:v>
                </c:pt>
                <c:pt idx="15">
                  <c:v>80.001000000000005</c:v>
                </c:pt>
                <c:pt idx="16">
                  <c:v>85.001000000000005</c:v>
                </c:pt>
                <c:pt idx="17">
                  <c:v>90.001000000000005</c:v>
                </c:pt>
                <c:pt idx="18">
                  <c:v>95.001000000000005</c:v>
                </c:pt>
                <c:pt idx="19">
                  <c:v>100.001</c:v>
                </c:pt>
                <c:pt idx="20">
                  <c:v>105.001</c:v>
                </c:pt>
                <c:pt idx="21">
                  <c:v>110.001</c:v>
                </c:pt>
                <c:pt idx="22">
                  <c:v>115.001</c:v>
                </c:pt>
                <c:pt idx="23">
                  <c:v>120.001</c:v>
                </c:pt>
                <c:pt idx="24">
                  <c:v>125.001</c:v>
                </c:pt>
                <c:pt idx="25">
                  <c:v>130.001</c:v>
                </c:pt>
                <c:pt idx="26">
                  <c:v>135.001</c:v>
                </c:pt>
                <c:pt idx="27">
                  <c:v>140.001</c:v>
                </c:pt>
                <c:pt idx="28">
                  <c:v>145.001</c:v>
                </c:pt>
                <c:pt idx="29">
                  <c:v>150.001</c:v>
                </c:pt>
                <c:pt idx="30">
                  <c:v>155.001</c:v>
                </c:pt>
                <c:pt idx="31">
                  <c:v>160.001</c:v>
                </c:pt>
                <c:pt idx="32">
                  <c:v>165.001</c:v>
                </c:pt>
                <c:pt idx="33">
                  <c:v>170.001</c:v>
                </c:pt>
                <c:pt idx="34">
                  <c:v>175.001</c:v>
                </c:pt>
                <c:pt idx="35">
                  <c:v>180.001</c:v>
                </c:pt>
                <c:pt idx="36">
                  <c:v>185.001</c:v>
                </c:pt>
                <c:pt idx="37">
                  <c:v>190.001</c:v>
                </c:pt>
                <c:pt idx="38">
                  <c:v>195.001</c:v>
                </c:pt>
                <c:pt idx="39">
                  <c:v>200.001</c:v>
                </c:pt>
                <c:pt idx="40">
                  <c:v>205.00100000000003</c:v>
                </c:pt>
                <c:pt idx="41">
                  <c:v>210.00100000000003</c:v>
                </c:pt>
                <c:pt idx="42">
                  <c:v>215.00100000000003</c:v>
                </c:pt>
                <c:pt idx="43">
                  <c:v>220.00100000000003</c:v>
                </c:pt>
                <c:pt idx="44">
                  <c:v>225.00100000000003</c:v>
                </c:pt>
                <c:pt idx="45">
                  <c:v>230.00100000000003</c:v>
                </c:pt>
                <c:pt idx="46">
                  <c:v>235.00100000000003</c:v>
                </c:pt>
                <c:pt idx="47">
                  <c:v>240.00100000000003</c:v>
                </c:pt>
                <c:pt idx="48">
                  <c:v>245.00100000000003</c:v>
                </c:pt>
                <c:pt idx="49">
                  <c:v>250.00100000000003</c:v>
                </c:pt>
                <c:pt idx="50">
                  <c:v>255.00100000000003</c:v>
                </c:pt>
                <c:pt idx="51">
                  <c:v>260.00100000000003</c:v>
                </c:pt>
                <c:pt idx="52">
                  <c:v>265.00100000000003</c:v>
                </c:pt>
                <c:pt idx="53">
                  <c:v>270.00100000000003</c:v>
                </c:pt>
                <c:pt idx="54">
                  <c:v>275.00100000000003</c:v>
                </c:pt>
                <c:pt idx="55">
                  <c:v>280.00100000000003</c:v>
                </c:pt>
                <c:pt idx="56">
                  <c:v>285.00100000000003</c:v>
                </c:pt>
                <c:pt idx="57">
                  <c:v>290.00100000000003</c:v>
                </c:pt>
                <c:pt idx="58">
                  <c:v>295.00100000000003</c:v>
                </c:pt>
                <c:pt idx="59">
                  <c:v>300.00100000000003</c:v>
                </c:pt>
                <c:pt idx="60">
                  <c:v>305.00100000000003</c:v>
                </c:pt>
                <c:pt idx="61">
                  <c:v>310.00100000000003</c:v>
                </c:pt>
                <c:pt idx="62">
                  <c:v>315.00100000000003</c:v>
                </c:pt>
                <c:pt idx="63">
                  <c:v>320.00100000000003</c:v>
                </c:pt>
                <c:pt idx="64">
                  <c:v>325.00100000000003</c:v>
                </c:pt>
                <c:pt idx="65">
                  <c:v>330.00100000000003</c:v>
                </c:pt>
                <c:pt idx="66">
                  <c:v>335.00100000000003</c:v>
                </c:pt>
                <c:pt idx="67">
                  <c:v>340.00100000000003</c:v>
                </c:pt>
                <c:pt idx="68">
                  <c:v>345.00100000000003</c:v>
                </c:pt>
                <c:pt idx="69">
                  <c:v>350.00100000000003</c:v>
                </c:pt>
                <c:pt idx="70">
                  <c:v>355.00100000000003</c:v>
                </c:pt>
                <c:pt idx="71">
                  <c:v>360.00100000000003</c:v>
                </c:pt>
                <c:pt idx="72">
                  <c:v>365.00100000000003</c:v>
                </c:pt>
                <c:pt idx="73">
                  <c:v>370.00100000000003</c:v>
                </c:pt>
                <c:pt idx="74">
                  <c:v>375.00100000000003</c:v>
                </c:pt>
                <c:pt idx="75">
                  <c:v>380.00100000000003</c:v>
                </c:pt>
                <c:pt idx="76">
                  <c:v>385.00100000000003</c:v>
                </c:pt>
                <c:pt idx="77">
                  <c:v>390.00100000000003</c:v>
                </c:pt>
                <c:pt idx="78">
                  <c:v>395.00100000000003</c:v>
                </c:pt>
                <c:pt idx="79">
                  <c:v>400.00100000000003</c:v>
                </c:pt>
                <c:pt idx="80">
                  <c:v>405.00100000000003</c:v>
                </c:pt>
                <c:pt idx="81">
                  <c:v>410.00100000000003</c:v>
                </c:pt>
                <c:pt idx="82">
                  <c:v>415.00100000000003</c:v>
                </c:pt>
                <c:pt idx="83">
                  <c:v>420.00100000000003</c:v>
                </c:pt>
                <c:pt idx="84">
                  <c:v>425.00100000000003</c:v>
                </c:pt>
                <c:pt idx="85">
                  <c:v>430.00100000000003</c:v>
                </c:pt>
                <c:pt idx="86">
                  <c:v>435.00100000000003</c:v>
                </c:pt>
                <c:pt idx="87">
                  <c:v>440.00100000000003</c:v>
                </c:pt>
                <c:pt idx="88">
                  <c:v>445.00100000000003</c:v>
                </c:pt>
                <c:pt idx="89">
                  <c:v>450.00100000000003</c:v>
                </c:pt>
                <c:pt idx="90">
                  <c:v>455.00100000000003</c:v>
                </c:pt>
                <c:pt idx="91">
                  <c:v>460.00100000000003</c:v>
                </c:pt>
                <c:pt idx="92">
                  <c:v>465.00100000000003</c:v>
                </c:pt>
                <c:pt idx="93">
                  <c:v>470.00100000000003</c:v>
                </c:pt>
                <c:pt idx="94">
                  <c:v>475.00100000000003</c:v>
                </c:pt>
                <c:pt idx="95">
                  <c:v>480.00100000000003</c:v>
                </c:pt>
                <c:pt idx="96">
                  <c:v>485.00100000000003</c:v>
                </c:pt>
                <c:pt idx="97">
                  <c:v>490.00100000000003</c:v>
                </c:pt>
                <c:pt idx="98">
                  <c:v>495.00100000000003</c:v>
                </c:pt>
                <c:pt idx="99">
                  <c:v>500.00100000000003</c:v>
                </c:pt>
              </c:numCache>
            </c:numRef>
          </c:xVal>
          <c:yVal>
            <c:numRef>
              <c:f>Graphs!$B$5:$B$104</c:f>
              <c:numCache>
                <c:formatCode>General</c:formatCode>
                <c:ptCount val="100"/>
                <c:pt idx="0">
                  <c:v>2.423706272658035</c:v>
                </c:pt>
                <c:pt idx="1">
                  <c:v>2.4248000656160293</c:v>
                </c:pt>
                <c:pt idx="2">
                  <c:v>2.480305661960279</c:v>
                </c:pt>
                <c:pt idx="3">
                  <c:v>2.5628975813463004</c:v>
                </c:pt>
                <c:pt idx="4">
                  <c:v>2.633216862382096</c:v>
                </c:pt>
                <c:pt idx="5">
                  <c:v>2.7178890985998008</c:v>
                </c:pt>
                <c:pt idx="6">
                  <c:v>2.7730412345187179</c:v>
                </c:pt>
                <c:pt idx="7">
                  <c:v>2.8921855340090219</c:v>
                </c:pt>
                <c:pt idx="8">
                  <c:v>2.9673635770109565</c:v>
                </c:pt>
                <c:pt idx="9">
                  <c:v>2.9450041277169143</c:v>
                </c:pt>
                <c:pt idx="10">
                  <c:v>3.0637703476477829</c:v>
                </c:pt>
                <c:pt idx="11">
                  <c:v>3.1311212645146176</c:v>
                </c:pt>
                <c:pt idx="12">
                  <c:v>3.1505615879079039</c:v>
                </c:pt>
                <c:pt idx="13">
                  <c:v>3.1615540312847852</c:v>
                </c:pt>
                <c:pt idx="14">
                  <c:v>3.2858912095611919</c:v>
                </c:pt>
                <c:pt idx="15">
                  <c:v>3.2569074546839305</c:v>
                </c:pt>
                <c:pt idx="16">
                  <c:v>3.3332390799695357</c:v>
                </c:pt>
                <c:pt idx="17">
                  <c:v>3.4065249666647137</c:v>
                </c:pt>
                <c:pt idx="18">
                  <c:v>3.3441752510398968</c:v>
                </c:pt>
                <c:pt idx="19">
                  <c:v>3.3902693041185783</c:v>
                </c:pt>
                <c:pt idx="20">
                  <c:v>3.4471131262522698</c:v>
                </c:pt>
                <c:pt idx="21">
                  <c:v>3.4146000426504188</c:v>
                </c:pt>
                <c:pt idx="22">
                  <c:v>3.4281001206866244</c:v>
                </c:pt>
                <c:pt idx="23">
                  <c:v>3.3888572209268255</c:v>
                </c:pt>
                <c:pt idx="24">
                  <c:v>3.43339147600914</c:v>
                </c:pt>
                <c:pt idx="25">
                  <c:v>3.4142483407346651</c:v>
                </c:pt>
                <c:pt idx="26">
                  <c:v>3.451878687210733</c:v>
                </c:pt>
                <c:pt idx="27">
                  <c:v>3.3932341512683819</c:v>
                </c:pt>
                <c:pt idx="28">
                  <c:v>3.4400333666881484</c:v>
                </c:pt>
                <c:pt idx="29">
                  <c:v>3.3945002781650944</c:v>
                </c:pt>
                <c:pt idx="30">
                  <c:v>3.3679661271310573</c:v>
                </c:pt>
                <c:pt idx="31">
                  <c:v>3.3987418032690839</c:v>
                </c:pt>
                <c:pt idx="32">
                  <c:v>3.2933666337805385</c:v>
                </c:pt>
                <c:pt idx="33">
                  <c:v>3.294868400960806</c:v>
                </c:pt>
                <c:pt idx="34">
                  <c:v>3.1948338250629797</c:v>
                </c:pt>
                <c:pt idx="35">
                  <c:v>3.165401650243131</c:v>
                </c:pt>
                <c:pt idx="36">
                  <c:v>3.1337045150858285</c:v>
                </c:pt>
                <c:pt idx="37">
                  <c:v>3.045589117112895</c:v>
                </c:pt>
                <c:pt idx="38">
                  <c:v>2.959583930634484</c:v>
                </c:pt>
                <c:pt idx="39">
                  <c:v>2.9327332478762669</c:v>
                </c:pt>
                <c:pt idx="40">
                  <c:v>2.8217730519655522</c:v>
                </c:pt>
                <c:pt idx="41">
                  <c:v>2.8550528457437463</c:v>
                </c:pt>
                <c:pt idx="42">
                  <c:v>2.7426612230359133</c:v>
                </c:pt>
                <c:pt idx="43">
                  <c:v>2.6350720899876974</c:v>
                </c:pt>
                <c:pt idx="44">
                  <c:v>2.5719626982248522</c:v>
                </c:pt>
                <c:pt idx="45">
                  <c:v>2.5078175443201127</c:v>
                </c:pt>
                <c:pt idx="46">
                  <c:v>2.4480862494580822</c:v>
                </c:pt>
                <c:pt idx="47">
                  <c:v>2.3372174960454628</c:v>
                </c:pt>
                <c:pt idx="48">
                  <c:v>2.2692651689026895</c:v>
                </c:pt>
                <c:pt idx="49">
                  <c:v>2.2229724042416081</c:v>
                </c:pt>
                <c:pt idx="50">
                  <c:v>2.1352913581346304</c:v>
                </c:pt>
                <c:pt idx="51">
                  <c:v>2.037811896654754</c:v>
                </c:pt>
                <c:pt idx="52">
                  <c:v>1.9499761017048451</c:v>
                </c:pt>
                <c:pt idx="53">
                  <c:v>1.906254278047923</c:v>
                </c:pt>
                <c:pt idx="54">
                  <c:v>1.7913110579412976</c:v>
                </c:pt>
                <c:pt idx="55">
                  <c:v>1.7488342590661436</c:v>
                </c:pt>
                <c:pt idx="56">
                  <c:v>1.6566989081961452</c:v>
                </c:pt>
                <c:pt idx="57">
                  <c:v>1.5834710523170663</c:v>
                </c:pt>
                <c:pt idx="58">
                  <c:v>1.4883233745386371</c:v>
                </c:pt>
                <c:pt idx="59">
                  <c:v>1.4463196147401725</c:v>
                </c:pt>
                <c:pt idx="60">
                  <c:v>1.3590764375183082</c:v>
                </c:pt>
                <c:pt idx="61">
                  <c:v>1.2986188782002461</c:v>
                </c:pt>
                <c:pt idx="62">
                  <c:v>1.1950866267502489</c:v>
                </c:pt>
                <c:pt idx="63">
                  <c:v>1.1600922861327552</c:v>
                </c:pt>
                <c:pt idx="64">
                  <c:v>1.1098147387661841</c:v>
                </c:pt>
                <c:pt idx="65">
                  <c:v>1.0035761410744626</c:v>
                </c:pt>
                <c:pt idx="66">
                  <c:v>0.97033503450700098</c:v>
                </c:pt>
                <c:pt idx="67">
                  <c:v>0.92995613755931805</c:v>
                </c:pt>
                <c:pt idx="68">
                  <c:v>0.85420657894428509</c:v>
                </c:pt>
                <c:pt idx="69">
                  <c:v>0.80124027043177692</c:v>
                </c:pt>
                <c:pt idx="70">
                  <c:v>0.73458044782939858</c:v>
                </c:pt>
                <c:pt idx="71">
                  <c:v>0.67292182646903742</c:v>
                </c:pt>
                <c:pt idx="72">
                  <c:v>0.64236948104751312</c:v>
                </c:pt>
                <c:pt idx="73">
                  <c:v>0.58984104142011839</c:v>
                </c:pt>
                <c:pt idx="74">
                  <c:v>0.54260395711523812</c:v>
                </c:pt>
                <c:pt idx="75">
                  <c:v>0.50342875997422221</c:v>
                </c:pt>
                <c:pt idx="76">
                  <c:v>0.46017610667291586</c:v>
                </c:pt>
                <c:pt idx="77">
                  <c:v>0.41804485492999005</c:v>
                </c:pt>
                <c:pt idx="78">
                  <c:v>0.39086374822192282</c:v>
                </c:pt>
                <c:pt idx="79">
                  <c:v>0.3615768262932802</c:v>
                </c:pt>
                <c:pt idx="80">
                  <c:v>0.32222736085300835</c:v>
                </c:pt>
                <c:pt idx="81">
                  <c:v>0.29540252818559964</c:v>
                </c:pt>
                <c:pt idx="82">
                  <c:v>0.27882435498271724</c:v>
                </c:pt>
                <c:pt idx="83">
                  <c:v>0.24883948060226144</c:v>
                </c:pt>
                <c:pt idx="84">
                  <c:v>0.22249577615560376</c:v>
                </c:pt>
                <c:pt idx="85">
                  <c:v>0.19493658988810128</c:v>
                </c:pt>
                <c:pt idx="86">
                  <c:v>0.17513014480051559</c:v>
                </c:pt>
                <c:pt idx="87">
                  <c:v>0.16387902466459664</c:v>
                </c:pt>
                <c:pt idx="88">
                  <c:v>0.14597405598453336</c:v>
                </c:pt>
                <c:pt idx="89">
                  <c:v>0.12642435329544793</c:v>
                </c:pt>
                <c:pt idx="90">
                  <c:v>0.11750695122151268</c:v>
                </c:pt>
                <c:pt idx="91">
                  <c:v>0.111414770636827</c:v>
                </c:pt>
                <c:pt idx="92">
                  <c:v>8.9031053910598165E-2</c:v>
                </c:pt>
                <c:pt idx="93">
                  <c:v>8.3821293432538524E-2</c:v>
                </c:pt>
                <c:pt idx="94">
                  <c:v>6.6173243001933335E-2</c:v>
                </c:pt>
                <c:pt idx="95">
                  <c:v>6.0720896127482576E-2</c:v>
                </c:pt>
                <c:pt idx="96">
                  <c:v>5.759219105512918E-2</c:v>
                </c:pt>
                <c:pt idx="97">
                  <c:v>4.2847088237155079E-2</c:v>
                </c:pt>
                <c:pt idx="98">
                  <c:v>3.7721419687152147E-2</c:v>
                </c:pt>
                <c:pt idx="99">
                  <c:v>2.9829791420704202E-2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0B-43C4-8995-392017971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5061631"/>
        <c:axId val="695065951"/>
      </c:scatterChart>
      <c:scatterChart>
        <c:scatterStyle val="smoothMarker"/>
        <c:varyColors val="0"/>
        <c:ser>
          <c:idx val="1"/>
          <c:order val="1"/>
          <c:tx>
            <c:strRef>
              <c:f>Graphs!$D$1</c:f>
              <c:strCache>
                <c:ptCount val="1"/>
                <c:pt idx="0">
                  <c:v>Range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Graphs!$A$5:$A$104</c:f>
              <c:numCache>
                <c:formatCode>General</c:formatCode>
                <c:ptCount val="100"/>
                <c:pt idx="0">
                  <c:v>5.0009999999999994</c:v>
                </c:pt>
                <c:pt idx="1">
                  <c:v>10.001000000000001</c:v>
                </c:pt>
                <c:pt idx="2">
                  <c:v>15.000999999999999</c:v>
                </c:pt>
                <c:pt idx="3">
                  <c:v>20.000999999999998</c:v>
                </c:pt>
                <c:pt idx="4">
                  <c:v>25.000999999999998</c:v>
                </c:pt>
                <c:pt idx="5">
                  <c:v>30.000999999999998</c:v>
                </c:pt>
                <c:pt idx="6">
                  <c:v>35.000999999999998</c:v>
                </c:pt>
                <c:pt idx="7">
                  <c:v>40.000999999999998</c:v>
                </c:pt>
                <c:pt idx="8">
                  <c:v>45.000999999999998</c:v>
                </c:pt>
                <c:pt idx="9">
                  <c:v>50.000999999999998</c:v>
                </c:pt>
                <c:pt idx="10">
                  <c:v>55.000999999999998</c:v>
                </c:pt>
                <c:pt idx="11">
                  <c:v>60.000999999999998</c:v>
                </c:pt>
                <c:pt idx="12">
                  <c:v>65.001000000000005</c:v>
                </c:pt>
                <c:pt idx="13">
                  <c:v>70.001000000000005</c:v>
                </c:pt>
                <c:pt idx="14">
                  <c:v>75.001000000000005</c:v>
                </c:pt>
                <c:pt idx="15">
                  <c:v>80.001000000000005</c:v>
                </c:pt>
                <c:pt idx="16">
                  <c:v>85.001000000000005</c:v>
                </c:pt>
                <c:pt idx="17">
                  <c:v>90.001000000000005</c:v>
                </c:pt>
                <c:pt idx="18">
                  <c:v>95.001000000000005</c:v>
                </c:pt>
                <c:pt idx="19">
                  <c:v>100.001</c:v>
                </c:pt>
                <c:pt idx="20">
                  <c:v>105.001</c:v>
                </c:pt>
                <c:pt idx="21">
                  <c:v>110.001</c:v>
                </c:pt>
                <c:pt idx="22">
                  <c:v>115.001</c:v>
                </c:pt>
                <c:pt idx="23">
                  <c:v>120.001</c:v>
                </c:pt>
                <c:pt idx="24">
                  <c:v>125.001</c:v>
                </c:pt>
                <c:pt idx="25">
                  <c:v>130.001</c:v>
                </c:pt>
                <c:pt idx="26">
                  <c:v>135.001</c:v>
                </c:pt>
                <c:pt idx="27">
                  <c:v>140.001</c:v>
                </c:pt>
                <c:pt idx="28">
                  <c:v>145.001</c:v>
                </c:pt>
                <c:pt idx="29">
                  <c:v>150.001</c:v>
                </c:pt>
                <c:pt idx="30">
                  <c:v>155.001</c:v>
                </c:pt>
                <c:pt idx="31">
                  <c:v>160.001</c:v>
                </c:pt>
                <c:pt idx="32">
                  <c:v>165.001</c:v>
                </c:pt>
                <c:pt idx="33">
                  <c:v>170.001</c:v>
                </c:pt>
                <c:pt idx="34">
                  <c:v>175.001</c:v>
                </c:pt>
                <c:pt idx="35">
                  <c:v>180.001</c:v>
                </c:pt>
                <c:pt idx="36">
                  <c:v>185.001</c:v>
                </c:pt>
                <c:pt idx="37">
                  <c:v>190.001</c:v>
                </c:pt>
                <c:pt idx="38">
                  <c:v>195.001</c:v>
                </c:pt>
                <c:pt idx="39">
                  <c:v>200.001</c:v>
                </c:pt>
                <c:pt idx="40">
                  <c:v>205.00100000000003</c:v>
                </c:pt>
                <c:pt idx="41">
                  <c:v>210.00100000000003</c:v>
                </c:pt>
                <c:pt idx="42">
                  <c:v>215.00100000000003</c:v>
                </c:pt>
                <c:pt idx="43">
                  <c:v>220.00100000000003</c:v>
                </c:pt>
                <c:pt idx="44">
                  <c:v>225.00100000000003</c:v>
                </c:pt>
                <c:pt idx="45">
                  <c:v>230.00100000000003</c:v>
                </c:pt>
                <c:pt idx="46">
                  <c:v>235.00100000000003</c:v>
                </c:pt>
                <c:pt idx="47">
                  <c:v>240.00100000000003</c:v>
                </c:pt>
                <c:pt idx="48">
                  <c:v>245.00100000000003</c:v>
                </c:pt>
                <c:pt idx="49">
                  <c:v>250.00100000000003</c:v>
                </c:pt>
                <c:pt idx="50">
                  <c:v>255.00100000000003</c:v>
                </c:pt>
                <c:pt idx="51">
                  <c:v>260.00100000000003</c:v>
                </c:pt>
                <c:pt idx="52">
                  <c:v>265.00100000000003</c:v>
                </c:pt>
                <c:pt idx="53">
                  <c:v>270.00100000000003</c:v>
                </c:pt>
                <c:pt idx="54">
                  <c:v>275.00100000000003</c:v>
                </c:pt>
                <c:pt idx="55">
                  <c:v>280.00100000000003</c:v>
                </c:pt>
                <c:pt idx="56">
                  <c:v>285.00100000000003</c:v>
                </c:pt>
                <c:pt idx="57">
                  <c:v>290.00100000000003</c:v>
                </c:pt>
                <c:pt idx="58">
                  <c:v>295.00100000000003</c:v>
                </c:pt>
                <c:pt idx="59">
                  <c:v>300.00100000000003</c:v>
                </c:pt>
                <c:pt idx="60">
                  <c:v>305.00100000000003</c:v>
                </c:pt>
                <c:pt idx="61">
                  <c:v>310.00100000000003</c:v>
                </c:pt>
                <c:pt idx="62">
                  <c:v>315.00100000000003</c:v>
                </c:pt>
                <c:pt idx="63">
                  <c:v>320.00100000000003</c:v>
                </c:pt>
                <c:pt idx="64">
                  <c:v>325.00100000000003</c:v>
                </c:pt>
                <c:pt idx="65">
                  <c:v>330.00100000000003</c:v>
                </c:pt>
                <c:pt idx="66">
                  <c:v>335.00100000000003</c:v>
                </c:pt>
                <c:pt idx="67">
                  <c:v>340.00100000000003</c:v>
                </c:pt>
                <c:pt idx="68">
                  <c:v>345.00100000000003</c:v>
                </c:pt>
                <c:pt idx="69">
                  <c:v>350.00100000000003</c:v>
                </c:pt>
                <c:pt idx="70">
                  <c:v>355.00100000000003</c:v>
                </c:pt>
                <c:pt idx="71">
                  <c:v>360.00100000000003</c:v>
                </c:pt>
                <c:pt idx="72">
                  <c:v>365.00100000000003</c:v>
                </c:pt>
                <c:pt idx="73">
                  <c:v>370.00100000000003</c:v>
                </c:pt>
                <c:pt idx="74">
                  <c:v>375.00100000000003</c:v>
                </c:pt>
                <c:pt idx="75">
                  <c:v>380.00100000000003</c:v>
                </c:pt>
                <c:pt idx="76">
                  <c:v>385.00100000000003</c:v>
                </c:pt>
                <c:pt idx="77">
                  <c:v>390.00100000000003</c:v>
                </c:pt>
                <c:pt idx="78">
                  <c:v>395.00100000000003</c:v>
                </c:pt>
                <c:pt idx="79">
                  <c:v>400.00100000000003</c:v>
                </c:pt>
                <c:pt idx="80">
                  <c:v>405.00100000000003</c:v>
                </c:pt>
                <c:pt idx="81">
                  <c:v>410.00100000000003</c:v>
                </c:pt>
                <c:pt idx="82">
                  <c:v>415.00100000000003</c:v>
                </c:pt>
                <c:pt idx="83">
                  <c:v>420.00100000000003</c:v>
                </c:pt>
                <c:pt idx="84">
                  <c:v>425.00100000000003</c:v>
                </c:pt>
                <c:pt idx="85">
                  <c:v>430.00100000000003</c:v>
                </c:pt>
                <c:pt idx="86">
                  <c:v>435.00100000000003</c:v>
                </c:pt>
                <c:pt idx="87">
                  <c:v>440.00100000000003</c:v>
                </c:pt>
                <c:pt idx="88">
                  <c:v>445.00100000000003</c:v>
                </c:pt>
                <c:pt idx="89">
                  <c:v>450.00100000000003</c:v>
                </c:pt>
                <c:pt idx="90">
                  <c:v>455.00100000000003</c:v>
                </c:pt>
                <c:pt idx="91">
                  <c:v>460.00100000000003</c:v>
                </c:pt>
                <c:pt idx="92">
                  <c:v>465.00100000000003</c:v>
                </c:pt>
                <c:pt idx="93">
                  <c:v>470.00100000000003</c:v>
                </c:pt>
                <c:pt idx="94">
                  <c:v>475.00100000000003</c:v>
                </c:pt>
                <c:pt idx="95">
                  <c:v>480.00100000000003</c:v>
                </c:pt>
                <c:pt idx="96">
                  <c:v>485.00100000000003</c:v>
                </c:pt>
                <c:pt idx="97">
                  <c:v>490.00100000000003</c:v>
                </c:pt>
                <c:pt idx="98">
                  <c:v>495.00100000000003</c:v>
                </c:pt>
                <c:pt idx="99">
                  <c:v>500.00100000000003</c:v>
                </c:pt>
              </c:numCache>
            </c:numRef>
          </c:xVal>
          <c:yVal>
            <c:numRef>
              <c:f>Graphs!$C$5:$C$104</c:f>
              <c:numCache>
                <c:formatCode>0.00%</c:formatCode>
                <c:ptCount val="100"/>
                <c:pt idx="0">
                  <c:v>4.6862084116337003E-5</c:v>
                </c:pt>
                <c:pt idx="1">
                  <c:v>6.9720043574771344E-5</c:v>
                </c:pt>
                <c:pt idx="2">
                  <c:v>8.7149964008549407E-5</c:v>
                </c:pt>
                <c:pt idx="3">
                  <c:v>1.0829190906377911E-4</c:v>
                </c:pt>
                <c:pt idx="4">
                  <c:v>1.1457717978107678E-4</c:v>
                </c:pt>
                <c:pt idx="5">
                  <c:v>1.2686179893918974E-4</c:v>
                </c:pt>
                <c:pt idx="6">
                  <c:v>1.5399973815822773E-4</c:v>
                </c:pt>
                <c:pt idx="7">
                  <c:v>1.565707597476897E-4</c:v>
                </c:pt>
                <c:pt idx="8">
                  <c:v>1.7542451406207682E-4</c:v>
                </c:pt>
                <c:pt idx="9">
                  <c:v>1.8570808036051919E-4</c:v>
                </c:pt>
                <c:pt idx="10">
                  <c:v>1.819945947106452E-4</c:v>
                </c:pt>
                <c:pt idx="11">
                  <c:v>2.0770277595637569E-4</c:v>
                </c:pt>
                <c:pt idx="12">
                  <c:v>1.9999046040021363E-4</c:v>
                </c:pt>
                <c:pt idx="13">
                  <c:v>2.2512645822670541E-4</c:v>
                </c:pt>
                <c:pt idx="14">
                  <c:v>2.3083900874087412E-4</c:v>
                </c:pt>
                <c:pt idx="15">
                  <c:v>2.3340963517432526E-4</c:v>
                </c:pt>
                <c:pt idx="16">
                  <c:v>2.5511662015079866E-4</c:v>
                </c:pt>
                <c:pt idx="17">
                  <c:v>2.6454172802118552E-4</c:v>
                </c:pt>
                <c:pt idx="18">
                  <c:v>3.013979057154368E-4</c:v>
                </c:pt>
                <c:pt idx="19">
                  <c:v>2.9538629312943915E-4</c:v>
                </c:pt>
                <c:pt idx="20">
                  <c:v>2.933871660365242E-4</c:v>
                </c:pt>
                <c:pt idx="21">
                  <c:v>2.9510070403424927E-4</c:v>
                </c:pt>
                <c:pt idx="22">
                  <c:v>3.2481537462916211E-4</c:v>
                </c:pt>
                <c:pt idx="23">
                  <c:v>3.171048657680553E-4</c:v>
                </c:pt>
                <c:pt idx="24">
                  <c:v>3.425205374266941E-4</c:v>
                </c:pt>
                <c:pt idx="25">
                  <c:v>3.6679272523183358E-4</c:v>
                </c:pt>
                <c:pt idx="26">
                  <c:v>3.6450833427368381E-4</c:v>
                </c:pt>
                <c:pt idx="27">
                  <c:v>3.5879731119992591E-4</c:v>
                </c:pt>
                <c:pt idx="28">
                  <c:v>3.8478193918066092E-4</c:v>
                </c:pt>
                <c:pt idx="29">
                  <c:v>4.1419148171824359E-4</c:v>
                </c:pt>
                <c:pt idx="30">
                  <c:v>4.2018738966438001E-4</c:v>
                </c:pt>
                <c:pt idx="31">
                  <c:v>4.2047290729617436E-4</c:v>
                </c:pt>
                <c:pt idx="32">
                  <c:v>4.3474858092466551E-4</c:v>
                </c:pt>
                <c:pt idx="33">
                  <c:v>4.3075143341117804E-4</c:v>
                </c:pt>
                <c:pt idx="34">
                  <c:v>3.9877310240857234E-4</c:v>
                </c:pt>
                <c:pt idx="35">
                  <c:v>4.3217898976438863E-4</c:v>
                </c:pt>
                <c:pt idx="36">
                  <c:v>4.4502681345406046E-4</c:v>
                </c:pt>
                <c:pt idx="37">
                  <c:v>4.4788184053294594E-4</c:v>
                </c:pt>
                <c:pt idx="38">
                  <c:v>4.8328282135609829E-4</c:v>
                </c:pt>
                <c:pt idx="39">
                  <c:v>4.5815980297469002E-4</c:v>
                </c:pt>
                <c:pt idx="40">
                  <c:v>4.6586813609702008E-4</c:v>
                </c:pt>
                <c:pt idx="41">
                  <c:v>4.6929402376666771E-4</c:v>
                </c:pt>
                <c:pt idx="42">
                  <c:v>4.5559033218002607E-4</c:v>
                </c:pt>
                <c:pt idx="43">
                  <c:v>4.4474130984914007E-4</c:v>
                </c:pt>
                <c:pt idx="44">
                  <c:v>4.7214891221865536E-4</c:v>
                </c:pt>
                <c:pt idx="45">
                  <c:v>4.7957154587093963E-4</c:v>
                </c:pt>
                <c:pt idx="46">
                  <c:v>4.4074424225498102E-4</c:v>
                </c:pt>
                <c:pt idx="47">
                  <c:v>4.6130024933931503E-4</c:v>
                </c:pt>
                <c:pt idx="48">
                  <c:v>4.5559033218002607E-4</c:v>
                </c:pt>
                <c:pt idx="49">
                  <c:v>4.690085340245025E-4</c:v>
                </c:pt>
                <c:pt idx="50">
                  <c:v>4.5501933687609302E-4</c:v>
                </c:pt>
                <c:pt idx="51">
                  <c:v>4.507368513022607E-4</c:v>
                </c:pt>
                <c:pt idx="52">
                  <c:v>4.4702533412179169E-4</c:v>
                </c:pt>
                <c:pt idx="53">
                  <c:v>4.4531231689588367E-4</c:v>
                </c:pt>
                <c:pt idx="54">
                  <c:v>4.2504116722213742E-4</c:v>
                </c:pt>
                <c:pt idx="55">
                  <c:v>4.3246450054571997E-4</c:v>
                </c:pt>
                <c:pt idx="56">
                  <c:v>4.2418462166662088E-4</c:v>
                </c:pt>
                <c:pt idx="57">
                  <c:v>3.8221209111426429E-4</c:v>
                </c:pt>
                <c:pt idx="58">
                  <c:v>4.0619682589486806E-4</c:v>
                </c:pt>
                <c:pt idx="59">
                  <c:v>3.9820204218845873E-4</c:v>
                </c:pt>
                <c:pt idx="60">
                  <c:v>3.6565053105784638E-4</c:v>
                </c:pt>
                <c:pt idx="61">
                  <c:v>3.8421086297446257E-4</c:v>
                </c:pt>
                <c:pt idx="62">
                  <c:v>3.5508511120866911E-4</c:v>
                </c:pt>
                <c:pt idx="63">
                  <c:v>3.622239328747964E-4</c:v>
                </c:pt>
                <c:pt idx="64">
                  <c:v>3.4851730522197553E-4</c:v>
                </c:pt>
                <c:pt idx="65">
                  <c:v>3.1796159484854495E-4</c:v>
                </c:pt>
                <c:pt idx="66">
                  <c:v>3.1082214097529387E-4</c:v>
                </c:pt>
                <c:pt idx="67">
                  <c:v>3.0025556209449809E-4</c:v>
                </c:pt>
                <c:pt idx="68">
                  <c:v>3.0739516689412414E-4</c:v>
                </c:pt>
                <c:pt idx="69">
                  <c:v>2.891032953426584E-4</c:v>
                </c:pt>
                <c:pt idx="70">
                  <c:v>2.5968639161483037E-4</c:v>
                </c:pt>
                <c:pt idx="71">
                  <c:v>2.4312077129071333E-4</c:v>
                </c:pt>
                <c:pt idx="72">
                  <c:v>2.5797273221148472E-4</c:v>
                </c:pt>
                <c:pt idx="73">
                  <c:v>2.2969650386053941E-4</c:v>
                </c:pt>
                <c:pt idx="74">
                  <c:v>2.0998788364154792E-4</c:v>
                </c:pt>
                <c:pt idx="75">
                  <c:v>1.9656272640484112E-4</c:v>
                </c:pt>
                <c:pt idx="76">
                  <c:v>1.8799328858806101E-4</c:v>
                </c:pt>
                <c:pt idx="77">
                  <c:v>1.8742198751051607E-4</c:v>
                </c:pt>
                <c:pt idx="78">
                  <c:v>1.565707597476897E-4</c:v>
                </c:pt>
                <c:pt idx="79">
                  <c:v>1.6142709778552524E-4</c:v>
                </c:pt>
                <c:pt idx="80">
                  <c:v>1.4885765531197695E-4</c:v>
                </c:pt>
                <c:pt idx="81">
                  <c:v>1.3886043787316138E-4</c:v>
                </c:pt>
                <c:pt idx="82">
                  <c:v>1.2743316922798423E-4</c:v>
                </c:pt>
                <c:pt idx="83">
                  <c:v>1.1829116624525333E-4</c:v>
                </c:pt>
                <c:pt idx="84">
                  <c:v>1.1314871610206668E-4</c:v>
                </c:pt>
                <c:pt idx="85">
                  <c:v>1.0543494170681391E-4</c:v>
                </c:pt>
                <c:pt idx="86">
                  <c:v>8.657854767969425E-5</c:v>
                </c:pt>
                <c:pt idx="87">
                  <c:v>1.0029235932180668E-4</c:v>
                </c:pt>
                <c:pt idx="88">
                  <c:v>8.28643256230039E-5</c:v>
                </c:pt>
                <c:pt idx="89">
                  <c:v>6.6862855792248737E-5</c:v>
                </c:pt>
                <c:pt idx="90">
                  <c:v>6.2291321377437754E-5</c:v>
                </c:pt>
                <c:pt idx="91">
                  <c:v>6.2577043502991473E-5</c:v>
                </c:pt>
                <c:pt idx="92">
                  <c:v>6.3148487264245878E-5</c:v>
                </c:pt>
                <c:pt idx="93">
                  <c:v>4.6576353009926245E-5</c:v>
                </c:pt>
                <c:pt idx="94">
                  <c:v>4.171889921711806E-5</c:v>
                </c:pt>
                <c:pt idx="95">
                  <c:v>3.5146974852375743E-5</c:v>
                </c:pt>
                <c:pt idx="96">
                  <c:v>4.057596205457979E-5</c:v>
                </c:pt>
                <c:pt idx="97">
                  <c:v>2.4003079588531018E-5</c:v>
                </c:pt>
                <c:pt idx="98">
                  <c:v>2.3431591084764698E-5</c:v>
                </c:pt>
                <c:pt idx="99">
                  <c:v>1.3144829191392269E-5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0B-43C4-8995-392017971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022687"/>
        <c:axId val="825020287"/>
      </c:scatterChart>
      <c:valAx>
        <c:axId val="6950616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Thickness (nm)</a:t>
                </a:r>
              </a:p>
            </c:rich>
          </c:tx>
          <c:layout>
            <c:manualLayout>
              <c:xMode val="edge"/>
              <c:yMode val="edge"/>
              <c:x val="0.37117270971725508"/>
              <c:y val="0.89005562705404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5065951"/>
        <c:crosses val="autoZero"/>
        <c:crossBetween val="midCat"/>
      </c:valAx>
      <c:valAx>
        <c:axId val="6950659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Dose (dpa)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5061631"/>
        <c:crosses val="autoZero"/>
        <c:crossBetween val="midCat"/>
      </c:valAx>
      <c:valAx>
        <c:axId val="82502028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>
                    <a:solidFill>
                      <a:srgbClr val="FF0000"/>
                    </a:solidFill>
                  </a:rPr>
                  <a:t>Kr Implantation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%" sourceLinked="1"/>
        <c:majorTickMark val="cross"/>
        <c:minorTickMark val="none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25022687"/>
        <c:crosses val="max"/>
        <c:crossBetween val="midCat"/>
      </c:valAx>
      <c:valAx>
        <c:axId val="8250226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5020287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26642536704505"/>
          <c:y val="5.0925925925925923E-2"/>
          <c:w val="0.65905425929618133"/>
          <c:h val="0.794268376404964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Graphs!$B$1</c:f>
              <c:strCache>
                <c:ptCount val="1"/>
                <c:pt idx="0">
                  <c:v>dpa/nm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Graphs!$A$5:$A$104</c:f>
              <c:numCache>
                <c:formatCode>General</c:formatCode>
                <c:ptCount val="100"/>
                <c:pt idx="0">
                  <c:v>5.0009999999999994</c:v>
                </c:pt>
                <c:pt idx="1">
                  <c:v>10.001000000000001</c:v>
                </c:pt>
                <c:pt idx="2">
                  <c:v>15.000999999999999</c:v>
                </c:pt>
                <c:pt idx="3">
                  <c:v>20.000999999999998</c:v>
                </c:pt>
                <c:pt idx="4">
                  <c:v>25.000999999999998</c:v>
                </c:pt>
                <c:pt idx="5">
                  <c:v>30.000999999999998</c:v>
                </c:pt>
                <c:pt idx="6">
                  <c:v>35.000999999999998</c:v>
                </c:pt>
                <c:pt idx="7">
                  <c:v>40.000999999999998</c:v>
                </c:pt>
                <c:pt idx="8">
                  <c:v>45.000999999999998</c:v>
                </c:pt>
                <c:pt idx="9">
                  <c:v>50.000999999999998</c:v>
                </c:pt>
                <c:pt idx="10">
                  <c:v>55.000999999999998</c:v>
                </c:pt>
                <c:pt idx="11">
                  <c:v>60.000999999999998</c:v>
                </c:pt>
                <c:pt idx="12">
                  <c:v>65.001000000000005</c:v>
                </c:pt>
                <c:pt idx="13">
                  <c:v>70.001000000000005</c:v>
                </c:pt>
                <c:pt idx="14">
                  <c:v>75.001000000000005</c:v>
                </c:pt>
                <c:pt idx="15">
                  <c:v>80.001000000000005</c:v>
                </c:pt>
                <c:pt idx="16">
                  <c:v>85.001000000000005</c:v>
                </c:pt>
                <c:pt idx="17">
                  <c:v>90.001000000000005</c:v>
                </c:pt>
                <c:pt idx="18">
                  <c:v>95.001000000000005</c:v>
                </c:pt>
                <c:pt idx="19">
                  <c:v>100.001</c:v>
                </c:pt>
                <c:pt idx="20">
                  <c:v>105.001</c:v>
                </c:pt>
                <c:pt idx="21">
                  <c:v>110.001</c:v>
                </c:pt>
                <c:pt idx="22">
                  <c:v>115.001</c:v>
                </c:pt>
                <c:pt idx="23">
                  <c:v>120.001</c:v>
                </c:pt>
                <c:pt idx="24">
                  <c:v>125.001</c:v>
                </c:pt>
                <c:pt idx="25">
                  <c:v>130.001</c:v>
                </c:pt>
                <c:pt idx="26">
                  <c:v>135.001</c:v>
                </c:pt>
                <c:pt idx="27">
                  <c:v>140.001</c:v>
                </c:pt>
                <c:pt idx="28">
                  <c:v>145.001</c:v>
                </c:pt>
                <c:pt idx="29">
                  <c:v>150.001</c:v>
                </c:pt>
                <c:pt idx="30">
                  <c:v>155.001</c:v>
                </c:pt>
                <c:pt idx="31">
                  <c:v>160.001</c:v>
                </c:pt>
                <c:pt idx="32">
                  <c:v>165.001</c:v>
                </c:pt>
                <c:pt idx="33">
                  <c:v>170.001</c:v>
                </c:pt>
                <c:pt idx="34">
                  <c:v>175.001</c:v>
                </c:pt>
                <c:pt idx="35">
                  <c:v>180.001</c:v>
                </c:pt>
                <c:pt idx="36">
                  <c:v>185.001</c:v>
                </c:pt>
                <c:pt idx="37">
                  <c:v>190.001</c:v>
                </c:pt>
                <c:pt idx="38">
                  <c:v>195.001</c:v>
                </c:pt>
                <c:pt idx="39">
                  <c:v>200.001</c:v>
                </c:pt>
                <c:pt idx="40">
                  <c:v>205.00100000000003</c:v>
                </c:pt>
                <c:pt idx="41">
                  <c:v>210.00100000000003</c:v>
                </c:pt>
                <c:pt idx="42">
                  <c:v>215.00100000000003</c:v>
                </c:pt>
                <c:pt idx="43">
                  <c:v>220.00100000000003</c:v>
                </c:pt>
                <c:pt idx="44">
                  <c:v>225.00100000000003</c:v>
                </c:pt>
                <c:pt idx="45">
                  <c:v>230.00100000000003</c:v>
                </c:pt>
                <c:pt idx="46">
                  <c:v>235.00100000000003</c:v>
                </c:pt>
                <c:pt idx="47">
                  <c:v>240.00100000000003</c:v>
                </c:pt>
                <c:pt idx="48">
                  <c:v>245.00100000000003</c:v>
                </c:pt>
                <c:pt idx="49">
                  <c:v>250.00100000000003</c:v>
                </c:pt>
                <c:pt idx="50">
                  <c:v>255.00100000000003</c:v>
                </c:pt>
                <c:pt idx="51">
                  <c:v>260.00100000000003</c:v>
                </c:pt>
                <c:pt idx="52">
                  <c:v>265.00100000000003</c:v>
                </c:pt>
                <c:pt idx="53">
                  <c:v>270.00100000000003</c:v>
                </c:pt>
                <c:pt idx="54">
                  <c:v>275.00100000000003</c:v>
                </c:pt>
                <c:pt idx="55">
                  <c:v>280.00100000000003</c:v>
                </c:pt>
                <c:pt idx="56">
                  <c:v>285.00100000000003</c:v>
                </c:pt>
                <c:pt idx="57">
                  <c:v>290.00100000000003</c:v>
                </c:pt>
                <c:pt idx="58">
                  <c:v>295.00100000000003</c:v>
                </c:pt>
                <c:pt idx="59">
                  <c:v>300.00100000000003</c:v>
                </c:pt>
                <c:pt idx="60">
                  <c:v>305.00100000000003</c:v>
                </c:pt>
                <c:pt idx="61">
                  <c:v>310.00100000000003</c:v>
                </c:pt>
                <c:pt idx="62">
                  <c:v>315.00100000000003</c:v>
                </c:pt>
                <c:pt idx="63">
                  <c:v>320.00100000000003</c:v>
                </c:pt>
                <c:pt idx="64">
                  <c:v>325.00100000000003</c:v>
                </c:pt>
                <c:pt idx="65">
                  <c:v>330.00100000000003</c:v>
                </c:pt>
                <c:pt idx="66">
                  <c:v>335.00100000000003</c:v>
                </c:pt>
                <c:pt idx="67">
                  <c:v>340.00100000000003</c:v>
                </c:pt>
                <c:pt idx="68">
                  <c:v>345.00100000000003</c:v>
                </c:pt>
                <c:pt idx="69">
                  <c:v>350.00100000000003</c:v>
                </c:pt>
                <c:pt idx="70">
                  <c:v>355.00100000000003</c:v>
                </c:pt>
                <c:pt idx="71">
                  <c:v>360.00100000000003</c:v>
                </c:pt>
                <c:pt idx="72">
                  <c:v>365.00100000000003</c:v>
                </c:pt>
                <c:pt idx="73">
                  <c:v>370.00100000000003</c:v>
                </c:pt>
                <c:pt idx="74">
                  <c:v>375.00100000000003</c:v>
                </c:pt>
                <c:pt idx="75">
                  <c:v>380.00100000000003</c:v>
                </c:pt>
                <c:pt idx="76">
                  <c:v>385.00100000000003</c:v>
                </c:pt>
                <c:pt idx="77">
                  <c:v>390.00100000000003</c:v>
                </c:pt>
                <c:pt idx="78">
                  <c:v>395.00100000000003</c:v>
                </c:pt>
                <c:pt idx="79">
                  <c:v>400.00100000000003</c:v>
                </c:pt>
                <c:pt idx="80">
                  <c:v>405.00100000000003</c:v>
                </c:pt>
                <c:pt idx="81">
                  <c:v>410.00100000000003</c:v>
                </c:pt>
                <c:pt idx="82">
                  <c:v>415.00100000000003</c:v>
                </c:pt>
                <c:pt idx="83">
                  <c:v>420.00100000000003</c:v>
                </c:pt>
                <c:pt idx="84">
                  <c:v>425.00100000000003</c:v>
                </c:pt>
                <c:pt idx="85">
                  <c:v>430.00100000000003</c:v>
                </c:pt>
                <c:pt idx="86">
                  <c:v>435.00100000000003</c:v>
                </c:pt>
                <c:pt idx="87">
                  <c:v>440.00100000000003</c:v>
                </c:pt>
                <c:pt idx="88">
                  <c:v>445.00100000000003</c:v>
                </c:pt>
                <c:pt idx="89">
                  <c:v>450.00100000000003</c:v>
                </c:pt>
                <c:pt idx="90">
                  <c:v>455.00100000000003</c:v>
                </c:pt>
                <c:pt idx="91">
                  <c:v>460.00100000000003</c:v>
                </c:pt>
                <c:pt idx="92">
                  <c:v>465.00100000000003</c:v>
                </c:pt>
                <c:pt idx="93">
                  <c:v>470.00100000000003</c:v>
                </c:pt>
                <c:pt idx="94">
                  <c:v>475.00100000000003</c:v>
                </c:pt>
                <c:pt idx="95">
                  <c:v>480.00100000000003</c:v>
                </c:pt>
                <c:pt idx="96">
                  <c:v>485.00100000000003</c:v>
                </c:pt>
                <c:pt idx="97">
                  <c:v>490.00100000000003</c:v>
                </c:pt>
                <c:pt idx="98">
                  <c:v>495.00100000000003</c:v>
                </c:pt>
                <c:pt idx="99">
                  <c:v>500.00100000000003</c:v>
                </c:pt>
              </c:numCache>
            </c:numRef>
          </c:xVal>
          <c:yVal>
            <c:numRef>
              <c:f>Graphs!$B$5:$B$104</c:f>
              <c:numCache>
                <c:formatCode>General</c:formatCode>
                <c:ptCount val="100"/>
                <c:pt idx="0">
                  <c:v>15.815993907083014</c:v>
                </c:pt>
                <c:pt idx="1">
                  <c:v>16.556002109086648</c:v>
                </c:pt>
                <c:pt idx="2">
                  <c:v>17.09658445134454</c:v>
                </c:pt>
                <c:pt idx="3">
                  <c:v>17.448661315835729</c:v>
                </c:pt>
                <c:pt idx="4">
                  <c:v>16.991739410627453</c:v>
                </c:pt>
                <c:pt idx="5">
                  <c:v>16.185599625051264</c:v>
                </c:pt>
                <c:pt idx="6">
                  <c:v>14.771635128009841</c:v>
                </c:pt>
                <c:pt idx="7">
                  <c:v>13.288300427675903</c:v>
                </c:pt>
                <c:pt idx="8">
                  <c:v>11.69265451988986</c:v>
                </c:pt>
                <c:pt idx="9">
                  <c:v>10.064983303064036</c:v>
                </c:pt>
                <c:pt idx="10">
                  <c:v>8.4930107211904637</c:v>
                </c:pt>
                <c:pt idx="11">
                  <c:v>6.9824969242486379</c:v>
                </c:pt>
                <c:pt idx="12">
                  <c:v>5.5815244009608085</c:v>
                </c:pt>
                <c:pt idx="13">
                  <c:v>4.3476430956705139</c:v>
                </c:pt>
                <c:pt idx="14">
                  <c:v>3.3294229304587262</c:v>
                </c:pt>
                <c:pt idx="15">
                  <c:v>2.5241080321049862</c:v>
                </c:pt>
                <c:pt idx="16">
                  <c:v>1.8182107914933507</c:v>
                </c:pt>
                <c:pt idx="17">
                  <c:v>1.2666682289530726</c:v>
                </c:pt>
                <c:pt idx="18">
                  <c:v>0.8811909309274123</c:v>
                </c:pt>
                <c:pt idx="19">
                  <c:v>0.61032140137090618</c:v>
                </c:pt>
                <c:pt idx="20">
                  <c:v>0.38387532954478881</c:v>
                </c:pt>
                <c:pt idx="21">
                  <c:v>0.26314183607709885</c:v>
                </c:pt>
                <c:pt idx="22">
                  <c:v>0.16927965317241792</c:v>
                </c:pt>
                <c:pt idx="23">
                  <c:v>0.10221191633956297</c:v>
                </c:pt>
                <c:pt idx="24">
                  <c:v>6.2731267209561181E-2</c:v>
                </c:pt>
                <c:pt idx="25">
                  <c:v>3.1786607299783227E-2</c:v>
                </c:pt>
                <c:pt idx="26">
                  <c:v>1.8095846271017638E-2</c:v>
                </c:pt>
                <c:pt idx="27">
                  <c:v>8.0601089694768303E-3</c:v>
                </c:pt>
                <c:pt idx="28">
                  <c:v>4.0497978791962036E-3</c:v>
                </c:pt>
                <c:pt idx="29">
                  <c:v>2.4995207686449119E-3</c:v>
                </c:pt>
                <c:pt idx="30">
                  <c:v>1.0076930107211907E-3</c:v>
                </c:pt>
                <c:pt idx="31">
                  <c:v>1.0224177163278459E-3</c:v>
                </c:pt>
                <c:pt idx="32">
                  <c:v>3.8028707012713103E-4</c:v>
                </c:pt>
                <c:pt idx="33">
                  <c:v>1.1789222567227137E-4</c:v>
                </c:pt>
                <c:pt idx="34">
                  <c:v>4.3789934969828342E-5</c:v>
                </c:pt>
                <c:pt idx="35">
                  <c:v>9.2630570039252454E-5</c:v>
                </c:pt>
                <c:pt idx="36">
                  <c:v>6.4739867596227082E-6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50-4990-BDBD-B48614583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5061631"/>
        <c:axId val="695065951"/>
      </c:scatterChart>
      <c:scatterChart>
        <c:scatterStyle val="smoothMarker"/>
        <c:varyColors val="0"/>
        <c:ser>
          <c:idx val="1"/>
          <c:order val="1"/>
          <c:tx>
            <c:strRef>
              <c:f>Graphs!$D$1</c:f>
              <c:strCache>
                <c:ptCount val="1"/>
                <c:pt idx="0">
                  <c:v>Range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Graphs!$A$5:$A$104</c:f>
              <c:numCache>
                <c:formatCode>General</c:formatCode>
                <c:ptCount val="100"/>
                <c:pt idx="0">
                  <c:v>5.0009999999999994</c:v>
                </c:pt>
                <c:pt idx="1">
                  <c:v>10.001000000000001</c:v>
                </c:pt>
                <c:pt idx="2">
                  <c:v>15.000999999999999</c:v>
                </c:pt>
                <c:pt idx="3">
                  <c:v>20.000999999999998</c:v>
                </c:pt>
                <c:pt idx="4">
                  <c:v>25.000999999999998</c:v>
                </c:pt>
                <c:pt idx="5">
                  <c:v>30.000999999999998</c:v>
                </c:pt>
                <c:pt idx="6">
                  <c:v>35.000999999999998</c:v>
                </c:pt>
                <c:pt idx="7">
                  <c:v>40.000999999999998</c:v>
                </c:pt>
                <c:pt idx="8">
                  <c:v>45.000999999999998</c:v>
                </c:pt>
                <c:pt idx="9">
                  <c:v>50.000999999999998</c:v>
                </c:pt>
                <c:pt idx="10">
                  <c:v>55.000999999999998</c:v>
                </c:pt>
                <c:pt idx="11">
                  <c:v>60.000999999999998</c:v>
                </c:pt>
                <c:pt idx="12">
                  <c:v>65.001000000000005</c:v>
                </c:pt>
                <c:pt idx="13">
                  <c:v>70.001000000000005</c:v>
                </c:pt>
                <c:pt idx="14">
                  <c:v>75.001000000000005</c:v>
                </c:pt>
                <c:pt idx="15">
                  <c:v>80.001000000000005</c:v>
                </c:pt>
                <c:pt idx="16">
                  <c:v>85.001000000000005</c:v>
                </c:pt>
                <c:pt idx="17">
                  <c:v>90.001000000000005</c:v>
                </c:pt>
                <c:pt idx="18">
                  <c:v>95.001000000000005</c:v>
                </c:pt>
                <c:pt idx="19">
                  <c:v>100.001</c:v>
                </c:pt>
                <c:pt idx="20">
                  <c:v>105.001</c:v>
                </c:pt>
                <c:pt idx="21">
                  <c:v>110.001</c:v>
                </c:pt>
                <c:pt idx="22">
                  <c:v>115.001</c:v>
                </c:pt>
                <c:pt idx="23">
                  <c:v>120.001</c:v>
                </c:pt>
                <c:pt idx="24">
                  <c:v>125.001</c:v>
                </c:pt>
                <c:pt idx="25">
                  <c:v>130.001</c:v>
                </c:pt>
                <c:pt idx="26">
                  <c:v>135.001</c:v>
                </c:pt>
                <c:pt idx="27">
                  <c:v>140.001</c:v>
                </c:pt>
                <c:pt idx="28">
                  <c:v>145.001</c:v>
                </c:pt>
                <c:pt idx="29">
                  <c:v>150.001</c:v>
                </c:pt>
                <c:pt idx="30">
                  <c:v>155.001</c:v>
                </c:pt>
                <c:pt idx="31">
                  <c:v>160.001</c:v>
                </c:pt>
                <c:pt idx="32">
                  <c:v>165.001</c:v>
                </c:pt>
                <c:pt idx="33">
                  <c:v>170.001</c:v>
                </c:pt>
                <c:pt idx="34">
                  <c:v>175.001</c:v>
                </c:pt>
                <c:pt idx="35">
                  <c:v>180.001</c:v>
                </c:pt>
                <c:pt idx="36">
                  <c:v>185.001</c:v>
                </c:pt>
                <c:pt idx="37">
                  <c:v>190.001</c:v>
                </c:pt>
                <c:pt idx="38">
                  <c:v>195.001</c:v>
                </c:pt>
                <c:pt idx="39">
                  <c:v>200.001</c:v>
                </c:pt>
                <c:pt idx="40">
                  <c:v>205.00100000000003</c:v>
                </c:pt>
                <c:pt idx="41">
                  <c:v>210.00100000000003</c:v>
                </c:pt>
                <c:pt idx="42">
                  <c:v>215.00100000000003</c:v>
                </c:pt>
                <c:pt idx="43">
                  <c:v>220.00100000000003</c:v>
                </c:pt>
                <c:pt idx="44">
                  <c:v>225.00100000000003</c:v>
                </c:pt>
                <c:pt idx="45">
                  <c:v>230.00100000000003</c:v>
                </c:pt>
                <c:pt idx="46">
                  <c:v>235.00100000000003</c:v>
                </c:pt>
                <c:pt idx="47">
                  <c:v>240.00100000000003</c:v>
                </c:pt>
                <c:pt idx="48">
                  <c:v>245.00100000000003</c:v>
                </c:pt>
                <c:pt idx="49">
                  <c:v>250.00100000000003</c:v>
                </c:pt>
                <c:pt idx="50">
                  <c:v>255.00100000000003</c:v>
                </c:pt>
                <c:pt idx="51">
                  <c:v>260.00100000000003</c:v>
                </c:pt>
                <c:pt idx="52">
                  <c:v>265.00100000000003</c:v>
                </c:pt>
                <c:pt idx="53">
                  <c:v>270.00100000000003</c:v>
                </c:pt>
                <c:pt idx="54">
                  <c:v>275.00100000000003</c:v>
                </c:pt>
                <c:pt idx="55">
                  <c:v>280.00100000000003</c:v>
                </c:pt>
                <c:pt idx="56">
                  <c:v>285.00100000000003</c:v>
                </c:pt>
                <c:pt idx="57">
                  <c:v>290.00100000000003</c:v>
                </c:pt>
                <c:pt idx="58">
                  <c:v>295.00100000000003</c:v>
                </c:pt>
                <c:pt idx="59">
                  <c:v>300.00100000000003</c:v>
                </c:pt>
                <c:pt idx="60">
                  <c:v>305.00100000000003</c:v>
                </c:pt>
                <c:pt idx="61">
                  <c:v>310.00100000000003</c:v>
                </c:pt>
                <c:pt idx="62">
                  <c:v>315.00100000000003</c:v>
                </c:pt>
                <c:pt idx="63">
                  <c:v>320.00100000000003</c:v>
                </c:pt>
                <c:pt idx="64">
                  <c:v>325.00100000000003</c:v>
                </c:pt>
                <c:pt idx="65">
                  <c:v>330.00100000000003</c:v>
                </c:pt>
                <c:pt idx="66">
                  <c:v>335.00100000000003</c:v>
                </c:pt>
                <c:pt idx="67">
                  <c:v>340.00100000000003</c:v>
                </c:pt>
                <c:pt idx="68">
                  <c:v>345.00100000000003</c:v>
                </c:pt>
                <c:pt idx="69">
                  <c:v>350.00100000000003</c:v>
                </c:pt>
                <c:pt idx="70">
                  <c:v>355.00100000000003</c:v>
                </c:pt>
                <c:pt idx="71">
                  <c:v>360.00100000000003</c:v>
                </c:pt>
                <c:pt idx="72">
                  <c:v>365.00100000000003</c:v>
                </c:pt>
                <c:pt idx="73">
                  <c:v>370.00100000000003</c:v>
                </c:pt>
                <c:pt idx="74">
                  <c:v>375.00100000000003</c:v>
                </c:pt>
                <c:pt idx="75">
                  <c:v>380.00100000000003</c:v>
                </c:pt>
                <c:pt idx="76">
                  <c:v>385.00100000000003</c:v>
                </c:pt>
                <c:pt idx="77">
                  <c:v>390.00100000000003</c:v>
                </c:pt>
                <c:pt idx="78">
                  <c:v>395.00100000000003</c:v>
                </c:pt>
                <c:pt idx="79">
                  <c:v>400.00100000000003</c:v>
                </c:pt>
                <c:pt idx="80">
                  <c:v>405.00100000000003</c:v>
                </c:pt>
                <c:pt idx="81">
                  <c:v>410.00100000000003</c:v>
                </c:pt>
                <c:pt idx="82">
                  <c:v>415.00100000000003</c:v>
                </c:pt>
                <c:pt idx="83">
                  <c:v>420.00100000000003</c:v>
                </c:pt>
                <c:pt idx="84">
                  <c:v>425.00100000000003</c:v>
                </c:pt>
                <c:pt idx="85">
                  <c:v>430.00100000000003</c:v>
                </c:pt>
                <c:pt idx="86">
                  <c:v>435.00100000000003</c:v>
                </c:pt>
                <c:pt idx="87">
                  <c:v>440.00100000000003</c:v>
                </c:pt>
                <c:pt idx="88">
                  <c:v>445.00100000000003</c:v>
                </c:pt>
                <c:pt idx="89">
                  <c:v>450.00100000000003</c:v>
                </c:pt>
                <c:pt idx="90">
                  <c:v>455.00100000000003</c:v>
                </c:pt>
                <c:pt idx="91">
                  <c:v>460.00100000000003</c:v>
                </c:pt>
                <c:pt idx="92">
                  <c:v>465.00100000000003</c:v>
                </c:pt>
                <c:pt idx="93">
                  <c:v>470.00100000000003</c:v>
                </c:pt>
                <c:pt idx="94">
                  <c:v>475.00100000000003</c:v>
                </c:pt>
                <c:pt idx="95">
                  <c:v>480.00100000000003</c:v>
                </c:pt>
                <c:pt idx="96">
                  <c:v>485.00100000000003</c:v>
                </c:pt>
                <c:pt idx="97">
                  <c:v>490.00100000000003</c:v>
                </c:pt>
                <c:pt idx="98">
                  <c:v>495.00100000000003</c:v>
                </c:pt>
                <c:pt idx="99">
                  <c:v>500.00100000000003</c:v>
                </c:pt>
              </c:numCache>
            </c:numRef>
          </c:xVal>
          <c:yVal>
            <c:numRef>
              <c:f>Graphs!$C$5:$C$104</c:f>
              <c:numCache>
                <c:formatCode>0.00%</c:formatCode>
                <c:ptCount val="100"/>
                <c:pt idx="0">
                  <c:v>1.3591934906873322E-3</c:v>
                </c:pt>
                <c:pt idx="1">
                  <c:v>2.3183750235838104E-3</c:v>
                </c:pt>
                <c:pt idx="2">
                  <c:v>3.1166460956661046E-3</c:v>
                </c:pt>
                <c:pt idx="3">
                  <c:v>3.7488785535738783E-3</c:v>
                </c:pt>
                <c:pt idx="4">
                  <c:v>4.5613530990704053E-3</c:v>
                </c:pt>
                <c:pt idx="5">
                  <c:v>4.8669056855599217E-3</c:v>
                </c:pt>
                <c:pt idx="6">
                  <c:v>5.1760395171656388E-3</c:v>
                </c:pt>
                <c:pt idx="7">
                  <c:v>5.4363922413433949E-3</c:v>
                </c:pt>
                <c:pt idx="8">
                  <c:v>5.4514591382952698E-3</c:v>
                </c:pt>
                <c:pt idx="9">
                  <c:v>5.4152978186553184E-3</c:v>
                </c:pt>
                <c:pt idx="10">
                  <c:v>5.2514088799305121E-3</c:v>
                </c:pt>
                <c:pt idx="11">
                  <c:v>4.7484791715383832E-3</c:v>
                </c:pt>
                <c:pt idx="12">
                  <c:v>4.3250814151930281E-3</c:v>
                </c:pt>
                <c:pt idx="13">
                  <c:v>3.6755872101235662E-3</c:v>
                </c:pt>
                <c:pt idx="14">
                  <c:v>3.2029223387653209E-3</c:v>
                </c:pt>
                <c:pt idx="15">
                  <c:v>2.6237528001831893E-3</c:v>
                </c:pt>
                <c:pt idx="16">
                  <c:v>2.1629429155886849E-3</c:v>
                </c:pt>
                <c:pt idx="17">
                  <c:v>1.6378689629553283E-3</c:v>
                </c:pt>
                <c:pt idx="18">
                  <c:v>1.184467421935016E-3</c:v>
                </c:pt>
                <c:pt idx="19">
                  <c:v>9.1466148603253203E-4</c:v>
                </c:pt>
                <c:pt idx="20">
                  <c:v>6.7433552073771995E-4</c:v>
                </c:pt>
                <c:pt idx="21">
                  <c:v>4.87195883194787E-4</c:v>
                </c:pt>
                <c:pt idx="22">
                  <c:v>3.1140718423808891E-4</c:v>
                </c:pt>
                <c:pt idx="23">
                  <c:v>2.063549716699752E-4</c:v>
                </c:pt>
                <c:pt idx="24">
                  <c:v>1.4316305053046479E-4</c:v>
                </c:pt>
                <c:pt idx="25">
                  <c:v>6.8540617931748784E-5</c:v>
                </c:pt>
                <c:pt idx="26">
                  <c:v>4.8740960075061075E-5</c:v>
                </c:pt>
                <c:pt idx="27">
                  <c:v>3.5794986761404964E-5</c:v>
                </c:pt>
                <c:pt idx="28">
                  <c:v>1.0662491032083435E-5</c:v>
                </c:pt>
                <c:pt idx="29">
                  <c:v>9.9008920703755411E-6</c:v>
                </c:pt>
                <c:pt idx="30">
                  <c:v>2.2848767290598396E-6</c:v>
                </c:pt>
                <c:pt idx="31">
                  <c:v>2.2848767290598396E-6</c:v>
                </c:pt>
                <c:pt idx="32">
                  <c:v>7.6161404294436937E-7</c:v>
                </c:pt>
                <c:pt idx="33">
                  <c:v>0</c:v>
                </c:pt>
                <c:pt idx="34">
                  <c:v>7.6161404294436937E-7</c:v>
                </c:pt>
                <c:pt idx="35">
                  <c:v>0</c:v>
                </c:pt>
                <c:pt idx="36">
                  <c:v>7.6161404294436937E-7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150-4990-BDBD-B48614583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5022687"/>
        <c:axId val="825020287"/>
      </c:scatterChart>
      <c:valAx>
        <c:axId val="695061631"/>
        <c:scaling>
          <c:orientation val="minMax"/>
          <c:max val="2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Thickness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5065951"/>
        <c:crosses val="autoZero"/>
        <c:crossBetween val="midCat"/>
      </c:valAx>
      <c:valAx>
        <c:axId val="69506595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Dose (dpa)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5061631"/>
        <c:crosses val="autoZero"/>
        <c:crossBetween val="midCat"/>
      </c:valAx>
      <c:valAx>
        <c:axId val="825020287"/>
        <c:scaling>
          <c:orientation val="minMax"/>
          <c:max val="7.0000000000000019E-3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>
                    <a:solidFill>
                      <a:srgbClr val="FF0000"/>
                    </a:solidFill>
                  </a:rPr>
                  <a:t>Xe Implantation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%" sourceLinked="0"/>
        <c:majorTickMark val="cross"/>
        <c:minorTickMark val="none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25022687"/>
        <c:crosses val="max"/>
        <c:crossBetween val="midCat"/>
      </c:valAx>
      <c:valAx>
        <c:axId val="8250226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25020287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68599715652952"/>
          <c:y val="0.18057563745868738"/>
          <c:w val="0.69233877599876681"/>
          <c:h val="0.61257478744620553"/>
        </c:manualLayout>
      </c:layout>
      <c:lineChart>
        <c:grouping val="standard"/>
        <c:varyColors val="0"/>
        <c:ser>
          <c:idx val="0"/>
          <c:order val="0"/>
          <c:tx>
            <c:strRef>
              <c:f>'Dislocation Density'!$C$1</c:f>
              <c:strCache>
                <c:ptCount val="1"/>
                <c:pt idx="0">
                  <c:v>300 °C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bg1"/>
              </a:solidFill>
              <a:ln w="1587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'Dislocation Density'!$I$15:$I$18</c:f>
                <c:numCache>
                  <c:formatCode>General</c:formatCode>
                  <c:ptCount val="4"/>
                  <c:pt idx="0">
                    <c:v>1.590327512033552</c:v>
                  </c:pt>
                  <c:pt idx="1">
                    <c:v>0.86005178984702169</c:v>
                  </c:pt>
                  <c:pt idx="2">
                    <c:v>0.20350413072531925</c:v>
                  </c:pt>
                  <c:pt idx="3">
                    <c:v>2.0605862140459019E-2</c:v>
                  </c:pt>
                </c:numCache>
              </c:numRef>
            </c:plus>
            <c:minus>
              <c:numRef>
                <c:f>'Dislocation Density'!$I$15:$I$18</c:f>
                <c:numCache>
                  <c:formatCode>General</c:formatCode>
                  <c:ptCount val="4"/>
                  <c:pt idx="0">
                    <c:v>1.590327512033552</c:v>
                  </c:pt>
                  <c:pt idx="1">
                    <c:v>0.86005178984702169</c:v>
                  </c:pt>
                  <c:pt idx="2">
                    <c:v>0.20350413072531925</c:v>
                  </c:pt>
                  <c:pt idx="3">
                    <c:v>2.0605862140459019E-2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/>
            </c:spPr>
          </c:errBars>
          <c:cat>
            <c:numRef>
              <c:f>'Dislocation Density'!$D$15:$D$18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cat>
          <c:val>
            <c:numRef>
              <c:f>'Dislocation Density'!$G$15:$G$18</c:f>
              <c:numCache>
                <c:formatCode>0E+00</c:formatCode>
                <c:ptCount val="4"/>
                <c:pt idx="0">
                  <c:v>2.4692506963137553</c:v>
                </c:pt>
                <c:pt idx="1">
                  <c:v>6.3831825875506905</c:v>
                </c:pt>
                <c:pt idx="2">
                  <c:v>6.3622986322721973</c:v>
                </c:pt>
                <c:pt idx="3">
                  <c:v>7.0437003926074704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37-46D7-81B9-8DECD3E5C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84079"/>
        <c:axId val="53784559"/>
      </c:lineChart>
      <c:lineChart>
        <c:grouping val="standard"/>
        <c:varyColors val="0"/>
        <c:ser>
          <c:idx val="1"/>
          <c:order val="1"/>
          <c:tx>
            <c:strRef>
              <c:f>'Dislocation Density'!$N$1</c:f>
              <c:strCache>
                <c:ptCount val="1"/>
                <c:pt idx="0">
                  <c:v>600 °C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'Dislocation Density'!$I$20:$I$23</c:f>
                <c:numCache>
                  <c:formatCode>General</c:formatCode>
                  <c:ptCount val="4"/>
                  <c:pt idx="0">
                    <c:v>0.74485608508176693</c:v>
                  </c:pt>
                  <c:pt idx="1">
                    <c:v>0.51192641515209258</c:v>
                  </c:pt>
                  <c:pt idx="2">
                    <c:v>0.4879469013631173</c:v>
                  </c:pt>
                  <c:pt idx="3">
                    <c:v>0.22555691273296674</c:v>
                  </c:pt>
                </c:numCache>
              </c:numRef>
            </c:plus>
            <c:minus>
              <c:numRef>
                <c:f>'Dislocation Density'!$I$20:$I$23</c:f>
                <c:numCache>
                  <c:formatCode>General</c:formatCode>
                  <c:ptCount val="4"/>
                  <c:pt idx="0">
                    <c:v>0.74485608508176693</c:v>
                  </c:pt>
                  <c:pt idx="1">
                    <c:v>0.51192641515209258</c:v>
                  </c:pt>
                  <c:pt idx="2">
                    <c:v>0.4879469013631173</c:v>
                  </c:pt>
                  <c:pt idx="3">
                    <c:v>0.22555691273296674</c:v>
                  </c:pt>
                </c:numCache>
              </c:numRef>
            </c:minus>
            <c:spPr>
              <a:noFill/>
              <a:ln w="15875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numRef>
              <c:f>'Dislocation Density'!$C$20:$C$23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'Dislocation Density'!$G$20:$G$23</c:f>
              <c:numCache>
                <c:formatCode>0E+00</c:formatCode>
                <c:ptCount val="4"/>
                <c:pt idx="0">
                  <c:v>1.8066445380134093</c:v>
                </c:pt>
                <c:pt idx="1">
                  <c:v>3.943335609124575</c:v>
                </c:pt>
                <c:pt idx="2">
                  <c:v>1.5374774561596245</c:v>
                </c:pt>
                <c:pt idx="3">
                  <c:v>1.3758470159939866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37-46D7-81B9-8DECD3E5C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6846831"/>
        <c:axId val="1636845391"/>
      </c:lineChart>
      <c:catAx>
        <c:axId val="537840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/>
                  <a:t>Dose (x10</a:t>
                </a:r>
                <a:r>
                  <a:rPr lang="en-US" sz="1400" b="0" baseline="30000"/>
                  <a:t>14</a:t>
                </a:r>
                <a:r>
                  <a:rPr lang="en-US" sz="1400" b="0"/>
                  <a:t> ions/cm</a:t>
                </a:r>
                <a:r>
                  <a:rPr lang="en-US" sz="1400" b="0" baseline="30000"/>
                  <a:t>2</a:t>
                </a:r>
                <a:r>
                  <a:rPr lang="en-US" sz="1400" b="0"/>
                  <a:t>)</a:t>
                </a:r>
              </a:p>
            </c:rich>
          </c:tx>
          <c:layout>
            <c:manualLayout>
              <c:xMode val="edge"/>
              <c:yMode val="edge"/>
              <c:x val="0.35852270427648664"/>
              <c:y val="0.883445021254202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784559"/>
        <c:crossesAt val="0"/>
        <c:auto val="1"/>
        <c:lblAlgn val="ctr"/>
        <c:lblOffset val="100"/>
        <c:noMultiLvlLbl val="1"/>
      </c:catAx>
      <c:valAx>
        <c:axId val="5378455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/>
                  <a:t>Dislocation Loop Density (x10</a:t>
                </a:r>
                <a:r>
                  <a:rPr lang="en-US" sz="1400" b="0" baseline="30000"/>
                  <a:t>13</a:t>
                </a:r>
                <a:r>
                  <a:rPr lang="en-US" sz="1400" b="0"/>
                  <a:t>  m</a:t>
                </a:r>
                <a:r>
                  <a:rPr lang="en-US" sz="1400" b="0" baseline="30000"/>
                  <a:t>-3</a:t>
                </a:r>
                <a:r>
                  <a:rPr lang="en-US" sz="1400" b="0"/>
                  <a:t>)</a:t>
                </a:r>
              </a:p>
            </c:rich>
          </c:tx>
          <c:layout>
            <c:manualLayout>
              <c:xMode val="edge"/>
              <c:yMode val="edge"/>
              <c:x val="5.0833202811673854E-2"/>
              <c:y val="0.167176920074622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784079"/>
        <c:crossesAt val="-500000000000000"/>
        <c:crossBetween val="between"/>
      </c:valAx>
      <c:valAx>
        <c:axId val="1636845391"/>
        <c:scaling>
          <c:orientation val="minMax"/>
        </c:scaling>
        <c:delete val="1"/>
        <c:axPos val="r"/>
        <c:numFmt formatCode="0E+00" sourceLinked="1"/>
        <c:majorTickMark val="out"/>
        <c:minorTickMark val="none"/>
        <c:tickLblPos val="nextTo"/>
        <c:crossAx val="1636846831"/>
        <c:crosses val="max"/>
        <c:crossBetween val="between"/>
      </c:valAx>
      <c:catAx>
        <c:axId val="1636846831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>
                    <a:solidFill>
                      <a:srgbClr val="FF0000"/>
                    </a:solidFill>
                  </a:rPr>
                  <a:t>Dose (dpa)</a:t>
                </a:r>
              </a:p>
            </c:rich>
          </c:tx>
          <c:layout>
            <c:manualLayout>
              <c:xMode val="edge"/>
              <c:yMode val="edge"/>
              <c:x val="0.44848685519226145"/>
              <c:y val="3.09883969139396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636845391"/>
        <c:crosses val="max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747542533651034"/>
          <c:y val="0.18312975018839542"/>
          <c:w val="0.19552799251156291"/>
          <c:h val="0.11900823762156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41594066031658"/>
          <c:y val="0.18225533569523386"/>
          <c:w val="0.74373751335094229"/>
          <c:h val="0.61444453127133081"/>
        </c:manualLayout>
      </c:layout>
      <c:lineChart>
        <c:grouping val="standard"/>
        <c:varyColors val="0"/>
        <c:ser>
          <c:idx val="0"/>
          <c:order val="0"/>
          <c:tx>
            <c:strRef>
              <c:f>'Dislocation Sizes'!$C$4</c:f>
              <c:strCache>
                <c:ptCount val="1"/>
                <c:pt idx="0">
                  <c:v>300 °C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'Dislocation Sizes'!$C$34:$F$34</c:f>
                <c:numCache>
                  <c:formatCode>General</c:formatCode>
                  <c:ptCount val="4"/>
                  <c:pt idx="0">
                    <c:v>0.38206255502978009</c:v>
                  </c:pt>
                  <c:pt idx="1">
                    <c:v>0.84620972667250394</c:v>
                  </c:pt>
                  <c:pt idx="2">
                    <c:v>0.99827013840481582</c:v>
                  </c:pt>
                  <c:pt idx="3">
                    <c:v>1.0291140676745758</c:v>
                  </c:pt>
                </c:numCache>
              </c:numRef>
            </c:plus>
            <c:minus>
              <c:numRef>
                <c:f>'Dislocation Sizes'!$C$34:$F$34</c:f>
                <c:numCache>
                  <c:formatCode>General</c:formatCode>
                  <c:ptCount val="4"/>
                  <c:pt idx="0">
                    <c:v>0.38206255502978009</c:v>
                  </c:pt>
                  <c:pt idx="1">
                    <c:v>0.84620972667250394</c:v>
                  </c:pt>
                  <c:pt idx="2">
                    <c:v>0.99827013840481582</c:v>
                  </c:pt>
                  <c:pt idx="3">
                    <c:v>1.0291140676745758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'Dislocation Sizes'!$C$5:$F$5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cat>
          <c:val>
            <c:numRef>
              <c:f>'Dislocation Sizes'!$C$32:$F$32</c:f>
              <c:numCache>
                <c:formatCode>General</c:formatCode>
                <c:ptCount val="4"/>
                <c:pt idx="0">
                  <c:v>3.8559411764705875</c:v>
                </c:pt>
                <c:pt idx="1">
                  <c:v>8.0998333333333328</c:v>
                </c:pt>
                <c:pt idx="2">
                  <c:v>9.2409230769230781</c:v>
                </c:pt>
                <c:pt idx="3">
                  <c:v>10.996428571428572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52-4A32-80EA-514CE2F9C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3071407"/>
        <c:axId val="373917679"/>
      </c:lineChart>
      <c:lineChart>
        <c:grouping val="standard"/>
        <c:varyColors val="0"/>
        <c:ser>
          <c:idx val="1"/>
          <c:order val="1"/>
          <c:tx>
            <c:strRef>
              <c:f>'Dislocation Sizes'!$I$4</c:f>
              <c:strCache>
                <c:ptCount val="1"/>
                <c:pt idx="0">
                  <c:v>600 °C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1587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'Dislocation Sizes'!$I$34:$L$34</c:f>
                <c:numCache>
                  <c:formatCode>General</c:formatCode>
                  <c:ptCount val="4"/>
                  <c:pt idx="0">
                    <c:v>0.85418854052870574</c:v>
                  </c:pt>
                  <c:pt idx="1">
                    <c:v>1.1972905443776998</c:v>
                  </c:pt>
                  <c:pt idx="2">
                    <c:v>2.205812154538807</c:v>
                  </c:pt>
                  <c:pt idx="3">
                    <c:v>1.1263596540351142</c:v>
                  </c:pt>
                </c:numCache>
              </c:numRef>
            </c:plus>
            <c:minus>
              <c:numRef>
                <c:f>'Dislocation Sizes'!$I$34:$L$34</c:f>
                <c:numCache>
                  <c:formatCode>General</c:formatCode>
                  <c:ptCount val="4"/>
                  <c:pt idx="0">
                    <c:v>0.85418854052870574</c:v>
                  </c:pt>
                  <c:pt idx="1">
                    <c:v>1.1972905443776998</c:v>
                  </c:pt>
                  <c:pt idx="2">
                    <c:v>2.205812154538807</c:v>
                  </c:pt>
                  <c:pt idx="3">
                    <c:v>1.1263596540351142</c:v>
                  </c:pt>
                </c:numCache>
              </c:numRef>
            </c:minus>
            <c:spPr>
              <a:noFill/>
              <a:ln w="15875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numRef>
              <c:f>'Dislocation Sizes'!$C$3:$F$3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'Dislocation Sizes'!$I$32:$L$32</c:f>
              <c:numCache>
                <c:formatCode>General</c:formatCode>
                <c:ptCount val="4"/>
                <c:pt idx="0">
                  <c:v>5.4751818181818193</c:v>
                </c:pt>
                <c:pt idx="1">
                  <c:v>9.2478437500000013</c:v>
                </c:pt>
                <c:pt idx="2">
                  <c:v>19.467099999999995</c:v>
                </c:pt>
                <c:pt idx="3">
                  <c:v>20.690766666666665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52-4A32-80EA-514CE2F9C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9449759"/>
        <c:axId val="1999452639"/>
      </c:lineChart>
      <c:catAx>
        <c:axId val="13530714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/>
                  <a:t>Dose (x10</a:t>
                </a:r>
                <a:r>
                  <a:rPr lang="en-US" sz="1400" b="0" baseline="30000"/>
                  <a:t>14</a:t>
                </a:r>
                <a:r>
                  <a:rPr lang="en-US" sz="1400" b="0"/>
                  <a:t> ions/cm</a:t>
                </a:r>
                <a:r>
                  <a:rPr lang="en-US" sz="1400" b="0" baseline="30000"/>
                  <a:t>2</a:t>
                </a:r>
                <a:r>
                  <a:rPr lang="en-US" sz="1400" b="0"/>
                  <a:t>)</a:t>
                </a:r>
              </a:p>
            </c:rich>
          </c:tx>
          <c:layout>
            <c:manualLayout>
              <c:xMode val="edge"/>
              <c:yMode val="edge"/>
              <c:x val="0.35066742331800793"/>
              <c:y val="0.887802114412520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73917679"/>
        <c:crossesAt val="0"/>
        <c:auto val="1"/>
        <c:lblAlgn val="ctr"/>
        <c:lblOffset val="100"/>
        <c:noMultiLvlLbl val="1"/>
      </c:catAx>
      <c:valAx>
        <c:axId val="3739176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/>
                  <a:t>Dislocation Loop Size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53071407"/>
        <c:crossesAt val="-100000000000000"/>
        <c:crossBetween val="between"/>
      </c:valAx>
      <c:valAx>
        <c:axId val="1999452639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999449759"/>
        <c:crosses val="max"/>
        <c:crossBetween val="between"/>
      </c:valAx>
      <c:catAx>
        <c:axId val="1999449759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400" b="0">
                    <a:solidFill>
                      <a:srgbClr val="FF0000"/>
                    </a:solidFill>
                  </a:rPr>
                  <a:t>Dose (dpa)</a:t>
                </a:r>
              </a:p>
            </c:rich>
          </c:tx>
          <c:layout>
            <c:manualLayout>
              <c:xMode val="edge"/>
              <c:yMode val="edge"/>
              <c:x val="0.42195509913921597"/>
              <c:y val="3.43853757410758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99452639"/>
        <c:crosses val="max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204337196675672"/>
          <c:y val="0.1889434904471072"/>
          <c:w val="0.20896494057732268"/>
          <c:h val="0.12251221356150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81117148744506"/>
          <c:y val="3.7719599916594147E-2"/>
          <c:w val="0.78975528708401488"/>
          <c:h val="0.77532908605264605"/>
        </c:manualLayout>
      </c:layout>
      <c:scatterChart>
        <c:scatterStyle val="lineMarker"/>
        <c:varyColors val="0"/>
        <c:ser>
          <c:idx val="9"/>
          <c:order val="0"/>
          <c:tx>
            <c:strRef>
              <c:f>'DS Oxides Comparisons'!$S$16</c:f>
              <c:strCache>
                <c:ptCount val="1"/>
                <c:pt idx="0">
                  <c:v>UC at 300°C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noFill/>
              <a:ln w="19050">
                <a:solidFill>
                  <a:srgbClr val="2968F3"/>
                </a:solidFill>
              </a:ln>
              <a:effectLst/>
            </c:spPr>
          </c:marker>
          <c:trendline>
            <c:spPr>
              <a:ln w="9525" cap="rnd">
                <a:solidFill>
                  <a:srgbClr val="2968F3"/>
                </a:solidFill>
                <a:prstDash val="lgDashDot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Comparisons'!$S$17:$V$17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xVal>
          <c:yVal>
            <c:numRef>
              <c:f>'DS Oxides Comparisons'!$S$18:$V$18</c:f>
              <c:numCache>
                <c:formatCode>General</c:formatCode>
                <c:ptCount val="4"/>
                <c:pt idx="0">
                  <c:v>3.8559411764705875</c:v>
                </c:pt>
                <c:pt idx="1">
                  <c:v>8.0998333333333328</c:v>
                </c:pt>
                <c:pt idx="2">
                  <c:v>9.2409230769230781</c:v>
                </c:pt>
                <c:pt idx="3">
                  <c:v>10.996428571428572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75-484C-944A-F026123E517C}"/>
            </c:ext>
          </c:extLst>
        </c:ser>
        <c:ser>
          <c:idx val="4"/>
          <c:order val="1"/>
          <c:tx>
            <c:strRef>
              <c:f>'DS Oxides Comparisons'!$B$14</c:f>
              <c:strCache>
                <c:ptCount val="1"/>
                <c:pt idx="0">
                  <c:v>UO2 at 600°C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noFill/>
              <a:ln w="15875">
                <a:solidFill>
                  <a:srgbClr val="FF0000"/>
                </a:solidFill>
              </a:ln>
              <a:effectLst/>
            </c:spPr>
          </c:marker>
          <c:trendline>
            <c:spPr>
              <a:ln w="12700" cap="rnd">
                <a:solidFill>
                  <a:srgbClr val="FF0000"/>
                </a:solidFill>
                <a:prstDash val="dash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Comparisons'!$B$15:$F$15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xVal>
          <c:yVal>
            <c:numRef>
              <c:f>'DS Oxides Comparisons'!$B$16:$F$16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5.5</c:v>
                </c:pt>
                <c:pt idx="3">
                  <c:v>7.5</c:v>
                </c:pt>
                <c:pt idx="4">
                  <c:v>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475-484C-944A-F026123E517C}"/>
            </c:ext>
          </c:extLst>
        </c:ser>
        <c:ser>
          <c:idx val="3"/>
          <c:order val="3"/>
          <c:tx>
            <c:strRef>
              <c:f>'DS Oxides Comparisons'!$R$9</c:f>
              <c:strCache>
                <c:ptCount val="1"/>
                <c:pt idx="0">
                  <c:v>UC at 600°C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2968F3"/>
              </a:solidFill>
              <a:ln w="9525">
                <a:solidFill>
                  <a:srgbClr val="2968F3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2968F3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Comparisons'!$R$10:$U$10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xVal>
          <c:yVal>
            <c:numRef>
              <c:f>'DS Oxides Comparisons'!$R$11:$U$11</c:f>
              <c:numCache>
                <c:formatCode>General</c:formatCode>
                <c:ptCount val="4"/>
                <c:pt idx="0">
                  <c:v>5.4751818181818193</c:v>
                </c:pt>
                <c:pt idx="1">
                  <c:v>9.2478437500000013</c:v>
                </c:pt>
                <c:pt idx="2">
                  <c:v>19.467099999999995</c:v>
                </c:pt>
                <c:pt idx="3">
                  <c:v>20.690766666666665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475-484C-944A-F026123E517C}"/>
            </c:ext>
          </c:extLst>
        </c:ser>
        <c:ser>
          <c:idx val="0"/>
          <c:order val="4"/>
          <c:tx>
            <c:strRef>
              <c:f>'DS Oxides Comparisons'!$B$9</c:f>
              <c:strCache>
                <c:ptCount val="1"/>
                <c:pt idx="0">
                  <c:v>UO2 at 800°C 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FF0000"/>
              </a:solidFill>
              <a:ln w="15875">
                <a:solidFill>
                  <a:srgbClr val="FF000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Comparisons'!$B$10:$F$10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  <c:extLst xmlns:c15="http://schemas.microsoft.com/office/drawing/2012/chart"/>
            </c:numRef>
          </c:xVal>
          <c:yVal>
            <c:numRef>
              <c:f>'DS Oxides Comparisons'!$B$11:$F$11</c:f>
              <c:numCache>
                <c:formatCode>General</c:formatCode>
                <c:ptCount val="5"/>
                <c:pt idx="0">
                  <c:v>6.5</c:v>
                </c:pt>
                <c:pt idx="1">
                  <c:v>9.5</c:v>
                </c:pt>
                <c:pt idx="2">
                  <c:v>11.25</c:v>
                </c:pt>
                <c:pt idx="3">
                  <c:v>16.25</c:v>
                </c:pt>
                <c:pt idx="4">
                  <c:v>17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1475-484C-944A-F026123E517C}"/>
            </c:ext>
          </c:extLst>
        </c:ser>
        <c:ser>
          <c:idx val="10"/>
          <c:order val="10"/>
          <c:tx>
            <c:strRef>
              <c:f>'DS Oxides Comparisons'!$O$26</c:f>
              <c:strCache>
                <c:ptCount val="1"/>
                <c:pt idx="0">
                  <c:v>x axis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6350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'DS Oxides Comparisons'!$O$27:$U$27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'DS Oxides Comparisons'!$O$28:$U$28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1475-484C-944A-F026123E5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275839"/>
        <c:axId val="640276799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'DS Oxides Comparisons'!$H$9</c15:sqref>
                        </c15:formulaRef>
                      </c:ext>
                    </c:extLst>
                    <c:strCache>
                      <c:ptCount val="1"/>
                      <c:pt idx="0">
                        <c:v>ThO2 at 800°C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noFill/>
                    <a:ln w="22225">
                      <a:solidFill>
                        <a:schemeClr val="accent5">
                          <a:lumMod val="75000"/>
                        </a:schemeClr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>
                          <a:lumMod val="75000"/>
                        </a:schemeClr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'DS Oxides Comparisons'!$H$10:$K$10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3.5</c:v>
                      </c:pt>
                      <c:pt idx="1">
                        <c:v>3.75</c:v>
                      </c:pt>
                      <c:pt idx="2">
                        <c:v>5</c:v>
                      </c:pt>
                      <c:pt idx="3">
                        <c:v>7.5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'DS Oxides Comparisons'!$H$11:$K$11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</c:v>
                      </c:pt>
                      <c:pt idx="1">
                        <c:v>4.75</c:v>
                      </c:pt>
                      <c:pt idx="2">
                        <c:v>5</c:v>
                      </c:pt>
                      <c:pt idx="3">
                        <c:v>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1475-484C-944A-F026123E517C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Comparisons'!$M$9</c15:sqref>
                        </c15:formulaRef>
                      </c:ext>
                    </c:extLst>
                    <c:strCache>
                      <c:ptCount val="1"/>
                      <c:pt idx="0">
                        <c:v>CeO2 at 800°C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6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Comparisons'!$M$10:$P$10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</c:v>
                      </c:pt>
                      <c:pt idx="1">
                        <c:v>5</c:v>
                      </c:pt>
                      <c:pt idx="2">
                        <c:v>8</c:v>
                      </c:pt>
                      <c:pt idx="3">
                        <c:v>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Comparisons'!$M$11:$P$11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10</c:v>
                      </c:pt>
                      <c:pt idx="1">
                        <c:v>12.5</c:v>
                      </c:pt>
                      <c:pt idx="2">
                        <c:v>17.5</c:v>
                      </c:pt>
                      <c:pt idx="3">
                        <c:v>25.5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475-484C-944A-F026123E517C}"/>
                  </c:ext>
                </c:extLst>
              </c15:ser>
            </c15:filteredScatterSeries>
            <c15:filteredScatterSeries>
              <c15:ser>
                <c:idx val="5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Comparisons'!$H$18</c15:sqref>
                        </c15:formulaRef>
                      </c:ext>
                    </c:extLst>
                    <c:strCache>
                      <c:ptCount val="1"/>
                      <c:pt idx="0">
                        <c:v>UN at 700°C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7"/>
                  <c:spPr>
                    <a:noFill/>
                    <a:ln w="1905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effectLst/>
                  </c:spPr>
                </c:marker>
                <c:trendline>
                  <c:spPr>
                    <a:ln w="12700" cap="rnd">
                      <a:solidFill>
                        <a:schemeClr val="tx1"/>
                      </a:solidFill>
                      <a:prstDash val="dash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Comparisons'!$H$19:$N$19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0.754</c:v>
                      </c:pt>
                      <c:pt idx="1">
                        <c:v>1.88</c:v>
                      </c:pt>
                      <c:pt idx="2">
                        <c:v>2.5499999999999998</c:v>
                      </c:pt>
                      <c:pt idx="3">
                        <c:v>3.76</c:v>
                      </c:pt>
                      <c:pt idx="4">
                        <c:v>6</c:v>
                      </c:pt>
                      <c:pt idx="5">
                        <c:v>8</c:v>
                      </c:pt>
                      <c:pt idx="6">
                        <c:v>15.1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Comparisons'!$H$20:$N$20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5.3</c:v>
                      </c:pt>
                      <c:pt idx="1">
                        <c:v>6.34</c:v>
                      </c:pt>
                      <c:pt idx="2">
                        <c:v>7.9</c:v>
                      </c:pt>
                      <c:pt idx="3">
                        <c:v>10</c:v>
                      </c:pt>
                      <c:pt idx="4">
                        <c:v>5.77</c:v>
                      </c:pt>
                      <c:pt idx="5">
                        <c:v>13.8</c:v>
                      </c:pt>
                      <c:pt idx="6">
                        <c:v>24.1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475-484C-944A-F026123E517C}"/>
                  </c:ext>
                </c:extLst>
              </c15:ser>
            </c15:filteredScatterSeries>
            <c15:filteredScatter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Comparisons'!$H$23</c15:sqref>
                        </c15:formulaRef>
                      </c:ext>
                    </c:extLst>
                    <c:strCache>
                      <c:ptCount val="1"/>
                      <c:pt idx="0">
                        <c:v>UN at 800°C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>
                        <a:lumMod val="95000"/>
                        <a:lumOff val="5000"/>
                      </a:schemeClr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tx1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Comparisons'!$H$24:$L$24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0.94</c:v>
                      </c:pt>
                      <c:pt idx="1">
                        <c:v>1.88</c:v>
                      </c:pt>
                      <c:pt idx="2">
                        <c:v>3.76</c:v>
                      </c:pt>
                      <c:pt idx="3">
                        <c:v>7.52</c:v>
                      </c:pt>
                      <c:pt idx="4">
                        <c:v>11.28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Comparisons'!$H$25:$L$25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7.11</c:v>
                      </c:pt>
                      <c:pt idx="1">
                        <c:v>9.0500000000000007</c:v>
                      </c:pt>
                      <c:pt idx="2">
                        <c:v>10.4</c:v>
                      </c:pt>
                      <c:pt idx="3">
                        <c:v>10.9</c:v>
                      </c:pt>
                      <c:pt idx="4">
                        <c:v>14.1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475-484C-944A-F026123E517C}"/>
                  </c:ext>
                </c:extLst>
              </c15:ser>
            </c15:filteredScatterSeries>
            <c15:filteredScatterSeries>
              <c15:ser>
                <c:idx val="7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Comparisons'!$H$28</c15:sqref>
                        </c15:formulaRef>
                      </c:ext>
                    </c:extLst>
                    <c:strCache>
                      <c:ptCount val="1"/>
                      <c:pt idx="0">
                        <c:v>UN at 900°C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x"/>
                  <c:size val="5"/>
                  <c:spPr>
                    <a:solidFill>
                      <a:schemeClr val="tx1"/>
                    </a:solidFill>
                    <a:ln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tx1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Comparisons'!$H$29:$M$29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1.88</c:v>
                      </c:pt>
                      <c:pt idx="1">
                        <c:v>3.76</c:v>
                      </c:pt>
                      <c:pt idx="2">
                        <c:v>7.52</c:v>
                      </c:pt>
                      <c:pt idx="3">
                        <c:v>11.28</c:v>
                      </c:pt>
                      <c:pt idx="4">
                        <c:v>16.39</c:v>
                      </c:pt>
                      <c:pt idx="5">
                        <c:v>20.3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Comparisons'!$H$30:$M$30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</c:v>
                      </c:pt>
                      <c:pt idx="1">
                        <c:v>11.6</c:v>
                      </c:pt>
                      <c:pt idx="2">
                        <c:v>14.3</c:v>
                      </c:pt>
                      <c:pt idx="3">
                        <c:v>17.899999999999999</c:v>
                      </c:pt>
                      <c:pt idx="4">
                        <c:v>22.5</c:v>
                      </c:pt>
                      <c:pt idx="5">
                        <c:v>32.9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475-484C-944A-F026123E517C}"/>
                  </c:ext>
                </c:extLst>
              </c15:ser>
            </c15:filteredScatterSeries>
            <c15:filteredScatte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Comparisons'!$H$32</c15:sqref>
                        </c15:formulaRef>
                      </c:ext>
                    </c:extLst>
                    <c:strCache>
                      <c:ptCount val="1"/>
                      <c:pt idx="0">
                        <c:v>UN at 1000°C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x"/>
                  <c:size val="5"/>
                  <c:spPr>
                    <a:noFill/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trendline>
                  <c:spPr>
                    <a:ln w="12700" cap="rnd">
                      <a:solidFill>
                        <a:schemeClr val="tx1"/>
                      </a:solidFill>
                      <a:prstDash val="solid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Comparisons'!$H$33:$M$33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1.88</c:v>
                      </c:pt>
                      <c:pt idx="2">
                        <c:v>3.76</c:v>
                      </c:pt>
                      <c:pt idx="3">
                        <c:v>7.52</c:v>
                      </c:pt>
                      <c:pt idx="4">
                        <c:v>11.28</c:v>
                      </c:pt>
                      <c:pt idx="5">
                        <c:v>12.78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Comparisons'!$H$34:$M$34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9.56</c:v>
                      </c:pt>
                      <c:pt idx="1">
                        <c:v>10.5</c:v>
                      </c:pt>
                      <c:pt idx="2">
                        <c:v>10.8</c:v>
                      </c:pt>
                      <c:pt idx="3">
                        <c:v>13.2</c:v>
                      </c:pt>
                      <c:pt idx="4">
                        <c:v>16.600000000000001</c:v>
                      </c:pt>
                      <c:pt idx="5">
                        <c:v>20.9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475-484C-944A-F026123E517C}"/>
                  </c:ext>
                </c:extLst>
              </c15:ser>
            </c15:filteredScatterSeries>
          </c:ext>
        </c:extLst>
      </c:scatterChart>
      <c:valAx>
        <c:axId val="640275839"/>
        <c:scaling>
          <c:orientation val="minMax"/>
          <c:max val="15"/>
          <c:min val="-1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Dose (x 10</a:t>
                </a:r>
                <a:r>
                  <a:rPr lang="en-US" sz="1600" b="0" i="0" u="none" strike="noStrike" kern="1200" baseline="30000">
                    <a:solidFill>
                      <a:sysClr val="windowText" lastClr="000000"/>
                    </a:solidFill>
                  </a:rPr>
                  <a:t>14</a:t>
                </a: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 ions/cm</a:t>
                </a:r>
                <a:r>
                  <a:rPr lang="en-US" sz="1600" b="0" i="0" u="none" strike="noStrike" kern="1200" baseline="3000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32229131526377558"/>
              <c:y val="0.930554959382063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crossAx val="640276799"/>
        <c:crosses val="autoZero"/>
        <c:crossBetween val="midCat"/>
        <c:majorUnit val="5"/>
        <c:minorUnit val="1"/>
      </c:valAx>
      <c:valAx>
        <c:axId val="64027679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Dislocation Loop Size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275839"/>
        <c:crossesAt val="-500000000000000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16588548567393399"/>
          <c:y val="5.253828964310224E-2"/>
          <c:w val="0.22917902755376285"/>
          <c:h val="0.17448306084361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14687977609105"/>
          <c:y val="3.4354688458778933E-2"/>
          <c:w val="0.81241959274251985"/>
          <c:h val="0.79522495636313928"/>
        </c:manualLayout>
      </c:layout>
      <c:scatterChart>
        <c:scatterStyle val="lineMarker"/>
        <c:varyColors val="0"/>
        <c:ser>
          <c:idx val="9"/>
          <c:order val="0"/>
          <c:tx>
            <c:strRef>
              <c:f>'DS Oxides Comparisons'!$S$16</c:f>
              <c:strCache>
                <c:ptCount val="1"/>
                <c:pt idx="0">
                  <c:v>UC at 300°C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noFill/>
              <a:ln w="19050">
                <a:solidFill>
                  <a:srgbClr val="2968F3"/>
                </a:solidFill>
              </a:ln>
              <a:effectLst/>
            </c:spPr>
          </c:marker>
          <c:trendline>
            <c:spPr>
              <a:ln w="9525" cap="rnd">
                <a:solidFill>
                  <a:srgbClr val="2968F3"/>
                </a:solidFill>
                <a:prstDash val="lgDashDot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Comparisons'!$S$17:$V$17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xVal>
          <c:yVal>
            <c:numRef>
              <c:f>'DS Oxides Comparisons'!$S$18:$V$18</c:f>
              <c:numCache>
                <c:formatCode>General</c:formatCode>
                <c:ptCount val="4"/>
                <c:pt idx="0">
                  <c:v>3.8559411764705875</c:v>
                </c:pt>
                <c:pt idx="1">
                  <c:v>8.0998333333333328</c:v>
                </c:pt>
                <c:pt idx="2">
                  <c:v>9.2409230769230781</c:v>
                </c:pt>
                <c:pt idx="3">
                  <c:v>10.996428571428572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52-4EE3-A556-24430C9C1058}"/>
            </c:ext>
          </c:extLst>
        </c:ser>
        <c:ser>
          <c:idx val="3"/>
          <c:order val="3"/>
          <c:tx>
            <c:strRef>
              <c:f>'DS Oxides Comparisons'!$R$9</c:f>
              <c:strCache>
                <c:ptCount val="1"/>
                <c:pt idx="0">
                  <c:v>UC at 600°C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rgbClr val="2968F3"/>
              </a:solidFill>
              <a:ln w="9525">
                <a:solidFill>
                  <a:srgbClr val="2968F3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2968F3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Comparisons'!$R$10:$U$10</c:f>
              <c:numCache>
                <c:formatCode>General</c:formatCode>
                <c:ptCount val="4"/>
                <c:pt idx="0">
                  <c:v>0</c:v>
                </c:pt>
                <c:pt idx="1">
                  <c:v>3.13</c:v>
                </c:pt>
                <c:pt idx="2">
                  <c:v>6.25</c:v>
                </c:pt>
                <c:pt idx="3">
                  <c:v>9.3800000000000008</c:v>
                </c:pt>
              </c:numCache>
            </c:numRef>
          </c:xVal>
          <c:yVal>
            <c:numRef>
              <c:f>'DS Oxides Comparisons'!$R$11:$U$11</c:f>
              <c:numCache>
                <c:formatCode>General</c:formatCode>
                <c:ptCount val="4"/>
                <c:pt idx="0">
                  <c:v>5.4751818181818193</c:v>
                </c:pt>
                <c:pt idx="1">
                  <c:v>9.2478437500000013</c:v>
                </c:pt>
                <c:pt idx="2">
                  <c:v>19.467099999999995</c:v>
                </c:pt>
                <c:pt idx="3">
                  <c:v>20.690766666666665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152-4EE3-A556-24430C9C1058}"/>
            </c:ext>
          </c:extLst>
        </c:ser>
        <c:ser>
          <c:idx val="5"/>
          <c:order val="6"/>
          <c:tx>
            <c:strRef>
              <c:f>'DS Oxides Comparisons'!$H$18</c:f>
              <c:strCache>
                <c:ptCount val="1"/>
                <c:pt idx="0">
                  <c:v>UN at 700°C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</c:marker>
          <c:trendline>
            <c:spPr>
              <a:ln w="12700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Comparisons'!$H$19:$N$19</c:f>
              <c:numCache>
                <c:formatCode>General</c:formatCode>
                <c:ptCount val="7"/>
                <c:pt idx="0">
                  <c:v>0.754</c:v>
                </c:pt>
                <c:pt idx="1">
                  <c:v>1.88</c:v>
                </c:pt>
                <c:pt idx="2">
                  <c:v>2.5499999999999998</c:v>
                </c:pt>
                <c:pt idx="3">
                  <c:v>3.76</c:v>
                </c:pt>
                <c:pt idx="4">
                  <c:v>6</c:v>
                </c:pt>
                <c:pt idx="5">
                  <c:v>8</c:v>
                </c:pt>
                <c:pt idx="6">
                  <c:v>15.1</c:v>
                </c:pt>
              </c:numCache>
              <c:extLst xmlns:c15="http://schemas.microsoft.com/office/drawing/2012/chart"/>
            </c:numRef>
          </c:xVal>
          <c:yVal>
            <c:numRef>
              <c:f>'DS Oxides Comparisons'!$H$20:$N$20</c:f>
              <c:numCache>
                <c:formatCode>General</c:formatCode>
                <c:ptCount val="7"/>
                <c:pt idx="0">
                  <c:v>5.3</c:v>
                </c:pt>
                <c:pt idx="1">
                  <c:v>6.34</c:v>
                </c:pt>
                <c:pt idx="2">
                  <c:v>7.9</c:v>
                </c:pt>
                <c:pt idx="3">
                  <c:v>10</c:v>
                </c:pt>
                <c:pt idx="4">
                  <c:v>5.77</c:v>
                </c:pt>
                <c:pt idx="5">
                  <c:v>13.8</c:v>
                </c:pt>
                <c:pt idx="6">
                  <c:v>24.1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E152-4EE3-A556-24430C9C1058}"/>
            </c:ext>
          </c:extLst>
        </c:ser>
        <c:ser>
          <c:idx val="6"/>
          <c:order val="7"/>
          <c:tx>
            <c:strRef>
              <c:f>'DS Oxides Comparisons'!$H$23</c:f>
              <c:strCache>
                <c:ptCount val="1"/>
                <c:pt idx="0">
                  <c:v>UN at 800°C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95000"/>
                  <a:lumOff val="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'DS Oxides Comparisons'!$H$24:$L$24</c:f>
              <c:numCache>
                <c:formatCode>General</c:formatCode>
                <c:ptCount val="5"/>
                <c:pt idx="0">
                  <c:v>0.94</c:v>
                </c:pt>
                <c:pt idx="1">
                  <c:v>1.88</c:v>
                </c:pt>
                <c:pt idx="2">
                  <c:v>3.76</c:v>
                </c:pt>
                <c:pt idx="3">
                  <c:v>7.52</c:v>
                </c:pt>
                <c:pt idx="4">
                  <c:v>11.28</c:v>
                </c:pt>
              </c:numCache>
              <c:extLst xmlns:c15="http://schemas.microsoft.com/office/drawing/2012/chart"/>
            </c:numRef>
          </c:xVal>
          <c:yVal>
            <c:numRef>
              <c:f>'DS Oxides Comparisons'!$H$25:$L$25</c:f>
              <c:numCache>
                <c:formatCode>General</c:formatCode>
                <c:ptCount val="5"/>
                <c:pt idx="0">
                  <c:v>7.11</c:v>
                </c:pt>
                <c:pt idx="1">
                  <c:v>9.0500000000000007</c:v>
                </c:pt>
                <c:pt idx="2">
                  <c:v>10.4</c:v>
                </c:pt>
                <c:pt idx="3">
                  <c:v>10.9</c:v>
                </c:pt>
                <c:pt idx="4">
                  <c:v>14.1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E152-4EE3-A556-24430C9C1058}"/>
            </c:ext>
          </c:extLst>
        </c:ser>
        <c:ser>
          <c:idx val="10"/>
          <c:order val="10"/>
          <c:tx>
            <c:strRef>
              <c:f>'DS Oxides Comparisons'!$O$26</c:f>
              <c:strCache>
                <c:ptCount val="1"/>
                <c:pt idx="0">
                  <c:v>x axis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plus"/>
            <c:size val="6"/>
            <c:spPr>
              <a:noFill/>
              <a:ln w="6350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'DS Oxides Comparisons'!$O$27:$U$27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'DS Oxides Comparisons'!$O$28:$U$28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152-4EE3-A556-24430C9C1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275839"/>
        <c:axId val="640276799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1"/>
                <c:tx>
                  <c:strRef>
                    <c:extLst>
                      <c:ext uri="{02D57815-91ED-43cb-92C2-25804820EDAC}">
                        <c15:formulaRef>
                          <c15:sqref>'DS Oxides Comparisons'!$B$14</c15:sqref>
                        </c15:formulaRef>
                      </c:ext>
                    </c:extLst>
                    <c:strCache>
                      <c:ptCount val="1"/>
                      <c:pt idx="0">
                        <c:v>UO2 at 600°C 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triangle"/>
                  <c:size val="8"/>
                  <c:spPr>
                    <a:noFill/>
                    <a:ln w="15875">
                      <a:solidFill>
                        <a:srgbClr val="FF0000"/>
                      </a:solidFill>
                    </a:ln>
                    <a:effectLst/>
                  </c:spPr>
                </c:marker>
                <c:trendline>
                  <c:spPr>
                    <a:ln w="12700" cap="rnd">
                      <a:solidFill>
                        <a:srgbClr val="FF0000"/>
                      </a:solidFill>
                      <a:prstDash val="dash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'DS Oxides Comparisons'!$B$15:$F$15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2</c:v>
                      </c:pt>
                      <c:pt idx="2">
                        <c:v>5</c:v>
                      </c:pt>
                      <c:pt idx="3">
                        <c:v>8</c:v>
                      </c:pt>
                      <c:pt idx="4">
                        <c:v>10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'DS Oxides Comparisons'!$B$16:$F$16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3</c:v>
                      </c:pt>
                      <c:pt idx="1">
                        <c:v>5</c:v>
                      </c:pt>
                      <c:pt idx="2">
                        <c:v>5.5</c:v>
                      </c:pt>
                      <c:pt idx="3">
                        <c:v>7.5</c:v>
                      </c:pt>
                      <c:pt idx="4">
                        <c:v>8.5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A-E152-4EE3-A556-24430C9C1058}"/>
                  </c:ext>
                </c:extLst>
              </c15:ser>
            </c15:filteredScatterSeries>
            <c15:filteredScatterSeries>
              <c15:ser>
                <c:idx val="1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Comparisons'!$H$9</c15:sqref>
                        </c15:formulaRef>
                      </c:ext>
                    </c:extLst>
                    <c:strCache>
                      <c:ptCount val="1"/>
                      <c:pt idx="0">
                        <c:v>ThO2 at 800°C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6"/>
                  <c:spPr>
                    <a:noFill/>
                    <a:ln w="22225">
                      <a:solidFill>
                        <a:schemeClr val="accent5">
                          <a:lumMod val="75000"/>
                        </a:schemeClr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>
                          <a:lumMod val="75000"/>
                        </a:schemeClr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Comparisons'!$H$10:$K$10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3.5</c:v>
                      </c:pt>
                      <c:pt idx="1">
                        <c:v>3.75</c:v>
                      </c:pt>
                      <c:pt idx="2">
                        <c:v>5</c:v>
                      </c:pt>
                      <c:pt idx="3">
                        <c:v>7.5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Comparisons'!$H$11:$K$11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</c:v>
                      </c:pt>
                      <c:pt idx="1">
                        <c:v>4.75</c:v>
                      </c:pt>
                      <c:pt idx="2">
                        <c:v>5</c:v>
                      </c:pt>
                      <c:pt idx="3">
                        <c:v>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152-4EE3-A556-24430C9C1058}"/>
                  </c:ext>
                </c:extLst>
              </c15:ser>
            </c15:filteredScatterSeries>
            <c15:filteredScatterSeries>
              <c15:ser>
                <c:idx val="0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Comparisons'!$B$9</c15:sqref>
                        </c15:formulaRef>
                      </c:ext>
                    </c:extLst>
                    <c:strCache>
                      <c:ptCount val="1"/>
                      <c:pt idx="0">
                        <c:v>UO2 at 800°C 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triangle"/>
                  <c:size val="5"/>
                  <c:spPr>
                    <a:solidFill>
                      <a:srgbClr val="FF0000"/>
                    </a:solidFill>
                    <a:ln w="15875">
                      <a:solidFill>
                        <a:srgbClr val="FF0000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rgbClr val="FF0000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Comparisons'!$B$10:$F$10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2</c:v>
                      </c:pt>
                      <c:pt idx="2">
                        <c:v>5</c:v>
                      </c:pt>
                      <c:pt idx="3">
                        <c:v>8</c:v>
                      </c:pt>
                      <c:pt idx="4">
                        <c:v>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Comparisons'!$B$11:$F$11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6.5</c:v>
                      </c:pt>
                      <c:pt idx="1">
                        <c:v>9.5</c:v>
                      </c:pt>
                      <c:pt idx="2">
                        <c:v>11.25</c:v>
                      </c:pt>
                      <c:pt idx="3">
                        <c:v>16.25</c:v>
                      </c:pt>
                      <c:pt idx="4">
                        <c:v>17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152-4EE3-A556-24430C9C1058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Comparisons'!$M$9</c15:sqref>
                        </c15:formulaRef>
                      </c:ext>
                    </c:extLst>
                    <c:strCache>
                      <c:ptCount val="1"/>
                      <c:pt idx="0">
                        <c:v>CeO2 at 800°C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6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Comparisons'!$M$10:$P$10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3</c:v>
                      </c:pt>
                      <c:pt idx="1">
                        <c:v>5</c:v>
                      </c:pt>
                      <c:pt idx="2">
                        <c:v>8</c:v>
                      </c:pt>
                      <c:pt idx="3">
                        <c:v>10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Comparisons'!$M$11:$P$11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10</c:v>
                      </c:pt>
                      <c:pt idx="1">
                        <c:v>12.5</c:v>
                      </c:pt>
                      <c:pt idx="2">
                        <c:v>17.5</c:v>
                      </c:pt>
                      <c:pt idx="3">
                        <c:v>25.5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E152-4EE3-A556-24430C9C1058}"/>
                  </c:ext>
                </c:extLst>
              </c15:ser>
            </c15:filteredScatterSeries>
            <c15:filteredScatterSeries>
              <c15:ser>
                <c:idx val="7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Comparisons'!$H$28</c15:sqref>
                        </c15:formulaRef>
                      </c:ext>
                    </c:extLst>
                    <c:strCache>
                      <c:ptCount val="1"/>
                      <c:pt idx="0">
                        <c:v>UN at 900°C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x"/>
                  <c:size val="5"/>
                  <c:spPr>
                    <a:solidFill>
                      <a:schemeClr val="tx1"/>
                    </a:solidFill>
                    <a:ln w="9525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tx1"/>
                      </a:solidFill>
                      <a:prstDash val="sysDot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Comparisons'!$H$29:$M$29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1.88</c:v>
                      </c:pt>
                      <c:pt idx="1">
                        <c:v>3.76</c:v>
                      </c:pt>
                      <c:pt idx="2">
                        <c:v>7.52</c:v>
                      </c:pt>
                      <c:pt idx="3">
                        <c:v>11.28</c:v>
                      </c:pt>
                      <c:pt idx="4">
                        <c:v>16.39</c:v>
                      </c:pt>
                      <c:pt idx="5">
                        <c:v>20.3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Comparisons'!$H$30:$M$30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10</c:v>
                      </c:pt>
                      <c:pt idx="1">
                        <c:v>11.6</c:v>
                      </c:pt>
                      <c:pt idx="2">
                        <c:v>14.3</c:v>
                      </c:pt>
                      <c:pt idx="3">
                        <c:v>17.899999999999999</c:v>
                      </c:pt>
                      <c:pt idx="4">
                        <c:v>22.5</c:v>
                      </c:pt>
                      <c:pt idx="5">
                        <c:v>32.9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E152-4EE3-A556-24430C9C1058}"/>
                  </c:ext>
                </c:extLst>
              </c15:ser>
            </c15:filteredScatterSeries>
            <c15:filteredScatte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Comparisons'!$H$32</c15:sqref>
                        </c15:formulaRef>
                      </c:ext>
                    </c:extLst>
                    <c:strCache>
                      <c:ptCount val="1"/>
                      <c:pt idx="0">
                        <c:v>UN at 1000°C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x"/>
                  <c:size val="5"/>
                  <c:spPr>
                    <a:noFill/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trendline>
                  <c:spPr>
                    <a:ln w="12700" cap="rnd">
                      <a:solidFill>
                        <a:schemeClr val="tx1"/>
                      </a:solidFill>
                      <a:prstDash val="solid"/>
                    </a:ln>
                    <a:effectLst/>
                  </c:spPr>
                  <c:trendlineType val="exp"/>
                  <c:dispRSqr val="0"/>
                  <c:dispEq val="0"/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Comparisons'!$H$33:$M$33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</c:v>
                      </c:pt>
                      <c:pt idx="1">
                        <c:v>1.88</c:v>
                      </c:pt>
                      <c:pt idx="2">
                        <c:v>3.76</c:v>
                      </c:pt>
                      <c:pt idx="3">
                        <c:v>7.52</c:v>
                      </c:pt>
                      <c:pt idx="4">
                        <c:v>11.28</c:v>
                      </c:pt>
                      <c:pt idx="5">
                        <c:v>12.78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'DS Oxides Comparisons'!$H$34:$M$34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9.56</c:v>
                      </c:pt>
                      <c:pt idx="1">
                        <c:v>10.5</c:v>
                      </c:pt>
                      <c:pt idx="2">
                        <c:v>10.8</c:v>
                      </c:pt>
                      <c:pt idx="3">
                        <c:v>13.2</c:v>
                      </c:pt>
                      <c:pt idx="4">
                        <c:v>16.600000000000001</c:v>
                      </c:pt>
                      <c:pt idx="5">
                        <c:v>20.9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152-4EE3-A556-24430C9C1058}"/>
                  </c:ext>
                </c:extLst>
              </c15:ser>
            </c15:filteredScatterSeries>
          </c:ext>
        </c:extLst>
      </c:scatterChart>
      <c:valAx>
        <c:axId val="640275839"/>
        <c:scaling>
          <c:orientation val="minMax"/>
          <c:max val="20"/>
          <c:min val="-1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Dose (x 10</a:t>
                </a:r>
                <a:r>
                  <a:rPr lang="en-US" sz="1600" b="0" i="0" u="none" strike="noStrike" kern="1200" baseline="30000">
                    <a:solidFill>
                      <a:sysClr val="windowText" lastClr="000000"/>
                    </a:solidFill>
                  </a:rPr>
                  <a:t>14</a:t>
                </a: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 ions/cm</a:t>
                </a:r>
                <a:r>
                  <a:rPr lang="en-US" sz="1600" b="0" i="0" u="none" strike="noStrike" kern="1200" baseline="30000">
                    <a:solidFill>
                      <a:sysClr val="windowText" lastClr="000000"/>
                    </a:solidFill>
                  </a:rPr>
                  <a:t>2</a:t>
                </a: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32229131526377558"/>
              <c:y val="0.930554959382063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crossAx val="640276799"/>
        <c:crosses val="autoZero"/>
        <c:crossBetween val="midCat"/>
        <c:majorUnit val="5"/>
        <c:minorUnit val="1"/>
      </c:valAx>
      <c:valAx>
        <c:axId val="64027679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kern="1200" baseline="0">
                    <a:solidFill>
                      <a:sysClr val="windowText" lastClr="000000"/>
                    </a:solidFill>
                  </a:rPr>
                  <a:t>Dislocation Loop Size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275839"/>
        <c:crossesAt val="-500000000000000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14255723307457793"/>
          <c:y val="5.1062015742123365E-2"/>
          <c:w val="0.1967480571117135"/>
          <c:h val="0.2479776553837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8D6D9-FD0A-4F9D-A530-A278A4E111D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4FD5A-FE5C-4ED2-A591-A60CB45BF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4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4FD5A-FE5C-4ED2-A591-A60CB45BF6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0C406-A913-464C-9672-F17C2364A1A0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BA0A-141E-44D9-9073-810D21D4502D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BFA9-052B-4FA8-8518-59EC5319EA19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98026-320F-460E-8A5E-3BC8B79DF510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F0F29-9FA7-460F-8F98-04DCF5DAAB0C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A5BAA-1A84-4134-B322-D1449ABDCE2B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13EFC-4135-4CD7-94D1-0BB08A3557FA}" type="datetime1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 smtClean="0"/>
              <a:pPr>
                <a:defRPr/>
              </a:pPr>
              <a:t>‹#›</a:t>
            </a:fld>
            <a:r>
              <a:rPr lang="en-US"/>
              <a:t> of 29</a:t>
            </a:r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23C2A-A496-4BFB-A9EA-D4FBF2C4CA72}" type="datetime1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9639-BFAD-4A77-B625-B917BB223F1D}" type="datetime1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DD86-93E5-44D0-81B6-052C6EFCE73D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3B1D1-40BE-4E11-AA77-EA845584F94F}" type="datetime1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Headline Line One</a:t>
            </a:r>
            <a:br>
              <a:rPr lang="en-US"/>
            </a:br>
            <a:r>
              <a:rPr lang="en-US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ECFEAC-8E1B-4287-B813-E91C76AC9FC1}" type="datetime1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 smtClean="0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>
          <a:xfrm>
            <a:off x="-47708" y="1096682"/>
            <a:ext cx="9144000" cy="1219064"/>
          </a:xfrm>
        </p:spPr>
        <p:txBody>
          <a:bodyPr anchor="t"/>
          <a:lstStyle/>
          <a:p>
            <a:r>
              <a:rPr lang="en-US" b="1" dirty="0">
                <a:latin typeface="Aptos" panose="020B0004020202020204" pitchFamily="34" charset="0"/>
              </a:rPr>
              <a:t>In-situ Irradiation of Uranium Carbide and Zirconium Carbide</a:t>
            </a:r>
            <a:endParaRPr lang="en-US" b="0" dirty="0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E7DD8-AB8F-2FBF-C21F-98809A58D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52" y="4332367"/>
            <a:ext cx="2522109" cy="707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862F5-9019-7C7F-B4EA-FEBFD5C75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4" y="4229188"/>
            <a:ext cx="2472856" cy="82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ABD82-9706-13AE-D976-7C998FD57FF7}"/>
              </a:ext>
            </a:extLst>
          </p:cNvPr>
          <p:cNvSpPr txBox="1"/>
          <p:nvPr/>
        </p:nvSpPr>
        <p:spPr>
          <a:xfrm>
            <a:off x="3156231" y="3132038"/>
            <a:ext cx="3739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1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North Carolina State University </a:t>
            </a:r>
          </a:p>
          <a:p>
            <a:r>
              <a:rPr lang="en-US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Idaho National Laboratory </a:t>
            </a:r>
          </a:p>
          <a:p>
            <a:r>
              <a:rPr lang="en-US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3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Argonne National Laboratory</a:t>
            </a:r>
          </a:p>
          <a:p>
            <a:r>
              <a:rPr lang="en-US" b="0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en-US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University of Michigan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62AFA-8B0A-E893-A4ED-DB6E58826E65}"/>
              </a:ext>
            </a:extLst>
          </p:cNvPr>
          <p:cNvSpPr txBox="1"/>
          <p:nvPr/>
        </p:nvSpPr>
        <p:spPr>
          <a:xfrm>
            <a:off x="1692975" y="2314371"/>
            <a:ext cx="589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dirty="0">
                <a:latin typeface="Aptos" panose="020B0004020202020204" pitchFamily="34" charset="0"/>
              </a:rPr>
              <a:t>Rashed Almasri</a:t>
            </a:r>
            <a:r>
              <a:rPr lang="en-US" sz="2000" b="0" baseline="30000" dirty="0">
                <a:latin typeface="Aptos" panose="020B0004020202020204" pitchFamily="34" charset="0"/>
              </a:rPr>
              <a:t>1</a:t>
            </a:r>
            <a:r>
              <a:rPr lang="en-US" sz="2000" b="0" dirty="0">
                <a:latin typeface="Aptos" panose="020B0004020202020204" pitchFamily="34" charset="0"/>
              </a:rPr>
              <a:t>; Adrian Wagner</a:t>
            </a:r>
            <a:r>
              <a:rPr lang="en-US" sz="2000" b="0" baseline="30000" dirty="0">
                <a:latin typeface="Aptos" panose="020B0004020202020204" pitchFamily="34" charset="0"/>
              </a:rPr>
              <a:t>2</a:t>
            </a:r>
            <a:r>
              <a:rPr lang="en-US" sz="2000" b="0" dirty="0">
                <a:latin typeface="Aptos" panose="020B0004020202020204" pitchFamily="34" charset="0"/>
              </a:rPr>
              <a:t>; Laura Hawkins</a:t>
            </a:r>
            <a:r>
              <a:rPr lang="en-US" sz="2000" b="0" baseline="30000" dirty="0">
                <a:latin typeface="Aptos" panose="020B0004020202020204" pitchFamily="34" charset="0"/>
              </a:rPr>
              <a:t>2</a:t>
            </a:r>
            <a:r>
              <a:rPr lang="en-US" sz="2000" b="0" dirty="0">
                <a:latin typeface="Aptos" panose="020B0004020202020204" pitchFamily="34" charset="0"/>
              </a:rPr>
              <a:t>; Wei-Ying Chen</a:t>
            </a:r>
            <a:r>
              <a:rPr lang="en-US" sz="2000" b="0" baseline="30000" dirty="0">
                <a:latin typeface="Aptos" panose="020B0004020202020204" pitchFamily="34" charset="0"/>
              </a:rPr>
              <a:t>3</a:t>
            </a:r>
            <a:r>
              <a:rPr lang="en-US" sz="2000" b="0" dirty="0">
                <a:latin typeface="Aptos" panose="020B0004020202020204" pitchFamily="34" charset="0"/>
              </a:rPr>
              <a:t>; Yuhan Li</a:t>
            </a:r>
            <a:r>
              <a:rPr lang="en-US" sz="2000" b="0" baseline="30000" dirty="0">
                <a:latin typeface="Aptos" panose="020B0004020202020204" pitchFamily="34" charset="0"/>
              </a:rPr>
              <a:t>4</a:t>
            </a:r>
            <a:r>
              <a:rPr lang="en-US" sz="2000" b="0" dirty="0">
                <a:latin typeface="Aptos" panose="020B0004020202020204" pitchFamily="34" charset="0"/>
              </a:rPr>
              <a:t>; Jian Gan</a:t>
            </a:r>
            <a:r>
              <a:rPr lang="en-US" sz="2000" b="0" baseline="30000" dirty="0">
                <a:latin typeface="Aptos" panose="020B0004020202020204" pitchFamily="34" charset="0"/>
              </a:rPr>
              <a:t>2</a:t>
            </a:r>
            <a:r>
              <a:rPr lang="en-US" sz="2000" b="0" dirty="0">
                <a:latin typeface="Aptos" panose="020B0004020202020204" pitchFamily="34" charset="0"/>
              </a:rPr>
              <a:t> ;</a:t>
            </a:r>
            <a:r>
              <a:rPr lang="en-US" sz="2000" b="0" baseline="30000" dirty="0">
                <a:latin typeface="Aptos" panose="020B0004020202020204" pitchFamily="34" charset="0"/>
              </a:rPr>
              <a:t> </a:t>
            </a:r>
            <a:r>
              <a:rPr lang="en-US" sz="2000" u="sng" dirty="0">
                <a:latin typeface="Aptos" panose="020B0004020202020204" pitchFamily="34" charset="0"/>
              </a:rPr>
              <a:t>Lingfeng He</a:t>
            </a:r>
            <a:r>
              <a:rPr lang="en-US" sz="2000" u="sng" baseline="30000" dirty="0">
                <a:latin typeface="Aptos" panose="020B0004020202020204" pitchFamily="34" charset="0"/>
              </a:rPr>
              <a:t>1</a:t>
            </a:r>
            <a:endParaRPr lang="en-US" sz="2000" u="sng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3145A-E302-B308-9CBE-713EEB38498C}"/>
              </a:ext>
            </a:extLst>
          </p:cNvPr>
          <p:cNvSpPr txBox="1"/>
          <p:nvPr/>
        </p:nvSpPr>
        <p:spPr>
          <a:xfrm>
            <a:off x="3881120" y="4551929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4-16-2025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C3EC4-0998-24E5-52D8-DC85E55C229F}"/>
              </a:ext>
            </a:extLst>
          </p:cNvPr>
          <p:cNvSpPr txBox="1"/>
          <p:nvPr/>
        </p:nvSpPr>
        <p:spPr>
          <a:xfrm>
            <a:off x="5112248" y="72295"/>
            <a:ext cx="3965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/>
                <a:latin typeface="+mn-lt"/>
              </a:rPr>
              <a:t>The 2025 NSUF Annual Program Review</a:t>
            </a:r>
            <a:endParaRPr lang="en-US" b="1" i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CFABE-814A-8525-092C-23969EBA6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A66909E-52C5-D8B1-F15E-B10810C2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pic>
        <p:nvPicPr>
          <p:cNvPr id="2" name="Picture 1" descr="A close-up of different textures&#10;&#10;AI-generated content may be incorrect.">
            <a:extLst>
              <a:ext uri="{FF2B5EF4-FFF2-40B4-BE49-F238E27FC236}">
                <a16:creationId xmlns:a16="http://schemas.microsoft.com/office/drawing/2014/main" id="{C1E16AF7-2A0E-2EAC-AACD-85C2C9525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3" y="348940"/>
            <a:ext cx="7106017" cy="483979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91CB5-1BE5-D933-51BF-B7D451DE664E}"/>
              </a:ext>
            </a:extLst>
          </p:cNvPr>
          <p:cNvSpPr txBox="1"/>
          <p:nvPr/>
        </p:nvSpPr>
        <p:spPr>
          <a:xfrm>
            <a:off x="7444647" y="975751"/>
            <a:ext cx="14788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ptos" panose="020B0004020202020204" pitchFamily="34" charset="0"/>
              </a:rPr>
              <a:t>TEM BF images in the two-beam condition showing the formation and evolution of dislocation loops about irradiation temperature and dose in the Kr irradiated samples.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2906D-AE4F-2383-EB6E-6AB1EE12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10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41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79534-9AE1-9319-CEA9-ADD051443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C11CEE7-6A2A-1A8A-F0E6-25DFC033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F26317A-106B-F7F8-006C-B03F7F82C1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068504"/>
              </p:ext>
            </p:extLst>
          </p:nvPr>
        </p:nvGraphicFramePr>
        <p:xfrm>
          <a:off x="0" y="447472"/>
          <a:ext cx="4645028" cy="4249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4A36549-DFC3-467A-633E-CADC33DA76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2062648"/>
              </p:ext>
            </p:extLst>
          </p:nvPr>
        </p:nvGraphicFramePr>
        <p:xfrm>
          <a:off x="4498972" y="447472"/>
          <a:ext cx="4645028" cy="4248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8ABF82A-6833-5D37-C898-C3574CD5C225}"/>
              </a:ext>
            </a:extLst>
          </p:cNvPr>
          <p:cNvSpPr txBox="1"/>
          <p:nvPr/>
        </p:nvSpPr>
        <p:spPr>
          <a:xfrm>
            <a:off x="186660" y="4505654"/>
            <a:ext cx="4604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ptos" panose="020B0004020202020204" pitchFamily="34" charset="0"/>
              </a:rPr>
              <a:t>Dislocation loop density concerning irradiation dose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64A09-0A92-74D1-37F2-0981EA17E32F}"/>
              </a:ext>
            </a:extLst>
          </p:cNvPr>
          <p:cNvSpPr txBox="1"/>
          <p:nvPr/>
        </p:nvSpPr>
        <p:spPr>
          <a:xfrm>
            <a:off x="4645028" y="4500928"/>
            <a:ext cx="46044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latin typeface="Aptos" panose="020B0004020202020204" pitchFamily="34" charset="0"/>
              </a:rPr>
              <a:t>Dislocation loop size evolution with the irradiation dose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98CB9-C5CE-4B73-D44D-7D1625C3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11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95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B2354-F7B8-1F4A-AB96-AE722DD9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FD4B81C-0F35-2C5F-D141-C1200964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59AD5-C3A1-0C34-FEE1-4EA15974C078}"/>
              </a:ext>
            </a:extLst>
          </p:cNvPr>
          <p:cNvSpPr txBox="1"/>
          <p:nvPr/>
        </p:nvSpPr>
        <p:spPr>
          <a:xfrm>
            <a:off x="6076545" y="612682"/>
            <a:ext cx="2931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Dislocation loop size frequency depending on the dose at 300 </a:t>
            </a:r>
            <a:r>
              <a:rPr lang="en-US" sz="1600" baseline="30000" dirty="0">
                <a:latin typeface="Aptos" panose="020B0004020202020204" pitchFamily="34" charset="0"/>
              </a:rPr>
              <a:t>o</a:t>
            </a:r>
            <a:r>
              <a:rPr lang="en-US" sz="1600" dirty="0">
                <a:latin typeface="Aptos" panose="020B0004020202020204" pitchFamily="34" charset="0"/>
              </a:rPr>
              <a:t>C and 600 </a:t>
            </a:r>
            <a:r>
              <a:rPr lang="en-US" sz="1600" baseline="30000" dirty="0" err="1">
                <a:latin typeface="Aptos" panose="020B0004020202020204" pitchFamily="34" charset="0"/>
              </a:rPr>
              <a:t>o</a:t>
            </a:r>
            <a:r>
              <a:rPr lang="en-US" sz="1600" dirty="0" err="1">
                <a:latin typeface="Aptos" panose="020B0004020202020204" pitchFamily="34" charset="0"/>
              </a:rPr>
              <a:t>C.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2A6559E-FC7E-E3BD-0CD3-77796DCA83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9" t="1706" r="3443" b="4891"/>
          <a:stretch/>
        </p:blipFill>
        <p:spPr>
          <a:xfrm>
            <a:off x="0" y="476494"/>
            <a:ext cx="6076545" cy="466616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CBACB5-8174-4169-3BDA-7FBC0A1C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12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0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4847B-84BF-961E-0DDB-83F3E699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D528519-CA90-5754-4524-33CF916D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258AA-5CE1-6814-74BA-5FB608B7BDB8}"/>
              </a:ext>
            </a:extLst>
          </p:cNvPr>
          <p:cNvSpPr txBox="1"/>
          <p:nvPr/>
        </p:nvSpPr>
        <p:spPr>
          <a:xfrm>
            <a:off x="6076545" y="612682"/>
            <a:ext cx="2931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Dislocation loop size frequency depending on the dose </a:t>
            </a:r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</a:rPr>
              <a:t>at 300 </a:t>
            </a:r>
            <a:r>
              <a:rPr lang="en-US" sz="1600" b="1" baseline="30000" dirty="0">
                <a:solidFill>
                  <a:srgbClr val="FF0000"/>
                </a:solidFill>
                <a:latin typeface="Aptos" panose="020B0004020202020204" pitchFamily="34" charset="0"/>
              </a:rPr>
              <a:t>o</a:t>
            </a:r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</a:rPr>
              <a:t>C </a:t>
            </a:r>
            <a:r>
              <a:rPr lang="en-US" sz="1600" dirty="0">
                <a:latin typeface="Aptos" panose="020B0004020202020204" pitchFamily="34" charset="0"/>
              </a:rPr>
              <a:t>and 600 </a:t>
            </a:r>
            <a:r>
              <a:rPr lang="en-US" sz="1600" baseline="30000" dirty="0" err="1">
                <a:latin typeface="Aptos" panose="020B0004020202020204" pitchFamily="34" charset="0"/>
              </a:rPr>
              <a:t>o</a:t>
            </a:r>
            <a:r>
              <a:rPr lang="en-US" sz="1600" dirty="0" err="1">
                <a:latin typeface="Aptos" panose="020B0004020202020204" pitchFamily="34" charset="0"/>
              </a:rPr>
              <a:t>C.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5" name="Picture 4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9FE9847B-A052-56D4-BF17-FF2C0A8103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002" t="1749" r="3898" b="5391"/>
          <a:stretch/>
        </p:blipFill>
        <p:spPr>
          <a:xfrm>
            <a:off x="-34670" y="476494"/>
            <a:ext cx="6076546" cy="464108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FB8F75-6DC1-C60C-3796-3B5B56C1F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13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96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E926D-B1EC-6CFA-B8E8-FED794E7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431D99-213F-20E4-CCDB-29CE6555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E2F5C-20D1-37F4-2295-14F0DD0A3449}"/>
              </a:ext>
            </a:extLst>
          </p:cNvPr>
          <p:cNvSpPr txBox="1"/>
          <p:nvPr/>
        </p:nvSpPr>
        <p:spPr>
          <a:xfrm>
            <a:off x="6076545" y="612682"/>
            <a:ext cx="2931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Dislocation loop size frequency depending on the dose at 300 </a:t>
            </a:r>
            <a:r>
              <a:rPr lang="en-US" sz="1600" baseline="30000" dirty="0">
                <a:latin typeface="Aptos" panose="020B0004020202020204" pitchFamily="34" charset="0"/>
              </a:rPr>
              <a:t>o</a:t>
            </a:r>
            <a:r>
              <a:rPr lang="en-US" sz="1600" dirty="0">
                <a:latin typeface="Aptos" panose="020B0004020202020204" pitchFamily="34" charset="0"/>
              </a:rPr>
              <a:t>C and 600 </a:t>
            </a:r>
            <a:r>
              <a:rPr lang="en-US" sz="1600" baseline="30000" dirty="0" err="1">
                <a:latin typeface="Aptos" panose="020B0004020202020204" pitchFamily="34" charset="0"/>
              </a:rPr>
              <a:t>o</a:t>
            </a:r>
            <a:r>
              <a:rPr lang="en-US" sz="1600" dirty="0" err="1">
                <a:latin typeface="Aptos" panose="020B0004020202020204" pitchFamily="34" charset="0"/>
              </a:rPr>
              <a:t>C.</a:t>
            </a:r>
            <a:r>
              <a:rPr lang="en-US" sz="1600" dirty="0">
                <a:latin typeface="Aptos" panose="020B0004020202020204" pitchFamily="34" charset="0"/>
              </a:rPr>
              <a:t>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961B0B8-5560-FE01-80DF-D19ED820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9" t="1706" r="3443" b="4891"/>
          <a:stretch/>
        </p:blipFill>
        <p:spPr>
          <a:xfrm>
            <a:off x="0" y="476494"/>
            <a:ext cx="6076545" cy="46661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DBCF3-BA12-10CA-21B8-02D8EF50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14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4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EC1E3-E100-F4FE-5172-18003533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FE927B7-E995-9E73-E999-7FF4AC34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514AD-D214-F24B-D324-E3C602EF114F}"/>
              </a:ext>
            </a:extLst>
          </p:cNvPr>
          <p:cNvSpPr txBox="1"/>
          <p:nvPr/>
        </p:nvSpPr>
        <p:spPr>
          <a:xfrm>
            <a:off x="6076545" y="612682"/>
            <a:ext cx="29314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Dislocation loop size frequency depending on the dose at 300 </a:t>
            </a:r>
            <a:r>
              <a:rPr lang="en-US" sz="1600" baseline="30000" dirty="0">
                <a:latin typeface="Aptos" panose="020B0004020202020204" pitchFamily="34" charset="0"/>
              </a:rPr>
              <a:t>o</a:t>
            </a:r>
            <a:r>
              <a:rPr lang="en-US" sz="1600" dirty="0">
                <a:latin typeface="Aptos" panose="020B0004020202020204" pitchFamily="34" charset="0"/>
              </a:rPr>
              <a:t>C and </a:t>
            </a:r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</a:rPr>
              <a:t>600 </a:t>
            </a:r>
            <a:r>
              <a:rPr lang="en-US" sz="1600" b="1" baseline="30000" dirty="0" err="1">
                <a:solidFill>
                  <a:srgbClr val="FF0000"/>
                </a:solidFill>
                <a:latin typeface="Aptos" panose="020B0004020202020204" pitchFamily="34" charset="0"/>
              </a:rPr>
              <a:t>o</a:t>
            </a:r>
            <a:r>
              <a:rPr lang="en-US" sz="1600" b="1" dirty="0" err="1">
                <a:solidFill>
                  <a:srgbClr val="FF0000"/>
                </a:solidFill>
                <a:latin typeface="Aptos" panose="020B0004020202020204" pitchFamily="34" charset="0"/>
              </a:rPr>
              <a:t>C.</a:t>
            </a:r>
            <a:r>
              <a:rPr lang="en-US" sz="1600" b="1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  <a:p>
            <a:endParaRPr lang="en-US" sz="1600" dirty="0">
              <a:latin typeface="Aptos" panose="020B0004020202020204" pitchFamily="34" charset="0"/>
            </a:endParaRPr>
          </a:p>
        </p:txBody>
      </p:sp>
      <p:pic>
        <p:nvPicPr>
          <p:cNvPr id="2" name="Picture 1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D0C0DF83-9F17-7C21-EC76-6E3A910733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073" t="1774" r="3965" b="5026"/>
          <a:stretch/>
        </p:blipFill>
        <p:spPr>
          <a:xfrm>
            <a:off x="-34670" y="478487"/>
            <a:ext cx="6076545" cy="46650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CA574-1FC4-E414-D1DB-BF967EC1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15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3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169F7-4A49-2E3A-6748-1E55F1832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3F639-4062-3FE0-B526-42AC558F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3370" b="3120"/>
          <a:stretch/>
        </p:blipFill>
        <p:spPr>
          <a:xfrm>
            <a:off x="2812473" y="2565893"/>
            <a:ext cx="2480379" cy="25141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6C0372-EAF7-1F4B-908D-8183E3FE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E29ACA-9944-473F-9BFD-1B576A81F5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7" r="50077"/>
          <a:stretch/>
        </p:blipFill>
        <p:spPr bwMode="auto">
          <a:xfrm>
            <a:off x="277058" y="529999"/>
            <a:ext cx="3671435" cy="1999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D9429E-F9CF-8806-6C20-ECE8665FA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8" y="2529797"/>
            <a:ext cx="7511555" cy="261370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EA130C-E474-DCD8-0108-3C82222BF023}"/>
              </a:ext>
            </a:extLst>
          </p:cNvPr>
          <p:cNvSpPr txBox="1"/>
          <p:nvPr/>
        </p:nvSpPr>
        <p:spPr>
          <a:xfrm>
            <a:off x="4042022" y="654995"/>
            <a:ext cx="374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Nanograin-like structure  appears at thin regions after irradiation.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65AA-3347-C275-EA0E-3CE87FD8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16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8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002D-D0BF-70E2-3C3C-D8A785784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0A9E86-28F5-92A5-CEC3-6384B50E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50C25E-3A1E-98A2-6AD0-3C19E6AF53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4833" r="2457" b="3856"/>
          <a:stretch/>
        </p:blipFill>
        <p:spPr bwMode="auto">
          <a:xfrm>
            <a:off x="1526944" y="584410"/>
            <a:ext cx="5811454" cy="2789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D0CFAE-76DC-8041-19B3-2A2192357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8" b="50000"/>
          <a:stretch/>
        </p:blipFill>
        <p:spPr bwMode="auto">
          <a:xfrm>
            <a:off x="6000423" y="3414766"/>
            <a:ext cx="1449954" cy="145738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D73997-83E9-0656-0510-71D7CA150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9" t="49450" r="24817"/>
          <a:stretch/>
        </p:blipFill>
        <p:spPr bwMode="auto">
          <a:xfrm>
            <a:off x="35785" y="3357114"/>
            <a:ext cx="2982319" cy="148267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B69E97-ECED-C706-98D1-586056A8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9" r="24817" b="50550"/>
          <a:stretch/>
        </p:blipFill>
        <p:spPr bwMode="auto">
          <a:xfrm>
            <a:off x="3018104" y="3402427"/>
            <a:ext cx="2982319" cy="145040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964F5-C802-FC23-1A5E-60E354151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28" b="4222"/>
          <a:stretch/>
        </p:blipFill>
        <p:spPr bwMode="auto">
          <a:xfrm>
            <a:off x="82198" y="534960"/>
            <a:ext cx="1444747" cy="27817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16643-42D1-1304-305E-98A9513C3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8" t="50528"/>
          <a:stretch/>
        </p:blipFill>
        <p:spPr bwMode="auto">
          <a:xfrm>
            <a:off x="7490899" y="3402427"/>
            <a:ext cx="1449953" cy="1442005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498C7-8475-1864-EF4F-3CCC3707D688}"/>
              </a:ext>
            </a:extLst>
          </p:cNvPr>
          <p:cNvSpPr txBox="1"/>
          <p:nvPr/>
        </p:nvSpPr>
        <p:spPr>
          <a:xfrm>
            <a:off x="7338398" y="1007940"/>
            <a:ext cx="160245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ptos" panose="020B0004020202020204" pitchFamily="34" charset="0"/>
              </a:rPr>
              <a:t>EDS maps and spectrum for the nano-grained microstructure observed in UC irradiated at 600 oC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BAF051-FAAF-FACB-4047-452D85BFEA88}"/>
              </a:ext>
            </a:extLst>
          </p:cNvPr>
          <p:cNvSpPr txBox="1"/>
          <p:nvPr/>
        </p:nvSpPr>
        <p:spPr>
          <a:xfrm>
            <a:off x="2866969" y="1603265"/>
            <a:ext cx="419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ptos" panose="020B0004020202020204" pitchFamily="34" charset="0"/>
              </a:rPr>
              <a:t>U - 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DBE1CD-5A31-70CC-4DA3-521500FA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17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89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9B2E-472A-3B5C-82D9-5D0ED34E2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226BA1-42EB-3548-8224-756FB8D6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Discussion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E02A86-B9B9-493F-864D-FC38A2133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472"/>
            <a:ext cx="4695277" cy="35925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29A57-C114-E695-2C0D-4CC6BA4B4A07}"/>
              </a:ext>
            </a:extLst>
          </p:cNvPr>
          <p:cNvSpPr txBox="1"/>
          <p:nvPr/>
        </p:nvSpPr>
        <p:spPr>
          <a:xfrm>
            <a:off x="181645" y="3865581"/>
            <a:ext cx="44811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Swelling data from other studies </a:t>
            </a:r>
            <a:r>
              <a:rPr lang="en-US" sz="1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1,2,3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 compared to this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E7682-7A68-EC59-2A9F-F508F4BD8028}"/>
              </a:ext>
            </a:extLst>
          </p:cNvPr>
          <p:cNvSpPr txBox="1"/>
          <p:nvPr/>
        </p:nvSpPr>
        <p:spPr>
          <a:xfrm>
            <a:off x="4357931" y="691384"/>
            <a:ext cx="460442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>
                <a:effectLst/>
                <a:latin typeface="Aptos" panose="020B0004020202020204" pitchFamily="34" charset="0"/>
              </a:rPr>
              <a:t>Xe Bubble Formation &amp; Swelling Behavior in Fuels</a:t>
            </a:r>
            <a:endParaRPr lang="en-US" sz="1400" dirty="0">
              <a:effectLst/>
              <a:latin typeface="Aptos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ptos" panose="020B0004020202020204" pitchFamily="34" charset="0"/>
              </a:rPr>
              <a:t>Bubble Size vs. Temperature</a:t>
            </a:r>
            <a:r>
              <a:rPr lang="en-US" sz="1400" dirty="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ptos" panose="020B0004020202020204" pitchFamily="34" charset="0"/>
              </a:rPr>
              <a:t>300 </a:t>
            </a:r>
            <a:r>
              <a:rPr lang="en-US" sz="1400" b="1" baseline="30000" dirty="0">
                <a:effectLst/>
                <a:latin typeface="Aptos" panose="020B0004020202020204" pitchFamily="34" charset="0"/>
              </a:rPr>
              <a:t>o</a:t>
            </a:r>
            <a:r>
              <a:rPr lang="en-US" sz="1400" b="1" dirty="0">
                <a:effectLst/>
                <a:latin typeface="Aptos" panose="020B0004020202020204" pitchFamily="34" charset="0"/>
              </a:rPr>
              <a:t>C</a:t>
            </a:r>
            <a:r>
              <a:rPr lang="en-US" sz="1400" dirty="0">
                <a:effectLst/>
                <a:latin typeface="Aptos" panose="020B0004020202020204" pitchFamily="34" charset="0"/>
              </a:rPr>
              <a:t>: Bubbles too small for TEM detection.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ptos" panose="020B0004020202020204" pitchFamily="34" charset="0"/>
              </a:rPr>
              <a:t>600 </a:t>
            </a:r>
            <a:r>
              <a:rPr lang="en-US" sz="1400" b="1" baseline="30000" dirty="0">
                <a:effectLst/>
                <a:latin typeface="Aptos" panose="020B0004020202020204" pitchFamily="34" charset="0"/>
              </a:rPr>
              <a:t>o</a:t>
            </a:r>
            <a:r>
              <a:rPr lang="en-US" sz="1400" b="1" dirty="0">
                <a:effectLst/>
                <a:latin typeface="Aptos" panose="020B0004020202020204" pitchFamily="34" charset="0"/>
              </a:rPr>
              <a:t>C &amp; 900 </a:t>
            </a:r>
            <a:r>
              <a:rPr lang="en-US" sz="1400" b="1" baseline="30000" dirty="0">
                <a:effectLst/>
                <a:latin typeface="Aptos" panose="020B0004020202020204" pitchFamily="34" charset="0"/>
              </a:rPr>
              <a:t>o</a:t>
            </a:r>
            <a:r>
              <a:rPr lang="en-US" sz="1400" b="1" dirty="0">
                <a:effectLst/>
                <a:latin typeface="Aptos" panose="020B0004020202020204" pitchFamily="34" charset="0"/>
              </a:rPr>
              <a:t>C</a:t>
            </a:r>
            <a:r>
              <a:rPr lang="en-US" sz="1400" dirty="0">
                <a:effectLst/>
                <a:latin typeface="Aptos" panose="020B0004020202020204" pitchFamily="34" charset="0"/>
              </a:rPr>
              <a:t>: Smaller bubbles vs. oxide fuels</a:t>
            </a:r>
            <a:r>
              <a:rPr lang="en-US" sz="1400" baseline="30000" dirty="0">
                <a:effectLst/>
                <a:latin typeface="Aptos" panose="020B0004020202020204" pitchFamily="34" charset="0"/>
              </a:rPr>
              <a:t>4</a:t>
            </a:r>
            <a:r>
              <a:rPr lang="en-US" sz="1400" dirty="0">
                <a:effectLst/>
                <a:latin typeface="Aptos" panose="020B00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ptos" panose="020B0004020202020204" pitchFamily="34" charset="0"/>
              </a:rPr>
              <a:t>Swelling Measurements Comparison:</a:t>
            </a:r>
            <a:endParaRPr lang="en-US" sz="1400" dirty="0">
              <a:effectLst/>
              <a:latin typeface="Aptos" panose="020B00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</a:rPr>
              <a:t>Carbide/nitride fuels: Early TEM (nano-bubbles) + optical imaging (larger bubbles).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</a:rPr>
              <a:t>Swelling values slightly higher in literature but show slow rise until </a:t>
            </a:r>
            <a:r>
              <a:rPr lang="en-US" sz="1400" b="1" dirty="0">
                <a:effectLst/>
                <a:latin typeface="Aptos" panose="020B0004020202020204" pitchFamily="34" charset="0"/>
              </a:rPr>
              <a:t>critical temperature</a:t>
            </a:r>
            <a:r>
              <a:rPr lang="en-US" sz="1400" dirty="0">
                <a:effectLst/>
                <a:latin typeface="Aptos" panose="020B0004020202020204" pitchFamily="34" charset="0"/>
              </a:rPr>
              <a:t> (900–1150°C), then sharp increase.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Aptos" panose="020B0004020202020204" pitchFamily="34" charset="0"/>
              </a:rPr>
              <a:t>Critical Temperature</a:t>
            </a:r>
            <a:r>
              <a:rPr lang="en-US" sz="1400" dirty="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</a:rPr>
              <a:t>Matches onset of extensive grain growth.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</a:rPr>
              <a:t>Carbide fuels: Lower bubble concentration due to higher carbon self-diffusivity</a:t>
            </a:r>
            <a:r>
              <a:rPr lang="en-US" sz="1400" baseline="30000" dirty="0">
                <a:effectLst/>
                <a:latin typeface="Aptos" panose="020B0004020202020204" pitchFamily="34" charset="0"/>
              </a:rPr>
              <a:t>5</a:t>
            </a:r>
            <a:r>
              <a:rPr lang="en-US" sz="1400" dirty="0">
                <a:effectLst/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44253-DDC0-0E4C-8333-D3304EF1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18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CEB60-A0C0-5AE6-4535-3663AEF1FB94}"/>
              </a:ext>
            </a:extLst>
          </p:cNvPr>
          <p:cNvSpPr txBox="1"/>
          <p:nvPr/>
        </p:nvSpPr>
        <p:spPr>
          <a:xfrm>
            <a:off x="0" y="4335323"/>
            <a:ext cx="7307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 dirty="0">
                <a:latin typeface="Aptos" panose="020B0004020202020204" pitchFamily="34" charset="0"/>
              </a:rPr>
              <a:t>1</a:t>
            </a:r>
            <a:r>
              <a:rPr lang="en-US" sz="900" i="1" dirty="0">
                <a:latin typeface="Aptos" panose="020B0004020202020204" pitchFamily="34" charset="0"/>
              </a:rPr>
              <a:t>C. Ronchi, et al., 1978.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2</a:t>
            </a:r>
            <a:r>
              <a:rPr lang="en-US" sz="900" i="1" dirty="0">
                <a:latin typeface="Aptos" panose="020B0004020202020204" pitchFamily="34" charset="0"/>
              </a:rPr>
              <a:t>C. Ronchi, et al., 1975.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3</a:t>
            </a:r>
            <a:r>
              <a:rPr lang="en-US" sz="900" i="1" dirty="0">
                <a:latin typeface="Aptos" panose="020B0004020202020204" pitchFamily="34" charset="0"/>
              </a:rPr>
              <a:t>H. Blank, et al., 1975.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4</a:t>
            </a:r>
            <a:r>
              <a:rPr lang="en-US" sz="900" i="1" dirty="0">
                <a:latin typeface="Aptos" panose="020B0004020202020204" pitchFamily="34" charset="0"/>
              </a:rPr>
              <a:t>K. L. He, et al., 2015.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5</a:t>
            </a:r>
            <a:r>
              <a:rPr lang="en-US" sz="900" i="1" dirty="0">
                <a:latin typeface="Aptos" panose="020B0004020202020204" pitchFamily="34" charset="0"/>
              </a:rPr>
              <a:t>H. Matzke, et al., 1977.</a:t>
            </a:r>
          </a:p>
        </p:txBody>
      </p:sp>
    </p:spTree>
    <p:extLst>
      <p:ext uri="{BB962C8B-B14F-4D97-AF65-F5344CB8AC3E}">
        <p14:creationId xmlns:p14="http://schemas.microsoft.com/office/powerpoint/2010/main" val="341532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CC5E1-A132-745D-881D-E3D17403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75A9D9A-5F4A-D29B-6CB7-C42774C9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Discussion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B871889-BB3C-BAA3-B04F-10B2208B9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670663"/>
              </p:ext>
            </p:extLst>
          </p:nvPr>
        </p:nvGraphicFramePr>
        <p:xfrm>
          <a:off x="0" y="525295"/>
          <a:ext cx="4645028" cy="377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871889-BB3C-BAA3-B04F-10B2208B99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832197"/>
              </p:ext>
            </p:extLst>
          </p:nvPr>
        </p:nvGraphicFramePr>
        <p:xfrm>
          <a:off x="4645028" y="525295"/>
          <a:ext cx="4498972" cy="377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C47A6C-B59C-5193-B394-D5654FD91F06}"/>
              </a:ext>
            </a:extLst>
          </p:cNvPr>
          <p:cNvSpPr txBox="1"/>
          <p:nvPr/>
        </p:nvSpPr>
        <p:spPr>
          <a:xfrm>
            <a:off x="648512" y="4333820"/>
            <a:ext cx="3754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Dislocation loop size comparison with UO2</a:t>
            </a:r>
            <a:r>
              <a:rPr lang="en-US" sz="14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1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C2FA8-8230-F156-6E37-189260264E89}"/>
              </a:ext>
            </a:extLst>
          </p:cNvPr>
          <p:cNvSpPr txBox="1"/>
          <p:nvPr/>
        </p:nvSpPr>
        <p:spPr>
          <a:xfrm>
            <a:off x="5535039" y="4331668"/>
            <a:ext cx="3252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Dislocation loop size comparison UN</a:t>
            </a:r>
            <a:r>
              <a:rPr lang="en-US" sz="14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2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2B768-14CB-14C1-59B8-44EBCFBE4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19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C9F14-9B00-9830-F8D0-ADABAD3B75AA}"/>
              </a:ext>
            </a:extLst>
          </p:cNvPr>
          <p:cNvSpPr txBox="1"/>
          <p:nvPr/>
        </p:nvSpPr>
        <p:spPr>
          <a:xfrm>
            <a:off x="0" y="4772175"/>
            <a:ext cx="730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>
                <a:latin typeface="Aptos" panose="020B0004020202020204" pitchFamily="34" charset="0"/>
              </a:rPr>
              <a:t>1</a:t>
            </a:r>
            <a:r>
              <a:rPr lang="en-US" sz="900" i="1">
                <a:latin typeface="Aptos" panose="020B0004020202020204" pitchFamily="34" charset="0"/>
              </a:rPr>
              <a:t>M. Kosmidou et al., 2025.</a:t>
            </a:r>
          </a:p>
          <a:p>
            <a:r>
              <a:rPr lang="en-US" sz="900" i="1" baseline="30000">
                <a:latin typeface="Aptos" panose="020B0004020202020204" pitchFamily="34" charset="0"/>
              </a:rPr>
              <a:t>2</a:t>
            </a:r>
            <a:r>
              <a:rPr lang="da-DK" sz="900" i="1">
                <a:latin typeface="Aptos" panose="020B0004020202020204" pitchFamily="34" charset="0"/>
              </a:rPr>
              <a:t>L. F. He et al., 2013.</a:t>
            </a:r>
            <a:endParaRPr lang="en-US" sz="900" i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2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8" grpId="0"/>
      <p:bldP spid="10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A889AF-847E-3C15-D5FC-19620C3E3264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B814377-6454-184C-1F59-BECB74350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1" y="678924"/>
            <a:ext cx="432533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UC as a Promising Nuclear Fuel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Historical Context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Developed in mid-20th century for NASA’s NERVA program; valued for high thermal conductivity and uranium density. Later explored for molten salt/sodium-cooled fast reactors.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Shift to UO₂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UO₂ became industry standard due to stability and compatibility with light water reactors (LWRs).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Resurgence in Advanced Reactors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: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UC regains attention for Generation IV systems (e.g., gas-cooled fast reactors, VHTRs) and TRISO fuels (e.g., UCO kernels).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5" name="Picture 4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90A997E9-0B8F-90D1-C9ED-BFE80D91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6" y="487318"/>
            <a:ext cx="4818663" cy="3917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8D96D-8256-DF03-9112-A526BE9F0158}"/>
              </a:ext>
            </a:extLst>
          </p:cNvPr>
          <p:cNvSpPr txBox="1"/>
          <p:nvPr/>
        </p:nvSpPr>
        <p:spPr>
          <a:xfrm>
            <a:off x="4742233" y="4444252"/>
            <a:ext cx="435538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Aptos" panose="020B0004020202020204" pitchFamily="34" charset="0"/>
              </a:rPr>
              <a:t>Placement of various advanced reactor concepts on scales describing the ranges of values of components of the environment for core materials</a:t>
            </a:r>
            <a:r>
              <a:rPr lang="en-US" sz="1100" baseline="30000">
                <a:latin typeface="Aptos" panose="020B0004020202020204" pitchFamily="34" charset="0"/>
              </a:rPr>
              <a:t>1</a:t>
            </a:r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748E-D0DF-3E3E-2CB7-11BE8E35203E}"/>
              </a:ext>
            </a:extLst>
          </p:cNvPr>
          <p:cNvSpPr txBox="1"/>
          <p:nvPr/>
        </p:nvSpPr>
        <p:spPr>
          <a:xfrm>
            <a:off x="0" y="4928056"/>
            <a:ext cx="46216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baseline="30000">
                <a:latin typeface="Aptos" panose="020B0004020202020204" pitchFamily="34" charset="0"/>
              </a:rPr>
              <a:t>1</a:t>
            </a:r>
            <a:r>
              <a:rPr lang="en-US" sz="800" i="1">
                <a:latin typeface="Aptos" panose="020B0004020202020204" pitchFamily="34" charset="0"/>
              </a:rPr>
              <a:t>G. Was, et al.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8ECFB-8378-6081-39FA-EFC039AE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13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08E86B-6E0A-A112-2556-FEBBE154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286"/>
          <a:stretch/>
        </p:blipFill>
        <p:spPr>
          <a:xfrm>
            <a:off x="729983" y="1729233"/>
            <a:ext cx="7568771" cy="30703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5ACC25-E4A7-6A45-6A17-9757CC8077C5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73281-B2BC-F711-AA88-D3D50CBE2C60}"/>
              </a:ext>
            </a:extLst>
          </p:cNvPr>
          <p:cNvSpPr txBox="1"/>
          <p:nvPr/>
        </p:nvSpPr>
        <p:spPr>
          <a:xfrm>
            <a:off x="0" y="408549"/>
            <a:ext cx="9144000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Damage profiles and ion implantation modeled using the Kinchin-Pease model in SRIM.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Final Kr-irradiation dose: 1.8 dpa with 0.0052% Kr implantation in ZrC. 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Final Xe-irradiation dose: 57 dpa with 2.4% Xe implantation in ZrC.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2C9EA-59A6-8A7F-946D-CE892CCAC08F}"/>
              </a:ext>
            </a:extLst>
          </p:cNvPr>
          <p:cNvSpPr txBox="1"/>
          <p:nvPr/>
        </p:nvSpPr>
        <p:spPr>
          <a:xfrm>
            <a:off x="3221319" y="1906227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Kr</a:t>
            </a:r>
            <a:r>
              <a:rPr lang="en-US" baseline="30000" dirty="0">
                <a:latin typeface="Aptos" panose="020B0004020202020204" pitchFamily="34" charset="0"/>
              </a:rPr>
              <a:t>++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313A7-BAE4-81CB-A3C5-034AEFCCA42E}"/>
              </a:ext>
            </a:extLst>
          </p:cNvPr>
          <p:cNvSpPr txBox="1"/>
          <p:nvPr/>
        </p:nvSpPr>
        <p:spPr>
          <a:xfrm>
            <a:off x="7322457" y="1906227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Xe</a:t>
            </a:r>
            <a:r>
              <a:rPr lang="en-US" baseline="30000" dirty="0">
                <a:latin typeface="Aptos" panose="020B0004020202020204" pitchFamily="34" charset="0"/>
              </a:rPr>
              <a:t>+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9787A26-A1FB-29CD-21A9-D50E21607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20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72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03407E-3E50-068F-602F-909A9FB8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9" y="635203"/>
            <a:ext cx="7158182" cy="3263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12D8F-7513-53B7-09FC-74BDFABACDD8}"/>
              </a:ext>
            </a:extLst>
          </p:cNvPr>
          <p:cNvSpPr txBox="1"/>
          <p:nvPr/>
        </p:nvSpPr>
        <p:spPr>
          <a:xfrm>
            <a:off x="199226" y="4046692"/>
            <a:ext cx="858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Dislocation loops in ZrC at 800ºC (left) and 1000ºC (right) at 1.8 dpa.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B6B0289-9841-EEDF-D2C0-2DA815E4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21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3670BA-F690-AD47-0731-56A8655577A0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33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C6897-37BF-85D2-C825-F9022266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22</a:t>
            </a:fld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B4799-83B2-0FC0-B86B-F5573D0AD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375"/>
            <a:ext cx="9144000" cy="3541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DF5CE-E1F3-0FDA-E557-5C22F30CFB10}"/>
              </a:ext>
            </a:extLst>
          </p:cNvPr>
          <p:cNvSpPr txBox="1"/>
          <p:nvPr/>
        </p:nvSpPr>
        <p:spPr>
          <a:xfrm>
            <a:off x="138313" y="4088978"/>
            <a:ext cx="8767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a) dislocation loop density and b) dislocation loop size analysis for ZrC irradiated up to 1.8 dpa at 800 </a:t>
            </a:r>
            <a:r>
              <a:rPr lang="en-US" sz="1600" baseline="30000" dirty="0">
                <a:latin typeface="Aptos" panose="020B0004020202020204" pitchFamily="34" charset="0"/>
              </a:rPr>
              <a:t>o</a:t>
            </a:r>
            <a:r>
              <a:rPr lang="en-US" sz="1600" dirty="0">
                <a:latin typeface="Aptos" panose="020B0004020202020204" pitchFamily="34" charset="0"/>
              </a:rPr>
              <a:t>C and 1000 </a:t>
            </a:r>
            <a:r>
              <a:rPr lang="en-US" sz="1600" baseline="30000" dirty="0" err="1">
                <a:latin typeface="Aptos" panose="020B0004020202020204" pitchFamily="34" charset="0"/>
              </a:rPr>
              <a:t>o</a:t>
            </a:r>
            <a:r>
              <a:rPr lang="en-US" sz="1600" dirty="0" err="1">
                <a:latin typeface="Aptos" panose="020B0004020202020204" pitchFamily="34" charset="0"/>
              </a:rPr>
              <a:t>C.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F59692-0586-F835-3C23-AAA09C5F2480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1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A3613-85B8-B6B0-1FBC-3BF76D7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23</a:t>
            </a:fld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81D13B-D93A-622E-C877-123396B0F6D7}"/>
              </a:ext>
            </a:extLst>
          </p:cNvPr>
          <p:cNvGrpSpPr/>
          <p:nvPr/>
        </p:nvGrpSpPr>
        <p:grpSpPr>
          <a:xfrm>
            <a:off x="172892" y="630596"/>
            <a:ext cx="5797603" cy="2904060"/>
            <a:chOff x="16041617" y="28281807"/>
            <a:chExt cx="6091457" cy="2965260"/>
          </a:xfrm>
        </p:grpSpPr>
        <p:pic>
          <p:nvPicPr>
            <p:cNvPr id="10" name="Picture 9" descr="A close-up of a grey surface&#10;&#10;AI-generated content may be incorrect.">
              <a:extLst>
                <a:ext uri="{FF2B5EF4-FFF2-40B4-BE49-F238E27FC236}">
                  <a16:creationId xmlns:a16="http://schemas.microsoft.com/office/drawing/2014/main" id="{10A26955-597D-E78D-AA57-822A4FF5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43390" y="28281808"/>
              <a:ext cx="2956484" cy="29564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40E581-652E-14D5-EA06-AB1013C036C1}"/>
                </a:ext>
              </a:extLst>
            </p:cNvPr>
            <p:cNvSpPr txBox="1"/>
            <p:nvPr/>
          </p:nvSpPr>
          <p:spPr>
            <a:xfrm>
              <a:off x="16041617" y="28281807"/>
              <a:ext cx="604415" cy="47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a</a:t>
              </a:r>
            </a:p>
          </p:txBody>
        </p:sp>
        <p:pic>
          <p:nvPicPr>
            <p:cNvPr id="12" name="Picture 11" descr="A close-up of a dark grey and white background&#10;&#10;AI-generated content may be incorrect.">
              <a:extLst>
                <a:ext uri="{FF2B5EF4-FFF2-40B4-BE49-F238E27FC236}">
                  <a16:creationId xmlns:a16="http://schemas.microsoft.com/office/drawing/2014/main" id="{10D9978A-7BE1-751B-4E67-C82E77E60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1126" y="28295119"/>
              <a:ext cx="2951948" cy="295194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B64E06-79A2-F5EB-AE85-EBEA9AA16D20}"/>
                </a:ext>
              </a:extLst>
            </p:cNvPr>
            <p:cNvSpPr txBox="1"/>
            <p:nvPr/>
          </p:nvSpPr>
          <p:spPr>
            <a:xfrm>
              <a:off x="19175786" y="28289008"/>
              <a:ext cx="604415" cy="471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b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A42A011-2B73-0881-55F3-15370E6429FC}"/>
                </a:ext>
              </a:extLst>
            </p:cNvPr>
            <p:cNvCxnSpPr/>
            <p:nvPr/>
          </p:nvCxnSpPr>
          <p:spPr>
            <a:xfrm flipV="1">
              <a:off x="17341824" y="29671795"/>
              <a:ext cx="222895" cy="28234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EDD5AEC-3E15-1BBE-1BDB-12A49B2BBE85}"/>
                </a:ext>
              </a:extLst>
            </p:cNvPr>
            <p:cNvCxnSpPr/>
            <p:nvPr/>
          </p:nvCxnSpPr>
          <p:spPr>
            <a:xfrm flipV="1">
              <a:off x="20617919" y="29660748"/>
              <a:ext cx="222895" cy="28234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23F2017-EE12-E344-427F-D560898CF473}"/>
                </a:ext>
              </a:extLst>
            </p:cNvPr>
            <p:cNvCxnSpPr/>
            <p:nvPr/>
          </p:nvCxnSpPr>
          <p:spPr>
            <a:xfrm flipV="1">
              <a:off x="17350888" y="28830641"/>
              <a:ext cx="222895" cy="28234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96C4885-40BF-54B0-D511-D78719C9FBF6}"/>
                </a:ext>
              </a:extLst>
            </p:cNvPr>
            <p:cNvCxnSpPr/>
            <p:nvPr/>
          </p:nvCxnSpPr>
          <p:spPr>
            <a:xfrm flipV="1">
              <a:off x="20516994" y="28839268"/>
              <a:ext cx="222895" cy="28234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22E189-9160-61E9-D77A-A1374E92DBD0}"/>
              </a:ext>
            </a:extLst>
          </p:cNvPr>
          <p:cNvSpPr txBox="1"/>
          <p:nvPr/>
        </p:nvSpPr>
        <p:spPr>
          <a:xfrm>
            <a:off x="-235055" y="3595035"/>
            <a:ext cx="64469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ptos" panose="020B0004020202020204" pitchFamily="34" charset="0"/>
              </a:rPr>
              <a:t>Xe bubble formation in a) ZrC under-focus and b) over-focus, with a defocusing of 1 microns.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CEE26A7-4299-C04F-1A55-172EBC636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47136"/>
              </p:ext>
            </p:extLst>
          </p:nvPr>
        </p:nvGraphicFramePr>
        <p:xfrm>
          <a:off x="6108056" y="1176552"/>
          <a:ext cx="3078213" cy="2227778"/>
        </p:xfrm>
        <a:graphic>
          <a:graphicData uri="http://schemas.openxmlformats.org/drawingml/2006/table">
            <a:tbl>
              <a:tblPr/>
              <a:tblGrid>
                <a:gridCol w="594945">
                  <a:extLst>
                    <a:ext uri="{9D8B030D-6E8A-4147-A177-3AD203B41FA5}">
                      <a16:colId xmlns:a16="http://schemas.microsoft.com/office/drawing/2014/main" val="2970781342"/>
                    </a:ext>
                  </a:extLst>
                </a:gridCol>
                <a:gridCol w="436522">
                  <a:extLst>
                    <a:ext uri="{9D8B030D-6E8A-4147-A177-3AD203B41FA5}">
                      <a16:colId xmlns:a16="http://schemas.microsoft.com/office/drawing/2014/main" val="3660953638"/>
                    </a:ext>
                  </a:extLst>
                </a:gridCol>
                <a:gridCol w="511784">
                  <a:extLst>
                    <a:ext uri="{9D8B030D-6E8A-4147-A177-3AD203B41FA5}">
                      <a16:colId xmlns:a16="http://schemas.microsoft.com/office/drawing/2014/main" val="1009825645"/>
                    </a:ext>
                  </a:extLst>
                </a:gridCol>
                <a:gridCol w="784610">
                  <a:extLst>
                    <a:ext uri="{9D8B030D-6E8A-4147-A177-3AD203B41FA5}">
                      <a16:colId xmlns:a16="http://schemas.microsoft.com/office/drawing/2014/main" val="1331825506"/>
                    </a:ext>
                  </a:extLst>
                </a:gridCol>
                <a:gridCol w="750352">
                  <a:extLst>
                    <a:ext uri="{9D8B030D-6E8A-4147-A177-3AD203B41FA5}">
                      <a16:colId xmlns:a16="http://schemas.microsoft.com/office/drawing/2014/main" val="4021287793"/>
                    </a:ext>
                  </a:extLst>
                </a:gridCol>
              </a:tblGrid>
              <a:tr h="652934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(</a:t>
                      </a:r>
                      <a:r>
                        <a:rPr lang="en-US" sz="1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Dose (dpa)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Average Size (nm)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78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Swell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76141"/>
                  </a:ext>
                </a:extLst>
              </a:tr>
              <a:tr h="524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ZrC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178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632397"/>
                  </a:ext>
                </a:extLst>
              </a:tr>
              <a:tr h="52494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UC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4357121"/>
                  </a:ext>
                </a:extLst>
              </a:tr>
              <a:tr h="524948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7805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90F5C42-B3BB-4C75-6C87-59E9C552C29E}"/>
              </a:ext>
            </a:extLst>
          </p:cNvPr>
          <p:cNvSpPr txBox="1"/>
          <p:nvPr/>
        </p:nvSpPr>
        <p:spPr>
          <a:xfrm>
            <a:off x="6040311" y="637648"/>
            <a:ext cx="3078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ptos" panose="020B0004020202020204" pitchFamily="34" charset="0"/>
              </a:rPr>
              <a:t>Size measurements of bubble and swelling for ZrC at 57 dpa and compared to UC.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8CCE2C-5BB4-8CAA-5C7D-EB568A2093C8}"/>
              </a:ext>
            </a:extLst>
          </p:cNvPr>
          <p:cNvSpPr txBox="1"/>
          <p:nvPr/>
        </p:nvSpPr>
        <p:spPr>
          <a:xfrm>
            <a:off x="0" y="3980850"/>
            <a:ext cx="8313523" cy="871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32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A1718"/>
                </a:solidFill>
                <a:latin typeface="Aptos" panose="020B0004020202020204" pitchFamily="34" charset="0"/>
              </a:rPr>
              <a:t>ZrC showed very similar behavior to UC but at different doses, hinting that carbides might have similar swelling behavior.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9B69F4C-AC42-7E94-364A-4DC299484A2F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86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AA776-96A1-AC57-E9FA-D25BF076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24</a:t>
            </a:fld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3AA70-0E7E-0683-222F-6E9AC0E4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8" y="645076"/>
            <a:ext cx="5386661" cy="41221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EC75C-24CB-4483-3226-0D6F0A7983B6}"/>
              </a:ext>
            </a:extLst>
          </p:cNvPr>
          <p:cNvSpPr txBox="1"/>
          <p:nvPr/>
        </p:nvSpPr>
        <p:spPr>
          <a:xfrm>
            <a:off x="5512759" y="645075"/>
            <a:ext cx="3323128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UC has shown a much higher dislocation loop density compared to ZrC. </a:t>
            </a:r>
            <a:endParaRPr lang="en-US" dirty="0"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>
              <a:latin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latin typeface="Aptos" panose="020B0004020202020204" pitchFamily="34" charset="0"/>
              </a:rPr>
              <a:t>This can be due to a difference in stoichiometry or a difference in interstitial diffusivity in the crystal lattice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791FC5-D406-A944-1F5B-4BA42D8E70C2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2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01886-63D7-3528-D35A-ED16187C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25</a:t>
            </a:fld>
            <a:endParaRPr lang="en-US"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83A4C-5899-AEBE-B98A-378324FB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928"/>
            <a:ext cx="5957180" cy="3397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9643C-3EF7-8537-BAC0-BB7ACDE773B9}"/>
              </a:ext>
            </a:extLst>
          </p:cNvPr>
          <p:cNvSpPr txBox="1"/>
          <p:nvPr/>
        </p:nvSpPr>
        <p:spPr>
          <a:xfrm>
            <a:off x="248048" y="3864349"/>
            <a:ext cx="51025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ptos" panose="020B0004020202020204" pitchFamily="34" charset="0"/>
              </a:rPr>
              <a:t>Dislocation loop size comparison for ZrC at 800 and 1000 </a:t>
            </a:r>
            <a:r>
              <a:rPr lang="en-US" sz="1050" baseline="30000" dirty="0">
                <a:latin typeface="Aptos" panose="020B0004020202020204" pitchFamily="34" charset="0"/>
              </a:rPr>
              <a:t>o</a:t>
            </a:r>
            <a:r>
              <a:rPr lang="en-US" sz="1050" dirty="0">
                <a:latin typeface="Aptos" panose="020B0004020202020204" pitchFamily="34" charset="0"/>
              </a:rPr>
              <a:t>C, UC at 300 and 600 </a:t>
            </a:r>
            <a:r>
              <a:rPr lang="en-US" sz="1050" baseline="30000" dirty="0">
                <a:latin typeface="Aptos" panose="020B0004020202020204" pitchFamily="34" charset="0"/>
              </a:rPr>
              <a:t>o</a:t>
            </a:r>
            <a:r>
              <a:rPr lang="en-US" sz="1050" dirty="0">
                <a:latin typeface="Aptos" panose="020B0004020202020204" pitchFamily="34" charset="0"/>
              </a:rPr>
              <a:t>C and ZrC at 600 and 800 </a:t>
            </a:r>
            <a:r>
              <a:rPr lang="en-US" sz="1050" baseline="30000" dirty="0">
                <a:latin typeface="Aptos" panose="020B0004020202020204" pitchFamily="34" charset="0"/>
              </a:rPr>
              <a:t>o</a:t>
            </a:r>
            <a:r>
              <a:rPr lang="en-US" sz="1050" dirty="0">
                <a:latin typeface="Aptos" panose="020B0004020202020204" pitchFamily="34" charset="0"/>
              </a:rPr>
              <a:t>C [1].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9C9F1-33F4-1A40-49FB-57BA5C843252}"/>
              </a:ext>
            </a:extLst>
          </p:cNvPr>
          <p:cNvSpPr txBox="1"/>
          <p:nvPr/>
        </p:nvSpPr>
        <p:spPr>
          <a:xfrm>
            <a:off x="5598645" y="466928"/>
            <a:ext cx="3463873" cy="44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ZrC shows smaller dislocation loops compared to UC. 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ZrC has high energy barriers to both the </a:t>
            </a:r>
            <a:r>
              <a:rPr lang="en-US" sz="1600" b="1" dirty="0">
                <a:latin typeface="Aptos" panose="020B0004020202020204" pitchFamily="34" charset="0"/>
              </a:rPr>
              <a:t>zirconium and carbon migration</a:t>
            </a:r>
            <a:r>
              <a:rPr lang="en-US" sz="1600" dirty="0">
                <a:latin typeface="Aptos" panose="020B000402020202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Additionally, ZrC is stable in single phase at the sub-stoichiometric </a:t>
            </a:r>
            <a:r>
              <a:rPr lang="en-U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ZrC</a:t>
            </a:r>
            <a:r>
              <a:rPr lang="en-US" sz="1600" baseline="-25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1-x </a:t>
            </a:r>
            <a:r>
              <a:rPr lang="en-US" sz="16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mbria" panose="02040503050406030204" pitchFamily="18" charset="0"/>
              </a:rPr>
              <a:t>which leaves a high concentration of carbon vacancies in the lattice that will combine with interstitials.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BAAB6-E498-4073-5C95-3B1820312025}"/>
              </a:ext>
            </a:extLst>
          </p:cNvPr>
          <p:cNvSpPr txBox="1"/>
          <p:nvPr/>
        </p:nvSpPr>
        <p:spPr>
          <a:xfrm>
            <a:off x="0" y="4910582"/>
            <a:ext cx="7307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 dirty="0">
                <a:latin typeface="Aptos" panose="020B0004020202020204" pitchFamily="34" charset="0"/>
              </a:rPr>
              <a:t>1</a:t>
            </a:r>
            <a:r>
              <a:rPr lang="da-DK" sz="900" i="1" dirty="0">
                <a:latin typeface="Aptos" panose="020B0004020202020204" pitchFamily="34" charset="0"/>
              </a:rPr>
              <a:t>C.J. Ulmer,</a:t>
            </a:r>
            <a:r>
              <a:rPr lang="da-DK" sz="900" dirty="0">
                <a:latin typeface="Aptos" panose="020B0004020202020204" pitchFamily="34" charset="0"/>
              </a:rPr>
              <a:t> et al., 2004.</a:t>
            </a:r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F25A371-E630-A11B-18C1-38A6FA3DA687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cap="small" dirty="0">
                <a:solidFill>
                  <a:schemeClr val="bg1"/>
                </a:solidFill>
                <a:latin typeface="Aptos" panose="020B0004020202020204" pitchFamily="34" charset="0"/>
              </a:rPr>
              <a:t>Zirconium Carbide</a:t>
            </a:r>
            <a:endParaRPr lang="en-US" sz="2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55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B1E7277-54EF-891A-24D0-36F6BD50354A}"/>
              </a:ext>
            </a:extLst>
          </p:cNvPr>
          <p:cNvGrpSpPr/>
          <p:nvPr/>
        </p:nvGrpSpPr>
        <p:grpSpPr>
          <a:xfrm>
            <a:off x="76911" y="3904459"/>
            <a:ext cx="8990178" cy="1128488"/>
            <a:chOff x="76911" y="3721981"/>
            <a:chExt cx="8990178" cy="112848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F9A5D0-2969-35FC-54E9-4FBC7B9DF5C3}"/>
                </a:ext>
              </a:extLst>
            </p:cNvPr>
            <p:cNvSpPr txBox="1"/>
            <p:nvPr/>
          </p:nvSpPr>
          <p:spPr>
            <a:xfrm>
              <a:off x="76911" y="3892241"/>
              <a:ext cx="8990178" cy="958228"/>
            </a:xfrm>
            <a:prstGeom prst="roundRect">
              <a:avLst>
                <a:gd name="adj" fmla="val 11724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/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/>
                <a:t>Expand irradiation studies to higher temperatures/doses.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400"/>
                <a:t>Probe nano-grain origins and implications for fuel performance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631156-B661-F5AC-648C-37118226D7DE}"/>
                </a:ext>
              </a:extLst>
            </p:cNvPr>
            <p:cNvSpPr txBox="1"/>
            <p:nvPr/>
          </p:nvSpPr>
          <p:spPr>
            <a:xfrm>
              <a:off x="245780" y="3721981"/>
              <a:ext cx="1371055" cy="340519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/>
                <a:t>Future Work</a:t>
              </a:r>
              <a:endParaRPr lang="en-US" sz="140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3EA03-A4FC-5DE8-1187-51E0E037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/>
              <a:pPr>
                <a:defRPr/>
              </a:pPr>
              <a:t>26</a:t>
            </a:fld>
            <a:r>
              <a:rPr 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D2B1BB-9F9C-20FE-1B99-48A6EE4F7180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</a:rPr>
              <a:t>Conclusions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24AD20-2840-93F9-BCF3-68A7CD0D14CD}"/>
              </a:ext>
            </a:extLst>
          </p:cNvPr>
          <p:cNvGrpSpPr/>
          <p:nvPr/>
        </p:nvGrpSpPr>
        <p:grpSpPr>
          <a:xfrm>
            <a:off x="76911" y="578869"/>
            <a:ext cx="2883112" cy="2255460"/>
            <a:chOff x="282010" y="1074525"/>
            <a:chExt cx="2991028" cy="2255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EB66F1-3784-05BB-541B-21D0CD9D61E9}"/>
                </a:ext>
              </a:extLst>
            </p:cNvPr>
            <p:cNvSpPr txBox="1"/>
            <p:nvPr/>
          </p:nvSpPr>
          <p:spPr>
            <a:xfrm>
              <a:off x="282010" y="1161142"/>
              <a:ext cx="2991028" cy="2168843"/>
            </a:xfrm>
            <a:prstGeom prst="roundRect">
              <a:avLst>
                <a:gd name="adj" fmla="val 11724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Limited Xe bubble growth/mobility observed; temperature is the dominant factor.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Critical swelling temperature likely </a:t>
              </a:r>
              <a:r>
                <a:rPr lang="en-US" sz="1400" b="1" dirty="0"/>
                <a:t>higher</a:t>
              </a:r>
              <a:r>
                <a:rPr lang="en-US" sz="1400" dirty="0"/>
                <a:t> than tested range; future high-temperature experiments needed.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470107-4D9B-0FC8-136E-45B5EC0DCF05}"/>
                </a:ext>
              </a:extLst>
            </p:cNvPr>
            <p:cNvSpPr txBox="1"/>
            <p:nvPr/>
          </p:nvSpPr>
          <p:spPr>
            <a:xfrm>
              <a:off x="457200" y="1074525"/>
              <a:ext cx="2320183" cy="3405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/>
                <a:t>Xe Ion Irradiation (≤900°C)</a:t>
              </a:r>
              <a:endParaRPr lang="en-US" sz="14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26FB45-6AD9-68DD-77D3-13A01BF76D65}"/>
              </a:ext>
            </a:extLst>
          </p:cNvPr>
          <p:cNvGrpSpPr/>
          <p:nvPr/>
        </p:nvGrpSpPr>
        <p:grpSpPr>
          <a:xfrm>
            <a:off x="3019214" y="578869"/>
            <a:ext cx="3164765" cy="2255459"/>
            <a:chOff x="282010" y="1074525"/>
            <a:chExt cx="2991028" cy="24854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08E062-7588-E8FC-ACA1-E0BBAA3CB648}"/>
                </a:ext>
              </a:extLst>
            </p:cNvPr>
            <p:cNvSpPr txBox="1"/>
            <p:nvPr/>
          </p:nvSpPr>
          <p:spPr>
            <a:xfrm>
              <a:off x="282010" y="1161142"/>
              <a:ext cx="2991028" cy="2398870"/>
            </a:xfrm>
            <a:prstGeom prst="roundRect">
              <a:avLst>
                <a:gd name="adj" fmla="val 1172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Dislocation loops formed similarly to oxide fuels.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/>
                <a:t>Temperature</a:t>
              </a:r>
              <a:r>
                <a:rPr lang="en-US" sz="1400"/>
                <a:t> (vs. dose) dominates loop growth:</a:t>
              </a:r>
            </a:p>
            <a:p>
              <a:pPr marL="685800" lvl="1" indent="-228600">
                <a:buFont typeface="Arial" panose="020B0604020202020204" pitchFamily="34" charset="0"/>
                <a:buChar char="•"/>
              </a:pPr>
              <a:r>
                <a:rPr lang="en-US" sz="1400"/>
                <a:t>Peak loop density at </a:t>
              </a:r>
              <a:r>
                <a:rPr lang="en-US" sz="1400" b="1"/>
                <a:t>3 dpa (300°C)</a:t>
              </a:r>
              <a:r>
                <a:rPr lang="en-US" sz="1400"/>
                <a:t> vs. </a:t>
              </a:r>
              <a:r>
                <a:rPr lang="en-US" sz="1400" b="1"/>
                <a:t>1 dpa (600°C)</a:t>
              </a:r>
              <a:r>
                <a:rPr lang="en-US" sz="140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Requires higher dose/temperature studies for mechanistic clarity.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0E8C7B-91A5-2A81-2423-9B29B11429CD}"/>
                </a:ext>
              </a:extLst>
            </p:cNvPr>
            <p:cNvSpPr txBox="1"/>
            <p:nvPr/>
          </p:nvSpPr>
          <p:spPr>
            <a:xfrm>
              <a:off x="457200" y="1074525"/>
              <a:ext cx="2320183" cy="3405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/>
                <a:t>Kr Ion Irradiation</a:t>
              </a:r>
              <a:endParaRPr lang="en-US" sz="1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58A687-E3E7-6518-82DD-F7DD18791093}"/>
              </a:ext>
            </a:extLst>
          </p:cNvPr>
          <p:cNvGrpSpPr/>
          <p:nvPr/>
        </p:nvGrpSpPr>
        <p:grpSpPr>
          <a:xfrm>
            <a:off x="6243170" y="573954"/>
            <a:ext cx="2823919" cy="2260374"/>
            <a:chOff x="282010" y="1070613"/>
            <a:chExt cx="2991028" cy="179931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7162FB-F16F-333F-8E5D-99CE331BBFED}"/>
                </a:ext>
              </a:extLst>
            </p:cNvPr>
            <p:cNvSpPr txBox="1"/>
            <p:nvPr/>
          </p:nvSpPr>
          <p:spPr>
            <a:xfrm>
              <a:off x="282010" y="1161142"/>
              <a:ext cx="2991028" cy="1708785"/>
            </a:xfrm>
            <a:prstGeom prst="roundRect">
              <a:avLst>
                <a:gd name="adj" fmla="val 11724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Observed in thin irradiated regions; parallels seen in </a:t>
              </a:r>
              <a:r>
                <a:rPr lang="en-US" sz="1400" b="1"/>
                <a:t>ZrC</a:t>
              </a:r>
              <a:r>
                <a:rPr lang="en-US" sz="1400"/>
                <a:t> (outward deformation) and </a:t>
              </a:r>
              <a:r>
                <a:rPr lang="en-US" sz="1400" b="1"/>
                <a:t>UO₂</a:t>
              </a:r>
              <a:r>
                <a:rPr lang="en-US" sz="1400"/>
                <a:t> (polygonization).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Formation mechanisms require targeted investigation.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4D3803-925F-B9D0-4E72-628016A27232}"/>
                </a:ext>
              </a:extLst>
            </p:cNvPr>
            <p:cNvSpPr txBox="1"/>
            <p:nvPr/>
          </p:nvSpPr>
          <p:spPr>
            <a:xfrm>
              <a:off x="404244" y="1070613"/>
              <a:ext cx="2672142" cy="271062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/>
                <a:t>Nano-grain Structures</a:t>
              </a:r>
              <a:endParaRPr lang="en-US" sz="1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3C957F-2A79-D455-5F57-7B31A9E3EBFE}"/>
              </a:ext>
            </a:extLst>
          </p:cNvPr>
          <p:cNvGrpSpPr/>
          <p:nvPr/>
        </p:nvGrpSpPr>
        <p:grpSpPr>
          <a:xfrm>
            <a:off x="76911" y="2946230"/>
            <a:ext cx="8990178" cy="902628"/>
            <a:chOff x="282010" y="1077256"/>
            <a:chExt cx="2991028" cy="212458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C70DDB2-31E0-35CB-3B16-12221A0E53C5}"/>
                </a:ext>
              </a:extLst>
            </p:cNvPr>
            <p:cNvSpPr txBox="1"/>
            <p:nvPr/>
          </p:nvSpPr>
          <p:spPr>
            <a:xfrm>
              <a:off x="282010" y="1345488"/>
              <a:ext cx="2991028" cy="1856357"/>
            </a:xfrm>
            <a:prstGeom prst="roundRect">
              <a:avLst>
                <a:gd name="adj" fmla="val 11724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Dislocation loop evolution in ZrC </a:t>
              </a:r>
              <a:r>
                <a:rPr lang="en-US" sz="1400" b="1" dirty="0"/>
                <a:t>agreed</a:t>
              </a:r>
              <a:r>
                <a:rPr lang="en-US" sz="1400" dirty="0"/>
                <a:t> with literature at lower temperatures.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ZrC exhibited </a:t>
              </a:r>
              <a:r>
                <a:rPr lang="en-US" sz="1400" b="1" dirty="0"/>
                <a:t>microcracking</a:t>
              </a:r>
              <a:r>
                <a:rPr lang="en-US" sz="1400" dirty="0"/>
                <a:t>, suggesting susceptibility to brittle fracture or stress accumulation under irradiation.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9C7D12-FDDA-5460-15CD-BC1278CDC6F9}"/>
                </a:ext>
              </a:extLst>
            </p:cNvPr>
            <p:cNvSpPr txBox="1"/>
            <p:nvPr/>
          </p:nvSpPr>
          <p:spPr>
            <a:xfrm>
              <a:off x="312897" y="1077256"/>
              <a:ext cx="1330896" cy="8015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b="1" dirty="0"/>
                <a:t>ZrC Irradiation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81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07FB-2131-E129-B57D-9A39BC17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6C328-E98F-E0EA-60C8-B4DB3BBE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27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E4509-B180-847C-B631-99F85FA54396}"/>
              </a:ext>
            </a:extLst>
          </p:cNvPr>
          <p:cNvSpPr txBox="1"/>
          <p:nvPr/>
        </p:nvSpPr>
        <p:spPr>
          <a:xfrm>
            <a:off x="367469" y="1476375"/>
            <a:ext cx="41447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This work was supported by the U.S. Department of Energy, Office of Nuclear Energy under DOE Idaho Operations Office Contract DE-AC07-05ID14517 as part of Nuclear Science User Facilities awards #4721 &amp; #4892. </a:t>
            </a:r>
          </a:p>
        </p:txBody>
      </p:sp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50F69A1B-8D37-84C6-D9AC-AF06E647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69" y="3575609"/>
            <a:ext cx="3683237" cy="12344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D723C7-1DD1-6A14-A355-74C078972F5B}"/>
              </a:ext>
            </a:extLst>
          </p:cNvPr>
          <p:cNvSpPr txBox="1"/>
          <p:nvPr/>
        </p:nvSpPr>
        <p:spPr>
          <a:xfrm>
            <a:off x="4572000" y="1472903"/>
            <a:ext cx="44096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This work was possible with the collaboration and hard work of everyone at NCSU, INL and ANL</a:t>
            </a:r>
          </a:p>
        </p:txBody>
      </p:sp>
      <p:pic>
        <p:nvPicPr>
          <p:cNvPr id="11" name="Picture 2" descr="INL-Logo_Left-Blue | Idaho National Laboratory | Flickr">
            <a:extLst>
              <a:ext uri="{FF2B5EF4-FFF2-40B4-BE49-F238E27FC236}">
                <a16:creationId xmlns:a16="http://schemas.microsoft.com/office/drawing/2014/main" id="{4E843504-D1AF-67D9-F492-AA5877C5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05" y="3141544"/>
            <a:ext cx="2546020" cy="49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981416D9-29ED-6A08-F397-A83B29BD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805" y="3827608"/>
            <a:ext cx="2546020" cy="89008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90EF2D-58A3-4AE4-A148-3FF102670FE9}"/>
              </a:ext>
            </a:extLst>
          </p:cNvPr>
          <p:cNvCxnSpPr>
            <a:cxnSpLocks/>
          </p:cNvCxnSpPr>
          <p:nvPr/>
        </p:nvCxnSpPr>
        <p:spPr>
          <a:xfrm>
            <a:off x="4572000" y="1338341"/>
            <a:ext cx="0" cy="378471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16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F3816C89-F5AE-C6D8-31D8-AECFDD59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668" b="37554"/>
          <a:stretch/>
        </p:blipFill>
        <p:spPr>
          <a:xfrm>
            <a:off x="5503805" y="2567687"/>
            <a:ext cx="2543407" cy="3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6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E2E6A5-6F93-AD2A-AC47-3C8DBE3F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65173" y="4781619"/>
            <a:ext cx="2133600" cy="273844"/>
          </a:xfrm>
        </p:spPr>
        <p:txBody>
          <a:bodyPr/>
          <a:lstStyle/>
          <a:p>
            <a:pPr>
              <a:defRPr/>
            </a:pPr>
            <a:fld id="{B35B2FA7-4FDB-5643-811E-7991DEE50B0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112568-86C5-DA0D-62A0-6FD511539EFC}"/>
              </a:ext>
            </a:extLst>
          </p:cNvPr>
          <p:cNvGrpSpPr/>
          <p:nvPr/>
        </p:nvGrpSpPr>
        <p:grpSpPr>
          <a:xfrm>
            <a:off x="100852" y="3954403"/>
            <a:ext cx="1223641" cy="901356"/>
            <a:chOff x="6735036" y="4503932"/>
            <a:chExt cx="2286000" cy="1932598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2265510A-4BE4-FB95-D05E-451A0723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35036" y="4503932"/>
              <a:ext cx="2286000" cy="1932598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</p:spPr>
        </p:pic>
        <p:sp>
          <p:nvSpPr>
            <p:cNvPr id="5" name="Circle: Hollow 4">
              <a:extLst>
                <a:ext uri="{FF2B5EF4-FFF2-40B4-BE49-F238E27FC236}">
                  <a16:creationId xmlns:a16="http://schemas.microsoft.com/office/drawing/2014/main" id="{3CFE8AE8-A5E7-E364-31F2-863959FF18AF}"/>
                </a:ext>
              </a:extLst>
            </p:cNvPr>
            <p:cNvSpPr/>
            <p:nvPr/>
          </p:nvSpPr>
          <p:spPr bwMode="auto">
            <a:xfrm>
              <a:off x="6782187" y="4805920"/>
              <a:ext cx="2175050" cy="765560"/>
            </a:xfrm>
            <a:prstGeom prst="donut">
              <a:avLst/>
            </a:prstGeom>
            <a:solidFill>
              <a:srgbClr val="FF0000">
                <a:alpha val="20000"/>
              </a:srgbClr>
            </a:solidFill>
            <a:ln w="38100" cap="flat" cmpd="sng" algn="ctr">
              <a:noFill/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eaLnBrk="0" hangingPunct="0"/>
              <a:endParaRPr lang="en-US" sz="1200">
                <a:latin typeface="Arial Narrow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733FFA-AFC8-C6A9-5B22-D950DD67E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493" y="505539"/>
            <a:ext cx="2485684" cy="23848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3C3865-4759-B305-D300-E273031CC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648" y="2897471"/>
            <a:ext cx="2365373" cy="1139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6569D5-1E1F-5AF7-0637-30C6CF067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157" y="4068591"/>
            <a:ext cx="2671704" cy="9932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306F20-7900-9DD6-E1F7-A6264CE48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799" y="2056732"/>
            <a:ext cx="4550803" cy="12478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43369E-F8C0-716B-8C46-025CE8E0D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3901" y="523654"/>
            <a:ext cx="4829423" cy="1290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976FE2-01FA-5A9E-2B1D-928089B92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514" y="3520608"/>
            <a:ext cx="4262657" cy="1383578"/>
          </a:xfrm>
          <a:prstGeom prst="rect">
            <a:avLst/>
          </a:prstGeom>
        </p:spPr>
      </p:pic>
      <p:pic>
        <p:nvPicPr>
          <p:cNvPr id="15" name="Picture 2" descr="Materials Science and Engineering | MATSE 81: Materials In ...">
            <a:extLst>
              <a:ext uri="{FF2B5EF4-FFF2-40B4-BE49-F238E27FC236}">
                <a16:creationId xmlns:a16="http://schemas.microsoft.com/office/drawing/2014/main" id="{6ACA5EA8-E368-B38E-5C16-0C77ADE5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2871870"/>
            <a:ext cx="1483715" cy="90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A5E4EFD-B9C9-0265-2EAE-6475606F3C48}"/>
              </a:ext>
            </a:extLst>
          </p:cNvPr>
          <p:cNvGrpSpPr/>
          <p:nvPr/>
        </p:nvGrpSpPr>
        <p:grpSpPr>
          <a:xfrm>
            <a:off x="-14645" y="663477"/>
            <a:ext cx="1349644" cy="1251429"/>
            <a:chOff x="-19526" y="884636"/>
            <a:chExt cx="1799524" cy="166857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7094D4-CFB9-FDC8-186C-17C516CE145B}"/>
                </a:ext>
              </a:extLst>
            </p:cNvPr>
            <p:cNvSpPr txBox="1"/>
            <p:nvPr/>
          </p:nvSpPr>
          <p:spPr>
            <a:xfrm>
              <a:off x="151689" y="884636"/>
              <a:ext cx="162830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/>
                <a:t>M</a:t>
              </a:r>
              <a:r>
                <a:rPr lang="en-US" sz="2100" dirty="0"/>
                <a:t>aterials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9BC354-EA99-C048-B41F-C25D04EE032E}"/>
                </a:ext>
              </a:extLst>
            </p:cNvPr>
            <p:cNvSpPr txBox="1"/>
            <p:nvPr/>
          </p:nvSpPr>
          <p:spPr>
            <a:xfrm>
              <a:off x="214235" y="1501755"/>
              <a:ext cx="53048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/>
                <a:t>I</a:t>
              </a:r>
              <a:r>
                <a:rPr lang="en-US" sz="2100" dirty="0"/>
                <a:t>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66A1A8-8059-32BF-4A97-A708CD4873C5}"/>
                </a:ext>
              </a:extLst>
            </p:cNvPr>
            <p:cNvSpPr txBox="1"/>
            <p:nvPr/>
          </p:nvSpPr>
          <p:spPr>
            <a:xfrm>
              <a:off x="-19526" y="1999210"/>
              <a:ext cx="165216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 err="1"/>
                <a:t>e</a:t>
              </a:r>
              <a:r>
                <a:rPr lang="en-US" sz="2100" b="1" dirty="0" err="1"/>
                <a:t>X</a:t>
              </a:r>
              <a:r>
                <a:rPr lang="en-US" sz="2100" dirty="0" err="1"/>
                <a:t>tremes</a:t>
              </a:r>
              <a:endParaRPr lang="en-US" sz="2100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715B657-90EC-22B9-818D-6187D1768CD5}"/>
              </a:ext>
            </a:extLst>
          </p:cNvPr>
          <p:cNvSpPr txBox="1"/>
          <p:nvPr/>
        </p:nvSpPr>
        <p:spPr>
          <a:xfrm>
            <a:off x="100852" y="2116049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MIX Lab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DEB31C-E899-C99B-6068-87CB2DA9739A}"/>
              </a:ext>
            </a:extLst>
          </p:cNvPr>
          <p:cNvSpPr txBox="1"/>
          <p:nvPr/>
        </p:nvSpPr>
        <p:spPr>
          <a:xfrm>
            <a:off x="4153901" y="1637908"/>
            <a:ext cx="1757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Y. Bao, L. He et al. </a:t>
            </a:r>
            <a:r>
              <a:rPr lang="en-U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J. </a:t>
            </a:r>
            <a:r>
              <a:rPr lang="en-US" sz="6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Materiomics</a:t>
            </a:r>
            <a:r>
              <a:rPr lang="en-U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5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(2019) 657-662 </a:t>
            </a:r>
            <a:endParaRPr lang="en-US" sz="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3429E4-4DAF-2992-A7EB-2DD8DC9F18B5}"/>
              </a:ext>
            </a:extLst>
          </p:cNvPr>
          <p:cNvSpPr txBox="1"/>
          <p:nvPr/>
        </p:nvSpPr>
        <p:spPr>
          <a:xfrm>
            <a:off x="6473121" y="1779316"/>
            <a:ext cx="2037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800" baseline="0">
                <a:latin typeface="Calibri" panose="020F0502020204030204" pitchFamily="34" charset="0"/>
              </a:defRPr>
            </a:lvl1pPr>
          </a:lstStyle>
          <a:p>
            <a:r>
              <a:rPr lang="en-US" sz="600" b="1" dirty="0"/>
              <a:t>Y. Zhou, L. He et al. J. Eur. Ceram. Soc. 33 (2014) 2831-2865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82784E-D854-24F7-9EC7-BA823E542A06}"/>
              </a:ext>
            </a:extLst>
          </p:cNvPr>
          <p:cNvSpPr txBox="1"/>
          <p:nvPr/>
        </p:nvSpPr>
        <p:spPr>
          <a:xfrm>
            <a:off x="7173664" y="3190882"/>
            <a:ext cx="1695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L. He et al. </a:t>
            </a:r>
            <a:r>
              <a:rPr lang="es-E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Acta Mater</a:t>
            </a:r>
            <a:r>
              <a:rPr lang="es-E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. 208 (2021)116778</a:t>
            </a:r>
            <a:endParaRPr lang="en-US" sz="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9525C6-4DF7-F6C6-8061-417BE3663C73}"/>
              </a:ext>
            </a:extLst>
          </p:cNvPr>
          <p:cNvSpPr txBox="1"/>
          <p:nvPr/>
        </p:nvSpPr>
        <p:spPr>
          <a:xfrm>
            <a:off x="4416465" y="3214291"/>
            <a:ext cx="1833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L. He et al. </a:t>
            </a:r>
            <a:r>
              <a:rPr lang="en-U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J. Am. Ceram. Soc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. 105 (2022) 5419-5435</a:t>
            </a:r>
            <a:endParaRPr lang="en-US" sz="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BBBC68-ADF3-22EB-BB80-37DD72DB564E}"/>
              </a:ext>
            </a:extLst>
          </p:cNvPr>
          <p:cNvSpPr txBox="1"/>
          <p:nvPr/>
        </p:nvSpPr>
        <p:spPr>
          <a:xfrm>
            <a:off x="4726822" y="4904185"/>
            <a:ext cx="221364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1" dirty="0"/>
              <a:t>Y. Wang, L. He et al. Mater. Sci. Eng. A 849 (2022) 143475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5B26F6-4FD0-CE64-E215-FB3D5CB121CD}"/>
              </a:ext>
            </a:extLst>
          </p:cNvPr>
          <p:cNvSpPr txBox="1"/>
          <p:nvPr/>
        </p:nvSpPr>
        <p:spPr>
          <a:xfrm>
            <a:off x="7173665" y="4766074"/>
            <a:ext cx="1548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b-NO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L. He et al. </a:t>
            </a:r>
            <a:r>
              <a:rPr lang="nb-NO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Mater. Lett.</a:t>
            </a:r>
            <a:r>
              <a:rPr lang="nb-NO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117 (2014) 120-123</a:t>
            </a:r>
            <a:endParaRPr lang="nb-NO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Japanese Patent No. 5704640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, 2015</a:t>
            </a:r>
            <a:endParaRPr lang="en-US" sz="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AC3C94-1CE1-230E-4053-19D0690192CE}"/>
              </a:ext>
            </a:extLst>
          </p:cNvPr>
          <p:cNvSpPr txBox="1"/>
          <p:nvPr/>
        </p:nvSpPr>
        <p:spPr>
          <a:xfrm>
            <a:off x="1785522" y="4918541"/>
            <a:ext cx="1999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K. </a:t>
            </a:r>
            <a:r>
              <a:rPr lang="en-US" sz="6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Bawane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, L. He et al. </a:t>
            </a:r>
            <a:r>
              <a:rPr lang="en-US" sz="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Scripta Mater</a:t>
            </a:r>
            <a:r>
              <a:rPr lang="en-US" sz="600" b="1" dirty="0">
                <a:solidFill>
                  <a:srgbClr val="000000"/>
                </a:solidFill>
                <a:latin typeface="Calibri" panose="020F0502020204030204" pitchFamily="34" charset="0"/>
              </a:rPr>
              <a:t>. 197 (2021) 113790</a:t>
            </a:r>
            <a:endParaRPr lang="en-US" sz="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2E35DE-9716-6C5B-47D7-FF0C324F6837}"/>
              </a:ext>
            </a:extLst>
          </p:cNvPr>
          <p:cNvSpPr txBox="1">
            <a:spLocks/>
          </p:cNvSpPr>
          <p:nvPr/>
        </p:nvSpPr>
        <p:spPr bwMode="auto">
          <a:xfrm>
            <a:off x="6346735" y="104346"/>
            <a:ext cx="2552038" cy="29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609585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2pPr>
            <a:lvl3pPr marL="1219170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3pPr>
            <a:lvl4pPr marL="1828754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4pPr>
            <a:lvl5pPr marL="2438339" indent="0" algn="ctr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5pPr>
            <a:lvl6pPr marL="3047924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350" dirty="0">
                <a:solidFill>
                  <a:schemeClr val="bg1"/>
                </a:solidFill>
                <a:ea typeface="+mn-ea"/>
              </a:rPr>
              <a:t>https://www.ne.ncsu.edu/mix/</a:t>
            </a:r>
          </a:p>
        </p:txBody>
      </p:sp>
    </p:spTree>
    <p:extLst>
      <p:ext uri="{BB962C8B-B14F-4D97-AF65-F5344CB8AC3E}">
        <p14:creationId xmlns:p14="http://schemas.microsoft.com/office/powerpoint/2010/main" val="3664843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9602F-9856-7039-0F71-126BB50F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5CDBA-804E-AA87-9FE1-2DFC15349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4844"/>
            <a:ext cx="4354285" cy="3149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975C6-4268-0A37-885B-5648DD49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85" y="514843"/>
            <a:ext cx="4380027" cy="31499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69E5FB-5D25-958D-8F51-72A00CDFA8BC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dirty="0">
                <a:solidFill>
                  <a:schemeClr val="bg1"/>
                </a:solidFill>
              </a:rPr>
              <a:t>Phase Diagrams</a:t>
            </a:r>
          </a:p>
        </p:txBody>
      </p:sp>
    </p:spTree>
    <p:extLst>
      <p:ext uri="{BB962C8B-B14F-4D97-AF65-F5344CB8AC3E}">
        <p14:creationId xmlns:p14="http://schemas.microsoft.com/office/powerpoint/2010/main" val="375735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A8960-6BBA-7367-67E2-5CED042D1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E438D8-28F4-9A33-B5AA-11BB6AE42ADA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8B71F-DFAD-C5B3-C9BB-6612CD871C24}"/>
              </a:ext>
            </a:extLst>
          </p:cNvPr>
          <p:cNvSpPr txBox="1"/>
          <p:nvPr/>
        </p:nvSpPr>
        <p:spPr>
          <a:xfrm>
            <a:off x="40604" y="1221248"/>
            <a:ext cx="46044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latin typeface="Aptos" panose="020B0004020202020204" pitchFamily="34" charset="0"/>
              </a:rPr>
              <a:t>Superior Properties</a:t>
            </a:r>
            <a:r>
              <a:rPr lang="en-US" sz="1400">
                <a:latin typeface="Aptos" panose="020B0004020202020204" pitchFamily="34" charset="0"/>
              </a:rPr>
              <a:t>:</a:t>
            </a:r>
            <a:br>
              <a:rPr lang="en-US" sz="1400">
                <a:latin typeface="Aptos" panose="020B0004020202020204" pitchFamily="34" charset="0"/>
              </a:rPr>
            </a:br>
            <a:r>
              <a:rPr lang="en-US" sz="1400">
                <a:latin typeface="Aptos" panose="020B0004020202020204" pitchFamily="34" charset="0"/>
              </a:rPr>
              <a:t>Higher uranium density (12.9 vs. 9.7 g/cm³) and thermal conductivity (22 vs. 3 W/</a:t>
            </a:r>
            <a:r>
              <a:rPr lang="en-US" sz="1400" err="1">
                <a:latin typeface="Aptos" panose="020B0004020202020204" pitchFamily="34" charset="0"/>
              </a:rPr>
              <a:t>m·K</a:t>
            </a:r>
            <a:r>
              <a:rPr lang="en-US" sz="1400">
                <a:latin typeface="Aptos" panose="020B0004020202020204" pitchFamily="34" charset="0"/>
              </a:rPr>
              <a:t> at 1200 K).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latin typeface="Aptos" panose="020B0004020202020204" pitchFamily="34" charset="0"/>
              </a:rPr>
              <a:t>Design Benefits</a:t>
            </a:r>
            <a:r>
              <a:rPr lang="en-US" sz="1400">
                <a:latin typeface="Aptos" panose="020B0004020202020204" pitchFamily="34" charset="0"/>
              </a:rPr>
              <a:t>:</a:t>
            </a:r>
            <a:br>
              <a:rPr lang="en-US" sz="1400">
                <a:latin typeface="Aptos" panose="020B0004020202020204" pitchFamily="34" charset="0"/>
              </a:rPr>
            </a:br>
            <a:r>
              <a:rPr lang="en-US" sz="1400">
                <a:latin typeface="Aptos" panose="020B0004020202020204" pitchFamily="34" charset="0"/>
              </a:rPr>
              <a:t>Enables compact cores, reduces thermal gradients, and mitigates melting risks.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latin typeface="Aptos" panose="020B0004020202020204" pitchFamily="34" charset="0"/>
              </a:rPr>
              <a:t>Material Compatibility</a:t>
            </a:r>
            <a:r>
              <a:rPr lang="en-US" sz="1400">
                <a:latin typeface="Aptos" panose="020B0004020202020204" pitchFamily="34" charset="0"/>
              </a:rPr>
              <a:t>:</a:t>
            </a:r>
            <a:br>
              <a:rPr lang="en-US" sz="1400">
                <a:latin typeface="Aptos" panose="020B0004020202020204" pitchFamily="34" charset="0"/>
              </a:rPr>
            </a:br>
            <a:r>
              <a:rPr lang="en-US" sz="1400">
                <a:latin typeface="Aptos" panose="020B0004020202020204" pitchFamily="34" charset="0"/>
              </a:rPr>
              <a:t>Stable with SiC/ZrC cladding (e.g., proposed in General Atomics’ EM2 reactor).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CA785-E3DD-D8DE-7A8B-B7D16F8977E9}"/>
              </a:ext>
            </a:extLst>
          </p:cNvPr>
          <p:cNvSpPr txBox="1"/>
          <p:nvPr/>
        </p:nvSpPr>
        <p:spPr>
          <a:xfrm>
            <a:off x="40604" y="753615"/>
            <a:ext cx="4604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Advantages of UC over UO₂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F1FE6-B536-F9E9-1B91-715CF35ABE4F}"/>
              </a:ext>
            </a:extLst>
          </p:cNvPr>
          <p:cNvSpPr txBox="1"/>
          <p:nvPr/>
        </p:nvSpPr>
        <p:spPr>
          <a:xfrm>
            <a:off x="5974385" y="4715677"/>
            <a:ext cx="29032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latin typeface="Aptos" panose="020B0004020202020204" pitchFamily="34" charset="0"/>
              </a:rPr>
              <a:t>The crystal structure of UC</a:t>
            </a:r>
            <a:r>
              <a:rPr lang="en-US" sz="1100" baseline="30000">
                <a:latin typeface="Aptos" panose="020B0004020202020204" pitchFamily="34" charset="0"/>
              </a:rPr>
              <a:t>1</a:t>
            </a:r>
            <a:endParaRPr lang="en-US" sz="110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DB1F1-F718-F0FA-EF53-3E9F535A8B48}"/>
              </a:ext>
            </a:extLst>
          </p:cNvPr>
          <p:cNvSpPr txBox="1"/>
          <p:nvPr/>
        </p:nvSpPr>
        <p:spPr>
          <a:xfrm>
            <a:off x="0" y="4846482"/>
            <a:ext cx="7307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>
                <a:latin typeface="Aptos" panose="020B0004020202020204" pitchFamily="34" charset="0"/>
              </a:rPr>
              <a:t>1</a:t>
            </a:r>
            <a:r>
              <a:rPr lang="en-US" sz="900">
                <a:latin typeface="Aptos" panose="020B0004020202020204" pitchFamily="34" charset="0"/>
              </a:rPr>
              <a:t>University of Liverpool. (2024). ChemTube3D.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4F123-9715-D0F4-4E78-52310280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9441" y="4651857"/>
            <a:ext cx="2297359" cy="389251"/>
          </a:xfrm>
        </p:spPr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3</a:t>
            </a:fld>
            <a:endParaRPr lang="en-US">
              <a:latin typeface="Aptos" panose="020B0004020202020204" pitchFamily="34" charset="0"/>
            </a:endParaRPr>
          </a:p>
        </p:txBody>
      </p:sp>
      <p:pic>
        <p:nvPicPr>
          <p:cNvPr id="7" name="Picture 6" descr="A blue and grey cube with lines and dots&#10;&#10;AI-generated content may be incorrect.">
            <a:extLst>
              <a:ext uri="{FF2B5EF4-FFF2-40B4-BE49-F238E27FC236}">
                <a16:creationId xmlns:a16="http://schemas.microsoft.com/office/drawing/2014/main" id="{3D42B1FF-67C8-97D3-7A0A-CD1EC026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551096"/>
            <a:ext cx="4531397" cy="41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1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C8E8-5599-B13A-A2C1-92460650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318DF2-2CC3-E31E-B26B-7B2AAF9326D0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747ED-5371-84C6-A39E-E183B940B834}"/>
              </a:ext>
            </a:extLst>
          </p:cNvPr>
          <p:cNvSpPr txBox="1"/>
          <p:nvPr/>
        </p:nvSpPr>
        <p:spPr>
          <a:xfrm>
            <a:off x="2342816" y="885643"/>
            <a:ext cx="4604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Knowledge Gap &amp; Study Focus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3D15C-8412-E19E-4778-7B814BF74742}"/>
              </a:ext>
            </a:extLst>
          </p:cNvPr>
          <p:cNvSpPr txBox="1"/>
          <p:nvPr/>
        </p:nvSpPr>
        <p:spPr>
          <a:xfrm>
            <a:off x="395522" y="1594659"/>
            <a:ext cx="84990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>
                <a:latin typeface="Aptos" panose="020B0004020202020204" pitchFamily="34" charset="0"/>
              </a:rPr>
              <a:t>Irradiation Performance</a:t>
            </a:r>
            <a:r>
              <a:rPr lang="en-US" sz="1600">
                <a:latin typeface="Aptos" panose="020B0004020202020204" pitchFamily="34" charset="0"/>
              </a:rPr>
              <a:t>:</a:t>
            </a:r>
            <a:br>
              <a:rPr lang="en-US" sz="1600">
                <a:latin typeface="Aptos" panose="020B0004020202020204" pitchFamily="34" charset="0"/>
              </a:rPr>
            </a:br>
            <a:r>
              <a:rPr lang="en-US" sz="1600">
                <a:latin typeface="Aptos" panose="020B0004020202020204" pitchFamily="34" charset="0"/>
              </a:rPr>
              <a:t>Limited data on UC’s response to radiation (swelling, defect formation).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>
                <a:latin typeface="Aptos" panose="020B0004020202020204" pitchFamily="34" charset="0"/>
              </a:rPr>
              <a:t>Research Approach</a:t>
            </a:r>
            <a:r>
              <a:rPr lang="en-US" sz="1600">
                <a:latin typeface="Aptos" panose="020B0004020202020204" pitchFamily="34" charset="0"/>
              </a:rPr>
              <a:t>:</a:t>
            </a:r>
            <a:br>
              <a:rPr lang="en-US" sz="1600">
                <a:latin typeface="Aptos" panose="020B0004020202020204" pitchFamily="34" charset="0"/>
              </a:rPr>
            </a:br>
            <a:r>
              <a:rPr lang="en-US" sz="1600" i="1">
                <a:latin typeface="Aptos" panose="020B0004020202020204" pitchFamily="34" charset="0"/>
              </a:rPr>
              <a:t>In situ</a:t>
            </a:r>
            <a:r>
              <a:rPr lang="en-US" sz="1600">
                <a:latin typeface="Aptos" panose="020B0004020202020204" pitchFamily="34" charset="0"/>
              </a:rPr>
              <a:t> TEM analysis of radiation-induced defects (Xe/Kr ion irradiation) and swelling.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>
                <a:latin typeface="Aptos" panose="020B0004020202020204" pitchFamily="34" charset="0"/>
              </a:rPr>
              <a:t>Comparison with UO₂</a:t>
            </a:r>
            <a:r>
              <a:rPr lang="en-US" sz="1600">
                <a:latin typeface="Aptos" panose="020B0004020202020204" pitchFamily="34" charset="0"/>
              </a:rPr>
              <a:t>:</a:t>
            </a:r>
            <a:br>
              <a:rPr lang="en-US" sz="1600">
                <a:latin typeface="Aptos" panose="020B0004020202020204" pitchFamily="34" charset="0"/>
              </a:rPr>
            </a:br>
            <a:r>
              <a:rPr lang="en-US" sz="1600">
                <a:latin typeface="Aptos" panose="020B0004020202020204" pitchFamily="34" charset="0"/>
              </a:rPr>
              <a:t>Contrasts UC’s dynamic microstructural evolution with well-documented UO₂ behavior.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7DBF5-C0E6-30F7-8D34-6E3178AE5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4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4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1808E-ACAD-6D3D-370D-A298679D6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1B106D-A1C9-3298-D1EC-C0EDBA231260}"/>
              </a:ext>
            </a:extLst>
          </p:cNvPr>
          <p:cNvSpPr txBox="1">
            <a:spLocks/>
          </p:cNvSpPr>
          <p:nvPr/>
        </p:nvSpPr>
        <p:spPr bwMode="auto">
          <a:xfrm>
            <a:off x="4645028" y="1993"/>
            <a:ext cx="4498972" cy="4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BC87E95-4779-C194-81FE-2DEFD20D6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18" y="699464"/>
            <a:ext cx="8834081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High Melting Temperature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 3420 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C, part of UHTCs (ultra-high temperature ceramics)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1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285750" indent="-285750" defTabSz="914400" eaLnBrk="0" hangingPunct="0">
              <a:buFont typeface="Arial" panose="020B0604020202020204" pitchFamily="34" charset="0"/>
              <a:buChar char="•"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Thermal &amp; Electrical Conductivities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 Higher than other materials.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Mechanical Properties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 Excellent strength and durability.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ja-JP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Resistance &amp; Absorption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 Resistant to fission products and low neutron absorption cross-section.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ja-JP" sz="1600" dirty="0">
              <a:solidFill>
                <a:srgbClr val="000000"/>
              </a:solidFill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It can be used as:</a:t>
            </a:r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0000"/>
                </a:solidFill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I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nert fuel matrix for </a:t>
            </a:r>
            <a:r>
              <a:rPr kumimoji="0" lang="en-US" altLang="ja-JP" sz="1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GFRs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2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0000"/>
                </a:solidFill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O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xygen-getter for microencapsulated fuels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3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0000"/>
                </a:solidFill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C</a:t>
            </a: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ladding alternative for advanced reactors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4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marL="742950" lvl="1" indent="-285750" defTabSz="914400" eaLnBrk="0" hangingPunct="0">
              <a:buFont typeface="Arial" panose="020B0604020202020204" pitchFamily="34" charset="0"/>
              <a:buChar char="•"/>
            </a:pPr>
            <a:r>
              <a:rPr kumimoji="0" lang="en-U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Fission product barrier in TRISO fuel particles</a:t>
            </a:r>
            <a:r>
              <a:rPr kumimoji="0" lang="en-US" altLang="ja-JP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5</a:t>
            </a:r>
            <a:endParaRPr kumimoji="0" lang="en-US" altLang="ja-JP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23735-6A3B-223D-4074-D192F2361924}"/>
              </a:ext>
            </a:extLst>
          </p:cNvPr>
          <p:cNvSpPr txBox="1"/>
          <p:nvPr/>
        </p:nvSpPr>
        <p:spPr>
          <a:xfrm>
            <a:off x="-49530" y="444553"/>
            <a:ext cx="462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Zirconium </a:t>
            </a:r>
            <a:r>
              <a:rPr lang="en-US" b="1">
                <a:solidFill>
                  <a:prstClr val="black"/>
                </a:solidFill>
                <a:latin typeface="Aptos" panose="020B0004020202020204" pitchFamily="34" charset="0"/>
              </a:rPr>
              <a:t>Carbide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(ZrC</a:t>
            </a:r>
            <a:r>
              <a:rPr lang="en-US" sz="1800" b="1">
                <a:solidFill>
                  <a:prstClr val="black"/>
                </a:solidFill>
                <a:latin typeface="Aptos" panose="020B0004020202020204" pitchFamily="34" charset="0"/>
              </a:rPr>
              <a:t>) 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17517-9117-5626-797F-9E5D5DC1BEA5}"/>
              </a:ext>
            </a:extLst>
          </p:cNvPr>
          <p:cNvSpPr txBox="1"/>
          <p:nvPr/>
        </p:nvSpPr>
        <p:spPr>
          <a:xfrm>
            <a:off x="0" y="4335323"/>
            <a:ext cx="73075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 dirty="0">
                <a:latin typeface="Aptos" panose="020B0004020202020204" pitchFamily="34" charset="0"/>
              </a:rPr>
              <a:t>1</a:t>
            </a:r>
            <a:r>
              <a:rPr lang="en-US" sz="900" i="1" dirty="0">
                <a:latin typeface="Aptos" panose="020B0004020202020204" pitchFamily="34" charset="0"/>
              </a:rPr>
              <a:t>I. L. Shabalin, 2019.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2</a:t>
            </a:r>
            <a:r>
              <a:rPr lang="en-US" sz="900" i="1" dirty="0">
                <a:latin typeface="Aptos" panose="020B0004020202020204" pitchFamily="34" charset="0"/>
              </a:rPr>
              <a:t>G. </a:t>
            </a:r>
            <a:r>
              <a:rPr lang="en-US" sz="900" i="1" dirty="0" err="1">
                <a:latin typeface="Aptos" panose="020B0004020202020204" pitchFamily="34" charset="0"/>
              </a:rPr>
              <a:t>Vasudevamurthy</a:t>
            </a:r>
            <a:r>
              <a:rPr lang="en-US" sz="900" i="1" dirty="0">
                <a:latin typeface="Aptos" panose="020B0004020202020204" pitchFamily="34" charset="0"/>
              </a:rPr>
              <a:t> et al., 2008. 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3</a:t>
            </a:r>
            <a:r>
              <a:rPr lang="en-US" sz="900" i="1" dirty="0">
                <a:latin typeface="Aptos" panose="020B0004020202020204" pitchFamily="34" charset="0"/>
              </a:rPr>
              <a:t>D. </a:t>
            </a:r>
            <a:r>
              <a:rPr lang="en-US" sz="900" i="1" dirty="0" err="1">
                <a:latin typeface="Aptos" panose="020B0004020202020204" pitchFamily="34" charset="0"/>
              </a:rPr>
              <a:t>Wongsawaeng</a:t>
            </a:r>
            <a:r>
              <a:rPr lang="en-US" sz="900" i="1" dirty="0">
                <a:latin typeface="Aptos" panose="020B0004020202020204" pitchFamily="34" charset="0"/>
              </a:rPr>
              <a:t>, 2010.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4</a:t>
            </a:r>
            <a:r>
              <a:rPr lang="en-US" sz="900" i="1" dirty="0">
                <a:latin typeface="Aptos" panose="020B0004020202020204" pitchFamily="34" charset="0"/>
              </a:rPr>
              <a:t>K. A. </a:t>
            </a:r>
            <a:r>
              <a:rPr lang="en-US" sz="900" i="1" dirty="0" err="1">
                <a:latin typeface="Aptos" panose="020B0004020202020204" pitchFamily="34" charset="0"/>
              </a:rPr>
              <a:t>Terrani</a:t>
            </a:r>
            <a:r>
              <a:rPr lang="en-US" sz="900" i="1" dirty="0">
                <a:latin typeface="Aptos" panose="020B0004020202020204" pitchFamily="34" charset="0"/>
              </a:rPr>
              <a:t>, 2018. </a:t>
            </a:r>
          </a:p>
          <a:p>
            <a:r>
              <a:rPr lang="en-US" sz="900" i="1" baseline="30000" dirty="0">
                <a:latin typeface="Aptos" panose="020B0004020202020204" pitchFamily="34" charset="0"/>
              </a:rPr>
              <a:t>5</a:t>
            </a:r>
            <a:r>
              <a:rPr lang="en-US" sz="900" i="1" dirty="0">
                <a:latin typeface="Aptos" panose="020B0004020202020204" pitchFamily="34" charset="0"/>
              </a:rPr>
              <a:t>I. E. Porter, et al., 2018.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BA1B5-48D6-5AB9-FC68-4494C68A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5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3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E7AA1-995D-15F7-3B5D-5C39A9092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6C081E7-C0DB-E66F-81CC-DC47744A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Experimental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935E6-F1BE-A51B-82CA-4E8E925314AC}"/>
              </a:ext>
            </a:extLst>
          </p:cNvPr>
          <p:cNvSpPr txBox="1"/>
          <p:nvPr/>
        </p:nvSpPr>
        <p:spPr>
          <a:xfrm>
            <a:off x="1" y="1299028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Aptos" panose="020B0004020202020204" pitchFamily="34" charset="0"/>
              </a:rPr>
              <a:t>Synthesis</a:t>
            </a:r>
            <a:r>
              <a:rPr lang="en-US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Aptos" panose="020B0004020202020204" pitchFamily="34" charset="0"/>
              </a:rPr>
              <a:t>Single-phase UC synthesized and sintered at Idaho National Laboratory (INL).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Aptos" panose="020B0004020202020204" pitchFamily="34" charset="0"/>
              </a:rPr>
              <a:t>Purity Validation</a:t>
            </a:r>
            <a:r>
              <a:rPr lang="en-US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Aptos" panose="020B0004020202020204" pitchFamily="34" charset="0"/>
              </a:rPr>
              <a:t>XRD analysis confirms high-purity UC.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Aptos" panose="020B0004020202020204" pitchFamily="34" charset="0"/>
              </a:rPr>
              <a:t>Microstructure Characterization</a:t>
            </a:r>
            <a:r>
              <a:rPr lang="en-US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Aptos" panose="020B0004020202020204" pitchFamily="34" charset="0"/>
              </a:rPr>
              <a:t>Optical microscopy reveals a high-density as-sintered pellet with equiaxed grains (10s to &gt;100 µm in size).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Aptos" panose="020B0004020202020204" pitchFamily="34" charset="0"/>
              </a:rPr>
              <a:t>TEM Sample Preparation</a:t>
            </a:r>
            <a:r>
              <a:rPr lang="en-US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Aptos" panose="020B0004020202020204" pitchFamily="34" charset="0"/>
              </a:rPr>
              <a:t>TEM lamellas prepared via the Focused Ion Beam (FIB) technique (FEI Quanta 3D FIB).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Aptos" panose="020B0004020202020204" pitchFamily="34" charset="0"/>
              </a:rPr>
              <a:t>Mounted on molybdenum (Mo) grids at INL’s Irradiated Materials Characterization Laboratory (IMCL).</a:t>
            </a: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CD89-F7D0-7F83-2AFB-D7A56331D573}"/>
              </a:ext>
            </a:extLst>
          </p:cNvPr>
          <p:cNvSpPr txBox="1"/>
          <p:nvPr/>
        </p:nvSpPr>
        <p:spPr>
          <a:xfrm>
            <a:off x="2685143" y="550636"/>
            <a:ext cx="3628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ptos" panose="020B0004020202020204" pitchFamily="34" charset="0"/>
              </a:rPr>
              <a:t>Sample Preparation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92BD9-9C89-C724-7C05-C9B614EC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6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B9D6-0910-3863-3E0E-C8193BF92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6D577BB-ECDC-0D84-C35B-1C279018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Experimental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CD2CE-73C1-E8A9-892E-8945B816718C}"/>
              </a:ext>
            </a:extLst>
          </p:cNvPr>
          <p:cNvSpPr txBox="1"/>
          <p:nvPr/>
        </p:nvSpPr>
        <p:spPr>
          <a:xfrm>
            <a:off x="73028" y="466880"/>
            <a:ext cx="9144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>
                <a:effectLst/>
                <a:latin typeface="Aptos" panose="020B0004020202020204" pitchFamily="34" charset="0"/>
              </a:rPr>
              <a:t>In-Situ Ion Irradiation</a:t>
            </a:r>
            <a:r>
              <a:rPr lang="en-US" sz="160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ptos" panose="020B0004020202020204" pitchFamily="34" charset="0"/>
              </a:rPr>
              <a:t>Conducted using the Intermediate Voltage Electron Microscope (IVEM) at Argonne National Laboratory (ANL)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>
                <a:effectLst/>
                <a:latin typeface="Aptos" panose="020B0004020202020204" pitchFamily="34" charset="0"/>
              </a:rPr>
              <a:t>Microstructural Evolution Analysis</a:t>
            </a:r>
            <a:r>
              <a:rPr lang="en-US" sz="160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ptos" panose="020B0004020202020204" pitchFamily="34" charset="0"/>
              </a:rPr>
              <a:t>In-situ TEM images captured at multiple irradiation doses.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ptos" panose="020B0004020202020204" pitchFamily="34" charset="0"/>
              </a:rPr>
              <a:t>Manual quantification of dislocation loops and Xe bubbles: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ptos" panose="020B0004020202020204" pitchFamily="34" charset="0"/>
              </a:rPr>
              <a:t>Diameters measured individually.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1600">
                <a:effectLst/>
                <a:latin typeface="Aptos" panose="020B0004020202020204" pitchFamily="34" charset="0"/>
              </a:rPr>
              <a:t>Densities calculated using </a:t>
            </a:r>
            <a:r>
              <a:rPr lang="en-US" sz="1600" b="1">
                <a:effectLst/>
                <a:latin typeface="Aptos" panose="020B0004020202020204" pitchFamily="34" charset="0"/>
              </a:rPr>
              <a:t>ImageJ</a:t>
            </a:r>
            <a:r>
              <a:rPr lang="en-US" sz="1600">
                <a:effectLst/>
                <a:latin typeface="Aptos" panose="020B0004020202020204" pitchFamily="34" charset="0"/>
              </a:rPr>
              <a:t> software</a:t>
            </a:r>
            <a:r>
              <a:rPr lang="en-US" sz="1600" baseline="30000">
                <a:effectLst/>
                <a:latin typeface="Aptos" panose="020B0004020202020204" pitchFamily="34" charset="0"/>
              </a:rPr>
              <a:t>1</a:t>
            </a:r>
            <a:r>
              <a:rPr lang="en-US" sz="1600">
                <a:effectLst/>
                <a:latin typeface="Aptos" panose="020B0004020202020204" pitchFamily="34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48D01F-17A0-B1C9-C0FC-A612CABD6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379075"/>
              </p:ext>
            </p:extLst>
          </p:nvPr>
        </p:nvGraphicFramePr>
        <p:xfrm>
          <a:off x="585919" y="2773029"/>
          <a:ext cx="4671746" cy="1893507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221671">
                  <a:extLst>
                    <a:ext uri="{9D8B030D-6E8A-4147-A177-3AD203B41FA5}">
                      <a16:colId xmlns:a16="http://schemas.microsoft.com/office/drawing/2014/main" val="1952396506"/>
                    </a:ext>
                  </a:extLst>
                </a:gridCol>
                <a:gridCol w="1543455">
                  <a:extLst>
                    <a:ext uri="{9D8B030D-6E8A-4147-A177-3AD203B41FA5}">
                      <a16:colId xmlns:a16="http://schemas.microsoft.com/office/drawing/2014/main" val="3936520527"/>
                    </a:ext>
                  </a:extLst>
                </a:gridCol>
                <a:gridCol w="1906620">
                  <a:extLst>
                    <a:ext uri="{9D8B030D-6E8A-4147-A177-3AD203B41FA5}">
                      <a16:colId xmlns:a16="http://schemas.microsoft.com/office/drawing/2014/main" val="2540765271"/>
                    </a:ext>
                  </a:extLst>
                </a:gridCol>
              </a:tblGrid>
              <a:tr h="38481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</a:rPr>
                        <a:t>Ion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6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Temperature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889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°C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/>
                </a:tc>
                <a:tc>
                  <a:txBody>
                    <a:bodyPr/>
                    <a:lstStyle/>
                    <a:p>
                      <a:pPr marL="407035" marR="407035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Final Dose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407035" marR="407035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ions/cm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/>
                </a:tc>
                <a:extLst>
                  <a:ext uri="{0D108BD9-81ED-4DB2-BD59-A6C34878D82A}">
                    <a16:rowId xmlns:a16="http://schemas.microsoft.com/office/drawing/2014/main" val="2478867596"/>
                  </a:ext>
                </a:extLst>
              </a:tr>
              <a:tr h="194945">
                <a:tc rowSpan="2">
                  <a:txBody>
                    <a:bodyPr/>
                    <a:lstStyle/>
                    <a:p>
                      <a:pPr marL="0" marR="635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1 MeV Kr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</a:rPr>
                        <a:t>2+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/>
                </a:tc>
                <a:tc rowSpan="2">
                  <a:txBody>
                    <a:bodyPr/>
                    <a:lstStyle/>
                    <a:p>
                      <a:pPr marL="0" marR="635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9.38 × 10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019167"/>
                  </a:ext>
                </a:extLst>
              </a:tr>
              <a:tr h="189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44103"/>
                  </a:ext>
                </a:extLst>
              </a:tr>
              <a:tr h="194945">
                <a:tc rowSpan="3">
                  <a:txBody>
                    <a:bodyPr/>
                    <a:lstStyle/>
                    <a:p>
                      <a:pPr marL="0" marR="635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300 keV Xe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635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2.5 × 10</a:t>
                      </a:r>
                      <a:r>
                        <a:rPr lang="en-US" sz="1400" kern="100" baseline="3000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73025" marR="73025" marT="3746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13861524"/>
                  </a:ext>
                </a:extLst>
              </a:tr>
              <a:tr h="189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3025" marR="73025" marT="37465" marB="0"/>
                </a:tc>
                <a:extLst>
                  <a:ext uri="{0D108BD9-81ED-4DB2-BD59-A6C34878D82A}">
                    <a16:rowId xmlns:a16="http://schemas.microsoft.com/office/drawing/2014/main" val="855567569"/>
                  </a:ext>
                </a:extLst>
              </a:tr>
              <a:tr h="189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48260" indent="0"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73025" marR="73025" marT="3746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5644996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1320C-96FA-62A2-556A-3ABF9EAB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7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34240-C293-B7BD-0F1E-7F46C0557D72}"/>
              </a:ext>
            </a:extLst>
          </p:cNvPr>
          <p:cNvSpPr txBox="1"/>
          <p:nvPr/>
        </p:nvSpPr>
        <p:spPr>
          <a:xfrm>
            <a:off x="0" y="4910582"/>
            <a:ext cx="7307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 dirty="0">
                <a:latin typeface="Aptos" panose="020B0004020202020204" pitchFamily="34" charset="0"/>
              </a:rPr>
              <a:t>1</a:t>
            </a:r>
            <a:r>
              <a:rPr lang="da-DK" sz="900" i="1" dirty="0">
                <a:latin typeface="Aptos" panose="020B0004020202020204" pitchFamily="34" charset="0"/>
              </a:rPr>
              <a:t>M.D. Abràmoff,</a:t>
            </a:r>
            <a:r>
              <a:rPr lang="da-DK" sz="900" dirty="0">
                <a:latin typeface="Aptos" panose="020B0004020202020204" pitchFamily="34" charset="0"/>
              </a:rPr>
              <a:t> et al., 2004.</a:t>
            </a:r>
            <a:endParaRPr lang="en-US" sz="900" dirty="0">
              <a:latin typeface="Aptos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023F4D-0DE6-133E-70C4-D80FE445B209}"/>
              </a:ext>
            </a:extLst>
          </p:cNvPr>
          <p:cNvGrpSpPr/>
          <p:nvPr/>
        </p:nvGrpSpPr>
        <p:grpSpPr>
          <a:xfrm>
            <a:off x="5788494" y="933240"/>
            <a:ext cx="2471442" cy="4027907"/>
            <a:chOff x="5863354" y="998091"/>
            <a:chExt cx="2471442" cy="40279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9FA282-5C0D-B93F-70BD-7387BE79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7969" y="998091"/>
              <a:ext cx="1886827" cy="40279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ACF01A-5981-DB03-C970-204AF5FF1E2E}"/>
                </a:ext>
              </a:extLst>
            </p:cNvPr>
            <p:cNvSpPr txBox="1"/>
            <p:nvPr/>
          </p:nvSpPr>
          <p:spPr>
            <a:xfrm>
              <a:off x="5863354" y="1097293"/>
              <a:ext cx="6898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Aptos" panose="020B0004020202020204" pitchFamily="34" charset="0"/>
                </a:rPr>
                <a:t>Kr</a:t>
              </a:r>
              <a:r>
                <a:rPr lang="en-US" sz="1100" b="1" baseline="30000">
                  <a:solidFill>
                    <a:srgbClr val="FF0000"/>
                  </a:solidFill>
                  <a:latin typeface="Aptos" panose="020B0004020202020204" pitchFamily="34" charset="0"/>
                </a:rPr>
                <a:t>++</a:t>
              </a:r>
              <a:r>
                <a:rPr lang="en-US" sz="1100" b="1">
                  <a:solidFill>
                    <a:srgbClr val="FF0000"/>
                  </a:solidFill>
                  <a:latin typeface="Aptos" panose="020B0004020202020204" pitchFamily="34" charset="0"/>
                </a:rPr>
                <a:t>/Xe</a:t>
              </a:r>
              <a:r>
                <a:rPr lang="en-US" sz="1100" b="1" baseline="30000">
                  <a:solidFill>
                    <a:srgbClr val="FF0000"/>
                  </a:solidFill>
                  <a:latin typeface="Aptos" panose="020B0004020202020204" pitchFamily="34" charset="0"/>
                </a:rPr>
                <a:t>+</a:t>
              </a:r>
              <a:endParaRPr lang="en-US" sz="1100" b="1">
                <a:solidFill>
                  <a:srgbClr val="FF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887B1C-20B4-C85A-C46C-5CFAE6749BA6}"/>
                </a:ext>
              </a:extLst>
            </p:cNvPr>
            <p:cNvSpPr txBox="1"/>
            <p:nvPr/>
          </p:nvSpPr>
          <p:spPr>
            <a:xfrm>
              <a:off x="7620000" y="1245856"/>
              <a:ext cx="714796" cy="26161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FFFF00"/>
                  </a:solidFill>
                  <a:latin typeface="Aptos" panose="020B0004020202020204" pitchFamily="34" charset="0"/>
                </a:rPr>
                <a:t>e</a:t>
              </a:r>
              <a:r>
                <a:rPr lang="en-US" sz="1050" b="1" baseline="30000">
                  <a:solidFill>
                    <a:srgbClr val="FFFF00"/>
                  </a:solidFill>
                  <a:latin typeface="Aptos" panose="020B0004020202020204" pitchFamily="34" charset="0"/>
                </a:rPr>
                <a:t>- </a:t>
              </a:r>
              <a:r>
                <a:rPr lang="en-US" sz="1050" b="1">
                  <a:solidFill>
                    <a:srgbClr val="FFFF00"/>
                  </a:solidFill>
                  <a:latin typeface="Aptos" panose="020B0004020202020204" pitchFamily="34" charset="0"/>
                </a:rPr>
                <a:t>beam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8620C0E8-3E38-B265-075B-AF087E256908}"/>
                </a:ext>
              </a:extLst>
            </p:cNvPr>
            <p:cNvSpPr/>
            <p:nvPr/>
          </p:nvSpPr>
          <p:spPr>
            <a:xfrm rot="19977671">
              <a:off x="7830053" y="3618669"/>
              <a:ext cx="246402" cy="58908"/>
            </a:xfrm>
            <a:prstGeom prst="flowChartMagneticDisk">
              <a:avLst/>
            </a:prstGeom>
            <a:ln w="9525"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443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3C18730-5E64-C379-BB26-12F9E4A8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Experimental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71B68-E60C-C533-3B79-AE549B8C7138}"/>
              </a:ext>
            </a:extLst>
          </p:cNvPr>
          <p:cNvSpPr txBox="1"/>
          <p:nvPr/>
        </p:nvSpPr>
        <p:spPr>
          <a:xfrm>
            <a:off x="-73027" y="427251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effectLst/>
                <a:latin typeface="Aptos" panose="020B0004020202020204" pitchFamily="34" charset="0"/>
              </a:rPr>
              <a:t>Sample Thickness Measurement</a:t>
            </a:r>
            <a:r>
              <a:rPr lang="en-US" sz="140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ptos" panose="020B0004020202020204" pitchFamily="34" charset="0"/>
              </a:rPr>
              <a:t>Electron Energy Loss Spectroscopy (EELS) applied to determine sample thickness</a:t>
            </a:r>
            <a:r>
              <a:rPr lang="en-US" sz="1400" baseline="30000">
                <a:effectLst/>
                <a:latin typeface="Aptos" panose="020B0004020202020204" pitchFamily="34" charset="0"/>
              </a:rPr>
              <a:t>1</a:t>
            </a:r>
            <a:r>
              <a:rPr lang="en-US" sz="1400">
                <a:effectLst/>
                <a:latin typeface="Aptos" panose="020B00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effectLst/>
                <a:latin typeface="Aptos" panose="020B0004020202020204" pitchFamily="34" charset="0"/>
              </a:rPr>
              <a:t>Advanced Characterization</a:t>
            </a:r>
            <a:r>
              <a:rPr lang="en-US" sz="140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ptos" panose="020B0004020202020204" pitchFamily="34" charset="0"/>
              </a:rPr>
              <a:t>Elemental distribution analyzed via </a:t>
            </a:r>
            <a:r>
              <a:rPr lang="en-US" sz="1400" b="1">
                <a:effectLst/>
                <a:latin typeface="Aptos" panose="020B0004020202020204" pitchFamily="34" charset="0"/>
              </a:rPr>
              <a:t>200 kV FEI Titan TEM</a:t>
            </a:r>
            <a:r>
              <a:rPr lang="en-US" sz="1400">
                <a:effectLst/>
                <a:latin typeface="Aptos" panose="020B0004020202020204" pitchFamily="34" charset="0"/>
              </a:rPr>
              <a:t> equipped with </a:t>
            </a:r>
            <a:r>
              <a:rPr lang="en-US" sz="1400" b="1" err="1">
                <a:effectLst/>
                <a:latin typeface="Aptos" panose="020B0004020202020204" pitchFamily="34" charset="0"/>
              </a:rPr>
              <a:t>ChemiSTEM</a:t>
            </a:r>
            <a:r>
              <a:rPr lang="en-US" sz="1400" b="1">
                <a:effectLst/>
                <a:latin typeface="Aptos" panose="020B0004020202020204" pitchFamily="34" charset="0"/>
              </a:rPr>
              <a:t>™</a:t>
            </a:r>
            <a:r>
              <a:rPr lang="en-US" sz="1400">
                <a:effectLst/>
                <a:latin typeface="Aptos" panose="020B0004020202020204" pitchFamily="34" charset="0"/>
              </a:rPr>
              <a:t> technology.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>
                <a:effectLst/>
                <a:latin typeface="Aptos" panose="020B0004020202020204" pitchFamily="34" charset="0"/>
              </a:rPr>
              <a:t>SRIM Simulations</a:t>
            </a:r>
            <a:r>
              <a:rPr lang="en-US" sz="1400">
                <a:effectLst/>
                <a:latin typeface="Aptos" panose="020B00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effectLst/>
                <a:latin typeface="Aptos" panose="020B0004020202020204" pitchFamily="34" charset="0"/>
              </a:rPr>
              <a:t>Simulated depth profiles and atomic displacements using </a:t>
            </a:r>
            <a:r>
              <a:rPr lang="en-US" sz="1400" b="1">
                <a:effectLst/>
                <a:latin typeface="Aptos" panose="020B0004020202020204" pitchFamily="34" charset="0"/>
              </a:rPr>
              <a:t>Kinchin-Pease mode</a:t>
            </a:r>
            <a:r>
              <a:rPr lang="en-US" sz="1400">
                <a:effectLst/>
                <a:latin typeface="Aptos" panose="020B0004020202020204" pitchFamily="34" charset="0"/>
              </a:rPr>
              <a:t>: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BC9FF89-3BA5-49C9-BE28-C07A1A178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948246"/>
              </p:ext>
            </p:extLst>
          </p:nvPr>
        </p:nvGraphicFramePr>
        <p:xfrm>
          <a:off x="-1" y="1702265"/>
          <a:ext cx="4572001" cy="3338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FAD983B-6AF5-E9F5-4C01-83B87E57BA38}"/>
              </a:ext>
            </a:extLst>
          </p:cNvPr>
          <p:cNvSpPr txBox="1"/>
          <p:nvPr/>
        </p:nvSpPr>
        <p:spPr>
          <a:xfrm>
            <a:off x="3106058" y="2129064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Kr</a:t>
            </a:r>
            <a:r>
              <a:rPr lang="en-US" baseline="30000" dirty="0">
                <a:latin typeface="Aptos" panose="020B0004020202020204" pitchFamily="34" charset="0"/>
              </a:rPr>
              <a:t>++</a:t>
            </a:r>
            <a:endParaRPr lang="en-US" dirty="0">
              <a:latin typeface="Aptos" panose="020B00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BC9FF89-3BA5-49C9-BE28-C07A1A1787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933860"/>
              </p:ext>
            </p:extLst>
          </p:nvPr>
        </p:nvGraphicFramePr>
        <p:xfrm>
          <a:off x="4645026" y="1702265"/>
          <a:ext cx="4498971" cy="3214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F628C8-6410-BB46-8849-1F65630333EF}"/>
              </a:ext>
            </a:extLst>
          </p:cNvPr>
          <p:cNvSpPr txBox="1"/>
          <p:nvPr/>
        </p:nvSpPr>
        <p:spPr>
          <a:xfrm>
            <a:off x="7779658" y="2096798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Xe</a:t>
            </a:r>
            <a:r>
              <a:rPr lang="en-US" baseline="30000" dirty="0">
                <a:latin typeface="Aptos" panose="020B0004020202020204" pitchFamily="34" charset="0"/>
              </a:rPr>
              <a:t>+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86BC40-BA2E-73FA-1588-53CFDDF82A42}"/>
              </a:ext>
            </a:extLst>
          </p:cNvPr>
          <p:cNvSpPr/>
          <p:nvPr/>
        </p:nvSpPr>
        <p:spPr>
          <a:xfrm>
            <a:off x="719847" y="1886923"/>
            <a:ext cx="595086" cy="2529191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CB669-AE7B-5C3B-382F-E51FB02C2C92}"/>
              </a:ext>
            </a:extLst>
          </p:cNvPr>
          <p:cNvSpPr/>
          <p:nvPr/>
        </p:nvSpPr>
        <p:spPr>
          <a:xfrm>
            <a:off x="5392367" y="1886923"/>
            <a:ext cx="1443409" cy="2529191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59956A1-6BF9-EDA4-9181-C12E95ED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8</a:t>
            </a:fld>
            <a:endParaRPr lang="en-US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9E21C-198F-CBB2-9737-A3AE657ED84E}"/>
              </a:ext>
            </a:extLst>
          </p:cNvPr>
          <p:cNvSpPr txBox="1"/>
          <p:nvPr/>
        </p:nvSpPr>
        <p:spPr>
          <a:xfrm>
            <a:off x="0" y="4910582"/>
            <a:ext cx="7307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>
                <a:latin typeface="Aptos" panose="020B0004020202020204" pitchFamily="34" charset="0"/>
              </a:rPr>
              <a:t>1</a:t>
            </a:r>
            <a:r>
              <a:rPr lang="da-DK" sz="900" i="1">
                <a:latin typeface="Aptos" panose="020B0004020202020204" pitchFamily="34" charset="0"/>
              </a:rPr>
              <a:t>T. Malis, et al., 1988</a:t>
            </a:r>
            <a:endParaRPr lang="en-US" sz="9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63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428EF-439C-0CE3-7D99-7047C154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9D7E27F-5331-B983-79D2-CC95F0E2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28" y="1993"/>
            <a:ext cx="4498972" cy="445479"/>
          </a:xfrm>
        </p:spPr>
        <p:txBody>
          <a:bodyPr/>
          <a:lstStyle/>
          <a:p>
            <a:pPr algn="r"/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073EB-5032-27B7-34F4-378CAC2CC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2" y="435391"/>
            <a:ext cx="4257726" cy="425166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8591E-FB98-C700-0C7D-9D8661321641}"/>
              </a:ext>
            </a:extLst>
          </p:cNvPr>
          <p:cNvSpPr txBox="1"/>
          <p:nvPr/>
        </p:nvSpPr>
        <p:spPr>
          <a:xfrm>
            <a:off x="552707" y="4687058"/>
            <a:ext cx="41266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Aptos" panose="020B0004020202020204" pitchFamily="34" charset="0"/>
              </a:rPr>
              <a:t>Xe bubble formation at a) 600 </a:t>
            </a:r>
            <a:r>
              <a:rPr lang="en-US" sz="1100" baseline="30000" dirty="0">
                <a:latin typeface="Aptos" panose="020B0004020202020204" pitchFamily="34" charset="0"/>
              </a:rPr>
              <a:t>o</a:t>
            </a:r>
            <a:r>
              <a:rPr lang="en-US" sz="1100" dirty="0">
                <a:latin typeface="Aptos" panose="020B0004020202020204" pitchFamily="34" charset="0"/>
              </a:rPr>
              <a:t>C under-focus and b) over-focus and at c) 900 </a:t>
            </a:r>
            <a:r>
              <a:rPr lang="en-US" sz="1100" baseline="30000" dirty="0">
                <a:latin typeface="Aptos" panose="020B0004020202020204" pitchFamily="34" charset="0"/>
              </a:rPr>
              <a:t>o</a:t>
            </a:r>
            <a:r>
              <a:rPr lang="en-US" sz="1100" dirty="0">
                <a:latin typeface="Aptos" panose="020B0004020202020204" pitchFamily="34" charset="0"/>
              </a:rPr>
              <a:t>C under-focus and d) overfocus, all by 1 micron.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090E7E-C4B3-ED2C-9DF9-11DB643A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63753"/>
              </p:ext>
            </p:extLst>
          </p:nvPr>
        </p:nvGraphicFramePr>
        <p:xfrm>
          <a:off x="5483412" y="744110"/>
          <a:ext cx="3391710" cy="1132714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745850">
                  <a:extLst>
                    <a:ext uri="{9D8B030D-6E8A-4147-A177-3AD203B41FA5}">
                      <a16:colId xmlns:a16="http://schemas.microsoft.com/office/drawing/2014/main" val="3319627602"/>
                    </a:ext>
                  </a:extLst>
                </a:gridCol>
                <a:gridCol w="778564">
                  <a:extLst>
                    <a:ext uri="{9D8B030D-6E8A-4147-A177-3AD203B41FA5}">
                      <a16:colId xmlns:a16="http://schemas.microsoft.com/office/drawing/2014/main" val="950027018"/>
                    </a:ext>
                  </a:extLst>
                </a:gridCol>
                <a:gridCol w="661066">
                  <a:extLst>
                    <a:ext uri="{9D8B030D-6E8A-4147-A177-3AD203B41FA5}">
                      <a16:colId xmlns:a16="http://schemas.microsoft.com/office/drawing/2014/main" val="1364981115"/>
                    </a:ext>
                  </a:extLst>
                </a:gridCol>
                <a:gridCol w="1206230">
                  <a:extLst>
                    <a:ext uri="{9D8B030D-6E8A-4147-A177-3AD203B41FA5}">
                      <a16:colId xmlns:a16="http://schemas.microsoft.com/office/drawing/2014/main" val="3543558472"/>
                    </a:ext>
                  </a:extLst>
                </a:gridCol>
              </a:tblGrid>
              <a:tr h="87630"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Dose</a:t>
                      </a:r>
                    </a:p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(dpa)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Temp</a:t>
                      </a:r>
                    </a:p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(°C)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Swell </a:t>
                      </a:r>
                    </a:p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(%)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Average Size</a:t>
                      </a:r>
                    </a:p>
                    <a:p>
                      <a:pPr marL="0" marR="0" indent="0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(nm)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2254"/>
                  </a:ext>
                </a:extLst>
              </a:tr>
              <a:tr h="87630"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9.3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600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0.36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l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1.14±0.26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1543476"/>
                  </a:ext>
                </a:extLst>
              </a:tr>
              <a:tr h="87630"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9.3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900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just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0.6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120015" algn="l">
                        <a:lnSpc>
                          <a:spcPct val="102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1.34±0.39</a:t>
                      </a:r>
                      <a:endParaRPr lang="en-US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056844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5A65AEA-69AA-BF82-BD47-94D08D9CCF49}"/>
              </a:ext>
            </a:extLst>
          </p:cNvPr>
          <p:cNvSpPr txBox="1"/>
          <p:nvPr/>
        </p:nvSpPr>
        <p:spPr>
          <a:xfrm>
            <a:off x="5483412" y="2460749"/>
            <a:ext cx="32749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While there is expected to be an increase in bubble sizes and swelling at higher temperatures, our samples showed only marginal changes.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ACD477-D019-0BDB-9CA5-A6CCD23BD008}"/>
              </a:ext>
            </a:extLst>
          </p:cNvPr>
          <p:cNvCxnSpPr/>
          <p:nvPr/>
        </p:nvCxnSpPr>
        <p:spPr>
          <a:xfrm flipH="1" flipV="1">
            <a:off x="855033" y="744110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37743E-41B6-8B9E-CD1A-6D62FFF08870}"/>
              </a:ext>
            </a:extLst>
          </p:cNvPr>
          <p:cNvCxnSpPr/>
          <p:nvPr/>
        </p:nvCxnSpPr>
        <p:spPr>
          <a:xfrm flipH="1" flipV="1">
            <a:off x="3094672" y="729932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82EBC0-8D3F-2029-37F1-0C227114BF9B}"/>
              </a:ext>
            </a:extLst>
          </p:cNvPr>
          <p:cNvCxnSpPr/>
          <p:nvPr/>
        </p:nvCxnSpPr>
        <p:spPr>
          <a:xfrm flipH="1" flipV="1">
            <a:off x="3910328" y="1303338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482F5C-42E8-1B5B-C8CA-933C72D83F1D}"/>
              </a:ext>
            </a:extLst>
          </p:cNvPr>
          <p:cNvCxnSpPr/>
          <p:nvPr/>
        </p:nvCxnSpPr>
        <p:spPr>
          <a:xfrm flipH="1" flipV="1">
            <a:off x="1729105" y="1303338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65D3C4-05E2-58A2-D26E-118FF07CCCF0}"/>
              </a:ext>
            </a:extLst>
          </p:cNvPr>
          <p:cNvCxnSpPr/>
          <p:nvPr/>
        </p:nvCxnSpPr>
        <p:spPr>
          <a:xfrm flipH="1" flipV="1">
            <a:off x="1292453" y="4404853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92FE55-E558-A0E2-9BF5-870A48A27064}"/>
              </a:ext>
            </a:extLst>
          </p:cNvPr>
          <p:cNvCxnSpPr/>
          <p:nvPr/>
        </p:nvCxnSpPr>
        <p:spPr>
          <a:xfrm flipH="1" flipV="1">
            <a:off x="3461250" y="4401583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341A81-74D0-F139-0B4B-9D5B337E57E6}"/>
              </a:ext>
            </a:extLst>
          </p:cNvPr>
          <p:cNvCxnSpPr/>
          <p:nvPr/>
        </p:nvCxnSpPr>
        <p:spPr>
          <a:xfrm flipH="1" flipV="1">
            <a:off x="3461250" y="3325940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0EE73E-4542-2195-2065-3F70FD0E71D3}"/>
              </a:ext>
            </a:extLst>
          </p:cNvPr>
          <p:cNvCxnSpPr/>
          <p:nvPr/>
        </p:nvCxnSpPr>
        <p:spPr>
          <a:xfrm flipH="1" flipV="1">
            <a:off x="1349037" y="3410120"/>
            <a:ext cx="136525" cy="2012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9946C4B-D46B-07FA-11E8-2860AC58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B94E0-5E06-6D42-A41D-50D581B40900}" type="slidenum">
              <a:rPr lang="en-US" smtClean="0">
                <a:latin typeface="Aptos" panose="020B0004020202020204" pitchFamily="34" charset="0"/>
              </a:rPr>
              <a:pPr>
                <a:defRPr/>
              </a:pPr>
              <a:t>9</a:t>
            </a:fld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4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</Template>
  <TotalTime>193</TotalTime>
  <Words>1909</Words>
  <Application>Microsoft Office PowerPoint</Application>
  <PresentationFormat>On-screen Show (16:9)</PresentationFormat>
  <Paragraphs>294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Abadi</vt:lpstr>
      <vt:lpstr>Aptos</vt:lpstr>
      <vt:lpstr>Aptos Narrow</vt:lpstr>
      <vt:lpstr>Arial</vt:lpstr>
      <vt:lpstr>Arial Narrow</vt:lpstr>
      <vt:lpstr>Calibri</vt:lpstr>
      <vt:lpstr>Cambria</vt:lpstr>
      <vt:lpstr>NCStateU-horizontal-left-logo</vt:lpstr>
      <vt:lpstr>In-situ Irradiation of Uranium Carbide and Zirconium Carbide</vt:lpstr>
      <vt:lpstr>PowerPoint Presentation</vt:lpstr>
      <vt:lpstr>PowerPoint Presentation</vt:lpstr>
      <vt:lpstr>PowerPoint Presentation</vt:lpstr>
      <vt:lpstr>PowerPoint Presentation</vt:lpstr>
      <vt:lpstr>Experimental</vt:lpstr>
      <vt:lpstr>Experimental</vt:lpstr>
      <vt:lpstr>Experimental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Discussion</vt:lpstr>
      <vt:lpstr>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Excess Mg to Control Corrosion in Molten MgCl2 and KCl Eutectic Salt Mixture</dc:title>
  <dc:creator>Bobby Gentile</dc:creator>
  <cp:lastModifiedBy>Lingfeng He</cp:lastModifiedBy>
  <cp:revision>9</cp:revision>
  <dcterms:created xsi:type="dcterms:W3CDTF">2023-08-26T02:59:11Z</dcterms:created>
  <dcterms:modified xsi:type="dcterms:W3CDTF">2025-04-15T02:51:05Z</dcterms:modified>
</cp:coreProperties>
</file>