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2" r:id="rId4"/>
  </p:sldMasterIdLst>
  <p:notesMasterIdLst>
    <p:notesMasterId r:id="rId20"/>
  </p:notesMasterIdLst>
  <p:sldIdLst>
    <p:sldId id="256" r:id="rId5"/>
    <p:sldId id="257" r:id="rId6"/>
    <p:sldId id="1044" r:id="rId7"/>
    <p:sldId id="1012" r:id="rId8"/>
    <p:sldId id="1013" r:id="rId9"/>
    <p:sldId id="1015" r:id="rId10"/>
    <p:sldId id="993" r:id="rId11"/>
    <p:sldId id="994" r:id="rId12"/>
    <p:sldId id="995" r:id="rId13"/>
    <p:sldId id="1018" r:id="rId14"/>
    <p:sldId id="1019" r:id="rId15"/>
    <p:sldId id="1020" r:id="rId16"/>
    <p:sldId id="1021" r:id="rId17"/>
    <p:sldId id="989" r:id="rId18"/>
    <p:sldId id="2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19E"/>
    <a:srgbClr val="2DA9E1"/>
    <a:srgbClr val="1C3665"/>
    <a:srgbClr val="8EC4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p:restoredTop sz="94694"/>
  </p:normalViewPr>
  <p:slideViewPr>
    <p:cSldViewPr snapToGrid="0" snapToObjects="1">
      <p:cViewPr varScale="1">
        <p:scale>
          <a:sx n="72" d="100"/>
          <a:sy n="72" d="100"/>
        </p:scale>
        <p:origin x="7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M. McCary" userId="8470662f-799d-4b17-844f-f9db33b93e20" providerId="ADAL" clId="{63ED65C4-7AE8-449E-9F9E-7C9A847EC1D1}"/>
    <pc:docChg chg="modSld">
      <pc:chgData name="Kelly M. McCary" userId="8470662f-799d-4b17-844f-f9db33b93e20" providerId="ADAL" clId="{63ED65C4-7AE8-449E-9F9E-7C9A847EC1D1}" dt="2025-04-09T22:19:43.425" v="16" actId="1076"/>
      <pc:docMkLst>
        <pc:docMk/>
      </pc:docMkLst>
      <pc:sldChg chg="modSp mod">
        <pc:chgData name="Kelly M. McCary" userId="8470662f-799d-4b17-844f-f9db33b93e20" providerId="ADAL" clId="{63ED65C4-7AE8-449E-9F9E-7C9A847EC1D1}" dt="2025-04-09T22:02:42.819" v="1" actId="20577"/>
        <pc:sldMkLst>
          <pc:docMk/>
          <pc:sldMk cId="2841192203" sldId="989"/>
        </pc:sldMkLst>
        <pc:spChg chg="mod">
          <ac:chgData name="Kelly M. McCary" userId="8470662f-799d-4b17-844f-f9db33b93e20" providerId="ADAL" clId="{63ED65C4-7AE8-449E-9F9E-7C9A847EC1D1}" dt="2025-04-09T22:02:42.819" v="1" actId="20577"/>
          <ac:spMkLst>
            <pc:docMk/>
            <pc:sldMk cId="2841192203" sldId="989"/>
            <ac:spMk id="6" creationId="{30B4E587-0EDA-D4C9-10F6-7C830FCFCC02}"/>
          </ac:spMkLst>
        </pc:spChg>
      </pc:sldChg>
      <pc:sldChg chg="modSp mod">
        <pc:chgData name="Kelly M. McCary" userId="8470662f-799d-4b17-844f-f9db33b93e20" providerId="ADAL" clId="{63ED65C4-7AE8-449E-9F9E-7C9A847EC1D1}" dt="2025-04-09T22:03:04.065" v="8" actId="20577"/>
        <pc:sldMkLst>
          <pc:docMk/>
          <pc:sldMk cId="3421277366" sldId="995"/>
        </pc:sldMkLst>
        <pc:spChg chg="mod">
          <ac:chgData name="Kelly M. McCary" userId="8470662f-799d-4b17-844f-f9db33b93e20" providerId="ADAL" clId="{63ED65C4-7AE8-449E-9F9E-7C9A847EC1D1}" dt="2025-04-09T22:03:04.065" v="8" actId="20577"/>
          <ac:spMkLst>
            <pc:docMk/>
            <pc:sldMk cId="3421277366" sldId="995"/>
            <ac:spMk id="6" creationId="{30B4E587-0EDA-D4C9-10F6-7C830FCFCC02}"/>
          </ac:spMkLst>
        </pc:spChg>
      </pc:sldChg>
      <pc:sldChg chg="modSp mod">
        <pc:chgData name="Kelly M. McCary" userId="8470662f-799d-4b17-844f-f9db33b93e20" providerId="ADAL" clId="{63ED65C4-7AE8-449E-9F9E-7C9A847EC1D1}" dt="2025-04-09T22:03:36.522" v="12"/>
        <pc:sldMkLst>
          <pc:docMk/>
          <pc:sldMk cId="3340243588" sldId="1018"/>
        </pc:sldMkLst>
        <pc:spChg chg="mod">
          <ac:chgData name="Kelly M. McCary" userId="8470662f-799d-4b17-844f-f9db33b93e20" providerId="ADAL" clId="{63ED65C4-7AE8-449E-9F9E-7C9A847EC1D1}" dt="2025-04-09T22:03:36.522" v="12"/>
          <ac:spMkLst>
            <pc:docMk/>
            <pc:sldMk cId="3340243588" sldId="1018"/>
            <ac:spMk id="6" creationId="{30B4E587-0EDA-D4C9-10F6-7C830FCFCC02}"/>
          </ac:spMkLst>
        </pc:spChg>
      </pc:sldChg>
      <pc:sldChg chg="modSp mod">
        <pc:chgData name="Kelly M. McCary" userId="8470662f-799d-4b17-844f-f9db33b93e20" providerId="ADAL" clId="{63ED65C4-7AE8-449E-9F9E-7C9A847EC1D1}" dt="2025-04-09T22:03:31.220" v="11" actId="20577"/>
        <pc:sldMkLst>
          <pc:docMk/>
          <pc:sldMk cId="1088367064" sldId="1019"/>
        </pc:sldMkLst>
        <pc:spChg chg="mod">
          <ac:chgData name="Kelly M. McCary" userId="8470662f-799d-4b17-844f-f9db33b93e20" providerId="ADAL" clId="{63ED65C4-7AE8-449E-9F9E-7C9A847EC1D1}" dt="2025-04-09T22:03:31.220" v="11" actId="20577"/>
          <ac:spMkLst>
            <pc:docMk/>
            <pc:sldMk cId="1088367064" sldId="1019"/>
            <ac:spMk id="6" creationId="{30B4E587-0EDA-D4C9-10F6-7C830FCFCC02}"/>
          </ac:spMkLst>
        </pc:spChg>
      </pc:sldChg>
      <pc:sldChg chg="modSp mod">
        <pc:chgData name="Kelly M. McCary" userId="8470662f-799d-4b17-844f-f9db33b93e20" providerId="ADAL" clId="{63ED65C4-7AE8-449E-9F9E-7C9A847EC1D1}" dt="2025-04-09T22:03:41.435" v="13" actId="20577"/>
        <pc:sldMkLst>
          <pc:docMk/>
          <pc:sldMk cId="2825282702" sldId="1020"/>
        </pc:sldMkLst>
        <pc:spChg chg="mod">
          <ac:chgData name="Kelly M. McCary" userId="8470662f-799d-4b17-844f-f9db33b93e20" providerId="ADAL" clId="{63ED65C4-7AE8-449E-9F9E-7C9A847EC1D1}" dt="2025-04-09T22:03:41.435" v="13" actId="20577"/>
          <ac:spMkLst>
            <pc:docMk/>
            <pc:sldMk cId="2825282702" sldId="1020"/>
            <ac:spMk id="6" creationId="{30B4E587-0EDA-D4C9-10F6-7C830FCFCC02}"/>
          </ac:spMkLst>
        </pc:spChg>
      </pc:sldChg>
      <pc:sldChg chg="modSp mod">
        <pc:chgData name="Kelly M. McCary" userId="8470662f-799d-4b17-844f-f9db33b93e20" providerId="ADAL" clId="{63ED65C4-7AE8-449E-9F9E-7C9A847EC1D1}" dt="2025-04-09T22:19:43.425" v="16" actId="1076"/>
        <pc:sldMkLst>
          <pc:docMk/>
          <pc:sldMk cId="1005106670" sldId="1021"/>
        </pc:sldMkLst>
        <pc:spChg chg="mod">
          <ac:chgData name="Kelly M. McCary" userId="8470662f-799d-4b17-844f-f9db33b93e20" providerId="ADAL" clId="{63ED65C4-7AE8-449E-9F9E-7C9A847EC1D1}" dt="2025-04-09T22:03:44.290" v="14" actId="20577"/>
          <ac:spMkLst>
            <pc:docMk/>
            <pc:sldMk cId="1005106670" sldId="1021"/>
            <ac:spMk id="6" creationId="{30B4E587-0EDA-D4C9-10F6-7C830FCFCC02}"/>
          </ac:spMkLst>
        </pc:spChg>
        <pc:picChg chg="mod">
          <ac:chgData name="Kelly M. McCary" userId="8470662f-799d-4b17-844f-f9db33b93e20" providerId="ADAL" clId="{63ED65C4-7AE8-449E-9F9E-7C9A847EC1D1}" dt="2025-04-09T22:19:38.738" v="15" actId="1076"/>
          <ac:picMkLst>
            <pc:docMk/>
            <pc:sldMk cId="1005106670" sldId="1021"/>
            <ac:picMk id="9" creationId="{C33F34CC-14C8-4037-4532-DDE3E097654E}"/>
          </ac:picMkLst>
        </pc:picChg>
        <pc:picChg chg="mod">
          <ac:chgData name="Kelly M. McCary" userId="8470662f-799d-4b17-844f-f9db33b93e20" providerId="ADAL" clId="{63ED65C4-7AE8-449E-9F9E-7C9A847EC1D1}" dt="2025-04-09T22:19:43.425" v="16" actId="1076"/>
          <ac:picMkLst>
            <pc:docMk/>
            <pc:sldMk cId="1005106670" sldId="1021"/>
            <ac:picMk id="10" creationId="{C0457531-FBD6-9C96-1F88-066137E79B52}"/>
          </ac:picMkLst>
        </pc:picChg>
      </pc:sldChg>
    </pc:docChg>
  </pc:docChgLst>
  <pc:docChgLst>
    <pc:chgData name="Kelly M. McCary" userId="8470662f-799d-4b17-844f-f9db33b93e20" providerId="ADAL" clId="{6198FB0F-A586-4738-8E82-F85CB24EB56B}"/>
    <pc:docChg chg="modSld">
      <pc:chgData name="Kelly M. McCary" userId="8470662f-799d-4b17-844f-f9db33b93e20" providerId="ADAL" clId="{6198FB0F-A586-4738-8E82-F85CB24EB56B}" dt="2025-04-17T15:51:57.202" v="59" actId="20577"/>
      <pc:docMkLst>
        <pc:docMk/>
      </pc:docMkLst>
      <pc:sldChg chg="modSp mod">
        <pc:chgData name="Kelly M. McCary" userId="8470662f-799d-4b17-844f-f9db33b93e20" providerId="ADAL" clId="{6198FB0F-A586-4738-8E82-F85CB24EB56B}" dt="2025-04-17T15:51:31.625" v="20" actId="20577"/>
        <pc:sldMkLst>
          <pc:docMk/>
          <pc:sldMk cId="4025150931" sldId="256"/>
        </pc:sldMkLst>
        <pc:spChg chg="mod">
          <ac:chgData name="Kelly M. McCary" userId="8470662f-799d-4b17-844f-f9db33b93e20" providerId="ADAL" clId="{6198FB0F-A586-4738-8E82-F85CB24EB56B}" dt="2025-04-17T15:51:31.625" v="20" actId="20577"/>
          <ac:spMkLst>
            <pc:docMk/>
            <pc:sldMk cId="4025150931" sldId="256"/>
            <ac:spMk id="3" creationId="{DC656D43-7FAB-834B-AA9F-965D52A8E525}"/>
          </ac:spMkLst>
        </pc:spChg>
      </pc:sldChg>
      <pc:sldChg chg="modSp mod">
        <pc:chgData name="Kelly M. McCary" userId="8470662f-799d-4b17-844f-f9db33b93e20" providerId="ADAL" clId="{6198FB0F-A586-4738-8E82-F85CB24EB56B}" dt="2025-04-17T15:51:57.202" v="59" actId="20577"/>
        <pc:sldMkLst>
          <pc:docMk/>
          <pc:sldMk cId="2841192203" sldId="989"/>
        </pc:sldMkLst>
        <pc:spChg chg="mod">
          <ac:chgData name="Kelly M. McCary" userId="8470662f-799d-4b17-844f-f9db33b93e20" providerId="ADAL" clId="{6198FB0F-A586-4738-8E82-F85CB24EB56B}" dt="2025-04-17T15:51:57.202" v="59" actId="20577"/>
          <ac:spMkLst>
            <pc:docMk/>
            <pc:sldMk cId="2841192203" sldId="989"/>
            <ac:spMk id="9" creationId="{EC64CC18-E277-7D04-E5AB-037F4DC7837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9992B-A26C-6A4B-AC27-2602734F2866}"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CCFD4-A7F8-054B-8822-BC244B953582}" type="slidenum">
              <a:rPr lang="en-US" smtClean="0"/>
              <a:t>‹#›</a:t>
            </a:fld>
            <a:endParaRPr lang="en-US"/>
          </a:p>
        </p:txBody>
      </p:sp>
    </p:spTree>
    <p:extLst>
      <p:ext uri="{BB962C8B-B14F-4D97-AF65-F5344CB8AC3E}">
        <p14:creationId xmlns:p14="http://schemas.microsoft.com/office/powerpoint/2010/main" val="243701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4</a:t>
            </a:fld>
            <a:endParaRPr lang="en-US"/>
          </a:p>
        </p:txBody>
      </p:sp>
    </p:spTree>
    <p:extLst>
      <p:ext uri="{BB962C8B-B14F-4D97-AF65-F5344CB8AC3E}">
        <p14:creationId xmlns:p14="http://schemas.microsoft.com/office/powerpoint/2010/main" val="4193903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5</a:t>
            </a:fld>
            <a:endParaRPr lang="en-US"/>
          </a:p>
        </p:txBody>
      </p:sp>
    </p:spTree>
    <p:extLst>
      <p:ext uri="{BB962C8B-B14F-4D97-AF65-F5344CB8AC3E}">
        <p14:creationId xmlns:p14="http://schemas.microsoft.com/office/powerpoint/2010/main" val="743803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6</a:t>
            </a:fld>
            <a:endParaRPr lang="en-US"/>
          </a:p>
        </p:txBody>
      </p:sp>
    </p:spTree>
    <p:extLst>
      <p:ext uri="{BB962C8B-B14F-4D97-AF65-F5344CB8AC3E}">
        <p14:creationId xmlns:p14="http://schemas.microsoft.com/office/powerpoint/2010/main" val="127661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7</a:t>
            </a:fld>
            <a:endParaRPr lang="en-US"/>
          </a:p>
        </p:txBody>
      </p:sp>
    </p:spTree>
    <p:extLst>
      <p:ext uri="{BB962C8B-B14F-4D97-AF65-F5344CB8AC3E}">
        <p14:creationId xmlns:p14="http://schemas.microsoft.com/office/powerpoint/2010/main" val="2037285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8</a:t>
            </a:fld>
            <a:endParaRPr lang="en-US"/>
          </a:p>
        </p:txBody>
      </p:sp>
    </p:spTree>
    <p:extLst>
      <p:ext uri="{BB962C8B-B14F-4D97-AF65-F5344CB8AC3E}">
        <p14:creationId xmlns:p14="http://schemas.microsoft.com/office/powerpoint/2010/main" val="4107742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9</a:t>
            </a:fld>
            <a:endParaRPr lang="en-US"/>
          </a:p>
        </p:txBody>
      </p:sp>
    </p:spTree>
    <p:extLst>
      <p:ext uri="{BB962C8B-B14F-4D97-AF65-F5344CB8AC3E}">
        <p14:creationId xmlns:p14="http://schemas.microsoft.com/office/powerpoint/2010/main" val="3854470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B58C05-38F5-46EB-BECD-5394A7777BCD}" type="slidenum">
              <a:rPr lang="en-US" smtClean="0"/>
              <a:t>11</a:t>
            </a:fld>
            <a:endParaRPr lang="en-US"/>
          </a:p>
        </p:txBody>
      </p:sp>
    </p:spTree>
    <p:extLst>
      <p:ext uri="{BB962C8B-B14F-4D97-AF65-F5344CB8AC3E}">
        <p14:creationId xmlns:p14="http://schemas.microsoft.com/office/powerpoint/2010/main" val="37630880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764"/>
            <a:ext cx="10174777" cy="5379290"/>
          </a:xfrm>
          <a:prstGeom prst="rect">
            <a:avLst/>
          </a:prstGeom>
        </p:spPr>
      </p:pic>
      <p:sp>
        <p:nvSpPr>
          <p:cNvPr id="5" name="Rectangle 4">
            <a:extLst>
              <a:ext uri="{FF2B5EF4-FFF2-40B4-BE49-F238E27FC236}">
                <a16:creationId xmlns:a16="http://schemas.microsoft.com/office/drawing/2014/main" id="{3566EC07-D962-6647-8E4E-0283A02CE19B}"/>
              </a:ext>
            </a:extLst>
          </p:cNvPr>
          <p:cNvSpPr/>
          <p:nvPr userDrawn="1"/>
        </p:nvSpPr>
        <p:spPr>
          <a:xfrm>
            <a:off x="0" y="0"/>
            <a:ext cx="12192000" cy="5479712"/>
          </a:xfrm>
          <a:prstGeom prst="rect">
            <a:avLst/>
          </a:prstGeom>
          <a:gradFill>
            <a:gsLst>
              <a:gs pos="0">
                <a:schemeClr val="bg1">
                  <a:alpha val="0"/>
                </a:schemeClr>
              </a:gs>
              <a:gs pos="7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a:solidFill>
                  <a:schemeClr val="tx2"/>
                </a:solidFill>
                <a:latin typeface="Arial" panose="020B0604020202020204" pitchFamily="34" charset="0"/>
                <a:cs typeface="Arial" panose="020B0604020202020204" pitchFamily="34" charset="0"/>
              </a:defRPr>
            </a:lvl1pPr>
            <a:lvl2pPr marL="9525" indent="0">
              <a:buFontTx/>
              <a:buNone/>
              <a:tabLst/>
              <a:defRPr sz="2400">
                <a:solidFill>
                  <a:schemeClr val="tx2"/>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dirty="0"/>
              <a:t>Click to edit title</a:t>
            </a:r>
          </a:p>
          <a:p>
            <a:pPr lvl="1"/>
            <a:r>
              <a:rPr lang="en-US" dirty="0"/>
              <a:t>Click to edit subtitle</a:t>
            </a:r>
          </a:p>
        </p:txBody>
      </p:sp>
      <p:sp>
        <p:nvSpPr>
          <p:cNvPr id="16" name="Text Placeholder 46">
            <a:extLst>
              <a:ext uri="{FF2B5EF4-FFF2-40B4-BE49-F238E27FC236}">
                <a16:creationId xmlns:a16="http://schemas.microsoft.com/office/drawing/2014/main" id="{F11E7C5D-AAED-604F-85A8-6DB539F1F601}"/>
              </a:ext>
            </a:extLst>
          </p:cNvPr>
          <p:cNvSpPr>
            <a:spLocks noGrp="1"/>
          </p:cNvSpPr>
          <p:nvPr>
            <p:ph type="body" sz="quarter" idx="16"/>
          </p:nvPr>
        </p:nvSpPr>
        <p:spPr>
          <a:xfrm>
            <a:off x="670142" y="273297"/>
            <a:ext cx="2541981" cy="1392237"/>
          </a:xfrm>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6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610926E-0A3C-C1B9-33F0-0FCC7333AFB3}"/>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2647419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4/17/2025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tx1">
                    <a:lumMod val="65000"/>
                    <a:lumOff val="3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5465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4/17/2025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890074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dirty="0"/>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4/17/2025</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74382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4/17/2025</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625320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4/17/2025</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36550"/>
            <a:ext cx="12192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12192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872408" y="5178483"/>
            <a:ext cx="6447184" cy="577081"/>
          </a:xfrm>
          <a:prstGeom prst="rect">
            <a:avLst/>
          </a:prstGeom>
          <a:noFill/>
        </p:spPr>
        <p:txBody>
          <a:bodyPr wrap="square" rtlCol="0">
            <a:spAutoFit/>
          </a:bodyPr>
          <a:lstStyle/>
          <a:p>
            <a:pPr algn="ctr"/>
            <a:r>
              <a:rPr lang="en-US" sz="1050" i="1" dirty="0">
                <a:solidFill>
                  <a:schemeClr val="bg1">
                    <a:lumMod val="65000"/>
                  </a:schemeClr>
                </a:solidFill>
              </a:rPr>
              <a:t>Battelle Energy Alliance manages INL for the U.S. Department of Energy’s Office of Nuclear Energy. </a:t>
            </a:r>
            <a:br>
              <a:rPr lang="en-US" sz="1050" i="1" dirty="0">
                <a:solidFill>
                  <a:schemeClr val="bg1">
                    <a:lumMod val="65000"/>
                  </a:schemeClr>
                </a:solidFill>
              </a:rPr>
            </a:br>
            <a:r>
              <a:rPr lang="en-US" sz="1050" i="1" dirty="0">
                <a:solidFill>
                  <a:schemeClr val="bg1">
                    <a:lumMod val="65000"/>
                  </a:schemeClr>
                </a:solidFill>
              </a:rPr>
              <a:t>INL is the nation’s center for nuclear energy research and development, and also performs research </a:t>
            </a:r>
            <a:br>
              <a:rPr lang="en-US" sz="1050" i="1" dirty="0">
                <a:solidFill>
                  <a:schemeClr val="bg1">
                    <a:lumMod val="65000"/>
                  </a:schemeClr>
                </a:solidFill>
              </a:rPr>
            </a:br>
            <a:r>
              <a:rPr lang="en-US" sz="1050" i="1" dirty="0">
                <a:solidFill>
                  <a:schemeClr val="bg1">
                    <a:lumMod val="65000"/>
                  </a:schemeClr>
                </a:solidFill>
              </a:rPr>
              <a:t>in each of DOE’s strategic goal areas: energy, national security, science and the environment.</a:t>
            </a:r>
            <a:endParaRPr lang="en-US" sz="1050" dirty="0">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4100945" y="6417425"/>
            <a:ext cx="3990109" cy="369332"/>
          </a:xfrm>
          <a:prstGeom prst="rect">
            <a:avLst/>
          </a:prstGeom>
          <a:noFill/>
        </p:spPr>
        <p:txBody>
          <a:bodyPr wrap="square" rtlCol="0">
            <a:spAutoFit/>
          </a:bodyPr>
          <a:lstStyle/>
          <a:p>
            <a:pPr algn="ctr"/>
            <a:r>
              <a:rPr lang="en-US" spc="600" dirty="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1883443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Content 7 - Pictur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003336"/>
            <a:ext cx="5441197" cy="2428368"/>
          </a:xfrm>
        </p:spPr>
        <p:txBody>
          <a:bodyPr>
            <a:normAutofit/>
          </a:bodyPr>
          <a:lstStyle>
            <a:lvl1pPr marL="0" indent="0">
              <a:buNone/>
              <a:defRPr sz="2400"/>
            </a:lvl1pPr>
            <a:lvl2pPr marL="466725" indent="-228600">
              <a:buClr>
                <a:srgbClr val="C00000"/>
              </a:buClr>
              <a:buSzPct val="110000"/>
              <a:buFont typeface="Arial" panose="020B0604020202020204" pitchFamily="34" charset="0"/>
              <a:buChar char="•"/>
              <a:tabLst/>
              <a:defRPr sz="2000"/>
            </a:lvl2pPr>
            <a:lvl3pPr marL="922338" indent="-228600">
              <a:buClr>
                <a:srgbClr val="C00000"/>
              </a:buClr>
              <a:buSzPct val="90000"/>
              <a:buFont typeface="Courier New" panose="02070309020205020404" pitchFamily="49" charset="0"/>
              <a:buChar char="o"/>
              <a:tabLst/>
              <a:defRPr sz="1800"/>
            </a:lvl3pPr>
            <a:lvl4pPr marL="1485900" indent="-227013">
              <a:buFont typeface="Arial" panose="020B0604020202020204" pitchFamily="34" charset="0"/>
              <a:buChar char="•"/>
              <a:tabLst/>
              <a:defRPr sz="1600"/>
            </a:lvl4pPr>
            <a:lvl5pPr marL="1828800" indent="0">
              <a:buNone/>
              <a:defRPr sz="1600"/>
            </a:lvl5pPr>
          </a:lstStyle>
          <a:p>
            <a:pPr lvl="0"/>
            <a:r>
              <a:rPr lang="en-US" dirty="0"/>
              <a:t>Click to edit first level copy</a:t>
            </a:r>
          </a:p>
          <a:p>
            <a:pPr lvl="1"/>
            <a:r>
              <a:rPr lang="en-US" dirty="0"/>
              <a:t>Second level copy </a:t>
            </a:r>
          </a:p>
          <a:p>
            <a:pPr lvl="2"/>
            <a:r>
              <a:rPr lang="en-US" dirty="0"/>
              <a:t>Third level copy</a:t>
            </a:r>
          </a:p>
          <a:p>
            <a:pPr lvl="3"/>
            <a:r>
              <a:rPr lang="en-US" dirty="0"/>
              <a:t>Fourth </a:t>
            </a:r>
            <a:r>
              <a:rPr lang="en-US" dirty="0" err="1"/>
              <a:t>levelc</a:t>
            </a:r>
            <a:endParaRPr lang="en-US" dirty="0"/>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dirty="0"/>
              <a:t>Click to add picture;</a:t>
            </a:r>
            <a:br>
              <a:rPr lang="en-US" dirty="0"/>
            </a:br>
            <a:r>
              <a:rPr lang="en-US" dirty="0"/>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p>
            <a:r>
              <a:rPr lang="en-US" dirty="0"/>
              <a:t>Click to edit </a:t>
            </a:r>
            <a:br>
              <a:rPr lang="en-US" dirty="0"/>
            </a:br>
            <a:r>
              <a:rPr lang="en-US" dirty="0"/>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uckeye Sans 2" pitchFamily="2" charset="77"/>
            </a:endParaRPr>
          </a:p>
        </p:txBody>
      </p:sp>
    </p:spTree>
    <p:extLst>
      <p:ext uri="{BB962C8B-B14F-4D97-AF65-F5344CB8AC3E}">
        <p14:creationId xmlns:p14="http://schemas.microsoft.com/office/powerpoint/2010/main" val="74317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4/17/2025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6119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4/17/2025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3134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4/17/2025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2254134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4/17/2025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97865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4/17/2025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4/17/2025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4/17/2025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4/17/2025</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392473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8"/>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dirty="0"/>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4/17/2025</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dirty="0"/>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714" r:id="rId1"/>
    <p:sldLayoutId id="2147483694" r:id="rId2"/>
    <p:sldLayoutId id="2147483704" r:id="rId3"/>
    <p:sldLayoutId id="2147483705" r:id="rId4"/>
    <p:sldLayoutId id="2147483706" r:id="rId5"/>
    <p:sldLayoutId id="2147483707" r:id="rId6"/>
    <p:sldLayoutId id="2147483708" r:id="rId7"/>
    <p:sldLayoutId id="2147483710" r:id="rId8"/>
    <p:sldLayoutId id="2147483711" r:id="rId9"/>
    <p:sldLayoutId id="2147483712" r:id="rId10"/>
    <p:sldLayoutId id="2147483713" r:id="rId11"/>
    <p:sldLayoutId id="2147483695" r:id="rId12"/>
    <p:sldLayoutId id="2147483696" r:id="rId13"/>
    <p:sldLayoutId id="2147483709" r:id="rId14"/>
    <p:sldLayoutId id="2147483715" r:id="rId15"/>
    <p:sldLayoutId id="2147483717" r:id="rId16"/>
  </p:sldLayoutIdLst>
  <p:txStyles>
    <p:title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3176E-FAD1-2B4C-96D5-F706C44483D8}"/>
              </a:ext>
            </a:extLst>
          </p:cNvPr>
          <p:cNvSpPr>
            <a:spLocks noGrp="1"/>
          </p:cNvSpPr>
          <p:nvPr>
            <p:ph type="body" sz="quarter" idx="13"/>
          </p:nvPr>
        </p:nvSpPr>
        <p:spPr>
          <a:xfrm>
            <a:off x="1041622" y="2217074"/>
            <a:ext cx="11150378" cy="2292350"/>
          </a:xfrm>
        </p:spPr>
        <p:txBody>
          <a:bodyPr/>
          <a:lstStyle/>
          <a:p>
            <a:r>
              <a:rPr lang="en-US" dirty="0"/>
              <a:t>High Fluence Active Irradiation and Combined Effects Testing of Sapphire Optical Fiber Distributed Temperature Sensors</a:t>
            </a:r>
          </a:p>
          <a:p>
            <a:r>
              <a:rPr lang="en-US" sz="2400" b="0" dirty="0"/>
              <a:t>Nuclear Science User Facilities Annual Program Review</a:t>
            </a:r>
          </a:p>
        </p:txBody>
      </p:sp>
      <p:sp>
        <p:nvSpPr>
          <p:cNvPr id="3" name="Text Placeholder 2">
            <a:extLst>
              <a:ext uri="{FF2B5EF4-FFF2-40B4-BE49-F238E27FC236}">
                <a16:creationId xmlns:a16="http://schemas.microsoft.com/office/drawing/2014/main" id="{DC656D43-7FAB-834B-AA9F-965D52A8E525}"/>
              </a:ext>
            </a:extLst>
          </p:cNvPr>
          <p:cNvSpPr>
            <a:spLocks noGrp="1"/>
          </p:cNvSpPr>
          <p:nvPr>
            <p:ph type="body" sz="quarter" idx="16"/>
          </p:nvPr>
        </p:nvSpPr>
        <p:spPr/>
        <p:txBody>
          <a:bodyPr/>
          <a:lstStyle/>
          <a:p>
            <a:r>
              <a:rPr lang="en-US" sz="1400" b="0" dirty="0"/>
              <a:t>April 17, 2025</a:t>
            </a:r>
          </a:p>
          <a:p>
            <a:pPr>
              <a:spcBef>
                <a:spcPts val="2000"/>
              </a:spcBef>
            </a:pPr>
            <a:r>
              <a:rPr lang="en-US" dirty="0"/>
              <a:t>Dr. Kelly McCary</a:t>
            </a:r>
          </a:p>
          <a:p>
            <a:pPr>
              <a:spcBef>
                <a:spcPts val="500"/>
              </a:spcBef>
            </a:pPr>
            <a:r>
              <a:rPr lang="en-US" b="0" dirty="0"/>
              <a:t>Radiation Measurement Scientist</a:t>
            </a:r>
          </a:p>
          <a:p>
            <a:pPr>
              <a:spcBef>
                <a:spcPts val="500"/>
              </a:spcBef>
            </a:pPr>
            <a:r>
              <a:rPr lang="en-US" b="0" dirty="0"/>
              <a:t>PI: Dr. Josh Daw</a:t>
            </a:r>
          </a:p>
        </p:txBody>
      </p:sp>
    </p:spTree>
    <p:extLst>
      <p:ext uri="{BB962C8B-B14F-4D97-AF65-F5344CB8AC3E}">
        <p14:creationId xmlns:p14="http://schemas.microsoft.com/office/powerpoint/2010/main" val="4025150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28557604" descr="Chart&#10;&#10;Description automatically generated">
            <a:extLst>
              <a:ext uri="{FF2B5EF4-FFF2-40B4-BE49-F238E27FC236}">
                <a16:creationId xmlns:a16="http://schemas.microsoft.com/office/drawing/2014/main" id="{030F9ED4-A356-62BA-53D4-936EE7770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665" y="3241741"/>
            <a:ext cx="3908228" cy="25230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88B5321-D41E-B909-69D3-B200AE241817}"/>
              </a:ext>
            </a:extLst>
          </p:cNvPr>
          <p:cNvSpPr>
            <a:spLocks noChangeArrowheads="1"/>
          </p:cNvSpPr>
          <p:nvPr/>
        </p:nvSpPr>
        <p:spPr bwMode="auto">
          <a:xfrm>
            <a:off x="7705665" y="5811601"/>
            <a:ext cx="397302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bmk="_Toc146905146">
                <a:ln>
                  <a:noFill/>
                </a:ln>
                <a:solidFill>
                  <a:schemeClr val="tx1"/>
                </a:solidFill>
                <a:effectLst/>
                <a:ea typeface="MS Mincho" panose="020B0400000000000000" charset="-128"/>
                <a:cs typeface="Times New Roman" panose="02020603050405020304" pitchFamily="18" charset="0"/>
              </a:rPr>
              <a:t>Sensor 4, 125 um with 4 FBGs inscribed by </a:t>
            </a:r>
            <a:r>
              <a:rPr kumimoji="0" lang="en-US" altLang="en-US" sz="1100" b="0" i="0" u="none" strike="noStrike" cap="none" normalizeH="0" baseline="0" dirty="0" err="1" bmk="_Toc146905146">
                <a:ln>
                  <a:noFill/>
                </a:ln>
                <a:solidFill>
                  <a:schemeClr val="tx1"/>
                </a:solidFill>
                <a:effectLst/>
                <a:ea typeface="MS Mincho" panose="020B0400000000000000" charset="-128"/>
                <a:cs typeface="Times New Roman" panose="02020603050405020304" pitchFamily="18" charset="0"/>
              </a:rPr>
              <a:t>FemtoFiber</a:t>
            </a:r>
            <a:r>
              <a:rPr kumimoji="0" lang="en-US" altLang="en-US" sz="1100" b="0" i="0" u="none" strike="noStrike" cap="none" normalizeH="0" baseline="0" dirty="0" bmk="_Toc146905146">
                <a:ln>
                  <a:noFill/>
                </a:ln>
                <a:solidFill>
                  <a:schemeClr val="tx1"/>
                </a:solidFill>
                <a:effectLst/>
                <a:ea typeface="MS Mincho" panose="020B0400000000000000" charset="-128"/>
                <a:cs typeface="Times New Roman" panose="02020603050405020304" pitchFamily="18" charset="0"/>
              </a:rPr>
              <a:t> Tec, </a:t>
            </a:r>
            <a:br>
              <a:rPr kumimoji="0" lang="en-US" altLang="en-US" sz="1100" b="0" i="0" u="none" strike="noStrike" cap="none" normalizeH="0" baseline="0" dirty="0" bmk="_Toc146905146">
                <a:ln>
                  <a:noFill/>
                </a:ln>
                <a:solidFill>
                  <a:schemeClr val="tx1"/>
                </a:solidFill>
                <a:effectLst/>
                <a:ea typeface="MS Mincho" panose="020B0400000000000000" charset="-128"/>
                <a:cs typeface="Times New Roman" panose="02020603050405020304" pitchFamily="18" charset="0"/>
              </a:rPr>
            </a:br>
            <a:r>
              <a:rPr kumimoji="0" lang="en-US" altLang="en-US" sz="1100" b="0" i="0" u="none" strike="noStrike" cap="none" normalizeH="0" baseline="0" dirty="0" bmk="_Toc146905146">
                <a:ln>
                  <a:noFill/>
                </a:ln>
                <a:solidFill>
                  <a:schemeClr val="tx1"/>
                </a:solidFill>
                <a:effectLst/>
                <a:ea typeface="MS Mincho" panose="020B0400000000000000" charset="-128"/>
                <a:cs typeface="Times New Roman" panose="02020603050405020304" pitchFamily="18" charset="0"/>
              </a:rPr>
              <a:t>22 inches long, before installation in the experiment capsule.</a:t>
            </a:r>
            <a:endParaRPr kumimoji="0" lang="en-US" altLang="en-US" sz="1600" b="0" i="0" u="none" strike="noStrike" cap="none" normalizeH="0" baseline="0" dirty="0">
              <a:ln>
                <a:noFill/>
              </a:ln>
              <a:solidFill>
                <a:schemeClr val="tx1"/>
              </a:solidFill>
              <a:effectLst/>
            </a:endParaRPr>
          </a:p>
        </p:txBody>
      </p:sp>
      <p:sp>
        <p:nvSpPr>
          <p:cNvPr id="3" name="Slide Number Placeholder 2">
            <a:extLst>
              <a:ext uri="{FF2B5EF4-FFF2-40B4-BE49-F238E27FC236}">
                <a16:creationId xmlns:a16="http://schemas.microsoft.com/office/drawing/2014/main" id="{77941320-719E-9074-0E1F-5001E7B94039}"/>
              </a:ext>
            </a:extLst>
          </p:cNvPr>
          <p:cNvSpPr>
            <a:spLocks noGrp="1"/>
          </p:cNvSpPr>
          <p:nvPr>
            <p:ph type="sldNum" sz="quarter" idx="12"/>
          </p:nvPr>
        </p:nvSpPr>
        <p:spPr/>
        <p:txBody>
          <a:bodyPr/>
          <a:lstStyle/>
          <a:p>
            <a:fld id="{DFA4CD3D-26C8-47FF-8D13-9B32BAAB4735}" type="slidenum">
              <a:rPr lang="en-US" smtClean="0"/>
              <a:t>10</a:t>
            </a:fld>
            <a:endParaRPr lang="en-US"/>
          </a:p>
        </p:txBody>
      </p:sp>
      <p:sp>
        <p:nvSpPr>
          <p:cNvPr id="6" name="Title 5">
            <a:extLst>
              <a:ext uri="{FF2B5EF4-FFF2-40B4-BE49-F238E27FC236}">
                <a16:creationId xmlns:a16="http://schemas.microsoft.com/office/drawing/2014/main" id="{30B4E587-0EDA-D4C9-10F6-7C830FCFCC02}"/>
              </a:ext>
            </a:extLst>
          </p:cNvPr>
          <p:cNvSpPr>
            <a:spLocks noGrp="1"/>
          </p:cNvSpPr>
          <p:nvPr>
            <p:ph type="title"/>
          </p:nvPr>
        </p:nvSpPr>
        <p:spPr>
          <a:xfrm>
            <a:off x="938150" y="536037"/>
            <a:ext cx="11384581" cy="1088150"/>
          </a:xfrm>
        </p:spPr>
        <p:txBody>
          <a:bodyPr/>
          <a:lstStyle/>
          <a:p>
            <a:r>
              <a:rPr lang="en-US" dirty="0"/>
              <a:t>High Fluence Irradiation</a:t>
            </a:r>
            <a:endParaRPr lang="en-US" b="0" spc="-100" dirty="0">
              <a:latin typeface="+mn-lt"/>
            </a:endParaRPr>
          </a:p>
        </p:txBody>
      </p:sp>
      <p:sp>
        <p:nvSpPr>
          <p:cNvPr id="11" name="Content Placeholder 1">
            <a:extLst>
              <a:ext uri="{FF2B5EF4-FFF2-40B4-BE49-F238E27FC236}">
                <a16:creationId xmlns:a16="http://schemas.microsoft.com/office/drawing/2014/main" id="{20DE0903-5517-F131-0C1F-F59C430482E9}"/>
              </a:ext>
            </a:extLst>
          </p:cNvPr>
          <p:cNvSpPr txBox="1">
            <a:spLocks noChangeArrowheads="1"/>
          </p:cNvSpPr>
          <p:nvPr/>
        </p:nvSpPr>
        <p:spPr bwMode="auto">
          <a:xfrm>
            <a:off x="411481" y="1243584"/>
            <a:ext cx="3751389" cy="1998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lang="en-US" kern="1200">
                <a:solidFill>
                  <a:srgbClr val="292929"/>
                </a:solidFill>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2000" dirty="0">
                <a:ea typeface="ＭＳ Ｐゴシック" panose="020B0600070205080204" pitchFamily="34" charset="-128"/>
              </a:rPr>
              <a:t>Sensors prepared and provided to MITR in preparation for irradiation</a:t>
            </a:r>
          </a:p>
          <a:p>
            <a:r>
              <a:rPr lang="en-US" altLang="en-US" sz="2000" b="1" dirty="0">
                <a:ea typeface="ＭＳ Ｐゴシック" panose="020B0600070205080204" pitchFamily="34" charset="-128"/>
              </a:rPr>
              <a:t>5 Sapphire sensors</a:t>
            </a:r>
          </a:p>
          <a:p>
            <a:pPr lvl="1">
              <a:buClr>
                <a:srgbClr val="BA0C2F"/>
              </a:buClr>
              <a:buFont typeface="Arial" panose="020B0604020202020204" pitchFamily="34" charset="0"/>
              <a:buChar char="•"/>
            </a:pPr>
            <a:r>
              <a:rPr lang="en-US" altLang="en-US" sz="1600" dirty="0">
                <a:ea typeface="ＭＳ Ｐゴシック" panose="020B0600070205080204" pitchFamily="34" charset="-128"/>
              </a:rPr>
              <a:t>125, 100, and 75 um diameter fibers with inscribed FBGS</a:t>
            </a:r>
          </a:p>
          <a:p>
            <a:pPr lvl="1">
              <a:buClr>
                <a:srgbClr val="BA0C2F"/>
              </a:buClr>
              <a:buFont typeface="Arial" panose="020B0604020202020204" pitchFamily="34" charset="0"/>
              <a:buChar char="•"/>
            </a:pPr>
            <a:r>
              <a:rPr lang="en-US" altLang="en-US" sz="1600" dirty="0">
                <a:ea typeface="ＭＳ Ｐゴシック" panose="020B0600070205080204" pitchFamily="34" charset="-128"/>
              </a:rPr>
              <a:t>Clad, and annealed</a:t>
            </a:r>
          </a:p>
          <a:p>
            <a:pPr lvl="1">
              <a:buClr>
                <a:srgbClr val="BA0C2F"/>
              </a:buClr>
              <a:buFont typeface="Arial" panose="020B0604020202020204" pitchFamily="34" charset="0"/>
              <a:buChar char="•"/>
            </a:pPr>
            <a:r>
              <a:rPr lang="en-US" altLang="en-US" sz="1600" dirty="0">
                <a:ea typeface="ＭＳ Ｐゴシック" panose="020B0600070205080204" pitchFamily="34" charset="-128"/>
              </a:rPr>
              <a:t>Placed in silica microcapillary tubes to prevent any material interaction</a:t>
            </a:r>
          </a:p>
          <a:p>
            <a:pPr lvl="1">
              <a:buClr>
                <a:srgbClr val="BA0C2F"/>
              </a:buClr>
              <a:buFont typeface="Arial" panose="020B0604020202020204" pitchFamily="34" charset="0"/>
              <a:buChar char="•"/>
            </a:pPr>
            <a:r>
              <a:rPr lang="en-US" altLang="en-US" sz="1600" dirty="0">
                <a:ea typeface="ＭＳ Ｐゴシック" panose="020B0600070205080204" pitchFamily="34" charset="-128"/>
              </a:rPr>
              <a:t>All treated with a mode-stripping spot treatment</a:t>
            </a:r>
          </a:p>
          <a:p>
            <a:pPr>
              <a:buClr>
                <a:srgbClr val="BA0C2F"/>
              </a:buClr>
            </a:pPr>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p:txBody>
      </p:sp>
      <p:pic>
        <p:nvPicPr>
          <p:cNvPr id="12" name="Picture 4">
            <a:extLst>
              <a:ext uri="{FF2B5EF4-FFF2-40B4-BE49-F238E27FC236}">
                <a16:creationId xmlns:a16="http://schemas.microsoft.com/office/drawing/2014/main" id="{FD66887E-0393-E377-EFD3-8EB5AE465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00" y="1243583"/>
            <a:ext cx="3630865" cy="486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DE3EDFC7-A075-BBAD-6C09-E1851858BC64}"/>
              </a:ext>
            </a:extLst>
          </p:cNvPr>
          <p:cNvSpPr>
            <a:spLocks noChangeArrowheads="1"/>
          </p:cNvSpPr>
          <p:nvPr/>
        </p:nvSpPr>
        <p:spPr bwMode="auto">
          <a:xfrm>
            <a:off x="250520" y="237622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884825332" descr="Chart&#10;&#10;Description automatically generated">
            <a:extLst>
              <a:ext uri="{FF2B5EF4-FFF2-40B4-BE49-F238E27FC236}">
                <a16:creationId xmlns:a16="http://schemas.microsoft.com/office/drawing/2014/main" id="{D1FD732E-6166-F514-DFEC-AE624FD05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103" y="86415"/>
            <a:ext cx="3918598" cy="256154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7AE5B560-16F9-A5D0-8834-769540A7DCEC}"/>
              </a:ext>
            </a:extLst>
          </p:cNvPr>
          <p:cNvSpPr>
            <a:spLocks noChangeArrowheads="1"/>
          </p:cNvSpPr>
          <p:nvPr/>
        </p:nvSpPr>
        <p:spPr bwMode="auto">
          <a:xfrm>
            <a:off x="7631866" y="2630642"/>
            <a:ext cx="397302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bmk="_Toc146905145">
                <a:ln>
                  <a:noFill/>
                </a:ln>
                <a:solidFill>
                  <a:schemeClr val="tx1"/>
                </a:solidFill>
                <a:effectLst/>
                <a:ea typeface="MS Mincho" panose="020B0400000000000000" pitchFamily="49" charset="-128"/>
                <a:cs typeface="Times New Roman" panose="02020603050405020304" pitchFamily="18" charset="0"/>
              </a:rPr>
              <a:t>Figure 193: Sensor 3, 100 um diameter with 1 FBG inscribed by U. Pitt, 14 inches long,  before installation in the experiment capsule.</a:t>
            </a:r>
            <a:r>
              <a:rPr kumimoji="0" lang="en-US" altLang="en-US" sz="1100" b="0" i="0" u="none" strike="noStrike" cap="none" normalizeH="0" baseline="0" dirty="0">
                <a:ln>
                  <a:noFill/>
                </a:ln>
                <a:solidFill>
                  <a:schemeClr val="tx1"/>
                </a:solidFill>
                <a:effectLst/>
                <a:ea typeface="MS Mincho" panose="020B0400000000000000" pitchFamily="49" charset="-128"/>
                <a:cs typeface="Times New Roman" panose="02020603050405020304" pitchFamily="18" charset="0"/>
              </a:rPr>
              <a:t> </a:t>
            </a:r>
            <a:endParaRPr kumimoji="0" lang="en-US" altLang="en-US" sz="1600" b="0" i="0" u="none" strike="noStrike" cap="none" normalizeH="0" baseline="0" dirty="0">
              <a:ln>
                <a:noFill/>
              </a:ln>
              <a:solidFill>
                <a:schemeClr val="tx1"/>
              </a:solidFill>
              <a:effectLst/>
            </a:endParaRPr>
          </a:p>
        </p:txBody>
      </p:sp>
      <p:cxnSp>
        <p:nvCxnSpPr>
          <p:cNvPr id="8" name="Straight Connector 7">
            <a:extLst>
              <a:ext uri="{FF2B5EF4-FFF2-40B4-BE49-F238E27FC236}">
                <a16:creationId xmlns:a16="http://schemas.microsoft.com/office/drawing/2014/main" id="{AF26DB1C-FB63-E97C-DBD2-4A14F93E120B}"/>
              </a:ext>
            </a:extLst>
          </p:cNvPr>
          <p:cNvCxnSpPr/>
          <p:nvPr/>
        </p:nvCxnSpPr>
        <p:spPr>
          <a:xfrm>
            <a:off x="7705665" y="3151635"/>
            <a:ext cx="38470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243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941320-719E-9074-0E1F-5001E7B94039}"/>
              </a:ext>
            </a:extLst>
          </p:cNvPr>
          <p:cNvSpPr>
            <a:spLocks noGrp="1"/>
          </p:cNvSpPr>
          <p:nvPr>
            <p:ph type="sldNum" sz="quarter" idx="12"/>
          </p:nvPr>
        </p:nvSpPr>
        <p:spPr/>
        <p:txBody>
          <a:bodyPr/>
          <a:lstStyle/>
          <a:p>
            <a:fld id="{DFA4CD3D-26C8-47FF-8D13-9B32BAAB4735}" type="slidenum">
              <a:rPr lang="en-US" smtClean="0"/>
              <a:t>11</a:t>
            </a:fld>
            <a:endParaRPr lang="en-US"/>
          </a:p>
        </p:txBody>
      </p:sp>
      <p:sp>
        <p:nvSpPr>
          <p:cNvPr id="6" name="Title 5">
            <a:extLst>
              <a:ext uri="{FF2B5EF4-FFF2-40B4-BE49-F238E27FC236}">
                <a16:creationId xmlns:a16="http://schemas.microsoft.com/office/drawing/2014/main" id="{30B4E587-0EDA-D4C9-10F6-7C830FCFCC02}"/>
              </a:ext>
            </a:extLst>
          </p:cNvPr>
          <p:cNvSpPr>
            <a:spLocks noGrp="1"/>
          </p:cNvSpPr>
          <p:nvPr>
            <p:ph type="title"/>
          </p:nvPr>
        </p:nvSpPr>
        <p:spPr>
          <a:xfrm>
            <a:off x="982648" y="536680"/>
            <a:ext cx="11384581" cy="1088150"/>
          </a:xfrm>
        </p:spPr>
        <p:txBody>
          <a:bodyPr/>
          <a:lstStyle/>
          <a:p>
            <a:r>
              <a:rPr lang="en-US" dirty="0"/>
              <a:t>High Fluence Irradiation</a:t>
            </a:r>
            <a:endParaRPr lang="en-US" b="0" dirty="0"/>
          </a:p>
        </p:txBody>
      </p:sp>
      <p:sp>
        <p:nvSpPr>
          <p:cNvPr id="17" name="Content Placeholder 1">
            <a:extLst>
              <a:ext uri="{FF2B5EF4-FFF2-40B4-BE49-F238E27FC236}">
                <a16:creationId xmlns:a16="http://schemas.microsoft.com/office/drawing/2014/main" id="{8B3346A9-E894-0DC3-D548-CAB609DF862A}"/>
              </a:ext>
            </a:extLst>
          </p:cNvPr>
          <p:cNvSpPr txBox="1">
            <a:spLocks noChangeArrowheads="1"/>
          </p:cNvSpPr>
          <p:nvPr/>
        </p:nvSpPr>
        <p:spPr bwMode="auto">
          <a:xfrm>
            <a:off x="411480" y="1243584"/>
            <a:ext cx="566573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lang="en-US" kern="1200">
                <a:solidFill>
                  <a:srgbClr val="292929"/>
                </a:solidFill>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ea typeface="ＭＳ Ｐゴシック" panose="020B0600070205080204" pitchFamily="34" charset="-128"/>
              </a:rPr>
              <a:t>2 Cycles in-core</a:t>
            </a:r>
          </a:p>
          <a:p>
            <a:r>
              <a:rPr lang="en-US" altLang="en-US" sz="2000" dirty="0">
                <a:ea typeface="ＭＳ Ｐゴシック" panose="020B0600070205080204" pitchFamily="34" charset="-128"/>
              </a:rPr>
              <a:t>Temperatures in capsule ranging from approximately 550</a:t>
            </a:r>
            <a:r>
              <a:rPr kumimoji="0" lang="en-US" sz="2000" b="0" i="0" u="none" strike="noStrike" kern="1200" cap="none" spc="0" normalizeH="0" baseline="0" noProof="0" dirty="0">
                <a:ln>
                  <a:noFill/>
                </a:ln>
                <a:solidFill>
                  <a:srgbClr val="292929"/>
                </a:solidFill>
                <a:effectLst/>
                <a:uLnTx/>
                <a:uFillTx/>
                <a:latin typeface="Arial" panose="020B0604020202020204" pitchFamily="34" charset="0"/>
                <a:cs typeface="Arial" panose="020B0604020202020204" pitchFamily="34" charset="0"/>
              </a:rPr>
              <a:t>º</a:t>
            </a:r>
            <a:r>
              <a:rPr kumimoji="0" lang="en-US" sz="2000" b="0" i="0" u="none" strike="noStrike" kern="1200" cap="none" spc="0" normalizeH="0" baseline="0" noProof="0" dirty="0">
                <a:ln>
                  <a:noFill/>
                </a:ln>
                <a:solidFill>
                  <a:srgbClr val="292929"/>
                </a:solidFill>
                <a:effectLst/>
                <a:uLnTx/>
                <a:uFillTx/>
              </a:rPr>
              <a:t>C-680</a:t>
            </a:r>
            <a:r>
              <a:rPr kumimoji="0" lang="en-US" sz="2000" b="0" i="0" u="none" strike="noStrike" kern="1200" cap="none" spc="0" normalizeH="0" baseline="0" noProof="0" dirty="0">
                <a:ln>
                  <a:noFill/>
                </a:ln>
                <a:solidFill>
                  <a:srgbClr val="292929"/>
                </a:solidFill>
                <a:effectLst/>
                <a:uLnTx/>
                <a:uFillTx/>
                <a:latin typeface="Arial" panose="020B0604020202020204" pitchFamily="34" charset="0"/>
                <a:cs typeface="Arial" panose="020B0604020202020204" pitchFamily="34" charset="0"/>
              </a:rPr>
              <a:t>º</a:t>
            </a:r>
            <a:r>
              <a:rPr kumimoji="0" lang="en-US" sz="2000" b="0" i="0" u="none" strike="noStrike" kern="1200" cap="none" spc="0" normalizeH="0" baseline="0" noProof="0" dirty="0">
                <a:ln>
                  <a:noFill/>
                </a:ln>
                <a:solidFill>
                  <a:srgbClr val="292929"/>
                </a:solidFill>
                <a:effectLst/>
                <a:uLnTx/>
                <a:uFillTx/>
              </a:rPr>
              <a:t>C</a:t>
            </a:r>
          </a:p>
          <a:p>
            <a:r>
              <a:rPr lang="en-US" altLang="en-US" sz="2000" dirty="0">
                <a:ea typeface="ＭＳ Ｐゴシック" panose="020B0600070205080204" pitchFamily="34" charset="-128"/>
              </a:rPr>
              <a:t>Sensors 1 and 2 were broken upon installation</a:t>
            </a:r>
          </a:p>
          <a:p>
            <a:endParaRPr lang="en-US" altLang="en-US" sz="2000" dirty="0">
              <a:ea typeface="ＭＳ Ｐゴシック" panose="020B0600070205080204" pitchFamily="34" charset="-128"/>
            </a:endParaRPr>
          </a:p>
        </p:txBody>
      </p:sp>
      <p:sp>
        <p:nvSpPr>
          <p:cNvPr id="18" name="TextBox 17">
            <a:extLst>
              <a:ext uri="{FF2B5EF4-FFF2-40B4-BE49-F238E27FC236}">
                <a16:creationId xmlns:a16="http://schemas.microsoft.com/office/drawing/2014/main" id="{40482C02-7D54-BAA2-4F58-E387CC1C3469}"/>
              </a:ext>
            </a:extLst>
          </p:cNvPr>
          <p:cNvSpPr txBox="1"/>
          <p:nvPr/>
        </p:nvSpPr>
        <p:spPr>
          <a:xfrm>
            <a:off x="7773887" y="2968864"/>
            <a:ext cx="1795462" cy="422275"/>
          </a:xfrm>
          <a:prstGeom prst="rect">
            <a:avLst/>
          </a:prstGeom>
        </p:spPr>
        <p:txBody>
          <a:bodyPr>
            <a:normAutofit lnSpcReduction="10000"/>
          </a:bodyPr>
          <a:lstStyle/>
          <a:p>
            <a:pPr defTabSz="457200" eaLnBrk="1" fontAlgn="auto" hangingPunct="1">
              <a:spcBef>
                <a:spcPct val="20000"/>
              </a:spcBef>
              <a:spcAft>
                <a:spcPts val="0"/>
              </a:spcAft>
              <a:buFont typeface="Arial"/>
              <a:buNone/>
              <a:defRPr/>
            </a:pPr>
            <a:endParaRPr lang="en-US" sz="2323" b="1">
              <a:solidFill>
                <a:srgbClr val="FFFFFF"/>
              </a:solidFill>
              <a:latin typeface="Arial Narrow"/>
              <a:cs typeface="Arial Narrow"/>
            </a:endParaRPr>
          </a:p>
        </p:txBody>
      </p:sp>
      <p:pic>
        <p:nvPicPr>
          <p:cNvPr id="19" name="Picture 18" descr="Chart&#10;&#10;Description automatically generated">
            <a:extLst>
              <a:ext uri="{FF2B5EF4-FFF2-40B4-BE49-F238E27FC236}">
                <a16:creationId xmlns:a16="http://schemas.microsoft.com/office/drawing/2014/main" id="{9DCF1237-A69A-DAA0-7741-25059592A7A0}"/>
              </a:ext>
            </a:extLst>
          </p:cNvPr>
          <p:cNvPicPr>
            <a:picLocks noChangeAspect="1"/>
          </p:cNvPicPr>
          <p:nvPr/>
        </p:nvPicPr>
        <p:blipFill>
          <a:blip r:embed="rId3"/>
          <a:stretch>
            <a:fillRect/>
          </a:stretch>
        </p:blipFill>
        <p:spPr>
          <a:xfrm>
            <a:off x="2322105" y="3216514"/>
            <a:ext cx="3829506" cy="2822925"/>
          </a:xfrm>
          <a:prstGeom prst="rect">
            <a:avLst/>
          </a:prstGeom>
        </p:spPr>
      </p:pic>
      <p:pic>
        <p:nvPicPr>
          <p:cNvPr id="20" name="Picture 19" descr="Chart&#10;&#10;Description automatically generated with medium confidence">
            <a:extLst>
              <a:ext uri="{FF2B5EF4-FFF2-40B4-BE49-F238E27FC236}">
                <a16:creationId xmlns:a16="http://schemas.microsoft.com/office/drawing/2014/main" id="{C3CE4B72-A601-C579-160B-32EFAE521B6C}"/>
              </a:ext>
            </a:extLst>
          </p:cNvPr>
          <p:cNvPicPr>
            <a:picLocks noChangeAspect="1"/>
          </p:cNvPicPr>
          <p:nvPr/>
        </p:nvPicPr>
        <p:blipFill>
          <a:blip r:embed="rId4"/>
          <a:stretch>
            <a:fillRect/>
          </a:stretch>
        </p:blipFill>
        <p:spPr>
          <a:xfrm>
            <a:off x="325868" y="3216514"/>
            <a:ext cx="3829506" cy="2807182"/>
          </a:xfrm>
          <a:prstGeom prst="rect">
            <a:avLst/>
          </a:prstGeom>
        </p:spPr>
      </p:pic>
      <p:pic>
        <p:nvPicPr>
          <p:cNvPr id="21" name="Picture 20" descr="Chart&#10;&#10;Description automatically generated">
            <a:extLst>
              <a:ext uri="{FF2B5EF4-FFF2-40B4-BE49-F238E27FC236}">
                <a16:creationId xmlns:a16="http://schemas.microsoft.com/office/drawing/2014/main" id="{B70734C3-8D79-CB02-2089-991BBF21586F}"/>
              </a:ext>
            </a:extLst>
          </p:cNvPr>
          <p:cNvPicPr>
            <a:picLocks noChangeAspect="1"/>
          </p:cNvPicPr>
          <p:nvPr/>
        </p:nvPicPr>
        <p:blipFill rotWithShape="1">
          <a:blip r:embed="rId5"/>
          <a:srcRect l="4487" t="5798" r="7371" b="1471"/>
          <a:stretch/>
        </p:blipFill>
        <p:spPr bwMode="auto">
          <a:xfrm>
            <a:off x="8523560" y="3526608"/>
            <a:ext cx="3531956" cy="2671784"/>
          </a:xfrm>
          <a:prstGeom prst="rect">
            <a:avLst/>
          </a:prstGeom>
          <a:ln>
            <a:noFill/>
          </a:ln>
          <a:extLst>
            <a:ext uri="{53640926-AAD7-44D8-BBD7-CCE9431645EC}">
              <a14:shadowObscured xmlns:a14="http://schemas.microsoft.com/office/drawing/2010/main"/>
            </a:ext>
          </a:extLst>
        </p:spPr>
      </p:pic>
      <p:pic>
        <p:nvPicPr>
          <p:cNvPr id="22" name="Picture 21" descr="Chart&#10;&#10;Description automatically generated">
            <a:extLst>
              <a:ext uri="{FF2B5EF4-FFF2-40B4-BE49-F238E27FC236}">
                <a16:creationId xmlns:a16="http://schemas.microsoft.com/office/drawing/2014/main" id="{ED15E2A2-C366-5C01-BA4B-88DFA9A676B6}"/>
              </a:ext>
            </a:extLst>
          </p:cNvPr>
          <p:cNvPicPr>
            <a:picLocks noChangeAspect="1"/>
          </p:cNvPicPr>
          <p:nvPr/>
        </p:nvPicPr>
        <p:blipFill rotWithShape="1">
          <a:blip r:embed="rId6"/>
          <a:srcRect l="1997" t="4909" r="6302" b="586"/>
          <a:stretch/>
        </p:blipFill>
        <p:spPr bwMode="auto">
          <a:xfrm>
            <a:off x="6065999" y="1321592"/>
            <a:ext cx="3101095" cy="2600068"/>
          </a:xfrm>
          <a:prstGeom prst="rect">
            <a:avLst/>
          </a:prstGeom>
          <a:ln>
            <a:no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EBA27FD5-B72E-F6D0-3C24-DC10A7D9D9BB}"/>
              </a:ext>
            </a:extLst>
          </p:cNvPr>
          <p:cNvSpPr txBox="1"/>
          <p:nvPr/>
        </p:nvSpPr>
        <p:spPr>
          <a:xfrm>
            <a:off x="6487749" y="995934"/>
            <a:ext cx="2686169" cy="307777"/>
          </a:xfrm>
          <a:prstGeom prst="rect">
            <a:avLst/>
          </a:prstGeom>
          <a:noFill/>
        </p:spPr>
        <p:txBody>
          <a:bodyPr wrap="square" rtlCol="0">
            <a:spAutoFit/>
          </a:bodyPr>
          <a:lstStyle/>
          <a:p>
            <a:r>
              <a:rPr lang="en-US" sz="1400" b="1" dirty="0"/>
              <a:t>Sensor 4, no re-referencing</a:t>
            </a:r>
          </a:p>
        </p:txBody>
      </p:sp>
      <p:sp>
        <p:nvSpPr>
          <p:cNvPr id="24" name="TextBox 23">
            <a:extLst>
              <a:ext uri="{FF2B5EF4-FFF2-40B4-BE49-F238E27FC236}">
                <a16:creationId xmlns:a16="http://schemas.microsoft.com/office/drawing/2014/main" id="{D1E06D5F-3AC2-B591-2A7D-48076C13DBCD}"/>
              </a:ext>
            </a:extLst>
          </p:cNvPr>
          <p:cNvSpPr txBox="1"/>
          <p:nvPr/>
        </p:nvSpPr>
        <p:spPr>
          <a:xfrm>
            <a:off x="9226335" y="3147337"/>
            <a:ext cx="2686169" cy="307777"/>
          </a:xfrm>
          <a:prstGeom prst="rect">
            <a:avLst/>
          </a:prstGeom>
          <a:noFill/>
        </p:spPr>
        <p:txBody>
          <a:bodyPr wrap="square" rtlCol="0">
            <a:spAutoFit/>
          </a:bodyPr>
          <a:lstStyle/>
          <a:p>
            <a:r>
              <a:rPr lang="en-US" sz="1400" b="1"/>
              <a:t>Sensor 3, with re-referencing</a:t>
            </a:r>
          </a:p>
        </p:txBody>
      </p:sp>
      <p:sp>
        <p:nvSpPr>
          <p:cNvPr id="25" name="Content Placeholder 1">
            <a:extLst>
              <a:ext uri="{FF2B5EF4-FFF2-40B4-BE49-F238E27FC236}">
                <a16:creationId xmlns:a16="http://schemas.microsoft.com/office/drawing/2014/main" id="{16CB79C8-8A01-D4B4-6057-F104FEA590AA}"/>
              </a:ext>
            </a:extLst>
          </p:cNvPr>
          <p:cNvSpPr txBox="1">
            <a:spLocks noChangeArrowheads="1"/>
          </p:cNvSpPr>
          <p:nvPr/>
        </p:nvSpPr>
        <p:spPr bwMode="auto">
          <a:xfrm>
            <a:off x="9268008" y="995934"/>
            <a:ext cx="2686169" cy="2118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lang="en-US" kern="1200">
                <a:solidFill>
                  <a:srgbClr val="292929"/>
                </a:solidFill>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800" dirty="0">
                <a:ea typeface="ＭＳ Ｐゴシック" panose="020B0600070205080204" pitchFamily="34" charset="-128"/>
              </a:rPr>
              <a:t>OFDR referencing was noisy</a:t>
            </a:r>
          </a:p>
          <a:p>
            <a:r>
              <a:rPr lang="en-US" altLang="en-US" sz="1800" dirty="0">
                <a:ea typeface="ＭＳ Ｐゴシック" panose="020B0600070205080204" pitchFamily="34" charset="-128"/>
              </a:rPr>
              <a:t>This consistent with previous observations of larger diameter sapphire fibers</a:t>
            </a:r>
          </a:p>
          <a:p>
            <a:endParaRPr lang="en-US" altLang="en-US" sz="1800" dirty="0">
              <a:ea typeface="ＭＳ Ｐゴシック" panose="020B0600070205080204" pitchFamily="34" charset="-128"/>
            </a:endParaRPr>
          </a:p>
        </p:txBody>
      </p:sp>
      <p:sp>
        <p:nvSpPr>
          <p:cNvPr id="26" name="TextBox 25">
            <a:extLst>
              <a:ext uri="{FF2B5EF4-FFF2-40B4-BE49-F238E27FC236}">
                <a16:creationId xmlns:a16="http://schemas.microsoft.com/office/drawing/2014/main" id="{93680731-B5B0-7B8F-718B-5667C8588A01}"/>
              </a:ext>
            </a:extLst>
          </p:cNvPr>
          <p:cNvSpPr txBox="1"/>
          <p:nvPr/>
        </p:nvSpPr>
        <p:spPr>
          <a:xfrm>
            <a:off x="1063554" y="2922980"/>
            <a:ext cx="2686169" cy="307777"/>
          </a:xfrm>
          <a:prstGeom prst="rect">
            <a:avLst/>
          </a:prstGeom>
          <a:noFill/>
        </p:spPr>
        <p:txBody>
          <a:bodyPr wrap="square" rtlCol="0">
            <a:spAutoFit/>
          </a:bodyPr>
          <a:lstStyle/>
          <a:p>
            <a:r>
              <a:rPr lang="en-US" sz="1400" b="1" dirty="0"/>
              <a:t>Cycle 1</a:t>
            </a:r>
          </a:p>
        </p:txBody>
      </p:sp>
      <p:sp>
        <p:nvSpPr>
          <p:cNvPr id="27" name="TextBox 26">
            <a:extLst>
              <a:ext uri="{FF2B5EF4-FFF2-40B4-BE49-F238E27FC236}">
                <a16:creationId xmlns:a16="http://schemas.microsoft.com/office/drawing/2014/main" id="{8985E52B-1F4D-B8D5-8D89-18C8DA066E75}"/>
              </a:ext>
            </a:extLst>
          </p:cNvPr>
          <p:cNvSpPr txBox="1"/>
          <p:nvPr/>
        </p:nvSpPr>
        <p:spPr>
          <a:xfrm>
            <a:off x="4366956" y="2908737"/>
            <a:ext cx="2686169" cy="307777"/>
          </a:xfrm>
          <a:prstGeom prst="rect">
            <a:avLst/>
          </a:prstGeom>
          <a:noFill/>
        </p:spPr>
        <p:txBody>
          <a:bodyPr wrap="square" rtlCol="0">
            <a:spAutoFit/>
          </a:bodyPr>
          <a:lstStyle/>
          <a:p>
            <a:r>
              <a:rPr lang="en-US" sz="1400" b="1"/>
              <a:t>Cycle 2</a:t>
            </a:r>
          </a:p>
        </p:txBody>
      </p:sp>
    </p:spTree>
    <p:extLst>
      <p:ext uri="{BB962C8B-B14F-4D97-AF65-F5344CB8AC3E}">
        <p14:creationId xmlns:p14="http://schemas.microsoft.com/office/powerpoint/2010/main" val="1088367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 histogram&#10;&#10;Description automatically generated">
            <a:extLst>
              <a:ext uri="{FF2B5EF4-FFF2-40B4-BE49-F238E27FC236}">
                <a16:creationId xmlns:a16="http://schemas.microsoft.com/office/drawing/2014/main" id="{AF0AE7EF-828D-34EA-A73E-C4DCDA6A97BB}"/>
              </a:ext>
            </a:extLst>
          </p:cNvPr>
          <p:cNvPicPr>
            <a:picLocks noChangeAspect="1"/>
          </p:cNvPicPr>
          <p:nvPr/>
        </p:nvPicPr>
        <p:blipFill rotWithShape="1">
          <a:blip r:embed="rId2"/>
          <a:srcRect l="2564" t="2418"/>
          <a:stretch/>
        </p:blipFill>
        <p:spPr bwMode="auto">
          <a:xfrm>
            <a:off x="8153622" y="840316"/>
            <a:ext cx="3906929" cy="2852627"/>
          </a:xfrm>
          <a:prstGeom prst="rect">
            <a:avLst/>
          </a:prstGeom>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77941320-719E-9074-0E1F-5001E7B94039}"/>
              </a:ext>
            </a:extLst>
          </p:cNvPr>
          <p:cNvSpPr>
            <a:spLocks noGrp="1"/>
          </p:cNvSpPr>
          <p:nvPr>
            <p:ph type="sldNum" sz="quarter" idx="12"/>
          </p:nvPr>
        </p:nvSpPr>
        <p:spPr/>
        <p:txBody>
          <a:bodyPr/>
          <a:lstStyle/>
          <a:p>
            <a:fld id="{DFA4CD3D-26C8-47FF-8D13-9B32BAAB4735}" type="slidenum">
              <a:rPr lang="en-US" smtClean="0"/>
              <a:t>12</a:t>
            </a:fld>
            <a:endParaRPr lang="en-US"/>
          </a:p>
        </p:txBody>
      </p:sp>
      <p:sp>
        <p:nvSpPr>
          <p:cNvPr id="6" name="Title 5">
            <a:extLst>
              <a:ext uri="{FF2B5EF4-FFF2-40B4-BE49-F238E27FC236}">
                <a16:creationId xmlns:a16="http://schemas.microsoft.com/office/drawing/2014/main" id="{30B4E587-0EDA-D4C9-10F6-7C830FCFCC02}"/>
              </a:ext>
            </a:extLst>
          </p:cNvPr>
          <p:cNvSpPr>
            <a:spLocks noGrp="1"/>
          </p:cNvSpPr>
          <p:nvPr>
            <p:ph type="title"/>
          </p:nvPr>
        </p:nvSpPr>
        <p:spPr>
          <a:xfrm>
            <a:off x="938150" y="515605"/>
            <a:ext cx="11384581" cy="1088150"/>
          </a:xfrm>
        </p:spPr>
        <p:txBody>
          <a:bodyPr/>
          <a:lstStyle/>
          <a:p>
            <a:r>
              <a:rPr lang="en-US" dirty="0"/>
              <a:t>High Fluence Irradiation</a:t>
            </a:r>
            <a:endParaRPr lang="en-US" b="0" dirty="0"/>
          </a:p>
        </p:txBody>
      </p:sp>
      <p:sp>
        <p:nvSpPr>
          <p:cNvPr id="5" name="Content Placeholder 1">
            <a:extLst>
              <a:ext uri="{FF2B5EF4-FFF2-40B4-BE49-F238E27FC236}">
                <a16:creationId xmlns:a16="http://schemas.microsoft.com/office/drawing/2014/main" id="{99F30C21-5E25-4F0D-1620-A661BBF13F40}"/>
              </a:ext>
            </a:extLst>
          </p:cNvPr>
          <p:cNvSpPr txBox="1">
            <a:spLocks noChangeArrowheads="1"/>
          </p:cNvSpPr>
          <p:nvPr/>
        </p:nvSpPr>
        <p:spPr bwMode="auto">
          <a:xfrm>
            <a:off x="411480" y="1243584"/>
            <a:ext cx="3304977" cy="389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lang="en-US" kern="1200">
                <a:solidFill>
                  <a:srgbClr val="292929"/>
                </a:solidFill>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ea typeface="ＭＳ Ｐゴシック" panose="020B0600070205080204" pitchFamily="34" charset="-128"/>
              </a:rPr>
              <a:t>Significant amplitude reduction during the initial reactor start-up</a:t>
            </a:r>
          </a:p>
          <a:p>
            <a:r>
              <a:rPr lang="en-US" altLang="en-US" sz="2000" dirty="0">
                <a:ea typeface="ＭＳ Ｐゴシック" panose="020B0600070205080204" pitchFamily="34" charset="-128"/>
              </a:rPr>
              <a:t>Reduction in amplitude was larger in the 125 um fibers than 100 um fibers</a:t>
            </a:r>
          </a:p>
          <a:p>
            <a:r>
              <a:rPr lang="en-US" altLang="en-US" sz="2000" dirty="0">
                <a:ea typeface="ＭＳ Ｐゴシック" panose="020B0600070205080204" pitchFamily="34" charset="-128"/>
              </a:rPr>
              <a:t>Normalized amplitude shows a faster reduction in amplitude the further away from the silica splice</a:t>
            </a:r>
          </a:p>
          <a:p>
            <a:pPr lvl="1">
              <a:buClr>
                <a:srgbClr val="BA0C2F"/>
              </a:buClr>
              <a:buFont typeface="Arial" panose="020B0604020202020204" pitchFamily="34" charset="0"/>
              <a:buChar char="•"/>
            </a:pPr>
            <a:r>
              <a:rPr lang="en-US" altLang="en-US" sz="1600" dirty="0">
                <a:ea typeface="ＭＳ Ｐゴシック" panose="020B0600070205080204" pitchFamily="34" charset="-128"/>
              </a:rPr>
              <a:t>Expected due to increase temperature and flux</a:t>
            </a:r>
          </a:p>
        </p:txBody>
      </p:sp>
      <p:sp>
        <p:nvSpPr>
          <p:cNvPr id="7" name="TextBox 6">
            <a:extLst>
              <a:ext uri="{FF2B5EF4-FFF2-40B4-BE49-F238E27FC236}">
                <a16:creationId xmlns:a16="http://schemas.microsoft.com/office/drawing/2014/main" id="{8DAC3744-F67A-6E4B-9DFD-8A2281E6EB4F}"/>
              </a:ext>
            </a:extLst>
          </p:cNvPr>
          <p:cNvSpPr txBox="1"/>
          <p:nvPr/>
        </p:nvSpPr>
        <p:spPr>
          <a:xfrm>
            <a:off x="7992962" y="3025805"/>
            <a:ext cx="1795462" cy="422275"/>
          </a:xfrm>
          <a:prstGeom prst="rect">
            <a:avLst/>
          </a:prstGeom>
        </p:spPr>
        <p:txBody>
          <a:bodyPr>
            <a:normAutofit lnSpcReduction="10000"/>
          </a:bodyPr>
          <a:lstStyle/>
          <a:p>
            <a:pPr defTabSz="457200" eaLnBrk="1" fontAlgn="auto" hangingPunct="1">
              <a:spcBef>
                <a:spcPct val="20000"/>
              </a:spcBef>
              <a:spcAft>
                <a:spcPts val="0"/>
              </a:spcAft>
              <a:buFont typeface="Arial"/>
              <a:buNone/>
              <a:defRPr/>
            </a:pPr>
            <a:endParaRPr lang="en-US" sz="2323" b="1">
              <a:solidFill>
                <a:srgbClr val="FFFFFF"/>
              </a:solidFill>
              <a:latin typeface="Arial Narrow"/>
              <a:cs typeface="Arial Narrow"/>
            </a:endParaRPr>
          </a:p>
        </p:txBody>
      </p:sp>
      <p:pic>
        <p:nvPicPr>
          <p:cNvPr id="8" name="Picture 7" descr="Diagram, histogram&#10;&#10;Description automatically generated">
            <a:extLst>
              <a:ext uri="{FF2B5EF4-FFF2-40B4-BE49-F238E27FC236}">
                <a16:creationId xmlns:a16="http://schemas.microsoft.com/office/drawing/2014/main" id="{4242C9DE-BFE4-622B-E603-A6D0CB070206}"/>
              </a:ext>
            </a:extLst>
          </p:cNvPr>
          <p:cNvPicPr>
            <a:picLocks noChangeAspect="1"/>
          </p:cNvPicPr>
          <p:nvPr/>
        </p:nvPicPr>
        <p:blipFill>
          <a:blip r:embed="rId3"/>
          <a:stretch>
            <a:fillRect/>
          </a:stretch>
        </p:blipFill>
        <p:spPr>
          <a:xfrm>
            <a:off x="3782513" y="1063050"/>
            <a:ext cx="4101563" cy="2674341"/>
          </a:xfrm>
          <a:prstGeom prst="rect">
            <a:avLst/>
          </a:prstGeom>
        </p:spPr>
      </p:pic>
      <p:pic>
        <p:nvPicPr>
          <p:cNvPr id="9" name="Picture 8" descr="Chart&#10;&#10;Description automatically generated">
            <a:extLst>
              <a:ext uri="{FF2B5EF4-FFF2-40B4-BE49-F238E27FC236}">
                <a16:creationId xmlns:a16="http://schemas.microsoft.com/office/drawing/2014/main" id="{79C530C5-B4E6-45A9-B624-9B091B542ACD}"/>
              </a:ext>
            </a:extLst>
          </p:cNvPr>
          <p:cNvPicPr>
            <a:picLocks noChangeAspect="1"/>
          </p:cNvPicPr>
          <p:nvPr/>
        </p:nvPicPr>
        <p:blipFill rotWithShape="1">
          <a:blip r:embed="rId4"/>
          <a:srcRect l="5730" t="5132" r="7117"/>
          <a:stretch/>
        </p:blipFill>
        <p:spPr bwMode="auto">
          <a:xfrm>
            <a:off x="4053267" y="3829663"/>
            <a:ext cx="3587620" cy="2377846"/>
          </a:xfrm>
          <a:prstGeom prst="rect">
            <a:avLst/>
          </a:prstGeom>
          <a:ln>
            <a:noFill/>
          </a:ln>
          <a:extLst>
            <a:ext uri="{53640926-AAD7-44D8-BBD7-CCE9431645EC}">
              <a14:shadowObscured xmlns:a14="http://schemas.microsoft.com/office/drawing/2010/main"/>
            </a:ext>
          </a:extLst>
        </p:spPr>
      </p:pic>
      <p:pic>
        <p:nvPicPr>
          <p:cNvPr id="10" name="Picture 9" descr="Chart&#10;&#10;Description automatically generated">
            <a:extLst>
              <a:ext uri="{FF2B5EF4-FFF2-40B4-BE49-F238E27FC236}">
                <a16:creationId xmlns:a16="http://schemas.microsoft.com/office/drawing/2014/main" id="{1FC84903-AB4F-2694-DB9B-DAA74181E7BB}"/>
              </a:ext>
            </a:extLst>
          </p:cNvPr>
          <p:cNvPicPr>
            <a:picLocks noChangeAspect="1"/>
          </p:cNvPicPr>
          <p:nvPr/>
        </p:nvPicPr>
        <p:blipFill rotWithShape="1">
          <a:blip r:embed="rId5"/>
          <a:srcRect l="5208" t="5664" r="6944"/>
          <a:stretch/>
        </p:blipFill>
        <p:spPr bwMode="auto">
          <a:xfrm>
            <a:off x="8543562" y="3910894"/>
            <a:ext cx="3110051" cy="2252167"/>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40C05D83-553B-82C1-C587-1F28339A8BE3}"/>
              </a:ext>
            </a:extLst>
          </p:cNvPr>
          <p:cNvSpPr txBox="1"/>
          <p:nvPr/>
        </p:nvSpPr>
        <p:spPr>
          <a:xfrm>
            <a:off x="8750125" y="2955462"/>
            <a:ext cx="1184564" cy="461665"/>
          </a:xfrm>
          <a:prstGeom prst="rect">
            <a:avLst/>
          </a:prstGeom>
          <a:noFill/>
        </p:spPr>
        <p:txBody>
          <a:bodyPr wrap="square" rtlCol="0">
            <a:spAutoFit/>
          </a:bodyPr>
          <a:lstStyle/>
          <a:p>
            <a:r>
              <a:rPr lang="en-US" sz="1200" dirty="0">
                <a:effectLst/>
                <a:latin typeface="+mn-lt"/>
                <a:ea typeface="MS Mincho"/>
              </a:rPr>
              <a:t>Top of fuel at 30.15 m </a:t>
            </a:r>
            <a:endParaRPr lang="en-US" sz="1200" dirty="0">
              <a:latin typeface="+mn-lt"/>
            </a:endParaRPr>
          </a:p>
        </p:txBody>
      </p:sp>
      <p:sp>
        <p:nvSpPr>
          <p:cNvPr id="12" name="TextBox 11">
            <a:extLst>
              <a:ext uri="{FF2B5EF4-FFF2-40B4-BE49-F238E27FC236}">
                <a16:creationId xmlns:a16="http://schemas.microsoft.com/office/drawing/2014/main" id="{546D27A0-C3C9-344E-5E60-ACB305FF2610}"/>
              </a:ext>
            </a:extLst>
          </p:cNvPr>
          <p:cNvSpPr txBox="1"/>
          <p:nvPr/>
        </p:nvSpPr>
        <p:spPr>
          <a:xfrm>
            <a:off x="4140812" y="2278184"/>
            <a:ext cx="820379" cy="646331"/>
          </a:xfrm>
          <a:prstGeom prst="rect">
            <a:avLst/>
          </a:prstGeom>
          <a:noFill/>
        </p:spPr>
        <p:txBody>
          <a:bodyPr wrap="square" rtlCol="0">
            <a:spAutoFit/>
          </a:bodyPr>
          <a:lstStyle/>
          <a:p>
            <a:r>
              <a:rPr lang="en-US" sz="1200">
                <a:effectLst/>
                <a:latin typeface="+mn-lt"/>
                <a:ea typeface="MS Mincho"/>
              </a:rPr>
              <a:t>Top of fuel at 30.12 m </a:t>
            </a:r>
            <a:endParaRPr lang="en-US" sz="1200">
              <a:latin typeface="+mn-lt"/>
            </a:endParaRPr>
          </a:p>
        </p:txBody>
      </p:sp>
      <p:sp>
        <p:nvSpPr>
          <p:cNvPr id="13" name="TextBox 12">
            <a:extLst>
              <a:ext uri="{FF2B5EF4-FFF2-40B4-BE49-F238E27FC236}">
                <a16:creationId xmlns:a16="http://schemas.microsoft.com/office/drawing/2014/main" id="{5DA44DC4-9E85-93BE-13C9-5152E798D60F}"/>
              </a:ext>
            </a:extLst>
          </p:cNvPr>
          <p:cNvSpPr txBox="1"/>
          <p:nvPr/>
        </p:nvSpPr>
        <p:spPr>
          <a:xfrm>
            <a:off x="4140812" y="937087"/>
            <a:ext cx="820379" cy="276999"/>
          </a:xfrm>
          <a:prstGeom prst="rect">
            <a:avLst/>
          </a:prstGeom>
          <a:noFill/>
        </p:spPr>
        <p:txBody>
          <a:bodyPr wrap="square" rtlCol="0">
            <a:spAutoFit/>
          </a:bodyPr>
          <a:lstStyle/>
          <a:p>
            <a:r>
              <a:rPr lang="en-US" sz="1200" b="1" dirty="0">
                <a:effectLst/>
                <a:latin typeface="+mn-lt"/>
                <a:ea typeface="MS Mincho"/>
              </a:rPr>
              <a:t>Sensor 4</a:t>
            </a:r>
            <a:endParaRPr lang="en-US" sz="1200" b="1" dirty="0">
              <a:latin typeface="+mn-lt"/>
            </a:endParaRPr>
          </a:p>
        </p:txBody>
      </p:sp>
      <p:sp>
        <p:nvSpPr>
          <p:cNvPr id="14" name="TextBox 13">
            <a:extLst>
              <a:ext uri="{FF2B5EF4-FFF2-40B4-BE49-F238E27FC236}">
                <a16:creationId xmlns:a16="http://schemas.microsoft.com/office/drawing/2014/main" id="{E15AAE2C-BB67-D363-3258-3D0CC3970E37}"/>
              </a:ext>
            </a:extLst>
          </p:cNvPr>
          <p:cNvSpPr txBox="1"/>
          <p:nvPr/>
        </p:nvSpPr>
        <p:spPr>
          <a:xfrm>
            <a:off x="8543562" y="933779"/>
            <a:ext cx="820379" cy="276999"/>
          </a:xfrm>
          <a:prstGeom prst="rect">
            <a:avLst/>
          </a:prstGeom>
          <a:noFill/>
        </p:spPr>
        <p:txBody>
          <a:bodyPr wrap="square" rtlCol="0">
            <a:spAutoFit/>
          </a:bodyPr>
          <a:lstStyle/>
          <a:p>
            <a:r>
              <a:rPr lang="en-US" sz="1200" b="1" dirty="0">
                <a:effectLst/>
                <a:latin typeface="+mn-lt"/>
                <a:ea typeface="MS Mincho"/>
              </a:rPr>
              <a:t>Sensor 3</a:t>
            </a:r>
            <a:endParaRPr lang="en-US" sz="1200" b="1" dirty="0">
              <a:latin typeface="+mn-lt"/>
            </a:endParaRPr>
          </a:p>
        </p:txBody>
      </p:sp>
      <p:cxnSp>
        <p:nvCxnSpPr>
          <p:cNvPr id="17" name="Straight Connector 16">
            <a:extLst>
              <a:ext uri="{FF2B5EF4-FFF2-40B4-BE49-F238E27FC236}">
                <a16:creationId xmlns:a16="http://schemas.microsoft.com/office/drawing/2014/main" id="{E8287033-0470-A350-359E-23E9035C70F7}"/>
              </a:ext>
            </a:extLst>
          </p:cNvPr>
          <p:cNvCxnSpPr/>
          <p:nvPr/>
        </p:nvCxnSpPr>
        <p:spPr>
          <a:xfrm>
            <a:off x="8069117" y="962950"/>
            <a:ext cx="0" cy="520850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282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5B2A34-DB9A-BB1D-BC1B-FBAFCC36D910}"/>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77941320-719E-9074-0E1F-5001E7B94039}"/>
              </a:ext>
            </a:extLst>
          </p:cNvPr>
          <p:cNvSpPr>
            <a:spLocks noGrp="1"/>
          </p:cNvSpPr>
          <p:nvPr>
            <p:ph type="sldNum" sz="quarter" idx="12"/>
          </p:nvPr>
        </p:nvSpPr>
        <p:spPr/>
        <p:txBody>
          <a:bodyPr/>
          <a:lstStyle/>
          <a:p>
            <a:fld id="{DFA4CD3D-26C8-47FF-8D13-9B32BAAB4735}" type="slidenum">
              <a:rPr lang="en-US" smtClean="0"/>
              <a:t>13</a:t>
            </a:fld>
            <a:endParaRPr lang="en-US"/>
          </a:p>
        </p:txBody>
      </p:sp>
      <p:sp>
        <p:nvSpPr>
          <p:cNvPr id="6" name="Title 5">
            <a:extLst>
              <a:ext uri="{FF2B5EF4-FFF2-40B4-BE49-F238E27FC236}">
                <a16:creationId xmlns:a16="http://schemas.microsoft.com/office/drawing/2014/main" id="{30B4E587-0EDA-D4C9-10F6-7C830FCFCC02}"/>
              </a:ext>
            </a:extLst>
          </p:cNvPr>
          <p:cNvSpPr>
            <a:spLocks noGrp="1"/>
          </p:cNvSpPr>
          <p:nvPr>
            <p:ph type="title"/>
          </p:nvPr>
        </p:nvSpPr>
        <p:spPr>
          <a:xfrm>
            <a:off x="938150" y="548075"/>
            <a:ext cx="11384581" cy="1088150"/>
          </a:xfrm>
        </p:spPr>
        <p:txBody>
          <a:bodyPr/>
          <a:lstStyle/>
          <a:p>
            <a:r>
              <a:rPr lang="en-US" dirty="0"/>
              <a:t>High Fluence Irradiation</a:t>
            </a:r>
            <a:endParaRPr lang="en-US" b="0" dirty="0"/>
          </a:p>
        </p:txBody>
      </p:sp>
      <p:sp>
        <p:nvSpPr>
          <p:cNvPr id="7" name="Content Placeholder 1">
            <a:extLst>
              <a:ext uri="{FF2B5EF4-FFF2-40B4-BE49-F238E27FC236}">
                <a16:creationId xmlns:a16="http://schemas.microsoft.com/office/drawing/2014/main" id="{48585DF5-8AB3-A3FF-8417-D6081D2C00A9}"/>
              </a:ext>
            </a:extLst>
          </p:cNvPr>
          <p:cNvSpPr txBox="1">
            <a:spLocks noChangeArrowheads="1"/>
          </p:cNvSpPr>
          <p:nvPr/>
        </p:nvSpPr>
        <p:spPr bwMode="auto">
          <a:xfrm>
            <a:off x="411480" y="1243584"/>
            <a:ext cx="3471999"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lang="en-US" kern="1200">
                <a:solidFill>
                  <a:srgbClr val="292929"/>
                </a:solidFill>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ea typeface="ＭＳ Ｐゴシック" panose="020B0600070205080204" pitchFamily="34" charset="-128"/>
              </a:rPr>
              <a:t>Signal loss did not recover with reduced temperature</a:t>
            </a:r>
          </a:p>
          <a:p>
            <a:r>
              <a:rPr lang="en-US" altLang="en-US" sz="2000" dirty="0">
                <a:ea typeface="ＭＳ Ｐゴシック" panose="020B0600070205080204" pitchFamily="34" charset="-128"/>
              </a:rPr>
              <a:t>Temperature appears to have a significant impact on attenuation </a:t>
            </a:r>
          </a:p>
          <a:p>
            <a:endParaRPr lang="en-US" altLang="en-US" sz="2000" dirty="0">
              <a:ea typeface="ＭＳ Ｐゴシック" panose="020B0600070205080204" pitchFamily="34" charset="-128"/>
            </a:endParaRPr>
          </a:p>
          <a:p>
            <a:endParaRPr lang="en-US" altLang="en-US" sz="2000" dirty="0">
              <a:ea typeface="ＭＳ Ｐゴシック" panose="020B0600070205080204" pitchFamily="34" charset="-128"/>
            </a:endParaRPr>
          </a:p>
        </p:txBody>
      </p:sp>
      <p:sp>
        <p:nvSpPr>
          <p:cNvPr id="8" name="TextBox 7">
            <a:extLst>
              <a:ext uri="{FF2B5EF4-FFF2-40B4-BE49-F238E27FC236}">
                <a16:creationId xmlns:a16="http://schemas.microsoft.com/office/drawing/2014/main" id="{655AA4B1-71DF-ADB4-D05B-D991F132D5A7}"/>
              </a:ext>
            </a:extLst>
          </p:cNvPr>
          <p:cNvSpPr txBox="1"/>
          <p:nvPr/>
        </p:nvSpPr>
        <p:spPr>
          <a:xfrm>
            <a:off x="7999272" y="2845012"/>
            <a:ext cx="1795462" cy="422275"/>
          </a:xfrm>
          <a:prstGeom prst="rect">
            <a:avLst/>
          </a:prstGeom>
        </p:spPr>
        <p:txBody>
          <a:bodyPr>
            <a:normAutofit lnSpcReduction="10000"/>
          </a:bodyPr>
          <a:lstStyle/>
          <a:p>
            <a:pPr defTabSz="457200" eaLnBrk="1" fontAlgn="auto" hangingPunct="1">
              <a:spcBef>
                <a:spcPct val="20000"/>
              </a:spcBef>
              <a:spcAft>
                <a:spcPts val="0"/>
              </a:spcAft>
              <a:buFont typeface="Arial"/>
              <a:buNone/>
              <a:defRPr/>
            </a:pPr>
            <a:endParaRPr lang="en-US" sz="2323" b="1">
              <a:solidFill>
                <a:srgbClr val="FFFFFF"/>
              </a:solidFill>
              <a:latin typeface="Arial Narrow"/>
              <a:cs typeface="Arial Narrow"/>
            </a:endParaRPr>
          </a:p>
        </p:txBody>
      </p:sp>
      <p:pic>
        <p:nvPicPr>
          <p:cNvPr id="9" name="Picture 8" descr="Chart, histogram&#10;&#10;Description automatically generated">
            <a:extLst>
              <a:ext uri="{FF2B5EF4-FFF2-40B4-BE49-F238E27FC236}">
                <a16:creationId xmlns:a16="http://schemas.microsoft.com/office/drawing/2014/main" id="{C33F34CC-14C8-4037-4532-DDE3E097654E}"/>
              </a:ext>
            </a:extLst>
          </p:cNvPr>
          <p:cNvPicPr>
            <a:picLocks noChangeAspect="1"/>
          </p:cNvPicPr>
          <p:nvPr/>
        </p:nvPicPr>
        <p:blipFill rotWithShape="1">
          <a:blip r:embed="rId2"/>
          <a:srcRect l="5930" t="5762" r="6411" b="2288"/>
          <a:stretch/>
        </p:blipFill>
        <p:spPr bwMode="auto">
          <a:xfrm>
            <a:off x="8025225" y="1063321"/>
            <a:ext cx="4171429" cy="2798313"/>
          </a:xfrm>
          <a:prstGeom prst="rect">
            <a:avLst/>
          </a:prstGeom>
          <a:ln>
            <a:noFill/>
          </a:ln>
          <a:extLst>
            <a:ext uri="{53640926-AAD7-44D8-BBD7-CCE9431645EC}">
              <a14:shadowObscured xmlns:a14="http://schemas.microsoft.com/office/drawing/2010/main"/>
            </a:ext>
          </a:extLst>
        </p:spPr>
      </p:pic>
      <p:pic>
        <p:nvPicPr>
          <p:cNvPr id="10" name="Picture 9" descr="Chart, histogram&#10;&#10;Description automatically generated">
            <a:extLst>
              <a:ext uri="{FF2B5EF4-FFF2-40B4-BE49-F238E27FC236}">
                <a16:creationId xmlns:a16="http://schemas.microsoft.com/office/drawing/2014/main" id="{C0457531-FBD6-9C96-1F88-066137E79B52}"/>
              </a:ext>
            </a:extLst>
          </p:cNvPr>
          <p:cNvPicPr>
            <a:picLocks noChangeAspect="1"/>
          </p:cNvPicPr>
          <p:nvPr/>
        </p:nvPicPr>
        <p:blipFill rotWithShape="1">
          <a:blip r:embed="rId3"/>
          <a:srcRect l="6410" t="5086" r="7212" b="2898"/>
          <a:stretch/>
        </p:blipFill>
        <p:spPr bwMode="auto">
          <a:xfrm>
            <a:off x="4148879" y="1021713"/>
            <a:ext cx="3876346" cy="2862557"/>
          </a:xfrm>
          <a:prstGeom prst="rect">
            <a:avLst/>
          </a:prstGeom>
          <a:ln>
            <a:noFill/>
          </a:ln>
          <a:extLst>
            <a:ext uri="{53640926-AAD7-44D8-BBD7-CCE9431645EC}">
              <a14:shadowObscured xmlns:a14="http://schemas.microsoft.com/office/drawing/2010/main"/>
            </a:ext>
          </a:extLst>
        </p:spPr>
      </p:pic>
      <p:pic>
        <p:nvPicPr>
          <p:cNvPr id="11" name="Picture 10" descr="Chart, histogram&#10;&#10;Description automatically generated">
            <a:extLst>
              <a:ext uri="{FF2B5EF4-FFF2-40B4-BE49-F238E27FC236}">
                <a16:creationId xmlns:a16="http://schemas.microsoft.com/office/drawing/2014/main" id="{7474E37A-5498-E5A8-AFC7-10B85091B9F1}"/>
              </a:ext>
            </a:extLst>
          </p:cNvPr>
          <p:cNvPicPr>
            <a:picLocks noChangeAspect="1"/>
          </p:cNvPicPr>
          <p:nvPr/>
        </p:nvPicPr>
        <p:blipFill rotWithShape="1">
          <a:blip r:embed="rId4"/>
          <a:srcRect l="6424" t="6278" r="7465" b="704"/>
          <a:stretch/>
        </p:blipFill>
        <p:spPr bwMode="auto">
          <a:xfrm>
            <a:off x="4507498" y="3932715"/>
            <a:ext cx="3471998" cy="2282159"/>
          </a:xfrm>
          <a:prstGeom prst="rect">
            <a:avLst/>
          </a:prstGeom>
          <a:ln>
            <a:noFill/>
          </a:ln>
          <a:extLst>
            <a:ext uri="{53640926-AAD7-44D8-BBD7-CCE9431645EC}">
              <a14:shadowObscured xmlns:a14="http://schemas.microsoft.com/office/drawing/2010/main"/>
            </a:ext>
          </a:extLst>
        </p:spPr>
      </p:pic>
      <p:pic>
        <p:nvPicPr>
          <p:cNvPr id="12" name="Picture 11" descr="Chart, line chart, histogram&#10;&#10;Description automatically generated">
            <a:extLst>
              <a:ext uri="{FF2B5EF4-FFF2-40B4-BE49-F238E27FC236}">
                <a16:creationId xmlns:a16="http://schemas.microsoft.com/office/drawing/2014/main" id="{4FBEBB15-5F2A-7EA6-1BC9-72B9F47403DF}"/>
              </a:ext>
            </a:extLst>
          </p:cNvPr>
          <p:cNvPicPr>
            <a:picLocks noChangeAspect="1"/>
          </p:cNvPicPr>
          <p:nvPr/>
        </p:nvPicPr>
        <p:blipFill rotWithShape="1">
          <a:blip r:embed="rId5"/>
          <a:srcRect l="5382" t="5679" r="7813"/>
          <a:stretch/>
        </p:blipFill>
        <p:spPr bwMode="auto">
          <a:xfrm>
            <a:off x="8618103" y="3861635"/>
            <a:ext cx="3102563" cy="2369920"/>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E5057A6A-9839-38EA-E11C-6B1F354EE5B4}"/>
              </a:ext>
            </a:extLst>
          </p:cNvPr>
          <p:cNvSpPr txBox="1"/>
          <p:nvPr/>
        </p:nvSpPr>
        <p:spPr>
          <a:xfrm>
            <a:off x="4588246" y="1820513"/>
            <a:ext cx="820379" cy="430887"/>
          </a:xfrm>
          <a:prstGeom prst="rect">
            <a:avLst/>
          </a:prstGeom>
          <a:noFill/>
        </p:spPr>
        <p:txBody>
          <a:bodyPr wrap="square" rtlCol="0">
            <a:spAutoFit/>
          </a:bodyPr>
          <a:lstStyle/>
          <a:p>
            <a:r>
              <a:rPr lang="en-US" sz="1100" dirty="0">
                <a:effectLst/>
                <a:latin typeface="+mn-lt"/>
                <a:ea typeface="MS Mincho"/>
              </a:rPr>
              <a:t>Top of fuel at 30.12 m </a:t>
            </a:r>
            <a:endParaRPr lang="en-US" sz="1100" dirty="0">
              <a:latin typeface="+mn-lt"/>
            </a:endParaRPr>
          </a:p>
        </p:txBody>
      </p:sp>
      <p:sp>
        <p:nvSpPr>
          <p:cNvPr id="14" name="TextBox 13">
            <a:extLst>
              <a:ext uri="{FF2B5EF4-FFF2-40B4-BE49-F238E27FC236}">
                <a16:creationId xmlns:a16="http://schemas.microsoft.com/office/drawing/2014/main" id="{241048F4-18A3-8D13-547F-364861832655}"/>
              </a:ext>
            </a:extLst>
          </p:cNvPr>
          <p:cNvSpPr txBox="1"/>
          <p:nvPr/>
        </p:nvSpPr>
        <p:spPr>
          <a:xfrm>
            <a:off x="4588246" y="1098765"/>
            <a:ext cx="820379" cy="276999"/>
          </a:xfrm>
          <a:prstGeom prst="rect">
            <a:avLst/>
          </a:prstGeom>
          <a:noFill/>
        </p:spPr>
        <p:txBody>
          <a:bodyPr wrap="square" rtlCol="0">
            <a:spAutoFit/>
          </a:bodyPr>
          <a:lstStyle/>
          <a:p>
            <a:r>
              <a:rPr lang="en-US" sz="1200" b="1" dirty="0">
                <a:effectLst/>
                <a:latin typeface="+mn-lt"/>
                <a:ea typeface="MS Mincho"/>
              </a:rPr>
              <a:t>Sensor 4</a:t>
            </a:r>
            <a:endParaRPr lang="en-US" sz="1200" b="1" dirty="0">
              <a:latin typeface="+mn-lt"/>
            </a:endParaRPr>
          </a:p>
        </p:txBody>
      </p:sp>
      <p:sp>
        <p:nvSpPr>
          <p:cNvPr id="15" name="TextBox 14">
            <a:extLst>
              <a:ext uri="{FF2B5EF4-FFF2-40B4-BE49-F238E27FC236}">
                <a16:creationId xmlns:a16="http://schemas.microsoft.com/office/drawing/2014/main" id="{FDEBDB01-1EDB-18CF-B39A-E1DF01DA43CB}"/>
              </a:ext>
            </a:extLst>
          </p:cNvPr>
          <p:cNvSpPr txBox="1"/>
          <p:nvPr/>
        </p:nvSpPr>
        <p:spPr>
          <a:xfrm>
            <a:off x="8547834" y="1988603"/>
            <a:ext cx="864759" cy="430887"/>
          </a:xfrm>
          <a:prstGeom prst="rect">
            <a:avLst/>
          </a:prstGeom>
          <a:noFill/>
        </p:spPr>
        <p:txBody>
          <a:bodyPr wrap="square" rtlCol="0">
            <a:spAutoFit/>
          </a:bodyPr>
          <a:lstStyle/>
          <a:p>
            <a:r>
              <a:rPr lang="en-US" sz="1100" dirty="0">
                <a:effectLst/>
                <a:latin typeface="+mn-lt"/>
                <a:ea typeface="MS Mincho"/>
              </a:rPr>
              <a:t>Top of fuel at 30.15 m </a:t>
            </a:r>
            <a:endParaRPr lang="en-US" sz="1100" dirty="0">
              <a:latin typeface="+mn-lt"/>
            </a:endParaRPr>
          </a:p>
        </p:txBody>
      </p:sp>
      <p:sp>
        <p:nvSpPr>
          <p:cNvPr id="16" name="TextBox 15">
            <a:extLst>
              <a:ext uri="{FF2B5EF4-FFF2-40B4-BE49-F238E27FC236}">
                <a16:creationId xmlns:a16="http://schemas.microsoft.com/office/drawing/2014/main" id="{6BDE2640-25FC-8EB0-BD04-CB366CFB7932}"/>
              </a:ext>
            </a:extLst>
          </p:cNvPr>
          <p:cNvSpPr txBox="1"/>
          <p:nvPr/>
        </p:nvSpPr>
        <p:spPr>
          <a:xfrm>
            <a:off x="10433471" y="1205067"/>
            <a:ext cx="820379" cy="276999"/>
          </a:xfrm>
          <a:prstGeom prst="rect">
            <a:avLst/>
          </a:prstGeom>
          <a:noFill/>
        </p:spPr>
        <p:txBody>
          <a:bodyPr wrap="square" rtlCol="0">
            <a:spAutoFit/>
          </a:bodyPr>
          <a:lstStyle/>
          <a:p>
            <a:r>
              <a:rPr lang="en-US" sz="1200" b="1" dirty="0">
                <a:effectLst/>
                <a:latin typeface="+mn-lt"/>
                <a:ea typeface="MS Mincho"/>
              </a:rPr>
              <a:t>Sensor 3</a:t>
            </a:r>
            <a:endParaRPr lang="en-US" sz="1200" b="1" dirty="0">
              <a:latin typeface="+mn-lt"/>
            </a:endParaRPr>
          </a:p>
        </p:txBody>
      </p:sp>
      <p:pic>
        <p:nvPicPr>
          <p:cNvPr id="17" name="Picture 16" descr="Chart, histogram&#10;&#10;Description automatically generated">
            <a:extLst>
              <a:ext uri="{FF2B5EF4-FFF2-40B4-BE49-F238E27FC236}">
                <a16:creationId xmlns:a16="http://schemas.microsoft.com/office/drawing/2014/main" id="{8F1ABA6D-A3CB-1B31-0573-99E2EA494F50}"/>
              </a:ext>
            </a:extLst>
          </p:cNvPr>
          <p:cNvPicPr>
            <a:picLocks noChangeAspect="1"/>
          </p:cNvPicPr>
          <p:nvPr/>
        </p:nvPicPr>
        <p:blipFill rotWithShape="1">
          <a:blip r:embed="rId6"/>
          <a:srcRect l="5770" t="5220" r="7371" b="1533"/>
          <a:stretch/>
        </p:blipFill>
        <p:spPr bwMode="auto">
          <a:xfrm>
            <a:off x="139558" y="3364066"/>
            <a:ext cx="4092532" cy="2967485"/>
          </a:xfrm>
          <a:prstGeom prst="rect">
            <a:avLst/>
          </a:prstGeom>
          <a:ln>
            <a:noFill/>
          </a:ln>
          <a:extLst>
            <a:ext uri="{53640926-AAD7-44D8-BBD7-CCE9431645EC}">
              <a14:shadowObscured xmlns:a14="http://schemas.microsoft.com/office/drawing/2010/main"/>
            </a:ext>
          </a:extLst>
        </p:spPr>
      </p:pic>
      <p:sp>
        <p:nvSpPr>
          <p:cNvPr id="18" name="TextBox 17">
            <a:extLst>
              <a:ext uri="{FF2B5EF4-FFF2-40B4-BE49-F238E27FC236}">
                <a16:creationId xmlns:a16="http://schemas.microsoft.com/office/drawing/2014/main" id="{4FFB72C7-D8C6-215D-B26E-67D78BE83EBB}"/>
              </a:ext>
            </a:extLst>
          </p:cNvPr>
          <p:cNvSpPr txBox="1"/>
          <p:nvPr/>
        </p:nvSpPr>
        <p:spPr>
          <a:xfrm>
            <a:off x="3200804" y="3479708"/>
            <a:ext cx="820379" cy="276999"/>
          </a:xfrm>
          <a:prstGeom prst="rect">
            <a:avLst/>
          </a:prstGeom>
          <a:noFill/>
        </p:spPr>
        <p:txBody>
          <a:bodyPr wrap="square" rtlCol="0">
            <a:spAutoFit/>
          </a:bodyPr>
          <a:lstStyle/>
          <a:p>
            <a:r>
              <a:rPr lang="en-US" sz="1200" b="1" dirty="0">
                <a:effectLst/>
                <a:latin typeface="+mn-lt"/>
                <a:ea typeface="MS Mincho"/>
              </a:rPr>
              <a:t>Sensor 5</a:t>
            </a:r>
            <a:endParaRPr lang="en-US" sz="1200" b="1" dirty="0">
              <a:latin typeface="+mn-lt"/>
            </a:endParaRPr>
          </a:p>
        </p:txBody>
      </p:sp>
      <p:sp>
        <p:nvSpPr>
          <p:cNvPr id="19" name="TextBox 18">
            <a:extLst>
              <a:ext uri="{FF2B5EF4-FFF2-40B4-BE49-F238E27FC236}">
                <a16:creationId xmlns:a16="http://schemas.microsoft.com/office/drawing/2014/main" id="{F6BC2290-C86C-F720-B921-A75C3CADA312}"/>
              </a:ext>
            </a:extLst>
          </p:cNvPr>
          <p:cNvSpPr txBox="1"/>
          <p:nvPr/>
        </p:nvSpPr>
        <p:spPr>
          <a:xfrm>
            <a:off x="2700218" y="3861635"/>
            <a:ext cx="820379" cy="600164"/>
          </a:xfrm>
          <a:prstGeom prst="rect">
            <a:avLst/>
          </a:prstGeom>
          <a:noFill/>
        </p:spPr>
        <p:txBody>
          <a:bodyPr wrap="square" rtlCol="0">
            <a:spAutoFit/>
          </a:bodyPr>
          <a:lstStyle/>
          <a:p>
            <a:r>
              <a:rPr lang="en-US" sz="1100" dirty="0">
                <a:effectLst/>
                <a:latin typeface="+mn-lt"/>
                <a:ea typeface="MS Mincho"/>
              </a:rPr>
              <a:t>Top of graphite </a:t>
            </a:r>
            <a:br>
              <a:rPr lang="en-US" sz="1100" dirty="0">
                <a:effectLst/>
                <a:latin typeface="+mn-lt"/>
                <a:ea typeface="MS Mincho"/>
              </a:rPr>
            </a:br>
            <a:r>
              <a:rPr lang="en-US" sz="1100" dirty="0">
                <a:effectLst/>
                <a:latin typeface="+mn-lt"/>
                <a:ea typeface="MS Mincho"/>
              </a:rPr>
              <a:t>at 30.17</a:t>
            </a:r>
            <a:endParaRPr lang="en-US" sz="1100" dirty="0">
              <a:latin typeface="+mn-lt"/>
            </a:endParaRPr>
          </a:p>
        </p:txBody>
      </p:sp>
      <p:sp>
        <p:nvSpPr>
          <p:cNvPr id="20" name="TextBox 19">
            <a:extLst>
              <a:ext uri="{FF2B5EF4-FFF2-40B4-BE49-F238E27FC236}">
                <a16:creationId xmlns:a16="http://schemas.microsoft.com/office/drawing/2014/main" id="{A311BDC9-ED7C-DD19-6553-795A20C65F11}"/>
              </a:ext>
            </a:extLst>
          </p:cNvPr>
          <p:cNvSpPr txBox="1"/>
          <p:nvPr/>
        </p:nvSpPr>
        <p:spPr>
          <a:xfrm>
            <a:off x="2050721" y="3854504"/>
            <a:ext cx="649497" cy="600164"/>
          </a:xfrm>
          <a:prstGeom prst="rect">
            <a:avLst/>
          </a:prstGeom>
          <a:noFill/>
        </p:spPr>
        <p:txBody>
          <a:bodyPr wrap="square" rtlCol="0">
            <a:spAutoFit/>
          </a:bodyPr>
          <a:lstStyle/>
          <a:p>
            <a:r>
              <a:rPr lang="en-US" sz="1100" dirty="0">
                <a:effectLst/>
                <a:latin typeface="+mn-lt"/>
                <a:ea typeface="MS Mincho"/>
              </a:rPr>
              <a:t>Top of </a:t>
            </a:r>
            <a:br>
              <a:rPr lang="en-US" sz="1100" dirty="0">
                <a:effectLst/>
                <a:latin typeface="+mn-lt"/>
                <a:ea typeface="MS Mincho"/>
              </a:rPr>
            </a:br>
            <a:r>
              <a:rPr lang="en-US" sz="1100" dirty="0">
                <a:effectLst/>
                <a:latin typeface="+mn-lt"/>
                <a:ea typeface="MS Mincho"/>
              </a:rPr>
              <a:t>fuel at 30.09 m </a:t>
            </a:r>
            <a:endParaRPr lang="en-US" sz="1100" dirty="0">
              <a:latin typeface="+mn-lt"/>
            </a:endParaRPr>
          </a:p>
        </p:txBody>
      </p:sp>
      <p:cxnSp>
        <p:nvCxnSpPr>
          <p:cNvPr id="21" name="Straight Connector 20">
            <a:extLst>
              <a:ext uri="{FF2B5EF4-FFF2-40B4-BE49-F238E27FC236}">
                <a16:creationId xmlns:a16="http://schemas.microsoft.com/office/drawing/2014/main" id="{D022935F-1EE1-7E58-A13E-CD3A63C2F81D}"/>
              </a:ext>
            </a:extLst>
          </p:cNvPr>
          <p:cNvCxnSpPr>
            <a:cxnSpLocks/>
          </p:cNvCxnSpPr>
          <p:nvPr/>
        </p:nvCxnSpPr>
        <p:spPr>
          <a:xfrm flipV="1">
            <a:off x="2857152" y="4426784"/>
            <a:ext cx="0" cy="149066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0E6ED49-F4F2-1943-BF54-9DA2656B0BA7}"/>
              </a:ext>
            </a:extLst>
          </p:cNvPr>
          <p:cNvCxnSpPr>
            <a:cxnSpLocks/>
          </p:cNvCxnSpPr>
          <p:nvPr/>
        </p:nvCxnSpPr>
        <p:spPr>
          <a:xfrm flipV="1">
            <a:off x="2535682" y="4422021"/>
            <a:ext cx="2733" cy="149542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106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941320-719E-9074-0E1F-5001E7B94039}"/>
              </a:ext>
            </a:extLst>
          </p:cNvPr>
          <p:cNvSpPr>
            <a:spLocks noGrp="1"/>
          </p:cNvSpPr>
          <p:nvPr>
            <p:ph type="sldNum" sz="quarter" idx="12"/>
          </p:nvPr>
        </p:nvSpPr>
        <p:spPr/>
        <p:txBody>
          <a:bodyPr/>
          <a:lstStyle/>
          <a:p>
            <a:fld id="{DFA4CD3D-26C8-47FF-8D13-9B32BAAB4735}" type="slidenum">
              <a:rPr lang="en-US" smtClean="0"/>
              <a:t>14</a:t>
            </a:fld>
            <a:endParaRPr lang="en-US"/>
          </a:p>
        </p:txBody>
      </p:sp>
      <p:sp>
        <p:nvSpPr>
          <p:cNvPr id="4" name="Content Placeholder 3">
            <a:extLst>
              <a:ext uri="{FF2B5EF4-FFF2-40B4-BE49-F238E27FC236}">
                <a16:creationId xmlns:a16="http://schemas.microsoft.com/office/drawing/2014/main" id="{7B645284-F9A8-0486-0905-097B835ADDBB}"/>
              </a:ext>
            </a:extLst>
          </p:cNvPr>
          <p:cNvSpPr>
            <a:spLocks noGrp="1"/>
          </p:cNvSpPr>
          <p:nvPr>
            <p:ph sz="half" idx="13"/>
          </p:nvPr>
        </p:nvSpPr>
        <p:spPr>
          <a:xfrm>
            <a:off x="585393" y="1744072"/>
            <a:ext cx="6825057" cy="4488025"/>
          </a:xfrm>
        </p:spPr>
        <p:txBody>
          <a:bodyPr>
            <a:noAutofit/>
          </a:bodyPr>
          <a:lstStyle/>
          <a:p>
            <a:pPr marL="342900" indent="-342900">
              <a:buFont typeface="Arial" panose="020B0604020202020204" pitchFamily="34" charset="0"/>
              <a:buChar char="•"/>
            </a:pPr>
            <a:r>
              <a:rPr lang="en-US" sz="1600" dirty="0"/>
              <a:t>The technology of clad sapphire optical fiber sensors was advanced through thermal testing up to 1700℃, where previous work had tested up to 1300℃. </a:t>
            </a:r>
          </a:p>
          <a:p>
            <a:pPr marL="342900" indent="-342900">
              <a:buFont typeface="Arial" panose="020B0604020202020204" pitchFamily="34" charset="0"/>
              <a:buChar char="•"/>
            </a:pPr>
            <a:endParaRPr lang="en-US" sz="1100" dirty="0"/>
          </a:p>
        </p:txBody>
      </p:sp>
      <p:sp>
        <p:nvSpPr>
          <p:cNvPr id="6" name="Title 5">
            <a:extLst>
              <a:ext uri="{FF2B5EF4-FFF2-40B4-BE49-F238E27FC236}">
                <a16:creationId xmlns:a16="http://schemas.microsoft.com/office/drawing/2014/main" id="{30B4E587-0EDA-D4C9-10F6-7C830FCFCC02}"/>
              </a:ext>
            </a:extLst>
          </p:cNvPr>
          <p:cNvSpPr>
            <a:spLocks noGrp="1"/>
          </p:cNvSpPr>
          <p:nvPr>
            <p:ph type="title"/>
          </p:nvPr>
        </p:nvSpPr>
        <p:spPr>
          <a:xfrm>
            <a:off x="1020145" y="544867"/>
            <a:ext cx="11384581" cy="698717"/>
          </a:xfrm>
        </p:spPr>
        <p:txBody>
          <a:bodyPr/>
          <a:lstStyle/>
          <a:p>
            <a:r>
              <a:rPr lang="en-US" dirty="0"/>
              <a:t>Conclusions</a:t>
            </a:r>
          </a:p>
        </p:txBody>
      </p:sp>
      <p:sp>
        <p:nvSpPr>
          <p:cNvPr id="5" name="Content Placeholder 3">
            <a:extLst>
              <a:ext uri="{FF2B5EF4-FFF2-40B4-BE49-F238E27FC236}">
                <a16:creationId xmlns:a16="http://schemas.microsoft.com/office/drawing/2014/main" id="{AABBBD95-48EC-568F-ED27-5E8138C1EDF0}"/>
              </a:ext>
            </a:extLst>
          </p:cNvPr>
          <p:cNvSpPr txBox="1">
            <a:spLocks/>
          </p:cNvSpPr>
          <p:nvPr/>
        </p:nvSpPr>
        <p:spPr>
          <a:xfrm>
            <a:off x="410545" y="2630370"/>
            <a:ext cx="7137840" cy="44880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Buckeye Sans 2" pitchFamily="2" charset="77"/>
                <a:ea typeface="+mn-ea"/>
                <a:cs typeface="+mn-cs"/>
              </a:defRPr>
            </a:lvl1pPr>
            <a:lvl2pPr marL="466725" indent="-228600" algn="l" defTabSz="914400" rtl="0" eaLnBrk="1" latinLnBrk="0" hangingPunct="1">
              <a:lnSpc>
                <a:spcPct val="90000"/>
              </a:lnSpc>
              <a:spcBef>
                <a:spcPts val="500"/>
              </a:spcBef>
              <a:buClr>
                <a:srgbClr val="C00000"/>
              </a:buClr>
              <a:buSzPct val="110000"/>
              <a:buFont typeface="Arial" panose="020B0604020202020204" pitchFamily="34" charset="0"/>
              <a:buChar char="•"/>
              <a:tabLst/>
              <a:defRPr sz="2000" b="0" i="0" kern="1200">
                <a:solidFill>
                  <a:schemeClr val="tx1"/>
                </a:solidFill>
                <a:latin typeface="Buckeye Sans 2" pitchFamily="2" charset="77"/>
                <a:ea typeface="+mn-ea"/>
                <a:cs typeface="+mn-cs"/>
              </a:defRPr>
            </a:lvl2pPr>
            <a:lvl3pPr marL="922338"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tabLst/>
              <a:defRPr sz="1800" b="0" i="0" kern="1200">
                <a:solidFill>
                  <a:schemeClr val="tx1"/>
                </a:solidFill>
                <a:latin typeface="Buckeye Sans 2" pitchFamily="2" charset="77"/>
                <a:ea typeface="+mn-ea"/>
                <a:cs typeface="+mn-cs"/>
              </a:defRPr>
            </a:lvl3pPr>
            <a:lvl4pPr marL="1485900" indent="-227013"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Buckeye Sans 2"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600" dirty="0"/>
              <a:t>The sensing performance of sapphire optical fibers at high temperatures under irradiation was evaluated up to 1600℃ </a:t>
            </a:r>
          </a:p>
          <a:p>
            <a:pPr marL="809625" lvl="1" indent="-342900"/>
            <a:r>
              <a:rPr lang="en-US" sz="1400" dirty="0"/>
              <a:t>The results of this work indicate that distributed OFDR sensing in sapphire optical fiber is possible with some conditions. </a:t>
            </a:r>
          </a:p>
          <a:p>
            <a:pPr marL="809625" lvl="1" indent="-342900"/>
            <a:r>
              <a:rPr lang="en-US" sz="1400" dirty="0"/>
              <a:t>The sapphire fibers must be pre-treated appropriately and have well-written defects inscribed to create a stable Rayleigh backscatter signal. </a:t>
            </a:r>
          </a:p>
          <a:p>
            <a:pPr marL="809625" lvl="1" indent="-342900"/>
            <a:r>
              <a:rPr lang="en-US" sz="1400" dirty="0"/>
              <a:t>This work indicates that sapphire optical fiber sensors may be a solution for ultra-high temperature applications where traditional silica optical fibers fail. </a:t>
            </a:r>
          </a:p>
          <a:p>
            <a:pPr marL="809625" lvl="1" indent="-342900"/>
            <a:r>
              <a:rPr lang="en-US" sz="1400" dirty="0"/>
              <a:t>Sapphire sensors are a solution for experiment applications with temperatures above 700℃ for long periods of time, or for experiment applications with any duration above 1000℃. Experiment applications with a low total fluence, such as irradiation in TREAT,  would also be a good application of sapphire optical sensors. </a:t>
            </a:r>
          </a:p>
        </p:txBody>
      </p:sp>
      <p:sp>
        <p:nvSpPr>
          <p:cNvPr id="8" name="TextBox 7">
            <a:extLst>
              <a:ext uri="{FF2B5EF4-FFF2-40B4-BE49-F238E27FC236}">
                <a16:creationId xmlns:a16="http://schemas.microsoft.com/office/drawing/2014/main" id="{559E7AB6-FC19-3883-99F6-A83F94309691}"/>
              </a:ext>
            </a:extLst>
          </p:cNvPr>
          <p:cNvSpPr txBox="1"/>
          <p:nvPr/>
        </p:nvSpPr>
        <p:spPr>
          <a:xfrm>
            <a:off x="410545" y="1243584"/>
            <a:ext cx="10887204" cy="369332"/>
          </a:xfrm>
          <a:prstGeom prst="rect">
            <a:avLst/>
          </a:prstGeom>
          <a:noFill/>
        </p:spPr>
        <p:txBody>
          <a:bodyPr wrap="square">
            <a:spAutoFit/>
          </a:bodyPr>
          <a:lstStyle/>
          <a:p>
            <a:r>
              <a:rPr lang="en-US" sz="1800" b="1" dirty="0"/>
              <a:t>This work provides a path to deployment for optical fiber-based sensors, including:</a:t>
            </a:r>
          </a:p>
        </p:txBody>
      </p:sp>
      <p:sp>
        <p:nvSpPr>
          <p:cNvPr id="9" name="Content Placeholder 1">
            <a:extLst>
              <a:ext uri="{FF2B5EF4-FFF2-40B4-BE49-F238E27FC236}">
                <a16:creationId xmlns:a16="http://schemas.microsoft.com/office/drawing/2014/main" id="{EC64CC18-E277-7D04-E5AB-037F4DC78376}"/>
              </a:ext>
            </a:extLst>
          </p:cNvPr>
          <p:cNvSpPr txBox="1">
            <a:spLocks noChangeArrowheads="1"/>
          </p:cNvSpPr>
          <p:nvPr/>
        </p:nvSpPr>
        <p:spPr bwMode="auto">
          <a:xfrm>
            <a:off x="7639392" y="1612916"/>
            <a:ext cx="4203700" cy="4543555"/>
          </a:xfrm>
          <a:prstGeom prst="rect">
            <a:avLst/>
          </a:prstGeom>
          <a:noFill/>
          <a:ln>
            <a:noFill/>
          </a:ln>
        </p:spPr>
        <p:txBody>
          <a:bodyPr/>
          <a:lstStyle>
            <a:lvl1pPr defTabSz="457200">
              <a:spcBef>
                <a:spcPct val="20000"/>
              </a:spcBef>
              <a:buFont typeface="Arial" panose="020B0604020202020204" pitchFamily="34" charset="0"/>
              <a:buChar char="•"/>
              <a:defRPr sz="2400">
                <a:solidFill>
                  <a:srgbClr val="292929"/>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000">
                <a:solidFill>
                  <a:srgbClr val="292929"/>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292929"/>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None/>
              <a:defRPr/>
            </a:pPr>
            <a:r>
              <a:rPr lang="en-US" altLang="en-US" sz="2000" u="sng" dirty="0">
                <a:latin typeface="Arial"/>
              </a:rPr>
              <a:t>Kelly McCary</a:t>
            </a:r>
          </a:p>
          <a:p>
            <a:pPr>
              <a:buFont typeface="Arial" panose="020B0604020202020204" pitchFamily="34" charset="0"/>
              <a:buNone/>
              <a:defRPr/>
            </a:pPr>
            <a:r>
              <a:rPr lang="en-US" altLang="en-US" sz="1200" dirty="0">
                <a:latin typeface="Arial"/>
              </a:rPr>
              <a:t>Research Scientist, Radiation Measurements</a:t>
            </a:r>
          </a:p>
          <a:p>
            <a:pPr>
              <a:buFont typeface="Arial" panose="020B0604020202020204" pitchFamily="34" charset="0"/>
              <a:buNone/>
              <a:defRPr/>
            </a:pPr>
            <a:r>
              <a:rPr lang="en-US" altLang="en-US" sz="1200" dirty="0">
                <a:latin typeface="Arial"/>
              </a:rPr>
              <a:t>Idaho National Laboratory</a:t>
            </a:r>
          </a:p>
          <a:p>
            <a:pPr>
              <a:buFont typeface="Arial" panose="020B0604020202020204" pitchFamily="34" charset="0"/>
              <a:buNone/>
              <a:defRPr/>
            </a:pPr>
            <a:r>
              <a:rPr lang="en-US" altLang="en-US" sz="1200" dirty="0">
                <a:latin typeface="Arial"/>
              </a:rPr>
              <a:t>Kelly.Mccary@inl.gov</a:t>
            </a:r>
          </a:p>
          <a:p>
            <a:pPr>
              <a:buFont typeface="Arial" panose="020B0604020202020204" pitchFamily="34" charset="0"/>
              <a:buNone/>
              <a:defRPr/>
            </a:pPr>
            <a:r>
              <a:rPr lang="en-US" altLang="en-US" sz="1200" dirty="0">
                <a:latin typeface="Arial"/>
              </a:rPr>
              <a:t>W (208) 533-4885</a:t>
            </a:r>
          </a:p>
          <a:p>
            <a:pPr>
              <a:buFont typeface="Arial" panose="020B0604020202020204" pitchFamily="34" charset="0"/>
              <a:buNone/>
              <a:defRPr/>
            </a:pPr>
            <a:endParaRPr lang="en-US" altLang="en-US" sz="1200" dirty="0">
              <a:latin typeface="Arial"/>
            </a:endParaRPr>
          </a:p>
          <a:p>
            <a:pPr>
              <a:buFont typeface="Arial" panose="020B0604020202020204" pitchFamily="34" charset="0"/>
              <a:buNone/>
              <a:defRPr/>
            </a:pPr>
            <a:r>
              <a:rPr lang="en-US" sz="1200" dirty="0">
                <a:solidFill>
                  <a:srgbClr val="333333"/>
                </a:solidFill>
                <a:latin typeface="Arial"/>
              </a:rPr>
              <a:t>We would like to acknowledge the support of The Ohio State University Nuclear Reactor Laboratory and the assistance of the reactor staff members, Andrew Kauffman, Dr. Susan White, Kevin Herminghuysen, Matthew Van Zile, and Maria McGraw for the irradiation services provided. As well as David Carpenter and the entire staff at the MITR lab. </a:t>
            </a:r>
          </a:p>
          <a:p>
            <a:pPr>
              <a:buFont typeface="Arial" panose="020B0604020202020204" pitchFamily="34" charset="0"/>
              <a:buNone/>
              <a:defRPr/>
            </a:pPr>
            <a:endParaRPr lang="en-US" sz="1200" dirty="0">
              <a:solidFill>
                <a:srgbClr val="333333"/>
              </a:solidFill>
              <a:latin typeface="Arial"/>
            </a:endParaRPr>
          </a:p>
          <a:p>
            <a:pPr>
              <a:buFont typeface="Arial" panose="020B0604020202020204" pitchFamily="34" charset="0"/>
              <a:buNone/>
              <a:defRPr/>
            </a:pPr>
            <a:r>
              <a:rPr lang="en-US" sz="1200" dirty="0">
                <a:solidFill>
                  <a:srgbClr val="333333"/>
                </a:solidFill>
                <a:latin typeface="Arial"/>
              </a:rPr>
              <a:t>Special thanks to Dr. Blue, Dr. Jones, and Dr. Birri for their assistance at Ohio State and Dr. Christian Petrie from ORNL.</a:t>
            </a:r>
          </a:p>
          <a:p>
            <a:pPr>
              <a:buFont typeface="Arial" panose="020B0604020202020204" pitchFamily="34" charset="0"/>
              <a:buNone/>
              <a:defRPr/>
            </a:pPr>
            <a:r>
              <a:rPr lang="en-US" altLang="en-US" sz="1200" dirty="0">
                <a:latin typeface="Arial"/>
              </a:rPr>
              <a:t> </a:t>
            </a:r>
          </a:p>
        </p:txBody>
      </p:sp>
      <p:pic>
        <p:nvPicPr>
          <p:cNvPr id="10" name="Picture 3">
            <a:extLst>
              <a:ext uri="{FF2B5EF4-FFF2-40B4-BE49-F238E27FC236}">
                <a16:creationId xmlns:a16="http://schemas.microsoft.com/office/drawing/2014/main" id="{322CF04B-04F8-4A4C-74AB-1191B3F36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1148" y="5408030"/>
            <a:ext cx="2111287" cy="105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192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760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FA92-30DC-6040-9963-184E5B048000}"/>
              </a:ext>
            </a:extLst>
          </p:cNvPr>
          <p:cNvSpPr>
            <a:spLocks noGrp="1"/>
          </p:cNvSpPr>
          <p:nvPr>
            <p:ph type="title"/>
          </p:nvPr>
        </p:nvSpPr>
        <p:spPr/>
        <p:txBody>
          <a:bodyPr/>
          <a:lstStyle/>
          <a:p>
            <a:r>
              <a:rPr lang="en-US" dirty="0"/>
              <a:t>Goals and Objectives</a:t>
            </a:r>
          </a:p>
        </p:txBody>
      </p:sp>
      <p:sp>
        <p:nvSpPr>
          <p:cNvPr id="3" name="Content Placeholder 2">
            <a:extLst>
              <a:ext uri="{FF2B5EF4-FFF2-40B4-BE49-F238E27FC236}">
                <a16:creationId xmlns:a16="http://schemas.microsoft.com/office/drawing/2014/main" id="{2416D61A-0E65-624F-89C6-4D156FFF7A9C}"/>
              </a:ext>
            </a:extLst>
          </p:cNvPr>
          <p:cNvSpPr>
            <a:spLocks noGrp="1"/>
          </p:cNvSpPr>
          <p:nvPr>
            <p:ph idx="1"/>
          </p:nvPr>
        </p:nvSpPr>
        <p:spPr>
          <a:xfrm>
            <a:off x="728601" y="1425576"/>
            <a:ext cx="6215124" cy="4351338"/>
          </a:xfrm>
        </p:spPr>
        <p:txBody>
          <a:body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a:ea typeface="ＭＳ Ｐゴシック" pitchFamily="-108" charset="-128"/>
              </a:rPr>
              <a:t>Investigate the in-pile performance of sapphire optical fiber temperature sensors and to develop clad sapphire optical fibers for in-pile instrumentation. Evaluate the distributed sensing performance of the sensors through optical backscatter reflectometry under combined radiation and temperature effects, and high fluence</a:t>
            </a:r>
            <a:r>
              <a:rPr kumimoji="0" lang="en-US" sz="2800" b="0" i="0" u="none" strike="noStrike" kern="1200" cap="none" spc="0" normalizeH="0" baseline="0" noProof="0" dirty="0">
                <a:ln>
                  <a:noFill/>
                </a:ln>
                <a:solidFill>
                  <a:srgbClr val="000000"/>
                </a:solidFill>
                <a:effectLst/>
                <a:uLnTx/>
                <a:uFillTx/>
                <a:latin typeface="Arial"/>
                <a:ea typeface="ＭＳ Ｐゴシック" pitchFamily="-108" charset="-128"/>
              </a:rPr>
              <a:t>.</a:t>
            </a:r>
          </a:p>
          <a:p>
            <a:pPr marL="338138" lvl="2" indent="-225425">
              <a:buFont typeface="Times New Roman" panose="02020603050405020304" pitchFamily="18" charset="0"/>
              <a:buChar char="‒"/>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Objective 1: Fabricate sapphire optical fiber sensors.</a:t>
            </a:r>
          </a:p>
          <a:p>
            <a:pPr marL="338138" lvl="2" indent="-225425">
              <a:buFont typeface="Times New Roman" panose="02020603050405020304" pitchFamily="18" charset="0"/>
              <a:buChar char="‒"/>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Objective 2: Evaluate the clad sapphire fiber.</a:t>
            </a:r>
          </a:p>
          <a:p>
            <a:pPr marL="338138" lvl="2" indent="-225425">
              <a:buFont typeface="Times New Roman" panose="02020603050405020304" pitchFamily="18" charset="0"/>
              <a:buChar char="‒"/>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Objective 3: Characterize in-pile temperature sensing of sapphire optical fiber and combined temperature and irradiation effects.</a:t>
            </a:r>
          </a:p>
          <a:p>
            <a:pPr marL="338138" lvl="2" indent="-225425">
              <a:buFont typeface="Times New Roman" panose="02020603050405020304" pitchFamily="18" charset="0"/>
              <a:buChar char="‒"/>
              <a:defRPr/>
            </a:pPr>
            <a:r>
              <a:rPr kumimoji="0" lang="en-US" sz="18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mn-cs"/>
              </a:rPr>
              <a:t>Objective 4: Evaluate the lifetime and sensing performance of the sensor under irradiation to high neutron fluence</a:t>
            </a:r>
          </a:p>
          <a:p>
            <a:pPr marL="338138" lvl="2" indent="-225425">
              <a:buFont typeface="Times New Roman" panose="02020603050405020304" pitchFamily="18" charset="0"/>
              <a:buChar char="‒"/>
              <a:defRPr/>
            </a:pPr>
            <a:endParaRPr kumimoji="0" lang="en-US" sz="14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mn-cs"/>
            </a:endParaRPr>
          </a:p>
        </p:txBody>
      </p:sp>
      <p:pic>
        <p:nvPicPr>
          <p:cNvPr id="4" name="Picture 3">
            <a:extLst>
              <a:ext uri="{FF2B5EF4-FFF2-40B4-BE49-F238E27FC236}">
                <a16:creationId xmlns:a16="http://schemas.microsoft.com/office/drawing/2014/main" id="{BA24AE61-D2A1-EFEC-9F51-70CD68F9ABD9}"/>
              </a:ext>
            </a:extLst>
          </p:cNvPr>
          <p:cNvPicPr>
            <a:picLocks noChangeAspect="1"/>
          </p:cNvPicPr>
          <p:nvPr/>
        </p:nvPicPr>
        <p:blipFill>
          <a:blip r:embed="rId2">
            <a:extLst>
              <a:ext uri="{28A0092B-C50C-407E-A947-70E740481C1C}">
                <a14:useLocalDpi xmlns:a14="http://schemas.microsoft.com/office/drawing/2010/main" val="0"/>
              </a:ext>
            </a:extLst>
          </a:blip>
          <a:srcRect l="14732" r="14732"/>
          <a:stretch/>
        </p:blipFill>
        <p:spPr bwMode="auto">
          <a:xfrm>
            <a:off x="7067549" y="501452"/>
            <a:ext cx="5029201" cy="5657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0507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4E13-227E-A191-3E73-3EE44AEDCC4D}"/>
              </a:ext>
            </a:extLst>
          </p:cNvPr>
          <p:cNvSpPr>
            <a:spLocks noGrp="1"/>
          </p:cNvSpPr>
          <p:nvPr>
            <p:ph type="title"/>
          </p:nvPr>
        </p:nvSpPr>
        <p:spPr/>
        <p:txBody>
          <a:bodyPr/>
          <a:lstStyle/>
          <a:p>
            <a:r>
              <a:rPr lang="en-US" dirty="0"/>
              <a:t>Technology Impact</a:t>
            </a:r>
          </a:p>
        </p:txBody>
      </p:sp>
      <p:sp>
        <p:nvSpPr>
          <p:cNvPr id="3" name="Content Placeholder 2">
            <a:extLst>
              <a:ext uri="{FF2B5EF4-FFF2-40B4-BE49-F238E27FC236}">
                <a16:creationId xmlns:a16="http://schemas.microsoft.com/office/drawing/2014/main" id="{6AFFFAF0-5C73-D7EC-DFCC-4C449300CC6E}"/>
              </a:ext>
            </a:extLst>
          </p:cNvPr>
          <p:cNvSpPr>
            <a:spLocks noGrp="1"/>
          </p:cNvSpPr>
          <p:nvPr>
            <p:ph idx="1"/>
          </p:nvPr>
        </p:nvSpPr>
        <p:spPr>
          <a:xfrm>
            <a:off x="938150" y="1592800"/>
            <a:ext cx="10415649" cy="4351338"/>
          </a:xfrm>
        </p:spPr>
        <p:txBody>
          <a:bodyPr/>
          <a:lstStyle/>
          <a:p>
            <a:pPr marL="342900" indent="-342900" algn="l" eaLnBrk="1" hangingPunct="1">
              <a:buFont typeface="Arial" panose="020B0604020202020204" pitchFamily="34" charset="0"/>
              <a:buChar char="•"/>
            </a:pPr>
            <a:r>
              <a:rPr lang="en-US" altLang="en-US" sz="2400" dirty="0">
                <a:solidFill>
                  <a:srgbClr val="000000"/>
                </a:solidFill>
                <a:ea typeface="ＭＳ Ｐゴシック" panose="020B0600070205080204" pitchFamily="34" charset="-128"/>
              </a:rPr>
              <a:t>This work is advancing nuclear technology by characterizing and demonstrating a new sensor technology with the potential to make measurements with high spatial and temperature resolution at higher temperatures than prior optical sensors.  This technology can also be applied to measurements other than temperature.</a:t>
            </a:r>
          </a:p>
          <a:p>
            <a:pPr marL="342900" indent="-342900" algn="l" eaLnBrk="1" hangingPunct="1">
              <a:buFont typeface="Arial" panose="020B0604020202020204" pitchFamily="34" charset="0"/>
              <a:buChar char="•"/>
            </a:pPr>
            <a:r>
              <a:rPr lang="en-US" altLang="en-US" sz="2400" dirty="0">
                <a:solidFill>
                  <a:srgbClr val="000000"/>
                </a:solidFill>
                <a:ea typeface="ＭＳ Ｐゴシック" panose="020B0600070205080204" pitchFamily="34" charset="-128"/>
              </a:rPr>
              <a:t>This research will deliver modern optical fiber sensing techniques usable in multiple extreme environment applications. In the area of nuclear fuel/material testing, these fibers will enable access to operational data with excellent time and space resolution during irradiation testing.</a:t>
            </a:r>
          </a:p>
          <a:p>
            <a:pPr marL="342900" indent="-342900" algn="l" eaLnBrk="1" hangingPunct="1">
              <a:buFont typeface="Arial" panose="020B0604020202020204" pitchFamily="34" charset="0"/>
              <a:buChar char="•"/>
            </a:pPr>
            <a:r>
              <a:rPr lang="en-US" altLang="en-US" sz="2400" dirty="0">
                <a:solidFill>
                  <a:srgbClr val="000000"/>
                </a:solidFill>
                <a:ea typeface="ＭＳ Ｐゴシック" panose="020B0600070205080204" pitchFamily="34" charset="-128"/>
              </a:rPr>
              <a:t>Commercialization is underway by Luna Innovations. This research represents the opportunity to close technology gaps and demonstrate the potential of sapphire optical fibers.</a:t>
            </a:r>
          </a:p>
          <a:p>
            <a:endParaRPr lang="en-US" dirty="0"/>
          </a:p>
        </p:txBody>
      </p:sp>
    </p:spTree>
    <p:extLst>
      <p:ext uri="{BB962C8B-B14F-4D97-AF65-F5344CB8AC3E}">
        <p14:creationId xmlns:p14="http://schemas.microsoft.com/office/powerpoint/2010/main" val="140546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941320-719E-9074-0E1F-5001E7B94039}"/>
              </a:ext>
            </a:extLst>
          </p:cNvPr>
          <p:cNvSpPr>
            <a:spLocks noGrp="1"/>
          </p:cNvSpPr>
          <p:nvPr>
            <p:ph type="sldNum" sz="quarter" idx="12"/>
          </p:nvPr>
        </p:nvSpPr>
        <p:spPr/>
        <p:txBody>
          <a:bodyPr/>
          <a:lstStyle/>
          <a:p>
            <a:fld id="{DFA4CD3D-26C8-47FF-8D13-9B32BAAB4735}" type="slidenum">
              <a:rPr lang="en-US" smtClean="0"/>
              <a:t>4</a:t>
            </a:fld>
            <a:endParaRPr lang="en-US"/>
          </a:p>
        </p:txBody>
      </p:sp>
      <p:sp>
        <p:nvSpPr>
          <p:cNvPr id="6" name="Title 5">
            <a:extLst>
              <a:ext uri="{FF2B5EF4-FFF2-40B4-BE49-F238E27FC236}">
                <a16:creationId xmlns:a16="http://schemas.microsoft.com/office/drawing/2014/main" id="{30B4E587-0EDA-D4C9-10F6-7C830FCFCC02}"/>
              </a:ext>
            </a:extLst>
          </p:cNvPr>
          <p:cNvSpPr>
            <a:spLocks noGrp="1"/>
          </p:cNvSpPr>
          <p:nvPr>
            <p:ph type="title"/>
          </p:nvPr>
        </p:nvSpPr>
        <p:spPr>
          <a:xfrm>
            <a:off x="938150" y="550418"/>
            <a:ext cx="11384581" cy="1088150"/>
          </a:xfrm>
        </p:spPr>
        <p:txBody>
          <a:bodyPr/>
          <a:lstStyle/>
          <a:p>
            <a:r>
              <a:rPr lang="en-US" dirty="0"/>
              <a:t>High Temperature Testing: </a:t>
            </a:r>
            <a:r>
              <a:rPr lang="en-US" b="0" dirty="0"/>
              <a:t>Clad Sapphire</a:t>
            </a:r>
          </a:p>
        </p:txBody>
      </p:sp>
      <p:sp>
        <p:nvSpPr>
          <p:cNvPr id="12" name="Content Placeholder 1">
            <a:extLst>
              <a:ext uri="{FF2B5EF4-FFF2-40B4-BE49-F238E27FC236}">
                <a16:creationId xmlns:a16="http://schemas.microsoft.com/office/drawing/2014/main" id="{B79442BC-1174-8BA5-0D60-94A04E155A2B}"/>
              </a:ext>
            </a:extLst>
          </p:cNvPr>
          <p:cNvSpPr txBox="1">
            <a:spLocks/>
          </p:cNvSpPr>
          <p:nvPr/>
        </p:nvSpPr>
        <p:spPr bwMode="auto">
          <a:xfrm>
            <a:off x="411480" y="1243584"/>
            <a:ext cx="40707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lang="en-US" kern="1200">
                <a:solidFill>
                  <a:srgbClr val="292929"/>
                </a:solidFill>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sz="1800" b="1" i="0" u="none" strike="noStrike" kern="1200" cap="none" spc="0" normalizeH="0" baseline="0" noProof="0" dirty="0">
                <a:ln>
                  <a:noFill/>
                </a:ln>
                <a:solidFill>
                  <a:srgbClr val="292929"/>
                </a:solidFill>
                <a:effectLst/>
                <a:uLnTx/>
                <a:uFillTx/>
              </a:rPr>
              <a:t>Two thermal tests were completed </a:t>
            </a:r>
            <a:br>
              <a:rPr kumimoji="0" lang="en-US" sz="1800" b="1" i="0" u="none" strike="noStrike" kern="1200" cap="none" spc="0" normalizeH="0" baseline="0" noProof="0" dirty="0">
                <a:ln>
                  <a:noFill/>
                </a:ln>
                <a:solidFill>
                  <a:srgbClr val="292929"/>
                </a:solidFill>
                <a:effectLst/>
                <a:uLnTx/>
                <a:uFillTx/>
              </a:rPr>
            </a:br>
            <a:r>
              <a:rPr kumimoji="0" lang="en-US" sz="1800" b="1" i="0" u="none" strike="noStrike" kern="1200" cap="none" spc="0" normalizeH="0" baseline="0" noProof="0" dirty="0">
                <a:ln>
                  <a:noFill/>
                </a:ln>
                <a:solidFill>
                  <a:srgbClr val="292929"/>
                </a:solidFill>
                <a:effectLst/>
                <a:uLnTx/>
                <a:uFillTx/>
              </a:rPr>
              <a:t>with clad sapphire fiber:</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292929"/>
                </a:solidFill>
                <a:effectLst/>
                <a:uLnTx/>
                <a:uFillTx/>
              </a:rPr>
              <a:t>8 in. heated region furnace</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292929"/>
                </a:solidFill>
                <a:effectLst/>
                <a:uLnTx/>
                <a:uFillTx/>
              </a:rPr>
              <a:t>Interrogated with a Luna Innovations OBR 4600</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292929"/>
                </a:solidFill>
                <a:effectLst/>
                <a:uLnTx/>
                <a:uFillTx/>
              </a:rPr>
              <a:t>All the fibers were placed in alumina tubes that were closed on the heated end, then spliced to silica lead-out fibers</a:t>
            </a:r>
          </a:p>
          <a:p>
            <a:pPr marL="0" marR="0" lvl="0" indent="0" algn="l" defTabSz="457200" rtl="0" eaLnBrk="0" fontAlgn="base" latinLnBrk="0" hangingPunct="0">
              <a:lnSpc>
                <a:spcPct val="100000"/>
              </a:lnSpc>
              <a:spcBef>
                <a:spcPct val="20000"/>
              </a:spcBef>
              <a:spcAft>
                <a:spcPct val="0"/>
              </a:spcAft>
              <a:buClrTx/>
              <a:buSzTx/>
              <a:buNone/>
              <a:tabLst/>
              <a:defRPr/>
            </a:pPr>
            <a:r>
              <a:rPr kumimoji="0" lang="en-US" sz="1800" b="1" i="0" u="none" strike="noStrike" kern="1200" cap="none" spc="0" normalizeH="0" baseline="0" noProof="0" dirty="0">
                <a:ln>
                  <a:noFill/>
                </a:ln>
                <a:solidFill>
                  <a:srgbClr val="292929"/>
                </a:solidFill>
                <a:effectLst/>
                <a:uLnTx/>
                <a:uFillTx/>
              </a:rPr>
              <a:t>Test 1: to 1500℃ </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292929"/>
                </a:solidFill>
                <a:effectLst/>
                <a:uLnTx/>
                <a:uFillTx/>
              </a:rPr>
              <a:t>When the furnace was heated past 1100℃, the sensing mechanism failed</a:t>
            </a:r>
          </a:p>
          <a:p>
            <a:pPr lvl="1" indent="-342900">
              <a:buClr>
                <a:srgbClr val="BA0C2F"/>
              </a:buClr>
              <a:buFont typeface="Arial" charset="0"/>
              <a:buChar char="•"/>
              <a:defRPr/>
            </a:pPr>
            <a:r>
              <a:rPr lang="en-US" sz="1800" dirty="0"/>
              <a:t>Attenuation and exceeded range of OBR</a:t>
            </a:r>
          </a:p>
          <a:p>
            <a:pPr marL="0" indent="0">
              <a:buNone/>
              <a:defRPr/>
            </a:pPr>
            <a:r>
              <a:rPr lang="en-US" sz="1800" b="1" dirty="0"/>
              <a:t>Test 2: to 1700</a:t>
            </a:r>
            <a:r>
              <a:rPr kumimoji="0" lang="en-US" sz="1800" b="1" i="0" u="none" strike="noStrike" kern="1200" cap="none" spc="0" normalizeH="0" baseline="0" noProof="0" dirty="0">
                <a:ln>
                  <a:noFill/>
                </a:ln>
                <a:solidFill>
                  <a:srgbClr val="292929"/>
                </a:solidFill>
                <a:effectLst/>
                <a:uLnTx/>
                <a:uFillTx/>
              </a:rPr>
              <a:t>℃ – success with iterative referencing</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292929"/>
              </a:solidFill>
              <a:effectLst/>
              <a:uLnTx/>
              <a:uFillTx/>
            </a:endParaRP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endParaRPr kumimoji="0" lang="en-US" sz="1800" b="0" i="0" u="none" strike="noStrike" kern="1200" cap="none" spc="0" normalizeH="0" baseline="0" noProof="0" dirty="0">
              <a:ln>
                <a:noFill/>
              </a:ln>
              <a:solidFill>
                <a:srgbClr val="292929"/>
              </a:solidFill>
              <a:effectLst/>
              <a:uLnTx/>
              <a:uFillTx/>
            </a:endParaRPr>
          </a:p>
        </p:txBody>
      </p:sp>
      <p:pic>
        <p:nvPicPr>
          <p:cNvPr id="15" name="Picture 3">
            <a:extLst>
              <a:ext uri="{FF2B5EF4-FFF2-40B4-BE49-F238E27FC236}">
                <a16:creationId xmlns:a16="http://schemas.microsoft.com/office/drawing/2014/main" id="{34950E03-68F6-BE37-76BC-057C59626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26502"/>
            <a:ext cx="4814171" cy="273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hart, line chart&#10;&#10;Description automatically generated">
            <a:extLst>
              <a:ext uri="{FF2B5EF4-FFF2-40B4-BE49-F238E27FC236}">
                <a16:creationId xmlns:a16="http://schemas.microsoft.com/office/drawing/2014/main" id="{F1C95B04-3B5A-106E-7104-99F14D6052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03" t="8994" r="8161" b="3257"/>
          <a:stretch/>
        </p:blipFill>
        <p:spPr bwMode="auto">
          <a:xfrm>
            <a:off x="4737597" y="3837001"/>
            <a:ext cx="3403455" cy="2390334"/>
          </a:xfrm>
          <a:prstGeom prst="rect">
            <a:avLst/>
          </a:prstGeom>
          <a:noFill/>
          <a:ln>
            <a:noFill/>
          </a:ln>
          <a:extLst>
            <a:ext uri="{53640926-AAD7-44D8-BBD7-CCE9431645EC}">
              <a14:shadowObscured xmlns:a14="http://schemas.microsoft.com/office/drawing/2010/main"/>
            </a:ext>
          </a:extLst>
        </p:spPr>
      </p:pic>
      <p:pic>
        <p:nvPicPr>
          <p:cNvPr id="18" name="Picture 17" descr="Chart, line chart&#10;&#10;Description automatically generated">
            <a:extLst>
              <a:ext uri="{FF2B5EF4-FFF2-40B4-BE49-F238E27FC236}">
                <a16:creationId xmlns:a16="http://schemas.microsoft.com/office/drawing/2014/main" id="{7058E4E9-273C-C3E8-0B4E-E6371E95D5BD}"/>
              </a:ext>
            </a:extLst>
          </p:cNvPr>
          <p:cNvPicPr>
            <a:picLocks noChangeAspect="1"/>
          </p:cNvPicPr>
          <p:nvPr/>
        </p:nvPicPr>
        <p:blipFill>
          <a:blip r:embed="rId5"/>
          <a:stretch>
            <a:fillRect/>
          </a:stretch>
        </p:blipFill>
        <p:spPr>
          <a:xfrm>
            <a:off x="8268963" y="3770326"/>
            <a:ext cx="3625033" cy="2384696"/>
          </a:xfrm>
          <a:prstGeom prst="rect">
            <a:avLst/>
          </a:prstGeom>
        </p:spPr>
      </p:pic>
    </p:spTree>
    <p:extLst>
      <p:ext uri="{BB962C8B-B14F-4D97-AF65-F5344CB8AC3E}">
        <p14:creationId xmlns:p14="http://schemas.microsoft.com/office/powerpoint/2010/main" val="3783972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5B2A34-DB9A-BB1D-BC1B-FBAFCC36D910}"/>
              </a:ext>
            </a:extLst>
          </p:cNvPr>
          <p:cNvSpPr>
            <a:spLocks noGrp="1"/>
          </p:cNvSpPr>
          <p:nvPr>
            <p:ph type="ftr" sz="quarter" idx="11"/>
          </p:nvPr>
        </p:nvSpPr>
        <p:spPr>
          <a:xfrm>
            <a:off x="7055037" y="6382865"/>
            <a:ext cx="4114800" cy="365125"/>
          </a:xfrm>
        </p:spPr>
        <p:txBody>
          <a:bodyPr/>
          <a:lstStyle/>
          <a:p>
            <a:endParaRPr lang="en-US"/>
          </a:p>
        </p:txBody>
      </p:sp>
      <p:sp>
        <p:nvSpPr>
          <p:cNvPr id="3" name="Slide Number Placeholder 2">
            <a:extLst>
              <a:ext uri="{FF2B5EF4-FFF2-40B4-BE49-F238E27FC236}">
                <a16:creationId xmlns:a16="http://schemas.microsoft.com/office/drawing/2014/main" id="{77941320-719E-9074-0E1F-5001E7B94039}"/>
              </a:ext>
            </a:extLst>
          </p:cNvPr>
          <p:cNvSpPr>
            <a:spLocks noGrp="1"/>
          </p:cNvSpPr>
          <p:nvPr>
            <p:ph type="sldNum" sz="quarter" idx="12"/>
          </p:nvPr>
        </p:nvSpPr>
        <p:spPr>
          <a:xfrm>
            <a:off x="11297748" y="6391255"/>
            <a:ext cx="497378" cy="365125"/>
          </a:xfrm>
        </p:spPr>
        <p:txBody>
          <a:bodyPr/>
          <a:lstStyle/>
          <a:p>
            <a:fld id="{DFA4CD3D-26C8-47FF-8D13-9B32BAAB4735}" type="slidenum">
              <a:rPr lang="en-US" smtClean="0"/>
              <a:t>5</a:t>
            </a:fld>
            <a:endParaRPr lang="en-US"/>
          </a:p>
        </p:txBody>
      </p:sp>
      <p:sp>
        <p:nvSpPr>
          <p:cNvPr id="6" name="Title 5">
            <a:extLst>
              <a:ext uri="{FF2B5EF4-FFF2-40B4-BE49-F238E27FC236}">
                <a16:creationId xmlns:a16="http://schemas.microsoft.com/office/drawing/2014/main" id="{30B4E587-0EDA-D4C9-10F6-7C830FCFCC02}"/>
              </a:ext>
            </a:extLst>
          </p:cNvPr>
          <p:cNvSpPr>
            <a:spLocks noGrp="1"/>
          </p:cNvSpPr>
          <p:nvPr>
            <p:ph type="title"/>
          </p:nvPr>
        </p:nvSpPr>
        <p:spPr>
          <a:xfrm>
            <a:off x="905845" y="528774"/>
            <a:ext cx="11384581" cy="1088150"/>
          </a:xfrm>
        </p:spPr>
        <p:txBody>
          <a:bodyPr/>
          <a:lstStyle/>
          <a:p>
            <a:r>
              <a:rPr lang="en-US" dirty="0"/>
              <a:t>High Temperature Testing: </a:t>
            </a:r>
            <a:r>
              <a:rPr lang="en-US" b="0" dirty="0"/>
              <a:t>Clad Sapphire</a:t>
            </a:r>
          </a:p>
        </p:txBody>
      </p:sp>
      <p:sp>
        <p:nvSpPr>
          <p:cNvPr id="5" name="Content Placeholder 1">
            <a:extLst>
              <a:ext uri="{FF2B5EF4-FFF2-40B4-BE49-F238E27FC236}">
                <a16:creationId xmlns:a16="http://schemas.microsoft.com/office/drawing/2014/main" id="{A48A99EE-E53E-B474-7C51-A2C10DF83A90}"/>
              </a:ext>
            </a:extLst>
          </p:cNvPr>
          <p:cNvSpPr txBox="1">
            <a:spLocks/>
          </p:cNvSpPr>
          <p:nvPr/>
        </p:nvSpPr>
        <p:spPr bwMode="auto">
          <a:xfrm>
            <a:off x="411481" y="1243584"/>
            <a:ext cx="3025684" cy="169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lang="en-US" kern="1200">
                <a:solidFill>
                  <a:srgbClr val="292929"/>
                </a:solidFill>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292929"/>
                </a:solidFill>
                <a:effectLst/>
                <a:uLnTx/>
                <a:uFillTx/>
              </a:rPr>
              <a:t>A reduction in amplitude was observed with increasing temperature and time in both tests</a:t>
            </a:r>
          </a:p>
          <a:p>
            <a:pPr>
              <a:defRPr/>
            </a:pPr>
            <a:r>
              <a:rPr lang="en-US" sz="2000" dirty="0"/>
              <a:t>This reduction recovers completely when the fibers cool</a:t>
            </a:r>
            <a:endParaRPr kumimoji="0" lang="en-US" sz="2000" b="0" i="0" u="none" strike="noStrike" kern="1200" cap="none" spc="0" normalizeH="0" baseline="0" noProof="0" dirty="0">
              <a:ln>
                <a:noFill/>
              </a:ln>
              <a:solidFill>
                <a:srgbClr val="292929"/>
              </a:solidFill>
              <a:effectLst/>
              <a:uLnTx/>
              <a:uFillTx/>
            </a:endParaRPr>
          </a:p>
        </p:txBody>
      </p:sp>
      <p:pic>
        <p:nvPicPr>
          <p:cNvPr id="7" name="Picture 6" descr="Chart, line chart&#10;&#10;Description automatically generated">
            <a:extLst>
              <a:ext uri="{FF2B5EF4-FFF2-40B4-BE49-F238E27FC236}">
                <a16:creationId xmlns:a16="http://schemas.microsoft.com/office/drawing/2014/main" id="{1AA9D589-E1B0-098B-8A8C-6F99AF1AAD60}"/>
              </a:ext>
            </a:extLst>
          </p:cNvPr>
          <p:cNvPicPr>
            <a:picLocks noChangeAspect="1"/>
          </p:cNvPicPr>
          <p:nvPr/>
        </p:nvPicPr>
        <p:blipFill>
          <a:blip r:embed="rId3"/>
          <a:stretch>
            <a:fillRect/>
          </a:stretch>
        </p:blipFill>
        <p:spPr>
          <a:xfrm>
            <a:off x="377796" y="3834236"/>
            <a:ext cx="3625033" cy="2384696"/>
          </a:xfrm>
          <a:prstGeom prst="rect">
            <a:avLst/>
          </a:prstGeom>
        </p:spPr>
      </p:pic>
      <p:pic>
        <p:nvPicPr>
          <p:cNvPr id="8" name="Picture 7" descr="Chart, histogram&#10;&#10;Description automatically generated">
            <a:extLst>
              <a:ext uri="{FF2B5EF4-FFF2-40B4-BE49-F238E27FC236}">
                <a16:creationId xmlns:a16="http://schemas.microsoft.com/office/drawing/2014/main" id="{0DDB7CD3-D855-33EC-6CA9-18445E94DA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87" t="10665" r="7986" b="6002"/>
          <a:stretch/>
        </p:blipFill>
        <p:spPr bwMode="auto">
          <a:xfrm>
            <a:off x="4175847" y="3617800"/>
            <a:ext cx="3893924" cy="2601132"/>
          </a:xfrm>
          <a:prstGeom prst="rect">
            <a:avLst/>
          </a:prstGeom>
          <a:noFill/>
          <a:ln>
            <a:noFill/>
          </a:ln>
          <a:extLst>
            <a:ext uri="{53640926-AAD7-44D8-BBD7-CCE9431645EC}">
              <a14:shadowObscured xmlns:a14="http://schemas.microsoft.com/office/drawing/2010/main"/>
            </a:ext>
          </a:extLst>
        </p:spPr>
      </p:pic>
      <p:pic>
        <p:nvPicPr>
          <p:cNvPr id="9" name="Picture 8" descr="Chart, histogram&#10;&#10;Description automatically generated">
            <a:extLst>
              <a:ext uri="{FF2B5EF4-FFF2-40B4-BE49-F238E27FC236}">
                <a16:creationId xmlns:a16="http://schemas.microsoft.com/office/drawing/2014/main" id="{E93DD588-B820-C830-7797-7C7411057C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60" t="9425" r="8160" b="6250"/>
          <a:stretch/>
        </p:blipFill>
        <p:spPr bwMode="auto">
          <a:xfrm>
            <a:off x="8232467" y="1002976"/>
            <a:ext cx="3814750" cy="2588331"/>
          </a:xfrm>
          <a:prstGeom prst="rect">
            <a:avLst/>
          </a:prstGeom>
          <a:noFill/>
          <a:ln>
            <a:noFill/>
          </a:ln>
          <a:extLst>
            <a:ext uri="{53640926-AAD7-44D8-BBD7-CCE9431645EC}">
              <a14:shadowObscured xmlns:a14="http://schemas.microsoft.com/office/drawing/2010/main"/>
            </a:ext>
          </a:extLst>
        </p:spPr>
      </p:pic>
      <p:pic>
        <p:nvPicPr>
          <p:cNvPr id="10" name="Picture 9" descr="Chart, histogram&#10;&#10;Description automatically generated">
            <a:extLst>
              <a:ext uri="{FF2B5EF4-FFF2-40B4-BE49-F238E27FC236}">
                <a16:creationId xmlns:a16="http://schemas.microsoft.com/office/drawing/2014/main" id="{EA1D729D-1740-252F-7312-DB8AC22B0A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88" t="10664" r="9028" b="5258"/>
          <a:stretch/>
        </p:blipFill>
        <p:spPr bwMode="auto">
          <a:xfrm>
            <a:off x="8225752" y="3624603"/>
            <a:ext cx="3794107" cy="2587527"/>
          </a:xfrm>
          <a:prstGeom prst="rect">
            <a:avLst/>
          </a:prstGeom>
          <a:noFill/>
          <a:ln>
            <a:noFill/>
          </a:ln>
          <a:extLst>
            <a:ext uri="{53640926-AAD7-44D8-BBD7-CCE9431645EC}">
              <a14:shadowObscured xmlns:a14="http://schemas.microsoft.com/office/drawing/2010/main"/>
            </a:ext>
          </a:extLst>
        </p:spPr>
      </p:pic>
      <p:pic>
        <p:nvPicPr>
          <p:cNvPr id="11" name="Picture 10" descr="Chart, histogram&#10;&#10;Description automatically generated">
            <a:extLst>
              <a:ext uri="{FF2B5EF4-FFF2-40B4-BE49-F238E27FC236}">
                <a16:creationId xmlns:a16="http://schemas.microsoft.com/office/drawing/2014/main" id="{F604A22A-E618-85C5-6A91-D17DB051DC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62" t="9672" r="6771" b="5754"/>
          <a:stretch/>
        </p:blipFill>
        <p:spPr bwMode="auto">
          <a:xfrm>
            <a:off x="4234152" y="1010966"/>
            <a:ext cx="3913610" cy="2621627"/>
          </a:xfrm>
          <a:prstGeom prst="rect">
            <a:avLst/>
          </a:prstGeom>
          <a:noFill/>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E6227D0F-0770-7402-99F5-BC1F5A3C2029}"/>
              </a:ext>
            </a:extLst>
          </p:cNvPr>
          <p:cNvSpPr txBox="1"/>
          <p:nvPr/>
        </p:nvSpPr>
        <p:spPr>
          <a:xfrm>
            <a:off x="4678401" y="1343025"/>
            <a:ext cx="228600" cy="369332"/>
          </a:xfrm>
          <a:prstGeom prst="rect">
            <a:avLst/>
          </a:prstGeom>
          <a:noFill/>
        </p:spPr>
        <p:txBody>
          <a:bodyPr wrap="square" rtlCol="0">
            <a:spAutoFit/>
          </a:bodyPr>
          <a:lstStyle/>
          <a:p>
            <a:r>
              <a:rPr lang="en-US" b="1" dirty="0"/>
              <a:t>1</a:t>
            </a:r>
          </a:p>
        </p:txBody>
      </p:sp>
      <p:sp>
        <p:nvSpPr>
          <p:cNvPr id="14" name="TextBox 13">
            <a:extLst>
              <a:ext uri="{FF2B5EF4-FFF2-40B4-BE49-F238E27FC236}">
                <a16:creationId xmlns:a16="http://schemas.microsoft.com/office/drawing/2014/main" id="{78EEB31B-7BDB-2696-3F6D-15D3810EA3FF}"/>
              </a:ext>
            </a:extLst>
          </p:cNvPr>
          <p:cNvSpPr txBox="1"/>
          <p:nvPr/>
        </p:nvSpPr>
        <p:spPr>
          <a:xfrm>
            <a:off x="4716501" y="4322656"/>
            <a:ext cx="228600" cy="369332"/>
          </a:xfrm>
          <a:prstGeom prst="rect">
            <a:avLst/>
          </a:prstGeom>
          <a:noFill/>
        </p:spPr>
        <p:txBody>
          <a:bodyPr wrap="square" rtlCol="0">
            <a:spAutoFit/>
          </a:bodyPr>
          <a:lstStyle/>
          <a:p>
            <a:r>
              <a:rPr lang="en-US" b="1" dirty="0"/>
              <a:t>2</a:t>
            </a:r>
          </a:p>
        </p:txBody>
      </p:sp>
      <p:sp>
        <p:nvSpPr>
          <p:cNvPr id="17" name="TextBox 16">
            <a:extLst>
              <a:ext uri="{FF2B5EF4-FFF2-40B4-BE49-F238E27FC236}">
                <a16:creationId xmlns:a16="http://schemas.microsoft.com/office/drawing/2014/main" id="{6C9CAB20-E23E-3AE1-ED43-14956CBAE82F}"/>
              </a:ext>
            </a:extLst>
          </p:cNvPr>
          <p:cNvSpPr txBox="1"/>
          <p:nvPr/>
        </p:nvSpPr>
        <p:spPr>
          <a:xfrm>
            <a:off x="8741154" y="1343025"/>
            <a:ext cx="228600" cy="369332"/>
          </a:xfrm>
          <a:prstGeom prst="rect">
            <a:avLst/>
          </a:prstGeom>
          <a:noFill/>
        </p:spPr>
        <p:txBody>
          <a:bodyPr wrap="square" rtlCol="0">
            <a:spAutoFit/>
          </a:bodyPr>
          <a:lstStyle/>
          <a:p>
            <a:r>
              <a:rPr lang="en-US" b="1" dirty="0"/>
              <a:t>3</a:t>
            </a:r>
          </a:p>
        </p:txBody>
      </p:sp>
      <p:sp>
        <p:nvSpPr>
          <p:cNvPr id="19" name="TextBox 18">
            <a:extLst>
              <a:ext uri="{FF2B5EF4-FFF2-40B4-BE49-F238E27FC236}">
                <a16:creationId xmlns:a16="http://schemas.microsoft.com/office/drawing/2014/main" id="{07EA1CBC-D9CA-3290-7FCE-4FBE64AC0D33}"/>
              </a:ext>
            </a:extLst>
          </p:cNvPr>
          <p:cNvSpPr txBox="1"/>
          <p:nvPr/>
        </p:nvSpPr>
        <p:spPr>
          <a:xfrm>
            <a:off x="8739678" y="4322656"/>
            <a:ext cx="228600" cy="369332"/>
          </a:xfrm>
          <a:prstGeom prst="rect">
            <a:avLst/>
          </a:prstGeom>
          <a:noFill/>
        </p:spPr>
        <p:txBody>
          <a:bodyPr wrap="square" rtlCol="0">
            <a:spAutoFit/>
          </a:bodyPr>
          <a:lstStyle/>
          <a:p>
            <a:r>
              <a:rPr lang="en-US" b="1" dirty="0"/>
              <a:t>4</a:t>
            </a:r>
          </a:p>
        </p:txBody>
      </p:sp>
    </p:spTree>
    <p:extLst>
      <p:ext uri="{BB962C8B-B14F-4D97-AF65-F5344CB8AC3E}">
        <p14:creationId xmlns:p14="http://schemas.microsoft.com/office/powerpoint/2010/main" val="1296349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10;&#10;Description automatically generated">
            <a:extLst>
              <a:ext uri="{FF2B5EF4-FFF2-40B4-BE49-F238E27FC236}">
                <a16:creationId xmlns:a16="http://schemas.microsoft.com/office/drawing/2014/main" id="{5D80D831-6A85-ACB8-5392-96FDF35885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87" t="8929" r="6424" b="5258"/>
          <a:stretch/>
        </p:blipFill>
        <p:spPr bwMode="auto">
          <a:xfrm>
            <a:off x="8128084" y="3588446"/>
            <a:ext cx="3880534" cy="2622324"/>
          </a:xfrm>
          <a:prstGeom prst="rect">
            <a:avLst/>
          </a:prstGeom>
          <a:noFill/>
          <a:ln>
            <a:noFill/>
          </a:ln>
          <a:extLst>
            <a:ext uri="{53640926-AAD7-44D8-BBD7-CCE9431645EC}">
              <a14:shadowObscured xmlns:a14="http://schemas.microsoft.com/office/drawing/2010/main"/>
            </a:ext>
          </a:extLst>
        </p:spPr>
      </p:pic>
      <p:pic>
        <p:nvPicPr>
          <p:cNvPr id="15" name="Picture 14" descr="Chart&#10;&#10;Description automatically generated">
            <a:extLst>
              <a:ext uri="{FF2B5EF4-FFF2-40B4-BE49-F238E27FC236}">
                <a16:creationId xmlns:a16="http://schemas.microsoft.com/office/drawing/2014/main" id="{3357B59B-C988-0897-BFF5-D282BC55D2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87" t="9177" r="7118" b="5754"/>
          <a:stretch/>
        </p:blipFill>
        <p:spPr bwMode="auto">
          <a:xfrm>
            <a:off x="8124664" y="966122"/>
            <a:ext cx="3883954" cy="2622324"/>
          </a:xfrm>
          <a:prstGeom prst="rect">
            <a:avLst/>
          </a:prstGeom>
          <a:noFill/>
          <a:ln>
            <a:noFill/>
          </a:ln>
          <a:extLst>
            <a:ext uri="{53640926-AAD7-44D8-BBD7-CCE9431645EC}">
              <a14:shadowObscured xmlns:a14="http://schemas.microsoft.com/office/drawing/2010/main"/>
            </a:ext>
          </a:extLst>
        </p:spPr>
      </p:pic>
      <p:pic>
        <p:nvPicPr>
          <p:cNvPr id="12" name="Picture 11" descr="Chart&#10;&#10;Description automatically generated">
            <a:extLst>
              <a:ext uri="{FF2B5EF4-FFF2-40B4-BE49-F238E27FC236}">
                <a16:creationId xmlns:a16="http://schemas.microsoft.com/office/drawing/2014/main" id="{DEA0A64A-2A5E-46B4-6334-75025C7023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09" t="8022" r="5729" b="3501"/>
          <a:stretch/>
        </p:blipFill>
        <p:spPr bwMode="auto">
          <a:xfrm>
            <a:off x="4195260" y="3617657"/>
            <a:ext cx="4049521" cy="2770203"/>
          </a:xfrm>
          <a:prstGeom prst="rect">
            <a:avLst/>
          </a:prstGeom>
          <a:noFill/>
          <a:ln>
            <a:noFill/>
          </a:ln>
          <a:extLst>
            <a:ext uri="{53640926-AAD7-44D8-BBD7-CCE9431645EC}">
              <a14:shadowObscured xmlns:a14="http://schemas.microsoft.com/office/drawing/2010/main"/>
            </a:ext>
          </a:extLst>
        </p:spPr>
      </p:pic>
      <p:pic>
        <p:nvPicPr>
          <p:cNvPr id="4" name="Picture 3" descr="Chart, line chart&#10;&#10;Description automatically generated">
            <a:extLst>
              <a:ext uri="{FF2B5EF4-FFF2-40B4-BE49-F238E27FC236}">
                <a16:creationId xmlns:a16="http://schemas.microsoft.com/office/drawing/2014/main" id="{829DE70A-87D4-5009-5A34-2998DAE43C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61" t="9425" r="7465" b="5258"/>
          <a:stretch/>
        </p:blipFill>
        <p:spPr bwMode="auto">
          <a:xfrm>
            <a:off x="4297434" y="1019534"/>
            <a:ext cx="3886177" cy="2647197"/>
          </a:xfrm>
          <a:prstGeom prst="rect">
            <a:avLst/>
          </a:prstGeom>
          <a:noFill/>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77941320-719E-9074-0E1F-5001E7B94039}"/>
              </a:ext>
            </a:extLst>
          </p:cNvPr>
          <p:cNvSpPr>
            <a:spLocks noGrp="1"/>
          </p:cNvSpPr>
          <p:nvPr>
            <p:ph type="sldNum" sz="quarter" idx="12"/>
          </p:nvPr>
        </p:nvSpPr>
        <p:spPr>
          <a:xfrm>
            <a:off x="11297748" y="6391255"/>
            <a:ext cx="497378" cy="365125"/>
          </a:xfrm>
        </p:spPr>
        <p:txBody>
          <a:bodyPr/>
          <a:lstStyle/>
          <a:p>
            <a:fld id="{DFA4CD3D-26C8-47FF-8D13-9B32BAAB4735}" type="slidenum">
              <a:rPr lang="en-US" smtClean="0"/>
              <a:t>6</a:t>
            </a:fld>
            <a:endParaRPr lang="en-US"/>
          </a:p>
        </p:txBody>
      </p:sp>
      <p:sp>
        <p:nvSpPr>
          <p:cNvPr id="6" name="Title 5">
            <a:extLst>
              <a:ext uri="{FF2B5EF4-FFF2-40B4-BE49-F238E27FC236}">
                <a16:creationId xmlns:a16="http://schemas.microsoft.com/office/drawing/2014/main" id="{30B4E587-0EDA-D4C9-10F6-7C830FCFCC02}"/>
              </a:ext>
            </a:extLst>
          </p:cNvPr>
          <p:cNvSpPr>
            <a:spLocks noGrp="1"/>
          </p:cNvSpPr>
          <p:nvPr>
            <p:ph type="title"/>
          </p:nvPr>
        </p:nvSpPr>
        <p:spPr>
          <a:xfrm>
            <a:off x="850366" y="517300"/>
            <a:ext cx="11384581" cy="1088150"/>
          </a:xfrm>
        </p:spPr>
        <p:txBody>
          <a:bodyPr/>
          <a:lstStyle/>
          <a:p>
            <a:r>
              <a:rPr lang="en-US" dirty="0"/>
              <a:t>High Temperature Testing: </a:t>
            </a:r>
            <a:r>
              <a:rPr lang="en-US" b="0" dirty="0"/>
              <a:t>Clad Sapphire</a:t>
            </a:r>
          </a:p>
        </p:txBody>
      </p:sp>
      <p:sp>
        <p:nvSpPr>
          <p:cNvPr id="5" name="Content Placeholder 1">
            <a:extLst>
              <a:ext uri="{FF2B5EF4-FFF2-40B4-BE49-F238E27FC236}">
                <a16:creationId xmlns:a16="http://schemas.microsoft.com/office/drawing/2014/main" id="{A48A99EE-E53E-B474-7C51-A2C10DF83A90}"/>
              </a:ext>
            </a:extLst>
          </p:cNvPr>
          <p:cNvSpPr txBox="1">
            <a:spLocks/>
          </p:cNvSpPr>
          <p:nvPr/>
        </p:nvSpPr>
        <p:spPr bwMode="auto">
          <a:xfrm>
            <a:off x="411480" y="1243584"/>
            <a:ext cx="36524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lang="en-US" kern="1200">
                <a:solidFill>
                  <a:srgbClr val="292929"/>
                </a:solidFill>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kumimoji="0" lang="en-US" sz="2000" b="1" i="0" u="none" strike="noStrike" kern="1200" cap="none" spc="0" normalizeH="0" baseline="0" noProof="0" dirty="0">
                <a:ln>
                  <a:noFill/>
                </a:ln>
                <a:solidFill>
                  <a:srgbClr val="292929"/>
                </a:solidFill>
                <a:effectLst/>
                <a:uLnTx/>
                <a:uFillTx/>
              </a:rPr>
              <a:t>A reduction in amplitude was observed with increasing temperature and time in both tests</a:t>
            </a:r>
          </a:p>
          <a:p>
            <a:pPr>
              <a:defRPr/>
            </a:pPr>
            <a:r>
              <a:rPr lang="en-US" sz="2000" dirty="0"/>
              <a:t>This reduction recovers completely when the fibers cool</a:t>
            </a:r>
            <a:endParaRPr kumimoji="0" lang="en-US" sz="2000" b="0" i="0" u="none" strike="noStrike" kern="1200" cap="none" spc="0" normalizeH="0" baseline="0" noProof="0" dirty="0">
              <a:ln>
                <a:noFill/>
              </a:ln>
              <a:solidFill>
                <a:srgbClr val="292929"/>
              </a:solidFill>
              <a:effectLst/>
              <a:uLnTx/>
              <a:uFillTx/>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292929"/>
              </a:solidFill>
              <a:effectLst/>
              <a:uLnTx/>
              <a:uFillTx/>
            </a:endParaRP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endParaRPr kumimoji="0" lang="en-US" sz="2000" b="0" i="0" u="none" strike="noStrike" kern="1200" cap="none" spc="0" normalizeH="0" baseline="0" noProof="0" dirty="0">
              <a:ln>
                <a:noFill/>
              </a:ln>
              <a:solidFill>
                <a:srgbClr val="292929"/>
              </a:solidFill>
              <a:effectLst/>
              <a:uLnTx/>
              <a:uFillTx/>
            </a:endParaRPr>
          </a:p>
        </p:txBody>
      </p:sp>
      <p:pic>
        <p:nvPicPr>
          <p:cNvPr id="7" name="Picture 6" descr="Chart, line chart&#10;&#10;Description automatically generated">
            <a:extLst>
              <a:ext uri="{FF2B5EF4-FFF2-40B4-BE49-F238E27FC236}">
                <a16:creationId xmlns:a16="http://schemas.microsoft.com/office/drawing/2014/main" id="{1AA9D589-E1B0-098B-8A8C-6F99AF1AAD60}"/>
              </a:ext>
            </a:extLst>
          </p:cNvPr>
          <p:cNvPicPr>
            <a:picLocks noChangeAspect="1"/>
          </p:cNvPicPr>
          <p:nvPr/>
        </p:nvPicPr>
        <p:blipFill>
          <a:blip r:embed="rId7"/>
          <a:stretch>
            <a:fillRect/>
          </a:stretch>
        </p:blipFill>
        <p:spPr>
          <a:xfrm>
            <a:off x="302635" y="3707260"/>
            <a:ext cx="3625033" cy="2384696"/>
          </a:xfrm>
          <a:prstGeom prst="rect">
            <a:avLst/>
          </a:prstGeom>
        </p:spPr>
      </p:pic>
      <p:sp>
        <p:nvSpPr>
          <p:cNvPr id="13" name="TextBox 12">
            <a:extLst>
              <a:ext uri="{FF2B5EF4-FFF2-40B4-BE49-F238E27FC236}">
                <a16:creationId xmlns:a16="http://schemas.microsoft.com/office/drawing/2014/main" id="{E6227D0F-0770-7402-99F5-BC1F5A3C2029}"/>
              </a:ext>
            </a:extLst>
          </p:cNvPr>
          <p:cNvSpPr txBox="1"/>
          <p:nvPr/>
        </p:nvSpPr>
        <p:spPr>
          <a:xfrm>
            <a:off x="6220021" y="1258517"/>
            <a:ext cx="228600" cy="369332"/>
          </a:xfrm>
          <a:prstGeom prst="rect">
            <a:avLst/>
          </a:prstGeom>
          <a:noFill/>
        </p:spPr>
        <p:txBody>
          <a:bodyPr wrap="square" rtlCol="0">
            <a:spAutoFit/>
          </a:bodyPr>
          <a:lstStyle/>
          <a:p>
            <a:r>
              <a:rPr lang="en-US" b="1" dirty="0"/>
              <a:t>1</a:t>
            </a:r>
          </a:p>
        </p:txBody>
      </p:sp>
      <p:sp>
        <p:nvSpPr>
          <p:cNvPr id="14" name="TextBox 13">
            <a:extLst>
              <a:ext uri="{FF2B5EF4-FFF2-40B4-BE49-F238E27FC236}">
                <a16:creationId xmlns:a16="http://schemas.microsoft.com/office/drawing/2014/main" id="{78EEB31B-7BDB-2696-3F6D-15D3810EA3FF}"/>
              </a:ext>
            </a:extLst>
          </p:cNvPr>
          <p:cNvSpPr txBox="1"/>
          <p:nvPr/>
        </p:nvSpPr>
        <p:spPr>
          <a:xfrm>
            <a:off x="4689047" y="3866976"/>
            <a:ext cx="228600" cy="369332"/>
          </a:xfrm>
          <a:prstGeom prst="rect">
            <a:avLst/>
          </a:prstGeom>
          <a:noFill/>
        </p:spPr>
        <p:txBody>
          <a:bodyPr wrap="square" rtlCol="0">
            <a:spAutoFit/>
          </a:bodyPr>
          <a:lstStyle/>
          <a:p>
            <a:r>
              <a:rPr lang="en-US" b="1" dirty="0"/>
              <a:t>2</a:t>
            </a:r>
          </a:p>
        </p:txBody>
      </p:sp>
      <p:sp>
        <p:nvSpPr>
          <p:cNvPr id="17" name="TextBox 16">
            <a:extLst>
              <a:ext uri="{FF2B5EF4-FFF2-40B4-BE49-F238E27FC236}">
                <a16:creationId xmlns:a16="http://schemas.microsoft.com/office/drawing/2014/main" id="{6C9CAB20-E23E-3AE1-ED43-14956CBAE82F}"/>
              </a:ext>
            </a:extLst>
          </p:cNvPr>
          <p:cNvSpPr txBox="1"/>
          <p:nvPr/>
        </p:nvSpPr>
        <p:spPr>
          <a:xfrm>
            <a:off x="9621192" y="1195928"/>
            <a:ext cx="228600" cy="369332"/>
          </a:xfrm>
          <a:prstGeom prst="rect">
            <a:avLst/>
          </a:prstGeom>
          <a:noFill/>
        </p:spPr>
        <p:txBody>
          <a:bodyPr wrap="square" rtlCol="0">
            <a:spAutoFit/>
          </a:bodyPr>
          <a:lstStyle/>
          <a:p>
            <a:r>
              <a:rPr lang="en-US" b="1" dirty="0"/>
              <a:t>3</a:t>
            </a:r>
          </a:p>
        </p:txBody>
      </p:sp>
      <p:sp>
        <p:nvSpPr>
          <p:cNvPr id="19" name="TextBox 18">
            <a:extLst>
              <a:ext uri="{FF2B5EF4-FFF2-40B4-BE49-F238E27FC236}">
                <a16:creationId xmlns:a16="http://schemas.microsoft.com/office/drawing/2014/main" id="{07EA1CBC-D9CA-3290-7FCE-4FBE64AC0D33}"/>
              </a:ext>
            </a:extLst>
          </p:cNvPr>
          <p:cNvSpPr txBox="1"/>
          <p:nvPr/>
        </p:nvSpPr>
        <p:spPr>
          <a:xfrm>
            <a:off x="9667323" y="3745017"/>
            <a:ext cx="228600" cy="369332"/>
          </a:xfrm>
          <a:prstGeom prst="rect">
            <a:avLst/>
          </a:prstGeom>
          <a:noFill/>
        </p:spPr>
        <p:txBody>
          <a:bodyPr wrap="square" rtlCol="0">
            <a:spAutoFit/>
          </a:bodyPr>
          <a:lstStyle/>
          <a:p>
            <a:r>
              <a:rPr lang="en-US" b="1" dirty="0"/>
              <a:t>4</a:t>
            </a:r>
          </a:p>
        </p:txBody>
      </p:sp>
      <p:pic>
        <p:nvPicPr>
          <p:cNvPr id="9" name="Picture 8">
            <a:extLst>
              <a:ext uri="{FF2B5EF4-FFF2-40B4-BE49-F238E27FC236}">
                <a16:creationId xmlns:a16="http://schemas.microsoft.com/office/drawing/2014/main" id="{65EC6C58-CBFC-E98A-A4C9-0811F175DE3C}"/>
              </a:ext>
            </a:extLst>
          </p:cNvPr>
          <p:cNvPicPr>
            <a:picLocks noChangeAspect="1"/>
          </p:cNvPicPr>
          <p:nvPr/>
        </p:nvPicPr>
        <p:blipFill>
          <a:blip r:embed="rId8"/>
          <a:stretch>
            <a:fillRect/>
          </a:stretch>
        </p:blipFill>
        <p:spPr>
          <a:xfrm>
            <a:off x="6017788" y="3557558"/>
            <a:ext cx="633066" cy="130116"/>
          </a:xfrm>
          <a:prstGeom prst="rect">
            <a:avLst/>
          </a:prstGeom>
        </p:spPr>
      </p:pic>
      <p:pic>
        <p:nvPicPr>
          <p:cNvPr id="11" name="Picture 10">
            <a:extLst>
              <a:ext uri="{FF2B5EF4-FFF2-40B4-BE49-F238E27FC236}">
                <a16:creationId xmlns:a16="http://schemas.microsoft.com/office/drawing/2014/main" id="{1C7A2758-3835-A84F-72CC-AAA793E31AB7}"/>
              </a:ext>
            </a:extLst>
          </p:cNvPr>
          <p:cNvPicPr>
            <a:picLocks noChangeAspect="1"/>
          </p:cNvPicPr>
          <p:nvPr/>
        </p:nvPicPr>
        <p:blipFill>
          <a:blip r:embed="rId8"/>
          <a:stretch>
            <a:fillRect/>
          </a:stretch>
        </p:blipFill>
        <p:spPr>
          <a:xfrm>
            <a:off x="5895348" y="6248266"/>
            <a:ext cx="899451" cy="184867"/>
          </a:xfrm>
          <a:prstGeom prst="rect">
            <a:avLst/>
          </a:prstGeom>
        </p:spPr>
      </p:pic>
    </p:spTree>
    <p:extLst>
      <p:ext uri="{BB962C8B-B14F-4D97-AF65-F5344CB8AC3E}">
        <p14:creationId xmlns:p14="http://schemas.microsoft.com/office/powerpoint/2010/main" val="2238990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941320-719E-9074-0E1F-5001E7B94039}"/>
              </a:ext>
            </a:extLst>
          </p:cNvPr>
          <p:cNvSpPr>
            <a:spLocks noGrp="1"/>
          </p:cNvSpPr>
          <p:nvPr>
            <p:ph type="sldNum" sz="quarter" idx="12"/>
          </p:nvPr>
        </p:nvSpPr>
        <p:spPr/>
        <p:txBody>
          <a:bodyPr/>
          <a:lstStyle/>
          <a:p>
            <a:fld id="{DFA4CD3D-26C8-47FF-8D13-9B32BAAB4735}" type="slidenum">
              <a:rPr lang="en-US" smtClean="0"/>
              <a:t>7</a:t>
            </a:fld>
            <a:endParaRPr lang="en-US"/>
          </a:p>
        </p:txBody>
      </p:sp>
      <p:sp>
        <p:nvSpPr>
          <p:cNvPr id="6" name="Title 5">
            <a:extLst>
              <a:ext uri="{FF2B5EF4-FFF2-40B4-BE49-F238E27FC236}">
                <a16:creationId xmlns:a16="http://schemas.microsoft.com/office/drawing/2014/main" id="{30B4E587-0EDA-D4C9-10F6-7C830FCFCC02}"/>
              </a:ext>
            </a:extLst>
          </p:cNvPr>
          <p:cNvSpPr>
            <a:spLocks noGrp="1"/>
          </p:cNvSpPr>
          <p:nvPr>
            <p:ph type="title"/>
          </p:nvPr>
        </p:nvSpPr>
        <p:spPr>
          <a:xfrm>
            <a:off x="938150" y="528532"/>
            <a:ext cx="11384581" cy="1088150"/>
          </a:xfrm>
        </p:spPr>
        <p:txBody>
          <a:bodyPr/>
          <a:lstStyle/>
          <a:p>
            <a:r>
              <a:rPr lang="en-US" dirty="0"/>
              <a:t>High Temperature Irradiation</a:t>
            </a:r>
          </a:p>
        </p:txBody>
      </p:sp>
      <p:sp>
        <p:nvSpPr>
          <p:cNvPr id="5" name="Content Placeholder 1">
            <a:extLst>
              <a:ext uri="{FF2B5EF4-FFF2-40B4-BE49-F238E27FC236}">
                <a16:creationId xmlns:a16="http://schemas.microsoft.com/office/drawing/2014/main" id="{2759B0F0-9DDF-3540-381B-7D05BD467DC5}"/>
              </a:ext>
            </a:extLst>
          </p:cNvPr>
          <p:cNvSpPr txBox="1">
            <a:spLocks noChangeArrowheads="1"/>
          </p:cNvSpPr>
          <p:nvPr/>
        </p:nvSpPr>
        <p:spPr bwMode="auto">
          <a:xfrm>
            <a:off x="6296995" y="1259959"/>
            <a:ext cx="6136959" cy="161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lang="en-US" kern="1200">
                <a:solidFill>
                  <a:srgbClr val="292929"/>
                </a:solidFill>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z="1600" b="1" dirty="0">
                <a:ea typeface="ＭＳ Ｐゴシック" panose="020B0600070205080204" pitchFamily="34" charset="-128"/>
              </a:rPr>
              <a:t>Sensor 1: </a:t>
            </a:r>
            <a:r>
              <a:rPr lang="en-US" altLang="en-US" sz="1600" dirty="0">
                <a:ea typeface="ＭＳ Ｐゴシック" panose="020B0600070205080204" pitchFamily="34" charset="-128"/>
              </a:rPr>
              <a:t>75 um diameter – 13 FBGs inscribed by </a:t>
            </a:r>
            <a:r>
              <a:rPr lang="en-US" altLang="en-US" sz="1600" dirty="0" err="1">
                <a:ea typeface="ＭＳ Ｐゴシック" panose="020B0600070205080204" pitchFamily="34" charset="-128"/>
              </a:rPr>
              <a:t>FemtoFiberTec</a:t>
            </a:r>
            <a:endParaRPr lang="en-US" altLang="en-US" sz="1600" dirty="0">
              <a:ea typeface="ＭＳ Ｐゴシック" panose="020B0600070205080204" pitchFamily="34" charset="-128"/>
            </a:endParaRPr>
          </a:p>
          <a:p>
            <a:pPr marL="0" indent="0">
              <a:buFont typeface="Arial" panose="020B0604020202020204" pitchFamily="34" charset="0"/>
              <a:buNone/>
            </a:pPr>
            <a:r>
              <a:rPr lang="pt-BR" altLang="en-US" sz="1600" b="1" dirty="0">
                <a:ea typeface="ＭＳ Ｐゴシック" panose="020B0600070205080204" pitchFamily="34" charset="-128"/>
              </a:rPr>
              <a:t>Sensor 2: </a:t>
            </a:r>
            <a:r>
              <a:rPr lang="pt-BR" altLang="en-US" sz="1600" dirty="0">
                <a:ea typeface="ＭＳ Ｐゴシック" panose="020B0600070205080204" pitchFamily="34" charset="-128"/>
              </a:rPr>
              <a:t>100 um diameter – 2 FBGs inscribed by UPitt</a:t>
            </a:r>
            <a:endParaRPr lang="en-US" altLang="en-US" sz="1600" dirty="0">
              <a:ea typeface="ＭＳ Ｐゴシック" panose="020B0600070205080204" pitchFamily="34" charset="-128"/>
            </a:endParaRPr>
          </a:p>
          <a:p>
            <a:pPr marL="0" indent="0">
              <a:buFont typeface="Arial" panose="020B0604020202020204" pitchFamily="34" charset="0"/>
              <a:buNone/>
            </a:pPr>
            <a:r>
              <a:rPr lang="en-US" altLang="en-US" sz="1600" b="1" dirty="0">
                <a:ea typeface="ＭＳ Ｐゴシック" panose="020B0600070205080204" pitchFamily="34" charset="-128"/>
              </a:rPr>
              <a:t>Sensor 3: </a:t>
            </a:r>
            <a:r>
              <a:rPr lang="en-US" altLang="en-US" sz="1600" dirty="0">
                <a:ea typeface="ＭＳ Ｐゴシック" panose="020B0600070205080204" pitchFamily="34" charset="-128"/>
              </a:rPr>
              <a:t>100 um diameter – 1 FBG inscribed by </a:t>
            </a:r>
            <a:r>
              <a:rPr lang="en-US" altLang="en-US" sz="1600" dirty="0" err="1">
                <a:ea typeface="ＭＳ Ｐゴシック" panose="020B0600070205080204" pitchFamily="34" charset="-128"/>
              </a:rPr>
              <a:t>Upitt</a:t>
            </a:r>
            <a:endParaRPr lang="en-US" altLang="en-US" sz="1600" dirty="0">
              <a:ea typeface="ＭＳ Ｐゴシック" panose="020B0600070205080204" pitchFamily="34" charset="-128"/>
            </a:endParaRPr>
          </a:p>
          <a:p>
            <a:pPr marL="0" indent="0">
              <a:buFont typeface="Arial" panose="020B0604020202020204" pitchFamily="34" charset="0"/>
              <a:buNone/>
            </a:pPr>
            <a:r>
              <a:rPr lang="pt-BR" altLang="en-US" sz="1600" b="1" dirty="0">
                <a:ea typeface="ＭＳ Ｐゴシック" panose="020B0600070205080204" pitchFamily="34" charset="-128"/>
              </a:rPr>
              <a:t>Sensor 4: </a:t>
            </a:r>
            <a:r>
              <a:rPr lang="pt-BR" altLang="en-US" sz="1600" dirty="0">
                <a:ea typeface="ＭＳ Ｐゴシック" panose="020B0600070205080204" pitchFamily="34" charset="-128"/>
              </a:rPr>
              <a:t>100 um diameter – No FBGs </a:t>
            </a:r>
          </a:p>
          <a:p>
            <a:pPr marL="0" indent="0">
              <a:buFont typeface="Arial" panose="020B0604020202020204" pitchFamily="34" charset="0"/>
              <a:buNone/>
            </a:pPr>
            <a:r>
              <a:rPr lang="pt-BR" altLang="en-US" sz="1600" b="1" dirty="0">
                <a:ea typeface="ＭＳ Ｐゴシック" panose="020B0600070205080204" pitchFamily="34" charset="-128"/>
              </a:rPr>
              <a:t>Sensor 5: </a:t>
            </a:r>
            <a:r>
              <a:rPr lang="pt-BR" altLang="en-US" sz="1600" dirty="0">
                <a:ea typeface="ＭＳ Ｐゴシック" panose="020B0600070205080204" pitchFamily="34" charset="-128"/>
              </a:rPr>
              <a:t>100 um diameter – 1 FBG inscribed </a:t>
            </a:r>
            <a:r>
              <a:rPr lang="pt-BR" altLang="en-US" sz="1600" dirty="0" err="1">
                <a:ea typeface="ＭＳ Ｐゴシック" panose="020B0600070205080204" pitchFamily="34" charset="-128"/>
              </a:rPr>
              <a:t>by</a:t>
            </a:r>
            <a:r>
              <a:rPr lang="pt-BR" altLang="en-US" sz="1600" dirty="0">
                <a:ea typeface="ＭＳ Ｐゴシック" panose="020B0600070205080204" pitchFamily="34" charset="-128"/>
              </a:rPr>
              <a:t> </a:t>
            </a:r>
            <a:r>
              <a:rPr lang="pt-BR" altLang="en-US" sz="1600" dirty="0" err="1">
                <a:ea typeface="ＭＳ Ｐゴシック" panose="020B0600070205080204" pitchFamily="34" charset="-128"/>
              </a:rPr>
              <a:t>Upitt</a:t>
            </a:r>
            <a:endParaRPr lang="en-US" altLang="en-US" sz="1200" dirty="0">
              <a:ea typeface="ＭＳ Ｐゴシック" panose="020B0600070205080204" pitchFamily="34" charset="-128"/>
            </a:endParaRPr>
          </a:p>
        </p:txBody>
      </p:sp>
      <p:pic>
        <p:nvPicPr>
          <p:cNvPr id="7" name="Picture 3">
            <a:extLst>
              <a:ext uri="{FF2B5EF4-FFF2-40B4-BE49-F238E27FC236}">
                <a16:creationId xmlns:a16="http://schemas.microsoft.com/office/drawing/2014/main" id="{4ED24E41-264C-9F6A-19E7-CA5AB3F50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051" y="3258124"/>
            <a:ext cx="2435518" cy="301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5FA005CB-22CB-6B76-9E14-B690F5459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46" t="2020" r="745" b="1656"/>
          <a:stretch>
            <a:fillRect/>
          </a:stretch>
        </p:blipFill>
        <p:spPr bwMode="auto">
          <a:xfrm>
            <a:off x="410545" y="3258124"/>
            <a:ext cx="3029075" cy="225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 8">
            <a:extLst>
              <a:ext uri="{FF2B5EF4-FFF2-40B4-BE49-F238E27FC236}">
                <a16:creationId xmlns:a16="http://schemas.microsoft.com/office/drawing/2014/main" id="{ABB83FFC-F33B-C455-02E7-F31F8D49D5EC}"/>
              </a:ext>
            </a:extLst>
          </p:cNvPr>
          <p:cNvGraphicFramePr>
            <a:graphicFrameLocks noGrp="1"/>
          </p:cNvGraphicFramePr>
          <p:nvPr>
            <p:extLst>
              <p:ext uri="{D42A27DB-BD31-4B8C-83A1-F6EECF244321}">
                <p14:modId xmlns:p14="http://schemas.microsoft.com/office/powerpoint/2010/main" val="2119286740"/>
              </p:ext>
            </p:extLst>
          </p:nvPr>
        </p:nvGraphicFramePr>
        <p:xfrm>
          <a:off x="6206433" y="3048574"/>
          <a:ext cx="5588696" cy="3046677"/>
        </p:xfrm>
        <a:graphic>
          <a:graphicData uri="http://schemas.openxmlformats.org/drawingml/2006/table">
            <a:tbl>
              <a:tblPr/>
              <a:tblGrid>
                <a:gridCol w="502941">
                  <a:extLst>
                    <a:ext uri="{9D8B030D-6E8A-4147-A177-3AD203B41FA5}">
                      <a16:colId xmlns:a16="http://schemas.microsoft.com/office/drawing/2014/main" val="20000"/>
                    </a:ext>
                  </a:extLst>
                </a:gridCol>
                <a:gridCol w="502941">
                  <a:extLst>
                    <a:ext uri="{9D8B030D-6E8A-4147-A177-3AD203B41FA5}">
                      <a16:colId xmlns:a16="http://schemas.microsoft.com/office/drawing/2014/main" val="20001"/>
                    </a:ext>
                  </a:extLst>
                </a:gridCol>
                <a:gridCol w="502941">
                  <a:extLst>
                    <a:ext uri="{9D8B030D-6E8A-4147-A177-3AD203B41FA5}">
                      <a16:colId xmlns:a16="http://schemas.microsoft.com/office/drawing/2014/main" val="20002"/>
                    </a:ext>
                  </a:extLst>
                </a:gridCol>
                <a:gridCol w="1060890">
                  <a:extLst>
                    <a:ext uri="{9D8B030D-6E8A-4147-A177-3AD203B41FA5}">
                      <a16:colId xmlns:a16="http://schemas.microsoft.com/office/drawing/2014/main" val="20003"/>
                    </a:ext>
                  </a:extLst>
                </a:gridCol>
                <a:gridCol w="3018983">
                  <a:extLst>
                    <a:ext uri="{9D8B030D-6E8A-4147-A177-3AD203B41FA5}">
                      <a16:colId xmlns:a16="http://schemas.microsoft.com/office/drawing/2014/main" val="20004"/>
                    </a:ext>
                  </a:extLst>
                </a:gridCol>
              </a:tblGrid>
              <a:tr h="33411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1" i="0" u="none" strike="noStrike" dirty="0">
                          <a:solidFill>
                            <a:srgbClr val="000000"/>
                          </a:solidFill>
                          <a:effectLst/>
                          <a:latin typeface="Times New Roman" panose="02020603050405020304" pitchFamily="18" charset="0"/>
                        </a:rPr>
                        <a:t>Day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1" i="0" u="none" strike="noStrike" dirty="0">
                          <a:solidFill>
                            <a:srgbClr val="000000"/>
                          </a:solidFill>
                          <a:effectLst/>
                          <a:latin typeface="Times New Roman" panose="02020603050405020304" pitchFamily="18" charset="0"/>
                        </a:rPr>
                        <a:t>Hours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1" i="0" u="none" strike="noStrike" dirty="0">
                          <a:solidFill>
                            <a:srgbClr val="000000"/>
                          </a:solidFill>
                          <a:effectLst/>
                          <a:latin typeface="Times New Roman" panose="02020603050405020304" pitchFamily="18" charset="0"/>
                        </a:rPr>
                        <a:t>Power (kW)</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1" i="0" u="none" strike="noStrike" dirty="0">
                          <a:solidFill>
                            <a:srgbClr val="000000"/>
                          </a:solidFill>
                          <a:effectLst/>
                          <a:latin typeface="Times New Roman" panose="02020603050405020304" pitchFamily="18" charset="0"/>
                        </a:rPr>
                        <a:t>Furnace Temp. (Celsius)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1" i="0" u="none" strike="noStrike" dirty="0">
                          <a:solidFill>
                            <a:srgbClr val="000000"/>
                          </a:solidFill>
                          <a:effectLst/>
                          <a:latin typeface="Times New Roman" panose="02020603050405020304" pitchFamily="18" charset="0"/>
                        </a:rPr>
                        <a:t>Notes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0"/>
                  </a:ext>
                </a:extLst>
              </a:tr>
              <a:tr h="17167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dirty="0">
                          <a:solidFill>
                            <a:srgbClr val="000000"/>
                          </a:solidFill>
                          <a:effectLst/>
                          <a:latin typeface="Times New Roman" panose="02020603050405020304" pitchFamily="18"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off/200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167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dirty="0">
                          <a:solidFill>
                            <a:srgbClr val="000000"/>
                          </a:solidFill>
                          <a:effectLst/>
                          <a:latin typeface="Times New Roman" panose="02020603050405020304" pitchFamily="18"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400/600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167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dirty="0">
                          <a:solidFill>
                            <a:srgbClr val="000000"/>
                          </a:solidFill>
                          <a:effectLst/>
                          <a:latin typeface="Times New Roman" panose="02020603050405020304" pitchFamily="18"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dirty="0">
                          <a:solidFill>
                            <a:srgbClr val="000000"/>
                          </a:solidFill>
                          <a:effectLst/>
                          <a:latin typeface="Times New Roman" panose="02020603050405020304" pitchFamily="18" charset="0"/>
                        </a:rPr>
                        <a:t>800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054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dirty="0">
                          <a:solidFill>
                            <a:srgbClr val="000000"/>
                          </a:solidFill>
                          <a:effectLst/>
                          <a:latin typeface="Times New Roman" panose="02020603050405020304" pitchFamily="18" charset="0"/>
                        </a:rPr>
                        <a:t>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dirty="0">
                          <a:solidFill>
                            <a:srgbClr val="000000"/>
                          </a:solidFill>
                          <a:effectLst/>
                          <a:latin typeface="Times New Roman" panose="02020603050405020304" pitchFamily="18" charset="0"/>
                        </a:rPr>
                        <a:t>4 hours, some hours for another customer at 5 kw</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67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Fuse blow</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67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167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1100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167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dirty="0">
                          <a:solidFill>
                            <a:srgbClr val="000000"/>
                          </a:solidFill>
                          <a:effectLst/>
                          <a:latin typeface="Times New Roman" panose="02020603050405020304" pitchFamily="18" charset="0"/>
                        </a:rPr>
                        <a:t>1200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167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dirty="0">
                          <a:solidFill>
                            <a:srgbClr val="000000"/>
                          </a:solidFill>
                          <a:effectLst/>
                          <a:latin typeface="Times New Roman" panose="02020603050405020304" pitchFamily="18" charset="0"/>
                        </a:rPr>
                        <a:t>1300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167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dirty="0">
                          <a:solidFill>
                            <a:srgbClr val="000000"/>
                          </a:solidFill>
                          <a:effectLst/>
                          <a:latin typeface="Times New Roman" panose="02020603050405020304" pitchFamily="18" charset="0"/>
                        </a:rPr>
                        <a:t>1400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965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dirty="0">
                          <a:solidFill>
                            <a:srgbClr val="000000"/>
                          </a:solidFill>
                          <a:effectLst/>
                          <a:latin typeface="Times New Roman" panose="02020603050405020304" pitchFamily="18" charset="0"/>
                        </a:rPr>
                        <a:t>1.5 </a:t>
                      </a:r>
                      <a:r>
                        <a:rPr lang="en-US" sz="1000" b="0" i="0" u="none" strike="noStrike" dirty="0" err="1">
                          <a:solidFill>
                            <a:srgbClr val="000000"/>
                          </a:solidFill>
                          <a:effectLst/>
                          <a:latin typeface="Times New Roman" panose="02020603050405020304" pitchFamily="18" charset="0"/>
                        </a:rPr>
                        <a:t>hrs</a:t>
                      </a:r>
                      <a:r>
                        <a:rPr lang="en-US" sz="1000" b="0" i="0" u="none" strike="noStrike" dirty="0">
                          <a:solidFill>
                            <a:srgbClr val="000000"/>
                          </a:solidFill>
                          <a:effectLst/>
                          <a:latin typeface="Times New Roman" panose="02020603050405020304" pitchFamily="18" charset="0"/>
                        </a:rPr>
                        <a:t> at 800, </a:t>
                      </a:r>
                      <a:br>
                        <a:rPr lang="en-US" sz="1000" b="0" i="0" u="none" strike="noStrike" dirty="0">
                          <a:solidFill>
                            <a:srgbClr val="000000"/>
                          </a:solidFill>
                          <a:effectLst/>
                          <a:latin typeface="Times New Roman" panose="02020603050405020304" pitchFamily="18" charset="0"/>
                        </a:rPr>
                      </a:br>
                      <a:r>
                        <a:rPr lang="en-US" sz="1000" b="0" i="0" u="none" strike="noStrike" dirty="0">
                          <a:solidFill>
                            <a:srgbClr val="000000"/>
                          </a:solidFill>
                          <a:effectLst/>
                          <a:latin typeface="Times New Roman" panose="02020603050405020304" pitchFamily="18" charset="0"/>
                        </a:rPr>
                        <a:t>2 </a:t>
                      </a:r>
                      <a:r>
                        <a:rPr lang="en-US" sz="1000" b="0" i="0" u="none" strike="noStrike" dirty="0" err="1">
                          <a:solidFill>
                            <a:srgbClr val="000000"/>
                          </a:solidFill>
                          <a:effectLst/>
                          <a:latin typeface="Times New Roman" panose="02020603050405020304" pitchFamily="18" charset="0"/>
                        </a:rPr>
                        <a:t>hrs</a:t>
                      </a:r>
                      <a:r>
                        <a:rPr lang="en-US" sz="1000" b="0" i="0" u="none" strike="noStrike" dirty="0">
                          <a:solidFill>
                            <a:srgbClr val="000000"/>
                          </a:solidFill>
                          <a:effectLst/>
                          <a:latin typeface="Times New Roman" panose="02020603050405020304" pitchFamily="18" charset="0"/>
                        </a:rPr>
                        <a:t> at 1000, </a:t>
                      </a:r>
                      <a:br>
                        <a:rPr lang="en-US" sz="1000" b="0" i="0" u="none" strike="noStrike" dirty="0">
                          <a:solidFill>
                            <a:srgbClr val="000000"/>
                          </a:solidFill>
                          <a:effectLst/>
                          <a:latin typeface="Times New Roman" panose="02020603050405020304" pitchFamily="18" charset="0"/>
                        </a:rPr>
                      </a:br>
                      <a:r>
                        <a:rPr lang="en-US" sz="1000" b="0" i="0" u="none" strike="noStrike" dirty="0">
                          <a:solidFill>
                            <a:srgbClr val="000000"/>
                          </a:solidFill>
                          <a:effectLst/>
                          <a:latin typeface="Times New Roman" panose="02020603050405020304" pitchFamily="18" charset="0"/>
                        </a:rPr>
                        <a:t>2 </a:t>
                      </a:r>
                      <a:r>
                        <a:rPr lang="en-US" sz="1000" b="0" i="0" u="none" strike="noStrike" dirty="0" err="1">
                          <a:solidFill>
                            <a:srgbClr val="000000"/>
                          </a:solidFill>
                          <a:effectLst/>
                          <a:latin typeface="Times New Roman" panose="02020603050405020304" pitchFamily="18" charset="0"/>
                        </a:rPr>
                        <a:t>hrs</a:t>
                      </a:r>
                      <a:r>
                        <a:rPr lang="en-US" sz="1000" b="0" i="0" u="none" strike="noStrike" dirty="0">
                          <a:solidFill>
                            <a:srgbClr val="000000"/>
                          </a:solidFill>
                          <a:effectLst/>
                          <a:latin typeface="Times New Roman" panose="02020603050405020304" pitchFamily="18" charset="0"/>
                        </a:rPr>
                        <a:t> at 1200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7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1400 1 hr at 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dirty="0">
                          <a:solidFill>
                            <a:srgbClr val="000000"/>
                          </a:solidFill>
                          <a:effectLst/>
                          <a:latin typeface="Times New Roman" panose="02020603050405020304" pitchFamily="18" charset="0"/>
                        </a:rPr>
                        <a:t>Fuse blow during heating</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167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ctr"/>
                      <a:r>
                        <a:rPr lang="en-US" sz="1000" b="0" i="0" u="none" strike="noStrike">
                          <a:solidFill>
                            <a:srgbClr val="000000"/>
                          </a:solidFill>
                          <a:effectLst/>
                          <a:latin typeface="Times New Roman" panose="02020603050405020304" pitchFamily="18" charset="0"/>
                        </a:rPr>
                        <a:t>1500 1 hr at 1600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fontAlgn="ctr"/>
                      <a:r>
                        <a:rPr lang="en-US" sz="1000" b="0" i="0" u="none" strike="noStrike" dirty="0">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bl>
          </a:graphicData>
        </a:graphic>
      </p:graphicFrame>
      <p:sp>
        <p:nvSpPr>
          <p:cNvPr id="10" name="TextBox 9">
            <a:extLst>
              <a:ext uri="{FF2B5EF4-FFF2-40B4-BE49-F238E27FC236}">
                <a16:creationId xmlns:a16="http://schemas.microsoft.com/office/drawing/2014/main" id="{7E973DC7-620C-19F6-6636-73FB45C849E1}"/>
              </a:ext>
            </a:extLst>
          </p:cNvPr>
          <p:cNvSpPr txBox="1"/>
          <p:nvPr/>
        </p:nvSpPr>
        <p:spPr>
          <a:xfrm>
            <a:off x="410545" y="1241672"/>
            <a:ext cx="5279962" cy="15881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20000"/>
              </a:spcBef>
              <a:spcAft>
                <a:spcPct val="0"/>
              </a:spcAft>
              <a:buClrTx/>
              <a:buSzTx/>
              <a:buFont typeface="Arial" charset="0"/>
              <a:buNone/>
              <a:tabLst/>
              <a:defRPr/>
            </a:pPr>
            <a:r>
              <a:rPr kumimoji="0" lang="en-US" b="0" i="0" u="none" strike="noStrike" kern="1200" cap="none" spc="0" normalizeH="0" baseline="0" noProof="0" dirty="0">
                <a:ln>
                  <a:noFill/>
                </a:ln>
                <a:solidFill>
                  <a:srgbClr val="292929"/>
                </a:solidFill>
                <a:effectLst/>
                <a:uLnTx/>
                <a:uFillTx/>
                <a:ea typeface="ＭＳ Ｐゴシック" pitchFamily="-108" charset="-128"/>
              </a:rPr>
              <a:t>The heated irradiation was designed to test the fibers at various temperatures from ambient to 1600</a:t>
            </a:r>
            <a:r>
              <a:rPr kumimoji="0" lang="en-US" b="0" i="0" u="none" strike="noStrike" kern="1200" cap="none" spc="0" normalizeH="0" baseline="0" noProof="0" dirty="0">
                <a:ln>
                  <a:noFill/>
                </a:ln>
                <a:solidFill>
                  <a:srgbClr val="292929"/>
                </a:solidFill>
                <a:effectLst/>
                <a:uLnTx/>
                <a:uFillTx/>
                <a:latin typeface="Arial" panose="020B0604020202020204" pitchFamily="34" charset="0"/>
                <a:ea typeface="ＭＳ Ｐゴシック" pitchFamily="-108" charset="-128"/>
                <a:cs typeface="Arial" panose="020B0604020202020204" pitchFamily="34" charset="0"/>
              </a:rPr>
              <a:t>º</a:t>
            </a:r>
            <a:r>
              <a:rPr kumimoji="0" lang="en-US" b="0" i="0" u="none" strike="noStrike" kern="1200" cap="none" spc="0" normalizeH="0" baseline="0" noProof="0" dirty="0">
                <a:ln>
                  <a:noFill/>
                </a:ln>
                <a:solidFill>
                  <a:srgbClr val="292929"/>
                </a:solidFill>
                <a:effectLst/>
                <a:uLnTx/>
                <a:uFillTx/>
                <a:ea typeface="ＭＳ Ｐゴシック" pitchFamily="-108" charset="-128"/>
              </a:rPr>
              <a:t>C</a:t>
            </a:r>
          </a:p>
          <a:p>
            <a:pPr marL="342900" marR="0" lvl="0" indent="-342900" algn="l" defTabSz="457200" rtl="0" eaLnBrk="0" fontAlgn="base" latinLnBrk="0" hangingPunct="0">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a:ln>
                  <a:noFill/>
                </a:ln>
                <a:solidFill>
                  <a:srgbClr val="292929"/>
                </a:solidFill>
                <a:effectLst/>
                <a:uLnTx/>
                <a:uFillTx/>
                <a:ea typeface="ＭＳ Ｐゴシック" pitchFamily="-108" charset="-128"/>
              </a:rPr>
              <a:t>Total fluence: 3.2 x 10</a:t>
            </a:r>
            <a:r>
              <a:rPr kumimoji="0" lang="en-US" b="0" i="0" u="none" strike="noStrike" kern="1200" cap="none" spc="0" normalizeH="0" baseline="30000" noProof="0" dirty="0">
                <a:ln>
                  <a:noFill/>
                </a:ln>
                <a:solidFill>
                  <a:srgbClr val="292929"/>
                </a:solidFill>
                <a:effectLst/>
                <a:uLnTx/>
                <a:uFillTx/>
                <a:ea typeface="ＭＳ Ｐゴシック" pitchFamily="-108" charset="-128"/>
              </a:rPr>
              <a:t>17</a:t>
            </a:r>
            <a:r>
              <a:rPr kumimoji="0" lang="en-US" b="0" i="0" u="none" strike="noStrike" kern="1200" cap="none" spc="0" normalizeH="0" baseline="0" noProof="0" dirty="0">
                <a:ln>
                  <a:noFill/>
                </a:ln>
                <a:solidFill>
                  <a:srgbClr val="292929"/>
                </a:solidFill>
                <a:effectLst/>
                <a:uLnTx/>
                <a:uFillTx/>
                <a:ea typeface="ＭＳ Ｐゴシック" pitchFamily="-108" charset="-128"/>
              </a:rPr>
              <a:t> n/cm</a:t>
            </a:r>
            <a:r>
              <a:rPr kumimoji="0" lang="en-US" b="0" i="0" u="none" strike="noStrike" kern="1200" cap="none" spc="0" normalizeH="0" baseline="30000" noProof="0" dirty="0">
                <a:ln>
                  <a:noFill/>
                </a:ln>
                <a:solidFill>
                  <a:srgbClr val="292929"/>
                </a:solidFill>
                <a:effectLst/>
                <a:uLnTx/>
                <a:uFillTx/>
                <a:ea typeface="ＭＳ Ｐゴシック" pitchFamily="-108" charset="-128"/>
              </a:rPr>
              <a:t>2</a:t>
            </a:r>
            <a:endParaRPr kumimoji="0" lang="en-US" b="0" i="0" u="none" strike="noStrike" kern="1200" cap="none" spc="0" normalizeH="0" baseline="0" noProof="0" dirty="0">
              <a:ln>
                <a:noFill/>
              </a:ln>
              <a:solidFill>
                <a:srgbClr val="292929"/>
              </a:solidFill>
              <a:effectLst/>
              <a:uLnTx/>
              <a:uFillTx/>
              <a:ea typeface="ＭＳ Ｐゴシック" pitchFamily="-108" charset="-128"/>
            </a:endParaRPr>
          </a:p>
          <a:p>
            <a:pPr marL="742950" marR="0" lvl="1" indent="-285750" algn="l" defTabSz="457200" rtl="0" eaLnBrk="0" fontAlgn="base" latinLnBrk="0" hangingPunct="0">
              <a:lnSpc>
                <a:spcPct val="100000"/>
              </a:lnSpc>
              <a:spcBef>
                <a:spcPct val="20000"/>
              </a:spcBef>
              <a:spcAft>
                <a:spcPct val="0"/>
              </a:spcAft>
              <a:buClr>
                <a:srgbClr val="BA0C2F"/>
              </a:buClr>
              <a:buSzTx/>
              <a:buFont typeface="Arial" charset="0"/>
              <a:buChar char="•"/>
              <a:tabLst/>
              <a:defRPr/>
            </a:pPr>
            <a:r>
              <a:rPr kumimoji="0" lang="en-US" b="0" i="0" u="none" strike="noStrike" kern="1200" cap="none" spc="0" normalizeH="0" baseline="0" noProof="0" dirty="0">
                <a:ln>
                  <a:noFill/>
                </a:ln>
                <a:solidFill>
                  <a:srgbClr val="292929"/>
                </a:solidFill>
                <a:effectLst/>
                <a:uLnTx/>
                <a:uFillTx/>
                <a:ea typeface="ＭＳ Ｐゴシック" pitchFamily="-108" charset="-128"/>
              </a:rPr>
              <a:t>Thermal: 2.3 x 10</a:t>
            </a:r>
            <a:r>
              <a:rPr kumimoji="0" lang="en-US" b="0" i="0" u="none" strike="noStrike" kern="1200" cap="none" spc="0" normalizeH="0" baseline="30000" noProof="0" dirty="0">
                <a:ln>
                  <a:noFill/>
                </a:ln>
                <a:solidFill>
                  <a:srgbClr val="292929"/>
                </a:solidFill>
                <a:effectLst/>
                <a:uLnTx/>
                <a:uFillTx/>
                <a:ea typeface="ＭＳ Ｐゴシック" pitchFamily="-108" charset="-128"/>
              </a:rPr>
              <a:t>17</a:t>
            </a:r>
            <a:r>
              <a:rPr kumimoji="0" lang="en-US" b="0" i="0" u="none" strike="noStrike" kern="1200" cap="none" spc="0" normalizeH="0" baseline="0" noProof="0" dirty="0">
                <a:ln>
                  <a:noFill/>
                </a:ln>
                <a:solidFill>
                  <a:srgbClr val="292929"/>
                </a:solidFill>
                <a:effectLst/>
                <a:uLnTx/>
                <a:uFillTx/>
                <a:ea typeface="ＭＳ Ｐゴシック" pitchFamily="-108" charset="-128"/>
              </a:rPr>
              <a:t> n/cm</a:t>
            </a:r>
            <a:r>
              <a:rPr kumimoji="0" lang="en-US" b="0" i="0" u="none" strike="noStrike" kern="1200" cap="none" spc="0" normalizeH="0" baseline="30000" noProof="0" dirty="0">
                <a:ln>
                  <a:noFill/>
                </a:ln>
                <a:solidFill>
                  <a:srgbClr val="292929"/>
                </a:solidFill>
                <a:effectLst/>
                <a:uLnTx/>
                <a:uFillTx/>
                <a:ea typeface="ＭＳ Ｐゴシック" pitchFamily="-108" charset="-128"/>
              </a:rPr>
              <a:t>2</a:t>
            </a:r>
            <a:endParaRPr kumimoji="0" lang="en-US" b="0" i="0" u="none" strike="noStrike" kern="1200" cap="none" spc="0" normalizeH="0" baseline="0" noProof="0" dirty="0">
              <a:ln>
                <a:noFill/>
              </a:ln>
              <a:solidFill>
                <a:srgbClr val="292929"/>
              </a:solidFill>
              <a:effectLst/>
              <a:uLnTx/>
              <a:uFillTx/>
              <a:ea typeface="ＭＳ Ｐゴシック" pitchFamily="-108" charset="-128"/>
            </a:endParaRPr>
          </a:p>
          <a:p>
            <a:endParaRPr lang="en-US" dirty="0"/>
          </a:p>
        </p:txBody>
      </p:sp>
    </p:spTree>
    <p:extLst>
      <p:ext uri="{BB962C8B-B14F-4D97-AF65-F5344CB8AC3E}">
        <p14:creationId xmlns:p14="http://schemas.microsoft.com/office/powerpoint/2010/main" val="3309010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941320-719E-9074-0E1F-5001E7B94039}"/>
              </a:ext>
            </a:extLst>
          </p:cNvPr>
          <p:cNvSpPr>
            <a:spLocks noGrp="1"/>
          </p:cNvSpPr>
          <p:nvPr>
            <p:ph type="sldNum" sz="quarter" idx="12"/>
          </p:nvPr>
        </p:nvSpPr>
        <p:spPr>
          <a:xfrm>
            <a:off x="69404" y="6492875"/>
            <a:ext cx="434428" cy="365125"/>
          </a:xfrm>
        </p:spPr>
        <p:txBody>
          <a:bodyPr/>
          <a:lstStyle/>
          <a:p>
            <a:fld id="{DFA4CD3D-26C8-47FF-8D13-9B32BAAB4735}" type="slidenum">
              <a:rPr lang="en-US" smtClean="0"/>
              <a:t>8</a:t>
            </a:fld>
            <a:endParaRPr lang="en-US"/>
          </a:p>
        </p:txBody>
      </p:sp>
      <p:sp>
        <p:nvSpPr>
          <p:cNvPr id="6" name="Title 5">
            <a:extLst>
              <a:ext uri="{FF2B5EF4-FFF2-40B4-BE49-F238E27FC236}">
                <a16:creationId xmlns:a16="http://schemas.microsoft.com/office/drawing/2014/main" id="{30B4E587-0EDA-D4C9-10F6-7C830FCFCC02}"/>
              </a:ext>
            </a:extLst>
          </p:cNvPr>
          <p:cNvSpPr>
            <a:spLocks noGrp="1"/>
          </p:cNvSpPr>
          <p:nvPr>
            <p:ph type="title"/>
          </p:nvPr>
        </p:nvSpPr>
        <p:spPr>
          <a:xfrm>
            <a:off x="950294" y="544075"/>
            <a:ext cx="11384581" cy="1088150"/>
          </a:xfrm>
        </p:spPr>
        <p:txBody>
          <a:bodyPr/>
          <a:lstStyle/>
          <a:p>
            <a:r>
              <a:rPr lang="en-US" dirty="0"/>
              <a:t>High Temperature Irradiation</a:t>
            </a:r>
          </a:p>
        </p:txBody>
      </p:sp>
      <p:sp>
        <p:nvSpPr>
          <p:cNvPr id="5" name="Content Placeholder 1">
            <a:extLst>
              <a:ext uri="{FF2B5EF4-FFF2-40B4-BE49-F238E27FC236}">
                <a16:creationId xmlns:a16="http://schemas.microsoft.com/office/drawing/2014/main" id="{557995A8-13D9-18B8-076A-5134AA0B8C40}"/>
              </a:ext>
            </a:extLst>
          </p:cNvPr>
          <p:cNvSpPr txBox="1">
            <a:spLocks noChangeArrowheads="1"/>
          </p:cNvSpPr>
          <p:nvPr/>
        </p:nvSpPr>
        <p:spPr bwMode="auto">
          <a:xfrm>
            <a:off x="411479" y="1243585"/>
            <a:ext cx="7904699" cy="87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400" kern="1200">
                <a:solidFill>
                  <a:srgbClr val="292929"/>
                </a:solidFill>
                <a:latin typeface="+mn-lt"/>
                <a:ea typeface="ＭＳ Ｐゴシック" pitchFamily="-108"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292929"/>
                </a:solidFill>
                <a:latin typeface="+mn-lt"/>
                <a:ea typeface="ＭＳ Ｐゴシック" pitchFamily="-108"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rgbClr val="292929"/>
                </a:solidFill>
                <a:latin typeface="+mn-lt"/>
                <a:ea typeface="ＭＳ Ｐゴシック" pitchFamily="-108"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lang="en-US" kern="1200">
                <a:solidFill>
                  <a:srgbClr val="292929"/>
                </a:solidFill>
                <a:latin typeface="+mn-lt"/>
                <a:ea typeface="ＭＳ Ｐゴシック" pitchFamily="-108"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600" dirty="0">
                <a:ea typeface="ＭＳ Ｐゴシック" panose="020B0600070205080204" pitchFamily="34" charset="-128"/>
              </a:rPr>
              <a:t>Similar failure mechanism was observed at 1600</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º</a:t>
            </a:r>
            <a:r>
              <a:rPr lang="en-US" altLang="en-US" sz="1600" dirty="0">
                <a:ea typeface="ＭＳ Ｐゴシック" panose="020B0600070205080204" pitchFamily="34" charset="-128"/>
              </a:rPr>
              <a:t>C in-pile as was observed in out of pile testing. </a:t>
            </a:r>
          </a:p>
          <a:p>
            <a:r>
              <a:rPr lang="en-US" altLang="en-US" sz="1600" dirty="0">
                <a:ea typeface="ＭＳ Ｐゴシック" panose="020B0600070205080204" pitchFamily="34" charset="-128"/>
              </a:rPr>
              <a:t>After signal loss and amplitude reduction, the FBGs recover as the fiber cools to room temperature</a:t>
            </a:r>
          </a:p>
          <a:p>
            <a:r>
              <a:rPr lang="en-US" altLang="en-US" sz="1600" dirty="0">
                <a:ea typeface="ＭＳ Ｐゴシック" panose="020B0600070205080204" pitchFamily="34" charset="-128"/>
              </a:rPr>
              <a:t>Like the furnace test, iterative referencing helped maintain the measurement</a:t>
            </a:r>
          </a:p>
          <a:p>
            <a:endParaRPr lang="en-US" altLang="en-US" sz="1600" dirty="0">
              <a:ea typeface="ＭＳ Ｐゴシック" panose="020B0600070205080204" pitchFamily="34" charset="-128"/>
            </a:endParaRPr>
          </a:p>
          <a:p>
            <a:endParaRPr lang="en-US" altLang="en-US" sz="1600" dirty="0">
              <a:ea typeface="ＭＳ Ｐゴシック" panose="020B0600070205080204" pitchFamily="34" charset="-128"/>
            </a:endParaRPr>
          </a:p>
        </p:txBody>
      </p:sp>
      <p:pic>
        <p:nvPicPr>
          <p:cNvPr id="7" name="Picture 6">
            <a:extLst>
              <a:ext uri="{FF2B5EF4-FFF2-40B4-BE49-F238E27FC236}">
                <a16:creationId xmlns:a16="http://schemas.microsoft.com/office/drawing/2014/main" id="{6333650B-5058-425D-D199-F7BF44960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178" y="1464230"/>
            <a:ext cx="3541575" cy="213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hart&#10;&#10;Description automatically generated">
            <a:extLst>
              <a:ext uri="{FF2B5EF4-FFF2-40B4-BE49-F238E27FC236}">
                <a16:creationId xmlns:a16="http://schemas.microsoft.com/office/drawing/2014/main" id="{96E5780A-6052-B310-FF48-AF8C2C572DE8}"/>
              </a:ext>
            </a:extLst>
          </p:cNvPr>
          <p:cNvPicPr>
            <a:picLocks noChangeAspect="1"/>
          </p:cNvPicPr>
          <p:nvPr/>
        </p:nvPicPr>
        <p:blipFill>
          <a:blip r:embed="rId4"/>
          <a:stretch>
            <a:fillRect/>
          </a:stretch>
        </p:blipFill>
        <p:spPr>
          <a:xfrm>
            <a:off x="8316178" y="3687116"/>
            <a:ext cx="3541573" cy="2036404"/>
          </a:xfrm>
          <a:prstGeom prst="rect">
            <a:avLst/>
          </a:prstGeom>
        </p:spPr>
      </p:pic>
      <p:sp>
        <p:nvSpPr>
          <p:cNvPr id="9" name="TextBox 8">
            <a:extLst>
              <a:ext uri="{FF2B5EF4-FFF2-40B4-BE49-F238E27FC236}">
                <a16:creationId xmlns:a16="http://schemas.microsoft.com/office/drawing/2014/main" id="{53CFB835-9A76-897F-D1BB-04B2B830036A}"/>
              </a:ext>
            </a:extLst>
          </p:cNvPr>
          <p:cNvSpPr txBox="1"/>
          <p:nvPr/>
        </p:nvSpPr>
        <p:spPr>
          <a:xfrm>
            <a:off x="8316178" y="5723519"/>
            <a:ext cx="3156559" cy="461665"/>
          </a:xfrm>
          <a:prstGeom prst="rect">
            <a:avLst/>
          </a:prstGeom>
          <a:noFill/>
        </p:spPr>
        <p:txBody>
          <a:bodyPr wrap="square" rtlCol="0">
            <a:spAutoFit/>
          </a:bodyPr>
          <a:lstStyle/>
          <a:p>
            <a:r>
              <a:rPr lang="en-US" sz="1200" b="1" dirty="0"/>
              <a:t>Top: </a:t>
            </a:r>
            <a:r>
              <a:rPr lang="en-US" sz="1200" dirty="0"/>
              <a:t>No iterative referencing</a:t>
            </a:r>
          </a:p>
          <a:p>
            <a:r>
              <a:rPr lang="en-US" sz="1200" b="1" dirty="0"/>
              <a:t>Bottom: </a:t>
            </a:r>
            <a:r>
              <a:rPr lang="en-US" sz="1200" dirty="0"/>
              <a:t>With iterative referencing</a:t>
            </a:r>
          </a:p>
        </p:txBody>
      </p:sp>
      <p:sp>
        <p:nvSpPr>
          <p:cNvPr id="10" name="TextBox 9">
            <a:extLst>
              <a:ext uri="{FF2B5EF4-FFF2-40B4-BE49-F238E27FC236}">
                <a16:creationId xmlns:a16="http://schemas.microsoft.com/office/drawing/2014/main" id="{C33487A5-A3BD-A432-FA8E-D7AB4F63C06F}"/>
              </a:ext>
            </a:extLst>
          </p:cNvPr>
          <p:cNvSpPr txBox="1"/>
          <p:nvPr/>
        </p:nvSpPr>
        <p:spPr>
          <a:xfrm>
            <a:off x="7808772" y="3109406"/>
            <a:ext cx="1795462" cy="422275"/>
          </a:xfrm>
          <a:prstGeom prst="rect">
            <a:avLst/>
          </a:prstGeom>
        </p:spPr>
        <p:txBody>
          <a:bodyPr>
            <a:normAutofit lnSpcReduction="10000"/>
          </a:bodyPr>
          <a:lstStyle/>
          <a:p>
            <a:pPr defTabSz="457200" eaLnBrk="1" fontAlgn="auto" hangingPunct="1">
              <a:spcBef>
                <a:spcPct val="20000"/>
              </a:spcBef>
              <a:spcAft>
                <a:spcPts val="0"/>
              </a:spcAft>
              <a:buFont typeface="Arial"/>
              <a:buNone/>
              <a:defRPr/>
            </a:pPr>
            <a:endParaRPr lang="en-US" sz="2323" b="1">
              <a:solidFill>
                <a:srgbClr val="FFFFFF"/>
              </a:solidFill>
              <a:latin typeface="Arial Narrow"/>
              <a:cs typeface="Arial Narrow"/>
            </a:endParaRPr>
          </a:p>
        </p:txBody>
      </p:sp>
      <p:sp>
        <p:nvSpPr>
          <p:cNvPr id="11" name="TextBox 10">
            <a:extLst>
              <a:ext uri="{FF2B5EF4-FFF2-40B4-BE49-F238E27FC236}">
                <a16:creationId xmlns:a16="http://schemas.microsoft.com/office/drawing/2014/main" id="{9BF91501-D879-32DC-9030-C91B81809FCE}"/>
              </a:ext>
            </a:extLst>
          </p:cNvPr>
          <p:cNvSpPr txBox="1"/>
          <p:nvPr/>
        </p:nvSpPr>
        <p:spPr>
          <a:xfrm>
            <a:off x="408805" y="5971170"/>
            <a:ext cx="3719553"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0565C">
                    <a:lumMod val="50000"/>
                  </a:srgbClr>
                </a:solidFill>
                <a:effectLst/>
                <a:uLnTx/>
                <a:uFillTx/>
              </a:rPr>
              <a:t>Backscatter profile and wavelength response of FBG #12 for sensor #1 for the last day </a:t>
            </a:r>
            <a:r>
              <a:rPr kumimoji="0" lang="en-US" sz="1200" i="0" u="none" strike="noStrike" kern="0" cap="none" spc="0" normalizeH="0" baseline="0" noProof="0" dirty="0">
                <a:ln>
                  <a:noFill/>
                </a:ln>
                <a:solidFill>
                  <a:srgbClr val="50565C">
                    <a:lumMod val="50000"/>
                  </a:srgbClr>
                </a:solidFill>
                <a:effectLst/>
                <a:uLnTx/>
                <a:uFillTx/>
              </a:rPr>
              <a:t>of </a:t>
            </a:r>
            <a:r>
              <a:rPr kumimoji="0" lang="en-US" sz="1200" b="1" i="0" u="none" strike="noStrike" kern="0" cap="none" spc="0" normalizeH="0" baseline="0" noProof="0" dirty="0">
                <a:ln>
                  <a:noFill/>
                </a:ln>
                <a:solidFill>
                  <a:srgbClr val="50565C">
                    <a:lumMod val="50000"/>
                  </a:srgbClr>
                </a:solidFill>
                <a:effectLst/>
                <a:uLnTx/>
                <a:uFillTx/>
              </a:rPr>
              <a:t>irradiation heating</a:t>
            </a:r>
            <a:r>
              <a:rPr kumimoji="0" lang="en-US" sz="1200" b="0" i="0" u="none" strike="noStrike" kern="0" cap="none" spc="0" normalizeH="0" baseline="0" noProof="0" dirty="0">
                <a:ln>
                  <a:noFill/>
                </a:ln>
                <a:solidFill>
                  <a:srgbClr val="50565C">
                    <a:lumMod val="50000"/>
                  </a:srgbClr>
                </a:solidFill>
                <a:effectLst/>
                <a:uLnTx/>
                <a:uFillTx/>
              </a:rPr>
              <a:t>.</a:t>
            </a:r>
          </a:p>
        </p:txBody>
      </p:sp>
      <p:pic>
        <p:nvPicPr>
          <p:cNvPr id="12" name="Picture 11">
            <a:extLst>
              <a:ext uri="{FF2B5EF4-FFF2-40B4-BE49-F238E27FC236}">
                <a16:creationId xmlns:a16="http://schemas.microsoft.com/office/drawing/2014/main" id="{29FDBB50-7C23-B8AC-A51C-F42C8DB7F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5213" y="2716039"/>
            <a:ext cx="3541573" cy="15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hart, histogram&#10;&#10;Description automatically generated">
            <a:extLst>
              <a:ext uri="{FF2B5EF4-FFF2-40B4-BE49-F238E27FC236}">
                <a16:creationId xmlns:a16="http://schemas.microsoft.com/office/drawing/2014/main" id="{80C781C9-C490-5C53-93C5-F272C45A68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5212" y="4314827"/>
            <a:ext cx="3541573" cy="162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879AC58-6E40-A014-C8A8-5650E0710CF0}"/>
              </a:ext>
            </a:extLst>
          </p:cNvPr>
          <p:cNvSpPr txBox="1"/>
          <p:nvPr/>
        </p:nvSpPr>
        <p:spPr>
          <a:xfrm>
            <a:off x="4243058" y="5971170"/>
            <a:ext cx="3719553"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0565C">
                    <a:lumMod val="50000"/>
                  </a:srgbClr>
                </a:solidFill>
                <a:effectLst/>
                <a:uLnTx/>
                <a:uFillTx/>
              </a:rPr>
              <a:t>Backscatter profile and wavelength response of FBG #12 for sensor #1 for the last day </a:t>
            </a:r>
            <a:r>
              <a:rPr kumimoji="0" lang="en-US" sz="1200" i="0" u="none" strike="noStrike" kern="0" cap="none" spc="0" normalizeH="0" baseline="0" noProof="0" dirty="0">
                <a:ln>
                  <a:noFill/>
                </a:ln>
                <a:solidFill>
                  <a:srgbClr val="50565C">
                    <a:lumMod val="50000"/>
                  </a:srgbClr>
                </a:solidFill>
                <a:effectLst/>
                <a:uLnTx/>
                <a:uFillTx/>
              </a:rPr>
              <a:t>of</a:t>
            </a:r>
            <a:r>
              <a:rPr kumimoji="0" lang="en-US" sz="1200" b="1" i="0" u="none" strike="noStrike" kern="0" cap="none" spc="0" normalizeH="0" baseline="0" noProof="0" dirty="0">
                <a:ln>
                  <a:noFill/>
                </a:ln>
                <a:solidFill>
                  <a:srgbClr val="50565C">
                    <a:lumMod val="50000"/>
                  </a:srgbClr>
                </a:solidFill>
                <a:effectLst/>
                <a:uLnTx/>
                <a:uFillTx/>
              </a:rPr>
              <a:t> irradiation cooling</a:t>
            </a:r>
            <a:r>
              <a:rPr kumimoji="0" lang="en-US" sz="1200" b="0" i="0" u="none" strike="noStrike" kern="0" cap="none" spc="0" normalizeH="0" baseline="0" noProof="0" dirty="0">
                <a:ln>
                  <a:noFill/>
                </a:ln>
                <a:solidFill>
                  <a:srgbClr val="50565C">
                    <a:lumMod val="50000"/>
                  </a:srgbClr>
                </a:solidFill>
                <a:effectLst/>
                <a:uLnTx/>
                <a:uFillTx/>
              </a:rPr>
              <a:t>.</a:t>
            </a:r>
          </a:p>
        </p:txBody>
      </p:sp>
      <p:pic>
        <p:nvPicPr>
          <p:cNvPr id="15" name="Picture 14">
            <a:extLst>
              <a:ext uri="{FF2B5EF4-FFF2-40B4-BE49-F238E27FC236}">
                <a16:creationId xmlns:a16="http://schemas.microsoft.com/office/drawing/2014/main" id="{64AD33D6-F2D8-DBE7-E562-AF2685F1A1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936" y="2728879"/>
            <a:ext cx="3541573" cy="162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Chart, histogram&#10;&#10;Description automatically generated">
            <a:extLst>
              <a:ext uri="{FF2B5EF4-FFF2-40B4-BE49-F238E27FC236}">
                <a16:creationId xmlns:a16="http://schemas.microsoft.com/office/drawing/2014/main" id="{5F61E077-8118-91DC-C5E1-9E208DB2BE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934" y="4314827"/>
            <a:ext cx="3543243" cy="162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828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941320-719E-9074-0E1F-5001E7B94039}"/>
              </a:ext>
            </a:extLst>
          </p:cNvPr>
          <p:cNvSpPr>
            <a:spLocks noGrp="1"/>
          </p:cNvSpPr>
          <p:nvPr>
            <p:ph type="sldNum" sz="quarter" idx="12"/>
          </p:nvPr>
        </p:nvSpPr>
        <p:spPr/>
        <p:txBody>
          <a:bodyPr/>
          <a:lstStyle/>
          <a:p>
            <a:fld id="{DFA4CD3D-26C8-47FF-8D13-9B32BAAB4735}" type="slidenum">
              <a:rPr lang="en-US" smtClean="0"/>
              <a:t>9</a:t>
            </a:fld>
            <a:endParaRPr lang="en-US"/>
          </a:p>
        </p:txBody>
      </p:sp>
      <p:sp>
        <p:nvSpPr>
          <p:cNvPr id="6" name="Title 5">
            <a:extLst>
              <a:ext uri="{FF2B5EF4-FFF2-40B4-BE49-F238E27FC236}">
                <a16:creationId xmlns:a16="http://schemas.microsoft.com/office/drawing/2014/main" id="{30B4E587-0EDA-D4C9-10F6-7C830FCFCC02}"/>
              </a:ext>
            </a:extLst>
          </p:cNvPr>
          <p:cNvSpPr>
            <a:spLocks noGrp="1"/>
          </p:cNvSpPr>
          <p:nvPr>
            <p:ph type="title"/>
          </p:nvPr>
        </p:nvSpPr>
        <p:spPr>
          <a:xfrm>
            <a:off x="938150" y="533972"/>
            <a:ext cx="11384581" cy="1088150"/>
          </a:xfrm>
        </p:spPr>
        <p:txBody>
          <a:bodyPr/>
          <a:lstStyle/>
          <a:p>
            <a:r>
              <a:rPr lang="en-US" dirty="0"/>
              <a:t>High Fluence Irradiation</a:t>
            </a:r>
            <a:endParaRPr lang="en-US" b="0" dirty="0"/>
          </a:p>
        </p:txBody>
      </p:sp>
      <p:sp>
        <p:nvSpPr>
          <p:cNvPr id="5" name="Content Placeholder 1">
            <a:extLst>
              <a:ext uri="{FF2B5EF4-FFF2-40B4-BE49-F238E27FC236}">
                <a16:creationId xmlns:a16="http://schemas.microsoft.com/office/drawing/2014/main" id="{CCCF1D7E-26DD-20EE-7F19-DD7F4A7C3472}"/>
              </a:ext>
            </a:extLst>
          </p:cNvPr>
          <p:cNvSpPr txBox="1">
            <a:spLocks noChangeArrowheads="1"/>
          </p:cNvSpPr>
          <p:nvPr/>
        </p:nvSpPr>
        <p:spPr bwMode="auto">
          <a:xfrm>
            <a:off x="410544" y="1243584"/>
            <a:ext cx="4743449" cy="204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accent1">
                    <a:lumMod val="20000"/>
                    <a:lumOff val="80000"/>
                  </a:schemeClr>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457200" rtl="0" eaLnBrk="0" fontAlgn="base" latinLnBrk="0" hangingPunct="0">
              <a:lnSpc>
                <a:spcPct val="100000"/>
              </a:lnSpc>
              <a:spcBef>
                <a:spcPct val="20000"/>
              </a:spcBef>
              <a:spcAft>
                <a:spcPct val="0"/>
              </a:spcAft>
              <a:buClrTx/>
              <a:buSzTx/>
              <a:tabLst/>
              <a:defRPr/>
            </a:pPr>
            <a:r>
              <a:rPr kumimoji="0" lang="en-US" altLang="en-US" sz="2000" b="1" i="0" u="none" strike="noStrike" kern="1200" cap="none" spc="0" normalizeH="0" baseline="0" noProof="0" dirty="0">
                <a:ln>
                  <a:noFill/>
                </a:ln>
                <a:solidFill>
                  <a:srgbClr val="000000"/>
                </a:solidFill>
                <a:effectLst/>
                <a:uLnTx/>
                <a:uFillTx/>
                <a:ea typeface="ＭＳ Ｐゴシック" panose="020B0600070205080204" pitchFamily="34" charset="-128"/>
              </a:rPr>
              <a:t>MITR Irradiation</a:t>
            </a:r>
          </a:p>
          <a:p>
            <a:pPr marL="342900" indent="-342900" algn="l" defTabSz="457200">
              <a:lnSpc>
                <a:spcPct val="100000"/>
              </a:lnSpc>
              <a:spcBef>
                <a:spcPct val="20000"/>
              </a:spcBef>
              <a:buFont typeface="Arial" panose="020B0604020202020204" pitchFamily="34" charset="0"/>
              <a:buChar char="•"/>
              <a:defRPr/>
            </a:pPr>
            <a:r>
              <a:rPr lang="en-US" altLang="en-US" sz="1800" dirty="0">
                <a:solidFill>
                  <a:srgbClr val="000000"/>
                </a:solidFill>
                <a:ea typeface="ＭＳ Ｐゴシック" panose="020B0600070205080204" pitchFamily="34" charset="-128"/>
              </a:rPr>
              <a:t>2 Cycles</a:t>
            </a:r>
          </a:p>
          <a:p>
            <a:pPr marL="342900" indent="-342900" algn="l" defTabSz="457200">
              <a:lnSpc>
                <a:spcPct val="100000"/>
              </a:lnSpc>
              <a:spcBef>
                <a:spcPct val="20000"/>
              </a:spcBef>
              <a:buFont typeface="Arial" panose="020B0604020202020204" pitchFamily="34" charset="0"/>
              <a:buChar char="•"/>
              <a:defRPr/>
            </a:pPr>
            <a:r>
              <a:rPr kumimoji="0" lang="en-US" altLang="en-US" sz="1800" b="0" i="0" u="none" strike="noStrike" kern="1200" cap="none" spc="0" normalizeH="0" baseline="0" noProof="0" dirty="0">
                <a:ln>
                  <a:noFill/>
                </a:ln>
                <a:solidFill>
                  <a:srgbClr val="000000"/>
                </a:solidFill>
                <a:effectLst/>
                <a:uLnTx/>
                <a:uFillTx/>
                <a:ea typeface="ＭＳ Ｐゴシック" panose="020B0600070205080204" pitchFamily="34" charset="-128"/>
              </a:rPr>
              <a:t>5 Sapphire Sensors</a:t>
            </a:r>
          </a:p>
          <a:p>
            <a:pPr marL="742950" lvl="1" indent="-285750" algn="l" defTabSz="457200">
              <a:lnSpc>
                <a:spcPct val="100000"/>
              </a:lnSpc>
              <a:spcBef>
                <a:spcPct val="20000"/>
              </a:spcBef>
              <a:buClr>
                <a:srgbClr val="BA0C2F"/>
              </a:buClr>
              <a:buFont typeface="Arial" panose="020B0604020202020204" pitchFamily="34" charset="0"/>
              <a:buChar char="•"/>
              <a:defRPr/>
            </a:pPr>
            <a:r>
              <a:rPr lang="en-US" altLang="en-US" sz="1600" dirty="0">
                <a:solidFill>
                  <a:srgbClr val="000000"/>
                </a:solidFill>
                <a:ea typeface="ＭＳ Ｐゴシック" panose="020B0600070205080204" pitchFamily="34" charset="-128"/>
              </a:rPr>
              <a:t>(1) 75 um</a:t>
            </a:r>
            <a:r>
              <a:rPr kumimoji="0" lang="en-US" altLang="en-US" sz="1600" b="0" i="0" u="none" strike="noStrike" kern="1200" cap="none" spc="0" normalizeH="0" baseline="0" noProof="0" dirty="0">
                <a:ln>
                  <a:noFill/>
                </a:ln>
                <a:solidFill>
                  <a:srgbClr val="000000"/>
                </a:solidFill>
                <a:effectLst/>
                <a:uLnTx/>
                <a:uFillTx/>
                <a:ea typeface="ＭＳ Ｐゴシック" panose="020B0600070205080204" pitchFamily="34" charset="-128"/>
              </a:rPr>
              <a:t> diameter fibers</a:t>
            </a:r>
          </a:p>
          <a:p>
            <a:pPr marL="742950" lvl="1" indent="-285750" algn="l" defTabSz="457200">
              <a:lnSpc>
                <a:spcPct val="100000"/>
              </a:lnSpc>
              <a:spcBef>
                <a:spcPct val="20000"/>
              </a:spcBef>
              <a:buClr>
                <a:srgbClr val="BA0C2F"/>
              </a:buClr>
              <a:buFont typeface="Arial" panose="020B0604020202020204" pitchFamily="34" charset="0"/>
              <a:buChar char="•"/>
              <a:defRPr/>
            </a:pPr>
            <a:r>
              <a:rPr kumimoji="0" lang="en-US" altLang="en-US" sz="1600" b="0" i="0" u="none" strike="noStrike" kern="1200" cap="none" spc="0" normalizeH="0" baseline="0" noProof="0" dirty="0">
                <a:ln>
                  <a:noFill/>
                </a:ln>
                <a:solidFill>
                  <a:srgbClr val="000000"/>
                </a:solidFill>
                <a:effectLst/>
                <a:uLnTx/>
                <a:uFillTx/>
                <a:ea typeface="ＭＳ Ｐゴシック" panose="020B0600070205080204" pitchFamily="34" charset="-128"/>
              </a:rPr>
              <a:t>(2) 100 um diameter fibers</a:t>
            </a:r>
          </a:p>
          <a:p>
            <a:pPr marL="742950" lvl="1" indent="-285750" algn="l" defTabSz="457200">
              <a:lnSpc>
                <a:spcPct val="100000"/>
              </a:lnSpc>
              <a:spcBef>
                <a:spcPct val="20000"/>
              </a:spcBef>
              <a:buClr>
                <a:srgbClr val="BA0C2F"/>
              </a:buClr>
              <a:buFont typeface="Arial" panose="020B0604020202020204" pitchFamily="34" charset="0"/>
              <a:buChar char="•"/>
              <a:defRPr/>
            </a:pPr>
            <a:r>
              <a:rPr lang="en-US" altLang="en-US" sz="1600" dirty="0">
                <a:solidFill>
                  <a:srgbClr val="000000"/>
                </a:solidFill>
                <a:ea typeface="ＭＳ Ｐゴシック" panose="020B0600070205080204" pitchFamily="34" charset="-128"/>
              </a:rPr>
              <a:t>(2) 125 um diameter fibers</a:t>
            </a:r>
          </a:p>
          <a:p>
            <a:pPr marL="342900" indent="-342900" algn="l" defTabSz="457200">
              <a:lnSpc>
                <a:spcPct val="100000"/>
              </a:lnSpc>
              <a:spcBef>
                <a:spcPct val="20000"/>
              </a:spcBef>
              <a:buFont typeface="Arial" panose="020B0604020202020204" pitchFamily="34" charset="0"/>
              <a:buChar char="•"/>
              <a:defRPr/>
            </a:pPr>
            <a:r>
              <a:rPr kumimoji="0" lang="en-US" altLang="en-US" sz="1800" b="0" i="0" u="none" strike="noStrike" kern="1200" cap="none" spc="0" normalizeH="0" baseline="0" noProof="0" dirty="0">
                <a:ln>
                  <a:noFill/>
                </a:ln>
                <a:solidFill>
                  <a:srgbClr val="000000"/>
                </a:solidFill>
                <a:effectLst/>
                <a:uLnTx/>
                <a:uFillTx/>
                <a:ea typeface="ＭＳ Ｐゴシック" panose="020B0600070205080204" pitchFamily="34" charset="-128"/>
              </a:rPr>
              <a:t>In-Core Sample Assembly in Position A-1</a:t>
            </a:r>
          </a:p>
          <a:p>
            <a:pPr eaLnBrk="1" hangingPunct="1"/>
            <a:endParaRPr lang="en-US" altLang="en-US" sz="2000" dirty="0">
              <a:ea typeface="ＭＳ Ｐゴシック" panose="020B0600070205080204" pitchFamily="34" charset="-128"/>
            </a:endParaRPr>
          </a:p>
          <a:p>
            <a:pPr eaLnBrk="1" hangingPunct="1"/>
            <a:endParaRPr lang="en-US" altLang="en-US" sz="2000" dirty="0">
              <a:ea typeface="ＭＳ Ｐゴシック" panose="020B0600070205080204" pitchFamily="34" charset="-128"/>
            </a:endParaRPr>
          </a:p>
          <a:p>
            <a:pPr eaLnBrk="1" hangingPunct="1"/>
            <a:endParaRPr lang="en-US" altLang="en-US" sz="2000" dirty="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1C7EA1B8-FCD3-BF17-23A6-50A163AAEE79}"/>
              </a:ext>
            </a:extLst>
          </p:cNvPr>
          <p:cNvGraphicFramePr>
            <a:graphicFrameLocks noGrp="1"/>
          </p:cNvGraphicFramePr>
          <p:nvPr>
            <p:extLst>
              <p:ext uri="{D42A27DB-BD31-4B8C-83A1-F6EECF244321}">
                <p14:modId xmlns:p14="http://schemas.microsoft.com/office/powerpoint/2010/main" val="1835441881"/>
              </p:ext>
            </p:extLst>
          </p:nvPr>
        </p:nvGraphicFramePr>
        <p:xfrm>
          <a:off x="5860717" y="5114176"/>
          <a:ext cx="5525469" cy="1066800"/>
        </p:xfrm>
        <a:graphic>
          <a:graphicData uri="http://schemas.openxmlformats.org/drawingml/2006/table">
            <a:tbl>
              <a:tblPr firstRow="1" firstCol="1" bandRow="1">
                <a:tableStyleId>{5C22544A-7EE6-4342-B048-85BDC9FD1C3A}</a:tableStyleId>
              </a:tblPr>
              <a:tblGrid>
                <a:gridCol w="1612137">
                  <a:extLst>
                    <a:ext uri="{9D8B030D-6E8A-4147-A177-3AD203B41FA5}">
                      <a16:colId xmlns:a16="http://schemas.microsoft.com/office/drawing/2014/main" val="561645410"/>
                    </a:ext>
                  </a:extLst>
                </a:gridCol>
                <a:gridCol w="2000397">
                  <a:extLst>
                    <a:ext uri="{9D8B030D-6E8A-4147-A177-3AD203B41FA5}">
                      <a16:colId xmlns:a16="http://schemas.microsoft.com/office/drawing/2014/main" val="1613155250"/>
                    </a:ext>
                  </a:extLst>
                </a:gridCol>
                <a:gridCol w="1912935">
                  <a:extLst>
                    <a:ext uri="{9D8B030D-6E8A-4147-A177-3AD203B41FA5}">
                      <a16:colId xmlns:a16="http://schemas.microsoft.com/office/drawing/2014/main" val="2080457523"/>
                    </a:ext>
                  </a:extLst>
                </a:gridCol>
              </a:tblGrid>
              <a:tr h="0">
                <a:tc>
                  <a:txBody>
                    <a:bodyPr/>
                    <a:lstStyle/>
                    <a:p>
                      <a:pPr marL="0" marR="0">
                        <a:spcBef>
                          <a:spcPts val="300"/>
                        </a:spcBef>
                        <a:spcAft>
                          <a:spcPts val="0"/>
                        </a:spcAft>
                      </a:pPr>
                      <a:r>
                        <a:rPr lang="en-US" sz="1000">
                          <a:effectLst/>
                        </a:rPr>
                        <a:t> </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000">
                          <a:effectLst/>
                        </a:rPr>
                        <a:t>Fluence (1/cm</a:t>
                      </a:r>
                      <a:r>
                        <a:rPr lang="en-US" sz="1000" baseline="30000">
                          <a:effectLst/>
                        </a:rPr>
                        <a:t>2</a:t>
                      </a:r>
                      <a:r>
                        <a:rPr lang="en-US" sz="1000">
                          <a:effectLst/>
                        </a:rPr>
                        <a:t>)</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000">
                          <a:effectLst/>
                        </a:rPr>
                        <a:t>Exposure (</a:t>
                      </a:r>
                      <a:r>
                        <a:rPr lang="en-US" sz="1000" err="1">
                          <a:effectLst/>
                        </a:rPr>
                        <a:t>MGy</a:t>
                      </a:r>
                      <a:r>
                        <a:rPr lang="en-US" sz="1000">
                          <a:effectLst/>
                        </a:rPr>
                        <a:t>)</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30971005"/>
                  </a:ext>
                </a:extLst>
              </a:tr>
              <a:tr h="0">
                <a:tc>
                  <a:txBody>
                    <a:bodyPr/>
                    <a:lstStyle/>
                    <a:p>
                      <a:pPr marL="0" marR="0" algn="ctr">
                        <a:spcBef>
                          <a:spcPts val="300"/>
                        </a:spcBef>
                        <a:spcAft>
                          <a:spcPts val="0"/>
                        </a:spcAft>
                      </a:pPr>
                      <a:r>
                        <a:rPr lang="en-US" sz="1000">
                          <a:effectLst/>
                        </a:rPr>
                        <a:t>Total Neutron</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000">
                          <a:effectLst/>
                        </a:rPr>
                        <a:t>1.6E+21</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000">
                          <a:effectLst/>
                        </a:rPr>
                        <a:t> </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93066912"/>
                  </a:ext>
                </a:extLst>
              </a:tr>
              <a:tr h="0">
                <a:tc>
                  <a:txBody>
                    <a:bodyPr/>
                    <a:lstStyle/>
                    <a:p>
                      <a:pPr marL="0" marR="0" algn="ctr">
                        <a:spcBef>
                          <a:spcPts val="300"/>
                        </a:spcBef>
                        <a:spcAft>
                          <a:spcPts val="0"/>
                        </a:spcAft>
                      </a:pPr>
                      <a:r>
                        <a:rPr lang="en-US" sz="1000">
                          <a:effectLst/>
                        </a:rPr>
                        <a:t>Thermal Neutron (&lt; 1 eV)</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000">
                          <a:effectLst/>
                        </a:rPr>
                        <a:t>2.3E+20</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000" dirty="0">
                          <a:effectLst/>
                        </a:rPr>
                        <a:t> </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52206039"/>
                  </a:ext>
                </a:extLst>
              </a:tr>
              <a:tr h="0">
                <a:tc>
                  <a:txBody>
                    <a:bodyPr/>
                    <a:lstStyle/>
                    <a:p>
                      <a:pPr marL="0" marR="0" algn="ctr">
                        <a:spcBef>
                          <a:spcPts val="300"/>
                        </a:spcBef>
                        <a:spcAft>
                          <a:spcPts val="0"/>
                        </a:spcAft>
                      </a:pPr>
                      <a:r>
                        <a:rPr lang="en-US" sz="1000">
                          <a:effectLst/>
                        </a:rPr>
                        <a:t>Fast Neutron (&gt;0.1 MeV)</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000">
                          <a:effectLst/>
                        </a:rPr>
                        <a:t>7.6E+20</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000">
                          <a:effectLst/>
                        </a:rPr>
                        <a:t> </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999669090"/>
                  </a:ext>
                </a:extLst>
              </a:tr>
              <a:tr h="0">
                <a:tc>
                  <a:txBody>
                    <a:bodyPr/>
                    <a:lstStyle/>
                    <a:p>
                      <a:pPr marL="0" marR="0" algn="ctr">
                        <a:spcBef>
                          <a:spcPts val="300"/>
                        </a:spcBef>
                        <a:spcAft>
                          <a:spcPts val="0"/>
                        </a:spcAft>
                      </a:pPr>
                      <a:r>
                        <a:rPr lang="en-US" sz="1000">
                          <a:effectLst/>
                        </a:rPr>
                        <a:t>Fast Neutron (&gt;1 MeV)</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000" dirty="0">
                          <a:effectLst/>
                        </a:rPr>
                        <a:t>3.5E+20</a:t>
                      </a:r>
                      <a:endParaRPr lang="en-US" sz="10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000">
                          <a:effectLst/>
                        </a:rPr>
                        <a:t> </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34203309"/>
                  </a:ext>
                </a:extLst>
              </a:tr>
              <a:tr h="0">
                <a:tc>
                  <a:txBody>
                    <a:bodyPr/>
                    <a:lstStyle/>
                    <a:p>
                      <a:pPr marL="0" marR="0" algn="ctr">
                        <a:spcBef>
                          <a:spcPts val="300"/>
                        </a:spcBef>
                        <a:spcAft>
                          <a:spcPts val="0"/>
                        </a:spcAft>
                      </a:pPr>
                      <a:r>
                        <a:rPr lang="en-US" sz="1000">
                          <a:effectLst/>
                        </a:rPr>
                        <a:t>Gamma</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000">
                          <a:effectLst/>
                        </a:rPr>
                        <a:t>1.6E+21</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300"/>
                        </a:spcBef>
                        <a:spcAft>
                          <a:spcPts val="0"/>
                        </a:spcAft>
                      </a:pPr>
                      <a:r>
                        <a:rPr lang="en-US" sz="1000" dirty="0">
                          <a:effectLst/>
                        </a:rPr>
                        <a:t>1.9E+04</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73849110"/>
                  </a:ext>
                </a:extLst>
              </a:tr>
            </a:tbl>
          </a:graphicData>
        </a:graphic>
      </p:graphicFrame>
      <p:pic>
        <p:nvPicPr>
          <p:cNvPr id="8" name="Picture 7" descr="A picture containing text&#10;&#10;Description automatically generated">
            <a:extLst>
              <a:ext uri="{FF2B5EF4-FFF2-40B4-BE49-F238E27FC236}">
                <a16:creationId xmlns:a16="http://schemas.microsoft.com/office/drawing/2014/main" id="{F172FE27-3E67-662E-3925-E9B2EBA78B71}"/>
              </a:ext>
            </a:extLst>
          </p:cNvPr>
          <p:cNvPicPr>
            <a:picLocks noChangeAspect="1"/>
          </p:cNvPicPr>
          <p:nvPr/>
        </p:nvPicPr>
        <p:blipFill>
          <a:blip r:embed="rId3"/>
          <a:stretch>
            <a:fillRect/>
          </a:stretch>
        </p:blipFill>
        <p:spPr>
          <a:xfrm rot="10800000">
            <a:off x="5857876" y="3615528"/>
            <a:ext cx="5528310" cy="1376680"/>
          </a:xfrm>
          <a:prstGeom prst="rect">
            <a:avLst/>
          </a:prstGeom>
        </p:spPr>
      </p:pic>
      <p:pic>
        <p:nvPicPr>
          <p:cNvPr id="9" name="Picture 8">
            <a:extLst>
              <a:ext uri="{FF2B5EF4-FFF2-40B4-BE49-F238E27FC236}">
                <a16:creationId xmlns:a16="http://schemas.microsoft.com/office/drawing/2014/main" id="{654FA76F-D9F4-ABD9-6030-B0AC4DF02714}"/>
              </a:ext>
            </a:extLst>
          </p:cNvPr>
          <p:cNvPicPr>
            <a:picLocks noChangeAspect="1"/>
          </p:cNvPicPr>
          <p:nvPr/>
        </p:nvPicPr>
        <p:blipFill>
          <a:blip r:embed="rId4"/>
          <a:stretch>
            <a:fillRect/>
          </a:stretch>
        </p:blipFill>
        <p:spPr>
          <a:xfrm>
            <a:off x="5836693" y="1105891"/>
            <a:ext cx="2402631" cy="2387670"/>
          </a:xfrm>
          <a:prstGeom prst="rect">
            <a:avLst/>
          </a:prstGeom>
        </p:spPr>
      </p:pic>
      <p:pic>
        <p:nvPicPr>
          <p:cNvPr id="10" name="Picture 9" descr="Timeline&#10;&#10;Description automatically generated">
            <a:extLst>
              <a:ext uri="{FF2B5EF4-FFF2-40B4-BE49-F238E27FC236}">
                <a16:creationId xmlns:a16="http://schemas.microsoft.com/office/drawing/2014/main" id="{52E4FFF7-87B7-97B2-3A28-86107DE7AE2B}"/>
              </a:ext>
            </a:extLst>
          </p:cNvPr>
          <p:cNvPicPr>
            <a:picLocks noChangeAspect="1"/>
          </p:cNvPicPr>
          <p:nvPr/>
        </p:nvPicPr>
        <p:blipFill>
          <a:blip r:embed="rId5"/>
          <a:stretch>
            <a:fillRect/>
          </a:stretch>
        </p:blipFill>
        <p:spPr>
          <a:xfrm>
            <a:off x="517019" y="3765946"/>
            <a:ext cx="4743450" cy="2395855"/>
          </a:xfrm>
          <a:prstGeom prst="rect">
            <a:avLst/>
          </a:prstGeom>
        </p:spPr>
      </p:pic>
      <p:pic>
        <p:nvPicPr>
          <p:cNvPr id="4" name="Picture 3">
            <a:extLst>
              <a:ext uri="{FF2B5EF4-FFF2-40B4-BE49-F238E27FC236}">
                <a16:creationId xmlns:a16="http://schemas.microsoft.com/office/drawing/2014/main" id="{7D690319-9026-8A97-2406-A52222A67C1F}"/>
              </a:ext>
            </a:extLst>
          </p:cNvPr>
          <p:cNvPicPr>
            <a:picLocks noChangeAspect="1"/>
          </p:cNvPicPr>
          <p:nvPr/>
        </p:nvPicPr>
        <p:blipFill rotWithShape="1">
          <a:blip r:embed="rId6">
            <a:extLst>
              <a:ext uri="{28A0092B-C50C-407E-A947-70E740481C1C}">
                <a14:useLocalDpi xmlns:a14="http://schemas.microsoft.com/office/drawing/2010/main" val="0"/>
              </a:ext>
            </a:extLst>
          </a:blip>
          <a:srcRect r="7560"/>
          <a:stretch/>
        </p:blipFill>
        <p:spPr>
          <a:xfrm>
            <a:off x="8457429" y="1105891"/>
            <a:ext cx="2925916" cy="2383830"/>
          </a:xfrm>
          <a:prstGeom prst="rect">
            <a:avLst/>
          </a:prstGeom>
        </p:spPr>
      </p:pic>
    </p:spTree>
    <p:extLst>
      <p:ext uri="{BB962C8B-B14F-4D97-AF65-F5344CB8AC3E}">
        <p14:creationId xmlns:p14="http://schemas.microsoft.com/office/powerpoint/2010/main" val="3421277366"/>
      </p:ext>
    </p:extLst>
  </p:cSld>
  <p:clrMapOvr>
    <a:masterClrMapping/>
  </p:clrMapOvr>
</p:sld>
</file>

<file path=ppt/theme/theme1.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391d807-f94f-4c4f-bb14-493106c624c2">
      <UserInfo>
        <DisplayName/>
        <AccountId xsi:nil="true"/>
        <AccountType/>
      </UserInfo>
    </SharedWithUsers>
    <TaxCatchAll xmlns="42ea9b75-b306-4826-8769-4c6ad6718b67" xsi:nil="true"/>
    <lcf76f155ced4ddcb4097134ff3c332f xmlns="2391d807-f94f-4c4f-bb14-493106c624c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3797F432E2A042A124C0139981475A" ma:contentTypeVersion="14" ma:contentTypeDescription="Create a new document." ma:contentTypeScope="" ma:versionID="f98a91b6c1e71bbba55439f0a80a0573">
  <xsd:schema xmlns:xsd="http://www.w3.org/2001/XMLSchema" xmlns:xs="http://www.w3.org/2001/XMLSchema" xmlns:p="http://schemas.microsoft.com/office/2006/metadata/properties" xmlns:ns2="2391d807-f94f-4c4f-bb14-493106c624c2" xmlns:ns3="42ea9b75-b306-4826-8769-4c6ad6718b67" targetNamespace="http://schemas.microsoft.com/office/2006/metadata/properties" ma:root="true" ma:fieldsID="e10204a60157ce1d68d66ae7a68b8f6a" ns2:_="" ns3:_="">
    <xsd:import namespace="2391d807-f94f-4c4f-bb14-493106c624c2"/>
    <xsd:import namespace="42ea9b75-b306-4826-8769-4c6ad6718b67"/>
    <xsd:element name="properties">
      <xsd:complexType>
        <xsd:sequence>
          <xsd:element name="documentManagement">
            <xsd:complexType>
              <xsd:all>
                <xsd:element ref="ns2:SharedWithUsers" minOccurs="0"/>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91d807-f94f-4c4f-bb14-493106c624c2" elementFormDefault="qualified">
    <xsd:import namespace="http://schemas.microsoft.com/office/2006/documentManagement/types"/>
    <xsd:import namespace="http://schemas.microsoft.com/office/infopath/2007/PartnerControls"/>
    <xsd:element name="SharedWithUsers" ma:index="8" nillable="true" ma:displayName="Shared With" ma:list="UserInfo" ma:SearchPeopleOnly="false" ma:internalName="SharedWithUsers"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10" nillable="true" ma:taxonomy="true" ma:internalName="lcf76f155ced4ddcb4097134ff3c332f" ma:taxonomyFieldName="MediaServiceImageTags" ma:displayName="Image Tags" ma:readOnly="false" ma:fieldId="{5cf76f15-5ced-4ddc-b409-7134ff3c332f}" ma:taxonomyMulti="true" ma:sspId="0b78db39-37aa-4e28-bb7e-9642684d42d7" ma:termSetId="09814cd3-568e-fe90-9814-8d621ff8fb84" ma:anchorId="fba54fb3-c3e1-fe81-a776-ca4b69148c4d" ma:open="true" ma:isKeyword="false">
      <xsd:complexType>
        <xsd:sequence>
          <xsd:element ref="pc:Terms" minOccurs="0" maxOccurs="1"/>
        </xsd:sequence>
      </xsd:complex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ea9b75-b306-4826-8769-4c6ad6718b67"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2721504a-65bf-41e8-8385-5761431a3c1d}" ma:internalName="TaxCatchAll" ma:showField="CatchAllData" ma:web="42ea9b75-b306-4826-8769-4c6ad6718b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22932C-873F-4D0F-B9E0-AE16472CDC1C}">
  <ds:schemaRefs>
    <ds:schemaRef ds:uri="http://schemas.microsoft.com/sharepoint/v3/contenttype/forms"/>
  </ds:schemaRefs>
</ds:datastoreItem>
</file>

<file path=customXml/itemProps2.xml><?xml version="1.0" encoding="utf-8"?>
<ds:datastoreItem xmlns:ds="http://schemas.openxmlformats.org/officeDocument/2006/customXml" ds:itemID="{21A68D4D-9402-4485-B11D-8DDDCEB2E4C5}">
  <ds:schemaRefs>
    <ds:schemaRef ds:uri="http://schemas.microsoft.com/office/2006/metadata/properties"/>
    <ds:schemaRef ds:uri="http://schemas.microsoft.com/office/infopath/2007/PartnerControls"/>
    <ds:schemaRef ds:uri="2391d807-f94f-4c4f-bb14-493106c624c2"/>
    <ds:schemaRef ds:uri="42ea9b75-b306-4826-8769-4c6ad6718b67"/>
  </ds:schemaRefs>
</ds:datastoreItem>
</file>

<file path=customXml/itemProps3.xml><?xml version="1.0" encoding="utf-8"?>
<ds:datastoreItem xmlns:ds="http://schemas.openxmlformats.org/officeDocument/2006/customXml" ds:itemID="{3B66F687-86D8-437A-89D4-2FE37FABFF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91d807-f94f-4c4f-bb14-493106c624c2"/>
    <ds:schemaRef ds:uri="42ea9b75-b306-4826-8769-4c6ad6718b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INL_2022_hexDark_wide</Template>
  <TotalTime>73</TotalTime>
  <Words>1387</Words>
  <Application>Microsoft Office PowerPoint</Application>
  <PresentationFormat>Widescreen</PresentationFormat>
  <Paragraphs>228</Paragraphs>
  <Slides>15</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MS Mincho</vt:lpstr>
      <vt:lpstr>ＭＳ Ｐゴシック</vt:lpstr>
      <vt:lpstr>Arial</vt:lpstr>
      <vt:lpstr>Arial Narrow</vt:lpstr>
      <vt:lpstr>Buckeye Sans 2</vt:lpstr>
      <vt:lpstr>Calibri</vt:lpstr>
      <vt:lpstr>Courier New</vt:lpstr>
      <vt:lpstr>Myriad Pro Cond</vt:lpstr>
      <vt:lpstr>Times New Roman</vt:lpstr>
      <vt:lpstr>INL 2020</vt:lpstr>
      <vt:lpstr>PowerPoint Presentation</vt:lpstr>
      <vt:lpstr>Goals and Objectives</vt:lpstr>
      <vt:lpstr>Technology Impact</vt:lpstr>
      <vt:lpstr>High Temperature Testing: Clad Sapphire</vt:lpstr>
      <vt:lpstr>High Temperature Testing: Clad Sapphire</vt:lpstr>
      <vt:lpstr>High Temperature Testing: Clad Sapphire</vt:lpstr>
      <vt:lpstr>High Temperature Irradiation</vt:lpstr>
      <vt:lpstr>High Temperature Irradiation</vt:lpstr>
      <vt:lpstr>High Fluence Irradiation</vt:lpstr>
      <vt:lpstr>High Fluence Irradiation</vt:lpstr>
      <vt:lpstr>High Fluence Irradiation</vt:lpstr>
      <vt:lpstr>High Fluence Irradiation</vt:lpstr>
      <vt:lpstr>High Fluence Irradiation</vt:lpstr>
      <vt:lpstr>Conclusions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Kelly M. McCary</dc:creator>
  <cp:keywords/>
  <dc:description/>
  <cp:lastModifiedBy>Kelly M. McCary</cp:lastModifiedBy>
  <cp:revision>1</cp:revision>
  <dcterms:created xsi:type="dcterms:W3CDTF">2025-04-09T21:06:55Z</dcterms:created>
  <dcterms:modified xsi:type="dcterms:W3CDTF">2025-04-17T15:51:59Z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0x010100803797F432E2A042A124C0139981475A</vt:lpwstr>
  </property>
  <property fmtid="{D5CDD505-2E9C-101B-9397-08002B2CF9AE}" pid="3" name="Order">
    <vt:r8>72900</vt:r8>
  </property>
</Properties>
</file>