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3D4_B15B767B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27"/>
  </p:notesMasterIdLst>
  <p:sldIdLst>
    <p:sldId id="256" r:id="rId5"/>
    <p:sldId id="257" r:id="rId6"/>
    <p:sldId id="277" r:id="rId7"/>
    <p:sldId id="1032" r:id="rId8"/>
    <p:sldId id="979" r:id="rId9"/>
    <p:sldId id="980" r:id="rId10"/>
    <p:sldId id="981" r:id="rId11"/>
    <p:sldId id="982" r:id="rId12"/>
    <p:sldId id="983" r:id="rId13"/>
    <p:sldId id="984" r:id="rId14"/>
    <p:sldId id="985" r:id="rId15"/>
    <p:sldId id="986" r:id="rId16"/>
    <p:sldId id="1033" r:id="rId17"/>
    <p:sldId id="1034" r:id="rId18"/>
    <p:sldId id="1035" r:id="rId19"/>
    <p:sldId id="272" r:id="rId20"/>
    <p:sldId id="273" r:id="rId21"/>
    <p:sldId id="280" r:id="rId22"/>
    <p:sldId id="281" r:id="rId23"/>
    <p:sldId id="274" r:id="rId24"/>
    <p:sldId id="275" r:id="rId25"/>
    <p:sldId id="261" r:id="rId2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B23B17-FE3A-EF83-2351-C85549BEBDE7}" name="J. Derek Whipple, (NST-NSUF)" initials="JW" userId="S::J.Whipple@inl.gov::a4418d60-bbaf-4c33-9163-36d6cc81e0ef" providerId="AD"/>
  <p188:author id="{79182B21-F530-CCFA-C704-467BCE01AD0F}" name="Barr, Christopher M" initials="CB" userId="S::christopher.barr@nuclear.energy.gov::56f5df97-01bf-4366-adc7-e01c22dd02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665"/>
    <a:srgbClr val="07519E"/>
    <a:srgbClr val="2DA9E1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2" autoAdjust="0"/>
    <p:restoredTop sz="79229" autoAdjust="0"/>
  </p:normalViewPr>
  <p:slideViewPr>
    <p:cSldViewPr snapToGrid="0" snapToObjects="1">
      <p:cViewPr varScale="1">
        <p:scale>
          <a:sx n="127" d="100"/>
          <a:sy n="127" d="100"/>
        </p:scale>
        <p:origin x="13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omments/modernComment_3D4_B15B76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8BFE36-50D2-426B-9127-10F05945A73D}" authorId="{79182B21-F530-CCFA-C704-467BCE01AD0F}" created="2025-04-10T15:45:31.0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5561339" sldId="980"/>
      <ac:spMk id="7" creationId="{1E1F98A0-C856-7DDF-F9CF-8EA89D5B1DFB}"/>
    </ac:deMkLst>
    <p188:txBody>
      <a:bodyPr/>
      <a:lstStyle/>
      <a:p>
        <a:r>
          <a:rPr lang="en-US"/>
          <a:t>I added an image of the MIT reactor core.  The major cost for this project is the irradiation so the image seemed suitable.  Image taken from: https://nrl.mit.edu/facilities/in-core/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4-14T18:42:13.393" authorId="{D1B23B17-FE3A-EF83-2351-C85549BEBDE7}"/>
          </p223:rxn>
        </p223:reactions>
      </p:ext>
    </p188:extLst>
  </p188:cm>
  <p188:cm id="{6E4FF3B4-EC08-4AD8-8AA0-94F2CA2855C8}" authorId="{79182B21-F530-CCFA-C704-467BCE01AD0F}" created="2025-04-10T15:50:07.70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5561339" sldId="980"/>
      <ac:picMk id="2" creationId="{48EDE311-272F-D395-331A-AEB0042BAE0D}"/>
    </ac:deMkLst>
    <p188:txBody>
      <a:bodyPr/>
      <a:lstStyle/>
      <a:p>
        <a:r>
          <a:rPr lang="en-US"/>
          <a:t>Objective is italicized here.  In the other slides that proceed this, it is not. Please be consistent in the formatting.   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4-14T16:48:09.405" authorId="{D1B23B17-FE3A-EF83-2351-C85549BEBDE7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0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2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3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Berkeley TI 990 </a:t>
            </a:r>
          </a:p>
          <a:p>
            <a:endParaRPr lang="en-US" dirty="0"/>
          </a:p>
          <a:p>
            <a:pPr algn="l">
              <a:spcAft>
                <a:spcPts val="1500"/>
              </a:spcAft>
              <a:buNone/>
            </a:pPr>
            <a:r>
              <a:rPr lang="en-US" b="0" i="0" dirty="0" err="1">
                <a:solidFill>
                  <a:srgbClr val="003262"/>
                </a:solidFill>
                <a:effectLst/>
                <a:latin typeface="freight-sans-pro"/>
              </a:rPr>
              <a:t>Hysitron</a:t>
            </a: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 TI990 </a:t>
            </a:r>
            <a:r>
              <a:rPr lang="en-US" b="0" i="0" dirty="0" err="1">
                <a:solidFill>
                  <a:srgbClr val="003262"/>
                </a:solidFill>
                <a:effectLst/>
                <a:latin typeface="freight-sans-pro"/>
              </a:rPr>
              <a:t>TriboIndenter</a:t>
            </a:r>
            <a:endParaRPr lang="en-US" b="0" i="0" dirty="0">
              <a:solidFill>
                <a:srgbClr val="003262"/>
              </a:solidFill>
              <a:effectLst/>
              <a:latin typeface="freight-sans-pro"/>
            </a:endParaRPr>
          </a:p>
          <a:p>
            <a:pPr algn="l">
              <a:spcAft>
                <a:spcPts val="1500"/>
              </a:spcAft>
            </a:pP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The TI 990 is an advanced nanomechanical testing system designed to perform specific mechanical tests to obtain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properties such as hardness, modulus, scratch resistance, and wear resistance on nanoscale materials and thin films. The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main part of the system is a proprietary force/displacement transducer that accurately measures forces and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displacements down to </a:t>
            </a:r>
            <a:r>
              <a:rPr lang="en-US" b="0" i="0" dirty="0" err="1">
                <a:solidFill>
                  <a:srgbClr val="003262"/>
                </a:solidFill>
                <a:effectLst/>
                <a:latin typeface="freight-sans-pro"/>
              </a:rPr>
              <a:t>uN</a:t>
            </a: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 and nm levels. This transducer is mounted to a piezo </a:t>
            </a:r>
            <a:r>
              <a:rPr lang="en-US" b="0" i="0" dirty="0" err="1">
                <a:solidFill>
                  <a:srgbClr val="003262"/>
                </a:solidFill>
                <a:effectLst/>
                <a:latin typeface="freight-sans-pro"/>
              </a:rPr>
              <a:t>nanopositioner</a:t>
            </a: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 that can be used for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accurate placement. The system also includes an optical camera coupled to a 3-axis motorized staging system for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micro-positioning and sample registration. The entire unit is placed on an active vibration dampening system and</a:t>
            </a:r>
            <a:b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</a:br>
            <a:r>
              <a:rPr lang="en-US" b="0" i="0" dirty="0">
                <a:solidFill>
                  <a:srgbClr val="003262"/>
                </a:solidFill>
                <a:effectLst/>
                <a:latin typeface="freight-sans-pro"/>
              </a:rPr>
              <a:t>is housed in an enclosure to specifically isolate the unit from outside noise.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1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2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18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3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7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4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36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6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68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32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1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9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I added an image of the MIT reactor core. The major cost for this project is the irradiation so the image seemed suitable. Image taken from: https://nrl.mit.edu/facilities/in-core/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4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28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D4_B15B767B.xml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0" y="2217074"/>
            <a:ext cx="9905999" cy="2292350"/>
          </a:xfrm>
        </p:spPr>
        <p:txBody>
          <a:bodyPr/>
          <a:lstStyle/>
          <a:p>
            <a:pPr lvl="0" algn="ctr"/>
            <a:r>
              <a:rPr lang="en-US" dirty="0">
                <a:ea typeface="ＭＳ Ｐゴシック"/>
                <a:cs typeface="ＭＳ Ｐゴシック"/>
              </a:rPr>
              <a:t>CINR NSUF Access Awards &amp; Status</a:t>
            </a:r>
            <a:br>
              <a:rPr lang="en-US" b="1" dirty="0">
                <a:ea typeface="ＭＳ Ｐゴシック"/>
                <a:cs typeface="ＭＳ Ｐゴシック"/>
              </a:rPr>
            </a:br>
            <a:r>
              <a:rPr lang="en-US" sz="2000" b="1" dirty="0">
                <a:ea typeface="ＭＳ Ｐゴシック"/>
                <a:cs typeface="ＭＳ Ｐゴシック"/>
              </a:rPr>
              <a:t> </a:t>
            </a:r>
            <a:br>
              <a:rPr lang="en-US" sz="2800" b="1" dirty="0">
                <a:ea typeface="ＭＳ Ｐゴシック"/>
                <a:cs typeface="ＭＳ Ｐゴシック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5" y="733021"/>
            <a:ext cx="2541588" cy="1239838"/>
          </a:xfrm>
        </p:spPr>
        <p:txBody>
          <a:bodyPr/>
          <a:lstStyle/>
          <a:p>
            <a:pPr lvl="0"/>
            <a:r>
              <a:rPr lang="en-US" dirty="0"/>
              <a:t>April 15, 2025</a:t>
            </a:r>
          </a:p>
          <a:p>
            <a:pPr lvl="1"/>
            <a:r>
              <a:rPr lang="en-US" dirty="0"/>
              <a:t>J. Derek Whipple</a:t>
            </a:r>
          </a:p>
          <a:p>
            <a:pPr lvl="2"/>
            <a:r>
              <a:rPr lang="en-US" dirty="0"/>
              <a:t>NSUF CINR Administrator</a:t>
            </a:r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F4CC0-7CDD-0E9D-90D2-C71D667FDEB5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C8450-B574-1310-91CE-CE9770FC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819" y="2814084"/>
            <a:ext cx="2324503" cy="1393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52D04-5ABC-3E53-EC8F-7FC195AD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819" y="1915376"/>
            <a:ext cx="2324503" cy="645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858CA-787F-CB8D-9A95-BA08E924CF1C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8A6B7-2740-C832-CD42-92E5C52C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0" y="1063000"/>
            <a:ext cx="9484752" cy="45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8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0083D-16BF-EE15-0432-4849DB1B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805" y="1796195"/>
            <a:ext cx="2388782" cy="1911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44437-4980-09C7-AC0D-909A24CF9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805" y="3801336"/>
            <a:ext cx="2386558" cy="1514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0C253-48A1-08FC-D5FD-2616986F74F3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B1F4B-C7C6-F812-4274-6F4766C91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0" y="966418"/>
            <a:ext cx="9462378" cy="49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7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4B458-2653-D88E-C78E-EBA358E05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311" y="1063000"/>
            <a:ext cx="3317358" cy="2488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8C040-09CF-28A3-3E6B-FD41FE47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40" y="3705439"/>
            <a:ext cx="28575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FEB3B-FCE5-77F8-53A5-C74BED8452BA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B582A-103C-FB68-41AD-F21C3BDE9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0" y="1121567"/>
            <a:ext cx="8197583" cy="41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5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FD92E-F981-B182-1044-C95B9179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B8CE83-5646-889A-5EFF-1A1CEBBC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NSUF CINR Applications to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6B89E-DE2C-B5C2-CD4F-332AF378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32" y="1063000"/>
            <a:ext cx="9683135" cy="4965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985C4-4F23-27CB-E2DA-EA3400818332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19427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5AFE-B1DD-95EF-A851-B444FE00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811417-D64D-C68F-2437-DD790DE3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NSUF CINR Awards by Institution Type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06E45-F170-65BA-95C7-5C5E19B6F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30" y="967338"/>
            <a:ext cx="10197140" cy="5195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5C27AD-15DF-488A-B9E2-E7BEFA83DF85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138469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07B2-9225-C895-4A63-A382DC66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B4D236-8241-2946-BE01-8C34E63D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NSUF CINR Award Amounts by Institution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4FBE4-6C30-B9FF-3B50-CFBD49006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54" y="928405"/>
            <a:ext cx="10376291" cy="5243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F42BE-6B2F-58D0-D394-7A5576516D86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439630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8438-2E6C-A3D2-18A1-A83A162F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10415648" cy="611520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Access Awards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0995D-C14B-6EFA-34EA-730E70BC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96" y="1170123"/>
            <a:ext cx="4461196" cy="4189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6A7C2-BBED-62E5-160E-60CFF548CFFE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199538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E48E-84B0-324A-9E9A-4487B692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55" y="340887"/>
            <a:ext cx="10415648" cy="1008797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Ongoing Access Awards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C763A-2A2A-EBDC-C493-2E81C13A0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1026968"/>
            <a:ext cx="10812780" cy="2476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85ECC-FE53-F660-A488-F68F9777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" y="4171443"/>
            <a:ext cx="4907280" cy="1089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D24D14-2FD2-93BB-2466-57FAE3B9A7B7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67439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E48E-84B0-324A-9E9A-4487B692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Ongoing Access Awards, continued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FC656-5C2A-4B9A-1264-875007B4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1196277"/>
            <a:ext cx="10812780" cy="265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7BC2A-F638-6451-7B12-9F13D25E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" y="4159040"/>
            <a:ext cx="4907280" cy="163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C9E7E-586B-D745-B8FD-94C0E8359EC7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4199684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E48E-84B0-324A-9E9A-4487B692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359549"/>
            <a:ext cx="10415648" cy="1008797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Ongoing Access Awards, continued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7117F-7D34-D8BA-60EC-2BDB99CC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66" y="1001400"/>
            <a:ext cx="10812780" cy="317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B1D4B-F207-E29E-F655-19B740B1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6" y="4178940"/>
            <a:ext cx="4907280" cy="1965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ACB7A-32BC-9DF1-0024-6EFC2AB9F8A2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4014398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5910830" cy="627018"/>
          </a:xfrm>
        </p:spPr>
        <p:txBody>
          <a:bodyPr/>
          <a:lstStyle/>
          <a:p>
            <a:r>
              <a:rPr lang="en-US" altLang="en-US" dirty="0">
                <a:solidFill>
                  <a:srgbClr val="1C3665"/>
                </a:solidFill>
                <a:ea typeface="ＭＳ Ｐゴシック" panose="020B0600070205080204" pitchFamily="34" charset="-128"/>
              </a:rPr>
              <a:t>NSUF CINR Overview</a:t>
            </a:r>
            <a:endParaRPr lang="en-US" dirty="0">
              <a:solidFill>
                <a:srgbClr val="1C366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18" y="1329196"/>
            <a:ext cx="6136163" cy="4376426"/>
          </a:xfrm>
        </p:spPr>
        <p:txBody>
          <a:bodyPr/>
          <a:lstStyle/>
          <a:p>
            <a:r>
              <a:rPr lang="en-US" sz="2000" dirty="0"/>
              <a:t>Once a year, in close coordination with the Nuclear Energy University Program, Nuclear Science User Facilities (NSUF) seeks proposals that will utilize NSUF irradiation, post-irradiation examination and beamline capabilities through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Consolidated Innovative Nuclear Research (CINR) Notice of Funding Opportunity (NOFO) formerly called the Funding Opportunity Announcement (FOA).</a:t>
            </a:r>
            <a:endParaRPr lang="en-US" sz="2000" dirty="0">
              <a:solidFill>
                <a:schemeClr val="bg2">
                  <a:lumMod val="50000"/>
                </a:schemeClr>
              </a:solidFill>
              <a:ea typeface="ＭＳ Ｐゴシック"/>
            </a:endParaRPr>
          </a:p>
          <a:p>
            <a:r>
              <a:rPr lang="en-US" sz="2000" dirty="0"/>
              <a:t>Through the NSUF CINR topic areas, NSUF provides no-cost access to world class capabilities to facilitate the advancement of nuclear science and technology. In addition to access to state-of-the-art facilities, NSUF provides technical assistance including the design and analysis of reactor experiments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ＭＳ Ｐゴシック"/>
              </a:rPr>
              <a:t>.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ea typeface="ＭＳ Ｐゴシック"/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Helvetica" panose="020B0604020202020204" pitchFamily="34" charset="0"/>
              <a:ea typeface="ＭＳ Ｐゴシック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21B35-3635-A90B-E6DC-48DA486D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11" y="723522"/>
            <a:ext cx="3029373" cy="2705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E1AC3-A1A6-E4F0-32A5-152E85BA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637" y="3590777"/>
            <a:ext cx="3496163" cy="211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1CE96-2CAB-4F23-25A4-D8DD982F8945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374050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8129-F9F9-6FB9-8199-1B00DD74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7" y="297913"/>
            <a:ext cx="10415648" cy="1008797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Ongoing Access Awards, continued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B5293-7E36-8E34-1579-4B9AC565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891099"/>
            <a:ext cx="10305861" cy="3195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95EC9A-2756-9110-0703-24C580CA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" y="4086715"/>
            <a:ext cx="6736080" cy="237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E518B-941A-ED30-8735-5C53118B2C59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2684901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1A91-050B-1159-528E-4D935107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60" y="418494"/>
            <a:ext cx="10415648" cy="547526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Helvetica Condensed Medium"/>
              </a:rPr>
              <a:t>NSUF Ongoing Access Awards, continued</a:t>
            </a:r>
            <a:endParaRPr lang="en-US" dirty="0">
              <a:solidFill>
                <a:srgbClr val="1C366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7B2FA-777E-2647-5EA1-5E0D2F47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1030180"/>
            <a:ext cx="10812780" cy="3528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92E24-6D78-4B8F-2A08-ACABF8615F05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7522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4299D9FB-6026-0760-5CAB-625B2D45E354}"/>
              </a:ext>
            </a:extLst>
          </p:cNvPr>
          <p:cNvSpPr txBox="1">
            <a:spLocks/>
          </p:cNvSpPr>
          <p:nvPr/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910E9B-D595-CDE9-0675-D0E10F25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61" y="1325562"/>
            <a:ext cx="5014912" cy="4206875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ct val="30000"/>
              </a:spcBef>
              <a:spcAft>
                <a:spcPct val="50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J. Derek Whipple</a:t>
            </a:r>
          </a:p>
          <a:p>
            <a:pPr marL="0" indent="0" eaLnBrk="0" hangingPunct="0">
              <a:spcBef>
                <a:spcPct val="30000"/>
              </a:spcBef>
              <a:spcAft>
                <a:spcPct val="50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208-526-4662</a:t>
            </a:r>
          </a:p>
          <a:p>
            <a:pPr marL="0" indent="0" eaLnBrk="0" hangingPunct="0">
              <a:spcBef>
                <a:spcPct val="30000"/>
              </a:spcBef>
              <a:spcAft>
                <a:spcPct val="50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j.whipple@inl.gov</a:t>
            </a:r>
          </a:p>
          <a:p>
            <a:pPr marL="342900" indent="-342900" eaLnBrk="0" hangingPunct="0">
              <a:spcBef>
                <a:spcPct val="30000"/>
              </a:spcBef>
              <a:spcAft>
                <a:spcPct val="5000"/>
              </a:spcAft>
            </a:pPr>
            <a:endParaRPr lang="en-US" sz="2000" b="1" dirty="0">
              <a:latin typeface="+mn-lt"/>
              <a:ea typeface="ＭＳ Ｐゴシック"/>
              <a:cs typeface="ＭＳ Ｐゴシック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pic>
        <p:nvPicPr>
          <p:cNvPr id="7" name="Picture 5" descr="PN00-502-1-5">
            <a:extLst>
              <a:ext uri="{FF2B5EF4-FFF2-40B4-BE49-F238E27FC236}">
                <a16:creationId xmlns:a16="http://schemas.microsoft.com/office/drawing/2014/main" id="{342F6CF8-D7AC-522A-2998-09F8C13D98D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screen"/>
          <a:srcRect t="4022" b="4022"/>
          <a:stretch/>
        </p:blipFill>
        <p:spPr bwMode="auto">
          <a:xfrm>
            <a:off x="5513491" y="471539"/>
            <a:ext cx="5783248" cy="478626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6E716-D348-E5F0-87ED-80C26AB39442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56201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FD72-207A-8A15-6AE8-8BBECF1B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10415648" cy="444288"/>
          </a:xfrm>
        </p:spPr>
        <p:txBody>
          <a:bodyPr/>
          <a:lstStyle/>
          <a:p>
            <a:r>
              <a:rPr lang="en-US" sz="2800" b="1" dirty="0">
                <a:solidFill>
                  <a:srgbClr val="1C3665"/>
                </a:solidFill>
                <a:latin typeface="+mj-lt"/>
              </a:rPr>
              <a:t>NSUF CINR Schedule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15788-ED6A-E7DE-F0FF-8CE4005470ED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C3D28-95D5-D888-1B10-AB2E3ABEA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37" y="1863877"/>
            <a:ext cx="11198725" cy="31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CBD8A-66EC-7195-1914-A2454FE4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3665"/>
                </a:solidFill>
              </a:rPr>
              <a:t>Summary of </a:t>
            </a:r>
            <a:r>
              <a:rPr lang="en-US" dirty="0">
                <a:solidFill>
                  <a:schemeClr val="accent1"/>
                </a:solidFill>
              </a:rPr>
              <a:t>CINR</a:t>
            </a:r>
            <a:r>
              <a:rPr lang="en-US" dirty="0"/>
              <a:t> </a:t>
            </a:r>
            <a:r>
              <a:rPr lang="en-US" dirty="0">
                <a:solidFill>
                  <a:srgbClr val="1C3665"/>
                </a:solidFill>
              </a:rPr>
              <a:t>Work in Various Technical Areas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3CEC67A2-F4D3-7804-A925-5F806CB0ED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930100"/>
              </p:ext>
            </p:extLst>
          </p:nvPr>
        </p:nvGraphicFramePr>
        <p:xfrm>
          <a:off x="888176" y="1128721"/>
          <a:ext cx="10415647" cy="4476928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4148368">
                  <a:extLst>
                    <a:ext uri="{9D8B030D-6E8A-4147-A177-3AD203B41FA5}">
                      <a16:colId xmlns:a16="http://schemas.microsoft.com/office/drawing/2014/main" val="2066866089"/>
                    </a:ext>
                  </a:extLst>
                </a:gridCol>
                <a:gridCol w="1373492">
                  <a:extLst>
                    <a:ext uri="{9D8B030D-6E8A-4147-A177-3AD203B41FA5}">
                      <a16:colId xmlns:a16="http://schemas.microsoft.com/office/drawing/2014/main" val="4155161020"/>
                    </a:ext>
                  </a:extLst>
                </a:gridCol>
                <a:gridCol w="3289844">
                  <a:extLst>
                    <a:ext uri="{9D8B030D-6E8A-4147-A177-3AD203B41FA5}">
                      <a16:colId xmlns:a16="http://schemas.microsoft.com/office/drawing/2014/main" val="981575505"/>
                    </a:ext>
                  </a:extLst>
                </a:gridCol>
                <a:gridCol w="1603943">
                  <a:extLst>
                    <a:ext uri="{9D8B030D-6E8A-4147-A177-3AD203B41FA5}">
                      <a16:colId xmlns:a16="http://schemas.microsoft.com/office/drawing/2014/main" val="1672771833"/>
                    </a:ext>
                  </a:extLst>
                </a:gridCol>
              </a:tblGrid>
              <a:tr h="60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Technical Areas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Number of Awards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Award Years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Access Funding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263590"/>
                  </a:ext>
                </a:extLst>
              </a:tr>
              <a:tr h="607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Fundamentals for Reactor Materials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FY15, 16, 17, 18, 19, 20, 21, 22, 23, 24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$26,976,388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3121185"/>
                  </a:ext>
                </a:extLst>
              </a:tr>
              <a:tr h="479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Additive / Advanced Manufacturing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FY15, 16, 17, 18, 19, 21, 24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$16,928,001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7929549"/>
                  </a:ext>
                </a:extLst>
              </a:tr>
              <a:tr h="479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Advanced Fuel Development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FY15, 16, 17, 19, 20, 23, 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$14,494,994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8141632"/>
                  </a:ext>
                </a:extLst>
              </a:tr>
              <a:tr h="479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Sensor Development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FY15, 17, 18, 19, 20, 21, 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$9,030,941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757807"/>
                  </a:ext>
                </a:extLst>
              </a:tr>
              <a:tr h="607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Computational Model Development and Validation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525" indent="0" algn="ctr" fontAlgn="ctr">
                        <a:tabLst/>
                      </a:pPr>
                      <a:r>
                        <a:rPr lang="en-US" sz="1800" u="none" strike="noStrike" dirty="0">
                          <a:effectLst/>
                        </a:rPr>
                        <a:t>FY17, 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$4,714,455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2828282"/>
                  </a:ext>
                </a:extLst>
              </a:tr>
              <a:tr h="479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Welding &amp; Joining Advanced Cladding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9063" indent="0" algn="ctr" fontAlgn="ctr">
                        <a:tabLst/>
                      </a:pPr>
                      <a:r>
                        <a:rPr lang="en-US" sz="1800" u="none" strike="noStrike" dirty="0">
                          <a:effectLst/>
                        </a:rPr>
                        <a:t>FY16, 17 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$1,656,984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8213242"/>
                  </a:ext>
                </a:extLst>
              </a:tr>
              <a:tr h="607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Nuclear Materials Discovery &amp; Qualification Initiative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FY20, 21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$995,514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73973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C96BEA-402E-00CB-2D7F-CAE8B74E7913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3041428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805E9-7C00-114B-8E2D-42672934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929" y="1241452"/>
            <a:ext cx="8848142" cy="4592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407ED-82CC-BE18-EE31-F9A5A87DC3B3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</p:spTree>
    <p:extLst>
      <p:ext uri="{BB962C8B-B14F-4D97-AF65-F5344CB8AC3E}">
        <p14:creationId xmlns:p14="http://schemas.microsoft.com/office/powerpoint/2010/main" val="397899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C3AE0-5F73-4B81-CE49-E8448A668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971" y="1069864"/>
            <a:ext cx="3210323" cy="2407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C3B85-F06E-0A25-B3C9-A82457C6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204" y="2725491"/>
            <a:ext cx="2177037" cy="617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4BC95-9DE7-4788-F9B3-92C5043F2ACD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2B569-2255-4CCD-165D-9E93D798D7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742" r="21580"/>
          <a:stretch/>
        </p:blipFill>
        <p:spPr>
          <a:xfrm>
            <a:off x="8282972" y="3627880"/>
            <a:ext cx="3210322" cy="2160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11138-79FF-9534-5778-461711F82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12" y="1254306"/>
            <a:ext cx="7879060" cy="43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613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C1D6F-AC25-C17A-9E53-AFD65013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390" y="1063000"/>
            <a:ext cx="3182948" cy="2299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92D76-878C-B454-C5D7-9232E49E5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390" y="3595951"/>
            <a:ext cx="3191079" cy="212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3FE9E-2A94-331D-4D2B-35A1FED0B8E8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A5CB2-B857-B41C-12F1-D9387AE8C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31" y="1697122"/>
            <a:ext cx="8231142" cy="34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001D8-4CBE-BCB1-1490-04D05B5B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11" y="1289828"/>
            <a:ext cx="3265082" cy="1836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3831D-E9FA-066A-A62F-3258D6633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110" y="3429000"/>
            <a:ext cx="3265083" cy="1836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63178-43B4-CFA0-CD51-E9297F5B428B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BBE0-CAD8-6148-1082-A98B80AC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35" y="1155847"/>
            <a:ext cx="8486539" cy="436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6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F98A0-C856-7DDF-F9CF-8EA89D5B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NSUF CINR Access Awards (Cont.)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40FF9-470E-03B7-2388-4191BA75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426" y="1249746"/>
            <a:ext cx="3035477" cy="393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094FF6-0765-7174-BBCA-29D244823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427" y="1769139"/>
            <a:ext cx="3035476" cy="3035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1365-630D-2902-3B5E-91DDFB4343F0}"/>
              </a:ext>
            </a:extLst>
          </p:cNvPr>
          <p:cNvSpPr txBox="1"/>
          <p:nvPr/>
        </p:nvSpPr>
        <p:spPr>
          <a:xfrm>
            <a:off x="151140" y="6423471"/>
            <a:ext cx="26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INL/MIS-25-84220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A611D-E0D1-959B-55E7-10A0EACAC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0" y="1063000"/>
            <a:ext cx="8748443" cy="41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49572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A68D4D-9402-4485-B11D-8DDDCEB2E4C5}">
  <ds:schemaRefs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e13a543c-6713-4e5a-aa83-cb6a8e4cb4d2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53BD8C8-895E-4169-A358-3E9B46BE6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4537</TotalTime>
  <Words>655</Words>
  <Application>Microsoft Office PowerPoint</Application>
  <PresentationFormat>Widescreen</PresentationFormat>
  <Paragraphs>112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freight-sans-pro</vt:lpstr>
      <vt:lpstr>Helvetica</vt:lpstr>
      <vt:lpstr>Helvetica Condensed Medium</vt:lpstr>
      <vt:lpstr>Segoe UI</vt:lpstr>
      <vt:lpstr>INL 2020</vt:lpstr>
      <vt:lpstr>PowerPoint Presentation</vt:lpstr>
      <vt:lpstr>NSUF CINR Overview</vt:lpstr>
      <vt:lpstr>NSUF CINR Schedule</vt:lpstr>
      <vt:lpstr>Summary of CINR Work in Various Technical Areas</vt:lpstr>
      <vt:lpstr>FY24 NSUF CINR Access Awards</vt:lpstr>
      <vt:lpstr>FY24 NSUF CINR Access Awards (Cont.)</vt:lpstr>
      <vt:lpstr>FY24 NSUF CINR Access Awards (Cont.)</vt:lpstr>
      <vt:lpstr>FY24 NSUF CINR Access Awards (Cont.)</vt:lpstr>
      <vt:lpstr>FY24 NSUF CINR Access Awards (Cont.)</vt:lpstr>
      <vt:lpstr>FY24 NSUF CINR Access Awards (Cont.)</vt:lpstr>
      <vt:lpstr>FY24 NSUF CINR Access Awards (Cont.)</vt:lpstr>
      <vt:lpstr>FY24 NSUF CINR Access Awards (Cont.)</vt:lpstr>
      <vt:lpstr>NSUF CINR Applications to Awards</vt:lpstr>
      <vt:lpstr>NSUF CINR Awards by Institution Type</vt:lpstr>
      <vt:lpstr>NSUF CINR Award Amounts by Institution</vt:lpstr>
      <vt:lpstr>NSUF Access Awards</vt:lpstr>
      <vt:lpstr>NSUF Ongoing Access Awards</vt:lpstr>
      <vt:lpstr>NSUF Ongoing Access Awards, continued</vt:lpstr>
      <vt:lpstr>NSUF Ongoing Access Awards, continued</vt:lpstr>
      <vt:lpstr>NSUF Ongoing Access Awards, continued</vt:lpstr>
      <vt:lpstr>NSUF Ongoing Access Awards, continued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J. Derek Whipple, (NST-NSUF)</cp:lastModifiedBy>
  <cp:revision>54</cp:revision>
  <cp:lastPrinted>2025-04-07T16:27:45Z</cp:lastPrinted>
  <dcterms:created xsi:type="dcterms:W3CDTF">2023-06-23T17:54:28Z</dcterms:created>
  <dcterms:modified xsi:type="dcterms:W3CDTF">2025-04-14T21:08:08Z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