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6FCC9-6B1F-2A40-8C2B-325198613B43}" v="1" dt="2025-04-15T14:05:35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8"/>
    <p:restoredTop sz="94700"/>
  </p:normalViewPr>
  <p:slideViewPr>
    <p:cSldViewPr snapToGrid="0">
      <p:cViewPr varScale="1">
        <p:scale>
          <a:sx n="200" d="100"/>
          <a:sy n="200" d="100"/>
        </p:scale>
        <p:origin x="16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Hex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32755-3959-9D2C-8DDC-971D7259FB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2217074"/>
            <a:ext cx="9354855" cy="2292350"/>
          </a:xfr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 baseline="0">
                <a:solidFill>
                  <a:schemeClr val="bg1"/>
                </a:solidFill>
                <a:effectLst>
                  <a:outerShdw blurRad="1524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Click to edit subtitle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86BB64-7896-BF4C-1953-FF24D2D242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425697"/>
            <a:ext cx="2541588" cy="1239837"/>
          </a:xfrm>
        </p:spPr>
        <p:txBody>
          <a:bodyPr anchor="b" anchorCtr="0"/>
          <a:lstStyle>
            <a:lvl1pPr marL="0" indent="0">
              <a:spcBef>
                <a:spcPts val="1800"/>
              </a:spcBef>
              <a:spcAft>
                <a:spcPts val="1200"/>
              </a:spcAft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 b="1" baseline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June 1, 2023</a:t>
            </a:r>
          </a:p>
          <a:p>
            <a:pPr lvl="1"/>
            <a:r>
              <a:rPr lang="en-US"/>
              <a:t>Presenter Name</a:t>
            </a:r>
          </a:p>
          <a:p>
            <a:pPr lvl="2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66552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2412999"/>
            <a:ext cx="5081650" cy="3636109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2412999"/>
            <a:ext cx="5081651" cy="3636109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88238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0650" y="1637211"/>
            <a:ext cx="5081587" cy="71863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200048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planet&#10;&#10;Description automatically generated">
            <a:extLst>
              <a:ext uri="{FF2B5EF4-FFF2-40B4-BE49-F238E27FC236}">
                <a16:creationId xmlns:a16="http://schemas.microsoft.com/office/drawing/2014/main" id="{9C21F558-48C5-60A3-2CD0-60B389C123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01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4E4EF-728B-2647-4565-5DF197928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98D2D-06DF-69E4-1923-EE7BB6F6A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7E0EF-252E-FA3E-0320-4461ED27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74C28-97AA-5E49-8AD1-54C8F7D87235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7193F-97F7-B50B-15FD-075E5284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24788-09FB-6C7E-EC6C-8CC57A00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9A79-AD5B-9444-81C8-93FFE017D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0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0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7" y="1739901"/>
            <a:ext cx="1041564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</p:spTree>
    <p:extLst>
      <p:ext uri="{BB962C8B-B14F-4D97-AF65-F5344CB8AC3E}">
        <p14:creationId xmlns:p14="http://schemas.microsoft.com/office/powerpoint/2010/main" val="179252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0370" y="1739901"/>
            <a:ext cx="5013454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80198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558602"/>
            <a:ext cx="10415648" cy="1008797"/>
          </a:xfrm>
        </p:spPr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8176" y="1739901"/>
            <a:ext cx="5013454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175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photo icon below to insert picture</a:t>
            </a:r>
            <a:br>
              <a:rPr lang="en-US"/>
            </a:br>
            <a:r>
              <a:rPr lang="en-US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58343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70" y="558602"/>
            <a:ext cx="6697991" cy="1005229"/>
          </a:xfrm>
        </p:spPr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6968" y="1739901"/>
            <a:ext cx="6697993" cy="420704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/>
        </p:nvSpPr>
        <p:spPr>
          <a:xfrm>
            <a:off x="8465770" y="0"/>
            <a:ext cx="3726230" cy="6150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5770" y="0"/>
            <a:ext cx="3726230" cy="61505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30268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83B70-E60E-3E01-3E06-64F74DBE37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7144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351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13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20050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175" y="1739901"/>
            <a:ext cx="5081650" cy="435133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2173" y="1739901"/>
            <a:ext cx="5081651" cy="435133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65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954F6-D847-0908-23DD-02E95400FDF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8" y="3574"/>
            <a:ext cx="12172952" cy="68544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6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176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20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 baseline="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composition-conceptual-creativity-626165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scherlund.blogspot.com/2017/07/ai-analytics-accelerate-pace-of-digital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erlund.blogspot.com/2017/07/ai-analytics-accelerate-pace-of-digital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50089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scherlund.blogspot.com/2017/07/ai-analytics-accelerate-pace-of-digital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2DBD5F-F69F-6333-F7D0-AE6EA365B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7144" y="2217074"/>
            <a:ext cx="9354855" cy="2292350"/>
          </a:xfrm>
        </p:spPr>
        <p:txBody>
          <a:bodyPr/>
          <a:lstStyle/>
          <a:p>
            <a:r>
              <a:rPr lang="en-US" dirty="0"/>
              <a:t>Nuclear Science User Facilities (NSUF) Program Review Meeting:</a:t>
            </a:r>
          </a:p>
          <a:p>
            <a:r>
              <a:rPr lang="en-US" dirty="0"/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BABA6C-BB30-1557-4395-44BF004C97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9925" y="425697"/>
            <a:ext cx="2541588" cy="1239837"/>
          </a:xfrm>
        </p:spPr>
        <p:txBody>
          <a:bodyPr/>
          <a:lstStyle/>
          <a:p>
            <a:r>
              <a:rPr lang="en-US" dirty="0"/>
              <a:t>April 15-17, 2025</a:t>
            </a:r>
          </a:p>
        </p:txBody>
      </p:sp>
    </p:spTree>
    <p:extLst>
      <p:ext uri="{BB962C8B-B14F-4D97-AF65-F5344CB8AC3E}">
        <p14:creationId xmlns:p14="http://schemas.microsoft.com/office/powerpoint/2010/main" val="392789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20734-BEEA-CCC9-C2E5-7DB19E95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– April 15, 2025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A93593B-B1F8-FF91-1BF3-048ACA03E7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413" y="2604868"/>
            <a:ext cx="5083175" cy="325163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320BBF-36FD-EE02-6D99-FABBFEDD449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anchor="t"/>
          <a:lstStyle/>
          <a:p>
            <a:r>
              <a:rPr lang="en-US" dirty="0"/>
              <a:t>Program Overview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E4DCD3-F156-8752-DD75-39F7F5829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NSUF User Access Awards: </a:t>
            </a:r>
            <a:r>
              <a:rPr lang="en-US" dirty="0">
                <a:solidFill>
                  <a:srgbClr val="002060"/>
                </a:solidFill>
              </a:rPr>
              <a:t>Structural Materials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8FFA381-C670-5A0A-85B6-311A5A8B1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43" y="2604868"/>
            <a:ext cx="5083175" cy="28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8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4EAB6-7D54-7987-986B-2DB7619D2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8853E5-58F9-13A5-9930-40AF1CA0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– April 16,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788380-6AD2-42E2-2486-F6F172286A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9000" y="1208079"/>
            <a:ext cx="5081587" cy="718639"/>
          </a:xfrm>
        </p:spPr>
        <p:txBody>
          <a:bodyPr anchor="t"/>
          <a:lstStyle/>
          <a:p>
            <a:r>
              <a:rPr lang="en-US" dirty="0"/>
              <a:t>Users and Capabilities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020930-D754-0A89-5FE1-0167A0EBB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0650" y="1208080"/>
            <a:ext cx="5081587" cy="866254"/>
          </a:xfrm>
        </p:spPr>
        <p:txBody>
          <a:bodyPr/>
          <a:lstStyle/>
          <a:p>
            <a:r>
              <a:rPr lang="en-US" dirty="0"/>
              <a:t>NSUF User Access Awards: </a:t>
            </a:r>
            <a:r>
              <a:rPr lang="en-US" dirty="0">
                <a:solidFill>
                  <a:srgbClr val="002060"/>
                </a:solidFill>
              </a:rPr>
              <a:t>Fuel and Cladding Materials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CB9F2F-FABA-9F36-2C8D-5521157F36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05" y="1747559"/>
            <a:ext cx="5083175" cy="1657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2313A-8718-81A2-3B04-064F26AA21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1" y="3482252"/>
            <a:ext cx="4996921" cy="2947403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C28F5AB-0D9C-7350-500F-6F3F28E16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622" y="2216877"/>
            <a:ext cx="5083175" cy="34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9DC5-DB9D-0A36-EA3E-A5EEF039F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684A9E-8EAB-BE9A-DEB6-7CEAB86B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– April 17,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2AACFB-78C7-1D8B-B459-EC7192B4E6A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95868" y="1567399"/>
            <a:ext cx="5173958" cy="788451"/>
          </a:xfrm>
        </p:spPr>
        <p:txBody>
          <a:bodyPr anchor="t"/>
          <a:lstStyle/>
          <a:p>
            <a:r>
              <a:rPr lang="en-US" dirty="0"/>
              <a:t>High Performance Computing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2B910C-71D6-E37E-826A-487B15982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NSUF User Access Awards: </a:t>
            </a:r>
            <a:r>
              <a:rPr lang="en-US" dirty="0">
                <a:solidFill>
                  <a:srgbClr val="002060"/>
                </a:solidFill>
              </a:rPr>
              <a:t>Sensor Materials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7F524A-D242-4190-D1DD-4FB6C86345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062" y="2527367"/>
            <a:ext cx="5081586" cy="3001175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3465E17-8662-AF46-DDD0-30ECBA00BD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51" y="2527367"/>
            <a:ext cx="5083175" cy="26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7851B-03DF-A2E2-2563-21E55B5FF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0541" cy="6142892"/>
          </a:xfrm>
          <a:prstGeom prst="rect">
            <a:avLst/>
          </a:prstGeom>
        </p:spPr>
      </p:pic>
      <p:pic>
        <p:nvPicPr>
          <p:cNvPr id="6" name="Picture 5" descr="A collage of people&#10;&#10;AI-generated content may be incorrect.">
            <a:extLst>
              <a:ext uri="{FF2B5EF4-FFF2-40B4-BE49-F238E27FC236}">
                <a16:creationId xmlns:a16="http://schemas.microsoft.com/office/drawing/2014/main" id="{59A0A726-D5A3-B3BD-C02E-A3E085EBF4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42" y="0"/>
            <a:ext cx="3975898" cy="6049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E4C29-FA64-3F41-1F32-85912D3FA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69" y="21136"/>
            <a:ext cx="3756202" cy="610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0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75C30B-C9EC-F34A-6932-BA16EB9FF6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829" y="0"/>
            <a:ext cx="3971541" cy="6153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E2EDA-B863-7AFE-892A-B04AFE48A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7052"/>
            <a:ext cx="3365826" cy="3786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52D98-63EA-F830-635C-7E3D122139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210"/>
            <a:ext cx="3365826" cy="1860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921EE-69F1-D994-09CC-8AE064344F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05" y="0"/>
            <a:ext cx="3742292" cy="61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90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C023-B5E3-4B10-B63A-08140466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Safety Share:</a:t>
            </a:r>
            <a:br>
              <a:rPr lang="en-US" dirty="0">
                <a:latin typeface="+mn-lt"/>
              </a:rPr>
            </a:br>
            <a:r>
              <a:rPr lang="en-US" b="1" i="0" dirty="0">
                <a:solidFill>
                  <a:schemeClr val="accent1"/>
                </a:solidFill>
                <a:effectLst/>
                <a:latin typeface="+mn-lt"/>
              </a:rPr>
              <a:t>Common Mental Health Issues in the Workplace</a:t>
            </a:r>
            <a:br>
              <a:rPr lang="en-US" b="0" i="0" dirty="0">
                <a:solidFill>
                  <a:srgbClr val="333333"/>
                </a:solidFill>
                <a:effectLst/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4B748-F3D8-A72C-F352-B9C788D0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7" y="1739901"/>
            <a:ext cx="643791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Stress: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High workloads, tight deadlines, and difficult colleagues can contribute to stress.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Anxiety: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Worry, fear, and excessive nervousness can affect job performance and relationships.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Depression: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Symptoms like sadness, hopelessness, and loss of interest can significantly impact work productivity.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Burnout: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Chronic stress and exhaustion can lead to burnout, characterized by emotional exhaustion, cynicism, and reduced performance.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7B700-D850-EBCC-EE8E-EEEEFEB56D6E}"/>
              </a:ext>
            </a:extLst>
          </p:cNvPr>
          <p:cNvSpPr txBox="1"/>
          <p:nvPr/>
        </p:nvSpPr>
        <p:spPr>
          <a:xfrm>
            <a:off x="174172" y="6408255"/>
            <a:ext cx="574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Safety share provided by </a:t>
            </a:r>
            <a:r>
              <a:rPr lang="en-US" sz="1200" b="0" i="0" cap="all" dirty="0">
                <a:solidFill>
                  <a:schemeClr val="bg1">
                    <a:lumMod val="50000"/>
                  </a:schemeClr>
                </a:solidFill>
                <a:effectLst/>
              </a:rPr>
              <a:t>ACUTE Environmental &amp; Safety Services Inc.</a:t>
            </a:r>
            <a:endParaRPr lang="en-US" dirty="0"/>
          </a:p>
        </p:txBody>
      </p:sp>
      <p:pic>
        <p:nvPicPr>
          <p:cNvPr id="11" name="Picture 10" descr="A picture containing red, stationary&#10;&#10;AI-generated content may be incorrect.">
            <a:extLst>
              <a:ext uri="{FF2B5EF4-FFF2-40B4-BE49-F238E27FC236}">
                <a16:creationId xmlns:a16="http://schemas.microsoft.com/office/drawing/2014/main" id="{ED6AEF2F-A0A4-872E-458B-86B3193E43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1827" y="1739901"/>
            <a:ext cx="4152900" cy="2768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E39C89-3CFE-ABCA-FB1D-593008097DB5}"/>
              </a:ext>
            </a:extLst>
          </p:cNvPr>
          <p:cNvSpPr txBox="1"/>
          <p:nvPr/>
        </p:nvSpPr>
        <p:spPr>
          <a:xfrm>
            <a:off x="7821826" y="4780057"/>
            <a:ext cx="437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 tooltip="https://scherlund.blogspot.com/2017/07/ai-analytics-accelerate-pace-of-digital.html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5" tooltip="https://creativecommons.org/licenses/by/3.0/"/>
              </a:rPr>
              <a:t>CC BY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215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C42B9-FC41-736F-31DB-4B02F5B6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364E-13F9-B10E-1459-1C05A4C5E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Share: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The Impact of Mental Health on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605A3-6EF6-0613-BBFD-6048A5449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7" y="1739901"/>
            <a:ext cx="6035138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Reduced productivity: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Mental health issues can decrease employee productivity and efficiency.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Increased absenteeism: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Employees struggling with mental health may be more likely to take time off work.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Decreased job satisfaction: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Mental health problems can lead to lower job satisfaction and morale.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Negative workplace culture: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A toxic work environment can exacerbate mental health issues.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CBAD2-1C26-1DBE-B295-FE3980A65093}"/>
              </a:ext>
            </a:extLst>
          </p:cNvPr>
          <p:cNvSpPr txBox="1"/>
          <p:nvPr/>
        </p:nvSpPr>
        <p:spPr>
          <a:xfrm>
            <a:off x="174172" y="6408255"/>
            <a:ext cx="574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Safety share provided by </a:t>
            </a:r>
            <a:r>
              <a:rPr lang="en-US" sz="1200" b="0" i="0" cap="all" dirty="0">
                <a:solidFill>
                  <a:schemeClr val="bg1">
                    <a:lumMod val="50000"/>
                  </a:schemeClr>
                </a:solidFill>
                <a:effectLst/>
              </a:rPr>
              <a:t>ACUTE Environmental &amp; Safety Services Inc.</a:t>
            </a:r>
            <a:endParaRPr lang="en-US" dirty="0"/>
          </a:p>
        </p:txBody>
      </p:sp>
      <p:pic>
        <p:nvPicPr>
          <p:cNvPr id="9" name="Picture 8" descr="A picture containing text, person&#10;&#10;AI-generated content may be incorrect.">
            <a:extLst>
              <a:ext uri="{FF2B5EF4-FFF2-40B4-BE49-F238E27FC236}">
                <a16:creationId xmlns:a16="http://schemas.microsoft.com/office/drawing/2014/main" id="{89541D89-7E90-29BC-430D-C0936A944C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28158" y="1739901"/>
            <a:ext cx="4480047" cy="2976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C08C52-8E64-9BCC-051B-BAE962025915}"/>
              </a:ext>
            </a:extLst>
          </p:cNvPr>
          <p:cNvSpPr txBox="1"/>
          <p:nvPr/>
        </p:nvSpPr>
        <p:spPr>
          <a:xfrm>
            <a:off x="8377880" y="4813823"/>
            <a:ext cx="34303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scherlund.blogspot.com/2017/07/ai-analytics-accelerate-pace-of-digital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0539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5B93E-C4EC-0177-9376-76A8314FD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3BB03-1E32-3F2C-4331-1226B20E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Share:</a:t>
            </a:r>
            <a:br>
              <a:rPr lang="en-US" dirty="0"/>
            </a:br>
            <a:r>
              <a:rPr lang="en-US" b="1" i="0" dirty="0">
                <a:solidFill>
                  <a:schemeClr val="accent1"/>
                </a:solidFill>
                <a:effectLst/>
                <a:latin typeface="+mn-lt"/>
              </a:rPr>
              <a:t>Promoting Mental Health in the Workplace</a:t>
            </a:r>
            <a:br>
              <a:rPr lang="en-US" b="1" i="0" dirty="0">
                <a:solidFill>
                  <a:srgbClr val="333333"/>
                </a:solidFill>
                <a:effectLst/>
                <a:latin typeface="Roboto Slab" panose="020F0502020204030204" pitchFamily="34" charset="0"/>
              </a:rPr>
            </a:br>
            <a:br>
              <a:rPr lang="en-US" b="1" i="0" dirty="0">
                <a:solidFill>
                  <a:srgbClr val="333333"/>
                </a:solidFill>
                <a:effectLst/>
                <a:latin typeface="Roboto Slab" panose="020F0502020204030204" pitchFamily="34" charset="0"/>
              </a:rPr>
            </a:br>
            <a:br>
              <a:rPr lang="en-US" b="0" i="0" dirty="0">
                <a:solidFill>
                  <a:srgbClr val="333333"/>
                </a:solidFill>
                <a:effectLst/>
                <a:latin typeface="Roboto Slab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DA836-1747-AFFA-CC2D-B476CC14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7" y="1567398"/>
            <a:ext cx="6437086" cy="3157001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Create a supportive culture: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Foster a culture of open communication, empathy, and respect.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Offer mental health resources: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Provide access to mental health professionals, employee assistance programs (EAPs), and other support services.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Encourage work-life balance: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Promote healthy work-life balance and stress management techniques.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Provide training: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Educate employees about mental health awareness and how to support colleagues.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1A4EF-1C66-3881-9B43-C122F9F7C938}"/>
              </a:ext>
            </a:extLst>
          </p:cNvPr>
          <p:cNvSpPr txBox="1"/>
          <p:nvPr/>
        </p:nvSpPr>
        <p:spPr>
          <a:xfrm>
            <a:off x="174172" y="6408255"/>
            <a:ext cx="574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Safety share provided by </a:t>
            </a:r>
            <a:r>
              <a:rPr lang="en-US" sz="1200" b="0" i="0" cap="all" dirty="0">
                <a:solidFill>
                  <a:schemeClr val="bg1">
                    <a:lumMod val="50000"/>
                  </a:schemeClr>
                </a:solidFill>
                <a:effectLst/>
              </a:rPr>
              <a:t>ACUTE Environmental &amp; Safety Services Inc.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02432-EC30-1CE0-20EB-84CAE9ECAB76}"/>
              </a:ext>
            </a:extLst>
          </p:cNvPr>
          <p:cNvSpPr txBox="1"/>
          <p:nvPr/>
        </p:nvSpPr>
        <p:spPr>
          <a:xfrm>
            <a:off x="888176" y="5171274"/>
            <a:ext cx="1023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Aft>
                <a:spcPts val="1500"/>
              </a:spcAft>
              <a:buNone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By prioritizing mental health in the workplace, organizations can create a healthier, more productive, and more supportive environment for their employees.</a:t>
            </a:r>
          </a:p>
        </p:txBody>
      </p:sp>
      <p:pic>
        <p:nvPicPr>
          <p:cNvPr id="8" name="Picture 7" descr="A picture containing text, person, table, indoor&#10;&#10;AI-generated content may be incorrect.">
            <a:extLst>
              <a:ext uri="{FF2B5EF4-FFF2-40B4-BE49-F238E27FC236}">
                <a16:creationId xmlns:a16="http://schemas.microsoft.com/office/drawing/2014/main" id="{998DF36C-BF62-E233-C6AE-DF92D698CE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26215" y="1567399"/>
            <a:ext cx="4169220" cy="2778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C2565C-D0F1-507B-5964-FBE8044C9A84}"/>
              </a:ext>
            </a:extLst>
          </p:cNvPr>
          <p:cNvSpPr txBox="1"/>
          <p:nvPr/>
        </p:nvSpPr>
        <p:spPr>
          <a:xfrm>
            <a:off x="7526215" y="4346184"/>
            <a:ext cx="437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 tooltip="https://scherlund.blogspot.com/2017/07/ai-analytics-accelerate-pace-of-digital.html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5" tooltip="https://creativecommons.org/licenses/by/3.0/"/>
              </a:rPr>
              <a:t>CC BY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8541144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NSUF Color Scheme">
      <a:dk1>
        <a:srgbClr val="15345B"/>
      </a:dk1>
      <a:lt1>
        <a:srgbClr val="FFFFFF"/>
      </a:lt1>
      <a:dk2>
        <a:srgbClr val="07519E"/>
      </a:dk2>
      <a:lt2>
        <a:srgbClr val="4A95D0"/>
      </a:lt2>
      <a:accent1>
        <a:srgbClr val="DB792C"/>
      </a:accent1>
      <a:accent2>
        <a:srgbClr val="4A95D0"/>
      </a:accent2>
      <a:accent3>
        <a:srgbClr val="15345B"/>
      </a:accent3>
      <a:accent4>
        <a:srgbClr val="D89328"/>
      </a:accent4>
      <a:accent5>
        <a:srgbClr val="8E8E8E"/>
      </a:accent5>
      <a:accent6>
        <a:srgbClr val="C4C6C7"/>
      </a:accent6>
      <a:hlink>
        <a:srgbClr val="D89328"/>
      </a:hlink>
      <a:folHlink>
        <a:srgbClr val="4A95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L_2022_hexDark_wide-WEB" id="{BFCE2894-AEF1-8B46-9681-589859762878}" vid="{2C3C1B24-8270-DB49-B9E8-13EE0CF6AED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NSUF-Presentation-Template_2024</Template>
  <TotalTime>60</TotalTime>
  <Words>391</Words>
  <Application>Microsoft Macintosh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PT Sans</vt:lpstr>
      <vt:lpstr>Roboto Slab</vt:lpstr>
      <vt:lpstr>INL 2020</vt:lpstr>
      <vt:lpstr>PowerPoint Presentation</vt:lpstr>
      <vt:lpstr>Tuesday – April 15, 2025</vt:lpstr>
      <vt:lpstr>Wednesday – April 16, 2025</vt:lpstr>
      <vt:lpstr>Thursday – April 17, 2025</vt:lpstr>
      <vt:lpstr>PowerPoint Presentation</vt:lpstr>
      <vt:lpstr>PowerPoint Presentation</vt:lpstr>
      <vt:lpstr>Safety Share: Common Mental Health Issues in the Workplace </vt:lpstr>
      <vt:lpstr>Safety Share: The Impact of Mental Health on the Workplace</vt:lpstr>
      <vt:lpstr>Safety Share: Promoting Mental Health in the Workplace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Brenden J. Heidrich</dc:creator>
  <cp:lastModifiedBy>Brenden J. Heidrich</cp:lastModifiedBy>
  <cp:revision>3</cp:revision>
  <dcterms:created xsi:type="dcterms:W3CDTF">2025-04-14T20:09:18Z</dcterms:created>
  <dcterms:modified xsi:type="dcterms:W3CDTF">2025-04-15T14:05:39Z</dcterms:modified>
</cp:coreProperties>
</file>