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modernComment_755_BA5AF3F8.xml" ContentType="application/vnd.ms-powerpoint.comments+xml"/>
  <Override PartName="/ppt/notesSlides/notesSlide2.xml" ContentType="application/vnd.openxmlformats-officedocument.presentationml.notesSlide+xml"/>
  <Override PartName="/ppt/comments/modernComment_530_723E99ED.xml" ContentType="application/vnd.ms-powerpoint.comments+xml"/>
  <Override PartName="/ppt/notesSlides/notesSlide3.xml" ContentType="application/vnd.openxmlformats-officedocument.presentationml.notesSlide+xml"/>
  <Override PartName="/ppt/comments/modernComment_3DD_DE9D4F98.xml" ContentType="application/vnd.ms-powerpoint.comments+xml"/>
  <Override PartName="/ppt/comments/modernComment_583_DA8DBA3E.xml" ContentType="application/vnd.ms-powerpoint.comments+xml"/>
  <Override PartName="/ppt/notesSlides/notesSlide4.xml" ContentType="application/vnd.openxmlformats-officedocument.presentationml.notesSlide+xml"/>
  <Override PartName="/ppt/comments/modernComment_541_C626FF54.xml" ContentType="application/vnd.ms-powerpoint.comments+xml"/>
  <Override PartName="/ppt/notesSlides/notesSlide5.xml" ContentType="application/vnd.openxmlformats-officedocument.presentationml.notesSlide+xml"/>
  <Override PartName="/ppt/comments/modernComment_3E7_39667C1B.xml" ContentType="application/vnd.ms-powerpoint.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1.xml" ContentType="application/vnd.openxmlformats-officedocument.drawingml.chartshape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modernComment_758_1B14B82C.xml" ContentType="application/vnd.ms-powerpoint.comments+xml"/>
  <Override PartName="/ppt/comments/modernComment_759_BB1FA8.xml" ContentType="application/vnd.ms-powerpoint.comments+xml"/>
  <Override PartName="/ppt/notesSlides/notesSlide14.xml" ContentType="application/vnd.openxmlformats-officedocument.presentationml.notesSlide+xml"/>
  <Override PartName="/ppt/comments/modernComment_3E6_66286215.xml" ContentType="application/vnd.ms-powerpoint.comment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omments/modernComment_727_D086CF50.xml" ContentType="application/vnd.ms-powerpoint.comments+xml"/>
  <Override PartName="/ppt/notesSlides/notesSlide20.xml" ContentType="application/vnd.openxmlformats-officedocument.presentationml.notesSlide+xml"/>
  <Override PartName="/ppt/comments/modernComment_731_94BFB960.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84"/>
  </p:notesMasterIdLst>
  <p:sldIdLst>
    <p:sldId id="256" r:id="rId2"/>
    <p:sldId id="1877" r:id="rId3"/>
    <p:sldId id="1328" r:id="rId4"/>
    <p:sldId id="981" r:id="rId5"/>
    <p:sldId id="970" r:id="rId6"/>
    <p:sldId id="986" r:id="rId7"/>
    <p:sldId id="1389" r:id="rId8"/>
    <p:sldId id="1382" r:id="rId9"/>
    <p:sldId id="1887" r:id="rId10"/>
    <p:sldId id="1393" r:id="rId11"/>
    <p:sldId id="1399" r:id="rId12"/>
    <p:sldId id="1394" r:id="rId13"/>
    <p:sldId id="989" r:id="rId14"/>
    <p:sldId id="1411" r:id="rId15"/>
    <p:sldId id="1410" r:id="rId16"/>
    <p:sldId id="1867" r:id="rId17"/>
    <p:sldId id="1345" r:id="rId18"/>
    <p:sldId id="979" r:id="rId19"/>
    <p:sldId id="1029" r:id="rId20"/>
    <p:sldId id="1875" r:id="rId21"/>
    <p:sldId id="1032" r:id="rId22"/>
    <p:sldId id="1031" r:id="rId23"/>
    <p:sldId id="1878" r:id="rId24"/>
    <p:sldId id="999" r:id="rId25"/>
    <p:sldId id="1003" r:id="rId26"/>
    <p:sldId id="1883" r:id="rId27"/>
    <p:sldId id="1012" r:id="rId28"/>
    <p:sldId id="1006" r:id="rId29"/>
    <p:sldId id="1007" r:id="rId30"/>
    <p:sldId id="1005" r:id="rId31"/>
    <p:sldId id="1008" r:id="rId32"/>
    <p:sldId id="1015" r:id="rId33"/>
    <p:sldId id="1016" r:id="rId34"/>
    <p:sldId id="1018" r:id="rId35"/>
    <p:sldId id="1014" r:id="rId36"/>
    <p:sldId id="1872" r:id="rId37"/>
    <p:sldId id="270" r:id="rId38"/>
    <p:sldId id="271" r:id="rId39"/>
    <p:sldId id="269" r:id="rId40"/>
    <p:sldId id="272" r:id="rId41"/>
    <p:sldId id="1871" r:id="rId42"/>
    <p:sldId id="1880" r:id="rId43"/>
    <p:sldId id="1403" r:id="rId44"/>
    <p:sldId id="1882" r:id="rId45"/>
    <p:sldId id="1886" r:id="rId46"/>
    <p:sldId id="971" r:id="rId47"/>
    <p:sldId id="1881" r:id="rId48"/>
    <p:sldId id="1868" r:id="rId49"/>
    <p:sldId id="1876" r:id="rId50"/>
    <p:sldId id="992" r:id="rId51"/>
    <p:sldId id="983" r:id="rId52"/>
    <p:sldId id="996" r:id="rId53"/>
    <p:sldId id="991" r:id="rId54"/>
    <p:sldId id="978" r:id="rId55"/>
    <p:sldId id="990" r:id="rId56"/>
    <p:sldId id="987" r:id="rId57"/>
    <p:sldId id="998" r:id="rId58"/>
    <p:sldId id="1869" r:id="rId59"/>
    <p:sldId id="1406" r:id="rId60"/>
    <p:sldId id="1407" r:id="rId61"/>
    <p:sldId id="1408" r:id="rId62"/>
    <p:sldId id="1409" r:id="rId63"/>
    <p:sldId id="1831" r:id="rId64"/>
    <p:sldId id="1864" r:id="rId65"/>
    <p:sldId id="1848" r:id="rId66"/>
    <p:sldId id="1846" r:id="rId67"/>
    <p:sldId id="1865" r:id="rId68"/>
    <p:sldId id="1841" r:id="rId69"/>
    <p:sldId id="960" r:id="rId70"/>
    <p:sldId id="1888" r:id="rId71"/>
    <p:sldId id="1885" r:id="rId72"/>
    <p:sldId id="1017" r:id="rId73"/>
    <p:sldId id="1866" r:id="rId74"/>
    <p:sldId id="1019" r:id="rId75"/>
    <p:sldId id="1020" r:id="rId76"/>
    <p:sldId id="1021" r:id="rId77"/>
    <p:sldId id="1022" r:id="rId78"/>
    <p:sldId id="1023" r:id="rId79"/>
    <p:sldId id="1024" r:id="rId80"/>
    <p:sldId id="1025" r:id="rId81"/>
    <p:sldId id="1026" r:id="rId82"/>
    <p:sldId id="1027" r:id="rId8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9182B21-F530-CCFA-C704-467BCE01AD0F}" name="Barr, Christopher M" initials="CB" userId="S::christopher.barr@nuclear.energy.gov::56f5df97-01bf-4366-adc7-e01c22dd0239" providerId="AD"/>
  <p188:author id="{98E00862-95CF-01A0-AB5F-90042FBB3D5D}" name="Brenden J. Heidrich" initials="" userId="S::Brenden.Heidrich@inl.gov::6f62ed03-fe37-4324-a972-ba168a654cf6" providerId="AD"/>
  <p188:author id="{DF85A077-9C4B-0BE4-74A4-AFD50DA7AC30}" name="Kelsey Blair Gaston" initials="KG" userId="S::Kelsey.Gaston@inl.gov::fc163bbc-7871-42ce-983a-a0b24a85eb2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163"/>
    <p:restoredTop sz="94286"/>
  </p:normalViewPr>
  <p:slideViewPr>
    <p:cSldViewPr snapToGrid="0">
      <p:cViewPr varScale="1">
        <p:scale>
          <a:sx n="111" d="100"/>
          <a:sy n="111" d="100"/>
        </p:scale>
        <p:origin x="224" y="304"/>
      </p:cViewPr>
      <p:guideLst/>
    </p:cSldViewPr>
  </p:slideViewPr>
  <p:outlineViewPr>
    <p:cViewPr>
      <p:scale>
        <a:sx n="33" d="100"/>
        <a:sy n="33" d="100"/>
      </p:scale>
      <p:origin x="0" y="-37520"/>
    </p:cViewPr>
  </p:outlin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notesMaster" Target="notesMasters/notesMaster1.xml"/><Relationship Id="rId89" Type="http://schemas.microsoft.com/office/2018/10/relationships/authors" Target="author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charts/_rels/chart1.xml.rels><?xml version="1.0" encoding="UTF-8" standalone="yes"?>
<Relationships xmlns="http://schemas.openxmlformats.org/package/2006/relationships"><Relationship Id="rId3" Type="http://schemas.openxmlformats.org/officeDocument/2006/relationships/oleObject" Target="https://inl-my.sharepoint.com/personal/anna_podgorney_inl_gov/Documents/Metrics%20for%20Anna/Chart%20in%20Microsoft%20PowerPoint.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inl-my.sharepoint.com/personal/anna_podgorney_inl_gov/Documents/Metrics%20for%20Anna/NEW%20Metrics%20Spreadsheet.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inl-my.sharepoint.com/personal/anna_podgorney_inl_gov/Documents/Metrics%20for%20Anna/NEW%20Metrics%20Spreadsheet.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inl-my.sharepoint.com/personal/anna_podgorney_inl_gov/Documents/Metrics%20for%20Anna/Chart%20in%20Microsoft%20PowerPoint.xlsx" TargetMode="Externa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'Total RTE FY15 through FY24'!$A$3</c:f>
              <c:strCache>
                <c:ptCount val="1"/>
                <c:pt idx="0">
                  <c:v>Proposals</c:v>
                </c:pt>
              </c:strCache>
            </c:strRef>
          </c:tx>
          <c:spPr>
            <a:solidFill>
              <a:schemeClr val="accent1"/>
            </a:solidFill>
            <a:ln>
              <a:noFill/>
            </a:ln>
            <a:effectLst/>
          </c:spPr>
          <c:invertIfNegative val="0"/>
          <c:cat>
            <c:numRef>
              <c:f>'Total RTE FY15 through FY24'!$B$2:$K$2</c:f>
              <c:numCache>
                <c:formatCode>General</c:formatCode>
                <c:ptCount val="10"/>
                <c:pt idx="0">
                  <c:v>2015</c:v>
                </c:pt>
                <c:pt idx="1">
                  <c:v>2016</c:v>
                </c:pt>
                <c:pt idx="2">
                  <c:v>2017</c:v>
                </c:pt>
                <c:pt idx="3">
                  <c:v>2018</c:v>
                </c:pt>
                <c:pt idx="4">
                  <c:v>2019</c:v>
                </c:pt>
                <c:pt idx="5">
                  <c:v>2020</c:v>
                </c:pt>
                <c:pt idx="6">
                  <c:v>2021</c:v>
                </c:pt>
                <c:pt idx="7">
                  <c:v>2022</c:v>
                </c:pt>
                <c:pt idx="8">
                  <c:v>2023</c:v>
                </c:pt>
                <c:pt idx="9">
                  <c:v>2024</c:v>
                </c:pt>
              </c:numCache>
            </c:numRef>
          </c:cat>
          <c:val>
            <c:numRef>
              <c:f>'Total RTE FY15 through FY24'!$B$3:$K$3</c:f>
              <c:numCache>
                <c:formatCode>General</c:formatCode>
                <c:ptCount val="10"/>
                <c:pt idx="0">
                  <c:v>49</c:v>
                </c:pt>
                <c:pt idx="1">
                  <c:v>75</c:v>
                </c:pt>
                <c:pt idx="2">
                  <c:v>180</c:v>
                </c:pt>
                <c:pt idx="3">
                  <c:v>280</c:v>
                </c:pt>
                <c:pt idx="4">
                  <c:v>185</c:v>
                </c:pt>
                <c:pt idx="5">
                  <c:v>168</c:v>
                </c:pt>
                <c:pt idx="6">
                  <c:v>79</c:v>
                </c:pt>
                <c:pt idx="7">
                  <c:v>77</c:v>
                </c:pt>
                <c:pt idx="8">
                  <c:v>150</c:v>
                </c:pt>
                <c:pt idx="9">
                  <c:v>210</c:v>
                </c:pt>
              </c:numCache>
            </c:numRef>
          </c:val>
          <c:extLst>
            <c:ext xmlns:c16="http://schemas.microsoft.com/office/drawing/2014/chart" uri="{C3380CC4-5D6E-409C-BE32-E72D297353CC}">
              <c16:uniqueId val="{00000000-6B24-D942-88BE-BB6C0391AE68}"/>
            </c:ext>
          </c:extLst>
        </c:ser>
        <c:ser>
          <c:idx val="1"/>
          <c:order val="1"/>
          <c:tx>
            <c:strRef>
              <c:f>'Total RTE FY15 through FY24'!$A$4</c:f>
              <c:strCache>
                <c:ptCount val="1"/>
                <c:pt idx="0">
                  <c:v>Awards</c:v>
                </c:pt>
              </c:strCache>
            </c:strRef>
          </c:tx>
          <c:spPr>
            <a:solidFill>
              <a:schemeClr val="accent2"/>
            </a:solidFill>
            <a:ln>
              <a:noFill/>
            </a:ln>
            <a:effectLst/>
          </c:spPr>
          <c:invertIfNegative val="0"/>
          <c:cat>
            <c:numRef>
              <c:f>'Total RTE FY15 through FY24'!$B$2:$K$2</c:f>
              <c:numCache>
                <c:formatCode>General</c:formatCode>
                <c:ptCount val="10"/>
                <c:pt idx="0">
                  <c:v>2015</c:v>
                </c:pt>
                <c:pt idx="1">
                  <c:v>2016</c:v>
                </c:pt>
                <c:pt idx="2">
                  <c:v>2017</c:v>
                </c:pt>
                <c:pt idx="3">
                  <c:v>2018</c:v>
                </c:pt>
                <c:pt idx="4">
                  <c:v>2019</c:v>
                </c:pt>
                <c:pt idx="5">
                  <c:v>2020</c:v>
                </c:pt>
                <c:pt idx="6">
                  <c:v>2021</c:v>
                </c:pt>
                <c:pt idx="7">
                  <c:v>2022</c:v>
                </c:pt>
                <c:pt idx="8">
                  <c:v>2023</c:v>
                </c:pt>
                <c:pt idx="9">
                  <c:v>2024</c:v>
                </c:pt>
              </c:numCache>
            </c:numRef>
          </c:cat>
          <c:val>
            <c:numRef>
              <c:f>'Total RTE FY15 through FY24'!$B$4:$K$4</c:f>
              <c:numCache>
                <c:formatCode>General</c:formatCode>
                <c:ptCount val="10"/>
                <c:pt idx="0">
                  <c:v>30</c:v>
                </c:pt>
                <c:pt idx="1">
                  <c:v>39</c:v>
                </c:pt>
                <c:pt idx="2">
                  <c:v>92</c:v>
                </c:pt>
                <c:pt idx="3">
                  <c:v>105</c:v>
                </c:pt>
                <c:pt idx="4">
                  <c:v>99</c:v>
                </c:pt>
                <c:pt idx="5">
                  <c:v>56</c:v>
                </c:pt>
                <c:pt idx="6">
                  <c:v>29</c:v>
                </c:pt>
                <c:pt idx="7">
                  <c:v>30</c:v>
                </c:pt>
                <c:pt idx="8">
                  <c:v>74</c:v>
                </c:pt>
                <c:pt idx="9">
                  <c:v>92</c:v>
                </c:pt>
              </c:numCache>
            </c:numRef>
          </c:val>
          <c:extLst>
            <c:ext xmlns:c16="http://schemas.microsoft.com/office/drawing/2014/chart" uri="{C3380CC4-5D6E-409C-BE32-E72D297353CC}">
              <c16:uniqueId val="{00000001-6B24-D942-88BE-BB6C0391AE68}"/>
            </c:ext>
          </c:extLst>
        </c:ser>
        <c:dLbls>
          <c:showLegendKey val="0"/>
          <c:showVal val="0"/>
          <c:showCatName val="0"/>
          <c:showSerName val="0"/>
          <c:showPercent val="0"/>
          <c:showBubbleSize val="0"/>
        </c:dLbls>
        <c:gapWidth val="219"/>
        <c:overlap val="-27"/>
        <c:axId val="1708576768"/>
        <c:axId val="1708582528"/>
      </c:barChart>
      <c:lineChart>
        <c:grouping val="standard"/>
        <c:varyColors val="0"/>
        <c:ser>
          <c:idx val="2"/>
          <c:order val="2"/>
          <c:tx>
            <c:strRef>
              <c:f>'Total RTE FY15 through FY24'!$A$5</c:f>
              <c:strCache>
                <c:ptCount val="1"/>
                <c:pt idx="0">
                  <c:v>Success Rate</c:v>
                </c:pt>
              </c:strCache>
            </c:strRef>
          </c:tx>
          <c:spPr>
            <a:ln w="28575" cap="rnd">
              <a:solidFill>
                <a:schemeClr val="accent6">
                  <a:lumMod val="75000"/>
                </a:schemeClr>
              </a:solidFill>
              <a:round/>
            </a:ln>
            <a:effectLst/>
          </c:spPr>
          <c:marker>
            <c:symbol val="none"/>
          </c:marker>
          <c:dLbls>
            <c:dLbl>
              <c:idx val="3"/>
              <c:layout>
                <c:manualLayout>
                  <c:x val="-1.3252556188567462E-2"/>
                  <c:y val="-6.812394308566245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B24-D942-88BE-BB6C0391AE68}"/>
                </c:ext>
              </c:extLst>
            </c:dLbl>
            <c:dLbl>
              <c:idx val="5"/>
              <c:layout>
                <c:manualLayout>
                  <c:x val="-1.072947070136521E-2"/>
                  <c:y val="-8.706981521914022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6B24-D942-88BE-BB6C0391AE68}"/>
                </c:ext>
              </c:extLst>
            </c:dLbl>
            <c:dLbl>
              <c:idx val="9"/>
              <c:layout>
                <c:manualLayout>
                  <c:x val="-6.9446934694501533E-3"/>
                  <c:y val="-4.9178070952184585E-2"/>
                </c:manualLayout>
              </c:layout>
              <c:dLblPos val="r"/>
              <c:showLegendKey val="0"/>
              <c:showVal val="1"/>
              <c:showCatName val="0"/>
              <c:showSerName val="0"/>
              <c:showPercent val="0"/>
              <c:showBubbleSize val="0"/>
              <c:extLst>
                <c:ext xmlns:c15="http://schemas.microsoft.com/office/drawing/2012/chart" uri="{CE6537A1-D6FC-4f65-9D91-7224C49458BB}">
                  <c15:layout>
                    <c:manualLayout>
                      <c:w val="3.0289641273864135E-2"/>
                      <c:h val="3.6105419180084884E-2"/>
                    </c:manualLayout>
                  </c15:layout>
                </c:ext>
                <c:ext xmlns:c16="http://schemas.microsoft.com/office/drawing/2014/chart" uri="{C3380CC4-5D6E-409C-BE32-E72D297353CC}">
                  <c16:uniqueId val="{0000000B-6B24-D942-88BE-BB6C0391AE6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accent6">
                        <a:lumMod val="7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'Total RTE FY15 through FY24'!$B$2:$K$2</c:f>
              <c:numCache>
                <c:formatCode>General</c:formatCode>
                <c:ptCount val="10"/>
                <c:pt idx="0">
                  <c:v>2015</c:v>
                </c:pt>
                <c:pt idx="1">
                  <c:v>2016</c:v>
                </c:pt>
                <c:pt idx="2">
                  <c:v>2017</c:v>
                </c:pt>
                <c:pt idx="3">
                  <c:v>2018</c:v>
                </c:pt>
                <c:pt idx="4">
                  <c:v>2019</c:v>
                </c:pt>
                <c:pt idx="5">
                  <c:v>2020</c:v>
                </c:pt>
                <c:pt idx="6">
                  <c:v>2021</c:v>
                </c:pt>
                <c:pt idx="7">
                  <c:v>2022</c:v>
                </c:pt>
                <c:pt idx="8">
                  <c:v>2023</c:v>
                </c:pt>
                <c:pt idx="9">
                  <c:v>2024</c:v>
                </c:pt>
              </c:numCache>
            </c:numRef>
          </c:cat>
          <c:val>
            <c:numRef>
              <c:f>'Total RTE FY15 through FY24'!$B$5:$K$5</c:f>
              <c:numCache>
                <c:formatCode>0%</c:formatCode>
                <c:ptCount val="10"/>
                <c:pt idx="0">
                  <c:v>0.61224489795918369</c:v>
                </c:pt>
                <c:pt idx="1">
                  <c:v>0.52</c:v>
                </c:pt>
                <c:pt idx="2">
                  <c:v>0.51111111111111107</c:v>
                </c:pt>
                <c:pt idx="3">
                  <c:v>0.375</c:v>
                </c:pt>
                <c:pt idx="4">
                  <c:v>0.53513513513513511</c:v>
                </c:pt>
                <c:pt idx="5">
                  <c:v>0.33333333333333331</c:v>
                </c:pt>
                <c:pt idx="6">
                  <c:v>0.36708860759493672</c:v>
                </c:pt>
                <c:pt idx="7">
                  <c:v>0.38961038961038963</c:v>
                </c:pt>
                <c:pt idx="8">
                  <c:v>0.49333333333333335</c:v>
                </c:pt>
                <c:pt idx="9">
                  <c:v>0.43809523809523809</c:v>
                </c:pt>
              </c:numCache>
            </c:numRef>
          </c:val>
          <c:smooth val="0"/>
          <c:extLst>
            <c:ext xmlns:c16="http://schemas.microsoft.com/office/drawing/2014/chart" uri="{C3380CC4-5D6E-409C-BE32-E72D297353CC}">
              <c16:uniqueId val="{00000011-6B24-D942-88BE-BB6C0391AE68}"/>
            </c:ext>
          </c:extLst>
        </c:ser>
        <c:dLbls>
          <c:showLegendKey val="0"/>
          <c:showVal val="0"/>
          <c:showCatName val="0"/>
          <c:showSerName val="0"/>
          <c:showPercent val="0"/>
          <c:showBubbleSize val="0"/>
        </c:dLbls>
        <c:marker val="1"/>
        <c:smooth val="0"/>
        <c:axId val="1708580608"/>
        <c:axId val="1708587328"/>
      </c:lineChart>
      <c:catAx>
        <c:axId val="17085767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08582528"/>
        <c:crosses val="autoZero"/>
        <c:auto val="1"/>
        <c:lblAlgn val="ctr"/>
        <c:lblOffset val="100"/>
        <c:noMultiLvlLbl val="0"/>
      </c:catAx>
      <c:valAx>
        <c:axId val="170858252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Total Number</a:t>
                </a:r>
              </a:p>
            </c:rich>
          </c:tx>
          <c:layout>
            <c:manualLayout>
              <c:xMode val="edge"/>
              <c:yMode val="edge"/>
              <c:x val="7.0850083617277987E-2"/>
              <c:y val="0.31925712574709925"/>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08576768"/>
        <c:crosses val="autoZero"/>
        <c:crossBetween val="between"/>
      </c:valAx>
      <c:valAx>
        <c:axId val="1708587328"/>
        <c:scaling>
          <c:orientation val="minMax"/>
        </c:scaling>
        <c:delete val="0"/>
        <c:axPos val="r"/>
        <c:title>
          <c:tx>
            <c:rich>
              <a:bodyPr rot="-5400000" spcFirstLastPara="1" vertOverflow="ellipsis" vert="horz" wrap="square" anchor="ctr" anchorCtr="1"/>
              <a:lstStyle/>
              <a:p>
                <a:pPr>
                  <a:defRPr sz="1000" b="0" i="0" u="none" strike="noStrike" kern="1200" baseline="0">
                    <a:solidFill>
                      <a:schemeClr val="accent6">
                        <a:lumMod val="75000"/>
                      </a:schemeClr>
                    </a:solidFill>
                    <a:latin typeface="+mn-lt"/>
                    <a:ea typeface="+mn-ea"/>
                    <a:cs typeface="+mn-cs"/>
                  </a:defRPr>
                </a:pPr>
                <a:r>
                  <a:rPr lang="en-US">
                    <a:solidFill>
                      <a:schemeClr val="accent6">
                        <a:lumMod val="75000"/>
                      </a:schemeClr>
                    </a:solidFill>
                  </a:rPr>
                  <a:t>Success</a:t>
                </a:r>
                <a:r>
                  <a:rPr lang="en-US" baseline="0">
                    <a:solidFill>
                      <a:schemeClr val="accent6">
                        <a:lumMod val="75000"/>
                      </a:schemeClr>
                    </a:solidFill>
                  </a:rPr>
                  <a:t> Rate</a:t>
                </a:r>
                <a:endParaRPr lang="en-US">
                  <a:solidFill>
                    <a:schemeClr val="accent6">
                      <a:lumMod val="75000"/>
                    </a:schemeClr>
                  </a:solidFill>
                </a:endParaRP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accent6">
                      <a:lumMod val="7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accent6">
                    <a:lumMod val="75000"/>
                  </a:schemeClr>
                </a:solidFill>
                <a:latin typeface="+mn-lt"/>
                <a:ea typeface="+mn-ea"/>
                <a:cs typeface="+mn-cs"/>
              </a:defRPr>
            </a:pPr>
            <a:endParaRPr lang="en-US"/>
          </a:p>
        </c:txPr>
        <c:crossAx val="1708580608"/>
        <c:crosses val="max"/>
        <c:crossBetween val="between"/>
      </c:valAx>
      <c:catAx>
        <c:axId val="1708580608"/>
        <c:scaling>
          <c:orientation val="minMax"/>
        </c:scaling>
        <c:delete val="1"/>
        <c:axPos val="b"/>
        <c:numFmt formatCode="General" sourceLinked="1"/>
        <c:majorTickMark val="none"/>
        <c:minorTickMark val="none"/>
        <c:tickLblPos val="nextTo"/>
        <c:crossAx val="1708587328"/>
        <c:crosses val="autoZero"/>
        <c:auto val="1"/>
        <c:lblAlgn val="ctr"/>
        <c:lblOffset val="100"/>
        <c:noMultiLvlLbl val="0"/>
      </c:cat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RTE Awards by Number</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Awards!$P$43</c:f>
              <c:strCache>
                <c:ptCount val="1"/>
                <c:pt idx="0">
                  <c:v>Count %</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68BC-4F1C-8727-C9898CFFED67}"/>
              </c:ext>
            </c:extLst>
          </c:dPt>
          <c:dPt>
            <c:idx val="1"/>
            <c:bubble3D val="0"/>
            <c:spPr>
              <a:solidFill>
                <a:schemeClr val="accent4">
                  <a:lumMod val="60000"/>
                  <a:lumOff val="40000"/>
                </a:schemeClr>
              </a:solidFill>
              <a:ln w="19050">
                <a:solidFill>
                  <a:schemeClr val="lt1"/>
                </a:solidFill>
              </a:ln>
              <a:effectLst/>
            </c:spPr>
            <c:extLst>
              <c:ext xmlns:c16="http://schemas.microsoft.com/office/drawing/2014/chart" uri="{C3380CC4-5D6E-409C-BE32-E72D297353CC}">
                <c16:uniqueId val="{00000003-68BC-4F1C-8727-C9898CFFED67}"/>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68BC-4F1C-8727-C9898CFFED67}"/>
              </c:ext>
            </c:extLst>
          </c:dPt>
          <c:dPt>
            <c:idx val="3"/>
            <c:bubble3D val="0"/>
            <c:spPr>
              <a:solidFill>
                <a:schemeClr val="accent2">
                  <a:lumMod val="75000"/>
                </a:schemeClr>
              </a:solidFill>
              <a:ln w="19050">
                <a:solidFill>
                  <a:schemeClr val="lt1"/>
                </a:solidFill>
              </a:ln>
              <a:effectLst/>
            </c:spPr>
            <c:extLst>
              <c:ext xmlns:c16="http://schemas.microsoft.com/office/drawing/2014/chart" uri="{C3380CC4-5D6E-409C-BE32-E72D297353CC}">
                <c16:uniqueId val="{00000007-68BC-4F1C-8727-C9898CFFED67}"/>
              </c:ext>
            </c:extLst>
          </c:dPt>
          <c:dLbls>
            <c:dLbl>
              <c:idx val="1"/>
              <c:layout>
                <c:manualLayout>
                  <c:x val="-6.8281877421356788E-2"/>
                  <c:y val="8.7498708188363361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8BC-4F1C-8727-C9898CFFED67}"/>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extLst>
          </c:dLbls>
          <c:cat>
            <c:strRef>
              <c:f>Awards!$O$44:$O$47</c:f>
              <c:strCache>
                <c:ptCount val="4"/>
                <c:pt idx="0">
                  <c:v>Industry</c:v>
                </c:pt>
                <c:pt idx="1">
                  <c:v>University </c:v>
                </c:pt>
                <c:pt idx="2">
                  <c:v>National Laboratories/Government Entities</c:v>
                </c:pt>
                <c:pt idx="3">
                  <c:v>International</c:v>
                </c:pt>
              </c:strCache>
            </c:strRef>
          </c:cat>
          <c:val>
            <c:numRef>
              <c:f>Awards!$P$44:$P$47</c:f>
              <c:numCache>
                <c:formatCode>0%</c:formatCode>
                <c:ptCount val="4"/>
                <c:pt idx="0">
                  <c:v>2.6845637583892617E-2</c:v>
                </c:pt>
                <c:pt idx="1">
                  <c:v>0.61208053691275166</c:v>
                </c:pt>
                <c:pt idx="2">
                  <c:v>0.30918499353169471</c:v>
                </c:pt>
                <c:pt idx="3">
                  <c:v>5.3691275167785234E-2</c:v>
                </c:pt>
              </c:numCache>
            </c:numRef>
          </c:val>
          <c:extLst>
            <c:ext xmlns:c16="http://schemas.microsoft.com/office/drawing/2014/chart" uri="{C3380CC4-5D6E-409C-BE32-E72D297353CC}">
              <c16:uniqueId val="{00000008-68BC-4F1C-8727-C9898CFFED67}"/>
            </c:ext>
          </c:extLst>
        </c:ser>
        <c:dLbls>
          <c:showLegendKey val="0"/>
          <c:showVal val="0"/>
          <c:showCatName val="0"/>
          <c:showSerName val="0"/>
          <c:showPercent val="0"/>
          <c:showBubbleSize val="0"/>
          <c:showLeaderLines val="0"/>
        </c:dLbls>
        <c:firstSliceAng val="0"/>
      </c:pieChart>
      <c:spPr>
        <a:noFill/>
        <a:ln>
          <a:noFill/>
        </a:ln>
        <a:effectLst/>
      </c:spPr>
    </c:plotArea>
    <c:legend>
      <c:legendPos val="r"/>
      <c:layout>
        <c:manualLayout>
          <c:xMode val="edge"/>
          <c:yMode val="edge"/>
          <c:x val="0.67057488885953132"/>
          <c:y val="0.28744779002656162"/>
          <c:w val="0.31479328026446363"/>
          <c:h val="0.57280166336214544"/>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RTE Awards by Funding</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Awards!$Q$43</c:f>
              <c:strCache>
                <c:ptCount val="1"/>
                <c:pt idx="0">
                  <c:v>Award %</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6CE-4E5C-84CC-F34E5E851A33}"/>
              </c:ext>
            </c:extLst>
          </c:dPt>
          <c:dPt>
            <c:idx val="1"/>
            <c:bubble3D val="0"/>
            <c:spPr>
              <a:solidFill>
                <a:schemeClr val="accent4">
                  <a:lumMod val="60000"/>
                  <a:lumOff val="40000"/>
                </a:schemeClr>
              </a:solidFill>
              <a:ln w="19050">
                <a:solidFill>
                  <a:schemeClr val="lt1"/>
                </a:solidFill>
              </a:ln>
              <a:effectLst/>
            </c:spPr>
            <c:extLst>
              <c:ext xmlns:c16="http://schemas.microsoft.com/office/drawing/2014/chart" uri="{C3380CC4-5D6E-409C-BE32-E72D297353CC}">
                <c16:uniqueId val="{00000003-76CE-4E5C-84CC-F34E5E851A33}"/>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76CE-4E5C-84CC-F34E5E851A33}"/>
              </c:ext>
            </c:extLst>
          </c:dPt>
          <c:dPt>
            <c:idx val="3"/>
            <c:bubble3D val="0"/>
            <c:spPr>
              <a:solidFill>
                <a:schemeClr val="accent2">
                  <a:lumMod val="75000"/>
                </a:schemeClr>
              </a:solidFill>
              <a:ln w="19050">
                <a:solidFill>
                  <a:schemeClr val="lt1"/>
                </a:solidFill>
              </a:ln>
              <a:effectLst/>
            </c:spPr>
            <c:extLst>
              <c:ext xmlns:c16="http://schemas.microsoft.com/office/drawing/2014/chart" uri="{C3380CC4-5D6E-409C-BE32-E72D297353CC}">
                <c16:uniqueId val="{00000007-76CE-4E5C-84CC-F34E5E851A33}"/>
              </c:ext>
            </c:extLst>
          </c:dPt>
          <c:dLbls>
            <c:dLbl>
              <c:idx val="2"/>
              <c:tx>
                <c:rich>
                  <a:bodyPr/>
                  <a:lstStyle/>
                  <a:p>
                    <a:r>
                      <a:rPr lang="en-US"/>
                      <a:t>20%</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76CE-4E5C-84CC-F34E5E851A33}"/>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Awards!$O$44:$O$47</c:f>
              <c:strCache>
                <c:ptCount val="4"/>
                <c:pt idx="0">
                  <c:v>Industry</c:v>
                </c:pt>
                <c:pt idx="1">
                  <c:v>University </c:v>
                </c:pt>
                <c:pt idx="2">
                  <c:v>National Laboratories/Government Entities</c:v>
                </c:pt>
                <c:pt idx="3">
                  <c:v>International</c:v>
                </c:pt>
              </c:strCache>
            </c:strRef>
          </c:cat>
          <c:val>
            <c:numRef>
              <c:f>Awards!$Q$44:$Q$47</c:f>
              <c:numCache>
                <c:formatCode>0%</c:formatCode>
                <c:ptCount val="4"/>
                <c:pt idx="0">
                  <c:v>1.7231272839533282E-2</c:v>
                </c:pt>
                <c:pt idx="1">
                  <c:v>0.74960946715671994</c:v>
                </c:pt>
                <c:pt idx="2">
                  <c:v>0.20584633591420892</c:v>
                </c:pt>
                <c:pt idx="3">
                  <c:v>2.8795707118908227E-2</c:v>
                </c:pt>
              </c:numCache>
            </c:numRef>
          </c:val>
          <c:extLst>
            <c:ext xmlns:c16="http://schemas.microsoft.com/office/drawing/2014/chart" uri="{C3380CC4-5D6E-409C-BE32-E72D297353CC}">
              <c16:uniqueId val="{00000008-76CE-4E5C-84CC-F34E5E851A33}"/>
            </c:ext>
          </c:extLst>
        </c:ser>
        <c:dLbls>
          <c:showLegendKey val="0"/>
          <c:showVal val="0"/>
          <c:showCatName val="0"/>
          <c:showSerName val="0"/>
          <c:showPercent val="0"/>
          <c:showBubbleSize val="0"/>
          <c:showLeaderLines val="1"/>
        </c:dLbls>
        <c:firstSliceAng val="0"/>
      </c:pieChart>
      <c:spPr>
        <a:noFill/>
        <a:ln>
          <a:noFill/>
        </a:ln>
        <a:effectLst/>
      </c:spPr>
    </c:plotArea>
    <c:legend>
      <c:legendPos val="r"/>
      <c:layout>
        <c:manualLayout>
          <c:xMode val="edge"/>
          <c:yMode val="edge"/>
          <c:x val="0.66234045379827522"/>
          <c:y val="0.29298783974646042"/>
          <c:w val="0.32255012184699822"/>
          <c:h val="0.55087202452719697"/>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defRPr lang="en-US" sz="1800" b="1" i="0" u="none" strike="noStrike" kern="1200" cap="all" baseline="0">
                <a:solidFill>
                  <a:schemeClr val="dk1">
                    <a:lumMod val="75000"/>
                    <a:lumOff val="25000"/>
                  </a:schemeClr>
                </a:solidFill>
                <a:latin typeface="Helvetica" panose="020B0604020202020204" pitchFamily="34" charset="0"/>
                <a:ea typeface="+mn-ea"/>
                <a:cs typeface="Helvetica" panose="020B0604020202020204" pitchFamily="34" charset="0"/>
              </a:defRPr>
            </a:pPr>
            <a:r>
              <a:rPr lang="en-US" sz="1800" b="1" i="0" u="none" strike="noStrike" kern="1200" cap="all" baseline="0" dirty="0">
                <a:solidFill>
                  <a:schemeClr val="dk1">
                    <a:lumMod val="75000"/>
                    <a:lumOff val="25000"/>
                  </a:schemeClr>
                </a:solidFill>
                <a:latin typeface="Helvetica" panose="020B0604020202020204" pitchFamily="34" charset="0"/>
                <a:ea typeface="+mn-ea"/>
                <a:cs typeface="Helvetica" panose="020B0604020202020204" pitchFamily="34" charset="0"/>
              </a:rPr>
              <a:t>FY 2024 RTE and Super RTE Facility Requests</a:t>
            </a:r>
          </a:p>
        </c:rich>
      </c:tx>
      <c:layout>
        <c:manualLayout>
          <c:xMode val="edge"/>
          <c:yMode val="edge"/>
          <c:x val="0.19215663178471101"/>
          <c:y val="3.8437895444166252E-2"/>
        </c:manualLayout>
      </c:layout>
      <c:overlay val="0"/>
      <c:spPr>
        <a:noFill/>
        <a:ln>
          <a:noFill/>
        </a:ln>
        <a:effectLst/>
      </c:spPr>
      <c:txPr>
        <a:bodyPr rot="0" spcFirstLastPara="1" vertOverflow="ellipsis" vert="horz" wrap="square" anchor="ctr" anchorCtr="1"/>
        <a:lstStyle/>
        <a:p>
          <a:pPr algn="ctr">
            <a:defRPr lang="en-US" sz="1800" b="1" i="0" u="none" strike="noStrike" kern="1200" cap="all" baseline="0">
              <a:solidFill>
                <a:schemeClr val="dk1">
                  <a:lumMod val="75000"/>
                  <a:lumOff val="25000"/>
                </a:schemeClr>
              </a:solidFill>
              <a:latin typeface="Helvetica" panose="020B0604020202020204" pitchFamily="34" charset="0"/>
              <a:ea typeface="+mn-ea"/>
              <a:cs typeface="Helvetica" panose="020B0604020202020204" pitchFamily="34" charset="0"/>
            </a:defRPr>
          </a:pPr>
          <a:endParaRPr lang="en-US"/>
        </a:p>
      </c:txPr>
    </c:title>
    <c:autoTitleDeleted val="0"/>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bar"/>
        <c:grouping val="clustered"/>
        <c:varyColors val="0"/>
        <c:ser>
          <c:idx val="1"/>
          <c:order val="0"/>
          <c:tx>
            <c:strRef>
              <c:f>'FY 24 Facility Requests'!$G$65</c:f>
              <c:strCache>
                <c:ptCount val="1"/>
                <c:pt idx="0">
                  <c:v>PROPOSALS</c:v>
                </c:pt>
              </c:strCache>
            </c:strRef>
          </c:tx>
          <c:spPr>
            <a:solidFill>
              <a:srgbClr val="5B9BD5">
                <a:alpha val="84706"/>
              </a:srgbClr>
            </a:solidFill>
            <a:ln w="9525" cap="flat" cmpd="sng" algn="ctr">
              <a:solidFill>
                <a:schemeClr val="accent1">
                  <a:lumMod val="75000"/>
                </a:schemeClr>
              </a:solidFill>
              <a:round/>
            </a:ln>
            <a:effectLst/>
            <a:sp3d contourW="9525">
              <a:contourClr>
                <a:schemeClr val="accent1">
                  <a:lumMod val="75000"/>
                </a:schemeClr>
              </a:contourClr>
            </a:sp3d>
          </c:spPr>
          <c:invertIfNegative val="0"/>
          <c:dLbls>
            <c:dLbl>
              <c:idx val="13"/>
              <c:layout>
                <c:manualLayout>
                  <c:x val="8.2304500079550223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52D-4EC1-B940-D0CACE652297}"/>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dk1">
                        <a:lumMod val="75000"/>
                        <a:lumOff val="25000"/>
                      </a:schemeClr>
                    </a:solidFill>
                    <a:latin typeface="Helvetica" panose="020B0604020202020204" pitchFamily="34" charset="0"/>
                    <a:ea typeface="+mn-ea"/>
                    <a:cs typeface="Helvetica"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'FY 24 Facility Requests'!$E$66:$E$83</c:f>
              <c:strCache>
                <c:ptCount val="18"/>
                <c:pt idx="0">
                  <c:v>INL</c:v>
                </c:pt>
                <c:pt idx="1">
                  <c:v>CAES</c:v>
                </c:pt>
                <c:pt idx="2">
                  <c:v>ANL</c:v>
                </c:pt>
                <c:pt idx="3">
                  <c:v>ORNL</c:v>
                </c:pt>
                <c:pt idx="4">
                  <c:v>UM</c:v>
                </c:pt>
                <c:pt idx="5">
                  <c:v>TAMU</c:v>
                </c:pt>
                <c:pt idx="6">
                  <c:v>PNNL</c:v>
                </c:pt>
                <c:pt idx="7">
                  <c:v>BNL</c:v>
                </c:pt>
                <c:pt idx="8">
                  <c:v>OSU</c:v>
                </c:pt>
                <c:pt idx="9">
                  <c:v>WEC</c:v>
                </c:pt>
                <c:pt idx="10">
                  <c:v>NCSU</c:v>
                </c:pt>
                <c:pt idx="11">
                  <c:v>MIT</c:v>
                </c:pt>
                <c:pt idx="12">
                  <c:v>PSU</c:v>
                </c:pt>
                <c:pt idx="13">
                  <c:v>UCB</c:v>
                </c:pt>
                <c:pt idx="14">
                  <c:v>UW</c:v>
                </c:pt>
                <c:pt idx="15">
                  <c:v>LANL</c:v>
                </c:pt>
                <c:pt idx="16">
                  <c:v>LLNL</c:v>
                </c:pt>
                <c:pt idx="17">
                  <c:v>SNL</c:v>
                </c:pt>
              </c:strCache>
            </c:strRef>
          </c:cat>
          <c:val>
            <c:numRef>
              <c:f>'FY 24 Facility Requests'!$G$66:$G$83</c:f>
              <c:numCache>
                <c:formatCode>General</c:formatCode>
                <c:ptCount val="18"/>
                <c:pt idx="0">
                  <c:v>103</c:v>
                </c:pt>
                <c:pt idx="1">
                  <c:v>39</c:v>
                </c:pt>
                <c:pt idx="2">
                  <c:v>48</c:v>
                </c:pt>
                <c:pt idx="3">
                  <c:v>28</c:v>
                </c:pt>
                <c:pt idx="4">
                  <c:v>32</c:v>
                </c:pt>
                <c:pt idx="5">
                  <c:v>21</c:v>
                </c:pt>
                <c:pt idx="6">
                  <c:v>13</c:v>
                </c:pt>
                <c:pt idx="7">
                  <c:v>10</c:v>
                </c:pt>
                <c:pt idx="8">
                  <c:v>13</c:v>
                </c:pt>
                <c:pt idx="9">
                  <c:v>9</c:v>
                </c:pt>
                <c:pt idx="10">
                  <c:v>5</c:v>
                </c:pt>
                <c:pt idx="11">
                  <c:v>7</c:v>
                </c:pt>
                <c:pt idx="12">
                  <c:v>2</c:v>
                </c:pt>
                <c:pt idx="13">
                  <c:v>13</c:v>
                </c:pt>
                <c:pt idx="14">
                  <c:v>9</c:v>
                </c:pt>
                <c:pt idx="15">
                  <c:v>3</c:v>
                </c:pt>
                <c:pt idx="16">
                  <c:v>4</c:v>
                </c:pt>
                <c:pt idx="17">
                  <c:v>3</c:v>
                </c:pt>
              </c:numCache>
            </c:numRef>
          </c:val>
          <c:extLst>
            <c:ext xmlns:c16="http://schemas.microsoft.com/office/drawing/2014/chart" uri="{C3380CC4-5D6E-409C-BE32-E72D297353CC}">
              <c16:uniqueId val="{00000001-A52D-4EC1-B940-D0CACE652297}"/>
            </c:ext>
          </c:extLst>
        </c:ser>
        <c:ser>
          <c:idx val="0"/>
          <c:order val="1"/>
          <c:tx>
            <c:strRef>
              <c:f>'FY 24 Facility Requests'!$F$65</c:f>
              <c:strCache>
                <c:ptCount val="1"/>
                <c:pt idx="0">
                  <c:v>AWARDS</c:v>
                </c:pt>
              </c:strCache>
            </c:strRef>
          </c:tx>
          <c:spPr>
            <a:solidFill>
              <a:srgbClr val="ED7D31">
                <a:alpha val="84706"/>
              </a:srgbClr>
            </a:solidFill>
            <a:ln w="9525" cap="flat" cmpd="sng" algn="ctr">
              <a:solidFill>
                <a:schemeClr val="accent2">
                  <a:lumMod val="75000"/>
                </a:schemeClr>
              </a:solidFill>
              <a:round/>
            </a:ln>
            <a:effectLst/>
            <a:sp3d contourW="9525">
              <a:contourClr>
                <a:schemeClr val="accent2">
                  <a:lumMod val="75000"/>
                </a:schemeClr>
              </a:contourClr>
            </a:sp3d>
          </c:spPr>
          <c:invertIfNegative val="0"/>
          <c:dLbls>
            <c:dLbl>
              <c:idx val="0"/>
              <c:layout>
                <c:manualLayout>
                  <c:x val="8.7520404939472468E-3"/>
                  <c:y val="-8.322148974302490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52D-4EC1-B940-D0CACE652297}"/>
                </c:ext>
              </c:extLst>
            </c:dLbl>
            <c:dLbl>
              <c:idx val="1"/>
              <c:layout>
                <c:manualLayout>
                  <c:x val="-4.5476711371513634E-17"/>
                  <c:y val="-1.03247951460561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52D-4EC1-B940-D0CACE652297}"/>
                </c:ext>
              </c:extLst>
            </c:dLbl>
            <c:dLbl>
              <c:idx val="2"/>
              <c:layout>
                <c:manualLayout>
                  <c:x val="-1.240288274246293E-3"/>
                  <c:y val="-8.322318949363749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A52D-4EC1-B940-D0CACE652297}"/>
                </c:ext>
              </c:extLst>
            </c:dLbl>
            <c:dLbl>
              <c:idx val="3"/>
              <c:layout>
                <c:manualLayout>
                  <c:x val="0"/>
                  <c:y val="-8.010074761830984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52D-4EC1-B940-D0CACE652297}"/>
                </c:ext>
              </c:extLst>
            </c:dLbl>
            <c:dLbl>
              <c:idx val="4"/>
              <c:layout>
                <c:manualLayout>
                  <c:x val="3.1356831424803129E-3"/>
                  <c:y val="-1.048100222735320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A52D-4EC1-B940-D0CACE652297}"/>
                </c:ext>
              </c:extLst>
            </c:dLbl>
            <c:dLbl>
              <c:idx val="5"/>
              <c:layout>
                <c:manualLayout>
                  <c:x val="-2.2738355685756817E-17"/>
                  <c:y val="-1.048100222735320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52D-4EC1-B940-D0CACE652297}"/>
                </c:ext>
              </c:extLst>
            </c:dLbl>
            <c:dLbl>
              <c:idx val="6"/>
              <c:layout>
                <c:manualLayout>
                  <c:x val="8.7520404939472468E-3"/>
                  <c:y val="-4.004952393384842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A52D-4EC1-B940-D0CACE652297}"/>
                </c:ext>
              </c:extLst>
            </c:dLbl>
            <c:dLbl>
              <c:idx val="7"/>
              <c:layout>
                <c:manualLayout>
                  <c:x val="2.4805765484925859E-3"/>
                  <c:y val="-8.166111868066637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A52D-4EC1-B940-D0CACE652297}"/>
                </c:ext>
              </c:extLst>
            </c:dLbl>
            <c:dLbl>
              <c:idx val="8"/>
              <c:layout>
                <c:manualLayout>
                  <c:x val="0"/>
                  <c:y val="-1.07934163899472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A52D-4EC1-B940-D0CACE652297}"/>
                </c:ext>
              </c:extLst>
            </c:dLbl>
            <c:dLbl>
              <c:idx val="9"/>
              <c:layout>
                <c:manualLayout>
                  <c:x val="8.6820179197240506E-3"/>
                  <c:y val="7.9150805836083406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A52D-4EC1-B940-D0CACE652297}"/>
                </c:ext>
              </c:extLst>
            </c:dLbl>
            <c:dLbl>
              <c:idx val="10"/>
              <c:layout>
                <c:manualLayout>
                  <c:x val="2.4805765484925859E-3"/>
                  <c:y val="-5.258518470170056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A52D-4EC1-B940-D0CACE652297}"/>
                </c:ext>
              </c:extLst>
            </c:dLbl>
            <c:dLbl>
              <c:idx val="11"/>
              <c:layout>
                <c:manualLayout>
                  <c:x val="-2.2738355685756817E-17"/>
                  <c:y val="-6.163465696313036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A52D-4EC1-B940-D0CACE652297}"/>
                </c:ext>
              </c:extLst>
            </c:dLbl>
            <c:dLbl>
              <c:idx val="12"/>
              <c:layout>
                <c:manualLayout>
                  <c:x val="-2.2738355685756817E-17"/>
                  <c:y val="-8.322318949363749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A52D-4EC1-B940-D0CACE652297}"/>
                </c:ext>
              </c:extLst>
            </c:dLbl>
            <c:dLbl>
              <c:idx val="14"/>
              <c:layout>
                <c:manualLayout>
                  <c:x val="1.3191588892290707E-2"/>
                  <c:y val="-1.112588760976973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A52D-4EC1-B940-D0CACE652297}"/>
                </c:ext>
              </c:extLst>
            </c:dLbl>
            <c:spPr>
              <a:noFill/>
              <a:ln>
                <a:noFill/>
              </a:ln>
              <a:effectLst/>
            </c:spPr>
            <c:txPr>
              <a:bodyPr rot="0" spcFirstLastPara="1" vertOverflow="ellipsis" vert="horz" wrap="square" lIns="38100" tIns="19050" rIns="38100" bIns="19050" anchor="ctr" anchorCtr="0">
                <a:spAutoFit/>
              </a:bodyPr>
              <a:lstStyle/>
              <a:p>
                <a:pPr algn="ctr">
                  <a:defRPr lang="en-US" sz="1100" b="0" i="0" u="none" strike="noStrike" kern="1200" baseline="0">
                    <a:solidFill>
                      <a:schemeClr val="dk1">
                        <a:lumMod val="75000"/>
                        <a:lumOff val="25000"/>
                      </a:schemeClr>
                    </a:solidFill>
                    <a:latin typeface="Helvetica" panose="020B0604020202020204" pitchFamily="34" charset="0"/>
                    <a:ea typeface="+mn-ea"/>
                    <a:cs typeface="Helvetica"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'FY 24 Facility Requests'!$E$66:$E$83</c:f>
              <c:strCache>
                <c:ptCount val="18"/>
                <c:pt idx="0">
                  <c:v>INL</c:v>
                </c:pt>
                <c:pt idx="1">
                  <c:v>CAES</c:v>
                </c:pt>
                <c:pt idx="2">
                  <c:v>ANL</c:v>
                </c:pt>
                <c:pt idx="3">
                  <c:v>ORNL</c:v>
                </c:pt>
                <c:pt idx="4">
                  <c:v>UM</c:v>
                </c:pt>
                <c:pt idx="5">
                  <c:v>TAMU</c:v>
                </c:pt>
                <c:pt idx="6">
                  <c:v>PNNL</c:v>
                </c:pt>
                <c:pt idx="7">
                  <c:v>BNL</c:v>
                </c:pt>
                <c:pt idx="8">
                  <c:v>OSU</c:v>
                </c:pt>
                <c:pt idx="9">
                  <c:v>WEC</c:v>
                </c:pt>
                <c:pt idx="10">
                  <c:v>NCSU</c:v>
                </c:pt>
                <c:pt idx="11">
                  <c:v>MIT</c:v>
                </c:pt>
                <c:pt idx="12">
                  <c:v>PSU</c:v>
                </c:pt>
                <c:pt idx="13">
                  <c:v>UCB</c:v>
                </c:pt>
                <c:pt idx="14">
                  <c:v>UW</c:v>
                </c:pt>
                <c:pt idx="15">
                  <c:v>LANL</c:v>
                </c:pt>
                <c:pt idx="16">
                  <c:v>LLNL</c:v>
                </c:pt>
                <c:pt idx="17">
                  <c:v>SNL</c:v>
                </c:pt>
              </c:strCache>
            </c:strRef>
          </c:cat>
          <c:val>
            <c:numRef>
              <c:f>'FY 24 Facility Requests'!$F$66:$F$83</c:f>
              <c:numCache>
                <c:formatCode>General</c:formatCode>
                <c:ptCount val="18"/>
                <c:pt idx="0">
                  <c:v>36</c:v>
                </c:pt>
                <c:pt idx="1">
                  <c:v>21</c:v>
                </c:pt>
                <c:pt idx="2">
                  <c:v>16</c:v>
                </c:pt>
                <c:pt idx="3">
                  <c:v>13</c:v>
                </c:pt>
                <c:pt idx="4">
                  <c:v>11</c:v>
                </c:pt>
                <c:pt idx="5">
                  <c:v>10</c:v>
                </c:pt>
                <c:pt idx="6">
                  <c:v>7</c:v>
                </c:pt>
                <c:pt idx="7">
                  <c:v>5</c:v>
                </c:pt>
                <c:pt idx="8">
                  <c:v>5</c:v>
                </c:pt>
                <c:pt idx="9">
                  <c:v>4</c:v>
                </c:pt>
                <c:pt idx="10">
                  <c:v>2</c:v>
                </c:pt>
                <c:pt idx="11">
                  <c:v>1</c:v>
                </c:pt>
                <c:pt idx="12">
                  <c:v>1</c:v>
                </c:pt>
                <c:pt idx="13">
                  <c:v>1</c:v>
                </c:pt>
                <c:pt idx="14">
                  <c:v>1</c:v>
                </c:pt>
                <c:pt idx="15">
                  <c:v>0</c:v>
                </c:pt>
                <c:pt idx="16">
                  <c:v>0</c:v>
                </c:pt>
                <c:pt idx="17">
                  <c:v>0</c:v>
                </c:pt>
              </c:numCache>
            </c:numRef>
          </c:val>
          <c:extLst>
            <c:ext xmlns:c16="http://schemas.microsoft.com/office/drawing/2014/chart" uri="{C3380CC4-5D6E-409C-BE32-E72D297353CC}">
              <c16:uniqueId val="{00000010-A52D-4EC1-B940-D0CACE652297}"/>
            </c:ext>
          </c:extLst>
        </c:ser>
        <c:dLbls>
          <c:showLegendKey val="0"/>
          <c:showVal val="0"/>
          <c:showCatName val="0"/>
          <c:showSerName val="0"/>
          <c:showPercent val="0"/>
          <c:showBubbleSize val="0"/>
        </c:dLbls>
        <c:gapWidth val="100"/>
        <c:gapDepth val="500"/>
        <c:shape val="box"/>
        <c:axId val="725038600"/>
        <c:axId val="725039256"/>
        <c:axId val="0"/>
      </c:bar3DChart>
      <c:catAx>
        <c:axId val="725038600"/>
        <c:scaling>
          <c:orientation val="maxMin"/>
        </c:scaling>
        <c:delete val="0"/>
        <c:axPos val="l"/>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lgn="ctr">
              <a:defRPr lang="en-US" sz="1200" b="1" i="0" u="none" strike="noStrike" kern="1200" cap="all" baseline="0">
                <a:solidFill>
                  <a:schemeClr val="dk1">
                    <a:lumMod val="75000"/>
                    <a:lumOff val="25000"/>
                  </a:schemeClr>
                </a:solidFill>
                <a:latin typeface="Helvetica" panose="020B0604020202020204" pitchFamily="34" charset="0"/>
                <a:ea typeface="+mn-ea"/>
                <a:cs typeface="Helvetica" panose="020B0604020202020204" pitchFamily="34" charset="0"/>
              </a:defRPr>
            </a:pPr>
            <a:endParaRPr lang="en-US"/>
          </a:p>
        </c:txPr>
        <c:crossAx val="725039256"/>
        <c:crosses val="autoZero"/>
        <c:auto val="1"/>
        <c:lblAlgn val="ctr"/>
        <c:lblOffset val="100"/>
        <c:noMultiLvlLbl val="0"/>
      </c:catAx>
      <c:valAx>
        <c:axId val="725039256"/>
        <c:scaling>
          <c:orientation val="minMax"/>
        </c:scaling>
        <c:delete val="1"/>
        <c:axPos val="t"/>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crossAx val="725038600"/>
        <c:crosses val="autoZero"/>
        <c:crossBetween val="between"/>
      </c:valAx>
      <c:spPr>
        <a:noFill/>
        <a:ln>
          <a:noFill/>
        </a:ln>
        <a:effectLst/>
      </c:spPr>
    </c:plotArea>
    <c:legend>
      <c:legendPos val="b"/>
      <c:layout>
        <c:manualLayout>
          <c:xMode val="edge"/>
          <c:yMode val="edge"/>
          <c:x val="0.41922827701008492"/>
          <c:y val="0.89719721322487567"/>
          <c:w val="0.23537985781608672"/>
          <c:h val="4.1610574896451195E-2"/>
        </c:manualLayout>
      </c:layout>
      <c:overlay val="0"/>
      <c:spPr>
        <a:solidFill>
          <a:schemeClr val="lt1">
            <a:lumMod val="95000"/>
            <a:alpha val="39000"/>
          </a:schemeClr>
        </a:solidFill>
        <a:ln>
          <a:noFill/>
        </a:ln>
        <a:effectLst/>
      </c:spPr>
      <c:txPr>
        <a:bodyPr rot="0" spcFirstLastPara="1" vertOverflow="ellipsis" vert="horz" wrap="square" anchor="ctr" anchorCtr="1"/>
        <a:lstStyle/>
        <a:p>
          <a:pPr algn="ctr">
            <a:defRPr lang="en-US" sz="1200" b="1" i="0" u="none" strike="noStrike" kern="1200" baseline="0">
              <a:solidFill>
                <a:schemeClr val="dk1">
                  <a:lumMod val="75000"/>
                  <a:lumOff val="25000"/>
                </a:schemeClr>
              </a:solidFill>
              <a:latin typeface="Helvetica" panose="020B0604020202020204" pitchFamily="34" charset="0"/>
              <a:ea typeface="+mn-ea"/>
              <a:cs typeface="Helvetica"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omments/modernComment_3DD_DE9D4F98.xml><?xml version="1.0" encoding="utf-8"?>
<p188:cmLst xmlns:a="http://schemas.openxmlformats.org/drawingml/2006/main" xmlns:r="http://schemas.openxmlformats.org/officeDocument/2006/relationships" xmlns:p188="http://schemas.microsoft.com/office/powerpoint/2018/8/main">
  <p188:cm id="{5F13A1A4-AB76-48AB-8076-AE61DFE966EE}" authorId="{79182B21-F530-CCFA-C704-467BCE01AD0F}" created="2025-03-21T13:29:01.405">
    <ac:txMkLst xmlns:ac="http://schemas.microsoft.com/office/drawing/2013/main/command">
      <pc:docMk xmlns:pc="http://schemas.microsoft.com/office/powerpoint/2013/main/command"/>
      <pc:sldMk xmlns:pc="http://schemas.microsoft.com/office/powerpoint/2013/main/command" cId="3734851480" sldId="989"/>
      <ac:spMk id="3" creationId="{FCC1B274-C7E2-4782-93A8-8D3B73C8D2BC}"/>
      <ac:txMk cp="0" len="60">
        <ac:context len="463" hash="538918536"/>
      </ac:txMk>
    </ac:txMkLst>
    <p188:pos x="7362364" y="167714"/>
    <p188:txBody>
      <a:bodyPr/>
      <a:lstStyle/>
      <a:p>
        <a:r>
          <a:rPr lang="en-US"/>
          <a:t>This bullet is probably best stopped here and the remainder of the text removed. </a:t>
        </a:r>
      </a:p>
    </p188:txBody>
    <p188:extLst>
      <p:ext xmlns:p="http://schemas.openxmlformats.org/presentationml/2006/main" uri="{57CB4572-C831-44C2-8A1C-0ADB6CCDFE69}">
        <p223:reactions xmlns:p223="http://schemas.microsoft.com/office/powerpoint/2022/03/main">
          <p223:rxn type="👍">
            <p223:instance time="2025-03-24T17:31:54.500" authorId="{98E00862-95CF-01A0-AB5F-90042FBB3D5D}"/>
          </p223:rxn>
        </p223:reactions>
      </p:ext>
    </p188:extLst>
  </p188:cm>
  <p188:cm id="{34ECF6A4-7718-4256-A727-B0D27873C698}" authorId="{79182B21-F530-CCFA-C704-467BCE01AD0F}" created="2025-03-21T13:29:50.563">
    <ac:deMkLst xmlns:ac="http://schemas.microsoft.com/office/drawing/2013/main/command">
      <pc:docMk xmlns:pc="http://schemas.microsoft.com/office/powerpoint/2013/main/command"/>
      <pc:sldMk xmlns:pc="http://schemas.microsoft.com/office/powerpoint/2013/main/command" cId="3734851480" sldId="989"/>
      <ac:picMk id="9" creationId="{2896266E-47F5-B904-E8AF-B18DCD60DA3B}"/>
    </ac:deMkLst>
    <p188:txBody>
      <a:bodyPr/>
      <a:lstStyle/>
      <a:p>
        <a:r>
          <a:rPr lang="en-US"/>
          <a:t>Matt A. and Bradlee likely have some additional images for consideration.  There is a good one of the techs building it from last year.  
</a:t>
        </a:r>
      </a:p>
    </p188:txBody>
  </p188:cm>
  <p188:cm id="{509F3053-92BF-47F1-ADEC-4BC1BE06918B}" authorId="{79182B21-F530-CCFA-C704-467BCE01AD0F}" created="2025-03-21T13:30:39.206">
    <ac:txMkLst xmlns:ac="http://schemas.microsoft.com/office/drawing/2013/main/command">
      <pc:docMk xmlns:pc="http://schemas.microsoft.com/office/powerpoint/2013/main/command"/>
      <pc:sldMk xmlns:pc="http://schemas.microsoft.com/office/powerpoint/2013/main/command" cId="3734851480" sldId="989"/>
      <ac:spMk id="3" creationId="{FCC1B274-C7E2-4782-93A8-8D3B73C8D2BC}"/>
      <ac:txMk cp="460">
        <ac:context len="463" hash="538918536"/>
      </ac:txMk>
    </ac:txMkLst>
    <p188:pos x="4675006" y="3678730"/>
    <p188:replyLst>
      <p188:reply id="{B2F67327-761B-D241-89FD-F382F094ADEA}" authorId="{98E00862-95CF-01A0-AB5F-90042FBB3D5D}" created="2025-03-24T17:31:44.019">
        <p188:txBody>
          <a:bodyPr/>
          <a:lstStyle/>
          <a:p>
            <a:r>
              <a:rPr lang="en-US"/>
              <a:t>It is currently  in that process.</a:t>
            </a:r>
          </a:p>
        </p188:txBody>
      </p188:reply>
    </p188:replyLst>
    <p188:txBody>
      <a:bodyPr/>
      <a:lstStyle/>
      <a:p>
        <a:r>
          <a:rPr lang="en-US"/>
          <a:t>Confirm but isn’t this being decommissioned to the user base actively? Consider removing. </a:t>
        </a:r>
      </a:p>
    </p188:txBody>
  </p188:cm>
</p188:cmLst>
</file>

<file path=ppt/comments/modernComment_3E6_66286215.xml><?xml version="1.0" encoding="utf-8"?>
<p188:cmLst xmlns:a="http://schemas.openxmlformats.org/drawingml/2006/main" xmlns:r="http://schemas.openxmlformats.org/officeDocument/2006/relationships" xmlns:p188="http://schemas.microsoft.com/office/powerpoint/2018/8/main">
  <p188:cm id="{14CC3CF5-8F8C-46AB-B716-110C87D24869}" authorId="{79182B21-F530-CCFA-C704-467BCE01AD0F}" created="2025-03-21T19:09:42.764">
    <ac:deMkLst xmlns:ac="http://schemas.microsoft.com/office/drawing/2013/main/command">
      <pc:docMk xmlns:pc="http://schemas.microsoft.com/office/powerpoint/2013/main/command"/>
      <pc:sldMk xmlns:pc="http://schemas.microsoft.com/office/powerpoint/2013/main/command" cId="1713922581" sldId="998"/>
      <ac:spMk id="7" creationId="{BBFD7E4F-0FED-B689-EA34-F7333FC88C82}"/>
    </ac:deMkLst>
    <p188:replyLst>
      <p188:reply id="{5E3D836D-3F2A-3B44-A4A3-EF00C7AFD655}" authorId="{98E00862-95CF-01A0-AB5F-90042FBB3D5D}" created="2025-03-24T16:46:01.529">
        <p188:txBody>
          <a:bodyPr/>
          <a:lstStyle/>
          <a:p>
            <a:r>
              <a:rPr lang="en-US"/>
              <a:t>Yes, will forward email from JJ.</a:t>
            </a:r>
          </a:p>
        </p188:txBody>
      </p188:reply>
    </p188:replyLst>
    <p188:txBody>
      <a:bodyPr/>
      <a:lstStyle/>
      <a:p>
        <a:r>
          <a:rPr lang="en-US"/>
          <a:t>Is this transfer actually complete- I do not recall seeing any email traffic on this with Microreactor folks. </a:t>
        </a:r>
      </a:p>
    </p188:txBody>
  </p188:cm>
</p188:cmLst>
</file>

<file path=ppt/comments/modernComment_3E7_39667C1B.xml><?xml version="1.0" encoding="utf-8"?>
<p188:cmLst xmlns:a="http://schemas.openxmlformats.org/drawingml/2006/main" xmlns:r="http://schemas.openxmlformats.org/officeDocument/2006/relationships" xmlns:p188="http://schemas.microsoft.com/office/powerpoint/2018/8/main">
  <p188:cm id="{C703F32E-0821-44EA-9565-7380712799E1}" authorId="{79182B21-F530-CCFA-C704-467BCE01AD0F}" status="resolved" created="2025-03-21T18:56:46.566" complete="100000">
    <ac:txMkLst xmlns:ac="http://schemas.microsoft.com/office/drawing/2013/main/command">
      <pc:docMk xmlns:pc="http://schemas.microsoft.com/office/powerpoint/2013/main/command"/>
      <pc:sldMk xmlns:pc="http://schemas.microsoft.com/office/powerpoint/2013/main/command" cId="963017755" sldId="999"/>
      <ac:spMk id="3" creationId="{1918F6C8-ABDD-2E48-39C0-22E74406FFB7}"/>
      <ac:txMk cp="0" len="107">
        <ac:context len="434" hash="2488694130"/>
      </ac:txMk>
    </ac:txMkLst>
    <p188:pos x="5889552" y="165681"/>
    <p188:txBody>
      <a:bodyPr/>
      <a:lstStyle/>
      <a:p>
        <a:r>
          <a:rPr lang="en-US"/>
          <a:t>Added the word historically and (new in FY 24) - for your consideration. </a:t>
        </a:r>
      </a:p>
    </p188:txBody>
  </p188:cm>
</p188:cmLst>
</file>

<file path=ppt/comments/modernComment_530_723E99ED.xml><?xml version="1.0" encoding="utf-8"?>
<p188:cmLst xmlns:a="http://schemas.openxmlformats.org/drawingml/2006/main" xmlns:r="http://schemas.openxmlformats.org/officeDocument/2006/relationships" xmlns:p188="http://schemas.microsoft.com/office/powerpoint/2018/8/main">
  <p188:cm id="{08B26A6C-01E8-40A2-AF24-619A011B5E59}" authorId="{79182B21-F530-CCFA-C704-467BCE01AD0F}" created="2025-03-21T13:27:23.271">
    <ac:txMkLst xmlns:ac="http://schemas.microsoft.com/office/drawing/2013/main/command">
      <pc:docMk xmlns:pc="http://schemas.microsoft.com/office/powerpoint/2013/main/command"/>
      <pc:sldMk xmlns:pc="http://schemas.microsoft.com/office/powerpoint/2013/main/command" cId="1916705261" sldId="1328"/>
      <ac:spMk id="9" creationId="{94C0C6F2-FF15-FFED-D687-5E300C4D8DAA}"/>
      <ac:txMk cp="486">
        <ac:context len="692" hash="2442876602"/>
      </ac:txMk>
    </ac:txMkLst>
    <p188:pos x="6064056" y="2887585"/>
    <p188:txBody>
      <a:bodyPr/>
      <a:lstStyle/>
      <a:p>
        <a:r>
          <a:rPr lang="en-US"/>
          <a:t>This sub-bullet doesn’t make sense.  You might consider just removing it.  The bullet “no base funding to partner facilities” is seems sufficient for this audience.  </a:t>
        </a:r>
      </a:p>
    </p188:txBody>
  </p188:cm>
</p188:cmLst>
</file>

<file path=ppt/comments/modernComment_541_C626FF54.xml><?xml version="1.0" encoding="utf-8"?>
<p188:cmLst xmlns:a="http://schemas.openxmlformats.org/drawingml/2006/main" xmlns:r="http://schemas.openxmlformats.org/officeDocument/2006/relationships" xmlns:p188="http://schemas.microsoft.com/office/powerpoint/2018/8/main">
  <p188:cm id="{07BB9C30-5CC4-4E56-A969-54D9D9A0FC79}" authorId="{79182B21-F530-CCFA-C704-467BCE01AD0F}" status="resolved" created="2025-03-21T17:59:34.454" complete="100000">
    <ac:txMkLst xmlns:ac="http://schemas.microsoft.com/office/drawing/2013/main/command">
      <pc:docMk xmlns:pc="http://schemas.microsoft.com/office/powerpoint/2013/main/command"/>
      <pc:sldMk xmlns:pc="http://schemas.microsoft.com/office/powerpoint/2013/main/command" cId="3324444500" sldId="1345"/>
      <ac:spMk id="7" creationId="{34420E1A-8233-35D6-67B1-51B0F4C37383}"/>
      <ac:txMk cp="0" len="52">
        <ac:context len="289" hash="2315458635"/>
      </ac:txMk>
    </ac:txMkLst>
    <p188:pos x="6008215" y="165645"/>
    <p188:txBody>
      <a:bodyPr/>
      <a:lstStyle/>
      <a:p>
        <a:r>
          <a:rPr lang="en-US"/>
          <a:t>Just a reminder: careful not to call out anticipated timeframe for FY 2026 NOFO or speculate on FY 25.  Questions on this should be directed to NEUP program leadership. </a:t>
        </a:r>
      </a:p>
    </p188:txBody>
  </p188:cm>
  <p188:cm id="{0C12A919-8C07-4553-B904-DB629AF44B01}" authorId="{79182B21-F530-CCFA-C704-467BCE01AD0F}" status="resolved" created="2025-03-21T18:53:55.104" complete="100000">
    <ac:txMkLst xmlns:ac="http://schemas.microsoft.com/office/drawing/2013/main/command">
      <pc:docMk xmlns:pc="http://schemas.microsoft.com/office/powerpoint/2013/main/command"/>
      <pc:sldMk xmlns:pc="http://schemas.microsoft.com/office/powerpoint/2013/main/command" cId="3324444500" sldId="1345"/>
      <ac:graphicFrameMk id="8" creationId="{136DA1EF-6C4A-801F-C846-732A46A36F5E}"/>
      <ac:tblMk/>
      <ac:tcMk rowId="1012757388" colId="402474759"/>
      <ac:txMk cp="0" len="7">
        <ac:context len="8" hash="3523216516"/>
      </ac:txMk>
    </ac:txMkLst>
    <p188:pos x="5873349" y="1549378"/>
    <p188:txBody>
      <a:bodyPr/>
      <a:lstStyle/>
      <a:p>
        <a:r>
          <a:rPr lang="en-US"/>
          <a:t>Please double check the 2025 FOA.  To my knowledge, we do not put out this guidance.  We state the ceiling of $4M but no further detail. 
If this is a guideline - please state. </a:t>
        </a:r>
      </a:p>
    </p188:txBody>
  </p188:cm>
</p188:cmLst>
</file>

<file path=ppt/comments/modernComment_583_DA8DBA3E.xml><?xml version="1.0" encoding="utf-8"?>
<p188:cmLst xmlns:a="http://schemas.openxmlformats.org/drawingml/2006/main" xmlns:r="http://schemas.openxmlformats.org/officeDocument/2006/relationships" xmlns:p188="http://schemas.microsoft.com/office/powerpoint/2018/8/main">
  <p188:cm id="{16DCE0AA-9495-4AE0-A3B8-330872B75F28}" authorId="{79182B21-F530-CCFA-C704-467BCE01AD0F}" status="resolved" created="2025-03-21T17:57:14.286" complete="100000">
    <ac:txMkLst xmlns:ac="http://schemas.microsoft.com/office/drawing/2013/main/command">
      <pc:docMk xmlns:pc="http://schemas.microsoft.com/office/powerpoint/2013/main/command"/>
      <pc:sldMk xmlns:pc="http://schemas.microsoft.com/office/powerpoint/2013/main/command" cId="3666721342" sldId="1411"/>
      <ac:spMk id="3" creationId="{98044045-7539-0D09-93CB-EDF3AB17345B}"/>
      <ac:txMk cp="449" len="13">
        <ac:context len="542" hash="1593971025"/>
      </ac:txMk>
    </ac:txMkLst>
    <p188:pos x="1624680" y="3771512"/>
    <p188:txBody>
      <a:bodyPr/>
      <a:lstStyle/>
      <a:p>
        <a:r>
          <a:rPr lang="en-US"/>
          <a:t>Remove/update last bullet:
Teton supercomputer - next flagship system at INL -  should be available to users later this year. 
</a:t>
        </a:r>
      </a:p>
    </p188:txBody>
  </p188:cm>
</p188:cmLst>
</file>

<file path=ppt/comments/modernComment_727_D086CF50.xml><?xml version="1.0" encoding="utf-8"?>
<p188:cmLst xmlns:a="http://schemas.openxmlformats.org/drawingml/2006/main" xmlns:r="http://schemas.openxmlformats.org/officeDocument/2006/relationships" xmlns:p188="http://schemas.microsoft.com/office/powerpoint/2018/8/main">
  <p188:cm id="{46688972-65B7-4173-9C4E-2F7C53B787E1}" authorId="{79182B21-F530-CCFA-C704-467BCE01AD0F}" status="resolved" created="2025-03-21T19:14:59.836" complete="100000">
    <ac:txMkLst xmlns:ac="http://schemas.microsoft.com/office/drawing/2013/main/command">
      <pc:docMk xmlns:pc="http://schemas.microsoft.com/office/powerpoint/2013/main/command"/>
      <pc:sldMk xmlns:pc="http://schemas.microsoft.com/office/powerpoint/2013/main/command" cId="3498495824" sldId="1831"/>
      <ac:spMk id="3" creationId="{9423EB88-C929-FCE5-6CAB-690171CAE4FB}"/>
      <ac:txMk cp="129">
        <ac:context len="604" hash="3507590714"/>
      </ac:txMk>
    </ac:txMkLst>
    <p188:pos x="1533937" y="1279237"/>
    <p188:replyLst>
      <p188:reply id="{AA21E63D-B6FA-DE4E-AFCC-AA0F7958B70C}" authorId="{98E00862-95CF-01A0-AB5F-90042FBB3D5D}" created="2025-03-24T14:29:58.099">
        <p188:txBody>
          <a:bodyPr/>
          <a:lstStyle/>
          <a:p>
            <a:r>
              <a:rPr lang="en-US"/>
              <a:t>Added “from donations and harvesting”</a:t>
            </a:r>
          </a:p>
        </p188:txBody>
      </p188:reply>
    </p188:replyLst>
    <p188:txBody>
      <a:bodyPr/>
      <a:lstStyle/>
      <a:p>
        <a:r>
          <a:rPr lang="en-US"/>
          <a:t>Enrich --&gt; Add
</a:t>
        </a:r>
      </a:p>
    </p188:txBody>
  </p188:cm>
</p188:cmLst>
</file>

<file path=ppt/comments/modernComment_731_94BFB960.xml><?xml version="1.0" encoding="utf-8"?>
<p188:cmLst xmlns:a="http://schemas.openxmlformats.org/drawingml/2006/main" xmlns:r="http://schemas.openxmlformats.org/officeDocument/2006/relationships" xmlns:p188="http://schemas.microsoft.com/office/powerpoint/2018/8/main">
  <p188:cm id="{D1A6F9AD-0323-44CD-8B6D-8D4E3C57D238}" authorId="{79182B21-F530-CCFA-C704-467BCE01AD0F}" status="resolved" created="2025-03-21T19:11:58.388" complete="100000">
    <ac:txMkLst xmlns:ac="http://schemas.microsoft.com/office/drawing/2013/main/command">
      <pc:docMk xmlns:pc="http://schemas.microsoft.com/office/powerpoint/2013/main/command"/>
      <pc:sldMk xmlns:pc="http://schemas.microsoft.com/office/powerpoint/2013/main/command" cId="2495592800" sldId="1841"/>
      <ac:spMk id="3" creationId="{CCC13ED4-5EA9-42A2-B066-1E0F01CA3E6C}"/>
      <ac:txMk cp="38">
        <ac:context len="368" hash="1951514386"/>
      </ac:txMk>
    </ac:txMkLst>
    <p188:pos x="7285583" y="528185"/>
    <p188:txBody>
      <a:bodyPr/>
      <a:lstStyle/>
      <a:p>
        <a:r>
          <a:rPr lang="en-US"/>
          <a:t>Delete - too generic. </a:t>
        </a:r>
      </a:p>
    </p188:txBody>
  </p188:cm>
</p188:cmLst>
</file>

<file path=ppt/comments/modernComment_755_BA5AF3F8.xml><?xml version="1.0" encoding="utf-8"?>
<p188:cmLst xmlns:a="http://schemas.openxmlformats.org/drawingml/2006/main" xmlns:r="http://schemas.openxmlformats.org/officeDocument/2006/relationships" xmlns:p188="http://schemas.microsoft.com/office/powerpoint/2018/8/main">
  <p188:cm id="{CE907AB0-1D9F-43EE-ACDC-F3A25EB9D1C0}" authorId="{79182B21-F530-CCFA-C704-467BCE01AD0F}" status="resolved" created="2025-03-21T19:17:59.671" complete="100000">
    <ac:txMkLst xmlns:ac="http://schemas.microsoft.com/office/drawing/2013/main/command">
      <pc:docMk xmlns:pc="http://schemas.microsoft.com/office/powerpoint/2013/main/command"/>
      <pc:sldMk xmlns:pc="http://schemas.microsoft.com/office/powerpoint/2013/main/command" cId="3126522872" sldId="1877"/>
      <ac:spMk id="3" creationId="{9B78CC46-B270-9195-EE07-1A7B9AAABBA3}"/>
      <ac:txMk cp="442" len="75">
        <ac:context len="518" hash="3980717076"/>
      </ac:txMk>
    </ac:txMkLst>
    <p188:pos x="5561485" y="2278431"/>
    <p188:txBody>
      <a:bodyPr/>
      <a:lstStyle/>
      <a:p>
        <a:r>
          <a:rPr lang="en-US"/>
          <a:t>Font type and size appear to change in these bullets. 
In other slides - bullets are blue/gray text at the first layer or vice-versa.  If possible, consistency is preferred through the deck.  
Font colors seem to change periodically as well so please try to use a consistent theme.  </a:t>
        </a:r>
      </a:p>
    </p188:txBody>
  </p188:cm>
</p188:cmLst>
</file>

<file path=ppt/comments/modernComment_758_1B14B82C.xml><?xml version="1.0" encoding="utf-8"?>
<p188:cmLst xmlns:a="http://schemas.openxmlformats.org/drawingml/2006/main" xmlns:r="http://schemas.openxmlformats.org/officeDocument/2006/relationships" xmlns:p188="http://schemas.microsoft.com/office/powerpoint/2018/8/main">
  <p188:cm id="{CBECE36B-7869-4D70-93E0-B858B73FB03D}" authorId="{79182B21-F530-CCFA-C704-467BCE01AD0F}" created="2025-03-21T19:03:17.557">
    <ac:txMkLst xmlns:ac="http://schemas.microsoft.com/office/drawing/2013/main/command">
      <pc:docMk xmlns:pc="http://schemas.microsoft.com/office/powerpoint/2013/main/command"/>
      <pc:sldMk xmlns:pc="http://schemas.microsoft.com/office/powerpoint/2013/main/command" cId="454342700" sldId="1880"/>
      <ac:spMk id="3" creationId="{EB19C717-2A2E-6C98-8F01-1469180E0745}"/>
      <ac:txMk cp="0" len="14">
        <ac:context len="696" hash="2419411614"/>
      </ac:txMk>
    </ac:txMkLst>
    <p188:pos x="1787792" y="206448"/>
    <p188:txBody>
      <a:bodyPr/>
      <a:lstStyle/>
      <a:p>
        <a:r>
          <a:rPr lang="en-US"/>
          <a:t>Added the term Pilot to this slide.  </a:t>
        </a:r>
      </a:p>
    </p188:txBody>
    <p188:extLst>
      <p:ext xmlns:p="http://schemas.openxmlformats.org/presentationml/2006/main" uri="{57CB4572-C831-44C2-8A1C-0ADB6CCDFE69}">
        <p223:reactions xmlns:p223="http://schemas.microsoft.com/office/powerpoint/2022/03/main">
          <p223:rxn type="👍">
            <p223:instance time="2025-03-24T16:47:37.012" authorId="{98E00862-95CF-01A0-AB5F-90042FBB3D5D}"/>
          </p223:rxn>
        </p223:reactions>
      </p:ext>
    </p188:extLst>
  </p188:cm>
</p188:cmLst>
</file>

<file path=ppt/comments/modernComment_759_BB1FA8.xml><?xml version="1.0" encoding="utf-8"?>
<p188:cmLst xmlns:a="http://schemas.openxmlformats.org/drawingml/2006/main" xmlns:r="http://schemas.openxmlformats.org/officeDocument/2006/relationships" xmlns:p188="http://schemas.microsoft.com/office/powerpoint/2018/8/main">
  <p188:cm id="{289086D7-BFCA-4D2B-A69E-A2AF94F4BBD3}" authorId="{79182B21-F530-CCFA-C704-467BCE01AD0F}" status="resolved" created="2025-03-21T19:04:28.758" complete="100000">
    <ac:txMkLst xmlns:ac="http://schemas.microsoft.com/office/drawing/2013/main/command">
      <pc:docMk xmlns:pc="http://schemas.microsoft.com/office/powerpoint/2013/main/command"/>
      <pc:sldMk xmlns:pc="http://schemas.microsoft.com/office/powerpoint/2013/main/command" cId="12263336" sldId="1881"/>
      <ac:spMk id="6" creationId="{6F1EE5A7-9669-12A2-B990-8BDFE2595A7F}"/>
      <ac:txMk cp="122" len="6">
        <ac:context len="413" hash="1971722669"/>
      </ac:txMk>
    </ac:txMkLst>
    <p188:pos x="5646455" y="982409"/>
    <p188:txBody>
      <a:bodyPr/>
      <a:lstStyle/>
      <a:p>
        <a:r>
          <a:rPr lang="en-US"/>
          <a:t>Images and videos</a:t>
        </a:r>
      </a:p>
    </p188:txBody>
  </p188:cm>
  <p188:cm id="{D4974CE3-7230-4467-8B68-67502255DF76}" authorId="{79182B21-F530-CCFA-C704-467BCE01AD0F}" created="2025-03-21T19:05:34.686">
    <ac:txMkLst xmlns:ac="http://schemas.microsoft.com/office/drawing/2013/main/command">
      <pc:docMk xmlns:pc="http://schemas.microsoft.com/office/powerpoint/2013/main/command"/>
      <pc:sldMk xmlns:pc="http://schemas.microsoft.com/office/powerpoint/2013/main/command" cId="12263336" sldId="1881"/>
      <ac:spMk id="6" creationId="{6F1EE5A7-9669-12A2-B990-8BDFE2595A7F}"/>
      <ac:txMk cp="411">
        <ac:context len="413" hash="1971722669"/>
      </ac:txMk>
    </ac:txMkLst>
    <p188:pos x="7112287" y="2608785"/>
    <p188:replyLst>
      <p188:reply id="{1A880891-FF4D-C445-9BB3-42DED5845568}" authorId="{98E00862-95CF-01A0-AB5F-90042FBB3D5D}" created="2025-03-24T16:40:34.194">
        <p188:txBody>
          <a:bodyPr/>
          <a:lstStyle/>
          <a:p>
            <a:r>
              <a:rPr lang="en-US"/>
              <a:t>Added NE MS story</a:t>
            </a:r>
          </a:p>
        </p188:txBody>
      </p188:reply>
    </p188:replyLst>
    <p188:txBody>
      <a:bodyPr/>
      <a:lstStyle/>
      <a:p>
        <a:r>
          <a:rPr lang="en-US"/>
          <a:t>Replace with NE milestone story or just leave blank. </a:t>
        </a:r>
      </a:p>
    </p188:txBody>
  </p188:cm>
</p188:cmLst>
</file>

<file path=ppt/drawings/drawing1.xml><?xml version="1.0" encoding="utf-8"?>
<c:userShapes xmlns:c="http://schemas.openxmlformats.org/drawingml/2006/chart">
  <cdr:relSizeAnchor xmlns:cdr="http://schemas.openxmlformats.org/drawingml/2006/chartDrawing">
    <cdr:from>
      <cdr:x>0.80819</cdr:x>
      <cdr:y>0.91611</cdr:y>
    </cdr:from>
    <cdr:to>
      <cdr:x>0.98883</cdr:x>
      <cdr:y>0.95507</cdr:y>
    </cdr:to>
    <cdr:sp macro="" textlink="">
      <cdr:nvSpPr>
        <cdr:cNvPr id="2" name="TextBox 1">
          <a:extLst xmlns:a="http://schemas.openxmlformats.org/drawingml/2006/main">
            <a:ext uri="{FF2B5EF4-FFF2-40B4-BE49-F238E27FC236}">
              <a16:creationId xmlns:a16="http://schemas.microsoft.com/office/drawing/2014/main" id="{B0FA66C3-18EE-49BB-B520-702A0D166A4A}"/>
            </a:ext>
          </a:extLst>
        </cdr:cNvPr>
        <cdr:cNvSpPr txBox="1"/>
      </cdr:nvSpPr>
      <cdr:spPr>
        <a:xfrm xmlns:a="http://schemas.openxmlformats.org/drawingml/2006/main">
          <a:off x="8275506" y="5389654"/>
          <a:ext cx="1849673" cy="22921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en-US" sz="1100" i="1"/>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8566BB-A750-384C-99F7-66265AF64539}" type="datetimeFigureOut">
              <a:rPr lang="en-US" smtClean="0"/>
              <a:t>4/14/25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07DB02-3CAF-C64B-94BE-1B80EF929943}" type="slidenum">
              <a:rPr lang="en-US" smtClean="0"/>
              <a:t>‹#›</a:t>
            </a:fld>
            <a:endParaRPr lang="en-US"/>
          </a:p>
        </p:txBody>
      </p:sp>
    </p:spTree>
    <p:extLst>
      <p:ext uri="{BB962C8B-B14F-4D97-AF65-F5344CB8AC3E}">
        <p14:creationId xmlns:p14="http://schemas.microsoft.com/office/powerpoint/2010/main" val="41141194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457FF9-032B-CB33-9E21-4DC407058B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150606-105B-8BC1-951B-A095707C24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73874B-B550-1156-9E40-7F3E8A7D547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8172330-30D0-1B9B-00F3-3AB941A7EA41}"/>
              </a:ext>
            </a:extLst>
          </p:cNvPr>
          <p:cNvSpPr>
            <a:spLocks noGrp="1"/>
          </p:cNvSpPr>
          <p:nvPr>
            <p:ph type="sldNum" sz="quarter" idx="5"/>
          </p:nvPr>
        </p:nvSpPr>
        <p:spPr/>
        <p:txBody>
          <a:bodyPr/>
          <a:lstStyle/>
          <a:p>
            <a:fld id="{9A0CCFD4-A7F8-054B-8822-BC244B953582}" type="slidenum">
              <a:rPr lang="en-US" smtClean="0"/>
              <a:t>2</a:t>
            </a:fld>
            <a:endParaRPr lang="en-US"/>
          </a:p>
        </p:txBody>
      </p:sp>
    </p:spTree>
    <p:extLst>
      <p:ext uri="{BB962C8B-B14F-4D97-AF65-F5344CB8AC3E}">
        <p14:creationId xmlns:p14="http://schemas.microsoft.com/office/powerpoint/2010/main" val="16912380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Proposals are complex, requiring multiple forms to complete, with validation requirements that change based on the type of proposal, the information being collected, and other factors. </a:t>
            </a:r>
          </a:p>
          <a:p>
            <a:endParaRPr lang="en-US" dirty="0"/>
          </a:p>
          <a:p>
            <a:r>
              <a:rPr lang="en-US" dirty="0"/>
              <a:t>To help our users, we have completely overhauled the way our proposal system validates information and communicates validation issues to the researcher. </a:t>
            </a:r>
          </a:p>
          <a:p>
            <a:endParaRPr lang="en-US" dirty="0"/>
          </a:p>
          <a:p>
            <a:r>
              <a:rPr lang="en-US" dirty="0"/>
              <a:t>We have added intuitive visual cues that use coloration to identify specific sections and fields that need additional attention, and updated validation messages to be clearer and more concise. </a:t>
            </a:r>
          </a:p>
          <a:p>
            <a:endParaRPr lang="en-US" dirty="0"/>
          </a:p>
          <a:p>
            <a:r>
              <a:rPr lang="en-US" dirty="0"/>
              <a:t>Real-time validation has been added to each section of the proposal to improve how we communicate which sections require additional content, and which sections are complete and ready for submission. </a:t>
            </a:r>
          </a:p>
          <a:p>
            <a:endParaRPr lang="en-US" dirty="0"/>
          </a:p>
          <a:p>
            <a:r>
              <a:rPr lang="en-US" dirty="0"/>
              <a:t>These new features have made the process to prepare and submit a proposal more intuitive, easier, and as a result, we have seen a significant reduction in the number of user support requests we receive during a call. </a:t>
            </a:r>
          </a:p>
          <a:p>
            <a:endParaRPr lang="en-US" dirty="0"/>
          </a:p>
        </p:txBody>
      </p:sp>
      <p:sp>
        <p:nvSpPr>
          <p:cNvPr id="4" name="Slide Number Placeholder 3"/>
          <p:cNvSpPr>
            <a:spLocks noGrp="1"/>
          </p:cNvSpPr>
          <p:nvPr>
            <p:ph type="sldNum" sz="quarter" idx="5"/>
          </p:nvPr>
        </p:nvSpPr>
        <p:spPr/>
        <p:txBody>
          <a:bodyPr/>
          <a:lstStyle/>
          <a:p>
            <a:fld id="{9A0CCFD4-A7F8-054B-8822-BC244B953582}" type="slidenum">
              <a:rPr lang="en-US" smtClean="0"/>
              <a:t>38</a:t>
            </a:fld>
            <a:endParaRPr lang="en-US"/>
          </a:p>
        </p:txBody>
      </p:sp>
    </p:spTree>
    <p:extLst>
      <p:ext uri="{BB962C8B-B14F-4D97-AF65-F5344CB8AC3E}">
        <p14:creationId xmlns:p14="http://schemas.microsoft.com/office/powerpoint/2010/main" val="33700259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Awarded projects are given a period of time to complete physical work at facilities, and the new project status system has been developed to simplify, standardize, and support reporting of progress back to NSUF. </a:t>
            </a:r>
          </a:p>
          <a:p>
            <a:endParaRPr lang="en-US" dirty="0"/>
          </a:p>
          <a:p>
            <a:r>
              <a:rPr lang="en-US" dirty="0"/>
              <a:t>This system has had been used by a small pilot group of partners and refined over a multi-year period, we are officially launching this for all NSUF partners this year.</a:t>
            </a:r>
          </a:p>
          <a:p>
            <a:endParaRPr lang="en-US" dirty="0"/>
          </a:p>
          <a:p>
            <a:r>
              <a:rPr lang="en-US" dirty="0"/>
              <a:t>When partners report completion of physical work at the facility, notifications will be sent to help guide researchers to submitting completion reports for their project</a:t>
            </a:r>
          </a:p>
          <a:p>
            <a:endParaRPr lang="en-US" dirty="0"/>
          </a:p>
          <a:p>
            <a:r>
              <a:rPr lang="en-US" dirty="0"/>
              <a:t>The status system is crucial to the business process for completing projects, scheduling and evaluating capability utilization, and reporting. </a:t>
            </a:r>
          </a:p>
          <a:p>
            <a:endParaRPr lang="en-US" dirty="0"/>
          </a:p>
          <a:p>
            <a:r>
              <a:rPr lang="en-US" dirty="0"/>
              <a:t>This new system is extremely easy and simple to use, greatly simplifying and standardizing our previous ad-hoc reporting process for partners.</a:t>
            </a:r>
          </a:p>
          <a:p>
            <a:endParaRPr lang="en-US" dirty="0"/>
          </a:p>
          <a:p>
            <a:endParaRPr lang="en-US" dirty="0"/>
          </a:p>
        </p:txBody>
      </p:sp>
      <p:sp>
        <p:nvSpPr>
          <p:cNvPr id="4" name="Slide Number Placeholder 3"/>
          <p:cNvSpPr>
            <a:spLocks noGrp="1"/>
          </p:cNvSpPr>
          <p:nvPr>
            <p:ph type="sldNum" sz="quarter" idx="5"/>
          </p:nvPr>
        </p:nvSpPr>
        <p:spPr/>
        <p:txBody>
          <a:bodyPr/>
          <a:lstStyle/>
          <a:p>
            <a:fld id="{9A0CCFD4-A7F8-054B-8822-BC244B953582}" type="slidenum">
              <a:rPr lang="en-US" smtClean="0"/>
              <a:t>39</a:t>
            </a:fld>
            <a:endParaRPr lang="en-US"/>
          </a:p>
        </p:txBody>
      </p:sp>
    </p:spTree>
    <p:extLst>
      <p:ext uri="{BB962C8B-B14F-4D97-AF65-F5344CB8AC3E}">
        <p14:creationId xmlns:p14="http://schemas.microsoft.com/office/powerpoint/2010/main" val="40588695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NRDS is extremely important to NSUF for the future of research data storage and utilization, and that starts as soon as physical work begins on an awarded project. </a:t>
            </a:r>
          </a:p>
          <a:p>
            <a:endParaRPr lang="en-US" dirty="0"/>
          </a:p>
          <a:p>
            <a:r>
              <a:rPr lang="en-US" dirty="0"/>
              <a:t>To support that work, we have added a direct link to the proposal to access the research data that is generated and collected by the associated partner facilities, instrument scientists, and other sources of research data.</a:t>
            </a:r>
          </a:p>
          <a:p>
            <a:endParaRPr lang="en-US" dirty="0"/>
          </a:p>
          <a:p>
            <a:r>
              <a:rPr lang="en-US" dirty="0"/>
              <a:t>This new feature supports single-sign-on, which means that if you have logged in to the NSUF site, you do not need to login again at the NRDS Portal, if you follow the link in your proposal. </a:t>
            </a:r>
          </a:p>
          <a:p>
            <a:endParaRPr lang="en-US" dirty="0"/>
          </a:p>
          <a:p>
            <a:r>
              <a:rPr lang="en-US" dirty="0"/>
              <a:t>While some researchers may have access to multiple projects in the NRDS portal, this feature provides an easy and convenient way to access the data for a specific project. </a:t>
            </a:r>
          </a:p>
          <a:p>
            <a:endParaRPr lang="en-US" dirty="0"/>
          </a:p>
          <a:p>
            <a:r>
              <a:rPr lang="en-US" dirty="0"/>
              <a:t>This new feature is only available to the PI, facility leads and other authorized staff at requested partner facilities, and NSUF administrators. </a:t>
            </a:r>
          </a:p>
          <a:p>
            <a:endParaRPr lang="en-US" dirty="0"/>
          </a:p>
          <a:p>
            <a:endParaRPr lang="en-US" dirty="0"/>
          </a:p>
        </p:txBody>
      </p:sp>
      <p:sp>
        <p:nvSpPr>
          <p:cNvPr id="4" name="Slide Number Placeholder 3"/>
          <p:cNvSpPr>
            <a:spLocks noGrp="1"/>
          </p:cNvSpPr>
          <p:nvPr>
            <p:ph type="sldNum" sz="quarter" idx="5"/>
          </p:nvPr>
        </p:nvSpPr>
        <p:spPr/>
        <p:txBody>
          <a:bodyPr/>
          <a:lstStyle/>
          <a:p>
            <a:fld id="{9A0CCFD4-A7F8-054B-8822-BC244B953582}" type="slidenum">
              <a:rPr lang="en-US" smtClean="0"/>
              <a:t>40</a:t>
            </a:fld>
            <a:endParaRPr lang="en-US"/>
          </a:p>
        </p:txBody>
      </p:sp>
    </p:spTree>
    <p:extLst>
      <p:ext uri="{BB962C8B-B14F-4D97-AF65-F5344CB8AC3E}">
        <p14:creationId xmlns:p14="http://schemas.microsoft.com/office/powerpoint/2010/main" val="20518548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tx2"/>
                </a:solidFill>
                <a:latin typeface="Arial"/>
                <a:cs typeface="Arial"/>
              </a:rPr>
              <a:t>Objective: </a:t>
            </a:r>
            <a:r>
              <a:rPr lang="en-US" sz="1200" dirty="0">
                <a:latin typeface="Arial"/>
                <a:cs typeface="Arial"/>
              </a:rPr>
              <a:t>Build long-term relationships between the NSUF program office, NSUF partner facilities, and non-nuclear energy specific university-affiliated users to provide better utilization of NSUF resources in addressing United States energy challenges. </a:t>
            </a:r>
          </a:p>
          <a:p>
            <a:endParaRPr lang="en-US" dirty="0"/>
          </a:p>
        </p:txBody>
      </p:sp>
      <p:sp>
        <p:nvSpPr>
          <p:cNvPr id="4" name="Slide Number Placeholder 3"/>
          <p:cNvSpPr>
            <a:spLocks noGrp="1"/>
          </p:cNvSpPr>
          <p:nvPr>
            <p:ph type="sldNum" sz="quarter" idx="5"/>
          </p:nvPr>
        </p:nvSpPr>
        <p:spPr/>
        <p:txBody>
          <a:bodyPr/>
          <a:lstStyle/>
          <a:p>
            <a:fld id="{7107DB02-3CAF-C64B-94BE-1B80EF929943}" type="slidenum">
              <a:rPr lang="en-US" smtClean="0"/>
              <a:t>42</a:t>
            </a:fld>
            <a:endParaRPr lang="en-US"/>
          </a:p>
        </p:txBody>
      </p:sp>
    </p:spTree>
    <p:extLst>
      <p:ext uri="{BB962C8B-B14F-4D97-AF65-F5344CB8AC3E}">
        <p14:creationId xmlns:p14="http://schemas.microsoft.com/office/powerpoint/2010/main" val="37607502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0CCFD4-A7F8-054B-8822-BC244B953582}" type="slidenum">
              <a:rPr lang="en-US" smtClean="0"/>
              <a:t>49</a:t>
            </a:fld>
            <a:endParaRPr lang="en-US" dirty="0"/>
          </a:p>
        </p:txBody>
      </p:sp>
    </p:spTree>
    <p:extLst>
      <p:ext uri="{BB962C8B-B14F-4D97-AF65-F5344CB8AC3E}">
        <p14:creationId xmlns:p14="http://schemas.microsoft.com/office/powerpoint/2010/main" val="16409284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defRPr/>
            </a:pPr>
            <a:r>
              <a:rPr lang="en-US"/>
              <a:t>The objective of the irradiation campaign is to capture the effects of neutron irradiation as a function of temperature on dose on the Alumina-forming austenitic (AFA) material microstructure, mechanical properties, and corrosion behavior.  No irradiation data appears to be available for this material. </a:t>
            </a:r>
          </a:p>
          <a:p>
            <a:endParaRPr lang="en-US"/>
          </a:p>
          <a:p>
            <a:r>
              <a:rPr lang="en-US"/>
              <a:t>AFA stainless steels have improved creep strength and oxidation resistance relative to 300-series stainless steels. The ability to form a passive alumina layer on the surface gives AFA excellent oxidation and corrosion resistance.  AFA has been investigated for use in supercritical fluid and liquid lead environments and has seen limited commercialization in non-nuclear applications. </a:t>
            </a:r>
            <a:endParaRPr lang="en-US">
              <a:cs typeface="Calibri"/>
            </a:endParaRPr>
          </a:p>
          <a:p>
            <a:endParaRPr lang="en-US"/>
          </a:p>
          <a:p>
            <a:r>
              <a:rPr lang="en-US"/>
              <a:t>This irradiation campaign builds on previous testing campaigns performed on AFA steels in the US as funded by DOE and DOE-NE, and in the UK. </a:t>
            </a:r>
          </a:p>
          <a:p>
            <a:endParaRPr lang="en-US">
              <a:cs typeface="Calibri" panose="020F0502020204030204"/>
            </a:endParaRPr>
          </a:p>
          <a:p>
            <a:r>
              <a:rPr lang="en-US"/>
              <a:t>This experiment will also assist in removing the “trial and error” aspect from the design of future nuclear graphite grades.</a:t>
            </a:r>
          </a:p>
          <a:p>
            <a:endParaRPr lang="en-US"/>
          </a:p>
        </p:txBody>
      </p:sp>
      <p:sp>
        <p:nvSpPr>
          <p:cNvPr id="4" name="Slide Number Placeholder 3"/>
          <p:cNvSpPr>
            <a:spLocks noGrp="1"/>
          </p:cNvSpPr>
          <p:nvPr>
            <p:ph type="sldNum" sz="quarter" idx="5"/>
          </p:nvPr>
        </p:nvSpPr>
        <p:spPr/>
        <p:txBody>
          <a:bodyPr/>
          <a:lstStyle/>
          <a:p>
            <a:fld id="{450F5A30-8F9A-DB42-A9E1-A54E3A2A425F}" type="slidenum">
              <a:rPr lang="en-US" smtClean="0"/>
              <a:t>59</a:t>
            </a:fld>
            <a:endParaRPr lang="en-US"/>
          </a:p>
        </p:txBody>
      </p:sp>
    </p:spTree>
    <p:extLst>
      <p:ext uri="{BB962C8B-B14F-4D97-AF65-F5344CB8AC3E}">
        <p14:creationId xmlns:p14="http://schemas.microsoft.com/office/powerpoint/2010/main" val="24759326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Graphite capsules being inspected</a:t>
            </a:r>
            <a:endParaRPr lang="en-US" dirty="0"/>
          </a:p>
        </p:txBody>
      </p:sp>
      <p:sp>
        <p:nvSpPr>
          <p:cNvPr id="4" name="Slide Number Placeholder 3"/>
          <p:cNvSpPr>
            <a:spLocks noGrp="1"/>
          </p:cNvSpPr>
          <p:nvPr>
            <p:ph type="sldNum" sz="quarter" idx="5"/>
          </p:nvPr>
        </p:nvSpPr>
        <p:spPr/>
        <p:txBody>
          <a:bodyPr/>
          <a:lstStyle/>
          <a:p>
            <a:fld id="{D0E5B08D-7E9E-4F26-8301-A44CB4E8BFCD}" type="slidenum">
              <a:rPr lang="en-US" smtClean="0"/>
              <a:t>60</a:t>
            </a:fld>
            <a:endParaRPr lang="en-US"/>
          </a:p>
        </p:txBody>
      </p:sp>
    </p:spTree>
    <p:extLst>
      <p:ext uri="{BB962C8B-B14F-4D97-AF65-F5344CB8AC3E}">
        <p14:creationId xmlns:p14="http://schemas.microsoft.com/office/powerpoint/2010/main" val="18862558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pictures are of the “graphite can”, which holds very fragile specimens consisting of two 3mm HOPG disc (0.4mm thickness) and six 6mm </a:t>
            </a:r>
            <a:r>
              <a:rPr lang="en-US" dirty="0" err="1"/>
              <a:t>PyC</a:t>
            </a:r>
            <a:r>
              <a:rPr lang="en-US" dirty="0"/>
              <a:t> disc (0.08mm thickness) specimens. These specimens had to be loaded with vacuum tweezers. The can dimension is roughly 15.25mm in height, with a 9mm diameter.</a:t>
            </a:r>
          </a:p>
        </p:txBody>
      </p:sp>
      <p:sp>
        <p:nvSpPr>
          <p:cNvPr id="4" name="Slide Number Placeholder 3"/>
          <p:cNvSpPr>
            <a:spLocks noGrp="1"/>
          </p:cNvSpPr>
          <p:nvPr>
            <p:ph type="sldNum" sz="quarter" idx="5"/>
          </p:nvPr>
        </p:nvSpPr>
        <p:spPr/>
        <p:txBody>
          <a:bodyPr/>
          <a:lstStyle/>
          <a:p>
            <a:fld id="{D0E5B08D-7E9E-4F26-8301-A44CB4E8BFCD}" type="slidenum">
              <a:rPr lang="en-US" smtClean="0"/>
              <a:t>61</a:t>
            </a:fld>
            <a:endParaRPr lang="en-US"/>
          </a:p>
        </p:txBody>
      </p:sp>
    </p:spTree>
    <p:extLst>
      <p:ext uri="{BB962C8B-B14F-4D97-AF65-F5344CB8AC3E}">
        <p14:creationId xmlns:p14="http://schemas.microsoft.com/office/powerpoint/2010/main" val="22188688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Updated information</a:t>
            </a:r>
          </a:p>
        </p:txBody>
      </p:sp>
      <p:sp>
        <p:nvSpPr>
          <p:cNvPr id="4" name="Slide Number Placeholder 3"/>
          <p:cNvSpPr>
            <a:spLocks noGrp="1"/>
          </p:cNvSpPr>
          <p:nvPr>
            <p:ph type="sldNum" sz="quarter" idx="5"/>
          </p:nvPr>
        </p:nvSpPr>
        <p:spPr/>
        <p:txBody>
          <a:bodyPr/>
          <a:lstStyle/>
          <a:p>
            <a:fld id="{D0E5B08D-7E9E-4F26-8301-A44CB4E8BFCD}" type="slidenum">
              <a:rPr lang="en-US" smtClean="0"/>
              <a:t>62</a:t>
            </a:fld>
            <a:endParaRPr lang="en-US"/>
          </a:p>
        </p:txBody>
      </p:sp>
    </p:spTree>
    <p:extLst>
      <p:ext uri="{BB962C8B-B14F-4D97-AF65-F5344CB8AC3E}">
        <p14:creationId xmlns:p14="http://schemas.microsoft.com/office/powerpoint/2010/main" val="11585385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0CCFD4-A7F8-054B-8822-BC244B953582}" type="slidenum">
              <a:rPr lang="en-US" smtClean="0"/>
              <a:t>63</a:t>
            </a:fld>
            <a:endParaRPr lang="en-US"/>
          </a:p>
        </p:txBody>
      </p:sp>
    </p:spTree>
    <p:extLst>
      <p:ext uri="{BB962C8B-B14F-4D97-AF65-F5344CB8AC3E}">
        <p14:creationId xmlns:p14="http://schemas.microsoft.com/office/powerpoint/2010/main" val="34600770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0CCFD4-A7F8-054B-8822-BC244B953582}" type="slidenum">
              <a:rPr lang="en-US" smtClean="0"/>
              <a:t>3</a:t>
            </a:fld>
            <a:endParaRPr lang="en-US"/>
          </a:p>
        </p:txBody>
      </p:sp>
    </p:spTree>
    <p:extLst>
      <p:ext uri="{BB962C8B-B14F-4D97-AF65-F5344CB8AC3E}">
        <p14:creationId xmlns:p14="http://schemas.microsoft.com/office/powerpoint/2010/main" val="23256957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depends entirely on the position and material. For typical stainless steel structural materials, ATR runs a typical 60 day cycle. So a large B position would take 1.5 years for 1 dpa, inner A position would be less than a cycle for 1 dpa. 2 dpa takes twice as long.</a:t>
            </a:r>
          </a:p>
          <a:p>
            <a:r>
              <a:rPr lang="en-US" b="1" i="0" dirty="0">
                <a:solidFill>
                  <a:srgbClr val="5F6368"/>
                </a:solidFill>
                <a:effectLst/>
                <a:latin typeface="Roboto" panose="02000000000000000000" pitchFamily="2" charset="0"/>
              </a:rPr>
              <a:t>ATR's serpentine</a:t>
            </a:r>
            <a:r>
              <a:rPr lang="en-US" b="0" i="0" dirty="0">
                <a:solidFill>
                  <a:srgbClr val="4D5156"/>
                </a:solidFill>
                <a:effectLst/>
                <a:latin typeface="Roboto" panose="02000000000000000000" pitchFamily="2" charset="0"/>
              </a:rPr>
              <a:t> core</a:t>
            </a:r>
            <a:endParaRPr lang="en-US" dirty="0"/>
          </a:p>
        </p:txBody>
      </p:sp>
      <p:sp>
        <p:nvSpPr>
          <p:cNvPr id="4" name="Slide Number Placeholder 3"/>
          <p:cNvSpPr>
            <a:spLocks noGrp="1"/>
          </p:cNvSpPr>
          <p:nvPr>
            <p:ph type="sldNum" sz="quarter" idx="5"/>
          </p:nvPr>
        </p:nvSpPr>
        <p:spPr/>
        <p:txBody>
          <a:bodyPr/>
          <a:lstStyle/>
          <a:p>
            <a:fld id="{9A0CCFD4-A7F8-054B-8822-BC244B953582}" type="slidenum">
              <a:rPr lang="en-US" smtClean="0"/>
              <a:t>65</a:t>
            </a:fld>
            <a:endParaRPr lang="en-US"/>
          </a:p>
        </p:txBody>
      </p:sp>
    </p:spTree>
    <p:extLst>
      <p:ext uri="{BB962C8B-B14F-4D97-AF65-F5344CB8AC3E}">
        <p14:creationId xmlns:p14="http://schemas.microsoft.com/office/powerpoint/2010/main" val="13886884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Lemhi will be transferred to an Idaho university consortium this year, as was done with Falcon four years ago.  </a:t>
            </a:r>
          </a:p>
        </p:txBody>
      </p:sp>
      <p:sp>
        <p:nvSpPr>
          <p:cNvPr id="4" name="Slide Number Placeholder 3"/>
          <p:cNvSpPr>
            <a:spLocks noGrp="1"/>
          </p:cNvSpPr>
          <p:nvPr>
            <p:ph type="sldNum" sz="quarter" idx="5"/>
          </p:nvPr>
        </p:nvSpPr>
        <p:spPr/>
        <p:txBody>
          <a:bodyPr/>
          <a:lstStyle/>
          <a:p>
            <a:fld id="{9A0CCFD4-A7F8-054B-8822-BC244B953582}" type="slidenum">
              <a:rPr lang="en-US" smtClean="0"/>
              <a:t>13</a:t>
            </a:fld>
            <a:endParaRPr lang="en-US"/>
          </a:p>
        </p:txBody>
      </p:sp>
    </p:spTree>
    <p:extLst>
      <p:ext uri="{BB962C8B-B14F-4D97-AF65-F5344CB8AC3E}">
        <p14:creationId xmlns:p14="http://schemas.microsoft.com/office/powerpoint/2010/main" val="15874714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not call out or speculate on the timeframe for the 25 or 26 opportunities</a:t>
            </a:r>
          </a:p>
          <a:p>
            <a:r>
              <a:rPr lang="en-US" dirty="0"/>
              <a:t>Only the 4MM$ is in the current NOFO, the rest are historical guidance</a:t>
            </a:r>
          </a:p>
          <a:p>
            <a:endParaRPr lang="en-US" dirty="0"/>
          </a:p>
        </p:txBody>
      </p:sp>
      <p:sp>
        <p:nvSpPr>
          <p:cNvPr id="4" name="Slide Number Placeholder 3"/>
          <p:cNvSpPr>
            <a:spLocks noGrp="1"/>
          </p:cNvSpPr>
          <p:nvPr>
            <p:ph type="sldNum" sz="quarter" idx="5"/>
          </p:nvPr>
        </p:nvSpPr>
        <p:spPr/>
        <p:txBody>
          <a:bodyPr/>
          <a:lstStyle/>
          <a:p>
            <a:fld id="{7107DB02-3CAF-C64B-94BE-1B80EF929943}" type="slidenum">
              <a:rPr lang="en-US" smtClean="0"/>
              <a:t>17</a:t>
            </a:fld>
            <a:endParaRPr lang="en-US"/>
          </a:p>
        </p:txBody>
      </p:sp>
    </p:spTree>
    <p:extLst>
      <p:ext uri="{BB962C8B-B14F-4D97-AF65-F5344CB8AC3E}">
        <p14:creationId xmlns:p14="http://schemas.microsoft.com/office/powerpoint/2010/main" val="1436223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 RTE + 1 CINR awards have been cancelled.</a:t>
            </a:r>
          </a:p>
        </p:txBody>
      </p:sp>
      <p:sp>
        <p:nvSpPr>
          <p:cNvPr id="4" name="Slide Number Placeholder 3"/>
          <p:cNvSpPr>
            <a:spLocks noGrp="1"/>
          </p:cNvSpPr>
          <p:nvPr>
            <p:ph type="sldNum" sz="quarter" idx="5"/>
          </p:nvPr>
        </p:nvSpPr>
        <p:spPr/>
        <p:txBody>
          <a:bodyPr/>
          <a:lstStyle/>
          <a:p>
            <a:fld id="{9A0CCFD4-A7F8-054B-8822-BC244B953582}" type="slidenum">
              <a:rPr lang="en-US" smtClean="0"/>
              <a:t>18</a:t>
            </a:fld>
            <a:endParaRPr lang="en-US"/>
          </a:p>
        </p:txBody>
      </p:sp>
    </p:spTree>
    <p:extLst>
      <p:ext uri="{BB962C8B-B14F-4D97-AF65-F5344CB8AC3E}">
        <p14:creationId xmlns:p14="http://schemas.microsoft.com/office/powerpoint/2010/main" val="29629012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Project narrative for traditional RTE is 2-pages, compared to 3-pages for </a:t>
            </a:r>
            <a:r>
              <a:rPr lang="en-US" dirty="0" err="1"/>
              <a:t>superRTE</a:t>
            </a:r>
            <a:r>
              <a:rPr lang="en-US" dirty="0"/>
              <a:t>.</a:t>
            </a:r>
          </a:p>
          <a:p>
            <a:endParaRPr lang="en-US" dirty="0"/>
          </a:p>
          <a:p>
            <a:r>
              <a:rPr lang="en-US" dirty="0"/>
              <a:t>Less than 15% of the proposals submitted to the 1</a:t>
            </a:r>
            <a:r>
              <a:rPr lang="en-US" baseline="30000" dirty="0"/>
              <a:t>st</a:t>
            </a:r>
            <a:r>
              <a:rPr lang="en-US" dirty="0"/>
              <a:t>, 2</a:t>
            </a:r>
            <a:r>
              <a:rPr lang="en-US" baseline="30000" dirty="0"/>
              <a:t>nd</a:t>
            </a:r>
            <a:r>
              <a:rPr lang="en-US" dirty="0"/>
              <a:t>, and </a:t>
            </a:r>
            <a:r>
              <a:rPr lang="en-US" dirty="0" err="1"/>
              <a:t>superRTE</a:t>
            </a:r>
            <a:r>
              <a:rPr lang="en-US" dirty="0"/>
              <a:t> call were deemed infeasible, irrelevant, or disqualified, compared to 40% in the 3</a:t>
            </a:r>
            <a:r>
              <a:rPr lang="en-US" baseline="30000" dirty="0"/>
              <a:t>rd</a:t>
            </a:r>
            <a:r>
              <a:rPr lang="en-US" dirty="0"/>
              <a:t> RTE call.</a:t>
            </a:r>
          </a:p>
          <a:p>
            <a:r>
              <a:rPr lang="en-US" dirty="0"/>
              <a:t>51% of </a:t>
            </a:r>
            <a:r>
              <a:rPr lang="en-US" dirty="0" err="1"/>
              <a:t>superRTEs</a:t>
            </a:r>
            <a:r>
              <a:rPr lang="en-US" dirty="0"/>
              <a:t> were scored as 80 or higher for technical reviews, compared to 31% for the 3</a:t>
            </a:r>
            <a:r>
              <a:rPr lang="en-US" baseline="30000" dirty="0"/>
              <a:t>rd</a:t>
            </a:r>
            <a:r>
              <a:rPr lang="en-US" dirty="0"/>
              <a:t> RTE call.</a:t>
            </a:r>
          </a:p>
          <a:p>
            <a:endParaRPr lang="en-US" dirty="0"/>
          </a:p>
        </p:txBody>
      </p:sp>
      <p:sp>
        <p:nvSpPr>
          <p:cNvPr id="4" name="Slide Number Placeholder 3"/>
          <p:cNvSpPr>
            <a:spLocks noGrp="1"/>
          </p:cNvSpPr>
          <p:nvPr>
            <p:ph type="sldNum" sz="quarter" idx="5"/>
          </p:nvPr>
        </p:nvSpPr>
        <p:spPr/>
        <p:txBody>
          <a:bodyPr/>
          <a:lstStyle/>
          <a:p>
            <a:fld id="{9A0CCFD4-A7F8-054B-8822-BC244B953582}" type="slidenum">
              <a:rPr lang="en-US" smtClean="0"/>
              <a:t>27</a:t>
            </a:fld>
            <a:endParaRPr lang="en-US"/>
          </a:p>
        </p:txBody>
      </p:sp>
    </p:spTree>
    <p:extLst>
      <p:ext uri="{BB962C8B-B14F-4D97-AF65-F5344CB8AC3E}">
        <p14:creationId xmlns:p14="http://schemas.microsoft.com/office/powerpoint/2010/main" val="42690017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0CCFD4-A7F8-054B-8822-BC244B953582}" type="slidenum">
              <a:rPr lang="en-US" smtClean="0"/>
              <a:t>28</a:t>
            </a:fld>
            <a:endParaRPr lang="en-US"/>
          </a:p>
        </p:txBody>
      </p:sp>
    </p:spTree>
    <p:extLst>
      <p:ext uri="{BB962C8B-B14F-4D97-AF65-F5344CB8AC3E}">
        <p14:creationId xmlns:p14="http://schemas.microsoft.com/office/powerpoint/2010/main" val="9354615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D6B16F-65FB-0C91-DC57-3FEA5E5795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0A4D97-7389-3AC7-3AC1-DC48D65A81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C4CE6D-5E56-AE31-F567-97A0E5C131C0}"/>
              </a:ext>
            </a:extLst>
          </p:cNvPr>
          <p:cNvSpPr>
            <a:spLocks noGrp="1"/>
          </p:cNvSpPr>
          <p:nvPr>
            <p:ph type="body" idx="1"/>
          </p:nvPr>
        </p:nvSpPr>
        <p:spPr/>
        <p:txBody>
          <a:bodyPr/>
          <a:lstStyle/>
          <a:p>
            <a:r>
              <a:rPr lang="en-US" dirty="0"/>
              <a:t>The template may be replaced by a web form like HPC.</a:t>
            </a:r>
          </a:p>
        </p:txBody>
      </p:sp>
      <p:sp>
        <p:nvSpPr>
          <p:cNvPr id="4" name="Slide Number Placeholder 3">
            <a:extLst>
              <a:ext uri="{FF2B5EF4-FFF2-40B4-BE49-F238E27FC236}">
                <a16:creationId xmlns:a16="http://schemas.microsoft.com/office/drawing/2014/main" id="{8DBA415B-C637-FCA6-544B-D875B026FA8A}"/>
              </a:ext>
            </a:extLst>
          </p:cNvPr>
          <p:cNvSpPr>
            <a:spLocks noGrp="1"/>
          </p:cNvSpPr>
          <p:nvPr>
            <p:ph type="sldNum" sz="quarter" idx="5"/>
          </p:nvPr>
        </p:nvSpPr>
        <p:spPr/>
        <p:txBody>
          <a:bodyPr/>
          <a:lstStyle/>
          <a:p>
            <a:fld id="{9A0CCFD4-A7F8-054B-8822-BC244B953582}" type="slidenum">
              <a:rPr lang="en-US" smtClean="0"/>
              <a:t>35</a:t>
            </a:fld>
            <a:endParaRPr lang="en-US"/>
          </a:p>
        </p:txBody>
      </p:sp>
    </p:spTree>
    <p:extLst>
      <p:ext uri="{BB962C8B-B14F-4D97-AF65-F5344CB8AC3E}">
        <p14:creationId xmlns:p14="http://schemas.microsoft.com/office/powerpoint/2010/main" val="9061497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ensure the long-term reliability of our data, and security of our user accounts, we are now requiring multi-factor authentication for login.</a:t>
            </a:r>
          </a:p>
          <a:p>
            <a:endParaRPr lang="en-US" dirty="0"/>
          </a:p>
          <a:p>
            <a:r>
              <a:rPr lang="en-US" dirty="0"/>
              <a:t>Data breaches are very common these days, with some breaches including billions of user accounts. As a result, the hard reality is that nearly no password is safe or secure at this point.</a:t>
            </a:r>
          </a:p>
          <a:p>
            <a:endParaRPr lang="en-US" dirty="0"/>
          </a:p>
          <a:p>
            <a:r>
              <a:rPr lang="en-US" dirty="0"/>
              <a:t>In order to  provide a ‘phish proof’ method for authentication, INL now requires MFA through authenticator tokens. </a:t>
            </a:r>
          </a:p>
          <a:p>
            <a:endParaRPr lang="en-US" dirty="0"/>
          </a:p>
          <a:p>
            <a:r>
              <a:rPr lang="en-US" dirty="0"/>
              <a:t>These tokens are time-based, they are only valid for 60 seconds. Tokens are also very secure as they are generated uniquely for your user account. </a:t>
            </a:r>
          </a:p>
          <a:p>
            <a:endParaRPr lang="en-US" dirty="0"/>
          </a:p>
          <a:p>
            <a:r>
              <a:rPr lang="en-US" dirty="0"/>
              <a:t>Because tokens are open source, there are many free, and easy to use authenticator applications available for any user environment and operating system. </a:t>
            </a:r>
          </a:p>
          <a:p>
            <a:endParaRPr lang="en-US" dirty="0"/>
          </a:p>
          <a:p>
            <a:r>
              <a:rPr lang="en-US" dirty="0"/>
              <a:t>We recommend either Google Authenticator or Microsoft Authenticator, but nearly any MFA authenticator app will work to generate the token you need to login.</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A0CCFD4-A7F8-054B-8822-BC244B953582}" type="slidenum">
              <a:rPr lang="en-US" smtClean="0"/>
              <a:t>37</a:t>
            </a:fld>
            <a:endParaRPr lang="en-US"/>
          </a:p>
        </p:txBody>
      </p:sp>
    </p:spTree>
    <p:extLst>
      <p:ext uri="{BB962C8B-B14F-4D97-AF65-F5344CB8AC3E}">
        <p14:creationId xmlns:p14="http://schemas.microsoft.com/office/powerpoint/2010/main" val="21206401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Hex Whit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E32755-3959-9D2C-8DDC-971D7259FB7F}"/>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0"/>
            <a:ext cx="12188951" cy="6856284"/>
          </a:xfrm>
          <a:prstGeom prst="rect">
            <a:avLst/>
          </a:prstGeom>
        </p:spPr>
      </p:pic>
      <p:sp>
        <p:nvSpPr>
          <p:cNvPr id="21" name="Text Placeholder 20">
            <a:extLst>
              <a:ext uri="{FF2B5EF4-FFF2-40B4-BE49-F238E27FC236}">
                <a16:creationId xmlns:a16="http://schemas.microsoft.com/office/drawing/2014/main" id="{E1DFF24A-6025-2847-8C93-29954BFB7B89}"/>
              </a:ext>
            </a:extLst>
          </p:cNvPr>
          <p:cNvSpPr>
            <a:spLocks noGrp="1"/>
          </p:cNvSpPr>
          <p:nvPr>
            <p:ph type="body" sz="quarter" idx="13" hasCustomPrompt="1"/>
          </p:nvPr>
        </p:nvSpPr>
        <p:spPr>
          <a:xfrm>
            <a:off x="2837144" y="2217074"/>
            <a:ext cx="9354855" cy="2292350"/>
          </a:xfrm>
          <a:noFill/>
        </p:spPr>
        <p:txBody>
          <a:bodyPr wrap="square" lIns="365760" tIns="822960" rIns="1097280" bIns="822960" anchor="ctr" anchorCtr="0">
            <a:noAutofit/>
          </a:bodyPr>
          <a:lstStyle>
            <a:lvl1pPr marL="0" indent="0">
              <a:buFont typeface="Arial" panose="020B0604020202020204" pitchFamily="34" charset="0"/>
              <a:buNone/>
              <a:tabLst/>
              <a:defRPr sz="3600" b="1" i="0" baseline="0">
                <a:solidFill>
                  <a:schemeClr val="bg1"/>
                </a:solidFill>
                <a:effectLst>
                  <a:outerShdw blurRad="152400" dist="38100" dir="2700000" algn="tl" rotWithShape="0">
                    <a:prstClr val="black">
                      <a:alpha val="40000"/>
                    </a:prstClr>
                  </a:outerShdw>
                </a:effectLst>
                <a:latin typeface="Arial" panose="020B0604020202020204" pitchFamily="34" charset="0"/>
                <a:cs typeface="Arial" panose="020B0604020202020204" pitchFamily="34" charset="0"/>
              </a:defRPr>
            </a:lvl1pPr>
            <a:lvl2pPr marL="9525" indent="0">
              <a:buFontTx/>
              <a:buNone/>
              <a:tabLst/>
              <a:defRPr sz="2400" baseline="0">
                <a:solidFill>
                  <a:schemeClr val="bg1"/>
                </a:solidFill>
                <a:effectLst>
                  <a:outerShdw blurRad="152400" dist="38100" dir="2700000" algn="tl" rotWithShape="0">
                    <a:prstClr val="black">
                      <a:alpha val="40000"/>
                    </a:prstClr>
                  </a:outerShdw>
                </a:effectLst>
                <a:latin typeface="+mj-lt"/>
                <a:cs typeface="Arial" panose="020B0604020202020204" pitchFamily="34" charset="0"/>
              </a:defRPr>
            </a:lvl2pPr>
            <a:lvl3pPr marL="914400" indent="0">
              <a:buFontTx/>
              <a:buNone/>
              <a:defRPr/>
            </a:lvl3pPr>
            <a:lvl4pPr marL="1371600" indent="0">
              <a:buFontTx/>
              <a:buNone/>
              <a:defRPr/>
            </a:lvl4pPr>
            <a:lvl5pPr marL="1828800" indent="0">
              <a:buFontTx/>
              <a:buNone/>
              <a:defRPr/>
            </a:lvl5pPr>
          </a:lstStyle>
          <a:p>
            <a:pPr lvl="0"/>
            <a:r>
              <a:rPr lang="en-US"/>
              <a:t>Click to edit title</a:t>
            </a:r>
          </a:p>
          <a:p>
            <a:pPr lvl="1"/>
            <a:r>
              <a:rPr lang="en-US"/>
              <a:t>Click to edit subtitle</a:t>
            </a:r>
          </a:p>
        </p:txBody>
      </p:sp>
      <p:sp>
        <p:nvSpPr>
          <p:cNvPr id="9" name="Text Placeholder 7">
            <a:extLst>
              <a:ext uri="{FF2B5EF4-FFF2-40B4-BE49-F238E27FC236}">
                <a16:creationId xmlns:a16="http://schemas.microsoft.com/office/drawing/2014/main" id="{F386BB64-7896-BF4C-1953-FF24D2D242D7}"/>
              </a:ext>
            </a:extLst>
          </p:cNvPr>
          <p:cNvSpPr>
            <a:spLocks noGrp="1"/>
          </p:cNvSpPr>
          <p:nvPr>
            <p:ph type="body" sz="quarter" idx="18" hasCustomPrompt="1"/>
          </p:nvPr>
        </p:nvSpPr>
        <p:spPr>
          <a:xfrm>
            <a:off x="669925" y="425697"/>
            <a:ext cx="2541588" cy="1239837"/>
          </a:xfrm>
        </p:spPr>
        <p:txBody>
          <a:bodyPr anchor="b" anchorCtr="0"/>
          <a:lstStyle>
            <a:lvl1pPr marL="0" indent="0">
              <a:spcBef>
                <a:spcPts val="1800"/>
              </a:spcBef>
              <a:spcAft>
                <a:spcPts val="1200"/>
              </a:spcAft>
              <a:buFontTx/>
              <a:buNone/>
              <a:defRPr sz="1400" baseline="0">
                <a:solidFill>
                  <a:schemeClr val="bg1"/>
                </a:solidFill>
              </a:defRPr>
            </a:lvl1pPr>
            <a:lvl2pPr marL="0" indent="0">
              <a:buFontTx/>
              <a:buNone/>
              <a:defRPr sz="1600" b="1" baseline="0">
                <a:solidFill>
                  <a:schemeClr val="bg1"/>
                </a:solidFill>
              </a:defRPr>
            </a:lvl2pPr>
            <a:lvl3pPr marL="0" indent="0">
              <a:buFontTx/>
              <a:buNone/>
              <a:defRPr sz="1600" baseline="0">
                <a:solidFill>
                  <a:schemeClr val="bg1"/>
                </a:solidFill>
              </a:defRPr>
            </a:lvl3pPr>
            <a:lvl4pPr marL="1371600" indent="0">
              <a:buFontTx/>
              <a:buNone/>
              <a:defRPr baseline="0">
                <a:solidFill>
                  <a:schemeClr val="bg1"/>
                </a:solidFill>
              </a:defRPr>
            </a:lvl4pPr>
            <a:lvl5pPr marL="1828800" indent="0">
              <a:buFontTx/>
              <a:buNone/>
              <a:defRPr baseline="0">
                <a:solidFill>
                  <a:schemeClr val="bg1"/>
                </a:solidFill>
              </a:defRPr>
            </a:lvl5pPr>
          </a:lstStyle>
          <a:p>
            <a:pPr lvl="0"/>
            <a:r>
              <a:rPr lang="en-US"/>
              <a:t>June 1, 2023</a:t>
            </a:r>
          </a:p>
          <a:p>
            <a:pPr lvl="1"/>
            <a:r>
              <a:rPr lang="en-US"/>
              <a:t>Presenter Name</a:t>
            </a:r>
          </a:p>
          <a:p>
            <a:pPr lvl="2"/>
            <a:r>
              <a:rPr lang="en-US"/>
              <a:t>Title</a:t>
            </a:r>
          </a:p>
        </p:txBody>
      </p:sp>
    </p:spTree>
    <p:extLst>
      <p:ext uri="{BB962C8B-B14F-4D97-AF65-F5344CB8AC3E}">
        <p14:creationId xmlns:p14="http://schemas.microsoft.com/office/powerpoint/2010/main" val="215693113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pos="3840">
          <p15:clr>
            <a:srgbClr val="FBAE40"/>
          </p15:clr>
        </p15:guide>
        <p15:guide id="3" orient="horz" pos="1920">
          <p15:clr>
            <a:srgbClr val="FBAE40"/>
          </p15:clr>
        </p15:guide>
        <p15:guide id="4" pos="532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omparison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C0D34-E50C-7946-9657-29EA34F401D8}"/>
              </a:ext>
            </a:extLst>
          </p:cNvPr>
          <p:cNvSpPr>
            <a:spLocks noGrp="1"/>
          </p:cNvSpPr>
          <p:nvPr>
            <p:ph type="title" hasCustomPrompt="1"/>
          </p:nvPr>
        </p:nvSpPr>
        <p:spPr/>
        <p:txBody>
          <a:bodyPr/>
          <a:lstStyle/>
          <a:p>
            <a:r>
              <a:rPr lang="en-US"/>
              <a:t>Click to edit title</a:t>
            </a:r>
            <a:br>
              <a:rPr lang="en-US"/>
            </a:br>
            <a:r>
              <a:rPr lang="en-US"/>
              <a:t>(Reduce font for title longer than 2 lines)</a:t>
            </a:r>
          </a:p>
        </p:txBody>
      </p:sp>
      <p:sp>
        <p:nvSpPr>
          <p:cNvPr id="3" name="Content Placeholder 2">
            <a:extLst>
              <a:ext uri="{FF2B5EF4-FFF2-40B4-BE49-F238E27FC236}">
                <a16:creationId xmlns:a16="http://schemas.microsoft.com/office/drawing/2014/main" id="{3FBFFB48-1F38-8C46-B4B3-0871CA9880E3}"/>
              </a:ext>
            </a:extLst>
          </p:cNvPr>
          <p:cNvSpPr>
            <a:spLocks noGrp="1"/>
          </p:cNvSpPr>
          <p:nvPr>
            <p:ph sz="half" idx="1" hasCustomPrompt="1"/>
          </p:nvPr>
        </p:nvSpPr>
        <p:spPr>
          <a:xfrm>
            <a:off x="888175" y="2412999"/>
            <a:ext cx="5081650" cy="3636109"/>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C7F5AB-BF51-4044-8164-B8ADFB34B0A6}"/>
              </a:ext>
            </a:extLst>
          </p:cNvPr>
          <p:cNvSpPr>
            <a:spLocks noGrp="1"/>
          </p:cNvSpPr>
          <p:nvPr>
            <p:ph sz="half" idx="2" hasCustomPrompt="1"/>
          </p:nvPr>
        </p:nvSpPr>
        <p:spPr>
          <a:xfrm>
            <a:off x="6222173" y="2412999"/>
            <a:ext cx="5081651" cy="3636109"/>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9" name="Text Placeholder 2">
            <a:extLst>
              <a:ext uri="{FF2B5EF4-FFF2-40B4-BE49-F238E27FC236}">
                <a16:creationId xmlns:a16="http://schemas.microsoft.com/office/drawing/2014/main" id="{172D795B-85F6-1F49-922A-F41317873070}"/>
              </a:ext>
            </a:extLst>
          </p:cNvPr>
          <p:cNvSpPr>
            <a:spLocks noGrp="1"/>
          </p:cNvSpPr>
          <p:nvPr>
            <p:ph type="body" idx="13" hasCustomPrompt="1"/>
          </p:nvPr>
        </p:nvSpPr>
        <p:spPr>
          <a:xfrm>
            <a:off x="888238" y="1637211"/>
            <a:ext cx="5081587" cy="718639"/>
          </a:xfrm>
        </p:spPr>
        <p:txBody>
          <a:bodyPr anchor="b"/>
          <a:lstStyle>
            <a:lvl1pPr marL="0" indent="0">
              <a:buNone/>
              <a:defRPr sz="2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subhead 1</a:t>
            </a:r>
          </a:p>
        </p:txBody>
      </p:sp>
      <p:sp>
        <p:nvSpPr>
          <p:cNvPr id="10" name="Text Placeholder 4">
            <a:extLst>
              <a:ext uri="{FF2B5EF4-FFF2-40B4-BE49-F238E27FC236}">
                <a16:creationId xmlns:a16="http://schemas.microsoft.com/office/drawing/2014/main" id="{B4E34B4F-F908-104C-90F3-5135E2E8C74D}"/>
              </a:ext>
            </a:extLst>
          </p:cNvPr>
          <p:cNvSpPr>
            <a:spLocks noGrp="1"/>
          </p:cNvSpPr>
          <p:nvPr>
            <p:ph type="body" sz="quarter" idx="3" hasCustomPrompt="1"/>
          </p:nvPr>
        </p:nvSpPr>
        <p:spPr>
          <a:xfrm>
            <a:off x="6220650" y="1637211"/>
            <a:ext cx="5081587" cy="718639"/>
          </a:xfrm>
        </p:spPr>
        <p:txBody>
          <a:bodyPr anchor="b"/>
          <a:lstStyle>
            <a:lvl1pPr marL="0" indent="0">
              <a:buNone/>
              <a:defRPr sz="2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subhead 2 </a:t>
            </a:r>
          </a:p>
        </p:txBody>
      </p:sp>
    </p:spTree>
    <p:extLst>
      <p:ext uri="{BB962C8B-B14F-4D97-AF65-F5344CB8AC3E}">
        <p14:creationId xmlns:p14="http://schemas.microsoft.com/office/powerpoint/2010/main" val="18149843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Contact 2">
    <p:spTree>
      <p:nvGrpSpPr>
        <p:cNvPr id="1" name=""/>
        <p:cNvGrpSpPr/>
        <p:nvPr/>
      </p:nvGrpSpPr>
      <p:grpSpPr>
        <a:xfrm>
          <a:off x="0" y="0"/>
          <a:ext cx="0" cy="0"/>
          <a:chOff x="0" y="0"/>
          <a:chExt cx="0" cy="0"/>
        </a:xfrm>
      </p:grpSpPr>
      <p:pic>
        <p:nvPicPr>
          <p:cNvPr id="10" name="Picture 9" descr="A close-up of a planet&#10;&#10;Description automatically generated">
            <a:extLst>
              <a:ext uri="{FF2B5EF4-FFF2-40B4-BE49-F238E27FC236}">
                <a16:creationId xmlns:a16="http://schemas.microsoft.com/office/drawing/2014/main" id="{9C21F558-48C5-60A3-2CD0-60B389C1237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302567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4EF7F-6BFA-3BF7-0227-96054CB72D0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124FBD0-9A60-7DD9-983C-C3E28AF46A7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684F39-FB9C-C4CB-66A1-F0EB53283B8E}"/>
              </a:ext>
            </a:extLst>
          </p:cNvPr>
          <p:cNvSpPr>
            <a:spLocks noGrp="1"/>
          </p:cNvSpPr>
          <p:nvPr>
            <p:ph type="dt" sz="half" idx="10"/>
          </p:nvPr>
        </p:nvSpPr>
        <p:spPr/>
        <p:txBody>
          <a:bodyPr/>
          <a:lstStyle/>
          <a:p>
            <a:fld id="{A40ECA87-3409-5D4F-92D2-8B2E6EF8A56E}" type="datetimeFigureOut">
              <a:rPr lang="en-US" smtClean="0"/>
              <a:t>4/14/25</a:t>
            </a:fld>
            <a:endParaRPr lang="en-US"/>
          </a:p>
        </p:txBody>
      </p:sp>
      <p:sp>
        <p:nvSpPr>
          <p:cNvPr id="5" name="Footer Placeholder 4">
            <a:extLst>
              <a:ext uri="{FF2B5EF4-FFF2-40B4-BE49-F238E27FC236}">
                <a16:creationId xmlns:a16="http://schemas.microsoft.com/office/drawing/2014/main" id="{46610763-DF4D-17A3-3DBB-D23B74C935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DA6C99-D07F-3536-2702-C8F6AD9934F4}"/>
              </a:ext>
            </a:extLst>
          </p:cNvPr>
          <p:cNvSpPr>
            <a:spLocks noGrp="1"/>
          </p:cNvSpPr>
          <p:nvPr>
            <p:ph type="sldNum" sz="quarter" idx="12"/>
          </p:nvPr>
        </p:nvSpPr>
        <p:spPr/>
        <p:txBody>
          <a:bodyPr/>
          <a:lstStyle/>
          <a:p>
            <a:fld id="{5A7B8E98-3308-0948-829B-1EBF9DA51848}" type="slidenum">
              <a:rPr lang="en-US" smtClean="0"/>
              <a:t>‹#›</a:t>
            </a:fld>
            <a:endParaRPr lang="en-US"/>
          </a:p>
        </p:txBody>
      </p:sp>
    </p:spTree>
    <p:extLst>
      <p:ext uri="{BB962C8B-B14F-4D97-AF65-F5344CB8AC3E}">
        <p14:creationId xmlns:p14="http://schemas.microsoft.com/office/powerpoint/2010/main" val="28756453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a:t>Click to edit title</a:t>
            </a:r>
            <a:br>
              <a:rPr lang="en-US"/>
            </a:br>
            <a:r>
              <a:rPr lang="en-US"/>
              <a:t>(Reduce font for title longer than 2 lines)</a:t>
            </a:r>
          </a:p>
        </p:txBody>
      </p:sp>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788944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Large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a:t>Click to edit title</a:t>
            </a:r>
            <a:br>
              <a:rPr lang="en-US"/>
            </a:br>
            <a:r>
              <a:rPr lang="en-US"/>
              <a:t>(Reduce font for title longer than 2 lines)</a:t>
            </a:r>
          </a:p>
        </p:txBody>
      </p:sp>
      <p:sp>
        <p:nvSpPr>
          <p:cNvPr id="7" name="Picture Placeholder 6">
            <a:extLst>
              <a:ext uri="{FF2B5EF4-FFF2-40B4-BE49-F238E27FC236}">
                <a16:creationId xmlns:a16="http://schemas.microsoft.com/office/drawing/2014/main" id="{EE6D6083-77A6-334A-8C7F-A5F18D4F5F87}"/>
              </a:ext>
            </a:extLst>
          </p:cNvPr>
          <p:cNvSpPr>
            <a:spLocks noGrp="1"/>
          </p:cNvSpPr>
          <p:nvPr>
            <p:ph type="pic" sz="quarter" idx="13" hasCustomPrompt="1"/>
          </p:nvPr>
        </p:nvSpPr>
        <p:spPr>
          <a:xfrm>
            <a:off x="888177" y="1739901"/>
            <a:ext cx="10415647" cy="4327523"/>
          </a:xfrm>
          <a:prstGeom prst="rect">
            <a:avLst/>
          </a:prstGeom>
        </p:spPr>
        <p:txBody>
          <a:bodyPr/>
          <a:lstStyle>
            <a:lvl1pPr marL="0" marR="0" indent="0" algn="l" defTabSz="914400" rtl="0" eaLnBrk="1" fontAlgn="auto" latinLnBrk="0" hangingPunct="1">
              <a:lnSpc>
                <a:spcPct val="90000"/>
              </a:lnSpc>
              <a:spcBef>
                <a:spcPts val="1000"/>
              </a:spcBef>
              <a:spcAft>
                <a:spcPts val="0"/>
              </a:spcAft>
              <a:buClr>
                <a:schemeClr val="bg2"/>
              </a:buClr>
              <a:buSzTx/>
              <a:buFontTx/>
              <a:buNone/>
              <a:tabLst/>
              <a:defRPr sz="2200">
                <a:solidFill>
                  <a:schemeClr val="bg1">
                    <a:lumMod val="65000"/>
                  </a:schemeClr>
                </a:solidFill>
              </a:defRPr>
            </a:lvl1pPr>
          </a:lstStyle>
          <a:p>
            <a:r>
              <a:rPr lang="en-US"/>
              <a:t>Click photo icon below to insert picture</a:t>
            </a:r>
            <a:br>
              <a:rPr lang="en-US"/>
            </a:br>
            <a:r>
              <a:rPr lang="en-US"/>
              <a:t>(if replacing picture, you will have to reset your crop area)</a:t>
            </a:r>
          </a:p>
          <a:p>
            <a:endParaRPr lang="en-US"/>
          </a:p>
        </p:txBody>
      </p:sp>
    </p:spTree>
    <p:extLst>
      <p:ext uri="{BB962C8B-B14F-4D97-AF65-F5344CB8AC3E}">
        <p14:creationId xmlns:p14="http://schemas.microsoft.com/office/powerpoint/2010/main" val="8399548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Blank Full Foo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a:t>Click to edit title</a:t>
            </a:r>
            <a:br>
              <a:rPr lang="en-US"/>
            </a:br>
            <a:r>
              <a:rPr lang="en-US"/>
              <a:t>(Reduce font for title longer than 2 lines)</a:t>
            </a:r>
          </a:p>
        </p:txBody>
      </p:sp>
    </p:spTree>
    <p:extLst>
      <p:ext uri="{BB962C8B-B14F-4D97-AF65-F5344CB8AC3E}">
        <p14:creationId xmlns:p14="http://schemas.microsoft.com/office/powerpoint/2010/main" val="28214036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Photo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a:t>Click to edit title</a:t>
            </a:r>
            <a:br>
              <a:rPr lang="en-US"/>
            </a:br>
            <a:r>
              <a:rPr lang="en-US"/>
              <a:t>(Reduce font for title longer than 2 lines)</a:t>
            </a:r>
          </a:p>
        </p:txBody>
      </p:sp>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a:xfrm>
            <a:off x="6290370" y="1739901"/>
            <a:ext cx="5013454" cy="4207040"/>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7" name="Picture Placeholder 5">
            <a:extLst>
              <a:ext uri="{FF2B5EF4-FFF2-40B4-BE49-F238E27FC236}">
                <a16:creationId xmlns:a16="http://schemas.microsoft.com/office/drawing/2014/main" id="{705329EE-4FB4-5A4D-AB92-8FB39F637855}"/>
              </a:ext>
            </a:extLst>
          </p:cNvPr>
          <p:cNvSpPr>
            <a:spLocks noGrp="1"/>
          </p:cNvSpPr>
          <p:nvPr>
            <p:ph type="pic" sz="quarter" idx="13" hasCustomPrompt="1"/>
          </p:nvPr>
        </p:nvSpPr>
        <p:spPr>
          <a:xfrm>
            <a:off x="888175" y="1739901"/>
            <a:ext cx="5081650" cy="4207040"/>
          </a:xfrm>
          <a:prstGeom prst="rect">
            <a:avLst/>
          </a:prstGeom>
        </p:spPr>
        <p:txBody>
          <a:bodyPr>
            <a:normAutofit/>
          </a:bodyPr>
          <a:lstStyle>
            <a:lvl1pPr marL="0" indent="0">
              <a:buFontTx/>
              <a:buNone/>
              <a:defRPr sz="2200">
                <a:solidFill>
                  <a:schemeClr val="bg1">
                    <a:lumMod val="65000"/>
                  </a:schemeClr>
                </a:solidFill>
              </a:defRPr>
            </a:lvl1pPr>
          </a:lstStyle>
          <a:p>
            <a:r>
              <a:rPr lang="en-US"/>
              <a:t>Click photo icon below to insert picture</a:t>
            </a:r>
            <a:br>
              <a:rPr lang="en-US"/>
            </a:br>
            <a:r>
              <a:rPr lang="en-US"/>
              <a:t>(if replacing picture, you will have to reset your crop area)</a:t>
            </a:r>
          </a:p>
        </p:txBody>
      </p:sp>
    </p:spTree>
    <p:extLst>
      <p:ext uri="{BB962C8B-B14F-4D97-AF65-F5344CB8AC3E}">
        <p14:creationId xmlns:p14="http://schemas.microsoft.com/office/powerpoint/2010/main" val="28877210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Photo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a:xfrm>
            <a:off x="886968" y="558602"/>
            <a:ext cx="10415648" cy="1008797"/>
          </a:xfrm>
        </p:spPr>
        <p:txBody>
          <a:bodyPr/>
          <a:lstStyle/>
          <a:p>
            <a:r>
              <a:rPr lang="en-US"/>
              <a:t>Click to edit title</a:t>
            </a:r>
            <a:br>
              <a:rPr lang="en-US"/>
            </a:br>
            <a:r>
              <a:rPr lang="en-US"/>
              <a:t>(Reduce font for title longer than 2 lines)</a:t>
            </a:r>
          </a:p>
        </p:txBody>
      </p:sp>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a:xfrm>
            <a:off x="888176" y="1739901"/>
            <a:ext cx="5013454" cy="4207040"/>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7" name="Picture Placeholder 5">
            <a:extLst>
              <a:ext uri="{FF2B5EF4-FFF2-40B4-BE49-F238E27FC236}">
                <a16:creationId xmlns:a16="http://schemas.microsoft.com/office/drawing/2014/main" id="{705329EE-4FB4-5A4D-AB92-8FB39F637855}"/>
              </a:ext>
            </a:extLst>
          </p:cNvPr>
          <p:cNvSpPr>
            <a:spLocks noGrp="1"/>
          </p:cNvSpPr>
          <p:nvPr>
            <p:ph type="pic" sz="quarter" idx="13" hasCustomPrompt="1"/>
          </p:nvPr>
        </p:nvSpPr>
        <p:spPr>
          <a:xfrm>
            <a:off x="6222175" y="1739901"/>
            <a:ext cx="5081650" cy="4207040"/>
          </a:xfrm>
          <a:prstGeom prst="rect">
            <a:avLst/>
          </a:prstGeom>
        </p:spPr>
        <p:txBody>
          <a:bodyPr>
            <a:normAutofit/>
          </a:bodyPr>
          <a:lstStyle>
            <a:lvl1pPr marL="0" indent="0">
              <a:buFontTx/>
              <a:buNone/>
              <a:defRPr sz="2200">
                <a:solidFill>
                  <a:schemeClr val="bg1">
                    <a:lumMod val="65000"/>
                  </a:schemeClr>
                </a:solidFill>
              </a:defRPr>
            </a:lvl1pPr>
          </a:lstStyle>
          <a:p>
            <a:r>
              <a:rPr lang="en-US"/>
              <a:t>Click photo icon below to insert picture</a:t>
            </a:r>
            <a:br>
              <a:rPr lang="en-US"/>
            </a:br>
            <a:r>
              <a:rPr lang="en-US"/>
              <a:t>(if replacing picture, you will have to reset your crop area)</a:t>
            </a:r>
          </a:p>
        </p:txBody>
      </p:sp>
    </p:spTree>
    <p:extLst>
      <p:ext uri="{BB962C8B-B14F-4D97-AF65-F5344CB8AC3E}">
        <p14:creationId xmlns:p14="http://schemas.microsoft.com/office/powerpoint/2010/main" val="25629819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Grey Box Photo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a:xfrm>
            <a:off x="886970" y="558602"/>
            <a:ext cx="6697991" cy="1005229"/>
          </a:xfrm>
        </p:spPr>
        <p:txBody>
          <a:bodyPr/>
          <a:lstStyle/>
          <a:p>
            <a:r>
              <a:rPr lang="en-US"/>
              <a:t>Click to edit title</a:t>
            </a:r>
            <a:br>
              <a:rPr lang="en-US"/>
            </a:br>
            <a:r>
              <a:rPr lang="en-US"/>
              <a:t>(2 lines max)</a:t>
            </a:r>
          </a:p>
        </p:txBody>
      </p:sp>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a:xfrm>
            <a:off x="886968" y="1739901"/>
            <a:ext cx="6697993" cy="4207040"/>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9B2EB56D-A175-2340-8316-CB2D73FC70C2}"/>
              </a:ext>
            </a:extLst>
          </p:cNvPr>
          <p:cNvSpPr/>
          <p:nvPr/>
        </p:nvSpPr>
        <p:spPr>
          <a:xfrm>
            <a:off x="8465770" y="0"/>
            <a:ext cx="3726230" cy="6150508"/>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5">
            <a:extLst>
              <a:ext uri="{FF2B5EF4-FFF2-40B4-BE49-F238E27FC236}">
                <a16:creationId xmlns:a16="http://schemas.microsoft.com/office/drawing/2014/main" id="{AEB60818-A426-D644-9EEA-D2FB1CBDFB58}"/>
              </a:ext>
            </a:extLst>
          </p:cNvPr>
          <p:cNvSpPr>
            <a:spLocks noGrp="1"/>
          </p:cNvSpPr>
          <p:nvPr>
            <p:ph type="pic" sz="quarter" idx="13" hasCustomPrompt="1"/>
          </p:nvPr>
        </p:nvSpPr>
        <p:spPr>
          <a:xfrm>
            <a:off x="8465770" y="0"/>
            <a:ext cx="3726230" cy="6150508"/>
          </a:xfrm>
          <a:prstGeom prst="rect">
            <a:avLst/>
          </a:prstGeom>
        </p:spPr>
        <p:txBody>
          <a:bodyPr>
            <a:normAutofit/>
          </a:bodyPr>
          <a:lstStyle>
            <a:lvl1pPr marL="0" indent="0">
              <a:buFontTx/>
              <a:buNone/>
              <a:defRPr sz="2200">
                <a:solidFill>
                  <a:schemeClr val="bg1">
                    <a:lumMod val="65000"/>
                  </a:schemeClr>
                </a:solidFill>
              </a:defRPr>
            </a:lvl1pPr>
          </a:lstStyle>
          <a:p>
            <a:r>
              <a:rPr lang="en-US" dirty="0"/>
              <a:t>Click photo icon below to insert picture</a:t>
            </a:r>
            <a:br>
              <a:rPr lang="en-US" dirty="0"/>
            </a:br>
            <a:r>
              <a:rPr lang="en-US" dirty="0"/>
              <a:t>(if replacing picture, you will have to reset your crop area)</a:t>
            </a:r>
          </a:p>
        </p:txBody>
      </p:sp>
    </p:spTree>
    <p:extLst>
      <p:ext uri="{BB962C8B-B14F-4D97-AF65-F5344CB8AC3E}">
        <p14:creationId xmlns:p14="http://schemas.microsoft.com/office/powerpoint/2010/main" val="12931554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F683B70-E60E-3E01-3E06-64F74DBE3749}"/>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6350" y="7144"/>
            <a:ext cx="12179299" cy="6850856"/>
          </a:xfrm>
          <a:prstGeom prst="rect">
            <a:avLst/>
          </a:prstGeom>
        </p:spPr>
      </p:pic>
      <p:sp>
        <p:nvSpPr>
          <p:cNvPr id="2" name="Title 1">
            <a:extLst>
              <a:ext uri="{FF2B5EF4-FFF2-40B4-BE49-F238E27FC236}">
                <a16:creationId xmlns:a16="http://schemas.microsoft.com/office/drawing/2014/main" id="{DD325992-890C-EC4B-B676-6CCEF133B8F2}"/>
              </a:ext>
            </a:extLst>
          </p:cNvPr>
          <p:cNvSpPr>
            <a:spLocks noGrp="1"/>
          </p:cNvSpPr>
          <p:nvPr>
            <p:ph type="title" hasCustomPrompt="1"/>
          </p:nvPr>
        </p:nvSpPr>
        <p:spPr>
          <a:xfrm>
            <a:off x="891351" y="1709738"/>
            <a:ext cx="10409299" cy="2852737"/>
          </a:xfrm>
        </p:spPr>
        <p:txBody>
          <a:bodyPr anchor="ctr" anchorCtr="0"/>
          <a:lstStyle>
            <a:lvl1pPr>
              <a:defRPr sz="4800"/>
            </a:lvl1pPr>
          </a:lstStyle>
          <a:p>
            <a:r>
              <a:rPr lang="en-US"/>
              <a:t>Click to edit title</a:t>
            </a:r>
          </a:p>
        </p:txBody>
      </p:sp>
      <p:sp>
        <p:nvSpPr>
          <p:cNvPr id="3" name="Text Placeholder 2">
            <a:extLst>
              <a:ext uri="{FF2B5EF4-FFF2-40B4-BE49-F238E27FC236}">
                <a16:creationId xmlns:a16="http://schemas.microsoft.com/office/drawing/2014/main" id="{E55303FD-B916-FD4E-85C2-3EBF655BC1FB}"/>
              </a:ext>
            </a:extLst>
          </p:cNvPr>
          <p:cNvSpPr>
            <a:spLocks noGrp="1"/>
          </p:cNvSpPr>
          <p:nvPr>
            <p:ph type="body" idx="1" hasCustomPrompt="1"/>
          </p:nvPr>
        </p:nvSpPr>
        <p:spPr>
          <a:xfrm>
            <a:off x="891350" y="4589463"/>
            <a:ext cx="104093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subhead</a:t>
            </a:r>
          </a:p>
        </p:txBody>
      </p:sp>
    </p:spTree>
    <p:extLst>
      <p:ext uri="{BB962C8B-B14F-4D97-AF65-F5344CB8AC3E}">
        <p14:creationId xmlns:p14="http://schemas.microsoft.com/office/powerpoint/2010/main" val="39234431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C0D34-E50C-7946-9657-29EA34F401D8}"/>
              </a:ext>
            </a:extLst>
          </p:cNvPr>
          <p:cNvSpPr>
            <a:spLocks noGrp="1"/>
          </p:cNvSpPr>
          <p:nvPr>
            <p:ph type="title" hasCustomPrompt="1"/>
          </p:nvPr>
        </p:nvSpPr>
        <p:spPr/>
        <p:txBody>
          <a:bodyPr/>
          <a:lstStyle/>
          <a:p>
            <a:r>
              <a:rPr lang="en-US"/>
              <a:t>Click to edit title</a:t>
            </a:r>
            <a:br>
              <a:rPr lang="en-US"/>
            </a:br>
            <a:r>
              <a:rPr lang="en-US"/>
              <a:t>(Reduce font for title longer than 2 lines)</a:t>
            </a:r>
          </a:p>
        </p:txBody>
      </p:sp>
      <p:sp>
        <p:nvSpPr>
          <p:cNvPr id="3" name="Content Placeholder 2">
            <a:extLst>
              <a:ext uri="{FF2B5EF4-FFF2-40B4-BE49-F238E27FC236}">
                <a16:creationId xmlns:a16="http://schemas.microsoft.com/office/drawing/2014/main" id="{3FBFFB48-1F38-8C46-B4B3-0871CA9880E3}"/>
              </a:ext>
            </a:extLst>
          </p:cNvPr>
          <p:cNvSpPr>
            <a:spLocks noGrp="1"/>
          </p:cNvSpPr>
          <p:nvPr>
            <p:ph sz="half" idx="1" hasCustomPrompt="1"/>
          </p:nvPr>
        </p:nvSpPr>
        <p:spPr>
          <a:xfrm>
            <a:off x="888175" y="1739901"/>
            <a:ext cx="5081650" cy="4351338"/>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C7F5AB-BF51-4044-8164-B8ADFB34B0A6}"/>
              </a:ext>
            </a:extLst>
          </p:cNvPr>
          <p:cNvSpPr>
            <a:spLocks noGrp="1"/>
          </p:cNvSpPr>
          <p:nvPr>
            <p:ph sz="half" idx="2" hasCustomPrompt="1"/>
          </p:nvPr>
        </p:nvSpPr>
        <p:spPr>
          <a:xfrm>
            <a:off x="6222173" y="1739901"/>
            <a:ext cx="5081651" cy="4351338"/>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332883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7D954F6-D847-0908-23DD-02E95400FDF1}"/>
              </a:ext>
            </a:extLst>
          </p:cNvPr>
          <p:cNvPicPr>
            <a:picLocks noChangeAspect="1"/>
          </p:cNvPicPr>
          <p:nvPr/>
        </p:nvPicPr>
        <p:blipFill>
          <a:blip r:embed="rId14" cstate="screen">
            <a:extLst>
              <a:ext uri="{28A0092B-C50C-407E-A947-70E740481C1C}">
                <a14:useLocalDpi xmlns:a14="http://schemas.microsoft.com/office/drawing/2010/main"/>
              </a:ext>
            </a:extLst>
          </a:blip>
          <a:srcRect/>
          <a:stretch/>
        </p:blipFill>
        <p:spPr>
          <a:xfrm>
            <a:off x="12698" y="3574"/>
            <a:ext cx="12172952" cy="6854426"/>
          </a:xfrm>
          <a:prstGeom prst="rect">
            <a:avLst/>
          </a:prstGeom>
        </p:spPr>
      </p:pic>
      <p:sp>
        <p:nvSpPr>
          <p:cNvPr id="2" name="Title Placeholder 1">
            <a:extLst>
              <a:ext uri="{FF2B5EF4-FFF2-40B4-BE49-F238E27FC236}">
                <a16:creationId xmlns:a16="http://schemas.microsoft.com/office/drawing/2014/main" id="{D682502A-5BF2-8845-923F-AAF24377FEFD}"/>
              </a:ext>
            </a:extLst>
          </p:cNvPr>
          <p:cNvSpPr>
            <a:spLocks noGrp="1"/>
          </p:cNvSpPr>
          <p:nvPr>
            <p:ph type="title"/>
          </p:nvPr>
        </p:nvSpPr>
        <p:spPr>
          <a:xfrm>
            <a:off x="888176" y="558602"/>
            <a:ext cx="10415648" cy="1008797"/>
          </a:xfrm>
          <a:prstGeom prst="rect">
            <a:avLst/>
          </a:prstGeom>
        </p:spPr>
        <p:txBody>
          <a:bodyPr vert="horz" lIns="0" tIns="0" rIns="91440" bIns="45720" rtlCol="0" anchor="t" anchorCtr="0">
            <a:noAutofit/>
          </a:bodyPr>
          <a:lstStyle/>
          <a:p>
            <a:r>
              <a:rPr lang="en-US"/>
              <a:t>Click to edit Master title</a:t>
            </a:r>
          </a:p>
        </p:txBody>
      </p:sp>
      <p:sp>
        <p:nvSpPr>
          <p:cNvPr id="3" name="Text Placeholder 2">
            <a:extLst>
              <a:ext uri="{FF2B5EF4-FFF2-40B4-BE49-F238E27FC236}">
                <a16:creationId xmlns:a16="http://schemas.microsoft.com/office/drawing/2014/main" id="{3C7B4A4D-34FE-994A-AFE8-DCF682312F44}"/>
              </a:ext>
            </a:extLst>
          </p:cNvPr>
          <p:cNvSpPr>
            <a:spLocks noGrp="1"/>
          </p:cNvSpPr>
          <p:nvPr>
            <p:ph type="body" idx="1"/>
          </p:nvPr>
        </p:nvSpPr>
        <p:spPr>
          <a:xfrm>
            <a:off x="888176" y="1739901"/>
            <a:ext cx="10415649" cy="4351338"/>
          </a:xfrm>
          <a:prstGeom prst="rect">
            <a:avLst/>
          </a:prstGeom>
        </p:spPr>
        <p:txBody>
          <a:bodyPr vert="horz" lIns="0" tIns="0" rIns="91440" bIns="45720" rtlCol="0">
            <a:noAutofit/>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71764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2800" b="1" i="0" kern="1200" baseline="0">
          <a:solidFill>
            <a:schemeClr val="accent3"/>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bg2"/>
        </a:buClr>
        <a:buFont typeface="Arial" panose="020B0604020202020204" pitchFamily="34" charset="0"/>
        <a:buChar char="•"/>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420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0.jpeg"/><Relationship Id="rId7" Type="http://schemas.openxmlformats.org/officeDocument/2006/relationships/image" Target="../media/image44.jpeg"/><Relationship Id="rId12" Type="http://schemas.openxmlformats.org/officeDocument/2006/relationships/image" Target="../media/image49.emf"/><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image" Target="../media/image43.jpeg"/><Relationship Id="rId11" Type="http://schemas.openxmlformats.org/officeDocument/2006/relationships/image" Target="../media/image48.emf"/><Relationship Id="rId5" Type="http://schemas.openxmlformats.org/officeDocument/2006/relationships/image" Target="../media/image42.png"/><Relationship Id="rId10" Type="http://schemas.openxmlformats.org/officeDocument/2006/relationships/image" Target="../media/image47.emf"/><Relationship Id="rId4" Type="http://schemas.openxmlformats.org/officeDocument/2006/relationships/image" Target="../media/image41.jpeg"/><Relationship Id="rId9" Type="http://schemas.openxmlformats.org/officeDocument/2006/relationships/image" Target="../media/image46.emf"/></Relationships>
</file>

<file path=ppt/slides/_rels/slide1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tiff"/><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png"/></Relationships>
</file>

<file path=ppt/slides/_rels/slide1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jpeg"/><Relationship Id="rId4" Type="http://schemas.openxmlformats.org/officeDocument/2006/relationships/image" Target="../media/image57.jpeg"/></Relationships>
</file>

<file path=ppt/slides/_rels/slide13.xml.rels><?xml version="1.0" encoding="UTF-8" standalone="yes"?>
<Relationships xmlns="http://schemas.openxmlformats.org/package/2006/relationships"><Relationship Id="rId3" Type="http://schemas.microsoft.com/office/2018/10/relationships/comments" Target="../comments/modernComment_3DD_DE9D4F98.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jpeg"/><Relationship Id="rId4" Type="http://schemas.openxmlformats.org/officeDocument/2006/relationships/image" Target="../media/image60.png"/></Relationships>
</file>

<file path=ppt/slides/_rels/slide14.xml.rels><?xml version="1.0" encoding="UTF-8" standalone="yes"?>
<Relationships xmlns="http://schemas.openxmlformats.org/package/2006/relationships"><Relationship Id="rId3" Type="http://schemas.openxmlformats.org/officeDocument/2006/relationships/image" Target="../media/image63.jpeg"/><Relationship Id="rId2" Type="http://schemas.microsoft.com/office/2018/10/relationships/comments" Target="../comments/modernComment_583_DA8DBA3E.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hyperlink" Target="https://nrds-portal.inl.gov/" TargetMode="Externa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1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microsoft.com/office/2018/10/relationships/comments" Target="../comments/modernComment_541_C626FF54.xm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7.jpeg"/><Relationship Id="rId4" Type="http://schemas.openxmlformats.org/officeDocument/2006/relationships/image" Target="../media/image240.png"/></Relationships>
</file>

<file path=ppt/slides/_rels/slide1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18/10/relationships/comments" Target="../comments/modernComment_755_BA5AF3F8.xm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4.jpeg"/><Relationship Id="rId2" Type="http://schemas.microsoft.com/office/2018/10/relationships/comments" Target="../comments/modernComment_3E7_39667C1B.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18/10/relationships/comments" Target="../comments/modernComment_530_723E99ED.xm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mailto:nsuf@inl.gov"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microsoft.com/office/2018/10/relationships/comments" Target="../comments/modernComment_758_1B14B82C.xml"/><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84.png"/></Relationships>
</file>

<file path=ppt/slides/_rels/slide4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3.xml"/><Relationship Id="rId4" Type="http://schemas.openxmlformats.org/officeDocument/2006/relationships/image" Target="../media/image87.png"/></Relationships>
</file>

<file path=ppt/slides/_rels/slide4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90.jpeg"/><Relationship Id="rId2" Type="http://schemas.microsoft.com/office/2018/10/relationships/comments" Target="../comments/modernComment_759_BB1FA8.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94.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hyperlink" Target="https://nsuf.inl.gov/Page/nfml_request"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98.emf"/><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emf"/><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 Id="rId4" Type="http://schemas.openxmlformats.org/officeDocument/2006/relationships/image" Target="../media/image103.emf"/></Relationships>
</file>

<file path=ppt/slides/_rels/slide57.xml.rels><?xml version="1.0" encoding="UTF-8" standalone="yes"?>
<Relationships xmlns="http://schemas.openxmlformats.org/package/2006/relationships"><Relationship Id="rId3" Type="http://schemas.openxmlformats.org/officeDocument/2006/relationships/image" Target="../media/image104.png"/><Relationship Id="rId2" Type="http://schemas.microsoft.com/office/2018/10/relationships/comments" Target="../comments/modernComment_3E6_66286215.xml"/><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58.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7.png"/><Relationship Id="rId3" Type="http://schemas.openxmlformats.org/officeDocument/2006/relationships/image" Target="../media/image10.png"/><Relationship Id="rId7" Type="http://schemas.microsoft.com/office/2007/relationships/hdphoto" Target="../media/hdphoto2.wdp"/><Relationship Id="rId12" Type="http://schemas.microsoft.com/office/2007/relationships/hdphoto" Target="../media/hdphoto3.wdp"/><Relationship Id="rId17" Type="http://schemas.microsoft.com/office/2007/relationships/hdphoto" Target="../media/hdphoto5.wdp"/><Relationship Id="rId2" Type="http://schemas.openxmlformats.org/officeDocument/2006/relationships/image" Target="../media/image9.jpeg"/><Relationship Id="rId16"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6.png"/><Relationship Id="rId5" Type="http://schemas.openxmlformats.org/officeDocument/2006/relationships/image" Target="../media/image11.jpeg"/><Relationship Id="rId15" Type="http://schemas.openxmlformats.org/officeDocument/2006/relationships/image" Target="../media/image18.jpeg"/><Relationship Id="rId10" Type="http://schemas.openxmlformats.org/officeDocument/2006/relationships/image" Target="../media/image15.jpeg"/><Relationship Id="rId4" Type="http://schemas.microsoft.com/office/2007/relationships/hdphoto" Target="../media/hdphoto1.wdp"/><Relationship Id="rId9" Type="http://schemas.openxmlformats.org/officeDocument/2006/relationships/image" Target="../media/image14.png"/><Relationship Id="rId14" Type="http://schemas.microsoft.com/office/2007/relationships/hdphoto" Target="../media/hdphoto4.wdp"/></Relationships>
</file>

<file path=ppt/slides/_rels/slide6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11.jpeg"/><Relationship Id="rId5" Type="http://schemas.openxmlformats.org/officeDocument/2006/relationships/image" Target="../media/image110.jpeg"/><Relationship Id="rId4" Type="http://schemas.openxmlformats.org/officeDocument/2006/relationships/image" Target="../media/image109.jpeg"/></Relationships>
</file>

<file path=ppt/slides/_rels/slide61.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14.jpeg"/><Relationship Id="rId4" Type="http://schemas.openxmlformats.org/officeDocument/2006/relationships/image" Target="../media/image113.jpeg"/></Relationships>
</file>

<file path=ppt/slides/_rels/slide6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17.png"/><Relationship Id="rId4" Type="http://schemas.openxmlformats.org/officeDocument/2006/relationships/image" Target="../media/image116.emf"/></Relationships>
</file>

<file path=ppt/slides/_rels/slide63.xml.rels><?xml version="1.0" encoding="UTF-8" standalone="yes"?>
<Relationships xmlns="http://schemas.openxmlformats.org/package/2006/relationships"><Relationship Id="rId3" Type="http://schemas.microsoft.com/office/2018/10/relationships/comments" Target="../comments/modernComment_727_D086CF50.xm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120.jpeg"/><Relationship Id="rId4" Type="http://schemas.openxmlformats.org/officeDocument/2006/relationships/image" Target="../media/image119.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microsoft.com/office/2018/10/relationships/comments" Target="../comments/modernComment_731_94BFB960.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jpeg"/><Relationship Id="rId3" Type="http://schemas.openxmlformats.org/officeDocument/2006/relationships/image" Target="../media/image21.jpeg"/><Relationship Id="rId7" Type="http://schemas.openxmlformats.org/officeDocument/2006/relationships/image" Target="../media/image25.jpeg"/><Relationship Id="rId12" Type="http://schemas.openxmlformats.org/officeDocument/2006/relationships/image" Target="../media/image30.jpe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jpeg"/><Relationship Id="rId10" Type="http://schemas.openxmlformats.org/officeDocument/2006/relationships/image" Target="../media/image28.jpeg"/><Relationship Id="rId4" Type="http://schemas.openxmlformats.org/officeDocument/2006/relationships/image" Target="../media/image22.jpeg"/><Relationship Id="rId9" Type="http://schemas.openxmlformats.org/officeDocument/2006/relationships/image" Target="../media/image27.jpeg"/><Relationship Id="rId14" Type="http://schemas.openxmlformats.org/officeDocument/2006/relationships/image" Target="../media/image32.jpeg"/></Relationships>
</file>

<file path=ppt/slides/_rels/slide7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2.xml"/><Relationship Id="rId4" Type="http://schemas.openxmlformats.org/officeDocument/2006/relationships/image" Target="../media/image125.png"/></Relationships>
</file>

<file path=ppt/slides/_rels/slide7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6.png"/><Relationship Id="rId1" Type="http://schemas.openxmlformats.org/officeDocument/2006/relationships/slideLayout" Target="../slideLayouts/slideLayout2.xml"/><Relationship Id="rId5" Type="http://schemas.openxmlformats.org/officeDocument/2006/relationships/image" Target="../media/image128.png"/><Relationship Id="rId4" Type="http://schemas.openxmlformats.org/officeDocument/2006/relationships/image" Target="../media/image127.png"/></Relationships>
</file>

<file path=ppt/slides/_rels/slide7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9.png"/><Relationship Id="rId1" Type="http://schemas.openxmlformats.org/officeDocument/2006/relationships/slideLayout" Target="../slideLayouts/slideLayout2.xml"/><Relationship Id="rId5" Type="http://schemas.openxmlformats.org/officeDocument/2006/relationships/image" Target="../media/image131.png"/><Relationship Id="rId4" Type="http://schemas.openxmlformats.org/officeDocument/2006/relationships/image" Target="../media/image130.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emf"/></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91D5B-1216-19D7-6B92-045CB7EAA8AD}"/>
              </a:ext>
            </a:extLst>
          </p:cNvPr>
          <p:cNvSpPr>
            <a:spLocks noGrp="1"/>
          </p:cNvSpPr>
          <p:nvPr>
            <p:ph type="body" sz="quarter" idx="13"/>
          </p:nvPr>
        </p:nvSpPr>
        <p:spPr>
          <a:xfrm>
            <a:off x="2837144" y="2217074"/>
            <a:ext cx="9354855" cy="2292350"/>
          </a:xfrm>
        </p:spPr>
        <p:txBody>
          <a:bodyPr wrap="square" anchor="ctr">
            <a:normAutofit fontScale="92500"/>
          </a:bodyPr>
          <a:lstStyle/>
          <a:p>
            <a:r>
              <a:rPr lang="en-US" dirty="0"/>
              <a:t>NSUF Program Overview and Update</a:t>
            </a:r>
          </a:p>
        </p:txBody>
      </p:sp>
      <p:sp>
        <p:nvSpPr>
          <p:cNvPr id="3" name="Subtitle 2">
            <a:extLst>
              <a:ext uri="{FF2B5EF4-FFF2-40B4-BE49-F238E27FC236}">
                <a16:creationId xmlns:a16="http://schemas.microsoft.com/office/drawing/2014/main" id="{BD7AE421-73F0-D26E-A368-C32E3AE6C98B}"/>
              </a:ext>
            </a:extLst>
          </p:cNvPr>
          <p:cNvSpPr>
            <a:spLocks noGrp="1"/>
          </p:cNvSpPr>
          <p:nvPr>
            <p:ph type="body" sz="quarter" idx="18"/>
          </p:nvPr>
        </p:nvSpPr>
        <p:spPr>
          <a:xfrm>
            <a:off x="669925" y="425697"/>
            <a:ext cx="2541588" cy="1239837"/>
          </a:xfrm>
        </p:spPr>
        <p:txBody>
          <a:bodyPr anchor="b">
            <a:normAutofit fontScale="92500" lnSpcReduction="10000"/>
          </a:bodyPr>
          <a:lstStyle/>
          <a:p>
            <a:r>
              <a:rPr lang="en-US" sz="2000" dirty="0"/>
              <a:t>Brenden Heidrich, Director</a:t>
            </a:r>
          </a:p>
          <a:p>
            <a:pPr>
              <a:spcBef>
                <a:spcPts val="600"/>
              </a:spcBef>
              <a:spcAft>
                <a:spcPts val="600"/>
              </a:spcAft>
            </a:pPr>
            <a:r>
              <a:rPr lang="en-US" dirty="0"/>
              <a:t>NSUF Annual Program Review</a:t>
            </a:r>
          </a:p>
          <a:p>
            <a:pPr>
              <a:spcBef>
                <a:spcPts val="600"/>
              </a:spcBef>
              <a:spcAft>
                <a:spcPts val="600"/>
              </a:spcAft>
            </a:pPr>
            <a:r>
              <a:rPr lang="en-US" dirty="0"/>
              <a:t>April 15, 2025</a:t>
            </a:r>
          </a:p>
        </p:txBody>
      </p:sp>
      <p:sp>
        <p:nvSpPr>
          <p:cNvPr id="4" name="TextBox 3">
            <a:extLst>
              <a:ext uri="{FF2B5EF4-FFF2-40B4-BE49-F238E27FC236}">
                <a16:creationId xmlns:a16="http://schemas.microsoft.com/office/drawing/2014/main" id="{1E782061-EE21-A994-0938-F642D201238A}"/>
              </a:ext>
            </a:extLst>
          </p:cNvPr>
          <p:cNvSpPr txBox="1"/>
          <p:nvPr/>
        </p:nvSpPr>
        <p:spPr>
          <a:xfrm>
            <a:off x="209320" y="6356732"/>
            <a:ext cx="2069797" cy="369332"/>
          </a:xfrm>
          <a:prstGeom prst="rect">
            <a:avLst/>
          </a:prstGeom>
          <a:noFill/>
        </p:spPr>
        <p:txBody>
          <a:bodyPr wrap="none" rtlCol="0">
            <a:spAutoFit/>
          </a:bodyPr>
          <a:lstStyle/>
          <a:p>
            <a:r>
              <a:rPr lang="en-US" dirty="0">
                <a:solidFill>
                  <a:schemeClr val="bg1"/>
                </a:solidFill>
              </a:rPr>
              <a:t>INL/MIS-25-83964</a:t>
            </a:r>
          </a:p>
        </p:txBody>
      </p:sp>
    </p:spTree>
    <p:extLst>
      <p:ext uri="{BB962C8B-B14F-4D97-AF65-F5344CB8AC3E}">
        <p14:creationId xmlns:p14="http://schemas.microsoft.com/office/powerpoint/2010/main" val="15505746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B3C7C9B-9EAB-6B85-85BB-A1C0B5A31EFE}"/>
              </a:ext>
            </a:extLst>
          </p:cNvPr>
          <p:cNvSpPr txBox="1">
            <a:spLocks/>
          </p:cNvSpPr>
          <p:nvPr/>
        </p:nvSpPr>
        <p:spPr>
          <a:xfrm>
            <a:off x="589448" y="509324"/>
            <a:ext cx="10415648" cy="827604"/>
          </a:xfrm>
          <a:prstGeom prst="rect">
            <a:avLst/>
          </a:prstGeom>
        </p:spPr>
        <p:txBody>
          <a:bodyPr vert="horz" lIns="0" tIns="0" rIns="91440" bIns="45720" rtlCol="0" anchor="t" anchorCtr="0">
            <a:noAutofit/>
          </a:bodyPr>
          <a:lstStyle>
            <a:lvl1pPr algn="l" defTabSz="914400" rtl="0" eaLnBrk="1" latinLnBrk="0" hangingPunct="1">
              <a:lnSpc>
                <a:spcPct val="90000"/>
              </a:lnSpc>
              <a:spcBef>
                <a:spcPct val="0"/>
              </a:spcBef>
              <a:buNone/>
              <a:defRPr sz="2800" b="1" i="0" kern="1200" baseline="0">
                <a:solidFill>
                  <a:schemeClr val="accent3"/>
                </a:solidFill>
                <a:latin typeface="Arial" panose="020B0604020202020204" pitchFamily="34" charset="0"/>
                <a:ea typeface="+mj-ea"/>
                <a:cs typeface="Arial" panose="020B0604020202020204" pitchFamily="34" charset="0"/>
              </a:defRPr>
            </a:lvl1pPr>
          </a:lstStyle>
          <a:p>
            <a:r>
              <a:rPr lang="en-US" dirty="0">
                <a:solidFill>
                  <a:schemeClr val="tx1"/>
                </a:solidFill>
              </a:rPr>
              <a:t>Simulated Reactor Environments: Mechanical Testing </a:t>
            </a:r>
          </a:p>
        </p:txBody>
      </p:sp>
      <p:sp>
        <p:nvSpPr>
          <p:cNvPr id="2" name="Rectangle 1">
            <a:extLst>
              <a:ext uri="{FF2B5EF4-FFF2-40B4-BE49-F238E27FC236}">
                <a16:creationId xmlns:a16="http://schemas.microsoft.com/office/drawing/2014/main" id="{0B790397-3239-9523-BAF6-E9043CD85095}"/>
              </a:ext>
            </a:extLst>
          </p:cNvPr>
          <p:cNvSpPr/>
          <p:nvPr/>
        </p:nvSpPr>
        <p:spPr>
          <a:xfrm>
            <a:off x="750886" y="3261161"/>
            <a:ext cx="4677158" cy="2779421"/>
          </a:xfrm>
          <a:prstGeom prst="rect">
            <a:avLst/>
          </a:prstGeom>
          <a:solidFill>
            <a:srgbClr val="FFC000">
              <a:alpha val="7000"/>
            </a:srgbClr>
          </a:solidFill>
          <a:ln w="63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E7276CA7-49D9-0621-6368-563AFC065B97}"/>
              </a:ext>
            </a:extLst>
          </p:cNvPr>
          <p:cNvSpPr/>
          <p:nvPr/>
        </p:nvSpPr>
        <p:spPr>
          <a:xfrm>
            <a:off x="7107983" y="1317890"/>
            <a:ext cx="4826502" cy="1752119"/>
          </a:xfrm>
          <a:prstGeom prst="rect">
            <a:avLst/>
          </a:prstGeom>
          <a:solidFill>
            <a:srgbClr val="92D050">
              <a:alpha val="7000"/>
            </a:srgbClr>
          </a:solidFill>
          <a:ln w="9525">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4AE04F8-F15D-53C8-BE70-BDD5E789AC21}"/>
              </a:ext>
            </a:extLst>
          </p:cNvPr>
          <p:cNvSpPr/>
          <p:nvPr/>
        </p:nvSpPr>
        <p:spPr>
          <a:xfrm>
            <a:off x="750886" y="1310502"/>
            <a:ext cx="6218554" cy="1766894"/>
          </a:xfrm>
          <a:prstGeom prst="rect">
            <a:avLst/>
          </a:prstGeom>
          <a:solidFill>
            <a:srgbClr val="008080">
              <a:alpha val="7000"/>
            </a:srgbClr>
          </a:solidFill>
          <a:ln w="6350">
            <a:solidFill>
              <a:srgbClr val="9BE5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EEAA32B-DC46-AD25-1F85-8E68A10C0771}"/>
              </a:ext>
            </a:extLst>
          </p:cNvPr>
          <p:cNvSpPr/>
          <p:nvPr/>
        </p:nvSpPr>
        <p:spPr>
          <a:xfrm>
            <a:off x="5518314" y="3258369"/>
            <a:ext cx="1882440" cy="2779422"/>
          </a:xfrm>
          <a:prstGeom prst="rect">
            <a:avLst/>
          </a:prstGeom>
          <a:solidFill>
            <a:srgbClr val="92D050">
              <a:alpha val="7000"/>
            </a:srgbClr>
          </a:solidFill>
          <a:ln w="9525">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ACB7586-5149-93C7-DEA7-BBD89018D7E1}"/>
              </a:ext>
            </a:extLst>
          </p:cNvPr>
          <p:cNvSpPr/>
          <p:nvPr/>
        </p:nvSpPr>
        <p:spPr>
          <a:xfrm>
            <a:off x="7492352" y="3261161"/>
            <a:ext cx="4449555" cy="2776630"/>
          </a:xfrm>
          <a:prstGeom prst="rect">
            <a:avLst/>
          </a:prstGeom>
          <a:solidFill>
            <a:schemeClr val="accent1">
              <a:alpha val="15000"/>
            </a:schemeClr>
          </a:solidFill>
          <a:ln w="9525">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9FAB852E-73A9-7581-9FD5-DC3FF76A8A3D}"/>
              </a:ext>
            </a:extLst>
          </p:cNvPr>
          <p:cNvSpPr>
            <a:spLocks noGrp="1"/>
          </p:cNvSpPr>
          <p:nvPr>
            <p:ph idx="1"/>
          </p:nvPr>
        </p:nvSpPr>
        <p:spPr>
          <a:xfrm>
            <a:off x="888175" y="961332"/>
            <a:ext cx="10415649" cy="520268"/>
          </a:xfrm>
        </p:spPr>
        <p:txBody>
          <a:bodyPr>
            <a:normAutofit fontScale="92500"/>
          </a:bodyPr>
          <a:lstStyle/>
          <a:p>
            <a:pPr marL="0" lvl="1" indent="-182880">
              <a:lnSpc>
                <a:spcPct val="100000"/>
              </a:lnSpc>
              <a:buFont typeface="Arial" panose="020B0604020202020204" pitchFamily="34" charset="0"/>
              <a:buChar char="•"/>
            </a:pPr>
            <a:r>
              <a:rPr lang="en-US" sz="2000" dirty="0"/>
              <a:t>Hardness/ Bend test/ Tensile/ Creep/ Fatigue/ Compact tension/ Charpy impact (toughness)</a:t>
            </a:r>
          </a:p>
          <a:p>
            <a:pPr indent="-182880"/>
            <a:endParaRPr lang="en-US" sz="1800" dirty="0"/>
          </a:p>
        </p:txBody>
      </p:sp>
      <p:grpSp>
        <p:nvGrpSpPr>
          <p:cNvPr id="11" name="Group 10">
            <a:extLst>
              <a:ext uri="{FF2B5EF4-FFF2-40B4-BE49-F238E27FC236}">
                <a16:creationId xmlns:a16="http://schemas.microsoft.com/office/drawing/2014/main" id="{44BA7B68-EB28-9572-837D-436A6713A694}"/>
              </a:ext>
            </a:extLst>
          </p:cNvPr>
          <p:cNvGrpSpPr/>
          <p:nvPr/>
        </p:nvGrpSpPr>
        <p:grpSpPr>
          <a:xfrm>
            <a:off x="898150" y="3570489"/>
            <a:ext cx="4401350" cy="2218393"/>
            <a:chOff x="1077779" y="5338929"/>
            <a:chExt cx="5281620" cy="2662071"/>
          </a:xfrm>
        </p:grpSpPr>
        <p:pic>
          <p:nvPicPr>
            <p:cNvPr id="12" name="Picture 11" descr="A picture containing indoor, equipment, miller, cluttered&#10;&#10;Description automatically generated">
              <a:extLst>
                <a:ext uri="{FF2B5EF4-FFF2-40B4-BE49-F238E27FC236}">
                  <a16:creationId xmlns:a16="http://schemas.microsoft.com/office/drawing/2014/main" id="{19CD3F9A-9516-0AF8-C0F5-F8D8D2007B8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77779" y="5419363"/>
              <a:ext cx="1704452" cy="2272603"/>
            </a:xfrm>
            <a:prstGeom prst="rect">
              <a:avLst/>
            </a:prstGeom>
          </p:spPr>
        </p:pic>
        <p:pic>
          <p:nvPicPr>
            <p:cNvPr id="13" name="Picture 12" descr="BigFurnace3.jpg">
              <a:extLst>
                <a:ext uri="{FF2B5EF4-FFF2-40B4-BE49-F238E27FC236}">
                  <a16:creationId xmlns:a16="http://schemas.microsoft.com/office/drawing/2014/main" id="{E88DC38D-A586-399B-4C74-2B97808D0A8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751601" y="5338929"/>
              <a:ext cx="1856452" cy="2433470"/>
            </a:xfrm>
            <a:prstGeom prst="rect">
              <a:avLst/>
            </a:prstGeom>
          </p:spPr>
        </p:pic>
        <p:pic>
          <p:nvPicPr>
            <p:cNvPr id="14" name="Picture 13">
              <a:extLst>
                <a:ext uri="{FF2B5EF4-FFF2-40B4-BE49-F238E27FC236}">
                  <a16:creationId xmlns:a16="http://schemas.microsoft.com/office/drawing/2014/main" id="{209D64E5-2451-E011-411C-40A56826B29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37378" y="6709484"/>
              <a:ext cx="1722021" cy="1291516"/>
            </a:xfrm>
            <a:prstGeom prst="rect">
              <a:avLst/>
            </a:prstGeom>
          </p:spPr>
        </p:pic>
        <p:pic>
          <p:nvPicPr>
            <p:cNvPr id="15" name="Picture 14" descr="A picture containing sitting, bench, table, wooden&#10;&#10;Description automatically generated">
              <a:extLst>
                <a:ext uri="{FF2B5EF4-FFF2-40B4-BE49-F238E27FC236}">
                  <a16:creationId xmlns:a16="http://schemas.microsoft.com/office/drawing/2014/main" id="{F6A0F997-8B4B-A970-6EAC-16B5C61C169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08053" y="5446885"/>
              <a:ext cx="1732825" cy="1291516"/>
            </a:xfrm>
            <a:prstGeom prst="rect">
              <a:avLst/>
            </a:prstGeom>
          </p:spPr>
        </p:pic>
      </p:grpSp>
      <p:grpSp>
        <p:nvGrpSpPr>
          <p:cNvPr id="19" name="Group 18">
            <a:extLst>
              <a:ext uri="{FF2B5EF4-FFF2-40B4-BE49-F238E27FC236}">
                <a16:creationId xmlns:a16="http://schemas.microsoft.com/office/drawing/2014/main" id="{E5E1CFBC-994B-D07A-6878-016FECFF0EA7}"/>
              </a:ext>
            </a:extLst>
          </p:cNvPr>
          <p:cNvGrpSpPr/>
          <p:nvPr/>
        </p:nvGrpSpPr>
        <p:grpSpPr>
          <a:xfrm>
            <a:off x="5505852" y="3258368"/>
            <a:ext cx="1900205" cy="2252789"/>
            <a:chOff x="6148820" y="4833681"/>
            <a:chExt cx="1900205" cy="2252789"/>
          </a:xfrm>
        </p:grpSpPr>
        <p:pic>
          <p:nvPicPr>
            <p:cNvPr id="20" name="Picture 19" descr="A picture containing indoor, wall, floor, sitting&#10;&#10;Description automatically generated">
              <a:extLst>
                <a:ext uri="{FF2B5EF4-FFF2-40B4-BE49-F238E27FC236}">
                  <a16:creationId xmlns:a16="http://schemas.microsoft.com/office/drawing/2014/main" id="{BD81D13B-CD78-DBB3-CE81-20B6A1CFE88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148820" y="4833681"/>
              <a:ext cx="1900205" cy="2252789"/>
            </a:xfrm>
            <a:prstGeom prst="rect">
              <a:avLst/>
            </a:prstGeom>
            <a:ln>
              <a:noFill/>
            </a:ln>
            <a:effectLst>
              <a:softEdge rad="112500"/>
            </a:effectLst>
          </p:spPr>
        </p:pic>
        <p:sp>
          <p:nvSpPr>
            <p:cNvPr id="21" name="TextBox 20">
              <a:extLst>
                <a:ext uri="{FF2B5EF4-FFF2-40B4-BE49-F238E27FC236}">
                  <a16:creationId xmlns:a16="http://schemas.microsoft.com/office/drawing/2014/main" id="{5304A748-3DED-8F2B-9597-0B10E79E8530}"/>
                </a:ext>
              </a:extLst>
            </p:cNvPr>
            <p:cNvSpPr txBox="1"/>
            <p:nvPr/>
          </p:nvSpPr>
          <p:spPr>
            <a:xfrm>
              <a:off x="6235038" y="6458764"/>
              <a:ext cx="1679698" cy="480131"/>
            </a:xfrm>
            <a:prstGeom prst="rect">
              <a:avLst/>
            </a:prstGeom>
            <a:noFill/>
          </p:spPr>
          <p:txBody>
            <a:bodyPr wrap="square" rtlCol="0">
              <a:sp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entury Gothic" panose="020F0302020204030204"/>
                  <a:ea typeface="+mn-ea"/>
                  <a:cs typeface="Arial" charset="0"/>
                </a:rPr>
                <a:t>High Temp Tensile Testing</a:t>
              </a:r>
            </a:p>
          </p:txBody>
        </p:sp>
      </p:grpSp>
      <p:grpSp>
        <p:nvGrpSpPr>
          <p:cNvPr id="27" name="Group 26">
            <a:extLst>
              <a:ext uri="{FF2B5EF4-FFF2-40B4-BE49-F238E27FC236}">
                <a16:creationId xmlns:a16="http://schemas.microsoft.com/office/drawing/2014/main" id="{9DEF237E-76C3-9069-939C-CDABEBFAC5BE}"/>
              </a:ext>
            </a:extLst>
          </p:cNvPr>
          <p:cNvGrpSpPr>
            <a:grpSpLocks noChangeAspect="1"/>
          </p:cNvGrpSpPr>
          <p:nvPr/>
        </p:nvGrpSpPr>
        <p:grpSpPr>
          <a:xfrm>
            <a:off x="7627117" y="1370989"/>
            <a:ext cx="4168825" cy="1645920"/>
            <a:chOff x="5373189" y="3654882"/>
            <a:chExt cx="3613530" cy="1381178"/>
          </a:xfrm>
        </p:grpSpPr>
        <p:pic>
          <p:nvPicPr>
            <p:cNvPr id="30" name="Picture 29" descr="A computer sits on top of a desk&#10;&#10;Description automatically generated with medium confidence">
              <a:extLst>
                <a:ext uri="{FF2B5EF4-FFF2-40B4-BE49-F238E27FC236}">
                  <a16:creationId xmlns:a16="http://schemas.microsoft.com/office/drawing/2014/main" id="{EBF0C113-D679-08DE-6A5D-1B0DEA985C21}"/>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373189" y="3664460"/>
              <a:ext cx="2067803" cy="1371600"/>
            </a:xfrm>
            <a:prstGeom prst="rect">
              <a:avLst/>
            </a:prstGeom>
            <a:ln w="12700">
              <a:solidFill>
                <a:schemeClr val="accent4"/>
              </a:solidFill>
            </a:ln>
          </p:spPr>
        </p:pic>
        <p:pic>
          <p:nvPicPr>
            <p:cNvPr id="31" name="Picture 30">
              <a:extLst>
                <a:ext uri="{FF2B5EF4-FFF2-40B4-BE49-F238E27FC236}">
                  <a16:creationId xmlns:a16="http://schemas.microsoft.com/office/drawing/2014/main" id="{3D38F878-16C5-73F8-F795-3BE78641633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497303" y="3654882"/>
              <a:ext cx="1489416" cy="1371600"/>
            </a:xfrm>
            <a:prstGeom prst="rect">
              <a:avLst/>
            </a:prstGeom>
            <a:ln w="12700">
              <a:solidFill>
                <a:schemeClr val="accent4"/>
              </a:solidFill>
            </a:ln>
          </p:spPr>
        </p:pic>
      </p:grpSp>
      <p:grpSp>
        <p:nvGrpSpPr>
          <p:cNvPr id="32" name="Group 31">
            <a:extLst>
              <a:ext uri="{FF2B5EF4-FFF2-40B4-BE49-F238E27FC236}">
                <a16:creationId xmlns:a16="http://schemas.microsoft.com/office/drawing/2014/main" id="{90F45EC7-40F2-494E-D8E0-93FECD6C6261}"/>
              </a:ext>
            </a:extLst>
          </p:cNvPr>
          <p:cNvGrpSpPr>
            <a:grpSpLocks noChangeAspect="1"/>
          </p:cNvGrpSpPr>
          <p:nvPr/>
        </p:nvGrpSpPr>
        <p:grpSpPr>
          <a:xfrm>
            <a:off x="1093183" y="1508149"/>
            <a:ext cx="5542600" cy="1371600"/>
            <a:chOff x="909892" y="1312898"/>
            <a:chExt cx="4872194" cy="1205698"/>
          </a:xfrm>
        </p:grpSpPr>
        <p:pic>
          <p:nvPicPr>
            <p:cNvPr id="33" name="Picture 32">
              <a:extLst>
                <a:ext uri="{FF2B5EF4-FFF2-40B4-BE49-F238E27FC236}">
                  <a16:creationId xmlns:a16="http://schemas.microsoft.com/office/drawing/2014/main" id="{3EDB662F-4B9D-0588-E3E8-620998F0CB16}"/>
                </a:ext>
              </a:extLst>
            </p:cNvPr>
            <p:cNvPicPr>
              <a:picLocks noChangeAspect="1"/>
            </p:cNvPicPr>
            <p:nvPr/>
          </p:nvPicPr>
          <p:blipFill>
            <a:blip r:embed="rId9"/>
            <a:stretch>
              <a:fillRect/>
            </a:stretch>
          </p:blipFill>
          <p:spPr>
            <a:xfrm>
              <a:off x="909892" y="1312898"/>
              <a:ext cx="2430684" cy="1203767"/>
            </a:xfrm>
            <a:prstGeom prst="rect">
              <a:avLst/>
            </a:prstGeom>
          </p:spPr>
        </p:pic>
        <p:pic>
          <p:nvPicPr>
            <p:cNvPr id="34" name="Picture 33">
              <a:extLst>
                <a:ext uri="{FF2B5EF4-FFF2-40B4-BE49-F238E27FC236}">
                  <a16:creationId xmlns:a16="http://schemas.microsoft.com/office/drawing/2014/main" id="{24101E9D-1B08-6EF0-D7B2-8A81403EACDD}"/>
                </a:ext>
              </a:extLst>
            </p:cNvPr>
            <p:cNvPicPr>
              <a:picLocks noChangeAspect="1"/>
            </p:cNvPicPr>
            <p:nvPr/>
          </p:nvPicPr>
          <p:blipFill>
            <a:blip r:embed="rId10"/>
            <a:stretch>
              <a:fillRect/>
            </a:stretch>
          </p:blipFill>
          <p:spPr>
            <a:xfrm>
              <a:off x="3351402" y="1314830"/>
              <a:ext cx="2430684" cy="1203766"/>
            </a:xfrm>
            <a:prstGeom prst="rect">
              <a:avLst/>
            </a:prstGeom>
          </p:spPr>
        </p:pic>
      </p:grpSp>
      <p:pic>
        <p:nvPicPr>
          <p:cNvPr id="36" name="Picture 35">
            <a:extLst>
              <a:ext uri="{FF2B5EF4-FFF2-40B4-BE49-F238E27FC236}">
                <a16:creationId xmlns:a16="http://schemas.microsoft.com/office/drawing/2014/main" id="{550277AE-D9FA-25D8-B04E-3A439D0941C5}"/>
              </a:ext>
            </a:extLst>
          </p:cNvPr>
          <p:cNvPicPr>
            <a:picLocks noChangeAspect="1"/>
          </p:cNvPicPr>
          <p:nvPr/>
        </p:nvPicPr>
        <p:blipFill rotWithShape="1">
          <a:blip r:embed="rId11"/>
          <a:srcRect r="21327"/>
          <a:stretch/>
        </p:blipFill>
        <p:spPr>
          <a:xfrm>
            <a:off x="7630530" y="3327055"/>
            <a:ext cx="2253033" cy="1584623"/>
          </a:xfrm>
          <a:prstGeom prst="rect">
            <a:avLst/>
          </a:prstGeom>
        </p:spPr>
      </p:pic>
      <p:pic>
        <p:nvPicPr>
          <p:cNvPr id="37" name="Picture 36">
            <a:extLst>
              <a:ext uri="{FF2B5EF4-FFF2-40B4-BE49-F238E27FC236}">
                <a16:creationId xmlns:a16="http://schemas.microsoft.com/office/drawing/2014/main" id="{79098ACC-E4BF-900A-ACEF-7A76C3FF12BD}"/>
              </a:ext>
            </a:extLst>
          </p:cNvPr>
          <p:cNvPicPr>
            <a:picLocks noChangeAspect="1"/>
          </p:cNvPicPr>
          <p:nvPr/>
        </p:nvPicPr>
        <p:blipFill rotWithShape="1">
          <a:blip r:embed="rId12"/>
          <a:srcRect r="26955"/>
          <a:stretch/>
        </p:blipFill>
        <p:spPr>
          <a:xfrm>
            <a:off x="9898998" y="4362762"/>
            <a:ext cx="1992809" cy="1634799"/>
          </a:xfrm>
          <a:prstGeom prst="rect">
            <a:avLst/>
          </a:prstGeom>
        </p:spPr>
      </p:pic>
    </p:spTree>
    <p:extLst>
      <p:ext uri="{BB962C8B-B14F-4D97-AF65-F5344CB8AC3E}">
        <p14:creationId xmlns:p14="http://schemas.microsoft.com/office/powerpoint/2010/main" val="539111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3E7EA23-0218-5DD3-1B11-8A7E0394A5C9}"/>
              </a:ext>
            </a:extLst>
          </p:cNvPr>
          <p:cNvSpPr txBox="1">
            <a:spLocks/>
          </p:cNvSpPr>
          <p:nvPr/>
        </p:nvSpPr>
        <p:spPr>
          <a:xfrm>
            <a:off x="588304" y="494187"/>
            <a:ext cx="10415648" cy="444611"/>
          </a:xfrm>
          <a:prstGeom prst="rect">
            <a:avLst/>
          </a:prstGeom>
        </p:spPr>
        <p:txBody>
          <a:bodyPr vert="horz" lIns="0" tIns="0" rIns="91440" bIns="45720" rtlCol="0" anchor="t" anchorCtr="0">
            <a:noAutofit/>
          </a:bodyPr>
          <a:lstStyle>
            <a:lvl1pPr algn="l" defTabSz="914400" rtl="0" eaLnBrk="1" latinLnBrk="0" hangingPunct="1">
              <a:lnSpc>
                <a:spcPct val="90000"/>
              </a:lnSpc>
              <a:spcBef>
                <a:spcPct val="0"/>
              </a:spcBef>
              <a:buNone/>
              <a:defRPr sz="2800" b="1" i="0" kern="1200" baseline="0">
                <a:solidFill>
                  <a:schemeClr val="accent3"/>
                </a:solidFill>
                <a:latin typeface="Arial" panose="020B0604020202020204" pitchFamily="34" charset="0"/>
                <a:ea typeface="+mj-ea"/>
                <a:cs typeface="Arial" panose="020B0604020202020204" pitchFamily="34" charset="0"/>
              </a:defRPr>
            </a:lvl1pPr>
          </a:lstStyle>
          <a:p>
            <a:r>
              <a:rPr lang="en-US" dirty="0">
                <a:solidFill>
                  <a:schemeClr val="tx1"/>
                </a:solidFill>
              </a:rPr>
              <a:t>Advanced Microstructure Characterization Capabilities</a:t>
            </a:r>
          </a:p>
          <a:p>
            <a:endParaRPr lang="en-US" dirty="0"/>
          </a:p>
        </p:txBody>
      </p:sp>
      <p:sp>
        <p:nvSpPr>
          <p:cNvPr id="6" name="Content Placeholder 2">
            <a:extLst>
              <a:ext uri="{FF2B5EF4-FFF2-40B4-BE49-F238E27FC236}">
                <a16:creationId xmlns:a16="http://schemas.microsoft.com/office/drawing/2014/main" id="{09D9DE9F-4D78-C229-043C-BD1DAEEEB3F4}"/>
              </a:ext>
            </a:extLst>
          </p:cNvPr>
          <p:cNvSpPr>
            <a:spLocks noGrp="1"/>
          </p:cNvSpPr>
          <p:nvPr>
            <p:ph idx="1"/>
          </p:nvPr>
        </p:nvSpPr>
        <p:spPr>
          <a:xfrm>
            <a:off x="636223" y="1370612"/>
            <a:ext cx="8192853" cy="1797311"/>
          </a:xfrm>
        </p:spPr>
        <p:txBody>
          <a:bodyPr>
            <a:normAutofit/>
          </a:bodyPr>
          <a:lstStyle/>
          <a:p>
            <a:r>
              <a:rPr lang="en-US" dirty="0">
                <a:solidFill>
                  <a:schemeClr val="tx1"/>
                </a:solidFill>
              </a:rPr>
              <a:t>Optical metallography </a:t>
            </a:r>
          </a:p>
          <a:p>
            <a:r>
              <a:rPr lang="en-US" dirty="0">
                <a:solidFill>
                  <a:schemeClr val="tx1"/>
                </a:solidFill>
              </a:rPr>
              <a:t>Scanning electron microscopy (SEM) </a:t>
            </a:r>
          </a:p>
          <a:p>
            <a:pPr lvl="1"/>
            <a:r>
              <a:rPr lang="en-US" dirty="0"/>
              <a:t>BSE/EBSD/FIB</a:t>
            </a:r>
          </a:p>
          <a:p>
            <a:r>
              <a:rPr lang="en-US" dirty="0">
                <a:solidFill>
                  <a:schemeClr val="tx1"/>
                </a:solidFill>
              </a:rPr>
              <a:t>Transmission electron microscopy (TEM)</a:t>
            </a:r>
          </a:p>
        </p:txBody>
      </p:sp>
      <p:pic>
        <p:nvPicPr>
          <p:cNvPr id="7" name="Picture 6">
            <a:extLst>
              <a:ext uri="{FF2B5EF4-FFF2-40B4-BE49-F238E27FC236}">
                <a16:creationId xmlns:a16="http://schemas.microsoft.com/office/drawing/2014/main" id="{43364089-EA2D-6F91-74AB-CED613DBC56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289046" y="3495583"/>
            <a:ext cx="2414016" cy="2414016"/>
          </a:xfrm>
          <a:prstGeom prst="rect">
            <a:avLst/>
          </a:prstGeom>
        </p:spPr>
      </p:pic>
      <p:pic>
        <p:nvPicPr>
          <p:cNvPr id="8" name="Picture 7">
            <a:extLst>
              <a:ext uri="{FF2B5EF4-FFF2-40B4-BE49-F238E27FC236}">
                <a16:creationId xmlns:a16="http://schemas.microsoft.com/office/drawing/2014/main" id="{75E2C1B2-2BC1-D826-36C2-CBB964750A4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093987" y="1027784"/>
            <a:ext cx="2555590" cy="1797311"/>
          </a:xfrm>
          <a:prstGeom prst="rect">
            <a:avLst/>
          </a:prstGeom>
        </p:spPr>
      </p:pic>
      <p:sp>
        <p:nvSpPr>
          <p:cNvPr id="9" name="Rectangle 8">
            <a:extLst>
              <a:ext uri="{FF2B5EF4-FFF2-40B4-BE49-F238E27FC236}">
                <a16:creationId xmlns:a16="http://schemas.microsoft.com/office/drawing/2014/main" id="{DC31DB94-A81D-2E88-FB7E-97364875E389}"/>
              </a:ext>
            </a:extLst>
          </p:cNvPr>
          <p:cNvSpPr/>
          <p:nvPr/>
        </p:nvSpPr>
        <p:spPr>
          <a:xfrm>
            <a:off x="9482227" y="2841312"/>
            <a:ext cx="1779111"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ea typeface="+mn-ea"/>
                <a:cs typeface="+mn-cs"/>
              </a:rPr>
              <a:t>Spectra 300 STEM</a:t>
            </a:r>
          </a:p>
        </p:txBody>
      </p:sp>
      <p:sp>
        <p:nvSpPr>
          <p:cNvPr id="10" name="Rectangle 9">
            <a:extLst>
              <a:ext uri="{FF2B5EF4-FFF2-40B4-BE49-F238E27FC236}">
                <a16:creationId xmlns:a16="http://schemas.microsoft.com/office/drawing/2014/main" id="{7F2A279F-4678-DD03-A37E-FD6056CAFBB4}"/>
              </a:ext>
            </a:extLst>
          </p:cNvPr>
          <p:cNvSpPr/>
          <p:nvPr/>
        </p:nvSpPr>
        <p:spPr>
          <a:xfrm>
            <a:off x="9879539" y="5555203"/>
            <a:ext cx="1233030"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ea typeface="+mn-ea"/>
                <a:cs typeface="Arial"/>
              </a:rPr>
              <a:t>Ga</a:t>
            </a:r>
            <a:r>
              <a:rPr kumimoji="0" lang="en-US" sz="1200" b="1" i="0" u="none" strike="noStrike" kern="1200" cap="none" spc="0" normalizeH="0" baseline="-25000" noProof="0" dirty="0">
                <a:ln>
                  <a:noFill/>
                </a:ln>
                <a:solidFill>
                  <a:schemeClr val="bg1"/>
                </a:solidFill>
                <a:effectLst/>
                <a:uLnTx/>
                <a:uFillTx/>
                <a:ea typeface="+mn-ea"/>
                <a:cs typeface="Arial"/>
              </a:rPr>
              <a:t>2</a:t>
            </a:r>
            <a:r>
              <a:rPr kumimoji="0" lang="en-US" sz="1200" b="1" i="0" u="none" strike="noStrike" kern="1200" cap="none" spc="0" normalizeH="0" baseline="0" noProof="0" dirty="0">
                <a:ln>
                  <a:noFill/>
                </a:ln>
                <a:solidFill>
                  <a:schemeClr val="bg1"/>
                </a:solidFill>
                <a:effectLst/>
                <a:uLnTx/>
                <a:uFillTx/>
                <a:ea typeface="+mn-ea"/>
                <a:cs typeface="Arial"/>
              </a:rPr>
              <a:t>O</a:t>
            </a:r>
            <a:r>
              <a:rPr kumimoji="0" lang="en-US" sz="1200" b="1" i="0" u="none" strike="noStrike" kern="1200" cap="none" spc="0" normalizeH="0" baseline="-25000" noProof="0" dirty="0">
                <a:ln>
                  <a:noFill/>
                </a:ln>
                <a:solidFill>
                  <a:schemeClr val="bg1"/>
                </a:solidFill>
                <a:effectLst/>
                <a:uLnTx/>
                <a:uFillTx/>
                <a:ea typeface="+mn-ea"/>
                <a:cs typeface="Arial"/>
              </a:rPr>
              <a:t>3</a:t>
            </a:r>
            <a:r>
              <a:rPr kumimoji="0" lang="en-US" sz="1200" b="1" i="0" u="none" strike="noStrike" kern="1200" cap="none" spc="0" normalizeH="0" baseline="0" noProof="0" dirty="0">
                <a:ln>
                  <a:noFill/>
                </a:ln>
                <a:solidFill>
                  <a:schemeClr val="bg1"/>
                </a:solidFill>
                <a:effectLst/>
                <a:uLnTx/>
                <a:uFillTx/>
                <a:ea typeface="+mn-ea"/>
                <a:cs typeface="Arial"/>
              </a:rPr>
              <a:t>  Sensor</a:t>
            </a:r>
            <a:endParaRPr kumimoji="0" lang="en-US" sz="1200" b="1" i="0" u="none" strike="noStrike" kern="1200" cap="none" spc="0" normalizeH="0" baseline="0" noProof="0" dirty="0">
              <a:ln>
                <a:noFill/>
              </a:ln>
              <a:solidFill>
                <a:schemeClr val="bg1"/>
              </a:solidFill>
              <a:effectLst/>
              <a:uLnTx/>
              <a:uFillTx/>
              <a:ea typeface="+mn-ea"/>
              <a:cs typeface="+mn-cs"/>
            </a:endParaRPr>
          </a:p>
        </p:txBody>
      </p:sp>
      <p:pic>
        <p:nvPicPr>
          <p:cNvPr id="11" name="Picture 10">
            <a:extLst>
              <a:ext uri="{FF2B5EF4-FFF2-40B4-BE49-F238E27FC236}">
                <a16:creationId xmlns:a16="http://schemas.microsoft.com/office/drawing/2014/main" id="{17800477-6A67-85E1-87E3-CC086AA3E03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614549" y="3495583"/>
            <a:ext cx="3608774" cy="2414016"/>
          </a:xfrm>
          <a:prstGeom prst="rect">
            <a:avLst/>
          </a:prstGeom>
        </p:spPr>
      </p:pic>
      <p:sp>
        <p:nvSpPr>
          <p:cNvPr id="12" name="TextBox 11">
            <a:extLst>
              <a:ext uri="{FF2B5EF4-FFF2-40B4-BE49-F238E27FC236}">
                <a16:creationId xmlns:a16="http://schemas.microsoft.com/office/drawing/2014/main" id="{D01F5C80-4A11-65CD-B45B-9E8BD8DF58B9}"/>
              </a:ext>
            </a:extLst>
          </p:cNvPr>
          <p:cNvSpPr txBox="1"/>
          <p:nvPr/>
        </p:nvSpPr>
        <p:spPr>
          <a:xfrm>
            <a:off x="8277748" y="5517103"/>
            <a:ext cx="877163" cy="369332"/>
          </a:xfrm>
          <a:prstGeom prst="rect">
            <a:avLst/>
          </a:prstGeom>
          <a:solidFill>
            <a:schemeClr val="bg1"/>
          </a:solidFill>
        </p:spPr>
        <p:txBody>
          <a:bodyPr wrap="none" rtlCol="0">
            <a:spAutoFit/>
          </a:bodyPr>
          <a:lstStyle/>
          <a:p>
            <a:pPr defTabSz="914363"/>
            <a:r>
              <a:rPr lang="en-US" dirty="0">
                <a:solidFill>
                  <a:srgbClr val="616265"/>
                </a:solidFill>
                <a:latin typeface="Arial"/>
              </a:rPr>
              <a:t>NF616</a:t>
            </a:r>
          </a:p>
        </p:txBody>
      </p:sp>
      <p:pic>
        <p:nvPicPr>
          <p:cNvPr id="13" name="Picture 9">
            <a:extLst>
              <a:ext uri="{FF2B5EF4-FFF2-40B4-BE49-F238E27FC236}">
                <a16:creationId xmlns:a16="http://schemas.microsoft.com/office/drawing/2014/main" id="{E2D13963-531F-5F85-2B5F-6E46E6895399}"/>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636223" y="3510823"/>
            <a:ext cx="2362126" cy="2377440"/>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4" name="Picture 13">
            <a:extLst>
              <a:ext uri="{FF2B5EF4-FFF2-40B4-BE49-F238E27FC236}">
                <a16:creationId xmlns:a16="http://schemas.microsoft.com/office/drawing/2014/main" id="{3215982C-F8AB-6239-153C-0C24B2722FF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118895" y="3495583"/>
            <a:ext cx="2422088" cy="2414016"/>
          </a:xfrm>
          <a:prstGeom prst="rect">
            <a:avLst/>
          </a:prstGeom>
        </p:spPr>
      </p:pic>
      <p:sp>
        <p:nvSpPr>
          <p:cNvPr id="15" name="TextBox 14">
            <a:extLst>
              <a:ext uri="{FF2B5EF4-FFF2-40B4-BE49-F238E27FC236}">
                <a16:creationId xmlns:a16="http://schemas.microsoft.com/office/drawing/2014/main" id="{55162D1A-B9F6-8AFE-2368-C43163764F03}"/>
              </a:ext>
            </a:extLst>
          </p:cNvPr>
          <p:cNvSpPr txBox="1"/>
          <p:nvPr/>
        </p:nvSpPr>
        <p:spPr>
          <a:xfrm>
            <a:off x="9415753" y="3049158"/>
            <a:ext cx="2022397" cy="461665"/>
          </a:xfrm>
          <a:prstGeom prst="rect">
            <a:avLst/>
          </a:prstGeom>
          <a:noFill/>
        </p:spPr>
        <p:txBody>
          <a:bodyPr wrap="square" rtlCol="0">
            <a:spAutoFit/>
          </a:bodyPr>
          <a:lstStyle/>
          <a:p>
            <a:pPr algn="ctr"/>
            <a:r>
              <a:rPr lang="en-US" sz="1200" dirty="0"/>
              <a:t>STEM resolution 50 pm (125 pm at 30kV)</a:t>
            </a:r>
          </a:p>
        </p:txBody>
      </p:sp>
    </p:spTree>
    <p:extLst>
      <p:ext uri="{BB962C8B-B14F-4D97-AF65-F5344CB8AC3E}">
        <p14:creationId xmlns:p14="http://schemas.microsoft.com/office/powerpoint/2010/main" val="1627582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FB422827-C8BD-EF84-A38B-B6B63F90A625}"/>
              </a:ext>
            </a:extLst>
          </p:cNvPr>
          <p:cNvSpPr txBox="1">
            <a:spLocks/>
          </p:cNvSpPr>
          <p:nvPr/>
        </p:nvSpPr>
        <p:spPr>
          <a:xfrm>
            <a:off x="589448" y="338001"/>
            <a:ext cx="7244608" cy="1116860"/>
          </a:xfrm>
          <a:prstGeom prst="rect">
            <a:avLst/>
          </a:prstGeom>
        </p:spPr>
        <p:txBody>
          <a:bodyPr vert="horz" lIns="0" tIns="0" rIns="91440" bIns="45720" rtlCol="0" anchor="t" anchorCtr="0">
            <a:noAutofit/>
          </a:bodyPr>
          <a:lstStyle>
            <a:lvl1pPr algn="l" defTabSz="914400" rtl="0" eaLnBrk="1" latinLnBrk="0" hangingPunct="1">
              <a:lnSpc>
                <a:spcPct val="90000"/>
              </a:lnSpc>
              <a:spcBef>
                <a:spcPct val="0"/>
              </a:spcBef>
              <a:buNone/>
              <a:defRPr sz="2800" b="1" i="0" kern="1200" baseline="0">
                <a:solidFill>
                  <a:schemeClr val="accent3"/>
                </a:solidFill>
                <a:latin typeface="Arial" panose="020B0604020202020204" pitchFamily="34" charset="0"/>
                <a:ea typeface="+mj-ea"/>
                <a:cs typeface="Arial" panose="020B0604020202020204" pitchFamily="34" charset="0"/>
              </a:defRPr>
            </a:lvl1pPr>
          </a:lstStyle>
          <a:p>
            <a:r>
              <a:rPr lang="en-US" dirty="0">
                <a:solidFill>
                  <a:schemeClr val="tx1"/>
                </a:solidFill>
              </a:rPr>
              <a:t>Advanced Microstructure Characterization Capabilities</a:t>
            </a:r>
          </a:p>
          <a:p>
            <a:endParaRPr lang="en-US" dirty="0"/>
          </a:p>
        </p:txBody>
      </p:sp>
      <p:sp>
        <p:nvSpPr>
          <p:cNvPr id="21" name="Rectangle 20">
            <a:extLst>
              <a:ext uri="{FF2B5EF4-FFF2-40B4-BE49-F238E27FC236}">
                <a16:creationId xmlns:a16="http://schemas.microsoft.com/office/drawing/2014/main" id="{C326D44B-00F3-216C-A4F3-92EC43A6CF17}"/>
              </a:ext>
            </a:extLst>
          </p:cNvPr>
          <p:cNvSpPr/>
          <p:nvPr/>
        </p:nvSpPr>
        <p:spPr>
          <a:xfrm>
            <a:off x="6395868" y="3923470"/>
            <a:ext cx="5546039" cy="2222900"/>
          </a:xfrm>
          <a:prstGeom prst="rect">
            <a:avLst/>
          </a:prstGeom>
          <a:solidFill>
            <a:schemeClr val="accent1">
              <a:alpha val="8000"/>
            </a:schemeClr>
          </a:solidFill>
          <a:ln w="9525">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4BEC600-8092-6CD0-99E5-70425026462D}"/>
              </a:ext>
            </a:extLst>
          </p:cNvPr>
          <p:cNvSpPr/>
          <p:nvPr/>
        </p:nvSpPr>
        <p:spPr>
          <a:xfrm>
            <a:off x="388692" y="2689836"/>
            <a:ext cx="5883139" cy="3412691"/>
          </a:xfrm>
          <a:prstGeom prst="rect">
            <a:avLst/>
          </a:prstGeom>
          <a:solidFill>
            <a:srgbClr val="008080">
              <a:alpha val="7000"/>
            </a:srgbClr>
          </a:solidFill>
          <a:ln w="6350">
            <a:solidFill>
              <a:srgbClr val="9BE5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EB20D7A-DD3A-C97F-4300-10A3132D484A}"/>
              </a:ext>
            </a:extLst>
          </p:cNvPr>
          <p:cNvSpPr/>
          <p:nvPr/>
        </p:nvSpPr>
        <p:spPr>
          <a:xfrm>
            <a:off x="6395868" y="388077"/>
            <a:ext cx="3839292" cy="3508278"/>
          </a:xfrm>
          <a:prstGeom prst="rect">
            <a:avLst/>
          </a:prstGeom>
          <a:solidFill>
            <a:srgbClr val="92D050">
              <a:alpha val="7000"/>
            </a:srgbClr>
          </a:solidFill>
          <a:ln w="9525">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ontent Placeholder 2">
            <a:extLst>
              <a:ext uri="{FF2B5EF4-FFF2-40B4-BE49-F238E27FC236}">
                <a16:creationId xmlns:a16="http://schemas.microsoft.com/office/drawing/2014/main" id="{7E9A5333-1602-CAFA-1FB6-D6381A34426D}"/>
              </a:ext>
            </a:extLst>
          </p:cNvPr>
          <p:cNvSpPr>
            <a:spLocks noGrp="1"/>
          </p:cNvSpPr>
          <p:nvPr>
            <p:ph idx="1"/>
          </p:nvPr>
        </p:nvSpPr>
        <p:spPr>
          <a:xfrm>
            <a:off x="589449" y="1205345"/>
            <a:ext cx="5204522" cy="1445510"/>
          </a:xfrm>
        </p:spPr>
        <p:txBody>
          <a:bodyPr>
            <a:normAutofit/>
          </a:bodyPr>
          <a:lstStyle/>
          <a:p>
            <a:pPr marL="0" lvl="1" indent="274320">
              <a:lnSpc>
                <a:spcPct val="100000"/>
              </a:lnSpc>
              <a:buFont typeface="Arial" panose="020B0604020202020204" pitchFamily="34" charset="0"/>
              <a:buChar char="•"/>
            </a:pPr>
            <a:r>
              <a:rPr lang="en-US" sz="1800" dirty="0">
                <a:solidFill>
                  <a:schemeClr val="tx1"/>
                </a:solidFill>
              </a:rPr>
              <a:t>Atom probe tomography (APT)</a:t>
            </a:r>
          </a:p>
          <a:p>
            <a:pPr marL="0" lvl="1" indent="274320">
              <a:lnSpc>
                <a:spcPct val="100000"/>
              </a:lnSpc>
              <a:buFont typeface="Arial" panose="020B0604020202020204" pitchFamily="34" charset="0"/>
              <a:buChar char="•"/>
            </a:pPr>
            <a:r>
              <a:rPr lang="en-US" sz="1800" dirty="0">
                <a:solidFill>
                  <a:schemeClr val="tx1"/>
                </a:solidFill>
              </a:rPr>
              <a:t>Electron Probe </a:t>
            </a:r>
            <a:r>
              <a:rPr lang="en-US" sz="1800" dirty="0" err="1">
                <a:solidFill>
                  <a:schemeClr val="tx1"/>
                </a:solidFill>
              </a:rPr>
              <a:t>MicroAnalysis</a:t>
            </a:r>
            <a:r>
              <a:rPr lang="en-US" sz="1800" dirty="0">
                <a:solidFill>
                  <a:schemeClr val="tx1"/>
                </a:solidFill>
              </a:rPr>
              <a:t> (EPMA)</a:t>
            </a:r>
          </a:p>
          <a:p>
            <a:pPr marL="0" lvl="1" indent="274320">
              <a:lnSpc>
                <a:spcPct val="100000"/>
              </a:lnSpc>
              <a:buFont typeface="Arial" panose="020B0604020202020204" pitchFamily="34" charset="0"/>
              <a:buChar char="•"/>
            </a:pPr>
            <a:r>
              <a:rPr lang="en-US" sz="1800" dirty="0">
                <a:solidFill>
                  <a:schemeClr val="tx1"/>
                </a:solidFill>
              </a:rPr>
              <a:t>Energy Dispersive Spectroscopy (EDS)</a:t>
            </a:r>
          </a:p>
          <a:p>
            <a:pPr marL="0" lvl="1" indent="274320">
              <a:lnSpc>
                <a:spcPct val="100000"/>
              </a:lnSpc>
              <a:buFont typeface="Arial" panose="020B0604020202020204" pitchFamily="34" charset="0"/>
              <a:buChar char="•"/>
            </a:pPr>
            <a:r>
              <a:rPr lang="en-US" sz="1800" dirty="0">
                <a:solidFill>
                  <a:schemeClr val="tx1"/>
                </a:solidFill>
              </a:rPr>
              <a:t>Electron Energy Loss Spectroscopy (EELS)</a:t>
            </a:r>
          </a:p>
        </p:txBody>
      </p:sp>
      <p:sp>
        <p:nvSpPr>
          <p:cNvPr id="26" name="TextBox 25">
            <a:extLst>
              <a:ext uri="{FF2B5EF4-FFF2-40B4-BE49-F238E27FC236}">
                <a16:creationId xmlns:a16="http://schemas.microsoft.com/office/drawing/2014/main" id="{80BF3EBE-6837-331E-9BEC-3FBB654407D5}"/>
              </a:ext>
            </a:extLst>
          </p:cNvPr>
          <p:cNvSpPr txBox="1"/>
          <p:nvPr/>
        </p:nvSpPr>
        <p:spPr>
          <a:xfrm>
            <a:off x="6588542" y="5807815"/>
            <a:ext cx="5221451"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rgbClr val="06509D"/>
                </a:solidFill>
                <a:latin typeface="Arial" panose="020B0604020202020204"/>
              </a:rPr>
              <a:t>TEM images and EDS maps of irradiated fuel particle  </a:t>
            </a:r>
          </a:p>
        </p:txBody>
      </p:sp>
      <p:pic>
        <p:nvPicPr>
          <p:cNvPr id="27" name="Picture 26">
            <a:extLst>
              <a:ext uri="{FF2B5EF4-FFF2-40B4-BE49-F238E27FC236}">
                <a16:creationId xmlns:a16="http://schemas.microsoft.com/office/drawing/2014/main" id="{F8074034-EEB8-C15A-E6EC-11341790A22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47054" y="3960465"/>
            <a:ext cx="5443666" cy="1884346"/>
          </a:xfrm>
          <a:prstGeom prst="rect">
            <a:avLst/>
          </a:prstGeom>
        </p:spPr>
      </p:pic>
      <p:pic>
        <p:nvPicPr>
          <p:cNvPr id="28" name="Picture 27">
            <a:extLst>
              <a:ext uri="{FF2B5EF4-FFF2-40B4-BE49-F238E27FC236}">
                <a16:creationId xmlns:a16="http://schemas.microsoft.com/office/drawing/2014/main" id="{912CB0EC-1719-09C3-9694-2488A6B924B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007" y="2837175"/>
            <a:ext cx="5797343" cy="3329726"/>
          </a:xfrm>
          <a:prstGeom prst="rect">
            <a:avLst/>
          </a:prstGeom>
        </p:spPr>
      </p:pic>
      <p:pic>
        <p:nvPicPr>
          <p:cNvPr id="29" name="Picture 16" descr="https://s-media-cache-ak0.pinimg.com/originals/b9/a4/54/b9a454491bd495af0c8991d1c8bcb1bc.jpg">
            <a:extLst>
              <a:ext uri="{FF2B5EF4-FFF2-40B4-BE49-F238E27FC236}">
                <a16:creationId xmlns:a16="http://schemas.microsoft.com/office/drawing/2014/main" id="{66FC124C-BF56-6E02-2965-FDCD9780D22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823408" y="2188805"/>
            <a:ext cx="599741" cy="591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a:extLst>
              <a:ext uri="{FF2B5EF4-FFF2-40B4-BE49-F238E27FC236}">
                <a16:creationId xmlns:a16="http://schemas.microsoft.com/office/drawing/2014/main" id="{B3B90494-2AD5-31A7-3B11-E31B61986FDD}"/>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671635" y="1432558"/>
            <a:ext cx="903288" cy="575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ectangle 30">
            <a:extLst>
              <a:ext uri="{FF2B5EF4-FFF2-40B4-BE49-F238E27FC236}">
                <a16:creationId xmlns:a16="http://schemas.microsoft.com/office/drawing/2014/main" id="{457A0920-80BF-DBD3-ED81-B70322CF67BD}"/>
              </a:ext>
            </a:extLst>
          </p:cNvPr>
          <p:cNvSpPr/>
          <p:nvPr/>
        </p:nvSpPr>
        <p:spPr>
          <a:xfrm>
            <a:off x="2235410" y="2700528"/>
            <a:ext cx="2189702"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ea typeface="+mn-ea"/>
                <a:cs typeface="+mn-cs"/>
              </a:rPr>
              <a:t>Combination of TEM + APT</a:t>
            </a:r>
          </a:p>
        </p:txBody>
      </p:sp>
      <p:pic>
        <p:nvPicPr>
          <p:cNvPr id="32" name="Picture 31">
            <a:extLst>
              <a:ext uri="{FF2B5EF4-FFF2-40B4-BE49-F238E27FC236}">
                <a16:creationId xmlns:a16="http://schemas.microsoft.com/office/drawing/2014/main" id="{54EAB426-644C-D9A4-BECE-52083B5782E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712305" y="437601"/>
            <a:ext cx="3223598" cy="3198114"/>
          </a:xfrm>
          <a:prstGeom prst="rect">
            <a:avLst/>
          </a:prstGeom>
        </p:spPr>
      </p:pic>
      <p:sp>
        <p:nvSpPr>
          <p:cNvPr id="33" name="TextBox 32">
            <a:extLst>
              <a:ext uri="{FF2B5EF4-FFF2-40B4-BE49-F238E27FC236}">
                <a16:creationId xmlns:a16="http://schemas.microsoft.com/office/drawing/2014/main" id="{54A736A2-4910-CACC-7444-8E56347D0B81}"/>
              </a:ext>
            </a:extLst>
          </p:cNvPr>
          <p:cNvSpPr txBox="1"/>
          <p:nvPr/>
        </p:nvSpPr>
        <p:spPr>
          <a:xfrm>
            <a:off x="6837526" y="3588578"/>
            <a:ext cx="3361581" cy="307777"/>
          </a:xfrm>
          <a:prstGeom prst="rect">
            <a:avLst/>
          </a:prstGeom>
          <a:noFill/>
        </p:spPr>
        <p:txBody>
          <a:bodyPr wrap="square">
            <a:spAutoFit/>
          </a:bodyPr>
          <a:lstStyle/>
          <a:p>
            <a:r>
              <a:rPr lang="en-US" sz="1400" dirty="0">
                <a:solidFill>
                  <a:srgbClr val="06509D"/>
                </a:solidFill>
                <a:latin typeface="Arial" panose="020B0604020202020204"/>
              </a:rPr>
              <a:t>WDS maps of a TRISO fuel particle</a:t>
            </a:r>
          </a:p>
        </p:txBody>
      </p:sp>
    </p:spTree>
    <p:extLst>
      <p:ext uri="{BB962C8B-B14F-4D97-AF65-F5344CB8AC3E}">
        <p14:creationId xmlns:p14="http://schemas.microsoft.com/office/powerpoint/2010/main" val="2093472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A53FD-8715-853C-F8AA-227D55A8B1AC}"/>
              </a:ext>
            </a:extLst>
          </p:cNvPr>
          <p:cNvSpPr>
            <a:spLocks noGrp="1"/>
          </p:cNvSpPr>
          <p:nvPr>
            <p:ph type="title"/>
          </p:nvPr>
        </p:nvSpPr>
        <p:spPr>
          <a:xfrm>
            <a:off x="888176" y="558602"/>
            <a:ext cx="8707944" cy="1008797"/>
          </a:xfrm>
        </p:spPr>
        <p:txBody>
          <a:bodyPr/>
          <a:lstStyle/>
          <a:p>
            <a:r>
              <a:rPr lang="en-US" dirty="0"/>
              <a:t>High Performance Computing (HPC) resources</a:t>
            </a:r>
          </a:p>
        </p:txBody>
      </p:sp>
      <p:sp>
        <p:nvSpPr>
          <p:cNvPr id="3" name="Content Placeholder 2">
            <a:extLst>
              <a:ext uri="{FF2B5EF4-FFF2-40B4-BE49-F238E27FC236}">
                <a16:creationId xmlns:a16="http://schemas.microsoft.com/office/drawing/2014/main" id="{FCC1B274-C7E2-4782-93A8-8D3B73C8D2BC}"/>
              </a:ext>
            </a:extLst>
          </p:cNvPr>
          <p:cNvSpPr>
            <a:spLocks noGrp="1"/>
          </p:cNvSpPr>
          <p:nvPr>
            <p:ph idx="1"/>
          </p:nvPr>
        </p:nvSpPr>
        <p:spPr>
          <a:xfrm>
            <a:off x="888176" y="1144555"/>
            <a:ext cx="8173273" cy="4946684"/>
          </a:xfrm>
        </p:spPr>
        <p:txBody>
          <a:bodyPr/>
          <a:lstStyle/>
          <a:p>
            <a:r>
              <a:rPr lang="en-US" sz="1800" b="1" dirty="0">
                <a:solidFill>
                  <a:schemeClr val="accent1"/>
                </a:solidFill>
              </a:rPr>
              <a:t>NSUF HPC systems support a wide range of users and programs </a:t>
            </a:r>
          </a:p>
          <a:p>
            <a:r>
              <a:rPr lang="en-US" sz="1600" b="1" dirty="0" err="1">
                <a:solidFill>
                  <a:schemeClr val="tx1"/>
                </a:solidFill>
              </a:rPr>
              <a:t>Windriver</a:t>
            </a:r>
            <a:r>
              <a:rPr lang="en-US" sz="1600" b="1" dirty="0">
                <a:solidFill>
                  <a:schemeClr val="tx1"/>
                </a:solidFill>
              </a:rPr>
              <a:t> (2025)</a:t>
            </a:r>
          </a:p>
          <a:p>
            <a:pPr lvl="1"/>
            <a:r>
              <a:rPr lang="en-US" sz="1600"/>
              <a:t>5.4 </a:t>
            </a:r>
            <a:r>
              <a:rPr lang="en-US" sz="1600" dirty="0"/>
              <a:t>Petaflops performance (</a:t>
            </a:r>
            <a:r>
              <a:rPr lang="en-US" sz="1600" dirty="0" err="1"/>
              <a:t>Linpack</a:t>
            </a:r>
            <a:r>
              <a:rPr lang="en-US" sz="1600" dirty="0"/>
              <a:t>)</a:t>
            </a:r>
          </a:p>
          <a:p>
            <a:pPr lvl="1"/>
            <a:r>
              <a:rPr lang="en-US" sz="1600" dirty="0"/>
              <a:t>94,416-core Dell CTS-2 system</a:t>
            </a:r>
          </a:p>
          <a:p>
            <a:pPr lvl="1"/>
            <a:r>
              <a:rPr lang="en-US" sz="1600" dirty="0"/>
              <a:t>211 TB total memory</a:t>
            </a:r>
          </a:p>
          <a:p>
            <a:r>
              <a:rPr lang="en-US" sz="1600" b="1" dirty="0">
                <a:solidFill>
                  <a:schemeClr val="tx1"/>
                </a:solidFill>
              </a:rPr>
              <a:t>Bitterroot (June 2024) </a:t>
            </a:r>
          </a:p>
          <a:p>
            <a:pPr lvl="1"/>
            <a:r>
              <a:rPr lang="en-US" sz="1600" dirty="0"/>
              <a:t>2 Petaflops performance (</a:t>
            </a:r>
            <a:r>
              <a:rPr lang="en-US" sz="1600" dirty="0" err="1"/>
              <a:t>Linpack</a:t>
            </a:r>
            <a:r>
              <a:rPr lang="en-US" sz="1600" dirty="0"/>
              <a:t>)</a:t>
            </a:r>
          </a:p>
          <a:p>
            <a:pPr lvl="1"/>
            <a:r>
              <a:rPr lang="en-US" sz="1600" dirty="0"/>
              <a:t>43,008-core Dell CTS-2 system</a:t>
            </a:r>
          </a:p>
          <a:p>
            <a:pPr lvl="1"/>
            <a:r>
              <a:rPr lang="en-US" sz="1600" dirty="0"/>
              <a:t>90 TB total memory</a:t>
            </a:r>
          </a:p>
          <a:p>
            <a:r>
              <a:rPr lang="en-US" sz="1600" b="1" dirty="0">
                <a:solidFill>
                  <a:schemeClr val="tx1"/>
                </a:solidFill>
              </a:rPr>
              <a:t>Hoodoo (2021) </a:t>
            </a:r>
          </a:p>
          <a:p>
            <a:pPr lvl="1"/>
            <a:r>
              <a:rPr lang="en-US" sz="1600" dirty="0"/>
              <a:t>Machine Learning Cluster</a:t>
            </a:r>
          </a:p>
          <a:p>
            <a:pPr lvl="1"/>
            <a:r>
              <a:rPr lang="en-US" sz="1600" dirty="0"/>
              <a:t>108 A100 GPUs</a:t>
            </a:r>
          </a:p>
          <a:p>
            <a:r>
              <a:rPr lang="en-US" sz="1600" b="1" dirty="0">
                <a:solidFill>
                  <a:schemeClr val="tx1"/>
                </a:solidFill>
              </a:rPr>
              <a:t>Sawtooth (2020)</a:t>
            </a:r>
          </a:p>
          <a:p>
            <a:pPr lvl="1"/>
            <a:r>
              <a:rPr lang="en-US" sz="1600" dirty="0"/>
              <a:t>5.6 Petaflops performance (was #37 on Top 500 list in 2020)</a:t>
            </a:r>
          </a:p>
          <a:p>
            <a:pPr lvl="1"/>
            <a:r>
              <a:rPr lang="en-US" sz="1600" dirty="0"/>
              <a:t>99,972 compute cores HPE SGI 8600 system</a:t>
            </a:r>
          </a:p>
          <a:p>
            <a:pPr lvl="1"/>
            <a:r>
              <a:rPr lang="en-US" sz="1600" dirty="0"/>
              <a:t>395 TB total memory</a:t>
            </a:r>
          </a:p>
          <a:p>
            <a:endParaRPr lang="en-US" dirty="0"/>
          </a:p>
        </p:txBody>
      </p:sp>
      <p:pic>
        <p:nvPicPr>
          <p:cNvPr id="4" name="Picture 3">
            <a:extLst>
              <a:ext uri="{FF2B5EF4-FFF2-40B4-BE49-F238E27FC236}">
                <a16:creationId xmlns:a16="http://schemas.microsoft.com/office/drawing/2014/main" id="{17C16C8B-9723-6489-C9BC-4A79544C4C6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07214" y="3608433"/>
            <a:ext cx="3414669" cy="1645920"/>
          </a:xfrm>
          <a:prstGeom prst="rect">
            <a:avLst/>
          </a:prstGeom>
        </p:spPr>
      </p:pic>
      <p:pic>
        <p:nvPicPr>
          <p:cNvPr id="5" name="Picture 2" descr="page1image45759136">
            <a:extLst>
              <a:ext uri="{FF2B5EF4-FFF2-40B4-BE49-F238E27FC236}">
                <a16:creationId xmlns:a16="http://schemas.microsoft.com/office/drawing/2014/main" id="{6B49F05C-435D-C79C-5817-F96072367112}"/>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166313" y="3985333"/>
            <a:ext cx="3634003" cy="2011680"/>
          </a:xfrm>
          <a:prstGeom prst="rect">
            <a:avLst/>
          </a:prstGeom>
          <a:noFill/>
          <a:effectLst>
            <a:softEdge rad="342900"/>
          </a:effectLst>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A1CC282-F98F-7BCB-E446-6D7516CFF183}"/>
              </a:ext>
            </a:extLst>
          </p:cNvPr>
          <p:cNvSpPr txBox="1"/>
          <p:nvPr/>
        </p:nvSpPr>
        <p:spPr>
          <a:xfrm>
            <a:off x="6096000" y="3985333"/>
            <a:ext cx="1211778" cy="338554"/>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DB792C"/>
                </a:solidFill>
                <a:effectLst/>
                <a:uLnTx/>
                <a:uFillTx/>
                <a:latin typeface="Arial" panose="020B0604020202020204"/>
                <a:ea typeface="+mn-ea"/>
                <a:cs typeface="+mn-cs"/>
              </a:rPr>
              <a:t>Sawtooth</a:t>
            </a:r>
          </a:p>
        </p:txBody>
      </p:sp>
      <p:sp>
        <p:nvSpPr>
          <p:cNvPr id="10" name="TextBox 9">
            <a:extLst>
              <a:ext uri="{FF2B5EF4-FFF2-40B4-BE49-F238E27FC236}">
                <a16:creationId xmlns:a16="http://schemas.microsoft.com/office/drawing/2014/main" id="{2D992570-CC2C-5B3F-710B-EDCA40CB419F}"/>
              </a:ext>
            </a:extLst>
          </p:cNvPr>
          <p:cNvSpPr txBox="1"/>
          <p:nvPr/>
        </p:nvSpPr>
        <p:spPr>
          <a:xfrm>
            <a:off x="6701889" y="1935307"/>
            <a:ext cx="1506277" cy="584775"/>
          </a:xfrm>
          <a:prstGeom prst="rect">
            <a:avLst/>
          </a:prstGeom>
          <a:noFill/>
        </p:spPr>
        <p:txBody>
          <a:bodyPr wrap="square" rtlCol="0">
            <a:spAutoFit/>
          </a:bodyPr>
          <a:lstStyle/>
          <a:p>
            <a:r>
              <a:rPr lang="en-US" sz="1600" b="1" dirty="0">
                <a:solidFill>
                  <a:srgbClr val="DB792C"/>
                </a:solidFill>
              </a:rPr>
              <a:t>Bitterroot &amp; </a:t>
            </a:r>
            <a:r>
              <a:rPr lang="en-US" sz="1600" b="1" dirty="0" err="1">
                <a:solidFill>
                  <a:srgbClr val="DB792C"/>
                </a:solidFill>
              </a:rPr>
              <a:t>Windriver</a:t>
            </a:r>
            <a:endParaRPr lang="en-US" sz="1600" b="1" dirty="0">
              <a:solidFill>
                <a:srgbClr val="DB792C"/>
              </a:solidFill>
            </a:endParaRPr>
          </a:p>
        </p:txBody>
      </p:sp>
      <p:pic>
        <p:nvPicPr>
          <p:cNvPr id="11" name="Picture 4" descr="INL accelerates nuclear energy research with Bitterroot supercomputer --  ANS / Nuclear Newswire">
            <a:extLst>
              <a:ext uri="{FF2B5EF4-FFF2-40B4-BE49-F238E27FC236}">
                <a16:creationId xmlns:a16="http://schemas.microsoft.com/office/drawing/2014/main" id="{971D37BF-C231-173E-01D4-16DB4C82641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77452" y="1764956"/>
            <a:ext cx="3290126" cy="1645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4851480"/>
      </p:ext>
    </p:extLst>
  </p:cSld>
  <p:clrMapOvr>
    <a:masterClrMapping/>
  </p:clrMapOvr>
  <p:extLst>
    <p:ext uri="{6950BFC3-D8DA-4A85-94F7-54DA5524770B}">
      <p188:commentRel xmlns:p188="http://schemas.microsoft.com/office/powerpoint/2018/8/main" r:id="rId3"/>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EF34A-E771-7446-B080-1DECD4743248}"/>
              </a:ext>
            </a:extLst>
          </p:cNvPr>
          <p:cNvSpPr>
            <a:spLocks noGrp="1"/>
          </p:cNvSpPr>
          <p:nvPr>
            <p:ph type="title"/>
          </p:nvPr>
        </p:nvSpPr>
        <p:spPr>
          <a:xfrm>
            <a:off x="888176" y="558602"/>
            <a:ext cx="10415648" cy="1008797"/>
          </a:xfrm>
        </p:spPr>
        <p:txBody>
          <a:bodyPr anchor="t">
            <a:normAutofit/>
          </a:bodyPr>
          <a:lstStyle/>
          <a:p>
            <a:r>
              <a:rPr lang="en-US" dirty="0"/>
              <a:t>High Performance Computing (HPC)</a:t>
            </a:r>
          </a:p>
        </p:txBody>
      </p:sp>
      <p:sp>
        <p:nvSpPr>
          <p:cNvPr id="3" name="Content Placeholder 2">
            <a:extLst>
              <a:ext uri="{FF2B5EF4-FFF2-40B4-BE49-F238E27FC236}">
                <a16:creationId xmlns:a16="http://schemas.microsoft.com/office/drawing/2014/main" id="{98044045-7539-0D09-93CB-EDF3AB17345B}"/>
              </a:ext>
            </a:extLst>
          </p:cNvPr>
          <p:cNvSpPr>
            <a:spLocks noGrp="1"/>
          </p:cNvSpPr>
          <p:nvPr>
            <p:ph sz="half" idx="1"/>
          </p:nvPr>
        </p:nvSpPr>
        <p:spPr>
          <a:xfrm>
            <a:off x="888175" y="1214120"/>
            <a:ext cx="5081650" cy="4877119"/>
          </a:xfrm>
        </p:spPr>
        <p:txBody>
          <a:bodyPr>
            <a:normAutofit/>
          </a:bodyPr>
          <a:lstStyle/>
          <a:p>
            <a:r>
              <a:rPr lang="en-US" sz="1700" b="1" dirty="0">
                <a:solidFill>
                  <a:schemeClr val="accent1"/>
                </a:solidFill>
              </a:rPr>
              <a:t>New supercomputer Bitterroot</a:t>
            </a:r>
          </a:p>
          <a:p>
            <a:pPr lvl="1"/>
            <a:r>
              <a:rPr lang="en-US" sz="1700" dirty="0"/>
              <a:t>Over 2000 </a:t>
            </a:r>
            <a:r>
              <a:rPr lang="en-US" sz="1700" dirty="0" err="1"/>
              <a:t>TFlops</a:t>
            </a:r>
            <a:r>
              <a:rPr lang="en-US" sz="1700" dirty="0"/>
              <a:t> of performance</a:t>
            </a:r>
          </a:p>
          <a:p>
            <a:pPr lvl="1"/>
            <a:r>
              <a:rPr lang="en-US" sz="1700" dirty="0"/>
              <a:t>43,008-core Dell Commodity Technology Systems-2 (CTS-2) with each of its 384 nodes having 256 GB of RAM</a:t>
            </a:r>
          </a:p>
          <a:p>
            <a:pPr lvl="1"/>
            <a:r>
              <a:rPr lang="en-US" sz="1700" dirty="0"/>
              <a:t>90 TB of total memory</a:t>
            </a:r>
          </a:p>
          <a:p>
            <a:r>
              <a:rPr lang="en-US" sz="1700" dirty="0"/>
              <a:t>Delivered </a:t>
            </a:r>
            <a:r>
              <a:rPr lang="en-US" sz="1700" b="1" dirty="0">
                <a:solidFill>
                  <a:schemeClr val="accent1"/>
                </a:solidFill>
              </a:rPr>
              <a:t>1,004 million core hours </a:t>
            </a:r>
            <a:r>
              <a:rPr lang="en-US" sz="1700" dirty="0"/>
              <a:t>in FY-24    (65 million core hours more than in FY-23)</a:t>
            </a:r>
          </a:p>
          <a:p>
            <a:r>
              <a:rPr lang="en-US" sz="1700" b="1" dirty="0">
                <a:solidFill>
                  <a:schemeClr val="accent1"/>
                </a:solidFill>
              </a:rPr>
              <a:t>18 additional nodes added to the Hoodoo system </a:t>
            </a:r>
            <a:r>
              <a:rPr lang="en-US" sz="1700" dirty="0"/>
              <a:t>each with four 40 GB A100 GPUs to further support machine learning workloads</a:t>
            </a:r>
          </a:p>
          <a:p>
            <a:r>
              <a:rPr lang="en-US" sz="1700" b="1" dirty="0">
                <a:solidFill>
                  <a:schemeClr val="accent1"/>
                </a:solidFill>
              </a:rPr>
              <a:t>Supported 16 trainings</a:t>
            </a:r>
            <a:r>
              <a:rPr lang="en-US" sz="1700" dirty="0">
                <a:solidFill>
                  <a:schemeClr val="accent1"/>
                </a:solidFill>
              </a:rPr>
              <a:t> </a:t>
            </a:r>
            <a:r>
              <a:rPr lang="en-US" sz="1700" dirty="0"/>
              <a:t>relying on HPC resources</a:t>
            </a:r>
          </a:p>
          <a:p>
            <a:r>
              <a:rPr lang="en-US" sz="1700" dirty="0"/>
              <a:t>Procured </a:t>
            </a:r>
            <a:r>
              <a:rPr lang="en-US" sz="1700" b="1" dirty="0">
                <a:solidFill>
                  <a:schemeClr val="accent1"/>
                </a:solidFill>
              </a:rPr>
              <a:t>two new HPC Systems: </a:t>
            </a:r>
          </a:p>
          <a:p>
            <a:pPr lvl="1"/>
            <a:r>
              <a:rPr lang="en-US" sz="1700" dirty="0"/>
              <a:t>Wind River (deployed in 2024) </a:t>
            </a:r>
          </a:p>
          <a:p>
            <a:pPr lvl="1"/>
            <a:r>
              <a:rPr lang="en-US" sz="1700" dirty="0"/>
              <a:t>Teton (to be deployed in 2025)</a:t>
            </a:r>
          </a:p>
        </p:txBody>
      </p:sp>
      <p:pic>
        <p:nvPicPr>
          <p:cNvPr id="7" name="Picture 6">
            <a:extLst>
              <a:ext uri="{FF2B5EF4-FFF2-40B4-BE49-F238E27FC236}">
                <a16:creationId xmlns:a16="http://schemas.microsoft.com/office/drawing/2014/main" id="{BA89BC88-454C-E869-20CF-E695C33F6FA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222173" y="1646538"/>
            <a:ext cx="5081651" cy="4057784"/>
          </a:xfrm>
          <a:prstGeom prst="rect">
            <a:avLst/>
          </a:prstGeom>
          <a:noFill/>
        </p:spPr>
      </p:pic>
      <p:sp>
        <p:nvSpPr>
          <p:cNvPr id="8" name="TextBox 7">
            <a:extLst>
              <a:ext uri="{FF2B5EF4-FFF2-40B4-BE49-F238E27FC236}">
                <a16:creationId xmlns:a16="http://schemas.microsoft.com/office/drawing/2014/main" id="{6B73B6AD-0516-2F02-DAB3-E74BFCDE5540}"/>
              </a:ext>
            </a:extLst>
          </p:cNvPr>
          <p:cNvSpPr txBox="1"/>
          <p:nvPr/>
        </p:nvSpPr>
        <p:spPr>
          <a:xfrm>
            <a:off x="9722744" y="5721983"/>
            <a:ext cx="2284429" cy="307777"/>
          </a:xfrm>
          <a:prstGeom prst="rect">
            <a:avLst/>
          </a:prstGeom>
          <a:noFill/>
        </p:spPr>
        <p:txBody>
          <a:bodyPr wrap="square" rtlCol="0">
            <a:spAutoFit/>
          </a:bodyPr>
          <a:lstStyle/>
          <a:p>
            <a:r>
              <a:rPr lang="en-US" sz="1400" i="1" dirty="0"/>
              <a:t>Image of Bitterroot</a:t>
            </a:r>
          </a:p>
        </p:txBody>
      </p:sp>
    </p:spTree>
    <p:extLst>
      <p:ext uri="{BB962C8B-B14F-4D97-AF65-F5344CB8AC3E}">
        <p14:creationId xmlns:p14="http://schemas.microsoft.com/office/powerpoint/2010/main" val="3666721342"/>
      </p:ext>
    </p:extLst>
  </p:cSld>
  <p:clrMapOvr>
    <a:masterClrMapping/>
  </p:clrMapOvr>
  <p:extLst>
    <p:ext uri="{6950BFC3-D8DA-4A85-94F7-54DA5524770B}">
      <p188:commentRel xmlns:p188="http://schemas.microsoft.com/office/powerpoint/2018/8/main" r:id="rId2"/>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39A48B0-1C45-7026-5BBA-C7FC2E2D970B}"/>
              </a:ext>
            </a:extLst>
          </p:cNvPr>
          <p:cNvSpPr>
            <a:spLocks noGrp="1"/>
          </p:cNvSpPr>
          <p:nvPr>
            <p:ph type="title"/>
          </p:nvPr>
        </p:nvSpPr>
        <p:spPr>
          <a:xfrm>
            <a:off x="888176" y="558602"/>
            <a:ext cx="6896750" cy="1008797"/>
          </a:xfrm>
        </p:spPr>
        <p:txBody>
          <a:bodyPr/>
          <a:lstStyle/>
          <a:p>
            <a:r>
              <a:rPr lang="en-US" dirty="0"/>
              <a:t>Nuclear Research Data System (NRDS)</a:t>
            </a:r>
          </a:p>
        </p:txBody>
      </p:sp>
      <p:sp>
        <p:nvSpPr>
          <p:cNvPr id="5" name="Content Placeholder 4">
            <a:extLst>
              <a:ext uri="{FF2B5EF4-FFF2-40B4-BE49-F238E27FC236}">
                <a16:creationId xmlns:a16="http://schemas.microsoft.com/office/drawing/2014/main" id="{0725DAB1-48DC-72D0-D027-E3BBBBFF4504}"/>
              </a:ext>
            </a:extLst>
          </p:cNvPr>
          <p:cNvSpPr>
            <a:spLocks noGrp="1"/>
          </p:cNvSpPr>
          <p:nvPr>
            <p:ph idx="1"/>
          </p:nvPr>
        </p:nvSpPr>
        <p:spPr>
          <a:xfrm>
            <a:off x="888176" y="1297858"/>
            <a:ext cx="5207824" cy="4793381"/>
          </a:xfrm>
        </p:spPr>
        <p:txBody>
          <a:bodyPr/>
          <a:lstStyle/>
          <a:p>
            <a:r>
              <a:rPr lang="en-US" sz="1800" b="1" dirty="0">
                <a:solidFill>
                  <a:schemeClr val="accent1"/>
                </a:solidFill>
              </a:rPr>
              <a:t>NRDS Portal released to public</a:t>
            </a:r>
          </a:p>
          <a:p>
            <a:pPr lvl="1"/>
            <a:r>
              <a:rPr lang="en-US" sz="1800" dirty="0">
                <a:latin typeface="Arial"/>
                <a:cs typeface="Arial"/>
              </a:rPr>
              <a:t>Site for registered NSUF PIs or co-PI users</a:t>
            </a:r>
          </a:p>
          <a:p>
            <a:pPr lvl="1"/>
            <a:r>
              <a:rPr lang="en-US" sz="1800" dirty="0">
                <a:latin typeface="Arial"/>
                <a:cs typeface="Arial"/>
              </a:rPr>
              <a:t>Workspace for data uploads to allow for project user collaboration</a:t>
            </a:r>
          </a:p>
          <a:p>
            <a:pPr lvl="1"/>
            <a:r>
              <a:rPr lang="en-US" sz="1800" dirty="0">
                <a:solidFill>
                  <a:schemeClr val="bg2"/>
                </a:solidFill>
                <a:hlinkClick r:id="rId2">
                  <a:extLst>
                    <a:ext uri="{A12FA001-AC4F-418D-AE19-62706E023703}">
                      <ahyp:hlinkClr xmlns:ahyp="http://schemas.microsoft.com/office/drawing/2018/hyperlinkcolor" val="tx"/>
                    </a:ext>
                  </a:extLst>
                </a:hlinkClick>
              </a:rPr>
              <a:t>https://nrds-portal.inl.gov/</a:t>
            </a:r>
            <a:endParaRPr lang="en-US" sz="1800" dirty="0">
              <a:solidFill>
                <a:schemeClr val="bg2"/>
              </a:solidFill>
            </a:endParaRPr>
          </a:p>
          <a:p>
            <a:r>
              <a:rPr lang="en-US" sz="1800" dirty="0">
                <a:solidFill>
                  <a:srgbClr val="8E8E8E">
                    <a:lumMod val="75000"/>
                  </a:srgbClr>
                </a:solidFill>
              </a:rPr>
              <a:t>Added </a:t>
            </a:r>
            <a:r>
              <a:rPr lang="en-US" sz="1800" b="1" dirty="0">
                <a:solidFill>
                  <a:schemeClr val="accent1"/>
                </a:solidFill>
              </a:rPr>
              <a:t>NextCloud connectivity </a:t>
            </a:r>
            <a:r>
              <a:rPr lang="en-US" sz="1800" dirty="0">
                <a:solidFill>
                  <a:srgbClr val="8E8E8E">
                    <a:lumMod val="75000"/>
                  </a:srgbClr>
                </a:solidFill>
              </a:rPr>
              <a:t>to allow for desktop app automatic uploads to the NRDS Portal</a:t>
            </a:r>
            <a:endParaRPr kumimoji="0" lang="en-US" sz="1800" b="0" i="0" u="none" strike="noStrike" kern="1200" cap="none" spc="0" normalizeH="0" baseline="0" noProof="0" dirty="0">
              <a:ln>
                <a:noFill/>
              </a:ln>
              <a:solidFill>
                <a:srgbClr val="8E8E8E">
                  <a:lumMod val="75000"/>
                </a:srgbClr>
              </a:solidFill>
              <a:effectLst/>
              <a:uLnTx/>
              <a:uFillTx/>
              <a:latin typeface="Arial" panose="020B0604020202020204" pitchFamily="34" charset="0"/>
              <a:ea typeface="+mn-ea"/>
              <a:cs typeface="Arial" panose="020B0604020202020204" pitchFamily="34" charset="0"/>
            </a:endParaRPr>
          </a:p>
          <a:p>
            <a:r>
              <a:rPr lang="en-US" sz="1800" dirty="0">
                <a:solidFill>
                  <a:srgbClr val="8E8E8E">
                    <a:lumMod val="75000"/>
                  </a:srgbClr>
                </a:solidFill>
              </a:rPr>
              <a:t>New </a:t>
            </a:r>
            <a:r>
              <a:rPr lang="en-US" sz="1800" b="1" dirty="0">
                <a:solidFill>
                  <a:schemeClr val="accent1"/>
                </a:solidFill>
              </a:rPr>
              <a:t>AI/ML Model </a:t>
            </a:r>
            <a:r>
              <a:rPr lang="en-US" sz="1800" dirty="0">
                <a:solidFill>
                  <a:srgbClr val="8E8E8E">
                    <a:lumMod val="75000"/>
                  </a:srgbClr>
                </a:solidFill>
              </a:rPr>
              <a:t>added to NRDS</a:t>
            </a:r>
          </a:p>
          <a:p>
            <a:pPr lvl="1"/>
            <a:r>
              <a:rPr kumimoji="0" lang="en-US" sz="1800" b="0" i="0" u="none" strike="noStrike" kern="1200" cap="none" spc="0" normalizeH="0" baseline="0" noProof="0" dirty="0">
                <a:ln>
                  <a:noFill/>
                </a:ln>
                <a:solidFill>
                  <a:srgbClr val="8E8E8E">
                    <a:lumMod val="75000"/>
                  </a:srgbClr>
                </a:solidFill>
                <a:effectLst/>
                <a:uLnTx/>
                <a:uFillTx/>
                <a:latin typeface="Arial" panose="020B0604020202020204" pitchFamily="34" charset="0"/>
                <a:ea typeface="+mn-ea"/>
                <a:cs typeface="Arial" panose="020B0604020202020204" pitchFamily="34" charset="0"/>
              </a:rPr>
              <a:t>Predictive Automation of Novel Defect Anomalies (PANDA)</a:t>
            </a:r>
          </a:p>
        </p:txBody>
      </p:sp>
      <p:pic>
        <p:nvPicPr>
          <p:cNvPr id="7" name="Picture 6">
            <a:extLst>
              <a:ext uri="{FF2B5EF4-FFF2-40B4-BE49-F238E27FC236}">
                <a16:creationId xmlns:a16="http://schemas.microsoft.com/office/drawing/2014/main" id="{1CC4B9DC-B885-6BF8-7FB0-45956BE1E63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52382" y="1297858"/>
            <a:ext cx="5709671" cy="2775742"/>
          </a:xfrm>
          <a:prstGeom prst="rect">
            <a:avLst/>
          </a:prstGeom>
        </p:spPr>
      </p:pic>
      <p:pic>
        <p:nvPicPr>
          <p:cNvPr id="6" name="Picture 5" descr="Graphical user interface, application&#10;&#10;AI-generated content may be incorrect.">
            <a:extLst>
              <a:ext uri="{FF2B5EF4-FFF2-40B4-BE49-F238E27FC236}">
                <a16:creationId xmlns:a16="http://schemas.microsoft.com/office/drawing/2014/main" id="{C71C26DC-5C4C-1651-5D60-A180D11D5105}"/>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096000" y="3429000"/>
            <a:ext cx="6022433" cy="2239785"/>
          </a:xfrm>
          <a:prstGeom prst="rect">
            <a:avLst/>
          </a:prstGeom>
          <a:noFill/>
        </p:spPr>
      </p:pic>
      <p:sp>
        <p:nvSpPr>
          <p:cNvPr id="8" name="TextBox 7">
            <a:extLst>
              <a:ext uri="{FF2B5EF4-FFF2-40B4-BE49-F238E27FC236}">
                <a16:creationId xmlns:a16="http://schemas.microsoft.com/office/drawing/2014/main" id="{8A24BA76-0A1F-3FC4-58C3-4F5BF1A88104}"/>
              </a:ext>
            </a:extLst>
          </p:cNvPr>
          <p:cNvSpPr txBox="1"/>
          <p:nvPr/>
        </p:nvSpPr>
        <p:spPr>
          <a:xfrm>
            <a:off x="10338024" y="1051637"/>
            <a:ext cx="2284429" cy="246221"/>
          </a:xfrm>
          <a:prstGeom prst="rect">
            <a:avLst/>
          </a:prstGeom>
          <a:noFill/>
        </p:spPr>
        <p:txBody>
          <a:bodyPr wrap="square" rtlCol="0">
            <a:spAutoFit/>
          </a:bodyPr>
          <a:lstStyle/>
          <a:p>
            <a:r>
              <a:rPr lang="en-US" sz="1000" i="1" dirty="0"/>
              <a:t>Images from NRDS Portal</a:t>
            </a:r>
          </a:p>
        </p:txBody>
      </p:sp>
    </p:spTree>
    <p:extLst>
      <p:ext uri="{BB962C8B-B14F-4D97-AF65-F5344CB8AC3E}">
        <p14:creationId xmlns:p14="http://schemas.microsoft.com/office/powerpoint/2010/main" val="41534067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6FE8C4-2821-59EE-A3B5-63A7EA792133}"/>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BE28CB20-CB28-EDED-6D14-283A3FD2AB7C}"/>
              </a:ext>
            </a:extLst>
          </p:cNvPr>
          <p:cNvSpPr>
            <a:spLocks noGrp="1"/>
          </p:cNvSpPr>
          <p:nvPr>
            <p:ph type="title"/>
          </p:nvPr>
        </p:nvSpPr>
        <p:spPr>
          <a:xfrm>
            <a:off x="981481" y="2797701"/>
            <a:ext cx="6271513" cy="1262598"/>
          </a:xfrm>
        </p:spPr>
        <p:txBody>
          <a:bodyPr/>
          <a:lstStyle/>
          <a:p>
            <a:r>
              <a:rPr lang="en-US" sz="4400" dirty="0"/>
              <a:t>NSUF User Access Opportunities –Prior Year Accomplishments</a:t>
            </a:r>
          </a:p>
        </p:txBody>
      </p:sp>
      <p:pic>
        <p:nvPicPr>
          <p:cNvPr id="10" name="Picture Placeholder 9" descr="A picture containing text, person, indoor, person&#10;&#10;AI-generated content may be incorrect.">
            <a:extLst>
              <a:ext uri="{FF2B5EF4-FFF2-40B4-BE49-F238E27FC236}">
                <a16:creationId xmlns:a16="http://schemas.microsoft.com/office/drawing/2014/main" id="{8F347511-B056-E055-A19A-C77D21991E39}"/>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5755025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34420E1A-8233-35D6-67B1-51B0F4C37383}"/>
              </a:ext>
            </a:extLst>
          </p:cNvPr>
          <p:cNvSpPr>
            <a:spLocks noGrp="1"/>
          </p:cNvSpPr>
          <p:nvPr>
            <p:ph idx="1"/>
          </p:nvPr>
        </p:nvSpPr>
        <p:spPr>
          <a:xfrm>
            <a:off x="888176" y="1314147"/>
            <a:ext cx="6657939" cy="4839711"/>
          </a:xfrm>
        </p:spPr>
        <p:txBody>
          <a:bodyPr>
            <a:normAutofit/>
          </a:bodyPr>
          <a:lstStyle/>
          <a:p>
            <a:pPr>
              <a:spcBef>
                <a:spcPts val="1800"/>
              </a:spcBef>
              <a:buClr>
                <a:srgbClr val="F68C20"/>
              </a:buClr>
            </a:pPr>
            <a:r>
              <a:rPr lang="en-US" b="1" dirty="0">
                <a:solidFill>
                  <a:srgbClr val="005B99"/>
                </a:solidFill>
              </a:rPr>
              <a:t>Consolidated Innovative Nuclear Research (CINR NOFO)</a:t>
            </a:r>
          </a:p>
          <a:p>
            <a:pPr lvl="1">
              <a:buClr>
                <a:srgbClr val="F68C20"/>
              </a:buClr>
            </a:pPr>
            <a:r>
              <a:rPr lang="en-US" sz="1800" dirty="0"/>
              <a:t>One call per year</a:t>
            </a:r>
          </a:p>
          <a:p>
            <a:pPr lvl="1">
              <a:buClr>
                <a:srgbClr val="F68C20"/>
              </a:buClr>
            </a:pPr>
            <a:r>
              <a:rPr lang="en-US" sz="1800" dirty="0"/>
              <a:t>Projects include design, analyses, fabrication, transport, irradiation, disassembly, PIE, disposition</a:t>
            </a:r>
          </a:p>
          <a:p>
            <a:pPr lvl="1">
              <a:buClr>
                <a:srgbClr val="F68C20"/>
              </a:buClr>
            </a:pPr>
            <a:r>
              <a:rPr lang="en-US" sz="1800" dirty="0"/>
              <a:t>Possibility to also receive user R&amp;D funding on university topic areas</a:t>
            </a:r>
          </a:p>
          <a:p>
            <a:pPr lvl="1">
              <a:buClr>
                <a:srgbClr val="F68C20"/>
              </a:buClr>
            </a:pPr>
            <a:r>
              <a:rPr lang="en-US" sz="1800" dirty="0"/>
              <a:t>Guidance on project costs and timelines</a:t>
            </a:r>
          </a:p>
          <a:p>
            <a:pPr lvl="1">
              <a:buClr>
                <a:srgbClr val="F68C20"/>
              </a:buClr>
            </a:pPr>
            <a:endParaRPr lang="en-US" sz="2000" dirty="0">
              <a:solidFill>
                <a:schemeClr val="tx1"/>
              </a:solidFill>
            </a:endParaRPr>
          </a:p>
          <a:p>
            <a:pPr lvl="1">
              <a:buClr>
                <a:srgbClr val="F68C20"/>
              </a:buClr>
            </a:pPr>
            <a:endParaRPr lang="en-US" sz="2000" dirty="0">
              <a:solidFill>
                <a:schemeClr val="tx1"/>
              </a:solidFill>
            </a:endParaRPr>
          </a:p>
          <a:p>
            <a:pPr lvl="1">
              <a:buClr>
                <a:srgbClr val="F68C20"/>
              </a:buClr>
            </a:pPr>
            <a:endParaRPr lang="en-US" sz="2000" dirty="0">
              <a:solidFill>
                <a:schemeClr val="tx1"/>
              </a:solidFill>
            </a:endParaRPr>
          </a:p>
          <a:p>
            <a:pPr lvl="1">
              <a:buClr>
                <a:srgbClr val="F68C20"/>
              </a:buClr>
            </a:pPr>
            <a:endParaRPr lang="en-US" sz="2000" dirty="0">
              <a:solidFill>
                <a:schemeClr val="tx1"/>
              </a:solidFill>
            </a:endParaRPr>
          </a:p>
          <a:p>
            <a:pPr marL="0" indent="0">
              <a:spcBef>
                <a:spcPts val="1200"/>
              </a:spcBef>
              <a:buClr>
                <a:srgbClr val="F68C20"/>
              </a:buClr>
              <a:buNone/>
            </a:pPr>
            <a:endParaRPr lang="en-US" dirty="0">
              <a:solidFill>
                <a:srgbClr val="005B99"/>
              </a:solidFill>
            </a:endParaRPr>
          </a:p>
        </p:txBody>
      </p:sp>
      <mc:AlternateContent xmlns:mc="http://schemas.openxmlformats.org/markup-compatibility/2006" xmlns:a14="http://schemas.microsoft.com/office/drawing/2010/main">
        <mc:Choice Requires="a14">
          <p:graphicFrame>
            <p:nvGraphicFramePr>
              <p:cNvPr id="8" name="Table 4">
                <a:extLst>
                  <a:ext uri="{FF2B5EF4-FFF2-40B4-BE49-F238E27FC236}">
                    <a16:creationId xmlns:a16="http://schemas.microsoft.com/office/drawing/2014/main" id="{136DA1EF-6C4A-801F-C846-732A46A36F5E}"/>
                  </a:ext>
                </a:extLst>
              </p:cNvPr>
              <p:cNvGraphicFramePr>
                <a:graphicFrameLocks noGrp="1"/>
              </p:cNvGraphicFramePr>
              <p:nvPr>
                <p:extLst>
                  <p:ext uri="{D42A27DB-BD31-4B8C-83A1-F6EECF244321}">
                    <p14:modId xmlns:p14="http://schemas.microsoft.com/office/powerpoint/2010/main" val="1693172430"/>
                  </p:ext>
                </p:extLst>
              </p:nvPr>
            </p:nvGraphicFramePr>
            <p:xfrm>
              <a:off x="1595126" y="3836973"/>
              <a:ext cx="6356558" cy="2011680"/>
            </p:xfrm>
            <a:graphic>
              <a:graphicData uri="http://schemas.openxmlformats.org/drawingml/2006/table">
                <a:tbl>
                  <a:tblPr bandRow="1">
                    <a:tableStyleId>{8799B23B-EC83-4686-B30A-512413B5E67A}</a:tableStyleId>
                  </a:tblPr>
                  <a:tblGrid>
                    <a:gridCol w="3433619">
                      <a:extLst>
                        <a:ext uri="{9D8B030D-6E8A-4147-A177-3AD203B41FA5}">
                          <a16:colId xmlns:a16="http://schemas.microsoft.com/office/drawing/2014/main" val="646762862"/>
                        </a:ext>
                      </a:extLst>
                    </a:gridCol>
                    <a:gridCol w="1600200">
                      <a:extLst>
                        <a:ext uri="{9D8B030D-6E8A-4147-A177-3AD203B41FA5}">
                          <a16:colId xmlns:a16="http://schemas.microsoft.com/office/drawing/2014/main" val="3993383782"/>
                        </a:ext>
                      </a:extLst>
                    </a:gridCol>
                    <a:gridCol w="1322739">
                      <a:extLst>
                        <a:ext uri="{9D8B030D-6E8A-4147-A177-3AD203B41FA5}">
                          <a16:colId xmlns:a16="http://schemas.microsoft.com/office/drawing/2014/main" val="402474759"/>
                        </a:ext>
                      </a:extLst>
                    </a:gridCol>
                  </a:tblGrid>
                  <a:tr h="263467">
                    <a:tc>
                      <a:txBody>
                        <a:bodyPr/>
                        <a:lstStyle/>
                        <a:p>
                          <a:pPr algn="l"/>
                          <a:r>
                            <a:rPr lang="en-US" altLang="en-US" sz="1600" u="none" dirty="0">
                              <a:solidFill>
                                <a:srgbClr val="000000"/>
                              </a:solidFill>
                              <a:latin typeface="+mn-lt"/>
                            </a:rPr>
                            <a:t>Neutron Irradiation + PIE </a:t>
                          </a:r>
                          <a:endParaRPr lang="en-US" sz="1600" u="none" dirty="0">
                            <a:latin typeface="+mn-lt"/>
                          </a:endParaRPr>
                        </a:p>
                      </a:txBody>
                      <a:tcPr/>
                    </a:tc>
                    <a:tc>
                      <a:txBody>
                        <a:bodyPr/>
                        <a:lstStyle/>
                        <a:p>
                          <a:r>
                            <a:rPr lang="en-US" altLang="en-US" sz="1600" dirty="0">
                              <a:solidFill>
                                <a:srgbClr val="000000"/>
                              </a:solidFill>
                              <a:latin typeface="+mn-lt"/>
                            </a:rPr>
                            <a:t>$0.5M - $4.0M</a:t>
                          </a:r>
                          <a:endParaRPr lang="en-US" sz="1600" dirty="0">
                            <a:latin typeface="+mn-lt"/>
                          </a:endParaRPr>
                        </a:p>
                      </a:txBody>
                      <a:tcPr/>
                    </a:tc>
                    <a:tc>
                      <a:txBody>
                        <a:bodyPr/>
                        <a:lstStyle/>
                        <a:p>
                          <a14:m>
                            <m:oMath xmlns:m="http://schemas.openxmlformats.org/officeDocument/2006/math">
                              <m:r>
                                <a:rPr lang="en-US" altLang="en-US" sz="1600" smtClean="0">
                                  <a:solidFill>
                                    <a:srgbClr val="000000"/>
                                  </a:solidFill>
                                  <a:latin typeface="Cambria Math" panose="02040503050406030204" pitchFamily="18" charset="0"/>
                                </a:rPr>
                                <m:t>≤</m:t>
                              </m:r>
                            </m:oMath>
                          </a14:m>
                          <a:r>
                            <a:rPr lang="en-US" altLang="en-US" sz="1600" dirty="0">
                              <a:solidFill>
                                <a:srgbClr val="000000"/>
                              </a:solidFill>
                              <a:latin typeface="+mn-lt"/>
                            </a:rPr>
                            <a:t>7 years</a:t>
                          </a:r>
                          <a:endParaRPr lang="en-US" sz="1600" dirty="0">
                            <a:latin typeface="+mn-lt"/>
                          </a:endParaRPr>
                        </a:p>
                      </a:txBody>
                      <a:tcPr/>
                    </a:tc>
                    <a:extLst>
                      <a:ext uri="{0D108BD9-81ED-4DB2-BD59-A6C34878D82A}">
                        <a16:rowId xmlns:a16="http://schemas.microsoft.com/office/drawing/2014/main" val="145971786"/>
                      </a:ext>
                    </a:extLst>
                  </a:tr>
                  <a:tr h="295333">
                    <a:tc>
                      <a:txBody>
                        <a:bodyPr/>
                        <a:lstStyle/>
                        <a:p>
                          <a:pPr algn="l"/>
                          <a:r>
                            <a:rPr lang="en-US" altLang="en-US" sz="1600" u="none" dirty="0">
                              <a:solidFill>
                                <a:schemeClr val="accent5"/>
                              </a:solidFill>
                              <a:latin typeface="+mn-lt"/>
                            </a:rPr>
                            <a:t>Neutron Irradiation only </a:t>
                          </a:r>
                          <a:endParaRPr lang="en-US" sz="1600" u="none" dirty="0">
                            <a:solidFill>
                              <a:schemeClr val="accent5"/>
                            </a:solidFill>
                            <a:latin typeface="+mn-lt"/>
                          </a:endParaRPr>
                        </a:p>
                      </a:txBody>
                      <a:tcPr/>
                    </a:tc>
                    <a:tc>
                      <a:txBody>
                        <a:bodyPr/>
                        <a:lstStyle/>
                        <a:p>
                          <a:r>
                            <a:rPr lang="en-US" altLang="en-US" sz="1600" dirty="0">
                              <a:solidFill>
                                <a:schemeClr val="accent5"/>
                              </a:solidFill>
                              <a:latin typeface="+mn-lt"/>
                            </a:rPr>
                            <a:t>up to ~$750K </a:t>
                          </a:r>
                          <a:endParaRPr lang="en-US" sz="1600" dirty="0">
                            <a:solidFill>
                              <a:schemeClr val="accent5"/>
                            </a:solidFill>
                            <a:latin typeface="+mn-lt"/>
                          </a:endParaRPr>
                        </a:p>
                      </a:txBody>
                      <a:tcPr/>
                    </a:tc>
                    <a:tc>
                      <a:txBody>
                        <a:bodyPr/>
                        <a:lstStyle/>
                        <a:p>
                          <a:r>
                            <a:rPr lang="en-US" altLang="en-US" sz="1600" dirty="0">
                              <a:solidFill>
                                <a:schemeClr val="accent5"/>
                              </a:solidFill>
                              <a:latin typeface="+mn-lt"/>
                            </a:rPr>
                            <a:t>3 years</a:t>
                          </a:r>
                          <a:endParaRPr lang="en-US" sz="1600" dirty="0">
                            <a:solidFill>
                              <a:schemeClr val="accent5"/>
                            </a:solidFill>
                            <a:latin typeface="+mn-lt"/>
                          </a:endParaRPr>
                        </a:p>
                      </a:txBody>
                      <a:tcPr/>
                    </a:tc>
                    <a:extLst>
                      <a:ext uri="{0D108BD9-81ED-4DB2-BD59-A6C34878D82A}">
                        <a16:rowId xmlns:a16="http://schemas.microsoft.com/office/drawing/2014/main" val="3813539445"/>
                      </a:ext>
                    </a:extLst>
                  </a:tr>
                  <a:tr h="271780">
                    <a:tc>
                      <a:txBody>
                        <a:bodyPr/>
                        <a:lstStyle/>
                        <a:p>
                          <a:pPr algn="l"/>
                          <a:r>
                            <a:rPr lang="en-US" altLang="en-US" sz="1600" u="none" dirty="0">
                              <a:solidFill>
                                <a:schemeClr val="accent5"/>
                              </a:solidFill>
                              <a:latin typeface="+mn-lt"/>
                            </a:rPr>
                            <a:t>PIE only</a:t>
                          </a:r>
                          <a:endParaRPr lang="en-US" sz="1600" u="none" dirty="0">
                            <a:solidFill>
                              <a:schemeClr val="accent5"/>
                            </a:solidFill>
                            <a:latin typeface="+mn-lt"/>
                          </a:endParaRPr>
                        </a:p>
                      </a:txBody>
                      <a:tcPr/>
                    </a:tc>
                    <a:tc>
                      <a:txBody>
                        <a:bodyPr/>
                        <a:lstStyle/>
                        <a:p>
                          <a:r>
                            <a:rPr lang="en-US" altLang="en-US" sz="1600" dirty="0">
                              <a:solidFill>
                                <a:schemeClr val="accent5"/>
                              </a:solidFill>
                              <a:latin typeface="+mn-lt"/>
                            </a:rPr>
                            <a:t>up to $250K</a:t>
                          </a:r>
                          <a:endParaRPr lang="en-US" sz="1600" dirty="0">
                            <a:solidFill>
                              <a:schemeClr val="accent5"/>
                            </a:solidFill>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600" dirty="0">
                              <a:solidFill>
                                <a:schemeClr val="accent5"/>
                              </a:solidFill>
                              <a:latin typeface="+mn-lt"/>
                            </a:rPr>
                            <a:t>3 years</a:t>
                          </a:r>
                          <a:endParaRPr lang="en-US" sz="1600" dirty="0">
                            <a:solidFill>
                              <a:schemeClr val="accent5"/>
                            </a:solidFill>
                            <a:latin typeface="+mn-lt"/>
                          </a:endParaRPr>
                        </a:p>
                      </a:txBody>
                      <a:tcPr/>
                    </a:tc>
                    <a:extLst>
                      <a:ext uri="{0D108BD9-81ED-4DB2-BD59-A6C34878D82A}">
                        <a16:rowId xmlns:a16="http://schemas.microsoft.com/office/drawing/2014/main" val="2933142502"/>
                      </a:ext>
                    </a:extLst>
                  </a:tr>
                  <a:tr h="289791">
                    <a:tc>
                      <a:txBody>
                        <a:bodyPr/>
                        <a:lstStyle/>
                        <a:p>
                          <a:pPr algn="l"/>
                          <a:r>
                            <a:rPr lang="en-US" altLang="en-US" sz="1600" u="none" dirty="0">
                              <a:solidFill>
                                <a:schemeClr val="accent5"/>
                              </a:solidFill>
                              <a:latin typeface="+mn-lt"/>
                            </a:rPr>
                            <a:t>Ion or Gamma Irradiation + PIE </a:t>
                          </a:r>
                          <a:endParaRPr lang="en-US" sz="1600" u="none" dirty="0">
                            <a:solidFill>
                              <a:schemeClr val="accent5"/>
                            </a:solidFill>
                            <a:latin typeface="+mn-lt"/>
                          </a:endParaRPr>
                        </a:p>
                      </a:txBody>
                      <a:tcPr/>
                    </a:tc>
                    <a:tc>
                      <a:txBody>
                        <a:bodyPr/>
                        <a:lstStyle/>
                        <a:p>
                          <a:r>
                            <a:rPr lang="en-US" altLang="en-US" sz="1600" dirty="0">
                              <a:solidFill>
                                <a:schemeClr val="accent5"/>
                              </a:solidFill>
                              <a:latin typeface="+mn-lt"/>
                            </a:rPr>
                            <a:t>up to $250K</a:t>
                          </a:r>
                          <a:endParaRPr lang="en-US" sz="1600" dirty="0">
                            <a:solidFill>
                              <a:schemeClr val="accent5"/>
                            </a:solidFill>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600" dirty="0">
                              <a:solidFill>
                                <a:schemeClr val="accent5"/>
                              </a:solidFill>
                              <a:latin typeface="+mn-lt"/>
                            </a:rPr>
                            <a:t>3 years</a:t>
                          </a:r>
                          <a:endParaRPr lang="en-US" sz="1600" dirty="0">
                            <a:solidFill>
                              <a:schemeClr val="accent5"/>
                            </a:solidFill>
                            <a:latin typeface="+mn-lt"/>
                          </a:endParaRPr>
                        </a:p>
                      </a:txBody>
                      <a:tcPr/>
                    </a:tc>
                    <a:extLst>
                      <a:ext uri="{0D108BD9-81ED-4DB2-BD59-A6C34878D82A}">
                        <a16:rowId xmlns:a16="http://schemas.microsoft.com/office/drawing/2014/main" val="1596243725"/>
                      </a:ext>
                    </a:extLst>
                  </a:tr>
                  <a:tr h="293947">
                    <a:tc>
                      <a:txBody>
                        <a:bodyPr/>
                        <a:lstStyle/>
                        <a:p>
                          <a:pPr algn="l"/>
                          <a:r>
                            <a:rPr lang="en-US" altLang="en-US" sz="1600" u="none" dirty="0">
                              <a:solidFill>
                                <a:schemeClr val="accent5"/>
                              </a:solidFill>
                              <a:latin typeface="+mn-lt"/>
                            </a:rPr>
                            <a:t>Ion or Gamma Irradiation only </a:t>
                          </a:r>
                          <a:endParaRPr lang="en-US" sz="1600" u="none" dirty="0">
                            <a:solidFill>
                              <a:schemeClr val="accent5"/>
                            </a:solidFill>
                            <a:latin typeface="+mn-lt"/>
                          </a:endParaRPr>
                        </a:p>
                      </a:txBody>
                      <a:tcPr/>
                    </a:tc>
                    <a:tc>
                      <a:txBody>
                        <a:bodyPr/>
                        <a:lstStyle/>
                        <a:p>
                          <a:r>
                            <a:rPr lang="en-US" altLang="en-US" sz="1600" dirty="0">
                              <a:solidFill>
                                <a:schemeClr val="accent5"/>
                              </a:solidFill>
                              <a:latin typeface="+mn-lt"/>
                            </a:rPr>
                            <a:t>up to $100K</a:t>
                          </a:r>
                          <a:endParaRPr lang="en-US" sz="1600" dirty="0">
                            <a:solidFill>
                              <a:schemeClr val="accent5"/>
                            </a:solidFill>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600" dirty="0">
                              <a:solidFill>
                                <a:schemeClr val="accent5"/>
                              </a:solidFill>
                              <a:latin typeface="+mn-lt"/>
                            </a:rPr>
                            <a:t>3 years</a:t>
                          </a:r>
                          <a:endParaRPr lang="en-US" sz="1600" dirty="0">
                            <a:solidFill>
                              <a:schemeClr val="accent5"/>
                            </a:solidFill>
                            <a:latin typeface="+mn-lt"/>
                          </a:endParaRPr>
                        </a:p>
                      </a:txBody>
                      <a:tcPr/>
                    </a:tc>
                    <a:extLst>
                      <a:ext uri="{0D108BD9-81ED-4DB2-BD59-A6C34878D82A}">
                        <a16:rowId xmlns:a16="http://schemas.microsoft.com/office/drawing/2014/main" val="1012757388"/>
                      </a:ext>
                    </a:extLst>
                  </a:tr>
                  <a:tr h="2520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600" u="none" dirty="0">
                              <a:solidFill>
                                <a:schemeClr val="accent5"/>
                              </a:solidFill>
                              <a:latin typeface="+mn-lt"/>
                            </a:rPr>
                            <a:t>Beamlines at other user facilities</a:t>
                          </a:r>
                        </a:p>
                      </a:txBody>
                      <a:tcPr/>
                    </a:tc>
                    <a:tc>
                      <a:txBody>
                        <a:bodyPr/>
                        <a:lstStyle/>
                        <a:p>
                          <a:r>
                            <a:rPr lang="en-US" sz="1600" dirty="0">
                              <a:solidFill>
                                <a:schemeClr val="accent5"/>
                              </a:solidFill>
                              <a:latin typeface="+mn-lt"/>
                            </a:rPr>
                            <a:t>(cost included)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600" dirty="0">
                              <a:solidFill>
                                <a:schemeClr val="accent5"/>
                              </a:solidFill>
                              <a:latin typeface="+mn-lt"/>
                            </a:rPr>
                            <a:t>3 years</a:t>
                          </a:r>
                          <a:endParaRPr lang="en-US" sz="1600" dirty="0">
                            <a:solidFill>
                              <a:schemeClr val="accent5"/>
                            </a:solidFill>
                            <a:latin typeface="+mn-lt"/>
                          </a:endParaRPr>
                        </a:p>
                      </a:txBody>
                      <a:tcPr/>
                    </a:tc>
                    <a:extLst>
                      <a:ext uri="{0D108BD9-81ED-4DB2-BD59-A6C34878D82A}">
                        <a16:rowId xmlns:a16="http://schemas.microsoft.com/office/drawing/2014/main" val="1371119113"/>
                      </a:ext>
                    </a:extLst>
                  </a:tr>
                </a:tbl>
              </a:graphicData>
            </a:graphic>
          </p:graphicFrame>
        </mc:Choice>
        <mc:Fallback xmlns="">
          <p:graphicFrame>
            <p:nvGraphicFramePr>
              <p:cNvPr id="8" name="Table 4">
                <a:extLst>
                  <a:ext uri="{FF2B5EF4-FFF2-40B4-BE49-F238E27FC236}">
                    <a16:creationId xmlns:a16="http://schemas.microsoft.com/office/drawing/2014/main" id="{136DA1EF-6C4A-801F-C846-732A46A36F5E}"/>
                  </a:ext>
                </a:extLst>
              </p:cNvPr>
              <p:cNvGraphicFramePr>
                <a:graphicFrameLocks noGrp="1"/>
              </p:cNvGraphicFramePr>
              <p:nvPr>
                <p:extLst>
                  <p:ext uri="{D42A27DB-BD31-4B8C-83A1-F6EECF244321}">
                    <p14:modId xmlns:p14="http://schemas.microsoft.com/office/powerpoint/2010/main" val="1693172430"/>
                  </p:ext>
                </p:extLst>
              </p:nvPr>
            </p:nvGraphicFramePr>
            <p:xfrm>
              <a:off x="1595126" y="3836973"/>
              <a:ext cx="6356558" cy="2011680"/>
            </p:xfrm>
            <a:graphic>
              <a:graphicData uri="http://schemas.openxmlformats.org/drawingml/2006/table">
                <a:tbl>
                  <a:tblPr bandRow="1">
                    <a:tableStyleId>{8799B23B-EC83-4686-B30A-512413B5E67A}</a:tableStyleId>
                  </a:tblPr>
                  <a:tblGrid>
                    <a:gridCol w="3433619">
                      <a:extLst>
                        <a:ext uri="{9D8B030D-6E8A-4147-A177-3AD203B41FA5}">
                          <a16:colId xmlns:a16="http://schemas.microsoft.com/office/drawing/2014/main" val="646762862"/>
                        </a:ext>
                      </a:extLst>
                    </a:gridCol>
                    <a:gridCol w="1600200">
                      <a:extLst>
                        <a:ext uri="{9D8B030D-6E8A-4147-A177-3AD203B41FA5}">
                          <a16:colId xmlns:a16="http://schemas.microsoft.com/office/drawing/2014/main" val="3993383782"/>
                        </a:ext>
                      </a:extLst>
                    </a:gridCol>
                    <a:gridCol w="1322739">
                      <a:extLst>
                        <a:ext uri="{9D8B030D-6E8A-4147-A177-3AD203B41FA5}">
                          <a16:colId xmlns:a16="http://schemas.microsoft.com/office/drawing/2014/main" val="402474759"/>
                        </a:ext>
                      </a:extLst>
                    </a:gridCol>
                  </a:tblGrid>
                  <a:tr h="335280">
                    <a:tc>
                      <a:txBody>
                        <a:bodyPr/>
                        <a:lstStyle/>
                        <a:p>
                          <a:pPr algn="l"/>
                          <a:r>
                            <a:rPr lang="en-US" altLang="en-US" sz="1600" u="none" dirty="0">
                              <a:solidFill>
                                <a:srgbClr val="000000"/>
                              </a:solidFill>
                              <a:latin typeface="+mn-lt"/>
                            </a:rPr>
                            <a:t>Neutron Irradiation + PIE </a:t>
                          </a:r>
                          <a:endParaRPr lang="en-US" sz="1600" u="none" dirty="0">
                            <a:latin typeface="+mn-lt"/>
                          </a:endParaRPr>
                        </a:p>
                      </a:txBody>
                      <a:tcPr/>
                    </a:tc>
                    <a:tc>
                      <a:txBody>
                        <a:bodyPr/>
                        <a:lstStyle/>
                        <a:p>
                          <a:r>
                            <a:rPr lang="en-US" altLang="en-US" sz="1600" dirty="0">
                              <a:solidFill>
                                <a:srgbClr val="000000"/>
                              </a:solidFill>
                              <a:latin typeface="+mn-lt"/>
                            </a:rPr>
                            <a:t>$0.5M - $4.0M</a:t>
                          </a:r>
                          <a:endParaRPr lang="en-US" sz="1600" dirty="0">
                            <a:latin typeface="+mn-lt"/>
                          </a:endParaRPr>
                        </a:p>
                      </a:txBody>
                      <a:tcPr/>
                    </a:tc>
                    <a:tc>
                      <a:txBody>
                        <a:bodyPr/>
                        <a:lstStyle/>
                        <a:p>
                          <a:endParaRPr lang="en-US"/>
                        </a:p>
                      </a:txBody>
                      <a:tcPr>
                        <a:blipFill>
                          <a:blip r:embed="rId4"/>
                          <a:stretch>
                            <a:fillRect l="-383654" t="-7407" r="-962" b="-514815"/>
                          </a:stretch>
                        </a:blipFill>
                      </a:tcPr>
                    </a:tc>
                    <a:extLst>
                      <a:ext uri="{0D108BD9-81ED-4DB2-BD59-A6C34878D82A}">
                        <a16:rowId xmlns:a16="http://schemas.microsoft.com/office/drawing/2014/main" val="145971786"/>
                      </a:ext>
                    </a:extLst>
                  </a:tr>
                  <a:tr h="335280">
                    <a:tc>
                      <a:txBody>
                        <a:bodyPr/>
                        <a:lstStyle/>
                        <a:p>
                          <a:pPr algn="l"/>
                          <a:r>
                            <a:rPr lang="en-US" altLang="en-US" sz="1600" u="none" dirty="0">
                              <a:solidFill>
                                <a:schemeClr val="accent5"/>
                              </a:solidFill>
                              <a:latin typeface="+mn-lt"/>
                            </a:rPr>
                            <a:t>Neutron Irradiation only </a:t>
                          </a:r>
                          <a:endParaRPr lang="en-US" sz="1600" u="none" dirty="0">
                            <a:solidFill>
                              <a:schemeClr val="accent5"/>
                            </a:solidFill>
                            <a:latin typeface="+mn-lt"/>
                          </a:endParaRPr>
                        </a:p>
                      </a:txBody>
                      <a:tcPr/>
                    </a:tc>
                    <a:tc>
                      <a:txBody>
                        <a:bodyPr/>
                        <a:lstStyle/>
                        <a:p>
                          <a:r>
                            <a:rPr lang="en-US" altLang="en-US" sz="1600" dirty="0">
                              <a:solidFill>
                                <a:schemeClr val="accent5"/>
                              </a:solidFill>
                              <a:latin typeface="+mn-lt"/>
                            </a:rPr>
                            <a:t>up to ~$750K </a:t>
                          </a:r>
                          <a:endParaRPr lang="en-US" sz="1600" dirty="0">
                            <a:solidFill>
                              <a:schemeClr val="accent5"/>
                            </a:solidFill>
                            <a:latin typeface="+mn-lt"/>
                          </a:endParaRPr>
                        </a:p>
                      </a:txBody>
                      <a:tcPr/>
                    </a:tc>
                    <a:tc>
                      <a:txBody>
                        <a:bodyPr/>
                        <a:lstStyle/>
                        <a:p>
                          <a:r>
                            <a:rPr lang="en-US" altLang="en-US" sz="1600" dirty="0">
                              <a:solidFill>
                                <a:schemeClr val="accent5"/>
                              </a:solidFill>
                              <a:latin typeface="+mn-lt"/>
                            </a:rPr>
                            <a:t>3 years</a:t>
                          </a:r>
                          <a:endParaRPr lang="en-US" sz="1600" dirty="0">
                            <a:solidFill>
                              <a:schemeClr val="accent5"/>
                            </a:solidFill>
                            <a:latin typeface="+mn-lt"/>
                          </a:endParaRPr>
                        </a:p>
                      </a:txBody>
                      <a:tcPr/>
                    </a:tc>
                    <a:extLst>
                      <a:ext uri="{0D108BD9-81ED-4DB2-BD59-A6C34878D82A}">
                        <a16:rowId xmlns:a16="http://schemas.microsoft.com/office/drawing/2014/main" val="3813539445"/>
                      </a:ext>
                    </a:extLst>
                  </a:tr>
                  <a:tr h="335280">
                    <a:tc>
                      <a:txBody>
                        <a:bodyPr/>
                        <a:lstStyle/>
                        <a:p>
                          <a:pPr algn="l"/>
                          <a:r>
                            <a:rPr lang="en-US" altLang="en-US" sz="1600" u="none" dirty="0">
                              <a:solidFill>
                                <a:schemeClr val="accent5"/>
                              </a:solidFill>
                              <a:latin typeface="+mn-lt"/>
                            </a:rPr>
                            <a:t>PIE only</a:t>
                          </a:r>
                          <a:endParaRPr lang="en-US" sz="1600" u="none" dirty="0">
                            <a:solidFill>
                              <a:schemeClr val="accent5"/>
                            </a:solidFill>
                            <a:latin typeface="+mn-lt"/>
                          </a:endParaRPr>
                        </a:p>
                      </a:txBody>
                      <a:tcPr/>
                    </a:tc>
                    <a:tc>
                      <a:txBody>
                        <a:bodyPr/>
                        <a:lstStyle/>
                        <a:p>
                          <a:r>
                            <a:rPr lang="en-US" altLang="en-US" sz="1600" dirty="0">
                              <a:solidFill>
                                <a:schemeClr val="accent5"/>
                              </a:solidFill>
                              <a:latin typeface="+mn-lt"/>
                            </a:rPr>
                            <a:t>up to $250K</a:t>
                          </a:r>
                          <a:endParaRPr lang="en-US" sz="1600" dirty="0">
                            <a:solidFill>
                              <a:schemeClr val="accent5"/>
                            </a:solidFill>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600" dirty="0">
                              <a:solidFill>
                                <a:schemeClr val="accent5"/>
                              </a:solidFill>
                              <a:latin typeface="+mn-lt"/>
                            </a:rPr>
                            <a:t>3 years</a:t>
                          </a:r>
                          <a:endParaRPr lang="en-US" sz="1600" dirty="0">
                            <a:solidFill>
                              <a:schemeClr val="accent5"/>
                            </a:solidFill>
                            <a:latin typeface="+mn-lt"/>
                          </a:endParaRPr>
                        </a:p>
                      </a:txBody>
                      <a:tcPr/>
                    </a:tc>
                    <a:extLst>
                      <a:ext uri="{0D108BD9-81ED-4DB2-BD59-A6C34878D82A}">
                        <a16:rowId xmlns:a16="http://schemas.microsoft.com/office/drawing/2014/main" val="2933142502"/>
                      </a:ext>
                    </a:extLst>
                  </a:tr>
                  <a:tr h="335280">
                    <a:tc>
                      <a:txBody>
                        <a:bodyPr/>
                        <a:lstStyle/>
                        <a:p>
                          <a:pPr algn="l"/>
                          <a:r>
                            <a:rPr lang="en-US" altLang="en-US" sz="1600" u="none" dirty="0">
                              <a:solidFill>
                                <a:schemeClr val="accent5"/>
                              </a:solidFill>
                              <a:latin typeface="+mn-lt"/>
                            </a:rPr>
                            <a:t>Ion or Gamma Irradiation + PIE </a:t>
                          </a:r>
                          <a:endParaRPr lang="en-US" sz="1600" u="none" dirty="0">
                            <a:solidFill>
                              <a:schemeClr val="accent5"/>
                            </a:solidFill>
                            <a:latin typeface="+mn-lt"/>
                          </a:endParaRPr>
                        </a:p>
                      </a:txBody>
                      <a:tcPr/>
                    </a:tc>
                    <a:tc>
                      <a:txBody>
                        <a:bodyPr/>
                        <a:lstStyle/>
                        <a:p>
                          <a:r>
                            <a:rPr lang="en-US" altLang="en-US" sz="1600" dirty="0">
                              <a:solidFill>
                                <a:schemeClr val="accent5"/>
                              </a:solidFill>
                              <a:latin typeface="+mn-lt"/>
                            </a:rPr>
                            <a:t>up to $250K</a:t>
                          </a:r>
                          <a:endParaRPr lang="en-US" sz="1600" dirty="0">
                            <a:solidFill>
                              <a:schemeClr val="accent5"/>
                            </a:solidFill>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600" dirty="0">
                              <a:solidFill>
                                <a:schemeClr val="accent5"/>
                              </a:solidFill>
                              <a:latin typeface="+mn-lt"/>
                            </a:rPr>
                            <a:t>3 years</a:t>
                          </a:r>
                          <a:endParaRPr lang="en-US" sz="1600" dirty="0">
                            <a:solidFill>
                              <a:schemeClr val="accent5"/>
                            </a:solidFill>
                            <a:latin typeface="+mn-lt"/>
                          </a:endParaRPr>
                        </a:p>
                      </a:txBody>
                      <a:tcPr/>
                    </a:tc>
                    <a:extLst>
                      <a:ext uri="{0D108BD9-81ED-4DB2-BD59-A6C34878D82A}">
                        <a16:rowId xmlns:a16="http://schemas.microsoft.com/office/drawing/2014/main" val="1596243725"/>
                      </a:ext>
                    </a:extLst>
                  </a:tr>
                  <a:tr h="335280">
                    <a:tc>
                      <a:txBody>
                        <a:bodyPr/>
                        <a:lstStyle/>
                        <a:p>
                          <a:pPr algn="l"/>
                          <a:r>
                            <a:rPr lang="en-US" altLang="en-US" sz="1600" u="none" dirty="0">
                              <a:solidFill>
                                <a:schemeClr val="accent5"/>
                              </a:solidFill>
                              <a:latin typeface="+mn-lt"/>
                            </a:rPr>
                            <a:t>Ion or Gamma Irradiation only </a:t>
                          </a:r>
                          <a:endParaRPr lang="en-US" sz="1600" u="none" dirty="0">
                            <a:solidFill>
                              <a:schemeClr val="accent5"/>
                            </a:solidFill>
                            <a:latin typeface="+mn-lt"/>
                          </a:endParaRPr>
                        </a:p>
                      </a:txBody>
                      <a:tcPr/>
                    </a:tc>
                    <a:tc>
                      <a:txBody>
                        <a:bodyPr/>
                        <a:lstStyle/>
                        <a:p>
                          <a:r>
                            <a:rPr lang="en-US" altLang="en-US" sz="1600" dirty="0">
                              <a:solidFill>
                                <a:schemeClr val="accent5"/>
                              </a:solidFill>
                              <a:latin typeface="+mn-lt"/>
                            </a:rPr>
                            <a:t>up to $100K</a:t>
                          </a:r>
                          <a:endParaRPr lang="en-US" sz="1600" dirty="0">
                            <a:solidFill>
                              <a:schemeClr val="accent5"/>
                            </a:solidFill>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600" dirty="0">
                              <a:solidFill>
                                <a:schemeClr val="accent5"/>
                              </a:solidFill>
                              <a:latin typeface="+mn-lt"/>
                            </a:rPr>
                            <a:t>3 years</a:t>
                          </a:r>
                          <a:endParaRPr lang="en-US" sz="1600" dirty="0">
                            <a:solidFill>
                              <a:schemeClr val="accent5"/>
                            </a:solidFill>
                            <a:latin typeface="+mn-lt"/>
                          </a:endParaRPr>
                        </a:p>
                      </a:txBody>
                      <a:tcPr/>
                    </a:tc>
                    <a:extLst>
                      <a:ext uri="{0D108BD9-81ED-4DB2-BD59-A6C34878D82A}">
                        <a16:rowId xmlns:a16="http://schemas.microsoft.com/office/drawing/2014/main" val="1012757388"/>
                      </a:ext>
                    </a:extLst>
                  </a:tr>
                  <a:tr h="3352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600" u="none" dirty="0">
                              <a:solidFill>
                                <a:schemeClr val="accent5"/>
                              </a:solidFill>
                              <a:latin typeface="+mn-lt"/>
                            </a:rPr>
                            <a:t>Beamlines at other user facilities</a:t>
                          </a:r>
                        </a:p>
                      </a:txBody>
                      <a:tcPr/>
                    </a:tc>
                    <a:tc>
                      <a:txBody>
                        <a:bodyPr/>
                        <a:lstStyle/>
                        <a:p>
                          <a:r>
                            <a:rPr lang="en-US" sz="1600" dirty="0">
                              <a:solidFill>
                                <a:schemeClr val="accent5"/>
                              </a:solidFill>
                              <a:latin typeface="+mn-lt"/>
                            </a:rPr>
                            <a:t>(cost included)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600" dirty="0">
                              <a:solidFill>
                                <a:schemeClr val="accent5"/>
                              </a:solidFill>
                              <a:latin typeface="+mn-lt"/>
                            </a:rPr>
                            <a:t>3 years</a:t>
                          </a:r>
                          <a:endParaRPr lang="en-US" sz="1600" dirty="0">
                            <a:solidFill>
                              <a:schemeClr val="accent5"/>
                            </a:solidFill>
                            <a:latin typeface="+mn-lt"/>
                          </a:endParaRPr>
                        </a:p>
                      </a:txBody>
                      <a:tcPr/>
                    </a:tc>
                    <a:extLst>
                      <a:ext uri="{0D108BD9-81ED-4DB2-BD59-A6C34878D82A}">
                        <a16:rowId xmlns:a16="http://schemas.microsoft.com/office/drawing/2014/main" val="1371119113"/>
                      </a:ext>
                    </a:extLst>
                  </a:tr>
                </a:tbl>
              </a:graphicData>
            </a:graphic>
          </p:graphicFrame>
        </mc:Fallback>
      </mc:AlternateContent>
      <p:sp>
        <p:nvSpPr>
          <p:cNvPr id="3" name="Title 1">
            <a:extLst>
              <a:ext uri="{FF2B5EF4-FFF2-40B4-BE49-F238E27FC236}">
                <a16:creationId xmlns:a16="http://schemas.microsoft.com/office/drawing/2014/main" id="{2C0B9157-DED7-C891-B24B-C18ABE29DB45}"/>
              </a:ext>
            </a:extLst>
          </p:cNvPr>
          <p:cNvSpPr>
            <a:spLocks noGrp="1"/>
          </p:cNvSpPr>
          <p:nvPr>
            <p:ph type="title"/>
          </p:nvPr>
        </p:nvSpPr>
        <p:spPr>
          <a:xfrm>
            <a:off x="888176" y="558602"/>
            <a:ext cx="10415648" cy="1008797"/>
          </a:xfrm>
        </p:spPr>
        <p:txBody>
          <a:bodyPr/>
          <a:lstStyle/>
          <a:p>
            <a:r>
              <a:rPr lang="en-US" dirty="0"/>
              <a:t>NSUF Funding Calls</a:t>
            </a:r>
          </a:p>
        </p:txBody>
      </p:sp>
      <p:pic>
        <p:nvPicPr>
          <p:cNvPr id="5" name="Picture 4" descr="A picture containing indoor, engine, miller&#10;&#10;AI-generated content may be incorrect.">
            <a:extLst>
              <a:ext uri="{FF2B5EF4-FFF2-40B4-BE49-F238E27FC236}">
                <a16:creationId xmlns:a16="http://schemas.microsoft.com/office/drawing/2014/main" id="{EBB48714-7DB7-3C7D-D0D4-5FC6FDD5949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600786" y="1229223"/>
            <a:ext cx="4339439" cy="2336621"/>
          </a:xfrm>
          <a:prstGeom prst="rect">
            <a:avLst/>
          </a:prstGeom>
        </p:spPr>
      </p:pic>
    </p:spTree>
    <p:extLst>
      <p:ext uri="{BB962C8B-B14F-4D97-AF65-F5344CB8AC3E}">
        <p14:creationId xmlns:p14="http://schemas.microsoft.com/office/powerpoint/2010/main" val="3324444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F5279-9BCB-59B5-8BAE-FC65A6D9763D}"/>
              </a:ext>
            </a:extLst>
          </p:cNvPr>
          <p:cNvSpPr>
            <a:spLocks noGrp="1"/>
          </p:cNvSpPr>
          <p:nvPr>
            <p:ph type="title"/>
          </p:nvPr>
        </p:nvSpPr>
        <p:spPr/>
        <p:txBody>
          <a:bodyPr/>
          <a:lstStyle/>
          <a:p>
            <a:r>
              <a:rPr lang="en-US" dirty="0"/>
              <a:t>NSUF Access Award Projects Summary: </a:t>
            </a:r>
            <a:r>
              <a:rPr lang="en-US" dirty="0">
                <a:solidFill>
                  <a:schemeClr val="accent1"/>
                </a:solidFill>
              </a:rPr>
              <a:t>FY07-FY24</a:t>
            </a:r>
            <a:br>
              <a:rPr lang="en-US" dirty="0"/>
            </a:br>
            <a:endParaRPr lang="en-US" dirty="0">
              <a:solidFill>
                <a:schemeClr val="accent1"/>
              </a:solidFill>
            </a:endParaRPr>
          </a:p>
        </p:txBody>
      </p:sp>
      <p:sp>
        <p:nvSpPr>
          <p:cNvPr id="3" name="Content Placeholder 2">
            <a:extLst>
              <a:ext uri="{FF2B5EF4-FFF2-40B4-BE49-F238E27FC236}">
                <a16:creationId xmlns:a16="http://schemas.microsoft.com/office/drawing/2014/main" id="{5EEBAB33-2CEA-9387-D92A-B84208B8CB20}"/>
              </a:ext>
            </a:extLst>
          </p:cNvPr>
          <p:cNvSpPr>
            <a:spLocks noGrp="1"/>
          </p:cNvSpPr>
          <p:nvPr>
            <p:ph idx="1"/>
          </p:nvPr>
        </p:nvSpPr>
        <p:spPr>
          <a:xfrm>
            <a:off x="888176" y="1377950"/>
            <a:ext cx="10415649" cy="4713289"/>
          </a:xfrm>
        </p:spPr>
        <p:txBody>
          <a:bodyPr/>
          <a:lstStyle/>
          <a:p>
            <a:r>
              <a:rPr lang="en-US" dirty="0"/>
              <a:t>Total NSUF Access Award Funding: </a:t>
            </a:r>
            <a:r>
              <a:rPr lang="en-US" b="1" dirty="0">
                <a:solidFill>
                  <a:schemeClr val="tx2"/>
                </a:solidFill>
              </a:rPr>
              <a:t>$137M</a:t>
            </a:r>
          </a:p>
          <a:p>
            <a:r>
              <a:rPr lang="en-US" b="1" dirty="0">
                <a:solidFill>
                  <a:schemeClr val="tx2"/>
                </a:solidFill>
              </a:rPr>
              <a:t>816</a:t>
            </a:r>
            <a:r>
              <a:rPr lang="en-US" dirty="0"/>
              <a:t> total projects awarded</a:t>
            </a:r>
          </a:p>
          <a:p>
            <a:pPr lvl="1"/>
            <a:r>
              <a:rPr lang="en-US" b="1" dirty="0">
                <a:solidFill>
                  <a:schemeClr val="accent1"/>
                </a:solidFill>
              </a:rPr>
              <a:t>45</a:t>
            </a:r>
            <a:r>
              <a:rPr lang="en-US" dirty="0"/>
              <a:t> CINR type projects executed</a:t>
            </a:r>
          </a:p>
          <a:p>
            <a:pPr lvl="1"/>
            <a:r>
              <a:rPr lang="en-US" b="1" dirty="0">
                <a:solidFill>
                  <a:schemeClr val="accent1"/>
                </a:solidFill>
              </a:rPr>
              <a:t>32</a:t>
            </a:r>
            <a:r>
              <a:rPr lang="en-US" dirty="0"/>
              <a:t> CINR type projects currently ongoing</a:t>
            </a:r>
          </a:p>
          <a:p>
            <a:pPr lvl="1"/>
            <a:r>
              <a:rPr lang="en-US" b="1" dirty="0">
                <a:solidFill>
                  <a:schemeClr val="accent1"/>
                </a:solidFill>
              </a:rPr>
              <a:t>661</a:t>
            </a:r>
            <a:r>
              <a:rPr lang="en-US" dirty="0"/>
              <a:t> RTEs executed</a:t>
            </a:r>
          </a:p>
          <a:p>
            <a:pPr lvl="1"/>
            <a:r>
              <a:rPr lang="en-US" b="1" dirty="0">
                <a:solidFill>
                  <a:schemeClr val="accent1"/>
                </a:solidFill>
              </a:rPr>
              <a:t>78</a:t>
            </a:r>
            <a:r>
              <a:rPr lang="en-US" dirty="0"/>
              <a:t> RTEs ongoing</a:t>
            </a:r>
          </a:p>
          <a:p>
            <a:r>
              <a:rPr lang="en-US" dirty="0"/>
              <a:t>Awards distribution by institution type</a:t>
            </a:r>
          </a:p>
          <a:p>
            <a:pPr lvl="1"/>
            <a:r>
              <a:rPr lang="en-US" b="1" dirty="0">
                <a:solidFill>
                  <a:schemeClr val="accent1"/>
                </a:solidFill>
              </a:rPr>
              <a:t>495</a:t>
            </a:r>
            <a:r>
              <a:rPr lang="en-US" dirty="0"/>
              <a:t> projects to </a:t>
            </a:r>
            <a:r>
              <a:rPr lang="en-US" b="1" dirty="0">
                <a:solidFill>
                  <a:schemeClr val="accent2"/>
                </a:solidFill>
              </a:rPr>
              <a:t>55 </a:t>
            </a:r>
            <a:r>
              <a:rPr lang="en-US" dirty="0"/>
              <a:t>U.S. universities</a:t>
            </a:r>
          </a:p>
          <a:p>
            <a:pPr lvl="1"/>
            <a:r>
              <a:rPr lang="en-US" b="1" dirty="0">
                <a:solidFill>
                  <a:schemeClr val="accent1"/>
                </a:solidFill>
              </a:rPr>
              <a:t>253</a:t>
            </a:r>
            <a:r>
              <a:rPr lang="en-US" dirty="0"/>
              <a:t> projects to </a:t>
            </a:r>
            <a:r>
              <a:rPr lang="en-US" b="1" dirty="0">
                <a:solidFill>
                  <a:schemeClr val="accent2"/>
                </a:solidFill>
              </a:rPr>
              <a:t>10 </a:t>
            </a:r>
            <a:r>
              <a:rPr lang="en-US" dirty="0"/>
              <a:t>national laboratories</a:t>
            </a:r>
          </a:p>
          <a:p>
            <a:pPr lvl="1"/>
            <a:r>
              <a:rPr lang="en-US" b="1" dirty="0">
                <a:solidFill>
                  <a:schemeClr val="accent1"/>
                </a:solidFill>
              </a:rPr>
              <a:t>35</a:t>
            </a:r>
            <a:r>
              <a:rPr lang="en-US" dirty="0"/>
              <a:t> projects to </a:t>
            </a:r>
            <a:r>
              <a:rPr lang="en-US" b="1" dirty="0">
                <a:solidFill>
                  <a:schemeClr val="accent2"/>
                </a:solidFill>
              </a:rPr>
              <a:t>13 </a:t>
            </a:r>
            <a:r>
              <a:rPr lang="en-US" dirty="0"/>
              <a:t>industrial users* </a:t>
            </a:r>
          </a:p>
          <a:p>
            <a:pPr lvl="1"/>
            <a:endParaRPr lang="en-US" dirty="0"/>
          </a:p>
          <a:p>
            <a:pPr marL="457200" lvl="1" indent="0">
              <a:buNone/>
            </a:pPr>
            <a:endParaRPr lang="en-US" dirty="0"/>
          </a:p>
          <a:p>
            <a:pPr marL="457200" lvl="1" indent="0">
              <a:buNone/>
            </a:pPr>
            <a:r>
              <a:rPr lang="en-US" sz="1400" dirty="0"/>
              <a:t>* All NSUF access awards support non-proprietary fundamental science and are intended for full public release</a:t>
            </a:r>
          </a:p>
          <a:p>
            <a:pPr marL="457200" lvl="1" indent="0">
              <a:buNone/>
            </a:pPr>
            <a:endParaRPr lang="en-US" dirty="0"/>
          </a:p>
          <a:p>
            <a:endParaRPr lang="en-US" dirty="0"/>
          </a:p>
        </p:txBody>
      </p:sp>
      <p:pic>
        <p:nvPicPr>
          <p:cNvPr id="8" name="Picture 7" descr="A person wearing protective gear and gloves&#10;&#10;Description automatically generated">
            <a:extLst>
              <a:ext uri="{FF2B5EF4-FFF2-40B4-BE49-F238E27FC236}">
                <a16:creationId xmlns:a16="http://schemas.microsoft.com/office/drawing/2014/main" id="{AC10FD4F-5777-F77A-53D6-28F820D6CA5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68073" y="1739901"/>
            <a:ext cx="4823927" cy="3215951"/>
          </a:xfrm>
          <a:prstGeom prst="rect">
            <a:avLst/>
          </a:prstGeom>
          <a:effectLst>
            <a:outerShdw blurRad="635000" dist="190500" dir="18900000" algn="ctr" rotWithShape="0">
              <a:srgbClr val="000000">
                <a:alpha val="40000"/>
              </a:srgbClr>
            </a:outerShdw>
          </a:effectLst>
        </p:spPr>
      </p:pic>
    </p:spTree>
    <p:extLst>
      <p:ext uri="{BB962C8B-B14F-4D97-AF65-F5344CB8AC3E}">
        <p14:creationId xmlns:p14="http://schemas.microsoft.com/office/powerpoint/2010/main" val="25405249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A17CF32-C9D7-C683-9691-9C1D082AB69E}"/>
              </a:ext>
            </a:extLst>
          </p:cNvPr>
          <p:cNvSpPr>
            <a:spLocks noGrp="1"/>
          </p:cNvSpPr>
          <p:nvPr>
            <p:ph type="title"/>
          </p:nvPr>
        </p:nvSpPr>
        <p:spPr/>
        <p:txBody>
          <a:bodyPr/>
          <a:lstStyle/>
          <a:p>
            <a:r>
              <a:rPr lang="en-US" dirty="0"/>
              <a:t>NSUF User Access Awards - CINR </a:t>
            </a:r>
            <a:br>
              <a:rPr lang="en-US" dirty="0"/>
            </a:br>
            <a:r>
              <a:rPr lang="en-US" dirty="0">
                <a:solidFill>
                  <a:schemeClr val="accent1"/>
                </a:solidFill>
              </a:rPr>
              <a:t>Large Projects</a:t>
            </a:r>
          </a:p>
        </p:txBody>
      </p:sp>
      <p:pic>
        <p:nvPicPr>
          <p:cNvPr id="2" name="Content Placeholder 3">
            <a:extLst>
              <a:ext uri="{FF2B5EF4-FFF2-40B4-BE49-F238E27FC236}">
                <a16:creationId xmlns:a16="http://schemas.microsoft.com/office/drawing/2014/main" id="{0683AE39-D845-5C65-09DD-E70D9EC5D4B5}"/>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1306830" y="1414713"/>
            <a:ext cx="9578339" cy="4696528"/>
          </a:xfrm>
          <a:prstGeom prst="rect">
            <a:avLst/>
          </a:prstGeom>
        </p:spPr>
      </p:pic>
    </p:spTree>
    <p:extLst>
      <p:ext uri="{BB962C8B-B14F-4D97-AF65-F5344CB8AC3E}">
        <p14:creationId xmlns:p14="http://schemas.microsoft.com/office/powerpoint/2010/main" val="39737093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A82CE8-DEBC-92F1-C2D0-D58807A137E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B78CC46-B270-9195-EE07-1A7B9AAABBA3}"/>
              </a:ext>
            </a:extLst>
          </p:cNvPr>
          <p:cNvSpPr>
            <a:spLocks noGrp="1"/>
          </p:cNvSpPr>
          <p:nvPr>
            <p:ph idx="1"/>
          </p:nvPr>
        </p:nvSpPr>
        <p:spPr>
          <a:xfrm>
            <a:off x="888176" y="1448971"/>
            <a:ext cx="5607874" cy="4285957"/>
          </a:xfrm>
        </p:spPr>
        <p:txBody>
          <a:bodyPr>
            <a:noAutofit/>
          </a:bodyPr>
          <a:lstStyle/>
          <a:p>
            <a:pPr>
              <a:buClr>
                <a:srgbClr val="CC6600"/>
              </a:buClr>
            </a:pPr>
            <a:r>
              <a:rPr lang="en-US" altLang="en-US" sz="1800" b="1" kern="0" dirty="0">
                <a:solidFill>
                  <a:srgbClr val="07519E"/>
                </a:solidFill>
                <a:ea typeface="ＭＳ Ｐゴシック" charset="-128"/>
              </a:rPr>
              <a:t>Established</a:t>
            </a:r>
            <a:r>
              <a:rPr lang="en-US" altLang="en-US" sz="1800" b="1" dirty="0">
                <a:solidFill>
                  <a:schemeClr val="bg2">
                    <a:lumMod val="75000"/>
                  </a:schemeClr>
                </a:solidFill>
                <a:ea typeface="ＭＳ Ｐゴシック" charset="-128"/>
              </a:rPr>
              <a:t> </a:t>
            </a:r>
            <a:r>
              <a:rPr lang="en-US" altLang="en-US" sz="1800" b="1" dirty="0">
                <a:solidFill>
                  <a:schemeClr val="tx2"/>
                </a:solidFill>
                <a:ea typeface="ＭＳ Ｐゴシック" charset="-128"/>
              </a:rPr>
              <a:t>in 2007 </a:t>
            </a:r>
          </a:p>
          <a:p>
            <a:pPr lvl="1">
              <a:buClr>
                <a:srgbClr val="CC6600"/>
              </a:buClr>
            </a:pPr>
            <a:r>
              <a:rPr lang="en-US" altLang="en-US" sz="1800" dirty="0">
                <a:ea typeface="ＭＳ Ｐゴシック" charset="-128"/>
              </a:rPr>
              <a:t>U.S. Department of Energy Office of Nuclear Energy’s first &amp; only user facility</a:t>
            </a:r>
            <a:endParaRPr lang="en-US" sz="1800" dirty="0"/>
          </a:p>
          <a:p>
            <a:pPr>
              <a:buClr>
                <a:srgbClr val="CC6600"/>
              </a:buClr>
            </a:pPr>
            <a:r>
              <a:rPr lang="en-US" altLang="en-US" sz="1800" b="1" dirty="0">
                <a:solidFill>
                  <a:srgbClr val="07519E"/>
                </a:solidFill>
                <a:ea typeface="ＭＳ Ｐゴシック" charset="-128"/>
              </a:rPr>
              <a:t>Founded</a:t>
            </a:r>
            <a:r>
              <a:rPr lang="en-US" altLang="en-US" sz="1800" b="1" dirty="0">
                <a:solidFill>
                  <a:srgbClr val="000000"/>
                </a:solidFill>
                <a:ea typeface="ＭＳ Ｐゴシック" charset="-128"/>
              </a:rPr>
              <a:t> </a:t>
            </a:r>
            <a:r>
              <a:rPr lang="en-US" altLang="en-US" sz="1800" b="1" dirty="0">
                <a:solidFill>
                  <a:schemeClr val="tx2"/>
                </a:solidFill>
                <a:ea typeface="ＭＳ Ｐゴシック" charset="-128"/>
              </a:rPr>
              <a:t>at Idaho National Laboratory (INL)</a:t>
            </a:r>
            <a:endParaRPr lang="en-US" altLang="en-US" sz="1800" dirty="0">
              <a:solidFill>
                <a:schemeClr val="tx2"/>
              </a:solidFill>
              <a:ea typeface="ＭＳ Ｐゴシック" charset="-128"/>
            </a:endParaRPr>
          </a:p>
          <a:p>
            <a:pPr lvl="1">
              <a:buClr>
                <a:srgbClr val="CC6600"/>
              </a:buClr>
              <a:buFont typeface="Arial" panose="020B0604020202020204" pitchFamily="34" charset="0"/>
              <a:buChar char="‒"/>
            </a:pPr>
            <a:r>
              <a:rPr lang="en-US" altLang="en-US" sz="1800" dirty="0">
                <a:ea typeface="ＭＳ Ｐゴシック" charset="-128"/>
              </a:rPr>
              <a:t>INL remains the lead and primary institution</a:t>
            </a:r>
          </a:p>
          <a:p>
            <a:pPr>
              <a:buClr>
                <a:srgbClr val="CC6600"/>
              </a:buClr>
            </a:pPr>
            <a:r>
              <a:rPr lang="en-US" altLang="en-US" sz="1800" b="1" dirty="0">
                <a:solidFill>
                  <a:schemeClr val="tx2"/>
                </a:solidFill>
                <a:ea typeface="ＭＳ Ｐゴシック" charset="-128"/>
              </a:rPr>
              <a:t>NSUF operates similarly to other user facilities in the United States</a:t>
            </a:r>
          </a:p>
          <a:p>
            <a:pPr lvl="1">
              <a:buClr>
                <a:srgbClr val="CC6600"/>
              </a:buClr>
            </a:pPr>
            <a:r>
              <a:rPr lang="en-US" altLang="en-US" sz="1800" dirty="0">
                <a:solidFill>
                  <a:schemeClr val="tx1"/>
                </a:solidFill>
                <a:latin typeface="+mn-lt"/>
                <a:ea typeface="ＭＳ Ｐゴシック" charset="-128"/>
              </a:rPr>
              <a:t>Fundamental Research - </a:t>
            </a:r>
            <a:r>
              <a:rPr lang="en-US" sz="1800" dirty="0">
                <a:effectLst/>
                <a:latin typeface="+mn-lt"/>
              </a:rPr>
              <a:t>basic and applied research in science and engineering, intended to be published and shared broadly with the scientific community</a:t>
            </a:r>
          </a:p>
          <a:p>
            <a:pPr lvl="1">
              <a:buClr>
                <a:srgbClr val="CC6600"/>
              </a:buClr>
            </a:pPr>
            <a:r>
              <a:rPr lang="en-US" altLang="en-US" sz="1800" dirty="0">
                <a:ea typeface="ＭＳ Ｐゴシック" charset="-128"/>
              </a:rPr>
              <a:t>Competitive proposal processes</a:t>
            </a:r>
          </a:p>
          <a:p>
            <a:pPr lvl="1">
              <a:buClr>
                <a:srgbClr val="CC6600"/>
              </a:buClr>
            </a:pPr>
            <a:r>
              <a:rPr lang="en-US" altLang="en-US" sz="1800" dirty="0">
                <a:ea typeface="ＭＳ Ｐゴシック" charset="-128"/>
              </a:rPr>
              <a:t>No cost to user for accessing capabilities</a:t>
            </a:r>
          </a:p>
          <a:p>
            <a:pPr lvl="1">
              <a:buClr>
                <a:srgbClr val="CC6600"/>
              </a:buClr>
            </a:pPr>
            <a:r>
              <a:rPr lang="en-US" altLang="en-US" sz="1800" dirty="0">
                <a:ea typeface="ＭＳ Ｐゴシック" charset="-128"/>
              </a:rPr>
              <a:t>No travel funding to users, etc.</a:t>
            </a:r>
          </a:p>
        </p:txBody>
      </p:sp>
      <p:pic>
        <p:nvPicPr>
          <p:cNvPr id="6" name="Picture 5" descr="A picture containing text, stove, kitchen appliance, appliance&#10;&#10;AI-generated content may be incorrect.">
            <a:extLst>
              <a:ext uri="{FF2B5EF4-FFF2-40B4-BE49-F238E27FC236}">
                <a16:creationId xmlns:a16="http://schemas.microsoft.com/office/drawing/2014/main" id="{462044E9-2506-DA2E-DFE0-BEAB657B78B4}"/>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030617" y="1794510"/>
            <a:ext cx="4273207" cy="2994494"/>
          </a:xfrm>
          <a:prstGeom prst="rect">
            <a:avLst/>
          </a:prstGeom>
        </p:spPr>
      </p:pic>
      <p:sp>
        <p:nvSpPr>
          <p:cNvPr id="5" name="Title 4">
            <a:extLst>
              <a:ext uri="{FF2B5EF4-FFF2-40B4-BE49-F238E27FC236}">
                <a16:creationId xmlns:a16="http://schemas.microsoft.com/office/drawing/2014/main" id="{C3D45C3B-4028-CD86-4B85-305338A5A4A3}"/>
              </a:ext>
            </a:extLst>
          </p:cNvPr>
          <p:cNvSpPr>
            <a:spLocks noGrp="1"/>
          </p:cNvSpPr>
          <p:nvPr>
            <p:ph type="title"/>
          </p:nvPr>
        </p:nvSpPr>
        <p:spPr/>
        <p:txBody>
          <a:bodyPr/>
          <a:lstStyle/>
          <a:p>
            <a:r>
              <a:rPr lang="en-US" dirty="0">
                <a:solidFill>
                  <a:schemeClr val="tx1"/>
                </a:solidFill>
              </a:rPr>
              <a:t>The Nuclear Science User Facilities (NSUF) Program</a:t>
            </a:r>
          </a:p>
        </p:txBody>
      </p:sp>
    </p:spTree>
    <p:extLst>
      <p:ext uri="{BB962C8B-B14F-4D97-AF65-F5344CB8AC3E}">
        <p14:creationId xmlns:p14="http://schemas.microsoft.com/office/powerpoint/2010/main" val="3126522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437F3-F372-0E45-E882-70CC285C3E7A}"/>
              </a:ext>
            </a:extLst>
          </p:cNvPr>
          <p:cNvSpPr>
            <a:spLocks noGrp="1"/>
          </p:cNvSpPr>
          <p:nvPr>
            <p:ph type="title"/>
          </p:nvPr>
        </p:nvSpPr>
        <p:spPr/>
        <p:txBody>
          <a:bodyPr/>
          <a:lstStyle/>
          <a:p>
            <a:r>
              <a:rPr lang="en-US" dirty="0"/>
              <a:t>CINR awarded projects FY</a:t>
            </a:r>
            <a:r>
              <a:rPr lang="en-US" dirty="0">
                <a:solidFill>
                  <a:schemeClr val="accent1"/>
                </a:solidFill>
              </a:rPr>
              <a:t>15</a:t>
            </a:r>
            <a:r>
              <a:rPr lang="en-US" dirty="0"/>
              <a:t> – FY</a:t>
            </a:r>
            <a:r>
              <a:rPr lang="en-US" dirty="0">
                <a:solidFill>
                  <a:schemeClr val="accent1"/>
                </a:solidFill>
              </a:rPr>
              <a:t>24</a:t>
            </a:r>
          </a:p>
        </p:txBody>
      </p:sp>
      <p:pic>
        <p:nvPicPr>
          <p:cNvPr id="4" name="Content Placeholder 3">
            <a:extLst>
              <a:ext uri="{FF2B5EF4-FFF2-40B4-BE49-F238E27FC236}">
                <a16:creationId xmlns:a16="http://schemas.microsoft.com/office/drawing/2014/main" id="{E7C9036E-EA41-0E04-4BAF-C897582E3A75}"/>
              </a:ext>
            </a:extLst>
          </p:cNvPr>
          <p:cNvPicPr>
            <a:picLocks noGrp="1" noChangeAspect="1"/>
          </p:cNvPicPr>
          <p:nvPr>
            <p:ph sz="half" idx="1"/>
          </p:nvPr>
        </p:nvPicPr>
        <p:blipFill rotWithShape="1">
          <a:blip r:embed="rId2" cstate="screen">
            <a:extLst>
              <a:ext uri="{28A0092B-C50C-407E-A947-70E740481C1C}">
                <a14:useLocalDpi xmlns:a14="http://schemas.microsoft.com/office/drawing/2010/main"/>
              </a:ext>
            </a:extLst>
          </a:blip>
          <a:srcRect l="691" t="16055" r="862" b="816"/>
          <a:stretch/>
        </p:blipFill>
        <p:spPr>
          <a:xfrm>
            <a:off x="6220650" y="2608208"/>
            <a:ext cx="3476778" cy="3009900"/>
          </a:xfrm>
          <a:prstGeom prst="rect">
            <a:avLst/>
          </a:prstGeom>
        </p:spPr>
      </p:pic>
      <p:sp>
        <p:nvSpPr>
          <p:cNvPr id="7" name="Text Placeholder 6">
            <a:extLst>
              <a:ext uri="{FF2B5EF4-FFF2-40B4-BE49-F238E27FC236}">
                <a16:creationId xmlns:a16="http://schemas.microsoft.com/office/drawing/2014/main" id="{AA63DE72-0371-F664-404E-601870BB2FA0}"/>
              </a:ext>
            </a:extLst>
          </p:cNvPr>
          <p:cNvSpPr>
            <a:spLocks noGrp="1"/>
          </p:cNvSpPr>
          <p:nvPr>
            <p:ph type="body" idx="13"/>
          </p:nvPr>
        </p:nvSpPr>
        <p:spPr/>
        <p:txBody>
          <a:bodyPr>
            <a:normAutofit fontScale="92500" lnSpcReduction="10000"/>
          </a:bodyPr>
          <a:lstStyle/>
          <a:p>
            <a:r>
              <a:rPr lang="en-US" dirty="0">
                <a:solidFill>
                  <a:schemeClr val="bg2"/>
                </a:solidFill>
              </a:rPr>
              <a:t>Number of awards by institution type</a:t>
            </a:r>
          </a:p>
        </p:txBody>
      </p:sp>
      <p:sp>
        <p:nvSpPr>
          <p:cNvPr id="6" name="Text Placeholder 5">
            <a:extLst>
              <a:ext uri="{FF2B5EF4-FFF2-40B4-BE49-F238E27FC236}">
                <a16:creationId xmlns:a16="http://schemas.microsoft.com/office/drawing/2014/main" id="{06CBACA4-33DD-FA6A-9BC1-4C95FF40096E}"/>
              </a:ext>
            </a:extLst>
          </p:cNvPr>
          <p:cNvSpPr>
            <a:spLocks noGrp="1"/>
          </p:cNvSpPr>
          <p:nvPr>
            <p:ph type="body" sz="quarter" idx="3"/>
          </p:nvPr>
        </p:nvSpPr>
        <p:spPr/>
        <p:txBody>
          <a:bodyPr>
            <a:normAutofit fontScale="92500" lnSpcReduction="10000"/>
          </a:bodyPr>
          <a:lstStyle/>
          <a:p>
            <a:r>
              <a:rPr lang="en-US" dirty="0">
                <a:solidFill>
                  <a:schemeClr val="bg2"/>
                </a:solidFill>
              </a:rPr>
              <a:t>Value of awards by institution type</a:t>
            </a:r>
          </a:p>
        </p:txBody>
      </p:sp>
      <p:pic>
        <p:nvPicPr>
          <p:cNvPr id="3" name="Picture 2">
            <a:extLst>
              <a:ext uri="{FF2B5EF4-FFF2-40B4-BE49-F238E27FC236}">
                <a16:creationId xmlns:a16="http://schemas.microsoft.com/office/drawing/2014/main" id="{F505F254-7A55-6238-A05F-8A332B4F0C1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968" t="15359" r="2431" b="3181"/>
          <a:stretch/>
        </p:blipFill>
        <p:spPr>
          <a:xfrm>
            <a:off x="888176" y="2608208"/>
            <a:ext cx="3433354" cy="3009900"/>
          </a:xfrm>
          <a:prstGeom prst="rect">
            <a:avLst/>
          </a:prstGeom>
        </p:spPr>
      </p:pic>
    </p:spTree>
    <p:extLst>
      <p:ext uri="{BB962C8B-B14F-4D97-AF65-F5344CB8AC3E}">
        <p14:creationId xmlns:p14="http://schemas.microsoft.com/office/powerpoint/2010/main" val="35499875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CBD8A-66EC-7195-1914-A2454FE4B58F}"/>
              </a:ext>
            </a:extLst>
          </p:cNvPr>
          <p:cNvSpPr>
            <a:spLocks noGrp="1"/>
          </p:cNvSpPr>
          <p:nvPr>
            <p:ph type="title"/>
          </p:nvPr>
        </p:nvSpPr>
        <p:spPr/>
        <p:txBody>
          <a:bodyPr/>
          <a:lstStyle/>
          <a:p>
            <a:r>
              <a:rPr lang="en-US" dirty="0"/>
              <a:t>Summary of </a:t>
            </a:r>
            <a:r>
              <a:rPr lang="en-US" dirty="0">
                <a:solidFill>
                  <a:schemeClr val="accent1"/>
                </a:solidFill>
              </a:rPr>
              <a:t>CINR</a:t>
            </a:r>
            <a:r>
              <a:rPr lang="en-US" dirty="0"/>
              <a:t> work in various technical areas</a:t>
            </a:r>
          </a:p>
        </p:txBody>
      </p:sp>
      <p:graphicFrame>
        <p:nvGraphicFramePr>
          <p:cNvPr id="4" name="Content Placeholder 5">
            <a:extLst>
              <a:ext uri="{FF2B5EF4-FFF2-40B4-BE49-F238E27FC236}">
                <a16:creationId xmlns:a16="http://schemas.microsoft.com/office/drawing/2014/main" id="{3CEC67A2-F4D3-7804-A925-5F806CB0EDE6}"/>
              </a:ext>
            </a:extLst>
          </p:cNvPr>
          <p:cNvGraphicFramePr>
            <a:graphicFrameLocks noGrp="1"/>
          </p:cNvGraphicFramePr>
          <p:nvPr>
            <p:ph idx="1"/>
            <p:extLst>
              <p:ext uri="{D42A27DB-BD31-4B8C-83A1-F6EECF244321}">
                <p14:modId xmlns:p14="http://schemas.microsoft.com/office/powerpoint/2010/main" val="4293226579"/>
              </p:ext>
            </p:extLst>
          </p:nvPr>
        </p:nvGraphicFramePr>
        <p:xfrm>
          <a:off x="888176" y="1128721"/>
          <a:ext cx="10415647" cy="4476928"/>
        </p:xfrm>
        <a:graphic>
          <a:graphicData uri="http://schemas.openxmlformats.org/drawingml/2006/table">
            <a:tbl>
              <a:tblPr firstRow="1">
                <a:tableStyleId>{21E4AEA4-8DFA-4A89-87EB-49C32662AFE0}</a:tableStyleId>
              </a:tblPr>
              <a:tblGrid>
                <a:gridCol w="4148368">
                  <a:extLst>
                    <a:ext uri="{9D8B030D-6E8A-4147-A177-3AD203B41FA5}">
                      <a16:colId xmlns:a16="http://schemas.microsoft.com/office/drawing/2014/main" val="2066866089"/>
                    </a:ext>
                  </a:extLst>
                </a:gridCol>
                <a:gridCol w="1373492">
                  <a:extLst>
                    <a:ext uri="{9D8B030D-6E8A-4147-A177-3AD203B41FA5}">
                      <a16:colId xmlns:a16="http://schemas.microsoft.com/office/drawing/2014/main" val="4155161020"/>
                    </a:ext>
                  </a:extLst>
                </a:gridCol>
                <a:gridCol w="3289844">
                  <a:extLst>
                    <a:ext uri="{9D8B030D-6E8A-4147-A177-3AD203B41FA5}">
                      <a16:colId xmlns:a16="http://schemas.microsoft.com/office/drawing/2014/main" val="981575505"/>
                    </a:ext>
                  </a:extLst>
                </a:gridCol>
                <a:gridCol w="1603943">
                  <a:extLst>
                    <a:ext uri="{9D8B030D-6E8A-4147-A177-3AD203B41FA5}">
                      <a16:colId xmlns:a16="http://schemas.microsoft.com/office/drawing/2014/main" val="1672771833"/>
                    </a:ext>
                  </a:extLst>
                </a:gridCol>
              </a:tblGrid>
              <a:tr h="607865">
                <a:tc>
                  <a:txBody>
                    <a:bodyPr/>
                    <a:lstStyle/>
                    <a:p>
                      <a:pPr algn="ctr" fontAlgn="b"/>
                      <a:r>
                        <a:rPr lang="en-US" sz="1800" u="none" strike="noStrike" dirty="0">
                          <a:effectLst/>
                        </a:rPr>
                        <a:t>Technical Areas</a:t>
                      </a:r>
                      <a:endParaRPr lang="en-US" sz="1800" b="1" i="0" u="none" strike="noStrike" dirty="0">
                        <a:solidFill>
                          <a:srgbClr val="000000"/>
                        </a:solidFill>
                        <a:effectLst/>
                        <a:latin typeface="Calibri" panose="020F0502020204030204" pitchFamily="34" charset="0"/>
                      </a:endParaRPr>
                    </a:p>
                  </a:txBody>
                  <a:tcPr anchor="ctr"/>
                </a:tc>
                <a:tc>
                  <a:txBody>
                    <a:bodyPr/>
                    <a:lstStyle/>
                    <a:p>
                      <a:pPr algn="ctr" fontAlgn="b"/>
                      <a:r>
                        <a:rPr lang="en-US" sz="1800" u="none" strike="noStrike" dirty="0">
                          <a:effectLst/>
                        </a:rPr>
                        <a:t>Number of Awards</a:t>
                      </a:r>
                      <a:endParaRPr lang="en-US" sz="1800" b="1" i="0" u="none" strike="noStrike" dirty="0">
                        <a:solidFill>
                          <a:srgbClr val="000000"/>
                        </a:solidFill>
                        <a:effectLst/>
                        <a:latin typeface="Calibri" panose="020F0502020204030204" pitchFamily="34" charset="0"/>
                      </a:endParaRPr>
                    </a:p>
                  </a:txBody>
                  <a:tcPr anchor="ctr"/>
                </a:tc>
                <a:tc>
                  <a:txBody>
                    <a:bodyPr/>
                    <a:lstStyle/>
                    <a:p>
                      <a:pPr algn="ctr" fontAlgn="b"/>
                      <a:r>
                        <a:rPr lang="en-US" sz="1800" u="none" strike="noStrike" dirty="0">
                          <a:effectLst/>
                        </a:rPr>
                        <a:t>Award Years </a:t>
                      </a:r>
                      <a:endParaRPr lang="en-US" sz="1800" b="1" i="0" u="none" strike="noStrike" dirty="0">
                        <a:solidFill>
                          <a:srgbClr val="000000"/>
                        </a:solidFill>
                        <a:effectLst/>
                        <a:latin typeface="Calibri" panose="020F0502020204030204" pitchFamily="34" charset="0"/>
                      </a:endParaRPr>
                    </a:p>
                  </a:txBody>
                  <a:tcPr anchor="ctr"/>
                </a:tc>
                <a:tc>
                  <a:txBody>
                    <a:bodyPr/>
                    <a:lstStyle/>
                    <a:p>
                      <a:pPr algn="ctr" fontAlgn="b"/>
                      <a:r>
                        <a:rPr lang="en-US" sz="1800" u="none" strike="noStrike">
                          <a:effectLst/>
                        </a:rPr>
                        <a:t>Access Funding</a:t>
                      </a:r>
                      <a:endParaRPr lang="en-US" sz="1800" b="1" i="0" u="none" strike="noStrike">
                        <a:solidFill>
                          <a:srgbClr val="000000"/>
                        </a:solidFill>
                        <a:effectLst/>
                        <a:latin typeface="Calibri" panose="020F0502020204030204" pitchFamily="34" charset="0"/>
                      </a:endParaRPr>
                    </a:p>
                  </a:txBody>
                  <a:tcPr anchor="ctr"/>
                </a:tc>
                <a:extLst>
                  <a:ext uri="{0D108BD9-81ED-4DB2-BD59-A6C34878D82A}">
                    <a16:rowId xmlns:a16="http://schemas.microsoft.com/office/drawing/2014/main" val="1257263590"/>
                  </a:ext>
                </a:extLst>
              </a:tr>
              <a:tr h="607865">
                <a:tc>
                  <a:txBody>
                    <a:bodyPr/>
                    <a:lstStyle/>
                    <a:p>
                      <a:pPr algn="l" fontAlgn="ctr"/>
                      <a:r>
                        <a:rPr lang="en-US" sz="1800" u="none" strike="noStrike" dirty="0">
                          <a:effectLst/>
                        </a:rPr>
                        <a:t>Fundamentals for Reactor Materials</a:t>
                      </a:r>
                      <a:endParaRPr lang="en-US" sz="1800" b="0" i="0" u="none" strike="noStrike" dirty="0">
                        <a:solidFill>
                          <a:srgbClr val="000000"/>
                        </a:solidFill>
                        <a:effectLst/>
                        <a:latin typeface="Calibri" panose="020F0502020204030204" pitchFamily="34" charset="0"/>
                      </a:endParaRPr>
                    </a:p>
                  </a:txBody>
                  <a:tcPr anchor="ctr"/>
                </a:tc>
                <a:tc>
                  <a:txBody>
                    <a:bodyPr/>
                    <a:lstStyle/>
                    <a:p>
                      <a:pPr algn="ctr" fontAlgn="ctr"/>
                      <a:r>
                        <a:rPr lang="en-US" sz="1800" u="none" strike="noStrike" dirty="0">
                          <a:effectLst/>
                        </a:rPr>
                        <a:t>33</a:t>
                      </a:r>
                      <a:endParaRPr lang="en-US" sz="1800" b="0" i="0" u="none" strike="noStrike" dirty="0">
                        <a:solidFill>
                          <a:srgbClr val="000000"/>
                        </a:solidFill>
                        <a:effectLst/>
                        <a:latin typeface="Calibri" panose="020F0502020204030204" pitchFamily="34" charset="0"/>
                      </a:endParaRPr>
                    </a:p>
                  </a:txBody>
                  <a:tcPr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800" u="none" strike="noStrike" dirty="0">
                          <a:effectLst/>
                        </a:rPr>
                        <a:t>FY15, 16, 17, 18, 19, 20, 21, 22, 23, 24 </a:t>
                      </a:r>
                      <a:endParaRPr lang="en-US" sz="1800" b="0" i="0" u="none" strike="noStrike" dirty="0">
                        <a:solidFill>
                          <a:srgbClr val="000000"/>
                        </a:solidFill>
                        <a:effectLst/>
                        <a:latin typeface="Calibri" panose="020F0502020204030204" pitchFamily="34" charset="0"/>
                      </a:endParaRPr>
                    </a:p>
                  </a:txBody>
                  <a:tcPr anchor="ctr"/>
                </a:tc>
                <a:tc>
                  <a:txBody>
                    <a:bodyPr/>
                    <a:lstStyle/>
                    <a:p>
                      <a:pPr marL="0" algn="r" defTabSz="914400" rtl="0" eaLnBrk="1" fontAlgn="ctr" latinLnBrk="0" hangingPunct="1"/>
                      <a:r>
                        <a:rPr lang="en-US" sz="1800" u="none" strike="noStrike" kern="1200" dirty="0">
                          <a:solidFill>
                            <a:schemeClr val="dk1"/>
                          </a:solidFill>
                          <a:effectLst/>
                          <a:latin typeface="+mn-lt"/>
                          <a:ea typeface="+mn-ea"/>
                          <a:cs typeface="+mn-cs"/>
                        </a:rPr>
                        <a:t>$26,976,388 </a:t>
                      </a:r>
                    </a:p>
                  </a:txBody>
                  <a:tcPr marL="0" marR="0" marT="0" marB="0" anchor="ctr"/>
                </a:tc>
                <a:extLst>
                  <a:ext uri="{0D108BD9-81ED-4DB2-BD59-A6C34878D82A}">
                    <a16:rowId xmlns:a16="http://schemas.microsoft.com/office/drawing/2014/main" val="3383121185"/>
                  </a:ext>
                </a:extLst>
              </a:tr>
              <a:tr h="479152">
                <a:tc>
                  <a:txBody>
                    <a:bodyPr/>
                    <a:lstStyle/>
                    <a:p>
                      <a:pPr algn="l" fontAlgn="ctr"/>
                      <a:r>
                        <a:rPr lang="en-US" sz="1800" u="none" strike="noStrike" dirty="0">
                          <a:effectLst/>
                        </a:rPr>
                        <a:t>Additive / Advanced Manufacturing</a:t>
                      </a:r>
                      <a:endParaRPr lang="en-US" sz="1800" b="0" i="0" u="none" strike="noStrike" dirty="0">
                        <a:solidFill>
                          <a:srgbClr val="000000"/>
                        </a:solidFill>
                        <a:effectLst/>
                        <a:latin typeface="Calibri" panose="020F0502020204030204" pitchFamily="34" charset="0"/>
                      </a:endParaRPr>
                    </a:p>
                  </a:txBody>
                  <a:tcPr anchor="ctr"/>
                </a:tc>
                <a:tc>
                  <a:txBody>
                    <a:bodyPr/>
                    <a:lstStyle/>
                    <a:p>
                      <a:pPr algn="ctr" fontAlgn="ctr"/>
                      <a:r>
                        <a:rPr lang="en-US" sz="1800" u="none" strike="noStrike" dirty="0">
                          <a:effectLst/>
                        </a:rPr>
                        <a:t>11</a:t>
                      </a:r>
                      <a:endParaRPr lang="en-US" sz="1800" b="0" i="0" u="none" strike="noStrike" dirty="0">
                        <a:solidFill>
                          <a:srgbClr val="000000"/>
                        </a:solidFill>
                        <a:effectLst/>
                        <a:latin typeface="Calibri" panose="020F0502020204030204" pitchFamily="34" charset="0"/>
                      </a:endParaRPr>
                    </a:p>
                  </a:txBody>
                  <a:tcPr anchor="ctr"/>
                </a:tc>
                <a:tc>
                  <a:txBody>
                    <a:bodyPr/>
                    <a:lstStyle/>
                    <a:p>
                      <a:pPr algn="ctr" fontAlgn="ctr"/>
                      <a:r>
                        <a:rPr lang="en-US" sz="1800" u="none" strike="noStrike" dirty="0">
                          <a:effectLst/>
                        </a:rPr>
                        <a:t>FY15, 16, 17, 18, 19, 21, 24 </a:t>
                      </a:r>
                      <a:endParaRPr lang="en-US" sz="1800" b="0" i="0" u="none" strike="noStrike" dirty="0">
                        <a:solidFill>
                          <a:srgbClr val="000000"/>
                        </a:solidFill>
                        <a:effectLst/>
                        <a:latin typeface="Calibri" panose="020F0502020204030204" pitchFamily="34" charset="0"/>
                      </a:endParaRPr>
                    </a:p>
                  </a:txBody>
                  <a:tcPr anchor="ctr"/>
                </a:tc>
                <a:tc>
                  <a:txBody>
                    <a:bodyPr/>
                    <a:lstStyle/>
                    <a:p>
                      <a:pPr marL="0" algn="r" defTabSz="914400" rtl="0" eaLnBrk="1" fontAlgn="ctr" latinLnBrk="0" hangingPunct="1"/>
                      <a:r>
                        <a:rPr lang="en-US" sz="1800" u="none" strike="noStrike" kern="1200" dirty="0">
                          <a:solidFill>
                            <a:schemeClr val="dk1"/>
                          </a:solidFill>
                          <a:effectLst/>
                          <a:latin typeface="+mn-lt"/>
                          <a:ea typeface="+mn-ea"/>
                          <a:cs typeface="+mn-cs"/>
                        </a:rPr>
                        <a:t>$16,928,001 </a:t>
                      </a:r>
                    </a:p>
                  </a:txBody>
                  <a:tcPr marL="0" marR="0" marT="0" marB="0" anchor="ctr"/>
                </a:tc>
                <a:extLst>
                  <a:ext uri="{0D108BD9-81ED-4DB2-BD59-A6C34878D82A}">
                    <a16:rowId xmlns:a16="http://schemas.microsoft.com/office/drawing/2014/main" val="467929549"/>
                  </a:ext>
                </a:extLst>
              </a:tr>
              <a:tr h="479152">
                <a:tc>
                  <a:txBody>
                    <a:bodyPr/>
                    <a:lstStyle/>
                    <a:p>
                      <a:pPr algn="l" fontAlgn="ctr"/>
                      <a:r>
                        <a:rPr lang="en-US" sz="1800" u="none" strike="noStrike">
                          <a:effectLst/>
                        </a:rPr>
                        <a:t>Advanced Fuel Development</a:t>
                      </a:r>
                      <a:endParaRPr lang="en-US" sz="1800" b="0" i="0" u="none" strike="noStrike">
                        <a:solidFill>
                          <a:srgbClr val="000000"/>
                        </a:solidFill>
                        <a:effectLst/>
                        <a:latin typeface="Calibri" panose="020F0502020204030204" pitchFamily="34" charset="0"/>
                      </a:endParaRPr>
                    </a:p>
                  </a:txBody>
                  <a:tcPr anchor="ctr"/>
                </a:tc>
                <a:tc>
                  <a:txBody>
                    <a:bodyPr/>
                    <a:lstStyle/>
                    <a:p>
                      <a:pPr algn="ctr" fontAlgn="ctr"/>
                      <a:r>
                        <a:rPr lang="en-US" sz="1800" u="none" strike="noStrike" dirty="0">
                          <a:effectLst/>
                        </a:rPr>
                        <a:t>12</a:t>
                      </a:r>
                      <a:endParaRPr lang="en-US" sz="1800" b="0" i="0" u="none" strike="noStrike" dirty="0">
                        <a:solidFill>
                          <a:srgbClr val="000000"/>
                        </a:solidFill>
                        <a:effectLst/>
                        <a:latin typeface="Calibri" panose="020F0502020204030204" pitchFamily="34" charset="0"/>
                      </a:endParaRPr>
                    </a:p>
                  </a:txBody>
                  <a:tcPr anchor="ctr"/>
                </a:tc>
                <a:tc>
                  <a:txBody>
                    <a:bodyPr/>
                    <a:lstStyle/>
                    <a:p>
                      <a:pPr algn="ctr" fontAlgn="ctr"/>
                      <a:r>
                        <a:rPr lang="en-US" sz="1800" u="none" strike="noStrike" dirty="0">
                          <a:effectLst/>
                        </a:rPr>
                        <a:t> FY15, 16, 17, 19, 20, 23, 24</a:t>
                      </a:r>
                      <a:endParaRPr lang="en-US" sz="1800" b="0" i="0" u="none" strike="noStrike" dirty="0">
                        <a:solidFill>
                          <a:srgbClr val="000000"/>
                        </a:solidFill>
                        <a:effectLst/>
                        <a:latin typeface="Calibri" panose="020F0502020204030204" pitchFamily="34" charset="0"/>
                      </a:endParaRPr>
                    </a:p>
                  </a:txBody>
                  <a:tcPr anchor="ctr"/>
                </a:tc>
                <a:tc>
                  <a:txBody>
                    <a:bodyPr/>
                    <a:lstStyle/>
                    <a:p>
                      <a:pPr marL="0" algn="r" defTabSz="914400" rtl="0" eaLnBrk="1" fontAlgn="ctr" latinLnBrk="0" hangingPunct="1"/>
                      <a:r>
                        <a:rPr lang="en-US" sz="1800" u="none" strike="noStrike" kern="1200" dirty="0">
                          <a:solidFill>
                            <a:schemeClr val="dk1"/>
                          </a:solidFill>
                          <a:effectLst/>
                          <a:latin typeface="+mn-lt"/>
                          <a:ea typeface="+mn-ea"/>
                          <a:cs typeface="+mn-cs"/>
                        </a:rPr>
                        <a:t>$14,494,994 </a:t>
                      </a:r>
                    </a:p>
                  </a:txBody>
                  <a:tcPr marL="0" marR="0" marT="0" marB="0" anchor="ctr"/>
                </a:tc>
                <a:extLst>
                  <a:ext uri="{0D108BD9-81ED-4DB2-BD59-A6C34878D82A}">
                    <a16:rowId xmlns:a16="http://schemas.microsoft.com/office/drawing/2014/main" val="2268141632"/>
                  </a:ext>
                </a:extLst>
              </a:tr>
              <a:tr h="479152">
                <a:tc>
                  <a:txBody>
                    <a:bodyPr/>
                    <a:lstStyle/>
                    <a:p>
                      <a:pPr algn="l" fontAlgn="ctr"/>
                      <a:r>
                        <a:rPr lang="en-US" sz="1800" u="none" strike="noStrike">
                          <a:effectLst/>
                        </a:rPr>
                        <a:t>Sensor Development</a:t>
                      </a:r>
                      <a:endParaRPr lang="en-US" sz="1800" b="0" i="0" u="none" strike="noStrike">
                        <a:solidFill>
                          <a:srgbClr val="000000"/>
                        </a:solidFill>
                        <a:effectLst/>
                        <a:latin typeface="Calibri" panose="020F0502020204030204" pitchFamily="34" charset="0"/>
                      </a:endParaRPr>
                    </a:p>
                  </a:txBody>
                  <a:tcPr anchor="ctr"/>
                </a:tc>
                <a:tc>
                  <a:txBody>
                    <a:bodyPr/>
                    <a:lstStyle/>
                    <a:p>
                      <a:pPr algn="ctr" fontAlgn="ctr"/>
                      <a:r>
                        <a:rPr lang="en-US" sz="1800" u="none" strike="noStrike" dirty="0">
                          <a:effectLst/>
                        </a:rPr>
                        <a:t>15</a:t>
                      </a:r>
                      <a:endParaRPr lang="en-US" sz="1800" b="0" i="0" u="none" strike="noStrike" dirty="0">
                        <a:solidFill>
                          <a:srgbClr val="000000"/>
                        </a:solidFill>
                        <a:effectLst/>
                        <a:latin typeface="Calibri" panose="020F0502020204030204" pitchFamily="34" charset="0"/>
                      </a:endParaRPr>
                    </a:p>
                  </a:txBody>
                  <a:tcPr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800" u="none" strike="noStrike" dirty="0">
                          <a:effectLst/>
                        </a:rPr>
                        <a:t>FY15, 17, 18, 19, 20, 21, 24</a:t>
                      </a:r>
                      <a:endParaRPr lang="en-US" sz="1800" b="0" i="0" u="none" strike="noStrike" dirty="0">
                        <a:solidFill>
                          <a:srgbClr val="000000"/>
                        </a:solidFill>
                        <a:effectLst/>
                        <a:latin typeface="Calibri" panose="020F0502020204030204" pitchFamily="34" charset="0"/>
                      </a:endParaRPr>
                    </a:p>
                  </a:txBody>
                  <a:tcPr anchor="ctr"/>
                </a:tc>
                <a:tc>
                  <a:txBody>
                    <a:bodyPr/>
                    <a:lstStyle/>
                    <a:p>
                      <a:pPr marL="0" algn="r" defTabSz="914400" rtl="0" eaLnBrk="1" fontAlgn="ctr" latinLnBrk="0" hangingPunct="1"/>
                      <a:r>
                        <a:rPr lang="en-US" sz="1800" u="none" strike="noStrike" kern="1200" dirty="0">
                          <a:solidFill>
                            <a:schemeClr val="dk1"/>
                          </a:solidFill>
                          <a:effectLst/>
                          <a:latin typeface="+mn-lt"/>
                          <a:ea typeface="+mn-ea"/>
                          <a:cs typeface="+mn-cs"/>
                        </a:rPr>
                        <a:t>$9,030,941 </a:t>
                      </a:r>
                    </a:p>
                  </a:txBody>
                  <a:tcPr marL="0" marR="0" marT="0" marB="0" anchor="ctr"/>
                </a:tc>
                <a:extLst>
                  <a:ext uri="{0D108BD9-81ED-4DB2-BD59-A6C34878D82A}">
                    <a16:rowId xmlns:a16="http://schemas.microsoft.com/office/drawing/2014/main" val="213757807"/>
                  </a:ext>
                </a:extLst>
              </a:tr>
              <a:tr h="607865">
                <a:tc>
                  <a:txBody>
                    <a:bodyPr/>
                    <a:lstStyle/>
                    <a:p>
                      <a:pPr algn="l" fontAlgn="ctr"/>
                      <a:r>
                        <a:rPr lang="en-US" sz="1800" u="none" strike="noStrike" dirty="0">
                          <a:effectLst/>
                        </a:rPr>
                        <a:t>Computational Model Development and Validation</a:t>
                      </a:r>
                      <a:endParaRPr lang="en-US" sz="1800" b="0" i="0" u="none" strike="noStrike" dirty="0">
                        <a:solidFill>
                          <a:srgbClr val="000000"/>
                        </a:solidFill>
                        <a:effectLst/>
                        <a:latin typeface="Calibri" panose="020F0502020204030204" pitchFamily="34" charset="0"/>
                      </a:endParaRPr>
                    </a:p>
                  </a:txBody>
                  <a:tcPr anchor="ctr"/>
                </a:tc>
                <a:tc>
                  <a:txBody>
                    <a:bodyPr/>
                    <a:lstStyle/>
                    <a:p>
                      <a:pPr algn="ctr" fontAlgn="ctr"/>
                      <a:r>
                        <a:rPr lang="en-US" sz="1800" u="none" strike="noStrike" dirty="0">
                          <a:effectLst/>
                        </a:rPr>
                        <a:t>6</a:t>
                      </a:r>
                      <a:endParaRPr lang="en-US" sz="1800" b="0" i="0" u="none" strike="noStrike" dirty="0">
                        <a:solidFill>
                          <a:srgbClr val="000000"/>
                        </a:solidFill>
                        <a:effectLst/>
                        <a:latin typeface="Calibri" panose="020F0502020204030204" pitchFamily="34" charset="0"/>
                      </a:endParaRPr>
                    </a:p>
                  </a:txBody>
                  <a:tcPr anchor="ctr"/>
                </a:tc>
                <a:tc>
                  <a:txBody>
                    <a:bodyPr/>
                    <a:lstStyle/>
                    <a:p>
                      <a:pPr marL="9525" indent="0" algn="ctr" fontAlgn="ctr">
                        <a:tabLst/>
                      </a:pPr>
                      <a:r>
                        <a:rPr lang="en-US" sz="1800" u="none" strike="noStrike" dirty="0">
                          <a:effectLst/>
                        </a:rPr>
                        <a:t>FY17, 18</a:t>
                      </a:r>
                      <a:endParaRPr lang="en-US" sz="1800" b="0" i="0" u="none" strike="noStrike" dirty="0">
                        <a:solidFill>
                          <a:srgbClr val="000000"/>
                        </a:solidFill>
                        <a:effectLst/>
                        <a:latin typeface="Calibri" panose="020F0502020204030204" pitchFamily="34" charset="0"/>
                      </a:endParaRPr>
                    </a:p>
                  </a:txBody>
                  <a:tcPr anchor="ctr"/>
                </a:tc>
                <a:tc>
                  <a:txBody>
                    <a:bodyPr/>
                    <a:lstStyle/>
                    <a:p>
                      <a:pPr marL="0" algn="r" defTabSz="914400" rtl="0" eaLnBrk="1" fontAlgn="ctr" latinLnBrk="0" hangingPunct="1"/>
                      <a:r>
                        <a:rPr lang="en-US" sz="1800" u="none" strike="noStrike" kern="1200" dirty="0">
                          <a:solidFill>
                            <a:schemeClr val="dk1"/>
                          </a:solidFill>
                          <a:effectLst/>
                          <a:latin typeface="+mn-lt"/>
                          <a:ea typeface="+mn-ea"/>
                          <a:cs typeface="+mn-cs"/>
                        </a:rPr>
                        <a:t>$4,714,455 </a:t>
                      </a:r>
                    </a:p>
                  </a:txBody>
                  <a:tcPr marL="0" marR="0" marT="0" marB="0" anchor="ctr"/>
                </a:tc>
                <a:extLst>
                  <a:ext uri="{0D108BD9-81ED-4DB2-BD59-A6C34878D82A}">
                    <a16:rowId xmlns:a16="http://schemas.microsoft.com/office/drawing/2014/main" val="3472828282"/>
                  </a:ext>
                </a:extLst>
              </a:tr>
              <a:tr h="479152">
                <a:tc>
                  <a:txBody>
                    <a:bodyPr/>
                    <a:lstStyle/>
                    <a:p>
                      <a:pPr algn="l" fontAlgn="ctr"/>
                      <a:r>
                        <a:rPr lang="en-US" sz="1800" u="none" strike="noStrike">
                          <a:effectLst/>
                        </a:rPr>
                        <a:t>Welding &amp; Joining Advanced Cladding</a:t>
                      </a:r>
                      <a:endParaRPr lang="en-US" sz="1800" b="0" i="0" u="none" strike="noStrike">
                        <a:solidFill>
                          <a:srgbClr val="000000"/>
                        </a:solidFill>
                        <a:effectLst/>
                        <a:latin typeface="Calibri" panose="020F0502020204030204" pitchFamily="34" charset="0"/>
                      </a:endParaRPr>
                    </a:p>
                  </a:txBody>
                  <a:tcPr anchor="ctr"/>
                </a:tc>
                <a:tc>
                  <a:txBody>
                    <a:bodyPr/>
                    <a:lstStyle/>
                    <a:p>
                      <a:pPr algn="ctr" fontAlgn="ctr"/>
                      <a:r>
                        <a:rPr lang="en-US" sz="1800" u="none" strike="noStrike" dirty="0">
                          <a:effectLst/>
                        </a:rPr>
                        <a:t>3</a:t>
                      </a:r>
                      <a:endParaRPr lang="en-US" sz="1800" b="0" i="0" u="none" strike="noStrike" dirty="0">
                        <a:solidFill>
                          <a:srgbClr val="000000"/>
                        </a:solidFill>
                        <a:effectLst/>
                        <a:latin typeface="Calibri" panose="020F0502020204030204" pitchFamily="34" charset="0"/>
                      </a:endParaRPr>
                    </a:p>
                  </a:txBody>
                  <a:tcPr anchor="ctr"/>
                </a:tc>
                <a:tc>
                  <a:txBody>
                    <a:bodyPr/>
                    <a:lstStyle/>
                    <a:p>
                      <a:pPr marL="119063" indent="0" algn="ctr" fontAlgn="ctr">
                        <a:tabLst/>
                      </a:pPr>
                      <a:r>
                        <a:rPr lang="en-US" sz="1800" u="none" strike="noStrike" dirty="0">
                          <a:effectLst/>
                        </a:rPr>
                        <a:t>FY16, 17  </a:t>
                      </a:r>
                      <a:endParaRPr lang="en-US" sz="1800" b="0" i="0" u="none" strike="noStrike" dirty="0">
                        <a:solidFill>
                          <a:srgbClr val="000000"/>
                        </a:solidFill>
                        <a:effectLst/>
                        <a:latin typeface="Calibri" panose="020F0502020204030204" pitchFamily="34" charset="0"/>
                      </a:endParaRPr>
                    </a:p>
                  </a:txBody>
                  <a:tcPr anchor="ctr"/>
                </a:tc>
                <a:tc>
                  <a:txBody>
                    <a:bodyPr/>
                    <a:lstStyle/>
                    <a:p>
                      <a:pPr marL="0" algn="r" defTabSz="914400" rtl="0" eaLnBrk="1" fontAlgn="ctr" latinLnBrk="0" hangingPunct="1"/>
                      <a:r>
                        <a:rPr lang="en-US" sz="1800" u="none" strike="noStrike" kern="1200" dirty="0">
                          <a:solidFill>
                            <a:schemeClr val="dk1"/>
                          </a:solidFill>
                          <a:effectLst/>
                          <a:latin typeface="+mn-lt"/>
                          <a:ea typeface="+mn-ea"/>
                          <a:cs typeface="+mn-cs"/>
                        </a:rPr>
                        <a:t>$1,656,984 </a:t>
                      </a:r>
                    </a:p>
                  </a:txBody>
                  <a:tcPr marL="0" marR="0" marT="0" marB="0" anchor="ctr"/>
                </a:tc>
                <a:extLst>
                  <a:ext uri="{0D108BD9-81ED-4DB2-BD59-A6C34878D82A}">
                    <a16:rowId xmlns:a16="http://schemas.microsoft.com/office/drawing/2014/main" val="1948213242"/>
                  </a:ext>
                </a:extLst>
              </a:tr>
              <a:tr h="607865">
                <a:tc>
                  <a:txBody>
                    <a:bodyPr/>
                    <a:lstStyle/>
                    <a:p>
                      <a:pPr algn="l" fontAlgn="ctr"/>
                      <a:r>
                        <a:rPr lang="en-US" sz="1800" u="none" strike="noStrike">
                          <a:effectLst/>
                        </a:rPr>
                        <a:t>Nuclear Materials Discovery &amp; Qualification Initiative</a:t>
                      </a:r>
                      <a:endParaRPr lang="en-US" sz="1800" b="0" i="0" u="none" strike="noStrike">
                        <a:solidFill>
                          <a:srgbClr val="000000"/>
                        </a:solidFill>
                        <a:effectLst/>
                        <a:latin typeface="Calibri" panose="020F0502020204030204" pitchFamily="34" charset="0"/>
                      </a:endParaRPr>
                    </a:p>
                  </a:txBody>
                  <a:tcPr anchor="ctr"/>
                </a:tc>
                <a:tc>
                  <a:txBody>
                    <a:bodyPr/>
                    <a:lstStyle/>
                    <a:p>
                      <a:pPr algn="ctr" fontAlgn="ctr"/>
                      <a:r>
                        <a:rPr lang="en-US" sz="1800" u="none" strike="noStrike" dirty="0">
                          <a:effectLst/>
                        </a:rPr>
                        <a:t>2</a:t>
                      </a:r>
                      <a:endParaRPr lang="en-US" sz="1800" b="0" i="0" u="none" strike="noStrike" dirty="0">
                        <a:solidFill>
                          <a:srgbClr val="000000"/>
                        </a:solidFill>
                        <a:effectLst/>
                        <a:latin typeface="Calibri" panose="020F0502020204030204" pitchFamily="34" charset="0"/>
                      </a:endParaRPr>
                    </a:p>
                  </a:txBody>
                  <a:tcPr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800" u="none" strike="noStrike" dirty="0">
                          <a:effectLst/>
                        </a:rPr>
                        <a:t>FY20, 21 </a:t>
                      </a:r>
                      <a:endParaRPr lang="en-US" sz="1800" b="0" i="0" u="none" strike="noStrike" dirty="0">
                        <a:solidFill>
                          <a:srgbClr val="000000"/>
                        </a:solidFill>
                        <a:effectLst/>
                        <a:latin typeface="Calibri" panose="020F0502020204030204" pitchFamily="34" charset="0"/>
                      </a:endParaRPr>
                    </a:p>
                  </a:txBody>
                  <a:tcPr anchor="ctr"/>
                </a:tc>
                <a:tc>
                  <a:txBody>
                    <a:bodyPr/>
                    <a:lstStyle/>
                    <a:p>
                      <a:pPr marL="0" algn="r" defTabSz="914400" rtl="0" eaLnBrk="1" fontAlgn="ctr" latinLnBrk="0" hangingPunct="1"/>
                      <a:r>
                        <a:rPr lang="en-US" sz="1800" u="none" strike="noStrike" kern="1200" dirty="0">
                          <a:solidFill>
                            <a:schemeClr val="dk1"/>
                          </a:solidFill>
                          <a:effectLst/>
                          <a:latin typeface="+mn-lt"/>
                          <a:ea typeface="+mn-ea"/>
                          <a:cs typeface="+mn-cs"/>
                        </a:rPr>
                        <a:t>$995,514 </a:t>
                      </a:r>
                    </a:p>
                  </a:txBody>
                  <a:tcPr marL="0" marR="0" marT="0" marB="0" anchor="ctr"/>
                </a:tc>
                <a:extLst>
                  <a:ext uri="{0D108BD9-81ED-4DB2-BD59-A6C34878D82A}">
                    <a16:rowId xmlns:a16="http://schemas.microsoft.com/office/drawing/2014/main" val="1437397361"/>
                  </a:ext>
                </a:extLst>
              </a:tr>
            </a:tbl>
          </a:graphicData>
        </a:graphic>
      </p:graphicFrame>
    </p:spTree>
    <p:extLst>
      <p:ext uri="{BB962C8B-B14F-4D97-AF65-F5344CB8AC3E}">
        <p14:creationId xmlns:p14="http://schemas.microsoft.com/office/powerpoint/2010/main" val="30414283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7029A-8C1F-DF5D-FCE8-DBB0F680C095}"/>
              </a:ext>
            </a:extLst>
          </p:cNvPr>
          <p:cNvSpPr>
            <a:spLocks noGrp="1"/>
          </p:cNvSpPr>
          <p:nvPr>
            <p:ph type="title"/>
          </p:nvPr>
        </p:nvSpPr>
        <p:spPr/>
        <p:txBody>
          <a:bodyPr/>
          <a:lstStyle/>
          <a:p>
            <a:r>
              <a:rPr lang="en-US" dirty="0"/>
              <a:t>CINR awarded projects up to FY</a:t>
            </a:r>
            <a:r>
              <a:rPr lang="en-US" dirty="0">
                <a:solidFill>
                  <a:schemeClr val="tx1"/>
                </a:solidFill>
              </a:rPr>
              <a:t>24</a:t>
            </a:r>
            <a:r>
              <a:rPr lang="en-US" dirty="0">
                <a:solidFill>
                  <a:schemeClr val="accent1"/>
                </a:solidFill>
              </a:rPr>
              <a:t> by research field</a:t>
            </a:r>
            <a:br>
              <a:rPr lang="en-US" dirty="0"/>
            </a:br>
            <a:endParaRPr lang="en-US" dirty="0"/>
          </a:p>
        </p:txBody>
      </p:sp>
      <p:pic>
        <p:nvPicPr>
          <p:cNvPr id="4" name="Picture 3">
            <a:extLst>
              <a:ext uri="{FF2B5EF4-FFF2-40B4-BE49-F238E27FC236}">
                <a16:creationId xmlns:a16="http://schemas.microsoft.com/office/drawing/2014/main" id="{BAA25BA6-604F-06FA-B5F3-55617037391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10201"/>
          <a:stretch/>
        </p:blipFill>
        <p:spPr>
          <a:xfrm>
            <a:off x="888176" y="2139820"/>
            <a:ext cx="10415649" cy="3213080"/>
          </a:xfrm>
          <a:prstGeom prst="rect">
            <a:avLst/>
          </a:prstGeom>
        </p:spPr>
      </p:pic>
      <p:sp>
        <p:nvSpPr>
          <p:cNvPr id="5" name="Text Placeholder 6">
            <a:extLst>
              <a:ext uri="{FF2B5EF4-FFF2-40B4-BE49-F238E27FC236}">
                <a16:creationId xmlns:a16="http://schemas.microsoft.com/office/drawing/2014/main" id="{BD7093DC-4EDE-6544-3585-FA6EA3BB0B3A}"/>
              </a:ext>
            </a:extLst>
          </p:cNvPr>
          <p:cNvSpPr txBox="1">
            <a:spLocks/>
          </p:cNvSpPr>
          <p:nvPr/>
        </p:nvSpPr>
        <p:spPr>
          <a:xfrm>
            <a:off x="888238" y="1637211"/>
            <a:ext cx="5081587" cy="718639"/>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Arial" panose="020B0604020202020204" pitchFamily="34" charset="0"/>
              <a:buChar char="•"/>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chemeClr val="bg2"/>
                </a:solidFill>
              </a:rPr>
              <a:t>Number of awards by field</a:t>
            </a:r>
          </a:p>
        </p:txBody>
      </p:sp>
      <p:sp>
        <p:nvSpPr>
          <p:cNvPr id="6" name="Text Placeholder 5">
            <a:extLst>
              <a:ext uri="{FF2B5EF4-FFF2-40B4-BE49-F238E27FC236}">
                <a16:creationId xmlns:a16="http://schemas.microsoft.com/office/drawing/2014/main" id="{B05DC808-87AB-A8B7-CB3E-FF035F02FFDE}"/>
              </a:ext>
            </a:extLst>
          </p:cNvPr>
          <p:cNvSpPr txBox="1">
            <a:spLocks/>
          </p:cNvSpPr>
          <p:nvPr/>
        </p:nvSpPr>
        <p:spPr>
          <a:xfrm>
            <a:off x="7004180" y="1637211"/>
            <a:ext cx="4298057" cy="718639"/>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Arial" panose="020B0604020202020204" pitchFamily="34" charset="0"/>
              <a:buChar char="•"/>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chemeClr val="bg2"/>
                </a:solidFill>
              </a:rPr>
              <a:t>Value of awards by field</a:t>
            </a:r>
          </a:p>
        </p:txBody>
      </p:sp>
    </p:spTree>
    <p:extLst>
      <p:ext uri="{BB962C8B-B14F-4D97-AF65-F5344CB8AC3E}">
        <p14:creationId xmlns:p14="http://schemas.microsoft.com/office/powerpoint/2010/main" val="18805920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3D93E2-8136-C067-0AB9-7A021B0C8A31}"/>
            </a:ext>
          </a:extLst>
        </p:cNvPr>
        <p:cNvGrpSpPr/>
        <p:nvPr/>
      </p:nvGrpSpPr>
      <p:grpSpPr>
        <a:xfrm>
          <a:off x="0" y="0"/>
          <a:ext cx="0" cy="0"/>
          <a:chOff x="0" y="0"/>
          <a:chExt cx="0" cy="0"/>
        </a:xfrm>
      </p:grpSpPr>
      <p:sp>
        <p:nvSpPr>
          <p:cNvPr id="7" name="Content Placeholder 2">
            <a:extLst>
              <a:ext uri="{FF2B5EF4-FFF2-40B4-BE49-F238E27FC236}">
                <a16:creationId xmlns:a16="http://schemas.microsoft.com/office/drawing/2014/main" id="{73375F22-896E-FE8A-9718-B8D60DD17C35}"/>
              </a:ext>
            </a:extLst>
          </p:cNvPr>
          <p:cNvSpPr>
            <a:spLocks noGrp="1"/>
          </p:cNvSpPr>
          <p:nvPr>
            <p:ph idx="1"/>
          </p:nvPr>
        </p:nvSpPr>
        <p:spPr>
          <a:xfrm>
            <a:off x="888177" y="1441451"/>
            <a:ext cx="7081074" cy="4846060"/>
          </a:xfrm>
        </p:spPr>
        <p:txBody>
          <a:bodyPr>
            <a:normAutofit/>
          </a:bodyPr>
          <a:lstStyle/>
          <a:p>
            <a:pPr>
              <a:spcBef>
                <a:spcPts val="1800"/>
              </a:spcBef>
              <a:buClr>
                <a:srgbClr val="F68C20"/>
              </a:buClr>
            </a:pPr>
            <a:r>
              <a:rPr lang="en-US" b="1" dirty="0">
                <a:solidFill>
                  <a:srgbClr val="005B99"/>
                </a:solidFill>
              </a:rPr>
              <a:t>Rapid Turnaround Experiments (RTE) </a:t>
            </a:r>
          </a:p>
          <a:p>
            <a:pPr lvl="1">
              <a:spcBef>
                <a:spcPts val="1800"/>
              </a:spcBef>
              <a:buClr>
                <a:srgbClr val="F68C20"/>
              </a:buClr>
            </a:pPr>
            <a:r>
              <a:rPr lang="en-US" sz="1800" dirty="0"/>
              <a:t>Three calls per year </a:t>
            </a:r>
            <a:r>
              <a:rPr lang="en-US" sz="1800" dirty="0">
                <a:solidFill>
                  <a:schemeClr val="bg2"/>
                </a:solidFill>
              </a:rPr>
              <a:t>+1 special call </a:t>
            </a:r>
          </a:p>
          <a:p>
            <a:pPr lvl="1">
              <a:spcBef>
                <a:spcPts val="1800"/>
              </a:spcBef>
              <a:buClr>
                <a:srgbClr val="F68C20"/>
              </a:buClr>
            </a:pPr>
            <a:r>
              <a:rPr lang="en-US" sz="1800" kern="0" dirty="0"/>
              <a:t>Limited funding, executed within 9 months</a:t>
            </a:r>
            <a:r>
              <a:rPr lang="en-US" sz="1800" dirty="0"/>
              <a:t> </a:t>
            </a:r>
          </a:p>
          <a:p>
            <a:pPr>
              <a:spcBef>
                <a:spcPts val="1800"/>
              </a:spcBef>
              <a:buClr>
                <a:srgbClr val="F68C20"/>
              </a:buClr>
            </a:pPr>
            <a:r>
              <a:rPr lang="en-US" sz="2000" dirty="0">
                <a:solidFill>
                  <a:srgbClr val="005B99"/>
                </a:solidFill>
              </a:rPr>
              <a:t>Projects are selected through </a:t>
            </a:r>
            <a:r>
              <a:rPr lang="en-US" sz="2000" b="1" dirty="0">
                <a:solidFill>
                  <a:schemeClr val="accent1"/>
                </a:solidFill>
              </a:rPr>
              <a:t>open competitive proposal processes</a:t>
            </a:r>
          </a:p>
          <a:p>
            <a:pPr>
              <a:lnSpc>
                <a:spcPct val="90000"/>
              </a:lnSpc>
              <a:spcBef>
                <a:spcPts val="1200"/>
              </a:spcBef>
              <a:buClr>
                <a:srgbClr val="F68C20"/>
              </a:buClr>
            </a:pPr>
            <a:r>
              <a:rPr lang="en-US" sz="2000" dirty="0">
                <a:solidFill>
                  <a:srgbClr val="005B99"/>
                </a:solidFill>
                <a:latin typeface="Arial" panose="020B0604020202020204" pitchFamily="34" charset="0"/>
                <a:cs typeface="Arial" panose="020B0604020202020204" pitchFamily="34" charset="0"/>
              </a:rPr>
              <a:t>Proposals welcome from university, government laboratory, industry, and small business researchers</a:t>
            </a:r>
          </a:p>
          <a:p>
            <a:pPr lvl="1">
              <a:buClr>
                <a:srgbClr val="F68C20"/>
              </a:buClr>
            </a:pPr>
            <a:r>
              <a:rPr lang="en-US" sz="1800" dirty="0">
                <a:latin typeface="Arial" panose="020B0604020202020204" pitchFamily="34" charset="0"/>
                <a:cs typeface="Arial" panose="020B0604020202020204" pitchFamily="34" charset="0"/>
              </a:rPr>
              <a:t>Only non-proprietary projects accepted. All awarded projects are fully forward funded.</a:t>
            </a:r>
          </a:p>
          <a:p>
            <a:pPr marL="0" indent="0">
              <a:buNone/>
            </a:pPr>
            <a:endParaRPr lang="en-US" dirty="0"/>
          </a:p>
        </p:txBody>
      </p:sp>
      <p:sp>
        <p:nvSpPr>
          <p:cNvPr id="6" name="Title 1">
            <a:extLst>
              <a:ext uri="{FF2B5EF4-FFF2-40B4-BE49-F238E27FC236}">
                <a16:creationId xmlns:a16="http://schemas.microsoft.com/office/drawing/2014/main" id="{9B166D05-325C-8F10-933F-00EB217A23CF}"/>
              </a:ext>
            </a:extLst>
          </p:cNvPr>
          <p:cNvSpPr>
            <a:spLocks noGrp="1"/>
          </p:cNvSpPr>
          <p:nvPr>
            <p:ph type="title"/>
          </p:nvPr>
        </p:nvSpPr>
        <p:spPr>
          <a:xfrm>
            <a:off x="888176" y="558602"/>
            <a:ext cx="10415648" cy="1008797"/>
          </a:xfrm>
        </p:spPr>
        <p:txBody>
          <a:bodyPr/>
          <a:lstStyle/>
          <a:p>
            <a:r>
              <a:rPr lang="en-US" dirty="0"/>
              <a:t>NSUF Funding Calls</a:t>
            </a:r>
          </a:p>
        </p:txBody>
      </p:sp>
      <p:pic>
        <p:nvPicPr>
          <p:cNvPr id="9" name="Picture 8" descr="A picture containing text, stove, kitchen appliance, appliance&#10;&#10;AI-generated content may be incorrect.">
            <a:extLst>
              <a:ext uri="{FF2B5EF4-FFF2-40B4-BE49-F238E27FC236}">
                <a16:creationId xmlns:a16="http://schemas.microsoft.com/office/drawing/2014/main" id="{A46DCBFF-6D41-DB57-7148-1455CF730CCB}"/>
              </a:ext>
            </a:extLst>
          </p:cNvPr>
          <p:cNvPicPr>
            <a:picLocks noChangeAspect="1"/>
          </p:cNvPicPr>
          <p:nvPr/>
        </p:nvPicPr>
        <p:blipFill>
          <a:blip r:embed="rId2"/>
          <a:srcRect l="9152" r="10578"/>
          <a:stretch/>
        </p:blipFill>
        <p:spPr>
          <a:xfrm>
            <a:off x="8032768" y="1899306"/>
            <a:ext cx="3696191" cy="2590144"/>
          </a:xfrm>
          <a:prstGeom prst="rect">
            <a:avLst/>
          </a:prstGeom>
        </p:spPr>
      </p:pic>
    </p:spTree>
    <p:extLst>
      <p:ext uri="{BB962C8B-B14F-4D97-AF65-F5344CB8AC3E}">
        <p14:creationId xmlns:p14="http://schemas.microsoft.com/office/powerpoint/2010/main" val="2054165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4AB13-1BA5-EBB6-D98C-FBBF0DB46AA6}"/>
              </a:ext>
            </a:extLst>
          </p:cNvPr>
          <p:cNvSpPr>
            <a:spLocks noGrp="1"/>
          </p:cNvSpPr>
          <p:nvPr>
            <p:ph type="title"/>
          </p:nvPr>
        </p:nvSpPr>
        <p:spPr/>
        <p:txBody>
          <a:bodyPr/>
          <a:lstStyle/>
          <a:p>
            <a:r>
              <a:rPr lang="en-US" dirty="0"/>
              <a:t>NSUF User Access Opportunities: </a:t>
            </a:r>
            <a:br>
              <a:rPr lang="en-US" dirty="0"/>
            </a:br>
            <a:r>
              <a:rPr lang="en-US" dirty="0">
                <a:solidFill>
                  <a:schemeClr val="accent1"/>
                </a:solidFill>
              </a:rPr>
              <a:t>Rapid Turnaround Experiments</a:t>
            </a:r>
          </a:p>
        </p:txBody>
      </p:sp>
      <p:sp>
        <p:nvSpPr>
          <p:cNvPr id="3" name="Content Placeholder 2">
            <a:extLst>
              <a:ext uri="{FF2B5EF4-FFF2-40B4-BE49-F238E27FC236}">
                <a16:creationId xmlns:a16="http://schemas.microsoft.com/office/drawing/2014/main" id="{1918F6C8-ABDD-2E48-39C0-22E74406FFB7}"/>
              </a:ext>
            </a:extLst>
          </p:cNvPr>
          <p:cNvSpPr>
            <a:spLocks noGrp="1"/>
          </p:cNvSpPr>
          <p:nvPr>
            <p:ph idx="1"/>
          </p:nvPr>
        </p:nvSpPr>
        <p:spPr>
          <a:xfrm>
            <a:off x="888176" y="1739901"/>
            <a:ext cx="5794564" cy="4351338"/>
          </a:xfrm>
        </p:spPr>
        <p:txBody>
          <a:bodyPr/>
          <a:lstStyle/>
          <a:p>
            <a:r>
              <a:rPr lang="en-US" sz="1800" b="1" dirty="0">
                <a:solidFill>
                  <a:schemeClr val="tx2"/>
                </a:solidFill>
              </a:rPr>
              <a:t>Rapid Turnaround Experiments (RTEs) historically have had up to 3 calls/year </a:t>
            </a:r>
            <a:r>
              <a:rPr lang="en-US" sz="1800" b="1" dirty="0">
                <a:solidFill>
                  <a:schemeClr val="accent1"/>
                </a:solidFill>
              </a:rPr>
              <a:t>and 1 </a:t>
            </a:r>
            <a:r>
              <a:rPr lang="en-US" sz="1800" b="1" dirty="0" err="1">
                <a:solidFill>
                  <a:schemeClr val="accent1"/>
                </a:solidFill>
              </a:rPr>
              <a:t>SuperRTE</a:t>
            </a:r>
            <a:r>
              <a:rPr lang="en-US" sz="1800" b="1" dirty="0">
                <a:solidFill>
                  <a:schemeClr val="tx2"/>
                </a:solidFill>
              </a:rPr>
              <a:t> (new in FY 24)</a:t>
            </a:r>
            <a:br>
              <a:rPr lang="en-US" sz="1800" b="1" dirty="0">
                <a:solidFill>
                  <a:schemeClr val="tx2"/>
                </a:solidFill>
              </a:rPr>
            </a:br>
            <a:endParaRPr lang="en-US" sz="1800" b="1" dirty="0">
              <a:solidFill>
                <a:schemeClr val="tx2"/>
              </a:solidFill>
            </a:endParaRPr>
          </a:p>
          <a:p>
            <a:pPr lvl="1"/>
            <a:r>
              <a:rPr lang="en-US" sz="1800" dirty="0"/>
              <a:t>Limited funding, executed within 9 months (or 12 months for the </a:t>
            </a:r>
            <a:r>
              <a:rPr lang="en-US" sz="1800" dirty="0" err="1"/>
              <a:t>SuperRTE</a:t>
            </a:r>
            <a:r>
              <a:rPr lang="en-US" sz="1800" dirty="0"/>
              <a:t>)</a:t>
            </a:r>
          </a:p>
          <a:p>
            <a:pPr lvl="1"/>
            <a:r>
              <a:rPr lang="en-US" sz="1800" dirty="0"/>
              <a:t>Projects are selected through open competitive proposal processes</a:t>
            </a:r>
          </a:p>
          <a:p>
            <a:pPr lvl="1"/>
            <a:r>
              <a:rPr lang="en-US" sz="1800" dirty="0"/>
              <a:t>Proposals welcome from university, government laboratory, industry, and small business researchers</a:t>
            </a:r>
          </a:p>
          <a:p>
            <a:pPr lvl="1"/>
            <a:r>
              <a:rPr lang="en-US" sz="1800" dirty="0"/>
              <a:t>Only non-proprietary projects accepted. All awarded projects are fully forward funded</a:t>
            </a:r>
          </a:p>
          <a:p>
            <a:endParaRPr lang="en-US" dirty="0"/>
          </a:p>
        </p:txBody>
      </p:sp>
      <p:pic>
        <p:nvPicPr>
          <p:cNvPr id="5" name="Picture 4" descr="A group of people in yellow protective suits in a pool&#10;&#10;Description automatically generated">
            <a:extLst>
              <a:ext uri="{FF2B5EF4-FFF2-40B4-BE49-F238E27FC236}">
                <a16:creationId xmlns:a16="http://schemas.microsoft.com/office/drawing/2014/main" id="{22EB0230-BC47-2E66-977A-D3F2853CE93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72131" y="1878256"/>
            <a:ext cx="5019869" cy="3346579"/>
          </a:xfrm>
          <a:prstGeom prst="rect">
            <a:avLst/>
          </a:prstGeom>
          <a:effectLst>
            <a:outerShdw blurRad="635000" dist="190500" dir="18900000" sx="85000" sy="85000" algn="ctr" rotWithShape="0">
              <a:srgbClr val="000000">
                <a:alpha val="40000"/>
              </a:srgbClr>
            </a:outerShdw>
          </a:effectLst>
        </p:spPr>
      </p:pic>
    </p:spTree>
    <p:extLst>
      <p:ext uri="{BB962C8B-B14F-4D97-AF65-F5344CB8AC3E}">
        <p14:creationId xmlns:p14="http://schemas.microsoft.com/office/powerpoint/2010/main" val="963017755"/>
      </p:ext>
    </p:extLst>
  </p:cSld>
  <p:clrMapOvr>
    <a:masterClrMapping/>
  </p:clrMapOvr>
  <p:extLst>
    <p:ext uri="{6950BFC3-D8DA-4A85-94F7-54DA5524770B}">
      <p188:commentRel xmlns:p188="http://schemas.microsoft.com/office/powerpoint/2018/8/main" r:id="rId2"/>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CB1C109-42E4-65E9-2E80-B9A05AE01AB6}"/>
              </a:ext>
            </a:extLst>
          </p:cNvPr>
          <p:cNvSpPr>
            <a:spLocks noGrp="1"/>
          </p:cNvSpPr>
          <p:nvPr>
            <p:ph type="title"/>
          </p:nvPr>
        </p:nvSpPr>
        <p:spPr/>
        <p:txBody>
          <a:bodyPr/>
          <a:lstStyle/>
          <a:p>
            <a:r>
              <a:rPr lang="en-US" sz="2800" dirty="0"/>
              <a:t>NSUF Rapid Turnaround Experiments </a:t>
            </a:r>
            <a:r>
              <a:rPr lang="en-US" sz="2800" dirty="0">
                <a:solidFill>
                  <a:schemeClr val="accent1"/>
                </a:solidFill>
              </a:rPr>
              <a:t>FY24</a:t>
            </a:r>
            <a:endParaRPr lang="en-US" dirty="0"/>
          </a:p>
        </p:txBody>
      </p:sp>
      <p:sp>
        <p:nvSpPr>
          <p:cNvPr id="6" name="Content Placeholder 5">
            <a:extLst>
              <a:ext uri="{FF2B5EF4-FFF2-40B4-BE49-F238E27FC236}">
                <a16:creationId xmlns:a16="http://schemas.microsoft.com/office/drawing/2014/main" id="{63B9CB1B-B7E4-0457-8EB3-6B00BE803E02}"/>
              </a:ext>
            </a:extLst>
          </p:cNvPr>
          <p:cNvSpPr>
            <a:spLocks noGrp="1"/>
          </p:cNvSpPr>
          <p:nvPr>
            <p:ph sz="half" idx="1"/>
          </p:nvPr>
        </p:nvSpPr>
        <p:spPr>
          <a:xfrm>
            <a:off x="888176" y="1348802"/>
            <a:ext cx="10415648" cy="4351338"/>
          </a:xfrm>
        </p:spPr>
        <p:txBody>
          <a:bodyPr/>
          <a:lstStyle/>
          <a:p>
            <a:r>
              <a:rPr lang="en-US" sz="2400" b="1" dirty="0">
                <a:solidFill>
                  <a:schemeClr val="tx2"/>
                </a:solidFill>
              </a:rPr>
              <a:t>1</a:t>
            </a:r>
            <a:r>
              <a:rPr lang="en-US" sz="2400" b="1" baseline="30000" dirty="0">
                <a:solidFill>
                  <a:schemeClr val="tx2"/>
                </a:solidFill>
              </a:rPr>
              <a:t>st</a:t>
            </a:r>
            <a:r>
              <a:rPr lang="en-US" sz="2400" b="1" dirty="0">
                <a:solidFill>
                  <a:schemeClr val="tx2"/>
                </a:solidFill>
              </a:rPr>
              <a:t> call: </a:t>
            </a:r>
            <a:r>
              <a:rPr lang="en-US" sz="2400" dirty="0"/>
              <a:t>Opened October 2023, 27 awards made February 2024</a:t>
            </a:r>
            <a:br>
              <a:rPr lang="en-US" sz="2400" dirty="0"/>
            </a:br>
            <a:endParaRPr lang="en-US" sz="2400" dirty="0"/>
          </a:p>
          <a:p>
            <a:r>
              <a:rPr lang="en-US" sz="2400" b="1" dirty="0">
                <a:solidFill>
                  <a:schemeClr val="tx2"/>
                </a:solidFill>
              </a:rPr>
              <a:t>2</a:t>
            </a:r>
            <a:r>
              <a:rPr lang="en-US" sz="2400" b="1" baseline="30000" dirty="0">
                <a:solidFill>
                  <a:schemeClr val="tx2"/>
                </a:solidFill>
              </a:rPr>
              <a:t>nd</a:t>
            </a:r>
            <a:r>
              <a:rPr lang="en-US" sz="2400" b="1" dirty="0">
                <a:solidFill>
                  <a:schemeClr val="tx2"/>
                </a:solidFill>
              </a:rPr>
              <a:t> call: </a:t>
            </a:r>
            <a:r>
              <a:rPr lang="en-US" sz="2400" dirty="0"/>
              <a:t>Opened February 2024, 33 awards made June 2024</a:t>
            </a:r>
            <a:br>
              <a:rPr lang="en-US" sz="2400" dirty="0"/>
            </a:br>
            <a:endParaRPr lang="en-US" sz="2400" dirty="0"/>
          </a:p>
          <a:p>
            <a:r>
              <a:rPr lang="en-US" sz="2400" b="1" dirty="0" err="1">
                <a:solidFill>
                  <a:schemeClr val="accent1"/>
                </a:solidFill>
              </a:rPr>
              <a:t>SuperRTE</a:t>
            </a:r>
            <a:r>
              <a:rPr lang="en-US" sz="2400" b="1" dirty="0">
                <a:solidFill>
                  <a:schemeClr val="accent1"/>
                </a:solidFill>
              </a:rPr>
              <a:t> call: </a:t>
            </a:r>
            <a:r>
              <a:rPr lang="en-US" sz="2400" dirty="0"/>
              <a:t>Opened April 2024, 13 awards made August 2024</a:t>
            </a:r>
            <a:br>
              <a:rPr lang="en-US" sz="2400" dirty="0"/>
            </a:br>
            <a:endParaRPr lang="en-US" sz="2400" dirty="0"/>
          </a:p>
          <a:p>
            <a:r>
              <a:rPr lang="en-US" sz="2400" b="1" dirty="0">
                <a:solidFill>
                  <a:schemeClr val="tx2"/>
                </a:solidFill>
              </a:rPr>
              <a:t>3</a:t>
            </a:r>
            <a:r>
              <a:rPr lang="en-US" sz="2400" b="1" baseline="30000" dirty="0">
                <a:solidFill>
                  <a:schemeClr val="tx2"/>
                </a:solidFill>
              </a:rPr>
              <a:t>rd</a:t>
            </a:r>
            <a:r>
              <a:rPr lang="en-US" sz="2400" b="1" dirty="0">
                <a:solidFill>
                  <a:schemeClr val="tx2"/>
                </a:solidFill>
              </a:rPr>
              <a:t> call: </a:t>
            </a:r>
            <a:r>
              <a:rPr lang="en-US" sz="2400" dirty="0"/>
              <a:t>Opened June 2024, 19 awards made September 2024</a:t>
            </a:r>
            <a:br>
              <a:rPr lang="en-US" sz="1600" dirty="0"/>
            </a:br>
            <a:endParaRPr lang="en-US" sz="1600" dirty="0"/>
          </a:p>
          <a:p>
            <a:pPr marL="0" indent="0">
              <a:spcBef>
                <a:spcPts val="2200"/>
              </a:spcBef>
              <a:buNone/>
            </a:pPr>
            <a:r>
              <a:rPr lang="en-US" sz="2800" b="1" dirty="0">
                <a:solidFill>
                  <a:schemeClr val="tx2"/>
                </a:solidFill>
              </a:rPr>
              <a:t>FY25 Rapid Turnaround Experiments</a:t>
            </a:r>
          </a:p>
          <a:p>
            <a:r>
              <a:rPr lang="en-US" sz="2400" b="1" dirty="0">
                <a:solidFill>
                  <a:schemeClr val="tx2"/>
                </a:solidFill>
              </a:rPr>
              <a:t>1</a:t>
            </a:r>
            <a:r>
              <a:rPr lang="en-US" sz="2400" b="1" baseline="30000" dirty="0">
                <a:solidFill>
                  <a:schemeClr val="tx2"/>
                </a:solidFill>
              </a:rPr>
              <a:t>st</a:t>
            </a:r>
            <a:r>
              <a:rPr lang="en-US" sz="2400" b="1" dirty="0">
                <a:solidFill>
                  <a:schemeClr val="tx2"/>
                </a:solidFill>
              </a:rPr>
              <a:t> call: </a:t>
            </a:r>
            <a:r>
              <a:rPr lang="en-US" sz="2400" dirty="0"/>
              <a:t>Opened October 2024, awards selection is pending</a:t>
            </a:r>
          </a:p>
        </p:txBody>
      </p:sp>
    </p:spTree>
    <p:extLst>
      <p:ext uri="{BB962C8B-B14F-4D97-AF65-F5344CB8AC3E}">
        <p14:creationId xmlns:p14="http://schemas.microsoft.com/office/powerpoint/2010/main" val="29575536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61B20-AE70-71A8-2E4D-0E5E0E71B146}"/>
              </a:ext>
            </a:extLst>
          </p:cNvPr>
          <p:cNvSpPr>
            <a:spLocks noGrp="1"/>
          </p:cNvSpPr>
          <p:nvPr>
            <p:ph type="title"/>
          </p:nvPr>
        </p:nvSpPr>
        <p:spPr/>
        <p:txBody>
          <a:bodyPr/>
          <a:lstStyle/>
          <a:p>
            <a:r>
              <a:rPr lang="en-US" dirty="0"/>
              <a:t>FY24 Rapid Turnaround Experiments Metrics</a:t>
            </a:r>
          </a:p>
        </p:txBody>
      </p:sp>
      <p:sp>
        <p:nvSpPr>
          <p:cNvPr id="3" name="Content Placeholder 2">
            <a:extLst>
              <a:ext uri="{FF2B5EF4-FFF2-40B4-BE49-F238E27FC236}">
                <a16:creationId xmlns:a16="http://schemas.microsoft.com/office/drawing/2014/main" id="{393DB018-735F-8041-93AB-D725D6098724}"/>
              </a:ext>
            </a:extLst>
          </p:cNvPr>
          <p:cNvSpPr>
            <a:spLocks noGrp="1"/>
          </p:cNvSpPr>
          <p:nvPr>
            <p:ph sz="half" idx="1"/>
          </p:nvPr>
        </p:nvSpPr>
        <p:spPr/>
        <p:txBody>
          <a:bodyPr/>
          <a:lstStyle/>
          <a:p>
            <a:pPr marL="0" indent="0">
              <a:buNone/>
            </a:pPr>
            <a:r>
              <a:rPr lang="en-US" sz="2000" b="1" dirty="0">
                <a:solidFill>
                  <a:schemeClr val="tx2"/>
                </a:solidFill>
              </a:rPr>
              <a:t>Awarded 79 of the 161 proposals (52%)</a:t>
            </a:r>
            <a:br>
              <a:rPr lang="en-US" sz="2000" dirty="0"/>
            </a:br>
            <a:endParaRPr lang="en-US" sz="2000" dirty="0"/>
          </a:p>
          <a:p>
            <a:pPr marL="0" indent="0">
              <a:buNone/>
            </a:pPr>
            <a:r>
              <a:rPr lang="en-US" sz="2000" b="1" dirty="0">
                <a:solidFill>
                  <a:schemeClr val="tx2"/>
                </a:solidFill>
              </a:rPr>
              <a:t>Metrics for the three FY24 RTE calls:</a:t>
            </a:r>
          </a:p>
          <a:p>
            <a:pPr marL="742950" marR="0" lvl="1" indent="-285750" algn="l">
              <a:lnSpc>
                <a:spcPct val="115000"/>
              </a:lnSpc>
              <a:spcBef>
                <a:spcPts val="0"/>
              </a:spcBef>
              <a:buFont typeface="Courier New" panose="02070309020205020404" pitchFamily="49" charset="0"/>
              <a:buChar char="o"/>
            </a:pPr>
            <a:r>
              <a:rPr lang="en-US" sz="2000" dirty="0">
                <a:latin typeface="+mn-lt"/>
                <a:ea typeface="Calibri" panose="020F0502020204030204" pitchFamily="34" charset="0"/>
                <a:cs typeface="Times New Roman" panose="02020603050405020304" pitchFamily="18" charset="0"/>
              </a:rPr>
              <a:t>43</a:t>
            </a:r>
            <a:r>
              <a:rPr lang="en-US" sz="2000" dirty="0">
                <a:effectLst/>
                <a:latin typeface="+mn-lt"/>
                <a:ea typeface="Calibri" panose="020F0502020204030204" pitchFamily="34" charset="0"/>
                <a:cs typeface="Times New Roman" panose="02020603050405020304" pitchFamily="18" charset="0"/>
              </a:rPr>
              <a:t> awards (out of 94 submitted) to PIs from </a:t>
            </a:r>
            <a:r>
              <a:rPr lang="en-US" sz="2000" b="1" dirty="0">
                <a:solidFill>
                  <a:schemeClr val="bg2"/>
                </a:solidFill>
                <a:effectLst/>
                <a:latin typeface="+mn-lt"/>
                <a:ea typeface="Calibri" panose="020F0502020204030204" pitchFamily="34" charset="0"/>
                <a:cs typeface="Times New Roman" panose="02020603050405020304" pitchFamily="18" charset="0"/>
              </a:rPr>
              <a:t>U.S. universities</a:t>
            </a:r>
            <a:r>
              <a:rPr lang="en-US" sz="2000" dirty="0">
                <a:solidFill>
                  <a:schemeClr val="bg2"/>
                </a:solidFill>
                <a:effectLst/>
                <a:latin typeface="+mn-lt"/>
                <a:ea typeface="Calibri" panose="020F0502020204030204" pitchFamily="34" charset="0"/>
                <a:cs typeface="Times New Roman" panose="02020603050405020304" pitchFamily="18" charset="0"/>
              </a:rPr>
              <a:t> </a:t>
            </a:r>
            <a:r>
              <a:rPr lang="en-US" sz="2000" dirty="0">
                <a:effectLst/>
                <a:latin typeface="+mn-lt"/>
                <a:ea typeface="Calibri" panose="020F0502020204030204" pitchFamily="34" charset="0"/>
                <a:cs typeface="Times New Roman" panose="02020603050405020304" pitchFamily="18" charset="0"/>
              </a:rPr>
              <a:t>(46%)</a:t>
            </a:r>
          </a:p>
          <a:p>
            <a:pPr marL="742950" marR="0" lvl="1" indent="-285750" algn="l">
              <a:lnSpc>
                <a:spcPct val="115000"/>
              </a:lnSpc>
              <a:spcBef>
                <a:spcPts val="0"/>
              </a:spcBef>
              <a:buFont typeface="Courier New" panose="02070309020205020404" pitchFamily="49" charset="0"/>
              <a:buChar char="o"/>
            </a:pPr>
            <a:r>
              <a:rPr lang="en-US" sz="2000" dirty="0">
                <a:effectLst/>
                <a:latin typeface="+mn-lt"/>
                <a:ea typeface="Calibri" panose="020F0502020204030204" pitchFamily="34" charset="0"/>
                <a:cs typeface="Times New Roman" panose="02020603050405020304" pitchFamily="18" charset="0"/>
              </a:rPr>
              <a:t>29 awards (out of 53 submitted) to PIs from </a:t>
            </a:r>
            <a:r>
              <a:rPr lang="en-US" sz="2000" b="1" dirty="0">
                <a:solidFill>
                  <a:schemeClr val="bg2"/>
                </a:solidFill>
                <a:effectLst/>
                <a:latin typeface="+mn-lt"/>
                <a:ea typeface="Calibri" panose="020F0502020204030204" pitchFamily="34" charset="0"/>
                <a:cs typeface="Times New Roman" panose="02020603050405020304" pitchFamily="18" charset="0"/>
              </a:rPr>
              <a:t>U.S. national laboratories and government entities </a:t>
            </a:r>
            <a:r>
              <a:rPr lang="en-US" sz="2000" dirty="0">
                <a:effectLst/>
                <a:latin typeface="+mn-lt"/>
                <a:ea typeface="Calibri" panose="020F0502020204030204" pitchFamily="34" charset="0"/>
                <a:cs typeface="Times New Roman" panose="02020603050405020304" pitchFamily="18" charset="0"/>
              </a:rPr>
              <a:t>(</a:t>
            </a:r>
            <a:r>
              <a:rPr lang="en-US" sz="2000" dirty="0">
                <a:latin typeface="+mn-lt"/>
                <a:ea typeface="Calibri" panose="020F0502020204030204" pitchFamily="34" charset="0"/>
                <a:cs typeface="Times New Roman" panose="02020603050405020304" pitchFamily="18" charset="0"/>
              </a:rPr>
              <a:t>55</a:t>
            </a:r>
            <a:r>
              <a:rPr lang="en-US" sz="2000" dirty="0">
                <a:effectLst/>
                <a:latin typeface="+mn-lt"/>
                <a:ea typeface="Calibri" panose="020F0502020204030204" pitchFamily="34" charset="0"/>
                <a:cs typeface="Times New Roman" panose="02020603050405020304" pitchFamily="18" charset="0"/>
              </a:rPr>
              <a:t>%)</a:t>
            </a:r>
          </a:p>
          <a:p>
            <a:pPr marL="742950" lvl="1" indent="-285750">
              <a:lnSpc>
                <a:spcPct val="115000"/>
              </a:lnSpc>
              <a:spcBef>
                <a:spcPts val="0"/>
              </a:spcBef>
              <a:buFont typeface="Courier New" panose="02070309020205020404" pitchFamily="49" charset="0"/>
              <a:buChar char="o"/>
            </a:pPr>
            <a:r>
              <a:rPr lang="en-US" sz="2000" dirty="0">
                <a:latin typeface="+mn-lt"/>
                <a:ea typeface="Calibri" panose="020F0502020204030204" pitchFamily="34" charset="0"/>
                <a:cs typeface="Times New Roman" panose="02020603050405020304" pitchFamily="18" charset="0"/>
              </a:rPr>
              <a:t>3</a:t>
            </a:r>
            <a:r>
              <a:rPr lang="en-US" sz="2000" dirty="0">
                <a:effectLst/>
                <a:latin typeface="+mn-lt"/>
                <a:ea typeface="Calibri" panose="020F0502020204030204" pitchFamily="34" charset="0"/>
                <a:cs typeface="Times New Roman" panose="02020603050405020304" pitchFamily="18" charset="0"/>
              </a:rPr>
              <a:t> awards (out of 7 submitted) to PIs from </a:t>
            </a:r>
            <a:r>
              <a:rPr lang="en-US" sz="2000" b="1" dirty="0">
                <a:solidFill>
                  <a:schemeClr val="bg2"/>
                </a:solidFill>
                <a:effectLst/>
                <a:latin typeface="+mn-lt"/>
                <a:ea typeface="Calibri" panose="020F0502020204030204" pitchFamily="34" charset="0"/>
                <a:cs typeface="Times New Roman" panose="02020603050405020304" pitchFamily="18" charset="0"/>
              </a:rPr>
              <a:t>U.S. industry</a:t>
            </a:r>
            <a:r>
              <a:rPr lang="en-US" sz="2000" dirty="0">
                <a:solidFill>
                  <a:schemeClr val="bg2"/>
                </a:solidFill>
                <a:effectLst/>
                <a:latin typeface="+mn-lt"/>
                <a:ea typeface="Calibri" panose="020F0502020204030204" pitchFamily="34" charset="0"/>
                <a:cs typeface="Times New Roman" panose="02020603050405020304" pitchFamily="18" charset="0"/>
              </a:rPr>
              <a:t> </a:t>
            </a:r>
            <a:r>
              <a:rPr lang="en-US" sz="2000" dirty="0">
                <a:effectLst/>
                <a:latin typeface="+mn-lt"/>
                <a:ea typeface="Calibri" panose="020F0502020204030204" pitchFamily="34" charset="0"/>
                <a:cs typeface="Times New Roman" panose="02020603050405020304" pitchFamily="18" charset="0"/>
              </a:rPr>
              <a:t>(4</a:t>
            </a:r>
            <a:r>
              <a:rPr lang="en-US" sz="2000" dirty="0">
                <a:latin typeface="+mn-lt"/>
                <a:ea typeface="Calibri" panose="020F0502020204030204" pitchFamily="34" charset="0"/>
                <a:cs typeface="Times New Roman" panose="02020603050405020304" pitchFamily="18" charset="0"/>
              </a:rPr>
              <a:t>3</a:t>
            </a:r>
            <a:r>
              <a:rPr lang="en-US" sz="2000" dirty="0">
                <a:effectLst/>
                <a:latin typeface="+mn-lt"/>
                <a:ea typeface="Calibri" panose="020F0502020204030204" pitchFamily="34" charset="0"/>
                <a:cs typeface="Times New Roman" panose="02020603050405020304" pitchFamily="18" charset="0"/>
              </a:rPr>
              <a:t>%)</a:t>
            </a:r>
          </a:p>
          <a:p>
            <a:endParaRPr lang="en-US" dirty="0"/>
          </a:p>
        </p:txBody>
      </p:sp>
      <p:sp>
        <p:nvSpPr>
          <p:cNvPr id="4" name="Content Placeholder 3">
            <a:extLst>
              <a:ext uri="{FF2B5EF4-FFF2-40B4-BE49-F238E27FC236}">
                <a16:creationId xmlns:a16="http://schemas.microsoft.com/office/drawing/2014/main" id="{1AA0C676-8D51-0CEC-ADC8-9A16F88A7EA4}"/>
              </a:ext>
            </a:extLst>
          </p:cNvPr>
          <p:cNvSpPr>
            <a:spLocks noGrp="1"/>
          </p:cNvSpPr>
          <p:nvPr>
            <p:ph sz="half" idx="2"/>
          </p:nvPr>
        </p:nvSpPr>
        <p:spPr/>
        <p:txBody>
          <a:bodyPr/>
          <a:lstStyle/>
          <a:p>
            <a:pPr marL="0" indent="0">
              <a:buNone/>
            </a:pPr>
            <a:r>
              <a:rPr lang="en-US" sz="2000" b="1" dirty="0">
                <a:solidFill>
                  <a:schemeClr val="tx2"/>
                </a:solidFill>
              </a:rPr>
              <a:t>Awarded 13 of the 49 proposals (27%)</a:t>
            </a:r>
          </a:p>
          <a:p>
            <a:pPr marL="6350" lvl="1" indent="0">
              <a:buNone/>
            </a:pPr>
            <a:br>
              <a:rPr lang="en-US" sz="2000" dirty="0"/>
            </a:br>
            <a:r>
              <a:rPr lang="en-US" sz="2000" b="1" dirty="0">
                <a:solidFill>
                  <a:schemeClr val="tx2"/>
                </a:solidFill>
              </a:rPr>
              <a:t>Metrics for the single FY24 </a:t>
            </a:r>
            <a:r>
              <a:rPr lang="en-US" sz="2000" b="1" dirty="0" err="1">
                <a:solidFill>
                  <a:schemeClr val="tx2"/>
                </a:solidFill>
              </a:rPr>
              <a:t>SuperRTE</a:t>
            </a:r>
            <a:r>
              <a:rPr lang="en-US" sz="2000" b="1" dirty="0">
                <a:solidFill>
                  <a:schemeClr val="tx2"/>
                </a:solidFill>
              </a:rPr>
              <a:t> :</a:t>
            </a:r>
          </a:p>
          <a:p>
            <a:pPr marL="742950" marR="0" lvl="1" indent="-285750" algn="l">
              <a:lnSpc>
                <a:spcPct val="115000"/>
              </a:lnSpc>
              <a:spcBef>
                <a:spcPts val="0"/>
              </a:spcBef>
              <a:buFont typeface="Courier New" panose="02070309020205020404" pitchFamily="49" charset="0"/>
              <a:buChar char="o"/>
            </a:pPr>
            <a:r>
              <a:rPr lang="en-US" sz="2000" dirty="0">
                <a:latin typeface="+mn-lt"/>
                <a:ea typeface="Calibri" panose="020F0502020204030204" pitchFamily="34" charset="0"/>
                <a:cs typeface="Times New Roman" panose="02020603050405020304" pitchFamily="18" charset="0"/>
              </a:rPr>
              <a:t>7</a:t>
            </a:r>
            <a:r>
              <a:rPr lang="en-US" sz="2000" dirty="0">
                <a:effectLst/>
                <a:latin typeface="+mn-lt"/>
                <a:ea typeface="Calibri" panose="020F0502020204030204" pitchFamily="34" charset="0"/>
                <a:cs typeface="Times New Roman" panose="02020603050405020304" pitchFamily="18" charset="0"/>
              </a:rPr>
              <a:t> awards (out of 27 submitted) to PIs from </a:t>
            </a:r>
            <a:r>
              <a:rPr lang="en-US" sz="2000" b="1" dirty="0">
                <a:solidFill>
                  <a:schemeClr val="bg2"/>
                </a:solidFill>
                <a:effectLst/>
                <a:latin typeface="+mn-lt"/>
                <a:ea typeface="Calibri" panose="020F0502020204030204" pitchFamily="34" charset="0"/>
                <a:cs typeface="Times New Roman" panose="02020603050405020304" pitchFamily="18" charset="0"/>
              </a:rPr>
              <a:t>U.S. universities</a:t>
            </a:r>
            <a:r>
              <a:rPr lang="en-US" sz="2000" dirty="0">
                <a:solidFill>
                  <a:schemeClr val="bg2"/>
                </a:solidFill>
                <a:effectLst/>
                <a:latin typeface="+mn-lt"/>
                <a:ea typeface="Calibri" panose="020F0502020204030204" pitchFamily="34" charset="0"/>
                <a:cs typeface="Times New Roman" panose="02020603050405020304" pitchFamily="18" charset="0"/>
              </a:rPr>
              <a:t> </a:t>
            </a:r>
            <a:r>
              <a:rPr lang="en-US" sz="2000" dirty="0">
                <a:effectLst/>
                <a:latin typeface="+mn-lt"/>
                <a:ea typeface="Calibri" panose="020F0502020204030204" pitchFamily="34" charset="0"/>
                <a:cs typeface="Times New Roman" panose="02020603050405020304" pitchFamily="18" charset="0"/>
              </a:rPr>
              <a:t>(26%)</a:t>
            </a:r>
          </a:p>
          <a:p>
            <a:pPr marL="742950" marR="0" lvl="1" indent="-285750" algn="l">
              <a:lnSpc>
                <a:spcPct val="115000"/>
              </a:lnSpc>
              <a:spcBef>
                <a:spcPts val="0"/>
              </a:spcBef>
              <a:buFont typeface="Courier New" panose="02070309020205020404" pitchFamily="49" charset="0"/>
              <a:buChar char="o"/>
            </a:pPr>
            <a:r>
              <a:rPr lang="en-US" sz="2000" dirty="0">
                <a:effectLst/>
                <a:latin typeface="+mn-lt"/>
                <a:ea typeface="Calibri" panose="020F0502020204030204" pitchFamily="34" charset="0"/>
                <a:cs typeface="Times New Roman" panose="02020603050405020304" pitchFamily="18" charset="0"/>
              </a:rPr>
              <a:t>5 awards (out of 17 submitted) to PIs from </a:t>
            </a:r>
            <a:r>
              <a:rPr lang="en-US" sz="2000" b="1" dirty="0">
                <a:solidFill>
                  <a:schemeClr val="bg2"/>
                </a:solidFill>
                <a:effectLst/>
                <a:latin typeface="+mn-lt"/>
                <a:ea typeface="Calibri" panose="020F0502020204030204" pitchFamily="34" charset="0"/>
                <a:cs typeface="Times New Roman" panose="02020603050405020304" pitchFamily="18" charset="0"/>
              </a:rPr>
              <a:t>U.S. national laboratories and government entities </a:t>
            </a:r>
            <a:r>
              <a:rPr lang="en-US" sz="2000" dirty="0">
                <a:effectLst/>
                <a:latin typeface="+mn-lt"/>
                <a:ea typeface="Calibri" panose="020F0502020204030204" pitchFamily="34" charset="0"/>
                <a:cs typeface="Times New Roman" panose="02020603050405020304" pitchFamily="18" charset="0"/>
              </a:rPr>
              <a:t>(29%)</a:t>
            </a:r>
          </a:p>
          <a:p>
            <a:pPr marL="742950" lvl="1" indent="-285750">
              <a:lnSpc>
                <a:spcPct val="115000"/>
              </a:lnSpc>
              <a:spcBef>
                <a:spcPts val="0"/>
              </a:spcBef>
              <a:buFont typeface="Courier New" panose="02070309020205020404" pitchFamily="49" charset="0"/>
              <a:buChar char="o"/>
            </a:pPr>
            <a:r>
              <a:rPr lang="en-US" sz="2000" dirty="0">
                <a:effectLst/>
                <a:latin typeface="+mn-lt"/>
                <a:ea typeface="Calibri" panose="020F0502020204030204" pitchFamily="34" charset="0"/>
                <a:cs typeface="Times New Roman" panose="02020603050405020304" pitchFamily="18" charset="0"/>
              </a:rPr>
              <a:t>1 award (out of 4 submitted) to PIs from </a:t>
            </a:r>
            <a:r>
              <a:rPr lang="en-US" sz="2000" b="1" dirty="0">
                <a:solidFill>
                  <a:schemeClr val="bg2"/>
                </a:solidFill>
                <a:effectLst/>
                <a:latin typeface="+mn-lt"/>
                <a:ea typeface="Calibri" panose="020F0502020204030204" pitchFamily="34" charset="0"/>
                <a:cs typeface="Times New Roman" panose="02020603050405020304" pitchFamily="18" charset="0"/>
              </a:rPr>
              <a:t>U.S. industry</a:t>
            </a:r>
            <a:r>
              <a:rPr lang="en-US" sz="2000" dirty="0">
                <a:solidFill>
                  <a:schemeClr val="bg2"/>
                </a:solidFill>
                <a:effectLst/>
                <a:latin typeface="+mn-lt"/>
                <a:ea typeface="Calibri" panose="020F0502020204030204" pitchFamily="34" charset="0"/>
                <a:cs typeface="Times New Roman" panose="02020603050405020304" pitchFamily="18" charset="0"/>
              </a:rPr>
              <a:t> </a:t>
            </a:r>
            <a:r>
              <a:rPr lang="en-US" sz="2000" dirty="0">
                <a:effectLst/>
                <a:latin typeface="+mn-lt"/>
                <a:ea typeface="Calibri" panose="020F0502020204030204" pitchFamily="34" charset="0"/>
                <a:cs typeface="Times New Roman" panose="02020603050405020304" pitchFamily="18" charset="0"/>
              </a:rPr>
              <a:t>(25%)</a:t>
            </a:r>
            <a:endParaRPr lang="en-US" dirty="0"/>
          </a:p>
        </p:txBody>
      </p:sp>
      <p:sp>
        <p:nvSpPr>
          <p:cNvPr id="5" name="Text Placeholder 4">
            <a:extLst>
              <a:ext uri="{FF2B5EF4-FFF2-40B4-BE49-F238E27FC236}">
                <a16:creationId xmlns:a16="http://schemas.microsoft.com/office/drawing/2014/main" id="{99B37763-DF47-90D9-F4EB-E1A0C4E7E29F}"/>
              </a:ext>
            </a:extLst>
          </p:cNvPr>
          <p:cNvSpPr>
            <a:spLocks noGrp="1"/>
          </p:cNvSpPr>
          <p:nvPr>
            <p:ph type="body" idx="13"/>
          </p:nvPr>
        </p:nvSpPr>
        <p:spPr/>
        <p:txBody>
          <a:bodyPr/>
          <a:lstStyle/>
          <a:p>
            <a:r>
              <a:rPr lang="en-US" dirty="0"/>
              <a:t>Standard RTE	</a:t>
            </a:r>
          </a:p>
        </p:txBody>
      </p:sp>
      <p:sp>
        <p:nvSpPr>
          <p:cNvPr id="6" name="Text Placeholder 5">
            <a:extLst>
              <a:ext uri="{FF2B5EF4-FFF2-40B4-BE49-F238E27FC236}">
                <a16:creationId xmlns:a16="http://schemas.microsoft.com/office/drawing/2014/main" id="{211F43D2-874C-05BE-51CA-4B7BBA57F176}"/>
              </a:ext>
            </a:extLst>
          </p:cNvPr>
          <p:cNvSpPr>
            <a:spLocks noGrp="1"/>
          </p:cNvSpPr>
          <p:nvPr>
            <p:ph type="body" sz="quarter" idx="3"/>
          </p:nvPr>
        </p:nvSpPr>
        <p:spPr/>
        <p:txBody>
          <a:bodyPr/>
          <a:lstStyle/>
          <a:p>
            <a:r>
              <a:rPr lang="en-US" dirty="0" err="1"/>
              <a:t>SuperRTE</a:t>
            </a:r>
            <a:endParaRPr lang="en-US" dirty="0"/>
          </a:p>
        </p:txBody>
      </p:sp>
    </p:spTree>
    <p:extLst>
      <p:ext uri="{BB962C8B-B14F-4D97-AF65-F5344CB8AC3E}">
        <p14:creationId xmlns:p14="http://schemas.microsoft.com/office/powerpoint/2010/main" val="4553459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19A419-EFD9-025C-9CDB-E1497C2DB0E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D52B40E-C378-E0A6-3647-F2F25A8D9875}"/>
              </a:ext>
            </a:extLst>
          </p:cNvPr>
          <p:cNvSpPr>
            <a:spLocks noGrp="1"/>
          </p:cNvSpPr>
          <p:nvPr>
            <p:ph type="title"/>
          </p:nvPr>
        </p:nvSpPr>
        <p:spPr/>
        <p:txBody>
          <a:bodyPr/>
          <a:lstStyle/>
          <a:p>
            <a:r>
              <a:rPr lang="en-US" sz="2800" dirty="0"/>
              <a:t>NSUF </a:t>
            </a:r>
            <a:r>
              <a:rPr lang="en-US" dirty="0" err="1"/>
              <a:t>S</a:t>
            </a:r>
            <a:r>
              <a:rPr lang="en-US" sz="2800" dirty="0" err="1"/>
              <a:t>u</a:t>
            </a:r>
            <a:r>
              <a:rPr lang="en-US" dirty="0" err="1"/>
              <a:t>perRTE</a:t>
            </a:r>
            <a:r>
              <a:rPr lang="en-US" dirty="0"/>
              <a:t> </a:t>
            </a:r>
            <a:r>
              <a:rPr lang="en-US" sz="2800" dirty="0">
                <a:solidFill>
                  <a:schemeClr val="accent1"/>
                </a:solidFill>
              </a:rPr>
              <a:t>FY24</a:t>
            </a:r>
            <a:endParaRPr lang="en-US" dirty="0">
              <a:solidFill>
                <a:schemeClr val="accent1"/>
              </a:solidFill>
            </a:endParaRPr>
          </a:p>
        </p:txBody>
      </p:sp>
      <p:sp>
        <p:nvSpPr>
          <p:cNvPr id="6" name="Content Placeholder 5">
            <a:extLst>
              <a:ext uri="{FF2B5EF4-FFF2-40B4-BE49-F238E27FC236}">
                <a16:creationId xmlns:a16="http://schemas.microsoft.com/office/drawing/2014/main" id="{AF93CB3D-4CFB-594A-9CC4-5F1FC6906FF2}"/>
              </a:ext>
            </a:extLst>
          </p:cNvPr>
          <p:cNvSpPr>
            <a:spLocks noGrp="1"/>
          </p:cNvSpPr>
          <p:nvPr>
            <p:ph idx="1"/>
          </p:nvPr>
        </p:nvSpPr>
        <p:spPr>
          <a:xfrm>
            <a:off x="888176" y="1380932"/>
            <a:ext cx="10415649" cy="4710308"/>
          </a:xfrm>
        </p:spPr>
        <p:txBody>
          <a:bodyPr/>
          <a:lstStyle/>
          <a:p>
            <a:pPr marL="0" indent="0">
              <a:buNone/>
            </a:pPr>
            <a:r>
              <a:rPr lang="en-US" sz="2000" b="1" dirty="0" err="1">
                <a:solidFill>
                  <a:schemeClr val="tx2"/>
                </a:solidFill>
              </a:rPr>
              <a:t>SuperRTEs</a:t>
            </a:r>
            <a:r>
              <a:rPr lang="en-US" sz="2000" b="1" dirty="0">
                <a:solidFill>
                  <a:schemeClr val="tx2"/>
                </a:solidFill>
              </a:rPr>
              <a:t> offer a broader scope than a traditional RTE and allow for more time at NSUF facilities:</a:t>
            </a:r>
          </a:p>
          <a:p>
            <a:pPr lvl="1"/>
            <a:r>
              <a:rPr lang="en-US" sz="2000" dirty="0"/>
              <a:t>Twice the allowable access time at NSUF partner facilities</a:t>
            </a:r>
          </a:p>
          <a:p>
            <a:pPr lvl="1"/>
            <a:r>
              <a:rPr lang="en-US" sz="2000" dirty="0"/>
              <a:t>Two NSUF partner institutions for post-irradiation examination</a:t>
            </a:r>
          </a:p>
          <a:p>
            <a:pPr lvl="1"/>
            <a:r>
              <a:rPr lang="en-US" sz="2000" dirty="0"/>
              <a:t>12-month project duration</a:t>
            </a:r>
          </a:p>
          <a:p>
            <a:pPr lvl="1"/>
            <a:r>
              <a:rPr lang="en-US" sz="2000" dirty="0"/>
              <a:t>Support for shipping between multiple NSUF partner institutions</a:t>
            </a:r>
          </a:p>
          <a:p>
            <a:pPr lvl="1"/>
            <a:r>
              <a:rPr lang="en-US" sz="2000" dirty="0"/>
              <a:t>Increased page limit for project narrative</a:t>
            </a:r>
            <a:br>
              <a:rPr lang="en-US" sz="2000" dirty="0"/>
            </a:br>
            <a:endParaRPr lang="en-US" sz="2000" dirty="0"/>
          </a:p>
          <a:p>
            <a:pPr marL="0" indent="0">
              <a:buNone/>
            </a:pPr>
            <a:r>
              <a:rPr lang="en-US" sz="2000" b="1" dirty="0">
                <a:solidFill>
                  <a:schemeClr val="tx2"/>
                </a:solidFill>
              </a:rPr>
              <a:t>Lessons Learned:</a:t>
            </a:r>
          </a:p>
          <a:p>
            <a:pPr marL="742950" marR="0" lvl="1" indent="-285750" algn="l">
              <a:lnSpc>
                <a:spcPct val="115000"/>
              </a:lnSpc>
              <a:spcBef>
                <a:spcPts val="0"/>
              </a:spcBef>
              <a:buFont typeface="Courier New" panose="02070309020205020404" pitchFamily="49" charset="0"/>
              <a:buChar char="o"/>
            </a:pPr>
            <a:r>
              <a:rPr lang="en-US" sz="2000" dirty="0">
                <a:effectLst/>
                <a:latin typeface="+mn-lt"/>
                <a:ea typeface="Calibri" panose="020F0502020204030204" pitchFamily="34" charset="0"/>
                <a:cs typeface="Times New Roman" panose="02020603050405020304" pitchFamily="18" charset="0"/>
              </a:rPr>
              <a:t>More int</a:t>
            </a:r>
            <a:r>
              <a:rPr lang="en-US" sz="2000" dirty="0">
                <a:latin typeface="+mn-lt"/>
                <a:ea typeface="Calibri" panose="020F0502020204030204" pitchFamily="34" charset="0"/>
                <a:cs typeface="Times New Roman" panose="02020603050405020304" pitchFamily="18" charset="0"/>
              </a:rPr>
              <a:t>erest in </a:t>
            </a:r>
            <a:r>
              <a:rPr lang="en-US" sz="2000" dirty="0" err="1">
                <a:latin typeface="+mn-lt"/>
                <a:ea typeface="Calibri" panose="020F0502020204030204" pitchFamily="34" charset="0"/>
                <a:cs typeface="Times New Roman" panose="02020603050405020304" pitchFamily="18" charset="0"/>
              </a:rPr>
              <a:t>SuperRTE</a:t>
            </a:r>
            <a:r>
              <a:rPr lang="en-US" sz="2000" dirty="0">
                <a:latin typeface="+mn-lt"/>
                <a:ea typeface="Calibri" panose="020F0502020204030204" pitchFamily="34" charset="0"/>
                <a:cs typeface="Times New Roman" panose="02020603050405020304" pitchFamily="18" charset="0"/>
              </a:rPr>
              <a:t> than anticipated (49 proposals submitted)</a:t>
            </a:r>
          </a:p>
          <a:p>
            <a:pPr marL="742950" marR="0" lvl="1" indent="-285750" algn="l">
              <a:lnSpc>
                <a:spcPct val="115000"/>
              </a:lnSpc>
              <a:spcBef>
                <a:spcPts val="0"/>
              </a:spcBef>
              <a:buFont typeface="Courier New" panose="02070309020205020404" pitchFamily="49" charset="0"/>
              <a:buChar char="o"/>
            </a:pPr>
            <a:r>
              <a:rPr lang="en-US" sz="2000" dirty="0">
                <a:effectLst/>
                <a:latin typeface="+mn-lt"/>
                <a:ea typeface="Calibri" panose="020F0502020204030204" pitchFamily="34" charset="0"/>
                <a:cs typeface="Times New Roman" panose="02020603050405020304" pitchFamily="18" charset="0"/>
              </a:rPr>
              <a:t>Subsequent 3</a:t>
            </a:r>
            <a:r>
              <a:rPr lang="en-US" sz="2000" baseline="30000" dirty="0">
                <a:effectLst/>
                <a:latin typeface="+mn-lt"/>
                <a:ea typeface="Calibri" panose="020F0502020204030204" pitchFamily="34" charset="0"/>
                <a:cs typeface="Times New Roman" panose="02020603050405020304" pitchFamily="18" charset="0"/>
              </a:rPr>
              <a:t>rd</a:t>
            </a:r>
            <a:r>
              <a:rPr lang="en-US" sz="2000" dirty="0">
                <a:effectLst/>
                <a:latin typeface="+mn-lt"/>
                <a:ea typeface="Calibri" panose="020F0502020204030204" pitchFamily="34" charset="0"/>
                <a:cs typeface="Times New Roman" panose="02020603050405020304" pitchFamily="18" charset="0"/>
              </a:rPr>
              <a:t> RTE call received many proposals that did not align with guidelines and were deemed infeasible, irrelevant, or disqualified </a:t>
            </a:r>
          </a:p>
          <a:p>
            <a:pPr marL="742950" marR="0" lvl="1" indent="-285750" algn="l">
              <a:lnSpc>
                <a:spcPct val="115000"/>
              </a:lnSpc>
              <a:spcBef>
                <a:spcPts val="0"/>
              </a:spcBef>
              <a:buFont typeface="Courier New" panose="02070309020205020404" pitchFamily="49" charset="0"/>
              <a:buChar char="o"/>
            </a:pPr>
            <a:r>
              <a:rPr lang="en-US" sz="2000" dirty="0">
                <a:latin typeface="+mn-lt"/>
                <a:ea typeface="Calibri" panose="020F0502020204030204" pitchFamily="34" charset="0"/>
                <a:cs typeface="Times New Roman" panose="02020603050405020304" pitchFamily="18" charset="0"/>
              </a:rPr>
              <a:t>Subsequent 3</a:t>
            </a:r>
            <a:r>
              <a:rPr lang="en-US" sz="2000" baseline="30000" dirty="0">
                <a:latin typeface="+mn-lt"/>
                <a:ea typeface="Calibri" panose="020F0502020204030204" pitchFamily="34" charset="0"/>
                <a:cs typeface="Times New Roman" panose="02020603050405020304" pitchFamily="18" charset="0"/>
              </a:rPr>
              <a:t>rd</a:t>
            </a:r>
            <a:r>
              <a:rPr lang="en-US" sz="2000" dirty="0">
                <a:latin typeface="+mn-lt"/>
                <a:ea typeface="Calibri" panose="020F0502020204030204" pitchFamily="34" charset="0"/>
                <a:cs typeface="Times New Roman" panose="02020603050405020304" pitchFamily="18" charset="0"/>
              </a:rPr>
              <a:t> RTE</a:t>
            </a:r>
            <a:r>
              <a:rPr lang="en-US" sz="2000" dirty="0">
                <a:effectLst/>
                <a:latin typeface="+mn-lt"/>
                <a:ea typeface="Calibri" panose="020F0502020204030204" pitchFamily="34" charset="0"/>
                <a:cs typeface="Times New Roman" panose="02020603050405020304" pitchFamily="18" charset="0"/>
              </a:rPr>
              <a:t> call showed a reduction in overall technical review scores </a:t>
            </a:r>
          </a:p>
        </p:txBody>
      </p:sp>
    </p:spTree>
    <p:extLst>
      <p:ext uri="{BB962C8B-B14F-4D97-AF65-F5344CB8AC3E}">
        <p14:creationId xmlns:p14="http://schemas.microsoft.com/office/powerpoint/2010/main" val="39496725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91C3E-81B4-CC74-7B2D-B989BB72C479}"/>
              </a:ext>
            </a:extLst>
          </p:cNvPr>
          <p:cNvSpPr>
            <a:spLocks noGrp="1"/>
          </p:cNvSpPr>
          <p:nvPr>
            <p:ph type="title"/>
          </p:nvPr>
        </p:nvSpPr>
        <p:spPr/>
        <p:txBody>
          <a:bodyPr/>
          <a:lstStyle/>
          <a:p>
            <a:r>
              <a:rPr lang="en-US" dirty="0"/>
              <a:t>NSUF User Access Awards: Rapid Turnaround Experiments</a:t>
            </a:r>
            <a:br>
              <a:rPr lang="en-US" dirty="0"/>
            </a:br>
            <a:r>
              <a:rPr lang="en-US" dirty="0">
                <a:solidFill>
                  <a:schemeClr val="accent1"/>
                </a:solidFill>
              </a:rPr>
              <a:t>Small projects</a:t>
            </a:r>
          </a:p>
        </p:txBody>
      </p:sp>
      <p:graphicFrame>
        <p:nvGraphicFramePr>
          <p:cNvPr id="4" name="Chart 3">
            <a:extLst>
              <a:ext uri="{FF2B5EF4-FFF2-40B4-BE49-F238E27FC236}">
                <a16:creationId xmlns:a16="http://schemas.microsoft.com/office/drawing/2014/main" id="{AB42E087-D7DA-C2C6-8D07-AF5AF45769A7}"/>
              </a:ext>
            </a:extLst>
          </p:cNvPr>
          <p:cNvGraphicFramePr>
            <a:graphicFrameLocks/>
          </p:cNvGraphicFramePr>
          <p:nvPr>
            <p:extLst>
              <p:ext uri="{D42A27DB-BD31-4B8C-83A1-F6EECF244321}">
                <p14:modId xmlns:p14="http://schemas.microsoft.com/office/powerpoint/2010/main" val="1310682591"/>
              </p:ext>
            </p:extLst>
          </p:nvPr>
        </p:nvGraphicFramePr>
        <p:xfrm>
          <a:off x="888176" y="1499937"/>
          <a:ext cx="10067039" cy="469231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236674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91C3E-81B4-CC74-7B2D-B989BB72C479}"/>
              </a:ext>
            </a:extLst>
          </p:cNvPr>
          <p:cNvSpPr>
            <a:spLocks noGrp="1"/>
          </p:cNvSpPr>
          <p:nvPr>
            <p:ph type="title"/>
          </p:nvPr>
        </p:nvSpPr>
        <p:spPr/>
        <p:txBody>
          <a:bodyPr/>
          <a:lstStyle/>
          <a:p>
            <a:r>
              <a:rPr lang="en-US" dirty="0"/>
              <a:t>CDF for reviewed RTE proposal costs</a:t>
            </a:r>
            <a:endParaRPr lang="en-US" dirty="0">
              <a:solidFill>
                <a:schemeClr val="accent1"/>
              </a:solidFill>
            </a:endParaRPr>
          </a:p>
        </p:txBody>
      </p:sp>
      <p:pic>
        <p:nvPicPr>
          <p:cNvPr id="3" name="Picture 2">
            <a:extLst>
              <a:ext uri="{FF2B5EF4-FFF2-40B4-BE49-F238E27FC236}">
                <a16:creationId xmlns:a16="http://schemas.microsoft.com/office/drawing/2014/main" id="{B4E9B379-7579-0943-750D-18D866C7DE0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5389"/>
          <a:stretch/>
        </p:blipFill>
        <p:spPr>
          <a:xfrm>
            <a:off x="1761596" y="1567399"/>
            <a:ext cx="8096530" cy="4305404"/>
          </a:xfrm>
          <a:prstGeom prst="rect">
            <a:avLst/>
          </a:prstGeom>
        </p:spPr>
      </p:pic>
    </p:spTree>
    <p:extLst>
      <p:ext uri="{BB962C8B-B14F-4D97-AF65-F5344CB8AC3E}">
        <p14:creationId xmlns:p14="http://schemas.microsoft.com/office/powerpoint/2010/main" val="3975250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4C0C6F2-FF15-FFED-D687-5E300C4D8DAA}"/>
              </a:ext>
            </a:extLst>
          </p:cNvPr>
          <p:cNvSpPr txBox="1"/>
          <p:nvPr/>
        </p:nvSpPr>
        <p:spPr>
          <a:xfrm>
            <a:off x="888176" y="1363328"/>
            <a:ext cx="5738402" cy="4616648"/>
          </a:xfrm>
          <a:prstGeom prst="rect">
            <a:avLst/>
          </a:prstGeom>
          <a:noFill/>
        </p:spPr>
        <p:txBody>
          <a:bodyPr wrap="square">
            <a:spAutoFit/>
          </a:bodyPr>
          <a:lstStyle/>
          <a:p>
            <a:pPr marL="0" indent="0">
              <a:buNone/>
            </a:pPr>
            <a:r>
              <a:rPr lang="en-US" altLang="en-US" sz="2000" b="1" kern="0" dirty="0">
                <a:solidFill>
                  <a:srgbClr val="CC6600"/>
                </a:solidFill>
                <a:ea typeface="ＭＳ Ｐゴシック" charset="-128"/>
              </a:rPr>
              <a:t>Unique aspects of NSUF </a:t>
            </a:r>
          </a:p>
          <a:p>
            <a:pPr marL="0" indent="0">
              <a:spcBef>
                <a:spcPts val="1200"/>
              </a:spcBef>
              <a:buNone/>
            </a:pPr>
            <a:r>
              <a:rPr lang="en-US" altLang="en-US" b="1" kern="0" dirty="0">
                <a:solidFill>
                  <a:schemeClr val="tx2"/>
                </a:solidFill>
                <a:ea typeface="ＭＳ Ｐゴシック" charset="-128"/>
              </a:rPr>
              <a:t>Consortium of facilities/capabilities</a:t>
            </a:r>
          </a:p>
          <a:p>
            <a:pPr lvl="1">
              <a:buClr>
                <a:srgbClr val="CC6600"/>
              </a:buClr>
              <a:buFont typeface="Arial" panose="020B0604020202020204" pitchFamily="34" charset="0"/>
              <a:buChar char="‒"/>
            </a:pPr>
            <a:r>
              <a:rPr lang="en-US" altLang="en-US" sz="1600" kern="0" dirty="0">
                <a:solidFill>
                  <a:schemeClr val="accent5">
                    <a:lumMod val="75000"/>
                  </a:schemeClr>
                </a:solidFill>
                <a:ea typeface="ＭＳ Ｐゴシック" charset="-128"/>
              </a:rPr>
              <a:t> 21 institutions across the United States</a:t>
            </a:r>
          </a:p>
          <a:p>
            <a:pPr lvl="1">
              <a:buClr>
                <a:srgbClr val="CC6600"/>
              </a:buClr>
              <a:buFont typeface="Arial" panose="020B0604020202020204" pitchFamily="34" charset="0"/>
              <a:buChar char="‒"/>
            </a:pPr>
            <a:r>
              <a:rPr lang="en-US" altLang="en-US" sz="1600" kern="0" dirty="0">
                <a:solidFill>
                  <a:schemeClr val="accent5">
                    <a:lumMod val="75000"/>
                  </a:schemeClr>
                </a:solidFill>
                <a:ea typeface="ＭＳ Ｐゴシック" charset="-128"/>
              </a:rPr>
              <a:t> &gt;50 major facilities and laboratories</a:t>
            </a:r>
          </a:p>
          <a:p>
            <a:pPr marL="631825" lvl="1" indent="-174625">
              <a:buClr>
                <a:srgbClr val="CC6600"/>
              </a:buClr>
              <a:buFont typeface="Arial" panose="020B0604020202020204" pitchFamily="34" charset="0"/>
              <a:buChar char="‒"/>
            </a:pPr>
            <a:r>
              <a:rPr lang="en-US" altLang="en-US" sz="1600" kern="0" dirty="0">
                <a:solidFill>
                  <a:schemeClr val="accent5">
                    <a:lumMod val="75000"/>
                  </a:schemeClr>
                </a:solidFill>
                <a:ea typeface="ＭＳ Ｐゴシック" charset="-128"/>
              </a:rPr>
              <a:t>NSUF efficiently leverages existing investment in physical capabilities by utilizing excess capacity.</a:t>
            </a:r>
          </a:p>
          <a:p>
            <a:pPr marL="631825" lvl="1" indent="-174625">
              <a:buClr>
                <a:srgbClr val="CC6600"/>
              </a:buClr>
              <a:buFont typeface="Arial" panose="020B0604020202020204" pitchFamily="34" charset="0"/>
              <a:buChar char="‒"/>
            </a:pPr>
            <a:r>
              <a:rPr lang="en-US" altLang="en-US" sz="1600" kern="0" dirty="0">
                <a:solidFill>
                  <a:schemeClr val="accent5">
                    <a:lumMod val="75000"/>
                  </a:schemeClr>
                </a:solidFill>
                <a:ea typeface="ＭＳ Ｐゴシック" charset="-128"/>
              </a:rPr>
              <a:t>Funding to partners covers only the costs for the awarded access project</a:t>
            </a:r>
          </a:p>
          <a:p>
            <a:pPr>
              <a:buClr>
                <a:srgbClr val="CC6600"/>
              </a:buClr>
            </a:pPr>
            <a:r>
              <a:rPr lang="en-US" altLang="en-US" b="1" kern="0" dirty="0">
                <a:solidFill>
                  <a:schemeClr val="tx2"/>
                </a:solidFill>
                <a:ea typeface="ＭＳ Ｐゴシック" charset="-128"/>
              </a:rPr>
              <a:t>NSUF offers multiple capabilities to a single scientific area</a:t>
            </a:r>
          </a:p>
          <a:p>
            <a:pPr marL="631825" lvl="1" indent="-174625">
              <a:buClr>
                <a:srgbClr val="CC6600"/>
              </a:buClr>
              <a:buFont typeface="Arial" panose="020B0604020202020204" pitchFamily="34" charset="0"/>
              <a:buChar char="‒"/>
            </a:pPr>
            <a:r>
              <a:rPr lang="en-US" altLang="en-US" sz="1600" kern="0" dirty="0">
                <a:solidFill>
                  <a:schemeClr val="accent5">
                    <a:lumMod val="75000"/>
                  </a:schemeClr>
                </a:solidFill>
                <a:ea typeface="ＭＳ Ｐゴシック" charset="-128"/>
              </a:rPr>
              <a:t>Fundamental irradiation effects in nuclear fuels and materials important to US nuclear energy development</a:t>
            </a:r>
          </a:p>
          <a:p>
            <a:pPr>
              <a:buClr>
                <a:srgbClr val="CC6600"/>
              </a:buClr>
            </a:pPr>
            <a:r>
              <a:rPr lang="en-US" altLang="en-US" b="1" kern="0" dirty="0">
                <a:solidFill>
                  <a:schemeClr val="tx2"/>
                </a:solidFill>
                <a:ea typeface="ＭＳ Ｐゴシック" charset="-128"/>
              </a:rPr>
              <a:t>Projects can last many years</a:t>
            </a:r>
          </a:p>
          <a:p>
            <a:pPr marL="631825" lvl="1" indent="-174625">
              <a:buClr>
                <a:srgbClr val="CC6600"/>
              </a:buClr>
              <a:buFont typeface="Arial" panose="020B0604020202020204" pitchFamily="34" charset="0"/>
              <a:buChar char="‒"/>
            </a:pPr>
            <a:r>
              <a:rPr lang="en-US" altLang="en-US" sz="1600" kern="0" dirty="0">
                <a:solidFill>
                  <a:schemeClr val="accent5">
                    <a:lumMod val="75000"/>
                  </a:schemeClr>
                </a:solidFill>
                <a:ea typeface="ＭＳ Ｐゴシック" charset="-128"/>
              </a:rPr>
              <a:t>Major projects can include design, fabrication, transport, irradiation, post-irradiation examination and final disposition.</a:t>
            </a:r>
          </a:p>
          <a:p>
            <a:pPr lvl="1">
              <a:buClr>
                <a:srgbClr val="CC6600"/>
              </a:buClr>
              <a:buFont typeface="Arial" panose="020B0604020202020204" pitchFamily="34" charset="0"/>
              <a:buChar char="‒"/>
            </a:pPr>
            <a:r>
              <a:rPr lang="en-US" altLang="en-US" sz="1600" kern="0" dirty="0">
                <a:solidFill>
                  <a:schemeClr val="accent5">
                    <a:lumMod val="75000"/>
                  </a:schemeClr>
                </a:solidFill>
                <a:ea typeface="ＭＳ Ｐゴシック" charset="-128"/>
              </a:rPr>
              <a:t> All projects are fully forward funded at the start.</a:t>
            </a:r>
            <a:endParaRPr lang="en-US" altLang="en-US" sz="1600" dirty="0">
              <a:solidFill>
                <a:schemeClr val="accent5">
                  <a:lumMod val="75000"/>
                </a:schemeClr>
              </a:solidFill>
              <a:ea typeface="ＭＳ Ｐゴシック" charset="-128"/>
            </a:endParaRPr>
          </a:p>
        </p:txBody>
      </p:sp>
      <p:pic>
        <p:nvPicPr>
          <p:cNvPr id="10" name="Content Placeholder 4" descr="A map of the united states of america with orange and blue labels&#10;&#10;Description automatically generated">
            <a:extLst>
              <a:ext uri="{FF2B5EF4-FFF2-40B4-BE49-F238E27FC236}">
                <a16:creationId xmlns:a16="http://schemas.microsoft.com/office/drawing/2014/main" id="{B58E990F-E7E2-26B1-06B5-8B32850C3B2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34150" y="1631950"/>
            <a:ext cx="5026644" cy="2987379"/>
          </a:xfrm>
          <a:prstGeom prst="rect">
            <a:avLst/>
          </a:prstGeom>
        </p:spPr>
      </p:pic>
      <p:sp>
        <p:nvSpPr>
          <p:cNvPr id="15" name="Title 4">
            <a:extLst>
              <a:ext uri="{FF2B5EF4-FFF2-40B4-BE49-F238E27FC236}">
                <a16:creationId xmlns:a16="http://schemas.microsoft.com/office/drawing/2014/main" id="{B855D093-ADA8-2B52-BC5E-486FA39811CB}"/>
              </a:ext>
            </a:extLst>
          </p:cNvPr>
          <p:cNvSpPr>
            <a:spLocks noGrp="1"/>
          </p:cNvSpPr>
          <p:nvPr>
            <p:ph type="title"/>
          </p:nvPr>
        </p:nvSpPr>
        <p:spPr>
          <a:xfrm>
            <a:off x="888176" y="558602"/>
            <a:ext cx="10415648" cy="1008797"/>
          </a:xfrm>
        </p:spPr>
        <p:txBody>
          <a:bodyPr/>
          <a:lstStyle/>
          <a:p>
            <a:r>
              <a:rPr lang="en-US" dirty="0"/>
              <a:t>The Nuclear Science User Facilities (NSUF) Program</a:t>
            </a:r>
          </a:p>
        </p:txBody>
      </p:sp>
    </p:spTree>
    <p:extLst>
      <p:ext uri="{BB962C8B-B14F-4D97-AF65-F5344CB8AC3E}">
        <p14:creationId xmlns:p14="http://schemas.microsoft.com/office/powerpoint/2010/main" val="1916705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CB1C109-42E4-65E9-2E80-B9A05AE01AB6}"/>
              </a:ext>
            </a:extLst>
          </p:cNvPr>
          <p:cNvSpPr>
            <a:spLocks noGrp="1"/>
          </p:cNvSpPr>
          <p:nvPr>
            <p:ph type="title"/>
          </p:nvPr>
        </p:nvSpPr>
        <p:spPr/>
        <p:txBody>
          <a:bodyPr/>
          <a:lstStyle/>
          <a:p>
            <a:r>
              <a:rPr lang="en-US" sz="2800" dirty="0"/>
              <a:t>RTE and </a:t>
            </a:r>
            <a:r>
              <a:rPr lang="en-US" sz="2800" dirty="0" err="1"/>
              <a:t>SuperRTE</a:t>
            </a:r>
            <a:r>
              <a:rPr lang="en-US" sz="2800" dirty="0"/>
              <a:t> awarded projects </a:t>
            </a:r>
            <a:r>
              <a:rPr lang="en-US" sz="2800" dirty="0">
                <a:solidFill>
                  <a:schemeClr val="accent1"/>
                </a:solidFill>
              </a:rPr>
              <a:t>through FY24</a:t>
            </a:r>
            <a:br>
              <a:rPr lang="en-US" sz="2800" dirty="0"/>
            </a:br>
            <a:r>
              <a:rPr lang="en-US" sz="2800" dirty="0">
                <a:solidFill>
                  <a:schemeClr val="tx2"/>
                </a:solidFill>
              </a:rPr>
              <a:t>Institution type </a:t>
            </a:r>
          </a:p>
        </p:txBody>
      </p:sp>
      <p:graphicFrame>
        <p:nvGraphicFramePr>
          <p:cNvPr id="2" name="Chart 1">
            <a:extLst>
              <a:ext uri="{FF2B5EF4-FFF2-40B4-BE49-F238E27FC236}">
                <a16:creationId xmlns:a16="http://schemas.microsoft.com/office/drawing/2014/main" id="{DC4281DD-F866-445F-8BEF-BEA64BDA351A}"/>
              </a:ext>
            </a:extLst>
          </p:cNvPr>
          <p:cNvGraphicFramePr>
            <a:graphicFrameLocks/>
          </p:cNvGraphicFramePr>
          <p:nvPr/>
        </p:nvGraphicFramePr>
        <p:xfrm>
          <a:off x="888176" y="1567398"/>
          <a:ext cx="5207824" cy="362862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Chart 2">
            <a:extLst>
              <a:ext uri="{FF2B5EF4-FFF2-40B4-BE49-F238E27FC236}">
                <a16:creationId xmlns:a16="http://schemas.microsoft.com/office/drawing/2014/main" id="{ACF109FC-7A02-4A5C-B940-C232E158ECD2}"/>
              </a:ext>
            </a:extLst>
          </p:cNvPr>
          <p:cNvGraphicFramePr>
            <a:graphicFrameLocks/>
          </p:cNvGraphicFramePr>
          <p:nvPr/>
        </p:nvGraphicFramePr>
        <p:xfrm>
          <a:off x="6096000" y="1567398"/>
          <a:ext cx="5043210" cy="362862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555188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FC56DB-934F-1A0C-5788-55AD279312D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A81EE6CD-B94D-B353-8B45-04F48F11E762}"/>
              </a:ext>
            </a:extLst>
          </p:cNvPr>
          <p:cNvSpPr>
            <a:spLocks noGrp="1"/>
          </p:cNvSpPr>
          <p:nvPr>
            <p:ph type="title"/>
          </p:nvPr>
        </p:nvSpPr>
        <p:spPr>
          <a:xfrm>
            <a:off x="888176" y="558602"/>
            <a:ext cx="10415648" cy="460301"/>
          </a:xfrm>
        </p:spPr>
        <p:txBody>
          <a:bodyPr/>
          <a:lstStyle/>
          <a:p>
            <a:r>
              <a:rPr lang="en-US" sz="2800" dirty="0"/>
              <a:t>NSUF Rapid Turnaround Experiments FY24</a:t>
            </a:r>
            <a:endParaRPr lang="en-US" dirty="0"/>
          </a:p>
        </p:txBody>
      </p:sp>
      <p:graphicFrame>
        <p:nvGraphicFramePr>
          <p:cNvPr id="7" name="Chart 6">
            <a:extLst>
              <a:ext uri="{FF2B5EF4-FFF2-40B4-BE49-F238E27FC236}">
                <a16:creationId xmlns:a16="http://schemas.microsoft.com/office/drawing/2014/main" id="{8A0A194B-956E-4787-B280-D687CC261A90}"/>
              </a:ext>
            </a:extLst>
          </p:cNvPr>
          <p:cNvGraphicFramePr>
            <a:graphicFrameLocks/>
          </p:cNvGraphicFramePr>
          <p:nvPr/>
        </p:nvGraphicFramePr>
        <p:xfrm>
          <a:off x="1418175" y="1018903"/>
          <a:ext cx="9355649" cy="536343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990239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003B9-7E6F-2CF8-89FA-46147ED48F1D}"/>
              </a:ext>
            </a:extLst>
          </p:cNvPr>
          <p:cNvSpPr>
            <a:spLocks noGrp="1"/>
          </p:cNvSpPr>
          <p:nvPr>
            <p:ph type="title"/>
          </p:nvPr>
        </p:nvSpPr>
        <p:spPr/>
        <p:txBody>
          <a:bodyPr/>
          <a:lstStyle/>
          <a:p>
            <a:r>
              <a:rPr lang="en-US" dirty="0"/>
              <a:t>NSUF RTE Proposal Updates</a:t>
            </a:r>
          </a:p>
        </p:txBody>
      </p:sp>
      <p:sp>
        <p:nvSpPr>
          <p:cNvPr id="3" name="Content Placeholder 2">
            <a:extLst>
              <a:ext uri="{FF2B5EF4-FFF2-40B4-BE49-F238E27FC236}">
                <a16:creationId xmlns:a16="http://schemas.microsoft.com/office/drawing/2014/main" id="{D93A27BA-7F49-FFE0-6F92-B5DD4B478EE3}"/>
              </a:ext>
            </a:extLst>
          </p:cNvPr>
          <p:cNvSpPr>
            <a:spLocks noGrp="1"/>
          </p:cNvSpPr>
          <p:nvPr>
            <p:ph idx="1"/>
          </p:nvPr>
        </p:nvSpPr>
        <p:spPr>
          <a:xfrm>
            <a:off x="888178" y="1310185"/>
            <a:ext cx="7270356" cy="4781054"/>
          </a:xfrm>
        </p:spPr>
        <p:txBody>
          <a:bodyPr/>
          <a:lstStyle/>
          <a:p>
            <a:pPr marL="0" indent="0">
              <a:buNone/>
            </a:pPr>
            <a:r>
              <a:rPr lang="en-US" b="1" dirty="0">
                <a:solidFill>
                  <a:schemeClr val="tx2"/>
                </a:solidFill>
              </a:rPr>
              <a:t>RTE rule clarifications</a:t>
            </a:r>
          </a:p>
          <a:p>
            <a:pPr>
              <a:spcBef>
                <a:spcPts val="1100"/>
              </a:spcBef>
            </a:pPr>
            <a:r>
              <a:rPr lang="en-US" b="1" dirty="0">
                <a:solidFill>
                  <a:schemeClr val="accent1"/>
                </a:solidFill>
              </a:rPr>
              <a:t>Material development </a:t>
            </a:r>
            <a:r>
              <a:rPr lang="en-US" dirty="0"/>
              <a:t>is outside the scope of an RTE</a:t>
            </a:r>
          </a:p>
          <a:p>
            <a:pPr>
              <a:spcBef>
                <a:spcPts val="1100"/>
              </a:spcBef>
            </a:pPr>
            <a:r>
              <a:rPr lang="en-US" dirty="0"/>
              <a:t>Proposals requesting </a:t>
            </a:r>
            <a:r>
              <a:rPr lang="en-US" b="1" dirty="0">
                <a:solidFill>
                  <a:schemeClr val="accent1"/>
                </a:solidFill>
              </a:rPr>
              <a:t>irradiation</a:t>
            </a:r>
            <a:r>
              <a:rPr lang="en-US" dirty="0"/>
              <a:t> without an NSUF post-irradiation facility must include significant in situ monitoring of the device under irradiation sufficient to result in a measurable scientific outcome</a:t>
            </a:r>
          </a:p>
          <a:p>
            <a:pPr>
              <a:spcBef>
                <a:spcPts val="1100"/>
              </a:spcBef>
            </a:pPr>
            <a:r>
              <a:rPr lang="en-US" dirty="0"/>
              <a:t>Proposals from </a:t>
            </a:r>
            <a:r>
              <a:rPr lang="en-US" b="1" dirty="0">
                <a:solidFill>
                  <a:schemeClr val="accent1"/>
                </a:solidFill>
              </a:rPr>
              <a:t>non-U.S. institutions </a:t>
            </a:r>
            <a:r>
              <a:rPr lang="en-US" dirty="0"/>
              <a:t>must have a U.S.-based collaborator who is not an NSUF partner facility point of contact</a:t>
            </a:r>
          </a:p>
          <a:p>
            <a:pPr>
              <a:spcBef>
                <a:spcPts val="1100"/>
              </a:spcBef>
            </a:pPr>
            <a:r>
              <a:rPr lang="en-US" b="1" dirty="0">
                <a:solidFill>
                  <a:schemeClr val="accent1"/>
                </a:solidFill>
              </a:rPr>
              <a:t>CVs</a:t>
            </a:r>
            <a:r>
              <a:rPr lang="en-US" dirty="0"/>
              <a:t> limited to 2-pages and suggested format is the NSF Biographical Sketch</a:t>
            </a:r>
          </a:p>
          <a:p>
            <a:pPr lvl="1"/>
            <a:endParaRPr lang="en-US" dirty="0"/>
          </a:p>
          <a:p>
            <a:pPr lvl="1"/>
            <a:endParaRPr lang="en-US" dirty="0"/>
          </a:p>
        </p:txBody>
      </p:sp>
      <p:pic>
        <p:nvPicPr>
          <p:cNvPr id="8" name="Picture 7">
            <a:extLst>
              <a:ext uri="{FF2B5EF4-FFF2-40B4-BE49-F238E27FC236}">
                <a16:creationId xmlns:a16="http://schemas.microsoft.com/office/drawing/2014/main" id="{07BEC0D4-C14C-AA33-B41E-5F213C9BAAE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54461" y="791570"/>
            <a:ext cx="3581135" cy="4960148"/>
          </a:xfrm>
          <a:prstGeom prst="rect">
            <a:avLst/>
          </a:prstGeom>
        </p:spPr>
      </p:pic>
    </p:spTree>
    <p:extLst>
      <p:ext uri="{BB962C8B-B14F-4D97-AF65-F5344CB8AC3E}">
        <p14:creationId xmlns:p14="http://schemas.microsoft.com/office/powerpoint/2010/main" val="24074054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926A92-8AD0-8875-1CAD-157EF191CB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018817-47EC-3018-8C30-518695F1F2DD}"/>
              </a:ext>
            </a:extLst>
          </p:cNvPr>
          <p:cNvSpPr>
            <a:spLocks noGrp="1"/>
          </p:cNvSpPr>
          <p:nvPr>
            <p:ph type="title"/>
          </p:nvPr>
        </p:nvSpPr>
        <p:spPr/>
        <p:txBody>
          <a:bodyPr/>
          <a:lstStyle/>
          <a:p>
            <a:r>
              <a:rPr lang="en-US" dirty="0"/>
              <a:t>NSUF RTE Project Award Updates</a:t>
            </a:r>
          </a:p>
        </p:txBody>
      </p:sp>
      <p:sp>
        <p:nvSpPr>
          <p:cNvPr id="3" name="Content Placeholder 2">
            <a:extLst>
              <a:ext uri="{FF2B5EF4-FFF2-40B4-BE49-F238E27FC236}">
                <a16:creationId xmlns:a16="http://schemas.microsoft.com/office/drawing/2014/main" id="{C636DC37-699C-EE27-B9F8-7524018303E1}"/>
              </a:ext>
            </a:extLst>
          </p:cNvPr>
          <p:cNvSpPr>
            <a:spLocks noGrp="1"/>
          </p:cNvSpPr>
          <p:nvPr>
            <p:ph idx="1"/>
          </p:nvPr>
        </p:nvSpPr>
        <p:spPr>
          <a:xfrm>
            <a:off x="888176" y="1355018"/>
            <a:ext cx="5943766" cy="4736221"/>
          </a:xfrm>
        </p:spPr>
        <p:txBody>
          <a:bodyPr/>
          <a:lstStyle/>
          <a:p>
            <a:pPr marL="0" indent="0">
              <a:buNone/>
            </a:pPr>
            <a:r>
              <a:rPr lang="en-US" b="1" dirty="0">
                <a:solidFill>
                  <a:schemeClr val="tx2"/>
                </a:solidFill>
              </a:rPr>
              <a:t>Publicizing the Awards</a:t>
            </a:r>
          </a:p>
          <a:p>
            <a:r>
              <a:rPr lang="en-US" dirty="0"/>
              <a:t>Application items intended for </a:t>
            </a:r>
            <a:r>
              <a:rPr lang="en-US" b="1" dirty="0">
                <a:solidFill>
                  <a:schemeClr val="accent1"/>
                </a:solidFill>
              </a:rPr>
              <a:t>public release </a:t>
            </a:r>
            <a:r>
              <a:rPr lang="en-US" dirty="0"/>
              <a:t>(300-word limit):</a:t>
            </a:r>
          </a:p>
          <a:p>
            <a:pPr lvl="1"/>
            <a:r>
              <a:rPr lang="en-US" dirty="0"/>
              <a:t>Technical Abstract </a:t>
            </a:r>
            <a:r>
              <a:rPr lang="en-US" dirty="0">
                <a:sym typeface="Wingdings" panose="05000000000000000000" pitchFamily="2" charset="2"/>
              </a:rPr>
              <a:t> Project Summary </a:t>
            </a:r>
          </a:p>
          <a:p>
            <a:pPr lvl="1"/>
            <a:r>
              <a:rPr lang="en-US" dirty="0">
                <a:sym typeface="Wingdings" panose="05000000000000000000" pitchFamily="2" charset="2"/>
              </a:rPr>
              <a:t>Program Relevance Statement</a:t>
            </a:r>
          </a:p>
          <a:p>
            <a:r>
              <a:rPr lang="en-US" dirty="0"/>
              <a:t>After award announcements are made, some information may be </a:t>
            </a:r>
            <a:r>
              <a:rPr lang="en-US" b="1" dirty="0">
                <a:solidFill>
                  <a:schemeClr val="accent1"/>
                </a:solidFill>
              </a:rPr>
              <a:t>publicly shared</a:t>
            </a:r>
            <a:r>
              <a:rPr lang="en-US" dirty="0"/>
              <a:t>:</a:t>
            </a:r>
          </a:p>
          <a:p>
            <a:pPr lvl="1"/>
            <a:r>
              <a:rPr lang="en-US" dirty="0"/>
              <a:t>Names, institutions, and expertise of principal investigator and team members</a:t>
            </a:r>
          </a:p>
          <a:p>
            <a:pPr lvl="1"/>
            <a:r>
              <a:rPr lang="en-US" dirty="0"/>
              <a:t>Hypothesis</a:t>
            </a:r>
          </a:p>
          <a:p>
            <a:pPr lvl="1"/>
            <a:r>
              <a:rPr lang="en-US" dirty="0"/>
              <a:t>Work description</a:t>
            </a:r>
          </a:p>
          <a:p>
            <a:pPr marL="457200" lvl="1" indent="0">
              <a:buNone/>
            </a:pPr>
            <a:endParaRPr lang="en-US" dirty="0"/>
          </a:p>
          <a:p>
            <a:endParaRPr lang="en-US" dirty="0"/>
          </a:p>
        </p:txBody>
      </p:sp>
      <p:pic>
        <p:nvPicPr>
          <p:cNvPr id="11" name="Picture 10" descr="Two documents illustration">
            <a:extLst>
              <a:ext uri="{FF2B5EF4-FFF2-40B4-BE49-F238E27FC236}">
                <a16:creationId xmlns:a16="http://schemas.microsoft.com/office/drawing/2014/main" id="{50318E24-5139-A418-E862-C61BF612F3A2}"/>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8872870" y="936074"/>
            <a:ext cx="2764465" cy="3951202"/>
          </a:xfrm>
          <a:prstGeom prst="rect">
            <a:avLst/>
          </a:prstGeom>
        </p:spPr>
      </p:pic>
    </p:spTree>
    <p:extLst>
      <p:ext uri="{BB962C8B-B14F-4D97-AF65-F5344CB8AC3E}">
        <p14:creationId xmlns:p14="http://schemas.microsoft.com/office/powerpoint/2010/main" val="7791593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7D601B-A894-A52E-4F6C-78C858E3C4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752198F-1F0D-3ADC-C44C-6CFED09626E6}"/>
              </a:ext>
            </a:extLst>
          </p:cNvPr>
          <p:cNvSpPr>
            <a:spLocks noGrp="1"/>
          </p:cNvSpPr>
          <p:nvPr>
            <p:ph type="title"/>
          </p:nvPr>
        </p:nvSpPr>
        <p:spPr/>
        <p:txBody>
          <a:bodyPr/>
          <a:lstStyle/>
          <a:p>
            <a:r>
              <a:rPr lang="en-US" dirty="0"/>
              <a:t>NSUF RTE Project Award Updates</a:t>
            </a:r>
          </a:p>
        </p:txBody>
      </p:sp>
      <p:sp>
        <p:nvSpPr>
          <p:cNvPr id="3" name="Content Placeholder 2">
            <a:extLst>
              <a:ext uri="{FF2B5EF4-FFF2-40B4-BE49-F238E27FC236}">
                <a16:creationId xmlns:a16="http://schemas.microsoft.com/office/drawing/2014/main" id="{C0BDE5EE-A839-7BB2-0586-51AA312B0735}"/>
              </a:ext>
            </a:extLst>
          </p:cNvPr>
          <p:cNvSpPr>
            <a:spLocks noGrp="1"/>
          </p:cNvSpPr>
          <p:nvPr>
            <p:ph idx="1"/>
          </p:nvPr>
        </p:nvSpPr>
        <p:spPr>
          <a:xfrm>
            <a:off x="888176" y="1345542"/>
            <a:ext cx="10415649" cy="4745697"/>
          </a:xfrm>
        </p:spPr>
        <p:txBody>
          <a:bodyPr/>
          <a:lstStyle/>
          <a:p>
            <a:pPr marL="0" indent="0">
              <a:buNone/>
            </a:pPr>
            <a:r>
              <a:rPr lang="en-US" b="1" dirty="0">
                <a:solidFill>
                  <a:schemeClr val="tx2"/>
                </a:solidFill>
              </a:rPr>
              <a:t>Project Timelines and Expectations</a:t>
            </a:r>
          </a:p>
          <a:p>
            <a:r>
              <a:rPr lang="en-US" dirty="0"/>
              <a:t>Guidelines provided on RTE page and award announcement letters:</a:t>
            </a:r>
          </a:p>
          <a:p>
            <a:pPr lvl="1">
              <a:spcBef>
                <a:spcPts val="1700"/>
              </a:spcBef>
            </a:pPr>
            <a:r>
              <a:rPr lang="en-US" dirty="0"/>
              <a:t>To achieve the </a:t>
            </a:r>
            <a:r>
              <a:rPr lang="en-US" b="1" dirty="0">
                <a:solidFill>
                  <a:schemeClr val="accent1"/>
                </a:solidFill>
              </a:rPr>
              <a:t>9-month RTE project timeline</a:t>
            </a:r>
            <a:r>
              <a:rPr lang="en-US" dirty="0"/>
              <a:t>:</a:t>
            </a:r>
          </a:p>
          <a:p>
            <a:pPr lvl="2"/>
            <a:r>
              <a:rPr lang="en-US" dirty="0"/>
              <a:t>Post-irradiation examination (PIE) should be scheduled within 3 months</a:t>
            </a:r>
          </a:p>
          <a:p>
            <a:pPr lvl="2"/>
            <a:r>
              <a:rPr lang="en-US" dirty="0"/>
              <a:t>Samples should be sent to the PIE facility within 5 months</a:t>
            </a:r>
          </a:p>
          <a:p>
            <a:pPr lvl="2"/>
            <a:r>
              <a:rPr lang="en-US" dirty="0"/>
              <a:t>Project scope should be completed within 9 months</a:t>
            </a:r>
          </a:p>
          <a:p>
            <a:pPr lvl="2"/>
            <a:endParaRPr lang="en-US" dirty="0"/>
          </a:p>
          <a:p>
            <a:pPr lvl="1"/>
            <a:r>
              <a:rPr lang="en-US" dirty="0"/>
              <a:t>To achieve the </a:t>
            </a:r>
            <a:r>
              <a:rPr lang="en-US" b="1" dirty="0">
                <a:solidFill>
                  <a:schemeClr val="accent1"/>
                </a:solidFill>
              </a:rPr>
              <a:t>12-month </a:t>
            </a:r>
            <a:r>
              <a:rPr lang="en-US" b="1" dirty="0" err="1">
                <a:solidFill>
                  <a:schemeClr val="accent1"/>
                </a:solidFill>
              </a:rPr>
              <a:t>SuperRTE</a:t>
            </a:r>
            <a:r>
              <a:rPr lang="en-US" b="1" dirty="0">
                <a:solidFill>
                  <a:schemeClr val="accent1"/>
                </a:solidFill>
              </a:rPr>
              <a:t> project timeline</a:t>
            </a:r>
            <a:r>
              <a:rPr lang="en-US" dirty="0"/>
              <a:t>:</a:t>
            </a:r>
          </a:p>
          <a:p>
            <a:pPr lvl="2"/>
            <a:r>
              <a:rPr lang="en-US" dirty="0"/>
              <a:t>PIE should be scheduled within 4 months</a:t>
            </a:r>
          </a:p>
          <a:p>
            <a:pPr lvl="2"/>
            <a:r>
              <a:rPr lang="en-US" dirty="0"/>
              <a:t>Samples should be sent to the PIE facility within 7 months</a:t>
            </a:r>
          </a:p>
          <a:p>
            <a:pPr lvl="2"/>
            <a:r>
              <a:rPr lang="en-US" dirty="0"/>
              <a:t>Project scope should be completed within 12 months</a:t>
            </a:r>
          </a:p>
          <a:p>
            <a:endParaRPr lang="en-US" dirty="0"/>
          </a:p>
        </p:txBody>
      </p:sp>
    </p:spTree>
    <p:extLst>
      <p:ext uri="{BB962C8B-B14F-4D97-AF65-F5344CB8AC3E}">
        <p14:creationId xmlns:p14="http://schemas.microsoft.com/office/powerpoint/2010/main" val="37685596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58E6DE-0535-48D5-F7B9-B20D4370E8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EC98B0-5F6D-9DD2-8692-C9D6C401640C}"/>
              </a:ext>
            </a:extLst>
          </p:cNvPr>
          <p:cNvSpPr>
            <a:spLocks noGrp="1"/>
          </p:cNvSpPr>
          <p:nvPr>
            <p:ph type="title"/>
          </p:nvPr>
        </p:nvSpPr>
        <p:spPr>
          <a:xfrm>
            <a:off x="888176" y="558603"/>
            <a:ext cx="10415648" cy="726092"/>
          </a:xfrm>
        </p:spPr>
        <p:txBody>
          <a:bodyPr/>
          <a:lstStyle/>
          <a:p>
            <a:r>
              <a:rPr lang="en-US" dirty="0"/>
              <a:t>NSUF RTE </a:t>
            </a:r>
            <a:r>
              <a:rPr lang="en-US" dirty="0">
                <a:solidFill>
                  <a:schemeClr val="accent1"/>
                </a:solidFill>
              </a:rPr>
              <a:t>Completion Reports</a:t>
            </a:r>
          </a:p>
        </p:txBody>
      </p:sp>
      <p:sp>
        <p:nvSpPr>
          <p:cNvPr id="3" name="Content Placeholder 2">
            <a:extLst>
              <a:ext uri="{FF2B5EF4-FFF2-40B4-BE49-F238E27FC236}">
                <a16:creationId xmlns:a16="http://schemas.microsoft.com/office/drawing/2014/main" id="{D24AB4A9-B6DF-3606-B575-06F73D332640}"/>
              </a:ext>
            </a:extLst>
          </p:cNvPr>
          <p:cNvSpPr>
            <a:spLocks noGrp="1"/>
          </p:cNvSpPr>
          <p:nvPr>
            <p:ph idx="1"/>
          </p:nvPr>
        </p:nvSpPr>
        <p:spPr>
          <a:xfrm>
            <a:off x="888176" y="1284695"/>
            <a:ext cx="10415649" cy="4594670"/>
          </a:xfrm>
        </p:spPr>
        <p:txBody>
          <a:bodyPr/>
          <a:lstStyle/>
          <a:p>
            <a:r>
              <a:rPr lang="en-US" dirty="0"/>
              <a:t>New Completion Report template provided at </a:t>
            </a:r>
            <a:r>
              <a:rPr lang="en-US" dirty="0">
                <a:solidFill>
                  <a:schemeClr val="accent4"/>
                </a:solidFill>
              </a:rPr>
              <a:t>https://nsuf.inl.gov/Page/rte</a:t>
            </a:r>
            <a:r>
              <a:rPr lang="en-US" dirty="0">
                <a:solidFill>
                  <a:schemeClr val="accent5"/>
                </a:solidFill>
              </a:rPr>
              <a:t>:</a:t>
            </a:r>
          </a:p>
          <a:p>
            <a:pPr lvl="1"/>
            <a:r>
              <a:rPr lang="en-US" dirty="0"/>
              <a:t>Title and Authors</a:t>
            </a:r>
          </a:p>
          <a:p>
            <a:pPr lvl="1"/>
            <a:r>
              <a:rPr lang="en-US" dirty="0"/>
              <a:t>Technical Abstract</a:t>
            </a:r>
          </a:p>
          <a:p>
            <a:pPr lvl="1"/>
            <a:r>
              <a:rPr lang="en-US" dirty="0"/>
              <a:t>Project Description</a:t>
            </a:r>
          </a:p>
          <a:p>
            <a:pPr lvl="1"/>
            <a:r>
              <a:rPr lang="en-US" dirty="0"/>
              <a:t>Results</a:t>
            </a:r>
          </a:p>
          <a:p>
            <a:pPr lvl="1"/>
            <a:r>
              <a:rPr lang="en-US" dirty="0"/>
              <a:t>Publications and Presentations</a:t>
            </a:r>
          </a:p>
          <a:p>
            <a:pPr lvl="1"/>
            <a:r>
              <a:rPr lang="en-US" dirty="0"/>
              <a:t>Program Relevance</a:t>
            </a:r>
          </a:p>
          <a:p>
            <a:pPr lvl="1"/>
            <a:r>
              <a:rPr lang="en-US" dirty="0"/>
              <a:t>References</a:t>
            </a:r>
          </a:p>
          <a:p>
            <a:r>
              <a:rPr lang="en-US" dirty="0"/>
              <a:t>Completions reports to be used in NSUF annual reporting</a:t>
            </a:r>
          </a:p>
          <a:p>
            <a:r>
              <a:rPr lang="en-US" dirty="0"/>
              <a:t>Delayed public release of the report is possible</a:t>
            </a:r>
          </a:p>
          <a:p>
            <a:pPr lvl="1"/>
            <a:r>
              <a:rPr lang="en-US" dirty="0"/>
              <a:t>Notify </a:t>
            </a:r>
            <a:r>
              <a:rPr lang="en-US" dirty="0">
                <a:hlinkClick r:id="rId3"/>
              </a:rPr>
              <a:t>nsuf@inl.gov</a:t>
            </a:r>
            <a:r>
              <a:rPr lang="en-US" dirty="0"/>
              <a:t> upon submission of completion report</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4222323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68BEE5-63F4-7475-81C0-A2B0A377B48F}"/>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3D87B56E-D696-7B4A-3E4A-4E7BFFC3AAD5}"/>
              </a:ext>
            </a:extLst>
          </p:cNvPr>
          <p:cNvSpPr>
            <a:spLocks noGrp="1"/>
          </p:cNvSpPr>
          <p:nvPr>
            <p:ph type="title"/>
          </p:nvPr>
        </p:nvSpPr>
        <p:spPr>
          <a:xfrm>
            <a:off x="975131" y="2443955"/>
            <a:ext cx="6271513" cy="1262598"/>
          </a:xfrm>
        </p:spPr>
        <p:txBody>
          <a:bodyPr/>
          <a:lstStyle/>
          <a:p>
            <a:r>
              <a:rPr lang="en-US" sz="4400" dirty="0"/>
              <a:t>NSUF Website Updates</a:t>
            </a:r>
          </a:p>
        </p:txBody>
      </p:sp>
      <p:pic>
        <p:nvPicPr>
          <p:cNvPr id="6" name="Picture Placeholder 5" descr="Two people looking at a computer&#10;&#10;AI-generated content may be incorrect.">
            <a:extLst>
              <a:ext uri="{FF2B5EF4-FFF2-40B4-BE49-F238E27FC236}">
                <a16:creationId xmlns:a16="http://schemas.microsoft.com/office/drawing/2014/main" id="{FD4AA2BB-161D-DC7F-56F8-C810C6732EEC}"/>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346941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BFA92-30DC-6040-9963-184E5B048000}"/>
              </a:ext>
            </a:extLst>
          </p:cNvPr>
          <p:cNvSpPr>
            <a:spLocks noGrp="1"/>
          </p:cNvSpPr>
          <p:nvPr>
            <p:ph type="title"/>
          </p:nvPr>
        </p:nvSpPr>
        <p:spPr>
          <a:xfrm>
            <a:off x="888176" y="558602"/>
            <a:ext cx="10415648" cy="1008797"/>
          </a:xfrm>
        </p:spPr>
        <p:txBody>
          <a:bodyPr/>
          <a:lstStyle/>
          <a:p>
            <a:r>
              <a:rPr lang="en-US" dirty="0"/>
              <a:t>Multi-Factor (MFA) Authentication: A New Secure Login Process</a:t>
            </a:r>
            <a:br>
              <a:rPr lang="en-US" dirty="0"/>
            </a:br>
            <a:endParaRPr lang="en-US" sz="1200" dirty="0"/>
          </a:p>
        </p:txBody>
      </p:sp>
      <p:sp>
        <p:nvSpPr>
          <p:cNvPr id="3" name="Content Placeholder 2">
            <a:extLst>
              <a:ext uri="{FF2B5EF4-FFF2-40B4-BE49-F238E27FC236}">
                <a16:creationId xmlns:a16="http://schemas.microsoft.com/office/drawing/2014/main" id="{2416D61A-0E65-624F-89C6-4D156FFF7A9C}"/>
              </a:ext>
            </a:extLst>
          </p:cNvPr>
          <p:cNvSpPr>
            <a:spLocks noGrp="1"/>
          </p:cNvSpPr>
          <p:nvPr>
            <p:ph idx="1"/>
          </p:nvPr>
        </p:nvSpPr>
        <p:spPr>
          <a:xfrm>
            <a:off x="888176" y="1739901"/>
            <a:ext cx="6106513" cy="4351338"/>
          </a:xfrm>
        </p:spPr>
        <p:txBody>
          <a:bodyPr/>
          <a:lstStyle/>
          <a:p>
            <a:r>
              <a:rPr lang="en-US" dirty="0"/>
              <a:t>Data breaches require additional security</a:t>
            </a:r>
          </a:p>
          <a:p>
            <a:r>
              <a:rPr lang="en-US" dirty="0"/>
              <a:t>Security features need to be ‘phish proof’ </a:t>
            </a:r>
          </a:p>
          <a:p>
            <a:r>
              <a:rPr lang="en-US" dirty="0"/>
              <a:t>MFA tokens are: </a:t>
            </a:r>
          </a:p>
          <a:p>
            <a:pPr lvl="1"/>
            <a:r>
              <a:rPr lang="en-US" dirty="0"/>
              <a:t>Time based</a:t>
            </a:r>
          </a:p>
          <a:p>
            <a:pPr lvl="1"/>
            <a:r>
              <a:rPr lang="en-US" dirty="0"/>
              <a:t>Secure</a:t>
            </a:r>
          </a:p>
          <a:p>
            <a:pPr lvl="1"/>
            <a:r>
              <a:rPr lang="en-US" dirty="0"/>
              <a:t>Open source</a:t>
            </a:r>
          </a:p>
          <a:p>
            <a:r>
              <a:rPr lang="en-US" dirty="0"/>
              <a:t>Authenticator apps are free, easy to use, and are widely used </a:t>
            </a:r>
          </a:p>
          <a:p>
            <a:endParaRPr lang="en-US" dirty="0"/>
          </a:p>
          <a:p>
            <a:endParaRPr lang="en-US" dirty="0"/>
          </a:p>
        </p:txBody>
      </p:sp>
      <p:pic>
        <p:nvPicPr>
          <p:cNvPr id="7" name="Picture 6">
            <a:extLst>
              <a:ext uri="{FF2B5EF4-FFF2-40B4-BE49-F238E27FC236}">
                <a16:creationId xmlns:a16="http://schemas.microsoft.com/office/drawing/2014/main" id="{E5729477-5381-434A-219D-63DC7415826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10020" y="1567399"/>
            <a:ext cx="3558084" cy="3286584"/>
          </a:xfrm>
          <a:prstGeom prst="rect">
            <a:avLst/>
          </a:prstGeom>
          <a:effectLst>
            <a:outerShdw blurRad="76200" dir="18900000" sy="23000" kx="-1200000" algn="bl" rotWithShape="0">
              <a:prstClr val="black">
                <a:alpha val="20000"/>
              </a:prstClr>
            </a:outerShdw>
            <a:reflection blurRad="6350" stA="52000" endA="300" endPos="35000" dist="50800" dir="5400000" sy="-100000" algn="bl" rotWithShape="0"/>
          </a:effectLst>
        </p:spPr>
      </p:pic>
    </p:spTree>
    <p:extLst>
      <p:ext uri="{BB962C8B-B14F-4D97-AF65-F5344CB8AC3E}">
        <p14:creationId xmlns:p14="http://schemas.microsoft.com/office/powerpoint/2010/main" val="39422045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BFA92-30DC-6040-9963-184E5B048000}"/>
              </a:ext>
            </a:extLst>
          </p:cNvPr>
          <p:cNvSpPr>
            <a:spLocks noGrp="1"/>
          </p:cNvSpPr>
          <p:nvPr>
            <p:ph type="title"/>
          </p:nvPr>
        </p:nvSpPr>
        <p:spPr>
          <a:xfrm>
            <a:off x="888176" y="558602"/>
            <a:ext cx="10415648" cy="1008797"/>
          </a:xfrm>
        </p:spPr>
        <p:txBody>
          <a:bodyPr/>
          <a:lstStyle/>
          <a:p>
            <a:r>
              <a:rPr lang="en-US" dirty="0"/>
              <a:t>Proposal Validation: Simplifying the Process of Proposing Research</a:t>
            </a:r>
            <a:endParaRPr lang="en-US" sz="1200" dirty="0"/>
          </a:p>
        </p:txBody>
      </p:sp>
      <p:sp>
        <p:nvSpPr>
          <p:cNvPr id="3" name="Content Placeholder 2">
            <a:extLst>
              <a:ext uri="{FF2B5EF4-FFF2-40B4-BE49-F238E27FC236}">
                <a16:creationId xmlns:a16="http://schemas.microsoft.com/office/drawing/2014/main" id="{2416D61A-0E65-624F-89C6-4D156FFF7A9C}"/>
              </a:ext>
            </a:extLst>
          </p:cNvPr>
          <p:cNvSpPr>
            <a:spLocks noGrp="1"/>
          </p:cNvSpPr>
          <p:nvPr>
            <p:ph idx="1"/>
          </p:nvPr>
        </p:nvSpPr>
        <p:spPr>
          <a:xfrm>
            <a:off x="888176" y="1739901"/>
            <a:ext cx="5207823" cy="4351338"/>
          </a:xfrm>
        </p:spPr>
        <p:txBody>
          <a:bodyPr/>
          <a:lstStyle/>
          <a:p>
            <a:r>
              <a:rPr lang="en-US" dirty="0"/>
              <a:t>Validation improvements:</a:t>
            </a:r>
          </a:p>
          <a:p>
            <a:pPr lvl="1"/>
            <a:r>
              <a:rPr lang="en-US" dirty="0"/>
              <a:t>Intuitive visual cues</a:t>
            </a:r>
          </a:p>
          <a:p>
            <a:pPr lvl="1"/>
            <a:r>
              <a:rPr lang="en-US" dirty="0"/>
              <a:t>Clear messaging</a:t>
            </a:r>
          </a:p>
          <a:p>
            <a:pPr lvl="1"/>
            <a:r>
              <a:rPr lang="en-US" dirty="0"/>
              <a:t>Real-time validation</a:t>
            </a:r>
          </a:p>
          <a:p>
            <a:r>
              <a:rPr lang="en-US" dirty="0"/>
              <a:t>Proposal process is easier</a:t>
            </a:r>
          </a:p>
          <a:p>
            <a:r>
              <a:rPr lang="en-US" dirty="0"/>
              <a:t>User support has improved</a:t>
            </a:r>
          </a:p>
          <a:p>
            <a:endParaRPr lang="en-US" dirty="0"/>
          </a:p>
          <a:p>
            <a:endParaRPr lang="en-US" dirty="0"/>
          </a:p>
          <a:p>
            <a:endParaRPr lang="en-US" dirty="0"/>
          </a:p>
        </p:txBody>
      </p:sp>
      <p:pic>
        <p:nvPicPr>
          <p:cNvPr id="5" name="Picture 4">
            <a:extLst>
              <a:ext uri="{FF2B5EF4-FFF2-40B4-BE49-F238E27FC236}">
                <a16:creationId xmlns:a16="http://schemas.microsoft.com/office/drawing/2014/main" id="{67813E64-4D91-D0E0-9EF8-96270EC7C9A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06152" y="1452108"/>
            <a:ext cx="4207983" cy="3603927"/>
          </a:xfrm>
          <a:prstGeom prst="rect">
            <a:avLst/>
          </a:prstGeom>
          <a:effectLst>
            <a:outerShdw blurRad="76200" dir="18900000" sy="23000" kx="-1200000" algn="bl" rotWithShape="0">
              <a:prstClr val="black">
                <a:alpha val="20000"/>
              </a:prstClr>
            </a:outerShdw>
            <a:reflection blurRad="6350" stA="52000" endA="300" endPos="35000" dist="50800" dir="5400000" sy="-100000" algn="bl" rotWithShape="0"/>
          </a:effectLst>
        </p:spPr>
      </p:pic>
    </p:spTree>
    <p:extLst>
      <p:ext uri="{BB962C8B-B14F-4D97-AF65-F5344CB8AC3E}">
        <p14:creationId xmlns:p14="http://schemas.microsoft.com/office/powerpoint/2010/main" val="40719615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BFA92-30DC-6040-9963-184E5B048000}"/>
              </a:ext>
            </a:extLst>
          </p:cNvPr>
          <p:cNvSpPr>
            <a:spLocks noGrp="1"/>
          </p:cNvSpPr>
          <p:nvPr>
            <p:ph type="title"/>
          </p:nvPr>
        </p:nvSpPr>
        <p:spPr>
          <a:xfrm>
            <a:off x="888176" y="558602"/>
            <a:ext cx="10415648" cy="1008797"/>
          </a:xfrm>
        </p:spPr>
        <p:txBody>
          <a:bodyPr/>
          <a:lstStyle/>
          <a:p>
            <a:r>
              <a:rPr lang="en-US" dirty="0"/>
              <a:t>Project Status: Tracking, Scheduling and Reporting</a:t>
            </a:r>
            <a:endParaRPr lang="en-US" sz="1200" dirty="0"/>
          </a:p>
        </p:txBody>
      </p:sp>
      <p:sp>
        <p:nvSpPr>
          <p:cNvPr id="3" name="Content Placeholder 2">
            <a:extLst>
              <a:ext uri="{FF2B5EF4-FFF2-40B4-BE49-F238E27FC236}">
                <a16:creationId xmlns:a16="http://schemas.microsoft.com/office/drawing/2014/main" id="{2416D61A-0E65-624F-89C6-4D156FFF7A9C}"/>
              </a:ext>
            </a:extLst>
          </p:cNvPr>
          <p:cNvSpPr>
            <a:spLocks noGrp="1"/>
          </p:cNvSpPr>
          <p:nvPr>
            <p:ph idx="1"/>
          </p:nvPr>
        </p:nvSpPr>
        <p:spPr>
          <a:xfrm>
            <a:off x="888176" y="1739901"/>
            <a:ext cx="10415649" cy="4351338"/>
          </a:xfrm>
        </p:spPr>
        <p:txBody>
          <a:bodyPr/>
          <a:lstStyle/>
          <a:p>
            <a:r>
              <a:rPr lang="en-US" dirty="0"/>
              <a:t>Project status reporting now officially launched</a:t>
            </a:r>
          </a:p>
          <a:p>
            <a:r>
              <a:rPr lang="en-US" dirty="0"/>
              <a:t>Multi-year pilot program completed</a:t>
            </a:r>
          </a:p>
          <a:p>
            <a:r>
              <a:rPr lang="en-US" dirty="0"/>
              <a:t>Status reports trigger completion reports</a:t>
            </a:r>
          </a:p>
          <a:p>
            <a:r>
              <a:rPr lang="en-US" dirty="0"/>
              <a:t>Easy, simple process</a:t>
            </a:r>
          </a:p>
          <a:p>
            <a:endParaRPr lang="en-US" dirty="0"/>
          </a:p>
        </p:txBody>
      </p:sp>
      <p:pic>
        <p:nvPicPr>
          <p:cNvPr id="7" name="Picture 6">
            <a:extLst>
              <a:ext uri="{FF2B5EF4-FFF2-40B4-BE49-F238E27FC236}">
                <a16:creationId xmlns:a16="http://schemas.microsoft.com/office/drawing/2014/main" id="{03F23B21-66D8-FD3D-F158-D500965FE0D1}"/>
              </a:ext>
            </a:extLst>
          </p:cNvPr>
          <p:cNvPicPr>
            <a:picLocks noChangeAspect="1"/>
          </p:cNvPicPr>
          <p:nvPr/>
        </p:nvPicPr>
        <p:blipFill>
          <a:blip r:embed="rId3"/>
          <a:stretch>
            <a:fillRect/>
          </a:stretch>
        </p:blipFill>
        <p:spPr>
          <a:xfrm>
            <a:off x="334651" y="3759049"/>
            <a:ext cx="11522697" cy="1441208"/>
          </a:xfrm>
          <a:prstGeom prst="rect">
            <a:avLst/>
          </a:prstGeom>
          <a:effectLst>
            <a:outerShdw blurRad="76200" dir="18900000" sy="23000" kx="-1200000" algn="bl" rotWithShape="0">
              <a:prstClr val="black">
                <a:alpha val="20000"/>
              </a:prstClr>
            </a:outerShdw>
            <a:reflection blurRad="6350" stA="52000" endA="300" endPos="35000" dist="50800" dir="5400000" sy="-100000" algn="bl" rotWithShape="0"/>
          </a:effectLst>
        </p:spPr>
      </p:pic>
    </p:spTree>
    <p:extLst>
      <p:ext uri="{BB962C8B-B14F-4D97-AF65-F5344CB8AC3E}">
        <p14:creationId xmlns:p14="http://schemas.microsoft.com/office/powerpoint/2010/main" val="5923950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diagram of a company's process&#10;&#10;Description automatically generated with medium confidence">
            <a:extLst>
              <a:ext uri="{FF2B5EF4-FFF2-40B4-BE49-F238E27FC236}">
                <a16:creationId xmlns:a16="http://schemas.microsoft.com/office/drawing/2014/main" id="{2EF69FBD-A14F-EEEF-5E03-1770C102B56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58139" y="780150"/>
            <a:ext cx="9275722" cy="5297699"/>
          </a:xfrm>
          <a:prstGeom prst="rect">
            <a:avLst/>
          </a:prstGeom>
        </p:spPr>
      </p:pic>
      <p:sp>
        <p:nvSpPr>
          <p:cNvPr id="5" name="Title 4">
            <a:extLst>
              <a:ext uri="{FF2B5EF4-FFF2-40B4-BE49-F238E27FC236}">
                <a16:creationId xmlns:a16="http://schemas.microsoft.com/office/drawing/2014/main" id="{E8CDEA96-AB6B-0F2B-18FE-3D548D6F676D}"/>
              </a:ext>
            </a:extLst>
          </p:cNvPr>
          <p:cNvSpPr>
            <a:spLocks noGrp="1"/>
          </p:cNvSpPr>
          <p:nvPr>
            <p:ph type="title"/>
          </p:nvPr>
        </p:nvSpPr>
        <p:spPr/>
        <p:txBody>
          <a:bodyPr/>
          <a:lstStyle/>
          <a:p>
            <a:r>
              <a:rPr lang="en-US" sz="2800" b="1" dirty="0"/>
              <a:t>NSUF research areas cover all technical readiness levels</a:t>
            </a:r>
            <a:endParaRPr lang="en-US" dirty="0"/>
          </a:p>
        </p:txBody>
      </p:sp>
    </p:spTree>
    <p:extLst>
      <p:ext uri="{BB962C8B-B14F-4D97-AF65-F5344CB8AC3E}">
        <p14:creationId xmlns:p14="http://schemas.microsoft.com/office/powerpoint/2010/main" val="63216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BFA92-30DC-6040-9963-184E5B048000}"/>
              </a:ext>
            </a:extLst>
          </p:cNvPr>
          <p:cNvSpPr>
            <a:spLocks noGrp="1"/>
          </p:cNvSpPr>
          <p:nvPr>
            <p:ph type="title"/>
          </p:nvPr>
        </p:nvSpPr>
        <p:spPr>
          <a:xfrm>
            <a:off x="888176" y="558602"/>
            <a:ext cx="10415648" cy="1008797"/>
          </a:xfrm>
        </p:spPr>
        <p:txBody>
          <a:bodyPr/>
          <a:lstStyle/>
          <a:p>
            <a:r>
              <a:rPr lang="en-US" dirty="0"/>
              <a:t>NRDS Integration: The Future of Research Data</a:t>
            </a:r>
            <a:endParaRPr lang="en-US" sz="1200" dirty="0"/>
          </a:p>
        </p:txBody>
      </p:sp>
      <p:sp>
        <p:nvSpPr>
          <p:cNvPr id="3" name="Content Placeholder 2">
            <a:extLst>
              <a:ext uri="{FF2B5EF4-FFF2-40B4-BE49-F238E27FC236}">
                <a16:creationId xmlns:a16="http://schemas.microsoft.com/office/drawing/2014/main" id="{2416D61A-0E65-624F-89C6-4D156FFF7A9C}"/>
              </a:ext>
            </a:extLst>
          </p:cNvPr>
          <p:cNvSpPr>
            <a:spLocks noGrp="1"/>
          </p:cNvSpPr>
          <p:nvPr>
            <p:ph idx="1"/>
          </p:nvPr>
        </p:nvSpPr>
        <p:spPr>
          <a:xfrm>
            <a:off x="888176" y="2103157"/>
            <a:ext cx="10415649" cy="3630843"/>
          </a:xfrm>
        </p:spPr>
        <p:txBody>
          <a:bodyPr/>
          <a:lstStyle/>
          <a:p>
            <a:r>
              <a:rPr lang="en-US" dirty="0"/>
              <a:t>NRDS is now directly integrated with proposals</a:t>
            </a:r>
          </a:p>
          <a:p>
            <a:r>
              <a:rPr lang="en-US" dirty="0"/>
              <a:t>This integration fully supports single-sign-on (SSO) with NRDS</a:t>
            </a:r>
          </a:p>
          <a:p>
            <a:r>
              <a:rPr lang="en-US" dirty="0"/>
              <a:t>Research data is directly connected with your awarded proposal</a:t>
            </a:r>
          </a:p>
          <a:p>
            <a:endParaRPr lang="en-US" dirty="0"/>
          </a:p>
          <a:p>
            <a:endParaRPr lang="en-US" dirty="0"/>
          </a:p>
          <a:p>
            <a:endParaRPr lang="en-US" dirty="0"/>
          </a:p>
        </p:txBody>
      </p:sp>
      <p:pic>
        <p:nvPicPr>
          <p:cNvPr id="7" name="Picture 6">
            <a:extLst>
              <a:ext uri="{FF2B5EF4-FFF2-40B4-BE49-F238E27FC236}">
                <a16:creationId xmlns:a16="http://schemas.microsoft.com/office/drawing/2014/main" id="{20D8D202-39B9-4092-76A9-0E06277A32C3}"/>
              </a:ext>
            </a:extLst>
          </p:cNvPr>
          <p:cNvPicPr>
            <a:picLocks noChangeAspect="1"/>
          </p:cNvPicPr>
          <p:nvPr/>
        </p:nvPicPr>
        <p:blipFill>
          <a:blip r:embed="rId3"/>
          <a:stretch>
            <a:fillRect/>
          </a:stretch>
        </p:blipFill>
        <p:spPr>
          <a:xfrm>
            <a:off x="1241340" y="4137972"/>
            <a:ext cx="9897856" cy="714475"/>
          </a:xfrm>
          <a:prstGeom prst="rect">
            <a:avLst/>
          </a:prstGeom>
          <a:effectLst>
            <a:outerShdw blurRad="76200" dir="18900000" sy="23000" kx="-1200000" algn="bl" rotWithShape="0">
              <a:prstClr val="black">
                <a:alpha val="20000"/>
              </a:prstClr>
            </a:outerShdw>
            <a:reflection blurRad="6350" stA="52000" endA="300" endPos="35000" dist="50800" dir="5400000" sy="-100000" algn="bl" rotWithShape="0"/>
          </a:effectLst>
        </p:spPr>
      </p:pic>
    </p:spTree>
    <p:extLst>
      <p:ext uri="{BB962C8B-B14F-4D97-AF65-F5344CB8AC3E}">
        <p14:creationId xmlns:p14="http://schemas.microsoft.com/office/powerpoint/2010/main" val="29540304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FC519C-C2AD-C259-46E4-7DD0BB9D908F}"/>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AB517A43-E37D-1279-B44B-F9862EC8D5F3}"/>
              </a:ext>
            </a:extLst>
          </p:cNvPr>
          <p:cNvSpPr>
            <a:spLocks noGrp="1"/>
          </p:cNvSpPr>
          <p:nvPr>
            <p:ph type="title"/>
          </p:nvPr>
        </p:nvSpPr>
        <p:spPr>
          <a:xfrm>
            <a:off x="981481" y="2797701"/>
            <a:ext cx="5632261" cy="1262598"/>
          </a:xfrm>
        </p:spPr>
        <p:txBody>
          <a:bodyPr/>
          <a:lstStyle/>
          <a:p>
            <a:r>
              <a:rPr lang="en-US" sz="4400" dirty="0"/>
              <a:t>NSUF Community Interactions</a:t>
            </a:r>
            <a:endParaRPr lang="en-US" sz="4400" dirty="0">
              <a:solidFill>
                <a:schemeClr val="accent5"/>
              </a:solidFill>
            </a:endParaRPr>
          </a:p>
        </p:txBody>
      </p:sp>
      <p:pic>
        <p:nvPicPr>
          <p:cNvPr id="7" name="Picture Placeholder 6" descr="A group of people posing for the camera&#10;&#10;AI-generated content may be incorrect.">
            <a:extLst>
              <a:ext uri="{FF2B5EF4-FFF2-40B4-BE49-F238E27FC236}">
                <a16:creationId xmlns:a16="http://schemas.microsoft.com/office/drawing/2014/main" id="{6DB1E8E0-0EDC-AFDF-9682-3BC1BDC277C8}"/>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a:xfrm rot="5400000">
            <a:off x="7253288" y="1211263"/>
            <a:ext cx="6149975" cy="3725862"/>
          </a:xfrm>
        </p:spPr>
      </p:pic>
    </p:spTree>
    <p:extLst>
      <p:ext uri="{BB962C8B-B14F-4D97-AF65-F5344CB8AC3E}">
        <p14:creationId xmlns:p14="http://schemas.microsoft.com/office/powerpoint/2010/main" val="14821796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4611A3-0231-B847-2F2A-A2EAD3C759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117560-1321-20A1-5882-899EDC322689}"/>
              </a:ext>
            </a:extLst>
          </p:cNvPr>
          <p:cNvSpPr>
            <a:spLocks noGrp="1"/>
          </p:cNvSpPr>
          <p:nvPr>
            <p:ph type="title"/>
          </p:nvPr>
        </p:nvSpPr>
        <p:spPr>
          <a:xfrm>
            <a:off x="571500" y="558602"/>
            <a:ext cx="10732324" cy="1008797"/>
          </a:xfrm>
        </p:spPr>
        <p:txBody>
          <a:bodyPr/>
          <a:lstStyle/>
          <a:p>
            <a:r>
              <a:rPr lang="en-US" dirty="0"/>
              <a:t>NSUF Hosts </a:t>
            </a:r>
            <a:r>
              <a:rPr lang="en-US" dirty="0">
                <a:solidFill>
                  <a:schemeClr val="accent1"/>
                </a:solidFill>
              </a:rPr>
              <a:t>Workshop on Irradiation Testing </a:t>
            </a:r>
          </a:p>
        </p:txBody>
      </p:sp>
      <p:sp>
        <p:nvSpPr>
          <p:cNvPr id="8" name="Picture Placeholder 2">
            <a:extLst>
              <a:ext uri="{FF2B5EF4-FFF2-40B4-BE49-F238E27FC236}">
                <a16:creationId xmlns:a16="http://schemas.microsoft.com/office/drawing/2014/main" id="{C8C9D96F-D1FC-7514-2E5C-8EDE5680765B}"/>
              </a:ext>
            </a:extLst>
          </p:cNvPr>
          <p:cNvSpPr txBox="1">
            <a:spLocks/>
          </p:cNvSpPr>
          <p:nvPr/>
        </p:nvSpPr>
        <p:spPr>
          <a:xfrm>
            <a:off x="571500" y="1371600"/>
            <a:ext cx="5413565" cy="4720856"/>
          </a:xfrm>
          <a:prstGeom prst="rect">
            <a:avLst/>
          </a:prstGeom>
        </p:spPr>
        <p:txBody>
          <a:bodyPr vert="horz" lIns="0" tIns="0" rIns="91440" bIns="45720" rtlCol="0" anchor="t">
            <a:noAutofit/>
          </a:bodyPr>
          <a:lstStyle>
            <a:lvl1pPr marL="228600" indent="-228600" algn="l" defTabSz="914400" rtl="0" eaLnBrk="1" latinLnBrk="0" hangingPunct="1">
              <a:lnSpc>
                <a:spcPct val="90000"/>
              </a:lnSpc>
              <a:spcBef>
                <a:spcPts val="1000"/>
              </a:spcBef>
              <a:buClr>
                <a:schemeClr val="bg2"/>
              </a:buClr>
              <a:buFont typeface="Arial" panose="020B0604020202020204" pitchFamily="34" charset="0"/>
              <a:buChar char="•"/>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600" dirty="0">
              <a:effectLst/>
              <a:latin typeface="Arial" panose="020B0604020202020204" pitchFamily="34" charset="0"/>
            </a:endParaRPr>
          </a:p>
          <a:p>
            <a:pPr marL="0" indent="0">
              <a:buFont typeface="Arial" panose="020B0604020202020204" pitchFamily="34" charset="0"/>
              <a:buNone/>
            </a:pPr>
            <a:endParaRPr lang="en-US" sz="2000" b="1" dirty="0">
              <a:solidFill>
                <a:schemeClr val="bg2"/>
              </a:solidFill>
              <a:latin typeface="Arial"/>
              <a:cs typeface="Arial"/>
            </a:endParaRPr>
          </a:p>
        </p:txBody>
      </p:sp>
      <p:sp>
        <p:nvSpPr>
          <p:cNvPr id="6" name="TextBox 5">
            <a:extLst>
              <a:ext uri="{FF2B5EF4-FFF2-40B4-BE49-F238E27FC236}">
                <a16:creationId xmlns:a16="http://schemas.microsoft.com/office/drawing/2014/main" id="{B61FD3D0-0EF0-D791-14FE-B08E8C33FDAC}"/>
              </a:ext>
            </a:extLst>
          </p:cNvPr>
          <p:cNvSpPr txBox="1"/>
          <p:nvPr/>
        </p:nvSpPr>
        <p:spPr>
          <a:xfrm>
            <a:off x="6815470" y="4256187"/>
            <a:ext cx="5767005" cy="1354217"/>
          </a:xfrm>
          <a:prstGeom prst="rect">
            <a:avLst/>
          </a:prstGeom>
          <a:noFill/>
        </p:spPr>
        <p:txBody>
          <a:bodyPr wrap="square">
            <a:spAutoFit/>
          </a:bodyPr>
          <a:lstStyle/>
          <a:p>
            <a:br>
              <a:rPr lang="en-US" dirty="0">
                <a:effectLst/>
                <a:latin typeface="Arial Narrow" panose="020B0604020202020204" pitchFamily="34" charset="0"/>
              </a:rPr>
            </a:br>
            <a:endParaRPr lang="en-US" dirty="0">
              <a:effectLst/>
              <a:latin typeface="Arial Narrow" panose="020B0604020202020204" pitchFamily="34" charset="0"/>
            </a:endParaRPr>
          </a:p>
          <a:p>
            <a:br>
              <a:rPr lang="en-US" dirty="0">
                <a:effectLst/>
                <a:latin typeface="Arial Narrow" panose="020B0604020202020204" pitchFamily="34" charset="0"/>
              </a:rPr>
            </a:br>
            <a:endParaRPr lang="en-US" dirty="0">
              <a:effectLst/>
              <a:latin typeface="Arial Narrow" panose="020B0604020202020204" pitchFamily="34" charset="0"/>
            </a:endParaRPr>
          </a:p>
          <a:p>
            <a:r>
              <a:rPr lang="en-US" sz="1000" i="1" dirty="0">
                <a:effectLst/>
                <a:latin typeface="Arial Narrow" panose="020B0604020202020204" pitchFamily="34" charset="0"/>
              </a:rPr>
              <a:t>2024 </a:t>
            </a:r>
            <a:r>
              <a:rPr lang="en-US" sz="1000" i="1" dirty="0">
                <a:latin typeface="Arial Narrow" panose="020B0604020202020204" pitchFamily="34" charset="0"/>
              </a:rPr>
              <a:t>Irradiation Testing Pilot Workshop participants </a:t>
            </a:r>
            <a:r>
              <a:rPr lang="en-US" sz="1000" i="1" dirty="0">
                <a:effectLst/>
                <a:latin typeface="Arial Narrow" panose="020B0604020202020204" pitchFamily="34" charset="0"/>
              </a:rPr>
              <a:t>at the Center for Advanced Energy Studies</a:t>
            </a:r>
            <a:endParaRPr lang="en-US" sz="1100" dirty="0">
              <a:effectLst/>
              <a:latin typeface="Arial Narrow" panose="020B0604020202020204" pitchFamily="34" charset="0"/>
            </a:endParaRPr>
          </a:p>
        </p:txBody>
      </p:sp>
      <p:pic>
        <p:nvPicPr>
          <p:cNvPr id="5" name="Picture 4" descr="A group of people posing for a photo&#10;&#10;AI-generated content may be incorrect.">
            <a:extLst>
              <a:ext uri="{FF2B5EF4-FFF2-40B4-BE49-F238E27FC236}">
                <a16:creationId xmlns:a16="http://schemas.microsoft.com/office/drawing/2014/main" id="{4E90971B-5571-1ED4-D034-9E9E78D0F8D2}"/>
              </a:ext>
            </a:extLst>
          </p:cNvPr>
          <p:cNvPicPr>
            <a:picLocks noChangeAspect="1"/>
          </p:cNvPicPr>
          <p:nvPr/>
        </p:nvPicPr>
        <p:blipFill>
          <a:blip r:embed="rId4"/>
          <a:stretch>
            <a:fillRect/>
          </a:stretch>
        </p:blipFill>
        <p:spPr>
          <a:xfrm>
            <a:off x="6815470" y="1313555"/>
            <a:ext cx="5125690" cy="4002040"/>
          </a:xfrm>
          <a:prstGeom prst="rect">
            <a:avLst/>
          </a:prstGeom>
        </p:spPr>
      </p:pic>
      <p:sp>
        <p:nvSpPr>
          <p:cNvPr id="3" name="Content Placeholder 2">
            <a:extLst>
              <a:ext uri="{FF2B5EF4-FFF2-40B4-BE49-F238E27FC236}">
                <a16:creationId xmlns:a16="http://schemas.microsoft.com/office/drawing/2014/main" id="{EB19C717-2A2E-6C98-8F01-1469180E0745}"/>
              </a:ext>
            </a:extLst>
          </p:cNvPr>
          <p:cNvSpPr txBox="1">
            <a:spLocks/>
          </p:cNvSpPr>
          <p:nvPr/>
        </p:nvSpPr>
        <p:spPr>
          <a:xfrm>
            <a:off x="571500" y="1202268"/>
            <a:ext cx="6083681" cy="4888972"/>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Arial" panose="020B0604020202020204" pitchFamily="34" charset="0"/>
              <a:buChar char="•"/>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400"/>
              </a:spcBef>
              <a:spcAft>
                <a:spcPts val="600"/>
              </a:spcAft>
              <a:buNone/>
            </a:pPr>
            <a:r>
              <a:rPr lang="en-US" sz="1800" b="1" dirty="0">
                <a:solidFill>
                  <a:schemeClr val="accent3"/>
                </a:solidFill>
              </a:rPr>
              <a:t>Pilot Workshop: May 20-23, 2024 at the Center for Advanced Energy Studies (CAES)</a:t>
            </a:r>
          </a:p>
          <a:p>
            <a:pPr marL="285750" indent="-285750">
              <a:spcBef>
                <a:spcPts val="400"/>
              </a:spcBef>
            </a:pPr>
            <a:r>
              <a:rPr lang="en-US" sz="1800" dirty="0">
                <a:latin typeface="Arial"/>
                <a:cs typeface="Arial"/>
              </a:rPr>
              <a:t>Outreach to non-nuclear energy specific university-affiliated material science researchers.</a:t>
            </a:r>
          </a:p>
          <a:p>
            <a:pPr marL="285750" indent="-285750"/>
            <a:r>
              <a:rPr lang="en-US" sz="1800" dirty="0">
                <a:solidFill>
                  <a:schemeClr val="accent5">
                    <a:lumMod val="75000"/>
                  </a:schemeClr>
                </a:solidFill>
                <a:latin typeface="Arial" panose="020B0604020202020204" pitchFamily="34" charset="0"/>
              </a:rPr>
              <a:t>H</a:t>
            </a:r>
            <a:r>
              <a:rPr lang="en-US" sz="1800" dirty="0">
                <a:solidFill>
                  <a:schemeClr val="accent5">
                    <a:lumMod val="75000"/>
                  </a:schemeClr>
                </a:solidFill>
                <a:effectLst/>
                <a:latin typeface="Arial" panose="020B0604020202020204" pitchFamily="34" charset="0"/>
              </a:rPr>
              <a:t>osted undergraduate students and faculty from </a:t>
            </a:r>
            <a:r>
              <a:rPr lang="en-US" sz="1800" dirty="0">
                <a:effectLst/>
                <a:latin typeface="Arial" panose="020B0604020202020204" pitchFamily="34" charset="0"/>
              </a:rPr>
              <a:t>four</a:t>
            </a:r>
            <a:r>
              <a:rPr lang="en-US" sz="1800" dirty="0">
                <a:solidFill>
                  <a:schemeClr val="accent5">
                    <a:lumMod val="75000"/>
                  </a:schemeClr>
                </a:solidFill>
                <a:effectLst/>
                <a:latin typeface="Arial" panose="020B0604020202020204" pitchFamily="34" charset="0"/>
              </a:rPr>
              <a:t> institutions and </a:t>
            </a:r>
            <a:r>
              <a:rPr lang="en-US" sz="1800" dirty="0">
                <a:effectLst/>
                <a:latin typeface="Arial" panose="020B0604020202020204" pitchFamily="34" charset="0"/>
              </a:rPr>
              <a:t>five</a:t>
            </a:r>
            <a:r>
              <a:rPr lang="en-US" sz="1800" dirty="0">
                <a:solidFill>
                  <a:schemeClr val="accent5">
                    <a:lumMod val="75000"/>
                  </a:schemeClr>
                </a:solidFill>
                <a:effectLst/>
                <a:latin typeface="Arial" panose="020B0604020202020204" pitchFamily="34" charset="0"/>
              </a:rPr>
              <a:t> NSUF university partners</a:t>
            </a:r>
            <a:endParaRPr lang="en-US" sz="1800" dirty="0">
              <a:solidFill>
                <a:schemeClr val="accent5">
                  <a:lumMod val="75000"/>
                </a:schemeClr>
              </a:solidFill>
              <a:latin typeface="Arial" panose="020B0604020202020204" pitchFamily="34" charset="0"/>
            </a:endParaRPr>
          </a:p>
          <a:p>
            <a:pPr marL="285750" indent="-285750">
              <a:buFont typeface="Arial" panose="020B0604020202020204" pitchFamily="34" charset="0"/>
              <a:buChar char="•"/>
            </a:pPr>
            <a:r>
              <a:rPr lang="en-US" sz="1800" b="1" dirty="0">
                <a:solidFill>
                  <a:schemeClr val="tx2"/>
                </a:solidFill>
                <a:effectLst/>
                <a:latin typeface="Arial" panose="020B0604020202020204" pitchFamily="34" charset="0"/>
              </a:rPr>
              <a:t>Participants were introduced to nuclear fuels and materials research through:</a:t>
            </a:r>
          </a:p>
          <a:p>
            <a:pPr marL="742950" lvl="1" indent="-285750">
              <a:buFont typeface="Arial" panose="020B0604020202020204" pitchFamily="34" charset="0"/>
              <a:buChar char="•"/>
            </a:pPr>
            <a:r>
              <a:rPr lang="en-US" sz="1800" dirty="0">
                <a:solidFill>
                  <a:schemeClr val="accent5">
                    <a:lumMod val="75000"/>
                  </a:schemeClr>
                </a:solidFill>
                <a:effectLst/>
                <a:latin typeface="Arial" panose="020B0604020202020204" pitchFamily="34" charset="0"/>
              </a:rPr>
              <a:t>Learning from INL staff presentations and tours of the Advanced Test Reactor, Materials and Fuels Complex, Transient Reactor Test Facility</a:t>
            </a:r>
            <a:endParaRPr lang="en-US" sz="1800" dirty="0">
              <a:solidFill>
                <a:schemeClr val="accent5">
                  <a:lumMod val="75000"/>
                </a:schemeClr>
              </a:solidFill>
              <a:latin typeface="Arial" panose="020B0604020202020204" pitchFamily="34" charset="0"/>
            </a:endParaRPr>
          </a:p>
          <a:p>
            <a:pPr marL="742950" lvl="1" indent="-285750">
              <a:buFont typeface="Arial" panose="020B0604020202020204" pitchFamily="34" charset="0"/>
              <a:buChar char="•"/>
            </a:pPr>
            <a:r>
              <a:rPr lang="en-US" sz="1800" dirty="0">
                <a:solidFill>
                  <a:schemeClr val="accent5">
                    <a:lumMod val="75000"/>
                  </a:schemeClr>
                </a:solidFill>
                <a:latin typeface="Arial" panose="020B0604020202020204" pitchFamily="34" charset="0"/>
              </a:rPr>
              <a:t>Performing h</a:t>
            </a:r>
            <a:r>
              <a:rPr lang="en-US" sz="1800" dirty="0">
                <a:solidFill>
                  <a:schemeClr val="accent5">
                    <a:lumMod val="75000"/>
                  </a:schemeClr>
                </a:solidFill>
                <a:effectLst/>
                <a:latin typeface="Arial" panose="020B0604020202020204" pitchFamily="34" charset="0"/>
              </a:rPr>
              <a:t>ands-on work at the CAES Microscopy and Characterization Suite</a:t>
            </a:r>
          </a:p>
          <a:p>
            <a:pPr marL="742950" lvl="1" indent="-285750">
              <a:buFont typeface="Arial" panose="020B0604020202020204" pitchFamily="34" charset="0"/>
              <a:buChar char="•"/>
            </a:pPr>
            <a:r>
              <a:rPr lang="en-US" sz="1800" dirty="0">
                <a:solidFill>
                  <a:schemeClr val="accent5">
                    <a:lumMod val="75000"/>
                  </a:schemeClr>
                </a:solidFill>
                <a:effectLst/>
                <a:latin typeface="Arial" panose="020B0604020202020204" pitchFamily="34" charset="0"/>
              </a:rPr>
              <a:t>Collaborating with faculty and NSUF partner representatives to design proposals suitable for an NSUF Rapid Turnaround Experiment</a:t>
            </a:r>
          </a:p>
          <a:p>
            <a:endParaRPr lang="en-US" dirty="0"/>
          </a:p>
          <a:p>
            <a:endParaRPr lang="en-US" dirty="0"/>
          </a:p>
          <a:p>
            <a:endParaRPr lang="en-US" dirty="0"/>
          </a:p>
        </p:txBody>
      </p:sp>
    </p:spTree>
    <p:extLst>
      <p:ext uri="{BB962C8B-B14F-4D97-AF65-F5344CB8AC3E}">
        <p14:creationId xmlns:p14="http://schemas.microsoft.com/office/powerpoint/2010/main" val="454342700"/>
      </p:ext>
    </p:extLst>
  </p:cSld>
  <p:clrMapOvr>
    <a:masterClrMapping/>
  </p:clrMapOvr>
  <p:extLst>
    <p:ext uri="{6950BFC3-D8DA-4A85-94F7-54DA5524770B}">
      <p188:commentRel xmlns:p188="http://schemas.microsoft.com/office/powerpoint/2018/8/main" r:id="rId3"/>
    </p:ext>
  </p:extLs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F2B9F-4660-A1E1-E69F-5237DC6B0E4D}"/>
              </a:ext>
            </a:extLst>
          </p:cNvPr>
          <p:cNvSpPr>
            <a:spLocks noGrp="1"/>
          </p:cNvSpPr>
          <p:nvPr>
            <p:ph type="title"/>
          </p:nvPr>
        </p:nvSpPr>
        <p:spPr>
          <a:xfrm>
            <a:off x="571500" y="558602"/>
            <a:ext cx="10732324" cy="1008797"/>
          </a:xfrm>
        </p:spPr>
        <p:txBody>
          <a:bodyPr/>
          <a:lstStyle/>
          <a:p>
            <a:r>
              <a:rPr lang="en-US" dirty="0"/>
              <a:t>2024 </a:t>
            </a:r>
            <a:r>
              <a:rPr lang="en-US" dirty="0">
                <a:solidFill>
                  <a:schemeClr val="accent1"/>
                </a:solidFill>
              </a:rPr>
              <a:t>User Development Pilot Workshop on Irradiation Testing</a:t>
            </a:r>
          </a:p>
        </p:txBody>
      </p:sp>
      <p:sp>
        <p:nvSpPr>
          <p:cNvPr id="8" name="Picture Placeholder 2">
            <a:extLst>
              <a:ext uri="{FF2B5EF4-FFF2-40B4-BE49-F238E27FC236}">
                <a16:creationId xmlns:a16="http://schemas.microsoft.com/office/drawing/2014/main" id="{982542AF-742F-A4BC-2764-996FB936B97C}"/>
              </a:ext>
            </a:extLst>
          </p:cNvPr>
          <p:cNvSpPr txBox="1">
            <a:spLocks/>
          </p:cNvSpPr>
          <p:nvPr/>
        </p:nvSpPr>
        <p:spPr>
          <a:xfrm>
            <a:off x="571500" y="1371600"/>
            <a:ext cx="3806249" cy="4351338"/>
          </a:xfrm>
          <a:prstGeom prst="rect">
            <a:avLst/>
          </a:prstGeom>
        </p:spPr>
        <p:txBody>
          <a:bodyPr vert="horz" lIns="0" tIns="0" rIns="91440" bIns="45720" rtlCol="0" anchor="t">
            <a:noAutofit/>
          </a:bodyPr>
          <a:lstStyle>
            <a:lvl1pPr marL="228600" indent="-228600" algn="l" defTabSz="914400" rtl="0" eaLnBrk="1" latinLnBrk="0" hangingPunct="1">
              <a:lnSpc>
                <a:spcPct val="90000"/>
              </a:lnSpc>
              <a:spcBef>
                <a:spcPts val="1000"/>
              </a:spcBef>
              <a:buClr>
                <a:schemeClr val="bg2"/>
              </a:buClr>
              <a:buFont typeface="Arial" panose="020B0604020202020204" pitchFamily="34" charset="0"/>
              <a:buChar char="•"/>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dirty="0">
                <a:solidFill>
                  <a:schemeClr val="tx1"/>
                </a:solidFill>
                <a:latin typeface="Arial"/>
                <a:cs typeface="Arial"/>
              </a:rPr>
              <a:t>Facility Tours:</a:t>
            </a:r>
          </a:p>
          <a:p>
            <a:r>
              <a:rPr lang="en-US" sz="1800" dirty="0">
                <a:latin typeface="Arial"/>
                <a:cs typeface="Arial"/>
              </a:rPr>
              <a:t>Experimental Breeder Reactor I (EBR-I)</a:t>
            </a:r>
          </a:p>
          <a:p>
            <a:r>
              <a:rPr lang="en-US" sz="1800" dirty="0">
                <a:latin typeface="Arial"/>
                <a:cs typeface="Arial"/>
              </a:rPr>
              <a:t>Advanced Test Reactor (ATR)</a:t>
            </a:r>
          </a:p>
          <a:p>
            <a:r>
              <a:rPr lang="en-US" sz="1800" dirty="0">
                <a:latin typeface="Arial"/>
                <a:cs typeface="Arial"/>
              </a:rPr>
              <a:t>Irradiated Materials and Characterization Lab (IMCL)</a:t>
            </a:r>
          </a:p>
          <a:p>
            <a:r>
              <a:rPr lang="en-US" sz="1800" dirty="0">
                <a:latin typeface="Arial"/>
                <a:cs typeface="Arial"/>
              </a:rPr>
              <a:t>Sample Preparation Lab (SPL)</a:t>
            </a:r>
          </a:p>
          <a:p>
            <a:r>
              <a:rPr lang="en-US" sz="1800" dirty="0">
                <a:latin typeface="Arial"/>
                <a:cs typeface="Arial"/>
              </a:rPr>
              <a:t>Hot Fuel Examination Facility (HFEF)</a:t>
            </a:r>
          </a:p>
          <a:p>
            <a:r>
              <a:rPr lang="en-US" sz="1800" dirty="0">
                <a:latin typeface="Arial"/>
                <a:cs typeface="Arial"/>
              </a:rPr>
              <a:t>Transient Reactor Test Facility (TREAT)</a:t>
            </a:r>
          </a:p>
        </p:txBody>
      </p:sp>
      <p:sp>
        <p:nvSpPr>
          <p:cNvPr id="3" name="Picture Placeholder 2">
            <a:extLst>
              <a:ext uri="{FF2B5EF4-FFF2-40B4-BE49-F238E27FC236}">
                <a16:creationId xmlns:a16="http://schemas.microsoft.com/office/drawing/2014/main" id="{C58A0699-1B46-F236-2978-44CA9636E463}"/>
              </a:ext>
            </a:extLst>
          </p:cNvPr>
          <p:cNvSpPr txBox="1">
            <a:spLocks/>
          </p:cNvSpPr>
          <p:nvPr/>
        </p:nvSpPr>
        <p:spPr>
          <a:xfrm>
            <a:off x="4939284" y="1371600"/>
            <a:ext cx="6966204" cy="2459736"/>
          </a:xfrm>
          <a:prstGeom prst="rect">
            <a:avLst/>
          </a:prstGeom>
        </p:spPr>
        <p:txBody>
          <a:bodyPr vert="horz" lIns="0" tIns="0" rIns="91440" bIns="45720" rtlCol="0" anchor="t">
            <a:noAutofit/>
          </a:bodyPr>
          <a:lstStyle>
            <a:lvl1pPr marL="228600" indent="-228600" algn="l" defTabSz="914400" rtl="0" eaLnBrk="1" latinLnBrk="0" hangingPunct="1">
              <a:lnSpc>
                <a:spcPct val="90000"/>
              </a:lnSpc>
              <a:spcBef>
                <a:spcPts val="1000"/>
              </a:spcBef>
              <a:buClr>
                <a:schemeClr val="bg2"/>
              </a:buClr>
              <a:buFont typeface="Arial" panose="020B0604020202020204" pitchFamily="34" charset="0"/>
              <a:buChar char="•"/>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dirty="0">
                <a:solidFill>
                  <a:schemeClr val="tx1"/>
                </a:solidFill>
                <a:latin typeface="Arial"/>
                <a:cs typeface="Arial"/>
              </a:rPr>
              <a:t>Hands On Work: </a:t>
            </a:r>
          </a:p>
          <a:p>
            <a:pPr lvl="1">
              <a:buFont typeface="Arial" panose="020B0604020202020204" pitchFamily="34" charset="0"/>
              <a:buChar char="•"/>
            </a:pPr>
            <a:r>
              <a:rPr lang="en-US" sz="1800" dirty="0">
                <a:latin typeface="Arial"/>
                <a:cs typeface="Arial"/>
              </a:rPr>
              <a:t>CAES Microscopy and Characterization Suite (</a:t>
            </a:r>
            <a:r>
              <a:rPr lang="en-US" sz="1800" dirty="0" err="1">
                <a:latin typeface="Arial"/>
                <a:cs typeface="Arial"/>
              </a:rPr>
              <a:t>MaCS</a:t>
            </a:r>
            <a:r>
              <a:rPr lang="en-US" sz="1800" dirty="0">
                <a:latin typeface="Arial"/>
                <a:cs typeface="Arial"/>
              </a:rPr>
              <a:t>)</a:t>
            </a:r>
          </a:p>
          <a:p>
            <a:pPr lvl="1">
              <a:buFont typeface="Arial" panose="020B0604020202020204" pitchFamily="34" charset="0"/>
              <a:buChar char="•"/>
            </a:pPr>
            <a:r>
              <a:rPr lang="en-US" sz="1800" dirty="0">
                <a:latin typeface="Arial"/>
                <a:cs typeface="Arial"/>
              </a:rPr>
              <a:t>Sample preparation </a:t>
            </a:r>
          </a:p>
          <a:p>
            <a:pPr lvl="2"/>
            <a:r>
              <a:rPr lang="en-US" sz="1800" dirty="0">
                <a:latin typeface="Arial"/>
                <a:cs typeface="Arial"/>
              </a:rPr>
              <a:t>Jet polish and mounting</a:t>
            </a:r>
          </a:p>
          <a:p>
            <a:pPr lvl="1">
              <a:buFont typeface="Arial" panose="020B0604020202020204" pitchFamily="34" charset="0"/>
              <a:buChar char="•"/>
            </a:pPr>
            <a:r>
              <a:rPr lang="en-US" sz="1800" dirty="0" err="1">
                <a:latin typeface="Arial"/>
                <a:cs typeface="Arial"/>
              </a:rPr>
              <a:t>ThermoFisher</a:t>
            </a:r>
            <a:r>
              <a:rPr lang="en-US" sz="1800" dirty="0">
                <a:latin typeface="Arial"/>
                <a:cs typeface="Arial"/>
              </a:rPr>
              <a:t> Spectra 300 STEM</a:t>
            </a:r>
          </a:p>
          <a:p>
            <a:pPr lvl="1">
              <a:buFont typeface="Arial" panose="020B0604020202020204" pitchFamily="34" charset="0"/>
              <a:buChar char="•"/>
            </a:pPr>
            <a:r>
              <a:rPr lang="en-US" sz="1800" dirty="0" err="1">
                <a:latin typeface="Arial"/>
                <a:cs typeface="Arial"/>
              </a:rPr>
              <a:t>Cameca</a:t>
            </a:r>
            <a:r>
              <a:rPr lang="en-US" sz="1800" dirty="0">
                <a:latin typeface="Arial"/>
                <a:cs typeface="Arial"/>
              </a:rPr>
              <a:t> </a:t>
            </a:r>
            <a:r>
              <a:rPr lang="en-US" sz="1800" dirty="0" err="1">
                <a:latin typeface="Arial"/>
                <a:cs typeface="Arial"/>
              </a:rPr>
              <a:t>Intruments</a:t>
            </a:r>
            <a:r>
              <a:rPr lang="en-US" sz="1800" dirty="0">
                <a:latin typeface="Arial"/>
                <a:cs typeface="Arial"/>
              </a:rPr>
              <a:t> LEAP 4000X HR atom probe</a:t>
            </a:r>
          </a:p>
          <a:p>
            <a:pPr lvl="1">
              <a:buFont typeface="Arial" panose="020B0604020202020204" pitchFamily="34" charset="0"/>
              <a:buChar char="•"/>
            </a:pPr>
            <a:r>
              <a:rPr lang="en-US" sz="1800" dirty="0">
                <a:latin typeface="Arial"/>
                <a:cs typeface="Arial"/>
              </a:rPr>
              <a:t>Quanta 3D FEG Dual focused ion beam</a:t>
            </a:r>
          </a:p>
          <a:p>
            <a:pPr lvl="1">
              <a:buFont typeface="Arial" panose="020B0604020202020204" pitchFamily="34" charset="0"/>
              <a:buChar char="•"/>
            </a:pPr>
            <a:r>
              <a:rPr lang="en-US" sz="1800" dirty="0">
                <a:latin typeface="Arial"/>
                <a:cs typeface="Arial"/>
              </a:rPr>
              <a:t>JEOL JSM-6610LV SEM</a:t>
            </a:r>
          </a:p>
        </p:txBody>
      </p:sp>
      <p:pic>
        <p:nvPicPr>
          <p:cNvPr id="5" name="Picture 4" descr="A close-up of a radiography&#10;&#10;Description automatically generated">
            <a:extLst>
              <a:ext uri="{FF2B5EF4-FFF2-40B4-BE49-F238E27FC236}">
                <a16:creationId xmlns:a16="http://schemas.microsoft.com/office/drawing/2014/main" id="{76C89873-F038-0DE1-C0F8-7B6E8610AA1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220378" y="3966644"/>
            <a:ext cx="3338873" cy="2130791"/>
          </a:xfrm>
          <a:prstGeom prst="rect">
            <a:avLst/>
          </a:prstGeom>
        </p:spPr>
      </p:pic>
      <p:pic>
        <p:nvPicPr>
          <p:cNvPr id="9" name="Picture 8" descr="A close-up of a microscope&#10;&#10;Description automatically generated">
            <a:extLst>
              <a:ext uri="{FF2B5EF4-FFF2-40B4-BE49-F238E27FC236}">
                <a16:creationId xmlns:a16="http://schemas.microsoft.com/office/drawing/2014/main" id="{80858642-92C6-8EC0-7623-21DB0D735001}"/>
              </a:ext>
            </a:extLst>
          </p:cNvPr>
          <p:cNvPicPr>
            <a:picLocks noChangeAspect="1"/>
          </p:cNvPicPr>
          <p:nvPr/>
        </p:nvPicPr>
        <p:blipFill>
          <a:blip r:embed="rId3"/>
          <a:stretch>
            <a:fillRect/>
          </a:stretch>
        </p:blipFill>
        <p:spPr>
          <a:xfrm>
            <a:off x="7559251" y="3966644"/>
            <a:ext cx="1993689" cy="1912948"/>
          </a:xfrm>
          <a:prstGeom prst="rect">
            <a:avLst/>
          </a:prstGeom>
        </p:spPr>
      </p:pic>
      <p:pic>
        <p:nvPicPr>
          <p:cNvPr id="11" name="Picture 10" descr="A diagram of different types of crystals&#10;&#10;Description automatically generated">
            <a:extLst>
              <a:ext uri="{FF2B5EF4-FFF2-40B4-BE49-F238E27FC236}">
                <a16:creationId xmlns:a16="http://schemas.microsoft.com/office/drawing/2014/main" id="{1FDEFDCC-4D26-487A-B887-4D98B2110BE7}"/>
              </a:ext>
            </a:extLst>
          </p:cNvPr>
          <p:cNvPicPr>
            <a:picLocks noChangeAspect="1"/>
          </p:cNvPicPr>
          <p:nvPr/>
        </p:nvPicPr>
        <p:blipFill>
          <a:blip r:embed="rId4"/>
          <a:stretch>
            <a:fillRect/>
          </a:stretch>
        </p:blipFill>
        <p:spPr>
          <a:xfrm>
            <a:off x="9552940" y="3966644"/>
            <a:ext cx="2639060" cy="2058743"/>
          </a:xfrm>
          <a:prstGeom prst="rect">
            <a:avLst/>
          </a:prstGeom>
        </p:spPr>
      </p:pic>
    </p:spTree>
    <p:extLst>
      <p:ext uri="{BB962C8B-B14F-4D97-AF65-F5344CB8AC3E}">
        <p14:creationId xmlns:p14="http://schemas.microsoft.com/office/powerpoint/2010/main" val="38217109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5342FA-2957-A895-AD6B-8D0E54D81A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A122D7-35C2-E381-6AA6-6E8179A2A95E}"/>
              </a:ext>
            </a:extLst>
          </p:cNvPr>
          <p:cNvSpPr>
            <a:spLocks noGrp="1"/>
          </p:cNvSpPr>
          <p:nvPr>
            <p:ph type="title"/>
          </p:nvPr>
        </p:nvSpPr>
        <p:spPr>
          <a:xfrm>
            <a:off x="571500" y="558602"/>
            <a:ext cx="10732324" cy="1008797"/>
          </a:xfrm>
        </p:spPr>
        <p:txBody>
          <a:bodyPr/>
          <a:lstStyle/>
          <a:p>
            <a:r>
              <a:rPr lang="en-US" dirty="0"/>
              <a:t>NSUF Hosts </a:t>
            </a:r>
            <a:r>
              <a:rPr lang="en-US" dirty="0">
                <a:solidFill>
                  <a:schemeClr val="accent2"/>
                </a:solidFill>
              </a:rPr>
              <a:t>2024 Science Review Board</a:t>
            </a:r>
          </a:p>
        </p:txBody>
      </p:sp>
      <p:sp>
        <p:nvSpPr>
          <p:cNvPr id="8" name="Picture Placeholder 2">
            <a:extLst>
              <a:ext uri="{FF2B5EF4-FFF2-40B4-BE49-F238E27FC236}">
                <a16:creationId xmlns:a16="http://schemas.microsoft.com/office/drawing/2014/main" id="{6D8BF1A5-5C3E-5D38-65E4-258CC3CB5D9F}"/>
              </a:ext>
            </a:extLst>
          </p:cNvPr>
          <p:cNvSpPr txBox="1">
            <a:spLocks/>
          </p:cNvSpPr>
          <p:nvPr/>
        </p:nvSpPr>
        <p:spPr>
          <a:xfrm>
            <a:off x="571500" y="1511300"/>
            <a:ext cx="5413565" cy="4581156"/>
          </a:xfrm>
          <a:prstGeom prst="rect">
            <a:avLst/>
          </a:prstGeom>
        </p:spPr>
        <p:txBody>
          <a:bodyPr vert="horz" lIns="0" tIns="0" rIns="91440" bIns="45720" rtlCol="0" anchor="t">
            <a:noAutofit/>
          </a:bodyPr>
          <a:lstStyle>
            <a:lvl1pPr marL="228600" indent="-228600" algn="l" defTabSz="914400" rtl="0" eaLnBrk="1" latinLnBrk="0" hangingPunct="1">
              <a:lnSpc>
                <a:spcPct val="90000"/>
              </a:lnSpc>
              <a:spcBef>
                <a:spcPts val="1000"/>
              </a:spcBef>
              <a:buClr>
                <a:schemeClr val="bg2"/>
              </a:buClr>
              <a:buFont typeface="Arial" panose="020B0604020202020204" pitchFamily="34" charset="0"/>
              <a:buChar char="•"/>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750"/>
              </a:spcBef>
              <a:buNone/>
            </a:pPr>
            <a:r>
              <a:rPr lang="en-US" sz="1800" b="1" dirty="0">
                <a:solidFill>
                  <a:schemeClr val="accent3"/>
                </a:solidFill>
              </a:rPr>
              <a:t>August 6-8, 2024 at the Center for Advanced Energy Studies (CAES)</a:t>
            </a:r>
          </a:p>
          <a:p>
            <a:pPr>
              <a:spcBef>
                <a:spcPts val="750"/>
              </a:spcBef>
            </a:pPr>
            <a:r>
              <a:rPr lang="en-US" sz="1800" dirty="0"/>
              <a:t>The </a:t>
            </a:r>
            <a:r>
              <a:rPr lang="en-US" sz="1800" b="1" dirty="0">
                <a:solidFill>
                  <a:schemeClr val="accent1"/>
                </a:solidFill>
                <a:effectLst/>
                <a:latin typeface="Arial" panose="020B0604020202020204" pitchFamily="34" charset="0"/>
              </a:rPr>
              <a:t>NSUF Science Review Board (SRB) </a:t>
            </a:r>
            <a:r>
              <a:rPr lang="en-US" sz="1800" dirty="0"/>
              <a:t>consists of 10 members</a:t>
            </a:r>
            <a:r>
              <a:rPr lang="en-US" sz="1800" dirty="0">
                <a:solidFill>
                  <a:schemeClr val="accent3"/>
                </a:solidFill>
                <a:effectLst/>
                <a:latin typeface="Arial" panose="020B0604020202020204" pitchFamily="34" charset="0"/>
              </a:rPr>
              <a:t> </a:t>
            </a:r>
            <a:r>
              <a:rPr lang="en-US" sz="1800" dirty="0">
                <a:effectLst/>
                <a:latin typeface="Arial" panose="020B0604020202020204" pitchFamily="34" charset="0"/>
              </a:rPr>
              <a:t>from national laboratories, universities and industry to receive program updates, ask questions and discuss opportunities for growth. </a:t>
            </a:r>
          </a:p>
          <a:p>
            <a:pPr>
              <a:spcBef>
                <a:spcPts val="750"/>
              </a:spcBef>
            </a:pPr>
            <a:r>
              <a:rPr lang="en-US" sz="1800" dirty="0">
                <a:effectLst/>
                <a:latin typeface="Arial" panose="020B0604020202020204" pitchFamily="34" charset="0"/>
              </a:rPr>
              <a:t>The </a:t>
            </a:r>
            <a:r>
              <a:rPr lang="en-US" sz="1800" dirty="0"/>
              <a:t>SRB </a:t>
            </a:r>
            <a:r>
              <a:rPr lang="en-US" sz="1800" dirty="0">
                <a:effectLst/>
                <a:latin typeface="Arial" panose="020B0604020202020204" pitchFamily="34" charset="0"/>
              </a:rPr>
              <a:t>report provided </a:t>
            </a:r>
            <a:r>
              <a:rPr lang="en-US" sz="1800" b="1" dirty="0">
                <a:solidFill>
                  <a:schemeClr val="accent1"/>
                </a:solidFill>
                <a:effectLst/>
                <a:latin typeface="Arial" panose="020B0604020202020204" pitchFamily="34" charset="0"/>
              </a:rPr>
              <a:t>assessment and feedback</a:t>
            </a:r>
            <a:r>
              <a:rPr lang="en-US" sz="1800" dirty="0">
                <a:effectLst/>
                <a:latin typeface="Arial" panose="020B0604020202020204" pitchFamily="34" charset="0"/>
              </a:rPr>
              <a:t> to the NSUF program in the areas of:</a:t>
            </a:r>
          </a:p>
          <a:p>
            <a:pPr lvl="1">
              <a:lnSpc>
                <a:spcPct val="100000"/>
              </a:lnSpc>
              <a:spcBef>
                <a:spcPts val="150"/>
              </a:spcBef>
            </a:pPr>
            <a:r>
              <a:rPr lang="en-US" sz="1800" dirty="0"/>
              <a:t>S</a:t>
            </a:r>
            <a:r>
              <a:rPr lang="en-US" sz="1800" dirty="0">
                <a:effectLst/>
                <a:latin typeface="Arial" panose="020B0604020202020204" pitchFamily="34" charset="0"/>
              </a:rPr>
              <a:t>cientific portfolio</a:t>
            </a:r>
          </a:p>
          <a:p>
            <a:pPr lvl="1">
              <a:lnSpc>
                <a:spcPct val="100000"/>
              </a:lnSpc>
              <a:spcBef>
                <a:spcPts val="150"/>
              </a:spcBef>
            </a:pPr>
            <a:r>
              <a:rPr lang="en-US" sz="1800" dirty="0"/>
              <a:t>D</a:t>
            </a:r>
            <a:r>
              <a:rPr lang="en-US" sz="1800" dirty="0">
                <a:effectLst/>
                <a:latin typeface="Arial" panose="020B0604020202020204" pitchFamily="34" charset="0"/>
              </a:rPr>
              <a:t>ata management and sharing </a:t>
            </a:r>
          </a:p>
          <a:p>
            <a:pPr lvl="1">
              <a:lnSpc>
                <a:spcPct val="100000"/>
              </a:lnSpc>
              <a:spcBef>
                <a:spcPts val="150"/>
              </a:spcBef>
            </a:pPr>
            <a:r>
              <a:rPr lang="en-US" sz="1800" dirty="0"/>
              <a:t>S</a:t>
            </a:r>
            <a:r>
              <a:rPr lang="en-US" sz="1800" dirty="0">
                <a:effectLst/>
                <a:latin typeface="Arial" panose="020B0604020202020204" pitchFamily="34" charset="0"/>
              </a:rPr>
              <a:t>trategic planning </a:t>
            </a:r>
          </a:p>
          <a:p>
            <a:pPr lvl="1">
              <a:lnSpc>
                <a:spcPct val="100000"/>
              </a:lnSpc>
              <a:spcBef>
                <a:spcPts val="150"/>
              </a:spcBef>
            </a:pPr>
            <a:r>
              <a:rPr lang="en-US" sz="1800" dirty="0">
                <a:effectLst/>
                <a:latin typeface="Arial" panose="020B0604020202020204" pitchFamily="34" charset="0"/>
              </a:rPr>
              <a:t>Proposal and award policies</a:t>
            </a:r>
          </a:p>
          <a:p>
            <a:pPr lvl="1">
              <a:lnSpc>
                <a:spcPct val="100000"/>
              </a:lnSpc>
              <a:spcBef>
                <a:spcPts val="150"/>
              </a:spcBef>
            </a:pPr>
            <a:r>
              <a:rPr lang="en-US" sz="1800" dirty="0"/>
              <a:t>Instrument Scientist and Nuclear Fuels and Materials Library programs</a:t>
            </a:r>
            <a:endParaRPr lang="en-US" sz="1800" dirty="0">
              <a:effectLst/>
              <a:latin typeface="Arial" panose="020B0604020202020204" pitchFamily="34" charset="0"/>
            </a:endParaRPr>
          </a:p>
          <a:p>
            <a:pPr marL="0" indent="0">
              <a:buFont typeface="Arial" panose="020B0604020202020204" pitchFamily="34" charset="0"/>
              <a:buNone/>
            </a:pPr>
            <a:endParaRPr lang="en-US" sz="2000" b="1" dirty="0">
              <a:solidFill>
                <a:schemeClr val="bg2"/>
              </a:solidFill>
              <a:latin typeface="Arial"/>
              <a:cs typeface="Arial"/>
            </a:endParaRPr>
          </a:p>
        </p:txBody>
      </p:sp>
      <p:pic>
        <p:nvPicPr>
          <p:cNvPr id="4" name="Picture 3" descr="A group of people posing for a photo&#10;&#10;AI-generated content may be incorrect.">
            <a:extLst>
              <a:ext uri="{FF2B5EF4-FFF2-40B4-BE49-F238E27FC236}">
                <a16:creationId xmlns:a16="http://schemas.microsoft.com/office/drawing/2014/main" id="{920C28A8-8935-F061-D03D-C52A52771784}"/>
              </a:ext>
            </a:extLst>
          </p:cNvPr>
          <p:cNvPicPr>
            <a:picLocks noChangeAspect="1"/>
          </p:cNvPicPr>
          <p:nvPr/>
        </p:nvPicPr>
        <p:blipFill>
          <a:blip r:embed="rId2"/>
          <a:stretch>
            <a:fillRect/>
          </a:stretch>
        </p:blipFill>
        <p:spPr>
          <a:xfrm>
            <a:off x="6274016" y="1063000"/>
            <a:ext cx="5698853" cy="3949700"/>
          </a:xfrm>
          <a:prstGeom prst="rect">
            <a:avLst/>
          </a:prstGeom>
        </p:spPr>
      </p:pic>
      <p:sp>
        <p:nvSpPr>
          <p:cNvPr id="6" name="TextBox 5">
            <a:extLst>
              <a:ext uri="{FF2B5EF4-FFF2-40B4-BE49-F238E27FC236}">
                <a16:creationId xmlns:a16="http://schemas.microsoft.com/office/drawing/2014/main" id="{D000E62B-7BAB-E075-236A-55D46DE0A1C3}"/>
              </a:ext>
            </a:extLst>
          </p:cNvPr>
          <p:cNvSpPr txBox="1"/>
          <p:nvPr/>
        </p:nvSpPr>
        <p:spPr>
          <a:xfrm>
            <a:off x="6137119" y="3862487"/>
            <a:ext cx="6054881" cy="1477328"/>
          </a:xfrm>
          <a:prstGeom prst="rect">
            <a:avLst/>
          </a:prstGeom>
          <a:noFill/>
        </p:spPr>
        <p:txBody>
          <a:bodyPr wrap="square">
            <a:spAutoFit/>
          </a:bodyPr>
          <a:lstStyle/>
          <a:p>
            <a:br>
              <a:rPr lang="en-US" dirty="0">
                <a:effectLst/>
                <a:latin typeface="Arial Narrow" panose="020B0604020202020204" pitchFamily="34" charset="0"/>
              </a:rPr>
            </a:br>
            <a:endParaRPr lang="en-US" dirty="0">
              <a:effectLst/>
              <a:latin typeface="Arial Narrow" panose="020B0604020202020204" pitchFamily="34" charset="0"/>
            </a:endParaRPr>
          </a:p>
          <a:p>
            <a:br>
              <a:rPr lang="en-US" dirty="0">
                <a:effectLst/>
                <a:latin typeface="Arial Narrow" panose="020B0604020202020204" pitchFamily="34" charset="0"/>
              </a:rPr>
            </a:br>
            <a:endParaRPr lang="en-US" dirty="0">
              <a:effectLst/>
              <a:latin typeface="Arial Narrow" panose="020B0604020202020204" pitchFamily="34" charset="0"/>
            </a:endParaRPr>
          </a:p>
          <a:p>
            <a:r>
              <a:rPr lang="en-US" dirty="0">
                <a:effectLst/>
                <a:latin typeface="Arial Narrow" panose="020B0604020202020204" pitchFamily="34" charset="0"/>
              </a:rPr>
              <a:t> </a:t>
            </a:r>
            <a:r>
              <a:rPr lang="en-US" sz="1000" i="1" dirty="0">
                <a:effectLst/>
                <a:latin typeface="Arial Narrow" panose="020B0604020202020204" pitchFamily="34" charset="0"/>
              </a:rPr>
              <a:t>2024 Science Review Board closing day participants gather for a photo at the Center for Advanced Energy Studies.</a:t>
            </a:r>
            <a:endParaRPr lang="en-US" dirty="0">
              <a:effectLst/>
              <a:latin typeface="Arial Narrow" panose="020B0604020202020204" pitchFamily="34" charset="0"/>
            </a:endParaRPr>
          </a:p>
        </p:txBody>
      </p:sp>
    </p:spTree>
    <p:extLst>
      <p:ext uri="{BB962C8B-B14F-4D97-AF65-F5344CB8AC3E}">
        <p14:creationId xmlns:p14="http://schemas.microsoft.com/office/powerpoint/2010/main" val="32949682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5342FA-2957-A895-AD6B-8D0E54D81A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A122D7-35C2-E381-6AA6-6E8179A2A95E}"/>
              </a:ext>
            </a:extLst>
          </p:cNvPr>
          <p:cNvSpPr>
            <a:spLocks noGrp="1"/>
          </p:cNvSpPr>
          <p:nvPr>
            <p:ph type="title"/>
          </p:nvPr>
        </p:nvSpPr>
        <p:spPr>
          <a:xfrm>
            <a:off x="571500" y="558602"/>
            <a:ext cx="10732324" cy="1008797"/>
          </a:xfrm>
        </p:spPr>
        <p:txBody>
          <a:bodyPr/>
          <a:lstStyle/>
          <a:p>
            <a:r>
              <a:rPr lang="en-US" dirty="0"/>
              <a:t>NSUF Hosts </a:t>
            </a:r>
            <a:r>
              <a:rPr lang="en-US" dirty="0">
                <a:solidFill>
                  <a:schemeClr val="accent2"/>
                </a:solidFill>
              </a:rPr>
              <a:t>2024 Science Review Board</a:t>
            </a:r>
          </a:p>
        </p:txBody>
      </p:sp>
      <p:sp>
        <p:nvSpPr>
          <p:cNvPr id="8" name="Picture Placeholder 2">
            <a:extLst>
              <a:ext uri="{FF2B5EF4-FFF2-40B4-BE49-F238E27FC236}">
                <a16:creationId xmlns:a16="http://schemas.microsoft.com/office/drawing/2014/main" id="{6D8BF1A5-5C3E-5D38-65E4-258CC3CB5D9F}"/>
              </a:ext>
            </a:extLst>
          </p:cNvPr>
          <p:cNvSpPr txBox="1">
            <a:spLocks/>
          </p:cNvSpPr>
          <p:nvPr/>
        </p:nvSpPr>
        <p:spPr>
          <a:xfrm>
            <a:off x="571500" y="1511300"/>
            <a:ext cx="5413565" cy="4581156"/>
          </a:xfrm>
          <a:prstGeom prst="rect">
            <a:avLst/>
          </a:prstGeom>
        </p:spPr>
        <p:txBody>
          <a:bodyPr vert="horz" lIns="0" tIns="0" rIns="91440" bIns="45720" rtlCol="0" anchor="t">
            <a:noAutofit/>
          </a:bodyPr>
          <a:lstStyle>
            <a:lvl1pPr marL="228600" indent="-228600" algn="l" defTabSz="914400" rtl="0" eaLnBrk="1" latinLnBrk="0" hangingPunct="1">
              <a:lnSpc>
                <a:spcPct val="90000"/>
              </a:lnSpc>
              <a:spcBef>
                <a:spcPts val="1000"/>
              </a:spcBef>
              <a:buClr>
                <a:schemeClr val="bg2"/>
              </a:buClr>
              <a:buFont typeface="Arial" panose="020B0604020202020204" pitchFamily="34" charset="0"/>
              <a:buChar char="•"/>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750"/>
              </a:spcBef>
            </a:pPr>
            <a:r>
              <a:rPr lang="en-US" sz="1800" b="1" dirty="0">
                <a:solidFill>
                  <a:schemeClr val="accent1"/>
                </a:solidFill>
                <a:effectLst/>
                <a:latin typeface="Arial" panose="020B0604020202020204" pitchFamily="34" charset="0"/>
              </a:rPr>
              <a:t>10 board members </a:t>
            </a:r>
            <a:r>
              <a:rPr lang="en-US" sz="1800" dirty="0">
                <a:effectLst/>
                <a:latin typeface="Arial" panose="020B0604020202020204" pitchFamily="34" charset="0"/>
              </a:rPr>
              <a:t>participated from national laboratories, universities and industry to receive program updates, ask questions and discuss opportunities for growth. </a:t>
            </a:r>
            <a:br>
              <a:rPr lang="en-US" sz="1800" dirty="0">
                <a:effectLst/>
                <a:latin typeface="Arial" panose="020B0604020202020204" pitchFamily="34" charset="0"/>
              </a:rPr>
            </a:br>
            <a:endParaRPr lang="en-US" sz="1800" dirty="0">
              <a:effectLst/>
              <a:latin typeface="Arial" panose="020B0604020202020204" pitchFamily="34" charset="0"/>
            </a:endParaRPr>
          </a:p>
          <a:p>
            <a:pPr>
              <a:spcBef>
                <a:spcPts val="750"/>
              </a:spcBef>
            </a:pPr>
            <a:r>
              <a:rPr lang="en-US" sz="1800" dirty="0">
                <a:effectLst/>
                <a:latin typeface="Arial" panose="020B0604020202020204" pitchFamily="34" charset="0"/>
              </a:rPr>
              <a:t>The </a:t>
            </a:r>
            <a:r>
              <a:rPr lang="en-US" sz="1800" dirty="0"/>
              <a:t>SRB </a:t>
            </a:r>
            <a:r>
              <a:rPr lang="en-US" sz="1800" dirty="0">
                <a:effectLst/>
                <a:latin typeface="Arial" panose="020B0604020202020204" pitchFamily="34" charset="0"/>
              </a:rPr>
              <a:t>report provided </a:t>
            </a:r>
            <a:r>
              <a:rPr lang="en-US" sz="1800" b="1" dirty="0">
                <a:solidFill>
                  <a:schemeClr val="accent1"/>
                </a:solidFill>
                <a:effectLst/>
                <a:latin typeface="Arial" panose="020B0604020202020204" pitchFamily="34" charset="0"/>
              </a:rPr>
              <a:t>assessment and feedback</a:t>
            </a:r>
            <a:r>
              <a:rPr lang="en-US" sz="1800" dirty="0">
                <a:effectLst/>
                <a:latin typeface="Arial" panose="020B0604020202020204" pitchFamily="34" charset="0"/>
              </a:rPr>
              <a:t> to the NSUF program in the areas of:</a:t>
            </a:r>
          </a:p>
          <a:p>
            <a:pPr lvl="1">
              <a:lnSpc>
                <a:spcPct val="100000"/>
              </a:lnSpc>
              <a:spcBef>
                <a:spcPts val="750"/>
              </a:spcBef>
            </a:pPr>
            <a:r>
              <a:rPr lang="en-US" sz="1800" dirty="0"/>
              <a:t>S</a:t>
            </a:r>
            <a:r>
              <a:rPr lang="en-US" sz="1800" dirty="0">
                <a:effectLst/>
                <a:latin typeface="Arial" panose="020B0604020202020204" pitchFamily="34" charset="0"/>
              </a:rPr>
              <a:t>cientific portfolio</a:t>
            </a:r>
          </a:p>
          <a:p>
            <a:pPr lvl="1">
              <a:lnSpc>
                <a:spcPct val="100000"/>
              </a:lnSpc>
              <a:spcBef>
                <a:spcPts val="750"/>
              </a:spcBef>
            </a:pPr>
            <a:r>
              <a:rPr lang="en-US" sz="1800" dirty="0"/>
              <a:t>D</a:t>
            </a:r>
            <a:r>
              <a:rPr lang="en-US" sz="1800" dirty="0">
                <a:effectLst/>
                <a:latin typeface="Arial" panose="020B0604020202020204" pitchFamily="34" charset="0"/>
              </a:rPr>
              <a:t>ata management and sharing </a:t>
            </a:r>
          </a:p>
          <a:p>
            <a:pPr lvl="1">
              <a:lnSpc>
                <a:spcPct val="100000"/>
              </a:lnSpc>
              <a:spcBef>
                <a:spcPts val="750"/>
              </a:spcBef>
            </a:pPr>
            <a:r>
              <a:rPr lang="en-US" sz="1800" dirty="0"/>
              <a:t>S</a:t>
            </a:r>
            <a:r>
              <a:rPr lang="en-US" sz="1800" dirty="0">
                <a:effectLst/>
                <a:latin typeface="Arial" panose="020B0604020202020204" pitchFamily="34" charset="0"/>
              </a:rPr>
              <a:t>trategic planning </a:t>
            </a:r>
          </a:p>
          <a:p>
            <a:pPr lvl="1">
              <a:lnSpc>
                <a:spcPct val="100000"/>
              </a:lnSpc>
              <a:spcBef>
                <a:spcPts val="750"/>
              </a:spcBef>
            </a:pPr>
            <a:r>
              <a:rPr lang="en-US" sz="1800" dirty="0">
                <a:effectLst/>
                <a:latin typeface="Arial" panose="020B0604020202020204" pitchFamily="34" charset="0"/>
              </a:rPr>
              <a:t>Proposal and award policies</a:t>
            </a:r>
          </a:p>
          <a:p>
            <a:pPr lvl="1">
              <a:lnSpc>
                <a:spcPct val="100000"/>
              </a:lnSpc>
              <a:spcBef>
                <a:spcPts val="750"/>
              </a:spcBef>
            </a:pPr>
            <a:r>
              <a:rPr lang="en-US" sz="1800" dirty="0"/>
              <a:t>Instrument Scientist and Nuclear Fuels and Materials Library programs</a:t>
            </a:r>
            <a:endParaRPr lang="en-US" sz="1800" dirty="0">
              <a:effectLst/>
              <a:latin typeface="Arial" panose="020B0604020202020204" pitchFamily="34" charset="0"/>
            </a:endParaRPr>
          </a:p>
          <a:p>
            <a:pPr marL="0" indent="0">
              <a:buFont typeface="Arial" panose="020B0604020202020204" pitchFamily="34" charset="0"/>
              <a:buNone/>
            </a:pPr>
            <a:endParaRPr lang="en-US" sz="2000" b="1" dirty="0">
              <a:solidFill>
                <a:schemeClr val="bg2"/>
              </a:solidFill>
              <a:latin typeface="Arial"/>
              <a:cs typeface="Arial"/>
            </a:endParaRPr>
          </a:p>
        </p:txBody>
      </p:sp>
      <p:pic>
        <p:nvPicPr>
          <p:cNvPr id="4" name="Picture 3" descr="A group of people posing for a photo&#10;&#10;AI-generated content may be incorrect.">
            <a:extLst>
              <a:ext uri="{FF2B5EF4-FFF2-40B4-BE49-F238E27FC236}">
                <a16:creationId xmlns:a16="http://schemas.microsoft.com/office/drawing/2014/main" id="{920C28A8-8935-F061-D03D-C52A52771784}"/>
              </a:ext>
            </a:extLst>
          </p:cNvPr>
          <p:cNvPicPr>
            <a:picLocks noChangeAspect="1"/>
          </p:cNvPicPr>
          <p:nvPr/>
        </p:nvPicPr>
        <p:blipFill>
          <a:blip r:embed="rId2"/>
          <a:stretch>
            <a:fillRect/>
          </a:stretch>
        </p:blipFill>
        <p:spPr>
          <a:xfrm>
            <a:off x="6274016" y="1063000"/>
            <a:ext cx="5698853" cy="3949700"/>
          </a:xfrm>
          <a:prstGeom prst="rect">
            <a:avLst/>
          </a:prstGeom>
        </p:spPr>
      </p:pic>
      <p:sp>
        <p:nvSpPr>
          <p:cNvPr id="6" name="TextBox 5">
            <a:extLst>
              <a:ext uri="{FF2B5EF4-FFF2-40B4-BE49-F238E27FC236}">
                <a16:creationId xmlns:a16="http://schemas.microsoft.com/office/drawing/2014/main" id="{D000E62B-7BAB-E075-236A-55D46DE0A1C3}"/>
              </a:ext>
            </a:extLst>
          </p:cNvPr>
          <p:cNvSpPr txBox="1"/>
          <p:nvPr/>
        </p:nvSpPr>
        <p:spPr>
          <a:xfrm>
            <a:off x="6137119" y="3862487"/>
            <a:ext cx="6054881" cy="1477328"/>
          </a:xfrm>
          <a:prstGeom prst="rect">
            <a:avLst/>
          </a:prstGeom>
          <a:noFill/>
        </p:spPr>
        <p:txBody>
          <a:bodyPr wrap="square">
            <a:spAutoFit/>
          </a:bodyPr>
          <a:lstStyle/>
          <a:p>
            <a:br>
              <a:rPr lang="en-US" dirty="0">
                <a:effectLst/>
                <a:latin typeface="Arial Narrow" panose="020B0604020202020204" pitchFamily="34" charset="0"/>
              </a:rPr>
            </a:br>
            <a:endParaRPr lang="en-US" dirty="0">
              <a:effectLst/>
              <a:latin typeface="Arial Narrow" panose="020B0604020202020204" pitchFamily="34" charset="0"/>
            </a:endParaRPr>
          </a:p>
          <a:p>
            <a:br>
              <a:rPr lang="en-US" dirty="0">
                <a:effectLst/>
                <a:latin typeface="Arial Narrow" panose="020B0604020202020204" pitchFamily="34" charset="0"/>
              </a:rPr>
            </a:br>
            <a:endParaRPr lang="en-US" dirty="0">
              <a:effectLst/>
              <a:latin typeface="Arial Narrow" panose="020B0604020202020204" pitchFamily="34" charset="0"/>
            </a:endParaRPr>
          </a:p>
          <a:p>
            <a:r>
              <a:rPr lang="en-US" dirty="0">
                <a:effectLst/>
                <a:latin typeface="Arial Narrow" panose="020B0604020202020204" pitchFamily="34" charset="0"/>
              </a:rPr>
              <a:t> </a:t>
            </a:r>
            <a:r>
              <a:rPr lang="en-US" sz="1000" i="1" dirty="0">
                <a:effectLst/>
                <a:latin typeface="Arial Narrow" panose="020B0604020202020204" pitchFamily="34" charset="0"/>
              </a:rPr>
              <a:t>2024 Science Review Board closing day participants gather for a photo at the Center for Advanced Energy Studies.</a:t>
            </a:r>
            <a:endParaRPr lang="en-US" dirty="0">
              <a:effectLst/>
              <a:latin typeface="Arial Narrow" panose="020B0604020202020204" pitchFamily="34" charset="0"/>
            </a:endParaRPr>
          </a:p>
        </p:txBody>
      </p:sp>
    </p:spTree>
    <p:extLst>
      <p:ext uri="{BB962C8B-B14F-4D97-AF65-F5344CB8AC3E}">
        <p14:creationId xmlns:p14="http://schemas.microsoft.com/office/powerpoint/2010/main" val="3961528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CB1C109-42E4-65E9-2E80-B9A05AE01AB6}"/>
              </a:ext>
            </a:extLst>
          </p:cNvPr>
          <p:cNvSpPr>
            <a:spLocks noGrp="1"/>
          </p:cNvSpPr>
          <p:nvPr>
            <p:ph type="title"/>
          </p:nvPr>
        </p:nvSpPr>
        <p:spPr>
          <a:xfrm>
            <a:off x="886970" y="558602"/>
            <a:ext cx="6697991" cy="1005229"/>
          </a:xfrm>
        </p:spPr>
        <p:txBody>
          <a:bodyPr anchor="t">
            <a:normAutofit/>
          </a:bodyPr>
          <a:lstStyle/>
          <a:p>
            <a:r>
              <a:rPr lang="en-US" dirty="0"/>
              <a:t>Communications Highlights</a:t>
            </a:r>
          </a:p>
        </p:txBody>
      </p:sp>
      <p:sp>
        <p:nvSpPr>
          <p:cNvPr id="6" name="Content Placeholder 5">
            <a:extLst>
              <a:ext uri="{FF2B5EF4-FFF2-40B4-BE49-F238E27FC236}">
                <a16:creationId xmlns:a16="http://schemas.microsoft.com/office/drawing/2014/main" id="{63B9CB1B-B7E4-0457-8EB3-6B00BE803E02}"/>
              </a:ext>
            </a:extLst>
          </p:cNvPr>
          <p:cNvSpPr>
            <a:spLocks noGrp="1"/>
          </p:cNvSpPr>
          <p:nvPr>
            <p:ph idx="1"/>
          </p:nvPr>
        </p:nvSpPr>
        <p:spPr>
          <a:xfrm>
            <a:off x="886968" y="1340069"/>
            <a:ext cx="7263804" cy="4606872"/>
          </a:xfrm>
        </p:spPr>
        <p:txBody>
          <a:bodyPr>
            <a:normAutofit/>
          </a:bodyPr>
          <a:lstStyle/>
          <a:p>
            <a:r>
              <a:rPr lang="en-US" sz="2000" dirty="0"/>
              <a:t>Started reconstruction of content </a:t>
            </a:r>
            <a:r>
              <a:rPr lang="en-US" sz="2000" b="1" dirty="0">
                <a:solidFill>
                  <a:schemeClr val="tx2"/>
                </a:solidFill>
              </a:rPr>
              <a:t>website</a:t>
            </a:r>
            <a:r>
              <a:rPr lang="en-US" sz="2000" dirty="0"/>
              <a:t> pages</a:t>
            </a:r>
          </a:p>
          <a:p>
            <a:pPr lvl="1"/>
            <a:r>
              <a:rPr lang="en-US" sz="2000" dirty="0"/>
              <a:t>New format will modernize look and feel, simplify navigation, provide more consistency throughout site</a:t>
            </a:r>
            <a:br>
              <a:rPr lang="en-US" sz="2000" dirty="0"/>
            </a:br>
            <a:endParaRPr lang="en-US" sz="2000" dirty="0"/>
          </a:p>
          <a:p>
            <a:r>
              <a:rPr lang="en-US" sz="2000" dirty="0"/>
              <a:t>Initiated a new system for </a:t>
            </a:r>
            <a:r>
              <a:rPr lang="en-US" sz="2000" b="1" dirty="0">
                <a:solidFill>
                  <a:schemeClr val="tx2"/>
                </a:solidFill>
              </a:rPr>
              <a:t>communications </a:t>
            </a:r>
            <a:r>
              <a:rPr lang="en-US" sz="2000" dirty="0"/>
              <a:t>through </a:t>
            </a:r>
            <a:r>
              <a:rPr lang="en-US" sz="2000" b="1" dirty="0">
                <a:solidFill>
                  <a:schemeClr val="accent1"/>
                </a:solidFill>
              </a:rPr>
              <a:t>GovDelivery</a:t>
            </a:r>
          </a:p>
          <a:p>
            <a:pPr lvl="1"/>
            <a:r>
              <a:rPr lang="en-US" sz="2000" dirty="0"/>
              <a:t>New templates improve look, feel and brand consistency</a:t>
            </a:r>
          </a:p>
          <a:p>
            <a:pPr lvl="1"/>
            <a:r>
              <a:rPr lang="en-US" sz="2000" dirty="0"/>
              <a:t>System provides better efficiency, analytics</a:t>
            </a:r>
            <a:br>
              <a:rPr lang="en-US" sz="2000" dirty="0"/>
            </a:br>
            <a:endParaRPr lang="en-US" sz="2000" b="1" dirty="0">
              <a:solidFill>
                <a:schemeClr val="accent1"/>
              </a:solidFill>
            </a:endParaRPr>
          </a:p>
          <a:p>
            <a:r>
              <a:rPr lang="en-US" sz="2000" dirty="0"/>
              <a:t>Increased efforts in </a:t>
            </a:r>
            <a:r>
              <a:rPr lang="en-US" sz="2000" b="1" dirty="0">
                <a:solidFill>
                  <a:schemeClr val="tx2"/>
                </a:solidFill>
              </a:rPr>
              <a:t>brand consistency </a:t>
            </a:r>
          </a:p>
          <a:p>
            <a:pPr lvl="1"/>
            <a:r>
              <a:rPr lang="en-US" sz="2000" dirty="0"/>
              <a:t>New templates for presentations, reports, event planning</a:t>
            </a:r>
          </a:p>
          <a:p>
            <a:pPr lvl="1"/>
            <a:r>
              <a:rPr lang="en-US" sz="2000" dirty="0"/>
              <a:t>Brand guide improved to include clearer guidance and best practices</a:t>
            </a:r>
          </a:p>
        </p:txBody>
      </p:sp>
      <p:pic>
        <p:nvPicPr>
          <p:cNvPr id="10" name="Picture 9">
            <a:extLst>
              <a:ext uri="{FF2B5EF4-FFF2-40B4-BE49-F238E27FC236}">
                <a16:creationId xmlns:a16="http://schemas.microsoft.com/office/drawing/2014/main" id="{7F7144D0-38B9-9809-6A13-445A040B997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477250" y="0"/>
            <a:ext cx="3714750" cy="6145218"/>
          </a:xfrm>
          <a:prstGeom prst="rect">
            <a:avLst/>
          </a:prstGeom>
          <a:effectLst>
            <a:outerShdw blurRad="457200" dir="9000000" sx="103000" sy="103000" algn="r" rotWithShape="0">
              <a:prstClr val="black">
                <a:alpha val="25000"/>
              </a:prstClr>
            </a:outerShdw>
          </a:effectLst>
        </p:spPr>
      </p:pic>
    </p:spTree>
    <p:extLst>
      <p:ext uri="{BB962C8B-B14F-4D97-AF65-F5344CB8AC3E}">
        <p14:creationId xmlns:p14="http://schemas.microsoft.com/office/powerpoint/2010/main" val="4239464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790878-998D-BFA5-5C29-A113C2AA299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14810F4-CE5A-678D-B8E3-29324BB1E7A2}"/>
              </a:ext>
            </a:extLst>
          </p:cNvPr>
          <p:cNvSpPr>
            <a:spLocks noGrp="1"/>
          </p:cNvSpPr>
          <p:nvPr>
            <p:ph type="title"/>
          </p:nvPr>
        </p:nvSpPr>
        <p:spPr>
          <a:xfrm>
            <a:off x="886970" y="558602"/>
            <a:ext cx="6697991" cy="1005229"/>
          </a:xfrm>
        </p:spPr>
        <p:txBody>
          <a:bodyPr anchor="t">
            <a:normAutofit/>
          </a:bodyPr>
          <a:lstStyle/>
          <a:p>
            <a:r>
              <a:rPr lang="en-US" dirty="0"/>
              <a:t>Communications Highlights</a:t>
            </a:r>
          </a:p>
        </p:txBody>
      </p:sp>
      <p:sp>
        <p:nvSpPr>
          <p:cNvPr id="6" name="Content Placeholder 5">
            <a:extLst>
              <a:ext uri="{FF2B5EF4-FFF2-40B4-BE49-F238E27FC236}">
                <a16:creationId xmlns:a16="http://schemas.microsoft.com/office/drawing/2014/main" id="{6F1EE5A7-9669-12A2-B990-8BDFE2595A7F}"/>
              </a:ext>
            </a:extLst>
          </p:cNvPr>
          <p:cNvSpPr>
            <a:spLocks noGrp="1"/>
          </p:cNvSpPr>
          <p:nvPr>
            <p:ph idx="1"/>
          </p:nvPr>
        </p:nvSpPr>
        <p:spPr>
          <a:xfrm>
            <a:off x="886968" y="1670049"/>
            <a:ext cx="7263804" cy="4276891"/>
          </a:xfrm>
        </p:spPr>
        <p:txBody>
          <a:bodyPr>
            <a:normAutofit/>
          </a:bodyPr>
          <a:lstStyle/>
          <a:p>
            <a:r>
              <a:rPr lang="en-US" sz="2000" b="1" dirty="0">
                <a:solidFill>
                  <a:schemeClr val="tx2"/>
                </a:solidFill>
              </a:rPr>
              <a:t>LinkedIn</a:t>
            </a:r>
            <a:r>
              <a:rPr lang="en-US" sz="2000" dirty="0"/>
              <a:t> page has reached over </a:t>
            </a:r>
            <a:r>
              <a:rPr lang="en-US" sz="2000" b="1" dirty="0">
                <a:solidFill>
                  <a:schemeClr val="accent1"/>
                </a:solidFill>
              </a:rPr>
              <a:t>900 followers </a:t>
            </a:r>
            <a:r>
              <a:rPr lang="en-US" sz="2000" dirty="0"/>
              <a:t>since its inception in April 2024</a:t>
            </a:r>
            <a:br>
              <a:rPr lang="en-US" sz="2000" dirty="0"/>
            </a:br>
            <a:endParaRPr lang="en-US" sz="2000" dirty="0"/>
          </a:p>
          <a:p>
            <a:r>
              <a:rPr lang="en-US" sz="2000" dirty="0"/>
              <a:t>Increased efforts to collect </a:t>
            </a:r>
            <a:r>
              <a:rPr lang="en-US" sz="2000" b="1" dirty="0">
                <a:solidFill>
                  <a:schemeClr val="tx2"/>
                </a:solidFill>
              </a:rPr>
              <a:t>high quality images and videos</a:t>
            </a:r>
            <a:r>
              <a:rPr lang="en-US" sz="2000" dirty="0">
                <a:solidFill>
                  <a:schemeClr val="tx2"/>
                </a:solidFill>
              </a:rPr>
              <a:t> </a:t>
            </a:r>
            <a:r>
              <a:rPr lang="en-US" sz="2000" dirty="0"/>
              <a:t>of ongoing NSUF experiments at INL for communication materials</a:t>
            </a:r>
            <a:br>
              <a:rPr lang="en-US" sz="2000" dirty="0"/>
            </a:br>
            <a:endParaRPr lang="en-US" sz="2000" dirty="0"/>
          </a:p>
          <a:p>
            <a:r>
              <a:rPr lang="en-US" sz="2000" dirty="0"/>
              <a:t>High-reaching </a:t>
            </a:r>
            <a:r>
              <a:rPr lang="en-US" sz="2000" b="1" dirty="0">
                <a:solidFill>
                  <a:schemeClr val="tx2"/>
                </a:solidFill>
              </a:rPr>
              <a:t>feature stories</a:t>
            </a:r>
            <a:r>
              <a:rPr lang="en-US" sz="2000" dirty="0"/>
              <a:t>, including: </a:t>
            </a:r>
          </a:p>
          <a:p>
            <a:pPr lvl="1"/>
            <a:r>
              <a:rPr lang="en-US" sz="2000" i="1" dirty="0">
                <a:solidFill>
                  <a:schemeClr val="accent1"/>
                </a:solidFill>
              </a:rPr>
              <a:t>A smooth ride to the future of nuclear </a:t>
            </a:r>
            <a:r>
              <a:rPr lang="en-US" sz="2000" dirty="0"/>
              <a:t>(INL and DOE-NE news) </a:t>
            </a:r>
          </a:p>
          <a:p>
            <a:pPr lvl="1"/>
            <a:r>
              <a:rPr lang="en-US" sz="2000" i="1" dirty="0">
                <a:solidFill>
                  <a:schemeClr val="accent1"/>
                </a:solidFill>
              </a:rPr>
              <a:t>U.S. and UK Researchers Fabricate First Capsules for Advanced Reactor Materials Testing </a:t>
            </a:r>
            <a:r>
              <a:rPr lang="en-US" sz="2000" dirty="0"/>
              <a:t>(DOE-NE news) </a:t>
            </a:r>
          </a:p>
          <a:p>
            <a:pPr marL="457200" lvl="1" indent="0">
              <a:buNone/>
            </a:pPr>
            <a:endParaRPr lang="en-US" sz="2000" dirty="0"/>
          </a:p>
        </p:txBody>
      </p:sp>
      <p:pic>
        <p:nvPicPr>
          <p:cNvPr id="3" name="Picture 2" descr="A picture containing indoor, dark, fireplace&#10;&#10;AI-generated content may be incorrect.">
            <a:extLst>
              <a:ext uri="{FF2B5EF4-FFF2-40B4-BE49-F238E27FC236}">
                <a16:creationId xmlns:a16="http://schemas.microsoft.com/office/drawing/2014/main" id="{18149C90-562B-AB23-488C-90CFF7690323}"/>
              </a:ext>
            </a:extLst>
          </p:cNvPr>
          <p:cNvPicPr>
            <a:picLocks noChangeAspect="1"/>
          </p:cNvPicPr>
          <p:nvPr/>
        </p:nvPicPr>
        <p:blipFill>
          <a:blip r:embed="rId3" cstate="screen">
            <a:extLst>
              <a:ext uri="{28A0092B-C50C-407E-A947-70E740481C1C}">
                <a14:useLocalDpi xmlns:a14="http://schemas.microsoft.com/office/drawing/2010/main"/>
              </a:ext>
            </a:extLst>
          </a:blip>
          <a:srcRect r="-2" b="-2"/>
          <a:stretch/>
        </p:blipFill>
        <p:spPr>
          <a:xfrm>
            <a:off x="8465770" y="10"/>
            <a:ext cx="3726230" cy="6150498"/>
          </a:xfrm>
          <a:prstGeom prst="rect">
            <a:avLst/>
          </a:prstGeom>
          <a:noFill/>
        </p:spPr>
      </p:pic>
    </p:spTree>
    <p:extLst>
      <p:ext uri="{BB962C8B-B14F-4D97-AF65-F5344CB8AC3E}">
        <p14:creationId xmlns:p14="http://schemas.microsoft.com/office/powerpoint/2010/main" val="12263336"/>
      </p:ext>
    </p:extLst>
  </p:cSld>
  <p:clrMapOvr>
    <a:masterClrMapping/>
  </p:clrMapOvr>
  <p:extLst>
    <p:ext uri="{6950BFC3-D8DA-4A85-94F7-54DA5524770B}">
      <p188:commentRel xmlns:p188="http://schemas.microsoft.com/office/powerpoint/2018/8/main" r:id="rId2"/>
    </p:ext>
  </p:extLs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B10C56-8FE0-B20E-2D69-402A5C16D6F8}"/>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AB78BB35-1AC2-7FE9-FCE3-EB79596FEAFA}"/>
              </a:ext>
            </a:extLst>
          </p:cNvPr>
          <p:cNvSpPr>
            <a:spLocks noGrp="1"/>
          </p:cNvSpPr>
          <p:nvPr>
            <p:ph type="title"/>
          </p:nvPr>
        </p:nvSpPr>
        <p:spPr>
          <a:xfrm>
            <a:off x="981481" y="2166402"/>
            <a:ext cx="6271513" cy="1262598"/>
          </a:xfrm>
        </p:spPr>
        <p:txBody>
          <a:bodyPr/>
          <a:lstStyle/>
          <a:p>
            <a:r>
              <a:rPr lang="en-US" sz="4400" dirty="0"/>
              <a:t>Nuclear Fuels and Materials Library </a:t>
            </a:r>
            <a:r>
              <a:rPr lang="en-US" sz="4400" dirty="0">
                <a:solidFill>
                  <a:schemeClr val="accent5"/>
                </a:solidFill>
              </a:rPr>
              <a:t>Inventory, Harvesting, and Donations</a:t>
            </a:r>
          </a:p>
        </p:txBody>
      </p:sp>
      <p:pic>
        <p:nvPicPr>
          <p:cNvPr id="11" name="Picture Placeholder 10" descr="A picture containing indoor, ceiling, area, cluttered&#10;&#10;AI-generated content may be incorrect.">
            <a:extLst>
              <a:ext uri="{FF2B5EF4-FFF2-40B4-BE49-F238E27FC236}">
                <a16:creationId xmlns:a16="http://schemas.microsoft.com/office/drawing/2014/main" id="{84E9CBDA-C746-0876-0EF2-68A833FBF482}"/>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2288206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BE81AD-7C08-7CE0-9611-A1DDD564D91B}"/>
            </a:ext>
          </a:extLst>
        </p:cNvPr>
        <p:cNvGrpSpPr/>
        <p:nvPr/>
      </p:nvGrpSpPr>
      <p:grpSpPr>
        <a:xfrm>
          <a:off x="0" y="0"/>
          <a:ext cx="0" cy="0"/>
          <a:chOff x="0" y="0"/>
          <a:chExt cx="0" cy="0"/>
        </a:xfrm>
      </p:grpSpPr>
      <p:sp>
        <p:nvSpPr>
          <p:cNvPr id="4" name="Content Placeholder 2">
            <a:extLst>
              <a:ext uri="{FF2B5EF4-FFF2-40B4-BE49-F238E27FC236}">
                <a16:creationId xmlns:a16="http://schemas.microsoft.com/office/drawing/2014/main" id="{9F4D150C-BAEC-3096-D162-06EA504E66AF}"/>
              </a:ext>
            </a:extLst>
          </p:cNvPr>
          <p:cNvSpPr txBox="1">
            <a:spLocks/>
          </p:cNvSpPr>
          <p:nvPr/>
        </p:nvSpPr>
        <p:spPr>
          <a:xfrm>
            <a:off x="888176" y="1205296"/>
            <a:ext cx="10151693" cy="1012907"/>
          </a:xfrm>
          <a:prstGeom prst="rect">
            <a:avLst/>
          </a:prstGeom>
        </p:spPr>
        <p:txBody>
          <a:bodyPr vert="horz" lIns="0" tIns="0" rIns="91440" bIns="45720" rtlCol="0" anchor="t">
            <a:noAutofit/>
          </a:bodyPr>
          <a:lstStyle>
            <a:lvl1pPr marL="228600" indent="-228600" algn="l" defTabSz="914400" rtl="0" eaLnBrk="1" latinLnBrk="0" hangingPunct="1">
              <a:lnSpc>
                <a:spcPct val="90000"/>
              </a:lnSpc>
              <a:spcBef>
                <a:spcPts val="1000"/>
              </a:spcBef>
              <a:buClr>
                <a:schemeClr val="bg2"/>
              </a:buClr>
              <a:buFont typeface="Arial" panose="020B0604020202020204" pitchFamily="34" charset="0"/>
              <a:buChar char="•"/>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Aft>
                <a:spcPts val="1200"/>
              </a:spcAft>
              <a:buNone/>
            </a:pPr>
            <a:r>
              <a:rPr lang="en-US" sz="1500" dirty="0">
                <a:solidFill>
                  <a:schemeClr val="tx2">
                    <a:lumMod val="75000"/>
                  </a:schemeClr>
                </a:solidFill>
                <a:latin typeface="Helvetica"/>
                <a:cs typeface="Helvetica"/>
              </a:rPr>
              <a:t>The Nuclear Fuels and Materials Library (NFML) is owned by the U.S. Department of Energy’s Office of Nuclear Energy (DOE-NE) and curated by NSUF. It provides public access to over </a:t>
            </a:r>
            <a:r>
              <a:rPr lang="en-US" sz="1500" b="1" dirty="0">
                <a:solidFill>
                  <a:schemeClr val="accent1"/>
                </a:solidFill>
                <a:latin typeface="Helvetica"/>
                <a:cs typeface="Helvetica"/>
              </a:rPr>
              <a:t>9,000 samples </a:t>
            </a:r>
            <a:r>
              <a:rPr lang="en-US" sz="1500" dirty="0">
                <a:solidFill>
                  <a:schemeClr val="tx2">
                    <a:lumMod val="75000"/>
                  </a:schemeClr>
                </a:solidFill>
                <a:latin typeface="Helvetica"/>
                <a:cs typeface="Helvetica"/>
              </a:rPr>
              <a:t>through NSUF competitive award processes or direct requests approved by the NSUF Program Leadership. </a:t>
            </a:r>
            <a:br>
              <a:rPr lang="en-US" sz="1500" dirty="0">
                <a:solidFill>
                  <a:schemeClr val="tx2">
                    <a:lumMod val="75000"/>
                  </a:schemeClr>
                </a:solidFill>
                <a:latin typeface="Helvetica"/>
                <a:cs typeface="Helvetica"/>
              </a:rPr>
            </a:br>
            <a:r>
              <a:rPr lang="en-US" sz="1500" b="1" dirty="0">
                <a:solidFill>
                  <a:schemeClr val="accent2"/>
                </a:solidFill>
                <a:latin typeface="Helvetica"/>
                <a:cs typeface="Helvetica"/>
              </a:rPr>
              <a:t>Launched online in 2016, the NFML includes:</a:t>
            </a:r>
          </a:p>
        </p:txBody>
      </p:sp>
      <p:grpSp>
        <p:nvGrpSpPr>
          <p:cNvPr id="10" name="Group 9">
            <a:extLst>
              <a:ext uri="{FF2B5EF4-FFF2-40B4-BE49-F238E27FC236}">
                <a16:creationId xmlns:a16="http://schemas.microsoft.com/office/drawing/2014/main" id="{7CAD32C5-8933-C750-436B-8165C4154CED}"/>
              </a:ext>
            </a:extLst>
          </p:cNvPr>
          <p:cNvGrpSpPr/>
          <p:nvPr/>
        </p:nvGrpSpPr>
        <p:grpSpPr>
          <a:xfrm>
            <a:off x="761135" y="2369028"/>
            <a:ext cx="7559080" cy="1762887"/>
            <a:chOff x="633629" y="2368969"/>
            <a:chExt cx="7669105" cy="1762887"/>
          </a:xfrm>
        </p:grpSpPr>
        <p:sp>
          <p:nvSpPr>
            <p:cNvPr id="2" name="Content Placeholder 2">
              <a:extLst>
                <a:ext uri="{FF2B5EF4-FFF2-40B4-BE49-F238E27FC236}">
                  <a16:creationId xmlns:a16="http://schemas.microsoft.com/office/drawing/2014/main" id="{3558A72C-5067-1969-A190-0649120C18D5}"/>
                </a:ext>
              </a:extLst>
            </p:cNvPr>
            <p:cNvSpPr txBox="1">
              <a:spLocks/>
            </p:cNvSpPr>
            <p:nvPr/>
          </p:nvSpPr>
          <p:spPr>
            <a:xfrm>
              <a:off x="633629" y="2368969"/>
              <a:ext cx="7669105" cy="50366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rgbClr val="F68C20"/>
                </a:buClr>
                <a:buFont typeface="Arial" panose="020B0604020202020204" pitchFamily="34" charset="0"/>
                <a:buChar char="•"/>
                <a:defRPr sz="2400" kern="1200">
                  <a:solidFill>
                    <a:srgbClr val="6D6E71"/>
                  </a:solidFill>
                  <a:latin typeface="Arial" panose="020B0604020202020204" pitchFamily="34" charset="0"/>
                  <a:ea typeface="Verdana" panose="020B0604030504040204" pitchFamily="34" charset="0"/>
                  <a:cs typeface="Arial" panose="020B0604020202020204" pitchFamily="34" charset="0"/>
                </a:defRPr>
              </a:lvl1pPr>
              <a:lvl2pPr marL="685800" indent="-228600" algn="l" defTabSz="914400" rtl="0" eaLnBrk="1" latinLnBrk="0" hangingPunct="1">
                <a:lnSpc>
                  <a:spcPct val="90000"/>
                </a:lnSpc>
                <a:spcBef>
                  <a:spcPts val="500"/>
                </a:spcBef>
                <a:buClr>
                  <a:srgbClr val="F68C20"/>
                </a:buClr>
                <a:buFont typeface="Arial" panose="020B0604020202020204" pitchFamily="34" charset="0"/>
                <a:buChar char="•"/>
                <a:defRPr sz="2000" kern="1200">
                  <a:solidFill>
                    <a:srgbClr val="6D6E71"/>
                  </a:solidFill>
                  <a:latin typeface="Arial" panose="020B0604020202020204" pitchFamily="34" charset="0"/>
                  <a:ea typeface="Verdana" panose="020B0604030504040204" pitchFamily="34" charset="0"/>
                  <a:cs typeface="Arial" panose="020B0604020202020204" pitchFamily="34" charset="0"/>
                </a:defRPr>
              </a:lvl2pPr>
              <a:lvl3pPr marL="1143000" indent="-228600" algn="l" defTabSz="914400" rtl="0" eaLnBrk="1" latinLnBrk="0" hangingPunct="1">
                <a:lnSpc>
                  <a:spcPct val="90000"/>
                </a:lnSpc>
                <a:spcBef>
                  <a:spcPts val="500"/>
                </a:spcBef>
                <a:buClr>
                  <a:srgbClr val="F68C20"/>
                </a:buClr>
                <a:buFont typeface="Arial" panose="020B0604020202020204" pitchFamily="34" charset="0"/>
                <a:buChar char="•"/>
                <a:defRPr sz="2000" kern="1200">
                  <a:solidFill>
                    <a:srgbClr val="6D6E71"/>
                  </a:solidFill>
                  <a:latin typeface="Arial" panose="020B0604020202020204" pitchFamily="34" charset="0"/>
                  <a:ea typeface="Verdana" panose="020B0604030504040204" pitchFamily="34" charset="0"/>
                  <a:cs typeface="Arial" panose="020B0604020202020204" pitchFamily="34" charset="0"/>
                </a:defRPr>
              </a:lvl3pPr>
              <a:lvl4pPr marL="1600200" indent="-228600" algn="l" defTabSz="914400" rtl="0" eaLnBrk="1" latinLnBrk="0" hangingPunct="1">
                <a:lnSpc>
                  <a:spcPct val="90000"/>
                </a:lnSpc>
                <a:spcBef>
                  <a:spcPts val="500"/>
                </a:spcBef>
                <a:buClr>
                  <a:srgbClr val="F68C20"/>
                </a:buClr>
                <a:buFont typeface="Arial" panose="020B0604020202020204" pitchFamily="34" charset="0"/>
                <a:buChar char="•"/>
                <a:defRPr sz="2000" kern="1200">
                  <a:solidFill>
                    <a:srgbClr val="6D6E71"/>
                  </a:solidFill>
                  <a:latin typeface="Arial" panose="020B0604020202020204" pitchFamily="34" charset="0"/>
                  <a:ea typeface="Verdana" panose="020B0604030504040204" pitchFamily="34" charset="0"/>
                  <a:cs typeface="Arial" panose="020B0604020202020204" pitchFamily="34" charset="0"/>
                </a:defRPr>
              </a:lvl4pPr>
              <a:lvl5pPr marL="2057400" indent="-228600" algn="l" defTabSz="914400" rtl="0" eaLnBrk="1" latinLnBrk="0" hangingPunct="1">
                <a:lnSpc>
                  <a:spcPct val="90000"/>
                </a:lnSpc>
                <a:spcBef>
                  <a:spcPts val="500"/>
                </a:spcBef>
                <a:buClr>
                  <a:srgbClr val="F68C20"/>
                </a:buClr>
                <a:buFont typeface="Arial" panose="020B0604020202020204" pitchFamily="34" charset="0"/>
                <a:buChar char="•"/>
                <a:defRPr sz="2000" kern="1200">
                  <a:solidFill>
                    <a:srgbClr val="6D6E71"/>
                  </a:solidFill>
                  <a:latin typeface="Arial" panose="020B0604020202020204" pitchFamily="34" charset="0"/>
                  <a:ea typeface="Verdana" panose="020B060403050404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500"/>
                </a:spcAft>
                <a:buFont typeface="Wingdings" panose="05000000000000000000" pitchFamily="2" charset="2"/>
                <a:buChar char="Ø"/>
              </a:pPr>
              <a:r>
                <a:rPr lang="en-US" sz="1500" dirty="0">
                  <a:solidFill>
                    <a:schemeClr val="tx2">
                      <a:lumMod val="75000"/>
                    </a:schemeClr>
                  </a:solidFill>
                  <a:latin typeface="Helvetica"/>
                  <a:ea typeface="Verdana"/>
                  <a:cs typeface="Helvetica"/>
                </a:rPr>
                <a:t>Legacy samples from the Experimental Breeder Reactor (EBR-II) shutdown in 1994</a:t>
              </a:r>
            </a:p>
          </p:txBody>
        </p:sp>
        <p:sp>
          <p:nvSpPr>
            <p:cNvPr id="8" name="Content Placeholder 2">
              <a:extLst>
                <a:ext uri="{FF2B5EF4-FFF2-40B4-BE49-F238E27FC236}">
                  <a16:creationId xmlns:a16="http://schemas.microsoft.com/office/drawing/2014/main" id="{2E9DFA18-860D-3815-46C4-B304057E96DD}"/>
                </a:ext>
              </a:extLst>
            </p:cNvPr>
            <p:cNvSpPr txBox="1">
              <a:spLocks/>
            </p:cNvSpPr>
            <p:nvPr/>
          </p:nvSpPr>
          <p:spPr>
            <a:xfrm>
              <a:off x="633629" y="2812268"/>
              <a:ext cx="6015347" cy="50366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rgbClr val="F68C20"/>
                </a:buClr>
                <a:buFont typeface="Arial" panose="020B0604020202020204" pitchFamily="34" charset="0"/>
                <a:buChar char="•"/>
                <a:defRPr sz="2400" kern="1200">
                  <a:solidFill>
                    <a:srgbClr val="6D6E71"/>
                  </a:solidFill>
                  <a:latin typeface="Arial" panose="020B0604020202020204" pitchFamily="34" charset="0"/>
                  <a:ea typeface="Verdana" panose="020B0604030504040204" pitchFamily="34" charset="0"/>
                  <a:cs typeface="Arial" panose="020B0604020202020204" pitchFamily="34" charset="0"/>
                </a:defRPr>
              </a:lvl1pPr>
              <a:lvl2pPr marL="685800" indent="-228600" algn="l" defTabSz="914400" rtl="0" eaLnBrk="1" latinLnBrk="0" hangingPunct="1">
                <a:lnSpc>
                  <a:spcPct val="90000"/>
                </a:lnSpc>
                <a:spcBef>
                  <a:spcPts val="500"/>
                </a:spcBef>
                <a:buClr>
                  <a:srgbClr val="F68C20"/>
                </a:buClr>
                <a:buFont typeface="Arial" panose="020B0604020202020204" pitchFamily="34" charset="0"/>
                <a:buChar char="•"/>
                <a:defRPr sz="2000" kern="1200">
                  <a:solidFill>
                    <a:srgbClr val="6D6E71"/>
                  </a:solidFill>
                  <a:latin typeface="Arial" panose="020B0604020202020204" pitchFamily="34" charset="0"/>
                  <a:ea typeface="Verdana" panose="020B0604030504040204" pitchFamily="34" charset="0"/>
                  <a:cs typeface="Arial" panose="020B0604020202020204" pitchFamily="34" charset="0"/>
                </a:defRPr>
              </a:lvl2pPr>
              <a:lvl3pPr marL="1143000" indent="-228600" algn="l" defTabSz="914400" rtl="0" eaLnBrk="1" latinLnBrk="0" hangingPunct="1">
                <a:lnSpc>
                  <a:spcPct val="90000"/>
                </a:lnSpc>
                <a:spcBef>
                  <a:spcPts val="500"/>
                </a:spcBef>
                <a:buClr>
                  <a:srgbClr val="F68C20"/>
                </a:buClr>
                <a:buFont typeface="Arial" panose="020B0604020202020204" pitchFamily="34" charset="0"/>
                <a:buChar char="•"/>
                <a:defRPr sz="2000" kern="1200">
                  <a:solidFill>
                    <a:srgbClr val="6D6E71"/>
                  </a:solidFill>
                  <a:latin typeface="Arial" panose="020B0604020202020204" pitchFamily="34" charset="0"/>
                  <a:ea typeface="Verdana" panose="020B0604030504040204" pitchFamily="34" charset="0"/>
                  <a:cs typeface="Arial" panose="020B0604020202020204" pitchFamily="34" charset="0"/>
                </a:defRPr>
              </a:lvl3pPr>
              <a:lvl4pPr marL="1600200" indent="-228600" algn="l" defTabSz="914400" rtl="0" eaLnBrk="1" latinLnBrk="0" hangingPunct="1">
                <a:lnSpc>
                  <a:spcPct val="90000"/>
                </a:lnSpc>
                <a:spcBef>
                  <a:spcPts val="500"/>
                </a:spcBef>
                <a:buClr>
                  <a:srgbClr val="F68C20"/>
                </a:buClr>
                <a:buFont typeface="Arial" panose="020B0604020202020204" pitchFamily="34" charset="0"/>
                <a:buChar char="•"/>
                <a:defRPr sz="2000" kern="1200">
                  <a:solidFill>
                    <a:srgbClr val="6D6E71"/>
                  </a:solidFill>
                  <a:latin typeface="Arial" panose="020B0604020202020204" pitchFamily="34" charset="0"/>
                  <a:ea typeface="Verdana" panose="020B0604030504040204" pitchFamily="34" charset="0"/>
                  <a:cs typeface="Arial" panose="020B0604020202020204" pitchFamily="34" charset="0"/>
                </a:defRPr>
              </a:lvl4pPr>
              <a:lvl5pPr marL="2057400" indent="-228600" algn="l" defTabSz="914400" rtl="0" eaLnBrk="1" latinLnBrk="0" hangingPunct="1">
                <a:lnSpc>
                  <a:spcPct val="90000"/>
                </a:lnSpc>
                <a:spcBef>
                  <a:spcPts val="500"/>
                </a:spcBef>
                <a:buClr>
                  <a:srgbClr val="F68C20"/>
                </a:buClr>
                <a:buFont typeface="Arial" panose="020B0604020202020204" pitchFamily="34" charset="0"/>
                <a:buChar char="•"/>
                <a:defRPr sz="2000" kern="1200">
                  <a:solidFill>
                    <a:srgbClr val="6D6E71"/>
                  </a:solidFill>
                  <a:latin typeface="Arial" panose="020B0604020202020204" pitchFamily="34" charset="0"/>
                  <a:ea typeface="Verdana" panose="020B060403050404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500"/>
                </a:spcAft>
                <a:buFont typeface="Wingdings" panose="05000000000000000000" pitchFamily="2" charset="2"/>
                <a:buChar char="Ø"/>
              </a:pPr>
              <a:r>
                <a:rPr lang="en-US" sz="1500" dirty="0">
                  <a:solidFill>
                    <a:schemeClr val="tx2">
                      <a:lumMod val="75000"/>
                    </a:schemeClr>
                  </a:solidFill>
                  <a:latin typeface="Helvetica"/>
                  <a:ea typeface="Verdana"/>
                  <a:cs typeface="Helvetica"/>
                </a:rPr>
                <a:t>Samples and pedigree information from NSUF-awarded irradiations starting in 2008</a:t>
              </a:r>
            </a:p>
          </p:txBody>
        </p:sp>
        <p:sp>
          <p:nvSpPr>
            <p:cNvPr id="9" name="Content Placeholder 2">
              <a:extLst>
                <a:ext uri="{FF2B5EF4-FFF2-40B4-BE49-F238E27FC236}">
                  <a16:creationId xmlns:a16="http://schemas.microsoft.com/office/drawing/2014/main" id="{FE2FD276-46AC-9265-A311-D11ADB88952F}"/>
                </a:ext>
              </a:extLst>
            </p:cNvPr>
            <p:cNvSpPr txBox="1">
              <a:spLocks/>
            </p:cNvSpPr>
            <p:nvPr/>
          </p:nvSpPr>
          <p:spPr>
            <a:xfrm>
              <a:off x="633629" y="3421806"/>
              <a:ext cx="4201982" cy="71005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rgbClr val="F68C20"/>
                </a:buClr>
                <a:buFont typeface="Arial" panose="020B0604020202020204" pitchFamily="34" charset="0"/>
                <a:buChar char="•"/>
                <a:defRPr sz="2400" kern="1200">
                  <a:solidFill>
                    <a:srgbClr val="6D6E71"/>
                  </a:solidFill>
                  <a:latin typeface="Arial" panose="020B0604020202020204" pitchFamily="34" charset="0"/>
                  <a:ea typeface="Verdana" panose="020B0604030504040204" pitchFamily="34" charset="0"/>
                  <a:cs typeface="Arial" panose="020B0604020202020204" pitchFamily="34" charset="0"/>
                </a:defRPr>
              </a:lvl1pPr>
              <a:lvl2pPr marL="685800" indent="-228600" algn="l" defTabSz="914400" rtl="0" eaLnBrk="1" latinLnBrk="0" hangingPunct="1">
                <a:lnSpc>
                  <a:spcPct val="90000"/>
                </a:lnSpc>
                <a:spcBef>
                  <a:spcPts val="500"/>
                </a:spcBef>
                <a:buClr>
                  <a:srgbClr val="F68C20"/>
                </a:buClr>
                <a:buFont typeface="Arial" panose="020B0604020202020204" pitchFamily="34" charset="0"/>
                <a:buChar char="•"/>
                <a:defRPr sz="2000" kern="1200">
                  <a:solidFill>
                    <a:srgbClr val="6D6E71"/>
                  </a:solidFill>
                  <a:latin typeface="Arial" panose="020B0604020202020204" pitchFamily="34" charset="0"/>
                  <a:ea typeface="Verdana" panose="020B0604030504040204" pitchFamily="34" charset="0"/>
                  <a:cs typeface="Arial" panose="020B0604020202020204" pitchFamily="34" charset="0"/>
                </a:defRPr>
              </a:lvl2pPr>
              <a:lvl3pPr marL="1143000" indent="-228600" algn="l" defTabSz="914400" rtl="0" eaLnBrk="1" latinLnBrk="0" hangingPunct="1">
                <a:lnSpc>
                  <a:spcPct val="90000"/>
                </a:lnSpc>
                <a:spcBef>
                  <a:spcPts val="500"/>
                </a:spcBef>
                <a:buClr>
                  <a:srgbClr val="F68C20"/>
                </a:buClr>
                <a:buFont typeface="Arial" panose="020B0604020202020204" pitchFamily="34" charset="0"/>
                <a:buChar char="•"/>
                <a:defRPr sz="2000" kern="1200">
                  <a:solidFill>
                    <a:srgbClr val="6D6E71"/>
                  </a:solidFill>
                  <a:latin typeface="Arial" panose="020B0604020202020204" pitchFamily="34" charset="0"/>
                  <a:ea typeface="Verdana" panose="020B0604030504040204" pitchFamily="34" charset="0"/>
                  <a:cs typeface="Arial" panose="020B0604020202020204" pitchFamily="34" charset="0"/>
                </a:defRPr>
              </a:lvl3pPr>
              <a:lvl4pPr marL="1600200" indent="-228600" algn="l" defTabSz="914400" rtl="0" eaLnBrk="1" latinLnBrk="0" hangingPunct="1">
                <a:lnSpc>
                  <a:spcPct val="90000"/>
                </a:lnSpc>
                <a:spcBef>
                  <a:spcPts val="500"/>
                </a:spcBef>
                <a:buClr>
                  <a:srgbClr val="F68C20"/>
                </a:buClr>
                <a:buFont typeface="Arial" panose="020B0604020202020204" pitchFamily="34" charset="0"/>
                <a:buChar char="•"/>
                <a:defRPr sz="2000" kern="1200">
                  <a:solidFill>
                    <a:srgbClr val="6D6E71"/>
                  </a:solidFill>
                  <a:latin typeface="Arial" panose="020B0604020202020204" pitchFamily="34" charset="0"/>
                  <a:ea typeface="Verdana" panose="020B0604030504040204" pitchFamily="34" charset="0"/>
                  <a:cs typeface="Arial" panose="020B0604020202020204" pitchFamily="34" charset="0"/>
                </a:defRPr>
              </a:lvl4pPr>
              <a:lvl5pPr marL="2057400" indent="-228600" algn="l" defTabSz="914400" rtl="0" eaLnBrk="1" latinLnBrk="0" hangingPunct="1">
                <a:lnSpc>
                  <a:spcPct val="90000"/>
                </a:lnSpc>
                <a:spcBef>
                  <a:spcPts val="500"/>
                </a:spcBef>
                <a:buClr>
                  <a:srgbClr val="F68C20"/>
                </a:buClr>
                <a:buFont typeface="Arial" panose="020B0604020202020204" pitchFamily="34" charset="0"/>
                <a:buChar char="•"/>
                <a:defRPr sz="2000" kern="1200">
                  <a:solidFill>
                    <a:srgbClr val="6D6E71"/>
                  </a:solidFill>
                  <a:latin typeface="Arial" panose="020B0604020202020204" pitchFamily="34" charset="0"/>
                  <a:ea typeface="Verdana" panose="020B060403050404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500"/>
                </a:spcAft>
                <a:buFont typeface="Wingdings" panose="05000000000000000000" pitchFamily="2" charset="2"/>
                <a:buChar char="Ø"/>
              </a:pPr>
              <a:r>
                <a:rPr lang="en-US" sz="1500" dirty="0">
                  <a:solidFill>
                    <a:schemeClr val="tx2">
                      <a:lumMod val="75000"/>
                    </a:schemeClr>
                  </a:solidFill>
                  <a:latin typeface="Helvetica"/>
                  <a:ea typeface="Verdana"/>
                  <a:cs typeface="Helvetica"/>
                </a:rPr>
                <a:t>Donations from varied sources including materials retrieved from decommissioned and operating power reactors</a:t>
              </a:r>
            </a:p>
          </p:txBody>
        </p:sp>
      </p:grpSp>
      <p:grpSp>
        <p:nvGrpSpPr>
          <p:cNvPr id="19" name="Group 18">
            <a:extLst>
              <a:ext uri="{FF2B5EF4-FFF2-40B4-BE49-F238E27FC236}">
                <a16:creationId xmlns:a16="http://schemas.microsoft.com/office/drawing/2014/main" id="{22B44282-0071-7C70-0B42-A834BC4F706A}"/>
              </a:ext>
            </a:extLst>
          </p:cNvPr>
          <p:cNvGrpSpPr/>
          <p:nvPr/>
        </p:nvGrpSpPr>
        <p:grpSpPr>
          <a:xfrm>
            <a:off x="1806414" y="2532566"/>
            <a:ext cx="10270805" cy="3753837"/>
            <a:chOff x="1649896" y="2491376"/>
            <a:chExt cx="10270805" cy="3753837"/>
          </a:xfrm>
        </p:grpSpPr>
        <p:pic>
          <p:nvPicPr>
            <p:cNvPr id="18" name="Picture 17">
              <a:extLst>
                <a:ext uri="{FF2B5EF4-FFF2-40B4-BE49-F238E27FC236}">
                  <a16:creationId xmlns:a16="http://schemas.microsoft.com/office/drawing/2014/main" id="{3AA6CE2A-5579-3C24-ED89-B1478F1D196F}"/>
                </a:ext>
              </a:extLst>
            </p:cNvPr>
            <p:cNvPicPr>
              <a:picLocks noChangeAspect="1"/>
            </p:cNvPicPr>
            <p:nvPr/>
          </p:nvPicPr>
          <p:blipFill>
            <a:blip r:embed="rId3"/>
            <a:srcRect l="6097" t="23650" r="14726" b="606"/>
            <a:stretch/>
          </p:blipFill>
          <p:spPr>
            <a:xfrm>
              <a:off x="1649896" y="3730473"/>
              <a:ext cx="3906078" cy="2200377"/>
            </a:xfrm>
            <a:prstGeom prst="rect">
              <a:avLst/>
            </a:prstGeom>
          </p:spPr>
        </p:pic>
        <p:pic>
          <p:nvPicPr>
            <p:cNvPr id="11" name="Picture 10">
              <a:extLst>
                <a:ext uri="{FF2B5EF4-FFF2-40B4-BE49-F238E27FC236}">
                  <a16:creationId xmlns:a16="http://schemas.microsoft.com/office/drawing/2014/main" id="{F8D0D0A5-D439-658A-C6FD-BA9971DDA4E0}"/>
                </a:ext>
              </a:extLst>
            </p:cNvPr>
            <p:cNvPicPr>
              <a:picLocks noChangeAspect="1"/>
            </p:cNvPicPr>
            <p:nvPr/>
          </p:nvPicPr>
          <p:blipFill>
            <a:blip r:embed="rId4"/>
            <a:srcRect l="5472" t="25043" r="10627"/>
            <a:stretch/>
          </p:blipFill>
          <p:spPr>
            <a:xfrm>
              <a:off x="4606159" y="2491376"/>
              <a:ext cx="7314542" cy="3753837"/>
            </a:xfrm>
            <a:prstGeom prst="rect">
              <a:avLst/>
            </a:prstGeom>
          </p:spPr>
        </p:pic>
      </p:grpSp>
      <p:sp>
        <p:nvSpPr>
          <p:cNvPr id="6" name="Title 5">
            <a:extLst>
              <a:ext uri="{FF2B5EF4-FFF2-40B4-BE49-F238E27FC236}">
                <a16:creationId xmlns:a16="http://schemas.microsoft.com/office/drawing/2014/main" id="{104C83D7-913F-F8C4-14C9-7541A4D744C9}"/>
              </a:ext>
            </a:extLst>
          </p:cNvPr>
          <p:cNvSpPr>
            <a:spLocks noGrp="1"/>
          </p:cNvSpPr>
          <p:nvPr>
            <p:ph type="title"/>
          </p:nvPr>
        </p:nvSpPr>
        <p:spPr/>
        <p:txBody>
          <a:bodyPr/>
          <a:lstStyle/>
          <a:p>
            <a:r>
              <a:rPr lang="en-US" dirty="0"/>
              <a:t>Nuclear Fuels and Materials Library</a:t>
            </a:r>
          </a:p>
        </p:txBody>
      </p:sp>
    </p:spTree>
    <p:extLst>
      <p:ext uri="{BB962C8B-B14F-4D97-AF65-F5344CB8AC3E}">
        <p14:creationId xmlns:p14="http://schemas.microsoft.com/office/powerpoint/2010/main" val="31842793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72FD7A3-AFF0-24AD-69A8-53989579404B}"/>
              </a:ext>
            </a:extLst>
          </p:cNvPr>
          <p:cNvSpPr>
            <a:spLocks noGrp="1"/>
          </p:cNvSpPr>
          <p:nvPr>
            <p:ph type="title"/>
          </p:nvPr>
        </p:nvSpPr>
        <p:spPr>
          <a:xfrm>
            <a:off x="981481" y="2797701"/>
            <a:ext cx="6271513" cy="1262598"/>
          </a:xfrm>
        </p:spPr>
        <p:txBody>
          <a:bodyPr/>
          <a:lstStyle/>
          <a:p>
            <a:r>
              <a:rPr lang="en-US" sz="4400" dirty="0"/>
              <a:t>NSUF Capabilities</a:t>
            </a:r>
          </a:p>
        </p:txBody>
      </p:sp>
      <p:pic>
        <p:nvPicPr>
          <p:cNvPr id="13" name="Picture Placeholder 12" descr="A group of people under water&#10;&#10;AI-generated content may be incorrect.">
            <a:extLst>
              <a:ext uri="{FF2B5EF4-FFF2-40B4-BE49-F238E27FC236}">
                <a16:creationId xmlns:a16="http://schemas.microsoft.com/office/drawing/2014/main" id="{9583C412-25D7-1336-ADCB-675FF850454A}"/>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095944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 name="Content Placeholder 2">
            <a:extLst>
              <a:ext uri="{FF2B5EF4-FFF2-40B4-BE49-F238E27FC236}">
                <a16:creationId xmlns:a16="http://schemas.microsoft.com/office/drawing/2014/main" id="{89F11D8D-0451-7213-A8C8-934EE094A089}"/>
              </a:ext>
            </a:extLst>
          </p:cNvPr>
          <p:cNvSpPr txBox="1">
            <a:spLocks/>
          </p:cNvSpPr>
          <p:nvPr/>
        </p:nvSpPr>
        <p:spPr>
          <a:xfrm>
            <a:off x="661898" y="996777"/>
            <a:ext cx="10410276" cy="4541769"/>
          </a:xfrm>
          <a:prstGeom prst="rect">
            <a:avLst/>
          </a:prstGeom>
        </p:spPr>
        <p:txBody>
          <a:bodyPr vert="horz" lIns="0" tIns="0" rIns="91440" bIns="45720" rtlCol="0" anchor="t">
            <a:normAutofit/>
          </a:bodyPr>
          <a:lstStyle>
            <a:lvl1pPr marL="228600" indent="-228600" algn="l" defTabSz="914400" rtl="0" eaLnBrk="1" latinLnBrk="0" hangingPunct="1">
              <a:lnSpc>
                <a:spcPct val="90000"/>
              </a:lnSpc>
              <a:spcBef>
                <a:spcPts val="1000"/>
              </a:spcBef>
              <a:buClr>
                <a:schemeClr val="bg2"/>
              </a:buClr>
              <a:buFont typeface="Arial" panose="020B0604020202020204" pitchFamily="34" charset="0"/>
              <a:buChar char="•"/>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1175" indent="0">
              <a:lnSpc>
                <a:spcPct val="110000"/>
              </a:lnSpc>
              <a:spcAft>
                <a:spcPts val="1200"/>
              </a:spcAft>
              <a:buNone/>
            </a:pPr>
            <a:r>
              <a:rPr lang="en-US" sz="1500" dirty="0">
                <a:solidFill>
                  <a:schemeClr val="tx2">
                    <a:lumMod val="75000"/>
                  </a:schemeClr>
                </a:solidFill>
                <a:latin typeface="Helvetica"/>
                <a:cs typeface="Helvetica"/>
              </a:rPr>
              <a:t>The NFML was available </a:t>
            </a:r>
            <a:r>
              <a:rPr lang="en-US" sz="1500" i="1" dirty="0">
                <a:solidFill>
                  <a:schemeClr val="tx2">
                    <a:lumMod val="75000"/>
                  </a:schemeClr>
                </a:solidFill>
                <a:latin typeface="Helvetica"/>
                <a:cs typeface="Helvetica"/>
              </a:rPr>
              <a:t>online</a:t>
            </a:r>
            <a:r>
              <a:rPr lang="en-US" sz="1500" dirty="0">
                <a:solidFill>
                  <a:schemeClr val="tx2">
                    <a:lumMod val="75000"/>
                  </a:schemeClr>
                </a:solidFill>
                <a:latin typeface="Helvetica"/>
                <a:cs typeface="Helvetica"/>
              </a:rPr>
              <a:t> for the first time in 2016 for the 3</a:t>
            </a:r>
            <a:r>
              <a:rPr lang="en-US" sz="1500" baseline="30000" dirty="0">
                <a:solidFill>
                  <a:schemeClr val="tx2">
                    <a:lumMod val="75000"/>
                  </a:schemeClr>
                </a:solidFill>
                <a:latin typeface="Helvetica"/>
                <a:cs typeface="Helvetica"/>
              </a:rPr>
              <a:t>rd</a:t>
            </a:r>
            <a:r>
              <a:rPr lang="en-US" sz="1500" dirty="0">
                <a:solidFill>
                  <a:schemeClr val="tx2">
                    <a:lumMod val="75000"/>
                  </a:schemeClr>
                </a:solidFill>
                <a:latin typeface="Helvetica"/>
                <a:cs typeface="Helvetica"/>
              </a:rPr>
              <a:t> RTE Call. </a:t>
            </a:r>
          </a:p>
        </p:txBody>
      </p:sp>
      <p:sp>
        <p:nvSpPr>
          <p:cNvPr id="241" name="Title 4">
            <a:extLst>
              <a:ext uri="{FF2B5EF4-FFF2-40B4-BE49-F238E27FC236}">
                <a16:creationId xmlns:a16="http://schemas.microsoft.com/office/drawing/2014/main" id="{C34952BD-B152-2761-9C01-E605B9654FE7}"/>
              </a:ext>
            </a:extLst>
          </p:cNvPr>
          <p:cNvSpPr txBox="1">
            <a:spLocks/>
          </p:cNvSpPr>
          <p:nvPr/>
        </p:nvSpPr>
        <p:spPr>
          <a:xfrm>
            <a:off x="632684" y="196880"/>
            <a:ext cx="10406241" cy="679538"/>
          </a:xfrm>
          <a:prstGeom prst="rect">
            <a:avLst/>
          </a:prstGeom>
        </p:spPr>
        <p:txBody>
          <a:bodyPr vert="horz" lIns="0" tIns="0" rIns="91440" bIns="45720" rtlCol="0" anchor="t" anchorCtr="0">
            <a:noAutofit/>
          </a:bodyPr>
          <a:lstStyle>
            <a:lvl1pPr algn="l" defTabSz="914400" rtl="0" eaLnBrk="1" latinLnBrk="0" hangingPunct="1">
              <a:lnSpc>
                <a:spcPct val="90000"/>
              </a:lnSpc>
              <a:spcBef>
                <a:spcPct val="0"/>
              </a:spcBef>
              <a:buNone/>
              <a:defRPr sz="2800" b="1" i="0" kern="1200" baseline="0">
                <a:solidFill>
                  <a:schemeClr val="accent3"/>
                </a:solidFill>
                <a:latin typeface="Arial" panose="020B0604020202020204" pitchFamily="34" charset="0"/>
                <a:ea typeface="+mj-ea"/>
                <a:cs typeface="Arial" panose="020B0604020202020204" pitchFamily="34" charset="0"/>
              </a:defRPr>
            </a:lvl1pPr>
          </a:lstStyle>
          <a:p>
            <a:r>
              <a:rPr lang="en-US" dirty="0">
                <a:latin typeface="Arial"/>
                <a:cs typeface="Arial"/>
              </a:rPr>
              <a:t>NSUF Nuclear Fuels and Materials Library</a:t>
            </a:r>
            <a:br>
              <a:rPr lang="en-US" dirty="0"/>
            </a:br>
            <a:r>
              <a:rPr lang="en-US" sz="2400" dirty="0">
                <a:solidFill>
                  <a:schemeClr val="accent1"/>
                </a:solidFill>
                <a:latin typeface="Arial"/>
                <a:cs typeface="Arial"/>
              </a:rPr>
              <a:t>NFML Utilization</a:t>
            </a:r>
            <a:endParaRPr lang="en-US" sz="2400" dirty="0">
              <a:solidFill>
                <a:schemeClr val="accent1"/>
              </a:solidFill>
            </a:endParaRPr>
          </a:p>
        </p:txBody>
      </p:sp>
      <p:graphicFrame>
        <p:nvGraphicFramePr>
          <p:cNvPr id="4" name="Table 3">
            <a:extLst>
              <a:ext uri="{FF2B5EF4-FFF2-40B4-BE49-F238E27FC236}">
                <a16:creationId xmlns:a16="http://schemas.microsoft.com/office/drawing/2014/main" id="{C3951904-9521-A6BC-C589-5D60E2B2847B}"/>
              </a:ext>
            </a:extLst>
          </p:cNvPr>
          <p:cNvGraphicFramePr>
            <a:graphicFrameLocks noGrp="1"/>
          </p:cNvGraphicFramePr>
          <p:nvPr/>
        </p:nvGraphicFramePr>
        <p:xfrm>
          <a:off x="1174627" y="1442242"/>
          <a:ext cx="6460986" cy="1204472"/>
        </p:xfrm>
        <a:graphic>
          <a:graphicData uri="http://schemas.openxmlformats.org/drawingml/2006/table">
            <a:tbl>
              <a:tblPr/>
              <a:tblGrid>
                <a:gridCol w="916761">
                  <a:extLst>
                    <a:ext uri="{9D8B030D-6E8A-4147-A177-3AD203B41FA5}">
                      <a16:colId xmlns:a16="http://schemas.microsoft.com/office/drawing/2014/main" val="639433687"/>
                    </a:ext>
                  </a:extLst>
                </a:gridCol>
                <a:gridCol w="1069555">
                  <a:extLst>
                    <a:ext uri="{9D8B030D-6E8A-4147-A177-3AD203B41FA5}">
                      <a16:colId xmlns:a16="http://schemas.microsoft.com/office/drawing/2014/main" val="2996463226"/>
                    </a:ext>
                  </a:extLst>
                </a:gridCol>
                <a:gridCol w="916761">
                  <a:extLst>
                    <a:ext uri="{9D8B030D-6E8A-4147-A177-3AD203B41FA5}">
                      <a16:colId xmlns:a16="http://schemas.microsoft.com/office/drawing/2014/main" val="4035555380"/>
                    </a:ext>
                  </a:extLst>
                </a:gridCol>
                <a:gridCol w="1069555">
                  <a:extLst>
                    <a:ext uri="{9D8B030D-6E8A-4147-A177-3AD203B41FA5}">
                      <a16:colId xmlns:a16="http://schemas.microsoft.com/office/drawing/2014/main" val="134676464"/>
                    </a:ext>
                  </a:extLst>
                </a:gridCol>
                <a:gridCol w="1200522">
                  <a:extLst>
                    <a:ext uri="{9D8B030D-6E8A-4147-A177-3AD203B41FA5}">
                      <a16:colId xmlns:a16="http://schemas.microsoft.com/office/drawing/2014/main" val="3650981615"/>
                    </a:ext>
                  </a:extLst>
                </a:gridCol>
                <a:gridCol w="1287832">
                  <a:extLst>
                    <a:ext uri="{9D8B030D-6E8A-4147-A177-3AD203B41FA5}">
                      <a16:colId xmlns:a16="http://schemas.microsoft.com/office/drawing/2014/main" val="1830633887"/>
                    </a:ext>
                  </a:extLst>
                </a:gridCol>
              </a:tblGrid>
              <a:tr h="301118">
                <a:tc>
                  <a:txBody>
                    <a:bodyPr/>
                    <a:lstStyle/>
                    <a:p>
                      <a:pPr algn="ctr" fontAlgn="b"/>
                      <a:r>
                        <a:rPr lang="en-US" sz="1600" b="1" i="0" u="none" strike="noStrike" dirty="0">
                          <a:solidFill>
                            <a:srgbClr val="FFFFFF"/>
                          </a:solidFill>
                          <a:effectLst/>
                          <a:latin typeface="Helvetica" panose="020B0604020202020204" pitchFamily="34" charset="0"/>
                          <a:cs typeface="Helvetica" panose="020B0604020202020204" pitchFamily="34" charset="0"/>
                        </a:rPr>
                        <a:t>2016</a:t>
                      </a:r>
                    </a:p>
                  </a:txBody>
                  <a:tcPr marL="7620" marR="7620" marT="7620" anchor="b">
                    <a:lnL w="6350" cap="flat" cmpd="sng" algn="ctr">
                      <a:solidFill>
                        <a:srgbClr val="FFFFFF"/>
                      </a:solidFill>
                      <a:prstDash val="solid"/>
                      <a:round/>
                      <a:headEnd type="none" w="med" len="med"/>
                      <a:tailEnd type="none" w="med" len="med"/>
                    </a:lnL>
                    <a:lnR>
                      <a:noFill/>
                    </a:lnR>
                    <a:lnT>
                      <a:noFill/>
                    </a:lnT>
                    <a:lnB w="6350" cap="flat" cmpd="sng" algn="ctr">
                      <a:solidFill>
                        <a:srgbClr val="FFFFFF"/>
                      </a:solidFill>
                      <a:prstDash val="solid"/>
                      <a:round/>
                      <a:headEnd type="none" w="med" len="med"/>
                      <a:tailEnd type="none" w="med" len="med"/>
                    </a:lnB>
                    <a:solidFill>
                      <a:srgbClr val="366092"/>
                    </a:solidFill>
                  </a:tcPr>
                </a:tc>
                <a:tc>
                  <a:txBody>
                    <a:bodyPr/>
                    <a:lstStyle/>
                    <a:p>
                      <a:pPr algn="ctr" fontAlgn="b"/>
                      <a:r>
                        <a:rPr lang="en-US" sz="1600" b="1" i="0" u="none" strike="noStrike" dirty="0">
                          <a:solidFill>
                            <a:srgbClr val="16365C"/>
                          </a:solidFill>
                          <a:effectLst/>
                          <a:latin typeface="Helvetica" panose="020B0604020202020204" pitchFamily="34" charset="0"/>
                          <a:cs typeface="Helvetica" panose="020B0604020202020204" pitchFamily="34" charset="0"/>
                        </a:rPr>
                        <a:t>75</a:t>
                      </a:r>
                    </a:p>
                  </a:txBody>
                  <a:tcPr marL="7620" marR="7620" marT="7620" anchor="b">
                    <a:lnL>
                      <a:noFill/>
                    </a:lnL>
                    <a:lnR>
                      <a:noFill/>
                    </a:lnR>
                    <a:lnT>
                      <a:noFill/>
                    </a:lnT>
                    <a:lnB>
                      <a:noFill/>
                    </a:lnB>
                    <a:solidFill>
                      <a:srgbClr val="B8CCE4"/>
                    </a:solidFill>
                  </a:tcPr>
                </a:tc>
                <a:tc>
                  <a:txBody>
                    <a:bodyPr/>
                    <a:lstStyle/>
                    <a:p>
                      <a:pPr algn="l" fontAlgn="b"/>
                      <a:endParaRPr lang="en-US" sz="1600" b="0" i="0" u="none" strike="noStrike" dirty="0">
                        <a:effectLst/>
                        <a:latin typeface="Calibri" panose="020F0502020204030204" pitchFamily="34" charset="0"/>
                      </a:endParaRPr>
                    </a:p>
                  </a:txBody>
                  <a:tcPr marL="7620" marR="7620" marT="7620" anchor="b">
                    <a:lnL>
                      <a:noFill/>
                    </a:lnL>
                    <a:lnR>
                      <a:noFill/>
                    </a:lnR>
                    <a:lnT>
                      <a:noFill/>
                    </a:lnT>
                    <a:lnB>
                      <a:noFill/>
                    </a:lnB>
                    <a:solidFill>
                      <a:srgbClr val="FFFFFF"/>
                    </a:solidFill>
                  </a:tcPr>
                </a:tc>
                <a:tc>
                  <a:txBody>
                    <a:bodyPr/>
                    <a:lstStyle/>
                    <a:p>
                      <a:pPr algn="ctr" fontAlgn="b"/>
                      <a:r>
                        <a:rPr lang="en-US" sz="1600" b="1" i="0" u="none" strike="noStrike" dirty="0">
                          <a:solidFill>
                            <a:srgbClr val="16365C"/>
                          </a:solidFill>
                          <a:effectLst/>
                          <a:latin typeface="Helvetica" panose="020B0604020202020204" pitchFamily="34" charset="0"/>
                        </a:rPr>
                        <a:t>13</a:t>
                      </a:r>
                    </a:p>
                  </a:txBody>
                  <a:tcPr marL="7620" marR="7620" marT="7620" anchor="b">
                    <a:lnL>
                      <a:noFill/>
                    </a:lnL>
                    <a:lnR>
                      <a:noFill/>
                    </a:lnR>
                    <a:lnT>
                      <a:noFill/>
                    </a:lnT>
                    <a:lnB>
                      <a:noFill/>
                    </a:lnB>
                    <a:solidFill>
                      <a:srgbClr val="B8CCE4"/>
                    </a:solidFill>
                  </a:tcPr>
                </a:tc>
                <a:tc>
                  <a:txBody>
                    <a:bodyPr/>
                    <a:lstStyle/>
                    <a:p>
                      <a:pPr algn="l" fontAlgn="b"/>
                      <a:endParaRPr lang="en-US" sz="1600" b="0" i="0" u="none" strike="noStrike" dirty="0">
                        <a:effectLst/>
                        <a:latin typeface="Calibri" panose="020F0502020204030204" pitchFamily="34" charset="0"/>
                      </a:endParaRPr>
                    </a:p>
                  </a:txBody>
                  <a:tcPr marL="7620" marR="7620" marT="7620" anchor="b">
                    <a:lnL>
                      <a:noFill/>
                    </a:lnL>
                    <a:lnR>
                      <a:noFill/>
                    </a:lnR>
                    <a:lnT>
                      <a:noFill/>
                    </a:lnT>
                    <a:lnB>
                      <a:noFill/>
                    </a:lnB>
                    <a:solidFill>
                      <a:srgbClr val="FFFFFF"/>
                    </a:solidFill>
                  </a:tcPr>
                </a:tc>
                <a:tc>
                  <a:txBody>
                    <a:bodyPr/>
                    <a:lstStyle/>
                    <a:p>
                      <a:pPr algn="ctr" fontAlgn="b"/>
                      <a:r>
                        <a:rPr lang="en-US" sz="1600" b="1" i="0" u="none" strike="noStrike" dirty="0">
                          <a:solidFill>
                            <a:srgbClr val="E26B0A"/>
                          </a:solidFill>
                          <a:effectLst/>
                          <a:latin typeface="Helvetica" panose="020B0604020202020204" pitchFamily="34" charset="0"/>
                        </a:rPr>
                        <a:t>17%</a:t>
                      </a:r>
                    </a:p>
                  </a:txBody>
                  <a:tcPr marL="7620" marR="7620" marT="7620" anchor="b">
                    <a:lnL>
                      <a:noFill/>
                    </a:lnL>
                    <a:lnR>
                      <a:noFill/>
                    </a:lnR>
                    <a:lnT>
                      <a:noFill/>
                    </a:lnT>
                    <a:lnB>
                      <a:noFill/>
                    </a:lnB>
                    <a:solidFill>
                      <a:srgbClr val="B8CCE4"/>
                    </a:solidFill>
                  </a:tcPr>
                </a:tc>
                <a:extLst>
                  <a:ext uri="{0D108BD9-81ED-4DB2-BD59-A6C34878D82A}">
                    <a16:rowId xmlns:a16="http://schemas.microsoft.com/office/drawing/2014/main" val="2532750029"/>
                  </a:ext>
                </a:extLst>
              </a:tr>
              <a:tr h="301118">
                <a:tc>
                  <a:txBody>
                    <a:bodyPr/>
                    <a:lstStyle/>
                    <a:p>
                      <a:pPr algn="ctr" fontAlgn="b"/>
                      <a:r>
                        <a:rPr lang="en-US" sz="1600" b="1" i="0" u="none" strike="noStrike" dirty="0">
                          <a:solidFill>
                            <a:srgbClr val="FFFFFF"/>
                          </a:solidFill>
                          <a:effectLst/>
                          <a:latin typeface="Helvetica" panose="020B0604020202020204" pitchFamily="34" charset="0"/>
                        </a:rPr>
                        <a:t>2017</a:t>
                      </a:r>
                    </a:p>
                  </a:txBody>
                  <a:tcPr marL="7620" marR="7620" marT="762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366092"/>
                    </a:solidFill>
                  </a:tcPr>
                </a:tc>
                <a:tc>
                  <a:txBody>
                    <a:bodyPr/>
                    <a:lstStyle/>
                    <a:p>
                      <a:pPr algn="ctr" fontAlgn="b"/>
                      <a:r>
                        <a:rPr lang="en-US" sz="1600" b="1" i="0" u="none" strike="noStrike" dirty="0">
                          <a:solidFill>
                            <a:srgbClr val="16365C"/>
                          </a:solidFill>
                          <a:effectLst/>
                          <a:latin typeface="Helvetica" panose="020B0604020202020204" pitchFamily="34" charset="0"/>
                        </a:rPr>
                        <a:t>180</a:t>
                      </a:r>
                    </a:p>
                  </a:txBody>
                  <a:tcPr marL="7620" marR="7620" marT="7620" anchor="b">
                    <a:lnL>
                      <a:noFill/>
                    </a:lnL>
                    <a:lnR>
                      <a:noFill/>
                    </a:lnR>
                    <a:lnT>
                      <a:noFill/>
                    </a:lnT>
                    <a:lnB>
                      <a:noFill/>
                    </a:lnB>
                    <a:solidFill>
                      <a:srgbClr val="DCE6F1"/>
                    </a:solidFill>
                  </a:tcPr>
                </a:tc>
                <a:tc>
                  <a:txBody>
                    <a:bodyPr/>
                    <a:lstStyle/>
                    <a:p>
                      <a:pPr algn="l" fontAlgn="b"/>
                      <a:endParaRPr lang="en-US" sz="1600" b="0" i="0" u="none" strike="noStrike" dirty="0">
                        <a:effectLst/>
                        <a:latin typeface="Calibri" panose="020F0502020204030204" pitchFamily="34" charset="0"/>
                      </a:endParaRPr>
                    </a:p>
                  </a:txBody>
                  <a:tcPr marL="7620" marR="7620" marT="7620" anchor="b">
                    <a:lnL>
                      <a:noFill/>
                    </a:lnL>
                    <a:lnR>
                      <a:noFill/>
                    </a:lnR>
                    <a:lnT>
                      <a:noFill/>
                    </a:lnT>
                    <a:lnB>
                      <a:noFill/>
                    </a:lnB>
                    <a:solidFill>
                      <a:srgbClr val="FFFFFF"/>
                    </a:solidFill>
                  </a:tcPr>
                </a:tc>
                <a:tc>
                  <a:txBody>
                    <a:bodyPr/>
                    <a:lstStyle/>
                    <a:p>
                      <a:pPr algn="ctr" fontAlgn="b"/>
                      <a:r>
                        <a:rPr lang="en-US" sz="1600" b="1" i="0" u="none" strike="noStrike" dirty="0">
                          <a:solidFill>
                            <a:srgbClr val="16365C"/>
                          </a:solidFill>
                          <a:effectLst/>
                          <a:latin typeface="Helvetica" panose="020B0604020202020204" pitchFamily="34" charset="0"/>
                        </a:rPr>
                        <a:t>23</a:t>
                      </a:r>
                    </a:p>
                  </a:txBody>
                  <a:tcPr marL="7620" marR="7620" marT="7620" anchor="b">
                    <a:lnL>
                      <a:noFill/>
                    </a:lnL>
                    <a:lnR>
                      <a:noFill/>
                    </a:lnR>
                    <a:lnT>
                      <a:noFill/>
                    </a:lnT>
                    <a:lnB>
                      <a:noFill/>
                    </a:lnB>
                    <a:solidFill>
                      <a:srgbClr val="DCE6F1"/>
                    </a:solidFill>
                  </a:tcPr>
                </a:tc>
                <a:tc>
                  <a:txBody>
                    <a:bodyPr/>
                    <a:lstStyle/>
                    <a:p>
                      <a:pPr algn="l" fontAlgn="b"/>
                      <a:endParaRPr lang="en-US" sz="1600" b="0" i="0" u="none" strike="noStrike" dirty="0">
                        <a:effectLst/>
                        <a:latin typeface="Calibri" panose="020F0502020204030204" pitchFamily="34" charset="0"/>
                      </a:endParaRPr>
                    </a:p>
                  </a:txBody>
                  <a:tcPr marL="7620" marR="7620" marT="7620" anchor="b">
                    <a:lnL>
                      <a:noFill/>
                    </a:lnL>
                    <a:lnR>
                      <a:noFill/>
                    </a:lnR>
                    <a:lnT>
                      <a:noFill/>
                    </a:lnT>
                    <a:lnB>
                      <a:noFill/>
                    </a:lnB>
                    <a:solidFill>
                      <a:srgbClr val="FFFFFF"/>
                    </a:solidFill>
                  </a:tcPr>
                </a:tc>
                <a:tc>
                  <a:txBody>
                    <a:bodyPr/>
                    <a:lstStyle/>
                    <a:p>
                      <a:pPr algn="ctr" fontAlgn="b"/>
                      <a:r>
                        <a:rPr lang="en-US" sz="1600" b="1" i="0" u="none" strike="noStrike" dirty="0">
                          <a:solidFill>
                            <a:srgbClr val="E26B0A"/>
                          </a:solidFill>
                          <a:effectLst/>
                          <a:latin typeface="Helvetica" panose="020B0604020202020204" pitchFamily="34" charset="0"/>
                        </a:rPr>
                        <a:t>13%</a:t>
                      </a:r>
                    </a:p>
                  </a:txBody>
                  <a:tcPr marL="7620" marR="7620" marT="7620" anchor="b">
                    <a:lnL>
                      <a:noFill/>
                    </a:lnL>
                    <a:lnR>
                      <a:noFill/>
                    </a:lnR>
                    <a:lnT>
                      <a:noFill/>
                    </a:lnT>
                    <a:lnB>
                      <a:noFill/>
                    </a:lnB>
                    <a:solidFill>
                      <a:srgbClr val="DCE6F1"/>
                    </a:solidFill>
                  </a:tcPr>
                </a:tc>
                <a:extLst>
                  <a:ext uri="{0D108BD9-81ED-4DB2-BD59-A6C34878D82A}">
                    <a16:rowId xmlns:a16="http://schemas.microsoft.com/office/drawing/2014/main" val="781677554"/>
                  </a:ext>
                </a:extLst>
              </a:tr>
              <a:tr h="301118">
                <a:tc>
                  <a:txBody>
                    <a:bodyPr/>
                    <a:lstStyle/>
                    <a:p>
                      <a:pPr algn="ctr" fontAlgn="b"/>
                      <a:r>
                        <a:rPr lang="en-US" sz="1600" b="1" i="0" u="none" strike="noStrike" dirty="0">
                          <a:solidFill>
                            <a:srgbClr val="FFFFFF"/>
                          </a:solidFill>
                          <a:effectLst/>
                          <a:latin typeface="Helvetica" panose="020B0604020202020204" pitchFamily="34" charset="0"/>
                        </a:rPr>
                        <a:t>2018</a:t>
                      </a:r>
                    </a:p>
                  </a:txBody>
                  <a:tcPr marL="7620" marR="7620" marT="762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366092"/>
                    </a:solidFill>
                  </a:tcPr>
                </a:tc>
                <a:tc>
                  <a:txBody>
                    <a:bodyPr/>
                    <a:lstStyle/>
                    <a:p>
                      <a:pPr algn="ctr" fontAlgn="b"/>
                      <a:r>
                        <a:rPr lang="en-US" sz="1600" b="1" i="0" u="none" strike="noStrike" dirty="0">
                          <a:solidFill>
                            <a:srgbClr val="16365C"/>
                          </a:solidFill>
                          <a:effectLst/>
                          <a:latin typeface="Helvetica" panose="020B0604020202020204" pitchFamily="34" charset="0"/>
                        </a:rPr>
                        <a:t>280</a:t>
                      </a:r>
                    </a:p>
                  </a:txBody>
                  <a:tcPr marL="7620" marR="7620" marT="7620" anchor="b">
                    <a:lnL>
                      <a:noFill/>
                    </a:lnL>
                    <a:lnR>
                      <a:noFill/>
                    </a:lnR>
                    <a:lnT>
                      <a:noFill/>
                    </a:lnT>
                    <a:lnB>
                      <a:noFill/>
                    </a:lnB>
                    <a:solidFill>
                      <a:srgbClr val="B8CCE4"/>
                    </a:solidFill>
                  </a:tcPr>
                </a:tc>
                <a:tc>
                  <a:txBody>
                    <a:bodyPr/>
                    <a:lstStyle/>
                    <a:p>
                      <a:pPr algn="l" fontAlgn="b"/>
                      <a:endParaRPr lang="en-US" sz="1600" b="0" i="0" u="none" strike="noStrike" dirty="0">
                        <a:effectLst/>
                        <a:latin typeface="Calibri" panose="020F0502020204030204" pitchFamily="34" charset="0"/>
                      </a:endParaRPr>
                    </a:p>
                  </a:txBody>
                  <a:tcPr marL="7620" marR="7620" marT="7620" anchor="b">
                    <a:lnL>
                      <a:noFill/>
                    </a:lnL>
                    <a:lnR>
                      <a:noFill/>
                    </a:lnR>
                    <a:lnT>
                      <a:noFill/>
                    </a:lnT>
                    <a:lnB>
                      <a:noFill/>
                    </a:lnB>
                    <a:solidFill>
                      <a:srgbClr val="FFFFFF"/>
                    </a:solidFill>
                  </a:tcPr>
                </a:tc>
                <a:tc>
                  <a:txBody>
                    <a:bodyPr/>
                    <a:lstStyle/>
                    <a:p>
                      <a:pPr algn="ctr" fontAlgn="b"/>
                      <a:r>
                        <a:rPr lang="en-US" sz="1600" b="1" i="0" u="none" strike="noStrike" dirty="0">
                          <a:solidFill>
                            <a:srgbClr val="16365C"/>
                          </a:solidFill>
                          <a:effectLst/>
                          <a:latin typeface="Helvetica" panose="020B0604020202020204" pitchFamily="34" charset="0"/>
                        </a:rPr>
                        <a:t>33</a:t>
                      </a:r>
                    </a:p>
                  </a:txBody>
                  <a:tcPr marL="7620" marR="7620" marT="7620" anchor="b">
                    <a:lnL>
                      <a:noFill/>
                    </a:lnL>
                    <a:lnR>
                      <a:noFill/>
                    </a:lnR>
                    <a:lnT>
                      <a:noFill/>
                    </a:lnT>
                    <a:lnB>
                      <a:noFill/>
                    </a:lnB>
                    <a:solidFill>
                      <a:srgbClr val="B8CCE4"/>
                    </a:solidFill>
                  </a:tcPr>
                </a:tc>
                <a:tc>
                  <a:txBody>
                    <a:bodyPr/>
                    <a:lstStyle/>
                    <a:p>
                      <a:pPr algn="l" fontAlgn="b"/>
                      <a:endParaRPr lang="en-US" sz="1600" b="0" i="0" u="none" strike="noStrike" dirty="0">
                        <a:effectLst/>
                        <a:latin typeface="Calibri" panose="020F0502020204030204" pitchFamily="34" charset="0"/>
                      </a:endParaRPr>
                    </a:p>
                  </a:txBody>
                  <a:tcPr marL="7620" marR="7620" marT="7620" anchor="b">
                    <a:lnL>
                      <a:noFill/>
                    </a:lnL>
                    <a:lnR>
                      <a:noFill/>
                    </a:lnR>
                    <a:lnT>
                      <a:noFill/>
                    </a:lnT>
                    <a:lnB>
                      <a:noFill/>
                    </a:lnB>
                    <a:solidFill>
                      <a:srgbClr val="FFFFFF"/>
                    </a:solidFill>
                  </a:tcPr>
                </a:tc>
                <a:tc>
                  <a:txBody>
                    <a:bodyPr/>
                    <a:lstStyle/>
                    <a:p>
                      <a:pPr algn="ctr" fontAlgn="b"/>
                      <a:r>
                        <a:rPr lang="en-US" sz="1600" b="1" i="0" u="none" strike="noStrike" dirty="0">
                          <a:solidFill>
                            <a:srgbClr val="E26B0A"/>
                          </a:solidFill>
                          <a:effectLst/>
                          <a:latin typeface="Helvetica" panose="020B0604020202020204" pitchFamily="34" charset="0"/>
                        </a:rPr>
                        <a:t>12%</a:t>
                      </a:r>
                    </a:p>
                  </a:txBody>
                  <a:tcPr marL="7620" marR="7620" marT="7620" anchor="b">
                    <a:lnL>
                      <a:noFill/>
                    </a:lnL>
                    <a:lnR>
                      <a:noFill/>
                    </a:lnR>
                    <a:lnT>
                      <a:noFill/>
                    </a:lnT>
                    <a:lnB>
                      <a:noFill/>
                    </a:lnB>
                    <a:solidFill>
                      <a:srgbClr val="B8CCE4"/>
                    </a:solidFill>
                  </a:tcPr>
                </a:tc>
                <a:extLst>
                  <a:ext uri="{0D108BD9-81ED-4DB2-BD59-A6C34878D82A}">
                    <a16:rowId xmlns:a16="http://schemas.microsoft.com/office/drawing/2014/main" val="2550695258"/>
                  </a:ext>
                </a:extLst>
              </a:tr>
              <a:tr h="301118">
                <a:tc>
                  <a:txBody>
                    <a:bodyPr/>
                    <a:lstStyle/>
                    <a:p>
                      <a:pPr algn="ctr" fontAlgn="b"/>
                      <a:r>
                        <a:rPr lang="en-US" sz="1600" b="1" i="0" u="none" strike="noStrike" dirty="0">
                          <a:solidFill>
                            <a:srgbClr val="FFFFFF"/>
                          </a:solidFill>
                          <a:effectLst/>
                          <a:latin typeface="Helvetica" panose="020B0604020202020204" pitchFamily="34" charset="0"/>
                        </a:rPr>
                        <a:t>2019</a:t>
                      </a:r>
                    </a:p>
                  </a:txBody>
                  <a:tcPr marL="7620" marR="7620" marT="762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366092"/>
                    </a:solidFill>
                  </a:tcPr>
                </a:tc>
                <a:tc>
                  <a:txBody>
                    <a:bodyPr/>
                    <a:lstStyle/>
                    <a:p>
                      <a:pPr algn="ctr" fontAlgn="b"/>
                      <a:r>
                        <a:rPr lang="en-US" sz="1600" b="1" i="0" u="none" strike="noStrike" dirty="0">
                          <a:solidFill>
                            <a:srgbClr val="16365C"/>
                          </a:solidFill>
                          <a:effectLst/>
                          <a:latin typeface="Helvetica" panose="020B0604020202020204" pitchFamily="34" charset="0"/>
                        </a:rPr>
                        <a:t>185</a:t>
                      </a:r>
                    </a:p>
                  </a:txBody>
                  <a:tcPr marL="7620" marR="7620" marT="7620" anchor="b">
                    <a:lnL>
                      <a:noFill/>
                    </a:lnL>
                    <a:lnR>
                      <a:noFill/>
                    </a:lnR>
                    <a:lnT>
                      <a:noFill/>
                    </a:lnT>
                    <a:lnB>
                      <a:noFill/>
                    </a:lnB>
                    <a:solidFill>
                      <a:srgbClr val="DCE6F1"/>
                    </a:solidFill>
                  </a:tcPr>
                </a:tc>
                <a:tc>
                  <a:txBody>
                    <a:bodyPr/>
                    <a:lstStyle/>
                    <a:p>
                      <a:pPr algn="l" fontAlgn="b"/>
                      <a:endParaRPr lang="en-US" sz="1600" b="0" i="0" u="none" strike="noStrike" dirty="0">
                        <a:effectLst/>
                        <a:latin typeface="Calibri" panose="020F0502020204030204" pitchFamily="34" charset="0"/>
                      </a:endParaRPr>
                    </a:p>
                  </a:txBody>
                  <a:tcPr marL="7620" marR="7620" marT="7620" anchor="b">
                    <a:lnL>
                      <a:noFill/>
                    </a:lnL>
                    <a:lnR>
                      <a:noFill/>
                    </a:lnR>
                    <a:lnT>
                      <a:noFill/>
                    </a:lnT>
                    <a:lnB>
                      <a:noFill/>
                    </a:lnB>
                    <a:solidFill>
                      <a:srgbClr val="FFFFFF"/>
                    </a:solidFill>
                  </a:tcPr>
                </a:tc>
                <a:tc>
                  <a:txBody>
                    <a:bodyPr/>
                    <a:lstStyle/>
                    <a:p>
                      <a:pPr algn="ctr" fontAlgn="b"/>
                      <a:r>
                        <a:rPr lang="en-US" sz="1600" b="1" i="0" u="none" strike="noStrike" dirty="0">
                          <a:solidFill>
                            <a:srgbClr val="16365C"/>
                          </a:solidFill>
                          <a:effectLst/>
                          <a:latin typeface="Helvetica" panose="020B0604020202020204" pitchFamily="34" charset="0"/>
                        </a:rPr>
                        <a:t>22</a:t>
                      </a:r>
                    </a:p>
                  </a:txBody>
                  <a:tcPr marL="7620" marR="7620" marT="7620" anchor="b">
                    <a:lnL>
                      <a:noFill/>
                    </a:lnL>
                    <a:lnR>
                      <a:noFill/>
                    </a:lnR>
                    <a:lnT>
                      <a:noFill/>
                    </a:lnT>
                    <a:lnB>
                      <a:noFill/>
                    </a:lnB>
                    <a:solidFill>
                      <a:srgbClr val="DCE6F1"/>
                    </a:solidFill>
                  </a:tcPr>
                </a:tc>
                <a:tc>
                  <a:txBody>
                    <a:bodyPr/>
                    <a:lstStyle/>
                    <a:p>
                      <a:pPr algn="l" fontAlgn="b"/>
                      <a:endParaRPr lang="en-US" sz="1600" b="0" i="0" u="none" strike="noStrike" dirty="0">
                        <a:effectLst/>
                        <a:latin typeface="Calibri" panose="020F0502020204030204" pitchFamily="34" charset="0"/>
                      </a:endParaRPr>
                    </a:p>
                  </a:txBody>
                  <a:tcPr marL="7620" marR="7620" marT="7620" anchor="b">
                    <a:lnL>
                      <a:noFill/>
                    </a:lnL>
                    <a:lnR>
                      <a:noFill/>
                    </a:lnR>
                    <a:lnT>
                      <a:noFill/>
                    </a:lnT>
                    <a:lnB>
                      <a:noFill/>
                    </a:lnB>
                    <a:solidFill>
                      <a:srgbClr val="FFFFFF"/>
                    </a:solidFill>
                  </a:tcPr>
                </a:tc>
                <a:tc>
                  <a:txBody>
                    <a:bodyPr/>
                    <a:lstStyle/>
                    <a:p>
                      <a:pPr algn="ctr" fontAlgn="b"/>
                      <a:r>
                        <a:rPr lang="en-US" sz="1600" b="1" i="0" u="none" strike="noStrike" dirty="0">
                          <a:solidFill>
                            <a:srgbClr val="E26B0A"/>
                          </a:solidFill>
                          <a:effectLst/>
                          <a:latin typeface="Helvetica" panose="020B0604020202020204" pitchFamily="34" charset="0"/>
                        </a:rPr>
                        <a:t>12%</a:t>
                      </a:r>
                    </a:p>
                  </a:txBody>
                  <a:tcPr marL="7620" marR="7620" marT="7620" anchor="b">
                    <a:lnL>
                      <a:noFill/>
                    </a:lnL>
                    <a:lnR>
                      <a:noFill/>
                    </a:lnR>
                    <a:lnT>
                      <a:noFill/>
                    </a:lnT>
                    <a:lnB>
                      <a:noFill/>
                    </a:lnB>
                    <a:solidFill>
                      <a:srgbClr val="DCE6F1"/>
                    </a:solidFill>
                  </a:tcPr>
                </a:tc>
                <a:extLst>
                  <a:ext uri="{0D108BD9-81ED-4DB2-BD59-A6C34878D82A}">
                    <a16:rowId xmlns:a16="http://schemas.microsoft.com/office/drawing/2014/main" val="770904618"/>
                  </a:ext>
                </a:extLst>
              </a:tr>
            </a:tbl>
          </a:graphicData>
        </a:graphic>
      </p:graphicFrame>
      <p:sp>
        <p:nvSpPr>
          <p:cNvPr id="6" name="Rectangle 5">
            <a:extLst>
              <a:ext uri="{FF2B5EF4-FFF2-40B4-BE49-F238E27FC236}">
                <a16:creationId xmlns:a16="http://schemas.microsoft.com/office/drawing/2014/main" id="{408CC3F9-F466-BAFC-DAD7-D0DE3240D012}"/>
              </a:ext>
            </a:extLst>
          </p:cNvPr>
          <p:cNvSpPr/>
          <p:nvPr/>
        </p:nvSpPr>
        <p:spPr>
          <a:xfrm>
            <a:off x="894948" y="1227036"/>
            <a:ext cx="7022443" cy="1606378"/>
          </a:xfrm>
          <a:prstGeom prst="rect">
            <a:avLst/>
          </a:prstGeom>
          <a:solidFill>
            <a:schemeClr val="accent5">
              <a:lumMod val="40000"/>
              <a:lumOff val="60000"/>
              <a:alpha val="50000"/>
            </a:schemeClr>
          </a:solidFill>
          <a:ln>
            <a:noFill/>
          </a:ln>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9129B6AA-D146-632F-2348-0C3E77EA4A15}"/>
              </a:ext>
            </a:extLst>
          </p:cNvPr>
          <p:cNvPicPr>
            <a:picLocks noChangeAspect="1" noChangeArrowheads="1"/>
            <a:extLst>
              <a:ext uri="{84589F7E-364E-4C9E-8A38-B11213B215E9}">
                <a14:cameraTool xmlns:a14="http://schemas.microsoft.com/office/drawing/2010/main" cellRange="'STATS-2 as of 11-6-24'!$B$23:$H$30" spid="_x0000_s11331"/>
              </a:ext>
            </a:extLst>
          </p:cNvPicPr>
          <p:nvPr/>
        </p:nvPicPr>
        <p:blipFill>
          <a:blip r:embed="rId2"/>
          <a:srcRect/>
          <a:stretch>
            <a:fillRect/>
          </a:stretch>
        </p:blipFill>
        <p:spPr bwMode="auto">
          <a:xfrm>
            <a:off x="1174627" y="2576753"/>
            <a:ext cx="7628392" cy="2961793"/>
          </a:xfrm>
          <a:prstGeom prst="rect">
            <a:avLst/>
          </a:prstGeom>
          <a:solidFill>
            <a:schemeClr val="accent2"/>
          </a:solidFill>
          <a:ln w="9525">
            <a:solidFill>
              <a:srgbClr xmlns:mc="http://schemas.openxmlformats.org/markup-compatibility/2006" xmlns:a14="http://schemas.microsoft.com/office/drawing/2010/main" val="000000" mc:Ignorable="a14" a14:legacySpreadsheetColorIndex="64"/>
            </a:solidFill>
            <a:miter lim="800000"/>
            <a:headEnd/>
            <a:tailEnd/>
          </a:ln>
          <a:scene3d>
            <a:camera prst="isometricLeftDown">
              <a:rot lat="0" lon="0" rev="0"/>
            </a:camera>
            <a:lightRig rig="threePt" dir="t"/>
          </a:scene3d>
          <a:sp3d extrusionH="127000" prstMaterial="dkEdge">
            <a:bevelT w="190500" h="127000"/>
          </a:sp3d>
        </p:spPr>
      </p:pic>
      <p:sp>
        <p:nvSpPr>
          <p:cNvPr id="7" name="TextBox 6">
            <a:extLst>
              <a:ext uri="{FF2B5EF4-FFF2-40B4-BE49-F238E27FC236}">
                <a16:creationId xmlns:a16="http://schemas.microsoft.com/office/drawing/2014/main" id="{26805EF6-9B4D-0DB5-DD36-843A9958FD1C}"/>
              </a:ext>
            </a:extLst>
          </p:cNvPr>
          <p:cNvSpPr txBox="1"/>
          <p:nvPr/>
        </p:nvSpPr>
        <p:spPr>
          <a:xfrm>
            <a:off x="8803019" y="4748864"/>
            <a:ext cx="2468666" cy="492443"/>
          </a:xfrm>
          <a:prstGeom prst="rect">
            <a:avLst/>
          </a:prstGeom>
          <a:noFill/>
          <a:ln>
            <a:noFill/>
          </a:ln>
        </p:spPr>
        <p:txBody>
          <a:bodyPr wrap="square" rtlCol="0">
            <a:spAutoFit/>
          </a:bodyPr>
          <a:lstStyle/>
          <a:p>
            <a:pPr marL="285750" indent="-285750">
              <a:buFont typeface="Wingdings" panose="05000000000000000000" pitchFamily="2" charset="2"/>
              <a:buChar char="v"/>
            </a:pPr>
            <a:r>
              <a:rPr lang="en-US" sz="1300" dirty="0">
                <a:latin typeface="Helvetica" panose="020B0604020202020204" pitchFamily="34" charset="0"/>
                <a:cs typeface="Helvetica" panose="020B0604020202020204" pitchFamily="34" charset="0"/>
              </a:rPr>
              <a:t>2024 had 3 RTE calls and 1 Super RTE call</a:t>
            </a:r>
          </a:p>
        </p:txBody>
      </p:sp>
      <p:sp>
        <p:nvSpPr>
          <p:cNvPr id="9" name="TextBox 8">
            <a:extLst>
              <a:ext uri="{FF2B5EF4-FFF2-40B4-BE49-F238E27FC236}">
                <a16:creationId xmlns:a16="http://schemas.microsoft.com/office/drawing/2014/main" id="{73FD4D2C-0B8C-1BD8-0EB0-CAFB165EEC70}"/>
              </a:ext>
            </a:extLst>
          </p:cNvPr>
          <p:cNvSpPr txBox="1"/>
          <p:nvPr/>
        </p:nvSpPr>
        <p:spPr>
          <a:xfrm>
            <a:off x="7835124" y="1350174"/>
            <a:ext cx="3270124" cy="692497"/>
          </a:xfrm>
          <a:prstGeom prst="rect">
            <a:avLst/>
          </a:prstGeom>
          <a:noFill/>
          <a:ln>
            <a:noFill/>
          </a:ln>
        </p:spPr>
        <p:txBody>
          <a:bodyPr wrap="square" rtlCol="0">
            <a:spAutoFit/>
          </a:bodyPr>
          <a:lstStyle/>
          <a:p>
            <a:pPr marL="285750" indent="-285750">
              <a:buFont typeface="Wingdings" panose="05000000000000000000" pitchFamily="2" charset="2"/>
              <a:buChar char="v"/>
            </a:pPr>
            <a:r>
              <a:rPr lang="en-US" sz="1300" dirty="0">
                <a:latin typeface="Helvetica" panose="020B0604020202020204" pitchFamily="34" charset="0"/>
                <a:cs typeface="Helvetica" panose="020B0604020202020204" pitchFamily="34" charset="0"/>
              </a:rPr>
              <a:t>Sample requests prior to 2016 3</a:t>
            </a:r>
            <a:r>
              <a:rPr lang="en-US" sz="1300" baseline="30000" dirty="0">
                <a:latin typeface="Helvetica" panose="020B0604020202020204" pitchFamily="34" charset="0"/>
                <a:cs typeface="Helvetica" panose="020B0604020202020204" pitchFamily="34" charset="0"/>
              </a:rPr>
              <a:t>rd</a:t>
            </a:r>
            <a:r>
              <a:rPr lang="en-US" sz="1300" dirty="0">
                <a:latin typeface="Helvetica" panose="020B0604020202020204" pitchFamily="34" charset="0"/>
                <a:cs typeface="Helvetica" panose="020B0604020202020204" pitchFamily="34" charset="0"/>
              </a:rPr>
              <a:t> call came from PIs familiar with NSUF projects.</a:t>
            </a:r>
          </a:p>
        </p:txBody>
      </p:sp>
    </p:spTree>
    <p:extLst>
      <p:ext uri="{BB962C8B-B14F-4D97-AF65-F5344CB8AC3E}">
        <p14:creationId xmlns:p14="http://schemas.microsoft.com/office/powerpoint/2010/main" val="27624869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26E4DD-1F58-FF7E-4DD3-88BEBB839A2B}"/>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FC9C60E-7C44-6829-DF19-796FD1000BBC}"/>
              </a:ext>
            </a:extLst>
          </p:cNvPr>
          <p:cNvSpPr>
            <a:spLocks noGrp="1"/>
          </p:cNvSpPr>
          <p:nvPr>
            <p:ph type="title"/>
          </p:nvPr>
        </p:nvSpPr>
        <p:spPr>
          <a:xfrm>
            <a:off x="636499" y="629156"/>
            <a:ext cx="7278792" cy="679538"/>
          </a:xfrm>
        </p:spPr>
        <p:txBody>
          <a:bodyPr/>
          <a:lstStyle/>
          <a:p>
            <a:r>
              <a:rPr lang="en-US" dirty="0">
                <a:latin typeface="Arial"/>
                <a:cs typeface="Arial"/>
              </a:rPr>
              <a:t>NSUF Nuclear Fuels and Materials Library</a:t>
            </a:r>
            <a:br>
              <a:rPr lang="en-US" dirty="0"/>
            </a:br>
            <a:r>
              <a:rPr lang="en-US" sz="2400" dirty="0">
                <a:solidFill>
                  <a:schemeClr val="accent1"/>
                </a:solidFill>
                <a:latin typeface="Arial"/>
                <a:cs typeface="Arial"/>
              </a:rPr>
              <a:t>Updated NFML Policy </a:t>
            </a:r>
            <a:r>
              <a:rPr lang="en-US" sz="1400" u="sng" dirty="0">
                <a:solidFill>
                  <a:schemeClr val="accent4"/>
                </a:solidFill>
                <a:latin typeface="Helvetica" panose="020B0604020202020204" pitchFamily="34" charset="0"/>
                <a:ea typeface="+mn-lt"/>
                <a:cs typeface="Helvetica" panose="020B0604020202020204" pitchFamily="34" charset="0"/>
                <a:hlinkClick r:id="rId2">
                  <a:extLst>
                    <a:ext uri="{A12FA001-AC4F-418D-AE19-62706E023703}">
                      <ahyp:hlinkClr xmlns:ahyp="http://schemas.microsoft.com/office/drawing/2018/hyperlinkcolor" val="tx"/>
                    </a:ext>
                  </a:extLst>
                </a:hlinkClick>
              </a:rPr>
              <a:t>https://nsuf.inl.gov/Page/nfml_request</a:t>
            </a:r>
            <a:br>
              <a:rPr lang="en-US" sz="1400" b="1" u="sng" dirty="0">
                <a:solidFill>
                  <a:schemeClr val="tx2">
                    <a:lumMod val="75000"/>
                  </a:schemeClr>
                </a:solidFill>
                <a:latin typeface="Helvetica" panose="020B0604020202020204" pitchFamily="34" charset="0"/>
                <a:ea typeface="+mn-lt"/>
                <a:cs typeface="Helvetica" panose="020B0604020202020204" pitchFamily="34" charset="0"/>
              </a:rPr>
            </a:br>
            <a:endParaRPr lang="en-US" sz="1400" dirty="0">
              <a:solidFill>
                <a:schemeClr val="tx1"/>
              </a:solidFill>
            </a:endParaRPr>
          </a:p>
        </p:txBody>
      </p:sp>
      <p:sp>
        <p:nvSpPr>
          <p:cNvPr id="3" name="TextBox 2">
            <a:extLst>
              <a:ext uri="{FF2B5EF4-FFF2-40B4-BE49-F238E27FC236}">
                <a16:creationId xmlns:a16="http://schemas.microsoft.com/office/drawing/2014/main" id="{7EA85207-B55A-AAAF-A317-B1C3AC1A5CAC}"/>
              </a:ext>
            </a:extLst>
          </p:cNvPr>
          <p:cNvSpPr txBox="1"/>
          <p:nvPr/>
        </p:nvSpPr>
        <p:spPr>
          <a:xfrm>
            <a:off x="541025" y="1617026"/>
            <a:ext cx="11109950" cy="4672048"/>
          </a:xfrm>
          <a:prstGeom prst="rect">
            <a:avLst/>
          </a:prstGeom>
          <a:noFill/>
        </p:spPr>
        <p:txBody>
          <a:bodyPr wrap="square" lIns="91440" tIns="45720" rIns="91440" bIns="45720" anchor="t">
            <a:spAutoFit/>
          </a:bodyPr>
          <a:lstStyle/>
          <a:p>
            <a:pPr>
              <a:lnSpc>
                <a:spcPct val="110000"/>
              </a:lnSpc>
              <a:spcAft>
                <a:spcPts val="1200"/>
              </a:spcAft>
            </a:pPr>
            <a:r>
              <a:rPr lang="en-US" sz="1400" b="1" dirty="0">
                <a:solidFill>
                  <a:schemeClr val="tx2"/>
                </a:solidFill>
                <a:latin typeface="Helvetica" panose="020B0604020202020204" pitchFamily="34" charset="0"/>
                <a:cs typeface="Helvetica" panose="020B0604020202020204" pitchFamily="34" charset="0"/>
              </a:rPr>
              <a:t>The majority of the updates involved further clarification of previous policy statements and semantic adjustments</a:t>
            </a:r>
          </a:p>
          <a:p>
            <a:pPr marL="288925" indent="-288925">
              <a:lnSpc>
                <a:spcPct val="110000"/>
              </a:lnSpc>
              <a:spcAft>
                <a:spcPts val="1200"/>
              </a:spcAft>
              <a:buClr>
                <a:schemeClr val="accent1">
                  <a:lumMod val="75000"/>
                </a:schemeClr>
              </a:buClr>
              <a:buFont typeface="Wingdings" panose="05000000000000000000" pitchFamily="2" charset="2"/>
              <a:buChar char="Ø"/>
            </a:pPr>
            <a:r>
              <a:rPr lang="en-US" sz="1400" dirty="0">
                <a:solidFill>
                  <a:schemeClr val="accent5">
                    <a:lumMod val="75000"/>
                  </a:schemeClr>
                </a:solidFill>
                <a:latin typeface="Helvetica"/>
                <a:cs typeface="Helvetica"/>
              </a:rPr>
              <a:t>Materials or samples </a:t>
            </a:r>
            <a:r>
              <a:rPr lang="en-US" sz="1400" dirty="0">
                <a:solidFill>
                  <a:schemeClr val="accent5">
                    <a:lumMod val="75000"/>
                  </a:schemeClr>
                </a:solidFill>
                <a:latin typeface="Helvetica"/>
                <a:ea typeface="Calibri"/>
                <a:cs typeface="Helvetica"/>
              </a:rPr>
              <a:t>from third parties (industry, foreign entities, other non-DOE federal agencies, etc.) </a:t>
            </a:r>
            <a:r>
              <a:rPr lang="en-US" sz="1400" strike="sngStrike" dirty="0">
                <a:solidFill>
                  <a:srgbClr val="FF0000"/>
                </a:solidFill>
                <a:latin typeface="Helvetica"/>
                <a:ea typeface="Calibri"/>
                <a:cs typeface="Helvetica"/>
              </a:rPr>
              <a:t>should</a:t>
            </a:r>
            <a:r>
              <a:rPr lang="en-US" sz="1400" dirty="0">
                <a:solidFill>
                  <a:srgbClr val="000000"/>
                </a:solidFill>
                <a:latin typeface="Helvetica"/>
                <a:ea typeface="Calibri"/>
                <a:cs typeface="Helvetica"/>
              </a:rPr>
              <a:t> </a:t>
            </a:r>
            <a:r>
              <a:rPr lang="en-US" sz="1400" b="1" dirty="0">
                <a:solidFill>
                  <a:schemeClr val="accent3"/>
                </a:solidFill>
                <a:latin typeface="Helvetica"/>
                <a:ea typeface="Calibri"/>
                <a:cs typeface="Helvetica"/>
              </a:rPr>
              <a:t>MUST</a:t>
            </a:r>
            <a:r>
              <a:rPr lang="en-US" sz="1400" dirty="0">
                <a:solidFill>
                  <a:srgbClr val="000000"/>
                </a:solidFill>
                <a:latin typeface="Helvetica"/>
                <a:ea typeface="Calibri"/>
                <a:cs typeface="Helvetica"/>
              </a:rPr>
              <a:t> </a:t>
            </a:r>
            <a:r>
              <a:rPr lang="en-US" sz="1400" dirty="0">
                <a:solidFill>
                  <a:schemeClr val="accent5">
                    <a:lumMod val="75000"/>
                  </a:schemeClr>
                </a:solidFill>
                <a:latin typeface="Helvetica"/>
                <a:ea typeface="Calibri"/>
                <a:cs typeface="Helvetica"/>
              </a:rPr>
              <a:t>be transferred to the DOE-NE per a legal Agreement on Transfer of Title and Ownership</a:t>
            </a:r>
            <a:endParaRPr lang="en-US" sz="1400" dirty="0">
              <a:solidFill>
                <a:schemeClr val="accent5">
                  <a:lumMod val="75000"/>
                </a:schemeClr>
              </a:solidFill>
              <a:latin typeface="Helvetica"/>
              <a:cs typeface="Helvetica"/>
            </a:endParaRPr>
          </a:p>
          <a:p>
            <a:pPr marL="288925" indent="-288925">
              <a:lnSpc>
                <a:spcPct val="110000"/>
              </a:lnSpc>
              <a:spcAft>
                <a:spcPts val="600"/>
              </a:spcAft>
              <a:buClr>
                <a:schemeClr val="accent1">
                  <a:lumMod val="75000"/>
                </a:schemeClr>
              </a:buClr>
              <a:buFont typeface="Wingdings" panose="05000000000000000000" pitchFamily="2" charset="2"/>
              <a:buChar char="Ø"/>
            </a:pPr>
            <a:r>
              <a:rPr lang="en-US" sz="1400" b="1" dirty="0">
                <a:solidFill>
                  <a:schemeClr val="tx2"/>
                </a:solidFill>
                <a:latin typeface="Helvetica" panose="020B0604020202020204" pitchFamily="34" charset="0"/>
                <a:cs typeface="Helvetica" panose="020B0604020202020204" pitchFamily="34" charset="0"/>
              </a:rPr>
              <a:t>NSUF Program Leadership (NSUF Director and Federal Program Manager) will make decisions regarding:</a:t>
            </a:r>
          </a:p>
          <a:p>
            <a:pPr marL="800100" lvl="1" indent="-342900">
              <a:lnSpc>
                <a:spcPct val="110000"/>
              </a:lnSpc>
              <a:spcAft>
                <a:spcPts val="600"/>
              </a:spcAft>
              <a:buFont typeface="Arial" panose="020B0604020202020204" pitchFamily="34" charset="0"/>
              <a:buChar char="•"/>
            </a:pPr>
            <a:r>
              <a:rPr lang="en-US" sz="1400" dirty="0">
                <a:solidFill>
                  <a:schemeClr val="accent5">
                    <a:lumMod val="75000"/>
                  </a:schemeClr>
                </a:solidFill>
                <a:latin typeface="Helvetica" panose="020B0604020202020204" pitchFamily="34" charset="0"/>
                <a:cs typeface="Helvetica" panose="020B0604020202020204" pitchFamily="34" charset="0"/>
              </a:rPr>
              <a:t>Direct requests</a:t>
            </a:r>
          </a:p>
          <a:p>
            <a:pPr marL="800100" lvl="1" indent="-342900">
              <a:lnSpc>
                <a:spcPct val="110000"/>
              </a:lnSpc>
              <a:spcAft>
                <a:spcPts val="600"/>
              </a:spcAft>
              <a:buFont typeface="Arial" panose="020B0604020202020204" pitchFamily="34" charset="0"/>
              <a:buChar char="•"/>
            </a:pPr>
            <a:r>
              <a:rPr lang="en-US" sz="1400" dirty="0">
                <a:solidFill>
                  <a:schemeClr val="accent5">
                    <a:lumMod val="75000"/>
                  </a:schemeClr>
                </a:solidFill>
                <a:latin typeface="Helvetica" panose="020B0604020202020204" pitchFamily="34" charset="0"/>
                <a:cs typeface="Helvetica" panose="020B0604020202020204" pitchFamily="34" charset="0"/>
              </a:rPr>
              <a:t>Policy changes</a:t>
            </a:r>
          </a:p>
          <a:p>
            <a:pPr marL="800100" lvl="1" indent="-342900">
              <a:lnSpc>
                <a:spcPct val="110000"/>
              </a:lnSpc>
              <a:spcAft>
                <a:spcPts val="1200"/>
              </a:spcAft>
              <a:buFont typeface="Arial" panose="020B0604020202020204" pitchFamily="34" charset="0"/>
              <a:buChar char="•"/>
            </a:pPr>
            <a:r>
              <a:rPr lang="en-US" sz="1400" dirty="0">
                <a:solidFill>
                  <a:schemeClr val="accent5">
                    <a:lumMod val="75000"/>
                  </a:schemeClr>
                </a:solidFill>
                <a:latin typeface="Helvetica" panose="020B0604020202020204" pitchFamily="34" charset="0"/>
                <a:cs typeface="Helvetica" panose="020B0604020202020204" pitchFamily="34" charset="0"/>
              </a:rPr>
              <a:t>Disputes involving the use of NFML samples, or the admittance of samples into the NFML</a:t>
            </a:r>
          </a:p>
          <a:p>
            <a:pPr marL="288925" indent="-288925">
              <a:lnSpc>
                <a:spcPct val="110000"/>
              </a:lnSpc>
              <a:spcAft>
                <a:spcPts val="600"/>
              </a:spcAft>
              <a:buClr>
                <a:schemeClr val="accent1">
                  <a:lumMod val="75000"/>
                </a:schemeClr>
              </a:buClr>
              <a:buFont typeface="Wingdings" panose="05000000000000000000" pitchFamily="2" charset="2"/>
              <a:buChar char="Ø"/>
            </a:pPr>
            <a:r>
              <a:rPr lang="en-US" sz="1400" b="1" dirty="0">
                <a:solidFill>
                  <a:schemeClr val="tx2"/>
                </a:solidFill>
                <a:latin typeface="Helvetica"/>
                <a:cs typeface="Helvetica"/>
              </a:rPr>
              <a:t>Additional sample attributes were added to the list of pedigree information requested for samples offered and accepted into the NFML:</a:t>
            </a:r>
          </a:p>
          <a:p>
            <a:pPr marL="742950" lvl="1" indent="-285750">
              <a:spcAft>
                <a:spcPts val="600"/>
              </a:spcAft>
              <a:buFont typeface="Arial"/>
              <a:buChar char="•"/>
            </a:pPr>
            <a:r>
              <a:rPr lang="en-US" sz="1400" dirty="0">
                <a:solidFill>
                  <a:schemeClr val="accent5">
                    <a:lumMod val="75000"/>
                  </a:schemeClr>
                </a:solidFill>
                <a:latin typeface="Helvetica"/>
                <a:ea typeface="Calibri"/>
                <a:cs typeface="Helvetica"/>
              </a:rPr>
              <a:t>Material certifications, compositions</a:t>
            </a:r>
            <a:r>
              <a:rPr lang="en-US" sz="1400" b="1" dirty="0">
                <a:solidFill>
                  <a:schemeClr val="accent5">
                    <a:lumMod val="75000"/>
                  </a:schemeClr>
                </a:solidFill>
                <a:latin typeface="Helvetica"/>
                <a:ea typeface="Calibri"/>
                <a:cs typeface="Helvetica"/>
              </a:rPr>
              <a:t>, </a:t>
            </a:r>
            <a:r>
              <a:rPr lang="en-US" sz="1400" dirty="0">
                <a:solidFill>
                  <a:schemeClr val="accent5">
                    <a:lumMod val="75000"/>
                  </a:schemeClr>
                </a:solidFill>
                <a:latin typeface="Helvetica"/>
                <a:ea typeface="Calibri"/>
                <a:cs typeface="Helvetica"/>
              </a:rPr>
              <a:t>and</a:t>
            </a:r>
            <a:r>
              <a:rPr lang="en-US" sz="1400" b="1" dirty="0">
                <a:solidFill>
                  <a:schemeClr val="tx2">
                    <a:lumMod val="75000"/>
                  </a:schemeClr>
                </a:solidFill>
                <a:latin typeface="Helvetica"/>
                <a:ea typeface="Calibri"/>
                <a:cs typeface="Helvetica"/>
              </a:rPr>
              <a:t> </a:t>
            </a:r>
            <a:r>
              <a:rPr lang="en-US" sz="1400" b="1" dirty="0">
                <a:solidFill>
                  <a:schemeClr val="bg2"/>
                </a:solidFill>
                <a:latin typeface="Helvetica"/>
                <a:ea typeface="Calibri"/>
                <a:cs typeface="Helvetica"/>
              </a:rPr>
              <a:t>properties</a:t>
            </a:r>
            <a:endParaRPr lang="en-US" sz="1400" b="1" dirty="0">
              <a:solidFill>
                <a:schemeClr val="bg2"/>
              </a:solidFill>
              <a:latin typeface="Helvetica"/>
              <a:cs typeface="Helvetica"/>
            </a:endParaRPr>
          </a:p>
          <a:p>
            <a:pPr marL="742950" lvl="1" indent="-285750">
              <a:spcAft>
                <a:spcPts val="600"/>
              </a:spcAft>
              <a:buFont typeface="Arial"/>
              <a:buChar char="•"/>
            </a:pPr>
            <a:r>
              <a:rPr lang="en-US" sz="1400" dirty="0">
                <a:solidFill>
                  <a:schemeClr val="accent5">
                    <a:lumMod val="75000"/>
                  </a:schemeClr>
                </a:solidFill>
                <a:latin typeface="Helvetica" panose="020B0604020202020204" pitchFamily="34" charset="0"/>
                <a:ea typeface="Calibri"/>
                <a:cs typeface="Helvetica" panose="020B0604020202020204" pitchFamily="34" charset="0"/>
              </a:rPr>
              <a:t>Irradiation conditions (temperature, dose, flux, fluence, </a:t>
            </a:r>
            <a:r>
              <a:rPr lang="en-US" sz="1400" b="1" dirty="0">
                <a:solidFill>
                  <a:schemeClr val="bg2"/>
                </a:solidFill>
                <a:latin typeface="Helvetica" panose="020B0604020202020204" pitchFamily="34" charset="0"/>
                <a:ea typeface="Calibri"/>
                <a:cs typeface="Helvetica" panose="020B0604020202020204" pitchFamily="34" charset="0"/>
              </a:rPr>
              <a:t>environment</a:t>
            </a:r>
            <a:r>
              <a:rPr lang="en-US" sz="1400" b="1" dirty="0">
                <a:solidFill>
                  <a:schemeClr val="accent5">
                    <a:lumMod val="75000"/>
                  </a:schemeClr>
                </a:solidFill>
                <a:latin typeface="Helvetica" panose="020B0604020202020204" pitchFamily="34" charset="0"/>
                <a:ea typeface="Calibri"/>
                <a:cs typeface="Helvetica" panose="020B0604020202020204" pitchFamily="34" charset="0"/>
              </a:rPr>
              <a:t>,</a:t>
            </a:r>
            <a:r>
              <a:rPr lang="en-US" sz="1400" b="1" dirty="0">
                <a:solidFill>
                  <a:schemeClr val="tx2">
                    <a:lumMod val="75000"/>
                  </a:schemeClr>
                </a:solidFill>
                <a:latin typeface="Helvetica" panose="020B0604020202020204" pitchFamily="34" charset="0"/>
                <a:ea typeface="Calibri"/>
                <a:cs typeface="Helvetica" panose="020B0604020202020204" pitchFamily="34" charset="0"/>
              </a:rPr>
              <a:t> </a:t>
            </a:r>
            <a:r>
              <a:rPr lang="en-US" sz="1400" b="1" dirty="0">
                <a:solidFill>
                  <a:schemeClr val="bg2"/>
                </a:solidFill>
                <a:latin typeface="Helvetica" panose="020B0604020202020204" pitchFamily="34" charset="0"/>
                <a:ea typeface="Calibri"/>
                <a:cs typeface="Helvetica" panose="020B0604020202020204" pitchFamily="34" charset="0"/>
              </a:rPr>
              <a:t>duration</a:t>
            </a:r>
            <a:r>
              <a:rPr lang="en-US" sz="1400" dirty="0">
                <a:solidFill>
                  <a:srgbClr val="000000"/>
                </a:solidFill>
                <a:latin typeface="Helvetica" panose="020B0604020202020204" pitchFamily="34" charset="0"/>
                <a:ea typeface="Calibri"/>
                <a:cs typeface="Helvetica" panose="020B0604020202020204" pitchFamily="34" charset="0"/>
              </a:rPr>
              <a:t>)</a:t>
            </a:r>
            <a:endParaRPr lang="en-US" sz="1400" dirty="0">
              <a:latin typeface="Helvetica" panose="020B0604020202020204" pitchFamily="34" charset="0"/>
              <a:cs typeface="Helvetica" panose="020B0604020202020204" pitchFamily="34" charset="0"/>
            </a:endParaRPr>
          </a:p>
          <a:p>
            <a:pPr marL="742950" lvl="1" indent="-285750">
              <a:spcAft>
                <a:spcPts val="600"/>
              </a:spcAft>
              <a:buFont typeface="Arial"/>
              <a:buChar char="•"/>
            </a:pPr>
            <a:r>
              <a:rPr lang="en-US" sz="1400" dirty="0">
                <a:solidFill>
                  <a:schemeClr val="accent5">
                    <a:lumMod val="75000"/>
                  </a:schemeClr>
                </a:solidFill>
                <a:latin typeface="Helvetica"/>
                <a:ea typeface="Calibri"/>
                <a:cs typeface="Helvetica"/>
              </a:rPr>
              <a:t>Fabrication</a:t>
            </a:r>
            <a:r>
              <a:rPr lang="en-US" sz="1400" dirty="0">
                <a:solidFill>
                  <a:srgbClr val="000000"/>
                </a:solidFill>
                <a:latin typeface="Helvetica"/>
                <a:ea typeface="Calibri"/>
                <a:cs typeface="Helvetica"/>
              </a:rPr>
              <a:t> </a:t>
            </a:r>
            <a:r>
              <a:rPr lang="en-US" sz="1400" dirty="0">
                <a:solidFill>
                  <a:schemeClr val="accent5">
                    <a:lumMod val="75000"/>
                  </a:schemeClr>
                </a:solidFill>
                <a:latin typeface="Helvetica"/>
                <a:ea typeface="Calibri"/>
                <a:cs typeface="Helvetica"/>
              </a:rPr>
              <a:t>and/or </a:t>
            </a:r>
            <a:r>
              <a:rPr lang="en-US" sz="1400" b="1" dirty="0">
                <a:solidFill>
                  <a:schemeClr val="bg2"/>
                </a:solidFill>
                <a:latin typeface="Helvetica"/>
                <a:ea typeface="Calibri"/>
                <a:cs typeface="Helvetica"/>
              </a:rPr>
              <a:t>manufacturing processes</a:t>
            </a:r>
            <a:endParaRPr lang="en-US" sz="1400" b="1" dirty="0">
              <a:solidFill>
                <a:schemeClr val="bg2"/>
              </a:solidFill>
              <a:latin typeface="Helvetica"/>
              <a:cs typeface="Helvetica"/>
            </a:endParaRPr>
          </a:p>
          <a:p>
            <a:pPr marL="742950" lvl="1" indent="-285750">
              <a:spcAft>
                <a:spcPts val="600"/>
              </a:spcAft>
              <a:buFont typeface="Arial"/>
              <a:buChar char="•"/>
            </a:pPr>
            <a:r>
              <a:rPr lang="en-US" sz="1400" dirty="0">
                <a:solidFill>
                  <a:schemeClr val="accent5">
                    <a:lumMod val="75000"/>
                  </a:schemeClr>
                </a:solidFill>
                <a:latin typeface="Helvetica"/>
                <a:ea typeface="Calibri"/>
                <a:cs typeface="Helvetica"/>
              </a:rPr>
              <a:t>Sample geometry and</a:t>
            </a:r>
            <a:r>
              <a:rPr lang="en-US" sz="1400" b="1" dirty="0">
                <a:solidFill>
                  <a:schemeClr val="tx2">
                    <a:lumMod val="75000"/>
                  </a:schemeClr>
                </a:solidFill>
                <a:latin typeface="Helvetica"/>
                <a:ea typeface="Calibri"/>
                <a:cs typeface="Helvetica"/>
              </a:rPr>
              <a:t> </a:t>
            </a:r>
            <a:r>
              <a:rPr lang="en-US" sz="1400" b="1" dirty="0">
                <a:solidFill>
                  <a:schemeClr val="accent2"/>
                </a:solidFill>
                <a:latin typeface="Helvetica"/>
                <a:ea typeface="Calibri"/>
                <a:cs typeface="Helvetica"/>
              </a:rPr>
              <a:t>dimensions</a:t>
            </a:r>
          </a:p>
          <a:p>
            <a:pPr marL="742950" lvl="1" indent="-285750">
              <a:spcAft>
                <a:spcPts val="600"/>
              </a:spcAft>
              <a:buFont typeface="Arial"/>
              <a:buChar char="•"/>
            </a:pPr>
            <a:r>
              <a:rPr lang="en-US" sz="1400" dirty="0">
                <a:solidFill>
                  <a:schemeClr val="accent5">
                    <a:lumMod val="75000"/>
                  </a:schemeClr>
                </a:solidFill>
                <a:latin typeface="Helvetica" panose="020B0604020202020204" pitchFamily="34" charset="0"/>
                <a:ea typeface="Calibri"/>
                <a:cs typeface="Helvetica" panose="020B0604020202020204" pitchFamily="34" charset="0"/>
              </a:rPr>
              <a:t>Related </a:t>
            </a:r>
            <a:r>
              <a:rPr lang="en-US" sz="1400" b="1" dirty="0">
                <a:solidFill>
                  <a:schemeClr val="accent2"/>
                </a:solidFill>
                <a:latin typeface="Helvetica" panose="020B0604020202020204" pitchFamily="34" charset="0"/>
                <a:ea typeface="Calibri"/>
                <a:cs typeface="Helvetica" panose="020B0604020202020204" pitchFamily="34" charset="0"/>
              </a:rPr>
              <a:t>reports</a:t>
            </a:r>
            <a:r>
              <a:rPr lang="en-US" sz="1400" b="1" dirty="0">
                <a:solidFill>
                  <a:schemeClr val="tx2">
                    <a:lumMod val="75000"/>
                  </a:schemeClr>
                </a:solidFill>
                <a:latin typeface="Helvetica" panose="020B0604020202020204" pitchFamily="34" charset="0"/>
                <a:ea typeface="Calibri"/>
                <a:cs typeface="Helvetica" panose="020B0604020202020204" pitchFamily="34" charset="0"/>
              </a:rPr>
              <a:t> </a:t>
            </a:r>
            <a:r>
              <a:rPr lang="en-US" sz="1400" dirty="0">
                <a:solidFill>
                  <a:schemeClr val="accent5">
                    <a:lumMod val="75000"/>
                  </a:schemeClr>
                </a:solidFill>
                <a:latin typeface="Helvetica" panose="020B0604020202020204" pitchFamily="34" charset="0"/>
                <a:ea typeface="Calibri"/>
                <a:cs typeface="Helvetica" panose="020B0604020202020204" pitchFamily="34" charset="0"/>
              </a:rPr>
              <a:t>and publications</a:t>
            </a:r>
          </a:p>
          <a:p>
            <a:pPr lvl="1"/>
            <a:endParaRPr lang="en-US" sz="1400" dirty="0">
              <a:solidFill>
                <a:srgbClr val="000000"/>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4357498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370F44-5299-DAD7-A885-A8161C3D2C3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42EA2CD-63F9-15C8-190E-F339424FCDCF}"/>
              </a:ext>
            </a:extLst>
          </p:cNvPr>
          <p:cNvSpPr>
            <a:spLocks noGrp="1"/>
          </p:cNvSpPr>
          <p:nvPr>
            <p:ph type="title"/>
          </p:nvPr>
        </p:nvSpPr>
        <p:spPr>
          <a:xfrm>
            <a:off x="617449" y="618900"/>
            <a:ext cx="7250366" cy="679538"/>
          </a:xfrm>
        </p:spPr>
        <p:txBody>
          <a:bodyPr/>
          <a:lstStyle/>
          <a:p>
            <a:r>
              <a:rPr lang="en-US" dirty="0">
                <a:latin typeface="Arial"/>
                <a:cs typeface="Arial"/>
              </a:rPr>
              <a:t>NSUF Nuclear Fuels and Materials Library</a:t>
            </a:r>
            <a:br>
              <a:rPr lang="en-US" dirty="0"/>
            </a:br>
            <a:r>
              <a:rPr lang="en-US" sz="2400" dirty="0">
                <a:solidFill>
                  <a:schemeClr val="accent1"/>
                </a:solidFill>
                <a:latin typeface="Arial"/>
                <a:cs typeface="Arial"/>
              </a:rPr>
              <a:t>Updated NFML Policy </a:t>
            </a:r>
            <a:r>
              <a:rPr lang="en-US" sz="1800" dirty="0">
                <a:solidFill>
                  <a:schemeClr val="tx2">
                    <a:lumMod val="75000"/>
                  </a:schemeClr>
                </a:solidFill>
                <a:latin typeface="Helvetica" panose="020B0604020202020204" pitchFamily="34" charset="0"/>
                <a:cs typeface="Helvetica" panose="020B0604020202020204" pitchFamily="34" charset="0"/>
              </a:rPr>
              <a:t>(continued)</a:t>
            </a:r>
            <a:br>
              <a:rPr lang="en-US" sz="1400" b="1" u="sng" dirty="0">
                <a:solidFill>
                  <a:schemeClr val="tx2">
                    <a:lumMod val="75000"/>
                  </a:schemeClr>
                </a:solidFill>
                <a:latin typeface="Helvetica" panose="020B0604020202020204" pitchFamily="34" charset="0"/>
                <a:ea typeface="+mn-lt"/>
                <a:cs typeface="Helvetica" panose="020B0604020202020204" pitchFamily="34" charset="0"/>
              </a:rPr>
            </a:br>
            <a:endParaRPr lang="en-US" sz="1400" dirty="0">
              <a:solidFill>
                <a:schemeClr val="tx1"/>
              </a:solidFill>
            </a:endParaRPr>
          </a:p>
        </p:txBody>
      </p:sp>
      <p:sp>
        <p:nvSpPr>
          <p:cNvPr id="3" name="TextBox 2">
            <a:extLst>
              <a:ext uri="{FF2B5EF4-FFF2-40B4-BE49-F238E27FC236}">
                <a16:creationId xmlns:a16="http://schemas.microsoft.com/office/drawing/2014/main" id="{03E97A72-60D7-E26F-A05C-C4A4D599779A}"/>
              </a:ext>
            </a:extLst>
          </p:cNvPr>
          <p:cNvSpPr txBox="1"/>
          <p:nvPr/>
        </p:nvSpPr>
        <p:spPr>
          <a:xfrm>
            <a:off x="541025" y="1752076"/>
            <a:ext cx="11109950" cy="3508268"/>
          </a:xfrm>
          <a:prstGeom prst="rect">
            <a:avLst/>
          </a:prstGeom>
          <a:noFill/>
        </p:spPr>
        <p:txBody>
          <a:bodyPr wrap="square" lIns="91440" tIns="45720" rIns="91440" bIns="45720" anchor="t">
            <a:spAutoFit/>
          </a:bodyPr>
          <a:lstStyle/>
          <a:p>
            <a:pPr marL="288925" indent="-288925">
              <a:lnSpc>
                <a:spcPct val="107000"/>
              </a:lnSpc>
              <a:spcAft>
                <a:spcPts val="1200"/>
              </a:spcAft>
              <a:buClr>
                <a:schemeClr val="accent1">
                  <a:lumMod val="75000"/>
                </a:schemeClr>
              </a:buClr>
              <a:buFont typeface="Wingdings" panose="05000000000000000000" pitchFamily="2" charset="2"/>
              <a:buChar char="Ø"/>
            </a:pPr>
            <a:r>
              <a:rPr lang="en-US" sz="1600" dirty="0">
                <a:solidFill>
                  <a:schemeClr val="accent5">
                    <a:lumMod val="75000"/>
                  </a:schemeClr>
                </a:solidFill>
                <a:ea typeface="DengXian"/>
                <a:cs typeface="Helvetica"/>
              </a:rPr>
              <a:t>Upon completion of the </a:t>
            </a:r>
            <a:r>
              <a:rPr lang="en-US" sz="1600" b="1" dirty="0">
                <a:solidFill>
                  <a:schemeClr val="tx2"/>
                </a:solidFill>
                <a:ea typeface="DengXian"/>
                <a:cs typeface="Helvetica"/>
              </a:rPr>
              <a:t>irradiation phase </a:t>
            </a:r>
            <a:r>
              <a:rPr lang="en-US" sz="1600" dirty="0">
                <a:solidFill>
                  <a:schemeClr val="accent5">
                    <a:lumMod val="75000"/>
                  </a:schemeClr>
                </a:solidFill>
                <a:ea typeface="DengXian"/>
                <a:cs typeface="Helvetica"/>
              </a:rPr>
              <a:t>of an awarded experiment the samples are available for post-irradiation examination. </a:t>
            </a:r>
          </a:p>
          <a:p>
            <a:pPr marL="288925" indent="-288925">
              <a:lnSpc>
                <a:spcPct val="107000"/>
              </a:lnSpc>
              <a:spcAft>
                <a:spcPts val="1200"/>
              </a:spcAft>
              <a:buClr>
                <a:schemeClr val="accent1">
                  <a:lumMod val="75000"/>
                </a:schemeClr>
              </a:buClr>
              <a:buFont typeface="Wingdings" panose="05000000000000000000" pitchFamily="2" charset="2"/>
              <a:buChar char="Ø"/>
            </a:pPr>
            <a:r>
              <a:rPr lang="en-US" sz="1600" dirty="0">
                <a:solidFill>
                  <a:schemeClr val="accent5">
                    <a:lumMod val="75000"/>
                  </a:schemeClr>
                </a:solidFill>
                <a:ea typeface="DengXian"/>
                <a:cs typeface="Helvetica"/>
              </a:rPr>
              <a:t>The Principal Investigator (PI) will be given exclusive rights to the samples for a three-year period of post-irradiation examination unless other conditions are agreed upon. </a:t>
            </a:r>
            <a:r>
              <a:rPr lang="en-US" sz="1600" b="1" dirty="0">
                <a:solidFill>
                  <a:schemeClr val="tx2"/>
                </a:solidFill>
                <a:ea typeface="DengXian"/>
                <a:cs typeface="Helvetica"/>
              </a:rPr>
              <a:t>This three-year period starts once the materials are at the PIE facility and available for use by the PI</a:t>
            </a:r>
            <a:r>
              <a:rPr lang="en-US" sz="1600" dirty="0">
                <a:solidFill>
                  <a:schemeClr val="accent5">
                    <a:lumMod val="75000"/>
                  </a:schemeClr>
                </a:solidFill>
                <a:ea typeface="DengXian"/>
                <a:cs typeface="Helvetica"/>
              </a:rPr>
              <a:t>. </a:t>
            </a:r>
            <a:r>
              <a:rPr lang="en-US" sz="1600" dirty="0">
                <a:solidFill>
                  <a:srgbClr val="000000"/>
                </a:solidFill>
                <a:ea typeface="DengXian"/>
                <a:cs typeface="Helvetica"/>
              </a:rPr>
              <a:t> </a:t>
            </a:r>
          </a:p>
          <a:p>
            <a:pPr marL="288925" indent="-288925">
              <a:lnSpc>
                <a:spcPct val="107000"/>
              </a:lnSpc>
              <a:spcAft>
                <a:spcPts val="1200"/>
              </a:spcAft>
              <a:buClr>
                <a:schemeClr val="accent1">
                  <a:lumMod val="75000"/>
                </a:schemeClr>
              </a:buClr>
              <a:buFont typeface="Wingdings" panose="05000000000000000000" pitchFamily="2" charset="2"/>
              <a:buChar char="Ø"/>
            </a:pPr>
            <a:r>
              <a:rPr lang="en-US" sz="1600" dirty="0">
                <a:solidFill>
                  <a:schemeClr val="accent5">
                    <a:lumMod val="75000"/>
                  </a:schemeClr>
                </a:solidFill>
                <a:ea typeface="DengXian"/>
                <a:cs typeface="Helvetica"/>
              </a:rPr>
              <a:t>After the three-year period, the samples will be made available to the general research community for subsequent competitively awarded proposals. </a:t>
            </a:r>
            <a:endParaRPr lang="en-US" sz="1600" dirty="0">
              <a:solidFill>
                <a:schemeClr val="accent5">
                  <a:lumMod val="75000"/>
                </a:schemeClr>
              </a:solidFill>
            </a:endParaRPr>
          </a:p>
          <a:p>
            <a:pPr marL="628650" lvl="1" indent="-171450">
              <a:lnSpc>
                <a:spcPct val="107000"/>
              </a:lnSpc>
              <a:spcAft>
                <a:spcPts val="1000"/>
              </a:spcAft>
              <a:buFont typeface="Arial" panose="05000000000000000000" pitchFamily="2" charset="2"/>
              <a:buChar char="•"/>
            </a:pPr>
            <a:r>
              <a:rPr lang="en-US" sz="1600" dirty="0">
                <a:solidFill>
                  <a:schemeClr val="accent5">
                    <a:lumMod val="75000"/>
                  </a:schemeClr>
                </a:solidFill>
                <a:ea typeface="DengXian"/>
                <a:cs typeface="Helvetica"/>
              </a:rPr>
              <a:t>As a courtesy, subsequent proposers will be provided with the contact information of the original project PI to facilitate potential collaboration opportunities. The original PI may choose to collaborate but cannot deny access to the NFML sample req</a:t>
            </a:r>
            <a:r>
              <a:rPr lang="en-US" sz="1600" dirty="0">
                <a:solidFill>
                  <a:schemeClr val="accent5">
                    <a:lumMod val="75000"/>
                  </a:schemeClr>
                </a:solidFill>
                <a:effectLst/>
                <a:ea typeface="DengXian"/>
                <a:cs typeface="Helvetica"/>
              </a:rPr>
              <a:t>uests included in an awarded proposal. </a:t>
            </a:r>
            <a:r>
              <a:rPr lang="en-US" sz="1600" b="1" dirty="0">
                <a:solidFill>
                  <a:schemeClr val="tx2"/>
                </a:solidFill>
                <a:effectLst/>
                <a:ea typeface="DengXian"/>
                <a:cs typeface="Helvetica"/>
              </a:rPr>
              <a:t>(This statement has been added to the RTE proposal form with the original PI’s contact information.)</a:t>
            </a:r>
            <a:endParaRPr lang="en-US" sz="1600" dirty="0">
              <a:solidFill>
                <a:schemeClr val="tx2"/>
              </a:solidFill>
              <a:ea typeface="Calibri"/>
              <a:cs typeface="Helvetica" panose="020B0604020202020204" pitchFamily="34" charset="0"/>
            </a:endParaRPr>
          </a:p>
        </p:txBody>
      </p:sp>
    </p:spTree>
    <p:extLst>
      <p:ext uri="{BB962C8B-B14F-4D97-AF65-F5344CB8AC3E}">
        <p14:creationId xmlns:p14="http://schemas.microsoft.com/office/powerpoint/2010/main" val="18870327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5F67AE-B257-3FAE-4A83-D8F438E10BED}"/>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81BA1901-A5B9-E6F4-0F1D-CF8B97BE2100}"/>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977900" y="3102115"/>
            <a:ext cx="5115469" cy="2927904"/>
          </a:xfrm>
          <a:prstGeom prst="rect">
            <a:avLst/>
          </a:prstGeom>
        </p:spPr>
      </p:pic>
      <p:sp>
        <p:nvSpPr>
          <p:cNvPr id="4" name="TextBox 3">
            <a:extLst>
              <a:ext uri="{FF2B5EF4-FFF2-40B4-BE49-F238E27FC236}">
                <a16:creationId xmlns:a16="http://schemas.microsoft.com/office/drawing/2014/main" id="{097A4FCB-3787-4C98-1266-E09EF0DFE694}"/>
              </a:ext>
            </a:extLst>
          </p:cNvPr>
          <p:cNvSpPr txBox="1"/>
          <p:nvPr/>
        </p:nvSpPr>
        <p:spPr>
          <a:xfrm>
            <a:off x="552322" y="1359886"/>
            <a:ext cx="4527906" cy="1640449"/>
          </a:xfrm>
          <a:prstGeom prst="rect">
            <a:avLst/>
          </a:prstGeom>
          <a:noFill/>
        </p:spPr>
        <p:txBody>
          <a:bodyPr wrap="square" rtlCol="0">
            <a:spAutoFit/>
          </a:bodyPr>
          <a:lstStyle/>
          <a:p>
            <a:pPr>
              <a:lnSpc>
                <a:spcPct val="90000"/>
              </a:lnSpc>
              <a:spcAft>
                <a:spcPts val="1000"/>
              </a:spcAft>
              <a:buClr>
                <a:srgbClr val="F68C20"/>
              </a:buClr>
            </a:pPr>
            <a:r>
              <a:rPr lang="en-US" sz="1400" dirty="0">
                <a:solidFill>
                  <a:schemeClr val="tx2">
                    <a:lumMod val="75000"/>
                  </a:schemeClr>
                </a:solidFill>
                <a:latin typeface="Helvetica" panose="020B0604020202020204" pitchFamily="34" charset="0"/>
                <a:ea typeface="Verdana" panose="020B0604030504040204" pitchFamily="34" charset="0"/>
                <a:cs typeface="Helvetica" panose="020B0604020202020204" pitchFamily="34" charset="0"/>
              </a:rPr>
              <a:t>Direct Metal Laser Melting (DMLM) fabricated using 3D printer technology</a:t>
            </a:r>
          </a:p>
          <a:p>
            <a:pPr>
              <a:lnSpc>
                <a:spcPct val="90000"/>
              </a:lnSpc>
              <a:spcAft>
                <a:spcPts val="1000"/>
              </a:spcAft>
              <a:buClr>
                <a:srgbClr val="F68C20"/>
              </a:buClr>
            </a:pPr>
            <a:r>
              <a:rPr lang="en-US" sz="1400" dirty="0">
                <a:solidFill>
                  <a:schemeClr val="tx2">
                    <a:lumMod val="75000"/>
                  </a:schemeClr>
                </a:solidFill>
                <a:latin typeface="Helvetica" panose="020B0604020202020204" pitchFamily="34" charset="0"/>
                <a:ea typeface="Verdana" panose="020B0604030504040204" pitchFamily="34" charset="0"/>
                <a:cs typeface="Helvetica" panose="020B0604020202020204" pitchFamily="34" charset="0"/>
              </a:rPr>
              <a:t>Compact Tension and Tensile specimens</a:t>
            </a:r>
          </a:p>
          <a:p>
            <a:pPr marL="228600" indent="-228600">
              <a:lnSpc>
                <a:spcPct val="90000"/>
              </a:lnSpc>
              <a:spcAft>
                <a:spcPts val="500"/>
              </a:spcAft>
              <a:buClr>
                <a:srgbClr val="F68C20"/>
              </a:buClr>
              <a:buFont typeface="Wingdings" panose="05000000000000000000" pitchFamily="2" charset="2"/>
              <a:buChar char="Ø"/>
            </a:pPr>
            <a:r>
              <a:rPr lang="en-US" sz="1400" dirty="0">
                <a:solidFill>
                  <a:schemeClr val="tx2">
                    <a:lumMod val="75000"/>
                  </a:schemeClr>
                </a:solidFill>
                <a:latin typeface="Helvetica" panose="020B0604020202020204" pitchFamily="34" charset="0"/>
                <a:ea typeface="Verdana" panose="020B0604030504040204" pitchFamily="34" charset="0"/>
                <a:cs typeface="Helvetica" panose="020B0604020202020204" pitchFamily="34" charset="0"/>
              </a:rPr>
              <a:t>Inconel 718 Nickel-base material</a:t>
            </a:r>
          </a:p>
          <a:p>
            <a:pPr marL="228600" indent="-228600">
              <a:lnSpc>
                <a:spcPct val="90000"/>
              </a:lnSpc>
              <a:spcAft>
                <a:spcPts val="500"/>
              </a:spcAft>
              <a:buClr>
                <a:srgbClr val="F68C20"/>
              </a:buClr>
              <a:buFont typeface="Wingdings" panose="05000000000000000000" pitchFamily="2" charset="2"/>
              <a:buChar char="Ø"/>
            </a:pPr>
            <a:r>
              <a:rPr lang="en-US" sz="1400" dirty="0">
                <a:solidFill>
                  <a:schemeClr val="tx2">
                    <a:lumMod val="75000"/>
                  </a:schemeClr>
                </a:solidFill>
                <a:latin typeface="Helvetica" panose="020B0604020202020204" pitchFamily="34" charset="0"/>
                <a:ea typeface="Verdana" panose="020B0604030504040204" pitchFamily="34" charset="0"/>
                <a:cs typeface="Helvetica" panose="020B0604020202020204" pitchFamily="34" charset="0"/>
              </a:rPr>
              <a:t>316L Stainless Steel</a:t>
            </a:r>
          </a:p>
          <a:p>
            <a:pPr marL="228600" indent="-228600">
              <a:lnSpc>
                <a:spcPct val="90000"/>
              </a:lnSpc>
              <a:spcAft>
                <a:spcPts val="500"/>
              </a:spcAft>
              <a:buClr>
                <a:srgbClr val="F68C20"/>
              </a:buClr>
              <a:buFont typeface="Wingdings" panose="05000000000000000000" pitchFamily="2" charset="2"/>
              <a:buChar char="Ø"/>
            </a:pPr>
            <a:r>
              <a:rPr lang="en-US" sz="1400" dirty="0">
                <a:solidFill>
                  <a:schemeClr val="tx2">
                    <a:lumMod val="75000"/>
                  </a:schemeClr>
                </a:solidFill>
                <a:latin typeface="Helvetica" panose="020B0604020202020204" pitchFamily="34" charset="0"/>
                <a:ea typeface="Verdana" panose="020B0604030504040204" pitchFamily="34" charset="0"/>
                <a:cs typeface="Helvetica" panose="020B0604020202020204" pitchFamily="34" charset="0"/>
              </a:rPr>
              <a:t>Unirradiated (baseline) specimens</a:t>
            </a:r>
          </a:p>
        </p:txBody>
      </p:sp>
      <p:sp>
        <p:nvSpPr>
          <p:cNvPr id="7" name="Title 4">
            <a:extLst>
              <a:ext uri="{FF2B5EF4-FFF2-40B4-BE49-F238E27FC236}">
                <a16:creationId xmlns:a16="http://schemas.microsoft.com/office/drawing/2014/main" id="{42F15C0A-721D-C418-D72C-0024DE57BB5B}"/>
              </a:ext>
            </a:extLst>
          </p:cNvPr>
          <p:cNvSpPr txBox="1">
            <a:spLocks/>
          </p:cNvSpPr>
          <p:nvPr/>
        </p:nvSpPr>
        <p:spPr>
          <a:xfrm>
            <a:off x="1781099" y="996449"/>
            <a:ext cx="8118022" cy="579710"/>
          </a:xfrm>
          <a:prstGeom prst="rect">
            <a:avLst/>
          </a:prstGeom>
        </p:spPr>
        <p:txBody>
          <a:bodyPr vert="horz" lIns="0" tIns="0" rIns="91440" bIns="45720" rtlCol="0" anchor="t" anchorCtr="0">
            <a:noAutofit/>
          </a:bodyPr>
          <a:lstStyle>
            <a:lvl1pPr algn="l" defTabSz="914400" rtl="0" eaLnBrk="1" latinLnBrk="0" hangingPunct="1">
              <a:lnSpc>
                <a:spcPct val="90000"/>
              </a:lnSpc>
              <a:spcBef>
                <a:spcPct val="0"/>
              </a:spcBef>
              <a:buNone/>
              <a:defRPr sz="2800" b="1" i="0" kern="1200" baseline="0">
                <a:solidFill>
                  <a:schemeClr val="accent3"/>
                </a:solidFill>
                <a:latin typeface="Arial" panose="020B0604020202020204" pitchFamily="34" charset="0"/>
                <a:ea typeface="+mj-ea"/>
                <a:cs typeface="Arial" panose="020B0604020202020204" pitchFamily="34" charset="0"/>
              </a:defRPr>
            </a:lvl1pPr>
          </a:lstStyle>
          <a:p>
            <a:pPr algn="ctr"/>
            <a:r>
              <a:rPr lang="en-US" sz="2000" dirty="0">
                <a:solidFill>
                  <a:schemeClr val="tx2">
                    <a:lumMod val="75000"/>
                  </a:schemeClr>
                </a:solidFill>
              </a:rPr>
              <a:t>Irradiation Testing of LWR Additively Manufactured Materials</a:t>
            </a:r>
          </a:p>
        </p:txBody>
      </p:sp>
      <p:sp>
        <p:nvSpPr>
          <p:cNvPr id="2" name="Title 4">
            <a:extLst>
              <a:ext uri="{FF2B5EF4-FFF2-40B4-BE49-F238E27FC236}">
                <a16:creationId xmlns:a16="http://schemas.microsoft.com/office/drawing/2014/main" id="{59B50D0F-A2D5-55FA-6929-6962F5495E76}"/>
              </a:ext>
            </a:extLst>
          </p:cNvPr>
          <p:cNvSpPr txBox="1">
            <a:spLocks/>
          </p:cNvSpPr>
          <p:nvPr/>
        </p:nvSpPr>
        <p:spPr>
          <a:xfrm>
            <a:off x="645228" y="260456"/>
            <a:ext cx="10406241" cy="679538"/>
          </a:xfrm>
          <a:prstGeom prst="rect">
            <a:avLst/>
          </a:prstGeom>
        </p:spPr>
        <p:txBody>
          <a:bodyPr vert="horz" lIns="0" tIns="0" rIns="91440" bIns="45720" rtlCol="0" anchor="t" anchorCtr="0">
            <a:noAutofit/>
          </a:bodyPr>
          <a:lstStyle>
            <a:lvl1pPr algn="l" defTabSz="914400" rtl="0" eaLnBrk="1" latinLnBrk="0" hangingPunct="1">
              <a:lnSpc>
                <a:spcPct val="90000"/>
              </a:lnSpc>
              <a:spcBef>
                <a:spcPct val="0"/>
              </a:spcBef>
              <a:buNone/>
              <a:defRPr sz="2800" b="1" i="0" kern="1200" baseline="0">
                <a:solidFill>
                  <a:schemeClr val="accent3"/>
                </a:solidFill>
                <a:latin typeface="Arial" panose="020B0604020202020204" pitchFamily="34" charset="0"/>
                <a:ea typeface="+mj-ea"/>
                <a:cs typeface="Arial" panose="020B0604020202020204" pitchFamily="34" charset="0"/>
              </a:defRPr>
            </a:lvl1pPr>
          </a:lstStyle>
          <a:p>
            <a:r>
              <a:rPr lang="en-US" sz="1800" dirty="0">
                <a:latin typeface="Arial"/>
                <a:cs typeface="Arial"/>
              </a:rPr>
              <a:t>NSUF Nuclear Fuels and Materials Library</a:t>
            </a:r>
            <a:br>
              <a:rPr lang="en-US" sz="1800" dirty="0"/>
            </a:br>
            <a:r>
              <a:rPr lang="en-US" sz="2400" dirty="0">
                <a:solidFill>
                  <a:schemeClr val="accent1"/>
                </a:solidFill>
                <a:latin typeface="Arial"/>
                <a:cs typeface="Arial"/>
              </a:rPr>
              <a:t>FY24 </a:t>
            </a:r>
            <a:r>
              <a:rPr lang="en-US" sz="2400" dirty="0">
                <a:solidFill>
                  <a:schemeClr val="tx2">
                    <a:lumMod val="75000"/>
                  </a:schemeClr>
                </a:solidFill>
                <a:latin typeface="Arial"/>
                <a:cs typeface="Arial"/>
              </a:rPr>
              <a:t>Additions:</a:t>
            </a:r>
            <a:r>
              <a:rPr lang="en-US" sz="2400" dirty="0">
                <a:solidFill>
                  <a:schemeClr val="accent1">
                    <a:lumMod val="75000"/>
                  </a:schemeClr>
                </a:solidFill>
                <a:latin typeface="Arial"/>
                <a:cs typeface="Arial"/>
              </a:rPr>
              <a:t> </a:t>
            </a:r>
            <a:r>
              <a:rPr lang="en-US" sz="2400" dirty="0">
                <a:solidFill>
                  <a:schemeClr val="accent1"/>
                </a:solidFill>
                <a:latin typeface="Arial"/>
                <a:cs typeface="Arial"/>
              </a:rPr>
              <a:t>Awarded NSUF Project Samples – GE Hitachi</a:t>
            </a:r>
            <a:endParaRPr lang="en-US" sz="2400" dirty="0">
              <a:solidFill>
                <a:schemeClr val="accent1"/>
              </a:solidFill>
            </a:endParaRPr>
          </a:p>
        </p:txBody>
      </p:sp>
      <p:pic>
        <p:nvPicPr>
          <p:cNvPr id="3" name="Picture 2">
            <a:extLst>
              <a:ext uri="{FF2B5EF4-FFF2-40B4-BE49-F238E27FC236}">
                <a16:creationId xmlns:a16="http://schemas.microsoft.com/office/drawing/2014/main" id="{EEDEDEAD-CB40-81F9-02CF-F1A3606AB5F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53150" y="1417127"/>
            <a:ext cx="5335986" cy="4539310"/>
          </a:xfrm>
          <a:prstGeom prst="rect">
            <a:avLst/>
          </a:prstGeom>
        </p:spPr>
      </p:pic>
      <p:sp>
        <p:nvSpPr>
          <p:cNvPr id="8" name="TextBox 7">
            <a:extLst>
              <a:ext uri="{FF2B5EF4-FFF2-40B4-BE49-F238E27FC236}">
                <a16:creationId xmlns:a16="http://schemas.microsoft.com/office/drawing/2014/main" id="{D66F2518-3732-459C-5E2D-DBB29A0EA5B1}"/>
              </a:ext>
            </a:extLst>
          </p:cNvPr>
          <p:cNvSpPr txBox="1"/>
          <p:nvPr/>
        </p:nvSpPr>
        <p:spPr>
          <a:xfrm>
            <a:off x="2627870" y="5679438"/>
            <a:ext cx="2213461" cy="276999"/>
          </a:xfrm>
          <a:prstGeom prst="rect">
            <a:avLst/>
          </a:prstGeom>
          <a:noFill/>
        </p:spPr>
        <p:txBody>
          <a:bodyPr wrap="square" rtlCol="0">
            <a:spAutoFit/>
          </a:bodyPr>
          <a:lstStyle/>
          <a:p>
            <a:r>
              <a:rPr lang="en-US" sz="1200" dirty="0"/>
              <a:t>GE-Hitachi capsule internals</a:t>
            </a:r>
          </a:p>
        </p:txBody>
      </p:sp>
    </p:spTree>
    <p:extLst>
      <p:ext uri="{BB962C8B-B14F-4D97-AF65-F5344CB8AC3E}">
        <p14:creationId xmlns:p14="http://schemas.microsoft.com/office/powerpoint/2010/main" val="370626730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83EAD2-40F6-ABB0-C888-AF6F63DDD872}"/>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D99EE637-2C02-D3E2-DF2C-42135E031116}"/>
              </a:ext>
            </a:extLst>
          </p:cNvPr>
          <p:cNvSpPr txBox="1"/>
          <p:nvPr/>
        </p:nvSpPr>
        <p:spPr>
          <a:xfrm>
            <a:off x="645228" y="5711304"/>
            <a:ext cx="10550310" cy="338554"/>
          </a:xfrm>
          <a:prstGeom prst="rect">
            <a:avLst/>
          </a:prstGeom>
          <a:noFill/>
        </p:spPr>
        <p:txBody>
          <a:bodyPr wrap="square" rtlCol="0">
            <a:spAutoFit/>
          </a:bodyPr>
          <a:lstStyle/>
          <a:p>
            <a:r>
              <a:rPr lang="en-US" sz="1600" dirty="0"/>
              <a:t>* </a:t>
            </a:r>
            <a:r>
              <a:rPr lang="en-US" sz="1100" dirty="0">
                <a:latin typeface="Helvetica" pitchFamily="2" charset="0"/>
              </a:rPr>
              <a:t>In 2010 t</a:t>
            </a:r>
            <a:r>
              <a:rPr lang="en-US" sz="1100" b="0" i="0" dirty="0">
                <a:solidFill>
                  <a:schemeClr val="tx2">
                    <a:lumMod val="75000"/>
                  </a:schemeClr>
                </a:solidFill>
                <a:effectLst/>
                <a:latin typeface="Helvetica" panose="020B0604020202020204" pitchFamily="34" charset="0"/>
                <a:cs typeface="Helvetica" panose="020B0604020202020204" pitchFamily="34" charset="0"/>
              </a:rPr>
              <a:t>he ATR was primarily used for U.S. Navy and DOE experiments, so opening it up for broader access significantly advanced nuclear research opportunities</a:t>
            </a:r>
            <a:r>
              <a:rPr lang="en-US" sz="1100" b="0" i="0" dirty="0">
                <a:solidFill>
                  <a:srgbClr val="212529"/>
                </a:solidFill>
                <a:effectLst/>
                <a:latin typeface="Helvetica" panose="020B0604020202020204" pitchFamily="34" charset="0"/>
                <a:cs typeface="Helvetica" panose="020B0604020202020204" pitchFamily="34" charset="0"/>
              </a:rPr>
              <a:t>.</a:t>
            </a:r>
            <a:endParaRPr lang="en-US" sz="1100" dirty="0">
              <a:latin typeface="Helvetica" panose="020B0604020202020204" pitchFamily="34" charset="0"/>
              <a:cs typeface="Helvetica" panose="020B0604020202020204" pitchFamily="34" charset="0"/>
            </a:endParaRPr>
          </a:p>
        </p:txBody>
      </p:sp>
      <p:sp>
        <p:nvSpPr>
          <p:cNvPr id="7" name="Title 4">
            <a:extLst>
              <a:ext uri="{FF2B5EF4-FFF2-40B4-BE49-F238E27FC236}">
                <a16:creationId xmlns:a16="http://schemas.microsoft.com/office/drawing/2014/main" id="{36262F04-4C0A-1B54-A987-D98BBCE3C70C}"/>
              </a:ext>
            </a:extLst>
          </p:cNvPr>
          <p:cNvSpPr txBox="1">
            <a:spLocks/>
          </p:cNvSpPr>
          <p:nvPr/>
        </p:nvSpPr>
        <p:spPr>
          <a:xfrm>
            <a:off x="2035232" y="1023712"/>
            <a:ext cx="7699241" cy="325672"/>
          </a:xfrm>
          <a:prstGeom prst="rect">
            <a:avLst/>
          </a:prstGeom>
        </p:spPr>
        <p:txBody>
          <a:bodyPr vert="horz" lIns="0" tIns="0" rIns="91440" bIns="45720" rtlCol="0" anchor="t" anchorCtr="0">
            <a:noAutofit/>
          </a:bodyPr>
          <a:lstStyle>
            <a:lvl1pPr algn="l" defTabSz="914400" rtl="0" eaLnBrk="1" latinLnBrk="0" hangingPunct="1">
              <a:lnSpc>
                <a:spcPct val="90000"/>
              </a:lnSpc>
              <a:spcBef>
                <a:spcPct val="0"/>
              </a:spcBef>
              <a:buNone/>
              <a:defRPr sz="2800" b="1" i="0" kern="1200" baseline="0">
                <a:solidFill>
                  <a:schemeClr val="accent3"/>
                </a:solidFill>
                <a:latin typeface="Arial" panose="020B0604020202020204" pitchFamily="34" charset="0"/>
                <a:ea typeface="+mj-ea"/>
                <a:cs typeface="Arial" panose="020B0604020202020204" pitchFamily="34" charset="0"/>
              </a:defRPr>
            </a:lvl1pPr>
          </a:lstStyle>
          <a:p>
            <a:pPr algn="ctr"/>
            <a:r>
              <a:rPr lang="en-US" sz="2000" dirty="0">
                <a:solidFill>
                  <a:schemeClr val="tx2">
                    <a:lumMod val="75000"/>
                  </a:schemeClr>
                </a:solidFill>
                <a:latin typeface="Arial"/>
                <a:cs typeface="Arial"/>
              </a:rPr>
              <a:t>Electric Power Research Institute/NSUF CRADA Pilot Project</a:t>
            </a:r>
            <a:endParaRPr lang="en-US" sz="2000" dirty="0">
              <a:solidFill>
                <a:schemeClr val="tx2">
                  <a:lumMod val="75000"/>
                </a:schemeClr>
              </a:solidFill>
            </a:endParaRPr>
          </a:p>
        </p:txBody>
      </p:sp>
      <p:sp>
        <p:nvSpPr>
          <p:cNvPr id="9" name="Title 4">
            <a:extLst>
              <a:ext uri="{FF2B5EF4-FFF2-40B4-BE49-F238E27FC236}">
                <a16:creationId xmlns:a16="http://schemas.microsoft.com/office/drawing/2014/main" id="{9268F57B-46F0-2577-B116-637F14E870AF}"/>
              </a:ext>
            </a:extLst>
          </p:cNvPr>
          <p:cNvSpPr txBox="1">
            <a:spLocks/>
          </p:cNvSpPr>
          <p:nvPr/>
        </p:nvSpPr>
        <p:spPr>
          <a:xfrm>
            <a:off x="645227" y="264144"/>
            <a:ext cx="10484091" cy="679538"/>
          </a:xfrm>
          <a:prstGeom prst="rect">
            <a:avLst/>
          </a:prstGeom>
        </p:spPr>
        <p:txBody>
          <a:bodyPr vert="horz" lIns="0" tIns="0" rIns="91440" bIns="45720" rtlCol="0" anchor="t" anchorCtr="0">
            <a:noAutofit/>
          </a:bodyPr>
          <a:lstStyle>
            <a:lvl1pPr algn="l" defTabSz="914400" rtl="0" eaLnBrk="1" latinLnBrk="0" hangingPunct="1">
              <a:lnSpc>
                <a:spcPct val="90000"/>
              </a:lnSpc>
              <a:spcBef>
                <a:spcPct val="0"/>
              </a:spcBef>
              <a:buNone/>
              <a:defRPr sz="2800" b="1" i="0" kern="1200" baseline="0">
                <a:solidFill>
                  <a:schemeClr val="accent3"/>
                </a:solidFill>
                <a:latin typeface="Arial" panose="020B0604020202020204" pitchFamily="34" charset="0"/>
                <a:ea typeface="+mj-ea"/>
                <a:cs typeface="Arial" panose="020B0604020202020204" pitchFamily="34" charset="0"/>
              </a:defRPr>
            </a:lvl1pPr>
          </a:lstStyle>
          <a:p>
            <a:r>
              <a:rPr lang="en-US" sz="1800" dirty="0">
                <a:latin typeface="Arial"/>
                <a:cs typeface="Arial"/>
              </a:rPr>
              <a:t>NSUF Nuclear Fuels and Materials Library</a:t>
            </a:r>
            <a:br>
              <a:rPr lang="en-US" dirty="0"/>
            </a:br>
            <a:r>
              <a:rPr lang="en-US" sz="2400" dirty="0">
                <a:solidFill>
                  <a:schemeClr val="accent1"/>
                </a:solidFill>
                <a:latin typeface="Arial"/>
                <a:cs typeface="Arial"/>
              </a:rPr>
              <a:t>FY24 </a:t>
            </a:r>
            <a:r>
              <a:rPr lang="en-US" sz="2400" dirty="0">
                <a:solidFill>
                  <a:schemeClr val="tx2">
                    <a:lumMod val="75000"/>
                  </a:schemeClr>
                </a:solidFill>
                <a:latin typeface="Arial"/>
                <a:cs typeface="Arial"/>
              </a:rPr>
              <a:t>Additions:</a:t>
            </a:r>
            <a:r>
              <a:rPr lang="en-US" sz="2400" dirty="0">
                <a:solidFill>
                  <a:schemeClr val="accent1">
                    <a:lumMod val="75000"/>
                  </a:schemeClr>
                </a:solidFill>
                <a:latin typeface="Arial"/>
                <a:cs typeface="Arial"/>
              </a:rPr>
              <a:t> </a:t>
            </a:r>
            <a:r>
              <a:rPr lang="en-US" sz="2400" dirty="0">
                <a:solidFill>
                  <a:schemeClr val="accent1"/>
                </a:solidFill>
                <a:latin typeface="Arial"/>
                <a:cs typeface="Arial"/>
              </a:rPr>
              <a:t>Cooperative Research and Development Agreement</a:t>
            </a:r>
            <a:endParaRPr lang="en-US" sz="2300" dirty="0">
              <a:solidFill>
                <a:schemeClr val="accent1"/>
              </a:solidFill>
            </a:endParaRPr>
          </a:p>
        </p:txBody>
      </p:sp>
      <p:pic>
        <p:nvPicPr>
          <p:cNvPr id="6" name="Picture 5">
            <a:extLst>
              <a:ext uri="{FF2B5EF4-FFF2-40B4-BE49-F238E27FC236}">
                <a16:creationId xmlns:a16="http://schemas.microsoft.com/office/drawing/2014/main" id="{DD8BD3D6-0F5A-EA21-A7FB-0C7903352F14}"/>
              </a:ext>
            </a:extLst>
          </p:cNvPr>
          <p:cNvPicPr>
            <a:picLocks noChangeAspect="1"/>
          </p:cNvPicPr>
          <p:nvPr/>
        </p:nvPicPr>
        <p:blipFill>
          <a:blip r:embed="rId2" cstate="screen">
            <a:extLst>
              <a:ext uri="{28A0092B-C50C-407E-A947-70E740481C1C}">
                <a14:useLocalDpi xmlns:a14="http://schemas.microsoft.com/office/drawing/2010/main"/>
              </a:ext>
            </a:extLst>
          </a:blip>
          <a:srcRect l="1650" t="2468"/>
          <a:stretch/>
        </p:blipFill>
        <p:spPr>
          <a:xfrm>
            <a:off x="4522542" y="1820206"/>
            <a:ext cx="3345955" cy="3336680"/>
          </a:xfrm>
          <a:prstGeom prst="rect">
            <a:avLst/>
          </a:prstGeom>
        </p:spPr>
      </p:pic>
      <p:sp>
        <p:nvSpPr>
          <p:cNvPr id="8" name="TextBox 7">
            <a:extLst>
              <a:ext uri="{FF2B5EF4-FFF2-40B4-BE49-F238E27FC236}">
                <a16:creationId xmlns:a16="http://schemas.microsoft.com/office/drawing/2014/main" id="{470D4784-B974-6606-FEC8-02AEF5471E38}"/>
              </a:ext>
            </a:extLst>
          </p:cNvPr>
          <p:cNvSpPr txBox="1"/>
          <p:nvPr/>
        </p:nvSpPr>
        <p:spPr>
          <a:xfrm>
            <a:off x="4554976" y="5156886"/>
            <a:ext cx="3245710" cy="276999"/>
          </a:xfrm>
          <a:prstGeom prst="rect">
            <a:avLst/>
          </a:prstGeom>
          <a:noFill/>
        </p:spPr>
        <p:txBody>
          <a:bodyPr wrap="square" rtlCol="0">
            <a:spAutoFit/>
          </a:bodyPr>
          <a:lstStyle/>
          <a:p>
            <a:r>
              <a:rPr lang="en-US" sz="1200" dirty="0"/>
              <a:t>Experiment capsules and specimen stack-up</a:t>
            </a:r>
          </a:p>
        </p:txBody>
      </p:sp>
      <p:sp>
        <p:nvSpPr>
          <p:cNvPr id="10" name="TextBox 9">
            <a:extLst>
              <a:ext uri="{FF2B5EF4-FFF2-40B4-BE49-F238E27FC236}">
                <a16:creationId xmlns:a16="http://schemas.microsoft.com/office/drawing/2014/main" id="{F83D5618-4B7C-C94F-A060-3AD5D36D3EC4}"/>
              </a:ext>
            </a:extLst>
          </p:cNvPr>
          <p:cNvSpPr txBox="1"/>
          <p:nvPr/>
        </p:nvSpPr>
        <p:spPr>
          <a:xfrm>
            <a:off x="554324" y="2007912"/>
            <a:ext cx="4000652" cy="2533001"/>
          </a:xfrm>
          <a:prstGeom prst="rect">
            <a:avLst/>
          </a:prstGeom>
          <a:noFill/>
        </p:spPr>
        <p:txBody>
          <a:bodyPr wrap="square" rtlCol="0">
            <a:spAutoFit/>
          </a:bodyPr>
          <a:lstStyle/>
          <a:p>
            <a:pPr marL="228600" indent="-228600">
              <a:lnSpc>
                <a:spcPct val="90000"/>
              </a:lnSpc>
              <a:spcAft>
                <a:spcPts val="1200"/>
              </a:spcAft>
              <a:buClr>
                <a:schemeClr val="accent1">
                  <a:lumMod val="75000"/>
                </a:schemeClr>
              </a:buClr>
              <a:buFont typeface="Wingdings" panose="05000000000000000000" pitchFamily="2" charset="2"/>
              <a:buChar char="Ø"/>
            </a:pPr>
            <a:r>
              <a:rPr lang="en-US" sz="1400" dirty="0">
                <a:solidFill>
                  <a:schemeClr val="tx2">
                    <a:lumMod val="75000"/>
                  </a:schemeClr>
                </a:solidFill>
                <a:latin typeface="Helvetica"/>
                <a:ea typeface="Verdana"/>
                <a:cs typeface="Helvetica"/>
              </a:rPr>
              <a:t>Research on the samples provided a chance to gather data needed for reactor licenses to be extended 40, 60, and 80 years. </a:t>
            </a:r>
            <a:endParaRPr lang="en-US" sz="1400" dirty="0">
              <a:solidFill>
                <a:schemeClr val="tx2">
                  <a:lumMod val="75000"/>
                </a:schemeClr>
              </a:solidFill>
              <a:latin typeface="Helvetica" panose="020B0604020202020204" pitchFamily="34" charset="0"/>
              <a:ea typeface="Verdana" panose="020B0604030504040204" pitchFamily="34" charset="0"/>
              <a:cs typeface="Helvetica" panose="020B0604020202020204" pitchFamily="34" charset="0"/>
            </a:endParaRPr>
          </a:p>
          <a:p>
            <a:pPr marL="228600" indent="-228600">
              <a:lnSpc>
                <a:spcPct val="90000"/>
              </a:lnSpc>
              <a:spcAft>
                <a:spcPts val="1200"/>
              </a:spcAft>
              <a:buClr>
                <a:schemeClr val="accent1">
                  <a:lumMod val="75000"/>
                </a:schemeClr>
              </a:buClr>
              <a:buFont typeface="Wingdings" panose="05000000000000000000" pitchFamily="2" charset="2"/>
              <a:buChar char="Ø"/>
            </a:pPr>
            <a:r>
              <a:rPr lang="en-US" sz="1400" dirty="0">
                <a:solidFill>
                  <a:schemeClr val="tx2">
                    <a:lumMod val="75000"/>
                  </a:schemeClr>
                </a:solidFill>
                <a:latin typeface="Helvetica" panose="020B0604020202020204" pitchFamily="34" charset="0"/>
                <a:ea typeface="Verdana" panose="020B0604030504040204" pitchFamily="34" charset="0"/>
                <a:cs typeface="Helvetica" panose="020B0604020202020204" pitchFamily="34" charset="0"/>
              </a:rPr>
              <a:t>The project showed that both materials retain a high level of integrity even at the highest fluence.</a:t>
            </a:r>
          </a:p>
          <a:p>
            <a:pPr marL="228600" indent="-228600">
              <a:lnSpc>
                <a:spcPct val="90000"/>
              </a:lnSpc>
              <a:spcAft>
                <a:spcPts val="500"/>
              </a:spcAft>
              <a:buClr>
                <a:schemeClr val="accent1">
                  <a:lumMod val="75000"/>
                </a:schemeClr>
              </a:buClr>
              <a:buFont typeface="Wingdings" panose="05000000000000000000" pitchFamily="2" charset="2"/>
              <a:buChar char="Ø"/>
            </a:pPr>
            <a:r>
              <a:rPr lang="en-US" sz="1400" dirty="0">
                <a:solidFill>
                  <a:schemeClr val="tx2">
                    <a:lumMod val="75000"/>
                  </a:schemeClr>
                </a:solidFill>
                <a:latin typeface="Helvetica" panose="020B0604020202020204" pitchFamily="34" charset="0"/>
                <a:ea typeface="Verdana" panose="020B0604030504040204" pitchFamily="34" charset="0"/>
                <a:cs typeface="Helvetica" panose="020B0604020202020204" pitchFamily="34" charset="0"/>
              </a:rPr>
              <a:t>Valuable experience was gained in testing protocol and processes, and paved the path for future NSUF experiments on structural materials involving Irradiation Assisted Stress Corrosion Cracking.</a:t>
            </a:r>
          </a:p>
        </p:txBody>
      </p:sp>
      <p:sp>
        <p:nvSpPr>
          <p:cNvPr id="11" name="TextBox 10">
            <a:extLst>
              <a:ext uri="{FF2B5EF4-FFF2-40B4-BE49-F238E27FC236}">
                <a16:creationId xmlns:a16="http://schemas.microsoft.com/office/drawing/2014/main" id="{EAAFFEBB-72BB-1E14-ED98-061DA6F18010}"/>
              </a:ext>
            </a:extLst>
          </p:cNvPr>
          <p:cNvSpPr txBox="1"/>
          <p:nvPr/>
        </p:nvSpPr>
        <p:spPr>
          <a:xfrm>
            <a:off x="554324" y="1408677"/>
            <a:ext cx="10912745" cy="523220"/>
          </a:xfrm>
          <a:prstGeom prst="rect">
            <a:avLst/>
          </a:prstGeom>
          <a:noFill/>
        </p:spPr>
        <p:txBody>
          <a:bodyPr wrap="square" rtlCol="0">
            <a:spAutoFit/>
          </a:bodyPr>
          <a:lstStyle/>
          <a:p>
            <a:pPr marL="285750" indent="-285750">
              <a:spcAft>
                <a:spcPts val="1200"/>
              </a:spcAft>
              <a:buClr>
                <a:schemeClr val="accent1">
                  <a:lumMod val="75000"/>
                </a:schemeClr>
              </a:buClr>
              <a:buFont typeface="Wingdings" panose="05000000000000000000" pitchFamily="2" charset="2"/>
              <a:buChar char="Ø"/>
            </a:pPr>
            <a:r>
              <a:rPr lang="en-US" sz="1400" dirty="0">
                <a:solidFill>
                  <a:schemeClr val="tx2">
                    <a:lumMod val="75000"/>
                  </a:schemeClr>
                </a:solidFill>
                <a:latin typeface="Helvetica" panose="020B0604020202020204" pitchFamily="34" charset="0"/>
                <a:ea typeface="Verdana" panose="020B0604030504040204" pitchFamily="34" charset="0"/>
                <a:cs typeface="Helvetica" panose="020B0604020202020204" pitchFamily="34" charset="0"/>
              </a:rPr>
              <a:t>Cooperative Research &amp; Development Agreement (CRADA) between DOE NSUF and EPRI made ATR’s capabilities available to universities and the commercial nuclear industry.*</a:t>
            </a:r>
          </a:p>
        </p:txBody>
      </p:sp>
      <p:pic>
        <p:nvPicPr>
          <p:cNvPr id="13" name="Picture 12">
            <a:extLst>
              <a:ext uri="{FF2B5EF4-FFF2-40B4-BE49-F238E27FC236}">
                <a16:creationId xmlns:a16="http://schemas.microsoft.com/office/drawing/2014/main" id="{A1FB8CA3-490E-2F25-1A6F-DF3C0896E80D}"/>
              </a:ext>
            </a:extLst>
          </p:cNvPr>
          <p:cNvPicPr>
            <a:picLocks noChangeAspect="1"/>
          </p:cNvPicPr>
          <p:nvPr/>
        </p:nvPicPr>
        <p:blipFill>
          <a:blip r:embed="rId3"/>
          <a:stretch>
            <a:fillRect/>
          </a:stretch>
        </p:blipFill>
        <p:spPr>
          <a:xfrm>
            <a:off x="7993107" y="1951287"/>
            <a:ext cx="3769180" cy="3484334"/>
          </a:xfrm>
          <a:prstGeom prst="rect">
            <a:avLst/>
          </a:prstGeom>
          <a:solidFill>
            <a:schemeClr val="bg1">
              <a:lumMod val="95000"/>
            </a:schemeClr>
          </a:solidFill>
        </p:spPr>
      </p:pic>
    </p:spTree>
    <p:extLst>
      <p:ext uri="{BB962C8B-B14F-4D97-AF65-F5344CB8AC3E}">
        <p14:creationId xmlns:p14="http://schemas.microsoft.com/office/powerpoint/2010/main" val="271507030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6B9EA2-B243-789E-3153-88266E8403DF}"/>
            </a:ext>
          </a:extLst>
        </p:cNvPr>
        <p:cNvGrpSpPr/>
        <p:nvPr/>
      </p:nvGrpSpPr>
      <p:grpSpPr>
        <a:xfrm>
          <a:off x="0" y="0"/>
          <a:ext cx="0" cy="0"/>
          <a:chOff x="0" y="0"/>
          <a:chExt cx="0" cy="0"/>
        </a:xfrm>
      </p:grpSpPr>
      <p:sp>
        <p:nvSpPr>
          <p:cNvPr id="2" name="Title 4">
            <a:extLst>
              <a:ext uri="{FF2B5EF4-FFF2-40B4-BE49-F238E27FC236}">
                <a16:creationId xmlns:a16="http://schemas.microsoft.com/office/drawing/2014/main" id="{0CDBB16F-6527-9877-768E-57710D86314A}"/>
              </a:ext>
            </a:extLst>
          </p:cNvPr>
          <p:cNvSpPr txBox="1">
            <a:spLocks/>
          </p:cNvSpPr>
          <p:nvPr/>
        </p:nvSpPr>
        <p:spPr>
          <a:xfrm>
            <a:off x="637477" y="245588"/>
            <a:ext cx="10406241" cy="679538"/>
          </a:xfrm>
          <a:prstGeom prst="rect">
            <a:avLst/>
          </a:prstGeom>
        </p:spPr>
        <p:txBody>
          <a:bodyPr vert="horz" lIns="0" tIns="0" rIns="91440" bIns="45720" rtlCol="0" anchor="t" anchorCtr="0">
            <a:noAutofit/>
          </a:bodyPr>
          <a:lstStyle>
            <a:lvl1pPr algn="l" defTabSz="914400" rtl="0" eaLnBrk="1" latinLnBrk="0" hangingPunct="1">
              <a:lnSpc>
                <a:spcPct val="90000"/>
              </a:lnSpc>
              <a:spcBef>
                <a:spcPct val="0"/>
              </a:spcBef>
              <a:buNone/>
              <a:defRPr sz="2800" b="1" i="0" kern="1200" baseline="0">
                <a:solidFill>
                  <a:schemeClr val="accent3"/>
                </a:solidFill>
                <a:latin typeface="Arial" panose="020B0604020202020204" pitchFamily="34" charset="0"/>
                <a:ea typeface="+mj-ea"/>
                <a:cs typeface="Arial" panose="020B0604020202020204" pitchFamily="34" charset="0"/>
              </a:defRPr>
            </a:lvl1pPr>
          </a:lstStyle>
          <a:p>
            <a:r>
              <a:rPr lang="en-US" sz="1800" dirty="0">
                <a:latin typeface="Arial"/>
                <a:cs typeface="Arial"/>
              </a:rPr>
              <a:t>NSUF Nuclear Fuels and Materials Library</a:t>
            </a:r>
            <a:br>
              <a:rPr lang="en-US" dirty="0"/>
            </a:br>
            <a:r>
              <a:rPr lang="en-US" sz="2400" dirty="0">
                <a:solidFill>
                  <a:schemeClr val="accent1"/>
                </a:solidFill>
                <a:latin typeface="Arial"/>
                <a:cs typeface="Arial"/>
              </a:rPr>
              <a:t>FY24 </a:t>
            </a:r>
            <a:r>
              <a:rPr lang="en-US" sz="2400" dirty="0">
                <a:solidFill>
                  <a:schemeClr val="tx1"/>
                </a:solidFill>
                <a:latin typeface="Arial"/>
                <a:cs typeface="Arial"/>
              </a:rPr>
              <a:t>Acquisitions: </a:t>
            </a:r>
            <a:r>
              <a:rPr lang="en-US" sz="2400" dirty="0">
                <a:solidFill>
                  <a:schemeClr val="accent1"/>
                </a:solidFill>
                <a:latin typeface="Arial"/>
                <a:cs typeface="Arial"/>
              </a:rPr>
              <a:t>Continued deliveries from BWXT NOG </a:t>
            </a:r>
            <a:endParaRPr lang="en-US" sz="2400" dirty="0">
              <a:solidFill>
                <a:schemeClr val="accent1"/>
              </a:solidFill>
            </a:endParaRPr>
          </a:p>
        </p:txBody>
      </p:sp>
      <p:sp>
        <p:nvSpPr>
          <p:cNvPr id="5" name="Title 4">
            <a:extLst>
              <a:ext uri="{FF2B5EF4-FFF2-40B4-BE49-F238E27FC236}">
                <a16:creationId xmlns:a16="http://schemas.microsoft.com/office/drawing/2014/main" id="{6083661F-27C2-D3FD-3F26-03694896913C}"/>
              </a:ext>
            </a:extLst>
          </p:cNvPr>
          <p:cNvSpPr txBox="1">
            <a:spLocks/>
          </p:cNvSpPr>
          <p:nvPr/>
        </p:nvSpPr>
        <p:spPr>
          <a:xfrm>
            <a:off x="2823958" y="953750"/>
            <a:ext cx="6544083" cy="718683"/>
          </a:xfrm>
          <a:prstGeom prst="rect">
            <a:avLst/>
          </a:prstGeom>
        </p:spPr>
        <p:txBody>
          <a:bodyPr vert="horz" lIns="0" tIns="0" rIns="91440" bIns="45720" rtlCol="0" anchor="t" anchorCtr="0">
            <a:noAutofit/>
          </a:bodyPr>
          <a:lstStyle>
            <a:lvl1pPr algn="l" defTabSz="914400" rtl="0" eaLnBrk="1" latinLnBrk="0" hangingPunct="1">
              <a:lnSpc>
                <a:spcPct val="90000"/>
              </a:lnSpc>
              <a:spcBef>
                <a:spcPct val="0"/>
              </a:spcBef>
              <a:buNone/>
              <a:defRPr sz="2800" b="1" i="0" kern="1200" baseline="0">
                <a:solidFill>
                  <a:schemeClr val="accent3"/>
                </a:solidFill>
                <a:latin typeface="Arial" panose="020B0604020202020204" pitchFamily="34" charset="0"/>
                <a:ea typeface="+mj-ea"/>
                <a:cs typeface="Arial" panose="020B0604020202020204" pitchFamily="34" charset="0"/>
              </a:defRPr>
            </a:lvl1pPr>
          </a:lstStyle>
          <a:p>
            <a:pPr algn="ctr"/>
            <a:r>
              <a:rPr lang="en-US" sz="2000" dirty="0">
                <a:latin typeface="Helvetica" panose="020B0604020202020204" pitchFamily="34" charset="0"/>
                <a:cs typeface="Helvetica" panose="020B0604020202020204" pitchFamily="34" charset="0"/>
              </a:rPr>
              <a:t>Harvested </a:t>
            </a:r>
            <a:r>
              <a:rPr lang="en-US" sz="2000" b="1" i="0" u="none" strike="noStrike" dirty="0">
                <a:solidFill>
                  <a:srgbClr val="053C76"/>
                </a:solidFill>
                <a:effectLst/>
                <a:latin typeface="Helvetica" panose="020B0604020202020204" pitchFamily="34" charset="0"/>
                <a:cs typeface="Helvetica" panose="020B0604020202020204" pitchFamily="34" charset="0"/>
              </a:rPr>
              <a:t>LWR Core Shroud Material</a:t>
            </a:r>
            <a:endParaRPr lang="en-US" sz="2000" dirty="0">
              <a:latin typeface="Helvetica" panose="020B0604020202020204" pitchFamily="34" charset="0"/>
              <a:cs typeface="Helvetica" panose="020B0604020202020204" pitchFamily="34" charset="0"/>
            </a:endParaRPr>
          </a:p>
        </p:txBody>
      </p:sp>
      <p:pic>
        <p:nvPicPr>
          <p:cNvPr id="34" name="Picture 33">
            <a:extLst>
              <a:ext uri="{FF2B5EF4-FFF2-40B4-BE49-F238E27FC236}">
                <a16:creationId xmlns:a16="http://schemas.microsoft.com/office/drawing/2014/main" id="{59354057-8E08-51CA-8D33-6457D9D9A711}"/>
              </a:ext>
            </a:extLst>
          </p:cNvPr>
          <p:cNvPicPr>
            <a:picLocks noChangeAspect="1"/>
          </p:cNvPicPr>
          <p:nvPr/>
        </p:nvPicPr>
        <p:blipFill>
          <a:blip r:embed="rId2"/>
          <a:stretch>
            <a:fillRect/>
          </a:stretch>
        </p:blipFill>
        <p:spPr>
          <a:xfrm>
            <a:off x="5496339" y="1885787"/>
            <a:ext cx="6116495" cy="3997216"/>
          </a:xfrm>
          <a:prstGeom prst="rect">
            <a:avLst/>
          </a:prstGeom>
          <a:solidFill>
            <a:schemeClr val="bg1">
              <a:lumMod val="95000"/>
            </a:schemeClr>
          </a:solidFill>
        </p:spPr>
      </p:pic>
      <p:pic>
        <p:nvPicPr>
          <p:cNvPr id="36" name="Picture 35">
            <a:extLst>
              <a:ext uri="{FF2B5EF4-FFF2-40B4-BE49-F238E27FC236}">
                <a16:creationId xmlns:a16="http://schemas.microsoft.com/office/drawing/2014/main" id="{B314B776-5AD3-FAFB-1CF3-02C443327A2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9084365" y="1743551"/>
            <a:ext cx="2126974" cy="2891325"/>
          </a:xfrm>
          <a:prstGeom prst="rect">
            <a:avLst/>
          </a:prstGeom>
        </p:spPr>
      </p:pic>
      <p:sp>
        <p:nvSpPr>
          <p:cNvPr id="37" name="TextBox 36">
            <a:extLst>
              <a:ext uri="{FF2B5EF4-FFF2-40B4-BE49-F238E27FC236}">
                <a16:creationId xmlns:a16="http://schemas.microsoft.com/office/drawing/2014/main" id="{B2629B3E-36F7-64DB-E8F0-56F691E56752}"/>
              </a:ext>
            </a:extLst>
          </p:cNvPr>
          <p:cNvSpPr txBox="1"/>
          <p:nvPr/>
        </p:nvSpPr>
        <p:spPr>
          <a:xfrm>
            <a:off x="637477" y="1997765"/>
            <a:ext cx="4858862" cy="2575064"/>
          </a:xfrm>
          <a:prstGeom prst="rect">
            <a:avLst/>
          </a:prstGeom>
          <a:noFill/>
        </p:spPr>
        <p:txBody>
          <a:bodyPr wrap="square" rtlCol="0">
            <a:spAutoFit/>
          </a:bodyPr>
          <a:lstStyle/>
          <a:p>
            <a:pPr>
              <a:spcAft>
                <a:spcPts val="1000"/>
              </a:spcAft>
              <a:buClr>
                <a:schemeClr val="accent1">
                  <a:lumMod val="75000"/>
                </a:schemeClr>
              </a:buClr>
            </a:pPr>
            <a:r>
              <a:rPr lang="en-US" sz="1600" b="1" dirty="0">
                <a:solidFill>
                  <a:schemeClr val="accent1"/>
                </a:solidFill>
                <a:latin typeface="Arial"/>
                <a:cs typeface="Arial"/>
              </a:rPr>
              <a:t>Donor: EPRI/Southern Nuclear/BWXT</a:t>
            </a:r>
            <a:endParaRPr lang="en-US" sz="1600" b="1" dirty="0">
              <a:solidFill>
                <a:schemeClr val="accent1"/>
              </a:solidFill>
            </a:endParaRPr>
          </a:p>
          <a:p>
            <a:pPr marL="285750" indent="-285750">
              <a:spcAft>
                <a:spcPts val="1000"/>
              </a:spcAft>
              <a:buClr>
                <a:schemeClr val="accent1">
                  <a:lumMod val="75000"/>
                </a:schemeClr>
              </a:buClr>
              <a:buFont typeface="Wingdings" panose="05000000000000000000" pitchFamily="2" charset="2"/>
              <a:buChar char="Ø"/>
            </a:pPr>
            <a:r>
              <a:rPr lang="en-US" sz="1600" dirty="0"/>
              <a:t>304 SS core shroud samples (weld and base metal and Heat Affected Zones (HAZ) from a commercial LWR NPP</a:t>
            </a:r>
          </a:p>
          <a:p>
            <a:pPr marL="285750" indent="-285750">
              <a:spcAft>
                <a:spcPts val="1000"/>
              </a:spcAft>
              <a:buClr>
                <a:schemeClr val="accent1">
                  <a:lumMod val="75000"/>
                </a:schemeClr>
              </a:buClr>
              <a:buFont typeface="Wingdings" panose="05000000000000000000" pitchFamily="2" charset="2"/>
              <a:buChar char="Ø"/>
            </a:pPr>
            <a:r>
              <a:rPr lang="en-US" sz="1600" dirty="0"/>
              <a:t>Legal transfer of Title and Ownership signed in FY 2022</a:t>
            </a:r>
          </a:p>
          <a:p>
            <a:pPr marL="285750" indent="-285750">
              <a:spcAft>
                <a:spcPts val="1000"/>
              </a:spcAft>
              <a:buClr>
                <a:schemeClr val="accent1">
                  <a:lumMod val="75000"/>
                </a:schemeClr>
              </a:buClr>
              <a:buFont typeface="Wingdings" panose="05000000000000000000" pitchFamily="2" charset="2"/>
              <a:buChar char="Ø"/>
            </a:pPr>
            <a:r>
              <a:rPr lang="en-US" sz="1600" dirty="0"/>
              <a:t>Samples delivered in batches from BWXT to INL</a:t>
            </a:r>
          </a:p>
          <a:p>
            <a:pPr marL="285750" indent="-285750">
              <a:spcAft>
                <a:spcPts val="800"/>
              </a:spcAft>
              <a:buClr>
                <a:schemeClr val="accent1">
                  <a:lumMod val="75000"/>
                </a:schemeClr>
              </a:buClr>
              <a:buFont typeface="Wingdings" panose="05000000000000000000" pitchFamily="2" charset="2"/>
              <a:buChar char="Ø"/>
            </a:pPr>
            <a:r>
              <a:rPr lang="en-US" sz="1600" dirty="0"/>
              <a:t>Last shipment arrived in early March, 2025</a:t>
            </a:r>
          </a:p>
        </p:txBody>
      </p:sp>
    </p:spTree>
    <p:extLst>
      <p:ext uri="{BB962C8B-B14F-4D97-AF65-F5344CB8AC3E}">
        <p14:creationId xmlns:p14="http://schemas.microsoft.com/office/powerpoint/2010/main" val="182385689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193182-E840-B58C-AF42-958AB4345CA9}"/>
            </a:ext>
          </a:extLst>
        </p:cNvPr>
        <p:cNvGrpSpPr/>
        <p:nvPr/>
      </p:nvGrpSpPr>
      <p:grpSpPr>
        <a:xfrm>
          <a:off x="0" y="0"/>
          <a:ext cx="0" cy="0"/>
          <a:chOff x="0" y="0"/>
          <a:chExt cx="0" cy="0"/>
        </a:xfrm>
      </p:grpSpPr>
      <p:grpSp>
        <p:nvGrpSpPr>
          <p:cNvPr id="13" name="Group 12">
            <a:extLst>
              <a:ext uri="{FF2B5EF4-FFF2-40B4-BE49-F238E27FC236}">
                <a16:creationId xmlns:a16="http://schemas.microsoft.com/office/drawing/2014/main" id="{58FC6D64-A343-5752-4CBF-695C112B6333}"/>
              </a:ext>
            </a:extLst>
          </p:cNvPr>
          <p:cNvGrpSpPr/>
          <p:nvPr/>
        </p:nvGrpSpPr>
        <p:grpSpPr>
          <a:xfrm>
            <a:off x="6191096" y="1677028"/>
            <a:ext cx="5355676" cy="3799796"/>
            <a:chOff x="4135713" y="2890233"/>
            <a:chExt cx="4596605" cy="2735068"/>
          </a:xfrm>
        </p:grpSpPr>
        <p:pic>
          <p:nvPicPr>
            <p:cNvPr id="5" name="Picture 4">
              <a:extLst>
                <a:ext uri="{FF2B5EF4-FFF2-40B4-BE49-F238E27FC236}">
                  <a16:creationId xmlns:a16="http://schemas.microsoft.com/office/drawing/2014/main" id="{B515201C-FB59-3BB7-68B0-D99862E68CD8}"/>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4135713" y="3060665"/>
              <a:ext cx="4596605" cy="2394204"/>
            </a:xfrm>
            <a:prstGeom prst="rect">
              <a:avLst/>
            </a:prstGeom>
          </p:spPr>
        </p:pic>
        <p:sp>
          <p:nvSpPr>
            <p:cNvPr id="11" name="Rectangle 10">
              <a:extLst>
                <a:ext uri="{FF2B5EF4-FFF2-40B4-BE49-F238E27FC236}">
                  <a16:creationId xmlns:a16="http://schemas.microsoft.com/office/drawing/2014/main" id="{E698F48C-7DD1-4A4C-C75D-D48D07B62E99}"/>
                </a:ext>
              </a:extLst>
            </p:cNvPr>
            <p:cNvSpPr/>
            <p:nvPr/>
          </p:nvSpPr>
          <p:spPr>
            <a:xfrm>
              <a:off x="4135713" y="5423339"/>
              <a:ext cx="4596604" cy="20196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FB56ED80-C0FB-DB39-31B5-59AA45779DE0}"/>
                </a:ext>
              </a:extLst>
            </p:cNvPr>
            <p:cNvSpPr/>
            <p:nvPr/>
          </p:nvSpPr>
          <p:spPr>
            <a:xfrm>
              <a:off x="4135713" y="2890233"/>
              <a:ext cx="4596604" cy="20196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TextBox 3">
            <a:extLst>
              <a:ext uri="{FF2B5EF4-FFF2-40B4-BE49-F238E27FC236}">
                <a16:creationId xmlns:a16="http://schemas.microsoft.com/office/drawing/2014/main" id="{004FD82F-9994-0C99-7596-314FD450A6A3}"/>
              </a:ext>
            </a:extLst>
          </p:cNvPr>
          <p:cNvSpPr txBox="1"/>
          <p:nvPr/>
        </p:nvSpPr>
        <p:spPr>
          <a:xfrm>
            <a:off x="645228" y="1519276"/>
            <a:ext cx="6332221" cy="1884811"/>
          </a:xfrm>
          <a:prstGeom prst="rect">
            <a:avLst/>
          </a:prstGeom>
          <a:noFill/>
        </p:spPr>
        <p:txBody>
          <a:bodyPr wrap="square" rtlCol="0">
            <a:spAutoFit/>
          </a:bodyPr>
          <a:lstStyle/>
          <a:p>
            <a:pPr>
              <a:lnSpc>
                <a:spcPct val="90000"/>
              </a:lnSpc>
              <a:spcAft>
                <a:spcPts val="1200"/>
              </a:spcAft>
              <a:buClr>
                <a:srgbClr val="F68C20"/>
              </a:buClr>
            </a:pPr>
            <a:r>
              <a:rPr lang="en-US" sz="1600" b="1" dirty="0">
                <a:solidFill>
                  <a:schemeClr val="accent1"/>
                </a:solidFill>
                <a:latin typeface="Helvetica" panose="020B0604020202020204" pitchFamily="34" charset="0"/>
                <a:cs typeface="Helvetica" panose="020B0604020202020204" pitchFamily="34" charset="0"/>
              </a:rPr>
              <a:t>Donor: LDRD-Irradiation/NSUF PIE</a:t>
            </a:r>
            <a:endParaRPr lang="en-US" sz="1600" b="1" dirty="0"/>
          </a:p>
          <a:p>
            <a:pPr marL="228600" indent="-228600">
              <a:lnSpc>
                <a:spcPct val="90000"/>
              </a:lnSpc>
              <a:spcAft>
                <a:spcPts val="1200"/>
              </a:spcAft>
              <a:buClr>
                <a:srgbClr val="F68C20"/>
              </a:buClr>
              <a:buFont typeface="Wingdings" panose="05000000000000000000" pitchFamily="2" charset="2"/>
              <a:buChar char="Ø"/>
            </a:pPr>
            <a:r>
              <a:rPr lang="en-US" sz="1600" dirty="0"/>
              <a:t>ATR-irradiated multi-principal component alloys (MPEA)</a:t>
            </a:r>
          </a:p>
          <a:p>
            <a:pPr marL="228600" indent="-228600">
              <a:lnSpc>
                <a:spcPct val="90000"/>
              </a:lnSpc>
              <a:spcAft>
                <a:spcPts val="1200"/>
              </a:spcAft>
              <a:buClr>
                <a:srgbClr val="F68C20"/>
              </a:buClr>
              <a:buFont typeface="Wingdings" panose="05000000000000000000" pitchFamily="2" charset="2"/>
              <a:buChar char="Ø"/>
            </a:pPr>
            <a:r>
              <a:rPr lang="en-US" sz="1600" dirty="0">
                <a:solidFill>
                  <a:schemeClr val="tx2">
                    <a:lumMod val="75000"/>
                  </a:schemeClr>
                </a:solidFill>
                <a:latin typeface="Helvetica" panose="020B0604020202020204" pitchFamily="34" charset="0"/>
                <a:ea typeface="Verdana" panose="020B0604030504040204" pitchFamily="34" charset="0"/>
                <a:cs typeface="Helvetica" panose="020B0604020202020204" pitchFamily="34" charset="0"/>
              </a:rPr>
              <a:t>SSJ tensile samples of five or more main components irradiated in the SMSC standard capsule</a:t>
            </a:r>
          </a:p>
          <a:p>
            <a:pPr marL="228600" indent="-228600">
              <a:lnSpc>
                <a:spcPct val="90000"/>
              </a:lnSpc>
              <a:spcAft>
                <a:spcPts val="500"/>
              </a:spcAft>
              <a:buClr>
                <a:srgbClr val="F68C20"/>
              </a:buClr>
              <a:buFont typeface="Wingdings" panose="05000000000000000000" pitchFamily="2" charset="2"/>
              <a:buChar char="Ø"/>
            </a:pPr>
            <a:r>
              <a:rPr lang="en-US" sz="1600" dirty="0">
                <a:solidFill>
                  <a:schemeClr val="tx2">
                    <a:lumMod val="75000"/>
                  </a:schemeClr>
                </a:solidFill>
                <a:latin typeface="Helvetica" panose="020B0604020202020204" pitchFamily="34" charset="0"/>
                <a:ea typeface="Verdana" panose="020B0604030504040204" pitchFamily="34" charset="0"/>
                <a:cs typeface="Helvetica" panose="020B0604020202020204" pitchFamily="34" charset="0"/>
              </a:rPr>
              <a:t>LDRD “Combinatorial and High Throughput Materials Synthesis to Advance Nuclear Materials Discovery”</a:t>
            </a:r>
            <a:endParaRPr lang="en-US" sz="1500" dirty="0">
              <a:solidFill>
                <a:schemeClr val="tx2">
                  <a:lumMod val="75000"/>
                </a:schemeClr>
              </a:solidFill>
              <a:latin typeface="Helvetica" panose="020B0604020202020204" pitchFamily="34" charset="0"/>
              <a:ea typeface="Verdana" panose="020B0604030504040204" pitchFamily="34" charset="0"/>
              <a:cs typeface="Helvetica" panose="020B0604020202020204" pitchFamily="34" charset="0"/>
            </a:endParaRPr>
          </a:p>
        </p:txBody>
      </p:sp>
      <p:sp>
        <p:nvSpPr>
          <p:cNvPr id="7" name="Title 4">
            <a:extLst>
              <a:ext uri="{FF2B5EF4-FFF2-40B4-BE49-F238E27FC236}">
                <a16:creationId xmlns:a16="http://schemas.microsoft.com/office/drawing/2014/main" id="{A62AC311-6D49-B72E-A2DC-8AF99B9D441F}"/>
              </a:ext>
            </a:extLst>
          </p:cNvPr>
          <p:cNvSpPr txBox="1">
            <a:spLocks/>
          </p:cNvSpPr>
          <p:nvPr/>
        </p:nvSpPr>
        <p:spPr>
          <a:xfrm>
            <a:off x="2306078" y="1072504"/>
            <a:ext cx="6474940" cy="718683"/>
          </a:xfrm>
          <a:prstGeom prst="rect">
            <a:avLst/>
          </a:prstGeom>
        </p:spPr>
        <p:txBody>
          <a:bodyPr vert="horz" lIns="0" tIns="0" rIns="91440" bIns="45720" rtlCol="0" anchor="t" anchorCtr="0">
            <a:noAutofit/>
          </a:bodyPr>
          <a:lstStyle>
            <a:lvl1pPr algn="l" defTabSz="914400" rtl="0" eaLnBrk="1" latinLnBrk="0" hangingPunct="1">
              <a:lnSpc>
                <a:spcPct val="90000"/>
              </a:lnSpc>
              <a:spcBef>
                <a:spcPct val="0"/>
              </a:spcBef>
              <a:buNone/>
              <a:defRPr sz="2800" b="1" i="0" kern="1200" baseline="0">
                <a:solidFill>
                  <a:schemeClr val="accent3"/>
                </a:solidFill>
                <a:latin typeface="Arial" panose="020B0604020202020204" pitchFamily="34" charset="0"/>
                <a:ea typeface="+mj-ea"/>
                <a:cs typeface="Arial" panose="020B0604020202020204" pitchFamily="34" charset="0"/>
              </a:defRPr>
            </a:lvl1pPr>
          </a:lstStyle>
          <a:p>
            <a:pPr algn="ctr"/>
            <a:r>
              <a:rPr lang="en-US" sz="2000" dirty="0">
                <a:latin typeface="Helvetica" panose="020B0604020202020204" pitchFamily="34" charset="0"/>
                <a:cs typeface="Helvetica" panose="020B0604020202020204" pitchFamily="34" charset="0"/>
              </a:rPr>
              <a:t>Tensile Testing Using the Standard Capsule (TTUSC)</a:t>
            </a:r>
            <a:endParaRPr lang="en-US" sz="2000" dirty="0">
              <a:solidFill>
                <a:schemeClr val="accent1"/>
              </a:solidFill>
              <a:latin typeface="Helvetica" panose="020B0604020202020204" pitchFamily="34" charset="0"/>
              <a:cs typeface="Helvetica" panose="020B0604020202020204" pitchFamily="34" charset="0"/>
            </a:endParaRPr>
          </a:p>
        </p:txBody>
      </p:sp>
      <p:sp>
        <p:nvSpPr>
          <p:cNvPr id="2" name="Title 4">
            <a:extLst>
              <a:ext uri="{FF2B5EF4-FFF2-40B4-BE49-F238E27FC236}">
                <a16:creationId xmlns:a16="http://schemas.microsoft.com/office/drawing/2014/main" id="{C3389CF9-1C87-E940-7282-DFA046A2C2EB}"/>
              </a:ext>
            </a:extLst>
          </p:cNvPr>
          <p:cNvSpPr txBox="1">
            <a:spLocks/>
          </p:cNvSpPr>
          <p:nvPr/>
        </p:nvSpPr>
        <p:spPr>
          <a:xfrm>
            <a:off x="645228" y="260456"/>
            <a:ext cx="10406241" cy="679538"/>
          </a:xfrm>
          <a:prstGeom prst="rect">
            <a:avLst/>
          </a:prstGeom>
        </p:spPr>
        <p:txBody>
          <a:bodyPr vert="horz" lIns="0" tIns="0" rIns="91440" bIns="45720" rtlCol="0" anchor="t" anchorCtr="0">
            <a:noAutofit/>
          </a:bodyPr>
          <a:lstStyle>
            <a:lvl1pPr algn="l" defTabSz="914400" rtl="0" eaLnBrk="1" latinLnBrk="0" hangingPunct="1">
              <a:lnSpc>
                <a:spcPct val="90000"/>
              </a:lnSpc>
              <a:spcBef>
                <a:spcPct val="0"/>
              </a:spcBef>
              <a:buNone/>
              <a:defRPr sz="2800" b="1" i="0" kern="1200" baseline="0">
                <a:solidFill>
                  <a:schemeClr val="accent3"/>
                </a:solidFill>
                <a:latin typeface="Arial" panose="020B0604020202020204" pitchFamily="34" charset="0"/>
                <a:ea typeface="+mj-ea"/>
                <a:cs typeface="Arial" panose="020B0604020202020204" pitchFamily="34" charset="0"/>
              </a:defRPr>
            </a:lvl1pPr>
          </a:lstStyle>
          <a:p>
            <a:r>
              <a:rPr lang="en-US" sz="1800" dirty="0">
                <a:latin typeface="Arial"/>
                <a:cs typeface="Arial"/>
              </a:rPr>
              <a:t>NSUF Nuclear Fuels and Materials Library</a:t>
            </a:r>
            <a:br>
              <a:rPr lang="en-US" dirty="0"/>
            </a:br>
            <a:r>
              <a:rPr lang="en-US" sz="2400" dirty="0">
                <a:solidFill>
                  <a:schemeClr val="accent1"/>
                </a:solidFill>
                <a:latin typeface="Arial"/>
                <a:cs typeface="Arial"/>
              </a:rPr>
              <a:t>FY24 </a:t>
            </a:r>
            <a:r>
              <a:rPr lang="en-US" sz="2400" dirty="0">
                <a:solidFill>
                  <a:schemeClr val="tx1"/>
                </a:solidFill>
                <a:latin typeface="Arial"/>
                <a:cs typeface="Arial"/>
              </a:rPr>
              <a:t>Acquisitions: </a:t>
            </a:r>
            <a:r>
              <a:rPr lang="en-US" sz="2400" dirty="0">
                <a:solidFill>
                  <a:schemeClr val="accent1"/>
                </a:solidFill>
                <a:latin typeface="Arial"/>
                <a:cs typeface="Arial"/>
              </a:rPr>
              <a:t>LDRD Donation</a:t>
            </a:r>
            <a:endParaRPr lang="en-US" sz="2400" dirty="0">
              <a:solidFill>
                <a:schemeClr val="accent1"/>
              </a:solidFill>
            </a:endParaRPr>
          </a:p>
        </p:txBody>
      </p:sp>
      <p:pic>
        <p:nvPicPr>
          <p:cNvPr id="17" name="Picture 16">
            <a:extLst>
              <a:ext uri="{FF2B5EF4-FFF2-40B4-BE49-F238E27FC236}">
                <a16:creationId xmlns:a16="http://schemas.microsoft.com/office/drawing/2014/main" id="{E3CA5BAA-75EC-F9B9-ED26-49A63CA1F624}"/>
              </a:ext>
            </a:extLst>
          </p:cNvPr>
          <p:cNvPicPr>
            <a:picLocks noChangeAspect="1"/>
          </p:cNvPicPr>
          <p:nvPr/>
        </p:nvPicPr>
        <p:blipFill>
          <a:blip r:embed="rId3"/>
          <a:stretch>
            <a:fillRect/>
          </a:stretch>
        </p:blipFill>
        <p:spPr>
          <a:xfrm>
            <a:off x="8781018" y="4936408"/>
            <a:ext cx="2674671" cy="1100611"/>
          </a:xfrm>
          <a:prstGeom prst="rect">
            <a:avLst/>
          </a:prstGeom>
        </p:spPr>
      </p:pic>
      <p:pic>
        <p:nvPicPr>
          <p:cNvPr id="3" name="Picture 2">
            <a:extLst>
              <a:ext uri="{FF2B5EF4-FFF2-40B4-BE49-F238E27FC236}">
                <a16:creationId xmlns:a16="http://schemas.microsoft.com/office/drawing/2014/main" id="{240B0391-486B-BE9B-4644-926EA5B7F47D}"/>
              </a:ext>
            </a:extLst>
          </p:cNvPr>
          <p:cNvPicPr>
            <a:picLocks noChangeAspect="1"/>
          </p:cNvPicPr>
          <p:nvPr/>
        </p:nvPicPr>
        <p:blipFill>
          <a:blip r:embed="rId4"/>
          <a:stretch>
            <a:fillRect/>
          </a:stretch>
        </p:blipFill>
        <p:spPr>
          <a:xfrm>
            <a:off x="1800767" y="3359376"/>
            <a:ext cx="3095368" cy="2663646"/>
          </a:xfrm>
          <a:prstGeom prst="rect">
            <a:avLst/>
          </a:prstGeom>
        </p:spPr>
      </p:pic>
    </p:spTree>
    <p:extLst>
      <p:ext uri="{BB962C8B-B14F-4D97-AF65-F5344CB8AC3E}">
        <p14:creationId xmlns:p14="http://schemas.microsoft.com/office/powerpoint/2010/main" val="198913668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320316-1685-4BB4-FD83-EA7D16620CDF}"/>
            </a:ext>
          </a:extLst>
        </p:cNvPr>
        <p:cNvGrpSpPr/>
        <p:nvPr/>
      </p:nvGrpSpPr>
      <p:grpSpPr>
        <a:xfrm>
          <a:off x="0" y="0"/>
          <a:ext cx="0" cy="0"/>
          <a:chOff x="0" y="0"/>
          <a:chExt cx="0" cy="0"/>
        </a:xfrm>
      </p:grpSpPr>
      <p:sp>
        <p:nvSpPr>
          <p:cNvPr id="7" name="Title 4">
            <a:extLst>
              <a:ext uri="{FF2B5EF4-FFF2-40B4-BE49-F238E27FC236}">
                <a16:creationId xmlns:a16="http://schemas.microsoft.com/office/drawing/2014/main" id="{BBFD7E4F-0FED-B689-EA34-F7333FC88C82}"/>
              </a:ext>
            </a:extLst>
          </p:cNvPr>
          <p:cNvSpPr txBox="1">
            <a:spLocks/>
          </p:cNvSpPr>
          <p:nvPr/>
        </p:nvSpPr>
        <p:spPr>
          <a:xfrm>
            <a:off x="2306078" y="1072505"/>
            <a:ext cx="6474940" cy="327928"/>
          </a:xfrm>
          <a:prstGeom prst="rect">
            <a:avLst/>
          </a:prstGeom>
        </p:spPr>
        <p:txBody>
          <a:bodyPr vert="horz" lIns="0" tIns="0" rIns="91440" bIns="45720" rtlCol="0" anchor="t" anchorCtr="0">
            <a:noAutofit/>
          </a:bodyPr>
          <a:lstStyle>
            <a:lvl1pPr algn="l" defTabSz="914400" rtl="0" eaLnBrk="1" latinLnBrk="0" hangingPunct="1">
              <a:lnSpc>
                <a:spcPct val="90000"/>
              </a:lnSpc>
              <a:spcBef>
                <a:spcPct val="0"/>
              </a:spcBef>
              <a:buNone/>
              <a:defRPr sz="2800" b="1" i="0" kern="1200" baseline="0">
                <a:solidFill>
                  <a:schemeClr val="accent3"/>
                </a:solidFill>
                <a:latin typeface="Arial" panose="020B0604020202020204" pitchFamily="34" charset="0"/>
                <a:ea typeface="+mj-ea"/>
                <a:cs typeface="Arial" panose="020B0604020202020204" pitchFamily="34" charset="0"/>
              </a:defRPr>
            </a:lvl1pPr>
          </a:lstStyle>
          <a:p>
            <a:pPr algn="ctr"/>
            <a:r>
              <a:rPr lang="en-US" sz="2000" b="1" kern="1600" dirty="0">
                <a:solidFill>
                  <a:schemeClr val="tx2">
                    <a:lumMod val="75000"/>
                  </a:schemeClr>
                </a:solidFill>
                <a:effectLst/>
                <a:latin typeface="Helvetica" panose="020B0604020202020204" pitchFamily="34" charset="0"/>
                <a:cs typeface="Helvetica" panose="020B0604020202020204" pitchFamily="34" charset="0"/>
              </a:rPr>
              <a:t>Yttrium-Hydride Solid Neutron Moderator</a:t>
            </a:r>
            <a:endParaRPr lang="en-US" sz="2000" dirty="0">
              <a:solidFill>
                <a:schemeClr val="tx2">
                  <a:lumMod val="75000"/>
                </a:schemeClr>
              </a:solidFill>
              <a:latin typeface="Helvetica" panose="020B0604020202020204" pitchFamily="34" charset="0"/>
              <a:cs typeface="Helvetica" panose="020B0604020202020204" pitchFamily="34" charset="0"/>
            </a:endParaRPr>
          </a:p>
        </p:txBody>
      </p:sp>
      <p:sp>
        <p:nvSpPr>
          <p:cNvPr id="2" name="Title 4">
            <a:extLst>
              <a:ext uri="{FF2B5EF4-FFF2-40B4-BE49-F238E27FC236}">
                <a16:creationId xmlns:a16="http://schemas.microsoft.com/office/drawing/2014/main" id="{D9549E43-AB91-C5CF-F28C-806DA51DFBB1}"/>
              </a:ext>
            </a:extLst>
          </p:cNvPr>
          <p:cNvSpPr txBox="1">
            <a:spLocks/>
          </p:cNvSpPr>
          <p:nvPr/>
        </p:nvSpPr>
        <p:spPr>
          <a:xfrm>
            <a:off x="645228" y="260456"/>
            <a:ext cx="10406241" cy="679538"/>
          </a:xfrm>
          <a:prstGeom prst="rect">
            <a:avLst/>
          </a:prstGeom>
        </p:spPr>
        <p:txBody>
          <a:bodyPr vert="horz" lIns="0" tIns="0" rIns="91440" bIns="45720" rtlCol="0" anchor="t" anchorCtr="0">
            <a:noAutofit/>
          </a:bodyPr>
          <a:lstStyle>
            <a:lvl1pPr algn="l" defTabSz="914400" rtl="0" eaLnBrk="1" latinLnBrk="0" hangingPunct="1">
              <a:lnSpc>
                <a:spcPct val="90000"/>
              </a:lnSpc>
              <a:spcBef>
                <a:spcPct val="0"/>
              </a:spcBef>
              <a:buNone/>
              <a:defRPr sz="2800" b="1" i="0" kern="1200" baseline="0">
                <a:solidFill>
                  <a:schemeClr val="accent3"/>
                </a:solidFill>
                <a:latin typeface="Arial" panose="020B0604020202020204" pitchFamily="34" charset="0"/>
                <a:ea typeface="+mj-ea"/>
                <a:cs typeface="Arial" panose="020B0604020202020204" pitchFamily="34" charset="0"/>
              </a:defRPr>
            </a:lvl1pPr>
          </a:lstStyle>
          <a:p>
            <a:r>
              <a:rPr lang="en-US" sz="1800" dirty="0">
                <a:latin typeface="Arial"/>
                <a:cs typeface="Arial"/>
              </a:rPr>
              <a:t>NSUF Nuclear Fuels and Materials Library</a:t>
            </a:r>
            <a:br>
              <a:rPr lang="en-US" dirty="0"/>
            </a:br>
            <a:r>
              <a:rPr lang="en-US" sz="2400" dirty="0">
                <a:solidFill>
                  <a:schemeClr val="accent1"/>
                </a:solidFill>
                <a:latin typeface="Arial"/>
                <a:cs typeface="Arial"/>
              </a:rPr>
              <a:t>FY24 </a:t>
            </a:r>
            <a:r>
              <a:rPr lang="en-US" sz="2400" dirty="0">
                <a:solidFill>
                  <a:schemeClr val="tx1"/>
                </a:solidFill>
                <a:latin typeface="Arial"/>
                <a:cs typeface="Arial"/>
              </a:rPr>
              <a:t>Acquisitions: </a:t>
            </a:r>
            <a:r>
              <a:rPr lang="en-US" sz="2400" dirty="0">
                <a:solidFill>
                  <a:schemeClr val="accent1"/>
                </a:solidFill>
                <a:latin typeface="Arial"/>
                <a:cs typeface="Arial"/>
              </a:rPr>
              <a:t>Microreactor Program Donation</a:t>
            </a:r>
            <a:endParaRPr lang="en-US" sz="2400" dirty="0">
              <a:solidFill>
                <a:schemeClr val="accent1"/>
              </a:solidFill>
            </a:endParaRPr>
          </a:p>
        </p:txBody>
      </p:sp>
      <p:sp>
        <p:nvSpPr>
          <p:cNvPr id="8" name="TextBox 7">
            <a:extLst>
              <a:ext uri="{FF2B5EF4-FFF2-40B4-BE49-F238E27FC236}">
                <a16:creationId xmlns:a16="http://schemas.microsoft.com/office/drawing/2014/main" id="{1D877F94-50C8-F575-8035-9E0703CD3C8D}"/>
              </a:ext>
            </a:extLst>
          </p:cNvPr>
          <p:cNvSpPr txBox="1"/>
          <p:nvPr/>
        </p:nvSpPr>
        <p:spPr>
          <a:xfrm>
            <a:off x="488711" y="1638414"/>
            <a:ext cx="5236588" cy="1509324"/>
          </a:xfrm>
          <a:prstGeom prst="rect">
            <a:avLst/>
          </a:prstGeom>
          <a:noFill/>
        </p:spPr>
        <p:txBody>
          <a:bodyPr wrap="square" rtlCol="0">
            <a:spAutoFit/>
          </a:bodyPr>
          <a:lstStyle/>
          <a:p>
            <a:pPr>
              <a:lnSpc>
                <a:spcPct val="90000"/>
              </a:lnSpc>
              <a:spcAft>
                <a:spcPts val="1200"/>
              </a:spcAft>
              <a:buClr>
                <a:srgbClr val="F68C20"/>
              </a:buClr>
            </a:pPr>
            <a:r>
              <a:rPr lang="en-US" sz="1600" b="1" dirty="0">
                <a:solidFill>
                  <a:schemeClr val="accent1"/>
                </a:solidFill>
                <a:latin typeface="Helvetica" panose="020B0604020202020204" pitchFamily="34" charset="0"/>
                <a:cs typeface="Helvetica" panose="020B0604020202020204" pitchFamily="34" charset="0"/>
              </a:rPr>
              <a:t>Donor: DOE-NE Microreactor Program</a:t>
            </a:r>
            <a:endParaRPr lang="en-US" sz="1600" b="1" dirty="0"/>
          </a:p>
          <a:p>
            <a:pPr marL="228600" indent="-228600">
              <a:lnSpc>
                <a:spcPct val="90000"/>
              </a:lnSpc>
              <a:spcAft>
                <a:spcPts val="1200"/>
              </a:spcAft>
              <a:buClr>
                <a:srgbClr val="F68C20"/>
              </a:buClr>
              <a:buFont typeface="Wingdings" panose="05000000000000000000" pitchFamily="2" charset="2"/>
              <a:buChar char="Ø"/>
            </a:pPr>
            <a:r>
              <a:rPr lang="en-US" sz="1600" dirty="0">
                <a:solidFill>
                  <a:schemeClr val="tx2">
                    <a:lumMod val="75000"/>
                  </a:schemeClr>
                </a:solidFill>
              </a:rPr>
              <a:t>ATR-irradiated samples fabricated by LANL</a:t>
            </a:r>
          </a:p>
          <a:p>
            <a:pPr marL="228600" indent="-228600">
              <a:lnSpc>
                <a:spcPct val="90000"/>
              </a:lnSpc>
              <a:spcAft>
                <a:spcPts val="1200"/>
              </a:spcAft>
              <a:buClr>
                <a:srgbClr val="F68C20"/>
              </a:buClr>
              <a:buFont typeface="Wingdings" panose="05000000000000000000" pitchFamily="2" charset="2"/>
              <a:buChar char="Ø"/>
            </a:pPr>
            <a:r>
              <a:rPr lang="en-US" sz="1600" dirty="0">
                <a:solidFill>
                  <a:schemeClr val="tx2">
                    <a:lumMod val="75000"/>
                  </a:schemeClr>
                </a:solidFill>
                <a:latin typeface="Helvetica" panose="020B0604020202020204" pitchFamily="34" charset="0"/>
                <a:ea typeface="Verdana" panose="020B0604030504040204" pitchFamily="34" charset="0"/>
                <a:cs typeface="Helvetica" panose="020B0604020202020204" pitchFamily="34" charset="0"/>
              </a:rPr>
              <a:t>Yttrium-hydride can be used as a moderator for microreactors or space reactors due to its stability at higher temperatures.</a:t>
            </a:r>
          </a:p>
        </p:txBody>
      </p:sp>
      <p:pic>
        <p:nvPicPr>
          <p:cNvPr id="4" name="Picture 3">
            <a:extLst>
              <a:ext uri="{FF2B5EF4-FFF2-40B4-BE49-F238E27FC236}">
                <a16:creationId xmlns:a16="http://schemas.microsoft.com/office/drawing/2014/main" id="{7A72A97D-67EE-C9DC-3EF5-3EFE54109F7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291007" y="3194202"/>
            <a:ext cx="3785389" cy="2877043"/>
          </a:xfrm>
          <a:prstGeom prst="rect">
            <a:avLst/>
          </a:prstGeom>
        </p:spPr>
      </p:pic>
      <p:pic>
        <p:nvPicPr>
          <p:cNvPr id="1026" name="Picture 2">
            <a:extLst>
              <a:ext uri="{FF2B5EF4-FFF2-40B4-BE49-F238E27FC236}">
                <a16:creationId xmlns:a16="http://schemas.microsoft.com/office/drawing/2014/main" id="{E2C98934-7C01-68D6-2CF8-34B4699BFE0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096000" y="1638414"/>
            <a:ext cx="5161415" cy="42479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3922581"/>
      </p:ext>
    </p:extLst>
  </p:cSld>
  <p:clrMapOvr>
    <a:masterClrMapping/>
  </p:clrMapOvr>
  <p:extLst>
    <p:ext uri="{6950BFC3-D8DA-4A85-94F7-54DA5524770B}">
      <p188:commentRel xmlns:p188="http://schemas.microsoft.com/office/powerpoint/2018/8/main" r:id="rId2"/>
    </p:ext>
  </p:extLs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EFCE65-BE18-0BE0-A78B-FA0B3310E728}"/>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114CC2C4-719E-3A55-547A-1125ED6C3FA0}"/>
              </a:ext>
            </a:extLst>
          </p:cNvPr>
          <p:cNvSpPr>
            <a:spLocks noGrp="1"/>
          </p:cNvSpPr>
          <p:nvPr>
            <p:ph type="title"/>
          </p:nvPr>
        </p:nvSpPr>
        <p:spPr>
          <a:xfrm>
            <a:off x="981481" y="2101850"/>
            <a:ext cx="6271513" cy="1958449"/>
          </a:xfrm>
        </p:spPr>
        <p:txBody>
          <a:bodyPr/>
          <a:lstStyle/>
          <a:p>
            <a:r>
              <a:rPr lang="en-US" sz="4400" dirty="0"/>
              <a:t>Nuclear Fuels and Materials Library</a:t>
            </a:r>
            <a:br>
              <a:rPr lang="en-US" sz="4400" dirty="0"/>
            </a:br>
            <a:r>
              <a:rPr lang="en-US" sz="4400" dirty="0">
                <a:solidFill>
                  <a:schemeClr val="accent5"/>
                </a:solidFill>
              </a:rPr>
              <a:t>Directed Irradiation Campaigns</a:t>
            </a:r>
          </a:p>
        </p:txBody>
      </p:sp>
      <p:pic>
        <p:nvPicPr>
          <p:cNvPr id="6" name="Picture Placeholder 5" descr="A picture containing text&#10;&#10;AI-generated content may be incorrect.">
            <a:extLst>
              <a:ext uri="{FF2B5EF4-FFF2-40B4-BE49-F238E27FC236}">
                <a16:creationId xmlns:a16="http://schemas.microsoft.com/office/drawing/2014/main" id="{E643A491-8837-BA1D-8FCD-C05111F20DDA}"/>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19648358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51B9BBD-9B9E-0670-00D6-164D4A97146E}"/>
              </a:ext>
            </a:extLst>
          </p:cNvPr>
          <p:cNvSpPr>
            <a:spLocks noGrp="1"/>
          </p:cNvSpPr>
          <p:nvPr>
            <p:ph type="title"/>
          </p:nvPr>
        </p:nvSpPr>
        <p:spPr>
          <a:xfrm>
            <a:off x="272449" y="298899"/>
            <a:ext cx="8204200" cy="901700"/>
          </a:xfrm>
        </p:spPr>
        <p:txBody>
          <a:bodyPr/>
          <a:lstStyle/>
          <a:p>
            <a:r>
              <a:rPr lang="en-US" dirty="0"/>
              <a:t>NSUF-NNUF Cooperative ATR Project (NIFT-E)</a:t>
            </a:r>
          </a:p>
        </p:txBody>
      </p:sp>
      <p:sp>
        <p:nvSpPr>
          <p:cNvPr id="4" name="Content Placeholder 3">
            <a:extLst>
              <a:ext uri="{FF2B5EF4-FFF2-40B4-BE49-F238E27FC236}">
                <a16:creationId xmlns:a16="http://schemas.microsoft.com/office/drawing/2014/main" id="{731DBC3D-815C-9DC2-5466-11FA6665C6F2}"/>
              </a:ext>
            </a:extLst>
          </p:cNvPr>
          <p:cNvSpPr>
            <a:spLocks noGrp="1"/>
          </p:cNvSpPr>
          <p:nvPr>
            <p:ph idx="1"/>
          </p:nvPr>
        </p:nvSpPr>
        <p:spPr>
          <a:xfrm>
            <a:off x="272449" y="1179334"/>
            <a:ext cx="8957679" cy="426175"/>
          </a:xfrm>
        </p:spPr>
        <p:txBody>
          <a:bodyPr>
            <a:noAutofit/>
          </a:bodyPr>
          <a:lstStyle/>
          <a:p>
            <a:pPr marL="0" indent="0">
              <a:buNone/>
            </a:pPr>
            <a:r>
              <a:rPr lang="en-US" sz="2000" dirty="0">
                <a:solidFill>
                  <a:schemeClr val="tx2"/>
                </a:solidFill>
                <a:ea typeface="ＭＳ Ｐゴシック"/>
              </a:rPr>
              <a:t>NIFT-E "</a:t>
            </a:r>
            <a:r>
              <a:rPr lang="en-US" sz="2000" b="1" dirty="0">
                <a:solidFill>
                  <a:schemeClr val="tx2"/>
                </a:solidFill>
                <a:ea typeface="ＭＳ Ｐゴシック"/>
              </a:rPr>
              <a:t>N</a:t>
            </a:r>
            <a:r>
              <a:rPr lang="en-US" sz="2000" dirty="0">
                <a:solidFill>
                  <a:schemeClr val="tx2"/>
                </a:solidFill>
                <a:ea typeface="ＭＳ Ｐゴシック"/>
              </a:rPr>
              <a:t>eutron </a:t>
            </a:r>
            <a:r>
              <a:rPr lang="en-US" sz="2000" b="1" dirty="0">
                <a:solidFill>
                  <a:schemeClr val="tx2"/>
                </a:solidFill>
                <a:ea typeface="ＭＳ Ｐゴシック"/>
              </a:rPr>
              <a:t>I</a:t>
            </a:r>
            <a:r>
              <a:rPr lang="en-US" sz="2000" dirty="0">
                <a:solidFill>
                  <a:schemeClr val="tx2"/>
                </a:solidFill>
                <a:ea typeface="ＭＳ Ｐゴシック"/>
              </a:rPr>
              <a:t>rradiation as a </a:t>
            </a:r>
            <a:r>
              <a:rPr lang="en-US" sz="2000" b="1" dirty="0">
                <a:solidFill>
                  <a:schemeClr val="tx2"/>
                </a:solidFill>
                <a:ea typeface="ＭＳ Ｐゴシック"/>
              </a:rPr>
              <a:t>F</a:t>
            </a:r>
            <a:r>
              <a:rPr lang="en-US" sz="2000" dirty="0">
                <a:solidFill>
                  <a:schemeClr val="tx2"/>
                </a:solidFill>
                <a:ea typeface="ＭＳ Ｐゴシック"/>
              </a:rPr>
              <a:t>unction of </a:t>
            </a:r>
            <a:r>
              <a:rPr lang="en-US" sz="2000" b="1" dirty="0">
                <a:solidFill>
                  <a:schemeClr val="tx2"/>
                </a:solidFill>
                <a:ea typeface="ＭＳ Ｐゴシック"/>
              </a:rPr>
              <a:t>T</a:t>
            </a:r>
            <a:r>
              <a:rPr lang="en-US" sz="2000" dirty="0">
                <a:solidFill>
                  <a:schemeClr val="tx2"/>
                </a:solidFill>
                <a:ea typeface="ＭＳ Ｐゴシック"/>
              </a:rPr>
              <a:t>emperature – </a:t>
            </a:r>
            <a:r>
              <a:rPr lang="en-US" sz="2000" b="1" dirty="0">
                <a:solidFill>
                  <a:schemeClr val="tx2"/>
                </a:solidFill>
                <a:ea typeface="ＭＳ Ｐゴシック"/>
              </a:rPr>
              <a:t>E</a:t>
            </a:r>
            <a:r>
              <a:rPr lang="en-US" sz="2000" dirty="0">
                <a:solidFill>
                  <a:schemeClr val="tx2"/>
                </a:solidFill>
                <a:ea typeface="ＭＳ Ｐゴシック"/>
              </a:rPr>
              <a:t>xperiment"</a:t>
            </a:r>
            <a:endParaRPr lang="en-US" sz="2000" dirty="0">
              <a:solidFill>
                <a:schemeClr val="tx2"/>
              </a:solidFill>
            </a:endParaRPr>
          </a:p>
        </p:txBody>
      </p:sp>
      <p:sp>
        <p:nvSpPr>
          <p:cNvPr id="2" name="Content Placeholder 3">
            <a:extLst>
              <a:ext uri="{FF2B5EF4-FFF2-40B4-BE49-F238E27FC236}">
                <a16:creationId xmlns:a16="http://schemas.microsoft.com/office/drawing/2014/main" id="{43B96EE2-11CC-D56D-1F3F-056A9EE27979}"/>
              </a:ext>
            </a:extLst>
          </p:cNvPr>
          <p:cNvSpPr txBox="1">
            <a:spLocks/>
          </p:cNvSpPr>
          <p:nvPr/>
        </p:nvSpPr>
        <p:spPr>
          <a:xfrm>
            <a:off x="222907" y="1657134"/>
            <a:ext cx="8360654" cy="3814518"/>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Clr>
                <a:srgbClr val="F68C20"/>
              </a:buClr>
              <a:buFont typeface="Arial" panose="020B0604020202020204" pitchFamily="34" charset="0"/>
              <a:buChar char="•"/>
              <a:defRPr sz="2400" kern="1200">
                <a:solidFill>
                  <a:srgbClr val="6D6E71"/>
                </a:solidFill>
                <a:latin typeface="Arial" panose="020B0604020202020204" pitchFamily="34" charset="0"/>
                <a:ea typeface="Verdana" panose="020B0604030504040204" pitchFamily="34" charset="0"/>
                <a:cs typeface="Arial" panose="020B0604020202020204" pitchFamily="34" charset="0"/>
              </a:defRPr>
            </a:lvl1pPr>
            <a:lvl2pPr marL="685800" indent="-228600" algn="l" defTabSz="914400" rtl="0" eaLnBrk="1" latinLnBrk="0" hangingPunct="1">
              <a:lnSpc>
                <a:spcPct val="90000"/>
              </a:lnSpc>
              <a:spcBef>
                <a:spcPts val="500"/>
              </a:spcBef>
              <a:buClr>
                <a:srgbClr val="F68C20"/>
              </a:buClr>
              <a:buFont typeface="Arial" panose="020B0604020202020204" pitchFamily="34" charset="0"/>
              <a:buChar char="•"/>
              <a:defRPr sz="2000" kern="1200">
                <a:solidFill>
                  <a:srgbClr val="6D6E71"/>
                </a:solidFill>
                <a:latin typeface="Arial" panose="020B0604020202020204" pitchFamily="34" charset="0"/>
                <a:ea typeface="Verdana" panose="020B0604030504040204" pitchFamily="34" charset="0"/>
                <a:cs typeface="Arial" panose="020B0604020202020204" pitchFamily="34" charset="0"/>
              </a:defRPr>
            </a:lvl2pPr>
            <a:lvl3pPr marL="1143000" indent="-228600" algn="l" defTabSz="914400" rtl="0" eaLnBrk="1" latinLnBrk="0" hangingPunct="1">
              <a:lnSpc>
                <a:spcPct val="90000"/>
              </a:lnSpc>
              <a:spcBef>
                <a:spcPts val="500"/>
              </a:spcBef>
              <a:buClr>
                <a:srgbClr val="F68C20"/>
              </a:buClr>
              <a:buFont typeface="Arial" panose="020B0604020202020204" pitchFamily="34" charset="0"/>
              <a:buChar char="•"/>
              <a:defRPr sz="2000" kern="1200">
                <a:solidFill>
                  <a:srgbClr val="6D6E71"/>
                </a:solidFill>
                <a:latin typeface="Arial" panose="020B0604020202020204" pitchFamily="34" charset="0"/>
                <a:ea typeface="Verdana" panose="020B0604030504040204" pitchFamily="34" charset="0"/>
                <a:cs typeface="Arial" panose="020B0604020202020204" pitchFamily="34" charset="0"/>
              </a:defRPr>
            </a:lvl3pPr>
            <a:lvl4pPr marL="1600200" indent="-228600" algn="l" defTabSz="914400" rtl="0" eaLnBrk="1" latinLnBrk="0" hangingPunct="1">
              <a:lnSpc>
                <a:spcPct val="90000"/>
              </a:lnSpc>
              <a:spcBef>
                <a:spcPts val="500"/>
              </a:spcBef>
              <a:buClr>
                <a:srgbClr val="F68C20"/>
              </a:buClr>
              <a:buFont typeface="Arial" panose="020B0604020202020204" pitchFamily="34" charset="0"/>
              <a:buChar char="•"/>
              <a:defRPr sz="2000" kern="1200">
                <a:solidFill>
                  <a:srgbClr val="6D6E71"/>
                </a:solidFill>
                <a:latin typeface="Arial" panose="020B0604020202020204" pitchFamily="34" charset="0"/>
                <a:ea typeface="Verdana" panose="020B0604030504040204" pitchFamily="34" charset="0"/>
                <a:cs typeface="Arial" panose="020B0604020202020204" pitchFamily="34" charset="0"/>
              </a:defRPr>
            </a:lvl4pPr>
            <a:lvl5pPr marL="2057400" indent="-228600" algn="l" defTabSz="914400" rtl="0" eaLnBrk="1" latinLnBrk="0" hangingPunct="1">
              <a:lnSpc>
                <a:spcPct val="90000"/>
              </a:lnSpc>
              <a:spcBef>
                <a:spcPts val="500"/>
              </a:spcBef>
              <a:buClr>
                <a:srgbClr val="F68C20"/>
              </a:buClr>
              <a:buFont typeface="Arial" panose="020B0604020202020204" pitchFamily="34" charset="0"/>
              <a:buChar char="•"/>
              <a:defRPr sz="2000" kern="1200">
                <a:solidFill>
                  <a:srgbClr val="6D6E71"/>
                </a:solidFill>
                <a:latin typeface="Arial" panose="020B0604020202020204" pitchFamily="34" charset="0"/>
                <a:ea typeface="Verdana" panose="020B060403050404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u="sng" dirty="0">
                <a:solidFill>
                  <a:schemeClr val="tx2"/>
                </a:solidFill>
                <a:latin typeface="Arial"/>
                <a:cs typeface="Arial"/>
              </a:rPr>
              <a:t>Strategic Objectives</a:t>
            </a:r>
          </a:p>
          <a:p>
            <a:pPr marL="346075" indent="-169863">
              <a:buClr>
                <a:srgbClr val="4F8DE7"/>
              </a:buClr>
            </a:pPr>
            <a:r>
              <a:rPr lang="en-US" sz="1600" dirty="0">
                <a:latin typeface="Arial"/>
                <a:cs typeface="Arial"/>
              </a:rPr>
              <a:t>Explore sharing of nuclear facilities between US and UK</a:t>
            </a:r>
          </a:p>
          <a:p>
            <a:pPr marL="346075" indent="-169863">
              <a:buClr>
                <a:srgbClr val="4F8DE7"/>
              </a:buClr>
            </a:pPr>
            <a:r>
              <a:rPr lang="en-US" sz="1600" dirty="0">
                <a:latin typeface="Arial"/>
                <a:cs typeface="Arial"/>
              </a:rPr>
              <a:t>Further nuclear energy research collaboration</a:t>
            </a:r>
          </a:p>
          <a:p>
            <a:pPr marL="0" indent="0">
              <a:buNone/>
            </a:pPr>
            <a:r>
              <a:rPr lang="en-US" sz="1600" b="1" u="sng" dirty="0">
                <a:solidFill>
                  <a:schemeClr val="tx2"/>
                </a:solidFill>
                <a:latin typeface="Arial"/>
                <a:cs typeface="Arial"/>
              </a:rPr>
              <a:t>Technical Objectives</a:t>
            </a:r>
          </a:p>
          <a:p>
            <a:pPr marL="346075" indent="-169863">
              <a:buClr>
                <a:srgbClr val="4F8DE7"/>
              </a:buClr>
            </a:pPr>
            <a:r>
              <a:rPr lang="en-US" sz="1600" dirty="0">
                <a:latin typeface="Arial"/>
                <a:cs typeface="Arial"/>
              </a:rPr>
              <a:t>Capture effects of neutron irradiation as a function of temperature on dose on nuclear graphite and on alumina-forming austenitic (AFA) steels </a:t>
            </a:r>
            <a:endParaRPr lang="en-US" sz="1600" dirty="0"/>
          </a:p>
          <a:p>
            <a:pPr marL="346075" indent="-169863">
              <a:buClr>
                <a:srgbClr val="4F8DE7"/>
              </a:buClr>
            </a:pPr>
            <a:r>
              <a:rPr lang="en-US" sz="1600" dirty="0"/>
              <a:t>Targets microstructure and mechanical property plus corrosion behavior </a:t>
            </a:r>
          </a:p>
          <a:p>
            <a:pPr marL="4763" indent="0">
              <a:buNone/>
            </a:pPr>
            <a:r>
              <a:rPr lang="en-US" sz="1600" b="1" u="sng" dirty="0">
                <a:solidFill>
                  <a:schemeClr val="tx2"/>
                </a:solidFill>
              </a:rPr>
              <a:t>Stakeholders</a:t>
            </a:r>
          </a:p>
          <a:p>
            <a:pPr marL="176212" indent="0">
              <a:buClr>
                <a:srgbClr val="4F8DE7"/>
              </a:buClr>
              <a:buNone/>
            </a:pPr>
            <a:r>
              <a:rPr lang="en-US" sz="1600" b="1" dirty="0"/>
              <a:t>US: </a:t>
            </a:r>
            <a:r>
              <a:rPr lang="en-US" sz="1600" dirty="0"/>
              <a:t>NSUF plus INL, PNNL, Purdue University, Westinghouse</a:t>
            </a:r>
          </a:p>
          <a:p>
            <a:pPr marL="176212" indent="0">
              <a:lnSpc>
                <a:spcPct val="110000"/>
              </a:lnSpc>
              <a:buClr>
                <a:srgbClr val="4F8DE7"/>
              </a:buClr>
              <a:buNone/>
            </a:pPr>
            <a:r>
              <a:rPr lang="en-US" sz="1600" b="1" dirty="0"/>
              <a:t>UK: </a:t>
            </a:r>
            <a:r>
              <a:rPr lang="en-US" sz="1600" dirty="0"/>
              <a:t>NNUF plus UK NNL, Univ. of Manchester, Univ. of Oxford, Univ. of Sheffield, </a:t>
            </a:r>
          </a:p>
          <a:p>
            <a:pPr marL="176212" indent="0">
              <a:lnSpc>
                <a:spcPct val="110000"/>
              </a:lnSpc>
              <a:buClr>
                <a:srgbClr val="4F8DE7"/>
              </a:buClr>
              <a:buNone/>
            </a:pPr>
            <a:r>
              <a:rPr lang="en-US" sz="1600" dirty="0"/>
              <a:t>UKAEA</a:t>
            </a:r>
          </a:p>
          <a:p>
            <a:endParaRPr lang="en-US" sz="1600" dirty="0">
              <a:latin typeface="Arial"/>
              <a:cs typeface="Arial"/>
            </a:endParaRPr>
          </a:p>
          <a:p>
            <a:endParaRPr lang="en-US" sz="1600" dirty="0"/>
          </a:p>
        </p:txBody>
      </p:sp>
      <p:pic>
        <p:nvPicPr>
          <p:cNvPr id="5" name="Content Placeholder 2">
            <a:extLst>
              <a:ext uri="{FF2B5EF4-FFF2-40B4-BE49-F238E27FC236}">
                <a16:creationId xmlns:a16="http://schemas.microsoft.com/office/drawing/2014/main" id="{6A6FE952-E901-9729-9C3B-4C6497A0CFC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839084" y="858390"/>
            <a:ext cx="3130009" cy="3105059"/>
          </a:xfrm>
          <a:prstGeom prst="ellipse">
            <a:avLst/>
          </a:prstGeom>
          <a:ln>
            <a:noFill/>
          </a:ln>
          <a:effectLst>
            <a:softEdge rad="112500"/>
          </a:effectLst>
        </p:spPr>
      </p:pic>
      <p:graphicFrame>
        <p:nvGraphicFramePr>
          <p:cNvPr id="11" name="Content Placeholder 3">
            <a:extLst>
              <a:ext uri="{FF2B5EF4-FFF2-40B4-BE49-F238E27FC236}">
                <a16:creationId xmlns:a16="http://schemas.microsoft.com/office/drawing/2014/main" id="{1A6C59CE-8E1D-AF16-7D05-E99897617DA5}"/>
              </a:ext>
            </a:extLst>
          </p:cNvPr>
          <p:cNvGraphicFramePr>
            <a:graphicFrameLocks/>
          </p:cNvGraphicFramePr>
          <p:nvPr/>
        </p:nvGraphicFramePr>
        <p:xfrm>
          <a:off x="10347795" y="4850003"/>
          <a:ext cx="1621298" cy="1293410"/>
        </p:xfrm>
        <a:graphic>
          <a:graphicData uri="http://schemas.openxmlformats.org/drawingml/2006/table">
            <a:tbl>
              <a:tblPr/>
              <a:tblGrid>
                <a:gridCol w="1621298">
                  <a:extLst>
                    <a:ext uri="{9D8B030D-6E8A-4147-A177-3AD203B41FA5}">
                      <a16:colId xmlns:a16="http://schemas.microsoft.com/office/drawing/2014/main" val="2519509545"/>
                    </a:ext>
                  </a:extLst>
                </a:gridCol>
              </a:tblGrid>
              <a:tr h="146043">
                <a:tc>
                  <a:txBody>
                    <a:bodyPr/>
                    <a:lstStyle/>
                    <a:p>
                      <a:pPr algn="ctr" fontAlgn="b"/>
                      <a:r>
                        <a:rPr lang="en-US" sz="800" b="1" i="0" u="none" strike="noStrike">
                          <a:solidFill>
                            <a:srgbClr val="000000"/>
                          </a:solidFill>
                          <a:effectLst/>
                          <a:latin typeface="Calibri" panose="020F0502020204030204" pitchFamily="34" charset="0"/>
                        </a:rPr>
                        <a:t>Alumina-Forming Alloys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3436840383"/>
                  </a:ext>
                </a:extLst>
              </a:tr>
              <a:tr h="140426">
                <a:tc>
                  <a:txBody>
                    <a:bodyPr/>
                    <a:lstStyle/>
                    <a:p>
                      <a:pPr algn="ctr" fontAlgn="b"/>
                      <a:r>
                        <a:rPr lang="en-US" sz="800" b="0" i="0" u="none" strike="noStrike">
                          <a:solidFill>
                            <a:srgbClr val="000000"/>
                          </a:solidFill>
                          <a:effectLst/>
                          <a:latin typeface="Calibri" panose="020F0502020204030204" pitchFamily="34" charset="0"/>
                        </a:rPr>
                        <a:t>GA05 SA</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4101930459"/>
                  </a:ext>
                </a:extLst>
              </a:tr>
              <a:tr h="125730">
                <a:tc>
                  <a:txBody>
                    <a:bodyPr/>
                    <a:lstStyle/>
                    <a:p>
                      <a:pPr algn="ctr" fontAlgn="b"/>
                      <a:r>
                        <a:rPr lang="en-US" sz="800" b="0" i="0" u="none" strike="noStrike">
                          <a:solidFill>
                            <a:srgbClr val="000000"/>
                          </a:solidFill>
                          <a:effectLst/>
                          <a:latin typeface="Calibri" panose="020F0502020204030204" pitchFamily="34" charset="0"/>
                        </a:rPr>
                        <a:t>GA05 HT</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1542966779"/>
                  </a:ext>
                </a:extLst>
              </a:tr>
              <a:tr h="161381">
                <a:tc>
                  <a:txBody>
                    <a:bodyPr/>
                    <a:lstStyle/>
                    <a:p>
                      <a:pPr algn="ctr" fontAlgn="b"/>
                      <a:r>
                        <a:rPr lang="en-US" sz="800" b="0" i="0" u="none" strike="noStrike">
                          <a:solidFill>
                            <a:srgbClr val="000000"/>
                          </a:solidFill>
                          <a:effectLst/>
                          <a:latin typeface="Calibri" panose="020F0502020204030204" pitchFamily="34" charset="0"/>
                        </a:rPr>
                        <a:t>GA05 20Ni SA</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1487428568"/>
                  </a:ext>
                </a:extLst>
              </a:tr>
              <a:tr h="125730">
                <a:tc>
                  <a:txBody>
                    <a:bodyPr/>
                    <a:lstStyle/>
                    <a:p>
                      <a:pPr algn="ctr" fontAlgn="b"/>
                      <a:r>
                        <a:rPr lang="en-US" sz="800" b="0" i="0" u="none" strike="noStrike">
                          <a:solidFill>
                            <a:srgbClr val="000000"/>
                          </a:solidFill>
                          <a:effectLst/>
                          <a:latin typeface="Calibri" panose="020F0502020204030204" pitchFamily="34" charset="0"/>
                        </a:rPr>
                        <a:t>GA05 20Ni HT</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3018948202"/>
                  </a:ext>
                </a:extLst>
              </a:tr>
              <a:tr h="251460">
                <a:tc>
                  <a:txBody>
                    <a:bodyPr/>
                    <a:lstStyle/>
                    <a:p>
                      <a:pPr algn="ctr" fontAlgn="b"/>
                      <a:r>
                        <a:rPr lang="it-IT" sz="800" b="0" i="0" u="none" strike="noStrike">
                          <a:solidFill>
                            <a:srgbClr val="000000"/>
                          </a:solidFill>
                          <a:effectLst/>
                          <a:latin typeface="Calibri" panose="020F0502020204030204" pitchFamily="34" charset="0"/>
                        </a:rPr>
                        <a:t>AISI </a:t>
                      </a:r>
                      <a:r>
                        <a:rPr lang="it-IT" sz="800" b="0" i="0" u="none" strike="noStrike" err="1">
                          <a:solidFill>
                            <a:srgbClr val="000000"/>
                          </a:solidFill>
                          <a:effectLst/>
                          <a:latin typeface="Calibri" panose="020F0502020204030204" pitchFamily="34" charset="0"/>
                        </a:rPr>
                        <a:t>Type</a:t>
                      </a:r>
                      <a:r>
                        <a:rPr lang="it-IT" sz="800" b="0" i="0" u="none" strike="noStrike">
                          <a:solidFill>
                            <a:srgbClr val="000000"/>
                          </a:solidFill>
                          <a:effectLst/>
                          <a:latin typeface="Calibri" panose="020F0502020204030204" pitchFamily="34" charset="0"/>
                        </a:rPr>
                        <a:t> 304L SS</a:t>
                      </a:r>
                      <a:br>
                        <a:rPr lang="it-IT" sz="800" b="0" i="0" u="none" strike="noStrike">
                          <a:solidFill>
                            <a:srgbClr val="000000"/>
                          </a:solidFill>
                          <a:effectLst/>
                          <a:latin typeface="Calibri" panose="020F0502020204030204" pitchFamily="34" charset="0"/>
                        </a:rPr>
                      </a:br>
                      <a:r>
                        <a:rPr lang="it-IT" sz="800" b="0" i="0" u="none" strike="noStrike">
                          <a:solidFill>
                            <a:srgbClr val="000000"/>
                          </a:solidFill>
                          <a:effectLst/>
                          <a:latin typeface="Calibri" panose="020F0502020204030204" pitchFamily="34" charset="0"/>
                        </a:rPr>
                        <a:t>3 µm Al2O3 </a:t>
                      </a:r>
                      <a:r>
                        <a:rPr lang="it-IT" sz="800" b="0" i="0" u="none" strike="noStrike" err="1">
                          <a:solidFill>
                            <a:srgbClr val="000000"/>
                          </a:solidFill>
                          <a:effectLst/>
                          <a:latin typeface="Calibri" panose="020F0502020204030204" pitchFamily="34" charset="0"/>
                        </a:rPr>
                        <a:t>coated</a:t>
                      </a:r>
                      <a:endParaRPr lang="it-IT" sz="800" b="0" i="0" u="none" strike="noStrike">
                        <a:solidFill>
                          <a:srgbClr val="000000"/>
                        </a:solidFill>
                        <a:effectLst/>
                        <a:latin typeface="Calibri" panose="020F0502020204030204" pitchFamily="34" charset="0"/>
                      </a:endParaRP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3246908132"/>
                  </a:ext>
                </a:extLst>
              </a:tr>
              <a:tr h="342640">
                <a:tc>
                  <a:txBody>
                    <a:bodyPr/>
                    <a:lstStyle/>
                    <a:p>
                      <a:pPr algn="ctr" fontAlgn="b"/>
                      <a:r>
                        <a:rPr lang="en-US" sz="800" b="0" i="0" u="none" strike="noStrike" dirty="0">
                          <a:solidFill>
                            <a:srgbClr val="000000"/>
                          </a:solidFill>
                          <a:effectLst/>
                          <a:latin typeface="Calibri" panose="020F0502020204030204" pitchFamily="34" charset="0"/>
                        </a:rPr>
                        <a:t>AISI Type 304L SS</a:t>
                      </a:r>
                      <a:br>
                        <a:rPr lang="en-US" sz="800" b="0" i="0" u="none" strike="noStrike" dirty="0">
                          <a:solidFill>
                            <a:srgbClr val="000000"/>
                          </a:solidFill>
                          <a:effectLst/>
                          <a:latin typeface="Calibri" panose="020F0502020204030204" pitchFamily="34" charset="0"/>
                        </a:rPr>
                      </a:br>
                      <a:r>
                        <a:rPr lang="en-US" sz="800" b="0" i="0" u="none" strike="noStrike" dirty="0">
                          <a:solidFill>
                            <a:srgbClr val="000000"/>
                          </a:solidFill>
                          <a:effectLst/>
                          <a:latin typeface="Calibri" panose="020F0502020204030204" pitchFamily="34" charset="0"/>
                        </a:rPr>
                        <a:t>1.5 µm </a:t>
                      </a:r>
                      <a:r>
                        <a:rPr lang="en-US" sz="800" b="0" i="0" u="none" strike="noStrike" dirty="0" err="1">
                          <a:solidFill>
                            <a:srgbClr val="000000"/>
                          </a:solidFill>
                          <a:effectLst/>
                          <a:latin typeface="Calibri" panose="020F0502020204030204" pitchFamily="34" charset="0"/>
                        </a:rPr>
                        <a:t>FeCrAl</a:t>
                      </a:r>
                      <a:r>
                        <a:rPr lang="en-US" sz="800" b="0" i="0" u="none" strike="noStrike" dirty="0">
                          <a:solidFill>
                            <a:srgbClr val="000000"/>
                          </a:solidFill>
                          <a:effectLst/>
                          <a:latin typeface="Calibri" panose="020F0502020204030204" pitchFamily="34" charset="0"/>
                        </a:rPr>
                        <a:t> 1.5 µm Al2O3 coated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563557940"/>
                  </a:ext>
                </a:extLst>
              </a:tr>
            </a:tbl>
          </a:graphicData>
        </a:graphic>
      </p:graphicFrame>
      <p:graphicFrame>
        <p:nvGraphicFramePr>
          <p:cNvPr id="12" name="Content Placeholder 3">
            <a:extLst>
              <a:ext uri="{FF2B5EF4-FFF2-40B4-BE49-F238E27FC236}">
                <a16:creationId xmlns:a16="http://schemas.microsoft.com/office/drawing/2014/main" id="{587B177C-0922-6DBE-40CD-4D951BFC6BA0}"/>
              </a:ext>
            </a:extLst>
          </p:cNvPr>
          <p:cNvGraphicFramePr>
            <a:graphicFrameLocks/>
          </p:cNvGraphicFramePr>
          <p:nvPr/>
        </p:nvGraphicFramePr>
        <p:xfrm>
          <a:off x="8554750" y="4851515"/>
          <a:ext cx="1621297" cy="1291899"/>
        </p:xfrm>
        <a:graphic>
          <a:graphicData uri="http://schemas.openxmlformats.org/drawingml/2006/table">
            <a:tbl>
              <a:tblPr/>
              <a:tblGrid>
                <a:gridCol w="1621297">
                  <a:extLst>
                    <a:ext uri="{9D8B030D-6E8A-4147-A177-3AD203B41FA5}">
                      <a16:colId xmlns:a16="http://schemas.microsoft.com/office/drawing/2014/main" val="2519509545"/>
                    </a:ext>
                  </a:extLst>
                </a:gridCol>
              </a:tblGrid>
              <a:tr h="152122">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it-IT" sz="800" b="1" i="0" u="none" strike="noStrike" err="1">
                          <a:solidFill>
                            <a:srgbClr val="000000"/>
                          </a:solidFill>
                          <a:effectLst/>
                          <a:latin typeface="Calibri" panose="020F0502020204030204" pitchFamily="34" charset="0"/>
                        </a:rPr>
                        <a:t>Miscellaneous</a:t>
                      </a:r>
                      <a:r>
                        <a:rPr lang="it-IT" sz="800" b="1" i="0" u="none" strike="noStrike">
                          <a:solidFill>
                            <a:srgbClr val="000000"/>
                          </a:solidFill>
                          <a:effectLst/>
                          <a:latin typeface="Calibri" panose="020F0502020204030204" pitchFamily="34" charset="0"/>
                        </a:rPr>
                        <a:t> </a:t>
                      </a:r>
                      <a:r>
                        <a:rPr lang="en-US" sz="800" b="1" i="0" u="none" strike="noStrike">
                          <a:solidFill>
                            <a:srgbClr val="000000"/>
                          </a:solidFill>
                          <a:effectLst/>
                          <a:latin typeface="Calibri" panose="020F0502020204030204" pitchFamily="34" charset="0"/>
                        </a:rPr>
                        <a:t>Material</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518353645"/>
                  </a:ext>
                </a:extLst>
              </a:tr>
              <a:tr h="253990">
                <a:tc>
                  <a:txBody>
                    <a:bodyPr/>
                    <a:lstStyle/>
                    <a:p>
                      <a:pPr algn="ctr" fontAlgn="ctr"/>
                      <a:r>
                        <a:rPr lang="en-US" sz="800" b="0" i="0" u="none" strike="noStrike" dirty="0">
                          <a:solidFill>
                            <a:srgbClr val="000000"/>
                          </a:solidFill>
                          <a:effectLst/>
                          <a:latin typeface="Calibri" panose="020F0502020204030204" pitchFamily="34" charset="0"/>
                        </a:rPr>
                        <a:t>Oxide-Coated F/M Steels</a:t>
                      </a:r>
                      <a:br>
                        <a:rPr lang="en-US" sz="800" b="0" i="0" u="none" strike="noStrike" dirty="0">
                          <a:solidFill>
                            <a:srgbClr val="000000"/>
                          </a:solidFill>
                          <a:effectLst/>
                          <a:latin typeface="Calibri" panose="020F0502020204030204" pitchFamily="34" charset="0"/>
                        </a:rPr>
                      </a:br>
                      <a:r>
                        <a:rPr lang="en-US" sz="800" b="0" i="0" u="none" strike="noStrike" dirty="0">
                          <a:solidFill>
                            <a:srgbClr val="000000"/>
                          </a:solidFill>
                          <a:effectLst/>
                          <a:latin typeface="Calibri" panose="020F0502020204030204" pitchFamily="34" charset="0"/>
                        </a:rPr>
                        <a:t>3µm Al2O3  coated</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4157655047"/>
                  </a:ext>
                </a:extLst>
              </a:tr>
              <a:tr h="360553">
                <a:tc>
                  <a:txBody>
                    <a:bodyPr/>
                    <a:lstStyle/>
                    <a:p>
                      <a:pPr algn="ctr" fontAlgn="ctr"/>
                      <a:r>
                        <a:rPr lang="en-US" sz="800" b="0" i="0" u="none" strike="noStrike">
                          <a:solidFill>
                            <a:srgbClr val="000000"/>
                          </a:solidFill>
                          <a:effectLst/>
                          <a:latin typeface="Calibri" panose="020F0502020204030204" pitchFamily="34" charset="0"/>
                        </a:rPr>
                        <a:t>Oxide-Coated F/M Steels</a:t>
                      </a:r>
                      <a:br>
                        <a:rPr lang="en-US" sz="800" b="0" i="0" u="none" strike="noStrike">
                          <a:solidFill>
                            <a:srgbClr val="000000"/>
                          </a:solidFill>
                          <a:effectLst/>
                          <a:latin typeface="Calibri" panose="020F0502020204030204" pitchFamily="34" charset="0"/>
                        </a:rPr>
                      </a:br>
                      <a:r>
                        <a:rPr lang="en-US" sz="800" b="0" i="0" u="none" strike="noStrike">
                          <a:solidFill>
                            <a:srgbClr val="000000"/>
                          </a:solidFill>
                          <a:effectLst/>
                          <a:latin typeface="Calibri" panose="020F0502020204030204" pitchFamily="34" charset="0"/>
                        </a:rPr>
                        <a:t>1.5 µm </a:t>
                      </a:r>
                      <a:r>
                        <a:rPr lang="en-US" sz="800" b="0" i="0" u="none" strike="noStrike" err="1">
                          <a:solidFill>
                            <a:srgbClr val="000000"/>
                          </a:solidFill>
                          <a:effectLst/>
                          <a:latin typeface="Calibri" panose="020F0502020204030204" pitchFamily="34" charset="0"/>
                        </a:rPr>
                        <a:t>FeCrAl</a:t>
                      </a:r>
                      <a:r>
                        <a:rPr lang="en-US" sz="800" b="0" i="0" u="none" strike="noStrike">
                          <a:solidFill>
                            <a:srgbClr val="000000"/>
                          </a:solidFill>
                          <a:effectLst/>
                          <a:latin typeface="Calibri" panose="020F0502020204030204" pitchFamily="34" charset="0"/>
                        </a:rPr>
                        <a:t> 1.5 µm Al2O3 coated</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4225168264"/>
                  </a:ext>
                </a:extLst>
              </a:tr>
              <a:tr h="204099">
                <a:tc>
                  <a:txBody>
                    <a:bodyPr/>
                    <a:lstStyle/>
                    <a:p>
                      <a:pPr algn="ctr" fontAlgn="ctr"/>
                      <a:r>
                        <a:rPr lang="en-US" sz="800" b="0" i="0" u="none" strike="noStrike">
                          <a:solidFill>
                            <a:srgbClr val="000000"/>
                          </a:solidFill>
                          <a:effectLst/>
                          <a:latin typeface="Calibri" panose="020F0502020204030204" pitchFamily="34" charset="0"/>
                        </a:rPr>
                        <a:t>Adv </a:t>
                      </a:r>
                      <a:r>
                        <a:rPr lang="en-US" sz="800" b="0" i="0" u="none" strike="noStrike" err="1">
                          <a:solidFill>
                            <a:srgbClr val="000000"/>
                          </a:solidFill>
                          <a:effectLst/>
                          <a:latin typeface="Calibri" panose="020F0502020204030204" pitchFamily="34" charset="0"/>
                        </a:rPr>
                        <a:t>Mfg</a:t>
                      </a:r>
                      <a:r>
                        <a:rPr lang="en-US" sz="800" b="0" i="0" u="none" strike="noStrike">
                          <a:solidFill>
                            <a:srgbClr val="000000"/>
                          </a:solidFill>
                          <a:effectLst/>
                          <a:latin typeface="Calibri" panose="020F0502020204030204" pitchFamily="34" charset="0"/>
                        </a:rPr>
                        <a:t> Grade 91</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118601730"/>
                  </a:ext>
                </a:extLst>
              </a:tr>
              <a:tr h="162279">
                <a:tc>
                  <a:txBody>
                    <a:bodyPr/>
                    <a:lstStyle/>
                    <a:p>
                      <a:pPr algn="ctr" fontAlgn="ctr"/>
                      <a:r>
                        <a:rPr lang="en-US" sz="800" b="0" i="0" u="none" strike="noStrike">
                          <a:solidFill>
                            <a:srgbClr val="000000"/>
                          </a:solidFill>
                          <a:effectLst/>
                          <a:latin typeface="Calibri" panose="020F0502020204030204" pitchFamily="34" charset="0"/>
                        </a:rPr>
                        <a:t>HEAs</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547838300"/>
                  </a:ext>
                </a:extLst>
              </a:tr>
              <a:tr h="158856">
                <a:tc>
                  <a:txBody>
                    <a:bodyPr/>
                    <a:lstStyle/>
                    <a:p>
                      <a:pPr algn="ctr" fontAlgn="ctr"/>
                      <a:r>
                        <a:rPr lang="en-US" sz="800" b="0" i="0" u="none" strike="noStrike" dirty="0">
                          <a:solidFill>
                            <a:srgbClr val="000000"/>
                          </a:solidFill>
                          <a:effectLst/>
                          <a:latin typeface="Calibri" panose="020F0502020204030204" pitchFamily="34" charset="0"/>
                        </a:rPr>
                        <a:t>Hetero Nano-composites</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907700927"/>
                  </a:ext>
                </a:extLst>
              </a:tr>
            </a:tbl>
          </a:graphicData>
        </a:graphic>
      </p:graphicFrame>
      <p:graphicFrame>
        <p:nvGraphicFramePr>
          <p:cNvPr id="13" name="Content Placeholder 3">
            <a:extLst>
              <a:ext uri="{FF2B5EF4-FFF2-40B4-BE49-F238E27FC236}">
                <a16:creationId xmlns:a16="http://schemas.microsoft.com/office/drawing/2014/main" id="{E4F73B70-3D31-6EEF-B76D-651155460B05}"/>
              </a:ext>
            </a:extLst>
          </p:cNvPr>
          <p:cNvGraphicFramePr>
            <a:graphicFrameLocks/>
          </p:cNvGraphicFramePr>
          <p:nvPr/>
        </p:nvGraphicFramePr>
        <p:xfrm>
          <a:off x="6677929" y="5200866"/>
          <a:ext cx="1621298" cy="818781"/>
        </p:xfrm>
        <a:graphic>
          <a:graphicData uri="http://schemas.openxmlformats.org/drawingml/2006/table">
            <a:tbl>
              <a:tblPr>
                <a:tableStyleId>{08FB837D-C827-4EFA-A057-4D05807E0F7C}</a:tableStyleId>
              </a:tblPr>
              <a:tblGrid>
                <a:gridCol w="1621298">
                  <a:extLst>
                    <a:ext uri="{9D8B030D-6E8A-4147-A177-3AD203B41FA5}">
                      <a16:colId xmlns:a16="http://schemas.microsoft.com/office/drawing/2014/main" val="2519509545"/>
                    </a:ext>
                  </a:extLst>
                </a:gridCol>
              </a:tblGrid>
              <a:tr h="146043">
                <a:tc>
                  <a:txBody>
                    <a:bodyPr/>
                    <a:lstStyle/>
                    <a:p>
                      <a:pPr algn="ctr" fontAlgn="b"/>
                      <a:r>
                        <a:rPr lang="it-IT" sz="800" b="1" u="none" strike="noStrike" err="1">
                          <a:solidFill>
                            <a:srgbClr val="000000"/>
                          </a:solidFill>
                          <a:effectLst/>
                        </a:rPr>
                        <a:t>Graphite</a:t>
                      </a:r>
                      <a:endParaRPr lang="en-US" sz="800" b="1"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436840383"/>
                  </a:ext>
                </a:extLst>
              </a:tr>
              <a:tr h="140426">
                <a:tc>
                  <a:txBody>
                    <a:bodyPr/>
                    <a:lstStyle/>
                    <a:p>
                      <a:pPr algn="ctr" fontAlgn="b"/>
                      <a:r>
                        <a:rPr lang="en-US" sz="800" b="0" u="none" strike="noStrike" dirty="0">
                          <a:solidFill>
                            <a:srgbClr val="000000"/>
                          </a:solidFill>
                          <a:effectLst/>
                        </a:rPr>
                        <a:t>IG110</a:t>
                      </a:r>
                      <a:endParaRPr lang="en-US" sz="8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4101930459"/>
                  </a:ext>
                </a:extLst>
              </a:tr>
              <a:tr h="140426">
                <a:tc>
                  <a:txBody>
                    <a:bodyPr/>
                    <a:lstStyle/>
                    <a:p>
                      <a:pPr algn="ctr" fontAlgn="b"/>
                      <a:r>
                        <a:rPr lang="en-US" sz="800" b="0" i="0" u="none" strike="noStrike" dirty="0">
                          <a:solidFill>
                            <a:srgbClr val="000000"/>
                          </a:solidFill>
                          <a:effectLst/>
                          <a:latin typeface="Calibri" panose="020F0502020204030204" pitchFamily="34" charset="0"/>
                        </a:rPr>
                        <a:t>2114</a:t>
                      </a:r>
                    </a:p>
                  </a:txBody>
                  <a:tcPr marL="0" marR="0" marT="0" marB="0" anchor="b"/>
                </a:tc>
                <a:extLst>
                  <a:ext uri="{0D108BD9-81ED-4DB2-BD59-A6C34878D82A}">
                    <a16:rowId xmlns:a16="http://schemas.microsoft.com/office/drawing/2014/main" val="1258801278"/>
                  </a:ext>
                </a:extLst>
              </a:tr>
              <a:tr h="140426">
                <a:tc>
                  <a:txBody>
                    <a:bodyPr/>
                    <a:lstStyle/>
                    <a:p>
                      <a:pPr algn="ctr" fontAlgn="b"/>
                      <a:r>
                        <a:rPr lang="en-US" sz="800" b="0" i="0" u="none" strike="noStrike" dirty="0">
                          <a:solidFill>
                            <a:srgbClr val="000000"/>
                          </a:solidFill>
                          <a:effectLst/>
                          <a:latin typeface="Calibri" panose="020F0502020204030204" pitchFamily="34" charset="0"/>
                        </a:rPr>
                        <a:t>PCEA</a:t>
                      </a:r>
                    </a:p>
                  </a:txBody>
                  <a:tcPr marL="0" marR="0" marT="0" marB="0" anchor="b"/>
                </a:tc>
                <a:extLst>
                  <a:ext uri="{0D108BD9-81ED-4DB2-BD59-A6C34878D82A}">
                    <a16:rowId xmlns:a16="http://schemas.microsoft.com/office/drawing/2014/main" val="2300664319"/>
                  </a:ext>
                </a:extLst>
              </a:tr>
              <a:tr h="125730">
                <a:tc>
                  <a:txBody>
                    <a:bodyPr/>
                    <a:lstStyle/>
                    <a:p>
                      <a:pPr algn="ctr" fontAlgn="b"/>
                      <a:r>
                        <a:rPr lang="en-US" sz="800" b="0" u="none" strike="noStrike" dirty="0">
                          <a:solidFill>
                            <a:srgbClr val="000000"/>
                          </a:solidFill>
                          <a:effectLst/>
                        </a:rPr>
                        <a:t>HOPG</a:t>
                      </a:r>
                      <a:endParaRPr lang="en-US" sz="8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542966779"/>
                  </a:ext>
                </a:extLst>
              </a:tr>
              <a:tr h="125730">
                <a:tc>
                  <a:txBody>
                    <a:bodyPr/>
                    <a:lstStyle/>
                    <a:p>
                      <a:pPr algn="ctr" fontAlgn="ctr"/>
                      <a:r>
                        <a:rPr lang="en-US" sz="800" b="0" u="none" strike="noStrike" dirty="0" err="1">
                          <a:solidFill>
                            <a:srgbClr val="000000"/>
                          </a:solidFill>
                          <a:effectLst/>
                        </a:rPr>
                        <a:t>IPyC</a:t>
                      </a:r>
                      <a:endParaRPr lang="en-US" sz="80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487428568"/>
                  </a:ext>
                </a:extLst>
              </a:tr>
            </a:tbl>
          </a:graphicData>
        </a:graphic>
      </p:graphicFrame>
    </p:spTree>
    <p:extLst>
      <p:ext uri="{BB962C8B-B14F-4D97-AF65-F5344CB8AC3E}">
        <p14:creationId xmlns:p14="http://schemas.microsoft.com/office/powerpoint/2010/main" val="20899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Group 91">
            <a:extLst>
              <a:ext uri="{FF2B5EF4-FFF2-40B4-BE49-F238E27FC236}">
                <a16:creationId xmlns:a16="http://schemas.microsoft.com/office/drawing/2014/main" id="{2D6F164F-6E44-1188-2346-9B1868339280}"/>
              </a:ext>
            </a:extLst>
          </p:cNvPr>
          <p:cNvGrpSpPr/>
          <p:nvPr/>
        </p:nvGrpSpPr>
        <p:grpSpPr>
          <a:xfrm>
            <a:off x="623447" y="400050"/>
            <a:ext cx="7218804" cy="5393620"/>
            <a:chOff x="274426" y="369323"/>
            <a:chExt cx="7424357" cy="6102400"/>
          </a:xfrm>
        </p:grpSpPr>
        <p:pic>
          <p:nvPicPr>
            <p:cNvPr id="71" name="Picture 70" descr="A picture containing aqua, water, swimming, blue&#10;&#10;Description automatically generated">
              <a:extLst>
                <a:ext uri="{FF2B5EF4-FFF2-40B4-BE49-F238E27FC236}">
                  <a16:creationId xmlns:a16="http://schemas.microsoft.com/office/drawing/2014/main" id="{A7295A3C-955B-7CBF-71D5-0B6ACC69223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
            <a:stretch/>
          </p:blipFill>
          <p:spPr>
            <a:xfrm>
              <a:off x="1939772" y="418331"/>
              <a:ext cx="1450250" cy="1152144"/>
            </a:xfrm>
            <a:prstGeom prst="rect">
              <a:avLst/>
            </a:prstGeom>
          </p:spPr>
        </p:pic>
        <p:sp>
          <p:nvSpPr>
            <p:cNvPr id="72" name="Rectangle 71">
              <a:extLst>
                <a:ext uri="{FF2B5EF4-FFF2-40B4-BE49-F238E27FC236}">
                  <a16:creationId xmlns:a16="http://schemas.microsoft.com/office/drawing/2014/main" id="{9C2AC3D2-8DBD-AD18-B54A-8907AAD4BC4D}"/>
                </a:ext>
              </a:extLst>
            </p:cNvPr>
            <p:cNvSpPr/>
            <p:nvPr/>
          </p:nvSpPr>
          <p:spPr>
            <a:xfrm>
              <a:off x="274426" y="1634207"/>
              <a:ext cx="1562100" cy="1152144"/>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a:p>
              <a:pPr algn="ctr"/>
              <a:r>
                <a:rPr lang="en-US" sz="1400" dirty="0">
                  <a:solidFill>
                    <a:schemeClr val="tx1"/>
                  </a:solidFill>
                </a:rPr>
                <a:t>Gamma &amp; Ion Irradiation</a:t>
              </a:r>
            </a:p>
          </p:txBody>
        </p:sp>
        <p:sp>
          <p:nvSpPr>
            <p:cNvPr id="73" name="Rectangle 72">
              <a:extLst>
                <a:ext uri="{FF2B5EF4-FFF2-40B4-BE49-F238E27FC236}">
                  <a16:creationId xmlns:a16="http://schemas.microsoft.com/office/drawing/2014/main" id="{8A732AAB-E945-E3F0-A43C-554EBA4B4C12}"/>
                </a:ext>
              </a:extLst>
            </p:cNvPr>
            <p:cNvSpPr/>
            <p:nvPr/>
          </p:nvSpPr>
          <p:spPr>
            <a:xfrm>
              <a:off x="278882" y="416679"/>
              <a:ext cx="1562100" cy="115544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a:p>
              <a:pPr algn="ctr"/>
              <a:r>
                <a:rPr lang="en-US" sz="1400" dirty="0">
                  <a:solidFill>
                    <a:schemeClr val="tx1"/>
                  </a:solidFill>
                </a:rPr>
                <a:t>Neutron Reactors</a:t>
              </a:r>
            </a:p>
          </p:txBody>
        </p:sp>
        <p:pic>
          <p:nvPicPr>
            <p:cNvPr id="74" name="Picture 73">
              <a:extLst>
                <a:ext uri="{FF2B5EF4-FFF2-40B4-BE49-F238E27FC236}">
                  <a16:creationId xmlns:a16="http://schemas.microsoft.com/office/drawing/2014/main" id="{0EE1F314-1D4A-1064-F85C-B8673BB707EE}"/>
                </a:ext>
              </a:extLst>
            </p:cNvPr>
            <p:cNvPicPr>
              <a:picLocks noChangeAspect="1"/>
            </p:cNvPicPr>
            <p:nvPr/>
          </p:nvPicPr>
          <p:blipFill>
            <a:blip r:embed="rId3" cstate="screen">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tretch>
              <a:fillRect/>
            </a:stretch>
          </p:blipFill>
          <p:spPr>
            <a:xfrm>
              <a:off x="881353" y="369323"/>
              <a:ext cx="432581" cy="411480"/>
            </a:xfrm>
            <a:prstGeom prst="rect">
              <a:avLst/>
            </a:prstGeom>
          </p:spPr>
        </p:pic>
        <p:pic>
          <p:nvPicPr>
            <p:cNvPr id="75" name="Picture 74">
              <a:extLst>
                <a:ext uri="{FF2B5EF4-FFF2-40B4-BE49-F238E27FC236}">
                  <a16:creationId xmlns:a16="http://schemas.microsoft.com/office/drawing/2014/main" id="{D7DD0F8E-B7F8-DA9F-4A37-F65CA308674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934347" y="1634207"/>
              <a:ext cx="1448234" cy="1152144"/>
            </a:xfrm>
            <a:prstGeom prst="rect">
              <a:avLst/>
            </a:prstGeom>
          </p:spPr>
        </p:pic>
        <p:sp>
          <p:nvSpPr>
            <p:cNvPr id="76" name="Rectangle 75">
              <a:extLst>
                <a:ext uri="{FF2B5EF4-FFF2-40B4-BE49-F238E27FC236}">
                  <a16:creationId xmlns:a16="http://schemas.microsoft.com/office/drawing/2014/main" id="{DA1A0823-B0A7-B0DE-12FE-636778727EE8}"/>
                </a:ext>
              </a:extLst>
            </p:cNvPr>
            <p:cNvSpPr/>
            <p:nvPr/>
          </p:nvSpPr>
          <p:spPr>
            <a:xfrm>
              <a:off x="274426" y="2855373"/>
              <a:ext cx="1562100" cy="115214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a:p>
              <a:pPr algn="ctr"/>
              <a:r>
                <a:rPr lang="en-US" sz="1400" dirty="0">
                  <a:solidFill>
                    <a:schemeClr val="tx1"/>
                  </a:solidFill>
                </a:rPr>
                <a:t>Post-Irradiation Examination</a:t>
              </a:r>
            </a:p>
          </p:txBody>
        </p:sp>
        <p:pic>
          <p:nvPicPr>
            <p:cNvPr id="77" name="Picture 76">
              <a:extLst>
                <a:ext uri="{FF2B5EF4-FFF2-40B4-BE49-F238E27FC236}">
                  <a16:creationId xmlns:a16="http://schemas.microsoft.com/office/drawing/2014/main" id="{5BB2E3BD-A136-28F9-0519-D529DAE491F7}"/>
                </a:ext>
              </a:extLst>
            </p:cNvPr>
            <p:cNvPicPr>
              <a:picLocks noChangeAspect="1"/>
            </p:cNvPicPr>
            <p:nvPr/>
          </p:nvPicPr>
          <p:blipFill>
            <a:blip r:embed="rId6" cstate="screen">
              <a:extLst>
                <a:ext uri="{BEBA8EAE-BF5A-486C-A8C5-ECC9F3942E4B}">
                  <a14:imgProps xmlns:a14="http://schemas.microsoft.com/office/drawing/2010/main">
                    <a14:imgLayer r:embed="rId7">
                      <a14:imgEffect>
                        <a14:saturation sat="33000"/>
                      </a14:imgEffect>
                    </a14:imgLayer>
                  </a14:imgProps>
                </a:ext>
                <a:ext uri="{28A0092B-C50C-407E-A947-70E740481C1C}">
                  <a14:useLocalDpi xmlns:a14="http://schemas.microsoft.com/office/drawing/2010/main"/>
                </a:ext>
              </a:extLst>
            </a:blip>
            <a:stretch>
              <a:fillRect/>
            </a:stretch>
          </p:blipFill>
          <p:spPr>
            <a:xfrm>
              <a:off x="808488" y="2848498"/>
              <a:ext cx="476843" cy="438912"/>
            </a:xfrm>
            <a:prstGeom prst="rect">
              <a:avLst/>
            </a:prstGeom>
          </p:spPr>
        </p:pic>
        <p:pic>
          <p:nvPicPr>
            <p:cNvPr id="78" name="Picture 77">
              <a:extLst>
                <a:ext uri="{FF2B5EF4-FFF2-40B4-BE49-F238E27FC236}">
                  <a16:creationId xmlns:a16="http://schemas.microsoft.com/office/drawing/2014/main" id="{4FD1D82B-4392-7A55-728C-2FAE2BED6675}"/>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934347" y="2859705"/>
              <a:ext cx="1445114" cy="1152144"/>
            </a:xfrm>
            <a:prstGeom prst="rect">
              <a:avLst/>
            </a:prstGeom>
          </p:spPr>
        </p:pic>
        <p:sp>
          <p:nvSpPr>
            <p:cNvPr id="79" name="Rectangle 78">
              <a:extLst>
                <a:ext uri="{FF2B5EF4-FFF2-40B4-BE49-F238E27FC236}">
                  <a16:creationId xmlns:a16="http://schemas.microsoft.com/office/drawing/2014/main" id="{7D0F1B8A-E775-6C60-A6C3-E60FF5E91589}"/>
                </a:ext>
              </a:extLst>
            </p:cNvPr>
            <p:cNvSpPr/>
            <p:nvPr/>
          </p:nvSpPr>
          <p:spPr>
            <a:xfrm>
              <a:off x="274426" y="4085048"/>
              <a:ext cx="1562100" cy="115214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solidFill>
                  <a:schemeClr val="tx1"/>
                </a:solidFill>
              </a:endParaRPr>
            </a:p>
            <a:p>
              <a:pPr algn="ctr"/>
              <a:r>
                <a:rPr lang="en-US" sz="1400" dirty="0">
                  <a:solidFill>
                    <a:schemeClr val="tx1"/>
                  </a:solidFill>
                </a:rPr>
                <a:t>Beamlines</a:t>
              </a:r>
              <a:endParaRPr lang="en-US" sz="1400" dirty="0">
                <a:solidFill>
                  <a:schemeClr val="tx1"/>
                </a:solidFill>
                <a:cs typeface="Arial"/>
              </a:endParaRPr>
            </a:p>
          </p:txBody>
        </p:sp>
        <p:pic>
          <p:nvPicPr>
            <p:cNvPr id="80" name="Picture 1">
              <a:extLst>
                <a:ext uri="{FF2B5EF4-FFF2-40B4-BE49-F238E27FC236}">
                  <a16:creationId xmlns:a16="http://schemas.microsoft.com/office/drawing/2014/main" id="{D4D9A4CC-0D20-F116-F48B-E4A55A207397}"/>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1947213" y="4085048"/>
              <a:ext cx="1442809" cy="1152144"/>
            </a:xfrm>
            <a:prstGeom prst="rect">
              <a:avLst/>
            </a:prstGeom>
            <a:ln>
              <a:noFill/>
            </a:ln>
          </p:spPr>
        </p:pic>
        <p:pic>
          <p:nvPicPr>
            <p:cNvPr id="81" name="Picture 4">
              <a:extLst>
                <a:ext uri="{FF2B5EF4-FFF2-40B4-BE49-F238E27FC236}">
                  <a16:creationId xmlns:a16="http://schemas.microsoft.com/office/drawing/2014/main" id="{14377817-C281-FAE0-D792-1280C8B0D488}"/>
                </a:ext>
              </a:extLst>
            </p:cNvPr>
            <p:cNvPicPr/>
            <p:nvPr/>
          </p:nvPicPr>
          <p:blipFill>
            <a:blip r:embed="rId10" cstate="screen">
              <a:extLst>
                <a:ext uri="{28A0092B-C50C-407E-A947-70E740481C1C}">
                  <a14:useLocalDpi xmlns:a14="http://schemas.microsoft.com/office/drawing/2010/main"/>
                </a:ext>
              </a:extLst>
            </a:blip>
            <a:stretch/>
          </p:blipFill>
          <p:spPr>
            <a:xfrm>
              <a:off x="2865766" y="4261035"/>
              <a:ext cx="485891" cy="800169"/>
            </a:xfrm>
            <a:prstGeom prst="ellipse">
              <a:avLst/>
            </a:prstGeom>
            <a:ln w="19050" cap="rnd">
              <a:solidFill>
                <a:schemeClr val="tx1"/>
              </a:solidFill>
            </a:ln>
            <a:effectLst>
              <a:outerShdw blurRad="381000" dist="292100" dir="5400000" sx="-80000" sy="-18000" rotWithShape="0">
                <a:srgbClr val="000000">
                  <a:alpha val="22000"/>
                </a:srgbClr>
              </a:outerShdw>
            </a:effectLst>
          </p:spPr>
        </p:pic>
        <p:pic>
          <p:nvPicPr>
            <p:cNvPr id="82" name="Picture 81">
              <a:extLst>
                <a:ext uri="{FF2B5EF4-FFF2-40B4-BE49-F238E27FC236}">
                  <a16:creationId xmlns:a16="http://schemas.microsoft.com/office/drawing/2014/main" id="{4940D431-471C-9586-39EB-EE31749AD15A}"/>
                </a:ext>
              </a:extLst>
            </p:cNvPr>
            <p:cNvPicPr>
              <a:picLocks noChangeAspect="1"/>
            </p:cNvPicPr>
            <p:nvPr/>
          </p:nvPicPr>
          <p:blipFill>
            <a:blip r:embed="rId11" cstate="screen">
              <a:extLst>
                <a:ext uri="{BEBA8EAE-BF5A-486C-A8C5-ECC9F3942E4B}">
                  <a14:imgProps xmlns:a14="http://schemas.microsoft.com/office/drawing/2010/main">
                    <a14:imgLayer r:embed="rId12">
                      <a14:imgEffect>
                        <a14:saturation sat="33000"/>
                      </a14:imgEffect>
                    </a14:imgLayer>
                  </a14:imgProps>
                </a:ext>
                <a:ext uri="{28A0092B-C50C-407E-A947-70E740481C1C}">
                  <a14:useLocalDpi xmlns:a14="http://schemas.microsoft.com/office/drawing/2010/main"/>
                </a:ext>
              </a:extLst>
            </a:blip>
            <a:stretch>
              <a:fillRect/>
            </a:stretch>
          </p:blipFill>
          <p:spPr>
            <a:xfrm>
              <a:off x="859150" y="1629646"/>
              <a:ext cx="428207" cy="438912"/>
            </a:xfrm>
            <a:prstGeom prst="rect">
              <a:avLst/>
            </a:prstGeom>
          </p:spPr>
        </p:pic>
        <p:sp>
          <p:nvSpPr>
            <p:cNvPr id="83" name="Rectangle 82">
              <a:extLst>
                <a:ext uri="{FF2B5EF4-FFF2-40B4-BE49-F238E27FC236}">
                  <a16:creationId xmlns:a16="http://schemas.microsoft.com/office/drawing/2014/main" id="{418507F7-18D9-4068-A6DB-46EC5C27D291}"/>
                </a:ext>
              </a:extLst>
            </p:cNvPr>
            <p:cNvSpPr/>
            <p:nvPr/>
          </p:nvSpPr>
          <p:spPr>
            <a:xfrm>
              <a:off x="274426" y="5299272"/>
              <a:ext cx="1562100" cy="115214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a:p>
              <a:pPr algn="ctr"/>
              <a:r>
                <a:rPr lang="en-US" sz="1400" dirty="0">
                  <a:solidFill>
                    <a:schemeClr val="tx1"/>
                  </a:solidFill>
                </a:rPr>
                <a:t>Computational Resources</a:t>
              </a:r>
            </a:p>
          </p:txBody>
        </p:sp>
        <p:pic>
          <p:nvPicPr>
            <p:cNvPr id="84" name="Picture 83">
              <a:extLst>
                <a:ext uri="{FF2B5EF4-FFF2-40B4-BE49-F238E27FC236}">
                  <a16:creationId xmlns:a16="http://schemas.microsoft.com/office/drawing/2014/main" id="{2B94FF55-39E9-9992-F3F7-28A47D152729}"/>
                </a:ext>
              </a:extLst>
            </p:cNvPr>
            <p:cNvPicPr>
              <a:picLocks noChangeAspect="1"/>
            </p:cNvPicPr>
            <p:nvPr/>
          </p:nvPicPr>
          <p:blipFill>
            <a:blip r:embed="rId13" cstate="screen">
              <a:extLst>
                <a:ext uri="{BEBA8EAE-BF5A-486C-A8C5-ECC9F3942E4B}">
                  <a14:imgProps xmlns:a14="http://schemas.microsoft.com/office/drawing/2010/main">
                    <a14:imgLayer r:embed="rId14">
                      <a14:imgEffect>
                        <a14:saturation sat="33000"/>
                      </a14:imgEffect>
                    </a14:imgLayer>
                  </a14:imgProps>
                </a:ext>
                <a:ext uri="{28A0092B-C50C-407E-A947-70E740481C1C}">
                  <a14:useLocalDpi xmlns:a14="http://schemas.microsoft.com/office/drawing/2010/main"/>
                </a:ext>
              </a:extLst>
            </a:blip>
            <a:stretch>
              <a:fillRect/>
            </a:stretch>
          </p:blipFill>
          <p:spPr>
            <a:xfrm>
              <a:off x="812300" y="5279924"/>
              <a:ext cx="436621" cy="420647"/>
            </a:xfrm>
            <a:prstGeom prst="rect">
              <a:avLst/>
            </a:prstGeom>
          </p:spPr>
        </p:pic>
        <p:pic>
          <p:nvPicPr>
            <p:cNvPr id="85" name="Picture 84">
              <a:extLst>
                <a:ext uri="{FF2B5EF4-FFF2-40B4-BE49-F238E27FC236}">
                  <a16:creationId xmlns:a16="http://schemas.microsoft.com/office/drawing/2014/main" id="{408D6A91-2AFA-9554-ABAD-25113A7A3134}"/>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1947213" y="5319579"/>
              <a:ext cx="1442809" cy="1094996"/>
            </a:xfrm>
            <a:prstGeom prst="rect">
              <a:avLst/>
            </a:prstGeom>
          </p:spPr>
        </p:pic>
        <p:sp>
          <p:nvSpPr>
            <p:cNvPr id="86" name="Rectangle 85">
              <a:extLst>
                <a:ext uri="{FF2B5EF4-FFF2-40B4-BE49-F238E27FC236}">
                  <a16:creationId xmlns:a16="http://schemas.microsoft.com/office/drawing/2014/main" id="{82725E7F-2693-15FF-6F18-5B042B3B4121}"/>
                </a:ext>
              </a:extLst>
            </p:cNvPr>
            <p:cNvSpPr/>
            <p:nvPr/>
          </p:nvSpPr>
          <p:spPr>
            <a:xfrm>
              <a:off x="3519975" y="407689"/>
              <a:ext cx="4178808" cy="1152144"/>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12 reactor facilities at national laboratories and universities including the Advanced Test Reactor at INL</a:t>
              </a:r>
            </a:p>
          </p:txBody>
        </p:sp>
        <p:sp>
          <p:nvSpPr>
            <p:cNvPr id="87" name="Rectangle 86">
              <a:extLst>
                <a:ext uri="{FF2B5EF4-FFF2-40B4-BE49-F238E27FC236}">
                  <a16:creationId xmlns:a16="http://schemas.microsoft.com/office/drawing/2014/main" id="{3420A47C-2EA4-D0B9-1139-EBC3A26ABFD2}"/>
                </a:ext>
              </a:extLst>
            </p:cNvPr>
            <p:cNvSpPr/>
            <p:nvPr/>
          </p:nvSpPr>
          <p:spPr>
            <a:xfrm>
              <a:off x="3519975" y="1628183"/>
              <a:ext cx="4178808" cy="1152144"/>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7 gamma irradiation facilities and 7 ion beam facilities at national laboratories and universities</a:t>
              </a:r>
            </a:p>
          </p:txBody>
        </p:sp>
        <p:sp>
          <p:nvSpPr>
            <p:cNvPr id="88" name="Rectangle 87">
              <a:extLst>
                <a:ext uri="{FF2B5EF4-FFF2-40B4-BE49-F238E27FC236}">
                  <a16:creationId xmlns:a16="http://schemas.microsoft.com/office/drawing/2014/main" id="{2AE24D7D-E64B-2B52-AA02-CE2970A51608}"/>
                </a:ext>
              </a:extLst>
            </p:cNvPr>
            <p:cNvSpPr/>
            <p:nvPr/>
          </p:nvSpPr>
          <p:spPr>
            <a:xfrm>
              <a:off x="3519975" y="2868513"/>
              <a:ext cx="4178808" cy="1152144"/>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Multiple hot cell and broad post-irradiation examination facilities including advanced characterization methods  </a:t>
              </a:r>
            </a:p>
          </p:txBody>
        </p:sp>
        <p:sp>
          <p:nvSpPr>
            <p:cNvPr id="89" name="Rectangle 88">
              <a:extLst>
                <a:ext uri="{FF2B5EF4-FFF2-40B4-BE49-F238E27FC236}">
                  <a16:creationId xmlns:a16="http://schemas.microsoft.com/office/drawing/2014/main" id="{D868A2FA-1E70-893D-C2E4-267F2A4C14C6}"/>
                </a:ext>
              </a:extLst>
            </p:cNvPr>
            <p:cNvSpPr/>
            <p:nvPr/>
          </p:nvSpPr>
          <p:spPr>
            <a:xfrm>
              <a:off x="3519975" y="4065203"/>
              <a:ext cx="4178808" cy="1152144"/>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Synchrotron and neutron beamlines for nuclear fuel and materials studies</a:t>
              </a:r>
            </a:p>
          </p:txBody>
        </p:sp>
        <p:sp>
          <p:nvSpPr>
            <p:cNvPr id="90" name="Rectangle 89">
              <a:extLst>
                <a:ext uri="{FF2B5EF4-FFF2-40B4-BE49-F238E27FC236}">
                  <a16:creationId xmlns:a16="http://schemas.microsoft.com/office/drawing/2014/main" id="{90FBBE9D-65B8-0B3F-9ADE-0AB709EEB621}"/>
                </a:ext>
              </a:extLst>
            </p:cNvPr>
            <p:cNvSpPr/>
            <p:nvPr/>
          </p:nvSpPr>
          <p:spPr>
            <a:xfrm>
              <a:off x="3519975" y="5319579"/>
              <a:ext cx="4178808" cy="1152144"/>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Scientific high-performance computing capabilities for advanced modeling and simulation at INL</a:t>
              </a:r>
            </a:p>
          </p:txBody>
        </p:sp>
        <p:pic>
          <p:nvPicPr>
            <p:cNvPr id="91" name="Picture 90">
              <a:extLst>
                <a:ext uri="{FF2B5EF4-FFF2-40B4-BE49-F238E27FC236}">
                  <a16:creationId xmlns:a16="http://schemas.microsoft.com/office/drawing/2014/main" id="{BACE9C82-3823-4369-854B-A677A7130292}"/>
                </a:ext>
              </a:extLst>
            </p:cNvPr>
            <p:cNvPicPr>
              <a:picLocks noChangeAspect="1"/>
            </p:cNvPicPr>
            <p:nvPr/>
          </p:nvPicPr>
          <p:blipFill>
            <a:blip r:embed="rId16" cstate="screen">
              <a:extLst>
                <a:ext uri="{BEBA8EAE-BF5A-486C-A8C5-ECC9F3942E4B}">
                  <a14:imgProps xmlns:a14="http://schemas.microsoft.com/office/drawing/2010/main">
                    <a14:imgLayer r:embed="rId17">
                      <a14:imgEffect>
                        <a14:saturation sat="33000"/>
                      </a14:imgEffect>
                    </a14:imgLayer>
                  </a14:imgProps>
                </a:ext>
                <a:ext uri="{28A0092B-C50C-407E-A947-70E740481C1C}">
                  <a14:useLocalDpi xmlns:a14="http://schemas.microsoft.com/office/drawing/2010/main"/>
                </a:ext>
              </a:extLst>
            </a:blip>
            <a:stretch>
              <a:fillRect/>
            </a:stretch>
          </p:blipFill>
          <p:spPr>
            <a:xfrm>
              <a:off x="864875" y="4076539"/>
              <a:ext cx="416756" cy="411480"/>
            </a:xfrm>
            <a:prstGeom prst="rect">
              <a:avLst/>
            </a:prstGeom>
          </p:spPr>
        </p:pic>
      </p:grpSp>
      <p:sp>
        <p:nvSpPr>
          <p:cNvPr id="116" name="TextBox 115">
            <a:extLst>
              <a:ext uri="{FF2B5EF4-FFF2-40B4-BE49-F238E27FC236}">
                <a16:creationId xmlns:a16="http://schemas.microsoft.com/office/drawing/2014/main" id="{5E9F4FD4-7F77-2D78-8DE1-675A214C53B9}"/>
              </a:ext>
            </a:extLst>
          </p:cNvPr>
          <p:cNvSpPr txBox="1"/>
          <p:nvPr/>
        </p:nvSpPr>
        <p:spPr>
          <a:xfrm>
            <a:off x="8150665" y="1851122"/>
            <a:ext cx="2894906" cy="3816429"/>
          </a:xfrm>
          <a:prstGeom prst="rect">
            <a:avLst/>
          </a:prstGeom>
          <a:noFill/>
        </p:spPr>
        <p:txBody>
          <a:bodyPr wrap="square" rtlCol="0">
            <a:spAutoFit/>
          </a:bodyPr>
          <a:lstStyle/>
          <a:p>
            <a:r>
              <a:rPr lang="en-US" sz="1400" b="1" dirty="0">
                <a:solidFill>
                  <a:schemeClr val="accent1"/>
                </a:solidFill>
              </a:rPr>
              <a:t>Cutting-Edge Resources</a:t>
            </a:r>
            <a:r>
              <a:rPr lang="en-US" sz="1400" b="1" dirty="0"/>
              <a:t>: </a:t>
            </a:r>
            <a:r>
              <a:rPr lang="en-US" sz="1400" dirty="0"/>
              <a:t>Access to infrastructure and associated capabilities across 21 partner sites</a:t>
            </a:r>
          </a:p>
          <a:p>
            <a:endParaRPr lang="en-US" sz="1400" b="1" dirty="0"/>
          </a:p>
          <a:p>
            <a:r>
              <a:rPr lang="en-US" sz="1400" b="1" dirty="0">
                <a:solidFill>
                  <a:schemeClr val="accent1"/>
                </a:solidFill>
              </a:rPr>
              <a:t>Open access</a:t>
            </a:r>
            <a:r>
              <a:rPr lang="en-US" sz="1400" b="1" dirty="0"/>
              <a:t>:</a:t>
            </a:r>
            <a:r>
              <a:rPr lang="en-US" sz="1400" dirty="0"/>
              <a:t> Available to </a:t>
            </a:r>
            <a:r>
              <a:rPr lang="en-US" sz="1400" u="sng" dirty="0"/>
              <a:t>industry, academia, and national labs</a:t>
            </a:r>
            <a:r>
              <a:rPr lang="en-US" sz="1400" dirty="0"/>
              <a:t> for non-proprietary R&amp;D</a:t>
            </a:r>
          </a:p>
          <a:p>
            <a:endParaRPr lang="en-US" sz="1400" dirty="0"/>
          </a:p>
          <a:p>
            <a:r>
              <a:rPr lang="en-US" sz="1400" b="1" dirty="0">
                <a:solidFill>
                  <a:schemeClr val="accent1"/>
                </a:solidFill>
              </a:rPr>
              <a:t>Education and training</a:t>
            </a:r>
            <a:r>
              <a:rPr lang="en-US" sz="1400" b="1" dirty="0"/>
              <a:t>:</a:t>
            </a:r>
            <a:r>
              <a:rPr lang="en-US" sz="1400" dirty="0"/>
              <a:t> Workshops, webinars, and hands-on skill development </a:t>
            </a:r>
          </a:p>
          <a:p>
            <a:endParaRPr lang="en-US" sz="1400" dirty="0"/>
          </a:p>
          <a:p>
            <a:r>
              <a:rPr lang="en-US" sz="1400" b="1" dirty="0">
                <a:solidFill>
                  <a:schemeClr val="accent1"/>
                </a:solidFill>
              </a:rPr>
              <a:t>Impact</a:t>
            </a:r>
            <a:r>
              <a:rPr lang="en-US" sz="1400" b="1" dirty="0"/>
              <a:t>:</a:t>
            </a:r>
            <a:r>
              <a:rPr lang="en-US" sz="1400" dirty="0"/>
              <a:t> Increase understanding to drive innovation across nuclear energy technologies</a:t>
            </a:r>
          </a:p>
          <a:p>
            <a:endParaRPr lang="en-US" dirty="0"/>
          </a:p>
        </p:txBody>
      </p:sp>
      <p:sp>
        <p:nvSpPr>
          <p:cNvPr id="117" name="Title 1">
            <a:extLst>
              <a:ext uri="{FF2B5EF4-FFF2-40B4-BE49-F238E27FC236}">
                <a16:creationId xmlns:a16="http://schemas.microsoft.com/office/drawing/2014/main" id="{B81C8860-C167-C0AA-5D48-5378DC23D7B7}"/>
              </a:ext>
            </a:extLst>
          </p:cNvPr>
          <p:cNvSpPr>
            <a:spLocks noGrp="1"/>
          </p:cNvSpPr>
          <p:nvPr>
            <p:ph type="title"/>
          </p:nvPr>
        </p:nvSpPr>
        <p:spPr>
          <a:xfrm>
            <a:off x="8225057" y="534370"/>
            <a:ext cx="3114747" cy="1406651"/>
          </a:xfrm>
        </p:spPr>
        <p:txBody>
          <a:bodyPr>
            <a:noAutofit/>
          </a:bodyPr>
          <a:lstStyle/>
          <a:p>
            <a:r>
              <a:rPr lang="en-US" sz="2800" dirty="0"/>
              <a:t>NSUF offers the </a:t>
            </a:r>
            <a:r>
              <a:rPr lang="en-US" sz="2800" dirty="0">
                <a:solidFill>
                  <a:schemeClr val="accent1"/>
                </a:solidFill>
              </a:rPr>
              <a:t>best</a:t>
            </a:r>
            <a:r>
              <a:rPr lang="en-US" sz="2800" dirty="0"/>
              <a:t> capabilities across the nation</a:t>
            </a:r>
          </a:p>
        </p:txBody>
      </p:sp>
    </p:spTree>
    <p:extLst>
      <p:ext uri="{BB962C8B-B14F-4D97-AF65-F5344CB8AC3E}">
        <p14:creationId xmlns:p14="http://schemas.microsoft.com/office/powerpoint/2010/main" val="978619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5E0A2-FB18-4138-65B4-36F9F607E06F}"/>
              </a:ext>
            </a:extLst>
          </p:cNvPr>
          <p:cNvSpPr>
            <a:spLocks noGrp="1"/>
          </p:cNvSpPr>
          <p:nvPr>
            <p:ph type="title"/>
          </p:nvPr>
        </p:nvSpPr>
        <p:spPr/>
        <p:txBody>
          <a:bodyPr>
            <a:normAutofit/>
          </a:bodyPr>
          <a:lstStyle/>
          <a:p>
            <a:r>
              <a:rPr lang="en-US" dirty="0"/>
              <a:t>NIFT-E Capsules &amp; Specimens </a:t>
            </a:r>
          </a:p>
        </p:txBody>
      </p:sp>
      <p:pic>
        <p:nvPicPr>
          <p:cNvPr id="6" name="Picture 5">
            <a:extLst>
              <a:ext uri="{FF2B5EF4-FFF2-40B4-BE49-F238E27FC236}">
                <a16:creationId xmlns:a16="http://schemas.microsoft.com/office/drawing/2014/main" id="{C53E3C0A-8669-865A-02D7-4D5ECA8FEB9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61476" y="922278"/>
            <a:ext cx="2830524" cy="5159546"/>
          </a:xfrm>
          <a:prstGeom prst="rect">
            <a:avLst/>
          </a:prstGeom>
        </p:spPr>
      </p:pic>
      <p:pic>
        <p:nvPicPr>
          <p:cNvPr id="8" name="Picture 7">
            <a:extLst>
              <a:ext uri="{FF2B5EF4-FFF2-40B4-BE49-F238E27FC236}">
                <a16:creationId xmlns:a16="http://schemas.microsoft.com/office/drawing/2014/main" id="{3C5BDA52-BB63-CDD0-899D-F17AE43E792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28734" y="922278"/>
            <a:ext cx="2732742" cy="5159546"/>
          </a:xfrm>
          <a:prstGeom prst="rect">
            <a:avLst/>
          </a:prstGeom>
        </p:spPr>
      </p:pic>
      <p:pic>
        <p:nvPicPr>
          <p:cNvPr id="16" name="Picture 15" descr="A machine with screws on a metal surface&#10;&#10;Description automatically generated">
            <a:extLst>
              <a:ext uri="{FF2B5EF4-FFF2-40B4-BE49-F238E27FC236}">
                <a16:creationId xmlns:a16="http://schemas.microsoft.com/office/drawing/2014/main" id="{A70E3ED7-86C8-2DA2-C5B5-0964A02644B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5400000">
            <a:off x="-150004" y="1311438"/>
            <a:ext cx="3676036" cy="3154806"/>
          </a:xfrm>
          <a:prstGeom prst="rect">
            <a:avLst/>
          </a:prstGeom>
        </p:spPr>
      </p:pic>
      <p:pic>
        <p:nvPicPr>
          <p:cNvPr id="14" name="Picture 13" descr="A machine with a screwdriver&#10;&#10;Description automatically generated">
            <a:extLst>
              <a:ext uri="{FF2B5EF4-FFF2-40B4-BE49-F238E27FC236}">
                <a16:creationId xmlns:a16="http://schemas.microsoft.com/office/drawing/2014/main" id="{19620177-1BF5-7606-387D-B5C749F7E28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rot="5400000">
            <a:off x="3437207" y="2963256"/>
            <a:ext cx="3019736" cy="3217401"/>
          </a:xfrm>
          <a:prstGeom prst="rect">
            <a:avLst/>
          </a:prstGeom>
        </p:spPr>
      </p:pic>
    </p:spTree>
    <p:extLst>
      <p:ext uri="{BB962C8B-B14F-4D97-AF65-F5344CB8AC3E}">
        <p14:creationId xmlns:p14="http://schemas.microsoft.com/office/powerpoint/2010/main" val="202064003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236C894A-305E-84CA-11C0-822E5FE9B2BD}"/>
              </a:ext>
            </a:extLst>
          </p:cNvPr>
          <p:cNvSpPr>
            <a:spLocks noGrp="1"/>
          </p:cNvSpPr>
          <p:nvPr>
            <p:ph type="ftr" sz="quarter" idx="5"/>
          </p:nvPr>
        </p:nvSpPr>
        <p:spPr>
          <a:xfrm>
            <a:off x="0" y="0"/>
            <a:ext cx="0" cy="0"/>
          </a:xfrm>
        </p:spPr>
        <p:txBody>
          <a:bodyPr lIns="0" tIns="0" rIns="0" bIns="0"/>
          <a:lstStyle>
            <a:defPPr>
              <a:defRPr lang="en-US"/>
            </a:defPPr>
            <a:lvl1pPr marL="0" algn="l" defTabSz="914400" rtl="0" eaLnBrk="1" latinLnBrk="0" hangingPunct="1">
              <a:defRPr sz="971" b="0" i="0" kern="1200">
                <a:solidFill>
                  <a:schemeClr val="bg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206">
              <a:lnSpc>
                <a:spcPts val="1160"/>
              </a:lnSpc>
            </a:pPr>
            <a:r>
              <a:rPr lang="en-US" spc="-22"/>
              <a:t>energy.gov/ne</a:t>
            </a:r>
            <a:endParaRPr lang="en-US" spc="-22" dirty="0"/>
          </a:p>
        </p:txBody>
      </p:sp>
      <p:sp>
        <p:nvSpPr>
          <p:cNvPr id="5" name="Slide Number Placeholder 4">
            <a:extLst>
              <a:ext uri="{FF2B5EF4-FFF2-40B4-BE49-F238E27FC236}">
                <a16:creationId xmlns:a16="http://schemas.microsoft.com/office/drawing/2014/main" id="{95492950-A5A0-CD40-C426-18DB29F7AD1E}"/>
              </a:ext>
            </a:extLst>
          </p:cNvPr>
          <p:cNvSpPr>
            <a:spLocks noGrp="1"/>
          </p:cNvSpPr>
          <p:nvPr>
            <p:ph type="sldNum" sz="quarter" idx="7"/>
          </p:nvPr>
        </p:nvSpPr>
        <p:spPr>
          <a:xfrm>
            <a:off x="0" y="0"/>
            <a:ext cx="0" cy="0"/>
          </a:xfrm>
        </p:spPr>
        <p:txBody>
          <a:bodyPr lIns="0" tIns="0" rIns="0" bIns="0"/>
          <a:lstStyle>
            <a:defPPr>
              <a:defRPr lang="en-US"/>
            </a:defPPr>
            <a:lvl1pPr marL="0" algn="l" defTabSz="914400" rtl="0" eaLnBrk="1" latinLnBrk="0" hangingPunct="1">
              <a:defRPr sz="1147" b="0" i="0" kern="1200">
                <a:solidFill>
                  <a:schemeClr val="bg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7456">
              <a:lnSpc>
                <a:spcPts val="1354"/>
              </a:lnSpc>
            </a:pPr>
            <a:fld id="{81D60167-4931-47E6-BA6A-407CBD079E47}" type="slidenum">
              <a:rPr lang="en-US" smtClean="0"/>
              <a:pPr marL="27456">
                <a:lnSpc>
                  <a:spcPts val="1354"/>
                </a:lnSpc>
              </a:pPr>
              <a:t>61</a:t>
            </a:fld>
            <a:endParaRPr lang="en-US" dirty="0"/>
          </a:p>
        </p:txBody>
      </p:sp>
      <p:pic>
        <p:nvPicPr>
          <p:cNvPr id="7" name="Picture 6" descr="A person working on a piece of paper&#10;&#10;Description automatically generated">
            <a:extLst>
              <a:ext uri="{FF2B5EF4-FFF2-40B4-BE49-F238E27FC236}">
                <a16:creationId xmlns:a16="http://schemas.microsoft.com/office/drawing/2014/main" id="{F13D146F-6D9B-7351-9629-ACE767422AE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4666"/>
          <a:stretch/>
        </p:blipFill>
        <p:spPr>
          <a:xfrm>
            <a:off x="3122299" y="1131940"/>
            <a:ext cx="6050642" cy="4962832"/>
          </a:xfrm>
          <a:prstGeom prst="rect">
            <a:avLst/>
          </a:prstGeom>
        </p:spPr>
      </p:pic>
      <p:pic>
        <p:nvPicPr>
          <p:cNvPr id="9" name="Picture 8" descr="A few coins and a piece of paper&#10;&#10;Description automatically generated">
            <a:extLst>
              <a:ext uri="{FF2B5EF4-FFF2-40B4-BE49-F238E27FC236}">
                <a16:creationId xmlns:a16="http://schemas.microsoft.com/office/drawing/2014/main" id="{869CCA70-F67C-BD45-11A8-9D64513BE29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453717" y="2592028"/>
            <a:ext cx="2558845" cy="1673943"/>
          </a:xfrm>
          <a:prstGeom prst="rect">
            <a:avLst/>
          </a:prstGeom>
        </p:spPr>
      </p:pic>
      <p:pic>
        <p:nvPicPr>
          <p:cNvPr id="11" name="Picture 10" descr="A few coins and a screwdriver&#10;&#10;Description automatically generated">
            <a:extLst>
              <a:ext uri="{FF2B5EF4-FFF2-40B4-BE49-F238E27FC236}">
                <a16:creationId xmlns:a16="http://schemas.microsoft.com/office/drawing/2014/main" id="{670FE7C5-2AEB-7B73-D412-5C04276AC84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04352" y="1939413"/>
            <a:ext cx="2558845" cy="2802194"/>
          </a:xfrm>
          <a:prstGeom prst="rect">
            <a:avLst/>
          </a:prstGeom>
        </p:spPr>
      </p:pic>
      <p:sp>
        <p:nvSpPr>
          <p:cNvPr id="12" name="Rectangle 11">
            <a:extLst>
              <a:ext uri="{FF2B5EF4-FFF2-40B4-BE49-F238E27FC236}">
                <a16:creationId xmlns:a16="http://schemas.microsoft.com/office/drawing/2014/main" id="{557BBCD1-83AE-2247-2B99-BE83573FD767}"/>
              </a:ext>
            </a:extLst>
          </p:cNvPr>
          <p:cNvSpPr/>
          <p:nvPr/>
        </p:nvSpPr>
        <p:spPr>
          <a:xfrm>
            <a:off x="14746" y="0"/>
            <a:ext cx="1393722" cy="339213"/>
          </a:xfrm>
          <a:prstGeom prst="rect">
            <a:avLst/>
          </a:prstGeom>
          <a:solidFill>
            <a:srgbClr val="00689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8A2DD35-7241-C93A-892C-E7A5938DC1D6}"/>
              </a:ext>
            </a:extLst>
          </p:cNvPr>
          <p:cNvSpPr>
            <a:spLocks noGrp="1"/>
          </p:cNvSpPr>
          <p:nvPr>
            <p:ph type="title"/>
          </p:nvPr>
        </p:nvSpPr>
        <p:spPr/>
        <p:txBody>
          <a:bodyPr/>
          <a:lstStyle/>
          <a:p>
            <a:r>
              <a:rPr lang="en-US" dirty="0"/>
              <a:t>NIFT-E Capsules &amp; Specimens </a:t>
            </a:r>
          </a:p>
        </p:txBody>
      </p:sp>
    </p:spTree>
    <p:extLst>
      <p:ext uri="{BB962C8B-B14F-4D97-AF65-F5344CB8AC3E}">
        <p14:creationId xmlns:p14="http://schemas.microsoft.com/office/powerpoint/2010/main" val="415629190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B62B3-DC17-ED6A-E804-17DAD94F7AF9}"/>
              </a:ext>
            </a:extLst>
          </p:cNvPr>
          <p:cNvSpPr>
            <a:spLocks noGrp="1"/>
          </p:cNvSpPr>
          <p:nvPr>
            <p:ph type="title"/>
          </p:nvPr>
        </p:nvSpPr>
        <p:spPr>
          <a:xfrm>
            <a:off x="284552" y="150440"/>
            <a:ext cx="7137400" cy="901700"/>
          </a:xfrm>
        </p:spPr>
        <p:txBody>
          <a:bodyPr/>
          <a:lstStyle/>
          <a:p>
            <a:r>
              <a:rPr lang="en-US" sz="2800" dirty="0">
                <a:latin typeface="+mj-lt"/>
              </a:rPr>
              <a:t>NIFT-E Project Timeline &amp; Strategy</a:t>
            </a:r>
          </a:p>
        </p:txBody>
      </p:sp>
      <p:pic>
        <p:nvPicPr>
          <p:cNvPr id="10" name="Picture 9">
            <a:extLst>
              <a:ext uri="{FF2B5EF4-FFF2-40B4-BE49-F238E27FC236}">
                <a16:creationId xmlns:a16="http://schemas.microsoft.com/office/drawing/2014/main" id="{03A83884-14AC-4D86-5FE5-087F953FF6A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59363" y="741364"/>
            <a:ext cx="3173334" cy="2547562"/>
          </a:xfrm>
          <a:prstGeom prst="rect">
            <a:avLst/>
          </a:prstGeom>
        </p:spPr>
      </p:pic>
      <p:graphicFrame>
        <p:nvGraphicFramePr>
          <p:cNvPr id="16" name="Table 4">
            <a:extLst>
              <a:ext uri="{FF2B5EF4-FFF2-40B4-BE49-F238E27FC236}">
                <a16:creationId xmlns:a16="http://schemas.microsoft.com/office/drawing/2014/main" id="{9BC67927-370E-F14A-E47D-EA4C4EC65E79}"/>
              </a:ext>
            </a:extLst>
          </p:cNvPr>
          <p:cNvGraphicFramePr>
            <a:graphicFrameLocks/>
          </p:cNvGraphicFramePr>
          <p:nvPr/>
        </p:nvGraphicFramePr>
        <p:xfrm>
          <a:off x="805251" y="741364"/>
          <a:ext cx="3061063" cy="1949324"/>
        </p:xfrm>
        <a:graphic>
          <a:graphicData uri="http://schemas.openxmlformats.org/drawingml/2006/table">
            <a:tbl>
              <a:tblPr firstRow="1" bandRow="1">
                <a:tableStyleId>{5C22544A-7EE6-4342-B048-85BDC9FD1C3A}</a:tableStyleId>
              </a:tblPr>
              <a:tblGrid>
                <a:gridCol w="1258390">
                  <a:extLst>
                    <a:ext uri="{9D8B030D-6E8A-4147-A177-3AD203B41FA5}">
                      <a16:colId xmlns:a16="http://schemas.microsoft.com/office/drawing/2014/main" val="1829418691"/>
                    </a:ext>
                  </a:extLst>
                </a:gridCol>
                <a:gridCol w="1802673">
                  <a:extLst>
                    <a:ext uri="{9D8B030D-6E8A-4147-A177-3AD203B41FA5}">
                      <a16:colId xmlns:a16="http://schemas.microsoft.com/office/drawing/2014/main" val="905544276"/>
                    </a:ext>
                  </a:extLst>
                </a:gridCol>
              </a:tblGrid>
              <a:tr h="394844">
                <a:tc>
                  <a:txBody>
                    <a:bodyPr/>
                    <a:lstStyle/>
                    <a:p>
                      <a:pPr algn="ctr"/>
                      <a:r>
                        <a:rPr lang="en-US" dirty="0"/>
                        <a:t>Activity</a:t>
                      </a:r>
                    </a:p>
                  </a:txBody>
                  <a:tcPr>
                    <a:solidFill>
                      <a:srgbClr val="8EC423"/>
                    </a:solidFill>
                  </a:tcPr>
                </a:tc>
                <a:tc>
                  <a:txBody>
                    <a:bodyPr/>
                    <a:lstStyle/>
                    <a:p>
                      <a:pPr algn="ctr"/>
                      <a:r>
                        <a:rPr lang="en-US" dirty="0"/>
                        <a:t>Finish Date</a:t>
                      </a:r>
                    </a:p>
                  </a:txBody>
                  <a:tcPr>
                    <a:solidFill>
                      <a:srgbClr val="8EC423"/>
                    </a:solidFill>
                  </a:tcPr>
                </a:tc>
                <a:extLst>
                  <a:ext uri="{0D108BD9-81ED-4DB2-BD59-A6C34878D82A}">
                    <a16:rowId xmlns:a16="http://schemas.microsoft.com/office/drawing/2014/main" val="865783274"/>
                  </a:ext>
                </a:extLst>
              </a:tr>
              <a:tr h="394844">
                <a:tc>
                  <a:txBody>
                    <a:bodyPr/>
                    <a:lstStyle/>
                    <a:p>
                      <a:pPr algn="ctr"/>
                      <a:r>
                        <a:rPr lang="en-US" sz="1400" dirty="0"/>
                        <a:t>Final Design Complete</a:t>
                      </a:r>
                    </a:p>
                  </a:txBody>
                  <a:tcPr/>
                </a:tc>
                <a:tc>
                  <a:txBody>
                    <a:bodyPr/>
                    <a:lstStyle/>
                    <a:p>
                      <a:pPr algn="ctr"/>
                      <a:r>
                        <a:rPr lang="en-US" sz="1400" dirty="0"/>
                        <a:t>September 2023</a:t>
                      </a:r>
                    </a:p>
                  </a:txBody>
                  <a:tcPr anchor="ctr"/>
                </a:tc>
                <a:extLst>
                  <a:ext uri="{0D108BD9-81ED-4DB2-BD59-A6C34878D82A}">
                    <a16:rowId xmlns:a16="http://schemas.microsoft.com/office/drawing/2014/main" val="2522187948"/>
                  </a:ext>
                </a:extLst>
              </a:tr>
              <a:tr h="394844">
                <a:tc>
                  <a:txBody>
                    <a:bodyPr/>
                    <a:lstStyle/>
                    <a:p>
                      <a:pPr algn="ctr"/>
                      <a:r>
                        <a:rPr lang="en-US" sz="1400" dirty="0"/>
                        <a:t>Assembly Complete</a:t>
                      </a:r>
                    </a:p>
                  </a:txBody>
                  <a:tcPr/>
                </a:tc>
                <a:tc>
                  <a:txBody>
                    <a:bodyPr/>
                    <a:lstStyle/>
                    <a:p>
                      <a:pPr algn="ctr"/>
                      <a:r>
                        <a:rPr lang="en-US" sz="1400" dirty="0"/>
                        <a:t>September 2024</a:t>
                      </a:r>
                    </a:p>
                  </a:txBody>
                  <a:tcPr anchor="ctr"/>
                </a:tc>
                <a:extLst>
                  <a:ext uri="{0D108BD9-81ED-4DB2-BD59-A6C34878D82A}">
                    <a16:rowId xmlns:a16="http://schemas.microsoft.com/office/drawing/2014/main" val="673937955"/>
                  </a:ext>
                </a:extLst>
              </a:tr>
              <a:tr h="394844">
                <a:tc>
                  <a:txBody>
                    <a:bodyPr/>
                    <a:lstStyle/>
                    <a:p>
                      <a:pPr algn="ctr"/>
                      <a:r>
                        <a:rPr lang="en-US" sz="1400" dirty="0"/>
                        <a:t>Commence Irradiation</a:t>
                      </a:r>
                    </a:p>
                  </a:txBody>
                  <a:tcPr/>
                </a:tc>
                <a:tc>
                  <a:txBody>
                    <a:bodyPr/>
                    <a:lstStyle/>
                    <a:p>
                      <a:pPr algn="ctr"/>
                      <a:r>
                        <a:rPr lang="en-US" sz="1400" dirty="0"/>
                        <a:t>November 2024</a:t>
                      </a:r>
                    </a:p>
                  </a:txBody>
                  <a:tcPr anchor="ctr"/>
                </a:tc>
                <a:extLst>
                  <a:ext uri="{0D108BD9-81ED-4DB2-BD59-A6C34878D82A}">
                    <a16:rowId xmlns:a16="http://schemas.microsoft.com/office/drawing/2014/main" val="3654819689"/>
                  </a:ext>
                </a:extLst>
              </a:tr>
            </a:tbl>
          </a:graphicData>
        </a:graphic>
      </p:graphicFrame>
      <p:pic>
        <p:nvPicPr>
          <p:cNvPr id="18" name="Picture 17">
            <a:extLst>
              <a:ext uri="{FF2B5EF4-FFF2-40B4-BE49-F238E27FC236}">
                <a16:creationId xmlns:a16="http://schemas.microsoft.com/office/drawing/2014/main" id="{245259D8-A418-B3D8-B2A0-72243546001E}"/>
              </a:ext>
            </a:extLst>
          </p:cNvPr>
          <p:cNvPicPr>
            <a:picLocks noChangeAspect="1"/>
          </p:cNvPicPr>
          <p:nvPr/>
        </p:nvPicPr>
        <p:blipFill>
          <a:blip r:embed="rId4"/>
          <a:stretch>
            <a:fillRect/>
          </a:stretch>
        </p:blipFill>
        <p:spPr>
          <a:xfrm>
            <a:off x="8338749" y="741364"/>
            <a:ext cx="3048000" cy="2162175"/>
          </a:xfrm>
          <a:prstGeom prst="rect">
            <a:avLst/>
          </a:prstGeom>
        </p:spPr>
      </p:pic>
      <p:pic>
        <p:nvPicPr>
          <p:cNvPr id="8" name="Picture 7" descr="Table&#10;&#10;AI-generated content may be incorrect.">
            <a:extLst>
              <a:ext uri="{FF2B5EF4-FFF2-40B4-BE49-F238E27FC236}">
                <a16:creationId xmlns:a16="http://schemas.microsoft.com/office/drawing/2014/main" id="{20ABBB65-6733-9776-65CA-9DC83E0738B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66348" y="3429000"/>
            <a:ext cx="10213019" cy="2687636"/>
          </a:xfrm>
          <a:prstGeom prst="rect">
            <a:avLst/>
          </a:prstGeom>
        </p:spPr>
      </p:pic>
    </p:spTree>
    <p:extLst>
      <p:ext uri="{BB962C8B-B14F-4D97-AF65-F5344CB8AC3E}">
        <p14:creationId xmlns:p14="http://schemas.microsoft.com/office/powerpoint/2010/main" val="4375470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A4C29-F159-317C-CF57-13552A811795}"/>
              </a:ext>
            </a:extLst>
          </p:cNvPr>
          <p:cNvSpPr>
            <a:spLocks noGrp="1"/>
          </p:cNvSpPr>
          <p:nvPr>
            <p:ph type="title"/>
          </p:nvPr>
        </p:nvSpPr>
        <p:spPr/>
        <p:txBody>
          <a:bodyPr/>
          <a:lstStyle/>
          <a:p>
            <a:r>
              <a:rPr lang="en-US" dirty="0"/>
              <a:t>SAM-3 Collaborative ATR Irradiation Campaign</a:t>
            </a:r>
          </a:p>
        </p:txBody>
      </p:sp>
      <p:sp>
        <p:nvSpPr>
          <p:cNvPr id="3" name="Content Placeholder 2">
            <a:extLst>
              <a:ext uri="{FF2B5EF4-FFF2-40B4-BE49-F238E27FC236}">
                <a16:creationId xmlns:a16="http://schemas.microsoft.com/office/drawing/2014/main" id="{9423EB88-C929-FCE5-6CAB-690171CAE4FB}"/>
              </a:ext>
            </a:extLst>
          </p:cNvPr>
          <p:cNvSpPr>
            <a:spLocks noGrp="1"/>
          </p:cNvSpPr>
          <p:nvPr>
            <p:ph idx="1"/>
          </p:nvPr>
        </p:nvSpPr>
        <p:spPr>
          <a:xfrm>
            <a:off x="888176" y="1310400"/>
            <a:ext cx="10580671" cy="4780839"/>
          </a:xfrm>
        </p:spPr>
        <p:txBody>
          <a:bodyPr/>
          <a:lstStyle/>
          <a:p>
            <a:pPr>
              <a:spcBef>
                <a:spcPts val="1800"/>
              </a:spcBef>
            </a:pPr>
            <a:r>
              <a:rPr lang="en-US" sz="2600" b="1" dirty="0">
                <a:solidFill>
                  <a:schemeClr val="tx1">
                    <a:lumMod val="95000"/>
                    <a:lumOff val="5000"/>
                  </a:schemeClr>
                </a:solidFill>
              </a:rPr>
              <a:t>Objective</a:t>
            </a:r>
          </a:p>
          <a:p>
            <a:pPr lvl="1">
              <a:spcBef>
                <a:spcPts val="1000"/>
              </a:spcBef>
            </a:pPr>
            <a:r>
              <a:rPr lang="en-US" sz="2300" u="sng" dirty="0">
                <a:solidFill>
                  <a:schemeClr val="tx1">
                    <a:lumMod val="95000"/>
                    <a:lumOff val="5000"/>
                  </a:schemeClr>
                </a:solidFill>
              </a:rPr>
              <a:t>Irradiate</a:t>
            </a:r>
            <a:r>
              <a:rPr lang="en-US" sz="2300" dirty="0">
                <a:solidFill>
                  <a:schemeClr val="tx1">
                    <a:lumMod val="95000"/>
                    <a:lumOff val="5000"/>
                  </a:schemeClr>
                </a:solidFill>
              </a:rPr>
              <a:t> various structural/cladding materials important to current and advanced civilian nuclear energy technologies</a:t>
            </a:r>
          </a:p>
          <a:p>
            <a:pPr lvl="1">
              <a:spcBef>
                <a:spcPts val="1000"/>
              </a:spcBef>
            </a:pPr>
            <a:r>
              <a:rPr lang="en-US" sz="2300" u="sng" dirty="0">
                <a:solidFill>
                  <a:schemeClr val="tx1">
                    <a:lumMod val="95000"/>
                    <a:lumOff val="5000"/>
                  </a:schemeClr>
                </a:solidFill>
              </a:rPr>
              <a:t>Add</a:t>
            </a:r>
            <a:r>
              <a:rPr lang="en-US" sz="2300" dirty="0">
                <a:solidFill>
                  <a:schemeClr val="tx1">
                    <a:lumMod val="95000"/>
                    <a:lumOff val="5000"/>
                  </a:schemeClr>
                </a:solidFill>
              </a:rPr>
              <a:t> highly interested/demanded structural/cladding materials from donations and harvesting</a:t>
            </a:r>
          </a:p>
          <a:p>
            <a:pPr marL="1188720" lvl="2" indent="-274320">
              <a:spcBef>
                <a:spcPts val="1000"/>
              </a:spcBef>
              <a:buFont typeface="Wingdings" panose="05000000000000000000" pitchFamily="2" charset="2"/>
              <a:buChar char="Ø"/>
            </a:pPr>
            <a:r>
              <a:rPr lang="en-US" dirty="0">
                <a:solidFill>
                  <a:schemeClr val="tx1">
                    <a:lumMod val="95000"/>
                    <a:lumOff val="5000"/>
                  </a:schemeClr>
                </a:solidFill>
              </a:rPr>
              <a:t>Materials will be characterized to accelerate nuclear structural/ cladding materials development / qualification / deployment.</a:t>
            </a:r>
          </a:p>
          <a:p>
            <a:pPr>
              <a:spcBef>
                <a:spcPts val="1800"/>
              </a:spcBef>
            </a:pPr>
            <a:r>
              <a:rPr lang="en-US" sz="2600" b="1" dirty="0">
                <a:solidFill>
                  <a:schemeClr val="tx1">
                    <a:lumMod val="95000"/>
                    <a:lumOff val="5000"/>
                  </a:schemeClr>
                </a:solidFill>
              </a:rPr>
              <a:t>Approach</a:t>
            </a:r>
          </a:p>
          <a:p>
            <a:pPr lvl="1">
              <a:spcBef>
                <a:spcPts val="1000"/>
              </a:spcBef>
            </a:pPr>
            <a:r>
              <a:rPr lang="en-US" sz="2300" u="sng" dirty="0">
                <a:solidFill>
                  <a:schemeClr val="tx1">
                    <a:lumMod val="95000"/>
                    <a:lumOff val="5000"/>
                  </a:schemeClr>
                </a:solidFill>
              </a:rPr>
              <a:t>Select</a:t>
            </a:r>
            <a:r>
              <a:rPr lang="en-US" sz="2300" dirty="0">
                <a:solidFill>
                  <a:schemeClr val="tx1">
                    <a:lumMod val="95000"/>
                    <a:lumOff val="5000"/>
                  </a:schemeClr>
                </a:solidFill>
              </a:rPr>
              <a:t> high priority nuclear structural/cladding </a:t>
            </a:r>
            <a:r>
              <a:rPr lang="en-US" sz="2300" u="sng" dirty="0">
                <a:solidFill>
                  <a:schemeClr val="tx1">
                    <a:lumMod val="95000"/>
                    <a:lumOff val="5000"/>
                  </a:schemeClr>
                </a:solidFill>
              </a:rPr>
              <a:t>materials</a:t>
            </a:r>
            <a:r>
              <a:rPr lang="en-US" sz="2300" dirty="0">
                <a:solidFill>
                  <a:schemeClr val="tx1">
                    <a:lumMod val="95000"/>
                    <a:lumOff val="5000"/>
                  </a:schemeClr>
                </a:solidFill>
              </a:rPr>
              <a:t> for irradiation</a:t>
            </a:r>
          </a:p>
          <a:p>
            <a:pPr lvl="1">
              <a:spcBef>
                <a:spcPts val="1000"/>
              </a:spcBef>
            </a:pPr>
            <a:r>
              <a:rPr lang="en-US" sz="2300" u="sng" dirty="0">
                <a:solidFill>
                  <a:schemeClr val="tx1">
                    <a:lumMod val="95000"/>
                    <a:lumOff val="5000"/>
                  </a:schemeClr>
                </a:solidFill>
              </a:rPr>
              <a:t>Utilize</a:t>
            </a:r>
            <a:r>
              <a:rPr lang="en-US" sz="2300" dirty="0">
                <a:solidFill>
                  <a:schemeClr val="tx1">
                    <a:lumMod val="95000"/>
                    <a:lumOff val="5000"/>
                  </a:schemeClr>
                </a:solidFill>
              </a:rPr>
              <a:t> a </a:t>
            </a:r>
            <a:r>
              <a:rPr lang="en-US" sz="2300" u="sng" dirty="0">
                <a:solidFill>
                  <a:schemeClr val="tx1">
                    <a:lumMod val="95000"/>
                    <a:lumOff val="5000"/>
                  </a:schemeClr>
                </a:solidFill>
              </a:rPr>
              <a:t>standard irradiation capsule </a:t>
            </a:r>
            <a:r>
              <a:rPr lang="en-US" sz="2300" dirty="0">
                <a:solidFill>
                  <a:schemeClr val="tx1">
                    <a:lumMod val="95000"/>
                    <a:lumOff val="5000"/>
                  </a:schemeClr>
                </a:solidFill>
              </a:rPr>
              <a:t>design and bounding safety analyses to irradiate structural/cladding material specimens, such as SSJ tensile bars, and 3 &amp; 6 mm disks</a:t>
            </a:r>
          </a:p>
        </p:txBody>
      </p:sp>
    </p:spTree>
    <p:extLst>
      <p:ext uri="{BB962C8B-B14F-4D97-AF65-F5344CB8AC3E}">
        <p14:creationId xmlns:p14="http://schemas.microsoft.com/office/powerpoint/2010/main" val="3498495824"/>
      </p:ext>
    </p:extLst>
  </p:cSld>
  <p:clrMapOvr>
    <a:masterClrMapping/>
  </p:clrMapOvr>
  <p:extLst>
    <p:ext uri="{6950BFC3-D8DA-4A85-94F7-54DA5524770B}">
      <p188:commentRel xmlns:p188="http://schemas.microsoft.com/office/powerpoint/2018/8/main" r:id="rId3"/>
    </p:ext>
  </p:extLs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210C7DB-F180-FF77-9D9D-B8149225DA25}"/>
              </a:ext>
            </a:extLst>
          </p:cNvPr>
          <p:cNvSpPr>
            <a:spLocks noGrp="1"/>
          </p:cNvSpPr>
          <p:nvPr>
            <p:ph idx="1"/>
          </p:nvPr>
        </p:nvSpPr>
        <p:spPr>
          <a:xfrm>
            <a:off x="888175" y="1015375"/>
            <a:ext cx="10973856" cy="4942250"/>
          </a:xfrm>
        </p:spPr>
        <p:txBody>
          <a:bodyPr/>
          <a:lstStyle/>
          <a:p>
            <a:pPr>
              <a:lnSpc>
                <a:spcPct val="100000"/>
              </a:lnSpc>
              <a:spcBef>
                <a:spcPts val="0"/>
              </a:spcBef>
              <a:spcAft>
                <a:spcPts val="600"/>
              </a:spcAft>
            </a:pPr>
            <a:r>
              <a:rPr lang="en-US" sz="1700" dirty="0">
                <a:solidFill>
                  <a:schemeClr val="tx1"/>
                </a:solidFill>
                <a:latin typeface="+mn-lt"/>
              </a:rPr>
              <a:t>NSUF has convened a SIP WG of structural/cladding material experts from NSUF stakeholders (DOE-NE, NRC, EPRI, National lab, University) to assist in identifying materials and conditions for the SAM-3 irradiation campaign     </a:t>
            </a:r>
          </a:p>
          <a:p>
            <a:pPr>
              <a:lnSpc>
                <a:spcPct val="100000"/>
              </a:lnSpc>
              <a:spcBef>
                <a:spcPts val="0"/>
              </a:spcBef>
              <a:spcAft>
                <a:spcPts val="600"/>
              </a:spcAft>
            </a:pPr>
            <a:r>
              <a:rPr lang="en-US" sz="1700" dirty="0">
                <a:solidFill>
                  <a:schemeClr val="tx1"/>
                </a:solidFill>
                <a:latin typeface="+mn-lt"/>
              </a:rPr>
              <a:t>The SIP WG will make recommendations to NSUF and leadership of the DOE-NE for the final prioritization and selection of test materials     </a:t>
            </a:r>
          </a:p>
          <a:p>
            <a:pPr>
              <a:lnSpc>
                <a:spcPct val="100000"/>
              </a:lnSpc>
              <a:spcBef>
                <a:spcPts val="0"/>
              </a:spcBef>
              <a:spcAft>
                <a:spcPts val="600"/>
              </a:spcAft>
            </a:pPr>
            <a:endParaRPr lang="en-US" sz="1700" dirty="0">
              <a:solidFill>
                <a:schemeClr val="tx1"/>
              </a:solidFill>
              <a:latin typeface="+mn-lt"/>
            </a:endParaRPr>
          </a:p>
          <a:p>
            <a:pPr>
              <a:lnSpc>
                <a:spcPct val="100000"/>
              </a:lnSpc>
              <a:spcBef>
                <a:spcPts val="0"/>
              </a:spcBef>
              <a:spcAft>
                <a:spcPts val="600"/>
              </a:spcAft>
            </a:pPr>
            <a:endParaRPr lang="en-US" sz="900" dirty="0">
              <a:solidFill>
                <a:schemeClr val="tx1"/>
              </a:solidFill>
              <a:latin typeface="+mn-lt"/>
            </a:endParaRPr>
          </a:p>
          <a:p>
            <a:pPr>
              <a:lnSpc>
                <a:spcPct val="100000"/>
              </a:lnSpc>
              <a:spcBef>
                <a:spcPts val="0"/>
              </a:spcBef>
              <a:spcAft>
                <a:spcPts val="600"/>
              </a:spcAft>
            </a:pPr>
            <a:r>
              <a:rPr lang="en-US" sz="1700" dirty="0">
                <a:solidFill>
                  <a:schemeClr val="tx1"/>
                </a:solidFill>
                <a:latin typeface="+mn-lt"/>
              </a:rPr>
              <a:t>Determine information on materials of interest for US domestic nuclear energy (fission) applications</a:t>
            </a:r>
          </a:p>
          <a:p>
            <a:pPr>
              <a:lnSpc>
                <a:spcPct val="100000"/>
              </a:lnSpc>
              <a:spcBef>
                <a:spcPts val="0"/>
              </a:spcBef>
              <a:spcAft>
                <a:spcPts val="600"/>
              </a:spcAft>
            </a:pPr>
            <a:r>
              <a:rPr lang="en-US" sz="1700" dirty="0">
                <a:solidFill>
                  <a:schemeClr val="tx1"/>
                </a:solidFill>
                <a:latin typeface="+mn-lt"/>
              </a:rPr>
              <a:t>Material data needs and priorities</a:t>
            </a:r>
          </a:p>
          <a:p>
            <a:pPr marL="742950" marR="0" lvl="1" indent="-285750">
              <a:lnSpc>
                <a:spcPct val="100000"/>
              </a:lnSpc>
              <a:spcBef>
                <a:spcPts val="0"/>
              </a:spcBef>
              <a:spcAft>
                <a:spcPts val="0"/>
              </a:spcAft>
              <a:buFont typeface="+mj-lt"/>
              <a:buAutoNum type="alphaLcPeriod"/>
            </a:pPr>
            <a:r>
              <a:rPr lang="en-US" sz="1500" kern="100" dirty="0">
                <a:solidFill>
                  <a:schemeClr val="tx1"/>
                </a:solidFill>
                <a:latin typeface="+mn-lt"/>
                <a:ea typeface="Aptos" panose="020B0004020202020204" pitchFamily="34" charset="0"/>
                <a:cs typeface="Times New Roman" panose="02020603050405020304" pitchFamily="18" charset="0"/>
              </a:rPr>
              <a:t>Materials should be important to the development and deployment of US nuclear reactor technologies</a:t>
            </a:r>
          </a:p>
          <a:p>
            <a:pPr marL="742950" marR="0" lvl="1" indent="-285750">
              <a:lnSpc>
                <a:spcPct val="100000"/>
              </a:lnSpc>
              <a:spcBef>
                <a:spcPts val="0"/>
              </a:spcBef>
              <a:spcAft>
                <a:spcPts val="0"/>
              </a:spcAft>
              <a:buFont typeface="+mj-lt"/>
              <a:buAutoNum type="alphaLcPeriod"/>
            </a:pPr>
            <a:r>
              <a:rPr lang="en-US" sz="1500" kern="100" dirty="0">
                <a:solidFill>
                  <a:schemeClr val="tx1"/>
                </a:solidFill>
                <a:latin typeface="+mn-lt"/>
                <a:ea typeface="Aptos" panose="020B0004020202020204" pitchFamily="34" charset="0"/>
                <a:cs typeface="Times New Roman" panose="02020603050405020304" pitchFamily="18" charset="0"/>
              </a:rPr>
              <a:t>Materials with limited (or no) irradiation testing data</a:t>
            </a:r>
          </a:p>
          <a:p>
            <a:pPr marL="742950" marR="0" lvl="1" indent="-285750">
              <a:lnSpc>
                <a:spcPct val="100000"/>
              </a:lnSpc>
              <a:spcBef>
                <a:spcPts val="0"/>
              </a:spcBef>
              <a:spcAft>
                <a:spcPts val="0"/>
              </a:spcAft>
              <a:buFont typeface="+mj-lt"/>
              <a:buAutoNum type="alphaLcPeriod"/>
            </a:pPr>
            <a:r>
              <a:rPr lang="en-US" sz="1500" kern="100" dirty="0">
                <a:solidFill>
                  <a:schemeClr val="tx1"/>
                </a:solidFill>
                <a:latin typeface="+mn-lt"/>
                <a:ea typeface="Aptos" panose="020B0004020202020204" pitchFamily="34" charset="0"/>
                <a:cs typeface="Times New Roman" panose="02020603050405020304" pitchFamily="18" charset="0"/>
              </a:rPr>
              <a:t>Materials identified as critical or desirable over existing alternatives for advanced reactors</a:t>
            </a:r>
          </a:p>
          <a:p>
            <a:pPr marL="742950" marR="0" lvl="1" indent="-285750">
              <a:lnSpc>
                <a:spcPct val="100000"/>
              </a:lnSpc>
              <a:spcBef>
                <a:spcPts val="0"/>
              </a:spcBef>
              <a:spcAft>
                <a:spcPts val="0"/>
              </a:spcAft>
              <a:buFont typeface="+mj-lt"/>
              <a:buAutoNum type="alphaLcPeriod"/>
            </a:pPr>
            <a:r>
              <a:rPr lang="en-US" sz="1500" kern="0" dirty="0">
                <a:solidFill>
                  <a:schemeClr val="tx1"/>
                </a:solidFill>
                <a:latin typeface="+mn-lt"/>
                <a:ea typeface="Times New Roman" panose="02020603050405020304" pitchFamily="18" charset="0"/>
                <a:cs typeface="Aptos" panose="020B0004020202020204" pitchFamily="34" charset="0"/>
              </a:rPr>
              <a:t>Materials in use, but with an untested manufacturing or treatment process</a:t>
            </a:r>
          </a:p>
          <a:p>
            <a:pPr>
              <a:lnSpc>
                <a:spcPct val="100000"/>
              </a:lnSpc>
              <a:spcAft>
                <a:spcPts val="600"/>
              </a:spcAft>
            </a:pPr>
            <a:r>
              <a:rPr lang="en-US" sz="1700" dirty="0">
                <a:solidFill>
                  <a:schemeClr val="tx1"/>
                </a:solidFill>
                <a:latin typeface="+mn-lt"/>
              </a:rPr>
              <a:t>Irradiation testing conditions </a:t>
            </a:r>
          </a:p>
          <a:p>
            <a:pPr marL="742950" lvl="1" indent="-285750">
              <a:lnSpc>
                <a:spcPct val="100000"/>
              </a:lnSpc>
              <a:spcBef>
                <a:spcPts val="0"/>
              </a:spcBef>
              <a:buFont typeface="+mj-lt"/>
              <a:buAutoNum type="alphaLcPeriod"/>
            </a:pPr>
            <a:r>
              <a:rPr lang="en-US" sz="1500" kern="100" dirty="0">
                <a:solidFill>
                  <a:schemeClr val="tx1"/>
                </a:solidFill>
                <a:latin typeface="+mn-lt"/>
                <a:ea typeface="Aptos" panose="020B0004020202020204" pitchFamily="34" charset="0"/>
                <a:cs typeface="Times New Roman" panose="02020603050405020304" pitchFamily="18" charset="0"/>
              </a:rPr>
              <a:t>Specimen geometry needs to fit NSUF </a:t>
            </a:r>
            <a:r>
              <a:rPr lang="en-US" sz="1500" u="sng" kern="100" dirty="0">
                <a:solidFill>
                  <a:schemeClr val="tx1"/>
                </a:solidFill>
                <a:latin typeface="+mn-lt"/>
                <a:ea typeface="Aptos" panose="020B0004020202020204" pitchFamily="34" charset="0"/>
                <a:cs typeface="Times New Roman" panose="02020603050405020304" pitchFamily="18" charset="0"/>
              </a:rPr>
              <a:t>Structural Material Standard Capsule (SMSC) </a:t>
            </a:r>
            <a:r>
              <a:rPr lang="en-US" sz="1500" kern="100" dirty="0">
                <a:solidFill>
                  <a:schemeClr val="tx1"/>
                </a:solidFill>
                <a:latin typeface="+mn-lt"/>
                <a:ea typeface="Aptos" panose="020B0004020202020204" pitchFamily="34" charset="0"/>
                <a:cs typeface="Times New Roman" panose="02020603050405020304" pitchFamily="18" charset="0"/>
              </a:rPr>
              <a:t>(SMSC is limited to 6 mm and 3 mm disks, and SSJ3 tensile specimens)</a:t>
            </a:r>
          </a:p>
          <a:p>
            <a:pPr marL="742950" marR="0" lvl="1" indent="-285750">
              <a:lnSpc>
                <a:spcPct val="100000"/>
              </a:lnSpc>
              <a:spcBef>
                <a:spcPts val="0"/>
              </a:spcBef>
              <a:spcAft>
                <a:spcPts val="0"/>
              </a:spcAft>
              <a:buFont typeface="+mj-lt"/>
              <a:buAutoNum type="alphaLcPeriod"/>
            </a:pPr>
            <a:r>
              <a:rPr lang="en-US" sz="1500" kern="100" dirty="0">
                <a:solidFill>
                  <a:schemeClr val="tx1"/>
                </a:solidFill>
                <a:effectLst/>
                <a:latin typeface="+mn-lt"/>
                <a:ea typeface="Aptos" panose="020B0004020202020204" pitchFamily="34" charset="0"/>
                <a:cs typeface="Times New Roman" panose="02020603050405020304" pitchFamily="18" charset="0"/>
              </a:rPr>
              <a:t>Irradiation conditions (temperature, fluence, spectrum, dpa, etc.) need to be provided and be achievable at ATR</a:t>
            </a:r>
          </a:p>
          <a:p>
            <a:pPr marL="742950" marR="0" lvl="1" indent="-285750">
              <a:lnSpc>
                <a:spcPct val="100000"/>
              </a:lnSpc>
              <a:spcBef>
                <a:spcPts val="0"/>
              </a:spcBef>
              <a:spcAft>
                <a:spcPts val="0"/>
              </a:spcAft>
              <a:buFont typeface="+mj-lt"/>
              <a:buAutoNum type="alphaLcPeriod"/>
            </a:pPr>
            <a:r>
              <a:rPr lang="en-US" sz="1500" kern="100" dirty="0">
                <a:solidFill>
                  <a:schemeClr val="tx1"/>
                </a:solidFill>
                <a:effectLst/>
                <a:latin typeface="+mn-lt"/>
                <a:ea typeface="Aptos" panose="020B0004020202020204" pitchFamily="34" charset="0"/>
                <a:cs typeface="Times New Roman" panose="02020603050405020304" pitchFamily="18" charset="0"/>
              </a:rPr>
              <a:t>Special conditions (limited capability for special environments while using the SMSC)</a:t>
            </a:r>
            <a:endParaRPr lang="en-US" sz="1500" dirty="0">
              <a:solidFill>
                <a:schemeClr val="tx1"/>
              </a:solidFill>
              <a:latin typeface="+mn-lt"/>
            </a:endParaRPr>
          </a:p>
          <a:p>
            <a:endParaRPr lang="en-US" dirty="0">
              <a:solidFill>
                <a:schemeClr val="tx1"/>
              </a:solidFill>
            </a:endParaRPr>
          </a:p>
        </p:txBody>
      </p:sp>
      <p:sp>
        <p:nvSpPr>
          <p:cNvPr id="2" name="Title 1">
            <a:extLst>
              <a:ext uri="{FF2B5EF4-FFF2-40B4-BE49-F238E27FC236}">
                <a16:creationId xmlns:a16="http://schemas.microsoft.com/office/drawing/2014/main" id="{E4C5C8D8-A094-3579-3BA4-0BDF16C1889F}"/>
              </a:ext>
            </a:extLst>
          </p:cNvPr>
          <p:cNvSpPr>
            <a:spLocks noGrp="1"/>
          </p:cNvSpPr>
          <p:nvPr>
            <p:ph type="title"/>
          </p:nvPr>
        </p:nvSpPr>
        <p:spPr>
          <a:xfrm>
            <a:off x="888175" y="450376"/>
            <a:ext cx="10973857" cy="609879"/>
          </a:xfrm>
        </p:spPr>
        <p:txBody>
          <a:bodyPr/>
          <a:lstStyle/>
          <a:p>
            <a:r>
              <a:rPr lang="en-US" dirty="0"/>
              <a:t>Specimen Identification and Prioritization (SIP) Working Group</a:t>
            </a:r>
          </a:p>
        </p:txBody>
      </p:sp>
      <p:sp>
        <p:nvSpPr>
          <p:cNvPr id="4" name="Title 1">
            <a:extLst>
              <a:ext uri="{FF2B5EF4-FFF2-40B4-BE49-F238E27FC236}">
                <a16:creationId xmlns:a16="http://schemas.microsoft.com/office/drawing/2014/main" id="{53916CDA-076C-F1AD-8B49-B9F785B10B79}"/>
              </a:ext>
            </a:extLst>
          </p:cNvPr>
          <p:cNvSpPr txBox="1">
            <a:spLocks/>
          </p:cNvSpPr>
          <p:nvPr/>
        </p:nvSpPr>
        <p:spPr>
          <a:xfrm>
            <a:off x="888175" y="2626987"/>
            <a:ext cx="10973857" cy="783731"/>
          </a:xfrm>
          <a:prstGeom prst="rect">
            <a:avLst/>
          </a:prstGeom>
        </p:spPr>
        <p:txBody>
          <a:bodyPr vert="horz" lIns="0" tIns="0" rIns="91440" bIns="45720" rtlCol="0" anchor="t" anchorCtr="0">
            <a:noAutofit/>
          </a:bodyPr>
          <a:lstStyle>
            <a:lvl1pPr algn="l" defTabSz="914400" rtl="0" eaLnBrk="1" latinLnBrk="0" hangingPunct="1">
              <a:lnSpc>
                <a:spcPct val="90000"/>
              </a:lnSpc>
              <a:spcBef>
                <a:spcPct val="0"/>
              </a:spcBef>
              <a:buNone/>
              <a:defRPr sz="2800" b="1" i="0" kern="1200" baseline="0">
                <a:solidFill>
                  <a:schemeClr val="accent3"/>
                </a:solidFill>
                <a:latin typeface="Arial" panose="020B0604020202020204" pitchFamily="34" charset="0"/>
                <a:ea typeface="+mj-ea"/>
                <a:cs typeface="Arial" panose="020B0604020202020204" pitchFamily="34" charset="0"/>
              </a:defRPr>
            </a:lvl1pPr>
          </a:lstStyle>
          <a:p>
            <a:r>
              <a:rPr lang="en-US" sz="2400" b="0" dirty="0"/>
              <a:t>Objective of SIP WG</a:t>
            </a:r>
          </a:p>
        </p:txBody>
      </p:sp>
    </p:spTree>
    <p:extLst>
      <p:ext uri="{BB962C8B-B14F-4D97-AF65-F5344CB8AC3E}">
        <p14:creationId xmlns:p14="http://schemas.microsoft.com/office/powerpoint/2010/main" val="416514636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B01E4-4164-D4D0-9FAE-FF24250E84CF}"/>
              </a:ext>
            </a:extLst>
          </p:cNvPr>
          <p:cNvSpPr>
            <a:spLocks noGrp="1"/>
          </p:cNvSpPr>
          <p:nvPr>
            <p:ph type="title"/>
          </p:nvPr>
        </p:nvSpPr>
        <p:spPr>
          <a:xfrm>
            <a:off x="888176" y="558602"/>
            <a:ext cx="10415648" cy="1008797"/>
          </a:xfrm>
        </p:spPr>
        <p:txBody>
          <a:bodyPr/>
          <a:lstStyle/>
          <a:p>
            <a:r>
              <a:rPr lang="en-US" dirty="0"/>
              <a:t>SMSC Capsule Materials and Irradiation Limits</a:t>
            </a:r>
          </a:p>
        </p:txBody>
      </p:sp>
      <p:sp>
        <p:nvSpPr>
          <p:cNvPr id="3" name="Content Placeholder 2">
            <a:extLst>
              <a:ext uri="{FF2B5EF4-FFF2-40B4-BE49-F238E27FC236}">
                <a16:creationId xmlns:a16="http://schemas.microsoft.com/office/drawing/2014/main" id="{263E2B5C-90CD-CE9A-4EC4-F78160F64D5B}"/>
              </a:ext>
            </a:extLst>
          </p:cNvPr>
          <p:cNvSpPr>
            <a:spLocks noGrp="1"/>
          </p:cNvSpPr>
          <p:nvPr>
            <p:ph idx="1"/>
          </p:nvPr>
        </p:nvSpPr>
        <p:spPr>
          <a:xfrm>
            <a:off x="888176" y="1082041"/>
            <a:ext cx="6472744" cy="5459400"/>
          </a:xfrm>
        </p:spPr>
        <p:txBody>
          <a:bodyPr/>
          <a:lstStyle/>
          <a:p>
            <a:pPr>
              <a:lnSpc>
                <a:spcPct val="100000"/>
              </a:lnSpc>
              <a:spcBef>
                <a:spcPts val="1200"/>
              </a:spcBef>
            </a:pPr>
            <a:r>
              <a:rPr lang="en-US" sz="2100" b="1" dirty="0">
                <a:solidFill>
                  <a:schemeClr val="tx1"/>
                </a:solidFill>
                <a:latin typeface="+mn-lt"/>
                <a:ea typeface="Times New Roman" panose="02020603050405020304" pitchFamily="18" charset="0"/>
                <a:cs typeface="Times New Roman" panose="02020603050405020304" pitchFamily="18" charset="0"/>
              </a:rPr>
              <a:t>Materials</a:t>
            </a:r>
            <a:r>
              <a:rPr lang="en-US" sz="2100" dirty="0">
                <a:solidFill>
                  <a:schemeClr val="tx1"/>
                </a:solidFill>
                <a:latin typeface="+mn-lt"/>
                <a:ea typeface="Times New Roman" panose="02020603050405020304" pitchFamily="18" charset="0"/>
                <a:cs typeface="Times New Roman" panose="02020603050405020304" pitchFamily="18" charset="0"/>
              </a:rPr>
              <a:t>: non-fuel, structural and cladding materials, materials should not be brittle.</a:t>
            </a:r>
            <a:endParaRPr lang="en-US" sz="2100" dirty="0">
              <a:solidFill>
                <a:schemeClr val="tx1"/>
              </a:solidFill>
              <a:latin typeface="+mn-lt"/>
              <a:ea typeface="DengXian" panose="02010600030101010101" pitchFamily="2" charset="-122"/>
              <a:cs typeface="Times New Roman" panose="02020603050405020304" pitchFamily="18" charset="0"/>
            </a:endParaRPr>
          </a:p>
          <a:p>
            <a:pPr>
              <a:lnSpc>
                <a:spcPct val="100000"/>
              </a:lnSpc>
              <a:spcBef>
                <a:spcPts val="1200"/>
              </a:spcBef>
            </a:pPr>
            <a:r>
              <a:rPr lang="en-US" sz="2100" b="1" dirty="0">
                <a:solidFill>
                  <a:schemeClr val="tx1"/>
                </a:solidFill>
                <a:latin typeface="+mn-lt"/>
                <a:ea typeface="Times New Roman" panose="02020603050405020304" pitchFamily="18" charset="0"/>
                <a:cs typeface="Times New Roman" panose="02020603050405020304" pitchFamily="18" charset="0"/>
              </a:rPr>
              <a:t>Maximum dpa</a:t>
            </a:r>
            <a:r>
              <a:rPr lang="en-US" sz="2100" dirty="0">
                <a:solidFill>
                  <a:schemeClr val="tx1"/>
                </a:solidFill>
                <a:latin typeface="+mn-lt"/>
                <a:ea typeface="Times New Roman" panose="02020603050405020304" pitchFamily="18" charset="0"/>
                <a:cs typeface="Times New Roman" panose="02020603050405020304" pitchFamily="18" charset="0"/>
              </a:rPr>
              <a:t>: 6 dpa (in stainless steel)</a:t>
            </a:r>
          </a:p>
          <a:p>
            <a:pPr>
              <a:lnSpc>
                <a:spcPct val="100000"/>
              </a:lnSpc>
              <a:spcBef>
                <a:spcPts val="1200"/>
              </a:spcBef>
            </a:pPr>
            <a:r>
              <a:rPr lang="en-US" sz="2100" b="1" dirty="0">
                <a:solidFill>
                  <a:schemeClr val="tx1"/>
                </a:solidFill>
                <a:latin typeface="+mn-lt"/>
                <a:ea typeface="Times New Roman" panose="02020603050405020304" pitchFamily="18" charset="0"/>
                <a:cs typeface="Times New Roman" panose="02020603050405020304" pitchFamily="18" charset="0"/>
              </a:rPr>
              <a:t>Temperature range</a:t>
            </a:r>
            <a:r>
              <a:rPr lang="en-US" sz="2100" dirty="0">
                <a:solidFill>
                  <a:schemeClr val="tx1"/>
                </a:solidFill>
                <a:latin typeface="+mn-lt"/>
                <a:ea typeface="Times New Roman" panose="02020603050405020304" pitchFamily="18" charset="0"/>
                <a:cs typeface="Times New Roman" panose="02020603050405020304" pitchFamily="18" charset="0"/>
              </a:rPr>
              <a:t>: ~200-700 </a:t>
            </a:r>
            <a:r>
              <a:rPr lang="en-US" sz="2100" baseline="30000" dirty="0">
                <a:solidFill>
                  <a:schemeClr val="tx1"/>
                </a:solidFill>
                <a:latin typeface="+mn-lt"/>
                <a:ea typeface="Times New Roman" panose="02020603050405020304" pitchFamily="18" charset="0"/>
                <a:cs typeface="Times New Roman" panose="02020603050405020304" pitchFamily="18" charset="0"/>
              </a:rPr>
              <a:t>°</a:t>
            </a:r>
            <a:r>
              <a:rPr lang="en-US" sz="2100" dirty="0">
                <a:solidFill>
                  <a:schemeClr val="tx1"/>
                </a:solidFill>
                <a:latin typeface="+mn-lt"/>
                <a:ea typeface="Times New Roman" panose="02020603050405020304" pitchFamily="18" charset="0"/>
                <a:cs typeface="Times New Roman" panose="02020603050405020304" pitchFamily="18" charset="0"/>
              </a:rPr>
              <a:t>C.</a:t>
            </a:r>
          </a:p>
          <a:p>
            <a:pPr>
              <a:lnSpc>
                <a:spcPct val="100000"/>
              </a:lnSpc>
            </a:pPr>
            <a:endParaRPr lang="en-US" dirty="0">
              <a:solidFill>
                <a:schemeClr val="tx1"/>
              </a:solidFill>
            </a:endParaRPr>
          </a:p>
          <a:p>
            <a:pPr>
              <a:lnSpc>
                <a:spcPct val="100000"/>
              </a:lnSpc>
              <a:spcBef>
                <a:spcPts val="0"/>
              </a:spcBef>
            </a:pPr>
            <a:endParaRPr lang="en-US" dirty="0">
              <a:solidFill>
                <a:schemeClr val="tx1"/>
              </a:solidFill>
            </a:endParaRPr>
          </a:p>
          <a:p>
            <a:pPr>
              <a:lnSpc>
                <a:spcPct val="100000"/>
              </a:lnSpc>
              <a:spcBef>
                <a:spcPts val="0"/>
              </a:spcBef>
            </a:pPr>
            <a:r>
              <a:rPr lang="en-US" sz="2100" dirty="0">
                <a:solidFill>
                  <a:schemeClr val="tx1"/>
                </a:solidFill>
              </a:rPr>
              <a:t>Drop In materials experiment</a:t>
            </a:r>
          </a:p>
          <a:p>
            <a:pPr lvl="1">
              <a:lnSpc>
                <a:spcPct val="100000"/>
              </a:lnSpc>
              <a:spcBef>
                <a:spcPts val="0"/>
              </a:spcBef>
            </a:pPr>
            <a:r>
              <a:rPr lang="en-US" sz="2100" dirty="0">
                <a:solidFill>
                  <a:schemeClr val="tx1"/>
                </a:solidFill>
              </a:rPr>
              <a:t>6 capsules </a:t>
            </a:r>
            <a:r>
              <a:rPr lang="en-US" sz="2100" dirty="0">
                <a:solidFill>
                  <a:schemeClr val="accent5"/>
                </a:solidFill>
              </a:rPr>
              <a:t>(initial loading)</a:t>
            </a:r>
          </a:p>
          <a:p>
            <a:pPr>
              <a:lnSpc>
                <a:spcPct val="100000"/>
              </a:lnSpc>
              <a:spcBef>
                <a:spcPts val="600"/>
              </a:spcBef>
            </a:pPr>
            <a:r>
              <a:rPr lang="en-US" sz="2100" dirty="0">
                <a:solidFill>
                  <a:schemeClr val="tx1"/>
                </a:solidFill>
              </a:rPr>
              <a:t>60 days ATR cycle</a:t>
            </a:r>
          </a:p>
          <a:p>
            <a:pPr>
              <a:lnSpc>
                <a:spcPct val="100000"/>
              </a:lnSpc>
              <a:spcBef>
                <a:spcPts val="600"/>
              </a:spcBef>
            </a:pPr>
            <a:r>
              <a:rPr lang="en-US" sz="2100" dirty="0">
                <a:solidFill>
                  <a:schemeClr val="tx1"/>
                </a:solidFill>
              </a:rPr>
              <a:t>B8 position (“small B”)</a:t>
            </a:r>
          </a:p>
          <a:p>
            <a:pPr>
              <a:lnSpc>
                <a:spcPct val="100000"/>
              </a:lnSpc>
              <a:spcBef>
                <a:spcPts val="600"/>
              </a:spcBef>
            </a:pPr>
            <a:r>
              <a:rPr lang="en-US" sz="2100" dirty="0">
                <a:solidFill>
                  <a:schemeClr val="tx1"/>
                </a:solidFill>
              </a:rPr>
              <a:t>Concept maximizes the efficiency of the ATR, utilizing all three dimensions available</a:t>
            </a:r>
          </a:p>
          <a:p>
            <a:pPr>
              <a:spcBef>
                <a:spcPts val="1200"/>
              </a:spcBef>
            </a:pPr>
            <a:endParaRPr lang="en-US" dirty="0">
              <a:solidFill>
                <a:schemeClr val="tx1"/>
              </a:solidFill>
            </a:endParaRPr>
          </a:p>
          <a:p>
            <a:endParaRPr lang="en-US" dirty="0">
              <a:solidFill>
                <a:schemeClr val="tx1"/>
              </a:solidFill>
            </a:endParaRPr>
          </a:p>
          <a:p>
            <a:endParaRPr lang="en-US" dirty="0">
              <a:solidFill>
                <a:schemeClr val="tx1"/>
              </a:solidFill>
            </a:endParaRPr>
          </a:p>
        </p:txBody>
      </p:sp>
      <p:pic>
        <p:nvPicPr>
          <p:cNvPr id="5" name="Content Placeholder 2">
            <a:extLst>
              <a:ext uri="{FF2B5EF4-FFF2-40B4-BE49-F238E27FC236}">
                <a16:creationId xmlns:a16="http://schemas.microsoft.com/office/drawing/2014/main" id="{3D659993-12D5-16F9-2AFD-00AFC68D7A3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659705" y="823691"/>
            <a:ext cx="5228810" cy="5198829"/>
          </a:xfrm>
          <a:prstGeom prst="ellipse">
            <a:avLst/>
          </a:prstGeom>
          <a:ln>
            <a:noFill/>
          </a:ln>
          <a:effectLst>
            <a:softEdge rad="112500"/>
          </a:effectLst>
        </p:spPr>
      </p:pic>
      <p:sp>
        <p:nvSpPr>
          <p:cNvPr id="7" name="Oval 6">
            <a:extLst>
              <a:ext uri="{FF2B5EF4-FFF2-40B4-BE49-F238E27FC236}">
                <a16:creationId xmlns:a16="http://schemas.microsoft.com/office/drawing/2014/main" id="{72373527-1A5A-EEAC-EE45-8DB2248A67F7}"/>
              </a:ext>
            </a:extLst>
          </p:cNvPr>
          <p:cNvSpPr/>
          <p:nvPr/>
        </p:nvSpPr>
        <p:spPr>
          <a:xfrm>
            <a:off x="8794738" y="2156020"/>
            <a:ext cx="327170" cy="327171"/>
          </a:xfrm>
          <a:prstGeom prst="ellipse">
            <a:avLst/>
          </a:prstGeom>
          <a:noFill/>
          <a:ln w="349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D521E47F-82E7-8E42-9317-788C59971993}"/>
              </a:ext>
            </a:extLst>
          </p:cNvPr>
          <p:cNvSpPr txBox="1">
            <a:spLocks/>
          </p:cNvSpPr>
          <p:nvPr/>
        </p:nvSpPr>
        <p:spPr>
          <a:xfrm>
            <a:off x="888176" y="3028274"/>
            <a:ext cx="6129844" cy="1008797"/>
          </a:xfrm>
          <a:prstGeom prst="rect">
            <a:avLst/>
          </a:prstGeom>
        </p:spPr>
        <p:txBody>
          <a:bodyPr vert="horz" lIns="0" tIns="0" rIns="91440" bIns="45720" rtlCol="0" anchor="t" anchorCtr="0">
            <a:noAutofit/>
          </a:bodyPr>
          <a:lstStyle>
            <a:lvl1pPr algn="l" defTabSz="914400" rtl="0" eaLnBrk="1" latinLnBrk="0" hangingPunct="1">
              <a:lnSpc>
                <a:spcPct val="90000"/>
              </a:lnSpc>
              <a:spcBef>
                <a:spcPct val="0"/>
              </a:spcBef>
              <a:buNone/>
              <a:defRPr sz="2800" b="1" i="0" kern="1200" baseline="0">
                <a:solidFill>
                  <a:schemeClr val="accent3"/>
                </a:solidFill>
                <a:latin typeface="Arial" panose="020B0604020202020204" pitchFamily="34" charset="0"/>
                <a:ea typeface="+mj-ea"/>
                <a:cs typeface="Arial" panose="020B0604020202020204" pitchFamily="34" charset="0"/>
              </a:defRPr>
            </a:lvl1pPr>
          </a:lstStyle>
          <a:p>
            <a:r>
              <a:rPr lang="en-US" dirty="0"/>
              <a:t>Experimental Overview</a:t>
            </a:r>
          </a:p>
        </p:txBody>
      </p:sp>
    </p:spTree>
    <p:extLst>
      <p:ext uri="{BB962C8B-B14F-4D97-AF65-F5344CB8AC3E}">
        <p14:creationId xmlns:p14="http://schemas.microsoft.com/office/powerpoint/2010/main" val="4028104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BE068-F3B6-6D72-DD37-BCAF567E0E66}"/>
              </a:ext>
            </a:extLst>
          </p:cNvPr>
          <p:cNvSpPr>
            <a:spLocks noGrp="1"/>
          </p:cNvSpPr>
          <p:nvPr>
            <p:ph type="title"/>
          </p:nvPr>
        </p:nvSpPr>
        <p:spPr/>
        <p:txBody>
          <a:bodyPr/>
          <a:lstStyle/>
          <a:p>
            <a:r>
              <a:rPr lang="en-US" dirty="0"/>
              <a:t>5/8” NSUF Structural Material Standard Capsule (SMSC)</a:t>
            </a:r>
          </a:p>
        </p:txBody>
      </p:sp>
      <p:pic>
        <p:nvPicPr>
          <p:cNvPr id="4" name="SAM-2 Specimen Assembly with Edges">
            <a:hlinkClick r:id="" action="ppaction://media"/>
            <a:extLst>
              <a:ext uri="{FF2B5EF4-FFF2-40B4-BE49-F238E27FC236}">
                <a16:creationId xmlns:a16="http://schemas.microsoft.com/office/drawing/2014/main" id="{6AB4E9DF-AB61-03B3-BD46-76BC2E7463F5}"/>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4801" b="8845"/>
          <a:stretch/>
        </p:blipFill>
        <p:spPr>
          <a:xfrm>
            <a:off x="1881133" y="2189563"/>
            <a:ext cx="8688387" cy="3157780"/>
          </a:xfrm>
          <a:prstGeom prst="rect">
            <a:avLst/>
          </a:prstGeom>
        </p:spPr>
      </p:pic>
      <p:sp>
        <p:nvSpPr>
          <p:cNvPr id="6" name="TextBox 5">
            <a:extLst>
              <a:ext uri="{FF2B5EF4-FFF2-40B4-BE49-F238E27FC236}">
                <a16:creationId xmlns:a16="http://schemas.microsoft.com/office/drawing/2014/main" id="{5551E65F-1D2D-4EF9-2214-9222E50670B1}"/>
              </a:ext>
            </a:extLst>
          </p:cNvPr>
          <p:cNvSpPr txBox="1"/>
          <p:nvPr/>
        </p:nvSpPr>
        <p:spPr>
          <a:xfrm>
            <a:off x="1215705" y="2205429"/>
            <a:ext cx="1770681" cy="923330"/>
          </a:xfrm>
          <a:prstGeom prst="rect">
            <a:avLst/>
          </a:prstGeom>
          <a:noFill/>
        </p:spPr>
        <p:txBody>
          <a:bodyPr wrap="square" rtlCol="0">
            <a:spAutoFit/>
          </a:bodyPr>
          <a:lstStyle/>
          <a:p>
            <a:r>
              <a:rPr lang="en-US" dirty="0"/>
              <a:t>(36) Tensile Specimens 0.75 mm</a:t>
            </a:r>
          </a:p>
        </p:txBody>
      </p:sp>
      <p:sp>
        <p:nvSpPr>
          <p:cNvPr id="7" name="TextBox 6">
            <a:extLst>
              <a:ext uri="{FF2B5EF4-FFF2-40B4-BE49-F238E27FC236}">
                <a16:creationId xmlns:a16="http://schemas.microsoft.com/office/drawing/2014/main" id="{93726FFA-BB9D-F7EE-0E13-0FB4C50D4DE3}"/>
              </a:ext>
            </a:extLst>
          </p:cNvPr>
          <p:cNvSpPr txBox="1"/>
          <p:nvPr/>
        </p:nvSpPr>
        <p:spPr>
          <a:xfrm>
            <a:off x="3547924" y="1820231"/>
            <a:ext cx="2273085" cy="369332"/>
          </a:xfrm>
          <a:prstGeom prst="rect">
            <a:avLst/>
          </a:prstGeom>
          <a:noFill/>
        </p:spPr>
        <p:txBody>
          <a:bodyPr wrap="square" rtlCol="0">
            <a:spAutoFit/>
          </a:bodyPr>
          <a:lstStyle/>
          <a:p>
            <a:r>
              <a:rPr lang="en-US" dirty="0"/>
              <a:t>(10) 6 X 1 mm discs</a:t>
            </a:r>
          </a:p>
        </p:txBody>
      </p:sp>
      <p:sp>
        <p:nvSpPr>
          <p:cNvPr id="8" name="TextBox 7">
            <a:extLst>
              <a:ext uri="{FF2B5EF4-FFF2-40B4-BE49-F238E27FC236}">
                <a16:creationId xmlns:a16="http://schemas.microsoft.com/office/drawing/2014/main" id="{31B5408A-87A9-EE81-50BB-7C7F9C6EDAB4}"/>
              </a:ext>
            </a:extLst>
          </p:cNvPr>
          <p:cNvSpPr txBox="1"/>
          <p:nvPr/>
        </p:nvSpPr>
        <p:spPr>
          <a:xfrm>
            <a:off x="6472712" y="1401539"/>
            <a:ext cx="2349285" cy="369332"/>
          </a:xfrm>
          <a:prstGeom prst="rect">
            <a:avLst/>
          </a:prstGeom>
          <a:noFill/>
        </p:spPr>
        <p:txBody>
          <a:bodyPr wrap="square" rtlCol="0">
            <a:spAutoFit/>
          </a:bodyPr>
          <a:lstStyle/>
          <a:p>
            <a:r>
              <a:rPr lang="en-US" dirty="0"/>
              <a:t>(64) 3 X .5 mm discs</a:t>
            </a:r>
          </a:p>
        </p:txBody>
      </p:sp>
      <p:cxnSp>
        <p:nvCxnSpPr>
          <p:cNvPr id="9" name="Straight Arrow Connector 8">
            <a:extLst>
              <a:ext uri="{FF2B5EF4-FFF2-40B4-BE49-F238E27FC236}">
                <a16:creationId xmlns:a16="http://schemas.microsoft.com/office/drawing/2014/main" id="{DB6E1205-8EAD-1D83-EB81-5B74BEDDEC65}"/>
              </a:ext>
            </a:extLst>
          </p:cNvPr>
          <p:cNvCxnSpPr>
            <a:cxnSpLocks/>
          </p:cNvCxnSpPr>
          <p:nvPr/>
        </p:nvCxnSpPr>
        <p:spPr bwMode="auto">
          <a:xfrm>
            <a:off x="2466363" y="2754869"/>
            <a:ext cx="246277" cy="425433"/>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0" name="Straight Arrow Connector 9">
            <a:extLst>
              <a:ext uri="{FF2B5EF4-FFF2-40B4-BE49-F238E27FC236}">
                <a16:creationId xmlns:a16="http://schemas.microsoft.com/office/drawing/2014/main" id="{DA571205-A14E-BFD5-48F5-AC168C6828B0}"/>
              </a:ext>
            </a:extLst>
          </p:cNvPr>
          <p:cNvCxnSpPr>
            <a:cxnSpLocks/>
            <a:stCxn id="7" idx="2"/>
          </p:cNvCxnSpPr>
          <p:nvPr/>
        </p:nvCxnSpPr>
        <p:spPr bwMode="auto">
          <a:xfrm>
            <a:off x="4684466" y="2189564"/>
            <a:ext cx="458168" cy="565305"/>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1" name="Straight Arrow Connector 10">
            <a:extLst>
              <a:ext uri="{FF2B5EF4-FFF2-40B4-BE49-F238E27FC236}">
                <a16:creationId xmlns:a16="http://schemas.microsoft.com/office/drawing/2014/main" id="{BFE6EDF3-FA35-75D6-2239-3C6271EF4A0B}"/>
              </a:ext>
            </a:extLst>
          </p:cNvPr>
          <p:cNvCxnSpPr>
            <a:cxnSpLocks/>
          </p:cNvCxnSpPr>
          <p:nvPr/>
        </p:nvCxnSpPr>
        <p:spPr bwMode="auto">
          <a:xfrm flipH="1">
            <a:off x="6069257" y="1770871"/>
            <a:ext cx="417180" cy="648529"/>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pic>
        <p:nvPicPr>
          <p:cNvPr id="16" name="Picture 15" descr="A picture containing text&#10;&#10;Description automatically generated">
            <a:extLst>
              <a:ext uri="{FF2B5EF4-FFF2-40B4-BE49-F238E27FC236}">
                <a16:creationId xmlns:a16="http://schemas.microsoft.com/office/drawing/2014/main" id="{30FA4D9E-3E0D-063C-A184-62A8C66B323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248"/>
          <a:stretch/>
        </p:blipFill>
        <p:spPr bwMode="auto">
          <a:xfrm rot="16200000">
            <a:off x="8593124" y="2575723"/>
            <a:ext cx="1572590" cy="533644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98455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268"/>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268"/>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268"/>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268"/>
                                        <p:tgtEl>
                                          <p:spTgt spid="7"/>
                                        </p:tgtEl>
                                      </p:cBhvr>
                                    </p:animEffect>
                                  </p:childTnLst>
                                </p:cTn>
                              </p:par>
                              <p:par>
                                <p:cTn id="17" presetID="10"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268"/>
                                        <p:tgtEl>
                                          <p:spTgt spid="1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268"/>
                                        <p:tgtEl>
                                          <p:spTgt spid="8"/>
                                        </p:tgtEl>
                                      </p:cBhvr>
                                    </p:animEffect>
                                  </p:childTnLst>
                                </p:cTn>
                              </p:par>
                            </p:childTnLst>
                          </p:cTn>
                        </p:par>
                        <p:par>
                          <p:cTn id="23" fill="hold">
                            <p:stCondLst>
                              <p:cond delay="1268"/>
                            </p:stCondLst>
                            <p:childTnLst>
                              <p:par>
                                <p:cTn id="24" presetID="1" presetClass="mediacall" presetSubtype="0" fill="hold" nodeType="afterEffect">
                                  <p:stCondLst>
                                    <p:cond delay="0"/>
                                  </p:stCondLst>
                                  <p:childTnLst>
                                    <p:cmd type="call" cmd="playFrom(0.0)">
                                      <p:cBhvr>
                                        <p:cTn id="25" dur="77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6" fill="hold" display="0">
                  <p:stCondLst>
                    <p:cond delay="indefinite"/>
                  </p:stCondLst>
                </p:cTn>
                <p:tgtEl>
                  <p:spTgt spid="4"/>
                </p:tgtEl>
              </p:cMediaNode>
            </p:video>
            <p:seq concurrent="1" nextAc="seek">
              <p:cTn id="27" restart="whenNotActive" fill="hold" evtFilter="cancelBubble" nodeType="interactiveSeq">
                <p:stCondLst>
                  <p:cond evt="onClick" delay="0">
                    <p:tgtEl>
                      <p:spTgt spid="4"/>
                    </p:tgtEl>
                  </p:cond>
                </p:stCondLst>
                <p:endSync evt="end" delay="0">
                  <p:rtn val="all"/>
                </p:endSync>
                <p:childTnLst>
                  <p:par>
                    <p:cTn id="28" fill="hold">
                      <p:stCondLst>
                        <p:cond delay="0"/>
                      </p:stCondLst>
                      <p:childTnLst>
                        <p:par>
                          <p:cTn id="29" fill="hold">
                            <p:stCondLst>
                              <p:cond delay="0"/>
                            </p:stCondLst>
                            <p:childTnLst>
                              <p:par>
                                <p:cTn id="30" presetID="2" presetClass="mediacall" presetSubtype="0" fill="hold" nodeType="clickEffect">
                                  <p:stCondLst>
                                    <p:cond delay="0"/>
                                  </p:stCondLst>
                                  <p:childTnLst>
                                    <p:cmd type="call" cmd="togglePause">
                                      <p:cBhvr>
                                        <p:cTn id="31" dur="1" fill="hold"/>
                                        <p:tgtEl>
                                          <p:spTgt spid="4"/>
                                        </p:tgtEl>
                                      </p:cBhvr>
                                    </p:cmd>
                                  </p:childTnLst>
                                </p:cTn>
                              </p:par>
                            </p:childTnLst>
                          </p:cTn>
                        </p:par>
                      </p:childTnLst>
                    </p:cTn>
                  </p:par>
                </p:childTnLst>
              </p:cTn>
              <p:nextCondLst>
                <p:cond evt="onClick" delay="0">
                  <p:tgtEl>
                    <p:spTgt spid="4"/>
                  </p:tgtEl>
                </p:cond>
              </p:nextCondLst>
            </p:seq>
          </p:childTnLst>
        </p:cTn>
      </p:par>
    </p:tnLst>
    <p:bldLst>
      <p:bldP spid="6" grpId="0"/>
      <p:bldP spid="7" grpId="0"/>
      <p:bldP spid="8"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AFF14-DF94-3F25-CA6A-C4F5A5CC77AE}"/>
              </a:ext>
            </a:extLst>
          </p:cNvPr>
          <p:cNvSpPr>
            <a:spLocks noGrp="1"/>
          </p:cNvSpPr>
          <p:nvPr>
            <p:ph type="title"/>
          </p:nvPr>
        </p:nvSpPr>
        <p:spPr>
          <a:xfrm>
            <a:off x="888176" y="558603"/>
            <a:ext cx="10415648" cy="495908"/>
          </a:xfrm>
        </p:spPr>
        <p:txBody>
          <a:bodyPr/>
          <a:lstStyle/>
          <a:p>
            <a:r>
              <a:rPr lang="en-US" dirty="0"/>
              <a:t>SIP WG Progress and Timeline</a:t>
            </a:r>
          </a:p>
        </p:txBody>
      </p:sp>
      <p:graphicFrame>
        <p:nvGraphicFramePr>
          <p:cNvPr id="6" name="Table 5">
            <a:extLst>
              <a:ext uri="{FF2B5EF4-FFF2-40B4-BE49-F238E27FC236}">
                <a16:creationId xmlns:a16="http://schemas.microsoft.com/office/drawing/2014/main" id="{F1B938A3-5F57-467C-7D35-EAACF3C29F95}"/>
              </a:ext>
            </a:extLst>
          </p:cNvPr>
          <p:cNvGraphicFramePr>
            <a:graphicFrameLocks noGrp="1"/>
          </p:cNvGraphicFramePr>
          <p:nvPr/>
        </p:nvGraphicFramePr>
        <p:xfrm>
          <a:off x="690007" y="1416408"/>
          <a:ext cx="10613817" cy="3937319"/>
        </p:xfrm>
        <a:graphic>
          <a:graphicData uri="http://schemas.openxmlformats.org/drawingml/2006/table">
            <a:tbl>
              <a:tblPr/>
              <a:tblGrid>
                <a:gridCol w="3030996">
                  <a:extLst>
                    <a:ext uri="{9D8B030D-6E8A-4147-A177-3AD203B41FA5}">
                      <a16:colId xmlns:a16="http://schemas.microsoft.com/office/drawing/2014/main" val="2983240082"/>
                    </a:ext>
                  </a:extLst>
                </a:gridCol>
                <a:gridCol w="388056">
                  <a:extLst>
                    <a:ext uri="{9D8B030D-6E8A-4147-A177-3AD203B41FA5}">
                      <a16:colId xmlns:a16="http://schemas.microsoft.com/office/drawing/2014/main" val="2507671296"/>
                    </a:ext>
                  </a:extLst>
                </a:gridCol>
                <a:gridCol w="626226">
                  <a:extLst>
                    <a:ext uri="{9D8B030D-6E8A-4147-A177-3AD203B41FA5}">
                      <a16:colId xmlns:a16="http://schemas.microsoft.com/office/drawing/2014/main" val="2562958585"/>
                    </a:ext>
                  </a:extLst>
                </a:gridCol>
                <a:gridCol w="642851">
                  <a:extLst>
                    <a:ext uri="{9D8B030D-6E8A-4147-A177-3AD203B41FA5}">
                      <a16:colId xmlns:a16="http://schemas.microsoft.com/office/drawing/2014/main" val="3630569841"/>
                    </a:ext>
                  </a:extLst>
                </a:gridCol>
                <a:gridCol w="646588">
                  <a:extLst>
                    <a:ext uri="{9D8B030D-6E8A-4147-A177-3AD203B41FA5}">
                      <a16:colId xmlns:a16="http://schemas.microsoft.com/office/drawing/2014/main" val="809125726"/>
                    </a:ext>
                  </a:extLst>
                </a:gridCol>
                <a:gridCol w="646740">
                  <a:extLst>
                    <a:ext uri="{9D8B030D-6E8A-4147-A177-3AD203B41FA5}">
                      <a16:colId xmlns:a16="http://schemas.microsoft.com/office/drawing/2014/main" val="508818916"/>
                    </a:ext>
                  </a:extLst>
                </a:gridCol>
                <a:gridCol w="642737">
                  <a:extLst>
                    <a:ext uri="{9D8B030D-6E8A-4147-A177-3AD203B41FA5}">
                      <a16:colId xmlns:a16="http://schemas.microsoft.com/office/drawing/2014/main" val="2307526552"/>
                    </a:ext>
                  </a:extLst>
                </a:gridCol>
                <a:gridCol w="659010">
                  <a:extLst>
                    <a:ext uri="{9D8B030D-6E8A-4147-A177-3AD203B41FA5}">
                      <a16:colId xmlns:a16="http://schemas.microsoft.com/office/drawing/2014/main" val="3860816827"/>
                    </a:ext>
                  </a:extLst>
                </a:gridCol>
                <a:gridCol w="724097">
                  <a:extLst>
                    <a:ext uri="{9D8B030D-6E8A-4147-A177-3AD203B41FA5}">
                      <a16:colId xmlns:a16="http://schemas.microsoft.com/office/drawing/2014/main" val="2756942635"/>
                    </a:ext>
                  </a:extLst>
                </a:gridCol>
                <a:gridCol w="602058">
                  <a:extLst>
                    <a:ext uri="{9D8B030D-6E8A-4147-A177-3AD203B41FA5}">
                      <a16:colId xmlns:a16="http://schemas.microsoft.com/office/drawing/2014/main" val="4088040164"/>
                    </a:ext>
                  </a:extLst>
                </a:gridCol>
                <a:gridCol w="406796">
                  <a:extLst>
                    <a:ext uri="{9D8B030D-6E8A-4147-A177-3AD203B41FA5}">
                      <a16:colId xmlns:a16="http://schemas.microsoft.com/office/drawing/2014/main" val="4073047951"/>
                    </a:ext>
                  </a:extLst>
                </a:gridCol>
                <a:gridCol w="659010">
                  <a:extLst>
                    <a:ext uri="{9D8B030D-6E8A-4147-A177-3AD203B41FA5}">
                      <a16:colId xmlns:a16="http://schemas.microsoft.com/office/drawing/2014/main" val="847915452"/>
                    </a:ext>
                  </a:extLst>
                </a:gridCol>
                <a:gridCol w="565866">
                  <a:extLst>
                    <a:ext uri="{9D8B030D-6E8A-4147-A177-3AD203B41FA5}">
                      <a16:colId xmlns:a16="http://schemas.microsoft.com/office/drawing/2014/main" val="755178238"/>
                    </a:ext>
                  </a:extLst>
                </a:gridCol>
                <a:gridCol w="372786">
                  <a:extLst>
                    <a:ext uri="{9D8B030D-6E8A-4147-A177-3AD203B41FA5}">
                      <a16:colId xmlns:a16="http://schemas.microsoft.com/office/drawing/2014/main" val="1829887803"/>
                    </a:ext>
                  </a:extLst>
                </a:gridCol>
              </a:tblGrid>
              <a:tr h="184150">
                <a:tc>
                  <a:txBody>
                    <a:bodyPr/>
                    <a:lstStyle/>
                    <a:p>
                      <a:pPr algn="ctr"/>
                      <a:r>
                        <a:rPr lang="en-US" sz="1400" b="1" dirty="0">
                          <a:latin typeface="Arial, narrow"/>
                        </a:rPr>
                        <a:t>Task </a:t>
                      </a:r>
                      <a:endParaRPr sz="1400" b="1" dirty="0">
                        <a:latin typeface="Arial, narrow"/>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b="1" kern="100" dirty="0">
                          <a:effectLst/>
                          <a:latin typeface="Arial, narrow"/>
                          <a:ea typeface="DengXian" panose="02010600030101010101" pitchFamily="2" charset="-122"/>
                          <a:cs typeface="Times New Roman" panose="02020603050405020304" pitchFamily="18" charset="0"/>
                        </a:rPr>
                        <a:t>Oct </a:t>
                      </a:r>
                      <a:endParaRPr lang="en-US" sz="1400" kern="100" dirty="0">
                        <a:effectLst/>
                        <a:latin typeface="Arial, narrow"/>
                        <a:ea typeface="DengXian" panose="02010600030101010101" pitchFamily="2" charset="-122"/>
                        <a:cs typeface="Times New Roman" panose="02020603050405020304" pitchFamily="18" charset="0"/>
                      </a:endParaRPr>
                    </a:p>
                  </a:txBody>
                  <a:tcPr marL="6350" marR="6350" marT="63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b="1" kern="100" dirty="0">
                          <a:effectLst/>
                          <a:latin typeface="Arial, narrow"/>
                          <a:ea typeface="DengXian" panose="02010600030101010101" pitchFamily="2" charset="-122"/>
                          <a:cs typeface="Times New Roman" panose="02020603050405020304" pitchFamily="18" charset="0"/>
                        </a:rPr>
                        <a:t>Nov </a:t>
                      </a:r>
                      <a:endParaRPr lang="en-US" sz="1400" kern="100" dirty="0">
                        <a:effectLst/>
                        <a:latin typeface="Arial, narrow"/>
                        <a:ea typeface="DengXian" panose="02010600030101010101" pitchFamily="2" charset="-122"/>
                        <a:cs typeface="Times New Roman" panose="02020603050405020304" pitchFamily="18" charset="0"/>
                      </a:endParaRPr>
                    </a:p>
                  </a:txBody>
                  <a:tcPr marL="6350" marR="6350" marT="63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b="1" kern="100" dirty="0">
                          <a:effectLst/>
                          <a:latin typeface="Arial, narrow"/>
                          <a:ea typeface="DengXian" panose="02010600030101010101" pitchFamily="2" charset="-122"/>
                          <a:cs typeface="Times New Roman" panose="02020603050405020304" pitchFamily="18" charset="0"/>
                        </a:rPr>
                        <a:t>Dec </a:t>
                      </a:r>
                      <a:endParaRPr lang="en-US" sz="1400" kern="100" dirty="0">
                        <a:effectLst/>
                        <a:latin typeface="Arial, narrow"/>
                        <a:ea typeface="DengXian" panose="02010600030101010101" pitchFamily="2" charset="-122"/>
                        <a:cs typeface="Times New Roman" panose="02020603050405020304" pitchFamily="18" charset="0"/>
                      </a:endParaRPr>
                    </a:p>
                  </a:txBody>
                  <a:tcPr marL="6350" marR="6350" marT="63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b="1" kern="100" dirty="0">
                          <a:effectLst/>
                          <a:latin typeface="Arial, narrow"/>
                          <a:ea typeface="DengXian" panose="02010600030101010101" pitchFamily="2" charset="-122"/>
                          <a:cs typeface="Times New Roman" panose="02020603050405020304" pitchFamily="18" charset="0"/>
                        </a:rPr>
                        <a:t>Jan</a:t>
                      </a:r>
                      <a:endParaRPr lang="en-US" sz="1400" kern="100" dirty="0">
                        <a:effectLst/>
                        <a:latin typeface="Arial, narrow"/>
                        <a:ea typeface="DengXian" panose="02010600030101010101" pitchFamily="2" charset="-122"/>
                        <a:cs typeface="Times New Roman" panose="02020603050405020304" pitchFamily="18" charset="0"/>
                      </a:endParaRPr>
                    </a:p>
                  </a:txBody>
                  <a:tcPr marL="6350" marR="6350" marT="63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b="1" kern="100" dirty="0">
                          <a:effectLst/>
                          <a:latin typeface="Arial, narrow"/>
                          <a:ea typeface="DengXian" panose="02010600030101010101" pitchFamily="2" charset="-122"/>
                          <a:cs typeface="Times New Roman" panose="02020603050405020304" pitchFamily="18" charset="0"/>
                        </a:rPr>
                        <a:t>Feb</a:t>
                      </a:r>
                      <a:endParaRPr lang="en-US" sz="1400" kern="100" dirty="0">
                        <a:effectLst/>
                        <a:latin typeface="Arial, narrow"/>
                        <a:ea typeface="DengXian" panose="02010600030101010101" pitchFamily="2" charset="-122"/>
                        <a:cs typeface="Times New Roman" panose="02020603050405020304" pitchFamily="18" charset="0"/>
                      </a:endParaRPr>
                    </a:p>
                  </a:txBody>
                  <a:tcPr marL="6350" marR="6350" marT="63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b="1" kern="100" dirty="0">
                          <a:effectLst/>
                          <a:latin typeface="Arial, narrow"/>
                          <a:ea typeface="DengXian" panose="02010600030101010101" pitchFamily="2" charset="-122"/>
                          <a:cs typeface="Times New Roman" panose="02020603050405020304" pitchFamily="18" charset="0"/>
                        </a:rPr>
                        <a:t>Mar</a:t>
                      </a:r>
                      <a:endParaRPr lang="en-US" sz="1400" kern="100" dirty="0">
                        <a:effectLst/>
                        <a:latin typeface="Arial, narrow"/>
                        <a:ea typeface="DengXian" panose="02010600030101010101" pitchFamily="2" charset="-122"/>
                        <a:cs typeface="Times New Roman" panose="02020603050405020304" pitchFamily="18" charset="0"/>
                      </a:endParaRPr>
                    </a:p>
                  </a:txBody>
                  <a:tcPr marL="6350" marR="6350" marT="63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b="1" kern="100" dirty="0">
                          <a:effectLst/>
                          <a:latin typeface="Arial, narrow"/>
                          <a:ea typeface="DengXian" panose="02010600030101010101" pitchFamily="2" charset="-122"/>
                          <a:cs typeface="Times New Roman" panose="02020603050405020304" pitchFamily="18" charset="0"/>
                        </a:rPr>
                        <a:t>Apr</a:t>
                      </a:r>
                      <a:endParaRPr lang="en-US" sz="1400" kern="100" dirty="0">
                        <a:effectLst/>
                        <a:latin typeface="Arial, narrow"/>
                        <a:ea typeface="DengXian" panose="02010600030101010101" pitchFamily="2" charset="-122"/>
                        <a:cs typeface="Times New Roman" panose="02020603050405020304" pitchFamily="18" charset="0"/>
                      </a:endParaRPr>
                    </a:p>
                  </a:txBody>
                  <a:tcPr marL="6350" marR="6350" marT="63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b="1" kern="100" dirty="0">
                          <a:effectLst/>
                          <a:latin typeface="Arial, narrow"/>
                          <a:ea typeface="DengXian" panose="02010600030101010101" pitchFamily="2" charset="-122"/>
                          <a:cs typeface="Times New Roman" panose="02020603050405020304" pitchFamily="18" charset="0"/>
                        </a:rPr>
                        <a:t>May</a:t>
                      </a:r>
                      <a:endParaRPr lang="en-US" sz="1400" kern="100" dirty="0">
                        <a:effectLst/>
                        <a:latin typeface="Arial, narrow"/>
                        <a:ea typeface="DengXian" panose="02010600030101010101" pitchFamily="2" charset="-122"/>
                        <a:cs typeface="Times New Roman" panose="02020603050405020304" pitchFamily="18" charset="0"/>
                      </a:endParaRPr>
                    </a:p>
                  </a:txBody>
                  <a:tcPr marL="6350" marR="6350" marT="63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b="1" kern="100" dirty="0">
                          <a:effectLst/>
                          <a:latin typeface="Arial, narrow"/>
                          <a:ea typeface="DengXian" panose="02010600030101010101" pitchFamily="2" charset="-122"/>
                          <a:cs typeface="Times New Roman" panose="02020603050405020304" pitchFamily="18" charset="0"/>
                        </a:rPr>
                        <a:t>Jun</a:t>
                      </a:r>
                      <a:endParaRPr lang="en-US" sz="1400" kern="100" dirty="0">
                        <a:effectLst/>
                        <a:latin typeface="Arial, narrow"/>
                        <a:ea typeface="DengXian" panose="02010600030101010101" pitchFamily="2" charset="-122"/>
                        <a:cs typeface="Times New Roman" panose="02020603050405020304" pitchFamily="18" charset="0"/>
                      </a:endParaRPr>
                    </a:p>
                  </a:txBody>
                  <a:tcPr marL="6350" marR="6350" marT="63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b="1" kern="100" dirty="0">
                          <a:effectLst/>
                          <a:latin typeface="Arial, narrow"/>
                          <a:ea typeface="DengXian" panose="02010600030101010101" pitchFamily="2" charset="-122"/>
                          <a:cs typeface="Times New Roman" panose="02020603050405020304" pitchFamily="18" charset="0"/>
                        </a:rPr>
                        <a:t>Jul</a:t>
                      </a:r>
                      <a:endParaRPr lang="en-US" sz="1400" kern="100" dirty="0">
                        <a:effectLst/>
                        <a:latin typeface="Arial, narrow"/>
                        <a:ea typeface="DengXian" panose="02010600030101010101" pitchFamily="2" charset="-122"/>
                        <a:cs typeface="Times New Roman" panose="02020603050405020304" pitchFamily="18" charset="0"/>
                      </a:endParaRPr>
                    </a:p>
                  </a:txBody>
                  <a:tcPr marL="6350" marR="6350" marT="63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b="1" kern="100" dirty="0">
                          <a:effectLst/>
                          <a:latin typeface="Arial, narrow"/>
                          <a:ea typeface="DengXian" panose="02010600030101010101" pitchFamily="2" charset="-122"/>
                          <a:cs typeface="Times New Roman" panose="02020603050405020304" pitchFamily="18" charset="0"/>
                        </a:rPr>
                        <a:t>Aug</a:t>
                      </a:r>
                      <a:endParaRPr lang="en-US" sz="1400" kern="100" dirty="0">
                        <a:effectLst/>
                        <a:latin typeface="Arial, narrow"/>
                        <a:ea typeface="DengXian" panose="02010600030101010101" pitchFamily="2" charset="-122"/>
                        <a:cs typeface="Times New Roman" panose="02020603050405020304" pitchFamily="18" charset="0"/>
                      </a:endParaRPr>
                    </a:p>
                  </a:txBody>
                  <a:tcPr marL="6350" marR="6350" marT="63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b="1" kern="100" dirty="0">
                          <a:effectLst/>
                          <a:latin typeface="Arial, narrow"/>
                          <a:ea typeface="DengXian" panose="02010600030101010101" pitchFamily="2" charset="-122"/>
                          <a:cs typeface="Times New Roman" panose="02020603050405020304" pitchFamily="18" charset="0"/>
                        </a:rPr>
                        <a:t>Sep</a:t>
                      </a:r>
                      <a:endParaRPr lang="en-US" sz="1400" kern="100" dirty="0">
                        <a:effectLst/>
                        <a:latin typeface="Arial, narrow"/>
                        <a:ea typeface="DengXian" panose="02010600030101010101" pitchFamily="2" charset="-122"/>
                        <a:cs typeface="Times New Roman" panose="02020603050405020304" pitchFamily="18" charset="0"/>
                      </a:endParaRPr>
                    </a:p>
                  </a:txBody>
                  <a:tcPr marL="6350" marR="6350" marT="63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b="1" kern="100" dirty="0">
                          <a:effectLst/>
                          <a:latin typeface="Arial, narrow"/>
                          <a:ea typeface="DengXian" panose="02010600030101010101" pitchFamily="2" charset="-122"/>
                          <a:cs typeface="Times New Roman" panose="02020603050405020304" pitchFamily="18" charset="0"/>
                        </a:rPr>
                        <a:t>Oct</a:t>
                      </a:r>
                      <a:endParaRPr lang="en-US" sz="1400" kern="100" dirty="0">
                        <a:effectLst/>
                        <a:latin typeface="Arial, narrow"/>
                        <a:ea typeface="DengXian" panose="02010600030101010101" pitchFamily="2" charset="-122"/>
                        <a:cs typeface="Times New Roman" panose="02020603050405020304" pitchFamily="18" charset="0"/>
                      </a:endParaRPr>
                    </a:p>
                  </a:txBody>
                  <a:tcPr marL="6350" marR="6350" marT="63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88965453"/>
                  </a:ext>
                </a:extLst>
              </a:tr>
              <a:tr h="184150">
                <a:tc>
                  <a:txBody>
                    <a:bodyPr/>
                    <a:lstStyle/>
                    <a:p>
                      <a:pPr marL="0" marR="0" algn="l">
                        <a:lnSpc>
                          <a:spcPct val="100000"/>
                        </a:lnSpc>
                        <a:spcBef>
                          <a:spcPts val="0"/>
                        </a:spcBef>
                        <a:spcAft>
                          <a:spcPts val="0"/>
                        </a:spcAft>
                      </a:pPr>
                      <a:r>
                        <a:rPr lang="en-US" sz="1400" b="1" kern="100" dirty="0">
                          <a:solidFill>
                            <a:srgbClr val="00B050"/>
                          </a:solidFill>
                          <a:effectLst/>
                          <a:latin typeface="Arial, narrow"/>
                          <a:ea typeface="DengXian" panose="02010600030101010101" pitchFamily="2" charset="-122"/>
                          <a:cs typeface="Times New Roman" panose="02020603050405020304" pitchFamily="18" charset="0"/>
                        </a:rPr>
                        <a:t>Completed material prioritization checklist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kern="100" dirty="0">
                          <a:effectLst/>
                          <a:latin typeface="Arial, narrow"/>
                          <a:ea typeface="DengXian" panose="02010600030101010101" pitchFamily="2" charset="-122"/>
                          <a:cs typeface="Times New Roman" panose="02020603050405020304" pitchFamily="18" charset="0"/>
                        </a:rPr>
                        <a:t>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400" kern="100" dirty="0">
                          <a:effectLst/>
                          <a:latin typeface="Arial, narrow"/>
                          <a:ea typeface="DengXian" panose="02010600030101010101" pitchFamily="2" charset="-122"/>
                          <a:cs typeface="Times New Roman" panose="02020603050405020304" pitchFamily="18" charset="0"/>
                        </a:rPr>
                        <a:t>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kern="100">
                          <a:effectLst/>
                          <a:latin typeface="Arial, narrow"/>
                          <a:ea typeface="DengXian" panose="02010600030101010101" pitchFamily="2" charset="-122"/>
                          <a:cs typeface="Times New Roman" panose="02020603050405020304" pitchFamily="18" charset="0"/>
                        </a:rPr>
                        <a:t>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kern="100">
                          <a:effectLst/>
                          <a:latin typeface="Arial, narrow"/>
                          <a:ea typeface="DengXian" panose="02010600030101010101" pitchFamily="2" charset="-122"/>
                          <a:cs typeface="Times New Roman" panose="02020603050405020304" pitchFamily="18" charset="0"/>
                        </a:rPr>
                        <a:t>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kern="100">
                          <a:effectLst/>
                          <a:latin typeface="Arial, narrow"/>
                          <a:ea typeface="DengXian" panose="02010600030101010101" pitchFamily="2" charset="-122"/>
                          <a:cs typeface="Times New Roman" panose="02020603050405020304" pitchFamily="18" charset="0"/>
                        </a:rPr>
                        <a:t>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kern="100">
                          <a:effectLst/>
                          <a:latin typeface="Arial, narrow"/>
                          <a:ea typeface="DengXian" panose="02010600030101010101" pitchFamily="2" charset="-122"/>
                          <a:cs typeface="Times New Roman" panose="02020603050405020304" pitchFamily="18" charset="0"/>
                        </a:rPr>
                        <a:t>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kern="100">
                          <a:effectLst/>
                          <a:latin typeface="Arial, narrow"/>
                          <a:ea typeface="DengXian" panose="02010600030101010101" pitchFamily="2" charset="-122"/>
                          <a:cs typeface="Times New Roman" panose="02020603050405020304" pitchFamily="18" charset="0"/>
                        </a:rPr>
                        <a:t>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kern="100" dirty="0">
                          <a:effectLst/>
                          <a:latin typeface="Arial, narrow"/>
                          <a:ea typeface="DengXian" panose="02010600030101010101" pitchFamily="2" charset="-122"/>
                          <a:cs typeface="Times New Roman" panose="02020603050405020304" pitchFamily="18" charset="0"/>
                        </a:rPr>
                        <a:t>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kern="100">
                          <a:effectLst/>
                          <a:latin typeface="Arial, narrow"/>
                          <a:ea typeface="DengXian" panose="02010600030101010101" pitchFamily="2" charset="-122"/>
                          <a:cs typeface="Times New Roman" panose="02020603050405020304" pitchFamily="18" charset="0"/>
                        </a:rPr>
                        <a:t>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kern="100">
                          <a:effectLst/>
                          <a:latin typeface="Arial, narrow"/>
                          <a:ea typeface="DengXian" panose="02010600030101010101" pitchFamily="2" charset="-122"/>
                          <a:cs typeface="Times New Roman" panose="02020603050405020304" pitchFamily="18" charset="0"/>
                        </a:rPr>
                        <a:t>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kern="100">
                          <a:effectLst/>
                          <a:latin typeface="Arial, narrow"/>
                          <a:ea typeface="DengXian" panose="02010600030101010101" pitchFamily="2" charset="-122"/>
                          <a:cs typeface="Times New Roman" panose="02020603050405020304" pitchFamily="18" charset="0"/>
                        </a:rPr>
                        <a:t>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kern="100">
                          <a:effectLst/>
                          <a:latin typeface="Arial, narrow"/>
                          <a:ea typeface="DengXian" panose="02010600030101010101" pitchFamily="2" charset="-122"/>
                          <a:cs typeface="Times New Roman" panose="02020603050405020304" pitchFamily="18" charset="0"/>
                        </a:rPr>
                        <a:t>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kern="100" dirty="0">
                          <a:effectLst/>
                          <a:latin typeface="Arial, narrow"/>
                          <a:ea typeface="DengXian" panose="02010600030101010101" pitchFamily="2" charset="-122"/>
                          <a:cs typeface="Times New Roman" panose="02020603050405020304" pitchFamily="18" charset="0"/>
                        </a:rPr>
                        <a:t>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03486719"/>
                  </a:ext>
                </a:extLst>
              </a:tr>
              <a:tr h="311178">
                <a:tc>
                  <a:txBody>
                    <a:bodyPr/>
                    <a:lstStyle/>
                    <a:p>
                      <a:pPr marL="0" marR="0" algn="l">
                        <a:lnSpc>
                          <a:spcPct val="100000"/>
                        </a:lnSpc>
                        <a:spcBef>
                          <a:spcPts val="0"/>
                        </a:spcBef>
                        <a:spcAft>
                          <a:spcPts val="0"/>
                        </a:spcAft>
                      </a:pPr>
                      <a:r>
                        <a:rPr lang="en-US" sz="1400" b="1" kern="100" dirty="0">
                          <a:solidFill>
                            <a:srgbClr val="00B050"/>
                          </a:solidFill>
                          <a:effectLst/>
                          <a:latin typeface="Arial, narrow"/>
                          <a:ea typeface="DengXian" panose="02010600030101010101" pitchFamily="2" charset="-122"/>
                          <a:cs typeface="Times New Roman" panose="02020603050405020304" pitchFamily="18" charset="0"/>
                        </a:rPr>
                        <a:t>Discussed material prioritization checklist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endParaRPr lang="en-US" sz="1400" kern="100" dirty="0">
                        <a:effectLst/>
                        <a:latin typeface="Arial, narrow"/>
                        <a:ea typeface="DengXian" panose="02010600030101010101" pitchFamily="2" charset="-122"/>
                        <a:cs typeface="Times New Roman" panose="02020603050405020304" pitchFamily="18" charset="0"/>
                      </a:endParaRP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endParaRPr lang="en-US" sz="1400" kern="100" dirty="0">
                        <a:solidFill>
                          <a:schemeClr val="tx1"/>
                        </a:solidFill>
                        <a:effectLst/>
                        <a:latin typeface="Arial, narrow"/>
                        <a:ea typeface="DengXian" panose="02010600030101010101" pitchFamily="2" charset="-122"/>
                        <a:cs typeface="Times New Roman" panose="02020603050405020304" pitchFamily="18" charset="0"/>
                      </a:endParaRP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endParaRPr lang="en-US" sz="1400" kern="100" dirty="0">
                        <a:solidFill>
                          <a:schemeClr val="tx1"/>
                        </a:solidFill>
                        <a:effectLst/>
                        <a:latin typeface="Arial, narrow"/>
                        <a:ea typeface="DengXian" panose="02010600030101010101" pitchFamily="2" charset="-122"/>
                        <a:cs typeface="Times New Roman" panose="02020603050405020304" pitchFamily="18" charset="0"/>
                      </a:endParaRP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l">
                        <a:lnSpc>
                          <a:spcPct val="115000"/>
                        </a:lnSpc>
                        <a:spcBef>
                          <a:spcPts val="0"/>
                        </a:spcBef>
                        <a:spcAft>
                          <a:spcPts val="0"/>
                        </a:spcAft>
                      </a:pPr>
                      <a:endParaRPr lang="en-US" sz="1400" kern="100" dirty="0">
                        <a:effectLst/>
                        <a:latin typeface="Arial, narrow"/>
                        <a:ea typeface="DengXian" panose="02010600030101010101" pitchFamily="2" charset="-122"/>
                        <a:cs typeface="Times New Roman" panose="02020603050405020304" pitchFamily="18" charset="0"/>
                      </a:endParaRP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endParaRPr lang="en-US" sz="1400" kern="100">
                        <a:effectLst/>
                        <a:latin typeface="Arial, narrow"/>
                        <a:ea typeface="DengXian" panose="02010600030101010101" pitchFamily="2" charset="-122"/>
                        <a:cs typeface="Times New Roman" panose="02020603050405020304" pitchFamily="18" charset="0"/>
                      </a:endParaRP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endParaRPr lang="en-US" sz="1400" kern="100" dirty="0">
                        <a:effectLst/>
                        <a:latin typeface="Arial, narrow"/>
                        <a:ea typeface="DengXian" panose="02010600030101010101" pitchFamily="2" charset="-122"/>
                        <a:cs typeface="Times New Roman" panose="02020603050405020304" pitchFamily="18" charset="0"/>
                      </a:endParaRP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endParaRPr lang="en-US" sz="1400" kern="100">
                        <a:effectLst/>
                        <a:latin typeface="Arial, narrow"/>
                        <a:ea typeface="DengXian" panose="02010600030101010101" pitchFamily="2" charset="-122"/>
                        <a:cs typeface="Times New Roman" panose="02020603050405020304" pitchFamily="18" charset="0"/>
                      </a:endParaRP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endParaRPr lang="en-US" sz="1400" kern="100">
                        <a:effectLst/>
                        <a:latin typeface="Arial, narrow"/>
                        <a:ea typeface="DengXian" panose="02010600030101010101" pitchFamily="2" charset="-122"/>
                        <a:cs typeface="Times New Roman" panose="02020603050405020304" pitchFamily="18" charset="0"/>
                      </a:endParaRP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endParaRPr lang="en-US" sz="1400" kern="100">
                        <a:effectLst/>
                        <a:latin typeface="Arial, narrow"/>
                        <a:ea typeface="DengXian" panose="02010600030101010101" pitchFamily="2" charset="-122"/>
                        <a:cs typeface="Times New Roman" panose="02020603050405020304" pitchFamily="18" charset="0"/>
                      </a:endParaRP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endParaRPr lang="en-US" sz="1400" kern="100" dirty="0">
                        <a:effectLst/>
                        <a:latin typeface="Arial, narrow"/>
                        <a:ea typeface="DengXian" panose="02010600030101010101" pitchFamily="2" charset="-122"/>
                        <a:cs typeface="Times New Roman" panose="02020603050405020304" pitchFamily="18" charset="0"/>
                      </a:endParaRP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endParaRPr lang="en-US" sz="1400" kern="100" dirty="0">
                        <a:effectLst/>
                        <a:latin typeface="Arial, narrow"/>
                        <a:ea typeface="DengXian" panose="02010600030101010101" pitchFamily="2" charset="-122"/>
                        <a:cs typeface="Times New Roman" panose="02020603050405020304" pitchFamily="18" charset="0"/>
                      </a:endParaRP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endParaRPr lang="en-US" sz="1400" kern="100" dirty="0">
                        <a:effectLst/>
                        <a:latin typeface="Arial, narrow"/>
                        <a:ea typeface="DengXian" panose="02010600030101010101" pitchFamily="2" charset="-122"/>
                        <a:cs typeface="Times New Roman" panose="02020603050405020304" pitchFamily="18" charset="0"/>
                      </a:endParaRP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endParaRPr lang="en-US" sz="1400" kern="100" dirty="0">
                        <a:effectLst/>
                        <a:latin typeface="Arial, narrow"/>
                        <a:ea typeface="DengXian" panose="02010600030101010101" pitchFamily="2" charset="-122"/>
                        <a:cs typeface="Times New Roman" panose="02020603050405020304" pitchFamily="18" charset="0"/>
                      </a:endParaRP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34877837"/>
                  </a:ext>
                </a:extLst>
              </a:tr>
              <a:tr h="184150">
                <a:tc>
                  <a:txBody>
                    <a:bodyPr/>
                    <a:lstStyle/>
                    <a:p>
                      <a:pPr marL="0" marR="0" algn="l">
                        <a:lnSpc>
                          <a:spcPct val="100000"/>
                        </a:lnSpc>
                        <a:spcBef>
                          <a:spcPts val="0"/>
                        </a:spcBef>
                        <a:spcAft>
                          <a:spcPts val="0"/>
                        </a:spcAft>
                      </a:pPr>
                      <a:r>
                        <a:rPr lang="en-US" sz="1400" b="1" kern="100" dirty="0">
                          <a:solidFill>
                            <a:srgbClr val="00B050"/>
                          </a:solidFill>
                          <a:effectLst/>
                          <a:latin typeface="Arial, narrow"/>
                          <a:ea typeface="DengXian" panose="02010600030101010101" pitchFamily="2" charset="-122"/>
                          <a:cs typeface="Times New Roman" panose="02020603050405020304" pitchFamily="18" charset="0"/>
                        </a:rPr>
                        <a:t>Generated initial recommendations</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kern="100" dirty="0">
                          <a:solidFill>
                            <a:srgbClr val="000000"/>
                          </a:solidFill>
                          <a:effectLst/>
                          <a:latin typeface="Arial, narrow"/>
                          <a:ea typeface="DengXian" panose="02010600030101010101" pitchFamily="2" charset="-122"/>
                          <a:cs typeface="Times New Roman" panose="02020603050405020304" pitchFamily="18" charset="0"/>
                        </a:rPr>
                        <a:t> </a:t>
                      </a:r>
                      <a:endParaRPr lang="en-US" sz="1400" kern="100" dirty="0">
                        <a:effectLst/>
                        <a:latin typeface="Arial, narrow"/>
                        <a:ea typeface="DengXian" panose="02010600030101010101" pitchFamily="2" charset="-122"/>
                        <a:cs typeface="Times New Roman" panose="02020603050405020304" pitchFamily="18" charset="0"/>
                      </a:endParaRP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kern="100" dirty="0">
                          <a:solidFill>
                            <a:srgbClr val="000000"/>
                          </a:solidFill>
                          <a:effectLst/>
                          <a:latin typeface="Arial, narrow"/>
                          <a:ea typeface="DengXian" panose="02010600030101010101" pitchFamily="2" charset="-122"/>
                          <a:cs typeface="Times New Roman" panose="02020603050405020304" pitchFamily="18" charset="0"/>
                        </a:rPr>
                        <a:t> </a:t>
                      </a:r>
                      <a:endParaRPr lang="en-US" sz="1400" kern="100" dirty="0">
                        <a:effectLst/>
                        <a:latin typeface="Arial, narrow"/>
                        <a:ea typeface="DengXian" panose="02010600030101010101" pitchFamily="2" charset="-122"/>
                        <a:cs typeface="Times New Roman" panose="02020603050405020304" pitchFamily="18" charset="0"/>
                      </a:endParaRP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kern="100" dirty="0">
                          <a:solidFill>
                            <a:srgbClr val="000000"/>
                          </a:solidFill>
                          <a:effectLst/>
                          <a:latin typeface="Arial, narrow"/>
                          <a:ea typeface="DengXian" panose="02010600030101010101" pitchFamily="2" charset="-122"/>
                          <a:cs typeface="Times New Roman" panose="02020603050405020304" pitchFamily="18" charset="0"/>
                        </a:rPr>
                        <a:t> </a:t>
                      </a:r>
                      <a:endParaRPr lang="en-US" sz="1400" kern="100" dirty="0">
                        <a:effectLst/>
                        <a:latin typeface="Arial, narrow"/>
                        <a:ea typeface="DengXian" panose="02010600030101010101" pitchFamily="2" charset="-122"/>
                        <a:cs typeface="Times New Roman" panose="02020603050405020304" pitchFamily="18" charset="0"/>
                      </a:endParaRP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lnSpc>
                          <a:spcPct val="115000"/>
                        </a:lnSpc>
                        <a:spcBef>
                          <a:spcPts val="0"/>
                        </a:spcBef>
                        <a:spcAft>
                          <a:spcPts val="0"/>
                        </a:spcAft>
                      </a:pPr>
                      <a:r>
                        <a:rPr lang="en-US" sz="1400" kern="100" dirty="0">
                          <a:effectLst/>
                          <a:latin typeface="Arial, narrow"/>
                          <a:ea typeface="DengXian" panose="02010600030101010101" pitchFamily="2" charset="-122"/>
                          <a:cs typeface="Times New Roman" panose="02020603050405020304" pitchFamily="18" charset="0"/>
                        </a:rPr>
                        <a:t>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400" kern="100" dirty="0">
                          <a:effectLst/>
                          <a:latin typeface="Arial, narrow"/>
                          <a:ea typeface="DengXian" panose="02010600030101010101" pitchFamily="2" charset="-122"/>
                          <a:cs typeface="Times New Roman" panose="02020603050405020304" pitchFamily="18" charset="0"/>
                        </a:rPr>
                        <a:t>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kern="100" dirty="0">
                          <a:effectLst/>
                          <a:latin typeface="Arial, narrow"/>
                          <a:ea typeface="DengXian" panose="02010600030101010101" pitchFamily="2" charset="-122"/>
                          <a:cs typeface="Times New Roman" panose="02020603050405020304" pitchFamily="18" charset="0"/>
                        </a:rPr>
                        <a:t>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kern="100" dirty="0">
                          <a:effectLst/>
                          <a:latin typeface="Arial, narrow"/>
                          <a:ea typeface="DengXian" panose="02010600030101010101" pitchFamily="2" charset="-122"/>
                          <a:cs typeface="Times New Roman" panose="02020603050405020304" pitchFamily="18" charset="0"/>
                        </a:rPr>
                        <a:t>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kern="100">
                          <a:effectLst/>
                          <a:latin typeface="Arial, narrow"/>
                          <a:ea typeface="DengXian" panose="02010600030101010101" pitchFamily="2" charset="-122"/>
                          <a:cs typeface="Times New Roman" panose="02020603050405020304" pitchFamily="18" charset="0"/>
                        </a:rPr>
                        <a:t>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kern="100">
                          <a:effectLst/>
                          <a:latin typeface="Arial, narrow"/>
                          <a:ea typeface="DengXian" panose="02010600030101010101" pitchFamily="2" charset="-122"/>
                          <a:cs typeface="Times New Roman" panose="02020603050405020304" pitchFamily="18" charset="0"/>
                        </a:rPr>
                        <a:t>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kern="100" dirty="0">
                          <a:effectLst/>
                          <a:latin typeface="Arial, narrow"/>
                          <a:ea typeface="DengXian" panose="02010600030101010101" pitchFamily="2" charset="-122"/>
                          <a:cs typeface="Times New Roman" panose="02020603050405020304" pitchFamily="18" charset="0"/>
                        </a:rPr>
                        <a:t>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kern="100" dirty="0">
                          <a:effectLst/>
                          <a:latin typeface="Arial, narrow"/>
                          <a:ea typeface="DengXian" panose="02010600030101010101" pitchFamily="2" charset="-122"/>
                          <a:cs typeface="Times New Roman" panose="02020603050405020304" pitchFamily="18" charset="0"/>
                        </a:rPr>
                        <a:t>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kern="100" dirty="0">
                          <a:effectLst/>
                          <a:latin typeface="Arial, narrow"/>
                          <a:ea typeface="DengXian" panose="02010600030101010101" pitchFamily="2" charset="-122"/>
                          <a:cs typeface="Times New Roman" panose="02020603050405020304" pitchFamily="18" charset="0"/>
                        </a:rPr>
                        <a:t>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kern="100" dirty="0">
                          <a:effectLst/>
                          <a:latin typeface="Arial, narrow"/>
                          <a:ea typeface="DengXian" panose="02010600030101010101" pitchFamily="2" charset="-122"/>
                          <a:cs typeface="Times New Roman" panose="02020603050405020304" pitchFamily="18" charset="0"/>
                        </a:rPr>
                        <a:t>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90868606"/>
                  </a:ext>
                </a:extLst>
              </a:tr>
              <a:tr h="336550">
                <a:tc>
                  <a:txBody>
                    <a:bodyPr/>
                    <a:lstStyle/>
                    <a:p>
                      <a:pPr marL="0" marR="0" algn="l">
                        <a:lnSpc>
                          <a:spcPct val="100000"/>
                        </a:lnSpc>
                        <a:spcBef>
                          <a:spcPts val="0"/>
                        </a:spcBef>
                        <a:spcAft>
                          <a:spcPts val="0"/>
                        </a:spcAft>
                      </a:pPr>
                      <a:r>
                        <a:rPr lang="en-US" sz="1400" b="1" kern="100" dirty="0">
                          <a:solidFill>
                            <a:srgbClr val="00B050"/>
                          </a:solidFill>
                          <a:effectLst/>
                          <a:latin typeface="Arial, narrow"/>
                          <a:ea typeface="DengXian" panose="02010600030101010101" pitchFamily="2" charset="-122"/>
                          <a:cs typeface="Times New Roman" panose="02020603050405020304" pitchFamily="18" charset="0"/>
                        </a:rPr>
                        <a:t>Select and propose initial set of materials and prioritization</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kern="100" dirty="0">
                          <a:effectLst/>
                          <a:latin typeface="Arial, narrow"/>
                          <a:ea typeface="DengXian" panose="02010600030101010101" pitchFamily="2" charset="-122"/>
                          <a:cs typeface="Times New Roman" panose="02020603050405020304" pitchFamily="18" charset="0"/>
                        </a:rPr>
                        <a:t>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kern="100" dirty="0">
                          <a:effectLst/>
                          <a:latin typeface="Arial, narrow"/>
                          <a:ea typeface="DengXian" panose="02010600030101010101" pitchFamily="2" charset="-122"/>
                          <a:cs typeface="Times New Roman" panose="02020603050405020304" pitchFamily="18" charset="0"/>
                        </a:rPr>
                        <a:t>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kern="100" dirty="0">
                          <a:effectLst/>
                          <a:latin typeface="Arial, narrow"/>
                          <a:ea typeface="DengXian" panose="02010600030101010101" pitchFamily="2" charset="-122"/>
                          <a:cs typeface="Times New Roman" panose="02020603050405020304" pitchFamily="18" charset="0"/>
                        </a:rPr>
                        <a:t>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kern="100" dirty="0">
                          <a:solidFill>
                            <a:srgbClr val="000000"/>
                          </a:solidFill>
                          <a:effectLst/>
                          <a:latin typeface="Arial, narrow"/>
                          <a:ea typeface="DengXian" panose="02010600030101010101" pitchFamily="2" charset="-122"/>
                          <a:cs typeface="Times New Roman" panose="02020603050405020304" pitchFamily="18" charset="0"/>
                        </a:rPr>
                        <a:t> </a:t>
                      </a:r>
                      <a:endParaRPr lang="en-US" sz="1400" kern="100" dirty="0">
                        <a:effectLst/>
                        <a:latin typeface="Arial, narrow"/>
                        <a:ea typeface="DengXian" panose="02010600030101010101" pitchFamily="2" charset="-122"/>
                        <a:cs typeface="Times New Roman" panose="02020603050405020304" pitchFamily="18" charset="0"/>
                      </a:endParaRP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kern="100" dirty="0">
                          <a:solidFill>
                            <a:srgbClr val="000000"/>
                          </a:solidFill>
                          <a:effectLst/>
                          <a:latin typeface="Arial, narrow"/>
                          <a:ea typeface="DengXian" panose="02010600030101010101" pitchFamily="2" charset="-122"/>
                          <a:cs typeface="Times New Roman" panose="02020603050405020304" pitchFamily="18" charset="0"/>
                        </a:rPr>
                        <a:t> </a:t>
                      </a:r>
                      <a:endParaRPr lang="en-US" sz="1400" kern="100" dirty="0">
                        <a:effectLst/>
                        <a:latin typeface="Arial, narrow"/>
                        <a:ea typeface="DengXian" panose="02010600030101010101" pitchFamily="2" charset="-122"/>
                        <a:cs typeface="Times New Roman" panose="02020603050405020304" pitchFamily="18" charset="0"/>
                      </a:endParaRP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400" kern="100" dirty="0">
                          <a:effectLst/>
                          <a:latin typeface="Arial, narrow"/>
                          <a:ea typeface="DengXian" panose="02010600030101010101" pitchFamily="2" charset="-122"/>
                          <a:cs typeface="Times New Roman" panose="02020603050405020304" pitchFamily="18" charset="0"/>
                        </a:rPr>
                        <a:t>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alpha val="48000"/>
                      </a:srgbClr>
                    </a:solidFill>
                  </a:tcPr>
                </a:tc>
                <a:tc>
                  <a:txBody>
                    <a:bodyPr/>
                    <a:lstStyle/>
                    <a:p>
                      <a:pPr marL="0" marR="0" algn="ctr">
                        <a:lnSpc>
                          <a:spcPct val="115000"/>
                        </a:lnSpc>
                        <a:spcBef>
                          <a:spcPts val="0"/>
                        </a:spcBef>
                        <a:spcAft>
                          <a:spcPts val="0"/>
                        </a:spcAft>
                      </a:pPr>
                      <a:r>
                        <a:rPr lang="en-US" sz="1400" kern="100" dirty="0">
                          <a:effectLst/>
                          <a:latin typeface="Arial, narrow"/>
                          <a:ea typeface="DengXian" panose="02010600030101010101" pitchFamily="2" charset="-122"/>
                          <a:cs typeface="Times New Roman" panose="02020603050405020304" pitchFamily="18" charset="0"/>
                        </a:rPr>
                        <a:t>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kern="100" dirty="0">
                          <a:effectLst/>
                          <a:latin typeface="Arial, narrow"/>
                          <a:ea typeface="DengXian" panose="02010600030101010101" pitchFamily="2" charset="-122"/>
                          <a:cs typeface="Times New Roman" panose="02020603050405020304" pitchFamily="18" charset="0"/>
                        </a:rPr>
                        <a:t>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kern="100" dirty="0">
                          <a:effectLst/>
                          <a:latin typeface="Arial, narrow"/>
                          <a:ea typeface="DengXian" panose="02010600030101010101" pitchFamily="2" charset="-122"/>
                          <a:cs typeface="Times New Roman" panose="02020603050405020304" pitchFamily="18" charset="0"/>
                        </a:rPr>
                        <a:t>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kern="100" dirty="0">
                          <a:effectLst/>
                          <a:latin typeface="Arial, narrow"/>
                          <a:ea typeface="DengXian" panose="02010600030101010101" pitchFamily="2" charset="-122"/>
                          <a:cs typeface="Times New Roman" panose="02020603050405020304" pitchFamily="18" charset="0"/>
                        </a:rPr>
                        <a:t>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kern="100" dirty="0">
                          <a:effectLst/>
                          <a:latin typeface="Arial, narrow"/>
                          <a:ea typeface="DengXian" panose="02010600030101010101" pitchFamily="2" charset="-122"/>
                          <a:cs typeface="Times New Roman" panose="02020603050405020304" pitchFamily="18" charset="0"/>
                        </a:rPr>
                        <a:t>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kern="100" dirty="0">
                          <a:effectLst/>
                          <a:latin typeface="Arial, narrow"/>
                          <a:ea typeface="DengXian" panose="02010600030101010101" pitchFamily="2" charset="-122"/>
                          <a:cs typeface="Times New Roman" panose="02020603050405020304" pitchFamily="18" charset="0"/>
                        </a:rPr>
                        <a:t>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kern="100" dirty="0">
                          <a:effectLst/>
                          <a:latin typeface="Arial, narrow"/>
                          <a:ea typeface="DengXian" panose="02010600030101010101" pitchFamily="2" charset="-122"/>
                          <a:cs typeface="Times New Roman" panose="02020603050405020304" pitchFamily="18" charset="0"/>
                        </a:rPr>
                        <a:t>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13790889"/>
                  </a:ext>
                </a:extLst>
              </a:tr>
              <a:tr h="336550">
                <a:tc>
                  <a:txBody>
                    <a:bodyPr/>
                    <a:lstStyle/>
                    <a:p>
                      <a:pPr marL="0" marR="0" algn="l">
                        <a:lnSpc>
                          <a:spcPct val="100000"/>
                        </a:lnSpc>
                        <a:spcBef>
                          <a:spcPts val="0"/>
                        </a:spcBef>
                        <a:spcAft>
                          <a:spcPts val="0"/>
                        </a:spcAft>
                      </a:pPr>
                      <a:r>
                        <a:rPr lang="en-US" sz="1400" b="1" kern="100" dirty="0">
                          <a:effectLst/>
                          <a:latin typeface="Arial, narrow"/>
                          <a:ea typeface="DengXian" panose="02010600030101010101" pitchFamily="2" charset="-122"/>
                          <a:cs typeface="Times New Roman" panose="02020603050405020304" pitchFamily="18" charset="0"/>
                        </a:rPr>
                        <a:t>Determine materials and conditions for irradiation</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endParaRPr lang="en-US" sz="1400" kern="100" dirty="0">
                        <a:effectLst/>
                        <a:latin typeface="Arial, narrow"/>
                        <a:ea typeface="DengXian" panose="02010600030101010101" pitchFamily="2" charset="-122"/>
                        <a:cs typeface="Times New Roman" panose="02020603050405020304" pitchFamily="18" charset="0"/>
                      </a:endParaRP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endParaRPr lang="en-US" sz="1400" kern="100" dirty="0">
                        <a:effectLst/>
                        <a:latin typeface="Arial, narrow"/>
                        <a:ea typeface="DengXian" panose="02010600030101010101" pitchFamily="2" charset="-122"/>
                        <a:cs typeface="Times New Roman" panose="02020603050405020304" pitchFamily="18" charset="0"/>
                      </a:endParaRP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endParaRPr lang="en-US" sz="1400" kern="100" dirty="0">
                        <a:effectLst/>
                        <a:latin typeface="Arial, narrow"/>
                        <a:ea typeface="DengXian" panose="02010600030101010101" pitchFamily="2" charset="-122"/>
                        <a:cs typeface="Times New Roman" panose="02020603050405020304" pitchFamily="18" charset="0"/>
                      </a:endParaRP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endParaRPr lang="en-US" sz="1400" kern="100" dirty="0">
                        <a:effectLst/>
                        <a:latin typeface="Arial, narrow"/>
                        <a:ea typeface="DengXian" panose="02010600030101010101" pitchFamily="2" charset="-122"/>
                        <a:cs typeface="Times New Roman" panose="02020603050405020304" pitchFamily="18" charset="0"/>
                      </a:endParaRP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endParaRPr lang="en-US" sz="1400" kern="100" dirty="0">
                        <a:effectLst/>
                        <a:latin typeface="Arial, narrow"/>
                        <a:ea typeface="DengXian" panose="02010600030101010101" pitchFamily="2" charset="-122"/>
                        <a:cs typeface="Times New Roman" panose="02020603050405020304" pitchFamily="18" charset="0"/>
                      </a:endParaRP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endParaRPr lang="en-US" sz="1400" kern="100" dirty="0">
                        <a:effectLst/>
                        <a:latin typeface="Arial, narrow"/>
                        <a:ea typeface="DengXian" panose="02010600030101010101" pitchFamily="2" charset="-122"/>
                        <a:cs typeface="Times New Roman" panose="02020603050405020304" pitchFamily="18" charset="0"/>
                      </a:endParaRP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endParaRPr lang="en-US" sz="1400" kern="100" dirty="0">
                        <a:effectLst/>
                        <a:latin typeface="Arial, narrow"/>
                        <a:ea typeface="DengXian" panose="02010600030101010101" pitchFamily="2" charset="-122"/>
                        <a:cs typeface="Times New Roman" panose="02020603050405020304" pitchFamily="18" charset="0"/>
                      </a:endParaRP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marL="0" marR="0" algn="ctr">
                        <a:lnSpc>
                          <a:spcPct val="115000"/>
                        </a:lnSpc>
                        <a:spcBef>
                          <a:spcPts val="0"/>
                        </a:spcBef>
                        <a:spcAft>
                          <a:spcPts val="0"/>
                        </a:spcAft>
                      </a:pPr>
                      <a:endParaRPr lang="en-US" sz="1400" kern="100" dirty="0">
                        <a:effectLst/>
                        <a:latin typeface="Arial, narrow"/>
                        <a:ea typeface="DengXian" panose="02010600030101010101" pitchFamily="2" charset="-122"/>
                        <a:cs typeface="Times New Roman" panose="02020603050405020304" pitchFamily="18" charset="0"/>
                      </a:endParaRP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endParaRPr lang="en-US" sz="1400" kern="100" dirty="0">
                        <a:effectLst/>
                        <a:latin typeface="Arial, narrow"/>
                        <a:ea typeface="DengXian" panose="02010600030101010101" pitchFamily="2" charset="-122"/>
                        <a:cs typeface="Times New Roman" panose="02020603050405020304" pitchFamily="18" charset="0"/>
                      </a:endParaRP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endParaRPr lang="en-US" sz="1400" kern="100" dirty="0">
                        <a:effectLst/>
                        <a:latin typeface="Arial, narrow"/>
                        <a:ea typeface="DengXian" panose="02010600030101010101" pitchFamily="2" charset="-122"/>
                        <a:cs typeface="Times New Roman" panose="02020603050405020304" pitchFamily="18" charset="0"/>
                      </a:endParaRP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endParaRPr lang="en-US" sz="1400" kern="100" dirty="0">
                        <a:effectLst/>
                        <a:latin typeface="Arial, narrow"/>
                        <a:ea typeface="DengXian" panose="02010600030101010101" pitchFamily="2" charset="-122"/>
                        <a:cs typeface="Times New Roman" panose="02020603050405020304" pitchFamily="18" charset="0"/>
                      </a:endParaRP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endParaRPr lang="en-US" sz="1400" kern="100" dirty="0">
                        <a:effectLst/>
                        <a:latin typeface="Arial, narrow"/>
                        <a:ea typeface="DengXian" panose="02010600030101010101" pitchFamily="2" charset="-122"/>
                        <a:cs typeface="Times New Roman" panose="02020603050405020304" pitchFamily="18" charset="0"/>
                      </a:endParaRP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endParaRPr lang="en-US" sz="1400" kern="100" dirty="0">
                        <a:effectLst/>
                        <a:latin typeface="Arial, narrow"/>
                        <a:ea typeface="DengXian" panose="02010600030101010101" pitchFamily="2" charset="-122"/>
                        <a:cs typeface="Times New Roman" panose="02020603050405020304" pitchFamily="18" charset="0"/>
                      </a:endParaRP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33277023"/>
                  </a:ext>
                </a:extLst>
              </a:tr>
              <a:tr h="336550">
                <a:tc>
                  <a:txBody>
                    <a:bodyPr/>
                    <a:lstStyle/>
                    <a:p>
                      <a:pPr marL="0" marR="0" algn="l">
                        <a:lnSpc>
                          <a:spcPct val="100000"/>
                        </a:lnSpc>
                        <a:spcBef>
                          <a:spcPts val="0"/>
                        </a:spcBef>
                        <a:spcAft>
                          <a:spcPts val="0"/>
                        </a:spcAft>
                      </a:pPr>
                      <a:r>
                        <a:rPr lang="en-US" sz="1400" b="1" kern="100" dirty="0">
                          <a:effectLst/>
                          <a:latin typeface="Arial, narrow"/>
                          <a:ea typeface="DengXian" panose="02010600030101010101" pitchFamily="2" charset="-122"/>
                          <a:cs typeface="Times New Roman" panose="02020603050405020304" pitchFamily="18" charset="0"/>
                        </a:rPr>
                        <a:t>Initiate materials procurement and specimen fabrication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kern="100" dirty="0">
                          <a:effectLst/>
                          <a:latin typeface="Arial, narrow"/>
                          <a:ea typeface="DengXian" panose="02010600030101010101" pitchFamily="2" charset="-122"/>
                          <a:cs typeface="Times New Roman" panose="02020603050405020304" pitchFamily="18" charset="0"/>
                        </a:rPr>
                        <a:t>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kern="100" dirty="0">
                          <a:effectLst/>
                          <a:latin typeface="Arial, narrow"/>
                          <a:ea typeface="DengXian" panose="02010600030101010101" pitchFamily="2" charset="-122"/>
                          <a:cs typeface="Times New Roman" panose="02020603050405020304" pitchFamily="18" charset="0"/>
                        </a:rPr>
                        <a:t>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kern="100" dirty="0">
                          <a:effectLst/>
                          <a:latin typeface="Arial, narrow"/>
                          <a:ea typeface="DengXian" panose="02010600030101010101" pitchFamily="2" charset="-122"/>
                          <a:cs typeface="Times New Roman" panose="02020603050405020304" pitchFamily="18" charset="0"/>
                        </a:rPr>
                        <a:t>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kern="100" dirty="0">
                          <a:effectLst/>
                          <a:latin typeface="Arial, narrow"/>
                          <a:ea typeface="DengXian" panose="02010600030101010101" pitchFamily="2" charset="-122"/>
                          <a:cs typeface="Times New Roman" panose="02020603050405020304" pitchFamily="18" charset="0"/>
                        </a:rPr>
                        <a:t>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kern="100" dirty="0">
                          <a:effectLst/>
                          <a:latin typeface="Arial, narrow"/>
                          <a:ea typeface="DengXian" panose="02010600030101010101" pitchFamily="2" charset="-122"/>
                          <a:cs typeface="Times New Roman" panose="02020603050405020304" pitchFamily="18" charset="0"/>
                        </a:rPr>
                        <a:t>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kern="100" dirty="0">
                          <a:solidFill>
                            <a:srgbClr val="000000"/>
                          </a:solidFill>
                          <a:effectLst/>
                          <a:latin typeface="Arial, narrow"/>
                          <a:ea typeface="DengXian" panose="02010600030101010101" pitchFamily="2" charset="-122"/>
                          <a:cs typeface="Times New Roman" panose="02020603050405020304" pitchFamily="18" charset="0"/>
                        </a:rPr>
                        <a:t> </a:t>
                      </a:r>
                      <a:endParaRPr lang="en-US" sz="1400" kern="100" dirty="0">
                        <a:effectLst/>
                        <a:latin typeface="Arial, narrow"/>
                        <a:ea typeface="DengXian" panose="02010600030101010101" pitchFamily="2" charset="-122"/>
                        <a:cs typeface="Times New Roman" panose="02020603050405020304" pitchFamily="18" charset="0"/>
                      </a:endParaRP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kern="100" dirty="0">
                          <a:solidFill>
                            <a:srgbClr val="000000"/>
                          </a:solidFill>
                          <a:effectLst/>
                          <a:latin typeface="Arial, narrow"/>
                          <a:ea typeface="DengXian" panose="02010600030101010101" pitchFamily="2" charset="-122"/>
                          <a:cs typeface="Times New Roman" panose="02020603050405020304" pitchFamily="18" charset="0"/>
                        </a:rPr>
                        <a:t> </a:t>
                      </a:r>
                      <a:endParaRPr lang="en-US" sz="1400" kern="100" dirty="0">
                        <a:effectLst/>
                        <a:latin typeface="Arial, narrow"/>
                        <a:ea typeface="DengXian" panose="02010600030101010101" pitchFamily="2" charset="-122"/>
                        <a:cs typeface="Times New Roman" panose="02020603050405020304" pitchFamily="18" charset="0"/>
                      </a:endParaRP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kern="100" dirty="0">
                          <a:solidFill>
                            <a:srgbClr val="000000"/>
                          </a:solidFill>
                          <a:effectLst/>
                          <a:latin typeface="Arial, narrow"/>
                          <a:ea typeface="DengXian" panose="02010600030101010101" pitchFamily="2" charset="-122"/>
                          <a:cs typeface="Times New Roman" panose="02020603050405020304" pitchFamily="18" charset="0"/>
                        </a:rPr>
                        <a:t> </a:t>
                      </a:r>
                      <a:endParaRPr lang="en-US" sz="1400" kern="100" dirty="0">
                        <a:effectLst/>
                        <a:latin typeface="Arial, narrow"/>
                        <a:ea typeface="DengXian" panose="02010600030101010101" pitchFamily="2" charset="-122"/>
                        <a:cs typeface="Times New Roman" panose="02020603050405020304" pitchFamily="18" charset="0"/>
                      </a:endParaRP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marL="0" marR="0" algn="ctr">
                        <a:lnSpc>
                          <a:spcPct val="115000"/>
                        </a:lnSpc>
                        <a:spcBef>
                          <a:spcPts val="0"/>
                        </a:spcBef>
                        <a:spcAft>
                          <a:spcPts val="0"/>
                        </a:spcAft>
                      </a:pPr>
                      <a:r>
                        <a:rPr lang="en-US" sz="1400" kern="100" dirty="0">
                          <a:solidFill>
                            <a:srgbClr val="000000"/>
                          </a:solidFill>
                          <a:effectLst/>
                          <a:latin typeface="Arial, narrow"/>
                          <a:ea typeface="DengXian" panose="02010600030101010101" pitchFamily="2" charset="-122"/>
                          <a:cs typeface="Times New Roman" panose="02020603050405020304" pitchFamily="18" charset="0"/>
                        </a:rPr>
                        <a:t> </a:t>
                      </a:r>
                      <a:endParaRPr lang="en-US" sz="1400" kern="100" dirty="0">
                        <a:effectLst/>
                        <a:latin typeface="Arial, narrow"/>
                        <a:ea typeface="DengXian" panose="02010600030101010101" pitchFamily="2" charset="-122"/>
                        <a:cs typeface="Times New Roman" panose="02020603050405020304" pitchFamily="18" charset="0"/>
                      </a:endParaRP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marL="0" marR="0" algn="ctr">
                        <a:lnSpc>
                          <a:spcPct val="115000"/>
                        </a:lnSpc>
                        <a:spcBef>
                          <a:spcPts val="0"/>
                        </a:spcBef>
                        <a:spcAft>
                          <a:spcPts val="0"/>
                        </a:spcAft>
                      </a:pPr>
                      <a:r>
                        <a:rPr lang="en-US" sz="1400" kern="100" dirty="0">
                          <a:solidFill>
                            <a:srgbClr val="000000"/>
                          </a:solidFill>
                          <a:effectLst/>
                          <a:latin typeface="Arial, narrow"/>
                          <a:ea typeface="DengXian" panose="02010600030101010101" pitchFamily="2" charset="-122"/>
                          <a:cs typeface="Times New Roman" panose="02020603050405020304" pitchFamily="18" charset="0"/>
                        </a:rPr>
                        <a:t> </a:t>
                      </a:r>
                      <a:endParaRPr lang="en-US" sz="1400" kern="100" dirty="0">
                        <a:effectLst/>
                        <a:latin typeface="Arial, narrow"/>
                        <a:ea typeface="DengXian" panose="02010600030101010101" pitchFamily="2" charset="-122"/>
                        <a:cs typeface="Times New Roman" panose="02020603050405020304" pitchFamily="18" charset="0"/>
                      </a:endParaRP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kern="100" dirty="0">
                          <a:effectLst/>
                          <a:latin typeface="Arial, narrow"/>
                          <a:ea typeface="DengXian" panose="02010600030101010101" pitchFamily="2" charset="-122"/>
                          <a:cs typeface="Times New Roman" panose="02020603050405020304" pitchFamily="18" charset="0"/>
                        </a:rPr>
                        <a:t>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kern="100" dirty="0">
                          <a:effectLst/>
                          <a:latin typeface="Arial, narrow"/>
                          <a:ea typeface="DengXian" panose="02010600030101010101" pitchFamily="2" charset="-122"/>
                          <a:cs typeface="Times New Roman" panose="02020603050405020304" pitchFamily="18" charset="0"/>
                        </a:rPr>
                        <a:t>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kern="100" dirty="0">
                          <a:effectLst/>
                          <a:latin typeface="Arial, narrow"/>
                          <a:ea typeface="DengXian" panose="02010600030101010101" pitchFamily="2" charset="-122"/>
                          <a:cs typeface="Times New Roman" panose="02020603050405020304" pitchFamily="18" charset="0"/>
                        </a:rPr>
                        <a:t>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80773801"/>
                  </a:ext>
                </a:extLst>
              </a:tr>
              <a:tr h="184150">
                <a:tc>
                  <a:txBody>
                    <a:bodyPr/>
                    <a:lstStyle/>
                    <a:p>
                      <a:pPr marL="0" marR="0" algn="l">
                        <a:lnSpc>
                          <a:spcPct val="100000"/>
                        </a:lnSpc>
                        <a:spcBef>
                          <a:spcPts val="0"/>
                        </a:spcBef>
                        <a:spcAft>
                          <a:spcPts val="0"/>
                        </a:spcAft>
                      </a:pPr>
                      <a:r>
                        <a:rPr lang="en-US" sz="1400" b="1" kern="100" dirty="0">
                          <a:effectLst/>
                          <a:latin typeface="Arial, narrow"/>
                          <a:ea typeface="DengXian" panose="02010600030101010101" pitchFamily="2" charset="-122"/>
                          <a:cs typeface="Times New Roman" panose="02020603050405020304" pitchFamily="18" charset="0"/>
                        </a:rPr>
                        <a:t>Conduct microstructure characterization</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endParaRPr lang="en-US" sz="1400" kern="100">
                        <a:effectLst/>
                        <a:latin typeface="Arial, narrow"/>
                        <a:ea typeface="DengXian" panose="02010600030101010101" pitchFamily="2" charset="-122"/>
                        <a:cs typeface="Times New Roman" panose="02020603050405020304" pitchFamily="18" charset="0"/>
                      </a:endParaRP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endParaRPr lang="en-US" sz="1400" kern="100" dirty="0">
                        <a:effectLst/>
                        <a:latin typeface="Arial, narrow"/>
                        <a:ea typeface="DengXian" panose="02010600030101010101" pitchFamily="2" charset="-122"/>
                        <a:cs typeface="Times New Roman" panose="02020603050405020304" pitchFamily="18" charset="0"/>
                      </a:endParaRP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endParaRPr lang="en-US" sz="1400" kern="100" dirty="0">
                        <a:effectLst/>
                        <a:latin typeface="Arial, narrow"/>
                        <a:ea typeface="DengXian" panose="02010600030101010101" pitchFamily="2" charset="-122"/>
                        <a:cs typeface="Times New Roman" panose="02020603050405020304" pitchFamily="18" charset="0"/>
                      </a:endParaRP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endParaRPr lang="en-US" sz="1400" kern="100" dirty="0">
                        <a:effectLst/>
                        <a:latin typeface="Arial, narrow"/>
                        <a:ea typeface="DengXian" panose="02010600030101010101" pitchFamily="2" charset="-122"/>
                        <a:cs typeface="Times New Roman" panose="02020603050405020304" pitchFamily="18" charset="0"/>
                      </a:endParaRP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endParaRPr lang="en-US" sz="1400" kern="100" dirty="0">
                        <a:effectLst/>
                        <a:latin typeface="Arial, narrow"/>
                        <a:ea typeface="DengXian" panose="02010600030101010101" pitchFamily="2" charset="-122"/>
                        <a:cs typeface="Times New Roman" panose="02020603050405020304" pitchFamily="18" charset="0"/>
                      </a:endParaRP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endParaRPr lang="en-US" sz="1400" kern="100" dirty="0">
                        <a:effectLst/>
                        <a:latin typeface="Arial, narrow"/>
                        <a:ea typeface="DengXian" panose="02010600030101010101" pitchFamily="2" charset="-122"/>
                        <a:cs typeface="Times New Roman" panose="02020603050405020304" pitchFamily="18" charset="0"/>
                      </a:endParaRP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endParaRPr lang="en-US" sz="1400" kern="100" dirty="0">
                        <a:effectLst/>
                        <a:latin typeface="Arial, narrow"/>
                        <a:ea typeface="DengXian" panose="02010600030101010101" pitchFamily="2" charset="-122"/>
                        <a:cs typeface="Times New Roman" panose="02020603050405020304" pitchFamily="18" charset="0"/>
                      </a:endParaRP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endParaRPr lang="en-US" sz="1400" kern="100" dirty="0">
                        <a:effectLst/>
                        <a:latin typeface="Arial, narrow"/>
                        <a:ea typeface="DengXian" panose="02010600030101010101" pitchFamily="2" charset="-122"/>
                        <a:cs typeface="Times New Roman" panose="02020603050405020304" pitchFamily="18" charset="0"/>
                      </a:endParaRP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endParaRPr lang="en-US" sz="1400" kern="100" dirty="0">
                        <a:effectLst/>
                        <a:latin typeface="Arial, narrow"/>
                        <a:ea typeface="DengXian" panose="02010600030101010101" pitchFamily="2" charset="-122"/>
                        <a:cs typeface="Times New Roman" panose="02020603050405020304" pitchFamily="18" charset="0"/>
                      </a:endParaRP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endParaRPr lang="en-US" sz="1400" kern="100" dirty="0">
                        <a:effectLst/>
                        <a:latin typeface="Arial, narrow"/>
                        <a:ea typeface="DengXian" panose="02010600030101010101" pitchFamily="2" charset="-122"/>
                        <a:cs typeface="Times New Roman" panose="02020603050405020304" pitchFamily="18" charset="0"/>
                      </a:endParaRP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60000"/>
                        <a:lumOff val="40000"/>
                      </a:schemeClr>
                    </a:solidFill>
                  </a:tcPr>
                </a:tc>
                <a:tc>
                  <a:txBody>
                    <a:bodyPr/>
                    <a:lstStyle/>
                    <a:p>
                      <a:pPr marL="0" marR="0" algn="ctr">
                        <a:lnSpc>
                          <a:spcPct val="115000"/>
                        </a:lnSpc>
                        <a:spcBef>
                          <a:spcPts val="0"/>
                        </a:spcBef>
                        <a:spcAft>
                          <a:spcPts val="0"/>
                        </a:spcAft>
                      </a:pPr>
                      <a:endParaRPr lang="en-US" sz="1400" kern="100" dirty="0">
                        <a:effectLst/>
                        <a:latin typeface="Arial, narrow"/>
                        <a:ea typeface="DengXian" panose="02010600030101010101" pitchFamily="2" charset="-122"/>
                        <a:cs typeface="Times New Roman" panose="02020603050405020304" pitchFamily="18" charset="0"/>
                      </a:endParaRP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60000"/>
                        <a:lumOff val="40000"/>
                      </a:schemeClr>
                    </a:solidFill>
                  </a:tcPr>
                </a:tc>
                <a:tc>
                  <a:txBody>
                    <a:bodyPr/>
                    <a:lstStyle/>
                    <a:p>
                      <a:pPr marL="0" marR="0" algn="ctr">
                        <a:lnSpc>
                          <a:spcPct val="115000"/>
                        </a:lnSpc>
                        <a:spcBef>
                          <a:spcPts val="0"/>
                        </a:spcBef>
                        <a:spcAft>
                          <a:spcPts val="0"/>
                        </a:spcAft>
                      </a:pPr>
                      <a:endParaRPr lang="en-US" sz="1400" kern="100" dirty="0">
                        <a:effectLst/>
                        <a:latin typeface="Arial, narrow"/>
                        <a:ea typeface="DengXian" panose="02010600030101010101" pitchFamily="2" charset="-122"/>
                        <a:cs typeface="Times New Roman" panose="02020603050405020304" pitchFamily="18" charset="0"/>
                      </a:endParaRP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60000"/>
                        <a:lumOff val="40000"/>
                      </a:schemeClr>
                    </a:solidFill>
                  </a:tcPr>
                </a:tc>
                <a:tc>
                  <a:txBody>
                    <a:bodyPr/>
                    <a:lstStyle/>
                    <a:p>
                      <a:pPr marL="0" marR="0" algn="ctr">
                        <a:lnSpc>
                          <a:spcPct val="115000"/>
                        </a:lnSpc>
                        <a:spcBef>
                          <a:spcPts val="0"/>
                        </a:spcBef>
                        <a:spcAft>
                          <a:spcPts val="0"/>
                        </a:spcAft>
                      </a:pPr>
                      <a:endParaRPr lang="en-US" sz="1400" kern="100" dirty="0">
                        <a:effectLst/>
                        <a:latin typeface="Arial, narrow"/>
                        <a:ea typeface="DengXian" panose="02010600030101010101" pitchFamily="2" charset="-122"/>
                        <a:cs typeface="Times New Roman" panose="02020603050405020304" pitchFamily="18" charset="0"/>
                      </a:endParaRP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98857667"/>
                  </a:ext>
                </a:extLst>
              </a:tr>
              <a:tr h="184150">
                <a:tc>
                  <a:txBody>
                    <a:bodyPr/>
                    <a:lstStyle/>
                    <a:p>
                      <a:pPr marL="0" marR="0" algn="l">
                        <a:lnSpc>
                          <a:spcPct val="100000"/>
                        </a:lnSpc>
                        <a:spcBef>
                          <a:spcPts val="0"/>
                        </a:spcBef>
                        <a:spcAft>
                          <a:spcPts val="0"/>
                        </a:spcAft>
                      </a:pPr>
                      <a:r>
                        <a:rPr lang="en-US" sz="1400" b="1" kern="100" dirty="0">
                          <a:effectLst/>
                          <a:latin typeface="Arial, narrow"/>
                          <a:ea typeface="DengXian" panose="02010600030101010101" pitchFamily="2" charset="-122"/>
                          <a:cs typeface="Times New Roman" panose="02020603050405020304" pitchFamily="18" charset="0"/>
                        </a:rPr>
                        <a:t>Complete engineering design work</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kern="100">
                          <a:effectLst/>
                          <a:latin typeface="Arial, narrow"/>
                          <a:ea typeface="DengXian" panose="02010600030101010101" pitchFamily="2" charset="-122"/>
                          <a:cs typeface="Times New Roman" panose="02020603050405020304" pitchFamily="18" charset="0"/>
                        </a:rPr>
                        <a:t>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kern="100" dirty="0">
                          <a:effectLst/>
                          <a:latin typeface="Arial, narrow"/>
                          <a:ea typeface="DengXian" panose="02010600030101010101" pitchFamily="2" charset="-122"/>
                          <a:cs typeface="Times New Roman" panose="02020603050405020304" pitchFamily="18" charset="0"/>
                        </a:rPr>
                        <a:t>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kern="100" dirty="0">
                          <a:effectLst/>
                          <a:latin typeface="Arial, narrow"/>
                          <a:ea typeface="DengXian" panose="02010600030101010101" pitchFamily="2" charset="-122"/>
                          <a:cs typeface="Times New Roman" panose="02020603050405020304" pitchFamily="18" charset="0"/>
                        </a:rPr>
                        <a:t>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kern="100" dirty="0">
                          <a:effectLst/>
                          <a:latin typeface="Arial, narrow"/>
                          <a:ea typeface="DengXian" panose="02010600030101010101" pitchFamily="2" charset="-122"/>
                          <a:cs typeface="Times New Roman" panose="02020603050405020304" pitchFamily="18" charset="0"/>
                        </a:rPr>
                        <a:t>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kern="100" dirty="0">
                          <a:effectLst/>
                          <a:latin typeface="Arial, narrow"/>
                          <a:ea typeface="DengXian" panose="02010600030101010101" pitchFamily="2" charset="-122"/>
                          <a:cs typeface="Times New Roman" panose="02020603050405020304" pitchFamily="18" charset="0"/>
                        </a:rPr>
                        <a:t>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kern="100" dirty="0">
                          <a:effectLst/>
                          <a:latin typeface="Arial, narrow"/>
                          <a:ea typeface="DengXian" panose="02010600030101010101" pitchFamily="2" charset="-122"/>
                          <a:cs typeface="Times New Roman" panose="02020603050405020304" pitchFamily="18" charset="0"/>
                        </a:rPr>
                        <a:t>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kern="100" dirty="0">
                          <a:effectLst/>
                          <a:latin typeface="Arial, narrow"/>
                          <a:ea typeface="DengXian" panose="02010600030101010101" pitchFamily="2" charset="-122"/>
                          <a:cs typeface="Times New Roman" panose="02020603050405020304" pitchFamily="18" charset="0"/>
                        </a:rPr>
                        <a:t>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kern="100" dirty="0">
                          <a:effectLst/>
                          <a:latin typeface="Arial, narrow"/>
                          <a:ea typeface="DengXian" panose="02010600030101010101" pitchFamily="2" charset="-122"/>
                          <a:cs typeface="Times New Roman" panose="02020603050405020304" pitchFamily="18" charset="0"/>
                        </a:rPr>
                        <a:t>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kern="100" dirty="0">
                          <a:effectLst/>
                          <a:latin typeface="Arial, narrow"/>
                          <a:ea typeface="DengXian" panose="02010600030101010101" pitchFamily="2" charset="-122"/>
                          <a:cs typeface="Times New Roman" panose="02020603050405020304" pitchFamily="18" charset="0"/>
                        </a:rPr>
                        <a:t>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kern="100" dirty="0">
                          <a:effectLst/>
                          <a:latin typeface="Arial, narrow"/>
                          <a:ea typeface="DengXian" panose="02010600030101010101" pitchFamily="2" charset="-122"/>
                          <a:cs typeface="Times New Roman" panose="02020603050405020304" pitchFamily="18" charset="0"/>
                        </a:rPr>
                        <a:t>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kern="100" dirty="0">
                          <a:solidFill>
                            <a:srgbClr val="FFFFFF"/>
                          </a:solidFill>
                          <a:effectLst/>
                          <a:latin typeface="Arial, narrow"/>
                          <a:ea typeface="DengXian" panose="02010600030101010101" pitchFamily="2" charset="-122"/>
                          <a:cs typeface="Times New Roman" panose="02020603050405020304" pitchFamily="18" charset="0"/>
                        </a:rPr>
                        <a:t> </a:t>
                      </a:r>
                      <a:endParaRPr lang="en-US" sz="1400" kern="100" dirty="0">
                        <a:effectLst/>
                        <a:latin typeface="Arial, narrow"/>
                        <a:ea typeface="DengXian" panose="02010600030101010101" pitchFamily="2" charset="-122"/>
                        <a:cs typeface="Times New Roman" panose="02020603050405020304" pitchFamily="18" charset="0"/>
                      </a:endParaRP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kern="100" dirty="0">
                          <a:solidFill>
                            <a:srgbClr val="FFFFFF"/>
                          </a:solidFill>
                          <a:effectLst/>
                          <a:latin typeface="Arial, narrow"/>
                          <a:ea typeface="DengXian" panose="02010600030101010101" pitchFamily="2" charset="-122"/>
                          <a:cs typeface="Times New Roman" panose="02020603050405020304" pitchFamily="18" charset="0"/>
                        </a:rPr>
                        <a:t> </a:t>
                      </a:r>
                      <a:endParaRPr lang="en-US" sz="1400" kern="100" dirty="0">
                        <a:effectLst/>
                        <a:latin typeface="Arial, narrow"/>
                        <a:ea typeface="DengXian" panose="02010600030101010101" pitchFamily="2" charset="-122"/>
                        <a:cs typeface="Times New Roman" panose="02020603050405020304" pitchFamily="18" charset="0"/>
                      </a:endParaRP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schemeClr>
                    </a:solidFill>
                  </a:tcPr>
                </a:tc>
                <a:tc>
                  <a:txBody>
                    <a:bodyPr/>
                    <a:lstStyle/>
                    <a:p>
                      <a:pPr marL="0" marR="0" algn="ctr">
                        <a:lnSpc>
                          <a:spcPct val="115000"/>
                        </a:lnSpc>
                        <a:spcBef>
                          <a:spcPts val="0"/>
                        </a:spcBef>
                        <a:spcAft>
                          <a:spcPts val="0"/>
                        </a:spcAft>
                      </a:pPr>
                      <a:r>
                        <a:rPr lang="en-US" sz="1400" kern="100" dirty="0">
                          <a:effectLst/>
                          <a:latin typeface="Arial, narrow"/>
                          <a:ea typeface="DengXian" panose="02010600030101010101" pitchFamily="2" charset="-122"/>
                          <a:cs typeface="Times New Roman" panose="02020603050405020304" pitchFamily="18" charset="0"/>
                        </a:rPr>
                        <a:t>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27236860"/>
                  </a:ext>
                </a:extLst>
              </a:tr>
              <a:tr h="349250">
                <a:tc>
                  <a:txBody>
                    <a:bodyPr/>
                    <a:lstStyle/>
                    <a:p>
                      <a:pPr marL="0" marR="0" algn="l">
                        <a:lnSpc>
                          <a:spcPct val="100000"/>
                        </a:lnSpc>
                        <a:spcBef>
                          <a:spcPts val="0"/>
                        </a:spcBef>
                        <a:spcAft>
                          <a:spcPts val="0"/>
                        </a:spcAft>
                      </a:pPr>
                      <a:r>
                        <a:rPr lang="en-US" sz="1400" b="1" kern="100" dirty="0">
                          <a:effectLst/>
                          <a:latin typeface="Arial, narrow"/>
                          <a:ea typeface="DengXian" panose="02010600030101010101" pitchFamily="2" charset="-122"/>
                          <a:cs typeface="Times New Roman" panose="02020603050405020304" pitchFamily="18" charset="0"/>
                        </a:rPr>
                        <a:t>Enter specimen information and pre-characterization data into NFML and NRDS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kern="100" dirty="0">
                          <a:effectLst/>
                          <a:latin typeface="Arial, narrow"/>
                          <a:ea typeface="DengXian" panose="02010600030101010101" pitchFamily="2" charset="-122"/>
                          <a:cs typeface="Times New Roman" panose="02020603050405020304" pitchFamily="18" charset="0"/>
                        </a:rPr>
                        <a:t>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kern="100" dirty="0">
                          <a:effectLst/>
                          <a:latin typeface="Arial, narrow"/>
                          <a:ea typeface="DengXian" panose="02010600030101010101" pitchFamily="2" charset="-122"/>
                          <a:cs typeface="Times New Roman" panose="02020603050405020304" pitchFamily="18" charset="0"/>
                        </a:rPr>
                        <a:t>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kern="100">
                          <a:effectLst/>
                          <a:latin typeface="Arial, narrow"/>
                          <a:ea typeface="DengXian" panose="02010600030101010101" pitchFamily="2" charset="-122"/>
                          <a:cs typeface="Times New Roman" panose="02020603050405020304" pitchFamily="18" charset="0"/>
                        </a:rPr>
                        <a:t>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kern="100">
                          <a:effectLst/>
                          <a:latin typeface="Arial, narrow"/>
                          <a:ea typeface="DengXian" panose="02010600030101010101" pitchFamily="2" charset="-122"/>
                          <a:cs typeface="Times New Roman" panose="02020603050405020304" pitchFamily="18" charset="0"/>
                        </a:rPr>
                        <a:t>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kern="100">
                          <a:effectLst/>
                          <a:latin typeface="Arial, narrow"/>
                          <a:ea typeface="DengXian" panose="02010600030101010101" pitchFamily="2" charset="-122"/>
                          <a:cs typeface="Times New Roman" panose="02020603050405020304" pitchFamily="18" charset="0"/>
                        </a:rPr>
                        <a:t>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kern="100">
                          <a:effectLst/>
                          <a:latin typeface="Arial, narrow"/>
                          <a:ea typeface="DengXian" panose="02010600030101010101" pitchFamily="2" charset="-122"/>
                          <a:cs typeface="Times New Roman" panose="02020603050405020304" pitchFamily="18" charset="0"/>
                        </a:rPr>
                        <a:t>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kern="100" dirty="0">
                          <a:effectLst/>
                          <a:latin typeface="Arial, narrow"/>
                          <a:ea typeface="DengXian" panose="02010600030101010101" pitchFamily="2" charset="-122"/>
                          <a:cs typeface="Times New Roman" panose="02020603050405020304" pitchFamily="18" charset="0"/>
                        </a:rPr>
                        <a:t>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kern="100" dirty="0">
                          <a:effectLst/>
                          <a:latin typeface="Arial, narrow"/>
                          <a:ea typeface="DengXian" panose="02010600030101010101" pitchFamily="2" charset="-122"/>
                          <a:cs typeface="Times New Roman" panose="02020603050405020304" pitchFamily="18" charset="0"/>
                        </a:rPr>
                        <a:t>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kern="100" dirty="0">
                          <a:effectLst/>
                          <a:latin typeface="Arial, narrow"/>
                          <a:ea typeface="DengXian" panose="02010600030101010101" pitchFamily="2" charset="-122"/>
                          <a:cs typeface="Times New Roman" panose="02020603050405020304" pitchFamily="18" charset="0"/>
                        </a:rPr>
                        <a:t>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kern="100" dirty="0">
                          <a:effectLst/>
                          <a:latin typeface="Arial, narrow"/>
                          <a:ea typeface="DengXian" panose="02010600030101010101" pitchFamily="2" charset="-122"/>
                          <a:cs typeface="Times New Roman" panose="02020603050405020304" pitchFamily="18" charset="0"/>
                        </a:rPr>
                        <a:t>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kern="100" dirty="0">
                          <a:effectLst/>
                          <a:latin typeface="Arial, narrow"/>
                          <a:ea typeface="DengXian" panose="02010600030101010101" pitchFamily="2" charset="-122"/>
                          <a:cs typeface="Times New Roman" panose="02020603050405020304" pitchFamily="18" charset="0"/>
                        </a:rPr>
                        <a:t>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kern="100" dirty="0">
                          <a:effectLst/>
                          <a:latin typeface="Arial, narrow"/>
                          <a:ea typeface="DengXian" panose="02010600030101010101" pitchFamily="2" charset="-122"/>
                          <a:cs typeface="Times New Roman" panose="02020603050405020304" pitchFamily="18" charset="0"/>
                        </a:rPr>
                        <a:t>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kern="100" dirty="0">
                          <a:solidFill>
                            <a:srgbClr val="FFFFFF"/>
                          </a:solidFill>
                          <a:effectLst/>
                          <a:latin typeface="Arial, narrow"/>
                          <a:ea typeface="DengXian" panose="02010600030101010101" pitchFamily="2" charset="-122"/>
                          <a:cs typeface="Times New Roman" panose="02020603050405020304" pitchFamily="18" charset="0"/>
                        </a:rPr>
                        <a:t> </a:t>
                      </a:r>
                      <a:endParaRPr lang="en-US" sz="1400" kern="100" dirty="0">
                        <a:effectLst/>
                        <a:latin typeface="Arial, narrow"/>
                        <a:ea typeface="DengXian" panose="02010600030101010101" pitchFamily="2" charset="-122"/>
                        <a:cs typeface="Times New Roman" panose="02020603050405020304" pitchFamily="18" charset="0"/>
                      </a:endParaRP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50000"/>
                        <a:alpha val="87000"/>
                      </a:schemeClr>
                    </a:solidFill>
                  </a:tcPr>
                </a:tc>
                <a:extLst>
                  <a:ext uri="{0D108BD9-81ED-4DB2-BD59-A6C34878D82A}">
                    <a16:rowId xmlns:a16="http://schemas.microsoft.com/office/drawing/2014/main" val="1406595379"/>
                  </a:ext>
                </a:extLst>
              </a:tr>
            </a:tbl>
          </a:graphicData>
        </a:graphic>
      </p:graphicFrame>
      <p:sp>
        <p:nvSpPr>
          <p:cNvPr id="5" name="TextBox 4">
            <a:extLst>
              <a:ext uri="{FF2B5EF4-FFF2-40B4-BE49-F238E27FC236}">
                <a16:creationId xmlns:a16="http://schemas.microsoft.com/office/drawing/2014/main" id="{7D088A6E-3520-A536-93BA-C9610CBC4913}"/>
              </a:ext>
            </a:extLst>
          </p:cNvPr>
          <p:cNvSpPr txBox="1"/>
          <p:nvPr/>
        </p:nvSpPr>
        <p:spPr>
          <a:xfrm>
            <a:off x="600250" y="5515664"/>
            <a:ext cx="6095064" cy="523220"/>
          </a:xfrm>
          <a:prstGeom prst="rect">
            <a:avLst/>
          </a:prstGeom>
          <a:noFill/>
        </p:spPr>
        <p:txBody>
          <a:bodyPr wrap="square">
            <a:spAutoFit/>
          </a:bodyPr>
          <a:lstStyle/>
          <a:p>
            <a:r>
              <a:rPr lang="en-US" sz="1400" kern="100" dirty="0">
                <a:effectLst/>
                <a:latin typeface="Aptos" panose="020B0004020202020204" pitchFamily="34" charset="0"/>
                <a:ea typeface="Aptos" panose="020B0004020202020204" pitchFamily="34" charset="0"/>
                <a:cs typeface="Times New Roman" panose="02020603050405020304" pitchFamily="18" charset="0"/>
              </a:rPr>
              <a:t>NFML: Nuclear Fuels and Materials Library</a:t>
            </a:r>
          </a:p>
          <a:p>
            <a:r>
              <a:rPr lang="en-US" sz="1400" kern="100" dirty="0">
                <a:effectLst/>
                <a:latin typeface="Aptos" panose="020B0004020202020204" pitchFamily="34" charset="0"/>
                <a:ea typeface="Aptos" panose="020B0004020202020204" pitchFamily="34" charset="0"/>
                <a:cs typeface="Times New Roman" panose="02020603050405020304" pitchFamily="18" charset="0"/>
              </a:rPr>
              <a:t>NRDS</a:t>
            </a:r>
            <a:r>
              <a:rPr lang="en-US" sz="1400" kern="0" dirty="0">
                <a:effectLst/>
                <a:latin typeface="Aptos" panose="020B0004020202020204" pitchFamily="34" charset="0"/>
                <a:ea typeface="Times New Roman" panose="02020603050405020304" pitchFamily="18" charset="0"/>
                <a:cs typeface="Arial" panose="020B0604020202020204" pitchFamily="34" charset="0"/>
              </a:rPr>
              <a:t>:</a:t>
            </a:r>
            <a:r>
              <a:rPr lang="en-US" sz="1400" dirty="0">
                <a:latin typeface="Aptos" panose="020B0004020202020204" pitchFamily="34" charset="0"/>
              </a:rPr>
              <a:t> Nuclear Research Data System</a:t>
            </a:r>
          </a:p>
        </p:txBody>
      </p:sp>
    </p:spTree>
    <p:extLst>
      <p:ext uri="{BB962C8B-B14F-4D97-AF65-F5344CB8AC3E}">
        <p14:creationId xmlns:p14="http://schemas.microsoft.com/office/powerpoint/2010/main" val="291044186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0F77B-F004-7381-ABAA-45569D0909BE}"/>
              </a:ext>
            </a:extLst>
          </p:cNvPr>
          <p:cNvSpPr>
            <a:spLocks noGrp="1"/>
          </p:cNvSpPr>
          <p:nvPr>
            <p:ph type="title"/>
          </p:nvPr>
        </p:nvSpPr>
        <p:spPr/>
        <p:txBody>
          <a:bodyPr/>
          <a:lstStyle/>
          <a:p>
            <a:r>
              <a:rPr lang="en-US" dirty="0"/>
              <a:t>Expected Impacts of the </a:t>
            </a:r>
            <a:r>
              <a:rPr lang="en-US" dirty="0">
                <a:solidFill>
                  <a:schemeClr val="accent1"/>
                </a:solidFill>
              </a:rPr>
              <a:t>SAM-3</a:t>
            </a:r>
            <a:r>
              <a:rPr lang="en-US" dirty="0"/>
              <a:t> Campaign</a:t>
            </a:r>
          </a:p>
        </p:txBody>
      </p:sp>
      <p:sp>
        <p:nvSpPr>
          <p:cNvPr id="3" name="Content Placeholder 2">
            <a:extLst>
              <a:ext uri="{FF2B5EF4-FFF2-40B4-BE49-F238E27FC236}">
                <a16:creationId xmlns:a16="http://schemas.microsoft.com/office/drawing/2014/main" id="{CCC13ED4-5EA9-42A2-B066-1E0F01CA3E6C}"/>
              </a:ext>
            </a:extLst>
          </p:cNvPr>
          <p:cNvSpPr>
            <a:spLocks noGrp="1"/>
          </p:cNvSpPr>
          <p:nvPr>
            <p:ph idx="1"/>
          </p:nvPr>
        </p:nvSpPr>
        <p:spPr>
          <a:xfrm>
            <a:off x="888176" y="1363436"/>
            <a:ext cx="10415649" cy="4248799"/>
          </a:xfrm>
        </p:spPr>
        <p:txBody>
          <a:bodyPr/>
          <a:lstStyle/>
          <a:p>
            <a:pPr>
              <a:lnSpc>
                <a:spcPct val="100000"/>
              </a:lnSpc>
              <a:spcBef>
                <a:spcPts val="1800"/>
              </a:spcBef>
            </a:pPr>
            <a:r>
              <a:rPr lang="en-US" sz="2400" dirty="0">
                <a:solidFill>
                  <a:schemeClr val="tx1"/>
                </a:solidFill>
              </a:rPr>
              <a:t>Improved utilization of the NSUF NFML</a:t>
            </a:r>
          </a:p>
          <a:p>
            <a:pPr>
              <a:lnSpc>
                <a:spcPct val="100000"/>
              </a:lnSpc>
              <a:spcBef>
                <a:spcPts val="1800"/>
              </a:spcBef>
            </a:pPr>
            <a:r>
              <a:rPr lang="en-US" sz="2400" dirty="0">
                <a:solidFill>
                  <a:schemeClr val="tx1"/>
                </a:solidFill>
              </a:rPr>
              <a:t>Increased integration of NSUF with relevant DOE-NE programs</a:t>
            </a:r>
          </a:p>
          <a:p>
            <a:pPr>
              <a:lnSpc>
                <a:spcPct val="100000"/>
              </a:lnSpc>
              <a:spcBef>
                <a:spcPts val="1800"/>
              </a:spcBef>
            </a:pPr>
            <a:r>
              <a:rPr lang="en-US" sz="2400" dirty="0">
                <a:solidFill>
                  <a:schemeClr val="tx1"/>
                </a:solidFill>
              </a:rPr>
              <a:t>Scientific publications</a:t>
            </a:r>
          </a:p>
          <a:p>
            <a:pPr>
              <a:lnSpc>
                <a:spcPct val="100000"/>
              </a:lnSpc>
              <a:spcBef>
                <a:spcPts val="1800"/>
              </a:spcBef>
            </a:pPr>
            <a:r>
              <a:rPr lang="en-US" sz="2400" dirty="0">
                <a:solidFill>
                  <a:schemeClr val="tx1"/>
                </a:solidFill>
              </a:rPr>
              <a:t>Talent pipeline (graduate student training, recruitment)</a:t>
            </a:r>
          </a:p>
          <a:p>
            <a:pPr>
              <a:lnSpc>
                <a:spcPct val="100000"/>
              </a:lnSpc>
              <a:spcBef>
                <a:spcPts val="1800"/>
              </a:spcBef>
            </a:pPr>
            <a:r>
              <a:rPr lang="en-US" sz="2400" dirty="0">
                <a:solidFill>
                  <a:schemeClr val="tx1"/>
                </a:solidFill>
              </a:rPr>
              <a:t>The knowledge gained from the SAM-3 and resultant PIE studies will accelerate structural materials development/qualification/deployment for advanced nuclear reactor technologies in the US</a:t>
            </a:r>
          </a:p>
          <a:p>
            <a:endParaRPr lang="en-US" dirty="0">
              <a:solidFill>
                <a:schemeClr val="tx1"/>
              </a:solidFill>
            </a:endParaRPr>
          </a:p>
        </p:txBody>
      </p:sp>
    </p:spTree>
    <p:extLst>
      <p:ext uri="{BB962C8B-B14F-4D97-AF65-F5344CB8AC3E}">
        <p14:creationId xmlns:p14="http://schemas.microsoft.com/office/powerpoint/2010/main" val="2495592800"/>
      </p:ext>
    </p:extLst>
  </p:cSld>
  <p:clrMapOvr>
    <a:masterClrMapping/>
  </p:clrMapOvr>
  <p:extLst>
    <p:ext uri="{6950BFC3-D8DA-4A85-94F7-54DA5524770B}">
      <p188:commentRel xmlns:p188="http://schemas.microsoft.com/office/powerpoint/2018/8/main" r:id="rId2"/>
    </p:ext>
  </p:extLs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5B3176E-FAD1-2B4C-96D5-F706C44483D8}"/>
              </a:ext>
            </a:extLst>
          </p:cNvPr>
          <p:cNvSpPr>
            <a:spLocks noGrp="1"/>
          </p:cNvSpPr>
          <p:nvPr>
            <p:ph type="body" sz="quarter" idx="13"/>
          </p:nvPr>
        </p:nvSpPr>
        <p:spPr>
          <a:xfrm>
            <a:off x="5456582" y="2365643"/>
            <a:ext cx="7073348" cy="2292350"/>
          </a:xfrm>
        </p:spPr>
        <p:txBody>
          <a:bodyPr/>
          <a:lstStyle/>
          <a:p>
            <a:pPr lvl="0"/>
            <a:r>
              <a:rPr lang="en-US" sz="6000" dirty="0"/>
              <a:t>Questions?</a:t>
            </a:r>
            <a:endParaRPr lang="en-US" dirty="0"/>
          </a:p>
        </p:txBody>
      </p:sp>
      <p:sp>
        <p:nvSpPr>
          <p:cNvPr id="3" name="Text Placeholder 2">
            <a:extLst>
              <a:ext uri="{FF2B5EF4-FFF2-40B4-BE49-F238E27FC236}">
                <a16:creationId xmlns:a16="http://schemas.microsoft.com/office/drawing/2014/main" id="{DC656D43-7FAB-834B-AA9F-965D52A8E525}"/>
              </a:ext>
            </a:extLst>
          </p:cNvPr>
          <p:cNvSpPr>
            <a:spLocks noGrp="1"/>
          </p:cNvSpPr>
          <p:nvPr>
            <p:ph type="body" sz="quarter" idx="18"/>
          </p:nvPr>
        </p:nvSpPr>
        <p:spPr>
          <a:xfrm>
            <a:off x="5953539" y="3511818"/>
            <a:ext cx="3355711" cy="1398112"/>
          </a:xfrm>
        </p:spPr>
        <p:txBody>
          <a:bodyPr/>
          <a:lstStyle/>
          <a:p>
            <a:pPr lvl="1"/>
            <a:r>
              <a:rPr lang="en-US" dirty="0"/>
              <a:t>Brenden Heidrich</a:t>
            </a:r>
          </a:p>
          <a:p>
            <a:pPr lvl="2"/>
            <a:r>
              <a:rPr lang="en-US" dirty="0"/>
              <a:t>Director, NSUF</a:t>
            </a:r>
          </a:p>
          <a:p>
            <a:pPr lvl="2"/>
            <a:r>
              <a:rPr lang="en-US" dirty="0" err="1"/>
              <a:t>Brenden.Heidrich@inl.gov</a:t>
            </a:r>
            <a:endParaRPr lang="en-US" dirty="0"/>
          </a:p>
        </p:txBody>
      </p:sp>
      <p:sp>
        <p:nvSpPr>
          <p:cNvPr id="5" name="TextBox 4">
            <a:extLst>
              <a:ext uri="{FF2B5EF4-FFF2-40B4-BE49-F238E27FC236}">
                <a16:creationId xmlns:a16="http://schemas.microsoft.com/office/drawing/2014/main" id="{A5E23F9F-9AE8-4D5D-8FDF-7E34B2766A59}"/>
              </a:ext>
            </a:extLst>
          </p:cNvPr>
          <p:cNvSpPr txBox="1"/>
          <p:nvPr/>
        </p:nvSpPr>
        <p:spPr>
          <a:xfrm>
            <a:off x="148728" y="6364861"/>
            <a:ext cx="6268596" cy="369332"/>
          </a:xfrm>
          <a:prstGeom prst="rect">
            <a:avLst/>
          </a:prstGeom>
          <a:noFill/>
        </p:spPr>
        <p:txBody>
          <a:bodyPr wrap="square">
            <a:spAutoFit/>
          </a:bodyPr>
          <a:lstStyle/>
          <a:p>
            <a:r>
              <a:rPr lang="en-US" dirty="0">
                <a:solidFill>
                  <a:schemeClr val="bg1"/>
                </a:solidFill>
              </a:rPr>
              <a:t>INL/MIS-25-83964</a:t>
            </a:r>
          </a:p>
        </p:txBody>
      </p:sp>
    </p:spTree>
    <p:extLst>
      <p:ext uri="{BB962C8B-B14F-4D97-AF65-F5344CB8AC3E}">
        <p14:creationId xmlns:p14="http://schemas.microsoft.com/office/powerpoint/2010/main" val="6502888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90D63-94FF-FC70-3F30-EDF41660BFE0}"/>
              </a:ext>
            </a:extLst>
          </p:cNvPr>
          <p:cNvSpPr>
            <a:spLocks noGrp="1"/>
          </p:cNvSpPr>
          <p:nvPr>
            <p:ph type="title"/>
          </p:nvPr>
        </p:nvSpPr>
        <p:spPr>
          <a:xfrm>
            <a:off x="777082" y="363255"/>
            <a:ext cx="10228013" cy="825896"/>
          </a:xfrm>
        </p:spPr>
        <p:txBody>
          <a:bodyPr>
            <a:noAutofit/>
          </a:bodyPr>
          <a:lstStyle/>
          <a:p>
            <a:r>
              <a:rPr lang="en-US" sz="2800" b="1" dirty="0"/>
              <a:t>Simulated Reactor Environments</a:t>
            </a:r>
            <a:r>
              <a:rPr lang="en-US" dirty="0"/>
              <a:t>: </a:t>
            </a:r>
            <a:r>
              <a:rPr lang="en-US" sz="2800" b="1" dirty="0"/>
              <a:t>Neutron Irradiation</a:t>
            </a:r>
          </a:p>
        </p:txBody>
      </p:sp>
      <p:grpSp>
        <p:nvGrpSpPr>
          <p:cNvPr id="21" name="Group 20">
            <a:extLst>
              <a:ext uri="{FF2B5EF4-FFF2-40B4-BE49-F238E27FC236}">
                <a16:creationId xmlns:a16="http://schemas.microsoft.com/office/drawing/2014/main" id="{DFE53A1F-D1B5-DF0D-A4B4-326FE90D3840}"/>
              </a:ext>
            </a:extLst>
          </p:cNvPr>
          <p:cNvGrpSpPr/>
          <p:nvPr/>
        </p:nvGrpSpPr>
        <p:grpSpPr>
          <a:xfrm>
            <a:off x="777083" y="1011511"/>
            <a:ext cx="10509038" cy="5036856"/>
            <a:chOff x="930640" y="1063001"/>
            <a:chExt cx="10509038" cy="5036856"/>
          </a:xfrm>
        </p:grpSpPr>
        <p:pic>
          <p:nvPicPr>
            <p:cNvPr id="22" name="Picture 21">
              <a:extLst>
                <a:ext uri="{FF2B5EF4-FFF2-40B4-BE49-F238E27FC236}">
                  <a16:creationId xmlns:a16="http://schemas.microsoft.com/office/drawing/2014/main" id="{8DC83170-5604-B9A0-9004-EADCA8AE0A6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155843" y="1069012"/>
              <a:ext cx="2942305" cy="1803955"/>
            </a:xfrm>
            <a:prstGeom prst="rect">
              <a:avLst/>
            </a:prstGeom>
            <a:ln>
              <a:noFill/>
            </a:ln>
            <a:effectLst>
              <a:outerShdw blurRad="292100" dist="139700" dir="2700000" algn="tl" rotWithShape="0">
                <a:srgbClr val="333333">
                  <a:alpha val="65000"/>
                </a:srgbClr>
              </a:outerShdw>
            </a:effectLst>
          </p:spPr>
        </p:pic>
        <p:pic>
          <p:nvPicPr>
            <p:cNvPr id="23" name="Picture 22">
              <a:extLst>
                <a:ext uri="{FF2B5EF4-FFF2-40B4-BE49-F238E27FC236}">
                  <a16:creationId xmlns:a16="http://schemas.microsoft.com/office/drawing/2014/main" id="{5CD1C0CF-212A-D91A-353B-53F1AD67F93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51874" y="1075127"/>
              <a:ext cx="1307670" cy="1822686"/>
            </a:xfrm>
            <a:prstGeom prst="rect">
              <a:avLst/>
            </a:prstGeom>
            <a:ln>
              <a:noFill/>
            </a:ln>
            <a:effectLst>
              <a:outerShdw blurRad="292100" dist="139700" dir="2700000" algn="tl" rotWithShape="0">
                <a:srgbClr val="333333">
                  <a:alpha val="65000"/>
                </a:srgbClr>
              </a:outerShdw>
            </a:effectLst>
          </p:spPr>
        </p:pic>
        <p:pic>
          <p:nvPicPr>
            <p:cNvPr id="24" name="Picture 23">
              <a:extLst>
                <a:ext uri="{FF2B5EF4-FFF2-40B4-BE49-F238E27FC236}">
                  <a16:creationId xmlns:a16="http://schemas.microsoft.com/office/drawing/2014/main" id="{C0163176-577F-7A77-9AF5-F29FE82632E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764527" y="3064901"/>
              <a:ext cx="2306162" cy="3034956"/>
            </a:xfrm>
            <a:prstGeom prst="rect">
              <a:avLst/>
            </a:prstGeom>
            <a:ln>
              <a:noFill/>
            </a:ln>
            <a:effectLst>
              <a:outerShdw blurRad="292100" dist="139700" dir="2700000" algn="tl" rotWithShape="0">
                <a:srgbClr val="333333">
                  <a:alpha val="65000"/>
                </a:srgbClr>
              </a:outerShdw>
            </a:effectLst>
          </p:spPr>
        </p:pic>
        <p:pic>
          <p:nvPicPr>
            <p:cNvPr id="25" name="Picture 24">
              <a:extLst>
                <a:ext uri="{FF2B5EF4-FFF2-40B4-BE49-F238E27FC236}">
                  <a16:creationId xmlns:a16="http://schemas.microsoft.com/office/drawing/2014/main" id="{FDDA543D-7C6E-0877-5DDC-C7CEAAC09BC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30640" y="4426574"/>
              <a:ext cx="1368887" cy="1664844"/>
            </a:xfrm>
            <a:prstGeom prst="rect">
              <a:avLst/>
            </a:prstGeom>
            <a:ln>
              <a:noFill/>
            </a:ln>
            <a:effectLst>
              <a:outerShdw blurRad="292100" dist="139700" dir="2700000" algn="tl" rotWithShape="0">
                <a:srgbClr val="333333">
                  <a:alpha val="65000"/>
                </a:srgbClr>
              </a:outerShdw>
            </a:effectLst>
          </p:spPr>
        </p:pic>
        <p:pic>
          <p:nvPicPr>
            <p:cNvPr id="26" name="Picture 25">
              <a:extLst>
                <a:ext uri="{FF2B5EF4-FFF2-40B4-BE49-F238E27FC236}">
                  <a16:creationId xmlns:a16="http://schemas.microsoft.com/office/drawing/2014/main" id="{58240492-0727-CBA4-626C-B2E371F6514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459007" y="4426575"/>
              <a:ext cx="1509235" cy="1673282"/>
            </a:xfrm>
            <a:prstGeom prst="rect">
              <a:avLst/>
            </a:prstGeom>
            <a:ln>
              <a:noFill/>
            </a:ln>
            <a:effectLst>
              <a:outerShdw blurRad="292100" dist="139700" dir="2700000" algn="tl" rotWithShape="0">
                <a:srgbClr val="333333">
                  <a:alpha val="65000"/>
                </a:srgbClr>
              </a:outerShdw>
            </a:effectLst>
          </p:spPr>
        </p:pic>
        <p:pic>
          <p:nvPicPr>
            <p:cNvPr id="27" name="Picture 2" descr="https://reactor.osu.edu/sites/reactor.osu.edu/files/media/legacy/glowing_core.jpg">
              <a:extLst>
                <a:ext uri="{FF2B5EF4-FFF2-40B4-BE49-F238E27FC236}">
                  <a16:creationId xmlns:a16="http://schemas.microsoft.com/office/drawing/2014/main" id="{EDC43A62-6D3C-AD0E-66D8-CBCFAA67786F}"/>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rot="16200000">
              <a:off x="3181944" y="3096835"/>
              <a:ext cx="1115284" cy="1148719"/>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E01D3080-B814-88FB-DB0D-582610B96A4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127722" y="4426575"/>
              <a:ext cx="2513514" cy="1673282"/>
            </a:xfrm>
            <a:prstGeom prst="rect">
              <a:avLst/>
            </a:prstGeom>
            <a:ln>
              <a:noFill/>
            </a:ln>
            <a:effectLst>
              <a:outerShdw blurRad="292100" dist="139700" dir="2700000" algn="tl" rotWithShape="0">
                <a:srgbClr val="333333">
                  <a:alpha val="65000"/>
                </a:srgbClr>
              </a:outerShdw>
            </a:effectLst>
          </p:spPr>
        </p:pic>
        <p:pic>
          <p:nvPicPr>
            <p:cNvPr id="29" name="Picture 28">
              <a:extLst>
                <a:ext uri="{FF2B5EF4-FFF2-40B4-BE49-F238E27FC236}">
                  <a16:creationId xmlns:a16="http://schemas.microsoft.com/office/drawing/2014/main" id="{B4FF0A01-940D-E8A7-ABA7-9A07F158093B}"/>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9180826" y="1063001"/>
              <a:ext cx="2250121" cy="2768220"/>
            </a:xfrm>
            <a:prstGeom prst="rect">
              <a:avLst/>
            </a:prstGeom>
            <a:ln>
              <a:noFill/>
            </a:ln>
            <a:effectLst>
              <a:outerShdw blurRad="292100" dist="139700" dir="2700000" algn="tl" rotWithShape="0">
                <a:srgbClr val="333333">
                  <a:alpha val="65000"/>
                </a:srgbClr>
              </a:outerShdw>
            </a:effectLst>
          </p:spPr>
        </p:pic>
        <p:pic>
          <p:nvPicPr>
            <p:cNvPr id="30" name="Picture 29">
              <a:extLst>
                <a:ext uri="{FF2B5EF4-FFF2-40B4-BE49-F238E27FC236}">
                  <a16:creationId xmlns:a16="http://schemas.microsoft.com/office/drawing/2014/main" id="{9554F788-50BD-2424-DCC9-5A4B83FF5367}"/>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930640" y="3113553"/>
              <a:ext cx="1951247" cy="1097280"/>
            </a:xfrm>
            <a:prstGeom prst="rect">
              <a:avLst/>
            </a:prstGeom>
            <a:ln>
              <a:noFill/>
            </a:ln>
            <a:effectLst>
              <a:outerShdw blurRad="292100" dist="139700" dir="2700000" algn="tl" rotWithShape="0">
                <a:srgbClr val="333333">
                  <a:alpha val="65000"/>
                </a:srgbClr>
              </a:outerShdw>
            </a:effectLst>
          </p:spPr>
        </p:pic>
        <p:pic>
          <p:nvPicPr>
            <p:cNvPr id="31" name="Picture 30">
              <a:extLst>
                <a:ext uri="{FF2B5EF4-FFF2-40B4-BE49-F238E27FC236}">
                  <a16:creationId xmlns:a16="http://schemas.microsoft.com/office/drawing/2014/main" id="{94321F4C-69B7-08E0-1A39-F19652AA5730}"/>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4597284" y="3113553"/>
              <a:ext cx="2043952" cy="1097280"/>
            </a:xfrm>
            <a:prstGeom prst="rect">
              <a:avLst/>
            </a:prstGeom>
            <a:ln>
              <a:noFill/>
            </a:ln>
            <a:effectLst>
              <a:outerShdw blurRad="292100" dist="139700" dir="2700000" algn="tl" rotWithShape="0">
                <a:srgbClr val="333333">
                  <a:alpha val="65000"/>
                </a:srgbClr>
              </a:outerShdw>
            </a:effectLst>
          </p:spPr>
        </p:pic>
        <p:pic>
          <p:nvPicPr>
            <p:cNvPr id="32" name="Picture 31">
              <a:extLst>
                <a:ext uri="{FF2B5EF4-FFF2-40B4-BE49-F238E27FC236}">
                  <a16:creationId xmlns:a16="http://schemas.microsoft.com/office/drawing/2014/main" id="{646041B8-477A-B527-B9A5-68A631D58160}"/>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930640" y="1069012"/>
              <a:ext cx="2238556" cy="1828800"/>
            </a:xfrm>
            <a:prstGeom prst="rect">
              <a:avLst/>
            </a:prstGeom>
            <a:ln>
              <a:noFill/>
            </a:ln>
            <a:effectLst>
              <a:outerShdw blurRad="292100" dist="139700" dir="2700000" algn="tl" rotWithShape="0">
                <a:srgbClr val="333333">
                  <a:alpha val="65000"/>
                </a:srgbClr>
              </a:outerShdw>
            </a:effectLst>
          </p:spPr>
        </p:pic>
        <p:pic>
          <p:nvPicPr>
            <p:cNvPr id="33" name="Picture 32" descr="A close-up of a machine&#10;&#10;Description automatically generated with low confidence">
              <a:extLst>
                <a:ext uri="{FF2B5EF4-FFF2-40B4-BE49-F238E27FC236}">
                  <a16:creationId xmlns:a16="http://schemas.microsoft.com/office/drawing/2014/main" id="{C1E746A3-957E-D434-D635-1FE822961D16}"/>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4653453" y="1075127"/>
              <a:ext cx="1419712" cy="1822686"/>
            </a:xfrm>
            <a:prstGeom prst="rect">
              <a:avLst/>
            </a:prstGeom>
            <a:ln>
              <a:noFill/>
            </a:ln>
            <a:effectLst>
              <a:outerShdw blurRad="292100" dist="139700" dir="2700000" algn="tl" rotWithShape="0">
                <a:srgbClr val="333333">
                  <a:alpha val="65000"/>
                </a:srgbClr>
              </a:outerShdw>
            </a:effectLst>
          </p:spPr>
        </p:pic>
        <p:pic>
          <p:nvPicPr>
            <p:cNvPr id="34" name="Picture 33" descr="A picture containing screenshot, blue, electric blue, majorelle blue&#10;&#10;Description automatically generated">
              <a:extLst>
                <a:ext uri="{FF2B5EF4-FFF2-40B4-BE49-F238E27FC236}">
                  <a16:creationId xmlns:a16="http://schemas.microsoft.com/office/drawing/2014/main" id="{A2051222-EA2B-0715-DB3C-3B0316B5DD31}"/>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9172094" y="4007293"/>
              <a:ext cx="2267584" cy="2084125"/>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2498615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1FE5AAD-9FDC-4862-A62B-F0FA4BE649F2}"/>
              </a:ext>
            </a:extLst>
          </p:cNvPr>
          <p:cNvSpPr>
            <a:spLocks noGrp="1"/>
          </p:cNvSpPr>
          <p:nvPr>
            <p:ph type="title"/>
          </p:nvPr>
        </p:nvSpPr>
        <p:spPr/>
        <p:txBody>
          <a:bodyPr/>
          <a:lstStyle/>
          <a:p>
            <a:r>
              <a:rPr lang="en-US" dirty="0"/>
              <a:t>NSUF Birthday</a:t>
            </a:r>
          </a:p>
        </p:txBody>
      </p:sp>
      <p:sp>
        <p:nvSpPr>
          <p:cNvPr id="5" name="Content Placeholder 4">
            <a:extLst>
              <a:ext uri="{FF2B5EF4-FFF2-40B4-BE49-F238E27FC236}">
                <a16:creationId xmlns:a16="http://schemas.microsoft.com/office/drawing/2014/main" id="{7B36DE71-25DF-D761-49E8-23F3740DCF76}"/>
              </a:ext>
            </a:extLst>
          </p:cNvPr>
          <p:cNvSpPr>
            <a:spLocks noGrp="1"/>
          </p:cNvSpPr>
          <p:nvPr>
            <p:ph idx="1"/>
          </p:nvPr>
        </p:nvSpPr>
        <p:spPr/>
        <p:txBody>
          <a:bodyPr/>
          <a:lstStyle/>
          <a:p>
            <a:endParaRPr lang="en-US" dirty="0"/>
          </a:p>
        </p:txBody>
      </p:sp>
      <p:pic>
        <p:nvPicPr>
          <p:cNvPr id="9" name="Picture 8">
            <a:extLst>
              <a:ext uri="{FF2B5EF4-FFF2-40B4-BE49-F238E27FC236}">
                <a16:creationId xmlns:a16="http://schemas.microsoft.com/office/drawing/2014/main" id="{362682A4-E90D-4951-98DE-5CE36767737D}"/>
              </a:ext>
            </a:extLst>
          </p:cNvPr>
          <p:cNvPicPr>
            <a:picLocks noChangeAspect="1"/>
          </p:cNvPicPr>
          <p:nvPr/>
        </p:nvPicPr>
        <p:blipFill>
          <a:blip r:embed="rId2"/>
          <a:stretch>
            <a:fillRect/>
          </a:stretch>
        </p:blipFill>
        <p:spPr>
          <a:xfrm>
            <a:off x="6913047" y="228957"/>
            <a:ext cx="5013455" cy="3936765"/>
          </a:xfrm>
          <a:prstGeom prst="rect">
            <a:avLst/>
          </a:prstGeom>
        </p:spPr>
      </p:pic>
      <p:pic>
        <p:nvPicPr>
          <p:cNvPr id="10" name="Picture 9">
            <a:extLst>
              <a:ext uri="{FF2B5EF4-FFF2-40B4-BE49-F238E27FC236}">
                <a16:creationId xmlns:a16="http://schemas.microsoft.com/office/drawing/2014/main" id="{4411AB13-D48F-B168-EE73-19028EBFE602}"/>
              </a:ext>
            </a:extLst>
          </p:cNvPr>
          <p:cNvPicPr>
            <a:picLocks noChangeAspect="1"/>
          </p:cNvPicPr>
          <p:nvPr/>
        </p:nvPicPr>
        <p:blipFill>
          <a:blip r:embed="rId3"/>
          <a:stretch>
            <a:fillRect/>
          </a:stretch>
        </p:blipFill>
        <p:spPr>
          <a:xfrm>
            <a:off x="8741495" y="4414767"/>
            <a:ext cx="2561121" cy="1151844"/>
          </a:xfrm>
          <a:prstGeom prst="rect">
            <a:avLst/>
          </a:prstGeom>
        </p:spPr>
      </p:pic>
    </p:spTree>
    <p:extLst>
      <p:ext uri="{BB962C8B-B14F-4D97-AF65-F5344CB8AC3E}">
        <p14:creationId xmlns:p14="http://schemas.microsoft.com/office/powerpoint/2010/main" val="121014344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FC519C-C2AD-C259-46E4-7DD0BB9D908F}"/>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AB517A43-E37D-1279-B44B-F9862EC8D5F3}"/>
              </a:ext>
            </a:extLst>
          </p:cNvPr>
          <p:cNvSpPr>
            <a:spLocks noGrp="1"/>
          </p:cNvSpPr>
          <p:nvPr>
            <p:ph type="title"/>
          </p:nvPr>
        </p:nvSpPr>
        <p:spPr>
          <a:xfrm>
            <a:off x="981481" y="2797701"/>
            <a:ext cx="5632261" cy="1262598"/>
          </a:xfrm>
        </p:spPr>
        <p:txBody>
          <a:bodyPr/>
          <a:lstStyle/>
          <a:p>
            <a:r>
              <a:rPr lang="en-US" sz="4400" dirty="0"/>
              <a:t>Backup Slides – </a:t>
            </a:r>
            <a:r>
              <a:rPr lang="en-US" sz="4400" dirty="0">
                <a:solidFill>
                  <a:schemeClr val="accent5"/>
                </a:solidFill>
              </a:rPr>
              <a:t>CINR Projects</a:t>
            </a:r>
          </a:p>
        </p:txBody>
      </p:sp>
      <p:pic>
        <p:nvPicPr>
          <p:cNvPr id="7" name="Picture Placeholder 6" descr="A group of people posing for the camera&#10;&#10;AI-generated content may be incorrect.">
            <a:extLst>
              <a:ext uri="{FF2B5EF4-FFF2-40B4-BE49-F238E27FC236}">
                <a16:creationId xmlns:a16="http://schemas.microsoft.com/office/drawing/2014/main" id="{6DB1E8E0-0EDC-AFDF-9682-3BC1BDC277C8}"/>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a:xfrm rot="5400000">
            <a:off x="7253288" y="1211263"/>
            <a:ext cx="6149975" cy="3725862"/>
          </a:xfrm>
        </p:spPr>
      </p:pic>
    </p:spTree>
    <p:extLst>
      <p:ext uri="{BB962C8B-B14F-4D97-AF65-F5344CB8AC3E}">
        <p14:creationId xmlns:p14="http://schemas.microsoft.com/office/powerpoint/2010/main" val="392483716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BE9BF-EFAE-E04F-A129-9360D8CD28D1}"/>
              </a:ext>
            </a:extLst>
          </p:cNvPr>
          <p:cNvSpPr>
            <a:spLocks noGrp="1"/>
          </p:cNvSpPr>
          <p:nvPr>
            <p:ph type="title"/>
          </p:nvPr>
        </p:nvSpPr>
        <p:spPr/>
        <p:txBody>
          <a:bodyPr/>
          <a:lstStyle/>
          <a:p>
            <a:r>
              <a:rPr lang="en-US" dirty="0"/>
              <a:t>FY</a:t>
            </a:r>
            <a:r>
              <a:rPr lang="en-US" dirty="0">
                <a:solidFill>
                  <a:schemeClr val="accent1"/>
                </a:solidFill>
              </a:rPr>
              <a:t>23</a:t>
            </a:r>
            <a:r>
              <a:rPr lang="en-US" dirty="0"/>
              <a:t> CINR access awards</a:t>
            </a:r>
          </a:p>
        </p:txBody>
      </p:sp>
      <p:pic>
        <p:nvPicPr>
          <p:cNvPr id="4" name="Picture 3">
            <a:extLst>
              <a:ext uri="{FF2B5EF4-FFF2-40B4-BE49-F238E27FC236}">
                <a16:creationId xmlns:a16="http://schemas.microsoft.com/office/drawing/2014/main" id="{0C62E25F-561D-CFCD-6D09-0A67CFAB88A6}"/>
              </a:ext>
            </a:extLst>
          </p:cNvPr>
          <p:cNvPicPr>
            <a:picLocks noChangeAspect="1"/>
          </p:cNvPicPr>
          <p:nvPr/>
        </p:nvPicPr>
        <p:blipFill>
          <a:blip r:embed="rId2"/>
          <a:stretch>
            <a:fillRect/>
          </a:stretch>
        </p:blipFill>
        <p:spPr>
          <a:xfrm>
            <a:off x="888176" y="1860324"/>
            <a:ext cx="5775579" cy="3137351"/>
          </a:xfrm>
          <a:prstGeom prst="rect">
            <a:avLst/>
          </a:prstGeom>
        </p:spPr>
      </p:pic>
      <p:pic>
        <p:nvPicPr>
          <p:cNvPr id="5" name="Picture 4">
            <a:extLst>
              <a:ext uri="{FF2B5EF4-FFF2-40B4-BE49-F238E27FC236}">
                <a16:creationId xmlns:a16="http://schemas.microsoft.com/office/drawing/2014/main" id="{B9B8FAD9-D7D9-D9D4-A026-1B7CD3CFD7C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97913" y="2091567"/>
            <a:ext cx="4205911" cy="2674864"/>
          </a:xfrm>
          <a:prstGeom prst="rect">
            <a:avLst/>
          </a:prstGeom>
          <a:effectLst>
            <a:outerShdw blurRad="635000" dist="190500" dir="18900000" sx="85000" sy="85000" algn="ctr" rotWithShape="0">
              <a:srgbClr val="000000">
                <a:alpha val="40000"/>
              </a:srgbClr>
            </a:outerShdw>
          </a:effectLst>
        </p:spPr>
      </p:pic>
      <p:pic>
        <p:nvPicPr>
          <p:cNvPr id="6" name="Picture 5">
            <a:extLst>
              <a:ext uri="{FF2B5EF4-FFF2-40B4-BE49-F238E27FC236}">
                <a16:creationId xmlns:a16="http://schemas.microsoft.com/office/drawing/2014/main" id="{DD51F386-02E2-899D-0E62-F67BCE790AE0}"/>
              </a:ext>
            </a:extLst>
          </p:cNvPr>
          <p:cNvPicPr>
            <a:picLocks noChangeAspect="1"/>
          </p:cNvPicPr>
          <p:nvPr/>
        </p:nvPicPr>
        <p:blipFill>
          <a:blip r:embed="rId4"/>
          <a:stretch>
            <a:fillRect/>
          </a:stretch>
        </p:blipFill>
        <p:spPr>
          <a:xfrm>
            <a:off x="888176" y="5290600"/>
            <a:ext cx="5775579" cy="406777"/>
          </a:xfrm>
          <a:prstGeom prst="rect">
            <a:avLst/>
          </a:prstGeom>
        </p:spPr>
      </p:pic>
    </p:spTree>
    <p:extLst>
      <p:ext uri="{BB962C8B-B14F-4D97-AF65-F5344CB8AC3E}">
        <p14:creationId xmlns:p14="http://schemas.microsoft.com/office/powerpoint/2010/main" val="373637704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BE9BF-EFAE-E04F-A129-9360D8CD28D1}"/>
              </a:ext>
            </a:extLst>
          </p:cNvPr>
          <p:cNvSpPr>
            <a:spLocks noGrp="1"/>
          </p:cNvSpPr>
          <p:nvPr>
            <p:ph type="title"/>
          </p:nvPr>
        </p:nvSpPr>
        <p:spPr/>
        <p:txBody>
          <a:bodyPr/>
          <a:lstStyle/>
          <a:p>
            <a:r>
              <a:rPr lang="en-US" dirty="0"/>
              <a:t>FY</a:t>
            </a:r>
            <a:r>
              <a:rPr lang="en-US" dirty="0">
                <a:solidFill>
                  <a:schemeClr val="accent1"/>
                </a:solidFill>
              </a:rPr>
              <a:t>23</a:t>
            </a:r>
            <a:r>
              <a:rPr lang="en-US" dirty="0"/>
              <a:t> CINR access awards</a:t>
            </a:r>
          </a:p>
        </p:txBody>
      </p:sp>
      <p:pic>
        <p:nvPicPr>
          <p:cNvPr id="3" name="Picture 2">
            <a:extLst>
              <a:ext uri="{FF2B5EF4-FFF2-40B4-BE49-F238E27FC236}">
                <a16:creationId xmlns:a16="http://schemas.microsoft.com/office/drawing/2014/main" id="{B0CDA608-B5C3-ED05-5A11-22848EBB962D}"/>
              </a:ext>
            </a:extLst>
          </p:cNvPr>
          <p:cNvPicPr>
            <a:picLocks noChangeAspect="1"/>
          </p:cNvPicPr>
          <p:nvPr/>
        </p:nvPicPr>
        <p:blipFill>
          <a:blip r:embed="rId2"/>
          <a:stretch>
            <a:fillRect/>
          </a:stretch>
        </p:blipFill>
        <p:spPr>
          <a:xfrm>
            <a:off x="888176" y="1567399"/>
            <a:ext cx="5792542" cy="3694456"/>
          </a:xfrm>
          <a:prstGeom prst="rect">
            <a:avLst/>
          </a:prstGeom>
        </p:spPr>
      </p:pic>
      <p:pic>
        <p:nvPicPr>
          <p:cNvPr id="7" name="Picture 6">
            <a:extLst>
              <a:ext uri="{FF2B5EF4-FFF2-40B4-BE49-F238E27FC236}">
                <a16:creationId xmlns:a16="http://schemas.microsoft.com/office/drawing/2014/main" id="{CD05ECAF-C0FD-0AF2-21BE-5713DD72284B}"/>
              </a:ext>
            </a:extLst>
          </p:cNvPr>
          <p:cNvPicPr>
            <a:picLocks noChangeAspect="1"/>
          </p:cNvPicPr>
          <p:nvPr/>
        </p:nvPicPr>
        <p:blipFill>
          <a:blip r:embed="rId3"/>
          <a:stretch>
            <a:fillRect/>
          </a:stretch>
        </p:blipFill>
        <p:spPr>
          <a:xfrm>
            <a:off x="888177" y="5486400"/>
            <a:ext cx="5792542" cy="393204"/>
          </a:xfrm>
          <a:prstGeom prst="rect">
            <a:avLst/>
          </a:prstGeom>
        </p:spPr>
      </p:pic>
      <p:pic>
        <p:nvPicPr>
          <p:cNvPr id="9" name="Picture 8">
            <a:extLst>
              <a:ext uri="{FF2B5EF4-FFF2-40B4-BE49-F238E27FC236}">
                <a16:creationId xmlns:a16="http://schemas.microsoft.com/office/drawing/2014/main" id="{284A2FF1-D983-918E-A447-96499A67050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925846" y="1567399"/>
            <a:ext cx="2266147" cy="1584229"/>
          </a:xfrm>
          <a:prstGeom prst="rect">
            <a:avLst/>
          </a:prstGeom>
          <a:effectLst>
            <a:outerShdw blurRad="635000" dist="190500" dir="18900000" sx="85000" sy="85000" algn="ctr" rotWithShape="0">
              <a:srgbClr val="000000">
                <a:alpha val="40000"/>
              </a:srgbClr>
            </a:outerShdw>
          </a:effectLst>
        </p:spPr>
      </p:pic>
      <p:pic>
        <p:nvPicPr>
          <p:cNvPr id="10" name="Picture 9">
            <a:extLst>
              <a:ext uri="{FF2B5EF4-FFF2-40B4-BE49-F238E27FC236}">
                <a16:creationId xmlns:a16="http://schemas.microsoft.com/office/drawing/2014/main" id="{61E46EF4-74A2-0B29-E8B2-458A80D545E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925846" y="3495687"/>
            <a:ext cx="3377978" cy="1847198"/>
          </a:xfrm>
          <a:prstGeom prst="rect">
            <a:avLst/>
          </a:prstGeom>
          <a:effectLst>
            <a:outerShdw blurRad="635000" dist="190500" dir="18900000" sx="85000" sy="85000" algn="ctr" rotWithShape="0">
              <a:srgbClr val="000000">
                <a:alpha val="40000"/>
              </a:srgbClr>
            </a:outerShdw>
          </a:effectLst>
        </p:spPr>
      </p:pic>
    </p:spTree>
    <p:extLst>
      <p:ext uri="{BB962C8B-B14F-4D97-AF65-F5344CB8AC3E}">
        <p14:creationId xmlns:p14="http://schemas.microsoft.com/office/powerpoint/2010/main" val="325239511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BE9BF-EFAE-E04F-A129-9360D8CD28D1}"/>
              </a:ext>
            </a:extLst>
          </p:cNvPr>
          <p:cNvSpPr>
            <a:spLocks noGrp="1"/>
          </p:cNvSpPr>
          <p:nvPr>
            <p:ph type="title"/>
          </p:nvPr>
        </p:nvSpPr>
        <p:spPr/>
        <p:txBody>
          <a:bodyPr/>
          <a:lstStyle/>
          <a:p>
            <a:r>
              <a:rPr lang="en-US" dirty="0"/>
              <a:t>FY</a:t>
            </a:r>
            <a:r>
              <a:rPr lang="en-US" dirty="0">
                <a:solidFill>
                  <a:schemeClr val="accent1"/>
                </a:solidFill>
              </a:rPr>
              <a:t>23</a:t>
            </a:r>
            <a:r>
              <a:rPr lang="en-US" dirty="0"/>
              <a:t> CINR access awards</a:t>
            </a:r>
          </a:p>
        </p:txBody>
      </p:sp>
      <p:pic>
        <p:nvPicPr>
          <p:cNvPr id="4" name="Picture 3">
            <a:extLst>
              <a:ext uri="{FF2B5EF4-FFF2-40B4-BE49-F238E27FC236}">
                <a16:creationId xmlns:a16="http://schemas.microsoft.com/office/drawing/2014/main" id="{3E945F15-925F-2CC8-1A1D-F89EAC678376}"/>
              </a:ext>
            </a:extLst>
          </p:cNvPr>
          <p:cNvPicPr>
            <a:picLocks noChangeAspect="1"/>
          </p:cNvPicPr>
          <p:nvPr/>
        </p:nvPicPr>
        <p:blipFill>
          <a:blip r:embed="rId2"/>
          <a:stretch>
            <a:fillRect/>
          </a:stretch>
        </p:blipFill>
        <p:spPr>
          <a:xfrm>
            <a:off x="888176" y="1567399"/>
            <a:ext cx="5817725" cy="3370223"/>
          </a:xfrm>
          <a:prstGeom prst="rect">
            <a:avLst/>
          </a:prstGeom>
        </p:spPr>
      </p:pic>
      <p:pic>
        <p:nvPicPr>
          <p:cNvPr id="5" name="Picture 4">
            <a:extLst>
              <a:ext uri="{FF2B5EF4-FFF2-40B4-BE49-F238E27FC236}">
                <a16:creationId xmlns:a16="http://schemas.microsoft.com/office/drawing/2014/main" id="{18B3B04B-3006-6A7A-3E6A-577AD2070B01}"/>
              </a:ext>
            </a:extLst>
          </p:cNvPr>
          <p:cNvPicPr>
            <a:picLocks noChangeAspect="1"/>
          </p:cNvPicPr>
          <p:nvPr/>
        </p:nvPicPr>
        <p:blipFill>
          <a:blip r:embed="rId3"/>
          <a:stretch>
            <a:fillRect/>
          </a:stretch>
        </p:blipFill>
        <p:spPr>
          <a:xfrm>
            <a:off x="888176" y="5086763"/>
            <a:ext cx="5817725" cy="407676"/>
          </a:xfrm>
          <a:prstGeom prst="rect">
            <a:avLst/>
          </a:prstGeom>
        </p:spPr>
      </p:pic>
      <p:pic>
        <p:nvPicPr>
          <p:cNvPr id="6" name="Picture 5">
            <a:extLst>
              <a:ext uri="{FF2B5EF4-FFF2-40B4-BE49-F238E27FC236}">
                <a16:creationId xmlns:a16="http://schemas.microsoft.com/office/drawing/2014/main" id="{9632DCCF-7F06-8194-CDAE-0B4C5D7D8A5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45817" y="1059888"/>
            <a:ext cx="3458007" cy="2076598"/>
          </a:xfrm>
          <a:prstGeom prst="rect">
            <a:avLst/>
          </a:prstGeom>
          <a:effectLst>
            <a:outerShdw blurRad="635000" dist="190500" dir="18900000" sx="85000" sy="85000" algn="ctr" rotWithShape="0">
              <a:srgbClr val="000000">
                <a:alpha val="40000"/>
              </a:srgbClr>
            </a:outerShdw>
          </a:effectLst>
        </p:spPr>
      </p:pic>
      <p:pic>
        <p:nvPicPr>
          <p:cNvPr id="8" name="Picture 7">
            <a:extLst>
              <a:ext uri="{FF2B5EF4-FFF2-40B4-BE49-F238E27FC236}">
                <a16:creationId xmlns:a16="http://schemas.microsoft.com/office/drawing/2014/main" id="{6CC2A12D-E387-C785-05D8-669C2E8B530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845816" y="3637772"/>
            <a:ext cx="3458007" cy="2067986"/>
          </a:xfrm>
          <a:prstGeom prst="rect">
            <a:avLst/>
          </a:prstGeom>
          <a:effectLst>
            <a:outerShdw blurRad="635000" dist="190500" dir="18900000" sx="85000" sy="85000" algn="ctr" rotWithShape="0">
              <a:srgbClr val="000000">
                <a:alpha val="40000"/>
              </a:srgbClr>
            </a:outerShdw>
          </a:effectLst>
        </p:spPr>
      </p:pic>
    </p:spTree>
    <p:extLst>
      <p:ext uri="{BB962C8B-B14F-4D97-AF65-F5344CB8AC3E}">
        <p14:creationId xmlns:p14="http://schemas.microsoft.com/office/powerpoint/2010/main" val="76993756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BE9BF-EFAE-E04F-A129-9360D8CD28D1}"/>
              </a:ext>
            </a:extLst>
          </p:cNvPr>
          <p:cNvSpPr>
            <a:spLocks noGrp="1"/>
          </p:cNvSpPr>
          <p:nvPr>
            <p:ph type="title"/>
          </p:nvPr>
        </p:nvSpPr>
        <p:spPr/>
        <p:txBody>
          <a:bodyPr/>
          <a:lstStyle/>
          <a:p>
            <a:r>
              <a:rPr lang="en-US" dirty="0"/>
              <a:t>FY</a:t>
            </a:r>
            <a:r>
              <a:rPr lang="en-US" dirty="0">
                <a:solidFill>
                  <a:schemeClr val="accent1"/>
                </a:solidFill>
              </a:rPr>
              <a:t>24</a:t>
            </a:r>
            <a:r>
              <a:rPr lang="en-US" dirty="0"/>
              <a:t> CINR access awards</a:t>
            </a:r>
          </a:p>
        </p:txBody>
      </p:sp>
      <p:graphicFrame>
        <p:nvGraphicFramePr>
          <p:cNvPr id="9" name="Table 8">
            <a:extLst>
              <a:ext uri="{FF2B5EF4-FFF2-40B4-BE49-F238E27FC236}">
                <a16:creationId xmlns:a16="http://schemas.microsoft.com/office/drawing/2014/main" id="{7D02D623-90FC-333A-2EA0-9529A905E0C2}"/>
              </a:ext>
            </a:extLst>
          </p:cNvPr>
          <p:cNvGraphicFramePr>
            <a:graphicFrameLocks noGrp="1"/>
          </p:cNvGraphicFramePr>
          <p:nvPr/>
        </p:nvGraphicFramePr>
        <p:xfrm>
          <a:off x="2524408" y="5664941"/>
          <a:ext cx="7143184" cy="254000"/>
        </p:xfrm>
        <a:graphic>
          <a:graphicData uri="http://schemas.openxmlformats.org/drawingml/2006/table">
            <a:tbl>
              <a:tblPr>
                <a:tableStyleId>{5C22544A-7EE6-4342-B048-85BDC9FD1C3A}</a:tableStyleId>
              </a:tblPr>
              <a:tblGrid>
                <a:gridCol w="7143184">
                  <a:extLst>
                    <a:ext uri="{9D8B030D-6E8A-4147-A177-3AD203B41FA5}">
                      <a16:colId xmlns:a16="http://schemas.microsoft.com/office/drawing/2014/main" val="1676203914"/>
                    </a:ext>
                  </a:extLst>
                </a:gridCol>
              </a:tblGrid>
              <a:tr h="254000">
                <a:tc>
                  <a:txBody>
                    <a:bodyPr/>
                    <a:lstStyle/>
                    <a:p>
                      <a:pPr algn="l" fontAlgn="b"/>
                      <a:r>
                        <a:rPr lang="en-US" sz="1400" b="1" u="none" strike="noStrike" dirty="0">
                          <a:effectLst/>
                        </a:rPr>
                        <a:t>NSUF-1.1: CORE AND STRUCTURAL MATERIALS BEHAVIOR AND DEVELOPMENT </a:t>
                      </a:r>
                      <a:endParaRPr lang="en-US" sz="1400" b="1"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9689110"/>
                  </a:ext>
                </a:extLst>
              </a:tr>
            </a:tbl>
          </a:graphicData>
        </a:graphic>
      </p:graphicFrame>
      <p:graphicFrame>
        <p:nvGraphicFramePr>
          <p:cNvPr id="10" name="Table 9">
            <a:extLst>
              <a:ext uri="{FF2B5EF4-FFF2-40B4-BE49-F238E27FC236}">
                <a16:creationId xmlns:a16="http://schemas.microsoft.com/office/drawing/2014/main" id="{3F57610F-EDDF-253B-2656-E171A22E6BEE}"/>
              </a:ext>
            </a:extLst>
          </p:cNvPr>
          <p:cNvGraphicFramePr>
            <a:graphicFrameLocks noGrp="1"/>
          </p:cNvGraphicFramePr>
          <p:nvPr/>
        </p:nvGraphicFramePr>
        <p:xfrm>
          <a:off x="1311244" y="1111056"/>
          <a:ext cx="9569512" cy="4416602"/>
        </p:xfrm>
        <a:graphic>
          <a:graphicData uri="http://schemas.openxmlformats.org/drawingml/2006/table">
            <a:tbl>
              <a:tblPr firstRow="1">
                <a:tableStyleId>{5C22544A-7EE6-4342-B048-85BDC9FD1C3A}</a:tableStyleId>
              </a:tblPr>
              <a:tblGrid>
                <a:gridCol w="2089160">
                  <a:extLst>
                    <a:ext uri="{9D8B030D-6E8A-4147-A177-3AD203B41FA5}">
                      <a16:colId xmlns:a16="http://schemas.microsoft.com/office/drawing/2014/main" val="1579239646"/>
                    </a:ext>
                  </a:extLst>
                </a:gridCol>
                <a:gridCol w="1732261">
                  <a:extLst>
                    <a:ext uri="{9D8B030D-6E8A-4147-A177-3AD203B41FA5}">
                      <a16:colId xmlns:a16="http://schemas.microsoft.com/office/drawing/2014/main" val="534389193"/>
                    </a:ext>
                  </a:extLst>
                </a:gridCol>
                <a:gridCol w="1601689">
                  <a:extLst>
                    <a:ext uri="{9D8B030D-6E8A-4147-A177-3AD203B41FA5}">
                      <a16:colId xmlns:a16="http://schemas.microsoft.com/office/drawing/2014/main" val="3066596783"/>
                    </a:ext>
                  </a:extLst>
                </a:gridCol>
                <a:gridCol w="104458">
                  <a:extLst>
                    <a:ext uri="{9D8B030D-6E8A-4147-A177-3AD203B41FA5}">
                      <a16:colId xmlns:a16="http://schemas.microsoft.com/office/drawing/2014/main" val="2230705161"/>
                    </a:ext>
                  </a:extLst>
                </a:gridCol>
                <a:gridCol w="722502">
                  <a:extLst>
                    <a:ext uri="{9D8B030D-6E8A-4147-A177-3AD203B41FA5}">
                      <a16:colId xmlns:a16="http://schemas.microsoft.com/office/drawing/2014/main" val="354468056"/>
                    </a:ext>
                  </a:extLst>
                </a:gridCol>
                <a:gridCol w="3319442">
                  <a:extLst>
                    <a:ext uri="{9D8B030D-6E8A-4147-A177-3AD203B41FA5}">
                      <a16:colId xmlns:a16="http://schemas.microsoft.com/office/drawing/2014/main" val="1340289642"/>
                    </a:ext>
                  </a:extLst>
                </a:gridCol>
              </a:tblGrid>
              <a:tr h="319843">
                <a:tc>
                  <a:txBody>
                    <a:bodyPr/>
                    <a:lstStyle/>
                    <a:p>
                      <a:pPr algn="ctr" fontAlgn="ctr"/>
                      <a:r>
                        <a:rPr lang="en-US" sz="1200" u="none" strike="noStrike" dirty="0">
                          <a:effectLst/>
                        </a:rPr>
                        <a:t>Lead Institution</a:t>
                      </a:r>
                      <a:endParaRPr lang="en-US" sz="1200" b="1" i="0" u="none" strike="noStrike" dirty="0">
                        <a:solidFill>
                          <a:srgbClr val="FFFFFF"/>
                        </a:solidFill>
                        <a:effectLst/>
                        <a:latin typeface="Aptos Narrow" panose="020B0004020202020204" pitchFamily="34" charset="0"/>
                      </a:endParaRPr>
                    </a:p>
                  </a:txBody>
                  <a:tcPr marL="7126" marR="7126" marT="71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fontAlgn="ctr"/>
                      <a:r>
                        <a:rPr lang="en-US" sz="1200" u="none" strike="noStrike" dirty="0">
                          <a:effectLst/>
                        </a:rPr>
                        <a:t>PI</a:t>
                      </a:r>
                      <a:endParaRPr lang="en-US" sz="1200" b="1" i="0" u="none" strike="noStrike" dirty="0">
                        <a:solidFill>
                          <a:srgbClr val="FFFFFF"/>
                        </a:solidFill>
                        <a:effectLst/>
                        <a:latin typeface="Aptos Narrow" panose="020B0004020202020204" pitchFamily="34" charset="0"/>
                      </a:endParaRPr>
                    </a:p>
                  </a:txBody>
                  <a:tcPr marL="7126" marR="7126" marT="71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fontAlgn="ctr"/>
                      <a:r>
                        <a:rPr lang="en-US" sz="1200" u="none" strike="noStrike" dirty="0">
                          <a:effectLst/>
                        </a:rPr>
                        <a:t>Value, $M</a:t>
                      </a:r>
                      <a:endParaRPr lang="en-US" sz="1200" b="1" i="0" u="none" strike="noStrike" dirty="0">
                        <a:solidFill>
                          <a:srgbClr val="FFFFFF"/>
                        </a:solidFill>
                        <a:effectLst/>
                        <a:latin typeface="Aptos Narrow" panose="020B0004020202020204" pitchFamily="34" charset="0"/>
                      </a:endParaRPr>
                    </a:p>
                  </a:txBody>
                  <a:tcPr marL="7126" marR="7126" marT="71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gridSpan="2">
                  <a:txBody>
                    <a:bodyPr/>
                    <a:lstStyle/>
                    <a:p>
                      <a:pPr algn="ctr" fontAlgn="ctr"/>
                      <a:r>
                        <a:rPr lang="en-US" sz="1200" u="none" strike="noStrike" dirty="0">
                          <a:effectLst/>
                        </a:rPr>
                        <a:t>Duration</a:t>
                      </a:r>
                      <a:endParaRPr lang="en-US" sz="1200" b="1" i="0" u="none" strike="noStrike" dirty="0">
                        <a:solidFill>
                          <a:srgbClr val="FFFFFF"/>
                        </a:solidFill>
                        <a:effectLst/>
                        <a:latin typeface="Aptos Narrow" panose="020B0004020202020204" pitchFamily="34" charset="0"/>
                      </a:endParaRPr>
                    </a:p>
                  </a:txBody>
                  <a:tcPr marL="7126" marR="7126" marT="71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hMerge="1">
                  <a:txBody>
                    <a:bodyPr/>
                    <a:lstStyle/>
                    <a:p>
                      <a:endParaRPr lang="en-US"/>
                    </a:p>
                  </a:txBody>
                  <a:tcPr/>
                </a:tc>
                <a:tc>
                  <a:txBody>
                    <a:bodyPr/>
                    <a:lstStyle/>
                    <a:p>
                      <a:pPr algn="ctr" fontAlgn="ctr"/>
                      <a:r>
                        <a:rPr lang="en-US" sz="1200" u="none" strike="noStrike" dirty="0">
                          <a:effectLst/>
                        </a:rPr>
                        <a:t>Title</a:t>
                      </a:r>
                      <a:endParaRPr lang="en-US" sz="1200" b="1" i="0" u="none" strike="noStrike" dirty="0">
                        <a:solidFill>
                          <a:srgbClr val="FFFFFF"/>
                        </a:solidFill>
                        <a:effectLst/>
                        <a:latin typeface="Aptos Narrow" panose="020B0004020202020204" pitchFamily="34" charset="0"/>
                      </a:endParaRPr>
                    </a:p>
                  </a:txBody>
                  <a:tcPr marL="7126" marR="7126" marT="71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2393755894"/>
                  </a:ext>
                </a:extLst>
              </a:tr>
              <a:tr h="698780">
                <a:tc>
                  <a:txBody>
                    <a:bodyPr/>
                    <a:lstStyle/>
                    <a:p>
                      <a:pPr marL="61913" indent="0" algn="l" fontAlgn="ctr">
                        <a:tabLst/>
                      </a:pPr>
                      <a:r>
                        <a:rPr lang="en-US" sz="1200" u="none" strike="noStrike" dirty="0">
                          <a:effectLst/>
                        </a:rPr>
                        <a:t>Oregon State University</a:t>
                      </a:r>
                      <a:endParaRPr lang="en-US" sz="1200" b="0" i="0" u="none" strike="noStrike" dirty="0">
                        <a:solidFill>
                          <a:srgbClr val="000000"/>
                        </a:solidFill>
                        <a:effectLst/>
                        <a:latin typeface="Aptos Narrow" panose="020B0004020202020204" pitchFamily="34" charset="0"/>
                      </a:endParaRPr>
                    </a:p>
                  </a:txBody>
                  <a:tcPr marL="7126" marR="7126" marT="71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dirty="0">
                          <a:effectLst/>
                        </a:rPr>
                        <a:t>Julie Tucker</a:t>
                      </a:r>
                      <a:endParaRPr lang="en-US" sz="1200" b="0" i="0" u="none" strike="noStrike" dirty="0">
                        <a:solidFill>
                          <a:srgbClr val="000000"/>
                        </a:solidFill>
                        <a:effectLst/>
                        <a:latin typeface="Aptos Narrow" panose="020B0004020202020204" pitchFamily="34" charset="0"/>
                      </a:endParaRPr>
                    </a:p>
                  </a:txBody>
                  <a:tcPr marL="7126" marR="7126" marT="71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rPr>
                        <a:t>$2.4 </a:t>
                      </a:r>
                      <a:endParaRPr lang="en-US" sz="1200" b="0" i="0" u="none" strike="noStrike">
                        <a:solidFill>
                          <a:srgbClr val="000000"/>
                        </a:solidFill>
                        <a:effectLst/>
                        <a:latin typeface="Aptos Narrow" panose="020B0004020202020204" pitchFamily="34" charset="0"/>
                      </a:endParaRPr>
                    </a:p>
                  </a:txBody>
                  <a:tcPr marL="7126" marR="7126" marT="71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fontAlgn="ctr"/>
                      <a:r>
                        <a:rPr lang="en-US" sz="1200" u="none" strike="noStrike">
                          <a:effectLst/>
                        </a:rPr>
                        <a:t>5 years</a:t>
                      </a:r>
                      <a:endParaRPr lang="en-US" sz="1200" b="0" i="0" u="none" strike="noStrike">
                        <a:solidFill>
                          <a:srgbClr val="000000"/>
                        </a:solidFill>
                        <a:effectLst/>
                        <a:latin typeface="Aptos Narrow" panose="020B0004020202020204" pitchFamily="34" charset="0"/>
                      </a:endParaRPr>
                    </a:p>
                  </a:txBody>
                  <a:tcPr marL="7126" marR="7126" marT="71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a:txBody>
                    <a:bodyPr/>
                    <a:lstStyle/>
                    <a:p>
                      <a:pPr algn="l" fontAlgn="ctr"/>
                      <a:r>
                        <a:rPr lang="en-US" sz="1200" b="1" u="none" strike="noStrike" dirty="0">
                          <a:effectLst/>
                        </a:rPr>
                        <a:t>Neutron/Proton Round Robin: What role does irradiation type play in enhancing ordering in Ni-Cr-based alloys?</a:t>
                      </a:r>
                      <a:endParaRPr lang="en-US" sz="1200" b="1" i="0" u="none" strike="noStrike" dirty="0">
                        <a:solidFill>
                          <a:srgbClr val="000000"/>
                        </a:solidFill>
                        <a:effectLst/>
                        <a:latin typeface="Aptos Narrow" panose="020B0004020202020204" pitchFamily="34" charset="0"/>
                      </a:endParaRPr>
                    </a:p>
                  </a:txBody>
                  <a:tcPr marL="7126" marR="7126" marT="71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93667625"/>
                  </a:ext>
                </a:extLst>
              </a:tr>
              <a:tr h="1013413">
                <a:tc gridSpan="6">
                  <a:txBody>
                    <a:bodyPr/>
                    <a:lstStyle/>
                    <a:p>
                      <a:pPr marL="61913" indent="0" algn="l" fontAlgn="t">
                        <a:tabLst/>
                      </a:pPr>
                      <a:r>
                        <a:rPr lang="en-US" sz="1200" b="1" u="none" strike="noStrike" dirty="0">
                          <a:effectLst/>
                        </a:rPr>
                        <a:t>Objective:</a:t>
                      </a:r>
                      <a:br>
                        <a:rPr lang="en-US" sz="1200" u="none" strike="noStrike" dirty="0">
                          <a:effectLst/>
                        </a:rPr>
                      </a:br>
                      <a:r>
                        <a:rPr lang="en-US" sz="1200" u="none" strike="noStrike" dirty="0">
                          <a:effectLst/>
                        </a:rPr>
                        <a:t>It has been shown that irradiation can enhance ordering in selected Ni-Cr based alloys via proton and neutron irradiation, however heavy ion irradiation to similar doses did not result in ordering. There is a trade-off between ballistic mixing and enhanced diffusion that may produce flux and cascade size dependent microstructures. This innovative project will be dedicated to uncovering the roles of irradiation-type (neutron and proton) in promoting long-range order in Ni-Cr based alloys.</a:t>
                      </a:r>
                      <a:endParaRPr lang="en-US" sz="1200" b="0" i="0" u="none" strike="noStrike" dirty="0">
                        <a:solidFill>
                          <a:srgbClr val="000000"/>
                        </a:solidFill>
                        <a:effectLst/>
                        <a:latin typeface="Aptos Narrow" panose="020B0004020202020204" pitchFamily="34" charset="0"/>
                      </a:endParaRPr>
                    </a:p>
                  </a:txBody>
                  <a:tcPr marL="7126" marR="7126" marT="712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24691963"/>
                  </a:ext>
                </a:extLst>
              </a:tr>
              <a:tr h="2143806">
                <a:tc gridSpan="3">
                  <a:txBody>
                    <a:bodyPr/>
                    <a:lstStyle/>
                    <a:p>
                      <a:pPr algn="l" fontAlgn="t"/>
                      <a:r>
                        <a:rPr lang="en-US" sz="1200" b="1" u="none" strike="noStrike" dirty="0">
                          <a:effectLst/>
                        </a:rPr>
                        <a:t>Collaborators:</a:t>
                      </a:r>
                      <a:br>
                        <a:rPr lang="en-US" sz="1200" u="none" strike="noStrike" dirty="0">
                          <a:effectLst/>
                        </a:rPr>
                      </a:br>
                      <a:r>
                        <a:rPr lang="en-US" sz="1200" u="none" strike="noStrike" dirty="0">
                          <a:effectLst/>
                        </a:rPr>
                        <a:t>   Dr. David </a:t>
                      </a:r>
                      <a:r>
                        <a:rPr lang="en-US" sz="1200" u="none" strike="noStrike" dirty="0" err="1">
                          <a:effectLst/>
                        </a:rPr>
                        <a:t>Sprouster</a:t>
                      </a:r>
                      <a:r>
                        <a:rPr lang="en-US" sz="1200" u="none" strike="noStrike" dirty="0">
                          <a:effectLst/>
                        </a:rPr>
                        <a:t>, State University of New York, Stony Brook</a:t>
                      </a:r>
                      <a:br>
                        <a:rPr lang="en-US" sz="1200" u="none" strike="noStrike" dirty="0">
                          <a:effectLst/>
                        </a:rPr>
                      </a:br>
                      <a:r>
                        <a:rPr lang="en-US" sz="1200" u="none" strike="noStrike" dirty="0">
                          <a:effectLst/>
                        </a:rPr>
                        <a:t>   Dr. Jia-Hong Ke, INL</a:t>
                      </a:r>
                      <a:br>
                        <a:rPr lang="en-US" sz="1200" u="none" strike="noStrike" dirty="0">
                          <a:effectLst/>
                        </a:rPr>
                      </a:br>
                      <a:r>
                        <a:rPr lang="en-US" sz="1200" u="none" strike="noStrike" dirty="0">
                          <a:effectLst/>
                        </a:rPr>
                        <a:t>      </a:t>
                      </a:r>
                      <a:br>
                        <a:rPr lang="en-US" sz="1200" u="none" strike="noStrike" dirty="0">
                          <a:effectLst/>
                        </a:rPr>
                      </a:br>
                      <a:r>
                        <a:rPr lang="en-US" sz="1200" b="1" u="none" strike="noStrike" dirty="0">
                          <a:effectLst/>
                        </a:rPr>
                        <a:t>Technical Lead:</a:t>
                      </a:r>
                      <a:br>
                        <a:rPr lang="en-US" sz="1200" u="none" strike="noStrike" dirty="0">
                          <a:effectLst/>
                        </a:rPr>
                      </a:br>
                      <a:r>
                        <a:rPr lang="en-US" sz="1200" u="none" strike="noStrike" dirty="0">
                          <a:effectLst/>
                        </a:rPr>
                        <a:t>   Dr. Eric Whiting, INL</a:t>
                      </a:r>
                      <a:br>
                        <a:rPr lang="en-US" sz="1200" u="none" strike="noStrike" dirty="0">
                          <a:effectLst/>
                        </a:rPr>
                      </a:br>
                      <a:r>
                        <a:rPr lang="en-US" sz="1200" u="none" strike="noStrike" dirty="0">
                          <a:effectLst/>
                        </a:rPr>
                        <a:t>   Dr. Adrien  </a:t>
                      </a:r>
                      <a:r>
                        <a:rPr lang="en-US" sz="1200" u="none" strike="noStrike" dirty="0" err="1">
                          <a:effectLst/>
                        </a:rPr>
                        <a:t>Couet</a:t>
                      </a:r>
                      <a:r>
                        <a:rPr lang="en-US" sz="1200" u="none" strike="noStrike" dirty="0">
                          <a:effectLst/>
                        </a:rPr>
                        <a:t>, University of Wisconsin-Madison</a:t>
                      </a:r>
                      <a:br>
                        <a:rPr lang="en-US" sz="1200" u="none" strike="noStrike" dirty="0">
                          <a:effectLst/>
                        </a:rPr>
                      </a:br>
                      <a:r>
                        <a:rPr lang="en-US" sz="1200" u="none" strike="noStrike" dirty="0">
                          <a:effectLst/>
                        </a:rPr>
                        <a:t>   Dr. Gordon </a:t>
                      </a:r>
                      <a:r>
                        <a:rPr lang="en-US" sz="1200" u="none" strike="noStrike" dirty="0" err="1">
                          <a:effectLst/>
                        </a:rPr>
                        <a:t>Kohse</a:t>
                      </a:r>
                      <a:r>
                        <a:rPr lang="en-US" sz="1200" u="none" strike="noStrike" dirty="0">
                          <a:effectLst/>
                        </a:rPr>
                        <a:t>, Massachusetts Institute of Technology</a:t>
                      </a:r>
                      <a:br>
                        <a:rPr lang="en-US" sz="1200" u="none" strike="noStrike" dirty="0">
                          <a:effectLst/>
                        </a:rPr>
                      </a:br>
                      <a:r>
                        <a:rPr lang="en-US" sz="1200" u="none" strike="noStrike" dirty="0">
                          <a:effectLst/>
                        </a:rPr>
                        <a:t>   Mr. Frank Gift, Electric Power Research Institute</a:t>
                      </a:r>
                      <a:br>
                        <a:rPr lang="en-US" sz="1200" u="none" strike="noStrike" dirty="0">
                          <a:effectLst/>
                        </a:rPr>
                      </a:br>
                      <a:r>
                        <a:rPr lang="en-US" sz="1200" u="none" strike="noStrike" dirty="0">
                          <a:effectLst/>
                        </a:rPr>
                        <a:t>   Dr. Eric </a:t>
                      </a:r>
                      <a:r>
                        <a:rPr lang="en-US" sz="1200" u="none" strike="noStrike" dirty="0" err="1">
                          <a:effectLst/>
                        </a:rPr>
                        <a:t>Focht</a:t>
                      </a:r>
                      <a:r>
                        <a:rPr lang="en-US" sz="1200" u="none" strike="noStrike" dirty="0">
                          <a:effectLst/>
                        </a:rPr>
                        <a:t>, U.S. Nuclear Regulatory Commission</a:t>
                      </a:r>
                      <a:br>
                        <a:rPr lang="en-US" sz="1200" u="none" strike="noStrike" dirty="0">
                          <a:effectLst/>
                        </a:rPr>
                      </a:br>
                      <a:r>
                        <a:rPr lang="en-US" sz="1200" u="none" strike="noStrike" dirty="0">
                          <a:effectLst/>
                        </a:rPr>
                        <a:t>   Dr. </a:t>
                      </a:r>
                      <a:r>
                        <a:rPr lang="en-US" sz="1200" u="none" strike="noStrike" dirty="0" err="1">
                          <a:effectLst/>
                        </a:rPr>
                        <a:t>Mychailo</a:t>
                      </a:r>
                      <a:r>
                        <a:rPr lang="en-US" sz="1200" u="none" strike="noStrike" dirty="0">
                          <a:effectLst/>
                        </a:rPr>
                        <a:t> </a:t>
                      </a:r>
                      <a:r>
                        <a:rPr lang="en-US" sz="1200" u="none" strike="noStrike" dirty="0" err="1">
                          <a:effectLst/>
                        </a:rPr>
                        <a:t>Toloczko</a:t>
                      </a:r>
                      <a:r>
                        <a:rPr lang="en-US" sz="1200" u="none" strike="noStrike" dirty="0">
                          <a:effectLst/>
                        </a:rPr>
                        <a:t>, Pacific Northwest National Laboratory</a:t>
                      </a:r>
                      <a:br>
                        <a:rPr lang="en-US" sz="1200" u="none" strike="noStrike" dirty="0">
                          <a:effectLst/>
                        </a:rPr>
                      </a:br>
                      <a:r>
                        <a:rPr lang="en-US" sz="1200" u="none" strike="noStrike" dirty="0">
                          <a:effectLst/>
                        </a:rPr>
                        <a:t>   Dr. Matthew Anderson, Idaho National Laboratory</a:t>
                      </a:r>
                      <a:endParaRPr lang="en-US" sz="1200" b="0" i="0" u="none" strike="noStrike" dirty="0">
                        <a:solidFill>
                          <a:srgbClr val="000000"/>
                        </a:solidFill>
                        <a:effectLst/>
                        <a:latin typeface="Aptos Narrow" panose="020B0004020202020204" pitchFamily="34" charset="0"/>
                      </a:endParaRPr>
                    </a:p>
                  </a:txBody>
                  <a:tcPr marL="7126" marR="7126" marT="712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a:txBody>
                    <a:bodyPr/>
                    <a:lstStyle/>
                    <a:p>
                      <a:pPr algn="l" fontAlgn="b"/>
                      <a:r>
                        <a:rPr lang="en-US" sz="1200" u="none" strike="noStrike" dirty="0">
                          <a:effectLst/>
                        </a:rPr>
                        <a:t> </a:t>
                      </a:r>
                      <a:endParaRPr lang="en-US" sz="1200" b="0" i="0" u="none" strike="noStrike" dirty="0">
                        <a:solidFill>
                          <a:srgbClr val="000000"/>
                        </a:solidFill>
                        <a:effectLst/>
                        <a:latin typeface="Aptos Narrow" panose="020B0004020202020204" pitchFamily="34" charset="0"/>
                      </a:endParaRPr>
                    </a:p>
                  </a:txBody>
                  <a:tcPr marL="7126" marR="7126" marT="7126"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l" fontAlgn="t"/>
                      <a:r>
                        <a:rPr lang="en-US" sz="1200" b="1" u="none" strike="noStrike" dirty="0">
                          <a:effectLst/>
                        </a:rPr>
                        <a:t>Capabilities:</a:t>
                      </a:r>
                      <a:br>
                        <a:rPr lang="en-US" sz="1200" u="none" strike="noStrike" dirty="0">
                          <a:effectLst/>
                        </a:rPr>
                      </a:br>
                      <a:br>
                        <a:rPr lang="en-US" sz="1200" u="none" strike="noStrike" dirty="0">
                          <a:effectLst/>
                        </a:rPr>
                      </a:br>
                      <a:r>
                        <a:rPr lang="en-US" sz="1200" u="none" strike="noStrike" dirty="0">
                          <a:effectLst/>
                        </a:rPr>
                        <a:t>The Oregon State University, College of Engineering's High Performance Computing Cluster (HPCC) </a:t>
                      </a:r>
                      <a:br>
                        <a:rPr lang="en-US" sz="1200" u="none" strike="noStrike" dirty="0">
                          <a:effectLst/>
                        </a:rPr>
                      </a:br>
                      <a:br>
                        <a:rPr lang="en-US" sz="1200" u="none" strike="noStrike" dirty="0">
                          <a:effectLst/>
                        </a:rPr>
                      </a:br>
                      <a:r>
                        <a:rPr lang="en-US" sz="1200" u="none" strike="noStrike" dirty="0">
                          <a:effectLst/>
                        </a:rPr>
                        <a:t>STONY BROOK, NY: The Engineered Microstructures and Radiation Effects Laboratory (EMREL), X-ray Powder Diffraction (XPD) and Pair Distribution Function (PDF) beamlines serve a very </a:t>
                      </a:r>
                      <a:br>
                        <a:rPr lang="en-US" sz="1200" u="none" strike="noStrike" dirty="0">
                          <a:effectLst/>
                        </a:rPr>
                      </a:br>
                      <a:r>
                        <a:rPr lang="en-US" sz="1200" u="none" strike="noStrike" dirty="0">
                          <a:effectLst/>
                        </a:rPr>
                        <a:t>broad and diverse user community ranging from physics, chemistry, and materials science to earth science</a:t>
                      </a:r>
                      <a:br>
                        <a:rPr lang="en-US" sz="1200" u="none" strike="noStrike" dirty="0">
                          <a:effectLst/>
                        </a:rPr>
                      </a:br>
                      <a:br>
                        <a:rPr lang="en-US" sz="1200" u="none" strike="noStrike" dirty="0">
                          <a:effectLst/>
                        </a:rPr>
                      </a:br>
                      <a:r>
                        <a:rPr lang="en-US" sz="1200" u="none" strike="noStrike" dirty="0">
                          <a:effectLst/>
                        </a:rPr>
                        <a:t>INL's simulation codes (e.g., MOOSE, BISON)</a:t>
                      </a:r>
                      <a:endParaRPr lang="en-US" sz="1200" b="0" i="0" u="none" strike="noStrike" dirty="0">
                        <a:solidFill>
                          <a:srgbClr val="000000"/>
                        </a:solidFill>
                        <a:effectLst/>
                        <a:latin typeface="Aptos Narrow" panose="020B0004020202020204" pitchFamily="34" charset="0"/>
                      </a:endParaRPr>
                    </a:p>
                  </a:txBody>
                  <a:tcPr marL="7126" marR="7126" marT="7126"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2146540120"/>
                  </a:ext>
                </a:extLst>
              </a:tr>
            </a:tbl>
          </a:graphicData>
        </a:graphic>
      </p:graphicFrame>
    </p:spTree>
    <p:extLst>
      <p:ext uri="{BB962C8B-B14F-4D97-AF65-F5344CB8AC3E}">
        <p14:creationId xmlns:p14="http://schemas.microsoft.com/office/powerpoint/2010/main" val="366472971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BE9BF-EFAE-E04F-A129-9360D8CD28D1}"/>
              </a:ext>
            </a:extLst>
          </p:cNvPr>
          <p:cNvSpPr>
            <a:spLocks noGrp="1"/>
          </p:cNvSpPr>
          <p:nvPr>
            <p:ph type="title"/>
          </p:nvPr>
        </p:nvSpPr>
        <p:spPr/>
        <p:txBody>
          <a:bodyPr/>
          <a:lstStyle/>
          <a:p>
            <a:r>
              <a:rPr lang="en-US" dirty="0"/>
              <a:t>FY</a:t>
            </a:r>
            <a:r>
              <a:rPr lang="en-US" dirty="0">
                <a:solidFill>
                  <a:schemeClr val="accent1"/>
                </a:solidFill>
              </a:rPr>
              <a:t>24</a:t>
            </a:r>
            <a:r>
              <a:rPr lang="en-US" dirty="0"/>
              <a:t> CINR access awards</a:t>
            </a:r>
          </a:p>
        </p:txBody>
      </p:sp>
      <p:graphicFrame>
        <p:nvGraphicFramePr>
          <p:cNvPr id="6" name="Table 5">
            <a:extLst>
              <a:ext uri="{FF2B5EF4-FFF2-40B4-BE49-F238E27FC236}">
                <a16:creationId xmlns:a16="http://schemas.microsoft.com/office/drawing/2014/main" id="{82F80AAA-D5C0-21AE-6CD0-812DB5C2A5EB}"/>
              </a:ext>
            </a:extLst>
          </p:cNvPr>
          <p:cNvGraphicFramePr>
            <a:graphicFrameLocks noGrp="1"/>
          </p:cNvGraphicFramePr>
          <p:nvPr/>
        </p:nvGraphicFramePr>
        <p:xfrm>
          <a:off x="2524408" y="5699383"/>
          <a:ext cx="7143184" cy="254000"/>
        </p:xfrm>
        <a:graphic>
          <a:graphicData uri="http://schemas.openxmlformats.org/drawingml/2006/table">
            <a:tbl>
              <a:tblPr>
                <a:tableStyleId>{5C22544A-7EE6-4342-B048-85BDC9FD1C3A}</a:tableStyleId>
              </a:tblPr>
              <a:tblGrid>
                <a:gridCol w="7143184">
                  <a:extLst>
                    <a:ext uri="{9D8B030D-6E8A-4147-A177-3AD203B41FA5}">
                      <a16:colId xmlns:a16="http://schemas.microsoft.com/office/drawing/2014/main" val="1676203914"/>
                    </a:ext>
                  </a:extLst>
                </a:gridCol>
              </a:tblGrid>
              <a:tr h="254000">
                <a:tc>
                  <a:txBody>
                    <a:bodyPr/>
                    <a:lstStyle/>
                    <a:p>
                      <a:pPr algn="l" fontAlgn="b"/>
                      <a:r>
                        <a:rPr lang="en-US" sz="1400" b="1" u="none" strike="noStrike" dirty="0">
                          <a:effectLst/>
                        </a:rPr>
                        <a:t>NSUF-1.1: CORE AND STRUCTURAL MATERIALS BEHAVIOR AND DEVELOPMENT </a:t>
                      </a:r>
                      <a:endParaRPr lang="en-US" sz="1400" b="1"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9689110"/>
                  </a:ext>
                </a:extLst>
              </a:tr>
            </a:tbl>
          </a:graphicData>
        </a:graphic>
      </p:graphicFrame>
      <p:graphicFrame>
        <p:nvGraphicFramePr>
          <p:cNvPr id="8" name="Table 7">
            <a:extLst>
              <a:ext uri="{FF2B5EF4-FFF2-40B4-BE49-F238E27FC236}">
                <a16:creationId xmlns:a16="http://schemas.microsoft.com/office/drawing/2014/main" id="{A7B898E6-FE00-8656-C9AF-FB315F99E1A7}"/>
              </a:ext>
            </a:extLst>
          </p:cNvPr>
          <p:cNvGraphicFramePr>
            <a:graphicFrameLocks noGrp="1"/>
          </p:cNvGraphicFramePr>
          <p:nvPr/>
        </p:nvGraphicFramePr>
        <p:xfrm>
          <a:off x="1878496" y="1153141"/>
          <a:ext cx="8435008" cy="4342765"/>
        </p:xfrm>
        <a:graphic>
          <a:graphicData uri="http://schemas.openxmlformats.org/drawingml/2006/table">
            <a:tbl>
              <a:tblPr firstRow="1">
                <a:tableStyleId>{5C22544A-7EE6-4342-B048-85BDC9FD1C3A}</a:tableStyleId>
              </a:tblPr>
              <a:tblGrid>
                <a:gridCol w="1397358">
                  <a:extLst>
                    <a:ext uri="{9D8B030D-6E8A-4147-A177-3AD203B41FA5}">
                      <a16:colId xmlns:a16="http://schemas.microsoft.com/office/drawing/2014/main" val="2231286115"/>
                    </a:ext>
                  </a:extLst>
                </a:gridCol>
                <a:gridCol w="1629743">
                  <a:extLst>
                    <a:ext uri="{9D8B030D-6E8A-4147-A177-3AD203B41FA5}">
                      <a16:colId xmlns:a16="http://schemas.microsoft.com/office/drawing/2014/main" val="1499171536"/>
                    </a:ext>
                  </a:extLst>
                </a:gridCol>
                <a:gridCol w="1506898">
                  <a:extLst>
                    <a:ext uri="{9D8B030D-6E8A-4147-A177-3AD203B41FA5}">
                      <a16:colId xmlns:a16="http://schemas.microsoft.com/office/drawing/2014/main" val="3749667140"/>
                    </a:ext>
                  </a:extLst>
                </a:gridCol>
                <a:gridCol w="98276">
                  <a:extLst>
                    <a:ext uri="{9D8B030D-6E8A-4147-A177-3AD203B41FA5}">
                      <a16:colId xmlns:a16="http://schemas.microsoft.com/office/drawing/2014/main" val="604114644"/>
                    </a:ext>
                  </a:extLst>
                </a:gridCol>
                <a:gridCol w="679742">
                  <a:extLst>
                    <a:ext uri="{9D8B030D-6E8A-4147-A177-3AD203B41FA5}">
                      <a16:colId xmlns:a16="http://schemas.microsoft.com/office/drawing/2014/main" val="4290827403"/>
                    </a:ext>
                  </a:extLst>
                </a:gridCol>
                <a:gridCol w="3122991">
                  <a:extLst>
                    <a:ext uri="{9D8B030D-6E8A-4147-A177-3AD203B41FA5}">
                      <a16:colId xmlns:a16="http://schemas.microsoft.com/office/drawing/2014/main" val="2257791319"/>
                    </a:ext>
                  </a:extLst>
                </a:gridCol>
              </a:tblGrid>
              <a:tr h="241300">
                <a:tc>
                  <a:txBody>
                    <a:bodyPr/>
                    <a:lstStyle/>
                    <a:p>
                      <a:pPr marL="0" algn="ctr" defTabSz="914400" rtl="0" eaLnBrk="1" fontAlgn="ctr" latinLnBrk="0" hangingPunct="1"/>
                      <a:r>
                        <a:rPr lang="en-US" sz="1200" b="1" u="none" strike="noStrike" kern="1200" dirty="0">
                          <a:solidFill>
                            <a:schemeClr val="lt1"/>
                          </a:solidFill>
                          <a:effectLst/>
                          <a:latin typeface="+mn-lt"/>
                          <a:ea typeface="+mn-ea"/>
                          <a:cs typeface="+mn-cs"/>
                        </a:rPr>
                        <a:t>Lead Institution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algn="ctr" defTabSz="914400" rtl="0" eaLnBrk="1" fontAlgn="ctr" latinLnBrk="0" hangingPunct="1"/>
                      <a:r>
                        <a:rPr lang="en-US" sz="1200" b="1" u="none" strike="noStrike" kern="1200" dirty="0">
                          <a:solidFill>
                            <a:schemeClr val="lt1"/>
                          </a:solidFill>
                          <a:effectLst/>
                          <a:latin typeface="+mn-lt"/>
                          <a:ea typeface="+mn-ea"/>
                          <a:cs typeface="+mn-cs"/>
                        </a:rPr>
                        <a:t>PI</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algn="ctr" defTabSz="914400" rtl="0" eaLnBrk="1" fontAlgn="ctr" latinLnBrk="0" hangingPunct="1"/>
                      <a:r>
                        <a:rPr lang="en-US" sz="1200" b="1" u="none" strike="noStrike" kern="1200" dirty="0">
                          <a:solidFill>
                            <a:schemeClr val="lt1"/>
                          </a:solidFill>
                          <a:effectLst/>
                          <a:latin typeface="+mn-lt"/>
                          <a:ea typeface="+mn-ea"/>
                          <a:cs typeface="+mn-cs"/>
                        </a:rPr>
                        <a:t>Value, $M</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gridSpan="2">
                  <a:txBody>
                    <a:bodyPr/>
                    <a:lstStyle/>
                    <a:p>
                      <a:pPr marL="0" algn="ctr" defTabSz="914400" rtl="0" eaLnBrk="1" fontAlgn="ctr" latinLnBrk="0" hangingPunct="1"/>
                      <a:r>
                        <a:rPr lang="en-US" sz="1200" b="1" u="none" strike="noStrike" kern="1200" dirty="0">
                          <a:solidFill>
                            <a:schemeClr val="lt1"/>
                          </a:solidFill>
                          <a:effectLst/>
                          <a:latin typeface="+mn-lt"/>
                          <a:ea typeface="+mn-ea"/>
                          <a:cs typeface="+mn-cs"/>
                        </a:rPr>
                        <a:t>Duration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hMerge="1">
                  <a:txBody>
                    <a:bodyPr/>
                    <a:lstStyle/>
                    <a:p>
                      <a:endParaRPr lang="en-US"/>
                    </a:p>
                  </a:txBody>
                  <a:tcPr/>
                </a:tc>
                <a:tc>
                  <a:txBody>
                    <a:bodyPr/>
                    <a:lstStyle/>
                    <a:p>
                      <a:pPr marL="0" algn="ctr" defTabSz="914400" rtl="0" eaLnBrk="1" fontAlgn="ctr" latinLnBrk="0" hangingPunct="1"/>
                      <a:r>
                        <a:rPr lang="en-US" sz="1200" b="1" u="none" strike="noStrike" kern="1200" dirty="0">
                          <a:solidFill>
                            <a:schemeClr val="lt1"/>
                          </a:solidFill>
                          <a:effectLst/>
                          <a:latin typeface="+mn-lt"/>
                          <a:ea typeface="+mn-ea"/>
                          <a:cs typeface="+mn-cs"/>
                        </a:rPr>
                        <a:t>Title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939320278"/>
                  </a:ext>
                </a:extLst>
              </a:tr>
              <a:tr h="241300">
                <a:tc>
                  <a:txBody>
                    <a:bodyPr/>
                    <a:lstStyle/>
                    <a:p>
                      <a:pPr marL="61913" indent="0" algn="l" fontAlgn="ctr">
                        <a:tabLst/>
                      </a:pPr>
                      <a:r>
                        <a:rPr lang="en-US" sz="1300" u="none" strike="noStrike" dirty="0">
                          <a:effectLst/>
                        </a:rPr>
                        <a:t>North Carolina State University</a:t>
                      </a:r>
                      <a:endParaRPr lang="en-US" sz="1300" b="0" i="0" u="none" strike="noStrike" dirty="0">
                        <a:solidFill>
                          <a:srgbClr val="000000"/>
                        </a:solidFill>
                        <a:effectLst/>
                        <a:latin typeface="Aptos Narrow"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300" u="none" strike="noStrike" dirty="0" err="1">
                          <a:effectLst/>
                        </a:rPr>
                        <a:t>Lingfeng</a:t>
                      </a:r>
                      <a:r>
                        <a:rPr lang="en-US" sz="1300" u="none" strike="noStrike" dirty="0">
                          <a:effectLst/>
                        </a:rPr>
                        <a:t> He</a:t>
                      </a:r>
                      <a:endParaRPr lang="en-US" sz="1300" b="0" i="0" u="none" strike="noStrike" dirty="0">
                        <a:solidFill>
                          <a:srgbClr val="000000"/>
                        </a:solidFill>
                        <a:effectLst/>
                        <a:latin typeface="Aptos Narrow"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300" u="none" strike="noStrike">
                          <a:effectLst/>
                        </a:rPr>
                        <a:t>$1.7 </a:t>
                      </a:r>
                      <a:endParaRPr lang="en-US" sz="1300" b="0" i="0" u="none" strike="noStrike">
                        <a:solidFill>
                          <a:srgbClr val="000000"/>
                        </a:solidFill>
                        <a:effectLst/>
                        <a:latin typeface="Aptos Narrow"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fontAlgn="ctr"/>
                      <a:r>
                        <a:rPr lang="en-US" sz="1300" u="none" strike="noStrike">
                          <a:effectLst/>
                        </a:rPr>
                        <a:t>3 years</a:t>
                      </a:r>
                      <a:endParaRPr lang="en-US" sz="1300" b="0" i="0" u="none" strike="noStrike">
                        <a:solidFill>
                          <a:srgbClr val="000000"/>
                        </a:solidFill>
                        <a:effectLst/>
                        <a:latin typeface="Aptos Narrow"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a:txBody>
                    <a:bodyPr/>
                    <a:lstStyle/>
                    <a:p>
                      <a:pPr algn="l" fontAlgn="ctr"/>
                      <a:r>
                        <a:rPr lang="en-US" sz="1300" b="1" u="none" strike="noStrike" dirty="0">
                          <a:effectLst/>
                        </a:rPr>
                        <a:t>Radiation Effects of High Entropy Alloys</a:t>
                      </a:r>
                      <a:endParaRPr lang="en-US" sz="1300" b="1" i="0" u="none" strike="noStrike" dirty="0">
                        <a:solidFill>
                          <a:srgbClr val="000000"/>
                        </a:solidFill>
                        <a:effectLst/>
                        <a:latin typeface="Aptos Narrow"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02203775"/>
                  </a:ext>
                </a:extLst>
              </a:tr>
              <a:tr h="1323975">
                <a:tc gridSpan="6">
                  <a:txBody>
                    <a:bodyPr/>
                    <a:lstStyle/>
                    <a:p>
                      <a:pPr marL="61913" indent="0" algn="l" fontAlgn="t">
                        <a:tabLst/>
                      </a:pPr>
                      <a:r>
                        <a:rPr lang="en-US" sz="1400" u="none" strike="noStrike" dirty="0">
                          <a:effectLst/>
                        </a:rPr>
                        <a:t>Objective:  </a:t>
                      </a:r>
                      <a:br>
                        <a:rPr lang="en-US" sz="1400" u="none" strike="noStrike" dirty="0">
                          <a:effectLst/>
                        </a:rPr>
                      </a:br>
                      <a:br>
                        <a:rPr lang="en-US" sz="1400" u="none" strike="noStrike" dirty="0">
                          <a:effectLst/>
                        </a:rPr>
                      </a:br>
                      <a:r>
                        <a:rPr lang="en-US" sz="1400" u="none" strike="noStrike" dirty="0">
                          <a:effectLst/>
                        </a:rPr>
                        <a:t>To gain a comprehensive understanding of neutron radiation damage at early stage and its impact on the mechanical deformation of high entropy alloys (HEAs) by employing a combination of mechanical testing, state-of-the-art microstructural characterization, and advanced modeling techniques. </a:t>
                      </a:r>
                      <a:endParaRPr lang="en-US" sz="1400" b="0" i="0" u="none" strike="noStrike" dirty="0">
                        <a:solidFill>
                          <a:srgbClr val="000000"/>
                        </a:solidFill>
                        <a:effectLst/>
                        <a:latin typeface="Aptos Narrow" panose="020B000402020202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097441091"/>
                  </a:ext>
                </a:extLst>
              </a:tr>
              <a:tr h="2371725">
                <a:tc gridSpan="3">
                  <a:txBody>
                    <a:bodyPr/>
                    <a:lstStyle/>
                    <a:p>
                      <a:pPr algn="l" fontAlgn="t"/>
                      <a:r>
                        <a:rPr lang="en-US" sz="1400" b="1" u="none" strike="noStrike" dirty="0">
                          <a:effectLst/>
                        </a:rPr>
                        <a:t>Collaborators:</a:t>
                      </a:r>
                      <a:br>
                        <a:rPr lang="en-US" sz="1400" u="none" strike="noStrike" dirty="0">
                          <a:effectLst/>
                        </a:rPr>
                      </a:br>
                      <a:r>
                        <a:rPr lang="en-US" sz="1400" u="none" strike="noStrike" dirty="0">
                          <a:effectLst/>
                        </a:rPr>
                        <a:t>   Dr. Jason </a:t>
                      </a:r>
                      <a:r>
                        <a:rPr lang="en-US" sz="1400" u="none" strike="noStrike" dirty="0" err="1">
                          <a:effectLst/>
                        </a:rPr>
                        <a:t>Schulthess</a:t>
                      </a:r>
                      <a:r>
                        <a:rPr lang="en-US" sz="1400" u="none" strike="noStrike" dirty="0">
                          <a:effectLst/>
                        </a:rPr>
                        <a:t>, INL</a:t>
                      </a:r>
                      <a:br>
                        <a:rPr lang="en-US" sz="1400" u="none" strike="noStrike" dirty="0">
                          <a:effectLst/>
                        </a:rPr>
                      </a:br>
                      <a:r>
                        <a:rPr lang="en-US" sz="1400" u="none" strike="noStrike" dirty="0">
                          <a:effectLst/>
                        </a:rPr>
                        <a:t>   Dr. </a:t>
                      </a:r>
                      <a:r>
                        <a:rPr lang="en-US" sz="1400" u="none" strike="noStrike" dirty="0" err="1">
                          <a:effectLst/>
                        </a:rPr>
                        <a:t>Boopathy</a:t>
                      </a:r>
                      <a:r>
                        <a:rPr lang="en-US" sz="1400" u="none" strike="noStrike" dirty="0">
                          <a:effectLst/>
                        </a:rPr>
                        <a:t> </a:t>
                      </a:r>
                      <a:r>
                        <a:rPr lang="en-US" sz="1400" u="none" strike="noStrike" dirty="0" err="1">
                          <a:effectLst/>
                        </a:rPr>
                        <a:t>Kombaiah</a:t>
                      </a:r>
                      <a:r>
                        <a:rPr lang="en-US" sz="1400" u="none" strike="noStrike" dirty="0">
                          <a:effectLst/>
                        </a:rPr>
                        <a:t>, INL</a:t>
                      </a:r>
                      <a:br>
                        <a:rPr lang="en-US" sz="1400" u="none" strike="noStrike" dirty="0">
                          <a:effectLst/>
                        </a:rPr>
                      </a:br>
                      <a:r>
                        <a:rPr lang="en-US" sz="1400" u="none" strike="noStrike" dirty="0">
                          <a:effectLst/>
                        </a:rPr>
                        <a:t>   Dr. Joseph  Newkirk, Missouri University of Science and Technology</a:t>
                      </a:r>
                      <a:br>
                        <a:rPr lang="en-US" sz="1400" u="none" strike="noStrike" dirty="0">
                          <a:effectLst/>
                        </a:rPr>
                      </a:br>
                      <a:r>
                        <a:rPr lang="en-US" sz="1400" u="none" strike="noStrike" dirty="0">
                          <a:effectLst/>
                        </a:rPr>
                        <a:t>   Dr. Joseph Graham, Missouri University of Science and Technology</a:t>
                      </a:r>
                      <a:br>
                        <a:rPr lang="en-US" sz="1400" u="none" strike="noStrike" dirty="0">
                          <a:effectLst/>
                        </a:rPr>
                      </a:br>
                      <a:r>
                        <a:rPr lang="en-US" sz="1400" u="none" strike="noStrike" dirty="0">
                          <a:effectLst/>
                        </a:rPr>
                        <a:t>   Dr. Wen Jiang, North Carolina State University</a:t>
                      </a:r>
                      <a:br>
                        <a:rPr lang="en-US" sz="1400" u="none" strike="noStrike" dirty="0">
                          <a:effectLst/>
                        </a:rPr>
                      </a:br>
                      <a:r>
                        <a:rPr lang="en-US" sz="1400" u="none" strike="noStrike" dirty="0">
                          <a:effectLst/>
                        </a:rPr>
                        <a:t>   </a:t>
                      </a:r>
                      <a:br>
                        <a:rPr lang="en-US" sz="1400" u="none" strike="noStrike" dirty="0">
                          <a:effectLst/>
                        </a:rPr>
                      </a:br>
                      <a:r>
                        <a:rPr lang="en-US" sz="1400" b="1" u="none" strike="noStrike" dirty="0">
                          <a:effectLst/>
                        </a:rPr>
                        <a:t>Technical Lead:</a:t>
                      </a:r>
                      <a:br>
                        <a:rPr lang="en-US" sz="1400" u="none" strike="noStrike" dirty="0">
                          <a:effectLst/>
                        </a:rPr>
                      </a:br>
                      <a:r>
                        <a:rPr lang="en-US" sz="1400" u="none" strike="noStrike" dirty="0">
                          <a:effectLst/>
                        </a:rPr>
                        <a:t>   Dr. Yaqiao Wu, Boise State University </a:t>
                      </a:r>
                      <a:endParaRPr lang="en-US" sz="1400" b="0" i="0" u="none" strike="noStrike" dirty="0">
                        <a:solidFill>
                          <a:srgbClr val="000000"/>
                        </a:solidFill>
                        <a:effectLst/>
                        <a:latin typeface="Aptos Narrow" panose="020B000402020202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a:txBody>
                    <a:bodyPr/>
                    <a:lstStyle/>
                    <a:p>
                      <a:pPr algn="l" fontAlgn="b"/>
                      <a:r>
                        <a:rPr lang="en-US" sz="1100" u="none" strike="noStrike" dirty="0">
                          <a:effectLst/>
                        </a:rPr>
                        <a:t> </a:t>
                      </a:r>
                      <a:endParaRPr lang="en-US" sz="1100" b="0" i="0" u="none" strike="noStrike" dirty="0">
                        <a:solidFill>
                          <a:srgbClr val="000000"/>
                        </a:solidFill>
                        <a:effectLst/>
                        <a:latin typeface="Aptos Narrow" panose="020B00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l" fontAlgn="t"/>
                      <a:r>
                        <a:rPr lang="en-US" sz="1400" b="1" u="none" strike="noStrike" dirty="0">
                          <a:effectLst/>
                        </a:rPr>
                        <a:t>Capabilities:</a:t>
                      </a:r>
                      <a:br>
                        <a:rPr lang="en-US" sz="1400" u="none" strike="noStrike" dirty="0">
                          <a:effectLst/>
                        </a:rPr>
                      </a:br>
                      <a:r>
                        <a:rPr lang="en-US" sz="1400" u="none" strike="noStrike" dirty="0">
                          <a:effectLst/>
                        </a:rPr>
                        <a:t>NCSU's Materials In </a:t>
                      </a:r>
                      <a:r>
                        <a:rPr lang="en-US" sz="1400" u="none" strike="noStrike" dirty="0" err="1">
                          <a:effectLst/>
                        </a:rPr>
                        <a:t>eXtremes</a:t>
                      </a:r>
                      <a:r>
                        <a:rPr lang="en-US" sz="1400" u="none" strike="noStrike" dirty="0">
                          <a:effectLst/>
                        </a:rPr>
                        <a:t> (MIX) lab </a:t>
                      </a:r>
                      <a:br>
                        <a:rPr lang="en-US" sz="1400" u="none" strike="noStrike" dirty="0">
                          <a:effectLst/>
                        </a:rPr>
                      </a:br>
                      <a:br>
                        <a:rPr lang="en-US" sz="1400" u="none" strike="noStrike" dirty="0">
                          <a:effectLst/>
                        </a:rPr>
                      </a:br>
                      <a:r>
                        <a:rPr lang="en-US" sz="1400" u="none" strike="noStrike" dirty="0">
                          <a:effectLst/>
                        </a:rPr>
                        <a:t>Experimental facilities at Missouri S&amp;T</a:t>
                      </a:r>
                      <a:br>
                        <a:rPr lang="en-US" sz="1400" u="none" strike="noStrike" dirty="0">
                          <a:effectLst/>
                        </a:rPr>
                      </a:br>
                      <a:br>
                        <a:rPr lang="en-US" sz="1400" u="none" strike="noStrike" dirty="0">
                          <a:effectLst/>
                        </a:rPr>
                      </a:br>
                      <a:r>
                        <a:rPr lang="en-US" sz="1400" u="none" strike="noStrike" dirty="0">
                          <a:effectLst/>
                        </a:rPr>
                        <a:t>Microscopy and Characterization Suite (</a:t>
                      </a:r>
                      <a:r>
                        <a:rPr lang="en-US" sz="1400" u="none" strike="noStrike" dirty="0" err="1">
                          <a:effectLst/>
                        </a:rPr>
                        <a:t>MaCS</a:t>
                      </a:r>
                      <a:r>
                        <a:rPr lang="en-US" sz="1400" u="none" strike="noStrike" dirty="0">
                          <a:effectLst/>
                        </a:rPr>
                        <a:t>) at CAES</a:t>
                      </a:r>
                      <a:br>
                        <a:rPr lang="en-US" sz="1400" u="none" strike="noStrike" dirty="0">
                          <a:effectLst/>
                        </a:rPr>
                      </a:br>
                      <a:br>
                        <a:rPr lang="en-US" sz="1400" u="none" strike="noStrike" dirty="0">
                          <a:effectLst/>
                        </a:rPr>
                      </a:br>
                      <a:r>
                        <a:rPr lang="en-US" sz="1400" u="none" strike="noStrike" dirty="0">
                          <a:effectLst/>
                        </a:rPr>
                        <a:t>Materials and Fuels Complex (MFC) at INL</a:t>
                      </a:r>
                      <a:endParaRPr lang="en-US" sz="1400" b="0" i="0" u="none" strike="noStrike" dirty="0">
                        <a:solidFill>
                          <a:srgbClr val="000000"/>
                        </a:solidFill>
                        <a:effectLst/>
                        <a:latin typeface="Aptos Narrow" panose="020B0004020202020204" pitchFamily="34" charset="0"/>
                      </a:endParaRPr>
                    </a:p>
                  </a:txBody>
                  <a:tcPr marL="9525" marR="9525" marT="9525"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3961712115"/>
                  </a:ext>
                </a:extLst>
              </a:tr>
            </a:tbl>
          </a:graphicData>
        </a:graphic>
      </p:graphicFrame>
    </p:spTree>
    <p:extLst>
      <p:ext uri="{BB962C8B-B14F-4D97-AF65-F5344CB8AC3E}">
        <p14:creationId xmlns:p14="http://schemas.microsoft.com/office/powerpoint/2010/main" val="416712926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BE9BF-EFAE-E04F-A129-9360D8CD28D1}"/>
              </a:ext>
            </a:extLst>
          </p:cNvPr>
          <p:cNvSpPr>
            <a:spLocks noGrp="1"/>
          </p:cNvSpPr>
          <p:nvPr>
            <p:ph type="title"/>
          </p:nvPr>
        </p:nvSpPr>
        <p:spPr/>
        <p:txBody>
          <a:bodyPr/>
          <a:lstStyle/>
          <a:p>
            <a:r>
              <a:rPr lang="en-US" dirty="0"/>
              <a:t>FY</a:t>
            </a:r>
            <a:r>
              <a:rPr lang="en-US" dirty="0">
                <a:solidFill>
                  <a:schemeClr val="accent1"/>
                </a:solidFill>
              </a:rPr>
              <a:t>24</a:t>
            </a:r>
            <a:r>
              <a:rPr lang="en-US" dirty="0"/>
              <a:t> CINR access awards</a:t>
            </a:r>
          </a:p>
        </p:txBody>
      </p:sp>
      <p:graphicFrame>
        <p:nvGraphicFramePr>
          <p:cNvPr id="3" name="Table 2">
            <a:extLst>
              <a:ext uri="{FF2B5EF4-FFF2-40B4-BE49-F238E27FC236}">
                <a16:creationId xmlns:a16="http://schemas.microsoft.com/office/drawing/2014/main" id="{05636DDD-51CC-1F45-8F26-D8A3417D41EA}"/>
              </a:ext>
            </a:extLst>
          </p:cNvPr>
          <p:cNvGraphicFramePr>
            <a:graphicFrameLocks noGrp="1"/>
          </p:cNvGraphicFramePr>
          <p:nvPr/>
        </p:nvGraphicFramePr>
        <p:xfrm>
          <a:off x="2426773" y="5696469"/>
          <a:ext cx="7143184" cy="254000"/>
        </p:xfrm>
        <a:graphic>
          <a:graphicData uri="http://schemas.openxmlformats.org/drawingml/2006/table">
            <a:tbl>
              <a:tblPr>
                <a:tableStyleId>{5C22544A-7EE6-4342-B048-85BDC9FD1C3A}</a:tableStyleId>
              </a:tblPr>
              <a:tblGrid>
                <a:gridCol w="7143184">
                  <a:extLst>
                    <a:ext uri="{9D8B030D-6E8A-4147-A177-3AD203B41FA5}">
                      <a16:colId xmlns:a16="http://schemas.microsoft.com/office/drawing/2014/main" val="1676203914"/>
                    </a:ext>
                  </a:extLst>
                </a:gridCol>
              </a:tblGrid>
              <a:tr h="254000">
                <a:tc>
                  <a:txBody>
                    <a:bodyPr/>
                    <a:lstStyle/>
                    <a:p>
                      <a:pPr algn="l" fontAlgn="b"/>
                      <a:r>
                        <a:rPr lang="en-US" sz="1400" b="1" u="none" strike="noStrike" dirty="0">
                          <a:effectLst/>
                        </a:rPr>
                        <a:t>NSUF-1.1: CORE AND STRUCTURAL MATERIALS BEHAVIOR AND DEVELOPMENT </a:t>
                      </a:r>
                      <a:endParaRPr lang="en-US" sz="1400" b="1"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9689110"/>
                  </a:ext>
                </a:extLst>
              </a:tr>
            </a:tbl>
          </a:graphicData>
        </a:graphic>
      </p:graphicFrame>
      <p:graphicFrame>
        <p:nvGraphicFramePr>
          <p:cNvPr id="4" name="Table 3">
            <a:extLst>
              <a:ext uri="{FF2B5EF4-FFF2-40B4-BE49-F238E27FC236}">
                <a16:creationId xmlns:a16="http://schemas.microsoft.com/office/drawing/2014/main" id="{13F6385D-0A2E-907F-9978-8C9F6EC9F16C}"/>
              </a:ext>
            </a:extLst>
          </p:cNvPr>
          <p:cNvGraphicFramePr>
            <a:graphicFrameLocks noGrp="1"/>
          </p:cNvGraphicFramePr>
          <p:nvPr/>
        </p:nvGraphicFramePr>
        <p:xfrm>
          <a:off x="1751043" y="1148377"/>
          <a:ext cx="8494643" cy="4359204"/>
        </p:xfrm>
        <a:graphic>
          <a:graphicData uri="http://schemas.openxmlformats.org/drawingml/2006/table">
            <a:tbl>
              <a:tblPr firstRow="1">
                <a:tableStyleId>{5C22544A-7EE6-4342-B048-85BDC9FD1C3A}</a:tableStyleId>
              </a:tblPr>
              <a:tblGrid>
                <a:gridCol w="1854501">
                  <a:extLst>
                    <a:ext uri="{9D8B030D-6E8A-4147-A177-3AD203B41FA5}">
                      <a16:colId xmlns:a16="http://schemas.microsoft.com/office/drawing/2014/main" val="2436047033"/>
                    </a:ext>
                  </a:extLst>
                </a:gridCol>
                <a:gridCol w="1537690">
                  <a:extLst>
                    <a:ext uri="{9D8B030D-6E8A-4147-A177-3AD203B41FA5}">
                      <a16:colId xmlns:a16="http://schemas.microsoft.com/office/drawing/2014/main" val="3812670670"/>
                    </a:ext>
                  </a:extLst>
                </a:gridCol>
                <a:gridCol w="1421783">
                  <a:extLst>
                    <a:ext uri="{9D8B030D-6E8A-4147-A177-3AD203B41FA5}">
                      <a16:colId xmlns:a16="http://schemas.microsoft.com/office/drawing/2014/main" val="3139196247"/>
                    </a:ext>
                  </a:extLst>
                </a:gridCol>
                <a:gridCol w="92725">
                  <a:extLst>
                    <a:ext uri="{9D8B030D-6E8A-4147-A177-3AD203B41FA5}">
                      <a16:colId xmlns:a16="http://schemas.microsoft.com/office/drawing/2014/main" val="1955024838"/>
                    </a:ext>
                  </a:extLst>
                </a:gridCol>
                <a:gridCol w="641349">
                  <a:extLst>
                    <a:ext uri="{9D8B030D-6E8A-4147-A177-3AD203B41FA5}">
                      <a16:colId xmlns:a16="http://schemas.microsoft.com/office/drawing/2014/main" val="3700053390"/>
                    </a:ext>
                  </a:extLst>
                </a:gridCol>
                <a:gridCol w="2946595">
                  <a:extLst>
                    <a:ext uri="{9D8B030D-6E8A-4147-A177-3AD203B41FA5}">
                      <a16:colId xmlns:a16="http://schemas.microsoft.com/office/drawing/2014/main" val="2480453148"/>
                    </a:ext>
                  </a:extLst>
                </a:gridCol>
              </a:tblGrid>
              <a:tr h="182205">
                <a:tc>
                  <a:txBody>
                    <a:bodyPr/>
                    <a:lstStyle/>
                    <a:p>
                      <a:pPr algn="ctr" fontAlgn="ctr"/>
                      <a:r>
                        <a:rPr lang="en-US" sz="1200" u="none" strike="noStrike" dirty="0">
                          <a:effectLst/>
                        </a:rPr>
                        <a:t>Lead Institution</a:t>
                      </a:r>
                      <a:endParaRPr lang="en-US" sz="1200" b="1" i="0" u="none" strike="noStrike" dirty="0">
                        <a:solidFill>
                          <a:srgbClr val="FFFFFF"/>
                        </a:solidFill>
                        <a:effectLst/>
                        <a:latin typeface="Aptos Narrow" panose="020B0004020202020204" pitchFamily="34" charset="0"/>
                      </a:endParaRPr>
                    </a:p>
                  </a:txBody>
                  <a:tcPr marL="7192" marR="7192" marT="719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7519E"/>
                    </a:solidFill>
                  </a:tcPr>
                </a:tc>
                <a:tc>
                  <a:txBody>
                    <a:bodyPr/>
                    <a:lstStyle/>
                    <a:p>
                      <a:pPr algn="ctr" fontAlgn="ctr"/>
                      <a:r>
                        <a:rPr lang="en-US" sz="1200" u="none" strike="noStrike" dirty="0">
                          <a:effectLst/>
                        </a:rPr>
                        <a:t>PI</a:t>
                      </a:r>
                      <a:endParaRPr lang="en-US" sz="1200" b="1" i="0" u="none" strike="noStrike" dirty="0">
                        <a:solidFill>
                          <a:srgbClr val="FFFFFF"/>
                        </a:solidFill>
                        <a:effectLst/>
                        <a:latin typeface="Aptos Narrow" panose="020B0004020202020204" pitchFamily="34" charset="0"/>
                      </a:endParaRPr>
                    </a:p>
                  </a:txBody>
                  <a:tcPr marL="7192" marR="7192" marT="719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7519E"/>
                    </a:solidFill>
                  </a:tcPr>
                </a:tc>
                <a:tc>
                  <a:txBody>
                    <a:bodyPr/>
                    <a:lstStyle/>
                    <a:p>
                      <a:pPr algn="ctr" fontAlgn="ctr"/>
                      <a:r>
                        <a:rPr lang="en-US" sz="1200" u="none" strike="noStrike" dirty="0">
                          <a:effectLst/>
                        </a:rPr>
                        <a:t>Value, $M</a:t>
                      </a:r>
                      <a:endParaRPr lang="en-US" sz="1200" b="1" i="0" u="none" strike="noStrike" dirty="0">
                        <a:solidFill>
                          <a:srgbClr val="FFFFFF"/>
                        </a:solidFill>
                        <a:effectLst/>
                        <a:latin typeface="Aptos Narrow" panose="020B0004020202020204" pitchFamily="34" charset="0"/>
                      </a:endParaRPr>
                    </a:p>
                  </a:txBody>
                  <a:tcPr marL="7192" marR="7192" marT="719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7519E"/>
                    </a:solidFill>
                  </a:tcPr>
                </a:tc>
                <a:tc gridSpan="2">
                  <a:txBody>
                    <a:bodyPr/>
                    <a:lstStyle/>
                    <a:p>
                      <a:pPr algn="ctr" fontAlgn="ctr"/>
                      <a:r>
                        <a:rPr lang="en-US" sz="1200" u="none" strike="noStrike" dirty="0">
                          <a:effectLst/>
                        </a:rPr>
                        <a:t>Duration</a:t>
                      </a:r>
                      <a:endParaRPr lang="en-US" sz="1200" b="1" i="0" u="none" strike="noStrike" dirty="0">
                        <a:solidFill>
                          <a:srgbClr val="FFFFFF"/>
                        </a:solidFill>
                        <a:effectLst/>
                        <a:latin typeface="Aptos Narrow" panose="020B0004020202020204" pitchFamily="34" charset="0"/>
                      </a:endParaRPr>
                    </a:p>
                  </a:txBody>
                  <a:tcPr marL="7192" marR="7192" marT="719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7519E"/>
                    </a:solidFill>
                  </a:tcPr>
                </a:tc>
                <a:tc hMerge="1">
                  <a:txBody>
                    <a:bodyPr/>
                    <a:lstStyle/>
                    <a:p>
                      <a:endParaRPr lang="en-US"/>
                    </a:p>
                  </a:txBody>
                  <a:tcPr/>
                </a:tc>
                <a:tc>
                  <a:txBody>
                    <a:bodyPr/>
                    <a:lstStyle/>
                    <a:p>
                      <a:pPr algn="ctr" fontAlgn="ctr"/>
                      <a:r>
                        <a:rPr lang="en-US" sz="1000" u="none" strike="noStrike" dirty="0">
                          <a:effectLst/>
                        </a:rPr>
                        <a:t>Title</a:t>
                      </a:r>
                      <a:endParaRPr lang="en-US" sz="1000" b="1" i="0" u="none" strike="noStrike" dirty="0">
                        <a:solidFill>
                          <a:srgbClr val="FFFFFF"/>
                        </a:solidFill>
                        <a:effectLst/>
                        <a:latin typeface="Aptos Narrow" panose="020B0004020202020204" pitchFamily="34" charset="0"/>
                      </a:endParaRPr>
                    </a:p>
                  </a:txBody>
                  <a:tcPr marL="7192" marR="7192" marT="719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7519E"/>
                    </a:solidFill>
                  </a:tcPr>
                </a:tc>
                <a:extLst>
                  <a:ext uri="{0D108BD9-81ED-4DB2-BD59-A6C34878D82A}">
                    <a16:rowId xmlns:a16="http://schemas.microsoft.com/office/drawing/2014/main" val="1893663316"/>
                  </a:ext>
                </a:extLst>
              </a:tr>
              <a:tr h="728819">
                <a:tc>
                  <a:txBody>
                    <a:bodyPr/>
                    <a:lstStyle/>
                    <a:p>
                      <a:pPr algn="l" fontAlgn="ctr"/>
                      <a:r>
                        <a:rPr lang="en-US" sz="1200" u="none" strike="noStrike" dirty="0">
                          <a:effectLst/>
                        </a:rPr>
                        <a:t>University of Illinois at Urbana-Champaign</a:t>
                      </a:r>
                      <a:endParaRPr lang="en-US" sz="1200" b="0" i="0" u="none" strike="noStrike" dirty="0">
                        <a:solidFill>
                          <a:srgbClr val="000000"/>
                        </a:solidFill>
                        <a:effectLst/>
                        <a:latin typeface="Aptos Narrow" panose="020B0004020202020204" pitchFamily="34" charset="0"/>
                      </a:endParaRPr>
                    </a:p>
                  </a:txBody>
                  <a:tcPr marL="7192" marR="7192" marT="719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dirty="0">
                          <a:effectLst/>
                        </a:rPr>
                        <a:t>James Stubbins</a:t>
                      </a:r>
                      <a:endParaRPr lang="en-US" sz="1200" b="0" i="0" u="none" strike="noStrike" dirty="0">
                        <a:solidFill>
                          <a:srgbClr val="000000"/>
                        </a:solidFill>
                        <a:effectLst/>
                        <a:latin typeface="Aptos Narrow" panose="020B0004020202020204" pitchFamily="34" charset="0"/>
                      </a:endParaRPr>
                    </a:p>
                  </a:txBody>
                  <a:tcPr marL="7192" marR="7192" marT="719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rPr>
                        <a:t>$0.31 </a:t>
                      </a:r>
                      <a:endParaRPr lang="en-US" sz="1200" b="0" i="0" u="none" strike="noStrike">
                        <a:solidFill>
                          <a:srgbClr val="000000"/>
                        </a:solidFill>
                        <a:effectLst/>
                        <a:latin typeface="Aptos Narrow" panose="020B0004020202020204" pitchFamily="34" charset="0"/>
                      </a:endParaRPr>
                    </a:p>
                  </a:txBody>
                  <a:tcPr marL="7192" marR="7192" marT="719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fontAlgn="ctr"/>
                      <a:r>
                        <a:rPr lang="en-US" sz="1200" u="none" strike="noStrike">
                          <a:effectLst/>
                        </a:rPr>
                        <a:t>3 years</a:t>
                      </a:r>
                      <a:endParaRPr lang="en-US" sz="1200" b="0" i="0" u="none" strike="noStrike">
                        <a:solidFill>
                          <a:srgbClr val="000000"/>
                        </a:solidFill>
                        <a:effectLst/>
                        <a:latin typeface="Aptos Narrow" panose="020B0004020202020204" pitchFamily="34" charset="0"/>
                      </a:endParaRPr>
                    </a:p>
                  </a:txBody>
                  <a:tcPr marL="7192" marR="7192" marT="719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a:txBody>
                    <a:bodyPr/>
                    <a:lstStyle/>
                    <a:p>
                      <a:pPr algn="l" fontAlgn="ctr"/>
                      <a:r>
                        <a:rPr lang="en-US" sz="1000" b="1" u="none" strike="noStrike" dirty="0">
                          <a:effectLst/>
                        </a:rPr>
                        <a:t>Characterization of Irradiation-Assisted Stress Corrosion Cracking in 316 Stainless Steel Baffle-Former Bolts Harvested from Commercial Pressurized Water Reactor</a:t>
                      </a:r>
                      <a:endParaRPr lang="en-US" sz="1000" b="1" i="0" u="none" strike="noStrike" dirty="0">
                        <a:solidFill>
                          <a:srgbClr val="000000"/>
                        </a:solidFill>
                        <a:effectLst/>
                        <a:latin typeface="Aptos Narrow" panose="020B0004020202020204" pitchFamily="34" charset="0"/>
                      </a:endParaRPr>
                    </a:p>
                  </a:txBody>
                  <a:tcPr marL="7192" marR="7192" marT="719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18087869"/>
                  </a:ext>
                </a:extLst>
              </a:tr>
              <a:tr h="1186728">
                <a:tc gridSpan="6">
                  <a:txBody>
                    <a:bodyPr/>
                    <a:lstStyle/>
                    <a:p>
                      <a:pPr algn="l" fontAlgn="t"/>
                      <a:r>
                        <a:rPr lang="en-US" sz="1200" b="1" u="none" strike="noStrike" dirty="0">
                          <a:effectLst/>
                        </a:rPr>
                        <a:t>Objective:</a:t>
                      </a:r>
                      <a:br>
                        <a:rPr lang="en-US" sz="1200" u="none" strike="noStrike" dirty="0">
                          <a:effectLst/>
                        </a:rPr>
                      </a:br>
                      <a:r>
                        <a:rPr lang="en-US" sz="1200" u="none" strike="noStrike" dirty="0">
                          <a:effectLst/>
                        </a:rPr>
                        <a:t>The objective of this project is to assess the mechanisms for initiation and development of irradiation-assisted stress corrosion cracking (IASCC) in austenitic stainless steel internal components, baffle-former bolts, harvested from a commercial pressurized water reactor (PWR). Core internal components of PWRs are subjected to high radiation doses, temperatures and corrosive environments. Advance microstructural characterization techniques are used to explain this degradation process.</a:t>
                      </a:r>
                      <a:endParaRPr lang="en-US" sz="1200" b="0" i="0" u="none" strike="noStrike" dirty="0">
                        <a:solidFill>
                          <a:srgbClr val="000000"/>
                        </a:solidFill>
                        <a:effectLst/>
                        <a:latin typeface="Aptos Narrow" panose="020B0004020202020204" pitchFamily="34" charset="0"/>
                      </a:endParaRPr>
                    </a:p>
                  </a:txBody>
                  <a:tcPr marL="7192" marR="7192" marT="7192"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742502717"/>
                  </a:ext>
                </a:extLst>
              </a:tr>
              <a:tr h="2253585">
                <a:tc gridSpan="3">
                  <a:txBody>
                    <a:bodyPr/>
                    <a:lstStyle/>
                    <a:p>
                      <a:pPr algn="l" fontAlgn="t"/>
                      <a:r>
                        <a:rPr lang="en-US" sz="1200" b="1" u="none" strike="noStrike" dirty="0">
                          <a:effectLst/>
                        </a:rPr>
                        <a:t>Collaborators:</a:t>
                      </a:r>
                      <a:br>
                        <a:rPr lang="en-US" sz="1200" u="none" strike="noStrike" dirty="0">
                          <a:effectLst/>
                        </a:rPr>
                      </a:br>
                      <a:r>
                        <a:rPr lang="en-US" sz="1200" u="none" strike="noStrike" dirty="0">
                          <a:effectLst/>
                        </a:rPr>
                        <a:t>   Dr. Matthew </a:t>
                      </a:r>
                      <a:r>
                        <a:rPr lang="en-US" sz="1200" u="none" strike="noStrike" dirty="0" err="1">
                          <a:effectLst/>
                        </a:rPr>
                        <a:t>Kasemer</a:t>
                      </a:r>
                      <a:r>
                        <a:rPr lang="en-US" sz="1200" u="none" strike="noStrike" dirty="0">
                          <a:effectLst/>
                        </a:rPr>
                        <a:t>, University of Alabama</a:t>
                      </a:r>
                      <a:br>
                        <a:rPr lang="en-US" sz="1200" u="none" strike="noStrike" dirty="0">
                          <a:effectLst/>
                        </a:rPr>
                      </a:br>
                      <a:r>
                        <a:rPr lang="en-US" sz="1200" u="none" strike="noStrike" dirty="0">
                          <a:effectLst/>
                        </a:rPr>
                        <a:t>   Dr. Maxim </a:t>
                      </a:r>
                      <a:r>
                        <a:rPr lang="en-US" sz="1200" u="none" strike="noStrike" dirty="0" err="1">
                          <a:effectLst/>
                        </a:rPr>
                        <a:t>Gussev</a:t>
                      </a:r>
                      <a:r>
                        <a:rPr lang="en-US" sz="1200" u="none" strike="noStrike" dirty="0">
                          <a:effectLst/>
                        </a:rPr>
                        <a:t>, ORNL</a:t>
                      </a:r>
                      <a:br>
                        <a:rPr lang="en-US" sz="1200" u="none" strike="noStrike" dirty="0">
                          <a:effectLst/>
                        </a:rPr>
                      </a:br>
                      <a:r>
                        <a:rPr lang="en-US" sz="1200" u="none" strike="noStrike" dirty="0">
                          <a:effectLst/>
                        </a:rPr>
                        <a:t>   Dr. Peter </a:t>
                      </a:r>
                      <a:r>
                        <a:rPr lang="en-US" sz="1200" u="none" strike="noStrike" dirty="0" err="1">
                          <a:effectLst/>
                        </a:rPr>
                        <a:t>Kenesei</a:t>
                      </a:r>
                      <a:r>
                        <a:rPr lang="en-US" sz="1200" u="none" strike="noStrike" dirty="0">
                          <a:effectLst/>
                        </a:rPr>
                        <a:t>, ANL</a:t>
                      </a:r>
                      <a:br>
                        <a:rPr lang="en-US" sz="1200" u="none" strike="noStrike" dirty="0">
                          <a:effectLst/>
                        </a:rPr>
                      </a:br>
                      <a:r>
                        <a:rPr lang="en-US" sz="1200" u="none" strike="noStrike" dirty="0">
                          <a:effectLst/>
                        </a:rPr>
                        <a:t>   Dr. Timothy </a:t>
                      </a:r>
                      <a:r>
                        <a:rPr lang="en-US" sz="1200" u="none" strike="noStrike" dirty="0" err="1">
                          <a:effectLst/>
                        </a:rPr>
                        <a:t>Lach</a:t>
                      </a:r>
                      <a:r>
                        <a:rPr lang="en-US" sz="1200" u="none" strike="noStrike" dirty="0">
                          <a:effectLst/>
                        </a:rPr>
                        <a:t>, ORNL</a:t>
                      </a:r>
                      <a:br>
                        <a:rPr lang="en-US" sz="1200" u="none" strike="noStrike" dirty="0">
                          <a:effectLst/>
                        </a:rPr>
                      </a:br>
                      <a:r>
                        <a:rPr lang="en-US" sz="1200" u="none" strike="noStrike" dirty="0">
                          <a:effectLst/>
                        </a:rPr>
                        <a:t>   Dr. Xiang (Frank) Chen, ORNL</a:t>
                      </a:r>
                      <a:br>
                        <a:rPr lang="en-US" sz="1200" u="none" strike="noStrike" dirty="0">
                          <a:effectLst/>
                        </a:rPr>
                      </a:br>
                      <a:r>
                        <a:rPr lang="en-US" sz="1200" u="none" strike="noStrike" dirty="0">
                          <a:effectLst/>
                        </a:rPr>
                        <a:t>   </a:t>
                      </a:r>
                      <a:br>
                        <a:rPr lang="en-US" sz="1200" u="none" strike="noStrike" dirty="0">
                          <a:effectLst/>
                        </a:rPr>
                      </a:br>
                      <a:r>
                        <a:rPr lang="en-US" sz="1200" b="1" u="none" strike="noStrike" dirty="0">
                          <a:effectLst/>
                        </a:rPr>
                        <a:t>Technical Leads:</a:t>
                      </a:r>
                      <a:br>
                        <a:rPr lang="en-US" sz="1200" u="none" strike="noStrike" dirty="0">
                          <a:effectLst/>
                        </a:rPr>
                      </a:br>
                      <a:r>
                        <a:rPr lang="en-US" sz="1200" u="none" strike="noStrike" dirty="0">
                          <a:effectLst/>
                        </a:rPr>
                        <a:t>   Mr. Kory Linton, ORNL</a:t>
                      </a:r>
                      <a:br>
                        <a:rPr lang="en-US" sz="1200" u="none" strike="noStrike" dirty="0">
                          <a:effectLst/>
                        </a:rPr>
                      </a:br>
                      <a:r>
                        <a:rPr lang="en-US" sz="1200" u="none" strike="noStrike" dirty="0">
                          <a:effectLst/>
                        </a:rPr>
                        <a:t>   Dr. Xuan Zhang, ANL</a:t>
                      </a:r>
                      <a:endParaRPr lang="en-US" sz="1200" b="0" i="0" u="none" strike="noStrike" dirty="0">
                        <a:solidFill>
                          <a:srgbClr val="000000"/>
                        </a:solidFill>
                        <a:effectLst/>
                        <a:latin typeface="Aptos Narrow" panose="020B0004020202020204" pitchFamily="34" charset="0"/>
                      </a:endParaRPr>
                    </a:p>
                  </a:txBody>
                  <a:tcPr marL="7192" marR="7192" marT="7192"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a:txBody>
                    <a:bodyPr/>
                    <a:lstStyle/>
                    <a:p>
                      <a:pPr algn="l" fontAlgn="b"/>
                      <a:r>
                        <a:rPr lang="en-US" sz="1200" u="none" strike="noStrike" dirty="0">
                          <a:effectLst/>
                        </a:rPr>
                        <a:t> </a:t>
                      </a:r>
                      <a:endParaRPr lang="en-US" sz="1200" b="0" i="0" u="none" strike="noStrike" dirty="0">
                        <a:solidFill>
                          <a:srgbClr val="000000"/>
                        </a:solidFill>
                        <a:effectLst/>
                        <a:latin typeface="Aptos Narrow" panose="020B0004020202020204" pitchFamily="34" charset="0"/>
                      </a:endParaRPr>
                    </a:p>
                  </a:txBody>
                  <a:tcPr marL="7192" marR="7192" marT="7192"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l" fontAlgn="t"/>
                      <a:r>
                        <a:rPr lang="en-US" sz="1200" b="1" u="none" strike="noStrike" dirty="0">
                          <a:effectLst/>
                        </a:rPr>
                        <a:t>Capabilities:</a:t>
                      </a:r>
                      <a:br>
                        <a:rPr lang="en-US" sz="1200" u="none" strike="noStrike" dirty="0">
                          <a:effectLst/>
                        </a:rPr>
                      </a:br>
                      <a:br>
                        <a:rPr lang="en-US" sz="1200" u="none" strike="noStrike" dirty="0">
                          <a:effectLst/>
                        </a:rPr>
                      </a:br>
                      <a:r>
                        <a:rPr lang="en-US" sz="1200" u="none" strike="noStrike" dirty="0">
                          <a:effectLst/>
                        </a:rPr>
                        <a:t>ORNL's Low Activation Materials Development and Analysis (LAMDA) facility</a:t>
                      </a:r>
                      <a:br>
                        <a:rPr lang="en-US" sz="1200" u="none" strike="noStrike" dirty="0">
                          <a:effectLst/>
                        </a:rPr>
                      </a:br>
                      <a:br>
                        <a:rPr lang="en-US" sz="1200" u="none" strike="noStrike" dirty="0">
                          <a:effectLst/>
                        </a:rPr>
                      </a:br>
                      <a:r>
                        <a:rPr lang="en-US" sz="1200" u="none" strike="noStrike" dirty="0">
                          <a:effectLst/>
                        </a:rPr>
                        <a:t>ANL Advanced Photon Source Experimental Facilities</a:t>
                      </a:r>
                      <a:br>
                        <a:rPr lang="en-US" sz="1200" u="none" strike="noStrike" dirty="0">
                          <a:effectLst/>
                        </a:rPr>
                      </a:br>
                      <a:endParaRPr lang="en-US" sz="1200" b="0" i="0" u="none" strike="noStrike" dirty="0">
                        <a:solidFill>
                          <a:srgbClr val="000000"/>
                        </a:solidFill>
                        <a:effectLst/>
                        <a:latin typeface="Aptos Narrow" panose="020B0004020202020204" pitchFamily="34" charset="0"/>
                      </a:endParaRPr>
                    </a:p>
                  </a:txBody>
                  <a:tcPr marL="7192" marR="7192" marT="7192"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1983885526"/>
                  </a:ext>
                </a:extLst>
              </a:tr>
            </a:tbl>
          </a:graphicData>
        </a:graphic>
      </p:graphicFrame>
    </p:spTree>
    <p:extLst>
      <p:ext uri="{BB962C8B-B14F-4D97-AF65-F5344CB8AC3E}">
        <p14:creationId xmlns:p14="http://schemas.microsoft.com/office/powerpoint/2010/main" val="126275651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BE9BF-EFAE-E04F-A129-9360D8CD28D1}"/>
              </a:ext>
            </a:extLst>
          </p:cNvPr>
          <p:cNvSpPr>
            <a:spLocks noGrp="1"/>
          </p:cNvSpPr>
          <p:nvPr>
            <p:ph type="title"/>
          </p:nvPr>
        </p:nvSpPr>
        <p:spPr/>
        <p:txBody>
          <a:bodyPr/>
          <a:lstStyle/>
          <a:p>
            <a:r>
              <a:rPr lang="en-US" dirty="0"/>
              <a:t>FY</a:t>
            </a:r>
            <a:r>
              <a:rPr lang="en-US" dirty="0">
                <a:solidFill>
                  <a:schemeClr val="accent1"/>
                </a:solidFill>
              </a:rPr>
              <a:t>24</a:t>
            </a:r>
            <a:r>
              <a:rPr lang="en-US" dirty="0"/>
              <a:t> CINR access awards</a:t>
            </a:r>
          </a:p>
        </p:txBody>
      </p:sp>
      <p:graphicFrame>
        <p:nvGraphicFramePr>
          <p:cNvPr id="5" name="Table 4">
            <a:extLst>
              <a:ext uri="{FF2B5EF4-FFF2-40B4-BE49-F238E27FC236}">
                <a16:creationId xmlns:a16="http://schemas.microsoft.com/office/drawing/2014/main" id="{E74F6C4A-1BC9-F949-6600-D7BAE2FDCF5D}"/>
              </a:ext>
            </a:extLst>
          </p:cNvPr>
          <p:cNvGraphicFramePr>
            <a:graphicFrameLocks noGrp="1"/>
          </p:cNvGraphicFramePr>
          <p:nvPr/>
        </p:nvGraphicFramePr>
        <p:xfrm>
          <a:off x="3448912" y="5825260"/>
          <a:ext cx="4626321" cy="254000"/>
        </p:xfrm>
        <a:graphic>
          <a:graphicData uri="http://schemas.openxmlformats.org/drawingml/2006/table">
            <a:tbl>
              <a:tblPr>
                <a:tableStyleId>{5C22544A-7EE6-4342-B048-85BDC9FD1C3A}</a:tableStyleId>
              </a:tblPr>
              <a:tblGrid>
                <a:gridCol w="4626321">
                  <a:extLst>
                    <a:ext uri="{9D8B030D-6E8A-4147-A177-3AD203B41FA5}">
                      <a16:colId xmlns:a16="http://schemas.microsoft.com/office/drawing/2014/main" val="1676203914"/>
                    </a:ext>
                  </a:extLst>
                </a:gridCol>
              </a:tblGrid>
              <a:tr h="254000">
                <a:tc>
                  <a:txBody>
                    <a:bodyPr/>
                    <a:lstStyle/>
                    <a:p>
                      <a:pPr algn="ctr" fontAlgn="b"/>
                      <a:r>
                        <a:rPr lang="en-US" sz="1400" b="1" i="0" u="none" strike="noStrike" dirty="0">
                          <a:solidFill>
                            <a:srgbClr val="1C3665"/>
                          </a:solidFill>
                          <a:effectLst/>
                          <a:latin typeface="Calibri" panose="020F0502020204030204" pitchFamily="34" charset="0"/>
                        </a:rPr>
                        <a:t> NSUF-1.2: TESTING OF ADVANCED MATERIALS FOR SENSORS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9689110"/>
                  </a:ext>
                </a:extLst>
              </a:tr>
            </a:tbl>
          </a:graphicData>
        </a:graphic>
      </p:graphicFrame>
      <p:graphicFrame>
        <p:nvGraphicFramePr>
          <p:cNvPr id="6" name="Table 5">
            <a:extLst>
              <a:ext uri="{FF2B5EF4-FFF2-40B4-BE49-F238E27FC236}">
                <a16:creationId xmlns:a16="http://schemas.microsoft.com/office/drawing/2014/main" id="{EB5360D5-3985-DC06-51D1-B3699F73A82D}"/>
              </a:ext>
            </a:extLst>
          </p:cNvPr>
          <p:cNvGraphicFramePr>
            <a:graphicFrameLocks noGrp="1"/>
          </p:cNvGraphicFramePr>
          <p:nvPr/>
        </p:nvGraphicFramePr>
        <p:xfrm>
          <a:off x="1378233" y="1189027"/>
          <a:ext cx="9435533" cy="4479946"/>
        </p:xfrm>
        <a:graphic>
          <a:graphicData uri="http://schemas.openxmlformats.org/drawingml/2006/table">
            <a:tbl>
              <a:tblPr firstRow="1">
                <a:tableStyleId>{5C22544A-7EE6-4342-B048-85BDC9FD1C3A}</a:tableStyleId>
              </a:tblPr>
              <a:tblGrid>
                <a:gridCol w="2059910">
                  <a:extLst>
                    <a:ext uri="{9D8B030D-6E8A-4147-A177-3AD203B41FA5}">
                      <a16:colId xmlns:a16="http://schemas.microsoft.com/office/drawing/2014/main" val="3129511968"/>
                    </a:ext>
                  </a:extLst>
                </a:gridCol>
                <a:gridCol w="1708009">
                  <a:extLst>
                    <a:ext uri="{9D8B030D-6E8A-4147-A177-3AD203B41FA5}">
                      <a16:colId xmlns:a16="http://schemas.microsoft.com/office/drawing/2014/main" val="308565439"/>
                    </a:ext>
                  </a:extLst>
                </a:gridCol>
                <a:gridCol w="1579264">
                  <a:extLst>
                    <a:ext uri="{9D8B030D-6E8A-4147-A177-3AD203B41FA5}">
                      <a16:colId xmlns:a16="http://schemas.microsoft.com/office/drawing/2014/main" val="621466156"/>
                    </a:ext>
                  </a:extLst>
                </a:gridCol>
                <a:gridCol w="93110">
                  <a:extLst>
                    <a:ext uri="{9D8B030D-6E8A-4147-A177-3AD203B41FA5}">
                      <a16:colId xmlns:a16="http://schemas.microsoft.com/office/drawing/2014/main" val="3418073729"/>
                    </a:ext>
                  </a:extLst>
                </a:gridCol>
                <a:gridCol w="722272">
                  <a:extLst>
                    <a:ext uri="{9D8B030D-6E8A-4147-A177-3AD203B41FA5}">
                      <a16:colId xmlns:a16="http://schemas.microsoft.com/office/drawing/2014/main" val="1838788133"/>
                    </a:ext>
                  </a:extLst>
                </a:gridCol>
                <a:gridCol w="3272968">
                  <a:extLst>
                    <a:ext uri="{9D8B030D-6E8A-4147-A177-3AD203B41FA5}">
                      <a16:colId xmlns:a16="http://schemas.microsoft.com/office/drawing/2014/main" val="3359035336"/>
                    </a:ext>
                  </a:extLst>
                </a:gridCol>
              </a:tblGrid>
              <a:tr h="197528">
                <a:tc>
                  <a:txBody>
                    <a:bodyPr/>
                    <a:lstStyle/>
                    <a:p>
                      <a:pPr algn="ctr" fontAlgn="ctr"/>
                      <a:r>
                        <a:rPr lang="en-US" sz="1200" u="none" strike="noStrike" dirty="0">
                          <a:effectLst/>
                        </a:rPr>
                        <a:t>Lead Institution</a:t>
                      </a:r>
                      <a:endParaRPr lang="en-US" sz="1200" b="1" i="0" u="none" strike="noStrike" dirty="0">
                        <a:solidFill>
                          <a:srgbClr val="FFFFFF"/>
                        </a:solidFill>
                        <a:effectLst/>
                        <a:latin typeface="Aptos Narrow" panose="020B0004020202020204" pitchFamily="34" charset="0"/>
                      </a:endParaRPr>
                    </a:p>
                  </a:txBody>
                  <a:tcPr marL="8588" marR="8588" marT="8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7519E"/>
                    </a:solidFill>
                  </a:tcPr>
                </a:tc>
                <a:tc>
                  <a:txBody>
                    <a:bodyPr/>
                    <a:lstStyle/>
                    <a:p>
                      <a:pPr algn="ctr" fontAlgn="ctr"/>
                      <a:r>
                        <a:rPr lang="en-US" sz="1200" u="none" strike="noStrike" dirty="0">
                          <a:effectLst/>
                        </a:rPr>
                        <a:t>PI</a:t>
                      </a:r>
                      <a:endParaRPr lang="en-US" sz="1200" b="1" i="0" u="none" strike="noStrike" dirty="0">
                        <a:solidFill>
                          <a:srgbClr val="FFFFFF"/>
                        </a:solidFill>
                        <a:effectLst/>
                        <a:latin typeface="Aptos Narrow" panose="020B0004020202020204" pitchFamily="34" charset="0"/>
                      </a:endParaRPr>
                    </a:p>
                  </a:txBody>
                  <a:tcPr marL="8588" marR="8588" marT="8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7519E"/>
                    </a:solidFill>
                  </a:tcPr>
                </a:tc>
                <a:tc>
                  <a:txBody>
                    <a:bodyPr/>
                    <a:lstStyle/>
                    <a:p>
                      <a:pPr algn="ctr" fontAlgn="ctr"/>
                      <a:r>
                        <a:rPr lang="en-US" sz="1200" u="none" strike="noStrike" dirty="0">
                          <a:effectLst/>
                        </a:rPr>
                        <a:t>Value, $M</a:t>
                      </a:r>
                      <a:endParaRPr lang="en-US" sz="1200" b="1" i="0" u="none" strike="noStrike" dirty="0">
                        <a:solidFill>
                          <a:srgbClr val="FFFFFF"/>
                        </a:solidFill>
                        <a:effectLst/>
                        <a:latin typeface="Aptos Narrow" panose="020B0004020202020204" pitchFamily="34" charset="0"/>
                      </a:endParaRPr>
                    </a:p>
                  </a:txBody>
                  <a:tcPr marL="8588" marR="8588" marT="8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7519E"/>
                    </a:solidFill>
                  </a:tcPr>
                </a:tc>
                <a:tc gridSpan="2">
                  <a:txBody>
                    <a:bodyPr/>
                    <a:lstStyle/>
                    <a:p>
                      <a:pPr algn="ctr" fontAlgn="ctr"/>
                      <a:r>
                        <a:rPr lang="en-US" sz="1200" u="none" strike="noStrike" dirty="0">
                          <a:effectLst/>
                        </a:rPr>
                        <a:t>Duration</a:t>
                      </a:r>
                      <a:endParaRPr lang="en-US" sz="1200" b="1" i="0" u="none" strike="noStrike" dirty="0">
                        <a:solidFill>
                          <a:srgbClr val="FFFFFF"/>
                        </a:solidFill>
                        <a:effectLst/>
                        <a:latin typeface="Aptos Narrow" panose="020B0004020202020204" pitchFamily="34" charset="0"/>
                      </a:endParaRPr>
                    </a:p>
                  </a:txBody>
                  <a:tcPr marL="8588" marR="8588" marT="8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7519E"/>
                    </a:solidFill>
                  </a:tcPr>
                </a:tc>
                <a:tc hMerge="1">
                  <a:txBody>
                    <a:bodyPr/>
                    <a:lstStyle/>
                    <a:p>
                      <a:endParaRPr lang="en-US"/>
                    </a:p>
                  </a:txBody>
                  <a:tcPr/>
                </a:tc>
                <a:tc>
                  <a:txBody>
                    <a:bodyPr/>
                    <a:lstStyle/>
                    <a:p>
                      <a:pPr algn="ctr" fontAlgn="ctr"/>
                      <a:r>
                        <a:rPr lang="en-US" sz="1200" u="none" strike="noStrike" dirty="0">
                          <a:effectLst/>
                        </a:rPr>
                        <a:t>Title</a:t>
                      </a:r>
                      <a:endParaRPr lang="en-US" sz="1200" b="1" i="0" u="none" strike="noStrike" dirty="0">
                        <a:solidFill>
                          <a:srgbClr val="FFFFFF"/>
                        </a:solidFill>
                        <a:effectLst/>
                        <a:latin typeface="Aptos Narrow" panose="020B0004020202020204" pitchFamily="34" charset="0"/>
                      </a:endParaRPr>
                    </a:p>
                  </a:txBody>
                  <a:tcPr marL="8588" marR="8588" marT="8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7519E"/>
                    </a:solidFill>
                  </a:tcPr>
                </a:tc>
                <a:extLst>
                  <a:ext uri="{0D108BD9-81ED-4DB2-BD59-A6C34878D82A}">
                    <a16:rowId xmlns:a16="http://schemas.microsoft.com/office/drawing/2014/main" val="1648487959"/>
                  </a:ext>
                </a:extLst>
              </a:tr>
              <a:tr h="435134">
                <a:tc>
                  <a:txBody>
                    <a:bodyPr/>
                    <a:lstStyle/>
                    <a:p>
                      <a:pPr algn="l" fontAlgn="ctr"/>
                      <a:r>
                        <a:rPr lang="en-US" sz="1200" u="none" strike="noStrike" dirty="0">
                          <a:effectLst/>
                        </a:rPr>
                        <a:t>University of Michigan</a:t>
                      </a:r>
                      <a:endParaRPr lang="en-US" sz="1200" b="0" i="0" u="none" strike="noStrike" dirty="0">
                        <a:solidFill>
                          <a:srgbClr val="000000"/>
                        </a:solidFill>
                        <a:effectLst/>
                        <a:latin typeface="Aptos Narrow" panose="020B0004020202020204" pitchFamily="34" charset="0"/>
                      </a:endParaRPr>
                    </a:p>
                  </a:txBody>
                  <a:tcPr marL="8588" marR="8588" marT="8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dirty="0">
                          <a:effectLst/>
                        </a:rPr>
                        <a:t>Igor Jovanovic</a:t>
                      </a:r>
                      <a:endParaRPr lang="en-US" sz="1200" b="0" i="0" u="none" strike="noStrike" dirty="0">
                        <a:solidFill>
                          <a:srgbClr val="000000"/>
                        </a:solidFill>
                        <a:effectLst/>
                        <a:latin typeface="Aptos Narrow" panose="020B0004020202020204" pitchFamily="34" charset="0"/>
                      </a:endParaRPr>
                    </a:p>
                  </a:txBody>
                  <a:tcPr marL="8588" marR="8588" marT="8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rPr>
                        <a:t>$0.46 </a:t>
                      </a:r>
                      <a:endParaRPr lang="en-US" sz="1200" b="0" i="0" u="none" strike="noStrike">
                        <a:solidFill>
                          <a:srgbClr val="000000"/>
                        </a:solidFill>
                        <a:effectLst/>
                        <a:latin typeface="Aptos Narrow" panose="020B0004020202020204" pitchFamily="34" charset="0"/>
                      </a:endParaRPr>
                    </a:p>
                  </a:txBody>
                  <a:tcPr marL="8588" marR="8588" marT="8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fontAlgn="ctr"/>
                      <a:r>
                        <a:rPr lang="en-US" sz="1200" u="none" strike="noStrike">
                          <a:effectLst/>
                        </a:rPr>
                        <a:t>3 years</a:t>
                      </a:r>
                      <a:endParaRPr lang="en-US" sz="1200" b="0" i="0" u="none" strike="noStrike">
                        <a:solidFill>
                          <a:srgbClr val="000000"/>
                        </a:solidFill>
                        <a:effectLst/>
                        <a:latin typeface="Aptos Narrow" panose="020B0004020202020204" pitchFamily="34" charset="0"/>
                      </a:endParaRPr>
                    </a:p>
                  </a:txBody>
                  <a:tcPr marL="8588" marR="8588" marT="8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a:txBody>
                    <a:bodyPr/>
                    <a:lstStyle/>
                    <a:p>
                      <a:pPr algn="l" fontAlgn="ctr"/>
                      <a:r>
                        <a:rPr lang="en-US" sz="1200" b="1" u="none" strike="noStrike" dirty="0">
                          <a:effectLst/>
                        </a:rPr>
                        <a:t>Measurement of Time-Dependent Transmissivity of Materials for Optical Sensors and Instrumentation</a:t>
                      </a:r>
                      <a:endParaRPr lang="en-US" sz="1200" b="1" i="0" u="none" strike="noStrike" dirty="0">
                        <a:solidFill>
                          <a:srgbClr val="000000"/>
                        </a:solidFill>
                        <a:effectLst/>
                        <a:latin typeface="Aptos Narrow" panose="020B0004020202020204" pitchFamily="34" charset="0"/>
                      </a:endParaRPr>
                    </a:p>
                  </a:txBody>
                  <a:tcPr marL="8588" marR="8588" marT="85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45138021"/>
                  </a:ext>
                </a:extLst>
              </a:tr>
              <a:tr h="1537282">
                <a:tc gridSpan="6">
                  <a:txBody>
                    <a:bodyPr/>
                    <a:lstStyle/>
                    <a:p>
                      <a:pPr algn="l" fontAlgn="t"/>
                      <a:r>
                        <a:rPr lang="en-US" sz="1300" b="1" u="none" strike="noStrike" dirty="0">
                          <a:effectLst/>
                        </a:rPr>
                        <a:t>Objective:</a:t>
                      </a:r>
                    </a:p>
                    <a:p>
                      <a:pPr algn="l" fontAlgn="t"/>
                      <a:br>
                        <a:rPr lang="en-US" sz="1300" u="none" strike="noStrike" dirty="0">
                          <a:effectLst/>
                        </a:rPr>
                      </a:br>
                      <a:r>
                        <a:rPr lang="en-US" sz="1300" u="none" strike="noStrike" dirty="0">
                          <a:effectLst/>
                        </a:rPr>
                        <a:t>Optical sensors critically depend on the passage of light through transparent material. Most post-irradiation measurements reported in the literature have been performed with a significant delay after irradiation – from weeks to months.  Significantly beyond the scope of prior studies, we will carry out optical transmission measurements in bulk samples during material irradiation with gamma rays and neutrons and concurrent heating and extend the in-situ characterization to shorter wavelengths.</a:t>
                      </a:r>
                      <a:endParaRPr lang="en-US" sz="1300" b="0" i="0" u="none" strike="noStrike" dirty="0">
                        <a:solidFill>
                          <a:srgbClr val="000000"/>
                        </a:solidFill>
                        <a:effectLst/>
                        <a:latin typeface="Aptos Narrow" panose="020B0004020202020204" pitchFamily="34" charset="0"/>
                      </a:endParaRPr>
                    </a:p>
                  </a:txBody>
                  <a:tcPr marL="8588" marR="8588" marT="858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601083142"/>
                  </a:ext>
                </a:extLst>
              </a:tr>
              <a:tr h="1963167">
                <a:tc gridSpan="3">
                  <a:txBody>
                    <a:bodyPr/>
                    <a:lstStyle/>
                    <a:p>
                      <a:pPr algn="l" fontAlgn="t"/>
                      <a:r>
                        <a:rPr lang="en-US" sz="1300" b="1" u="none" strike="noStrike" dirty="0">
                          <a:effectLst/>
                        </a:rPr>
                        <a:t>Collaborators:</a:t>
                      </a:r>
                    </a:p>
                    <a:p>
                      <a:pPr algn="l" fontAlgn="t"/>
                      <a:br>
                        <a:rPr lang="en-US" sz="1300" u="none" strike="noStrike" dirty="0">
                          <a:effectLst/>
                        </a:rPr>
                      </a:br>
                      <a:r>
                        <a:rPr lang="en-US" sz="1300" u="none" strike="noStrike" dirty="0">
                          <a:effectLst/>
                        </a:rPr>
                        <a:t>   Dr. Piyush </a:t>
                      </a:r>
                      <a:r>
                        <a:rPr lang="en-US" sz="1300" u="none" strike="noStrike" dirty="0" err="1">
                          <a:effectLst/>
                        </a:rPr>
                        <a:t>Sabharwall</a:t>
                      </a:r>
                      <a:r>
                        <a:rPr lang="en-US" sz="1300" u="none" strike="noStrike" dirty="0">
                          <a:effectLst/>
                        </a:rPr>
                        <a:t>, Idaho National Laboratory</a:t>
                      </a:r>
                      <a:br>
                        <a:rPr lang="en-US" sz="1300" u="none" strike="noStrike" dirty="0">
                          <a:effectLst/>
                        </a:rPr>
                      </a:br>
                      <a:r>
                        <a:rPr lang="en-US" sz="1300" u="none" strike="noStrike" dirty="0">
                          <a:effectLst/>
                        </a:rPr>
                        <a:t>   Dr. Christian Petrie, Oak Ridge National Laboratory</a:t>
                      </a:r>
                      <a:br>
                        <a:rPr lang="en-US" sz="1300" u="none" strike="noStrike" dirty="0">
                          <a:effectLst/>
                        </a:rPr>
                      </a:br>
                      <a:r>
                        <a:rPr lang="en-US" sz="1300" u="none" strike="noStrike" dirty="0">
                          <a:effectLst/>
                        </a:rPr>
                        <a:t>   Dr. Milos Burger, University of Michigan</a:t>
                      </a:r>
                      <a:br>
                        <a:rPr lang="en-US" sz="1300" u="none" strike="noStrike" dirty="0">
                          <a:effectLst/>
                        </a:rPr>
                      </a:br>
                      <a:r>
                        <a:rPr lang="en-US" sz="1300" u="none" strike="noStrike" dirty="0">
                          <a:effectLst/>
                        </a:rPr>
                        <a:t>   Dr. Sylvain Girard, Université Jean Monnet Saint-Étienne, France</a:t>
                      </a:r>
                      <a:br>
                        <a:rPr lang="en-US" sz="1300" u="none" strike="noStrike" dirty="0">
                          <a:effectLst/>
                        </a:rPr>
                      </a:br>
                      <a:br>
                        <a:rPr lang="en-US" sz="1300" u="none" strike="noStrike" dirty="0">
                          <a:effectLst/>
                        </a:rPr>
                      </a:br>
                      <a:r>
                        <a:rPr lang="en-US" sz="1300" b="1" u="none" strike="noStrike" dirty="0">
                          <a:effectLst/>
                        </a:rPr>
                        <a:t>Technical Leads:</a:t>
                      </a:r>
                    </a:p>
                    <a:p>
                      <a:pPr algn="l" fontAlgn="t"/>
                      <a:br>
                        <a:rPr lang="en-US" sz="1300" u="none" strike="noStrike" dirty="0">
                          <a:effectLst/>
                        </a:rPr>
                      </a:br>
                      <a:r>
                        <a:rPr lang="en-US" sz="1300" u="none" strike="noStrike" dirty="0">
                          <a:effectLst/>
                        </a:rPr>
                        <a:t>   Dr. Lei Cao, The Ohio State University</a:t>
                      </a:r>
                      <a:br>
                        <a:rPr lang="en-US" sz="1300" u="none" strike="noStrike" dirty="0">
                          <a:effectLst/>
                        </a:rPr>
                      </a:br>
                      <a:r>
                        <a:rPr lang="en-US" sz="1300" u="none" strike="noStrike" dirty="0">
                          <a:effectLst/>
                        </a:rPr>
                        <a:t>  </a:t>
                      </a:r>
                      <a:endParaRPr lang="en-US" sz="1300" b="0" i="0" u="none" strike="noStrike" dirty="0">
                        <a:solidFill>
                          <a:srgbClr val="000000"/>
                        </a:solidFill>
                        <a:effectLst/>
                        <a:latin typeface="Aptos Narrow" panose="020B0004020202020204" pitchFamily="34" charset="0"/>
                      </a:endParaRPr>
                    </a:p>
                  </a:txBody>
                  <a:tcPr marL="8588" marR="8588" marT="858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a:txBody>
                    <a:bodyPr/>
                    <a:lstStyle/>
                    <a:p>
                      <a:pPr algn="l" fontAlgn="b"/>
                      <a:endParaRPr lang="en-US" sz="1000" b="0" i="0" u="none" strike="noStrike" dirty="0">
                        <a:solidFill>
                          <a:srgbClr val="000000"/>
                        </a:solidFill>
                        <a:effectLst/>
                        <a:latin typeface="Aptos Narrow" panose="020B0004020202020204" pitchFamily="34" charset="0"/>
                      </a:endParaRPr>
                    </a:p>
                  </a:txBody>
                  <a:tcPr marL="8588" marR="8588" marT="8588"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l" fontAlgn="t"/>
                      <a:r>
                        <a:rPr lang="en-US" sz="1300" b="1" u="none" strike="noStrike" dirty="0">
                          <a:effectLst/>
                        </a:rPr>
                        <a:t>Capabilities:</a:t>
                      </a:r>
                      <a:br>
                        <a:rPr lang="en-US" sz="1300" u="none" strike="noStrike" dirty="0">
                          <a:effectLst/>
                        </a:rPr>
                      </a:br>
                      <a:br>
                        <a:rPr lang="en-US" sz="1300" u="none" strike="noStrike" dirty="0">
                          <a:effectLst/>
                        </a:rPr>
                      </a:br>
                      <a:r>
                        <a:rPr lang="en-US" sz="1300" u="none" strike="noStrike" dirty="0">
                          <a:effectLst/>
                        </a:rPr>
                        <a:t>University of Michigan College of Engineering and its Center for Ultrafast Optical Science (CUOS)</a:t>
                      </a:r>
                      <a:br>
                        <a:rPr lang="en-US" sz="1300" u="none" strike="noStrike" dirty="0">
                          <a:effectLst/>
                        </a:rPr>
                      </a:br>
                      <a:br>
                        <a:rPr lang="en-US" sz="1300" u="none" strike="noStrike" dirty="0">
                          <a:effectLst/>
                        </a:rPr>
                      </a:br>
                      <a:r>
                        <a:rPr lang="en-US" sz="1300" u="none" strike="noStrike" dirty="0">
                          <a:effectLst/>
                        </a:rPr>
                        <a:t>The Ohio State University Nuclear Reactor Laboratory facility</a:t>
                      </a:r>
                      <a:endParaRPr lang="en-US" sz="1300" b="0" i="0" u="none" strike="noStrike" dirty="0">
                        <a:solidFill>
                          <a:srgbClr val="000000"/>
                        </a:solidFill>
                        <a:effectLst/>
                        <a:latin typeface="Aptos Narrow" panose="020B0004020202020204" pitchFamily="34" charset="0"/>
                      </a:endParaRPr>
                    </a:p>
                  </a:txBody>
                  <a:tcPr marL="8588" marR="8588" marT="8588"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1068551129"/>
                  </a:ext>
                </a:extLst>
              </a:tr>
            </a:tbl>
          </a:graphicData>
        </a:graphic>
      </p:graphicFrame>
    </p:spTree>
    <p:extLst>
      <p:ext uri="{BB962C8B-B14F-4D97-AF65-F5344CB8AC3E}">
        <p14:creationId xmlns:p14="http://schemas.microsoft.com/office/powerpoint/2010/main" val="334684542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BE9BF-EFAE-E04F-A129-9360D8CD28D1}"/>
              </a:ext>
            </a:extLst>
          </p:cNvPr>
          <p:cNvSpPr>
            <a:spLocks noGrp="1"/>
          </p:cNvSpPr>
          <p:nvPr>
            <p:ph type="title"/>
          </p:nvPr>
        </p:nvSpPr>
        <p:spPr/>
        <p:txBody>
          <a:bodyPr/>
          <a:lstStyle/>
          <a:p>
            <a:r>
              <a:rPr lang="en-US" dirty="0"/>
              <a:t>FY</a:t>
            </a:r>
            <a:r>
              <a:rPr lang="en-US" dirty="0">
                <a:solidFill>
                  <a:schemeClr val="accent1"/>
                </a:solidFill>
              </a:rPr>
              <a:t>24</a:t>
            </a:r>
            <a:r>
              <a:rPr lang="en-US" dirty="0"/>
              <a:t> CINR access awards</a:t>
            </a:r>
          </a:p>
        </p:txBody>
      </p:sp>
      <p:graphicFrame>
        <p:nvGraphicFramePr>
          <p:cNvPr id="3" name="Table 2">
            <a:extLst>
              <a:ext uri="{FF2B5EF4-FFF2-40B4-BE49-F238E27FC236}">
                <a16:creationId xmlns:a16="http://schemas.microsoft.com/office/drawing/2014/main" id="{CBA9AD64-2372-BA06-71E8-4D83E481FB2F}"/>
              </a:ext>
            </a:extLst>
          </p:cNvPr>
          <p:cNvGraphicFramePr>
            <a:graphicFrameLocks noGrp="1"/>
          </p:cNvGraphicFramePr>
          <p:nvPr/>
        </p:nvGraphicFramePr>
        <p:xfrm>
          <a:off x="3112883" y="5822523"/>
          <a:ext cx="5966234" cy="254000"/>
        </p:xfrm>
        <a:graphic>
          <a:graphicData uri="http://schemas.openxmlformats.org/drawingml/2006/table">
            <a:tbl>
              <a:tblPr>
                <a:tableStyleId>{5C22544A-7EE6-4342-B048-85BDC9FD1C3A}</a:tableStyleId>
              </a:tblPr>
              <a:tblGrid>
                <a:gridCol w="5966234">
                  <a:extLst>
                    <a:ext uri="{9D8B030D-6E8A-4147-A177-3AD203B41FA5}">
                      <a16:colId xmlns:a16="http://schemas.microsoft.com/office/drawing/2014/main" val="1676203914"/>
                    </a:ext>
                  </a:extLst>
                </a:gridCol>
              </a:tblGrid>
              <a:tr h="254000">
                <a:tc>
                  <a:txBody>
                    <a:bodyPr/>
                    <a:lstStyle/>
                    <a:p>
                      <a:pPr algn="l" fontAlgn="b"/>
                      <a:r>
                        <a:rPr lang="en-US" sz="1400" b="1" i="0" u="none" strike="noStrike" dirty="0">
                          <a:solidFill>
                            <a:srgbClr val="1C3665"/>
                          </a:solidFill>
                          <a:effectLst/>
                          <a:latin typeface="Calibri" panose="020F0502020204030204" pitchFamily="34" charset="0"/>
                        </a:rPr>
                        <a:t> NSUF-2.1: CORE AND STRUCTURAL MATERIALS BEHAVIOR AND DEVELOPMENT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9689110"/>
                  </a:ext>
                </a:extLst>
              </a:tr>
            </a:tbl>
          </a:graphicData>
        </a:graphic>
      </p:graphicFrame>
      <p:graphicFrame>
        <p:nvGraphicFramePr>
          <p:cNvPr id="4" name="Table 3">
            <a:extLst>
              <a:ext uri="{FF2B5EF4-FFF2-40B4-BE49-F238E27FC236}">
                <a16:creationId xmlns:a16="http://schemas.microsoft.com/office/drawing/2014/main" id="{76C49394-6ACB-05DA-FE05-929ED2BF22CA}"/>
              </a:ext>
            </a:extLst>
          </p:cNvPr>
          <p:cNvGraphicFramePr>
            <a:graphicFrameLocks noGrp="1"/>
          </p:cNvGraphicFramePr>
          <p:nvPr/>
        </p:nvGraphicFramePr>
        <p:xfrm>
          <a:off x="1247775" y="1198563"/>
          <a:ext cx="9697100" cy="4461608"/>
        </p:xfrm>
        <a:graphic>
          <a:graphicData uri="http://schemas.openxmlformats.org/drawingml/2006/table">
            <a:tbl>
              <a:tblPr firstRow="1">
                <a:tableStyleId>{5C22544A-7EE6-4342-B048-85BDC9FD1C3A}</a:tableStyleId>
              </a:tblPr>
              <a:tblGrid>
                <a:gridCol w="2117014">
                  <a:extLst>
                    <a:ext uri="{9D8B030D-6E8A-4147-A177-3AD203B41FA5}">
                      <a16:colId xmlns:a16="http://schemas.microsoft.com/office/drawing/2014/main" val="2401717335"/>
                    </a:ext>
                  </a:extLst>
                </a:gridCol>
                <a:gridCol w="1755358">
                  <a:extLst>
                    <a:ext uri="{9D8B030D-6E8A-4147-A177-3AD203B41FA5}">
                      <a16:colId xmlns:a16="http://schemas.microsoft.com/office/drawing/2014/main" val="1929265477"/>
                    </a:ext>
                  </a:extLst>
                </a:gridCol>
                <a:gridCol w="1623044">
                  <a:extLst>
                    <a:ext uri="{9D8B030D-6E8A-4147-A177-3AD203B41FA5}">
                      <a16:colId xmlns:a16="http://schemas.microsoft.com/office/drawing/2014/main" val="2044717239"/>
                    </a:ext>
                  </a:extLst>
                </a:gridCol>
                <a:gridCol w="105851">
                  <a:extLst>
                    <a:ext uri="{9D8B030D-6E8A-4147-A177-3AD203B41FA5}">
                      <a16:colId xmlns:a16="http://schemas.microsoft.com/office/drawing/2014/main" val="2005863361"/>
                    </a:ext>
                  </a:extLst>
                </a:gridCol>
                <a:gridCol w="732134">
                  <a:extLst>
                    <a:ext uri="{9D8B030D-6E8A-4147-A177-3AD203B41FA5}">
                      <a16:colId xmlns:a16="http://schemas.microsoft.com/office/drawing/2014/main" val="2016494823"/>
                    </a:ext>
                  </a:extLst>
                </a:gridCol>
                <a:gridCol w="3363699">
                  <a:extLst>
                    <a:ext uri="{9D8B030D-6E8A-4147-A177-3AD203B41FA5}">
                      <a16:colId xmlns:a16="http://schemas.microsoft.com/office/drawing/2014/main" val="1057648670"/>
                    </a:ext>
                  </a:extLst>
                </a:gridCol>
              </a:tblGrid>
              <a:tr h="223598">
                <a:tc>
                  <a:txBody>
                    <a:bodyPr/>
                    <a:lstStyle/>
                    <a:p>
                      <a:pPr algn="ctr" fontAlgn="ctr"/>
                      <a:r>
                        <a:rPr lang="en-US" sz="1200" u="none" strike="noStrike" dirty="0">
                          <a:effectLst/>
                        </a:rPr>
                        <a:t>Lead Institution</a:t>
                      </a:r>
                      <a:endParaRPr lang="en-US" sz="1200" b="1" i="0" u="none" strike="noStrike" dirty="0">
                        <a:solidFill>
                          <a:srgbClr val="FFFFFF"/>
                        </a:solidFill>
                        <a:effectLst/>
                        <a:latin typeface="Aptos Narrow" panose="020B0004020202020204" pitchFamily="34" charset="0"/>
                      </a:endParaRPr>
                    </a:p>
                  </a:txBody>
                  <a:tcPr marL="8826" marR="8826" marT="88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7519E"/>
                    </a:solidFill>
                  </a:tcPr>
                </a:tc>
                <a:tc>
                  <a:txBody>
                    <a:bodyPr/>
                    <a:lstStyle/>
                    <a:p>
                      <a:pPr algn="ctr" fontAlgn="ctr"/>
                      <a:r>
                        <a:rPr lang="en-US" sz="1200" u="none" strike="noStrike" dirty="0">
                          <a:effectLst/>
                        </a:rPr>
                        <a:t>PI</a:t>
                      </a:r>
                      <a:endParaRPr lang="en-US" sz="1200" b="1" i="0" u="none" strike="noStrike" dirty="0">
                        <a:solidFill>
                          <a:srgbClr val="FFFFFF"/>
                        </a:solidFill>
                        <a:effectLst/>
                        <a:latin typeface="Aptos Narrow" panose="020B0004020202020204" pitchFamily="34" charset="0"/>
                      </a:endParaRPr>
                    </a:p>
                  </a:txBody>
                  <a:tcPr marL="8826" marR="8826" marT="88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7519E"/>
                    </a:solidFill>
                  </a:tcPr>
                </a:tc>
                <a:tc>
                  <a:txBody>
                    <a:bodyPr/>
                    <a:lstStyle/>
                    <a:p>
                      <a:pPr algn="ctr" fontAlgn="ctr"/>
                      <a:r>
                        <a:rPr lang="en-US" sz="1200" u="none" strike="noStrike" dirty="0">
                          <a:effectLst/>
                        </a:rPr>
                        <a:t>Value, $M</a:t>
                      </a:r>
                      <a:endParaRPr lang="en-US" sz="1200" b="1" i="0" u="none" strike="noStrike" dirty="0">
                        <a:solidFill>
                          <a:srgbClr val="FFFFFF"/>
                        </a:solidFill>
                        <a:effectLst/>
                        <a:latin typeface="Aptos Narrow" panose="020B0004020202020204" pitchFamily="34" charset="0"/>
                      </a:endParaRPr>
                    </a:p>
                  </a:txBody>
                  <a:tcPr marL="8826" marR="8826" marT="88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7519E"/>
                    </a:solidFill>
                  </a:tcPr>
                </a:tc>
                <a:tc gridSpan="2">
                  <a:txBody>
                    <a:bodyPr/>
                    <a:lstStyle/>
                    <a:p>
                      <a:pPr algn="ctr" fontAlgn="ctr"/>
                      <a:r>
                        <a:rPr lang="en-US" sz="1200" u="none" strike="noStrike" dirty="0">
                          <a:effectLst/>
                        </a:rPr>
                        <a:t>Duration</a:t>
                      </a:r>
                      <a:endParaRPr lang="en-US" sz="1200" b="1" i="0" u="none" strike="noStrike" dirty="0">
                        <a:solidFill>
                          <a:srgbClr val="FFFFFF"/>
                        </a:solidFill>
                        <a:effectLst/>
                        <a:latin typeface="Aptos Narrow" panose="020B0004020202020204" pitchFamily="34" charset="0"/>
                      </a:endParaRPr>
                    </a:p>
                  </a:txBody>
                  <a:tcPr marL="8826" marR="8826" marT="88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7519E"/>
                    </a:solidFill>
                  </a:tcPr>
                </a:tc>
                <a:tc hMerge="1">
                  <a:txBody>
                    <a:bodyPr/>
                    <a:lstStyle/>
                    <a:p>
                      <a:endParaRPr lang="en-US"/>
                    </a:p>
                  </a:txBody>
                  <a:tcPr/>
                </a:tc>
                <a:tc>
                  <a:txBody>
                    <a:bodyPr/>
                    <a:lstStyle/>
                    <a:p>
                      <a:pPr algn="ctr" fontAlgn="ctr"/>
                      <a:r>
                        <a:rPr lang="en-US" sz="1200" u="none" strike="noStrike" dirty="0">
                          <a:effectLst/>
                        </a:rPr>
                        <a:t>Title</a:t>
                      </a:r>
                      <a:endParaRPr lang="en-US" sz="1200" b="1" i="0" u="none" strike="noStrike" dirty="0">
                        <a:solidFill>
                          <a:srgbClr val="FFFFFF"/>
                        </a:solidFill>
                        <a:effectLst/>
                        <a:latin typeface="Aptos Narrow" panose="020B0004020202020204" pitchFamily="34" charset="0"/>
                      </a:endParaRPr>
                    </a:p>
                  </a:txBody>
                  <a:tcPr marL="8826" marR="8826" marT="88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7519E"/>
                    </a:solidFill>
                  </a:tcPr>
                </a:tc>
                <a:extLst>
                  <a:ext uri="{0D108BD9-81ED-4DB2-BD59-A6C34878D82A}">
                    <a16:rowId xmlns:a16="http://schemas.microsoft.com/office/drawing/2014/main" val="2302992059"/>
                  </a:ext>
                </a:extLst>
              </a:tr>
              <a:tr h="447196">
                <a:tc>
                  <a:txBody>
                    <a:bodyPr/>
                    <a:lstStyle/>
                    <a:p>
                      <a:pPr algn="l" fontAlgn="ctr"/>
                      <a:r>
                        <a:rPr lang="en-US" sz="1200" u="none" strike="noStrike" dirty="0">
                          <a:effectLst/>
                        </a:rPr>
                        <a:t>Electric Power Institute, Inc.</a:t>
                      </a:r>
                      <a:endParaRPr lang="en-US" sz="1200" b="0" i="0" u="none" strike="noStrike" dirty="0">
                        <a:solidFill>
                          <a:srgbClr val="000000"/>
                        </a:solidFill>
                        <a:effectLst/>
                        <a:latin typeface="Aptos Narrow" panose="020B0004020202020204" pitchFamily="34" charset="0"/>
                      </a:endParaRPr>
                    </a:p>
                  </a:txBody>
                  <a:tcPr marL="8826" marR="8826" marT="88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dirty="0">
                          <a:effectLst/>
                        </a:rPr>
                        <a:t>James Wall</a:t>
                      </a:r>
                      <a:endParaRPr lang="en-US" sz="1200" b="0" i="0" u="none" strike="noStrike" dirty="0">
                        <a:solidFill>
                          <a:srgbClr val="000000"/>
                        </a:solidFill>
                        <a:effectLst/>
                        <a:latin typeface="Aptos Narrow" panose="020B0004020202020204" pitchFamily="34" charset="0"/>
                      </a:endParaRPr>
                    </a:p>
                  </a:txBody>
                  <a:tcPr marL="8826" marR="8826" marT="88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rPr>
                        <a:t>$0.34 </a:t>
                      </a:r>
                      <a:endParaRPr lang="en-US" sz="1200" b="0" i="0" u="none" strike="noStrike">
                        <a:solidFill>
                          <a:srgbClr val="000000"/>
                        </a:solidFill>
                        <a:effectLst/>
                        <a:latin typeface="Aptos Narrow" panose="020B0004020202020204" pitchFamily="34" charset="0"/>
                      </a:endParaRPr>
                    </a:p>
                  </a:txBody>
                  <a:tcPr marL="8826" marR="8826" marT="88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fontAlgn="ctr"/>
                      <a:r>
                        <a:rPr lang="en-US" sz="1200" u="none" strike="noStrike">
                          <a:effectLst/>
                        </a:rPr>
                        <a:t>4 years</a:t>
                      </a:r>
                      <a:endParaRPr lang="en-US" sz="1200" b="0" i="0" u="none" strike="noStrike">
                        <a:solidFill>
                          <a:srgbClr val="000000"/>
                        </a:solidFill>
                        <a:effectLst/>
                        <a:latin typeface="Aptos Narrow" panose="020B0004020202020204" pitchFamily="34" charset="0"/>
                      </a:endParaRPr>
                    </a:p>
                  </a:txBody>
                  <a:tcPr marL="8826" marR="8826" marT="88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a:txBody>
                    <a:bodyPr/>
                    <a:lstStyle/>
                    <a:p>
                      <a:pPr algn="l" fontAlgn="ctr"/>
                      <a:r>
                        <a:rPr lang="en-US" sz="1200" b="1" u="none" strike="noStrike" dirty="0">
                          <a:effectLst/>
                        </a:rPr>
                        <a:t>Nondestructive Evaluation of Fracture Properties in Irradiated Light Water Reactor Pressure Vessel Steels</a:t>
                      </a:r>
                      <a:endParaRPr lang="en-US" sz="1200" b="1" i="0" u="none" strike="noStrike" dirty="0">
                        <a:solidFill>
                          <a:srgbClr val="000000"/>
                        </a:solidFill>
                        <a:effectLst/>
                        <a:latin typeface="Aptos Narrow" panose="020B0004020202020204" pitchFamily="34" charset="0"/>
                      </a:endParaRPr>
                    </a:p>
                  </a:txBody>
                  <a:tcPr marL="8826" marR="8826" marT="88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04991124"/>
                  </a:ext>
                </a:extLst>
              </a:tr>
              <a:tr h="1447504">
                <a:tc gridSpan="6">
                  <a:txBody>
                    <a:bodyPr/>
                    <a:lstStyle/>
                    <a:p>
                      <a:pPr algn="l" fontAlgn="t"/>
                      <a:r>
                        <a:rPr lang="en-US" sz="1300" b="1" u="none" strike="noStrike" dirty="0">
                          <a:effectLst/>
                        </a:rPr>
                        <a:t>Objective:</a:t>
                      </a:r>
                    </a:p>
                    <a:p>
                      <a:pPr algn="l" fontAlgn="t"/>
                      <a:br>
                        <a:rPr lang="en-US" sz="1300" u="none" strike="noStrike" dirty="0">
                          <a:effectLst/>
                        </a:rPr>
                      </a:br>
                      <a:r>
                        <a:rPr lang="en-US" sz="1300" u="none" strike="noStrike" dirty="0">
                          <a:effectLst/>
                        </a:rPr>
                        <a:t>The proposed research will utilize sets of utility owned irradiated RPV surveillance samples with variable fluence levels housed at the Westinghouse Churchill Site in Pittsburgh, PA. These sample sets, which have known fracture properties from prior destructive tests, will be utilized to determine if nonstandard NDE methods can be used to characterize fracture properties of RPV steels nondestructively.</a:t>
                      </a:r>
                      <a:endParaRPr lang="en-US" sz="1300" b="0" i="0" u="none" strike="noStrike" dirty="0">
                        <a:solidFill>
                          <a:srgbClr val="000000"/>
                        </a:solidFill>
                        <a:effectLst/>
                        <a:latin typeface="Aptos Narrow" panose="020B0004020202020204" pitchFamily="34" charset="0"/>
                      </a:endParaRPr>
                    </a:p>
                  </a:txBody>
                  <a:tcPr marL="8826" marR="8826" marT="882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261058440"/>
                  </a:ext>
                </a:extLst>
              </a:tr>
              <a:tr h="2233040">
                <a:tc gridSpan="3">
                  <a:txBody>
                    <a:bodyPr/>
                    <a:lstStyle/>
                    <a:p>
                      <a:pPr algn="l" fontAlgn="t"/>
                      <a:r>
                        <a:rPr lang="en-US" sz="1300" b="1" u="none" strike="noStrike" dirty="0">
                          <a:effectLst/>
                        </a:rPr>
                        <a:t>Collaborators:</a:t>
                      </a:r>
                    </a:p>
                    <a:p>
                      <a:pPr algn="l" fontAlgn="t"/>
                      <a:br>
                        <a:rPr lang="en-US" sz="1300" u="none" strike="noStrike" dirty="0">
                          <a:effectLst/>
                        </a:rPr>
                      </a:br>
                      <a:r>
                        <a:rPr lang="en-US" sz="1300" u="none" strike="noStrike" dirty="0">
                          <a:effectLst/>
                        </a:rPr>
                        <a:t>   Mr. Elliot J. Long, EPRI</a:t>
                      </a:r>
                      <a:br>
                        <a:rPr lang="en-US" sz="1300" u="none" strike="noStrike" dirty="0">
                          <a:effectLst/>
                        </a:rPr>
                      </a:br>
                      <a:r>
                        <a:rPr lang="en-US" sz="1300" u="none" strike="noStrike" dirty="0">
                          <a:effectLst/>
                        </a:rPr>
                        <a:t>   Dr. J. Brian Hall, Westinghouse</a:t>
                      </a:r>
                      <a:br>
                        <a:rPr lang="en-US" sz="1300" u="none" strike="noStrike" dirty="0">
                          <a:effectLst/>
                        </a:rPr>
                      </a:br>
                      <a:br>
                        <a:rPr lang="en-US" sz="1300" u="none" strike="noStrike" dirty="0">
                          <a:effectLst/>
                        </a:rPr>
                      </a:br>
                      <a:r>
                        <a:rPr lang="en-US" sz="1300" b="1" u="none" strike="noStrike" dirty="0">
                          <a:effectLst/>
                        </a:rPr>
                        <a:t>Technical Leads:</a:t>
                      </a:r>
                    </a:p>
                    <a:p>
                      <a:pPr algn="l" fontAlgn="t"/>
                      <a:br>
                        <a:rPr lang="en-US" sz="1300" u="none" strike="noStrike" dirty="0">
                          <a:effectLst/>
                        </a:rPr>
                      </a:br>
                      <a:r>
                        <a:rPr lang="en-US" sz="1300" u="none" strike="noStrike" dirty="0">
                          <a:effectLst/>
                        </a:rPr>
                        <a:t> Ms. Catou Cmar, Westinghouse</a:t>
                      </a:r>
                      <a:endParaRPr lang="en-US" sz="1300" b="0" i="0" u="none" strike="noStrike" dirty="0">
                        <a:solidFill>
                          <a:srgbClr val="000000"/>
                        </a:solidFill>
                        <a:effectLst/>
                        <a:latin typeface="Aptos Narrow" panose="020B0004020202020204" pitchFamily="34" charset="0"/>
                      </a:endParaRPr>
                    </a:p>
                  </a:txBody>
                  <a:tcPr marL="8826" marR="8826" marT="882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a:txBody>
                    <a:bodyPr/>
                    <a:lstStyle/>
                    <a:p>
                      <a:pPr algn="l" fontAlgn="b"/>
                      <a:r>
                        <a:rPr lang="en-US" sz="1000" u="none" strike="noStrike">
                          <a:effectLst/>
                        </a:rPr>
                        <a:t> </a:t>
                      </a:r>
                      <a:endParaRPr lang="en-US" sz="1000" b="0" i="0" u="none" strike="noStrike">
                        <a:solidFill>
                          <a:srgbClr val="000000"/>
                        </a:solidFill>
                        <a:effectLst/>
                        <a:latin typeface="Aptos Narrow" panose="020B0004020202020204" pitchFamily="34" charset="0"/>
                      </a:endParaRPr>
                    </a:p>
                  </a:txBody>
                  <a:tcPr marL="8826" marR="8826" marT="8826"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l" fontAlgn="t"/>
                      <a:r>
                        <a:rPr lang="en-US" sz="1300" b="1" u="none" strike="noStrike" dirty="0">
                          <a:effectLst/>
                        </a:rPr>
                        <a:t>Capabilities:</a:t>
                      </a:r>
                      <a:br>
                        <a:rPr lang="en-US" sz="1300" u="none" strike="noStrike" dirty="0">
                          <a:effectLst/>
                        </a:rPr>
                      </a:br>
                      <a:br>
                        <a:rPr lang="en-US" sz="1300" u="none" strike="noStrike" dirty="0">
                          <a:effectLst/>
                        </a:rPr>
                      </a:br>
                      <a:r>
                        <a:rPr lang="en-US" sz="1300" u="none" strike="noStrike" dirty="0">
                          <a:effectLst/>
                        </a:rPr>
                        <a:t>Westinghouse Churchill Site, a National Science User Facility (NSUF) </a:t>
                      </a:r>
                      <a:br>
                        <a:rPr lang="en-US" sz="1300" u="none" strike="noStrike" dirty="0">
                          <a:effectLst/>
                        </a:rPr>
                      </a:br>
                      <a:br>
                        <a:rPr lang="en-US" sz="1300" u="none" strike="noStrike" dirty="0">
                          <a:effectLst/>
                        </a:rPr>
                      </a:br>
                      <a:r>
                        <a:rPr lang="en-US" sz="1300" u="none" strike="noStrike" dirty="0">
                          <a:effectLst/>
                        </a:rPr>
                        <a:t>EPRI NDE Center in Charlotte, NC</a:t>
                      </a:r>
                      <a:br>
                        <a:rPr lang="en-US" sz="1300" u="none" strike="noStrike" dirty="0">
                          <a:effectLst/>
                        </a:rPr>
                      </a:br>
                      <a:endParaRPr lang="en-US" sz="1300" b="0" i="0" u="none" strike="noStrike" dirty="0">
                        <a:solidFill>
                          <a:srgbClr val="000000"/>
                        </a:solidFill>
                        <a:effectLst/>
                        <a:latin typeface="Aptos Narrow" panose="020B0004020202020204" pitchFamily="34" charset="0"/>
                      </a:endParaRPr>
                    </a:p>
                  </a:txBody>
                  <a:tcPr marL="8826" marR="8826" marT="8826"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1819492770"/>
                  </a:ext>
                </a:extLst>
              </a:tr>
            </a:tbl>
          </a:graphicData>
        </a:graphic>
      </p:graphicFrame>
    </p:spTree>
    <p:extLst>
      <p:ext uri="{BB962C8B-B14F-4D97-AF65-F5344CB8AC3E}">
        <p14:creationId xmlns:p14="http://schemas.microsoft.com/office/powerpoint/2010/main" val="5765077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A01EB99-DFC8-E419-061E-C8B14B4484D7}"/>
              </a:ext>
            </a:extLst>
          </p:cNvPr>
          <p:cNvSpPr txBox="1">
            <a:spLocks/>
          </p:cNvSpPr>
          <p:nvPr/>
        </p:nvSpPr>
        <p:spPr>
          <a:xfrm>
            <a:off x="589448" y="490451"/>
            <a:ext cx="10415648" cy="698700"/>
          </a:xfrm>
          <a:prstGeom prst="rect">
            <a:avLst/>
          </a:prstGeom>
        </p:spPr>
        <p:txBody>
          <a:bodyPr vert="horz" lIns="0" tIns="0" rIns="91440" bIns="45720" rtlCol="0" anchor="t" anchorCtr="0">
            <a:noAutofit/>
          </a:bodyPr>
          <a:lstStyle>
            <a:lvl1pPr algn="l" defTabSz="914400" rtl="0" eaLnBrk="1" latinLnBrk="0" hangingPunct="1">
              <a:lnSpc>
                <a:spcPct val="90000"/>
              </a:lnSpc>
              <a:spcBef>
                <a:spcPct val="0"/>
              </a:spcBef>
              <a:buNone/>
              <a:defRPr sz="2800" b="1" i="0" kern="1200" baseline="0">
                <a:solidFill>
                  <a:schemeClr val="accent3"/>
                </a:solidFill>
                <a:latin typeface="Arial" panose="020B0604020202020204" pitchFamily="34" charset="0"/>
                <a:ea typeface="+mj-ea"/>
                <a:cs typeface="Arial" panose="020B0604020202020204" pitchFamily="34" charset="0"/>
              </a:defRPr>
            </a:lvl1pPr>
          </a:lstStyle>
          <a:p>
            <a:r>
              <a:rPr lang="en-US" dirty="0">
                <a:solidFill>
                  <a:schemeClr val="tx1"/>
                </a:solidFill>
              </a:rPr>
              <a:t>Simulated Reactor Environments: Ion Irradiation</a:t>
            </a:r>
          </a:p>
        </p:txBody>
      </p:sp>
      <p:pic>
        <p:nvPicPr>
          <p:cNvPr id="6" name="Picture 5" descr="A picture containing indoor, floor, person&#10;&#10;Description automatically generated">
            <a:extLst>
              <a:ext uri="{FF2B5EF4-FFF2-40B4-BE49-F238E27FC236}">
                <a16:creationId xmlns:a16="http://schemas.microsoft.com/office/drawing/2014/main" id="{0EC9BC6F-89B2-1BDF-EE71-45227FC5BDD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4518320" y="1132696"/>
            <a:ext cx="3493665" cy="2468880"/>
          </a:xfrm>
          <a:prstGeom prst="rect">
            <a:avLst/>
          </a:prstGeom>
          <a:ln>
            <a:solidFill>
              <a:srgbClr val="000000"/>
            </a:solidFill>
          </a:ln>
          <a:effectLst>
            <a:outerShdw blurRad="50800" dist="88900" dir="2700000" algn="tl" rotWithShape="0">
              <a:prstClr val="black">
                <a:alpha val="40000"/>
              </a:prstClr>
            </a:outerShdw>
          </a:effectLst>
          <a:extLst>
            <a:ext uri="{53640926-AAD7-44D8-BBD7-CCE9431645EC}">
              <a14:shadowObscured xmlns:a14="http://schemas.microsoft.com/office/drawing/2010/main"/>
            </a:ext>
          </a:extLst>
        </p:spPr>
      </p:pic>
      <p:pic>
        <p:nvPicPr>
          <p:cNvPr id="7" name="Picture 6" descr="A picture containing computer, indoor, text, computer monitor&#10;&#10;Description automatically generated">
            <a:extLst>
              <a:ext uri="{FF2B5EF4-FFF2-40B4-BE49-F238E27FC236}">
                <a16:creationId xmlns:a16="http://schemas.microsoft.com/office/drawing/2014/main" id="{6E7A08A8-0F5E-618F-3746-F18C030E134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0800000">
            <a:off x="917999" y="1132696"/>
            <a:ext cx="3291840" cy="2468880"/>
          </a:xfrm>
          <a:prstGeom prst="rect">
            <a:avLst/>
          </a:prstGeom>
          <a:ln>
            <a:solidFill>
              <a:srgbClr val="000000"/>
            </a:solidFill>
          </a:ln>
          <a:effectLst>
            <a:outerShdw blurRad="50800" dist="88900" dir="2700000" algn="tl" rotWithShape="0">
              <a:prstClr val="black">
                <a:alpha val="40000"/>
              </a:prstClr>
            </a:outerShdw>
          </a:effectLst>
        </p:spPr>
      </p:pic>
      <p:sp>
        <p:nvSpPr>
          <p:cNvPr id="8" name="TextBox 7">
            <a:extLst>
              <a:ext uri="{FF2B5EF4-FFF2-40B4-BE49-F238E27FC236}">
                <a16:creationId xmlns:a16="http://schemas.microsoft.com/office/drawing/2014/main" id="{A07CF266-2E19-1DE8-3629-87DF0877B584}"/>
              </a:ext>
            </a:extLst>
          </p:cNvPr>
          <p:cNvSpPr txBox="1"/>
          <p:nvPr/>
        </p:nvSpPr>
        <p:spPr>
          <a:xfrm>
            <a:off x="843265" y="3170689"/>
            <a:ext cx="1730133" cy="430887"/>
          </a:xfrm>
          <a:prstGeom prst="rect">
            <a:avLst/>
          </a:prstGeom>
          <a:noFill/>
        </p:spPr>
        <p:txBody>
          <a:bodyPr wrap="square">
            <a:spAutoFit/>
          </a:bodyPr>
          <a:lstStyle/>
          <a:p>
            <a:r>
              <a:rPr lang="en-US" sz="2200" b="1" dirty="0">
                <a:solidFill>
                  <a:schemeClr val="bg1"/>
                </a:solidFill>
              </a:rPr>
              <a:t>MIBL</a:t>
            </a:r>
            <a:endParaRPr lang="en-US" sz="2200" dirty="0">
              <a:solidFill>
                <a:schemeClr val="bg1"/>
              </a:solidFill>
            </a:endParaRPr>
          </a:p>
        </p:txBody>
      </p:sp>
      <p:sp>
        <p:nvSpPr>
          <p:cNvPr id="9" name="TextBox 8">
            <a:extLst>
              <a:ext uri="{FF2B5EF4-FFF2-40B4-BE49-F238E27FC236}">
                <a16:creationId xmlns:a16="http://schemas.microsoft.com/office/drawing/2014/main" id="{842EFA78-6A23-75A0-1EA9-8C34B5F2422B}"/>
              </a:ext>
            </a:extLst>
          </p:cNvPr>
          <p:cNvSpPr txBox="1"/>
          <p:nvPr/>
        </p:nvSpPr>
        <p:spPr>
          <a:xfrm>
            <a:off x="7162799" y="1162075"/>
            <a:ext cx="1635811" cy="430887"/>
          </a:xfrm>
          <a:prstGeom prst="rect">
            <a:avLst/>
          </a:prstGeom>
          <a:noFill/>
        </p:spPr>
        <p:txBody>
          <a:bodyPr wrap="square">
            <a:spAutoFit/>
          </a:bodyPr>
          <a:lstStyle/>
          <a:p>
            <a:r>
              <a:rPr lang="en-US" sz="2200" b="1" dirty="0">
                <a:solidFill>
                  <a:schemeClr val="bg1"/>
                </a:solidFill>
              </a:rPr>
              <a:t>IVEM</a:t>
            </a:r>
            <a:endParaRPr lang="en-US" sz="2200" dirty="0">
              <a:solidFill>
                <a:schemeClr val="bg1"/>
              </a:solidFill>
            </a:endParaRPr>
          </a:p>
        </p:txBody>
      </p:sp>
      <p:pic>
        <p:nvPicPr>
          <p:cNvPr id="10" name="Picture 9">
            <a:extLst>
              <a:ext uri="{FF2B5EF4-FFF2-40B4-BE49-F238E27FC236}">
                <a16:creationId xmlns:a16="http://schemas.microsoft.com/office/drawing/2014/main" id="{4AB63CA7-231C-2DE1-2444-7DEFA516D91E}"/>
              </a:ext>
            </a:extLst>
          </p:cNvPr>
          <p:cNvPicPr>
            <a:picLocks noChangeAspect="1"/>
          </p:cNvPicPr>
          <p:nvPr/>
        </p:nvPicPr>
        <p:blipFill rotWithShape="1">
          <a:blip r:embed="rId4"/>
          <a:srcRect b="34080"/>
          <a:stretch/>
        </p:blipFill>
        <p:spPr>
          <a:xfrm>
            <a:off x="8320466" y="1132696"/>
            <a:ext cx="3224798" cy="2468880"/>
          </a:xfrm>
          <a:prstGeom prst="rect">
            <a:avLst/>
          </a:prstGeom>
        </p:spPr>
      </p:pic>
      <p:sp>
        <p:nvSpPr>
          <p:cNvPr id="11" name="TextBox 10">
            <a:extLst>
              <a:ext uri="{FF2B5EF4-FFF2-40B4-BE49-F238E27FC236}">
                <a16:creationId xmlns:a16="http://schemas.microsoft.com/office/drawing/2014/main" id="{4C8F3FA7-239F-EC4C-2666-8D600F68174D}"/>
              </a:ext>
            </a:extLst>
          </p:cNvPr>
          <p:cNvSpPr txBox="1"/>
          <p:nvPr/>
        </p:nvSpPr>
        <p:spPr>
          <a:xfrm>
            <a:off x="10363199" y="2986295"/>
            <a:ext cx="1182065" cy="430887"/>
          </a:xfrm>
          <a:prstGeom prst="rect">
            <a:avLst/>
          </a:prstGeom>
          <a:noFill/>
        </p:spPr>
        <p:txBody>
          <a:bodyPr wrap="square">
            <a:spAutoFit/>
          </a:bodyPr>
          <a:lstStyle/>
          <a:p>
            <a:r>
              <a:rPr lang="en-US" sz="2200" b="1" dirty="0">
                <a:solidFill>
                  <a:schemeClr val="bg1"/>
                </a:solidFill>
              </a:rPr>
              <a:t>I</a:t>
            </a:r>
            <a:r>
              <a:rPr lang="en-US" sz="2200" b="1" baseline="30000" dirty="0">
                <a:solidFill>
                  <a:schemeClr val="bg1"/>
                </a:solidFill>
              </a:rPr>
              <a:t>3</a:t>
            </a:r>
            <a:r>
              <a:rPr lang="en-US" sz="2200" b="1" dirty="0">
                <a:solidFill>
                  <a:schemeClr val="bg1"/>
                </a:solidFill>
              </a:rPr>
              <a:t>TEM</a:t>
            </a:r>
            <a:endParaRPr lang="en-US" sz="2200" dirty="0">
              <a:solidFill>
                <a:schemeClr val="bg1"/>
              </a:solidFill>
            </a:endParaRPr>
          </a:p>
        </p:txBody>
      </p:sp>
      <p:pic>
        <p:nvPicPr>
          <p:cNvPr id="12" name="Picture 2" descr="Accelerator Laboratory | Texas A&amp;M University Engineering">
            <a:extLst>
              <a:ext uri="{FF2B5EF4-FFF2-40B4-BE49-F238E27FC236}">
                <a16:creationId xmlns:a16="http://schemas.microsoft.com/office/drawing/2014/main" id="{572B66FF-FEAD-B8F7-5A55-398CA18DBD0F}"/>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489895" y="4030719"/>
            <a:ext cx="5055369" cy="1941150"/>
          </a:xfrm>
          <a:prstGeom prst="rect">
            <a:avLst/>
          </a:prstGeom>
          <a:ln>
            <a:solidFill>
              <a:srgbClr val="000000"/>
            </a:solidFill>
          </a:ln>
          <a:effectLst>
            <a:outerShdw blurRad="50800" dist="889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CE740594-E3C8-0250-6FD8-3F2655505801}"/>
              </a:ext>
            </a:extLst>
          </p:cNvPr>
          <p:cNvSpPr txBox="1"/>
          <p:nvPr/>
        </p:nvSpPr>
        <p:spPr>
          <a:xfrm>
            <a:off x="6489895" y="5566503"/>
            <a:ext cx="1730133" cy="430887"/>
          </a:xfrm>
          <a:prstGeom prst="rect">
            <a:avLst/>
          </a:prstGeom>
          <a:noFill/>
        </p:spPr>
        <p:txBody>
          <a:bodyPr wrap="square">
            <a:spAutoFit/>
          </a:bodyPr>
          <a:lstStyle/>
          <a:p>
            <a:r>
              <a:rPr lang="en-US" sz="2200" b="1" dirty="0">
                <a:solidFill>
                  <a:schemeClr val="bg1"/>
                </a:solidFill>
              </a:rPr>
              <a:t>TAMU-AL</a:t>
            </a:r>
            <a:endParaRPr lang="en-US" sz="2200" dirty="0">
              <a:solidFill>
                <a:schemeClr val="bg1"/>
              </a:solidFill>
            </a:endParaRPr>
          </a:p>
        </p:txBody>
      </p:sp>
      <p:pic>
        <p:nvPicPr>
          <p:cNvPr id="14" name="Picture 8" descr="Ion Beam Lab (IBL) – The UW-Madison MAterials Degradation under COrrosion  and Radiation (MADCOR) – UW–Madison">
            <a:extLst>
              <a:ext uri="{FF2B5EF4-FFF2-40B4-BE49-F238E27FC236}">
                <a16:creationId xmlns:a16="http://schemas.microsoft.com/office/drawing/2014/main" id="{D354F3A3-14DF-2828-B796-7ADAEA3AE19E}"/>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94532" y="4024543"/>
            <a:ext cx="5449265" cy="1942025"/>
          </a:xfrm>
          <a:prstGeom prst="rect">
            <a:avLst/>
          </a:prstGeom>
          <a:ln>
            <a:solidFill>
              <a:srgbClr val="000000"/>
            </a:solidFill>
          </a:ln>
          <a:effectLst>
            <a:outerShdw blurRad="50800" dist="889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7281D61D-C556-9F55-00D8-EDBBBD19512F}"/>
              </a:ext>
            </a:extLst>
          </p:cNvPr>
          <p:cNvSpPr txBox="1"/>
          <p:nvPr/>
        </p:nvSpPr>
        <p:spPr>
          <a:xfrm>
            <a:off x="794532" y="5557532"/>
            <a:ext cx="2180944" cy="430887"/>
          </a:xfrm>
          <a:prstGeom prst="rect">
            <a:avLst/>
          </a:prstGeom>
          <a:noFill/>
        </p:spPr>
        <p:txBody>
          <a:bodyPr wrap="square">
            <a:spAutoFit/>
          </a:bodyPr>
          <a:lstStyle/>
          <a:p>
            <a:r>
              <a:rPr lang="en-US" sz="2200" b="1" dirty="0">
                <a:solidFill>
                  <a:schemeClr val="bg1"/>
                </a:solidFill>
              </a:rPr>
              <a:t>WISC-IBL</a:t>
            </a:r>
            <a:endParaRPr lang="en-US" sz="2200" dirty="0">
              <a:solidFill>
                <a:schemeClr val="bg1"/>
              </a:solidFill>
            </a:endParaRPr>
          </a:p>
        </p:txBody>
      </p:sp>
      <p:sp>
        <p:nvSpPr>
          <p:cNvPr id="3" name="TextBox 2">
            <a:extLst>
              <a:ext uri="{FF2B5EF4-FFF2-40B4-BE49-F238E27FC236}">
                <a16:creationId xmlns:a16="http://schemas.microsoft.com/office/drawing/2014/main" id="{603F519D-52C4-8F7F-BC01-03B30EDC8454}"/>
              </a:ext>
            </a:extLst>
          </p:cNvPr>
          <p:cNvSpPr txBox="1"/>
          <p:nvPr/>
        </p:nvSpPr>
        <p:spPr>
          <a:xfrm>
            <a:off x="2007737" y="3564847"/>
            <a:ext cx="1131322" cy="276999"/>
          </a:xfrm>
          <a:prstGeom prst="rect">
            <a:avLst/>
          </a:prstGeom>
          <a:noFill/>
        </p:spPr>
        <p:txBody>
          <a:bodyPr wrap="square">
            <a:spAutoFit/>
          </a:bodyPr>
          <a:lstStyle/>
          <a:p>
            <a:r>
              <a:rPr lang="en-US" sz="1200" dirty="0"/>
              <a:t>In Situ TEM </a:t>
            </a:r>
          </a:p>
        </p:txBody>
      </p:sp>
      <p:sp>
        <p:nvSpPr>
          <p:cNvPr id="16" name="TextBox 15">
            <a:extLst>
              <a:ext uri="{FF2B5EF4-FFF2-40B4-BE49-F238E27FC236}">
                <a16:creationId xmlns:a16="http://schemas.microsoft.com/office/drawing/2014/main" id="{416DC015-B29F-8052-FC22-46B052445648}"/>
              </a:ext>
            </a:extLst>
          </p:cNvPr>
          <p:cNvSpPr txBox="1"/>
          <p:nvPr/>
        </p:nvSpPr>
        <p:spPr>
          <a:xfrm>
            <a:off x="5699491" y="3568070"/>
            <a:ext cx="1131322" cy="276999"/>
          </a:xfrm>
          <a:prstGeom prst="rect">
            <a:avLst/>
          </a:prstGeom>
          <a:noFill/>
        </p:spPr>
        <p:txBody>
          <a:bodyPr wrap="square">
            <a:spAutoFit/>
          </a:bodyPr>
          <a:lstStyle/>
          <a:p>
            <a:r>
              <a:rPr lang="en-US" sz="1200" dirty="0"/>
              <a:t>In Situ TEM </a:t>
            </a:r>
          </a:p>
        </p:txBody>
      </p:sp>
      <p:sp>
        <p:nvSpPr>
          <p:cNvPr id="17" name="TextBox 16">
            <a:extLst>
              <a:ext uri="{FF2B5EF4-FFF2-40B4-BE49-F238E27FC236}">
                <a16:creationId xmlns:a16="http://schemas.microsoft.com/office/drawing/2014/main" id="{84640431-4E92-83F4-D880-CCC49FA2DFED}"/>
              </a:ext>
            </a:extLst>
          </p:cNvPr>
          <p:cNvSpPr txBox="1"/>
          <p:nvPr/>
        </p:nvSpPr>
        <p:spPr>
          <a:xfrm>
            <a:off x="9441095" y="3571293"/>
            <a:ext cx="1131322" cy="276999"/>
          </a:xfrm>
          <a:prstGeom prst="rect">
            <a:avLst/>
          </a:prstGeom>
          <a:noFill/>
        </p:spPr>
        <p:txBody>
          <a:bodyPr wrap="square">
            <a:spAutoFit/>
          </a:bodyPr>
          <a:lstStyle/>
          <a:p>
            <a:r>
              <a:rPr lang="en-US" sz="1200" dirty="0"/>
              <a:t>In Situ TEM </a:t>
            </a:r>
          </a:p>
        </p:txBody>
      </p:sp>
    </p:spTree>
    <p:extLst>
      <p:ext uri="{BB962C8B-B14F-4D97-AF65-F5344CB8AC3E}">
        <p14:creationId xmlns:p14="http://schemas.microsoft.com/office/powerpoint/2010/main" val="756725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BE9BF-EFAE-E04F-A129-9360D8CD28D1}"/>
              </a:ext>
            </a:extLst>
          </p:cNvPr>
          <p:cNvSpPr>
            <a:spLocks noGrp="1"/>
          </p:cNvSpPr>
          <p:nvPr>
            <p:ph type="title"/>
          </p:nvPr>
        </p:nvSpPr>
        <p:spPr/>
        <p:txBody>
          <a:bodyPr/>
          <a:lstStyle/>
          <a:p>
            <a:r>
              <a:rPr lang="en-US" dirty="0"/>
              <a:t>FY</a:t>
            </a:r>
            <a:r>
              <a:rPr lang="en-US" dirty="0">
                <a:solidFill>
                  <a:schemeClr val="accent1"/>
                </a:solidFill>
              </a:rPr>
              <a:t>24</a:t>
            </a:r>
            <a:r>
              <a:rPr lang="en-US" dirty="0"/>
              <a:t> CINR access awards</a:t>
            </a:r>
          </a:p>
        </p:txBody>
      </p:sp>
      <p:graphicFrame>
        <p:nvGraphicFramePr>
          <p:cNvPr id="5" name="Table 4">
            <a:extLst>
              <a:ext uri="{FF2B5EF4-FFF2-40B4-BE49-F238E27FC236}">
                <a16:creationId xmlns:a16="http://schemas.microsoft.com/office/drawing/2014/main" id="{4689755B-E835-DE01-9BC1-1A82B5812484}"/>
              </a:ext>
            </a:extLst>
          </p:cNvPr>
          <p:cNvGraphicFramePr>
            <a:graphicFrameLocks noGrp="1"/>
          </p:cNvGraphicFramePr>
          <p:nvPr/>
        </p:nvGraphicFramePr>
        <p:xfrm>
          <a:off x="3112883" y="5764067"/>
          <a:ext cx="5966234" cy="254000"/>
        </p:xfrm>
        <a:graphic>
          <a:graphicData uri="http://schemas.openxmlformats.org/drawingml/2006/table">
            <a:tbl>
              <a:tblPr>
                <a:tableStyleId>{5C22544A-7EE6-4342-B048-85BDC9FD1C3A}</a:tableStyleId>
              </a:tblPr>
              <a:tblGrid>
                <a:gridCol w="5966234">
                  <a:extLst>
                    <a:ext uri="{9D8B030D-6E8A-4147-A177-3AD203B41FA5}">
                      <a16:colId xmlns:a16="http://schemas.microsoft.com/office/drawing/2014/main" val="1676203914"/>
                    </a:ext>
                  </a:extLst>
                </a:gridCol>
              </a:tblGrid>
              <a:tr h="254000">
                <a:tc>
                  <a:txBody>
                    <a:bodyPr/>
                    <a:lstStyle/>
                    <a:p>
                      <a:pPr algn="l" fontAlgn="b"/>
                      <a:r>
                        <a:rPr lang="en-US" sz="1400" b="1" i="0" u="none" strike="noStrike" dirty="0">
                          <a:solidFill>
                            <a:srgbClr val="1C3665"/>
                          </a:solidFill>
                          <a:effectLst/>
                          <a:latin typeface="Calibri" panose="020F0502020204030204" pitchFamily="34" charset="0"/>
                        </a:rPr>
                        <a:t> NSUF-2.1: CORE AND STRUCTURAL MATERIALS BEHAVIOR AND DEVELOPMENT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9689110"/>
                  </a:ext>
                </a:extLst>
              </a:tr>
            </a:tbl>
          </a:graphicData>
        </a:graphic>
      </p:graphicFrame>
      <p:graphicFrame>
        <p:nvGraphicFramePr>
          <p:cNvPr id="6" name="Table 5">
            <a:extLst>
              <a:ext uri="{FF2B5EF4-FFF2-40B4-BE49-F238E27FC236}">
                <a16:creationId xmlns:a16="http://schemas.microsoft.com/office/drawing/2014/main" id="{07176D95-4C70-5740-356E-22E54E938911}"/>
              </a:ext>
            </a:extLst>
          </p:cNvPr>
          <p:cNvGraphicFramePr>
            <a:graphicFrameLocks noGrp="1"/>
          </p:cNvGraphicFramePr>
          <p:nvPr/>
        </p:nvGraphicFramePr>
        <p:xfrm>
          <a:off x="1614121" y="1253331"/>
          <a:ext cx="8963758" cy="4351338"/>
        </p:xfrm>
        <a:graphic>
          <a:graphicData uri="http://schemas.openxmlformats.org/drawingml/2006/table">
            <a:tbl>
              <a:tblPr firstRow="1">
                <a:tableStyleId>{5C22544A-7EE6-4342-B048-85BDC9FD1C3A}</a:tableStyleId>
              </a:tblPr>
              <a:tblGrid>
                <a:gridCol w="1956915">
                  <a:extLst>
                    <a:ext uri="{9D8B030D-6E8A-4147-A177-3AD203B41FA5}">
                      <a16:colId xmlns:a16="http://schemas.microsoft.com/office/drawing/2014/main" val="3088018424"/>
                    </a:ext>
                  </a:extLst>
                </a:gridCol>
                <a:gridCol w="1622609">
                  <a:extLst>
                    <a:ext uri="{9D8B030D-6E8A-4147-A177-3AD203B41FA5}">
                      <a16:colId xmlns:a16="http://schemas.microsoft.com/office/drawing/2014/main" val="2102695324"/>
                    </a:ext>
                  </a:extLst>
                </a:gridCol>
                <a:gridCol w="1500301">
                  <a:extLst>
                    <a:ext uri="{9D8B030D-6E8A-4147-A177-3AD203B41FA5}">
                      <a16:colId xmlns:a16="http://schemas.microsoft.com/office/drawing/2014/main" val="2494577491"/>
                    </a:ext>
                  </a:extLst>
                </a:gridCol>
                <a:gridCol w="97846">
                  <a:extLst>
                    <a:ext uri="{9D8B030D-6E8A-4147-A177-3AD203B41FA5}">
                      <a16:colId xmlns:a16="http://schemas.microsoft.com/office/drawing/2014/main" val="3565093140"/>
                    </a:ext>
                  </a:extLst>
                </a:gridCol>
                <a:gridCol w="676767">
                  <a:extLst>
                    <a:ext uri="{9D8B030D-6E8A-4147-A177-3AD203B41FA5}">
                      <a16:colId xmlns:a16="http://schemas.microsoft.com/office/drawing/2014/main" val="1248407728"/>
                    </a:ext>
                  </a:extLst>
                </a:gridCol>
                <a:gridCol w="3109320">
                  <a:extLst>
                    <a:ext uri="{9D8B030D-6E8A-4147-A177-3AD203B41FA5}">
                      <a16:colId xmlns:a16="http://schemas.microsoft.com/office/drawing/2014/main" val="2928499859"/>
                    </a:ext>
                  </a:extLst>
                </a:gridCol>
              </a:tblGrid>
              <a:tr h="206689">
                <a:tc>
                  <a:txBody>
                    <a:bodyPr/>
                    <a:lstStyle/>
                    <a:p>
                      <a:pPr algn="ctr" fontAlgn="ctr"/>
                      <a:r>
                        <a:rPr lang="en-US" sz="1200" u="none" strike="noStrike" dirty="0">
                          <a:effectLst/>
                        </a:rPr>
                        <a:t>Lead Institution</a:t>
                      </a:r>
                      <a:endParaRPr lang="en-US" sz="1200" b="1" i="0" u="none" strike="noStrike" dirty="0">
                        <a:solidFill>
                          <a:srgbClr val="FFFFFF"/>
                        </a:solidFill>
                        <a:effectLst/>
                        <a:latin typeface="Aptos Narrow" panose="020B0004020202020204" pitchFamily="34" charset="0"/>
                      </a:endParaRPr>
                    </a:p>
                  </a:txBody>
                  <a:tcPr marL="8159" marR="8159" marT="81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7519E"/>
                    </a:solidFill>
                  </a:tcPr>
                </a:tc>
                <a:tc>
                  <a:txBody>
                    <a:bodyPr/>
                    <a:lstStyle/>
                    <a:p>
                      <a:pPr algn="ctr" fontAlgn="ctr"/>
                      <a:r>
                        <a:rPr lang="en-US" sz="1200" u="none" strike="noStrike" dirty="0">
                          <a:effectLst/>
                        </a:rPr>
                        <a:t>PI</a:t>
                      </a:r>
                      <a:endParaRPr lang="en-US" sz="1200" b="1" i="0" u="none" strike="noStrike" dirty="0">
                        <a:solidFill>
                          <a:srgbClr val="FFFFFF"/>
                        </a:solidFill>
                        <a:effectLst/>
                        <a:latin typeface="Aptos Narrow" panose="020B0004020202020204" pitchFamily="34" charset="0"/>
                      </a:endParaRPr>
                    </a:p>
                  </a:txBody>
                  <a:tcPr marL="8159" marR="8159" marT="81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7519E"/>
                    </a:solidFill>
                  </a:tcPr>
                </a:tc>
                <a:tc>
                  <a:txBody>
                    <a:bodyPr/>
                    <a:lstStyle/>
                    <a:p>
                      <a:pPr algn="ctr" fontAlgn="ctr"/>
                      <a:r>
                        <a:rPr lang="en-US" sz="1200" u="none" strike="noStrike" dirty="0">
                          <a:effectLst/>
                        </a:rPr>
                        <a:t>Value, $M</a:t>
                      </a:r>
                      <a:endParaRPr lang="en-US" sz="1200" b="1" i="0" u="none" strike="noStrike" dirty="0">
                        <a:solidFill>
                          <a:srgbClr val="FFFFFF"/>
                        </a:solidFill>
                        <a:effectLst/>
                        <a:latin typeface="Aptos Narrow" panose="020B0004020202020204" pitchFamily="34" charset="0"/>
                      </a:endParaRPr>
                    </a:p>
                  </a:txBody>
                  <a:tcPr marL="8159" marR="8159" marT="81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7519E"/>
                    </a:solidFill>
                  </a:tcPr>
                </a:tc>
                <a:tc gridSpan="2">
                  <a:txBody>
                    <a:bodyPr/>
                    <a:lstStyle/>
                    <a:p>
                      <a:pPr algn="ctr" fontAlgn="ctr"/>
                      <a:r>
                        <a:rPr lang="en-US" sz="1200" u="none" strike="noStrike" dirty="0">
                          <a:effectLst/>
                        </a:rPr>
                        <a:t>Duration</a:t>
                      </a:r>
                      <a:endParaRPr lang="en-US" sz="1200" b="1" i="0" u="none" strike="noStrike" dirty="0">
                        <a:solidFill>
                          <a:srgbClr val="FFFFFF"/>
                        </a:solidFill>
                        <a:effectLst/>
                        <a:latin typeface="Aptos Narrow" panose="020B0004020202020204" pitchFamily="34" charset="0"/>
                      </a:endParaRPr>
                    </a:p>
                  </a:txBody>
                  <a:tcPr marL="8159" marR="8159" marT="81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7519E"/>
                    </a:solidFill>
                  </a:tcPr>
                </a:tc>
                <a:tc hMerge="1">
                  <a:txBody>
                    <a:bodyPr/>
                    <a:lstStyle/>
                    <a:p>
                      <a:endParaRPr lang="en-US"/>
                    </a:p>
                  </a:txBody>
                  <a:tcPr/>
                </a:tc>
                <a:tc>
                  <a:txBody>
                    <a:bodyPr/>
                    <a:lstStyle/>
                    <a:p>
                      <a:pPr algn="ctr" fontAlgn="ctr"/>
                      <a:r>
                        <a:rPr lang="en-US" sz="1200" u="none" strike="noStrike" dirty="0">
                          <a:effectLst/>
                        </a:rPr>
                        <a:t>Title</a:t>
                      </a:r>
                      <a:endParaRPr lang="en-US" sz="1200" b="1" i="0" u="none" strike="noStrike" dirty="0">
                        <a:solidFill>
                          <a:srgbClr val="FFFFFF"/>
                        </a:solidFill>
                        <a:effectLst/>
                        <a:latin typeface="Aptos Narrow" panose="020B0004020202020204" pitchFamily="34" charset="0"/>
                      </a:endParaRPr>
                    </a:p>
                  </a:txBody>
                  <a:tcPr marL="8159" marR="8159" marT="81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7519E"/>
                    </a:solidFill>
                  </a:tcPr>
                </a:tc>
                <a:extLst>
                  <a:ext uri="{0D108BD9-81ED-4DB2-BD59-A6C34878D82A}">
                    <a16:rowId xmlns:a16="http://schemas.microsoft.com/office/drawing/2014/main" val="132723967"/>
                  </a:ext>
                </a:extLst>
              </a:tr>
              <a:tr h="766923">
                <a:tc>
                  <a:txBody>
                    <a:bodyPr/>
                    <a:lstStyle/>
                    <a:p>
                      <a:pPr algn="l" fontAlgn="ctr"/>
                      <a:r>
                        <a:rPr lang="en-US" sz="1200" u="none" strike="noStrike" dirty="0">
                          <a:effectLst/>
                        </a:rPr>
                        <a:t>Los Alamos National Laboratory</a:t>
                      </a:r>
                      <a:endParaRPr lang="en-US" sz="1200" b="0" i="0" u="none" strike="noStrike" dirty="0">
                        <a:solidFill>
                          <a:srgbClr val="000000"/>
                        </a:solidFill>
                        <a:effectLst/>
                        <a:latin typeface="Aptos Narrow" panose="020B0004020202020204" pitchFamily="34" charset="0"/>
                      </a:endParaRPr>
                    </a:p>
                  </a:txBody>
                  <a:tcPr marL="8159" marR="8159" marT="81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dirty="0">
                          <a:effectLst/>
                        </a:rPr>
                        <a:t>Caitlin </a:t>
                      </a:r>
                      <a:r>
                        <a:rPr lang="en-US" sz="1200" u="none" strike="noStrike" dirty="0" err="1">
                          <a:effectLst/>
                        </a:rPr>
                        <a:t>Kohnert</a:t>
                      </a:r>
                      <a:endParaRPr lang="en-US" sz="1200" b="0" i="0" u="none" strike="noStrike" dirty="0">
                        <a:solidFill>
                          <a:srgbClr val="000000"/>
                        </a:solidFill>
                        <a:effectLst/>
                        <a:latin typeface="Aptos Narrow" panose="020B0004020202020204" pitchFamily="34" charset="0"/>
                      </a:endParaRPr>
                    </a:p>
                  </a:txBody>
                  <a:tcPr marL="8159" marR="8159" marT="81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rPr>
                        <a:t>$0.82 </a:t>
                      </a:r>
                      <a:endParaRPr lang="en-US" sz="1200" b="0" i="0" u="none" strike="noStrike">
                        <a:solidFill>
                          <a:srgbClr val="000000"/>
                        </a:solidFill>
                        <a:effectLst/>
                        <a:latin typeface="Aptos Narrow" panose="020B0004020202020204" pitchFamily="34" charset="0"/>
                      </a:endParaRPr>
                    </a:p>
                  </a:txBody>
                  <a:tcPr marL="8159" marR="8159" marT="81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fontAlgn="ctr"/>
                      <a:r>
                        <a:rPr lang="en-US" sz="1200" u="none" strike="noStrike">
                          <a:effectLst/>
                        </a:rPr>
                        <a:t>3 years</a:t>
                      </a:r>
                      <a:endParaRPr lang="en-US" sz="1200" b="0" i="0" u="none" strike="noStrike">
                        <a:solidFill>
                          <a:srgbClr val="000000"/>
                        </a:solidFill>
                        <a:effectLst/>
                        <a:latin typeface="Aptos Narrow" panose="020B0004020202020204" pitchFamily="34" charset="0"/>
                      </a:endParaRPr>
                    </a:p>
                  </a:txBody>
                  <a:tcPr marL="8159" marR="8159" marT="81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a:txBody>
                    <a:bodyPr/>
                    <a:lstStyle/>
                    <a:p>
                      <a:pPr algn="l" fontAlgn="ctr"/>
                      <a:r>
                        <a:rPr lang="en-US" sz="1200" b="1" u="none" strike="noStrike" dirty="0">
                          <a:effectLst/>
                        </a:rPr>
                        <a:t>Advanced hydride moderator irradiations for microreactor and space nuclear reactor deployment</a:t>
                      </a:r>
                      <a:endParaRPr lang="en-US" sz="1200" b="1" i="0" u="none" strike="noStrike" dirty="0">
                        <a:solidFill>
                          <a:srgbClr val="000000"/>
                        </a:solidFill>
                        <a:effectLst/>
                        <a:latin typeface="Aptos Narrow" panose="020B0004020202020204" pitchFamily="34" charset="0"/>
                      </a:endParaRPr>
                    </a:p>
                  </a:txBody>
                  <a:tcPr marL="8159" marR="8159" marT="81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5811194"/>
                  </a:ext>
                </a:extLst>
              </a:tr>
              <a:tr h="1338036">
                <a:tc gridSpan="6">
                  <a:txBody>
                    <a:bodyPr/>
                    <a:lstStyle/>
                    <a:p>
                      <a:pPr algn="l" fontAlgn="t"/>
                      <a:r>
                        <a:rPr lang="en-US" sz="1200" b="1" u="none" strike="noStrike" dirty="0">
                          <a:effectLst/>
                        </a:rPr>
                        <a:t>Objective:</a:t>
                      </a:r>
                    </a:p>
                    <a:p>
                      <a:pPr algn="l" fontAlgn="t"/>
                      <a:br>
                        <a:rPr lang="en-US" sz="1200" u="none" strike="noStrike" dirty="0">
                          <a:effectLst/>
                        </a:rPr>
                      </a:br>
                      <a:r>
                        <a:rPr lang="en-US" sz="1200" u="none" strike="noStrike" dirty="0">
                          <a:effectLst/>
                        </a:rPr>
                        <a:t>With the recent signing of Space Policy Directive-6, a US policy goal for micro nuclear reactor and space reactor systems has been designing these systems to utilize low-enriched uranium (&lt;20% U-235) nuclear fuel (2). However, the use of LEU, as opposed to highly enriched uranium (HEU) is accompanied by an increase in fuel mass to achieve criticality (3). One way in which the overall mass of fuel could be reduced is using moderators, which efficiently thermalize neutrons.</a:t>
                      </a:r>
                      <a:endParaRPr lang="en-US" sz="1200" b="0" i="0" u="none" strike="noStrike" dirty="0">
                        <a:solidFill>
                          <a:srgbClr val="000000"/>
                        </a:solidFill>
                        <a:effectLst/>
                        <a:latin typeface="Aptos Narrow" panose="020B0004020202020204" pitchFamily="34" charset="0"/>
                      </a:endParaRPr>
                    </a:p>
                  </a:txBody>
                  <a:tcPr marL="8159" marR="8159" marT="815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192624993"/>
                  </a:ext>
                </a:extLst>
              </a:tr>
              <a:tr h="2039690">
                <a:tc gridSpan="3">
                  <a:txBody>
                    <a:bodyPr/>
                    <a:lstStyle/>
                    <a:p>
                      <a:pPr algn="l" fontAlgn="t"/>
                      <a:r>
                        <a:rPr lang="en-US" sz="1200" b="1" u="none" strike="noStrike" dirty="0">
                          <a:effectLst/>
                        </a:rPr>
                        <a:t>Collaborators:</a:t>
                      </a:r>
                    </a:p>
                    <a:p>
                      <a:pPr algn="l" fontAlgn="t"/>
                      <a:br>
                        <a:rPr lang="en-US" sz="1200" u="none" strike="noStrike" dirty="0">
                          <a:effectLst/>
                        </a:rPr>
                      </a:br>
                      <a:r>
                        <a:rPr lang="en-US" sz="1200" u="none" strike="noStrike" dirty="0">
                          <a:effectLst/>
                        </a:rPr>
                        <a:t>   Dr. Timothy </a:t>
                      </a:r>
                      <a:r>
                        <a:rPr lang="en-US" sz="1200" u="none" strike="noStrike" dirty="0" err="1">
                          <a:effectLst/>
                        </a:rPr>
                        <a:t>Lach</a:t>
                      </a:r>
                      <a:r>
                        <a:rPr lang="en-US" sz="1200" u="none" strike="noStrike" dirty="0">
                          <a:effectLst/>
                        </a:rPr>
                        <a:t>, ORNL</a:t>
                      </a:r>
                      <a:br>
                        <a:rPr lang="en-US" sz="1200" u="none" strike="noStrike" dirty="0">
                          <a:effectLst/>
                        </a:rPr>
                      </a:br>
                      <a:r>
                        <a:rPr lang="en-US" sz="1200" u="none" strike="noStrike" dirty="0">
                          <a:effectLst/>
                        </a:rPr>
                        <a:t>   Dr. Nedim </a:t>
                      </a:r>
                      <a:r>
                        <a:rPr lang="en-US" sz="1200" u="none" strike="noStrike" dirty="0" err="1">
                          <a:effectLst/>
                        </a:rPr>
                        <a:t>Cinbiz</a:t>
                      </a:r>
                      <a:r>
                        <a:rPr lang="en-US" sz="1200" u="none" strike="noStrike" dirty="0">
                          <a:effectLst/>
                        </a:rPr>
                        <a:t>, ORNL</a:t>
                      </a:r>
                      <a:br>
                        <a:rPr lang="en-US" sz="1200" u="none" strike="noStrike" dirty="0">
                          <a:effectLst/>
                        </a:rPr>
                      </a:br>
                      <a:br>
                        <a:rPr lang="en-US" sz="1200" u="none" strike="noStrike" dirty="0">
                          <a:effectLst/>
                        </a:rPr>
                      </a:br>
                      <a:r>
                        <a:rPr lang="en-US" sz="1200" b="1" u="none" strike="noStrike" dirty="0">
                          <a:effectLst/>
                        </a:rPr>
                        <a:t>Technical Leads:</a:t>
                      </a:r>
                    </a:p>
                    <a:p>
                      <a:pPr algn="l" fontAlgn="t"/>
                      <a:br>
                        <a:rPr lang="en-US" sz="1200" u="none" strike="noStrike" dirty="0">
                          <a:effectLst/>
                        </a:rPr>
                      </a:br>
                      <a:r>
                        <a:rPr lang="en-US" sz="1200" u="none" strike="noStrike" dirty="0">
                          <a:effectLst/>
                        </a:rPr>
                        <a:t>   Mr. Kory Linton, ORNL</a:t>
                      </a:r>
                      <a:endParaRPr lang="en-US" sz="1200" b="0" i="0" u="none" strike="noStrike" dirty="0">
                        <a:solidFill>
                          <a:srgbClr val="000000"/>
                        </a:solidFill>
                        <a:effectLst/>
                        <a:latin typeface="Aptos Narrow" panose="020B0004020202020204" pitchFamily="34" charset="0"/>
                      </a:endParaRPr>
                    </a:p>
                  </a:txBody>
                  <a:tcPr marL="8159" marR="8159" marT="815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a:txBody>
                    <a:bodyPr/>
                    <a:lstStyle/>
                    <a:p>
                      <a:pPr algn="l" fontAlgn="b"/>
                      <a:r>
                        <a:rPr lang="en-US" sz="1200" u="none" strike="noStrike" dirty="0">
                          <a:effectLst/>
                        </a:rPr>
                        <a:t> </a:t>
                      </a:r>
                      <a:endParaRPr lang="en-US" sz="1200" b="0" i="0" u="none" strike="noStrike" dirty="0">
                        <a:solidFill>
                          <a:srgbClr val="000000"/>
                        </a:solidFill>
                        <a:effectLst/>
                        <a:latin typeface="Aptos Narrow" panose="020B0004020202020204" pitchFamily="34" charset="0"/>
                      </a:endParaRPr>
                    </a:p>
                  </a:txBody>
                  <a:tcPr marL="8159" marR="8159" marT="8159"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l" fontAlgn="t"/>
                      <a:r>
                        <a:rPr lang="en-US" sz="1200" b="1" u="none" strike="noStrike" dirty="0">
                          <a:effectLst/>
                        </a:rPr>
                        <a:t>Capabilities:</a:t>
                      </a:r>
                      <a:br>
                        <a:rPr lang="en-US" sz="1200" b="0" u="none" strike="noStrike" dirty="0">
                          <a:effectLst/>
                        </a:rPr>
                      </a:br>
                      <a:br>
                        <a:rPr lang="en-US" sz="1200" b="0" u="none" strike="noStrike" dirty="0">
                          <a:effectLst/>
                        </a:rPr>
                      </a:br>
                      <a:r>
                        <a:rPr lang="en-US" sz="1200" b="0" u="none" strike="noStrike" dirty="0">
                          <a:effectLst/>
                        </a:rPr>
                        <a:t>LANL's Hydride Research Laboratory</a:t>
                      </a:r>
                      <a:br>
                        <a:rPr lang="en-US" sz="1200" b="0" u="none" strike="noStrike" dirty="0">
                          <a:effectLst/>
                        </a:rPr>
                      </a:br>
                      <a:br>
                        <a:rPr lang="en-US" sz="1200" b="0" u="none" strike="noStrike" dirty="0">
                          <a:effectLst/>
                        </a:rPr>
                      </a:br>
                      <a:r>
                        <a:rPr lang="en-US" sz="1200" b="0" u="none" strike="noStrike" dirty="0">
                          <a:effectLst/>
                        </a:rPr>
                        <a:t>ORNL's Low Activation Materials Development and Analysis (LAMDA) facility</a:t>
                      </a:r>
                      <a:br>
                        <a:rPr lang="en-US" sz="1200" b="0" u="none" strike="noStrike" dirty="0">
                          <a:effectLst/>
                        </a:rPr>
                      </a:br>
                      <a:br>
                        <a:rPr lang="en-US" sz="1200" b="0" u="none" strike="noStrike" dirty="0">
                          <a:effectLst/>
                        </a:rPr>
                      </a:br>
                      <a:r>
                        <a:rPr lang="en-US" sz="1200" b="0" u="none" strike="noStrike" dirty="0">
                          <a:effectLst/>
                        </a:rPr>
                        <a:t>High Flux Isotope Reactor (HFIR)</a:t>
                      </a:r>
                      <a:endParaRPr lang="en-US" sz="1200" b="0" i="0" u="none" strike="noStrike" dirty="0">
                        <a:solidFill>
                          <a:srgbClr val="000000"/>
                        </a:solidFill>
                        <a:effectLst/>
                        <a:latin typeface="Aptos Narrow" panose="020B0004020202020204" pitchFamily="34" charset="0"/>
                      </a:endParaRPr>
                    </a:p>
                  </a:txBody>
                  <a:tcPr marL="8159" marR="8159" marT="8159"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2274828527"/>
                  </a:ext>
                </a:extLst>
              </a:tr>
            </a:tbl>
          </a:graphicData>
        </a:graphic>
      </p:graphicFrame>
    </p:spTree>
    <p:extLst>
      <p:ext uri="{BB962C8B-B14F-4D97-AF65-F5344CB8AC3E}">
        <p14:creationId xmlns:p14="http://schemas.microsoft.com/office/powerpoint/2010/main" val="380152303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BE9BF-EFAE-E04F-A129-9360D8CD28D1}"/>
              </a:ext>
            </a:extLst>
          </p:cNvPr>
          <p:cNvSpPr>
            <a:spLocks noGrp="1"/>
          </p:cNvSpPr>
          <p:nvPr>
            <p:ph type="title"/>
          </p:nvPr>
        </p:nvSpPr>
        <p:spPr/>
        <p:txBody>
          <a:bodyPr/>
          <a:lstStyle/>
          <a:p>
            <a:r>
              <a:rPr lang="en-US" dirty="0"/>
              <a:t>FY</a:t>
            </a:r>
            <a:r>
              <a:rPr lang="en-US" dirty="0">
                <a:solidFill>
                  <a:schemeClr val="accent1"/>
                </a:solidFill>
              </a:rPr>
              <a:t>24</a:t>
            </a:r>
            <a:r>
              <a:rPr lang="en-US" dirty="0"/>
              <a:t> CINR access awards</a:t>
            </a:r>
          </a:p>
        </p:txBody>
      </p:sp>
      <p:graphicFrame>
        <p:nvGraphicFramePr>
          <p:cNvPr id="3" name="Table 2">
            <a:extLst>
              <a:ext uri="{FF2B5EF4-FFF2-40B4-BE49-F238E27FC236}">
                <a16:creationId xmlns:a16="http://schemas.microsoft.com/office/drawing/2014/main" id="{5F4CBDE3-3E7B-5F9C-E3AD-6179891E602A}"/>
              </a:ext>
            </a:extLst>
          </p:cNvPr>
          <p:cNvGraphicFramePr>
            <a:graphicFrameLocks noGrp="1"/>
          </p:cNvGraphicFramePr>
          <p:nvPr/>
        </p:nvGraphicFramePr>
        <p:xfrm>
          <a:off x="3112883" y="5703925"/>
          <a:ext cx="5966234" cy="280107"/>
        </p:xfrm>
        <a:graphic>
          <a:graphicData uri="http://schemas.openxmlformats.org/drawingml/2006/table">
            <a:tbl>
              <a:tblPr>
                <a:tableStyleId>{5C22544A-7EE6-4342-B048-85BDC9FD1C3A}</a:tableStyleId>
              </a:tblPr>
              <a:tblGrid>
                <a:gridCol w="5966234">
                  <a:extLst>
                    <a:ext uri="{9D8B030D-6E8A-4147-A177-3AD203B41FA5}">
                      <a16:colId xmlns:a16="http://schemas.microsoft.com/office/drawing/2014/main" val="1676203914"/>
                    </a:ext>
                  </a:extLst>
                </a:gridCol>
              </a:tblGrid>
              <a:tr h="280107">
                <a:tc>
                  <a:txBody>
                    <a:bodyPr/>
                    <a:lstStyle/>
                    <a:p>
                      <a:pPr algn="l" fontAlgn="b"/>
                      <a:r>
                        <a:rPr lang="en-US" sz="1400" b="1" i="0" u="none" strike="noStrike" dirty="0">
                          <a:solidFill>
                            <a:srgbClr val="1C3665"/>
                          </a:solidFill>
                          <a:effectLst/>
                          <a:latin typeface="Calibri" panose="020F0502020204030204" pitchFamily="34" charset="0"/>
                        </a:rPr>
                        <a:t> NSUF-2.1: CORE AND STRUCTURAL MATERIALS BEHAVIOR AND DEVELOPMENT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9689110"/>
                  </a:ext>
                </a:extLst>
              </a:tr>
            </a:tbl>
          </a:graphicData>
        </a:graphic>
      </p:graphicFrame>
      <p:graphicFrame>
        <p:nvGraphicFramePr>
          <p:cNvPr id="4" name="Table 3">
            <a:extLst>
              <a:ext uri="{FF2B5EF4-FFF2-40B4-BE49-F238E27FC236}">
                <a16:creationId xmlns:a16="http://schemas.microsoft.com/office/drawing/2014/main" id="{92C187F8-FF40-9147-CC32-1B43C85B4D3A}"/>
              </a:ext>
            </a:extLst>
          </p:cNvPr>
          <p:cNvGraphicFramePr>
            <a:graphicFrameLocks noGrp="1"/>
          </p:cNvGraphicFramePr>
          <p:nvPr/>
        </p:nvGraphicFramePr>
        <p:xfrm>
          <a:off x="1709530" y="1216802"/>
          <a:ext cx="8772940" cy="4292398"/>
        </p:xfrm>
        <a:graphic>
          <a:graphicData uri="http://schemas.openxmlformats.org/drawingml/2006/table">
            <a:tbl>
              <a:tblPr firstRow="1">
                <a:tableStyleId>{5C22544A-7EE6-4342-B048-85BDC9FD1C3A}</a:tableStyleId>
              </a:tblPr>
              <a:tblGrid>
                <a:gridCol w="2046271">
                  <a:extLst>
                    <a:ext uri="{9D8B030D-6E8A-4147-A177-3AD203B41FA5}">
                      <a16:colId xmlns:a16="http://schemas.microsoft.com/office/drawing/2014/main" val="3175193971"/>
                    </a:ext>
                  </a:extLst>
                </a:gridCol>
                <a:gridCol w="1557727">
                  <a:extLst>
                    <a:ext uri="{9D8B030D-6E8A-4147-A177-3AD203B41FA5}">
                      <a16:colId xmlns:a16="http://schemas.microsoft.com/office/drawing/2014/main" val="3992195472"/>
                    </a:ext>
                  </a:extLst>
                </a:gridCol>
                <a:gridCol w="1336948">
                  <a:extLst>
                    <a:ext uri="{9D8B030D-6E8A-4147-A177-3AD203B41FA5}">
                      <a16:colId xmlns:a16="http://schemas.microsoft.com/office/drawing/2014/main" val="3433393849"/>
                    </a:ext>
                  </a:extLst>
                </a:gridCol>
                <a:gridCol w="197296">
                  <a:extLst>
                    <a:ext uri="{9D8B030D-6E8A-4147-A177-3AD203B41FA5}">
                      <a16:colId xmlns:a16="http://schemas.microsoft.com/office/drawing/2014/main" val="1821166238"/>
                    </a:ext>
                  </a:extLst>
                </a:gridCol>
                <a:gridCol w="649706">
                  <a:extLst>
                    <a:ext uri="{9D8B030D-6E8A-4147-A177-3AD203B41FA5}">
                      <a16:colId xmlns:a16="http://schemas.microsoft.com/office/drawing/2014/main" val="4120195974"/>
                    </a:ext>
                  </a:extLst>
                </a:gridCol>
                <a:gridCol w="2984992">
                  <a:extLst>
                    <a:ext uri="{9D8B030D-6E8A-4147-A177-3AD203B41FA5}">
                      <a16:colId xmlns:a16="http://schemas.microsoft.com/office/drawing/2014/main" val="519888778"/>
                    </a:ext>
                  </a:extLst>
                </a:gridCol>
              </a:tblGrid>
              <a:tr h="187792">
                <a:tc>
                  <a:txBody>
                    <a:bodyPr/>
                    <a:lstStyle/>
                    <a:p>
                      <a:pPr algn="ctr" fontAlgn="ctr"/>
                      <a:r>
                        <a:rPr lang="en-US" sz="1200" u="none" strike="noStrike" dirty="0">
                          <a:effectLst/>
                        </a:rPr>
                        <a:t>Lead Institution</a:t>
                      </a:r>
                      <a:endParaRPr lang="en-US" sz="1200" b="1" i="0" u="none" strike="noStrike" dirty="0">
                        <a:solidFill>
                          <a:srgbClr val="FFFFFF"/>
                        </a:solidFill>
                        <a:effectLst/>
                        <a:latin typeface="Aptos Narrow" panose="020B0004020202020204" pitchFamily="34" charset="0"/>
                      </a:endParaRPr>
                    </a:p>
                  </a:txBody>
                  <a:tcPr marL="7413" marR="7413" marT="741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7519E"/>
                    </a:solidFill>
                  </a:tcPr>
                </a:tc>
                <a:tc>
                  <a:txBody>
                    <a:bodyPr/>
                    <a:lstStyle/>
                    <a:p>
                      <a:pPr algn="ctr" fontAlgn="ctr"/>
                      <a:r>
                        <a:rPr lang="en-US" sz="1200" u="none" strike="noStrike" dirty="0">
                          <a:effectLst/>
                        </a:rPr>
                        <a:t>PI</a:t>
                      </a:r>
                      <a:endParaRPr lang="en-US" sz="1200" b="1" i="0" u="none" strike="noStrike" dirty="0">
                        <a:solidFill>
                          <a:srgbClr val="FFFFFF"/>
                        </a:solidFill>
                        <a:effectLst/>
                        <a:latin typeface="Aptos Narrow" panose="020B0004020202020204" pitchFamily="34" charset="0"/>
                      </a:endParaRPr>
                    </a:p>
                  </a:txBody>
                  <a:tcPr marL="7413" marR="7413" marT="741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7519E"/>
                    </a:solidFill>
                  </a:tcPr>
                </a:tc>
                <a:tc>
                  <a:txBody>
                    <a:bodyPr/>
                    <a:lstStyle/>
                    <a:p>
                      <a:pPr algn="ctr" fontAlgn="ctr"/>
                      <a:r>
                        <a:rPr lang="en-US" sz="1200" u="none" strike="noStrike" dirty="0">
                          <a:effectLst/>
                        </a:rPr>
                        <a:t>Value, $M</a:t>
                      </a:r>
                      <a:endParaRPr lang="en-US" sz="1200" b="1" i="0" u="none" strike="noStrike" dirty="0">
                        <a:solidFill>
                          <a:srgbClr val="FFFFFF"/>
                        </a:solidFill>
                        <a:effectLst/>
                        <a:latin typeface="Aptos Narrow" panose="020B0004020202020204" pitchFamily="34" charset="0"/>
                      </a:endParaRPr>
                    </a:p>
                  </a:txBody>
                  <a:tcPr marL="7413" marR="7413" marT="741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7519E"/>
                    </a:solidFill>
                  </a:tcPr>
                </a:tc>
                <a:tc gridSpan="2">
                  <a:txBody>
                    <a:bodyPr/>
                    <a:lstStyle/>
                    <a:p>
                      <a:pPr algn="ctr" fontAlgn="ctr"/>
                      <a:r>
                        <a:rPr lang="en-US" sz="1200" u="none" strike="noStrike">
                          <a:effectLst/>
                        </a:rPr>
                        <a:t>Duration</a:t>
                      </a:r>
                      <a:endParaRPr lang="en-US" sz="1200" b="1" i="0" u="none" strike="noStrike" dirty="0">
                        <a:solidFill>
                          <a:srgbClr val="FFFFFF"/>
                        </a:solidFill>
                        <a:effectLst/>
                        <a:latin typeface="Aptos Narrow" panose="020B0004020202020204" pitchFamily="34" charset="0"/>
                      </a:endParaRPr>
                    </a:p>
                  </a:txBody>
                  <a:tcPr marL="7413" marR="7413" marT="741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7519E"/>
                    </a:solidFill>
                  </a:tcPr>
                </a:tc>
                <a:tc hMerge="1">
                  <a:txBody>
                    <a:bodyPr/>
                    <a:lstStyle/>
                    <a:p>
                      <a:endParaRPr lang="en-US"/>
                    </a:p>
                  </a:txBody>
                  <a:tcPr>
                    <a:lnL w="12700" cap="flat" cmpd="sng" algn="ctr">
                      <a:solidFill>
                        <a:schemeClr val="tx1"/>
                      </a:solidFill>
                      <a:prstDash val="solid"/>
                      <a:round/>
                      <a:headEnd type="none" w="med" len="med"/>
                      <a:tailEnd type="none" w="med" len="med"/>
                    </a:lnL>
                  </a:tcPr>
                </a:tc>
                <a:tc>
                  <a:txBody>
                    <a:bodyPr/>
                    <a:lstStyle/>
                    <a:p>
                      <a:pPr algn="ctr" fontAlgn="ctr"/>
                      <a:r>
                        <a:rPr lang="en-US" sz="1000" u="none" strike="noStrike" dirty="0">
                          <a:effectLst/>
                        </a:rPr>
                        <a:t>Title</a:t>
                      </a:r>
                      <a:endParaRPr lang="en-US" sz="1000" b="1" i="0" u="none" strike="noStrike" dirty="0">
                        <a:solidFill>
                          <a:srgbClr val="FFFFFF"/>
                        </a:solidFill>
                        <a:effectLst/>
                        <a:latin typeface="Aptos Narrow" panose="020B0004020202020204" pitchFamily="34" charset="0"/>
                      </a:endParaRPr>
                    </a:p>
                  </a:txBody>
                  <a:tcPr marL="7413" marR="7413" marT="741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7519E"/>
                    </a:solidFill>
                  </a:tcPr>
                </a:tc>
                <a:extLst>
                  <a:ext uri="{0D108BD9-81ED-4DB2-BD59-A6C34878D82A}">
                    <a16:rowId xmlns:a16="http://schemas.microsoft.com/office/drawing/2014/main" val="1138656189"/>
                  </a:ext>
                </a:extLst>
              </a:tr>
              <a:tr h="563376">
                <a:tc>
                  <a:txBody>
                    <a:bodyPr/>
                    <a:lstStyle/>
                    <a:p>
                      <a:pPr marL="61913" indent="0" algn="l" fontAlgn="ctr">
                        <a:tabLst/>
                      </a:pPr>
                      <a:r>
                        <a:rPr lang="en-US" sz="1200" u="none" strike="noStrike" dirty="0">
                          <a:effectLst/>
                        </a:rPr>
                        <a:t>Pacific Northwest National Laboratory</a:t>
                      </a:r>
                      <a:endParaRPr lang="en-US" sz="1200" b="0" i="0" u="none" strike="noStrike" dirty="0">
                        <a:solidFill>
                          <a:srgbClr val="000000"/>
                        </a:solidFill>
                        <a:effectLst/>
                        <a:latin typeface="Aptos Narrow" panose="020B0004020202020204" pitchFamily="34" charset="0"/>
                      </a:endParaRPr>
                    </a:p>
                  </a:txBody>
                  <a:tcPr marL="7413" marR="7413" marT="741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dirty="0" err="1">
                          <a:effectLst/>
                        </a:rPr>
                        <a:t>Mychailo</a:t>
                      </a:r>
                      <a:r>
                        <a:rPr lang="en-US" sz="1200" u="none" strike="noStrike" dirty="0">
                          <a:effectLst/>
                        </a:rPr>
                        <a:t> </a:t>
                      </a:r>
                      <a:r>
                        <a:rPr lang="en-US" sz="1200" u="none" strike="noStrike" dirty="0" err="1">
                          <a:effectLst/>
                        </a:rPr>
                        <a:t>Toloczko</a:t>
                      </a:r>
                      <a:endParaRPr lang="en-US" sz="1200" b="0" i="0" u="none" strike="noStrike" dirty="0">
                        <a:solidFill>
                          <a:srgbClr val="000000"/>
                        </a:solidFill>
                        <a:effectLst/>
                        <a:latin typeface="Aptos Narrow" panose="020B0004020202020204" pitchFamily="34" charset="0"/>
                      </a:endParaRPr>
                    </a:p>
                  </a:txBody>
                  <a:tcPr marL="7413" marR="7413" marT="741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rPr>
                        <a:t>$0.64 </a:t>
                      </a:r>
                      <a:endParaRPr lang="en-US" sz="1200" b="0" i="0" u="none" strike="noStrike">
                        <a:solidFill>
                          <a:srgbClr val="000000"/>
                        </a:solidFill>
                        <a:effectLst/>
                        <a:latin typeface="Aptos Narrow" panose="020B0004020202020204" pitchFamily="34" charset="0"/>
                      </a:endParaRPr>
                    </a:p>
                  </a:txBody>
                  <a:tcPr marL="7413" marR="7413" marT="741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fontAlgn="ctr"/>
                      <a:r>
                        <a:rPr lang="en-US" sz="1200" u="none" strike="noStrike" dirty="0">
                          <a:effectLst/>
                        </a:rPr>
                        <a:t>3 years</a:t>
                      </a:r>
                      <a:endParaRPr lang="en-US" sz="1200" b="0" i="0" u="none" strike="noStrike" dirty="0">
                        <a:solidFill>
                          <a:srgbClr val="000000"/>
                        </a:solidFill>
                        <a:effectLst/>
                        <a:latin typeface="Aptos Narrow" panose="020B0004020202020204" pitchFamily="34" charset="0"/>
                      </a:endParaRPr>
                    </a:p>
                  </a:txBody>
                  <a:tcPr marL="7413" marR="7413" marT="741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tcPr>
                </a:tc>
                <a:tc>
                  <a:txBody>
                    <a:bodyPr/>
                    <a:lstStyle/>
                    <a:p>
                      <a:pPr marL="61913" indent="0" algn="l" fontAlgn="ctr">
                        <a:tabLst/>
                      </a:pPr>
                      <a:r>
                        <a:rPr lang="en-US" sz="1000" b="1" u="none" strike="noStrike" dirty="0">
                          <a:effectLst/>
                        </a:rPr>
                        <a:t>Elemental effects on radiation damage in tempered martensitic steels neutron irradiated to high doses at fast reactor relevant temperatures</a:t>
                      </a:r>
                      <a:endParaRPr lang="en-US" sz="1000" b="1" i="0" u="none" strike="noStrike" dirty="0">
                        <a:solidFill>
                          <a:srgbClr val="000000"/>
                        </a:solidFill>
                        <a:effectLst/>
                        <a:latin typeface="Aptos Narrow" panose="020B0004020202020204" pitchFamily="34" charset="0"/>
                      </a:endParaRPr>
                    </a:p>
                  </a:txBody>
                  <a:tcPr marL="7413" marR="7413" marT="741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76209207"/>
                  </a:ext>
                </a:extLst>
              </a:tr>
              <a:tr h="1093215">
                <a:tc gridSpan="6">
                  <a:txBody>
                    <a:bodyPr/>
                    <a:lstStyle/>
                    <a:p>
                      <a:pPr marL="61913" indent="0" algn="l" fontAlgn="t">
                        <a:tabLst/>
                      </a:pPr>
                      <a:r>
                        <a:rPr lang="en-US" sz="1200" b="1" u="none" strike="noStrike" dirty="0">
                          <a:effectLst/>
                        </a:rPr>
                        <a:t>Objective:</a:t>
                      </a:r>
                    </a:p>
                    <a:p>
                      <a:pPr marL="61913" indent="0" algn="l" fontAlgn="t">
                        <a:tabLst/>
                      </a:pPr>
                      <a:r>
                        <a:rPr lang="en-US" sz="1200" u="none" strike="noStrike" dirty="0">
                          <a:effectLst/>
                        </a:rPr>
                        <a:t>Embrittlement of tempered martensitic (TM) steels is a key issue for their use in several advanced reactor concepts. PNNL has access to multiple TM steels irradiated in FFTF from 370-500°C with variations in C, Si, Mn, Ni, V, Cr, Mo, and N which all affect microstructure during irradiation. We will analyze mechanical properties and microstructure of selected TM steels to quantify the effects of elemental variations on radiation-induced precipitate formation and mechanical properties. </a:t>
                      </a:r>
                      <a:endParaRPr lang="en-US" sz="1200" b="0" i="0" u="none" strike="noStrike" dirty="0">
                        <a:solidFill>
                          <a:srgbClr val="000000"/>
                        </a:solidFill>
                        <a:effectLst/>
                        <a:latin typeface="Aptos Narrow" panose="020B0004020202020204" pitchFamily="34" charset="0"/>
                      </a:endParaRPr>
                    </a:p>
                  </a:txBody>
                  <a:tcPr marL="7413" marR="7413" marT="741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tcPr>
                </a:tc>
                <a:tc hMerge="1">
                  <a:txBody>
                    <a:bodyPr/>
                    <a:lstStyle/>
                    <a:p>
                      <a:endParaRPr lang="en-US"/>
                    </a:p>
                  </a:txBody>
                  <a:tcPr/>
                </a:tc>
                <a:extLst>
                  <a:ext uri="{0D108BD9-81ED-4DB2-BD59-A6C34878D82A}">
                    <a16:rowId xmlns:a16="http://schemas.microsoft.com/office/drawing/2014/main" val="3889381128"/>
                  </a:ext>
                </a:extLst>
              </a:tr>
              <a:tr h="2391877">
                <a:tc gridSpan="3">
                  <a:txBody>
                    <a:bodyPr/>
                    <a:lstStyle/>
                    <a:p>
                      <a:pPr algn="l" fontAlgn="t"/>
                      <a:r>
                        <a:rPr lang="en-US" sz="1200" b="1" u="none" strike="noStrike" dirty="0">
                          <a:effectLst/>
                        </a:rPr>
                        <a:t>Collaborators:</a:t>
                      </a:r>
                    </a:p>
                    <a:p>
                      <a:pPr algn="l" fontAlgn="t"/>
                      <a:r>
                        <a:rPr lang="en-US" sz="1200" u="none" strike="noStrike" dirty="0">
                          <a:effectLst/>
                        </a:rPr>
                        <a:t>   Dr. Dan Edwards, PNNL</a:t>
                      </a:r>
                      <a:br>
                        <a:rPr lang="en-US" sz="1200" u="none" strike="noStrike" dirty="0">
                          <a:effectLst/>
                        </a:rPr>
                      </a:br>
                      <a:r>
                        <a:rPr lang="en-US" sz="1200" u="none" strike="noStrike" dirty="0">
                          <a:effectLst/>
                        </a:rPr>
                        <a:t>   Dr. Don Brown, National Energy Technology Laboratory, </a:t>
                      </a:r>
                      <a:br>
                        <a:rPr lang="en-US" sz="1200" u="none" strike="noStrike" dirty="0">
                          <a:effectLst/>
                        </a:rPr>
                      </a:br>
                      <a:r>
                        <a:rPr lang="en-US" sz="1200" u="none" strike="noStrike" dirty="0">
                          <a:effectLst/>
                        </a:rPr>
                        <a:t>   Dr. Kayla Yano, PNNL</a:t>
                      </a:r>
                      <a:br>
                        <a:rPr lang="en-US" sz="1200" u="none" strike="noStrike" dirty="0">
                          <a:effectLst/>
                        </a:rPr>
                      </a:br>
                      <a:r>
                        <a:rPr lang="en-US" sz="1200" u="none" strike="noStrike" dirty="0">
                          <a:effectLst/>
                        </a:rPr>
                        <a:t>   Dr. Stuart Maloy, PNNL</a:t>
                      </a:r>
                      <a:br>
                        <a:rPr lang="en-US" sz="1200" u="none" strike="noStrike" dirty="0">
                          <a:effectLst/>
                        </a:rPr>
                      </a:br>
                      <a:r>
                        <a:rPr lang="en-US" sz="1200" u="none" strike="noStrike" dirty="0">
                          <a:effectLst/>
                        </a:rPr>
                        <a:t>   Dr. Tarik  Saleh, LANL</a:t>
                      </a:r>
                      <a:br>
                        <a:rPr lang="en-US" sz="1200" u="none" strike="noStrike" dirty="0">
                          <a:effectLst/>
                        </a:rPr>
                      </a:br>
                      <a:r>
                        <a:rPr lang="en-US" sz="1200" u="none" strike="noStrike" dirty="0">
                          <a:effectLst/>
                        </a:rPr>
                        <a:t>   Dr. Yaqiao Wu, BSU</a:t>
                      </a:r>
                      <a:br>
                        <a:rPr lang="en-US" sz="1200" u="none" strike="noStrike" dirty="0">
                          <a:effectLst/>
                        </a:rPr>
                      </a:br>
                      <a:r>
                        <a:rPr lang="en-US" sz="1200" u="none" strike="noStrike" dirty="0">
                          <a:effectLst/>
                        </a:rPr>
                        <a:t>   Mr. Peter Hosemann, UC Berkeley</a:t>
                      </a:r>
                      <a:br>
                        <a:rPr lang="en-US" sz="1200" u="none" strike="noStrike" dirty="0">
                          <a:effectLst/>
                        </a:rPr>
                      </a:br>
                      <a:r>
                        <a:rPr lang="en-US" sz="1200" u="none" strike="noStrike" dirty="0">
                          <a:effectLst/>
                        </a:rPr>
                        <a:t>   Mr. </a:t>
                      </a:r>
                      <a:r>
                        <a:rPr lang="en-US" sz="1200" u="none" strike="noStrike" dirty="0" err="1">
                          <a:effectLst/>
                        </a:rPr>
                        <a:t>Ramprashad</a:t>
                      </a:r>
                      <a:r>
                        <a:rPr lang="en-US" sz="1200" u="none" strike="noStrike" dirty="0">
                          <a:effectLst/>
                        </a:rPr>
                        <a:t> Prabhakaran, PNNL</a:t>
                      </a:r>
                      <a:br>
                        <a:rPr lang="en-US" sz="1200" u="none" strike="noStrike" dirty="0">
                          <a:effectLst/>
                        </a:rPr>
                      </a:br>
                      <a:br>
                        <a:rPr lang="en-US" sz="1200" u="none" strike="noStrike" dirty="0">
                          <a:effectLst/>
                        </a:rPr>
                      </a:br>
                      <a:r>
                        <a:rPr lang="en-US" sz="1200" b="1" u="none" strike="noStrike" dirty="0">
                          <a:effectLst/>
                        </a:rPr>
                        <a:t>Technical Leads:</a:t>
                      </a:r>
                    </a:p>
                    <a:p>
                      <a:pPr algn="l" fontAlgn="t"/>
                      <a:r>
                        <a:rPr lang="en-US" sz="1200" u="none" strike="noStrike" dirty="0">
                          <a:effectLst/>
                        </a:rPr>
                        <a:t>  Dr. Stuart Maloy, PNNL</a:t>
                      </a:r>
                    </a:p>
                    <a:p>
                      <a:pPr algn="l" fontAlgn="t"/>
                      <a:endParaRPr lang="en-US" sz="1200" b="0" i="0" u="none" strike="noStrike" dirty="0">
                        <a:solidFill>
                          <a:srgbClr val="000000"/>
                        </a:solidFill>
                        <a:effectLst/>
                        <a:latin typeface="Aptos Narrow" panose="020B0004020202020204" pitchFamily="34" charset="0"/>
                      </a:endParaRPr>
                    </a:p>
                  </a:txBody>
                  <a:tcPr marL="7413" marR="7413" marT="741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a:txBody>
                    <a:bodyPr/>
                    <a:lstStyle/>
                    <a:p>
                      <a:pPr algn="l" fontAlgn="t"/>
                      <a:r>
                        <a:rPr lang="en-US" sz="1200" u="none" strike="noStrike" dirty="0">
                          <a:effectLst/>
                        </a:rPr>
                        <a:t> </a:t>
                      </a:r>
                      <a:endParaRPr lang="en-US" sz="1200" b="0" i="0" u="none" strike="noStrike" dirty="0">
                        <a:solidFill>
                          <a:srgbClr val="000000"/>
                        </a:solidFill>
                        <a:effectLst/>
                        <a:latin typeface="Aptos Narrow" panose="020B0004020202020204" pitchFamily="34" charset="0"/>
                      </a:endParaRPr>
                    </a:p>
                  </a:txBody>
                  <a:tcPr marL="7413" marR="7413" marT="7413"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l" fontAlgn="t"/>
                      <a:endParaRPr lang="en-US" sz="1200" b="1" u="none" strike="noStrike" dirty="0">
                        <a:effectLst/>
                      </a:endParaRPr>
                    </a:p>
                    <a:p>
                      <a:pPr algn="l" fontAlgn="t"/>
                      <a:r>
                        <a:rPr lang="en-US" sz="1200" b="1" u="none" strike="noStrike" dirty="0">
                          <a:effectLst/>
                        </a:rPr>
                        <a:t>Capabilities:</a:t>
                      </a:r>
                    </a:p>
                    <a:p>
                      <a:pPr algn="l" fontAlgn="t"/>
                      <a:r>
                        <a:rPr lang="en-US" sz="1200" u="none" strike="noStrike" dirty="0">
                          <a:effectLst/>
                        </a:rPr>
                        <a:t>PNNL: Scanning Electron Microscopy (SEM), Transmission Electron Microscopy (TEM), Focused Ion Beam (FIB) Milling, TEM </a:t>
                      </a:r>
                      <a:r>
                        <a:rPr lang="en-US" sz="1200" u="none" strike="noStrike" dirty="0" err="1">
                          <a:effectLst/>
                        </a:rPr>
                        <a:t>Liftout</a:t>
                      </a:r>
                      <a:r>
                        <a:rPr lang="en-US" sz="1200" u="none" strike="noStrike" dirty="0">
                          <a:effectLst/>
                        </a:rPr>
                        <a:t> Flash Polishing, Hardness Measurement.</a:t>
                      </a:r>
                      <a:br>
                        <a:rPr lang="en-US" sz="1200" u="none" strike="noStrike" dirty="0">
                          <a:effectLst/>
                        </a:rPr>
                      </a:br>
                      <a:br>
                        <a:rPr lang="en-US" sz="1200" u="none" strike="noStrike" dirty="0">
                          <a:effectLst/>
                        </a:rPr>
                      </a:br>
                      <a:r>
                        <a:rPr lang="en-US" sz="1200" u="none" strike="noStrike" dirty="0">
                          <a:effectLst/>
                        </a:rPr>
                        <a:t>Atom Probe Tomography (APT): CAES.</a:t>
                      </a:r>
                      <a:br>
                        <a:rPr lang="en-US" sz="1200" u="none" strike="noStrike" dirty="0">
                          <a:effectLst/>
                        </a:rPr>
                      </a:br>
                      <a:br>
                        <a:rPr lang="en-US" sz="1200" u="none" strike="noStrike" dirty="0">
                          <a:effectLst/>
                        </a:rPr>
                      </a:br>
                      <a:r>
                        <a:rPr lang="en-US" sz="1200" u="none" strike="noStrike" dirty="0">
                          <a:effectLst/>
                        </a:rPr>
                        <a:t>Tensile Testing of Submillimeter-Size Specimens: UC Berkeley.</a:t>
                      </a:r>
                      <a:endParaRPr lang="en-US" sz="1200" b="0" i="0" u="none" strike="noStrike" dirty="0">
                        <a:solidFill>
                          <a:srgbClr val="000000"/>
                        </a:solidFill>
                        <a:effectLst/>
                        <a:latin typeface="Aptos Narrow" panose="020B0004020202020204" pitchFamily="34" charset="0"/>
                      </a:endParaRPr>
                    </a:p>
                  </a:txBody>
                  <a:tcPr marL="7413" marR="7413" marT="7413"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561596467"/>
                  </a:ext>
                </a:extLst>
              </a:tr>
            </a:tbl>
          </a:graphicData>
        </a:graphic>
      </p:graphicFrame>
    </p:spTree>
    <p:extLst>
      <p:ext uri="{BB962C8B-B14F-4D97-AF65-F5344CB8AC3E}">
        <p14:creationId xmlns:p14="http://schemas.microsoft.com/office/powerpoint/2010/main" val="419780143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BE9BF-EFAE-E04F-A129-9360D8CD28D1}"/>
              </a:ext>
            </a:extLst>
          </p:cNvPr>
          <p:cNvSpPr>
            <a:spLocks noGrp="1"/>
          </p:cNvSpPr>
          <p:nvPr>
            <p:ph type="title"/>
          </p:nvPr>
        </p:nvSpPr>
        <p:spPr/>
        <p:txBody>
          <a:bodyPr/>
          <a:lstStyle/>
          <a:p>
            <a:r>
              <a:rPr lang="en-US" dirty="0"/>
              <a:t>FY</a:t>
            </a:r>
            <a:r>
              <a:rPr lang="en-US" dirty="0">
                <a:solidFill>
                  <a:schemeClr val="accent1"/>
                </a:solidFill>
              </a:rPr>
              <a:t>24</a:t>
            </a:r>
            <a:r>
              <a:rPr lang="en-US" dirty="0"/>
              <a:t> CINR access awards</a:t>
            </a:r>
          </a:p>
        </p:txBody>
      </p:sp>
      <p:graphicFrame>
        <p:nvGraphicFramePr>
          <p:cNvPr id="3" name="Table 2">
            <a:extLst>
              <a:ext uri="{FF2B5EF4-FFF2-40B4-BE49-F238E27FC236}">
                <a16:creationId xmlns:a16="http://schemas.microsoft.com/office/drawing/2014/main" id="{5F4CBDE3-3E7B-5F9C-E3AD-6179891E602A}"/>
              </a:ext>
            </a:extLst>
          </p:cNvPr>
          <p:cNvGraphicFramePr>
            <a:graphicFrameLocks noGrp="1"/>
          </p:cNvGraphicFramePr>
          <p:nvPr/>
        </p:nvGraphicFramePr>
        <p:xfrm>
          <a:off x="3112883" y="5703925"/>
          <a:ext cx="5966234" cy="280107"/>
        </p:xfrm>
        <a:graphic>
          <a:graphicData uri="http://schemas.openxmlformats.org/drawingml/2006/table">
            <a:tbl>
              <a:tblPr>
                <a:tableStyleId>{5C22544A-7EE6-4342-B048-85BDC9FD1C3A}</a:tableStyleId>
              </a:tblPr>
              <a:tblGrid>
                <a:gridCol w="5966234">
                  <a:extLst>
                    <a:ext uri="{9D8B030D-6E8A-4147-A177-3AD203B41FA5}">
                      <a16:colId xmlns:a16="http://schemas.microsoft.com/office/drawing/2014/main" val="1676203914"/>
                    </a:ext>
                  </a:extLst>
                </a:gridCol>
              </a:tblGrid>
              <a:tr h="280107">
                <a:tc>
                  <a:txBody>
                    <a:bodyPr/>
                    <a:lstStyle/>
                    <a:p>
                      <a:pPr algn="l" fontAlgn="b"/>
                      <a:r>
                        <a:rPr lang="en-US" sz="1400" b="1" i="0" u="none" strike="noStrike" dirty="0">
                          <a:solidFill>
                            <a:srgbClr val="1C3665"/>
                          </a:solidFill>
                          <a:effectLst/>
                          <a:latin typeface="Calibri" panose="020F0502020204030204" pitchFamily="34" charset="0"/>
                        </a:rPr>
                        <a:t> NSUF-2.1: CORE AND STRUCTURAL MATERIALS BEHAVIOR AND DEVELOPMENT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9689110"/>
                  </a:ext>
                </a:extLst>
              </a:tr>
            </a:tbl>
          </a:graphicData>
        </a:graphic>
      </p:graphicFrame>
      <p:graphicFrame>
        <p:nvGraphicFramePr>
          <p:cNvPr id="4" name="Table 3">
            <a:extLst>
              <a:ext uri="{FF2B5EF4-FFF2-40B4-BE49-F238E27FC236}">
                <a16:creationId xmlns:a16="http://schemas.microsoft.com/office/drawing/2014/main" id="{92C187F8-FF40-9147-CC32-1B43C85B4D3A}"/>
              </a:ext>
            </a:extLst>
          </p:cNvPr>
          <p:cNvGraphicFramePr>
            <a:graphicFrameLocks noGrp="1"/>
          </p:cNvGraphicFramePr>
          <p:nvPr/>
        </p:nvGraphicFramePr>
        <p:xfrm>
          <a:off x="1709530" y="1216802"/>
          <a:ext cx="8772940" cy="4292398"/>
        </p:xfrm>
        <a:graphic>
          <a:graphicData uri="http://schemas.openxmlformats.org/drawingml/2006/table">
            <a:tbl>
              <a:tblPr firstRow="1">
                <a:tableStyleId>{5C22544A-7EE6-4342-B048-85BDC9FD1C3A}</a:tableStyleId>
              </a:tblPr>
              <a:tblGrid>
                <a:gridCol w="2046271">
                  <a:extLst>
                    <a:ext uri="{9D8B030D-6E8A-4147-A177-3AD203B41FA5}">
                      <a16:colId xmlns:a16="http://schemas.microsoft.com/office/drawing/2014/main" val="3175193971"/>
                    </a:ext>
                  </a:extLst>
                </a:gridCol>
                <a:gridCol w="1557727">
                  <a:extLst>
                    <a:ext uri="{9D8B030D-6E8A-4147-A177-3AD203B41FA5}">
                      <a16:colId xmlns:a16="http://schemas.microsoft.com/office/drawing/2014/main" val="3992195472"/>
                    </a:ext>
                  </a:extLst>
                </a:gridCol>
                <a:gridCol w="1336948">
                  <a:extLst>
                    <a:ext uri="{9D8B030D-6E8A-4147-A177-3AD203B41FA5}">
                      <a16:colId xmlns:a16="http://schemas.microsoft.com/office/drawing/2014/main" val="3433393849"/>
                    </a:ext>
                  </a:extLst>
                </a:gridCol>
                <a:gridCol w="197296">
                  <a:extLst>
                    <a:ext uri="{9D8B030D-6E8A-4147-A177-3AD203B41FA5}">
                      <a16:colId xmlns:a16="http://schemas.microsoft.com/office/drawing/2014/main" val="1821166238"/>
                    </a:ext>
                  </a:extLst>
                </a:gridCol>
                <a:gridCol w="649706">
                  <a:extLst>
                    <a:ext uri="{9D8B030D-6E8A-4147-A177-3AD203B41FA5}">
                      <a16:colId xmlns:a16="http://schemas.microsoft.com/office/drawing/2014/main" val="4120195974"/>
                    </a:ext>
                  </a:extLst>
                </a:gridCol>
                <a:gridCol w="2984992">
                  <a:extLst>
                    <a:ext uri="{9D8B030D-6E8A-4147-A177-3AD203B41FA5}">
                      <a16:colId xmlns:a16="http://schemas.microsoft.com/office/drawing/2014/main" val="519888778"/>
                    </a:ext>
                  </a:extLst>
                </a:gridCol>
              </a:tblGrid>
              <a:tr h="187792">
                <a:tc>
                  <a:txBody>
                    <a:bodyPr/>
                    <a:lstStyle/>
                    <a:p>
                      <a:pPr algn="ctr" fontAlgn="ctr"/>
                      <a:r>
                        <a:rPr lang="en-US" sz="1200" u="none" strike="noStrike" dirty="0">
                          <a:effectLst/>
                        </a:rPr>
                        <a:t>Lead Institution</a:t>
                      </a:r>
                      <a:endParaRPr lang="en-US" sz="1200" b="1" i="0" u="none" strike="noStrike" dirty="0">
                        <a:solidFill>
                          <a:srgbClr val="FFFFFF"/>
                        </a:solidFill>
                        <a:effectLst/>
                        <a:latin typeface="Aptos Narrow" panose="020B0004020202020204" pitchFamily="34" charset="0"/>
                      </a:endParaRPr>
                    </a:p>
                  </a:txBody>
                  <a:tcPr marL="7413" marR="7413" marT="741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7519E"/>
                    </a:solidFill>
                  </a:tcPr>
                </a:tc>
                <a:tc>
                  <a:txBody>
                    <a:bodyPr/>
                    <a:lstStyle/>
                    <a:p>
                      <a:pPr algn="ctr" fontAlgn="ctr"/>
                      <a:r>
                        <a:rPr lang="en-US" sz="1200" u="none" strike="noStrike" dirty="0">
                          <a:effectLst/>
                        </a:rPr>
                        <a:t>PI</a:t>
                      </a:r>
                      <a:endParaRPr lang="en-US" sz="1200" b="1" i="0" u="none" strike="noStrike" dirty="0">
                        <a:solidFill>
                          <a:srgbClr val="FFFFFF"/>
                        </a:solidFill>
                        <a:effectLst/>
                        <a:latin typeface="Aptos Narrow" panose="020B0004020202020204" pitchFamily="34" charset="0"/>
                      </a:endParaRPr>
                    </a:p>
                  </a:txBody>
                  <a:tcPr marL="7413" marR="7413" marT="741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7519E"/>
                    </a:solidFill>
                  </a:tcPr>
                </a:tc>
                <a:tc>
                  <a:txBody>
                    <a:bodyPr/>
                    <a:lstStyle/>
                    <a:p>
                      <a:pPr algn="ctr" fontAlgn="ctr"/>
                      <a:r>
                        <a:rPr lang="en-US" sz="1200" u="none" strike="noStrike" dirty="0">
                          <a:effectLst/>
                        </a:rPr>
                        <a:t>Value, $M</a:t>
                      </a:r>
                      <a:endParaRPr lang="en-US" sz="1200" b="1" i="0" u="none" strike="noStrike" dirty="0">
                        <a:solidFill>
                          <a:srgbClr val="FFFFFF"/>
                        </a:solidFill>
                        <a:effectLst/>
                        <a:latin typeface="Aptos Narrow" panose="020B0004020202020204" pitchFamily="34" charset="0"/>
                      </a:endParaRPr>
                    </a:p>
                  </a:txBody>
                  <a:tcPr marL="7413" marR="7413" marT="741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7519E"/>
                    </a:solidFill>
                  </a:tcPr>
                </a:tc>
                <a:tc gridSpan="2">
                  <a:txBody>
                    <a:bodyPr/>
                    <a:lstStyle/>
                    <a:p>
                      <a:pPr algn="ctr" fontAlgn="ctr"/>
                      <a:r>
                        <a:rPr lang="en-US" sz="1200" u="none" strike="noStrike">
                          <a:effectLst/>
                        </a:rPr>
                        <a:t>Duration</a:t>
                      </a:r>
                      <a:endParaRPr lang="en-US" sz="1200" b="1" i="0" u="none" strike="noStrike" dirty="0">
                        <a:solidFill>
                          <a:srgbClr val="FFFFFF"/>
                        </a:solidFill>
                        <a:effectLst/>
                        <a:latin typeface="Aptos Narrow" panose="020B0004020202020204" pitchFamily="34" charset="0"/>
                      </a:endParaRPr>
                    </a:p>
                  </a:txBody>
                  <a:tcPr marL="7413" marR="7413" marT="741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7519E"/>
                    </a:solidFill>
                  </a:tcPr>
                </a:tc>
                <a:tc hMerge="1">
                  <a:txBody>
                    <a:bodyPr/>
                    <a:lstStyle/>
                    <a:p>
                      <a:endParaRPr lang="en-US"/>
                    </a:p>
                  </a:txBody>
                  <a:tcPr>
                    <a:lnL w="12700" cap="flat" cmpd="sng" algn="ctr">
                      <a:solidFill>
                        <a:schemeClr val="tx1"/>
                      </a:solidFill>
                      <a:prstDash val="solid"/>
                      <a:round/>
                      <a:headEnd type="none" w="med" len="med"/>
                      <a:tailEnd type="none" w="med" len="med"/>
                    </a:lnL>
                  </a:tcPr>
                </a:tc>
                <a:tc>
                  <a:txBody>
                    <a:bodyPr/>
                    <a:lstStyle/>
                    <a:p>
                      <a:pPr algn="ctr" fontAlgn="ctr"/>
                      <a:r>
                        <a:rPr lang="en-US" sz="1000" u="none" strike="noStrike" dirty="0">
                          <a:effectLst/>
                        </a:rPr>
                        <a:t>Title</a:t>
                      </a:r>
                      <a:endParaRPr lang="en-US" sz="1000" b="1" i="0" u="none" strike="noStrike" dirty="0">
                        <a:solidFill>
                          <a:srgbClr val="FFFFFF"/>
                        </a:solidFill>
                        <a:effectLst/>
                        <a:latin typeface="Aptos Narrow" panose="020B0004020202020204" pitchFamily="34" charset="0"/>
                      </a:endParaRPr>
                    </a:p>
                  </a:txBody>
                  <a:tcPr marL="7413" marR="7413" marT="741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7519E"/>
                    </a:solidFill>
                  </a:tcPr>
                </a:tc>
                <a:extLst>
                  <a:ext uri="{0D108BD9-81ED-4DB2-BD59-A6C34878D82A}">
                    <a16:rowId xmlns:a16="http://schemas.microsoft.com/office/drawing/2014/main" val="1138656189"/>
                  </a:ext>
                </a:extLst>
              </a:tr>
              <a:tr h="563376">
                <a:tc>
                  <a:txBody>
                    <a:bodyPr/>
                    <a:lstStyle/>
                    <a:p>
                      <a:pPr marL="61913" indent="0" algn="l" fontAlgn="ctr">
                        <a:tabLst/>
                      </a:pPr>
                      <a:r>
                        <a:rPr lang="en-US" sz="1200" u="none" strike="noStrike" dirty="0">
                          <a:effectLst/>
                        </a:rPr>
                        <a:t>Pacific Northwest National Laboratory</a:t>
                      </a:r>
                      <a:endParaRPr lang="en-US" sz="1200" b="0" i="0" u="none" strike="noStrike" dirty="0">
                        <a:solidFill>
                          <a:srgbClr val="000000"/>
                        </a:solidFill>
                        <a:effectLst/>
                        <a:latin typeface="Aptos Narrow" panose="020B0004020202020204" pitchFamily="34" charset="0"/>
                      </a:endParaRPr>
                    </a:p>
                  </a:txBody>
                  <a:tcPr marL="7413" marR="7413" marT="741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dirty="0" err="1">
                          <a:effectLst/>
                        </a:rPr>
                        <a:t>Mychailo</a:t>
                      </a:r>
                      <a:r>
                        <a:rPr lang="en-US" sz="1200" u="none" strike="noStrike" dirty="0">
                          <a:effectLst/>
                        </a:rPr>
                        <a:t> </a:t>
                      </a:r>
                      <a:r>
                        <a:rPr lang="en-US" sz="1200" u="none" strike="noStrike" dirty="0" err="1">
                          <a:effectLst/>
                        </a:rPr>
                        <a:t>Toloczko</a:t>
                      </a:r>
                      <a:endParaRPr lang="en-US" sz="1200" b="0" i="0" u="none" strike="noStrike" dirty="0">
                        <a:solidFill>
                          <a:srgbClr val="000000"/>
                        </a:solidFill>
                        <a:effectLst/>
                        <a:latin typeface="Aptos Narrow" panose="020B0004020202020204" pitchFamily="34" charset="0"/>
                      </a:endParaRPr>
                    </a:p>
                  </a:txBody>
                  <a:tcPr marL="7413" marR="7413" marT="741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rPr>
                        <a:t>$0.64 </a:t>
                      </a:r>
                      <a:endParaRPr lang="en-US" sz="1200" b="0" i="0" u="none" strike="noStrike">
                        <a:solidFill>
                          <a:srgbClr val="000000"/>
                        </a:solidFill>
                        <a:effectLst/>
                        <a:latin typeface="Aptos Narrow" panose="020B0004020202020204" pitchFamily="34" charset="0"/>
                      </a:endParaRPr>
                    </a:p>
                  </a:txBody>
                  <a:tcPr marL="7413" marR="7413" marT="741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fontAlgn="ctr"/>
                      <a:r>
                        <a:rPr lang="en-US" sz="1200" u="none" strike="noStrike" dirty="0">
                          <a:effectLst/>
                        </a:rPr>
                        <a:t>3 years</a:t>
                      </a:r>
                      <a:endParaRPr lang="en-US" sz="1200" b="0" i="0" u="none" strike="noStrike" dirty="0">
                        <a:solidFill>
                          <a:srgbClr val="000000"/>
                        </a:solidFill>
                        <a:effectLst/>
                        <a:latin typeface="Aptos Narrow" panose="020B0004020202020204" pitchFamily="34" charset="0"/>
                      </a:endParaRPr>
                    </a:p>
                  </a:txBody>
                  <a:tcPr marL="7413" marR="7413" marT="741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tcPr>
                </a:tc>
                <a:tc>
                  <a:txBody>
                    <a:bodyPr/>
                    <a:lstStyle/>
                    <a:p>
                      <a:pPr marL="61913" indent="0" algn="l" fontAlgn="ctr">
                        <a:tabLst/>
                      </a:pPr>
                      <a:r>
                        <a:rPr lang="en-US" sz="1000" b="1" u="none" strike="noStrike" dirty="0">
                          <a:effectLst/>
                        </a:rPr>
                        <a:t>Elemental effects on radiation damage in tempered martensitic steels neutron irradiated to high doses at fast reactor relevant temperatures</a:t>
                      </a:r>
                      <a:endParaRPr lang="en-US" sz="1000" b="1" i="0" u="none" strike="noStrike" dirty="0">
                        <a:solidFill>
                          <a:srgbClr val="000000"/>
                        </a:solidFill>
                        <a:effectLst/>
                        <a:latin typeface="Aptos Narrow" panose="020B0004020202020204" pitchFamily="34" charset="0"/>
                      </a:endParaRPr>
                    </a:p>
                  </a:txBody>
                  <a:tcPr marL="7413" marR="7413" marT="741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76209207"/>
                  </a:ext>
                </a:extLst>
              </a:tr>
              <a:tr h="1093215">
                <a:tc gridSpan="6">
                  <a:txBody>
                    <a:bodyPr/>
                    <a:lstStyle/>
                    <a:p>
                      <a:pPr marL="61913" indent="0" algn="l" fontAlgn="t">
                        <a:tabLst/>
                      </a:pPr>
                      <a:r>
                        <a:rPr lang="en-US" sz="1200" b="1" u="none" strike="noStrike" dirty="0">
                          <a:effectLst/>
                        </a:rPr>
                        <a:t>Objective:</a:t>
                      </a:r>
                    </a:p>
                    <a:p>
                      <a:pPr marL="61913" indent="0" algn="l" fontAlgn="t">
                        <a:tabLst/>
                      </a:pPr>
                      <a:r>
                        <a:rPr lang="en-US" sz="1200" u="none" strike="noStrike" dirty="0">
                          <a:effectLst/>
                        </a:rPr>
                        <a:t>Embrittlement of tempered martensitic (TM) steels is a key issue for their use in several advanced reactor concepts. PNNL has access to multiple TM steels irradiated in FFTF from 370-500°C with variations in C, Si, Mn, Ni, V, Cr, Mo, and N which all affect microstructure during irradiation. We will analyze mechanical properties and microstructure of selected TM steels to quantify the effects of elemental variations on radiation-induced precipitate formation and mechanical properties. </a:t>
                      </a:r>
                      <a:endParaRPr lang="en-US" sz="1200" b="0" i="0" u="none" strike="noStrike" dirty="0">
                        <a:solidFill>
                          <a:srgbClr val="000000"/>
                        </a:solidFill>
                        <a:effectLst/>
                        <a:latin typeface="Aptos Narrow" panose="020B0004020202020204" pitchFamily="34" charset="0"/>
                      </a:endParaRPr>
                    </a:p>
                  </a:txBody>
                  <a:tcPr marL="7413" marR="7413" marT="741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tcPr>
                </a:tc>
                <a:tc hMerge="1">
                  <a:txBody>
                    <a:bodyPr/>
                    <a:lstStyle/>
                    <a:p>
                      <a:endParaRPr lang="en-US"/>
                    </a:p>
                  </a:txBody>
                  <a:tcPr/>
                </a:tc>
                <a:extLst>
                  <a:ext uri="{0D108BD9-81ED-4DB2-BD59-A6C34878D82A}">
                    <a16:rowId xmlns:a16="http://schemas.microsoft.com/office/drawing/2014/main" val="3889381128"/>
                  </a:ext>
                </a:extLst>
              </a:tr>
              <a:tr h="2391877">
                <a:tc gridSpan="3">
                  <a:txBody>
                    <a:bodyPr/>
                    <a:lstStyle/>
                    <a:p>
                      <a:pPr algn="l" fontAlgn="t"/>
                      <a:r>
                        <a:rPr lang="en-US" sz="1200" b="1" u="none" strike="noStrike" dirty="0">
                          <a:effectLst/>
                        </a:rPr>
                        <a:t>Collaborators:</a:t>
                      </a:r>
                    </a:p>
                    <a:p>
                      <a:pPr algn="l" fontAlgn="t"/>
                      <a:r>
                        <a:rPr lang="en-US" sz="1200" u="none" strike="noStrike" dirty="0">
                          <a:effectLst/>
                        </a:rPr>
                        <a:t>   Dr. Dan Edwards, PNNL</a:t>
                      </a:r>
                      <a:br>
                        <a:rPr lang="en-US" sz="1200" u="none" strike="noStrike" dirty="0">
                          <a:effectLst/>
                        </a:rPr>
                      </a:br>
                      <a:r>
                        <a:rPr lang="en-US" sz="1200" u="none" strike="noStrike" dirty="0">
                          <a:effectLst/>
                        </a:rPr>
                        <a:t>   Dr. Don Brown, National Energy Technology Laboratory, </a:t>
                      </a:r>
                      <a:br>
                        <a:rPr lang="en-US" sz="1200" u="none" strike="noStrike" dirty="0">
                          <a:effectLst/>
                        </a:rPr>
                      </a:br>
                      <a:r>
                        <a:rPr lang="en-US" sz="1200" u="none" strike="noStrike" dirty="0">
                          <a:effectLst/>
                        </a:rPr>
                        <a:t>   Dr. Kayla Yano, PNNL</a:t>
                      </a:r>
                      <a:br>
                        <a:rPr lang="en-US" sz="1200" u="none" strike="noStrike" dirty="0">
                          <a:effectLst/>
                        </a:rPr>
                      </a:br>
                      <a:r>
                        <a:rPr lang="en-US" sz="1200" u="none" strike="noStrike" dirty="0">
                          <a:effectLst/>
                        </a:rPr>
                        <a:t>   Dr. Stuart Maloy, PNNL</a:t>
                      </a:r>
                      <a:br>
                        <a:rPr lang="en-US" sz="1200" u="none" strike="noStrike" dirty="0">
                          <a:effectLst/>
                        </a:rPr>
                      </a:br>
                      <a:r>
                        <a:rPr lang="en-US" sz="1200" u="none" strike="noStrike" dirty="0">
                          <a:effectLst/>
                        </a:rPr>
                        <a:t>   Dr. Tarik  Saleh, LANL</a:t>
                      </a:r>
                      <a:br>
                        <a:rPr lang="en-US" sz="1200" u="none" strike="noStrike" dirty="0">
                          <a:effectLst/>
                        </a:rPr>
                      </a:br>
                      <a:r>
                        <a:rPr lang="en-US" sz="1200" u="none" strike="noStrike" dirty="0">
                          <a:effectLst/>
                        </a:rPr>
                        <a:t>   Dr. Yaqiao Wu, BSU</a:t>
                      </a:r>
                      <a:br>
                        <a:rPr lang="en-US" sz="1200" u="none" strike="noStrike" dirty="0">
                          <a:effectLst/>
                        </a:rPr>
                      </a:br>
                      <a:r>
                        <a:rPr lang="en-US" sz="1200" u="none" strike="noStrike" dirty="0">
                          <a:effectLst/>
                        </a:rPr>
                        <a:t>   Mr. Peter Hosemann, UC Berkeley</a:t>
                      </a:r>
                      <a:br>
                        <a:rPr lang="en-US" sz="1200" u="none" strike="noStrike" dirty="0">
                          <a:effectLst/>
                        </a:rPr>
                      </a:br>
                      <a:r>
                        <a:rPr lang="en-US" sz="1200" u="none" strike="noStrike" dirty="0">
                          <a:effectLst/>
                        </a:rPr>
                        <a:t>   Mr. </a:t>
                      </a:r>
                      <a:r>
                        <a:rPr lang="en-US" sz="1200" u="none" strike="noStrike" dirty="0" err="1">
                          <a:effectLst/>
                        </a:rPr>
                        <a:t>Ramprashad</a:t>
                      </a:r>
                      <a:r>
                        <a:rPr lang="en-US" sz="1200" u="none" strike="noStrike" dirty="0">
                          <a:effectLst/>
                        </a:rPr>
                        <a:t> Prabhakaran, PNNL</a:t>
                      </a:r>
                      <a:br>
                        <a:rPr lang="en-US" sz="1200" u="none" strike="noStrike" dirty="0">
                          <a:effectLst/>
                        </a:rPr>
                      </a:br>
                      <a:br>
                        <a:rPr lang="en-US" sz="1200" u="none" strike="noStrike" dirty="0">
                          <a:effectLst/>
                        </a:rPr>
                      </a:br>
                      <a:r>
                        <a:rPr lang="en-US" sz="1200" b="1" u="none" strike="noStrike" dirty="0">
                          <a:effectLst/>
                        </a:rPr>
                        <a:t>Technical Leads:</a:t>
                      </a:r>
                    </a:p>
                    <a:p>
                      <a:pPr algn="l" fontAlgn="t"/>
                      <a:r>
                        <a:rPr lang="en-US" sz="1200" u="none" strike="noStrike" dirty="0">
                          <a:effectLst/>
                        </a:rPr>
                        <a:t>  Dr. Stuart Maloy, PNNL</a:t>
                      </a:r>
                    </a:p>
                    <a:p>
                      <a:pPr algn="l" fontAlgn="t"/>
                      <a:endParaRPr lang="en-US" sz="1200" b="0" i="0" u="none" strike="noStrike" dirty="0">
                        <a:solidFill>
                          <a:srgbClr val="000000"/>
                        </a:solidFill>
                        <a:effectLst/>
                        <a:latin typeface="Aptos Narrow" panose="020B0004020202020204" pitchFamily="34" charset="0"/>
                      </a:endParaRPr>
                    </a:p>
                  </a:txBody>
                  <a:tcPr marL="7413" marR="7413" marT="741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a:txBody>
                    <a:bodyPr/>
                    <a:lstStyle/>
                    <a:p>
                      <a:pPr algn="l" fontAlgn="t"/>
                      <a:r>
                        <a:rPr lang="en-US" sz="1200" u="none" strike="noStrike" dirty="0">
                          <a:effectLst/>
                        </a:rPr>
                        <a:t> </a:t>
                      </a:r>
                      <a:endParaRPr lang="en-US" sz="1200" b="0" i="0" u="none" strike="noStrike" dirty="0">
                        <a:solidFill>
                          <a:srgbClr val="000000"/>
                        </a:solidFill>
                        <a:effectLst/>
                        <a:latin typeface="Aptos Narrow" panose="020B0004020202020204" pitchFamily="34" charset="0"/>
                      </a:endParaRPr>
                    </a:p>
                  </a:txBody>
                  <a:tcPr marL="7413" marR="7413" marT="7413"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l" fontAlgn="t"/>
                      <a:endParaRPr lang="en-US" sz="1200" b="1" u="none" strike="noStrike" dirty="0">
                        <a:effectLst/>
                      </a:endParaRPr>
                    </a:p>
                    <a:p>
                      <a:pPr algn="l" fontAlgn="t"/>
                      <a:r>
                        <a:rPr lang="en-US" sz="1200" b="1" u="none" strike="noStrike" dirty="0">
                          <a:effectLst/>
                        </a:rPr>
                        <a:t>Capabilities:</a:t>
                      </a:r>
                    </a:p>
                    <a:p>
                      <a:pPr algn="l" fontAlgn="t"/>
                      <a:r>
                        <a:rPr lang="en-US" sz="1200" u="none" strike="noStrike" dirty="0">
                          <a:effectLst/>
                        </a:rPr>
                        <a:t>PNNL: Scanning Electron Microscopy (SEM), Transmission Electron Microscopy (TEM), Focused Ion Beam (FIB) Milling, TEM </a:t>
                      </a:r>
                      <a:r>
                        <a:rPr lang="en-US" sz="1200" u="none" strike="noStrike" dirty="0" err="1">
                          <a:effectLst/>
                        </a:rPr>
                        <a:t>Liftout</a:t>
                      </a:r>
                      <a:r>
                        <a:rPr lang="en-US" sz="1200" u="none" strike="noStrike" dirty="0">
                          <a:effectLst/>
                        </a:rPr>
                        <a:t> Flash Polishing, Hardness Measurement.</a:t>
                      </a:r>
                      <a:br>
                        <a:rPr lang="en-US" sz="1200" u="none" strike="noStrike" dirty="0">
                          <a:effectLst/>
                        </a:rPr>
                      </a:br>
                      <a:br>
                        <a:rPr lang="en-US" sz="1200" u="none" strike="noStrike" dirty="0">
                          <a:effectLst/>
                        </a:rPr>
                      </a:br>
                      <a:r>
                        <a:rPr lang="en-US" sz="1200" u="none" strike="noStrike" dirty="0">
                          <a:effectLst/>
                        </a:rPr>
                        <a:t>Atom Probe Tomography (APT): CAES.</a:t>
                      </a:r>
                      <a:br>
                        <a:rPr lang="en-US" sz="1200" u="none" strike="noStrike" dirty="0">
                          <a:effectLst/>
                        </a:rPr>
                      </a:br>
                      <a:br>
                        <a:rPr lang="en-US" sz="1200" u="none" strike="noStrike" dirty="0">
                          <a:effectLst/>
                        </a:rPr>
                      </a:br>
                      <a:r>
                        <a:rPr lang="en-US" sz="1200" u="none" strike="noStrike" dirty="0">
                          <a:effectLst/>
                        </a:rPr>
                        <a:t>Tensile Testing of Submillimeter-Size Specimens: UC Berkeley.</a:t>
                      </a:r>
                      <a:endParaRPr lang="en-US" sz="1200" b="0" i="0" u="none" strike="noStrike" dirty="0">
                        <a:solidFill>
                          <a:srgbClr val="000000"/>
                        </a:solidFill>
                        <a:effectLst/>
                        <a:latin typeface="Aptos Narrow" panose="020B0004020202020204" pitchFamily="34" charset="0"/>
                      </a:endParaRPr>
                    </a:p>
                  </a:txBody>
                  <a:tcPr marL="7413" marR="7413" marT="7413"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561596467"/>
                  </a:ext>
                </a:extLst>
              </a:tr>
            </a:tbl>
          </a:graphicData>
        </a:graphic>
      </p:graphicFrame>
    </p:spTree>
    <p:extLst>
      <p:ext uri="{BB962C8B-B14F-4D97-AF65-F5344CB8AC3E}">
        <p14:creationId xmlns:p14="http://schemas.microsoft.com/office/powerpoint/2010/main" val="26440213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29BF4-ADA5-9F4B-F522-A2D034465E7A}"/>
              </a:ext>
            </a:extLst>
          </p:cNvPr>
          <p:cNvSpPr>
            <a:spLocks noGrp="1"/>
          </p:cNvSpPr>
          <p:nvPr>
            <p:ph type="title"/>
          </p:nvPr>
        </p:nvSpPr>
        <p:spPr/>
        <p:txBody>
          <a:bodyPr/>
          <a:lstStyle/>
          <a:p>
            <a:r>
              <a:rPr lang="en-US" dirty="0"/>
              <a:t>Hot Cells</a:t>
            </a:r>
          </a:p>
        </p:txBody>
      </p:sp>
      <p:pic>
        <p:nvPicPr>
          <p:cNvPr id="4" name="Content Placeholder 3">
            <a:extLst>
              <a:ext uri="{FF2B5EF4-FFF2-40B4-BE49-F238E27FC236}">
                <a16:creationId xmlns:a16="http://schemas.microsoft.com/office/drawing/2014/main" id="{3D56B9E6-DC1F-388A-0734-F1B10DC90440}"/>
              </a:ext>
            </a:extLst>
          </p:cNvPr>
          <p:cNvPicPr>
            <a:picLocks noGrp="1" noChangeAspect="1"/>
          </p:cNvPicPr>
          <p:nvPr>
            <p:ph idx="1"/>
          </p:nvPr>
        </p:nvPicPr>
        <p:blipFill>
          <a:blip r:embed="rId2"/>
          <a:stretch>
            <a:fillRect/>
          </a:stretch>
        </p:blipFill>
        <p:spPr>
          <a:xfrm>
            <a:off x="1028015" y="1025090"/>
            <a:ext cx="9962987" cy="5051709"/>
          </a:xfrm>
          <a:prstGeom prst="rect">
            <a:avLst/>
          </a:prstGeom>
        </p:spPr>
      </p:pic>
    </p:spTree>
    <p:extLst>
      <p:ext uri="{BB962C8B-B14F-4D97-AF65-F5344CB8AC3E}">
        <p14:creationId xmlns:p14="http://schemas.microsoft.com/office/powerpoint/2010/main" val="3392842024"/>
      </p:ext>
    </p:extLst>
  </p:cSld>
  <p:clrMapOvr>
    <a:masterClrMapping/>
  </p:clrMapOvr>
</p:sld>
</file>

<file path=ppt/theme/theme1.xml><?xml version="1.0" encoding="utf-8"?>
<a:theme xmlns:a="http://schemas.openxmlformats.org/drawingml/2006/main" name="INL 2020">
  <a:themeElements>
    <a:clrScheme name="NSUF Color Scheme">
      <a:dk1>
        <a:srgbClr val="15345B"/>
      </a:dk1>
      <a:lt1>
        <a:srgbClr val="FFFFFF"/>
      </a:lt1>
      <a:dk2>
        <a:srgbClr val="07519E"/>
      </a:dk2>
      <a:lt2>
        <a:srgbClr val="4A95D0"/>
      </a:lt2>
      <a:accent1>
        <a:srgbClr val="DB792C"/>
      </a:accent1>
      <a:accent2>
        <a:srgbClr val="4A95D0"/>
      </a:accent2>
      <a:accent3>
        <a:srgbClr val="15345B"/>
      </a:accent3>
      <a:accent4>
        <a:srgbClr val="D89328"/>
      </a:accent4>
      <a:accent5>
        <a:srgbClr val="8E8E8E"/>
      </a:accent5>
      <a:accent6>
        <a:srgbClr val="C4C6C7"/>
      </a:accent6>
      <a:hlink>
        <a:srgbClr val="D89328"/>
      </a:hlink>
      <a:folHlink>
        <a:srgbClr val="4A95D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NL_2022_hexDark_wide-WEB" id="{BFCE2894-AEF1-8B46-9681-589859762878}" vid="{2C3C1B24-8270-DB49-B9E8-13EE0CF6AED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NSUF-Presentation-Template_2024</Template>
  <TotalTime>3167</TotalTime>
  <Words>7508</Words>
  <Application>Microsoft Macintosh PowerPoint</Application>
  <PresentationFormat>Widescreen</PresentationFormat>
  <Paragraphs>906</Paragraphs>
  <Slides>82</Slides>
  <Notes>20</Notes>
  <HiddenSlides>1</HiddenSlides>
  <MMClips>1</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82</vt:i4>
      </vt:variant>
    </vt:vector>
  </HeadingPairs>
  <TitlesOfParts>
    <vt:vector size="97" baseType="lpstr">
      <vt:lpstr>DengXian</vt:lpstr>
      <vt:lpstr>ＭＳ Ｐゴシック</vt:lpstr>
      <vt:lpstr>Aptos</vt:lpstr>
      <vt:lpstr>Aptos Narrow</vt:lpstr>
      <vt:lpstr>Arial</vt:lpstr>
      <vt:lpstr>Arial Narrow</vt:lpstr>
      <vt:lpstr>Arial, narrow</vt:lpstr>
      <vt:lpstr>Calibri</vt:lpstr>
      <vt:lpstr>Cambria Math</vt:lpstr>
      <vt:lpstr>Century Gothic</vt:lpstr>
      <vt:lpstr>Courier New</vt:lpstr>
      <vt:lpstr>Helvetica</vt:lpstr>
      <vt:lpstr>Roboto</vt:lpstr>
      <vt:lpstr>Wingdings</vt:lpstr>
      <vt:lpstr>INL 2020</vt:lpstr>
      <vt:lpstr>PowerPoint Presentation</vt:lpstr>
      <vt:lpstr>The Nuclear Science User Facilities (NSUF) Program</vt:lpstr>
      <vt:lpstr>The Nuclear Science User Facilities (NSUF) Program</vt:lpstr>
      <vt:lpstr>NSUF research areas cover all technical readiness levels</vt:lpstr>
      <vt:lpstr>NSUF Capabilities</vt:lpstr>
      <vt:lpstr>NSUF offers the best capabilities across the nation</vt:lpstr>
      <vt:lpstr>Simulated Reactor Environments: Neutron Irradiation</vt:lpstr>
      <vt:lpstr>PowerPoint Presentation</vt:lpstr>
      <vt:lpstr>Hot Cells</vt:lpstr>
      <vt:lpstr>PowerPoint Presentation</vt:lpstr>
      <vt:lpstr>PowerPoint Presentation</vt:lpstr>
      <vt:lpstr>PowerPoint Presentation</vt:lpstr>
      <vt:lpstr>High Performance Computing (HPC) resources</vt:lpstr>
      <vt:lpstr>High Performance Computing (HPC)</vt:lpstr>
      <vt:lpstr>Nuclear Research Data System (NRDS)</vt:lpstr>
      <vt:lpstr>NSUF User Access Opportunities –Prior Year Accomplishments</vt:lpstr>
      <vt:lpstr>NSUF Funding Calls</vt:lpstr>
      <vt:lpstr>NSUF Access Award Projects Summary: FY07-FY24 </vt:lpstr>
      <vt:lpstr>NSUF User Access Awards - CINR  Large Projects</vt:lpstr>
      <vt:lpstr>CINR awarded projects FY15 – FY24</vt:lpstr>
      <vt:lpstr>Summary of CINR work in various technical areas</vt:lpstr>
      <vt:lpstr>CINR awarded projects up to FY24 by research field </vt:lpstr>
      <vt:lpstr>NSUF Funding Calls</vt:lpstr>
      <vt:lpstr>NSUF User Access Opportunities:  Rapid Turnaround Experiments</vt:lpstr>
      <vt:lpstr>NSUF Rapid Turnaround Experiments FY24</vt:lpstr>
      <vt:lpstr>FY24 Rapid Turnaround Experiments Metrics</vt:lpstr>
      <vt:lpstr>NSUF SuperRTE FY24</vt:lpstr>
      <vt:lpstr>NSUF User Access Awards: Rapid Turnaround Experiments Small projects</vt:lpstr>
      <vt:lpstr>CDF for reviewed RTE proposal costs</vt:lpstr>
      <vt:lpstr>RTE and SuperRTE awarded projects through FY24 Institution type </vt:lpstr>
      <vt:lpstr>NSUF Rapid Turnaround Experiments FY24</vt:lpstr>
      <vt:lpstr>NSUF RTE Proposal Updates</vt:lpstr>
      <vt:lpstr>NSUF RTE Project Award Updates</vt:lpstr>
      <vt:lpstr>NSUF RTE Project Award Updates</vt:lpstr>
      <vt:lpstr>NSUF RTE Completion Reports</vt:lpstr>
      <vt:lpstr>NSUF Website Updates</vt:lpstr>
      <vt:lpstr>Multi-Factor (MFA) Authentication: A New Secure Login Process </vt:lpstr>
      <vt:lpstr>Proposal Validation: Simplifying the Process of Proposing Research</vt:lpstr>
      <vt:lpstr>Project Status: Tracking, Scheduling and Reporting</vt:lpstr>
      <vt:lpstr>NRDS Integration: The Future of Research Data</vt:lpstr>
      <vt:lpstr>NSUF Community Interactions</vt:lpstr>
      <vt:lpstr>NSUF Hosts Workshop on Irradiation Testing </vt:lpstr>
      <vt:lpstr>2024 User Development Pilot Workshop on Irradiation Testing</vt:lpstr>
      <vt:lpstr>NSUF Hosts 2024 Science Review Board</vt:lpstr>
      <vt:lpstr>NSUF Hosts 2024 Science Review Board</vt:lpstr>
      <vt:lpstr>Communications Highlights</vt:lpstr>
      <vt:lpstr>Communications Highlights</vt:lpstr>
      <vt:lpstr>Nuclear Fuels and Materials Library Inventory, Harvesting, and Donations</vt:lpstr>
      <vt:lpstr>Nuclear Fuels and Materials Library</vt:lpstr>
      <vt:lpstr>PowerPoint Presentation</vt:lpstr>
      <vt:lpstr>NSUF Nuclear Fuels and Materials Library Updated NFML Policy https://nsuf.inl.gov/Page/nfml_request </vt:lpstr>
      <vt:lpstr>NSUF Nuclear Fuels and Materials Library Updated NFML Policy (continued) </vt:lpstr>
      <vt:lpstr>PowerPoint Presentation</vt:lpstr>
      <vt:lpstr>PowerPoint Presentation</vt:lpstr>
      <vt:lpstr>PowerPoint Presentation</vt:lpstr>
      <vt:lpstr>PowerPoint Presentation</vt:lpstr>
      <vt:lpstr>PowerPoint Presentation</vt:lpstr>
      <vt:lpstr>Nuclear Fuels and Materials Library Directed Irradiation Campaigns</vt:lpstr>
      <vt:lpstr>NSUF-NNUF Cooperative ATR Project (NIFT-E)</vt:lpstr>
      <vt:lpstr>NIFT-E Capsules &amp; Specimens </vt:lpstr>
      <vt:lpstr>NIFT-E Capsules &amp; Specimens </vt:lpstr>
      <vt:lpstr>NIFT-E Project Timeline &amp; Strategy</vt:lpstr>
      <vt:lpstr>SAM-3 Collaborative ATR Irradiation Campaign</vt:lpstr>
      <vt:lpstr>Specimen Identification and Prioritization (SIP) Working Group</vt:lpstr>
      <vt:lpstr>SMSC Capsule Materials and Irradiation Limits</vt:lpstr>
      <vt:lpstr>5/8” NSUF Structural Material Standard Capsule (SMSC)</vt:lpstr>
      <vt:lpstr>SIP WG Progress and Timeline</vt:lpstr>
      <vt:lpstr>Expected Impacts of the SAM-3 Campaign</vt:lpstr>
      <vt:lpstr>PowerPoint Presentation</vt:lpstr>
      <vt:lpstr>NSUF Birthday</vt:lpstr>
      <vt:lpstr>Backup Slides – CINR Projects</vt:lpstr>
      <vt:lpstr>FY23 CINR access awards</vt:lpstr>
      <vt:lpstr>FY23 CINR access awards</vt:lpstr>
      <vt:lpstr>FY23 CINR access awards</vt:lpstr>
      <vt:lpstr>FY24 CINR access awards</vt:lpstr>
      <vt:lpstr>FY24 CINR access awards</vt:lpstr>
      <vt:lpstr>FY24 CINR access awards</vt:lpstr>
      <vt:lpstr>FY24 CINR access awards</vt:lpstr>
      <vt:lpstr>FY24 CINR access awards</vt:lpstr>
      <vt:lpstr>FY24 CINR access awards</vt:lpstr>
      <vt:lpstr>FY24 CINR access awards</vt:lpstr>
      <vt:lpstr>FY24 CINR access awards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Brenden J. Heidrich</dc:creator>
  <cp:lastModifiedBy>Brenden J. Heidrich</cp:lastModifiedBy>
  <cp:revision>9</cp:revision>
  <dcterms:created xsi:type="dcterms:W3CDTF">2025-02-27T16:38:28Z</dcterms:created>
  <dcterms:modified xsi:type="dcterms:W3CDTF">2025-04-14T21:36:24Z</dcterms:modified>
</cp:coreProperties>
</file>