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1011" r:id="rId6"/>
    <p:sldId id="1016" r:id="rId7"/>
    <p:sldId id="1012" r:id="rId8"/>
    <p:sldId id="375" r:id="rId9"/>
    <p:sldId id="432" r:id="rId10"/>
    <p:sldId id="383" r:id="rId11"/>
    <p:sldId id="1007" r:id="rId12"/>
    <p:sldId id="1008" r:id="rId13"/>
    <p:sldId id="999" r:id="rId14"/>
    <p:sldId id="1017" r:id="rId15"/>
    <p:sldId id="1000" r:id="rId16"/>
    <p:sldId id="993" r:id="rId17"/>
    <p:sldId id="995" r:id="rId18"/>
    <p:sldId id="1014" r:id="rId19"/>
    <p:sldId id="1015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161" autoAdjust="0"/>
  </p:normalViewPr>
  <p:slideViewPr>
    <p:cSldViewPr snapToGrid="0" showGuides="1">
      <p:cViewPr varScale="1">
        <p:scale>
          <a:sx n="112" d="100"/>
          <a:sy n="112" d="100"/>
        </p:scale>
        <p:origin x="11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4/15/2025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4A824-C87D-21FB-0C76-E2142E5E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B29-935B-41B4-B852-96810DF066C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3FECF-D7E1-05DD-1356-B2520EC0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3F1B5-C105-30D5-8F2D-4E6CFF7E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5F1B-4D77-409A-99F8-03C2FA8A6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8" y="249239"/>
            <a:ext cx="11637433" cy="5355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77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3.emf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1C36-70D9-C582-A49B-9DF3D8166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12" y="1423707"/>
            <a:ext cx="9987876" cy="97872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Miniaturized Fracture Toughness Testing Technology for Irradiated Materials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95E9D-2007-F22A-8B23-B175351F1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779" y="2806395"/>
            <a:ext cx="10196454" cy="19839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TS Byun (PI), 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</a:rPr>
              <a:t>David Collins, </a:t>
            </a:r>
            <a:r>
              <a:rPr lang="en-US" sz="1600" dirty="0">
                <a:latin typeface="+mn-lt"/>
              </a:rPr>
              <a:t>Sunday Aduloju, 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</a:rPr>
              <a:t>Ben E. Garrison, </a:t>
            </a:r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Annabelle G. Le Coq</a:t>
            </a: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Kory D. Linton (</a:t>
            </a:r>
            <a:r>
              <a:rPr lang="en-US" sz="1600" i="0" dirty="0">
                <a:effectLst/>
                <a:latin typeface="+mn-lt"/>
              </a:rPr>
              <a:t>NSUF Program Manager at ORNL)</a:t>
            </a: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</a:rPr>
              <a:t>Oak 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u="none" strike="noStrike" baseline="0" dirty="0">
                <a:latin typeface="+mn-lt"/>
              </a:rPr>
              <a:t>Presented at 11:40 AM (MT), Wednesday, April 16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u="none" strike="noStrike" baseline="0" dirty="0">
                <a:latin typeface="+mn-lt"/>
              </a:rPr>
              <a:t>NSUF Program Capabilities and Instrument Scientists </a:t>
            </a: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75D2E-7F52-4160-461D-5F265E0F1297}"/>
              </a:ext>
            </a:extLst>
          </p:cNvPr>
          <p:cNvSpPr txBox="1"/>
          <p:nvPr/>
        </p:nvSpPr>
        <p:spPr>
          <a:xfrm>
            <a:off x="6639636" y="794922"/>
            <a:ext cx="4844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2025 NSUF Annual Program Review, April 15-17, </a:t>
            </a:r>
            <a:r>
              <a:rPr lang="en-US" sz="1200" b="1" i="1" u="none" strike="noStrike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Hybrid Meeting </a:t>
            </a:r>
            <a:endParaRPr lang="en-US" sz="1200" b="1" i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441F1-E41D-E1C1-8C78-05D4396DA6B8}"/>
              </a:ext>
            </a:extLst>
          </p:cNvPr>
          <p:cNvSpPr txBox="1"/>
          <p:nvPr/>
        </p:nvSpPr>
        <p:spPr>
          <a:xfrm>
            <a:off x="275620" y="5657671"/>
            <a:ext cx="582037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Acknowledgement: </a:t>
            </a:r>
            <a:r>
              <a:rPr lang="en-US" sz="1200" b="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the U.S. Department of Energy, O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sz="1200" b="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of Nuclear Energy under DOE Idaho Operations Office Contract DE-AC07- 051D14517 as part of the Nuclear Science User Facilities (NSUF) Program.</a:t>
            </a:r>
            <a:r>
              <a:rPr lang="en-US" sz="120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research (NFE-24-10168) was performed </a:t>
            </a:r>
            <a:r>
              <a:rPr lang="en-US" sz="1200" b="0" i="1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Oak Ridge National Laboratory for the NSUF Program, under the contract DE-AC05-00OR22725 with UT-Battelle, LLC. 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6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9F38DF-2AFC-35D4-F4C1-2CC1FCC9F5BB}"/>
              </a:ext>
            </a:extLst>
          </p:cNvPr>
          <p:cNvSpPr txBox="1"/>
          <p:nvPr/>
        </p:nvSpPr>
        <p:spPr>
          <a:xfrm>
            <a:off x="293579" y="36729"/>
            <a:ext cx="890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FE Simulation: Fracture specimen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2FF94-60A6-4D09-C77D-575010BE1332}"/>
              </a:ext>
            </a:extLst>
          </p:cNvPr>
          <p:cNvSpPr txBox="1"/>
          <p:nvPr/>
        </p:nvSpPr>
        <p:spPr>
          <a:xfrm>
            <a:off x="369668" y="544348"/>
            <a:ext cx="577864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Material : ODS-AM-316H-RT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Fracture Specimen type: MBS with and without (2 x 15%) side grooves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Subjected to three-point bending (TPB)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Specimen dimension:14.8mm x 4.5mm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Specimen thickness: 1mm, 3mm, 4mm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Employs hexahedral linear dominated finite element mesh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3D solid model was created within SolidWorks 2022 environment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AAB823-5A24-EC22-68C4-542431CD83AA}"/>
              </a:ext>
            </a:extLst>
          </p:cNvPr>
          <p:cNvSpPr txBox="1"/>
          <p:nvPr/>
        </p:nvSpPr>
        <p:spPr>
          <a:xfrm>
            <a:off x="7158537" y="3791847"/>
            <a:ext cx="384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Load-Displacement curves for ODS-AM-316H-RT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D6361-5D87-80E3-1542-270671E3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607" y="5352484"/>
            <a:ext cx="5038725" cy="1314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6439A-9870-726B-241E-4C9287F042AA}"/>
              </a:ext>
            </a:extLst>
          </p:cNvPr>
          <p:cNvSpPr txBox="1"/>
          <p:nvPr/>
        </p:nvSpPr>
        <p:spPr>
          <a:xfrm>
            <a:off x="8072276" y="5167818"/>
            <a:ext cx="2751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Finite Element mesh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4BB64-162B-4F28-664A-D588BF99C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16" y="750569"/>
            <a:ext cx="4748645" cy="31426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592003-DC15-88E6-1557-4F91A44C505C}"/>
              </a:ext>
            </a:extLst>
          </p:cNvPr>
          <p:cNvGrpSpPr/>
          <p:nvPr/>
        </p:nvGrpSpPr>
        <p:grpSpPr>
          <a:xfrm>
            <a:off x="580947" y="3781193"/>
            <a:ext cx="6099329" cy="2773250"/>
            <a:chOff x="1072747" y="3005358"/>
            <a:chExt cx="9183243" cy="40883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8FE8CD-ED55-DAB9-B27E-5CACD1C8B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0054" y="3066869"/>
              <a:ext cx="3767684" cy="35781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693448-392A-514F-611E-82B6E2CC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0599" y="3005358"/>
              <a:ext cx="3985391" cy="36396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3DC4D-3D45-07D2-2449-2F87C4A41C8B}"/>
                </a:ext>
              </a:extLst>
            </p:cNvPr>
            <p:cNvSpPr txBox="1"/>
            <p:nvPr/>
          </p:nvSpPr>
          <p:spPr>
            <a:xfrm>
              <a:off x="1072747" y="5559377"/>
              <a:ext cx="2745910" cy="13611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MBS without side-groove under TPB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7DD6C-D479-4A5A-0EA8-62BAB0357D19}"/>
                </a:ext>
              </a:extLst>
            </p:cNvPr>
            <p:cNvSpPr txBox="1"/>
            <p:nvPr/>
          </p:nvSpPr>
          <p:spPr>
            <a:xfrm>
              <a:off x="6096001" y="5732529"/>
              <a:ext cx="2539270" cy="13611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MBS with side-groove under TPB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EF499-1EDA-2DF4-EE6E-ED02415592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96" t="4988" b="1758"/>
          <a:stretch/>
        </p:blipFill>
        <p:spPr>
          <a:xfrm>
            <a:off x="8174338" y="2113106"/>
            <a:ext cx="1269200" cy="951791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22193111-C176-7FEB-323F-CD9C1BBAB5D9}"/>
              </a:ext>
            </a:extLst>
          </p:cNvPr>
          <p:cNvSpPr/>
          <p:nvPr/>
        </p:nvSpPr>
        <p:spPr>
          <a:xfrm>
            <a:off x="7431206" y="1487605"/>
            <a:ext cx="102358" cy="156949"/>
          </a:xfrm>
          <a:prstGeom prst="up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A1B4DFD-9F44-0EF0-F77A-E00D5C2F68FF}"/>
              </a:ext>
            </a:extLst>
          </p:cNvPr>
          <p:cNvSpPr/>
          <p:nvPr/>
        </p:nvSpPr>
        <p:spPr>
          <a:xfrm>
            <a:off x="10299510" y="1100918"/>
            <a:ext cx="102358" cy="156949"/>
          </a:xfrm>
          <a:prstGeom prst="up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564CF-7ACE-A757-599E-3D7C33633081}"/>
              </a:ext>
            </a:extLst>
          </p:cNvPr>
          <p:cNvSpPr txBox="1"/>
          <p:nvPr/>
        </p:nvSpPr>
        <p:spPr>
          <a:xfrm>
            <a:off x="6680276" y="4542118"/>
            <a:ext cx="53873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>
                <a:highlight>
                  <a:srgbClr val="FFFF00"/>
                </a:highlight>
                <a:latin typeface="+mn-lt"/>
              </a:rPr>
              <a:t>High Strain Constraint Is Essential!</a:t>
            </a:r>
          </a:p>
        </p:txBody>
      </p:sp>
    </p:spTree>
    <p:extLst>
      <p:ext uri="{BB962C8B-B14F-4D97-AF65-F5344CB8AC3E}">
        <p14:creationId xmlns:p14="http://schemas.microsoft.com/office/powerpoint/2010/main" val="334579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99549-5D8F-A60E-96BC-A2C8D4238CC4}"/>
              </a:ext>
            </a:extLst>
          </p:cNvPr>
          <p:cNvGrpSpPr/>
          <p:nvPr/>
        </p:nvGrpSpPr>
        <p:grpSpPr>
          <a:xfrm>
            <a:off x="538435" y="753228"/>
            <a:ext cx="9228832" cy="5533150"/>
            <a:chOff x="543502" y="639059"/>
            <a:chExt cx="11558184" cy="6057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AC05D2-54C4-C1B0-DC76-D062FFB6E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1787" y="4978720"/>
              <a:ext cx="2679899" cy="157954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4EEEA5-D337-AC10-36D1-06DBE4E62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2688" y="2949895"/>
              <a:ext cx="2978998" cy="183691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A9ADC7-90B5-31BF-6B83-02D9C401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3168" y="706950"/>
              <a:ext cx="2548518" cy="16645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2E898F-D494-2A23-F5B0-173CA4E7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0715" y="706950"/>
              <a:ext cx="2652277" cy="166459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657745-C44E-4D1B-64E1-59F1003B7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1163" y="2793470"/>
              <a:ext cx="2924874" cy="18369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0B27DA-F610-F581-6DC7-997FB65E9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4387" y="5102126"/>
              <a:ext cx="2744934" cy="15000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7A1199-BE22-88BA-F320-E79DE389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89512" y="647656"/>
              <a:ext cx="2406488" cy="1553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68AFC1-1580-8B55-7927-020AFD30C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7829" y="5043530"/>
              <a:ext cx="2659725" cy="15795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D716F6-C7A6-5CF7-259D-B0E5DE966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98580" y="2714025"/>
              <a:ext cx="3159333" cy="18369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C2B7CB-CA30-5815-A476-430F2EAF5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8250" y="639059"/>
              <a:ext cx="2457385" cy="156166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FCC0F5-A7A3-101F-56C7-88E647AE4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3502" y="2753296"/>
              <a:ext cx="2676994" cy="164179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D1EF50-3C74-DD10-D146-67E03DF8F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271" y="4973363"/>
              <a:ext cx="2659725" cy="151432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DE425-7718-C1D2-8948-73D010252CEF}"/>
                </a:ext>
              </a:extLst>
            </p:cNvPr>
            <p:cNvSpPr txBox="1"/>
            <p:nvPr/>
          </p:nvSpPr>
          <p:spPr>
            <a:xfrm>
              <a:off x="1139047" y="2080805"/>
              <a:ext cx="169249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b="1" dirty="0">
                  <a:solidFill>
                    <a:srgbClr val="0000CC"/>
                  </a:solidFill>
                  <a:latin typeface="+mn-lt"/>
                </a:rPr>
                <a:t>1 mm thick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66ACCD-961E-2CFC-673A-158E916EF1F4}"/>
                </a:ext>
              </a:extLst>
            </p:cNvPr>
            <p:cNvSpPr txBox="1"/>
            <p:nvPr/>
          </p:nvSpPr>
          <p:spPr>
            <a:xfrm>
              <a:off x="1068741" y="4225142"/>
              <a:ext cx="162651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b="1" dirty="0">
                  <a:solidFill>
                    <a:srgbClr val="0000CC"/>
                  </a:solidFill>
                  <a:latin typeface="+mn-lt"/>
                </a:rPr>
                <a:t>3 mm thick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DE259-63BC-8ED2-D844-BAFDECCCFECB}"/>
                </a:ext>
              </a:extLst>
            </p:cNvPr>
            <p:cNvSpPr txBox="1"/>
            <p:nvPr/>
          </p:nvSpPr>
          <p:spPr>
            <a:xfrm>
              <a:off x="1253535" y="6355029"/>
              <a:ext cx="175884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b="1" dirty="0">
                  <a:solidFill>
                    <a:srgbClr val="0000CC"/>
                  </a:solidFill>
                  <a:latin typeface="+mn-lt"/>
                </a:rPr>
                <a:t>4 mm thick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831456-7C35-D293-EEAD-A513562F511F}"/>
              </a:ext>
            </a:extLst>
          </p:cNvPr>
          <p:cNvSpPr txBox="1"/>
          <p:nvPr/>
        </p:nvSpPr>
        <p:spPr>
          <a:xfrm>
            <a:off x="399293" y="65721"/>
            <a:ext cx="1067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Mode-I Stress Fields at Crack Tip: Thinness Effect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08489-13EB-40E4-FEC8-8260F6485BBD}"/>
              </a:ext>
            </a:extLst>
          </p:cNvPr>
          <p:cNvSpPr txBox="1"/>
          <p:nvPr/>
        </p:nvSpPr>
        <p:spPr>
          <a:xfrm>
            <a:off x="9873874" y="2964269"/>
            <a:ext cx="2191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James, M. A., and J. C. Newman Jr. EFM (2003)</a:t>
            </a:r>
            <a:endParaRPr lang="en-US" sz="1200" i="1" dirty="0">
              <a:solidFill>
                <a:srgbClr val="0000CC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82045B-73E2-7169-AE90-5DE48E53DB5C}"/>
              </a:ext>
            </a:extLst>
          </p:cNvPr>
          <p:cNvGrpSpPr/>
          <p:nvPr/>
        </p:nvGrpSpPr>
        <p:grpSpPr>
          <a:xfrm>
            <a:off x="9918342" y="1466458"/>
            <a:ext cx="2002254" cy="4399093"/>
            <a:chOff x="9918342" y="1466458"/>
            <a:chExt cx="2002254" cy="43990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2CF845B-82CB-8465-B5E2-FE60CBA7D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18342" y="1466458"/>
              <a:ext cx="1723447" cy="15420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F7BC0A-55E1-3C32-0461-C0A13929B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5576" y="3675132"/>
              <a:ext cx="1628978" cy="166233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798701-BE03-A6B6-F95B-F51D52C92B9A}"/>
                </a:ext>
              </a:extLst>
            </p:cNvPr>
            <p:cNvSpPr txBox="1"/>
            <p:nvPr/>
          </p:nvSpPr>
          <p:spPr>
            <a:xfrm>
              <a:off x="10018892" y="5403886"/>
              <a:ext cx="19017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i="1" dirty="0">
                  <a:solidFill>
                    <a:srgbClr val="0000CC"/>
                  </a:solidFill>
                </a:rPr>
                <a:t>Anderson T.L. (2005)  (3</a:t>
              </a:r>
              <a:r>
                <a:rPr lang="en-US" sz="1200" i="1" baseline="30000" dirty="0">
                  <a:solidFill>
                    <a:srgbClr val="0000CC"/>
                  </a:solidFill>
                </a:rPr>
                <a:t>rd</a:t>
              </a:r>
              <a:r>
                <a:rPr lang="en-US" sz="1200" i="1" dirty="0">
                  <a:solidFill>
                    <a:srgbClr val="0000CC"/>
                  </a:solidFill>
                </a:rPr>
                <a:t> edition)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83428E-FC92-A71E-0532-ED92DA0D0E05}"/>
              </a:ext>
            </a:extLst>
          </p:cNvPr>
          <p:cNvGrpSpPr/>
          <p:nvPr/>
        </p:nvGrpSpPr>
        <p:grpSpPr>
          <a:xfrm>
            <a:off x="2253032" y="1462915"/>
            <a:ext cx="1058324" cy="1141678"/>
            <a:chOff x="2253032" y="1462915"/>
            <a:chExt cx="1058324" cy="114167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9AD97D-CEA9-505D-0784-0520B72934BB}"/>
                </a:ext>
              </a:extLst>
            </p:cNvPr>
            <p:cNvSpPr txBox="1"/>
            <p:nvPr/>
          </p:nvSpPr>
          <p:spPr>
            <a:xfrm>
              <a:off x="3116284" y="2161790"/>
              <a:ext cx="19507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1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3FC187F-C9DE-1EBB-8D93-2614E52145DA}"/>
                </a:ext>
              </a:extLst>
            </p:cNvPr>
            <p:cNvCxnSpPr>
              <a:cxnSpLocks/>
            </p:cNvCxnSpPr>
            <p:nvPr/>
          </p:nvCxnSpPr>
          <p:spPr>
            <a:xfrm>
              <a:off x="2810821" y="2234984"/>
              <a:ext cx="392883" cy="6791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D614956-CC02-4099-2338-D27603F5C7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17959" y="1712976"/>
              <a:ext cx="99321" cy="52791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27C949-9D64-21CE-A0BB-E1B519EF7F98}"/>
                </a:ext>
              </a:extLst>
            </p:cNvPr>
            <p:cNvSpPr txBox="1"/>
            <p:nvPr/>
          </p:nvSpPr>
          <p:spPr>
            <a:xfrm>
              <a:off x="2560067" y="1462915"/>
              <a:ext cx="19507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BB984AD-85AC-0D96-664A-D9B6D921D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6057" y="2235983"/>
              <a:ext cx="324648" cy="20459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DD0B00-EB1A-86DD-AB26-2146F6FFC18B}"/>
                </a:ext>
              </a:extLst>
            </p:cNvPr>
            <p:cNvSpPr txBox="1"/>
            <p:nvPr/>
          </p:nvSpPr>
          <p:spPr>
            <a:xfrm>
              <a:off x="2253032" y="2290661"/>
              <a:ext cx="19507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b="1" dirty="0"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12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332620C-F1DE-48FD-6088-EC032AF8F692}"/>
              </a:ext>
            </a:extLst>
          </p:cNvPr>
          <p:cNvSpPr txBox="1"/>
          <p:nvPr/>
        </p:nvSpPr>
        <p:spPr>
          <a:xfrm>
            <a:off x="302142" y="1046854"/>
            <a:ext cx="489745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Mode-I high-stress field shape is smaller in the specimen with side grooves than the specimen without.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Side-grooved specimen exhibits additional spear–shaped high-stress zone at edges but with low stress level. 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Material inside the plastic zone should be capable of carrying higher stresses and narrower distribution for a high strain constraint.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Assessment-1: MBS specimen with 15% side groove at each side has a well-confined stress/strain zone at crack tip.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9360AB-E430-1F6C-AD42-A04D92F18223}"/>
              </a:ext>
            </a:extLst>
          </p:cNvPr>
          <p:cNvSpPr txBox="1"/>
          <p:nvPr/>
        </p:nvSpPr>
        <p:spPr>
          <a:xfrm>
            <a:off x="399293" y="65721"/>
            <a:ext cx="1067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Mode-I Plastic Zone at Crack Tip: Assessment of High Strain/Strain Constraint in MBS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3D0B69-E7C5-74B3-CC2C-2A5966EC6C05}"/>
              </a:ext>
            </a:extLst>
          </p:cNvPr>
          <p:cNvGrpSpPr/>
          <p:nvPr/>
        </p:nvGrpSpPr>
        <p:grpSpPr>
          <a:xfrm>
            <a:off x="5084427" y="1179109"/>
            <a:ext cx="6805431" cy="4790054"/>
            <a:chOff x="4657961" y="1203056"/>
            <a:chExt cx="6805431" cy="47900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AF21CE-2F9B-F3F6-B403-7D58DA0DF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7961" y="1203056"/>
              <a:ext cx="3210582" cy="19222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69F538-4527-B07B-E315-7AF0049E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961" y="3830936"/>
              <a:ext cx="3594849" cy="19775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76F0D-138F-67FA-B31D-6301A1BB12A2}"/>
                </a:ext>
              </a:extLst>
            </p:cNvPr>
            <p:cNvSpPr txBox="1"/>
            <p:nvPr/>
          </p:nvSpPr>
          <p:spPr>
            <a:xfrm>
              <a:off x="6465437" y="3051895"/>
              <a:ext cx="48108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+mn-lt"/>
                </a:rPr>
                <a:t>Side-grooved specimen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D61C01-B4E7-0F74-4C27-979CBD01524B}"/>
                </a:ext>
              </a:extLst>
            </p:cNvPr>
            <p:cNvSpPr txBox="1"/>
            <p:nvPr/>
          </p:nvSpPr>
          <p:spPr>
            <a:xfrm>
              <a:off x="6537391" y="5623778"/>
              <a:ext cx="46669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+mn-lt"/>
                </a:rPr>
                <a:t>Specimen without side grooves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80F832-43E9-8946-EC34-FF6F268F5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6189" y="3801562"/>
              <a:ext cx="2667203" cy="19222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70ED25-7EEB-D975-9C10-FBA81249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65691" y="1203056"/>
              <a:ext cx="3210582" cy="1977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44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9E70D4-C960-0C11-86F5-EF0C15B0D772}"/>
              </a:ext>
            </a:extLst>
          </p:cNvPr>
          <p:cNvSpPr txBox="1"/>
          <p:nvPr/>
        </p:nvSpPr>
        <p:spPr>
          <a:xfrm>
            <a:off x="293579" y="57116"/>
            <a:ext cx="1153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Effect of Side Grooves on Equivalent (Von Mises) Stress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AA542D-1F5F-C8EE-5A1C-F667558E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029" y="1819435"/>
            <a:ext cx="1209675" cy="125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0EE60-9A0C-0661-825A-0E0932512875}"/>
              </a:ext>
            </a:extLst>
          </p:cNvPr>
          <p:cNvSpPr txBox="1"/>
          <p:nvPr/>
        </p:nvSpPr>
        <p:spPr>
          <a:xfrm>
            <a:off x="290787" y="656825"/>
            <a:ext cx="57072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Snapshots taken after yielding and max loads at the crack tip.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Clearly defined and large Mode-I (plane strain) plastic zone shape.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Mode-I plastic zone shape is smaller in the side-grooved specimen.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Specimen without side grooves has varying stress across the crack width near the crack tip (could produce  shear lips/tunnelling)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Side-grooved specimen has a constant stress across crack width 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679D4-EF3A-DE0A-3107-0691E7D7BF97}"/>
              </a:ext>
            </a:extLst>
          </p:cNvPr>
          <p:cNvSpPr txBox="1"/>
          <p:nvPr/>
        </p:nvSpPr>
        <p:spPr>
          <a:xfrm>
            <a:off x="581285" y="4491785"/>
            <a:ext cx="345890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70C0"/>
                </a:solidFill>
              </a:rPr>
              <a:t>The material inside the plastic zone can carry higher stresses, reducing the need for stress redistribution. 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James, M. A., and J. C. Newman Jr. EFM (2003)</a:t>
            </a:r>
            <a:endParaRPr lang="en-US" sz="1200" i="1" dirty="0"/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45816-DC46-B9F9-22AD-A0ADB7DAB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197" y="3954176"/>
            <a:ext cx="2749361" cy="24599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6824970-6D3F-CC5F-A6CC-90806A6491ED}"/>
              </a:ext>
            </a:extLst>
          </p:cNvPr>
          <p:cNvGrpSpPr/>
          <p:nvPr/>
        </p:nvGrpSpPr>
        <p:grpSpPr>
          <a:xfrm>
            <a:off x="7177137" y="585741"/>
            <a:ext cx="4544084" cy="5839447"/>
            <a:chOff x="7152268" y="223345"/>
            <a:chExt cx="4544084" cy="58394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9F81A5-9B33-0AC2-AA7C-B886F9B53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2835" y="3190417"/>
              <a:ext cx="4513517" cy="278195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BCAA2D-1BA5-3C1F-8FD3-636DADBBC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2268" y="223345"/>
              <a:ext cx="4424362" cy="271344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BD9DB7-16B3-7206-73E0-E0283F5195ED}"/>
                </a:ext>
              </a:extLst>
            </p:cNvPr>
            <p:cNvSpPr txBox="1"/>
            <p:nvPr/>
          </p:nvSpPr>
          <p:spPr>
            <a:xfrm>
              <a:off x="7167670" y="2456692"/>
              <a:ext cx="24071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Specimen without side grooves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A239DB-748A-2A76-B0B9-862A08E68821}"/>
                </a:ext>
              </a:extLst>
            </p:cNvPr>
            <p:cNvSpPr txBox="1"/>
            <p:nvPr/>
          </p:nvSpPr>
          <p:spPr>
            <a:xfrm>
              <a:off x="7318056" y="5416461"/>
              <a:ext cx="24071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Specimen with side grooves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73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95FD7E-3F91-F8FC-AB9E-3C1F99DE52D1}"/>
              </a:ext>
            </a:extLst>
          </p:cNvPr>
          <p:cNvSpPr txBox="1"/>
          <p:nvPr/>
        </p:nvSpPr>
        <p:spPr>
          <a:xfrm>
            <a:off x="293578" y="57116"/>
            <a:ext cx="1126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Side Grooves on Stress Components S11 &amp; S22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56270-0C06-ABE4-8CFD-D2E858E0D26C}"/>
              </a:ext>
            </a:extLst>
          </p:cNvPr>
          <p:cNvSpPr txBox="1"/>
          <p:nvPr/>
        </p:nvSpPr>
        <p:spPr>
          <a:xfrm>
            <a:off x="329443" y="721300"/>
            <a:ext cx="35061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Stress contour plot for normal stresses in 11 and 22 are plotted for specimens with and without side grooves.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Stress concentration zone is smaller in the side-grooved specimen than in the flat surface specimen.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S22 plot show a clearly defined tension at the region closer to the crack tip and compression at the load edge of the crack surface over the whole thickness (expected).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B6ABA-1289-055B-179D-EA0659C7CA0D}"/>
              </a:ext>
            </a:extLst>
          </p:cNvPr>
          <p:cNvGrpSpPr/>
          <p:nvPr/>
        </p:nvGrpSpPr>
        <p:grpSpPr>
          <a:xfrm>
            <a:off x="4088497" y="721300"/>
            <a:ext cx="7243541" cy="5593402"/>
            <a:chOff x="4835776" y="472155"/>
            <a:chExt cx="7243541" cy="55934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A51758-F81D-BC0C-5F4D-FF503124F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5776" y="2484386"/>
              <a:ext cx="1209675" cy="12573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79A45A-1A39-D0C5-4D2D-585389587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7453" y="3388437"/>
              <a:ext cx="3671864" cy="225763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F3E7E0-28B5-3B9B-211E-432D9B6A7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7284" y="472155"/>
              <a:ext cx="3542033" cy="22245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0796E1-9747-7A02-5520-187DD6F7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5355" y="472155"/>
              <a:ext cx="3739696" cy="21743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B4E9FD-67D6-5D39-A215-E2AE2971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5355" y="3744964"/>
              <a:ext cx="3350892" cy="201422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7AAFA9-F4EE-1028-7B30-154DF4800D2C}"/>
                </a:ext>
              </a:extLst>
            </p:cNvPr>
            <p:cNvSpPr txBox="1"/>
            <p:nvPr/>
          </p:nvSpPr>
          <p:spPr>
            <a:xfrm>
              <a:off x="6096000" y="2538327"/>
              <a:ext cx="36718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Specimen without side grooves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2927E0-48AB-EE1C-A230-0B00D1EE7D75}"/>
                </a:ext>
              </a:extLst>
            </p:cNvPr>
            <p:cNvSpPr txBox="1"/>
            <p:nvPr/>
          </p:nvSpPr>
          <p:spPr>
            <a:xfrm>
              <a:off x="6121447" y="5696225"/>
              <a:ext cx="4292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Specimen with side grooves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5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73A66E-6860-5C83-20DE-1EF6847E9B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238" y="100676"/>
            <a:ext cx="11317289" cy="86793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Limitations with MBS-1 Design and Testing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D948-46A4-AE80-CB99-DE19314ED51E}"/>
              </a:ext>
            </a:extLst>
          </p:cNvPr>
          <p:cNvSpPr txBox="1"/>
          <p:nvPr/>
        </p:nvSpPr>
        <p:spPr>
          <a:xfrm>
            <a:off x="440958" y="3305334"/>
            <a:ext cx="75109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Specimen Length</a:t>
            </a: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Required S = 4W±0.2W (S = pin support span; W = specimen width)</a:t>
            </a: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MBS-1 S(14.8mm)/W =  2.8</a:t>
            </a:r>
            <a:endParaRPr lang="en-US" sz="20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J-integral value is correct in low-∆a region (initial crack intension) but can become overestimated in high-∆a region.</a:t>
            </a: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to subtract the energy contribution from the rotation (non-vertical loading) for later part of J-R curve.</a:t>
            </a:r>
            <a:endParaRPr lang="en-US" sz="2000" b="0" i="0" dirty="0"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8D8571-B7BD-4040-E1BF-809CF84BF537}"/>
              </a:ext>
            </a:extLst>
          </p:cNvPr>
          <p:cNvGrpSpPr/>
          <p:nvPr/>
        </p:nvGrpSpPr>
        <p:grpSpPr>
          <a:xfrm>
            <a:off x="7711642" y="2898422"/>
            <a:ext cx="3553835" cy="2017484"/>
            <a:chOff x="7886124" y="966583"/>
            <a:chExt cx="3553835" cy="201748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0E07F21-4B7D-0B77-8E99-361378A2DCE4}"/>
                </a:ext>
              </a:extLst>
            </p:cNvPr>
            <p:cNvGrpSpPr/>
            <p:nvPr/>
          </p:nvGrpSpPr>
          <p:grpSpPr>
            <a:xfrm>
              <a:off x="7886124" y="966583"/>
              <a:ext cx="3553835" cy="1815053"/>
              <a:chOff x="477478" y="1455968"/>
              <a:chExt cx="3553835" cy="181505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A266D79-2344-39AB-DCE9-867CAF362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477478" y="1876076"/>
                <a:ext cx="3553835" cy="1177267"/>
              </a:xfrm>
              <a:prstGeom prst="rect">
                <a:avLst/>
              </a:prstGeom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B085C6-FC05-61F0-6FE6-DF4932B3ED24}"/>
                  </a:ext>
                </a:extLst>
              </p:cNvPr>
              <p:cNvSpPr/>
              <p:nvPr/>
            </p:nvSpPr>
            <p:spPr>
              <a:xfrm>
                <a:off x="703690" y="3005818"/>
                <a:ext cx="262393" cy="262393"/>
              </a:xfrm>
              <a:prstGeom prst="ellipse">
                <a:avLst/>
              </a:prstGeom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accent1">
                    <a:lumMod val="50000"/>
                  </a:schemeClr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71C2C97-83F4-A411-F8B2-C7EC89E0D54F}"/>
                  </a:ext>
                </a:extLst>
              </p:cNvPr>
              <p:cNvSpPr/>
              <p:nvPr/>
            </p:nvSpPr>
            <p:spPr>
              <a:xfrm>
                <a:off x="3566612" y="3008628"/>
                <a:ext cx="262393" cy="262393"/>
              </a:xfrm>
              <a:prstGeom prst="ellipse">
                <a:avLst/>
              </a:prstGeom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accent1">
                    <a:lumMod val="50000"/>
                  </a:schemeClr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lowchart: Delay 6">
                <a:extLst>
                  <a:ext uri="{FF2B5EF4-FFF2-40B4-BE49-F238E27FC236}">
                    <a16:creationId xmlns:a16="http://schemas.microsoft.com/office/drawing/2014/main" id="{95872CE2-E1D0-48D9-A034-37B063974A6D}"/>
                  </a:ext>
                </a:extLst>
              </p:cNvPr>
              <p:cNvSpPr/>
              <p:nvPr/>
            </p:nvSpPr>
            <p:spPr>
              <a:xfrm rot="5400000">
                <a:off x="2042679" y="1588932"/>
                <a:ext cx="483931" cy="218004"/>
              </a:xfrm>
              <a:prstGeom prst="flowChartDelay">
                <a:avLst/>
              </a:prstGeom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accent1">
                    <a:lumMod val="50000"/>
                  </a:schemeClr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D7675FC-8A65-25A4-3029-60C59471533B}"/>
                </a:ext>
              </a:extLst>
            </p:cNvPr>
            <p:cNvCxnSpPr>
              <a:cxnSpLocks/>
            </p:cNvCxnSpPr>
            <p:nvPr/>
          </p:nvCxnSpPr>
          <p:spPr>
            <a:xfrm>
              <a:off x="8243532" y="2647629"/>
              <a:ext cx="2862922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A8805F-21F7-63DE-C241-B22CDA3BEFDE}"/>
                </a:ext>
              </a:extLst>
            </p:cNvPr>
            <p:cNvSpPr txBox="1"/>
            <p:nvPr/>
          </p:nvSpPr>
          <p:spPr>
            <a:xfrm>
              <a:off x="9508524" y="2642435"/>
              <a:ext cx="47573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26F1C1-0EDA-3E25-74C0-0B7C9ADC273B}"/>
                </a:ext>
              </a:extLst>
            </p:cNvPr>
            <p:cNvSpPr txBox="1"/>
            <p:nvPr/>
          </p:nvSpPr>
          <p:spPr>
            <a:xfrm>
              <a:off x="8261753" y="1793931"/>
              <a:ext cx="47573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DE7504-0E07-453A-75D5-6FB028FB6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1753" y="1509726"/>
              <a:ext cx="0" cy="93119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15EA4A-6FF6-D1FA-4F85-8481FDA564F3}"/>
              </a:ext>
            </a:extLst>
          </p:cNvPr>
          <p:cNvSpPr txBox="1"/>
          <p:nvPr/>
        </p:nvSpPr>
        <p:spPr>
          <a:xfrm>
            <a:off x="382113" y="596360"/>
            <a:ext cx="114616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Specimen Thickness</a:t>
            </a: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Required 1 ≤ W/B ≤ 4 (B = thickness; W = specimen width); MBS-1 W(=4.5mm)/B(=3mm) = 1.5 </a:t>
            </a:r>
            <a:endParaRPr lang="en-US" sz="20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Satisfied with this requirement but the absolute value of B (3 mm) is small for soft materials.  </a:t>
            </a: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Resolution: Incorporated deep (total 30%) side grooves (ref. 25%).</a:t>
            </a:r>
            <a:endParaRPr lang="en-US" sz="20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with YS &gt; ~ 300 MPa are expected to show no evidence of significant thickness contraction: MBS-1 useful for FM steels, ODS steels, AM austenitic steels, AM ODS steels, irradiated steels etc. </a:t>
            </a:r>
            <a:endParaRPr lang="en-US" sz="2000" b="0" i="1" dirty="0"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D1C48-CE0F-0D63-624D-0CCD5F7D4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2"/>
          <a:stretch/>
        </p:blipFill>
        <p:spPr bwMode="auto">
          <a:xfrm>
            <a:off x="8069050" y="4797146"/>
            <a:ext cx="2929039" cy="185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82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39C9-7710-B83C-E440-A265F37D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5" y="33864"/>
            <a:ext cx="4758799" cy="53553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F9918AD-4657-73D0-0C06-364869E0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45" y="502406"/>
            <a:ext cx="11144513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/>
              <a:t>Drawing on extensive experience with subsize specimens and ongoing efforts to integrate advanced testing methodologies, a robust irradiation and fracture testing framework has been developed to qualify advanced nuclear structural materials using miniaturized specimens.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/>
              <a:t>An essential investigation has been conducted to establish a foundational understanding of the deformation and fracture behavior inherent in miniature bend-bar specimens.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/>
              <a:t>Specifically, a comprehensive assessment of the advantages and limitations of using miniature specimens to qualify high-temperature materials is necessary. Achieving consensus through collaboration among research communities and regulatory agencies is essential.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/>
              <a:t>The application of this miniaturized fracture testing and evaluation has commenced in multiple DOE-NE and industry NE programs.          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/>
              <a:t>Publications detailing the outcomes of this effort is underway: expect a manuscript on the methodology/procedure for this study in the year and multiple after applications in NE projects.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b="1" dirty="0"/>
              <a:t>Available for general use with any specimen type in hotcell/high-T environments (ORNL, PNNL, KIT, UKAEA…).</a:t>
            </a:r>
          </a:p>
        </p:txBody>
      </p:sp>
    </p:spTree>
    <p:extLst>
      <p:ext uri="{BB962C8B-B14F-4D97-AF65-F5344CB8AC3E}">
        <p14:creationId xmlns:p14="http://schemas.microsoft.com/office/powerpoint/2010/main" val="260960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7EC36-B27A-EBB3-708F-B68A605156A8}"/>
              </a:ext>
            </a:extLst>
          </p:cNvPr>
          <p:cNvSpPr txBox="1"/>
          <p:nvPr/>
        </p:nvSpPr>
        <p:spPr>
          <a:xfrm>
            <a:off x="348239" y="3537175"/>
            <a:ext cx="812901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information regarding the high-temperature fracture resistance (J-R) curve of key materials will be essential for successful component design, </a:t>
            </a: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limited data on high-temperature fracture toughness have been generated for the new or advanced structural materials.</a:t>
            </a:r>
          </a:p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i="1" kern="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Aimed to assess the fracture testing and calculation method using 3-mm thick miniature bend bar specimen, the MBS-1 design which was standardized for HFIR irradiation, to characterize the fracture resistance of high-temperature reactor materials before and after irradiation.</a:t>
            </a:r>
            <a:endParaRPr lang="en-US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73A66E-6860-5C83-20DE-1EF6847E9B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239" y="46626"/>
            <a:ext cx="5627688" cy="53498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Introduction/Background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D948-46A4-AE80-CB99-DE19314ED51E}"/>
              </a:ext>
            </a:extLst>
          </p:cNvPr>
          <p:cNvSpPr txBox="1"/>
          <p:nvPr/>
        </p:nvSpPr>
        <p:spPr>
          <a:xfrm>
            <a:off x="420811" y="535900"/>
            <a:ext cx="1156163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Structural materials for advanced reactors, designed for high thermal and economic efficiencies, will be exposed </a:t>
            </a:r>
            <a:r>
              <a:rPr lang="en-US" b="1" dirty="0"/>
              <a:t>to high temperatures (300–700°C) and high-dose (&gt;10 dpa) neutron radiation damage. </a:t>
            </a:r>
            <a:r>
              <a:rPr lang="en-US" dirty="0"/>
              <a:t>This exposure leads to significant degradation of their mechanical, corrosion, and physical properties.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The design of the core structure and selection of materials for a high-performance reactor will require the </a:t>
            </a:r>
            <a:r>
              <a:rPr lang="en-US" b="1" dirty="0"/>
              <a:t>development of comprehensive evaluation techniques and a robust materials property database.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Ensuring the prevention of failure in critical reactor components during operation is a fundamental requirement for assessing nuclear energy system safety. Therefore, </a:t>
            </a:r>
            <a:r>
              <a:rPr lang="en-US" b="1" dirty="0"/>
              <a:t>accurately evaluating the fracture resistance of structural materials under service conditions is one of the pivotal steps in the safety assessment process.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C2A909-75E1-0324-F916-46905486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111" y="3181350"/>
            <a:ext cx="2621475" cy="27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D63C0D-8442-7563-5E67-0A78F0D8C389}"/>
              </a:ext>
            </a:extLst>
          </p:cNvPr>
          <p:cNvSpPr txBox="1"/>
          <p:nvPr/>
        </p:nvSpPr>
        <p:spPr>
          <a:xfrm>
            <a:off x="8998201" y="5928080"/>
            <a:ext cx="22013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CT, DCT, TPB (SEB) Fracture Specimens</a:t>
            </a:r>
          </a:p>
        </p:txBody>
      </p:sp>
    </p:spTree>
    <p:extLst>
      <p:ext uri="{BB962C8B-B14F-4D97-AF65-F5344CB8AC3E}">
        <p14:creationId xmlns:p14="http://schemas.microsoft.com/office/powerpoint/2010/main" val="1879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5E2BB-06BC-29D1-0967-32F163CA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4" y="819548"/>
            <a:ext cx="5919464" cy="5610189"/>
          </a:xfrm>
          <a:prstGeom prst="rect">
            <a:avLst/>
          </a:prstGeom>
        </p:spPr>
      </p:pic>
      <p:pic>
        <p:nvPicPr>
          <p:cNvPr id="2" name="Picture 2" descr="C:\Byun TS\P5-FCRD(AFCI)\FFTF-HT9-Fracture&amp;Cv\HT9-DSA&amp;T-ann(from Baek)\HT9_DSA-Photo\4C1-650-350C.JPG">
            <a:extLst>
              <a:ext uri="{FF2B5EF4-FFF2-40B4-BE49-F238E27FC236}">
                <a16:creationId xmlns:a16="http://schemas.microsoft.com/office/drawing/2014/main" id="{E47F4707-2FFF-8EC3-C753-4DCD0B80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24" y="992726"/>
            <a:ext cx="1875234" cy="23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3E392AF-AA39-9C12-52BE-87EB28CF4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316" y="3887035"/>
            <a:ext cx="3972284" cy="2639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3791E-1C15-9C2E-D484-7A900D47E8AF}"/>
              </a:ext>
            </a:extLst>
          </p:cNvPr>
          <p:cNvSpPr txBox="1"/>
          <p:nvPr/>
        </p:nvSpPr>
        <p:spPr>
          <a:xfrm>
            <a:off x="8749656" y="2303332"/>
            <a:ext cx="196075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Miniature SEB Specimens: 4–5 mm W x 2.5–3 mm B x 12–15 mm 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E2C5E2-7639-7A5E-81B4-78200784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07" y="159607"/>
            <a:ext cx="11603143" cy="590931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Fracture Toughness from Miniature SEB Specimens</a:t>
            </a:r>
            <a:b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Byun et al. ASTM-STP 2014, JNM 2016)</a:t>
            </a:r>
          </a:p>
        </p:txBody>
      </p:sp>
    </p:spTree>
    <p:extLst>
      <p:ext uri="{BB962C8B-B14F-4D97-AF65-F5344CB8AC3E}">
        <p14:creationId xmlns:p14="http://schemas.microsoft.com/office/powerpoint/2010/main" val="25289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73A66E-6860-5C83-20DE-1EF6847E9B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237" y="117366"/>
            <a:ext cx="10580173" cy="53553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Introduction/Issues &amp; Resolutions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D948-46A4-AE80-CB99-DE19314ED51E}"/>
              </a:ext>
            </a:extLst>
          </p:cNvPr>
          <p:cNvSpPr txBox="1"/>
          <p:nvPr/>
        </p:nvSpPr>
        <p:spPr>
          <a:xfrm>
            <a:off x="414856" y="689899"/>
            <a:ext cx="7598559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Qualification of advanced (high-temperature) </a:t>
            </a:r>
            <a:r>
              <a:rPr lang="en-US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eactor materials requires high-temperature fracture testing after high-dose irradiation.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Fundamental issues: fracture testing in h</a:t>
            </a:r>
            <a:r>
              <a:rPr lang="en-US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igher-ductility region may be harder to comply with the strain constraint (size) requirement of valid fracture toughness testing, and miniaturization may be limited.</a:t>
            </a:r>
            <a:endParaRPr lang="en-US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toughness testing i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high-temperature, high-dose condition requires signification simplification in testing practices: </a:t>
            </a:r>
          </a:p>
          <a:p>
            <a:pPr marL="687388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iniaturization of testing and specimen</a:t>
            </a:r>
          </a:p>
          <a:p>
            <a:pPr marL="687388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clip (displacement) gage attachment</a:t>
            </a:r>
          </a:p>
          <a:p>
            <a:pPr marL="687388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esting in monotonic load-displacement mode</a:t>
            </a:r>
          </a:p>
          <a:p>
            <a:pPr marL="687388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implest grip design for hotcell manipulator.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398A19-5B26-C62D-AD4A-CB218EA61545}"/>
              </a:ext>
            </a:extLst>
          </p:cNvPr>
          <p:cNvGrpSpPr/>
          <p:nvPr/>
        </p:nvGrpSpPr>
        <p:grpSpPr>
          <a:xfrm>
            <a:off x="6774302" y="3153042"/>
            <a:ext cx="5235612" cy="3102946"/>
            <a:chOff x="6891063" y="3309411"/>
            <a:chExt cx="5443705" cy="32217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18F296-F847-911E-EE25-32D9F3ED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16961">
              <a:off x="7081962" y="3371455"/>
              <a:ext cx="4183603" cy="286375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F575B6-B31C-DE24-CF60-95AAF35AC9AC}"/>
                </a:ext>
              </a:extLst>
            </p:cNvPr>
            <p:cNvGrpSpPr/>
            <p:nvPr/>
          </p:nvGrpSpPr>
          <p:grpSpPr>
            <a:xfrm>
              <a:off x="6891063" y="3309411"/>
              <a:ext cx="5443705" cy="3221763"/>
              <a:chOff x="6891063" y="3309411"/>
              <a:chExt cx="5443705" cy="322176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C95B72-F746-0FDA-ADA7-13F359A2EC2F}"/>
                  </a:ext>
                </a:extLst>
              </p:cNvPr>
              <p:cNvSpPr txBox="1"/>
              <p:nvPr/>
            </p:nvSpPr>
            <p:spPr>
              <a:xfrm>
                <a:off x="8406638" y="5476619"/>
                <a:ext cx="3755375" cy="1054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b="1" i="1" dirty="0">
                    <a:solidFill>
                      <a:srgbClr val="0070C0"/>
                    </a:solidFill>
                  </a:rPr>
                  <a:t>MBS-1</a:t>
                </a:r>
                <a:r>
                  <a:rPr lang="en-US" sz="1600" i="1" dirty="0">
                    <a:solidFill>
                      <a:srgbClr val="0070C0"/>
                    </a:solidFill>
                  </a:rPr>
                  <a:t> three-point bend fracture specimen design (top) and HFIR Rabbit Capsule </a:t>
                </a:r>
                <a:r>
                  <a:rPr lang="en-US" sz="1600" b="1" i="1" dirty="0">
                    <a:solidFill>
                      <a:srgbClr val="0070C0"/>
                    </a:solidFill>
                  </a:rPr>
                  <a:t>GENBEN-2</a:t>
                </a:r>
                <a:r>
                  <a:rPr lang="en-US" sz="1600" i="1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1200" i="1" u="none" strike="noStrike" baseline="0" dirty="0">
                    <a:latin typeface="Arial" panose="020B0604020202020204" pitchFamily="34" charset="0"/>
                  </a:rPr>
                  <a:t>Champlin et al. ORNL/TM-2023/3037 </a:t>
                </a:r>
                <a:endParaRPr lang="en-US" sz="1200" i="1" dirty="0"/>
              </a:p>
            </p:txBody>
          </p:sp>
          <p:pic>
            <p:nvPicPr>
              <p:cNvPr id="18" name="Picture 17" descr="A grey rectangular object with black lines&#10;&#10;Description automatically generated">
                <a:extLst>
                  <a:ext uri="{FF2B5EF4-FFF2-40B4-BE49-F238E27FC236}">
                    <a16:creationId xmlns:a16="http://schemas.microsoft.com/office/drawing/2014/main" id="{B19B9528-AAFD-2960-0D68-C44C200C4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063" y="3309411"/>
                <a:ext cx="2082620" cy="795955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ABDE70-93FE-5E8D-9CAC-FAB421130AC4}"/>
                  </a:ext>
                </a:extLst>
              </p:cNvPr>
              <p:cNvSpPr txBox="1"/>
              <p:nvPr/>
            </p:nvSpPr>
            <p:spPr>
              <a:xfrm>
                <a:off x="8932688" y="3372507"/>
                <a:ext cx="3402080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600" b="1" dirty="0">
                    <a:latin typeface="+mn-lt"/>
                  </a:rPr>
                  <a:t>Miniature Bend-bar Specimen (14.8 x 4.5 x 3 mm &amp; 2 DGs)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FEABED-9C3A-FF0E-D32B-E13353387080}"/>
              </a:ext>
            </a:extLst>
          </p:cNvPr>
          <p:cNvSpPr txBox="1"/>
          <p:nvPr/>
        </p:nvSpPr>
        <p:spPr>
          <a:xfrm>
            <a:off x="348237" y="4451081"/>
            <a:ext cx="6101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Irradiation capsule design has been </a:t>
            </a:r>
            <a:r>
              <a:rPr lang="en-US" b="1" dirty="0">
                <a:solidFill>
                  <a:srgbClr val="0070C0"/>
                </a:solidFill>
              </a:rPr>
              <a:t>standardized</a:t>
            </a:r>
            <a:r>
              <a:rPr lang="en-US" dirty="0">
                <a:solidFill>
                  <a:srgbClr val="0070C0"/>
                </a:solidFill>
              </a:rPr>
              <a:t> for the routine use of miniaturized bend-bar specimens in </a:t>
            </a:r>
            <a:r>
              <a:rPr lang="en-US" b="1" dirty="0">
                <a:solidFill>
                  <a:srgbClr val="0070C0"/>
                </a:solidFill>
              </a:rPr>
              <a:t>HFIR irradiation </a:t>
            </a:r>
            <a:r>
              <a:rPr lang="en-US" dirty="0">
                <a:solidFill>
                  <a:srgbClr val="0070C0"/>
                </a:solidFill>
              </a:rPr>
              <a:t>experiments to qualify advanced nuclear materials.</a:t>
            </a:r>
            <a:endParaRPr lang="en-US" sz="18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A7A0222-839A-8D8C-7AD0-1EEBF8818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88" r="12630"/>
          <a:stretch/>
        </p:blipFill>
        <p:spPr>
          <a:xfrm>
            <a:off x="8105564" y="817326"/>
            <a:ext cx="3282610" cy="15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095" y="67015"/>
            <a:ext cx="11782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Fracture Testing &amp; Evaluation Method using MBS Design</a:t>
            </a:r>
          </a:p>
          <a:p>
            <a:pPr>
              <a:buNone/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Long History but Lately Simplified for Hotcell and High-T Testing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7" name="Picture 9" descr="C:\Byun TS\P5-FCRD(AFCI)\Meetings &amp; Conferences\ASTM2014-ReuseHT9\F-PV 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02" y="876135"/>
            <a:ext cx="3699505" cy="28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Byun TS\P5-FCRD(AFCI)\FFTF-HT9-Fracture&amp;Cv\HT9-DSA&amp;T-ann(from Baek)\HT9_DSA-Photo\4C1-650-35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63" y="911254"/>
            <a:ext cx="1912427" cy="23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52257" y="3271585"/>
            <a:ext cx="278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1" dirty="0"/>
              <a:t>Optical measurement of Initial &amp; Final Crack Length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8087" y="1619327"/>
            <a:ext cx="185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Experimental Dataset: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28036" y="3875976"/>
            <a:ext cx="3945189" cy="2933621"/>
            <a:chOff x="4026671" y="3105298"/>
            <a:chExt cx="4174794" cy="3169264"/>
          </a:xfrm>
        </p:grpSpPr>
        <p:pic>
          <p:nvPicPr>
            <p:cNvPr id="27658" name="Picture 10" descr="C:\Byun TS\P5-FCRD(AFCI)\Meetings &amp; Conferences\ASTM2014-ReuseHT9\F-JR curv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671" y="3105298"/>
              <a:ext cx="4174794" cy="316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 bwMode="auto">
            <a:xfrm flipV="1">
              <a:off x="4566708" y="3787140"/>
              <a:ext cx="910372" cy="2049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136194" y="3787140"/>
              <a:ext cx="910372" cy="2049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851451" y="3787140"/>
              <a:ext cx="910372" cy="2049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3912477" y="4407677"/>
            <a:ext cx="16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Final Output: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2366" y="5564449"/>
            <a:ext cx="270062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i="1" dirty="0"/>
              <a:t>Example: HT9 steel irradiated to 100 dpa at 463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i="1" dirty="0"/>
              <a:t>C and annealed at 650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i="1" dirty="0"/>
              <a:t>C for 2h.</a:t>
            </a:r>
          </a:p>
          <a:p>
            <a:pPr>
              <a:buNone/>
            </a:pPr>
            <a:r>
              <a:rPr lang="en-US" sz="1400" i="1" dirty="0"/>
              <a:t>Tested at 350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i="1" dirty="0"/>
              <a:t>C.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6DCA806-7D77-B42B-61A6-852119351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1" y="871640"/>
            <a:ext cx="394519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Ø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SzPct val="70000"/>
              <a:buNone/>
            </a:pPr>
            <a:r>
              <a:rPr lang="en-US" sz="1800" b="1" dirty="0">
                <a:solidFill>
                  <a:srgbClr val="0000CC"/>
                </a:solidFill>
              </a:rPr>
              <a:t>Method and procedure of fracture testing and analysis have been developed based on:    </a:t>
            </a:r>
          </a:p>
          <a:p>
            <a:pPr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800" b="1" dirty="0"/>
              <a:t>Specimen reuse technique used in high radiation area </a:t>
            </a:r>
          </a:p>
          <a:p>
            <a:pPr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800" b="1" dirty="0"/>
              <a:t>A newly developed simple precracking technique in blinded or inaccessible place like hotcell</a:t>
            </a:r>
          </a:p>
          <a:p>
            <a:pPr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800" b="1" dirty="0"/>
              <a:t>Simplification of test procedure (no clip-gage attachment) for testing in high-temperature vacuum furnace and high-radiation area</a:t>
            </a:r>
          </a:p>
          <a:p>
            <a:pPr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800" b="1" dirty="0"/>
              <a:t>Modification of data analysis procedure in accordance with the change in data acquisition  method (without clip gage). 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53FB4D6A-D169-BBE1-A0A3-690A64DA85CD}"/>
              </a:ext>
            </a:extLst>
          </p:cNvPr>
          <p:cNvSpPr/>
          <p:nvPr/>
        </p:nvSpPr>
        <p:spPr>
          <a:xfrm>
            <a:off x="8559253" y="1831041"/>
            <a:ext cx="580246" cy="707886"/>
          </a:xfrm>
          <a:prstGeom prst="mathPlus">
            <a:avLst>
              <a:gd name="adj1" fmla="val 951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66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242" y="105588"/>
            <a:ext cx="11243305" cy="53553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 Normalization Method: J&amp;K Calculation Process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3682"/>
            <a:ext cx="2819400" cy="54292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3" y="1652904"/>
            <a:ext cx="1171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60" y="1627426"/>
            <a:ext cx="356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45194"/>
            <a:ext cx="6680395" cy="6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" y="3094943"/>
            <a:ext cx="6106497" cy="5191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452087" y="3652811"/>
            <a:ext cx="3953825" cy="3208021"/>
            <a:chOff x="798213" y="3716867"/>
            <a:chExt cx="3687900" cy="2811933"/>
          </a:xfrm>
        </p:grpSpPr>
        <p:pic>
          <p:nvPicPr>
            <p:cNvPr id="23" name="Picture 9" descr="C:\Byun TS\P5-FCRD(AFCI)\Meetings &amp; Conferences\ASTM2014-ReuseHT9\F-PV curv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13" y="3716867"/>
              <a:ext cx="3687900" cy="281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1324733" y="4191000"/>
              <a:ext cx="241600" cy="19388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2857199" y="4275667"/>
              <a:ext cx="749601" cy="18542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Rectangle 26"/>
          <p:cNvSpPr/>
          <p:nvPr/>
        </p:nvSpPr>
        <p:spPr>
          <a:xfrm>
            <a:off x="5470613" y="4761110"/>
            <a:ext cx="3799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rgbClr val="C00000"/>
                </a:solidFill>
                <a:latin typeface="+mn-lt"/>
              </a:rPr>
              <a:t>The plastic displacement </a:t>
            </a:r>
            <a:r>
              <a:rPr lang="en-US" sz="1600" i="1" dirty="0" err="1">
                <a:solidFill>
                  <a:srgbClr val="C00000"/>
                </a:solidFill>
                <a:latin typeface="+mn-lt"/>
              </a:rPr>
              <a:t>v</a:t>
            </a:r>
            <a:r>
              <a:rPr lang="en-US" sz="1600" i="1" baseline="-25000" dirty="0" err="1">
                <a:solidFill>
                  <a:srgbClr val="C00000"/>
                </a:solidFill>
                <a:latin typeface="+mn-lt"/>
              </a:rPr>
              <a:t>pl</a:t>
            </a:r>
            <a:r>
              <a:rPr lang="en-US" sz="1600" i="1" baseline="-25000" dirty="0">
                <a:solidFill>
                  <a:srgbClr val="C00000"/>
                </a:solidFill>
                <a:latin typeface="+mn-lt"/>
              </a:rPr>
              <a:t>(i)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was updated by replacing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 the crack length of i-</a:t>
            </a:r>
            <a:r>
              <a:rPr lang="en-US" sz="1600" i="1" dirty="0" err="1">
                <a:solidFill>
                  <a:srgbClr val="C00000"/>
                </a:solidFill>
                <a:latin typeface="+mn-lt"/>
              </a:rPr>
              <a:t>th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 step with that of previous step (i-1): a</a:t>
            </a:r>
            <a:r>
              <a:rPr lang="en-US" sz="1600" i="1" baseline="-25000" dirty="0">
                <a:solidFill>
                  <a:srgbClr val="C00000"/>
                </a:solidFill>
                <a:latin typeface="+mn-lt"/>
              </a:rPr>
              <a:t>(i) 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←</a:t>
            </a:r>
            <a:r>
              <a:rPr lang="en-US" sz="1600" i="1" baseline="-25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en-US" sz="1600" i="1" baseline="-25000" dirty="0">
                <a:solidFill>
                  <a:srgbClr val="C00000"/>
                </a:solidFill>
                <a:latin typeface="+mn-lt"/>
              </a:rPr>
              <a:t>(i-1)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.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96" y="1721411"/>
            <a:ext cx="3001292" cy="41953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13" y="3783790"/>
            <a:ext cx="4295044" cy="61179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9D5FB-F90C-4B3E-B45E-17CA02CC9F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93" y="3429000"/>
            <a:ext cx="1629941" cy="3002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29FDE-4858-5EB2-F4CC-6BAF19484D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2" y="678622"/>
            <a:ext cx="3254510" cy="27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1458" y="76844"/>
            <a:ext cx="5693925" cy="899804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 Normalization Method for J-R Curve 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506" y="4569810"/>
            <a:ext cx="412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</a:rPr>
              <a:t>Iterative calculation is preformed for each point between max load point and final crack length using the normalized curve (function) as criteria. 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38506" y="1064217"/>
            <a:ext cx="4326182" cy="3418024"/>
          </a:xfrm>
        </p:spPr>
        <p:txBody>
          <a:bodyPr/>
          <a:lstStyle/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CC"/>
                </a:solidFill>
              </a:rPr>
              <a:t>Miniature DCT (10-13 mm </a:t>
            </a:r>
            <a:r>
              <a:rPr lang="en-US" sz="1600" dirty="0" err="1">
                <a:solidFill>
                  <a:srgbClr val="0000CC"/>
                </a:solidFill>
              </a:rPr>
              <a:t>dia</a:t>
            </a:r>
            <a:r>
              <a:rPr lang="en-US" sz="1600" dirty="0">
                <a:solidFill>
                  <a:srgbClr val="0000CC"/>
                </a:solidFill>
              </a:rPr>
              <a:t>) or TPB (12-15 mm length, B &lt; 5mm)</a:t>
            </a:r>
          </a:p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/>
              <a:t>Described in ASTM E1820 Annex</a:t>
            </a:r>
          </a:p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/>
              <a:t>Requires initial and final crack length measurements and simple P-v record.</a:t>
            </a:r>
          </a:p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/>
              <a:t>Use theoretical blunting line (J=2</a:t>
            </a:r>
            <a:r>
              <a:rPr lang="en-US" sz="1600" dirty="0">
                <a:ea typeface="Arial Unicode MS"/>
                <a:cs typeface="Arial Unicode MS"/>
              </a:rPr>
              <a:t>s</a:t>
            </a:r>
            <a:r>
              <a:rPr lang="en-US" sz="1600" baseline="-25000" dirty="0">
                <a:ea typeface="Arial Unicode MS"/>
                <a:cs typeface="Arial Unicode MS"/>
              </a:rPr>
              <a:t>Y</a:t>
            </a:r>
            <a:r>
              <a:rPr lang="el-GR" sz="1600" dirty="0">
                <a:ea typeface="Arial Unicode MS"/>
                <a:cs typeface="Times New Roman"/>
              </a:rPr>
              <a:t>Δ</a:t>
            </a:r>
            <a:r>
              <a:rPr lang="en-US" sz="1600" dirty="0">
                <a:ea typeface="Arial Unicode MS"/>
                <a:cs typeface="Times New Roman"/>
              </a:rPr>
              <a:t>a) and final J. </a:t>
            </a:r>
            <a:r>
              <a:rPr lang="en-US" sz="1600" dirty="0"/>
              <a:t>Crack lengths intermediate are calculated using a normalized curve.</a:t>
            </a:r>
          </a:p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/>
              <a:t>Useful where high rate of loading, high temperature, aggressive environment, or small specimen are used. (for ductile fracture)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90645" y="43543"/>
            <a:ext cx="4444728" cy="6858000"/>
            <a:chOff x="4699272" y="0"/>
            <a:chExt cx="4444728" cy="6858000"/>
          </a:xfrm>
        </p:grpSpPr>
        <p:pic>
          <p:nvPicPr>
            <p:cNvPr id="12" name="Picture 9" descr="C:\Byun TS\P5-FCRD(AFCI)\Meetings &amp; Conferences\ASTM2014-ReuseHT9\F-PV cur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272" y="0"/>
              <a:ext cx="4444728" cy="3234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Byun TS\P5-FCRD(AFCI)\Meetings &amp; Conferences\ASTM2014-ReuseHT9\F-nomalized PV curv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479" y="3291086"/>
              <a:ext cx="4385521" cy="3239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06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087" y="3892095"/>
              <a:ext cx="1399058" cy="4700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</p:pic>
        <p:sp>
          <p:nvSpPr>
            <p:cNvPr id="19" name="Freeform 18"/>
            <p:cNvSpPr/>
            <p:nvPr/>
          </p:nvSpPr>
          <p:spPr bwMode="auto">
            <a:xfrm>
              <a:off x="5374517" y="4676864"/>
              <a:ext cx="825138" cy="1386331"/>
            </a:xfrm>
            <a:custGeom>
              <a:avLst/>
              <a:gdLst>
                <a:gd name="connsiteX0" fmla="*/ 0 w 769620"/>
                <a:gd name="connsiteY0" fmla="*/ 1432560 h 1432560"/>
                <a:gd name="connsiteX1" fmla="*/ 7620 w 769620"/>
                <a:gd name="connsiteY1" fmla="*/ 1013460 h 1432560"/>
                <a:gd name="connsiteX2" fmla="*/ 7620 w 769620"/>
                <a:gd name="connsiteY2" fmla="*/ 739140 h 1432560"/>
                <a:gd name="connsiteX3" fmla="*/ 22860 w 769620"/>
                <a:gd name="connsiteY3" fmla="*/ 662940 h 1432560"/>
                <a:gd name="connsiteX4" fmla="*/ 76200 w 769620"/>
                <a:gd name="connsiteY4" fmla="*/ 510540 h 1432560"/>
                <a:gd name="connsiteX5" fmla="*/ 228600 w 769620"/>
                <a:gd name="connsiteY5" fmla="*/ 335280 h 1432560"/>
                <a:gd name="connsiteX6" fmla="*/ 434340 w 769620"/>
                <a:gd name="connsiteY6" fmla="*/ 175260 h 1432560"/>
                <a:gd name="connsiteX7" fmla="*/ 678180 w 769620"/>
                <a:gd name="connsiteY7" fmla="*/ 38100 h 1432560"/>
                <a:gd name="connsiteX8" fmla="*/ 769620 w 769620"/>
                <a:gd name="connsiteY8" fmla="*/ 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620" h="1432560">
                  <a:moveTo>
                    <a:pt x="0" y="1432560"/>
                  </a:moveTo>
                  <a:cubicBezTo>
                    <a:pt x="3175" y="1280795"/>
                    <a:pt x="6350" y="1129030"/>
                    <a:pt x="7620" y="1013460"/>
                  </a:cubicBezTo>
                  <a:cubicBezTo>
                    <a:pt x="8890" y="897890"/>
                    <a:pt x="5080" y="797560"/>
                    <a:pt x="7620" y="739140"/>
                  </a:cubicBezTo>
                  <a:cubicBezTo>
                    <a:pt x="10160" y="680720"/>
                    <a:pt x="11430" y="701040"/>
                    <a:pt x="22860" y="662940"/>
                  </a:cubicBezTo>
                  <a:cubicBezTo>
                    <a:pt x="34290" y="624840"/>
                    <a:pt x="41910" y="565150"/>
                    <a:pt x="76200" y="510540"/>
                  </a:cubicBezTo>
                  <a:cubicBezTo>
                    <a:pt x="110490" y="455930"/>
                    <a:pt x="168910" y="391160"/>
                    <a:pt x="228600" y="335280"/>
                  </a:cubicBezTo>
                  <a:cubicBezTo>
                    <a:pt x="288290" y="279400"/>
                    <a:pt x="359410" y="224790"/>
                    <a:pt x="434340" y="175260"/>
                  </a:cubicBezTo>
                  <a:cubicBezTo>
                    <a:pt x="509270" y="125730"/>
                    <a:pt x="622300" y="67310"/>
                    <a:pt x="678180" y="38100"/>
                  </a:cubicBezTo>
                  <a:cubicBezTo>
                    <a:pt x="734060" y="8890"/>
                    <a:pt x="751840" y="4445"/>
                    <a:pt x="769620" y="0"/>
                  </a:cubicBezTo>
                </a:path>
              </a:pathLst>
            </a:custGeom>
            <a:noFill/>
            <a:ln w="444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691408" y="4108339"/>
              <a:ext cx="89867" cy="7615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6199655" y="792277"/>
              <a:ext cx="435228" cy="38845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386" y="3691119"/>
              <a:ext cx="1827514" cy="4019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>
              <a:endCxn id="20" idx="0"/>
            </p:cNvCxnSpPr>
            <p:nvPr/>
          </p:nvCxnSpPr>
          <p:spPr bwMode="auto">
            <a:xfrm>
              <a:off x="8505630" y="1755433"/>
              <a:ext cx="230712" cy="23529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149" y="4707655"/>
              <a:ext cx="1524000" cy="523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195" y="6505575"/>
              <a:ext cx="18669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63" y="5744107"/>
            <a:ext cx="2581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1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E5AB-667B-213D-B6BD-D5E3EA6B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1" y="198923"/>
            <a:ext cx="11955763" cy="424732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TEST SET UP for MBS-1 Sample &amp; Standardized HFIR Rabbit Capsule GENBEN-2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7B81E-300C-5A6E-1F3C-BD26B697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97" y="564218"/>
            <a:ext cx="4183603" cy="286375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DEA412-E276-8F85-6EFD-158219A51E22}"/>
              </a:ext>
            </a:extLst>
          </p:cNvPr>
          <p:cNvGrpSpPr/>
          <p:nvPr/>
        </p:nvGrpSpPr>
        <p:grpSpPr>
          <a:xfrm>
            <a:off x="1582632" y="4585910"/>
            <a:ext cx="3553835" cy="1828869"/>
            <a:chOff x="477478" y="1450426"/>
            <a:chExt cx="3553835" cy="18288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4B4E74-9830-6525-7CAB-584C42C92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477478" y="1876076"/>
              <a:ext cx="3553835" cy="117726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FFC5C9-4564-D657-970B-410BB8EAF2C1}"/>
                </a:ext>
              </a:extLst>
            </p:cNvPr>
            <p:cNvSpPr/>
            <p:nvPr/>
          </p:nvSpPr>
          <p:spPr>
            <a:xfrm>
              <a:off x="703690" y="3016902"/>
              <a:ext cx="262393" cy="262393"/>
            </a:xfrm>
            <a:prstGeom prst="ellipse">
              <a:avLst/>
            </a:prstGeom>
            <a:pattFill prst="pct50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2712D06-20AB-08B2-B56C-9B7FD4BDC360}"/>
                </a:ext>
              </a:extLst>
            </p:cNvPr>
            <p:cNvSpPr/>
            <p:nvPr/>
          </p:nvSpPr>
          <p:spPr>
            <a:xfrm>
              <a:off x="3588780" y="3014170"/>
              <a:ext cx="262393" cy="262393"/>
            </a:xfrm>
            <a:prstGeom prst="ellipse">
              <a:avLst/>
            </a:prstGeom>
            <a:pattFill prst="pct50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01C78F70-2194-3C90-4785-ADCD0EED895B}"/>
                </a:ext>
              </a:extLst>
            </p:cNvPr>
            <p:cNvSpPr/>
            <p:nvPr/>
          </p:nvSpPr>
          <p:spPr>
            <a:xfrm rot="5400000">
              <a:off x="2042679" y="1583390"/>
              <a:ext cx="483931" cy="218004"/>
            </a:xfrm>
            <a:prstGeom prst="flowChartDelay">
              <a:avLst/>
            </a:prstGeom>
            <a:pattFill prst="pct50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450086-6716-290E-1F54-7964C0CDB8AE}"/>
              </a:ext>
            </a:extLst>
          </p:cNvPr>
          <p:cNvSpPr txBox="1"/>
          <p:nvPr/>
        </p:nvSpPr>
        <p:spPr>
          <a:xfrm>
            <a:off x="292244" y="656233"/>
            <a:ext cx="57180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Three-point or single-edge bend (TPB or SEB) loading mode </a:t>
            </a:r>
          </a:p>
          <a:p>
            <a:pPr marL="342900" indent="-34290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14.8 mm L x 4.5 mm W x 3 mm B with 2 x 15%B side groove (MBS-1 design)</a:t>
            </a:r>
          </a:p>
          <a:p>
            <a:pPr marL="342900" indent="-34290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6 specimens in a rabbit capsule</a:t>
            </a:r>
          </a:p>
          <a:p>
            <a:pPr marL="342900" indent="-34290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Simplified testing method and J-R curve calculation procedure were established.</a:t>
            </a:r>
          </a:p>
          <a:p>
            <a:pPr marL="342900" indent="-34290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All specialized for high dose irradiation, handling in hotcell, and testing at high and low temperatures. </a:t>
            </a:r>
          </a:p>
          <a:p>
            <a:pPr marL="342900" indent="-34290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Out of cell setup lately done and being used.</a:t>
            </a:r>
          </a:p>
          <a:p>
            <a:pPr marL="342900" indent="-34290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text, indoor, cluttered, miller&#10;&#10;Description automatically generated">
            <a:extLst>
              <a:ext uri="{FF2B5EF4-FFF2-40B4-BE49-F238E27FC236}">
                <a16:creationId xmlns:a16="http://schemas.microsoft.com/office/drawing/2014/main" id="{DC489BA5-24E3-4847-0C09-AB238B2AE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160" y="3096084"/>
            <a:ext cx="2775994" cy="3701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62DD4C-9ECC-7BEF-377E-0A6ED019638A}"/>
              </a:ext>
            </a:extLst>
          </p:cNvPr>
          <p:cNvSpPr txBox="1"/>
          <p:nvPr/>
        </p:nvSpPr>
        <p:spPr>
          <a:xfrm>
            <a:off x="10207717" y="2671352"/>
            <a:ext cx="14647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i="1" dirty="0">
                <a:latin typeface="+mn-lt"/>
              </a:rPr>
              <a:t>System being set for IMET hotcell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3C6D8-0629-AD43-80CF-AEFB6BD848F5}"/>
              </a:ext>
            </a:extLst>
          </p:cNvPr>
          <p:cNvSpPr txBox="1"/>
          <p:nvPr/>
        </p:nvSpPr>
        <p:spPr>
          <a:xfrm>
            <a:off x="8771186" y="916846"/>
            <a:ext cx="1983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HFIR Rabbit Capsule GENBEN-2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36C084-F497-7D75-2FD3-8B9768831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242" y="1698764"/>
            <a:ext cx="1904251" cy="50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4D6C-7332-EDAE-3650-19FDA802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07" y="132888"/>
            <a:ext cx="9567277" cy="480131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Result of Fracture Toughness Testing using MBS Design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238F1C-EAAF-CF63-5A21-627D43E60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96367"/>
              </p:ext>
            </p:extLst>
          </p:nvPr>
        </p:nvGraphicFramePr>
        <p:xfrm>
          <a:off x="401532" y="710851"/>
          <a:ext cx="6647536" cy="33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59">
                  <a:extLst>
                    <a:ext uri="{9D8B030D-6E8A-4147-A177-3AD203B41FA5}">
                      <a16:colId xmlns:a16="http://schemas.microsoft.com/office/drawing/2014/main" val="3124233229"/>
                    </a:ext>
                  </a:extLst>
                </a:gridCol>
                <a:gridCol w="3582537">
                  <a:extLst>
                    <a:ext uri="{9D8B030D-6E8A-4147-A177-3AD203B41FA5}">
                      <a16:colId xmlns:a16="http://schemas.microsoft.com/office/drawing/2014/main" val="316985810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624514623"/>
                    </a:ext>
                  </a:extLst>
                </a:gridCol>
              </a:tblGrid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919307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 316H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J-R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71551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 ODS 316H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J-R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72520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 ODS 316L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J-R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780977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 ODS 316H+TMT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J-R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33618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 ODS 316L+TMT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J-R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70725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Fe-9Cr FM Steel (G92 et al.)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J-R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54467"/>
                  </a:ext>
                </a:extLst>
              </a:tr>
              <a:tr h="329910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Fe-14Cr ODS FM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J-R test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65080"/>
                  </a:ext>
                </a:extLst>
              </a:tr>
              <a:tr h="64025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ym typeface="Wingdings" panose="05000000000000000000" pitchFamily="2" charset="2"/>
                        </a:rPr>
                        <a:t>8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0070C0"/>
                          </a:solidFill>
                        </a:rPr>
                        <a:t>This technology in application stage: Irradiated and nonirradiated materials to be tested.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91256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2691184-A2C6-717C-8855-9580B585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7"/>
          <a:stretch/>
        </p:blipFill>
        <p:spPr bwMode="auto">
          <a:xfrm>
            <a:off x="401532" y="4262206"/>
            <a:ext cx="3487797" cy="219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0AFA50-56E5-41B9-EEA9-05C1DEE1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78" y="1312180"/>
            <a:ext cx="3729299" cy="283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F127C-CFBF-F825-2794-6B4AA827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4" b="33158"/>
          <a:stretch/>
        </p:blipFill>
        <p:spPr bwMode="auto">
          <a:xfrm>
            <a:off x="3997787" y="4262206"/>
            <a:ext cx="3420418" cy="222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DF633-38AF-9CB9-A9CB-4097DDF8C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2"/>
          <a:stretch/>
        </p:blipFill>
        <p:spPr bwMode="auto">
          <a:xfrm>
            <a:off x="7571959" y="4319682"/>
            <a:ext cx="3420418" cy="216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9318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2024-04-29 NSUF MBS-1 Assessment</Template>
  <TotalTime>1017</TotalTime>
  <Words>1832</Words>
  <Application>Microsoft Office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Arial Black</vt:lpstr>
      <vt:lpstr>Calibri</vt:lpstr>
      <vt:lpstr>Century Gothic</vt:lpstr>
      <vt:lpstr>Courier New</vt:lpstr>
      <vt:lpstr>Wingdings</vt:lpstr>
      <vt:lpstr>ORNL</vt:lpstr>
      <vt:lpstr>Miniaturized Fracture Toughness Testing Technology for Irradiated Materials</vt:lpstr>
      <vt:lpstr>Introduction/Background </vt:lpstr>
      <vt:lpstr>Background: Fracture Toughness from Miniature SEB Specimens (Byun et al. ASTM-STP 2014, JNM 2016)</vt:lpstr>
      <vt:lpstr>Introduction/Issues &amp; Resolutions</vt:lpstr>
      <vt:lpstr>PowerPoint Presentation</vt:lpstr>
      <vt:lpstr>Curve Normalization Method: J&amp;K Calculation Process </vt:lpstr>
      <vt:lpstr>Curve Normalization Method for J-R Curve Construction</vt:lpstr>
      <vt:lpstr>TEST SET UP for MBS-1 Sample &amp; Standardized HFIR Rabbit Capsule GENBEN-2</vt:lpstr>
      <vt:lpstr>Result of Fracture Toughness Testing using MBS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Limitations with MBS-1 Design and Testing Method</vt:lpstr>
      <vt:lpstr>Concluding Remarks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NSUF 2024/NFE-24-10168 Assessment of Miniaturized Fracture Toughness Testing Technology for Evaluation of High-Temperature Reactor Materials</dc:title>
  <dc:subject/>
  <dc:creator>Byun, TS</dc:creator>
  <cp:keywords/>
  <dc:description/>
  <cp:lastModifiedBy>Byun, TS</cp:lastModifiedBy>
  <cp:revision>196</cp:revision>
  <dcterms:created xsi:type="dcterms:W3CDTF">2024-04-25T21:48:06Z</dcterms:created>
  <dcterms:modified xsi:type="dcterms:W3CDTF">2025-04-16T01:18:12Z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