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18"/>
  </p:notesMasterIdLst>
  <p:sldIdLst>
    <p:sldId id="256" r:id="rId5"/>
    <p:sldId id="258" r:id="rId6"/>
    <p:sldId id="276" r:id="rId7"/>
    <p:sldId id="259" r:id="rId8"/>
    <p:sldId id="278" r:id="rId9"/>
    <p:sldId id="268" r:id="rId10"/>
    <p:sldId id="273" r:id="rId11"/>
    <p:sldId id="275" r:id="rId12"/>
    <p:sldId id="286" r:id="rId13"/>
    <p:sldId id="287" r:id="rId14"/>
    <p:sldId id="288" r:id="rId15"/>
    <p:sldId id="266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9E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89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90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2717798"/>
            <a:ext cx="9354855" cy="1791625"/>
          </a:xfrm>
        </p:spPr>
        <p:txBody>
          <a:bodyPr/>
          <a:lstStyle/>
          <a:p>
            <a:pPr lvl="0"/>
            <a:r>
              <a:rPr lang="en-US" dirty="0"/>
              <a:t>Data Acquisition and Analysis Techniques for X-ray Computed Tomography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6D43-7FAB-834B-AA9F-965D52A8E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4" y="425450"/>
            <a:ext cx="3883026" cy="1565275"/>
          </a:xfrm>
        </p:spPr>
        <p:txBody>
          <a:bodyPr/>
          <a:lstStyle/>
          <a:p>
            <a:pPr lvl="0"/>
            <a:r>
              <a:rPr lang="en-US" sz="1600" dirty="0"/>
              <a:t>April 16</a:t>
            </a:r>
            <a:r>
              <a:rPr lang="en-US" sz="1600" baseline="30000" dirty="0"/>
              <a:t>th</a:t>
            </a:r>
            <a:r>
              <a:rPr lang="en-US" sz="1600" dirty="0"/>
              <a:t>, 2025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William Chuirazzi</a:t>
            </a:r>
          </a:p>
          <a:p>
            <a:pPr>
              <a:spcBef>
                <a:spcPts val="0"/>
              </a:spcBef>
            </a:pPr>
            <a:r>
              <a:rPr lang="en-US" sz="1600" b="0" i="1" dirty="0"/>
              <a:t>X-ray Microscope Instrument Scientist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1" dirty="0"/>
              <a:t>Diffraction and Imaging Group Lead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0041-B5B4-0912-AA91-D574817F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875EA-1873-1AC0-AAD9-44612480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37" y="879080"/>
            <a:ext cx="5793820" cy="5212159"/>
          </a:xfrm>
        </p:spPr>
        <p:txBody>
          <a:bodyPr/>
          <a:lstStyle/>
          <a:p>
            <a:pPr algn="just"/>
            <a:r>
              <a:rPr lang="en-US" sz="1800" dirty="0"/>
              <a:t>Collaboration with Oak Ridge National Laboratory (ORNL) to </a:t>
            </a:r>
            <a:r>
              <a:rPr lang="en-US" sz="1800" b="1" dirty="0"/>
              <a:t>train a machine learning algorithm</a:t>
            </a:r>
            <a:r>
              <a:rPr lang="en-US" sz="1800" dirty="0"/>
              <a:t>, which </a:t>
            </a:r>
            <a:r>
              <a:rPr lang="en-US" sz="1800" b="1" dirty="0"/>
              <a:t>performs data processing and image reconstruction with less 2D projections</a:t>
            </a:r>
            <a:r>
              <a:rPr lang="en-US" sz="1800" dirty="0"/>
              <a:t>. </a:t>
            </a:r>
          </a:p>
          <a:p>
            <a:pPr lvl="1" algn="just"/>
            <a:r>
              <a:rPr lang="en-US" sz="1800" dirty="0"/>
              <a:t>Data acquisition </a:t>
            </a:r>
            <a:r>
              <a:rPr lang="en-US" sz="1800" b="1" dirty="0"/>
              <a:t>time</a:t>
            </a:r>
            <a:r>
              <a:rPr lang="en-US" sz="1800" dirty="0"/>
              <a:t> has been </a:t>
            </a:r>
            <a:r>
              <a:rPr lang="en-US" sz="1800" b="1" dirty="0"/>
              <a:t>reduced by ~90%.</a:t>
            </a:r>
          </a:p>
          <a:p>
            <a:pPr lvl="1" algn="just"/>
            <a:r>
              <a:rPr lang="en-US" sz="1800" b="1" dirty="0"/>
              <a:t>Noise</a:t>
            </a:r>
            <a:r>
              <a:rPr lang="en-US" sz="1800" dirty="0"/>
              <a:t> in images is also </a:t>
            </a:r>
            <a:r>
              <a:rPr lang="en-US" sz="1800" b="1" dirty="0"/>
              <a:t>reduced</a:t>
            </a:r>
            <a:r>
              <a:rPr lang="en-US" sz="1800" dirty="0"/>
              <a:t>.</a:t>
            </a:r>
          </a:p>
          <a:p>
            <a:pPr algn="just"/>
            <a:r>
              <a:rPr lang="en-US" sz="1800" dirty="0"/>
              <a:t>Enables </a:t>
            </a:r>
            <a:r>
              <a:rPr lang="en-US" sz="1800" b="1" dirty="0"/>
              <a:t>increased</a:t>
            </a:r>
            <a:r>
              <a:rPr lang="en-US" sz="1800" dirty="0"/>
              <a:t> imaging </a:t>
            </a:r>
            <a:r>
              <a:rPr lang="en-US" sz="1800" b="1" dirty="0"/>
              <a:t>throughput</a:t>
            </a:r>
            <a:r>
              <a:rPr lang="en-US" sz="1800" dirty="0"/>
              <a:t>.</a:t>
            </a:r>
          </a:p>
          <a:p>
            <a:pPr lvl="1" algn="just"/>
            <a:r>
              <a:rPr lang="en-US" sz="1800" dirty="0"/>
              <a:t>Can help NSUF users save time and money (RTEs, etc.)</a:t>
            </a:r>
          </a:p>
          <a:p>
            <a:pPr algn="just"/>
            <a:r>
              <a:rPr lang="en-US" sz="1800" b="1" dirty="0"/>
              <a:t>Reduced scan times </a:t>
            </a:r>
            <a:r>
              <a:rPr lang="en-US" sz="1800" dirty="0"/>
              <a:t>of </a:t>
            </a:r>
            <a:r>
              <a:rPr lang="en-US" sz="1800" b="1" dirty="0"/>
              <a:t>irradiated</a:t>
            </a:r>
            <a:r>
              <a:rPr lang="en-US" sz="1800" dirty="0"/>
              <a:t> </a:t>
            </a:r>
            <a:r>
              <a:rPr lang="en-US" sz="1800" b="1" dirty="0"/>
              <a:t>specimens</a:t>
            </a:r>
            <a:r>
              <a:rPr lang="en-US" sz="1800" dirty="0"/>
              <a:t> </a:t>
            </a:r>
            <a:r>
              <a:rPr lang="en-US" sz="1800" b="1" dirty="0"/>
              <a:t>reduces</a:t>
            </a:r>
            <a:r>
              <a:rPr lang="en-US" sz="1800" dirty="0"/>
              <a:t> the radiation </a:t>
            </a:r>
            <a:r>
              <a:rPr lang="en-US" sz="1800" b="1" dirty="0"/>
              <a:t>dose to personnel and equipment</a:t>
            </a:r>
            <a:r>
              <a:rPr lang="en-US" sz="1800" dirty="0"/>
              <a:t>.</a:t>
            </a:r>
          </a:p>
          <a:p>
            <a:pPr lvl="1" algn="just"/>
            <a:r>
              <a:rPr lang="en-US" sz="1800" dirty="0"/>
              <a:t>Could </a:t>
            </a:r>
            <a:r>
              <a:rPr lang="en-US" sz="1800" b="1" dirty="0"/>
              <a:t>image specimens with higher radiation dose rates </a:t>
            </a:r>
            <a:r>
              <a:rPr lang="en-US" sz="1800" dirty="0"/>
              <a:t>(fuels, structural materials, etc.)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Will apply this to NSUF-relevant materials in the next few weeks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TRISO fuels, irradiated samples, etc.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8DA2A2-37B5-DE41-4CE3-49E490F2E493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Machine learning based image processing and reconstruction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1E219-AF7C-6818-FB6E-54B7C41F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58" y="1387000"/>
            <a:ext cx="5438571" cy="277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4906C-963A-7F2D-C38B-BDBDF0C49393}"/>
              </a:ext>
            </a:extLst>
          </p:cNvPr>
          <p:cNvSpPr txBox="1"/>
          <p:nvPr/>
        </p:nvSpPr>
        <p:spPr>
          <a:xfrm>
            <a:off x="6441356" y="4305108"/>
            <a:ext cx="565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 A 2D cross-sectional slice of a SS316L sample reconstructed with traditional vendor software compared to 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 the same cross-sectional slice reconstructed with ORNL’s Simurgh algorithm.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Noise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is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reduced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porosity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can be more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easily distinguished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422C98-B361-A0A7-CBC3-CFFA40940FFE}"/>
              </a:ext>
            </a:extLst>
          </p:cNvPr>
          <p:cNvSpPr txBox="1">
            <a:spLocks/>
          </p:cNvSpPr>
          <p:nvPr/>
        </p:nvSpPr>
        <p:spPr>
          <a:xfrm>
            <a:off x="6760336" y="5607201"/>
            <a:ext cx="5147784" cy="3489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sz="1400" b="1" dirty="0">
                <a:solidFill>
                  <a:schemeClr val="accent1"/>
                </a:solidFill>
              </a:rPr>
              <a:t>ORNL Collaborator: Amir Ziabari </a:t>
            </a:r>
            <a:r>
              <a:rPr lang="en-US" sz="1400" dirty="0">
                <a:solidFill>
                  <a:schemeClr val="accent1"/>
                </a:solidFill>
              </a:rPr>
              <a:t>(ziabariak@ornl.gov)</a:t>
            </a:r>
          </a:p>
        </p:txBody>
      </p:sp>
    </p:spTree>
    <p:extLst>
      <p:ext uri="{BB962C8B-B14F-4D97-AF65-F5344CB8AC3E}">
        <p14:creationId xmlns:p14="http://schemas.microsoft.com/office/powerpoint/2010/main" val="391304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EFC46-DA35-6E52-CFB4-8E9EE559E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0203-4F1F-8488-462E-3D396D0F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52" y="879080"/>
            <a:ext cx="6997317" cy="5212159"/>
          </a:xfrm>
        </p:spPr>
        <p:txBody>
          <a:bodyPr/>
          <a:lstStyle/>
          <a:p>
            <a:pPr algn="just"/>
            <a:r>
              <a:rPr lang="en-US" sz="1800" dirty="0">
                <a:latin typeface="+mn-lt"/>
              </a:rPr>
              <a:t>Goal is to visually observe thermal expansion</a:t>
            </a:r>
          </a:p>
          <a:p>
            <a:pPr lvl="1" algn="just"/>
            <a:r>
              <a:rPr lang="en-US" sz="1800" dirty="0">
                <a:latin typeface="+mn-lt"/>
              </a:rPr>
              <a:t>Could provide noncontact measurement for thermal expansion by analyzing images</a:t>
            </a:r>
          </a:p>
          <a:p>
            <a:pPr lvl="1" algn="just"/>
            <a:r>
              <a:rPr lang="en-US" sz="1800" dirty="0">
                <a:latin typeface="+mn-lt"/>
              </a:rPr>
              <a:t>Could simultaneously observe thermal expansion of different materials (layers in a particle, FGM, etc.)</a:t>
            </a:r>
          </a:p>
          <a:p>
            <a:pPr lvl="1" algn="just"/>
            <a:r>
              <a:rPr lang="en-US" sz="1800" dirty="0">
                <a:latin typeface="+mn-lt"/>
              </a:rPr>
              <a:t>No commercial equipment currently available to reach temperatures of interest (800˚C -1200˚C)</a:t>
            </a:r>
          </a:p>
          <a:p>
            <a:pPr algn="just"/>
            <a:r>
              <a:rPr lang="en-US" sz="1800" dirty="0">
                <a:latin typeface="+mn-lt"/>
              </a:rPr>
              <a:t>XRM has a load testing cell that has a heated stage going to 160˚C</a:t>
            </a:r>
          </a:p>
          <a:p>
            <a:pPr lvl="1" algn="just"/>
            <a:r>
              <a:rPr lang="en-US" sz="1800" dirty="0">
                <a:latin typeface="+mn-lt"/>
              </a:rPr>
              <a:t>Serves as an available proof of concept </a:t>
            </a:r>
          </a:p>
          <a:p>
            <a:pPr lvl="1" algn="just"/>
            <a:r>
              <a:rPr lang="en-US" sz="1800" dirty="0">
                <a:latin typeface="+mn-lt"/>
              </a:rPr>
              <a:t>Can measure thermal expansion through force displacement</a:t>
            </a:r>
          </a:p>
          <a:p>
            <a:pPr algn="just"/>
            <a:r>
              <a:rPr lang="en-US" sz="1800" dirty="0">
                <a:latin typeface="+mn-lt"/>
                <a:ea typeface="Calibri" panose="020F0502020204030204" pitchFamily="34" charset="0"/>
              </a:rPr>
              <a:t>FY25 progress has involved writing and approving work control for heating samples within the XRM</a:t>
            </a:r>
          </a:p>
          <a:p>
            <a:pPr algn="just"/>
            <a:r>
              <a:rPr lang="en-US" sz="1800" dirty="0">
                <a:latin typeface="+mn-lt"/>
                <a:ea typeface="Calibri" panose="020F0502020204030204" pitchFamily="34" charset="0"/>
              </a:rPr>
              <a:t>Heater has been set-up and tested (up to 100</a:t>
            </a:r>
            <a:r>
              <a:rPr lang="en-US" sz="1800" dirty="0">
                <a:latin typeface="+mn-lt"/>
              </a:rPr>
              <a:t>˚C)</a:t>
            </a:r>
          </a:p>
          <a:p>
            <a:pPr algn="just"/>
            <a:r>
              <a:rPr lang="en-US" sz="1800" dirty="0">
                <a:latin typeface="+mn-lt"/>
                <a:ea typeface="Calibri" panose="020F0502020204030204" pitchFamily="34" charset="0"/>
              </a:rPr>
              <a:t>Sample identified (aluminum dog bone)</a:t>
            </a:r>
          </a:p>
          <a:p>
            <a:pPr algn="just"/>
            <a:r>
              <a:rPr lang="en-US" sz="1800" dirty="0">
                <a:latin typeface="+mn-lt"/>
                <a:ea typeface="Calibri" panose="020F0502020204030204" pitchFamily="34" charset="0"/>
              </a:rPr>
              <a:t>Imaging scheduled for later this summer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B5FFE-D489-0434-3E50-4614EC52CA4D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In-situ thermal expansion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7D9D7-4BFD-1370-8C98-62F493C9030B}"/>
              </a:ext>
            </a:extLst>
          </p:cNvPr>
          <p:cNvSpPr txBox="1"/>
          <p:nvPr/>
        </p:nvSpPr>
        <p:spPr>
          <a:xfrm>
            <a:off x="7892095" y="5180263"/>
            <a:ext cx="373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 load testing stage configured for heat testing. </a:t>
            </a:r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AFDBED17-A17C-93EA-7E7D-FF7AB9DD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70286" y="770941"/>
            <a:ext cx="4974473" cy="37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814093"/>
            <a:ext cx="10415649" cy="5006358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latin typeface="+mn-lt"/>
                <a:cs typeface="Helvetica" panose="020B0604020202020204" pitchFamily="34" charset="0"/>
              </a:rPr>
              <a:t>FY24 Accomplishments</a:t>
            </a:r>
          </a:p>
          <a:p>
            <a:r>
              <a:rPr lang="en-US" sz="2000" dirty="0">
                <a:latin typeface="+mn-lt"/>
                <a:cs typeface="Helvetica" panose="020B0604020202020204" pitchFamily="34" charset="0"/>
              </a:rPr>
              <a:t>4 Journal Publications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u="sng" dirty="0">
                <a:latin typeface="+mn-lt"/>
              </a:rPr>
              <a:t>William Chuirazzi</a:t>
            </a:r>
            <a:r>
              <a:rPr lang="en-US" sz="1400" dirty="0">
                <a:latin typeface="+mn-lt"/>
              </a:rPr>
              <a:t>, Steven Cool, and Aaron Craft. "Quantifying neutron scintillator screens with X-ray computed tomography." </a:t>
            </a:r>
            <a:r>
              <a:rPr lang="en-US" sz="1400" i="1" dirty="0">
                <a:latin typeface="+mn-lt"/>
              </a:rPr>
              <a:t>Nuclear Instruments and Methods in Physics Research Section A: Accelerators, Spectrometers, Detectors and Associated Equipment</a:t>
            </a:r>
            <a:r>
              <a:rPr lang="en-US" sz="1400" dirty="0">
                <a:latin typeface="+mn-lt"/>
              </a:rPr>
              <a:t> 1063 (2024): 169248.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u="sng" dirty="0">
                <a:latin typeface="+mn-lt"/>
                <a:cs typeface="Helvetica" panose="020B0604020202020204" pitchFamily="34" charset="0"/>
              </a:rPr>
              <a:t>William Chuirazzi,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Rahul Reddy Kancharla, and Swapnil Morankar. "Laboratory-Based Micro-X-ray Computed Tomography of Energy Materials at Idaho National Laboratory." JOM (2024): 1-17.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u="sng" dirty="0">
                <a:latin typeface="+mn-lt"/>
                <a:cs typeface="Helvetica" panose="020B0604020202020204" pitchFamily="34" charset="0"/>
              </a:rPr>
              <a:t>William Chuirazzi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, Burkhard Schillinger, Steven Cool, Aaron Craft, Zoltan Kis, and Laszlo </a:t>
            </a:r>
            <a:r>
              <a:rPr lang="en-US" sz="1400" dirty="0" err="1">
                <a:latin typeface="+mn-lt"/>
                <a:cs typeface="Helvetica" panose="020B0604020202020204" pitchFamily="34" charset="0"/>
              </a:rPr>
              <a:t>Szentmiklosi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. “Boron-Based Neutron Scintillator Screen Characterization with X-rays and Neutrons.” </a:t>
            </a:r>
            <a:r>
              <a:rPr lang="en-US" sz="1400" i="1" dirty="0">
                <a:latin typeface="+mn-lt"/>
                <a:cs typeface="Helvetica" panose="020B0604020202020204" pitchFamily="34" charset="0"/>
              </a:rPr>
              <a:t>Springer Nature - Springer Proceedings in Physics. Submitted.</a:t>
            </a:r>
            <a:endParaRPr lang="en-US" sz="1400" i="1" u="sng" dirty="0">
              <a:latin typeface="+mn-lt"/>
              <a:cs typeface="Helvetica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>
                <a:latin typeface="+mn-lt"/>
                <a:cs typeface="Helvetica" panose="020B0604020202020204" pitchFamily="34" charset="0"/>
              </a:rPr>
              <a:t>Bor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-Rong Chen, et al., “Digital Light Processing of Porous LLZO Scaffolds for Li-Garnet Solid-State Batteries.” </a:t>
            </a:r>
            <a:r>
              <a:rPr lang="en-US" sz="1400" i="1" dirty="0">
                <a:latin typeface="+mn-lt"/>
                <a:cs typeface="Helvetica" panose="020B0604020202020204" pitchFamily="34" charset="0"/>
              </a:rPr>
              <a:t>Energy Storage Materials. Submitted.</a:t>
            </a:r>
          </a:p>
          <a:p>
            <a:r>
              <a:rPr lang="en-US" sz="2000" dirty="0">
                <a:latin typeface="+mn-lt"/>
                <a:cs typeface="Helvetica" panose="020B0604020202020204" pitchFamily="34" charset="0"/>
              </a:rPr>
              <a:t>1 Conference Presentation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+mn-lt"/>
                <a:cs typeface="Helvetica" panose="020B0604020202020204" pitchFamily="34" charset="0"/>
              </a:rPr>
              <a:t>William Chuirazzi, Burkhard Schillinger, Steven Cool, Aaron Craft, Zoltan </a:t>
            </a:r>
            <a:r>
              <a:rPr lang="en-US" sz="1400" dirty="0" err="1">
                <a:latin typeface="+mn-lt"/>
                <a:cs typeface="Helvetica" panose="020B0604020202020204" pitchFamily="34" charset="0"/>
              </a:rPr>
              <a:t>Kis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, and Laszlo </a:t>
            </a:r>
            <a:r>
              <a:rPr lang="en-US" sz="1400" dirty="0" err="1">
                <a:latin typeface="+mn-lt"/>
                <a:cs typeface="Helvetica" panose="020B0604020202020204" pitchFamily="34" charset="0"/>
              </a:rPr>
              <a:t>Szentmiklosi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. “Boron-Based Neutron Scintillator Screen Characterization with X-rays and Neutrons.” 2024. The 12th World Conference on Neutron Radiography. </a:t>
            </a:r>
            <a:r>
              <a:rPr lang="en-US" sz="1400" i="1" dirty="0">
                <a:latin typeface="+mn-lt"/>
                <a:cs typeface="Helvetica" panose="020B0604020202020204" pitchFamily="34" charset="0"/>
              </a:rPr>
              <a:t>Idaho Falls, ID, USA.</a:t>
            </a:r>
            <a:endParaRPr lang="en-US" sz="2000" b="1" u="sng" dirty="0">
              <a:latin typeface="+mn-lt"/>
              <a:cs typeface="Helvetica" panose="020B0604020202020204" pitchFamily="34" charset="0"/>
            </a:endParaRPr>
          </a:p>
          <a:p>
            <a:r>
              <a:rPr lang="en-US" sz="2000" dirty="0"/>
              <a:t>NSUF Presentations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William Chuirazzi. “X-ray Computed Tomography.” 2024. NSUF Minority Serving Institution Workshop. </a:t>
            </a:r>
            <a:r>
              <a:rPr lang="en-US" sz="1400" i="1" dirty="0"/>
              <a:t>Idaho Falls, ID, USA.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William Chuirazzi. “X-ray Computed Tomography in Support of Energy Materials.” 2024. NSUF Science Review Board Meeting. </a:t>
            </a:r>
            <a:r>
              <a:rPr lang="en-US" sz="1400" i="1" dirty="0"/>
              <a:t>Idaho Falls, ID, USA.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1EC501-FEA8-46E4-4132-EB59611A3D83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NSUF Supported Outputs</a:t>
            </a:r>
          </a:p>
        </p:txBody>
      </p:sp>
    </p:spTree>
    <p:extLst>
      <p:ext uri="{BB962C8B-B14F-4D97-AF65-F5344CB8AC3E}">
        <p14:creationId xmlns:p14="http://schemas.microsoft.com/office/powerpoint/2010/main" val="168807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12192000" cy="565365"/>
          </a:xfrm>
        </p:spPr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3040"/>
            <a:ext cx="12192000" cy="500635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Special thanks: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u="sng" dirty="0"/>
              <a:t>NSUF</a:t>
            </a:r>
          </a:p>
          <a:p>
            <a:pPr algn="ctr"/>
            <a:r>
              <a:rPr lang="en-US" dirty="0"/>
              <a:t>Brenden Heidrich, </a:t>
            </a:r>
            <a:r>
              <a:rPr lang="en-US" i="1" dirty="0"/>
              <a:t>NSUF Director</a:t>
            </a:r>
            <a:endParaRPr lang="en-US" dirty="0"/>
          </a:p>
          <a:p>
            <a:pPr algn="ctr"/>
            <a:r>
              <a:rPr lang="en-US" dirty="0"/>
              <a:t>Collin Knight, </a:t>
            </a:r>
            <a:r>
              <a:rPr lang="en-US" i="1" dirty="0"/>
              <a:t>NSUF Deputy Director</a:t>
            </a:r>
            <a:endParaRPr lang="en-US" dirty="0"/>
          </a:p>
          <a:p>
            <a:pPr algn="ctr"/>
            <a:r>
              <a:rPr lang="en-US" dirty="0"/>
              <a:t>Jeff Giglio, </a:t>
            </a:r>
            <a:r>
              <a:rPr lang="en-US" i="1" dirty="0"/>
              <a:t>NSUF Chief Scientist</a:t>
            </a:r>
          </a:p>
          <a:p>
            <a:pPr algn="ctr"/>
            <a:endParaRPr lang="en-US" i="1" dirty="0"/>
          </a:p>
          <a:p>
            <a:pPr marL="0" indent="0" algn="ctr">
              <a:buNone/>
            </a:pPr>
            <a:r>
              <a:rPr lang="en-US" b="1" u="sng" dirty="0"/>
              <a:t>XCT</a:t>
            </a:r>
          </a:p>
          <a:p>
            <a:pPr algn="ctr"/>
            <a:r>
              <a:rPr lang="en-US" dirty="0"/>
              <a:t>Rahul Reddy Kancharla, </a:t>
            </a:r>
            <a:r>
              <a:rPr lang="en-US" i="1" dirty="0"/>
              <a:t>Staff Scientist</a:t>
            </a:r>
            <a:r>
              <a:rPr lang="en-US" dirty="0"/>
              <a:t>- data analysis support</a:t>
            </a:r>
          </a:p>
          <a:p>
            <a:pPr algn="ctr"/>
            <a:r>
              <a:rPr lang="en-US" dirty="0"/>
              <a:t>Swapnil Morankar</a:t>
            </a:r>
            <a:r>
              <a:rPr lang="en-US" i="1" dirty="0"/>
              <a:t>, Postdoc-</a:t>
            </a:r>
            <a:r>
              <a:rPr lang="en-US" dirty="0"/>
              <a:t> instrument development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</p:spPr>
        <p:txBody>
          <a:bodyPr/>
          <a:lstStyle/>
          <a:p>
            <a:r>
              <a:rPr lang="en-US" dirty="0"/>
              <a:t>ZEISS </a:t>
            </a:r>
            <a:r>
              <a:rPr lang="en-US" dirty="0" err="1"/>
              <a:t>Xradia</a:t>
            </a:r>
            <a:r>
              <a:rPr lang="en-US" dirty="0"/>
              <a:t> 620 Versa at IMCL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79" y="4448013"/>
            <a:ext cx="6653648" cy="1643225"/>
          </a:xfrm>
        </p:spPr>
        <p:txBody>
          <a:bodyPr/>
          <a:lstStyle/>
          <a:p>
            <a:r>
              <a:rPr lang="en-US" dirty="0"/>
              <a:t>Best spatial resolution to date: </a:t>
            </a:r>
            <a:r>
              <a:rPr lang="en-US" b="1" dirty="0"/>
              <a:t>270 nm/voxel </a:t>
            </a:r>
          </a:p>
          <a:p>
            <a:r>
              <a:rPr lang="en-US" dirty="0"/>
              <a:t>Hottest sample to date: </a:t>
            </a:r>
            <a:r>
              <a:rPr lang="en-US" b="1" dirty="0"/>
              <a:t>120 R/</a:t>
            </a:r>
            <a:r>
              <a:rPr lang="en-US" b="1" dirty="0" err="1"/>
              <a:t>hr</a:t>
            </a:r>
            <a:r>
              <a:rPr lang="en-US" b="1" dirty="0"/>
              <a:t> on contact</a:t>
            </a:r>
          </a:p>
          <a:p>
            <a:r>
              <a:rPr lang="en-US" dirty="0"/>
              <a:t>Instrument is maintained as </a:t>
            </a:r>
            <a:r>
              <a:rPr lang="en-US" b="1" dirty="0"/>
              <a:t>radiologically clean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0426A-222F-BE37-2C18-344091DC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2" t="53929" r="61743" b="13808"/>
          <a:stretch/>
        </p:blipFill>
        <p:spPr>
          <a:xfrm>
            <a:off x="7191214" y="4058445"/>
            <a:ext cx="1499959" cy="1736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E05C3-3E6D-9181-1EC9-F6ADBD08E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40" y="220967"/>
            <a:ext cx="4577960" cy="3512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3D9F2-8BA9-945E-0932-5DD729823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379" y="1283150"/>
            <a:ext cx="6289460" cy="288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6D3B3-006E-34B6-5A2B-308E089A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2" r="24570" b="62061"/>
          <a:stretch/>
        </p:blipFill>
        <p:spPr>
          <a:xfrm>
            <a:off x="10179331" y="4045813"/>
            <a:ext cx="1973835" cy="1709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28210-6D9C-F9DB-3B4E-D6094CD0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1" t="52196" r="7856" b="16654"/>
          <a:stretch/>
        </p:blipFill>
        <p:spPr>
          <a:xfrm>
            <a:off x="8686801" y="4042550"/>
            <a:ext cx="1441342" cy="17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6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99" y="894778"/>
            <a:ext cx="7331898" cy="5196461"/>
          </a:xfrm>
        </p:spPr>
        <p:txBody>
          <a:bodyPr/>
          <a:lstStyle/>
          <a:p>
            <a:r>
              <a:rPr lang="en-US" dirty="0"/>
              <a:t>XCT is a </a:t>
            </a:r>
            <a:r>
              <a:rPr lang="en-US" b="1" u="sng" dirty="0"/>
              <a:t>nondestructive technique</a:t>
            </a:r>
            <a:r>
              <a:rPr lang="en-US" dirty="0"/>
              <a:t> that provides </a:t>
            </a:r>
            <a:r>
              <a:rPr lang="en-US" b="1" dirty="0"/>
              <a:t>volumetric data 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/>
              <a:t>Provides a </a:t>
            </a:r>
            <a:r>
              <a:rPr lang="en-US" b="1" dirty="0"/>
              <a:t>first look </a:t>
            </a:r>
            <a:r>
              <a:rPr lang="en-US" dirty="0"/>
              <a:t>at (irradiated samples)</a:t>
            </a:r>
          </a:p>
          <a:p>
            <a:pPr lvl="1"/>
            <a:r>
              <a:rPr lang="en-US" b="1" dirty="0"/>
              <a:t>Targeted</a:t>
            </a:r>
            <a:r>
              <a:rPr lang="en-US" dirty="0"/>
              <a:t> destructive analysis</a:t>
            </a:r>
          </a:p>
          <a:p>
            <a:pPr lvl="1"/>
            <a:r>
              <a:rPr lang="en-US" dirty="0"/>
              <a:t>Meshing can provide direct </a:t>
            </a:r>
            <a:r>
              <a:rPr lang="en-US" b="1" dirty="0"/>
              <a:t>inputs for modeling</a:t>
            </a:r>
            <a:r>
              <a:rPr lang="en-US" dirty="0"/>
              <a:t> efforts</a:t>
            </a:r>
          </a:p>
          <a:p>
            <a:pPr lvl="2"/>
            <a:r>
              <a:rPr lang="en-US" dirty="0"/>
              <a:t>Fuel performance, etc. </a:t>
            </a:r>
          </a:p>
          <a:p>
            <a:r>
              <a:rPr lang="en-US" dirty="0"/>
              <a:t>The ability to perform </a:t>
            </a:r>
            <a:r>
              <a:rPr lang="en-US" b="1" dirty="0"/>
              <a:t>CT on highly irradiated samples</a:t>
            </a:r>
            <a:r>
              <a:rPr lang="en-US" dirty="0"/>
              <a:t> can </a:t>
            </a:r>
            <a:r>
              <a:rPr lang="en-US" b="1" dirty="0"/>
              <a:t>expedite the PIE process</a:t>
            </a:r>
          </a:p>
          <a:p>
            <a:pPr lvl="1"/>
            <a:r>
              <a:rPr lang="en-US" dirty="0"/>
              <a:t>Less time spent waiting for decay</a:t>
            </a:r>
          </a:p>
          <a:p>
            <a:pPr lvl="1"/>
            <a:r>
              <a:rPr lang="en-US" dirty="0"/>
              <a:t>Subsequent experiments/modeling can be planned/conducted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A10F8-CDA8-1FBA-55A1-2A2F7264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03" y="1457514"/>
            <a:ext cx="3730277" cy="34873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B92AB7-DFD2-3830-9F2E-3D158487E42F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Why the need for X-ray Computed Tomography?</a:t>
            </a:r>
          </a:p>
        </p:txBody>
      </p:sp>
    </p:spTree>
    <p:extLst>
      <p:ext uri="{BB962C8B-B14F-4D97-AF65-F5344CB8AC3E}">
        <p14:creationId xmlns:p14="http://schemas.microsoft.com/office/powerpoint/2010/main" val="357202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01" y="827645"/>
            <a:ext cx="6512748" cy="50720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Pushing the limits of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spatial resolution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Improves quality of the data</a:t>
            </a:r>
          </a:p>
          <a:p>
            <a:pPr lvl="2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Can see smaller features</a:t>
            </a:r>
          </a:p>
          <a:p>
            <a:pPr lvl="2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Can more accurately measure larger features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Advanced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segmentation and data analysis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techniques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Enables quantitative data extraction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Quantifying segmentation error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Methodology development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for examination of (nuclear) materials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High Z materials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Artifacts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data can be measured/observed?</a:t>
            </a:r>
          </a:p>
          <a:p>
            <a:pPr marL="914400" lvl="2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7BB014-9AC7-DEBF-2C49-CE12139B272A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FY24 NSUF Researcher Supported Activities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21984-B670-CAD1-FDAC-FCE187B77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81" t="4206" r="35404"/>
          <a:stretch/>
        </p:blipFill>
        <p:spPr>
          <a:xfrm>
            <a:off x="8100002" y="626189"/>
            <a:ext cx="3110754" cy="50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2CF120A-B2E9-5096-2AEC-0FA9D1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02"/>
          <a:stretch/>
        </p:blipFill>
        <p:spPr>
          <a:xfrm>
            <a:off x="5222050" y="3429000"/>
            <a:ext cx="3200399" cy="27031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028748"/>
            <a:ext cx="4333874" cy="5062491"/>
          </a:xfrm>
        </p:spPr>
        <p:txBody>
          <a:bodyPr/>
          <a:lstStyle/>
          <a:p>
            <a:r>
              <a:rPr lang="en-US" sz="2000" b="1" dirty="0"/>
              <a:t>X-ray source upgrade </a:t>
            </a:r>
            <a:r>
              <a:rPr lang="en-US" sz="2000" dirty="0"/>
              <a:t>in 2023 produces more photons </a:t>
            </a:r>
          </a:p>
          <a:p>
            <a:r>
              <a:rPr lang="en-US" sz="2000" dirty="0"/>
              <a:t>Enables </a:t>
            </a:r>
            <a:r>
              <a:rPr lang="en-US" sz="2000" b="1" dirty="0"/>
              <a:t>higher resolution: </a:t>
            </a:r>
            <a:r>
              <a:rPr lang="en-US" sz="2000" dirty="0"/>
              <a:t>384 nm/voxel</a:t>
            </a:r>
          </a:p>
          <a:p>
            <a:r>
              <a:rPr lang="en-US" sz="2000" b="1" dirty="0"/>
              <a:t>Method development</a:t>
            </a:r>
            <a:r>
              <a:rPr lang="en-US" sz="2000" dirty="0"/>
              <a:t> needed to explore the limits of the possible</a:t>
            </a:r>
          </a:p>
          <a:p>
            <a:r>
              <a:rPr lang="en-US" sz="2000" dirty="0"/>
              <a:t>Battery samples</a:t>
            </a:r>
          </a:p>
          <a:p>
            <a:pPr lvl="1"/>
            <a:r>
              <a:rPr lang="en-US" sz="2000" dirty="0"/>
              <a:t>Non-radioactive (cheaper)</a:t>
            </a:r>
          </a:p>
          <a:p>
            <a:pPr lvl="1"/>
            <a:r>
              <a:rPr lang="en-US" sz="2000" dirty="0"/>
              <a:t>Need to resolve fine features</a:t>
            </a:r>
          </a:p>
          <a:p>
            <a:pPr lvl="2"/>
            <a:r>
              <a:rPr lang="en-US" sz="2000" dirty="0"/>
              <a:t>Informs design and performance evaluation</a:t>
            </a:r>
          </a:p>
          <a:p>
            <a:pPr lvl="1"/>
            <a:r>
              <a:rPr lang="en-US" sz="2000" dirty="0"/>
              <a:t>High impact science</a:t>
            </a:r>
          </a:p>
          <a:p>
            <a:r>
              <a:rPr lang="en-US" sz="2000" b="1" dirty="0"/>
              <a:t>Method</a:t>
            </a:r>
            <a:r>
              <a:rPr lang="en-US" sz="2000" dirty="0"/>
              <a:t> used to support </a:t>
            </a:r>
            <a:r>
              <a:rPr lang="en-US" sz="2000" b="1" dirty="0"/>
              <a:t>NSUF RTE </a:t>
            </a:r>
            <a:r>
              <a:rPr lang="en-US" sz="2000" dirty="0"/>
              <a:t>user data acquisition…</a:t>
            </a:r>
          </a:p>
          <a:p>
            <a:pPr lvl="1"/>
            <a:endParaRPr lang="en-US" sz="20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F87BB7E-15F9-0893-526C-1E260FB0B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73"/>
          <a:stretch/>
        </p:blipFill>
        <p:spPr>
          <a:xfrm>
            <a:off x="5222050" y="1028748"/>
            <a:ext cx="6445876" cy="2510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2D3A5-CE21-8024-AB3E-D750EF37FB19}"/>
              </a:ext>
            </a:extLst>
          </p:cNvPr>
          <p:cNvSpPr txBox="1"/>
          <p:nvPr/>
        </p:nvSpPr>
        <p:spPr>
          <a:xfrm>
            <a:off x="581027" y="5885898"/>
            <a:ext cx="33527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</a:rPr>
              <a:t>PI: Bor-Rong (Hypo) Chen; borrong.chen@inl.gov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0EBEE2-1B62-168B-C9F4-BBB314FF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1" b="9431"/>
          <a:stretch/>
        </p:blipFill>
        <p:spPr>
          <a:xfrm>
            <a:off x="8422449" y="4126966"/>
            <a:ext cx="3708400" cy="1307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FA2EFB-6D05-58D6-0111-25D0EA0AFFBF}"/>
              </a:ext>
            </a:extLst>
          </p:cNvPr>
          <p:cNvSpPr txBox="1"/>
          <p:nvPr/>
        </p:nvSpPr>
        <p:spPr>
          <a:xfrm>
            <a:off x="8558396" y="5885898"/>
            <a:ext cx="3633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600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Bor</a:t>
            </a:r>
            <a:r>
              <a:rPr lang="en-US" sz="600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-Rong Chen, et al., “Digital Light Processing of Porous LLZO Scaffolds for Li-Garnet Solid-State Batteries.” </a:t>
            </a:r>
            <a:r>
              <a:rPr lang="en-US" sz="600" i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Energy Storage Materials. Submitted.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C23C0D-DD49-EA1C-17F7-F763FCA1232A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Pushing the Limits of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4200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FA92-30DC-6040-9963-184E5B0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34" y="262362"/>
            <a:ext cx="12019324" cy="1008797"/>
          </a:xfrm>
        </p:spPr>
        <p:txBody>
          <a:bodyPr/>
          <a:lstStyle/>
          <a:p>
            <a:r>
              <a:rPr lang="en-US" dirty="0"/>
              <a:t>Pushing the Limits of Spatial Resolution/Methodology Development: Characterization of fluff region in an EBR-II metallic fuel pin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381125"/>
            <a:ext cx="4141024" cy="4710114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FIB lift out of EBR-II fuel pin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U-19Pu-10Zr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Goal of examining porosity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Record spatial resolution to date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270 nm/voxel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Segmentation techniques developed with NSUF IS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applied to this sample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Expedites sample analysis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Augments analysis for RTE users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83F09-05EF-BB06-B44E-4EAD1F71D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34029"/>
            <a:ext cx="7162800" cy="3389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DD8FA-EB1B-3EF2-CD37-4DDBE3535371}"/>
              </a:ext>
            </a:extLst>
          </p:cNvPr>
          <p:cNvSpPr txBox="1"/>
          <p:nvPr/>
        </p:nvSpPr>
        <p:spPr>
          <a:xfrm>
            <a:off x="5029200" y="5167490"/>
            <a:ext cx="33527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</a:rPr>
              <a:t>PI: Jake Fay; jake.fay@inl.gov </a:t>
            </a:r>
          </a:p>
        </p:txBody>
      </p:sp>
    </p:spTree>
    <p:extLst>
      <p:ext uri="{BB962C8B-B14F-4D97-AF65-F5344CB8AC3E}">
        <p14:creationId xmlns:p14="http://schemas.microsoft.com/office/powerpoint/2010/main" val="356482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879080"/>
            <a:ext cx="3781424" cy="5212159"/>
          </a:xfrm>
        </p:spPr>
        <p:txBody>
          <a:bodyPr/>
          <a:lstStyle/>
          <a:p>
            <a:r>
              <a:rPr lang="en-US" sz="2000" dirty="0"/>
              <a:t>Examination of novel boron-based neutron scintillator screens</a:t>
            </a:r>
          </a:p>
          <a:p>
            <a:pPr lvl="1"/>
            <a:r>
              <a:rPr lang="en-US" sz="2000" dirty="0"/>
              <a:t>Screen characterization necessary for optimization</a:t>
            </a:r>
          </a:p>
          <a:p>
            <a:pPr lvl="1"/>
            <a:r>
              <a:rPr lang="en-US" sz="2000" dirty="0"/>
              <a:t>Benefits neutron imaging efforts at INL and beyond</a:t>
            </a:r>
          </a:p>
          <a:p>
            <a:r>
              <a:rPr lang="en-US" sz="2000" dirty="0"/>
              <a:t>Produced a segmentation script that can be modified for other applications</a:t>
            </a:r>
          </a:p>
          <a:p>
            <a:pPr lvl="1"/>
            <a:r>
              <a:rPr lang="en-US" sz="2000" dirty="0"/>
              <a:t>Batteries, FIB fuel samples etc. </a:t>
            </a:r>
          </a:p>
          <a:p>
            <a:r>
              <a:rPr lang="en-US" sz="2000" b="1" dirty="0"/>
              <a:t>NSUF Output: Segmentation development</a:t>
            </a:r>
            <a:endParaRPr lang="en-US" sz="2000" dirty="0"/>
          </a:p>
          <a:p>
            <a:pPr lvl="1"/>
            <a:r>
              <a:rPr lang="en-US" sz="2000" dirty="0"/>
              <a:t>Low-Z materials</a:t>
            </a:r>
          </a:p>
          <a:p>
            <a:pPr lvl="1"/>
            <a:r>
              <a:rPr lang="en-US" sz="2000" dirty="0"/>
              <a:t>Low contrast materials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AA6D9-64EC-4AF0-7BC4-A3193AEA8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78" y="1304924"/>
            <a:ext cx="7855822" cy="4036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DCD73-0064-73BB-4493-89BF40153E75}"/>
              </a:ext>
            </a:extLst>
          </p:cNvPr>
          <p:cNvSpPr txBox="1"/>
          <p:nvPr/>
        </p:nvSpPr>
        <p:spPr>
          <a:xfrm>
            <a:off x="7075808" y="5855242"/>
            <a:ext cx="5116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accent5">
                    <a:lumMod val="75000"/>
                  </a:schemeClr>
                </a:solidFill>
              </a:rPr>
              <a:t>Chuirazzi, William, Steven Cool, and Aaron Craft. "Quantifying neutron scintillator screens with X-ray computed tomography." Nuclear Instruments and Methods in Physics Research Section A: Accelerators, Spectrometers, Detectors and Associated Equipment 1063 (2024): 169248.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76F1EA-969F-6E8B-E435-C9AD4CF3E270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Segmentation Methodology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258615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61A-0E65-624F-89C6-4D156FFF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392193"/>
            <a:ext cx="3781424" cy="4699046"/>
          </a:xfrm>
        </p:spPr>
        <p:txBody>
          <a:bodyPr/>
          <a:lstStyle/>
          <a:p>
            <a:r>
              <a:rPr lang="en-US" sz="2000" dirty="0"/>
              <a:t>Once the data is segmented, </a:t>
            </a:r>
            <a:r>
              <a:rPr lang="en-US" sz="2000" b="1" dirty="0"/>
              <a:t>quantitative data </a:t>
            </a:r>
            <a:r>
              <a:rPr lang="en-US" sz="2000" dirty="0"/>
              <a:t>can be </a:t>
            </a:r>
            <a:r>
              <a:rPr lang="en-US" sz="2000" b="1" dirty="0"/>
              <a:t>extracted</a:t>
            </a:r>
          </a:p>
          <a:p>
            <a:r>
              <a:rPr lang="en-US" sz="2000" b="1" dirty="0"/>
              <a:t>Thickness</a:t>
            </a:r>
            <a:r>
              <a:rPr lang="en-US" sz="2000" dirty="0"/>
              <a:t> measurement methodology developed</a:t>
            </a:r>
          </a:p>
          <a:p>
            <a:r>
              <a:rPr lang="en-US" sz="2000" dirty="0"/>
              <a:t>Subsurface defect identification</a:t>
            </a:r>
          </a:p>
          <a:p>
            <a:r>
              <a:rPr lang="en-US" sz="2000" b="1" dirty="0"/>
              <a:t>Visualization</a:t>
            </a:r>
            <a:r>
              <a:rPr lang="en-US" sz="2000" dirty="0"/>
              <a:t> scripts developed </a:t>
            </a:r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DCD73-0064-73BB-4493-89BF40153E75}"/>
              </a:ext>
            </a:extLst>
          </p:cNvPr>
          <p:cNvSpPr txBox="1"/>
          <p:nvPr/>
        </p:nvSpPr>
        <p:spPr>
          <a:xfrm>
            <a:off x="7056185" y="5855242"/>
            <a:ext cx="5135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accent5">
                    <a:lumMod val="75000"/>
                  </a:schemeClr>
                </a:solidFill>
              </a:rPr>
              <a:t>Chuirazzi, William, Steven Cool, and Aaron Craft. "Quantifying neutron scintillator screens with X-ray computed tomography." Nuclear Instruments and Methods in Physics Research Section A: Accelerators, Spectrometers, Detectors and Associated Equipment 1063 (2024): 169248.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6B6E4-C346-94D4-60A5-23EB7ABCBE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780" y="1392193"/>
            <a:ext cx="7753143" cy="40736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4FB4-3486-306D-DF08-E534BF03FE1E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Data Analysis Development</a:t>
            </a:r>
          </a:p>
        </p:txBody>
      </p:sp>
    </p:spTree>
    <p:extLst>
      <p:ext uri="{BB962C8B-B14F-4D97-AF65-F5344CB8AC3E}">
        <p14:creationId xmlns:p14="http://schemas.microsoft.com/office/powerpoint/2010/main" val="8286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E79A-2DE9-A2C3-23B1-072ADF469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0BA7-1FD6-2711-8BEE-5EDF71FC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721048"/>
            <a:ext cx="11248881" cy="5370192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Machine learning based image processing and reconstruction</a:t>
            </a:r>
          </a:p>
          <a:p>
            <a:pPr lvl="2"/>
            <a:r>
              <a:rPr lang="en-US" sz="2400" dirty="0">
                <a:latin typeface="+mn-lt"/>
                <a:ea typeface="Calibri" panose="020F0502020204030204" pitchFamily="34" charset="0"/>
              </a:rPr>
              <a:t>Apply ML algorithms to expedite data acquisition for NSUF- relevant samples</a:t>
            </a:r>
          </a:p>
          <a:p>
            <a:pPr lvl="2"/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Provide either a reduction in data acquisition time or an improvement in data quality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In-situ thermal expansion measurements</a:t>
            </a:r>
          </a:p>
          <a:p>
            <a:pPr lvl="2"/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Observe thermal expansion of a sample using X-ray radiography (and potentially tomography) in the XRM</a:t>
            </a:r>
          </a:p>
          <a:p>
            <a:pPr lvl="2"/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May be possible to calculate the thermal expansion coefficient from the images as well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Phase-contrast imaging</a:t>
            </a:r>
          </a:p>
          <a:p>
            <a:pPr lvl="2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Conduct phase contrast imagine</a:t>
            </a:r>
          </a:p>
          <a:p>
            <a:pPr lvl="2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More clearly distinguish interfaces between different layers of a surrogate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Additional data analysis, reporting and publication support</a:t>
            </a:r>
          </a:p>
          <a:p>
            <a:pPr lvl="2"/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800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8DC5FD-07CD-33A1-3178-818AF4624FE3}"/>
              </a:ext>
            </a:extLst>
          </p:cNvPr>
          <p:cNvSpPr txBox="1">
            <a:spLocks/>
          </p:cNvSpPr>
          <p:nvPr/>
        </p:nvSpPr>
        <p:spPr>
          <a:xfrm>
            <a:off x="117734" y="262362"/>
            <a:ext cx="12019324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FY25 NSUF IS Supported Research Activities</a:t>
            </a:r>
          </a:p>
        </p:txBody>
      </p:sp>
    </p:spTree>
    <p:extLst>
      <p:ext uri="{BB962C8B-B14F-4D97-AF65-F5344CB8AC3E}">
        <p14:creationId xmlns:p14="http://schemas.microsoft.com/office/powerpoint/2010/main" val="1853750614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68D4D-9402-4485-B11D-8DDDCEB2E4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3BD8C8-895E-4169-A358-3E9B46BE6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9745</TotalTime>
  <Words>1225</Words>
  <Application>Microsoft Office PowerPoint</Application>
  <PresentationFormat>Widescreen</PresentationFormat>
  <Paragraphs>128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</vt:lpstr>
      <vt:lpstr>Wingdings</vt:lpstr>
      <vt:lpstr>INL 2020</vt:lpstr>
      <vt:lpstr>PowerPoint Presentation</vt:lpstr>
      <vt:lpstr>ZEISS Xradia 620 Versa at IMCL</vt:lpstr>
      <vt:lpstr>PowerPoint Presentation</vt:lpstr>
      <vt:lpstr>PowerPoint Presentation</vt:lpstr>
      <vt:lpstr>PowerPoint Presentation</vt:lpstr>
      <vt:lpstr>Pushing the Limits of Spatial Resolution/Methodology Development: Characterization of fluff region in an EBR-II metallic fuel pin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William C. Chuirazzi</cp:lastModifiedBy>
  <cp:revision>30</cp:revision>
  <dcterms:created xsi:type="dcterms:W3CDTF">2023-06-23T17:54:28Z</dcterms:created>
  <dcterms:modified xsi:type="dcterms:W3CDTF">2025-04-10T21:44:40Z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