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9" r:id="rId2"/>
    <p:sldId id="257" r:id="rId3"/>
    <p:sldId id="258" r:id="rId4"/>
    <p:sldId id="259" r:id="rId5"/>
    <p:sldId id="260" r:id="rId6"/>
    <p:sldId id="261" r:id="rId7"/>
    <p:sldId id="262" r:id="rId8"/>
    <p:sldId id="268"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973" autoAdjust="0"/>
  </p:normalViewPr>
  <p:slideViewPr>
    <p:cSldViewPr snapToGrid="0">
      <p:cViewPr varScale="1">
        <p:scale>
          <a:sx n="98" d="100"/>
          <a:sy n="98" d="100"/>
        </p:scale>
        <p:origin x="488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11CF1-1DB1-4950-81AA-19837EA9716D}"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A2C14-E4FF-4796-AA40-5C7AF5883F0E}" type="slidenum">
              <a:rPr lang="en-US" smtClean="0"/>
              <a:t>‹#›</a:t>
            </a:fld>
            <a:endParaRPr lang="en-US"/>
          </a:p>
        </p:txBody>
      </p:sp>
    </p:spTree>
    <p:extLst>
      <p:ext uri="{BB962C8B-B14F-4D97-AF65-F5344CB8AC3E}">
        <p14:creationId xmlns:p14="http://schemas.microsoft.com/office/powerpoint/2010/main" val="155263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UO2: Is poor conductor with higher thermal gradients (center T 2400oC compared to U- N and C that reach 1400oC)</a:t>
                </a:r>
              </a:p>
              <a:p>
                <a:endParaRPr lang="en-US" dirty="0"/>
              </a:p>
              <a:p>
                <a:r>
                  <a:rPr lang="en-US" dirty="0"/>
                  <a:t>Irradiation Stability, Chemical compatibility with most of the cladding materials, Longer fuel cycle time owing to neutronic behavior of UN in the core (UO2 18months vs 25 for UN for 50GWd/</a:t>
                </a:r>
                <a:r>
                  <a:rPr lang="en-US" dirty="0" err="1"/>
                  <a:t>tU</a:t>
                </a:r>
                <a:r>
                  <a:rPr lang="en-US" dirty="0"/>
                  <a:t>) </a:t>
                </a:r>
                <a:r>
                  <a:rPr lang="en-US" dirty="0">
                    <a:sym typeface="Wingdings" panose="05000000000000000000" pitchFamily="2" charset="2"/>
                  </a:rPr>
                  <a:t> Leads to fewer shut-downs for reloading </a:t>
                </a:r>
                <a:r>
                  <a:rPr lang="en-US" dirty="0"/>
                  <a:t> </a:t>
                </a:r>
              </a:p>
              <a:p>
                <a:endParaRPr lang="en-US" sz="1200" dirty="0">
                  <a:solidFill>
                    <a:schemeClr val="tx2">
                      <a:lumMod val="50000"/>
                    </a:schemeClr>
                  </a:solidFill>
                </a:endParaRPr>
              </a:p>
              <a:p>
                <a:pPr algn="l"/>
                <a:r>
                  <a:rPr lang="en-US" sz="1200" b="0" i="0" u="none" strike="noStrike" baseline="0" dirty="0">
                    <a:latin typeface="TimesNewRomanPSMT"/>
                  </a:rPr>
                  <a:t>Swelling is caused by bubbles of fission gas (Xe, Kr), whose evolution is governed by diffusion mechanisms, fuel microstructure,</a:t>
                </a:r>
              </a:p>
              <a:p>
                <a:pPr algn="l"/>
                <a:r>
                  <a:rPr lang="en-US" sz="1200" b="0" i="0" u="none" strike="noStrike" baseline="0" dirty="0">
                    <a:latin typeface="TimesNewRomanPSMT"/>
                  </a:rPr>
                  <a:t>and irradiation. Breakaway swelling refers to faster bubble growth and increased swelling rate due to irradiation induced changes to the fuel microstructure</a:t>
                </a:r>
                <a:endParaRPr lang="en-US" dirty="0"/>
              </a:p>
              <a:p>
                <a:endParaRPr lang="en-US"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Fission gas bubbles that sit on dislocations drive this phenomenon – Fission gas swelling drives breakaway swelling – it is important to develop models that predict dislocation growth characteristics (they also describe fission gas swelling/breakaway swelling) – rely on accurate diffusion coefficients -&gt; those coefficients also dictate dislocation growth so need to validate those </a:t>
                </a:r>
              </a:p>
              <a:p>
                <a:endParaRPr lang="en-US" sz="1200" dirty="0">
                  <a:solidFill>
                    <a:schemeClr val="tx2">
                      <a:lumMod val="50000"/>
                    </a:schemeClr>
                  </a:solidFill>
                </a:endParaRPr>
              </a:p>
              <a:p>
                <a:r>
                  <a:rPr lang="en-US" sz="1200" dirty="0">
                    <a:solidFill>
                      <a:schemeClr val="tx2">
                        <a:lumMod val="50000"/>
                      </a:schemeClr>
                    </a:solidFill>
                  </a:rPr>
                  <a:t>“Breakaway swelling” in UN: </a:t>
                </a:r>
              </a:p>
              <a:p>
                <a:pPr marL="0" indent="0" algn="ctr">
                  <a:buFont typeface="Arial" panose="020B0604020202020204" pitchFamily="34" charset="0"/>
                  <a:buNone/>
                </a:pPr>
                <a:r>
                  <a:rPr lang="en-US" sz="1200" dirty="0">
                    <a:solidFill>
                      <a:schemeClr val="tx2">
                        <a:lumMod val="50000"/>
                      </a:schemeClr>
                    </a:solidFill>
                  </a:rPr>
                  <a:t>Sudden change in rate of swelling once a threshold temperature is reached (region I </a:t>
                </a:r>
                <a14:m>
                  <m:oMath xmlns:m="http://schemas.openxmlformats.org/officeDocument/2006/math">
                    <m:r>
                      <a:rPr lang="en-US" sz="1200" i="1" smtClean="0">
                        <a:solidFill>
                          <a:schemeClr val="tx2">
                            <a:lumMod val="50000"/>
                          </a:schemeClr>
                        </a:solidFill>
                        <a:latin typeface="Cambria Math" panose="02040503050406030204" pitchFamily="18" charset="0"/>
                        <a:ea typeface="Cambria Math" panose="02040503050406030204" pitchFamily="18" charset="0"/>
                      </a:rPr>
                      <m:t>→</m:t>
                    </m:r>
                  </m:oMath>
                </a14:m>
                <a:r>
                  <a:rPr lang="en-US" sz="1200" dirty="0">
                    <a:solidFill>
                      <a:schemeClr val="tx2">
                        <a:lumMod val="50000"/>
                      </a:schemeClr>
                    </a:solidFill>
                  </a:rPr>
                  <a:t> II)</a:t>
                </a:r>
              </a:p>
              <a:p>
                <a:pPr marL="0" indent="0" algn="ctr">
                  <a:buFont typeface="Arial" panose="020B0604020202020204" pitchFamily="34" charset="0"/>
                  <a:buNone/>
                </a:pPr>
                <a:r>
                  <a:rPr lang="en-US" sz="1200" dirty="0">
                    <a:solidFill>
                      <a:schemeClr val="tx2">
                        <a:lumMod val="50000"/>
                      </a:schemeClr>
                    </a:solidFill>
                  </a:rPr>
                  <a:t>As burn-up increases the threshold temperature lowers</a:t>
                </a:r>
              </a:p>
              <a:p>
                <a:pPr marL="0" indent="0" algn="ctr">
                  <a:buFont typeface="Arial" panose="020B0604020202020204" pitchFamily="34" charset="0"/>
                  <a:buNone/>
                </a:pPr>
                <a:endParaRPr lang="en-US" sz="1200" dirty="0">
                  <a:solidFill>
                    <a:schemeClr val="tx2">
                      <a:lumMod val="50000"/>
                    </a:schemeClr>
                  </a:solidFill>
                </a:endParaRPr>
              </a:p>
              <a:p>
                <a:endParaRPr lang="en-US" dirty="0"/>
              </a:p>
            </p:txBody>
          </p:sp>
        </mc:Choice>
        <mc:Fallback xmlns="">
          <p:sp>
            <p:nvSpPr>
              <p:cNvPr id="3" name="Notes Placeholder 2"/>
              <p:cNvSpPr>
                <a:spLocks noGrp="1"/>
              </p:cNvSpPr>
              <p:nvPr>
                <p:ph type="body" idx="1"/>
              </p:nvPr>
            </p:nvSpPr>
            <p:spPr/>
            <p:txBody>
              <a:bodyPr/>
              <a:lstStyle/>
              <a:p>
                <a:r>
                  <a:rPr lang="en-US" dirty="0"/>
                  <a:t>UO2: Is poor conductor with higher thermal gradients (center T 2400oC compared to U- N and C that reach 1400oC)</a:t>
                </a:r>
              </a:p>
              <a:p>
                <a:endParaRPr lang="en-US" dirty="0"/>
              </a:p>
              <a:p>
                <a:r>
                  <a:rPr lang="en-US" dirty="0"/>
                  <a:t>Irradiation Stability, Chemical compatibility with most of the cladding materials, Longer fuel cycle time owing to neutronic behavior of UN in the core (UO2 18months vs 25 for UN for 50GWd/</a:t>
                </a:r>
                <a:r>
                  <a:rPr lang="en-US" dirty="0" err="1"/>
                  <a:t>tU</a:t>
                </a:r>
                <a:r>
                  <a:rPr lang="en-US" dirty="0"/>
                  <a:t>) </a:t>
                </a:r>
                <a:r>
                  <a:rPr lang="en-US" dirty="0">
                    <a:sym typeface="Wingdings" panose="05000000000000000000" pitchFamily="2" charset="2"/>
                  </a:rPr>
                  <a:t> Leads to fewer shut-downs for reloading </a:t>
                </a:r>
                <a:r>
                  <a:rPr lang="en-US" dirty="0"/>
                  <a:t> </a:t>
                </a:r>
              </a:p>
              <a:p>
                <a:endParaRPr lang="en-US"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Fission gas bubbles that sit on dislocations drive this phenomenon – Fission gas swelling drives breakaway swelling – it is important to develop models that predict dislocation growth characteristics (they also describe fission gas swelling/breakaway swelling) – rely on accurate diffusion coefficients -&gt; those coefficients also dictate dislocation growth so need to validate those </a:t>
                </a:r>
              </a:p>
              <a:p>
                <a:endParaRPr lang="en-US" sz="1200" dirty="0">
                  <a:solidFill>
                    <a:schemeClr val="tx2">
                      <a:lumMod val="50000"/>
                    </a:schemeClr>
                  </a:solidFill>
                </a:endParaRPr>
              </a:p>
              <a:p>
                <a:r>
                  <a:rPr lang="en-US" sz="1200" dirty="0">
                    <a:solidFill>
                      <a:schemeClr val="tx2">
                        <a:lumMod val="50000"/>
                      </a:schemeClr>
                    </a:solidFill>
                  </a:rPr>
                  <a:t>“Breakaway swelling” in UN: </a:t>
                </a:r>
              </a:p>
              <a:p>
                <a:pPr marL="0" indent="0" algn="ctr">
                  <a:buFont typeface="Arial" panose="020B0604020202020204" pitchFamily="34" charset="0"/>
                  <a:buNone/>
                </a:pPr>
                <a:r>
                  <a:rPr lang="en-US" sz="1200" dirty="0">
                    <a:solidFill>
                      <a:schemeClr val="tx2">
                        <a:lumMod val="50000"/>
                      </a:schemeClr>
                    </a:solidFill>
                  </a:rPr>
                  <a:t>Sudden change in rate of swelling once a threshold temperature is reached (region I </a:t>
                </a:r>
                <a:r>
                  <a:rPr lang="en-US" sz="1200" i="0">
                    <a:solidFill>
                      <a:schemeClr val="tx2">
                        <a:lumMod val="50000"/>
                      </a:schemeClr>
                    </a:solidFill>
                    <a:latin typeface="Cambria Math" panose="02040503050406030204" pitchFamily="18" charset="0"/>
                    <a:ea typeface="Cambria Math" panose="02040503050406030204" pitchFamily="18" charset="0"/>
                  </a:rPr>
                  <a:t>→</a:t>
                </a:r>
                <a:r>
                  <a:rPr lang="en-US" sz="1200" dirty="0">
                    <a:solidFill>
                      <a:schemeClr val="tx2">
                        <a:lumMod val="50000"/>
                      </a:schemeClr>
                    </a:solidFill>
                  </a:rPr>
                  <a:t> II)</a:t>
                </a:r>
              </a:p>
              <a:p>
                <a:pPr marL="0" indent="0" algn="ctr">
                  <a:buFont typeface="Arial" panose="020B0604020202020204" pitchFamily="34" charset="0"/>
                  <a:buNone/>
                </a:pPr>
                <a:r>
                  <a:rPr lang="en-US" sz="1200" dirty="0">
                    <a:solidFill>
                      <a:schemeClr val="tx2">
                        <a:lumMod val="50000"/>
                      </a:schemeClr>
                    </a:solidFill>
                  </a:rPr>
                  <a:t>As burn-up increases the threshold temperature lowers</a:t>
                </a:r>
              </a:p>
              <a:p>
                <a:pPr marL="0" indent="0" algn="ctr">
                  <a:buFont typeface="Arial" panose="020B0604020202020204" pitchFamily="34" charset="0"/>
                  <a:buNone/>
                </a:pPr>
                <a:endParaRPr lang="en-US" sz="1200" dirty="0">
                  <a:solidFill>
                    <a:schemeClr val="tx2">
                      <a:lumMod val="50000"/>
                    </a:schemeClr>
                  </a:solidFill>
                </a:endParaRPr>
              </a:p>
              <a:p>
                <a:endParaRPr lang="en-US" dirty="0"/>
              </a:p>
            </p:txBody>
          </p:sp>
        </mc:Fallback>
      </mc:AlternateContent>
      <p:sp>
        <p:nvSpPr>
          <p:cNvPr id="4" name="Slide Number Placeholder 3"/>
          <p:cNvSpPr>
            <a:spLocks noGrp="1"/>
          </p:cNvSpPr>
          <p:nvPr>
            <p:ph type="sldNum" sz="quarter" idx="5"/>
          </p:nvPr>
        </p:nvSpPr>
        <p:spPr/>
        <p:txBody>
          <a:bodyPr/>
          <a:lstStyle/>
          <a:p>
            <a:fld id="{347A2C14-E4FF-4796-AA40-5C7AF5883F0E}" type="slidenum">
              <a:rPr lang="en-US" smtClean="0"/>
              <a:t>3</a:t>
            </a:fld>
            <a:endParaRPr lang="en-US"/>
          </a:p>
        </p:txBody>
      </p:sp>
    </p:spTree>
    <p:extLst>
      <p:ext uri="{BB962C8B-B14F-4D97-AF65-F5344CB8AC3E}">
        <p14:creationId xmlns:p14="http://schemas.microsoft.com/office/powerpoint/2010/main" val="391346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Ion beam is not representative of in reactor conditions –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342900" indent="-342900" algn="just">
              <a:buFont typeface="Arial" panose="020B0604020202020204" pitchFamily="34" charset="0"/>
              <a:buChar char="•"/>
            </a:pPr>
            <a:r>
              <a:rPr lang="en-US" sz="1200" dirty="0"/>
              <a:t>Utilize controlled experimental parameters to validate the model (Centipede)</a:t>
            </a:r>
          </a:p>
          <a:p>
            <a:pPr marL="342900" indent="-342900" algn="just">
              <a:buFont typeface="Arial" panose="020B0604020202020204" pitchFamily="34" charset="0"/>
              <a:buChar char="•"/>
            </a:pPr>
            <a:r>
              <a:rPr lang="en-US" sz="1200" dirty="0"/>
              <a:t>Apply established mechanistic parameters into paired model (Bison – Centipede) in order to predict breakaway swelling from radiation damage in-reactor</a:t>
            </a:r>
          </a:p>
          <a:p>
            <a:pPr marL="342900" indent="-342900" algn="just">
              <a:buFont typeface="Arial" panose="020B0604020202020204" pitchFamily="34" charset="0"/>
              <a:buChar char="•"/>
            </a:pPr>
            <a:r>
              <a:rPr lang="en-US" sz="1200" dirty="0"/>
              <a:t>Reduce uncertainty in-reactor conditions through machine learning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but we validate the same modelling parameters that apply in fuel performance application -&gt; that is why modelling is important. Fission gas swelling drives breakaway swelling – it is important to develop models that predict dislocation growth characteristics (they also describe fission gas swelling/breakaway swelling) – rely on accurate diffusion coefficients -&gt; those coefficients also dictate dislocation growth so need to validate those </a:t>
            </a:r>
          </a:p>
          <a:p>
            <a:pPr marL="0" indent="0" algn="just">
              <a:buFont typeface="Arial" panose="020B0604020202020204" pitchFamily="34" charset="0"/>
              <a:buNone/>
            </a:pPr>
            <a:endParaRPr lang="en-US" sz="1200" dirty="0"/>
          </a:p>
          <a:p>
            <a:pPr marL="0" indent="0" algn="just">
              <a:buFont typeface="Arial" panose="020B0604020202020204" pitchFamily="34" charset="0"/>
              <a:buNone/>
            </a:pPr>
            <a:r>
              <a:rPr lang="en-US" sz="1200" dirty="0"/>
              <a:t>Predict breakaway swelling from radiation damage in-reactor &amp; reduce uncertainty in-reactor conditions through machine learning</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347A2C14-E4FF-4796-AA40-5C7AF5883F0E}" type="slidenum">
              <a:rPr lang="en-US" smtClean="0"/>
              <a:t>4</a:t>
            </a:fld>
            <a:endParaRPr lang="en-US"/>
          </a:p>
        </p:txBody>
      </p:sp>
    </p:spTree>
    <p:extLst>
      <p:ext uri="{BB962C8B-B14F-4D97-AF65-F5344CB8AC3E}">
        <p14:creationId xmlns:p14="http://schemas.microsoft.com/office/powerpoint/2010/main" val="195091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The loop size:</a:t>
            </a:r>
            <a:r>
              <a:rPr lang="en-US" sz="1200" b="0" i="0" u="none" strike="noStrike" baseline="0" dirty="0">
                <a:latin typeface="ArialMT"/>
              </a:rPr>
              <a:t> </a:t>
            </a:r>
            <a:r>
              <a:rPr lang="en-US" sz="1200" b="0" i="0" u="none" strike="noStrike" baseline="0" dirty="0">
                <a:latin typeface="Calibri" panose="020F0502020204030204" pitchFamily="34" charset="0"/>
              </a:rPr>
              <a:t>rapid rise of the loop size as the dose increases. However, due to the broad standard deviation</a:t>
            </a:r>
            <a:r>
              <a:rPr lang="en-US" sz="1200" b="0" i="0" u="none" strike="noStrike" baseline="0" dirty="0">
                <a:latin typeface="ArialMT"/>
              </a:rPr>
              <a:t> </a:t>
            </a:r>
            <a:r>
              <a:rPr lang="en-US" sz="1200" b="0" i="0" u="none" strike="noStrike" baseline="0" dirty="0">
                <a:latin typeface="Calibri" panose="020F0502020204030204" pitchFamily="34" charset="0"/>
              </a:rPr>
              <a:t>across all the tests and their overlapping nature, there is no significant evidence supporting</a:t>
            </a:r>
            <a:r>
              <a:rPr lang="en-US" sz="1200" b="0" i="0" u="none" strike="noStrike" baseline="0" dirty="0">
                <a:latin typeface="ArialMT"/>
              </a:rPr>
              <a:t> </a:t>
            </a:r>
            <a:r>
              <a:rPr lang="en-US" sz="1200" b="0" i="0" u="none" strike="noStrike" baseline="0" dirty="0">
                <a:latin typeface="Calibri" panose="020F0502020204030204" pitchFamily="34" charset="0"/>
              </a:rPr>
              <a:t>temperature dependency in loop size. Loop density: a linear trend across all temperatures with lower loop density values</a:t>
            </a:r>
            <a:r>
              <a:rPr lang="en-US" sz="1200" b="0" i="0" u="none" strike="noStrike" baseline="0" dirty="0">
                <a:latin typeface="ArialMT"/>
              </a:rPr>
              <a:t> </a:t>
            </a:r>
            <a:r>
              <a:rPr lang="en-US" sz="1200" b="0" i="0" u="none" strike="noStrike" baseline="0" dirty="0">
                <a:latin typeface="Calibri" panose="020F0502020204030204" pitchFamily="34" charset="0"/>
              </a:rPr>
              <a:t>observed at higher temperatures.</a:t>
            </a:r>
          </a:p>
          <a:p>
            <a:pPr algn="l"/>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The rise of loop density at the early stages of ion dose shows their nucleation and growth, reaching the saturation peak for all</a:t>
            </a:r>
            <a:r>
              <a:rPr lang="en-US" sz="1200" b="0" i="0" u="none" strike="noStrike" baseline="0" dirty="0">
                <a:latin typeface="ArialMT"/>
              </a:rPr>
              <a:t> </a:t>
            </a:r>
            <a:r>
              <a:rPr lang="en-US" sz="1200" b="0" i="0" u="none" strike="noStrike" baseline="0" dirty="0">
                <a:latin typeface="Calibri" panose="020F0502020204030204" pitchFamily="34" charset="0"/>
              </a:rPr>
              <a:t>temperatures below 1 dpa. </a:t>
            </a:r>
          </a:p>
          <a:p>
            <a:endParaRPr lang="en-US" dirty="0"/>
          </a:p>
        </p:txBody>
      </p:sp>
      <p:sp>
        <p:nvSpPr>
          <p:cNvPr id="4" name="Slide Number Placeholder 3"/>
          <p:cNvSpPr>
            <a:spLocks noGrp="1"/>
          </p:cNvSpPr>
          <p:nvPr>
            <p:ph type="sldNum" sz="quarter" idx="5"/>
          </p:nvPr>
        </p:nvSpPr>
        <p:spPr/>
        <p:txBody>
          <a:bodyPr/>
          <a:lstStyle/>
          <a:p>
            <a:fld id="{347A2C14-E4FF-4796-AA40-5C7AF5883F0E}" type="slidenum">
              <a:rPr lang="en-US" smtClean="0"/>
              <a:t>9</a:t>
            </a:fld>
            <a:endParaRPr lang="en-US"/>
          </a:p>
        </p:txBody>
      </p:sp>
    </p:spTree>
    <p:extLst>
      <p:ext uri="{BB962C8B-B14F-4D97-AF65-F5344CB8AC3E}">
        <p14:creationId xmlns:p14="http://schemas.microsoft.com/office/powerpoint/2010/main" val="193500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Critical uncertainties</a:t>
            </a:r>
          </a:p>
          <a:p>
            <a:pPr marL="342900" indent="-342900">
              <a:buAutoNum type="arabicPeriod"/>
            </a:pPr>
            <a:r>
              <a:rPr lang="en-US" dirty="0"/>
              <a:t>Model formulation: Nucleation and growth by interstitial absorption </a:t>
            </a:r>
          </a:p>
          <a:p>
            <a:pPr marL="342900" indent="-342900">
              <a:buAutoNum type="arabicPeriod"/>
            </a:pPr>
            <a:r>
              <a:rPr lang="en-US" dirty="0"/>
              <a:t>Defect energies and diffusivities</a:t>
            </a:r>
          </a:p>
          <a:p>
            <a:pPr marL="342900" indent="-342900">
              <a:buAutoNum type="arabicPeriod"/>
            </a:pPr>
            <a:r>
              <a:rPr lang="en-US" dirty="0"/>
              <a:t>Model parameters </a:t>
            </a:r>
            <a:r>
              <a:rPr lang="en-US" dirty="0">
                <a:sym typeface="Wingdings" panose="05000000000000000000" pitchFamily="2" charset="2"/>
              </a:rPr>
              <a:t> Sink bias</a:t>
            </a:r>
            <a:r>
              <a:rPr lang="en-US" dirty="0"/>
              <a:t> </a:t>
            </a:r>
          </a:p>
          <a:p>
            <a:endParaRPr lang="en-US" dirty="0"/>
          </a:p>
          <a:p>
            <a:pPr marL="342900" marR="0" lvl="0" indent="-342900">
              <a:spcBef>
                <a:spcPts val="0"/>
              </a:spcBef>
              <a:spcAft>
                <a:spcPts val="0"/>
              </a:spcAft>
              <a:buFont typeface="Symbol" panose="05050102010706020507" pitchFamily="18" charset="2"/>
              <a:buChar char=""/>
            </a:pPr>
            <a:r>
              <a:rPr lang="en-US" sz="3200" dirty="0">
                <a:effectLst/>
                <a:latin typeface="Calibri" panose="020F0502020204030204" pitchFamily="34" charset="0"/>
                <a:ea typeface="Times New Roman" panose="02020603050405020304" pitchFamily="18" charset="0"/>
              </a:rPr>
              <a:t>The mechanistic model in Centipede can be used to apply </a:t>
            </a:r>
            <a:r>
              <a:rPr lang="en-US" sz="1200" dirty="0">
                <a:effectLst/>
                <a:latin typeface="Calibri" panose="020F0502020204030204" pitchFamily="34" charset="0"/>
                <a:ea typeface="Times New Roman" panose="02020603050405020304" pitchFamily="18" charset="0"/>
              </a:rPr>
              <a:t>the cluster dynamics dislocation model despite the higher dose rate than in-reactor conditions (3 orders of magnitude higher with ions).</a:t>
            </a:r>
          </a:p>
          <a:p>
            <a:pPr marL="342900" marR="0" lvl="0" indent="-342900">
              <a:spcBef>
                <a:spcPts val="0"/>
              </a:spcBef>
              <a:spcAft>
                <a:spcPts val="0"/>
              </a:spcAft>
              <a:buFont typeface="Symbol" panose="05050102010706020507" pitchFamily="18" charset="2"/>
              <a:buChar char=""/>
            </a:pPr>
            <a:endParaRPr lang="en-US" sz="5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In place of a dislocation coalescence model, the experimental concentrations were utilized, with the dislocation sizes solved via the cluster dynamics model.</a:t>
            </a:r>
            <a:endParaRPr lang="en-US" sz="1200" dirty="0">
              <a:effectLst/>
              <a:latin typeface="Calibri" panose="020F0502020204030204" pitchFamily="34" charset="0"/>
              <a:ea typeface="Calibri" panose="020F0502020204030204" pitchFamily="34" charset="0"/>
            </a:endParaRPr>
          </a:p>
          <a:p>
            <a:r>
              <a:rPr lang="en-US" sz="1200" dirty="0">
                <a:latin typeface="Calibri" panose="020F0502020204030204" pitchFamily="34" charset="0"/>
              </a:rPr>
              <a:t>The comparison between data and the model were reasonable. </a:t>
            </a:r>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347A2C14-E4FF-4796-AA40-5C7AF5883F0E}" type="slidenum">
              <a:rPr lang="en-US" smtClean="0"/>
              <a:t>10</a:t>
            </a:fld>
            <a:endParaRPr lang="en-US"/>
          </a:p>
        </p:txBody>
      </p:sp>
    </p:spTree>
    <p:extLst>
      <p:ext uri="{BB962C8B-B14F-4D97-AF65-F5344CB8AC3E}">
        <p14:creationId xmlns:p14="http://schemas.microsoft.com/office/powerpoint/2010/main" val="401818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Loop size: Rapid rise of loop size as a function of dpa. However, due to the broad </a:t>
            </a:r>
            <a:r>
              <a:rPr lang="en-US" dirty="0" err="1"/>
              <a:t>st.</a:t>
            </a:r>
            <a:r>
              <a:rPr lang="en-US" dirty="0"/>
              <a:t> dev across all tests and their overlapping nature, there’s no significant evidence supporting T dependency in loop size.</a:t>
            </a:r>
          </a:p>
          <a:p>
            <a:endParaRPr lang="en-US" dirty="0"/>
          </a:p>
          <a:p>
            <a:r>
              <a:rPr lang="en-US" dirty="0"/>
              <a:t>Loop density: Linear trend across all T with lower loop density values observed at higher T.</a:t>
            </a:r>
          </a:p>
        </p:txBody>
      </p:sp>
      <p:sp>
        <p:nvSpPr>
          <p:cNvPr id="4" name="Slide Number Placeholder 3"/>
          <p:cNvSpPr>
            <a:spLocks noGrp="1"/>
          </p:cNvSpPr>
          <p:nvPr>
            <p:ph type="sldNum" sz="quarter" idx="5"/>
          </p:nvPr>
        </p:nvSpPr>
        <p:spPr/>
        <p:txBody>
          <a:bodyPr/>
          <a:lstStyle/>
          <a:p>
            <a:fld id="{347A2C14-E4FF-4796-AA40-5C7AF5883F0E}" type="slidenum">
              <a:rPr lang="en-US" smtClean="0"/>
              <a:t>11</a:t>
            </a:fld>
            <a:endParaRPr lang="en-US"/>
          </a:p>
        </p:txBody>
      </p:sp>
    </p:spTree>
    <p:extLst>
      <p:ext uri="{BB962C8B-B14F-4D97-AF65-F5344CB8AC3E}">
        <p14:creationId xmlns:p14="http://schemas.microsoft.com/office/powerpoint/2010/main" val="59946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5795-A4EC-E0C4-E125-D04E676BB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F5714-2FA4-980E-2A9E-9B7607FB9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E984F-4B81-FCD9-5419-E92CFA0BCE4C}"/>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700CD239-76AA-BD1C-409E-6BBF165C1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675EE-C283-DF41-B5A9-3605885533E7}"/>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34725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3A6B-0968-8F81-6366-920813534B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8DDEE-11DE-FAEA-59E0-4926C290B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AE3D2-4B56-19E1-4A32-9DAAD0A5F167}"/>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569FC1F2-146F-0B8C-2FFE-E6EC2DB60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FB7B9-4FC7-E0DD-2E0E-C51B7F4E7DB1}"/>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74485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8D5D3-406D-B11C-FA48-E1CF49B94E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CB53BD-DF51-0995-7131-2DF1564F2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D50C2-BA8C-1222-655F-EAB7DBE5D3A2}"/>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C254406E-AC2E-979A-F0F2-D91B0E7C5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DE509-72BC-E1DA-F9F8-BEF680F6AE9A}"/>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119731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C982-34F6-524A-2836-B246A790F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BD21E-73DE-92D9-5ADE-3DE96113EF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85625-BF32-AFA8-8707-835AA0D394E7}"/>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9E0E2BBB-CE19-126F-DD52-346BEF5C5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720E4-116D-97D6-13B6-738C8EFC580D}"/>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20224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26DF-02AE-8CC1-C378-E3A484EAB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161A71-634A-3DFA-61B3-FF4C18AFA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5ED91F-5583-F55E-B726-473FF5987B69}"/>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2DFE3B3F-C4D6-A456-7F0E-69DC9ACA3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F3742-BD83-E9FD-19CB-250EC764DA1B}"/>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419005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F7CE-660D-7AC5-9E64-84D2D8A58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85FBC-5A94-9FAB-DDF3-82FF6B5082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26398-4863-B884-1554-5EE8CA87FB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305C5A-5143-09C9-C449-F90624D8B2A9}"/>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6" name="Footer Placeholder 5">
            <a:extLst>
              <a:ext uri="{FF2B5EF4-FFF2-40B4-BE49-F238E27FC236}">
                <a16:creationId xmlns:a16="http://schemas.microsoft.com/office/drawing/2014/main" id="{10B8735A-F44A-FAB6-55EF-C34418F71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3673A-F3D3-B8A4-F15B-2E5FC831528E}"/>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242805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48EF-8005-74C0-E2E4-69581F8D86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2C1820-3836-E17B-4E36-B72D5105D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C11FA5-B88E-E029-D3BB-B69C2F88CB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55AF8-7864-6D61-7F56-009145887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F0160D-9D67-09D7-209F-637CC3DCE4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99F31-192A-1B8D-08F0-08F8C7C14C9E}"/>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8" name="Footer Placeholder 7">
            <a:extLst>
              <a:ext uri="{FF2B5EF4-FFF2-40B4-BE49-F238E27FC236}">
                <a16:creationId xmlns:a16="http://schemas.microsoft.com/office/drawing/2014/main" id="{D855CB74-CD1C-3A05-C11F-6127311C98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3B0637-79BE-0E69-BB6A-85D044F8DA09}"/>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261842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8625-43B1-565F-7BC3-06FF3B7B54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B3A5C-92D1-6B37-1CEC-49DAE99B8548}"/>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4" name="Footer Placeholder 3">
            <a:extLst>
              <a:ext uri="{FF2B5EF4-FFF2-40B4-BE49-F238E27FC236}">
                <a16:creationId xmlns:a16="http://schemas.microsoft.com/office/drawing/2014/main" id="{568DC669-D563-4342-88BC-3B8FE57CBE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AA907-E0A4-0EAD-1486-E454D0493998}"/>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316265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7CB17-385A-FBBE-CFFD-2D1882BABED4}"/>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3" name="Footer Placeholder 2">
            <a:extLst>
              <a:ext uri="{FF2B5EF4-FFF2-40B4-BE49-F238E27FC236}">
                <a16:creationId xmlns:a16="http://schemas.microsoft.com/office/drawing/2014/main" id="{1D29CCF2-E7A9-04DB-6284-533B539923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EFA40-5B07-6219-39B8-EEC58F87CC34}"/>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192488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EFFC-93D5-4938-5C24-3F5A83405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F5D428-FC8F-C485-9EC9-93D2552C9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93D13E-1A08-1513-6367-97BE92D0D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789D8-8BE3-08B8-6E61-4A1EF356252D}"/>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6" name="Footer Placeholder 5">
            <a:extLst>
              <a:ext uri="{FF2B5EF4-FFF2-40B4-BE49-F238E27FC236}">
                <a16:creationId xmlns:a16="http://schemas.microsoft.com/office/drawing/2014/main" id="{2C7A10F4-9420-D8CB-C5A5-368876FBB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40A30-A695-C511-A98E-108999AEF5B6}"/>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221902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8874-9F46-A936-5D56-F2C846C76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10161-3183-9BEC-E854-AD773C30C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05AAB5-1FB0-C631-30AB-737436ECB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C2125-CCD6-74FB-7FF1-0791C4429A9D}"/>
              </a:ext>
            </a:extLst>
          </p:cNvPr>
          <p:cNvSpPr>
            <a:spLocks noGrp="1"/>
          </p:cNvSpPr>
          <p:nvPr>
            <p:ph type="dt" sz="half" idx="10"/>
          </p:nvPr>
        </p:nvSpPr>
        <p:spPr/>
        <p:txBody>
          <a:bodyPr/>
          <a:lstStyle/>
          <a:p>
            <a:fld id="{16A42BD1-72AF-479D-99D8-4F5CC9C0013E}" type="datetimeFigureOut">
              <a:rPr lang="en-US" smtClean="0"/>
              <a:t>4/14/2025</a:t>
            </a:fld>
            <a:endParaRPr lang="en-US"/>
          </a:p>
        </p:txBody>
      </p:sp>
      <p:sp>
        <p:nvSpPr>
          <p:cNvPr id="6" name="Footer Placeholder 5">
            <a:extLst>
              <a:ext uri="{FF2B5EF4-FFF2-40B4-BE49-F238E27FC236}">
                <a16:creationId xmlns:a16="http://schemas.microsoft.com/office/drawing/2014/main" id="{EA686B4D-C521-B26F-71FF-DFA2DA82A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2CC1C-CBA3-F509-D0E8-A5D963010F6B}"/>
              </a:ext>
            </a:extLst>
          </p:cNvPr>
          <p:cNvSpPr>
            <a:spLocks noGrp="1"/>
          </p:cNvSpPr>
          <p:nvPr>
            <p:ph type="sldNum" sz="quarter" idx="12"/>
          </p:nvPr>
        </p:nvSpPr>
        <p:spPr/>
        <p:txBody>
          <a:bodyPr/>
          <a:lstStyle/>
          <a:p>
            <a:fld id="{A4A55AFE-7664-445A-AD70-F9309F7E8EE1}" type="slidenum">
              <a:rPr lang="en-US" smtClean="0"/>
              <a:t>‹#›</a:t>
            </a:fld>
            <a:endParaRPr lang="en-US"/>
          </a:p>
        </p:txBody>
      </p:sp>
    </p:spTree>
    <p:extLst>
      <p:ext uri="{BB962C8B-B14F-4D97-AF65-F5344CB8AC3E}">
        <p14:creationId xmlns:p14="http://schemas.microsoft.com/office/powerpoint/2010/main" val="588716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3CAC1-F7B8-EB16-4758-6A2B88F68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6741A9-1FC2-05C6-6637-CABFB0B15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BDC94-F0F0-7C5B-8E56-FF4A27C408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42BD1-72AF-479D-99D8-4F5CC9C0013E}" type="datetimeFigureOut">
              <a:rPr lang="en-US" smtClean="0"/>
              <a:t>4/14/2025</a:t>
            </a:fld>
            <a:endParaRPr lang="en-US"/>
          </a:p>
        </p:txBody>
      </p:sp>
      <p:sp>
        <p:nvSpPr>
          <p:cNvPr id="5" name="Footer Placeholder 4">
            <a:extLst>
              <a:ext uri="{FF2B5EF4-FFF2-40B4-BE49-F238E27FC236}">
                <a16:creationId xmlns:a16="http://schemas.microsoft.com/office/drawing/2014/main" id="{B91D2F12-F6BE-D22D-25A5-4949372DE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9992C0-3D05-510F-CF0C-8BC00397D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55AFE-7664-445A-AD70-F9309F7E8EE1}" type="slidenum">
              <a:rPr lang="en-US" smtClean="0"/>
              <a:t>‹#›</a:t>
            </a:fld>
            <a:endParaRPr lang="en-US"/>
          </a:p>
        </p:txBody>
      </p:sp>
    </p:spTree>
    <p:extLst>
      <p:ext uri="{BB962C8B-B14F-4D97-AF65-F5344CB8AC3E}">
        <p14:creationId xmlns:p14="http://schemas.microsoft.com/office/powerpoint/2010/main" val="97793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microsoft.com/office/2007/relationships/media" Target="../media/media1.mp4"/><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video" Target="../media/media6.mp4"/><Relationship Id="rId16" Type="http://schemas.openxmlformats.org/officeDocument/2006/relationships/image" Target="../media/image59.png"/><Relationship Id="rId1" Type="http://schemas.microsoft.com/office/2007/relationships/media" Target="../media/media6.mp4"/><Relationship Id="rId6" Type="http://schemas.openxmlformats.org/officeDocument/2006/relationships/notesSlide" Target="../notesSlides/notesSlide5.xml"/><Relationship Id="rId11" Type="http://schemas.openxmlformats.org/officeDocument/2006/relationships/image" Target="../media/image55.pn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54.png"/><Relationship Id="rId4" Type="http://schemas.openxmlformats.org/officeDocument/2006/relationships/video" Target="../media/media1.mp4"/><Relationship Id="rId9" Type="http://schemas.openxmlformats.org/officeDocument/2006/relationships/image" Target="../media/image1.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64.emf"/></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1.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20.png"/><Relationship Id="rId2" Type="http://schemas.openxmlformats.org/officeDocument/2006/relationships/video" Target="../media/media1.mp4"/><Relationship Id="rId16" Type="http://schemas.openxmlformats.org/officeDocument/2006/relationships/image" Target="../media/image24.png"/><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mp4"/><Relationship Id="rId7"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microsoft.com/office/2007/relationships/media" Target="../media/media5.mp4"/><Relationship Id="rId11" Type="http://schemas.openxmlformats.org/officeDocument/2006/relationships/image" Target="../media/image46.png"/><Relationship Id="rId5" Type="http://schemas.openxmlformats.org/officeDocument/2006/relationships/video" Target="NULL" TargetMode="External"/><Relationship Id="rId10" Type="http://schemas.openxmlformats.org/officeDocument/2006/relationships/image" Target="../media/image45.png"/><Relationship Id="rId4" Type="http://schemas.openxmlformats.org/officeDocument/2006/relationships/video" Target="../media/media4.mp4"/><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2">
            <a:extLst>
              <a:ext uri="{FF2B5EF4-FFF2-40B4-BE49-F238E27FC236}">
                <a16:creationId xmlns:a16="http://schemas.microsoft.com/office/drawing/2014/main" id="{8A5A3508-A153-1F06-013B-3337A5C16031}"/>
              </a:ext>
            </a:extLst>
          </p:cNvPr>
          <p:cNvSpPr txBox="1">
            <a:spLocks noChangeArrowheads="1"/>
          </p:cNvSpPr>
          <p:nvPr/>
        </p:nvSpPr>
        <p:spPr bwMode="auto">
          <a:xfrm>
            <a:off x="0" y="748063"/>
            <a:ext cx="12039600" cy="241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2"/>
                </a:solidFill>
                <a:latin typeface="+mj-lt"/>
                <a:ea typeface="+mj-ea"/>
                <a:cs typeface="+mj-cs"/>
              </a:defRPr>
            </a:lvl1pPr>
            <a:lvl2pPr algn="ctr" rtl="0" eaLnBrk="0" fontAlgn="base" hangingPunct="0">
              <a:spcBef>
                <a:spcPct val="0"/>
              </a:spcBef>
              <a:spcAft>
                <a:spcPct val="0"/>
              </a:spcAft>
              <a:defRPr sz="4400" b="1">
                <a:solidFill>
                  <a:schemeClr val="bg2"/>
                </a:solidFill>
                <a:latin typeface="Arial" charset="0"/>
              </a:defRPr>
            </a:lvl2pPr>
            <a:lvl3pPr algn="ctr" rtl="0" eaLnBrk="0" fontAlgn="base" hangingPunct="0">
              <a:spcBef>
                <a:spcPct val="0"/>
              </a:spcBef>
              <a:spcAft>
                <a:spcPct val="0"/>
              </a:spcAft>
              <a:defRPr sz="4400" b="1">
                <a:solidFill>
                  <a:schemeClr val="bg2"/>
                </a:solidFill>
                <a:latin typeface="Arial" charset="0"/>
              </a:defRPr>
            </a:lvl3pPr>
            <a:lvl4pPr algn="ctr" rtl="0" eaLnBrk="0" fontAlgn="base" hangingPunct="0">
              <a:spcBef>
                <a:spcPct val="0"/>
              </a:spcBef>
              <a:spcAft>
                <a:spcPct val="0"/>
              </a:spcAft>
              <a:defRPr sz="4400" b="1">
                <a:solidFill>
                  <a:schemeClr val="bg2"/>
                </a:solidFill>
                <a:latin typeface="Arial" charset="0"/>
              </a:defRPr>
            </a:lvl4pPr>
            <a:lvl5pPr algn="ctr" rtl="0" eaLnBrk="0" fontAlgn="base" hangingPunct="0">
              <a:spcBef>
                <a:spcPct val="0"/>
              </a:spcBef>
              <a:spcAft>
                <a:spcPct val="0"/>
              </a:spcAft>
              <a:defRPr sz="4400" b="1">
                <a:solidFill>
                  <a:schemeClr val="bg2"/>
                </a:solidFill>
                <a:latin typeface="Arial" charset="0"/>
              </a:defRPr>
            </a:lvl5pPr>
            <a:lvl6pPr marL="457200" algn="ctr" rtl="0" eaLnBrk="0" fontAlgn="base" hangingPunct="0">
              <a:spcBef>
                <a:spcPct val="0"/>
              </a:spcBef>
              <a:spcAft>
                <a:spcPct val="0"/>
              </a:spcAft>
              <a:defRPr sz="4400" b="1">
                <a:solidFill>
                  <a:schemeClr val="bg2"/>
                </a:solidFill>
                <a:latin typeface="Arial" charset="0"/>
              </a:defRPr>
            </a:lvl6pPr>
            <a:lvl7pPr marL="914400" algn="ctr" rtl="0" eaLnBrk="0" fontAlgn="base" hangingPunct="0">
              <a:spcBef>
                <a:spcPct val="0"/>
              </a:spcBef>
              <a:spcAft>
                <a:spcPct val="0"/>
              </a:spcAft>
              <a:defRPr sz="4400" b="1">
                <a:solidFill>
                  <a:schemeClr val="bg2"/>
                </a:solidFill>
                <a:latin typeface="Arial" charset="0"/>
              </a:defRPr>
            </a:lvl7pPr>
            <a:lvl8pPr marL="1371600" algn="ctr" rtl="0" eaLnBrk="0" fontAlgn="base" hangingPunct="0">
              <a:spcBef>
                <a:spcPct val="0"/>
              </a:spcBef>
              <a:spcAft>
                <a:spcPct val="0"/>
              </a:spcAft>
              <a:defRPr sz="4400" b="1">
                <a:solidFill>
                  <a:schemeClr val="bg2"/>
                </a:solidFill>
                <a:latin typeface="Arial" charset="0"/>
              </a:defRPr>
            </a:lvl8pPr>
            <a:lvl9pPr marL="1828800" algn="ctr" rtl="0" eaLnBrk="0" fontAlgn="base" hangingPunct="0">
              <a:spcBef>
                <a:spcPct val="0"/>
              </a:spcBef>
              <a:spcAft>
                <a:spcPct val="0"/>
              </a:spcAft>
              <a:defRPr sz="4400" b="1">
                <a:solidFill>
                  <a:schemeClr val="bg2"/>
                </a:solidFill>
                <a:latin typeface="Arial" charset="0"/>
              </a:defRPr>
            </a:lvl9pPr>
          </a:lstStyle>
          <a:p>
            <a:pPr marL="144780" marR="140335">
              <a:spcBef>
                <a:spcPts val="350"/>
              </a:spcBef>
              <a:spcAft>
                <a:spcPts val="0"/>
              </a:spcAft>
            </a:pPr>
            <a:r>
              <a:rPr lang="en-US" sz="2800" i="1" kern="0" dirty="0">
                <a:solidFill>
                  <a:srgbClr val="000F7E"/>
                </a:solidFill>
                <a:effectLst>
                  <a:outerShdw blurRad="38100" dist="38100" dir="2700000" algn="tl">
                    <a:srgbClr val="000000">
                      <a:alpha val="43137"/>
                    </a:srgbClr>
                  </a:outerShdw>
                </a:effectLst>
                <a:latin typeface="Calibri" panose="020F0502020204030204" pitchFamily="34" charset="0"/>
              </a:rPr>
              <a:t>Irradiation performance of Uranium Mononitride</a:t>
            </a:r>
            <a:endParaRPr lang="en-US" sz="2800" kern="0" dirty="0">
              <a:solidFill>
                <a:srgbClr val="000F7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useBgFill="1">
        <p:nvSpPr>
          <p:cNvPr id="5" name="Rectangle 3">
            <a:extLst>
              <a:ext uri="{FF2B5EF4-FFF2-40B4-BE49-F238E27FC236}">
                <a16:creationId xmlns:a16="http://schemas.microsoft.com/office/drawing/2014/main" id="{9A82B060-6ECC-D10D-2ECD-33D5D2F66D3B}"/>
              </a:ext>
            </a:extLst>
          </p:cNvPr>
          <p:cNvSpPr txBox="1">
            <a:spLocks noChangeArrowheads="1"/>
          </p:cNvSpPr>
          <p:nvPr/>
        </p:nvSpPr>
        <p:spPr bwMode="auto">
          <a:xfrm>
            <a:off x="228600" y="2705100"/>
            <a:ext cx="11811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marR="138430" lvl="0" indent="0" algn="l" defTabSz="914400" rtl="0" eaLnBrk="0" fontAlgn="base" latinLnBrk="0" hangingPunct="0">
              <a:lnSpc>
                <a:spcPct val="100000"/>
              </a:lnSpc>
              <a:spcBef>
                <a:spcPts val="630"/>
              </a:spcBef>
              <a:spcAft>
                <a:spcPts val="0"/>
              </a:spcAft>
              <a:buClrTx/>
              <a:buSzTx/>
              <a:buFontTx/>
              <a:buNone/>
              <a:tabLst/>
              <a:defRPr/>
            </a:pPr>
            <a:r>
              <a:rPr kumimoji="0" lang="en-US" sz="2150" b="1" i="0" u="sng"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Maria</a:t>
            </a:r>
            <a:r>
              <a:rPr kumimoji="0" lang="en-US" sz="2150" b="1" i="0" u="sng"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150" b="1" i="0" u="sng"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Kosmidou</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2150" b="1" i="0" u="none"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Adrien E. Terricabras, </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Caitlin</a:t>
            </a:r>
            <a:r>
              <a:rPr kumimoji="0" lang="en-US" sz="2150" b="1" i="0" u="none"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Kohnert,</a:t>
            </a:r>
            <a:r>
              <a:rPr kumimoji="0" lang="en-US" sz="2150" b="1" i="0" u="none"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Joshua</a:t>
            </a:r>
            <a:r>
              <a:rPr kumimoji="0" lang="en-US" sz="2150" b="1" i="0" u="none"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 </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White, Erofili</a:t>
            </a:r>
            <a:r>
              <a:rPr kumimoji="0" lang="en-US" sz="2150" b="1" i="0" u="none" strike="noStrike" kern="0" cap="none" spc="-35"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15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Kardoulaki</a:t>
            </a:r>
          </a:p>
          <a:p>
            <a:pPr marL="0" marR="138430" lvl="0" indent="0" algn="l" defTabSz="914400" rtl="0" eaLnBrk="0" fontAlgn="base" latinLnBrk="0" hangingPunct="0">
              <a:lnSpc>
                <a:spcPct val="100000"/>
              </a:lnSpc>
              <a:spcBef>
                <a:spcPts val="630"/>
              </a:spcBef>
              <a:spcAft>
                <a:spcPts val="0"/>
              </a:spcAft>
              <a:buClrTx/>
              <a:buSzTx/>
              <a:buFontTx/>
              <a:buNone/>
              <a:tabLst/>
              <a:defRPr/>
            </a:pPr>
            <a:endParaRPr kumimoji="0" lang="en-US" sz="7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138430" lvl="0" indent="0" algn="l" defTabSz="914400" rtl="0" eaLnBrk="0" fontAlgn="base" latinLnBrk="0" hangingPunct="0">
              <a:lnSpc>
                <a:spcPct val="100000"/>
              </a:lnSpc>
              <a:spcBef>
                <a:spcPts val="63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Contributors: Christopher Matthews, Hi T. Vo, Michael W.D. Cooper, A. David R. Andersson, Darrin D. Byler, </a:t>
            </a:r>
            <a:r>
              <a:rPr kumimoji="0" lang="en-US" sz="1400" b="1" i="1" u="none" strike="noStrike" kern="0" cap="none" spc="0" normalizeH="0" baseline="0" noProof="0" dirty="0">
                <a:ln>
                  <a:noFill/>
                </a:ln>
                <a:solidFill>
                  <a:srgbClr val="AAAAE2">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Materials Science &amp; Technology Division, </a:t>
            </a:r>
            <a:r>
              <a:rPr kumimoji="0" lang="en-US" sz="1400" b="1" i="1" u="none" strike="noStrike" kern="0" cap="none" spc="0" normalizeH="0" baseline="0" noProof="0" dirty="0">
                <a:ln>
                  <a:noFill/>
                </a:ln>
                <a:solidFill>
                  <a:srgbClr val="AAAAE2">
                    <a:lumMod val="50000"/>
                  </a:srgbClr>
                </a:solidFill>
                <a:effectLst/>
                <a:uLnTx/>
                <a:uFillTx/>
                <a:latin typeface="Calibri" panose="020F0502020204030204" pitchFamily="34" charset="0"/>
                <a:ea typeface="Calibri" panose="020F0502020204030204" pitchFamily="34" charset="0"/>
              </a:rPr>
              <a:t>Los Alamos National Laboratory</a:t>
            </a:r>
            <a:endParaRPr kumimoji="0" lang="en-US" sz="2400" b="1" i="0" u="none" strike="noStrike" kern="0" cap="none" spc="0" normalizeH="0" baseline="0" noProof="0" dirty="0">
              <a:ln>
                <a:noFill/>
              </a:ln>
              <a:solidFill>
                <a:srgbClr val="AAAAE2">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138430" lvl="0" indent="0" algn="l" defTabSz="914400" rtl="0" eaLnBrk="0" fontAlgn="base" latinLnBrk="0" hangingPunct="0">
              <a:lnSpc>
                <a:spcPct val="100000"/>
              </a:lnSpc>
              <a:spcBef>
                <a:spcPts val="630"/>
              </a:spcBef>
              <a:spcAft>
                <a:spcPts val="0"/>
              </a:spcAft>
              <a:buClrTx/>
              <a:buSzTx/>
              <a:buFontTx/>
              <a:buNone/>
              <a:tabLst/>
              <a:defRPr/>
            </a:pPr>
            <a:r>
              <a:rPr lang="en-US" sz="2000" kern="0" dirty="0">
                <a:solidFill>
                  <a:srgbClr val="000000"/>
                </a:solidFill>
                <a:latin typeface="Calibri" panose="020F0502020204030204" pitchFamily="34" charset="0"/>
                <a:cs typeface="Calibri" panose="020F0502020204030204" pitchFamily="34" charset="0"/>
              </a:rPr>
              <a:t>Collaborators: Wei-Ying Chen</a:t>
            </a:r>
          </a:p>
          <a:p>
            <a:pPr marL="0" marR="138430" lvl="0" indent="0" algn="l" defTabSz="914400" rtl="0" eaLnBrk="0" fontAlgn="base" latinLnBrk="0" hangingPunct="0">
              <a:lnSpc>
                <a:spcPct val="100000"/>
              </a:lnSpc>
              <a:spcBef>
                <a:spcPts val="630"/>
              </a:spcBef>
              <a:spcAft>
                <a:spcPts val="0"/>
              </a:spcAft>
              <a:buClrTx/>
              <a:buSzTx/>
              <a:buFontTx/>
              <a:buNone/>
              <a:tabLst/>
              <a:defRPr/>
            </a:pPr>
            <a:r>
              <a:rPr lang="en-US" sz="1400" i="1" kern="0" dirty="0">
                <a:solidFill>
                  <a:srgbClr val="AAAAE2">
                    <a:lumMod val="50000"/>
                  </a:srgbClr>
                </a:solidFill>
                <a:latin typeface="Calibri" panose="020F0502020204030204" pitchFamily="34" charset="0"/>
              </a:rPr>
              <a:t>Nuclear Science and Engineering Division, Argonne National Laboratory</a:t>
            </a:r>
          </a:p>
          <a:p>
            <a:pPr marL="0" marR="138430" lvl="0" indent="0" algn="l" defTabSz="914400" rtl="0" eaLnBrk="0" fontAlgn="base" latinLnBrk="0" hangingPunct="0">
              <a:lnSpc>
                <a:spcPct val="100000"/>
              </a:lnSpc>
              <a:spcBef>
                <a:spcPts val="63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138430" lvl="0" indent="0" algn="l" defTabSz="914400" rtl="0" eaLnBrk="0" fontAlgn="base" latinLnBrk="0" hangingPunct="0">
              <a:lnSpc>
                <a:spcPct val="100000"/>
              </a:lnSpc>
              <a:spcBef>
                <a:spcPts val="630"/>
              </a:spcBef>
              <a:spcAft>
                <a:spcPts val="0"/>
              </a:spcAft>
              <a:buClrTx/>
              <a:buSzTx/>
              <a:buFontTx/>
              <a:buNone/>
              <a:tabLst/>
              <a:defRPr/>
            </a:pPr>
            <a:endParaRPr lang="en-US" sz="1400" kern="0" dirty="0">
              <a:solidFill>
                <a:srgbClr val="000000"/>
              </a:solidFill>
              <a:latin typeface="Calibri" panose="020F0502020204030204" pitchFamily="34" charset="0"/>
              <a:ea typeface="Calibri" panose="020F0502020204030204" pitchFamily="34" charset="0"/>
            </a:endParaRPr>
          </a:p>
          <a:p>
            <a:pPr marL="0" marR="138430" lvl="0" indent="0" algn="l" defTabSz="914400" rtl="0" eaLnBrk="0" fontAlgn="base" latinLnBrk="0" hangingPunct="0">
              <a:lnSpc>
                <a:spcPct val="100000"/>
              </a:lnSpc>
              <a:spcBef>
                <a:spcPts val="630"/>
              </a:spcBef>
              <a:spcAft>
                <a:spcPts val="0"/>
              </a:spcAft>
              <a:buClrTx/>
              <a:buSzTx/>
              <a:buFontTx/>
              <a:buNone/>
              <a:tabLst/>
              <a:defRPr/>
            </a:pPr>
            <a:r>
              <a:rPr lang="en-US" sz="1400" b="0" i="1" kern="0">
                <a:solidFill>
                  <a:srgbClr val="000F7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Wednesday</a:t>
            </a:r>
            <a:r>
              <a:rPr kumimoji="0" lang="en-US" sz="1400" b="0" i="1" u="none" strike="noStrike" kern="0" cap="none" spc="0" normalizeH="0" baseline="0" noProof="0">
                <a:ln>
                  <a:noFill/>
                </a:ln>
                <a:solidFill>
                  <a:srgbClr val="000F7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 </a:t>
            </a:r>
            <a:r>
              <a:rPr kumimoji="0" lang="en-US" sz="1400" b="0" i="1" u="none" strike="noStrike" kern="0" cap="none" spc="0" normalizeH="0" baseline="0" noProof="0" dirty="0">
                <a:ln>
                  <a:noFill/>
                </a:ln>
                <a:solidFill>
                  <a:srgbClr val="000F7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April 16, 2025 </a:t>
            </a:r>
          </a:p>
        </p:txBody>
      </p:sp>
      <p:pic>
        <p:nvPicPr>
          <p:cNvPr id="6" name="Picture 5" descr="A blue text on a black background&#10;&#10;Description automatically generated">
            <a:extLst>
              <a:ext uri="{FF2B5EF4-FFF2-40B4-BE49-F238E27FC236}">
                <a16:creationId xmlns:a16="http://schemas.microsoft.com/office/drawing/2014/main" id="{2EAFE882-7ECB-9436-1978-6FA3507D8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08168"/>
            <a:ext cx="2409886" cy="963954"/>
          </a:xfrm>
          <a:prstGeom prst="rect">
            <a:avLst/>
          </a:prstGeom>
        </p:spPr>
      </p:pic>
      <p:pic>
        <p:nvPicPr>
          <p:cNvPr id="7" name="Picture 6" descr="A logo with a triangle and black text&#10;&#10;Description automatically generated">
            <a:extLst>
              <a:ext uri="{FF2B5EF4-FFF2-40B4-BE49-F238E27FC236}">
                <a16:creationId xmlns:a16="http://schemas.microsoft.com/office/drawing/2014/main" id="{CD7DFB81-CB26-9888-F091-2D4E4883EFF0}"/>
              </a:ext>
            </a:extLst>
          </p:cNvPr>
          <p:cNvPicPr>
            <a:picLocks noChangeAspect="1"/>
          </p:cNvPicPr>
          <p:nvPr/>
        </p:nvPicPr>
        <p:blipFill>
          <a:blip r:embed="rId3">
            <a:extLst>
              <a:ext uri="{28A0092B-C50C-407E-A947-70E740481C1C}">
                <a14:useLocalDpi xmlns:a14="http://schemas.microsoft.com/office/drawing/2010/main" val="0"/>
              </a:ext>
            </a:extLst>
          </a:blip>
          <a:srcRect l="5333" t="14121" r="4000" b="5304"/>
          <a:stretch>
            <a:fillRect/>
          </a:stretch>
        </p:blipFill>
        <p:spPr>
          <a:xfrm>
            <a:off x="2748901" y="5540128"/>
            <a:ext cx="1828800" cy="753035"/>
          </a:xfrm>
          <a:custGeom>
            <a:avLst/>
            <a:gdLst>
              <a:gd name="connsiteX0" fmla="*/ 177804 w 2590800"/>
              <a:gd name="connsiteY0" fmla="*/ 0 h 1066800"/>
              <a:gd name="connsiteX1" fmla="*/ 2412996 w 2590800"/>
              <a:gd name="connsiteY1" fmla="*/ 0 h 1066800"/>
              <a:gd name="connsiteX2" fmla="*/ 2590800 w 2590800"/>
              <a:gd name="connsiteY2" fmla="*/ 177804 h 1066800"/>
              <a:gd name="connsiteX3" fmla="*/ 2590800 w 2590800"/>
              <a:gd name="connsiteY3" fmla="*/ 888996 h 1066800"/>
              <a:gd name="connsiteX4" fmla="*/ 2412996 w 2590800"/>
              <a:gd name="connsiteY4" fmla="*/ 1066800 h 1066800"/>
              <a:gd name="connsiteX5" fmla="*/ 177804 w 2590800"/>
              <a:gd name="connsiteY5" fmla="*/ 1066800 h 1066800"/>
              <a:gd name="connsiteX6" fmla="*/ 0 w 2590800"/>
              <a:gd name="connsiteY6" fmla="*/ 888996 h 1066800"/>
              <a:gd name="connsiteX7" fmla="*/ 0 w 2590800"/>
              <a:gd name="connsiteY7" fmla="*/ 177804 h 1066800"/>
              <a:gd name="connsiteX8" fmla="*/ 177804 w 2590800"/>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00" h="1066800">
                <a:moveTo>
                  <a:pt x="177804" y="0"/>
                </a:moveTo>
                <a:lnTo>
                  <a:pt x="2412996" y="0"/>
                </a:lnTo>
                <a:cubicBezTo>
                  <a:pt x="2511194" y="0"/>
                  <a:pt x="2590800" y="79606"/>
                  <a:pt x="2590800" y="177804"/>
                </a:cubicBezTo>
                <a:lnTo>
                  <a:pt x="2590800" y="888996"/>
                </a:lnTo>
                <a:cubicBezTo>
                  <a:pt x="2590800" y="987194"/>
                  <a:pt x="2511194" y="1066800"/>
                  <a:pt x="2412996" y="1066800"/>
                </a:cubicBezTo>
                <a:lnTo>
                  <a:pt x="177804" y="1066800"/>
                </a:lnTo>
                <a:cubicBezTo>
                  <a:pt x="79606" y="1066800"/>
                  <a:pt x="0" y="987194"/>
                  <a:pt x="0" y="888996"/>
                </a:cubicBezTo>
                <a:lnTo>
                  <a:pt x="0" y="177804"/>
                </a:lnTo>
                <a:cubicBezTo>
                  <a:pt x="0" y="79606"/>
                  <a:pt x="79606" y="0"/>
                  <a:pt x="177804" y="0"/>
                </a:cubicBezTo>
                <a:close/>
              </a:path>
            </a:pathLst>
          </a:custGeom>
        </p:spPr>
      </p:pic>
      <p:pic>
        <p:nvPicPr>
          <p:cNvPr id="8" name="Picture 7" descr="A logo with a globe and a circle&#10;&#10;Description automatically generated">
            <a:extLst>
              <a:ext uri="{FF2B5EF4-FFF2-40B4-BE49-F238E27FC236}">
                <a16:creationId xmlns:a16="http://schemas.microsoft.com/office/drawing/2014/main" id="{2108F299-A957-C576-3CD1-E351916E21F2}"/>
              </a:ext>
            </a:extLst>
          </p:cNvPr>
          <p:cNvPicPr>
            <a:picLocks noChangeAspect="1"/>
          </p:cNvPicPr>
          <p:nvPr/>
        </p:nvPicPr>
        <p:blipFill rotWithShape="1">
          <a:blip r:embed="rId4">
            <a:extLst>
              <a:ext uri="{28A0092B-C50C-407E-A947-70E740481C1C}">
                <a14:useLocalDpi xmlns:a14="http://schemas.microsoft.com/office/drawing/2010/main" val="0"/>
              </a:ext>
            </a:extLst>
          </a:blip>
          <a:srcRect l="-9015" t="-9027" r="-8172" b="-17361"/>
          <a:stretch/>
        </p:blipFill>
        <p:spPr>
          <a:xfrm>
            <a:off x="7715869" y="5474098"/>
            <a:ext cx="1446059" cy="749808"/>
          </a:xfrm>
          <a:custGeom>
            <a:avLst/>
            <a:gdLst>
              <a:gd name="connsiteX0" fmla="*/ 177804 w 2057400"/>
              <a:gd name="connsiteY0" fmla="*/ 0 h 1066800"/>
              <a:gd name="connsiteX1" fmla="*/ 1879596 w 2057400"/>
              <a:gd name="connsiteY1" fmla="*/ 0 h 1066800"/>
              <a:gd name="connsiteX2" fmla="*/ 2057400 w 2057400"/>
              <a:gd name="connsiteY2" fmla="*/ 177804 h 1066800"/>
              <a:gd name="connsiteX3" fmla="*/ 2057400 w 2057400"/>
              <a:gd name="connsiteY3" fmla="*/ 888996 h 1066800"/>
              <a:gd name="connsiteX4" fmla="*/ 1879596 w 2057400"/>
              <a:gd name="connsiteY4" fmla="*/ 1066800 h 1066800"/>
              <a:gd name="connsiteX5" fmla="*/ 177804 w 2057400"/>
              <a:gd name="connsiteY5" fmla="*/ 1066800 h 1066800"/>
              <a:gd name="connsiteX6" fmla="*/ 0 w 2057400"/>
              <a:gd name="connsiteY6" fmla="*/ 888996 h 1066800"/>
              <a:gd name="connsiteX7" fmla="*/ 0 w 2057400"/>
              <a:gd name="connsiteY7" fmla="*/ 177804 h 1066800"/>
              <a:gd name="connsiteX8" fmla="*/ 177804 w 2057400"/>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1066800">
                <a:moveTo>
                  <a:pt x="177804" y="0"/>
                </a:moveTo>
                <a:lnTo>
                  <a:pt x="1879596" y="0"/>
                </a:lnTo>
                <a:cubicBezTo>
                  <a:pt x="1977794" y="0"/>
                  <a:pt x="2057400" y="79606"/>
                  <a:pt x="2057400" y="177804"/>
                </a:cubicBezTo>
                <a:lnTo>
                  <a:pt x="2057400" y="888996"/>
                </a:lnTo>
                <a:cubicBezTo>
                  <a:pt x="2057400" y="987194"/>
                  <a:pt x="1977794" y="1066800"/>
                  <a:pt x="1879596" y="1066800"/>
                </a:cubicBezTo>
                <a:lnTo>
                  <a:pt x="177804" y="1066800"/>
                </a:lnTo>
                <a:cubicBezTo>
                  <a:pt x="79606" y="1066800"/>
                  <a:pt x="0" y="987194"/>
                  <a:pt x="0" y="888996"/>
                </a:cubicBezTo>
                <a:lnTo>
                  <a:pt x="0" y="177804"/>
                </a:lnTo>
                <a:cubicBezTo>
                  <a:pt x="0" y="79606"/>
                  <a:pt x="79606" y="0"/>
                  <a:pt x="177804" y="0"/>
                </a:cubicBezTo>
                <a:close/>
              </a:path>
            </a:pathLst>
          </a:custGeom>
        </p:spPr>
      </p:pic>
      <p:grpSp>
        <p:nvGrpSpPr>
          <p:cNvPr id="9" name="Group 8">
            <a:extLst>
              <a:ext uri="{FF2B5EF4-FFF2-40B4-BE49-F238E27FC236}">
                <a16:creationId xmlns:a16="http://schemas.microsoft.com/office/drawing/2014/main" id="{996714A9-6BB3-DE16-D2BE-4EABFA9C8C8F}"/>
              </a:ext>
            </a:extLst>
          </p:cNvPr>
          <p:cNvGrpSpPr/>
          <p:nvPr/>
        </p:nvGrpSpPr>
        <p:grpSpPr>
          <a:xfrm>
            <a:off x="9592897" y="5474098"/>
            <a:ext cx="2446703" cy="749808"/>
            <a:chOff x="8153400" y="5486400"/>
            <a:chExt cx="2446703" cy="749808"/>
          </a:xfrm>
        </p:grpSpPr>
        <p:pic>
          <p:nvPicPr>
            <p:cNvPr id="10" name="Picture 9" descr="A green and white logo&#10;&#10;Description automatically generated">
              <a:extLst>
                <a:ext uri="{FF2B5EF4-FFF2-40B4-BE49-F238E27FC236}">
                  <a16:creationId xmlns:a16="http://schemas.microsoft.com/office/drawing/2014/main" id="{58B8C939-3B5E-DC54-D738-ED1E9664D9A4}"/>
                </a:ext>
              </a:extLst>
            </p:cNvPr>
            <p:cNvPicPr>
              <a:picLocks noChangeAspect="1"/>
            </p:cNvPicPr>
            <p:nvPr/>
          </p:nvPicPr>
          <p:blipFill rotWithShape="1">
            <a:blip r:embed="rId5">
              <a:extLst>
                <a:ext uri="{28A0092B-C50C-407E-A947-70E740481C1C}">
                  <a14:useLocalDpi xmlns:a14="http://schemas.microsoft.com/office/drawing/2010/main" val="0"/>
                </a:ext>
              </a:extLst>
            </a:blip>
            <a:srcRect t="-19518" b="-19518"/>
            <a:stretch/>
          </p:blipFill>
          <p:spPr>
            <a:xfrm>
              <a:off x="8305800" y="5486400"/>
              <a:ext cx="2146635" cy="749807"/>
            </a:xfrm>
            <a:custGeom>
              <a:avLst/>
              <a:gdLst>
                <a:gd name="connsiteX0" fmla="*/ 0 w 2519332"/>
                <a:gd name="connsiteY0" fmla="*/ 0 h 749808"/>
                <a:gd name="connsiteX1" fmla="*/ 2519332 w 2519332"/>
                <a:gd name="connsiteY1" fmla="*/ 0 h 749808"/>
                <a:gd name="connsiteX2" fmla="*/ 2519332 w 2519332"/>
                <a:gd name="connsiteY2" fmla="*/ 749808 h 749808"/>
                <a:gd name="connsiteX3" fmla="*/ 0 w 2519332"/>
                <a:gd name="connsiteY3" fmla="*/ 749808 h 749808"/>
                <a:gd name="connsiteX4" fmla="*/ 0 w 2519332"/>
                <a:gd name="connsiteY4" fmla="*/ 0 h 74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332" h="749808">
                  <a:moveTo>
                    <a:pt x="0" y="0"/>
                  </a:moveTo>
                  <a:lnTo>
                    <a:pt x="2519332" y="0"/>
                  </a:lnTo>
                  <a:lnTo>
                    <a:pt x="2519332" y="749808"/>
                  </a:lnTo>
                  <a:lnTo>
                    <a:pt x="0" y="749808"/>
                  </a:lnTo>
                  <a:lnTo>
                    <a:pt x="0" y="0"/>
                  </a:lnTo>
                  <a:close/>
                </a:path>
              </a:pathLst>
            </a:custGeom>
            <a:solidFill>
              <a:srgbClr val="FFFFFF"/>
            </a:solidFill>
          </p:spPr>
        </p:pic>
        <p:pic>
          <p:nvPicPr>
            <p:cNvPr id="11" name="Picture 10" descr="A green and white logo&#10;&#10;Description automatically generated">
              <a:extLst>
                <a:ext uri="{FF2B5EF4-FFF2-40B4-BE49-F238E27FC236}">
                  <a16:creationId xmlns:a16="http://schemas.microsoft.com/office/drawing/2014/main" id="{A6209C44-794A-8607-4CB3-B2F7B8B44CAC}"/>
                </a:ext>
              </a:extLst>
            </p:cNvPr>
            <p:cNvPicPr>
              <a:picLocks noChangeAspect="1"/>
            </p:cNvPicPr>
            <p:nvPr/>
          </p:nvPicPr>
          <p:blipFill rotWithShape="1">
            <a:blip r:embed="rId5">
              <a:extLst>
                <a:ext uri="{28A0092B-C50C-407E-A947-70E740481C1C}">
                  <a14:useLocalDpi xmlns:a14="http://schemas.microsoft.com/office/drawing/2010/main" val="0"/>
                </a:ext>
              </a:extLst>
            </a:blip>
            <a:srcRect l="-6049" t="-9234" r="100000" b="-9234"/>
            <a:stretch/>
          </p:blipFill>
          <p:spPr>
            <a:xfrm>
              <a:off x="8153400" y="5486400"/>
              <a:ext cx="152400" cy="749808"/>
            </a:xfrm>
            <a:custGeom>
              <a:avLst/>
              <a:gdLst>
                <a:gd name="connsiteX0" fmla="*/ 124970 w 152400"/>
                <a:gd name="connsiteY0" fmla="*/ 0 h 749808"/>
                <a:gd name="connsiteX1" fmla="*/ 152400 w 152400"/>
                <a:gd name="connsiteY1" fmla="*/ 0 h 749808"/>
                <a:gd name="connsiteX2" fmla="*/ 152400 w 152400"/>
                <a:gd name="connsiteY2" fmla="*/ 749808 h 749808"/>
                <a:gd name="connsiteX3" fmla="*/ 124970 w 152400"/>
                <a:gd name="connsiteY3" fmla="*/ 749808 h 749808"/>
                <a:gd name="connsiteX4" fmla="*/ 0 w 152400"/>
                <a:gd name="connsiteY4" fmla="*/ 624838 h 749808"/>
                <a:gd name="connsiteX5" fmla="*/ 0 w 152400"/>
                <a:gd name="connsiteY5" fmla="*/ 124970 h 749808"/>
                <a:gd name="connsiteX6" fmla="*/ 124970 w 152400"/>
                <a:gd name="connsiteY6" fmla="*/ 0 h 7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749808">
                  <a:moveTo>
                    <a:pt x="124970" y="0"/>
                  </a:moveTo>
                  <a:lnTo>
                    <a:pt x="152400" y="0"/>
                  </a:lnTo>
                  <a:lnTo>
                    <a:pt x="152400" y="749808"/>
                  </a:lnTo>
                  <a:lnTo>
                    <a:pt x="124970" y="749808"/>
                  </a:lnTo>
                  <a:cubicBezTo>
                    <a:pt x="55951" y="749808"/>
                    <a:pt x="0" y="693857"/>
                    <a:pt x="0" y="624838"/>
                  </a:cubicBezTo>
                  <a:lnTo>
                    <a:pt x="0" y="124970"/>
                  </a:lnTo>
                  <a:cubicBezTo>
                    <a:pt x="0" y="55951"/>
                    <a:pt x="55951" y="0"/>
                    <a:pt x="124970" y="0"/>
                  </a:cubicBezTo>
                  <a:close/>
                </a:path>
              </a:pathLst>
            </a:custGeom>
            <a:solidFill>
              <a:srgbClr val="FFFFFF"/>
            </a:solidFill>
          </p:spPr>
        </p:pic>
        <p:pic>
          <p:nvPicPr>
            <p:cNvPr id="12" name="Picture 11" descr="A green and white logo&#10;&#10;Description automatically generated">
              <a:extLst>
                <a:ext uri="{FF2B5EF4-FFF2-40B4-BE49-F238E27FC236}">
                  <a16:creationId xmlns:a16="http://schemas.microsoft.com/office/drawing/2014/main" id="{FF73A816-FFB9-32A1-1CC5-70F3D1A91CDB}"/>
                </a:ext>
              </a:extLst>
            </p:cNvPr>
            <p:cNvPicPr>
              <a:picLocks noChangeAspect="1"/>
            </p:cNvPicPr>
            <p:nvPr/>
          </p:nvPicPr>
          <p:blipFill rotWithShape="1">
            <a:blip r:embed="rId5">
              <a:extLst>
                <a:ext uri="{28A0092B-C50C-407E-A947-70E740481C1C}">
                  <a14:useLocalDpi xmlns:a14="http://schemas.microsoft.com/office/drawing/2010/main" val="0"/>
                </a:ext>
              </a:extLst>
            </a:blip>
            <a:srcRect l="100000" t="-9234" r="-5861" b="-9234"/>
            <a:stretch/>
          </p:blipFill>
          <p:spPr>
            <a:xfrm>
              <a:off x="10452435" y="5486400"/>
              <a:ext cx="147668" cy="749808"/>
            </a:xfrm>
            <a:custGeom>
              <a:avLst/>
              <a:gdLst>
                <a:gd name="connsiteX0" fmla="*/ 0 w 147668"/>
                <a:gd name="connsiteY0" fmla="*/ 0 h 749808"/>
                <a:gd name="connsiteX1" fmla="*/ 22698 w 147668"/>
                <a:gd name="connsiteY1" fmla="*/ 0 h 749808"/>
                <a:gd name="connsiteX2" fmla="*/ 147668 w 147668"/>
                <a:gd name="connsiteY2" fmla="*/ 124970 h 749808"/>
                <a:gd name="connsiteX3" fmla="*/ 147668 w 147668"/>
                <a:gd name="connsiteY3" fmla="*/ 624838 h 749808"/>
                <a:gd name="connsiteX4" fmla="*/ 22698 w 147668"/>
                <a:gd name="connsiteY4" fmla="*/ 749808 h 749808"/>
                <a:gd name="connsiteX5" fmla="*/ 0 w 147668"/>
                <a:gd name="connsiteY5" fmla="*/ 749808 h 749808"/>
                <a:gd name="connsiteX6" fmla="*/ 0 w 147668"/>
                <a:gd name="connsiteY6" fmla="*/ 0 h 7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68" h="749808">
                  <a:moveTo>
                    <a:pt x="0" y="0"/>
                  </a:moveTo>
                  <a:lnTo>
                    <a:pt x="22698" y="0"/>
                  </a:lnTo>
                  <a:cubicBezTo>
                    <a:pt x="91717" y="0"/>
                    <a:pt x="147668" y="55951"/>
                    <a:pt x="147668" y="124970"/>
                  </a:cubicBezTo>
                  <a:lnTo>
                    <a:pt x="147668" y="624838"/>
                  </a:lnTo>
                  <a:cubicBezTo>
                    <a:pt x="147668" y="693857"/>
                    <a:pt x="91717" y="749808"/>
                    <a:pt x="22698" y="749808"/>
                  </a:cubicBezTo>
                  <a:lnTo>
                    <a:pt x="0" y="749808"/>
                  </a:lnTo>
                  <a:lnTo>
                    <a:pt x="0" y="0"/>
                  </a:lnTo>
                  <a:close/>
                </a:path>
              </a:pathLst>
            </a:custGeom>
            <a:solidFill>
              <a:srgbClr val="FFFFFF"/>
            </a:solidFill>
          </p:spPr>
        </p:pic>
      </p:grpSp>
      <p:pic>
        <p:nvPicPr>
          <p:cNvPr id="13" name="Picture 12" descr="A blue and grey logo&#10;&#10;Description automatically generated">
            <a:extLst>
              <a:ext uri="{FF2B5EF4-FFF2-40B4-BE49-F238E27FC236}">
                <a16:creationId xmlns:a16="http://schemas.microsoft.com/office/drawing/2014/main" id="{5BD7D3AA-8F4E-67EB-2015-1153D4630EFC}"/>
              </a:ext>
            </a:extLst>
          </p:cNvPr>
          <p:cNvPicPr>
            <a:picLocks noChangeAspect="1"/>
          </p:cNvPicPr>
          <p:nvPr/>
        </p:nvPicPr>
        <p:blipFill rotWithShape="1">
          <a:blip r:embed="rId6">
            <a:extLst>
              <a:ext uri="{28A0092B-C50C-407E-A947-70E740481C1C}">
                <a14:useLocalDpi xmlns:a14="http://schemas.microsoft.com/office/drawing/2010/main" val="0"/>
              </a:ext>
            </a:extLst>
          </a:blip>
          <a:srcRect l="-9823" t="-2568" r="-9845" b="2568"/>
          <a:stretch/>
        </p:blipFill>
        <p:spPr>
          <a:xfrm>
            <a:off x="4848289" y="5527537"/>
            <a:ext cx="2596991" cy="863722"/>
          </a:xfrm>
          <a:custGeom>
            <a:avLst/>
            <a:gdLst>
              <a:gd name="connsiteX0" fmla="*/ 143587 w 2590329"/>
              <a:gd name="connsiteY0" fmla="*/ 0 h 861506"/>
              <a:gd name="connsiteX1" fmla="*/ 2447213 w 2590329"/>
              <a:gd name="connsiteY1" fmla="*/ 0 h 861506"/>
              <a:gd name="connsiteX2" fmla="*/ 2579516 w 2590329"/>
              <a:gd name="connsiteY2" fmla="*/ 87697 h 861506"/>
              <a:gd name="connsiteX3" fmla="*/ 2590329 w 2590329"/>
              <a:gd name="connsiteY3" fmla="*/ 141254 h 861506"/>
              <a:gd name="connsiteX4" fmla="*/ 2590329 w 2590329"/>
              <a:gd name="connsiteY4" fmla="*/ 720252 h 861506"/>
              <a:gd name="connsiteX5" fmla="*/ 2579516 w 2590329"/>
              <a:gd name="connsiteY5" fmla="*/ 773810 h 861506"/>
              <a:gd name="connsiteX6" fmla="*/ 2447213 w 2590329"/>
              <a:gd name="connsiteY6" fmla="*/ 861506 h 861506"/>
              <a:gd name="connsiteX7" fmla="*/ 143587 w 2590329"/>
              <a:gd name="connsiteY7" fmla="*/ 861506 h 861506"/>
              <a:gd name="connsiteX8" fmla="*/ 0 w 2590329"/>
              <a:gd name="connsiteY8" fmla="*/ 717919 h 861506"/>
              <a:gd name="connsiteX9" fmla="*/ 0 w 2590329"/>
              <a:gd name="connsiteY9" fmla="*/ 143587 h 861506"/>
              <a:gd name="connsiteX10" fmla="*/ 143587 w 2590329"/>
              <a:gd name="connsiteY10" fmla="*/ 0 h 86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329" h="861506">
                <a:moveTo>
                  <a:pt x="143587" y="0"/>
                </a:moveTo>
                <a:lnTo>
                  <a:pt x="2447213" y="0"/>
                </a:lnTo>
                <a:cubicBezTo>
                  <a:pt x="2506689" y="0"/>
                  <a:pt x="2557719" y="36161"/>
                  <a:pt x="2579516" y="87697"/>
                </a:cubicBezTo>
                <a:lnTo>
                  <a:pt x="2590329" y="141254"/>
                </a:lnTo>
                <a:lnTo>
                  <a:pt x="2590329" y="720252"/>
                </a:lnTo>
                <a:lnTo>
                  <a:pt x="2579516" y="773810"/>
                </a:lnTo>
                <a:cubicBezTo>
                  <a:pt x="2557719" y="825345"/>
                  <a:pt x="2506689" y="861506"/>
                  <a:pt x="2447213" y="861506"/>
                </a:cubicBezTo>
                <a:lnTo>
                  <a:pt x="143587" y="861506"/>
                </a:lnTo>
                <a:cubicBezTo>
                  <a:pt x="64286" y="861506"/>
                  <a:pt x="0" y="797220"/>
                  <a:pt x="0" y="717919"/>
                </a:cubicBezTo>
                <a:lnTo>
                  <a:pt x="0" y="143587"/>
                </a:lnTo>
                <a:cubicBezTo>
                  <a:pt x="0" y="64286"/>
                  <a:pt x="64286" y="0"/>
                  <a:pt x="143587" y="0"/>
                </a:cubicBezTo>
                <a:close/>
              </a:path>
            </a:pathLst>
          </a:custGeom>
        </p:spPr>
      </p:pic>
      <p:sp>
        <p:nvSpPr>
          <p:cNvPr id="16" name="Rectangle 15">
            <a:extLst>
              <a:ext uri="{FF2B5EF4-FFF2-40B4-BE49-F238E27FC236}">
                <a16:creationId xmlns:a16="http://schemas.microsoft.com/office/drawing/2014/main" id="{186084DB-2C40-4169-97A3-C51821437DEE}"/>
              </a:ext>
            </a:extLst>
          </p:cNvPr>
          <p:cNvSpPr/>
          <p:nvPr/>
        </p:nvSpPr>
        <p:spPr>
          <a:xfrm>
            <a:off x="3048233" y="388185"/>
            <a:ext cx="6024086" cy="707886"/>
          </a:xfrm>
          <a:prstGeom prst="rect">
            <a:avLst/>
          </a:prstGeom>
          <a:noFill/>
          <a:effectLst>
            <a:outerShdw blurRad="50800" dist="50800" dir="5400000" algn="ctr" rotWithShape="0">
              <a:schemeClr val="accent1">
                <a:lumMod val="75000"/>
                <a:alpha val="50000"/>
              </a:schemeClr>
            </a:outerShdw>
          </a:effectLst>
          <a:scene3d>
            <a:camera prst="orthographicFront"/>
            <a:lightRig rig="threePt" dir="t"/>
          </a:scene3d>
          <a:sp3d>
            <a:bevelB prst="slope"/>
          </a:sp3d>
        </p:spPr>
        <p:txBody>
          <a:bodyPr wrap="none" lIns="91440" tIns="45720" rIns="91440" bIns="45720">
            <a:spAutoFit/>
          </a:bodyPr>
          <a:lstStyle/>
          <a:p>
            <a:pPr algn="ctr"/>
            <a:r>
              <a:rPr lang="en-US" sz="4000" b="1" dirty="0">
                <a:ln w="10160">
                  <a:solidFill>
                    <a:srgbClr val="000F7E"/>
                  </a:solidFill>
                  <a:prstDash val="solid"/>
                </a:ln>
                <a:solidFill>
                  <a:srgbClr val="FFFFFF"/>
                </a:solidFill>
                <a:effectLst>
                  <a:outerShdw blurRad="38100" dist="22860" dir="5400000" algn="tl" rotWithShape="0">
                    <a:srgbClr val="000000">
                      <a:alpha val="30000"/>
                    </a:srgbClr>
                  </a:outerShdw>
                </a:effectLst>
              </a:rPr>
              <a:t>NSUF Annual Meeting 2025</a:t>
            </a:r>
          </a:p>
        </p:txBody>
      </p:sp>
      <p:graphicFrame>
        <p:nvGraphicFramePr>
          <p:cNvPr id="3" name="Table 2">
            <a:extLst>
              <a:ext uri="{FF2B5EF4-FFF2-40B4-BE49-F238E27FC236}">
                <a16:creationId xmlns:a16="http://schemas.microsoft.com/office/drawing/2014/main" id="{037A7093-604F-EEAE-37AB-F3AA5776A338}"/>
              </a:ext>
            </a:extLst>
          </p:cNvPr>
          <p:cNvGraphicFramePr>
            <a:graphicFrameLocks noGrp="1"/>
          </p:cNvGraphicFramePr>
          <p:nvPr>
            <p:extLst>
              <p:ext uri="{D42A27DB-BD31-4B8C-83A1-F6EECF244321}">
                <p14:modId xmlns:p14="http://schemas.microsoft.com/office/powerpoint/2010/main" val="3976173238"/>
              </p:ext>
            </p:extLst>
          </p:nvPr>
        </p:nvGraphicFramePr>
        <p:xfrm>
          <a:off x="228600" y="5357248"/>
          <a:ext cx="10515600" cy="365760"/>
        </p:xfrm>
        <a:graphic>
          <a:graphicData uri="http://schemas.openxmlformats.org/drawingml/2006/table">
            <a:tbl>
              <a:tblPr/>
              <a:tblGrid>
                <a:gridCol w="5257800">
                  <a:extLst>
                    <a:ext uri="{9D8B030D-6E8A-4147-A177-3AD203B41FA5}">
                      <a16:colId xmlns:a16="http://schemas.microsoft.com/office/drawing/2014/main" val="403109688"/>
                    </a:ext>
                  </a:extLst>
                </a:gridCol>
                <a:gridCol w="5257800">
                  <a:extLst>
                    <a:ext uri="{9D8B030D-6E8A-4147-A177-3AD203B41FA5}">
                      <a16:colId xmlns:a16="http://schemas.microsoft.com/office/drawing/2014/main" val="998350224"/>
                    </a:ext>
                  </a:extLst>
                </a:gridCol>
              </a:tblGrid>
              <a:tr h="0">
                <a:tc>
                  <a:txBody>
                    <a:bodyPr/>
                    <a:lstStyle/>
                    <a:p>
                      <a:r>
                        <a:rPr lang="en-US" sz="1800" b="1" kern="1200" dirty="0">
                          <a:solidFill>
                            <a:schemeClr val="tx1"/>
                          </a:solidFill>
                          <a:effectLst/>
                          <a:latin typeface="+mn-lt"/>
                          <a:ea typeface="+mn-ea"/>
                          <a:cs typeface="+mn-cs"/>
                        </a:rPr>
                        <a:t>LA-UR-25-23399</a:t>
                      </a:r>
                    </a:p>
                  </a:txBody>
                  <a:tcPr anchor="ctr">
                    <a:lnL>
                      <a:noFill/>
                    </a:lnL>
                    <a:lnR>
                      <a:noFill/>
                    </a:lnR>
                    <a:lnT>
                      <a:noFill/>
                    </a:lnT>
                    <a:lnB>
                      <a:noFill/>
                    </a:lnB>
                    <a:noFill/>
                  </a:tcPr>
                </a:tc>
                <a:tc>
                  <a:txBody>
                    <a:bodyPr/>
                    <a:lstStyle/>
                    <a:p>
                      <a:pPr algn="ctr"/>
                      <a:endParaRPr lang="en-US" b="1" dirty="0">
                        <a:effectLst/>
                      </a:endParaRPr>
                    </a:p>
                  </a:txBody>
                  <a:tcPr anchor="ctr">
                    <a:lnL>
                      <a:noFill/>
                    </a:lnL>
                    <a:lnR>
                      <a:noFill/>
                    </a:lnR>
                    <a:lnT>
                      <a:noFill/>
                    </a:lnT>
                    <a:lnB>
                      <a:noFill/>
                    </a:lnB>
                    <a:noFill/>
                  </a:tcPr>
                </a:tc>
                <a:extLst>
                  <a:ext uri="{0D108BD9-81ED-4DB2-BD59-A6C34878D82A}">
                    <a16:rowId xmlns:a16="http://schemas.microsoft.com/office/drawing/2014/main" val="1093046177"/>
                  </a:ext>
                </a:extLst>
              </a:tr>
            </a:tbl>
          </a:graphicData>
        </a:graphic>
      </p:graphicFrame>
    </p:spTree>
    <p:extLst>
      <p:ext uri="{BB962C8B-B14F-4D97-AF65-F5344CB8AC3E}">
        <p14:creationId xmlns:p14="http://schemas.microsoft.com/office/powerpoint/2010/main" val="112798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9E4E-82C7-E30F-E99F-2AC5EE758726}"/>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88D1CBD0-CC5B-D481-79C5-74A7BFF0579D}"/>
              </a:ext>
            </a:extLst>
          </p:cNvPr>
          <p:cNvPicPr>
            <a:picLocks noChangeAspect="1"/>
          </p:cNvPicPr>
          <p:nvPr/>
        </p:nvPicPr>
        <p:blipFill rotWithShape="1">
          <a:blip r:embed="rId3">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CE8C534A-79ED-C5F7-6E40-6E6569EAB05C}"/>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67F6B952-3CAB-D23E-D196-05173706115A}"/>
              </a:ext>
            </a:extLst>
          </p:cNvPr>
          <p:cNvSpPr/>
          <p:nvPr/>
        </p:nvSpPr>
        <p:spPr bwMode="auto">
          <a:xfrm>
            <a:off x="5791201" y="76200"/>
            <a:ext cx="3497231"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010707FF-1D3B-3B5C-8A5F-1C12646FB512}"/>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20189688-8672-4CF9-D82F-B121EC3E9827}"/>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99BB1AFC-5226-B1FA-EDEC-2CB4BE47E9DA}"/>
              </a:ext>
            </a:extLst>
          </p:cNvPr>
          <p:cNvSpPr/>
          <p:nvPr/>
        </p:nvSpPr>
        <p:spPr bwMode="auto">
          <a:xfrm>
            <a:off x="4419601" y="76200"/>
            <a:ext cx="15113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B67F9329-D29F-ABB0-BF37-FB6206A2B56F}"/>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B0DCD607-9AF3-F9D7-4C35-928D4B1655AB}"/>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F648156A-A126-83B0-BDF6-E6F83A9EC570}"/>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49699EEB-C5A1-0376-42A4-5177BB57FFBF}"/>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5DD52D8F-9172-BF82-15F2-68BB2301581A}"/>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3" name="TextBox 12">
            <a:extLst>
              <a:ext uri="{FF2B5EF4-FFF2-40B4-BE49-F238E27FC236}">
                <a16:creationId xmlns:a16="http://schemas.microsoft.com/office/drawing/2014/main" id="{F6940765-663A-725C-ADCD-13504AE19247}"/>
              </a:ext>
            </a:extLst>
          </p:cNvPr>
          <p:cNvSpPr txBox="1"/>
          <p:nvPr/>
        </p:nvSpPr>
        <p:spPr>
          <a:xfrm>
            <a:off x="4507537" y="50511"/>
            <a:ext cx="1295400"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In-situ IR TEM tests</a:t>
            </a:r>
          </a:p>
        </p:txBody>
      </p:sp>
      <p:sp>
        <p:nvSpPr>
          <p:cNvPr id="14" name="TextBox 13">
            <a:extLst>
              <a:ext uri="{FF2B5EF4-FFF2-40B4-BE49-F238E27FC236}">
                <a16:creationId xmlns:a16="http://schemas.microsoft.com/office/drawing/2014/main" id="{8F724728-E319-1D9C-1B44-C2AC71A62ADB}"/>
              </a:ext>
            </a:extLst>
          </p:cNvPr>
          <p:cNvSpPr txBox="1"/>
          <p:nvPr/>
        </p:nvSpPr>
        <p:spPr>
          <a:xfrm>
            <a:off x="5992474" y="54230"/>
            <a:ext cx="3036262"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effectLst>
                  <a:outerShdw blurRad="38100" dist="38100" dir="2700000" algn="tl">
                    <a:srgbClr val="000000">
                      <a:alpha val="43137"/>
                    </a:srgbClr>
                  </a:outerShdw>
                </a:effectLst>
                <a:latin typeface="Arial" panose="020B0604020202020204" pitchFamily="34" charset="0"/>
              </a:rPr>
              <a:t>Experimental Integration Defect growth model</a:t>
            </a:r>
          </a:p>
        </p:txBody>
      </p:sp>
      <p:pic>
        <p:nvPicPr>
          <p:cNvPr id="16" name="Picture 15">
            <a:extLst>
              <a:ext uri="{FF2B5EF4-FFF2-40B4-BE49-F238E27FC236}">
                <a16:creationId xmlns:a16="http://schemas.microsoft.com/office/drawing/2014/main" id="{FE08B086-BCE4-AB0F-6426-C14BC4DD14ED}"/>
              </a:ext>
            </a:extLst>
          </p:cNvPr>
          <p:cNvPicPr>
            <a:picLocks noChangeAspect="1"/>
          </p:cNvPicPr>
          <p:nvPr/>
        </p:nvPicPr>
        <p:blipFill>
          <a:blip r:embed="rId4"/>
          <a:stretch>
            <a:fillRect/>
          </a:stretch>
        </p:blipFill>
        <p:spPr>
          <a:xfrm>
            <a:off x="550216" y="1238163"/>
            <a:ext cx="2706859" cy="1682642"/>
          </a:xfrm>
          <a:prstGeom prst="rect">
            <a:avLst/>
          </a:prstGeom>
        </p:spPr>
      </p:pic>
      <p:sp>
        <p:nvSpPr>
          <p:cNvPr id="17" name="Rectangle 16">
            <a:extLst>
              <a:ext uri="{FF2B5EF4-FFF2-40B4-BE49-F238E27FC236}">
                <a16:creationId xmlns:a16="http://schemas.microsoft.com/office/drawing/2014/main" id="{55484B15-D1FE-F98A-33DC-601C6C14624E}"/>
              </a:ext>
            </a:extLst>
          </p:cNvPr>
          <p:cNvSpPr/>
          <p:nvPr/>
        </p:nvSpPr>
        <p:spPr>
          <a:xfrm>
            <a:off x="304800" y="1212478"/>
            <a:ext cx="3124200" cy="4654922"/>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18" name="Arrow: Right 17">
            <a:extLst>
              <a:ext uri="{FF2B5EF4-FFF2-40B4-BE49-F238E27FC236}">
                <a16:creationId xmlns:a16="http://schemas.microsoft.com/office/drawing/2014/main" id="{49DBF9A9-6C79-A68E-F3F7-FFFA023696C5}"/>
              </a:ext>
            </a:extLst>
          </p:cNvPr>
          <p:cNvSpPr/>
          <p:nvPr/>
        </p:nvSpPr>
        <p:spPr>
          <a:xfrm>
            <a:off x="3526681" y="3247551"/>
            <a:ext cx="1297567" cy="584775"/>
          </a:xfrm>
          <a:prstGeom prst="rightArrow">
            <a:avLst/>
          </a:prstGeom>
          <a:solidFill>
            <a:srgbClr val="CC9866">
              <a:alpha val="10000"/>
            </a:srgbClr>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9" name="Rectangle 18">
            <a:extLst>
              <a:ext uri="{FF2B5EF4-FFF2-40B4-BE49-F238E27FC236}">
                <a16:creationId xmlns:a16="http://schemas.microsoft.com/office/drawing/2014/main" id="{4C65C4B1-FF23-6E00-DC02-99E547A206CC}"/>
              </a:ext>
            </a:extLst>
          </p:cNvPr>
          <p:cNvSpPr/>
          <p:nvPr/>
        </p:nvSpPr>
        <p:spPr>
          <a:xfrm>
            <a:off x="4921929" y="1212478"/>
            <a:ext cx="6431872" cy="4654922"/>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0" name="TextBox 19">
            <a:extLst>
              <a:ext uri="{FF2B5EF4-FFF2-40B4-BE49-F238E27FC236}">
                <a16:creationId xmlns:a16="http://schemas.microsoft.com/office/drawing/2014/main" id="{192F2752-458B-E6B1-0756-6D700818A8F9}"/>
              </a:ext>
            </a:extLst>
          </p:cNvPr>
          <p:cNvSpPr txBox="1"/>
          <p:nvPr/>
        </p:nvSpPr>
        <p:spPr>
          <a:xfrm>
            <a:off x="4386403" y="1208759"/>
            <a:ext cx="7438441" cy="297517"/>
          </a:xfrm>
          <a:prstGeom prst="rect">
            <a:avLst/>
          </a:prstGeom>
          <a:noFill/>
        </p:spPr>
        <p:txBody>
          <a:bodyPr wrap="square">
            <a:spAutoFit/>
          </a:bodyPr>
          <a:lstStyle/>
          <a:p>
            <a:pPr algn="ctr" eaLnBrk="0" fontAlgn="base" hangingPunct="0">
              <a:spcBef>
                <a:spcPct val="0"/>
              </a:spcBef>
              <a:spcAft>
                <a:spcPct val="0"/>
              </a:spcAft>
            </a:pPr>
            <a:r>
              <a:rPr lang="en-US" sz="2000" b="1" baseline="-250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 defect growth model – Cluster dynamics code CENTIPEDE</a:t>
            </a:r>
            <a:endParaRPr lang="en-US" sz="2000" b="1" baseline="-25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22" name="Picture 21">
            <a:extLst>
              <a:ext uri="{FF2B5EF4-FFF2-40B4-BE49-F238E27FC236}">
                <a16:creationId xmlns:a16="http://schemas.microsoft.com/office/drawing/2014/main" id="{4697F259-0909-8532-7BC6-DC15B7C54489}"/>
              </a:ext>
            </a:extLst>
          </p:cNvPr>
          <p:cNvPicPr>
            <a:picLocks noChangeAspect="1"/>
          </p:cNvPicPr>
          <p:nvPr/>
        </p:nvPicPr>
        <p:blipFill>
          <a:blip r:embed="rId5"/>
          <a:stretch>
            <a:fillRect/>
          </a:stretch>
        </p:blipFill>
        <p:spPr>
          <a:xfrm>
            <a:off x="442733" y="3652641"/>
            <a:ext cx="2814342" cy="2116211"/>
          </a:xfrm>
          <a:prstGeom prst="rect">
            <a:avLst/>
          </a:prstGeom>
        </p:spPr>
      </p:pic>
      <p:pic>
        <p:nvPicPr>
          <p:cNvPr id="23" name="Picture 22">
            <a:extLst>
              <a:ext uri="{FF2B5EF4-FFF2-40B4-BE49-F238E27FC236}">
                <a16:creationId xmlns:a16="http://schemas.microsoft.com/office/drawing/2014/main" id="{76537F5A-D7A9-ABF2-904E-00AB91D56BC5}"/>
              </a:ext>
            </a:extLst>
          </p:cNvPr>
          <p:cNvPicPr>
            <a:picLocks noChangeAspect="1"/>
          </p:cNvPicPr>
          <p:nvPr/>
        </p:nvPicPr>
        <p:blipFill>
          <a:blip r:embed="rId6"/>
          <a:stretch>
            <a:fillRect/>
          </a:stretch>
        </p:blipFill>
        <p:spPr>
          <a:xfrm>
            <a:off x="6305458" y="1506276"/>
            <a:ext cx="3600330" cy="2210219"/>
          </a:xfrm>
          <a:prstGeom prst="rect">
            <a:avLst/>
          </a:prstGeom>
        </p:spPr>
      </p:pic>
      <p:pic>
        <p:nvPicPr>
          <p:cNvPr id="29" name="Picture 28">
            <a:extLst>
              <a:ext uri="{FF2B5EF4-FFF2-40B4-BE49-F238E27FC236}">
                <a16:creationId xmlns:a16="http://schemas.microsoft.com/office/drawing/2014/main" id="{7982EB78-5C0F-74F1-8884-6A5572C480FF}"/>
              </a:ext>
            </a:extLst>
          </p:cNvPr>
          <p:cNvPicPr>
            <a:picLocks noChangeAspect="1"/>
          </p:cNvPicPr>
          <p:nvPr/>
        </p:nvPicPr>
        <p:blipFill>
          <a:blip r:embed="rId7"/>
          <a:stretch>
            <a:fillRect/>
          </a:stretch>
        </p:blipFill>
        <p:spPr>
          <a:xfrm>
            <a:off x="5268641" y="3660840"/>
            <a:ext cx="5673964" cy="2123729"/>
          </a:xfrm>
          <a:prstGeom prst="rect">
            <a:avLst/>
          </a:prstGeom>
        </p:spPr>
      </p:pic>
      <p:sp>
        <p:nvSpPr>
          <p:cNvPr id="15" name="TextBox 14">
            <a:extLst>
              <a:ext uri="{FF2B5EF4-FFF2-40B4-BE49-F238E27FC236}">
                <a16:creationId xmlns:a16="http://schemas.microsoft.com/office/drawing/2014/main" id="{8DB32AC6-E466-425B-9811-12B6782D5C4F}"/>
              </a:ext>
            </a:extLst>
          </p:cNvPr>
          <p:cNvSpPr txBox="1"/>
          <p:nvPr/>
        </p:nvSpPr>
        <p:spPr>
          <a:xfrm>
            <a:off x="76198" y="6634632"/>
            <a:ext cx="9284370" cy="2308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900" i="1" kern="0" dirty="0">
                <a:solidFill>
                  <a:srgbClr val="0000CC"/>
                </a:solidFill>
                <a:latin typeface="Arial" panose="020B0604020202020204" pitchFamily="34" charset="0"/>
              </a:rPr>
              <a:t>Kosmidou</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et.al., </a:t>
            </a:r>
            <a:r>
              <a:rPr lang="en-US" sz="900" i="1" kern="0" dirty="0">
                <a:solidFill>
                  <a:srgbClr val="0000CC"/>
                </a:solidFill>
                <a:latin typeface="Arial" panose="020B0604020202020204" pitchFamily="34" charset="0"/>
              </a:rPr>
              <a:t>Temperature dependency of dislocation evolution in Kr-irradiated Uranium Mononitride (UN) through in-situ TEM observation and modeling</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Acta </a:t>
            </a:r>
            <a:r>
              <a:rPr kumimoji="0" lang="en-US" sz="900" b="0" i="1" u="none" strike="noStrike" kern="0" cap="none" spc="0" normalizeH="0" baseline="0" noProof="0" dirty="0" err="1">
                <a:ln>
                  <a:noFill/>
                </a:ln>
                <a:solidFill>
                  <a:srgbClr val="0000CC"/>
                </a:solidFill>
                <a:effectLst/>
                <a:uLnTx/>
                <a:uFillTx/>
                <a:latin typeface="Arial" panose="020B0604020202020204" pitchFamily="34" charset="0"/>
              </a:rPr>
              <a:t>Materialia</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2025 </a:t>
            </a:r>
          </a:p>
        </p:txBody>
      </p:sp>
    </p:spTree>
    <p:extLst>
      <p:ext uri="{BB962C8B-B14F-4D97-AF65-F5344CB8AC3E}">
        <p14:creationId xmlns:p14="http://schemas.microsoft.com/office/powerpoint/2010/main" val="168869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BA91-BEBB-DA12-CDE4-707D0C5A4903}"/>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08024997-0CE7-3BFE-4877-7E8156D3CB24}"/>
              </a:ext>
            </a:extLst>
          </p:cNvPr>
          <p:cNvPicPr>
            <a:picLocks noChangeAspect="1"/>
          </p:cNvPicPr>
          <p:nvPr/>
        </p:nvPicPr>
        <p:blipFill>
          <a:blip r:embed="rId7"/>
          <a:stretch>
            <a:fillRect/>
          </a:stretch>
        </p:blipFill>
        <p:spPr>
          <a:xfrm>
            <a:off x="179147" y="2531230"/>
            <a:ext cx="4476464" cy="3464955"/>
          </a:xfrm>
          <a:prstGeom prst="rect">
            <a:avLst/>
          </a:prstGeom>
        </p:spPr>
      </p:pic>
      <p:pic>
        <p:nvPicPr>
          <p:cNvPr id="2" name="Picture 1">
            <a:extLst>
              <a:ext uri="{FF2B5EF4-FFF2-40B4-BE49-F238E27FC236}">
                <a16:creationId xmlns:a16="http://schemas.microsoft.com/office/drawing/2014/main" id="{7F5CC392-A726-ACDC-B34E-AA8CE0235320}"/>
              </a:ext>
            </a:extLst>
          </p:cNvPr>
          <p:cNvPicPr>
            <a:picLocks noChangeAspect="1"/>
          </p:cNvPicPr>
          <p:nvPr/>
        </p:nvPicPr>
        <p:blipFill>
          <a:blip r:embed="rId8"/>
          <a:stretch>
            <a:fillRect/>
          </a:stretch>
        </p:blipFill>
        <p:spPr>
          <a:xfrm>
            <a:off x="6559476" y="1697280"/>
            <a:ext cx="1447609" cy="1126401"/>
          </a:xfrm>
          <a:prstGeom prst="rect">
            <a:avLst/>
          </a:prstGeom>
        </p:spPr>
      </p:pic>
      <p:sp>
        <p:nvSpPr>
          <p:cNvPr id="3" name="Oval 2">
            <a:extLst>
              <a:ext uri="{FF2B5EF4-FFF2-40B4-BE49-F238E27FC236}">
                <a16:creationId xmlns:a16="http://schemas.microsoft.com/office/drawing/2014/main" id="{D66BC8E1-4284-820F-ED6C-67A07D4AB724}"/>
              </a:ext>
            </a:extLst>
          </p:cNvPr>
          <p:cNvSpPr/>
          <p:nvPr/>
        </p:nvSpPr>
        <p:spPr bwMode="auto">
          <a:xfrm>
            <a:off x="7438655" y="1073654"/>
            <a:ext cx="685800" cy="685800"/>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pic>
        <p:nvPicPr>
          <p:cNvPr id="4" name="Picture 3" descr="A blue text on a black background&#10;&#10;Description automatically generated">
            <a:extLst>
              <a:ext uri="{FF2B5EF4-FFF2-40B4-BE49-F238E27FC236}">
                <a16:creationId xmlns:a16="http://schemas.microsoft.com/office/drawing/2014/main" id="{8FEA5541-86B3-9C5C-903C-688397C561FC}"/>
              </a:ext>
            </a:extLst>
          </p:cNvPr>
          <p:cNvPicPr>
            <a:picLocks noChangeAspect="1"/>
          </p:cNvPicPr>
          <p:nvPr/>
        </p:nvPicPr>
        <p:blipFill rotWithShape="1">
          <a:blip r:embed="rId9">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5" name="Arrow: Pentagon 4">
            <a:extLst>
              <a:ext uri="{FF2B5EF4-FFF2-40B4-BE49-F238E27FC236}">
                <a16:creationId xmlns:a16="http://schemas.microsoft.com/office/drawing/2014/main" id="{A2742A20-C571-6962-CCEF-4DD846146111}"/>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6" name="Arrow: Chevron 5">
            <a:extLst>
              <a:ext uri="{FF2B5EF4-FFF2-40B4-BE49-F238E27FC236}">
                <a16:creationId xmlns:a16="http://schemas.microsoft.com/office/drawing/2014/main" id="{CFDB408B-4EF5-93B4-7A64-533EBC5FD102}"/>
              </a:ext>
            </a:extLst>
          </p:cNvPr>
          <p:cNvSpPr/>
          <p:nvPr/>
        </p:nvSpPr>
        <p:spPr bwMode="auto">
          <a:xfrm>
            <a:off x="5791201" y="76200"/>
            <a:ext cx="2446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7EF970C4-D884-D99A-A847-F6996FC90343}"/>
              </a:ext>
            </a:extLst>
          </p:cNvPr>
          <p:cNvSpPr/>
          <p:nvPr/>
        </p:nvSpPr>
        <p:spPr bwMode="auto">
          <a:xfrm>
            <a:off x="8109872" y="76200"/>
            <a:ext cx="2596228"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3F336F6A-847D-ED10-11AC-5D4063CECA25}"/>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Arrow: Chevron 8">
            <a:extLst>
              <a:ext uri="{FF2B5EF4-FFF2-40B4-BE49-F238E27FC236}">
                <a16:creationId xmlns:a16="http://schemas.microsoft.com/office/drawing/2014/main" id="{B73C0DE3-D0ED-52D5-9B12-3D302C694907}"/>
              </a:ext>
            </a:extLst>
          </p:cNvPr>
          <p:cNvSpPr/>
          <p:nvPr/>
        </p:nvSpPr>
        <p:spPr bwMode="auto">
          <a:xfrm>
            <a:off x="4419601" y="76200"/>
            <a:ext cx="15113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0" name="Arrow: Chevron 9">
            <a:extLst>
              <a:ext uri="{FF2B5EF4-FFF2-40B4-BE49-F238E27FC236}">
                <a16:creationId xmlns:a16="http://schemas.microsoft.com/office/drawing/2014/main" id="{354F3A15-260A-D6CE-B1F8-DD526D8073B8}"/>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8D617B78-A81D-0110-1CBA-4E2ABD88E925}"/>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2" name="Arrow: Chevron 11">
            <a:extLst>
              <a:ext uri="{FF2B5EF4-FFF2-40B4-BE49-F238E27FC236}">
                <a16:creationId xmlns:a16="http://schemas.microsoft.com/office/drawing/2014/main" id="{485DC86E-1C0C-74D1-115A-6C5CAF7E919E}"/>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3" name="TextBox 12">
            <a:extLst>
              <a:ext uri="{FF2B5EF4-FFF2-40B4-BE49-F238E27FC236}">
                <a16:creationId xmlns:a16="http://schemas.microsoft.com/office/drawing/2014/main" id="{8FCE7D67-CACE-5058-0F9B-E35212203C17}"/>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4" name="TextBox 13">
            <a:extLst>
              <a:ext uri="{FF2B5EF4-FFF2-40B4-BE49-F238E27FC236}">
                <a16:creationId xmlns:a16="http://schemas.microsoft.com/office/drawing/2014/main" id="{69555286-ED26-1F3F-214F-5CADBB9CB034}"/>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5" name="TextBox 14">
            <a:extLst>
              <a:ext uri="{FF2B5EF4-FFF2-40B4-BE49-F238E27FC236}">
                <a16:creationId xmlns:a16="http://schemas.microsoft.com/office/drawing/2014/main" id="{44B7C914-046D-51DA-8130-8891E952EDC1}"/>
              </a:ext>
            </a:extLst>
          </p:cNvPr>
          <p:cNvSpPr txBox="1"/>
          <p:nvPr/>
        </p:nvSpPr>
        <p:spPr>
          <a:xfrm>
            <a:off x="4507537" y="50511"/>
            <a:ext cx="1295400"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In-situ IR TEM tests</a:t>
            </a:r>
          </a:p>
        </p:txBody>
      </p:sp>
      <p:sp>
        <p:nvSpPr>
          <p:cNvPr id="16" name="TextBox 15">
            <a:extLst>
              <a:ext uri="{FF2B5EF4-FFF2-40B4-BE49-F238E27FC236}">
                <a16:creationId xmlns:a16="http://schemas.microsoft.com/office/drawing/2014/main" id="{06013E10-5869-C53B-09C4-38D04EBFFC21}"/>
              </a:ext>
            </a:extLst>
          </p:cNvPr>
          <p:cNvSpPr txBox="1"/>
          <p:nvPr/>
        </p:nvSpPr>
        <p:spPr>
          <a:xfrm>
            <a:off x="8229600" y="142844"/>
            <a:ext cx="2306935"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Fuel insights</a:t>
            </a:r>
          </a:p>
        </p:txBody>
      </p:sp>
      <p:sp>
        <p:nvSpPr>
          <p:cNvPr id="17" name="TextBox 16">
            <a:extLst>
              <a:ext uri="{FF2B5EF4-FFF2-40B4-BE49-F238E27FC236}">
                <a16:creationId xmlns:a16="http://schemas.microsoft.com/office/drawing/2014/main" id="{E2BBBFCC-0327-8CAC-EB81-1B9CB75B15D3}"/>
              </a:ext>
            </a:extLst>
          </p:cNvPr>
          <p:cNvSpPr txBox="1"/>
          <p:nvPr/>
        </p:nvSpPr>
        <p:spPr>
          <a:xfrm>
            <a:off x="5912727" y="63224"/>
            <a:ext cx="2273651"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CC9866"/>
                </a:solidFill>
                <a:latin typeface="Arial" panose="020B0604020202020204" pitchFamily="34" charset="0"/>
              </a:rPr>
              <a:t>Experimental Integration Defect growth model</a:t>
            </a:r>
          </a:p>
        </p:txBody>
      </p:sp>
      <p:sp>
        <p:nvSpPr>
          <p:cNvPr id="18" name="Rectangle 2">
            <a:extLst>
              <a:ext uri="{FF2B5EF4-FFF2-40B4-BE49-F238E27FC236}">
                <a16:creationId xmlns:a16="http://schemas.microsoft.com/office/drawing/2014/main" id="{DD9C009E-A1F4-DB03-6512-EC105FAE67B7}"/>
              </a:ext>
            </a:extLst>
          </p:cNvPr>
          <p:cNvSpPr txBox="1">
            <a:spLocks noChangeArrowheads="1"/>
          </p:cNvSpPr>
          <p:nvPr/>
        </p:nvSpPr>
        <p:spPr>
          <a:xfrm>
            <a:off x="76198" y="782533"/>
            <a:ext cx="4800601"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Comparative Analysis: UN vs UO</a:t>
            </a:r>
            <a:r>
              <a:rPr lang="en-US" altLang="en-US" sz="1800" b="1" baseline="-25000" dirty="0">
                <a:solidFill>
                  <a:srgbClr val="000000"/>
                </a:solidFill>
                <a:latin typeface="Courier New" panose="02070309020205020404" pitchFamily="49" charset="0"/>
                <a:cs typeface="Courier New" panose="02070309020205020404" pitchFamily="49" charset="0"/>
              </a:rPr>
              <a:t>2</a:t>
            </a:r>
            <a:endParaRPr lang="en-US" altLang="en-US" sz="2000" b="1" dirty="0">
              <a:solidFill>
                <a:srgbClr val="000000"/>
              </a:solidFill>
              <a:latin typeface="Arial"/>
            </a:endParaRPr>
          </a:p>
        </p:txBody>
      </p:sp>
      <p:sp>
        <p:nvSpPr>
          <p:cNvPr id="23" name="TextBox 22">
            <a:extLst>
              <a:ext uri="{FF2B5EF4-FFF2-40B4-BE49-F238E27FC236}">
                <a16:creationId xmlns:a16="http://schemas.microsoft.com/office/drawing/2014/main" id="{E4672C6D-3109-EB6F-316C-5EB3AE88EF20}"/>
              </a:ext>
            </a:extLst>
          </p:cNvPr>
          <p:cNvSpPr txBox="1"/>
          <p:nvPr/>
        </p:nvSpPr>
        <p:spPr>
          <a:xfrm>
            <a:off x="4437539" y="2579686"/>
            <a:ext cx="287258"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CC"/>
                </a:solidFill>
                <a:effectLst/>
                <a:uLnTx/>
                <a:uFillTx/>
              </a:rPr>
              <a:t>*</a:t>
            </a:r>
          </a:p>
        </p:txBody>
      </p:sp>
      <p:sp>
        <p:nvSpPr>
          <p:cNvPr id="21" name="TextBox 20">
            <a:extLst>
              <a:ext uri="{FF2B5EF4-FFF2-40B4-BE49-F238E27FC236}">
                <a16:creationId xmlns:a16="http://schemas.microsoft.com/office/drawing/2014/main" id="{74FCF340-9A53-16FD-DBC9-888A55F46D26}"/>
              </a:ext>
            </a:extLst>
          </p:cNvPr>
          <p:cNvSpPr txBox="1"/>
          <p:nvPr/>
        </p:nvSpPr>
        <p:spPr>
          <a:xfrm>
            <a:off x="76198" y="5955268"/>
            <a:ext cx="4800601"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*He et.al., In situ TEM observation of dislocation evolution in Kr-irradiated UO</a:t>
            </a:r>
            <a:r>
              <a:rPr kumimoji="0" lang="en-US" sz="900" b="0" i="1" u="none" strike="noStrike" kern="0" cap="none" spc="0" normalizeH="0" baseline="-25000" noProof="0" dirty="0">
                <a:ln>
                  <a:noFill/>
                </a:ln>
                <a:solidFill>
                  <a:srgbClr val="0000CC"/>
                </a:solidFill>
                <a:effectLst/>
                <a:uLnTx/>
                <a:uFillTx/>
                <a:latin typeface="Arial" panose="020B0604020202020204" pitchFamily="34" charset="0"/>
              </a:rPr>
              <a:t>2</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single crystal, JNM, 2013 </a:t>
            </a:r>
          </a:p>
        </p:txBody>
      </p:sp>
      <p:sp>
        <p:nvSpPr>
          <p:cNvPr id="24" name="TextBox 23">
            <a:extLst>
              <a:ext uri="{FF2B5EF4-FFF2-40B4-BE49-F238E27FC236}">
                <a16:creationId xmlns:a16="http://schemas.microsoft.com/office/drawing/2014/main" id="{7F6C3240-A435-9C0B-0478-B4A45910F3C6}"/>
              </a:ext>
            </a:extLst>
          </p:cNvPr>
          <p:cNvSpPr txBox="1"/>
          <p:nvPr/>
        </p:nvSpPr>
        <p:spPr>
          <a:xfrm>
            <a:off x="165709" y="1318087"/>
            <a:ext cx="1851935" cy="1015663"/>
          </a:xfrm>
          <a:prstGeom prst="rect">
            <a:avLst/>
          </a:prstGeom>
          <a:noFill/>
          <a:ln w="12700">
            <a:solidFill>
              <a:srgbClr val="FFC000">
                <a:lumMod val="50000"/>
              </a:srgbClr>
            </a:solidFill>
          </a:ln>
        </p:spPr>
        <p:txBody>
          <a:bodyPr wrap="square">
            <a:spAutoFit/>
          </a:bodyPr>
          <a:lstStyle/>
          <a:p>
            <a:pPr defTabSz="457200">
              <a:defRPr/>
            </a:pPr>
            <a:r>
              <a:rPr lang="en-US" sz="1200" b="1" u="sng" kern="0" dirty="0">
                <a:solidFill>
                  <a:srgbClr val="FFC000">
                    <a:lumMod val="50000"/>
                  </a:srgbClr>
                </a:solidFill>
                <a:cs typeface="Courier New" panose="02070309020205020404" pitchFamily="49" charset="0"/>
              </a:rPr>
              <a:t>Identical IR conditions:</a:t>
            </a:r>
          </a:p>
          <a:p>
            <a:pPr defTabSz="457200">
              <a:defRPr/>
            </a:pPr>
            <a:r>
              <a:rPr lang="en-US" sz="1200" b="1" kern="0" dirty="0">
                <a:solidFill>
                  <a:srgbClr val="FFC000">
                    <a:lumMod val="50000"/>
                  </a:srgbClr>
                </a:solidFill>
                <a:cs typeface="Courier New" panose="02070309020205020404" pitchFamily="49" charset="0"/>
              </a:rPr>
              <a:t>1MeV Kr</a:t>
            </a:r>
            <a:r>
              <a:rPr lang="en-US" sz="1200" b="1" kern="0" baseline="30000" dirty="0">
                <a:solidFill>
                  <a:srgbClr val="FFC000">
                    <a:lumMod val="50000"/>
                  </a:srgbClr>
                </a:solidFill>
                <a:cs typeface="Courier New" panose="02070309020205020404" pitchFamily="49" charset="0"/>
              </a:rPr>
              <a:t>2+</a:t>
            </a:r>
            <a:r>
              <a:rPr lang="en-US" sz="1200" b="1" kern="0" dirty="0">
                <a:solidFill>
                  <a:srgbClr val="FFC000">
                    <a:lumMod val="50000"/>
                  </a:srgbClr>
                </a:solidFill>
                <a:cs typeface="Courier New" panose="02070309020205020404" pitchFamily="49" charset="0"/>
              </a:rPr>
              <a:t> </a:t>
            </a:r>
          </a:p>
          <a:p>
            <a:pPr defTabSz="457200">
              <a:defRPr/>
            </a:pPr>
            <a:r>
              <a:rPr lang="en-US" sz="1200" b="1" kern="0" dirty="0">
                <a:solidFill>
                  <a:srgbClr val="FFC000">
                    <a:lumMod val="50000"/>
                  </a:srgbClr>
                </a:solidFill>
                <a:cs typeface="Courier New" panose="02070309020205020404" pitchFamily="49" charset="0"/>
              </a:rPr>
              <a:t>800 </a:t>
            </a:r>
            <a:r>
              <a:rPr lang="en-US" sz="1200" b="1" kern="0" baseline="30000" dirty="0">
                <a:solidFill>
                  <a:srgbClr val="FFC000">
                    <a:lumMod val="50000"/>
                  </a:srgbClr>
                </a:solidFill>
                <a:cs typeface="Courier New" panose="02070309020205020404" pitchFamily="49" charset="0"/>
              </a:rPr>
              <a:t>o</a:t>
            </a:r>
            <a:r>
              <a:rPr lang="en-US" sz="1200" b="1" kern="0" dirty="0">
                <a:solidFill>
                  <a:srgbClr val="FFC000">
                    <a:lumMod val="50000"/>
                  </a:srgbClr>
                </a:solidFill>
                <a:cs typeface="Courier New" panose="02070309020205020404" pitchFamily="49" charset="0"/>
              </a:rPr>
              <a:t>C</a:t>
            </a:r>
          </a:p>
          <a:p>
            <a:pPr defTabSz="457200">
              <a:defRPr/>
            </a:pPr>
            <a:r>
              <a:rPr lang="en-US" sz="1200" b="1" kern="0" dirty="0">
                <a:solidFill>
                  <a:srgbClr val="FFC000">
                    <a:lumMod val="50000"/>
                  </a:srgbClr>
                </a:solidFill>
                <a:cs typeface="Courier New" panose="02070309020205020404" pitchFamily="49" charset="0"/>
              </a:rPr>
              <a:t>Flux: 7.70E11 for </a:t>
            </a:r>
            <a:r>
              <a:rPr lang="en-US" sz="1200" b="1" kern="0" dirty="0">
                <a:solidFill>
                  <a:srgbClr val="EB0F1E"/>
                </a:solidFill>
                <a:cs typeface="Courier New" panose="02070309020205020404" pitchFamily="49" charset="0"/>
              </a:rPr>
              <a:t>UO</a:t>
            </a:r>
            <a:r>
              <a:rPr lang="en-US" sz="1200" b="1" kern="0" baseline="-25000" dirty="0">
                <a:solidFill>
                  <a:srgbClr val="EB0F1E"/>
                </a:solidFill>
                <a:cs typeface="Courier New" panose="02070309020205020404" pitchFamily="49" charset="0"/>
              </a:rPr>
              <a:t>2</a:t>
            </a:r>
          </a:p>
          <a:p>
            <a:pPr defTabSz="457200">
              <a:defRPr/>
            </a:pPr>
            <a:r>
              <a:rPr lang="en-US" sz="1200" b="1" kern="0" dirty="0">
                <a:solidFill>
                  <a:srgbClr val="FFC000">
                    <a:lumMod val="50000"/>
                  </a:srgbClr>
                </a:solidFill>
                <a:cs typeface="Courier New" panose="02070309020205020404" pitchFamily="49" charset="0"/>
              </a:rPr>
              <a:t>	6.25E11 for </a:t>
            </a:r>
            <a:r>
              <a:rPr lang="en-US" sz="1200" b="1" kern="0" dirty="0">
                <a:solidFill>
                  <a:srgbClr val="00B0F0"/>
                </a:solidFill>
                <a:cs typeface="Courier New" panose="02070309020205020404" pitchFamily="49" charset="0"/>
              </a:rPr>
              <a:t>UN</a:t>
            </a:r>
          </a:p>
        </p:txBody>
      </p:sp>
      <p:sp>
        <p:nvSpPr>
          <p:cNvPr id="25" name="TextBox 24">
            <a:extLst>
              <a:ext uri="{FF2B5EF4-FFF2-40B4-BE49-F238E27FC236}">
                <a16:creationId xmlns:a16="http://schemas.microsoft.com/office/drawing/2014/main" id="{D038A8BE-07FA-3CED-5E74-BE306E173907}"/>
              </a:ext>
            </a:extLst>
          </p:cNvPr>
          <p:cNvSpPr txBox="1"/>
          <p:nvPr/>
        </p:nvSpPr>
        <p:spPr>
          <a:xfrm>
            <a:off x="2032874" y="1121972"/>
            <a:ext cx="2843925" cy="1384995"/>
          </a:xfrm>
          <a:prstGeom prst="rect">
            <a:avLst/>
          </a:prstGeom>
          <a:noFill/>
        </p:spPr>
        <p:txBody>
          <a:bodyPr wrap="square" rtlCol="0">
            <a:spAutoFit/>
          </a:bodyPr>
          <a:lstStyle/>
          <a:p>
            <a:pPr defTabSz="457200"/>
            <a:r>
              <a:rPr lang="en-US" sz="1200" dirty="0">
                <a:solidFill>
                  <a:prstClr val="black"/>
                </a:solidFill>
                <a:latin typeface="Courier New" panose="02070309020205020404" pitchFamily="49" charset="0"/>
                <a:cs typeface="Courier New" panose="02070309020205020404" pitchFamily="49" charset="0"/>
              </a:rPr>
              <a:t>Defect evolution in UN compared to UO</a:t>
            </a:r>
            <a:r>
              <a:rPr lang="en-US" sz="1200" baseline="-25000" dirty="0">
                <a:solidFill>
                  <a:prstClr val="black"/>
                </a:solidFill>
                <a:latin typeface="Courier New" panose="02070309020205020404" pitchFamily="49" charset="0"/>
                <a:cs typeface="Courier New" panose="02070309020205020404" pitchFamily="49" charset="0"/>
              </a:rPr>
              <a:t>2</a:t>
            </a:r>
            <a:r>
              <a:rPr lang="en-US" sz="1200" dirty="0">
                <a:solidFill>
                  <a:prstClr val="black"/>
                </a:solidFill>
                <a:latin typeface="Courier New" panose="02070309020205020404" pitchFamily="49" charset="0"/>
                <a:cs typeface="Courier New" panose="02070309020205020404" pitchFamily="49" charset="0"/>
              </a:rPr>
              <a:t>:</a:t>
            </a:r>
          </a:p>
          <a:p>
            <a:pPr marL="285750" indent="-285750" defTabSz="457200">
              <a:buFont typeface="Arial" panose="020B0604020202020204" pitchFamily="34" charset="0"/>
              <a:buChar char="•"/>
            </a:pPr>
            <a:r>
              <a:rPr lang="en-US" sz="1200" dirty="0">
                <a:solidFill>
                  <a:prstClr val="black"/>
                </a:solidFill>
                <a:latin typeface="Courier New" panose="02070309020205020404" pitchFamily="49" charset="0"/>
                <a:cs typeface="Courier New" panose="02070309020205020404" pitchFamily="49" charset="0"/>
              </a:rPr>
              <a:t>↓ loop size and ↓ growth rate</a:t>
            </a:r>
            <a:endParaRPr lang="en-US" sz="1200" baseline="-25000" dirty="0">
              <a:solidFill>
                <a:prstClr val="black"/>
              </a:solidFill>
              <a:latin typeface="Courier New" panose="02070309020205020404" pitchFamily="49" charset="0"/>
              <a:cs typeface="Courier New" panose="02070309020205020404" pitchFamily="49" charset="0"/>
            </a:endParaRPr>
          </a:p>
          <a:p>
            <a:pPr marL="285750" indent="-285750" defTabSz="457200">
              <a:buFont typeface="Arial" panose="020B0604020202020204" pitchFamily="34" charset="0"/>
              <a:buChar char="•"/>
            </a:pPr>
            <a:r>
              <a:rPr lang="en-US" sz="1200" dirty="0">
                <a:solidFill>
                  <a:prstClr val="black"/>
                </a:solidFill>
                <a:latin typeface="Courier New" panose="02070309020205020404" pitchFamily="49" charset="0"/>
                <a:cs typeface="Courier New" panose="02070309020205020404" pitchFamily="49" charset="0"/>
              </a:rPr>
              <a:t>↑ loop density with lower critical dose for loop saturation</a:t>
            </a:r>
          </a:p>
        </p:txBody>
      </p:sp>
      <p:sp>
        <p:nvSpPr>
          <p:cNvPr id="26" name="Rectangle 2">
            <a:extLst>
              <a:ext uri="{FF2B5EF4-FFF2-40B4-BE49-F238E27FC236}">
                <a16:creationId xmlns:a16="http://schemas.microsoft.com/office/drawing/2014/main" id="{635D2553-7259-99A7-A7BF-EFF400055F10}"/>
              </a:ext>
            </a:extLst>
          </p:cNvPr>
          <p:cNvSpPr txBox="1">
            <a:spLocks noChangeArrowheads="1"/>
          </p:cNvSpPr>
          <p:nvPr/>
        </p:nvSpPr>
        <p:spPr>
          <a:xfrm>
            <a:off x="4997451" y="782533"/>
            <a:ext cx="7139284" cy="284267"/>
          </a:xfrm>
          <a:prstGeom prst="rect">
            <a:avLst/>
          </a:prstGeom>
          <a:solidFill>
            <a:srgbClr val="B3773B">
              <a:alpha val="15000"/>
            </a:srgbClr>
          </a:solidFill>
        </p:spPr>
        <p:txBody>
          <a:bodyPr/>
          <a:lstStyle>
            <a:defPPr>
              <a:defRPr lang="en-US"/>
            </a:defPPr>
            <a:lvl1pPr algn="ctr" defTabSz="914400" eaLnBrk="1" latinLnBrk="0" hangingPunct="1">
              <a:lnSpc>
                <a:spcPct val="90000"/>
              </a:lnSpc>
              <a:buNone/>
              <a:defRPr sz="1800" baseline="0">
                <a:solidFill>
                  <a:schemeClr val="bg2"/>
                </a:solidFill>
                <a:latin typeface="Courier New" panose="02070309020205020404" pitchFamily="49" charset="0"/>
                <a:cs typeface="Courier New" panose="02070309020205020404" pitchFamily="49" charset="0"/>
              </a:defRPr>
            </a:lvl1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Dislocation loop types in </a:t>
            </a:r>
            <a:r>
              <a:rPr kumimoji="0" lang="en-US" altLang="en-US" sz="1800" b="1" i="0" u="none" strike="noStrike" kern="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fcc</a:t>
            </a:r>
            <a:endParaRPr kumimoji="0" lang="en-US" alt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295ACF55-DB59-FF86-F0C1-F60541B0C95C}"/>
              </a:ext>
            </a:extLst>
          </p:cNvPr>
          <p:cNvSpPr/>
          <p:nvPr/>
        </p:nvSpPr>
        <p:spPr>
          <a:xfrm>
            <a:off x="76199" y="782533"/>
            <a:ext cx="4800601" cy="5506167"/>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8" name="Rectangle 27">
            <a:extLst>
              <a:ext uri="{FF2B5EF4-FFF2-40B4-BE49-F238E27FC236}">
                <a16:creationId xmlns:a16="http://schemas.microsoft.com/office/drawing/2014/main" id="{BA5F52D8-F9B0-E18D-508B-C97066E888E3}"/>
              </a:ext>
            </a:extLst>
          </p:cNvPr>
          <p:cNvSpPr/>
          <p:nvPr/>
        </p:nvSpPr>
        <p:spPr>
          <a:xfrm>
            <a:off x="4997450" y="782533"/>
            <a:ext cx="7118351" cy="5499817"/>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9" name="TextBox 28">
            <a:extLst>
              <a:ext uri="{FF2B5EF4-FFF2-40B4-BE49-F238E27FC236}">
                <a16:creationId xmlns:a16="http://schemas.microsoft.com/office/drawing/2014/main" id="{C6B3A8B2-84CB-7F25-9B40-0B07093A7346}"/>
              </a:ext>
            </a:extLst>
          </p:cNvPr>
          <p:cNvSpPr txBox="1"/>
          <p:nvPr/>
        </p:nvSpPr>
        <p:spPr>
          <a:xfrm>
            <a:off x="8521781" y="1412283"/>
            <a:ext cx="3196693" cy="1569660"/>
          </a:xfrm>
          <a:prstGeom prst="rect">
            <a:avLst/>
          </a:prstGeom>
          <a:noFill/>
        </p:spPr>
        <p:txBody>
          <a:bodyPr wrap="square">
            <a:spAutoFit/>
          </a:bodyPr>
          <a:lstStyle/>
          <a:p>
            <a:pPr algn="just"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Faulted dislocation loops(≤20nm size) have been observed in CeO</a:t>
            </a:r>
            <a:r>
              <a:rPr lang="en-US" sz="1200" baseline="-25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(IR: 1MeV Kr</a:t>
            </a:r>
            <a:r>
              <a:rPr lang="en-US" sz="1200" baseline="30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800 </a:t>
            </a:r>
            <a:r>
              <a:rPr lang="en-US" sz="1200" baseline="30000" dirty="0">
                <a:solidFill>
                  <a:srgbClr val="000000"/>
                </a:solidFill>
                <a:latin typeface="Courier New" panose="02070309020205020404" pitchFamily="49" charset="0"/>
                <a:cs typeface="Courier New" panose="02070309020205020404" pitchFamily="49" charset="0"/>
              </a:rPr>
              <a:t>o</a:t>
            </a:r>
            <a:r>
              <a:rPr lang="en-US" sz="1200" dirty="0">
                <a:solidFill>
                  <a:srgbClr val="000000"/>
                </a:solidFill>
                <a:latin typeface="Courier New" panose="02070309020205020404" pitchFamily="49" charset="0"/>
                <a:cs typeface="Courier New" panose="02070309020205020404" pitchFamily="49" charset="0"/>
              </a:rPr>
              <a:t>C) and in ThO</a:t>
            </a:r>
            <a:r>
              <a:rPr lang="en-US" sz="1200" baseline="-25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(IR: 1MeV Kr</a:t>
            </a:r>
            <a:r>
              <a:rPr lang="en-US" sz="1200" baseline="30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600 </a:t>
            </a:r>
            <a:r>
              <a:rPr lang="en-US" sz="1200" baseline="30000" dirty="0">
                <a:solidFill>
                  <a:srgbClr val="000000"/>
                </a:solidFill>
                <a:latin typeface="Courier New" panose="02070309020205020404" pitchFamily="49" charset="0"/>
                <a:cs typeface="Courier New" panose="02070309020205020404" pitchFamily="49" charset="0"/>
              </a:rPr>
              <a:t>o</a:t>
            </a:r>
            <a:r>
              <a:rPr lang="en-US" sz="1200" dirty="0">
                <a:solidFill>
                  <a:srgbClr val="000000"/>
                </a:solidFill>
                <a:latin typeface="Courier New" panose="02070309020205020404" pitchFamily="49" charset="0"/>
                <a:cs typeface="Courier New" panose="02070309020205020404" pitchFamily="49" charset="0"/>
              </a:rPr>
              <a:t>C)</a:t>
            </a:r>
          </a:p>
          <a:p>
            <a:pPr algn="just" eaLnBrk="0" fontAlgn="base" hangingPunct="0">
              <a:spcBef>
                <a:spcPct val="0"/>
              </a:spcBef>
              <a:spcAft>
                <a:spcPct val="0"/>
              </a:spcAft>
            </a:pPr>
            <a:endParaRPr lang="en-US" sz="1200" dirty="0">
              <a:solidFill>
                <a:srgbClr val="000000"/>
              </a:solidFill>
              <a:latin typeface="Courier New" panose="02070309020205020404" pitchFamily="49" charset="0"/>
              <a:cs typeface="Courier New" panose="02070309020205020404" pitchFamily="49" charset="0"/>
            </a:endParaRPr>
          </a:p>
          <a:p>
            <a:pPr algn="just"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Not observed experimentally in U-based alloy with fluorite structure (e.g. UO</a:t>
            </a:r>
            <a:r>
              <a:rPr lang="en-US" sz="1200" baseline="-25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a:t>
            </a:r>
          </a:p>
        </p:txBody>
      </p:sp>
      <p:sp>
        <p:nvSpPr>
          <p:cNvPr id="30" name="TextBox 29">
            <a:extLst>
              <a:ext uri="{FF2B5EF4-FFF2-40B4-BE49-F238E27FC236}">
                <a16:creationId xmlns:a16="http://schemas.microsoft.com/office/drawing/2014/main" id="{02BF18BE-9698-5766-8205-79CDD83FE8F1}"/>
              </a:ext>
            </a:extLst>
          </p:cNvPr>
          <p:cNvSpPr txBox="1"/>
          <p:nvPr/>
        </p:nvSpPr>
        <p:spPr>
          <a:xfrm>
            <a:off x="5088158" y="1121972"/>
            <a:ext cx="1745459"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CeO</a:t>
            </a:r>
            <a:r>
              <a:rPr kumimoji="0" lang="en-US" sz="1200" b="1" i="0" u="none" strike="noStrike" kern="0" cap="none" spc="0" normalizeH="0" baseline="-25000" noProof="0" dirty="0">
                <a:ln>
                  <a:noFill/>
                </a:ln>
                <a:solidFill>
                  <a:srgbClr val="FF9900">
                    <a:lumMod val="50000"/>
                  </a:srgbClr>
                </a:solidFill>
                <a:effectLst/>
                <a:uLnTx/>
                <a:uFillTx/>
              </a:rPr>
              <a:t>2</a:t>
            </a:r>
            <a:r>
              <a:rPr kumimoji="0" lang="en-US" sz="1200" b="1" i="0" u="none" strike="noStrike" kern="0" cap="none" spc="0" normalizeH="0" baseline="0" noProof="0" dirty="0">
                <a:ln>
                  <a:noFill/>
                </a:ln>
                <a:solidFill>
                  <a:srgbClr val="FF9900">
                    <a:lumMod val="50000"/>
                  </a:srgbClr>
                </a:solidFill>
                <a:effectLst/>
                <a:uLnTx/>
                <a:uFillTx/>
              </a:rPr>
              <a:t> at 800 </a:t>
            </a:r>
            <a:r>
              <a:rPr kumimoji="0" lang="en-US" sz="1200" b="1" i="0" u="none" strike="noStrike" kern="0" cap="none" spc="0" normalizeH="0" baseline="30000" noProof="0" dirty="0">
                <a:ln>
                  <a:noFill/>
                </a:ln>
                <a:solidFill>
                  <a:srgbClr val="FF9900">
                    <a:lumMod val="50000"/>
                  </a:srgbClr>
                </a:solidFill>
                <a:effectLst/>
                <a:uLnTx/>
                <a:uFillTx/>
              </a:rPr>
              <a:t>o</a:t>
            </a:r>
            <a:r>
              <a:rPr kumimoji="0" lang="en-US" sz="1200" b="1" i="0" u="none" strike="noStrike" kern="0" cap="none" spc="0" normalizeH="0" baseline="0" noProof="0" dirty="0">
                <a:ln>
                  <a:noFill/>
                </a:ln>
                <a:solidFill>
                  <a:srgbClr val="FF9900">
                    <a:lumMod val="50000"/>
                  </a:srgbClr>
                </a:solidFill>
                <a:effectLst/>
                <a:uLnTx/>
                <a:uFillTx/>
              </a:rPr>
              <a:t>C</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IR: 1 MeV of Kr</a:t>
            </a:r>
            <a:r>
              <a:rPr kumimoji="0" lang="en-US" sz="1200" b="1" i="0" u="none" strike="noStrike" kern="0" cap="none" spc="0" normalizeH="0" baseline="30000" noProof="0" dirty="0">
                <a:ln>
                  <a:noFill/>
                </a:ln>
                <a:solidFill>
                  <a:srgbClr val="FF9900">
                    <a:lumMod val="50000"/>
                  </a:srgbClr>
                </a:solidFill>
                <a:effectLst/>
                <a:uLnTx/>
                <a:uFillTx/>
              </a:rPr>
              <a:t>2+</a:t>
            </a:r>
            <a:endParaRPr kumimoji="0" lang="en-US" sz="1200" b="1" i="0" u="none" strike="noStrike" kern="0" cap="none" spc="0" normalizeH="0" baseline="0" noProof="0" dirty="0">
              <a:ln>
                <a:noFill/>
              </a:ln>
              <a:solidFill>
                <a:srgbClr val="FF9900">
                  <a:lumMod val="50000"/>
                </a:srgbClr>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5E14 ions/cm</a:t>
            </a:r>
            <a:r>
              <a:rPr kumimoji="0" lang="en-US" sz="1200" b="1" i="0" u="none" strike="noStrike" kern="0" cap="none" spc="0" normalizeH="0" baseline="30000" noProof="0" dirty="0">
                <a:ln>
                  <a:noFill/>
                </a:ln>
                <a:solidFill>
                  <a:srgbClr val="FF9900">
                    <a:lumMod val="50000"/>
                  </a:srgbClr>
                </a:solidFill>
                <a:effectLst/>
                <a:uLnTx/>
                <a:uFillTx/>
              </a:rPr>
              <a:t>2</a:t>
            </a:r>
            <a:r>
              <a:rPr kumimoji="0" lang="en-US" sz="1200" b="1" i="0" u="none" strike="noStrike" kern="0" cap="none" spc="0" normalizeH="0" baseline="0" noProof="0" dirty="0">
                <a:ln>
                  <a:noFill/>
                </a:ln>
                <a:solidFill>
                  <a:srgbClr val="FF9900">
                    <a:lumMod val="50000"/>
                  </a:srgbClr>
                </a:solidFill>
                <a:effectLst/>
                <a:uLnTx/>
                <a:uFillTx/>
              </a:rPr>
              <a:t> </a:t>
            </a:r>
          </a:p>
        </p:txBody>
      </p:sp>
      <p:sp>
        <p:nvSpPr>
          <p:cNvPr id="31" name="TextBox 30">
            <a:extLst>
              <a:ext uri="{FF2B5EF4-FFF2-40B4-BE49-F238E27FC236}">
                <a16:creationId xmlns:a16="http://schemas.microsoft.com/office/drawing/2014/main" id="{0959A688-B51E-9C9D-906D-E25BA8D7D1D5}"/>
              </a:ext>
            </a:extLst>
          </p:cNvPr>
          <p:cNvSpPr txBox="1"/>
          <p:nvPr/>
        </p:nvSpPr>
        <p:spPr>
          <a:xfrm>
            <a:off x="5054384" y="2768769"/>
            <a:ext cx="3315459" cy="369332"/>
          </a:xfrm>
          <a:prstGeom prst="rect">
            <a:avLst/>
          </a:prstGeom>
          <a:noFill/>
        </p:spPr>
        <p:txBody>
          <a:bodyPr wrap="square">
            <a:spAutoFit/>
          </a:bodyPr>
          <a:lstStyle/>
          <a:p>
            <a:pPr defTabSz="457200">
              <a:defRPr/>
            </a:pPr>
            <a:r>
              <a:rPr lang="en-US" sz="900" i="1" dirty="0">
                <a:solidFill>
                  <a:srgbClr val="0000CC"/>
                </a:solidFill>
                <a:latin typeface="Arial" panose="020B0604020202020204" pitchFamily="34" charset="0"/>
              </a:rPr>
              <a:t>*W. Chen et.al., Characterization of dislocation loops in CeO</a:t>
            </a:r>
            <a:r>
              <a:rPr lang="en-US" sz="900" i="1" baseline="-25000" dirty="0">
                <a:solidFill>
                  <a:srgbClr val="0000CC"/>
                </a:solidFill>
                <a:latin typeface="Arial" panose="020B0604020202020204" pitchFamily="34" charset="0"/>
              </a:rPr>
              <a:t>2</a:t>
            </a:r>
            <a:r>
              <a:rPr lang="en-US" sz="900" i="1" dirty="0">
                <a:solidFill>
                  <a:srgbClr val="0000CC"/>
                </a:solidFill>
                <a:latin typeface="Arial" panose="020B0604020202020204" pitchFamily="34" charset="0"/>
              </a:rPr>
              <a:t> irradiated with high energy Kr and Xe, Phil. Mag., 2013</a:t>
            </a:r>
          </a:p>
        </p:txBody>
      </p:sp>
      <p:pic>
        <p:nvPicPr>
          <p:cNvPr id="32" name="Screen Recording 9">
            <a:hlinkClick r:id="" action="ppaction://media"/>
            <a:extLst>
              <a:ext uri="{FF2B5EF4-FFF2-40B4-BE49-F238E27FC236}">
                <a16:creationId xmlns:a16="http://schemas.microsoft.com/office/drawing/2014/main" id="{EE903B1C-3C92-31D2-474C-C39506CB205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235829" y="1900467"/>
            <a:ext cx="929176" cy="819909"/>
          </a:xfrm>
          <a:prstGeom prst="rect">
            <a:avLst/>
          </a:prstGeom>
        </p:spPr>
      </p:pic>
      <p:sp>
        <p:nvSpPr>
          <p:cNvPr id="33" name="Rectangle 32">
            <a:extLst>
              <a:ext uri="{FF2B5EF4-FFF2-40B4-BE49-F238E27FC236}">
                <a16:creationId xmlns:a16="http://schemas.microsoft.com/office/drawing/2014/main" id="{EBBC45D7-2AD0-BCA7-00E2-8C9628C68865}"/>
              </a:ext>
            </a:extLst>
          </p:cNvPr>
          <p:cNvSpPr/>
          <p:nvPr/>
        </p:nvSpPr>
        <p:spPr>
          <a:xfrm>
            <a:off x="5084843" y="1154055"/>
            <a:ext cx="6966522" cy="1953268"/>
          </a:xfrm>
          <a:prstGeom prst="rect">
            <a:avLst/>
          </a:prstGeom>
          <a:noFill/>
          <a:ln w="12700" cap="flat" cmpd="sng" algn="ctr">
            <a:solidFill>
              <a:srgbClr val="4472C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34" name="TextBox 33">
            <a:extLst>
              <a:ext uri="{FF2B5EF4-FFF2-40B4-BE49-F238E27FC236}">
                <a16:creationId xmlns:a16="http://schemas.microsoft.com/office/drawing/2014/main" id="{2C53D775-A32C-D973-16AF-CD2F5F5F7457}"/>
              </a:ext>
            </a:extLst>
          </p:cNvPr>
          <p:cNvSpPr txBox="1"/>
          <p:nvPr/>
        </p:nvSpPr>
        <p:spPr>
          <a:xfrm>
            <a:off x="5357900" y="2637683"/>
            <a:ext cx="641522"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err="1">
                <a:ln>
                  <a:noFill/>
                </a:ln>
                <a:solidFill>
                  <a:prstClr val="black"/>
                </a:solidFill>
                <a:effectLst/>
                <a:uLnTx/>
                <a:uFillTx/>
              </a:rPr>
              <a:t>fcc</a:t>
            </a:r>
            <a:r>
              <a:rPr kumimoji="0" lang="en-US" sz="800" b="1" i="0" u="none" strike="noStrike" kern="0" cap="none" spc="0" normalizeH="0" baseline="0" noProof="0" dirty="0">
                <a:ln>
                  <a:noFill/>
                </a:ln>
                <a:solidFill>
                  <a:prstClr val="black"/>
                </a:solidFill>
                <a:effectLst/>
                <a:uLnTx/>
                <a:uFillTx/>
              </a:rPr>
              <a:t> fluorite</a:t>
            </a:r>
          </a:p>
        </p:txBody>
      </p:sp>
      <p:pic>
        <p:nvPicPr>
          <p:cNvPr id="35" name="Picture 34">
            <a:extLst>
              <a:ext uri="{FF2B5EF4-FFF2-40B4-BE49-F238E27FC236}">
                <a16:creationId xmlns:a16="http://schemas.microsoft.com/office/drawing/2014/main" id="{D0F20FCA-20ED-AC1B-B41C-808AD64E46EC}"/>
              </a:ext>
            </a:extLst>
          </p:cNvPr>
          <p:cNvPicPr>
            <a:picLocks noChangeAspect="1"/>
          </p:cNvPicPr>
          <p:nvPr/>
        </p:nvPicPr>
        <p:blipFill>
          <a:blip r:embed="rId11"/>
          <a:stretch>
            <a:fillRect/>
          </a:stretch>
        </p:blipFill>
        <p:spPr>
          <a:xfrm>
            <a:off x="7486784" y="1183616"/>
            <a:ext cx="574959" cy="559667"/>
          </a:xfrm>
          <a:prstGeom prst="rect">
            <a:avLst/>
          </a:prstGeom>
        </p:spPr>
      </p:pic>
      <p:pic>
        <p:nvPicPr>
          <p:cNvPr id="36" name="Picture 35">
            <a:extLst>
              <a:ext uri="{FF2B5EF4-FFF2-40B4-BE49-F238E27FC236}">
                <a16:creationId xmlns:a16="http://schemas.microsoft.com/office/drawing/2014/main" id="{8951ABC0-081B-7D79-359D-D80ECC1B0DC0}"/>
              </a:ext>
            </a:extLst>
          </p:cNvPr>
          <p:cNvPicPr>
            <a:picLocks noChangeAspect="1"/>
          </p:cNvPicPr>
          <p:nvPr/>
        </p:nvPicPr>
        <p:blipFill>
          <a:blip r:embed="rId12"/>
          <a:stretch>
            <a:fillRect/>
          </a:stretch>
        </p:blipFill>
        <p:spPr>
          <a:xfrm>
            <a:off x="7099954" y="4666313"/>
            <a:ext cx="964734" cy="746280"/>
          </a:xfrm>
          <a:prstGeom prst="rect">
            <a:avLst/>
          </a:prstGeom>
        </p:spPr>
      </p:pic>
      <p:sp>
        <p:nvSpPr>
          <p:cNvPr id="37" name="TextBox 36">
            <a:extLst>
              <a:ext uri="{FF2B5EF4-FFF2-40B4-BE49-F238E27FC236}">
                <a16:creationId xmlns:a16="http://schemas.microsoft.com/office/drawing/2014/main" id="{E0696C4B-8C73-CF2B-8BA6-8E6564A54B7F}"/>
              </a:ext>
            </a:extLst>
          </p:cNvPr>
          <p:cNvSpPr txBox="1"/>
          <p:nvPr/>
        </p:nvSpPr>
        <p:spPr>
          <a:xfrm>
            <a:off x="5080365" y="5867400"/>
            <a:ext cx="3039432" cy="369332"/>
          </a:xfrm>
          <a:prstGeom prst="rect">
            <a:avLst/>
          </a:prstGeom>
          <a:noFill/>
        </p:spPr>
        <p:txBody>
          <a:bodyPr wrap="square">
            <a:spAutoFit/>
          </a:bodyPr>
          <a:lstStyle/>
          <a:p>
            <a:pPr defTabSz="457200"/>
            <a:r>
              <a:rPr lang="en-US" sz="900" i="1" dirty="0">
                <a:solidFill>
                  <a:srgbClr val="0000CC"/>
                </a:solidFill>
                <a:latin typeface="Arial" panose="020B0604020202020204" pitchFamily="34" charset="0"/>
              </a:rPr>
              <a:t>*P. Xiu et.al., Dislocation Loops in Proton Irradiated U-N-O System, JNM, 2021</a:t>
            </a:r>
          </a:p>
        </p:txBody>
      </p:sp>
      <p:sp>
        <p:nvSpPr>
          <p:cNvPr id="38" name="TextBox 37">
            <a:extLst>
              <a:ext uri="{FF2B5EF4-FFF2-40B4-BE49-F238E27FC236}">
                <a16:creationId xmlns:a16="http://schemas.microsoft.com/office/drawing/2014/main" id="{45ED46FE-F905-6110-7EAB-782199D0FE5B}"/>
              </a:ext>
            </a:extLst>
          </p:cNvPr>
          <p:cNvSpPr txBox="1"/>
          <p:nvPr/>
        </p:nvSpPr>
        <p:spPr>
          <a:xfrm>
            <a:off x="5084843" y="3207350"/>
            <a:ext cx="2959737"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UN at 710 </a:t>
            </a:r>
            <a:r>
              <a:rPr kumimoji="0" lang="en-US" sz="1200" b="1" i="0" u="none" strike="noStrike" kern="0" cap="none" spc="0" normalizeH="0" baseline="30000" noProof="0" dirty="0">
                <a:ln>
                  <a:noFill/>
                </a:ln>
                <a:solidFill>
                  <a:srgbClr val="FF9900">
                    <a:lumMod val="50000"/>
                  </a:srgbClr>
                </a:solidFill>
                <a:effectLst/>
                <a:uLnTx/>
                <a:uFillTx/>
              </a:rPr>
              <a:t>o</a:t>
            </a:r>
            <a:r>
              <a:rPr kumimoji="0" lang="en-US" sz="1200" b="1" i="0" u="none" strike="noStrike" kern="0" cap="none" spc="0" normalizeH="0" baseline="0" noProof="0" dirty="0">
                <a:ln>
                  <a:noFill/>
                </a:ln>
                <a:solidFill>
                  <a:srgbClr val="FF9900">
                    <a:lumMod val="50000"/>
                  </a:srgbClr>
                </a:solidFill>
                <a:effectLst/>
                <a:uLnTx/>
                <a:uFillTx/>
              </a:rPr>
              <a:t>C</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IR: 2 MeV of H</a:t>
            </a:r>
            <a:r>
              <a:rPr kumimoji="0" lang="en-US" sz="1200" b="1" i="0" u="none" strike="noStrike" kern="0" cap="none" spc="0" normalizeH="0" baseline="30000" noProof="0" dirty="0">
                <a:ln>
                  <a:noFill/>
                </a:ln>
                <a:solidFill>
                  <a:srgbClr val="FF9900">
                    <a:lumMod val="50000"/>
                  </a:srgbClr>
                </a:solidFill>
                <a:effectLst/>
                <a:uLnTx/>
                <a:uFillTx/>
              </a:rPr>
              <a:t>+</a:t>
            </a:r>
            <a:endParaRPr kumimoji="0" lang="en-US" sz="1200" b="1" i="0" u="none" strike="noStrike" kern="0" cap="none" spc="0" normalizeH="0" baseline="0" noProof="0" dirty="0">
              <a:ln>
                <a:noFill/>
              </a:ln>
              <a:solidFill>
                <a:srgbClr val="FF9900">
                  <a:lumMod val="50000"/>
                </a:srgbClr>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8E18 ions/cm</a:t>
            </a:r>
            <a:r>
              <a:rPr kumimoji="0" lang="en-US" sz="1200" b="1" i="0" u="none" strike="noStrike" kern="0" cap="none" spc="0" normalizeH="0" baseline="30000" noProof="0" dirty="0">
                <a:ln>
                  <a:noFill/>
                </a:ln>
                <a:solidFill>
                  <a:srgbClr val="FF9900">
                    <a:lumMod val="50000"/>
                  </a:srgbClr>
                </a:solidFill>
                <a:effectLst/>
                <a:uLnTx/>
                <a:uFillTx/>
              </a:rPr>
              <a:t>2</a:t>
            </a:r>
            <a:r>
              <a:rPr kumimoji="0" lang="en-US" sz="1200" b="1" i="0" u="none" strike="noStrike" kern="0" cap="none" spc="0" normalizeH="0" baseline="0" noProof="0" dirty="0">
                <a:ln>
                  <a:noFill/>
                </a:ln>
                <a:solidFill>
                  <a:srgbClr val="FF9900">
                    <a:lumMod val="50000"/>
                  </a:srgbClr>
                </a:solidFill>
                <a:effectLst/>
                <a:uLnTx/>
                <a:uFillTx/>
              </a:rPr>
              <a:t> </a:t>
            </a:r>
          </a:p>
        </p:txBody>
      </p:sp>
      <p:grpSp>
        <p:nvGrpSpPr>
          <p:cNvPr id="39" name="Group 38">
            <a:extLst>
              <a:ext uri="{FF2B5EF4-FFF2-40B4-BE49-F238E27FC236}">
                <a16:creationId xmlns:a16="http://schemas.microsoft.com/office/drawing/2014/main" id="{766636BF-4D6C-010D-61BD-AC49C2CC2202}"/>
              </a:ext>
            </a:extLst>
          </p:cNvPr>
          <p:cNvGrpSpPr>
            <a:grpSpLocks noChangeAspect="1"/>
          </p:cNvGrpSpPr>
          <p:nvPr/>
        </p:nvGrpSpPr>
        <p:grpSpPr>
          <a:xfrm>
            <a:off x="5170307" y="3886200"/>
            <a:ext cx="1920240" cy="2024970"/>
            <a:chOff x="8706825" y="522660"/>
            <a:chExt cx="2555189" cy="2694548"/>
          </a:xfrm>
        </p:grpSpPr>
        <p:pic>
          <p:nvPicPr>
            <p:cNvPr id="40" name="Picture 39">
              <a:extLst>
                <a:ext uri="{FF2B5EF4-FFF2-40B4-BE49-F238E27FC236}">
                  <a16:creationId xmlns:a16="http://schemas.microsoft.com/office/drawing/2014/main" id="{07D46E4E-C46C-346C-09EF-23E228A9953C}"/>
                </a:ext>
              </a:extLst>
            </p:cNvPr>
            <p:cNvPicPr>
              <a:picLocks noChangeAspect="1"/>
            </p:cNvPicPr>
            <p:nvPr/>
          </p:nvPicPr>
          <p:blipFill>
            <a:blip r:embed="rId13"/>
            <a:stretch>
              <a:fillRect/>
            </a:stretch>
          </p:blipFill>
          <p:spPr>
            <a:xfrm>
              <a:off x="8706825" y="522660"/>
              <a:ext cx="2552369" cy="1307716"/>
            </a:xfrm>
            <a:prstGeom prst="rect">
              <a:avLst/>
            </a:prstGeom>
          </p:spPr>
        </p:pic>
        <p:pic>
          <p:nvPicPr>
            <p:cNvPr id="41" name="Picture 40">
              <a:extLst>
                <a:ext uri="{FF2B5EF4-FFF2-40B4-BE49-F238E27FC236}">
                  <a16:creationId xmlns:a16="http://schemas.microsoft.com/office/drawing/2014/main" id="{A6FE3456-796C-6C27-11DF-01F2BB9BA5C9}"/>
                </a:ext>
              </a:extLst>
            </p:cNvPr>
            <p:cNvPicPr>
              <a:picLocks noChangeAspect="1"/>
            </p:cNvPicPr>
            <p:nvPr/>
          </p:nvPicPr>
          <p:blipFill>
            <a:blip r:embed="rId14"/>
            <a:stretch>
              <a:fillRect/>
            </a:stretch>
          </p:blipFill>
          <p:spPr>
            <a:xfrm>
              <a:off x="8709645" y="1919920"/>
              <a:ext cx="2552369" cy="1297288"/>
            </a:xfrm>
            <a:prstGeom prst="rect">
              <a:avLst/>
            </a:prstGeom>
          </p:spPr>
        </p:pic>
      </p:grpSp>
      <p:pic>
        <p:nvPicPr>
          <p:cNvPr id="42" name="Screen Recording 16">
            <a:hlinkClick r:id="" action="ppaction://media"/>
            <a:extLst>
              <a:ext uri="{FF2B5EF4-FFF2-40B4-BE49-F238E27FC236}">
                <a16:creationId xmlns:a16="http://schemas.microsoft.com/office/drawing/2014/main" id="{1440A645-87F2-ABFE-9DAC-334F42D24FC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19" t="9814" r="-1" b="5259"/>
          <a:stretch/>
        </p:blipFill>
        <p:spPr>
          <a:xfrm>
            <a:off x="7477779" y="3325800"/>
            <a:ext cx="892064" cy="790838"/>
          </a:xfrm>
          <a:prstGeom prst="rect">
            <a:avLst/>
          </a:prstGeom>
        </p:spPr>
      </p:pic>
      <p:sp>
        <p:nvSpPr>
          <p:cNvPr id="43" name="TextBox 42">
            <a:extLst>
              <a:ext uri="{FF2B5EF4-FFF2-40B4-BE49-F238E27FC236}">
                <a16:creationId xmlns:a16="http://schemas.microsoft.com/office/drawing/2014/main" id="{7202C830-4296-79F1-AC8E-D14A2DE14454}"/>
              </a:ext>
            </a:extLst>
          </p:cNvPr>
          <p:cNvSpPr txBox="1"/>
          <p:nvPr/>
        </p:nvSpPr>
        <p:spPr>
          <a:xfrm>
            <a:off x="7580490" y="4086551"/>
            <a:ext cx="696024"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err="1">
                <a:ln>
                  <a:noFill/>
                </a:ln>
                <a:solidFill>
                  <a:prstClr val="black"/>
                </a:solidFill>
                <a:effectLst/>
                <a:uLnTx/>
                <a:uFillTx/>
              </a:rPr>
              <a:t>fcc</a:t>
            </a:r>
            <a:r>
              <a:rPr kumimoji="0" lang="en-US" sz="800" b="1" i="0" u="none" strike="noStrike" kern="0" cap="none" spc="0" normalizeH="0" baseline="0" noProof="0" dirty="0">
                <a:ln>
                  <a:noFill/>
                </a:ln>
                <a:solidFill>
                  <a:prstClr val="black"/>
                </a:solidFill>
                <a:effectLst/>
                <a:uLnTx/>
                <a:uFillTx/>
              </a:rPr>
              <a:t> rock-salt</a:t>
            </a:r>
          </a:p>
        </p:txBody>
      </p:sp>
      <p:sp>
        <p:nvSpPr>
          <p:cNvPr id="44" name="Rectangle 43">
            <a:extLst>
              <a:ext uri="{FF2B5EF4-FFF2-40B4-BE49-F238E27FC236}">
                <a16:creationId xmlns:a16="http://schemas.microsoft.com/office/drawing/2014/main" id="{3A2FDFD5-D677-870F-0785-32D88586A719}"/>
              </a:ext>
            </a:extLst>
          </p:cNvPr>
          <p:cNvSpPr/>
          <p:nvPr/>
        </p:nvSpPr>
        <p:spPr>
          <a:xfrm>
            <a:off x="5088157" y="3194578"/>
            <a:ext cx="6963207" cy="3007300"/>
          </a:xfrm>
          <a:prstGeom prst="rect">
            <a:avLst/>
          </a:prstGeom>
          <a:noFill/>
          <a:ln w="12700" cap="flat" cmpd="sng" algn="ctr">
            <a:solidFill>
              <a:srgbClr val="4472C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5" name="TextBox 44">
            <a:extLst>
              <a:ext uri="{FF2B5EF4-FFF2-40B4-BE49-F238E27FC236}">
                <a16:creationId xmlns:a16="http://schemas.microsoft.com/office/drawing/2014/main" id="{E6352257-5202-FCA4-2419-B1FB694E5A91}"/>
              </a:ext>
            </a:extLst>
          </p:cNvPr>
          <p:cNvSpPr txBox="1"/>
          <p:nvPr/>
        </p:nvSpPr>
        <p:spPr>
          <a:xfrm>
            <a:off x="8567093" y="3290304"/>
            <a:ext cx="3492063" cy="1118255"/>
          </a:xfrm>
          <a:prstGeom prst="rect">
            <a:avLst/>
          </a:prstGeom>
          <a:noFill/>
        </p:spPr>
        <p:txBody>
          <a:bodyPr wrap="square">
            <a:spAutoFit/>
          </a:bodyPr>
          <a:lstStyle/>
          <a:p>
            <a:pPr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sym typeface="Wingdings" panose="05000000000000000000" pitchFamily="2" charset="2"/>
              </a:rPr>
              <a:t>Fo</a:t>
            </a:r>
            <a:r>
              <a:rPr lang="en-US" sz="1200" dirty="0">
                <a:solidFill>
                  <a:srgbClr val="000000"/>
                </a:solidFill>
                <a:latin typeface="Courier New" panose="02070309020205020404" pitchFamily="49" charset="0"/>
                <a:cs typeface="Courier New" panose="02070309020205020404" pitchFamily="49" charset="0"/>
              </a:rPr>
              <a:t>rmation of perfect loops in UN (IR: 1MeV Kr</a:t>
            </a:r>
            <a:r>
              <a:rPr lang="en-US" sz="1200" baseline="30000" dirty="0">
                <a:solidFill>
                  <a:srgbClr val="000000"/>
                </a:solidFill>
                <a:latin typeface="Courier New" panose="02070309020205020404" pitchFamily="49" charset="0"/>
                <a:cs typeface="Courier New" panose="02070309020205020404" pitchFamily="49" charset="0"/>
              </a:rPr>
              <a:t>2+</a:t>
            </a:r>
            <a:r>
              <a:rPr lang="en-US" sz="1200" dirty="0">
                <a:solidFill>
                  <a:srgbClr val="000000"/>
                </a:solidFill>
                <a:latin typeface="Courier New" panose="02070309020205020404" pitchFamily="49" charset="0"/>
                <a:cs typeface="Courier New" panose="02070309020205020404" pitchFamily="49" charset="0"/>
              </a:rPr>
              <a:t>, 600-1000 </a:t>
            </a:r>
            <a:r>
              <a:rPr lang="en-US" sz="1200" baseline="30000" dirty="0">
                <a:solidFill>
                  <a:srgbClr val="000000"/>
                </a:solidFill>
                <a:latin typeface="Courier New" panose="02070309020205020404" pitchFamily="49" charset="0"/>
                <a:cs typeface="Courier New" panose="02070309020205020404" pitchFamily="49" charset="0"/>
              </a:rPr>
              <a:t>o</a:t>
            </a:r>
            <a:r>
              <a:rPr lang="en-US" sz="1200" dirty="0">
                <a:solidFill>
                  <a:srgbClr val="000000"/>
                </a:solidFill>
                <a:latin typeface="Courier New" panose="02070309020205020404" pitchFamily="49" charset="0"/>
                <a:cs typeface="Courier New" panose="02070309020205020404" pitchFamily="49" charset="0"/>
              </a:rPr>
              <a:t>C)</a:t>
            </a:r>
          </a:p>
          <a:p>
            <a:pPr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Faulted dislocation loops (6-10nm) have been observed at 1100 </a:t>
            </a:r>
            <a:r>
              <a:rPr lang="en-US" sz="1200" baseline="30000" dirty="0">
                <a:solidFill>
                  <a:srgbClr val="000000"/>
                </a:solidFill>
                <a:latin typeface="Courier New" panose="02070309020205020404" pitchFamily="49" charset="0"/>
                <a:cs typeface="Courier New" panose="02070309020205020404" pitchFamily="49" charset="0"/>
              </a:rPr>
              <a:t>o</a:t>
            </a:r>
            <a:r>
              <a:rPr lang="en-US" sz="1200" dirty="0">
                <a:solidFill>
                  <a:srgbClr val="000000"/>
                </a:solidFill>
                <a:latin typeface="Courier New" panose="02070309020205020404" pitchFamily="49" charset="0"/>
                <a:cs typeface="Courier New" panose="02070309020205020404" pitchFamily="49" charset="0"/>
              </a:rPr>
              <a:t>C</a:t>
            </a:r>
          </a:p>
          <a:p>
            <a:pPr eaLnBrk="0" fontAlgn="base" hangingPunct="0">
              <a:spcBef>
                <a:spcPct val="0"/>
              </a:spcBef>
              <a:spcAft>
                <a:spcPct val="0"/>
              </a:spcAft>
            </a:pPr>
            <a:endParaRPr lang="en-US" sz="2800" b="1" baseline="-25000" dirty="0">
              <a:solidFill>
                <a:srgbClr val="FFFFFF"/>
              </a:solidFill>
              <a:latin typeface="Courier New" panose="02070309020205020404" pitchFamily="49" charset="0"/>
              <a:cs typeface="Courier New" panose="02070309020205020404" pitchFamily="49" charset="0"/>
            </a:endParaRPr>
          </a:p>
        </p:txBody>
      </p:sp>
      <p:pic>
        <p:nvPicPr>
          <p:cNvPr id="46" name="Picture 45">
            <a:extLst>
              <a:ext uri="{FF2B5EF4-FFF2-40B4-BE49-F238E27FC236}">
                <a16:creationId xmlns:a16="http://schemas.microsoft.com/office/drawing/2014/main" id="{8CBC8CAC-D437-FC13-B90A-AC168D0B2810}"/>
              </a:ext>
            </a:extLst>
          </p:cNvPr>
          <p:cNvPicPr>
            <a:picLocks noChangeAspect="1"/>
          </p:cNvPicPr>
          <p:nvPr/>
        </p:nvPicPr>
        <p:blipFill rotWithShape="1">
          <a:blip r:embed="rId16"/>
          <a:srcRect l="10925" t="3182" r="888" b="5344"/>
          <a:stretch/>
        </p:blipFill>
        <p:spPr>
          <a:xfrm>
            <a:off x="8574973" y="4711675"/>
            <a:ext cx="3188813" cy="1444647"/>
          </a:xfrm>
          <a:prstGeom prst="rect">
            <a:avLst/>
          </a:prstGeom>
        </p:spPr>
      </p:pic>
      <p:pic>
        <p:nvPicPr>
          <p:cNvPr id="47" name="Picture 46">
            <a:extLst>
              <a:ext uri="{FF2B5EF4-FFF2-40B4-BE49-F238E27FC236}">
                <a16:creationId xmlns:a16="http://schemas.microsoft.com/office/drawing/2014/main" id="{D57E6A9F-DFCB-C7E8-4BA7-2237B2DC4C67}"/>
              </a:ext>
            </a:extLst>
          </p:cNvPr>
          <p:cNvPicPr>
            <a:picLocks noChangeAspect="1"/>
          </p:cNvPicPr>
          <p:nvPr/>
        </p:nvPicPr>
        <p:blipFill rotWithShape="1">
          <a:blip r:embed="rId16"/>
          <a:srcRect l="256" t="3182" r="88825" b="51698"/>
          <a:stretch/>
        </p:blipFill>
        <p:spPr>
          <a:xfrm>
            <a:off x="11447171" y="3746182"/>
            <a:ext cx="570749" cy="1029995"/>
          </a:xfrm>
          <a:prstGeom prst="rect">
            <a:avLst/>
          </a:prstGeom>
        </p:spPr>
      </p:pic>
      <p:sp>
        <p:nvSpPr>
          <p:cNvPr id="48" name="TextBox 47">
            <a:extLst>
              <a:ext uri="{FF2B5EF4-FFF2-40B4-BE49-F238E27FC236}">
                <a16:creationId xmlns:a16="http://schemas.microsoft.com/office/drawing/2014/main" id="{13C9702C-BB9E-6879-27C7-C4051C14324E}"/>
              </a:ext>
            </a:extLst>
          </p:cNvPr>
          <p:cNvSpPr txBox="1"/>
          <p:nvPr/>
        </p:nvSpPr>
        <p:spPr>
          <a:xfrm>
            <a:off x="8526255" y="4125630"/>
            <a:ext cx="1398687"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UN at 1100 </a:t>
            </a:r>
            <a:r>
              <a:rPr kumimoji="0" lang="en-US" sz="1200" b="1" i="0" u="none" strike="noStrike" kern="0" cap="none" spc="0" normalizeH="0" baseline="30000" noProof="0" dirty="0">
                <a:ln>
                  <a:noFill/>
                </a:ln>
                <a:solidFill>
                  <a:srgbClr val="FF9900">
                    <a:lumMod val="50000"/>
                  </a:srgbClr>
                </a:solidFill>
                <a:effectLst/>
                <a:uLnTx/>
                <a:uFillTx/>
              </a:rPr>
              <a:t>o</a:t>
            </a:r>
            <a:r>
              <a:rPr kumimoji="0" lang="en-US" sz="1200" b="1" i="0" u="none" strike="noStrike" kern="0" cap="none" spc="0" normalizeH="0" baseline="0" noProof="0" dirty="0">
                <a:ln>
                  <a:noFill/>
                </a:ln>
                <a:solidFill>
                  <a:srgbClr val="FF9900">
                    <a:lumMod val="50000"/>
                  </a:srgbClr>
                </a:solidFill>
                <a:effectLst/>
                <a:uLnTx/>
                <a:uFillTx/>
              </a:rPr>
              <a:t>C</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IR: 1 MeV of Kr</a:t>
            </a:r>
            <a:r>
              <a:rPr kumimoji="0" lang="en-US" sz="1200" b="1" i="0" u="none" strike="noStrike" kern="0" cap="none" spc="0" normalizeH="0" baseline="30000" noProof="0" dirty="0">
                <a:ln>
                  <a:noFill/>
                </a:ln>
                <a:solidFill>
                  <a:srgbClr val="FF9900">
                    <a:lumMod val="50000"/>
                  </a:srgbClr>
                </a:solidFill>
                <a:effectLst/>
                <a:uLnTx/>
                <a:uFillTx/>
              </a:rPr>
              <a:t>++</a:t>
            </a:r>
            <a:endParaRPr kumimoji="0" lang="en-US" sz="1200" b="1" i="0" u="none" strike="noStrike" kern="0" cap="none" spc="0" normalizeH="0" baseline="0" noProof="0" dirty="0">
              <a:ln>
                <a:noFill/>
              </a:ln>
              <a:solidFill>
                <a:srgbClr val="FF9900">
                  <a:lumMod val="50000"/>
                </a:srgbClr>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9900">
                    <a:lumMod val="50000"/>
                  </a:srgbClr>
                </a:solidFill>
                <a:effectLst/>
                <a:uLnTx/>
                <a:uFillTx/>
              </a:rPr>
              <a:t>1.32E15 ions/cm</a:t>
            </a:r>
            <a:r>
              <a:rPr kumimoji="0" lang="en-US" sz="1200" b="1" i="0" u="none" strike="noStrike" kern="0" cap="none" spc="0" normalizeH="0" baseline="30000" noProof="0" dirty="0">
                <a:ln>
                  <a:noFill/>
                </a:ln>
                <a:solidFill>
                  <a:srgbClr val="FF9900">
                    <a:lumMod val="50000"/>
                  </a:srgbClr>
                </a:solidFill>
                <a:effectLst/>
                <a:uLnTx/>
                <a:uFillTx/>
              </a:rPr>
              <a:t>2</a:t>
            </a:r>
            <a:r>
              <a:rPr kumimoji="0" lang="en-US" sz="1200" b="1" i="0" u="none" strike="noStrike" kern="0" cap="none" spc="0" normalizeH="0" baseline="0" noProof="0" dirty="0">
                <a:ln>
                  <a:noFill/>
                </a:ln>
                <a:solidFill>
                  <a:srgbClr val="FF9900">
                    <a:lumMod val="50000"/>
                  </a:srgbClr>
                </a:solidFill>
                <a:effectLst/>
                <a:uLnTx/>
                <a:uFillTx/>
              </a:rPr>
              <a:t> </a:t>
            </a:r>
          </a:p>
        </p:txBody>
      </p:sp>
      <p:sp>
        <p:nvSpPr>
          <p:cNvPr id="20" name="TextBox 19">
            <a:extLst>
              <a:ext uri="{FF2B5EF4-FFF2-40B4-BE49-F238E27FC236}">
                <a16:creationId xmlns:a16="http://schemas.microsoft.com/office/drawing/2014/main" id="{0D0397D2-BA2F-98E3-9B5C-BC949D4A58C0}"/>
              </a:ext>
            </a:extLst>
          </p:cNvPr>
          <p:cNvSpPr txBox="1"/>
          <p:nvPr/>
        </p:nvSpPr>
        <p:spPr>
          <a:xfrm>
            <a:off x="76198" y="6634632"/>
            <a:ext cx="9284370" cy="2308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900" i="1" kern="0" dirty="0">
                <a:solidFill>
                  <a:srgbClr val="0000CC"/>
                </a:solidFill>
                <a:latin typeface="Arial" panose="020B0604020202020204" pitchFamily="34" charset="0"/>
              </a:rPr>
              <a:t>Kosmidou</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et.al., </a:t>
            </a:r>
            <a:r>
              <a:rPr lang="en-US" sz="900" i="1" kern="0" dirty="0">
                <a:solidFill>
                  <a:srgbClr val="0000CC"/>
                </a:solidFill>
                <a:latin typeface="Arial" panose="020B0604020202020204" pitchFamily="34" charset="0"/>
              </a:rPr>
              <a:t>Temperature dependency of dislocation evolution in Kr-irradiated Uranium Mononitride (UN) through in-situ TEM observation and modeling</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Acta </a:t>
            </a:r>
            <a:r>
              <a:rPr kumimoji="0" lang="en-US" sz="900" b="0" i="1" u="none" strike="noStrike" kern="0" cap="none" spc="0" normalizeH="0" baseline="0" noProof="0" dirty="0" err="1">
                <a:ln>
                  <a:noFill/>
                </a:ln>
                <a:solidFill>
                  <a:srgbClr val="0000CC"/>
                </a:solidFill>
                <a:effectLst/>
                <a:uLnTx/>
                <a:uFillTx/>
                <a:latin typeface="Arial" panose="020B0604020202020204" pitchFamily="34" charset="0"/>
              </a:rPr>
              <a:t>Materialia</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2025 </a:t>
            </a:r>
          </a:p>
        </p:txBody>
      </p:sp>
    </p:spTree>
    <p:extLst>
      <p:ext uri="{BB962C8B-B14F-4D97-AF65-F5344CB8AC3E}">
        <p14:creationId xmlns:p14="http://schemas.microsoft.com/office/powerpoint/2010/main" val="425272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1" presetClass="mediacall" presetSubtype="0" fill="hold" nodeType="withEffect">
                                  <p:stCondLst>
                                    <p:cond delay="0"/>
                                  </p:stCondLst>
                                  <p:childTnLst>
                                    <p:cmd type="call" cmd="playFrom(0.0)">
                                      <p:cBhvr>
                                        <p:cTn id="41" dur="20400" fill="hold"/>
                                        <p:tgtEl>
                                          <p:spTgt spid="32"/>
                                        </p:tgtEl>
                                      </p:cBhvr>
                                    </p:cmd>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0"/>
                                        <p:tgtEl>
                                          <p:spTgt spid="35"/>
                                        </p:tgtEl>
                                      </p:cBhvr>
                                    </p:animEffect>
                                    <p:anim calcmode="lin" valueType="num">
                                      <p:cBhvr>
                                        <p:cTn id="55" dur="1000" fill="hold"/>
                                        <p:tgtEl>
                                          <p:spTgt spid="35"/>
                                        </p:tgtEl>
                                        <p:attrNameLst>
                                          <p:attrName>ppt_x</p:attrName>
                                        </p:attrNameLst>
                                      </p:cBhvr>
                                      <p:tavLst>
                                        <p:tav tm="0">
                                          <p:val>
                                            <p:strVal val="#ppt_x"/>
                                          </p:val>
                                        </p:tav>
                                        <p:tav tm="100000">
                                          <p:val>
                                            <p:strVal val="#ppt_x"/>
                                          </p:val>
                                        </p:tav>
                                      </p:tavLst>
                                    </p:anim>
                                    <p:anim calcmode="lin" valueType="num">
                                      <p:cBhvr>
                                        <p:cTn id="56" dur="1000" fill="hold"/>
                                        <p:tgtEl>
                                          <p:spTgt spid="3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1000"/>
                                        <p:tgtEl>
                                          <p:spTgt spid="37"/>
                                        </p:tgtEl>
                                      </p:cBhvr>
                                    </p:animEffect>
                                    <p:anim calcmode="lin" valueType="num">
                                      <p:cBhvr>
                                        <p:cTn id="72" dur="1000" fill="hold"/>
                                        <p:tgtEl>
                                          <p:spTgt spid="37"/>
                                        </p:tgtEl>
                                        <p:attrNameLst>
                                          <p:attrName>ppt_x</p:attrName>
                                        </p:attrNameLst>
                                      </p:cBhvr>
                                      <p:tavLst>
                                        <p:tav tm="0">
                                          <p:val>
                                            <p:strVal val="#ppt_x"/>
                                          </p:val>
                                        </p:tav>
                                        <p:tav tm="100000">
                                          <p:val>
                                            <p:strVal val="#ppt_x"/>
                                          </p:val>
                                        </p:tav>
                                      </p:tavLst>
                                    </p:anim>
                                    <p:anim calcmode="lin" valueType="num">
                                      <p:cBhvr>
                                        <p:cTn id="73" dur="1000" fill="hold"/>
                                        <p:tgtEl>
                                          <p:spTgt spid="3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1000"/>
                                        <p:tgtEl>
                                          <p:spTgt spid="38"/>
                                        </p:tgtEl>
                                      </p:cBhvr>
                                    </p:animEffect>
                                    <p:anim calcmode="lin" valueType="num">
                                      <p:cBhvr>
                                        <p:cTn id="77" dur="1000" fill="hold"/>
                                        <p:tgtEl>
                                          <p:spTgt spid="38"/>
                                        </p:tgtEl>
                                        <p:attrNameLst>
                                          <p:attrName>ppt_x</p:attrName>
                                        </p:attrNameLst>
                                      </p:cBhvr>
                                      <p:tavLst>
                                        <p:tav tm="0">
                                          <p:val>
                                            <p:strVal val="#ppt_x"/>
                                          </p:val>
                                        </p:tav>
                                        <p:tav tm="100000">
                                          <p:val>
                                            <p:strVal val="#ppt_x"/>
                                          </p:val>
                                        </p:tav>
                                      </p:tavLst>
                                    </p:anim>
                                    <p:anim calcmode="lin" valueType="num">
                                      <p:cBhvr>
                                        <p:cTn id="78" dur="1000" fill="hold"/>
                                        <p:tgtEl>
                                          <p:spTgt spid="3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1000"/>
                                        <p:tgtEl>
                                          <p:spTgt spid="39"/>
                                        </p:tgtEl>
                                      </p:cBhvr>
                                    </p:animEffect>
                                    <p:anim calcmode="lin" valueType="num">
                                      <p:cBhvr>
                                        <p:cTn id="82" dur="1000" fill="hold"/>
                                        <p:tgtEl>
                                          <p:spTgt spid="39"/>
                                        </p:tgtEl>
                                        <p:attrNameLst>
                                          <p:attrName>ppt_x</p:attrName>
                                        </p:attrNameLst>
                                      </p:cBhvr>
                                      <p:tavLst>
                                        <p:tav tm="0">
                                          <p:val>
                                            <p:strVal val="#ppt_x"/>
                                          </p:val>
                                        </p:tav>
                                        <p:tav tm="100000">
                                          <p:val>
                                            <p:strVal val="#ppt_x"/>
                                          </p:val>
                                        </p:tav>
                                      </p:tavLst>
                                    </p:anim>
                                    <p:anim calcmode="lin" valueType="num">
                                      <p:cBhvr>
                                        <p:cTn id="83" dur="1000" fill="hold"/>
                                        <p:tgtEl>
                                          <p:spTgt spid="39"/>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1000"/>
                                        <p:tgtEl>
                                          <p:spTgt spid="42"/>
                                        </p:tgtEl>
                                      </p:cBhvr>
                                    </p:animEffect>
                                    <p:anim calcmode="lin" valueType="num">
                                      <p:cBhvr>
                                        <p:cTn id="87" dur="1000" fill="hold"/>
                                        <p:tgtEl>
                                          <p:spTgt spid="42"/>
                                        </p:tgtEl>
                                        <p:attrNameLst>
                                          <p:attrName>ppt_x</p:attrName>
                                        </p:attrNameLst>
                                      </p:cBhvr>
                                      <p:tavLst>
                                        <p:tav tm="0">
                                          <p:val>
                                            <p:strVal val="#ppt_x"/>
                                          </p:val>
                                        </p:tav>
                                        <p:tav tm="100000">
                                          <p:val>
                                            <p:strVal val="#ppt_x"/>
                                          </p:val>
                                        </p:tav>
                                      </p:tavLst>
                                    </p:anim>
                                    <p:anim calcmode="lin" valueType="num">
                                      <p:cBhvr>
                                        <p:cTn id="88" dur="1000" fill="hold"/>
                                        <p:tgtEl>
                                          <p:spTgt spid="42"/>
                                        </p:tgtEl>
                                        <p:attrNameLst>
                                          <p:attrName>ppt_y</p:attrName>
                                        </p:attrNameLst>
                                      </p:cBhvr>
                                      <p:tavLst>
                                        <p:tav tm="0">
                                          <p:val>
                                            <p:strVal val="#ppt_y+.1"/>
                                          </p:val>
                                        </p:tav>
                                        <p:tav tm="100000">
                                          <p:val>
                                            <p:strVal val="#ppt_y"/>
                                          </p:val>
                                        </p:tav>
                                      </p:tavLst>
                                    </p:anim>
                                  </p:childTnLst>
                                </p:cTn>
                              </p:par>
                              <p:par>
                                <p:cTn id="89" presetID="1" presetClass="mediacall" presetSubtype="0" fill="hold" nodeType="withEffect">
                                  <p:stCondLst>
                                    <p:cond delay="0"/>
                                  </p:stCondLst>
                                  <p:childTnLst>
                                    <p:cmd type="call" cmd="playFrom(0.0)">
                                      <p:cBhvr>
                                        <p:cTn id="90" dur="20800" fill="hold"/>
                                        <p:tgtEl>
                                          <p:spTgt spid="42"/>
                                        </p:tgtEl>
                                      </p:cBhvr>
                                    </p:cmd>
                                  </p:childTnLst>
                                </p:cTn>
                              </p:par>
                              <p:par>
                                <p:cTn id="91" presetID="42"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1000"/>
                                        <p:tgtEl>
                                          <p:spTgt spid="43"/>
                                        </p:tgtEl>
                                      </p:cBhvr>
                                    </p:animEffect>
                                    <p:anim calcmode="lin" valueType="num">
                                      <p:cBhvr>
                                        <p:cTn id="94" dur="1000" fill="hold"/>
                                        <p:tgtEl>
                                          <p:spTgt spid="43"/>
                                        </p:tgtEl>
                                        <p:attrNameLst>
                                          <p:attrName>ppt_x</p:attrName>
                                        </p:attrNameLst>
                                      </p:cBhvr>
                                      <p:tavLst>
                                        <p:tav tm="0">
                                          <p:val>
                                            <p:strVal val="#ppt_x"/>
                                          </p:val>
                                        </p:tav>
                                        <p:tav tm="100000">
                                          <p:val>
                                            <p:strVal val="#ppt_x"/>
                                          </p:val>
                                        </p:tav>
                                      </p:tavLst>
                                    </p:anim>
                                    <p:anim calcmode="lin" valueType="num">
                                      <p:cBhvr>
                                        <p:cTn id="95" dur="1000" fill="hold"/>
                                        <p:tgtEl>
                                          <p:spTgt spid="4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1000"/>
                                        <p:tgtEl>
                                          <p:spTgt spid="45"/>
                                        </p:tgtEl>
                                      </p:cBhvr>
                                    </p:animEffect>
                                    <p:anim calcmode="lin" valueType="num">
                                      <p:cBhvr>
                                        <p:cTn id="104" dur="1000" fill="hold"/>
                                        <p:tgtEl>
                                          <p:spTgt spid="45"/>
                                        </p:tgtEl>
                                        <p:attrNameLst>
                                          <p:attrName>ppt_x</p:attrName>
                                        </p:attrNameLst>
                                      </p:cBhvr>
                                      <p:tavLst>
                                        <p:tav tm="0">
                                          <p:val>
                                            <p:strVal val="#ppt_x"/>
                                          </p:val>
                                        </p:tav>
                                        <p:tav tm="100000">
                                          <p:val>
                                            <p:strVal val="#ppt_x"/>
                                          </p:val>
                                        </p:tav>
                                      </p:tavLst>
                                    </p:anim>
                                    <p:anim calcmode="lin" valueType="num">
                                      <p:cBhvr>
                                        <p:cTn id="105" dur="1000" fill="hold"/>
                                        <p:tgtEl>
                                          <p:spTgt spid="45"/>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1000"/>
                                        <p:tgtEl>
                                          <p:spTgt spid="46"/>
                                        </p:tgtEl>
                                      </p:cBhvr>
                                    </p:animEffect>
                                    <p:anim calcmode="lin" valueType="num">
                                      <p:cBhvr>
                                        <p:cTn id="109" dur="1000" fill="hold"/>
                                        <p:tgtEl>
                                          <p:spTgt spid="46"/>
                                        </p:tgtEl>
                                        <p:attrNameLst>
                                          <p:attrName>ppt_x</p:attrName>
                                        </p:attrNameLst>
                                      </p:cBhvr>
                                      <p:tavLst>
                                        <p:tav tm="0">
                                          <p:val>
                                            <p:strVal val="#ppt_x"/>
                                          </p:val>
                                        </p:tav>
                                        <p:tav tm="100000">
                                          <p:val>
                                            <p:strVal val="#ppt_x"/>
                                          </p:val>
                                        </p:tav>
                                      </p:tavLst>
                                    </p:anim>
                                    <p:anim calcmode="lin" valueType="num">
                                      <p:cBhvr>
                                        <p:cTn id="110" dur="1000" fill="hold"/>
                                        <p:tgtEl>
                                          <p:spTgt spid="46"/>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1000"/>
                                        <p:tgtEl>
                                          <p:spTgt spid="47"/>
                                        </p:tgtEl>
                                      </p:cBhvr>
                                    </p:animEffect>
                                    <p:anim calcmode="lin" valueType="num">
                                      <p:cBhvr>
                                        <p:cTn id="114" dur="1000" fill="hold"/>
                                        <p:tgtEl>
                                          <p:spTgt spid="47"/>
                                        </p:tgtEl>
                                        <p:attrNameLst>
                                          <p:attrName>ppt_x</p:attrName>
                                        </p:attrNameLst>
                                      </p:cBhvr>
                                      <p:tavLst>
                                        <p:tav tm="0">
                                          <p:val>
                                            <p:strVal val="#ppt_x"/>
                                          </p:val>
                                        </p:tav>
                                        <p:tav tm="100000">
                                          <p:val>
                                            <p:strVal val="#ppt_x"/>
                                          </p:val>
                                        </p:tav>
                                      </p:tavLst>
                                    </p:anim>
                                    <p:anim calcmode="lin" valueType="num">
                                      <p:cBhvr>
                                        <p:cTn id="115" dur="1000" fill="hold"/>
                                        <p:tgtEl>
                                          <p:spTgt spid="47"/>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1000"/>
                                        <p:tgtEl>
                                          <p:spTgt spid="48"/>
                                        </p:tgtEl>
                                      </p:cBhvr>
                                    </p:animEffect>
                                    <p:anim calcmode="lin" valueType="num">
                                      <p:cBhvr>
                                        <p:cTn id="119" dur="1000" fill="hold"/>
                                        <p:tgtEl>
                                          <p:spTgt spid="48"/>
                                        </p:tgtEl>
                                        <p:attrNameLst>
                                          <p:attrName>ppt_x</p:attrName>
                                        </p:attrNameLst>
                                      </p:cBhvr>
                                      <p:tavLst>
                                        <p:tav tm="0">
                                          <p:val>
                                            <p:strVal val="#ppt_x"/>
                                          </p:val>
                                        </p:tav>
                                        <p:tav tm="100000">
                                          <p:val>
                                            <p:strVal val="#ppt_x"/>
                                          </p:val>
                                        </p:tav>
                                      </p:tavLst>
                                    </p:anim>
                                    <p:anim calcmode="lin" valueType="num">
                                      <p:cBhvr>
                                        <p:cTn id="1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1" fill="hold" display="0">
                  <p:stCondLst>
                    <p:cond delay="indefinite"/>
                  </p:stCondLst>
                </p:cTn>
                <p:tgtEl>
                  <p:spTgt spid="32"/>
                </p:tgtEl>
              </p:cMediaNode>
            </p:video>
            <p:video>
              <p:cMediaNode vol="80000">
                <p:cTn id="122" fill="hold" display="0">
                  <p:stCondLst>
                    <p:cond delay="indefinite"/>
                  </p:stCondLst>
                </p:cTn>
                <p:tgtEl>
                  <p:spTgt spid="42"/>
                </p:tgtEl>
              </p:cMediaNode>
            </p:video>
          </p:childTnLst>
        </p:cTn>
      </p:par>
    </p:tnLst>
    <p:bldLst>
      <p:bldP spid="3" grpId="0" animBg="1"/>
      <p:bldP spid="26" grpId="0" animBg="1"/>
      <p:bldP spid="28" grpId="0" animBg="1"/>
      <p:bldP spid="29" grpId="0"/>
      <p:bldP spid="30" grpId="0"/>
      <p:bldP spid="31" grpId="0"/>
      <p:bldP spid="33" grpId="0" animBg="1"/>
      <p:bldP spid="34" grpId="0"/>
      <p:bldP spid="37" grpId="0"/>
      <p:bldP spid="38" grpId="0"/>
      <p:bldP spid="43" grpId="0"/>
      <p:bldP spid="44" grpId="0" animBg="1"/>
      <p:bldP spid="45"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A95C2-07D6-F4AB-43B7-F399FD1B27C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6C18A40E-2FA6-6B5E-5A21-8C62AD245D91}"/>
              </a:ext>
            </a:extLst>
          </p:cNvPr>
          <p:cNvSpPr/>
          <p:nvPr/>
        </p:nvSpPr>
        <p:spPr bwMode="auto">
          <a:xfrm>
            <a:off x="7438655" y="1073654"/>
            <a:ext cx="685800" cy="685800"/>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pic>
        <p:nvPicPr>
          <p:cNvPr id="3" name="Picture 2" descr="A blue text on a black background&#10;&#10;Description automatically generated">
            <a:extLst>
              <a:ext uri="{FF2B5EF4-FFF2-40B4-BE49-F238E27FC236}">
                <a16:creationId xmlns:a16="http://schemas.microsoft.com/office/drawing/2014/main" id="{0EAC8057-CAFB-E183-C7CC-336AC6AEA8F7}"/>
              </a:ext>
            </a:extLst>
          </p:cNvPr>
          <p:cNvPicPr>
            <a:picLocks noChangeAspect="1"/>
          </p:cNvPicPr>
          <p:nvPr/>
        </p:nvPicPr>
        <p:blipFill rotWithShape="1">
          <a:blip r:embed="rId4">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4" name="Arrow: Pentagon 3">
            <a:extLst>
              <a:ext uri="{FF2B5EF4-FFF2-40B4-BE49-F238E27FC236}">
                <a16:creationId xmlns:a16="http://schemas.microsoft.com/office/drawing/2014/main" id="{EBD7E720-C7FE-D33D-8247-E207D2813FDF}"/>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5" name="Arrow: Chevron 4">
            <a:extLst>
              <a:ext uri="{FF2B5EF4-FFF2-40B4-BE49-F238E27FC236}">
                <a16:creationId xmlns:a16="http://schemas.microsoft.com/office/drawing/2014/main" id="{1374370E-4D90-78EC-979B-BE33861F6002}"/>
              </a:ext>
            </a:extLst>
          </p:cNvPr>
          <p:cNvSpPr/>
          <p:nvPr/>
        </p:nvSpPr>
        <p:spPr bwMode="auto">
          <a:xfrm>
            <a:off x="5791201" y="76200"/>
            <a:ext cx="2446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AC78A218-2736-8159-B1FE-79C4769351C0}"/>
              </a:ext>
            </a:extLst>
          </p:cNvPr>
          <p:cNvSpPr/>
          <p:nvPr/>
        </p:nvSpPr>
        <p:spPr bwMode="auto">
          <a:xfrm>
            <a:off x="8109872" y="76200"/>
            <a:ext cx="2596228"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CF1493E1-86D8-F0BA-4B49-7539E1564C74}"/>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336632C6-EA48-83F4-6597-93AE32CB18E4}"/>
              </a:ext>
            </a:extLst>
          </p:cNvPr>
          <p:cNvSpPr/>
          <p:nvPr/>
        </p:nvSpPr>
        <p:spPr bwMode="auto">
          <a:xfrm>
            <a:off x="4419601" y="76200"/>
            <a:ext cx="15113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Arrow: Chevron 8">
            <a:extLst>
              <a:ext uri="{FF2B5EF4-FFF2-40B4-BE49-F238E27FC236}">
                <a16:creationId xmlns:a16="http://schemas.microsoft.com/office/drawing/2014/main" id="{8967731B-C6DE-D517-8908-4509BEE65BDD}"/>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0" name="TextBox 9">
            <a:extLst>
              <a:ext uri="{FF2B5EF4-FFF2-40B4-BE49-F238E27FC236}">
                <a16:creationId xmlns:a16="http://schemas.microsoft.com/office/drawing/2014/main" id="{1CCD2592-4375-92CD-0B2A-4046EACB86CF}"/>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1" name="Arrow: Chevron 10">
            <a:extLst>
              <a:ext uri="{FF2B5EF4-FFF2-40B4-BE49-F238E27FC236}">
                <a16:creationId xmlns:a16="http://schemas.microsoft.com/office/drawing/2014/main" id="{6932EA92-8BC7-C059-628C-C402026B1E47}"/>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2" name="TextBox 11">
            <a:extLst>
              <a:ext uri="{FF2B5EF4-FFF2-40B4-BE49-F238E27FC236}">
                <a16:creationId xmlns:a16="http://schemas.microsoft.com/office/drawing/2014/main" id="{467E3714-5489-C1DD-A617-04F211E3AEA1}"/>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3" name="TextBox 12">
            <a:extLst>
              <a:ext uri="{FF2B5EF4-FFF2-40B4-BE49-F238E27FC236}">
                <a16:creationId xmlns:a16="http://schemas.microsoft.com/office/drawing/2014/main" id="{76728933-2B31-6CCA-656F-3AD6D25284C9}"/>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4" name="TextBox 13">
            <a:extLst>
              <a:ext uri="{FF2B5EF4-FFF2-40B4-BE49-F238E27FC236}">
                <a16:creationId xmlns:a16="http://schemas.microsoft.com/office/drawing/2014/main" id="{2781370D-71E1-7E81-9183-CF1C4FFBFF3D}"/>
              </a:ext>
            </a:extLst>
          </p:cNvPr>
          <p:cNvSpPr txBox="1"/>
          <p:nvPr/>
        </p:nvSpPr>
        <p:spPr>
          <a:xfrm>
            <a:off x="4507537" y="50511"/>
            <a:ext cx="1295400"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In-situ IR TEM tests</a:t>
            </a:r>
          </a:p>
        </p:txBody>
      </p:sp>
      <p:sp>
        <p:nvSpPr>
          <p:cNvPr id="15" name="TextBox 14">
            <a:extLst>
              <a:ext uri="{FF2B5EF4-FFF2-40B4-BE49-F238E27FC236}">
                <a16:creationId xmlns:a16="http://schemas.microsoft.com/office/drawing/2014/main" id="{9C685610-B6C7-A25D-F486-9AC08EB442CA}"/>
              </a:ext>
            </a:extLst>
          </p:cNvPr>
          <p:cNvSpPr txBox="1"/>
          <p:nvPr/>
        </p:nvSpPr>
        <p:spPr>
          <a:xfrm>
            <a:off x="8229600" y="142844"/>
            <a:ext cx="2306935"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Fuel insights</a:t>
            </a:r>
          </a:p>
        </p:txBody>
      </p:sp>
      <p:sp>
        <p:nvSpPr>
          <p:cNvPr id="16" name="TextBox 15">
            <a:extLst>
              <a:ext uri="{FF2B5EF4-FFF2-40B4-BE49-F238E27FC236}">
                <a16:creationId xmlns:a16="http://schemas.microsoft.com/office/drawing/2014/main" id="{722AAE4B-F3E8-A14E-BA98-F26B799FF649}"/>
              </a:ext>
            </a:extLst>
          </p:cNvPr>
          <p:cNvSpPr txBox="1"/>
          <p:nvPr/>
        </p:nvSpPr>
        <p:spPr>
          <a:xfrm>
            <a:off x="5912727" y="63224"/>
            <a:ext cx="2273651"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CC9866"/>
                </a:solidFill>
                <a:latin typeface="Arial" panose="020B0604020202020204" pitchFamily="34" charset="0"/>
              </a:rPr>
              <a:t>Experimental Integration Defect growth model</a:t>
            </a:r>
          </a:p>
        </p:txBody>
      </p:sp>
      <p:sp>
        <p:nvSpPr>
          <p:cNvPr id="17" name="Rectangle 2">
            <a:extLst>
              <a:ext uri="{FF2B5EF4-FFF2-40B4-BE49-F238E27FC236}">
                <a16:creationId xmlns:a16="http://schemas.microsoft.com/office/drawing/2014/main" id="{A13340D0-407A-DD1D-E80B-0CB366B2BF03}"/>
              </a:ext>
            </a:extLst>
          </p:cNvPr>
          <p:cNvSpPr txBox="1">
            <a:spLocks noChangeArrowheads="1"/>
          </p:cNvSpPr>
          <p:nvPr/>
        </p:nvSpPr>
        <p:spPr>
          <a:xfrm>
            <a:off x="76197" y="782533"/>
            <a:ext cx="5920731"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Cavity formation</a:t>
            </a:r>
            <a:endParaRPr lang="en-US" altLang="en-US" sz="2000" b="1" dirty="0">
              <a:solidFill>
                <a:srgbClr val="000000"/>
              </a:solidFill>
              <a:latin typeface="Arial"/>
            </a:endParaRPr>
          </a:p>
        </p:txBody>
      </p:sp>
      <p:sp>
        <p:nvSpPr>
          <p:cNvPr id="18" name="Rectangle 2">
            <a:extLst>
              <a:ext uri="{FF2B5EF4-FFF2-40B4-BE49-F238E27FC236}">
                <a16:creationId xmlns:a16="http://schemas.microsoft.com/office/drawing/2014/main" id="{94F8D299-9268-D793-A6E2-88F1A04A5EDA}"/>
              </a:ext>
            </a:extLst>
          </p:cNvPr>
          <p:cNvSpPr txBox="1">
            <a:spLocks noChangeArrowheads="1"/>
          </p:cNvSpPr>
          <p:nvPr/>
        </p:nvSpPr>
        <p:spPr>
          <a:xfrm>
            <a:off x="6172201" y="782533"/>
            <a:ext cx="5943600" cy="284267"/>
          </a:xfrm>
          <a:prstGeom prst="rect">
            <a:avLst/>
          </a:prstGeom>
          <a:solidFill>
            <a:srgbClr val="B3773B">
              <a:alpha val="15000"/>
            </a:srgbClr>
          </a:solidFill>
        </p:spPr>
        <p:txBody>
          <a:bodyPr/>
          <a:lstStyle>
            <a:defPPr>
              <a:defRPr lang="en-US"/>
            </a:defPPr>
            <a:lvl1pPr algn="ctr" defTabSz="914400" eaLnBrk="1" latinLnBrk="0" hangingPunct="1">
              <a:lnSpc>
                <a:spcPct val="90000"/>
              </a:lnSpc>
              <a:buNone/>
              <a:defRPr sz="1800" baseline="0">
                <a:solidFill>
                  <a:schemeClr val="bg2"/>
                </a:solidFill>
                <a:latin typeface="Courier New" panose="02070309020205020404" pitchFamily="49" charset="0"/>
                <a:cs typeface="Courier New" panose="02070309020205020404" pitchFamily="49" charset="0"/>
              </a:defRPr>
            </a:lvl1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Dislocation loop formation near GB</a:t>
            </a:r>
          </a:p>
        </p:txBody>
      </p:sp>
      <p:sp>
        <p:nvSpPr>
          <p:cNvPr id="19" name="Rectangle 18">
            <a:extLst>
              <a:ext uri="{FF2B5EF4-FFF2-40B4-BE49-F238E27FC236}">
                <a16:creationId xmlns:a16="http://schemas.microsoft.com/office/drawing/2014/main" id="{95ECC26C-6C00-7917-3DFD-27B9BBB32D37}"/>
              </a:ext>
            </a:extLst>
          </p:cNvPr>
          <p:cNvSpPr/>
          <p:nvPr/>
        </p:nvSpPr>
        <p:spPr>
          <a:xfrm>
            <a:off x="76198" y="782533"/>
            <a:ext cx="5943600" cy="5506167"/>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0" name="Rectangle 19">
            <a:extLst>
              <a:ext uri="{FF2B5EF4-FFF2-40B4-BE49-F238E27FC236}">
                <a16:creationId xmlns:a16="http://schemas.microsoft.com/office/drawing/2014/main" id="{094CE7DC-9E94-202F-D4F4-FCDA80299D28}"/>
              </a:ext>
            </a:extLst>
          </p:cNvPr>
          <p:cNvSpPr/>
          <p:nvPr/>
        </p:nvSpPr>
        <p:spPr>
          <a:xfrm>
            <a:off x="6172200" y="782533"/>
            <a:ext cx="5943600" cy="5499817"/>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1" name="TextBox 20">
            <a:extLst>
              <a:ext uri="{FF2B5EF4-FFF2-40B4-BE49-F238E27FC236}">
                <a16:creationId xmlns:a16="http://schemas.microsoft.com/office/drawing/2014/main" id="{D263F772-D57C-2585-148E-05BB0359737F}"/>
              </a:ext>
            </a:extLst>
          </p:cNvPr>
          <p:cNvSpPr txBox="1"/>
          <p:nvPr/>
        </p:nvSpPr>
        <p:spPr>
          <a:xfrm>
            <a:off x="6285191" y="1285780"/>
            <a:ext cx="2782609" cy="646331"/>
          </a:xfrm>
          <a:prstGeom prst="rect">
            <a:avLst/>
          </a:prstGeom>
          <a:noFill/>
        </p:spPr>
        <p:txBody>
          <a:bodyPr wrap="square">
            <a:spAutoFit/>
          </a:bodyPr>
          <a:lstStyle/>
          <a:p>
            <a:pPr algn="just"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Intragranular loops (7-14nm) were observed prior to the irradiation test at 1100 </a:t>
            </a:r>
            <a:r>
              <a:rPr lang="en-US" sz="1200" baseline="30000" dirty="0" err="1">
                <a:solidFill>
                  <a:srgbClr val="000000"/>
                </a:solidFill>
                <a:latin typeface="Courier New" panose="02070309020205020404" pitchFamily="49" charset="0"/>
                <a:cs typeface="Courier New" panose="02070309020205020404" pitchFamily="49" charset="0"/>
              </a:rPr>
              <a:t>o</a:t>
            </a:r>
            <a:r>
              <a:rPr lang="en-US" sz="1200" dirty="0" err="1">
                <a:solidFill>
                  <a:srgbClr val="000000"/>
                </a:solidFill>
                <a:latin typeface="Courier New" panose="02070309020205020404" pitchFamily="49" charset="0"/>
                <a:cs typeface="Courier New" panose="02070309020205020404" pitchFamily="49" charset="0"/>
              </a:rPr>
              <a:t>C</a:t>
            </a:r>
            <a:endParaRPr lang="en-US" sz="1200" dirty="0">
              <a:solidFill>
                <a:srgbClr val="000000"/>
              </a:solidFill>
              <a:latin typeface="Courier New" panose="02070309020205020404" pitchFamily="49" charset="0"/>
              <a:cs typeface="Courier New" panose="02070309020205020404" pitchFamily="49" charset="0"/>
            </a:endParaRPr>
          </a:p>
        </p:txBody>
      </p:sp>
      <p:pic>
        <p:nvPicPr>
          <p:cNvPr id="22" name="Picture 21">
            <a:extLst>
              <a:ext uri="{FF2B5EF4-FFF2-40B4-BE49-F238E27FC236}">
                <a16:creationId xmlns:a16="http://schemas.microsoft.com/office/drawing/2014/main" id="{00AC0959-CBA6-BC68-2A9C-57B3F04E4096}"/>
              </a:ext>
            </a:extLst>
          </p:cNvPr>
          <p:cNvPicPr>
            <a:picLocks noChangeAspect="1"/>
          </p:cNvPicPr>
          <p:nvPr/>
        </p:nvPicPr>
        <p:blipFill>
          <a:blip r:embed="rId5"/>
          <a:stretch>
            <a:fillRect/>
          </a:stretch>
        </p:blipFill>
        <p:spPr>
          <a:xfrm>
            <a:off x="6205011" y="3009324"/>
            <a:ext cx="4331524" cy="3237778"/>
          </a:xfrm>
          <a:prstGeom prst="rect">
            <a:avLst/>
          </a:prstGeom>
        </p:spPr>
      </p:pic>
      <p:pic>
        <p:nvPicPr>
          <p:cNvPr id="23" name="Screen Recording 3">
            <a:hlinkClick r:id="" action="ppaction://media"/>
            <a:extLst>
              <a:ext uri="{FF2B5EF4-FFF2-40B4-BE49-F238E27FC236}">
                <a16:creationId xmlns:a16="http://schemas.microsoft.com/office/drawing/2014/main" id="{AD834E5F-4A28-55C5-BBD6-8168EDD9D0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02267" y="3030995"/>
            <a:ext cx="1447800" cy="3202302"/>
          </a:xfrm>
          <a:prstGeom prst="rect">
            <a:avLst/>
          </a:prstGeom>
          <a:ln>
            <a:solidFill>
              <a:sysClr val="windowText" lastClr="000000"/>
            </a:solidFill>
          </a:ln>
        </p:spPr>
      </p:pic>
      <p:pic>
        <p:nvPicPr>
          <p:cNvPr id="24" name="Picture 23">
            <a:extLst>
              <a:ext uri="{FF2B5EF4-FFF2-40B4-BE49-F238E27FC236}">
                <a16:creationId xmlns:a16="http://schemas.microsoft.com/office/drawing/2014/main" id="{566DC33A-B21A-BF40-B1FB-582ED5F67D58}"/>
              </a:ext>
            </a:extLst>
          </p:cNvPr>
          <p:cNvPicPr>
            <a:picLocks noChangeAspect="1"/>
          </p:cNvPicPr>
          <p:nvPr/>
        </p:nvPicPr>
        <p:blipFill>
          <a:blip r:embed="rId7"/>
          <a:stretch>
            <a:fillRect/>
          </a:stretch>
        </p:blipFill>
        <p:spPr>
          <a:xfrm>
            <a:off x="141933" y="3865168"/>
            <a:ext cx="5827068" cy="2393965"/>
          </a:xfrm>
          <a:prstGeom prst="rect">
            <a:avLst/>
          </a:prstGeom>
        </p:spPr>
      </p:pic>
      <p:pic>
        <p:nvPicPr>
          <p:cNvPr id="25" name="Picture 24">
            <a:extLst>
              <a:ext uri="{FF2B5EF4-FFF2-40B4-BE49-F238E27FC236}">
                <a16:creationId xmlns:a16="http://schemas.microsoft.com/office/drawing/2014/main" id="{FF0FD214-E7C3-E28E-AF53-0FC64FE7ABF3}"/>
              </a:ext>
            </a:extLst>
          </p:cNvPr>
          <p:cNvPicPr>
            <a:picLocks noChangeAspect="1"/>
          </p:cNvPicPr>
          <p:nvPr/>
        </p:nvPicPr>
        <p:blipFill>
          <a:blip r:embed="rId8"/>
          <a:stretch>
            <a:fillRect/>
          </a:stretch>
        </p:blipFill>
        <p:spPr>
          <a:xfrm>
            <a:off x="116082" y="1094751"/>
            <a:ext cx="2176237" cy="1818712"/>
          </a:xfrm>
          <a:prstGeom prst="rect">
            <a:avLst/>
          </a:prstGeom>
          <a:solidFill>
            <a:srgbClr val="FFFFFF"/>
          </a:solidFill>
        </p:spPr>
      </p:pic>
      <p:sp>
        <p:nvSpPr>
          <p:cNvPr id="26" name="TextBox 25">
            <a:extLst>
              <a:ext uri="{FF2B5EF4-FFF2-40B4-BE49-F238E27FC236}">
                <a16:creationId xmlns:a16="http://schemas.microsoft.com/office/drawing/2014/main" id="{98D74BF1-634C-063D-390B-5A062A534B7A}"/>
              </a:ext>
            </a:extLst>
          </p:cNvPr>
          <p:cNvSpPr txBox="1"/>
          <p:nvPr/>
        </p:nvSpPr>
        <p:spPr>
          <a:xfrm>
            <a:off x="53329" y="2964309"/>
            <a:ext cx="5943600" cy="1015663"/>
          </a:xfrm>
          <a:prstGeom prst="rect">
            <a:avLst/>
          </a:prstGeom>
          <a:noFill/>
        </p:spPr>
        <p:txBody>
          <a:bodyPr wrap="square">
            <a:spAutoFit/>
          </a:bodyPr>
          <a:lstStyle/>
          <a:p>
            <a:pPr algn="just"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TEM-BF micrographs oriented far from Bragg conditions (under-focus: 1.2 µm of negative defocus) showing the presence small intragranular cavities in UN irradiated at 700, 800, 1000, and 1100 </a:t>
            </a:r>
            <a:r>
              <a:rPr lang="en-US" sz="1200" baseline="30000" dirty="0" err="1">
                <a:solidFill>
                  <a:srgbClr val="000000"/>
                </a:solidFill>
                <a:latin typeface="Courier New" panose="02070309020205020404" pitchFamily="49" charset="0"/>
                <a:cs typeface="Courier New" panose="02070309020205020404" pitchFamily="49" charset="0"/>
              </a:rPr>
              <a:t>o</a:t>
            </a:r>
            <a:r>
              <a:rPr lang="en-US" sz="1200" dirty="0" err="1">
                <a:solidFill>
                  <a:srgbClr val="000000"/>
                </a:solidFill>
                <a:latin typeface="Courier New" panose="02070309020205020404" pitchFamily="49" charset="0"/>
                <a:cs typeface="Courier New" panose="02070309020205020404" pitchFamily="49" charset="0"/>
              </a:rPr>
              <a:t>C</a:t>
            </a:r>
            <a:endParaRPr lang="en-US" sz="1200" dirty="0">
              <a:solidFill>
                <a:srgbClr val="000000"/>
              </a:solidFill>
              <a:latin typeface="Courier New" panose="02070309020205020404" pitchFamily="49" charset="0"/>
              <a:cs typeface="Courier New" panose="02070309020205020404" pitchFamily="49" charset="0"/>
            </a:endParaRPr>
          </a:p>
          <a:p>
            <a:pPr algn="just" eaLnBrk="0" fontAlgn="base" hangingPunct="0">
              <a:spcBef>
                <a:spcPct val="0"/>
              </a:spcBef>
              <a:spcAft>
                <a:spcPct val="0"/>
              </a:spcAft>
            </a:pPr>
            <a:endParaRPr lang="en-US" sz="1200" dirty="0">
              <a:solidFill>
                <a:srgbClr val="000000"/>
              </a:solidFill>
              <a:latin typeface="Courier New" panose="02070309020205020404" pitchFamily="49" charset="0"/>
              <a:cs typeface="Courier New" panose="02070309020205020404" pitchFamily="49" charset="0"/>
            </a:endParaRPr>
          </a:p>
        </p:txBody>
      </p:sp>
      <p:cxnSp>
        <p:nvCxnSpPr>
          <p:cNvPr id="28" name="Straight Arrow Connector 27">
            <a:extLst>
              <a:ext uri="{FF2B5EF4-FFF2-40B4-BE49-F238E27FC236}">
                <a16:creationId xmlns:a16="http://schemas.microsoft.com/office/drawing/2014/main" id="{CBC8FC41-CD63-FFDB-CD7C-20F3C81122C5}"/>
              </a:ext>
            </a:extLst>
          </p:cNvPr>
          <p:cNvCxnSpPr>
            <a:cxnSpLocks/>
            <a:stCxn id="21" idx="3"/>
          </p:cNvCxnSpPr>
          <p:nvPr/>
        </p:nvCxnSpPr>
        <p:spPr bwMode="auto">
          <a:xfrm>
            <a:off x="9067800" y="1608946"/>
            <a:ext cx="381000" cy="0"/>
          </a:xfrm>
          <a:prstGeom prst="straightConnector1">
            <a:avLst/>
          </a:prstGeom>
          <a:noFill/>
          <a:ln w="9525" cap="flat" cmpd="sng" algn="ctr">
            <a:solidFill>
              <a:srgbClr val="000000">
                <a:shade val="95000"/>
                <a:satMod val="105000"/>
              </a:srgbClr>
            </a:solidFill>
            <a:prstDash val="solid"/>
            <a:headEnd type="none" w="med" len="med"/>
            <a:tailEnd type="triangle"/>
          </a:ln>
          <a:effectLst/>
        </p:spPr>
      </p:cxnSp>
      <p:sp>
        <p:nvSpPr>
          <p:cNvPr id="29" name="TextBox 28">
            <a:extLst>
              <a:ext uri="{FF2B5EF4-FFF2-40B4-BE49-F238E27FC236}">
                <a16:creationId xmlns:a16="http://schemas.microsoft.com/office/drawing/2014/main" id="{3D906463-EFA4-33CC-0580-FC75CDBF850F}"/>
              </a:ext>
            </a:extLst>
          </p:cNvPr>
          <p:cNvSpPr txBox="1"/>
          <p:nvPr/>
        </p:nvSpPr>
        <p:spPr>
          <a:xfrm>
            <a:off x="9468915" y="1291631"/>
            <a:ext cx="2596033" cy="646331"/>
          </a:xfrm>
          <a:prstGeom prst="rect">
            <a:avLst/>
          </a:prstGeom>
          <a:noFill/>
        </p:spPr>
        <p:txBody>
          <a:bodyPr wrap="square">
            <a:spAutoFit/>
          </a:bodyPr>
          <a:lstStyle/>
          <a:p>
            <a:pPr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Thermally activated diffusion of point defects from Ga ion impingement </a:t>
            </a:r>
          </a:p>
        </p:txBody>
      </p:sp>
      <p:sp>
        <p:nvSpPr>
          <p:cNvPr id="30" name="TextBox 29">
            <a:extLst>
              <a:ext uri="{FF2B5EF4-FFF2-40B4-BE49-F238E27FC236}">
                <a16:creationId xmlns:a16="http://schemas.microsoft.com/office/drawing/2014/main" id="{248F20EB-088E-18B2-86C6-3613E2461FE1}"/>
              </a:ext>
            </a:extLst>
          </p:cNvPr>
          <p:cNvSpPr txBox="1"/>
          <p:nvPr/>
        </p:nvSpPr>
        <p:spPr>
          <a:xfrm>
            <a:off x="6213890" y="2044144"/>
            <a:ext cx="5870908" cy="830997"/>
          </a:xfrm>
          <a:prstGeom prst="rect">
            <a:avLst/>
          </a:prstGeom>
          <a:noFill/>
        </p:spPr>
        <p:txBody>
          <a:bodyPr wrap="square">
            <a:spAutoFit/>
          </a:bodyPr>
          <a:lstStyle/>
          <a:p>
            <a:pPr eaLnBrk="0" fontAlgn="base" hangingPunct="0">
              <a:spcBef>
                <a:spcPct val="0"/>
              </a:spcBef>
              <a:spcAft>
                <a:spcPct val="0"/>
              </a:spcAft>
            </a:pPr>
            <a:r>
              <a:rPr lang="en-US" sz="1200" dirty="0">
                <a:solidFill>
                  <a:srgbClr val="000000"/>
                </a:solidFill>
                <a:latin typeface="Courier New" panose="02070309020205020404" pitchFamily="49" charset="0"/>
                <a:cs typeface="Courier New" panose="02070309020205020404" pitchFamily="49" charset="0"/>
              </a:rPr>
              <a:t>Nanoscale radiation-induced loops preferentially nucleate and grow within a 10 nm width-zone area from the grain boundary. Loop coalescing events are mostly apparent to the left side of the zone and small size near the GB migrate to the sink. </a:t>
            </a:r>
          </a:p>
        </p:txBody>
      </p:sp>
      <p:pic>
        <p:nvPicPr>
          <p:cNvPr id="31" name="Picture 30">
            <a:extLst>
              <a:ext uri="{FF2B5EF4-FFF2-40B4-BE49-F238E27FC236}">
                <a16:creationId xmlns:a16="http://schemas.microsoft.com/office/drawing/2014/main" id="{516DE016-DDF7-1530-B705-A2D9226D4627}"/>
              </a:ext>
            </a:extLst>
          </p:cNvPr>
          <p:cNvPicPr>
            <a:picLocks noChangeAspect="1"/>
          </p:cNvPicPr>
          <p:nvPr/>
        </p:nvPicPr>
        <p:blipFill rotWithShape="1">
          <a:blip r:embed="rId9"/>
          <a:srcRect r="13894"/>
          <a:stretch/>
        </p:blipFill>
        <p:spPr>
          <a:xfrm>
            <a:off x="2444721" y="1517361"/>
            <a:ext cx="3552207" cy="1053566"/>
          </a:xfrm>
          <a:prstGeom prst="rect">
            <a:avLst/>
          </a:prstGeom>
        </p:spPr>
      </p:pic>
      <p:sp>
        <p:nvSpPr>
          <p:cNvPr id="27" name="TextBox 26">
            <a:extLst>
              <a:ext uri="{FF2B5EF4-FFF2-40B4-BE49-F238E27FC236}">
                <a16:creationId xmlns:a16="http://schemas.microsoft.com/office/drawing/2014/main" id="{9775D0D1-072A-BAE4-C234-D0E867A6E4E6}"/>
              </a:ext>
            </a:extLst>
          </p:cNvPr>
          <p:cNvSpPr txBox="1"/>
          <p:nvPr/>
        </p:nvSpPr>
        <p:spPr>
          <a:xfrm>
            <a:off x="76198" y="6634632"/>
            <a:ext cx="9284370" cy="2308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900" i="1" kern="0" dirty="0">
                <a:solidFill>
                  <a:srgbClr val="0000CC"/>
                </a:solidFill>
                <a:latin typeface="Arial" panose="020B0604020202020204" pitchFamily="34" charset="0"/>
              </a:rPr>
              <a:t>Kosmidou</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et.al., </a:t>
            </a:r>
            <a:r>
              <a:rPr lang="en-US" sz="900" i="1" kern="0" dirty="0">
                <a:solidFill>
                  <a:srgbClr val="0000CC"/>
                </a:solidFill>
                <a:latin typeface="Arial" panose="020B0604020202020204" pitchFamily="34" charset="0"/>
              </a:rPr>
              <a:t>Temperature dependency of dislocation evolution in Kr-irradiated Uranium Mononitride (UN) through in-situ TEM observation and modeling</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Acta </a:t>
            </a:r>
            <a:r>
              <a:rPr kumimoji="0" lang="en-US" sz="900" b="0" i="1" u="none" strike="noStrike" kern="0" cap="none" spc="0" normalizeH="0" baseline="0" noProof="0" dirty="0" err="1">
                <a:ln>
                  <a:noFill/>
                </a:ln>
                <a:solidFill>
                  <a:srgbClr val="0000CC"/>
                </a:solidFill>
                <a:effectLst/>
                <a:uLnTx/>
                <a:uFillTx/>
                <a:latin typeface="Arial" panose="020B0604020202020204" pitchFamily="34" charset="0"/>
              </a:rPr>
              <a:t>Materialia</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2025 </a:t>
            </a:r>
          </a:p>
        </p:txBody>
      </p:sp>
    </p:spTree>
    <p:extLst>
      <p:ext uri="{BB962C8B-B14F-4D97-AF65-F5344CB8AC3E}">
        <p14:creationId xmlns:p14="http://schemas.microsoft.com/office/powerpoint/2010/main" val="378053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3"/>
                </p:tgtEl>
              </p:cMediaNode>
            </p:video>
          </p:childTnLst>
        </p:cTn>
      </p:par>
    </p:tnLst>
    <p:bldLst>
      <p:bldP spid="2" grpId="0" animBg="1"/>
      <p:bldP spid="18" grpId="0" animBg="1"/>
      <p:bldP spid="20" grpId="0" animBg="1"/>
      <p:bldP spid="21"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B63BD-4E91-C661-99BC-F1B4DD9857D3}"/>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C85DD2B8-CB7A-6599-3BB1-14ADBBEE7A85}"/>
              </a:ext>
            </a:extLst>
          </p:cNvPr>
          <p:cNvPicPr>
            <a:picLocks noChangeAspect="1"/>
          </p:cNvPicPr>
          <p:nvPr/>
        </p:nvPicPr>
        <p:blipFill rotWithShape="1">
          <a:blip r:embed="rId4">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Chevron 2">
            <a:extLst>
              <a:ext uri="{FF2B5EF4-FFF2-40B4-BE49-F238E27FC236}">
                <a16:creationId xmlns:a16="http://schemas.microsoft.com/office/drawing/2014/main" id="{639E343B-DA88-E31A-0461-AB7CAB6DFFB4}"/>
              </a:ext>
            </a:extLst>
          </p:cNvPr>
          <p:cNvSpPr/>
          <p:nvPr/>
        </p:nvSpPr>
        <p:spPr bwMode="auto">
          <a:xfrm>
            <a:off x="8077200" y="76200"/>
            <a:ext cx="1219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4" name="Arrow: Chevron 3">
            <a:extLst>
              <a:ext uri="{FF2B5EF4-FFF2-40B4-BE49-F238E27FC236}">
                <a16:creationId xmlns:a16="http://schemas.microsoft.com/office/drawing/2014/main" id="{7D75FF1F-4A24-DF4F-4896-7E508CEEDE23}"/>
              </a:ext>
            </a:extLst>
          </p:cNvPr>
          <p:cNvSpPr/>
          <p:nvPr/>
        </p:nvSpPr>
        <p:spPr bwMode="auto">
          <a:xfrm>
            <a:off x="9141463" y="76476"/>
            <a:ext cx="2995272"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TextBox 4">
            <a:extLst>
              <a:ext uri="{FF2B5EF4-FFF2-40B4-BE49-F238E27FC236}">
                <a16:creationId xmlns:a16="http://schemas.microsoft.com/office/drawing/2014/main" id="{5FA4BD2A-73B1-DE71-F9DE-E075CF8A0DA4}"/>
              </a:ext>
            </a:extLst>
          </p:cNvPr>
          <p:cNvSpPr txBox="1"/>
          <p:nvPr/>
        </p:nvSpPr>
        <p:spPr>
          <a:xfrm>
            <a:off x="8132652" y="50510"/>
            <a:ext cx="1152588"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Fuel insights</a:t>
            </a:r>
          </a:p>
        </p:txBody>
      </p:sp>
      <p:sp>
        <p:nvSpPr>
          <p:cNvPr id="6" name="TextBox 5">
            <a:extLst>
              <a:ext uri="{FF2B5EF4-FFF2-40B4-BE49-F238E27FC236}">
                <a16:creationId xmlns:a16="http://schemas.microsoft.com/office/drawing/2014/main" id="{25D0107A-60A7-9594-10ED-8B4A5658111B}"/>
              </a:ext>
            </a:extLst>
          </p:cNvPr>
          <p:cNvSpPr txBox="1"/>
          <p:nvPr/>
        </p:nvSpPr>
        <p:spPr>
          <a:xfrm>
            <a:off x="9141463" y="142844"/>
            <a:ext cx="2974338"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Summary</a:t>
            </a:r>
          </a:p>
        </p:txBody>
      </p:sp>
      <p:sp>
        <p:nvSpPr>
          <p:cNvPr id="7" name="Arrow: Pentagon 6">
            <a:extLst>
              <a:ext uri="{FF2B5EF4-FFF2-40B4-BE49-F238E27FC236}">
                <a16:creationId xmlns:a16="http://schemas.microsoft.com/office/drawing/2014/main" id="{FC0C088F-A71C-37E9-8497-57348321941B}"/>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8" name="Arrow: Chevron 7">
            <a:extLst>
              <a:ext uri="{FF2B5EF4-FFF2-40B4-BE49-F238E27FC236}">
                <a16:creationId xmlns:a16="http://schemas.microsoft.com/office/drawing/2014/main" id="{305E195B-6E10-F8DF-C0BE-EE371330DD62}"/>
              </a:ext>
            </a:extLst>
          </p:cNvPr>
          <p:cNvSpPr/>
          <p:nvPr/>
        </p:nvSpPr>
        <p:spPr bwMode="auto">
          <a:xfrm>
            <a:off x="5791201" y="76200"/>
            <a:ext cx="2446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Arrow: Chevron 8">
            <a:extLst>
              <a:ext uri="{FF2B5EF4-FFF2-40B4-BE49-F238E27FC236}">
                <a16:creationId xmlns:a16="http://schemas.microsoft.com/office/drawing/2014/main" id="{427CAC7C-5778-F65C-D6E6-ADFA6F8B11F4}"/>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0" name="Arrow: Chevron 9">
            <a:extLst>
              <a:ext uri="{FF2B5EF4-FFF2-40B4-BE49-F238E27FC236}">
                <a16:creationId xmlns:a16="http://schemas.microsoft.com/office/drawing/2014/main" id="{9FEBC5F6-DA3B-5454-C5B3-E86BB0D490E1}"/>
              </a:ext>
            </a:extLst>
          </p:cNvPr>
          <p:cNvSpPr/>
          <p:nvPr/>
        </p:nvSpPr>
        <p:spPr bwMode="auto">
          <a:xfrm>
            <a:off x="4419601" y="76200"/>
            <a:ext cx="15113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Arrow: Chevron 10">
            <a:extLst>
              <a:ext uri="{FF2B5EF4-FFF2-40B4-BE49-F238E27FC236}">
                <a16:creationId xmlns:a16="http://schemas.microsoft.com/office/drawing/2014/main" id="{729948D0-5AA4-4D29-D934-D43D17709557}"/>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2" name="TextBox 11">
            <a:extLst>
              <a:ext uri="{FF2B5EF4-FFF2-40B4-BE49-F238E27FC236}">
                <a16:creationId xmlns:a16="http://schemas.microsoft.com/office/drawing/2014/main" id="{8EA723F9-B3AB-4C65-8199-9BB412768364}"/>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3" name="TextBox 12">
            <a:extLst>
              <a:ext uri="{FF2B5EF4-FFF2-40B4-BE49-F238E27FC236}">
                <a16:creationId xmlns:a16="http://schemas.microsoft.com/office/drawing/2014/main" id="{02BA8819-4028-22F3-B48C-2C7B4445B6D6}"/>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4" name="TextBox 13">
            <a:extLst>
              <a:ext uri="{FF2B5EF4-FFF2-40B4-BE49-F238E27FC236}">
                <a16:creationId xmlns:a16="http://schemas.microsoft.com/office/drawing/2014/main" id="{572FDCFC-0A76-AA1B-9BE2-A1A29A313338}"/>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5" name="TextBox 14">
            <a:extLst>
              <a:ext uri="{FF2B5EF4-FFF2-40B4-BE49-F238E27FC236}">
                <a16:creationId xmlns:a16="http://schemas.microsoft.com/office/drawing/2014/main" id="{B55FCAD2-F1A6-29AD-CDB2-7FAB4986BCC9}"/>
              </a:ext>
            </a:extLst>
          </p:cNvPr>
          <p:cNvSpPr txBox="1"/>
          <p:nvPr/>
        </p:nvSpPr>
        <p:spPr>
          <a:xfrm>
            <a:off x="4507537" y="50511"/>
            <a:ext cx="1295400"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In-situ IR TEM tests</a:t>
            </a:r>
          </a:p>
        </p:txBody>
      </p:sp>
      <p:sp>
        <p:nvSpPr>
          <p:cNvPr id="16" name="TextBox 15">
            <a:extLst>
              <a:ext uri="{FF2B5EF4-FFF2-40B4-BE49-F238E27FC236}">
                <a16:creationId xmlns:a16="http://schemas.microsoft.com/office/drawing/2014/main" id="{D83283D2-9266-2951-2181-0B31E5337FA7}"/>
              </a:ext>
            </a:extLst>
          </p:cNvPr>
          <p:cNvSpPr txBox="1"/>
          <p:nvPr/>
        </p:nvSpPr>
        <p:spPr>
          <a:xfrm>
            <a:off x="5912727" y="63224"/>
            <a:ext cx="2273651"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CC9866"/>
                </a:solidFill>
                <a:latin typeface="Arial" panose="020B0604020202020204" pitchFamily="34" charset="0"/>
              </a:rPr>
              <a:t>Experimental Integration Defect growth model</a:t>
            </a:r>
          </a:p>
        </p:txBody>
      </p:sp>
      <p:sp>
        <p:nvSpPr>
          <p:cNvPr id="17" name="Rectangle 2">
            <a:extLst>
              <a:ext uri="{FF2B5EF4-FFF2-40B4-BE49-F238E27FC236}">
                <a16:creationId xmlns:a16="http://schemas.microsoft.com/office/drawing/2014/main" id="{C00EA331-535F-36A3-9B26-D37AC00B34F9}"/>
              </a:ext>
            </a:extLst>
          </p:cNvPr>
          <p:cNvSpPr txBox="1">
            <a:spLocks noChangeArrowheads="1"/>
          </p:cNvSpPr>
          <p:nvPr/>
        </p:nvSpPr>
        <p:spPr>
          <a:xfrm>
            <a:off x="457199" y="907859"/>
            <a:ext cx="3718564"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In-situ TEM tests</a:t>
            </a:r>
            <a:endParaRPr lang="en-US" altLang="en-US" sz="2000" b="1" dirty="0">
              <a:solidFill>
                <a:srgbClr val="000000"/>
              </a:solidFill>
              <a:latin typeface="Arial"/>
            </a:endParaRPr>
          </a:p>
        </p:txBody>
      </p:sp>
      <p:sp>
        <p:nvSpPr>
          <p:cNvPr id="18" name="Rectangle 17">
            <a:extLst>
              <a:ext uri="{FF2B5EF4-FFF2-40B4-BE49-F238E27FC236}">
                <a16:creationId xmlns:a16="http://schemas.microsoft.com/office/drawing/2014/main" id="{8DD57A3A-1669-8083-12C1-2DD6245F9697}"/>
              </a:ext>
            </a:extLst>
          </p:cNvPr>
          <p:cNvSpPr/>
          <p:nvPr/>
        </p:nvSpPr>
        <p:spPr>
          <a:xfrm>
            <a:off x="457200" y="907859"/>
            <a:ext cx="3718564"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19" name="TextBox 18">
            <a:extLst>
              <a:ext uri="{FF2B5EF4-FFF2-40B4-BE49-F238E27FC236}">
                <a16:creationId xmlns:a16="http://schemas.microsoft.com/office/drawing/2014/main" id="{6D8CDEEE-017F-7FB9-B237-8E7DFB24B6E2}"/>
              </a:ext>
            </a:extLst>
          </p:cNvPr>
          <p:cNvSpPr txBox="1"/>
          <p:nvPr/>
        </p:nvSpPr>
        <p:spPr>
          <a:xfrm>
            <a:off x="2057401" y="1192126"/>
            <a:ext cx="2139338" cy="830997"/>
          </a:xfrm>
          <a:prstGeom prst="rect">
            <a:avLst/>
          </a:prstGeom>
          <a:noFill/>
        </p:spPr>
        <p:txBody>
          <a:bodyPr wrap="square">
            <a:spAutoFit/>
          </a:bodyPr>
          <a:lstStyle/>
          <a:p>
            <a:pPr defTabSz="457200"/>
            <a:r>
              <a:rPr lang="en-US" sz="1200" dirty="0">
                <a:solidFill>
                  <a:prstClr val="black"/>
                </a:solidFill>
                <a:latin typeface="Courier New" panose="02070309020205020404" pitchFamily="49" charset="0"/>
                <a:cs typeface="Courier New" panose="02070309020205020404" pitchFamily="49" charset="0"/>
              </a:rPr>
              <a:t>Evolution of loop size and density as a function of dpa for 700,800,900,1000 </a:t>
            </a:r>
            <a:r>
              <a:rPr lang="en-US" sz="1200" baseline="30000" dirty="0" err="1">
                <a:solidFill>
                  <a:prstClr val="black"/>
                </a:solidFill>
                <a:latin typeface="Courier New" panose="02070309020205020404" pitchFamily="49" charset="0"/>
                <a:cs typeface="Courier New" panose="02070309020205020404" pitchFamily="49" charset="0"/>
              </a:rPr>
              <a:t>o</a:t>
            </a:r>
            <a:r>
              <a:rPr lang="en-US" sz="1200" dirty="0" err="1">
                <a:solidFill>
                  <a:prstClr val="black"/>
                </a:solidFill>
                <a:latin typeface="Courier New" panose="02070309020205020404" pitchFamily="49" charset="0"/>
                <a:cs typeface="Courier New" panose="02070309020205020404" pitchFamily="49" charset="0"/>
              </a:rPr>
              <a:t>C</a:t>
            </a:r>
            <a:endParaRPr lang="en-US" sz="1200" dirty="0">
              <a:solidFill>
                <a:prstClr val="black"/>
              </a:solidFill>
              <a:latin typeface="Courier New" panose="02070309020205020404" pitchFamily="49" charset="0"/>
              <a:cs typeface="Courier New" panose="02070309020205020404" pitchFamily="49" charset="0"/>
            </a:endParaRPr>
          </a:p>
        </p:txBody>
      </p:sp>
      <p:sp>
        <p:nvSpPr>
          <p:cNvPr id="21" name="Rectangle 2">
            <a:extLst>
              <a:ext uri="{FF2B5EF4-FFF2-40B4-BE49-F238E27FC236}">
                <a16:creationId xmlns:a16="http://schemas.microsoft.com/office/drawing/2014/main" id="{B0A03262-E806-B7FC-0FD3-342D6981C33E}"/>
              </a:ext>
            </a:extLst>
          </p:cNvPr>
          <p:cNvSpPr txBox="1">
            <a:spLocks noChangeArrowheads="1"/>
          </p:cNvSpPr>
          <p:nvPr/>
        </p:nvSpPr>
        <p:spPr>
          <a:xfrm>
            <a:off x="4948945" y="907859"/>
            <a:ext cx="2971802"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Defect growth model</a:t>
            </a:r>
            <a:endParaRPr lang="en-US" altLang="en-US" sz="2000" b="1" dirty="0">
              <a:solidFill>
                <a:srgbClr val="000000"/>
              </a:solidFill>
              <a:latin typeface="Arial"/>
            </a:endParaRPr>
          </a:p>
        </p:txBody>
      </p:sp>
      <p:sp>
        <p:nvSpPr>
          <p:cNvPr id="22" name="Rectangle 21">
            <a:extLst>
              <a:ext uri="{FF2B5EF4-FFF2-40B4-BE49-F238E27FC236}">
                <a16:creationId xmlns:a16="http://schemas.microsoft.com/office/drawing/2014/main" id="{C4E43C8D-2CCD-1A76-8EA3-C3544BC786A0}"/>
              </a:ext>
            </a:extLst>
          </p:cNvPr>
          <p:cNvSpPr/>
          <p:nvPr/>
        </p:nvSpPr>
        <p:spPr>
          <a:xfrm>
            <a:off x="4948946" y="907859"/>
            <a:ext cx="2971802"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3" name="Rectangle 2">
            <a:extLst>
              <a:ext uri="{FF2B5EF4-FFF2-40B4-BE49-F238E27FC236}">
                <a16:creationId xmlns:a16="http://schemas.microsoft.com/office/drawing/2014/main" id="{04548E2F-5891-2660-F4A3-F6702FEF7898}"/>
              </a:ext>
            </a:extLst>
          </p:cNvPr>
          <p:cNvSpPr txBox="1">
            <a:spLocks noChangeArrowheads="1"/>
          </p:cNvSpPr>
          <p:nvPr/>
        </p:nvSpPr>
        <p:spPr>
          <a:xfrm>
            <a:off x="8693934" y="907859"/>
            <a:ext cx="2971802"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UN vs UO</a:t>
            </a:r>
            <a:r>
              <a:rPr lang="en-US" altLang="en-US" sz="1800" b="1" baseline="-25000" dirty="0">
                <a:solidFill>
                  <a:srgbClr val="000000"/>
                </a:solidFill>
                <a:latin typeface="Courier New" panose="02070309020205020404" pitchFamily="49" charset="0"/>
                <a:cs typeface="Courier New" panose="02070309020205020404" pitchFamily="49" charset="0"/>
              </a:rPr>
              <a:t>2</a:t>
            </a:r>
            <a:endParaRPr lang="en-US" altLang="en-US" sz="2000" b="1" dirty="0">
              <a:solidFill>
                <a:srgbClr val="000000"/>
              </a:solidFill>
              <a:latin typeface="Arial"/>
            </a:endParaRPr>
          </a:p>
        </p:txBody>
      </p:sp>
      <p:sp>
        <p:nvSpPr>
          <p:cNvPr id="24" name="Rectangle 23">
            <a:extLst>
              <a:ext uri="{FF2B5EF4-FFF2-40B4-BE49-F238E27FC236}">
                <a16:creationId xmlns:a16="http://schemas.microsoft.com/office/drawing/2014/main" id="{4FDFC2D4-0442-989D-E868-106085FF52D3}"/>
              </a:ext>
            </a:extLst>
          </p:cNvPr>
          <p:cNvSpPr/>
          <p:nvPr/>
        </p:nvSpPr>
        <p:spPr>
          <a:xfrm>
            <a:off x="8693935" y="907859"/>
            <a:ext cx="2971802"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5" name="TextBox 24">
            <a:extLst>
              <a:ext uri="{FF2B5EF4-FFF2-40B4-BE49-F238E27FC236}">
                <a16:creationId xmlns:a16="http://schemas.microsoft.com/office/drawing/2014/main" id="{795A4B66-593F-54CF-4972-FD3BDBE9474D}"/>
              </a:ext>
            </a:extLst>
          </p:cNvPr>
          <p:cNvSpPr txBox="1"/>
          <p:nvPr/>
        </p:nvSpPr>
        <p:spPr>
          <a:xfrm>
            <a:off x="8693934" y="1268326"/>
            <a:ext cx="2971802" cy="461665"/>
          </a:xfrm>
          <a:prstGeom prst="rect">
            <a:avLst/>
          </a:prstGeom>
          <a:noFill/>
        </p:spPr>
        <p:txBody>
          <a:bodyPr wrap="square">
            <a:spAutoFit/>
          </a:bodyPr>
          <a:lstStyle/>
          <a:p>
            <a:pPr defTabSz="457200"/>
            <a:r>
              <a:rPr lang="en-US" sz="1200" dirty="0">
                <a:solidFill>
                  <a:prstClr val="black"/>
                </a:solidFill>
                <a:latin typeface="Courier New" panose="02070309020205020404" pitchFamily="49" charset="0"/>
                <a:cs typeface="Courier New" panose="02070309020205020404" pitchFamily="49" charset="0"/>
              </a:rPr>
              <a:t>Comparative analysis with UO</a:t>
            </a:r>
            <a:r>
              <a:rPr lang="en-US" sz="1200" baseline="-25000" dirty="0">
                <a:solidFill>
                  <a:prstClr val="black"/>
                </a:solidFill>
                <a:latin typeface="Courier New" panose="02070309020205020404" pitchFamily="49" charset="0"/>
                <a:cs typeface="Courier New" panose="02070309020205020404" pitchFamily="49" charset="0"/>
              </a:rPr>
              <a:t>2</a:t>
            </a:r>
            <a:r>
              <a:rPr lang="en-US" sz="1200" dirty="0">
                <a:solidFill>
                  <a:prstClr val="black"/>
                </a:solidFill>
                <a:latin typeface="Courier New" panose="02070309020205020404" pitchFamily="49" charset="0"/>
                <a:cs typeface="Courier New" panose="02070309020205020404" pitchFamily="49" charset="0"/>
              </a:rPr>
              <a:t>: ↓ loop size and ↑ loop density</a:t>
            </a:r>
          </a:p>
        </p:txBody>
      </p:sp>
      <p:pic>
        <p:nvPicPr>
          <p:cNvPr id="26" name="Picture 25">
            <a:extLst>
              <a:ext uri="{FF2B5EF4-FFF2-40B4-BE49-F238E27FC236}">
                <a16:creationId xmlns:a16="http://schemas.microsoft.com/office/drawing/2014/main" id="{0BA636F9-C66A-D4A8-72AB-90CEB1ADAF46}"/>
              </a:ext>
            </a:extLst>
          </p:cNvPr>
          <p:cNvPicPr>
            <a:picLocks noChangeAspect="1"/>
          </p:cNvPicPr>
          <p:nvPr/>
        </p:nvPicPr>
        <p:blipFill>
          <a:blip r:embed="rId5"/>
          <a:stretch>
            <a:fillRect/>
          </a:stretch>
        </p:blipFill>
        <p:spPr>
          <a:xfrm>
            <a:off x="5379912" y="2175312"/>
            <a:ext cx="2060627" cy="1274174"/>
          </a:xfrm>
          <a:prstGeom prst="rect">
            <a:avLst/>
          </a:prstGeom>
        </p:spPr>
      </p:pic>
      <p:pic>
        <p:nvPicPr>
          <p:cNvPr id="28" name="Screen Recording 11">
            <a:hlinkClick r:id="" action="ppaction://media"/>
            <a:extLst>
              <a:ext uri="{FF2B5EF4-FFF2-40B4-BE49-F238E27FC236}">
                <a16:creationId xmlns:a16="http://schemas.microsoft.com/office/drawing/2014/main" id="{AC16666A-AF6E-6A65-FF95-2E21DA7E4969}"/>
              </a:ext>
            </a:extLst>
          </p:cNvPr>
          <p:cNvPicPr>
            <a:picLocks noChangeAspect="1"/>
          </p:cNvPicPr>
          <p:nvPr>
            <a:videoFile r:link="rId2"/>
            <p:extLst>
              <p:ext uri="{DAA4B4D4-6D71-4841-9C94-3DE7FCFB9230}">
                <p14:media xmlns:p14="http://schemas.microsoft.com/office/powerpoint/2010/main" r:embed="rId1"/>
              </p:ext>
            </p:extLst>
          </p:nvPr>
        </p:nvPicPr>
        <p:blipFill>
          <a:blip r:embed="rId6">
            <a:lum/>
          </a:blip>
          <a:stretch>
            <a:fillRect/>
          </a:stretch>
        </p:blipFill>
        <p:spPr>
          <a:xfrm>
            <a:off x="510886" y="1423915"/>
            <a:ext cx="1563293" cy="1585693"/>
          </a:xfrm>
          <a:prstGeom prst="rect">
            <a:avLst/>
          </a:prstGeom>
          <a:ln w="28575">
            <a:solidFill>
              <a:srgbClr val="573A1D"/>
            </a:solidFill>
          </a:ln>
        </p:spPr>
      </p:pic>
      <p:sp>
        <p:nvSpPr>
          <p:cNvPr id="29" name="Rectangle 2">
            <a:extLst>
              <a:ext uri="{FF2B5EF4-FFF2-40B4-BE49-F238E27FC236}">
                <a16:creationId xmlns:a16="http://schemas.microsoft.com/office/drawing/2014/main" id="{1337BA21-C87F-E19D-245C-B7A53CD1053D}"/>
              </a:ext>
            </a:extLst>
          </p:cNvPr>
          <p:cNvSpPr txBox="1">
            <a:spLocks noChangeArrowheads="1"/>
          </p:cNvSpPr>
          <p:nvPr/>
        </p:nvSpPr>
        <p:spPr>
          <a:xfrm>
            <a:off x="457198" y="3657600"/>
            <a:ext cx="3718562"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Perfect - faulted loops</a:t>
            </a:r>
            <a:endParaRPr lang="en-US" altLang="en-US" sz="2000" b="1" dirty="0">
              <a:solidFill>
                <a:srgbClr val="000000"/>
              </a:solidFill>
              <a:latin typeface="Arial"/>
            </a:endParaRPr>
          </a:p>
        </p:txBody>
      </p:sp>
      <p:sp>
        <p:nvSpPr>
          <p:cNvPr id="30" name="Rectangle 29">
            <a:extLst>
              <a:ext uri="{FF2B5EF4-FFF2-40B4-BE49-F238E27FC236}">
                <a16:creationId xmlns:a16="http://schemas.microsoft.com/office/drawing/2014/main" id="{A3CF3B44-F5FA-2984-8A3F-600EADD431D8}"/>
              </a:ext>
            </a:extLst>
          </p:cNvPr>
          <p:cNvSpPr/>
          <p:nvPr/>
        </p:nvSpPr>
        <p:spPr>
          <a:xfrm>
            <a:off x="457198" y="3657600"/>
            <a:ext cx="3718563"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31" name="TextBox 30">
            <a:extLst>
              <a:ext uri="{FF2B5EF4-FFF2-40B4-BE49-F238E27FC236}">
                <a16:creationId xmlns:a16="http://schemas.microsoft.com/office/drawing/2014/main" id="{DC2E4140-91A6-AF8F-1664-A537CABE0872}"/>
              </a:ext>
            </a:extLst>
          </p:cNvPr>
          <p:cNvSpPr txBox="1"/>
          <p:nvPr/>
        </p:nvSpPr>
        <p:spPr>
          <a:xfrm>
            <a:off x="510886" y="4057706"/>
            <a:ext cx="2918114" cy="461665"/>
          </a:xfrm>
          <a:prstGeom prst="rect">
            <a:avLst/>
          </a:prstGeom>
          <a:noFill/>
        </p:spPr>
        <p:txBody>
          <a:bodyPr wrap="square">
            <a:spAutoFit/>
          </a:bodyPr>
          <a:lstStyle/>
          <a:p>
            <a:pPr defTabSz="457200"/>
            <a:r>
              <a:rPr lang="en-US" sz="1200" dirty="0">
                <a:solidFill>
                  <a:prstClr val="black"/>
                </a:solidFill>
                <a:latin typeface="Courier New" panose="02070309020205020404" pitchFamily="49" charset="0"/>
                <a:cs typeface="Courier New" panose="02070309020205020404" pitchFamily="49" charset="0"/>
              </a:rPr>
              <a:t>Edge-on faulted loops we observed only at 1100 </a:t>
            </a:r>
            <a:r>
              <a:rPr lang="en-US" sz="1200" baseline="30000" dirty="0" err="1">
                <a:solidFill>
                  <a:prstClr val="black"/>
                </a:solidFill>
                <a:latin typeface="Courier New" panose="02070309020205020404" pitchFamily="49" charset="0"/>
                <a:cs typeface="Courier New" panose="02070309020205020404" pitchFamily="49" charset="0"/>
              </a:rPr>
              <a:t>o</a:t>
            </a:r>
            <a:r>
              <a:rPr lang="en-US" sz="1200" dirty="0" err="1">
                <a:solidFill>
                  <a:prstClr val="black"/>
                </a:solidFill>
                <a:latin typeface="Courier New" panose="02070309020205020404" pitchFamily="49" charset="0"/>
                <a:cs typeface="Courier New" panose="02070309020205020404" pitchFamily="49" charset="0"/>
              </a:rPr>
              <a:t>C.</a:t>
            </a:r>
            <a:r>
              <a:rPr lang="en-US" sz="1200" dirty="0">
                <a:solidFill>
                  <a:prstClr val="black"/>
                </a:solidFill>
                <a:latin typeface="Courier New" panose="02070309020205020404" pitchFamily="49" charset="0"/>
                <a:cs typeface="Courier New" panose="02070309020205020404" pitchFamily="49" charset="0"/>
              </a:rPr>
              <a:t>  </a:t>
            </a:r>
          </a:p>
        </p:txBody>
      </p:sp>
      <p:pic>
        <p:nvPicPr>
          <p:cNvPr id="32" name="Picture 31">
            <a:extLst>
              <a:ext uri="{FF2B5EF4-FFF2-40B4-BE49-F238E27FC236}">
                <a16:creationId xmlns:a16="http://schemas.microsoft.com/office/drawing/2014/main" id="{347999F9-73D5-32C7-2997-FDE07CA131D1}"/>
              </a:ext>
            </a:extLst>
          </p:cNvPr>
          <p:cNvPicPr>
            <a:picLocks noChangeAspect="1"/>
          </p:cNvPicPr>
          <p:nvPr/>
        </p:nvPicPr>
        <p:blipFill>
          <a:blip r:embed="rId7"/>
          <a:stretch>
            <a:fillRect/>
          </a:stretch>
        </p:blipFill>
        <p:spPr>
          <a:xfrm>
            <a:off x="4948943" y="4907976"/>
            <a:ext cx="2971802" cy="1220921"/>
          </a:xfrm>
          <a:prstGeom prst="rect">
            <a:avLst/>
          </a:prstGeom>
        </p:spPr>
      </p:pic>
      <p:sp>
        <p:nvSpPr>
          <p:cNvPr id="33" name="Rectangle 2">
            <a:extLst>
              <a:ext uri="{FF2B5EF4-FFF2-40B4-BE49-F238E27FC236}">
                <a16:creationId xmlns:a16="http://schemas.microsoft.com/office/drawing/2014/main" id="{05107238-639A-33CD-7272-C839664CAF56}"/>
              </a:ext>
            </a:extLst>
          </p:cNvPr>
          <p:cNvSpPr txBox="1">
            <a:spLocks noChangeArrowheads="1"/>
          </p:cNvSpPr>
          <p:nvPr/>
        </p:nvSpPr>
        <p:spPr>
          <a:xfrm>
            <a:off x="4948944" y="3657600"/>
            <a:ext cx="2971802"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Cavity formation</a:t>
            </a:r>
            <a:endParaRPr lang="en-US" altLang="en-US" sz="2000" b="1" dirty="0">
              <a:solidFill>
                <a:srgbClr val="000000"/>
              </a:solidFill>
              <a:latin typeface="Arial"/>
            </a:endParaRPr>
          </a:p>
        </p:txBody>
      </p:sp>
      <p:sp>
        <p:nvSpPr>
          <p:cNvPr id="34" name="Rectangle 33">
            <a:extLst>
              <a:ext uri="{FF2B5EF4-FFF2-40B4-BE49-F238E27FC236}">
                <a16:creationId xmlns:a16="http://schemas.microsoft.com/office/drawing/2014/main" id="{9F8F16B0-1A1E-8BFE-9BF4-B57DCBBB7DF0}"/>
              </a:ext>
            </a:extLst>
          </p:cNvPr>
          <p:cNvSpPr/>
          <p:nvPr/>
        </p:nvSpPr>
        <p:spPr>
          <a:xfrm>
            <a:off x="4948945" y="3657600"/>
            <a:ext cx="2971802"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35" name="TextBox 34">
            <a:extLst>
              <a:ext uri="{FF2B5EF4-FFF2-40B4-BE49-F238E27FC236}">
                <a16:creationId xmlns:a16="http://schemas.microsoft.com/office/drawing/2014/main" id="{87B85EBB-334F-720C-E959-F74F22D0AFAA}"/>
              </a:ext>
            </a:extLst>
          </p:cNvPr>
          <p:cNvSpPr txBox="1"/>
          <p:nvPr/>
        </p:nvSpPr>
        <p:spPr>
          <a:xfrm>
            <a:off x="4948944" y="4018067"/>
            <a:ext cx="2971802" cy="646331"/>
          </a:xfrm>
          <a:prstGeom prst="rect">
            <a:avLst/>
          </a:prstGeom>
          <a:noFill/>
        </p:spPr>
        <p:txBody>
          <a:bodyPr wrap="square">
            <a:spAutoFit/>
          </a:bodyPr>
          <a:lstStyle/>
          <a:p>
            <a:pPr defTabSz="457200"/>
            <a:r>
              <a:rPr lang="en-US" sz="1200" dirty="0">
                <a:solidFill>
                  <a:srgbClr val="000000"/>
                </a:solidFill>
                <a:latin typeface="Courier New" panose="02070309020205020404" pitchFamily="49" charset="0"/>
                <a:cs typeface="Courier New" panose="02070309020205020404" pitchFamily="49" charset="0"/>
              </a:rPr>
              <a:t>No great change in cavity size at different temperatures and doses. </a:t>
            </a:r>
          </a:p>
        </p:txBody>
      </p:sp>
      <p:pic>
        <p:nvPicPr>
          <p:cNvPr id="36" name="Picture 35">
            <a:extLst>
              <a:ext uri="{FF2B5EF4-FFF2-40B4-BE49-F238E27FC236}">
                <a16:creationId xmlns:a16="http://schemas.microsoft.com/office/drawing/2014/main" id="{51ACD4FD-FA04-C0F7-87F9-EBB69EE58A1F}"/>
              </a:ext>
            </a:extLst>
          </p:cNvPr>
          <p:cNvPicPr>
            <a:picLocks noChangeAspect="1"/>
          </p:cNvPicPr>
          <p:nvPr/>
        </p:nvPicPr>
        <p:blipFill>
          <a:blip r:embed="rId8"/>
          <a:stretch>
            <a:fillRect/>
          </a:stretch>
        </p:blipFill>
        <p:spPr>
          <a:xfrm>
            <a:off x="729769" y="3949681"/>
            <a:ext cx="3173419" cy="2222519"/>
          </a:xfrm>
          <a:prstGeom prst="rect">
            <a:avLst/>
          </a:prstGeom>
        </p:spPr>
      </p:pic>
      <p:sp>
        <p:nvSpPr>
          <p:cNvPr id="37" name="Rectangle 2">
            <a:extLst>
              <a:ext uri="{FF2B5EF4-FFF2-40B4-BE49-F238E27FC236}">
                <a16:creationId xmlns:a16="http://schemas.microsoft.com/office/drawing/2014/main" id="{DBFC1419-3988-3FDB-913A-E7412DFC8AA8}"/>
              </a:ext>
            </a:extLst>
          </p:cNvPr>
          <p:cNvSpPr txBox="1">
            <a:spLocks noChangeArrowheads="1"/>
          </p:cNvSpPr>
          <p:nvPr/>
        </p:nvSpPr>
        <p:spPr>
          <a:xfrm>
            <a:off x="8693933" y="3657600"/>
            <a:ext cx="2971802" cy="284267"/>
          </a:xfrm>
          <a:prstGeom prst="rect">
            <a:avLst/>
          </a:prstGeom>
          <a:solidFill>
            <a:srgbClr val="B3773B">
              <a:alpha val="15000"/>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Loops near GB</a:t>
            </a:r>
            <a:endParaRPr lang="en-US" altLang="en-US" sz="2000" b="1" dirty="0">
              <a:solidFill>
                <a:srgbClr val="000000"/>
              </a:solidFill>
              <a:latin typeface="Arial"/>
            </a:endParaRPr>
          </a:p>
        </p:txBody>
      </p:sp>
      <p:sp>
        <p:nvSpPr>
          <p:cNvPr id="38" name="Rectangle 37">
            <a:extLst>
              <a:ext uri="{FF2B5EF4-FFF2-40B4-BE49-F238E27FC236}">
                <a16:creationId xmlns:a16="http://schemas.microsoft.com/office/drawing/2014/main" id="{B48942FE-295D-C2E9-FC25-896F1A8ADE51}"/>
              </a:ext>
            </a:extLst>
          </p:cNvPr>
          <p:cNvSpPr/>
          <p:nvPr/>
        </p:nvSpPr>
        <p:spPr>
          <a:xfrm>
            <a:off x="8693934" y="3657600"/>
            <a:ext cx="2971802" cy="2585323"/>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39" name="TextBox 38">
            <a:extLst>
              <a:ext uri="{FF2B5EF4-FFF2-40B4-BE49-F238E27FC236}">
                <a16:creationId xmlns:a16="http://schemas.microsoft.com/office/drawing/2014/main" id="{BCA98AC2-3F8E-3C28-B503-B356F0EF3935}"/>
              </a:ext>
            </a:extLst>
          </p:cNvPr>
          <p:cNvSpPr txBox="1"/>
          <p:nvPr/>
        </p:nvSpPr>
        <p:spPr>
          <a:xfrm>
            <a:off x="8693933" y="4018067"/>
            <a:ext cx="2971802" cy="830997"/>
          </a:xfrm>
          <a:prstGeom prst="rect">
            <a:avLst/>
          </a:prstGeom>
          <a:noFill/>
        </p:spPr>
        <p:txBody>
          <a:bodyPr wrap="square">
            <a:spAutoFit/>
          </a:bodyPr>
          <a:lstStyle/>
          <a:p>
            <a:pPr defTabSz="457200"/>
            <a:r>
              <a:rPr lang="en-US" sz="1200" dirty="0">
                <a:solidFill>
                  <a:prstClr val="black"/>
                </a:solidFill>
                <a:latin typeface="Courier New" panose="02070309020205020404" pitchFamily="49" charset="0"/>
                <a:cs typeface="Courier New" panose="02070309020205020404" pitchFamily="49" charset="0"/>
              </a:rPr>
              <a:t>Intragranular dislocation loops are formed near the GB at 1100 </a:t>
            </a:r>
            <a:r>
              <a:rPr lang="en-US" sz="1200" baseline="30000" dirty="0" err="1">
                <a:solidFill>
                  <a:prstClr val="black"/>
                </a:solidFill>
                <a:latin typeface="Courier New" panose="02070309020205020404" pitchFamily="49" charset="0"/>
                <a:cs typeface="Courier New" panose="02070309020205020404" pitchFamily="49" charset="0"/>
              </a:rPr>
              <a:t>o</a:t>
            </a:r>
            <a:r>
              <a:rPr lang="en-US" sz="1200" dirty="0" err="1">
                <a:solidFill>
                  <a:prstClr val="black"/>
                </a:solidFill>
                <a:latin typeface="Courier New" panose="02070309020205020404" pitchFamily="49" charset="0"/>
                <a:cs typeface="Courier New" panose="02070309020205020404" pitchFamily="49" charset="0"/>
              </a:rPr>
              <a:t>C</a:t>
            </a:r>
            <a:r>
              <a:rPr lang="en-US" sz="1200" dirty="0">
                <a:solidFill>
                  <a:prstClr val="black"/>
                </a:solidFill>
                <a:latin typeface="Courier New" panose="02070309020205020404" pitchFamily="49" charset="0"/>
                <a:cs typeface="Courier New" panose="02070309020205020404" pitchFamily="49" charset="0"/>
              </a:rPr>
              <a:t> (coalesce and migration of loops). </a:t>
            </a:r>
          </a:p>
        </p:txBody>
      </p:sp>
      <p:pic>
        <p:nvPicPr>
          <p:cNvPr id="40" name="Picture 39">
            <a:extLst>
              <a:ext uri="{FF2B5EF4-FFF2-40B4-BE49-F238E27FC236}">
                <a16:creationId xmlns:a16="http://schemas.microsoft.com/office/drawing/2014/main" id="{4F531287-9B44-6544-6AF1-20ABE6A733AA}"/>
              </a:ext>
            </a:extLst>
          </p:cNvPr>
          <p:cNvPicPr>
            <a:picLocks noChangeAspect="1"/>
          </p:cNvPicPr>
          <p:nvPr/>
        </p:nvPicPr>
        <p:blipFill>
          <a:blip r:embed="rId9"/>
          <a:stretch>
            <a:fillRect/>
          </a:stretch>
        </p:blipFill>
        <p:spPr>
          <a:xfrm>
            <a:off x="8971910" y="4784789"/>
            <a:ext cx="2517300" cy="1458134"/>
          </a:xfrm>
          <a:prstGeom prst="rect">
            <a:avLst/>
          </a:prstGeom>
        </p:spPr>
      </p:pic>
      <p:sp>
        <p:nvSpPr>
          <p:cNvPr id="41" name="TextBox 40">
            <a:extLst>
              <a:ext uri="{FF2B5EF4-FFF2-40B4-BE49-F238E27FC236}">
                <a16:creationId xmlns:a16="http://schemas.microsoft.com/office/drawing/2014/main" id="{929BEB3A-ACDA-9980-5346-217920D6F638}"/>
              </a:ext>
            </a:extLst>
          </p:cNvPr>
          <p:cNvSpPr txBox="1"/>
          <p:nvPr/>
        </p:nvSpPr>
        <p:spPr>
          <a:xfrm>
            <a:off x="4948943" y="1194137"/>
            <a:ext cx="2971803" cy="1015663"/>
          </a:xfrm>
          <a:prstGeom prst="rect">
            <a:avLst/>
          </a:prstGeom>
          <a:noFill/>
        </p:spPr>
        <p:txBody>
          <a:bodyPr wrap="square">
            <a:spAutoFit/>
          </a:bodyPr>
          <a:lstStyle/>
          <a:p>
            <a:pPr algn="just" eaLnBrk="0" fontAlgn="base" hangingPunct="0">
              <a:spcBef>
                <a:spcPct val="0"/>
              </a:spcBef>
              <a:spcAft>
                <a:spcPct val="0"/>
              </a:spcAft>
            </a:pPr>
            <a:r>
              <a:rPr lang="en-US" sz="1200" dirty="0">
                <a:solidFill>
                  <a:prstClr val="black"/>
                </a:solidFill>
                <a:latin typeface="Courier New" panose="02070309020205020404" pitchFamily="49" charset="0"/>
                <a:cs typeface="Courier New" panose="02070309020205020404" pitchFamily="49" charset="0"/>
              </a:rPr>
              <a:t>Targeted irradiation tests allow direct validation of dislocation and fission gas behavior predicted by mechanistic swelling model</a:t>
            </a:r>
          </a:p>
        </p:txBody>
      </p:sp>
      <p:pic>
        <p:nvPicPr>
          <p:cNvPr id="42" name="Picture 41">
            <a:extLst>
              <a:ext uri="{FF2B5EF4-FFF2-40B4-BE49-F238E27FC236}">
                <a16:creationId xmlns:a16="http://schemas.microsoft.com/office/drawing/2014/main" id="{63019203-33A8-F02D-B50F-60C6AACA564B}"/>
              </a:ext>
            </a:extLst>
          </p:cNvPr>
          <p:cNvPicPr>
            <a:picLocks noChangeAspect="1"/>
          </p:cNvPicPr>
          <p:nvPr/>
        </p:nvPicPr>
        <p:blipFill>
          <a:blip r:embed="rId10"/>
          <a:stretch>
            <a:fillRect/>
          </a:stretch>
        </p:blipFill>
        <p:spPr>
          <a:xfrm>
            <a:off x="2179447" y="2021051"/>
            <a:ext cx="1895245" cy="1426572"/>
          </a:xfrm>
          <a:prstGeom prst="rect">
            <a:avLst/>
          </a:prstGeom>
        </p:spPr>
      </p:pic>
      <p:pic>
        <p:nvPicPr>
          <p:cNvPr id="43" name="Picture 42">
            <a:extLst>
              <a:ext uri="{FF2B5EF4-FFF2-40B4-BE49-F238E27FC236}">
                <a16:creationId xmlns:a16="http://schemas.microsoft.com/office/drawing/2014/main" id="{474D4506-178F-8D30-B0F1-C737303B73D2}"/>
              </a:ext>
            </a:extLst>
          </p:cNvPr>
          <p:cNvPicPr>
            <a:picLocks noChangeAspect="1"/>
          </p:cNvPicPr>
          <p:nvPr/>
        </p:nvPicPr>
        <p:blipFill>
          <a:blip r:embed="rId11"/>
          <a:stretch>
            <a:fillRect/>
          </a:stretch>
        </p:blipFill>
        <p:spPr>
          <a:xfrm>
            <a:off x="9189208" y="1718655"/>
            <a:ext cx="2082703" cy="1612325"/>
          </a:xfrm>
          <a:prstGeom prst="rect">
            <a:avLst/>
          </a:prstGeom>
        </p:spPr>
      </p:pic>
    </p:spTree>
    <p:extLst>
      <p:ext uri="{BB962C8B-B14F-4D97-AF65-F5344CB8AC3E}">
        <p14:creationId xmlns:p14="http://schemas.microsoft.com/office/powerpoint/2010/main" val="215045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00"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28"/>
                </p:tgtEl>
              </p:cMediaNode>
            </p:video>
          </p:childTnLst>
        </p:cTn>
      </p:par>
    </p:tnLst>
    <p:bldLst>
      <p:bldP spid="21" grpId="0" animBg="1"/>
      <p:bldP spid="22" grpId="0" animBg="1"/>
      <p:bldP spid="23" grpId="0" animBg="1"/>
      <p:bldP spid="24" grpId="0" animBg="1"/>
      <p:bldP spid="25" grpId="0"/>
      <p:bldP spid="29" grpId="0" animBg="1"/>
      <p:bldP spid="30" grpId="0" animBg="1"/>
      <p:bldP spid="31" grpId="0"/>
      <p:bldP spid="33" grpId="0" animBg="1"/>
      <p:bldP spid="34" grpId="0" animBg="1"/>
      <p:bldP spid="35" grpId="0"/>
      <p:bldP spid="37" grpId="0" animBg="1"/>
      <p:bldP spid="38" grpId="0" animBg="1"/>
      <p:bldP spid="39"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3CA5824-72C7-0BEE-230B-8CA77D4B2B3C}"/>
              </a:ext>
            </a:extLst>
          </p:cNvPr>
          <p:cNvCxnSpPr>
            <a:cxnSpLocks/>
          </p:cNvCxnSpPr>
          <p:nvPr/>
        </p:nvCxnSpPr>
        <p:spPr bwMode="auto">
          <a:xfrm>
            <a:off x="468445" y="3589321"/>
            <a:ext cx="11430000" cy="0"/>
          </a:xfrm>
          <a:prstGeom prst="line">
            <a:avLst/>
          </a:prstGeom>
          <a:noFill/>
          <a:ln w="44450" cap="flat" cmpd="sng" algn="ctr">
            <a:solidFill>
              <a:srgbClr val="885A2C"/>
            </a:solidFill>
            <a:prstDash val="solid"/>
            <a:headEnd type="none" w="med" len="med"/>
            <a:tailEnd type="none" w="med" len="med"/>
          </a:ln>
          <a:effectLst/>
        </p:spPr>
      </p:cxnSp>
      <p:pic>
        <p:nvPicPr>
          <p:cNvPr id="3" name="Picture 2" descr="A blue text on a black background&#10;&#10;Description automatically generated">
            <a:extLst>
              <a:ext uri="{FF2B5EF4-FFF2-40B4-BE49-F238E27FC236}">
                <a16:creationId xmlns:a16="http://schemas.microsoft.com/office/drawing/2014/main" id="{264B81EA-B1BD-8CD4-7B01-AEA050C72DF8}"/>
              </a:ext>
            </a:extLst>
          </p:cNvPr>
          <p:cNvPicPr>
            <a:picLocks noChangeAspect="1"/>
          </p:cNvPicPr>
          <p:nvPr/>
        </p:nvPicPr>
        <p:blipFill rotWithShape="1">
          <a:blip r:embed="rId2">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4" name="Arrow: Pentagon 3">
            <a:extLst>
              <a:ext uri="{FF2B5EF4-FFF2-40B4-BE49-F238E27FC236}">
                <a16:creationId xmlns:a16="http://schemas.microsoft.com/office/drawing/2014/main" id="{B561D0D8-4327-8FDA-10C2-5E4789CD72BC}"/>
              </a:ext>
            </a:extLst>
          </p:cNvPr>
          <p:cNvSpPr/>
          <p:nvPr/>
        </p:nvSpPr>
        <p:spPr bwMode="auto">
          <a:xfrm>
            <a:off x="76199" y="76200"/>
            <a:ext cx="216604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5" name="Arrow: Chevron 4">
            <a:extLst>
              <a:ext uri="{FF2B5EF4-FFF2-40B4-BE49-F238E27FC236}">
                <a16:creationId xmlns:a16="http://schemas.microsoft.com/office/drawing/2014/main" id="{CDCF2002-19DB-80CD-611A-28F2CB8FDBE0}"/>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4F192084-F606-140C-E951-A29E17BF1B0B}"/>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6F1AB54F-05E7-A990-0C95-76A38B85261A}"/>
              </a:ext>
            </a:extLst>
          </p:cNvPr>
          <p:cNvSpPr/>
          <p:nvPr/>
        </p:nvSpPr>
        <p:spPr bwMode="auto">
          <a:xfrm>
            <a:off x="48685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366A5FE6-AE82-8167-07E7-144D14771BDB}"/>
              </a:ext>
            </a:extLst>
          </p:cNvPr>
          <p:cNvSpPr/>
          <p:nvPr/>
        </p:nvSpPr>
        <p:spPr bwMode="auto">
          <a:xfrm>
            <a:off x="62782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Arrow: Chevron 8">
            <a:extLst>
              <a:ext uri="{FF2B5EF4-FFF2-40B4-BE49-F238E27FC236}">
                <a16:creationId xmlns:a16="http://schemas.microsoft.com/office/drawing/2014/main" id="{A5D715A6-B536-B6CB-9D0C-F48801AFCD96}"/>
              </a:ext>
            </a:extLst>
          </p:cNvPr>
          <p:cNvSpPr/>
          <p:nvPr/>
        </p:nvSpPr>
        <p:spPr bwMode="auto">
          <a:xfrm>
            <a:off x="205998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0" name="Arrow: Chevron 9">
            <a:extLst>
              <a:ext uri="{FF2B5EF4-FFF2-40B4-BE49-F238E27FC236}">
                <a16:creationId xmlns:a16="http://schemas.microsoft.com/office/drawing/2014/main" id="{F42109E7-90E1-B660-48B9-D4D11CCDD84F}"/>
              </a:ext>
            </a:extLst>
          </p:cNvPr>
          <p:cNvSpPr/>
          <p:nvPr/>
        </p:nvSpPr>
        <p:spPr bwMode="auto">
          <a:xfrm>
            <a:off x="346968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B74DCD67-AE7A-2813-1F5B-25EFF82D7B16}"/>
              </a:ext>
            </a:extLst>
          </p:cNvPr>
          <p:cNvSpPr txBox="1"/>
          <p:nvPr/>
        </p:nvSpPr>
        <p:spPr>
          <a:xfrm>
            <a:off x="57149" y="142845"/>
            <a:ext cx="2153346"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Outline</a:t>
            </a:r>
          </a:p>
        </p:txBody>
      </p:sp>
      <p:sp>
        <p:nvSpPr>
          <p:cNvPr id="12" name="Arrow: Chevron 11">
            <a:extLst>
              <a:ext uri="{FF2B5EF4-FFF2-40B4-BE49-F238E27FC236}">
                <a16:creationId xmlns:a16="http://schemas.microsoft.com/office/drawing/2014/main" id="{E6ED2B96-3849-871C-8982-D706925AC3B7}"/>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3" name="Oval 12">
            <a:extLst>
              <a:ext uri="{FF2B5EF4-FFF2-40B4-BE49-F238E27FC236}">
                <a16:creationId xmlns:a16="http://schemas.microsoft.com/office/drawing/2014/main" id="{FF7C3D7E-7496-F79C-BD0B-4FC1E7F205CA}"/>
              </a:ext>
            </a:extLst>
          </p:cNvPr>
          <p:cNvSpPr/>
          <p:nvPr/>
        </p:nvSpPr>
        <p:spPr bwMode="auto">
          <a:xfrm>
            <a:off x="1133822" y="3429000"/>
            <a:ext cx="274320" cy="274320"/>
          </a:xfrm>
          <a:prstGeom prst="ellipse">
            <a:avLst/>
          </a:prstGeom>
          <a:solidFill>
            <a:srgbClr val="DFBE9D"/>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sz="2800" b="1" baseline="-25000">
              <a:solidFill>
                <a:srgbClr val="FFFFFF"/>
              </a:solidFill>
              <a:latin typeface="Arial" charset="0"/>
            </a:endParaRPr>
          </a:p>
        </p:txBody>
      </p:sp>
      <p:sp>
        <p:nvSpPr>
          <p:cNvPr id="14" name="TextBox 13">
            <a:extLst>
              <a:ext uri="{FF2B5EF4-FFF2-40B4-BE49-F238E27FC236}">
                <a16:creationId xmlns:a16="http://schemas.microsoft.com/office/drawing/2014/main" id="{6F9C145A-A3B0-52E2-B227-A533D1BEBE18}"/>
              </a:ext>
            </a:extLst>
          </p:cNvPr>
          <p:cNvSpPr txBox="1"/>
          <p:nvPr/>
        </p:nvSpPr>
        <p:spPr>
          <a:xfrm>
            <a:off x="281872" y="3814349"/>
            <a:ext cx="2114681" cy="369332"/>
          </a:xfrm>
          <a:prstGeom prst="rect">
            <a:avLst/>
          </a:prstGeom>
          <a:noFill/>
        </p:spPr>
        <p:txBody>
          <a:bodyPr wrap="none" rtlCol="0">
            <a:spAutoFit/>
          </a:bodyPr>
          <a:lstStyle/>
          <a:p>
            <a:pPr eaLnBrk="0" fontAlgn="base" hangingPunct="0">
              <a:spcBef>
                <a:spcPct val="0"/>
              </a:spcBef>
              <a:spcAft>
                <a:spcPct val="0"/>
              </a:spcAft>
            </a:pPr>
            <a:r>
              <a:rPr lang="en-US" b="1" dirty="0">
                <a:solidFill>
                  <a:srgbClr val="000000"/>
                </a:solidFill>
                <a:latin typeface="Courier New" panose="02070309020205020404" pitchFamily="49" charset="0"/>
                <a:cs typeface="Courier New" panose="02070309020205020404" pitchFamily="49" charset="0"/>
              </a:rPr>
              <a:t>M-X type fuels</a:t>
            </a:r>
          </a:p>
        </p:txBody>
      </p:sp>
      <p:grpSp>
        <p:nvGrpSpPr>
          <p:cNvPr id="15" name="Group 14">
            <a:extLst>
              <a:ext uri="{FF2B5EF4-FFF2-40B4-BE49-F238E27FC236}">
                <a16:creationId xmlns:a16="http://schemas.microsoft.com/office/drawing/2014/main" id="{E028B104-8F8F-76BC-E6FC-AC9D47B6A9C5}"/>
              </a:ext>
            </a:extLst>
          </p:cNvPr>
          <p:cNvGrpSpPr/>
          <p:nvPr/>
        </p:nvGrpSpPr>
        <p:grpSpPr>
          <a:xfrm>
            <a:off x="1981200" y="720629"/>
            <a:ext cx="2631148" cy="2982691"/>
            <a:chOff x="1981200" y="720629"/>
            <a:chExt cx="2631148" cy="2982691"/>
          </a:xfrm>
        </p:grpSpPr>
        <p:pic>
          <p:nvPicPr>
            <p:cNvPr id="16" name="Picture 15">
              <a:extLst>
                <a:ext uri="{FF2B5EF4-FFF2-40B4-BE49-F238E27FC236}">
                  <a16:creationId xmlns:a16="http://schemas.microsoft.com/office/drawing/2014/main" id="{7347B361-D7E7-39E9-FB5B-E1E10E3712EA}"/>
                </a:ext>
              </a:extLst>
            </p:cNvPr>
            <p:cNvPicPr>
              <a:picLocks noChangeAspect="1"/>
            </p:cNvPicPr>
            <p:nvPr/>
          </p:nvPicPr>
          <p:blipFill>
            <a:blip r:embed="rId3"/>
            <a:stretch>
              <a:fillRect/>
            </a:stretch>
          </p:blipFill>
          <p:spPr>
            <a:xfrm>
              <a:off x="2270345" y="720629"/>
              <a:ext cx="2081905" cy="1709582"/>
            </a:xfrm>
            <a:prstGeom prst="roundRect">
              <a:avLst>
                <a:gd name="adj" fmla="val 8594"/>
              </a:avLst>
            </a:prstGeom>
            <a:solidFill>
              <a:srgbClr val="FFFFFF">
                <a:shade val="85000"/>
              </a:srgbClr>
            </a:solidFill>
            <a:ln>
              <a:noFill/>
            </a:ln>
            <a:effectLst>
              <a:reflection blurRad="6350" stA="52000" endA="300" endPos="13000" dir="5400000" sy="-100000" algn="bl" rotWithShape="0"/>
            </a:effectLst>
          </p:spPr>
        </p:pic>
        <p:sp>
          <p:nvSpPr>
            <p:cNvPr id="17" name="TextBox 16">
              <a:extLst>
                <a:ext uri="{FF2B5EF4-FFF2-40B4-BE49-F238E27FC236}">
                  <a16:creationId xmlns:a16="http://schemas.microsoft.com/office/drawing/2014/main" id="{D115E467-0585-62A8-FF2C-E69E0E4E9488}"/>
                </a:ext>
              </a:extLst>
            </p:cNvPr>
            <p:cNvSpPr txBox="1"/>
            <p:nvPr/>
          </p:nvSpPr>
          <p:spPr>
            <a:xfrm>
              <a:off x="1981200" y="2505670"/>
              <a:ext cx="2631148" cy="92333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NSUF: Argonne National Laboratory</a:t>
              </a:r>
            </a:p>
          </p:txBody>
        </p:sp>
        <p:sp>
          <p:nvSpPr>
            <p:cNvPr id="18" name="Oval 17">
              <a:extLst>
                <a:ext uri="{FF2B5EF4-FFF2-40B4-BE49-F238E27FC236}">
                  <a16:creationId xmlns:a16="http://schemas.microsoft.com/office/drawing/2014/main" id="{0BF8B197-33D1-15D1-5DF2-EBE475FBA077}"/>
                </a:ext>
              </a:extLst>
            </p:cNvPr>
            <p:cNvSpPr/>
            <p:nvPr/>
          </p:nvSpPr>
          <p:spPr bwMode="auto">
            <a:xfrm>
              <a:off x="3118213" y="3429000"/>
              <a:ext cx="274320" cy="274320"/>
            </a:xfrm>
            <a:prstGeom prst="ellipse">
              <a:avLst/>
            </a:prstGeom>
            <a:solidFill>
              <a:srgbClr val="FFFF00">
                <a:lumMod val="75000"/>
              </a:srgbClr>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grpSp>
      <p:grpSp>
        <p:nvGrpSpPr>
          <p:cNvPr id="19" name="Group 18">
            <a:extLst>
              <a:ext uri="{FF2B5EF4-FFF2-40B4-BE49-F238E27FC236}">
                <a16:creationId xmlns:a16="http://schemas.microsoft.com/office/drawing/2014/main" id="{16CF075D-474A-A824-37A7-7622976C4C76}"/>
              </a:ext>
            </a:extLst>
          </p:cNvPr>
          <p:cNvGrpSpPr/>
          <p:nvPr/>
        </p:nvGrpSpPr>
        <p:grpSpPr>
          <a:xfrm>
            <a:off x="-2515111" y="3416949"/>
            <a:ext cx="2057401" cy="2557918"/>
            <a:chOff x="4343400" y="3416949"/>
            <a:chExt cx="2057401" cy="2557918"/>
          </a:xfrm>
        </p:grpSpPr>
        <p:sp>
          <p:nvSpPr>
            <p:cNvPr id="20" name="TextBox 19">
              <a:extLst>
                <a:ext uri="{FF2B5EF4-FFF2-40B4-BE49-F238E27FC236}">
                  <a16:creationId xmlns:a16="http://schemas.microsoft.com/office/drawing/2014/main" id="{D3462123-20F8-AA6F-B4F0-A94211360EBC}"/>
                </a:ext>
              </a:extLst>
            </p:cNvPr>
            <p:cNvSpPr txBox="1"/>
            <p:nvPr/>
          </p:nvSpPr>
          <p:spPr>
            <a:xfrm>
              <a:off x="4343400" y="3761694"/>
              <a:ext cx="2057401" cy="646331"/>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In-situ</a:t>
              </a: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IR TEM tests</a:t>
              </a:r>
            </a:p>
          </p:txBody>
        </p:sp>
        <p:sp>
          <p:nvSpPr>
            <p:cNvPr id="21" name="Oval 20">
              <a:extLst>
                <a:ext uri="{FF2B5EF4-FFF2-40B4-BE49-F238E27FC236}">
                  <a16:creationId xmlns:a16="http://schemas.microsoft.com/office/drawing/2014/main" id="{4181AD76-6850-4D09-4F45-B7F2D7742605}"/>
                </a:ext>
              </a:extLst>
            </p:cNvPr>
            <p:cNvSpPr/>
            <p:nvPr/>
          </p:nvSpPr>
          <p:spPr bwMode="auto">
            <a:xfrm>
              <a:off x="5234941" y="3416949"/>
              <a:ext cx="274320" cy="274320"/>
            </a:xfrm>
            <a:prstGeom prst="ellipse">
              <a:avLst/>
            </a:prstGeom>
            <a:solidFill>
              <a:srgbClr val="DADADA">
                <a:lumMod val="50000"/>
              </a:srgbClr>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pic>
          <p:nvPicPr>
            <p:cNvPr id="22" name="Picture 21">
              <a:extLst>
                <a:ext uri="{FF2B5EF4-FFF2-40B4-BE49-F238E27FC236}">
                  <a16:creationId xmlns:a16="http://schemas.microsoft.com/office/drawing/2014/main" id="{487AEE33-9652-A3A1-B5B1-DFD4151FF91C}"/>
                </a:ext>
              </a:extLst>
            </p:cNvPr>
            <p:cNvPicPr>
              <a:picLocks noChangeAspect="1"/>
            </p:cNvPicPr>
            <p:nvPr/>
          </p:nvPicPr>
          <p:blipFill>
            <a:blip r:embed="rId4"/>
            <a:stretch>
              <a:fillRect/>
            </a:stretch>
          </p:blipFill>
          <p:spPr>
            <a:xfrm>
              <a:off x="4591744" y="4389770"/>
              <a:ext cx="1560711" cy="1585097"/>
            </a:xfrm>
            <a:prstGeom prst="roundRect">
              <a:avLst>
                <a:gd name="adj" fmla="val 8594"/>
              </a:avLst>
            </a:prstGeom>
            <a:solidFill>
              <a:srgbClr val="FFFFFF">
                <a:shade val="85000"/>
              </a:srgbClr>
            </a:solidFill>
            <a:ln>
              <a:noFill/>
            </a:ln>
            <a:effectLst>
              <a:reflection blurRad="6350" stA="51000" endPos="18000" dir="5400000" sy="-100000" algn="bl" rotWithShape="0"/>
            </a:effectLst>
          </p:spPr>
        </p:pic>
      </p:grpSp>
      <p:grpSp>
        <p:nvGrpSpPr>
          <p:cNvPr id="23" name="Group 22">
            <a:extLst>
              <a:ext uri="{FF2B5EF4-FFF2-40B4-BE49-F238E27FC236}">
                <a16:creationId xmlns:a16="http://schemas.microsoft.com/office/drawing/2014/main" id="{0E8C0838-F8D6-0B6E-526F-3CFBFCA8C8B4}"/>
              </a:ext>
            </a:extLst>
          </p:cNvPr>
          <p:cNvGrpSpPr/>
          <p:nvPr/>
        </p:nvGrpSpPr>
        <p:grpSpPr>
          <a:xfrm>
            <a:off x="6243703" y="832739"/>
            <a:ext cx="3775512" cy="2893742"/>
            <a:chOff x="6243703" y="832739"/>
            <a:chExt cx="3775512" cy="2893742"/>
          </a:xfrm>
        </p:grpSpPr>
        <p:sp>
          <p:nvSpPr>
            <p:cNvPr id="24" name="TextBox 23">
              <a:extLst>
                <a:ext uri="{FF2B5EF4-FFF2-40B4-BE49-F238E27FC236}">
                  <a16:creationId xmlns:a16="http://schemas.microsoft.com/office/drawing/2014/main" id="{7BEBA8F4-DF68-702E-8A9B-71A2A1327775}"/>
                </a:ext>
              </a:extLst>
            </p:cNvPr>
            <p:cNvSpPr txBox="1"/>
            <p:nvPr/>
          </p:nvSpPr>
          <p:spPr>
            <a:xfrm>
              <a:off x="6243703" y="2737250"/>
              <a:ext cx="3485728" cy="646331"/>
            </a:xfrm>
            <a:prstGeom prst="rect">
              <a:avLst/>
            </a:prstGeom>
            <a:noFill/>
          </p:spPr>
          <p:txBody>
            <a:bodyPr wrap="square" rtlCol="0">
              <a:spAutoFit/>
            </a:bodyPr>
            <a:lstStyle/>
            <a:p>
              <a:pPr algn="ctr" eaLnBrk="0" fontAlgn="base" hangingPunct="0">
                <a:spcBef>
                  <a:spcPct val="0"/>
                </a:spcBef>
                <a:spcAft>
                  <a:spcPct val="0"/>
                </a:spcAft>
              </a:pPr>
              <a:r>
                <a:rPr lang="en-US" b="1" dirty="0">
                  <a:solidFill>
                    <a:srgbClr val="000000"/>
                  </a:solidFill>
                  <a:latin typeface="Courier New" panose="02070309020205020404" pitchFamily="49" charset="0"/>
                  <a:cs typeface="Courier New" panose="02070309020205020404" pitchFamily="49" charset="0"/>
                </a:rPr>
                <a:t>Post-processing analysis </a:t>
              </a:r>
            </a:p>
            <a:p>
              <a:pPr algn="ctr" eaLnBrk="0" fontAlgn="base" hangingPunct="0">
                <a:spcBef>
                  <a:spcPct val="0"/>
                </a:spcBef>
                <a:spcAft>
                  <a:spcPct val="0"/>
                </a:spcAft>
              </a:pPr>
              <a:r>
                <a:rPr lang="en-US" b="1" dirty="0">
                  <a:solidFill>
                    <a:srgbClr val="000000"/>
                  </a:solidFill>
                  <a:latin typeface="Courier New" panose="02070309020205020404" pitchFamily="49" charset="0"/>
                  <a:cs typeface="Courier New" panose="02070309020205020404" pitchFamily="49" charset="0"/>
                </a:rPr>
                <a:t>Defect growth model</a:t>
              </a:r>
            </a:p>
          </p:txBody>
        </p:sp>
        <p:sp>
          <p:nvSpPr>
            <p:cNvPr id="25" name="Oval 24">
              <a:extLst>
                <a:ext uri="{FF2B5EF4-FFF2-40B4-BE49-F238E27FC236}">
                  <a16:creationId xmlns:a16="http://schemas.microsoft.com/office/drawing/2014/main" id="{E37D1B03-6769-259A-1217-42D2C9C76FE5}"/>
                </a:ext>
              </a:extLst>
            </p:cNvPr>
            <p:cNvSpPr/>
            <p:nvPr/>
          </p:nvSpPr>
          <p:spPr bwMode="auto">
            <a:xfrm>
              <a:off x="7769206" y="3452161"/>
              <a:ext cx="274320" cy="274320"/>
            </a:xfrm>
            <a:prstGeom prst="ellipse">
              <a:avLst/>
            </a:prstGeom>
            <a:solidFill>
              <a:srgbClr val="007976"/>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sz="2800" b="1" baseline="-25000">
                <a:solidFill>
                  <a:srgbClr val="FFFFFF"/>
                </a:solidFill>
                <a:latin typeface="Arial" charset="0"/>
              </a:endParaRPr>
            </a:p>
          </p:txBody>
        </p:sp>
        <p:pic>
          <p:nvPicPr>
            <p:cNvPr id="26" name="Picture 25">
              <a:extLst>
                <a:ext uri="{FF2B5EF4-FFF2-40B4-BE49-F238E27FC236}">
                  <a16:creationId xmlns:a16="http://schemas.microsoft.com/office/drawing/2014/main" id="{7ED4992D-DC11-3DBE-60CC-83C34F2F2A10}"/>
                </a:ext>
              </a:extLst>
            </p:cNvPr>
            <p:cNvPicPr>
              <a:picLocks noChangeAspect="1"/>
            </p:cNvPicPr>
            <p:nvPr/>
          </p:nvPicPr>
          <p:blipFill>
            <a:blip r:embed="rId5"/>
            <a:stretch>
              <a:fillRect/>
            </a:stretch>
          </p:blipFill>
          <p:spPr>
            <a:xfrm>
              <a:off x="6265444" y="832739"/>
              <a:ext cx="1560711" cy="1511778"/>
            </a:xfrm>
            <a:prstGeom prst="rect">
              <a:avLst/>
            </a:prstGeom>
          </p:spPr>
        </p:pic>
        <p:pic>
          <p:nvPicPr>
            <p:cNvPr id="27" name="Picture 26">
              <a:extLst>
                <a:ext uri="{FF2B5EF4-FFF2-40B4-BE49-F238E27FC236}">
                  <a16:creationId xmlns:a16="http://schemas.microsoft.com/office/drawing/2014/main" id="{FC64EB6C-E46D-E67E-3852-2F7DD104111F}"/>
                </a:ext>
              </a:extLst>
            </p:cNvPr>
            <p:cNvPicPr>
              <a:picLocks noChangeAspect="1"/>
            </p:cNvPicPr>
            <p:nvPr/>
          </p:nvPicPr>
          <p:blipFill>
            <a:blip r:embed="rId6"/>
            <a:stretch>
              <a:fillRect/>
            </a:stretch>
          </p:blipFill>
          <p:spPr>
            <a:xfrm>
              <a:off x="7696200" y="973641"/>
              <a:ext cx="2323015" cy="1436419"/>
            </a:xfrm>
            <a:prstGeom prst="rect">
              <a:avLst/>
            </a:prstGeom>
          </p:spPr>
        </p:pic>
      </p:grpSp>
      <p:pic>
        <p:nvPicPr>
          <p:cNvPr id="28" name="Picture 27" descr="A close-up of a magnetism&#10;&#10;Description automatically generated">
            <a:extLst>
              <a:ext uri="{FF2B5EF4-FFF2-40B4-BE49-F238E27FC236}">
                <a16:creationId xmlns:a16="http://schemas.microsoft.com/office/drawing/2014/main" id="{062D146F-9BE7-873D-38E1-7C7C588D86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661" y="4454191"/>
            <a:ext cx="2480399" cy="1697892"/>
          </a:xfrm>
          <a:prstGeom prst="rect">
            <a:avLst/>
          </a:prstGeom>
          <a:ln>
            <a:noFill/>
          </a:ln>
          <a:effectLst>
            <a:reflection blurRad="6350" stA="51000" endPos="12000" dir="5400000" sy="-100000" algn="bl" rotWithShape="0"/>
            <a:softEdge rad="112500"/>
          </a:effectLst>
        </p:spPr>
      </p:pic>
      <p:pic>
        <p:nvPicPr>
          <p:cNvPr id="29" name="Picture 28" descr="A group of white and green spheres&#10;&#10;Description automatically generated">
            <a:extLst>
              <a:ext uri="{FF2B5EF4-FFF2-40B4-BE49-F238E27FC236}">
                <a16:creationId xmlns:a16="http://schemas.microsoft.com/office/drawing/2014/main" id="{16F614BE-71DC-6078-5A5D-50B676DECDE7}"/>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1913540" y="4164615"/>
            <a:ext cx="1000890" cy="1015663"/>
          </a:xfrm>
          <a:prstGeom prst="rect">
            <a:avLst/>
          </a:prstGeom>
          <a:effectLst>
            <a:outerShdw blurRad="50800" dist="38100" dir="13500000" algn="br" rotWithShape="0">
              <a:prstClr val="black">
                <a:alpha val="40000"/>
              </a:prstClr>
            </a:outerShdw>
            <a:reflection blurRad="12700" stA="18000" endPos="28000" dir="5400000" sy="-100000" algn="bl" rotWithShape="0"/>
          </a:effectLst>
        </p:spPr>
      </p:pic>
      <p:grpSp>
        <p:nvGrpSpPr>
          <p:cNvPr id="30" name="Group 29">
            <a:extLst>
              <a:ext uri="{FF2B5EF4-FFF2-40B4-BE49-F238E27FC236}">
                <a16:creationId xmlns:a16="http://schemas.microsoft.com/office/drawing/2014/main" id="{9A873823-B987-F526-8821-04B2D0F9670B}"/>
              </a:ext>
            </a:extLst>
          </p:cNvPr>
          <p:cNvGrpSpPr/>
          <p:nvPr/>
        </p:nvGrpSpPr>
        <p:grpSpPr>
          <a:xfrm>
            <a:off x="9420871" y="3452161"/>
            <a:ext cx="2522866" cy="2871593"/>
            <a:chOff x="9420871" y="3452161"/>
            <a:chExt cx="2522866" cy="2871593"/>
          </a:xfrm>
        </p:grpSpPr>
        <p:sp>
          <p:nvSpPr>
            <p:cNvPr id="31" name="TextBox 30">
              <a:extLst>
                <a:ext uri="{FF2B5EF4-FFF2-40B4-BE49-F238E27FC236}">
                  <a16:creationId xmlns:a16="http://schemas.microsoft.com/office/drawing/2014/main" id="{5E5A571B-C10B-4AAD-BBAA-E9FC4505BFAF}"/>
                </a:ext>
              </a:extLst>
            </p:cNvPr>
            <p:cNvSpPr txBox="1"/>
            <p:nvPr/>
          </p:nvSpPr>
          <p:spPr>
            <a:xfrm>
              <a:off x="9512853" y="3710771"/>
              <a:ext cx="2362201" cy="123110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Fuel Insights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UN vs UO</a:t>
              </a:r>
              <a:r>
                <a:rPr kumimoji="0" lang="en-US" sz="1400" b="0" i="1" u="none" strike="noStrike" kern="0" cap="none" spc="0" normalizeH="0" baseline="-25000" noProof="0" dirty="0">
                  <a:ln>
                    <a:noFill/>
                  </a:ln>
                  <a:solidFill>
                    <a:srgbClr val="000000"/>
                  </a:solidFill>
                  <a:effectLst/>
                  <a:uLnTx/>
                  <a:uFillTx/>
                  <a:latin typeface="Courier New" panose="02070309020205020404" pitchFamily="49" charset="0"/>
                  <a:cs typeface="Courier New" panose="02070309020205020404" pitchFamily="49" charset="0"/>
                </a:rPr>
                <a:t>2</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Previous studies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Loop types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Loops near the GBs</a:t>
              </a:r>
            </a:p>
          </p:txBody>
        </p:sp>
        <p:sp>
          <p:nvSpPr>
            <p:cNvPr id="32" name="Oval 31">
              <a:extLst>
                <a:ext uri="{FF2B5EF4-FFF2-40B4-BE49-F238E27FC236}">
                  <a16:creationId xmlns:a16="http://schemas.microsoft.com/office/drawing/2014/main" id="{3610B6D4-F5C1-47B4-190C-CB2497C6E927}"/>
                </a:ext>
              </a:extLst>
            </p:cNvPr>
            <p:cNvSpPr/>
            <p:nvPr/>
          </p:nvSpPr>
          <p:spPr bwMode="auto">
            <a:xfrm>
              <a:off x="10303471" y="3452161"/>
              <a:ext cx="274320" cy="274320"/>
            </a:xfrm>
            <a:prstGeom prst="ellipse">
              <a:avLst/>
            </a:prstGeom>
            <a:solidFill>
              <a:srgbClr val="FFCAAA">
                <a:lumMod val="25000"/>
              </a:srgbClr>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pic>
          <p:nvPicPr>
            <p:cNvPr id="33" name="Picture 32">
              <a:extLst>
                <a:ext uri="{FF2B5EF4-FFF2-40B4-BE49-F238E27FC236}">
                  <a16:creationId xmlns:a16="http://schemas.microsoft.com/office/drawing/2014/main" id="{AD2C6396-3178-618A-5C7B-7F191494EB38}"/>
                </a:ext>
              </a:extLst>
            </p:cNvPr>
            <p:cNvPicPr>
              <a:picLocks noChangeAspect="1"/>
            </p:cNvPicPr>
            <p:nvPr/>
          </p:nvPicPr>
          <p:blipFill>
            <a:blip r:embed="rId10"/>
            <a:stretch>
              <a:fillRect/>
            </a:stretch>
          </p:blipFill>
          <p:spPr>
            <a:xfrm>
              <a:off x="10730173" y="4968885"/>
              <a:ext cx="1213564" cy="1354869"/>
            </a:xfrm>
            <a:prstGeom prst="rect">
              <a:avLst/>
            </a:prstGeom>
          </p:spPr>
        </p:pic>
        <p:pic>
          <p:nvPicPr>
            <p:cNvPr id="34" name="Picture 33">
              <a:extLst>
                <a:ext uri="{FF2B5EF4-FFF2-40B4-BE49-F238E27FC236}">
                  <a16:creationId xmlns:a16="http://schemas.microsoft.com/office/drawing/2014/main" id="{0DBA6255-D9C0-C52B-A5E4-744034FB9EF6}"/>
                </a:ext>
              </a:extLst>
            </p:cNvPr>
            <p:cNvPicPr>
              <a:picLocks noChangeAspect="1"/>
            </p:cNvPicPr>
            <p:nvPr/>
          </p:nvPicPr>
          <p:blipFill>
            <a:blip r:embed="rId11"/>
            <a:stretch>
              <a:fillRect/>
            </a:stretch>
          </p:blipFill>
          <p:spPr>
            <a:xfrm>
              <a:off x="9420871" y="4905742"/>
              <a:ext cx="1263436" cy="1329934"/>
            </a:xfrm>
            <a:prstGeom prst="rect">
              <a:avLst/>
            </a:prstGeom>
          </p:spPr>
        </p:pic>
      </p:grpSp>
    </p:spTree>
    <p:extLst>
      <p:ext uri="{BB962C8B-B14F-4D97-AF65-F5344CB8AC3E}">
        <p14:creationId xmlns:p14="http://schemas.microsoft.com/office/powerpoint/2010/main" val="348099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0.40781 -3.7037E-6 L -2.5E-6 -3.7037E-6 " pathEditMode="relative" rAng="0" ptsTypes="AA">
                                      <p:cBhvr>
                                        <p:cTn id="8" dur="2000" fill="hold"/>
                                        <p:tgtEl>
                                          <p:spTgt spid="15"/>
                                        </p:tgtEl>
                                        <p:attrNameLst>
                                          <p:attrName>ppt_x</p:attrName>
                                          <p:attrName>ppt_y</p:attrName>
                                        </p:attrNameLst>
                                      </p:cBhvr>
                                      <p:rCtr x="20391" y="0"/>
                                    </p:animMotion>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5E-6 -2.22222E-6 L 0.56563 -2.22222E-6 " pathEditMode="relative" rAng="0" ptsTypes="AA">
                                      <p:cBhvr>
                                        <p:cTn id="12" dur="2000" fill="hold"/>
                                        <p:tgtEl>
                                          <p:spTgt spid="19"/>
                                        </p:tgtEl>
                                        <p:attrNameLst>
                                          <p:attrName>ppt_x</p:attrName>
                                          <p:attrName>ppt_y</p:attrName>
                                        </p:attrNameLst>
                                      </p:cBhvr>
                                      <p:rCtr x="28281" y="0"/>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63" presetClass="path" presetSubtype="0" accel="50000" decel="50000" fill="hold" nodeType="withEffect">
                                  <p:stCondLst>
                                    <p:cond delay="0"/>
                                  </p:stCondLst>
                                  <p:childTnLst>
                                    <p:animMotion origin="layout" path="M -0.83568 2.59259E-6 L 2.29417E-16 2.59259E-6 " pathEditMode="relative" rAng="0" ptsTypes="AA">
                                      <p:cBhvr>
                                        <p:cTn id="21" dur="2000" fill="hold"/>
                                        <p:tgtEl>
                                          <p:spTgt spid="23"/>
                                        </p:tgtEl>
                                        <p:attrNameLst>
                                          <p:attrName>ppt_x</p:attrName>
                                          <p:attrName>ppt_y</p:attrName>
                                        </p:attrNameLst>
                                      </p:cBhvr>
                                      <p:rCtr x="41875" y="0"/>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63" presetClass="path" presetSubtype="0" accel="50000" decel="50000" fill="hold" nodeType="withEffect">
                                  <p:stCondLst>
                                    <p:cond delay="0"/>
                                  </p:stCondLst>
                                  <p:childTnLst>
                                    <p:animMotion origin="layout" path="M -1.00937 -1.48148E-6 L -2.08333E-6 -1.48148E-6 " pathEditMode="relative" rAng="0" ptsTypes="AA">
                                      <p:cBhvr>
                                        <p:cTn id="27" dur="2000" fill="hold"/>
                                        <p:tgtEl>
                                          <p:spTgt spid="30"/>
                                        </p:tgtEl>
                                        <p:attrNameLst>
                                          <p:attrName>ppt_x</p:attrName>
                                          <p:attrName>ppt_y</p:attrName>
                                        </p:attrNameLst>
                                      </p:cBhvr>
                                      <p:rCtr x="504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6">
            <a:hlinkClick r:id="" action="ppaction://media"/>
            <a:extLst>
              <a:ext uri="{FF2B5EF4-FFF2-40B4-BE49-F238E27FC236}">
                <a16:creationId xmlns:a16="http://schemas.microsoft.com/office/drawing/2014/main" id="{81F3DDF2-C93A-B675-DF5D-4606FF021E8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9" t="9814" r="-1" b="5259"/>
          <a:stretch/>
        </p:blipFill>
        <p:spPr>
          <a:xfrm>
            <a:off x="627176" y="1426458"/>
            <a:ext cx="1310586" cy="1161867"/>
          </a:xfrm>
          <a:prstGeom prst="rect">
            <a:avLst/>
          </a:prstGeom>
          <a:ln>
            <a:noFill/>
          </a:ln>
        </p:spPr>
      </p:pic>
      <p:pic>
        <p:nvPicPr>
          <p:cNvPr id="3" name="Picture 2">
            <a:extLst>
              <a:ext uri="{FF2B5EF4-FFF2-40B4-BE49-F238E27FC236}">
                <a16:creationId xmlns:a16="http://schemas.microsoft.com/office/drawing/2014/main" id="{53AA5B78-1360-15C9-14F4-BF9C82BF5D14}"/>
              </a:ext>
            </a:extLst>
          </p:cNvPr>
          <p:cNvPicPr>
            <a:picLocks noChangeAspect="1"/>
          </p:cNvPicPr>
          <p:nvPr/>
        </p:nvPicPr>
        <p:blipFill rotWithShape="1">
          <a:blip r:embed="rId6"/>
          <a:srcRect l="16453" t="12876" r="17739" b="24605"/>
          <a:stretch/>
        </p:blipFill>
        <p:spPr>
          <a:xfrm>
            <a:off x="474776" y="1492217"/>
            <a:ext cx="304800" cy="381000"/>
          </a:xfrm>
          <a:prstGeom prst="rect">
            <a:avLst/>
          </a:prstGeom>
          <a:solidFill>
            <a:srgbClr val="F8F8F8"/>
          </a:solidFill>
        </p:spPr>
      </p:pic>
      <p:pic>
        <p:nvPicPr>
          <p:cNvPr id="4" name="Picture 3" descr="A blue text on a black background&#10;&#10;Description automatically generated">
            <a:extLst>
              <a:ext uri="{FF2B5EF4-FFF2-40B4-BE49-F238E27FC236}">
                <a16:creationId xmlns:a16="http://schemas.microsoft.com/office/drawing/2014/main" id="{B104786E-7F79-444C-0B9D-CC3A7ABA1228}"/>
              </a:ext>
            </a:extLst>
          </p:cNvPr>
          <p:cNvPicPr>
            <a:picLocks noChangeAspect="1"/>
          </p:cNvPicPr>
          <p:nvPr/>
        </p:nvPicPr>
        <p:blipFill rotWithShape="1">
          <a:blip r:embed="rId7">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5" name="Arrow: Pentagon 4">
            <a:extLst>
              <a:ext uri="{FF2B5EF4-FFF2-40B4-BE49-F238E27FC236}">
                <a16:creationId xmlns:a16="http://schemas.microsoft.com/office/drawing/2014/main" id="{5B698864-8529-E99E-3C80-55BD2D900CF8}"/>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6" name="Arrow: Chevron 5">
            <a:extLst>
              <a:ext uri="{FF2B5EF4-FFF2-40B4-BE49-F238E27FC236}">
                <a16:creationId xmlns:a16="http://schemas.microsoft.com/office/drawing/2014/main" id="{73A8F767-C93A-E4BA-A576-A605B0003A54}"/>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50176F5E-AEC6-E6A6-0D9F-C2E816D3D4D5}"/>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167AFC34-03C9-9B7D-B7F9-D2C2B117904F}"/>
              </a:ext>
            </a:extLst>
          </p:cNvPr>
          <p:cNvSpPr/>
          <p:nvPr/>
        </p:nvSpPr>
        <p:spPr bwMode="auto">
          <a:xfrm>
            <a:off x="48685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Arrow: Chevron 8">
            <a:extLst>
              <a:ext uri="{FF2B5EF4-FFF2-40B4-BE49-F238E27FC236}">
                <a16:creationId xmlns:a16="http://schemas.microsoft.com/office/drawing/2014/main" id="{9DAE879C-39E3-8435-F038-78D3CA6A0542}"/>
              </a:ext>
            </a:extLst>
          </p:cNvPr>
          <p:cNvSpPr/>
          <p:nvPr/>
        </p:nvSpPr>
        <p:spPr bwMode="auto">
          <a:xfrm>
            <a:off x="62782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0" name="Arrow: Chevron 9">
            <a:extLst>
              <a:ext uri="{FF2B5EF4-FFF2-40B4-BE49-F238E27FC236}">
                <a16:creationId xmlns:a16="http://schemas.microsoft.com/office/drawing/2014/main" id="{6A52B251-C9FA-190B-E31B-C06FC73E2586}"/>
              </a:ext>
            </a:extLst>
          </p:cNvPr>
          <p:cNvSpPr/>
          <p:nvPr/>
        </p:nvSpPr>
        <p:spPr bwMode="auto">
          <a:xfrm>
            <a:off x="838200" y="76200"/>
            <a:ext cx="422017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AD78B1C1-6D89-C1B0-9E0B-C67300871664}"/>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2" name="Arrow: Chevron 11">
            <a:extLst>
              <a:ext uri="{FF2B5EF4-FFF2-40B4-BE49-F238E27FC236}">
                <a16:creationId xmlns:a16="http://schemas.microsoft.com/office/drawing/2014/main" id="{51EC384E-3671-4E31-4882-799089F57957}"/>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3" name="TextBox 12">
            <a:extLst>
              <a:ext uri="{FF2B5EF4-FFF2-40B4-BE49-F238E27FC236}">
                <a16:creationId xmlns:a16="http://schemas.microsoft.com/office/drawing/2014/main" id="{9E23A12F-B62B-3735-E695-2551F9CAB796}"/>
              </a:ext>
            </a:extLst>
          </p:cNvPr>
          <p:cNvSpPr txBox="1"/>
          <p:nvPr/>
        </p:nvSpPr>
        <p:spPr>
          <a:xfrm>
            <a:off x="1107031" y="142845"/>
            <a:ext cx="3761534"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UN as advanced nuclear fuel</a:t>
            </a:r>
          </a:p>
        </p:txBody>
      </p:sp>
      <p:pic>
        <p:nvPicPr>
          <p:cNvPr id="14" name="Picture 13">
            <a:extLst>
              <a:ext uri="{FF2B5EF4-FFF2-40B4-BE49-F238E27FC236}">
                <a16:creationId xmlns:a16="http://schemas.microsoft.com/office/drawing/2014/main" id="{C227FA3E-C7CF-781A-EDC1-2B60FFF5D4DB}"/>
              </a:ext>
            </a:extLst>
          </p:cNvPr>
          <p:cNvPicPr>
            <a:picLocks noChangeAspect="1"/>
          </p:cNvPicPr>
          <p:nvPr/>
        </p:nvPicPr>
        <p:blipFill>
          <a:blip r:embed="rId8"/>
          <a:stretch>
            <a:fillRect/>
          </a:stretch>
        </p:blipFill>
        <p:spPr>
          <a:xfrm rot="16200000">
            <a:off x="674982" y="339840"/>
            <a:ext cx="466241" cy="1224985"/>
          </a:xfrm>
          <a:prstGeom prst="rect">
            <a:avLst/>
          </a:prstGeom>
        </p:spPr>
      </p:pic>
      <p:sp>
        <p:nvSpPr>
          <p:cNvPr id="15" name="TextBox 14">
            <a:extLst>
              <a:ext uri="{FF2B5EF4-FFF2-40B4-BE49-F238E27FC236}">
                <a16:creationId xmlns:a16="http://schemas.microsoft.com/office/drawing/2014/main" id="{763679B0-D5D7-B527-638D-9C44608DFADC}"/>
              </a:ext>
            </a:extLst>
          </p:cNvPr>
          <p:cNvSpPr txBox="1"/>
          <p:nvPr/>
        </p:nvSpPr>
        <p:spPr>
          <a:xfrm>
            <a:off x="313034" y="555842"/>
            <a:ext cx="11735346" cy="707886"/>
          </a:xfrm>
          <a:prstGeom prst="rect">
            <a:avLst/>
          </a:prstGeom>
          <a:noFill/>
          <a:effectLst>
            <a:outerShdw blurRad="127000" dist="165100" dir="1080000" algn="l" rotWithShape="0">
              <a:srgbClr val="44546A">
                <a:lumMod val="75000"/>
                <a:alpha val="40000"/>
              </a:srgbClr>
            </a:outerShdw>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546A">
                    <a:lumMod val="40000"/>
                    <a:lumOff val="60000"/>
                  </a:srgbClr>
                </a:solidFill>
                <a:effectLst>
                  <a:outerShdw blurRad="38100" dist="38100" dir="2700000" algn="tl">
                    <a:srgbClr val="000000">
                      <a:alpha val="43137"/>
                    </a:srgbClr>
                  </a:outerShdw>
                </a:effectLst>
                <a:uLnTx/>
                <a:uFillTx/>
              </a:rPr>
              <a:t>Uranium Mononitride: MX-type nuclear fuel</a:t>
            </a:r>
          </a:p>
        </p:txBody>
      </p:sp>
      <p:sp>
        <p:nvSpPr>
          <p:cNvPr id="16" name="Rectangle: Rounded Corners 15">
            <a:extLst>
              <a:ext uri="{FF2B5EF4-FFF2-40B4-BE49-F238E27FC236}">
                <a16:creationId xmlns:a16="http://schemas.microsoft.com/office/drawing/2014/main" id="{2FDF395E-78D1-6C45-ED3D-CB82C975174E}"/>
              </a:ext>
            </a:extLst>
          </p:cNvPr>
          <p:cNvSpPr/>
          <p:nvPr/>
        </p:nvSpPr>
        <p:spPr bwMode="auto">
          <a:xfrm>
            <a:off x="313034" y="1317383"/>
            <a:ext cx="4250186" cy="4895585"/>
          </a:xfrm>
          <a:prstGeom prst="round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pic>
        <p:nvPicPr>
          <p:cNvPr id="18" name="Picture 17">
            <a:extLst>
              <a:ext uri="{FF2B5EF4-FFF2-40B4-BE49-F238E27FC236}">
                <a16:creationId xmlns:a16="http://schemas.microsoft.com/office/drawing/2014/main" id="{EF971C7B-DBB9-ACF5-E74F-F178507733CF}"/>
              </a:ext>
            </a:extLst>
          </p:cNvPr>
          <p:cNvPicPr>
            <a:picLocks noChangeAspect="1"/>
          </p:cNvPicPr>
          <p:nvPr/>
        </p:nvPicPr>
        <p:blipFill>
          <a:blip r:embed="rId9"/>
          <a:stretch>
            <a:fillRect/>
          </a:stretch>
        </p:blipFill>
        <p:spPr>
          <a:xfrm>
            <a:off x="5143937" y="3559803"/>
            <a:ext cx="3326227" cy="2466429"/>
          </a:xfrm>
          <a:prstGeom prst="rect">
            <a:avLst/>
          </a:prstGeom>
        </p:spPr>
      </p:pic>
      <p:sp>
        <p:nvSpPr>
          <p:cNvPr id="19" name="Rectangle: Rounded Corners 18">
            <a:extLst>
              <a:ext uri="{FF2B5EF4-FFF2-40B4-BE49-F238E27FC236}">
                <a16:creationId xmlns:a16="http://schemas.microsoft.com/office/drawing/2014/main" id="{3A0056CC-66ED-9A33-2381-988B3C751B65}"/>
              </a:ext>
            </a:extLst>
          </p:cNvPr>
          <p:cNvSpPr/>
          <p:nvPr/>
        </p:nvSpPr>
        <p:spPr>
          <a:xfrm>
            <a:off x="8686799" y="1745160"/>
            <a:ext cx="3026171" cy="606878"/>
          </a:xfrm>
          <a:prstGeom prst="roundRect">
            <a:avLst/>
          </a:prstGeom>
          <a:no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DIMENSIONAL INSTABILITY </a:t>
            </a:r>
            <a:r>
              <a:rPr kumimoji="0" lang="en-US" sz="1800" b="0" i="0" u="none" strike="noStrike" kern="0" cap="none" spc="0" normalizeH="0" baseline="0" noProof="0" dirty="0">
                <a:ln>
                  <a:noFill/>
                </a:ln>
                <a:solidFill>
                  <a:prstClr val="black"/>
                </a:solidFill>
                <a:effectLst/>
                <a:uLnTx/>
                <a:uFillTx/>
                <a:sym typeface="Wingdings" panose="05000000000000000000" pitchFamily="2" charset="2"/>
              </a:rPr>
              <a:t> POINT DEFECT SINKS</a:t>
            </a:r>
            <a:endParaRPr kumimoji="0" lang="en-US" sz="1800" b="0" i="0" u="none" strike="noStrike" kern="0" cap="none" spc="0" normalizeH="0" baseline="0" noProof="0" dirty="0">
              <a:ln>
                <a:noFill/>
              </a:ln>
              <a:solidFill>
                <a:prstClr val="black"/>
              </a:solidFill>
              <a:effectLst/>
              <a:uLnTx/>
              <a:uFillTx/>
            </a:endParaRPr>
          </a:p>
        </p:txBody>
      </p:sp>
      <p:sp>
        <p:nvSpPr>
          <p:cNvPr id="20" name="Arrow: Down 19">
            <a:extLst>
              <a:ext uri="{FF2B5EF4-FFF2-40B4-BE49-F238E27FC236}">
                <a16:creationId xmlns:a16="http://schemas.microsoft.com/office/drawing/2014/main" id="{176352EF-A374-F872-2AE3-974A2F3F45B0}"/>
              </a:ext>
            </a:extLst>
          </p:cNvPr>
          <p:cNvSpPr/>
          <p:nvPr/>
        </p:nvSpPr>
        <p:spPr>
          <a:xfrm rot="1880485">
            <a:off x="9446771" y="2398309"/>
            <a:ext cx="297719" cy="772242"/>
          </a:xfrm>
          <a:prstGeom prst="downArrow">
            <a:avLst/>
          </a:prstGeom>
          <a:noFill/>
          <a:ln w="15875" cap="flat" cmpd="sng" algn="ctr">
            <a:solidFill>
              <a:srgbClr val="A5A5A5">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1" name="Rectangle: Rounded Corners 20">
            <a:extLst>
              <a:ext uri="{FF2B5EF4-FFF2-40B4-BE49-F238E27FC236}">
                <a16:creationId xmlns:a16="http://schemas.microsoft.com/office/drawing/2014/main" id="{C17CBE0E-8B89-71EE-6CB1-41871059207A}"/>
              </a:ext>
            </a:extLst>
          </p:cNvPr>
          <p:cNvSpPr/>
          <p:nvPr/>
        </p:nvSpPr>
        <p:spPr>
          <a:xfrm>
            <a:off x="7924800" y="3254859"/>
            <a:ext cx="1995264" cy="446958"/>
          </a:xfrm>
          <a:prstGeom prst="roundRect">
            <a:avLst/>
          </a:prstGeom>
          <a:no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MICROSTRUCTURE</a:t>
            </a:r>
          </a:p>
        </p:txBody>
      </p:sp>
      <p:sp>
        <p:nvSpPr>
          <p:cNvPr id="22" name="Rectangle: Rounded Corners 21">
            <a:extLst>
              <a:ext uri="{FF2B5EF4-FFF2-40B4-BE49-F238E27FC236}">
                <a16:creationId xmlns:a16="http://schemas.microsoft.com/office/drawing/2014/main" id="{7314A71C-CE0F-0B5C-C2E4-CD31681BF494}"/>
              </a:ext>
            </a:extLst>
          </p:cNvPr>
          <p:cNvSpPr/>
          <p:nvPr/>
        </p:nvSpPr>
        <p:spPr>
          <a:xfrm>
            <a:off x="10134585" y="3254859"/>
            <a:ext cx="1676415" cy="446958"/>
          </a:xfrm>
          <a:prstGeom prst="roundRect">
            <a:avLst/>
          </a:prstGeom>
          <a:no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COMPOSITION</a:t>
            </a:r>
          </a:p>
        </p:txBody>
      </p:sp>
      <p:sp>
        <p:nvSpPr>
          <p:cNvPr id="23" name="Arrow: Down 22">
            <a:extLst>
              <a:ext uri="{FF2B5EF4-FFF2-40B4-BE49-F238E27FC236}">
                <a16:creationId xmlns:a16="http://schemas.microsoft.com/office/drawing/2014/main" id="{F61BA272-6CFD-B973-A951-DA123F9C8C59}"/>
              </a:ext>
            </a:extLst>
          </p:cNvPr>
          <p:cNvSpPr/>
          <p:nvPr/>
        </p:nvSpPr>
        <p:spPr>
          <a:xfrm rot="19539759">
            <a:off x="10115460" y="2398310"/>
            <a:ext cx="297719" cy="772242"/>
          </a:xfrm>
          <a:prstGeom prst="downArrow">
            <a:avLst/>
          </a:prstGeom>
          <a:noFill/>
          <a:ln w="15875" cap="flat" cmpd="sng" algn="ctr">
            <a:solidFill>
              <a:srgbClr val="A5A5A5">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24" name="Straight Connector 23">
            <a:extLst>
              <a:ext uri="{FF2B5EF4-FFF2-40B4-BE49-F238E27FC236}">
                <a16:creationId xmlns:a16="http://schemas.microsoft.com/office/drawing/2014/main" id="{0256955F-6106-A42C-9404-60250A6F3644}"/>
              </a:ext>
            </a:extLst>
          </p:cNvPr>
          <p:cNvCxnSpPr>
            <a:cxnSpLocks/>
          </p:cNvCxnSpPr>
          <p:nvPr/>
        </p:nvCxnSpPr>
        <p:spPr>
          <a:xfrm>
            <a:off x="8229600" y="3701817"/>
            <a:ext cx="0" cy="1015148"/>
          </a:xfrm>
          <a:prstGeom prst="line">
            <a:avLst/>
          </a:prstGeom>
          <a:noFill/>
          <a:ln w="6350" cap="flat" cmpd="sng" algn="ctr">
            <a:solidFill>
              <a:sysClr val="windowText" lastClr="000000"/>
            </a:solidFill>
            <a:prstDash val="solid"/>
            <a:miter lim="800000"/>
          </a:ln>
          <a:effectLst/>
        </p:spPr>
      </p:cxnSp>
      <p:sp>
        <p:nvSpPr>
          <p:cNvPr id="25" name="TextBox 24">
            <a:extLst>
              <a:ext uri="{FF2B5EF4-FFF2-40B4-BE49-F238E27FC236}">
                <a16:creationId xmlns:a16="http://schemas.microsoft.com/office/drawing/2014/main" id="{4DFE6F41-27BF-BFBD-978F-FC99E6848D0D}"/>
              </a:ext>
            </a:extLst>
          </p:cNvPr>
          <p:cNvSpPr txBox="1"/>
          <p:nvPr/>
        </p:nvSpPr>
        <p:spPr>
          <a:xfrm>
            <a:off x="8224360" y="3885968"/>
            <a:ext cx="1951544" cy="830997"/>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Dislocations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          (loops, lines)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Grain boundaries</a:t>
            </a:r>
          </a:p>
        </p:txBody>
      </p:sp>
      <p:cxnSp>
        <p:nvCxnSpPr>
          <p:cNvPr id="26" name="Straight Connector 25">
            <a:extLst>
              <a:ext uri="{FF2B5EF4-FFF2-40B4-BE49-F238E27FC236}">
                <a16:creationId xmlns:a16="http://schemas.microsoft.com/office/drawing/2014/main" id="{1D39CF38-835D-23A1-AC4A-7C461059EC6E}"/>
              </a:ext>
            </a:extLst>
          </p:cNvPr>
          <p:cNvCxnSpPr>
            <a:cxnSpLocks/>
          </p:cNvCxnSpPr>
          <p:nvPr/>
        </p:nvCxnSpPr>
        <p:spPr>
          <a:xfrm>
            <a:off x="10272887" y="3700910"/>
            <a:ext cx="0" cy="1947495"/>
          </a:xfrm>
          <a:prstGeom prst="line">
            <a:avLst/>
          </a:prstGeom>
          <a:noFill/>
          <a:ln w="6350" cap="flat" cmpd="sng" algn="ctr">
            <a:solidFill>
              <a:sysClr val="windowText" lastClr="000000"/>
            </a:solidFill>
            <a:prstDash val="solid"/>
            <a:miter lim="800000"/>
          </a:ln>
          <a:effectLst/>
        </p:spPr>
      </p:cxnSp>
      <p:sp>
        <p:nvSpPr>
          <p:cNvPr id="27" name="TextBox 26">
            <a:extLst>
              <a:ext uri="{FF2B5EF4-FFF2-40B4-BE49-F238E27FC236}">
                <a16:creationId xmlns:a16="http://schemas.microsoft.com/office/drawing/2014/main" id="{9B3A7DA3-6739-B29D-C145-B60438E13221}"/>
              </a:ext>
            </a:extLst>
          </p:cNvPr>
          <p:cNvSpPr txBox="1"/>
          <p:nvPr/>
        </p:nvSpPr>
        <p:spPr>
          <a:xfrm>
            <a:off x="10284784" y="3846748"/>
            <a:ext cx="1831016" cy="2069797"/>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Impurities </a:t>
            </a:r>
            <a:r>
              <a:rPr kumimoji="0" lang="en-US" sz="1050" b="0" i="0" u="none" strike="noStrike" kern="0" cap="none" spc="0" normalizeH="0" baseline="0" noProof="0" dirty="0">
                <a:ln>
                  <a:noFill/>
                </a:ln>
                <a:solidFill>
                  <a:prstClr val="black"/>
                </a:solidFill>
                <a:effectLst/>
                <a:uLnTx/>
                <a:uFillTx/>
              </a:rPr>
              <a:t>(thermomechanical processing)</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Gas bubbles </a:t>
            </a:r>
            <a:r>
              <a:rPr kumimoji="0" lang="en-US" sz="1050" b="0" i="0" u="none" strike="noStrike" kern="0" cap="none" spc="0" normalizeH="0" baseline="0" noProof="0" dirty="0">
                <a:ln>
                  <a:noFill/>
                </a:ln>
                <a:solidFill>
                  <a:prstClr val="black"/>
                </a:solidFill>
                <a:effectLst/>
                <a:uLnTx/>
                <a:uFillTx/>
              </a:rPr>
              <a:t>(at certain sinks: dislocations, GB, impurities)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Cavities </a:t>
            </a:r>
            <a:r>
              <a:rPr kumimoji="0" lang="en-US" sz="1200" b="0" i="0" u="none" strike="noStrike" kern="0" cap="none" spc="0" normalizeH="0" baseline="0" noProof="0" dirty="0">
                <a:ln>
                  <a:noFill/>
                </a:ln>
                <a:solidFill>
                  <a:prstClr val="black"/>
                </a:solidFill>
                <a:effectLst/>
                <a:uLnTx/>
                <a:uFillTx/>
              </a:rPr>
              <a:t>(represent swelling)</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endParaRPr>
          </a:p>
        </p:txBody>
      </p:sp>
      <p:cxnSp>
        <p:nvCxnSpPr>
          <p:cNvPr id="28" name="Straight Connector 27">
            <a:extLst>
              <a:ext uri="{FF2B5EF4-FFF2-40B4-BE49-F238E27FC236}">
                <a16:creationId xmlns:a16="http://schemas.microsoft.com/office/drawing/2014/main" id="{87F89307-13CA-C944-7C2F-766F599B46A2}"/>
              </a:ext>
            </a:extLst>
          </p:cNvPr>
          <p:cNvCxnSpPr>
            <a:cxnSpLocks/>
          </p:cNvCxnSpPr>
          <p:nvPr/>
        </p:nvCxnSpPr>
        <p:spPr>
          <a:xfrm>
            <a:off x="10284784" y="5648405"/>
            <a:ext cx="1526216" cy="0"/>
          </a:xfrm>
          <a:prstGeom prst="line">
            <a:avLst/>
          </a:prstGeom>
          <a:noFill/>
          <a:ln w="63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ECD30311-74B7-BCCE-9D29-6D5A92B0E6FA}"/>
              </a:ext>
            </a:extLst>
          </p:cNvPr>
          <p:cNvCxnSpPr>
            <a:cxnSpLocks/>
          </p:cNvCxnSpPr>
          <p:nvPr/>
        </p:nvCxnSpPr>
        <p:spPr>
          <a:xfrm>
            <a:off x="8224360" y="4726490"/>
            <a:ext cx="1831342" cy="0"/>
          </a:xfrm>
          <a:prstGeom prst="line">
            <a:avLst/>
          </a:prstGeom>
          <a:noFill/>
          <a:ln w="6350"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0A6262A4-549F-2A07-EA6A-3DE42E1FF775}"/>
              </a:ext>
            </a:extLst>
          </p:cNvPr>
          <p:cNvSpPr txBox="1"/>
          <p:nvPr/>
        </p:nvSpPr>
        <p:spPr>
          <a:xfrm>
            <a:off x="9276480" y="1371600"/>
            <a:ext cx="1659583" cy="3693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rPr>
              <a:t>Fission swelling</a:t>
            </a:r>
          </a:p>
        </p:txBody>
      </p:sp>
      <p:sp>
        <p:nvSpPr>
          <p:cNvPr id="31" name="Rectangle: Rounded Corners 30">
            <a:extLst>
              <a:ext uri="{FF2B5EF4-FFF2-40B4-BE49-F238E27FC236}">
                <a16:creationId xmlns:a16="http://schemas.microsoft.com/office/drawing/2014/main" id="{EA3F44B5-3A23-389C-A648-701624F0F0A8}"/>
              </a:ext>
            </a:extLst>
          </p:cNvPr>
          <p:cNvSpPr/>
          <p:nvPr/>
        </p:nvSpPr>
        <p:spPr>
          <a:xfrm>
            <a:off x="8465932" y="3876443"/>
            <a:ext cx="1513918" cy="554321"/>
          </a:xfrm>
          <a:prstGeom prst="roundRect">
            <a:avLst/>
          </a:prstGeom>
          <a:noFill/>
          <a:ln w="34925" cap="flat" cmpd="sng" algn="ctr">
            <a:solidFill>
              <a:srgbClr val="4D773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2" name="Rectangle: Rounded Corners 31">
            <a:extLst>
              <a:ext uri="{FF2B5EF4-FFF2-40B4-BE49-F238E27FC236}">
                <a16:creationId xmlns:a16="http://schemas.microsoft.com/office/drawing/2014/main" id="{E5BAFA7D-6D78-050B-29E1-6F91F113B722}"/>
              </a:ext>
            </a:extLst>
          </p:cNvPr>
          <p:cNvSpPr/>
          <p:nvPr/>
        </p:nvSpPr>
        <p:spPr bwMode="auto">
          <a:xfrm>
            <a:off x="4800600" y="1317383"/>
            <a:ext cx="7247780" cy="4895585"/>
          </a:xfrm>
          <a:prstGeom prst="round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20000"/>
              </a:spcBef>
              <a:spcAft>
                <a:spcPct val="0"/>
              </a:spcAft>
              <a:buClrTx/>
              <a:buSzTx/>
              <a:buFontTx/>
              <a:buNone/>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pic>
        <p:nvPicPr>
          <p:cNvPr id="39" name="Picture 38">
            <a:extLst>
              <a:ext uri="{FF2B5EF4-FFF2-40B4-BE49-F238E27FC236}">
                <a16:creationId xmlns:a16="http://schemas.microsoft.com/office/drawing/2014/main" id="{9193C2EA-7E9B-9738-B9E2-8C35419A4734}"/>
              </a:ext>
            </a:extLst>
          </p:cNvPr>
          <p:cNvPicPr>
            <a:picLocks noChangeAspect="1"/>
          </p:cNvPicPr>
          <p:nvPr/>
        </p:nvPicPr>
        <p:blipFill rotWithShape="1">
          <a:blip r:embed="rId10"/>
          <a:srcRect t="3928"/>
          <a:stretch/>
        </p:blipFill>
        <p:spPr>
          <a:xfrm>
            <a:off x="412491" y="3139705"/>
            <a:ext cx="1953710" cy="543332"/>
          </a:xfrm>
          <a:prstGeom prst="rect">
            <a:avLst/>
          </a:prstGeom>
        </p:spPr>
      </p:pic>
      <p:sp>
        <p:nvSpPr>
          <p:cNvPr id="42" name="TextBox 41">
            <a:extLst>
              <a:ext uri="{FF2B5EF4-FFF2-40B4-BE49-F238E27FC236}">
                <a16:creationId xmlns:a16="http://schemas.microsoft.com/office/drawing/2014/main" id="{2E2A347B-D14F-539B-65D1-75D0EF2D5AF3}"/>
              </a:ext>
            </a:extLst>
          </p:cNvPr>
          <p:cNvSpPr txBox="1"/>
          <p:nvPr/>
        </p:nvSpPr>
        <p:spPr>
          <a:xfrm>
            <a:off x="2592971" y="1849643"/>
            <a:ext cx="1673615"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rPr>
              <a:t>Thermal conductivity</a:t>
            </a:r>
          </a:p>
        </p:txBody>
      </p:sp>
      <p:sp>
        <p:nvSpPr>
          <p:cNvPr id="43" name="TextBox 42">
            <a:extLst>
              <a:ext uri="{FF2B5EF4-FFF2-40B4-BE49-F238E27FC236}">
                <a16:creationId xmlns:a16="http://schemas.microsoft.com/office/drawing/2014/main" id="{00C0F1D2-CE7A-9D6A-1DD4-74CEAC243563}"/>
              </a:ext>
            </a:extLst>
          </p:cNvPr>
          <p:cNvSpPr txBox="1"/>
          <p:nvPr/>
        </p:nvSpPr>
        <p:spPr>
          <a:xfrm>
            <a:off x="405509" y="2909455"/>
            <a:ext cx="2036607"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rPr>
              <a:t>Density</a:t>
            </a:r>
          </a:p>
        </p:txBody>
      </p:sp>
      <p:sp>
        <p:nvSpPr>
          <p:cNvPr id="44" name="TextBox 43">
            <a:extLst>
              <a:ext uri="{FF2B5EF4-FFF2-40B4-BE49-F238E27FC236}">
                <a16:creationId xmlns:a16="http://schemas.microsoft.com/office/drawing/2014/main" id="{84A0AC0C-E066-93DE-508D-350A1BC59FCF}"/>
              </a:ext>
            </a:extLst>
          </p:cNvPr>
          <p:cNvSpPr txBox="1"/>
          <p:nvPr/>
        </p:nvSpPr>
        <p:spPr>
          <a:xfrm>
            <a:off x="1264640" y="4187036"/>
            <a:ext cx="2573140" cy="1569660"/>
          </a:xfrm>
          <a:prstGeom prst="rect">
            <a:avLst/>
          </a:prstGeom>
          <a:noFill/>
        </p:spPr>
        <p:txBody>
          <a:bodyPr wrap="none" rtlCol="0">
            <a:spAutoFit/>
          </a:bodyPr>
          <a:lstStyle/>
          <a:p>
            <a:pPr eaLnBrk="0" fontAlgn="base" hangingPunct="0">
              <a:spcBef>
                <a:spcPct val="0"/>
              </a:spcBef>
              <a:spcAft>
                <a:spcPct val="0"/>
              </a:spcAft>
            </a:pPr>
            <a:r>
              <a:rPr lang="en-US" sz="1200" b="1" dirty="0">
                <a:solidFill>
                  <a:srgbClr val="000000"/>
                </a:solidFill>
                <a:latin typeface="Arial" panose="020B0604020202020204" pitchFamily="34" charset="0"/>
              </a:rPr>
              <a:t>Advanced Nuclear Fuel:</a:t>
            </a:r>
          </a:p>
          <a:p>
            <a:pPr eaLnBrk="0" fontAlgn="base" hangingPunct="0">
              <a:spcBef>
                <a:spcPct val="0"/>
              </a:spcBef>
              <a:spcAft>
                <a:spcPct val="0"/>
              </a:spcAft>
            </a:pPr>
            <a:endParaRPr lang="en-US" sz="1200" b="1" dirty="0">
              <a:solidFill>
                <a:srgbClr val="000000"/>
              </a:solidFill>
              <a:latin typeface="Arial" panose="020B0604020202020204" pitchFamily="34" charset="0"/>
            </a:endParaRPr>
          </a:p>
          <a:p>
            <a:pPr marL="171450" indent="-171450"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panose="020B0604020202020204" pitchFamily="34" charset="0"/>
              </a:rPr>
              <a:t>Generation IV reactors</a:t>
            </a:r>
          </a:p>
          <a:p>
            <a:pPr marL="628650" lvl="1" indent="-171450" eaLnBrk="0" fontAlgn="base" hangingPunct="0">
              <a:spcBef>
                <a:spcPct val="0"/>
              </a:spcBef>
              <a:spcAft>
                <a:spcPct val="0"/>
              </a:spcAft>
              <a:buFont typeface="Arial" panose="020B0604020202020204" pitchFamily="34" charset="0"/>
              <a:buChar char="•"/>
            </a:pPr>
            <a:r>
              <a:rPr lang="en-US" sz="1100" i="1" dirty="0">
                <a:solidFill>
                  <a:srgbClr val="000000"/>
                </a:solidFill>
                <a:latin typeface="Arial" panose="020B0604020202020204" pitchFamily="34" charset="0"/>
              </a:rPr>
              <a:t>BREST-OD-300</a:t>
            </a:r>
          </a:p>
          <a:p>
            <a:pPr marL="628650" lvl="1" indent="-171450" eaLnBrk="0" fontAlgn="base" hangingPunct="0">
              <a:spcBef>
                <a:spcPct val="0"/>
              </a:spcBef>
              <a:spcAft>
                <a:spcPct val="0"/>
              </a:spcAft>
              <a:buFont typeface="Arial" panose="020B0604020202020204" pitchFamily="34" charset="0"/>
              <a:buChar char="•"/>
            </a:pPr>
            <a:r>
              <a:rPr lang="en-US" sz="1100" i="1" dirty="0">
                <a:solidFill>
                  <a:srgbClr val="000000"/>
                </a:solidFill>
                <a:latin typeface="Arial" panose="020B0604020202020204" pitchFamily="34" charset="0"/>
              </a:rPr>
              <a:t>SVBR-75/100</a:t>
            </a:r>
          </a:p>
          <a:p>
            <a:pPr marL="628650" lvl="1" indent="-171450" eaLnBrk="0" fontAlgn="base" hangingPunct="0">
              <a:spcBef>
                <a:spcPct val="0"/>
              </a:spcBef>
              <a:spcAft>
                <a:spcPct val="0"/>
              </a:spcAft>
              <a:buFont typeface="Arial" panose="020B0604020202020204" pitchFamily="34" charset="0"/>
              <a:buChar char="•"/>
            </a:pPr>
            <a:r>
              <a:rPr lang="en-US" sz="1100" i="1" dirty="0">
                <a:solidFill>
                  <a:srgbClr val="000000"/>
                </a:solidFill>
                <a:latin typeface="Arial" panose="020B0604020202020204" pitchFamily="34" charset="0"/>
              </a:rPr>
              <a:t>BN-800</a:t>
            </a:r>
          </a:p>
          <a:p>
            <a:pPr marL="171450" indent="-171450"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panose="020B0604020202020204" pitchFamily="34" charset="0"/>
              </a:rPr>
              <a:t>Thermal propulsion rockets</a:t>
            </a:r>
          </a:p>
          <a:p>
            <a:pPr marL="171450" indent="-171450"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panose="020B0604020202020204" pitchFamily="34" charset="0"/>
              </a:rPr>
              <a:t>Li-cooled spaced power reactors</a:t>
            </a:r>
          </a:p>
        </p:txBody>
      </p:sp>
      <p:sp>
        <p:nvSpPr>
          <p:cNvPr id="45" name="TextBox 44">
            <a:extLst>
              <a:ext uri="{FF2B5EF4-FFF2-40B4-BE49-F238E27FC236}">
                <a16:creationId xmlns:a16="http://schemas.microsoft.com/office/drawing/2014/main" id="{B472DF8A-A3F5-8A1B-7E0C-27BA885A3737}"/>
              </a:ext>
            </a:extLst>
          </p:cNvPr>
          <p:cNvSpPr txBox="1"/>
          <p:nvPr/>
        </p:nvSpPr>
        <p:spPr>
          <a:xfrm>
            <a:off x="13102486" y="-1429299"/>
            <a:ext cx="4419598" cy="597856"/>
          </a:xfrm>
          <a:prstGeom prst="rect">
            <a:avLst/>
          </a:prstGeom>
          <a:solidFill>
            <a:srgbClr val="B3773B">
              <a:alpha val="15000"/>
            </a:srgbClr>
          </a:solidFill>
        </p:spPr>
        <p:txBody>
          <a:bodyPr/>
          <a:lstStyle>
            <a:defPPr>
              <a:defRPr lang="en-US"/>
            </a:defPPr>
            <a:lvl1pPr algn="ctr" defTabSz="914400" eaLnBrk="1" latinLnBrk="0" hangingPunct="1">
              <a:lnSpc>
                <a:spcPct val="90000"/>
              </a:lnSpc>
              <a:buNone/>
              <a:defRPr sz="1800" baseline="0">
                <a:solidFill>
                  <a:schemeClr val="bg2"/>
                </a:solidFill>
                <a:latin typeface="Courier New" panose="02070309020205020404" pitchFamily="49" charset="0"/>
                <a:cs typeface="Courier New" panose="02070309020205020404" pitchFamily="49" charset="0"/>
              </a:defRPr>
            </a:lvl1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UN defect growth model – Cluster dynamics code CENTIPEDE</a:t>
            </a:r>
          </a:p>
        </p:txBody>
      </p:sp>
      <p:sp>
        <p:nvSpPr>
          <p:cNvPr id="46" name="Rectangle 45">
            <a:extLst>
              <a:ext uri="{FF2B5EF4-FFF2-40B4-BE49-F238E27FC236}">
                <a16:creationId xmlns:a16="http://schemas.microsoft.com/office/drawing/2014/main" id="{8A471D83-894A-82BA-971A-755666C7DFF9}"/>
              </a:ext>
            </a:extLst>
          </p:cNvPr>
          <p:cNvSpPr/>
          <p:nvPr/>
        </p:nvSpPr>
        <p:spPr bwMode="auto">
          <a:xfrm>
            <a:off x="13102485" y="-1446161"/>
            <a:ext cx="4419598" cy="4527382"/>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pic>
        <p:nvPicPr>
          <p:cNvPr id="47" name="Picture 46">
            <a:extLst>
              <a:ext uri="{FF2B5EF4-FFF2-40B4-BE49-F238E27FC236}">
                <a16:creationId xmlns:a16="http://schemas.microsoft.com/office/drawing/2014/main" id="{6782C551-6E82-0BF2-A029-95631BDDA5C3}"/>
              </a:ext>
            </a:extLst>
          </p:cNvPr>
          <p:cNvPicPr>
            <a:picLocks noChangeAspect="1"/>
          </p:cNvPicPr>
          <p:nvPr/>
        </p:nvPicPr>
        <p:blipFill>
          <a:blip r:embed="rId11"/>
          <a:stretch>
            <a:fillRect/>
          </a:stretch>
        </p:blipFill>
        <p:spPr>
          <a:xfrm>
            <a:off x="13918703" y="-836977"/>
            <a:ext cx="2450100" cy="1597892"/>
          </a:xfrm>
          <a:prstGeom prst="rect">
            <a:avLst/>
          </a:prstGeom>
        </p:spPr>
      </p:pic>
      <p:sp>
        <p:nvSpPr>
          <p:cNvPr id="48" name="Arrow: Right 47">
            <a:extLst>
              <a:ext uri="{FF2B5EF4-FFF2-40B4-BE49-F238E27FC236}">
                <a16:creationId xmlns:a16="http://schemas.microsoft.com/office/drawing/2014/main" id="{C9A330ED-E9BE-D56B-D01B-FA44551A3B8C}"/>
              </a:ext>
            </a:extLst>
          </p:cNvPr>
          <p:cNvSpPr/>
          <p:nvPr/>
        </p:nvSpPr>
        <p:spPr>
          <a:xfrm rot="5400000">
            <a:off x="14842108" y="586012"/>
            <a:ext cx="553999" cy="1005967"/>
          </a:xfrm>
          <a:prstGeom prst="rightArrow">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49" name="Graphic 48" descr="Clipboard Mixed outline">
            <a:extLst>
              <a:ext uri="{FF2B5EF4-FFF2-40B4-BE49-F238E27FC236}">
                <a16:creationId xmlns:a16="http://schemas.microsoft.com/office/drawing/2014/main" id="{698E34EE-9CBB-A0D4-1226-143A99D3F0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27656" y="811996"/>
            <a:ext cx="382901" cy="382901"/>
          </a:xfrm>
          <a:prstGeom prst="rect">
            <a:avLst/>
          </a:prstGeom>
        </p:spPr>
      </p:pic>
      <p:sp>
        <p:nvSpPr>
          <p:cNvPr id="50" name="TextBox 49">
            <a:extLst>
              <a:ext uri="{FF2B5EF4-FFF2-40B4-BE49-F238E27FC236}">
                <a16:creationId xmlns:a16="http://schemas.microsoft.com/office/drawing/2014/main" id="{35CD6A16-BEC2-7B69-9256-239FE0B31AAE}"/>
              </a:ext>
            </a:extLst>
          </p:cNvPr>
          <p:cNvSpPr txBox="1"/>
          <p:nvPr/>
        </p:nvSpPr>
        <p:spPr>
          <a:xfrm>
            <a:off x="13635884" y="828666"/>
            <a:ext cx="1037983"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Modelling validation &amp; calibration</a:t>
            </a:r>
          </a:p>
        </p:txBody>
      </p:sp>
      <p:cxnSp>
        <p:nvCxnSpPr>
          <p:cNvPr id="51" name="Straight Arrow Connector 50">
            <a:extLst>
              <a:ext uri="{FF2B5EF4-FFF2-40B4-BE49-F238E27FC236}">
                <a16:creationId xmlns:a16="http://schemas.microsoft.com/office/drawing/2014/main" id="{DD7EBDF9-57CF-F610-2678-DB10FDD07872}"/>
              </a:ext>
            </a:extLst>
          </p:cNvPr>
          <p:cNvCxnSpPr>
            <a:cxnSpLocks/>
          </p:cNvCxnSpPr>
          <p:nvPr/>
        </p:nvCxnSpPr>
        <p:spPr>
          <a:xfrm>
            <a:off x="15430467" y="1003446"/>
            <a:ext cx="755916" cy="0"/>
          </a:xfrm>
          <a:prstGeom prst="straightConnector1">
            <a:avLst/>
          </a:prstGeom>
          <a:noFill/>
          <a:ln w="19050" cap="flat" cmpd="sng" algn="ctr">
            <a:solidFill>
              <a:sysClr val="windowText" lastClr="000000">
                <a:lumMod val="95000"/>
                <a:lumOff val="5000"/>
              </a:sysClr>
            </a:solidFill>
            <a:prstDash val="solid"/>
            <a:miter lim="800000"/>
            <a:tailEnd type="triangle"/>
          </a:ln>
          <a:effectLst/>
        </p:spPr>
      </p:cxnSp>
      <p:sp>
        <p:nvSpPr>
          <p:cNvPr id="52" name="TextBox 51">
            <a:extLst>
              <a:ext uri="{FF2B5EF4-FFF2-40B4-BE49-F238E27FC236}">
                <a16:creationId xmlns:a16="http://schemas.microsoft.com/office/drawing/2014/main" id="{F74EAF94-1C12-CE75-65DF-B4C89D28C5DA}"/>
              </a:ext>
            </a:extLst>
          </p:cNvPr>
          <p:cNvSpPr txBox="1"/>
          <p:nvPr/>
        </p:nvSpPr>
        <p:spPr>
          <a:xfrm>
            <a:off x="16233519" y="854671"/>
            <a:ext cx="111926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rPr>
              <a:t>Sensitivity analysis of diffusion coefficients</a:t>
            </a:r>
          </a:p>
        </p:txBody>
      </p:sp>
      <p:pic>
        <p:nvPicPr>
          <p:cNvPr id="53" name="Picture 52">
            <a:extLst>
              <a:ext uri="{FF2B5EF4-FFF2-40B4-BE49-F238E27FC236}">
                <a16:creationId xmlns:a16="http://schemas.microsoft.com/office/drawing/2014/main" id="{BCD02AD9-43C0-2347-239F-7AB1EB705F24}"/>
              </a:ext>
            </a:extLst>
          </p:cNvPr>
          <p:cNvPicPr>
            <a:picLocks noChangeAspect="1"/>
          </p:cNvPicPr>
          <p:nvPr/>
        </p:nvPicPr>
        <p:blipFill>
          <a:blip r:embed="rId14"/>
          <a:stretch>
            <a:fillRect/>
          </a:stretch>
        </p:blipFill>
        <p:spPr>
          <a:xfrm>
            <a:off x="13737114" y="1439285"/>
            <a:ext cx="2816533" cy="1588045"/>
          </a:xfrm>
          <a:prstGeom prst="rect">
            <a:avLst/>
          </a:prstGeom>
        </p:spPr>
      </p:pic>
      <p:pic>
        <p:nvPicPr>
          <p:cNvPr id="54" name="Picture 53">
            <a:extLst>
              <a:ext uri="{FF2B5EF4-FFF2-40B4-BE49-F238E27FC236}">
                <a16:creationId xmlns:a16="http://schemas.microsoft.com/office/drawing/2014/main" id="{0120BE08-F8AF-0DFE-2973-5DFE1C23D910}"/>
              </a:ext>
            </a:extLst>
          </p:cNvPr>
          <p:cNvPicPr>
            <a:picLocks noChangeAspect="1"/>
          </p:cNvPicPr>
          <p:nvPr/>
        </p:nvPicPr>
        <p:blipFill>
          <a:blip r:embed="rId15"/>
          <a:stretch>
            <a:fillRect/>
          </a:stretch>
        </p:blipFill>
        <p:spPr>
          <a:xfrm>
            <a:off x="2502970" y="2249751"/>
            <a:ext cx="1740536" cy="1639392"/>
          </a:xfrm>
          <a:prstGeom prst="rect">
            <a:avLst/>
          </a:prstGeom>
        </p:spPr>
      </p:pic>
      <p:pic>
        <p:nvPicPr>
          <p:cNvPr id="57" name="Picture 56">
            <a:extLst>
              <a:ext uri="{FF2B5EF4-FFF2-40B4-BE49-F238E27FC236}">
                <a16:creationId xmlns:a16="http://schemas.microsoft.com/office/drawing/2014/main" id="{958247DB-4091-1ABE-07FE-C26624BE6CC7}"/>
              </a:ext>
            </a:extLst>
          </p:cNvPr>
          <p:cNvPicPr>
            <a:picLocks noChangeAspect="1"/>
          </p:cNvPicPr>
          <p:nvPr/>
        </p:nvPicPr>
        <p:blipFill>
          <a:blip r:embed="rId16"/>
          <a:stretch>
            <a:fillRect/>
          </a:stretch>
        </p:blipFill>
        <p:spPr>
          <a:xfrm>
            <a:off x="5144278" y="1206110"/>
            <a:ext cx="3048264" cy="2286198"/>
          </a:xfrm>
          <a:prstGeom prst="rect">
            <a:avLst/>
          </a:prstGeom>
        </p:spPr>
      </p:pic>
    </p:spTree>
    <p:extLst>
      <p:ext uri="{BB962C8B-B14F-4D97-AF65-F5344CB8AC3E}">
        <p14:creationId xmlns:p14="http://schemas.microsoft.com/office/powerpoint/2010/main" val="387616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childTnLst>
        </p:cTn>
      </p:par>
    </p:tnLst>
    <p:bldLst>
      <p:bldP spid="19" grpId="0" animBg="1"/>
      <p:bldP spid="20" grpId="0" animBg="1"/>
      <p:bldP spid="21" grpId="0" animBg="1"/>
      <p:bldP spid="22" grpId="0" animBg="1"/>
      <p:bldP spid="23" grpId="0" animBg="1"/>
      <p:bldP spid="25" grpId="0"/>
      <p:bldP spid="27" grpId="0"/>
      <p:bldP spid="30" grpId="0"/>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7441549D-343C-C584-1933-68C6334BB210}"/>
              </a:ext>
            </a:extLst>
          </p:cNvPr>
          <p:cNvPicPr>
            <a:picLocks noChangeAspect="1"/>
          </p:cNvPicPr>
          <p:nvPr/>
        </p:nvPicPr>
        <p:blipFill rotWithShape="1">
          <a:blip r:embed="rId3">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4FCC03A3-9226-644E-717B-2C11D5DF20DF}"/>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6D97317D-05F1-28E0-4BB7-92AE6340D956}"/>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CA7BDC6A-CFED-B977-6EB8-93D1270323F0}"/>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9A00AFBF-5697-5816-4CA8-4D6424C85DFC}"/>
              </a:ext>
            </a:extLst>
          </p:cNvPr>
          <p:cNvSpPr/>
          <p:nvPr/>
        </p:nvSpPr>
        <p:spPr bwMode="auto">
          <a:xfrm>
            <a:off x="48685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F3CC294A-F6E2-F6D9-9AF1-C0D637AF35A5}"/>
              </a:ext>
            </a:extLst>
          </p:cNvPr>
          <p:cNvSpPr/>
          <p:nvPr/>
        </p:nvSpPr>
        <p:spPr bwMode="auto">
          <a:xfrm>
            <a:off x="62782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8F23E0C5-74A9-89C1-8DDC-9049FA1D08DF}"/>
              </a:ext>
            </a:extLst>
          </p:cNvPr>
          <p:cNvSpPr/>
          <p:nvPr/>
        </p:nvSpPr>
        <p:spPr bwMode="auto">
          <a:xfrm>
            <a:off x="838200" y="76200"/>
            <a:ext cx="422017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FA7F0305-96E1-3149-D0B1-B02D1893176A}"/>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31BF64AC-A8B0-7242-68B5-C8A2E87531E8}"/>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C4865674-142F-E9ED-BC5E-D89BFADFD0A5}"/>
              </a:ext>
            </a:extLst>
          </p:cNvPr>
          <p:cNvSpPr txBox="1"/>
          <p:nvPr/>
        </p:nvSpPr>
        <p:spPr>
          <a:xfrm>
            <a:off x="1107031" y="142845"/>
            <a:ext cx="3761534"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EA6D215F-62EF-25A1-2803-400394BA67DB}"/>
              </a:ext>
            </a:extLst>
          </p:cNvPr>
          <p:cNvSpPr txBox="1"/>
          <p:nvPr/>
        </p:nvSpPr>
        <p:spPr>
          <a:xfrm>
            <a:off x="685801" y="1182171"/>
            <a:ext cx="4419598" cy="597856"/>
          </a:xfrm>
          <a:prstGeom prst="rect">
            <a:avLst/>
          </a:prstGeom>
          <a:solidFill>
            <a:srgbClr val="B3773B">
              <a:alpha val="15000"/>
            </a:srgbClr>
          </a:solidFill>
        </p:spPr>
        <p:txBody>
          <a:bodyPr/>
          <a:lstStyle>
            <a:defPPr>
              <a:defRPr lang="en-US"/>
            </a:defPPr>
            <a:lvl1pPr algn="ctr" defTabSz="914400" eaLnBrk="1" latinLnBrk="0" hangingPunct="1">
              <a:lnSpc>
                <a:spcPct val="90000"/>
              </a:lnSpc>
              <a:buNone/>
              <a:defRPr sz="1800" baseline="0">
                <a:solidFill>
                  <a:schemeClr val="bg2"/>
                </a:solidFill>
                <a:latin typeface="Courier New" panose="02070309020205020404" pitchFamily="49" charset="0"/>
                <a:cs typeface="Courier New" panose="02070309020205020404" pitchFamily="49" charset="0"/>
              </a:defRPr>
            </a:lvl1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UN defect growth model – Cluster dynamics code CENTIPEDE</a:t>
            </a:r>
          </a:p>
        </p:txBody>
      </p:sp>
      <p:sp>
        <p:nvSpPr>
          <p:cNvPr id="13" name="Rectangle 12">
            <a:extLst>
              <a:ext uri="{FF2B5EF4-FFF2-40B4-BE49-F238E27FC236}">
                <a16:creationId xmlns:a16="http://schemas.microsoft.com/office/drawing/2014/main" id="{19019D31-8D7B-8549-3A03-03ADD04152D9}"/>
              </a:ext>
            </a:extLst>
          </p:cNvPr>
          <p:cNvSpPr/>
          <p:nvPr/>
        </p:nvSpPr>
        <p:spPr bwMode="auto">
          <a:xfrm>
            <a:off x="685800" y="1165309"/>
            <a:ext cx="4419598" cy="4527382"/>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pic>
        <p:nvPicPr>
          <p:cNvPr id="14" name="Picture 13">
            <a:extLst>
              <a:ext uri="{FF2B5EF4-FFF2-40B4-BE49-F238E27FC236}">
                <a16:creationId xmlns:a16="http://schemas.microsoft.com/office/drawing/2014/main" id="{B8257B66-C60A-88D5-C99D-B10A7DD63AA3}"/>
              </a:ext>
            </a:extLst>
          </p:cNvPr>
          <p:cNvPicPr>
            <a:picLocks noChangeAspect="1"/>
          </p:cNvPicPr>
          <p:nvPr/>
        </p:nvPicPr>
        <p:blipFill>
          <a:blip r:embed="rId4"/>
          <a:stretch>
            <a:fillRect/>
          </a:stretch>
        </p:blipFill>
        <p:spPr>
          <a:xfrm>
            <a:off x="1502018" y="1774493"/>
            <a:ext cx="2450100" cy="1597892"/>
          </a:xfrm>
          <a:prstGeom prst="rect">
            <a:avLst/>
          </a:prstGeom>
        </p:spPr>
      </p:pic>
      <p:sp>
        <p:nvSpPr>
          <p:cNvPr id="15" name="Arrow: Right 14">
            <a:extLst>
              <a:ext uri="{FF2B5EF4-FFF2-40B4-BE49-F238E27FC236}">
                <a16:creationId xmlns:a16="http://schemas.microsoft.com/office/drawing/2014/main" id="{EBC76C69-5EDC-0A1B-96CB-C955B25415C0}"/>
              </a:ext>
            </a:extLst>
          </p:cNvPr>
          <p:cNvSpPr/>
          <p:nvPr/>
        </p:nvSpPr>
        <p:spPr>
          <a:xfrm rot="5400000">
            <a:off x="2425423" y="3197482"/>
            <a:ext cx="553999" cy="1005967"/>
          </a:xfrm>
          <a:prstGeom prst="rightArrow">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16" name="Graphic 15" descr="Clipboard Mixed outline">
            <a:extLst>
              <a:ext uri="{FF2B5EF4-FFF2-40B4-BE49-F238E27FC236}">
                <a16:creationId xmlns:a16="http://schemas.microsoft.com/office/drawing/2014/main" id="{1E75DDB2-500F-B78A-FF04-C2A6DD16A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0971" y="3423466"/>
            <a:ext cx="382901" cy="382901"/>
          </a:xfrm>
          <a:prstGeom prst="rect">
            <a:avLst/>
          </a:prstGeom>
        </p:spPr>
      </p:pic>
      <p:sp>
        <p:nvSpPr>
          <p:cNvPr id="17" name="TextBox 16">
            <a:extLst>
              <a:ext uri="{FF2B5EF4-FFF2-40B4-BE49-F238E27FC236}">
                <a16:creationId xmlns:a16="http://schemas.microsoft.com/office/drawing/2014/main" id="{309EBB84-0904-D2CD-7D9E-B2F47FA44E90}"/>
              </a:ext>
            </a:extLst>
          </p:cNvPr>
          <p:cNvSpPr txBox="1"/>
          <p:nvPr/>
        </p:nvSpPr>
        <p:spPr>
          <a:xfrm>
            <a:off x="1219199" y="3440136"/>
            <a:ext cx="1037983"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Modelling validation &amp; calibration</a:t>
            </a:r>
          </a:p>
        </p:txBody>
      </p:sp>
      <p:cxnSp>
        <p:nvCxnSpPr>
          <p:cNvPr id="18" name="Straight Arrow Connector 17">
            <a:extLst>
              <a:ext uri="{FF2B5EF4-FFF2-40B4-BE49-F238E27FC236}">
                <a16:creationId xmlns:a16="http://schemas.microsoft.com/office/drawing/2014/main" id="{168C4E44-5C91-2AD6-1C43-7E71281B11B8}"/>
              </a:ext>
            </a:extLst>
          </p:cNvPr>
          <p:cNvCxnSpPr>
            <a:cxnSpLocks/>
          </p:cNvCxnSpPr>
          <p:nvPr/>
        </p:nvCxnSpPr>
        <p:spPr>
          <a:xfrm>
            <a:off x="3013782" y="3614916"/>
            <a:ext cx="755916" cy="0"/>
          </a:xfrm>
          <a:prstGeom prst="straightConnector1">
            <a:avLst/>
          </a:prstGeom>
          <a:noFill/>
          <a:ln w="19050" cap="flat" cmpd="sng" algn="ctr">
            <a:solidFill>
              <a:sysClr val="windowText" lastClr="000000">
                <a:lumMod val="95000"/>
                <a:lumOff val="5000"/>
              </a:sysClr>
            </a:solidFill>
            <a:prstDash val="solid"/>
            <a:miter lim="800000"/>
            <a:tailEnd type="triangle"/>
          </a:ln>
          <a:effectLst/>
        </p:spPr>
      </p:cxnSp>
      <p:sp>
        <p:nvSpPr>
          <p:cNvPr id="19" name="TextBox 18">
            <a:extLst>
              <a:ext uri="{FF2B5EF4-FFF2-40B4-BE49-F238E27FC236}">
                <a16:creationId xmlns:a16="http://schemas.microsoft.com/office/drawing/2014/main" id="{9872CB73-CBCA-75CA-055E-D5568BDEE37E}"/>
              </a:ext>
            </a:extLst>
          </p:cNvPr>
          <p:cNvSpPr txBox="1"/>
          <p:nvPr/>
        </p:nvSpPr>
        <p:spPr>
          <a:xfrm>
            <a:off x="3816834" y="3466141"/>
            <a:ext cx="111926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rPr>
              <a:t>Sensitivity analysis of diffusion coefficients</a:t>
            </a:r>
          </a:p>
        </p:txBody>
      </p:sp>
      <p:pic>
        <p:nvPicPr>
          <p:cNvPr id="20" name="Picture 19">
            <a:extLst>
              <a:ext uri="{FF2B5EF4-FFF2-40B4-BE49-F238E27FC236}">
                <a16:creationId xmlns:a16="http://schemas.microsoft.com/office/drawing/2014/main" id="{CF4D5947-03BE-E8DA-D131-1B76CAD8931C}"/>
              </a:ext>
            </a:extLst>
          </p:cNvPr>
          <p:cNvPicPr>
            <a:picLocks noChangeAspect="1"/>
          </p:cNvPicPr>
          <p:nvPr/>
        </p:nvPicPr>
        <p:blipFill>
          <a:blip r:embed="rId7"/>
          <a:stretch>
            <a:fillRect/>
          </a:stretch>
        </p:blipFill>
        <p:spPr>
          <a:xfrm>
            <a:off x="1320429" y="4050755"/>
            <a:ext cx="2816533" cy="1588045"/>
          </a:xfrm>
          <a:prstGeom prst="rect">
            <a:avLst/>
          </a:prstGeom>
        </p:spPr>
      </p:pic>
      <p:grpSp>
        <p:nvGrpSpPr>
          <p:cNvPr id="21" name="Group 20">
            <a:extLst>
              <a:ext uri="{FF2B5EF4-FFF2-40B4-BE49-F238E27FC236}">
                <a16:creationId xmlns:a16="http://schemas.microsoft.com/office/drawing/2014/main" id="{7D67294B-B803-7A75-7F89-1FAE02B90F74}"/>
              </a:ext>
            </a:extLst>
          </p:cNvPr>
          <p:cNvGrpSpPr/>
          <p:nvPr/>
        </p:nvGrpSpPr>
        <p:grpSpPr>
          <a:xfrm>
            <a:off x="5333999" y="1165309"/>
            <a:ext cx="6172200" cy="4527382"/>
            <a:chOff x="5333999" y="1165309"/>
            <a:chExt cx="6172200" cy="4527382"/>
          </a:xfrm>
        </p:grpSpPr>
        <p:sp>
          <p:nvSpPr>
            <p:cNvPr id="22" name="TextBox 21">
              <a:extLst>
                <a:ext uri="{FF2B5EF4-FFF2-40B4-BE49-F238E27FC236}">
                  <a16:creationId xmlns:a16="http://schemas.microsoft.com/office/drawing/2014/main" id="{842BC369-066D-FEA3-B8A4-953DCCBEA61C}"/>
                </a:ext>
              </a:extLst>
            </p:cNvPr>
            <p:cNvSpPr txBox="1"/>
            <p:nvPr/>
          </p:nvSpPr>
          <p:spPr>
            <a:xfrm>
              <a:off x="6318823" y="1168950"/>
              <a:ext cx="5187376" cy="597856"/>
            </a:xfrm>
            <a:prstGeom prst="rect">
              <a:avLst/>
            </a:prstGeom>
            <a:solidFill>
              <a:srgbClr val="B3773B">
                <a:alpha val="15000"/>
              </a:srgbClr>
            </a:solidFill>
          </p:spPr>
          <p:txBody>
            <a:bodyPr/>
            <a:lstStyle>
              <a:defPPr>
                <a:defRPr lang="en-US"/>
              </a:defPPr>
              <a:lvl1pPr algn="ctr" defTabSz="914400" eaLnBrk="1" latinLnBrk="0" hangingPunct="1">
                <a:lnSpc>
                  <a:spcPct val="90000"/>
                </a:lnSpc>
                <a:buNone/>
                <a:defRPr sz="1800" baseline="0">
                  <a:solidFill>
                    <a:schemeClr val="bg2"/>
                  </a:solidFill>
                  <a:latin typeface="Courier New" panose="02070309020205020404" pitchFamily="49" charset="0"/>
                  <a:cs typeface="Courier New" panose="02070309020205020404" pitchFamily="49" charset="0"/>
                </a:defRPr>
              </a:lvl1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Breakaway swelling – BISON fuel performance simulation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B4F84A1-1760-3557-EA8E-833804795C46}"/>
                    </a:ext>
                  </a:extLst>
                </p:cNvPr>
                <p:cNvSpPr txBox="1"/>
                <p:nvPr/>
              </p:nvSpPr>
              <p:spPr>
                <a:xfrm>
                  <a:off x="9163773" y="4976654"/>
                  <a:ext cx="1874231" cy="37593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900" b="0" i="0" u="none" strike="noStrike" kern="0" cap="none" spc="0" normalizeH="0" baseline="0" noProof="0" smtClean="0">
                            <a:ln>
                              <a:noFill/>
                            </a:ln>
                            <a:solidFill>
                              <a:srgbClr val="C00000"/>
                            </a:solidFill>
                            <a:effectLst/>
                            <a:uLnTx/>
                            <a:uFillTx/>
                            <a:latin typeface="Cambria Math" panose="02040503050406030204" pitchFamily="18" charset="0"/>
                          </a:rPr>
                          <m:t>swelling</m:t>
                        </m:r>
                        <m:r>
                          <a:rPr kumimoji="0" lang="en-US" sz="900" b="0" i="0" u="none" strike="noStrike" kern="0" cap="none" spc="0" normalizeH="0" baseline="0" noProof="0" smtClean="0">
                            <a:ln>
                              <a:noFill/>
                            </a:ln>
                            <a:solidFill>
                              <a:srgbClr val="C00000"/>
                            </a:solidFill>
                            <a:effectLst/>
                            <a:uLnTx/>
                            <a:uFillTx/>
                            <a:latin typeface="Cambria Math" panose="02040503050406030204" pitchFamily="18" charset="0"/>
                          </a:rPr>
                          <m:t>:</m:t>
                        </m:r>
                        <m:f>
                          <m:fPr>
                            <m:ctrlPr>
                              <a:rPr kumimoji="0" lang="en-US" sz="900" b="0" i="1" u="none" strike="noStrike" kern="0" cap="none" spc="0" normalizeH="0" baseline="0" noProof="0">
                                <a:ln>
                                  <a:noFill/>
                                </a:ln>
                                <a:solidFill>
                                  <a:srgbClr val="C00000"/>
                                </a:solidFill>
                                <a:effectLst/>
                                <a:uLnTx/>
                                <a:uFillTx/>
                                <a:latin typeface="Cambria Math" panose="02040503050406030204" pitchFamily="18" charset="0"/>
                              </a:rPr>
                            </m:ctrlPr>
                          </m:fPr>
                          <m:num>
                            <m:r>
                              <m:rPr>
                                <m:sty m:val="p"/>
                              </m:rPr>
                              <a:rPr kumimoji="0" lang="el-GR" sz="900" b="0" i="0"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Δ</m:t>
                            </m:r>
                            <m:r>
                              <m:rPr>
                                <m:sty m:val="p"/>
                              </m:rPr>
                              <a:rPr kumimoji="0" lang="en-US" sz="900" b="0" i="0"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V</m:t>
                            </m:r>
                          </m:num>
                          <m:den>
                            <m:sSub>
                              <m:sSubPr>
                                <m:ctrlPr>
                                  <a:rPr kumimoji="0" lang="en-US" sz="900" b="0" i="1" u="none" strike="noStrike" kern="0" cap="none" spc="0" normalizeH="0" baseline="0" noProof="0">
                                    <a:ln>
                                      <a:noFill/>
                                    </a:ln>
                                    <a:solidFill>
                                      <a:srgbClr val="C00000"/>
                                    </a:solidFill>
                                    <a:effectLst/>
                                    <a:uLnTx/>
                                    <a:uFillTx/>
                                    <a:latin typeface="Cambria Math" panose="02040503050406030204" pitchFamily="18" charset="0"/>
                                  </a:rPr>
                                </m:ctrlPr>
                              </m:sSubPr>
                              <m:e>
                                <m:r>
                                  <m:rPr>
                                    <m:sty m:val="p"/>
                                  </m:rPr>
                                  <a:rPr kumimoji="0" lang="en-US" sz="900" b="0" i="0" u="none" strike="noStrike" kern="0" cap="none" spc="0" normalizeH="0" baseline="0" noProof="0">
                                    <a:ln>
                                      <a:noFill/>
                                    </a:ln>
                                    <a:solidFill>
                                      <a:srgbClr val="C00000"/>
                                    </a:solidFill>
                                    <a:effectLst/>
                                    <a:uLnTx/>
                                    <a:uFillTx/>
                                    <a:latin typeface="Cambria Math" panose="02040503050406030204" pitchFamily="18" charset="0"/>
                                  </a:rPr>
                                  <m:t>V</m:t>
                                </m:r>
                              </m:e>
                              <m:sub>
                                <m:r>
                                  <m:rPr>
                                    <m:sty m:val="p"/>
                                  </m:rPr>
                                  <a:rPr kumimoji="0" lang="en-US" sz="900" b="0" i="0" u="none" strike="noStrike" kern="0" cap="none" spc="0" normalizeH="0" baseline="0" noProof="0">
                                    <a:ln>
                                      <a:noFill/>
                                    </a:ln>
                                    <a:solidFill>
                                      <a:srgbClr val="C00000"/>
                                    </a:solidFill>
                                    <a:effectLst/>
                                    <a:uLnTx/>
                                    <a:uFillTx/>
                                    <a:latin typeface="Cambria Math" panose="02040503050406030204" pitchFamily="18" charset="0"/>
                                  </a:rPr>
                                  <m:t>o</m:t>
                                </m:r>
                              </m:sub>
                            </m:sSub>
                          </m:den>
                        </m:f>
                        <m:d>
                          <m:dPr>
                            <m:ctrlPr>
                              <a:rPr kumimoji="0" lang="en-US" sz="900" b="0" i="1" u="none" strike="noStrike" kern="0" cap="none" spc="0" normalizeH="0" baseline="0" noProof="0" smtClean="0">
                                <a:ln>
                                  <a:noFill/>
                                </a:ln>
                                <a:solidFill>
                                  <a:srgbClr val="C00000"/>
                                </a:solidFill>
                                <a:effectLst/>
                                <a:uLnTx/>
                                <a:uFillTx/>
                                <a:latin typeface="Cambria Math" panose="02040503050406030204" pitchFamily="18" charset="0"/>
                              </a:rPr>
                            </m:ctrlPr>
                          </m:dPr>
                          <m:e>
                            <m:r>
                              <m:rPr>
                                <m:sty m:val="p"/>
                              </m:rPr>
                              <a:rPr kumimoji="0" lang="en-US" sz="900" b="0" i="0" u="none" strike="noStrike" kern="0" cap="none" spc="0" normalizeH="0" baseline="0" noProof="0" smtClean="0">
                                <a:ln>
                                  <a:noFill/>
                                </a:ln>
                                <a:solidFill>
                                  <a:srgbClr val="C00000"/>
                                </a:solidFill>
                                <a:effectLst/>
                                <a:uLnTx/>
                                <a:uFillTx/>
                                <a:latin typeface="Cambria Math" panose="02040503050406030204" pitchFamily="18" charset="0"/>
                              </a:rPr>
                              <m:t>T</m:t>
                            </m:r>
                            <m:r>
                              <a:rPr kumimoji="0" lang="en-US" sz="900" b="0" i="0" u="none" strike="noStrike" kern="0" cap="none" spc="0" normalizeH="0" baseline="0" noProof="0" smtClean="0">
                                <a:ln>
                                  <a:noFill/>
                                </a:ln>
                                <a:solidFill>
                                  <a:srgbClr val="C00000"/>
                                </a:solidFill>
                                <a:effectLst/>
                                <a:uLnTx/>
                                <a:uFillTx/>
                                <a:latin typeface="Cambria Math" panose="02040503050406030204" pitchFamily="18" charset="0"/>
                              </a:rPr>
                              <m:t>, </m:t>
                            </m:r>
                            <m:r>
                              <m:rPr>
                                <m:sty m:val="p"/>
                              </m:rPr>
                              <a:rPr kumimoji="0" lang="en-US" sz="900" b="0" i="0" u="none" strike="noStrike" kern="0" cap="none" spc="0" normalizeH="0" baseline="0" noProof="0" smtClean="0">
                                <a:ln>
                                  <a:noFill/>
                                </a:ln>
                                <a:solidFill>
                                  <a:srgbClr val="C00000"/>
                                </a:solidFill>
                                <a:effectLst/>
                                <a:uLnTx/>
                                <a:uFillTx/>
                                <a:latin typeface="Cambria Math" panose="02040503050406030204" pitchFamily="18" charset="0"/>
                              </a:rPr>
                              <m:t>burnup</m:t>
                            </m:r>
                          </m:e>
                        </m:d>
                      </m:oMath>
                    </m:oMathPara>
                  </a14:m>
                  <a:endParaRPr kumimoji="0" lang="en-US" sz="105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xmlns="">
            <p:sp>
              <p:nvSpPr>
                <p:cNvPr id="56" name="TextBox 55">
                  <a:extLst>
                    <a:ext uri="{FF2B5EF4-FFF2-40B4-BE49-F238E27FC236}">
                      <a16:creationId xmlns:a16="http://schemas.microsoft.com/office/drawing/2014/main" id="{365019BC-4108-D52E-B79F-A46DE14D9B5A}"/>
                    </a:ext>
                  </a:extLst>
                </p:cNvPr>
                <p:cNvSpPr txBox="1">
                  <a:spLocks noRot="1" noChangeAspect="1" noMove="1" noResize="1" noEditPoints="1" noAdjustHandles="1" noChangeArrowheads="1" noChangeShapeType="1" noTextEdit="1"/>
                </p:cNvSpPr>
                <p:nvPr/>
              </p:nvSpPr>
              <p:spPr>
                <a:xfrm>
                  <a:off x="9163773" y="4976654"/>
                  <a:ext cx="1874231" cy="375937"/>
                </a:xfrm>
                <a:prstGeom prst="rect">
                  <a:avLst/>
                </a:prstGeom>
                <a:blipFill>
                  <a:blip r:embed="rId8"/>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370533BE-6F4B-D779-2AEE-506AF0B4A4A2}"/>
                </a:ext>
              </a:extLst>
            </p:cNvPr>
            <p:cNvSpPr txBox="1"/>
            <p:nvPr/>
          </p:nvSpPr>
          <p:spPr>
            <a:xfrm>
              <a:off x="7881589" y="1979394"/>
              <a:ext cx="1559203"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black"/>
                  </a:solidFill>
                  <a:effectLst/>
                  <a:uLnTx/>
                  <a:uFillTx/>
                </a:rPr>
                <a:t>Differences between ion- and reactor-based irradiations</a:t>
              </a:r>
            </a:p>
          </p:txBody>
        </p:sp>
        <p:cxnSp>
          <p:nvCxnSpPr>
            <p:cNvPr id="25" name="Straight Arrow Connector 24">
              <a:extLst>
                <a:ext uri="{FF2B5EF4-FFF2-40B4-BE49-F238E27FC236}">
                  <a16:creationId xmlns:a16="http://schemas.microsoft.com/office/drawing/2014/main" id="{2B9CF112-87B5-C55B-5639-E1322B11E42F}"/>
                </a:ext>
              </a:extLst>
            </p:cNvPr>
            <p:cNvCxnSpPr>
              <a:cxnSpLocks/>
            </p:cNvCxnSpPr>
            <p:nvPr/>
          </p:nvCxnSpPr>
          <p:spPr>
            <a:xfrm>
              <a:off x="6318823" y="2881062"/>
              <a:ext cx="2041349" cy="0"/>
            </a:xfrm>
            <a:prstGeom prst="straightConnector1">
              <a:avLst/>
            </a:prstGeom>
            <a:noFill/>
            <a:ln w="25400" cap="flat" cmpd="sng" algn="ctr">
              <a:solidFill>
                <a:srgbClr val="FF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2C27BA8-F54F-E6D9-8BF7-437B6CE9AF65}"/>
                    </a:ext>
                  </a:extLst>
                </p:cNvPr>
                <p:cNvSpPr txBox="1"/>
                <p:nvPr/>
              </p:nvSpPr>
              <p:spPr>
                <a:xfrm>
                  <a:off x="6272403" y="2551483"/>
                  <a:ext cx="1808574"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diffusion coefficients: D</a:t>
                  </a:r>
                  <a:r>
                    <a:rPr kumimoji="0" lang="en-US" sz="800" b="0"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U</a:t>
                  </a:r>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D</a:t>
                  </a:r>
                  <a:r>
                    <a:rPr kumimoji="0" lang="en-US" sz="800" b="0"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N</a:t>
                  </a:r>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 </a:t>
                  </a:r>
                  <a:r>
                    <a:rPr kumimoji="0" lang="en-US" sz="800" b="0"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D</a:t>
                  </a:r>
                  <a:r>
                    <a:rPr kumimoji="0" lang="en-US" sz="800" b="0" i="0" u="none" strike="noStrike" kern="0" cap="none" spc="0" normalizeH="0" baseline="-25000" noProof="0" dirty="0" err="1">
                      <a:ln>
                        <a:noFill/>
                      </a:ln>
                      <a:solidFill>
                        <a:srgbClr val="C00000"/>
                      </a:solidFill>
                      <a:effectLst/>
                      <a:uLnTx/>
                      <a:uFillTx/>
                      <a:latin typeface="Arial" panose="020B0604020202020204" pitchFamily="34" charset="0"/>
                      <a:cs typeface="Arial" panose="020B0604020202020204" pitchFamily="34" charset="0"/>
                    </a:rPr>
                    <a:t>xe</a:t>
                  </a:r>
                  <a:endPar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dislocation size and density:</a:t>
                  </a:r>
                  <a14:m>
                    <m:oMath xmlns:m="http://schemas.openxmlformats.org/officeDocument/2006/math">
                      <m:r>
                        <a:rPr kumimoji="0" lang="en-US" sz="800" b="0" i="0" u="none" strike="noStrike" kern="0" cap="none" spc="0" normalizeH="0" baseline="0" noProof="0" smtClean="0">
                          <a:ln>
                            <a:noFill/>
                          </a:ln>
                          <a:solidFill>
                            <a:srgbClr val="C00000"/>
                          </a:solidFill>
                          <a:effectLst/>
                          <a:uLnTx/>
                          <a:uFillTx/>
                          <a:latin typeface="Cambria Math" panose="02040503050406030204" pitchFamily="18" charset="0"/>
                        </a:rPr>
                        <m:t>  </m:t>
                      </m:r>
                      <m:r>
                        <a:rPr kumimoji="0" lang="en-US" sz="800" b="0" i="0" u="none" strike="noStrike" kern="0" cap="none" spc="0" normalizeH="0" baseline="0" noProof="0" smtClean="0">
                          <a:ln>
                            <a:noFill/>
                          </a:ln>
                          <a:solidFill>
                            <a:srgbClr val="C00000"/>
                          </a:solidFill>
                          <a:effectLst/>
                          <a:uLnTx/>
                          <a:uFillTx/>
                          <a:latin typeface="Cambria Math" panose="02040503050406030204" pitchFamily="18" charset="0"/>
                        </a:rPr>
                        <m:t>𝒹</m:t>
                      </m:r>
                      <m:r>
                        <a:rPr kumimoji="0" lang="en-US" sz="800" b="0" i="0" u="none" strike="noStrike" kern="0" cap="none" spc="0" normalizeH="0" baseline="0" noProof="0" smtClean="0">
                          <a:ln>
                            <a:noFill/>
                          </a:ln>
                          <a:solidFill>
                            <a:srgbClr val="C00000"/>
                          </a:solidFill>
                          <a:effectLst/>
                          <a:uLnTx/>
                          <a:uFillTx/>
                          <a:latin typeface="Cambria Math" panose="02040503050406030204" pitchFamily="18" charset="0"/>
                        </a:rPr>
                        <m:t>,</m:t>
                      </m:r>
                      <m:r>
                        <m:rPr>
                          <m:sty m:val="p"/>
                        </m:rPr>
                        <a:rPr kumimoji="0" lang="en-US" sz="800" b="0" i="0" u="none" strike="noStrike" kern="0" cap="none" spc="0" normalizeH="0" baseline="0" noProof="0" smtClean="0">
                          <a:ln>
                            <a:noFill/>
                          </a:ln>
                          <a:solidFill>
                            <a:srgbClr val="C00000"/>
                          </a:solidFill>
                          <a:effectLst/>
                          <a:uLnTx/>
                          <a:uFillTx/>
                          <a:latin typeface="Cambria Math" panose="02040503050406030204" pitchFamily="18" charset="0"/>
                        </a:rPr>
                        <m:t>ϱ</m:t>
                      </m:r>
                    </m:oMath>
                  </a14:m>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p>
              </p:txBody>
            </p:sp>
          </mc:Choice>
          <mc:Fallback xmlns="">
            <p:sp>
              <p:nvSpPr>
                <p:cNvPr id="258" name="TextBox 257">
                  <a:extLst>
                    <a:ext uri="{FF2B5EF4-FFF2-40B4-BE49-F238E27FC236}">
                      <a16:creationId xmlns:a16="http://schemas.microsoft.com/office/drawing/2014/main" id="{A2808D18-0D4A-C56D-032B-A25A36842AC3}"/>
                    </a:ext>
                  </a:extLst>
                </p:cNvPr>
                <p:cNvSpPr txBox="1">
                  <a:spLocks noRot="1" noChangeAspect="1" noMove="1" noResize="1" noEditPoints="1" noAdjustHandles="1" noChangeArrowheads="1" noChangeShapeType="1" noTextEdit="1"/>
                </p:cNvSpPr>
                <p:nvPr/>
              </p:nvSpPr>
              <p:spPr>
                <a:xfrm>
                  <a:off x="6272403" y="2551483"/>
                  <a:ext cx="1808574" cy="338554"/>
                </a:xfrm>
                <a:prstGeom prst="rect">
                  <a:avLst/>
                </a:prstGeom>
                <a:blipFill>
                  <a:blip r:embed="rId9"/>
                  <a:stretch>
                    <a:fillRect b="-5455"/>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0797E6A-07BB-3D0D-D45F-C6429C8C3E72}"/>
                </a:ext>
              </a:extLst>
            </p:cNvPr>
            <p:cNvSpPr txBox="1"/>
            <p:nvPr/>
          </p:nvSpPr>
          <p:spPr>
            <a:xfrm>
              <a:off x="9281056" y="4790784"/>
              <a:ext cx="1808574" cy="21544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bubble concentration and size</a:t>
              </a:r>
            </a:p>
          </p:txBody>
        </p:sp>
        <p:sp>
          <p:nvSpPr>
            <p:cNvPr id="28" name="TextBox 27">
              <a:extLst>
                <a:ext uri="{FF2B5EF4-FFF2-40B4-BE49-F238E27FC236}">
                  <a16:creationId xmlns:a16="http://schemas.microsoft.com/office/drawing/2014/main" id="{ACE66662-E8CF-6C24-605F-ACB11E6F3E26}"/>
                </a:ext>
              </a:extLst>
            </p:cNvPr>
            <p:cNvSpPr txBox="1"/>
            <p:nvPr/>
          </p:nvSpPr>
          <p:spPr>
            <a:xfrm>
              <a:off x="9105606" y="2930884"/>
              <a:ext cx="1584811" cy="230832"/>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black"/>
                  </a:solidFill>
                  <a:effectLst/>
                  <a:uLnTx/>
                  <a:uFillTx/>
                </a:rPr>
                <a:t>Direct extrapolation</a:t>
              </a:r>
            </a:p>
          </p:txBody>
        </p:sp>
        <p:pic>
          <p:nvPicPr>
            <p:cNvPr id="29" name="Picture 28">
              <a:extLst>
                <a:ext uri="{FF2B5EF4-FFF2-40B4-BE49-F238E27FC236}">
                  <a16:creationId xmlns:a16="http://schemas.microsoft.com/office/drawing/2014/main" id="{B691FE32-2457-2A66-60B1-3FF99421901B}"/>
                </a:ext>
              </a:extLst>
            </p:cNvPr>
            <p:cNvPicPr>
              <a:picLocks noChangeAspect="1"/>
            </p:cNvPicPr>
            <p:nvPr/>
          </p:nvPicPr>
          <p:blipFill>
            <a:blip r:embed="rId10"/>
            <a:stretch>
              <a:fillRect/>
            </a:stretch>
          </p:blipFill>
          <p:spPr>
            <a:xfrm>
              <a:off x="9484233" y="4443017"/>
              <a:ext cx="192956" cy="288977"/>
            </a:xfrm>
            <a:prstGeom prst="rect">
              <a:avLst/>
            </a:prstGeom>
          </p:spPr>
        </p:pic>
        <p:pic>
          <p:nvPicPr>
            <p:cNvPr id="30" name="Picture 5">
              <a:extLst>
                <a:ext uri="{FF2B5EF4-FFF2-40B4-BE49-F238E27FC236}">
                  <a16:creationId xmlns:a16="http://schemas.microsoft.com/office/drawing/2014/main" id="{E1512CE6-0D18-6FB8-8F13-DDE914AA8D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0463" y="2303790"/>
              <a:ext cx="369960" cy="25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B5FBC866-59DD-C6D8-BE05-00DC2F061ACD}"/>
                </a:ext>
              </a:extLst>
            </p:cNvPr>
            <p:cNvSpPr/>
            <p:nvPr/>
          </p:nvSpPr>
          <p:spPr>
            <a:xfrm>
              <a:off x="9601199" y="4449382"/>
              <a:ext cx="726482" cy="338554"/>
            </a:xfrm>
            <a:prstGeom prst="rect">
              <a:avLst/>
            </a:prstGeom>
            <a:noFill/>
            <a:effectLst>
              <a:innerShdw blurRad="63500" dist="50800" dir="13500000">
                <a:prstClr val="black">
                  <a:alpha val="50000"/>
                </a:prstClr>
              </a:innerShdw>
            </a:effectLst>
          </p:spPr>
          <p:txBody>
            <a:bodyPr wrap="non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w="9525">
                    <a:solidFill>
                      <a:prstClr val="black"/>
                    </a:solidFill>
                    <a:prstDash val="solid"/>
                  </a:ln>
                  <a:solidFill>
                    <a:srgbClr val="ED7D31">
                      <a:lumMod val="50000"/>
                    </a:srgbClr>
                  </a:solidFill>
                  <a:effectLst>
                    <a:outerShdw blurRad="12700" dist="38100" dir="2700000" algn="tl" rotWithShape="0">
                      <a:prstClr val="white">
                        <a:lumMod val="50000"/>
                      </a:prstClr>
                    </a:outerShdw>
                  </a:effectLst>
                  <a:uLnTx/>
                  <a:uFillTx/>
                </a:rPr>
                <a:t>BISON</a:t>
              </a:r>
            </a:p>
          </p:txBody>
        </p:sp>
        <p:sp>
          <p:nvSpPr>
            <p:cNvPr id="32" name="Rectangle 31">
              <a:extLst>
                <a:ext uri="{FF2B5EF4-FFF2-40B4-BE49-F238E27FC236}">
                  <a16:creationId xmlns:a16="http://schemas.microsoft.com/office/drawing/2014/main" id="{7C878BFC-7845-2F56-2843-A35646057E68}"/>
                </a:ext>
              </a:extLst>
            </p:cNvPr>
            <p:cNvSpPr/>
            <p:nvPr/>
          </p:nvSpPr>
          <p:spPr>
            <a:xfrm>
              <a:off x="6736680" y="2256464"/>
              <a:ext cx="1120820" cy="338554"/>
            </a:xfrm>
            <a:prstGeom prst="rect">
              <a:avLst/>
            </a:prstGeom>
            <a:noFill/>
            <a:effectLst>
              <a:innerShdw blurRad="63500" dist="50800" dir="13500000">
                <a:prstClr val="black">
                  <a:alpha val="50000"/>
                </a:prstClr>
              </a:innerShdw>
            </a:effectLst>
          </p:spPr>
          <p:txBody>
            <a:bodyPr wrap="non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w="9525">
                    <a:solidFill>
                      <a:prstClr val="black"/>
                    </a:solidFill>
                    <a:prstDash val="solid"/>
                  </a:ln>
                  <a:solidFill>
                    <a:srgbClr val="ED7D31">
                      <a:lumMod val="50000"/>
                    </a:srgbClr>
                  </a:solidFill>
                  <a:effectLst>
                    <a:outerShdw blurRad="12700" dist="38100" dir="2700000" algn="tl" rotWithShape="0">
                      <a:prstClr val="white">
                        <a:lumMod val="50000"/>
                      </a:prstClr>
                    </a:outerShdw>
                  </a:effectLst>
                  <a:uLnTx/>
                  <a:uFillTx/>
                </a:rPr>
                <a:t>CENTIPEDE</a:t>
              </a:r>
            </a:p>
          </p:txBody>
        </p:sp>
        <p:sp>
          <p:nvSpPr>
            <p:cNvPr id="33" name="TextBox 32">
              <a:extLst>
                <a:ext uri="{FF2B5EF4-FFF2-40B4-BE49-F238E27FC236}">
                  <a16:creationId xmlns:a16="http://schemas.microsoft.com/office/drawing/2014/main" id="{D62FFAD3-8B72-7350-E260-01F53B4D50AF}"/>
                </a:ext>
              </a:extLst>
            </p:cNvPr>
            <p:cNvSpPr txBox="1"/>
            <p:nvPr/>
          </p:nvSpPr>
          <p:spPr>
            <a:xfrm>
              <a:off x="9532686" y="1991559"/>
              <a:ext cx="894797"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C00000"/>
                  </a:solidFill>
                  <a:effectLst/>
                  <a:uLnTx/>
                  <a:uFillTx/>
                </a:rPr>
                <a:t>Test reactor data</a:t>
              </a:r>
            </a:p>
          </p:txBody>
        </p:sp>
        <p:pic>
          <p:nvPicPr>
            <p:cNvPr id="34" name="Picture 33">
              <a:extLst>
                <a:ext uri="{FF2B5EF4-FFF2-40B4-BE49-F238E27FC236}">
                  <a16:creationId xmlns:a16="http://schemas.microsoft.com/office/drawing/2014/main" id="{C8A784FF-7568-52BC-60F8-BED231280577}"/>
                </a:ext>
              </a:extLst>
            </p:cNvPr>
            <p:cNvPicPr>
              <a:picLocks noChangeAspect="1"/>
            </p:cNvPicPr>
            <p:nvPr/>
          </p:nvPicPr>
          <p:blipFill>
            <a:blip r:embed="rId12"/>
            <a:stretch>
              <a:fillRect/>
            </a:stretch>
          </p:blipFill>
          <p:spPr>
            <a:xfrm>
              <a:off x="6426890" y="2131300"/>
              <a:ext cx="4736409" cy="3561391"/>
            </a:xfrm>
            <a:prstGeom prst="rect">
              <a:avLst/>
            </a:prstGeom>
          </p:spPr>
        </p:pic>
        <p:sp>
          <p:nvSpPr>
            <p:cNvPr id="35" name="Rectangle 34">
              <a:extLst>
                <a:ext uri="{FF2B5EF4-FFF2-40B4-BE49-F238E27FC236}">
                  <a16:creationId xmlns:a16="http://schemas.microsoft.com/office/drawing/2014/main" id="{3A4AD01B-5D35-FB4B-63C4-4137D1363B13}"/>
                </a:ext>
              </a:extLst>
            </p:cNvPr>
            <p:cNvSpPr/>
            <p:nvPr/>
          </p:nvSpPr>
          <p:spPr bwMode="auto">
            <a:xfrm>
              <a:off x="6308319" y="1165309"/>
              <a:ext cx="5197880" cy="4527382"/>
            </a:xfrm>
            <a:prstGeom prst="rect">
              <a:avLst/>
            </a:prstGeom>
            <a:no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20000"/>
                </a:spcBef>
                <a:spcAft>
                  <a:spcPct val="0"/>
                </a:spcAft>
                <a:buClrTx/>
                <a:buSzTx/>
                <a:buFontTx/>
                <a:buNone/>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sp>
          <p:nvSpPr>
            <p:cNvPr id="36" name="Arrow: Right 35">
              <a:extLst>
                <a:ext uri="{FF2B5EF4-FFF2-40B4-BE49-F238E27FC236}">
                  <a16:creationId xmlns:a16="http://schemas.microsoft.com/office/drawing/2014/main" id="{3972F8BE-61DA-A2D2-46B3-67E882B6B28E}"/>
                </a:ext>
              </a:extLst>
            </p:cNvPr>
            <p:cNvSpPr/>
            <p:nvPr/>
          </p:nvSpPr>
          <p:spPr>
            <a:xfrm>
              <a:off x="5333999" y="2930884"/>
              <a:ext cx="792488" cy="1005967"/>
            </a:xfrm>
            <a:prstGeom prst="rightArrow">
              <a:avLst>
                <a:gd name="adj1" fmla="val 39444"/>
                <a:gd name="adj2" fmla="val 50000"/>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20000"/>
                </a:spcBef>
                <a:spcAft>
                  <a:spcPct val="0"/>
                </a:spcAft>
                <a:buClrTx/>
                <a:buSzTx/>
                <a:buFontTx/>
                <a:buNone/>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grpSp>
    </p:spTree>
    <p:extLst>
      <p:ext uri="{BB962C8B-B14F-4D97-AF65-F5344CB8AC3E}">
        <p14:creationId xmlns:p14="http://schemas.microsoft.com/office/powerpoint/2010/main" val="372637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2ED7A-E65A-6E36-04D1-2673921D6BA3}"/>
            </a:ext>
          </a:extLst>
        </p:cNvPr>
        <p:cNvGrpSpPr/>
        <p:nvPr/>
      </p:nvGrpSpPr>
      <p:grpSpPr>
        <a:xfrm>
          <a:off x="0" y="0"/>
          <a:ext cx="0" cy="0"/>
          <a:chOff x="0" y="0"/>
          <a:chExt cx="0" cy="0"/>
        </a:xfrm>
      </p:grpSpPr>
      <p:pic>
        <p:nvPicPr>
          <p:cNvPr id="22" name="Picture 21" descr="A blue text on a black background&#10;&#10;Description automatically generated">
            <a:extLst>
              <a:ext uri="{FF2B5EF4-FFF2-40B4-BE49-F238E27FC236}">
                <a16:creationId xmlns:a16="http://schemas.microsoft.com/office/drawing/2014/main" id="{870FEB8B-60F5-8162-6E21-629AD0B9EF5E}"/>
              </a:ext>
            </a:extLst>
          </p:cNvPr>
          <p:cNvPicPr>
            <a:picLocks noChangeAspect="1"/>
          </p:cNvPicPr>
          <p:nvPr/>
        </p:nvPicPr>
        <p:blipFill rotWithShape="1">
          <a:blip r:embed="rId2">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pic>
        <p:nvPicPr>
          <p:cNvPr id="23" name="Picture 22">
            <a:extLst>
              <a:ext uri="{FF2B5EF4-FFF2-40B4-BE49-F238E27FC236}">
                <a16:creationId xmlns:a16="http://schemas.microsoft.com/office/drawing/2014/main" id="{C5476585-8EA3-E7FB-0CBB-808A7335F089}"/>
              </a:ext>
            </a:extLst>
          </p:cNvPr>
          <p:cNvPicPr>
            <a:picLocks noChangeAspect="1"/>
          </p:cNvPicPr>
          <p:nvPr/>
        </p:nvPicPr>
        <p:blipFill rotWithShape="1">
          <a:blip r:embed="rId3">
            <a:alphaModFix amt="50000"/>
          </a:blip>
          <a:srcRect t="4969" b="10665"/>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CE427017-4D26-37FC-2526-AFC01238A179}"/>
              </a:ext>
            </a:extLst>
          </p:cNvPr>
          <p:cNvPicPr>
            <a:picLocks noChangeAspect="1"/>
          </p:cNvPicPr>
          <p:nvPr/>
        </p:nvPicPr>
        <p:blipFill>
          <a:blip r:embed="rId4"/>
          <a:stretch>
            <a:fillRect/>
          </a:stretch>
        </p:blipFill>
        <p:spPr>
          <a:xfrm>
            <a:off x="9046331" y="1417145"/>
            <a:ext cx="2743438" cy="4023709"/>
          </a:xfrm>
          <a:prstGeom prst="rect">
            <a:avLst/>
          </a:prstGeom>
        </p:spPr>
      </p:pic>
      <p:pic>
        <p:nvPicPr>
          <p:cNvPr id="26" name="Picture 25">
            <a:extLst>
              <a:ext uri="{FF2B5EF4-FFF2-40B4-BE49-F238E27FC236}">
                <a16:creationId xmlns:a16="http://schemas.microsoft.com/office/drawing/2014/main" id="{1639CF58-1811-2820-0874-AF8F464489DF}"/>
              </a:ext>
            </a:extLst>
          </p:cNvPr>
          <p:cNvPicPr>
            <a:picLocks noChangeAspect="1"/>
          </p:cNvPicPr>
          <p:nvPr/>
        </p:nvPicPr>
        <p:blipFill>
          <a:blip r:embed="rId5"/>
          <a:srcRect/>
          <a:stretch>
            <a:fillRect/>
          </a:stretch>
        </p:blipFill>
        <p:spPr>
          <a:xfrm>
            <a:off x="42565" y="3923505"/>
            <a:ext cx="3974016" cy="2648673"/>
          </a:xfrm>
          <a:custGeom>
            <a:avLst/>
            <a:gdLst>
              <a:gd name="connsiteX0" fmla="*/ 351742 w 3685837"/>
              <a:gd name="connsiteY0" fmla="*/ 0 h 2456602"/>
              <a:gd name="connsiteX1" fmla="*/ 3334095 w 3685837"/>
              <a:gd name="connsiteY1" fmla="*/ 0 h 2456602"/>
              <a:gd name="connsiteX2" fmla="*/ 3358125 w 3685837"/>
              <a:gd name="connsiteY2" fmla="*/ 2423 h 2456602"/>
              <a:gd name="connsiteX3" fmla="*/ 3685837 w 3685837"/>
              <a:gd name="connsiteY3" fmla="*/ 404512 h 2456602"/>
              <a:gd name="connsiteX4" fmla="*/ 3685837 w 3685837"/>
              <a:gd name="connsiteY4" fmla="*/ 2046174 h 2456602"/>
              <a:gd name="connsiteX5" fmla="*/ 3275409 w 3685837"/>
              <a:gd name="connsiteY5" fmla="*/ 2456602 h 2456602"/>
              <a:gd name="connsiteX6" fmla="*/ 410428 w 3685837"/>
              <a:gd name="connsiteY6" fmla="*/ 2456602 h 2456602"/>
              <a:gd name="connsiteX7" fmla="*/ 0 w 3685837"/>
              <a:gd name="connsiteY7" fmla="*/ 2046174 h 2456602"/>
              <a:gd name="connsiteX8" fmla="*/ 0 w 3685837"/>
              <a:gd name="connsiteY8" fmla="*/ 404512 h 2456602"/>
              <a:gd name="connsiteX9" fmla="*/ 327713 w 3685837"/>
              <a:gd name="connsiteY9" fmla="*/ 2423 h 24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837" h="2456602">
                <a:moveTo>
                  <a:pt x="351742" y="0"/>
                </a:moveTo>
                <a:lnTo>
                  <a:pt x="3334095" y="0"/>
                </a:lnTo>
                <a:lnTo>
                  <a:pt x="3358125" y="2423"/>
                </a:lnTo>
                <a:cubicBezTo>
                  <a:pt x="3545150" y="40694"/>
                  <a:pt x="3685837" y="206173"/>
                  <a:pt x="3685837" y="404512"/>
                </a:cubicBezTo>
                <a:lnTo>
                  <a:pt x="3685837" y="2046174"/>
                </a:lnTo>
                <a:cubicBezTo>
                  <a:pt x="3685837" y="2272847"/>
                  <a:pt x="3502082" y="2456602"/>
                  <a:pt x="3275409" y="2456602"/>
                </a:cubicBezTo>
                <a:lnTo>
                  <a:pt x="410428" y="2456602"/>
                </a:lnTo>
                <a:cubicBezTo>
                  <a:pt x="183755" y="2456602"/>
                  <a:pt x="0" y="2272847"/>
                  <a:pt x="0" y="2046174"/>
                </a:cubicBezTo>
                <a:lnTo>
                  <a:pt x="0" y="404512"/>
                </a:lnTo>
                <a:cubicBezTo>
                  <a:pt x="0" y="206173"/>
                  <a:pt x="140688" y="40694"/>
                  <a:pt x="327713" y="2423"/>
                </a:cubicBezTo>
                <a:close/>
              </a:path>
            </a:pathLst>
          </a:custGeom>
        </p:spPr>
      </p:pic>
      <p:sp>
        <p:nvSpPr>
          <p:cNvPr id="27" name="Arrow: Pentagon 26">
            <a:extLst>
              <a:ext uri="{FF2B5EF4-FFF2-40B4-BE49-F238E27FC236}">
                <a16:creationId xmlns:a16="http://schemas.microsoft.com/office/drawing/2014/main" id="{40915080-CA2E-5B20-980D-0716A12DCB10}"/>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28" name="Arrow: Chevron 27">
            <a:extLst>
              <a:ext uri="{FF2B5EF4-FFF2-40B4-BE49-F238E27FC236}">
                <a16:creationId xmlns:a16="http://schemas.microsoft.com/office/drawing/2014/main" id="{A49C5622-5C2C-7147-9286-139E5295C4C0}"/>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29" name="Arrow: Chevron 28">
            <a:extLst>
              <a:ext uri="{FF2B5EF4-FFF2-40B4-BE49-F238E27FC236}">
                <a16:creationId xmlns:a16="http://schemas.microsoft.com/office/drawing/2014/main" id="{81F0BE16-448F-83E8-8531-15B93D8DD232}"/>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30" name="Arrow: Chevron 29">
            <a:extLst>
              <a:ext uri="{FF2B5EF4-FFF2-40B4-BE49-F238E27FC236}">
                <a16:creationId xmlns:a16="http://schemas.microsoft.com/office/drawing/2014/main" id="{0D3DBCD2-0E26-93DB-7CA7-569849FB206A}"/>
              </a:ext>
            </a:extLst>
          </p:cNvPr>
          <p:cNvSpPr/>
          <p:nvPr/>
        </p:nvSpPr>
        <p:spPr bwMode="auto">
          <a:xfrm>
            <a:off x="2743199" y="76200"/>
            <a:ext cx="372556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31" name="Arrow: Chevron 30">
            <a:extLst>
              <a:ext uri="{FF2B5EF4-FFF2-40B4-BE49-F238E27FC236}">
                <a16:creationId xmlns:a16="http://schemas.microsoft.com/office/drawing/2014/main" id="{B289EC01-7286-CE05-C443-0929DF9057C9}"/>
              </a:ext>
            </a:extLst>
          </p:cNvPr>
          <p:cNvSpPr/>
          <p:nvPr/>
        </p:nvSpPr>
        <p:spPr bwMode="auto">
          <a:xfrm>
            <a:off x="6278265"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32" name="Arrow: Chevron 31">
            <a:extLst>
              <a:ext uri="{FF2B5EF4-FFF2-40B4-BE49-F238E27FC236}">
                <a16:creationId xmlns:a16="http://schemas.microsoft.com/office/drawing/2014/main" id="{3FE4D13A-1ED5-44A0-BFFB-9308843EAAB6}"/>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33" name="TextBox 32">
            <a:extLst>
              <a:ext uri="{FF2B5EF4-FFF2-40B4-BE49-F238E27FC236}">
                <a16:creationId xmlns:a16="http://schemas.microsoft.com/office/drawing/2014/main" id="{EFFCA51C-6777-F3BD-EE6B-539C3A9E74D2}"/>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34" name="Arrow: Chevron 33">
            <a:extLst>
              <a:ext uri="{FF2B5EF4-FFF2-40B4-BE49-F238E27FC236}">
                <a16:creationId xmlns:a16="http://schemas.microsoft.com/office/drawing/2014/main" id="{22813019-7AB7-C63B-17F7-8B9B2E003C55}"/>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35" name="TextBox 34">
            <a:extLst>
              <a:ext uri="{FF2B5EF4-FFF2-40B4-BE49-F238E27FC236}">
                <a16:creationId xmlns:a16="http://schemas.microsoft.com/office/drawing/2014/main" id="{5009122F-EA0E-89A2-EC8B-82915DDAC3BF}"/>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36" name="TextBox 35">
            <a:extLst>
              <a:ext uri="{FF2B5EF4-FFF2-40B4-BE49-F238E27FC236}">
                <a16:creationId xmlns:a16="http://schemas.microsoft.com/office/drawing/2014/main" id="{35DD14E9-2B99-B284-3EAF-81496FED86FE}"/>
              </a:ext>
            </a:extLst>
          </p:cNvPr>
          <p:cNvSpPr txBox="1"/>
          <p:nvPr/>
        </p:nvSpPr>
        <p:spPr>
          <a:xfrm>
            <a:off x="2819400" y="142844"/>
            <a:ext cx="3761534"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RTE proposal–IVEM facility</a:t>
            </a:r>
          </a:p>
        </p:txBody>
      </p:sp>
      <p:sp>
        <p:nvSpPr>
          <p:cNvPr id="37" name="TextBox 36">
            <a:extLst>
              <a:ext uri="{FF2B5EF4-FFF2-40B4-BE49-F238E27FC236}">
                <a16:creationId xmlns:a16="http://schemas.microsoft.com/office/drawing/2014/main" id="{7E30B8E2-D729-219C-C4DA-A74F54E66C47}"/>
              </a:ext>
            </a:extLst>
          </p:cNvPr>
          <p:cNvSpPr txBox="1"/>
          <p:nvPr/>
        </p:nvSpPr>
        <p:spPr>
          <a:xfrm>
            <a:off x="3571146" y="1883358"/>
            <a:ext cx="3896473" cy="1754326"/>
          </a:xfrm>
          <a:prstGeom prst="rect">
            <a:avLst/>
          </a:prstGeom>
          <a:solidFill>
            <a:srgbClr val="FFFFFF">
              <a:alpha val="62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Rapid Turnaround Experiment proposal:</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#1868: Elucidating the Effect of Radiation-Induced Defect Accumulation on Swelling in UN using </a:t>
            </a:r>
            <a:r>
              <a:rPr kumimoji="0" lang="en-US" sz="1200" b="0" i="1"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in-situ</a:t>
            </a:r>
            <a:r>
              <a:rPr kumimoji="0" lang="en-US" sz="12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TEM Irradiation</a:t>
            </a:r>
          </a:p>
        </p:txBody>
      </p:sp>
      <p:sp>
        <p:nvSpPr>
          <p:cNvPr id="38" name="TextBox 37">
            <a:extLst>
              <a:ext uri="{FF2B5EF4-FFF2-40B4-BE49-F238E27FC236}">
                <a16:creationId xmlns:a16="http://schemas.microsoft.com/office/drawing/2014/main" id="{1E1DA1F1-9191-E486-C5F1-495BBB1B9F5A}"/>
              </a:ext>
            </a:extLst>
          </p:cNvPr>
          <p:cNvSpPr txBox="1"/>
          <p:nvPr/>
        </p:nvSpPr>
        <p:spPr>
          <a:xfrm>
            <a:off x="4855995" y="664771"/>
            <a:ext cx="6952984" cy="369332"/>
          </a:xfrm>
          <a:prstGeom prst="rect">
            <a:avLst/>
          </a:prstGeom>
          <a:solidFill>
            <a:srgbClr val="FFFFFF">
              <a:alpha val="4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Intermediate Voltage Electron Microscope facility</a:t>
            </a:r>
          </a:p>
        </p:txBody>
      </p:sp>
      <p:pic>
        <p:nvPicPr>
          <p:cNvPr id="40" name="Picture 39" descr="A blue and grey logo&#10;&#10;Description automatically generated">
            <a:extLst>
              <a:ext uri="{FF2B5EF4-FFF2-40B4-BE49-F238E27FC236}">
                <a16:creationId xmlns:a16="http://schemas.microsoft.com/office/drawing/2014/main" id="{AE5DC344-8E4E-4D1A-1222-3A43D795C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147" y="1161838"/>
            <a:ext cx="2069668" cy="723901"/>
          </a:xfrm>
          <a:prstGeom prst="rect">
            <a:avLst/>
          </a:prstGeom>
          <a:solidFill>
            <a:srgbClr val="FFFFFF">
              <a:alpha val="62000"/>
            </a:srgbClr>
          </a:solidFill>
        </p:spPr>
      </p:pic>
      <p:pic>
        <p:nvPicPr>
          <p:cNvPr id="41" name="Picture 40" descr="A green and black diamond&#10;&#10;Description automatically generated">
            <a:extLst>
              <a:ext uri="{FF2B5EF4-FFF2-40B4-BE49-F238E27FC236}">
                <a16:creationId xmlns:a16="http://schemas.microsoft.com/office/drawing/2014/main" id="{E513D9CC-D440-E2D2-57E7-527C2CC70D23}"/>
              </a:ext>
            </a:extLst>
          </p:cNvPr>
          <p:cNvPicPr>
            <a:picLocks noChangeAspect="1"/>
          </p:cNvPicPr>
          <p:nvPr/>
        </p:nvPicPr>
        <p:blipFill rotWithShape="1">
          <a:blip r:embed="rId7">
            <a:extLst>
              <a:ext uri="{28A0092B-C50C-407E-A947-70E740481C1C}">
                <a14:useLocalDpi xmlns:a14="http://schemas.microsoft.com/office/drawing/2010/main" val="0"/>
              </a:ext>
            </a:extLst>
          </a:blip>
          <a:srcRect t="-86967" b="-1"/>
          <a:stretch/>
        </p:blipFill>
        <p:spPr>
          <a:xfrm>
            <a:off x="5469908" y="1161838"/>
            <a:ext cx="1997712" cy="1270051"/>
          </a:xfrm>
          <a:prstGeom prst="rect">
            <a:avLst/>
          </a:prstGeom>
          <a:solidFill>
            <a:srgbClr val="FFFFFF">
              <a:alpha val="62000"/>
            </a:srgbClr>
          </a:solidFill>
        </p:spPr>
      </p:pic>
      <p:pic>
        <p:nvPicPr>
          <p:cNvPr id="3" name="Picture 2">
            <a:extLst>
              <a:ext uri="{FF2B5EF4-FFF2-40B4-BE49-F238E27FC236}">
                <a16:creationId xmlns:a16="http://schemas.microsoft.com/office/drawing/2014/main" id="{09BC01BA-70BA-1692-81BA-219338FE56B5}"/>
              </a:ext>
            </a:extLst>
          </p:cNvPr>
          <p:cNvPicPr>
            <a:picLocks noChangeAspect="1"/>
          </p:cNvPicPr>
          <p:nvPr/>
        </p:nvPicPr>
        <p:blipFill>
          <a:blip r:embed="rId8"/>
          <a:stretch>
            <a:fillRect/>
          </a:stretch>
        </p:blipFill>
        <p:spPr>
          <a:xfrm>
            <a:off x="4422565" y="4138357"/>
            <a:ext cx="2655800" cy="2190940"/>
          </a:xfrm>
          <a:prstGeom prst="rect">
            <a:avLst/>
          </a:prstGeom>
        </p:spPr>
      </p:pic>
    </p:spTree>
    <p:extLst>
      <p:ext uri="{BB962C8B-B14F-4D97-AF65-F5344CB8AC3E}">
        <p14:creationId xmlns:p14="http://schemas.microsoft.com/office/powerpoint/2010/main" val="171792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667E-E7AB-88DA-DA83-DD4A70F00968}"/>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16EFF483-30BD-8C13-CFA3-0C049B41B530}"/>
              </a:ext>
            </a:extLst>
          </p:cNvPr>
          <p:cNvPicPr>
            <a:picLocks noChangeAspect="1"/>
          </p:cNvPicPr>
          <p:nvPr/>
        </p:nvPicPr>
        <p:blipFill rotWithShape="1">
          <a:blip r:embed="rId2">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FFAD7E5D-CBC1-291A-E73C-6F1D8BBD58BE}"/>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6B464672-7D6F-0A5B-FFB3-C635255F4CCA}"/>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621038B0-4A01-0FD1-EC62-74C1A75ECAFF}"/>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57DAD8F2-F09B-1369-E40A-1BF4FB2D30EC}"/>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2B9B9D8B-2944-80E0-C1D3-37FDBFB39C4C}"/>
              </a:ext>
            </a:extLst>
          </p:cNvPr>
          <p:cNvSpPr/>
          <p:nvPr/>
        </p:nvSpPr>
        <p:spPr bwMode="auto">
          <a:xfrm>
            <a:off x="4419600" y="76200"/>
            <a:ext cx="345886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E3498CB0-A675-5985-26D7-B7D2BEBA6CC2}"/>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15BE3214-A4F3-69AD-3662-7B3584F3B389}"/>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ED8063B0-284E-123E-AC95-0E6974D4FFEF}"/>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FE0AA5C7-9A8D-9882-CCA2-15126CDEBA48}"/>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2BA831D7-D170-3AA3-84D3-E8F88CEEB558}"/>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3" name="TextBox 12">
            <a:extLst>
              <a:ext uri="{FF2B5EF4-FFF2-40B4-BE49-F238E27FC236}">
                <a16:creationId xmlns:a16="http://schemas.microsoft.com/office/drawing/2014/main" id="{AB46D5C2-EB9E-744A-FDC8-2901D53796F1}"/>
              </a:ext>
            </a:extLst>
          </p:cNvPr>
          <p:cNvSpPr txBox="1"/>
          <p:nvPr/>
        </p:nvSpPr>
        <p:spPr>
          <a:xfrm>
            <a:off x="4419600" y="142844"/>
            <a:ext cx="3458864" cy="400110"/>
          </a:xfrm>
          <a:prstGeom prst="rect">
            <a:avLst/>
          </a:prstGeom>
          <a:noFill/>
        </p:spPr>
        <p:txBody>
          <a:bodyPr wrap="square" rtlCol="0">
            <a:spAutoFit/>
          </a:bodyPr>
          <a:lstStyle/>
          <a:p>
            <a:pPr algn="ctr" eaLnBrk="0" fontAlgn="base" hangingPunct="0">
              <a:spcBef>
                <a:spcPct val="0"/>
              </a:spcBef>
              <a:spcAft>
                <a:spcPct val="0"/>
              </a:spcAft>
            </a:pPr>
            <a:r>
              <a:rPr lang="en-US" sz="2000" b="1" i="1" dirty="0">
                <a:solidFill>
                  <a:srgbClr val="000000"/>
                </a:solidFill>
                <a:effectLst>
                  <a:outerShdw blurRad="38100" dist="38100" dir="2700000" algn="tl">
                    <a:srgbClr val="000000">
                      <a:alpha val="43137"/>
                    </a:srgbClr>
                  </a:outerShdw>
                </a:effectLst>
                <a:latin typeface="Arial" panose="020B0604020202020204" pitchFamily="34" charset="0"/>
              </a:rPr>
              <a:t>In-situ</a:t>
            </a: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 IR TEM tests</a:t>
            </a:r>
          </a:p>
        </p:txBody>
      </p:sp>
      <p:pic>
        <p:nvPicPr>
          <p:cNvPr id="14" name="Picture 13">
            <a:extLst>
              <a:ext uri="{FF2B5EF4-FFF2-40B4-BE49-F238E27FC236}">
                <a16:creationId xmlns:a16="http://schemas.microsoft.com/office/drawing/2014/main" id="{4C038235-66E8-7B05-8D8A-E5C52E1670CB}"/>
              </a:ext>
            </a:extLst>
          </p:cNvPr>
          <p:cNvPicPr>
            <a:picLocks noChangeAspect="1"/>
          </p:cNvPicPr>
          <p:nvPr/>
        </p:nvPicPr>
        <p:blipFill>
          <a:blip r:embed="rId3"/>
          <a:stretch>
            <a:fillRect/>
          </a:stretch>
        </p:blipFill>
        <p:spPr>
          <a:xfrm>
            <a:off x="6410422" y="4529440"/>
            <a:ext cx="5726313" cy="2089627"/>
          </a:xfrm>
          <a:prstGeom prst="rect">
            <a:avLst/>
          </a:prstGeom>
        </p:spPr>
      </p:pic>
      <p:grpSp>
        <p:nvGrpSpPr>
          <p:cNvPr id="15" name="Group 14">
            <a:extLst>
              <a:ext uri="{FF2B5EF4-FFF2-40B4-BE49-F238E27FC236}">
                <a16:creationId xmlns:a16="http://schemas.microsoft.com/office/drawing/2014/main" id="{0881D12A-CA33-C14B-0A9B-9BEED5857105}"/>
              </a:ext>
            </a:extLst>
          </p:cNvPr>
          <p:cNvGrpSpPr/>
          <p:nvPr/>
        </p:nvGrpSpPr>
        <p:grpSpPr>
          <a:xfrm>
            <a:off x="261577" y="4038600"/>
            <a:ext cx="5081316" cy="1869696"/>
            <a:chOff x="3961357" y="1727239"/>
            <a:chExt cx="5081316" cy="1869696"/>
          </a:xfrm>
        </p:grpSpPr>
        <p:pic>
          <p:nvPicPr>
            <p:cNvPr id="16" name="Picture 15">
              <a:extLst>
                <a:ext uri="{FF2B5EF4-FFF2-40B4-BE49-F238E27FC236}">
                  <a16:creationId xmlns:a16="http://schemas.microsoft.com/office/drawing/2014/main" id="{970CE92F-5CE8-B645-17AF-530ED77D1D6D}"/>
                </a:ext>
              </a:extLst>
            </p:cNvPr>
            <p:cNvPicPr>
              <a:picLocks noChangeAspect="1"/>
            </p:cNvPicPr>
            <p:nvPr/>
          </p:nvPicPr>
          <p:blipFill>
            <a:blip r:embed="rId4"/>
            <a:stretch>
              <a:fillRect/>
            </a:stretch>
          </p:blipFill>
          <p:spPr>
            <a:xfrm>
              <a:off x="3961357" y="1727239"/>
              <a:ext cx="5081316" cy="1267382"/>
            </a:xfrm>
            <a:prstGeom prst="rect">
              <a:avLst/>
            </a:prstGeom>
          </p:spPr>
        </p:pic>
        <p:pic>
          <p:nvPicPr>
            <p:cNvPr id="17" name="Picture 16">
              <a:extLst>
                <a:ext uri="{FF2B5EF4-FFF2-40B4-BE49-F238E27FC236}">
                  <a16:creationId xmlns:a16="http://schemas.microsoft.com/office/drawing/2014/main" id="{08910F78-7DF6-95C3-57B0-20BF7FB9348B}"/>
                </a:ext>
              </a:extLst>
            </p:cNvPr>
            <p:cNvPicPr>
              <a:picLocks noChangeAspect="1"/>
            </p:cNvPicPr>
            <p:nvPr/>
          </p:nvPicPr>
          <p:blipFill rotWithShape="1">
            <a:blip r:embed="rId5"/>
            <a:srcRect l="53860" r="988" b="84746"/>
            <a:stretch/>
          </p:blipFill>
          <p:spPr>
            <a:xfrm>
              <a:off x="4026532" y="2819403"/>
              <a:ext cx="775407" cy="777532"/>
            </a:xfrm>
            <a:prstGeom prst="rect">
              <a:avLst/>
            </a:prstGeom>
            <a:ln w="15875">
              <a:solidFill>
                <a:sysClr val="windowText" lastClr="000000"/>
              </a:solidFill>
            </a:ln>
          </p:spPr>
        </p:pic>
        <p:pic>
          <p:nvPicPr>
            <p:cNvPr id="18" name="Picture 17">
              <a:extLst>
                <a:ext uri="{FF2B5EF4-FFF2-40B4-BE49-F238E27FC236}">
                  <a16:creationId xmlns:a16="http://schemas.microsoft.com/office/drawing/2014/main" id="{AEF15ED3-6780-0DF2-6C99-CAA0EE72EE38}"/>
                </a:ext>
              </a:extLst>
            </p:cNvPr>
            <p:cNvPicPr>
              <a:picLocks noChangeAspect="1"/>
            </p:cNvPicPr>
            <p:nvPr/>
          </p:nvPicPr>
          <p:blipFill rotWithShape="1">
            <a:blip r:embed="rId5"/>
            <a:srcRect l="53103" t="15839" r="1745" b="68907"/>
            <a:stretch/>
          </p:blipFill>
          <p:spPr>
            <a:xfrm>
              <a:off x="4877680" y="2819403"/>
              <a:ext cx="775407" cy="777532"/>
            </a:xfrm>
            <a:prstGeom prst="rect">
              <a:avLst/>
            </a:prstGeom>
            <a:ln w="15875">
              <a:solidFill>
                <a:sysClr val="windowText" lastClr="000000"/>
              </a:solidFill>
            </a:ln>
          </p:spPr>
        </p:pic>
        <p:pic>
          <p:nvPicPr>
            <p:cNvPr id="19" name="Picture 18">
              <a:extLst>
                <a:ext uri="{FF2B5EF4-FFF2-40B4-BE49-F238E27FC236}">
                  <a16:creationId xmlns:a16="http://schemas.microsoft.com/office/drawing/2014/main" id="{DA87D78F-10E7-CFE8-EA26-E26892CB9CB7}"/>
                </a:ext>
              </a:extLst>
            </p:cNvPr>
            <p:cNvPicPr>
              <a:picLocks noChangeAspect="1"/>
            </p:cNvPicPr>
            <p:nvPr/>
          </p:nvPicPr>
          <p:blipFill rotWithShape="1">
            <a:blip r:embed="rId5"/>
            <a:srcRect l="53911" t="31783" r="937" b="52963"/>
            <a:stretch/>
          </p:blipFill>
          <p:spPr>
            <a:xfrm>
              <a:off x="5710521" y="2819403"/>
              <a:ext cx="775407" cy="777532"/>
            </a:xfrm>
            <a:prstGeom prst="rect">
              <a:avLst/>
            </a:prstGeom>
            <a:ln w="15875">
              <a:solidFill>
                <a:sysClr val="windowText" lastClr="000000"/>
              </a:solidFill>
            </a:ln>
          </p:spPr>
        </p:pic>
        <p:pic>
          <p:nvPicPr>
            <p:cNvPr id="20" name="Picture 19">
              <a:extLst>
                <a:ext uri="{FF2B5EF4-FFF2-40B4-BE49-F238E27FC236}">
                  <a16:creationId xmlns:a16="http://schemas.microsoft.com/office/drawing/2014/main" id="{0BC6A7A9-7FD2-69B8-1ED5-9BC10CC62B0C}"/>
                </a:ext>
              </a:extLst>
            </p:cNvPr>
            <p:cNvPicPr>
              <a:picLocks noChangeAspect="1"/>
            </p:cNvPicPr>
            <p:nvPr/>
          </p:nvPicPr>
          <p:blipFill rotWithShape="1">
            <a:blip r:embed="rId5"/>
            <a:srcRect l="54315" t="47560" r="533" b="37186"/>
            <a:stretch/>
          </p:blipFill>
          <p:spPr>
            <a:xfrm>
              <a:off x="6543362" y="2819403"/>
              <a:ext cx="775407" cy="777532"/>
            </a:xfrm>
            <a:prstGeom prst="rect">
              <a:avLst/>
            </a:prstGeom>
            <a:ln w="15875">
              <a:solidFill>
                <a:sysClr val="windowText" lastClr="000000"/>
              </a:solidFill>
            </a:ln>
          </p:spPr>
        </p:pic>
        <p:pic>
          <p:nvPicPr>
            <p:cNvPr id="21" name="Picture 20">
              <a:extLst>
                <a:ext uri="{FF2B5EF4-FFF2-40B4-BE49-F238E27FC236}">
                  <a16:creationId xmlns:a16="http://schemas.microsoft.com/office/drawing/2014/main" id="{20A316AF-B5F6-E26C-2915-6700A0F1E405}"/>
                </a:ext>
              </a:extLst>
            </p:cNvPr>
            <p:cNvPicPr>
              <a:picLocks noChangeAspect="1"/>
            </p:cNvPicPr>
            <p:nvPr/>
          </p:nvPicPr>
          <p:blipFill rotWithShape="1">
            <a:blip r:embed="rId5"/>
            <a:srcRect l="53344" t="63228" r="1504" b="21518"/>
            <a:stretch/>
          </p:blipFill>
          <p:spPr>
            <a:xfrm>
              <a:off x="7376203" y="2819403"/>
              <a:ext cx="775407" cy="777532"/>
            </a:xfrm>
            <a:prstGeom prst="rect">
              <a:avLst/>
            </a:prstGeom>
            <a:ln w="15875">
              <a:solidFill>
                <a:sysClr val="windowText" lastClr="000000"/>
              </a:solidFill>
            </a:ln>
          </p:spPr>
        </p:pic>
        <p:pic>
          <p:nvPicPr>
            <p:cNvPr id="22" name="Picture 21">
              <a:extLst>
                <a:ext uri="{FF2B5EF4-FFF2-40B4-BE49-F238E27FC236}">
                  <a16:creationId xmlns:a16="http://schemas.microsoft.com/office/drawing/2014/main" id="{FED97FD0-F76D-8200-2CBB-5321ED1297DD}"/>
                </a:ext>
              </a:extLst>
            </p:cNvPr>
            <p:cNvPicPr>
              <a:picLocks noChangeAspect="1"/>
            </p:cNvPicPr>
            <p:nvPr/>
          </p:nvPicPr>
          <p:blipFill rotWithShape="1">
            <a:blip r:embed="rId5"/>
            <a:srcRect l="53738" t="79326" r="1110" b="5420"/>
            <a:stretch/>
          </p:blipFill>
          <p:spPr>
            <a:xfrm>
              <a:off x="8204630" y="2819403"/>
              <a:ext cx="775407" cy="777532"/>
            </a:xfrm>
            <a:prstGeom prst="rect">
              <a:avLst/>
            </a:prstGeom>
            <a:ln w="15875">
              <a:solidFill>
                <a:sysClr val="windowText" lastClr="000000"/>
              </a:solidFill>
            </a:ln>
          </p:spPr>
        </p:pic>
      </p:grpSp>
      <p:pic>
        <p:nvPicPr>
          <p:cNvPr id="23" name="Picture 22">
            <a:extLst>
              <a:ext uri="{FF2B5EF4-FFF2-40B4-BE49-F238E27FC236}">
                <a16:creationId xmlns:a16="http://schemas.microsoft.com/office/drawing/2014/main" id="{1F2EEB74-581F-CA04-33C4-57DCB6CF103F}"/>
              </a:ext>
            </a:extLst>
          </p:cNvPr>
          <p:cNvPicPr>
            <a:picLocks noChangeAspect="1"/>
          </p:cNvPicPr>
          <p:nvPr/>
        </p:nvPicPr>
        <p:blipFill>
          <a:blip r:embed="rId6"/>
          <a:stretch>
            <a:fillRect/>
          </a:stretch>
        </p:blipFill>
        <p:spPr>
          <a:xfrm>
            <a:off x="152400" y="1673218"/>
            <a:ext cx="6802865" cy="2209800"/>
          </a:xfrm>
          <a:prstGeom prst="rect">
            <a:avLst/>
          </a:prstGeom>
        </p:spPr>
      </p:pic>
      <p:pic>
        <p:nvPicPr>
          <p:cNvPr id="24" name="Picture 23">
            <a:extLst>
              <a:ext uri="{FF2B5EF4-FFF2-40B4-BE49-F238E27FC236}">
                <a16:creationId xmlns:a16="http://schemas.microsoft.com/office/drawing/2014/main" id="{E56A80D3-0CB6-CCEE-9A30-060B4AD05A5C}"/>
              </a:ext>
            </a:extLst>
          </p:cNvPr>
          <p:cNvPicPr>
            <a:picLocks noChangeAspect="1"/>
          </p:cNvPicPr>
          <p:nvPr/>
        </p:nvPicPr>
        <p:blipFill rotWithShape="1">
          <a:blip r:embed="rId7"/>
          <a:srcRect l="2661" t="5397" r="4398" b="4058"/>
          <a:stretch/>
        </p:blipFill>
        <p:spPr>
          <a:xfrm>
            <a:off x="6999014" y="1557759"/>
            <a:ext cx="1758899" cy="1825618"/>
          </a:xfrm>
          <a:prstGeom prst="rect">
            <a:avLst/>
          </a:prstGeom>
          <a:solidFill>
            <a:srgbClr val="FFFFFF"/>
          </a:solidFill>
          <a:ln>
            <a:noFill/>
          </a:ln>
        </p:spPr>
      </p:pic>
      <p:sp>
        <p:nvSpPr>
          <p:cNvPr id="25" name="Rectangle 2">
            <a:extLst>
              <a:ext uri="{FF2B5EF4-FFF2-40B4-BE49-F238E27FC236}">
                <a16:creationId xmlns:a16="http://schemas.microsoft.com/office/drawing/2014/main" id="{4F828F64-F728-BAE7-5F20-EB737B28E64A}"/>
              </a:ext>
            </a:extLst>
          </p:cNvPr>
          <p:cNvSpPr txBox="1">
            <a:spLocks noChangeArrowheads="1"/>
          </p:cNvSpPr>
          <p:nvPr/>
        </p:nvSpPr>
        <p:spPr>
          <a:xfrm>
            <a:off x="231278" y="782533"/>
            <a:ext cx="5255121" cy="1355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Temperature: 	1000 </a:t>
            </a:r>
            <a:r>
              <a:rPr lang="en-US" altLang="en-US" sz="1800" b="1" baseline="30000" dirty="0">
                <a:solidFill>
                  <a:srgbClr val="000000"/>
                </a:solidFill>
                <a:latin typeface="Courier New" panose="02070309020205020404" pitchFamily="49" charset="0"/>
                <a:cs typeface="Courier New" panose="02070309020205020404" pitchFamily="49" charset="0"/>
              </a:rPr>
              <a:t>o</a:t>
            </a:r>
            <a:r>
              <a:rPr lang="en-US" altLang="en-US" sz="1800" b="1" dirty="0">
                <a:solidFill>
                  <a:srgbClr val="000000"/>
                </a:solidFill>
                <a:latin typeface="Courier New" panose="02070309020205020404" pitchFamily="49" charset="0"/>
                <a:cs typeface="Courier New" panose="02070309020205020404" pitchFamily="49" charset="0"/>
              </a:rPr>
              <a:t>C</a:t>
            </a:r>
          </a:p>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Duration:	34’ 43’’</a:t>
            </a:r>
          </a:p>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Total dose:</a:t>
            </a:r>
            <a:r>
              <a:rPr lang="en-US" sz="1800" b="1" dirty="0">
                <a:solidFill>
                  <a:srgbClr val="000000"/>
                </a:solidFill>
                <a:latin typeface="Courier New" panose="02070309020205020404" pitchFamily="49" charset="0"/>
                <a:cs typeface="Courier New" panose="02070309020205020404" pitchFamily="49" charset="0"/>
                <a:sym typeface="Wingdings" panose="05000000000000000000" pitchFamily="2" charset="2"/>
              </a:rPr>
              <a:t>   4.66 dpa</a:t>
            </a:r>
            <a:endParaRPr lang="en-US" altLang="en-US" sz="2000" b="1" dirty="0">
              <a:solidFill>
                <a:srgbClr val="000000"/>
              </a:solidFill>
              <a:latin typeface="Arial"/>
            </a:endParaRPr>
          </a:p>
        </p:txBody>
      </p:sp>
      <p:sp>
        <p:nvSpPr>
          <p:cNvPr id="26" name="TextBox 25">
            <a:extLst>
              <a:ext uri="{FF2B5EF4-FFF2-40B4-BE49-F238E27FC236}">
                <a16:creationId xmlns:a16="http://schemas.microsoft.com/office/drawing/2014/main" id="{9131CF68-D6C5-3281-6B1A-6E441A621FC0}"/>
              </a:ext>
            </a:extLst>
          </p:cNvPr>
          <p:cNvSpPr txBox="1"/>
          <p:nvPr/>
        </p:nvSpPr>
        <p:spPr>
          <a:xfrm>
            <a:off x="8835952" y="1531750"/>
            <a:ext cx="3203648" cy="2031325"/>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2-beam kinematical condition </a:t>
            </a:r>
            <a:r>
              <a:rPr kumimoji="0" lang="en-US" sz="14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sym typeface="Wingdings" panose="05000000000000000000" pitchFamily="2" charset="2"/>
              </a:rPr>
              <a:t> zone axis [110], g 200</a:t>
            </a:r>
            <a:endParaRPr kumimoji="0" lang="en-US" sz="14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EDS elemental analysis at room temperature before and after ion irradiation</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Oxygen signal is apparent after the irradiation test at 1000 </a:t>
            </a:r>
            <a:r>
              <a:rPr kumimoji="0" lang="en-US" sz="1400" b="0" i="0" u="none" strike="noStrike" kern="0" cap="none" spc="0" normalizeH="0" baseline="30000" noProof="0" dirty="0" err="1">
                <a:ln>
                  <a:noFill/>
                </a:ln>
                <a:solidFill>
                  <a:prstClr val="black"/>
                </a:solidFill>
                <a:effectLst/>
                <a:uLnTx/>
                <a:uFillTx/>
                <a:latin typeface="Courier New" panose="02070309020205020404" pitchFamily="49" charset="0"/>
                <a:cs typeface="Courier New" panose="02070309020205020404" pitchFamily="49" charset="0"/>
              </a:rPr>
              <a:t>o</a:t>
            </a:r>
            <a:r>
              <a:rPr kumimoji="0" lang="en-US" sz="1400" b="0" i="0" u="none" strike="noStrike" kern="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C</a:t>
            </a:r>
            <a:endParaRPr kumimoji="0" lang="en-US" sz="1800" b="0" i="0" u="none" strike="noStrike" kern="0" cap="none" spc="0" normalizeH="0" baseline="0" noProof="0" dirty="0">
              <a:ln>
                <a:noFill/>
              </a:ln>
              <a:solidFill>
                <a:prstClr val="black"/>
              </a:solidFill>
              <a:effectLst/>
              <a:uLnTx/>
              <a:uFillTx/>
            </a:endParaRPr>
          </a:p>
        </p:txBody>
      </p:sp>
      <p:pic>
        <p:nvPicPr>
          <p:cNvPr id="27" name="Picture 26">
            <a:extLst>
              <a:ext uri="{FF2B5EF4-FFF2-40B4-BE49-F238E27FC236}">
                <a16:creationId xmlns:a16="http://schemas.microsoft.com/office/drawing/2014/main" id="{8E78B60D-E216-76F2-3784-FEFEB4DA38F1}"/>
              </a:ext>
            </a:extLst>
          </p:cNvPr>
          <p:cNvPicPr>
            <a:picLocks noChangeAspect="1"/>
          </p:cNvPicPr>
          <p:nvPr/>
        </p:nvPicPr>
        <p:blipFill>
          <a:blip r:embed="rId8"/>
          <a:stretch>
            <a:fillRect/>
          </a:stretch>
        </p:blipFill>
        <p:spPr>
          <a:xfrm>
            <a:off x="8801662" y="1127553"/>
            <a:ext cx="3267739" cy="2883658"/>
          </a:xfrm>
          <a:prstGeom prst="rect">
            <a:avLst/>
          </a:prstGeom>
          <a:solidFill>
            <a:schemeClr val="bg1"/>
          </a:solidFill>
        </p:spPr>
      </p:pic>
      <p:sp>
        <p:nvSpPr>
          <p:cNvPr id="28" name="TextBox 27">
            <a:extLst>
              <a:ext uri="{FF2B5EF4-FFF2-40B4-BE49-F238E27FC236}">
                <a16:creationId xmlns:a16="http://schemas.microsoft.com/office/drawing/2014/main" id="{4E1DA5F4-EFE2-8C53-BA52-D909492CD47F}"/>
              </a:ext>
            </a:extLst>
          </p:cNvPr>
          <p:cNvSpPr txBox="1"/>
          <p:nvPr/>
        </p:nvSpPr>
        <p:spPr>
          <a:xfrm>
            <a:off x="76198" y="6634632"/>
            <a:ext cx="9284370" cy="2308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900" i="1" kern="0" dirty="0">
                <a:solidFill>
                  <a:srgbClr val="0000CC"/>
                </a:solidFill>
                <a:latin typeface="Arial" panose="020B0604020202020204" pitchFamily="34" charset="0"/>
              </a:rPr>
              <a:t>Kosmidou</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et.al., </a:t>
            </a:r>
            <a:r>
              <a:rPr lang="en-US" sz="900" i="1" kern="0" dirty="0">
                <a:solidFill>
                  <a:srgbClr val="0000CC"/>
                </a:solidFill>
                <a:latin typeface="Arial" panose="020B0604020202020204" pitchFamily="34" charset="0"/>
              </a:rPr>
              <a:t>Temperature dependency of dislocation evolution in Kr-irradiated Uranium Mononitride (UN) through in-situ TEM observation and modeling</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Acta </a:t>
            </a:r>
            <a:r>
              <a:rPr kumimoji="0" lang="en-US" sz="900" b="0" i="1" u="none" strike="noStrike" kern="0" cap="none" spc="0" normalizeH="0" baseline="0" noProof="0" dirty="0" err="1">
                <a:ln>
                  <a:noFill/>
                </a:ln>
                <a:solidFill>
                  <a:srgbClr val="0000CC"/>
                </a:solidFill>
                <a:effectLst/>
                <a:uLnTx/>
                <a:uFillTx/>
                <a:latin typeface="Arial" panose="020B0604020202020204" pitchFamily="34" charset="0"/>
              </a:rPr>
              <a:t>Materialia</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2025 </a:t>
            </a:r>
          </a:p>
        </p:txBody>
      </p:sp>
    </p:spTree>
    <p:extLst>
      <p:ext uri="{BB962C8B-B14F-4D97-AF65-F5344CB8AC3E}">
        <p14:creationId xmlns:p14="http://schemas.microsoft.com/office/powerpoint/2010/main" val="104132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72B0-7218-1127-30CD-4DA70DF8B036}"/>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045BB260-8D35-AD82-CE18-09E766A8AC4B}"/>
              </a:ext>
            </a:extLst>
          </p:cNvPr>
          <p:cNvPicPr>
            <a:picLocks noChangeAspect="1"/>
          </p:cNvPicPr>
          <p:nvPr/>
        </p:nvPicPr>
        <p:blipFill rotWithShape="1">
          <a:blip r:embed="rId4">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CD9D1160-1FFA-5C4D-410E-A7DC65FFDA24}"/>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A10240A3-58A2-C423-CABA-04E06089F51F}"/>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42929188-70A8-03B4-1398-046478203622}"/>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B85F7049-77C9-2CEC-26D4-F090CD50949D}"/>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137C2196-40B6-BADA-20C6-1105C4AC3CED}"/>
              </a:ext>
            </a:extLst>
          </p:cNvPr>
          <p:cNvSpPr/>
          <p:nvPr/>
        </p:nvSpPr>
        <p:spPr bwMode="auto">
          <a:xfrm>
            <a:off x="4419600" y="76200"/>
            <a:ext cx="345886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F8AF03F4-30A5-28C1-9FDB-617CF520DC33}"/>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D9B989D7-F1F3-A4C9-CD11-C05D6F3A6EF3}"/>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0B37C429-EE41-F64A-0B1E-BF42745AB716}"/>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152EE69D-65C7-1532-79F7-D0F58D080F2C}"/>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BDBB08C9-E8EE-6D6B-C8D0-AFF8FFFDBDEA}"/>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3" name="TextBox 12">
            <a:extLst>
              <a:ext uri="{FF2B5EF4-FFF2-40B4-BE49-F238E27FC236}">
                <a16:creationId xmlns:a16="http://schemas.microsoft.com/office/drawing/2014/main" id="{606FCAB2-4083-7D77-84A1-433D5E796F6B}"/>
              </a:ext>
            </a:extLst>
          </p:cNvPr>
          <p:cNvSpPr txBox="1"/>
          <p:nvPr/>
        </p:nvSpPr>
        <p:spPr>
          <a:xfrm>
            <a:off x="4419600" y="142844"/>
            <a:ext cx="3458864" cy="400110"/>
          </a:xfrm>
          <a:prstGeom prst="rect">
            <a:avLst/>
          </a:prstGeom>
          <a:noFill/>
        </p:spPr>
        <p:txBody>
          <a:bodyPr wrap="square" rtlCol="0">
            <a:spAutoFit/>
          </a:bodyPr>
          <a:lstStyle/>
          <a:p>
            <a:pPr algn="ctr" eaLnBrk="0" fontAlgn="base" hangingPunct="0">
              <a:spcBef>
                <a:spcPct val="0"/>
              </a:spcBef>
              <a:spcAft>
                <a:spcPct val="0"/>
              </a:spcAft>
            </a:pPr>
            <a:r>
              <a:rPr lang="en-US" sz="2000" b="1" i="1" dirty="0">
                <a:solidFill>
                  <a:srgbClr val="000000"/>
                </a:solidFill>
                <a:effectLst>
                  <a:outerShdw blurRad="38100" dist="38100" dir="2700000" algn="tl">
                    <a:srgbClr val="000000">
                      <a:alpha val="43137"/>
                    </a:srgbClr>
                  </a:outerShdw>
                </a:effectLst>
                <a:latin typeface="Arial" panose="020B0604020202020204" pitchFamily="34" charset="0"/>
              </a:rPr>
              <a:t>In-situ</a:t>
            </a: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 IR TEM tests</a:t>
            </a:r>
          </a:p>
        </p:txBody>
      </p:sp>
      <p:sp>
        <p:nvSpPr>
          <p:cNvPr id="14" name="Rectangle 2">
            <a:extLst>
              <a:ext uri="{FF2B5EF4-FFF2-40B4-BE49-F238E27FC236}">
                <a16:creationId xmlns:a16="http://schemas.microsoft.com/office/drawing/2014/main" id="{EF51163F-3C30-B121-7522-B40680BDEDBB}"/>
              </a:ext>
            </a:extLst>
          </p:cNvPr>
          <p:cNvSpPr txBox="1">
            <a:spLocks noChangeArrowheads="1"/>
          </p:cNvSpPr>
          <p:nvPr/>
        </p:nvSpPr>
        <p:spPr>
          <a:xfrm>
            <a:off x="231278" y="782533"/>
            <a:ext cx="5255121" cy="1355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Temperature: 	1000 </a:t>
            </a:r>
            <a:r>
              <a:rPr lang="en-US" altLang="en-US" sz="1800" b="1" baseline="30000" dirty="0">
                <a:solidFill>
                  <a:srgbClr val="000000"/>
                </a:solidFill>
                <a:latin typeface="Courier New" panose="02070309020205020404" pitchFamily="49" charset="0"/>
                <a:cs typeface="Courier New" panose="02070309020205020404" pitchFamily="49" charset="0"/>
              </a:rPr>
              <a:t>o</a:t>
            </a:r>
            <a:r>
              <a:rPr lang="en-US" altLang="en-US" sz="1800" b="1" dirty="0">
                <a:solidFill>
                  <a:srgbClr val="000000"/>
                </a:solidFill>
                <a:latin typeface="Courier New" panose="02070309020205020404" pitchFamily="49" charset="0"/>
                <a:cs typeface="Courier New" panose="02070309020205020404" pitchFamily="49" charset="0"/>
              </a:rPr>
              <a:t>C</a:t>
            </a:r>
          </a:p>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Duration:	34’ 43’’</a:t>
            </a:r>
          </a:p>
          <a:p>
            <a:pPr fontAlgn="base">
              <a:spcAft>
                <a:spcPct val="0"/>
              </a:spcAft>
            </a:pPr>
            <a:r>
              <a:rPr lang="en-US" altLang="en-US" sz="1800" b="1" dirty="0">
                <a:solidFill>
                  <a:srgbClr val="000000"/>
                </a:solidFill>
                <a:latin typeface="Courier New" panose="02070309020205020404" pitchFamily="49" charset="0"/>
                <a:cs typeface="Courier New" panose="02070309020205020404" pitchFamily="49" charset="0"/>
              </a:rPr>
              <a:t>Total dose:</a:t>
            </a:r>
            <a:r>
              <a:rPr lang="en-US" sz="1800" b="1" dirty="0">
                <a:solidFill>
                  <a:srgbClr val="000000"/>
                </a:solidFill>
                <a:latin typeface="Courier New" panose="02070309020205020404" pitchFamily="49" charset="0"/>
                <a:cs typeface="Courier New" panose="02070309020205020404" pitchFamily="49" charset="0"/>
                <a:sym typeface="Wingdings" panose="05000000000000000000" pitchFamily="2" charset="2"/>
              </a:rPr>
              <a:t>   4.66 dpa</a:t>
            </a:r>
            <a:endParaRPr lang="en-US" altLang="en-US" sz="2000" b="1" dirty="0">
              <a:solidFill>
                <a:srgbClr val="000000"/>
              </a:solidFill>
              <a:latin typeface="Arial"/>
            </a:endParaRPr>
          </a:p>
        </p:txBody>
      </p:sp>
      <p:sp>
        <p:nvSpPr>
          <p:cNvPr id="15" name="TextBox 14">
            <a:extLst>
              <a:ext uri="{FF2B5EF4-FFF2-40B4-BE49-F238E27FC236}">
                <a16:creationId xmlns:a16="http://schemas.microsoft.com/office/drawing/2014/main" id="{9E9554B7-108D-31AE-90E4-7A7BF4A02D8B}"/>
              </a:ext>
            </a:extLst>
          </p:cNvPr>
          <p:cNvSpPr txBox="1"/>
          <p:nvPr/>
        </p:nvSpPr>
        <p:spPr>
          <a:xfrm>
            <a:off x="231278" y="1905000"/>
            <a:ext cx="5483722" cy="1600438"/>
          </a:xfrm>
          <a:prstGeom prst="rect">
            <a:avLst/>
          </a:prstGeom>
          <a:noFill/>
        </p:spPr>
        <p:txBody>
          <a:bodyPr wrap="square" rtlCol="0">
            <a:spAutoFit/>
          </a:bodyPr>
          <a:lstStyle/>
          <a:p>
            <a:pPr eaLnBrk="0" fontAlgn="base" hangingPunct="0">
              <a:spcBef>
                <a:spcPct val="0"/>
              </a:spcBef>
              <a:spcAft>
                <a:spcPct val="0"/>
              </a:spcAft>
            </a:pPr>
            <a:r>
              <a:rPr lang="en-US" sz="1400" b="1" dirty="0">
                <a:solidFill>
                  <a:srgbClr val="000000"/>
                </a:solidFill>
                <a:latin typeface="Courier New" panose="02070309020205020404" pitchFamily="49" charset="0"/>
                <a:cs typeface="Courier New" panose="02070309020205020404" pitchFamily="49" charset="0"/>
              </a:rPr>
              <a:t>Dislocation evolution:</a:t>
            </a:r>
          </a:p>
          <a:p>
            <a:pPr eaLnBrk="0" fontAlgn="base" hangingPunct="0">
              <a:spcBef>
                <a:spcPct val="0"/>
              </a:spcBef>
              <a:spcAft>
                <a:spcPct val="0"/>
              </a:spcAft>
            </a:pPr>
            <a:endParaRPr lang="en-US" sz="1400" b="1" dirty="0">
              <a:solidFill>
                <a:srgbClr val="000000"/>
              </a:solidFill>
              <a:latin typeface="Courier New" panose="02070309020205020404" pitchFamily="49" charset="0"/>
              <a:cs typeface="Courier New" panose="02070309020205020404" pitchFamily="49" charset="0"/>
            </a:endParaRPr>
          </a:p>
          <a:p>
            <a:pPr marL="342900" indent="-342900" eaLnBrk="0" fontAlgn="base" hangingPunct="0">
              <a:spcBef>
                <a:spcPct val="0"/>
              </a:spcBef>
              <a:spcAft>
                <a:spcPct val="0"/>
              </a:spcAft>
              <a:buFont typeface="+mj-lt"/>
              <a:buAutoNum type="arabicPeriod"/>
            </a:pPr>
            <a:r>
              <a:rPr lang="en-US" sz="1400" b="1" dirty="0">
                <a:solidFill>
                  <a:srgbClr val="000000"/>
                </a:solidFill>
                <a:latin typeface="Courier New" panose="02070309020205020404" pitchFamily="49" charset="0"/>
                <a:cs typeface="Courier New" panose="02070309020205020404" pitchFamily="49" charset="0"/>
              </a:rPr>
              <a:t>Point defect formation – depletion</a:t>
            </a:r>
          </a:p>
          <a:p>
            <a:pPr marL="342900" indent="-342900" eaLnBrk="0" fontAlgn="base" hangingPunct="0">
              <a:spcBef>
                <a:spcPct val="0"/>
              </a:spcBef>
              <a:spcAft>
                <a:spcPct val="0"/>
              </a:spcAft>
              <a:buFont typeface="+mj-lt"/>
              <a:buAutoNum type="arabicPeriod"/>
            </a:pPr>
            <a:r>
              <a:rPr lang="en-US" sz="1400" b="1" dirty="0">
                <a:solidFill>
                  <a:srgbClr val="000000"/>
                </a:solidFill>
                <a:latin typeface="Courier New" panose="02070309020205020404" pitchFamily="49" charset="0"/>
                <a:cs typeface="Courier New" panose="02070309020205020404" pitchFamily="49" charset="0"/>
              </a:rPr>
              <a:t>Dislocation loop nucleation</a:t>
            </a:r>
          </a:p>
          <a:p>
            <a:pPr marL="342900" indent="-342900" eaLnBrk="0" fontAlgn="base" hangingPunct="0">
              <a:spcBef>
                <a:spcPct val="0"/>
              </a:spcBef>
              <a:spcAft>
                <a:spcPct val="0"/>
              </a:spcAft>
              <a:buFont typeface="+mj-lt"/>
              <a:buAutoNum type="arabicPeriod"/>
            </a:pPr>
            <a:r>
              <a:rPr lang="en-US" sz="1400" b="1" dirty="0">
                <a:solidFill>
                  <a:srgbClr val="000000"/>
                </a:solidFill>
                <a:latin typeface="Courier New" panose="02070309020205020404" pitchFamily="49" charset="0"/>
                <a:cs typeface="Courier New" panose="02070309020205020404" pitchFamily="49" charset="0"/>
              </a:rPr>
              <a:t>Dislocation loop growth</a:t>
            </a:r>
          </a:p>
          <a:p>
            <a:pPr marL="342900" indent="-342900" eaLnBrk="0" fontAlgn="base" hangingPunct="0">
              <a:spcBef>
                <a:spcPct val="0"/>
              </a:spcBef>
              <a:spcAft>
                <a:spcPct val="0"/>
              </a:spcAft>
              <a:buFont typeface="+mj-lt"/>
              <a:buAutoNum type="arabicPeriod"/>
            </a:pPr>
            <a:r>
              <a:rPr lang="en-US" sz="1400" b="1" dirty="0">
                <a:solidFill>
                  <a:srgbClr val="000000"/>
                </a:solidFill>
                <a:latin typeface="Courier New" panose="02070309020205020404" pitchFamily="49" charset="0"/>
                <a:cs typeface="Courier New" panose="02070309020205020404" pitchFamily="49" charset="0"/>
              </a:rPr>
              <a:t>Co-existence of dislocation loops and lines</a:t>
            </a:r>
          </a:p>
          <a:p>
            <a:pPr marL="342900" indent="-342900" eaLnBrk="0" fontAlgn="base" hangingPunct="0">
              <a:spcBef>
                <a:spcPct val="0"/>
              </a:spcBef>
              <a:spcAft>
                <a:spcPct val="0"/>
              </a:spcAft>
              <a:buFont typeface="+mj-lt"/>
              <a:buAutoNum type="arabicPeriod"/>
            </a:pPr>
            <a:r>
              <a:rPr lang="en-US" sz="1400" b="1" dirty="0">
                <a:solidFill>
                  <a:srgbClr val="000000"/>
                </a:solidFill>
                <a:latin typeface="Courier New" panose="02070309020205020404" pitchFamily="49" charset="0"/>
                <a:cs typeface="Courier New" panose="02070309020205020404" pitchFamily="49" charset="0"/>
              </a:rPr>
              <a:t>Tangled network </a:t>
            </a:r>
          </a:p>
        </p:txBody>
      </p:sp>
      <p:pic>
        <p:nvPicPr>
          <p:cNvPr id="16" name="Picture 15" descr="A close-up of a black and white surface&#10;&#10;Description automatically generated">
            <a:extLst>
              <a:ext uri="{FF2B5EF4-FFF2-40B4-BE49-F238E27FC236}">
                <a16:creationId xmlns:a16="http://schemas.microsoft.com/office/drawing/2014/main" id="{B6C6DDC7-DB99-BFAB-9149-27717322404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1000"/>
                    </a14:imgEffect>
                  </a14:imgLayer>
                </a14:imgProps>
              </a:ext>
            </a:extLst>
          </a:blip>
          <a:srcRect l="1949" t="53377" r="1068" b="3572"/>
          <a:stretch/>
        </p:blipFill>
        <p:spPr>
          <a:xfrm>
            <a:off x="255859" y="3505438"/>
            <a:ext cx="5687741" cy="2524887"/>
          </a:xfrm>
          <a:custGeom>
            <a:avLst/>
            <a:gdLst>
              <a:gd name="connsiteX0" fmla="*/ 0 w 2075688"/>
              <a:gd name="connsiteY0" fmla="*/ 0 h 2075688"/>
              <a:gd name="connsiteX1" fmla="*/ 2075688 w 2075688"/>
              <a:gd name="connsiteY1" fmla="*/ 0 h 2075688"/>
              <a:gd name="connsiteX2" fmla="*/ 2075688 w 2075688"/>
              <a:gd name="connsiteY2" fmla="*/ 2075688 h 2075688"/>
              <a:gd name="connsiteX3" fmla="*/ 0 w 2075688"/>
              <a:gd name="connsiteY3" fmla="*/ 2075688 h 2075688"/>
            </a:gdLst>
            <a:ahLst/>
            <a:cxnLst>
              <a:cxn ang="0">
                <a:pos x="connsiteX0" y="connsiteY0"/>
              </a:cxn>
              <a:cxn ang="0">
                <a:pos x="connsiteX1" y="connsiteY1"/>
              </a:cxn>
              <a:cxn ang="0">
                <a:pos x="connsiteX2" y="connsiteY2"/>
              </a:cxn>
              <a:cxn ang="0">
                <a:pos x="connsiteX3" y="connsiteY3"/>
              </a:cxn>
            </a:cxnLst>
            <a:rect l="l" t="t" r="r" b="b"/>
            <a:pathLst>
              <a:path w="2075688" h="2075688">
                <a:moveTo>
                  <a:pt x="0" y="0"/>
                </a:moveTo>
                <a:lnTo>
                  <a:pt x="2075688" y="0"/>
                </a:lnTo>
                <a:lnTo>
                  <a:pt x="2075688" y="2075688"/>
                </a:lnTo>
                <a:lnTo>
                  <a:pt x="0" y="2075688"/>
                </a:lnTo>
                <a:close/>
              </a:path>
            </a:pathLst>
          </a:custGeom>
        </p:spPr>
      </p:pic>
      <p:pic>
        <p:nvPicPr>
          <p:cNvPr id="17" name="Screen Recording 4">
            <a:hlinkClick r:id="" action="ppaction://media"/>
            <a:extLst>
              <a:ext uri="{FF2B5EF4-FFF2-40B4-BE49-F238E27FC236}">
                <a16:creationId xmlns:a16="http://schemas.microsoft.com/office/drawing/2014/main" id="{CBB7F04F-342E-1E9E-8E73-5E59EE9D46E9}"/>
              </a:ext>
            </a:extLst>
          </p:cNvPr>
          <p:cNvPicPr>
            <a:picLocks noChangeAspect="1"/>
          </p:cNvPicPr>
          <p:nvPr>
            <a:videoFile r:link="rId2"/>
            <p:extLst>
              <p:ext uri="{DAA4B4D4-6D71-4841-9C94-3DE7FCFB9230}">
                <p14:media xmlns:p14="http://schemas.microsoft.com/office/powerpoint/2010/main" r:embed="rId1"/>
              </p:ext>
            </p:extLst>
          </p:nvPr>
        </p:nvPicPr>
        <p:blipFill>
          <a:blip r:embed="rId7">
            <a:lum/>
          </a:blip>
          <a:stretch>
            <a:fillRect/>
          </a:stretch>
        </p:blipFill>
        <p:spPr>
          <a:xfrm>
            <a:off x="6459796" y="676244"/>
            <a:ext cx="5407605" cy="5358395"/>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3F2BB454-7CAD-D295-85C1-CA7632244B7D}"/>
              </a:ext>
            </a:extLst>
          </p:cNvPr>
          <p:cNvGrpSpPr/>
          <p:nvPr/>
        </p:nvGrpSpPr>
        <p:grpSpPr>
          <a:xfrm>
            <a:off x="6471103" y="6027867"/>
            <a:ext cx="2117887" cy="307777"/>
            <a:chOff x="12801599" y="5827811"/>
            <a:chExt cx="2117887" cy="307777"/>
          </a:xfrm>
        </p:grpSpPr>
        <p:sp>
          <p:nvSpPr>
            <p:cNvPr id="19" name="Rectangle: Rounded Corners 18">
              <a:extLst>
                <a:ext uri="{FF2B5EF4-FFF2-40B4-BE49-F238E27FC236}">
                  <a16:creationId xmlns:a16="http://schemas.microsoft.com/office/drawing/2014/main" id="{7E20A9A0-A7A6-ECE2-2CC1-151881221705}"/>
                </a:ext>
              </a:extLst>
            </p:cNvPr>
            <p:cNvSpPr/>
            <p:nvPr/>
          </p:nvSpPr>
          <p:spPr bwMode="auto">
            <a:xfrm>
              <a:off x="12831843" y="5867400"/>
              <a:ext cx="2057400" cy="228600"/>
            </a:xfrm>
            <a:prstGeom prst="round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25000" noProof="0">
                <a:ln>
                  <a:noFill/>
                </a:ln>
                <a:solidFill>
                  <a:srgbClr val="FFFFFF"/>
                </a:solidFill>
                <a:effectLst/>
                <a:uLnTx/>
                <a:uFillTx/>
                <a:latin typeface="Arial" charset="0"/>
              </a:endParaRPr>
            </a:p>
          </p:txBody>
        </p:sp>
        <p:sp>
          <p:nvSpPr>
            <p:cNvPr id="20" name="TextBox 19">
              <a:extLst>
                <a:ext uri="{FF2B5EF4-FFF2-40B4-BE49-F238E27FC236}">
                  <a16:creationId xmlns:a16="http://schemas.microsoft.com/office/drawing/2014/main" id="{795BF4DC-D119-61AC-248E-75A55C5FFF47}"/>
                </a:ext>
              </a:extLst>
            </p:cNvPr>
            <p:cNvSpPr txBox="1"/>
            <p:nvPr/>
          </p:nvSpPr>
          <p:spPr>
            <a:xfrm>
              <a:off x="12801599" y="5827811"/>
              <a:ext cx="2117887" cy="307777"/>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urier New" panose="02070309020205020404" pitchFamily="49" charset="0"/>
                  <a:cs typeface="Courier New" panose="02070309020205020404" pitchFamily="49" charset="0"/>
                </a:rPr>
                <a:t>Area: 785 x 785 nm</a:t>
              </a:r>
            </a:p>
          </p:txBody>
        </p:sp>
      </p:grpSp>
    </p:spTree>
    <p:extLst>
      <p:ext uri="{BB962C8B-B14F-4D97-AF65-F5344CB8AC3E}">
        <p14:creationId xmlns:p14="http://schemas.microsoft.com/office/powerpoint/2010/main" val="3987764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mute="1">
                <p:cTn id="12"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1BB60-15D0-AABA-01B6-C30183034687}"/>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21EF9431-C529-5E40-3EEF-F3C67BE41848}"/>
              </a:ext>
            </a:extLst>
          </p:cNvPr>
          <p:cNvPicPr>
            <a:picLocks noChangeAspect="1"/>
          </p:cNvPicPr>
          <p:nvPr/>
        </p:nvPicPr>
        <p:blipFill rotWithShape="1">
          <a:blip r:embed="rId8">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E44A3FFB-A757-BBE8-230D-3B834CCFBD29}"/>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C75F2280-214C-B871-CEEE-EA0ED81A5952}"/>
              </a:ext>
            </a:extLst>
          </p:cNvPr>
          <p:cNvSpPr/>
          <p:nvPr/>
        </p:nvSpPr>
        <p:spPr bwMode="auto">
          <a:xfrm>
            <a:off x="76962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F5455AF2-0553-27BC-9746-72C4BA19C252}"/>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FA614DEE-60F0-7A64-8829-1390C29AFF37}"/>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40110D56-FC14-5BA2-6D55-839FF6A36F54}"/>
              </a:ext>
            </a:extLst>
          </p:cNvPr>
          <p:cNvSpPr/>
          <p:nvPr/>
        </p:nvSpPr>
        <p:spPr bwMode="auto">
          <a:xfrm>
            <a:off x="4419600" y="76200"/>
            <a:ext cx="345886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DDE492DB-02F1-CF76-6DE9-C3865D98F527}"/>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AFB20DD9-3478-402C-1E83-38E010DB310E}"/>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2D680ADF-3422-60CB-AD20-F8DBC13EDE62}"/>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B122721F-4348-7B0D-C995-37798B8C49C2}"/>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27B427C3-D99E-6E11-8BA9-A91317C181DA}"/>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3" name="TextBox 12">
            <a:extLst>
              <a:ext uri="{FF2B5EF4-FFF2-40B4-BE49-F238E27FC236}">
                <a16:creationId xmlns:a16="http://schemas.microsoft.com/office/drawing/2014/main" id="{EA1BC447-BD85-920A-9FBF-8A496B13B4A8}"/>
              </a:ext>
            </a:extLst>
          </p:cNvPr>
          <p:cNvSpPr txBox="1"/>
          <p:nvPr/>
        </p:nvSpPr>
        <p:spPr>
          <a:xfrm>
            <a:off x="4419600" y="142844"/>
            <a:ext cx="3458864" cy="400110"/>
          </a:xfrm>
          <a:prstGeom prst="rect">
            <a:avLst/>
          </a:prstGeom>
          <a:noFill/>
        </p:spPr>
        <p:txBody>
          <a:bodyPr wrap="square" rtlCol="0">
            <a:spAutoFit/>
          </a:bodyPr>
          <a:lstStyle/>
          <a:p>
            <a:pPr algn="ctr" eaLnBrk="0" fontAlgn="base" hangingPunct="0">
              <a:spcBef>
                <a:spcPct val="0"/>
              </a:spcBef>
              <a:spcAft>
                <a:spcPct val="0"/>
              </a:spcAft>
            </a:pPr>
            <a:r>
              <a:rPr lang="en-US" sz="2000" b="1" i="1" dirty="0">
                <a:solidFill>
                  <a:srgbClr val="000000"/>
                </a:solidFill>
                <a:effectLst>
                  <a:outerShdw blurRad="38100" dist="38100" dir="2700000" algn="tl">
                    <a:srgbClr val="000000">
                      <a:alpha val="43137"/>
                    </a:srgbClr>
                  </a:outerShdw>
                </a:effectLst>
                <a:latin typeface="Arial" panose="020B0604020202020204" pitchFamily="34" charset="0"/>
              </a:rPr>
              <a:t>In-situ</a:t>
            </a:r>
            <a:r>
              <a:rPr lang="en-US" sz="2000" b="1" dirty="0">
                <a:solidFill>
                  <a:srgbClr val="000000"/>
                </a:solidFill>
                <a:effectLst>
                  <a:outerShdw blurRad="38100" dist="38100" dir="2700000" algn="tl">
                    <a:srgbClr val="000000">
                      <a:alpha val="43137"/>
                    </a:srgbClr>
                  </a:outerShdw>
                </a:effectLst>
                <a:latin typeface="Arial" panose="020B0604020202020204" pitchFamily="34" charset="0"/>
              </a:rPr>
              <a:t> IR TEM tests</a:t>
            </a:r>
          </a:p>
        </p:txBody>
      </p:sp>
      <p:pic>
        <p:nvPicPr>
          <p:cNvPr id="21" name="Screen Recording 20">
            <a:hlinkClick r:id="" action="ppaction://media"/>
            <a:extLst>
              <a:ext uri="{FF2B5EF4-FFF2-40B4-BE49-F238E27FC236}">
                <a16:creationId xmlns:a16="http://schemas.microsoft.com/office/drawing/2014/main" id="{96B4E755-843E-A201-212D-702F6F722D0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31277" y="1781738"/>
            <a:ext cx="3492778"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Screen Recording 22">
            <a:hlinkClick r:id="" action="ppaction://media"/>
            <a:extLst>
              <a:ext uri="{FF2B5EF4-FFF2-40B4-BE49-F238E27FC236}">
                <a16:creationId xmlns:a16="http://schemas.microsoft.com/office/drawing/2014/main" id="{36F97D1A-BFBD-344E-08BF-DB30369EF8A9}"/>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06869" y="1781738"/>
            <a:ext cx="3615635"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Arrow: Left 24">
            <a:extLst>
              <a:ext uri="{FF2B5EF4-FFF2-40B4-BE49-F238E27FC236}">
                <a16:creationId xmlns:a16="http://schemas.microsoft.com/office/drawing/2014/main" id="{CA1F5B5A-5B1A-0BD6-7933-ECECA9287EF0}"/>
              </a:ext>
            </a:extLst>
          </p:cNvPr>
          <p:cNvSpPr/>
          <p:nvPr/>
        </p:nvSpPr>
        <p:spPr>
          <a:xfrm rot="13982692">
            <a:off x="4330802" y="2330973"/>
            <a:ext cx="934720" cy="397569"/>
          </a:xfrm>
          <a:prstGeom prst="leftArrow">
            <a:avLst/>
          </a:prstGeom>
          <a:solidFill>
            <a:srgbClr val="FF0000"/>
          </a:solidFill>
          <a:ln w="539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ED0AAA7B-5765-7319-392B-79C5B15EBCC1}"/>
              </a:ext>
            </a:extLst>
          </p:cNvPr>
          <p:cNvSpPr/>
          <p:nvPr/>
        </p:nvSpPr>
        <p:spPr>
          <a:xfrm rot="13571157">
            <a:off x="-356" y="2248231"/>
            <a:ext cx="934720" cy="397569"/>
          </a:xfrm>
          <a:prstGeom prst="leftArrow">
            <a:avLst/>
          </a:prstGeom>
          <a:solidFill>
            <a:srgbClr val="FF0000"/>
          </a:solidFill>
          <a:ln w="539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990EFAA-5392-DB4D-11DA-9CA8D9180F7B}"/>
              </a:ext>
            </a:extLst>
          </p:cNvPr>
          <p:cNvSpPr txBox="1"/>
          <p:nvPr/>
        </p:nvSpPr>
        <p:spPr>
          <a:xfrm>
            <a:off x="695286" y="5939133"/>
            <a:ext cx="2402261"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Coalescing events</a:t>
            </a:r>
          </a:p>
        </p:txBody>
      </p:sp>
      <p:sp>
        <p:nvSpPr>
          <p:cNvPr id="29" name="TextBox 28">
            <a:extLst>
              <a:ext uri="{FF2B5EF4-FFF2-40B4-BE49-F238E27FC236}">
                <a16:creationId xmlns:a16="http://schemas.microsoft.com/office/drawing/2014/main" id="{ED123F2F-8BE2-E030-27F5-F233D7380419}"/>
              </a:ext>
            </a:extLst>
          </p:cNvPr>
          <p:cNvSpPr txBox="1"/>
          <p:nvPr/>
        </p:nvSpPr>
        <p:spPr>
          <a:xfrm>
            <a:off x="5064055" y="5939132"/>
            <a:ext cx="1675843"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Surface sink</a:t>
            </a:r>
          </a:p>
        </p:txBody>
      </p:sp>
      <p:pic>
        <p:nvPicPr>
          <p:cNvPr id="30" name="Screen Recording 29">
            <a:hlinkClick r:id="" action="ppaction://media"/>
            <a:extLst>
              <a:ext uri="{FF2B5EF4-FFF2-40B4-BE49-F238E27FC236}">
                <a16:creationId xmlns:a16="http://schemas.microsoft.com/office/drawing/2014/main" id="{9CFEF13E-9FE0-64CE-E6F7-772903CF4A8D}"/>
              </a:ext>
            </a:extLst>
          </p:cNvPr>
          <p:cNvPicPr>
            <a:picLocks noChangeAspect="1"/>
          </p:cNvPicPr>
          <p:nvPr>
            <a:videoFile r:link="rId5"/>
            <p:extLst>
              <p:ext uri="{DAA4B4D4-6D71-4841-9C94-3DE7FCFB9230}">
                <p14:media xmlns:p14="http://schemas.microsoft.com/office/powerpoint/2010/main" r:embed="rId6">
                  <p14:trim st="9341"/>
                </p14:media>
              </p:ext>
            </p:extLst>
          </p:nvPr>
        </p:nvPicPr>
        <p:blipFill>
          <a:blip r:embed="rId11"/>
          <a:stretch>
            <a:fillRect/>
          </a:stretch>
        </p:blipFill>
        <p:spPr>
          <a:xfrm>
            <a:off x="8105318" y="1786818"/>
            <a:ext cx="3615635"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a:extLst>
              <a:ext uri="{FF2B5EF4-FFF2-40B4-BE49-F238E27FC236}">
                <a16:creationId xmlns:a16="http://schemas.microsoft.com/office/drawing/2014/main" id="{E5F748FF-3C5F-4B70-8DCB-4B3902051D81}"/>
              </a:ext>
            </a:extLst>
          </p:cNvPr>
          <p:cNvSpPr txBox="1"/>
          <p:nvPr/>
        </p:nvSpPr>
        <p:spPr>
          <a:xfrm>
            <a:off x="8417374" y="5939132"/>
            <a:ext cx="2975815"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Loop – line interaction</a:t>
            </a:r>
          </a:p>
        </p:txBody>
      </p:sp>
      <p:sp>
        <p:nvSpPr>
          <p:cNvPr id="32" name="Arrow: Left 31">
            <a:extLst>
              <a:ext uri="{FF2B5EF4-FFF2-40B4-BE49-F238E27FC236}">
                <a16:creationId xmlns:a16="http://schemas.microsoft.com/office/drawing/2014/main" id="{2CD33BDD-FE9E-1578-9EDA-0933896F3A63}"/>
              </a:ext>
            </a:extLst>
          </p:cNvPr>
          <p:cNvSpPr/>
          <p:nvPr/>
        </p:nvSpPr>
        <p:spPr>
          <a:xfrm rot="18056083">
            <a:off x="9658415" y="2276434"/>
            <a:ext cx="934720" cy="397569"/>
          </a:xfrm>
          <a:prstGeom prst="leftArrow">
            <a:avLst/>
          </a:prstGeom>
          <a:solidFill>
            <a:srgbClr val="FF0000"/>
          </a:solidFill>
          <a:ln w="539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992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00" fill="hold"/>
                                        <p:tgtEl>
                                          <p:spTgt spid="2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59"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1"/>
                </p:tgtEl>
              </p:cMediaNode>
            </p:video>
            <p:video>
              <p:cMediaNode vol="80000">
                <p:cTn id="16" fill="hold" display="0">
                  <p:stCondLst>
                    <p:cond delay="indefinite"/>
                  </p:stCondLst>
                </p:cTn>
                <p:tgtEl>
                  <p:spTgt spid="23"/>
                </p:tgtEl>
              </p:cMediaNode>
            </p:video>
            <p:video>
              <p:cMediaNode vol="80000">
                <p:cTn id="17" fill="hold" display="0">
                  <p:stCondLst>
                    <p:cond delay="indefinite"/>
                  </p:stCondLst>
                </p:cTn>
                <p:tgtEl>
                  <p:spTgt spid="3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46B3-D282-B89A-5E43-213DE5850FFF}"/>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9A087325-8D2A-C4B0-3F5A-DE4196704581}"/>
              </a:ext>
            </a:extLst>
          </p:cNvPr>
          <p:cNvPicPr>
            <a:picLocks noChangeAspect="1"/>
          </p:cNvPicPr>
          <p:nvPr/>
        </p:nvPicPr>
        <p:blipFill rotWithShape="1">
          <a:blip r:embed="rId3">
            <a:extLst>
              <a:ext uri="{28A0092B-C50C-407E-A947-70E740481C1C}">
                <a14:useLocalDpi xmlns:a14="http://schemas.microsoft.com/office/drawing/2010/main" val="0"/>
              </a:ext>
            </a:extLst>
          </a:blip>
          <a:srcRect t="21740" b="23912"/>
          <a:stretch/>
        </p:blipFill>
        <p:spPr>
          <a:xfrm>
            <a:off x="10382250" y="6400800"/>
            <a:ext cx="1809750" cy="393424"/>
          </a:xfrm>
          <a:prstGeom prst="rect">
            <a:avLst/>
          </a:prstGeom>
        </p:spPr>
      </p:pic>
      <p:sp>
        <p:nvSpPr>
          <p:cNvPr id="3" name="Arrow: Pentagon 2">
            <a:extLst>
              <a:ext uri="{FF2B5EF4-FFF2-40B4-BE49-F238E27FC236}">
                <a16:creationId xmlns:a16="http://schemas.microsoft.com/office/drawing/2014/main" id="{548A0C5D-D337-BD3C-3D0C-DFA9A23B4BE4}"/>
              </a:ext>
            </a:extLst>
          </p:cNvPr>
          <p:cNvSpPr/>
          <p:nvPr/>
        </p:nvSpPr>
        <p:spPr bwMode="auto">
          <a:xfrm>
            <a:off x="76199" y="76200"/>
            <a:ext cx="948035" cy="533400"/>
          </a:xfrm>
          <a:prstGeom prst="homePlate">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dirty="0">
              <a:solidFill>
                <a:srgbClr val="FFFFFF"/>
              </a:solidFill>
              <a:latin typeface="Arial" charset="0"/>
            </a:endParaRPr>
          </a:p>
        </p:txBody>
      </p:sp>
      <p:sp>
        <p:nvSpPr>
          <p:cNvPr id="4" name="Arrow: Chevron 3">
            <a:extLst>
              <a:ext uri="{FF2B5EF4-FFF2-40B4-BE49-F238E27FC236}">
                <a16:creationId xmlns:a16="http://schemas.microsoft.com/office/drawing/2014/main" id="{3BC67AC5-D848-25B3-ABF1-B210516FE682}"/>
              </a:ext>
            </a:extLst>
          </p:cNvPr>
          <p:cNvSpPr/>
          <p:nvPr/>
        </p:nvSpPr>
        <p:spPr bwMode="auto">
          <a:xfrm>
            <a:off x="5791201" y="76200"/>
            <a:ext cx="3497231"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5" name="Arrow: Chevron 4">
            <a:extLst>
              <a:ext uri="{FF2B5EF4-FFF2-40B4-BE49-F238E27FC236}">
                <a16:creationId xmlns:a16="http://schemas.microsoft.com/office/drawing/2014/main" id="{3151D8FD-E73E-3452-0389-CDC18798F3FF}"/>
              </a:ext>
            </a:extLst>
          </p:cNvPr>
          <p:cNvSpPr/>
          <p:nvPr/>
        </p:nvSpPr>
        <p:spPr bwMode="auto">
          <a:xfrm>
            <a:off x="9105900" y="76200"/>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6" name="Arrow: Chevron 5">
            <a:extLst>
              <a:ext uri="{FF2B5EF4-FFF2-40B4-BE49-F238E27FC236}">
                <a16:creationId xmlns:a16="http://schemas.microsoft.com/office/drawing/2014/main" id="{9D95A7DA-B93F-1979-4057-C7A91D6F6B39}"/>
              </a:ext>
            </a:extLst>
          </p:cNvPr>
          <p:cNvSpPr/>
          <p:nvPr/>
        </p:nvSpPr>
        <p:spPr bwMode="auto">
          <a:xfrm>
            <a:off x="2743199" y="76200"/>
            <a:ext cx="1811635"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7" name="Arrow: Chevron 6">
            <a:extLst>
              <a:ext uri="{FF2B5EF4-FFF2-40B4-BE49-F238E27FC236}">
                <a16:creationId xmlns:a16="http://schemas.microsoft.com/office/drawing/2014/main" id="{437827DE-5BE8-F53A-3E83-F4D705785488}"/>
              </a:ext>
            </a:extLst>
          </p:cNvPr>
          <p:cNvSpPr/>
          <p:nvPr/>
        </p:nvSpPr>
        <p:spPr bwMode="auto">
          <a:xfrm>
            <a:off x="4419601" y="76200"/>
            <a:ext cx="15113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8" name="Arrow: Chevron 7">
            <a:extLst>
              <a:ext uri="{FF2B5EF4-FFF2-40B4-BE49-F238E27FC236}">
                <a16:creationId xmlns:a16="http://schemas.microsoft.com/office/drawing/2014/main" id="{5E1CF6D8-1F6D-68B7-2B8B-1D7ED6908B49}"/>
              </a:ext>
            </a:extLst>
          </p:cNvPr>
          <p:cNvSpPr/>
          <p:nvPr/>
        </p:nvSpPr>
        <p:spPr bwMode="auto">
          <a:xfrm>
            <a:off x="838200" y="76200"/>
            <a:ext cx="20574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9" name="TextBox 8">
            <a:extLst>
              <a:ext uri="{FF2B5EF4-FFF2-40B4-BE49-F238E27FC236}">
                <a16:creationId xmlns:a16="http://schemas.microsoft.com/office/drawing/2014/main" id="{1B3BAE9F-672F-FC74-5B00-91104694DF74}"/>
              </a:ext>
            </a:extLst>
          </p:cNvPr>
          <p:cNvSpPr txBox="1"/>
          <p:nvPr/>
        </p:nvSpPr>
        <p:spPr>
          <a:xfrm>
            <a:off x="42565" y="173623"/>
            <a:ext cx="948035"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Outline</a:t>
            </a:r>
          </a:p>
        </p:txBody>
      </p:sp>
      <p:sp>
        <p:nvSpPr>
          <p:cNvPr id="10" name="Arrow: Chevron 9">
            <a:extLst>
              <a:ext uri="{FF2B5EF4-FFF2-40B4-BE49-F238E27FC236}">
                <a16:creationId xmlns:a16="http://schemas.microsoft.com/office/drawing/2014/main" id="{D58E0D13-AF49-C2C6-BD2D-5E357FA3CD89}"/>
              </a:ext>
            </a:extLst>
          </p:cNvPr>
          <p:cNvSpPr/>
          <p:nvPr/>
        </p:nvSpPr>
        <p:spPr bwMode="auto">
          <a:xfrm>
            <a:off x="10536535" y="76476"/>
            <a:ext cx="1600200" cy="533400"/>
          </a:xfrm>
          <a:prstGeom prst="chevron">
            <a:avLst/>
          </a:prstGeom>
          <a:solidFill>
            <a:srgbClr val="DFBE9D"/>
          </a:solidFill>
          <a:ln w="19050" cap="flat" cmpd="sng" algn="ctr">
            <a:solidFill>
              <a:srgbClr val="573A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20000"/>
              </a:spcBef>
              <a:spcAft>
                <a:spcPct val="0"/>
              </a:spcAft>
            </a:pPr>
            <a:endParaRPr lang="en-US" sz="2800" b="1" baseline="-25000">
              <a:solidFill>
                <a:srgbClr val="FFFFFF"/>
              </a:solidFill>
              <a:latin typeface="Arial" charset="0"/>
            </a:endParaRPr>
          </a:p>
        </p:txBody>
      </p:sp>
      <p:sp>
        <p:nvSpPr>
          <p:cNvPr id="11" name="TextBox 10">
            <a:extLst>
              <a:ext uri="{FF2B5EF4-FFF2-40B4-BE49-F238E27FC236}">
                <a16:creationId xmlns:a16="http://schemas.microsoft.com/office/drawing/2014/main" id="{F373573D-9510-95C1-CE91-E5009D2EE064}"/>
              </a:ext>
            </a:extLst>
          </p:cNvPr>
          <p:cNvSpPr txBox="1"/>
          <p:nvPr/>
        </p:nvSpPr>
        <p:spPr>
          <a:xfrm>
            <a:off x="990600" y="50512"/>
            <a:ext cx="1811635"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UN as advanced nuclear fuel</a:t>
            </a:r>
          </a:p>
        </p:txBody>
      </p:sp>
      <p:sp>
        <p:nvSpPr>
          <p:cNvPr id="12" name="TextBox 11">
            <a:extLst>
              <a:ext uri="{FF2B5EF4-FFF2-40B4-BE49-F238E27FC236}">
                <a16:creationId xmlns:a16="http://schemas.microsoft.com/office/drawing/2014/main" id="{3038FB80-9F96-48AE-8182-AE0EAFD9E41F}"/>
              </a:ext>
            </a:extLst>
          </p:cNvPr>
          <p:cNvSpPr txBox="1"/>
          <p:nvPr/>
        </p:nvSpPr>
        <p:spPr>
          <a:xfrm>
            <a:off x="2853034" y="50511"/>
            <a:ext cx="1668166"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RTE proposal–IVEM facility</a:t>
            </a:r>
          </a:p>
        </p:txBody>
      </p:sp>
      <p:sp>
        <p:nvSpPr>
          <p:cNvPr id="13" name="TextBox 12">
            <a:extLst>
              <a:ext uri="{FF2B5EF4-FFF2-40B4-BE49-F238E27FC236}">
                <a16:creationId xmlns:a16="http://schemas.microsoft.com/office/drawing/2014/main" id="{DEF27751-EFC7-8650-BFF3-9D61443AF710}"/>
              </a:ext>
            </a:extLst>
          </p:cNvPr>
          <p:cNvSpPr txBox="1"/>
          <p:nvPr/>
        </p:nvSpPr>
        <p:spPr>
          <a:xfrm>
            <a:off x="4507537" y="50511"/>
            <a:ext cx="1295400"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CC9866"/>
                </a:solidFill>
                <a:latin typeface="Arial" panose="020B0604020202020204" pitchFamily="34" charset="0"/>
              </a:rPr>
              <a:t>In-situ IR TEM tests</a:t>
            </a:r>
          </a:p>
        </p:txBody>
      </p:sp>
      <p:sp>
        <p:nvSpPr>
          <p:cNvPr id="14" name="TextBox 13">
            <a:extLst>
              <a:ext uri="{FF2B5EF4-FFF2-40B4-BE49-F238E27FC236}">
                <a16:creationId xmlns:a16="http://schemas.microsoft.com/office/drawing/2014/main" id="{C3906361-E209-293A-DD67-B74F2A45AAC1}"/>
              </a:ext>
            </a:extLst>
          </p:cNvPr>
          <p:cNvSpPr txBox="1"/>
          <p:nvPr/>
        </p:nvSpPr>
        <p:spPr>
          <a:xfrm>
            <a:off x="5992474" y="54230"/>
            <a:ext cx="3036262"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effectLst>
                  <a:outerShdw blurRad="38100" dist="38100" dir="2700000" algn="tl">
                    <a:srgbClr val="000000">
                      <a:alpha val="43137"/>
                    </a:srgbClr>
                  </a:outerShdw>
                </a:effectLst>
                <a:latin typeface="Arial" panose="020B0604020202020204" pitchFamily="34" charset="0"/>
              </a:rPr>
              <a:t>Experimental Integration Defect growth model</a:t>
            </a:r>
          </a:p>
        </p:txBody>
      </p:sp>
      <p:pic>
        <p:nvPicPr>
          <p:cNvPr id="16" name="Picture 15">
            <a:extLst>
              <a:ext uri="{FF2B5EF4-FFF2-40B4-BE49-F238E27FC236}">
                <a16:creationId xmlns:a16="http://schemas.microsoft.com/office/drawing/2014/main" id="{328B79BB-A5A1-8670-91F2-51BEEA17EB72}"/>
              </a:ext>
            </a:extLst>
          </p:cNvPr>
          <p:cNvPicPr>
            <a:picLocks noChangeAspect="1"/>
          </p:cNvPicPr>
          <p:nvPr/>
        </p:nvPicPr>
        <p:blipFill>
          <a:blip r:embed="rId4"/>
          <a:stretch>
            <a:fillRect/>
          </a:stretch>
        </p:blipFill>
        <p:spPr>
          <a:xfrm>
            <a:off x="1100003" y="762545"/>
            <a:ext cx="2706859" cy="1682642"/>
          </a:xfrm>
          <a:prstGeom prst="rect">
            <a:avLst/>
          </a:prstGeom>
        </p:spPr>
      </p:pic>
      <p:pic>
        <p:nvPicPr>
          <p:cNvPr id="17" name="Picture 16">
            <a:extLst>
              <a:ext uri="{FF2B5EF4-FFF2-40B4-BE49-F238E27FC236}">
                <a16:creationId xmlns:a16="http://schemas.microsoft.com/office/drawing/2014/main" id="{562C6446-3E69-AA67-9608-E52E63F062E3}"/>
              </a:ext>
            </a:extLst>
          </p:cNvPr>
          <p:cNvPicPr>
            <a:picLocks noChangeAspect="1"/>
          </p:cNvPicPr>
          <p:nvPr/>
        </p:nvPicPr>
        <p:blipFill>
          <a:blip r:embed="rId5"/>
          <a:stretch>
            <a:fillRect/>
          </a:stretch>
        </p:blipFill>
        <p:spPr>
          <a:xfrm>
            <a:off x="516582" y="2514657"/>
            <a:ext cx="3695300" cy="3580798"/>
          </a:xfrm>
          <a:prstGeom prst="rect">
            <a:avLst/>
          </a:prstGeom>
        </p:spPr>
      </p:pic>
      <p:pic>
        <p:nvPicPr>
          <p:cNvPr id="19" name="Picture 18">
            <a:extLst>
              <a:ext uri="{FF2B5EF4-FFF2-40B4-BE49-F238E27FC236}">
                <a16:creationId xmlns:a16="http://schemas.microsoft.com/office/drawing/2014/main" id="{C679DF54-8E0C-D4E3-D8C0-2ECD73DC1F39}"/>
              </a:ext>
            </a:extLst>
          </p:cNvPr>
          <p:cNvPicPr>
            <a:picLocks noChangeAspect="1"/>
          </p:cNvPicPr>
          <p:nvPr/>
        </p:nvPicPr>
        <p:blipFill>
          <a:blip r:embed="rId6"/>
          <a:stretch>
            <a:fillRect/>
          </a:stretch>
        </p:blipFill>
        <p:spPr>
          <a:xfrm>
            <a:off x="5831461" y="1603866"/>
            <a:ext cx="5726604" cy="4306052"/>
          </a:xfrm>
          <a:prstGeom prst="rect">
            <a:avLst/>
          </a:prstGeom>
        </p:spPr>
      </p:pic>
      <p:sp>
        <p:nvSpPr>
          <p:cNvPr id="15" name="TextBox 14">
            <a:extLst>
              <a:ext uri="{FF2B5EF4-FFF2-40B4-BE49-F238E27FC236}">
                <a16:creationId xmlns:a16="http://schemas.microsoft.com/office/drawing/2014/main" id="{7188B740-C93D-6AC8-D3FD-12F65A0898AC}"/>
              </a:ext>
            </a:extLst>
          </p:cNvPr>
          <p:cNvSpPr txBox="1"/>
          <p:nvPr/>
        </p:nvSpPr>
        <p:spPr>
          <a:xfrm>
            <a:off x="76198" y="6634632"/>
            <a:ext cx="9284370" cy="230832"/>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900" i="1" kern="0" dirty="0">
                <a:solidFill>
                  <a:srgbClr val="0000CC"/>
                </a:solidFill>
                <a:latin typeface="Arial" panose="020B0604020202020204" pitchFamily="34" charset="0"/>
              </a:rPr>
              <a:t>Kosmidou</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et.al., </a:t>
            </a:r>
            <a:r>
              <a:rPr lang="en-US" sz="900" i="1" kern="0" dirty="0">
                <a:solidFill>
                  <a:srgbClr val="0000CC"/>
                </a:solidFill>
                <a:latin typeface="Arial" panose="020B0604020202020204" pitchFamily="34" charset="0"/>
              </a:rPr>
              <a:t>Temperature dependency of dislocation evolution in Kr-irradiated Uranium Mononitride (UN) through in-situ TEM observation and modeling</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Acta </a:t>
            </a:r>
            <a:r>
              <a:rPr kumimoji="0" lang="en-US" sz="900" b="0" i="1" u="none" strike="noStrike" kern="0" cap="none" spc="0" normalizeH="0" baseline="0" noProof="0" dirty="0" err="1">
                <a:ln>
                  <a:noFill/>
                </a:ln>
                <a:solidFill>
                  <a:srgbClr val="0000CC"/>
                </a:solidFill>
                <a:effectLst/>
                <a:uLnTx/>
                <a:uFillTx/>
                <a:latin typeface="Arial" panose="020B0604020202020204" pitchFamily="34" charset="0"/>
              </a:rPr>
              <a:t>Materialia</a:t>
            </a:r>
            <a:r>
              <a:rPr kumimoji="0" lang="en-US" sz="900" b="0" i="1" u="none" strike="noStrike" kern="0" cap="none" spc="0" normalizeH="0" baseline="0" noProof="0" dirty="0">
                <a:ln>
                  <a:noFill/>
                </a:ln>
                <a:solidFill>
                  <a:srgbClr val="0000CC"/>
                </a:solidFill>
                <a:effectLst/>
                <a:uLnTx/>
                <a:uFillTx/>
                <a:latin typeface="Arial" panose="020B0604020202020204" pitchFamily="34" charset="0"/>
              </a:rPr>
              <a:t>, 2025 </a:t>
            </a:r>
          </a:p>
        </p:txBody>
      </p:sp>
    </p:spTree>
    <p:extLst>
      <p:ext uri="{BB962C8B-B14F-4D97-AF65-F5344CB8AC3E}">
        <p14:creationId xmlns:p14="http://schemas.microsoft.com/office/powerpoint/2010/main" val="184867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TotalTime>
  <Words>1766</Words>
  <Application>Microsoft Office PowerPoint</Application>
  <PresentationFormat>Widescreen</PresentationFormat>
  <Paragraphs>229</Paragraphs>
  <Slides>13</Slides>
  <Notes>5</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ArialMT</vt:lpstr>
      <vt:lpstr>Calibri</vt:lpstr>
      <vt:lpstr>Calibri Light</vt:lpstr>
      <vt:lpstr>Cambria Math</vt:lpstr>
      <vt:lpstr>Courier New</vt:lpstr>
      <vt:lpstr>Symbol</vt:lpstr>
      <vt:lpstr>Times New Roman</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LANL DCS-CSD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Kosmidou, Maria</dc:creator>
  <cp:lastModifiedBy>Kosmidou, Maria</cp:lastModifiedBy>
  <cp:revision>31</cp:revision>
  <dcterms:created xsi:type="dcterms:W3CDTF">2024-04-09T18:08:34Z</dcterms:created>
  <dcterms:modified xsi:type="dcterms:W3CDTF">2025-04-14T21:25:14Z</dcterms:modified>
</cp:coreProperties>
</file>