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435" r:id="rId3"/>
    <p:sldId id="701" r:id="rId4"/>
    <p:sldId id="702" r:id="rId5"/>
    <p:sldId id="452" r:id="rId6"/>
    <p:sldId id="703" r:id="rId7"/>
    <p:sldId id="410" r:id="rId8"/>
    <p:sldId id="704" r:id="rId9"/>
    <p:sldId id="709" r:id="rId10"/>
    <p:sldId id="705" r:id="rId11"/>
    <p:sldId id="710" r:id="rId12"/>
    <p:sldId id="706" r:id="rId13"/>
    <p:sldId id="708" r:id="rId14"/>
    <p:sldId id="707" r:id="rId15"/>
    <p:sldId id="711" r:id="rId16"/>
  </p:sldIdLst>
  <p:sldSz cx="12192000" cy="6858000"/>
  <p:notesSz cx="9296400" cy="7010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93C724-79DB-4370-B98F-11504AAD6EEF}">
          <p14:sldIdLst>
            <p14:sldId id="256"/>
            <p14:sldId id="435"/>
            <p14:sldId id="701"/>
            <p14:sldId id="702"/>
            <p14:sldId id="452"/>
            <p14:sldId id="703"/>
            <p14:sldId id="410"/>
            <p14:sldId id="704"/>
            <p14:sldId id="709"/>
            <p14:sldId id="705"/>
            <p14:sldId id="710"/>
            <p14:sldId id="706"/>
            <p14:sldId id="708"/>
          </p14:sldIdLst>
        </p14:section>
        <p14:section name="Appendix" id="{0608A73D-40A5-4AFD-B9DD-964751D18445}">
          <p14:sldIdLst>
            <p14:sldId id="707"/>
            <p14:sldId id="7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3F6C"/>
    <a:srgbClr val="41719C"/>
    <a:srgbClr val="A9A176"/>
    <a:srgbClr val="32539A"/>
    <a:srgbClr val="D2DEEF"/>
    <a:srgbClr val="203864"/>
    <a:srgbClr val="101C32"/>
    <a:srgbClr val="7F7F7F"/>
    <a:srgbClr val="152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2" y="132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51B68-F50E-4F63-B71B-6666FFCB3555}" type="datetimeFigureOut">
              <a:rPr lang="ko-KR" altLang="en-US" smtClean="0"/>
              <a:t>2025-04-13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B844-2BE8-49E6-BA47-E23F0F7CA3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90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873E7-12C7-48FF-BE0C-FBEDBBD246F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3EE20-29FD-4D29-82F8-B2877D938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1524000" y="2269682"/>
            <a:ext cx="9144000" cy="938213"/>
          </a:xfrm>
        </p:spPr>
        <p:txBody>
          <a:bodyPr anchor="b"/>
          <a:lstStyle>
            <a:lvl1pPr algn="ctr">
              <a:defRPr sz="6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altLang="ko-KR" dirty="0"/>
              <a:t>2015.09.07</a:t>
            </a:r>
          </a:p>
          <a:p>
            <a:r>
              <a:rPr lang="en-US" altLang="ko-KR" dirty="0"/>
              <a:t>Jung </a:t>
            </a:r>
            <a:r>
              <a:rPr lang="en-US" altLang="ko-KR" dirty="0" err="1"/>
              <a:t>WooHyun</a:t>
            </a:r>
            <a:endParaRPr lang="ko-KR" altLang="en-US" dirty="0"/>
          </a:p>
        </p:txBody>
      </p:sp>
      <p:sp>
        <p:nvSpPr>
          <p:cNvPr id="16" name="날짜 개체 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9651-2B95-4016-BE7D-B06DADDA62C5}" type="datetimeFigureOut">
              <a:rPr lang="ko-KR" altLang="en-US" smtClean="0"/>
              <a:t>2025-04-13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E8CB-742C-4B9F-830D-C142F27471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44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2724" y="1291321"/>
            <a:ext cx="6588125" cy="4138612"/>
          </a:xfrm>
        </p:spPr>
        <p:txBody>
          <a:bodyPr/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master</a:t>
            </a:r>
            <a:endParaRPr lang="ko-KR" altLang="en-US" dirty="0"/>
          </a:p>
          <a:p>
            <a:pPr lvl="1"/>
            <a:r>
              <a:rPr lang="en-US" altLang="ko-KR" dirty="0"/>
              <a:t>master</a:t>
            </a:r>
            <a:endParaRPr lang="ko-KR" altLang="en-US" dirty="0"/>
          </a:p>
          <a:p>
            <a:pPr lvl="2"/>
            <a:r>
              <a:rPr lang="en-US" altLang="ko-KR" dirty="0"/>
              <a:t>master</a:t>
            </a:r>
            <a:endParaRPr lang="ko-KR" altLang="en-US" dirty="0"/>
          </a:p>
          <a:p>
            <a:pPr lvl="3"/>
            <a:r>
              <a:rPr lang="en-US" altLang="ko-KR" dirty="0"/>
              <a:t>master</a:t>
            </a:r>
            <a:endParaRPr lang="ko-KR" altLang="en-US" dirty="0"/>
          </a:p>
          <a:p>
            <a:pPr lvl="4"/>
            <a:r>
              <a:rPr lang="en-US" altLang="ko-KR" dirty="0"/>
              <a:t>master</a:t>
            </a:r>
            <a:endParaRPr lang="ko-KR" altLang="en-US" dirty="0"/>
          </a:p>
        </p:txBody>
      </p:sp>
      <p:sp>
        <p:nvSpPr>
          <p:cNvPr id="16" name="그림 개체 틀 15"/>
          <p:cNvSpPr>
            <a:spLocks noGrp="1"/>
          </p:cNvSpPr>
          <p:nvPr>
            <p:ph type="pic" sz="quarter" idx="11"/>
          </p:nvPr>
        </p:nvSpPr>
        <p:spPr>
          <a:xfrm>
            <a:off x="7062111" y="955450"/>
            <a:ext cx="4825092" cy="4294188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18" name="텍스트 개체 틀 17"/>
          <p:cNvSpPr>
            <a:spLocks noGrp="1"/>
          </p:cNvSpPr>
          <p:nvPr>
            <p:ph type="body" sz="quarter" idx="12" hasCustomPrompt="1"/>
          </p:nvPr>
        </p:nvSpPr>
        <p:spPr>
          <a:xfrm>
            <a:off x="7062109" y="5265977"/>
            <a:ext cx="4825091" cy="375557"/>
          </a:xfrm>
        </p:spPr>
        <p:txBody>
          <a:bodyPr>
            <a:normAutofit/>
          </a:bodyPr>
          <a:lstStyle>
            <a:lvl1pPr algn="ct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figure</a:t>
            </a:r>
            <a:endParaRPr lang="ko-KR" altLang="en-US" dirty="0"/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3" hasCustomPrompt="1"/>
          </p:nvPr>
        </p:nvSpPr>
        <p:spPr>
          <a:xfrm>
            <a:off x="147189" y="6070102"/>
            <a:ext cx="9494839" cy="755250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Main sentence</a:t>
            </a:r>
            <a:endParaRPr lang="ko-KR" altLang="en-US" dirty="0"/>
          </a:p>
        </p:txBody>
      </p:sp>
      <p:sp>
        <p:nvSpPr>
          <p:cNvPr id="21" name="제목 20"/>
          <p:cNvSpPr>
            <a:spLocks noGrp="1"/>
          </p:cNvSpPr>
          <p:nvPr>
            <p:ph type="title" hasCustomPrompt="1"/>
          </p:nvPr>
        </p:nvSpPr>
        <p:spPr>
          <a:xfrm>
            <a:off x="195941" y="10"/>
            <a:ext cx="9421587" cy="727531"/>
          </a:xfrm>
        </p:spPr>
        <p:txBody>
          <a:bodyPr/>
          <a:lstStyle>
            <a:lvl1pPr>
              <a:defRPr>
                <a:solidFill>
                  <a:srgbClr val="101C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7" name="오각형 6"/>
          <p:cNvSpPr/>
          <p:nvPr userDrawn="1"/>
        </p:nvSpPr>
        <p:spPr>
          <a:xfrm>
            <a:off x="-1" y="787898"/>
            <a:ext cx="10319657" cy="102231"/>
          </a:xfrm>
          <a:prstGeom prst="homePlat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6219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20"/>
          <p:cNvSpPr>
            <a:spLocks noGrp="1"/>
          </p:cNvSpPr>
          <p:nvPr>
            <p:ph type="title" hasCustomPrompt="1"/>
          </p:nvPr>
        </p:nvSpPr>
        <p:spPr>
          <a:xfrm>
            <a:off x="195941" y="10"/>
            <a:ext cx="9421587" cy="72753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4" name="텍스트 개체 틀 19">
            <a:extLst>
              <a:ext uri="{FF2B5EF4-FFF2-40B4-BE49-F238E27FC236}">
                <a16:creationId xmlns:a16="http://schemas.microsoft.com/office/drawing/2014/main" id="{BE4C0943-3B7C-4ABB-B252-B6ACBBD9E5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89" y="6070102"/>
            <a:ext cx="9494839" cy="755250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Main sentence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288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2724" y="1291321"/>
            <a:ext cx="6588125" cy="4138612"/>
          </a:xfrm>
        </p:spPr>
        <p:txBody>
          <a:bodyPr/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master</a:t>
            </a:r>
            <a:endParaRPr lang="ko-KR" altLang="en-US" dirty="0"/>
          </a:p>
          <a:p>
            <a:pPr lvl="1"/>
            <a:r>
              <a:rPr lang="en-US" altLang="ko-KR" dirty="0"/>
              <a:t>master</a:t>
            </a:r>
            <a:endParaRPr lang="ko-KR" altLang="en-US" dirty="0"/>
          </a:p>
          <a:p>
            <a:pPr lvl="2"/>
            <a:r>
              <a:rPr lang="en-US" altLang="ko-KR" dirty="0"/>
              <a:t>master</a:t>
            </a:r>
            <a:endParaRPr lang="ko-KR" altLang="en-US" dirty="0"/>
          </a:p>
          <a:p>
            <a:pPr lvl="3"/>
            <a:r>
              <a:rPr lang="en-US" altLang="ko-KR" dirty="0"/>
              <a:t>master</a:t>
            </a:r>
            <a:endParaRPr lang="ko-KR" altLang="en-US" dirty="0"/>
          </a:p>
          <a:p>
            <a:pPr lvl="4"/>
            <a:r>
              <a:rPr lang="en-US" altLang="ko-KR" dirty="0"/>
              <a:t>master</a:t>
            </a:r>
            <a:endParaRPr lang="ko-KR" altLang="en-US" dirty="0"/>
          </a:p>
        </p:txBody>
      </p:sp>
      <p:sp>
        <p:nvSpPr>
          <p:cNvPr id="16" name="그림 개체 틀 15"/>
          <p:cNvSpPr>
            <a:spLocks noGrp="1"/>
          </p:cNvSpPr>
          <p:nvPr>
            <p:ph type="pic" sz="quarter" idx="11"/>
          </p:nvPr>
        </p:nvSpPr>
        <p:spPr>
          <a:xfrm>
            <a:off x="7062111" y="955450"/>
            <a:ext cx="4825092" cy="4294188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18" name="텍스트 개체 틀 17"/>
          <p:cNvSpPr>
            <a:spLocks noGrp="1"/>
          </p:cNvSpPr>
          <p:nvPr>
            <p:ph type="body" sz="quarter" idx="12" hasCustomPrompt="1"/>
          </p:nvPr>
        </p:nvSpPr>
        <p:spPr>
          <a:xfrm>
            <a:off x="7062109" y="5265977"/>
            <a:ext cx="4825091" cy="375557"/>
          </a:xfrm>
        </p:spPr>
        <p:txBody>
          <a:bodyPr>
            <a:normAutofit/>
          </a:bodyPr>
          <a:lstStyle>
            <a:lvl1pPr algn="ct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figure</a:t>
            </a:r>
            <a:endParaRPr lang="ko-KR" altLang="en-US" dirty="0"/>
          </a:p>
        </p:txBody>
      </p:sp>
      <p:sp>
        <p:nvSpPr>
          <p:cNvPr id="21" name="제목 20"/>
          <p:cNvSpPr>
            <a:spLocks noGrp="1"/>
          </p:cNvSpPr>
          <p:nvPr>
            <p:ph type="title" hasCustomPrompt="1"/>
          </p:nvPr>
        </p:nvSpPr>
        <p:spPr>
          <a:xfrm>
            <a:off x="195941" y="10"/>
            <a:ext cx="9421587" cy="72753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7" name="텍스트 개체 틀 19">
            <a:extLst>
              <a:ext uri="{FF2B5EF4-FFF2-40B4-BE49-F238E27FC236}">
                <a16:creationId xmlns:a16="http://schemas.microsoft.com/office/drawing/2014/main" id="{6AFCC3C3-B7A2-41E6-A12E-0EE05FD2FB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89" y="6070102"/>
            <a:ext cx="9494839" cy="755250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Main sentence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21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20"/>
          <p:cNvSpPr>
            <a:spLocks noGrp="1"/>
          </p:cNvSpPr>
          <p:nvPr>
            <p:ph type="title" hasCustomPrompt="1"/>
          </p:nvPr>
        </p:nvSpPr>
        <p:spPr>
          <a:xfrm>
            <a:off x="195941" y="10"/>
            <a:ext cx="9421587" cy="72753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4" name="텍스트 개체 틀 19">
            <a:extLst>
              <a:ext uri="{FF2B5EF4-FFF2-40B4-BE49-F238E27FC236}">
                <a16:creationId xmlns:a16="http://schemas.microsoft.com/office/drawing/2014/main" id="{982FD2EC-DEAF-4D35-AE43-EE5946AB1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89" y="6070102"/>
            <a:ext cx="9494839" cy="755250"/>
          </a:xfr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Main sentence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071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9651-2B95-4016-BE7D-B06DADDA62C5}" type="datetimeFigureOut">
              <a:rPr lang="ko-KR" altLang="en-US" smtClean="0"/>
              <a:t>2025-04-13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E8CB-742C-4B9F-830D-C142F274717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6" name="직사각형 15"/>
          <p:cNvSpPr/>
          <p:nvPr/>
        </p:nvSpPr>
        <p:spPr>
          <a:xfrm>
            <a:off x="0" y="692962"/>
            <a:ext cx="12192000" cy="102242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7" name="슬라이드 번호 개체 틀 17"/>
          <p:cNvSpPr txBox="1">
            <a:spLocks/>
          </p:cNvSpPr>
          <p:nvPr/>
        </p:nvSpPr>
        <p:spPr>
          <a:xfrm>
            <a:off x="11230429" y="23389"/>
            <a:ext cx="961571" cy="64956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ADC0CD0-6472-4B8C-A57E-6C17205357E5}" type="slidenum">
              <a:rPr lang="ko-KR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ko-KR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University of Wisconsin-Madison Customer Story - Salesforce.org">
            <a:extLst>
              <a:ext uri="{FF2B5EF4-FFF2-40B4-BE49-F238E27FC236}">
                <a16:creationId xmlns:a16="http://schemas.microsoft.com/office/drawing/2014/main" id="{78228AF3-F3CA-482E-A32D-9834DC3C26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21077"/>
          <a:stretch/>
        </p:blipFill>
        <p:spPr bwMode="auto">
          <a:xfrm>
            <a:off x="10561289" y="6147538"/>
            <a:ext cx="1585022" cy="5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332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-2596" y="887446"/>
            <a:ext cx="12192000" cy="215918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오각형 11"/>
          <p:cNvSpPr/>
          <p:nvPr/>
        </p:nvSpPr>
        <p:spPr>
          <a:xfrm>
            <a:off x="0" y="-1"/>
            <a:ext cx="11079892" cy="184135"/>
          </a:xfrm>
          <a:prstGeom prst="homePlate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각형 12"/>
          <p:cNvSpPr/>
          <p:nvPr/>
        </p:nvSpPr>
        <p:spPr>
          <a:xfrm>
            <a:off x="0" y="184134"/>
            <a:ext cx="10593860" cy="136701"/>
          </a:xfrm>
          <a:prstGeom prst="homePlat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177499" y="1202202"/>
            <a:ext cx="11831809" cy="13433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solidFill>
                  <a:schemeClr val="bg1"/>
                </a:solidFill>
                <a:ea typeface="HY헤드라인M" panose="02030600000101010101" pitchFamily="18" charset="-127"/>
              </a:rPr>
              <a:t>Investigation of Degradation Mechanisms of Cr-coated Zirconium Alloy Cladding in Reactivity-Initiated Accident (RIA)</a:t>
            </a:r>
            <a:endParaRPr lang="ko-KR" altLang="en-US" sz="2800" b="1" dirty="0">
              <a:solidFill>
                <a:schemeClr val="bg1"/>
              </a:solidFill>
              <a:ea typeface="HY헤드라인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6444336"/>
            <a:ext cx="12192000" cy="4136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519065" y="3183332"/>
            <a:ext cx="91538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ko-KR" sz="2000" dirty="0">
              <a:latin typeface="Calibri" panose="020F0502020204030204" pitchFamily="34" charset="0"/>
              <a:ea typeface="HY헤드라인M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b="1" dirty="0">
                <a:latin typeface="Calibri" panose="020F0502020204030204" pitchFamily="34" charset="0"/>
                <a:ea typeface="HY헤드라인M" panose="02030600000101010101" pitchFamily="18" charset="-127"/>
              </a:rPr>
              <a:t>Dr. Woo Hyun Jung</a:t>
            </a:r>
          </a:p>
          <a:p>
            <a:pPr algn="ctr">
              <a:lnSpc>
                <a:spcPct val="150000"/>
              </a:lnSpc>
            </a:pPr>
            <a:r>
              <a:rPr lang="en-US" altLang="ko-KR" sz="2000" dirty="0">
                <a:latin typeface="Calibri" panose="020F0502020204030204" pitchFamily="34" charset="0"/>
                <a:ea typeface="HY헤드라인M" panose="02030600000101010101" pitchFamily="18" charset="-127"/>
              </a:rPr>
              <a:t>Assistant Scientist, University of Wisconsin-Madison</a:t>
            </a:r>
          </a:p>
          <a:p>
            <a:pPr algn="ctr">
              <a:lnSpc>
                <a:spcPct val="150000"/>
              </a:lnSpc>
            </a:pPr>
            <a:endParaRPr lang="en-US" altLang="ko-KR" sz="2000" dirty="0">
              <a:latin typeface="Calibri" panose="020F0502020204030204" pitchFamily="34" charset="0"/>
              <a:ea typeface="HY헤드라인M" panose="02030600000101010101" pitchFamily="18" charset="-127"/>
            </a:endParaRPr>
          </a:p>
          <a:p>
            <a:pPr algn="ctr"/>
            <a:r>
              <a:rPr lang="en-US" altLang="ko-KR" dirty="0">
                <a:latin typeface="Calibri" panose="020F0502020204030204" pitchFamily="34" charset="0"/>
                <a:ea typeface="HY헤드라인M" panose="02030600000101010101" pitchFamily="18" charset="-127"/>
              </a:rPr>
              <a:t>Apr. 16, 2025</a:t>
            </a:r>
          </a:p>
        </p:txBody>
      </p:sp>
    </p:spTree>
    <p:extLst>
      <p:ext uri="{BB962C8B-B14F-4D97-AF65-F5344CB8AC3E}">
        <p14:creationId xmlns:p14="http://schemas.microsoft.com/office/powerpoint/2010/main" val="96718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7">
            <a:extLst>
              <a:ext uri="{FF2B5EF4-FFF2-40B4-BE49-F238E27FC236}">
                <a16:creationId xmlns:a16="http://schemas.microsoft.com/office/drawing/2014/main" id="{6F724CE2-3EFE-4C27-B30E-68B7CFD97B20}"/>
              </a:ext>
            </a:extLst>
          </p:cNvPr>
          <p:cNvSpPr/>
          <p:nvPr/>
        </p:nvSpPr>
        <p:spPr>
          <a:xfrm>
            <a:off x="0" y="5864121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 – RELAP analysis</a:t>
            </a:r>
            <a:endParaRPr lang="ko-KR" alt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295FD-A5F6-4A65-A557-B79ED49D7D61}"/>
              </a:ext>
            </a:extLst>
          </p:cNvPr>
          <p:cNvSpPr txBox="1"/>
          <p:nvPr/>
        </p:nvSpPr>
        <p:spPr>
          <a:xfrm>
            <a:off x="357553" y="899269"/>
            <a:ext cx="11602075" cy="306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CCZ-Zr-3 (1000J/g &amp; 2 MPa)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Centerline fuel temperature	: Higher peak temperature than measured data due to TC’s thermal response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Cladding temperature	: RELAP results shows higher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temperaturethan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 Cr-Zr eutectic point with PCT of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1470 °C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(RELAP)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(Higher than Cr-Zr eutectic point for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seconds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CCZ-Zr-2 (1150J/g &amp; &lt;2 MPa)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PCT	: 1645 °C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(RELAP)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(Higher than Cr-Zr eutectic point for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 seconds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CCZ-CS-1 (1150J/g &amp; 0.1 MPa)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PCT	: 1722 °C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(measured)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(Higher than Cr-Zr eutectic point for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3.36 seconds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PCT varies according to the multiplication factor in RELAP analysis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With the conservative factor, PCT of CCZ-Zr-3 is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of CCZ-Zr-2 is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1829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°C  </a:t>
            </a:r>
            <a:r>
              <a:rPr kumimoji="0" lang="en-US" sz="14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*RELAP analysis of CCZ-CS-1 is under progress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419E200-AD23-4410-8B07-D4A42908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372" y="3967832"/>
            <a:ext cx="4054277" cy="245377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5CCEAEE-1C4D-4129-A3C6-F0A99E21A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72419" y="3987869"/>
            <a:ext cx="4126925" cy="245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AB8F80-A957-4D2F-9D18-52C5DAFB87FE}"/>
              </a:ext>
            </a:extLst>
          </p:cNvPr>
          <p:cNvSpPr txBox="1"/>
          <p:nvPr/>
        </p:nvSpPr>
        <p:spPr>
          <a:xfrm>
            <a:off x="195941" y="6419243"/>
            <a:ext cx="388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Fuel centerline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history w/ RELAP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B71B4-D459-407E-8000-0C3A93EB03AB}"/>
              </a:ext>
            </a:extLst>
          </p:cNvPr>
          <p:cNvSpPr txBox="1"/>
          <p:nvPr/>
        </p:nvSpPr>
        <p:spPr>
          <a:xfrm>
            <a:off x="4422484" y="6411498"/>
            <a:ext cx="388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Cladding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temperature history w/ RELAP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80380-C35F-4ABF-B00C-170EEF23E7CD}"/>
              </a:ext>
            </a:extLst>
          </p:cNvPr>
          <p:cNvSpPr txBox="1"/>
          <p:nvPr/>
        </p:nvSpPr>
        <p:spPr>
          <a:xfrm>
            <a:off x="4372419" y="6214043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failed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614C4FD9-DE79-4379-B9C5-5981319D20CF}"/>
              </a:ext>
            </a:extLst>
          </p:cNvPr>
          <p:cNvCxnSpPr>
            <a:cxnSpLocks/>
          </p:cNvCxnSpPr>
          <p:nvPr/>
        </p:nvCxnSpPr>
        <p:spPr>
          <a:xfrm flipV="1">
            <a:off x="4968673" y="5907387"/>
            <a:ext cx="0" cy="3066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59858F16-D6B7-4DCD-BFBE-3FE301180C41}"/>
              </a:ext>
            </a:extLst>
          </p:cNvPr>
          <p:cNvCxnSpPr>
            <a:cxnSpLocks/>
          </p:cNvCxnSpPr>
          <p:nvPr/>
        </p:nvCxnSpPr>
        <p:spPr>
          <a:xfrm flipV="1">
            <a:off x="5117794" y="5907387"/>
            <a:ext cx="0" cy="3066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7138B5-D7CE-5A23-E224-1F13FCAD4A8F}"/>
              </a:ext>
            </a:extLst>
          </p:cNvPr>
          <p:cNvSpPr txBox="1"/>
          <p:nvPr/>
        </p:nvSpPr>
        <p:spPr>
          <a:xfrm>
            <a:off x="8308583" y="6410190"/>
            <a:ext cx="388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Measured cladding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temperature history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E394-3490-FE1E-D374-F1B2AE39B585}"/>
              </a:ext>
            </a:extLst>
          </p:cNvPr>
          <p:cNvSpPr txBox="1"/>
          <p:nvPr/>
        </p:nvSpPr>
        <p:spPr>
          <a:xfrm>
            <a:off x="1383258" y="4014336"/>
            <a:ext cx="11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CCZ-Zr-3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60EC3-95F5-6DC9-3547-5F5541A51E18}"/>
              </a:ext>
            </a:extLst>
          </p:cNvPr>
          <p:cNvSpPr txBox="1"/>
          <p:nvPr/>
        </p:nvSpPr>
        <p:spPr>
          <a:xfrm>
            <a:off x="5459930" y="4014336"/>
            <a:ext cx="11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CCZ-Zr-3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8C6461-150D-DA48-197B-4AC153E29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725" y="3914137"/>
            <a:ext cx="3304048" cy="2517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7649D-6433-3EFF-2459-2019B441821C}"/>
              </a:ext>
            </a:extLst>
          </p:cNvPr>
          <p:cNvSpPr txBox="1"/>
          <p:nvPr/>
        </p:nvSpPr>
        <p:spPr>
          <a:xfrm>
            <a:off x="9864788" y="3967431"/>
            <a:ext cx="11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CCZ-CS-1</a:t>
            </a:r>
          </a:p>
        </p:txBody>
      </p:sp>
    </p:spTree>
    <p:extLst>
      <p:ext uri="{BB962C8B-B14F-4D97-AF65-F5344CB8AC3E}">
        <p14:creationId xmlns:p14="http://schemas.microsoft.com/office/powerpoint/2010/main" val="238299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47911-1C1A-84CE-A731-22DA587A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7">
            <a:extLst>
              <a:ext uri="{FF2B5EF4-FFF2-40B4-BE49-F238E27FC236}">
                <a16:creationId xmlns:a16="http://schemas.microsoft.com/office/drawing/2014/main" id="{8AF5BC16-3044-6CB4-FD3E-F2A8A507019E}"/>
              </a:ext>
            </a:extLst>
          </p:cNvPr>
          <p:cNvSpPr/>
          <p:nvPr/>
        </p:nvSpPr>
        <p:spPr>
          <a:xfrm>
            <a:off x="0" y="5856274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>
            <a:extLst>
              <a:ext uri="{FF2B5EF4-FFF2-40B4-BE49-F238E27FC236}">
                <a16:creationId xmlns:a16="http://schemas.microsoft.com/office/drawing/2014/main" id="{0AAD7832-C51E-2D56-32A7-3D639B20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 – PIE</a:t>
            </a:r>
            <a:endParaRPr lang="ko-KR" alt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E83B9-A5D7-206A-DB5B-200765479021}"/>
              </a:ext>
            </a:extLst>
          </p:cNvPr>
          <p:cNvSpPr txBox="1"/>
          <p:nvPr/>
        </p:nvSpPr>
        <p:spPr>
          <a:xfrm>
            <a:off x="357554" y="899269"/>
            <a:ext cx="10668000" cy="2469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CCZ-Zr-3 (1000J/g &amp; 2 MPa)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Balloon and burst failure w/ permanent deformation in the cladding peaked ~27% strain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Oxide thickness: 9.5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µm</a:t>
            </a: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Clr>
                <a:srgbClr val="214778"/>
              </a:buClr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CCZ-Zr-2 (1150J/g &amp; &lt;2 MPa)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Only localized balloon and burst w/ permanent deformation in the cladding peaked ~9.5% strain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Oxide thickness: 64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µm</a:t>
            </a:r>
            <a:b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EDS scan confirmed the presence of the ZrO</a:t>
            </a:r>
            <a:r>
              <a:rPr lang="en-US" altLang="ko-KR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layer, </a:t>
            </a:r>
            <a:r>
              <a:rPr lang="el-GR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α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-Zr layer, and </a:t>
            </a:r>
            <a:r>
              <a:rPr lang="el-GR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-Zr layer</a:t>
            </a:r>
            <a:b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Diffusion of uranium into the Zr cladding is observed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D1C55B-E89E-22B3-7E7B-6F0C9F20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" y="3572042"/>
            <a:ext cx="2695223" cy="26659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5F9A48-69DD-9809-F834-A8DF0B736545}"/>
              </a:ext>
            </a:extLst>
          </p:cNvPr>
          <p:cNvSpPr txBox="1"/>
          <p:nvPr/>
        </p:nvSpPr>
        <p:spPr>
          <a:xfrm>
            <a:off x="82252" y="6409750"/>
            <a:ext cx="328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CCZ-Zr-3 Cross section SEM image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541365-2EBB-8FED-74E3-4A40B914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73" y="3567796"/>
            <a:ext cx="3336240" cy="2665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5458F-00B9-6603-73D6-8F62DC3499F0}"/>
              </a:ext>
            </a:extLst>
          </p:cNvPr>
          <p:cNvSpPr txBox="1"/>
          <p:nvPr/>
        </p:nvSpPr>
        <p:spPr>
          <a:xfrm>
            <a:off x="3395032" y="6409750"/>
            <a:ext cx="328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CCZ-Zr-2 Cross section SEM image</a:t>
            </a: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CCE8B2-B15C-0A22-C447-1A907C69F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315" y="3125682"/>
            <a:ext cx="2456150" cy="17979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B2B676-A3C4-C129-5B1C-9EC0C43BD726}"/>
              </a:ext>
            </a:extLst>
          </p:cNvPr>
          <p:cNvSpPr txBox="1"/>
          <p:nvPr/>
        </p:nvSpPr>
        <p:spPr>
          <a:xfrm>
            <a:off x="7927883" y="4900786"/>
            <a:ext cx="328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CCZ-Zr-2 ROI#1</a:t>
            </a:r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42E764-08F6-B6C0-67FE-217BDE325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465" y="3109939"/>
            <a:ext cx="2424869" cy="18321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1637EA-D6CB-0049-19C7-AA10A39A6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279" y="5219322"/>
            <a:ext cx="5228530" cy="12749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60B7F8-6915-ECFA-54B8-D10CD2935850}"/>
              </a:ext>
            </a:extLst>
          </p:cNvPr>
          <p:cNvSpPr txBox="1"/>
          <p:nvPr/>
        </p:nvSpPr>
        <p:spPr>
          <a:xfrm>
            <a:off x="7880061" y="6517796"/>
            <a:ext cx="328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CCZ-Zr-3 ROI#2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8770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Future Works</a:t>
            </a:r>
            <a:endParaRPr lang="ko-KR" alt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AADA7-93DA-419D-AA37-D834E57360E5}"/>
              </a:ext>
            </a:extLst>
          </p:cNvPr>
          <p:cNvSpPr txBox="1"/>
          <p:nvPr/>
        </p:nvSpPr>
        <p:spPr>
          <a:xfrm>
            <a:off x="427703" y="1226318"/>
            <a:ext cx="11336594" cy="362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CS Cr-coated rodlets will be irradiated on late May, 2025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Basic PIE will be performed by Sep. 2025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final goal is to investigate the failure mechanism of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Cr-coated cladding under RIA</a:t>
            </a:r>
          </a:p>
        </p:txBody>
      </p:sp>
    </p:spTree>
    <p:extLst>
      <p:ext uri="{BB962C8B-B14F-4D97-AF65-F5344CB8AC3E}">
        <p14:creationId xmlns:p14="http://schemas.microsoft.com/office/powerpoint/2010/main" val="44813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B7B4ACC-94D8-4B38-B4FA-CD93BD3FE187}"/>
              </a:ext>
            </a:extLst>
          </p:cNvPr>
          <p:cNvSpPr/>
          <p:nvPr/>
        </p:nvSpPr>
        <p:spPr>
          <a:xfrm>
            <a:off x="-63432" y="1615750"/>
            <a:ext cx="12326224" cy="2655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tx1"/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Thanks for your attention</a:t>
            </a:r>
          </a:p>
          <a:p>
            <a:pPr algn="ctr">
              <a:lnSpc>
                <a:spcPct val="150000"/>
              </a:lnSpc>
            </a:pPr>
            <a:endParaRPr lang="en-US" altLang="ko-KR" sz="3600" b="1" dirty="0">
              <a:solidFill>
                <a:schemeClr val="tx1"/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tx1"/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736E9-4F8A-43F7-B539-10987DC8432C}"/>
              </a:ext>
            </a:extLst>
          </p:cNvPr>
          <p:cNvSpPr txBox="1"/>
          <p:nvPr/>
        </p:nvSpPr>
        <p:spPr>
          <a:xfrm>
            <a:off x="8070318" y="4371422"/>
            <a:ext cx="386997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WooHyun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Jung</a:t>
            </a:r>
          </a:p>
          <a:p>
            <a:pPr algn="r">
              <a:lnSpc>
                <a:spcPct val="150000"/>
              </a:lnSpc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University of Wisconsin-Madison</a:t>
            </a:r>
          </a:p>
          <a:p>
            <a:pPr algn="r">
              <a:lnSpc>
                <a:spcPct val="150000"/>
              </a:lnSpc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wjung37@wisc.edu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64C6793-8C58-47C5-A7A8-96363A23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9" y="4002224"/>
            <a:ext cx="2827758" cy="18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7">
            <a:extLst>
              <a:ext uri="{FF2B5EF4-FFF2-40B4-BE49-F238E27FC236}">
                <a16:creationId xmlns:a16="http://schemas.microsoft.com/office/drawing/2014/main" id="{63B2FBB5-5D3A-4DD7-88FB-1A7F025316D6}"/>
              </a:ext>
            </a:extLst>
          </p:cNvPr>
          <p:cNvSpPr/>
          <p:nvPr/>
        </p:nvSpPr>
        <p:spPr>
          <a:xfrm>
            <a:off x="0" y="5856274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</a:t>
            </a:r>
            <a:endParaRPr lang="ko-KR" altLang="en-US" sz="3600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BFF7688-519A-4367-A03B-4A2574BA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41" y="943924"/>
            <a:ext cx="9664117" cy="5897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777786-2892-4938-B38F-0BE5E443B183}"/>
              </a:ext>
            </a:extLst>
          </p:cNvPr>
          <p:cNvSpPr txBox="1"/>
          <p:nvPr/>
        </p:nvSpPr>
        <p:spPr>
          <a:xfrm>
            <a:off x="8575696" y="30215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PCT: 1470 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91AA0-8358-4232-A0FD-BAD3F672B2E2}"/>
              </a:ext>
            </a:extLst>
          </p:cNvPr>
          <p:cNvSpPr txBox="1"/>
          <p:nvPr/>
        </p:nvSpPr>
        <p:spPr>
          <a:xfrm>
            <a:off x="8575696" y="58603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PCT: 1645 °C</a:t>
            </a:r>
          </a:p>
        </p:txBody>
      </p:sp>
    </p:spTree>
    <p:extLst>
      <p:ext uri="{BB962C8B-B14F-4D97-AF65-F5344CB8AC3E}">
        <p14:creationId xmlns:p14="http://schemas.microsoft.com/office/powerpoint/2010/main" val="298556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971B2-2191-9698-2A2D-0D9667C4F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7">
            <a:extLst>
              <a:ext uri="{FF2B5EF4-FFF2-40B4-BE49-F238E27FC236}">
                <a16:creationId xmlns:a16="http://schemas.microsoft.com/office/drawing/2014/main" id="{15D7A305-B6B9-EE0C-57B0-35CC1D0426D3}"/>
              </a:ext>
            </a:extLst>
          </p:cNvPr>
          <p:cNvSpPr/>
          <p:nvPr/>
        </p:nvSpPr>
        <p:spPr>
          <a:xfrm>
            <a:off x="0" y="5856274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>
            <a:extLst>
              <a:ext uri="{FF2B5EF4-FFF2-40B4-BE49-F238E27FC236}">
                <a16:creationId xmlns:a16="http://schemas.microsoft.com/office/drawing/2014/main" id="{2E83BCF7-5657-020B-6F52-502C6F5A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</a:t>
            </a:r>
            <a:endParaRPr lang="ko-KR" alt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56F7A-A372-B38A-EB89-6221BF0F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6" y="980054"/>
            <a:ext cx="10307488" cy="3829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5CE33-2C76-9E98-B76D-06E449E73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" y="4809638"/>
            <a:ext cx="10317015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2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Project Team</a:t>
            </a:r>
            <a:endParaRPr lang="ko-KR" alt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FB661-C372-47D8-BCD7-3C176F32EB5B}"/>
              </a:ext>
            </a:extLst>
          </p:cNvPr>
          <p:cNvSpPr txBox="1"/>
          <p:nvPr/>
        </p:nvSpPr>
        <p:spPr>
          <a:xfrm>
            <a:off x="195940" y="867640"/>
            <a:ext cx="10517287" cy="530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University of Wisconsin, Madison (UW, Lead organization)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WooHyun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Jung (Lead PI)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 Kumar Sridharan (Co-PI)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Tyler Dabney (graduate student)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POSTECH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Hwasung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Yeom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(Co-PI)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University of Illinois, Urbana-Champaign (UIUC)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 Brent Heuser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Nuclear Regulatory Commission (U.S. NRC)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Ms. Michelle Bales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NSUF Technical Lead (INL)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 David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Kamerman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4949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7">
            <a:extLst>
              <a:ext uri="{FF2B5EF4-FFF2-40B4-BE49-F238E27FC236}">
                <a16:creationId xmlns:a16="http://schemas.microsoft.com/office/drawing/2014/main" id="{505E1C73-89B2-44ED-B309-1A56A7640098}"/>
              </a:ext>
            </a:extLst>
          </p:cNvPr>
          <p:cNvSpPr/>
          <p:nvPr/>
        </p:nvSpPr>
        <p:spPr>
          <a:xfrm>
            <a:off x="0" y="5872889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Background and Motivation</a:t>
            </a:r>
            <a:endParaRPr lang="ko-KR" altLang="en-US" sz="3600" b="1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1FBAE8B-CA6F-4900-B78A-F29F406E6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985" y="1832901"/>
            <a:ext cx="4153633" cy="225145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7EE5C-44B5-4065-95B2-6B21C1F6E933}"/>
              </a:ext>
            </a:extLst>
          </p:cNvPr>
          <p:cNvSpPr txBox="1"/>
          <p:nvPr/>
        </p:nvSpPr>
        <p:spPr>
          <a:xfrm>
            <a:off x="7431752" y="179835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 of failed fuel following </a:t>
            </a:r>
            <a:b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 testing in SPERT*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DC029F0-0E6C-4273-8EBB-B7E07C5B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19" y="4417305"/>
            <a:ext cx="4848742" cy="2311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D626E-A376-42F2-9362-662E77FB4EB0}"/>
              </a:ext>
            </a:extLst>
          </p:cNvPr>
          <p:cNvSpPr txBox="1"/>
          <p:nvPr/>
        </p:nvSpPr>
        <p:spPr>
          <a:xfrm>
            <a:off x="7159096" y="4225001"/>
            <a:ext cx="5127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failure modes in RIA transients**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3FB476-40A8-4ED6-816E-44A7B5DAF7EB}"/>
              </a:ext>
            </a:extLst>
          </p:cNvPr>
          <p:cNvSpPr txBox="1">
            <a:spLocks/>
          </p:cNvSpPr>
          <p:nvPr/>
        </p:nvSpPr>
        <p:spPr>
          <a:xfrm>
            <a:off x="137232" y="791029"/>
            <a:ext cx="11917535" cy="1068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Data Gaps for Response of ATF Cr-coated Zr-alloy Cladding under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Power Transient Conditions (RIA)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63DE89-B6CA-4703-AB6F-51738F161712}"/>
              </a:ext>
            </a:extLst>
          </p:cNvPr>
          <p:cNvSpPr txBox="1">
            <a:spLocks/>
          </p:cNvSpPr>
          <p:nvPr/>
        </p:nvSpPr>
        <p:spPr>
          <a:xfrm>
            <a:off x="380713" y="2165063"/>
            <a:ext cx="6872506" cy="4464337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Reactivity-Initiated Accidents (RIA)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Power transients in LWRs by sudden reactivity increase due to rapid control rod ejection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Data Gaps for ATF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Many reports identify data gaps for licensing and several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performance criteria of Cr-coated cladding under 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including: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B8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B8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above Cr-Zr eutectic temperature (1332 °C)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rgbClr val="B8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Post-quench ductility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rgbClr val="B8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Coating integrity during swelling/rupture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rgbClr val="B8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Transient boiling phenomena</a:t>
            </a:r>
          </a:p>
        </p:txBody>
      </p:sp>
    </p:spTree>
    <p:extLst>
      <p:ext uri="{BB962C8B-B14F-4D97-AF65-F5344CB8AC3E}">
        <p14:creationId xmlns:p14="http://schemas.microsoft.com/office/powerpoint/2010/main" val="128106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Project Objectives and Status</a:t>
            </a:r>
            <a:endParaRPr lang="ko-KR" alt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FB661-C372-47D8-BCD7-3C176F32EB5B}"/>
              </a:ext>
            </a:extLst>
          </p:cNvPr>
          <p:cNvSpPr txBox="1"/>
          <p:nvPr/>
        </p:nvSpPr>
        <p:spPr>
          <a:xfrm>
            <a:off x="195940" y="867640"/>
            <a:ext cx="11850543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Investigation of thermal, mechanical, and irradiation response of 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Cr-coated Zr-alloy claddings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(Cold spray, PVD) under RIA conditions, 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comparison to uncoated Zr-alloy cladding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demonstrate various cladding failure modes at the later phase transient (post-DNB)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184681A-21BE-457B-8A7F-E18B1238B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" t="-1" b="1207"/>
          <a:stretch/>
        </p:blipFill>
        <p:spPr>
          <a:xfrm>
            <a:off x="2286000" y="1957604"/>
            <a:ext cx="8012779" cy="4090097"/>
          </a:xfrm>
          <a:prstGeom prst="rect">
            <a:avLst/>
          </a:prstGeom>
        </p:spPr>
      </p:pic>
      <p:pic>
        <p:nvPicPr>
          <p:cNvPr id="9" name="Graphic 2" descr="Checkmark with solid fill">
            <a:extLst>
              <a:ext uri="{FF2B5EF4-FFF2-40B4-BE49-F238E27FC236}">
                <a16:creationId xmlns:a16="http://schemas.microsoft.com/office/drawing/2014/main" id="{BF58E4BE-7BA3-4EEB-98D1-74707A99C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600" y="2209800"/>
            <a:ext cx="914400" cy="914400"/>
          </a:xfrm>
          <a:prstGeom prst="rect">
            <a:avLst/>
          </a:prstGeom>
        </p:spPr>
      </p:pic>
      <p:pic>
        <p:nvPicPr>
          <p:cNvPr id="10" name="Graphic 2" descr="Checkmark with solid fill">
            <a:extLst>
              <a:ext uri="{FF2B5EF4-FFF2-40B4-BE49-F238E27FC236}">
                <a16:creationId xmlns:a16="http://schemas.microsoft.com/office/drawing/2014/main" id="{0B45B14A-84EA-43DA-A80E-99F1526DA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0" y="342900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D4C69B-777D-4D00-B339-48DE38B6BAC9}"/>
              </a:ext>
            </a:extLst>
          </p:cNvPr>
          <p:cNvSpPr txBox="1"/>
          <p:nvPr/>
        </p:nvSpPr>
        <p:spPr>
          <a:xfrm>
            <a:off x="10298779" y="2340124"/>
            <a:ext cx="1436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EF49E-2DCE-407D-B026-259A1FD9537A}"/>
              </a:ext>
            </a:extLst>
          </p:cNvPr>
          <p:cNvSpPr txBox="1"/>
          <p:nvPr/>
        </p:nvSpPr>
        <p:spPr>
          <a:xfrm>
            <a:off x="0" y="4748536"/>
            <a:ext cx="2478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Uncoated – Done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Cr-coated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#1 – Done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#2,3 – Late May</a:t>
            </a:r>
          </a:p>
        </p:txBody>
      </p:sp>
    </p:spTree>
    <p:extLst>
      <p:ext uri="{BB962C8B-B14F-4D97-AF65-F5344CB8AC3E}">
        <p14:creationId xmlns:p14="http://schemas.microsoft.com/office/powerpoint/2010/main" val="267393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7">
            <a:extLst>
              <a:ext uri="{FF2B5EF4-FFF2-40B4-BE49-F238E27FC236}">
                <a16:creationId xmlns:a16="http://schemas.microsoft.com/office/drawing/2014/main" id="{1ADD076D-9287-4C65-9A6B-1CF7DEE2C091}"/>
              </a:ext>
            </a:extLst>
          </p:cNvPr>
          <p:cNvSpPr/>
          <p:nvPr/>
        </p:nvSpPr>
        <p:spPr>
          <a:xfrm>
            <a:off x="0" y="5872889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Rodlet &amp; Irradiation Capsule Preparation</a:t>
            </a:r>
            <a:endParaRPr lang="ko-KR" alt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FB661-C372-47D8-BCD7-3C176F32EB5B}"/>
              </a:ext>
            </a:extLst>
          </p:cNvPr>
          <p:cNvSpPr txBox="1"/>
          <p:nvPr/>
        </p:nvSpPr>
        <p:spPr>
          <a:xfrm>
            <a:off x="195941" y="879439"/>
            <a:ext cx="8751476" cy="323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Framatome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Zircaloy-4 tubes for substrate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 types of Cr coating have been developed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Cold spray technology at UW-M (~25 µm)</a:t>
            </a:r>
            <a:b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- Smooth homogeneous Cr-coating / </a:t>
            </a:r>
            <a:r>
              <a:rPr lang="en-US" altLang="ko-K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Nanohardness</a:t>
            </a: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5.34 </a:t>
            </a:r>
            <a:r>
              <a:rPr lang="en-US" altLang="ko-K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GPa</a:t>
            </a:r>
            <a:b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Physical vapor deposition (PVD) at UIUC and external company (~8 µm)</a:t>
            </a:r>
            <a:b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- Columnar structure of Cr-coating / </a:t>
            </a:r>
            <a:r>
              <a:rPr lang="en-US" altLang="ko-K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Nanohardness</a:t>
            </a: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3.67 </a:t>
            </a:r>
            <a:r>
              <a:rPr lang="en-US" altLang="ko-K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Gpa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Tube dimensions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Total tube length: 5.5”</a:t>
            </a:r>
            <a:b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Coated length: 4.25”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6389D25-EBF9-4742-84D0-0A3E5B4E5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96" t="368" r="4344" b="54960"/>
          <a:stretch/>
        </p:blipFill>
        <p:spPr>
          <a:xfrm>
            <a:off x="8136565" y="1531470"/>
            <a:ext cx="1841064" cy="178446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829945C-9B5E-4E53-BA67-09172F31E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54572" y="1734713"/>
            <a:ext cx="1784463" cy="1338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13133A-2555-4C62-BDA7-79D062E84070}"/>
              </a:ext>
            </a:extLst>
          </p:cNvPr>
          <p:cNvSpPr txBox="1"/>
          <p:nvPr/>
        </p:nvSpPr>
        <p:spPr>
          <a:xfrm>
            <a:off x="8214653" y="1008250"/>
            <a:ext cx="388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Cr-coated Zircaloy-4 tube by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</a:t>
            </a:r>
            <a:b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Cross-sectional SEM images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F01E3-2B43-45E0-8103-C43BF426B105}"/>
              </a:ext>
            </a:extLst>
          </p:cNvPr>
          <p:cNvSpPr txBox="1"/>
          <p:nvPr/>
        </p:nvSpPr>
        <p:spPr>
          <a:xfrm>
            <a:off x="8343404" y="3341957"/>
            <a:ext cx="294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Columnar structure of Cr-coating</a:t>
            </a: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09C39F23-464A-424B-9BBF-171B1A2FDB7D}"/>
              </a:ext>
            </a:extLst>
          </p:cNvPr>
          <p:cNvCxnSpPr>
            <a:cxnSpLocks/>
          </p:cNvCxnSpPr>
          <p:nvPr/>
        </p:nvCxnSpPr>
        <p:spPr>
          <a:xfrm>
            <a:off x="10680864" y="2825090"/>
            <a:ext cx="0" cy="5930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864C24F-EB70-4EDD-A9EF-ED83AA979C7E}"/>
              </a:ext>
            </a:extLst>
          </p:cNvPr>
          <p:cNvCxnSpPr>
            <a:cxnSpLocks/>
          </p:cNvCxnSpPr>
          <p:nvPr/>
        </p:nvCxnSpPr>
        <p:spPr>
          <a:xfrm>
            <a:off x="8813876" y="1658868"/>
            <a:ext cx="0" cy="812774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5D932E8-84B5-4A5C-AF75-59FA69F34AF8}"/>
              </a:ext>
            </a:extLst>
          </p:cNvPr>
          <p:cNvSpPr/>
          <p:nvPr/>
        </p:nvSpPr>
        <p:spPr>
          <a:xfrm>
            <a:off x="8813876" y="1635056"/>
            <a:ext cx="157163" cy="836586"/>
          </a:xfrm>
          <a:custGeom>
            <a:avLst/>
            <a:gdLst>
              <a:gd name="connsiteX0" fmla="*/ 150019 w 150019"/>
              <a:gd name="connsiteY0" fmla="*/ 0 h 726281"/>
              <a:gd name="connsiteX1" fmla="*/ 0 w 150019"/>
              <a:gd name="connsiteY1" fmla="*/ 726281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019" h="726281">
                <a:moveTo>
                  <a:pt x="150019" y="0"/>
                </a:moveTo>
                <a:cubicBezTo>
                  <a:pt x="130770" y="306189"/>
                  <a:pt x="111522" y="612378"/>
                  <a:pt x="0" y="726281"/>
                </a:cubicBez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3C393FD6-B5A6-4B46-B929-60386965ABE3}"/>
              </a:ext>
            </a:extLst>
          </p:cNvPr>
          <p:cNvCxnSpPr>
            <a:cxnSpLocks/>
          </p:cNvCxnSpPr>
          <p:nvPr/>
        </p:nvCxnSpPr>
        <p:spPr>
          <a:xfrm>
            <a:off x="8225355" y="3020921"/>
            <a:ext cx="295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0EA05FA-F4B1-4C08-AEE0-6D8C600F3352}"/>
              </a:ext>
            </a:extLst>
          </p:cNvPr>
          <p:cNvSpPr txBox="1"/>
          <p:nvPr/>
        </p:nvSpPr>
        <p:spPr>
          <a:xfrm>
            <a:off x="8136566" y="2990850"/>
            <a:ext cx="620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2µm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2602094D-46D6-4B5C-B5E7-6B427F949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" t="5264" r="37201"/>
          <a:stretch/>
        </p:blipFill>
        <p:spPr>
          <a:xfrm>
            <a:off x="1093873" y="4755499"/>
            <a:ext cx="4207496" cy="1805106"/>
          </a:xfrm>
          <a:prstGeom prst="rect">
            <a:avLst/>
          </a:prstGeom>
        </p:spPr>
      </p:pic>
      <p:pic>
        <p:nvPicPr>
          <p:cNvPr id="35" name="Picture 43">
            <a:extLst>
              <a:ext uri="{FF2B5EF4-FFF2-40B4-BE49-F238E27FC236}">
                <a16:creationId xmlns:a16="http://schemas.microsoft.com/office/drawing/2014/main" id="{679BDEA0-29C3-468D-9354-B897D62FD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39" r="1" b="51605"/>
          <a:stretch/>
        </p:blipFill>
        <p:spPr>
          <a:xfrm>
            <a:off x="5552935" y="4755499"/>
            <a:ext cx="2672420" cy="180510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0A44632-7D57-43A6-992C-53D86F181184}"/>
              </a:ext>
            </a:extLst>
          </p:cNvPr>
          <p:cNvSpPr txBox="1"/>
          <p:nvPr/>
        </p:nvSpPr>
        <p:spPr>
          <a:xfrm>
            <a:off x="1093873" y="4762897"/>
            <a:ext cx="43687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E3EDC-1480-49A1-A8DD-788012FF59B6}"/>
              </a:ext>
            </a:extLst>
          </p:cNvPr>
          <p:cNvSpPr txBox="1"/>
          <p:nvPr/>
        </p:nvSpPr>
        <p:spPr>
          <a:xfrm>
            <a:off x="5547562" y="4777564"/>
            <a:ext cx="62037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BA3F9D-6862-4B68-B3C0-672B2D82EE56}"/>
              </a:ext>
            </a:extLst>
          </p:cNvPr>
          <p:cNvSpPr txBox="1"/>
          <p:nvPr/>
        </p:nvSpPr>
        <p:spPr>
          <a:xfrm>
            <a:off x="578290" y="4338034"/>
            <a:ext cx="11267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Cr-coated Zircaloy-4 tube by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Cold Spray 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 visual images, (b) cross-sectional SEM image, and (c) High-magnification SEM image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DD41EB6-89B2-4B93-8017-630A10C020A9}"/>
              </a:ext>
            </a:extLst>
          </p:cNvPr>
          <p:cNvGrpSpPr/>
          <p:nvPr/>
        </p:nvGrpSpPr>
        <p:grpSpPr>
          <a:xfrm>
            <a:off x="8483385" y="4755500"/>
            <a:ext cx="2619011" cy="1805106"/>
            <a:chOff x="7502897" y="920255"/>
            <a:chExt cx="3858224" cy="2659213"/>
          </a:xfrm>
        </p:grpSpPr>
        <p:pic>
          <p:nvPicPr>
            <p:cNvPr id="40" name="Picture 24">
              <a:extLst>
                <a:ext uri="{FF2B5EF4-FFF2-40B4-BE49-F238E27FC236}">
                  <a16:creationId xmlns:a16="http://schemas.microsoft.com/office/drawing/2014/main" id="{A0E4B7B1-D685-48EC-AB08-6E4C51065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2"/>
            <a:stretch/>
          </p:blipFill>
          <p:spPr>
            <a:xfrm>
              <a:off x="7502897" y="920255"/>
              <a:ext cx="3858224" cy="265921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183F6A-624B-4350-B132-3BEAF66B3138}"/>
                </a:ext>
              </a:extLst>
            </p:cNvPr>
            <p:cNvSpPr txBox="1"/>
            <p:nvPr/>
          </p:nvSpPr>
          <p:spPr>
            <a:xfrm>
              <a:off x="8963864" y="1093135"/>
              <a:ext cx="2389937" cy="503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Cold Spray Cr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F75056-E2E8-4EEF-92BC-ABB4AD02BC08}"/>
                </a:ext>
              </a:extLst>
            </p:cNvPr>
            <p:cNvSpPr txBox="1"/>
            <p:nvPr/>
          </p:nvSpPr>
          <p:spPr>
            <a:xfrm>
              <a:off x="9285975" y="2755761"/>
              <a:ext cx="1954687" cy="49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Zircaloy-4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80D8DFD-4EE5-4409-BAA0-CDC818295CE7}"/>
              </a:ext>
            </a:extLst>
          </p:cNvPr>
          <p:cNvSpPr txBox="1"/>
          <p:nvPr/>
        </p:nvSpPr>
        <p:spPr>
          <a:xfrm>
            <a:off x="8483385" y="4755499"/>
            <a:ext cx="62037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120964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7">
            <a:extLst>
              <a:ext uri="{FF2B5EF4-FFF2-40B4-BE49-F238E27FC236}">
                <a16:creationId xmlns:a16="http://schemas.microsoft.com/office/drawing/2014/main" id="{1ADD076D-9287-4C65-9A6B-1CF7DEE2C091}"/>
              </a:ext>
            </a:extLst>
          </p:cNvPr>
          <p:cNvSpPr/>
          <p:nvPr/>
        </p:nvSpPr>
        <p:spPr>
          <a:xfrm>
            <a:off x="0" y="5872889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Hypothesis of Cladding Failure </a:t>
            </a:r>
            <a:r>
              <a:rPr lang="en-US" altLang="ko-KR" sz="3600" b="1" dirty="0" err="1"/>
              <a:t>MEchanisms</a:t>
            </a:r>
            <a:endParaRPr lang="ko-KR" alt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FB661-C372-47D8-BCD7-3C176F32EB5B}"/>
              </a:ext>
            </a:extLst>
          </p:cNvPr>
          <p:cNvSpPr txBox="1"/>
          <p:nvPr/>
        </p:nvSpPr>
        <p:spPr>
          <a:xfrm>
            <a:off x="195941" y="1703822"/>
            <a:ext cx="7673798" cy="457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late phase transient, it is difficult to anticipate the failure modes due to the </a:t>
            </a:r>
            <a:r>
              <a:rPr lang="en-US" altLang="ko-KR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multifactorial effects of Cr coating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ko-KR" sz="8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Cr coating mitigates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cladding-coolant interaction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(i.e., Oxidation of cladding outer surface)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Adhesion strength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coating/substrate interface would be changed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by </a:t>
            </a: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Cr-Zr intermetallic compound formation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Mechanical properties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the coated cladding would be altered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by </a:t>
            </a: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Cr-Zr interdiffusion and partial melting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Rewetting behavior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coated cladding are different from uncoated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Zr-alloy due to evolution of surface characteristics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989A5C2-7B95-4566-8F31-7DA9B248D834}"/>
              </a:ext>
            </a:extLst>
          </p:cNvPr>
          <p:cNvSpPr txBox="1">
            <a:spLocks/>
          </p:cNvSpPr>
          <p:nvPr/>
        </p:nvSpPr>
        <p:spPr>
          <a:xfrm>
            <a:off x="137232" y="830134"/>
            <a:ext cx="11917535" cy="721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Hypothetical Response of Cr-coated Claddings in RIA Tests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01A8AA62-0BED-44BD-93D5-E1B1F339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b="3459"/>
          <a:stretch/>
        </p:blipFill>
        <p:spPr>
          <a:xfrm>
            <a:off x="8013191" y="2445849"/>
            <a:ext cx="3861816" cy="28856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7B5A6E-97AE-4F0C-872E-8A64E8B27FAB}"/>
              </a:ext>
            </a:extLst>
          </p:cNvPr>
          <p:cNvSpPr txBox="1"/>
          <p:nvPr/>
        </p:nvSpPr>
        <p:spPr>
          <a:xfrm>
            <a:off x="8013932" y="5400778"/>
            <a:ext cx="417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Cr-Zr binary phase diagram redrawn </a:t>
            </a:r>
            <a:b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published data [K. Zeng, 1993] </a:t>
            </a:r>
          </a:p>
        </p:txBody>
      </p:sp>
    </p:spTree>
    <p:extLst>
      <p:ext uri="{BB962C8B-B14F-4D97-AF65-F5344CB8AC3E}">
        <p14:creationId xmlns:p14="http://schemas.microsoft.com/office/powerpoint/2010/main" val="133345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7">
            <a:extLst>
              <a:ext uri="{FF2B5EF4-FFF2-40B4-BE49-F238E27FC236}">
                <a16:creationId xmlns:a16="http://schemas.microsoft.com/office/drawing/2014/main" id="{63B2FBB5-5D3A-4DD7-88FB-1A7F025316D6}"/>
              </a:ext>
            </a:extLst>
          </p:cNvPr>
          <p:cNvSpPr/>
          <p:nvPr/>
        </p:nvSpPr>
        <p:spPr>
          <a:xfrm>
            <a:off x="0" y="5872879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Matrix</a:t>
            </a:r>
            <a:endParaRPr lang="ko-KR" altLang="en-US" sz="3600" b="1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D4E03C20-EE78-4F23-B418-75EB6E9942A1}"/>
              </a:ext>
            </a:extLst>
          </p:cNvPr>
          <p:cNvSpPr txBox="1">
            <a:spLocks/>
          </p:cNvSpPr>
          <p:nvPr/>
        </p:nvSpPr>
        <p:spPr>
          <a:xfrm>
            <a:off x="0" y="768879"/>
            <a:ext cx="12192000" cy="61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Total 5 RIA Tests Planned in 2023-2025</a:t>
            </a:r>
          </a:p>
        </p:txBody>
      </p:sp>
      <p:graphicFrame>
        <p:nvGraphicFramePr>
          <p:cNvPr id="69" name="Table 6">
            <a:extLst>
              <a:ext uri="{FF2B5EF4-FFF2-40B4-BE49-F238E27FC236}">
                <a16:creationId xmlns:a16="http://schemas.microsoft.com/office/drawing/2014/main" id="{45B3BA54-F1DA-4426-AE6D-4E782FACA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06120"/>
              </p:ext>
            </p:extLst>
          </p:nvPr>
        </p:nvGraphicFramePr>
        <p:xfrm>
          <a:off x="520763" y="1361698"/>
          <a:ext cx="11150474" cy="3088386"/>
        </p:xfrm>
        <a:graphic>
          <a:graphicData uri="http://schemas.openxmlformats.org/drawingml/2006/table">
            <a:tbl>
              <a:tblPr firstRow="1" firstCol="1" bandRow="1"/>
              <a:tblGrid>
                <a:gridCol w="1465139">
                  <a:extLst>
                    <a:ext uri="{9D8B030D-6E8A-4147-A177-3AD203B41FA5}">
                      <a16:colId xmlns:a16="http://schemas.microsoft.com/office/drawing/2014/main" val="3629998630"/>
                    </a:ext>
                  </a:extLst>
                </a:gridCol>
                <a:gridCol w="4069988">
                  <a:extLst>
                    <a:ext uri="{9D8B030D-6E8A-4147-A177-3AD203B41FA5}">
                      <a16:colId xmlns:a16="http://schemas.microsoft.com/office/drawing/2014/main" val="2646362510"/>
                    </a:ext>
                  </a:extLst>
                </a:gridCol>
                <a:gridCol w="882412">
                  <a:extLst>
                    <a:ext uri="{9D8B030D-6E8A-4147-A177-3AD203B41FA5}">
                      <a16:colId xmlns:a16="http://schemas.microsoft.com/office/drawing/2014/main" val="629102421"/>
                    </a:ext>
                  </a:extLst>
                </a:gridCol>
                <a:gridCol w="1424169">
                  <a:extLst>
                    <a:ext uri="{9D8B030D-6E8A-4147-A177-3AD203B41FA5}">
                      <a16:colId xmlns:a16="http://schemas.microsoft.com/office/drawing/2014/main" val="1740348547"/>
                    </a:ext>
                  </a:extLst>
                </a:gridCol>
                <a:gridCol w="1414003">
                  <a:extLst>
                    <a:ext uri="{9D8B030D-6E8A-4147-A177-3AD203B41FA5}">
                      <a16:colId xmlns:a16="http://schemas.microsoft.com/office/drawing/2014/main" val="1914665324"/>
                    </a:ext>
                  </a:extLst>
                </a:gridCol>
                <a:gridCol w="1894763">
                  <a:extLst>
                    <a:ext uri="{9D8B030D-6E8A-4147-A177-3AD203B41FA5}">
                      <a16:colId xmlns:a16="http://schemas.microsoft.com/office/drawing/2014/main" val="3024168798"/>
                    </a:ext>
                  </a:extLst>
                </a:gridCol>
              </a:tblGrid>
              <a:tr h="285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Test ID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Test Purpose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Target </a:t>
                      </a:r>
                      <a:b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PCT (°C)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Target Energy Deposition (J/g)*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Rodlet </a:t>
                      </a:r>
                      <a:b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Pressure (MPa)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Anticipated Failure Mechanism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58745"/>
                  </a:ext>
                </a:extLst>
              </a:tr>
              <a:tr h="285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NSUF-RIA-10 </a:t>
                      </a: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(CCZ-Zr-3)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Reference test w/o severe oxidation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&lt;1200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1000</a:t>
                      </a:r>
                      <a:endParaRPr lang="en-US" sz="1300" b="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Ballooning and Burst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20940"/>
                  </a:ext>
                </a:extLst>
              </a:tr>
              <a:tr h="37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(CCZ-Zr-2)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Reference test w/ severe oxidation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&gt;1332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1150</a:t>
                      </a:r>
                      <a:endParaRPr lang="en-US" sz="1300" b="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&lt; 2 </a:t>
                      </a:r>
                      <a:r>
                        <a:rPr lang="en-US" sz="13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(leaked)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Severe oxidation + (</a:t>
                      </a:r>
                      <a:r>
                        <a:rPr lang="en-US" sz="1300" b="1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Ballooning and Burst)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682479"/>
                  </a:ext>
                </a:extLst>
              </a:tr>
              <a:tr h="285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NSUF-RIA-1</a:t>
                      </a:r>
                      <a:b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(CCZ-CS-1)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Quantifying eutectic melting, oxidation of CS Cr coating, DNB &amp; film boiling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&gt;1332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0.1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Partial melting 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due to </a:t>
                      </a:r>
                      <a:b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Cr/Zr eutectic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33976"/>
                  </a:ext>
                </a:extLst>
              </a:tr>
              <a:tr h="432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NSUF-RIA-2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(CCZ-CS-2)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Effect of Cr-Zr interdiffusion </a:t>
                      </a:r>
                      <a:b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on ballooning &amp; burst 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(Comparison w/ CCZ-Zr-3)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&lt;1200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1000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Ballooning and Burst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711079"/>
                  </a:ext>
                </a:extLst>
              </a:tr>
              <a:tr h="432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NSUF-RIA-3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(CCZ-CS-3)</a:t>
                      </a:r>
                      <a:endParaRPr lang="en-US" sz="1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Effect of Cr/Zr eutectic melting </a:t>
                      </a:r>
                      <a:b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on ballooning &amp; burst 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(Comparison w/ CCZ-Zr-2)</a:t>
                      </a:r>
                      <a:endParaRPr lang="en-US" sz="1300" b="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&gt;1332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Ballooning and Burst + Partial melting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01454"/>
                  </a:ext>
                </a:extLst>
              </a:tr>
              <a:tr h="432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NSUF-RIA-6*</a:t>
                      </a:r>
                      <a:br>
                        <a:rPr lang="en-US" sz="1300" b="1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</a:br>
                      <a:r>
                        <a:rPr lang="en-US" sz="1300" b="1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(CCZ-PVD-1)</a:t>
                      </a:r>
                      <a:endParaRPr lang="en-US" sz="1300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Effect of Cr diffusion on ballooning &amp; burst response in PVD coating </a:t>
                      </a:r>
                      <a:r>
                        <a:rPr lang="en-US" sz="1300" b="1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(Comparison w/ CCZ-CS-2)</a:t>
                      </a:r>
                      <a:endParaRPr lang="en-US" sz="1300" b="1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&lt;1200</a:t>
                      </a:r>
                      <a:endParaRPr lang="en-US" sz="1300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850</a:t>
                      </a:r>
                      <a:endParaRPr lang="en-US" sz="1300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strike="sng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Ballooning and Burst</a:t>
                      </a:r>
                      <a:endParaRPr lang="en-US" sz="1300" strike="sng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79150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8B3A1FCE-BEED-4F83-AFB2-14F9A4E805CB}"/>
              </a:ext>
            </a:extLst>
          </p:cNvPr>
          <p:cNvSpPr txBox="1"/>
          <p:nvPr/>
        </p:nvSpPr>
        <p:spPr>
          <a:xfrm>
            <a:off x="685800" y="4662404"/>
            <a:ext cx="108204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RIA test for the PVD sample is canceled due to the budget limitation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CCZ-Zr-2 test, there was a pressure leakage in the rodlet (&lt; 2MPa)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RIA tests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two more CS Cr-coated rodlets are planned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late May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planned to be finished by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September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12167D3-5437-4BB3-8F1C-BCD9785A31F5}"/>
              </a:ext>
            </a:extLst>
          </p:cNvPr>
          <p:cNvSpPr txBox="1"/>
          <p:nvPr/>
        </p:nvSpPr>
        <p:spPr>
          <a:xfrm rot="18419256">
            <a:off x="-166988" y="2486685"/>
            <a:ext cx="10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FF"/>
                </a:solidFill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379175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7">
            <a:extLst>
              <a:ext uri="{FF2B5EF4-FFF2-40B4-BE49-F238E27FC236}">
                <a16:creationId xmlns:a16="http://schemas.microsoft.com/office/drawing/2014/main" id="{63B2FBB5-5D3A-4DD7-88FB-1A7F025316D6}"/>
              </a:ext>
            </a:extLst>
          </p:cNvPr>
          <p:cNvSpPr/>
          <p:nvPr/>
        </p:nvSpPr>
        <p:spPr>
          <a:xfrm>
            <a:off x="0" y="5872879"/>
            <a:ext cx="12192000" cy="98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5"/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</a:t>
            </a:r>
            <a:endParaRPr lang="ko-KR" altLang="en-US" sz="3600" b="1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D4E03C20-EE78-4F23-B418-75EB6E9942A1}"/>
              </a:ext>
            </a:extLst>
          </p:cNvPr>
          <p:cNvSpPr txBox="1">
            <a:spLocks/>
          </p:cNvSpPr>
          <p:nvPr/>
        </p:nvSpPr>
        <p:spPr>
          <a:xfrm>
            <a:off x="0" y="822665"/>
            <a:ext cx="12192000" cy="61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Visual observation for post-irradiation CCZ-Zr-3 / Zr-2 / CS-1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859F546-1B98-4A64-88E4-A5A71EF3E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b="35873"/>
          <a:stretch/>
        </p:blipFill>
        <p:spPr bwMode="auto">
          <a:xfrm>
            <a:off x="0" y="3348866"/>
            <a:ext cx="12192000" cy="11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9FA4EEE-11D5-4878-976F-CEFAD5E50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b="30596"/>
          <a:stretch/>
        </p:blipFill>
        <p:spPr bwMode="auto">
          <a:xfrm>
            <a:off x="-1555" y="4503542"/>
            <a:ext cx="12192000" cy="11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A6FF0B-B878-450B-AD70-BEEED64FB778}"/>
              </a:ext>
            </a:extLst>
          </p:cNvPr>
          <p:cNvSpPr txBox="1"/>
          <p:nvPr/>
        </p:nvSpPr>
        <p:spPr>
          <a:xfrm>
            <a:off x="-153955" y="4392838"/>
            <a:ext cx="13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CCZ-Zr-2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54A38-96D1-4DEC-AED5-2A0B62607660}"/>
              </a:ext>
            </a:extLst>
          </p:cNvPr>
          <p:cNvSpPr txBox="1"/>
          <p:nvPr/>
        </p:nvSpPr>
        <p:spPr>
          <a:xfrm>
            <a:off x="-153955" y="3348865"/>
            <a:ext cx="13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CCZ-Zr-3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3726AF-F33C-4F94-9E08-DD29000B165A}"/>
              </a:ext>
            </a:extLst>
          </p:cNvPr>
          <p:cNvSpPr txBox="1"/>
          <p:nvPr/>
        </p:nvSpPr>
        <p:spPr>
          <a:xfrm>
            <a:off x="418322" y="1390900"/>
            <a:ext cx="1177367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CCZ-Zr-3: Ballooning and burst </a:t>
            </a:r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occured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w/ small burst opening (~ 3 mm x 1 mm)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CCZ-Zr-2: Severe oxidation w/ large axial crack &amp; very brittle characteristic / Unclear ballooning and burst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CCZ-CS-1: Wrinkled Cr-coating layer (i.e., </a:t>
            </a:r>
            <a:r>
              <a:rPr lang="en-US" altLang="ko-K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crocodile skin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), which is an indicator of the </a:t>
            </a:r>
            <a:r>
              <a:rPr lang="en-US" altLang="ko-KR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eutectic partial melting </a:t>
            </a:r>
            <a:b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: Axial crack (~ 2 cm), but not sure if it extends to substrate or not</a:t>
            </a:r>
            <a:b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      </a:t>
            </a: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Crocodile skin is derived by the eutectic partial melting and redistribution of the liquid state by surface tension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B99C7387-49C9-4586-96F3-EACD1D17F5EF}"/>
              </a:ext>
            </a:extLst>
          </p:cNvPr>
          <p:cNvSpPr/>
          <p:nvPr/>
        </p:nvSpPr>
        <p:spPr>
          <a:xfrm>
            <a:off x="6336624" y="3510441"/>
            <a:ext cx="755117" cy="75511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78B5CCC9-33D9-4DDB-B7E4-AA8A6F0241E0}"/>
              </a:ext>
            </a:extLst>
          </p:cNvPr>
          <p:cNvSpPr/>
          <p:nvPr/>
        </p:nvSpPr>
        <p:spPr>
          <a:xfrm>
            <a:off x="3350568" y="4854466"/>
            <a:ext cx="2666775" cy="75511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701DABC5-7B52-D8F0-480C-D3E1FC45E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37745" r="17076" b="44239"/>
          <a:stretch/>
        </p:blipFill>
        <p:spPr bwMode="auto">
          <a:xfrm>
            <a:off x="7962477" y="4652957"/>
            <a:ext cx="4227968" cy="85584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uler with a pen in it&#10;&#10;AI-generated content may be incorrect.">
            <a:extLst>
              <a:ext uri="{FF2B5EF4-FFF2-40B4-BE49-F238E27FC236}">
                <a16:creationId xmlns:a16="http://schemas.microsoft.com/office/drawing/2014/main" id="{12087B33-1955-C8E5-F505-5918CD49A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24" t="45203" r="10221" b="41214"/>
          <a:stretch/>
        </p:blipFill>
        <p:spPr>
          <a:xfrm>
            <a:off x="0" y="5658217"/>
            <a:ext cx="12190445" cy="1189407"/>
          </a:xfrm>
          <a:prstGeom prst="rect">
            <a:avLst/>
          </a:prstGeom>
        </p:spPr>
      </p:pic>
      <p:pic>
        <p:nvPicPr>
          <p:cNvPr id="6" name="Picture 5" descr="Image preview">
            <a:extLst>
              <a:ext uri="{FF2B5EF4-FFF2-40B4-BE49-F238E27FC236}">
                <a16:creationId xmlns:a16="http://schemas.microsoft.com/office/drawing/2014/main" id="{0C52CD4F-B1C3-FB66-4908-835D2C4E8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7" t="43214" r="35451" b="26709"/>
          <a:stretch/>
        </p:blipFill>
        <p:spPr bwMode="auto">
          <a:xfrm rot="5400000">
            <a:off x="1523425" y="4290498"/>
            <a:ext cx="985109" cy="155923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ruler with a pen in it&#10;&#10;AI-generated content may be incorrect.">
            <a:extLst>
              <a:ext uri="{FF2B5EF4-FFF2-40B4-BE49-F238E27FC236}">
                <a16:creationId xmlns:a16="http://schemas.microsoft.com/office/drawing/2014/main" id="{86FF8BEE-9F64-B25B-8C49-A5418DD14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5933" t="47101" r="51940" b="44081"/>
          <a:stretch/>
        </p:blipFill>
        <p:spPr>
          <a:xfrm>
            <a:off x="9252752" y="5691231"/>
            <a:ext cx="2536374" cy="115467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8" name="타원 15">
            <a:extLst>
              <a:ext uri="{FF2B5EF4-FFF2-40B4-BE49-F238E27FC236}">
                <a16:creationId xmlns:a16="http://schemas.microsoft.com/office/drawing/2014/main" id="{62C69FE1-328E-2A67-638E-C63F89D21C66}"/>
              </a:ext>
            </a:extLst>
          </p:cNvPr>
          <p:cNvSpPr/>
          <p:nvPr/>
        </p:nvSpPr>
        <p:spPr>
          <a:xfrm>
            <a:off x="4571277" y="5786012"/>
            <a:ext cx="1765347" cy="75511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F230A5-4CEC-6BD9-3E5C-6952264FC4F8}"/>
              </a:ext>
            </a:extLst>
          </p:cNvPr>
          <p:cNvCxnSpPr>
            <a:cxnSpLocks/>
          </p:cNvCxnSpPr>
          <p:nvPr/>
        </p:nvCxnSpPr>
        <p:spPr>
          <a:xfrm>
            <a:off x="6336624" y="6192036"/>
            <a:ext cx="3984326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7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2B47A-F81E-6011-18C1-162B1F21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5">
            <a:extLst>
              <a:ext uri="{FF2B5EF4-FFF2-40B4-BE49-F238E27FC236}">
                <a16:creationId xmlns:a16="http://schemas.microsoft.com/office/drawing/2014/main" id="{2D4A50B1-11F2-7D5D-7A70-A4C8EEE9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1" y="10"/>
            <a:ext cx="10829613" cy="727531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RIA Test Results – Cr-Zr eutectic literature</a:t>
            </a:r>
            <a:endParaRPr lang="ko-KR" alt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FFA00-0BA0-0C29-0397-9DEF2DCADD9D}"/>
              </a:ext>
            </a:extLst>
          </p:cNvPr>
          <p:cNvSpPr txBox="1"/>
          <p:nvPr/>
        </p:nvSpPr>
        <p:spPr>
          <a:xfrm>
            <a:off x="195941" y="999885"/>
            <a:ext cx="11511809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Brachet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al., CEA, </a:t>
            </a:r>
            <a:r>
              <a:rPr lang="en-US" altLang="ko-KR" sz="16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Corrosion Science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(2020)</a:t>
            </a:r>
            <a:b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PVD Cr-coating on M5, 10-20 µm, HT oxidation for 100s at 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1400 </a:t>
            </a:r>
            <a:r>
              <a:rPr lang="en-US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°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followed by water quenching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Steinbrueck et al., KIT (QUENCH program), </a:t>
            </a:r>
            <a:r>
              <a:rPr lang="en-US" altLang="ko-KR" sz="16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Temperature Corrosion of Materials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(2024)</a:t>
            </a:r>
            <a:b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PVD &amp; CS Cr-coating on OPZ, 10 or 25 µm, HT oxidation 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&gt; 1500 </a:t>
            </a:r>
            <a:r>
              <a:rPr lang="en-US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°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followed by water quenching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Kim et al., KIT, </a:t>
            </a:r>
            <a:r>
              <a:rPr lang="en-US" altLang="ko-KR" sz="16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Journal of Nuclear Material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(2023)</a:t>
            </a:r>
            <a:b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PVD Cr-coating on Zr-4, 17 µm, 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1380 </a:t>
            </a:r>
            <a:r>
              <a:rPr lang="en-US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°</a:t>
            </a:r>
            <a:r>
              <a:rPr lang="en-US" altLang="ko-KR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oxidation w/ various heating rate (2-50 K/min) w/ argon gas cooling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E857C5-8D27-8024-1456-D9C19242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5"/>
          <a:stretch/>
        </p:blipFill>
        <p:spPr>
          <a:xfrm>
            <a:off x="7324255" y="3930502"/>
            <a:ext cx="4867742" cy="15197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E8EFDD-2359-FCC3-2D56-725D43EC180A}"/>
              </a:ext>
            </a:extLst>
          </p:cNvPr>
          <p:cNvSpPr txBox="1"/>
          <p:nvPr/>
        </p:nvSpPr>
        <p:spPr>
          <a:xfrm>
            <a:off x="7251825" y="3429000"/>
            <a:ext cx="9144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3. KIT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75FDBF-2EF3-5917-09ED-7F55F3A5E56C}"/>
              </a:ext>
            </a:extLst>
          </p:cNvPr>
          <p:cNvSpPr txBox="1">
            <a:spLocks/>
          </p:cNvSpPr>
          <p:nvPr/>
        </p:nvSpPr>
        <p:spPr>
          <a:xfrm>
            <a:off x="147190" y="6070102"/>
            <a:ext cx="10200922" cy="755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84" indent="-228584" algn="l" defTabSz="914332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1" i="0" kern="120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5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dirty="0"/>
              <a:t>‘Crocodile skin’ is commonly observed in HT oxidation and quenching </a:t>
            </a:r>
            <a:br>
              <a:rPr lang="en-US" sz="2400" dirty="0"/>
            </a:br>
            <a:r>
              <a:rPr lang="en-US" sz="2400" dirty="0"/>
              <a:t>tests w/ Cr-coated Zr, however CCZ-CS-1 shows most severe protrudes</a:t>
            </a:r>
          </a:p>
        </p:txBody>
      </p:sp>
      <p:pic>
        <p:nvPicPr>
          <p:cNvPr id="20" name="Picture 19" descr="A ruler with a pen in it&#10;&#10;AI-generated content may be incorrect.">
            <a:extLst>
              <a:ext uri="{FF2B5EF4-FFF2-40B4-BE49-F238E27FC236}">
                <a16:creationId xmlns:a16="http://schemas.microsoft.com/office/drawing/2014/main" id="{03F52F0E-5A29-1376-CE8B-783779622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857" t="44803" r="34039" b="41614"/>
          <a:stretch/>
        </p:blipFill>
        <p:spPr>
          <a:xfrm>
            <a:off x="-6" y="4757334"/>
            <a:ext cx="7251831" cy="12558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678AAC-4A0C-AA7B-2D9D-A8EA3BE8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234478"/>
            <a:ext cx="7288037" cy="8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B53CA-28AB-36A2-ABCD-AA8E2A6F3B6A}"/>
              </a:ext>
            </a:extLst>
          </p:cNvPr>
          <p:cNvSpPr txBox="1"/>
          <p:nvPr/>
        </p:nvSpPr>
        <p:spPr>
          <a:xfrm>
            <a:off x="4" y="3250793"/>
            <a:ext cx="95061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1. CEA</a:t>
            </a:r>
          </a:p>
        </p:txBody>
      </p:sp>
      <p:pic>
        <p:nvPicPr>
          <p:cNvPr id="1028" name="Picture 4" descr="Fig. 6">
            <a:extLst>
              <a:ext uri="{FF2B5EF4-FFF2-40B4-BE49-F238E27FC236}">
                <a16:creationId xmlns:a16="http://schemas.microsoft.com/office/drawing/2014/main" id="{C2F36369-9AD8-16CA-0E2D-7D48C7C7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40" r="2422"/>
          <a:stretch/>
        </p:blipFill>
        <p:spPr bwMode="auto">
          <a:xfrm rot="16200000">
            <a:off x="3251656" y="813713"/>
            <a:ext cx="784728" cy="72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4EDB0-D2E8-37DD-3C27-008B1F9A91D9}"/>
              </a:ext>
            </a:extLst>
          </p:cNvPr>
          <p:cNvSpPr txBox="1"/>
          <p:nvPr/>
        </p:nvSpPr>
        <p:spPr>
          <a:xfrm>
            <a:off x="36217" y="4069268"/>
            <a:ext cx="9144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2. KIT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4CE4E8-24C5-FF98-16BC-004A2B35A363}"/>
              </a:ext>
            </a:extLst>
          </p:cNvPr>
          <p:cNvSpPr txBox="1"/>
          <p:nvPr/>
        </p:nvSpPr>
        <p:spPr>
          <a:xfrm>
            <a:off x="0" y="4858340"/>
            <a:ext cx="95061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UW-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TREAT</a:t>
            </a:r>
          </a:p>
        </p:txBody>
      </p:sp>
    </p:spTree>
    <p:extLst>
      <p:ext uri="{BB962C8B-B14F-4D97-AF65-F5344CB8AC3E}">
        <p14:creationId xmlns:p14="http://schemas.microsoft.com/office/powerpoint/2010/main" val="2190419194"/>
      </p:ext>
    </p:extLst>
  </p:cSld>
  <p:clrMapOvr>
    <a:masterClrMapping/>
  </p:clrMapOvr>
</p:sld>
</file>

<file path=ppt/theme/theme1.xml><?xml version="1.0" encoding="utf-8"?>
<a:theme xmlns:a="http://schemas.openxmlformats.org/drawingml/2006/main" name="WOOHYUN16,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HYUN16,9" id="{12B90EA4-E3E1-43B5-9C53-C24115B9CE86}" vid="{741B6442-58A9-4912-8656-9C055D538923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WOOHYUN16,9</Template>
  <TotalTime>124491</TotalTime>
  <Words>1486</Words>
  <Application>Microsoft Office PowerPoint</Application>
  <PresentationFormat>Widescreen</PresentationFormat>
  <Paragraphs>157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HY헤드라인M</vt:lpstr>
      <vt:lpstr>Malgun Gothic</vt:lpstr>
      <vt:lpstr>Arial</vt:lpstr>
      <vt:lpstr>Arial Black</vt:lpstr>
      <vt:lpstr>Calibri</vt:lpstr>
      <vt:lpstr>Times New Roman</vt:lpstr>
      <vt:lpstr>Wingdings</vt:lpstr>
      <vt:lpstr>WOOHYUN16,9</vt:lpstr>
      <vt:lpstr>Investigation of Degradation Mechanisms of Cr-coated Zirconium Alloy Cladding in Reactivity-Initiated Accident (RIA)</vt:lpstr>
      <vt:lpstr>Project Team</vt:lpstr>
      <vt:lpstr>Background and Motivation</vt:lpstr>
      <vt:lpstr>Project Objectives and Status</vt:lpstr>
      <vt:lpstr>Rodlet &amp; Irradiation Capsule Preparation</vt:lpstr>
      <vt:lpstr>Hypothesis of Cladding Failure MEchanisms</vt:lpstr>
      <vt:lpstr>RIA Test Matrix</vt:lpstr>
      <vt:lpstr>RIA Test Results</vt:lpstr>
      <vt:lpstr>RIA Test Results – Cr-Zr eutectic literature</vt:lpstr>
      <vt:lpstr>RIA Test Results – RELAP analysis</vt:lpstr>
      <vt:lpstr>RIA Test Results – PIE</vt:lpstr>
      <vt:lpstr>Future Works</vt:lpstr>
      <vt:lpstr>PowerPoint Presentation</vt:lpstr>
      <vt:lpstr>RIA Test Results</vt:lpstr>
      <vt:lpstr>RIA Test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Test results of MATE faciltiy</dc:title>
  <dc:creator>Windows 사용자</dc:creator>
  <cp:lastModifiedBy>WOO HYUN JUNG</cp:lastModifiedBy>
  <cp:revision>975</cp:revision>
  <cp:lastPrinted>2022-09-29T14:57:21Z</cp:lastPrinted>
  <dcterms:created xsi:type="dcterms:W3CDTF">2015-10-10T13:10:09Z</dcterms:created>
  <dcterms:modified xsi:type="dcterms:W3CDTF">2025-04-14T12:51:31Z</dcterms:modified>
</cp:coreProperties>
</file>