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9" r:id="rId1"/>
    <p:sldMasterId id="2147483721" r:id="rId2"/>
  </p:sldMasterIdLst>
  <p:sldIdLst>
    <p:sldId id="270" r:id="rId3"/>
    <p:sldId id="2033" r:id="rId4"/>
    <p:sldId id="2038" r:id="rId5"/>
    <p:sldId id="2035" r:id="rId6"/>
    <p:sldId id="2036" r:id="rId7"/>
    <p:sldId id="2037" r:id="rId8"/>
    <p:sldId id="2039" r:id="rId9"/>
    <p:sldId id="2040" r:id="rId10"/>
    <p:sldId id="2041" r:id="rId11"/>
    <p:sldId id="2042" r:id="rId12"/>
    <p:sldId id="2043" r:id="rId13"/>
    <p:sldId id="2044" r:id="rId14"/>
    <p:sldId id="2045" r:id="rId15"/>
    <p:sldId id="2050" r:id="rId16"/>
    <p:sldId id="2034" r:id="rId17"/>
    <p:sldId id="2048" r:id="rId18"/>
    <p:sldId id="2047" r:id="rId19"/>
    <p:sldId id="2049" r:id="rId20"/>
    <p:sldId id="268" r:id="rId21"/>
  </p:sldIdLst>
  <p:sldSz cx="12192000" cy="6858000"/>
  <p:notesSz cx="7010400" cy="9296400"/>
  <p:defaultTextStyle>
    <a:defPPr>
      <a:defRPr lang="en-US"/>
    </a:defPPr>
    <a:lvl1pPr algn="ctr" rtl="0" eaLnBrk="0" fontAlgn="base" hangingPunct="0">
      <a:spcBef>
        <a:spcPct val="50000"/>
      </a:spcBef>
      <a:spcAft>
        <a:spcPct val="0"/>
      </a:spcAft>
      <a:defRPr sz="1600" kern="1200">
        <a:solidFill>
          <a:srgbClr val="000000"/>
        </a:solidFill>
        <a:latin typeface="Arial" charset="0"/>
        <a:ea typeface="+mn-ea"/>
        <a:cs typeface="+mn-cs"/>
      </a:defRPr>
    </a:lvl1pPr>
    <a:lvl2pPr marL="457200" algn="ctr" rtl="0" eaLnBrk="0" fontAlgn="base" hangingPunct="0">
      <a:spcBef>
        <a:spcPct val="50000"/>
      </a:spcBef>
      <a:spcAft>
        <a:spcPct val="0"/>
      </a:spcAft>
      <a:defRPr sz="1600" kern="1200">
        <a:solidFill>
          <a:srgbClr val="000000"/>
        </a:solidFill>
        <a:latin typeface="Arial" charset="0"/>
        <a:ea typeface="+mn-ea"/>
        <a:cs typeface="+mn-cs"/>
      </a:defRPr>
    </a:lvl2pPr>
    <a:lvl3pPr marL="914400" algn="ctr" rtl="0" eaLnBrk="0" fontAlgn="base" hangingPunct="0">
      <a:spcBef>
        <a:spcPct val="50000"/>
      </a:spcBef>
      <a:spcAft>
        <a:spcPct val="0"/>
      </a:spcAft>
      <a:defRPr sz="1600" kern="1200">
        <a:solidFill>
          <a:srgbClr val="000000"/>
        </a:solidFill>
        <a:latin typeface="Arial" charset="0"/>
        <a:ea typeface="+mn-ea"/>
        <a:cs typeface="+mn-cs"/>
      </a:defRPr>
    </a:lvl3pPr>
    <a:lvl4pPr marL="1371600" algn="ctr" rtl="0" eaLnBrk="0" fontAlgn="base" hangingPunct="0">
      <a:spcBef>
        <a:spcPct val="50000"/>
      </a:spcBef>
      <a:spcAft>
        <a:spcPct val="0"/>
      </a:spcAft>
      <a:defRPr sz="1600" kern="1200">
        <a:solidFill>
          <a:srgbClr val="000000"/>
        </a:solidFill>
        <a:latin typeface="Arial" charset="0"/>
        <a:ea typeface="+mn-ea"/>
        <a:cs typeface="+mn-cs"/>
      </a:defRPr>
    </a:lvl4pPr>
    <a:lvl5pPr marL="1828800" algn="ctr" rtl="0" eaLnBrk="0" fontAlgn="base" hangingPunct="0">
      <a:spcBef>
        <a:spcPct val="50000"/>
      </a:spcBef>
      <a:spcAft>
        <a:spcPct val="0"/>
      </a:spcAft>
      <a:defRPr sz="1600" kern="1200">
        <a:solidFill>
          <a:srgbClr val="000000"/>
        </a:solidFill>
        <a:latin typeface="Arial" charset="0"/>
        <a:ea typeface="+mn-ea"/>
        <a:cs typeface="+mn-cs"/>
      </a:defRPr>
    </a:lvl5pPr>
    <a:lvl6pPr marL="2286000" algn="l" defTabSz="914400" rtl="0" eaLnBrk="1" latinLnBrk="0" hangingPunct="1">
      <a:defRPr sz="1600" kern="1200">
        <a:solidFill>
          <a:srgbClr val="000000"/>
        </a:solidFill>
        <a:latin typeface="Arial" charset="0"/>
        <a:ea typeface="+mn-ea"/>
        <a:cs typeface="+mn-cs"/>
      </a:defRPr>
    </a:lvl6pPr>
    <a:lvl7pPr marL="2743200" algn="l" defTabSz="914400" rtl="0" eaLnBrk="1" latinLnBrk="0" hangingPunct="1">
      <a:defRPr sz="1600" kern="1200">
        <a:solidFill>
          <a:srgbClr val="000000"/>
        </a:solidFill>
        <a:latin typeface="Arial" charset="0"/>
        <a:ea typeface="+mn-ea"/>
        <a:cs typeface="+mn-cs"/>
      </a:defRPr>
    </a:lvl7pPr>
    <a:lvl8pPr marL="3200400" algn="l" defTabSz="914400" rtl="0" eaLnBrk="1" latinLnBrk="0" hangingPunct="1">
      <a:defRPr sz="1600" kern="1200">
        <a:solidFill>
          <a:srgbClr val="000000"/>
        </a:solidFill>
        <a:latin typeface="Arial" charset="0"/>
        <a:ea typeface="+mn-ea"/>
        <a:cs typeface="+mn-cs"/>
      </a:defRPr>
    </a:lvl8pPr>
    <a:lvl9pPr marL="3657600" algn="l" defTabSz="914400" rtl="0" eaLnBrk="1" latinLnBrk="0" hangingPunct="1">
      <a:defRPr sz="1600" kern="1200">
        <a:solidFill>
          <a:srgbClr val="000000"/>
        </a:solidFill>
        <a:latin typeface="Arial"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1396"/>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7"/>
  </p:normalViewPr>
  <p:slideViewPr>
    <p:cSldViewPr snapToGrid="0" snapToObjects="1">
      <p:cViewPr varScale="1">
        <p:scale>
          <a:sx n="52" d="100"/>
          <a:sy n="52" d="100"/>
        </p:scale>
        <p:origin x="888" y="53"/>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svg"/><Relationship Id="rId3" Type="http://schemas.openxmlformats.org/officeDocument/2006/relationships/image" Target="../media/image4.png"/><Relationship Id="rId7" Type="http://schemas.openxmlformats.org/officeDocument/2006/relationships/hyperlink" Target="https://twitter.com/EPRINews" TargetMode="External"/><Relationship Id="rId12"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7.svg"/><Relationship Id="rId1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svg"/><Relationship Id="rId3" Type="http://schemas.openxmlformats.org/officeDocument/2006/relationships/image" Target="../media/image4.png"/><Relationship Id="rId7" Type="http://schemas.openxmlformats.org/officeDocument/2006/relationships/hyperlink" Target="https://twitter.com/EPRINews" TargetMode="External"/><Relationship Id="rId12"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7.svg"/><Relationship Id="rId14"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hyperlink" Target="https://twitter.com/EPRINews" TargetMode="External"/><Relationship Id="rId2" Type="http://schemas.openxmlformats.org/officeDocument/2006/relationships/image" Target="../media/image25.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28.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svg"/><Relationship Id="rId3" Type="http://schemas.openxmlformats.org/officeDocument/2006/relationships/image" Target="../media/image31.png"/><Relationship Id="rId7" Type="http://schemas.openxmlformats.org/officeDocument/2006/relationships/hyperlink" Target="https://twitter.com/EPRINews" TargetMode="External"/><Relationship Id="rId12"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28.svg"/><Relationship Id="rId1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svg"/><Relationship Id="rId3" Type="http://schemas.openxmlformats.org/officeDocument/2006/relationships/image" Target="../media/image31.png"/><Relationship Id="rId7" Type="http://schemas.openxmlformats.org/officeDocument/2006/relationships/hyperlink" Target="https://twitter.com/EPRINews" TargetMode="External"/><Relationship Id="rId12" Type="http://schemas.openxmlformats.org/officeDocument/2006/relationships/image" Target="../media/image32.png"/><Relationship Id="rId2" Type="http://schemas.openxmlformats.org/officeDocument/2006/relationships/image" Target="../media/image10.jp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28.svg"/><Relationship Id="rId1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svg"/><Relationship Id="rId3" Type="http://schemas.openxmlformats.org/officeDocument/2006/relationships/image" Target="../media/image31.png"/><Relationship Id="rId7" Type="http://schemas.openxmlformats.org/officeDocument/2006/relationships/hyperlink" Target="https://twitter.com/EPRINews" TargetMode="External"/><Relationship Id="rId12" Type="http://schemas.openxmlformats.org/officeDocument/2006/relationships/image" Target="../media/image32.png"/><Relationship Id="rId2" Type="http://schemas.openxmlformats.org/officeDocument/2006/relationships/image" Target="../media/image12.jp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28.svg"/><Relationship Id="rId1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svg"/><Relationship Id="rId3" Type="http://schemas.openxmlformats.org/officeDocument/2006/relationships/image" Target="../media/image4.png"/><Relationship Id="rId7" Type="http://schemas.openxmlformats.org/officeDocument/2006/relationships/hyperlink" Target="https://twitter.com/EPRINews" TargetMode="External"/><Relationship Id="rId12"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7.svg"/><Relationship Id="rId1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svg"/><Relationship Id="rId3" Type="http://schemas.openxmlformats.org/officeDocument/2006/relationships/image" Target="../media/image31.png"/><Relationship Id="rId7" Type="http://schemas.openxmlformats.org/officeDocument/2006/relationships/hyperlink" Target="https://twitter.com/EPRINews" TargetMode="External"/><Relationship Id="rId12" Type="http://schemas.openxmlformats.org/officeDocument/2006/relationships/image" Target="../media/image32.png"/><Relationship Id="rId2" Type="http://schemas.openxmlformats.org/officeDocument/2006/relationships/image" Target="../media/image14.jp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28.svg"/><Relationship Id="rId1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svg"/><Relationship Id="rId3" Type="http://schemas.openxmlformats.org/officeDocument/2006/relationships/image" Target="../media/image31.png"/><Relationship Id="rId7" Type="http://schemas.openxmlformats.org/officeDocument/2006/relationships/hyperlink" Target="https://twitter.com/EPRINews" TargetMode="External"/><Relationship Id="rId12" Type="http://schemas.openxmlformats.org/officeDocument/2006/relationships/image" Target="../media/image32.png"/><Relationship Id="rId2" Type="http://schemas.openxmlformats.org/officeDocument/2006/relationships/image" Target="../media/image16.jp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28.svg"/><Relationship Id="rId1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svg"/><Relationship Id="rId3" Type="http://schemas.openxmlformats.org/officeDocument/2006/relationships/image" Target="../media/image31.png"/><Relationship Id="rId7" Type="http://schemas.openxmlformats.org/officeDocument/2006/relationships/hyperlink" Target="https://twitter.com/EPRINews" TargetMode="External"/><Relationship Id="rId12" Type="http://schemas.openxmlformats.org/officeDocument/2006/relationships/image" Target="../media/image32.png"/><Relationship Id="rId2" Type="http://schemas.openxmlformats.org/officeDocument/2006/relationships/image" Target="../media/image18.jp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28.svg"/><Relationship Id="rId14"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svg"/><Relationship Id="rId3" Type="http://schemas.openxmlformats.org/officeDocument/2006/relationships/image" Target="../media/image31.png"/><Relationship Id="rId7" Type="http://schemas.openxmlformats.org/officeDocument/2006/relationships/hyperlink" Target="https://twitter.com/EPRINews" TargetMode="External"/><Relationship Id="rId12" Type="http://schemas.openxmlformats.org/officeDocument/2006/relationships/image" Target="../media/image32.png"/><Relationship Id="rId2" Type="http://schemas.openxmlformats.org/officeDocument/2006/relationships/image" Target="../media/image20.jp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28.svg"/><Relationship Id="rId1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svg"/><Relationship Id="rId3" Type="http://schemas.openxmlformats.org/officeDocument/2006/relationships/image" Target="../media/image31.png"/><Relationship Id="rId7" Type="http://schemas.openxmlformats.org/officeDocument/2006/relationships/hyperlink" Target="https://twitter.com/EPRINews" TargetMode="External"/><Relationship Id="rId12" Type="http://schemas.openxmlformats.org/officeDocument/2006/relationships/image" Target="../media/image32.png"/><Relationship Id="rId2" Type="http://schemas.openxmlformats.org/officeDocument/2006/relationships/image" Target="../media/image22.jp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28.svg"/><Relationship Id="rId14" Type="http://schemas.openxmlformats.org/officeDocument/2006/relationships/image" Target="../media/image23.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svg"/><Relationship Id="rId3" Type="http://schemas.openxmlformats.org/officeDocument/2006/relationships/image" Target="../media/image31.png"/><Relationship Id="rId7" Type="http://schemas.openxmlformats.org/officeDocument/2006/relationships/hyperlink" Target="https://twitter.com/EPRINews" TargetMode="External"/><Relationship Id="rId12" Type="http://schemas.openxmlformats.org/officeDocument/2006/relationships/image" Target="../media/image32.png"/><Relationship Id="rId2" Type="http://schemas.openxmlformats.org/officeDocument/2006/relationships/image" Target="../media/image22.jp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28.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svg"/><Relationship Id="rId3" Type="http://schemas.openxmlformats.org/officeDocument/2006/relationships/image" Target="../media/image4.png"/><Relationship Id="rId7" Type="http://schemas.openxmlformats.org/officeDocument/2006/relationships/hyperlink" Target="https://twitter.com/EPRINews" TargetMode="External"/><Relationship Id="rId12"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7.svg"/><Relationship Id="rId14" Type="http://schemas.openxmlformats.org/officeDocument/2006/relationships/image" Target="../media/image1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svg"/><Relationship Id="rId3" Type="http://schemas.openxmlformats.org/officeDocument/2006/relationships/image" Target="../media/image4.png"/><Relationship Id="rId7" Type="http://schemas.openxmlformats.org/officeDocument/2006/relationships/hyperlink" Target="https://twitter.com/EPRINews" TargetMode="External"/><Relationship Id="rId12"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7.svg"/><Relationship Id="rId14" Type="http://schemas.openxmlformats.org/officeDocument/2006/relationships/image" Target="../media/image17.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4.png"/><Relationship Id="rId7" Type="http://schemas.openxmlformats.org/officeDocument/2006/relationships/hyperlink" Target="https://twitter.com/EPRINews" TargetMode="External"/><Relationship Id="rId2" Type="http://schemas.openxmlformats.org/officeDocument/2006/relationships/image" Target="../media/image25.jp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28.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svg"/><Relationship Id="rId3" Type="http://schemas.openxmlformats.org/officeDocument/2006/relationships/image" Target="../media/image4.png"/><Relationship Id="rId7" Type="http://schemas.openxmlformats.org/officeDocument/2006/relationships/hyperlink" Target="https://twitter.com/EPRINews" TargetMode="External"/><Relationship Id="rId12"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7.svg"/><Relationship Id="rId14"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svg"/><Relationship Id="rId3" Type="http://schemas.openxmlformats.org/officeDocument/2006/relationships/image" Target="../media/image4.png"/><Relationship Id="rId7" Type="http://schemas.openxmlformats.org/officeDocument/2006/relationships/hyperlink" Target="https://twitter.com/EPRINews" TargetMode="External"/><Relationship Id="rId12"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7.svg"/><Relationship Id="rId1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svg"/><Relationship Id="rId3" Type="http://schemas.openxmlformats.org/officeDocument/2006/relationships/image" Target="../media/image4.png"/><Relationship Id="rId7" Type="http://schemas.openxmlformats.org/officeDocument/2006/relationships/hyperlink" Target="https://twitter.com/EPRINews" TargetMode="External"/><Relationship Id="rId12"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7.svg"/><Relationship Id="rId14" Type="http://schemas.openxmlformats.org/officeDocument/2006/relationships/image" Target="../media/image2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svg"/><Relationship Id="rId3" Type="http://schemas.openxmlformats.org/officeDocument/2006/relationships/image" Target="../media/image4.png"/><Relationship Id="rId7" Type="http://schemas.openxmlformats.org/officeDocument/2006/relationships/hyperlink" Target="https://twitter.com/EPRINews" TargetMode="External"/><Relationship Id="rId12"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PRI Title Slide">
    <p:spTree>
      <p:nvGrpSpPr>
        <p:cNvPr id="1" name=""/>
        <p:cNvGrpSpPr/>
        <p:nvPr/>
      </p:nvGrpSpPr>
      <p:grpSpPr>
        <a:xfrm>
          <a:off x="0" y="0"/>
          <a:ext cx="0" cy="0"/>
          <a:chOff x="0" y="0"/>
          <a:chExt cx="0" cy="0"/>
        </a:xfrm>
      </p:grpSpPr>
      <p:pic>
        <p:nvPicPr>
          <p:cNvPr id="15" name="background image" descr="A person and person wearing hardhats and reflective jackets&#10;&#10;Description automatically generated">
            <a:extLst>
              <a:ext uri="{FF2B5EF4-FFF2-40B4-BE49-F238E27FC236}">
                <a16:creationId xmlns:a16="http://schemas.microsoft.com/office/drawing/2014/main" id="{D4BA86E7-5C1B-3114-2CEA-255D5D36AC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1" name="Picture 10" descr="A blue and white rectangle&#10;&#10;Description automatically generated">
            <a:extLst>
              <a:ext uri="{FF2B5EF4-FFF2-40B4-BE49-F238E27FC236}">
                <a16:creationId xmlns:a16="http://schemas.microsoft.com/office/drawing/2014/main" id="{4B46E803-EF00-C47C-4142-FEB8558F59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icons &amp; copyright">
            <a:extLst>
              <a:ext uri="{FF2B5EF4-FFF2-40B4-BE49-F238E27FC236}">
                <a16:creationId xmlns:a16="http://schemas.microsoft.com/office/drawing/2014/main" id="{665B53A2-5D5B-3554-44DE-DE228C2D7516}"/>
              </a:ext>
            </a:extLst>
          </p:cNvPr>
          <p:cNvGrpSpPr/>
          <p:nvPr userDrawn="1"/>
        </p:nvGrpSpPr>
        <p:grpSpPr>
          <a:xfrm>
            <a:off x="338624" y="6181725"/>
            <a:ext cx="4435668" cy="542465"/>
            <a:chOff x="338624" y="6181725"/>
            <a:chExt cx="4435668" cy="542465"/>
          </a:xfrm>
        </p:grpSpPr>
        <p:sp>
          <p:nvSpPr>
            <p:cNvPr id="5" name="copyright">
              <a:extLst>
                <a:ext uri="{FF2B5EF4-FFF2-40B4-BE49-F238E27FC236}">
                  <a16:creationId xmlns:a16="http://schemas.microsoft.com/office/drawing/2014/main" id="{06D69970-CB2E-A4D3-9146-4D77DC12C161}"/>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2025 Electric Power Research Institute, Inc. All rights reserved.</a:t>
              </a:r>
            </a:p>
          </p:txBody>
        </p:sp>
        <p:sp>
          <p:nvSpPr>
            <p:cNvPr id="6" name="epri.com">
              <a:hlinkClick r:id="rId4"/>
              <a:extLst>
                <a:ext uri="{FF2B5EF4-FFF2-40B4-BE49-F238E27FC236}">
                  <a16:creationId xmlns:a16="http://schemas.microsoft.com/office/drawing/2014/main" id="{1EAE9E6E-7841-12E5-B766-CF31590FAB85}"/>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tx1">
                      <a:lumMod val="65000"/>
                      <a:lumOff val="35000"/>
                    </a:schemeClr>
                  </a:solidFill>
                  <a:latin typeface="Century Gothic" panose="020B0502020202020204" pitchFamily="34" charset="0"/>
                </a:rPr>
                <a:t>www.epri.com</a:t>
              </a:r>
            </a:p>
          </p:txBody>
        </p:sp>
        <p:cxnSp>
          <p:nvCxnSpPr>
            <p:cNvPr id="7" name="Straight Connector 6">
              <a:extLst>
                <a:ext uri="{FF2B5EF4-FFF2-40B4-BE49-F238E27FC236}">
                  <a16:creationId xmlns:a16="http://schemas.microsoft.com/office/drawing/2014/main" id="{4032DEA1-8BED-4154-F494-203D3B3D722E}"/>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9" name="Facebook icon">
              <a:hlinkClick r:id="rId5"/>
              <a:extLst>
                <a:ext uri="{FF2B5EF4-FFF2-40B4-BE49-F238E27FC236}">
                  <a16:creationId xmlns:a16="http://schemas.microsoft.com/office/drawing/2014/main" id="{CB7D4E98-F8FB-1966-7A8D-9C42EBC3CE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10" name="X icon">
              <a:hlinkClick r:id="rId7"/>
              <a:extLst>
                <a:ext uri="{FF2B5EF4-FFF2-40B4-BE49-F238E27FC236}">
                  <a16:creationId xmlns:a16="http://schemas.microsoft.com/office/drawing/2014/main" id="{B1F99100-371F-0020-1E61-B732D84E8B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8" name="LinkedIn icon">
              <a:hlinkClick r:id="rId10"/>
              <a:extLst>
                <a:ext uri="{FF2B5EF4-FFF2-40B4-BE49-F238E27FC236}">
                  <a16:creationId xmlns:a16="http://schemas.microsoft.com/office/drawing/2014/main" id="{EA833105-9EE7-D3DB-F43C-6F8D3692973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18" name="speaker text">
            <a:extLst>
              <a:ext uri="{FF2B5EF4-FFF2-40B4-BE49-F238E27FC236}">
                <a16:creationId xmlns:a16="http://schemas.microsoft.com/office/drawing/2014/main" id="{01DFD416-66D5-47F4-B045-0C53E6F91488}"/>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lumMod val="75000"/>
                    <a:lumOff val="25000"/>
                  </a:schemeClr>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36" name="subtitle">
            <a:extLst>
              <a:ext uri="{FF2B5EF4-FFF2-40B4-BE49-F238E27FC236}">
                <a16:creationId xmlns:a16="http://schemas.microsoft.com/office/drawing/2014/main" id="{C9B9DF57-48D2-92F0-1A74-79C183A6DF3E}"/>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19" name="title text">
            <a:extLst>
              <a:ext uri="{FF2B5EF4-FFF2-40B4-BE49-F238E27FC236}">
                <a16:creationId xmlns:a16="http://schemas.microsoft.com/office/drawing/2014/main" id="{7D1329EF-297E-646E-A5E8-5228C5D39C03}"/>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12" name="Graphic 11">
            <a:extLst>
              <a:ext uri="{FF2B5EF4-FFF2-40B4-BE49-F238E27FC236}">
                <a16:creationId xmlns:a16="http://schemas.microsoft.com/office/drawing/2014/main" id="{3C1D904F-2FF3-0EC0-0160-4A52FEF43DBA}"/>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pic>
        <p:nvPicPr>
          <p:cNvPr id="14" name="Picture 13" descr="A blue and white sign&#10;&#10;Description automatically generated">
            <a:extLst>
              <a:ext uri="{FF2B5EF4-FFF2-40B4-BE49-F238E27FC236}">
                <a16:creationId xmlns:a16="http://schemas.microsoft.com/office/drawing/2014/main" id="{F8381798-FB37-622F-4108-C1A511FBD75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4438" y="500645"/>
            <a:ext cx="3949700" cy="3644900"/>
          </a:xfrm>
          <a:prstGeom prst="rect">
            <a:avLst/>
          </a:prstGeom>
        </p:spPr>
      </p:pic>
    </p:spTree>
    <p:extLst>
      <p:ext uri="{BB962C8B-B14F-4D97-AF65-F5344CB8AC3E}">
        <p14:creationId xmlns:p14="http://schemas.microsoft.com/office/powerpoint/2010/main" val="13675223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noAutofit/>
          </a:bodyPr>
          <a:lstStyle>
            <a:lvl1pPr>
              <a:defRPr sz="3200">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365760" y="1005840"/>
            <a:ext cx="11430000" cy="53949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4023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with Highlight Box">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noAutofit/>
          </a:bodyPr>
          <a:lstStyle>
            <a:lvl1pPr>
              <a:defRPr sz="3200">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365760" y="1005840"/>
            <a:ext cx="1143000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04FAA409-EC2B-4245-BB55-6C0CC85D75F0}"/>
              </a:ext>
            </a:extLst>
          </p:cNvPr>
          <p:cNvSpPr>
            <a:spLocks noGrp="1"/>
          </p:cNvSpPr>
          <p:nvPr>
            <p:ph type="body" sz="quarter" idx="10"/>
          </p:nvPr>
        </p:nvSpPr>
        <p:spPr>
          <a:xfrm>
            <a:off x="365125" y="5943600"/>
            <a:ext cx="11430000" cy="548640"/>
          </a:xfrm>
          <a:solidFill>
            <a:srgbClr val="0040C0"/>
          </a:solidFill>
        </p:spPr>
        <p:txBody>
          <a:bodyPr anchor="ctr">
            <a:normAutofit/>
          </a:bodyPr>
          <a:lstStyle>
            <a:lvl1pPr marL="0" indent="0" algn="ctr">
              <a:spcAft>
                <a:spcPts val="0"/>
              </a:spcAft>
              <a:buNone/>
              <a:defRPr sz="2800" b="1">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925177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with Highligh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3E03F-F02F-4FA3-91CB-67CB140953AE}"/>
              </a:ext>
            </a:extLst>
          </p:cNvPr>
          <p:cNvSpPr>
            <a:spLocks noGrp="1"/>
          </p:cNvSpPr>
          <p:nvPr>
            <p:ph type="title"/>
          </p:nvPr>
        </p:nvSpPr>
        <p:spPr>
          <a:xfrm>
            <a:off x="365760" y="182563"/>
            <a:ext cx="11430000" cy="731520"/>
          </a:xfrm>
        </p:spPr>
        <p:txBody>
          <a:bodyPr/>
          <a:lstStyle>
            <a:lvl1pPr>
              <a:defRPr>
                <a:latin typeface="+mj-lt"/>
              </a:defRPr>
            </a:lvl1pPr>
          </a:lstStyle>
          <a:p>
            <a:r>
              <a:rPr lang="en-US"/>
              <a:t>Click to edit Master title style</a:t>
            </a:r>
          </a:p>
        </p:txBody>
      </p:sp>
      <p:sp>
        <p:nvSpPr>
          <p:cNvPr id="5" name="Text Placeholder 4">
            <a:extLst>
              <a:ext uri="{FF2B5EF4-FFF2-40B4-BE49-F238E27FC236}">
                <a16:creationId xmlns:a16="http://schemas.microsoft.com/office/drawing/2014/main" id="{527D7085-5105-4024-BD3C-F69FB71287EC}"/>
              </a:ext>
            </a:extLst>
          </p:cNvPr>
          <p:cNvSpPr>
            <a:spLocks noGrp="1"/>
          </p:cNvSpPr>
          <p:nvPr>
            <p:ph type="body" sz="quarter" idx="10"/>
          </p:nvPr>
        </p:nvSpPr>
        <p:spPr>
          <a:xfrm>
            <a:off x="365760" y="5943600"/>
            <a:ext cx="11430000" cy="548640"/>
          </a:xfrm>
          <a:solidFill>
            <a:srgbClr val="0040C0"/>
          </a:solidFill>
        </p:spPr>
        <p:txBody>
          <a:bodyPr anchor="ctr">
            <a:normAutofit/>
          </a:bodyPr>
          <a:lstStyle>
            <a:lvl1pPr marL="0" indent="0" algn="ctr">
              <a:buNone/>
              <a:defRPr sz="2800" b="1">
                <a:solidFill>
                  <a:schemeClr val="bg1"/>
                </a:solidFill>
                <a:latin typeface="+mj-lt"/>
              </a:defRPr>
            </a:lvl1pPr>
            <a:lvl2pPr marL="287338" indent="0">
              <a:buNone/>
              <a:defRPr/>
            </a:lvl2pPr>
          </a:lstStyle>
          <a:p>
            <a:pPr lvl="0"/>
            <a:r>
              <a:rPr lang="en-US"/>
              <a:t>Click to edit Master text styles</a:t>
            </a:r>
          </a:p>
        </p:txBody>
      </p:sp>
    </p:spTree>
    <p:extLst>
      <p:ext uri="{BB962C8B-B14F-4D97-AF65-F5344CB8AC3E}">
        <p14:creationId xmlns:p14="http://schemas.microsoft.com/office/powerpoint/2010/main" val="189580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lstStyle/>
          <a:p>
            <a:r>
              <a:rPr lang="en-US"/>
              <a:t>Click to edit Master title style</a:t>
            </a:r>
            <a:endParaRPr lang="en-US" dirty="0"/>
          </a:p>
        </p:txBody>
      </p:sp>
    </p:spTree>
    <p:extLst>
      <p:ext uri="{BB962C8B-B14F-4D97-AF65-F5344CB8AC3E}">
        <p14:creationId xmlns:p14="http://schemas.microsoft.com/office/powerpoint/2010/main" val="1871114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65760" y="1005840"/>
            <a:ext cx="5577840" cy="539496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005840"/>
            <a:ext cx="5577840" cy="539496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9681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s with Highlight Box">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65760" y="1005840"/>
            <a:ext cx="5577840" cy="484632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005840"/>
            <a:ext cx="5577840" cy="484632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A406BC8-8ED2-4FB9-9CC1-C26081116C72}"/>
              </a:ext>
            </a:extLst>
          </p:cNvPr>
          <p:cNvSpPr>
            <a:spLocks noGrp="1"/>
          </p:cNvSpPr>
          <p:nvPr>
            <p:ph type="body" sz="quarter" idx="10"/>
          </p:nvPr>
        </p:nvSpPr>
        <p:spPr>
          <a:xfrm>
            <a:off x="365760" y="5943600"/>
            <a:ext cx="11430000" cy="548640"/>
          </a:xfrm>
          <a:solidFill>
            <a:srgbClr val="0040C0"/>
          </a:solidFill>
        </p:spPr>
        <p:txBody>
          <a:bodyPr anchor="ctr">
            <a:normAutofit/>
          </a:bodyPr>
          <a:lstStyle>
            <a:lvl1pPr marL="0" indent="0" algn="ctr">
              <a:buNone/>
              <a:defRPr sz="2800" b="1">
                <a:solidFill>
                  <a:schemeClr val="bg1"/>
                </a:solidFill>
                <a:latin typeface="+mj-lt"/>
              </a:defRPr>
            </a:lvl1pPr>
            <a:lvl2pPr marL="287338" indent="0">
              <a:buNone/>
              <a:defRPr/>
            </a:lvl2pPr>
          </a:lstStyle>
          <a:p>
            <a:pPr lvl="0"/>
            <a:r>
              <a:rPr lang="en-US"/>
              <a:t>Click to edit Master text styles</a:t>
            </a:r>
          </a:p>
        </p:txBody>
      </p:sp>
    </p:spTree>
    <p:extLst>
      <p:ext uri="{BB962C8B-B14F-4D97-AF65-F5344CB8AC3E}">
        <p14:creationId xmlns:p14="http://schemas.microsoft.com/office/powerpoint/2010/main" val="3520791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182880"/>
            <a:ext cx="11430000" cy="73152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65760" y="1005840"/>
            <a:ext cx="5577840" cy="639762"/>
          </a:xfrm>
        </p:spPr>
        <p:txBody>
          <a:bodyPr anchor="b">
            <a:normAutofit/>
          </a:bodyPr>
          <a:lstStyle>
            <a:lvl1pPr marL="0" indent="0">
              <a:buNone/>
              <a:defRPr sz="2400" b="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5760" y="1737360"/>
            <a:ext cx="5577840" cy="466344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005840"/>
            <a:ext cx="5577840" cy="639762"/>
          </a:xfrm>
        </p:spPr>
        <p:txBody>
          <a:bodyPr anchor="b">
            <a:normAutofit/>
          </a:bodyPr>
          <a:lstStyle>
            <a:lvl1pPr marL="0" indent="0">
              <a:buNone/>
              <a:defRPr sz="2400" b="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19" y="1737360"/>
            <a:ext cx="5577840" cy="466344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4592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409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s with 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6096000" y="102457"/>
            <a:ext cx="6096000" cy="6572979"/>
          </a:xfrm>
          <a:prstGeom prst="rect">
            <a:avLst/>
          </a:prstGeom>
          <a:solidFill>
            <a:schemeClr val="tx2"/>
          </a:solidFill>
          <a:ln w="9525" cap="flat" cmpd="sng" algn="ctr">
            <a:noFill/>
            <a:prstDash val="solid"/>
            <a:round/>
            <a:headEnd type="none" w="med" len="med"/>
            <a:tailEnd type="none" w="med" len="med"/>
          </a:ln>
          <a:effectLst>
            <a:innerShdw blurRad="431800" dist="50800" dir="108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7" name="Rectangle 6">
            <a:extLst>
              <a:ext uri="{FF2B5EF4-FFF2-40B4-BE49-F238E27FC236}">
                <a16:creationId xmlns:a16="http://schemas.microsoft.com/office/drawing/2014/main" id="{3C28DBAF-C657-4893-B3F8-CA7915C5EF2A}"/>
              </a:ext>
            </a:extLst>
          </p:cNvPr>
          <p:cNvSpPr/>
          <p:nvPr/>
        </p:nvSpPr>
        <p:spPr bwMode="auto">
          <a:xfrm>
            <a:off x="6230867" y="242761"/>
            <a:ext cx="5793898" cy="6295604"/>
          </a:xfrm>
          <a:prstGeom prst="rect">
            <a:avLst/>
          </a:prstGeom>
          <a:noFill/>
          <a:ln w="12700" cap="flat" cmpd="sng" algn="ctr">
            <a:solidFill>
              <a:schemeClr val="tx2">
                <a:lumMod val="60000"/>
                <a:lumOff val="40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4" name="Title 1">
            <a:extLst>
              <a:ext uri="{FF2B5EF4-FFF2-40B4-BE49-F238E27FC236}">
                <a16:creationId xmlns:a16="http://schemas.microsoft.com/office/drawing/2014/main" id="{4B61A130-D3A2-4741-98F0-78A9FBA9C5FB}"/>
              </a:ext>
            </a:extLst>
          </p:cNvPr>
          <p:cNvSpPr>
            <a:spLocks noGrp="1"/>
          </p:cNvSpPr>
          <p:nvPr>
            <p:ph type="title"/>
          </p:nvPr>
        </p:nvSpPr>
        <p:spPr>
          <a:xfrm>
            <a:off x="365760" y="182563"/>
            <a:ext cx="5339301" cy="1159220"/>
          </a:xfrm>
        </p:spPr>
        <p:txBody>
          <a:bodyP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E42C4622-94B6-44D4-A6B7-3ABD2A3DA000}"/>
              </a:ext>
            </a:extLst>
          </p:cNvPr>
          <p:cNvSpPr>
            <a:spLocks noGrp="1"/>
          </p:cNvSpPr>
          <p:nvPr>
            <p:ph sz="half" idx="1"/>
          </p:nvPr>
        </p:nvSpPr>
        <p:spPr>
          <a:xfrm>
            <a:off x="365760" y="1749288"/>
            <a:ext cx="5501235" cy="4651512"/>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BFA936AF-75D5-4131-8412-21BBADB7B7A5}"/>
              </a:ext>
            </a:extLst>
          </p:cNvPr>
          <p:cNvSpPr>
            <a:spLocks noGrp="1"/>
          </p:cNvSpPr>
          <p:nvPr>
            <p:ph idx="10"/>
          </p:nvPr>
        </p:nvSpPr>
        <p:spPr>
          <a:xfrm>
            <a:off x="6420678" y="1749288"/>
            <a:ext cx="5375081" cy="4651512"/>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2781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Two Columns with 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0" y="102457"/>
            <a:ext cx="6096000" cy="6572979"/>
          </a:xfrm>
          <a:prstGeom prst="rect">
            <a:avLst/>
          </a:prstGeom>
          <a:solidFill>
            <a:schemeClr val="tx2"/>
          </a:solidFill>
          <a:ln w="9525" cap="flat" cmpd="sng" algn="ctr">
            <a:noFill/>
            <a:prstDash val="solid"/>
            <a:round/>
            <a:headEnd type="none" w="med" len="med"/>
            <a:tailEnd type="none" w="med" len="med"/>
          </a:ln>
          <a:effectLst>
            <a:innerShdw blurRad="431800" dist="50800" dir="108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9" name="Title 1">
            <a:extLst>
              <a:ext uri="{FF2B5EF4-FFF2-40B4-BE49-F238E27FC236}">
                <a16:creationId xmlns:a16="http://schemas.microsoft.com/office/drawing/2014/main" id="{194B0ED0-AA7A-498C-AD8A-0B253F5728D7}"/>
              </a:ext>
            </a:extLst>
          </p:cNvPr>
          <p:cNvSpPr>
            <a:spLocks noGrp="1"/>
          </p:cNvSpPr>
          <p:nvPr>
            <p:ph type="title"/>
          </p:nvPr>
        </p:nvSpPr>
        <p:spPr>
          <a:xfrm>
            <a:off x="6420678" y="182563"/>
            <a:ext cx="5339301" cy="1159220"/>
          </a:xfrm>
        </p:spPr>
        <p:txBody>
          <a:body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77646DC3-E2A5-4F68-86AC-14EB8BC340EE}"/>
              </a:ext>
            </a:extLst>
          </p:cNvPr>
          <p:cNvSpPr>
            <a:spLocks noGrp="1"/>
          </p:cNvSpPr>
          <p:nvPr>
            <p:ph sz="half" idx="1"/>
          </p:nvPr>
        </p:nvSpPr>
        <p:spPr>
          <a:xfrm>
            <a:off x="6420678" y="1749288"/>
            <a:ext cx="5339301" cy="4651512"/>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B6F6667A-CB20-4940-A3BF-E7F481E3E504}"/>
              </a:ext>
            </a:extLst>
          </p:cNvPr>
          <p:cNvSpPr>
            <a:spLocks noGrp="1"/>
          </p:cNvSpPr>
          <p:nvPr>
            <p:ph idx="10"/>
          </p:nvPr>
        </p:nvSpPr>
        <p:spPr>
          <a:xfrm>
            <a:off x="360459" y="1749288"/>
            <a:ext cx="5375081" cy="4651512"/>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4240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NUC Title Slide">
    <p:spTree>
      <p:nvGrpSpPr>
        <p:cNvPr id="1" name=""/>
        <p:cNvGrpSpPr/>
        <p:nvPr/>
      </p:nvGrpSpPr>
      <p:grpSpPr>
        <a:xfrm>
          <a:off x="0" y="0"/>
          <a:ext cx="0" cy="0"/>
          <a:chOff x="0" y="0"/>
          <a:chExt cx="0" cy="0"/>
        </a:xfrm>
      </p:grpSpPr>
      <p:pic>
        <p:nvPicPr>
          <p:cNvPr id="29" name="background image">
            <a:extLst>
              <a:ext uri="{FF2B5EF4-FFF2-40B4-BE49-F238E27FC236}">
                <a16:creationId xmlns:a16="http://schemas.microsoft.com/office/drawing/2014/main" id="{227204CD-466F-DA1D-C26F-8D51147135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descr="A blue and white rectangle&#10;&#10;Description automatically generated">
            <a:extLst>
              <a:ext uri="{FF2B5EF4-FFF2-40B4-BE49-F238E27FC236}">
                <a16:creationId xmlns:a16="http://schemas.microsoft.com/office/drawing/2014/main" id="{4C8E86C8-D4E8-43E4-ED25-8F02EA0592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icons &amp; copyright">
            <a:extLst>
              <a:ext uri="{FF2B5EF4-FFF2-40B4-BE49-F238E27FC236}">
                <a16:creationId xmlns:a16="http://schemas.microsoft.com/office/drawing/2014/main" id="{5B0B51EE-1845-EA19-771D-A8E4E29FC7E4}"/>
              </a:ext>
            </a:extLst>
          </p:cNvPr>
          <p:cNvGrpSpPr/>
          <p:nvPr userDrawn="1"/>
        </p:nvGrpSpPr>
        <p:grpSpPr>
          <a:xfrm>
            <a:off x="338624" y="6181725"/>
            <a:ext cx="4435668" cy="542465"/>
            <a:chOff x="338624" y="6181725"/>
            <a:chExt cx="4435668" cy="542465"/>
          </a:xfrm>
        </p:grpSpPr>
        <p:sp>
          <p:nvSpPr>
            <p:cNvPr id="8" name="copyright">
              <a:extLst>
                <a:ext uri="{FF2B5EF4-FFF2-40B4-BE49-F238E27FC236}">
                  <a16:creationId xmlns:a16="http://schemas.microsoft.com/office/drawing/2014/main" id="{59D1EE32-6981-0554-D8C9-455DDCC6E409}"/>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2025 Electric Power Research Institute, Inc. All rights reserved.</a:t>
              </a:r>
            </a:p>
          </p:txBody>
        </p:sp>
        <p:sp>
          <p:nvSpPr>
            <p:cNvPr id="9" name="epri.com">
              <a:hlinkClick r:id="rId4"/>
              <a:extLst>
                <a:ext uri="{FF2B5EF4-FFF2-40B4-BE49-F238E27FC236}">
                  <a16:creationId xmlns:a16="http://schemas.microsoft.com/office/drawing/2014/main" id="{E85485AF-A652-7E2D-9AA6-C27278109E25}"/>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tx1">
                      <a:lumMod val="65000"/>
                      <a:lumOff val="35000"/>
                    </a:schemeClr>
                  </a:solidFill>
                  <a:latin typeface="Century Gothic" panose="020B0502020202020204" pitchFamily="34" charset="0"/>
                </a:rPr>
                <a:t>www.epri.com</a:t>
              </a:r>
            </a:p>
          </p:txBody>
        </p:sp>
        <p:cxnSp>
          <p:nvCxnSpPr>
            <p:cNvPr id="10" name="Straight Connector 9">
              <a:extLst>
                <a:ext uri="{FF2B5EF4-FFF2-40B4-BE49-F238E27FC236}">
                  <a16:creationId xmlns:a16="http://schemas.microsoft.com/office/drawing/2014/main" id="{6440A0C3-F19C-9D4C-F886-9C9DC4C75E4E}"/>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11" name="Facebook icon">
              <a:hlinkClick r:id="rId5"/>
              <a:extLst>
                <a:ext uri="{FF2B5EF4-FFF2-40B4-BE49-F238E27FC236}">
                  <a16:creationId xmlns:a16="http://schemas.microsoft.com/office/drawing/2014/main" id="{94A86A42-A529-A203-D775-5F4E251B20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12" name="X icon">
              <a:hlinkClick r:id="rId7"/>
              <a:extLst>
                <a:ext uri="{FF2B5EF4-FFF2-40B4-BE49-F238E27FC236}">
                  <a16:creationId xmlns:a16="http://schemas.microsoft.com/office/drawing/2014/main" id="{FF7EB385-D883-1A2B-C949-AEEE19E852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13" name="LinkedIn icon">
              <a:hlinkClick r:id="rId10"/>
              <a:extLst>
                <a:ext uri="{FF2B5EF4-FFF2-40B4-BE49-F238E27FC236}">
                  <a16:creationId xmlns:a16="http://schemas.microsoft.com/office/drawing/2014/main" id="{1D4EAF1D-637F-98A7-069D-2BEA84B8631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14" name="speaker text">
            <a:extLst>
              <a:ext uri="{FF2B5EF4-FFF2-40B4-BE49-F238E27FC236}">
                <a16:creationId xmlns:a16="http://schemas.microsoft.com/office/drawing/2014/main" id="{80EEB94D-674E-D7A2-4F29-89E036EEFA70}"/>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lumMod val="75000"/>
                    <a:lumOff val="25000"/>
                  </a:schemeClr>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15" name="subtitle">
            <a:extLst>
              <a:ext uri="{FF2B5EF4-FFF2-40B4-BE49-F238E27FC236}">
                <a16:creationId xmlns:a16="http://schemas.microsoft.com/office/drawing/2014/main" id="{291C2B40-B298-8D1F-5B26-6F6E702A8DC9}"/>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23" name="title text">
            <a:extLst>
              <a:ext uri="{FF2B5EF4-FFF2-40B4-BE49-F238E27FC236}">
                <a16:creationId xmlns:a16="http://schemas.microsoft.com/office/drawing/2014/main" id="{47634B91-25FA-988D-86A5-DF6C66BDD7CF}"/>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27" name="Graphic 26">
            <a:extLst>
              <a:ext uri="{FF2B5EF4-FFF2-40B4-BE49-F238E27FC236}">
                <a16:creationId xmlns:a16="http://schemas.microsoft.com/office/drawing/2014/main" id="{D245CAB4-9342-928F-EAAA-0B92A52ED51B}"/>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pic>
        <p:nvPicPr>
          <p:cNvPr id="28" name="Picture 27">
            <a:extLst>
              <a:ext uri="{FF2B5EF4-FFF2-40B4-BE49-F238E27FC236}">
                <a16:creationId xmlns:a16="http://schemas.microsoft.com/office/drawing/2014/main" id="{35587447-AC8D-DC18-9FB0-96BEE0A15EC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124438" y="500645"/>
            <a:ext cx="3949700" cy="3644900"/>
          </a:xfrm>
          <a:prstGeom prst="rect">
            <a:avLst/>
          </a:prstGeom>
        </p:spPr>
      </p:pic>
    </p:spTree>
    <p:extLst>
      <p:ext uri="{BB962C8B-B14F-4D97-AF65-F5344CB8AC3E}">
        <p14:creationId xmlns:p14="http://schemas.microsoft.com/office/powerpoint/2010/main" val="2080677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Two Columns with 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6096000" y="102457"/>
            <a:ext cx="6096000" cy="6572979"/>
          </a:xfrm>
          <a:prstGeom prst="rect">
            <a:avLst/>
          </a:prstGeom>
          <a:solidFill>
            <a:schemeClr val="tx2">
              <a:lumMod val="20000"/>
              <a:lumOff val="80000"/>
            </a:schemeClr>
          </a:solidFill>
          <a:ln w="9525" cap="flat" cmpd="sng" algn="ctr">
            <a:noFill/>
            <a:prstDash val="solid"/>
            <a:round/>
            <a:headEnd type="none" w="med" len="med"/>
            <a:tailEnd type="none" w="med" len="med"/>
          </a:ln>
          <a:effectLst>
            <a:innerShdw blurRad="431800" dist="50800" dir="10800000">
              <a:schemeClr val="tx2">
                <a:lumMod val="60000"/>
                <a:lumOff val="40000"/>
                <a:alpha val="50000"/>
              </a:scheme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7" name="Rectangle 6">
            <a:extLst>
              <a:ext uri="{FF2B5EF4-FFF2-40B4-BE49-F238E27FC236}">
                <a16:creationId xmlns:a16="http://schemas.microsoft.com/office/drawing/2014/main" id="{3C28DBAF-C657-4893-B3F8-CA7915C5EF2A}"/>
              </a:ext>
            </a:extLst>
          </p:cNvPr>
          <p:cNvSpPr/>
          <p:nvPr/>
        </p:nvSpPr>
        <p:spPr bwMode="auto">
          <a:xfrm>
            <a:off x="6230867" y="242761"/>
            <a:ext cx="5793898" cy="6295604"/>
          </a:xfrm>
          <a:prstGeom prst="rect">
            <a:avLst/>
          </a:prstGeom>
          <a:noFill/>
          <a:ln w="12700" cap="flat" cmpd="sng" algn="ctr">
            <a:solidFill>
              <a:schemeClr val="bg1">
                <a:lumMod val="9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4" name="Title 1">
            <a:extLst>
              <a:ext uri="{FF2B5EF4-FFF2-40B4-BE49-F238E27FC236}">
                <a16:creationId xmlns:a16="http://schemas.microsoft.com/office/drawing/2014/main" id="{5200E9EE-67EE-4D59-B1FB-C22C06206255}"/>
              </a:ext>
            </a:extLst>
          </p:cNvPr>
          <p:cNvSpPr>
            <a:spLocks noGrp="1"/>
          </p:cNvSpPr>
          <p:nvPr>
            <p:ph type="title"/>
          </p:nvPr>
        </p:nvSpPr>
        <p:spPr>
          <a:xfrm>
            <a:off x="365760" y="182563"/>
            <a:ext cx="5339301" cy="1159220"/>
          </a:xfrm>
        </p:spPr>
        <p:txBody>
          <a:bodyP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B3C68E99-DB4B-4542-AF5C-FDB1D78A06CE}"/>
              </a:ext>
            </a:extLst>
          </p:cNvPr>
          <p:cNvSpPr>
            <a:spLocks noGrp="1"/>
          </p:cNvSpPr>
          <p:nvPr>
            <p:ph sz="half" idx="1"/>
          </p:nvPr>
        </p:nvSpPr>
        <p:spPr>
          <a:xfrm>
            <a:off x="365760" y="1749288"/>
            <a:ext cx="5501235" cy="4651512"/>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5798B35B-0B31-4DBE-AE41-6C369DD35675}"/>
              </a:ext>
            </a:extLst>
          </p:cNvPr>
          <p:cNvSpPr>
            <a:spLocks noGrp="1"/>
          </p:cNvSpPr>
          <p:nvPr>
            <p:ph sz="half" idx="10"/>
          </p:nvPr>
        </p:nvSpPr>
        <p:spPr>
          <a:xfrm>
            <a:off x="6368995" y="1749288"/>
            <a:ext cx="5501235" cy="4651512"/>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0212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Two Columns with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82204D-AA59-4281-B094-CDB0E6D6948A}"/>
              </a:ext>
            </a:extLst>
          </p:cNvPr>
          <p:cNvSpPr/>
          <p:nvPr/>
        </p:nvSpPr>
        <p:spPr bwMode="auto">
          <a:xfrm>
            <a:off x="0" y="102457"/>
            <a:ext cx="6096000" cy="6572979"/>
          </a:xfrm>
          <a:prstGeom prst="rect">
            <a:avLst/>
          </a:prstGeom>
          <a:solidFill>
            <a:schemeClr val="tx2">
              <a:lumMod val="20000"/>
              <a:lumOff val="80000"/>
            </a:schemeClr>
          </a:solidFill>
          <a:ln w="9525" cap="flat" cmpd="sng" algn="ctr">
            <a:noFill/>
            <a:prstDash val="solid"/>
            <a:round/>
            <a:headEnd type="none" w="med" len="med"/>
            <a:tailEnd type="none" w="med" len="med"/>
          </a:ln>
          <a:effectLst>
            <a:innerShdw blurRad="431800" dist="50800" dir="10800000">
              <a:schemeClr val="tx2">
                <a:lumMod val="60000"/>
                <a:lumOff val="40000"/>
                <a:alpha val="50000"/>
              </a:scheme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5" name="Rectangle 4">
            <a:extLst>
              <a:ext uri="{FF2B5EF4-FFF2-40B4-BE49-F238E27FC236}">
                <a16:creationId xmlns:a16="http://schemas.microsoft.com/office/drawing/2014/main" id="{ACF1E9CB-7558-4122-A62E-9942A0DBBB65}"/>
              </a:ext>
            </a:extLst>
          </p:cNvPr>
          <p:cNvSpPr/>
          <p:nvPr/>
        </p:nvSpPr>
        <p:spPr bwMode="auto">
          <a:xfrm>
            <a:off x="134867" y="242761"/>
            <a:ext cx="5793898" cy="6295604"/>
          </a:xfrm>
          <a:prstGeom prst="rect">
            <a:avLst/>
          </a:prstGeom>
          <a:noFill/>
          <a:ln w="12700" cap="flat" cmpd="sng" algn="ctr">
            <a:solidFill>
              <a:schemeClr val="bg1">
                <a:lumMod val="9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6" name="Title 1">
            <a:extLst>
              <a:ext uri="{FF2B5EF4-FFF2-40B4-BE49-F238E27FC236}">
                <a16:creationId xmlns:a16="http://schemas.microsoft.com/office/drawing/2014/main" id="{C75E6752-5F59-4508-8F3C-FF9D1B047611}"/>
              </a:ext>
            </a:extLst>
          </p:cNvPr>
          <p:cNvSpPr>
            <a:spLocks noGrp="1"/>
          </p:cNvSpPr>
          <p:nvPr>
            <p:ph type="title"/>
          </p:nvPr>
        </p:nvSpPr>
        <p:spPr>
          <a:xfrm>
            <a:off x="6368995" y="182563"/>
            <a:ext cx="5501235" cy="1159220"/>
          </a:xfrm>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0A977035-A32B-4655-A3B4-502342320F06}"/>
              </a:ext>
            </a:extLst>
          </p:cNvPr>
          <p:cNvSpPr>
            <a:spLocks noGrp="1"/>
          </p:cNvSpPr>
          <p:nvPr>
            <p:ph sz="half" idx="1"/>
          </p:nvPr>
        </p:nvSpPr>
        <p:spPr>
          <a:xfrm>
            <a:off x="365760" y="1749288"/>
            <a:ext cx="5501235" cy="4651512"/>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4ACBB8F7-81EE-4B65-A5E7-C39C5D0E3C84}"/>
              </a:ext>
            </a:extLst>
          </p:cNvPr>
          <p:cNvSpPr>
            <a:spLocks noGrp="1"/>
          </p:cNvSpPr>
          <p:nvPr>
            <p:ph sz="half" idx="10"/>
          </p:nvPr>
        </p:nvSpPr>
        <p:spPr>
          <a:xfrm>
            <a:off x="6368995" y="1749288"/>
            <a:ext cx="5501235" cy="4651512"/>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0398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5_Two Columns with 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6096000" y="102457"/>
            <a:ext cx="6096000" cy="6572979"/>
          </a:xfrm>
          <a:prstGeom prst="rect">
            <a:avLst/>
          </a:prstGeom>
          <a:solidFill>
            <a:schemeClr val="bg1"/>
          </a:solidFill>
          <a:ln w="9525" cap="flat" cmpd="sng" algn="ctr">
            <a:noFill/>
            <a:prstDash val="solid"/>
            <a:round/>
            <a:headEnd type="none" w="med" len="med"/>
            <a:tailEnd type="none" w="med" len="med"/>
          </a:ln>
          <a:effectLst>
            <a:innerShdw blurRad="431800" dist="50800" dir="10800000">
              <a:schemeClr val="bg1">
                <a:lumMod val="65000"/>
                <a:alpha val="50000"/>
              </a:scheme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7" name="Rectangle 6">
            <a:extLst>
              <a:ext uri="{FF2B5EF4-FFF2-40B4-BE49-F238E27FC236}">
                <a16:creationId xmlns:a16="http://schemas.microsoft.com/office/drawing/2014/main" id="{3C28DBAF-C657-4893-B3F8-CA7915C5EF2A}"/>
              </a:ext>
            </a:extLst>
          </p:cNvPr>
          <p:cNvSpPr/>
          <p:nvPr/>
        </p:nvSpPr>
        <p:spPr bwMode="auto">
          <a:xfrm>
            <a:off x="6230867" y="242761"/>
            <a:ext cx="5793898" cy="6295604"/>
          </a:xfrm>
          <a:prstGeom prst="rect">
            <a:avLst/>
          </a:prstGeom>
          <a:noFill/>
          <a:ln w="12700" cap="flat" cmpd="sng" algn="ctr">
            <a:solidFill>
              <a:schemeClr val="tx2">
                <a:lumMod val="60000"/>
                <a:lumOff val="40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4" name="Title 1">
            <a:extLst>
              <a:ext uri="{FF2B5EF4-FFF2-40B4-BE49-F238E27FC236}">
                <a16:creationId xmlns:a16="http://schemas.microsoft.com/office/drawing/2014/main" id="{3EC10187-5F99-4C76-A9CB-1D435648E155}"/>
              </a:ext>
            </a:extLst>
          </p:cNvPr>
          <p:cNvSpPr>
            <a:spLocks noGrp="1"/>
          </p:cNvSpPr>
          <p:nvPr>
            <p:ph type="title"/>
          </p:nvPr>
        </p:nvSpPr>
        <p:spPr>
          <a:xfrm>
            <a:off x="6368995" y="182563"/>
            <a:ext cx="5339301" cy="1159220"/>
          </a:xfr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50322DE9-A995-49C6-AB11-26EBFBE58EF8}"/>
              </a:ext>
            </a:extLst>
          </p:cNvPr>
          <p:cNvSpPr>
            <a:spLocks noGrp="1"/>
          </p:cNvSpPr>
          <p:nvPr>
            <p:ph sz="half" idx="10"/>
          </p:nvPr>
        </p:nvSpPr>
        <p:spPr>
          <a:xfrm>
            <a:off x="6368995" y="1749288"/>
            <a:ext cx="5501235" cy="4651512"/>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9284C2FD-77F4-4CA6-B013-4AF023D22F66}"/>
              </a:ext>
            </a:extLst>
          </p:cNvPr>
          <p:cNvSpPr>
            <a:spLocks noGrp="1"/>
          </p:cNvSpPr>
          <p:nvPr>
            <p:ph idx="11"/>
          </p:nvPr>
        </p:nvSpPr>
        <p:spPr>
          <a:xfrm>
            <a:off x="367748" y="1749288"/>
            <a:ext cx="5375081" cy="4651512"/>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0724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0" y="906308"/>
            <a:ext cx="4071169" cy="5769128"/>
          </a:xfrm>
          <a:prstGeom prst="rect">
            <a:avLst/>
          </a:prstGeom>
          <a:solidFill>
            <a:schemeClr val="tx2">
              <a:lumMod val="7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4" name="Rectangle 3">
            <a:extLst>
              <a:ext uri="{FF2B5EF4-FFF2-40B4-BE49-F238E27FC236}">
                <a16:creationId xmlns:a16="http://schemas.microsoft.com/office/drawing/2014/main" id="{E7DE2BCA-D966-4BA4-98A1-F55CD4BEB28B}"/>
              </a:ext>
            </a:extLst>
          </p:cNvPr>
          <p:cNvSpPr/>
          <p:nvPr/>
        </p:nvSpPr>
        <p:spPr bwMode="auto">
          <a:xfrm>
            <a:off x="4065024" y="906308"/>
            <a:ext cx="4071169" cy="5769128"/>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5" name="Rectangle 4">
            <a:extLst>
              <a:ext uri="{FF2B5EF4-FFF2-40B4-BE49-F238E27FC236}">
                <a16:creationId xmlns:a16="http://schemas.microsoft.com/office/drawing/2014/main" id="{D0C36B46-B989-40E8-92AD-90AFDD95A969}"/>
              </a:ext>
            </a:extLst>
          </p:cNvPr>
          <p:cNvSpPr/>
          <p:nvPr/>
        </p:nvSpPr>
        <p:spPr bwMode="auto">
          <a:xfrm>
            <a:off x="8120831" y="906308"/>
            <a:ext cx="4071169" cy="5769128"/>
          </a:xfrm>
          <a:prstGeom prst="rect">
            <a:avLst/>
          </a:prstGeom>
          <a:solidFill>
            <a:schemeClr val="tx2">
              <a:lumMod val="60000"/>
              <a:lumOff val="4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8" name="Title 1">
            <a:extLst>
              <a:ext uri="{FF2B5EF4-FFF2-40B4-BE49-F238E27FC236}">
                <a16:creationId xmlns:a16="http://schemas.microsoft.com/office/drawing/2014/main" id="{E3E401EC-CFA2-4017-97FF-9969674171FA}"/>
              </a:ext>
            </a:extLst>
          </p:cNvPr>
          <p:cNvSpPr>
            <a:spLocks noGrp="1"/>
          </p:cNvSpPr>
          <p:nvPr>
            <p:ph type="title"/>
          </p:nvPr>
        </p:nvSpPr>
        <p:spPr>
          <a:xfrm>
            <a:off x="365760" y="182880"/>
            <a:ext cx="11430000" cy="731520"/>
          </a:xfrm>
        </p:spPr>
        <p:txBody>
          <a:bodyPr/>
          <a:lstStyle>
            <a:lvl1pP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17807F-D435-3748-B68A-6F2BCBE2BDE8}"/>
              </a:ext>
            </a:extLst>
          </p:cNvPr>
          <p:cNvSpPr>
            <a:spLocks noGrp="1"/>
          </p:cNvSpPr>
          <p:nvPr>
            <p:ph type="body" sz="quarter" idx="10"/>
          </p:nvPr>
        </p:nvSpPr>
        <p:spPr>
          <a:xfrm>
            <a:off x="274320" y="1188720"/>
            <a:ext cx="3474720" cy="5212080"/>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85B9D1C1-137F-2449-9605-5A885723D229}"/>
              </a:ext>
            </a:extLst>
          </p:cNvPr>
          <p:cNvSpPr>
            <a:spLocks noGrp="1"/>
          </p:cNvSpPr>
          <p:nvPr>
            <p:ph type="body" sz="quarter" idx="11"/>
          </p:nvPr>
        </p:nvSpPr>
        <p:spPr>
          <a:xfrm>
            <a:off x="4358640" y="1188720"/>
            <a:ext cx="3474720" cy="5212080"/>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D015B7FF-8AE1-7840-8A12-38421A00C9B1}"/>
              </a:ext>
            </a:extLst>
          </p:cNvPr>
          <p:cNvSpPr>
            <a:spLocks noGrp="1"/>
          </p:cNvSpPr>
          <p:nvPr>
            <p:ph type="body" sz="quarter" idx="12"/>
          </p:nvPr>
        </p:nvSpPr>
        <p:spPr>
          <a:xfrm>
            <a:off x="8412480" y="1188720"/>
            <a:ext cx="3474720" cy="5212080"/>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6910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12540B-7B8C-4538-9553-857173998AE4}"/>
              </a:ext>
            </a:extLst>
          </p:cNvPr>
          <p:cNvSpPr/>
          <p:nvPr/>
        </p:nvSpPr>
        <p:spPr bwMode="auto">
          <a:xfrm>
            <a:off x="0" y="102457"/>
            <a:ext cx="12192000" cy="6572979"/>
          </a:xfrm>
          <a:prstGeom prst="rect">
            <a:avLst/>
          </a:prstGeom>
          <a:solidFill>
            <a:schemeClr val="tx2">
              <a:lumMod val="7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2" name="Title 1"/>
          <p:cNvSpPr>
            <a:spLocks noGrp="1"/>
          </p:cNvSpPr>
          <p:nvPr>
            <p:ph type="title"/>
          </p:nvPr>
        </p:nvSpPr>
        <p:spPr>
          <a:xfrm>
            <a:off x="365760" y="182563"/>
            <a:ext cx="11430000" cy="731520"/>
          </a:xfrm>
        </p:spPr>
        <p:txBody>
          <a:bodyPr>
            <a:noAutofit/>
          </a:bodyPr>
          <a:lstStyle>
            <a:lvl1pPr>
              <a:defRPr sz="32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65760" y="1005840"/>
            <a:ext cx="11430000" cy="539496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4511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5DAEE8-1A37-EBB5-4503-B6013CD4C1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35"/>
          <p:cNvSpPr>
            <a:spLocks noGrp="1" noChangeArrowheads="1"/>
          </p:cNvSpPr>
          <p:nvPr>
            <p:ph type="ctrTitle" sz="quarter" hasCustomPrompt="1"/>
          </p:nvPr>
        </p:nvSpPr>
        <p:spPr>
          <a:xfrm>
            <a:off x="0" y="2712785"/>
            <a:ext cx="12192000" cy="1626781"/>
          </a:xfrm>
          <a:ln>
            <a:noFill/>
          </a:ln>
        </p:spPr>
        <p:txBody>
          <a:bodyPr anchor="ctr">
            <a:normAutofit/>
          </a:bodyPr>
          <a:lstStyle>
            <a:lvl1pPr algn="ctr">
              <a:spcAft>
                <a:spcPts val="600"/>
              </a:spcAft>
              <a:defRPr sz="3600">
                <a:solidFill>
                  <a:schemeClr val="bg1"/>
                </a:solidFill>
                <a:effectLst>
                  <a:outerShdw blurRad="38100" dist="38100" dir="2700000" algn="tl">
                    <a:srgbClr val="000000">
                      <a:alpha val="43137"/>
                    </a:srgbClr>
                  </a:outerShdw>
                </a:effectLst>
              </a:defRPr>
            </a:lvl1pPr>
          </a:lstStyle>
          <a:p>
            <a:r>
              <a:rPr lang="en-US" dirty="0"/>
              <a:t>CLICK TO EDIT SECTION TITLE STYLE</a:t>
            </a:r>
          </a:p>
        </p:txBody>
      </p:sp>
    </p:spTree>
    <p:extLst>
      <p:ext uri="{BB962C8B-B14F-4D97-AF65-F5344CB8AC3E}">
        <p14:creationId xmlns:p14="http://schemas.microsoft.com/office/powerpoint/2010/main" val="38703829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losing Slide Diversity">
    <p:spTree>
      <p:nvGrpSpPr>
        <p:cNvPr id="1" name=""/>
        <p:cNvGrpSpPr/>
        <p:nvPr/>
      </p:nvGrpSpPr>
      <p:grpSpPr>
        <a:xfrm>
          <a:off x="0" y="0"/>
          <a:ext cx="0" cy="0"/>
          <a:chOff x="0" y="0"/>
          <a:chExt cx="0" cy="0"/>
        </a:xfrm>
      </p:grpSpPr>
      <p:pic>
        <p:nvPicPr>
          <p:cNvPr id="19" name="Picture 18" descr="A collage of people's faces&#10;&#10;Description automatically generated">
            <a:extLst>
              <a:ext uri="{FF2B5EF4-FFF2-40B4-BE49-F238E27FC236}">
                <a16:creationId xmlns:a16="http://schemas.microsoft.com/office/drawing/2014/main" id="{6BDEEAC0-66B1-2C60-7D57-F21336374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77678F2-5771-717F-BFB4-E78D42F0607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2" name="icons &amp; copyright">
            <a:extLst>
              <a:ext uri="{FF2B5EF4-FFF2-40B4-BE49-F238E27FC236}">
                <a16:creationId xmlns:a16="http://schemas.microsoft.com/office/drawing/2014/main" id="{24FB9A3B-E2B7-F2A3-28BA-065ADF6ADD06}"/>
              </a:ext>
            </a:extLst>
          </p:cNvPr>
          <p:cNvGrpSpPr/>
          <p:nvPr userDrawn="1"/>
        </p:nvGrpSpPr>
        <p:grpSpPr>
          <a:xfrm>
            <a:off x="338624" y="6181725"/>
            <a:ext cx="4461316" cy="542465"/>
            <a:chOff x="338624" y="6181725"/>
            <a:chExt cx="4461316" cy="542465"/>
          </a:xfrm>
        </p:grpSpPr>
        <p:sp>
          <p:nvSpPr>
            <p:cNvPr id="4" name="copyright">
              <a:extLst>
                <a:ext uri="{FF2B5EF4-FFF2-40B4-BE49-F238E27FC236}">
                  <a16:creationId xmlns:a16="http://schemas.microsoft.com/office/drawing/2014/main" id="{B67527DF-69D4-B579-D17F-3B8A09F8EA8B}"/>
                </a:ext>
              </a:extLst>
            </p:cNvPr>
            <p:cNvSpPr txBox="1">
              <a:spLocks noChangeArrowheads="1"/>
            </p:cNvSpPr>
            <p:nvPr/>
          </p:nvSpPr>
          <p:spPr bwMode="auto">
            <a:xfrm>
              <a:off x="1886962" y="6505633"/>
              <a:ext cx="2912978"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solidFill>
                  <a:latin typeface="Calibri Light" panose="020F0302020204030204" pitchFamily="34" charset="0"/>
                  <a:cs typeface="Calibri Light" panose="020F0302020204030204" pitchFamily="34" charset="0"/>
                </a:rPr>
                <a:t>© 2025 Electric Power Research Institute, Inc. All rights reserved.</a:t>
              </a:r>
            </a:p>
          </p:txBody>
        </p:sp>
        <p:sp>
          <p:nvSpPr>
            <p:cNvPr id="5" name="epri.com">
              <a:hlinkClick r:id="rId4"/>
              <a:extLst>
                <a:ext uri="{FF2B5EF4-FFF2-40B4-BE49-F238E27FC236}">
                  <a16:creationId xmlns:a16="http://schemas.microsoft.com/office/drawing/2014/main" id="{13C65919-436C-492E-C110-4C815A4AC0B6}"/>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bg1"/>
                  </a:solidFill>
                  <a:latin typeface="Century Gothic" panose="020B0502020202020204" pitchFamily="34" charset="0"/>
                </a:rPr>
                <a:t>www.epri.com</a:t>
              </a:r>
            </a:p>
          </p:txBody>
        </p:sp>
        <p:cxnSp>
          <p:nvCxnSpPr>
            <p:cNvPr id="6" name="Straight Connector 5">
              <a:extLst>
                <a:ext uri="{FF2B5EF4-FFF2-40B4-BE49-F238E27FC236}">
                  <a16:creationId xmlns:a16="http://schemas.microsoft.com/office/drawing/2014/main" id="{CD516A25-BAB7-B6BA-8446-F279AE1EAEF2}"/>
                </a:ext>
              </a:extLst>
            </p:cNvPr>
            <p:cNvCxnSpPr/>
            <p:nvPr/>
          </p:nvCxnSpPr>
          <p:spPr bwMode="auto">
            <a:xfrm>
              <a:off x="1849289" y="6181725"/>
              <a:ext cx="0" cy="523415"/>
            </a:xfrm>
            <a:prstGeom prst="line">
              <a:avLst/>
            </a:prstGeom>
            <a:solidFill>
              <a:schemeClr val="accent1"/>
            </a:solidFill>
            <a:ln w="12700" cap="flat" cmpd="sng" algn="ctr">
              <a:solidFill>
                <a:schemeClr val="bg1"/>
              </a:solidFill>
              <a:prstDash val="solid"/>
              <a:round/>
              <a:headEnd type="none" w="med" len="med"/>
              <a:tailEnd type="none" w="med" len="med"/>
            </a:ln>
            <a:effectLst/>
          </p:spPr>
        </p:cxnSp>
        <p:pic>
          <p:nvPicPr>
            <p:cNvPr id="7" name="Facebook icon">
              <a:hlinkClick r:id="rId5"/>
              <a:extLst>
                <a:ext uri="{FF2B5EF4-FFF2-40B4-BE49-F238E27FC236}">
                  <a16:creationId xmlns:a16="http://schemas.microsoft.com/office/drawing/2014/main" id="{6AB19718-D8D2-07C5-7FC2-E1327EA612CC}"/>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9" name="X icon">
              <a:hlinkClick r:id="rId7"/>
              <a:extLst>
                <a:ext uri="{FF2B5EF4-FFF2-40B4-BE49-F238E27FC236}">
                  <a16:creationId xmlns:a16="http://schemas.microsoft.com/office/drawing/2014/main" id="{5EEEC7E6-F54A-A41B-5571-A54645DB97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17" name="LinkedIn icon">
              <a:hlinkClick r:id="rId10"/>
              <a:extLst>
                <a:ext uri="{FF2B5EF4-FFF2-40B4-BE49-F238E27FC236}">
                  <a16:creationId xmlns:a16="http://schemas.microsoft.com/office/drawing/2014/main" id="{F406FCCA-87B9-BDB0-DB6A-BD197625436F}"/>
                </a:ext>
              </a:extLst>
            </p:cNvPr>
            <p:cNvPicPr>
              <a:picLocks noChangeAspect="1"/>
            </p:cNvPicPr>
            <p:nvPr/>
          </p:nvPicPr>
          <p:blipFill>
            <a:blip r:embed="rId11" cstate="screen">
              <a:biLevel thresh="25000"/>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20" name="TextBox 19">
            <a:extLst>
              <a:ext uri="{FF2B5EF4-FFF2-40B4-BE49-F238E27FC236}">
                <a16:creationId xmlns:a16="http://schemas.microsoft.com/office/drawing/2014/main" id="{A9CBC3EA-20E5-85B5-BEAA-C6AABA8CF7CD}"/>
              </a:ext>
            </a:extLst>
          </p:cNvPr>
          <p:cNvSpPr txBox="1"/>
          <p:nvPr userDrawn="1"/>
        </p:nvSpPr>
        <p:spPr>
          <a:xfrm>
            <a:off x="0" y="3284919"/>
            <a:ext cx="12191999" cy="646331"/>
          </a:xfrm>
          <a:prstGeom prst="rect">
            <a:avLst/>
          </a:prstGeom>
          <a:noFill/>
        </p:spPr>
        <p:txBody>
          <a:bodyPr wrap="square" rtlCol="0">
            <a:spAutoFit/>
          </a:bodyPr>
          <a:lstStyle/>
          <a:p>
            <a:pPr algn="ctr">
              <a:spcBef>
                <a:spcPts val="0"/>
              </a:spcBef>
            </a:pPr>
            <a:r>
              <a:rPr lang="en-US" sz="3600" b="1" i="0" dirty="0">
                <a:solidFill>
                  <a:schemeClr val="bg1"/>
                </a:solidFill>
                <a:effectLst>
                  <a:outerShdw blurRad="38100" dist="38100" dir="2700000" algn="tl">
                    <a:srgbClr val="000000">
                      <a:alpha val="43137"/>
                    </a:srgbClr>
                  </a:outerShdw>
                </a:effectLst>
                <a:latin typeface="+mj-lt"/>
              </a:rPr>
              <a:t>TOGETHER…SHAPING THE FUTURE OF ENERGY</a:t>
            </a:r>
            <a:r>
              <a:rPr lang="en-US" sz="3600" b="1" i="0" baseline="30000" dirty="0">
                <a:solidFill>
                  <a:schemeClr val="bg1"/>
                </a:solidFill>
                <a:effectLst>
                  <a:outerShdw blurRad="38100" dist="38100" dir="2700000" algn="tl">
                    <a:srgbClr val="000000">
                      <a:alpha val="43137"/>
                    </a:srgbClr>
                  </a:outerShdw>
                </a:effectLst>
                <a:latin typeface="+mj-lt"/>
              </a:rPr>
              <a:t>®</a:t>
            </a:r>
            <a:endParaRPr lang="en-US" sz="3200" b="1" baseline="300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0995853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PRI Title Slide">
    <p:spTree>
      <p:nvGrpSpPr>
        <p:cNvPr id="1" name=""/>
        <p:cNvGrpSpPr/>
        <p:nvPr/>
      </p:nvGrpSpPr>
      <p:grpSpPr>
        <a:xfrm>
          <a:off x="0" y="0"/>
          <a:ext cx="0" cy="0"/>
          <a:chOff x="0" y="0"/>
          <a:chExt cx="0" cy="0"/>
        </a:xfrm>
      </p:grpSpPr>
      <p:pic>
        <p:nvPicPr>
          <p:cNvPr id="9" name="background image" descr="A person and person wearing hardhats and reflective jackets&#10;&#10;Description automatically generated">
            <a:extLst>
              <a:ext uri="{FF2B5EF4-FFF2-40B4-BE49-F238E27FC236}">
                <a16:creationId xmlns:a16="http://schemas.microsoft.com/office/drawing/2014/main" id="{2DD0A8DD-FE61-40EF-B134-375D569ADD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3" name="Picture 12">
            <a:extLst>
              <a:ext uri="{FF2B5EF4-FFF2-40B4-BE49-F238E27FC236}">
                <a16:creationId xmlns:a16="http://schemas.microsoft.com/office/drawing/2014/main" id="{D4E7AFC0-3046-7A4F-29FD-AC3A39AA585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4" name="icons &amp; copyright">
            <a:extLst>
              <a:ext uri="{FF2B5EF4-FFF2-40B4-BE49-F238E27FC236}">
                <a16:creationId xmlns:a16="http://schemas.microsoft.com/office/drawing/2014/main" id="{DF3957BA-113D-E1DB-5C3E-815E195CBDCA}"/>
              </a:ext>
            </a:extLst>
          </p:cNvPr>
          <p:cNvGrpSpPr/>
          <p:nvPr userDrawn="1"/>
        </p:nvGrpSpPr>
        <p:grpSpPr>
          <a:xfrm>
            <a:off x="338624" y="6181725"/>
            <a:ext cx="4435668" cy="542465"/>
            <a:chOff x="338624" y="6181725"/>
            <a:chExt cx="4435668" cy="542465"/>
          </a:xfrm>
        </p:grpSpPr>
        <p:sp>
          <p:nvSpPr>
            <p:cNvPr id="15" name="copyright">
              <a:extLst>
                <a:ext uri="{FF2B5EF4-FFF2-40B4-BE49-F238E27FC236}">
                  <a16:creationId xmlns:a16="http://schemas.microsoft.com/office/drawing/2014/main" id="{D9C092E5-FCB0-EAC0-2D7A-89F6EB7A13DA}"/>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solidFill>
                  <a:latin typeface="Calibri Light" panose="020F0302020204030204" pitchFamily="34" charset="0"/>
                  <a:cs typeface="Calibri Light" panose="020F0302020204030204" pitchFamily="34" charset="0"/>
                </a:rPr>
                <a:t>© 2025 Electric Power Research Institute, Inc. All rights reserved.</a:t>
              </a:r>
            </a:p>
          </p:txBody>
        </p:sp>
        <p:sp>
          <p:nvSpPr>
            <p:cNvPr id="19" name="epri.com">
              <a:hlinkClick r:id="rId4"/>
              <a:extLst>
                <a:ext uri="{FF2B5EF4-FFF2-40B4-BE49-F238E27FC236}">
                  <a16:creationId xmlns:a16="http://schemas.microsoft.com/office/drawing/2014/main" id="{C9C34983-A05D-E05A-6767-82E1B3B98C9B}"/>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bg1"/>
                  </a:solidFill>
                  <a:latin typeface="Century Gothic" panose="020B0502020202020204" pitchFamily="34" charset="0"/>
                </a:rPr>
                <a:t>www.epri.com</a:t>
              </a:r>
            </a:p>
          </p:txBody>
        </p:sp>
        <p:cxnSp>
          <p:nvCxnSpPr>
            <p:cNvPr id="20" name="Straight Connector 19">
              <a:extLst>
                <a:ext uri="{FF2B5EF4-FFF2-40B4-BE49-F238E27FC236}">
                  <a16:creationId xmlns:a16="http://schemas.microsoft.com/office/drawing/2014/main" id="{30EFAF85-9A2F-C018-BB08-90D258F09C85}"/>
                </a:ext>
              </a:extLst>
            </p:cNvPr>
            <p:cNvCxnSpPr/>
            <p:nvPr/>
          </p:nvCxnSpPr>
          <p:spPr bwMode="auto">
            <a:xfrm>
              <a:off x="1849289" y="6181725"/>
              <a:ext cx="0" cy="523415"/>
            </a:xfrm>
            <a:prstGeom prst="line">
              <a:avLst/>
            </a:prstGeom>
            <a:solidFill>
              <a:schemeClr val="accent1"/>
            </a:solidFill>
            <a:ln w="12700" cap="flat" cmpd="sng" algn="ctr">
              <a:solidFill>
                <a:schemeClr val="bg1"/>
              </a:solidFill>
              <a:prstDash val="solid"/>
              <a:round/>
              <a:headEnd type="none" w="med" len="med"/>
              <a:tailEnd type="none" w="med" len="med"/>
            </a:ln>
            <a:effectLst/>
          </p:spPr>
        </p:cxnSp>
        <p:pic>
          <p:nvPicPr>
            <p:cNvPr id="21" name="Facebook icon">
              <a:hlinkClick r:id="rId5"/>
              <a:extLst>
                <a:ext uri="{FF2B5EF4-FFF2-40B4-BE49-F238E27FC236}">
                  <a16:creationId xmlns:a16="http://schemas.microsoft.com/office/drawing/2014/main" id="{C117308A-00EC-AADA-547D-4319B9B378FA}"/>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22" name="X icon">
              <a:hlinkClick r:id="rId7"/>
              <a:extLst>
                <a:ext uri="{FF2B5EF4-FFF2-40B4-BE49-F238E27FC236}">
                  <a16:creationId xmlns:a16="http://schemas.microsoft.com/office/drawing/2014/main" id="{8ECFCE84-B7E1-73D3-0468-52D37E5EC6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23" name="LinkedIn icon">
              <a:hlinkClick r:id="rId10"/>
              <a:extLst>
                <a:ext uri="{FF2B5EF4-FFF2-40B4-BE49-F238E27FC236}">
                  <a16:creationId xmlns:a16="http://schemas.microsoft.com/office/drawing/2014/main" id="{261EE235-E026-EC47-864D-841B805265C1}"/>
                </a:ext>
              </a:extLst>
            </p:cNvPr>
            <p:cNvPicPr>
              <a:picLocks noChangeAspect="1"/>
            </p:cNvPicPr>
            <p:nvPr/>
          </p:nvPicPr>
          <p:blipFill>
            <a:blip r:embed="rId11" cstate="screen">
              <a:biLevel thresh="25000"/>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24" name="speaker text">
            <a:extLst>
              <a:ext uri="{FF2B5EF4-FFF2-40B4-BE49-F238E27FC236}">
                <a16:creationId xmlns:a16="http://schemas.microsoft.com/office/drawing/2014/main" id="{31979E5D-67E5-8BDB-DE09-02AB1E299781}"/>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bg1"/>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25" name="subtitle">
            <a:extLst>
              <a:ext uri="{FF2B5EF4-FFF2-40B4-BE49-F238E27FC236}">
                <a16:creationId xmlns:a16="http://schemas.microsoft.com/office/drawing/2014/main" id="{BBEBE45F-D3E2-A292-BD9F-63F65A3EED13}"/>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26" name="title text">
            <a:extLst>
              <a:ext uri="{FF2B5EF4-FFF2-40B4-BE49-F238E27FC236}">
                <a16:creationId xmlns:a16="http://schemas.microsoft.com/office/drawing/2014/main" id="{F817C941-A734-82A2-D3D8-6B3352F79B2B}"/>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27" name="Graphic 26">
            <a:extLst>
              <a:ext uri="{FF2B5EF4-FFF2-40B4-BE49-F238E27FC236}">
                <a16:creationId xmlns:a16="http://schemas.microsoft.com/office/drawing/2014/main" id="{FEE35F58-FA23-781F-DFB5-376B528FF4D0}"/>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pic>
        <p:nvPicPr>
          <p:cNvPr id="28" name="Picture 27" descr="A blue and white sign&#10;&#10;Description automatically generated">
            <a:extLst>
              <a:ext uri="{FF2B5EF4-FFF2-40B4-BE49-F238E27FC236}">
                <a16:creationId xmlns:a16="http://schemas.microsoft.com/office/drawing/2014/main" id="{1717573D-F4C2-A12A-A8A9-3B7A44B0426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4438" y="500645"/>
            <a:ext cx="3949700" cy="3644900"/>
          </a:xfrm>
          <a:prstGeom prst="rect">
            <a:avLst/>
          </a:prstGeom>
        </p:spPr>
      </p:pic>
    </p:spTree>
    <p:extLst>
      <p:ext uri="{BB962C8B-B14F-4D97-AF65-F5344CB8AC3E}">
        <p14:creationId xmlns:p14="http://schemas.microsoft.com/office/powerpoint/2010/main" val="24636932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NUC Title Slide">
    <p:spTree>
      <p:nvGrpSpPr>
        <p:cNvPr id="1" name=""/>
        <p:cNvGrpSpPr/>
        <p:nvPr/>
      </p:nvGrpSpPr>
      <p:grpSpPr>
        <a:xfrm>
          <a:off x="0" y="0"/>
          <a:ext cx="0" cy="0"/>
          <a:chOff x="0" y="0"/>
          <a:chExt cx="0" cy="0"/>
        </a:xfrm>
      </p:grpSpPr>
      <p:pic>
        <p:nvPicPr>
          <p:cNvPr id="30" name="background image">
            <a:extLst>
              <a:ext uri="{FF2B5EF4-FFF2-40B4-BE49-F238E27FC236}">
                <a16:creationId xmlns:a16="http://schemas.microsoft.com/office/drawing/2014/main" id="{B1A4651F-4976-818F-7743-A8FBD0EC41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B601E7FC-D8C1-7F96-63B7-1279F4071C9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6" name="icons &amp; copyright">
            <a:extLst>
              <a:ext uri="{FF2B5EF4-FFF2-40B4-BE49-F238E27FC236}">
                <a16:creationId xmlns:a16="http://schemas.microsoft.com/office/drawing/2014/main" id="{25B62A2F-D9BE-39C3-BB61-DEABA8A13CE3}"/>
              </a:ext>
            </a:extLst>
          </p:cNvPr>
          <p:cNvGrpSpPr/>
          <p:nvPr userDrawn="1"/>
        </p:nvGrpSpPr>
        <p:grpSpPr>
          <a:xfrm>
            <a:off x="338624" y="6181725"/>
            <a:ext cx="4435668" cy="542465"/>
            <a:chOff x="338624" y="6181725"/>
            <a:chExt cx="4435668" cy="542465"/>
          </a:xfrm>
        </p:grpSpPr>
        <p:sp>
          <p:nvSpPr>
            <p:cNvPr id="17" name="copyright">
              <a:extLst>
                <a:ext uri="{FF2B5EF4-FFF2-40B4-BE49-F238E27FC236}">
                  <a16:creationId xmlns:a16="http://schemas.microsoft.com/office/drawing/2014/main" id="{4F532AAD-3A26-4F65-7F0A-A55FDA69C53C}"/>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solidFill>
                  <a:latin typeface="Calibri Light" panose="020F0302020204030204" pitchFamily="34" charset="0"/>
                  <a:cs typeface="Calibri Light" panose="020F0302020204030204" pitchFamily="34" charset="0"/>
                </a:rPr>
                <a:t>© 2025 Electric Power Research Institute, Inc. All rights reserved.</a:t>
              </a:r>
            </a:p>
          </p:txBody>
        </p:sp>
        <p:sp>
          <p:nvSpPr>
            <p:cNvPr id="18" name="epri.com">
              <a:hlinkClick r:id="rId4"/>
              <a:extLst>
                <a:ext uri="{FF2B5EF4-FFF2-40B4-BE49-F238E27FC236}">
                  <a16:creationId xmlns:a16="http://schemas.microsoft.com/office/drawing/2014/main" id="{284819F2-7A31-6C1A-6C21-D9CAD014C82F}"/>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bg1"/>
                  </a:solidFill>
                  <a:latin typeface="Century Gothic" panose="020B0502020202020204" pitchFamily="34" charset="0"/>
                </a:rPr>
                <a:t>www.epri.com</a:t>
              </a:r>
            </a:p>
          </p:txBody>
        </p:sp>
        <p:cxnSp>
          <p:nvCxnSpPr>
            <p:cNvPr id="19" name="Straight Connector 18">
              <a:extLst>
                <a:ext uri="{FF2B5EF4-FFF2-40B4-BE49-F238E27FC236}">
                  <a16:creationId xmlns:a16="http://schemas.microsoft.com/office/drawing/2014/main" id="{B4DB9F7B-177E-8058-E009-0904B58B2BCA}"/>
                </a:ext>
              </a:extLst>
            </p:cNvPr>
            <p:cNvCxnSpPr/>
            <p:nvPr/>
          </p:nvCxnSpPr>
          <p:spPr bwMode="auto">
            <a:xfrm>
              <a:off x="1849289" y="6181725"/>
              <a:ext cx="0" cy="523415"/>
            </a:xfrm>
            <a:prstGeom prst="line">
              <a:avLst/>
            </a:prstGeom>
            <a:solidFill>
              <a:schemeClr val="accent1"/>
            </a:solidFill>
            <a:ln w="12700" cap="flat" cmpd="sng" algn="ctr">
              <a:solidFill>
                <a:schemeClr val="bg1"/>
              </a:solidFill>
              <a:prstDash val="solid"/>
              <a:round/>
              <a:headEnd type="none" w="med" len="med"/>
              <a:tailEnd type="none" w="med" len="med"/>
            </a:ln>
            <a:effectLst/>
          </p:spPr>
        </p:cxnSp>
        <p:pic>
          <p:nvPicPr>
            <p:cNvPr id="20" name="Facebook icon">
              <a:hlinkClick r:id="rId5"/>
              <a:extLst>
                <a:ext uri="{FF2B5EF4-FFF2-40B4-BE49-F238E27FC236}">
                  <a16:creationId xmlns:a16="http://schemas.microsoft.com/office/drawing/2014/main" id="{D1A39DDA-0C8F-6FF4-8039-D52F387229A8}"/>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21" name="X icon">
              <a:hlinkClick r:id="rId7"/>
              <a:extLst>
                <a:ext uri="{FF2B5EF4-FFF2-40B4-BE49-F238E27FC236}">
                  <a16:creationId xmlns:a16="http://schemas.microsoft.com/office/drawing/2014/main" id="{34280B4B-A9ED-3C9C-916E-341C4EB3F3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22" name="LinkedIn icon">
              <a:hlinkClick r:id="rId10"/>
              <a:extLst>
                <a:ext uri="{FF2B5EF4-FFF2-40B4-BE49-F238E27FC236}">
                  <a16:creationId xmlns:a16="http://schemas.microsoft.com/office/drawing/2014/main" id="{07C17A0E-9D65-8FD4-BB14-EDD65C3C2E32}"/>
                </a:ext>
              </a:extLst>
            </p:cNvPr>
            <p:cNvPicPr>
              <a:picLocks noChangeAspect="1"/>
            </p:cNvPicPr>
            <p:nvPr/>
          </p:nvPicPr>
          <p:blipFill>
            <a:blip r:embed="rId11" cstate="screen">
              <a:biLevel thresh="25000"/>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23" name="speaker text">
            <a:extLst>
              <a:ext uri="{FF2B5EF4-FFF2-40B4-BE49-F238E27FC236}">
                <a16:creationId xmlns:a16="http://schemas.microsoft.com/office/drawing/2014/main" id="{43ED1241-0F57-BE93-CEA9-046F1B13B970}"/>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bg1"/>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24" name="subtitle">
            <a:extLst>
              <a:ext uri="{FF2B5EF4-FFF2-40B4-BE49-F238E27FC236}">
                <a16:creationId xmlns:a16="http://schemas.microsoft.com/office/drawing/2014/main" id="{3F167085-AB3B-507C-3D9B-4A6B0721E480}"/>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25" name="title text">
            <a:extLst>
              <a:ext uri="{FF2B5EF4-FFF2-40B4-BE49-F238E27FC236}">
                <a16:creationId xmlns:a16="http://schemas.microsoft.com/office/drawing/2014/main" id="{76FFFAA0-4797-87B4-D6D5-915FF67A108E}"/>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26" name="Graphic 25">
            <a:extLst>
              <a:ext uri="{FF2B5EF4-FFF2-40B4-BE49-F238E27FC236}">
                <a16:creationId xmlns:a16="http://schemas.microsoft.com/office/drawing/2014/main" id="{A10EE60B-88DF-D1D4-FBE7-EACE18D42806}"/>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pic>
        <p:nvPicPr>
          <p:cNvPr id="28" name="Picture 27">
            <a:extLst>
              <a:ext uri="{FF2B5EF4-FFF2-40B4-BE49-F238E27FC236}">
                <a16:creationId xmlns:a16="http://schemas.microsoft.com/office/drawing/2014/main" id="{671E36D8-4A48-7D83-FC1C-24E8B1771BFA}"/>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124438" y="500645"/>
            <a:ext cx="3949700" cy="3644900"/>
          </a:xfrm>
          <a:prstGeom prst="rect">
            <a:avLst/>
          </a:prstGeom>
        </p:spPr>
      </p:pic>
    </p:spTree>
    <p:extLst>
      <p:ext uri="{BB962C8B-B14F-4D97-AF65-F5344CB8AC3E}">
        <p14:creationId xmlns:p14="http://schemas.microsoft.com/office/powerpoint/2010/main" val="3390356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G&amp;ES Title Slide">
    <p:spTree>
      <p:nvGrpSpPr>
        <p:cNvPr id="1" name=""/>
        <p:cNvGrpSpPr/>
        <p:nvPr/>
      </p:nvGrpSpPr>
      <p:grpSpPr>
        <a:xfrm>
          <a:off x="0" y="0"/>
          <a:ext cx="0" cy="0"/>
          <a:chOff x="0" y="0"/>
          <a:chExt cx="0" cy="0"/>
        </a:xfrm>
      </p:grpSpPr>
      <p:pic>
        <p:nvPicPr>
          <p:cNvPr id="30" name="background image">
            <a:extLst>
              <a:ext uri="{FF2B5EF4-FFF2-40B4-BE49-F238E27FC236}">
                <a16:creationId xmlns:a16="http://schemas.microsoft.com/office/drawing/2014/main" id="{5A167B2A-4EA6-373C-8101-85791B4162DB}"/>
              </a:ext>
            </a:extLst>
          </p:cNvPr>
          <p:cNvPicPr>
            <a:picLocks noChangeAspect="1"/>
          </p:cNvPicPr>
          <p:nvPr userDrawn="1"/>
        </p:nvPicPr>
        <p:blipFill>
          <a:blip r:embed="rId2"/>
          <a:src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E39B76D3-179B-9A4F-362D-270F7048E78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6" name="icons &amp; copyright">
            <a:extLst>
              <a:ext uri="{FF2B5EF4-FFF2-40B4-BE49-F238E27FC236}">
                <a16:creationId xmlns:a16="http://schemas.microsoft.com/office/drawing/2014/main" id="{E43016B5-78CA-A5A0-0443-4A7730407D2D}"/>
              </a:ext>
            </a:extLst>
          </p:cNvPr>
          <p:cNvGrpSpPr/>
          <p:nvPr userDrawn="1"/>
        </p:nvGrpSpPr>
        <p:grpSpPr>
          <a:xfrm>
            <a:off x="338624" y="6181725"/>
            <a:ext cx="4435668" cy="542465"/>
            <a:chOff x="338624" y="6181725"/>
            <a:chExt cx="4435668" cy="542465"/>
          </a:xfrm>
        </p:grpSpPr>
        <p:sp>
          <p:nvSpPr>
            <p:cNvPr id="17" name="copyright">
              <a:extLst>
                <a:ext uri="{FF2B5EF4-FFF2-40B4-BE49-F238E27FC236}">
                  <a16:creationId xmlns:a16="http://schemas.microsoft.com/office/drawing/2014/main" id="{9D907FB0-D154-084A-60E6-64D2703D441C}"/>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solidFill>
                  <a:latin typeface="Calibri Light" panose="020F0302020204030204" pitchFamily="34" charset="0"/>
                  <a:cs typeface="Calibri Light" panose="020F0302020204030204" pitchFamily="34" charset="0"/>
                </a:rPr>
                <a:t>© 2025 Electric Power Research Institute, Inc. All rights reserved.</a:t>
              </a:r>
            </a:p>
          </p:txBody>
        </p:sp>
        <p:sp>
          <p:nvSpPr>
            <p:cNvPr id="18" name="epri.com">
              <a:hlinkClick r:id="rId4"/>
              <a:extLst>
                <a:ext uri="{FF2B5EF4-FFF2-40B4-BE49-F238E27FC236}">
                  <a16:creationId xmlns:a16="http://schemas.microsoft.com/office/drawing/2014/main" id="{441A0545-BA05-9B85-68CA-75C4CFE0FA27}"/>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bg1"/>
                  </a:solidFill>
                  <a:latin typeface="Century Gothic" panose="020B0502020202020204" pitchFamily="34" charset="0"/>
                </a:rPr>
                <a:t>www.epri.com</a:t>
              </a:r>
            </a:p>
          </p:txBody>
        </p:sp>
        <p:cxnSp>
          <p:nvCxnSpPr>
            <p:cNvPr id="19" name="Straight Connector 18">
              <a:extLst>
                <a:ext uri="{FF2B5EF4-FFF2-40B4-BE49-F238E27FC236}">
                  <a16:creationId xmlns:a16="http://schemas.microsoft.com/office/drawing/2014/main" id="{E8F7C2C4-67DA-CD53-A6CD-872E17808839}"/>
                </a:ext>
              </a:extLst>
            </p:cNvPr>
            <p:cNvCxnSpPr/>
            <p:nvPr/>
          </p:nvCxnSpPr>
          <p:spPr bwMode="auto">
            <a:xfrm>
              <a:off x="1849289" y="6181725"/>
              <a:ext cx="0" cy="523415"/>
            </a:xfrm>
            <a:prstGeom prst="line">
              <a:avLst/>
            </a:prstGeom>
            <a:solidFill>
              <a:schemeClr val="accent1"/>
            </a:solidFill>
            <a:ln w="12700" cap="flat" cmpd="sng" algn="ctr">
              <a:solidFill>
                <a:schemeClr val="bg1"/>
              </a:solidFill>
              <a:prstDash val="solid"/>
              <a:round/>
              <a:headEnd type="none" w="med" len="med"/>
              <a:tailEnd type="none" w="med" len="med"/>
            </a:ln>
            <a:effectLst/>
          </p:spPr>
        </p:cxnSp>
        <p:pic>
          <p:nvPicPr>
            <p:cNvPr id="20" name="Facebook icon">
              <a:hlinkClick r:id="rId5"/>
              <a:extLst>
                <a:ext uri="{FF2B5EF4-FFF2-40B4-BE49-F238E27FC236}">
                  <a16:creationId xmlns:a16="http://schemas.microsoft.com/office/drawing/2014/main" id="{9AEAA200-D70E-48FC-DDED-C69A595FD24D}"/>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21" name="X icon">
              <a:hlinkClick r:id="rId7"/>
              <a:extLst>
                <a:ext uri="{FF2B5EF4-FFF2-40B4-BE49-F238E27FC236}">
                  <a16:creationId xmlns:a16="http://schemas.microsoft.com/office/drawing/2014/main" id="{D6B80064-143F-F36C-1ACC-4F19A0450D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22" name="LinkedIn icon">
              <a:hlinkClick r:id="rId10"/>
              <a:extLst>
                <a:ext uri="{FF2B5EF4-FFF2-40B4-BE49-F238E27FC236}">
                  <a16:creationId xmlns:a16="http://schemas.microsoft.com/office/drawing/2014/main" id="{5B26AF3E-CCFF-3C89-E7D4-D7B9F84B6E19}"/>
                </a:ext>
              </a:extLst>
            </p:cNvPr>
            <p:cNvPicPr>
              <a:picLocks noChangeAspect="1"/>
            </p:cNvPicPr>
            <p:nvPr/>
          </p:nvPicPr>
          <p:blipFill>
            <a:blip r:embed="rId11" cstate="screen">
              <a:biLevel thresh="25000"/>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23" name="speaker text">
            <a:extLst>
              <a:ext uri="{FF2B5EF4-FFF2-40B4-BE49-F238E27FC236}">
                <a16:creationId xmlns:a16="http://schemas.microsoft.com/office/drawing/2014/main" id="{FBB503EE-EFD0-C1D5-FB21-72F2F0709DBE}"/>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bg1"/>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24" name="subtitle">
            <a:extLst>
              <a:ext uri="{FF2B5EF4-FFF2-40B4-BE49-F238E27FC236}">
                <a16:creationId xmlns:a16="http://schemas.microsoft.com/office/drawing/2014/main" id="{3906FBEB-CB67-1E3D-A74E-BEBE87CDD54F}"/>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25" name="title text">
            <a:extLst>
              <a:ext uri="{FF2B5EF4-FFF2-40B4-BE49-F238E27FC236}">
                <a16:creationId xmlns:a16="http://schemas.microsoft.com/office/drawing/2014/main" id="{206D7E8C-5743-40E5-1326-64339FD9237A}"/>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26" name="Graphic 25">
            <a:extLst>
              <a:ext uri="{FF2B5EF4-FFF2-40B4-BE49-F238E27FC236}">
                <a16:creationId xmlns:a16="http://schemas.microsoft.com/office/drawing/2014/main" id="{B06A9B7A-0860-3E70-346C-B1D1FCE70FA2}"/>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pic>
        <p:nvPicPr>
          <p:cNvPr id="28" name="Picture 27">
            <a:extLst>
              <a:ext uri="{FF2B5EF4-FFF2-40B4-BE49-F238E27FC236}">
                <a16:creationId xmlns:a16="http://schemas.microsoft.com/office/drawing/2014/main" id="{19BAEA86-F0BC-F597-10F0-9B8D5E78A825}"/>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124438" y="500645"/>
            <a:ext cx="3949700" cy="3644900"/>
          </a:xfrm>
          <a:prstGeom prst="rect">
            <a:avLst/>
          </a:prstGeom>
        </p:spPr>
      </p:pic>
    </p:spTree>
    <p:extLst>
      <p:ext uri="{BB962C8B-B14F-4D97-AF65-F5344CB8AC3E}">
        <p14:creationId xmlns:p14="http://schemas.microsoft.com/office/powerpoint/2010/main" val="1397586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G&amp;ES Title Slide">
    <p:spTree>
      <p:nvGrpSpPr>
        <p:cNvPr id="1" name=""/>
        <p:cNvGrpSpPr/>
        <p:nvPr/>
      </p:nvGrpSpPr>
      <p:grpSpPr>
        <a:xfrm>
          <a:off x="0" y="0"/>
          <a:ext cx="0" cy="0"/>
          <a:chOff x="0" y="0"/>
          <a:chExt cx="0" cy="0"/>
        </a:xfrm>
      </p:grpSpPr>
      <p:pic>
        <p:nvPicPr>
          <p:cNvPr id="29" name="background image">
            <a:extLst>
              <a:ext uri="{FF2B5EF4-FFF2-40B4-BE49-F238E27FC236}">
                <a16:creationId xmlns:a16="http://schemas.microsoft.com/office/drawing/2014/main" id="{CE11379D-2A54-955B-83DD-08D4139EDC45}"/>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descr="A blue and white rectangle&#10;&#10;Description automatically generated">
            <a:extLst>
              <a:ext uri="{FF2B5EF4-FFF2-40B4-BE49-F238E27FC236}">
                <a16:creationId xmlns:a16="http://schemas.microsoft.com/office/drawing/2014/main" id="{586743F5-0B6A-590A-9280-3CFF9ABFD6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icons &amp; copyright">
            <a:extLst>
              <a:ext uri="{FF2B5EF4-FFF2-40B4-BE49-F238E27FC236}">
                <a16:creationId xmlns:a16="http://schemas.microsoft.com/office/drawing/2014/main" id="{A5BE702D-6589-BBE8-1F5D-4786929D789D}"/>
              </a:ext>
            </a:extLst>
          </p:cNvPr>
          <p:cNvGrpSpPr/>
          <p:nvPr userDrawn="1"/>
        </p:nvGrpSpPr>
        <p:grpSpPr>
          <a:xfrm>
            <a:off x="338624" y="6181725"/>
            <a:ext cx="4435668" cy="542465"/>
            <a:chOff x="338624" y="6181725"/>
            <a:chExt cx="4435668" cy="542465"/>
          </a:xfrm>
        </p:grpSpPr>
        <p:sp>
          <p:nvSpPr>
            <p:cNvPr id="8" name="copyright">
              <a:extLst>
                <a:ext uri="{FF2B5EF4-FFF2-40B4-BE49-F238E27FC236}">
                  <a16:creationId xmlns:a16="http://schemas.microsoft.com/office/drawing/2014/main" id="{7793006F-A502-4C77-781E-F3083B138E2F}"/>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2025 Electric Power Research Institute, Inc. All rights reserved.</a:t>
              </a:r>
            </a:p>
          </p:txBody>
        </p:sp>
        <p:sp>
          <p:nvSpPr>
            <p:cNvPr id="9" name="epri.com">
              <a:hlinkClick r:id="rId4"/>
              <a:extLst>
                <a:ext uri="{FF2B5EF4-FFF2-40B4-BE49-F238E27FC236}">
                  <a16:creationId xmlns:a16="http://schemas.microsoft.com/office/drawing/2014/main" id="{94FE15AE-CD0D-DA02-13B6-6AC2EF378771}"/>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tx1">
                      <a:lumMod val="65000"/>
                      <a:lumOff val="35000"/>
                    </a:schemeClr>
                  </a:solidFill>
                  <a:latin typeface="Century Gothic" panose="020B0502020202020204" pitchFamily="34" charset="0"/>
                </a:rPr>
                <a:t>www.epri.com</a:t>
              </a:r>
            </a:p>
          </p:txBody>
        </p:sp>
        <p:cxnSp>
          <p:nvCxnSpPr>
            <p:cNvPr id="10" name="Straight Connector 9">
              <a:extLst>
                <a:ext uri="{FF2B5EF4-FFF2-40B4-BE49-F238E27FC236}">
                  <a16:creationId xmlns:a16="http://schemas.microsoft.com/office/drawing/2014/main" id="{7B2A2711-EE67-6D13-160A-8CB27345BBB5}"/>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11" name="Facebook icon">
              <a:hlinkClick r:id="rId5"/>
              <a:extLst>
                <a:ext uri="{FF2B5EF4-FFF2-40B4-BE49-F238E27FC236}">
                  <a16:creationId xmlns:a16="http://schemas.microsoft.com/office/drawing/2014/main" id="{1BEED67E-196F-0126-3050-7E00784BA3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12" name="X icon">
              <a:hlinkClick r:id="rId7"/>
              <a:extLst>
                <a:ext uri="{FF2B5EF4-FFF2-40B4-BE49-F238E27FC236}">
                  <a16:creationId xmlns:a16="http://schemas.microsoft.com/office/drawing/2014/main" id="{78FC5618-848C-9FEF-B681-085424F804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13" name="LinkedIn icon">
              <a:hlinkClick r:id="rId10"/>
              <a:extLst>
                <a:ext uri="{FF2B5EF4-FFF2-40B4-BE49-F238E27FC236}">
                  <a16:creationId xmlns:a16="http://schemas.microsoft.com/office/drawing/2014/main" id="{CB6DFDBB-F27A-A123-E3E3-23B3599A60C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14" name="speaker text">
            <a:extLst>
              <a:ext uri="{FF2B5EF4-FFF2-40B4-BE49-F238E27FC236}">
                <a16:creationId xmlns:a16="http://schemas.microsoft.com/office/drawing/2014/main" id="{F0700B10-3571-82F0-CBEF-EA825436FB26}"/>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lumMod val="75000"/>
                    <a:lumOff val="25000"/>
                  </a:schemeClr>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15" name="subtitle">
            <a:extLst>
              <a:ext uri="{FF2B5EF4-FFF2-40B4-BE49-F238E27FC236}">
                <a16:creationId xmlns:a16="http://schemas.microsoft.com/office/drawing/2014/main" id="{C57E226B-4A43-D50A-6BB5-19EA6ADF3B85}"/>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23" name="title text">
            <a:extLst>
              <a:ext uri="{FF2B5EF4-FFF2-40B4-BE49-F238E27FC236}">
                <a16:creationId xmlns:a16="http://schemas.microsoft.com/office/drawing/2014/main" id="{EBD3BB55-FF81-E999-476B-9CE5CEBFA0E6}"/>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27" name="Graphic 26">
            <a:extLst>
              <a:ext uri="{FF2B5EF4-FFF2-40B4-BE49-F238E27FC236}">
                <a16:creationId xmlns:a16="http://schemas.microsoft.com/office/drawing/2014/main" id="{13FC8515-7565-F182-2227-F7A032268B38}"/>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pic>
        <p:nvPicPr>
          <p:cNvPr id="28" name="Picture 27">
            <a:extLst>
              <a:ext uri="{FF2B5EF4-FFF2-40B4-BE49-F238E27FC236}">
                <a16:creationId xmlns:a16="http://schemas.microsoft.com/office/drawing/2014/main" id="{4347CAFF-78C7-8F1D-5DF5-81DC64FA52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124438" y="500645"/>
            <a:ext cx="3949700" cy="3644900"/>
          </a:xfrm>
          <a:prstGeom prst="rect">
            <a:avLst/>
          </a:prstGeom>
        </p:spPr>
      </p:pic>
    </p:spTree>
    <p:extLst>
      <p:ext uri="{BB962C8B-B14F-4D97-AF65-F5344CB8AC3E}">
        <p14:creationId xmlns:p14="http://schemas.microsoft.com/office/powerpoint/2010/main" val="2006912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mp;DI Title Slide">
    <p:spTree>
      <p:nvGrpSpPr>
        <p:cNvPr id="1" name=""/>
        <p:cNvGrpSpPr/>
        <p:nvPr/>
      </p:nvGrpSpPr>
      <p:grpSpPr>
        <a:xfrm>
          <a:off x="0" y="0"/>
          <a:ext cx="0" cy="0"/>
          <a:chOff x="0" y="0"/>
          <a:chExt cx="0" cy="0"/>
        </a:xfrm>
      </p:grpSpPr>
      <p:pic>
        <p:nvPicPr>
          <p:cNvPr id="42" name="background image">
            <a:extLst>
              <a:ext uri="{FF2B5EF4-FFF2-40B4-BE49-F238E27FC236}">
                <a16:creationId xmlns:a16="http://schemas.microsoft.com/office/drawing/2014/main" id="{E05AEB82-F4EE-A28A-4895-89823A0733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0" name="Picture 29">
            <a:extLst>
              <a:ext uri="{FF2B5EF4-FFF2-40B4-BE49-F238E27FC236}">
                <a16:creationId xmlns:a16="http://schemas.microsoft.com/office/drawing/2014/main" id="{60682BE6-8EBD-C7A2-A277-8D585603E1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31" name="icons &amp; copyright">
            <a:extLst>
              <a:ext uri="{FF2B5EF4-FFF2-40B4-BE49-F238E27FC236}">
                <a16:creationId xmlns:a16="http://schemas.microsoft.com/office/drawing/2014/main" id="{9D6786AF-F0A9-8A53-5CA2-1A736F188A7B}"/>
              </a:ext>
            </a:extLst>
          </p:cNvPr>
          <p:cNvGrpSpPr/>
          <p:nvPr userDrawn="1"/>
        </p:nvGrpSpPr>
        <p:grpSpPr>
          <a:xfrm>
            <a:off x="338624" y="6181725"/>
            <a:ext cx="4435668" cy="542465"/>
            <a:chOff x="338624" y="6181725"/>
            <a:chExt cx="4435668" cy="542465"/>
          </a:xfrm>
        </p:grpSpPr>
        <p:sp>
          <p:nvSpPr>
            <p:cNvPr id="32" name="copyright">
              <a:extLst>
                <a:ext uri="{FF2B5EF4-FFF2-40B4-BE49-F238E27FC236}">
                  <a16:creationId xmlns:a16="http://schemas.microsoft.com/office/drawing/2014/main" id="{C0308A44-BBE5-D81F-574F-07760DD25357}"/>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solidFill>
                  <a:latin typeface="Calibri Light" panose="020F0302020204030204" pitchFamily="34" charset="0"/>
                  <a:cs typeface="Calibri Light" panose="020F0302020204030204" pitchFamily="34" charset="0"/>
                </a:rPr>
                <a:t>© 2025 Electric Power Research Institute, Inc. All rights reserved.</a:t>
              </a:r>
            </a:p>
          </p:txBody>
        </p:sp>
        <p:sp>
          <p:nvSpPr>
            <p:cNvPr id="33" name="epri.com">
              <a:hlinkClick r:id="rId4"/>
              <a:extLst>
                <a:ext uri="{FF2B5EF4-FFF2-40B4-BE49-F238E27FC236}">
                  <a16:creationId xmlns:a16="http://schemas.microsoft.com/office/drawing/2014/main" id="{66E6DE23-313B-E3BC-9F1B-97374B0591AE}"/>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bg1"/>
                  </a:solidFill>
                  <a:latin typeface="Century Gothic" panose="020B0502020202020204" pitchFamily="34" charset="0"/>
                </a:rPr>
                <a:t>www.epri.com</a:t>
              </a:r>
            </a:p>
          </p:txBody>
        </p:sp>
        <p:cxnSp>
          <p:nvCxnSpPr>
            <p:cNvPr id="34" name="Straight Connector 33">
              <a:extLst>
                <a:ext uri="{FF2B5EF4-FFF2-40B4-BE49-F238E27FC236}">
                  <a16:creationId xmlns:a16="http://schemas.microsoft.com/office/drawing/2014/main" id="{0EA8D29D-E276-8A9F-432D-CA03F32877AE}"/>
                </a:ext>
              </a:extLst>
            </p:cNvPr>
            <p:cNvCxnSpPr/>
            <p:nvPr/>
          </p:nvCxnSpPr>
          <p:spPr bwMode="auto">
            <a:xfrm>
              <a:off x="1849289" y="6181725"/>
              <a:ext cx="0" cy="523415"/>
            </a:xfrm>
            <a:prstGeom prst="line">
              <a:avLst/>
            </a:prstGeom>
            <a:solidFill>
              <a:schemeClr val="accent1"/>
            </a:solidFill>
            <a:ln w="12700" cap="flat" cmpd="sng" algn="ctr">
              <a:solidFill>
                <a:schemeClr val="bg1"/>
              </a:solidFill>
              <a:prstDash val="solid"/>
              <a:round/>
              <a:headEnd type="none" w="med" len="med"/>
              <a:tailEnd type="none" w="med" len="med"/>
            </a:ln>
            <a:effectLst/>
          </p:spPr>
        </p:cxnSp>
        <p:pic>
          <p:nvPicPr>
            <p:cNvPr id="35" name="Facebook icon">
              <a:hlinkClick r:id="rId5"/>
              <a:extLst>
                <a:ext uri="{FF2B5EF4-FFF2-40B4-BE49-F238E27FC236}">
                  <a16:creationId xmlns:a16="http://schemas.microsoft.com/office/drawing/2014/main" id="{788E205B-86D1-5D42-086E-CF540F7510B3}"/>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36" name="X icon">
              <a:hlinkClick r:id="rId7"/>
              <a:extLst>
                <a:ext uri="{FF2B5EF4-FFF2-40B4-BE49-F238E27FC236}">
                  <a16:creationId xmlns:a16="http://schemas.microsoft.com/office/drawing/2014/main" id="{6ADAEAA1-0A2D-FA7B-2834-B26E58B43F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37" name="LinkedIn icon">
              <a:hlinkClick r:id="rId10"/>
              <a:extLst>
                <a:ext uri="{FF2B5EF4-FFF2-40B4-BE49-F238E27FC236}">
                  <a16:creationId xmlns:a16="http://schemas.microsoft.com/office/drawing/2014/main" id="{25B5DAB4-F93E-34E1-98FD-5BD0FC49EFE1}"/>
                </a:ext>
              </a:extLst>
            </p:cNvPr>
            <p:cNvPicPr>
              <a:picLocks noChangeAspect="1"/>
            </p:cNvPicPr>
            <p:nvPr/>
          </p:nvPicPr>
          <p:blipFill>
            <a:blip r:embed="rId11" cstate="screen">
              <a:biLevel thresh="25000"/>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38" name="speaker text">
            <a:extLst>
              <a:ext uri="{FF2B5EF4-FFF2-40B4-BE49-F238E27FC236}">
                <a16:creationId xmlns:a16="http://schemas.microsoft.com/office/drawing/2014/main" id="{A87EEFC4-E3B1-F0F2-15FA-8F1A23F22E2C}"/>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bg1"/>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39" name="subtitle">
            <a:extLst>
              <a:ext uri="{FF2B5EF4-FFF2-40B4-BE49-F238E27FC236}">
                <a16:creationId xmlns:a16="http://schemas.microsoft.com/office/drawing/2014/main" id="{C76A19F8-BAE9-BA8F-B563-151CD8FA8F07}"/>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40" name="title text">
            <a:extLst>
              <a:ext uri="{FF2B5EF4-FFF2-40B4-BE49-F238E27FC236}">
                <a16:creationId xmlns:a16="http://schemas.microsoft.com/office/drawing/2014/main" id="{E6942DE2-765D-442E-D8F4-BC8FF3D105A1}"/>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41" name="Graphic 40">
            <a:extLst>
              <a:ext uri="{FF2B5EF4-FFF2-40B4-BE49-F238E27FC236}">
                <a16:creationId xmlns:a16="http://schemas.microsoft.com/office/drawing/2014/main" id="{0B6B56EA-BABB-5FC4-6FEC-9D66AC73C867}"/>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pic>
        <p:nvPicPr>
          <p:cNvPr id="14" name="Picture 13">
            <a:extLst>
              <a:ext uri="{FF2B5EF4-FFF2-40B4-BE49-F238E27FC236}">
                <a16:creationId xmlns:a16="http://schemas.microsoft.com/office/drawing/2014/main" id="{EEA4E1A8-A76F-65C2-56EA-A8E6B334F24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124438" y="500645"/>
            <a:ext cx="3949700" cy="3644900"/>
          </a:xfrm>
          <a:prstGeom prst="rect">
            <a:avLst/>
          </a:prstGeom>
        </p:spPr>
      </p:pic>
    </p:spTree>
    <p:extLst>
      <p:ext uri="{BB962C8B-B14F-4D97-AF65-F5344CB8AC3E}">
        <p14:creationId xmlns:p14="http://schemas.microsoft.com/office/powerpoint/2010/main" val="2958518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amp;SES Title Slide">
    <p:spTree>
      <p:nvGrpSpPr>
        <p:cNvPr id="1" name=""/>
        <p:cNvGrpSpPr/>
        <p:nvPr/>
      </p:nvGrpSpPr>
      <p:grpSpPr>
        <a:xfrm>
          <a:off x="0" y="0"/>
          <a:ext cx="0" cy="0"/>
          <a:chOff x="0" y="0"/>
          <a:chExt cx="0" cy="0"/>
        </a:xfrm>
      </p:grpSpPr>
      <p:pic>
        <p:nvPicPr>
          <p:cNvPr id="30" name="background image">
            <a:extLst>
              <a:ext uri="{FF2B5EF4-FFF2-40B4-BE49-F238E27FC236}">
                <a16:creationId xmlns:a16="http://schemas.microsoft.com/office/drawing/2014/main" id="{899DCDB5-1E6B-5B83-12DE-B680C90D8B9F}"/>
              </a:ext>
            </a:extLst>
          </p:cNvPr>
          <p:cNvPicPr>
            <a:picLocks noChangeAspect="1"/>
          </p:cNvPicPr>
          <p:nvPr userDrawn="1"/>
        </p:nvPicPr>
        <p:blipFill>
          <a:blip r:embed="rId2"/>
          <a:src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92852ED3-81AE-965C-CC42-1B2877ADBCD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6" name="icons &amp; copyright">
            <a:extLst>
              <a:ext uri="{FF2B5EF4-FFF2-40B4-BE49-F238E27FC236}">
                <a16:creationId xmlns:a16="http://schemas.microsoft.com/office/drawing/2014/main" id="{D6323CE5-3A3A-707E-E736-7A89B04168D4}"/>
              </a:ext>
            </a:extLst>
          </p:cNvPr>
          <p:cNvGrpSpPr/>
          <p:nvPr userDrawn="1"/>
        </p:nvGrpSpPr>
        <p:grpSpPr>
          <a:xfrm>
            <a:off x="338624" y="6181725"/>
            <a:ext cx="4435668" cy="542465"/>
            <a:chOff x="338624" y="6181725"/>
            <a:chExt cx="4435668" cy="542465"/>
          </a:xfrm>
        </p:grpSpPr>
        <p:sp>
          <p:nvSpPr>
            <p:cNvPr id="17" name="copyright">
              <a:extLst>
                <a:ext uri="{FF2B5EF4-FFF2-40B4-BE49-F238E27FC236}">
                  <a16:creationId xmlns:a16="http://schemas.microsoft.com/office/drawing/2014/main" id="{E1BE62DB-F81C-98A1-D15E-622BBE798D70}"/>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solidFill>
                  <a:latin typeface="Calibri Light" panose="020F0302020204030204" pitchFamily="34" charset="0"/>
                  <a:cs typeface="Calibri Light" panose="020F0302020204030204" pitchFamily="34" charset="0"/>
                </a:rPr>
                <a:t>© 2025 Electric Power Research Institute, Inc. All rights reserved.</a:t>
              </a:r>
            </a:p>
          </p:txBody>
        </p:sp>
        <p:sp>
          <p:nvSpPr>
            <p:cNvPr id="18" name="epri.com">
              <a:hlinkClick r:id="rId4"/>
              <a:extLst>
                <a:ext uri="{FF2B5EF4-FFF2-40B4-BE49-F238E27FC236}">
                  <a16:creationId xmlns:a16="http://schemas.microsoft.com/office/drawing/2014/main" id="{1D5B6699-1556-A96B-5D74-378B9871A95A}"/>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bg1"/>
                  </a:solidFill>
                  <a:latin typeface="Century Gothic" panose="020B0502020202020204" pitchFamily="34" charset="0"/>
                </a:rPr>
                <a:t>www.epri.com</a:t>
              </a:r>
            </a:p>
          </p:txBody>
        </p:sp>
        <p:cxnSp>
          <p:nvCxnSpPr>
            <p:cNvPr id="19" name="Straight Connector 18">
              <a:extLst>
                <a:ext uri="{FF2B5EF4-FFF2-40B4-BE49-F238E27FC236}">
                  <a16:creationId xmlns:a16="http://schemas.microsoft.com/office/drawing/2014/main" id="{394EB9B5-E6A1-5DE5-02B7-BF55E30143B7}"/>
                </a:ext>
              </a:extLst>
            </p:cNvPr>
            <p:cNvCxnSpPr/>
            <p:nvPr/>
          </p:nvCxnSpPr>
          <p:spPr bwMode="auto">
            <a:xfrm>
              <a:off x="1849289" y="6181725"/>
              <a:ext cx="0" cy="523415"/>
            </a:xfrm>
            <a:prstGeom prst="line">
              <a:avLst/>
            </a:prstGeom>
            <a:solidFill>
              <a:schemeClr val="accent1"/>
            </a:solidFill>
            <a:ln w="12700" cap="flat" cmpd="sng" algn="ctr">
              <a:solidFill>
                <a:schemeClr val="bg1"/>
              </a:solidFill>
              <a:prstDash val="solid"/>
              <a:round/>
              <a:headEnd type="none" w="med" len="med"/>
              <a:tailEnd type="none" w="med" len="med"/>
            </a:ln>
            <a:effectLst/>
          </p:spPr>
        </p:cxnSp>
        <p:pic>
          <p:nvPicPr>
            <p:cNvPr id="20" name="Facebook icon">
              <a:hlinkClick r:id="rId5"/>
              <a:extLst>
                <a:ext uri="{FF2B5EF4-FFF2-40B4-BE49-F238E27FC236}">
                  <a16:creationId xmlns:a16="http://schemas.microsoft.com/office/drawing/2014/main" id="{FD1D0A58-86EE-15E3-EB42-761B64D79678}"/>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21" name="X icon">
              <a:hlinkClick r:id="rId7"/>
              <a:extLst>
                <a:ext uri="{FF2B5EF4-FFF2-40B4-BE49-F238E27FC236}">
                  <a16:creationId xmlns:a16="http://schemas.microsoft.com/office/drawing/2014/main" id="{38E7E498-7FE7-0750-D604-28AB2823A6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22" name="LinkedIn icon">
              <a:hlinkClick r:id="rId10"/>
              <a:extLst>
                <a:ext uri="{FF2B5EF4-FFF2-40B4-BE49-F238E27FC236}">
                  <a16:creationId xmlns:a16="http://schemas.microsoft.com/office/drawing/2014/main" id="{535D4DDE-D561-DB2D-4335-F85AE9B4BF24}"/>
                </a:ext>
              </a:extLst>
            </p:cNvPr>
            <p:cNvPicPr>
              <a:picLocks noChangeAspect="1"/>
            </p:cNvPicPr>
            <p:nvPr/>
          </p:nvPicPr>
          <p:blipFill>
            <a:blip r:embed="rId11" cstate="screen">
              <a:biLevel thresh="25000"/>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23" name="speaker text">
            <a:extLst>
              <a:ext uri="{FF2B5EF4-FFF2-40B4-BE49-F238E27FC236}">
                <a16:creationId xmlns:a16="http://schemas.microsoft.com/office/drawing/2014/main" id="{D666ABFE-311F-AE13-5CB0-976FC0CA5F6B}"/>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bg1"/>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24" name="subtitle">
            <a:extLst>
              <a:ext uri="{FF2B5EF4-FFF2-40B4-BE49-F238E27FC236}">
                <a16:creationId xmlns:a16="http://schemas.microsoft.com/office/drawing/2014/main" id="{017D0E3D-A738-1F5E-9010-F0EA27616F1C}"/>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25" name="title text">
            <a:extLst>
              <a:ext uri="{FF2B5EF4-FFF2-40B4-BE49-F238E27FC236}">
                <a16:creationId xmlns:a16="http://schemas.microsoft.com/office/drawing/2014/main" id="{0DABBD4A-3F87-4B09-9CD1-38E24B15A8BB}"/>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26" name="Graphic 25">
            <a:extLst>
              <a:ext uri="{FF2B5EF4-FFF2-40B4-BE49-F238E27FC236}">
                <a16:creationId xmlns:a16="http://schemas.microsoft.com/office/drawing/2014/main" id="{73187E4A-F2C7-E069-4E8E-2447B4F46728}"/>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pic>
        <p:nvPicPr>
          <p:cNvPr id="28" name="Picture 27">
            <a:extLst>
              <a:ext uri="{FF2B5EF4-FFF2-40B4-BE49-F238E27FC236}">
                <a16:creationId xmlns:a16="http://schemas.microsoft.com/office/drawing/2014/main" id="{755E1A2E-64A4-6457-1AC5-B8B9418453E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124438" y="500645"/>
            <a:ext cx="3949700" cy="3644900"/>
          </a:xfrm>
          <a:prstGeom prst="rect">
            <a:avLst/>
          </a:prstGeom>
        </p:spPr>
      </p:pic>
    </p:spTree>
    <p:extLst>
      <p:ext uri="{BB962C8B-B14F-4D97-AF65-F5344CB8AC3E}">
        <p14:creationId xmlns:p14="http://schemas.microsoft.com/office/powerpoint/2010/main" val="3850243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 Title Slide">
    <p:spTree>
      <p:nvGrpSpPr>
        <p:cNvPr id="1" name=""/>
        <p:cNvGrpSpPr/>
        <p:nvPr/>
      </p:nvGrpSpPr>
      <p:grpSpPr>
        <a:xfrm>
          <a:off x="0" y="0"/>
          <a:ext cx="0" cy="0"/>
          <a:chOff x="0" y="0"/>
          <a:chExt cx="0" cy="0"/>
        </a:xfrm>
      </p:grpSpPr>
      <p:pic>
        <p:nvPicPr>
          <p:cNvPr id="28" name="background image">
            <a:extLst>
              <a:ext uri="{FF2B5EF4-FFF2-40B4-BE49-F238E27FC236}">
                <a16:creationId xmlns:a16="http://schemas.microsoft.com/office/drawing/2014/main" id="{5AA49A4A-9AA4-2918-BD59-DC5C93BD1E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14" name="Picture 13">
            <a:extLst>
              <a:ext uri="{FF2B5EF4-FFF2-40B4-BE49-F238E27FC236}">
                <a16:creationId xmlns:a16="http://schemas.microsoft.com/office/drawing/2014/main" id="{9E180E81-620C-6BC1-ED8A-D9AFE09AA0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 y="0"/>
            <a:ext cx="12192000" cy="6858000"/>
          </a:xfrm>
          <a:prstGeom prst="rect">
            <a:avLst/>
          </a:prstGeom>
        </p:spPr>
      </p:pic>
      <p:grpSp>
        <p:nvGrpSpPr>
          <p:cNvPr id="15" name="icons &amp; copyright">
            <a:extLst>
              <a:ext uri="{FF2B5EF4-FFF2-40B4-BE49-F238E27FC236}">
                <a16:creationId xmlns:a16="http://schemas.microsoft.com/office/drawing/2014/main" id="{78C03AC4-EBDC-9EBF-E07F-242B0B9CEEFE}"/>
              </a:ext>
            </a:extLst>
          </p:cNvPr>
          <p:cNvGrpSpPr/>
          <p:nvPr userDrawn="1"/>
        </p:nvGrpSpPr>
        <p:grpSpPr>
          <a:xfrm>
            <a:off x="338624" y="6181725"/>
            <a:ext cx="4435668" cy="542465"/>
            <a:chOff x="338624" y="6181725"/>
            <a:chExt cx="4435668" cy="542465"/>
          </a:xfrm>
        </p:grpSpPr>
        <p:sp>
          <p:nvSpPr>
            <p:cNvPr id="16" name="copyright">
              <a:extLst>
                <a:ext uri="{FF2B5EF4-FFF2-40B4-BE49-F238E27FC236}">
                  <a16:creationId xmlns:a16="http://schemas.microsoft.com/office/drawing/2014/main" id="{BA874871-7F59-C1C9-8616-F208AE887481}"/>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solidFill>
                  <a:latin typeface="Calibri Light" panose="020F0302020204030204" pitchFamily="34" charset="0"/>
                  <a:cs typeface="Calibri Light" panose="020F0302020204030204" pitchFamily="34" charset="0"/>
                </a:rPr>
                <a:t>© 2025 Electric Power Research Institute, Inc. All rights reserved.</a:t>
              </a:r>
            </a:p>
          </p:txBody>
        </p:sp>
        <p:sp>
          <p:nvSpPr>
            <p:cNvPr id="17" name="epri.com">
              <a:hlinkClick r:id="rId4"/>
              <a:extLst>
                <a:ext uri="{FF2B5EF4-FFF2-40B4-BE49-F238E27FC236}">
                  <a16:creationId xmlns:a16="http://schemas.microsoft.com/office/drawing/2014/main" id="{7FBE783E-79BC-833F-3DE5-35A3FD34CE28}"/>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bg1"/>
                  </a:solidFill>
                  <a:latin typeface="Century Gothic" panose="020B0502020202020204" pitchFamily="34" charset="0"/>
                </a:rPr>
                <a:t>www.epri.com</a:t>
              </a:r>
            </a:p>
          </p:txBody>
        </p:sp>
        <p:cxnSp>
          <p:nvCxnSpPr>
            <p:cNvPr id="18" name="Straight Connector 17">
              <a:extLst>
                <a:ext uri="{FF2B5EF4-FFF2-40B4-BE49-F238E27FC236}">
                  <a16:creationId xmlns:a16="http://schemas.microsoft.com/office/drawing/2014/main" id="{E50F1BBB-E51D-4D18-B318-111CABA7A827}"/>
                </a:ext>
              </a:extLst>
            </p:cNvPr>
            <p:cNvCxnSpPr/>
            <p:nvPr/>
          </p:nvCxnSpPr>
          <p:spPr bwMode="auto">
            <a:xfrm>
              <a:off x="1849289" y="6181725"/>
              <a:ext cx="0" cy="523415"/>
            </a:xfrm>
            <a:prstGeom prst="line">
              <a:avLst/>
            </a:prstGeom>
            <a:solidFill>
              <a:schemeClr val="accent1"/>
            </a:solidFill>
            <a:ln w="12700" cap="flat" cmpd="sng" algn="ctr">
              <a:solidFill>
                <a:schemeClr val="bg1"/>
              </a:solidFill>
              <a:prstDash val="solid"/>
              <a:round/>
              <a:headEnd type="none" w="med" len="med"/>
              <a:tailEnd type="none" w="med" len="med"/>
            </a:ln>
            <a:effectLst/>
          </p:spPr>
        </p:cxnSp>
        <p:pic>
          <p:nvPicPr>
            <p:cNvPr id="19" name="Facebook icon">
              <a:hlinkClick r:id="rId5"/>
              <a:extLst>
                <a:ext uri="{FF2B5EF4-FFF2-40B4-BE49-F238E27FC236}">
                  <a16:creationId xmlns:a16="http://schemas.microsoft.com/office/drawing/2014/main" id="{9A6B08C5-86AC-4CC3-4DF1-0AEA51389EEA}"/>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20" name="X icon">
              <a:hlinkClick r:id="rId7"/>
              <a:extLst>
                <a:ext uri="{FF2B5EF4-FFF2-40B4-BE49-F238E27FC236}">
                  <a16:creationId xmlns:a16="http://schemas.microsoft.com/office/drawing/2014/main" id="{5F186DE6-4283-E9CE-6A88-C15938123C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21" name="LinkedIn icon">
              <a:hlinkClick r:id="rId10"/>
              <a:extLst>
                <a:ext uri="{FF2B5EF4-FFF2-40B4-BE49-F238E27FC236}">
                  <a16:creationId xmlns:a16="http://schemas.microsoft.com/office/drawing/2014/main" id="{EE20731D-E3A0-BB12-8173-F214F00D1BC9}"/>
                </a:ext>
              </a:extLst>
            </p:cNvPr>
            <p:cNvPicPr>
              <a:picLocks noChangeAspect="1"/>
            </p:cNvPicPr>
            <p:nvPr/>
          </p:nvPicPr>
          <p:blipFill>
            <a:blip r:embed="rId11" cstate="screen">
              <a:biLevel thresh="25000"/>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22" name="speaker text">
            <a:extLst>
              <a:ext uri="{FF2B5EF4-FFF2-40B4-BE49-F238E27FC236}">
                <a16:creationId xmlns:a16="http://schemas.microsoft.com/office/drawing/2014/main" id="{B8D3D2B3-AE24-5B3F-80B6-F94ABCA40B9F}"/>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bg1"/>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23" name="subtitle">
            <a:extLst>
              <a:ext uri="{FF2B5EF4-FFF2-40B4-BE49-F238E27FC236}">
                <a16:creationId xmlns:a16="http://schemas.microsoft.com/office/drawing/2014/main" id="{35F8A1BB-047F-B517-0DD9-6E076E78A3EE}"/>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24" name="title text">
            <a:extLst>
              <a:ext uri="{FF2B5EF4-FFF2-40B4-BE49-F238E27FC236}">
                <a16:creationId xmlns:a16="http://schemas.microsoft.com/office/drawing/2014/main" id="{FE6D33B7-B0A9-DDA5-FA46-1B748384079F}"/>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25" name="Graphic 24">
            <a:extLst>
              <a:ext uri="{FF2B5EF4-FFF2-40B4-BE49-F238E27FC236}">
                <a16:creationId xmlns:a16="http://schemas.microsoft.com/office/drawing/2014/main" id="{C4D92122-D886-6D44-2A24-4B49F9C7793B}"/>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pic>
        <p:nvPicPr>
          <p:cNvPr id="27" name="Picture 26">
            <a:extLst>
              <a:ext uri="{FF2B5EF4-FFF2-40B4-BE49-F238E27FC236}">
                <a16:creationId xmlns:a16="http://schemas.microsoft.com/office/drawing/2014/main" id="{777059C8-4222-0673-4AF8-D2D19FFFC2FA}"/>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124438" y="500645"/>
            <a:ext cx="3949700" cy="3644900"/>
          </a:xfrm>
          <a:prstGeom prst="rect">
            <a:avLst/>
          </a:prstGeom>
        </p:spPr>
      </p:pic>
    </p:spTree>
    <p:extLst>
      <p:ext uri="{BB962C8B-B14F-4D97-AF65-F5344CB8AC3E}">
        <p14:creationId xmlns:p14="http://schemas.microsoft.com/office/powerpoint/2010/main" val="3372061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Gen Title Slide">
    <p:spTree>
      <p:nvGrpSpPr>
        <p:cNvPr id="1" name=""/>
        <p:cNvGrpSpPr/>
        <p:nvPr/>
      </p:nvGrpSpPr>
      <p:grpSpPr>
        <a:xfrm>
          <a:off x="0" y="0"/>
          <a:ext cx="0" cy="0"/>
          <a:chOff x="0" y="0"/>
          <a:chExt cx="0" cy="0"/>
        </a:xfrm>
      </p:grpSpPr>
      <p:pic>
        <p:nvPicPr>
          <p:cNvPr id="4" name="background image">
            <a:extLst>
              <a:ext uri="{FF2B5EF4-FFF2-40B4-BE49-F238E27FC236}">
                <a16:creationId xmlns:a16="http://schemas.microsoft.com/office/drawing/2014/main" id="{B0A3716A-B757-8E39-F66B-0356B9257E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14" name="Picture 13">
            <a:extLst>
              <a:ext uri="{FF2B5EF4-FFF2-40B4-BE49-F238E27FC236}">
                <a16:creationId xmlns:a16="http://schemas.microsoft.com/office/drawing/2014/main" id="{9E180E81-620C-6BC1-ED8A-D9AFE09AA0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 y="0"/>
            <a:ext cx="12192000" cy="6858000"/>
          </a:xfrm>
          <a:prstGeom prst="rect">
            <a:avLst/>
          </a:prstGeom>
        </p:spPr>
      </p:pic>
      <p:grpSp>
        <p:nvGrpSpPr>
          <p:cNvPr id="15" name="icons &amp; copyright">
            <a:extLst>
              <a:ext uri="{FF2B5EF4-FFF2-40B4-BE49-F238E27FC236}">
                <a16:creationId xmlns:a16="http://schemas.microsoft.com/office/drawing/2014/main" id="{78C03AC4-EBDC-9EBF-E07F-242B0B9CEEFE}"/>
              </a:ext>
            </a:extLst>
          </p:cNvPr>
          <p:cNvGrpSpPr/>
          <p:nvPr userDrawn="1"/>
        </p:nvGrpSpPr>
        <p:grpSpPr>
          <a:xfrm>
            <a:off x="338624" y="6181725"/>
            <a:ext cx="4435668" cy="542465"/>
            <a:chOff x="338624" y="6181725"/>
            <a:chExt cx="4435668" cy="542465"/>
          </a:xfrm>
        </p:grpSpPr>
        <p:sp>
          <p:nvSpPr>
            <p:cNvPr id="16" name="copyright">
              <a:extLst>
                <a:ext uri="{FF2B5EF4-FFF2-40B4-BE49-F238E27FC236}">
                  <a16:creationId xmlns:a16="http://schemas.microsoft.com/office/drawing/2014/main" id="{BA874871-7F59-C1C9-8616-F208AE887481}"/>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solidFill>
                  <a:latin typeface="Calibri Light" panose="020F0302020204030204" pitchFamily="34" charset="0"/>
                  <a:cs typeface="Calibri Light" panose="020F0302020204030204" pitchFamily="34" charset="0"/>
                </a:rPr>
                <a:t>© 2025 Electric Power Research Institute, Inc. All rights reserved.</a:t>
              </a:r>
            </a:p>
          </p:txBody>
        </p:sp>
        <p:sp>
          <p:nvSpPr>
            <p:cNvPr id="17" name="epri.com">
              <a:hlinkClick r:id="rId4"/>
              <a:extLst>
                <a:ext uri="{FF2B5EF4-FFF2-40B4-BE49-F238E27FC236}">
                  <a16:creationId xmlns:a16="http://schemas.microsoft.com/office/drawing/2014/main" id="{7FBE783E-79BC-833F-3DE5-35A3FD34CE28}"/>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bg1"/>
                  </a:solidFill>
                  <a:latin typeface="Century Gothic" panose="020B0502020202020204" pitchFamily="34" charset="0"/>
                </a:rPr>
                <a:t>www.epri.com</a:t>
              </a:r>
            </a:p>
          </p:txBody>
        </p:sp>
        <p:cxnSp>
          <p:nvCxnSpPr>
            <p:cNvPr id="18" name="Straight Connector 17">
              <a:extLst>
                <a:ext uri="{FF2B5EF4-FFF2-40B4-BE49-F238E27FC236}">
                  <a16:creationId xmlns:a16="http://schemas.microsoft.com/office/drawing/2014/main" id="{E50F1BBB-E51D-4D18-B318-111CABA7A827}"/>
                </a:ext>
              </a:extLst>
            </p:cNvPr>
            <p:cNvCxnSpPr/>
            <p:nvPr/>
          </p:nvCxnSpPr>
          <p:spPr bwMode="auto">
            <a:xfrm>
              <a:off x="1849289" y="6181725"/>
              <a:ext cx="0" cy="523415"/>
            </a:xfrm>
            <a:prstGeom prst="line">
              <a:avLst/>
            </a:prstGeom>
            <a:solidFill>
              <a:schemeClr val="accent1"/>
            </a:solidFill>
            <a:ln w="12700" cap="flat" cmpd="sng" algn="ctr">
              <a:solidFill>
                <a:schemeClr val="bg1"/>
              </a:solidFill>
              <a:prstDash val="solid"/>
              <a:round/>
              <a:headEnd type="none" w="med" len="med"/>
              <a:tailEnd type="none" w="med" len="med"/>
            </a:ln>
            <a:effectLst/>
          </p:spPr>
        </p:cxnSp>
        <p:pic>
          <p:nvPicPr>
            <p:cNvPr id="19" name="Facebook icon">
              <a:hlinkClick r:id="rId5"/>
              <a:extLst>
                <a:ext uri="{FF2B5EF4-FFF2-40B4-BE49-F238E27FC236}">
                  <a16:creationId xmlns:a16="http://schemas.microsoft.com/office/drawing/2014/main" id="{9A6B08C5-86AC-4CC3-4DF1-0AEA51389EEA}"/>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20" name="X icon">
              <a:hlinkClick r:id="rId7"/>
              <a:extLst>
                <a:ext uri="{FF2B5EF4-FFF2-40B4-BE49-F238E27FC236}">
                  <a16:creationId xmlns:a16="http://schemas.microsoft.com/office/drawing/2014/main" id="{5F186DE6-4283-E9CE-6A88-C15938123C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21" name="LinkedIn icon">
              <a:hlinkClick r:id="rId10"/>
              <a:extLst>
                <a:ext uri="{FF2B5EF4-FFF2-40B4-BE49-F238E27FC236}">
                  <a16:creationId xmlns:a16="http://schemas.microsoft.com/office/drawing/2014/main" id="{EE20731D-E3A0-BB12-8173-F214F00D1BC9}"/>
                </a:ext>
              </a:extLst>
            </p:cNvPr>
            <p:cNvPicPr>
              <a:picLocks noChangeAspect="1"/>
            </p:cNvPicPr>
            <p:nvPr/>
          </p:nvPicPr>
          <p:blipFill>
            <a:blip r:embed="rId11" cstate="screen">
              <a:biLevel thresh="25000"/>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22" name="speaker text">
            <a:extLst>
              <a:ext uri="{FF2B5EF4-FFF2-40B4-BE49-F238E27FC236}">
                <a16:creationId xmlns:a16="http://schemas.microsoft.com/office/drawing/2014/main" id="{B8D3D2B3-AE24-5B3F-80B6-F94ABCA40B9F}"/>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bg1"/>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23" name="subtitle">
            <a:extLst>
              <a:ext uri="{FF2B5EF4-FFF2-40B4-BE49-F238E27FC236}">
                <a16:creationId xmlns:a16="http://schemas.microsoft.com/office/drawing/2014/main" id="{35F8A1BB-047F-B517-0DD9-6E076E78A3EE}"/>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24" name="title text">
            <a:extLst>
              <a:ext uri="{FF2B5EF4-FFF2-40B4-BE49-F238E27FC236}">
                <a16:creationId xmlns:a16="http://schemas.microsoft.com/office/drawing/2014/main" id="{FE6D33B7-B0A9-DDA5-FA46-1B748384079F}"/>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25" name="Graphic 24">
            <a:extLst>
              <a:ext uri="{FF2B5EF4-FFF2-40B4-BE49-F238E27FC236}">
                <a16:creationId xmlns:a16="http://schemas.microsoft.com/office/drawing/2014/main" id="{C4D92122-D886-6D44-2A24-4B49F9C7793B}"/>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pic>
        <p:nvPicPr>
          <p:cNvPr id="3" name="Picture 2">
            <a:extLst>
              <a:ext uri="{FF2B5EF4-FFF2-40B4-BE49-F238E27FC236}">
                <a16:creationId xmlns:a16="http://schemas.microsoft.com/office/drawing/2014/main" id="{7D9D6C4A-F71A-A26B-14AE-79CFB19D258A}"/>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124438" y="500645"/>
            <a:ext cx="3949700" cy="3644900"/>
          </a:xfrm>
          <a:prstGeom prst="rect">
            <a:avLst/>
          </a:prstGeom>
        </p:spPr>
      </p:pic>
    </p:spTree>
    <p:extLst>
      <p:ext uri="{BB962C8B-B14F-4D97-AF65-F5344CB8AC3E}">
        <p14:creationId xmlns:p14="http://schemas.microsoft.com/office/powerpoint/2010/main" val="169191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Title Slide">
    <p:spTree>
      <p:nvGrpSpPr>
        <p:cNvPr id="1" name=""/>
        <p:cNvGrpSpPr/>
        <p:nvPr/>
      </p:nvGrpSpPr>
      <p:grpSpPr>
        <a:xfrm>
          <a:off x="0" y="0"/>
          <a:ext cx="0" cy="0"/>
          <a:chOff x="0" y="0"/>
          <a:chExt cx="0" cy="0"/>
        </a:xfrm>
      </p:grpSpPr>
      <p:pic>
        <p:nvPicPr>
          <p:cNvPr id="5" name="background image">
            <a:extLst>
              <a:ext uri="{FF2B5EF4-FFF2-40B4-BE49-F238E27FC236}">
                <a16:creationId xmlns:a16="http://schemas.microsoft.com/office/drawing/2014/main" id="{9699FE8E-B75C-D9C3-E4BB-603CDC30779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9E180E81-620C-6BC1-ED8A-D9AFE09AA0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5" name="icons &amp; copyright">
            <a:extLst>
              <a:ext uri="{FF2B5EF4-FFF2-40B4-BE49-F238E27FC236}">
                <a16:creationId xmlns:a16="http://schemas.microsoft.com/office/drawing/2014/main" id="{78C03AC4-EBDC-9EBF-E07F-242B0B9CEEFE}"/>
              </a:ext>
            </a:extLst>
          </p:cNvPr>
          <p:cNvGrpSpPr/>
          <p:nvPr userDrawn="1"/>
        </p:nvGrpSpPr>
        <p:grpSpPr>
          <a:xfrm>
            <a:off x="338624" y="6181725"/>
            <a:ext cx="4435668" cy="542465"/>
            <a:chOff x="338624" y="6181725"/>
            <a:chExt cx="4435668" cy="542465"/>
          </a:xfrm>
        </p:grpSpPr>
        <p:sp>
          <p:nvSpPr>
            <p:cNvPr id="16" name="copyright">
              <a:extLst>
                <a:ext uri="{FF2B5EF4-FFF2-40B4-BE49-F238E27FC236}">
                  <a16:creationId xmlns:a16="http://schemas.microsoft.com/office/drawing/2014/main" id="{BA874871-7F59-C1C9-8616-F208AE887481}"/>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solidFill>
                  <a:latin typeface="Calibri Light" panose="020F0302020204030204" pitchFamily="34" charset="0"/>
                  <a:cs typeface="Calibri Light" panose="020F0302020204030204" pitchFamily="34" charset="0"/>
                </a:rPr>
                <a:t>© 2025 Electric Power Research Institute, Inc. All rights reserved.</a:t>
              </a:r>
            </a:p>
          </p:txBody>
        </p:sp>
        <p:sp>
          <p:nvSpPr>
            <p:cNvPr id="17" name="epri.com">
              <a:hlinkClick r:id="rId4"/>
              <a:extLst>
                <a:ext uri="{FF2B5EF4-FFF2-40B4-BE49-F238E27FC236}">
                  <a16:creationId xmlns:a16="http://schemas.microsoft.com/office/drawing/2014/main" id="{7FBE783E-79BC-833F-3DE5-35A3FD34CE28}"/>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bg1"/>
                  </a:solidFill>
                  <a:latin typeface="Century Gothic" panose="020B0502020202020204" pitchFamily="34" charset="0"/>
                </a:rPr>
                <a:t>www.epri.com</a:t>
              </a:r>
            </a:p>
          </p:txBody>
        </p:sp>
        <p:cxnSp>
          <p:nvCxnSpPr>
            <p:cNvPr id="18" name="Straight Connector 17">
              <a:extLst>
                <a:ext uri="{FF2B5EF4-FFF2-40B4-BE49-F238E27FC236}">
                  <a16:creationId xmlns:a16="http://schemas.microsoft.com/office/drawing/2014/main" id="{E50F1BBB-E51D-4D18-B318-111CABA7A827}"/>
                </a:ext>
              </a:extLst>
            </p:cNvPr>
            <p:cNvCxnSpPr/>
            <p:nvPr/>
          </p:nvCxnSpPr>
          <p:spPr bwMode="auto">
            <a:xfrm>
              <a:off x="1849289" y="6181725"/>
              <a:ext cx="0" cy="523415"/>
            </a:xfrm>
            <a:prstGeom prst="line">
              <a:avLst/>
            </a:prstGeom>
            <a:solidFill>
              <a:schemeClr val="accent1"/>
            </a:solidFill>
            <a:ln w="12700" cap="flat" cmpd="sng" algn="ctr">
              <a:solidFill>
                <a:schemeClr val="bg1"/>
              </a:solidFill>
              <a:prstDash val="solid"/>
              <a:round/>
              <a:headEnd type="none" w="med" len="med"/>
              <a:tailEnd type="none" w="med" len="med"/>
            </a:ln>
            <a:effectLst/>
          </p:spPr>
        </p:cxnSp>
        <p:pic>
          <p:nvPicPr>
            <p:cNvPr id="19" name="Facebook icon">
              <a:hlinkClick r:id="rId5"/>
              <a:extLst>
                <a:ext uri="{FF2B5EF4-FFF2-40B4-BE49-F238E27FC236}">
                  <a16:creationId xmlns:a16="http://schemas.microsoft.com/office/drawing/2014/main" id="{9A6B08C5-86AC-4CC3-4DF1-0AEA51389EEA}"/>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20" name="X icon">
              <a:hlinkClick r:id="rId7"/>
              <a:extLst>
                <a:ext uri="{FF2B5EF4-FFF2-40B4-BE49-F238E27FC236}">
                  <a16:creationId xmlns:a16="http://schemas.microsoft.com/office/drawing/2014/main" id="{5F186DE6-4283-E9CE-6A88-C15938123C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21" name="LinkedIn icon">
              <a:hlinkClick r:id="rId10"/>
              <a:extLst>
                <a:ext uri="{FF2B5EF4-FFF2-40B4-BE49-F238E27FC236}">
                  <a16:creationId xmlns:a16="http://schemas.microsoft.com/office/drawing/2014/main" id="{EE20731D-E3A0-BB12-8173-F214F00D1BC9}"/>
                </a:ext>
              </a:extLst>
            </p:cNvPr>
            <p:cNvPicPr>
              <a:picLocks noChangeAspect="1"/>
            </p:cNvPicPr>
            <p:nvPr/>
          </p:nvPicPr>
          <p:blipFill>
            <a:blip r:embed="rId11" cstate="screen">
              <a:biLevel thresh="25000"/>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22" name="speaker text">
            <a:extLst>
              <a:ext uri="{FF2B5EF4-FFF2-40B4-BE49-F238E27FC236}">
                <a16:creationId xmlns:a16="http://schemas.microsoft.com/office/drawing/2014/main" id="{B8D3D2B3-AE24-5B3F-80B6-F94ABCA40B9F}"/>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bg1"/>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23" name="subtitle">
            <a:extLst>
              <a:ext uri="{FF2B5EF4-FFF2-40B4-BE49-F238E27FC236}">
                <a16:creationId xmlns:a16="http://schemas.microsoft.com/office/drawing/2014/main" id="{35F8A1BB-047F-B517-0DD9-6E076E78A3EE}"/>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24" name="title text">
            <a:extLst>
              <a:ext uri="{FF2B5EF4-FFF2-40B4-BE49-F238E27FC236}">
                <a16:creationId xmlns:a16="http://schemas.microsoft.com/office/drawing/2014/main" id="{FE6D33B7-B0A9-DDA5-FA46-1B748384079F}"/>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25" name="Graphic 24">
            <a:extLst>
              <a:ext uri="{FF2B5EF4-FFF2-40B4-BE49-F238E27FC236}">
                <a16:creationId xmlns:a16="http://schemas.microsoft.com/office/drawing/2014/main" id="{C4D92122-D886-6D44-2A24-4B49F9C7793B}"/>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pic>
        <p:nvPicPr>
          <p:cNvPr id="2" name="Picture 1">
            <a:extLst>
              <a:ext uri="{FF2B5EF4-FFF2-40B4-BE49-F238E27FC236}">
                <a16:creationId xmlns:a16="http://schemas.microsoft.com/office/drawing/2014/main" id="{9321B1FC-4882-1A84-3506-EE64823924C6}"/>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124438" y="500645"/>
            <a:ext cx="3949700" cy="3644900"/>
          </a:xfrm>
          <a:prstGeom prst="rect">
            <a:avLst/>
          </a:prstGeom>
        </p:spPr>
      </p:pic>
    </p:spTree>
    <p:extLst>
      <p:ext uri="{BB962C8B-B14F-4D97-AF65-F5344CB8AC3E}">
        <p14:creationId xmlns:p14="http://schemas.microsoft.com/office/powerpoint/2010/main" val="5358941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mpty Title Slide">
    <p:spTree>
      <p:nvGrpSpPr>
        <p:cNvPr id="1" name=""/>
        <p:cNvGrpSpPr/>
        <p:nvPr/>
      </p:nvGrpSpPr>
      <p:grpSpPr>
        <a:xfrm>
          <a:off x="0" y="0"/>
          <a:ext cx="0" cy="0"/>
          <a:chOff x="0" y="0"/>
          <a:chExt cx="0" cy="0"/>
        </a:xfrm>
      </p:grpSpPr>
      <p:pic>
        <p:nvPicPr>
          <p:cNvPr id="5" name="background image">
            <a:extLst>
              <a:ext uri="{FF2B5EF4-FFF2-40B4-BE49-F238E27FC236}">
                <a16:creationId xmlns:a16="http://schemas.microsoft.com/office/drawing/2014/main" id="{9699FE8E-B75C-D9C3-E4BB-603CDC30779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9E180E81-620C-6BC1-ED8A-D9AFE09AA0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5" name="icons &amp; copyright">
            <a:extLst>
              <a:ext uri="{FF2B5EF4-FFF2-40B4-BE49-F238E27FC236}">
                <a16:creationId xmlns:a16="http://schemas.microsoft.com/office/drawing/2014/main" id="{78C03AC4-EBDC-9EBF-E07F-242B0B9CEEFE}"/>
              </a:ext>
            </a:extLst>
          </p:cNvPr>
          <p:cNvGrpSpPr/>
          <p:nvPr userDrawn="1"/>
        </p:nvGrpSpPr>
        <p:grpSpPr>
          <a:xfrm>
            <a:off x="338624" y="6181725"/>
            <a:ext cx="4435668" cy="542465"/>
            <a:chOff x="338624" y="6181725"/>
            <a:chExt cx="4435668" cy="542465"/>
          </a:xfrm>
        </p:grpSpPr>
        <p:sp>
          <p:nvSpPr>
            <p:cNvPr id="16" name="copyright">
              <a:extLst>
                <a:ext uri="{FF2B5EF4-FFF2-40B4-BE49-F238E27FC236}">
                  <a16:creationId xmlns:a16="http://schemas.microsoft.com/office/drawing/2014/main" id="{BA874871-7F59-C1C9-8616-F208AE887481}"/>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solidFill>
                  <a:latin typeface="Calibri Light" panose="020F0302020204030204" pitchFamily="34" charset="0"/>
                  <a:cs typeface="Calibri Light" panose="020F0302020204030204" pitchFamily="34" charset="0"/>
                </a:rPr>
                <a:t>© 2025 Electric Power Research Institute, Inc. All rights reserved.</a:t>
              </a:r>
            </a:p>
          </p:txBody>
        </p:sp>
        <p:sp>
          <p:nvSpPr>
            <p:cNvPr id="17" name="epri.com">
              <a:hlinkClick r:id="rId4"/>
              <a:extLst>
                <a:ext uri="{FF2B5EF4-FFF2-40B4-BE49-F238E27FC236}">
                  <a16:creationId xmlns:a16="http://schemas.microsoft.com/office/drawing/2014/main" id="{7FBE783E-79BC-833F-3DE5-35A3FD34CE28}"/>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bg1"/>
                  </a:solidFill>
                  <a:latin typeface="Century Gothic" panose="020B0502020202020204" pitchFamily="34" charset="0"/>
                </a:rPr>
                <a:t>www.epri.com</a:t>
              </a:r>
            </a:p>
          </p:txBody>
        </p:sp>
        <p:cxnSp>
          <p:nvCxnSpPr>
            <p:cNvPr id="18" name="Straight Connector 17">
              <a:extLst>
                <a:ext uri="{FF2B5EF4-FFF2-40B4-BE49-F238E27FC236}">
                  <a16:creationId xmlns:a16="http://schemas.microsoft.com/office/drawing/2014/main" id="{E50F1BBB-E51D-4D18-B318-111CABA7A827}"/>
                </a:ext>
              </a:extLst>
            </p:cNvPr>
            <p:cNvCxnSpPr/>
            <p:nvPr/>
          </p:nvCxnSpPr>
          <p:spPr bwMode="auto">
            <a:xfrm>
              <a:off x="1849289" y="6181725"/>
              <a:ext cx="0" cy="523415"/>
            </a:xfrm>
            <a:prstGeom prst="line">
              <a:avLst/>
            </a:prstGeom>
            <a:solidFill>
              <a:schemeClr val="accent1"/>
            </a:solidFill>
            <a:ln w="12700" cap="flat" cmpd="sng" algn="ctr">
              <a:solidFill>
                <a:schemeClr val="bg1"/>
              </a:solidFill>
              <a:prstDash val="solid"/>
              <a:round/>
              <a:headEnd type="none" w="med" len="med"/>
              <a:tailEnd type="none" w="med" len="med"/>
            </a:ln>
            <a:effectLst/>
          </p:spPr>
        </p:cxnSp>
        <p:pic>
          <p:nvPicPr>
            <p:cNvPr id="19" name="Facebook icon">
              <a:hlinkClick r:id="rId5"/>
              <a:extLst>
                <a:ext uri="{FF2B5EF4-FFF2-40B4-BE49-F238E27FC236}">
                  <a16:creationId xmlns:a16="http://schemas.microsoft.com/office/drawing/2014/main" id="{9A6B08C5-86AC-4CC3-4DF1-0AEA51389EEA}"/>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20" name="X icon">
              <a:hlinkClick r:id="rId7"/>
              <a:extLst>
                <a:ext uri="{FF2B5EF4-FFF2-40B4-BE49-F238E27FC236}">
                  <a16:creationId xmlns:a16="http://schemas.microsoft.com/office/drawing/2014/main" id="{5F186DE6-4283-E9CE-6A88-C15938123C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21" name="LinkedIn icon">
              <a:hlinkClick r:id="rId10"/>
              <a:extLst>
                <a:ext uri="{FF2B5EF4-FFF2-40B4-BE49-F238E27FC236}">
                  <a16:creationId xmlns:a16="http://schemas.microsoft.com/office/drawing/2014/main" id="{EE20731D-E3A0-BB12-8173-F214F00D1BC9}"/>
                </a:ext>
              </a:extLst>
            </p:cNvPr>
            <p:cNvPicPr>
              <a:picLocks noChangeAspect="1"/>
            </p:cNvPicPr>
            <p:nvPr/>
          </p:nvPicPr>
          <p:blipFill>
            <a:blip r:embed="rId11" cstate="screen">
              <a:biLevel thresh="25000"/>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22" name="speaker text">
            <a:extLst>
              <a:ext uri="{FF2B5EF4-FFF2-40B4-BE49-F238E27FC236}">
                <a16:creationId xmlns:a16="http://schemas.microsoft.com/office/drawing/2014/main" id="{B8D3D2B3-AE24-5B3F-80B6-F94ABCA40B9F}"/>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bg1"/>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23" name="subtitle">
            <a:extLst>
              <a:ext uri="{FF2B5EF4-FFF2-40B4-BE49-F238E27FC236}">
                <a16:creationId xmlns:a16="http://schemas.microsoft.com/office/drawing/2014/main" id="{35F8A1BB-047F-B517-0DD9-6E076E78A3EE}"/>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24" name="title text">
            <a:extLst>
              <a:ext uri="{FF2B5EF4-FFF2-40B4-BE49-F238E27FC236}">
                <a16:creationId xmlns:a16="http://schemas.microsoft.com/office/drawing/2014/main" id="{FE6D33B7-B0A9-DDA5-FA46-1B748384079F}"/>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25" name="Graphic 24">
            <a:extLst>
              <a:ext uri="{FF2B5EF4-FFF2-40B4-BE49-F238E27FC236}">
                <a16:creationId xmlns:a16="http://schemas.microsoft.com/office/drawing/2014/main" id="{C4D92122-D886-6D44-2A24-4B49F9C7793B}"/>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spTree>
    <p:extLst>
      <p:ext uri="{BB962C8B-B14F-4D97-AF65-F5344CB8AC3E}">
        <p14:creationId xmlns:p14="http://schemas.microsoft.com/office/powerpoint/2010/main" val="3070884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no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365760" y="1005840"/>
            <a:ext cx="11430000" cy="53949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52614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Highlight Box">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no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365760" y="1005840"/>
            <a:ext cx="11430000" cy="48463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04FAA409-EC2B-4245-BB55-6C0CC85D75F0}"/>
              </a:ext>
            </a:extLst>
          </p:cNvPr>
          <p:cNvSpPr>
            <a:spLocks noGrp="1"/>
          </p:cNvSpPr>
          <p:nvPr>
            <p:ph type="body" sz="quarter" idx="10"/>
          </p:nvPr>
        </p:nvSpPr>
        <p:spPr>
          <a:xfrm>
            <a:off x="365125" y="5943600"/>
            <a:ext cx="11430000" cy="548640"/>
          </a:xfrm>
          <a:solidFill>
            <a:srgbClr val="0040C0"/>
          </a:solidFill>
        </p:spPr>
        <p:txBody>
          <a:bodyPr anchor="ctr">
            <a:normAutofit/>
          </a:bodyPr>
          <a:lstStyle>
            <a:lvl1pPr marL="0" indent="0" algn="ctr">
              <a:spcAft>
                <a:spcPts val="0"/>
              </a:spcAft>
              <a:buNone/>
              <a:defRPr sz="2800" b="1">
                <a:solidFill>
                  <a:schemeClr val="bg1"/>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5075604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with Highligh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3E03F-F02F-4FA3-91CB-67CB140953AE}"/>
              </a:ext>
            </a:extLst>
          </p:cNvPr>
          <p:cNvSpPr>
            <a:spLocks noGrp="1"/>
          </p:cNvSpPr>
          <p:nvPr>
            <p:ph type="title"/>
          </p:nvPr>
        </p:nvSpPr>
        <p:spPr>
          <a:xfrm>
            <a:off x="365760" y="182563"/>
            <a:ext cx="11430000" cy="731520"/>
          </a:xfrm>
        </p:spPr>
        <p:txBody>
          <a:bodyPr/>
          <a:lstStyle/>
          <a:p>
            <a:r>
              <a:rPr lang="en-US"/>
              <a:t>Click to edit Master title style</a:t>
            </a:r>
          </a:p>
        </p:txBody>
      </p:sp>
      <p:sp>
        <p:nvSpPr>
          <p:cNvPr id="5" name="Text Placeholder 4">
            <a:extLst>
              <a:ext uri="{FF2B5EF4-FFF2-40B4-BE49-F238E27FC236}">
                <a16:creationId xmlns:a16="http://schemas.microsoft.com/office/drawing/2014/main" id="{527D7085-5105-4024-BD3C-F69FB71287EC}"/>
              </a:ext>
            </a:extLst>
          </p:cNvPr>
          <p:cNvSpPr>
            <a:spLocks noGrp="1"/>
          </p:cNvSpPr>
          <p:nvPr>
            <p:ph type="body" sz="quarter" idx="10"/>
          </p:nvPr>
        </p:nvSpPr>
        <p:spPr>
          <a:xfrm>
            <a:off x="365760" y="5943600"/>
            <a:ext cx="11430000" cy="548640"/>
          </a:xfrm>
          <a:solidFill>
            <a:srgbClr val="0040C0"/>
          </a:solidFill>
        </p:spPr>
        <p:txBody>
          <a:bodyPr anchor="ctr">
            <a:normAutofit/>
          </a:bodyPr>
          <a:lstStyle>
            <a:lvl1pPr marL="0" indent="0" algn="ctr">
              <a:buNone/>
              <a:defRPr sz="2800" b="1">
                <a:solidFill>
                  <a:schemeClr val="bg1"/>
                </a:solidFill>
                <a:latin typeface="+mj-lt"/>
              </a:defRPr>
            </a:lvl1pPr>
            <a:lvl2pPr marL="287338" indent="0">
              <a:buNone/>
              <a:defRPr/>
            </a:lvl2pPr>
          </a:lstStyle>
          <a:p>
            <a:pPr lvl="0"/>
            <a:r>
              <a:rPr lang="en-US" dirty="0"/>
              <a:t>Click to edit Master text styles</a:t>
            </a:r>
          </a:p>
        </p:txBody>
      </p:sp>
    </p:spTree>
    <p:extLst>
      <p:ext uri="{BB962C8B-B14F-4D97-AF65-F5344CB8AC3E}">
        <p14:creationId xmlns:p14="http://schemas.microsoft.com/office/powerpoint/2010/main" val="2280702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lstStyle/>
          <a:p>
            <a:r>
              <a:rPr lang="en-US" dirty="0"/>
              <a:t>Click to edit Master title style</a:t>
            </a:r>
          </a:p>
        </p:txBody>
      </p:sp>
    </p:spTree>
    <p:extLst>
      <p:ext uri="{BB962C8B-B14F-4D97-AF65-F5344CB8AC3E}">
        <p14:creationId xmlns:p14="http://schemas.microsoft.com/office/powerpoint/2010/main" val="3690012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amp;DI Title Slide">
    <p:spTree>
      <p:nvGrpSpPr>
        <p:cNvPr id="1" name=""/>
        <p:cNvGrpSpPr/>
        <p:nvPr/>
      </p:nvGrpSpPr>
      <p:grpSpPr>
        <a:xfrm>
          <a:off x="0" y="0"/>
          <a:ext cx="0" cy="0"/>
          <a:chOff x="0" y="0"/>
          <a:chExt cx="0" cy="0"/>
        </a:xfrm>
      </p:grpSpPr>
      <p:pic>
        <p:nvPicPr>
          <p:cNvPr id="4" name="background image">
            <a:extLst>
              <a:ext uri="{FF2B5EF4-FFF2-40B4-BE49-F238E27FC236}">
                <a16:creationId xmlns:a16="http://schemas.microsoft.com/office/drawing/2014/main" id="{5BFA1840-DB6D-7159-AE26-E3D9252E9C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descr="A blue and white rectangle&#10;&#10;Description automatically generated">
            <a:extLst>
              <a:ext uri="{FF2B5EF4-FFF2-40B4-BE49-F238E27FC236}">
                <a16:creationId xmlns:a16="http://schemas.microsoft.com/office/drawing/2014/main" id="{9EC0545B-DE59-6EF1-E72D-C715244C95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icons &amp; copyright">
            <a:extLst>
              <a:ext uri="{FF2B5EF4-FFF2-40B4-BE49-F238E27FC236}">
                <a16:creationId xmlns:a16="http://schemas.microsoft.com/office/drawing/2014/main" id="{CDFD1DEF-B29C-AB3C-3E73-DFA749F3C980}"/>
              </a:ext>
            </a:extLst>
          </p:cNvPr>
          <p:cNvGrpSpPr/>
          <p:nvPr userDrawn="1"/>
        </p:nvGrpSpPr>
        <p:grpSpPr>
          <a:xfrm>
            <a:off x="338624" y="6181725"/>
            <a:ext cx="4435668" cy="542465"/>
            <a:chOff x="338624" y="6181725"/>
            <a:chExt cx="4435668" cy="542465"/>
          </a:xfrm>
        </p:grpSpPr>
        <p:sp>
          <p:nvSpPr>
            <p:cNvPr id="7" name="copyright">
              <a:extLst>
                <a:ext uri="{FF2B5EF4-FFF2-40B4-BE49-F238E27FC236}">
                  <a16:creationId xmlns:a16="http://schemas.microsoft.com/office/drawing/2014/main" id="{CFF25273-5F20-DD77-58AE-9D4FF0996930}"/>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2025 Electric Power Research Institute, Inc. All rights reserved.</a:t>
              </a:r>
            </a:p>
          </p:txBody>
        </p:sp>
        <p:sp>
          <p:nvSpPr>
            <p:cNvPr id="8" name="epri.com">
              <a:hlinkClick r:id="rId4"/>
              <a:extLst>
                <a:ext uri="{FF2B5EF4-FFF2-40B4-BE49-F238E27FC236}">
                  <a16:creationId xmlns:a16="http://schemas.microsoft.com/office/drawing/2014/main" id="{5C3364B0-225F-08F0-B311-40F2E30A9C10}"/>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tx1">
                      <a:lumMod val="65000"/>
                      <a:lumOff val="35000"/>
                    </a:schemeClr>
                  </a:solidFill>
                  <a:latin typeface="Century Gothic" panose="020B0502020202020204" pitchFamily="34" charset="0"/>
                </a:rPr>
                <a:t>www.epri.com</a:t>
              </a:r>
            </a:p>
          </p:txBody>
        </p:sp>
        <p:cxnSp>
          <p:nvCxnSpPr>
            <p:cNvPr id="9" name="Straight Connector 8">
              <a:extLst>
                <a:ext uri="{FF2B5EF4-FFF2-40B4-BE49-F238E27FC236}">
                  <a16:creationId xmlns:a16="http://schemas.microsoft.com/office/drawing/2014/main" id="{55FADAA3-185A-791A-4E59-6E323A93BBBF}"/>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10" name="Facebook icon">
              <a:hlinkClick r:id="rId5"/>
              <a:extLst>
                <a:ext uri="{FF2B5EF4-FFF2-40B4-BE49-F238E27FC236}">
                  <a16:creationId xmlns:a16="http://schemas.microsoft.com/office/drawing/2014/main" id="{F23EC820-610D-6376-1C3E-DE4A8B30E9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11" name="X icon">
              <a:hlinkClick r:id="rId7"/>
              <a:extLst>
                <a:ext uri="{FF2B5EF4-FFF2-40B4-BE49-F238E27FC236}">
                  <a16:creationId xmlns:a16="http://schemas.microsoft.com/office/drawing/2014/main" id="{7AFBAC84-F0EB-3CD2-E8F2-D8EA5B2D25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12" name="LinkedIn icon">
              <a:hlinkClick r:id="rId10"/>
              <a:extLst>
                <a:ext uri="{FF2B5EF4-FFF2-40B4-BE49-F238E27FC236}">
                  <a16:creationId xmlns:a16="http://schemas.microsoft.com/office/drawing/2014/main" id="{8D5FC7E2-24D9-3BDE-748A-82963161922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13" name="speaker text">
            <a:extLst>
              <a:ext uri="{FF2B5EF4-FFF2-40B4-BE49-F238E27FC236}">
                <a16:creationId xmlns:a16="http://schemas.microsoft.com/office/drawing/2014/main" id="{A84FE7D4-F5AC-618E-372B-1DFC23D993CE}"/>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lumMod val="75000"/>
                    <a:lumOff val="25000"/>
                  </a:schemeClr>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14" name="subtitle">
            <a:extLst>
              <a:ext uri="{FF2B5EF4-FFF2-40B4-BE49-F238E27FC236}">
                <a16:creationId xmlns:a16="http://schemas.microsoft.com/office/drawing/2014/main" id="{66DE7777-90B9-EBAE-A6EF-3017FCF11E43}"/>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23" name="title text">
            <a:extLst>
              <a:ext uri="{FF2B5EF4-FFF2-40B4-BE49-F238E27FC236}">
                <a16:creationId xmlns:a16="http://schemas.microsoft.com/office/drawing/2014/main" id="{7440C898-4ED3-3626-EFD8-4B1DA7285DA8}"/>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27" name="Graphic 26">
            <a:extLst>
              <a:ext uri="{FF2B5EF4-FFF2-40B4-BE49-F238E27FC236}">
                <a16:creationId xmlns:a16="http://schemas.microsoft.com/office/drawing/2014/main" id="{CFD40E50-2685-769D-C610-B300B1ACED13}"/>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pic>
        <p:nvPicPr>
          <p:cNvPr id="28" name="Picture 27">
            <a:extLst>
              <a:ext uri="{FF2B5EF4-FFF2-40B4-BE49-F238E27FC236}">
                <a16:creationId xmlns:a16="http://schemas.microsoft.com/office/drawing/2014/main" id="{43C4ABC3-12AE-008E-0B64-EF4DE57CBD9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124438" y="500645"/>
            <a:ext cx="3949700" cy="3644900"/>
          </a:xfrm>
          <a:prstGeom prst="rect">
            <a:avLst/>
          </a:prstGeom>
        </p:spPr>
      </p:pic>
    </p:spTree>
    <p:extLst>
      <p:ext uri="{BB962C8B-B14F-4D97-AF65-F5344CB8AC3E}">
        <p14:creationId xmlns:p14="http://schemas.microsoft.com/office/powerpoint/2010/main" val="2350022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lstStyle/>
          <a:p>
            <a:r>
              <a:rPr lang="en-US" dirty="0"/>
              <a:t>Click to edit Master title style</a:t>
            </a:r>
          </a:p>
        </p:txBody>
      </p:sp>
      <p:sp>
        <p:nvSpPr>
          <p:cNvPr id="3" name="Content Placeholder 2"/>
          <p:cNvSpPr>
            <a:spLocks noGrp="1"/>
          </p:cNvSpPr>
          <p:nvPr>
            <p:ph sz="half" idx="1"/>
          </p:nvPr>
        </p:nvSpPr>
        <p:spPr>
          <a:xfrm>
            <a:off x="365760" y="1005840"/>
            <a:ext cx="5577840" cy="5394960"/>
          </a:xfrm>
        </p:spPr>
        <p:txBody>
          <a:bodyPr>
            <a:normAutofit/>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005840"/>
            <a:ext cx="5577840" cy="5394960"/>
          </a:xfrm>
        </p:spPr>
        <p:txBody>
          <a:bodyPr>
            <a:normAutofit/>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3662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lumns with Highlight Box">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lstStyle/>
          <a:p>
            <a:r>
              <a:rPr lang="en-US" dirty="0"/>
              <a:t>Click to edit Master title style</a:t>
            </a:r>
          </a:p>
        </p:txBody>
      </p:sp>
      <p:sp>
        <p:nvSpPr>
          <p:cNvPr id="3" name="Content Placeholder 2"/>
          <p:cNvSpPr>
            <a:spLocks noGrp="1"/>
          </p:cNvSpPr>
          <p:nvPr>
            <p:ph sz="half" idx="1"/>
          </p:nvPr>
        </p:nvSpPr>
        <p:spPr>
          <a:xfrm>
            <a:off x="365760" y="1005840"/>
            <a:ext cx="5577840" cy="4846320"/>
          </a:xfrm>
        </p:spPr>
        <p:txBody>
          <a:bodyPr>
            <a:normAutofit/>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005840"/>
            <a:ext cx="5577840" cy="4846320"/>
          </a:xfrm>
        </p:spPr>
        <p:txBody>
          <a:bodyPr>
            <a:normAutofit/>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A406BC8-8ED2-4FB9-9CC1-C26081116C72}"/>
              </a:ext>
            </a:extLst>
          </p:cNvPr>
          <p:cNvSpPr>
            <a:spLocks noGrp="1"/>
          </p:cNvSpPr>
          <p:nvPr>
            <p:ph type="body" sz="quarter" idx="10"/>
          </p:nvPr>
        </p:nvSpPr>
        <p:spPr>
          <a:xfrm>
            <a:off x="365760" y="5943600"/>
            <a:ext cx="11430000" cy="548640"/>
          </a:xfrm>
          <a:solidFill>
            <a:srgbClr val="0040C0"/>
          </a:solidFill>
        </p:spPr>
        <p:txBody>
          <a:bodyPr anchor="ctr">
            <a:normAutofit/>
          </a:bodyPr>
          <a:lstStyle>
            <a:lvl1pPr marL="0" indent="0" algn="ctr">
              <a:buNone/>
              <a:defRPr sz="2800" b="1">
                <a:solidFill>
                  <a:schemeClr val="bg1"/>
                </a:solidFill>
                <a:latin typeface="+mj-lt"/>
              </a:defRPr>
            </a:lvl1pPr>
            <a:lvl2pPr marL="287338" indent="0">
              <a:buNone/>
              <a:defRPr/>
            </a:lvl2pPr>
          </a:lstStyle>
          <a:p>
            <a:pPr lvl="0"/>
            <a:r>
              <a:rPr lang="en-US" dirty="0"/>
              <a:t>Click to edit Master text styles</a:t>
            </a:r>
          </a:p>
        </p:txBody>
      </p:sp>
    </p:spTree>
    <p:extLst>
      <p:ext uri="{BB962C8B-B14F-4D97-AF65-F5344CB8AC3E}">
        <p14:creationId xmlns:p14="http://schemas.microsoft.com/office/powerpoint/2010/main" val="41239799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182880"/>
            <a:ext cx="11430000" cy="73152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365760" y="1005840"/>
            <a:ext cx="5577840" cy="639762"/>
          </a:xfrm>
        </p:spPr>
        <p:txBody>
          <a:bodyPr anchor="b">
            <a:normAutofit/>
          </a:bodyPr>
          <a:lstStyle>
            <a:lvl1pPr marL="0" indent="0">
              <a:buNone/>
              <a:defRPr sz="24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65760" y="1737360"/>
            <a:ext cx="5577840" cy="4663440"/>
          </a:xfrm>
        </p:spPr>
        <p:txBody>
          <a:bodyPr>
            <a:normAutofit/>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005840"/>
            <a:ext cx="5577840" cy="639762"/>
          </a:xfrm>
        </p:spPr>
        <p:txBody>
          <a:bodyPr anchor="b">
            <a:normAutofit/>
          </a:bodyPr>
          <a:lstStyle>
            <a:lvl1pPr marL="0" indent="0">
              <a:buNone/>
              <a:defRPr sz="24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19" y="1737360"/>
            <a:ext cx="5577840" cy="4663440"/>
          </a:xfrm>
        </p:spPr>
        <p:txBody>
          <a:bodyPr>
            <a:normAutofit/>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6771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610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lumns with 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8B126F-922E-4C6E-87A5-234451CAD762}"/>
              </a:ext>
            </a:extLst>
          </p:cNvPr>
          <p:cNvSpPr/>
          <p:nvPr/>
        </p:nvSpPr>
        <p:spPr bwMode="auto">
          <a:xfrm>
            <a:off x="6096000" y="102457"/>
            <a:ext cx="6096000" cy="6572979"/>
          </a:xfrm>
          <a:prstGeom prst="rect">
            <a:avLst/>
          </a:prstGeom>
          <a:solidFill>
            <a:schemeClr val="tx2">
              <a:lumMod val="50000"/>
            </a:schemeClr>
          </a:solidFill>
          <a:ln w="9525" cap="flat" cmpd="sng" algn="ctr">
            <a:noFill/>
            <a:prstDash val="solid"/>
            <a:round/>
            <a:headEnd type="none" w="med" len="med"/>
            <a:tailEnd type="none" w="med" len="med"/>
          </a:ln>
          <a:effectLst>
            <a:innerShdw blurRad="431800" dist="50800" dir="108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8" name="Rectangle 7">
            <a:extLst>
              <a:ext uri="{FF2B5EF4-FFF2-40B4-BE49-F238E27FC236}">
                <a16:creationId xmlns:a16="http://schemas.microsoft.com/office/drawing/2014/main" id="{01437305-8BFE-47C1-96DD-CEDBF8D6719E}"/>
              </a:ext>
            </a:extLst>
          </p:cNvPr>
          <p:cNvSpPr/>
          <p:nvPr/>
        </p:nvSpPr>
        <p:spPr bwMode="auto">
          <a:xfrm>
            <a:off x="6230867" y="242761"/>
            <a:ext cx="5793898" cy="6295604"/>
          </a:xfrm>
          <a:prstGeom prst="rect">
            <a:avLst/>
          </a:prstGeom>
          <a:noFill/>
          <a:ln w="12700" cap="flat" cmpd="sng" algn="ctr">
            <a:solidFill>
              <a:schemeClr val="tx2">
                <a:lumMod val="60000"/>
                <a:lumOff val="40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4" name="Title 1">
            <a:extLst>
              <a:ext uri="{FF2B5EF4-FFF2-40B4-BE49-F238E27FC236}">
                <a16:creationId xmlns:a16="http://schemas.microsoft.com/office/drawing/2014/main" id="{0E0D2D6E-8982-430B-958E-9129593AD32F}"/>
              </a:ext>
            </a:extLst>
          </p:cNvPr>
          <p:cNvSpPr>
            <a:spLocks noGrp="1"/>
          </p:cNvSpPr>
          <p:nvPr>
            <p:ph type="title"/>
          </p:nvPr>
        </p:nvSpPr>
        <p:spPr>
          <a:xfrm>
            <a:off x="365760" y="182563"/>
            <a:ext cx="5339301" cy="1159220"/>
          </a:xfrm>
        </p:spPr>
        <p:txBody>
          <a:bodyPr/>
          <a:lstStyle/>
          <a:p>
            <a:r>
              <a:rPr lang="en-US" dirty="0"/>
              <a:t>Click to edit Master title style</a:t>
            </a:r>
          </a:p>
        </p:txBody>
      </p:sp>
      <p:sp>
        <p:nvSpPr>
          <p:cNvPr id="6" name="Content Placeholder 2">
            <a:extLst>
              <a:ext uri="{FF2B5EF4-FFF2-40B4-BE49-F238E27FC236}">
                <a16:creationId xmlns:a16="http://schemas.microsoft.com/office/drawing/2014/main" id="{51DCA2EA-788A-4791-942C-72070DBE8250}"/>
              </a:ext>
            </a:extLst>
          </p:cNvPr>
          <p:cNvSpPr>
            <a:spLocks noGrp="1"/>
          </p:cNvSpPr>
          <p:nvPr>
            <p:ph idx="10"/>
          </p:nvPr>
        </p:nvSpPr>
        <p:spPr>
          <a:xfrm>
            <a:off x="6420678" y="1749288"/>
            <a:ext cx="5375081" cy="4651512"/>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6B309C7D-4404-4906-9C22-B1C52782E5FC}"/>
              </a:ext>
            </a:extLst>
          </p:cNvPr>
          <p:cNvSpPr>
            <a:spLocks noGrp="1"/>
          </p:cNvSpPr>
          <p:nvPr>
            <p:ph idx="11"/>
          </p:nvPr>
        </p:nvSpPr>
        <p:spPr>
          <a:xfrm>
            <a:off x="367748" y="1749288"/>
            <a:ext cx="5375081" cy="4651512"/>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73301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Two Columns with 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0" y="102457"/>
            <a:ext cx="6096000" cy="6572979"/>
          </a:xfrm>
          <a:prstGeom prst="rect">
            <a:avLst/>
          </a:prstGeom>
          <a:solidFill>
            <a:schemeClr val="tx2">
              <a:lumMod val="50000"/>
            </a:schemeClr>
          </a:solidFill>
          <a:ln w="9525" cap="flat" cmpd="sng" algn="ctr">
            <a:noFill/>
            <a:prstDash val="solid"/>
            <a:round/>
            <a:headEnd type="none" w="med" len="med"/>
            <a:tailEnd type="none" w="med" len="med"/>
          </a:ln>
          <a:effectLst>
            <a:innerShdw blurRad="431800" dist="50800" dir="108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7" name="Rectangle 6">
            <a:extLst>
              <a:ext uri="{FF2B5EF4-FFF2-40B4-BE49-F238E27FC236}">
                <a16:creationId xmlns:a16="http://schemas.microsoft.com/office/drawing/2014/main" id="{3C28DBAF-C657-4893-B3F8-CA7915C5EF2A}"/>
              </a:ext>
            </a:extLst>
          </p:cNvPr>
          <p:cNvSpPr/>
          <p:nvPr/>
        </p:nvSpPr>
        <p:spPr bwMode="auto">
          <a:xfrm>
            <a:off x="134867" y="242761"/>
            <a:ext cx="5793898" cy="6295604"/>
          </a:xfrm>
          <a:prstGeom prst="rect">
            <a:avLst/>
          </a:prstGeom>
          <a:noFill/>
          <a:ln w="12700" cap="flat" cmpd="sng" algn="ctr">
            <a:solidFill>
              <a:schemeClr val="tx2">
                <a:lumMod val="60000"/>
                <a:lumOff val="40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4" name="Title 1">
            <a:extLst>
              <a:ext uri="{FF2B5EF4-FFF2-40B4-BE49-F238E27FC236}">
                <a16:creationId xmlns:a16="http://schemas.microsoft.com/office/drawing/2014/main" id="{A52D29BE-28DD-432F-8C22-AE8C1D0534D8}"/>
              </a:ext>
            </a:extLst>
          </p:cNvPr>
          <p:cNvSpPr>
            <a:spLocks noGrp="1"/>
          </p:cNvSpPr>
          <p:nvPr>
            <p:ph type="title"/>
          </p:nvPr>
        </p:nvSpPr>
        <p:spPr>
          <a:xfrm>
            <a:off x="6420678" y="182563"/>
            <a:ext cx="5339301" cy="1159220"/>
          </a:xfrm>
        </p:spPr>
        <p:txBody>
          <a:bodyPr/>
          <a:lstStyle/>
          <a:p>
            <a:r>
              <a:rPr lang="en-US" dirty="0"/>
              <a:t>Click to edit Master title style</a:t>
            </a:r>
          </a:p>
        </p:txBody>
      </p:sp>
      <p:sp>
        <p:nvSpPr>
          <p:cNvPr id="5" name="Content Placeholder 2">
            <a:extLst>
              <a:ext uri="{FF2B5EF4-FFF2-40B4-BE49-F238E27FC236}">
                <a16:creationId xmlns:a16="http://schemas.microsoft.com/office/drawing/2014/main" id="{7C14443C-E161-4BFE-8357-B61CEFEC84F0}"/>
              </a:ext>
            </a:extLst>
          </p:cNvPr>
          <p:cNvSpPr>
            <a:spLocks noGrp="1"/>
          </p:cNvSpPr>
          <p:nvPr>
            <p:ph idx="10"/>
          </p:nvPr>
        </p:nvSpPr>
        <p:spPr>
          <a:xfrm>
            <a:off x="6420678" y="1749288"/>
            <a:ext cx="5375081" cy="4651512"/>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CC69AFDA-38D1-42E9-ADFD-FDEBA76A2A99}"/>
              </a:ext>
            </a:extLst>
          </p:cNvPr>
          <p:cNvSpPr>
            <a:spLocks noGrp="1"/>
          </p:cNvSpPr>
          <p:nvPr>
            <p:ph idx="11"/>
          </p:nvPr>
        </p:nvSpPr>
        <p:spPr>
          <a:xfrm>
            <a:off x="367748" y="1749288"/>
            <a:ext cx="5375081" cy="4651512"/>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388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Two Columns with 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6096000" y="102457"/>
            <a:ext cx="6096000" cy="6572979"/>
          </a:xfrm>
          <a:prstGeom prst="rect">
            <a:avLst/>
          </a:prstGeom>
          <a:solidFill>
            <a:schemeClr val="bg1"/>
          </a:solidFill>
          <a:ln w="9525" cap="flat" cmpd="sng" algn="ctr">
            <a:noFill/>
            <a:prstDash val="solid"/>
            <a:round/>
            <a:headEnd type="none" w="med" len="med"/>
            <a:tailEnd type="none" w="med" len="med"/>
          </a:ln>
          <a:effectLst>
            <a:innerShdw blurRad="431800" dist="50800" dir="10800000">
              <a:schemeClr val="bg1">
                <a:lumMod val="65000"/>
                <a:alpha val="50000"/>
              </a:scheme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7" name="Rectangle 6">
            <a:extLst>
              <a:ext uri="{FF2B5EF4-FFF2-40B4-BE49-F238E27FC236}">
                <a16:creationId xmlns:a16="http://schemas.microsoft.com/office/drawing/2014/main" id="{3C28DBAF-C657-4893-B3F8-CA7915C5EF2A}"/>
              </a:ext>
            </a:extLst>
          </p:cNvPr>
          <p:cNvSpPr/>
          <p:nvPr/>
        </p:nvSpPr>
        <p:spPr bwMode="auto">
          <a:xfrm>
            <a:off x="6230867" y="242761"/>
            <a:ext cx="5793898" cy="6295604"/>
          </a:xfrm>
          <a:prstGeom prst="rect">
            <a:avLst/>
          </a:prstGeom>
          <a:noFill/>
          <a:ln w="12700" cap="flat" cmpd="sng" algn="ctr">
            <a:solidFill>
              <a:schemeClr val="tx2">
                <a:lumMod val="60000"/>
                <a:lumOff val="40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4" name="Title 1">
            <a:extLst>
              <a:ext uri="{FF2B5EF4-FFF2-40B4-BE49-F238E27FC236}">
                <a16:creationId xmlns:a16="http://schemas.microsoft.com/office/drawing/2014/main" id="{3EC10187-5F99-4C76-A9CB-1D435648E155}"/>
              </a:ext>
            </a:extLst>
          </p:cNvPr>
          <p:cNvSpPr>
            <a:spLocks noGrp="1"/>
          </p:cNvSpPr>
          <p:nvPr>
            <p:ph type="title"/>
          </p:nvPr>
        </p:nvSpPr>
        <p:spPr>
          <a:xfrm>
            <a:off x="6368995" y="182563"/>
            <a:ext cx="5339301" cy="1159220"/>
          </a:xfrm>
        </p:spPr>
        <p:txBody>
          <a:bodyPr/>
          <a:lstStyle>
            <a:lvl1pPr>
              <a:defRPr>
                <a:solidFill>
                  <a:schemeClr val="tx1">
                    <a:lumMod val="85000"/>
                    <a:lumOff val="1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50322DE9-A995-49C6-AB11-26EBFBE58EF8}"/>
              </a:ext>
            </a:extLst>
          </p:cNvPr>
          <p:cNvSpPr>
            <a:spLocks noGrp="1"/>
          </p:cNvSpPr>
          <p:nvPr>
            <p:ph sz="half" idx="10"/>
          </p:nvPr>
        </p:nvSpPr>
        <p:spPr>
          <a:xfrm>
            <a:off x="6368995" y="1749288"/>
            <a:ext cx="5501235" cy="4651512"/>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284C2FD-77F4-4CA6-B013-4AF023D22F66}"/>
              </a:ext>
            </a:extLst>
          </p:cNvPr>
          <p:cNvSpPr>
            <a:spLocks noGrp="1"/>
          </p:cNvSpPr>
          <p:nvPr>
            <p:ph idx="11"/>
          </p:nvPr>
        </p:nvSpPr>
        <p:spPr>
          <a:xfrm>
            <a:off x="367748" y="1749288"/>
            <a:ext cx="5375081" cy="4651512"/>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87424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_Two Columns with 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0" y="102457"/>
            <a:ext cx="6096000" cy="6572979"/>
          </a:xfrm>
          <a:prstGeom prst="rect">
            <a:avLst/>
          </a:prstGeom>
          <a:solidFill>
            <a:schemeClr val="bg1"/>
          </a:solidFill>
          <a:ln w="9525" cap="flat" cmpd="sng" algn="ctr">
            <a:noFill/>
            <a:prstDash val="solid"/>
            <a:round/>
            <a:headEnd type="none" w="med" len="med"/>
            <a:tailEnd type="none" w="med" len="med"/>
          </a:ln>
          <a:effectLst>
            <a:innerShdw blurRad="431800" dist="50800" dir="10800000">
              <a:schemeClr val="bg1">
                <a:lumMod val="65000"/>
                <a:alpha val="50000"/>
              </a:scheme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7" name="Rectangle 6">
            <a:extLst>
              <a:ext uri="{FF2B5EF4-FFF2-40B4-BE49-F238E27FC236}">
                <a16:creationId xmlns:a16="http://schemas.microsoft.com/office/drawing/2014/main" id="{3C28DBAF-C657-4893-B3F8-CA7915C5EF2A}"/>
              </a:ext>
            </a:extLst>
          </p:cNvPr>
          <p:cNvSpPr/>
          <p:nvPr/>
        </p:nvSpPr>
        <p:spPr bwMode="auto">
          <a:xfrm>
            <a:off x="134867" y="242761"/>
            <a:ext cx="5793898" cy="6295604"/>
          </a:xfrm>
          <a:prstGeom prst="rect">
            <a:avLst/>
          </a:prstGeom>
          <a:noFill/>
          <a:ln w="12700" cap="flat" cmpd="sng" algn="ctr">
            <a:solidFill>
              <a:schemeClr val="tx2">
                <a:lumMod val="60000"/>
                <a:lumOff val="40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4" name="Title 1">
            <a:extLst>
              <a:ext uri="{FF2B5EF4-FFF2-40B4-BE49-F238E27FC236}">
                <a16:creationId xmlns:a16="http://schemas.microsoft.com/office/drawing/2014/main" id="{014F37B4-A3A1-47F0-B953-F087A6BCAC1A}"/>
              </a:ext>
            </a:extLst>
          </p:cNvPr>
          <p:cNvSpPr>
            <a:spLocks noGrp="1"/>
          </p:cNvSpPr>
          <p:nvPr>
            <p:ph type="title"/>
          </p:nvPr>
        </p:nvSpPr>
        <p:spPr>
          <a:xfrm>
            <a:off x="6420678" y="182563"/>
            <a:ext cx="5339301" cy="1159220"/>
          </a:xfrm>
        </p:spPr>
        <p:txBody>
          <a:bodyPr/>
          <a:lstStyle/>
          <a:p>
            <a:r>
              <a:rPr lang="en-US" dirty="0"/>
              <a:t>Click to edit Master title style</a:t>
            </a:r>
          </a:p>
        </p:txBody>
      </p:sp>
      <p:sp>
        <p:nvSpPr>
          <p:cNvPr id="5" name="Content Placeholder 2">
            <a:extLst>
              <a:ext uri="{FF2B5EF4-FFF2-40B4-BE49-F238E27FC236}">
                <a16:creationId xmlns:a16="http://schemas.microsoft.com/office/drawing/2014/main" id="{D1B47D12-FA39-425B-A70E-42978C42F4A4}"/>
              </a:ext>
            </a:extLst>
          </p:cNvPr>
          <p:cNvSpPr>
            <a:spLocks noGrp="1"/>
          </p:cNvSpPr>
          <p:nvPr>
            <p:ph idx="10"/>
          </p:nvPr>
        </p:nvSpPr>
        <p:spPr>
          <a:xfrm>
            <a:off x="6420678" y="1749288"/>
            <a:ext cx="5375081" cy="4651512"/>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C3073C21-095B-4B2C-A4ED-0E0B4E165ECA}"/>
              </a:ext>
            </a:extLst>
          </p:cNvPr>
          <p:cNvSpPr>
            <a:spLocks noGrp="1"/>
          </p:cNvSpPr>
          <p:nvPr>
            <p:ph sz="half" idx="1"/>
          </p:nvPr>
        </p:nvSpPr>
        <p:spPr>
          <a:xfrm>
            <a:off x="365760" y="1749288"/>
            <a:ext cx="5501235" cy="4651512"/>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8724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0" y="906308"/>
            <a:ext cx="4071169" cy="5769128"/>
          </a:xfrm>
          <a:prstGeom prst="rect">
            <a:avLst/>
          </a:prstGeom>
          <a:solidFill>
            <a:schemeClr val="tx2">
              <a:lumMod val="5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4" name="Rectangle 3">
            <a:extLst>
              <a:ext uri="{FF2B5EF4-FFF2-40B4-BE49-F238E27FC236}">
                <a16:creationId xmlns:a16="http://schemas.microsoft.com/office/drawing/2014/main" id="{E7DE2BCA-D966-4BA4-98A1-F55CD4BEB28B}"/>
              </a:ext>
            </a:extLst>
          </p:cNvPr>
          <p:cNvSpPr/>
          <p:nvPr/>
        </p:nvSpPr>
        <p:spPr bwMode="auto">
          <a:xfrm>
            <a:off x="4065024" y="906308"/>
            <a:ext cx="4071169" cy="5769128"/>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5" name="Rectangle 4">
            <a:extLst>
              <a:ext uri="{FF2B5EF4-FFF2-40B4-BE49-F238E27FC236}">
                <a16:creationId xmlns:a16="http://schemas.microsoft.com/office/drawing/2014/main" id="{D0C36B46-B989-40E8-92AD-90AFDD95A969}"/>
              </a:ext>
            </a:extLst>
          </p:cNvPr>
          <p:cNvSpPr/>
          <p:nvPr/>
        </p:nvSpPr>
        <p:spPr bwMode="auto">
          <a:xfrm>
            <a:off x="8120831" y="906308"/>
            <a:ext cx="4071169" cy="5769128"/>
          </a:xfrm>
          <a:prstGeom prst="rect">
            <a:avLst/>
          </a:prstGeom>
          <a:solidFill>
            <a:schemeClr val="tx2">
              <a:lumMod val="60000"/>
              <a:lumOff val="4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8" name="Title 1">
            <a:extLst>
              <a:ext uri="{FF2B5EF4-FFF2-40B4-BE49-F238E27FC236}">
                <a16:creationId xmlns:a16="http://schemas.microsoft.com/office/drawing/2014/main" id="{E3E401EC-CFA2-4017-97FF-9969674171FA}"/>
              </a:ext>
            </a:extLst>
          </p:cNvPr>
          <p:cNvSpPr>
            <a:spLocks noGrp="1"/>
          </p:cNvSpPr>
          <p:nvPr>
            <p:ph type="title"/>
          </p:nvPr>
        </p:nvSpPr>
        <p:spPr>
          <a:xfrm>
            <a:off x="365760" y="182880"/>
            <a:ext cx="11430000" cy="731520"/>
          </a:xfrm>
        </p:spPr>
        <p:txBody>
          <a:bodyPr/>
          <a:lstStyle>
            <a:lvl1pPr>
              <a:defRPr/>
            </a:lvl1p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F0B7D13D-E750-F24C-98D8-229475F706DD}"/>
              </a:ext>
            </a:extLst>
          </p:cNvPr>
          <p:cNvSpPr>
            <a:spLocks noGrp="1"/>
          </p:cNvSpPr>
          <p:nvPr>
            <p:ph type="body" sz="quarter" idx="10"/>
          </p:nvPr>
        </p:nvSpPr>
        <p:spPr>
          <a:xfrm>
            <a:off x="274320" y="1188720"/>
            <a:ext cx="3474720" cy="5212080"/>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1BCFEA89-A612-6146-AED8-9EEC1242D8E1}"/>
              </a:ext>
            </a:extLst>
          </p:cNvPr>
          <p:cNvSpPr>
            <a:spLocks noGrp="1"/>
          </p:cNvSpPr>
          <p:nvPr>
            <p:ph type="body" sz="quarter" idx="11"/>
          </p:nvPr>
        </p:nvSpPr>
        <p:spPr>
          <a:xfrm>
            <a:off x="4358640" y="1188720"/>
            <a:ext cx="3474720" cy="5212080"/>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a:extLst>
              <a:ext uri="{FF2B5EF4-FFF2-40B4-BE49-F238E27FC236}">
                <a16:creationId xmlns:a16="http://schemas.microsoft.com/office/drawing/2014/main" id="{94C9D970-D9E8-9B45-8D42-631009789964}"/>
              </a:ext>
            </a:extLst>
          </p:cNvPr>
          <p:cNvSpPr>
            <a:spLocks noGrp="1"/>
          </p:cNvSpPr>
          <p:nvPr>
            <p:ph type="body" sz="quarter" idx="12"/>
          </p:nvPr>
        </p:nvSpPr>
        <p:spPr>
          <a:xfrm>
            <a:off x="8412480" y="1188720"/>
            <a:ext cx="3474720" cy="5212080"/>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02563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1DCEBE-AECA-4A38-9A16-6E2B7E8D9AF5}"/>
              </a:ext>
            </a:extLst>
          </p:cNvPr>
          <p:cNvSpPr/>
          <p:nvPr/>
        </p:nvSpPr>
        <p:spPr bwMode="auto">
          <a:xfrm>
            <a:off x="0" y="102457"/>
            <a:ext cx="12192000" cy="6572979"/>
          </a:xfrm>
          <a:prstGeom prst="rect">
            <a:avLst/>
          </a:prstGeom>
          <a:solidFill>
            <a:schemeClr val="tx2">
              <a:lumMod val="5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2" name="Title 1"/>
          <p:cNvSpPr>
            <a:spLocks noGrp="1"/>
          </p:cNvSpPr>
          <p:nvPr>
            <p:ph type="title"/>
          </p:nvPr>
        </p:nvSpPr>
        <p:spPr>
          <a:xfrm>
            <a:off x="365760" y="182563"/>
            <a:ext cx="11430000" cy="731520"/>
          </a:xfrm>
        </p:spPr>
        <p:txBody>
          <a:bodyPr>
            <a:noAutofit/>
          </a:bodyPr>
          <a:lstStyle>
            <a:lvl1pPr>
              <a:defRPr sz="32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65760" y="1005840"/>
            <a:ext cx="11430000" cy="5394960"/>
          </a:xfrm>
        </p:spPr>
        <p:txBody>
          <a:bodyPr/>
          <a:lstStyle>
            <a:lvl1pPr>
              <a:buClr>
                <a:schemeClr val="accent1">
                  <a:lumMod val="60000"/>
                  <a:lumOff val="40000"/>
                </a:schemeClr>
              </a:buClr>
              <a:defRPr>
                <a:solidFill>
                  <a:schemeClr val="bg1"/>
                </a:solidFill>
              </a:defRPr>
            </a:lvl1pPr>
            <a:lvl2pPr>
              <a:buClr>
                <a:schemeClr val="accent1">
                  <a:lumMod val="60000"/>
                  <a:lumOff val="40000"/>
                </a:schemeClr>
              </a:buClr>
              <a:defRPr>
                <a:solidFill>
                  <a:schemeClr val="bg1"/>
                </a:solidFill>
              </a:defRPr>
            </a:lvl2pPr>
            <a:lvl3pPr>
              <a:buClr>
                <a:schemeClr val="accent1">
                  <a:lumMod val="60000"/>
                  <a:lumOff val="40000"/>
                </a:schemeClr>
              </a:buClr>
              <a:defRPr>
                <a:solidFill>
                  <a:schemeClr val="bg1"/>
                </a:solidFill>
              </a:defRPr>
            </a:lvl3pPr>
            <a:lvl4pPr>
              <a:buClr>
                <a:schemeClr val="accent1">
                  <a:lumMod val="60000"/>
                  <a:lumOff val="40000"/>
                </a:schemeClr>
              </a:buClr>
              <a:defRPr>
                <a:solidFill>
                  <a:schemeClr val="bg1"/>
                </a:solidFill>
              </a:defRPr>
            </a:lvl4pPr>
            <a:lvl5pPr>
              <a:buClr>
                <a:schemeClr val="accent1">
                  <a:lumMod val="60000"/>
                  <a:lumOff val="40000"/>
                </a:schemeClr>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6660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amp;SES Title Slide">
    <p:spTree>
      <p:nvGrpSpPr>
        <p:cNvPr id="1" name=""/>
        <p:cNvGrpSpPr/>
        <p:nvPr/>
      </p:nvGrpSpPr>
      <p:grpSpPr>
        <a:xfrm>
          <a:off x="0" y="0"/>
          <a:ext cx="0" cy="0"/>
          <a:chOff x="0" y="0"/>
          <a:chExt cx="0" cy="0"/>
        </a:xfrm>
      </p:grpSpPr>
      <p:pic>
        <p:nvPicPr>
          <p:cNvPr id="4" name="background image">
            <a:extLst>
              <a:ext uri="{FF2B5EF4-FFF2-40B4-BE49-F238E27FC236}">
                <a16:creationId xmlns:a16="http://schemas.microsoft.com/office/drawing/2014/main" id="{CA709975-495D-D860-C31C-0B709E0152D9}"/>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descr="A blue and white rectangle&#10;&#10;Description automatically generated">
            <a:extLst>
              <a:ext uri="{FF2B5EF4-FFF2-40B4-BE49-F238E27FC236}">
                <a16:creationId xmlns:a16="http://schemas.microsoft.com/office/drawing/2014/main" id="{6483AE6B-E99A-7611-1CD7-CC9D8C1765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icons &amp; copyright">
            <a:extLst>
              <a:ext uri="{FF2B5EF4-FFF2-40B4-BE49-F238E27FC236}">
                <a16:creationId xmlns:a16="http://schemas.microsoft.com/office/drawing/2014/main" id="{EC7268F2-1CDE-4AA9-744F-36289605380A}"/>
              </a:ext>
            </a:extLst>
          </p:cNvPr>
          <p:cNvGrpSpPr/>
          <p:nvPr userDrawn="1"/>
        </p:nvGrpSpPr>
        <p:grpSpPr>
          <a:xfrm>
            <a:off x="338624" y="6181725"/>
            <a:ext cx="4435668" cy="542465"/>
            <a:chOff x="338624" y="6181725"/>
            <a:chExt cx="4435668" cy="542465"/>
          </a:xfrm>
        </p:grpSpPr>
        <p:sp>
          <p:nvSpPr>
            <p:cNvPr id="7" name="copyright">
              <a:extLst>
                <a:ext uri="{FF2B5EF4-FFF2-40B4-BE49-F238E27FC236}">
                  <a16:creationId xmlns:a16="http://schemas.microsoft.com/office/drawing/2014/main" id="{AE5FACF2-FA25-B87F-0F3C-BD889224971F}"/>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2025 Electric Power Research Institute, Inc. All rights reserved.</a:t>
              </a:r>
            </a:p>
          </p:txBody>
        </p:sp>
        <p:sp>
          <p:nvSpPr>
            <p:cNvPr id="8" name="epri.com">
              <a:hlinkClick r:id="rId4"/>
              <a:extLst>
                <a:ext uri="{FF2B5EF4-FFF2-40B4-BE49-F238E27FC236}">
                  <a16:creationId xmlns:a16="http://schemas.microsoft.com/office/drawing/2014/main" id="{58667503-DD50-DA46-8343-77902DC6E7F5}"/>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tx1">
                      <a:lumMod val="65000"/>
                      <a:lumOff val="35000"/>
                    </a:schemeClr>
                  </a:solidFill>
                  <a:latin typeface="Century Gothic" panose="020B0502020202020204" pitchFamily="34" charset="0"/>
                </a:rPr>
                <a:t>www.epri.com</a:t>
              </a:r>
            </a:p>
          </p:txBody>
        </p:sp>
        <p:cxnSp>
          <p:nvCxnSpPr>
            <p:cNvPr id="9" name="Straight Connector 8">
              <a:extLst>
                <a:ext uri="{FF2B5EF4-FFF2-40B4-BE49-F238E27FC236}">
                  <a16:creationId xmlns:a16="http://schemas.microsoft.com/office/drawing/2014/main" id="{0680796F-5B55-1695-87AD-9542B18F72CB}"/>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10" name="Facebook icon">
              <a:hlinkClick r:id="rId5"/>
              <a:extLst>
                <a:ext uri="{FF2B5EF4-FFF2-40B4-BE49-F238E27FC236}">
                  <a16:creationId xmlns:a16="http://schemas.microsoft.com/office/drawing/2014/main" id="{19CD64A5-B572-3B7F-1EB1-19FF619956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11" name="X icon">
              <a:hlinkClick r:id="rId7"/>
              <a:extLst>
                <a:ext uri="{FF2B5EF4-FFF2-40B4-BE49-F238E27FC236}">
                  <a16:creationId xmlns:a16="http://schemas.microsoft.com/office/drawing/2014/main" id="{E0B19A8A-F0CD-460D-2C3B-48169CDA65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12" name="LinkedIn icon">
              <a:hlinkClick r:id="rId10"/>
              <a:extLst>
                <a:ext uri="{FF2B5EF4-FFF2-40B4-BE49-F238E27FC236}">
                  <a16:creationId xmlns:a16="http://schemas.microsoft.com/office/drawing/2014/main" id="{58792B75-3992-B3AE-66A1-FA8A625ABCA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13" name="speaker text">
            <a:extLst>
              <a:ext uri="{FF2B5EF4-FFF2-40B4-BE49-F238E27FC236}">
                <a16:creationId xmlns:a16="http://schemas.microsoft.com/office/drawing/2014/main" id="{CDA2EAC5-E3CA-F68E-E02D-83DD1B6719C5}"/>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lumMod val="75000"/>
                    <a:lumOff val="25000"/>
                  </a:schemeClr>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14" name="subtitle">
            <a:extLst>
              <a:ext uri="{FF2B5EF4-FFF2-40B4-BE49-F238E27FC236}">
                <a16:creationId xmlns:a16="http://schemas.microsoft.com/office/drawing/2014/main" id="{A0931DAA-52AA-977D-A884-4F8BB0ABB8A9}"/>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23" name="title text">
            <a:extLst>
              <a:ext uri="{FF2B5EF4-FFF2-40B4-BE49-F238E27FC236}">
                <a16:creationId xmlns:a16="http://schemas.microsoft.com/office/drawing/2014/main" id="{573CC7DE-8A92-E2CE-3978-C8CD753DFAE3}"/>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27" name="Graphic 26">
            <a:extLst>
              <a:ext uri="{FF2B5EF4-FFF2-40B4-BE49-F238E27FC236}">
                <a16:creationId xmlns:a16="http://schemas.microsoft.com/office/drawing/2014/main" id="{98BA4DF1-EC86-9711-5D4D-63937AE4CF1F}"/>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pic>
        <p:nvPicPr>
          <p:cNvPr id="28" name="Picture 27">
            <a:extLst>
              <a:ext uri="{FF2B5EF4-FFF2-40B4-BE49-F238E27FC236}">
                <a16:creationId xmlns:a16="http://schemas.microsoft.com/office/drawing/2014/main" id="{E90443AC-D811-E9C4-D61B-25344AC2510A}"/>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124438" y="500645"/>
            <a:ext cx="3949700" cy="3644900"/>
          </a:xfrm>
          <a:prstGeom prst="rect">
            <a:avLst/>
          </a:prstGeom>
        </p:spPr>
      </p:pic>
    </p:spTree>
    <p:extLst>
      <p:ext uri="{BB962C8B-B14F-4D97-AF65-F5344CB8AC3E}">
        <p14:creationId xmlns:p14="http://schemas.microsoft.com/office/powerpoint/2010/main" val="21625714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829801-41A6-3A62-CDAA-5D5AD11918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35">
            <a:extLst>
              <a:ext uri="{FF2B5EF4-FFF2-40B4-BE49-F238E27FC236}">
                <a16:creationId xmlns:a16="http://schemas.microsoft.com/office/drawing/2014/main" id="{7DB0A78F-77DF-4662-7185-DCFB72C7DD40}"/>
              </a:ext>
            </a:extLst>
          </p:cNvPr>
          <p:cNvSpPr>
            <a:spLocks noGrp="1" noChangeArrowheads="1"/>
          </p:cNvSpPr>
          <p:nvPr>
            <p:ph type="ctrTitle" sz="quarter" hasCustomPrompt="1"/>
          </p:nvPr>
        </p:nvSpPr>
        <p:spPr>
          <a:xfrm>
            <a:off x="0" y="2712785"/>
            <a:ext cx="12192000" cy="1626781"/>
          </a:xfrm>
          <a:ln>
            <a:noFill/>
          </a:ln>
        </p:spPr>
        <p:txBody>
          <a:bodyPr anchor="ctr">
            <a:normAutofit/>
          </a:bodyPr>
          <a:lstStyle>
            <a:lvl1pPr algn="ctr">
              <a:spcAft>
                <a:spcPts val="600"/>
              </a:spcAft>
              <a:defRPr sz="3600">
                <a:solidFill>
                  <a:schemeClr val="bg1"/>
                </a:solidFill>
                <a:effectLst>
                  <a:outerShdw blurRad="38100" dist="38100" dir="2700000" algn="tl">
                    <a:srgbClr val="000000">
                      <a:alpha val="43137"/>
                    </a:srgbClr>
                  </a:outerShdw>
                </a:effectLst>
              </a:defRPr>
            </a:lvl1pPr>
          </a:lstStyle>
          <a:p>
            <a:r>
              <a:rPr lang="en-US" dirty="0"/>
              <a:t>CLICK TO EDIT SECTION TITLE STYLE</a:t>
            </a:r>
          </a:p>
        </p:txBody>
      </p:sp>
    </p:spTree>
    <p:extLst>
      <p:ext uri="{BB962C8B-B14F-4D97-AF65-F5344CB8AC3E}">
        <p14:creationId xmlns:p14="http://schemas.microsoft.com/office/powerpoint/2010/main" val="16731616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losing Slide Diversity">
    <p:spTree>
      <p:nvGrpSpPr>
        <p:cNvPr id="1" name=""/>
        <p:cNvGrpSpPr/>
        <p:nvPr/>
      </p:nvGrpSpPr>
      <p:grpSpPr>
        <a:xfrm>
          <a:off x="0" y="0"/>
          <a:ext cx="0" cy="0"/>
          <a:chOff x="0" y="0"/>
          <a:chExt cx="0" cy="0"/>
        </a:xfrm>
      </p:grpSpPr>
      <p:pic>
        <p:nvPicPr>
          <p:cNvPr id="19" name="Picture 18" descr="A collage of people's faces&#10;&#10;Description automatically generated">
            <a:extLst>
              <a:ext uri="{FF2B5EF4-FFF2-40B4-BE49-F238E27FC236}">
                <a16:creationId xmlns:a16="http://schemas.microsoft.com/office/drawing/2014/main" id="{6BDEEAC0-66B1-2C60-7D57-F21336374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77678F2-5771-717F-BFB4-E78D42F0607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2" name="icons &amp; copyright">
            <a:extLst>
              <a:ext uri="{FF2B5EF4-FFF2-40B4-BE49-F238E27FC236}">
                <a16:creationId xmlns:a16="http://schemas.microsoft.com/office/drawing/2014/main" id="{24FB9A3B-E2B7-F2A3-28BA-065ADF6ADD06}"/>
              </a:ext>
            </a:extLst>
          </p:cNvPr>
          <p:cNvGrpSpPr/>
          <p:nvPr userDrawn="1"/>
        </p:nvGrpSpPr>
        <p:grpSpPr>
          <a:xfrm>
            <a:off x="338624" y="6181725"/>
            <a:ext cx="4435668" cy="542465"/>
            <a:chOff x="338624" y="6181725"/>
            <a:chExt cx="4435668" cy="542465"/>
          </a:xfrm>
        </p:grpSpPr>
        <p:sp>
          <p:nvSpPr>
            <p:cNvPr id="4" name="copyright">
              <a:extLst>
                <a:ext uri="{FF2B5EF4-FFF2-40B4-BE49-F238E27FC236}">
                  <a16:creationId xmlns:a16="http://schemas.microsoft.com/office/drawing/2014/main" id="{B67527DF-69D4-B579-D17F-3B8A09F8EA8B}"/>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solidFill>
                  <a:latin typeface="Calibri Light" panose="020F0302020204030204" pitchFamily="34" charset="0"/>
                  <a:cs typeface="Calibri Light" panose="020F0302020204030204" pitchFamily="34" charset="0"/>
                </a:rPr>
                <a:t>© 2025 Electric Power Research Institute, Inc. All rights reserved.</a:t>
              </a:r>
            </a:p>
          </p:txBody>
        </p:sp>
        <p:sp>
          <p:nvSpPr>
            <p:cNvPr id="5" name="epri.com">
              <a:hlinkClick r:id="rId4"/>
              <a:extLst>
                <a:ext uri="{FF2B5EF4-FFF2-40B4-BE49-F238E27FC236}">
                  <a16:creationId xmlns:a16="http://schemas.microsoft.com/office/drawing/2014/main" id="{13C65919-436C-492E-C110-4C815A4AC0B6}"/>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bg1"/>
                  </a:solidFill>
                  <a:latin typeface="Century Gothic" panose="020B0502020202020204" pitchFamily="34" charset="0"/>
                </a:rPr>
                <a:t>www.epri.com</a:t>
              </a:r>
            </a:p>
          </p:txBody>
        </p:sp>
        <p:cxnSp>
          <p:nvCxnSpPr>
            <p:cNvPr id="6" name="Straight Connector 5">
              <a:extLst>
                <a:ext uri="{FF2B5EF4-FFF2-40B4-BE49-F238E27FC236}">
                  <a16:creationId xmlns:a16="http://schemas.microsoft.com/office/drawing/2014/main" id="{CD516A25-BAB7-B6BA-8446-F279AE1EAEF2}"/>
                </a:ext>
              </a:extLst>
            </p:cNvPr>
            <p:cNvCxnSpPr/>
            <p:nvPr/>
          </p:nvCxnSpPr>
          <p:spPr bwMode="auto">
            <a:xfrm>
              <a:off x="1849289" y="6181725"/>
              <a:ext cx="0" cy="523415"/>
            </a:xfrm>
            <a:prstGeom prst="line">
              <a:avLst/>
            </a:prstGeom>
            <a:solidFill>
              <a:schemeClr val="accent1"/>
            </a:solidFill>
            <a:ln w="12700" cap="flat" cmpd="sng" algn="ctr">
              <a:solidFill>
                <a:schemeClr val="bg1"/>
              </a:solidFill>
              <a:prstDash val="solid"/>
              <a:round/>
              <a:headEnd type="none" w="med" len="med"/>
              <a:tailEnd type="none" w="med" len="med"/>
            </a:ln>
            <a:effectLst/>
          </p:spPr>
        </p:cxnSp>
        <p:pic>
          <p:nvPicPr>
            <p:cNvPr id="7" name="Facebook icon">
              <a:hlinkClick r:id="rId5"/>
              <a:extLst>
                <a:ext uri="{FF2B5EF4-FFF2-40B4-BE49-F238E27FC236}">
                  <a16:creationId xmlns:a16="http://schemas.microsoft.com/office/drawing/2014/main" id="{6AB19718-D8D2-07C5-7FC2-E1327EA612CC}"/>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9" name="X icon">
              <a:hlinkClick r:id="rId7"/>
              <a:extLst>
                <a:ext uri="{FF2B5EF4-FFF2-40B4-BE49-F238E27FC236}">
                  <a16:creationId xmlns:a16="http://schemas.microsoft.com/office/drawing/2014/main" id="{5EEEC7E6-F54A-A41B-5571-A54645DB97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17" name="LinkedIn icon">
              <a:hlinkClick r:id="rId10"/>
              <a:extLst>
                <a:ext uri="{FF2B5EF4-FFF2-40B4-BE49-F238E27FC236}">
                  <a16:creationId xmlns:a16="http://schemas.microsoft.com/office/drawing/2014/main" id="{F406FCCA-87B9-BDB0-DB6A-BD197625436F}"/>
                </a:ext>
              </a:extLst>
            </p:cNvPr>
            <p:cNvPicPr>
              <a:picLocks noChangeAspect="1"/>
            </p:cNvPicPr>
            <p:nvPr/>
          </p:nvPicPr>
          <p:blipFill>
            <a:blip r:embed="rId11" cstate="screen">
              <a:biLevel thresh="25000"/>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20" name="TextBox 19">
            <a:extLst>
              <a:ext uri="{FF2B5EF4-FFF2-40B4-BE49-F238E27FC236}">
                <a16:creationId xmlns:a16="http://schemas.microsoft.com/office/drawing/2014/main" id="{A9CBC3EA-20E5-85B5-BEAA-C6AABA8CF7CD}"/>
              </a:ext>
            </a:extLst>
          </p:cNvPr>
          <p:cNvSpPr txBox="1"/>
          <p:nvPr userDrawn="1"/>
        </p:nvSpPr>
        <p:spPr>
          <a:xfrm>
            <a:off x="0" y="3284919"/>
            <a:ext cx="12191999" cy="646331"/>
          </a:xfrm>
          <a:prstGeom prst="rect">
            <a:avLst/>
          </a:prstGeom>
          <a:noFill/>
        </p:spPr>
        <p:txBody>
          <a:bodyPr wrap="square" rtlCol="0">
            <a:spAutoFit/>
          </a:bodyPr>
          <a:lstStyle/>
          <a:p>
            <a:pPr algn="ctr">
              <a:spcBef>
                <a:spcPts val="0"/>
              </a:spcBef>
            </a:pPr>
            <a:r>
              <a:rPr lang="en-US" sz="3600" b="1" i="0" dirty="0">
                <a:solidFill>
                  <a:schemeClr val="bg1"/>
                </a:solidFill>
                <a:effectLst>
                  <a:outerShdw blurRad="38100" dist="38100" dir="2700000" algn="tl">
                    <a:srgbClr val="000000">
                      <a:alpha val="43137"/>
                    </a:srgbClr>
                  </a:outerShdw>
                </a:effectLst>
                <a:latin typeface="+mj-lt"/>
              </a:rPr>
              <a:t>TOGETHER…SHAPING THE FUTURE OF ENERGY</a:t>
            </a:r>
            <a:r>
              <a:rPr lang="en-US" sz="3600" b="1" i="0" baseline="30000" dirty="0">
                <a:solidFill>
                  <a:schemeClr val="bg1"/>
                </a:solidFill>
                <a:effectLst>
                  <a:outerShdw blurRad="38100" dist="38100" dir="2700000" algn="tl">
                    <a:srgbClr val="000000">
                      <a:alpha val="43137"/>
                    </a:srgbClr>
                  </a:outerShdw>
                </a:effectLst>
                <a:latin typeface="+mj-lt"/>
              </a:rPr>
              <a:t>®</a:t>
            </a:r>
            <a:endParaRPr lang="en-US" sz="3200" b="1" baseline="300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801660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 Title Slide">
    <p:spTree>
      <p:nvGrpSpPr>
        <p:cNvPr id="1" name=""/>
        <p:cNvGrpSpPr/>
        <p:nvPr/>
      </p:nvGrpSpPr>
      <p:grpSpPr>
        <a:xfrm>
          <a:off x="0" y="0"/>
          <a:ext cx="0" cy="0"/>
          <a:chOff x="0" y="0"/>
          <a:chExt cx="0" cy="0"/>
        </a:xfrm>
      </p:grpSpPr>
      <p:pic>
        <p:nvPicPr>
          <p:cNvPr id="2" name="background image">
            <a:extLst>
              <a:ext uri="{FF2B5EF4-FFF2-40B4-BE49-F238E27FC236}">
                <a16:creationId xmlns:a16="http://schemas.microsoft.com/office/drawing/2014/main" id="{25DA2C55-881F-87BD-C3E5-82564AAA70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5" name="Picture 4" descr="A blue and white rectangle&#10;&#10;Description automatically generated">
            <a:extLst>
              <a:ext uri="{FF2B5EF4-FFF2-40B4-BE49-F238E27FC236}">
                <a16:creationId xmlns:a16="http://schemas.microsoft.com/office/drawing/2014/main" id="{6483AE6B-E99A-7611-1CD7-CC9D8C1765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icons &amp; copyright">
            <a:extLst>
              <a:ext uri="{FF2B5EF4-FFF2-40B4-BE49-F238E27FC236}">
                <a16:creationId xmlns:a16="http://schemas.microsoft.com/office/drawing/2014/main" id="{EC7268F2-1CDE-4AA9-744F-36289605380A}"/>
              </a:ext>
            </a:extLst>
          </p:cNvPr>
          <p:cNvGrpSpPr/>
          <p:nvPr userDrawn="1"/>
        </p:nvGrpSpPr>
        <p:grpSpPr>
          <a:xfrm>
            <a:off x="338624" y="6181725"/>
            <a:ext cx="4435668" cy="542465"/>
            <a:chOff x="338624" y="6181725"/>
            <a:chExt cx="4435668" cy="542465"/>
          </a:xfrm>
        </p:grpSpPr>
        <p:sp>
          <p:nvSpPr>
            <p:cNvPr id="7" name="copyright">
              <a:extLst>
                <a:ext uri="{FF2B5EF4-FFF2-40B4-BE49-F238E27FC236}">
                  <a16:creationId xmlns:a16="http://schemas.microsoft.com/office/drawing/2014/main" id="{AE5FACF2-FA25-B87F-0F3C-BD889224971F}"/>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2025 Electric Power Research Institute, Inc. All rights reserved.</a:t>
              </a:r>
            </a:p>
          </p:txBody>
        </p:sp>
        <p:sp>
          <p:nvSpPr>
            <p:cNvPr id="8" name="epri.com">
              <a:hlinkClick r:id="rId4"/>
              <a:extLst>
                <a:ext uri="{FF2B5EF4-FFF2-40B4-BE49-F238E27FC236}">
                  <a16:creationId xmlns:a16="http://schemas.microsoft.com/office/drawing/2014/main" id="{58667503-DD50-DA46-8343-77902DC6E7F5}"/>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tx1">
                      <a:lumMod val="65000"/>
                      <a:lumOff val="35000"/>
                    </a:schemeClr>
                  </a:solidFill>
                  <a:latin typeface="Century Gothic" panose="020B0502020202020204" pitchFamily="34" charset="0"/>
                </a:rPr>
                <a:t>www.epri.com</a:t>
              </a:r>
            </a:p>
          </p:txBody>
        </p:sp>
        <p:cxnSp>
          <p:nvCxnSpPr>
            <p:cNvPr id="9" name="Straight Connector 8">
              <a:extLst>
                <a:ext uri="{FF2B5EF4-FFF2-40B4-BE49-F238E27FC236}">
                  <a16:creationId xmlns:a16="http://schemas.microsoft.com/office/drawing/2014/main" id="{0680796F-5B55-1695-87AD-9542B18F72CB}"/>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10" name="Facebook icon">
              <a:hlinkClick r:id="rId5"/>
              <a:extLst>
                <a:ext uri="{FF2B5EF4-FFF2-40B4-BE49-F238E27FC236}">
                  <a16:creationId xmlns:a16="http://schemas.microsoft.com/office/drawing/2014/main" id="{19CD64A5-B572-3B7F-1EB1-19FF619956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11" name="X icon">
              <a:hlinkClick r:id="rId7"/>
              <a:extLst>
                <a:ext uri="{FF2B5EF4-FFF2-40B4-BE49-F238E27FC236}">
                  <a16:creationId xmlns:a16="http://schemas.microsoft.com/office/drawing/2014/main" id="{E0B19A8A-F0CD-460D-2C3B-48169CDA65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12" name="LinkedIn icon">
              <a:hlinkClick r:id="rId10"/>
              <a:extLst>
                <a:ext uri="{FF2B5EF4-FFF2-40B4-BE49-F238E27FC236}">
                  <a16:creationId xmlns:a16="http://schemas.microsoft.com/office/drawing/2014/main" id="{58792B75-3992-B3AE-66A1-FA8A625ABCA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13" name="speaker text">
            <a:extLst>
              <a:ext uri="{FF2B5EF4-FFF2-40B4-BE49-F238E27FC236}">
                <a16:creationId xmlns:a16="http://schemas.microsoft.com/office/drawing/2014/main" id="{CDA2EAC5-E3CA-F68E-E02D-83DD1B6719C5}"/>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lumMod val="75000"/>
                    <a:lumOff val="25000"/>
                  </a:schemeClr>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14" name="subtitle">
            <a:extLst>
              <a:ext uri="{FF2B5EF4-FFF2-40B4-BE49-F238E27FC236}">
                <a16:creationId xmlns:a16="http://schemas.microsoft.com/office/drawing/2014/main" id="{A0931DAA-52AA-977D-A884-4F8BB0ABB8A9}"/>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23" name="title text">
            <a:extLst>
              <a:ext uri="{FF2B5EF4-FFF2-40B4-BE49-F238E27FC236}">
                <a16:creationId xmlns:a16="http://schemas.microsoft.com/office/drawing/2014/main" id="{573CC7DE-8A92-E2CE-3978-C8CD753DFAE3}"/>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27" name="Graphic 26">
            <a:extLst>
              <a:ext uri="{FF2B5EF4-FFF2-40B4-BE49-F238E27FC236}">
                <a16:creationId xmlns:a16="http://schemas.microsoft.com/office/drawing/2014/main" id="{98BA4DF1-EC86-9711-5D4D-63937AE4CF1F}"/>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pic>
        <p:nvPicPr>
          <p:cNvPr id="28" name="Picture 27">
            <a:extLst>
              <a:ext uri="{FF2B5EF4-FFF2-40B4-BE49-F238E27FC236}">
                <a16:creationId xmlns:a16="http://schemas.microsoft.com/office/drawing/2014/main" id="{E90443AC-D811-E9C4-D61B-25344AC2510A}"/>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124438" y="500645"/>
            <a:ext cx="3949700" cy="3644900"/>
          </a:xfrm>
          <a:prstGeom prst="rect">
            <a:avLst/>
          </a:prstGeom>
        </p:spPr>
      </p:pic>
    </p:spTree>
    <p:extLst>
      <p:ext uri="{BB962C8B-B14F-4D97-AF65-F5344CB8AC3E}">
        <p14:creationId xmlns:p14="http://schemas.microsoft.com/office/powerpoint/2010/main" val="36751516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Gen Title Slide">
    <p:spTree>
      <p:nvGrpSpPr>
        <p:cNvPr id="1" name=""/>
        <p:cNvGrpSpPr/>
        <p:nvPr/>
      </p:nvGrpSpPr>
      <p:grpSpPr>
        <a:xfrm>
          <a:off x="0" y="0"/>
          <a:ext cx="0" cy="0"/>
          <a:chOff x="0" y="0"/>
          <a:chExt cx="0" cy="0"/>
        </a:xfrm>
      </p:grpSpPr>
      <p:pic>
        <p:nvPicPr>
          <p:cNvPr id="2" name="background image">
            <a:extLst>
              <a:ext uri="{FF2B5EF4-FFF2-40B4-BE49-F238E27FC236}">
                <a16:creationId xmlns:a16="http://schemas.microsoft.com/office/drawing/2014/main" id="{CDB53799-A9A9-CC61-21CD-103E12F83A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5" name="Picture 4" descr="A blue and white rectangle&#10;&#10;Description automatically generated">
            <a:extLst>
              <a:ext uri="{FF2B5EF4-FFF2-40B4-BE49-F238E27FC236}">
                <a16:creationId xmlns:a16="http://schemas.microsoft.com/office/drawing/2014/main" id="{6483AE6B-E99A-7611-1CD7-CC9D8C1765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6" name="icons &amp; copyright">
            <a:extLst>
              <a:ext uri="{FF2B5EF4-FFF2-40B4-BE49-F238E27FC236}">
                <a16:creationId xmlns:a16="http://schemas.microsoft.com/office/drawing/2014/main" id="{EC7268F2-1CDE-4AA9-744F-36289605380A}"/>
              </a:ext>
            </a:extLst>
          </p:cNvPr>
          <p:cNvGrpSpPr/>
          <p:nvPr userDrawn="1"/>
        </p:nvGrpSpPr>
        <p:grpSpPr>
          <a:xfrm>
            <a:off x="338624" y="6181725"/>
            <a:ext cx="4435668" cy="542465"/>
            <a:chOff x="338624" y="6181725"/>
            <a:chExt cx="4435668" cy="542465"/>
          </a:xfrm>
        </p:grpSpPr>
        <p:sp>
          <p:nvSpPr>
            <p:cNvPr id="7" name="copyright">
              <a:extLst>
                <a:ext uri="{FF2B5EF4-FFF2-40B4-BE49-F238E27FC236}">
                  <a16:creationId xmlns:a16="http://schemas.microsoft.com/office/drawing/2014/main" id="{AE5FACF2-FA25-B87F-0F3C-BD889224971F}"/>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2025 Electric Power Research Institute, Inc. All rights reserved.</a:t>
              </a:r>
            </a:p>
          </p:txBody>
        </p:sp>
        <p:sp>
          <p:nvSpPr>
            <p:cNvPr id="8" name="epri.com">
              <a:hlinkClick r:id="rId4"/>
              <a:extLst>
                <a:ext uri="{FF2B5EF4-FFF2-40B4-BE49-F238E27FC236}">
                  <a16:creationId xmlns:a16="http://schemas.microsoft.com/office/drawing/2014/main" id="{58667503-DD50-DA46-8343-77902DC6E7F5}"/>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tx1">
                      <a:lumMod val="65000"/>
                      <a:lumOff val="35000"/>
                    </a:schemeClr>
                  </a:solidFill>
                  <a:latin typeface="Century Gothic" panose="020B0502020202020204" pitchFamily="34" charset="0"/>
                </a:rPr>
                <a:t>www.epri.com</a:t>
              </a:r>
            </a:p>
          </p:txBody>
        </p:sp>
        <p:cxnSp>
          <p:nvCxnSpPr>
            <p:cNvPr id="9" name="Straight Connector 8">
              <a:extLst>
                <a:ext uri="{FF2B5EF4-FFF2-40B4-BE49-F238E27FC236}">
                  <a16:creationId xmlns:a16="http://schemas.microsoft.com/office/drawing/2014/main" id="{0680796F-5B55-1695-87AD-9542B18F72CB}"/>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10" name="Facebook icon">
              <a:hlinkClick r:id="rId5"/>
              <a:extLst>
                <a:ext uri="{FF2B5EF4-FFF2-40B4-BE49-F238E27FC236}">
                  <a16:creationId xmlns:a16="http://schemas.microsoft.com/office/drawing/2014/main" id="{19CD64A5-B572-3B7F-1EB1-19FF619956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11" name="X icon">
              <a:hlinkClick r:id="rId7"/>
              <a:extLst>
                <a:ext uri="{FF2B5EF4-FFF2-40B4-BE49-F238E27FC236}">
                  <a16:creationId xmlns:a16="http://schemas.microsoft.com/office/drawing/2014/main" id="{E0B19A8A-F0CD-460D-2C3B-48169CDA65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12" name="LinkedIn icon">
              <a:hlinkClick r:id="rId10"/>
              <a:extLst>
                <a:ext uri="{FF2B5EF4-FFF2-40B4-BE49-F238E27FC236}">
                  <a16:creationId xmlns:a16="http://schemas.microsoft.com/office/drawing/2014/main" id="{58792B75-3992-B3AE-66A1-FA8A625ABCA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13" name="speaker text">
            <a:extLst>
              <a:ext uri="{FF2B5EF4-FFF2-40B4-BE49-F238E27FC236}">
                <a16:creationId xmlns:a16="http://schemas.microsoft.com/office/drawing/2014/main" id="{CDA2EAC5-E3CA-F68E-E02D-83DD1B6719C5}"/>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lumMod val="75000"/>
                    <a:lumOff val="25000"/>
                  </a:schemeClr>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14" name="subtitle">
            <a:extLst>
              <a:ext uri="{FF2B5EF4-FFF2-40B4-BE49-F238E27FC236}">
                <a16:creationId xmlns:a16="http://schemas.microsoft.com/office/drawing/2014/main" id="{A0931DAA-52AA-977D-A884-4F8BB0ABB8A9}"/>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23" name="title text">
            <a:extLst>
              <a:ext uri="{FF2B5EF4-FFF2-40B4-BE49-F238E27FC236}">
                <a16:creationId xmlns:a16="http://schemas.microsoft.com/office/drawing/2014/main" id="{573CC7DE-8A92-E2CE-3978-C8CD753DFAE3}"/>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27" name="Graphic 26">
            <a:extLst>
              <a:ext uri="{FF2B5EF4-FFF2-40B4-BE49-F238E27FC236}">
                <a16:creationId xmlns:a16="http://schemas.microsoft.com/office/drawing/2014/main" id="{98BA4DF1-EC86-9711-5D4D-63937AE4CF1F}"/>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pic>
        <p:nvPicPr>
          <p:cNvPr id="28" name="Picture 27">
            <a:extLst>
              <a:ext uri="{FF2B5EF4-FFF2-40B4-BE49-F238E27FC236}">
                <a16:creationId xmlns:a16="http://schemas.microsoft.com/office/drawing/2014/main" id="{E90443AC-D811-E9C4-D61B-25344AC2510A}"/>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124438" y="500645"/>
            <a:ext cx="3949700" cy="3644900"/>
          </a:xfrm>
          <a:prstGeom prst="rect">
            <a:avLst/>
          </a:prstGeom>
        </p:spPr>
      </p:pic>
    </p:spTree>
    <p:extLst>
      <p:ext uri="{BB962C8B-B14F-4D97-AF65-F5344CB8AC3E}">
        <p14:creationId xmlns:p14="http://schemas.microsoft.com/office/powerpoint/2010/main" val="17726975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Title Slide">
    <p:spTree>
      <p:nvGrpSpPr>
        <p:cNvPr id="1" name=""/>
        <p:cNvGrpSpPr/>
        <p:nvPr/>
      </p:nvGrpSpPr>
      <p:grpSpPr>
        <a:xfrm>
          <a:off x="0" y="0"/>
          <a:ext cx="0" cy="0"/>
          <a:chOff x="0" y="0"/>
          <a:chExt cx="0" cy="0"/>
        </a:xfrm>
      </p:grpSpPr>
      <p:pic>
        <p:nvPicPr>
          <p:cNvPr id="2" name="background image">
            <a:extLst>
              <a:ext uri="{FF2B5EF4-FFF2-40B4-BE49-F238E27FC236}">
                <a16:creationId xmlns:a16="http://schemas.microsoft.com/office/drawing/2014/main" id="{C944A3BE-B906-332E-1BFF-542109CFE5D5}"/>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ue and white rectangle&#10;&#10;Description automatically generated">
            <a:extLst>
              <a:ext uri="{FF2B5EF4-FFF2-40B4-BE49-F238E27FC236}">
                <a16:creationId xmlns:a16="http://schemas.microsoft.com/office/drawing/2014/main" id="{48DB82E1-D15B-3E05-6425-995E205628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icons &amp; copyright">
            <a:extLst>
              <a:ext uri="{FF2B5EF4-FFF2-40B4-BE49-F238E27FC236}">
                <a16:creationId xmlns:a16="http://schemas.microsoft.com/office/drawing/2014/main" id="{2CBB64E2-EDB6-F17B-D941-5469D69F3F2E}"/>
              </a:ext>
            </a:extLst>
          </p:cNvPr>
          <p:cNvGrpSpPr/>
          <p:nvPr userDrawn="1"/>
        </p:nvGrpSpPr>
        <p:grpSpPr>
          <a:xfrm>
            <a:off x="338624" y="6181725"/>
            <a:ext cx="4435668" cy="542465"/>
            <a:chOff x="338624" y="6181725"/>
            <a:chExt cx="4435668" cy="542465"/>
          </a:xfrm>
        </p:grpSpPr>
        <p:sp>
          <p:nvSpPr>
            <p:cNvPr id="16" name="copyright">
              <a:extLst>
                <a:ext uri="{FF2B5EF4-FFF2-40B4-BE49-F238E27FC236}">
                  <a16:creationId xmlns:a16="http://schemas.microsoft.com/office/drawing/2014/main" id="{8EE19082-A3C8-80F8-1FE6-A54F4576E904}"/>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2025 Electric Power Research Institute, Inc. All rights reserved.</a:t>
              </a:r>
            </a:p>
          </p:txBody>
        </p:sp>
        <p:sp>
          <p:nvSpPr>
            <p:cNvPr id="17" name="epri.com">
              <a:hlinkClick r:id="rId4"/>
              <a:extLst>
                <a:ext uri="{FF2B5EF4-FFF2-40B4-BE49-F238E27FC236}">
                  <a16:creationId xmlns:a16="http://schemas.microsoft.com/office/drawing/2014/main" id="{04EB96F8-FA44-7218-3517-7FF4FB74D2BD}"/>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tx1">
                      <a:lumMod val="65000"/>
                      <a:lumOff val="35000"/>
                    </a:schemeClr>
                  </a:solidFill>
                  <a:latin typeface="Century Gothic" panose="020B0502020202020204" pitchFamily="34" charset="0"/>
                </a:rPr>
                <a:t>www.epri.com</a:t>
              </a:r>
            </a:p>
          </p:txBody>
        </p:sp>
        <p:cxnSp>
          <p:nvCxnSpPr>
            <p:cNvPr id="18" name="Straight Connector 17">
              <a:extLst>
                <a:ext uri="{FF2B5EF4-FFF2-40B4-BE49-F238E27FC236}">
                  <a16:creationId xmlns:a16="http://schemas.microsoft.com/office/drawing/2014/main" id="{1545B60E-A936-0D16-A3C7-8F79E3C241E2}"/>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19" name="Facebook icon">
              <a:hlinkClick r:id="rId5"/>
              <a:extLst>
                <a:ext uri="{FF2B5EF4-FFF2-40B4-BE49-F238E27FC236}">
                  <a16:creationId xmlns:a16="http://schemas.microsoft.com/office/drawing/2014/main" id="{AF5CBD2D-6AE9-36E0-45FC-1BB16576D3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20" name="X icon">
              <a:hlinkClick r:id="rId7"/>
              <a:extLst>
                <a:ext uri="{FF2B5EF4-FFF2-40B4-BE49-F238E27FC236}">
                  <a16:creationId xmlns:a16="http://schemas.microsoft.com/office/drawing/2014/main" id="{179F5959-4866-6DCC-6D8F-6C35C16FA8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21" name="LinkedIn icon">
              <a:hlinkClick r:id="rId10"/>
              <a:extLst>
                <a:ext uri="{FF2B5EF4-FFF2-40B4-BE49-F238E27FC236}">
                  <a16:creationId xmlns:a16="http://schemas.microsoft.com/office/drawing/2014/main" id="{D4B28143-E209-8037-7DC9-76E33A39C4C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22" name="speaker text">
            <a:extLst>
              <a:ext uri="{FF2B5EF4-FFF2-40B4-BE49-F238E27FC236}">
                <a16:creationId xmlns:a16="http://schemas.microsoft.com/office/drawing/2014/main" id="{71433A25-9759-1038-A23A-102D46B94D64}"/>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lumMod val="75000"/>
                    <a:lumOff val="25000"/>
                  </a:schemeClr>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23" name="subtitle">
            <a:extLst>
              <a:ext uri="{FF2B5EF4-FFF2-40B4-BE49-F238E27FC236}">
                <a16:creationId xmlns:a16="http://schemas.microsoft.com/office/drawing/2014/main" id="{4E28EA1D-32E4-77B8-73B1-1E98D8E3A189}"/>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24" name="title text">
            <a:extLst>
              <a:ext uri="{FF2B5EF4-FFF2-40B4-BE49-F238E27FC236}">
                <a16:creationId xmlns:a16="http://schemas.microsoft.com/office/drawing/2014/main" id="{E9A6C6A1-0444-AA6D-4B88-7A87520A6A1A}"/>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25" name="Graphic 24">
            <a:extLst>
              <a:ext uri="{FF2B5EF4-FFF2-40B4-BE49-F238E27FC236}">
                <a16:creationId xmlns:a16="http://schemas.microsoft.com/office/drawing/2014/main" id="{4F7D2C3C-9248-DF9B-02A3-07CD1CE8164A}"/>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pic>
        <p:nvPicPr>
          <p:cNvPr id="26" name="Picture 25">
            <a:extLst>
              <a:ext uri="{FF2B5EF4-FFF2-40B4-BE49-F238E27FC236}">
                <a16:creationId xmlns:a16="http://schemas.microsoft.com/office/drawing/2014/main" id="{321707B4-7EE7-96F8-4B89-5F47423E1CC9}"/>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124438" y="500645"/>
            <a:ext cx="3949700" cy="3644900"/>
          </a:xfrm>
          <a:prstGeom prst="rect">
            <a:avLst/>
          </a:prstGeom>
        </p:spPr>
      </p:pic>
    </p:spTree>
    <p:extLst>
      <p:ext uri="{BB962C8B-B14F-4D97-AF65-F5344CB8AC3E}">
        <p14:creationId xmlns:p14="http://schemas.microsoft.com/office/powerpoint/2010/main" val="42143769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mpty Title Slide ">
    <p:spTree>
      <p:nvGrpSpPr>
        <p:cNvPr id="1" name=""/>
        <p:cNvGrpSpPr/>
        <p:nvPr/>
      </p:nvGrpSpPr>
      <p:grpSpPr>
        <a:xfrm>
          <a:off x="0" y="0"/>
          <a:ext cx="0" cy="0"/>
          <a:chOff x="0" y="0"/>
          <a:chExt cx="0" cy="0"/>
        </a:xfrm>
      </p:grpSpPr>
      <p:pic>
        <p:nvPicPr>
          <p:cNvPr id="2" name="background image">
            <a:extLst>
              <a:ext uri="{FF2B5EF4-FFF2-40B4-BE49-F238E27FC236}">
                <a16:creationId xmlns:a16="http://schemas.microsoft.com/office/drawing/2014/main" id="{C944A3BE-B906-332E-1BFF-542109CFE5D5}"/>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ue and white rectangle&#10;&#10;Description automatically generated">
            <a:extLst>
              <a:ext uri="{FF2B5EF4-FFF2-40B4-BE49-F238E27FC236}">
                <a16:creationId xmlns:a16="http://schemas.microsoft.com/office/drawing/2014/main" id="{48DB82E1-D15B-3E05-6425-995E205628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icons &amp; copyright">
            <a:extLst>
              <a:ext uri="{FF2B5EF4-FFF2-40B4-BE49-F238E27FC236}">
                <a16:creationId xmlns:a16="http://schemas.microsoft.com/office/drawing/2014/main" id="{2CBB64E2-EDB6-F17B-D941-5469D69F3F2E}"/>
              </a:ext>
            </a:extLst>
          </p:cNvPr>
          <p:cNvGrpSpPr/>
          <p:nvPr userDrawn="1"/>
        </p:nvGrpSpPr>
        <p:grpSpPr>
          <a:xfrm>
            <a:off x="338624" y="6181725"/>
            <a:ext cx="4435668" cy="542465"/>
            <a:chOff x="338624" y="6181725"/>
            <a:chExt cx="4435668" cy="542465"/>
          </a:xfrm>
        </p:grpSpPr>
        <p:sp>
          <p:nvSpPr>
            <p:cNvPr id="16" name="copyright">
              <a:extLst>
                <a:ext uri="{FF2B5EF4-FFF2-40B4-BE49-F238E27FC236}">
                  <a16:creationId xmlns:a16="http://schemas.microsoft.com/office/drawing/2014/main" id="{8EE19082-A3C8-80F8-1FE6-A54F4576E904}"/>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2025 Electric Power Research Institute, Inc. All rights reserved.</a:t>
              </a:r>
            </a:p>
          </p:txBody>
        </p:sp>
        <p:sp>
          <p:nvSpPr>
            <p:cNvPr id="17" name="epri.com">
              <a:hlinkClick r:id="rId4"/>
              <a:extLst>
                <a:ext uri="{FF2B5EF4-FFF2-40B4-BE49-F238E27FC236}">
                  <a16:creationId xmlns:a16="http://schemas.microsoft.com/office/drawing/2014/main" id="{04EB96F8-FA44-7218-3517-7FF4FB74D2BD}"/>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dirty="0">
                  <a:solidFill>
                    <a:schemeClr val="tx1">
                      <a:lumMod val="65000"/>
                      <a:lumOff val="35000"/>
                    </a:schemeClr>
                  </a:solidFill>
                  <a:latin typeface="Century Gothic" panose="020B0502020202020204" pitchFamily="34" charset="0"/>
                </a:rPr>
                <a:t>www.epri.com</a:t>
              </a:r>
            </a:p>
          </p:txBody>
        </p:sp>
        <p:cxnSp>
          <p:nvCxnSpPr>
            <p:cNvPr id="18" name="Straight Connector 17">
              <a:extLst>
                <a:ext uri="{FF2B5EF4-FFF2-40B4-BE49-F238E27FC236}">
                  <a16:creationId xmlns:a16="http://schemas.microsoft.com/office/drawing/2014/main" id="{1545B60E-A936-0D16-A3C7-8F79E3C241E2}"/>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19" name="Facebook icon">
              <a:hlinkClick r:id="rId5"/>
              <a:extLst>
                <a:ext uri="{FF2B5EF4-FFF2-40B4-BE49-F238E27FC236}">
                  <a16:creationId xmlns:a16="http://schemas.microsoft.com/office/drawing/2014/main" id="{AF5CBD2D-6AE9-36E0-45FC-1BB16576D3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20" name="X icon">
              <a:hlinkClick r:id="rId7"/>
              <a:extLst>
                <a:ext uri="{FF2B5EF4-FFF2-40B4-BE49-F238E27FC236}">
                  <a16:creationId xmlns:a16="http://schemas.microsoft.com/office/drawing/2014/main" id="{179F5959-4866-6DCC-6D8F-6C35C16FA8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21" name="LinkedIn icon">
              <a:hlinkClick r:id="rId10"/>
              <a:extLst>
                <a:ext uri="{FF2B5EF4-FFF2-40B4-BE49-F238E27FC236}">
                  <a16:creationId xmlns:a16="http://schemas.microsoft.com/office/drawing/2014/main" id="{D4B28143-E209-8037-7DC9-76E33A39C4C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4290" y="6284322"/>
              <a:ext cx="150229" cy="150229"/>
            </a:xfrm>
            <a:prstGeom prst="rect">
              <a:avLst/>
            </a:prstGeom>
          </p:spPr>
        </p:pic>
      </p:grpSp>
      <p:sp>
        <p:nvSpPr>
          <p:cNvPr id="22" name="speaker text">
            <a:extLst>
              <a:ext uri="{FF2B5EF4-FFF2-40B4-BE49-F238E27FC236}">
                <a16:creationId xmlns:a16="http://schemas.microsoft.com/office/drawing/2014/main" id="{71433A25-9759-1038-A23A-102D46B94D64}"/>
              </a:ext>
            </a:extLst>
          </p:cNvPr>
          <p:cNvSpPr>
            <a:spLocks noGrp="1" noChangeArrowheads="1"/>
          </p:cNvSpPr>
          <p:nvPr>
            <p:ph type="subTitle" sz="quarter" idx="1" hasCustomPrompt="1"/>
          </p:nvPr>
        </p:nvSpPr>
        <p:spPr>
          <a:xfrm>
            <a:off x="645452" y="4400588"/>
            <a:ext cx="6217920" cy="1533186"/>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lumMod val="75000"/>
                    <a:lumOff val="25000"/>
                  </a:schemeClr>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23" name="subtitle">
            <a:extLst>
              <a:ext uri="{FF2B5EF4-FFF2-40B4-BE49-F238E27FC236}">
                <a16:creationId xmlns:a16="http://schemas.microsoft.com/office/drawing/2014/main" id="{4E28EA1D-32E4-77B8-73B1-1E98D8E3A189}"/>
              </a:ext>
            </a:extLst>
          </p:cNvPr>
          <p:cNvSpPr>
            <a:spLocks noGrp="1"/>
          </p:cNvSpPr>
          <p:nvPr>
            <p:ph type="body" sz="quarter" idx="10" hasCustomPrompt="1"/>
          </p:nvPr>
        </p:nvSpPr>
        <p:spPr>
          <a:xfrm>
            <a:off x="645452" y="3030102"/>
            <a:ext cx="6957847" cy="402377"/>
          </a:xfrm>
        </p:spPr>
        <p:txBody>
          <a:bodyPr>
            <a:normAutofit/>
          </a:bodyPr>
          <a:lstStyle>
            <a:lvl1pPr marL="0" indent="0">
              <a:buNone/>
              <a:defRPr sz="2400" b="0" i="0" baseline="0">
                <a:solidFill>
                  <a:schemeClr val="bg1"/>
                </a:solidFill>
                <a:latin typeface="+mj-lt"/>
              </a:defRPr>
            </a:lvl1pPr>
          </a:lstStyle>
          <a:p>
            <a:pPr lvl="0"/>
            <a:r>
              <a:rPr lang="en-US" dirty="0"/>
              <a:t>Click to edit subtitle</a:t>
            </a:r>
          </a:p>
        </p:txBody>
      </p:sp>
      <p:sp>
        <p:nvSpPr>
          <p:cNvPr id="24" name="title text">
            <a:extLst>
              <a:ext uri="{FF2B5EF4-FFF2-40B4-BE49-F238E27FC236}">
                <a16:creationId xmlns:a16="http://schemas.microsoft.com/office/drawing/2014/main" id="{E9A6C6A1-0444-AA6D-4B88-7A87520A6A1A}"/>
              </a:ext>
            </a:extLst>
          </p:cNvPr>
          <p:cNvSpPr>
            <a:spLocks noGrp="1" noChangeArrowheads="1"/>
          </p:cNvSpPr>
          <p:nvPr>
            <p:ph type="ctrTitle" sz="quarter" hasCustomPrompt="1"/>
          </p:nvPr>
        </p:nvSpPr>
        <p:spPr>
          <a:xfrm>
            <a:off x="645452" y="1084881"/>
            <a:ext cx="6957847" cy="1891159"/>
          </a:xfrm>
        </p:spPr>
        <p:txBody>
          <a:bodyPr anchor="b">
            <a:normAutofit/>
          </a:bodyPr>
          <a:lstStyle>
            <a:lvl1pPr algn="l">
              <a:spcAft>
                <a:spcPts val="600"/>
              </a:spcAft>
              <a:defRPr sz="3600">
                <a:solidFill>
                  <a:schemeClr val="bg1"/>
                </a:solidFill>
                <a:effectLst>
                  <a:outerShdw blurRad="38100" dist="38100" dir="2700000" algn="tl">
                    <a:srgbClr val="000000">
                      <a:alpha val="43137"/>
                    </a:srgbClr>
                  </a:outerShdw>
                </a:effectLst>
                <a:latin typeface="+mj-lt"/>
              </a:defRPr>
            </a:lvl1pPr>
          </a:lstStyle>
          <a:p>
            <a:r>
              <a:rPr lang="en-US" dirty="0"/>
              <a:t>Click to edit master title</a:t>
            </a:r>
          </a:p>
        </p:txBody>
      </p:sp>
      <p:pic>
        <p:nvPicPr>
          <p:cNvPr id="25" name="Graphic 24">
            <a:extLst>
              <a:ext uri="{FF2B5EF4-FFF2-40B4-BE49-F238E27FC236}">
                <a16:creationId xmlns:a16="http://schemas.microsoft.com/office/drawing/2014/main" id="{4F7D2C3C-9248-DF9B-02A3-07CD1CE8164A}"/>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9686" y="405535"/>
            <a:ext cx="1670022" cy="324032"/>
          </a:xfrm>
          <a:prstGeom prst="rect">
            <a:avLst/>
          </a:prstGeom>
        </p:spPr>
      </p:pic>
    </p:spTree>
    <p:extLst>
      <p:ext uri="{BB962C8B-B14F-4D97-AF65-F5344CB8AC3E}">
        <p14:creationId xmlns:p14="http://schemas.microsoft.com/office/powerpoint/2010/main" val="39046725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30.sv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2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Rectangle 21">
            <a:extLst>
              <a:ext uri="{FF2B5EF4-FFF2-40B4-BE49-F238E27FC236}">
                <a16:creationId xmlns:a16="http://schemas.microsoft.com/office/drawing/2014/main" id="{5DF57B04-D6F9-4D53-867D-F4768956F1F6}"/>
              </a:ext>
            </a:extLst>
          </p:cNvPr>
          <p:cNvSpPr/>
          <p:nvPr/>
        </p:nvSpPr>
        <p:spPr>
          <a:xfrm>
            <a:off x="0" y="6675437"/>
            <a:ext cx="12192000" cy="1841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26" name="Rectangle 2"/>
          <p:cNvSpPr>
            <a:spLocks noGrp="1" noChangeArrowheads="1"/>
          </p:cNvSpPr>
          <p:nvPr>
            <p:ph type="title"/>
          </p:nvPr>
        </p:nvSpPr>
        <p:spPr bwMode="auto">
          <a:xfrm>
            <a:off x="365760" y="182563"/>
            <a:ext cx="11460480" cy="7315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365760" y="1005840"/>
            <a:ext cx="11460480" cy="55168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Box 47"/>
          <p:cNvSpPr txBox="1">
            <a:spLocks noChangeArrowheads="1"/>
          </p:cNvSpPr>
          <p:nvPr/>
        </p:nvSpPr>
        <p:spPr bwMode="auto">
          <a:xfrm>
            <a:off x="4656903" y="6659790"/>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tx1">
                    <a:lumMod val="50000"/>
                    <a:lumOff val="50000"/>
                  </a:schemeClr>
                </a:solidFill>
                <a:latin typeface="Calibri Light" panose="020F0302020204030204" pitchFamily="34" charset="0"/>
                <a:cs typeface="Calibri Light" panose="020F0302020204030204" pitchFamily="34" charset="0"/>
              </a:rPr>
              <a:t>© 2025 Electric Power Research Institute, Inc. All rights reserved.</a:t>
            </a:r>
          </a:p>
        </p:txBody>
      </p:sp>
      <p:sp>
        <p:nvSpPr>
          <p:cNvPr id="1060" name="Text Box 36"/>
          <p:cNvSpPr txBox="1">
            <a:spLocks noChangeArrowheads="1"/>
          </p:cNvSpPr>
          <p:nvPr/>
        </p:nvSpPr>
        <p:spPr bwMode="auto">
          <a:xfrm>
            <a:off x="81280" y="6659790"/>
            <a:ext cx="810684" cy="215444"/>
          </a:xfrm>
          <a:prstGeom prst="rect">
            <a:avLst/>
          </a:prstGeom>
          <a:noFill/>
          <a:ln w="9525">
            <a:noFill/>
            <a:miter lim="800000"/>
            <a:headEnd/>
            <a:tailEnd/>
          </a:ln>
          <a:effectLst/>
        </p:spPr>
        <p:txBody>
          <a:bodyPr>
            <a:spAutoFit/>
          </a:bodyPr>
          <a:lstStyle/>
          <a:p>
            <a:pPr algn="l">
              <a:spcBef>
                <a:spcPts val="0"/>
              </a:spcBef>
            </a:pPr>
            <a:fld id="{324FBA8B-C479-4BF9-A515-8ED623D42A4A}" type="slidenum">
              <a:rPr lang="en-US" sz="800">
                <a:solidFill>
                  <a:schemeClr val="tx1">
                    <a:lumMod val="50000"/>
                    <a:lumOff val="50000"/>
                  </a:schemeClr>
                </a:solidFill>
              </a:rPr>
              <a:pPr algn="l">
                <a:spcBef>
                  <a:spcPts val="0"/>
                </a:spcBef>
              </a:pPr>
              <a:t>‹#›</a:t>
            </a:fld>
            <a:endParaRPr lang="en-US" sz="800" dirty="0">
              <a:solidFill>
                <a:schemeClr val="tx1">
                  <a:lumMod val="50000"/>
                  <a:lumOff val="50000"/>
                </a:schemeClr>
              </a:solidFill>
            </a:endParaRPr>
          </a:p>
        </p:txBody>
      </p:sp>
      <p:sp>
        <p:nvSpPr>
          <p:cNvPr id="11" name="Rectangle 10"/>
          <p:cNvSpPr/>
          <p:nvPr/>
        </p:nvSpPr>
        <p:spPr bwMode="auto">
          <a:xfrm rot="5400000" flipH="1">
            <a:off x="6044268" y="-6044268"/>
            <a:ext cx="103465" cy="12192001"/>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dirty="0">
              <a:ln>
                <a:noFill/>
              </a:ln>
              <a:solidFill>
                <a:srgbClr val="000000"/>
              </a:solidFill>
              <a:effectLst/>
              <a:latin typeface="Arial" charset="0"/>
            </a:endParaRPr>
          </a:p>
        </p:txBody>
      </p:sp>
      <p:pic>
        <p:nvPicPr>
          <p:cNvPr id="4" name="Graphic 3">
            <a:extLst>
              <a:ext uri="{FF2B5EF4-FFF2-40B4-BE49-F238E27FC236}">
                <a16:creationId xmlns:a16="http://schemas.microsoft.com/office/drawing/2014/main" id="{3AD1C04C-FF14-E24F-BEA1-4C27E3938429}"/>
              </a:ext>
            </a:extLst>
          </p:cNvPr>
          <p:cNvPicPr>
            <a:picLocks noChangeAspect="1"/>
          </p:cNvPicPr>
          <p:nvPr/>
        </p:nvPicPr>
        <p:blipFill>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1533578" y="6719007"/>
            <a:ext cx="570318" cy="110658"/>
          </a:xfrm>
          <a:prstGeom prst="rect">
            <a:avLst/>
          </a:prstGeom>
        </p:spPr>
      </p:pic>
    </p:spTree>
    <p:extLst>
      <p:ext uri="{BB962C8B-B14F-4D97-AF65-F5344CB8AC3E}">
        <p14:creationId xmlns:p14="http://schemas.microsoft.com/office/powerpoint/2010/main" val="309186555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17" r:id="rId5"/>
    <p:sldLayoutId id="2147483757" r:id="rId6"/>
    <p:sldLayoutId id="2147483758" r:id="rId7"/>
    <p:sldLayoutId id="2147483755" r:id="rId8"/>
    <p:sldLayoutId id="2147483759"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8" r:id="rId18"/>
    <p:sldLayoutId id="2147483743" r:id="rId19"/>
    <p:sldLayoutId id="2147483744" r:id="rId20"/>
    <p:sldLayoutId id="2147483745" r:id="rId21"/>
    <p:sldLayoutId id="2147483754" r:id="rId22"/>
    <p:sldLayoutId id="2147483742" r:id="rId23"/>
    <p:sldLayoutId id="2147483747" r:id="rId24"/>
    <p:sldLayoutId id="2147483715" r:id="rId25"/>
    <p:sldLayoutId id="2147483753" r:id="rId26"/>
  </p:sldLayoutIdLst>
  <p:txStyles>
    <p:titleStyle>
      <a:lvl1pPr algn="l" rtl="0" eaLnBrk="1" fontAlgn="base" hangingPunct="1">
        <a:lnSpc>
          <a:spcPct val="100000"/>
        </a:lnSpc>
        <a:spcBef>
          <a:spcPct val="0"/>
        </a:spcBef>
        <a:spcAft>
          <a:spcPct val="0"/>
        </a:spcAft>
        <a:defRPr sz="3200" b="1">
          <a:solidFill>
            <a:schemeClr val="tx1"/>
          </a:solidFill>
          <a:latin typeface="+mj-lt"/>
          <a:ea typeface="+mj-ea"/>
          <a:cs typeface="+mj-cs"/>
        </a:defRPr>
      </a:lvl1pPr>
      <a:lvl2pPr algn="l" rtl="0" eaLnBrk="1" fontAlgn="base" hangingPunct="1">
        <a:lnSpc>
          <a:spcPct val="95000"/>
        </a:lnSpc>
        <a:spcBef>
          <a:spcPct val="0"/>
        </a:spcBef>
        <a:spcAft>
          <a:spcPct val="0"/>
        </a:spcAft>
        <a:defRPr sz="2800" b="1">
          <a:solidFill>
            <a:schemeClr val="tx2"/>
          </a:solidFill>
          <a:latin typeface="Arial" charset="0"/>
        </a:defRPr>
      </a:lvl2pPr>
      <a:lvl3pPr algn="l" rtl="0" eaLnBrk="1" fontAlgn="base" hangingPunct="1">
        <a:lnSpc>
          <a:spcPct val="95000"/>
        </a:lnSpc>
        <a:spcBef>
          <a:spcPct val="0"/>
        </a:spcBef>
        <a:spcAft>
          <a:spcPct val="0"/>
        </a:spcAft>
        <a:defRPr sz="2800" b="1">
          <a:solidFill>
            <a:schemeClr val="tx2"/>
          </a:solidFill>
          <a:latin typeface="Arial" charset="0"/>
        </a:defRPr>
      </a:lvl3pPr>
      <a:lvl4pPr algn="l" rtl="0" eaLnBrk="1" fontAlgn="base" hangingPunct="1">
        <a:lnSpc>
          <a:spcPct val="95000"/>
        </a:lnSpc>
        <a:spcBef>
          <a:spcPct val="0"/>
        </a:spcBef>
        <a:spcAft>
          <a:spcPct val="0"/>
        </a:spcAft>
        <a:defRPr sz="2800" b="1">
          <a:solidFill>
            <a:schemeClr val="tx2"/>
          </a:solidFill>
          <a:latin typeface="Arial" charset="0"/>
        </a:defRPr>
      </a:lvl4pPr>
      <a:lvl5pPr algn="l" rtl="0" eaLnBrk="1" fontAlgn="base" hangingPunct="1">
        <a:lnSpc>
          <a:spcPct val="95000"/>
        </a:lnSpc>
        <a:spcBef>
          <a:spcPct val="0"/>
        </a:spcBef>
        <a:spcAft>
          <a:spcPct val="0"/>
        </a:spcAft>
        <a:defRPr sz="2800" b="1">
          <a:solidFill>
            <a:schemeClr val="tx2"/>
          </a:solidFill>
          <a:latin typeface="Arial" charset="0"/>
        </a:defRPr>
      </a:lvl5pPr>
      <a:lvl6pPr marL="457200" algn="l" rtl="0" eaLnBrk="1" fontAlgn="base" hangingPunct="1">
        <a:lnSpc>
          <a:spcPct val="95000"/>
        </a:lnSpc>
        <a:spcBef>
          <a:spcPct val="0"/>
        </a:spcBef>
        <a:spcAft>
          <a:spcPct val="0"/>
        </a:spcAft>
        <a:defRPr sz="2800" b="1">
          <a:solidFill>
            <a:schemeClr val="tx2"/>
          </a:solidFill>
          <a:latin typeface="Arial" charset="0"/>
        </a:defRPr>
      </a:lvl6pPr>
      <a:lvl7pPr marL="914400" algn="l" rtl="0" eaLnBrk="1" fontAlgn="base" hangingPunct="1">
        <a:lnSpc>
          <a:spcPct val="95000"/>
        </a:lnSpc>
        <a:spcBef>
          <a:spcPct val="0"/>
        </a:spcBef>
        <a:spcAft>
          <a:spcPct val="0"/>
        </a:spcAft>
        <a:defRPr sz="2800" b="1">
          <a:solidFill>
            <a:schemeClr val="tx2"/>
          </a:solidFill>
          <a:latin typeface="Arial" charset="0"/>
        </a:defRPr>
      </a:lvl7pPr>
      <a:lvl8pPr marL="1371600" algn="l" rtl="0" eaLnBrk="1" fontAlgn="base" hangingPunct="1">
        <a:lnSpc>
          <a:spcPct val="95000"/>
        </a:lnSpc>
        <a:spcBef>
          <a:spcPct val="0"/>
        </a:spcBef>
        <a:spcAft>
          <a:spcPct val="0"/>
        </a:spcAft>
        <a:defRPr sz="2800" b="1">
          <a:solidFill>
            <a:schemeClr val="tx2"/>
          </a:solidFill>
          <a:latin typeface="Arial" charset="0"/>
        </a:defRPr>
      </a:lvl8pPr>
      <a:lvl9pPr marL="1828800" algn="l" rtl="0" eaLnBrk="1" fontAlgn="base" hangingPunct="1">
        <a:lnSpc>
          <a:spcPct val="95000"/>
        </a:lnSpc>
        <a:spcBef>
          <a:spcPct val="0"/>
        </a:spcBef>
        <a:spcAft>
          <a:spcPct val="0"/>
        </a:spcAft>
        <a:defRPr sz="2800" b="1">
          <a:solidFill>
            <a:schemeClr val="tx2"/>
          </a:solidFill>
          <a:latin typeface="Arial" charset="0"/>
        </a:defRPr>
      </a:lvl9pPr>
    </p:titleStyle>
    <p:bodyStyle>
      <a:lvl1pPr marL="231775" indent="-231775" algn="l" rtl="0" eaLnBrk="1" fontAlgn="base" hangingPunct="1">
        <a:lnSpc>
          <a:spcPct val="100000"/>
        </a:lnSpc>
        <a:spcBef>
          <a:spcPct val="0"/>
        </a:spcBef>
        <a:spcAft>
          <a:spcPts val="600"/>
        </a:spcAft>
        <a:buClr>
          <a:schemeClr val="tx2">
            <a:lumMod val="60000"/>
            <a:lumOff val="40000"/>
          </a:schemeClr>
        </a:buClr>
        <a:buSzPct val="80000"/>
        <a:buFont typeface="Wingdings" panose="05000000000000000000" pitchFamily="2" charset="2"/>
        <a:buChar char="§"/>
        <a:defRPr sz="3200">
          <a:solidFill>
            <a:schemeClr val="tx1"/>
          </a:solidFill>
          <a:latin typeface="+mn-lt"/>
          <a:ea typeface="+mn-ea"/>
          <a:cs typeface="+mn-cs"/>
        </a:defRPr>
      </a:lvl1pPr>
      <a:lvl2pPr marL="566738" indent="-279400" algn="l" rtl="0" eaLnBrk="1" fontAlgn="base" hangingPunct="1">
        <a:lnSpc>
          <a:spcPct val="100000"/>
        </a:lnSpc>
        <a:spcBef>
          <a:spcPct val="0"/>
        </a:spcBef>
        <a:spcAft>
          <a:spcPts val="600"/>
        </a:spcAft>
        <a:buClr>
          <a:schemeClr val="tx2">
            <a:lumMod val="60000"/>
            <a:lumOff val="40000"/>
          </a:schemeClr>
        </a:buClr>
        <a:buSzPct val="80000"/>
        <a:buChar char="–"/>
        <a:defRPr sz="2800">
          <a:solidFill>
            <a:schemeClr val="tx1"/>
          </a:solidFill>
          <a:latin typeface="+mn-lt"/>
        </a:defRPr>
      </a:lvl2pPr>
      <a:lvl3pPr marL="855663" indent="-223838" algn="l" rtl="0" eaLnBrk="1" fontAlgn="base" hangingPunct="1">
        <a:lnSpc>
          <a:spcPct val="100000"/>
        </a:lnSpc>
        <a:spcBef>
          <a:spcPct val="0"/>
        </a:spcBef>
        <a:spcAft>
          <a:spcPts val="600"/>
        </a:spcAft>
        <a:buClr>
          <a:schemeClr val="tx2">
            <a:lumMod val="60000"/>
            <a:lumOff val="40000"/>
          </a:schemeClr>
        </a:buClr>
        <a:buSzPct val="80000"/>
        <a:buFont typeface="Wingdings" panose="05000000000000000000" pitchFamily="2" charset="2"/>
        <a:buChar char="§"/>
        <a:defRPr sz="2800">
          <a:solidFill>
            <a:schemeClr val="tx1"/>
          </a:solidFill>
          <a:latin typeface="+mn-lt"/>
        </a:defRPr>
      </a:lvl3pPr>
      <a:lvl4pPr marL="1262063" indent="-288925" algn="l" rtl="0" eaLnBrk="1" fontAlgn="base" hangingPunct="1">
        <a:lnSpc>
          <a:spcPct val="100000"/>
        </a:lnSpc>
        <a:spcBef>
          <a:spcPct val="0"/>
        </a:spcBef>
        <a:spcAft>
          <a:spcPts val="600"/>
        </a:spcAft>
        <a:buClr>
          <a:schemeClr val="tx2">
            <a:lumMod val="60000"/>
            <a:lumOff val="40000"/>
          </a:schemeClr>
        </a:buClr>
        <a:buSzPct val="80000"/>
        <a:buChar char="–"/>
        <a:defRPr sz="2800">
          <a:solidFill>
            <a:schemeClr val="tx1"/>
          </a:solidFill>
          <a:latin typeface="+mn-lt"/>
        </a:defRPr>
      </a:lvl4pPr>
      <a:lvl5pPr marL="1538288" indent="-225425" algn="l" rtl="0" eaLnBrk="1" fontAlgn="base" hangingPunct="1">
        <a:lnSpc>
          <a:spcPct val="100000"/>
        </a:lnSpc>
        <a:spcBef>
          <a:spcPct val="0"/>
        </a:spcBef>
        <a:spcAft>
          <a:spcPts val="600"/>
        </a:spcAft>
        <a:buClr>
          <a:schemeClr val="tx2">
            <a:lumMod val="60000"/>
            <a:lumOff val="40000"/>
          </a:schemeClr>
        </a:buClr>
        <a:buSzPct val="80000"/>
        <a:buFont typeface="Wingdings" panose="05000000000000000000" pitchFamily="2" charset="2"/>
        <a:buChar char="§"/>
        <a:defRPr sz="2800">
          <a:solidFill>
            <a:schemeClr val="tx1"/>
          </a:solidFill>
          <a:latin typeface="+mn-lt"/>
        </a:defRPr>
      </a:lvl5pPr>
      <a:lvl6pPr marL="1944688" indent="-174625" algn="l" rtl="0" eaLnBrk="1" fontAlgn="base" hangingPunct="1">
        <a:lnSpc>
          <a:spcPct val="95000"/>
        </a:lnSpc>
        <a:spcBef>
          <a:spcPct val="0"/>
        </a:spcBef>
        <a:spcAft>
          <a:spcPct val="25000"/>
        </a:spcAft>
        <a:buChar char="•"/>
        <a:defRPr sz="2400">
          <a:solidFill>
            <a:srgbClr val="000000"/>
          </a:solidFill>
          <a:latin typeface="+mn-lt"/>
        </a:defRPr>
      </a:lvl6pPr>
      <a:lvl7pPr marL="2401888" indent="-174625" algn="l" rtl="0" eaLnBrk="1" fontAlgn="base" hangingPunct="1">
        <a:lnSpc>
          <a:spcPct val="95000"/>
        </a:lnSpc>
        <a:spcBef>
          <a:spcPct val="0"/>
        </a:spcBef>
        <a:spcAft>
          <a:spcPct val="25000"/>
        </a:spcAft>
        <a:buChar char="•"/>
        <a:defRPr sz="2400">
          <a:solidFill>
            <a:srgbClr val="000000"/>
          </a:solidFill>
          <a:latin typeface="+mn-lt"/>
        </a:defRPr>
      </a:lvl7pPr>
      <a:lvl8pPr marL="2859088" indent="-174625" algn="l" rtl="0" eaLnBrk="1" fontAlgn="base" hangingPunct="1">
        <a:lnSpc>
          <a:spcPct val="95000"/>
        </a:lnSpc>
        <a:spcBef>
          <a:spcPct val="0"/>
        </a:spcBef>
        <a:spcAft>
          <a:spcPct val="25000"/>
        </a:spcAft>
        <a:buChar char="•"/>
        <a:defRPr sz="2400">
          <a:solidFill>
            <a:srgbClr val="000000"/>
          </a:solidFill>
          <a:latin typeface="+mn-lt"/>
        </a:defRPr>
      </a:lvl8pPr>
      <a:lvl9pPr marL="3316288" indent="-174625" algn="l" rtl="0" eaLnBrk="1" fontAlgn="base" hangingPunct="1">
        <a:lnSpc>
          <a:spcPct val="95000"/>
        </a:lnSpc>
        <a:spcBef>
          <a:spcPct val="0"/>
        </a:spcBef>
        <a:spcAft>
          <a:spcPct val="25000"/>
        </a:spcAft>
        <a:buChar char="•"/>
        <a:defRPr sz="24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B7AB45-5C00-470C-B02A-25EE18700700}"/>
              </a:ext>
            </a:extLst>
          </p:cNvPr>
          <p:cNvSpPr/>
          <p:nvPr/>
        </p:nvSpPr>
        <p:spPr bwMode="auto">
          <a:xfrm>
            <a:off x="0" y="1"/>
            <a:ext cx="12192000" cy="6858000"/>
          </a:xfrm>
          <a:prstGeom prst="rect">
            <a:avLst/>
          </a:prstGeom>
          <a:solidFill>
            <a:srgbClr val="1B1396"/>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1026" name="Rectangle 2"/>
          <p:cNvSpPr>
            <a:spLocks noGrp="1" noChangeArrowheads="1"/>
          </p:cNvSpPr>
          <p:nvPr>
            <p:ph type="title"/>
          </p:nvPr>
        </p:nvSpPr>
        <p:spPr bwMode="auto">
          <a:xfrm>
            <a:off x="365760" y="182563"/>
            <a:ext cx="11460480" cy="7315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1005840"/>
            <a:ext cx="11460480" cy="55168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p:nvSpPr>
        <p:spPr bwMode="auto">
          <a:xfrm rot="5400000" flipH="1">
            <a:off x="6044268" y="-6044268"/>
            <a:ext cx="103465" cy="12192001"/>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dirty="0">
              <a:ln>
                <a:noFill/>
              </a:ln>
              <a:solidFill>
                <a:srgbClr val="000000"/>
              </a:solidFill>
              <a:effectLst/>
              <a:latin typeface="Arial" charset="0"/>
            </a:endParaRPr>
          </a:p>
        </p:txBody>
      </p:sp>
      <p:sp>
        <p:nvSpPr>
          <p:cNvPr id="14" name="Rectangle 21">
            <a:extLst>
              <a:ext uri="{FF2B5EF4-FFF2-40B4-BE49-F238E27FC236}">
                <a16:creationId xmlns:a16="http://schemas.microsoft.com/office/drawing/2014/main" id="{8495C244-7367-46AC-9E31-F49FBCBA73EC}"/>
              </a:ext>
            </a:extLst>
          </p:cNvPr>
          <p:cNvSpPr/>
          <p:nvPr/>
        </p:nvSpPr>
        <p:spPr>
          <a:xfrm>
            <a:off x="0" y="6675437"/>
            <a:ext cx="12192000" cy="18415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 Box 47">
            <a:extLst>
              <a:ext uri="{FF2B5EF4-FFF2-40B4-BE49-F238E27FC236}">
                <a16:creationId xmlns:a16="http://schemas.microsoft.com/office/drawing/2014/main" id="{232D3423-C96E-49AF-BCFD-C53160D53156}"/>
              </a:ext>
            </a:extLst>
          </p:cNvPr>
          <p:cNvSpPr txBox="1">
            <a:spLocks noChangeArrowheads="1"/>
          </p:cNvSpPr>
          <p:nvPr/>
        </p:nvSpPr>
        <p:spPr bwMode="auto">
          <a:xfrm>
            <a:off x="4656903" y="6659790"/>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2025 Electric Power Research Institute, Inc. All rights reserved.</a:t>
            </a:r>
          </a:p>
        </p:txBody>
      </p:sp>
      <p:sp>
        <p:nvSpPr>
          <p:cNvPr id="17" name="Text Box 36">
            <a:extLst>
              <a:ext uri="{FF2B5EF4-FFF2-40B4-BE49-F238E27FC236}">
                <a16:creationId xmlns:a16="http://schemas.microsoft.com/office/drawing/2014/main" id="{A0464F9C-6E20-44DD-B827-4AD9E7B124B7}"/>
              </a:ext>
            </a:extLst>
          </p:cNvPr>
          <p:cNvSpPr txBox="1">
            <a:spLocks noChangeArrowheads="1"/>
          </p:cNvSpPr>
          <p:nvPr/>
        </p:nvSpPr>
        <p:spPr bwMode="auto">
          <a:xfrm>
            <a:off x="81280" y="6659790"/>
            <a:ext cx="810684" cy="215444"/>
          </a:xfrm>
          <a:prstGeom prst="rect">
            <a:avLst/>
          </a:prstGeom>
          <a:noFill/>
          <a:ln w="9525">
            <a:noFill/>
            <a:miter lim="800000"/>
            <a:headEnd/>
            <a:tailEnd/>
          </a:ln>
          <a:effectLst/>
        </p:spPr>
        <p:txBody>
          <a:bodyPr>
            <a:spAutoFit/>
          </a:bodyPr>
          <a:lstStyle/>
          <a:p>
            <a:pPr algn="l">
              <a:spcBef>
                <a:spcPts val="0"/>
              </a:spcBef>
            </a:pPr>
            <a:fld id="{324FBA8B-C479-4BF9-A515-8ED623D42A4A}" type="slidenum">
              <a:rPr lang="en-US" sz="800">
                <a:solidFill>
                  <a:schemeClr val="bg1">
                    <a:lumMod val="50000"/>
                  </a:schemeClr>
                </a:solidFill>
              </a:rPr>
              <a:pPr algn="l">
                <a:spcBef>
                  <a:spcPts val="0"/>
                </a:spcBef>
              </a:pPr>
              <a:t>‹#›</a:t>
            </a:fld>
            <a:endParaRPr lang="en-US" sz="800" dirty="0">
              <a:solidFill>
                <a:schemeClr val="bg1">
                  <a:lumMod val="50000"/>
                </a:schemeClr>
              </a:solidFill>
            </a:endParaRPr>
          </a:p>
        </p:txBody>
      </p:sp>
      <p:pic>
        <p:nvPicPr>
          <p:cNvPr id="18" name="Graphic 17">
            <a:extLst>
              <a:ext uri="{FF2B5EF4-FFF2-40B4-BE49-F238E27FC236}">
                <a16:creationId xmlns:a16="http://schemas.microsoft.com/office/drawing/2014/main" id="{F19EED32-231F-4958-9106-0885046D2881}"/>
              </a:ext>
            </a:extLst>
          </p:cNvPr>
          <p:cNvPicPr>
            <a:picLocks noChangeAspect="1"/>
          </p:cNvPicPr>
          <p:nvPr/>
        </p:nvPicPr>
        <p:blipFill>
          <a:blip r:embed="rId27">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11533578" y="6719007"/>
            <a:ext cx="570318" cy="110658"/>
          </a:xfrm>
          <a:prstGeom prst="rect">
            <a:avLst/>
          </a:prstGeom>
        </p:spPr>
      </p:pic>
    </p:spTree>
    <p:extLst>
      <p:ext uri="{BB962C8B-B14F-4D97-AF65-F5344CB8AC3E}">
        <p14:creationId xmlns:p14="http://schemas.microsoft.com/office/powerpoint/2010/main" val="35389779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60" r:id="rId7"/>
    <p:sldLayoutId id="2147483761" r:id="rId8"/>
    <p:sldLayoutId id="2147483762"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48" r:id="rId19"/>
    <p:sldLayoutId id="2147483749" r:id="rId20"/>
    <p:sldLayoutId id="2147483750" r:id="rId21"/>
    <p:sldLayoutId id="2147483751" r:id="rId22"/>
    <p:sldLayoutId id="2147483738" r:id="rId23"/>
    <p:sldLayoutId id="2147483740" r:id="rId24"/>
    <p:sldLayoutId id="2147483756" r:id="rId25"/>
  </p:sldLayoutIdLst>
  <p:txStyles>
    <p:titleStyle>
      <a:lvl1pPr algn="l" rtl="0" eaLnBrk="1" fontAlgn="base" hangingPunct="1">
        <a:lnSpc>
          <a:spcPct val="100000"/>
        </a:lnSpc>
        <a:spcBef>
          <a:spcPct val="0"/>
        </a:spcBef>
        <a:spcAft>
          <a:spcPct val="0"/>
        </a:spcAft>
        <a:defRPr sz="3200" b="1">
          <a:solidFill>
            <a:schemeClr val="bg1"/>
          </a:solidFill>
          <a:latin typeface="+mj-lt"/>
          <a:ea typeface="+mj-ea"/>
          <a:cs typeface="+mj-cs"/>
        </a:defRPr>
      </a:lvl1pPr>
      <a:lvl2pPr algn="l" rtl="0" eaLnBrk="1" fontAlgn="base" hangingPunct="1">
        <a:lnSpc>
          <a:spcPct val="95000"/>
        </a:lnSpc>
        <a:spcBef>
          <a:spcPct val="0"/>
        </a:spcBef>
        <a:spcAft>
          <a:spcPct val="0"/>
        </a:spcAft>
        <a:defRPr sz="2800" b="1">
          <a:solidFill>
            <a:schemeClr val="tx2"/>
          </a:solidFill>
          <a:latin typeface="Arial" charset="0"/>
        </a:defRPr>
      </a:lvl2pPr>
      <a:lvl3pPr algn="l" rtl="0" eaLnBrk="1" fontAlgn="base" hangingPunct="1">
        <a:lnSpc>
          <a:spcPct val="95000"/>
        </a:lnSpc>
        <a:spcBef>
          <a:spcPct val="0"/>
        </a:spcBef>
        <a:spcAft>
          <a:spcPct val="0"/>
        </a:spcAft>
        <a:defRPr sz="2800" b="1">
          <a:solidFill>
            <a:schemeClr val="tx2"/>
          </a:solidFill>
          <a:latin typeface="Arial" charset="0"/>
        </a:defRPr>
      </a:lvl3pPr>
      <a:lvl4pPr algn="l" rtl="0" eaLnBrk="1" fontAlgn="base" hangingPunct="1">
        <a:lnSpc>
          <a:spcPct val="95000"/>
        </a:lnSpc>
        <a:spcBef>
          <a:spcPct val="0"/>
        </a:spcBef>
        <a:spcAft>
          <a:spcPct val="0"/>
        </a:spcAft>
        <a:defRPr sz="2800" b="1">
          <a:solidFill>
            <a:schemeClr val="tx2"/>
          </a:solidFill>
          <a:latin typeface="Arial" charset="0"/>
        </a:defRPr>
      </a:lvl4pPr>
      <a:lvl5pPr algn="l" rtl="0" eaLnBrk="1" fontAlgn="base" hangingPunct="1">
        <a:lnSpc>
          <a:spcPct val="95000"/>
        </a:lnSpc>
        <a:spcBef>
          <a:spcPct val="0"/>
        </a:spcBef>
        <a:spcAft>
          <a:spcPct val="0"/>
        </a:spcAft>
        <a:defRPr sz="2800" b="1">
          <a:solidFill>
            <a:schemeClr val="tx2"/>
          </a:solidFill>
          <a:latin typeface="Arial" charset="0"/>
        </a:defRPr>
      </a:lvl5pPr>
      <a:lvl6pPr marL="457200" algn="l" rtl="0" eaLnBrk="1" fontAlgn="base" hangingPunct="1">
        <a:lnSpc>
          <a:spcPct val="95000"/>
        </a:lnSpc>
        <a:spcBef>
          <a:spcPct val="0"/>
        </a:spcBef>
        <a:spcAft>
          <a:spcPct val="0"/>
        </a:spcAft>
        <a:defRPr sz="2800" b="1">
          <a:solidFill>
            <a:schemeClr val="tx2"/>
          </a:solidFill>
          <a:latin typeface="Arial" charset="0"/>
        </a:defRPr>
      </a:lvl6pPr>
      <a:lvl7pPr marL="914400" algn="l" rtl="0" eaLnBrk="1" fontAlgn="base" hangingPunct="1">
        <a:lnSpc>
          <a:spcPct val="95000"/>
        </a:lnSpc>
        <a:spcBef>
          <a:spcPct val="0"/>
        </a:spcBef>
        <a:spcAft>
          <a:spcPct val="0"/>
        </a:spcAft>
        <a:defRPr sz="2800" b="1">
          <a:solidFill>
            <a:schemeClr val="tx2"/>
          </a:solidFill>
          <a:latin typeface="Arial" charset="0"/>
        </a:defRPr>
      </a:lvl7pPr>
      <a:lvl8pPr marL="1371600" algn="l" rtl="0" eaLnBrk="1" fontAlgn="base" hangingPunct="1">
        <a:lnSpc>
          <a:spcPct val="95000"/>
        </a:lnSpc>
        <a:spcBef>
          <a:spcPct val="0"/>
        </a:spcBef>
        <a:spcAft>
          <a:spcPct val="0"/>
        </a:spcAft>
        <a:defRPr sz="2800" b="1">
          <a:solidFill>
            <a:schemeClr val="tx2"/>
          </a:solidFill>
          <a:latin typeface="Arial" charset="0"/>
        </a:defRPr>
      </a:lvl8pPr>
      <a:lvl9pPr marL="1828800" algn="l" rtl="0" eaLnBrk="1" fontAlgn="base" hangingPunct="1">
        <a:lnSpc>
          <a:spcPct val="95000"/>
        </a:lnSpc>
        <a:spcBef>
          <a:spcPct val="0"/>
        </a:spcBef>
        <a:spcAft>
          <a:spcPct val="0"/>
        </a:spcAft>
        <a:defRPr sz="2800" b="1">
          <a:solidFill>
            <a:schemeClr val="tx2"/>
          </a:solidFill>
          <a:latin typeface="Arial" charset="0"/>
        </a:defRPr>
      </a:lvl9pPr>
    </p:titleStyle>
    <p:bodyStyle>
      <a:lvl1pPr marL="231775" indent="-231775" algn="l" rtl="0" eaLnBrk="1" fontAlgn="base" hangingPunct="1">
        <a:lnSpc>
          <a:spcPct val="100000"/>
        </a:lnSpc>
        <a:spcBef>
          <a:spcPct val="0"/>
        </a:spcBef>
        <a:spcAft>
          <a:spcPts val="600"/>
        </a:spcAft>
        <a:buClr>
          <a:schemeClr val="accent1">
            <a:lumMod val="60000"/>
            <a:lumOff val="40000"/>
          </a:schemeClr>
        </a:buClr>
        <a:buSzPct val="80000"/>
        <a:buFont typeface="Wingdings" panose="05000000000000000000" pitchFamily="2" charset="2"/>
        <a:buChar char="§"/>
        <a:defRPr sz="3200">
          <a:solidFill>
            <a:schemeClr val="bg1"/>
          </a:solidFill>
          <a:latin typeface="+mn-lt"/>
          <a:ea typeface="+mn-ea"/>
          <a:cs typeface="+mn-cs"/>
        </a:defRPr>
      </a:lvl1pPr>
      <a:lvl2pPr marL="566738" indent="-279400" algn="l" rtl="0" eaLnBrk="1" fontAlgn="base" hangingPunct="1">
        <a:lnSpc>
          <a:spcPct val="100000"/>
        </a:lnSpc>
        <a:spcBef>
          <a:spcPct val="0"/>
        </a:spcBef>
        <a:spcAft>
          <a:spcPts val="600"/>
        </a:spcAft>
        <a:buClr>
          <a:schemeClr val="accent1">
            <a:lumMod val="60000"/>
            <a:lumOff val="40000"/>
          </a:schemeClr>
        </a:buClr>
        <a:buSzPct val="80000"/>
        <a:buChar char="–"/>
        <a:defRPr sz="2800">
          <a:solidFill>
            <a:schemeClr val="bg1"/>
          </a:solidFill>
          <a:latin typeface="+mn-lt"/>
        </a:defRPr>
      </a:lvl2pPr>
      <a:lvl3pPr marL="855663" indent="-223838" algn="l" rtl="0" eaLnBrk="1" fontAlgn="base" hangingPunct="1">
        <a:lnSpc>
          <a:spcPct val="100000"/>
        </a:lnSpc>
        <a:spcBef>
          <a:spcPct val="0"/>
        </a:spcBef>
        <a:spcAft>
          <a:spcPts val="600"/>
        </a:spcAft>
        <a:buClr>
          <a:schemeClr val="accent1">
            <a:lumMod val="60000"/>
            <a:lumOff val="40000"/>
          </a:schemeClr>
        </a:buClr>
        <a:buSzPct val="80000"/>
        <a:buFont typeface="Wingdings" panose="05000000000000000000" pitchFamily="2" charset="2"/>
        <a:buChar char="§"/>
        <a:defRPr sz="2800">
          <a:solidFill>
            <a:schemeClr val="bg1"/>
          </a:solidFill>
          <a:latin typeface="+mn-lt"/>
        </a:defRPr>
      </a:lvl3pPr>
      <a:lvl4pPr marL="1262063" indent="-288925" algn="l" rtl="0" eaLnBrk="1" fontAlgn="base" hangingPunct="1">
        <a:lnSpc>
          <a:spcPct val="100000"/>
        </a:lnSpc>
        <a:spcBef>
          <a:spcPct val="0"/>
        </a:spcBef>
        <a:spcAft>
          <a:spcPts val="600"/>
        </a:spcAft>
        <a:buClr>
          <a:schemeClr val="accent1">
            <a:lumMod val="60000"/>
            <a:lumOff val="40000"/>
          </a:schemeClr>
        </a:buClr>
        <a:buSzPct val="80000"/>
        <a:buChar char="–"/>
        <a:defRPr sz="2800">
          <a:solidFill>
            <a:schemeClr val="bg1"/>
          </a:solidFill>
          <a:latin typeface="+mn-lt"/>
        </a:defRPr>
      </a:lvl4pPr>
      <a:lvl5pPr marL="1538288" indent="-225425" algn="l" rtl="0" eaLnBrk="1" fontAlgn="base" hangingPunct="1">
        <a:lnSpc>
          <a:spcPct val="100000"/>
        </a:lnSpc>
        <a:spcBef>
          <a:spcPct val="0"/>
        </a:spcBef>
        <a:spcAft>
          <a:spcPts val="600"/>
        </a:spcAft>
        <a:buClr>
          <a:schemeClr val="accent1">
            <a:lumMod val="60000"/>
            <a:lumOff val="40000"/>
          </a:schemeClr>
        </a:buClr>
        <a:buSzPct val="80000"/>
        <a:buFont typeface="Wingdings" panose="05000000000000000000" pitchFamily="2" charset="2"/>
        <a:buChar char="§"/>
        <a:defRPr sz="2800">
          <a:solidFill>
            <a:schemeClr val="bg1"/>
          </a:solidFill>
          <a:latin typeface="+mn-lt"/>
        </a:defRPr>
      </a:lvl5pPr>
      <a:lvl6pPr marL="1944688" indent="-174625" algn="l" rtl="0" eaLnBrk="1" fontAlgn="base" hangingPunct="1">
        <a:lnSpc>
          <a:spcPct val="95000"/>
        </a:lnSpc>
        <a:spcBef>
          <a:spcPct val="0"/>
        </a:spcBef>
        <a:spcAft>
          <a:spcPct val="25000"/>
        </a:spcAft>
        <a:buChar char="•"/>
        <a:defRPr sz="2400">
          <a:solidFill>
            <a:srgbClr val="000000"/>
          </a:solidFill>
          <a:latin typeface="+mn-lt"/>
        </a:defRPr>
      </a:lvl6pPr>
      <a:lvl7pPr marL="2401888" indent="-174625" algn="l" rtl="0" eaLnBrk="1" fontAlgn="base" hangingPunct="1">
        <a:lnSpc>
          <a:spcPct val="95000"/>
        </a:lnSpc>
        <a:spcBef>
          <a:spcPct val="0"/>
        </a:spcBef>
        <a:spcAft>
          <a:spcPct val="25000"/>
        </a:spcAft>
        <a:buChar char="•"/>
        <a:defRPr sz="2400">
          <a:solidFill>
            <a:srgbClr val="000000"/>
          </a:solidFill>
          <a:latin typeface="+mn-lt"/>
        </a:defRPr>
      </a:lvl7pPr>
      <a:lvl8pPr marL="2859088" indent="-174625" algn="l" rtl="0" eaLnBrk="1" fontAlgn="base" hangingPunct="1">
        <a:lnSpc>
          <a:spcPct val="95000"/>
        </a:lnSpc>
        <a:spcBef>
          <a:spcPct val="0"/>
        </a:spcBef>
        <a:spcAft>
          <a:spcPct val="25000"/>
        </a:spcAft>
        <a:buChar char="•"/>
        <a:defRPr sz="2400">
          <a:solidFill>
            <a:srgbClr val="000000"/>
          </a:solidFill>
          <a:latin typeface="+mn-lt"/>
        </a:defRPr>
      </a:lvl8pPr>
      <a:lvl9pPr marL="3316288" indent="-174625" algn="l" rtl="0" eaLnBrk="1" fontAlgn="base" hangingPunct="1">
        <a:lnSpc>
          <a:spcPct val="95000"/>
        </a:lnSpc>
        <a:spcBef>
          <a:spcPct val="0"/>
        </a:spcBef>
        <a:spcAft>
          <a:spcPct val="25000"/>
        </a:spcAft>
        <a:buChar char="•"/>
        <a:defRPr sz="24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0.xml"/><Relationship Id="rId4" Type="http://schemas.openxmlformats.org/officeDocument/2006/relationships/image" Target="../media/image4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CEAFD81-8434-4D12-9767-7DC0B461D19D}"/>
              </a:ext>
            </a:extLst>
          </p:cNvPr>
          <p:cNvSpPr>
            <a:spLocks noGrp="1"/>
          </p:cNvSpPr>
          <p:nvPr>
            <p:ph type="subTitle" sz="quarter" idx="1"/>
          </p:nvPr>
        </p:nvSpPr>
        <p:spPr>
          <a:xfrm>
            <a:off x="252621" y="4377320"/>
            <a:ext cx="6217920" cy="2103121"/>
          </a:xfrm>
        </p:spPr>
        <p:txBody>
          <a:bodyPr>
            <a:normAutofit/>
          </a:bodyPr>
          <a:lstStyle/>
          <a:p>
            <a:r>
              <a:rPr lang="en-US" dirty="0"/>
              <a:t>Dr. Joe Wall (PI, jwall@epri.com)</a:t>
            </a:r>
          </a:p>
          <a:p>
            <a:r>
              <a:rPr lang="en-US" dirty="0"/>
              <a:t>Principal Technical Leader – EPRI - Nuclear</a:t>
            </a:r>
          </a:p>
          <a:p>
            <a:endParaRPr lang="en-US" dirty="0"/>
          </a:p>
          <a:p>
            <a:r>
              <a:rPr lang="en-US" dirty="0"/>
              <a:t>NSUF Annual Program Review Meeting</a:t>
            </a:r>
          </a:p>
          <a:p>
            <a:r>
              <a:rPr lang="en-US" dirty="0"/>
              <a:t>4/15/2025 - 4/17/2025</a:t>
            </a:r>
          </a:p>
        </p:txBody>
      </p:sp>
      <p:sp>
        <p:nvSpPr>
          <p:cNvPr id="3" name="Title 2">
            <a:extLst>
              <a:ext uri="{FF2B5EF4-FFF2-40B4-BE49-F238E27FC236}">
                <a16:creationId xmlns:a16="http://schemas.microsoft.com/office/drawing/2014/main" id="{6B846FDC-DDE7-4288-B4E2-0504045F1BC7}"/>
              </a:ext>
            </a:extLst>
          </p:cNvPr>
          <p:cNvSpPr>
            <a:spLocks noGrp="1"/>
          </p:cNvSpPr>
          <p:nvPr>
            <p:ph type="ctrTitle" sz="quarter"/>
          </p:nvPr>
        </p:nvSpPr>
        <p:spPr>
          <a:xfrm>
            <a:off x="139483" y="1010788"/>
            <a:ext cx="8208103" cy="3189551"/>
          </a:xfrm>
        </p:spPr>
        <p:txBody>
          <a:bodyPr>
            <a:normAutofit fontScale="90000"/>
          </a:bodyPr>
          <a:lstStyle/>
          <a:p>
            <a:r>
              <a:rPr lang="en-US" sz="2700" b="1" dirty="0">
                <a:effectLst/>
                <a:latin typeface="Arial-BoldMT"/>
                <a:ea typeface="Calibri" panose="020F0502020204030204" pitchFamily="34" charset="0"/>
                <a:cs typeface="Arial-BoldMT"/>
              </a:rPr>
              <a:t>EPRI Led Nuclear Nondestructive Evaluation NSUF Industry Projects:</a:t>
            </a:r>
            <a:br>
              <a:rPr lang="en-US" sz="2700" b="1" dirty="0">
                <a:effectLst/>
                <a:latin typeface="Arial-BoldMT"/>
                <a:ea typeface="Calibri" panose="020F0502020204030204" pitchFamily="34" charset="0"/>
                <a:cs typeface="Arial-BoldMT"/>
              </a:rPr>
            </a:br>
            <a:br>
              <a:rPr lang="en-US" sz="2700" b="1" dirty="0">
                <a:effectLst/>
                <a:latin typeface="Arial-BoldMT"/>
                <a:ea typeface="Calibri" panose="020F0502020204030204" pitchFamily="34" charset="0"/>
                <a:cs typeface="Arial-BoldMT"/>
              </a:rPr>
            </a:br>
            <a:r>
              <a:rPr lang="en-US" sz="2700" b="1" dirty="0">
                <a:effectLst/>
                <a:latin typeface="Arial-BoldMT"/>
                <a:ea typeface="Calibri" panose="020F0502020204030204" pitchFamily="34" charset="0"/>
                <a:cs typeface="Arial-BoldMT"/>
              </a:rPr>
              <a:t>   - UT Sensor Irradiation and PIE: NCSU and ORNL</a:t>
            </a:r>
            <a:br>
              <a:rPr lang="en-US" sz="2700" b="1" dirty="0">
                <a:effectLst/>
                <a:latin typeface="Arial-BoldMT"/>
                <a:ea typeface="Calibri" panose="020F0502020204030204" pitchFamily="34" charset="0"/>
                <a:cs typeface="Arial-BoldMT"/>
              </a:rPr>
            </a:br>
            <a:br>
              <a:rPr lang="en-US" sz="2700" b="1" dirty="0">
                <a:effectLst/>
                <a:latin typeface="Arial-BoldMT"/>
                <a:ea typeface="Calibri" panose="020F0502020204030204" pitchFamily="34" charset="0"/>
                <a:cs typeface="Arial-BoldMT"/>
              </a:rPr>
            </a:br>
            <a:r>
              <a:rPr lang="en-US" sz="2700" b="1" dirty="0">
                <a:effectLst/>
                <a:latin typeface="Arial-BoldMT"/>
                <a:ea typeface="Calibri" panose="020F0502020204030204" pitchFamily="34" charset="0"/>
                <a:cs typeface="Arial-BoldMT"/>
              </a:rPr>
              <a:t>   - NDE of RPV Surveillance Samples: Westinghouse</a:t>
            </a:r>
            <a:br>
              <a:rPr lang="en-US" sz="3600" b="1" dirty="0">
                <a:solidFill>
                  <a:srgbClr val="595959"/>
                </a:solidFill>
                <a:effectLst/>
                <a:latin typeface="Arial-BoldMT"/>
                <a:ea typeface="Calibri" panose="020F0502020204030204" pitchFamily="34" charset="0"/>
                <a:cs typeface="Arial-BoldMT"/>
              </a:rPr>
            </a:br>
            <a:endParaRPr lang="en-US" dirty="0"/>
          </a:p>
        </p:txBody>
      </p:sp>
    </p:spTree>
    <p:extLst>
      <p:ext uri="{BB962C8B-B14F-4D97-AF65-F5344CB8AC3E}">
        <p14:creationId xmlns:p14="http://schemas.microsoft.com/office/powerpoint/2010/main" val="3821708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9710000-A25F-42EF-A079-2B9287393D18}"/>
              </a:ext>
            </a:extLst>
          </p:cNvPr>
          <p:cNvSpPr>
            <a:spLocks noGrp="1"/>
          </p:cNvSpPr>
          <p:nvPr>
            <p:ph type="title"/>
          </p:nvPr>
        </p:nvSpPr>
        <p:spPr>
          <a:xfrm>
            <a:off x="365760" y="182563"/>
            <a:ext cx="11430000" cy="731520"/>
          </a:xfrm>
        </p:spPr>
        <p:txBody>
          <a:bodyPr/>
          <a:lstStyle/>
          <a:p>
            <a:r>
              <a:rPr lang="en-US" sz="2800" dirty="0"/>
              <a:t>NSUF 1.1 Sensor Irradiation and Post Irradiation Examination (PIE) of Acoustic Sensors and Adhesive </a:t>
            </a:r>
            <a:r>
              <a:rPr lang="en-US" sz="2800" dirty="0" err="1"/>
              <a:t>Couplants</a:t>
            </a:r>
            <a:endParaRPr lang="en-US" sz="2800" dirty="0"/>
          </a:p>
        </p:txBody>
      </p:sp>
      <p:sp>
        <p:nvSpPr>
          <p:cNvPr id="12" name="TextBox 11">
            <a:extLst>
              <a:ext uri="{FF2B5EF4-FFF2-40B4-BE49-F238E27FC236}">
                <a16:creationId xmlns:a16="http://schemas.microsoft.com/office/drawing/2014/main" id="{F829F2BD-7193-026D-C8DE-BD5475F4C3E1}"/>
              </a:ext>
            </a:extLst>
          </p:cNvPr>
          <p:cNvSpPr txBox="1"/>
          <p:nvPr/>
        </p:nvSpPr>
        <p:spPr>
          <a:xfrm>
            <a:off x="173119" y="4432829"/>
            <a:ext cx="11845761" cy="1323439"/>
          </a:xfrm>
          <a:prstGeom prst="rect">
            <a:avLst/>
          </a:prstGeom>
          <a:noFill/>
        </p:spPr>
        <p:txBody>
          <a:bodyPr wrap="square" rtlCol="0">
            <a:spAutoFit/>
          </a:bodyPr>
          <a:lstStyle/>
          <a:p>
            <a:pPr algn="l">
              <a:spcBef>
                <a:spcPts val="0"/>
              </a:spcBef>
            </a:pPr>
            <a:r>
              <a:rPr lang="en-US" sz="2000" dirty="0">
                <a:solidFill>
                  <a:schemeClr val="tx1"/>
                </a:solidFill>
                <a:latin typeface="+mn-lt"/>
              </a:rPr>
              <a:t>Unirradiated Sample: </a:t>
            </a:r>
            <a:r>
              <a:rPr lang="en-US" sz="2000" b="0" i="0" u="none" strike="noStrike" baseline="0" dirty="0">
                <a:solidFill>
                  <a:srgbClr val="000000"/>
                </a:solidFill>
                <a:latin typeface="Charis SIL"/>
              </a:rPr>
              <a:t>(a) Backscatter electron micrograph showing the bismuth titanate sensor (white) aluminosilicate </a:t>
            </a:r>
            <a:r>
              <a:rPr lang="en-US" sz="2000" b="0" i="0" u="none" strike="noStrike" baseline="0" dirty="0" err="1">
                <a:solidFill>
                  <a:srgbClr val="000000"/>
                </a:solidFill>
                <a:latin typeface="Charis SIL"/>
              </a:rPr>
              <a:t>couplant</a:t>
            </a:r>
            <a:r>
              <a:rPr lang="en-US" sz="2000" b="0" i="0" u="none" strike="noStrike" baseline="0" dirty="0">
                <a:solidFill>
                  <a:srgbClr val="000000"/>
                </a:solidFill>
                <a:latin typeface="Charis SIL"/>
              </a:rPr>
              <a:t> (dark gray) and aluminum substrate (lighter gray). (b) Backscatter electron micrograph of the bismuth titanate sensor microstructure. (c) Backscatter electron micrograph showing poor adhesion to substrate bonding. This sample showed poor acoustic behavior and was therefore not irradiated. </a:t>
            </a:r>
            <a:endParaRPr lang="en-US" sz="2000" dirty="0">
              <a:solidFill>
                <a:schemeClr val="tx1"/>
              </a:solidFill>
              <a:latin typeface="+mn-lt"/>
            </a:endParaRPr>
          </a:p>
        </p:txBody>
      </p:sp>
      <p:pic>
        <p:nvPicPr>
          <p:cNvPr id="3" name="Picture 2">
            <a:extLst>
              <a:ext uri="{FF2B5EF4-FFF2-40B4-BE49-F238E27FC236}">
                <a16:creationId xmlns:a16="http://schemas.microsoft.com/office/drawing/2014/main" id="{103819C0-6249-B0F5-C1B5-5640CA9D27E8}"/>
              </a:ext>
            </a:extLst>
          </p:cNvPr>
          <p:cNvPicPr>
            <a:picLocks noChangeAspect="1"/>
          </p:cNvPicPr>
          <p:nvPr/>
        </p:nvPicPr>
        <p:blipFill rotWithShape="1">
          <a:blip r:embed="rId2"/>
          <a:srcRect b="67156"/>
          <a:stretch/>
        </p:blipFill>
        <p:spPr>
          <a:xfrm>
            <a:off x="173119" y="1255359"/>
            <a:ext cx="3899535" cy="2913684"/>
          </a:xfrm>
          <a:prstGeom prst="rect">
            <a:avLst/>
          </a:prstGeom>
        </p:spPr>
      </p:pic>
      <p:pic>
        <p:nvPicPr>
          <p:cNvPr id="7" name="Picture 6">
            <a:extLst>
              <a:ext uri="{FF2B5EF4-FFF2-40B4-BE49-F238E27FC236}">
                <a16:creationId xmlns:a16="http://schemas.microsoft.com/office/drawing/2014/main" id="{53CFE8A9-F893-0E99-7724-ED7150E9195C}"/>
              </a:ext>
            </a:extLst>
          </p:cNvPr>
          <p:cNvPicPr>
            <a:picLocks noChangeAspect="1"/>
          </p:cNvPicPr>
          <p:nvPr/>
        </p:nvPicPr>
        <p:blipFill rotWithShape="1">
          <a:blip r:embed="rId2"/>
          <a:srcRect t="33220" b="33107"/>
          <a:stretch/>
        </p:blipFill>
        <p:spPr>
          <a:xfrm>
            <a:off x="4291535" y="1255359"/>
            <a:ext cx="3793473" cy="2905936"/>
          </a:xfrm>
          <a:prstGeom prst="rect">
            <a:avLst/>
          </a:prstGeom>
        </p:spPr>
      </p:pic>
      <p:pic>
        <p:nvPicPr>
          <p:cNvPr id="10" name="Picture 9">
            <a:extLst>
              <a:ext uri="{FF2B5EF4-FFF2-40B4-BE49-F238E27FC236}">
                <a16:creationId xmlns:a16="http://schemas.microsoft.com/office/drawing/2014/main" id="{743ACF00-F839-2D7A-FF52-9412BD376B70}"/>
              </a:ext>
            </a:extLst>
          </p:cNvPr>
          <p:cNvPicPr>
            <a:picLocks noChangeAspect="1"/>
          </p:cNvPicPr>
          <p:nvPr/>
        </p:nvPicPr>
        <p:blipFill rotWithShape="1">
          <a:blip r:embed="rId2"/>
          <a:srcRect t="66893"/>
          <a:stretch/>
        </p:blipFill>
        <p:spPr>
          <a:xfrm>
            <a:off x="8242982" y="1247611"/>
            <a:ext cx="3775899" cy="2843942"/>
          </a:xfrm>
          <a:prstGeom prst="rect">
            <a:avLst/>
          </a:prstGeom>
        </p:spPr>
      </p:pic>
    </p:spTree>
    <p:extLst>
      <p:ext uri="{BB962C8B-B14F-4D97-AF65-F5344CB8AC3E}">
        <p14:creationId xmlns:p14="http://schemas.microsoft.com/office/powerpoint/2010/main" val="1457586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9710000-A25F-42EF-A079-2B9287393D18}"/>
              </a:ext>
            </a:extLst>
          </p:cNvPr>
          <p:cNvSpPr>
            <a:spLocks noGrp="1"/>
          </p:cNvSpPr>
          <p:nvPr>
            <p:ph type="title"/>
          </p:nvPr>
        </p:nvSpPr>
        <p:spPr>
          <a:xfrm>
            <a:off x="365760" y="182563"/>
            <a:ext cx="11430000" cy="731520"/>
          </a:xfrm>
        </p:spPr>
        <p:txBody>
          <a:bodyPr/>
          <a:lstStyle/>
          <a:p>
            <a:r>
              <a:rPr lang="en-US" sz="2800" dirty="0"/>
              <a:t>NSUF 1.1 Sensor Irradiation and Post Irradiation Examination (PIE) of Acoustic Sensors and Adhesive </a:t>
            </a:r>
            <a:r>
              <a:rPr lang="en-US" sz="2800" dirty="0" err="1"/>
              <a:t>Couplants</a:t>
            </a:r>
            <a:endParaRPr lang="en-US" sz="2800" dirty="0"/>
          </a:p>
        </p:txBody>
      </p:sp>
      <p:sp>
        <p:nvSpPr>
          <p:cNvPr id="12" name="TextBox 11">
            <a:extLst>
              <a:ext uri="{FF2B5EF4-FFF2-40B4-BE49-F238E27FC236}">
                <a16:creationId xmlns:a16="http://schemas.microsoft.com/office/drawing/2014/main" id="{F829F2BD-7193-026D-C8DE-BD5475F4C3E1}"/>
              </a:ext>
            </a:extLst>
          </p:cNvPr>
          <p:cNvSpPr txBox="1"/>
          <p:nvPr/>
        </p:nvSpPr>
        <p:spPr>
          <a:xfrm>
            <a:off x="206478" y="4367113"/>
            <a:ext cx="5868600" cy="2554545"/>
          </a:xfrm>
          <a:prstGeom prst="rect">
            <a:avLst/>
          </a:prstGeom>
          <a:noFill/>
        </p:spPr>
        <p:txBody>
          <a:bodyPr wrap="square" rtlCol="0">
            <a:spAutoFit/>
          </a:bodyPr>
          <a:lstStyle/>
          <a:p>
            <a:pPr algn="l">
              <a:spcBef>
                <a:spcPts val="0"/>
              </a:spcBef>
            </a:pPr>
            <a:r>
              <a:rPr lang="en-US" sz="2000" b="0" i="0" u="none" strike="noStrike" baseline="0" dirty="0">
                <a:solidFill>
                  <a:srgbClr val="000000"/>
                </a:solidFill>
                <a:latin typeface="Charis SIL"/>
              </a:rPr>
              <a:t>Backscatter electron micrograph of sample assembly EPRI-4 showing adhesion of the bismuth titanate sensor (white) to the </a:t>
            </a:r>
            <a:r>
              <a:rPr lang="en-US" sz="2000" b="0" i="0" u="none" strike="noStrike" baseline="0" dirty="0" err="1">
                <a:solidFill>
                  <a:srgbClr val="000000"/>
                </a:solidFill>
                <a:latin typeface="Charis SIL"/>
              </a:rPr>
              <a:t>couplant</a:t>
            </a:r>
            <a:r>
              <a:rPr lang="en-US" sz="2000" b="0" i="0" u="none" strike="noStrike" baseline="0" dirty="0">
                <a:solidFill>
                  <a:srgbClr val="000000"/>
                </a:solidFill>
                <a:latin typeface="Charis SIL"/>
              </a:rPr>
              <a:t> (dark gray) and the substrate (lighter gray) to the aluminosilicate </a:t>
            </a:r>
            <a:r>
              <a:rPr lang="en-US" sz="2000" b="0" i="0" u="none" strike="noStrike" baseline="0" dirty="0" err="1">
                <a:solidFill>
                  <a:srgbClr val="000000"/>
                </a:solidFill>
                <a:latin typeface="Charis SIL"/>
              </a:rPr>
              <a:t>couplant</a:t>
            </a:r>
            <a:r>
              <a:rPr lang="en-US" sz="2000" b="0" i="0" u="none" strike="noStrike" baseline="0" dirty="0">
                <a:solidFill>
                  <a:srgbClr val="000000"/>
                </a:solidFill>
                <a:latin typeface="Charis SIL"/>
              </a:rPr>
              <a:t> (dark gray). This sensor assembly gave usable ultrasonic data throughout the irradiation campaign. Note the artifact at the top is a wire soldered to the sensor that was cut by the plane of polish. </a:t>
            </a:r>
            <a:endParaRPr lang="en-US" sz="2000" dirty="0">
              <a:solidFill>
                <a:schemeClr val="tx1"/>
              </a:solidFill>
              <a:latin typeface="+mn-lt"/>
            </a:endParaRPr>
          </a:p>
        </p:txBody>
      </p:sp>
      <p:pic>
        <p:nvPicPr>
          <p:cNvPr id="4" name="Picture 3">
            <a:extLst>
              <a:ext uri="{FF2B5EF4-FFF2-40B4-BE49-F238E27FC236}">
                <a16:creationId xmlns:a16="http://schemas.microsoft.com/office/drawing/2014/main" id="{0C8070F3-3E65-5994-27BB-6CB96A87C0F4}"/>
              </a:ext>
            </a:extLst>
          </p:cNvPr>
          <p:cNvPicPr>
            <a:picLocks noChangeAspect="1"/>
          </p:cNvPicPr>
          <p:nvPr/>
        </p:nvPicPr>
        <p:blipFill>
          <a:blip r:embed="rId2"/>
          <a:stretch>
            <a:fillRect/>
          </a:stretch>
        </p:blipFill>
        <p:spPr>
          <a:xfrm>
            <a:off x="1122863" y="1224734"/>
            <a:ext cx="4227452" cy="3142379"/>
          </a:xfrm>
          <a:prstGeom prst="rect">
            <a:avLst/>
          </a:prstGeom>
        </p:spPr>
      </p:pic>
      <p:pic>
        <p:nvPicPr>
          <p:cNvPr id="8" name="Picture 7">
            <a:extLst>
              <a:ext uri="{FF2B5EF4-FFF2-40B4-BE49-F238E27FC236}">
                <a16:creationId xmlns:a16="http://schemas.microsoft.com/office/drawing/2014/main" id="{43C86A27-141B-15BA-BD9C-C4C41E96815A}"/>
              </a:ext>
            </a:extLst>
          </p:cNvPr>
          <p:cNvPicPr>
            <a:picLocks noChangeAspect="1"/>
          </p:cNvPicPr>
          <p:nvPr/>
        </p:nvPicPr>
        <p:blipFill>
          <a:blip r:embed="rId3"/>
          <a:stretch>
            <a:fillRect/>
          </a:stretch>
        </p:blipFill>
        <p:spPr>
          <a:xfrm>
            <a:off x="7004359" y="1150556"/>
            <a:ext cx="4227452" cy="3142379"/>
          </a:xfrm>
          <a:prstGeom prst="rect">
            <a:avLst/>
          </a:prstGeom>
        </p:spPr>
      </p:pic>
      <p:sp>
        <p:nvSpPr>
          <p:cNvPr id="9" name="TextBox 8">
            <a:extLst>
              <a:ext uri="{FF2B5EF4-FFF2-40B4-BE49-F238E27FC236}">
                <a16:creationId xmlns:a16="http://schemas.microsoft.com/office/drawing/2014/main" id="{00F42780-1039-DE17-E10B-84EF94BD94FB}"/>
              </a:ext>
            </a:extLst>
          </p:cNvPr>
          <p:cNvSpPr txBox="1"/>
          <p:nvPr/>
        </p:nvSpPr>
        <p:spPr>
          <a:xfrm>
            <a:off x="6266700" y="4367113"/>
            <a:ext cx="5529060" cy="1631216"/>
          </a:xfrm>
          <a:prstGeom prst="rect">
            <a:avLst/>
          </a:prstGeom>
          <a:noFill/>
        </p:spPr>
        <p:txBody>
          <a:bodyPr wrap="square" rtlCol="0">
            <a:spAutoFit/>
          </a:bodyPr>
          <a:lstStyle/>
          <a:p>
            <a:pPr algn="l">
              <a:spcBef>
                <a:spcPts val="0"/>
              </a:spcBef>
            </a:pPr>
            <a:r>
              <a:rPr lang="en-US" sz="2000" b="0" i="0" u="none" strike="noStrike" baseline="0" dirty="0">
                <a:solidFill>
                  <a:srgbClr val="000000"/>
                </a:solidFill>
                <a:latin typeface="Charis SIL"/>
              </a:rPr>
              <a:t>Backscatter electron micrograph of sample EPRI-8 showing </a:t>
            </a:r>
            <a:r>
              <a:rPr lang="en-US" sz="2000" b="0" i="0" u="none" strike="noStrike" baseline="0" dirty="0">
                <a:solidFill>
                  <a:srgbClr val="000000"/>
                </a:solidFill>
                <a:latin typeface="STIX"/>
              </a:rPr>
              <a:t>– </a:t>
            </a:r>
            <a:r>
              <a:rPr lang="en-US" sz="2000" b="0" i="0" u="none" strike="noStrike" baseline="0" dirty="0">
                <a:solidFill>
                  <a:srgbClr val="000000"/>
                </a:solidFill>
                <a:latin typeface="Charis SIL"/>
              </a:rPr>
              <a:t>from top to bottom - the solder ball for the electrical connection (white), lithium niobate sensor (gray), epoxy </a:t>
            </a:r>
            <a:r>
              <a:rPr lang="en-US" sz="2000" b="0" i="0" u="none" strike="noStrike" baseline="0" dirty="0" err="1">
                <a:solidFill>
                  <a:srgbClr val="000000"/>
                </a:solidFill>
                <a:latin typeface="Charis SIL"/>
              </a:rPr>
              <a:t>couplant</a:t>
            </a:r>
            <a:r>
              <a:rPr lang="en-US" sz="2000" b="0" i="0" u="none" strike="noStrike" baseline="0" dirty="0">
                <a:solidFill>
                  <a:srgbClr val="000000"/>
                </a:solidFill>
                <a:latin typeface="Charis SIL"/>
              </a:rPr>
              <a:t> (black) and aluminum substrate (dark gray). </a:t>
            </a:r>
            <a:endParaRPr lang="en-US" sz="2000" dirty="0">
              <a:solidFill>
                <a:schemeClr val="tx1"/>
              </a:solidFill>
              <a:latin typeface="+mn-lt"/>
            </a:endParaRPr>
          </a:p>
        </p:txBody>
      </p:sp>
    </p:spTree>
    <p:extLst>
      <p:ext uri="{BB962C8B-B14F-4D97-AF65-F5344CB8AC3E}">
        <p14:creationId xmlns:p14="http://schemas.microsoft.com/office/powerpoint/2010/main" val="3828993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9710000-A25F-42EF-A079-2B9287393D18}"/>
              </a:ext>
            </a:extLst>
          </p:cNvPr>
          <p:cNvSpPr>
            <a:spLocks noGrp="1"/>
          </p:cNvSpPr>
          <p:nvPr>
            <p:ph type="title"/>
          </p:nvPr>
        </p:nvSpPr>
        <p:spPr>
          <a:xfrm>
            <a:off x="365760" y="182563"/>
            <a:ext cx="11430000" cy="731520"/>
          </a:xfrm>
        </p:spPr>
        <p:txBody>
          <a:bodyPr/>
          <a:lstStyle/>
          <a:p>
            <a:r>
              <a:rPr lang="en-US" sz="2800" dirty="0"/>
              <a:t>NSUF 1.1 Sensor Irradiation and Post Irradiation Examination (PIE) of Acoustic Sensors and Adhesive </a:t>
            </a:r>
            <a:r>
              <a:rPr lang="en-US" sz="2800" dirty="0" err="1"/>
              <a:t>Couplants</a:t>
            </a:r>
            <a:endParaRPr lang="en-US" sz="2800" dirty="0"/>
          </a:p>
        </p:txBody>
      </p:sp>
      <p:pic>
        <p:nvPicPr>
          <p:cNvPr id="3" name="Picture 2">
            <a:extLst>
              <a:ext uri="{FF2B5EF4-FFF2-40B4-BE49-F238E27FC236}">
                <a16:creationId xmlns:a16="http://schemas.microsoft.com/office/drawing/2014/main" id="{7F7A9BFD-A97A-4EDA-4D7A-970E090DCAA3}"/>
              </a:ext>
            </a:extLst>
          </p:cNvPr>
          <p:cNvPicPr>
            <a:picLocks noChangeAspect="1"/>
          </p:cNvPicPr>
          <p:nvPr/>
        </p:nvPicPr>
        <p:blipFill>
          <a:blip r:embed="rId2"/>
          <a:stretch>
            <a:fillRect/>
          </a:stretch>
        </p:blipFill>
        <p:spPr>
          <a:xfrm>
            <a:off x="3107099" y="1425820"/>
            <a:ext cx="5977801" cy="3445652"/>
          </a:xfrm>
          <a:prstGeom prst="rect">
            <a:avLst/>
          </a:prstGeom>
        </p:spPr>
      </p:pic>
      <p:sp>
        <p:nvSpPr>
          <p:cNvPr id="5" name="TextBox 4">
            <a:extLst>
              <a:ext uri="{FF2B5EF4-FFF2-40B4-BE49-F238E27FC236}">
                <a16:creationId xmlns:a16="http://schemas.microsoft.com/office/drawing/2014/main" id="{BEA7A312-A9AC-1F86-DE24-9E9CB92010FE}"/>
              </a:ext>
            </a:extLst>
          </p:cNvPr>
          <p:cNvSpPr txBox="1"/>
          <p:nvPr/>
        </p:nvSpPr>
        <p:spPr>
          <a:xfrm>
            <a:off x="1017639" y="5154776"/>
            <a:ext cx="10323871" cy="1323439"/>
          </a:xfrm>
          <a:prstGeom prst="rect">
            <a:avLst/>
          </a:prstGeom>
          <a:noFill/>
        </p:spPr>
        <p:txBody>
          <a:bodyPr wrap="square" rtlCol="0">
            <a:spAutoFit/>
          </a:bodyPr>
          <a:lstStyle/>
          <a:p>
            <a:pPr algn="l">
              <a:spcBef>
                <a:spcPts val="0"/>
              </a:spcBef>
            </a:pPr>
            <a:r>
              <a:rPr lang="en-US" sz="2000" b="0" i="0" u="none" strike="noStrike" baseline="0" dirty="0">
                <a:solidFill>
                  <a:srgbClr val="000000"/>
                </a:solidFill>
                <a:latin typeface="Charis SIL"/>
              </a:rPr>
              <a:t>Backscattered electron micrograph and EDX spectra of an Na-O feature found in sample EPRI-4 at the aluminosilicate </a:t>
            </a:r>
            <a:r>
              <a:rPr lang="en-US" sz="2000" b="0" i="0" u="none" strike="noStrike" baseline="0" dirty="0" err="1">
                <a:solidFill>
                  <a:srgbClr val="000000"/>
                </a:solidFill>
                <a:latin typeface="Charis SIL"/>
              </a:rPr>
              <a:t>couplant</a:t>
            </a:r>
            <a:r>
              <a:rPr lang="en-US" sz="2000" b="0" i="0" u="none" strike="noStrike" baseline="0" dirty="0">
                <a:solidFill>
                  <a:srgbClr val="000000"/>
                </a:solidFill>
                <a:latin typeface="Charis SIL"/>
              </a:rPr>
              <a:t> </a:t>
            </a:r>
            <a:r>
              <a:rPr lang="en-US" sz="2000" b="0" i="0" u="none" strike="noStrike" baseline="0" dirty="0">
                <a:solidFill>
                  <a:srgbClr val="000000"/>
                </a:solidFill>
                <a:latin typeface="STIX"/>
              </a:rPr>
              <a:t>– </a:t>
            </a:r>
            <a:r>
              <a:rPr lang="en-US" sz="2000" b="0" i="0" u="none" strike="noStrike" baseline="0" dirty="0">
                <a:solidFill>
                  <a:srgbClr val="000000"/>
                </a:solidFill>
                <a:latin typeface="Charis SIL"/>
              </a:rPr>
              <a:t>bismuth titanate sensor interface. These features appear to have formed in between polishing and examination and may be an artifact of the humidity in the lead storage vaults. </a:t>
            </a:r>
            <a:endParaRPr lang="en-US" sz="2000" dirty="0">
              <a:solidFill>
                <a:schemeClr val="tx1"/>
              </a:solidFill>
              <a:latin typeface="+mn-lt"/>
            </a:endParaRPr>
          </a:p>
        </p:txBody>
      </p:sp>
    </p:spTree>
    <p:extLst>
      <p:ext uri="{BB962C8B-B14F-4D97-AF65-F5344CB8AC3E}">
        <p14:creationId xmlns:p14="http://schemas.microsoft.com/office/powerpoint/2010/main" val="2927246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9710000-A25F-42EF-A079-2B9287393D18}"/>
              </a:ext>
            </a:extLst>
          </p:cNvPr>
          <p:cNvSpPr>
            <a:spLocks noGrp="1"/>
          </p:cNvSpPr>
          <p:nvPr>
            <p:ph type="title"/>
          </p:nvPr>
        </p:nvSpPr>
        <p:spPr>
          <a:xfrm>
            <a:off x="365760" y="182563"/>
            <a:ext cx="11430000" cy="731520"/>
          </a:xfrm>
        </p:spPr>
        <p:txBody>
          <a:bodyPr/>
          <a:lstStyle/>
          <a:p>
            <a:r>
              <a:rPr lang="en-US" sz="2800" dirty="0"/>
              <a:t>NSUF 1.1 Sensor Irradiation and Post Irradiation Examination (PIE) of Acoustic Sensors and Adhesive </a:t>
            </a:r>
            <a:r>
              <a:rPr lang="en-US" sz="2800" dirty="0" err="1"/>
              <a:t>Couplants</a:t>
            </a:r>
            <a:endParaRPr lang="en-US" sz="2800" dirty="0"/>
          </a:p>
        </p:txBody>
      </p:sp>
      <p:sp>
        <p:nvSpPr>
          <p:cNvPr id="3" name="Content Placeholder 2">
            <a:extLst>
              <a:ext uri="{FF2B5EF4-FFF2-40B4-BE49-F238E27FC236}">
                <a16:creationId xmlns:a16="http://schemas.microsoft.com/office/drawing/2014/main" id="{5215D2BA-8E41-4ECC-94EB-BC4CD1E7514C}"/>
              </a:ext>
            </a:extLst>
          </p:cNvPr>
          <p:cNvSpPr>
            <a:spLocks noGrp="1"/>
          </p:cNvSpPr>
          <p:nvPr>
            <p:ph idx="1"/>
          </p:nvPr>
        </p:nvSpPr>
        <p:spPr>
          <a:xfrm>
            <a:off x="365760" y="1106129"/>
            <a:ext cx="11430000" cy="5544811"/>
          </a:xfrm>
        </p:spPr>
        <p:txBody>
          <a:bodyPr>
            <a:normAutofit fontScale="92500" lnSpcReduction="20000"/>
          </a:bodyPr>
          <a:lstStyle/>
          <a:p>
            <a:pPr marL="0" indent="0">
              <a:buNone/>
            </a:pPr>
            <a:r>
              <a:rPr lang="en-US" dirty="0"/>
              <a:t>Conclusions:</a:t>
            </a:r>
          </a:p>
          <a:p>
            <a:r>
              <a:rPr lang="en-US" dirty="0"/>
              <a:t>Three assemblies of the eight tested produced usable ultrasonic date up to beyond the target fluence.</a:t>
            </a:r>
          </a:p>
          <a:p>
            <a:r>
              <a:rPr lang="en-US" dirty="0"/>
              <a:t>SEM PIE showed good and poor adhesion depending on sample.</a:t>
            </a:r>
          </a:p>
          <a:p>
            <a:pPr lvl="1"/>
            <a:r>
              <a:rPr lang="en-US" dirty="0"/>
              <a:t>EDX showed that irradiation did not cause chemical segregation.</a:t>
            </a:r>
          </a:p>
          <a:p>
            <a:r>
              <a:rPr lang="en-US" dirty="0"/>
              <a:t>PALS and DBS showed that 0.1 </a:t>
            </a:r>
            <a:r>
              <a:rPr lang="en-US" dirty="0" err="1"/>
              <a:t>ppma</a:t>
            </a:r>
            <a:r>
              <a:rPr lang="en-US" dirty="0"/>
              <a:t> vacancy defects were introduced into the microstructure.</a:t>
            </a:r>
          </a:p>
          <a:p>
            <a:r>
              <a:rPr lang="en-US" dirty="0"/>
              <a:t>Irradiation to the target fluence did not appreciably change the S:N ratio for lithium niobate or bismuth titanate sensors.</a:t>
            </a:r>
          </a:p>
          <a:p>
            <a:pPr lvl="1"/>
            <a:r>
              <a:rPr lang="en-US" dirty="0"/>
              <a:t>It is believed that the failures occurred due to failure of the </a:t>
            </a:r>
            <a:r>
              <a:rPr lang="en-US" dirty="0" err="1"/>
              <a:t>couplants</a:t>
            </a:r>
            <a:r>
              <a:rPr lang="en-US" dirty="0"/>
              <a:t>.</a:t>
            </a:r>
          </a:p>
          <a:p>
            <a:pPr lvl="1"/>
            <a:r>
              <a:rPr lang="en-US" dirty="0"/>
              <a:t>Of the </a:t>
            </a:r>
            <a:r>
              <a:rPr lang="en-US" dirty="0" err="1"/>
              <a:t>couplants</a:t>
            </a:r>
            <a:r>
              <a:rPr lang="en-US" dirty="0"/>
              <a:t> studied, the high temperature epoxy worked best.</a:t>
            </a:r>
          </a:p>
          <a:p>
            <a:pPr marL="0" indent="0">
              <a:buNone/>
            </a:pPr>
            <a:r>
              <a:rPr lang="en-US" dirty="0"/>
              <a:t>For more details see </a:t>
            </a:r>
            <a:r>
              <a:rPr lang="en-US" i="1" dirty="0" err="1"/>
              <a:t>Nucl</a:t>
            </a:r>
            <a:r>
              <a:rPr lang="en-US" i="1" dirty="0"/>
              <a:t>. Eng. Des. </a:t>
            </a:r>
            <a:r>
              <a:rPr lang="en-US" b="1" i="1" dirty="0"/>
              <a:t>414</a:t>
            </a:r>
            <a:r>
              <a:rPr lang="en-US" i="1" dirty="0"/>
              <a:t>, 112594 (2023) and the NSUF Final Report (2025)</a:t>
            </a:r>
            <a:r>
              <a:rPr lang="en-US" dirty="0"/>
              <a:t>.</a:t>
            </a:r>
          </a:p>
          <a:p>
            <a:pPr marL="0" indent="0">
              <a:buNone/>
            </a:pPr>
            <a:endParaRPr lang="en-US" dirty="0"/>
          </a:p>
        </p:txBody>
      </p:sp>
    </p:spTree>
    <p:extLst>
      <p:ext uri="{BB962C8B-B14F-4D97-AF65-F5344CB8AC3E}">
        <p14:creationId xmlns:p14="http://schemas.microsoft.com/office/powerpoint/2010/main" val="2857648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908F-85AF-056B-8319-BFEEC6CFF9DF}"/>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1520BB2E-3746-4AE4-2995-509AAF7D093F}"/>
              </a:ext>
            </a:extLst>
          </p:cNvPr>
          <p:cNvSpPr>
            <a:spLocks noGrp="1"/>
          </p:cNvSpPr>
          <p:nvPr>
            <p:ph type="title"/>
          </p:nvPr>
        </p:nvSpPr>
        <p:spPr>
          <a:xfrm>
            <a:off x="0" y="1893369"/>
            <a:ext cx="12192000" cy="731520"/>
          </a:xfrm>
        </p:spPr>
        <p:txBody>
          <a:bodyPr/>
          <a:lstStyle/>
          <a:p>
            <a:pPr algn="ctr"/>
            <a:r>
              <a:rPr lang="en-US" sz="2800" dirty="0"/>
              <a:t>NSUF 2.1 Nondestructive Evaluation (NDE) of Fracture Properties in Irradiated Light Water Reactor Pressure Vessel Steels (2025-2026)</a:t>
            </a:r>
            <a:br>
              <a:rPr lang="en-US" sz="2800" dirty="0"/>
            </a:br>
            <a:br>
              <a:rPr lang="en-US" sz="2800" dirty="0"/>
            </a:br>
            <a:r>
              <a:rPr lang="en-US" sz="2800" dirty="0"/>
              <a:t>Westinghouse Churchill Site Hot Cell Laboratory (C. Cmar)</a:t>
            </a:r>
            <a:br>
              <a:rPr lang="en-US" sz="2800" dirty="0"/>
            </a:br>
            <a:br>
              <a:rPr lang="en-US" sz="2800" dirty="0"/>
            </a:br>
            <a:r>
              <a:rPr lang="en-US" sz="2800" dirty="0"/>
              <a:t>New Project</a:t>
            </a:r>
            <a:endParaRPr lang="en-US" sz="2800" i="1" dirty="0"/>
          </a:p>
        </p:txBody>
      </p:sp>
    </p:spTree>
    <p:extLst>
      <p:ext uri="{BB962C8B-B14F-4D97-AF65-F5344CB8AC3E}">
        <p14:creationId xmlns:p14="http://schemas.microsoft.com/office/powerpoint/2010/main" val="3083954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9710000-A25F-42EF-A079-2B9287393D18}"/>
              </a:ext>
            </a:extLst>
          </p:cNvPr>
          <p:cNvSpPr>
            <a:spLocks noGrp="1"/>
          </p:cNvSpPr>
          <p:nvPr>
            <p:ph type="title"/>
          </p:nvPr>
        </p:nvSpPr>
        <p:spPr>
          <a:xfrm>
            <a:off x="365760" y="192312"/>
            <a:ext cx="11430000" cy="731520"/>
          </a:xfrm>
        </p:spPr>
        <p:txBody>
          <a:bodyPr/>
          <a:lstStyle/>
          <a:p>
            <a:r>
              <a:rPr lang="en-US" sz="2800" dirty="0"/>
              <a:t>NSUF 2.1 NDE of Fracture Properties in Irradiated Light Water Reactor Pressure Vessel Steels</a:t>
            </a:r>
          </a:p>
        </p:txBody>
      </p:sp>
      <p:sp>
        <p:nvSpPr>
          <p:cNvPr id="3" name="Content Placeholder 2">
            <a:extLst>
              <a:ext uri="{FF2B5EF4-FFF2-40B4-BE49-F238E27FC236}">
                <a16:creationId xmlns:a16="http://schemas.microsoft.com/office/drawing/2014/main" id="{5215D2BA-8E41-4ECC-94EB-BC4CD1E7514C}"/>
              </a:ext>
            </a:extLst>
          </p:cNvPr>
          <p:cNvSpPr>
            <a:spLocks noGrp="1"/>
          </p:cNvSpPr>
          <p:nvPr>
            <p:ph idx="1"/>
          </p:nvPr>
        </p:nvSpPr>
        <p:spPr>
          <a:xfrm>
            <a:off x="365760" y="1435010"/>
            <a:ext cx="11430000" cy="5230678"/>
          </a:xfrm>
        </p:spPr>
        <p:txBody>
          <a:bodyPr>
            <a:normAutofit fontScale="92500"/>
          </a:bodyPr>
          <a:lstStyle/>
          <a:p>
            <a:r>
              <a:rPr lang="en-US" dirty="0"/>
              <a:t>Motivation: Operating LWRs to 80 or even 100 years will require more RPV surveillance sample test data than was originally anticipated. </a:t>
            </a:r>
          </a:p>
          <a:p>
            <a:r>
              <a:rPr lang="en-US" dirty="0"/>
              <a:t>There is a looming sample scarcity issue.  In some cases, samples are already being reconstituted and </a:t>
            </a:r>
            <a:r>
              <a:rPr lang="en-US" dirty="0" err="1"/>
              <a:t>reirradiated</a:t>
            </a:r>
            <a:r>
              <a:rPr lang="en-US" dirty="0"/>
              <a:t>.</a:t>
            </a:r>
          </a:p>
          <a:p>
            <a:r>
              <a:rPr lang="en-US" dirty="0"/>
              <a:t>Perhaps one or a combination of NDE methods can offer supplemental data for RPV fracture mechanics calculations.</a:t>
            </a:r>
          </a:p>
          <a:p>
            <a:pPr marL="0" indent="0">
              <a:buNone/>
            </a:pPr>
            <a:endParaRPr lang="en-US" dirty="0"/>
          </a:p>
          <a:p>
            <a:pPr marL="0" indent="0">
              <a:buNone/>
            </a:pPr>
            <a:r>
              <a:rPr lang="en-US" dirty="0"/>
              <a:t>NSUF Contribution:</a:t>
            </a:r>
          </a:p>
          <a:p>
            <a:pPr marL="0" indent="0">
              <a:buNone/>
            </a:pPr>
            <a:r>
              <a:rPr lang="en-US" dirty="0"/>
              <a:t>- Westinghouse: Sample retrieval, hot cell access and technical assistance with in-cell NDE measurements. </a:t>
            </a:r>
          </a:p>
          <a:p>
            <a:pPr marL="0" indent="0">
              <a:buNone/>
            </a:pPr>
            <a:endParaRPr lang="en-US" dirty="0"/>
          </a:p>
        </p:txBody>
      </p:sp>
    </p:spTree>
    <p:extLst>
      <p:ext uri="{BB962C8B-B14F-4D97-AF65-F5344CB8AC3E}">
        <p14:creationId xmlns:p14="http://schemas.microsoft.com/office/powerpoint/2010/main" val="446431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9710000-A25F-42EF-A079-2B9287393D18}"/>
              </a:ext>
            </a:extLst>
          </p:cNvPr>
          <p:cNvSpPr>
            <a:spLocks noGrp="1"/>
          </p:cNvSpPr>
          <p:nvPr>
            <p:ph type="title"/>
          </p:nvPr>
        </p:nvSpPr>
        <p:spPr>
          <a:xfrm>
            <a:off x="365760" y="182563"/>
            <a:ext cx="11430000" cy="731520"/>
          </a:xfrm>
        </p:spPr>
        <p:txBody>
          <a:bodyPr/>
          <a:lstStyle/>
          <a:p>
            <a:r>
              <a:rPr lang="en-US" sz="2800" dirty="0"/>
              <a:t>NSUF 2.1 NDE of Fracture Properties in Irradiated Light Water Reactor Pressure Vessel Steels</a:t>
            </a:r>
          </a:p>
        </p:txBody>
      </p:sp>
      <p:sp>
        <p:nvSpPr>
          <p:cNvPr id="2" name="Content Placeholder 4">
            <a:extLst>
              <a:ext uri="{FF2B5EF4-FFF2-40B4-BE49-F238E27FC236}">
                <a16:creationId xmlns:a16="http://schemas.microsoft.com/office/drawing/2014/main" id="{543D0883-B14D-B83C-B900-EE9E192A142B}"/>
              </a:ext>
            </a:extLst>
          </p:cNvPr>
          <p:cNvSpPr>
            <a:spLocks noGrp="1"/>
          </p:cNvSpPr>
          <p:nvPr>
            <p:ph idx="1"/>
          </p:nvPr>
        </p:nvSpPr>
        <p:spPr>
          <a:xfrm>
            <a:off x="365760" y="1161288"/>
            <a:ext cx="11430000" cy="5394960"/>
          </a:xfrm>
        </p:spPr>
        <p:txBody>
          <a:bodyPr>
            <a:noAutofit/>
          </a:bodyPr>
          <a:lstStyle/>
          <a:p>
            <a:r>
              <a:rPr lang="en-US" dirty="0">
                <a:latin typeface="Calibri" panose="020F0502020204030204" pitchFamily="34" charset="0"/>
                <a:cs typeface="Calibri" panose="020F0502020204030204" pitchFamily="34" charset="0"/>
              </a:rPr>
              <a:t>Surveillance samples are sacrificial RPV steel samples that are inside the reactor and are removed periodically to determine fracture properties used to perform fracture mechanics calculations to ensure reactor safety as part of plant AMPs.</a:t>
            </a:r>
          </a:p>
          <a:p>
            <a:endParaRPr lang="en-US"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36DB30F-5B96-A2FC-0C40-89EE34B8D738}"/>
              </a:ext>
            </a:extLst>
          </p:cNvPr>
          <p:cNvSpPr txBox="1"/>
          <p:nvPr/>
        </p:nvSpPr>
        <p:spPr>
          <a:xfrm>
            <a:off x="675726" y="3243874"/>
            <a:ext cx="6043353" cy="3046988"/>
          </a:xfrm>
          <a:prstGeom prst="rect">
            <a:avLst/>
          </a:prstGeom>
          <a:noFill/>
        </p:spPr>
        <p:txBody>
          <a:bodyPr wrap="square" rtlCol="0">
            <a:spAutoFit/>
          </a:bodyPr>
          <a:lstStyle/>
          <a:p>
            <a:pPr marL="457200" indent="-457200" algn="l">
              <a:spcBef>
                <a:spcPts val="0"/>
              </a:spcBef>
              <a:buFont typeface="Arial" panose="020B0604020202020204" pitchFamily="34" charset="0"/>
              <a:buChar char="•"/>
            </a:pPr>
            <a:r>
              <a:rPr lang="en-US" sz="3200" dirty="0">
                <a:solidFill>
                  <a:schemeClr val="tx1"/>
                </a:solidFill>
                <a:latin typeface="+mn-lt"/>
              </a:rPr>
              <a:t>The scope of this project will be to benchmark nonstandard NDE techniques to assess the known fracture properties in broken Charpy surveillance samples at Westinghouse. </a:t>
            </a:r>
          </a:p>
        </p:txBody>
      </p:sp>
      <p:pic>
        <p:nvPicPr>
          <p:cNvPr id="5" name="Picture 4">
            <a:extLst>
              <a:ext uri="{FF2B5EF4-FFF2-40B4-BE49-F238E27FC236}">
                <a16:creationId xmlns:a16="http://schemas.microsoft.com/office/drawing/2014/main" id="{738262BA-5345-28D9-C272-446CB6500570}"/>
              </a:ext>
            </a:extLst>
          </p:cNvPr>
          <p:cNvPicPr>
            <a:picLocks noChangeAspect="1"/>
          </p:cNvPicPr>
          <p:nvPr/>
        </p:nvPicPr>
        <p:blipFill>
          <a:blip r:embed="rId2"/>
          <a:stretch>
            <a:fillRect/>
          </a:stretch>
        </p:blipFill>
        <p:spPr>
          <a:xfrm>
            <a:off x="6940752" y="3243874"/>
            <a:ext cx="4974767" cy="3231160"/>
          </a:xfrm>
          <a:prstGeom prst="rect">
            <a:avLst/>
          </a:prstGeom>
        </p:spPr>
      </p:pic>
    </p:spTree>
    <p:extLst>
      <p:ext uri="{BB962C8B-B14F-4D97-AF65-F5344CB8AC3E}">
        <p14:creationId xmlns:p14="http://schemas.microsoft.com/office/powerpoint/2010/main" val="3130667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9710000-A25F-42EF-A079-2B9287393D18}"/>
              </a:ext>
            </a:extLst>
          </p:cNvPr>
          <p:cNvSpPr>
            <a:spLocks noGrp="1"/>
          </p:cNvSpPr>
          <p:nvPr>
            <p:ph type="title"/>
          </p:nvPr>
        </p:nvSpPr>
        <p:spPr>
          <a:xfrm>
            <a:off x="365760" y="182563"/>
            <a:ext cx="11430000" cy="731520"/>
          </a:xfrm>
        </p:spPr>
        <p:txBody>
          <a:bodyPr/>
          <a:lstStyle/>
          <a:p>
            <a:r>
              <a:rPr lang="en-US" sz="2800" dirty="0"/>
              <a:t>NSUF 2.1 NDE of Fracture Properties in Irradiated Light Water Reactor Pressure Vessel Steels</a:t>
            </a:r>
          </a:p>
        </p:txBody>
      </p:sp>
      <p:sp>
        <p:nvSpPr>
          <p:cNvPr id="3" name="Content Placeholder 2">
            <a:extLst>
              <a:ext uri="{FF2B5EF4-FFF2-40B4-BE49-F238E27FC236}">
                <a16:creationId xmlns:a16="http://schemas.microsoft.com/office/drawing/2014/main" id="{5215D2BA-8E41-4ECC-94EB-BC4CD1E7514C}"/>
              </a:ext>
            </a:extLst>
          </p:cNvPr>
          <p:cNvSpPr>
            <a:spLocks noGrp="1"/>
          </p:cNvSpPr>
          <p:nvPr>
            <p:ph idx="1"/>
          </p:nvPr>
        </p:nvSpPr>
        <p:spPr>
          <a:xfrm>
            <a:off x="365760" y="1170122"/>
            <a:ext cx="11430000" cy="5230678"/>
          </a:xfrm>
        </p:spPr>
        <p:txBody>
          <a:bodyPr>
            <a:normAutofit/>
          </a:bodyPr>
          <a:lstStyle/>
          <a:p>
            <a:pPr marL="0" indent="0">
              <a:buNone/>
            </a:pPr>
            <a:r>
              <a:rPr lang="en-US" dirty="0"/>
              <a:t>Surveillance samples of interest: </a:t>
            </a:r>
          </a:p>
          <a:p>
            <a:r>
              <a:rPr lang="en-US" dirty="0"/>
              <a:t>Ginna forgings (2) irradiated to ~6 x 10</a:t>
            </a:r>
            <a:r>
              <a:rPr lang="en-US" baseline="30000" dirty="0"/>
              <a:t>19</a:t>
            </a:r>
            <a:r>
              <a:rPr lang="en-US" dirty="0"/>
              <a:t> n/cm</a:t>
            </a:r>
            <a:r>
              <a:rPr lang="en-US" baseline="30000" dirty="0"/>
              <a:t>2</a:t>
            </a:r>
            <a:r>
              <a:rPr lang="en-US" dirty="0"/>
              <a:t> and Farley Units 1 and 2 rolled plates irradiated to ~8 x 10</a:t>
            </a:r>
            <a:r>
              <a:rPr lang="en-US" baseline="30000" dirty="0"/>
              <a:t>19</a:t>
            </a:r>
            <a:r>
              <a:rPr lang="en-US" dirty="0"/>
              <a:t> n/cm</a:t>
            </a:r>
            <a:r>
              <a:rPr lang="en-US" baseline="30000" dirty="0"/>
              <a:t>2</a:t>
            </a:r>
            <a:r>
              <a:rPr lang="en-US" dirty="0"/>
              <a:t>.</a:t>
            </a:r>
          </a:p>
          <a:p>
            <a:pPr marL="0" indent="0">
              <a:buNone/>
            </a:pPr>
            <a:endParaRPr lang="en-US" dirty="0"/>
          </a:p>
          <a:p>
            <a:pPr marL="0" indent="0">
              <a:buNone/>
            </a:pPr>
            <a:r>
              <a:rPr lang="en-US" dirty="0"/>
              <a:t>NDE Techniques of interest: </a:t>
            </a:r>
          </a:p>
          <a:p>
            <a:r>
              <a:rPr lang="en-US" dirty="0"/>
              <a:t>Linear ultrasonics (internal friction, velocity and attenuation) – Funded by EPRI, performed by The Aerospace Corporation.</a:t>
            </a:r>
          </a:p>
          <a:p>
            <a:r>
              <a:rPr lang="en-US" dirty="0"/>
              <a:t>Magnetic methods (3MA) – funded by EPRI, performed by Fraunhofer IZFP</a:t>
            </a:r>
          </a:p>
          <a:p>
            <a:pPr marL="0" indent="0">
              <a:buNone/>
            </a:pPr>
            <a:endParaRPr lang="en-US" dirty="0"/>
          </a:p>
        </p:txBody>
      </p:sp>
    </p:spTree>
    <p:extLst>
      <p:ext uri="{BB962C8B-B14F-4D97-AF65-F5344CB8AC3E}">
        <p14:creationId xmlns:p14="http://schemas.microsoft.com/office/powerpoint/2010/main" val="3638391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9710000-A25F-42EF-A079-2B9287393D18}"/>
              </a:ext>
            </a:extLst>
          </p:cNvPr>
          <p:cNvSpPr>
            <a:spLocks noGrp="1"/>
          </p:cNvSpPr>
          <p:nvPr>
            <p:ph type="title"/>
          </p:nvPr>
        </p:nvSpPr>
        <p:spPr>
          <a:xfrm>
            <a:off x="365760" y="182563"/>
            <a:ext cx="11430000" cy="731520"/>
          </a:xfrm>
        </p:spPr>
        <p:txBody>
          <a:bodyPr/>
          <a:lstStyle/>
          <a:p>
            <a:r>
              <a:rPr lang="en-US" sz="2800" dirty="0"/>
              <a:t>NSUF 2.1 NDE of Fracture Properties in Irradiated Light Water Reactor Pressure Vessel Steels</a:t>
            </a:r>
          </a:p>
        </p:txBody>
      </p:sp>
      <p:pic>
        <p:nvPicPr>
          <p:cNvPr id="7" name="Picture 6">
            <a:extLst>
              <a:ext uri="{FF2B5EF4-FFF2-40B4-BE49-F238E27FC236}">
                <a16:creationId xmlns:a16="http://schemas.microsoft.com/office/drawing/2014/main" id="{60F9481A-E61D-1B1F-1320-254C55A9945D}"/>
              </a:ext>
            </a:extLst>
          </p:cNvPr>
          <p:cNvPicPr>
            <a:picLocks noChangeAspect="1"/>
          </p:cNvPicPr>
          <p:nvPr/>
        </p:nvPicPr>
        <p:blipFill>
          <a:blip r:embed="rId2"/>
          <a:stretch>
            <a:fillRect/>
          </a:stretch>
        </p:blipFill>
        <p:spPr>
          <a:xfrm>
            <a:off x="365760" y="1588284"/>
            <a:ext cx="4734561" cy="3190193"/>
          </a:xfrm>
          <a:prstGeom prst="rect">
            <a:avLst/>
          </a:prstGeom>
        </p:spPr>
      </p:pic>
      <p:sp>
        <p:nvSpPr>
          <p:cNvPr id="9" name="TextBox 8">
            <a:extLst>
              <a:ext uri="{FF2B5EF4-FFF2-40B4-BE49-F238E27FC236}">
                <a16:creationId xmlns:a16="http://schemas.microsoft.com/office/drawing/2014/main" id="{86D09E7B-D1BF-3B25-DFA1-0E7F6EEDAF7D}"/>
              </a:ext>
            </a:extLst>
          </p:cNvPr>
          <p:cNvSpPr txBox="1"/>
          <p:nvPr/>
        </p:nvSpPr>
        <p:spPr>
          <a:xfrm>
            <a:off x="365760" y="4783445"/>
            <a:ext cx="11430000" cy="1323439"/>
          </a:xfrm>
          <a:prstGeom prst="rect">
            <a:avLst/>
          </a:prstGeom>
          <a:noFill/>
        </p:spPr>
        <p:txBody>
          <a:bodyPr wrap="square" rtlCol="0">
            <a:spAutoFit/>
          </a:bodyPr>
          <a:lstStyle/>
          <a:p>
            <a:pPr>
              <a:spcBef>
                <a:spcPts val="0"/>
              </a:spcBef>
            </a:pPr>
            <a:r>
              <a:rPr lang="en-US" sz="2000" dirty="0">
                <a:solidFill>
                  <a:schemeClr val="tx1"/>
                </a:solidFill>
                <a:latin typeface="+mn-lt"/>
              </a:rPr>
              <a:t>Left shows an acoustic translation stage used for ultrasonic measurements mounted inside one of the hot cells at the Westinghouse Churchill facility (used for a prior study).</a:t>
            </a:r>
          </a:p>
          <a:p>
            <a:pPr>
              <a:spcBef>
                <a:spcPts val="0"/>
              </a:spcBef>
            </a:pPr>
            <a:endParaRPr lang="en-US" sz="2000" dirty="0">
              <a:solidFill>
                <a:schemeClr val="tx1"/>
              </a:solidFill>
              <a:latin typeface="+mn-lt"/>
            </a:endParaRPr>
          </a:p>
          <a:p>
            <a:pPr>
              <a:spcBef>
                <a:spcPts val="0"/>
              </a:spcBef>
            </a:pPr>
            <a:r>
              <a:rPr lang="en-US" sz="2000" dirty="0">
                <a:solidFill>
                  <a:schemeClr val="tx1"/>
                </a:solidFill>
                <a:latin typeface="+mn-lt"/>
              </a:rPr>
              <a:t>Right shows a Gantt chart of the project timeline</a:t>
            </a:r>
          </a:p>
        </p:txBody>
      </p:sp>
      <p:pic>
        <p:nvPicPr>
          <p:cNvPr id="2" name="Picture 1">
            <a:extLst>
              <a:ext uri="{FF2B5EF4-FFF2-40B4-BE49-F238E27FC236}">
                <a16:creationId xmlns:a16="http://schemas.microsoft.com/office/drawing/2014/main" id="{2D90E500-1596-FD36-C3A5-21BDE3876B87}"/>
              </a:ext>
            </a:extLst>
          </p:cNvPr>
          <p:cNvPicPr>
            <a:picLocks noChangeAspect="1"/>
          </p:cNvPicPr>
          <p:nvPr/>
        </p:nvPicPr>
        <p:blipFill>
          <a:blip r:embed="rId3"/>
          <a:stretch>
            <a:fillRect/>
          </a:stretch>
        </p:blipFill>
        <p:spPr>
          <a:xfrm>
            <a:off x="5256732" y="2325490"/>
            <a:ext cx="6718958" cy="1762992"/>
          </a:xfrm>
          <a:prstGeom prst="rect">
            <a:avLst/>
          </a:prstGeom>
        </p:spPr>
      </p:pic>
    </p:spTree>
    <p:extLst>
      <p:ext uri="{BB962C8B-B14F-4D97-AF65-F5344CB8AC3E}">
        <p14:creationId xmlns:p14="http://schemas.microsoft.com/office/powerpoint/2010/main" val="247260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296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9710000-A25F-42EF-A079-2B9287393D18}"/>
              </a:ext>
            </a:extLst>
          </p:cNvPr>
          <p:cNvSpPr>
            <a:spLocks noGrp="1"/>
          </p:cNvSpPr>
          <p:nvPr>
            <p:ph type="title"/>
          </p:nvPr>
        </p:nvSpPr>
        <p:spPr>
          <a:xfrm>
            <a:off x="0" y="728246"/>
            <a:ext cx="12192000" cy="731520"/>
          </a:xfrm>
        </p:spPr>
        <p:txBody>
          <a:bodyPr/>
          <a:lstStyle/>
          <a:p>
            <a:pPr algn="ctr"/>
            <a:r>
              <a:rPr lang="en-US" sz="2800" dirty="0"/>
              <a:t>NSUF 1.1 Sensor Irradiation and Post Irradiation Examination (PIE) of Acoustic Sensors and Adhesive </a:t>
            </a:r>
            <a:r>
              <a:rPr lang="en-US" sz="2800" dirty="0" err="1"/>
              <a:t>Couplants</a:t>
            </a:r>
            <a:r>
              <a:rPr lang="en-US" sz="2800" dirty="0"/>
              <a:t> (2021-2024)</a:t>
            </a:r>
            <a:br>
              <a:rPr lang="en-US" sz="2800" dirty="0"/>
            </a:br>
            <a:br>
              <a:rPr lang="en-US" sz="2800" dirty="0"/>
            </a:br>
            <a:r>
              <a:rPr lang="en-US" sz="2800" dirty="0"/>
              <a:t>NCSU PULSTAR Reactor and Intense Positron Beam Facility (A. Hawari)</a:t>
            </a:r>
            <a:br>
              <a:rPr lang="en-US" sz="2800" dirty="0"/>
            </a:br>
            <a:r>
              <a:rPr lang="en-US" sz="2800" dirty="0"/>
              <a:t>ORNL LAMDA Laboratory (J. Schmidlin)</a:t>
            </a:r>
            <a:br>
              <a:rPr lang="en-US" sz="2800" dirty="0"/>
            </a:br>
            <a:br>
              <a:rPr lang="en-US" sz="2800" dirty="0"/>
            </a:br>
            <a:r>
              <a:rPr lang="en-US" sz="2800" dirty="0"/>
              <a:t>“Irradiation of Sensors and Adhesive </a:t>
            </a:r>
            <a:r>
              <a:rPr lang="en-US" sz="2800" dirty="0" err="1"/>
              <a:t>Couplants</a:t>
            </a:r>
            <a:r>
              <a:rPr lang="en-US" sz="2800" dirty="0"/>
              <a:t> for Application in LWR Primary Loop Piping and Components”</a:t>
            </a:r>
            <a:br>
              <a:rPr lang="en-US" sz="2800" dirty="0"/>
            </a:br>
            <a:br>
              <a:rPr lang="en-US" sz="2800" dirty="0"/>
            </a:br>
            <a:r>
              <a:rPr lang="en-US" sz="2800" i="1" dirty="0"/>
              <a:t>J. J. Wall et al., Nuclear Engineering &amp; Design, 414, 112594 (2023)</a:t>
            </a:r>
            <a:br>
              <a:rPr lang="en-US" sz="2800" i="1" dirty="0"/>
            </a:br>
            <a:br>
              <a:rPr lang="en-US" sz="2800" i="1" dirty="0"/>
            </a:br>
            <a:r>
              <a:rPr lang="en-US" sz="2800" i="1" dirty="0"/>
              <a:t>J. J. Wall et al., NSUF Final Report (2025)</a:t>
            </a:r>
          </a:p>
        </p:txBody>
      </p:sp>
    </p:spTree>
    <p:extLst>
      <p:ext uri="{BB962C8B-B14F-4D97-AF65-F5344CB8AC3E}">
        <p14:creationId xmlns:p14="http://schemas.microsoft.com/office/powerpoint/2010/main" val="2173406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9710000-A25F-42EF-A079-2B9287393D18}"/>
              </a:ext>
            </a:extLst>
          </p:cNvPr>
          <p:cNvSpPr>
            <a:spLocks noGrp="1"/>
          </p:cNvSpPr>
          <p:nvPr>
            <p:ph type="title"/>
          </p:nvPr>
        </p:nvSpPr>
        <p:spPr>
          <a:xfrm>
            <a:off x="365760" y="182563"/>
            <a:ext cx="11430000" cy="731520"/>
          </a:xfrm>
        </p:spPr>
        <p:txBody>
          <a:bodyPr/>
          <a:lstStyle/>
          <a:p>
            <a:r>
              <a:rPr lang="en-US" sz="2800" dirty="0"/>
              <a:t>NSUF 1.1 Sensor Irradiation and Post Irradiation Examination (PIE) of Acoustic Sensors and Adhesive </a:t>
            </a:r>
            <a:r>
              <a:rPr lang="en-US" sz="2800" dirty="0" err="1"/>
              <a:t>Couplants</a:t>
            </a:r>
            <a:endParaRPr lang="en-US" sz="2800" dirty="0"/>
          </a:p>
        </p:txBody>
      </p:sp>
      <p:sp>
        <p:nvSpPr>
          <p:cNvPr id="3" name="Content Placeholder 2">
            <a:extLst>
              <a:ext uri="{FF2B5EF4-FFF2-40B4-BE49-F238E27FC236}">
                <a16:creationId xmlns:a16="http://schemas.microsoft.com/office/drawing/2014/main" id="{5215D2BA-8E41-4ECC-94EB-BC4CD1E7514C}"/>
              </a:ext>
            </a:extLst>
          </p:cNvPr>
          <p:cNvSpPr>
            <a:spLocks noGrp="1"/>
          </p:cNvSpPr>
          <p:nvPr>
            <p:ph idx="1"/>
          </p:nvPr>
        </p:nvSpPr>
        <p:spPr>
          <a:xfrm>
            <a:off x="182880" y="1444759"/>
            <a:ext cx="11826240" cy="5230678"/>
          </a:xfrm>
        </p:spPr>
        <p:txBody>
          <a:bodyPr>
            <a:normAutofit fontScale="92500" lnSpcReduction="10000"/>
          </a:bodyPr>
          <a:lstStyle/>
          <a:p>
            <a:r>
              <a:rPr lang="en-US" dirty="0"/>
              <a:t>Motivation: The industry would like to develop capabilities to monitor flaws online in primary loop piping and components using semi-permanently mounted acoustic sensors. </a:t>
            </a:r>
          </a:p>
          <a:p>
            <a:r>
              <a:rPr lang="en-US" dirty="0"/>
              <a:t>For some locations, e.g., hot and cold leg nozzles, fast neutron irradiation effects on sensors and adhesive </a:t>
            </a:r>
            <a:r>
              <a:rPr lang="en-US" dirty="0" err="1"/>
              <a:t>couplants</a:t>
            </a:r>
            <a:r>
              <a:rPr lang="en-US" dirty="0"/>
              <a:t> need to be understood.</a:t>
            </a:r>
          </a:p>
          <a:p>
            <a:pPr marL="0" indent="0">
              <a:buNone/>
            </a:pPr>
            <a:endParaRPr lang="en-US" dirty="0"/>
          </a:p>
          <a:p>
            <a:pPr marL="0" indent="0">
              <a:buNone/>
            </a:pPr>
            <a:r>
              <a:rPr lang="en-US" dirty="0"/>
              <a:t>NSUF Contributions:</a:t>
            </a:r>
          </a:p>
          <a:p>
            <a:pPr marL="0" indent="0">
              <a:buNone/>
            </a:pPr>
            <a:r>
              <a:rPr lang="en-US" dirty="0"/>
              <a:t>- R&amp;D funding directly to EPRI</a:t>
            </a:r>
          </a:p>
          <a:p>
            <a:pPr marL="0" indent="0">
              <a:buNone/>
            </a:pPr>
            <a:r>
              <a:rPr lang="en-US" dirty="0"/>
              <a:t>- NCSU: Sample assembly irradiation at PULSTAR reactor, in-situ ultrasonic data collection and positron annihilation spectroscopy </a:t>
            </a:r>
          </a:p>
          <a:p>
            <a:pPr marL="0" indent="0">
              <a:buNone/>
            </a:pPr>
            <a:r>
              <a:rPr lang="en-US" dirty="0"/>
              <a:t>- ORNL: Electron microscopy - imaging and EBSD, x-ray microanalysis </a:t>
            </a:r>
          </a:p>
        </p:txBody>
      </p:sp>
    </p:spTree>
    <p:extLst>
      <p:ext uri="{BB962C8B-B14F-4D97-AF65-F5344CB8AC3E}">
        <p14:creationId xmlns:p14="http://schemas.microsoft.com/office/powerpoint/2010/main" val="3928446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9710000-A25F-42EF-A079-2B9287393D18}"/>
              </a:ext>
            </a:extLst>
          </p:cNvPr>
          <p:cNvSpPr>
            <a:spLocks noGrp="1"/>
          </p:cNvSpPr>
          <p:nvPr>
            <p:ph type="title"/>
          </p:nvPr>
        </p:nvSpPr>
        <p:spPr>
          <a:xfrm>
            <a:off x="365760" y="182563"/>
            <a:ext cx="11430000" cy="731520"/>
          </a:xfrm>
        </p:spPr>
        <p:txBody>
          <a:bodyPr/>
          <a:lstStyle/>
          <a:p>
            <a:r>
              <a:rPr lang="en-US" sz="2800" dirty="0"/>
              <a:t>NSUF 1.1 Sensor Irradiation and Post Irradiation Examination (PIE) of Acoustic Sensors and Adhesive </a:t>
            </a:r>
            <a:r>
              <a:rPr lang="en-US" sz="2800" dirty="0" err="1"/>
              <a:t>Couplants</a:t>
            </a:r>
            <a:endParaRPr lang="en-US" sz="2800" dirty="0"/>
          </a:p>
        </p:txBody>
      </p:sp>
      <p:sp>
        <p:nvSpPr>
          <p:cNvPr id="3" name="Content Placeholder 2">
            <a:extLst>
              <a:ext uri="{FF2B5EF4-FFF2-40B4-BE49-F238E27FC236}">
                <a16:creationId xmlns:a16="http://schemas.microsoft.com/office/drawing/2014/main" id="{5215D2BA-8E41-4ECC-94EB-BC4CD1E7514C}"/>
              </a:ext>
            </a:extLst>
          </p:cNvPr>
          <p:cNvSpPr>
            <a:spLocks noGrp="1"/>
          </p:cNvSpPr>
          <p:nvPr>
            <p:ph idx="1"/>
          </p:nvPr>
        </p:nvSpPr>
        <p:spPr>
          <a:xfrm>
            <a:off x="365760" y="1464507"/>
            <a:ext cx="11430000" cy="5230678"/>
          </a:xfrm>
        </p:spPr>
        <p:txBody>
          <a:bodyPr>
            <a:normAutofit/>
          </a:bodyPr>
          <a:lstStyle/>
          <a:p>
            <a:r>
              <a:rPr lang="en-US" dirty="0"/>
              <a:t>Eight sample assemblies were created for irradiation in the NCSU PULSTAR reactor.</a:t>
            </a:r>
          </a:p>
          <a:p>
            <a:r>
              <a:rPr lang="en-US" dirty="0"/>
              <a:t>The assemblies consisted of piezoelectric sensors adhered to aluminum pucks using various adhesive </a:t>
            </a:r>
            <a:r>
              <a:rPr lang="en-US" dirty="0" err="1"/>
              <a:t>couplants</a:t>
            </a:r>
            <a:r>
              <a:rPr lang="en-US" dirty="0"/>
              <a:t>.</a:t>
            </a:r>
          </a:p>
          <a:p>
            <a:pPr lvl="1"/>
            <a:r>
              <a:rPr lang="en-US" dirty="0"/>
              <a:t>Piezoelectric sensors were lithium niobate and bismuth titanate</a:t>
            </a:r>
          </a:p>
          <a:p>
            <a:pPr lvl="1"/>
            <a:r>
              <a:rPr lang="en-US" dirty="0"/>
              <a:t>Adhesive </a:t>
            </a:r>
            <a:r>
              <a:rPr lang="en-US" dirty="0" err="1"/>
              <a:t>couplants</a:t>
            </a:r>
            <a:r>
              <a:rPr lang="en-US" dirty="0"/>
              <a:t> were alumina based, aluminosilicate, zirconia based and epoxy.</a:t>
            </a:r>
          </a:p>
          <a:p>
            <a:pPr lvl="1"/>
            <a:r>
              <a:rPr lang="en-US" dirty="0"/>
              <a:t>Acoustic measurements were made prior to irradiation at EPRI</a:t>
            </a:r>
          </a:p>
          <a:p>
            <a:r>
              <a:rPr lang="en-US" dirty="0"/>
              <a:t>Acoustic data was collected in-situ during sample irradiation.</a:t>
            </a:r>
          </a:p>
          <a:p>
            <a:pPr marL="0" indent="0">
              <a:buNone/>
            </a:pPr>
            <a:endParaRPr lang="en-US" dirty="0"/>
          </a:p>
        </p:txBody>
      </p:sp>
    </p:spTree>
    <p:extLst>
      <p:ext uri="{BB962C8B-B14F-4D97-AF65-F5344CB8AC3E}">
        <p14:creationId xmlns:p14="http://schemas.microsoft.com/office/powerpoint/2010/main" val="1922076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9710000-A25F-42EF-A079-2B9287393D18}"/>
              </a:ext>
            </a:extLst>
          </p:cNvPr>
          <p:cNvSpPr>
            <a:spLocks noGrp="1"/>
          </p:cNvSpPr>
          <p:nvPr>
            <p:ph type="title"/>
          </p:nvPr>
        </p:nvSpPr>
        <p:spPr>
          <a:xfrm>
            <a:off x="365760" y="182563"/>
            <a:ext cx="11430000" cy="731520"/>
          </a:xfrm>
        </p:spPr>
        <p:txBody>
          <a:bodyPr/>
          <a:lstStyle/>
          <a:p>
            <a:r>
              <a:rPr lang="en-US" sz="2800" dirty="0"/>
              <a:t>NSUF 1.1 Sensor Irradiation and Post Irradiation Examination (PIE) of Acoustic Sensors and Adhesive </a:t>
            </a:r>
            <a:r>
              <a:rPr lang="en-US" sz="2800" dirty="0" err="1"/>
              <a:t>Couplants</a:t>
            </a:r>
            <a:endParaRPr lang="en-US" sz="2800" dirty="0"/>
          </a:p>
        </p:txBody>
      </p:sp>
      <p:pic>
        <p:nvPicPr>
          <p:cNvPr id="4" name="Picture 3">
            <a:extLst>
              <a:ext uri="{FF2B5EF4-FFF2-40B4-BE49-F238E27FC236}">
                <a16:creationId xmlns:a16="http://schemas.microsoft.com/office/drawing/2014/main" id="{C969B9D2-B428-D90E-AFB2-70E5A81449DF}"/>
              </a:ext>
            </a:extLst>
          </p:cNvPr>
          <p:cNvPicPr>
            <a:picLocks noChangeAspect="1"/>
          </p:cNvPicPr>
          <p:nvPr/>
        </p:nvPicPr>
        <p:blipFill>
          <a:blip r:embed="rId2"/>
          <a:stretch>
            <a:fillRect/>
          </a:stretch>
        </p:blipFill>
        <p:spPr>
          <a:xfrm>
            <a:off x="1244991" y="2784330"/>
            <a:ext cx="2655188" cy="3799320"/>
          </a:xfrm>
          <a:prstGeom prst="rect">
            <a:avLst/>
          </a:prstGeom>
        </p:spPr>
      </p:pic>
      <p:pic>
        <p:nvPicPr>
          <p:cNvPr id="7" name="Picture 6">
            <a:extLst>
              <a:ext uri="{FF2B5EF4-FFF2-40B4-BE49-F238E27FC236}">
                <a16:creationId xmlns:a16="http://schemas.microsoft.com/office/drawing/2014/main" id="{A5E351EC-8786-1D32-55C1-2CA238F821FF}"/>
              </a:ext>
            </a:extLst>
          </p:cNvPr>
          <p:cNvPicPr>
            <a:picLocks noChangeAspect="1"/>
          </p:cNvPicPr>
          <p:nvPr/>
        </p:nvPicPr>
        <p:blipFill>
          <a:blip r:embed="rId3"/>
          <a:stretch>
            <a:fillRect/>
          </a:stretch>
        </p:blipFill>
        <p:spPr>
          <a:xfrm>
            <a:off x="4904528" y="2692543"/>
            <a:ext cx="6504143" cy="3982894"/>
          </a:xfrm>
          <a:prstGeom prst="rect">
            <a:avLst/>
          </a:prstGeom>
        </p:spPr>
      </p:pic>
      <p:sp>
        <p:nvSpPr>
          <p:cNvPr id="10" name="Content Placeholder 2">
            <a:extLst>
              <a:ext uri="{FF2B5EF4-FFF2-40B4-BE49-F238E27FC236}">
                <a16:creationId xmlns:a16="http://schemas.microsoft.com/office/drawing/2014/main" id="{1C4272C6-6175-160C-3DE1-8673E5485DF1}"/>
              </a:ext>
            </a:extLst>
          </p:cNvPr>
          <p:cNvSpPr>
            <a:spLocks noGrp="1"/>
          </p:cNvSpPr>
          <p:nvPr>
            <p:ph idx="1"/>
          </p:nvPr>
        </p:nvSpPr>
        <p:spPr>
          <a:xfrm>
            <a:off x="365760" y="1170122"/>
            <a:ext cx="11430000" cy="5230678"/>
          </a:xfrm>
        </p:spPr>
        <p:txBody>
          <a:bodyPr>
            <a:normAutofit/>
          </a:bodyPr>
          <a:lstStyle/>
          <a:p>
            <a:r>
              <a:rPr lang="en-US" dirty="0"/>
              <a:t>The bismuth titanate samples were arranged in an upper chamber open to air while the lithium niobate samples were arranged in a hermetically sealed lower chamber (to contain </a:t>
            </a:r>
            <a:r>
              <a:rPr lang="en-US" baseline="30000" dirty="0"/>
              <a:t>3</a:t>
            </a:r>
            <a:r>
              <a:rPr lang="en-US" dirty="0"/>
              <a:t>H). </a:t>
            </a:r>
          </a:p>
          <a:p>
            <a:pPr marL="0" indent="0">
              <a:buNone/>
            </a:pPr>
            <a:endParaRPr lang="en-US" dirty="0"/>
          </a:p>
        </p:txBody>
      </p:sp>
    </p:spTree>
    <p:extLst>
      <p:ext uri="{BB962C8B-B14F-4D97-AF65-F5344CB8AC3E}">
        <p14:creationId xmlns:p14="http://schemas.microsoft.com/office/powerpoint/2010/main" val="2440591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9710000-A25F-42EF-A079-2B9287393D18}"/>
              </a:ext>
            </a:extLst>
          </p:cNvPr>
          <p:cNvSpPr>
            <a:spLocks noGrp="1"/>
          </p:cNvSpPr>
          <p:nvPr>
            <p:ph type="title"/>
          </p:nvPr>
        </p:nvSpPr>
        <p:spPr>
          <a:xfrm>
            <a:off x="365760" y="182563"/>
            <a:ext cx="11430000" cy="731520"/>
          </a:xfrm>
        </p:spPr>
        <p:txBody>
          <a:bodyPr/>
          <a:lstStyle/>
          <a:p>
            <a:r>
              <a:rPr lang="en-US" sz="2800" dirty="0"/>
              <a:t>NSUF 1.1 Sensor Irradiation and Post Irradiation Examination (PIE) of Acoustic Sensors and Adhesive </a:t>
            </a:r>
            <a:r>
              <a:rPr lang="en-US" sz="2800" dirty="0" err="1"/>
              <a:t>Couplants</a:t>
            </a:r>
            <a:endParaRPr lang="en-US" sz="2800" dirty="0"/>
          </a:p>
        </p:txBody>
      </p:sp>
      <p:pic>
        <p:nvPicPr>
          <p:cNvPr id="2" name="Picture 1">
            <a:extLst>
              <a:ext uri="{FF2B5EF4-FFF2-40B4-BE49-F238E27FC236}">
                <a16:creationId xmlns:a16="http://schemas.microsoft.com/office/drawing/2014/main" id="{879D8705-B4C0-6E98-AA5B-BA605A86E4B2}"/>
              </a:ext>
            </a:extLst>
          </p:cNvPr>
          <p:cNvPicPr>
            <a:picLocks noChangeAspect="1"/>
          </p:cNvPicPr>
          <p:nvPr/>
        </p:nvPicPr>
        <p:blipFill>
          <a:blip r:embed="rId2"/>
          <a:stretch>
            <a:fillRect/>
          </a:stretch>
        </p:blipFill>
        <p:spPr>
          <a:xfrm>
            <a:off x="137617" y="2518527"/>
            <a:ext cx="6151397" cy="4054191"/>
          </a:xfrm>
          <a:prstGeom prst="rect">
            <a:avLst/>
          </a:prstGeom>
        </p:spPr>
      </p:pic>
      <p:pic>
        <p:nvPicPr>
          <p:cNvPr id="5" name="Picture 4">
            <a:extLst>
              <a:ext uri="{FF2B5EF4-FFF2-40B4-BE49-F238E27FC236}">
                <a16:creationId xmlns:a16="http://schemas.microsoft.com/office/drawing/2014/main" id="{4602FB0C-7C6F-67E8-BAD9-E82C15B2C84B}"/>
              </a:ext>
            </a:extLst>
          </p:cNvPr>
          <p:cNvPicPr>
            <a:picLocks noChangeAspect="1"/>
          </p:cNvPicPr>
          <p:nvPr/>
        </p:nvPicPr>
        <p:blipFill>
          <a:blip r:embed="rId3"/>
          <a:stretch>
            <a:fillRect/>
          </a:stretch>
        </p:blipFill>
        <p:spPr>
          <a:xfrm>
            <a:off x="6478457" y="2518526"/>
            <a:ext cx="5575926" cy="4054191"/>
          </a:xfrm>
          <a:prstGeom prst="rect">
            <a:avLst/>
          </a:prstGeom>
        </p:spPr>
      </p:pic>
      <p:sp>
        <p:nvSpPr>
          <p:cNvPr id="8" name="Content Placeholder 2">
            <a:extLst>
              <a:ext uri="{FF2B5EF4-FFF2-40B4-BE49-F238E27FC236}">
                <a16:creationId xmlns:a16="http://schemas.microsoft.com/office/drawing/2014/main" id="{E0BB29CB-ED3B-721C-D11F-8C97F19EB298}"/>
              </a:ext>
            </a:extLst>
          </p:cNvPr>
          <p:cNvSpPr>
            <a:spLocks noGrp="1"/>
          </p:cNvSpPr>
          <p:nvPr>
            <p:ph idx="1"/>
          </p:nvPr>
        </p:nvSpPr>
        <p:spPr>
          <a:xfrm>
            <a:off x="365760" y="1170122"/>
            <a:ext cx="11430000" cy="5230678"/>
          </a:xfrm>
        </p:spPr>
        <p:txBody>
          <a:bodyPr>
            <a:normAutofit/>
          </a:bodyPr>
          <a:lstStyle/>
          <a:p>
            <a:r>
              <a:rPr lang="en-US" dirty="0"/>
              <a:t>The samples were wired and attached to a pulser-receiver for in-situ data collection during irradiation. </a:t>
            </a:r>
          </a:p>
          <a:p>
            <a:pPr marL="0" indent="0">
              <a:buNone/>
            </a:pPr>
            <a:endParaRPr lang="en-US" dirty="0"/>
          </a:p>
        </p:txBody>
      </p:sp>
    </p:spTree>
    <p:extLst>
      <p:ext uri="{BB962C8B-B14F-4D97-AF65-F5344CB8AC3E}">
        <p14:creationId xmlns:p14="http://schemas.microsoft.com/office/powerpoint/2010/main" val="1803182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9710000-A25F-42EF-A079-2B9287393D18}"/>
              </a:ext>
            </a:extLst>
          </p:cNvPr>
          <p:cNvSpPr>
            <a:spLocks noGrp="1"/>
          </p:cNvSpPr>
          <p:nvPr>
            <p:ph type="title"/>
          </p:nvPr>
        </p:nvSpPr>
        <p:spPr>
          <a:xfrm>
            <a:off x="365760" y="182563"/>
            <a:ext cx="11430000" cy="731520"/>
          </a:xfrm>
        </p:spPr>
        <p:txBody>
          <a:bodyPr/>
          <a:lstStyle/>
          <a:p>
            <a:r>
              <a:rPr lang="en-US" sz="2800" dirty="0"/>
              <a:t>NSUF 1.1 Sensor Irradiation and Post Irradiation Examination (PIE) of Acoustic Sensors and Adhesive </a:t>
            </a:r>
            <a:r>
              <a:rPr lang="en-US" sz="2800" dirty="0" err="1"/>
              <a:t>Couplants</a:t>
            </a:r>
            <a:endParaRPr lang="en-US" sz="2800" dirty="0"/>
          </a:p>
        </p:txBody>
      </p:sp>
      <p:sp>
        <p:nvSpPr>
          <p:cNvPr id="8" name="Content Placeholder 2">
            <a:extLst>
              <a:ext uri="{FF2B5EF4-FFF2-40B4-BE49-F238E27FC236}">
                <a16:creationId xmlns:a16="http://schemas.microsoft.com/office/drawing/2014/main" id="{E0BB29CB-ED3B-721C-D11F-8C97F19EB298}"/>
              </a:ext>
            </a:extLst>
          </p:cNvPr>
          <p:cNvSpPr>
            <a:spLocks noGrp="1"/>
          </p:cNvSpPr>
          <p:nvPr>
            <p:ph idx="1"/>
          </p:nvPr>
        </p:nvSpPr>
        <p:spPr>
          <a:xfrm>
            <a:off x="365760" y="1170122"/>
            <a:ext cx="11430000" cy="5230678"/>
          </a:xfrm>
        </p:spPr>
        <p:txBody>
          <a:bodyPr>
            <a:normAutofit/>
          </a:bodyPr>
          <a:lstStyle/>
          <a:p>
            <a:r>
              <a:rPr lang="en-US" dirty="0"/>
              <a:t>The target fluence was 5 x 10</a:t>
            </a:r>
            <a:r>
              <a:rPr lang="en-US" baseline="30000" dirty="0"/>
              <a:t>16</a:t>
            </a:r>
            <a:r>
              <a:rPr lang="en-US" dirty="0"/>
              <a:t> n/cm</a:t>
            </a:r>
            <a:r>
              <a:rPr lang="en-US" baseline="30000" dirty="0"/>
              <a:t>2</a:t>
            </a:r>
            <a:r>
              <a:rPr lang="en-US" dirty="0"/>
              <a:t> (E  &gt; 1MeV) which was determined from neutron transport calculations in the vicinity of the hot and cold leg nozzle dissimilar metal welds.</a:t>
            </a:r>
          </a:p>
          <a:p>
            <a:r>
              <a:rPr lang="en-US" dirty="0"/>
              <a:t>Three of the eight samples were found to generate usable ultrasonic waveforms beyond the target neutron fluence.</a:t>
            </a:r>
          </a:p>
          <a:p>
            <a:pPr lvl="1"/>
            <a:r>
              <a:rPr lang="en-US" dirty="0"/>
              <a:t>Sample EPRI-4: Bismuth titanate sensor adhered with aluminosilicate </a:t>
            </a:r>
            <a:r>
              <a:rPr lang="en-US" dirty="0" err="1"/>
              <a:t>couplant</a:t>
            </a:r>
            <a:endParaRPr lang="en-US" dirty="0"/>
          </a:p>
          <a:p>
            <a:pPr lvl="1"/>
            <a:r>
              <a:rPr lang="en-US" dirty="0"/>
              <a:t>Sample EPRI-7: Lithium niobate with high temperature epoxy </a:t>
            </a:r>
            <a:r>
              <a:rPr lang="en-US" dirty="0" err="1"/>
              <a:t>couplant</a:t>
            </a:r>
            <a:r>
              <a:rPr lang="en-US" dirty="0"/>
              <a:t>.</a:t>
            </a:r>
          </a:p>
          <a:p>
            <a:pPr lvl="1"/>
            <a:r>
              <a:rPr lang="en-US" dirty="0"/>
              <a:t>Sample EPRI-8: Lithium niobate with high temperature epoxy </a:t>
            </a:r>
            <a:r>
              <a:rPr lang="en-US" dirty="0" err="1"/>
              <a:t>couplant</a:t>
            </a:r>
            <a:r>
              <a:rPr lang="en-US" dirty="0"/>
              <a:t>.</a:t>
            </a:r>
          </a:p>
          <a:p>
            <a:pPr lvl="1"/>
            <a:endParaRPr lang="en-US" dirty="0"/>
          </a:p>
          <a:p>
            <a:pPr marL="0" indent="0">
              <a:buNone/>
            </a:pPr>
            <a:endParaRPr lang="en-US" dirty="0"/>
          </a:p>
        </p:txBody>
      </p:sp>
    </p:spTree>
    <p:extLst>
      <p:ext uri="{BB962C8B-B14F-4D97-AF65-F5344CB8AC3E}">
        <p14:creationId xmlns:p14="http://schemas.microsoft.com/office/powerpoint/2010/main" val="3615497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9710000-A25F-42EF-A079-2B9287393D18}"/>
              </a:ext>
            </a:extLst>
          </p:cNvPr>
          <p:cNvSpPr>
            <a:spLocks noGrp="1"/>
          </p:cNvSpPr>
          <p:nvPr>
            <p:ph type="title"/>
          </p:nvPr>
        </p:nvSpPr>
        <p:spPr>
          <a:xfrm>
            <a:off x="365760" y="182563"/>
            <a:ext cx="11430000" cy="731520"/>
          </a:xfrm>
        </p:spPr>
        <p:txBody>
          <a:bodyPr/>
          <a:lstStyle/>
          <a:p>
            <a:r>
              <a:rPr lang="en-US" sz="2800" dirty="0"/>
              <a:t>NSUF 1.1 Sensor Irradiation and Post Irradiation Examination (PIE) of Acoustic Sensors and Adhesive </a:t>
            </a:r>
            <a:r>
              <a:rPr lang="en-US" sz="2800" dirty="0" err="1"/>
              <a:t>Couplants</a:t>
            </a:r>
            <a:endParaRPr lang="en-US" sz="2800" dirty="0"/>
          </a:p>
        </p:txBody>
      </p:sp>
      <p:pic>
        <p:nvPicPr>
          <p:cNvPr id="5" name="Picture 4">
            <a:extLst>
              <a:ext uri="{FF2B5EF4-FFF2-40B4-BE49-F238E27FC236}">
                <a16:creationId xmlns:a16="http://schemas.microsoft.com/office/drawing/2014/main" id="{FC2722FD-1807-5588-5802-0D33A22F8734}"/>
              </a:ext>
            </a:extLst>
          </p:cNvPr>
          <p:cNvPicPr>
            <a:picLocks noChangeAspect="1"/>
          </p:cNvPicPr>
          <p:nvPr/>
        </p:nvPicPr>
        <p:blipFill>
          <a:blip r:embed="rId2"/>
          <a:stretch>
            <a:fillRect/>
          </a:stretch>
        </p:blipFill>
        <p:spPr>
          <a:xfrm>
            <a:off x="668159" y="1195525"/>
            <a:ext cx="4485027" cy="2447823"/>
          </a:xfrm>
          <a:prstGeom prst="rect">
            <a:avLst/>
          </a:prstGeom>
        </p:spPr>
      </p:pic>
      <p:pic>
        <p:nvPicPr>
          <p:cNvPr id="9" name="Picture 8">
            <a:extLst>
              <a:ext uri="{FF2B5EF4-FFF2-40B4-BE49-F238E27FC236}">
                <a16:creationId xmlns:a16="http://schemas.microsoft.com/office/drawing/2014/main" id="{075A4C80-8FBA-68AE-4BB1-683031E18410}"/>
              </a:ext>
            </a:extLst>
          </p:cNvPr>
          <p:cNvPicPr>
            <a:picLocks noChangeAspect="1"/>
          </p:cNvPicPr>
          <p:nvPr/>
        </p:nvPicPr>
        <p:blipFill>
          <a:blip r:embed="rId3"/>
          <a:stretch>
            <a:fillRect/>
          </a:stretch>
        </p:blipFill>
        <p:spPr>
          <a:xfrm>
            <a:off x="6129582" y="1195526"/>
            <a:ext cx="4485027" cy="2453295"/>
          </a:xfrm>
          <a:prstGeom prst="rect">
            <a:avLst/>
          </a:prstGeom>
        </p:spPr>
      </p:pic>
      <p:pic>
        <p:nvPicPr>
          <p:cNvPr id="11" name="Picture 10">
            <a:extLst>
              <a:ext uri="{FF2B5EF4-FFF2-40B4-BE49-F238E27FC236}">
                <a16:creationId xmlns:a16="http://schemas.microsoft.com/office/drawing/2014/main" id="{FB097AFE-C624-BD37-2B7E-39901136EAAC}"/>
              </a:ext>
            </a:extLst>
          </p:cNvPr>
          <p:cNvPicPr>
            <a:picLocks noChangeAspect="1"/>
          </p:cNvPicPr>
          <p:nvPr/>
        </p:nvPicPr>
        <p:blipFill>
          <a:blip r:embed="rId4"/>
          <a:stretch>
            <a:fillRect/>
          </a:stretch>
        </p:blipFill>
        <p:spPr>
          <a:xfrm>
            <a:off x="6220772" y="3711290"/>
            <a:ext cx="4393837" cy="2901845"/>
          </a:xfrm>
          <a:prstGeom prst="rect">
            <a:avLst/>
          </a:prstGeom>
        </p:spPr>
      </p:pic>
      <p:sp>
        <p:nvSpPr>
          <p:cNvPr id="12" name="TextBox 11">
            <a:extLst>
              <a:ext uri="{FF2B5EF4-FFF2-40B4-BE49-F238E27FC236}">
                <a16:creationId xmlns:a16="http://schemas.microsoft.com/office/drawing/2014/main" id="{F829F2BD-7193-026D-C8DE-BD5475F4C3E1}"/>
              </a:ext>
            </a:extLst>
          </p:cNvPr>
          <p:cNvSpPr txBox="1"/>
          <p:nvPr/>
        </p:nvSpPr>
        <p:spPr>
          <a:xfrm>
            <a:off x="511444" y="4153547"/>
            <a:ext cx="5213428" cy="1323439"/>
          </a:xfrm>
          <a:prstGeom prst="rect">
            <a:avLst/>
          </a:prstGeom>
          <a:noFill/>
        </p:spPr>
        <p:txBody>
          <a:bodyPr wrap="square" rtlCol="0">
            <a:spAutoFit/>
          </a:bodyPr>
          <a:lstStyle/>
          <a:p>
            <a:pPr algn="l">
              <a:spcBef>
                <a:spcPts val="0"/>
              </a:spcBef>
            </a:pPr>
            <a:r>
              <a:rPr lang="en-US" sz="2000" dirty="0">
                <a:solidFill>
                  <a:schemeClr val="tx1"/>
                </a:solidFill>
                <a:latin typeface="+mn-lt"/>
              </a:rPr>
              <a:t>Signal to noise ratios of the first reflection in the acoustic waveforms as a function of fast neutron fluence for samples EPRI-4 (upper left), EPRI-7 (upper right) and EPRI-8 (lower right)</a:t>
            </a:r>
          </a:p>
        </p:txBody>
      </p:sp>
    </p:spTree>
    <p:extLst>
      <p:ext uri="{BB962C8B-B14F-4D97-AF65-F5344CB8AC3E}">
        <p14:creationId xmlns:p14="http://schemas.microsoft.com/office/powerpoint/2010/main" val="2379932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9710000-A25F-42EF-A079-2B9287393D18}"/>
              </a:ext>
            </a:extLst>
          </p:cNvPr>
          <p:cNvSpPr>
            <a:spLocks noGrp="1"/>
          </p:cNvSpPr>
          <p:nvPr>
            <p:ph type="title"/>
          </p:nvPr>
        </p:nvSpPr>
        <p:spPr>
          <a:xfrm>
            <a:off x="381000" y="3063240"/>
            <a:ext cx="11430000" cy="731520"/>
          </a:xfrm>
        </p:spPr>
        <p:txBody>
          <a:bodyPr/>
          <a:lstStyle/>
          <a:p>
            <a:pPr algn="ctr"/>
            <a:r>
              <a:rPr lang="en-US" sz="2800" dirty="0"/>
              <a:t>Pre and Post Irradiation Electron Microscopy</a:t>
            </a:r>
            <a:br>
              <a:rPr lang="en-US" sz="2800" dirty="0"/>
            </a:br>
            <a:endParaRPr lang="en-US" sz="2800" i="1" dirty="0"/>
          </a:p>
        </p:txBody>
      </p:sp>
    </p:spTree>
    <p:extLst>
      <p:ext uri="{BB962C8B-B14F-4D97-AF65-F5344CB8AC3E}">
        <p14:creationId xmlns:p14="http://schemas.microsoft.com/office/powerpoint/2010/main" val="2838985051"/>
      </p:ext>
    </p:extLst>
  </p:cSld>
  <p:clrMapOvr>
    <a:masterClrMapping/>
  </p:clrMapOvr>
</p:sld>
</file>

<file path=ppt/theme/theme1.xml><?xml version="1.0" encoding="utf-8"?>
<a:theme xmlns:a="http://schemas.openxmlformats.org/drawingml/2006/main" name="EPRI 2025 Standard Template - LIGHT">
  <a:themeElements>
    <a:clrScheme name="Custom 2">
      <a:dk1>
        <a:srgbClr val="000000"/>
      </a:dk1>
      <a:lt1>
        <a:srgbClr val="FFFFFF"/>
      </a:lt1>
      <a:dk2>
        <a:srgbClr val="0043C8"/>
      </a:dk2>
      <a:lt2>
        <a:srgbClr val="929292"/>
      </a:lt2>
      <a:accent1>
        <a:srgbClr val="00B0F0"/>
      </a:accent1>
      <a:accent2>
        <a:srgbClr val="287A3D"/>
      </a:accent2>
      <a:accent3>
        <a:srgbClr val="F27B04"/>
      </a:accent3>
      <a:accent4>
        <a:srgbClr val="0070C0"/>
      </a:accent4>
      <a:accent5>
        <a:srgbClr val="C54343"/>
      </a:accent5>
      <a:accent6>
        <a:srgbClr val="2FC7C3"/>
      </a:accent6>
      <a:hlink>
        <a:srgbClr val="0070C0"/>
      </a:hlink>
      <a:folHlink>
        <a:srgbClr val="E05428"/>
      </a:folHlink>
    </a:clrScheme>
    <a:fontScheme name="EPRI 2019 PP Font Theme">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1"/>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R="0" algn="ctr" defTabSz="914400" rtl="0" eaLnBrk="0" fontAlgn="base" latinLnBrk="0" hangingPunct="0">
          <a:lnSpc>
            <a:spcPct val="100000"/>
          </a:lnSpc>
          <a:spcBef>
            <a:spcPts val="0"/>
          </a:spcBef>
          <a:spcAft>
            <a:spcPct val="0"/>
          </a:spcAft>
          <a:buClrTx/>
          <a:buSzTx/>
          <a:buFontTx/>
          <a:buNone/>
          <a:tabLst/>
          <a:defRPr kumimoji="0" sz="1800" b="0" i="0" u="none" strike="noStrike" cap="none" normalizeH="0" baseline="0" dirty="0">
            <a:ln>
              <a:noFill/>
            </a:ln>
            <a:solidFill>
              <a:schemeClr val="tx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219075" marR="0" indent="-219075"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rgbClr val="000000"/>
            </a:solidFill>
            <a:effectLst/>
            <a:latin typeface="Arial" charset="0"/>
          </a:defRPr>
        </a:defPPr>
      </a:lstStyle>
    </a:lnDef>
    <a:txDef>
      <a:spPr>
        <a:noFill/>
      </a:spPr>
      <a:bodyPr wrap="square" rtlCol="0">
        <a:spAutoFit/>
      </a:bodyPr>
      <a:lstStyle>
        <a:defPPr algn="l">
          <a:spcBef>
            <a:spcPts val="0"/>
          </a:spcBef>
          <a:defRPr sz="1800" dirty="0" smtClean="0">
            <a:solidFill>
              <a:schemeClr val="tx1"/>
            </a:solidFill>
            <a:latin typeface="+mn-lt"/>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13C5"/>
        </a:dk2>
        <a:lt2>
          <a:srgbClr val="B2B2B2"/>
        </a:lt2>
        <a:accent1>
          <a:srgbClr val="B04359"/>
        </a:accent1>
        <a:accent2>
          <a:srgbClr val="006699"/>
        </a:accent2>
        <a:accent3>
          <a:srgbClr val="FFFFFF"/>
        </a:accent3>
        <a:accent4>
          <a:srgbClr val="000000"/>
        </a:accent4>
        <a:accent5>
          <a:srgbClr val="D4B0B5"/>
        </a:accent5>
        <a:accent6>
          <a:srgbClr val="005C8A"/>
        </a:accent6>
        <a:hlink>
          <a:srgbClr val="FFA432"/>
        </a:hlink>
        <a:folHlink>
          <a:srgbClr val="4FE37C"/>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A432"/>
        </a:hlink>
        <a:folHlink>
          <a:srgbClr val="4FE37C"/>
        </a:folHlink>
      </a:clrScheme>
      <a:clrMap bg1="lt1" tx1="dk1" bg2="lt2" tx2="dk2" accent1="accent1" accent2="accent2" accent3="accent3" accent4="accent4" accent5="accent5" accent6="accent6" hlink="hlink" folHlink="folHlink"/>
    </a:extraClrScheme>
    <a:extraClrScheme>
      <a:clrScheme name="blank 15">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9933"/>
        </a:hlink>
        <a:folHlink>
          <a:srgbClr val="4FE37C"/>
        </a:folHlink>
      </a:clrScheme>
      <a:clrMap bg1="lt1" tx1="dk1" bg2="lt2" tx2="dk2" accent1="accent1" accent2="accent2" accent3="accent3" accent4="accent4" accent5="accent5" accent6="accent6" hlink="hlink" folHlink="folHlink"/>
    </a:extraClrScheme>
    <a:extraClrScheme>
      <a:clrScheme name="blank 16">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9933"/>
        </a:hlink>
        <a:folHlink>
          <a:srgbClr val="33CC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5 PowerPoint Template" id="{0BF9B6FC-D4FE-434D-929C-108C57C055A3}" vid="{96F7734C-256E-DA4A-AA7A-9BD34A1E1DED}"/>
    </a:ext>
  </a:extLst>
</a:theme>
</file>

<file path=ppt/theme/theme2.xml><?xml version="1.0" encoding="utf-8"?>
<a:theme xmlns:a="http://schemas.openxmlformats.org/drawingml/2006/main" name="EPRI 2025 Standard Template - DARK">
  <a:themeElements>
    <a:clrScheme name="Custom 2">
      <a:dk1>
        <a:srgbClr val="000000"/>
      </a:dk1>
      <a:lt1>
        <a:srgbClr val="FFFFFF"/>
      </a:lt1>
      <a:dk2>
        <a:srgbClr val="0043C8"/>
      </a:dk2>
      <a:lt2>
        <a:srgbClr val="929292"/>
      </a:lt2>
      <a:accent1>
        <a:srgbClr val="00B0F0"/>
      </a:accent1>
      <a:accent2>
        <a:srgbClr val="287A3D"/>
      </a:accent2>
      <a:accent3>
        <a:srgbClr val="F27B04"/>
      </a:accent3>
      <a:accent4>
        <a:srgbClr val="0070C0"/>
      </a:accent4>
      <a:accent5>
        <a:srgbClr val="C54343"/>
      </a:accent5>
      <a:accent6>
        <a:srgbClr val="2FC7C3"/>
      </a:accent6>
      <a:hlink>
        <a:srgbClr val="0070C0"/>
      </a:hlink>
      <a:folHlink>
        <a:srgbClr val="E05428"/>
      </a:folHlink>
    </a:clrScheme>
    <a:fontScheme name="EPRI 2019 PP Font Theme">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1"/>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R="0" algn="ctr" defTabSz="914400" rtl="0" eaLnBrk="0" fontAlgn="base" latinLnBrk="0" hangingPunct="0">
          <a:lnSpc>
            <a:spcPct val="100000"/>
          </a:lnSpc>
          <a:spcBef>
            <a:spcPts val="0"/>
          </a:spcBef>
          <a:spcAft>
            <a:spcPct val="0"/>
          </a:spcAft>
          <a:buClrTx/>
          <a:buSzTx/>
          <a:buFontTx/>
          <a:buNone/>
          <a:tabLst/>
          <a:defRPr kumimoji="0" sz="1800" b="0" i="0" u="none" strike="noStrike" cap="none" normalizeH="0" baseline="0" dirty="0">
            <a:ln>
              <a:noFill/>
            </a:ln>
            <a:solidFill>
              <a:schemeClr val="tx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219075" marR="0" indent="-219075"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rgbClr val="000000"/>
            </a:solidFill>
            <a:effectLst/>
            <a:latin typeface="Arial" charset="0"/>
          </a:defRPr>
        </a:defPPr>
      </a:lstStyle>
    </a:lnDef>
    <a:txDef>
      <a:spPr>
        <a:noFill/>
      </a:spPr>
      <a:bodyPr wrap="square" rtlCol="0">
        <a:spAutoFit/>
      </a:bodyPr>
      <a:lstStyle>
        <a:defPPr algn="l">
          <a:spcBef>
            <a:spcPts val="0"/>
          </a:spcBef>
          <a:defRPr sz="1800" dirty="0" smtClean="0">
            <a:solidFill>
              <a:schemeClr val="tx1"/>
            </a:solidFill>
            <a:latin typeface="+mn-lt"/>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13C5"/>
        </a:dk2>
        <a:lt2>
          <a:srgbClr val="B2B2B2"/>
        </a:lt2>
        <a:accent1>
          <a:srgbClr val="B04359"/>
        </a:accent1>
        <a:accent2>
          <a:srgbClr val="006699"/>
        </a:accent2>
        <a:accent3>
          <a:srgbClr val="FFFFFF"/>
        </a:accent3>
        <a:accent4>
          <a:srgbClr val="000000"/>
        </a:accent4>
        <a:accent5>
          <a:srgbClr val="D4B0B5"/>
        </a:accent5>
        <a:accent6>
          <a:srgbClr val="005C8A"/>
        </a:accent6>
        <a:hlink>
          <a:srgbClr val="FFA432"/>
        </a:hlink>
        <a:folHlink>
          <a:srgbClr val="4FE37C"/>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A432"/>
        </a:hlink>
        <a:folHlink>
          <a:srgbClr val="4FE37C"/>
        </a:folHlink>
      </a:clrScheme>
      <a:clrMap bg1="lt1" tx1="dk1" bg2="lt2" tx2="dk2" accent1="accent1" accent2="accent2" accent3="accent3" accent4="accent4" accent5="accent5" accent6="accent6" hlink="hlink" folHlink="folHlink"/>
    </a:extraClrScheme>
    <a:extraClrScheme>
      <a:clrScheme name="blank 15">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9933"/>
        </a:hlink>
        <a:folHlink>
          <a:srgbClr val="4FE37C"/>
        </a:folHlink>
      </a:clrScheme>
      <a:clrMap bg1="lt1" tx1="dk1" bg2="lt2" tx2="dk2" accent1="accent1" accent2="accent2" accent3="accent3" accent4="accent4" accent5="accent5" accent6="accent6" hlink="hlink" folHlink="folHlink"/>
    </a:extraClrScheme>
    <a:extraClrScheme>
      <a:clrScheme name="blank 16">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9933"/>
        </a:hlink>
        <a:folHlink>
          <a:srgbClr val="33CC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5 PowerPoint Template" id="{0BF9B6FC-D4FE-434D-929C-108C57C055A3}" vid="{C127E4D0-765E-B346-B197-B35BAC37C34F}"/>
    </a:ext>
  </a:extLst>
</a:theme>
</file>

<file path=docProps/app.xml><?xml version="1.0" encoding="utf-8"?>
<Properties xmlns="http://schemas.openxmlformats.org/officeDocument/2006/extended-properties" xmlns:vt="http://schemas.openxmlformats.org/officeDocument/2006/docPropsVTypes">
  <Template>2025 PowerPoint Template</Template>
  <TotalTime>55</TotalTime>
  <Words>1380</Words>
  <Application>Microsoft Office PowerPoint</Application>
  <PresentationFormat>Widescreen</PresentationFormat>
  <Paragraphs>74</Paragraphs>
  <Slides>19</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Arial-BoldMT</vt:lpstr>
      <vt:lpstr>Calibri</vt:lpstr>
      <vt:lpstr>Calibri Light</vt:lpstr>
      <vt:lpstr>Century Gothic</vt:lpstr>
      <vt:lpstr>Charis SIL</vt:lpstr>
      <vt:lpstr>STIX</vt:lpstr>
      <vt:lpstr>Wingdings</vt:lpstr>
      <vt:lpstr>EPRI 2025 Standard Template - LIGHT</vt:lpstr>
      <vt:lpstr>EPRI 2025 Standard Template - DARK</vt:lpstr>
      <vt:lpstr>EPRI Led Nuclear Nondestructive Evaluation NSUF Industry Projects:     - UT Sensor Irradiation and PIE: NCSU and ORNL     - NDE of RPV Surveillance Samples: Westinghouse </vt:lpstr>
      <vt:lpstr>NSUF 1.1 Sensor Irradiation and Post Irradiation Examination (PIE) of Acoustic Sensors and Adhesive Couplants (2021-2024)  NCSU PULSTAR Reactor and Intense Positron Beam Facility (A. Hawari) ORNL LAMDA Laboratory (J. Schmidlin)  “Irradiation of Sensors and Adhesive Couplants for Application in LWR Primary Loop Piping and Components”  J. J. Wall et al., Nuclear Engineering &amp; Design, 414, 112594 (2023)  J. J. Wall et al., NSUF Final Report (2025)</vt:lpstr>
      <vt:lpstr>NSUF 1.1 Sensor Irradiation and Post Irradiation Examination (PIE) of Acoustic Sensors and Adhesive Couplants</vt:lpstr>
      <vt:lpstr>NSUF 1.1 Sensor Irradiation and Post Irradiation Examination (PIE) of Acoustic Sensors and Adhesive Couplants</vt:lpstr>
      <vt:lpstr>NSUF 1.1 Sensor Irradiation and Post Irradiation Examination (PIE) of Acoustic Sensors and Adhesive Couplants</vt:lpstr>
      <vt:lpstr>NSUF 1.1 Sensor Irradiation and Post Irradiation Examination (PIE) of Acoustic Sensors and Adhesive Couplants</vt:lpstr>
      <vt:lpstr>NSUF 1.1 Sensor Irradiation and Post Irradiation Examination (PIE) of Acoustic Sensors and Adhesive Couplants</vt:lpstr>
      <vt:lpstr>NSUF 1.1 Sensor Irradiation and Post Irradiation Examination (PIE) of Acoustic Sensors and Adhesive Couplants</vt:lpstr>
      <vt:lpstr>Pre and Post Irradiation Electron Microscopy </vt:lpstr>
      <vt:lpstr>NSUF 1.1 Sensor Irradiation and Post Irradiation Examination (PIE) of Acoustic Sensors and Adhesive Couplants</vt:lpstr>
      <vt:lpstr>NSUF 1.1 Sensor Irradiation and Post Irradiation Examination (PIE) of Acoustic Sensors and Adhesive Couplants</vt:lpstr>
      <vt:lpstr>NSUF 1.1 Sensor Irradiation and Post Irradiation Examination (PIE) of Acoustic Sensors and Adhesive Couplants</vt:lpstr>
      <vt:lpstr>NSUF 1.1 Sensor Irradiation and Post Irradiation Examination (PIE) of Acoustic Sensors and Adhesive Couplants</vt:lpstr>
      <vt:lpstr>NSUF 2.1 Nondestructive Evaluation (NDE) of Fracture Properties in Irradiated Light Water Reactor Pressure Vessel Steels (2025-2026)  Westinghouse Churchill Site Hot Cell Laboratory (C. Cmar)  New Project</vt:lpstr>
      <vt:lpstr>NSUF 2.1 NDE of Fracture Properties in Irradiated Light Water Reactor Pressure Vessel Steels</vt:lpstr>
      <vt:lpstr>NSUF 2.1 NDE of Fracture Properties in Irradiated Light Water Reactor Pressure Vessel Steels</vt:lpstr>
      <vt:lpstr>NSUF 2.1 NDE of Fracture Properties in Irradiated Light Water Reactor Pressure Vessel Steels</vt:lpstr>
      <vt:lpstr>NSUF 2.1 NDE of Fracture Properties in Irradiated Light Water Reactor Pressure Vessel Steels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PowerPoint Template</dc:title>
  <dc:subject>Version 1.0</dc:subject>
  <dc:creator>Wall, James</dc:creator>
  <cp:keywords/>
  <dc:description>© 2025 Electric Power Research Institute, Inc. All rights reserved.</dc:description>
  <cp:lastModifiedBy>Wall, James</cp:lastModifiedBy>
  <cp:revision>4</cp:revision>
  <dcterms:created xsi:type="dcterms:W3CDTF">2024-12-09T14:09:34Z</dcterms:created>
  <dcterms:modified xsi:type="dcterms:W3CDTF">2025-04-11T10:24:15Z</dcterms:modified>
  <cp:category/>
</cp:coreProperties>
</file>