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19"/>
  </p:notesMasterIdLst>
  <p:handoutMasterIdLst>
    <p:handoutMasterId r:id="rId20"/>
  </p:handoutMasterIdLst>
  <p:sldIdLst>
    <p:sldId id="2147469121" r:id="rId5"/>
    <p:sldId id="2147469133" r:id="rId6"/>
    <p:sldId id="2147469136" r:id="rId7"/>
    <p:sldId id="2147469123" r:id="rId8"/>
    <p:sldId id="2147469124" r:id="rId9"/>
    <p:sldId id="2147469125" r:id="rId10"/>
    <p:sldId id="2147469126" r:id="rId11"/>
    <p:sldId id="2147469127" r:id="rId12"/>
    <p:sldId id="2147469128" r:id="rId13"/>
    <p:sldId id="2147469129" r:id="rId14"/>
    <p:sldId id="2147469130" r:id="rId15"/>
    <p:sldId id="2147469131" r:id="rId16"/>
    <p:sldId id="2147469135" r:id="rId17"/>
    <p:sldId id="214746913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020F8-6B71-43DF-87B7-E7DE236A1BC4}" v="3" dt="2025-04-17T19:22:21.355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6291"/>
  </p:normalViewPr>
  <p:slideViewPr>
    <p:cSldViewPr snapToGrid="0">
      <p:cViewPr>
        <p:scale>
          <a:sx n="108" d="100"/>
          <a:sy n="108" d="100"/>
        </p:scale>
        <p:origin x="6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, Kyle" userId="208b58a7-01d2-4fc8-8dec-4f49713e6635" providerId="ADAL" clId="{D32020F8-6B71-43DF-87B7-E7DE236A1BC4}"/>
    <pc:docChg chg="modSld">
      <pc:chgData name="Reed, Kyle" userId="208b58a7-01d2-4fc8-8dec-4f49713e6635" providerId="ADAL" clId="{D32020F8-6B71-43DF-87B7-E7DE236A1BC4}" dt="2025-04-17T19:28:34.927" v="310" actId="20577"/>
      <pc:docMkLst>
        <pc:docMk/>
      </pc:docMkLst>
      <pc:sldChg chg="modSp mod">
        <pc:chgData name="Reed, Kyle" userId="208b58a7-01d2-4fc8-8dec-4f49713e6635" providerId="ADAL" clId="{D32020F8-6B71-43DF-87B7-E7DE236A1BC4}" dt="2025-04-17T19:28:34.927" v="310" actId="20577"/>
        <pc:sldMkLst>
          <pc:docMk/>
          <pc:sldMk cId="2798031379" sldId="2147469121"/>
        </pc:sldMkLst>
        <pc:spChg chg="mod">
          <ac:chgData name="Reed, Kyle" userId="208b58a7-01d2-4fc8-8dec-4f49713e6635" providerId="ADAL" clId="{D32020F8-6B71-43DF-87B7-E7DE236A1BC4}" dt="2025-04-17T19:28:34.927" v="310" actId="20577"/>
          <ac:spMkLst>
            <pc:docMk/>
            <pc:sldMk cId="2798031379" sldId="2147469121"/>
            <ac:spMk id="8" creationId="{C5A09B5E-ED3D-E267-C2B3-397E9F9313D4}"/>
          </ac:spMkLst>
        </pc:spChg>
        <pc:spChg chg="mod">
          <ac:chgData name="Reed, Kyle" userId="208b58a7-01d2-4fc8-8dec-4f49713e6635" providerId="ADAL" clId="{D32020F8-6B71-43DF-87B7-E7DE236A1BC4}" dt="2025-04-09T19:39:42.878" v="25" actId="20577"/>
          <ac:spMkLst>
            <pc:docMk/>
            <pc:sldMk cId="2798031379" sldId="2147469121"/>
            <ac:spMk id="11" creationId="{8FD0E904-04A7-3517-9C7C-56A69D9D6CB5}"/>
          </ac:spMkLst>
        </pc:spChg>
      </pc:sldChg>
      <pc:sldChg chg="addSp modSp mod">
        <pc:chgData name="Reed, Kyle" userId="208b58a7-01d2-4fc8-8dec-4f49713e6635" providerId="ADAL" clId="{D32020F8-6B71-43DF-87B7-E7DE236A1BC4}" dt="2025-04-17T19:24:49.136" v="272" actId="20577"/>
        <pc:sldMkLst>
          <pc:docMk/>
          <pc:sldMk cId="680536344" sldId="2147469125"/>
        </pc:sldMkLst>
        <pc:spChg chg="mod">
          <ac:chgData name="Reed, Kyle" userId="208b58a7-01d2-4fc8-8dec-4f49713e6635" providerId="ADAL" clId="{D32020F8-6B71-43DF-87B7-E7DE236A1BC4}" dt="2025-04-10T13:53:42.323" v="214" actId="20577"/>
          <ac:spMkLst>
            <pc:docMk/>
            <pc:sldMk cId="680536344" sldId="2147469125"/>
            <ac:spMk id="4" creationId="{C6E1D5E0-8BF0-2842-766E-B5E2A176B32D}"/>
          </ac:spMkLst>
        </pc:spChg>
        <pc:spChg chg="add mod">
          <ac:chgData name="Reed, Kyle" userId="208b58a7-01d2-4fc8-8dec-4f49713e6635" providerId="ADAL" clId="{D32020F8-6B71-43DF-87B7-E7DE236A1BC4}" dt="2025-04-17T19:24:44.255" v="270" actId="20577"/>
          <ac:spMkLst>
            <pc:docMk/>
            <pc:sldMk cId="680536344" sldId="2147469125"/>
            <ac:spMk id="7" creationId="{09A7DD82-2BDD-51C7-7B77-068EB5B85384}"/>
          </ac:spMkLst>
        </pc:spChg>
        <pc:spChg chg="add mod">
          <ac:chgData name="Reed, Kyle" userId="208b58a7-01d2-4fc8-8dec-4f49713e6635" providerId="ADAL" clId="{D32020F8-6B71-43DF-87B7-E7DE236A1BC4}" dt="2025-04-17T19:24:49.136" v="272" actId="20577"/>
          <ac:spMkLst>
            <pc:docMk/>
            <pc:sldMk cId="680536344" sldId="2147469125"/>
            <ac:spMk id="8" creationId="{27416DF8-502E-0A3B-D2DB-97B764312EB3}"/>
          </ac:spMkLst>
        </pc:spChg>
        <pc:picChg chg="add mod">
          <ac:chgData name="Reed, Kyle" userId="208b58a7-01d2-4fc8-8dec-4f49713e6635" providerId="ADAL" clId="{D32020F8-6B71-43DF-87B7-E7DE236A1BC4}" dt="2025-04-17T19:20:58.741" v="222" actId="1076"/>
          <ac:picMkLst>
            <pc:docMk/>
            <pc:sldMk cId="680536344" sldId="2147469125"/>
            <ac:picMk id="3" creationId="{B3D68537-893E-958E-9476-E4A3BF6BB08E}"/>
          </ac:picMkLst>
        </pc:picChg>
        <pc:picChg chg="mod">
          <ac:chgData name="Reed, Kyle" userId="208b58a7-01d2-4fc8-8dec-4f49713e6635" providerId="ADAL" clId="{D32020F8-6B71-43DF-87B7-E7DE236A1BC4}" dt="2025-04-17T19:20:52.719" v="220" actId="1076"/>
          <ac:picMkLst>
            <pc:docMk/>
            <pc:sldMk cId="680536344" sldId="2147469125"/>
            <ac:picMk id="5" creationId="{465ADF04-7005-5AC8-E24A-5230C42FB684}"/>
          </ac:picMkLst>
        </pc:picChg>
        <pc:picChg chg="add mod">
          <ac:chgData name="Reed, Kyle" userId="208b58a7-01d2-4fc8-8dec-4f49713e6635" providerId="ADAL" clId="{D32020F8-6B71-43DF-87B7-E7DE236A1BC4}" dt="2025-04-17T19:20:53.941" v="221" actId="1076"/>
          <ac:picMkLst>
            <pc:docMk/>
            <pc:sldMk cId="680536344" sldId="2147469125"/>
            <ac:picMk id="6" creationId="{BB58A170-B910-08C9-9302-F1F53115E5DA}"/>
          </ac:picMkLst>
        </pc:picChg>
      </pc:sldChg>
      <pc:sldChg chg="modSp mod">
        <pc:chgData name="Reed, Kyle" userId="208b58a7-01d2-4fc8-8dec-4f49713e6635" providerId="ADAL" clId="{D32020F8-6B71-43DF-87B7-E7DE236A1BC4}" dt="2025-04-10T13:54:35.621" v="216" actId="20577"/>
        <pc:sldMkLst>
          <pc:docMk/>
          <pc:sldMk cId="1416865187" sldId="2147469131"/>
        </pc:sldMkLst>
        <pc:spChg chg="mod">
          <ac:chgData name="Reed, Kyle" userId="208b58a7-01d2-4fc8-8dec-4f49713e6635" providerId="ADAL" clId="{D32020F8-6B71-43DF-87B7-E7DE236A1BC4}" dt="2025-04-10T13:54:35.621" v="216" actId="20577"/>
          <ac:spMkLst>
            <pc:docMk/>
            <pc:sldMk cId="1416865187" sldId="2147469131"/>
            <ac:spMk id="4" creationId="{B06A5D78-ACB7-6FC3-4404-42AE89D3A265}"/>
          </ac:spMkLst>
        </pc:spChg>
      </pc:sldChg>
      <pc:sldChg chg="modSp mod">
        <pc:chgData name="Reed, Kyle" userId="208b58a7-01d2-4fc8-8dec-4f49713e6635" providerId="ADAL" clId="{D32020F8-6B71-43DF-87B7-E7DE236A1BC4}" dt="2025-04-10T13:53:00.869" v="192" actId="20577"/>
        <pc:sldMkLst>
          <pc:docMk/>
          <pc:sldMk cId="1301138618" sldId="2147469133"/>
        </pc:sldMkLst>
        <pc:spChg chg="mod">
          <ac:chgData name="Reed, Kyle" userId="208b58a7-01d2-4fc8-8dec-4f49713e6635" providerId="ADAL" clId="{D32020F8-6B71-43DF-87B7-E7DE236A1BC4}" dt="2025-04-10T13:53:00.869" v="192" actId="20577"/>
          <ac:spMkLst>
            <pc:docMk/>
            <pc:sldMk cId="1301138618" sldId="2147469133"/>
            <ac:spMk id="4" creationId="{2B1E44A0-2237-FC49-4DE9-857BD5EB76E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2203979" y="1585463"/>
            <a:ext cx="7815843" cy="4246358"/>
            <a:chOff x="780349" y="1433063"/>
            <a:chExt cx="7815843" cy="42463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798513" y="1585463"/>
            <a:ext cx="10594975" cy="4267783"/>
            <a:chOff x="780349" y="1433063"/>
            <a:chExt cx="10594975" cy="42677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AE9AC-EFB1-7E73-0ED8-BC44CB185878}"/>
                </a:ext>
              </a:extLst>
            </p:cNvPr>
            <p:cNvSpPr/>
            <p:nvPr userDrawn="1"/>
          </p:nvSpPr>
          <p:spPr>
            <a:xfrm>
              <a:off x="9100975" y="1455730"/>
              <a:ext cx="2274349" cy="1959750"/>
            </a:xfrm>
            <a:prstGeom prst="rect">
              <a:avLst/>
            </a:prstGeom>
            <a:solidFill>
              <a:schemeClr val="accent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12171C-E3F5-2AAE-0D75-3994A247F379}"/>
                </a:ext>
              </a:extLst>
            </p:cNvPr>
            <p:cNvSpPr/>
            <p:nvPr userDrawn="1"/>
          </p:nvSpPr>
          <p:spPr>
            <a:xfrm>
              <a:off x="9100975" y="3741096"/>
              <a:ext cx="2274349" cy="1959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4F0D0D5-B4D4-A3D0-7A1B-3972E6F8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8A8C8A9-B49C-84DB-6E38-A2E5467B00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345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37" r:id="rId7"/>
    <p:sldLayoutId id="2147483942" r:id="rId8"/>
    <p:sldLayoutId id="2147483943" r:id="rId9"/>
    <p:sldLayoutId id="2147483897" r:id="rId10"/>
    <p:sldLayoutId id="2147483894" r:id="rId11"/>
    <p:sldLayoutId id="2147483827" r:id="rId12"/>
    <p:sldLayoutId id="2147483861" r:id="rId13"/>
    <p:sldLayoutId id="2147483934" r:id="rId14"/>
    <p:sldLayoutId id="2147483831" r:id="rId15"/>
    <p:sldLayoutId id="2147483832" r:id="rId16"/>
    <p:sldLayoutId id="2147483833" r:id="rId17"/>
    <p:sldLayoutId id="2147483834" r:id="rId18"/>
    <p:sldLayoutId id="2147483940" r:id="rId19"/>
    <p:sldLayoutId id="2147483905" r:id="rId20"/>
    <p:sldLayoutId id="2147483835" r:id="rId21"/>
    <p:sldLayoutId id="2147483938" r:id="rId22"/>
    <p:sldLayoutId id="2147483868" r:id="rId23"/>
    <p:sldLayoutId id="2147483930" r:id="rId24"/>
    <p:sldLayoutId id="2147483906" r:id="rId25"/>
    <p:sldLayoutId id="2147483829" r:id="rId26"/>
    <p:sldLayoutId id="2147483849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1697722"/>
            <a:ext cx="4517136" cy="1538461"/>
          </a:xfrm>
        </p:spPr>
        <p:txBody>
          <a:bodyPr/>
          <a:lstStyle/>
          <a:p>
            <a:r>
              <a:rPr lang="en-US" dirty="0"/>
              <a:t>Irradiation of </a:t>
            </a:r>
            <a:r>
              <a:rPr lang="en-US" dirty="0" err="1"/>
              <a:t>GaN</a:t>
            </a:r>
            <a:r>
              <a:rPr lang="en-US" dirty="0"/>
              <a:t> HEMTs and </a:t>
            </a:r>
            <a:r>
              <a:rPr lang="en-US" dirty="0" err="1"/>
              <a:t>SiC</a:t>
            </a:r>
            <a:r>
              <a:rPr lang="en-US" dirty="0"/>
              <a:t> JFETs for Near-Core Rad-Hard Electronics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A09B5E-ED3D-E267-C2B3-397E9F931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NSUF Annual Program Review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Kyle Reed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17 April 2025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7BFDA-2249-8B63-D8C6-B48A0558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June 2024 Irradiation DWF Saturation Current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3142C-689B-42CB-767C-12AB441D2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1603505"/>
            <a:ext cx="11973582" cy="4121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0CA8DC-3390-0C22-45D0-B0A57C316E4D}"/>
              </a:ext>
            </a:extLst>
          </p:cNvPr>
          <p:cNvSpPr txBox="1"/>
          <p:nvPr/>
        </p:nvSpPr>
        <p:spPr>
          <a:xfrm>
            <a:off x="407624" y="1603505"/>
            <a:ext cx="5387247" cy="35592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>
                <a:solidFill>
                  <a:srgbClr val="000000"/>
                </a:solidFill>
                <a:latin typeface="Arial Narrow"/>
                <a:cs typeface="Arial Narrow"/>
              </a:rPr>
              <a:t>Variation In Saturation Current of N5_J (NASA JFET)</a:t>
            </a:r>
            <a:endParaRPr kumimoji="0" lang="en-US" sz="232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12DD6-B40F-973F-24DF-7C8000EDDD87}"/>
              </a:ext>
            </a:extLst>
          </p:cNvPr>
          <p:cNvSpPr txBox="1"/>
          <p:nvPr/>
        </p:nvSpPr>
        <p:spPr>
          <a:xfrm>
            <a:off x="6093286" y="1603505"/>
            <a:ext cx="6098714" cy="35592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>
                <a:solidFill>
                  <a:srgbClr val="000000"/>
                </a:solidFill>
                <a:latin typeface="Arial Narrow"/>
                <a:cs typeface="Arial Narrow"/>
              </a:rPr>
              <a:t>Variation In Saturation Current of O4_M03 (OSU </a:t>
            </a:r>
            <a:r>
              <a:rPr lang="en-US" sz="2323" b="1" dirty="0" err="1">
                <a:solidFill>
                  <a:srgbClr val="000000"/>
                </a:solidFill>
                <a:latin typeface="Arial Narrow"/>
                <a:cs typeface="Arial Narrow"/>
              </a:rPr>
              <a:t>GaN</a:t>
            </a:r>
            <a:r>
              <a:rPr lang="en-US" sz="2323" b="1" dirty="0">
                <a:solidFill>
                  <a:srgbClr val="000000"/>
                </a:solidFill>
                <a:latin typeface="Arial Narrow"/>
                <a:cs typeface="Arial Narrow"/>
              </a:rPr>
              <a:t> HEMT)</a:t>
            </a:r>
            <a:endParaRPr kumimoji="0" lang="en-US" sz="232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67FFA-DA16-D7C6-8713-BB2152644A44}"/>
              </a:ext>
            </a:extLst>
          </p:cNvPr>
          <p:cNvSpPr txBox="1"/>
          <p:nvPr/>
        </p:nvSpPr>
        <p:spPr>
          <a:xfrm>
            <a:off x="8264896" y="5706159"/>
            <a:ext cx="1755493" cy="41688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Arial Narrow"/>
                <a:cs typeface="Arial Narrow"/>
              </a:rPr>
              <a:t>E-mode device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38DD1-EFC7-8B3E-7C40-CED0BCB60F50}"/>
              </a:ext>
            </a:extLst>
          </p:cNvPr>
          <p:cNvSpPr txBox="1"/>
          <p:nvPr/>
        </p:nvSpPr>
        <p:spPr>
          <a:xfrm>
            <a:off x="2349096" y="5706159"/>
            <a:ext cx="1755493" cy="41688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Arial Narrow"/>
                <a:cs typeface="Arial Narrow"/>
              </a:rPr>
              <a:t>D-mode device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5209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9511-A4DD-AD83-9F47-74F31524C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June 2024 Irradiation: EPC-Space Oscillations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1653A79-1E57-1598-CA58-5CD62CEE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69" y="1117588"/>
            <a:ext cx="6802761" cy="5376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96E4AE-89C1-170B-9537-EDAF07D1D25D}"/>
              </a:ext>
            </a:extLst>
          </p:cNvPr>
          <p:cNvSpPr txBox="1"/>
          <p:nvPr/>
        </p:nvSpPr>
        <p:spPr>
          <a:xfrm>
            <a:off x="7627183" y="6117409"/>
            <a:ext cx="1683647" cy="41688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Arial Narrow"/>
                <a:cs typeface="Arial Narrow"/>
              </a:rPr>
              <a:t>E-mode device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97420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6C8B-29B8-E656-7849-0EA176DA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Concluding 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B06A5D78-ACB7-6FC3-4404-42AE89D3A2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538" y="901847"/>
                <a:ext cx="11345862" cy="545919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292929"/>
                    </a:solidFill>
                    <a:latin typeface="+mn-lt"/>
                    <a:ea typeface="ＭＳ Ｐゴシック" pitchFamily="-108" charset="-128"/>
                    <a:cs typeface="ＭＳ Ｐゴシック" pitchFamily="-110" charset="-128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rgbClr val="292929"/>
                    </a:solidFill>
                    <a:latin typeface="+mn-lt"/>
                    <a:ea typeface="ＭＳ Ｐゴシック" pitchFamily="-108" charset="-128"/>
                    <a:cs typeface="ＭＳ Ｐゴシック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rgbClr val="292929"/>
                    </a:solidFill>
                    <a:latin typeface="+mn-lt"/>
                    <a:ea typeface="ＭＳ Ｐゴシック" pitchFamily="-108" charset="-128"/>
                    <a:cs typeface="ＭＳ Ｐゴシック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kern="1200">
                    <a:solidFill>
                      <a:srgbClr val="292929"/>
                    </a:solidFill>
                    <a:latin typeface="+mn-lt"/>
                    <a:ea typeface="ＭＳ Ｐゴシック" pitchFamily="-108" charset="-128"/>
                    <a:cs typeface="ＭＳ Ｐゴシック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lang="en-US" kern="1200">
                    <a:solidFill>
                      <a:srgbClr val="292929"/>
                    </a:solidFill>
                    <a:latin typeface="+mn-lt"/>
                    <a:ea typeface="ＭＳ Ｐゴシック" pitchFamily="-108" charset="-128"/>
                    <a:cs typeface="ＭＳ Ｐゴシック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/>
                  <a:t>There is a need for improved rad-hard electronics for nuclear reactor applications</a:t>
                </a:r>
              </a:p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/>
                  <a:t>This work demonstrated that </a:t>
                </a:r>
                <a:r>
                  <a:rPr lang="en-US" sz="2000" dirty="0" err="1"/>
                  <a:t>GaN</a:t>
                </a:r>
                <a:r>
                  <a:rPr lang="en-US" sz="2000" dirty="0"/>
                  <a:t> HEMTs and </a:t>
                </a:r>
                <a:r>
                  <a:rPr lang="en-US" sz="2000" dirty="0" err="1"/>
                  <a:t>SiC</a:t>
                </a:r>
                <a:r>
                  <a:rPr lang="en-US" sz="2000" dirty="0"/>
                  <a:t> JFETs are two strong technologies to meet this need</a:t>
                </a:r>
              </a:p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 err="1"/>
                  <a:t>GaN</a:t>
                </a:r>
                <a:r>
                  <a:rPr lang="en-US" sz="2000" dirty="0"/>
                  <a:t> HEMT technology is promising for high neutron fluence, high total ionizing dose, and moderate temperature environments</a:t>
                </a:r>
              </a:p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/>
                  <a:t>OSU fabricated </a:t>
                </a:r>
                <a:r>
                  <a:rPr lang="en-US" sz="2000" dirty="0" err="1"/>
                  <a:t>GaN</a:t>
                </a:r>
                <a:r>
                  <a:rPr lang="en-US" sz="2000" dirty="0"/>
                  <a:t> HEMTs were irradiated alongside commercial EPC-Space </a:t>
                </a:r>
                <a:r>
                  <a:rPr lang="en-US" sz="2000" dirty="0" err="1"/>
                  <a:t>eGaN</a:t>
                </a:r>
                <a:r>
                  <a:rPr lang="en-US" sz="2000" baseline="30000" dirty="0"/>
                  <a:t>® </a:t>
                </a:r>
                <a:r>
                  <a:rPr lang="en-US" sz="2000" dirty="0"/>
                  <a:t>HEMTs and NASA-Glenn </a:t>
                </a:r>
                <a:r>
                  <a:rPr lang="en-US" sz="2000" dirty="0" err="1"/>
                  <a:t>SiC</a:t>
                </a:r>
                <a:r>
                  <a:rPr lang="en-US" sz="2000" dirty="0"/>
                  <a:t> JFETs</a:t>
                </a:r>
              </a:p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 err="1"/>
                  <a:t>GaN</a:t>
                </a:r>
                <a:r>
                  <a:rPr lang="en-US" sz="2000" dirty="0"/>
                  <a:t> HEMTs withstood greater particle fluences than the </a:t>
                </a:r>
                <a:r>
                  <a:rPr lang="en-US" sz="2000" dirty="0" err="1"/>
                  <a:t>SiC</a:t>
                </a:r>
                <a:r>
                  <a:rPr lang="en-US" sz="2000" dirty="0"/>
                  <a:t> JFETs</a:t>
                </a:r>
              </a:p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/>
                  <a:t>Both EPC-Space and OSU devices had observable characteristic curves for the duration of the irradiation</a:t>
                </a:r>
              </a:p>
              <a:p>
                <a:pPr lvl="1">
                  <a:buFont typeface="Arial" charset="0"/>
                  <a:buChar char="•"/>
                  <a:defRPr/>
                </a:pPr>
                <a:r>
                  <a:rPr lang="en-US" sz="1600" dirty="0"/>
                  <a:t>This includes the AIF irradiation of OSU </a:t>
                </a:r>
                <a:r>
                  <a:rPr lang="en-US" sz="1600" dirty="0" err="1"/>
                  <a:t>GaN</a:t>
                </a:r>
                <a:r>
                  <a:rPr lang="en-US" sz="1600" dirty="0"/>
                  <a:t> HEMTs</a:t>
                </a:r>
              </a:p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/>
                  <a:t>SiC JFETs are hard for gamma irradiation and better than Si for neutrons, but they are worse than </a:t>
                </a:r>
                <a:r>
                  <a:rPr lang="en-US" sz="2000" dirty="0" err="1"/>
                  <a:t>GaN</a:t>
                </a:r>
                <a:r>
                  <a:rPr lang="en-US" sz="2000" dirty="0"/>
                  <a:t> HEMTs for neutrons</a:t>
                </a:r>
              </a:p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 err="1"/>
                  <a:t>SiC</a:t>
                </a:r>
                <a:r>
                  <a:rPr lang="en-US" sz="2000" dirty="0"/>
                  <a:t> JFETs have the best temperature performance (&gt;400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C)</a:t>
                </a:r>
              </a:p>
              <a:p>
                <a:pPr>
                  <a:buFont typeface="Arial" charset="0"/>
                  <a:buChar char="•"/>
                  <a:defRPr/>
                </a:pPr>
                <a:r>
                  <a:rPr lang="en-US" sz="2000" dirty="0" err="1"/>
                  <a:t>SiC</a:t>
                </a:r>
                <a:r>
                  <a:rPr lang="en-US" sz="2000" dirty="0"/>
                  <a:t> JFETs have greater maturity and have been used in more complex circuits</a:t>
                </a:r>
              </a:p>
              <a:p>
                <a:pPr>
                  <a:buFont typeface="Arial" charset="0"/>
                  <a:buChar char="•"/>
                  <a:defRPr/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B06A5D78-ACB7-6FC3-4404-42AE89D3A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38" y="901847"/>
                <a:ext cx="11345862" cy="5459196"/>
              </a:xfrm>
              <a:prstGeom prst="rect">
                <a:avLst/>
              </a:prstGeom>
              <a:blipFill>
                <a:blip r:embed="rId2"/>
                <a:stretch>
                  <a:fillRect l="-484" t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86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9CF1-C551-5CA8-5913-528B2683B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E729A-3353-0E0B-7C4D-47968208C1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The team would like to thank NSUF, ASI, and the OSU NRL staff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755B5C9-137C-4331-E6EB-A58250815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865" y="5407025"/>
            <a:ext cx="330313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29292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F. Kyle Reed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R&amp;D Staff, Oak Ridge National Laboratory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reedfk@ornl.gov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200" dirty="0" err="1">
                <a:solidFill>
                  <a:schemeClr val="bg1"/>
                </a:solidFill>
              </a:rPr>
              <a:t>ORCiD</a:t>
            </a:r>
            <a:r>
              <a:rPr lang="en-US" altLang="en-US" sz="1200" dirty="0">
                <a:solidFill>
                  <a:schemeClr val="bg1"/>
                </a:solidFill>
              </a:rPr>
              <a:t>: 0000-0002-2280-4574</a:t>
            </a:r>
          </a:p>
        </p:txBody>
      </p:sp>
    </p:spTree>
    <p:extLst>
      <p:ext uri="{BB962C8B-B14F-4D97-AF65-F5344CB8AC3E}">
        <p14:creationId xmlns:p14="http://schemas.microsoft.com/office/powerpoint/2010/main" val="3553422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5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CFAF-64B6-8822-3B99-03B511C0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Project Overview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B1E44A0-2237-FC49-4DE9-857BD5EB76ED}"/>
              </a:ext>
            </a:extLst>
          </p:cNvPr>
          <p:cNvSpPr txBox="1">
            <a:spLocks/>
          </p:cNvSpPr>
          <p:nvPr/>
        </p:nvSpPr>
        <p:spPr>
          <a:xfrm>
            <a:off x="236538" y="866473"/>
            <a:ext cx="11345862" cy="52026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 pitchFamily="-11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en-US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2000" b="1" u="sng" dirty="0"/>
              <a:t>Research Purpose and Scope:</a:t>
            </a:r>
          </a:p>
          <a:p>
            <a:r>
              <a:rPr lang="en-US" sz="1800" spc="5" dirty="0">
                <a:effectLst/>
                <a:ea typeface="SimSun" panose="02010600030101010101" pitchFamily="2" charset="-122"/>
              </a:rPr>
              <a:t>Commerciall</a:t>
            </a:r>
            <a:r>
              <a:rPr lang="en-US" sz="1800" spc="5" dirty="0">
                <a:ea typeface="SimSun" panose="02010600030101010101" pitchFamily="2" charset="-122"/>
              </a:rPr>
              <a:t>y available e</a:t>
            </a:r>
            <a:r>
              <a:rPr lang="en-US" sz="1800" spc="5" dirty="0">
                <a:effectLst/>
                <a:ea typeface="SimSun" panose="02010600030101010101" pitchFamily="2" charset="-122"/>
              </a:rPr>
              <a:t>lectronics technologies for present day, in-service nuclear reactor sensing and communications are unsuitable </a:t>
            </a:r>
            <a:r>
              <a:rPr lang="en-US" sz="1800" spc="5" dirty="0">
                <a:ea typeface="SimSun" panose="02010600030101010101" pitchFamily="2" charset="-122"/>
              </a:rPr>
              <a:t>due to </a:t>
            </a:r>
            <a:r>
              <a:rPr lang="en-US" sz="1800" spc="5" dirty="0">
                <a:effectLst/>
                <a:ea typeface="SimSun" panose="02010600030101010101" pitchFamily="2" charset="-122"/>
              </a:rPr>
              <a:t>high radiation and high temperature environments</a:t>
            </a:r>
          </a:p>
          <a:p>
            <a:r>
              <a:rPr lang="en-US" sz="1800" spc="5" dirty="0">
                <a:ea typeface="SimSun" panose="02010600030101010101" pitchFamily="2" charset="-122"/>
              </a:rPr>
              <a:t>This project investigated and demonstrated the suitability of gallium nitride (</a:t>
            </a:r>
            <a:r>
              <a:rPr lang="en-US" sz="1800" spc="5" dirty="0" err="1">
                <a:ea typeface="SimSun" panose="02010600030101010101" pitchFamily="2" charset="-122"/>
              </a:rPr>
              <a:t>GaN</a:t>
            </a:r>
            <a:r>
              <a:rPr lang="en-US" sz="1800" spc="5" dirty="0">
                <a:ea typeface="SimSun" panose="02010600030101010101" pitchFamily="2" charset="-122"/>
              </a:rPr>
              <a:t>) HEMT-based electronics for reactor sensor interfacing and wireless communications</a:t>
            </a:r>
          </a:p>
          <a:p>
            <a:r>
              <a:rPr lang="en-US" sz="1800" spc="5" dirty="0">
                <a:ea typeface="SimSun" panose="02010600030101010101" pitchFamily="2" charset="-122"/>
              </a:rPr>
              <a:t>Successful completion advances the state-of-the-art in harsh environment electronics technologies for present and future advanced reactor applications</a:t>
            </a:r>
          </a:p>
          <a:p>
            <a:pPr marL="0" indent="0">
              <a:buNone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1800" dirty="0"/>
          </a:p>
          <a:p>
            <a:pPr marL="0" indent="0">
              <a:buNone/>
              <a:defRPr/>
            </a:pPr>
            <a:endParaRPr lang="en-US" sz="1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85330A0-CC15-9F43-CECC-A16116E389BA}"/>
              </a:ext>
            </a:extLst>
          </p:cNvPr>
          <p:cNvSpPr txBox="1">
            <a:spLocks/>
          </p:cNvSpPr>
          <p:nvPr/>
        </p:nvSpPr>
        <p:spPr>
          <a:xfrm>
            <a:off x="228587" y="3102900"/>
            <a:ext cx="8778240" cy="3283137"/>
          </a:xfrm>
          <a:prstGeom prst="rect">
            <a:avLst/>
          </a:prstGeom>
        </p:spPr>
        <p:txBody>
          <a:bodyPr numCol="2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 pitchFamily="-11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en-US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u="sng" dirty="0"/>
              <a:t>Participants:</a:t>
            </a:r>
          </a:p>
          <a:p>
            <a:pPr marL="0" indent="0">
              <a:buNone/>
              <a:defRPr/>
            </a:pPr>
            <a:r>
              <a:rPr lang="en-US" sz="1600" u="sng" dirty="0"/>
              <a:t>Oak Ridge National Laboratory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Kyle Reed (PI)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Nance Ericson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Dianne Bull Ezell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Brett Witherspoon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Lloyd Clonts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Tyler McCormick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Kevin Deng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Emma Brown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Adam Buchalter</a:t>
            </a:r>
          </a:p>
          <a:p>
            <a:pPr marL="0" indent="0">
              <a:buNone/>
              <a:defRPr/>
            </a:pPr>
            <a:endParaRPr lang="en-US" sz="1600" dirty="0"/>
          </a:p>
          <a:p>
            <a:pPr marL="0" indent="0">
              <a:buNone/>
              <a:defRPr/>
            </a:pPr>
            <a:endParaRPr lang="en-US" sz="1600" dirty="0"/>
          </a:p>
          <a:p>
            <a:pPr marL="0" indent="0">
              <a:buNone/>
              <a:defRPr/>
            </a:pPr>
            <a:r>
              <a:rPr lang="en-US" sz="1600" u="sng" dirty="0"/>
              <a:t>The Ohio State University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Siddharth Rajan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Raymond Cao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Chandan Joishi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Jack Lanza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Hyunsoo Lee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John Cobbinah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Adithya Balaji</a:t>
            </a:r>
          </a:p>
          <a:p>
            <a:pPr>
              <a:buFont typeface="Arial" charset="0"/>
              <a:buChar char="•"/>
              <a:defRPr/>
            </a:pPr>
            <a:endParaRPr lang="en-US" sz="1600" dirty="0"/>
          </a:p>
          <a:p>
            <a:pPr marL="0" indent="0">
              <a:buNone/>
              <a:defRPr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1297A-60F9-ACDB-94BD-AC46E5326D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319" y="3932534"/>
            <a:ext cx="1256738" cy="97505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A7B041D-6E44-1656-5B7B-0F4585BD3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7136" y="3991784"/>
            <a:ext cx="1696765" cy="8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1BBC9-886C-4474-2752-178770B847DD}"/>
              </a:ext>
            </a:extLst>
          </p:cNvPr>
          <p:cNvSpPr txBox="1"/>
          <p:nvPr/>
        </p:nvSpPr>
        <p:spPr>
          <a:xfrm>
            <a:off x="9691568" y="2945166"/>
            <a:ext cx="2719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Low complexity transmitter 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6B505-66B5-ACAB-9EFD-3740D6344D4B}"/>
              </a:ext>
            </a:extLst>
          </p:cNvPr>
          <p:cNvSpPr txBox="1"/>
          <p:nvPr/>
        </p:nvSpPr>
        <p:spPr>
          <a:xfrm>
            <a:off x="9721723" y="5813234"/>
            <a:ext cx="2135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High complexity receiver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CB3667A-1C53-DA5D-D011-23A2F4932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9388" y="3279758"/>
            <a:ext cx="3697736" cy="15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B37BD6-7098-2844-6048-531C2FF898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1264" y="4772576"/>
            <a:ext cx="2475191" cy="1060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3F3290-89DB-568E-8C97-78B92023C5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8682" y="5532250"/>
            <a:ext cx="3438442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3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E62C-E68A-6CBB-482F-DB5CB4A7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Attention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9A5E6B-F4EC-1E2D-F694-43AF3A976D6D}"/>
              </a:ext>
            </a:extLst>
          </p:cNvPr>
          <p:cNvGrpSpPr/>
          <p:nvPr/>
        </p:nvGrpSpPr>
        <p:grpSpPr>
          <a:xfrm>
            <a:off x="1346200" y="896494"/>
            <a:ext cx="5012205" cy="5383007"/>
            <a:chOff x="630549" y="848939"/>
            <a:chExt cx="4548816" cy="48853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9BC46C-5682-0FD8-D57C-529F36898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587" r="28101" b="11695"/>
            <a:stretch/>
          </p:blipFill>
          <p:spPr>
            <a:xfrm>
              <a:off x="943500" y="1347316"/>
              <a:ext cx="4235865" cy="4386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C682AF-576F-813F-E4BD-53FDF6746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549" y="848939"/>
              <a:ext cx="1228854" cy="122885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793764-E4FB-9248-9939-6E23A6C8D28E}"/>
              </a:ext>
            </a:extLst>
          </p:cNvPr>
          <p:cNvGrpSpPr/>
          <p:nvPr/>
        </p:nvGrpSpPr>
        <p:grpSpPr>
          <a:xfrm>
            <a:off x="6493470" y="896494"/>
            <a:ext cx="4717480" cy="5383007"/>
            <a:chOff x="6493470" y="1378187"/>
            <a:chExt cx="4295341" cy="49013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18C7E7-6F0B-7053-CE73-1B8C98E50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3470" y="1892541"/>
              <a:ext cx="4235865" cy="4386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44CF33-1402-1B13-AB9E-33DA5366F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59957" y="1378187"/>
              <a:ext cx="1228854" cy="1236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943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BA2C-5FBD-0A9B-0EB7-82D9B6CA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 Radiation-Hardened Electronics?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74207A2-1E3F-9D9A-AD4B-190A2E500FF5}"/>
              </a:ext>
            </a:extLst>
          </p:cNvPr>
          <p:cNvSpPr txBox="1">
            <a:spLocks/>
          </p:cNvSpPr>
          <p:nvPr/>
        </p:nvSpPr>
        <p:spPr>
          <a:xfrm>
            <a:off x="236538" y="1158844"/>
            <a:ext cx="11345862" cy="53086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 pitchFamily="-11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en-US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</a:rPr>
              <a:t>Placing sensors and associated electronics closer to a nuclear reactor core will improve reactor control and operation through increased signal accuracy, precision, and fidelity resulting in safer and more efficient energy production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Electronics placed closer to sensors can multiplex and/or processes signals, reduce bandwidth for transmission, and reduce cabling and penetration requirements lowering costs and increasing infrastructural integrity</a:t>
            </a:r>
          </a:p>
          <a:p>
            <a:endParaRPr lang="en-US" altLang="en-US" sz="2000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39C352-DF8B-68DD-4E97-8C1BAB2C1D2D}"/>
                  </a:ext>
                </a:extLst>
              </p:cNvPr>
              <p:cNvSpPr txBox="1"/>
              <p:nvPr/>
            </p:nvSpPr>
            <p:spPr>
              <a:xfrm>
                <a:off x="7680142" y="3852773"/>
                <a:ext cx="2704011" cy="872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>
                  <a:solidFill>
                    <a:schemeClr val="bg2">
                      <a:lumMod val="10000"/>
                    </a:schemeClr>
                  </a:solidFill>
                  <a:latin typeface="+mn-lt"/>
                </a:endParaRPr>
              </a:p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bg2">
                      <a:lumMod val="10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39C352-DF8B-68DD-4E97-8C1BAB2C1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42" y="3852773"/>
                <a:ext cx="2704011" cy="872290"/>
              </a:xfrm>
              <a:prstGeom prst="rect">
                <a:avLst/>
              </a:prstGeom>
              <a:blipFill>
                <a:blip r:embed="rId2"/>
                <a:stretch>
                  <a:fillRect t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D51AEB-BFC1-B346-D378-2C5418AAF981}"/>
                  </a:ext>
                </a:extLst>
              </p:cNvPr>
              <p:cNvSpPr txBox="1"/>
              <p:nvPr/>
            </p:nvSpPr>
            <p:spPr>
              <a:xfrm>
                <a:off x="7680142" y="5353773"/>
                <a:ext cx="2704011" cy="85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>
                  <a:solidFill>
                    <a:schemeClr val="bg2">
                      <a:lumMod val="10000"/>
                    </a:schemeClr>
                  </a:solidFill>
                  <a:latin typeface="+mn-lt"/>
                </a:endParaRPr>
              </a:p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bg2">
                      <a:lumMod val="10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D51AEB-BFC1-B346-D378-2C5418AAF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42" y="5353773"/>
                <a:ext cx="2704011" cy="850810"/>
              </a:xfrm>
              <a:prstGeom prst="rect">
                <a:avLst/>
              </a:prstGeom>
              <a:blipFill>
                <a:blip r:embed="rId3"/>
                <a:stretch>
                  <a:fillRect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EDF2A86D-D301-5454-9E01-13887BDE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218" y="3525776"/>
            <a:ext cx="5926860" cy="26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7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53D1-FAD7-BCB0-2AB3-E7499578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Si-Based Electronics Components Radiation Limits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154AA85-5D6F-C40A-83CF-8E44E9B36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384149"/>
              </p:ext>
            </p:extLst>
          </p:nvPr>
        </p:nvGraphicFramePr>
        <p:xfrm>
          <a:off x="1979873" y="1251522"/>
          <a:ext cx="7699125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219">
                  <a:extLst>
                    <a:ext uri="{9D8B030D-6E8A-4147-A177-3AD203B41FA5}">
                      <a16:colId xmlns:a16="http://schemas.microsoft.com/office/drawing/2014/main" val="287631099"/>
                    </a:ext>
                  </a:extLst>
                </a:gridCol>
                <a:gridCol w="2998595">
                  <a:extLst>
                    <a:ext uri="{9D8B030D-6E8A-4147-A177-3AD203B41FA5}">
                      <a16:colId xmlns:a16="http://schemas.microsoft.com/office/drawing/2014/main" val="2613089948"/>
                    </a:ext>
                  </a:extLst>
                </a:gridCol>
                <a:gridCol w="3217311">
                  <a:extLst>
                    <a:ext uri="{9D8B030D-6E8A-4147-A177-3AD203B41FA5}">
                      <a16:colId xmlns:a16="http://schemas.microsoft.com/office/drawing/2014/main" val="3772056107"/>
                    </a:ext>
                  </a:extLst>
                </a:gridCol>
              </a:tblGrid>
              <a:tr h="340208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Displacement effect [1]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Total ionizing dose effect 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006036"/>
                  </a:ext>
                </a:extLst>
              </a:tr>
              <a:tr h="5872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Diodes/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Photodiodes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leakage current;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forward voltage threshold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photocurrents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36863"/>
                  </a:ext>
                </a:extLst>
              </a:tr>
              <a:tr h="3402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LEDs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↓ light intensity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↓ light intensity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700041"/>
                  </a:ext>
                </a:extLst>
              </a:tr>
              <a:tr h="5872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BJTs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Current gain degradation;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↓ minority carrier lifetime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Current gain degradation;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leakage current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193758"/>
                  </a:ext>
                </a:extLst>
              </a:tr>
              <a:tr h="5872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JFETs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 channel resistivity;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↓ carrier mobilities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Minimal effects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720577"/>
                  </a:ext>
                </a:extLst>
              </a:tr>
              <a:tr h="587208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SiC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JFETs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 channel resistivity;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↓ carrier mobilities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Minimal effects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35892"/>
                  </a:ext>
                </a:extLst>
              </a:tr>
              <a:tr h="5872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MOSFETs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 channel resistivity;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↓ carrier mobilities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Variation threshold voltage;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leakage current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55712"/>
                  </a:ext>
                </a:extLst>
              </a:tr>
              <a:tr h="5872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CMOS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↑ channel resistivity;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↓ carrier mobilities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Variation in threshold voltage;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Variations in leakage current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2513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96A9A5-1269-4EE0-4DBC-82E1259873CE}"/>
              </a:ext>
            </a:extLst>
          </p:cNvPr>
          <p:cNvSpPr txBox="1"/>
          <p:nvPr/>
        </p:nvSpPr>
        <p:spPr>
          <a:xfrm>
            <a:off x="1587222" y="6209736"/>
            <a:ext cx="11304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[1] </a:t>
            </a:r>
            <a:r>
              <a:rPr lang="en-US" sz="11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Neamen</a:t>
            </a: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Donald A. Semiconductor physics and devices: basic principles. New York, NY: McGraw-Hill,, 2012.</a:t>
            </a:r>
          </a:p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[2] H. Spieler, "Introduction to radiation-resistant semiconductor devices and circuits." AIP Conference Proceedings. Vol. 390. No. 1. American Institute of Physics, 1997. </a:t>
            </a:r>
          </a:p>
          <a:p>
            <a:endParaRPr lang="en-US" sz="11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4004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5EA3-1E9D-E772-0CBB-4BAAF407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Why </a:t>
            </a:r>
            <a:r>
              <a:rPr lang="en-US" altLang="en-US" dirty="0" err="1">
                <a:ea typeface="ＭＳ Ｐゴシック" panose="020B0600070205080204" pitchFamily="34" charset="-128"/>
              </a:rPr>
              <a:t>GaN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6E1D5E0-8BF0-2842-766E-B5E2A176B32D}"/>
              </a:ext>
            </a:extLst>
          </p:cNvPr>
          <p:cNvSpPr txBox="1">
            <a:spLocks/>
          </p:cNvSpPr>
          <p:nvPr/>
        </p:nvSpPr>
        <p:spPr>
          <a:xfrm>
            <a:off x="236538" y="1158844"/>
            <a:ext cx="5859462" cy="53086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 pitchFamily="-11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en-US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/>
              <a:t>High bonding in binary and ternary nitrides makes </a:t>
            </a:r>
            <a:r>
              <a:rPr lang="en-US" sz="2000" dirty="0" err="1"/>
              <a:t>GaN</a:t>
            </a:r>
            <a:r>
              <a:rPr lang="en-US" sz="2000" dirty="0"/>
              <a:t> devices intrinsically resistant to radiation induced displacements</a:t>
            </a:r>
          </a:p>
          <a:p>
            <a:pPr>
              <a:defRPr/>
            </a:pPr>
            <a:r>
              <a:rPr lang="en-US" sz="2000" dirty="0"/>
              <a:t>Enhancement-mode (E-mode) and depletion-mode (D-mode) device fabrication and operation is possible without requiring gate insulation for the field effect devices</a:t>
            </a:r>
          </a:p>
          <a:p>
            <a:pPr>
              <a:defRPr/>
            </a:pPr>
            <a:r>
              <a:rPr lang="en-US" sz="2000" dirty="0"/>
              <a:t>The 2D electron gas (2DEG) allows for channel charges as high as 3x10</a:t>
            </a:r>
            <a:r>
              <a:rPr lang="en-US" sz="2000" baseline="30000" dirty="0"/>
              <a:t>13 </a:t>
            </a:r>
            <a:r>
              <a:rPr lang="en-US" sz="2000" dirty="0"/>
              <a:t>cm</a:t>
            </a:r>
            <a:r>
              <a:rPr lang="en-US" sz="2000" baseline="30000" dirty="0"/>
              <a:t>-2 </a:t>
            </a:r>
            <a:r>
              <a:rPr lang="en-US" sz="2000" dirty="0"/>
              <a:t>without introducing dopants, which allows for high channel mobilities by reducing impurities</a:t>
            </a:r>
          </a:p>
          <a:p>
            <a:pPr>
              <a:defRPr/>
            </a:pPr>
            <a:r>
              <a:rPr lang="en-US" sz="2000" dirty="0" err="1"/>
              <a:t>GaN</a:t>
            </a:r>
            <a:r>
              <a:rPr lang="en-US" sz="2000" dirty="0"/>
              <a:t> HEMTs have been shown to withstand 600 Mrad ionizing dose (neutron limits are under investigation by this team)</a:t>
            </a:r>
          </a:p>
          <a:p>
            <a:pPr marL="0" indent="0">
              <a:buFont typeface="Arial" charset="0"/>
              <a:buNone/>
              <a:defRPr/>
            </a:pPr>
            <a:endParaRPr lang="en-US" sz="2000" dirty="0"/>
          </a:p>
          <a:p>
            <a:pPr marL="0" indent="0">
              <a:buFont typeface="Arial" charset="0"/>
              <a:buNone/>
              <a:defRPr/>
            </a:pPr>
            <a:endParaRPr lang="en-US" sz="2000" dirty="0"/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65ADF04-7005-5AC8-E24A-5230C42F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992" y="2428338"/>
            <a:ext cx="4277978" cy="4305132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D68537-893E-958E-9476-E4A3BF6BB0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97"/>
          <a:stretch/>
        </p:blipFill>
        <p:spPr>
          <a:xfrm>
            <a:off x="5967708" y="205776"/>
            <a:ext cx="2961640" cy="1766407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B58A170-B910-08C9-9302-F1F53115E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7"/>
          <a:stretch/>
        </p:blipFill>
        <p:spPr>
          <a:xfrm>
            <a:off x="8993822" y="205776"/>
            <a:ext cx="2961640" cy="1766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A7DD82-2BDD-51C7-7B77-068EB5B85384}"/>
              </a:ext>
            </a:extLst>
          </p:cNvPr>
          <p:cNvSpPr txBox="1"/>
          <p:nvPr/>
        </p:nvSpPr>
        <p:spPr>
          <a:xfrm>
            <a:off x="6031854" y="1953555"/>
            <a:ext cx="2833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D-mode </a:t>
            </a:r>
            <a:r>
              <a:rPr lang="en-US" sz="1600" dirty="0" err="1"/>
              <a:t>GaN</a:t>
            </a:r>
            <a:r>
              <a:rPr lang="en-US" sz="1600" dirty="0"/>
              <a:t> HEMT cross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16DF8-502E-0A3B-D2DB-97B764312EB3}"/>
              </a:ext>
            </a:extLst>
          </p:cNvPr>
          <p:cNvSpPr txBox="1"/>
          <p:nvPr/>
        </p:nvSpPr>
        <p:spPr>
          <a:xfrm>
            <a:off x="9122114" y="1953555"/>
            <a:ext cx="2833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E-mode </a:t>
            </a:r>
            <a:r>
              <a:rPr lang="en-US" sz="1600" dirty="0" err="1"/>
              <a:t>GaN</a:t>
            </a:r>
            <a:r>
              <a:rPr lang="en-US" sz="1600" dirty="0"/>
              <a:t> HEMT cross section</a:t>
            </a:r>
          </a:p>
        </p:txBody>
      </p:sp>
    </p:spTree>
    <p:extLst>
      <p:ext uri="{BB962C8B-B14F-4D97-AF65-F5344CB8AC3E}">
        <p14:creationId xmlns:p14="http://schemas.microsoft.com/office/powerpoint/2010/main" val="680536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ABA17-16D2-E0E3-D8C4-E64C3A9E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RTE </a:t>
            </a:r>
            <a:r>
              <a:rPr lang="en-US" sz="3200" dirty="0"/>
              <a:t>#4881</a:t>
            </a:r>
            <a:r>
              <a:rPr lang="en-US" altLang="en-US" dirty="0">
                <a:ea typeface="ＭＳ Ｐゴシック" panose="020B0600070205080204" pitchFamily="34" charset="-128"/>
              </a:rPr>
              <a:t> Simultaneous Irradiation Experiment Description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42424780-5365-6F1D-D3E7-ECA7239F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277" b="7534"/>
          <a:stretch/>
        </p:blipFill>
        <p:spPr>
          <a:xfrm>
            <a:off x="10352123" y="1079215"/>
            <a:ext cx="1634178" cy="3532397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C1A99F3-47E7-E1A4-8A0D-E2788D9F7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680" y="2490694"/>
            <a:ext cx="1675858" cy="2200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3E9F0E-1646-11B3-809D-EAD312976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412" y="4802090"/>
            <a:ext cx="5853652" cy="177241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BEC86C4-A59D-ED3C-3BD1-24693446E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860" y="4801801"/>
            <a:ext cx="3842059" cy="1772418"/>
          </a:xfrm>
          <a:prstGeom prst="rect">
            <a:avLst/>
          </a:prstGeom>
        </p:spPr>
      </p:pic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EC76A81-60E5-BB99-A8C8-32871A6D0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716" y="1006788"/>
            <a:ext cx="1483893" cy="215310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6EF4A8E-230D-9088-D31B-070920FC8B1A}"/>
              </a:ext>
            </a:extLst>
          </p:cNvPr>
          <p:cNvSpPr txBox="1">
            <a:spLocks/>
          </p:cNvSpPr>
          <p:nvPr/>
        </p:nvSpPr>
        <p:spPr>
          <a:xfrm>
            <a:off x="236538" y="1079215"/>
            <a:ext cx="5204889" cy="3722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 pitchFamily="-11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en-US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A dual irradiation experiment was performed in June 2024 in two of OSU’s reactor facilities --  the Auxiliary Irradiation Facility (AIF) and the Dry Well Facility (DWF)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The AIF has a particle flux that is an order of magnitude greater than the DWF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OSU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GaN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HEMT samples were measured in situ in the AIF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OSU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GaN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HEMTs, EPC-Space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eGaN</a:t>
            </a:r>
            <a:r>
              <a:rPr lang="en-US" sz="1800" baseline="30000" dirty="0">
                <a:solidFill>
                  <a:schemeClr val="bg2">
                    <a:lumMod val="10000"/>
                  </a:schemeClr>
                </a:solidFill>
              </a:rPr>
              <a:t>®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HEMTs, and NASA-Glenn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SiC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JFETs were measured in situ in the DWF for a technology comparison irradiation</a:t>
            </a:r>
          </a:p>
          <a:p>
            <a:pPr>
              <a:buFont typeface="Arial" charset="0"/>
              <a:buChar char="•"/>
              <a:defRPr/>
            </a:pP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4F5C2-01C6-3C30-F297-735713AF2432}"/>
              </a:ext>
            </a:extLst>
          </p:cNvPr>
          <p:cNvSpPr txBox="1"/>
          <p:nvPr/>
        </p:nvSpPr>
        <p:spPr>
          <a:xfrm>
            <a:off x="7170680" y="1033883"/>
            <a:ext cx="11665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OSU Fabricated </a:t>
            </a:r>
            <a:r>
              <a:rPr lang="en-US" sz="1050" dirty="0" err="1"/>
              <a:t>GaN</a:t>
            </a:r>
            <a:r>
              <a:rPr lang="en-US" sz="1050" dirty="0"/>
              <a:t> HEMTs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AF61C-3675-DA83-1113-B166E3DDB23C}"/>
              </a:ext>
            </a:extLst>
          </p:cNvPr>
          <p:cNvSpPr txBox="1"/>
          <p:nvPr/>
        </p:nvSpPr>
        <p:spPr>
          <a:xfrm>
            <a:off x="5904412" y="3386212"/>
            <a:ext cx="10861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EPC-Space </a:t>
            </a:r>
            <a:r>
              <a:rPr lang="en-US" sz="1050" dirty="0" err="1"/>
              <a:t>eGaN</a:t>
            </a:r>
            <a:r>
              <a:rPr lang="en-US" sz="1050" baseline="30000" dirty="0">
                <a:solidFill>
                  <a:schemeClr val="bg2">
                    <a:lumMod val="10000"/>
                  </a:schemeClr>
                </a:solidFill>
              </a:rPr>
              <a:t>®</a:t>
            </a:r>
            <a:r>
              <a:rPr lang="en-US" sz="1050" dirty="0"/>
              <a:t> HEMTs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2D9DE-2241-90D8-A694-5D135D9B7D4B}"/>
              </a:ext>
            </a:extLst>
          </p:cNvPr>
          <p:cNvSpPr txBox="1"/>
          <p:nvPr/>
        </p:nvSpPr>
        <p:spPr>
          <a:xfrm>
            <a:off x="5824074" y="4331166"/>
            <a:ext cx="11665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NASA-Glenn </a:t>
            </a:r>
          </a:p>
          <a:p>
            <a:r>
              <a:rPr lang="en-US" sz="1050" dirty="0" err="1"/>
              <a:t>SiC</a:t>
            </a:r>
            <a:r>
              <a:rPr lang="en-US" sz="1050" dirty="0"/>
              <a:t> JFETs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31D4D6-3B29-1166-5498-355EA4F608A3}"/>
              </a:ext>
            </a:extLst>
          </p:cNvPr>
          <p:cNvCxnSpPr>
            <a:stCxn id="3" idx="1"/>
          </p:cNvCxnSpPr>
          <p:nvPr/>
        </p:nvCxnSpPr>
        <p:spPr>
          <a:xfrm flipH="1">
            <a:off x="6487679" y="1241632"/>
            <a:ext cx="683001" cy="421727"/>
          </a:xfrm>
          <a:prstGeom prst="straightConnector1">
            <a:avLst/>
          </a:prstGeom>
          <a:ln w="28575">
            <a:solidFill>
              <a:srgbClr val="8FEF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FAB821-6F32-DC59-3B59-FDF35A2CA24A}"/>
              </a:ext>
            </a:extLst>
          </p:cNvPr>
          <p:cNvCxnSpPr>
            <a:cxnSpLocks/>
          </p:cNvCxnSpPr>
          <p:nvPr/>
        </p:nvCxnSpPr>
        <p:spPr>
          <a:xfrm>
            <a:off x="6935312" y="3590965"/>
            <a:ext cx="518282" cy="98379"/>
          </a:xfrm>
          <a:prstGeom prst="straightConnector1">
            <a:avLst/>
          </a:prstGeom>
          <a:ln w="28575">
            <a:solidFill>
              <a:srgbClr val="8FEF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1E9014-C19C-3773-624C-A7EC75AF1B94}"/>
              </a:ext>
            </a:extLst>
          </p:cNvPr>
          <p:cNvCxnSpPr>
            <a:cxnSpLocks/>
          </p:cNvCxnSpPr>
          <p:nvPr/>
        </p:nvCxnSpPr>
        <p:spPr>
          <a:xfrm>
            <a:off x="6310897" y="4724479"/>
            <a:ext cx="208186" cy="243891"/>
          </a:xfrm>
          <a:prstGeom prst="straightConnector1">
            <a:avLst/>
          </a:prstGeom>
          <a:ln w="28575">
            <a:solidFill>
              <a:srgbClr val="8FEF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372A2E8-5B30-D16C-BBED-CE1B39AF72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716" r="10879"/>
          <a:stretch/>
        </p:blipFill>
        <p:spPr>
          <a:xfrm>
            <a:off x="8831238" y="1022587"/>
            <a:ext cx="1494505" cy="366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0940C-B680-5551-1134-D8D7E5DD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Simultaneous Irradiation Profiles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F680DD-6587-C3E8-BD66-9C4CEE4E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84" y="1638579"/>
            <a:ext cx="3650576" cy="484632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225C095-29E0-1467-4744-4AC1F05D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980" y="847553"/>
            <a:ext cx="3312739" cy="2526324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987F521-84E3-7F9F-9F9E-B9FE4B0819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5012" y="3786209"/>
            <a:ext cx="3561402" cy="2825931"/>
          </a:xfrm>
          <a:prstGeom prst="rect">
            <a:avLst/>
          </a:prstGeom>
        </p:spPr>
      </p:pic>
      <p:pic>
        <p:nvPicPr>
          <p:cNvPr id="7" name="Picture 6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FD80633-B273-2014-B91E-390AE2209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9" y="1646530"/>
            <a:ext cx="4823965" cy="4846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3A3DAF-2E07-14EB-8A1B-0FF8A60CB3BF}"/>
              </a:ext>
            </a:extLst>
          </p:cNvPr>
          <p:cNvSpPr txBox="1"/>
          <p:nvPr/>
        </p:nvSpPr>
        <p:spPr>
          <a:xfrm>
            <a:off x="2027291" y="824224"/>
            <a:ext cx="2051724" cy="41688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>
                <a:solidFill>
                  <a:srgbClr val="000000"/>
                </a:solidFill>
                <a:latin typeface="Arial Narrow"/>
                <a:cs typeface="Arial Narrow"/>
              </a:rPr>
              <a:t>DWF Irradiation</a:t>
            </a:r>
            <a:endParaRPr kumimoji="0" lang="en-US" sz="232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9781B-A7D9-3B7C-CB90-82373BD57137}"/>
              </a:ext>
            </a:extLst>
          </p:cNvPr>
          <p:cNvSpPr txBox="1"/>
          <p:nvPr/>
        </p:nvSpPr>
        <p:spPr>
          <a:xfrm>
            <a:off x="6030580" y="847553"/>
            <a:ext cx="2051724" cy="41688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>
                <a:solidFill>
                  <a:srgbClr val="000000"/>
                </a:solidFill>
                <a:latin typeface="Arial Narrow"/>
                <a:cs typeface="Arial Narrow"/>
              </a:rPr>
              <a:t>AIF Irradiation</a:t>
            </a:r>
            <a:endParaRPr kumimoji="0" lang="en-US" sz="232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53FF374-76F1-7381-BC7F-B02D56A1EA41}"/>
              </a:ext>
            </a:extLst>
          </p:cNvPr>
          <p:cNvSpPr/>
          <p:nvPr/>
        </p:nvSpPr>
        <p:spPr>
          <a:xfrm rot="5400000">
            <a:off x="2433388" y="-980447"/>
            <a:ext cx="410909" cy="4874847"/>
          </a:xfrm>
          <a:prstGeom prst="leftBrace">
            <a:avLst>
              <a:gd name="adj1" fmla="val 8333"/>
              <a:gd name="adj2" fmla="val 415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9F955DC-347D-F2BA-5914-19B0249C8DAD}"/>
              </a:ext>
            </a:extLst>
          </p:cNvPr>
          <p:cNvSpPr/>
          <p:nvPr/>
        </p:nvSpPr>
        <p:spPr>
          <a:xfrm rot="5400000">
            <a:off x="6823160" y="-276067"/>
            <a:ext cx="418859" cy="3474042"/>
          </a:xfrm>
          <a:prstGeom prst="leftBrace">
            <a:avLst>
              <a:gd name="adj1" fmla="val 8333"/>
              <a:gd name="adj2" fmla="val 4929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5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4A3-2D43-6D9A-4A00-24DED3C9E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June 2024 Irradiation AIF Saturation Current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F859C-8A28-5902-E891-27FBD5E1B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589" y="1168074"/>
            <a:ext cx="8124685" cy="5559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9E4BA-33DC-7545-AE01-8B65D2E89C80}"/>
              </a:ext>
            </a:extLst>
          </p:cNvPr>
          <p:cNvSpPr txBox="1"/>
          <p:nvPr/>
        </p:nvSpPr>
        <p:spPr>
          <a:xfrm>
            <a:off x="2313542" y="1168074"/>
            <a:ext cx="7292013" cy="41688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>
                <a:solidFill>
                  <a:srgbClr val="000000"/>
                </a:solidFill>
                <a:latin typeface="Arial Narrow"/>
                <a:cs typeface="Arial Narrow"/>
              </a:rPr>
              <a:t>Variation In Saturation Current of O1_M02 (OSU </a:t>
            </a:r>
            <a:r>
              <a:rPr lang="en-US" sz="2323" b="1" dirty="0" err="1">
                <a:solidFill>
                  <a:srgbClr val="000000"/>
                </a:solidFill>
                <a:latin typeface="Arial Narrow"/>
                <a:cs typeface="Arial Narrow"/>
              </a:rPr>
              <a:t>GaN</a:t>
            </a:r>
            <a:r>
              <a:rPr lang="en-US" sz="2323" b="1" dirty="0">
                <a:solidFill>
                  <a:srgbClr val="000000"/>
                </a:solidFill>
                <a:latin typeface="Arial Narrow"/>
                <a:cs typeface="Arial Narrow"/>
              </a:rPr>
              <a:t> HEMT)</a:t>
            </a:r>
            <a:endParaRPr kumimoji="0" lang="en-US" sz="232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289EA-2392-D842-2F45-D3947A6534EE}"/>
              </a:ext>
            </a:extLst>
          </p:cNvPr>
          <p:cNvSpPr txBox="1"/>
          <p:nvPr/>
        </p:nvSpPr>
        <p:spPr>
          <a:xfrm>
            <a:off x="7600353" y="5738584"/>
            <a:ext cx="2190921" cy="41688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>
                <a:solidFill>
                  <a:srgbClr val="000000"/>
                </a:solidFill>
                <a:latin typeface="Arial Narrow"/>
                <a:cs typeface="Arial Narrow"/>
              </a:rPr>
              <a:t>D-mode device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17143582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212E2FFC-9BA1-2C4E-A636-8C01E485DB51}" vid="{BB20B00B-A94C-8E47-8444-E1BBEE430D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a6c148-6417-40cc-86f1-23352e8a12a2" xsi:nil="true"/>
    <lcf76f155ced4ddcb4097134ff3c332f xmlns="d547d106-6684-4579-a707-86c82a3c5b1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91073A296603499B8E872E77416808" ma:contentTypeVersion="16" ma:contentTypeDescription="Create a new document." ma:contentTypeScope="" ma:versionID="48ab0db455d81f3ff22f1bc896324dad">
  <xsd:schema xmlns:xsd="http://www.w3.org/2001/XMLSchema" xmlns:xs="http://www.w3.org/2001/XMLSchema" xmlns:p="http://schemas.microsoft.com/office/2006/metadata/properties" xmlns:ns2="d547d106-6684-4579-a707-86c82a3c5b1a" xmlns:ns3="69a6c148-6417-40cc-86f1-23352e8a12a2" targetNamespace="http://schemas.microsoft.com/office/2006/metadata/properties" ma:root="true" ma:fieldsID="5c5f33e0a9c6b155ca64733e894ce39c" ns2:_="" ns3:_="">
    <xsd:import namespace="d547d106-6684-4579-a707-86c82a3c5b1a"/>
    <xsd:import namespace="69a6c148-6417-40cc-86f1-23352e8a12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7d106-6684-4579-a707-86c82a3c5b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6c148-6417-40cc-86f1-23352e8a12a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8fa826f-7c7a-4758-aaec-e8340ac6e822}" ma:internalName="TaxCatchAll" ma:showField="CatchAllData" ma:web="69a6c148-6417-40cc-86f1-23352e8a12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33B7FA-E7F7-41C4-95A0-045BF540CA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6564F7-9E6F-4BF4-B30E-85D507E482A0}">
  <ds:schemaRefs>
    <ds:schemaRef ds:uri="http://schemas.microsoft.com/office/2006/metadata/properties"/>
    <ds:schemaRef ds:uri="http://schemas.microsoft.com/office/infopath/2007/PartnerControls"/>
    <ds:schemaRef ds:uri="69a6c148-6417-40cc-86f1-23352e8a12a2"/>
    <ds:schemaRef ds:uri="d547d106-6684-4579-a707-86c82a3c5b1a"/>
  </ds:schemaRefs>
</ds:datastoreItem>
</file>

<file path=customXml/itemProps3.xml><?xml version="1.0" encoding="utf-8"?>
<ds:datastoreItem xmlns:ds="http://schemas.openxmlformats.org/officeDocument/2006/customXml" ds:itemID="{15F7745E-969F-4847-966F-568A576005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47d106-6684-4579-a707-86c82a3c5b1a"/>
    <ds:schemaRef ds:uri="69a6c148-6417-40cc-86f1-23352e8a1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372</TotalTime>
  <Words>850</Words>
  <Application>Microsoft Office PowerPoint</Application>
  <PresentationFormat>Widescreen</PresentationFormat>
  <Paragraphs>125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SimSun</vt:lpstr>
      <vt:lpstr>Arial</vt:lpstr>
      <vt:lpstr>Arial Narrow</vt:lpstr>
      <vt:lpstr>Calibri</vt:lpstr>
      <vt:lpstr>Cambria Math</vt:lpstr>
      <vt:lpstr>Roboto</vt:lpstr>
      <vt:lpstr>Roboto Light</vt:lpstr>
      <vt:lpstr>ORNL Presentation</vt:lpstr>
      <vt:lpstr>Irradiation of GaN HEMTs and SiC JFETs for Near-Core Rad-Hard Electronics</vt:lpstr>
      <vt:lpstr>Project Overview </vt:lpstr>
      <vt:lpstr>Media Attention</vt:lpstr>
      <vt:lpstr>Why Radiation-Hardened Electronics?</vt:lpstr>
      <vt:lpstr>Si-Based Electronics Components Radiation Limits </vt:lpstr>
      <vt:lpstr>Why GaN?</vt:lpstr>
      <vt:lpstr>RTE #4881 Simultaneous Irradiation Experiment Description</vt:lpstr>
      <vt:lpstr>Simultaneous Irradiation Profiles</vt:lpstr>
      <vt:lpstr>June 2024 Irradiation AIF Saturation Current Example</vt:lpstr>
      <vt:lpstr>June 2024 Irradiation DWF Saturation Current Comparison</vt:lpstr>
      <vt:lpstr>June 2024 Irradiation: EPC-Space Oscillations</vt:lpstr>
      <vt:lpstr>Concluding Remarks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Reed, Kyle</dc:creator>
  <cp:lastModifiedBy>Reed, Kyle</cp:lastModifiedBy>
  <cp:revision>3</cp:revision>
  <dcterms:created xsi:type="dcterms:W3CDTF">2024-11-07T18:17:38Z</dcterms:created>
  <dcterms:modified xsi:type="dcterms:W3CDTF">2025-04-17T19:28:43Z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0x010100C691073A296603499B8E872E77416808</vt:lpwstr>
  </property>
  <property fmtid="{D5CDD505-2E9C-101B-9397-08002B2CF9AE}" pid="3" name="MediaServiceImageTags">
    <vt:lpwstr/>
  </property>
</Properties>
</file>